
<file path=[Content_Types].xml><?xml version="1.0" encoding="utf-8"?>
<Types xmlns="http://schemas.openxmlformats.org/package/2006/content-types"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slides/slide231.xml" ContentType="application/vnd.openxmlformats-officedocument.presentationml.slide+xml"/>
  <Override PartName="/ppt/slides/slide232.xml" ContentType="application/vnd.openxmlformats-officedocument.presentationml.slide+xml"/>
  <Override PartName="/ppt/slides/slide233.xml" ContentType="application/vnd.openxmlformats-officedocument.presentationml.slide+xml"/>
  <Override PartName="/ppt/slides/slide234.xml" ContentType="application/vnd.openxmlformats-officedocument.presentationml.slide+xml"/>
  <Override PartName="/ppt/slides/slide235.xml" ContentType="application/vnd.openxmlformats-officedocument.presentationml.slide+xml"/>
  <Override PartName="/ppt/slides/slide236.xml" ContentType="application/vnd.openxmlformats-officedocument.presentationml.slide+xml"/>
  <Override PartName="/ppt/slides/slide237.xml" ContentType="application/vnd.openxmlformats-officedocument.presentationml.slide+xml"/>
  <Override PartName="/ppt/slides/slide238.xml" ContentType="application/vnd.openxmlformats-officedocument.presentationml.slide+xml"/>
  <Override PartName="/ppt/slides/slide239.xml" ContentType="application/vnd.openxmlformats-officedocument.presentationml.slide+xml"/>
  <Override PartName="/ppt/slides/slide240.xml" ContentType="application/vnd.openxmlformats-officedocument.presentationml.slide+xml"/>
  <Override PartName="/ppt/slides/slide241.xml" ContentType="application/vnd.openxmlformats-officedocument.presentationml.slide+xml"/>
  <Override PartName="/ppt/slides/slide242.xml" ContentType="application/vnd.openxmlformats-officedocument.presentationml.slide+xml"/>
  <Override PartName="/ppt/slides/slide243.xml" ContentType="application/vnd.openxmlformats-officedocument.presentationml.slide+xml"/>
  <Override PartName="/ppt/slides/slide244.xml" ContentType="application/vnd.openxmlformats-officedocument.presentationml.slide+xml"/>
  <Override PartName="/ppt/slides/slide245.xml" ContentType="application/vnd.openxmlformats-officedocument.presentationml.slide+xml"/>
  <Override PartName="/ppt/slides/slide246.xml" ContentType="application/vnd.openxmlformats-officedocument.presentationml.slide+xml"/>
  <Override PartName="/ppt/slides/slide247.xml" ContentType="application/vnd.openxmlformats-officedocument.presentationml.slide+xml"/>
  <Override PartName="/ppt/slides/slide248.xml" ContentType="application/vnd.openxmlformats-officedocument.presentationml.slide+xml"/>
  <Override PartName="/ppt/slides/slide249.xml" ContentType="application/vnd.openxmlformats-officedocument.presentationml.slide+xml"/>
  <Override PartName="/ppt/slides/slide250.xml" ContentType="application/vnd.openxmlformats-officedocument.presentationml.slide+xml"/>
  <Override PartName="/ppt/slides/slide251.xml" ContentType="application/vnd.openxmlformats-officedocument.presentationml.slide+xml"/>
  <Override PartName="/ppt/slides/slide252.xml" ContentType="application/vnd.openxmlformats-officedocument.presentationml.slide+xml"/>
  <Override PartName="/ppt/slides/slide253.xml" ContentType="application/vnd.openxmlformats-officedocument.presentationml.slide+xml"/>
  <Override PartName="/ppt/slides/slide254.xml" ContentType="application/vnd.openxmlformats-officedocument.presentationml.slide+xml"/>
  <Override PartName="/ppt/slides/slide255.xml" ContentType="application/vnd.openxmlformats-officedocument.presentationml.slide+xml"/>
  <Override PartName="/ppt/slides/slide256.xml" ContentType="application/vnd.openxmlformats-officedocument.presentationml.slide+xml"/>
  <Override PartName="/ppt/slides/slide257.xml" ContentType="application/vnd.openxmlformats-officedocument.presentationml.slide+xml"/>
  <Override PartName="/ppt/slides/slide258.xml" ContentType="application/vnd.openxmlformats-officedocument.presentationml.slide+xml"/>
  <Override PartName="/ppt/slides/slide259.xml" ContentType="application/vnd.openxmlformats-officedocument.presentationml.slide+xml"/>
  <Override PartName="/ppt/slides/slide260.xml" ContentType="application/vnd.openxmlformats-officedocument.presentationml.slide+xml"/>
  <Override PartName="/ppt/slides/slide261.xml" ContentType="application/vnd.openxmlformats-officedocument.presentationml.slide+xml"/>
  <Override PartName="/ppt/slides/slide262.xml" ContentType="application/vnd.openxmlformats-officedocument.presentationml.slide+xml"/>
  <Override PartName="/ppt/slides/slide263.xml" ContentType="application/vnd.openxmlformats-officedocument.presentationml.slide+xml"/>
  <Override PartName="/ppt/slides/slide264.xml" ContentType="application/vnd.openxmlformats-officedocument.presentationml.slide+xml"/>
  <Override PartName="/ppt/slides/slide265.xml" ContentType="application/vnd.openxmlformats-officedocument.presentationml.slide+xml"/>
  <Override PartName="/ppt/slides/slide266.xml" ContentType="application/vnd.openxmlformats-officedocument.presentationml.slide+xml"/>
  <Override PartName="/ppt/slides/slide267.xml" ContentType="application/vnd.openxmlformats-officedocument.presentationml.slide+xml"/>
  <Override PartName="/ppt/slides/slide268.xml" ContentType="application/vnd.openxmlformats-officedocument.presentationml.slide+xml"/>
  <Override PartName="/ppt/slides/slide269.xml" ContentType="application/vnd.openxmlformats-officedocument.presentationml.slide+xml"/>
  <Override PartName="/ppt/slides/slide270.xml" ContentType="application/vnd.openxmlformats-officedocument.presentationml.slide+xml"/>
  <Override PartName="/ppt/slides/slide271.xml" ContentType="application/vnd.openxmlformats-officedocument.presentationml.slide+xml"/>
  <Override PartName="/ppt/slides/slide272.xml" ContentType="application/vnd.openxmlformats-officedocument.presentationml.slide+xml"/>
  <Override PartName="/ppt/slides/slide273.xml" ContentType="application/vnd.openxmlformats-officedocument.presentationml.slide+xml"/>
  <Override PartName="/ppt/slides/slide274.xml" ContentType="application/vnd.openxmlformats-officedocument.presentationml.slide+xml"/>
  <Override PartName="/ppt/slides/slide275.xml" ContentType="application/vnd.openxmlformats-officedocument.presentationml.slide+xml"/>
  <Override PartName="/ppt/slides/slide276.xml" ContentType="application/vnd.openxmlformats-officedocument.presentationml.slide+xml"/>
  <Override PartName="/ppt/slides/slide277.xml" ContentType="application/vnd.openxmlformats-officedocument.presentationml.slide+xml"/>
  <Override PartName="/ppt/slides/slide278.xml" ContentType="application/vnd.openxmlformats-officedocument.presentationml.slide+xml"/>
  <Override PartName="/ppt/slides/slide279.xml" ContentType="application/vnd.openxmlformats-officedocument.presentationml.slide+xml"/>
  <Override PartName="/ppt/slides/slide280.xml" ContentType="application/vnd.openxmlformats-officedocument.presentationml.slide+xml"/>
  <Override PartName="/ppt/slides/slide28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07" r:id="rId52"/>
    <p:sldId id="308" r:id="rId53"/>
    <p:sldId id="309" r:id="rId54"/>
    <p:sldId id="310" r:id="rId55"/>
    <p:sldId id="311" r:id="rId56"/>
    <p:sldId id="312" r:id="rId57"/>
    <p:sldId id="313" r:id="rId58"/>
    <p:sldId id="314" r:id="rId59"/>
    <p:sldId id="315" r:id="rId60"/>
    <p:sldId id="316" r:id="rId61"/>
    <p:sldId id="317" r:id="rId62"/>
    <p:sldId id="318" r:id="rId63"/>
    <p:sldId id="319" r:id="rId64"/>
    <p:sldId id="320" r:id="rId65"/>
    <p:sldId id="321" r:id="rId66"/>
    <p:sldId id="322" r:id="rId67"/>
    <p:sldId id="323" r:id="rId68"/>
    <p:sldId id="324" r:id="rId69"/>
    <p:sldId id="325" r:id="rId70"/>
    <p:sldId id="326" r:id="rId71"/>
    <p:sldId id="327" r:id="rId72"/>
    <p:sldId id="328" r:id="rId73"/>
    <p:sldId id="329" r:id="rId74"/>
    <p:sldId id="330" r:id="rId75"/>
    <p:sldId id="331" r:id="rId76"/>
    <p:sldId id="332" r:id="rId77"/>
    <p:sldId id="333" r:id="rId78"/>
    <p:sldId id="334" r:id="rId79"/>
    <p:sldId id="335" r:id="rId80"/>
    <p:sldId id="336" r:id="rId81"/>
    <p:sldId id="337" r:id="rId82"/>
    <p:sldId id="338" r:id="rId83"/>
    <p:sldId id="339" r:id="rId84"/>
    <p:sldId id="340" r:id="rId85"/>
    <p:sldId id="341" r:id="rId86"/>
    <p:sldId id="342" r:id="rId87"/>
    <p:sldId id="343" r:id="rId88"/>
    <p:sldId id="344" r:id="rId89"/>
    <p:sldId id="345" r:id="rId90"/>
    <p:sldId id="346" r:id="rId91"/>
    <p:sldId id="347" r:id="rId92"/>
    <p:sldId id="348" r:id="rId93"/>
    <p:sldId id="349" r:id="rId94"/>
    <p:sldId id="350" r:id="rId95"/>
    <p:sldId id="351" r:id="rId96"/>
    <p:sldId id="352" r:id="rId97"/>
    <p:sldId id="353" r:id="rId98"/>
    <p:sldId id="354" r:id="rId99"/>
    <p:sldId id="355" r:id="rId100"/>
    <p:sldId id="356" r:id="rId101"/>
    <p:sldId id="357" r:id="rId102"/>
    <p:sldId id="358" r:id="rId103"/>
    <p:sldId id="359" r:id="rId104"/>
    <p:sldId id="360" r:id="rId105"/>
    <p:sldId id="361" r:id="rId106"/>
    <p:sldId id="362" r:id="rId107"/>
    <p:sldId id="363" r:id="rId108"/>
    <p:sldId id="364" r:id="rId109"/>
    <p:sldId id="365" r:id="rId110"/>
    <p:sldId id="366" r:id="rId111"/>
    <p:sldId id="367" r:id="rId112"/>
    <p:sldId id="368" r:id="rId113"/>
    <p:sldId id="369" r:id="rId114"/>
    <p:sldId id="370" r:id="rId115"/>
    <p:sldId id="371" r:id="rId116"/>
    <p:sldId id="372" r:id="rId117"/>
    <p:sldId id="373" r:id="rId118"/>
    <p:sldId id="374" r:id="rId119"/>
    <p:sldId id="375" r:id="rId120"/>
    <p:sldId id="376" r:id="rId121"/>
    <p:sldId id="377" r:id="rId122"/>
    <p:sldId id="378" r:id="rId123"/>
    <p:sldId id="379" r:id="rId124"/>
    <p:sldId id="380" r:id="rId125"/>
    <p:sldId id="381" r:id="rId126"/>
    <p:sldId id="382" r:id="rId127"/>
    <p:sldId id="383" r:id="rId128"/>
    <p:sldId id="384" r:id="rId129"/>
    <p:sldId id="385" r:id="rId130"/>
    <p:sldId id="386" r:id="rId131"/>
    <p:sldId id="387" r:id="rId132"/>
    <p:sldId id="388" r:id="rId133"/>
    <p:sldId id="389" r:id="rId134"/>
    <p:sldId id="390" r:id="rId135"/>
    <p:sldId id="391" r:id="rId136"/>
    <p:sldId id="392" r:id="rId137"/>
    <p:sldId id="393" r:id="rId138"/>
    <p:sldId id="394" r:id="rId139"/>
    <p:sldId id="395" r:id="rId140"/>
    <p:sldId id="396" r:id="rId141"/>
    <p:sldId id="397" r:id="rId142"/>
    <p:sldId id="398" r:id="rId143"/>
    <p:sldId id="399" r:id="rId144"/>
    <p:sldId id="400" r:id="rId145"/>
    <p:sldId id="401" r:id="rId146"/>
    <p:sldId id="402" r:id="rId147"/>
    <p:sldId id="403" r:id="rId148"/>
    <p:sldId id="404" r:id="rId149"/>
    <p:sldId id="405" r:id="rId150"/>
    <p:sldId id="406" r:id="rId151"/>
    <p:sldId id="407" r:id="rId152"/>
    <p:sldId id="408" r:id="rId153"/>
    <p:sldId id="409" r:id="rId154"/>
    <p:sldId id="410" r:id="rId155"/>
    <p:sldId id="411" r:id="rId156"/>
    <p:sldId id="412" r:id="rId157"/>
    <p:sldId id="413" r:id="rId158"/>
    <p:sldId id="414" r:id="rId159"/>
    <p:sldId id="415" r:id="rId160"/>
    <p:sldId id="416" r:id="rId161"/>
    <p:sldId id="417" r:id="rId162"/>
    <p:sldId id="418" r:id="rId163"/>
    <p:sldId id="419" r:id="rId164"/>
    <p:sldId id="420" r:id="rId165"/>
    <p:sldId id="421" r:id="rId166"/>
    <p:sldId id="422" r:id="rId167"/>
    <p:sldId id="423" r:id="rId168"/>
    <p:sldId id="424" r:id="rId169"/>
    <p:sldId id="425" r:id="rId170"/>
    <p:sldId id="426" r:id="rId171"/>
    <p:sldId id="427" r:id="rId172"/>
    <p:sldId id="429" r:id="rId173"/>
    <p:sldId id="430" r:id="rId174"/>
    <p:sldId id="431" r:id="rId175"/>
    <p:sldId id="432" r:id="rId176"/>
    <p:sldId id="433" r:id="rId177"/>
    <p:sldId id="434" r:id="rId178"/>
    <p:sldId id="435" r:id="rId179"/>
    <p:sldId id="436" r:id="rId180"/>
    <p:sldId id="437" r:id="rId181"/>
    <p:sldId id="438" r:id="rId182"/>
    <p:sldId id="439" r:id="rId183"/>
    <p:sldId id="440" r:id="rId184"/>
    <p:sldId id="441" r:id="rId185"/>
    <p:sldId id="442" r:id="rId186"/>
    <p:sldId id="443" r:id="rId187"/>
    <p:sldId id="444" r:id="rId188"/>
    <p:sldId id="445" r:id="rId189"/>
    <p:sldId id="446" r:id="rId190"/>
    <p:sldId id="447" r:id="rId191"/>
    <p:sldId id="448" r:id="rId192"/>
    <p:sldId id="449" r:id="rId193"/>
    <p:sldId id="450" r:id="rId194"/>
    <p:sldId id="451" r:id="rId195"/>
    <p:sldId id="452" r:id="rId196"/>
    <p:sldId id="453" r:id="rId197"/>
    <p:sldId id="454" r:id="rId198"/>
    <p:sldId id="455" r:id="rId199"/>
    <p:sldId id="456" r:id="rId200"/>
    <p:sldId id="457" r:id="rId201"/>
    <p:sldId id="458" r:id="rId202"/>
    <p:sldId id="459" r:id="rId203"/>
    <p:sldId id="460" r:id="rId204"/>
    <p:sldId id="461" r:id="rId205"/>
    <p:sldId id="462" r:id="rId206"/>
    <p:sldId id="463" r:id="rId207"/>
    <p:sldId id="464" r:id="rId208"/>
    <p:sldId id="465" r:id="rId209"/>
    <p:sldId id="466" r:id="rId210"/>
    <p:sldId id="467" r:id="rId211"/>
    <p:sldId id="468" r:id="rId212"/>
    <p:sldId id="469" r:id="rId213"/>
    <p:sldId id="470" r:id="rId214"/>
    <p:sldId id="471" r:id="rId215"/>
    <p:sldId id="472" r:id="rId216"/>
    <p:sldId id="473" r:id="rId217"/>
    <p:sldId id="474" r:id="rId218"/>
    <p:sldId id="475" r:id="rId219"/>
    <p:sldId id="476" r:id="rId220"/>
    <p:sldId id="477" r:id="rId221"/>
    <p:sldId id="479" r:id="rId222"/>
    <p:sldId id="480" r:id="rId223"/>
    <p:sldId id="481" r:id="rId224"/>
    <p:sldId id="482" r:id="rId225"/>
    <p:sldId id="483" r:id="rId226"/>
    <p:sldId id="484" r:id="rId227"/>
    <p:sldId id="485" r:id="rId228"/>
    <p:sldId id="486" r:id="rId229"/>
    <p:sldId id="487" r:id="rId230"/>
    <p:sldId id="488" r:id="rId231"/>
    <p:sldId id="489" r:id="rId232"/>
    <p:sldId id="490" r:id="rId233"/>
    <p:sldId id="491" r:id="rId234"/>
    <p:sldId id="492" r:id="rId235"/>
    <p:sldId id="493" r:id="rId236"/>
    <p:sldId id="494" r:id="rId237"/>
    <p:sldId id="495" r:id="rId238"/>
    <p:sldId id="496" r:id="rId239"/>
    <p:sldId id="497" r:id="rId240"/>
    <p:sldId id="498" r:id="rId241"/>
    <p:sldId id="499" r:id="rId242"/>
    <p:sldId id="500" r:id="rId243"/>
    <p:sldId id="501" r:id="rId244"/>
    <p:sldId id="502" r:id="rId245"/>
    <p:sldId id="503" r:id="rId246"/>
    <p:sldId id="504" r:id="rId247"/>
    <p:sldId id="505" r:id="rId248"/>
    <p:sldId id="506" r:id="rId249"/>
    <p:sldId id="507" r:id="rId250"/>
    <p:sldId id="508" r:id="rId251"/>
    <p:sldId id="509" r:id="rId252"/>
    <p:sldId id="510" r:id="rId253"/>
    <p:sldId id="511" r:id="rId254"/>
    <p:sldId id="512" r:id="rId255"/>
    <p:sldId id="513" r:id="rId256"/>
    <p:sldId id="514" r:id="rId257"/>
    <p:sldId id="515" r:id="rId258"/>
    <p:sldId id="516" r:id="rId259"/>
    <p:sldId id="517" r:id="rId260"/>
    <p:sldId id="518" r:id="rId261"/>
    <p:sldId id="519" r:id="rId262"/>
    <p:sldId id="520" r:id="rId263"/>
    <p:sldId id="521" r:id="rId264"/>
    <p:sldId id="522" r:id="rId265"/>
    <p:sldId id="523" r:id="rId266"/>
    <p:sldId id="524" r:id="rId267"/>
    <p:sldId id="525" r:id="rId268"/>
    <p:sldId id="526" r:id="rId269"/>
    <p:sldId id="527" r:id="rId270"/>
    <p:sldId id="528" r:id="rId271"/>
    <p:sldId id="529" r:id="rId272"/>
    <p:sldId id="530" r:id="rId273"/>
    <p:sldId id="531" r:id="rId274"/>
    <p:sldId id="532" r:id="rId275"/>
    <p:sldId id="533" r:id="rId276"/>
    <p:sldId id="534" r:id="rId277"/>
    <p:sldId id="535" r:id="rId278"/>
    <p:sldId id="536" r:id="rId279"/>
    <p:sldId id="537" r:id="rId280"/>
    <p:sldId id="538" r:id="rId281"/>
    <p:sldId id="539" r:id="rId282"/>
  </p:sldIdLst>
  <p:sldSz cx="12192000" cy="6858000"/>
  <p:notesSz cx="12192000" cy="6858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7" d="100"/>
          <a:sy n="77" d="100"/>
        </p:scale>
        <p:origin x="120" y="1248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63" Type="http://schemas.openxmlformats.org/officeDocument/2006/relationships/slide" Target="slides/slide62.xml"/><Relationship Id="rId159" Type="http://schemas.openxmlformats.org/officeDocument/2006/relationships/slide" Target="slides/slide158.xml"/><Relationship Id="rId170" Type="http://schemas.openxmlformats.org/officeDocument/2006/relationships/slide" Target="slides/slide169.xml"/><Relationship Id="rId226" Type="http://schemas.openxmlformats.org/officeDocument/2006/relationships/slide" Target="slides/slide225.xml"/><Relationship Id="rId268" Type="http://schemas.openxmlformats.org/officeDocument/2006/relationships/slide" Target="slides/slide267.xml"/><Relationship Id="rId32" Type="http://schemas.openxmlformats.org/officeDocument/2006/relationships/slide" Target="slides/slide31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5" Type="http://schemas.openxmlformats.org/officeDocument/2006/relationships/slide" Target="slides/slide4.xml"/><Relationship Id="rId181" Type="http://schemas.openxmlformats.org/officeDocument/2006/relationships/slide" Target="slides/slide180.xml"/><Relationship Id="rId237" Type="http://schemas.openxmlformats.org/officeDocument/2006/relationships/slide" Target="slides/slide236.xml"/><Relationship Id="rId279" Type="http://schemas.openxmlformats.org/officeDocument/2006/relationships/slide" Target="slides/slide278.xml"/><Relationship Id="rId43" Type="http://schemas.openxmlformats.org/officeDocument/2006/relationships/slide" Target="slides/slide42.xml"/><Relationship Id="rId139" Type="http://schemas.openxmlformats.org/officeDocument/2006/relationships/slide" Target="slides/slide138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71" Type="http://schemas.openxmlformats.org/officeDocument/2006/relationships/slide" Target="slides/slide170.xml"/><Relationship Id="rId192" Type="http://schemas.openxmlformats.org/officeDocument/2006/relationships/slide" Target="slides/slide191.xml"/><Relationship Id="rId206" Type="http://schemas.openxmlformats.org/officeDocument/2006/relationships/slide" Target="slides/slide205.xml"/><Relationship Id="rId227" Type="http://schemas.openxmlformats.org/officeDocument/2006/relationships/slide" Target="slides/slide226.xml"/><Relationship Id="rId248" Type="http://schemas.openxmlformats.org/officeDocument/2006/relationships/slide" Target="slides/slide247.xml"/><Relationship Id="rId269" Type="http://schemas.openxmlformats.org/officeDocument/2006/relationships/slide" Target="slides/slide268.xml"/><Relationship Id="rId12" Type="http://schemas.openxmlformats.org/officeDocument/2006/relationships/slide" Target="slides/slide11.xml"/><Relationship Id="rId33" Type="http://schemas.openxmlformats.org/officeDocument/2006/relationships/slide" Target="slides/slide32.xml"/><Relationship Id="rId108" Type="http://schemas.openxmlformats.org/officeDocument/2006/relationships/slide" Target="slides/slide107.xml"/><Relationship Id="rId129" Type="http://schemas.openxmlformats.org/officeDocument/2006/relationships/slide" Target="slides/slide128.xml"/><Relationship Id="rId280" Type="http://schemas.openxmlformats.org/officeDocument/2006/relationships/slide" Target="slides/slide279.xml"/><Relationship Id="rId54" Type="http://schemas.openxmlformats.org/officeDocument/2006/relationships/slide" Target="slides/slide53.xml"/><Relationship Id="rId75" Type="http://schemas.openxmlformats.org/officeDocument/2006/relationships/slide" Target="slides/slide74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61" Type="http://schemas.openxmlformats.org/officeDocument/2006/relationships/slide" Target="slides/slide160.xml"/><Relationship Id="rId182" Type="http://schemas.openxmlformats.org/officeDocument/2006/relationships/slide" Target="slides/slide181.xml"/><Relationship Id="rId217" Type="http://schemas.openxmlformats.org/officeDocument/2006/relationships/slide" Target="slides/slide216.xml"/><Relationship Id="rId6" Type="http://schemas.openxmlformats.org/officeDocument/2006/relationships/slide" Target="slides/slide5.xml"/><Relationship Id="rId238" Type="http://schemas.openxmlformats.org/officeDocument/2006/relationships/slide" Target="slides/slide237.xml"/><Relationship Id="rId259" Type="http://schemas.openxmlformats.org/officeDocument/2006/relationships/slide" Target="slides/slide258.xml"/><Relationship Id="rId23" Type="http://schemas.openxmlformats.org/officeDocument/2006/relationships/slide" Target="slides/slide22.xml"/><Relationship Id="rId119" Type="http://schemas.openxmlformats.org/officeDocument/2006/relationships/slide" Target="slides/slide118.xml"/><Relationship Id="rId270" Type="http://schemas.openxmlformats.org/officeDocument/2006/relationships/slide" Target="slides/slide269.xml"/><Relationship Id="rId44" Type="http://schemas.openxmlformats.org/officeDocument/2006/relationships/slide" Target="slides/slide43.xml"/><Relationship Id="rId65" Type="http://schemas.openxmlformats.org/officeDocument/2006/relationships/slide" Target="slides/slide64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51" Type="http://schemas.openxmlformats.org/officeDocument/2006/relationships/slide" Target="slides/slide150.xml"/><Relationship Id="rId172" Type="http://schemas.openxmlformats.org/officeDocument/2006/relationships/slide" Target="slides/slide171.xml"/><Relationship Id="rId193" Type="http://schemas.openxmlformats.org/officeDocument/2006/relationships/slide" Target="slides/slide192.xml"/><Relationship Id="rId207" Type="http://schemas.openxmlformats.org/officeDocument/2006/relationships/slide" Target="slides/slide206.xml"/><Relationship Id="rId228" Type="http://schemas.openxmlformats.org/officeDocument/2006/relationships/slide" Target="slides/slide227.xml"/><Relationship Id="rId249" Type="http://schemas.openxmlformats.org/officeDocument/2006/relationships/slide" Target="slides/slide248.xml"/><Relationship Id="rId13" Type="http://schemas.openxmlformats.org/officeDocument/2006/relationships/slide" Target="slides/slide12.xml"/><Relationship Id="rId109" Type="http://schemas.openxmlformats.org/officeDocument/2006/relationships/slide" Target="slides/slide108.xml"/><Relationship Id="rId260" Type="http://schemas.openxmlformats.org/officeDocument/2006/relationships/slide" Target="slides/slide259.xml"/><Relationship Id="rId281" Type="http://schemas.openxmlformats.org/officeDocument/2006/relationships/slide" Target="slides/slide280.xml"/><Relationship Id="rId34" Type="http://schemas.openxmlformats.org/officeDocument/2006/relationships/slide" Target="slides/slide33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20" Type="http://schemas.openxmlformats.org/officeDocument/2006/relationships/slide" Target="slides/slide119.xml"/><Relationship Id="rId141" Type="http://schemas.openxmlformats.org/officeDocument/2006/relationships/slide" Target="slides/slide140.xml"/><Relationship Id="rId7" Type="http://schemas.openxmlformats.org/officeDocument/2006/relationships/slide" Target="slides/slide6.xml"/><Relationship Id="rId162" Type="http://schemas.openxmlformats.org/officeDocument/2006/relationships/slide" Target="slides/slide161.xml"/><Relationship Id="rId183" Type="http://schemas.openxmlformats.org/officeDocument/2006/relationships/slide" Target="slides/slide182.xml"/><Relationship Id="rId218" Type="http://schemas.openxmlformats.org/officeDocument/2006/relationships/slide" Target="slides/slide217.xml"/><Relationship Id="rId239" Type="http://schemas.openxmlformats.org/officeDocument/2006/relationships/slide" Target="slides/slide238.xml"/><Relationship Id="rId250" Type="http://schemas.openxmlformats.org/officeDocument/2006/relationships/slide" Target="slides/slide249.xml"/><Relationship Id="rId271" Type="http://schemas.openxmlformats.org/officeDocument/2006/relationships/slide" Target="slides/slide270.xml"/><Relationship Id="rId24" Type="http://schemas.openxmlformats.org/officeDocument/2006/relationships/slide" Target="slides/slide23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31" Type="http://schemas.openxmlformats.org/officeDocument/2006/relationships/slide" Target="slides/slide130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4" Type="http://schemas.openxmlformats.org/officeDocument/2006/relationships/slide" Target="slides/slide193.xml"/><Relationship Id="rId208" Type="http://schemas.openxmlformats.org/officeDocument/2006/relationships/slide" Target="slides/slide207.xml"/><Relationship Id="rId229" Type="http://schemas.openxmlformats.org/officeDocument/2006/relationships/slide" Target="slides/slide228.xml"/><Relationship Id="rId240" Type="http://schemas.openxmlformats.org/officeDocument/2006/relationships/slide" Target="slides/slide239.xml"/><Relationship Id="rId261" Type="http://schemas.openxmlformats.org/officeDocument/2006/relationships/slide" Target="slides/slide260.xml"/><Relationship Id="rId14" Type="http://schemas.openxmlformats.org/officeDocument/2006/relationships/slide" Target="slides/slide13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282" Type="http://schemas.openxmlformats.org/officeDocument/2006/relationships/slide" Target="slides/slide281.xml"/><Relationship Id="rId8" Type="http://schemas.openxmlformats.org/officeDocument/2006/relationships/slide" Target="slides/slide7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slide" Target="slides/slide183.xml"/><Relationship Id="rId219" Type="http://schemas.openxmlformats.org/officeDocument/2006/relationships/slide" Target="slides/slide218.xml"/><Relationship Id="rId230" Type="http://schemas.openxmlformats.org/officeDocument/2006/relationships/slide" Target="slides/slide229.xml"/><Relationship Id="rId251" Type="http://schemas.openxmlformats.org/officeDocument/2006/relationships/slide" Target="slides/slide250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272" Type="http://schemas.openxmlformats.org/officeDocument/2006/relationships/slide" Target="slides/slide271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95" Type="http://schemas.openxmlformats.org/officeDocument/2006/relationships/slide" Target="slides/slide194.xml"/><Relationship Id="rId209" Type="http://schemas.openxmlformats.org/officeDocument/2006/relationships/slide" Target="slides/slide208.xml"/><Relationship Id="rId220" Type="http://schemas.openxmlformats.org/officeDocument/2006/relationships/slide" Target="slides/slide219.xml"/><Relationship Id="rId241" Type="http://schemas.openxmlformats.org/officeDocument/2006/relationships/slide" Target="slides/slide24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262" Type="http://schemas.openxmlformats.org/officeDocument/2006/relationships/slide" Target="slides/slide261.xml"/><Relationship Id="rId283" Type="http://schemas.openxmlformats.org/officeDocument/2006/relationships/presProps" Target="presProps.xml"/><Relationship Id="rId78" Type="http://schemas.openxmlformats.org/officeDocument/2006/relationships/slide" Target="slides/slide77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64" Type="http://schemas.openxmlformats.org/officeDocument/2006/relationships/slide" Target="slides/slide163.xml"/><Relationship Id="rId185" Type="http://schemas.openxmlformats.org/officeDocument/2006/relationships/slide" Target="slides/slide184.xml"/><Relationship Id="rId9" Type="http://schemas.openxmlformats.org/officeDocument/2006/relationships/slide" Target="slides/slide8.xml"/><Relationship Id="rId210" Type="http://schemas.openxmlformats.org/officeDocument/2006/relationships/slide" Target="slides/slide209.xml"/><Relationship Id="rId26" Type="http://schemas.openxmlformats.org/officeDocument/2006/relationships/slide" Target="slides/slide25.xml"/><Relationship Id="rId231" Type="http://schemas.openxmlformats.org/officeDocument/2006/relationships/slide" Target="slides/slide230.xml"/><Relationship Id="rId252" Type="http://schemas.openxmlformats.org/officeDocument/2006/relationships/slide" Target="slides/slide251.xml"/><Relationship Id="rId273" Type="http://schemas.openxmlformats.org/officeDocument/2006/relationships/slide" Target="slides/slide272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slide" Target="slides/slide174.xml"/><Relationship Id="rId196" Type="http://schemas.openxmlformats.org/officeDocument/2006/relationships/slide" Target="slides/slide195.xml"/><Relationship Id="rId200" Type="http://schemas.openxmlformats.org/officeDocument/2006/relationships/slide" Target="slides/slide199.xml"/><Relationship Id="rId16" Type="http://schemas.openxmlformats.org/officeDocument/2006/relationships/slide" Target="slides/slide15.xml"/><Relationship Id="rId221" Type="http://schemas.openxmlformats.org/officeDocument/2006/relationships/slide" Target="slides/slide220.xml"/><Relationship Id="rId242" Type="http://schemas.openxmlformats.org/officeDocument/2006/relationships/slide" Target="slides/slide241.xml"/><Relationship Id="rId263" Type="http://schemas.openxmlformats.org/officeDocument/2006/relationships/slide" Target="slides/slide262.xml"/><Relationship Id="rId284" Type="http://schemas.openxmlformats.org/officeDocument/2006/relationships/viewProps" Target="viewProps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slide" Target="slides/slide164.xml"/><Relationship Id="rId186" Type="http://schemas.openxmlformats.org/officeDocument/2006/relationships/slide" Target="slides/slide185.xml"/><Relationship Id="rId211" Type="http://schemas.openxmlformats.org/officeDocument/2006/relationships/slide" Target="slides/slide210.xml"/><Relationship Id="rId232" Type="http://schemas.openxmlformats.org/officeDocument/2006/relationships/slide" Target="slides/slide231.xml"/><Relationship Id="rId253" Type="http://schemas.openxmlformats.org/officeDocument/2006/relationships/slide" Target="slides/slide252.xml"/><Relationship Id="rId274" Type="http://schemas.openxmlformats.org/officeDocument/2006/relationships/slide" Target="slides/slide273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Relationship Id="rId176" Type="http://schemas.openxmlformats.org/officeDocument/2006/relationships/slide" Target="slides/slide175.xml"/><Relationship Id="rId197" Type="http://schemas.openxmlformats.org/officeDocument/2006/relationships/slide" Target="slides/slide196.xml"/><Relationship Id="rId201" Type="http://schemas.openxmlformats.org/officeDocument/2006/relationships/slide" Target="slides/slide200.xml"/><Relationship Id="rId222" Type="http://schemas.openxmlformats.org/officeDocument/2006/relationships/slide" Target="slides/slide221.xml"/><Relationship Id="rId243" Type="http://schemas.openxmlformats.org/officeDocument/2006/relationships/slide" Target="slides/slide242.xml"/><Relationship Id="rId264" Type="http://schemas.openxmlformats.org/officeDocument/2006/relationships/slide" Target="slides/slide263.xml"/><Relationship Id="rId285" Type="http://schemas.openxmlformats.org/officeDocument/2006/relationships/theme" Target="theme/theme1.xml"/><Relationship Id="rId17" Type="http://schemas.openxmlformats.org/officeDocument/2006/relationships/slide" Target="slides/slide16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24" Type="http://schemas.openxmlformats.org/officeDocument/2006/relationships/slide" Target="slides/slide123.xml"/><Relationship Id="rId70" Type="http://schemas.openxmlformats.org/officeDocument/2006/relationships/slide" Target="slides/slide69.xml"/><Relationship Id="rId91" Type="http://schemas.openxmlformats.org/officeDocument/2006/relationships/slide" Target="slides/slide90.xml"/><Relationship Id="rId145" Type="http://schemas.openxmlformats.org/officeDocument/2006/relationships/slide" Target="slides/slide144.xml"/><Relationship Id="rId166" Type="http://schemas.openxmlformats.org/officeDocument/2006/relationships/slide" Target="slides/slide165.xml"/><Relationship Id="rId187" Type="http://schemas.openxmlformats.org/officeDocument/2006/relationships/slide" Target="slides/slide186.xml"/><Relationship Id="rId1" Type="http://schemas.openxmlformats.org/officeDocument/2006/relationships/slideMaster" Target="slideMasters/slideMaster1.xml"/><Relationship Id="rId212" Type="http://schemas.openxmlformats.org/officeDocument/2006/relationships/slide" Target="slides/slide211.xml"/><Relationship Id="rId233" Type="http://schemas.openxmlformats.org/officeDocument/2006/relationships/slide" Target="slides/slide232.xml"/><Relationship Id="rId254" Type="http://schemas.openxmlformats.org/officeDocument/2006/relationships/slide" Target="slides/slide253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275" Type="http://schemas.openxmlformats.org/officeDocument/2006/relationships/slide" Target="slides/slide274.xml"/><Relationship Id="rId60" Type="http://schemas.openxmlformats.org/officeDocument/2006/relationships/slide" Target="slides/slide59.xml"/><Relationship Id="rId81" Type="http://schemas.openxmlformats.org/officeDocument/2006/relationships/slide" Target="slides/slide80.xml"/><Relationship Id="rId135" Type="http://schemas.openxmlformats.org/officeDocument/2006/relationships/slide" Target="slides/slide134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98" Type="http://schemas.openxmlformats.org/officeDocument/2006/relationships/slide" Target="slides/slide197.xml"/><Relationship Id="rId202" Type="http://schemas.openxmlformats.org/officeDocument/2006/relationships/slide" Target="slides/slide201.xml"/><Relationship Id="rId223" Type="http://schemas.openxmlformats.org/officeDocument/2006/relationships/slide" Target="slides/slide222.xml"/><Relationship Id="rId244" Type="http://schemas.openxmlformats.org/officeDocument/2006/relationships/slide" Target="slides/slide243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265" Type="http://schemas.openxmlformats.org/officeDocument/2006/relationships/slide" Target="slides/slide264.xml"/><Relationship Id="rId286" Type="http://schemas.openxmlformats.org/officeDocument/2006/relationships/tableStyles" Target="tableStyles.xml"/><Relationship Id="rId50" Type="http://schemas.openxmlformats.org/officeDocument/2006/relationships/slide" Target="slides/slide49.xml"/><Relationship Id="rId104" Type="http://schemas.openxmlformats.org/officeDocument/2006/relationships/slide" Target="slides/slide103.xml"/><Relationship Id="rId125" Type="http://schemas.openxmlformats.org/officeDocument/2006/relationships/slide" Target="slides/slide124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slide" Target="slides/slide187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13" Type="http://schemas.openxmlformats.org/officeDocument/2006/relationships/slide" Target="slides/slide212.xml"/><Relationship Id="rId234" Type="http://schemas.openxmlformats.org/officeDocument/2006/relationships/slide" Target="slides/slide233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55" Type="http://schemas.openxmlformats.org/officeDocument/2006/relationships/slide" Target="slides/slide254.xml"/><Relationship Id="rId276" Type="http://schemas.openxmlformats.org/officeDocument/2006/relationships/slide" Target="slides/slide275.xml"/><Relationship Id="rId40" Type="http://schemas.openxmlformats.org/officeDocument/2006/relationships/slide" Target="slides/slide39.xml"/><Relationship Id="rId115" Type="http://schemas.openxmlformats.org/officeDocument/2006/relationships/slide" Target="slides/slide114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9" Type="http://schemas.openxmlformats.org/officeDocument/2006/relationships/slide" Target="slides/slide198.xml"/><Relationship Id="rId203" Type="http://schemas.openxmlformats.org/officeDocument/2006/relationships/slide" Target="slides/slide202.xml"/><Relationship Id="rId19" Type="http://schemas.openxmlformats.org/officeDocument/2006/relationships/slide" Target="slides/slide18.xml"/><Relationship Id="rId224" Type="http://schemas.openxmlformats.org/officeDocument/2006/relationships/slide" Target="slides/slide223.xml"/><Relationship Id="rId245" Type="http://schemas.openxmlformats.org/officeDocument/2006/relationships/slide" Target="slides/slide244.xml"/><Relationship Id="rId266" Type="http://schemas.openxmlformats.org/officeDocument/2006/relationships/slide" Target="slides/slide265.xml"/><Relationship Id="rId30" Type="http://schemas.openxmlformats.org/officeDocument/2006/relationships/slide" Target="slides/slide2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189" Type="http://schemas.openxmlformats.org/officeDocument/2006/relationships/slide" Target="slides/slide188.xml"/><Relationship Id="rId3" Type="http://schemas.openxmlformats.org/officeDocument/2006/relationships/slide" Target="slides/slide2.xml"/><Relationship Id="rId214" Type="http://schemas.openxmlformats.org/officeDocument/2006/relationships/slide" Target="slides/slide213.xml"/><Relationship Id="rId235" Type="http://schemas.openxmlformats.org/officeDocument/2006/relationships/slide" Target="slides/slide234.xml"/><Relationship Id="rId256" Type="http://schemas.openxmlformats.org/officeDocument/2006/relationships/slide" Target="slides/slide255.xml"/><Relationship Id="rId277" Type="http://schemas.openxmlformats.org/officeDocument/2006/relationships/slide" Target="slides/slide27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179" Type="http://schemas.openxmlformats.org/officeDocument/2006/relationships/slide" Target="slides/slide178.xml"/><Relationship Id="rId190" Type="http://schemas.openxmlformats.org/officeDocument/2006/relationships/slide" Target="slides/slide189.xml"/><Relationship Id="rId204" Type="http://schemas.openxmlformats.org/officeDocument/2006/relationships/slide" Target="slides/slide203.xml"/><Relationship Id="rId225" Type="http://schemas.openxmlformats.org/officeDocument/2006/relationships/slide" Target="slides/slide224.xml"/><Relationship Id="rId246" Type="http://schemas.openxmlformats.org/officeDocument/2006/relationships/slide" Target="slides/slide245.xml"/><Relationship Id="rId267" Type="http://schemas.openxmlformats.org/officeDocument/2006/relationships/slide" Target="slides/slide26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94" Type="http://schemas.openxmlformats.org/officeDocument/2006/relationships/slide" Target="slides/slide93.xml"/><Relationship Id="rId148" Type="http://schemas.openxmlformats.org/officeDocument/2006/relationships/slide" Target="slides/slide147.xml"/><Relationship Id="rId169" Type="http://schemas.openxmlformats.org/officeDocument/2006/relationships/slide" Target="slides/slide168.xml"/><Relationship Id="rId4" Type="http://schemas.openxmlformats.org/officeDocument/2006/relationships/slide" Target="slides/slide3.xml"/><Relationship Id="rId180" Type="http://schemas.openxmlformats.org/officeDocument/2006/relationships/slide" Target="slides/slide179.xml"/><Relationship Id="rId215" Type="http://schemas.openxmlformats.org/officeDocument/2006/relationships/slide" Target="slides/slide214.xml"/><Relationship Id="rId236" Type="http://schemas.openxmlformats.org/officeDocument/2006/relationships/slide" Target="slides/slide235.xml"/><Relationship Id="rId257" Type="http://schemas.openxmlformats.org/officeDocument/2006/relationships/slide" Target="slides/slide256.xml"/><Relationship Id="rId278" Type="http://schemas.openxmlformats.org/officeDocument/2006/relationships/slide" Target="slides/slide277.xml"/><Relationship Id="rId42" Type="http://schemas.openxmlformats.org/officeDocument/2006/relationships/slide" Target="slides/slide41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91" Type="http://schemas.openxmlformats.org/officeDocument/2006/relationships/slide" Target="slides/slide190.xml"/><Relationship Id="rId205" Type="http://schemas.openxmlformats.org/officeDocument/2006/relationships/slide" Target="slides/slide204.xml"/><Relationship Id="rId247" Type="http://schemas.openxmlformats.org/officeDocument/2006/relationships/slide" Target="slides/slide246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53" Type="http://schemas.openxmlformats.org/officeDocument/2006/relationships/slide" Target="slides/slide52.xml"/><Relationship Id="rId149" Type="http://schemas.openxmlformats.org/officeDocument/2006/relationships/slide" Target="slides/slide148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216" Type="http://schemas.openxmlformats.org/officeDocument/2006/relationships/slide" Target="slides/slide215.xml"/><Relationship Id="rId258" Type="http://schemas.openxmlformats.org/officeDocument/2006/relationships/slide" Target="slides/slide257.xml"/><Relationship Id="rId22" Type="http://schemas.openxmlformats.org/officeDocument/2006/relationships/slide" Target="slides/slide21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5/18/2025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65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 marL="38100">
              <a:lnSpc>
                <a:spcPts val="720"/>
              </a:lnSpc>
            </a:pPr>
            <a:fld id="{81D60167-4931-47E6-BA6A-407CBD079E47}" type="slidenum">
              <a:rPr spc="30" dirty="0"/>
              <a:t>‹#›</a:t>
            </a:fld>
            <a:endParaRPr spc="30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00" b="0" i="0">
                <a:solidFill>
                  <a:schemeClr val="bg1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100" b="1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5/18/2025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65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 marL="38100">
              <a:lnSpc>
                <a:spcPts val="720"/>
              </a:lnSpc>
            </a:pPr>
            <a:fld id="{81D60167-4931-47E6-BA6A-407CBD079E47}" type="slidenum">
              <a:rPr spc="30" dirty="0"/>
              <a:t>‹#›</a:t>
            </a:fld>
            <a:endParaRPr spc="30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00" b="0" i="0">
                <a:solidFill>
                  <a:schemeClr val="bg1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5/18/2025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65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 marL="38100">
              <a:lnSpc>
                <a:spcPts val="720"/>
              </a:lnSpc>
            </a:pPr>
            <a:fld id="{81D60167-4931-47E6-BA6A-407CBD079E47}" type="slidenum">
              <a:rPr spc="30" dirty="0"/>
              <a:t>‹#›</a:t>
            </a:fld>
            <a:endParaRPr spc="30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00" b="0" i="0">
                <a:solidFill>
                  <a:schemeClr val="bg1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5/18/2025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65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 marL="38100">
              <a:lnSpc>
                <a:spcPts val="720"/>
              </a:lnSpc>
            </a:pPr>
            <a:fld id="{81D60167-4931-47E6-BA6A-407CBD079E47}" type="slidenum">
              <a:rPr spc="30" dirty="0"/>
              <a:t>‹#›</a:t>
            </a:fld>
            <a:endParaRPr spc="30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5/18/2025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65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 marL="38100">
              <a:lnSpc>
                <a:spcPts val="720"/>
              </a:lnSpc>
            </a:pPr>
            <a:fld id="{81D60167-4931-47E6-BA6A-407CBD079E47}" type="slidenum">
              <a:rPr spc="30" dirty="0"/>
              <a:t>‹#›</a:t>
            </a:fld>
            <a:endParaRPr spc="30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95299" y="602297"/>
            <a:ext cx="11201400" cy="69723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00" b="0" i="0">
                <a:solidFill>
                  <a:schemeClr val="bg1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984885" y="1406577"/>
            <a:ext cx="10203180" cy="173545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100" b="1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5/18/2025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1106150" y="6347142"/>
            <a:ext cx="165734" cy="1079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65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 marL="38100">
              <a:lnSpc>
                <a:spcPts val="720"/>
              </a:lnSpc>
            </a:pPr>
            <a:fld id="{81D60167-4931-47E6-BA6A-407CBD079E47}" type="slidenum">
              <a:rPr spc="30" dirty="0"/>
              <a:t>‹#›</a:t>
            </a:fld>
            <a:endParaRPr spc="3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8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5.pn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8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6.jp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87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18.jpg"/><Relationship Id="rId4" Type="http://schemas.openxmlformats.org/officeDocument/2006/relationships/image" Target="../media/image217.pn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8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0.png"/><Relationship Id="rId4" Type="http://schemas.openxmlformats.org/officeDocument/2006/relationships/image" Target="../media/image219.pn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8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3.png"/><Relationship Id="rId5" Type="http://schemas.openxmlformats.org/officeDocument/2006/relationships/image" Target="../media/image222.png"/><Relationship Id="rId4" Type="http://schemas.openxmlformats.org/officeDocument/2006/relationships/image" Target="../media/image221.png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4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1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docs.gns3.com/docs/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4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87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kali.org/tools/hping3/" TargetMode="External"/><Relationship Id="rId4" Type="http://schemas.openxmlformats.org/officeDocument/2006/relationships/image" Target="../media/image213.png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8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4.jpg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8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5.png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8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6.jpg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87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18.jpg"/><Relationship Id="rId4" Type="http://schemas.openxmlformats.org/officeDocument/2006/relationships/image" Target="../media/image217.png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8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0.png"/><Relationship Id="rId4" Type="http://schemas.openxmlformats.org/officeDocument/2006/relationships/image" Target="../media/image219.png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8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3.png"/><Relationship Id="rId5" Type="http://schemas.openxmlformats.org/officeDocument/2006/relationships/image" Target="../media/image222.png"/><Relationship Id="rId4" Type="http://schemas.openxmlformats.org/officeDocument/2006/relationships/image" Target="../media/image221.png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4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87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metasploit.com/" TargetMode="External"/><Relationship Id="rId5" Type="http://schemas.openxmlformats.org/officeDocument/2006/relationships/image" Target="../media/image225.png"/><Relationship Id="rId4" Type="http://schemas.openxmlformats.org/officeDocument/2006/relationships/image" Target="../media/image2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229.jpg"/><Relationship Id="rId2" Type="http://schemas.openxmlformats.org/officeDocument/2006/relationships/image" Target="../media/image18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28.png"/><Relationship Id="rId5" Type="http://schemas.openxmlformats.org/officeDocument/2006/relationships/image" Target="../media/image227.jpg"/><Relationship Id="rId4" Type="http://schemas.openxmlformats.org/officeDocument/2006/relationships/image" Target="../media/image226.png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233.jpg"/><Relationship Id="rId2" Type="http://schemas.openxmlformats.org/officeDocument/2006/relationships/image" Target="../media/image18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2.png"/><Relationship Id="rId5" Type="http://schemas.openxmlformats.org/officeDocument/2006/relationships/image" Target="../media/image231.jpg"/><Relationship Id="rId4" Type="http://schemas.openxmlformats.org/officeDocument/2006/relationships/image" Target="../media/image230.png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87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35.jpg"/><Relationship Id="rId4" Type="http://schemas.openxmlformats.org/officeDocument/2006/relationships/image" Target="../media/image234.png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8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7.jpg"/><Relationship Id="rId4" Type="http://schemas.openxmlformats.org/officeDocument/2006/relationships/image" Target="../media/image236.png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8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9.jpg"/><Relationship Id="rId4" Type="http://schemas.openxmlformats.org/officeDocument/2006/relationships/image" Target="../media/image238.png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1.png"/><Relationship Id="rId7" Type="http://schemas.openxmlformats.org/officeDocument/2006/relationships/image" Target="../media/image243.png"/><Relationship Id="rId2" Type="http://schemas.openxmlformats.org/officeDocument/2006/relationships/image" Target="../media/image2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2.png"/><Relationship Id="rId5" Type="http://schemas.openxmlformats.org/officeDocument/2006/relationships/image" Target="../media/image2.jpg"/><Relationship Id="rId4" Type="http://schemas.openxmlformats.org/officeDocument/2006/relationships/image" Target="../media/image187.png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8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5.png"/><Relationship Id="rId4" Type="http://schemas.openxmlformats.org/officeDocument/2006/relationships/image" Target="../media/image244.png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247.jpg"/><Relationship Id="rId2" Type="http://schemas.openxmlformats.org/officeDocument/2006/relationships/image" Target="../media/image18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6.png"/><Relationship Id="rId5" Type="http://schemas.openxmlformats.org/officeDocument/2006/relationships/image" Target="../media/image245.png"/><Relationship Id="rId4" Type="http://schemas.openxmlformats.org/officeDocument/2006/relationships/image" Target="../media/image244.png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251.png"/><Relationship Id="rId2" Type="http://schemas.openxmlformats.org/officeDocument/2006/relationships/image" Target="../media/image18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50.png"/><Relationship Id="rId5" Type="http://schemas.openxmlformats.org/officeDocument/2006/relationships/image" Target="../media/image249.jpg"/><Relationship Id="rId4" Type="http://schemas.openxmlformats.org/officeDocument/2006/relationships/image" Target="../media/image248.png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87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51.png"/><Relationship Id="rId4" Type="http://schemas.openxmlformats.org/officeDocument/2006/relationships/image" Target="../media/image25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4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2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kali.org/tools/hydra/" TargetMode="Externa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2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kali.org/tools/hydra/" TargetMode="External"/><Relationship Id="rId5" Type="http://schemas.openxmlformats.org/officeDocument/2006/relationships/image" Target="../media/image254.jpg"/><Relationship Id="rId4" Type="http://schemas.openxmlformats.org/officeDocument/2006/relationships/image" Target="../media/image253.png"/></Relationships>
</file>

<file path=ppt/slides/_rels/slide13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kali.org/tools/hydra/" TargetMode="External"/><Relationship Id="rId3" Type="http://schemas.openxmlformats.org/officeDocument/2006/relationships/image" Target="../media/image252.png"/><Relationship Id="rId7" Type="http://schemas.openxmlformats.org/officeDocument/2006/relationships/image" Target="../media/image258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7.png"/><Relationship Id="rId5" Type="http://schemas.openxmlformats.org/officeDocument/2006/relationships/image" Target="../media/image256.png"/><Relationship Id="rId4" Type="http://schemas.openxmlformats.org/officeDocument/2006/relationships/image" Target="../media/image255.png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2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kali.org/tools/hydra/" TargetMode="External"/><Relationship Id="rId5" Type="http://schemas.openxmlformats.org/officeDocument/2006/relationships/image" Target="../media/image260.png"/><Relationship Id="rId4" Type="http://schemas.openxmlformats.org/officeDocument/2006/relationships/image" Target="../media/image259.png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2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kali.org/tools/hydra/" TargetMode="External"/><Relationship Id="rId5" Type="http://schemas.openxmlformats.org/officeDocument/2006/relationships/image" Target="../media/image262.png"/><Relationship Id="rId4" Type="http://schemas.openxmlformats.org/officeDocument/2006/relationships/image" Target="../media/image261.png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2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kali.org/tools/hydra/" TargetMode="External"/><Relationship Id="rId5" Type="http://schemas.openxmlformats.org/officeDocument/2006/relationships/image" Target="../media/image264.png"/><Relationship Id="rId4" Type="http://schemas.openxmlformats.org/officeDocument/2006/relationships/image" Target="../media/image263.png"/></Relationships>
</file>

<file path=ppt/slides/_rels/slide137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kali.org/tools/hydra/" TargetMode="External"/><Relationship Id="rId3" Type="http://schemas.openxmlformats.org/officeDocument/2006/relationships/image" Target="../media/image252.png"/><Relationship Id="rId7" Type="http://schemas.openxmlformats.org/officeDocument/2006/relationships/image" Target="../media/image268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7.png"/><Relationship Id="rId5" Type="http://schemas.openxmlformats.org/officeDocument/2006/relationships/image" Target="../media/image266.jpg"/><Relationship Id="rId4" Type="http://schemas.openxmlformats.org/officeDocument/2006/relationships/image" Target="../media/image265.png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4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4.jp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hyperlink" Target="https://192.168.122.173/" TargetMode="External"/><Relationship Id="rId4" Type="http://schemas.openxmlformats.org/officeDocument/2006/relationships/hyperlink" Target="https://wazuh-server-ip-address/" TargetMode="External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hyperlink" Target="https://www.crowdstrike.com/cybersecurity-101/spoofing-attacks/arp-spoofing/" TargetMode="External"/><Relationship Id="rId1" Type="http://schemas.openxmlformats.org/officeDocument/2006/relationships/slideLayout" Target="../slideLayouts/slideLayout2.xml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9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0.png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1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4.png"/><Relationship Id="rId5" Type="http://schemas.openxmlformats.org/officeDocument/2006/relationships/image" Target="../media/image273.png"/><Relationship Id="rId4" Type="http://schemas.openxmlformats.org/officeDocument/2006/relationships/image" Target="../media/image272.png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4.xml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5.png"/><Relationship Id="rId7" Type="http://schemas.openxmlformats.org/officeDocument/2006/relationships/image" Target="../media/image279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8.png"/><Relationship Id="rId5" Type="http://schemas.openxmlformats.org/officeDocument/2006/relationships/image" Target="../media/image277.png"/><Relationship Id="rId4" Type="http://schemas.openxmlformats.org/officeDocument/2006/relationships/image" Target="../media/image276.png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5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5.png"/><Relationship Id="rId7" Type="http://schemas.openxmlformats.org/officeDocument/2006/relationships/image" Target="../media/image28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2.png"/><Relationship Id="rId5" Type="http://schemas.openxmlformats.org/officeDocument/2006/relationships/image" Target="../media/image281.png"/><Relationship Id="rId4" Type="http://schemas.openxmlformats.org/officeDocument/2006/relationships/image" Target="../media/image280.png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hyperlink" Target="https://docs.gns3.com/docs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1.jpg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hyperlink" Target="https://www.crowdstrike.com/cybersecurity-101/spoofing-attacks/arp-spoofing/" TargetMode="External"/><Relationship Id="rId1" Type="http://schemas.openxmlformats.org/officeDocument/2006/relationships/slideLayout" Target="../slideLayouts/slideLayout2.xml"/></Relationships>
</file>

<file path=ppt/slides/_rels/slide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4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5.png"/></Relationships>
</file>

<file path=ppt/slides/_rels/slide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6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7.png"/><Relationship Id="rId5" Type="http://schemas.openxmlformats.org/officeDocument/2006/relationships/image" Target="../media/image273.png"/><Relationship Id="rId4" Type="http://schemas.openxmlformats.org/officeDocument/2006/relationships/image" Target="../media/image272.png"/></Relationships>
</file>

<file path=ppt/slides/_rels/slide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288.png"/><Relationship Id="rId1" Type="http://schemas.openxmlformats.org/officeDocument/2006/relationships/slideLayout" Target="../slideLayouts/slideLayout2.xml"/></Relationships>
</file>

<file path=ppt/slides/_rels/slide1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28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0.png"/><Relationship Id="rId4" Type="http://schemas.openxmlformats.org/officeDocument/2006/relationships/image" Target="../media/image28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1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293.png"/><Relationship Id="rId2" Type="http://schemas.openxmlformats.org/officeDocument/2006/relationships/image" Target="../media/image28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2.png"/><Relationship Id="rId5" Type="http://schemas.openxmlformats.org/officeDocument/2006/relationships/image" Target="../media/image289.png"/><Relationship Id="rId4" Type="http://schemas.openxmlformats.org/officeDocument/2006/relationships/image" Target="../media/image291.png"/></Relationships>
</file>

<file path=ppt/slides/_rels/slide1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4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6.png"/><Relationship Id="rId4" Type="http://schemas.openxmlformats.org/officeDocument/2006/relationships/image" Target="../media/image295.png"/></Relationships>
</file>

<file path=ppt/slides/_rels/slide1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7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bettercap.org/modules/ethernet/spoofers/arp.spoof/" TargetMode="External"/><Relationship Id="rId4" Type="http://schemas.openxmlformats.org/officeDocument/2006/relationships/image" Target="../media/image298.png"/></Relationships>
</file>

<file path=ppt/slides/_rels/slide1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9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bettercap.org/modules/ethernet/spoofers/arp.spoof/" TargetMode="External"/><Relationship Id="rId4" Type="http://schemas.openxmlformats.org/officeDocument/2006/relationships/image" Target="../media/image300.png"/></Relationships>
</file>

<file path=ppt/slides/_rels/slide1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1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bettercap.org/modules/ethernet/spoofers/arp.spoof/" TargetMode="External"/><Relationship Id="rId4" Type="http://schemas.openxmlformats.org/officeDocument/2006/relationships/image" Target="../media/image302.png"/></Relationships>
</file>

<file path=ppt/slides/_rels/slide1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bettercap.org/modules/ethernet/spoofers/arp.spoof/" TargetMode="External"/><Relationship Id="rId4" Type="http://schemas.openxmlformats.org/officeDocument/2006/relationships/image" Target="../media/image304.png"/></Relationships>
</file>

<file path=ppt/slides/_rels/slide1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305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bettercap.org/modules/ethernet/spoofers/arp.spoof/" TargetMode="External"/></Relationships>
</file>

<file path=ppt/slides/_rels/slide1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6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4.png"/></Relationships>
</file>

<file path=ppt/slides/_rels/slide1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8.png"/><Relationship Id="rId2" Type="http://schemas.openxmlformats.org/officeDocument/2006/relationships/image" Target="../media/image30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4.png"/><Relationship Id="rId5" Type="http://schemas.openxmlformats.org/officeDocument/2006/relationships/image" Target="../media/image306.png"/><Relationship Id="rId4" Type="http://schemas.openxmlformats.org/officeDocument/2006/relationships/image" Target="../media/image2.jpg"/></Relationships>
</file>

<file path=ppt/slides/_rels/slide1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0.png"/><Relationship Id="rId2" Type="http://schemas.openxmlformats.org/officeDocument/2006/relationships/image" Target="../media/image30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jpg"/><Relationship Id="rId5" Type="http://schemas.openxmlformats.org/officeDocument/2006/relationships/image" Target="../media/image312.jpg"/><Relationship Id="rId4" Type="http://schemas.openxmlformats.org/officeDocument/2006/relationships/image" Target="../media/image31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6.png"/><Relationship Id="rId5" Type="http://schemas.openxmlformats.org/officeDocument/2006/relationships/image" Target="../media/image315.png"/><Relationship Id="rId4" Type="http://schemas.openxmlformats.org/officeDocument/2006/relationships/image" Target="../media/image314.png"/></Relationships>
</file>

<file path=ppt/slides/_rels/slide1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7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9.png"/><Relationship Id="rId4" Type="http://schemas.openxmlformats.org/officeDocument/2006/relationships/image" Target="../media/image318.png"/></Relationships>
</file>

<file path=ppt/slides/_rels/slide1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0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/Relationships>
</file>

<file path=ppt/slides/_rels/slide1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4.xml"/></Relationships>
</file>

<file path=ppt/slides/_rels/slide1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1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1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1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1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2.png"/></Relationships>
</file>

<file path=ppt/slides/_rels/slide1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6.png"/><Relationship Id="rId5" Type="http://schemas.openxmlformats.org/officeDocument/2006/relationships/image" Target="../media/image325.png"/><Relationship Id="rId4" Type="http://schemas.openxmlformats.org/officeDocument/2006/relationships/image" Target="../media/image324.jpg"/></Relationships>
</file>

<file path=ppt/slides/_rels/slide1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1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7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phoenixnap.com/kb/nmap-commands#%3A~%3Atext%3DThe%20-sP%20command%20locates%20machines%2C%20make%20sure%20that%20machines%20are" TargetMode="External"/><Relationship Id="rId4" Type="http://schemas.openxmlformats.org/officeDocument/2006/relationships/image" Target="../media/image328.png"/></Relationships>
</file>

<file path=ppt/slides/_rels/slide1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9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7" Type="http://schemas.openxmlformats.org/officeDocument/2006/relationships/image" Target="../media/image61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59.jpg"/><Relationship Id="rId4" Type="http://schemas.openxmlformats.org/officeDocument/2006/relationships/image" Target="../media/image58.png"/></Relationships>
</file>

<file path=ppt/slides/_rels/slide1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1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phoenixnap.com/kb/nmap-commands#%3A~%3Atext%3DThe%20-sP%20command%20locates%20machines%2C%20make%20sure%20that%20machines%20are" TargetMode="External"/><Relationship Id="rId5" Type="http://schemas.openxmlformats.org/officeDocument/2006/relationships/image" Target="../media/image333.png"/><Relationship Id="rId4" Type="http://schemas.openxmlformats.org/officeDocument/2006/relationships/image" Target="../media/image332.png"/></Relationships>
</file>

<file path=ppt/slides/_rels/slide1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4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phoenixnap.com/kb/nmap-commands#%3A~%3Atext%3DThe%20-sP%20command%20locates%20machines%2C%20make%20sure%20that%20machines%20are" TargetMode="External"/><Relationship Id="rId4" Type="http://schemas.openxmlformats.org/officeDocument/2006/relationships/image" Target="../media/image335.png"/></Relationships>
</file>

<file path=ppt/slides/_rels/slide1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0.png"/><Relationship Id="rId2" Type="http://schemas.openxmlformats.org/officeDocument/2006/relationships/image" Target="../media/image329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phoenixnap.com/kb/nmap-commands#%3A~%3Atext%3DThe%20-sP%20command%20locates%20machines%2C%20make%20sure%20that%20machines%20are" TargetMode="External"/><Relationship Id="rId4" Type="http://schemas.openxmlformats.org/officeDocument/2006/relationships/image" Target="../media/image2.jpg"/></Relationships>
</file>

<file path=ppt/slides/_rels/slide1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6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phoenixnap.com/kb/nmap-commands#%3A~%3Atext%3DThe%20-sP%20command%20locates%20machines%2C%20make%20sure%20that%20machines%20are" TargetMode="External"/><Relationship Id="rId4" Type="http://schemas.openxmlformats.org/officeDocument/2006/relationships/image" Target="../media/image337.png"/></Relationships>
</file>

<file path=ppt/slides/_rels/slide1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8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phoenixnap.com/kb/nmap-commands#%3A~%3Atext%3DThe%20-sP%20command%20locates%20machines%2C%20make%20sure%20that%20machines%20are" TargetMode="External"/><Relationship Id="rId4" Type="http://schemas.openxmlformats.org/officeDocument/2006/relationships/image" Target="../media/image339.png"/></Relationships>
</file>

<file path=ppt/slides/_rels/slide1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0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phoenixnap.com/kb/nmap-commands#%3A~%3Atext%3DThe%20-sP%20command%20locates%20machines%2C%20make%20sure%20that%20machines%20are" TargetMode="External"/><Relationship Id="rId4" Type="http://schemas.openxmlformats.org/officeDocument/2006/relationships/image" Target="../media/image341.png"/></Relationships>
</file>

<file path=ppt/slides/_rels/slide1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2.png"/><Relationship Id="rId7" Type="http://schemas.openxmlformats.org/officeDocument/2006/relationships/image" Target="../media/image346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5.png"/><Relationship Id="rId5" Type="http://schemas.openxmlformats.org/officeDocument/2006/relationships/image" Target="../media/image344.png"/><Relationship Id="rId4" Type="http://schemas.openxmlformats.org/officeDocument/2006/relationships/image" Target="../media/image343.jpg"/></Relationships>
</file>

<file path=ppt/slides/_rels/slide1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7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8.png"/></Relationships>
</file>

<file path=ppt/slides/_rels/slide1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/Relationships>
</file>

<file path=ppt/slides/_rels/slide1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2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202.xml.rels><?xml version="1.0" encoding="UTF-8" standalone="yes"?>
<Relationships xmlns="http://schemas.openxmlformats.org/package/2006/relationships"><Relationship Id="rId3" Type="http://schemas.openxmlformats.org/officeDocument/2006/relationships/hyperlink" Target="https://phoenixnap.com/kb/iptables-linux#%3A~%3Atext%3Diptables%20is%20the%20primary%20firewall%20utility%20program%20developed%20for%20Linux" TargetMode="Externa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3.xml.rels><?xml version="1.0" encoding="UTF-8" standalone="yes"?>
<Relationships xmlns="http://schemas.openxmlformats.org/package/2006/relationships"><Relationship Id="rId3" Type="http://schemas.openxmlformats.org/officeDocument/2006/relationships/hyperlink" Target="https://phoenixnap.com/kb/iptables-linux#%3A~%3Atext%3Diptables%20is%20the%20primary%20firewall%20utility%20program%20developed%20for%20Linux" TargetMode="Externa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9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50.jpg"/></Relationships>
</file>

<file path=ppt/slides/_rels/slide2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1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2.png"/></Relationships>
</file>

<file path=ppt/slides/_rels/slide2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4.png"/></Relationships>
</file>

<file path=ppt/slides/_rels/slide2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5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6.png"/></Relationships>
</file>

<file path=ppt/slides/_rels/slide2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7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0.png"/><Relationship Id="rId5" Type="http://schemas.openxmlformats.org/officeDocument/2006/relationships/image" Target="../media/image359.png"/><Relationship Id="rId4" Type="http://schemas.openxmlformats.org/officeDocument/2006/relationships/image" Target="../media/image358.png"/></Relationships>
</file>

<file path=ppt/slides/_rels/slide2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1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2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2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3.jpg"/></Relationships>
</file>

<file path=ppt/slides/_rels/slide2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4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5.jpg"/></Relationships>
</file>

<file path=ppt/slides/_rels/slide2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6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7.png"/></Relationships>
</file>

<file path=ppt/slides/_rels/slide2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8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9.png"/></Relationships>
</file>

<file path=ppt/slides/_rels/slide2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0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1.png"/></Relationships>
</file>

<file path=ppt/slides/_rels/slide2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2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3.png"/></Relationships>
</file>

<file path=ppt/slides/_rels/slide2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4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7.jpg"/><Relationship Id="rId5" Type="http://schemas.openxmlformats.org/officeDocument/2006/relationships/image" Target="../media/image376.png"/><Relationship Id="rId4" Type="http://schemas.openxmlformats.org/officeDocument/2006/relationships/image" Target="../media/image375.png"/></Relationships>
</file>

<file path=ppt/slides/_rels/slide2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8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7.jpg"/></Relationships>
</file>

<file path=ppt/slides/_rels/slide219.xml.rels><?xml version="1.0" encoding="UTF-8" standalone="yes"?>
<Relationships xmlns="http://schemas.openxmlformats.org/package/2006/relationships"><Relationship Id="rId3" Type="http://schemas.openxmlformats.org/officeDocument/2006/relationships/hyperlink" Target="https://phoenixnap.com/kb/dmesg-linux" TargetMode="Externa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phoenixnap.com/kb/grep-command-linux-unix-examples" TargetMode="Externa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2.xml"/></Relationships>
</file>

<file path=ppt/slides/_rels/slide2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9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phoenixnap.com/kb/iptables-linux#%3A~%3Atext%3Diptables%20is%20the%20primary%20firewall%20utility%20program%20developed%20for%20Linux" TargetMode="External"/></Relationships>
</file>

<file path=ppt/slides/_rels/slide2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0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1.png"/></Relationships>
</file>

<file path=ppt/slides/_rels/slide2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2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4.png"/></Relationships>
</file>

<file path=ppt/slides/_rels/slide2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5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2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6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man7.org/linux/man-pages/man8/ss.8.html" TargetMode="External"/></Relationships>
</file>

<file path=ppt/slides/_rels/slide2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7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man7.org/linux/man-pages/man8/ss.8.html" TargetMode="External"/><Relationship Id="rId4" Type="http://schemas.openxmlformats.org/officeDocument/2006/relationships/image" Target="../media/image388.png"/></Relationships>
</file>

<file path=ppt/slides/_rels/slide2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9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man7.org/linux/man-pages/man8/ss.8.html" TargetMode="External"/><Relationship Id="rId4" Type="http://schemas.openxmlformats.org/officeDocument/2006/relationships/image" Target="../media/image390.png"/></Relationships>
</file>

<file path=ppt/slides/_rels/slide2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1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man7.org/linux/man-pages/man8/ss.8.html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2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2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man7.org/linux/man-pages/man8/ss.8.html" TargetMode="External"/><Relationship Id="rId4" Type="http://schemas.openxmlformats.org/officeDocument/2006/relationships/image" Target="../media/image393.png"/></Relationships>
</file>

<file path=ppt/slides/_rels/slide2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2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hyperlink" Target="https://fping.org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5.png"/><Relationship Id="rId4" Type="http://schemas.openxmlformats.org/officeDocument/2006/relationships/image" Target="../media/image394.png"/></Relationships>
</file>

<file path=ppt/slides/_rels/slide2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6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7.png"/></Relationships>
</file>

<file path=ppt/slides/_rels/slide2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8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9.png"/></Relationships>
</file>

<file path=ppt/slides/_rels/slide2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0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1.png"/></Relationships>
</file>

<file path=ppt/slides/_rels/slide2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2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3.png"/></Relationships>
</file>

<file path=ppt/slides/_rels/slide2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4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5.png"/></Relationships>
</file>

<file path=ppt/slides/_rels/slide2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2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28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7.png"/><Relationship Id="rId4" Type="http://schemas.openxmlformats.org/officeDocument/2006/relationships/image" Target="../media/image406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png"/></Relationships>
</file>

<file path=ppt/slides/_rels/slide2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8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0.jpg"/><Relationship Id="rId4" Type="http://schemas.openxmlformats.org/officeDocument/2006/relationships/image" Target="../media/image409.png"/></Relationships>
</file>

<file path=ppt/slides/_rels/slide2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8.png"/><Relationship Id="rId7" Type="http://schemas.openxmlformats.org/officeDocument/2006/relationships/image" Target="../media/image414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3.png"/><Relationship Id="rId5" Type="http://schemas.openxmlformats.org/officeDocument/2006/relationships/image" Target="../media/image412.jpg"/><Relationship Id="rId4" Type="http://schemas.openxmlformats.org/officeDocument/2006/relationships/image" Target="../media/image411.png"/></Relationships>
</file>

<file path=ppt/slides/_rels/slide2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8.png"/><Relationship Id="rId7" Type="http://schemas.openxmlformats.org/officeDocument/2006/relationships/image" Target="../media/image418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7.png"/><Relationship Id="rId5" Type="http://schemas.openxmlformats.org/officeDocument/2006/relationships/image" Target="../media/image416.jpg"/><Relationship Id="rId4" Type="http://schemas.openxmlformats.org/officeDocument/2006/relationships/image" Target="../media/image415.png"/></Relationships>
</file>

<file path=ppt/slides/_rels/slide2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28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0.png"/><Relationship Id="rId4" Type="http://schemas.openxmlformats.org/officeDocument/2006/relationships/image" Target="../media/image419.png"/></Relationships>
</file>

<file path=ppt/slides/_rels/slide2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1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2.png"/></Relationships>
</file>

<file path=ppt/slides/_rels/slide2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8.png"/><Relationship Id="rId3" Type="http://schemas.openxmlformats.org/officeDocument/2006/relationships/image" Target="../media/image423.png"/><Relationship Id="rId7" Type="http://schemas.openxmlformats.org/officeDocument/2006/relationships/image" Target="../media/image427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6.png"/><Relationship Id="rId5" Type="http://schemas.openxmlformats.org/officeDocument/2006/relationships/image" Target="../media/image425.png"/><Relationship Id="rId4" Type="http://schemas.openxmlformats.org/officeDocument/2006/relationships/image" Target="../media/image424.png"/></Relationships>
</file>

<file path=ppt/slides/_rels/slide2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8.png"/><Relationship Id="rId3" Type="http://schemas.openxmlformats.org/officeDocument/2006/relationships/image" Target="../media/image423.png"/><Relationship Id="rId7" Type="http://schemas.openxmlformats.org/officeDocument/2006/relationships/image" Target="../media/image427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6.png"/><Relationship Id="rId5" Type="http://schemas.openxmlformats.org/officeDocument/2006/relationships/image" Target="../media/image425.png"/><Relationship Id="rId4" Type="http://schemas.openxmlformats.org/officeDocument/2006/relationships/image" Target="../media/image424.png"/></Relationships>
</file>

<file path=ppt/slides/_rels/slide2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8.png"/><Relationship Id="rId3" Type="http://schemas.openxmlformats.org/officeDocument/2006/relationships/image" Target="../media/image423.png"/><Relationship Id="rId7" Type="http://schemas.openxmlformats.org/officeDocument/2006/relationships/image" Target="../media/image427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6.png"/><Relationship Id="rId5" Type="http://schemas.openxmlformats.org/officeDocument/2006/relationships/image" Target="../media/image425.png"/><Relationship Id="rId10" Type="http://schemas.openxmlformats.org/officeDocument/2006/relationships/image" Target="../media/image430.jpg"/><Relationship Id="rId4" Type="http://schemas.openxmlformats.org/officeDocument/2006/relationships/image" Target="../media/image424.png"/><Relationship Id="rId9" Type="http://schemas.openxmlformats.org/officeDocument/2006/relationships/image" Target="../media/image429.png"/></Relationships>
</file>

<file path=ppt/slides/_rels/slide2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1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4.png"/><Relationship Id="rId5" Type="http://schemas.openxmlformats.org/officeDocument/2006/relationships/image" Target="../media/image433.png"/><Relationship Id="rId4" Type="http://schemas.openxmlformats.org/officeDocument/2006/relationships/image" Target="../media/image432.jpg"/></Relationships>
</file>

<file path=ppt/slides/_rels/slide2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5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2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2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2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7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0.png"/><Relationship Id="rId5" Type="http://schemas.openxmlformats.org/officeDocument/2006/relationships/image" Target="../media/image439.png"/><Relationship Id="rId4" Type="http://schemas.openxmlformats.org/officeDocument/2006/relationships/image" Target="../media/image438.jpg"/></Relationships>
</file>

<file path=ppt/slides/_rels/slide2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7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0.png"/><Relationship Id="rId5" Type="http://schemas.openxmlformats.org/officeDocument/2006/relationships/image" Target="../media/image439.png"/><Relationship Id="rId4" Type="http://schemas.openxmlformats.org/officeDocument/2006/relationships/image" Target="../media/image438.jpg"/></Relationships>
</file>

<file path=ppt/slides/_rels/slide2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6.jpg"/><Relationship Id="rId3" Type="http://schemas.openxmlformats.org/officeDocument/2006/relationships/image" Target="../media/image441.png"/><Relationship Id="rId7" Type="http://schemas.openxmlformats.org/officeDocument/2006/relationships/image" Target="../media/image445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4.png"/><Relationship Id="rId5" Type="http://schemas.openxmlformats.org/officeDocument/2006/relationships/image" Target="../media/image443.png"/><Relationship Id="rId4" Type="http://schemas.openxmlformats.org/officeDocument/2006/relationships/image" Target="../media/image442.jpg"/></Relationships>
</file>

<file path=ppt/slides/_rels/slide2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/Relationships>
</file>

<file path=ppt/slides/_rels/slide2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260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nethserver.org/en/v7/suricata.html" TargetMode="Externa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7.png"/></Relationships>
</file>

<file path=ppt/slides/_rels/slide261.xml.rels><?xml version="1.0" encoding="UTF-8" standalone="yes"?>
<Relationships xmlns="http://schemas.openxmlformats.org/package/2006/relationships"><Relationship Id="rId8" Type="http://schemas.openxmlformats.org/officeDocument/2006/relationships/hyperlink" Target="https://icons8.com/icons" TargetMode="External"/><Relationship Id="rId3" Type="http://schemas.openxmlformats.org/officeDocument/2006/relationships/image" Target="../media/image448.png"/><Relationship Id="rId7" Type="http://schemas.openxmlformats.org/officeDocument/2006/relationships/image" Target="../media/image452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1.png"/><Relationship Id="rId5" Type="http://schemas.openxmlformats.org/officeDocument/2006/relationships/image" Target="../media/image450.png"/><Relationship Id="rId4" Type="http://schemas.openxmlformats.org/officeDocument/2006/relationships/image" Target="../media/image449.png"/></Relationships>
</file>

<file path=ppt/slides/_rels/slide262.xml.rels><?xml version="1.0" encoding="UTF-8" standalone="yes"?>
<Relationships xmlns="http://schemas.openxmlformats.org/package/2006/relationships"><Relationship Id="rId8" Type="http://schemas.openxmlformats.org/officeDocument/2006/relationships/hyperlink" Target="https://icons8.com/icons" TargetMode="External"/><Relationship Id="rId3" Type="http://schemas.openxmlformats.org/officeDocument/2006/relationships/image" Target="../media/image448.png"/><Relationship Id="rId7" Type="http://schemas.openxmlformats.org/officeDocument/2006/relationships/image" Target="../media/image452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1.png"/><Relationship Id="rId5" Type="http://schemas.openxmlformats.org/officeDocument/2006/relationships/image" Target="../media/image450.png"/><Relationship Id="rId4" Type="http://schemas.openxmlformats.org/officeDocument/2006/relationships/image" Target="../media/image449.png"/></Relationships>
</file>

<file path=ppt/slides/_rels/slide2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28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4.jpg"/><Relationship Id="rId4" Type="http://schemas.openxmlformats.org/officeDocument/2006/relationships/image" Target="../media/image453.png"/></Relationships>
</file>

<file path=ppt/slides/_rels/slide2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5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8.jpg"/><Relationship Id="rId5" Type="http://schemas.openxmlformats.org/officeDocument/2006/relationships/image" Target="../media/image457.png"/><Relationship Id="rId4" Type="http://schemas.openxmlformats.org/officeDocument/2006/relationships/image" Target="../media/image456.jpg"/></Relationships>
</file>

<file path=ppt/slides/_rels/slide2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9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56.jpg"/><Relationship Id="rId5" Type="http://schemas.openxmlformats.org/officeDocument/2006/relationships/image" Target="../media/image461.png"/><Relationship Id="rId4" Type="http://schemas.openxmlformats.org/officeDocument/2006/relationships/image" Target="../media/image460.png"/></Relationships>
</file>

<file path=ppt/slides/_rels/slide2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2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64.jpg"/><Relationship Id="rId4" Type="http://schemas.openxmlformats.org/officeDocument/2006/relationships/image" Target="../media/image463.png"/></Relationships>
</file>

<file path=ppt/slides/_rels/slide2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5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62.jpg"/><Relationship Id="rId4" Type="http://schemas.openxmlformats.org/officeDocument/2006/relationships/image" Target="../media/image466.png"/></Relationships>
</file>

<file path=ppt/slides/_rels/slide2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7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62.jpg"/><Relationship Id="rId5" Type="http://schemas.openxmlformats.org/officeDocument/2006/relationships/image" Target="../media/image466.png"/><Relationship Id="rId4" Type="http://schemas.openxmlformats.org/officeDocument/2006/relationships/image" Target="../media/image468.png"/></Relationships>
</file>

<file path=ppt/slides/_rels/slide2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9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2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1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2.jpg"/></Relationships>
</file>

<file path=ppt/slides/_rels/slide2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4.jpg"/><Relationship Id="rId2" Type="http://schemas.openxmlformats.org/officeDocument/2006/relationships/image" Target="../media/image47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2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5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76.jpg"/></Relationships>
</file>

<file path=ppt/slides/_rels/slide2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7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8.jpg"/></Relationships>
</file>

<file path=ppt/slides/_rels/slide274.xml.rels><?xml version="1.0" encoding="UTF-8" standalone="yes"?>
<Relationships xmlns="http://schemas.openxmlformats.org/package/2006/relationships"><Relationship Id="rId8" Type="http://schemas.openxmlformats.org/officeDocument/2006/relationships/hyperlink" Target="http://testmynids.org/uid/index.html" TargetMode="External"/><Relationship Id="rId3" Type="http://schemas.openxmlformats.org/officeDocument/2006/relationships/image" Target="../media/image479.png"/><Relationship Id="rId7" Type="http://schemas.openxmlformats.org/officeDocument/2006/relationships/image" Target="../media/image48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2.png"/><Relationship Id="rId5" Type="http://schemas.openxmlformats.org/officeDocument/2006/relationships/image" Target="../media/image481.png"/><Relationship Id="rId4" Type="http://schemas.openxmlformats.org/officeDocument/2006/relationships/image" Target="../media/image480.jpg"/><Relationship Id="rId9" Type="http://schemas.openxmlformats.org/officeDocument/2006/relationships/hyperlink" Target="https://github.com/3CORESec/testmynids.org" TargetMode="External"/></Relationships>
</file>

<file path=ppt/slides/_rels/slide2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4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288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86.jpg"/><Relationship Id="rId4" Type="http://schemas.openxmlformats.org/officeDocument/2006/relationships/image" Target="../media/image485.png"/></Relationships>
</file>

<file path=ppt/slides/_rels/slide2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490.png"/><Relationship Id="rId2" Type="http://schemas.openxmlformats.org/officeDocument/2006/relationships/hyperlink" Target="https://www.youtube.com/%40HackerSploit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9.png"/><Relationship Id="rId5" Type="http://schemas.openxmlformats.org/officeDocument/2006/relationships/image" Target="../media/image488.jpg"/><Relationship Id="rId4" Type="http://schemas.openxmlformats.org/officeDocument/2006/relationships/image" Target="../media/image487.png"/></Relationships>
</file>

<file path=ppt/slides/_rels/slide2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2.jpg"/><Relationship Id="rId2" Type="http://schemas.openxmlformats.org/officeDocument/2006/relationships/image" Target="../media/image49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2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4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2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28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96.jpg"/><Relationship Id="rId5" Type="http://schemas.openxmlformats.org/officeDocument/2006/relationships/image" Target="../media/image495.png"/><Relationship Id="rId4" Type="http://schemas.openxmlformats.org/officeDocument/2006/relationships/image" Target="../media/image494.jpg"/></Relationships>
</file>

<file path=ppt/slides/_rels/slide2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6.png"/><Relationship Id="rId4" Type="http://schemas.openxmlformats.org/officeDocument/2006/relationships/image" Target="../media/image9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2.png"/><Relationship Id="rId4" Type="http://schemas.openxmlformats.org/officeDocument/2006/relationships/image" Target="../media/image10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hyperlink" Target="https://wazuh.com/platform/overview/" TargetMode="Externa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4.jp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png"/><Relationship Id="rId3" Type="http://schemas.openxmlformats.org/officeDocument/2006/relationships/image" Target="../media/image115.png"/><Relationship Id="rId7" Type="http://schemas.openxmlformats.org/officeDocument/2006/relationships/image" Target="../media/image119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8.jpg"/><Relationship Id="rId11" Type="http://schemas.openxmlformats.org/officeDocument/2006/relationships/hyperlink" Target="https://gns3.com/software/download-vm" TargetMode="External"/><Relationship Id="rId5" Type="http://schemas.openxmlformats.org/officeDocument/2006/relationships/image" Target="../media/image117.png"/><Relationship Id="rId10" Type="http://schemas.openxmlformats.org/officeDocument/2006/relationships/image" Target="../media/image122.png"/><Relationship Id="rId4" Type="http://schemas.openxmlformats.org/officeDocument/2006/relationships/image" Target="../media/image116.png"/><Relationship Id="rId9" Type="http://schemas.openxmlformats.org/officeDocument/2006/relationships/image" Target="../media/image121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kali.org/" TargetMode="Externa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kali.org/get-kali/#kali-platforms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hyperlink" Target="https://documentation.wazuh.com/current/getting-started/architecture.html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g"/><Relationship Id="rId4" Type="http://schemas.openxmlformats.org/officeDocument/2006/relationships/image" Target="../media/image4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aspberrypi.com/software/raspberry-pi-desktop/" TargetMode="Externa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microsoft.com/en-us/software-download/" TargetMode="External"/><Relationship Id="rId5" Type="http://schemas.openxmlformats.org/officeDocument/2006/relationships/hyperlink" Target="https://apmonitor.com/dde/index.php/Main/ModbusTransfer" TargetMode="External"/><Relationship Id="rId4" Type="http://schemas.openxmlformats.org/officeDocument/2006/relationships/hyperlink" Target="https://pypi.org/project/pyModbusTCP/" TargetMode="Externa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7" Type="http://schemas.openxmlformats.org/officeDocument/2006/relationships/image" Target="../media/image128.pn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7.png"/><Relationship Id="rId5" Type="http://schemas.openxmlformats.org/officeDocument/2006/relationships/image" Target="../media/image126.png"/><Relationship Id="rId4" Type="http://schemas.openxmlformats.org/officeDocument/2006/relationships/image" Target="../media/image125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7" Type="http://schemas.openxmlformats.org/officeDocument/2006/relationships/image" Target="../media/image134.pn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3.png"/><Relationship Id="rId5" Type="http://schemas.openxmlformats.org/officeDocument/2006/relationships/image" Target="../media/image132.png"/><Relationship Id="rId4" Type="http://schemas.openxmlformats.org/officeDocument/2006/relationships/image" Target="../media/image131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38.png"/><Relationship Id="rId4" Type="http://schemas.openxmlformats.org/officeDocument/2006/relationships/image" Target="../media/image137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42.png"/><Relationship Id="rId4" Type="http://schemas.openxmlformats.org/officeDocument/2006/relationships/image" Target="../media/image141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jpg"/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7.jpg"/><Relationship Id="rId5" Type="http://schemas.openxmlformats.org/officeDocument/2006/relationships/image" Target="../media/image146.png"/><Relationship Id="rId4" Type="http://schemas.openxmlformats.org/officeDocument/2006/relationships/image" Target="../media/image145.jp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jpg"/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5.jpg"/><Relationship Id="rId5" Type="http://schemas.openxmlformats.org/officeDocument/2006/relationships/image" Target="../media/image151.jpg"/><Relationship Id="rId4" Type="http://schemas.openxmlformats.org/officeDocument/2006/relationships/image" Target="../media/image150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jpg"/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5.jpg"/><Relationship Id="rId5" Type="http://schemas.openxmlformats.org/officeDocument/2006/relationships/image" Target="../media/image155.jpg"/><Relationship Id="rId4" Type="http://schemas.openxmlformats.org/officeDocument/2006/relationships/image" Target="../media/image154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jpg"/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5.jpg"/><Relationship Id="rId5" Type="http://schemas.openxmlformats.org/officeDocument/2006/relationships/image" Target="../media/image159.jpg"/><Relationship Id="rId4" Type="http://schemas.openxmlformats.org/officeDocument/2006/relationships/image" Target="../media/image15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wazuh.com/install/" TargetMode="Externa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jpg"/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5.jpg"/><Relationship Id="rId5" Type="http://schemas.openxmlformats.org/officeDocument/2006/relationships/image" Target="../media/image163.jpg"/><Relationship Id="rId4" Type="http://schemas.openxmlformats.org/officeDocument/2006/relationships/image" Target="../media/image162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jpg"/><Relationship Id="rId2" Type="http://schemas.openxmlformats.org/officeDocument/2006/relationships/image" Target="../media/image16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5.jpg"/><Relationship Id="rId5" Type="http://schemas.openxmlformats.org/officeDocument/2006/relationships/image" Target="../media/image167.jpg"/><Relationship Id="rId4" Type="http://schemas.openxmlformats.org/officeDocument/2006/relationships/image" Target="../media/image166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jpg"/><Relationship Id="rId2" Type="http://schemas.openxmlformats.org/officeDocument/2006/relationships/image" Target="../media/image16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5.jpg"/><Relationship Id="rId5" Type="http://schemas.openxmlformats.org/officeDocument/2006/relationships/image" Target="../media/image171.jpg"/><Relationship Id="rId4" Type="http://schemas.openxmlformats.org/officeDocument/2006/relationships/image" Target="../media/image170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jpg"/><Relationship Id="rId2" Type="http://schemas.openxmlformats.org/officeDocument/2006/relationships/image" Target="../media/image17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5.jpg"/><Relationship Id="rId5" Type="http://schemas.openxmlformats.org/officeDocument/2006/relationships/image" Target="../media/image175.jpg"/><Relationship Id="rId4" Type="http://schemas.openxmlformats.org/officeDocument/2006/relationships/image" Target="../media/image174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jpg"/><Relationship Id="rId2" Type="http://schemas.openxmlformats.org/officeDocument/2006/relationships/image" Target="../media/image17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5.jpg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8.jp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png"/><Relationship Id="rId2" Type="http://schemas.openxmlformats.org/officeDocument/2006/relationships/image" Target="../media/image17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1.png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2.jp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4.png"/><Relationship Id="rId2" Type="http://schemas.openxmlformats.org/officeDocument/2006/relationships/image" Target="../media/image183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g"/><Relationship Id="rId13" Type="http://schemas.openxmlformats.org/officeDocument/2006/relationships/image" Target="../media/image19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openxmlformats.org/officeDocument/2006/relationships/image" Target="../media/image18.jpg"/><Relationship Id="rId2" Type="http://schemas.openxmlformats.org/officeDocument/2006/relationships/image" Target="../media/image2.jpg"/><Relationship Id="rId16" Type="http://schemas.openxmlformats.org/officeDocument/2006/relationships/hyperlink" Target="https://wazuh.com/install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5" Type="http://schemas.openxmlformats.org/officeDocument/2006/relationships/image" Target="../media/image21.png"/><Relationship Id="rId10" Type="http://schemas.openxmlformats.org/officeDocument/2006/relationships/image" Target="../media/image16.jpg"/><Relationship Id="rId4" Type="http://schemas.openxmlformats.org/officeDocument/2006/relationships/image" Target="../media/image10.jpg"/><Relationship Id="rId9" Type="http://schemas.openxmlformats.org/officeDocument/2006/relationships/image" Target="../media/image15.png"/><Relationship Id="rId14" Type="http://schemas.openxmlformats.org/officeDocument/2006/relationships/image" Target="../media/image20.jp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5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6.jp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87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8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0.jpg"/><Relationship Id="rId5" Type="http://schemas.openxmlformats.org/officeDocument/2006/relationships/image" Target="../media/image189.png"/><Relationship Id="rId4" Type="http://schemas.openxmlformats.org/officeDocument/2006/relationships/image" Target="../media/image188.jpg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4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hyperlink" Target="https://docs.gns3.com/docs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1.jp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4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5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6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hyperlink" Target="https://documentation.wazuh.com/current/deployment-options/virtual-machine/virtual-machine.html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packages.wazuh.com/4.x/vm/wazuh-4.8.1.ova" TargetMode="External"/><Relationship Id="rId4" Type="http://schemas.openxmlformats.org/officeDocument/2006/relationships/image" Target="../media/image23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87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8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0.jpg"/><Relationship Id="rId5" Type="http://schemas.openxmlformats.org/officeDocument/2006/relationships/image" Target="../media/image189.png"/><Relationship Id="rId4" Type="http://schemas.openxmlformats.org/officeDocument/2006/relationships/image" Target="../media/image188.jp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2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3.jp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5.png"/><Relationship Id="rId2" Type="http://schemas.openxmlformats.org/officeDocument/2006/relationships/image" Target="../media/image19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jp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4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6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97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8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1.png"/><Relationship Id="rId5" Type="http://schemas.openxmlformats.org/officeDocument/2006/relationships/image" Target="../media/image200.png"/><Relationship Id="rId4" Type="http://schemas.openxmlformats.org/officeDocument/2006/relationships/image" Target="../media/image199.png"/></Relationships>
</file>

<file path=ppt/slides/_rels/slide8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3.png"/><Relationship Id="rId3" Type="http://schemas.openxmlformats.org/officeDocument/2006/relationships/image" Target="../media/image198.png"/><Relationship Id="rId7" Type="http://schemas.openxmlformats.org/officeDocument/2006/relationships/image" Target="../media/image202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1.png"/><Relationship Id="rId5" Type="http://schemas.openxmlformats.org/officeDocument/2006/relationships/image" Target="../media/image200.png"/><Relationship Id="rId4" Type="http://schemas.openxmlformats.org/officeDocument/2006/relationships/image" Target="../media/image199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4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6.png"/><Relationship Id="rId4" Type="http://schemas.openxmlformats.org/officeDocument/2006/relationships/image" Target="../media/image205.png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jp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4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1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4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7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8.pn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9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2.png"/><Relationship Id="rId5" Type="http://schemas.openxmlformats.org/officeDocument/2006/relationships/image" Target="../media/image211.png"/><Relationship Id="rId4" Type="http://schemas.openxmlformats.org/officeDocument/2006/relationships/image" Target="../media/image210.pn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4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8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3.pn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8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0843260" cy="6883400"/>
            <a:chOff x="0" y="0"/>
            <a:chExt cx="10843260" cy="6883400"/>
          </a:xfrm>
        </p:grpSpPr>
        <p:sp>
          <p:nvSpPr>
            <p:cNvPr id="3" name="object 3"/>
            <p:cNvSpPr/>
            <p:nvPr/>
          </p:nvSpPr>
          <p:spPr>
            <a:xfrm>
              <a:off x="5384165" y="0"/>
              <a:ext cx="5361940" cy="6841490"/>
            </a:xfrm>
            <a:custGeom>
              <a:avLst/>
              <a:gdLst/>
              <a:ahLst/>
              <a:cxnLst/>
              <a:rect l="l" t="t" r="r" b="b"/>
              <a:pathLst>
                <a:path w="5361940" h="6841490">
                  <a:moveTo>
                    <a:pt x="5361622" y="0"/>
                  </a:moveTo>
                  <a:lnTo>
                    <a:pt x="1922462" y="0"/>
                  </a:lnTo>
                  <a:lnTo>
                    <a:pt x="0" y="6841172"/>
                  </a:lnTo>
                  <a:lnTo>
                    <a:pt x="3439160" y="6841172"/>
                  </a:lnTo>
                  <a:lnTo>
                    <a:pt x="5361622" y="0"/>
                  </a:lnTo>
                  <a:close/>
                </a:path>
              </a:pathLst>
            </a:custGeom>
            <a:solidFill>
              <a:srgbClr val="FFB800">
                <a:alpha val="22352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4561840" y="0"/>
              <a:ext cx="1924685" cy="6858000"/>
            </a:xfrm>
            <a:custGeom>
              <a:avLst/>
              <a:gdLst/>
              <a:ahLst/>
              <a:cxnLst/>
              <a:rect l="l" t="t" r="r" b="b"/>
              <a:pathLst>
                <a:path w="1924685" h="6858000">
                  <a:moveTo>
                    <a:pt x="1924685" y="0"/>
                  </a:moveTo>
                  <a:lnTo>
                    <a:pt x="0" y="6858000"/>
                  </a:lnTo>
                </a:path>
              </a:pathLst>
            </a:custGeom>
            <a:ln w="25400">
              <a:solidFill>
                <a:srgbClr val="D6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3507740" y="0"/>
              <a:ext cx="2549525" cy="6847840"/>
            </a:xfrm>
            <a:custGeom>
              <a:avLst/>
              <a:gdLst/>
              <a:ahLst/>
              <a:cxnLst/>
              <a:rect l="l" t="t" r="r" b="b"/>
              <a:pathLst>
                <a:path w="2549525" h="6847840">
                  <a:moveTo>
                    <a:pt x="1325562" y="2279967"/>
                  </a:moveTo>
                  <a:lnTo>
                    <a:pt x="1275397" y="2287904"/>
                  </a:lnTo>
                  <a:lnTo>
                    <a:pt x="1229995" y="2309177"/>
                  </a:lnTo>
                  <a:lnTo>
                    <a:pt x="1191577" y="2342197"/>
                  </a:lnTo>
                  <a:lnTo>
                    <a:pt x="1162685" y="2386012"/>
                  </a:lnTo>
                  <a:lnTo>
                    <a:pt x="1162685" y="2387282"/>
                  </a:lnTo>
                  <a:lnTo>
                    <a:pt x="821689" y="3659504"/>
                  </a:lnTo>
                  <a:lnTo>
                    <a:pt x="0" y="6846570"/>
                  </a:lnTo>
                  <a:lnTo>
                    <a:pt x="6667" y="6847205"/>
                  </a:lnTo>
                  <a:lnTo>
                    <a:pt x="20002" y="6847840"/>
                  </a:lnTo>
                  <a:lnTo>
                    <a:pt x="26670" y="6847840"/>
                  </a:lnTo>
                  <a:lnTo>
                    <a:pt x="845905" y="3665537"/>
                  </a:lnTo>
                  <a:lnTo>
                    <a:pt x="1186814" y="2394902"/>
                  </a:lnTo>
                  <a:lnTo>
                    <a:pt x="1211580" y="2357437"/>
                  </a:lnTo>
                  <a:lnTo>
                    <a:pt x="1244917" y="2329179"/>
                  </a:lnTo>
                  <a:lnTo>
                    <a:pt x="1283970" y="2311082"/>
                  </a:lnTo>
                  <a:lnTo>
                    <a:pt x="1326514" y="2304415"/>
                  </a:lnTo>
                  <a:lnTo>
                    <a:pt x="1421635" y="2304415"/>
                  </a:lnTo>
                  <a:lnTo>
                    <a:pt x="1377314" y="2286000"/>
                  </a:lnTo>
                  <a:lnTo>
                    <a:pt x="1325562" y="2279967"/>
                  </a:lnTo>
                  <a:close/>
                </a:path>
                <a:path w="2549525" h="6847840">
                  <a:moveTo>
                    <a:pt x="1421635" y="2304415"/>
                  </a:moveTo>
                  <a:lnTo>
                    <a:pt x="1326514" y="2304415"/>
                  </a:lnTo>
                  <a:lnTo>
                    <a:pt x="1370964" y="2310129"/>
                  </a:lnTo>
                  <a:lnTo>
                    <a:pt x="1416685" y="2330767"/>
                  </a:lnTo>
                  <a:lnTo>
                    <a:pt x="1452880" y="2364104"/>
                  </a:lnTo>
                  <a:lnTo>
                    <a:pt x="1477010" y="2406015"/>
                  </a:lnTo>
                  <a:lnTo>
                    <a:pt x="1487487" y="2453957"/>
                  </a:lnTo>
                  <a:lnTo>
                    <a:pt x="1482407" y="2503804"/>
                  </a:lnTo>
                  <a:lnTo>
                    <a:pt x="1223645" y="3458210"/>
                  </a:lnTo>
                  <a:lnTo>
                    <a:pt x="1217930" y="3493452"/>
                  </a:lnTo>
                  <a:lnTo>
                    <a:pt x="1226820" y="3564254"/>
                  </a:lnTo>
                  <a:lnTo>
                    <a:pt x="1262380" y="3627437"/>
                  </a:lnTo>
                  <a:lnTo>
                    <a:pt x="1318577" y="3670935"/>
                  </a:lnTo>
                  <a:lnTo>
                    <a:pt x="1401762" y="3689985"/>
                  </a:lnTo>
                  <a:lnTo>
                    <a:pt x="1449070" y="3683635"/>
                  </a:lnTo>
                  <a:lnTo>
                    <a:pt x="1492250" y="3665537"/>
                  </a:lnTo>
                  <a:lnTo>
                    <a:pt x="1494775" y="3663632"/>
                  </a:lnTo>
                  <a:lnTo>
                    <a:pt x="1408112" y="3663632"/>
                  </a:lnTo>
                  <a:lnTo>
                    <a:pt x="1358264" y="3658235"/>
                  </a:lnTo>
                  <a:lnTo>
                    <a:pt x="1303020" y="3630929"/>
                  </a:lnTo>
                  <a:lnTo>
                    <a:pt x="1263014" y="3584892"/>
                  </a:lnTo>
                  <a:lnTo>
                    <a:pt x="1243012" y="3526472"/>
                  </a:lnTo>
                  <a:lnTo>
                    <a:pt x="1242377" y="3495675"/>
                  </a:lnTo>
                  <a:lnTo>
                    <a:pt x="1247775" y="3464560"/>
                  </a:lnTo>
                  <a:lnTo>
                    <a:pt x="1506537" y="2510154"/>
                  </a:lnTo>
                  <a:lnTo>
                    <a:pt x="1512887" y="2461577"/>
                  </a:lnTo>
                  <a:lnTo>
                    <a:pt x="1506537" y="2414270"/>
                  </a:lnTo>
                  <a:lnTo>
                    <a:pt x="1488439" y="2371090"/>
                  </a:lnTo>
                  <a:lnTo>
                    <a:pt x="1460182" y="2333625"/>
                  </a:lnTo>
                  <a:lnTo>
                    <a:pt x="1422400" y="2304732"/>
                  </a:lnTo>
                  <a:lnTo>
                    <a:pt x="1421635" y="2304415"/>
                  </a:lnTo>
                  <a:close/>
                </a:path>
                <a:path w="2549525" h="6847840">
                  <a:moveTo>
                    <a:pt x="2549525" y="0"/>
                  </a:moveTo>
                  <a:lnTo>
                    <a:pt x="2523172" y="0"/>
                  </a:lnTo>
                  <a:lnTo>
                    <a:pt x="1945322" y="2097087"/>
                  </a:lnTo>
                  <a:lnTo>
                    <a:pt x="1552257" y="3546792"/>
                  </a:lnTo>
                  <a:lnTo>
                    <a:pt x="1531302" y="3592829"/>
                  </a:lnTo>
                  <a:lnTo>
                    <a:pt x="1497964" y="3628707"/>
                  </a:lnTo>
                  <a:lnTo>
                    <a:pt x="1456055" y="3653154"/>
                  </a:lnTo>
                  <a:lnTo>
                    <a:pt x="1408112" y="3663632"/>
                  </a:lnTo>
                  <a:lnTo>
                    <a:pt x="1494775" y="3663632"/>
                  </a:lnTo>
                  <a:lnTo>
                    <a:pt x="1529714" y="3637279"/>
                  </a:lnTo>
                  <a:lnTo>
                    <a:pt x="1558925" y="3599815"/>
                  </a:lnTo>
                  <a:lnTo>
                    <a:pt x="1577339" y="3554412"/>
                  </a:lnTo>
                  <a:lnTo>
                    <a:pt x="1970722" y="2104707"/>
                  </a:lnTo>
                  <a:lnTo>
                    <a:pt x="2547620" y="6350"/>
                  </a:lnTo>
                  <a:lnTo>
                    <a:pt x="2549525" y="0"/>
                  </a:lnTo>
                  <a:close/>
                </a:path>
              </a:pathLst>
            </a:custGeom>
            <a:solidFill>
              <a:srgbClr val="FFB8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5842000" cy="6858000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548880" y="6167120"/>
              <a:ext cx="3294379" cy="612140"/>
            </a:xfrm>
            <a:prstGeom prst="rect">
              <a:avLst/>
            </a:prstGeom>
          </p:spPr>
        </p:pic>
      </p:grpSp>
      <p:sp>
        <p:nvSpPr>
          <p:cNvPr id="8" name="object 8"/>
          <p:cNvSpPr txBox="1"/>
          <p:nvPr/>
        </p:nvSpPr>
        <p:spPr>
          <a:xfrm>
            <a:off x="9914890" y="33019"/>
            <a:ext cx="2174240" cy="1244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50" spc="60" dirty="0">
                <a:latin typeface="Calibri"/>
                <a:cs typeface="Calibri"/>
              </a:rPr>
              <a:t>CSP004_C_E:</a:t>
            </a:r>
            <a:r>
              <a:rPr sz="650" spc="35" dirty="0">
                <a:latin typeface="Calibri"/>
                <a:cs typeface="Calibri"/>
              </a:rPr>
              <a:t> </a:t>
            </a:r>
            <a:r>
              <a:rPr sz="650" spc="55" dirty="0">
                <a:latin typeface="Calibri"/>
                <a:cs typeface="Calibri"/>
              </a:rPr>
              <a:t>Abdelkader</a:t>
            </a:r>
            <a:r>
              <a:rPr sz="650" spc="30" dirty="0">
                <a:latin typeface="Calibri"/>
                <a:cs typeface="Calibri"/>
              </a:rPr>
              <a:t> </a:t>
            </a:r>
            <a:r>
              <a:rPr sz="650" spc="60" dirty="0">
                <a:latin typeface="Calibri"/>
                <a:cs typeface="Calibri"/>
              </a:rPr>
              <a:t>Shaaban</a:t>
            </a:r>
            <a:r>
              <a:rPr sz="650" spc="40" dirty="0">
                <a:latin typeface="Calibri"/>
                <a:cs typeface="Calibri"/>
              </a:rPr>
              <a:t> </a:t>
            </a:r>
            <a:r>
              <a:rPr sz="650" spc="55" dirty="0">
                <a:latin typeface="Calibri"/>
                <a:cs typeface="Calibri"/>
              </a:rPr>
              <a:t>και</a:t>
            </a:r>
            <a:r>
              <a:rPr sz="650" spc="25" dirty="0">
                <a:latin typeface="Calibri"/>
                <a:cs typeface="Calibri"/>
              </a:rPr>
              <a:t> </a:t>
            </a:r>
            <a:r>
              <a:rPr sz="650" spc="50" dirty="0">
                <a:latin typeface="Calibri"/>
                <a:cs typeface="Calibri"/>
              </a:rPr>
              <a:t>Stefan</a:t>
            </a:r>
            <a:r>
              <a:rPr sz="650" spc="25" dirty="0">
                <a:latin typeface="Calibri"/>
                <a:cs typeface="Calibri"/>
              </a:rPr>
              <a:t> </a:t>
            </a:r>
            <a:r>
              <a:rPr sz="650" spc="50" dirty="0">
                <a:latin typeface="Calibri"/>
                <a:cs typeface="Calibri"/>
              </a:rPr>
              <a:t>Schauer</a:t>
            </a:r>
            <a:endParaRPr sz="650">
              <a:latin typeface="Calibri"/>
              <a:cs typeface="Calibri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7813675" y="683259"/>
            <a:ext cx="3685540" cy="1244600"/>
          </a:xfrm>
          <a:prstGeom prst="rect">
            <a:avLst/>
          </a:prstGeom>
        </p:spPr>
        <p:txBody>
          <a:bodyPr vert="horz" wrap="square" lIns="0" tIns="41910" rIns="0" bIns="0" rtlCol="0">
            <a:spAutoFit/>
          </a:bodyPr>
          <a:lstStyle/>
          <a:p>
            <a:pPr marL="12700" marR="5080" algn="ctr">
              <a:lnSpc>
                <a:spcPts val="3150"/>
              </a:lnSpc>
              <a:spcBef>
                <a:spcPts val="330"/>
              </a:spcBef>
            </a:pPr>
            <a:r>
              <a:rPr sz="2750" spc="135" dirty="0">
                <a:solidFill>
                  <a:srgbClr val="000000"/>
                </a:solidFill>
                <a:latin typeface="Calibri"/>
                <a:cs typeface="Calibri"/>
              </a:rPr>
              <a:t>Προστασία</a:t>
            </a:r>
            <a:r>
              <a:rPr sz="2750" spc="8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750" spc="114" dirty="0">
                <a:solidFill>
                  <a:srgbClr val="000000"/>
                </a:solidFill>
                <a:latin typeface="Calibri"/>
                <a:cs typeface="Calibri"/>
              </a:rPr>
              <a:t>δικτύου</a:t>
            </a:r>
            <a:r>
              <a:rPr sz="2750" spc="7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750" spc="114" dirty="0">
                <a:solidFill>
                  <a:srgbClr val="000000"/>
                </a:solidFill>
                <a:latin typeface="Calibri"/>
                <a:cs typeface="Calibri"/>
              </a:rPr>
              <a:t>για </a:t>
            </a:r>
            <a:r>
              <a:rPr sz="2750" spc="-60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750" spc="125" dirty="0">
                <a:solidFill>
                  <a:srgbClr val="000000"/>
                </a:solidFill>
                <a:latin typeface="Calibri"/>
                <a:cs typeface="Calibri"/>
              </a:rPr>
              <a:t>συστήματα </a:t>
            </a:r>
            <a:r>
              <a:rPr sz="2750" spc="90" dirty="0">
                <a:solidFill>
                  <a:srgbClr val="000000"/>
                </a:solidFill>
                <a:latin typeface="Calibri"/>
                <a:cs typeface="Calibri"/>
              </a:rPr>
              <a:t>ελέγχου </a:t>
            </a:r>
            <a:r>
              <a:rPr sz="2750" spc="9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750" spc="80" dirty="0">
                <a:solidFill>
                  <a:srgbClr val="000000"/>
                </a:solidFill>
                <a:latin typeface="Calibri"/>
                <a:cs typeface="Calibri"/>
              </a:rPr>
              <a:t>ενέργειας</a:t>
            </a:r>
            <a:endParaRPr sz="275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199630" y="2121534"/>
            <a:ext cx="2496185" cy="5359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350" b="1" spc="240" dirty="0">
                <a:solidFill>
                  <a:srgbClr val="D6791A"/>
                </a:solidFill>
                <a:latin typeface="Calibri"/>
                <a:cs typeface="Calibri"/>
              </a:rPr>
              <a:t>CSP004_C_E</a:t>
            </a:r>
            <a:endParaRPr sz="335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6892925" y="3290569"/>
            <a:ext cx="2784475" cy="918844"/>
          </a:xfrm>
          <a:prstGeom prst="rect">
            <a:avLst/>
          </a:prstGeom>
        </p:spPr>
        <p:txBody>
          <a:bodyPr vert="horz" wrap="square" lIns="0" tIns="812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40"/>
              </a:spcBef>
            </a:pPr>
            <a:r>
              <a:rPr sz="1000" spc="130" dirty="0">
                <a:latin typeface="Calibri"/>
                <a:cs typeface="Calibri"/>
              </a:rPr>
              <a:t>ΠΑΡΟΥΣ</a:t>
            </a:r>
            <a:r>
              <a:rPr lang="en-US" sz="1000" spc="130" dirty="0">
                <a:latin typeface="Calibri"/>
                <a:cs typeface="Calibri"/>
              </a:rPr>
              <a:t>I</a:t>
            </a:r>
            <a:r>
              <a:rPr sz="1000" spc="130" dirty="0">
                <a:latin typeface="Calibri"/>
                <a:cs typeface="Calibri"/>
              </a:rPr>
              <a:t>ΑΣΗ</a:t>
            </a:r>
            <a:r>
              <a:rPr sz="1000" spc="160" dirty="0">
                <a:latin typeface="Calibri"/>
                <a:cs typeface="Calibri"/>
              </a:rPr>
              <a:t> </a:t>
            </a:r>
            <a:r>
              <a:rPr sz="1000" spc="90" dirty="0">
                <a:latin typeface="Calibri"/>
                <a:cs typeface="Calibri"/>
              </a:rPr>
              <a:t>ΑΠ</a:t>
            </a:r>
            <a:r>
              <a:rPr lang="en-US" sz="1000" spc="90" dirty="0">
                <a:latin typeface="Calibri"/>
                <a:cs typeface="Calibri"/>
              </a:rPr>
              <a:t>O</a:t>
            </a:r>
            <a:r>
              <a:rPr sz="1000" spc="90" dirty="0">
                <a:latin typeface="Calibri"/>
                <a:cs typeface="Calibri"/>
              </a:rPr>
              <a:t>:</a:t>
            </a:r>
            <a:endParaRPr sz="100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545"/>
              </a:spcBef>
            </a:pPr>
            <a:r>
              <a:rPr sz="1000" spc="110" dirty="0">
                <a:latin typeface="Calibri"/>
                <a:cs typeface="Calibri"/>
              </a:rPr>
              <a:t>DR.</a:t>
            </a:r>
            <a:r>
              <a:rPr sz="1000" spc="140" dirty="0">
                <a:latin typeface="Calibri"/>
                <a:cs typeface="Calibri"/>
              </a:rPr>
              <a:t> </a:t>
            </a:r>
            <a:r>
              <a:rPr sz="1000" spc="135" dirty="0">
                <a:latin typeface="Calibri"/>
                <a:cs typeface="Calibri"/>
              </a:rPr>
              <a:t>STEFAN</a:t>
            </a:r>
            <a:r>
              <a:rPr sz="1000" spc="150" dirty="0">
                <a:latin typeface="Calibri"/>
                <a:cs typeface="Calibri"/>
              </a:rPr>
              <a:t> </a:t>
            </a:r>
            <a:r>
              <a:rPr sz="1000" spc="140" dirty="0">
                <a:latin typeface="Calibri"/>
                <a:cs typeface="Calibri"/>
              </a:rPr>
              <a:t>SCHAUER</a:t>
            </a:r>
            <a:endParaRPr sz="100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530"/>
              </a:spcBef>
            </a:pPr>
            <a:r>
              <a:rPr sz="1000" spc="110" dirty="0">
                <a:latin typeface="Calibri"/>
                <a:cs typeface="Calibri"/>
              </a:rPr>
              <a:t>DR.</a:t>
            </a:r>
            <a:r>
              <a:rPr sz="1000" spc="140" dirty="0">
                <a:latin typeface="Calibri"/>
                <a:cs typeface="Calibri"/>
              </a:rPr>
              <a:t> </a:t>
            </a:r>
            <a:r>
              <a:rPr sz="1000" spc="145" dirty="0">
                <a:latin typeface="Calibri"/>
                <a:cs typeface="Calibri"/>
              </a:rPr>
              <a:t>ABDELKADER </a:t>
            </a:r>
            <a:r>
              <a:rPr sz="1000" spc="135" dirty="0">
                <a:latin typeface="Calibri"/>
                <a:cs typeface="Calibri"/>
              </a:rPr>
              <a:t>SHAABAN</a:t>
            </a:r>
            <a:endParaRPr sz="100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620"/>
              </a:spcBef>
              <a:tabLst>
                <a:tab pos="354965" algn="l"/>
                <a:tab pos="1196340" algn="l"/>
              </a:tabLst>
            </a:pPr>
            <a:r>
              <a:rPr sz="1000" b="1" spc="35" dirty="0">
                <a:latin typeface="Calibri"/>
                <a:cs typeface="Calibri"/>
              </a:rPr>
              <a:t>AIT	</a:t>
            </a:r>
            <a:r>
              <a:rPr sz="1000" b="1" spc="70" dirty="0">
                <a:latin typeface="Calibri"/>
                <a:cs typeface="Calibri"/>
              </a:rPr>
              <a:t>ΑΥΣΤΡΙΑΚΌ	</a:t>
            </a:r>
            <a:r>
              <a:rPr sz="1000" b="1" spc="50" dirty="0">
                <a:latin typeface="Calibri"/>
                <a:cs typeface="Calibri"/>
              </a:rPr>
              <a:t>ΙΝΣΤΙΤΟΎΤΟ</a:t>
            </a:r>
            <a:r>
              <a:rPr sz="1000" b="1" spc="75" dirty="0">
                <a:latin typeface="Calibri"/>
                <a:cs typeface="Calibri"/>
              </a:rPr>
              <a:t> </a:t>
            </a:r>
            <a:r>
              <a:rPr sz="1000" b="1" spc="50" dirty="0">
                <a:latin typeface="Calibri"/>
                <a:cs typeface="Calibri"/>
              </a:rPr>
              <a:t>ΤΕΧΝΟΛΟΓΊΑΣ</a:t>
            </a:r>
            <a:endParaRPr sz="10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896100" y="1270"/>
            <a:ext cx="1818639" cy="6856730"/>
          </a:xfrm>
          <a:custGeom>
            <a:avLst/>
            <a:gdLst/>
            <a:ahLst/>
            <a:cxnLst/>
            <a:rect l="l" t="t" r="r" b="b"/>
            <a:pathLst>
              <a:path w="1818640" h="6856730">
                <a:moveTo>
                  <a:pt x="0" y="6856730"/>
                </a:moveTo>
                <a:lnTo>
                  <a:pt x="1818322" y="0"/>
                </a:lnTo>
              </a:path>
            </a:pathLst>
          </a:custGeom>
          <a:ln w="22225">
            <a:solidFill>
              <a:srgbClr val="D6791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875030" y="338454"/>
            <a:ext cx="7709534" cy="3683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250" spc="180" dirty="0">
                <a:solidFill>
                  <a:srgbClr val="000000"/>
                </a:solidFill>
              </a:rPr>
              <a:t>Εγκατεστημένο</a:t>
            </a:r>
            <a:r>
              <a:rPr sz="2250" spc="204" dirty="0">
                <a:solidFill>
                  <a:srgbClr val="000000"/>
                </a:solidFill>
              </a:rPr>
              <a:t> </a:t>
            </a:r>
            <a:r>
              <a:rPr sz="2250" spc="150" dirty="0">
                <a:solidFill>
                  <a:srgbClr val="000000"/>
                </a:solidFill>
              </a:rPr>
              <a:t>αρχείο</a:t>
            </a:r>
            <a:r>
              <a:rPr sz="2250" spc="180" dirty="0">
                <a:solidFill>
                  <a:srgbClr val="000000"/>
                </a:solidFill>
              </a:rPr>
              <a:t> </a:t>
            </a:r>
            <a:r>
              <a:rPr sz="2250" spc="165" dirty="0">
                <a:solidFill>
                  <a:srgbClr val="000000"/>
                </a:solidFill>
              </a:rPr>
              <a:t>εγκατάστασης</a:t>
            </a:r>
            <a:r>
              <a:rPr sz="2250" spc="185" dirty="0">
                <a:solidFill>
                  <a:srgbClr val="000000"/>
                </a:solidFill>
              </a:rPr>
              <a:t> </a:t>
            </a:r>
            <a:r>
              <a:rPr sz="2250" spc="155" dirty="0">
                <a:solidFill>
                  <a:srgbClr val="000000"/>
                </a:solidFill>
              </a:rPr>
              <a:t>λογισμικού</a:t>
            </a:r>
            <a:r>
              <a:rPr sz="2250" spc="185" dirty="0">
                <a:solidFill>
                  <a:srgbClr val="000000"/>
                </a:solidFill>
              </a:rPr>
              <a:t> </a:t>
            </a:r>
            <a:r>
              <a:rPr sz="2250" spc="180" dirty="0">
                <a:solidFill>
                  <a:srgbClr val="000000"/>
                </a:solidFill>
              </a:rPr>
              <a:t>Wazuh</a:t>
            </a:r>
            <a:endParaRPr sz="2250"/>
          </a:p>
        </p:txBody>
      </p:sp>
      <p:sp>
        <p:nvSpPr>
          <p:cNvPr id="4" name="object 4"/>
          <p:cNvSpPr txBox="1"/>
          <p:nvPr/>
        </p:nvSpPr>
        <p:spPr>
          <a:xfrm>
            <a:off x="875030" y="1362709"/>
            <a:ext cx="8436610" cy="363855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299085" marR="5080" indent="-287020">
              <a:lnSpc>
                <a:spcPct val="101699"/>
              </a:lnSpc>
              <a:spcBef>
                <a:spcPts val="75"/>
              </a:spcBef>
              <a:buSzPct val="163636"/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sz="1100" spc="90" dirty="0">
                <a:solidFill>
                  <a:srgbClr val="282828"/>
                </a:solidFill>
                <a:latin typeface="Calibri"/>
                <a:cs typeface="Calibri"/>
              </a:rPr>
              <a:t>Επιλέξτε</a:t>
            </a:r>
            <a:r>
              <a:rPr sz="1100" spc="50" dirty="0">
                <a:solidFill>
                  <a:srgbClr val="282828"/>
                </a:solidFill>
                <a:latin typeface="Calibri"/>
                <a:cs typeface="Calibri"/>
              </a:rPr>
              <a:t> </a:t>
            </a:r>
            <a:r>
              <a:rPr sz="1100" spc="95" dirty="0">
                <a:solidFill>
                  <a:srgbClr val="282828"/>
                </a:solidFill>
                <a:latin typeface="Calibri"/>
                <a:cs typeface="Calibri"/>
              </a:rPr>
              <a:t>το</a:t>
            </a:r>
            <a:r>
              <a:rPr sz="1100" spc="60" dirty="0">
                <a:solidFill>
                  <a:srgbClr val="282828"/>
                </a:solidFill>
                <a:latin typeface="Calibri"/>
                <a:cs typeface="Calibri"/>
              </a:rPr>
              <a:t> </a:t>
            </a:r>
            <a:r>
              <a:rPr sz="1100" b="1" spc="105" dirty="0">
                <a:solidFill>
                  <a:srgbClr val="282828"/>
                </a:solidFill>
                <a:latin typeface="Calibri"/>
                <a:cs typeface="Calibri"/>
              </a:rPr>
              <a:t>εισαγόμενο</a:t>
            </a:r>
            <a:r>
              <a:rPr sz="1100" b="1" spc="60" dirty="0">
                <a:solidFill>
                  <a:srgbClr val="282828"/>
                </a:solidFill>
                <a:latin typeface="Calibri"/>
                <a:cs typeface="Calibri"/>
              </a:rPr>
              <a:t> </a:t>
            </a:r>
            <a:r>
              <a:rPr sz="1100" spc="155" dirty="0">
                <a:solidFill>
                  <a:srgbClr val="282828"/>
                </a:solidFill>
                <a:latin typeface="Calibri"/>
                <a:cs typeface="Calibri"/>
              </a:rPr>
              <a:t>VM</a:t>
            </a:r>
            <a:r>
              <a:rPr sz="1100" spc="55" dirty="0">
                <a:solidFill>
                  <a:srgbClr val="282828"/>
                </a:solidFill>
                <a:latin typeface="Calibri"/>
                <a:cs typeface="Calibri"/>
              </a:rPr>
              <a:t> </a:t>
            </a:r>
            <a:r>
              <a:rPr sz="1100" spc="80" dirty="0">
                <a:solidFill>
                  <a:srgbClr val="282828"/>
                </a:solidFill>
                <a:latin typeface="Calibri"/>
                <a:cs typeface="Calibri"/>
              </a:rPr>
              <a:t>(Virtual</a:t>
            </a:r>
            <a:r>
              <a:rPr sz="1100" spc="55" dirty="0">
                <a:solidFill>
                  <a:srgbClr val="282828"/>
                </a:solidFill>
                <a:latin typeface="Calibri"/>
                <a:cs typeface="Calibri"/>
              </a:rPr>
              <a:t> </a:t>
            </a:r>
            <a:r>
              <a:rPr sz="1100" spc="105" dirty="0">
                <a:solidFill>
                  <a:srgbClr val="282828"/>
                </a:solidFill>
                <a:latin typeface="Calibri"/>
                <a:cs typeface="Calibri"/>
              </a:rPr>
              <a:t>Machine</a:t>
            </a:r>
            <a:r>
              <a:rPr sz="1100" spc="60" dirty="0">
                <a:solidFill>
                  <a:srgbClr val="282828"/>
                </a:solidFill>
                <a:latin typeface="Calibri"/>
                <a:cs typeface="Calibri"/>
              </a:rPr>
              <a:t> </a:t>
            </a:r>
            <a:r>
              <a:rPr sz="1100" spc="65" dirty="0">
                <a:solidFill>
                  <a:srgbClr val="282828"/>
                </a:solidFill>
                <a:latin typeface="Calibri"/>
                <a:cs typeface="Calibri"/>
              </a:rPr>
              <a:t>-</a:t>
            </a:r>
            <a:r>
              <a:rPr sz="1100" spc="55" dirty="0">
                <a:solidFill>
                  <a:srgbClr val="282828"/>
                </a:solidFill>
                <a:latin typeface="Calibri"/>
                <a:cs typeface="Calibri"/>
              </a:rPr>
              <a:t> </a:t>
            </a:r>
            <a:r>
              <a:rPr sz="1100" spc="90" dirty="0">
                <a:solidFill>
                  <a:srgbClr val="282828"/>
                </a:solidFill>
                <a:latin typeface="Calibri"/>
                <a:cs typeface="Calibri"/>
              </a:rPr>
              <a:t>εικονική</a:t>
            </a:r>
            <a:r>
              <a:rPr sz="1100" spc="55" dirty="0">
                <a:solidFill>
                  <a:srgbClr val="282828"/>
                </a:solidFill>
                <a:latin typeface="Calibri"/>
                <a:cs typeface="Calibri"/>
              </a:rPr>
              <a:t> </a:t>
            </a:r>
            <a:r>
              <a:rPr sz="1100" spc="110" dirty="0">
                <a:solidFill>
                  <a:srgbClr val="282828"/>
                </a:solidFill>
                <a:latin typeface="Calibri"/>
                <a:cs typeface="Calibri"/>
              </a:rPr>
              <a:t>μηχανή</a:t>
            </a:r>
            <a:r>
              <a:rPr sz="1100" spc="55" dirty="0">
                <a:solidFill>
                  <a:srgbClr val="282828"/>
                </a:solidFill>
                <a:latin typeface="Calibri"/>
                <a:cs typeface="Calibri"/>
              </a:rPr>
              <a:t> </a:t>
            </a:r>
            <a:r>
              <a:rPr sz="1100" spc="90" dirty="0">
                <a:solidFill>
                  <a:srgbClr val="282828"/>
                </a:solidFill>
                <a:latin typeface="Calibri"/>
                <a:cs typeface="Calibri"/>
              </a:rPr>
              <a:t>για</a:t>
            </a:r>
            <a:r>
              <a:rPr sz="1100" spc="60" dirty="0">
                <a:solidFill>
                  <a:srgbClr val="282828"/>
                </a:solidFill>
                <a:latin typeface="Calibri"/>
                <a:cs typeface="Calibri"/>
              </a:rPr>
              <a:t> </a:t>
            </a:r>
            <a:r>
              <a:rPr sz="1100" spc="114" dirty="0">
                <a:solidFill>
                  <a:srgbClr val="282828"/>
                </a:solidFill>
                <a:latin typeface="Calibri"/>
                <a:cs typeface="Calibri"/>
              </a:rPr>
              <a:t>απομόνωση</a:t>
            </a:r>
            <a:r>
              <a:rPr sz="1100" spc="60" dirty="0">
                <a:solidFill>
                  <a:srgbClr val="282828"/>
                </a:solidFill>
                <a:latin typeface="Calibri"/>
                <a:cs typeface="Calibri"/>
              </a:rPr>
              <a:t> </a:t>
            </a:r>
            <a:r>
              <a:rPr sz="1100" spc="110" dirty="0">
                <a:solidFill>
                  <a:srgbClr val="282828"/>
                </a:solidFill>
                <a:latin typeface="Calibri"/>
                <a:cs typeface="Calibri"/>
              </a:rPr>
              <a:t>εφαρμογών)</a:t>
            </a:r>
            <a:r>
              <a:rPr sz="1100" spc="55" dirty="0">
                <a:solidFill>
                  <a:srgbClr val="282828"/>
                </a:solidFill>
                <a:latin typeface="Calibri"/>
                <a:cs typeface="Calibri"/>
              </a:rPr>
              <a:t> </a:t>
            </a:r>
            <a:r>
              <a:rPr sz="1100" spc="100" dirty="0">
                <a:solidFill>
                  <a:srgbClr val="282828"/>
                </a:solidFill>
                <a:latin typeface="Calibri"/>
                <a:cs typeface="Calibri"/>
              </a:rPr>
              <a:t>του</a:t>
            </a:r>
            <a:r>
              <a:rPr sz="1100" spc="55" dirty="0">
                <a:solidFill>
                  <a:srgbClr val="282828"/>
                </a:solidFill>
                <a:latin typeface="Calibri"/>
                <a:cs typeface="Calibri"/>
              </a:rPr>
              <a:t> </a:t>
            </a:r>
            <a:r>
              <a:rPr sz="1100" spc="120" dirty="0">
                <a:solidFill>
                  <a:srgbClr val="282828"/>
                </a:solidFill>
                <a:latin typeface="Calibri"/>
                <a:cs typeface="Calibri"/>
              </a:rPr>
              <a:t>Wazuh</a:t>
            </a:r>
            <a:r>
              <a:rPr sz="1100" spc="55" dirty="0">
                <a:solidFill>
                  <a:srgbClr val="282828"/>
                </a:solidFill>
                <a:latin typeface="Calibri"/>
                <a:cs typeface="Calibri"/>
              </a:rPr>
              <a:t> </a:t>
            </a:r>
            <a:r>
              <a:rPr sz="1100" spc="90" dirty="0">
                <a:solidFill>
                  <a:srgbClr val="282828"/>
                </a:solidFill>
                <a:latin typeface="Calibri"/>
                <a:cs typeface="Calibri"/>
              </a:rPr>
              <a:t>και</a:t>
            </a:r>
            <a:r>
              <a:rPr sz="1100" spc="60" dirty="0">
                <a:solidFill>
                  <a:srgbClr val="282828"/>
                </a:solidFill>
                <a:latin typeface="Calibri"/>
                <a:cs typeface="Calibri"/>
              </a:rPr>
              <a:t> </a:t>
            </a:r>
            <a:r>
              <a:rPr sz="1100" spc="95" dirty="0">
                <a:solidFill>
                  <a:srgbClr val="282828"/>
                </a:solidFill>
                <a:latin typeface="Calibri"/>
                <a:cs typeface="Calibri"/>
              </a:rPr>
              <a:t>μεταβείτε </a:t>
            </a:r>
            <a:r>
              <a:rPr sz="1100" spc="-229" dirty="0">
                <a:solidFill>
                  <a:srgbClr val="282828"/>
                </a:solidFill>
                <a:latin typeface="Calibri"/>
                <a:cs typeface="Calibri"/>
              </a:rPr>
              <a:t> </a:t>
            </a:r>
            <a:r>
              <a:rPr sz="1100" spc="75" dirty="0">
                <a:solidFill>
                  <a:srgbClr val="282828"/>
                </a:solidFill>
                <a:latin typeface="Calibri"/>
                <a:cs typeface="Calibri"/>
              </a:rPr>
              <a:t>δομημένη</a:t>
            </a:r>
            <a:r>
              <a:rPr sz="1100" spc="5" dirty="0">
                <a:solidFill>
                  <a:srgbClr val="282828"/>
                </a:solidFill>
                <a:latin typeface="Calibri"/>
                <a:cs typeface="Calibri"/>
              </a:rPr>
              <a:t> </a:t>
            </a:r>
            <a:r>
              <a:rPr sz="1100" spc="80" dirty="0">
                <a:solidFill>
                  <a:srgbClr val="282828"/>
                </a:solidFill>
                <a:latin typeface="Calibri"/>
                <a:cs typeface="Calibri"/>
              </a:rPr>
              <a:t>μορφή</a:t>
            </a:r>
            <a:r>
              <a:rPr sz="1100" spc="15" dirty="0">
                <a:solidFill>
                  <a:srgbClr val="282828"/>
                </a:solidFill>
                <a:latin typeface="Calibri"/>
                <a:cs typeface="Calibri"/>
              </a:rPr>
              <a:t> </a:t>
            </a:r>
            <a:r>
              <a:rPr sz="1100" spc="70" dirty="0">
                <a:solidFill>
                  <a:srgbClr val="282828"/>
                </a:solidFill>
                <a:latin typeface="Calibri"/>
                <a:cs typeface="Calibri"/>
              </a:rPr>
              <a:t>ανταλλαγής</a:t>
            </a:r>
            <a:r>
              <a:rPr sz="1100" spc="15" dirty="0">
                <a:solidFill>
                  <a:srgbClr val="282828"/>
                </a:solidFill>
                <a:latin typeface="Calibri"/>
                <a:cs typeface="Calibri"/>
              </a:rPr>
              <a:t> </a:t>
            </a:r>
            <a:r>
              <a:rPr sz="1100" spc="70" dirty="0">
                <a:solidFill>
                  <a:srgbClr val="282828"/>
                </a:solidFill>
                <a:latin typeface="Calibri"/>
                <a:cs typeface="Calibri"/>
              </a:rPr>
              <a:t>δεδομένωνn)</a:t>
            </a:r>
            <a:r>
              <a:rPr sz="1100" spc="5" dirty="0">
                <a:solidFill>
                  <a:srgbClr val="282828"/>
                </a:solidFill>
                <a:latin typeface="Calibri"/>
                <a:cs typeface="Calibri"/>
              </a:rPr>
              <a:t> </a:t>
            </a:r>
            <a:r>
              <a:rPr sz="1100" spc="70" dirty="0">
                <a:solidFill>
                  <a:srgbClr val="282828"/>
                </a:solidFill>
                <a:latin typeface="Calibri"/>
                <a:cs typeface="Calibri"/>
              </a:rPr>
              <a:t>DeepL</a:t>
            </a:r>
            <a:r>
              <a:rPr sz="1100" spc="15" dirty="0">
                <a:solidFill>
                  <a:srgbClr val="282828"/>
                </a:solidFill>
                <a:latin typeface="Calibri"/>
                <a:cs typeface="Calibri"/>
              </a:rPr>
              <a:t> </a:t>
            </a:r>
            <a:r>
              <a:rPr sz="1100" spc="60" dirty="0">
                <a:solidFill>
                  <a:srgbClr val="282828"/>
                </a:solidFill>
                <a:latin typeface="Calibri"/>
                <a:cs typeface="Calibri"/>
              </a:rPr>
              <a:t>(λογισμικό</a:t>
            </a:r>
            <a:r>
              <a:rPr sz="1100" spc="15" dirty="0">
                <a:solidFill>
                  <a:srgbClr val="282828"/>
                </a:solidFill>
                <a:latin typeface="Calibri"/>
                <a:cs typeface="Calibri"/>
              </a:rPr>
              <a:t> </a:t>
            </a:r>
            <a:r>
              <a:rPr sz="1100" spc="65" dirty="0">
                <a:solidFill>
                  <a:srgbClr val="282828"/>
                </a:solidFill>
                <a:latin typeface="Calibri"/>
                <a:cs typeface="Calibri"/>
              </a:rPr>
              <a:t>μηχανικής</a:t>
            </a:r>
            <a:r>
              <a:rPr sz="1100" spc="15" dirty="0">
                <a:solidFill>
                  <a:srgbClr val="282828"/>
                </a:solidFill>
                <a:latin typeface="Calibri"/>
                <a:cs typeface="Calibri"/>
              </a:rPr>
              <a:t> </a:t>
            </a:r>
            <a:r>
              <a:rPr sz="1100" spc="75" dirty="0">
                <a:solidFill>
                  <a:srgbClr val="282828"/>
                </a:solidFill>
                <a:latin typeface="Calibri"/>
                <a:cs typeface="Calibri"/>
              </a:rPr>
              <a:t>μετάφρασης</a:t>
            </a:r>
            <a:r>
              <a:rPr sz="1100" spc="15" dirty="0">
                <a:solidFill>
                  <a:srgbClr val="282828"/>
                </a:solidFill>
                <a:latin typeface="Calibri"/>
                <a:cs typeface="Calibri"/>
              </a:rPr>
              <a:t> </a:t>
            </a:r>
            <a:r>
              <a:rPr sz="1100" spc="70" dirty="0">
                <a:solidFill>
                  <a:srgbClr val="282828"/>
                </a:solidFill>
                <a:latin typeface="Calibri"/>
                <a:cs typeface="Calibri"/>
              </a:rPr>
              <a:t>βασισμένο</a:t>
            </a:r>
            <a:r>
              <a:rPr sz="1100" spc="15" dirty="0">
                <a:solidFill>
                  <a:srgbClr val="282828"/>
                </a:solidFill>
                <a:latin typeface="Calibri"/>
                <a:cs typeface="Calibri"/>
              </a:rPr>
              <a:t> </a:t>
            </a:r>
            <a:r>
              <a:rPr sz="1100" spc="65" dirty="0">
                <a:solidFill>
                  <a:srgbClr val="282828"/>
                </a:solidFill>
                <a:latin typeface="Calibri"/>
                <a:cs typeface="Calibri"/>
              </a:rPr>
              <a:t>σtην</a:t>
            </a:r>
            <a:r>
              <a:rPr sz="1100" spc="10" dirty="0">
                <a:solidFill>
                  <a:srgbClr val="282828"/>
                </a:solidFill>
                <a:latin typeface="Calibri"/>
                <a:cs typeface="Calibri"/>
              </a:rPr>
              <a:t> </a:t>
            </a:r>
            <a:r>
              <a:rPr sz="1100" spc="70" dirty="0">
                <a:solidFill>
                  <a:srgbClr val="282828"/>
                </a:solidFill>
                <a:latin typeface="Calibri"/>
                <a:cs typeface="Calibri"/>
              </a:rPr>
              <a:t>ΤΝ)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9588500" y="1362709"/>
            <a:ext cx="2428875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75" dirty="0">
                <a:solidFill>
                  <a:srgbClr val="282828"/>
                </a:solidFill>
                <a:latin typeface="Calibri"/>
                <a:cs typeface="Calibri"/>
              </a:rPr>
              <a:t>&gt;</a:t>
            </a:r>
            <a:r>
              <a:rPr sz="1100" b="1" spc="75" dirty="0">
                <a:solidFill>
                  <a:srgbClr val="282828"/>
                </a:solidFill>
                <a:latin typeface="Calibri"/>
                <a:cs typeface="Calibri"/>
              </a:rPr>
              <a:t>Ρυθμίσεις</a:t>
            </a:r>
            <a:r>
              <a:rPr sz="1100" b="1" spc="15" dirty="0">
                <a:solidFill>
                  <a:srgbClr val="282828"/>
                </a:solidFill>
                <a:latin typeface="Calibri"/>
                <a:cs typeface="Calibri"/>
              </a:rPr>
              <a:t> </a:t>
            </a:r>
            <a:r>
              <a:rPr sz="1100" spc="90" dirty="0">
                <a:solidFill>
                  <a:srgbClr val="282828"/>
                </a:solidFill>
                <a:latin typeface="Calibri"/>
                <a:cs typeface="Calibri"/>
              </a:rPr>
              <a:t>XML</a:t>
            </a:r>
            <a:r>
              <a:rPr sz="1100" dirty="0">
                <a:solidFill>
                  <a:srgbClr val="282828"/>
                </a:solidFill>
                <a:latin typeface="Calibri"/>
                <a:cs typeface="Calibri"/>
              </a:rPr>
              <a:t> </a:t>
            </a:r>
            <a:r>
              <a:rPr sz="1100" spc="55" dirty="0">
                <a:solidFill>
                  <a:srgbClr val="282828"/>
                </a:solidFill>
                <a:latin typeface="Calibri"/>
                <a:cs typeface="Calibri"/>
              </a:rPr>
              <a:t>(Extensible</a:t>
            </a:r>
            <a:r>
              <a:rPr sz="1100" spc="-5" dirty="0">
                <a:solidFill>
                  <a:srgbClr val="282828"/>
                </a:solidFill>
                <a:latin typeface="Calibri"/>
                <a:cs typeface="Calibri"/>
              </a:rPr>
              <a:t> </a:t>
            </a:r>
            <a:r>
              <a:rPr sz="1100" spc="70" dirty="0">
                <a:solidFill>
                  <a:srgbClr val="282828"/>
                </a:solidFill>
                <a:latin typeface="Calibri"/>
                <a:cs typeface="Calibri"/>
              </a:rPr>
              <a:t>Mark</a:t>
            </a:r>
            <a:r>
              <a:rPr sz="1100" b="1" spc="70" dirty="0">
                <a:solidFill>
                  <a:srgbClr val="282828"/>
                </a:solidFill>
                <a:latin typeface="Calibri"/>
                <a:cs typeface="Calibri"/>
              </a:rPr>
              <a:t>up</a:t>
            </a:r>
            <a:r>
              <a:rPr sz="1100" spc="70" dirty="0">
                <a:solidFill>
                  <a:srgbClr val="282828"/>
                </a:solidFill>
                <a:latin typeface="Calibri"/>
                <a:cs typeface="Calibri"/>
              </a:rPr>
              <a:t>-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965835" y="3203575"/>
            <a:ext cx="915035" cy="1821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9085" indent="-286385">
              <a:lnSpc>
                <a:spcPct val="100000"/>
              </a:lnSpc>
              <a:spcBef>
                <a:spcPts val="100"/>
              </a:spcBef>
              <a:buSzPct val="163636"/>
              <a:buFont typeface="Arial"/>
              <a:buChar char="•"/>
              <a:tabLst>
                <a:tab pos="298450" algn="l"/>
                <a:tab pos="299085" algn="l"/>
              </a:tabLst>
            </a:pPr>
            <a:r>
              <a:rPr lang="el-GR" sz="1100" spc="50" dirty="0">
                <a:solidFill>
                  <a:srgbClr val="282828"/>
                </a:solidFill>
                <a:latin typeface="Calibri"/>
                <a:cs typeface="Calibri"/>
              </a:rPr>
              <a:t>Επιλέξτε</a:t>
            </a:r>
            <a:endParaRPr sz="1100" dirty="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927860" y="3203575"/>
            <a:ext cx="169545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30" dirty="0">
                <a:solidFill>
                  <a:srgbClr val="282828"/>
                </a:solidFill>
                <a:latin typeface="Calibri"/>
                <a:cs typeface="Calibri"/>
              </a:rPr>
              <a:t>τ</a:t>
            </a:r>
            <a:r>
              <a:rPr sz="1100" spc="85" dirty="0">
                <a:solidFill>
                  <a:srgbClr val="282828"/>
                </a:solidFill>
                <a:latin typeface="Calibri"/>
                <a:cs typeface="Calibri"/>
              </a:rPr>
              <a:t>ο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431414" y="3203575"/>
            <a:ext cx="626110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b="1" u="sng" spc="90" dirty="0">
                <a:solidFill>
                  <a:srgbClr val="282828"/>
                </a:solidFill>
                <a:uFill>
                  <a:solidFill>
                    <a:srgbClr val="282828"/>
                  </a:solidFill>
                </a:uFill>
                <a:latin typeface="Calibri"/>
                <a:cs typeface="Calibri"/>
              </a:rPr>
              <a:t>VMSVGA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144188" y="3181421"/>
            <a:ext cx="1067408" cy="1821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60" dirty="0" err="1">
                <a:solidFill>
                  <a:srgbClr val="282828"/>
                </a:solidFill>
                <a:latin typeface="Calibri"/>
                <a:cs typeface="Calibri"/>
              </a:rPr>
              <a:t>στο</a:t>
            </a:r>
            <a:r>
              <a:rPr sz="1100" spc="60" dirty="0">
                <a:solidFill>
                  <a:srgbClr val="282828"/>
                </a:solidFill>
                <a:latin typeface="Calibri"/>
                <a:cs typeface="Calibri"/>
              </a:rPr>
              <a:t> </a:t>
            </a:r>
            <a:r>
              <a:rPr sz="1100" spc="140" dirty="0">
                <a:solidFill>
                  <a:srgbClr val="282828"/>
                </a:solidFill>
                <a:latin typeface="Calibri"/>
                <a:cs typeface="Calibri"/>
              </a:rPr>
              <a:t> </a:t>
            </a:r>
            <a:r>
              <a:rPr lang="el-GR" sz="1100" spc="60" dirty="0">
                <a:solidFill>
                  <a:srgbClr val="282828"/>
                </a:solidFill>
                <a:latin typeface="Calibri"/>
                <a:cs typeface="Calibri"/>
              </a:rPr>
              <a:t>σημείο</a:t>
            </a:r>
            <a:endParaRPr sz="1100" dirty="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070322" y="3192636"/>
            <a:ext cx="595630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b="1" spc="50" dirty="0">
                <a:solidFill>
                  <a:srgbClr val="282828"/>
                </a:solidFill>
                <a:latin typeface="Calibri"/>
                <a:cs typeface="Calibri"/>
              </a:rPr>
              <a:t>Γ</a:t>
            </a:r>
            <a:r>
              <a:rPr sz="1100" b="1" spc="75" dirty="0">
                <a:solidFill>
                  <a:srgbClr val="282828"/>
                </a:solidFill>
                <a:latin typeface="Calibri"/>
                <a:cs typeface="Calibri"/>
              </a:rPr>
              <a:t>ρ</a:t>
            </a:r>
            <a:r>
              <a:rPr sz="1100" b="1" spc="80" dirty="0">
                <a:solidFill>
                  <a:srgbClr val="282828"/>
                </a:solidFill>
                <a:latin typeface="Calibri"/>
                <a:cs typeface="Calibri"/>
              </a:rPr>
              <a:t>α</a:t>
            </a:r>
            <a:r>
              <a:rPr sz="1100" b="1" spc="105" dirty="0">
                <a:solidFill>
                  <a:srgbClr val="282828"/>
                </a:solidFill>
                <a:latin typeface="Calibri"/>
                <a:cs typeface="Calibri"/>
              </a:rPr>
              <a:t>φ</a:t>
            </a:r>
            <a:r>
              <a:rPr sz="1100" b="1" spc="35" dirty="0">
                <a:solidFill>
                  <a:srgbClr val="282828"/>
                </a:solidFill>
                <a:latin typeface="Calibri"/>
                <a:cs typeface="Calibri"/>
              </a:rPr>
              <a:t>ι</a:t>
            </a:r>
            <a:r>
              <a:rPr sz="1100" b="1" spc="65" dirty="0">
                <a:solidFill>
                  <a:srgbClr val="282828"/>
                </a:solidFill>
                <a:latin typeface="Calibri"/>
                <a:cs typeface="Calibri"/>
              </a:rPr>
              <a:t>κ</a:t>
            </a:r>
            <a:r>
              <a:rPr sz="1100" b="1" spc="95" dirty="0">
                <a:solidFill>
                  <a:srgbClr val="282828"/>
                </a:solidFill>
                <a:latin typeface="Calibri"/>
                <a:cs typeface="Calibri"/>
              </a:rPr>
              <a:t>ά</a:t>
            </a:r>
            <a:endParaRPr sz="1100" dirty="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824093" y="3201914"/>
            <a:ext cx="628015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b="1" spc="40" dirty="0">
                <a:solidFill>
                  <a:srgbClr val="282828"/>
                </a:solidFill>
                <a:latin typeface="Calibri"/>
                <a:cs typeface="Calibri"/>
              </a:rPr>
              <a:t>Ε</a:t>
            </a:r>
            <a:r>
              <a:rPr sz="1100" b="1" spc="35" dirty="0">
                <a:solidFill>
                  <a:srgbClr val="282828"/>
                </a:solidFill>
                <a:latin typeface="Calibri"/>
                <a:cs typeface="Calibri"/>
              </a:rPr>
              <a:t>λεγκ</a:t>
            </a:r>
            <a:r>
              <a:rPr sz="1100" b="1" spc="25" dirty="0">
                <a:solidFill>
                  <a:srgbClr val="282828"/>
                </a:solidFill>
                <a:latin typeface="Calibri"/>
                <a:cs typeface="Calibri"/>
              </a:rPr>
              <a:t>τ</a:t>
            </a:r>
            <a:r>
              <a:rPr sz="1100" b="1" spc="45" dirty="0">
                <a:solidFill>
                  <a:srgbClr val="282828"/>
                </a:solidFill>
                <a:latin typeface="Calibri"/>
                <a:cs typeface="Calibri"/>
              </a:rPr>
              <a:t>ή</a:t>
            </a:r>
            <a:r>
              <a:rPr sz="1100" b="1" spc="30" dirty="0">
                <a:solidFill>
                  <a:srgbClr val="282828"/>
                </a:solidFill>
                <a:latin typeface="Calibri"/>
                <a:cs typeface="Calibri"/>
              </a:rPr>
              <a:t>ς.</a:t>
            </a:r>
            <a:endParaRPr sz="1100" dirty="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965835" y="4568507"/>
            <a:ext cx="1043305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9085" indent="-286385">
              <a:lnSpc>
                <a:spcPct val="100000"/>
              </a:lnSpc>
              <a:spcBef>
                <a:spcPts val="100"/>
              </a:spcBef>
              <a:buSzPct val="163636"/>
              <a:buFont typeface="Arial"/>
              <a:buChar char="•"/>
              <a:tabLst>
                <a:tab pos="298450" algn="l"/>
                <a:tab pos="299085" algn="l"/>
              </a:tabLst>
            </a:pPr>
            <a:r>
              <a:rPr sz="1100" spc="50" dirty="0">
                <a:solidFill>
                  <a:srgbClr val="282828"/>
                </a:solidFill>
                <a:latin typeface="Calibri"/>
                <a:cs typeface="Calibri"/>
              </a:rPr>
              <a:t>Πατήστε</a:t>
            </a:r>
            <a:r>
              <a:rPr sz="1100" spc="-40" dirty="0">
                <a:solidFill>
                  <a:srgbClr val="282828"/>
                </a:solidFill>
                <a:latin typeface="Calibri"/>
                <a:cs typeface="Calibri"/>
              </a:rPr>
              <a:t> </a:t>
            </a:r>
            <a:r>
              <a:rPr sz="1100" b="1" spc="70" dirty="0">
                <a:solidFill>
                  <a:srgbClr val="282828"/>
                </a:solidFill>
                <a:latin typeface="Calibri"/>
                <a:cs typeface="Calibri"/>
              </a:rPr>
              <a:t>ok</a:t>
            </a:r>
            <a:endParaRPr sz="1100">
              <a:latin typeface="Calibri"/>
              <a:cs typeface="Calibri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5737859" y="1709420"/>
            <a:ext cx="6454140" cy="5148580"/>
            <a:chOff x="5737859" y="1709420"/>
            <a:chExt cx="6454140" cy="5148580"/>
          </a:xfrm>
        </p:grpSpPr>
        <p:pic>
          <p:nvPicPr>
            <p:cNvPr id="14" name="object 1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737859" y="1709420"/>
              <a:ext cx="6454140" cy="5148580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933439" y="1905000"/>
              <a:ext cx="5892800" cy="4879340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8401049" y="4347210"/>
              <a:ext cx="706120" cy="251460"/>
            </a:xfrm>
            <a:custGeom>
              <a:avLst/>
              <a:gdLst/>
              <a:ahLst/>
              <a:cxnLst/>
              <a:rect l="l" t="t" r="r" b="b"/>
              <a:pathLst>
                <a:path w="706120" h="251460">
                  <a:moveTo>
                    <a:pt x="0" y="251459"/>
                  </a:moveTo>
                  <a:lnTo>
                    <a:pt x="706120" y="251459"/>
                  </a:lnTo>
                  <a:lnTo>
                    <a:pt x="706120" y="0"/>
                  </a:lnTo>
                  <a:lnTo>
                    <a:pt x="0" y="0"/>
                  </a:lnTo>
                  <a:lnTo>
                    <a:pt x="0" y="251459"/>
                  </a:lnTo>
                </a:path>
              </a:pathLst>
            </a:custGeom>
            <a:ln w="285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7" name="object 1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720"/>
              </a:lnSpc>
            </a:pPr>
            <a:fld id="{81D60167-4931-47E6-BA6A-407CBD079E47}" type="slidenum">
              <a:rPr spc="30" dirty="0"/>
              <a:t>10</a:t>
            </a:fld>
            <a:endParaRPr spc="30" dirty="0"/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612264" y="0"/>
            <a:ext cx="10579735" cy="6858000"/>
            <a:chOff x="1612264" y="0"/>
            <a:chExt cx="10579735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351905" y="4759"/>
              <a:ext cx="5840095" cy="685324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7376794" y="0"/>
              <a:ext cx="2556510" cy="6858000"/>
            </a:xfrm>
            <a:custGeom>
              <a:avLst/>
              <a:gdLst/>
              <a:ahLst/>
              <a:cxnLst/>
              <a:rect l="l" t="t" r="r" b="b"/>
              <a:pathLst>
                <a:path w="2556509" h="6858000">
                  <a:moveTo>
                    <a:pt x="1542414" y="1537335"/>
                  </a:moveTo>
                  <a:lnTo>
                    <a:pt x="1495107" y="1543685"/>
                  </a:lnTo>
                  <a:lnTo>
                    <a:pt x="1451609" y="1561782"/>
                  </a:lnTo>
                  <a:lnTo>
                    <a:pt x="1413827" y="1590357"/>
                  </a:lnTo>
                  <a:lnTo>
                    <a:pt x="1384617" y="1627822"/>
                  </a:lnTo>
                  <a:lnTo>
                    <a:pt x="1365884" y="1673225"/>
                  </a:lnTo>
                  <a:lnTo>
                    <a:pt x="971232" y="3128645"/>
                  </a:lnTo>
                  <a:lnTo>
                    <a:pt x="0" y="6858000"/>
                  </a:lnTo>
                  <a:lnTo>
                    <a:pt x="26034" y="6858000"/>
                  </a:lnTo>
                  <a:lnTo>
                    <a:pt x="996632" y="3136265"/>
                  </a:lnTo>
                  <a:lnTo>
                    <a:pt x="1391284" y="1681162"/>
                  </a:lnTo>
                  <a:lnTo>
                    <a:pt x="1412557" y="1635125"/>
                  </a:lnTo>
                  <a:lnTo>
                    <a:pt x="1445895" y="1598929"/>
                  </a:lnTo>
                  <a:lnTo>
                    <a:pt x="1488122" y="1574482"/>
                  </a:lnTo>
                  <a:lnTo>
                    <a:pt x="1536064" y="1564004"/>
                  </a:lnTo>
                  <a:lnTo>
                    <a:pt x="1637982" y="1564004"/>
                  </a:lnTo>
                  <a:lnTo>
                    <a:pt x="1625917" y="1556385"/>
                  </a:lnTo>
                  <a:lnTo>
                    <a:pt x="1591309" y="1543685"/>
                  </a:lnTo>
                  <a:lnTo>
                    <a:pt x="1542414" y="1537335"/>
                  </a:lnTo>
                  <a:close/>
                </a:path>
                <a:path w="2556509" h="6858000">
                  <a:moveTo>
                    <a:pt x="1637982" y="1564004"/>
                  </a:moveTo>
                  <a:lnTo>
                    <a:pt x="1536064" y="1564004"/>
                  </a:lnTo>
                  <a:lnTo>
                    <a:pt x="1586229" y="1569085"/>
                  </a:lnTo>
                  <a:lnTo>
                    <a:pt x="1615439" y="1580197"/>
                  </a:lnTo>
                  <a:lnTo>
                    <a:pt x="1664017" y="1617345"/>
                  </a:lnTo>
                  <a:lnTo>
                    <a:pt x="1694814" y="1671320"/>
                  </a:lnTo>
                  <a:lnTo>
                    <a:pt x="1702434" y="1732279"/>
                  </a:lnTo>
                  <a:lnTo>
                    <a:pt x="1697037" y="1763712"/>
                  </a:lnTo>
                  <a:lnTo>
                    <a:pt x="1437322" y="2721610"/>
                  </a:lnTo>
                  <a:lnTo>
                    <a:pt x="1430972" y="2770504"/>
                  </a:lnTo>
                  <a:lnTo>
                    <a:pt x="1437322" y="2817812"/>
                  </a:lnTo>
                  <a:lnTo>
                    <a:pt x="1455420" y="2861310"/>
                  </a:lnTo>
                  <a:lnTo>
                    <a:pt x="1483995" y="2898775"/>
                  </a:lnTo>
                  <a:lnTo>
                    <a:pt x="1521777" y="2927985"/>
                  </a:lnTo>
                  <a:lnTo>
                    <a:pt x="1567179" y="2946717"/>
                  </a:lnTo>
                  <a:lnTo>
                    <a:pt x="1619250" y="2952750"/>
                  </a:lnTo>
                  <a:lnTo>
                    <a:pt x="1669414" y="2944495"/>
                  </a:lnTo>
                  <a:lnTo>
                    <a:pt x="1704657" y="2928302"/>
                  </a:lnTo>
                  <a:lnTo>
                    <a:pt x="1617979" y="2928302"/>
                  </a:lnTo>
                  <a:lnTo>
                    <a:pt x="1573529" y="2922587"/>
                  </a:lnTo>
                  <a:lnTo>
                    <a:pt x="1527492" y="2901632"/>
                  </a:lnTo>
                  <a:lnTo>
                    <a:pt x="1491297" y="2868295"/>
                  </a:lnTo>
                  <a:lnTo>
                    <a:pt x="1466850" y="2826067"/>
                  </a:lnTo>
                  <a:lnTo>
                    <a:pt x="1456372" y="2778125"/>
                  </a:lnTo>
                  <a:lnTo>
                    <a:pt x="1461452" y="2727960"/>
                  </a:lnTo>
                  <a:lnTo>
                    <a:pt x="1721167" y="1770062"/>
                  </a:lnTo>
                  <a:lnTo>
                    <a:pt x="1727200" y="1734502"/>
                  </a:lnTo>
                  <a:lnTo>
                    <a:pt x="1726247" y="1701482"/>
                  </a:lnTo>
                  <a:lnTo>
                    <a:pt x="1726247" y="1698625"/>
                  </a:lnTo>
                  <a:lnTo>
                    <a:pt x="1718309" y="1663700"/>
                  </a:lnTo>
                  <a:lnTo>
                    <a:pt x="1703387" y="1630045"/>
                  </a:lnTo>
                  <a:lnTo>
                    <a:pt x="1682432" y="1600200"/>
                  </a:lnTo>
                  <a:lnTo>
                    <a:pt x="1656397" y="1575435"/>
                  </a:lnTo>
                  <a:lnTo>
                    <a:pt x="1637982" y="1564004"/>
                  </a:lnTo>
                  <a:close/>
                </a:path>
                <a:path w="2556509" h="6858000">
                  <a:moveTo>
                    <a:pt x="2556192" y="0"/>
                  </a:moveTo>
                  <a:lnTo>
                    <a:pt x="2528887" y="0"/>
                  </a:lnTo>
                  <a:lnTo>
                    <a:pt x="2100494" y="1561782"/>
                  </a:lnTo>
                  <a:lnTo>
                    <a:pt x="1758314" y="2837179"/>
                  </a:lnTo>
                  <a:lnTo>
                    <a:pt x="1733232" y="2874962"/>
                  </a:lnTo>
                  <a:lnTo>
                    <a:pt x="1700212" y="2903537"/>
                  </a:lnTo>
                  <a:lnTo>
                    <a:pt x="1660842" y="2921317"/>
                  </a:lnTo>
                  <a:lnTo>
                    <a:pt x="1617979" y="2928302"/>
                  </a:lnTo>
                  <a:lnTo>
                    <a:pt x="1704657" y="2928302"/>
                  </a:lnTo>
                  <a:lnTo>
                    <a:pt x="1715134" y="2923222"/>
                  </a:lnTo>
                  <a:lnTo>
                    <a:pt x="1753552" y="2890202"/>
                  </a:lnTo>
                  <a:lnTo>
                    <a:pt x="1782445" y="2846070"/>
                  </a:lnTo>
                  <a:lnTo>
                    <a:pt x="1782445" y="2844800"/>
                  </a:lnTo>
                  <a:lnTo>
                    <a:pt x="2125027" y="1567814"/>
                  </a:lnTo>
                  <a:lnTo>
                    <a:pt x="2556192" y="0"/>
                  </a:lnTo>
                  <a:close/>
                </a:path>
              </a:pathLst>
            </a:custGeom>
            <a:solidFill>
              <a:srgbClr val="FFB8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7895589" y="5207317"/>
              <a:ext cx="755650" cy="1644650"/>
            </a:xfrm>
            <a:custGeom>
              <a:avLst/>
              <a:gdLst/>
              <a:ahLst/>
              <a:cxnLst/>
              <a:rect l="l" t="t" r="r" b="b"/>
              <a:pathLst>
                <a:path w="755650" h="1644650">
                  <a:moveTo>
                    <a:pt x="577850" y="0"/>
                  </a:moveTo>
                  <a:lnTo>
                    <a:pt x="531812" y="6350"/>
                  </a:lnTo>
                  <a:lnTo>
                    <a:pt x="489584" y="24130"/>
                  </a:lnTo>
                  <a:lnTo>
                    <a:pt x="453072" y="52387"/>
                  </a:lnTo>
                  <a:lnTo>
                    <a:pt x="424497" y="89535"/>
                  </a:lnTo>
                  <a:lnTo>
                    <a:pt x="406082" y="134620"/>
                  </a:lnTo>
                  <a:lnTo>
                    <a:pt x="0" y="1644650"/>
                  </a:lnTo>
                  <a:lnTo>
                    <a:pt x="26352" y="1644650"/>
                  </a:lnTo>
                  <a:lnTo>
                    <a:pt x="429894" y="140970"/>
                  </a:lnTo>
                  <a:lnTo>
                    <a:pt x="449897" y="95250"/>
                  </a:lnTo>
                  <a:lnTo>
                    <a:pt x="481964" y="59372"/>
                  </a:lnTo>
                  <a:lnTo>
                    <a:pt x="522604" y="35560"/>
                  </a:lnTo>
                  <a:lnTo>
                    <a:pt x="569277" y="25400"/>
                  </a:lnTo>
                  <a:lnTo>
                    <a:pt x="661727" y="25400"/>
                  </a:lnTo>
                  <a:lnTo>
                    <a:pt x="624204" y="6350"/>
                  </a:lnTo>
                  <a:lnTo>
                    <a:pt x="577850" y="0"/>
                  </a:lnTo>
                  <a:close/>
                </a:path>
                <a:path w="755650" h="1644650">
                  <a:moveTo>
                    <a:pt x="661727" y="25400"/>
                  </a:moveTo>
                  <a:lnTo>
                    <a:pt x="569277" y="25400"/>
                  </a:lnTo>
                  <a:lnTo>
                    <a:pt x="617854" y="30797"/>
                  </a:lnTo>
                  <a:lnTo>
                    <a:pt x="671829" y="57785"/>
                  </a:lnTo>
                  <a:lnTo>
                    <a:pt x="710882" y="103822"/>
                  </a:lnTo>
                  <a:lnTo>
                    <a:pt x="729932" y="161290"/>
                  </a:lnTo>
                  <a:lnTo>
                    <a:pt x="730884" y="192087"/>
                  </a:lnTo>
                  <a:lnTo>
                    <a:pt x="725804" y="222885"/>
                  </a:lnTo>
                  <a:lnTo>
                    <a:pt x="343534" y="1644650"/>
                  </a:lnTo>
                  <a:lnTo>
                    <a:pt x="369887" y="1644650"/>
                  </a:lnTo>
                  <a:lnTo>
                    <a:pt x="749617" y="229235"/>
                  </a:lnTo>
                  <a:lnTo>
                    <a:pt x="755650" y="193675"/>
                  </a:lnTo>
                  <a:lnTo>
                    <a:pt x="754379" y="158115"/>
                  </a:lnTo>
                  <a:lnTo>
                    <a:pt x="732154" y="90805"/>
                  </a:lnTo>
                  <a:lnTo>
                    <a:pt x="686117" y="37782"/>
                  </a:lnTo>
                  <a:lnTo>
                    <a:pt x="661727" y="25400"/>
                  </a:lnTo>
                  <a:close/>
                </a:path>
              </a:pathLst>
            </a:custGeom>
            <a:solidFill>
              <a:srgbClr val="D679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549832" y="6167437"/>
              <a:ext cx="3293427" cy="611187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612264" y="1798320"/>
              <a:ext cx="5669280" cy="4032567"/>
            </a:xfrm>
            <a:prstGeom prst="rect">
              <a:avLst/>
            </a:prstGeom>
          </p:spPr>
        </p:pic>
      </p:grpSp>
      <p:sp>
        <p:nvSpPr>
          <p:cNvPr id="8" name="object 8"/>
          <p:cNvSpPr txBox="1"/>
          <p:nvPr/>
        </p:nvSpPr>
        <p:spPr>
          <a:xfrm>
            <a:off x="9917430" y="33019"/>
            <a:ext cx="2174240" cy="1244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50" spc="60" dirty="0">
                <a:latin typeface="Calibri"/>
                <a:cs typeface="Calibri"/>
              </a:rPr>
              <a:t>CSP004_C_E:</a:t>
            </a:r>
            <a:r>
              <a:rPr sz="650" spc="35" dirty="0">
                <a:latin typeface="Calibri"/>
                <a:cs typeface="Calibri"/>
              </a:rPr>
              <a:t> </a:t>
            </a:r>
            <a:r>
              <a:rPr sz="650" spc="55" dirty="0">
                <a:latin typeface="Calibri"/>
                <a:cs typeface="Calibri"/>
              </a:rPr>
              <a:t>Abdelkader</a:t>
            </a:r>
            <a:r>
              <a:rPr sz="650" spc="30" dirty="0">
                <a:latin typeface="Calibri"/>
                <a:cs typeface="Calibri"/>
              </a:rPr>
              <a:t> </a:t>
            </a:r>
            <a:r>
              <a:rPr sz="650" spc="60" dirty="0">
                <a:latin typeface="Calibri"/>
                <a:cs typeface="Calibri"/>
              </a:rPr>
              <a:t>Shaaban</a:t>
            </a:r>
            <a:r>
              <a:rPr sz="650" spc="40" dirty="0">
                <a:latin typeface="Calibri"/>
                <a:cs typeface="Calibri"/>
              </a:rPr>
              <a:t> </a:t>
            </a:r>
            <a:r>
              <a:rPr sz="650" spc="55" dirty="0">
                <a:latin typeface="Calibri"/>
                <a:cs typeface="Calibri"/>
              </a:rPr>
              <a:t>και</a:t>
            </a:r>
            <a:r>
              <a:rPr sz="650" spc="25" dirty="0">
                <a:latin typeface="Calibri"/>
                <a:cs typeface="Calibri"/>
              </a:rPr>
              <a:t> </a:t>
            </a:r>
            <a:r>
              <a:rPr sz="650" spc="50" dirty="0">
                <a:latin typeface="Calibri"/>
                <a:cs typeface="Calibri"/>
              </a:rPr>
              <a:t>Stefan</a:t>
            </a:r>
            <a:r>
              <a:rPr sz="650" spc="30" dirty="0">
                <a:latin typeface="Calibri"/>
                <a:cs typeface="Calibri"/>
              </a:rPr>
              <a:t> </a:t>
            </a:r>
            <a:r>
              <a:rPr sz="650" spc="50" dirty="0">
                <a:latin typeface="Calibri"/>
                <a:cs typeface="Calibri"/>
              </a:rPr>
              <a:t>Schauer</a:t>
            </a:r>
            <a:endParaRPr sz="650">
              <a:latin typeface="Calibri"/>
              <a:cs typeface="Calibri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1620202" y="761365"/>
            <a:ext cx="2171700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155" dirty="0">
                <a:solidFill>
                  <a:srgbClr val="000000"/>
                </a:solidFill>
              </a:rPr>
              <a:t>Hping3:</a:t>
            </a:r>
            <a:r>
              <a:rPr spc="114" dirty="0">
                <a:solidFill>
                  <a:srgbClr val="000000"/>
                </a:solidFill>
              </a:rPr>
              <a:t> </a:t>
            </a:r>
            <a:r>
              <a:rPr spc="165" dirty="0">
                <a:solidFill>
                  <a:srgbClr val="000000"/>
                </a:solidFill>
              </a:rPr>
              <a:t>σάρωσης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4815205" y="975835"/>
            <a:ext cx="6365875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114" dirty="0">
                <a:latin typeface="Calibri"/>
                <a:cs typeface="Calibri"/>
              </a:rPr>
              <a:t>Σάρωση</a:t>
            </a:r>
            <a:r>
              <a:rPr sz="1100" spc="50" dirty="0">
                <a:latin typeface="Calibri"/>
                <a:cs typeface="Calibri"/>
              </a:rPr>
              <a:t> </a:t>
            </a:r>
            <a:r>
              <a:rPr sz="1100" spc="114" dirty="0">
                <a:latin typeface="Calibri"/>
                <a:cs typeface="Calibri"/>
              </a:rPr>
              <a:t>όλων</a:t>
            </a:r>
            <a:r>
              <a:rPr sz="1100" spc="55" dirty="0">
                <a:latin typeface="Calibri"/>
                <a:cs typeface="Calibri"/>
              </a:rPr>
              <a:t> </a:t>
            </a:r>
            <a:r>
              <a:rPr sz="1100" spc="110" dirty="0">
                <a:latin typeface="Calibri"/>
                <a:cs typeface="Calibri"/>
              </a:rPr>
              <a:t>των</a:t>
            </a:r>
            <a:r>
              <a:rPr sz="1100" spc="45" dirty="0">
                <a:latin typeface="Calibri"/>
                <a:cs typeface="Calibri"/>
              </a:rPr>
              <a:t> </a:t>
            </a:r>
            <a:r>
              <a:rPr sz="1100" spc="105" dirty="0">
                <a:latin typeface="Calibri"/>
                <a:cs typeface="Calibri"/>
              </a:rPr>
              <a:t>διαθέσιμων</a:t>
            </a:r>
            <a:r>
              <a:rPr sz="1100" spc="55" dirty="0">
                <a:latin typeface="Calibri"/>
                <a:cs typeface="Calibri"/>
              </a:rPr>
              <a:t> </a:t>
            </a:r>
            <a:r>
              <a:rPr sz="1100" spc="114" dirty="0">
                <a:latin typeface="Calibri"/>
                <a:cs typeface="Calibri"/>
              </a:rPr>
              <a:t>θυρών</a:t>
            </a:r>
            <a:r>
              <a:rPr sz="1100" spc="50" dirty="0">
                <a:latin typeface="Calibri"/>
                <a:cs typeface="Calibri"/>
              </a:rPr>
              <a:t> </a:t>
            </a:r>
            <a:r>
              <a:rPr sz="1100" spc="105" dirty="0">
                <a:latin typeface="Calibri"/>
                <a:cs typeface="Calibri"/>
              </a:rPr>
              <a:t>στα</a:t>
            </a:r>
            <a:r>
              <a:rPr sz="1100" spc="60" dirty="0">
                <a:latin typeface="Calibri"/>
                <a:cs typeface="Calibri"/>
              </a:rPr>
              <a:t> </a:t>
            </a:r>
            <a:r>
              <a:rPr sz="1100" spc="100" dirty="0">
                <a:latin typeface="Calibri"/>
                <a:cs typeface="Calibri"/>
              </a:rPr>
              <a:t>μηχανήματα</a:t>
            </a:r>
            <a:r>
              <a:rPr sz="1100" spc="50" dirty="0">
                <a:latin typeface="Calibri"/>
                <a:cs typeface="Calibri"/>
              </a:rPr>
              <a:t> </a:t>
            </a:r>
            <a:r>
              <a:rPr sz="1100" spc="85" dirty="0">
                <a:latin typeface="Calibri"/>
                <a:cs typeface="Calibri"/>
              </a:rPr>
              <a:t>(εικονικά</a:t>
            </a:r>
            <a:r>
              <a:rPr sz="1100" spc="50" dirty="0">
                <a:latin typeface="Calibri"/>
                <a:cs typeface="Calibri"/>
              </a:rPr>
              <a:t> </a:t>
            </a:r>
            <a:r>
              <a:rPr sz="1100" spc="105" dirty="0">
                <a:latin typeface="Calibri"/>
                <a:cs typeface="Calibri"/>
              </a:rPr>
              <a:t>μηχανήματα)</a:t>
            </a:r>
            <a:r>
              <a:rPr sz="1100" spc="55" dirty="0">
                <a:latin typeface="Calibri"/>
                <a:cs typeface="Calibri"/>
              </a:rPr>
              <a:t> </a:t>
            </a:r>
            <a:r>
              <a:rPr sz="1100" spc="110" dirty="0">
                <a:latin typeface="Calibri"/>
                <a:cs typeface="Calibri"/>
              </a:rPr>
              <a:t>των</a:t>
            </a:r>
            <a:r>
              <a:rPr sz="1100" spc="50" dirty="0">
                <a:latin typeface="Calibri"/>
                <a:cs typeface="Calibri"/>
              </a:rPr>
              <a:t> </a:t>
            </a:r>
            <a:r>
              <a:rPr sz="1100" spc="110" dirty="0">
                <a:latin typeface="Calibri"/>
                <a:cs typeface="Calibri"/>
              </a:rPr>
              <a:t>θυμάτων</a:t>
            </a:r>
            <a:endParaRPr sz="1100" dirty="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617855" y="1203642"/>
            <a:ext cx="3503929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65" dirty="0">
                <a:latin typeface="Calibri"/>
                <a:cs typeface="Calibri"/>
              </a:rPr>
              <a:t>hping3</a:t>
            </a:r>
            <a:r>
              <a:rPr sz="1100" spc="10" dirty="0">
                <a:latin typeface="Calibri"/>
                <a:cs typeface="Calibri"/>
              </a:rPr>
              <a:t> </a:t>
            </a:r>
            <a:r>
              <a:rPr sz="1100" spc="55" dirty="0">
                <a:latin typeface="Calibri"/>
                <a:cs typeface="Calibri"/>
              </a:rPr>
              <a:t>--scan</a:t>
            </a:r>
            <a:r>
              <a:rPr sz="1100" spc="15" dirty="0">
                <a:latin typeface="Calibri"/>
                <a:cs typeface="Calibri"/>
              </a:rPr>
              <a:t> </a:t>
            </a:r>
            <a:r>
              <a:rPr sz="1100" spc="65" dirty="0">
                <a:latin typeface="Calibri"/>
                <a:cs typeface="Calibri"/>
              </a:rPr>
              <a:t>1-65535</a:t>
            </a:r>
            <a:r>
              <a:rPr sz="1100" spc="20" dirty="0">
                <a:latin typeface="Calibri"/>
                <a:cs typeface="Calibri"/>
              </a:rPr>
              <a:t> </a:t>
            </a:r>
            <a:r>
              <a:rPr sz="1100" spc="60" dirty="0">
                <a:latin typeface="Calibri"/>
                <a:cs typeface="Calibri"/>
              </a:rPr>
              <a:t>192.168.122.109</a:t>
            </a:r>
            <a:r>
              <a:rPr sz="1100" spc="15" dirty="0">
                <a:latin typeface="Calibri"/>
                <a:cs typeface="Calibri"/>
              </a:rPr>
              <a:t> </a:t>
            </a:r>
            <a:r>
              <a:rPr sz="1100" spc="55" dirty="0">
                <a:latin typeface="Calibri"/>
                <a:cs typeface="Calibri"/>
              </a:rPr>
              <a:t>-S</a:t>
            </a:r>
            <a:r>
              <a:rPr sz="1100" spc="15" dirty="0">
                <a:latin typeface="Calibri"/>
                <a:cs typeface="Calibri"/>
              </a:rPr>
              <a:t> </a:t>
            </a:r>
            <a:r>
              <a:rPr sz="1100" spc="60" dirty="0">
                <a:latin typeface="Calibri"/>
                <a:cs typeface="Calibri"/>
              </a:rPr>
              <a:t>-rand-sourc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8510007" y="2909620"/>
            <a:ext cx="3512820" cy="197746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lang="el-GR" sz="1100" spc="50" dirty="0">
                <a:solidFill>
                  <a:srgbClr val="FFB800"/>
                </a:solidFill>
                <a:latin typeface="Calibri"/>
                <a:cs typeface="Calibri"/>
              </a:rPr>
              <a:t>Παράδειγμα σάρωσης θυρών με Nmap</a:t>
            </a:r>
          </a:p>
          <a:p>
            <a:pPr marL="12700" marR="5080">
              <a:lnSpc>
                <a:spcPct val="100000"/>
              </a:lnSpc>
              <a:spcBef>
                <a:spcPts val="100"/>
              </a:spcBef>
            </a:pPr>
            <a:endParaRPr lang="el-GR" sz="1100" spc="50" dirty="0">
              <a:solidFill>
                <a:srgbClr val="FFB800"/>
              </a:solidFill>
              <a:latin typeface="Calibri"/>
              <a:cs typeface="Calibri"/>
            </a:endParaRPr>
          </a:p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lang="el-GR" sz="1100" spc="50" dirty="0">
                <a:solidFill>
                  <a:srgbClr val="FFB800"/>
                </a:solidFill>
                <a:latin typeface="Calibri"/>
                <a:cs typeface="Calibri"/>
              </a:rPr>
              <a:t>    1–65535: Όλες οι πόρτες (από τη 1 έως τη 65535)</a:t>
            </a:r>
          </a:p>
          <a:p>
            <a:pPr marL="12700" marR="5080">
              <a:lnSpc>
                <a:spcPct val="100000"/>
              </a:lnSpc>
              <a:spcBef>
                <a:spcPts val="100"/>
              </a:spcBef>
            </a:pPr>
            <a:endParaRPr lang="el-GR" sz="1100" spc="50" dirty="0">
              <a:solidFill>
                <a:srgbClr val="FFB800"/>
              </a:solidFill>
              <a:latin typeface="Calibri"/>
              <a:cs typeface="Calibri"/>
            </a:endParaRPr>
          </a:p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lang="el-GR" sz="1100" spc="50" dirty="0">
                <a:solidFill>
                  <a:srgbClr val="FFB800"/>
                </a:solidFill>
                <a:latin typeface="Calibri"/>
                <a:cs typeface="Calibri"/>
              </a:rPr>
              <a:t>    192.168.122.109: Διεύθυνση IP του στόχου</a:t>
            </a:r>
          </a:p>
          <a:p>
            <a:pPr marL="12700" marR="5080">
              <a:lnSpc>
                <a:spcPct val="100000"/>
              </a:lnSpc>
              <a:spcBef>
                <a:spcPts val="100"/>
              </a:spcBef>
            </a:pPr>
            <a:endParaRPr lang="el-GR" sz="1100" spc="50" dirty="0">
              <a:solidFill>
                <a:srgbClr val="FFB800"/>
              </a:solidFill>
              <a:latin typeface="Calibri"/>
              <a:cs typeface="Calibri"/>
            </a:endParaRPr>
          </a:p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lang="el-GR" sz="1100" spc="50" dirty="0">
                <a:solidFill>
                  <a:srgbClr val="FFB800"/>
                </a:solidFill>
                <a:latin typeface="Calibri"/>
                <a:cs typeface="Calibri"/>
              </a:rPr>
              <a:t>    -</a:t>
            </a:r>
            <a:r>
              <a:rPr lang="el-GR" sz="1100" spc="50" dirty="0" err="1">
                <a:solidFill>
                  <a:srgbClr val="FFB800"/>
                </a:solidFill>
                <a:latin typeface="Calibri"/>
                <a:cs typeface="Calibri"/>
              </a:rPr>
              <a:t>sS</a:t>
            </a:r>
            <a:r>
              <a:rPr lang="el-GR" sz="1100" spc="50" dirty="0">
                <a:solidFill>
                  <a:srgbClr val="FFB800"/>
                </a:solidFill>
                <a:latin typeface="Calibri"/>
                <a:cs typeface="Calibri"/>
              </a:rPr>
              <a:t>: Σάρωση SYN (γρήγορη και λιγότερο ανιχνεύσιμη)</a:t>
            </a:r>
          </a:p>
          <a:p>
            <a:pPr marL="12700" marR="5080">
              <a:lnSpc>
                <a:spcPct val="100000"/>
              </a:lnSpc>
              <a:spcBef>
                <a:spcPts val="100"/>
              </a:spcBef>
            </a:pPr>
            <a:endParaRPr lang="el-GR" sz="1100" spc="50" dirty="0">
              <a:solidFill>
                <a:srgbClr val="FFB800"/>
              </a:solidFill>
              <a:latin typeface="Calibri"/>
              <a:cs typeface="Calibri"/>
            </a:endParaRPr>
          </a:p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lang="el-GR" sz="1100" spc="50" dirty="0">
                <a:solidFill>
                  <a:srgbClr val="FFB800"/>
                </a:solidFill>
                <a:latin typeface="Calibri"/>
                <a:cs typeface="Calibri"/>
              </a:rPr>
              <a:t>    --</a:t>
            </a:r>
            <a:r>
              <a:rPr lang="el-GR" sz="1100" spc="50" dirty="0" err="1">
                <a:solidFill>
                  <a:srgbClr val="FFB800"/>
                </a:solidFill>
                <a:latin typeface="Calibri"/>
                <a:cs typeface="Calibri"/>
              </a:rPr>
              <a:t>rand-source</a:t>
            </a:r>
            <a:r>
              <a:rPr lang="el-GR" sz="1100" spc="50" dirty="0">
                <a:solidFill>
                  <a:srgbClr val="FFB800"/>
                </a:solidFill>
                <a:latin typeface="Calibri"/>
                <a:cs typeface="Calibri"/>
              </a:rPr>
              <a:t>: Χρήση τυχαίας διεύθυνσης προέλευσης για απόκρυψη ταυτότητας</a:t>
            </a:r>
            <a:endParaRPr lang="el-GR" sz="1100" dirty="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498475" y="5878195"/>
            <a:ext cx="4738370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90" dirty="0">
                <a:latin typeface="Calibri"/>
                <a:cs typeface="Calibri"/>
              </a:rPr>
              <a:t>Τώρα</a:t>
            </a:r>
            <a:r>
              <a:rPr sz="1100" spc="35" dirty="0">
                <a:latin typeface="Calibri"/>
                <a:cs typeface="Calibri"/>
              </a:rPr>
              <a:t> </a:t>
            </a:r>
            <a:r>
              <a:rPr sz="1100" spc="75" dirty="0">
                <a:latin typeface="Calibri"/>
                <a:cs typeface="Calibri"/>
              </a:rPr>
              <a:t>έχουμε</a:t>
            </a:r>
            <a:r>
              <a:rPr sz="1100" spc="35" dirty="0">
                <a:latin typeface="Calibri"/>
                <a:cs typeface="Calibri"/>
              </a:rPr>
              <a:t> </a:t>
            </a:r>
            <a:r>
              <a:rPr sz="1100" spc="70" dirty="0">
                <a:latin typeface="Calibri"/>
                <a:cs typeface="Calibri"/>
              </a:rPr>
              <a:t>τη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spc="85" dirty="0">
                <a:latin typeface="Calibri"/>
                <a:cs typeface="Calibri"/>
              </a:rPr>
              <a:t>θύρα</a:t>
            </a:r>
            <a:r>
              <a:rPr sz="1100" spc="35" dirty="0">
                <a:latin typeface="Calibri"/>
                <a:cs typeface="Calibri"/>
              </a:rPr>
              <a:t> </a:t>
            </a:r>
            <a:r>
              <a:rPr sz="1100" spc="80" dirty="0">
                <a:latin typeface="Calibri"/>
                <a:cs typeface="Calibri"/>
              </a:rPr>
              <a:t>502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spc="80" dirty="0">
                <a:latin typeface="Calibri"/>
                <a:cs typeface="Calibri"/>
              </a:rPr>
              <a:t>παράδειγμα</a:t>
            </a:r>
            <a:r>
              <a:rPr sz="1100" spc="35" dirty="0">
                <a:latin typeface="Calibri"/>
                <a:cs typeface="Calibri"/>
              </a:rPr>
              <a:t> </a:t>
            </a:r>
            <a:r>
              <a:rPr sz="1100" spc="75" dirty="0">
                <a:latin typeface="Calibri"/>
                <a:cs typeface="Calibri"/>
              </a:rPr>
              <a:t>εξυπηρετητή</a:t>
            </a:r>
            <a:r>
              <a:rPr sz="1100" spc="30" dirty="0">
                <a:latin typeface="Calibri"/>
                <a:cs typeface="Calibri"/>
              </a:rPr>
              <a:t> </a:t>
            </a:r>
            <a:r>
              <a:rPr sz="1100" spc="80" dirty="0">
                <a:latin typeface="Calibri"/>
                <a:cs typeface="Calibri"/>
              </a:rPr>
              <a:t>ModbusTCP)</a:t>
            </a:r>
            <a:r>
              <a:rPr sz="1100" spc="30" dirty="0">
                <a:latin typeface="Calibri"/>
                <a:cs typeface="Calibri"/>
              </a:rPr>
              <a:t> </a:t>
            </a:r>
            <a:r>
              <a:rPr sz="1100" spc="90" dirty="0">
                <a:latin typeface="Calibri"/>
                <a:cs typeface="Calibri"/>
              </a:rPr>
              <a:t>ως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spc="70" dirty="0">
                <a:latin typeface="Calibri"/>
                <a:cs typeface="Calibri"/>
              </a:rPr>
              <a:t>το</a:t>
            </a:r>
            <a:endParaRPr sz="1100" dirty="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517525" y="6004242"/>
            <a:ext cx="2677795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110" dirty="0">
                <a:latin typeface="Calibri"/>
                <a:cs typeface="Calibri"/>
              </a:rPr>
              <a:t>μόνο</a:t>
            </a:r>
            <a:r>
              <a:rPr sz="1100" spc="50" dirty="0">
                <a:latin typeface="Calibri"/>
                <a:cs typeface="Calibri"/>
              </a:rPr>
              <a:t> </a:t>
            </a:r>
            <a:r>
              <a:rPr sz="1100" spc="105" dirty="0">
                <a:latin typeface="Calibri"/>
                <a:cs typeface="Calibri"/>
              </a:rPr>
              <a:t>ένα</a:t>
            </a:r>
            <a:r>
              <a:rPr sz="1100" spc="45" dirty="0">
                <a:latin typeface="Calibri"/>
                <a:cs typeface="Calibri"/>
              </a:rPr>
              <a:t> </a:t>
            </a:r>
            <a:r>
              <a:rPr sz="1100" spc="100" dirty="0">
                <a:latin typeface="Calibri"/>
                <a:cs typeface="Calibri"/>
              </a:rPr>
              <a:t>διαθέσιμο</a:t>
            </a:r>
            <a:r>
              <a:rPr sz="1100" spc="50" dirty="0">
                <a:latin typeface="Calibri"/>
                <a:cs typeface="Calibri"/>
              </a:rPr>
              <a:t> </a:t>
            </a:r>
            <a:r>
              <a:rPr sz="1100" spc="100" dirty="0">
                <a:latin typeface="Calibri"/>
                <a:cs typeface="Calibri"/>
              </a:rPr>
              <a:t>στη</a:t>
            </a:r>
            <a:r>
              <a:rPr sz="1100" spc="45" dirty="0">
                <a:latin typeface="Calibri"/>
                <a:cs typeface="Calibri"/>
              </a:rPr>
              <a:t> </a:t>
            </a:r>
            <a:r>
              <a:rPr sz="1100" spc="90" dirty="0">
                <a:latin typeface="Calibri"/>
                <a:cs typeface="Calibri"/>
              </a:rPr>
              <a:t>μηχανή-στόχο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1127740" y="5878195"/>
            <a:ext cx="106680" cy="1244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50" spc="-30" dirty="0">
                <a:latin typeface="Calibri"/>
                <a:cs typeface="Calibri"/>
              </a:rPr>
              <a:t>1</a:t>
            </a:r>
            <a:r>
              <a:rPr sz="650" dirty="0">
                <a:latin typeface="Calibri"/>
                <a:cs typeface="Calibri"/>
              </a:rPr>
              <a:t>1</a:t>
            </a:r>
            <a:endParaRPr sz="6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577147" y="0"/>
            <a:ext cx="9615170" cy="6858000"/>
            <a:chOff x="2577147" y="0"/>
            <a:chExt cx="961517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352222" y="4759"/>
              <a:ext cx="5839777" cy="685324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7376794" y="0"/>
              <a:ext cx="2556510" cy="6858000"/>
            </a:xfrm>
            <a:custGeom>
              <a:avLst/>
              <a:gdLst/>
              <a:ahLst/>
              <a:cxnLst/>
              <a:rect l="l" t="t" r="r" b="b"/>
              <a:pathLst>
                <a:path w="2556509" h="6858000">
                  <a:moveTo>
                    <a:pt x="1542414" y="1537335"/>
                  </a:moveTo>
                  <a:lnTo>
                    <a:pt x="1495107" y="1543685"/>
                  </a:lnTo>
                  <a:lnTo>
                    <a:pt x="1451609" y="1561782"/>
                  </a:lnTo>
                  <a:lnTo>
                    <a:pt x="1413827" y="1590357"/>
                  </a:lnTo>
                  <a:lnTo>
                    <a:pt x="1384617" y="1627822"/>
                  </a:lnTo>
                  <a:lnTo>
                    <a:pt x="1365884" y="1673225"/>
                  </a:lnTo>
                  <a:lnTo>
                    <a:pt x="971232" y="3128645"/>
                  </a:lnTo>
                  <a:lnTo>
                    <a:pt x="0" y="6858000"/>
                  </a:lnTo>
                  <a:lnTo>
                    <a:pt x="26034" y="6858000"/>
                  </a:lnTo>
                  <a:lnTo>
                    <a:pt x="996632" y="3136265"/>
                  </a:lnTo>
                  <a:lnTo>
                    <a:pt x="1391284" y="1681162"/>
                  </a:lnTo>
                  <a:lnTo>
                    <a:pt x="1412557" y="1635125"/>
                  </a:lnTo>
                  <a:lnTo>
                    <a:pt x="1445895" y="1598929"/>
                  </a:lnTo>
                  <a:lnTo>
                    <a:pt x="1488122" y="1574482"/>
                  </a:lnTo>
                  <a:lnTo>
                    <a:pt x="1536064" y="1564004"/>
                  </a:lnTo>
                  <a:lnTo>
                    <a:pt x="1637982" y="1564004"/>
                  </a:lnTo>
                  <a:lnTo>
                    <a:pt x="1625917" y="1556385"/>
                  </a:lnTo>
                  <a:lnTo>
                    <a:pt x="1591309" y="1543685"/>
                  </a:lnTo>
                  <a:lnTo>
                    <a:pt x="1542414" y="1537335"/>
                  </a:lnTo>
                  <a:close/>
                </a:path>
                <a:path w="2556509" h="6858000">
                  <a:moveTo>
                    <a:pt x="1637982" y="1564004"/>
                  </a:moveTo>
                  <a:lnTo>
                    <a:pt x="1536064" y="1564004"/>
                  </a:lnTo>
                  <a:lnTo>
                    <a:pt x="1586229" y="1569085"/>
                  </a:lnTo>
                  <a:lnTo>
                    <a:pt x="1615439" y="1580197"/>
                  </a:lnTo>
                  <a:lnTo>
                    <a:pt x="1664017" y="1617345"/>
                  </a:lnTo>
                  <a:lnTo>
                    <a:pt x="1694814" y="1671320"/>
                  </a:lnTo>
                  <a:lnTo>
                    <a:pt x="1702434" y="1732279"/>
                  </a:lnTo>
                  <a:lnTo>
                    <a:pt x="1697037" y="1763712"/>
                  </a:lnTo>
                  <a:lnTo>
                    <a:pt x="1437322" y="2721610"/>
                  </a:lnTo>
                  <a:lnTo>
                    <a:pt x="1430972" y="2770504"/>
                  </a:lnTo>
                  <a:lnTo>
                    <a:pt x="1437322" y="2817812"/>
                  </a:lnTo>
                  <a:lnTo>
                    <a:pt x="1455420" y="2861310"/>
                  </a:lnTo>
                  <a:lnTo>
                    <a:pt x="1483995" y="2898775"/>
                  </a:lnTo>
                  <a:lnTo>
                    <a:pt x="1521777" y="2927985"/>
                  </a:lnTo>
                  <a:lnTo>
                    <a:pt x="1567179" y="2946717"/>
                  </a:lnTo>
                  <a:lnTo>
                    <a:pt x="1619250" y="2952750"/>
                  </a:lnTo>
                  <a:lnTo>
                    <a:pt x="1669414" y="2944495"/>
                  </a:lnTo>
                  <a:lnTo>
                    <a:pt x="1704657" y="2928302"/>
                  </a:lnTo>
                  <a:lnTo>
                    <a:pt x="1617979" y="2928302"/>
                  </a:lnTo>
                  <a:lnTo>
                    <a:pt x="1573529" y="2922587"/>
                  </a:lnTo>
                  <a:lnTo>
                    <a:pt x="1527492" y="2901632"/>
                  </a:lnTo>
                  <a:lnTo>
                    <a:pt x="1491297" y="2868295"/>
                  </a:lnTo>
                  <a:lnTo>
                    <a:pt x="1466850" y="2826067"/>
                  </a:lnTo>
                  <a:lnTo>
                    <a:pt x="1456372" y="2778125"/>
                  </a:lnTo>
                  <a:lnTo>
                    <a:pt x="1461452" y="2727960"/>
                  </a:lnTo>
                  <a:lnTo>
                    <a:pt x="1721167" y="1770062"/>
                  </a:lnTo>
                  <a:lnTo>
                    <a:pt x="1727200" y="1734502"/>
                  </a:lnTo>
                  <a:lnTo>
                    <a:pt x="1726247" y="1701482"/>
                  </a:lnTo>
                  <a:lnTo>
                    <a:pt x="1726247" y="1698625"/>
                  </a:lnTo>
                  <a:lnTo>
                    <a:pt x="1718309" y="1663700"/>
                  </a:lnTo>
                  <a:lnTo>
                    <a:pt x="1703387" y="1630045"/>
                  </a:lnTo>
                  <a:lnTo>
                    <a:pt x="1682432" y="1600200"/>
                  </a:lnTo>
                  <a:lnTo>
                    <a:pt x="1656397" y="1575435"/>
                  </a:lnTo>
                  <a:lnTo>
                    <a:pt x="1637982" y="1564004"/>
                  </a:lnTo>
                  <a:close/>
                </a:path>
                <a:path w="2556509" h="6858000">
                  <a:moveTo>
                    <a:pt x="2556192" y="0"/>
                  </a:moveTo>
                  <a:lnTo>
                    <a:pt x="2528887" y="0"/>
                  </a:lnTo>
                  <a:lnTo>
                    <a:pt x="2100494" y="1561782"/>
                  </a:lnTo>
                  <a:lnTo>
                    <a:pt x="1758314" y="2837179"/>
                  </a:lnTo>
                  <a:lnTo>
                    <a:pt x="1733232" y="2874962"/>
                  </a:lnTo>
                  <a:lnTo>
                    <a:pt x="1700212" y="2903537"/>
                  </a:lnTo>
                  <a:lnTo>
                    <a:pt x="1660842" y="2921317"/>
                  </a:lnTo>
                  <a:lnTo>
                    <a:pt x="1617979" y="2928302"/>
                  </a:lnTo>
                  <a:lnTo>
                    <a:pt x="1704657" y="2928302"/>
                  </a:lnTo>
                  <a:lnTo>
                    <a:pt x="1715134" y="2923222"/>
                  </a:lnTo>
                  <a:lnTo>
                    <a:pt x="1753552" y="2890202"/>
                  </a:lnTo>
                  <a:lnTo>
                    <a:pt x="1782445" y="2846070"/>
                  </a:lnTo>
                  <a:lnTo>
                    <a:pt x="1782445" y="2844800"/>
                  </a:lnTo>
                  <a:lnTo>
                    <a:pt x="2125027" y="1567814"/>
                  </a:lnTo>
                  <a:lnTo>
                    <a:pt x="2556192" y="0"/>
                  </a:lnTo>
                  <a:close/>
                </a:path>
              </a:pathLst>
            </a:custGeom>
            <a:solidFill>
              <a:srgbClr val="FFB8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7895907" y="5207317"/>
              <a:ext cx="755650" cy="1644650"/>
            </a:xfrm>
            <a:custGeom>
              <a:avLst/>
              <a:gdLst/>
              <a:ahLst/>
              <a:cxnLst/>
              <a:rect l="l" t="t" r="r" b="b"/>
              <a:pathLst>
                <a:path w="755650" h="1644650">
                  <a:moveTo>
                    <a:pt x="577850" y="0"/>
                  </a:moveTo>
                  <a:lnTo>
                    <a:pt x="531812" y="6350"/>
                  </a:lnTo>
                  <a:lnTo>
                    <a:pt x="489584" y="24130"/>
                  </a:lnTo>
                  <a:lnTo>
                    <a:pt x="453072" y="52387"/>
                  </a:lnTo>
                  <a:lnTo>
                    <a:pt x="424497" y="89535"/>
                  </a:lnTo>
                  <a:lnTo>
                    <a:pt x="406082" y="134620"/>
                  </a:lnTo>
                  <a:lnTo>
                    <a:pt x="0" y="1644650"/>
                  </a:lnTo>
                  <a:lnTo>
                    <a:pt x="26352" y="1644650"/>
                  </a:lnTo>
                  <a:lnTo>
                    <a:pt x="429895" y="140970"/>
                  </a:lnTo>
                  <a:lnTo>
                    <a:pt x="449897" y="95250"/>
                  </a:lnTo>
                  <a:lnTo>
                    <a:pt x="481964" y="59372"/>
                  </a:lnTo>
                  <a:lnTo>
                    <a:pt x="522604" y="35560"/>
                  </a:lnTo>
                  <a:lnTo>
                    <a:pt x="569277" y="25400"/>
                  </a:lnTo>
                  <a:lnTo>
                    <a:pt x="661727" y="25400"/>
                  </a:lnTo>
                  <a:lnTo>
                    <a:pt x="624204" y="6350"/>
                  </a:lnTo>
                  <a:lnTo>
                    <a:pt x="577850" y="0"/>
                  </a:lnTo>
                  <a:close/>
                </a:path>
                <a:path w="755650" h="1644650">
                  <a:moveTo>
                    <a:pt x="661727" y="25400"/>
                  </a:moveTo>
                  <a:lnTo>
                    <a:pt x="569277" y="25400"/>
                  </a:lnTo>
                  <a:lnTo>
                    <a:pt x="617854" y="30797"/>
                  </a:lnTo>
                  <a:lnTo>
                    <a:pt x="671829" y="57785"/>
                  </a:lnTo>
                  <a:lnTo>
                    <a:pt x="710882" y="103822"/>
                  </a:lnTo>
                  <a:lnTo>
                    <a:pt x="729932" y="161290"/>
                  </a:lnTo>
                  <a:lnTo>
                    <a:pt x="730884" y="192087"/>
                  </a:lnTo>
                  <a:lnTo>
                    <a:pt x="725804" y="222885"/>
                  </a:lnTo>
                  <a:lnTo>
                    <a:pt x="343534" y="1644650"/>
                  </a:lnTo>
                  <a:lnTo>
                    <a:pt x="369887" y="1644650"/>
                  </a:lnTo>
                  <a:lnTo>
                    <a:pt x="749617" y="229235"/>
                  </a:lnTo>
                  <a:lnTo>
                    <a:pt x="755650" y="193675"/>
                  </a:lnTo>
                  <a:lnTo>
                    <a:pt x="754379" y="158115"/>
                  </a:lnTo>
                  <a:lnTo>
                    <a:pt x="732154" y="90805"/>
                  </a:lnTo>
                  <a:lnTo>
                    <a:pt x="686117" y="37782"/>
                  </a:lnTo>
                  <a:lnTo>
                    <a:pt x="661727" y="25400"/>
                  </a:lnTo>
                  <a:close/>
                </a:path>
              </a:pathLst>
            </a:custGeom>
            <a:solidFill>
              <a:srgbClr val="D679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549832" y="6167437"/>
              <a:ext cx="3293427" cy="611187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577147" y="2109152"/>
              <a:ext cx="6527165" cy="3922712"/>
            </a:xfrm>
            <a:prstGeom prst="rect">
              <a:avLst/>
            </a:prstGeom>
          </p:spPr>
        </p:pic>
      </p:grpSp>
      <p:sp>
        <p:nvSpPr>
          <p:cNvPr id="8" name="object 8"/>
          <p:cNvSpPr txBox="1"/>
          <p:nvPr/>
        </p:nvSpPr>
        <p:spPr>
          <a:xfrm>
            <a:off x="9917430" y="33019"/>
            <a:ext cx="2174240" cy="1244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50" spc="60" dirty="0">
                <a:latin typeface="Calibri"/>
                <a:cs typeface="Calibri"/>
              </a:rPr>
              <a:t>CSP004_C_E:</a:t>
            </a:r>
            <a:r>
              <a:rPr sz="650" spc="35" dirty="0">
                <a:latin typeface="Calibri"/>
                <a:cs typeface="Calibri"/>
              </a:rPr>
              <a:t> </a:t>
            </a:r>
            <a:r>
              <a:rPr sz="650" spc="55" dirty="0">
                <a:latin typeface="Calibri"/>
                <a:cs typeface="Calibri"/>
              </a:rPr>
              <a:t>Abdelkader</a:t>
            </a:r>
            <a:r>
              <a:rPr sz="650" spc="30" dirty="0">
                <a:latin typeface="Calibri"/>
                <a:cs typeface="Calibri"/>
              </a:rPr>
              <a:t> </a:t>
            </a:r>
            <a:r>
              <a:rPr sz="650" spc="60" dirty="0">
                <a:latin typeface="Calibri"/>
                <a:cs typeface="Calibri"/>
              </a:rPr>
              <a:t>Shaaban</a:t>
            </a:r>
            <a:r>
              <a:rPr sz="650" spc="40" dirty="0">
                <a:latin typeface="Calibri"/>
                <a:cs typeface="Calibri"/>
              </a:rPr>
              <a:t> </a:t>
            </a:r>
            <a:r>
              <a:rPr sz="650" spc="55" dirty="0">
                <a:latin typeface="Calibri"/>
                <a:cs typeface="Calibri"/>
              </a:rPr>
              <a:t>και</a:t>
            </a:r>
            <a:r>
              <a:rPr sz="650" spc="25" dirty="0">
                <a:latin typeface="Calibri"/>
                <a:cs typeface="Calibri"/>
              </a:rPr>
              <a:t> </a:t>
            </a:r>
            <a:r>
              <a:rPr sz="650" spc="50" dirty="0">
                <a:latin typeface="Calibri"/>
                <a:cs typeface="Calibri"/>
              </a:rPr>
              <a:t>Stefan</a:t>
            </a:r>
            <a:r>
              <a:rPr sz="650" spc="30" dirty="0">
                <a:latin typeface="Calibri"/>
                <a:cs typeface="Calibri"/>
              </a:rPr>
              <a:t> </a:t>
            </a:r>
            <a:r>
              <a:rPr sz="650" spc="50" dirty="0">
                <a:latin typeface="Calibri"/>
                <a:cs typeface="Calibri"/>
              </a:rPr>
              <a:t>Schauer</a:t>
            </a:r>
            <a:endParaRPr sz="650">
              <a:latin typeface="Calibri"/>
              <a:cs typeface="Calibri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1234439" y="761365"/>
            <a:ext cx="310705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155" dirty="0">
                <a:solidFill>
                  <a:srgbClr val="000000"/>
                </a:solidFill>
              </a:rPr>
              <a:t>Hping3:</a:t>
            </a:r>
            <a:r>
              <a:rPr spc="170" dirty="0">
                <a:solidFill>
                  <a:srgbClr val="000000"/>
                </a:solidFill>
              </a:rPr>
              <a:t> </a:t>
            </a:r>
            <a:r>
              <a:rPr spc="130" dirty="0">
                <a:solidFill>
                  <a:srgbClr val="000000"/>
                </a:solidFill>
              </a:rPr>
              <a:t>με</a:t>
            </a:r>
            <a:r>
              <a:rPr spc="170" dirty="0">
                <a:solidFill>
                  <a:srgbClr val="000000"/>
                </a:solidFill>
              </a:rPr>
              <a:t> </a:t>
            </a:r>
            <a:r>
              <a:rPr spc="140" dirty="0">
                <a:solidFill>
                  <a:srgbClr val="000000"/>
                </a:solidFill>
              </a:rPr>
              <a:t>επιτιθέμενους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617855" y="1506220"/>
            <a:ext cx="3063875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75" dirty="0">
                <a:latin typeface="Calibri"/>
                <a:cs typeface="Calibri"/>
              </a:rPr>
              <a:t>hping3</a:t>
            </a:r>
            <a:r>
              <a:rPr sz="1100" spc="20" dirty="0">
                <a:latin typeface="Calibri"/>
                <a:cs typeface="Calibri"/>
              </a:rPr>
              <a:t> </a:t>
            </a:r>
            <a:r>
              <a:rPr sz="1100" spc="60" dirty="0">
                <a:latin typeface="Calibri"/>
                <a:cs typeface="Calibri"/>
              </a:rPr>
              <a:t>--flood</a:t>
            </a:r>
            <a:r>
              <a:rPr sz="1100" spc="30" dirty="0">
                <a:latin typeface="Calibri"/>
                <a:cs typeface="Calibri"/>
              </a:rPr>
              <a:t> </a:t>
            </a:r>
            <a:r>
              <a:rPr sz="1100" spc="60" dirty="0">
                <a:latin typeface="Calibri"/>
                <a:cs typeface="Calibri"/>
              </a:rPr>
              <a:t>--syn</a:t>
            </a:r>
            <a:r>
              <a:rPr sz="1100" spc="30" dirty="0">
                <a:latin typeface="Calibri"/>
                <a:cs typeface="Calibri"/>
              </a:rPr>
              <a:t> </a:t>
            </a:r>
            <a:r>
              <a:rPr sz="1100" spc="65" dirty="0">
                <a:latin typeface="Calibri"/>
                <a:cs typeface="Calibri"/>
              </a:rPr>
              <a:t>--destport</a:t>
            </a:r>
            <a:r>
              <a:rPr sz="1100" spc="25" dirty="0">
                <a:latin typeface="Calibri"/>
                <a:cs typeface="Calibri"/>
              </a:rPr>
              <a:t> </a:t>
            </a:r>
            <a:r>
              <a:rPr sz="1100" spc="80" dirty="0">
                <a:solidFill>
                  <a:srgbClr val="FF0000"/>
                </a:solidFill>
                <a:latin typeface="Calibri"/>
                <a:cs typeface="Calibri"/>
              </a:rPr>
              <a:t>502</a:t>
            </a:r>
            <a:r>
              <a:rPr sz="1100" spc="3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100" spc="60" dirty="0">
                <a:solidFill>
                  <a:srgbClr val="FF0000"/>
                </a:solidFill>
                <a:latin typeface="Calibri"/>
                <a:cs typeface="Calibri"/>
              </a:rPr>
              <a:t>&lt;</a:t>
            </a:r>
            <a:r>
              <a:rPr sz="1100" spc="60" dirty="0">
                <a:latin typeface="Calibri"/>
                <a:cs typeface="Calibri"/>
              </a:rPr>
              <a:t>target_IP&gt;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925820" y="1077912"/>
            <a:ext cx="4187190" cy="4699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110" dirty="0">
                <a:latin typeface="Calibri"/>
                <a:cs typeface="Calibri"/>
              </a:rPr>
              <a:t>Ο</a:t>
            </a:r>
            <a:r>
              <a:rPr sz="1100" spc="35" dirty="0">
                <a:latin typeface="Calibri"/>
                <a:cs typeface="Calibri"/>
              </a:rPr>
              <a:t> </a:t>
            </a:r>
            <a:r>
              <a:rPr sz="1100" spc="75" dirty="0">
                <a:latin typeface="Calibri"/>
                <a:cs typeface="Calibri"/>
              </a:rPr>
              <a:t>αριθμός</a:t>
            </a:r>
            <a:r>
              <a:rPr sz="1100" spc="35" dirty="0">
                <a:latin typeface="Calibri"/>
                <a:cs typeface="Calibri"/>
              </a:rPr>
              <a:t> </a:t>
            </a:r>
            <a:r>
              <a:rPr sz="1100" spc="80" dirty="0">
                <a:latin typeface="Calibri"/>
                <a:cs typeface="Calibri"/>
              </a:rPr>
              <a:t>θύρας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spc="75" dirty="0">
                <a:latin typeface="Calibri"/>
                <a:cs typeface="Calibri"/>
              </a:rPr>
              <a:t>μπορεί</a:t>
            </a:r>
            <a:r>
              <a:rPr sz="1100" spc="35" dirty="0">
                <a:latin typeface="Calibri"/>
                <a:cs typeface="Calibri"/>
              </a:rPr>
              <a:t> </a:t>
            </a:r>
            <a:r>
              <a:rPr sz="1100" spc="80" dirty="0">
                <a:latin typeface="Calibri"/>
                <a:cs typeface="Calibri"/>
              </a:rPr>
              <a:t>να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spc="70" dirty="0">
                <a:latin typeface="Calibri"/>
                <a:cs typeface="Calibri"/>
              </a:rPr>
              <a:t>συλλεχθεί</a:t>
            </a:r>
            <a:r>
              <a:rPr sz="1100" spc="35" dirty="0">
                <a:latin typeface="Calibri"/>
                <a:cs typeface="Calibri"/>
              </a:rPr>
              <a:t> </a:t>
            </a:r>
            <a:r>
              <a:rPr sz="1100" spc="90" dirty="0">
                <a:latin typeface="Calibri"/>
                <a:cs typeface="Calibri"/>
              </a:rPr>
              <a:t>από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spc="70" dirty="0">
                <a:latin typeface="Calibri"/>
                <a:cs typeface="Calibri"/>
              </a:rPr>
              <a:t>το</a:t>
            </a:r>
            <a:r>
              <a:rPr sz="1100" spc="35" dirty="0">
                <a:latin typeface="Calibri"/>
                <a:cs typeface="Calibri"/>
              </a:rPr>
              <a:t> </a:t>
            </a:r>
            <a:r>
              <a:rPr sz="1100" spc="70" dirty="0">
                <a:latin typeface="Calibri"/>
                <a:cs typeface="Calibri"/>
              </a:rPr>
              <a:t>Wireshark.</a:t>
            </a:r>
            <a:r>
              <a:rPr sz="1100" spc="35" dirty="0">
                <a:latin typeface="Calibri"/>
                <a:cs typeface="Calibri"/>
              </a:rPr>
              <a:t> </a:t>
            </a:r>
            <a:r>
              <a:rPr sz="1100" spc="70" dirty="0">
                <a:latin typeface="Calibri"/>
                <a:cs typeface="Calibri"/>
              </a:rPr>
              <a:t>Όπως</a:t>
            </a:r>
            <a:endParaRPr sz="11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860"/>
              </a:spcBef>
            </a:pPr>
            <a:r>
              <a:rPr sz="1100" spc="85" dirty="0">
                <a:latin typeface="Calibri"/>
                <a:cs typeface="Calibri"/>
              </a:rPr>
              <a:t>που</a:t>
            </a:r>
            <a:r>
              <a:rPr sz="1100" spc="25" dirty="0">
                <a:latin typeface="Calibri"/>
                <a:cs typeface="Calibri"/>
              </a:rPr>
              <a:t> </a:t>
            </a:r>
            <a:r>
              <a:rPr sz="1100" spc="75" dirty="0">
                <a:latin typeface="Calibri"/>
                <a:cs typeface="Calibri"/>
              </a:rPr>
              <a:t>παρουσιάστηκε</a:t>
            </a:r>
            <a:r>
              <a:rPr sz="1100" spc="30" dirty="0">
                <a:latin typeface="Calibri"/>
                <a:cs typeface="Calibri"/>
              </a:rPr>
              <a:t> </a:t>
            </a:r>
            <a:r>
              <a:rPr sz="1100" spc="65" dirty="0">
                <a:latin typeface="Calibri"/>
                <a:cs typeface="Calibri"/>
              </a:rPr>
              <a:t>πριν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17525" y="6151245"/>
            <a:ext cx="5102225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90" dirty="0">
                <a:latin typeface="Calibri"/>
                <a:cs typeface="Calibri"/>
              </a:rPr>
              <a:t>Από</a:t>
            </a:r>
            <a:r>
              <a:rPr sz="1100" spc="35" dirty="0">
                <a:latin typeface="Calibri"/>
                <a:cs typeface="Calibri"/>
              </a:rPr>
              <a:t> </a:t>
            </a:r>
            <a:r>
              <a:rPr sz="1100" spc="70" dirty="0">
                <a:latin typeface="Calibri"/>
                <a:cs typeface="Calibri"/>
              </a:rPr>
              <a:t>τη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spc="75" dirty="0">
                <a:latin typeface="Calibri"/>
                <a:cs typeface="Calibri"/>
              </a:rPr>
              <a:t>βοήθεια</a:t>
            </a:r>
            <a:r>
              <a:rPr sz="1100" spc="35" dirty="0">
                <a:latin typeface="Calibri"/>
                <a:cs typeface="Calibri"/>
              </a:rPr>
              <a:t> </a:t>
            </a:r>
            <a:r>
              <a:rPr sz="1100" spc="70" dirty="0">
                <a:latin typeface="Calibri"/>
                <a:cs typeface="Calibri"/>
              </a:rPr>
              <a:t>ελέγξτε</a:t>
            </a:r>
            <a:r>
              <a:rPr sz="1100" spc="30" dirty="0">
                <a:latin typeface="Calibri"/>
                <a:cs typeface="Calibri"/>
              </a:rPr>
              <a:t> </a:t>
            </a:r>
            <a:r>
              <a:rPr sz="1100" spc="75" dirty="0">
                <a:latin typeface="Calibri"/>
                <a:cs typeface="Calibri"/>
              </a:rPr>
              <a:t>άλλες</a:t>
            </a:r>
            <a:r>
              <a:rPr sz="1100" spc="35" dirty="0">
                <a:latin typeface="Calibri"/>
                <a:cs typeface="Calibri"/>
              </a:rPr>
              <a:t> </a:t>
            </a:r>
            <a:r>
              <a:rPr sz="1100" spc="80" dirty="0">
                <a:latin typeface="Calibri"/>
                <a:cs typeface="Calibri"/>
              </a:rPr>
              <a:t>μορφές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spc="70" dirty="0">
                <a:latin typeface="Calibri"/>
                <a:cs typeface="Calibri"/>
              </a:rPr>
              <a:t>για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spc="70" dirty="0">
                <a:latin typeface="Calibri"/>
                <a:cs typeface="Calibri"/>
              </a:rPr>
              <a:t>το</a:t>
            </a:r>
            <a:r>
              <a:rPr sz="1100" spc="35" dirty="0">
                <a:latin typeface="Calibri"/>
                <a:cs typeface="Calibri"/>
              </a:rPr>
              <a:t> </a:t>
            </a:r>
            <a:r>
              <a:rPr sz="1100" spc="70" dirty="0">
                <a:latin typeface="Calibri"/>
                <a:cs typeface="Calibri"/>
              </a:rPr>
              <a:t>εργαλείο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spc="70" dirty="0">
                <a:latin typeface="Calibri"/>
                <a:cs typeface="Calibri"/>
              </a:rPr>
              <a:t>για</a:t>
            </a:r>
            <a:r>
              <a:rPr sz="1100" spc="35" dirty="0">
                <a:latin typeface="Calibri"/>
                <a:cs typeface="Calibri"/>
              </a:rPr>
              <a:t> </a:t>
            </a:r>
            <a:r>
              <a:rPr sz="1100" spc="75" dirty="0">
                <a:latin typeface="Calibri"/>
                <a:cs typeface="Calibri"/>
              </a:rPr>
              <a:t>την</a:t>
            </a:r>
            <a:r>
              <a:rPr sz="1100" spc="35" dirty="0">
                <a:latin typeface="Calibri"/>
                <a:cs typeface="Calibri"/>
              </a:rPr>
              <a:t> </a:t>
            </a:r>
            <a:r>
              <a:rPr sz="1100" spc="85" dirty="0">
                <a:latin typeface="Calibri"/>
                <a:cs typeface="Calibri"/>
              </a:rPr>
              <a:t>εφαρμογή</a:t>
            </a:r>
            <a:r>
              <a:rPr sz="1100" spc="45" dirty="0">
                <a:latin typeface="Calibri"/>
                <a:cs typeface="Calibri"/>
              </a:rPr>
              <a:t> </a:t>
            </a:r>
            <a:r>
              <a:rPr sz="1100" spc="65" dirty="0">
                <a:latin typeface="Calibri"/>
                <a:cs typeface="Calibri"/>
              </a:rPr>
              <a:t>DoS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517525" y="6428104"/>
            <a:ext cx="1583690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65" dirty="0">
                <a:latin typeface="Calibri"/>
                <a:cs typeface="Calibri"/>
              </a:rPr>
              <a:t>έναντι</a:t>
            </a:r>
            <a:r>
              <a:rPr sz="1100" spc="20" dirty="0">
                <a:latin typeface="Calibri"/>
                <a:cs typeface="Calibri"/>
              </a:rPr>
              <a:t> </a:t>
            </a:r>
            <a:r>
              <a:rPr sz="1100" spc="75" dirty="0">
                <a:latin typeface="Calibri"/>
                <a:cs typeface="Calibri"/>
              </a:rPr>
              <a:t>του</a:t>
            </a:r>
            <a:r>
              <a:rPr sz="1100" spc="25" dirty="0">
                <a:latin typeface="Calibri"/>
                <a:cs typeface="Calibri"/>
              </a:rPr>
              <a:t> </a:t>
            </a:r>
            <a:r>
              <a:rPr sz="1100" spc="65" dirty="0">
                <a:latin typeface="Calibri"/>
                <a:cs typeface="Calibri"/>
              </a:rPr>
              <a:t>εξυπηρετητή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1127740" y="6302375"/>
            <a:ext cx="106680" cy="1244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50" spc="-30" dirty="0">
                <a:latin typeface="Calibri"/>
                <a:cs typeface="Calibri"/>
              </a:rPr>
              <a:t>1</a:t>
            </a:r>
            <a:r>
              <a:rPr sz="650" dirty="0">
                <a:latin typeface="Calibri"/>
                <a:cs typeface="Calibri"/>
              </a:rPr>
              <a:t>2</a:t>
            </a:r>
            <a:endParaRPr sz="6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351904" y="0"/>
            <a:ext cx="5840095" cy="6858000"/>
            <a:chOff x="6351904" y="0"/>
            <a:chExt cx="5840095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351904" y="4759"/>
              <a:ext cx="5840095" cy="685324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7376794" y="0"/>
              <a:ext cx="2556510" cy="6858000"/>
            </a:xfrm>
            <a:custGeom>
              <a:avLst/>
              <a:gdLst/>
              <a:ahLst/>
              <a:cxnLst/>
              <a:rect l="l" t="t" r="r" b="b"/>
              <a:pathLst>
                <a:path w="2556509" h="6858000">
                  <a:moveTo>
                    <a:pt x="1542414" y="1537335"/>
                  </a:moveTo>
                  <a:lnTo>
                    <a:pt x="1495107" y="1543685"/>
                  </a:lnTo>
                  <a:lnTo>
                    <a:pt x="1451609" y="1561782"/>
                  </a:lnTo>
                  <a:lnTo>
                    <a:pt x="1413827" y="1590357"/>
                  </a:lnTo>
                  <a:lnTo>
                    <a:pt x="1384617" y="1627822"/>
                  </a:lnTo>
                  <a:lnTo>
                    <a:pt x="1365884" y="1673225"/>
                  </a:lnTo>
                  <a:lnTo>
                    <a:pt x="971232" y="3128645"/>
                  </a:lnTo>
                  <a:lnTo>
                    <a:pt x="0" y="6858000"/>
                  </a:lnTo>
                  <a:lnTo>
                    <a:pt x="26034" y="6858000"/>
                  </a:lnTo>
                  <a:lnTo>
                    <a:pt x="996632" y="3136265"/>
                  </a:lnTo>
                  <a:lnTo>
                    <a:pt x="1391284" y="1681162"/>
                  </a:lnTo>
                  <a:lnTo>
                    <a:pt x="1412557" y="1635125"/>
                  </a:lnTo>
                  <a:lnTo>
                    <a:pt x="1445895" y="1598929"/>
                  </a:lnTo>
                  <a:lnTo>
                    <a:pt x="1488122" y="1574482"/>
                  </a:lnTo>
                  <a:lnTo>
                    <a:pt x="1536064" y="1564004"/>
                  </a:lnTo>
                  <a:lnTo>
                    <a:pt x="1637982" y="1564004"/>
                  </a:lnTo>
                  <a:lnTo>
                    <a:pt x="1625917" y="1556385"/>
                  </a:lnTo>
                  <a:lnTo>
                    <a:pt x="1591309" y="1543685"/>
                  </a:lnTo>
                  <a:lnTo>
                    <a:pt x="1542414" y="1537335"/>
                  </a:lnTo>
                  <a:close/>
                </a:path>
                <a:path w="2556509" h="6858000">
                  <a:moveTo>
                    <a:pt x="1637982" y="1564004"/>
                  </a:moveTo>
                  <a:lnTo>
                    <a:pt x="1536064" y="1564004"/>
                  </a:lnTo>
                  <a:lnTo>
                    <a:pt x="1586229" y="1569085"/>
                  </a:lnTo>
                  <a:lnTo>
                    <a:pt x="1615439" y="1580197"/>
                  </a:lnTo>
                  <a:lnTo>
                    <a:pt x="1664017" y="1617345"/>
                  </a:lnTo>
                  <a:lnTo>
                    <a:pt x="1694814" y="1671320"/>
                  </a:lnTo>
                  <a:lnTo>
                    <a:pt x="1702434" y="1732279"/>
                  </a:lnTo>
                  <a:lnTo>
                    <a:pt x="1697037" y="1763712"/>
                  </a:lnTo>
                  <a:lnTo>
                    <a:pt x="1437322" y="2721610"/>
                  </a:lnTo>
                  <a:lnTo>
                    <a:pt x="1430972" y="2770504"/>
                  </a:lnTo>
                  <a:lnTo>
                    <a:pt x="1437322" y="2817812"/>
                  </a:lnTo>
                  <a:lnTo>
                    <a:pt x="1455420" y="2861310"/>
                  </a:lnTo>
                  <a:lnTo>
                    <a:pt x="1483995" y="2898775"/>
                  </a:lnTo>
                  <a:lnTo>
                    <a:pt x="1521777" y="2927985"/>
                  </a:lnTo>
                  <a:lnTo>
                    <a:pt x="1567179" y="2946717"/>
                  </a:lnTo>
                  <a:lnTo>
                    <a:pt x="1619250" y="2952750"/>
                  </a:lnTo>
                  <a:lnTo>
                    <a:pt x="1669414" y="2944495"/>
                  </a:lnTo>
                  <a:lnTo>
                    <a:pt x="1704657" y="2928302"/>
                  </a:lnTo>
                  <a:lnTo>
                    <a:pt x="1617979" y="2928302"/>
                  </a:lnTo>
                  <a:lnTo>
                    <a:pt x="1573529" y="2922587"/>
                  </a:lnTo>
                  <a:lnTo>
                    <a:pt x="1527492" y="2901632"/>
                  </a:lnTo>
                  <a:lnTo>
                    <a:pt x="1491297" y="2868295"/>
                  </a:lnTo>
                  <a:lnTo>
                    <a:pt x="1466850" y="2826067"/>
                  </a:lnTo>
                  <a:lnTo>
                    <a:pt x="1456372" y="2778125"/>
                  </a:lnTo>
                  <a:lnTo>
                    <a:pt x="1461452" y="2727960"/>
                  </a:lnTo>
                  <a:lnTo>
                    <a:pt x="1721167" y="1770062"/>
                  </a:lnTo>
                  <a:lnTo>
                    <a:pt x="1727200" y="1734502"/>
                  </a:lnTo>
                  <a:lnTo>
                    <a:pt x="1726247" y="1701482"/>
                  </a:lnTo>
                  <a:lnTo>
                    <a:pt x="1726247" y="1698625"/>
                  </a:lnTo>
                  <a:lnTo>
                    <a:pt x="1718309" y="1663700"/>
                  </a:lnTo>
                  <a:lnTo>
                    <a:pt x="1703387" y="1630045"/>
                  </a:lnTo>
                  <a:lnTo>
                    <a:pt x="1682432" y="1600200"/>
                  </a:lnTo>
                  <a:lnTo>
                    <a:pt x="1656397" y="1575435"/>
                  </a:lnTo>
                  <a:lnTo>
                    <a:pt x="1637982" y="1564004"/>
                  </a:lnTo>
                  <a:close/>
                </a:path>
                <a:path w="2556509" h="6858000">
                  <a:moveTo>
                    <a:pt x="2556192" y="0"/>
                  </a:moveTo>
                  <a:lnTo>
                    <a:pt x="2528887" y="0"/>
                  </a:lnTo>
                  <a:lnTo>
                    <a:pt x="2100494" y="1561782"/>
                  </a:lnTo>
                  <a:lnTo>
                    <a:pt x="1758314" y="2837179"/>
                  </a:lnTo>
                  <a:lnTo>
                    <a:pt x="1733232" y="2874962"/>
                  </a:lnTo>
                  <a:lnTo>
                    <a:pt x="1700212" y="2903537"/>
                  </a:lnTo>
                  <a:lnTo>
                    <a:pt x="1660842" y="2921317"/>
                  </a:lnTo>
                  <a:lnTo>
                    <a:pt x="1617979" y="2928302"/>
                  </a:lnTo>
                  <a:lnTo>
                    <a:pt x="1704657" y="2928302"/>
                  </a:lnTo>
                  <a:lnTo>
                    <a:pt x="1715134" y="2923222"/>
                  </a:lnTo>
                  <a:lnTo>
                    <a:pt x="1753552" y="2890202"/>
                  </a:lnTo>
                  <a:lnTo>
                    <a:pt x="1782445" y="2846070"/>
                  </a:lnTo>
                  <a:lnTo>
                    <a:pt x="1782445" y="2844800"/>
                  </a:lnTo>
                  <a:lnTo>
                    <a:pt x="2125027" y="1567814"/>
                  </a:lnTo>
                  <a:lnTo>
                    <a:pt x="2556192" y="0"/>
                  </a:lnTo>
                  <a:close/>
                </a:path>
              </a:pathLst>
            </a:custGeom>
            <a:solidFill>
              <a:srgbClr val="FFB8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7895589" y="5207317"/>
              <a:ext cx="755650" cy="1644650"/>
            </a:xfrm>
            <a:custGeom>
              <a:avLst/>
              <a:gdLst/>
              <a:ahLst/>
              <a:cxnLst/>
              <a:rect l="l" t="t" r="r" b="b"/>
              <a:pathLst>
                <a:path w="755650" h="1644650">
                  <a:moveTo>
                    <a:pt x="577850" y="0"/>
                  </a:moveTo>
                  <a:lnTo>
                    <a:pt x="531812" y="6350"/>
                  </a:lnTo>
                  <a:lnTo>
                    <a:pt x="489584" y="24130"/>
                  </a:lnTo>
                  <a:lnTo>
                    <a:pt x="453072" y="52387"/>
                  </a:lnTo>
                  <a:lnTo>
                    <a:pt x="424497" y="89535"/>
                  </a:lnTo>
                  <a:lnTo>
                    <a:pt x="406082" y="134620"/>
                  </a:lnTo>
                  <a:lnTo>
                    <a:pt x="0" y="1644650"/>
                  </a:lnTo>
                  <a:lnTo>
                    <a:pt x="26352" y="1644650"/>
                  </a:lnTo>
                  <a:lnTo>
                    <a:pt x="429894" y="140970"/>
                  </a:lnTo>
                  <a:lnTo>
                    <a:pt x="449897" y="95250"/>
                  </a:lnTo>
                  <a:lnTo>
                    <a:pt x="481964" y="59372"/>
                  </a:lnTo>
                  <a:lnTo>
                    <a:pt x="522604" y="35560"/>
                  </a:lnTo>
                  <a:lnTo>
                    <a:pt x="569277" y="25400"/>
                  </a:lnTo>
                  <a:lnTo>
                    <a:pt x="661727" y="25400"/>
                  </a:lnTo>
                  <a:lnTo>
                    <a:pt x="624204" y="6350"/>
                  </a:lnTo>
                  <a:lnTo>
                    <a:pt x="577850" y="0"/>
                  </a:lnTo>
                  <a:close/>
                </a:path>
                <a:path w="755650" h="1644650">
                  <a:moveTo>
                    <a:pt x="661727" y="25400"/>
                  </a:moveTo>
                  <a:lnTo>
                    <a:pt x="569277" y="25400"/>
                  </a:lnTo>
                  <a:lnTo>
                    <a:pt x="617854" y="30797"/>
                  </a:lnTo>
                  <a:lnTo>
                    <a:pt x="671829" y="57785"/>
                  </a:lnTo>
                  <a:lnTo>
                    <a:pt x="710882" y="103822"/>
                  </a:lnTo>
                  <a:lnTo>
                    <a:pt x="729932" y="161290"/>
                  </a:lnTo>
                  <a:lnTo>
                    <a:pt x="730884" y="192087"/>
                  </a:lnTo>
                  <a:lnTo>
                    <a:pt x="725804" y="222885"/>
                  </a:lnTo>
                  <a:lnTo>
                    <a:pt x="343534" y="1644650"/>
                  </a:lnTo>
                  <a:lnTo>
                    <a:pt x="369887" y="1644650"/>
                  </a:lnTo>
                  <a:lnTo>
                    <a:pt x="749617" y="229235"/>
                  </a:lnTo>
                  <a:lnTo>
                    <a:pt x="755650" y="193675"/>
                  </a:lnTo>
                  <a:lnTo>
                    <a:pt x="754379" y="158115"/>
                  </a:lnTo>
                  <a:lnTo>
                    <a:pt x="732154" y="90805"/>
                  </a:lnTo>
                  <a:lnTo>
                    <a:pt x="686117" y="37782"/>
                  </a:lnTo>
                  <a:lnTo>
                    <a:pt x="661727" y="25400"/>
                  </a:lnTo>
                  <a:close/>
                </a:path>
              </a:pathLst>
            </a:custGeom>
            <a:solidFill>
              <a:srgbClr val="D679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549832" y="6167437"/>
              <a:ext cx="3293427" cy="611187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9917430" y="33019"/>
            <a:ext cx="2174240" cy="1244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50" spc="60" dirty="0">
                <a:latin typeface="Calibri"/>
                <a:cs typeface="Calibri"/>
              </a:rPr>
              <a:t>CSP004_C_E:</a:t>
            </a:r>
            <a:r>
              <a:rPr sz="650" spc="35" dirty="0">
                <a:latin typeface="Calibri"/>
                <a:cs typeface="Calibri"/>
              </a:rPr>
              <a:t> </a:t>
            </a:r>
            <a:r>
              <a:rPr sz="650" spc="55" dirty="0">
                <a:latin typeface="Calibri"/>
                <a:cs typeface="Calibri"/>
              </a:rPr>
              <a:t>Abdelkader</a:t>
            </a:r>
            <a:r>
              <a:rPr sz="650" spc="30" dirty="0">
                <a:latin typeface="Calibri"/>
                <a:cs typeface="Calibri"/>
              </a:rPr>
              <a:t> </a:t>
            </a:r>
            <a:r>
              <a:rPr sz="650" spc="60" dirty="0">
                <a:latin typeface="Calibri"/>
                <a:cs typeface="Calibri"/>
              </a:rPr>
              <a:t>Shaaban</a:t>
            </a:r>
            <a:r>
              <a:rPr sz="650" spc="40" dirty="0">
                <a:latin typeface="Calibri"/>
                <a:cs typeface="Calibri"/>
              </a:rPr>
              <a:t> </a:t>
            </a:r>
            <a:r>
              <a:rPr sz="650" spc="55" dirty="0">
                <a:latin typeface="Calibri"/>
                <a:cs typeface="Calibri"/>
              </a:rPr>
              <a:t>και</a:t>
            </a:r>
            <a:r>
              <a:rPr sz="650" spc="25" dirty="0">
                <a:latin typeface="Calibri"/>
                <a:cs typeface="Calibri"/>
              </a:rPr>
              <a:t> </a:t>
            </a:r>
            <a:r>
              <a:rPr sz="650" spc="50" dirty="0">
                <a:latin typeface="Calibri"/>
                <a:cs typeface="Calibri"/>
              </a:rPr>
              <a:t>Stefan</a:t>
            </a:r>
            <a:r>
              <a:rPr sz="650" spc="30" dirty="0">
                <a:latin typeface="Calibri"/>
                <a:cs typeface="Calibri"/>
              </a:rPr>
              <a:t> </a:t>
            </a:r>
            <a:r>
              <a:rPr sz="650" spc="50" dirty="0">
                <a:latin typeface="Calibri"/>
                <a:cs typeface="Calibri"/>
              </a:rPr>
              <a:t>Schauer</a:t>
            </a:r>
            <a:endParaRPr sz="650">
              <a:latin typeface="Calibri"/>
              <a:cs typeface="Calibri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875030" y="761365"/>
            <a:ext cx="3420110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155" dirty="0">
                <a:solidFill>
                  <a:srgbClr val="000000"/>
                </a:solidFill>
              </a:rPr>
              <a:t>Hping3:</a:t>
            </a:r>
            <a:r>
              <a:rPr spc="170" dirty="0">
                <a:solidFill>
                  <a:srgbClr val="000000"/>
                </a:solidFill>
              </a:rPr>
              <a:t> </a:t>
            </a:r>
            <a:r>
              <a:rPr spc="155" dirty="0">
                <a:solidFill>
                  <a:srgbClr val="000000"/>
                </a:solidFill>
              </a:rPr>
              <a:t>Επίδοση</a:t>
            </a:r>
            <a:r>
              <a:rPr spc="175" dirty="0">
                <a:solidFill>
                  <a:srgbClr val="000000"/>
                </a:solidFill>
              </a:rPr>
              <a:t> </a:t>
            </a:r>
            <a:r>
              <a:rPr spc="150" dirty="0">
                <a:solidFill>
                  <a:srgbClr val="000000"/>
                </a:solidFill>
              </a:rPr>
              <a:t>επιθέσεων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875030" y="1506854"/>
            <a:ext cx="3246755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75" dirty="0">
                <a:latin typeface="Calibri"/>
                <a:cs typeface="Calibri"/>
              </a:rPr>
              <a:t>hping3</a:t>
            </a:r>
            <a:r>
              <a:rPr sz="1100" spc="35" dirty="0">
                <a:latin typeface="Calibri"/>
                <a:cs typeface="Calibri"/>
              </a:rPr>
              <a:t> </a:t>
            </a:r>
            <a:r>
              <a:rPr sz="1100" b="1" spc="65" dirty="0">
                <a:latin typeface="Calibri"/>
                <a:cs typeface="Calibri"/>
              </a:rPr>
              <a:t>-a</a:t>
            </a:r>
            <a:r>
              <a:rPr sz="1100" b="1" spc="35" dirty="0">
                <a:latin typeface="Calibri"/>
                <a:cs typeface="Calibri"/>
              </a:rPr>
              <a:t> </a:t>
            </a:r>
            <a:r>
              <a:rPr sz="1100" spc="65" dirty="0">
                <a:latin typeface="Calibri"/>
                <a:cs typeface="Calibri"/>
              </a:rPr>
              <a:t>sourceIP</a:t>
            </a:r>
            <a:r>
              <a:rPr sz="1100" spc="30" dirty="0">
                <a:latin typeface="Calibri"/>
                <a:cs typeface="Calibri"/>
              </a:rPr>
              <a:t> </a:t>
            </a:r>
            <a:r>
              <a:rPr sz="1100" b="1" spc="70" dirty="0">
                <a:latin typeface="Calibri"/>
                <a:cs typeface="Calibri"/>
              </a:rPr>
              <a:t>-p</a:t>
            </a:r>
            <a:r>
              <a:rPr sz="1100" b="1" spc="40" dirty="0">
                <a:latin typeface="Calibri"/>
                <a:cs typeface="Calibri"/>
              </a:rPr>
              <a:t> </a:t>
            </a:r>
            <a:r>
              <a:rPr sz="1100" spc="80" dirty="0">
                <a:latin typeface="Calibri"/>
                <a:cs typeface="Calibri"/>
              </a:rPr>
              <a:t>portNumber</a:t>
            </a:r>
            <a:r>
              <a:rPr sz="1100" spc="30" dirty="0">
                <a:latin typeface="Calibri"/>
                <a:cs typeface="Calibri"/>
              </a:rPr>
              <a:t> </a:t>
            </a:r>
            <a:r>
              <a:rPr sz="1100" b="1" spc="55" dirty="0">
                <a:latin typeface="Calibri"/>
                <a:cs typeface="Calibri"/>
              </a:rPr>
              <a:t>-flood</a:t>
            </a:r>
            <a:r>
              <a:rPr sz="1100" b="1" spc="15" dirty="0">
                <a:latin typeface="Calibri"/>
                <a:cs typeface="Calibri"/>
              </a:rPr>
              <a:t> </a:t>
            </a:r>
            <a:r>
              <a:rPr sz="1100" b="1" spc="55" dirty="0">
                <a:latin typeface="Calibri"/>
                <a:cs typeface="Calibri"/>
              </a:rPr>
              <a:t>targetIP</a:t>
            </a:r>
            <a:endParaRPr sz="1100">
              <a:latin typeface="Calibri"/>
              <a:cs typeface="Calibri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2693035" y="1647507"/>
            <a:ext cx="6762115" cy="4545965"/>
            <a:chOff x="2693035" y="1647507"/>
            <a:chExt cx="6762115" cy="4545965"/>
          </a:xfrm>
        </p:grpSpPr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693035" y="1647507"/>
              <a:ext cx="6762115" cy="4545965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887980" y="1842452"/>
              <a:ext cx="6191885" cy="3976052"/>
            </a:xfrm>
            <a:prstGeom prst="rect">
              <a:avLst/>
            </a:prstGeom>
          </p:spPr>
        </p:pic>
      </p:grpSp>
      <p:sp>
        <p:nvSpPr>
          <p:cNvPr id="13" name="object 13"/>
          <p:cNvSpPr txBox="1"/>
          <p:nvPr/>
        </p:nvSpPr>
        <p:spPr>
          <a:xfrm>
            <a:off x="11198542" y="5991225"/>
            <a:ext cx="114935" cy="1079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715"/>
              </a:lnSpc>
            </a:pPr>
            <a:r>
              <a:rPr sz="650" spc="5" dirty="0">
                <a:latin typeface="Calibri"/>
                <a:cs typeface="Calibri"/>
              </a:rPr>
              <a:t>1</a:t>
            </a:r>
            <a:r>
              <a:rPr sz="650" spc="30" dirty="0">
                <a:latin typeface="Calibri"/>
                <a:cs typeface="Calibri"/>
              </a:rPr>
              <a:t>3</a:t>
            </a:r>
            <a:endParaRPr sz="6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351904" y="0"/>
            <a:ext cx="5840095" cy="6858000"/>
            <a:chOff x="6351904" y="0"/>
            <a:chExt cx="5840095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351904" y="4759"/>
              <a:ext cx="5840095" cy="685324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7376794" y="0"/>
              <a:ext cx="2556510" cy="6858000"/>
            </a:xfrm>
            <a:custGeom>
              <a:avLst/>
              <a:gdLst/>
              <a:ahLst/>
              <a:cxnLst/>
              <a:rect l="l" t="t" r="r" b="b"/>
              <a:pathLst>
                <a:path w="2556509" h="6858000">
                  <a:moveTo>
                    <a:pt x="1542414" y="1537335"/>
                  </a:moveTo>
                  <a:lnTo>
                    <a:pt x="1495107" y="1543685"/>
                  </a:lnTo>
                  <a:lnTo>
                    <a:pt x="1451609" y="1561782"/>
                  </a:lnTo>
                  <a:lnTo>
                    <a:pt x="1413827" y="1590357"/>
                  </a:lnTo>
                  <a:lnTo>
                    <a:pt x="1384617" y="1627822"/>
                  </a:lnTo>
                  <a:lnTo>
                    <a:pt x="1365884" y="1673225"/>
                  </a:lnTo>
                  <a:lnTo>
                    <a:pt x="971232" y="3128645"/>
                  </a:lnTo>
                  <a:lnTo>
                    <a:pt x="0" y="6858000"/>
                  </a:lnTo>
                  <a:lnTo>
                    <a:pt x="26034" y="6858000"/>
                  </a:lnTo>
                  <a:lnTo>
                    <a:pt x="996632" y="3136265"/>
                  </a:lnTo>
                  <a:lnTo>
                    <a:pt x="1391284" y="1681162"/>
                  </a:lnTo>
                  <a:lnTo>
                    <a:pt x="1412557" y="1635125"/>
                  </a:lnTo>
                  <a:lnTo>
                    <a:pt x="1445895" y="1598929"/>
                  </a:lnTo>
                  <a:lnTo>
                    <a:pt x="1488122" y="1574482"/>
                  </a:lnTo>
                  <a:lnTo>
                    <a:pt x="1536064" y="1564004"/>
                  </a:lnTo>
                  <a:lnTo>
                    <a:pt x="1637982" y="1564004"/>
                  </a:lnTo>
                  <a:lnTo>
                    <a:pt x="1625917" y="1556385"/>
                  </a:lnTo>
                  <a:lnTo>
                    <a:pt x="1591309" y="1543685"/>
                  </a:lnTo>
                  <a:lnTo>
                    <a:pt x="1542414" y="1537335"/>
                  </a:lnTo>
                  <a:close/>
                </a:path>
                <a:path w="2556509" h="6858000">
                  <a:moveTo>
                    <a:pt x="1637982" y="1564004"/>
                  </a:moveTo>
                  <a:lnTo>
                    <a:pt x="1536064" y="1564004"/>
                  </a:lnTo>
                  <a:lnTo>
                    <a:pt x="1586229" y="1569085"/>
                  </a:lnTo>
                  <a:lnTo>
                    <a:pt x="1615439" y="1580197"/>
                  </a:lnTo>
                  <a:lnTo>
                    <a:pt x="1664017" y="1617345"/>
                  </a:lnTo>
                  <a:lnTo>
                    <a:pt x="1694814" y="1671320"/>
                  </a:lnTo>
                  <a:lnTo>
                    <a:pt x="1702434" y="1732279"/>
                  </a:lnTo>
                  <a:lnTo>
                    <a:pt x="1697037" y="1763712"/>
                  </a:lnTo>
                  <a:lnTo>
                    <a:pt x="1437322" y="2721610"/>
                  </a:lnTo>
                  <a:lnTo>
                    <a:pt x="1430972" y="2770504"/>
                  </a:lnTo>
                  <a:lnTo>
                    <a:pt x="1437322" y="2817812"/>
                  </a:lnTo>
                  <a:lnTo>
                    <a:pt x="1455420" y="2861310"/>
                  </a:lnTo>
                  <a:lnTo>
                    <a:pt x="1483995" y="2898775"/>
                  </a:lnTo>
                  <a:lnTo>
                    <a:pt x="1521777" y="2927985"/>
                  </a:lnTo>
                  <a:lnTo>
                    <a:pt x="1567179" y="2946717"/>
                  </a:lnTo>
                  <a:lnTo>
                    <a:pt x="1619250" y="2952750"/>
                  </a:lnTo>
                  <a:lnTo>
                    <a:pt x="1669414" y="2944495"/>
                  </a:lnTo>
                  <a:lnTo>
                    <a:pt x="1704657" y="2928302"/>
                  </a:lnTo>
                  <a:lnTo>
                    <a:pt x="1617979" y="2928302"/>
                  </a:lnTo>
                  <a:lnTo>
                    <a:pt x="1573529" y="2922587"/>
                  </a:lnTo>
                  <a:lnTo>
                    <a:pt x="1527492" y="2901632"/>
                  </a:lnTo>
                  <a:lnTo>
                    <a:pt x="1491297" y="2868295"/>
                  </a:lnTo>
                  <a:lnTo>
                    <a:pt x="1466850" y="2826067"/>
                  </a:lnTo>
                  <a:lnTo>
                    <a:pt x="1456372" y="2778125"/>
                  </a:lnTo>
                  <a:lnTo>
                    <a:pt x="1461452" y="2727960"/>
                  </a:lnTo>
                  <a:lnTo>
                    <a:pt x="1721167" y="1770062"/>
                  </a:lnTo>
                  <a:lnTo>
                    <a:pt x="1727200" y="1734502"/>
                  </a:lnTo>
                  <a:lnTo>
                    <a:pt x="1726247" y="1701482"/>
                  </a:lnTo>
                  <a:lnTo>
                    <a:pt x="1726247" y="1698625"/>
                  </a:lnTo>
                  <a:lnTo>
                    <a:pt x="1718309" y="1663700"/>
                  </a:lnTo>
                  <a:lnTo>
                    <a:pt x="1703387" y="1630045"/>
                  </a:lnTo>
                  <a:lnTo>
                    <a:pt x="1682432" y="1600200"/>
                  </a:lnTo>
                  <a:lnTo>
                    <a:pt x="1656397" y="1575435"/>
                  </a:lnTo>
                  <a:lnTo>
                    <a:pt x="1637982" y="1564004"/>
                  </a:lnTo>
                  <a:close/>
                </a:path>
                <a:path w="2556509" h="6858000">
                  <a:moveTo>
                    <a:pt x="2556192" y="0"/>
                  </a:moveTo>
                  <a:lnTo>
                    <a:pt x="2528887" y="0"/>
                  </a:lnTo>
                  <a:lnTo>
                    <a:pt x="2100494" y="1561782"/>
                  </a:lnTo>
                  <a:lnTo>
                    <a:pt x="1758314" y="2837179"/>
                  </a:lnTo>
                  <a:lnTo>
                    <a:pt x="1733232" y="2874962"/>
                  </a:lnTo>
                  <a:lnTo>
                    <a:pt x="1700212" y="2903537"/>
                  </a:lnTo>
                  <a:lnTo>
                    <a:pt x="1660842" y="2921317"/>
                  </a:lnTo>
                  <a:lnTo>
                    <a:pt x="1617979" y="2928302"/>
                  </a:lnTo>
                  <a:lnTo>
                    <a:pt x="1704657" y="2928302"/>
                  </a:lnTo>
                  <a:lnTo>
                    <a:pt x="1715134" y="2923222"/>
                  </a:lnTo>
                  <a:lnTo>
                    <a:pt x="1753552" y="2890202"/>
                  </a:lnTo>
                  <a:lnTo>
                    <a:pt x="1782445" y="2846070"/>
                  </a:lnTo>
                  <a:lnTo>
                    <a:pt x="1782445" y="2844800"/>
                  </a:lnTo>
                  <a:lnTo>
                    <a:pt x="2125027" y="1567814"/>
                  </a:lnTo>
                  <a:lnTo>
                    <a:pt x="2556192" y="0"/>
                  </a:lnTo>
                  <a:close/>
                </a:path>
              </a:pathLst>
            </a:custGeom>
            <a:solidFill>
              <a:srgbClr val="FFB8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7895589" y="5207317"/>
              <a:ext cx="755650" cy="1644650"/>
            </a:xfrm>
            <a:custGeom>
              <a:avLst/>
              <a:gdLst/>
              <a:ahLst/>
              <a:cxnLst/>
              <a:rect l="l" t="t" r="r" b="b"/>
              <a:pathLst>
                <a:path w="755650" h="1644650">
                  <a:moveTo>
                    <a:pt x="577850" y="0"/>
                  </a:moveTo>
                  <a:lnTo>
                    <a:pt x="531812" y="6350"/>
                  </a:lnTo>
                  <a:lnTo>
                    <a:pt x="489584" y="24130"/>
                  </a:lnTo>
                  <a:lnTo>
                    <a:pt x="453072" y="52387"/>
                  </a:lnTo>
                  <a:lnTo>
                    <a:pt x="424497" y="89535"/>
                  </a:lnTo>
                  <a:lnTo>
                    <a:pt x="406082" y="134620"/>
                  </a:lnTo>
                  <a:lnTo>
                    <a:pt x="0" y="1644650"/>
                  </a:lnTo>
                  <a:lnTo>
                    <a:pt x="26352" y="1644650"/>
                  </a:lnTo>
                  <a:lnTo>
                    <a:pt x="429894" y="140970"/>
                  </a:lnTo>
                  <a:lnTo>
                    <a:pt x="449897" y="95250"/>
                  </a:lnTo>
                  <a:lnTo>
                    <a:pt x="481964" y="59372"/>
                  </a:lnTo>
                  <a:lnTo>
                    <a:pt x="522604" y="35560"/>
                  </a:lnTo>
                  <a:lnTo>
                    <a:pt x="569277" y="25400"/>
                  </a:lnTo>
                  <a:lnTo>
                    <a:pt x="661727" y="25400"/>
                  </a:lnTo>
                  <a:lnTo>
                    <a:pt x="624204" y="6350"/>
                  </a:lnTo>
                  <a:lnTo>
                    <a:pt x="577850" y="0"/>
                  </a:lnTo>
                  <a:close/>
                </a:path>
                <a:path w="755650" h="1644650">
                  <a:moveTo>
                    <a:pt x="661727" y="25400"/>
                  </a:moveTo>
                  <a:lnTo>
                    <a:pt x="569277" y="25400"/>
                  </a:lnTo>
                  <a:lnTo>
                    <a:pt x="617854" y="30797"/>
                  </a:lnTo>
                  <a:lnTo>
                    <a:pt x="671829" y="57785"/>
                  </a:lnTo>
                  <a:lnTo>
                    <a:pt x="710882" y="103822"/>
                  </a:lnTo>
                  <a:lnTo>
                    <a:pt x="729932" y="161290"/>
                  </a:lnTo>
                  <a:lnTo>
                    <a:pt x="730884" y="192087"/>
                  </a:lnTo>
                  <a:lnTo>
                    <a:pt x="725804" y="222885"/>
                  </a:lnTo>
                  <a:lnTo>
                    <a:pt x="343534" y="1644650"/>
                  </a:lnTo>
                  <a:lnTo>
                    <a:pt x="369887" y="1644650"/>
                  </a:lnTo>
                  <a:lnTo>
                    <a:pt x="749617" y="229235"/>
                  </a:lnTo>
                  <a:lnTo>
                    <a:pt x="755650" y="193675"/>
                  </a:lnTo>
                  <a:lnTo>
                    <a:pt x="754379" y="158115"/>
                  </a:lnTo>
                  <a:lnTo>
                    <a:pt x="732154" y="90805"/>
                  </a:lnTo>
                  <a:lnTo>
                    <a:pt x="686117" y="37782"/>
                  </a:lnTo>
                  <a:lnTo>
                    <a:pt x="661727" y="25400"/>
                  </a:lnTo>
                  <a:close/>
                </a:path>
              </a:pathLst>
            </a:custGeom>
            <a:solidFill>
              <a:srgbClr val="D679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549832" y="6167437"/>
              <a:ext cx="3293427" cy="611187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9917430" y="33019"/>
            <a:ext cx="2174240" cy="1244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50" spc="60" dirty="0">
                <a:latin typeface="Calibri"/>
                <a:cs typeface="Calibri"/>
              </a:rPr>
              <a:t>CSP004_C_E:</a:t>
            </a:r>
            <a:r>
              <a:rPr sz="650" spc="35" dirty="0">
                <a:latin typeface="Calibri"/>
                <a:cs typeface="Calibri"/>
              </a:rPr>
              <a:t> </a:t>
            </a:r>
            <a:r>
              <a:rPr sz="650" spc="55" dirty="0">
                <a:latin typeface="Calibri"/>
                <a:cs typeface="Calibri"/>
              </a:rPr>
              <a:t>Abdelkader</a:t>
            </a:r>
            <a:r>
              <a:rPr sz="650" spc="30" dirty="0">
                <a:latin typeface="Calibri"/>
                <a:cs typeface="Calibri"/>
              </a:rPr>
              <a:t> </a:t>
            </a:r>
            <a:r>
              <a:rPr sz="650" spc="60" dirty="0">
                <a:latin typeface="Calibri"/>
                <a:cs typeface="Calibri"/>
              </a:rPr>
              <a:t>Shaaban</a:t>
            </a:r>
            <a:r>
              <a:rPr sz="650" spc="40" dirty="0">
                <a:latin typeface="Calibri"/>
                <a:cs typeface="Calibri"/>
              </a:rPr>
              <a:t> </a:t>
            </a:r>
            <a:r>
              <a:rPr sz="650" spc="55" dirty="0">
                <a:latin typeface="Calibri"/>
                <a:cs typeface="Calibri"/>
              </a:rPr>
              <a:t>και</a:t>
            </a:r>
            <a:r>
              <a:rPr sz="650" spc="25" dirty="0">
                <a:latin typeface="Calibri"/>
                <a:cs typeface="Calibri"/>
              </a:rPr>
              <a:t> </a:t>
            </a:r>
            <a:r>
              <a:rPr sz="650" spc="50" dirty="0">
                <a:latin typeface="Calibri"/>
                <a:cs typeface="Calibri"/>
              </a:rPr>
              <a:t>Stefan</a:t>
            </a:r>
            <a:r>
              <a:rPr sz="650" spc="30" dirty="0">
                <a:latin typeface="Calibri"/>
                <a:cs typeface="Calibri"/>
              </a:rPr>
              <a:t> </a:t>
            </a:r>
            <a:r>
              <a:rPr sz="650" spc="50" dirty="0">
                <a:latin typeface="Calibri"/>
                <a:cs typeface="Calibri"/>
              </a:rPr>
              <a:t>Schauer</a:t>
            </a:r>
            <a:endParaRPr sz="650">
              <a:latin typeface="Calibri"/>
              <a:cs typeface="Calibri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875030" y="761365"/>
            <a:ext cx="3188970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155" dirty="0">
                <a:solidFill>
                  <a:srgbClr val="000000"/>
                </a:solidFill>
              </a:rPr>
              <a:t>Hping3:</a:t>
            </a:r>
            <a:r>
              <a:rPr spc="175" dirty="0">
                <a:solidFill>
                  <a:srgbClr val="000000"/>
                </a:solidFill>
              </a:rPr>
              <a:t> </a:t>
            </a:r>
            <a:r>
              <a:rPr spc="150" dirty="0">
                <a:solidFill>
                  <a:srgbClr val="000000"/>
                </a:solidFill>
              </a:rPr>
              <a:t>Αποδίδει</a:t>
            </a:r>
            <a:r>
              <a:rPr spc="170" dirty="0">
                <a:solidFill>
                  <a:srgbClr val="000000"/>
                </a:solidFill>
              </a:rPr>
              <a:t> </a:t>
            </a:r>
            <a:r>
              <a:rPr spc="145" dirty="0">
                <a:solidFill>
                  <a:srgbClr val="000000"/>
                </a:solidFill>
              </a:rPr>
              <a:t>επίθεση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875030" y="1506854"/>
            <a:ext cx="5810885" cy="5880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100" dirty="0">
                <a:latin typeface="Calibri"/>
                <a:cs typeface="Calibri"/>
              </a:rPr>
              <a:t>Επίθεση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spc="100" dirty="0">
                <a:latin typeface="Calibri"/>
                <a:cs typeface="Calibri"/>
              </a:rPr>
              <a:t>στο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spc="114" dirty="0">
                <a:latin typeface="Calibri"/>
                <a:cs typeface="Calibri"/>
              </a:rPr>
              <a:t>θύμα</a:t>
            </a:r>
            <a:r>
              <a:rPr sz="1100" spc="50" dirty="0">
                <a:latin typeface="Calibri"/>
                <a:cs typeface="Calibri"/>
              </a:rPr>
              <a:t> </a:t>
            </a:r>
            <a:r>
              <a:rPr sz="1100" spc="100" dirty="0">
                <a:latin typeface="Calibri"/>
                <a:cs typeface="Calibri"/>
              </a:rPr>
              <a:t>χωρίς</a:t>
            </a:r>
            <a:r>
              <a:rPr sz="1100" spc="45" dirty="0">
                <a:latin typeface="Calibri"/>
                <a:cs typeface="Calibri"/>
              </a:rPr>
              <a:t> </a:t>
            </a:r>
            <a:r>
              <a:rPr sz="1100" spc="110" dirty="0">
                <a:latin typeface="Calibri"/>
                <a:cs typeface="Calibri"/>
              </a:rPr>
              <a:t>να</a:t>
            </a:r>
            <a:r>
              <a:rPr sz="1100" spc="50" dirty="0">
                <a:latin typeface="Calibri"/>
                <a:cs typeface="Calibri"/>
              </a:rPr>
              <a:t> </a:t>
            </a:r>
            <a:r>
              <a:rPr sz="1100" spc="100" dirty="0">
                <a:latin typeface="Calibri"/>
                <a:cs typeface="Calibri"/>
              </a:rPr>
              <a:t>καθορίσετε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spc="100" dirty="0">
                <a:latin typeface="Calibri"/>
                <a:cs typeface="Calibri"/>
              </a:rPr>
              <a:t>θύρα</a:t>
            </a:r>
            <a:endParaRPr sz="11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1450">
              <a:latin typeface="Calibri"/>
              <a:cs typeface="Calibri"/>
            </a:endParaRPr>
          </a:p>
          <a:p>
            <a:pPr marL="3600450">
              <a:lnSpc>
                <a:spcPct val="100000"/>
              </a:lnSpc>
            </a:pPr>
            <a:r>
              <a:rPr sz="1100" spc="75" dirty="0">
                <a:latin typeface="Calibri"/>
                <a:cs typeface="Calibri"/>
              </a:rPr>
              <a:t>hping3</a:t>
            </a:r>
            <a:r>
              <a:rPr sz="1100" spc="30" dirty="0">
                <a:latin typeface="Calibri"/>
                <a:cs typeface="Calibri"/>
              </a:rPr>
              <a:t> </a:t>
            </a:r>
            <a:r>
              <a:rPr sz="1100" b="1" spc="65" dirty="0">
                <a:latin typeface="Calibri"/>
                <a:cs typeface="Calibri"/>
              </a:rPr>
              <a:t>-a</a:t>
            </a:r>
            <a:r>
              <a:rPr sz="1100" b="1" spc="35" dirty="0">
                <a:latin typeface="Calibri"/>
                <a:cs typeface="Calibri"/>
              </a:rPr>
              <a:t> </a:t>
            </a:r>
            <a:r>
              <a:rPr sz="1100" spc="65" dirty="0">
                <a:latin typeface="Calibri"/>
                <a:cs typeface="Calibri"/>
              </a:rPr>
              <a:t>sourceIP</a:t>
            </a:r>
            <a:r>
              <a:rPr sz="1100" spc="25" dirty="0">
                <a:latin typeface="Calibri"/>
                <a:cs typeface="Calibri"/>
              </a:rPr>
              <a:t> </a:t>
            </a:r>
            <a:r>
              <a:rPr sz="1100" b="1" spc="55" dirty="0">
                <a:latin typeface="Calibri"/>
                <a:cs typeface="Calibri"/>
              </a:rPr>
              <a:t>-flood</a:t>
            </a:r>
            <a:r>
              <a:rPr sz="1100" b="1" spc="15" dirty="0">
                <a:latin typeface="Calibri"/>
                <a:cs typeface="Calibri"/>
              </a:rPr>
              <a:t> </a:t>
            </a:r>
            <a:r>
              <a:rPr sz="1100" b="1" spc="55" dirty="0">
                <a:latin typeface="Calibri"/>
                <a:cs typeface="Calibri"/>
              </a:rPr>
              <a:t>targetIP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743892" y="3722052"/>
            <a:ext cx="1415415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b="1" spc="50" dirty="0">
                <a:latin typeface="Calibri"/>
                <a:cs typeface="Calibri"/>
              </a:rPr>
              <a:t>Πριν</a:t>
            </a:r>
            <a:r>
              <a:rPr sz="1100" b="1" dirty="0">
                <a:latin typeface="Calibri"/>
                <a:cs typeface="Calibri"/>
              </a:rPr>
              <a:t> </a:t>
            </a:r>
            <a:r>
              <a:rPr sz="1100" b="1" spc="60" dirty="0">
                <a:latin typeface="Calibri"/>
                <a:cs typeface="Calibri"/>
              </a:rPr>
              <a:t>από</a:t>
            </a:r>
            <a:r>
              <a:rPr sz="1100" b="1" spc="10" dirty="0">
                <a:latin typeface="Calibri"/>
                <a:cs typeface="Calibri"/>
              </a:rPr>
              <a:t> </a:t>
            </a:r>
            <a:r>
              <a:rPr sz="1100" b="1" spc="40" dirty="0">
                <a:latin typeface="Calibri"/>
                <a:cs typeface="Calibri"/>
              </a:rPr>
              <a:t>την</a:t>
            </a:r>
            <a:r>
              <a:rPr sz="1100" b="1" spc="-15" dirty="0">
                <a:latin typeface="Calibri"/>
                <a:cs typeface="Calibri"/>
              </a:rPr>
              <a:t> </a:t>
            </a:r>
            <a:r>
              <a:rPr sz="1100" b="1" spc="40" dirty="0">
                <a:latin typeface="Calibri"/>
                <a:cs typeface="Calibri"/>
              </a:rPr>
              <a:t>επίθεση</a:t>
            </a:r>
            <a:endParaRPr sz="1100">
              <a:latin typeface="Calibri"/>
              <a:cs typeface="Calibri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638175" y="2315845"/>
            <a:ext cx="4793615" cy="3426460"/>
            <a:chOff x="638175" y="2315845"/>
            <a:chExt cx="4793615" cy="3426460"/>
          </a:xfrm>
        </p:grpSpPr>
        <p:pic>
          <p:nvPicPr>
            <p:cNvPr id="12" name="object 1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38175" y="2315845"/>
              <a:ext cx="4793615" cy="3426142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96925" y="2474595"/>
              <a:ext cx="4296092" cy="2929254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3215639" y="2975927"/>
              <a:ext cx="946785" cy="1536065"/>
            </a:xfrm>
            <a:custGeom>
              <a:avLst/>
              <a:gdLst/>
              <a:ahLst/>
              <a:cxnLst/>
              <a:rect l="l" t="t" r="r" b="b"/>
              <a:pathLst>
                <a:path w="946785" h="1536064">
                  <a:moveTo>
                    <a:pt x="0" y="1536065"/>
                  </a:moveTo>
                  <a:lnTo>
                    <a:pt x="946467" y="1536065"/>
                  </a:lnTo>
                  <a:lnTo>
                    <a:pt x="946467" y="0"/>
                  </a:lnTo>
                  <a:lnTo>
                    <a:pt x="0" y="0"/>
                  </a:lnTo>
                  <a:lnTo>
                    <a:pt x="0" y="1536065"/>
                  </a:lnTo>
                </a:path>
              </a:pathLst>
            </a:custGeom>
            <a:ln w="5715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" name="object 15"/>
          <p:cNvSpPr txBox="1"/>
          <p:nvPr/>
        </p:nvSpPr>
        <p:spPr>
          <a:xfrm>
            <a:off x="11173142" y="5774690"/>
            <a:ext cx="165735" cy="1079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715"/>
              </a:lnSpc>
            </a:pPr>
            <a:r>
              <a:rPr sz="650" spc="30" dirty="0">
                <a:latin typeface="Calibri"/>
                <a:cs typeface="Calibri"/>
              </a:rPr>
              <a:t>14</a:t>
            </a:r>
            <a:endParaRPr sz="6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351904" y="0"/>
            <a:ext cx="5840095" cy="6858000"/>
            <a:chOff x="6351904" y="0"/>
            <a:chExt cx="5840095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351904" y="4759"/>
              <a:ext cx="5840095" cy="685324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7376794" y="0"/>
              <a:ext cx="2556510" cy="6858000"/>
            </a:xfrm>
            <a:custGeom>
              <a:avLst/>
              <a:gdLst/>
              <a:ahLst/>
              <a:cxnLst/>
              <a:rect l="l" t="t" r="r" b="b"/>
              <a:pathLst>
                <a:path w="2556509" h="6858000">
                  <a:moveTo>
                    <a:pt x="1542414" y="1537335"/>
                  </a:moveTo>
                  <a:lnTo>
                    <a:pt x="1495107" y="1543685"/>
                  </a:lnTo>
                  <a:lnTo>
                    <a:pt x="1451609" y="1561782"/>
                  </a:lnTo>
                  <a:lnTo>
                    <a:pt x="1413827" y="1590357"/>
                  </a:lnTo>
                  <a:lnTo>
                    <a:pt x="1384617" y="1627822"/>
                  </a:lnTo>
                  <a:lnTo>
                    <a:pt x="1365884" y="1673225"/>
                  </a:lnTo>
                  <a:lnTo>
                    <a:pt x="971232" y="3128645"/>
                  </a:lnTo>
                  <a:lnTo>
                    <a:pt x="0" y="6858000"/>
                  </a:lnTo>
                  <a:lnTo>
                    <a:pt x="26034" y="6858000"/>
                  </a:lnTo>
                  <a:lnTo>
                    <a:pt x="996632" y="3136265"/>
                  </a:lnTo>
                  <a:lnTo>
                    <a:pt x="1391284" y="1681162"/>
                  </a:lnTo>
                  <a:lnTo>
                    <a:pt x="1412557" y="1635125"/>
                  </a:lnTo>
                  <a:lnTo>
                    <a:pt x="1445895" y="1598929"/>
                  </a:lnTo>
                  <a:lnTo>
                    <a:pt x="1488122" y="1574482"/>
                  </a:lnTo>
                  <a:lnTo>
                    <a:pt x="1536064" y="1564004"/>
                  </a:lnTo>
                  <a:lnTo>
                    <a:pt x="1637982" y="1564004"/>
                  </a:lnTo>
                  <a:lnTo>
                    <a:pt x="1625917" y="1556385"/>
                  </a:lnTo>
                  <a:lnTo>
                    <a:pt x="1591309" y="1543685"/>
                  </a:lnTo>
                  <a:lnTo>
                    <a:pt x="1542414" y="1537335"/>
                  </a:lnTo>
                  <a:close/>
                </a:path>
                <a:path w="2556509" h="6858000">
                  <a:moveTo>
                    <a:pt x="1637982" y="1564004"/>
                  </a:moveTo>
                  <a:lnTo>
                    <a:pt x="1536064" y="1564004"/>
                  </a:lnTo>
                  <a:lnTo>
                    <a:pt x="1586229" y="1569085"/>
                  </a:lnTo>
                  <a:lnTo>
                    <a:pt x="1615439" y="1580197"/>
                  </a:lnTo>
                  <a:lnTo>
                    <a:pt x="1664017" y="1617345"/>
                  </a:lnTo>
                  <a:lnTo>
                    <a:pt x="1694814" y="1671320"/>
                  </a:lnTo>
                  <a:lnTo>
                    <a:pt x="1702434" y="1732279"/>
                  </a:lnTo>
                  <a:lnTo>
                    <a:pt x="1697037" y="1763712"/>
                  </a:lnTo>
                  <a:lnTo>
                    <a:pt x="1437322" y="2721610"/>
                  </a:lnTo>
                  <a:lnTo>
                    <a:pt x="1430972" y="2770504"/>
                  </a:lnTo>
                  <a:lnTo>
                    <a:pt x="1437322" y="2817812"/>
                  </a:lnTo>
                  <a:lnTo>
                    <a:pt x="1455420" y="2861310"/>
                  </a:lnTo>
                  <a:lnTo>
                    <a:pt x="1483995" y="2898775"/>
                  </a:lnTo>
                  <a:lnTo>
                    <a:pt x="1521777" y="2927985"/>
                  </a:lnTo>
                  <a:lnTo>
                    <a:pt x="1567179" y="2946717"/>
                  </a:lnTo>
                  <a:lnTo>
                    <a:pt x="1619250" y="2952750"/>
                  </a:lnTo>
                  <a:lnTo>
                    <a:pt x="1669414" y="2944495"/>
                  </a:lnTo>
                  <a:lnTo>
                    <a:pt x="1704657" y="2928302"/>
                  </a:lnTo>
                  <a:lnTo>
                    <a:pt x="1617979" y="2928302"/>
                  </a:lnTo>
                  <a:lnTo>
                    <a:pt x="1573529" y="2922587"/>
                  </a:lnTo>
                  <a:lnTo>
                    <a:pt x="1527492" y="2901632"/>
                  </a:lnTo>
                  <a:lnTo>
                    <a:pt x="1491297" y="2868295"/>
                  </a:lnTo>
                  <a:lnTo>
                    <a:pt x="1466850" y="2826067"/>
                  </a:lnTo>
                  <a:lnTo>
                    <a:pt x="1456372" y="2778125"/>
                  </a:lnTo>
                  <a:lnTo>
                    <a:pt x="1461452" y="2727960"/>
                  </a:lnTo>
                  <a:lnTo>
                    <a:pt x="1721167" y="1770062"/>
                  </a:lnTo>
                  <a:lnTo>
                    <a:pt x="1727200" y="1734502"/>
                  </a:lnTo>
                  <a:lnTo>
                    <a:pt x="1726247" y="1701482"/>
                  </a:lnTo>
                  <a:lnTo>
                    <a:pt x="1726247" y="1698625"/>
                  </a:lnTo>
                  <a:lnTo>
                    <a:pt x="1718309" y="1663700"/>
                  </a:lnTo>
                  <a:lnTo>
                    <a:pt x="1703387" y="1630045"/>
                  </a:lnTo>
                  <a:lnTo>
                    <a:pt x="1682432" y="1600200"/>
                  </a:lnTo>
                  <a:lnTo>
                    <a:pt x="1656397" y="1575435"/>
                  </a:lnTo>
                  <a:lnTo>
                    <a:pt x="1637982" y="1564004"/>
                  </a:lnTo>
                  <a:close/>
                </a:path>
                <a:path w="2556509" h="6858000">
                  <a:moveTo>
                    <a:pt x="2556192" y="0"/>
                  </a:moveTo>
                  <a:lnTo>
                    <a:pt x="2528887" y="0"/>
                  </a:lnTo>
                  <a:lnTo>
                    <a:pt x="2100494" y="1561782"/>
                  </a:lnTo>
                  <a:lnTo>
                    <a:pt x="1758314" y="2837179"/>
                  </a:lnTo>
                  <a:lnTo>
                    <a:pt x="1733232" y="2874962"/>
                  </a:lnTo>
                  <a:lnTo>
                    <a:pt x="1700212" y="2903537"/>
                  </a:lnTo>
                  <a:lnTo>
                    <a:pt x="1660842" y="2921317"/>
                  </a:lnTo>
                  <a:lnTo>
                    <a:pt x="1617979" y="2928302"/>
                  </a:lnTo>
                  <a:lnTo>
                    <a:pt x="1704657" y="2928302"/>
                  </a:lnTo>
                  <a:lnTo>
                    <a:pt x="1715134" y="2923222"/>
                  </a:lnTo>
                  <a:lnTo>
                    <a:pt x="1753552" y="2890202"/>
                  </a:lnTo>
                  <a:lnTo>
                    <a:pt x="1782445" y="2846070"/>
                  </a:lnTo>
                  <a:lnTo>
                    <a:pt x="1782445" y="2844800"/>
                  </a:lnTo>
                  <a:lnTo>
                    <a:pt x="2125027" y="1567814"/>
                  </a:lnTo>
                  <a:lnTo>
                    <a:pt x="2556192" y="0"/>
                  </a:lnTo>
                  <a:close/>
                </a:path>
              </a:pathLst>
            </a:custGeom>
            <a:solidFill>
              <a:srgbClr val="FFB8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7895589" y="5207317"/>
              <a:ext cx="755650" cy="1644650"/>
            </a:xfrm>
            <a:custGeom>
              <a:avLst/>
              <a:gdLst/>
              <a:ahLst/>
              <a:cxnLst/>
              <a:rect l="l" t="t" r="r" b="b"/>
              <a:pathLst>
                <a:path w="755650" h="1644650">
                  <a:moveTo>
                    <a:pt x="577850" y="0"/>
                  </a:moveTo>
                  <a:lnTo>
                    <a:pt x="531812" y="6350"/>
                  </a:lnTo>
                  <a:lnTo>
                    <a:pt x="489584" y="24130"/>
                  </a:lnTo>
                  <a:lnTo>
                    <a:pt x="453072" y="52387"/>
                  </a:lnTo>
                  <a:lnTo>
                    <a:pt x="424497" y="89535"/>
                  </a:lnTo>
                  <a:lnTo>
                    <a:pt x="406082" y="134620"/>
                  </a:lnTo>
                  <a:lnTo>
                    <a:pt x="0" y="1644650"/>
                  </a:lnTo>
                  <a:lnTo>
                    <a:pt x="26352" y="1644650"/>
                  </a:lnTo>
                  <a:lnTo>
                    <a:pt x="429894" y="140970"/>
                  </a:lnTo>
                  <a:lnTo>
                    <a:pt x="449897" y="95250"/>
                  </a:lnTo>
                  <a:lnTo>
                    <a:pt x="481964" y="59372"/>
                  </a:lnTo>
                  <a:lnTo>
                    <a:pt x="522604" y="35560"/>
                  </a:lnTo>
                  <a:lnTo>
                    <a:pt x="569277" y="25400"/>
                  </a:lnTo>
                  <a:lnTo>
                    <a:pt x="661727" y="25400"/>
                  </a:lnTo>
                  <a:lnTo>
                    <a:pt x="624204" y="6350"/>
                  </a:lnTo>
                  <a:lnTo>
                    <a:pt x="577850" y="0"/>
                  </a:lnTo>
                  <a:close/>
                </a:path>
                <a:path w="755650" h="1644650">
                  <a:moveTo>
                    <a:pt x="661727" y="25400"/>
                  </a:moveTo>
                  <a:lnTo>
                    <a:pt x="569277" y="25400"/>
                  </a:lnTo>
                  <a:lnTo>
                    <a:pt x="617854" y="30797"/>
                  </a:lnTo>
                  <a:lnTo>
                    <a:pt x="671829" y="57785"/>
                  </a:lnTo>
                  <a:lnTo>
                    <a:pt x="710882" y="103822"/>
                  </a:lnTo>
                  <a:lnTo>
                    <a:pt x="729932" y="161290"/>
                  </a:lnTo>
                  <a:lnTo>
                    <a:pt x="730884" y="192087"/>
                  </a:lnTo>
                  <a:lnTo>
                    <a:pt x="725804" y="222885"/>
                  </a:lnTo>
                  <a:lnTo>
                    <a:pt x="343534" y="1644650"/>
                  </a:lnTo>
                  <a:lnTo>
                    <a:pt x="369887" y="1644650"/>
                  </a:lnTo>
                  <a:lnTo>
                    <a:pt x="749617" y="229235"/>
                  </a:lnTo>
                  <a:lnTo>
                    <a:pt x="755650" y="193675"/>
                  </a:lnTo>
                  <a:lnTo>
                    <a:pt x="754379" y="158115"/>
                  </a:lnTo>
                  <a:lnTo>
                    <a:pt x="732154" y="90805"/>
                  </a:lnTo>
                  <a:lnTo>
                    <a:pt x="686117" y="37782"/>
                  </a:lnTo>
                  <a:lnTo>
                    <a:pt x="661727" y="25400"/>
                  </a:lnTo>
                  <a:close/>
                </a:path>
              </a:pathLst>
            </a:custGeom>
            <a:solidFill>
              <a:srgbClr val="D679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549832" y="6167437"/>
              <a:ext cx="3293427" cy="611187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9917430" y="33019"/>
            <a:ext cx="2174240" cy="1244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50" spc="60" dirty="0">
                <a:latin typeface="Calibri"/>
                <a:cs typeface="Calibri"/>
              </a:rPr>
              <a:t>CSP004_C_E:</a:t>
            </a:r>
            <a:r>
              <a:rPr sz="650" spc="35" dirty="0">
                <a:latin typeface="Calibri"/>
                <a:cs typeface="Calibri"/>
              </a:rPr>
              <a:t> </a:t>
            </a:r>
            <a:r>
              <a:rPr sz="650" spc="55" dirty="0">
                <a:latin typeface="Calibri"/>
                <a:cs typeface="Calibri"/>
              </a:rPr>
              <a:t>Abdelkader</a:t>
            </a:r>
            <a:r>
              <a:rPr sz="650" spc="30" dirty="0">
                <a:latin typeface="Calibri"/>
                <a:cs typeface="Calibri"/>
              </a:rPr>
              <a:t> </a:t>
            </a:r>
            <a:r>
              <a:rPr sz="650" spc="60" dirty="0">
                <a:latin typeface="Calibri"/>
                <a:cs typeface="Calibri"/>
              </a:rPr>
              <a:t>Shaaban</a:t>
            </a:r>
            <a:r>
              <a:rPr sz="650" spc="40" dirty="0">
                <a:latin typeface="Calibri"/>
                <a:cs typeface="Calibri"/>
              </a:rPr>
              <a:t> </a:t>
            </a:r>
            <a:r>
              <a:rPr sz="650" spc="55" dirty="0">
                <a:latin typeface="Calibri"/>
                <a:cs typeface="Calibri"/>
              </a:rPr>
              <a:t>και</a:t>
            </a:r>
            <a:r>
              <a:rPr sz="650" spc="25" dirty="0">
                <a:latin typeface="Calibri"/>
                <a:cs typeface="Calibri"/>
              </a:rPr>
              <a:t> </a:t>
            </a:r>
            <a:r>
              <a:rPr sz="650" spc="50" dirty="0">
                <a:latin typeface="Calibri"/>
                <a:cs typeface="Calibri"/>
              </a:rPr>
              <a:t>Stefan</a:t>
            </a:r>
            <a:r>
              <a:rPr sz="650" spc="30" dirty="0">
                <a:latin typeface="Calibri"/>
                <a:cs typeface="Calibri"/>
              </a:rPr>
              <a:t> </a:t>
            </a:r>
            <a:r>
              <a:rPr sz="650" spc="50" dirty="0">
                <a:latin typeface="Calibri"/>
                <a:cs typeface="Calibri"/>
              </a:rPr>
              <a:t>Schauer</a:t>
            </a:r>
            <a:endParaRPr sz="650">
              <a:latin typeface="Calibri"/>
              <a:cs typeface="Calibri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875030" y="761365"/>
            <a:ext cx="3188970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155" dirty="0">
                <a:solidFill>
                  <a:srgbClr val="000000"/>
                </a:solidFill>
              </a:rPr>
              <a:t>Hping3:</a:t>
            </a:r>
            <a:r>
              <a:rPr spc="175" dirty="0">
                <a:solidFill>
                  <a:srgbClr val="000000"/>
                </a:solidFill>
              </a:rPr>
              <a:t> </a:t>
            </a:r>
            <a:r>
              <a:rPr spc="150" dirty="0">
                <a:solidFill>
                  <a:srgbClr val="000000"/>
                </a:solidFill>
              </a:rPr>
              <a:t>Αποδίδει</a:t>
            </a:r>
            <a:r>
              <a:rPr spc="170" dirty="0">
                <a:solidFill>
                  <a:srgbClr val="000000"/>
                </a:solidFill>
              </a:rPr>
              <a:t> </a:t>
            </a:r>
            <a:r>
              <a:rPr spc="145" dirty="0">
                <a:solidFill>
                  <a:srgbClr val="000000"/>
                </a:solidFill>
              </a:rPr>
              <a:t>επίθεση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882724" y="1304608"/>
            <a:ext cx="5810885" cy="5880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100" dirty="0">
                <a:latin typeface="Calibri"/>
                <a:cs typeface="Calibri"/>
              </a:rPr>
              <a:t>Επίθεση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spc="100" dirty="0">
                <a:latin typeface="Calibri"/>
                <a:cs typeface="Calibri"/>
              </a:rPr>
              <a:t>στο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spc="114" dirty="0">
                <a:latin typeface="Calibri"/>
                <a:cs typeface="Calibri"/>
              </a:rPr>
              <a:t>θύμα</a:t>
            </a:r>
            <a:r>
              <a:rPr sz="1100" spc="50" dirty="0">
                <a:latin typeface="Calibri"/>
                <a:cs typeface="Calibri"/>
              </a:rPr>
              <a:t> </a:t>
            </a:r>
            <a:r>
              <a:rPr sz="1100" spc="100" dirty="0">
                <a:latin typeface="Calibri"/>
                <a:cs typeface="Calibri"/>
              </a:rPr>
              <a:t>χωρίς</a:t>
            </a:r>
            <a:r>
              <a:rPr sz="1100" spc="45" dirty="0">
                <a:latin typeface="Calibri"/>
                <a:cs typeface="Calibri"/>
              </a:rPr>
              <a:t> </a:t>
            </a:r>
            <a:r>
              <a:rPr sz="1100" spc="110" dirty="0">
                <a:latin typeface="Calibri"/>
                <a:cs typeface="Calibri"/>
              </a:rPr>
              <a:t>να</a:t>
            </a:r>
            <a:r>
              <a:rPr sz="1100" spc="50" dirty="0">
                <a:latin typeface="Calibri"/>
                <a:cs typeface="Calibri"/>
              </a:rPr>
              <a:t> </a:t>
            </a:r>
            <a:r>
              <a:rPr sz="1100" spc="100" dirty="0">
                <a:latin typeface="Calibri"/>
                <a:cs typeface="Calibri"/>
              </a:rPr>
              <a:t>καθορίσετε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spc="100" dirty="0">
                <a:latin typeface="Calibri"/>
                <a:cs typeface="Calibri"/>
              </a:rPr>
              <a:t>θύρα</a:t>
            </a:r>
            <a:endParaRPr sz="11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1450" dirty="0">
              <a:latin typeface="Calibri"/>
              <a:cs typeface="Calibri"/>
            </a:endParaRPr>
          </a:p>
          <a:p>
            <a:pPr marL="3600450">
              <a:lnSpc>
                <a:spcPct val="100000"/>
              </a:lnSpc>
            </a:pPr>
            <a:r>
              <a:rPr sz="1100" spc="75" dirty="0">
                <a:latin typeface="Calibri"/>
                <a:cs typeface="Calibri"/>
              </a:rPr>
              <a:t>hping3</a:t>
            </a:r>
            <a:r>
              <a:rPr sz="1100" spc="30" dirty="0">
                <a:latin typeface="Calibri"/>
                <a:cs typeface="Calibri"/>
              </a:rPr>
              <a:t> </a:t>
            </a:r>
            <a:r>
              <a:rPr sz="1100" b="1" spc="65" dirty="0">
                <a:latin typeface="Calibri"/>
                <a:cs typeface="Calibri"/>
              </a:rPr>
              <a:t>-a</a:t>
            </a:r>
            <a:r>
              <a:rPr sz="1100" b="1" spc="35" dirty="0">
                <a:latin typeface="Calibri"/>
                <a:cs typeface="Calibri"/>
              </a:rPr>
              <a:t> </a:t>
            </a:r>
            <a:r>
              <a:rPr sz="1100" spc="65" dirty="0">
                <a:latin typeface="Calibri"/>
                <a:cs typeface="Calibri"/>
              </a:rPr>
              <a:t>sourceIP</a:t>
            </a:r>
            <a:r>
              <a:rPr sz="1100" spc="25" dirty="0">
                <a:latin typeface="Calibri"/>
                <a:cs typeface="Calibri"/>
              </a:rPr>
              <a:t> </a:t>
            </a:r>
            <a:r>
              <a:rPr sz="1100" b="1" spc="55" dirty="0">
                <a:latin typeface="Calibri"/>
                <a:cs typeface="Calibri"/>
              </a:rPr>
              <a:t>-flood</a:t>
            </a:r>
            <a:r>
              <a:rPr sz="1100" b="1" spc="15" dirty="0">
                <a:latin typeface="Calibri"/>
                <a:cs typeface="Calibri"/>
              </a:rPr>
              <a:t> </a:t>
            </a:r>
            <a:r>
              <a:rPr sz="1100" b="1" spc="55" dirty="0">
                <a:latin typeface="Calibri"/>
                <a:cs typeface="Calibri"/>
              </a:rPr>
              <a:t>targetIP</a:t>
            </a:r>
            <a:endParaRPr sz="1100" dirty="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743892" y="3722052"/>
            <a:ext cx="1415415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b="1" spc="50" dirty="0">
                <a:latin typeface="Calibri"/>
                <a:cs typeface="Calibri"/>
              </a:rPr>
              <a:t>Πριν</a:t>
            </a:r>
            <a:r>
              <a:rPr sz="1100" b="1" dirty="0">
                <a:latin typeface="Calibri"/>
                <a:cs typeface="Calibri"/>
              </a:rPr>
              <a:t> </a:t>
            </a:r>
            <a:r>
              <a:rPr sz="1100" b="1" spc="60" dirty="0">
                <a:latin typeface="Calibri"/>
                <a:cs typeface="Calibri"/>
              </a:rPr>
              <a:t>από</a:t>
            </a:r>
            <a:r>
              <a:rPr sz="1100" b="1" spc="10" dirty="0">
                <a:latin typeface="Calibri"/>
                <a:cs typeface="Calibri"/>
              </a:rPr>
              <a:t> </a:t>
            </a:r>
            <a:r>
              <a:rPr sz="1100" b="1" spc="40" dirty="0">
                <a:latin typeface="Calibri"/>
                <a:cs typeface="Calibri"/>
              </a:rPr>
              <a:t>την</a:t>
            </a:r>
            <a:r>
              <a:rPr sz="1100" b="1" spc="-15" dirty="0">
                <a:latin typeface="Calibri"/>
                <a:cs typeface="Calibri"/>
              </a:rPr>
              <a:t> </a:t>
            </a:r>
            <a:r>
              <a:rPr sz="1100" b="1" spc="40" dirty="0">
                <a:latin typeface="Calibri"/>
                <a:cs typeface="Calibri"/>
              </a:rPr>
              <a:t>επίθεση</a:t>
            </a:r>
            <a:endParaRPr sz="1100">
              <a:latin typeface="Calibri"/>
              <a:cs typeface="Calibri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819785" y="2474595"/>
            <a:ext cx="4305300" cy="2929255"/>
            <a:chOff x="819785" y="2474595"/>
            <a:chExt cx="4305300" cy="2929255"/>
          </a:xfrm>
        </p:grpSpPr>
        <p:pic>
          <p:nvPicPr>
            <p:cNvPr id="12" name="object 1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19785" y="2474595"/>
              <a:ext cx="4305300" cy="2929254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3215639" y="2975927"/>
              <a:ext cx="946785" cy="2353310"/>
            </a:xfrm>
            <a:custGeom>
              <a:avLst/>
              <a:gdLst/>
              <a:ahLst/>
              <a:cxnLst/>
              <a:rect l="l" t="t" r="r" b="b"/>
              <a:pathLst>
                <a:path w="946785" h="2353310">
                  <a:moveTo>
                    <a:pt x="0" y="2352992"/>
                  </a:moveTo>
                  <a:lnTo>
                    <a:pt x="946467" y="2352992"/>
                  </a:lnTo>
                  <a:lnTo>
                    <a:pt x="946467" y="0"/>
                  </a:lnTo>
                  <a:lnTo>
                    <a:pt x="0" y="0"/>
                  </a:lnTo>
                  <a:lnTo>
                    <a:pt x="0" y="2352992"/>
                  </a:lnTo>
                </a:path>
              </a:pathLst>
            </a:custGeom>
            <a:ln w="5715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4" name="object 14"/>
          <p:cNvGrpSpPr/>
          <p:nvPr/>
        </p:nvGrpSpPr>
        <p:grpSpPr>
          <a:xfrm>
            <a:off x="5943600" y="1697672"/>
            <a:ext cx="5625465" cy="4492625"/>
            <a:chOff x="5943600" y="1697672"/>
            <a:chExt cx="5625465" cy="4492625"/>
          </a:xfrm>
        </p:grpSpPr>
        <p:pic>
          <p:nvPicPr>
            <p:cNvPr id="15" name="object 1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943600" y="1697672"/>
              <a:ext cx="5625147" cy="4492625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138545" y="1892935"/>
              <a:ext cx="5055235" cy="3922712"/>
            </a:xfrm>
            <a:prstGeom prst="rect">
              <a:avLst/>
            </a:prstGeom>
          </p:spPr>
        </p:pic>
      </p:grpSp>
      <p:sp>
        <p:nvSpPr>
          <p:cNvPr id="17" name="object 17"/>
          <p:cNvSpPr txBox="1"/>
          <p:nvPr/>
        </p:nvSpPr>
        <p:spPr>
          <a:xfrm>
            <a:off x="11173142" y="5774690"/>
            <a:ext cx="165735" cy="1079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715"/>
              </a:lnSpc>
            </a:pPr>
            <a:r>
              <a:rPr sz="650" spc="30" dirty="0">
                <a:latin typeface="Calibri"/>
                <a:cs typeface="Calibri"/>
              </a:rPr>
              <a:t>15</a:t>
            </a:r>
            <a:endParaRPr sz="6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493509" y="33337"/>
            <a:ext cx="5347970" cy="6821170"/>
          </a:xfrm>
          <a:custGeom>
            <a:avLst/>
            <a:gdLst/>
            <a:ahLst/>
            <a:cxnLst/>
            <a:rect l="l" t="t" r="r" b="b"/>
            <a:pathLst>
              <a:path w="5347970" h="6821170">
                <a:moveTo>
                  <a:pt x="5347652" y="0"/>
                </a:moveTo>
                <a:lnTo>
                  <a:pt x="1917382" y="0"/>
                </a:lnTo>
                <a:lnTo>
                  <a:pt x="0" y="6820852"/>
                </a:lnTo>
                <a:lnTo>
                  <a:pt x="3430269" y="6820852"/>
                </a:lnTo>
                <a:lnTo>
                  <a:pt x="5347652" y="0"/>
                </a:lnTo>
                <a:close/>
              </a:path>
            </a:pathLst>
          </a:custGeom>
          <a:solidFill>
            <a:srgbClr val="FFB800">
              <a:alpha val="1254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4053204" y="0"/>
            <a:ext cx="2935605" cy="6879590"/>
            <a:chOff x="4053204" y="0"/>
            <a:chExt cx="2935605" cy="6879590"/>
          </a:xfrm>
        </p:grpSpPr>
        <p:sp>
          <p:nvSpPr>
            <p:cNvPr id="4" name="object 4"/>
            <p:cNvSpPr/>
            <p:nvPr/>
          </p:nvSpPr>
          <p:spPr>
            <a:xfrm>
              <a:off x="5453379" y="5112385"/>
              <a:ext cx="797560" cy="1738630"/>
            </a:xfrm>
            <a:custGeom>
              <a:avLst/>
              <a:gdLst/>
              <a:ahLst/>
              <a:cxnLst/>
              <a:rect l="l" t="t" r="r" b="b"/>
              <a:pathLst>
                <a:path w="797560" h="1738629">
                  <a:moveTo>
                    <a:pt x="609917" y="0"/>
                  </a:moveTo>
                  <a:lnTo>
                    <a:pt x="561340" y="6667"/>
                  </a:lnTo>
                  <a:lnTo>
                    <a:pt x="516572" y="25400"/>
                  </a:lnTo>
                  <a:lnTo>
                    <a:pt x="478155" y="55244"/>
                  </a:lnTo>
                  <a:lnTo>
                    <a:pt x="448310" y="94614"/>
                  </a:lnTo>
                  <a:lnTo>
                    <a:pt x="428625" y="142239"/>
                  </a:lnTo>
                  <a:lnTo>
                    <a:pt x="0" y="1738629"/>
                  </a:lnTo>
                  <a:lnTo>
                    <a:pt x="27940" y="1738629"/>
                  </a:lnTo>
                  <a:lnTo>
                    <a:pt x="453707" y="148907"/>
                  </a:lnTo>
                  <a:lnTo>
                    <a:pt x="470217" y="107950"/>
                  </a:lnTo>
                  <a:lnTo>
                    <a:pt x="496252" y="74294"/>
                  </a:lnTo>
                  <a:lnTo>
                    <a:pt x="529272" y="48577"/>
                  </a:lnTo>
                  <a:lnTo>
                    <a:pt x="567690" y="32384"/>
                  </a:lnTo>
                  <a:lnTo>
                    <a:pt x="609282" y="26669"/>
                  </a:lnTo>
                  <a:lnTo>
                    <a:pt x="698432" y="26669"/>
                  </a:lnTo>
                  <a:lnTo>
                    <a:pt x="658812" y="6667"/>
                  </a:lnTo>
                  <a:lnTo>
                    <a:pt x="609917" y="0"/>
                  </a:lnTo>
                  <a:close/>
                </a:path>
                <a:path w="797560" h="1738629">
                  <a:moveTo>
                    <a:pt x="698432" y="26669"/>
                  </a:moveTo>
                  <a:lnTo>
                    <a:pt x="609282" y="26669"/>
                  </a:lnTo>
                  <a:lnTo>
                    <a:pt x="652145" y="32384"/>
                  </a:lnTo>
                  <a:lnTo>
                    <a:pt x="709295" y="60959"/>
                  </a:lnTo>
                  <a:lnTo>
                    <a:pt x="750252" y="109537"/>
                  </a:lnTo>
                  <a:lnTo>
                    <a:pt x="770572" y="170497"/>
                  </a:lnTo>
                  <a:lnTo>
                    <a:pt x="771525" y="202882"/>
                  </a:lnTo>
                  <a:lnTo>
                    <a:pt x="766127" y="235584"/>
                  </a:lnTo>
                  <a:lnTo>
                    <a:pt x="362585" y="1738629"/>
                  </a:lnTo>
                  <a:lnTo>
                    <a:pt x="390207" y="1738629"/>
                  </a:lnTo>
                  <a:lnTo>
                    <a:pt x="791210" y="242252"/>
                  </a:lnTo>
                  <a:lnTo>
                    <a:pt x="797560" y="204787"/>
                  </a:lnTo>
                  <a:lnTo>
                    <a:pt x="796290" y="167322"/>
                  </a:lnTo>
                  <a:lnTo>
                    <a:pt x="772795" y="96202"/>
                  </a:lnTo>
                  <a:lnTo>
                    <a:pt x="724217" y="39687"/>
                  </a:lnTo>
                  <a:lnTo>
                    <a:pt x="698432" y="26669"/>
                  </a:lnTo>
                  <a:close/>
                </a:path>
              </a:pathLst>
            </a:custGeom>
            <a:solidFill>
              <a:srgbClr val="D679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4443729" y="4444"/>
              <a:ext cx="2545080" cy="6838315"/>
            </a:xfrm>
            <a:custGeom>
              <a:avLst/>
              <a:gdLst/>
              <a:ahLst/>
              <a:cxnLst/>
              <a:rect l="l" t="t" r="r" b="b"/>
              <a:pathLst>
                <a:path w="2545079" h="6838315">
                  <a:moveTo>
                    <a:pt x="1321435" y="2283459"/>
                  </a:moveTo>
                  <a:lnTo>
                    <a:pt x="1271587" y="2291715"/>
                  </a:lnTo>
                  <a:lnTo>
                    <a:pt x="1226185" y="2312669"/>
                  </a:lnTo>
                  <a:lnTo>
                    <a:pt x="1187767" y="2345690"/>
                  </a:lnTo>
                  <a:lnTo>
                    <a:pt x="1159510" y="2389504"/>
                  </a:lnTo>
                  <a:lnTo>
                    <a:pt x="1159510" y="2390775"/>
                  </a:lnTo>
                  <a:lnTo>
                    <a:pt x="819150" y="3659187"/>
                  </a:lnTo>
                  <a:lnTo>
                    <a:pt x="0" y="6837045"/>
                  </a:lnTo>
                  <a:lnTo>
                    <a:pt x="6667" y="6837680"/>
                  </a:lnTo>
                  <a:lnTo>
                    <a:pt x="20955" y="6838314"/>
                  </a:lnTo>
                  <a:lnTo>
                    <a:pt x="26670" y="6838314"/>
                  </a:lnTo>
                  <a:lnTo>
                    <a:pt x="843365" y="3665219"/>
                  </a:lnTo>
                  <a:lnTo>
                    <a:pt x="1183322" y="2398077"/>
                  </a:lnTo>
                  <a:lnTo>
                    <a:pt x="1208087" y="2360612"/>
                  </a:lnTo>
                  <a:lnTo>
                    <a:pt x="1241107" y="2332354"/>
                  </a:lnTo>
                  <a:lnTo>
                    <a:pt x="1279842" y="2314575"/>
                  </a:lnTo>
                  <a:lnTo>
                    <a:pt x="1322705" y="2307907"/>
                  </a:lnTo>
                  <a:lnTo>
                    <a:pt x="1417637" y="2307907"/>
                  </a:lnTo>
                  <a:lnTo>
                    <a:pt x="1372870" y="2289492"/>
                  </a:lnTo>
                  <a:lnTo>
                    <a:pt x="1321435" y="2283459"/>
                  </a:lnTo>
                  <a:close/>
                </a:path>
                <a:path w="2545079" h="6838315">
                  <a:moveTo>
                    <a:pt x="1417637" y="2307907"/>
                  </a:moveTo>
                  <a:lnTo>
                    <a:pt x="1322705" y="2307907"/>
                  </a:lnTo>
                  <a:lnTo>
                    <a:pt x="1366837" y="2313622"/>
                  </a:lnTo>
                  <a:lnTo>
                    <a:pt x="1412557" y="2334259"/>
                  </a:lnTo>
                  <a:lnTo>
                    <a:pt x="1448435" y="2367279"/>
                  </a:lnTo>
                  <a:lnTo>
                    <a:pt x="1472565" y="2409190"/>
                  </a:lnTo>
                  <a:lnTo>
                    <a:pt x="1483042" y="2456815"/>
                  </a:lnTo>
                  <a:lnTo>
                    <a:pt x="1477962" y="2506979"/>
                  </a:lnTo>
                  <a:lnTo>
                    <a:pt x="1220152" y="3458209"/>
                  </a:lnTo>
                  <a:lnTo>
                    <a:pt x="1214120" y="3493769"/>
                  </a:lnTo>
                  <a:lnTo>
                    <a:pt x="1223010" y="3563937"/>
                  </a:lnTo>
                  <a:lnTo>
                    <a:pt x="1258570" y="3627119"/>
                  </a:lnTo>
                  <a:lnTo>
                    <a:pt x="1314767" y="3670300"/>
                  </a:lnTo>
                  <a:lnTo>
                    <a:pt x="1397635" y="3689667"/>
                  </a:lnTo>
                  <a:lnTo>
                    <a:pt x="1444625" y="3683000"/>
                  </a:lnTo>
                  <a:lnTo>
                    <a:pt x="1487805" y="3665219"/>
                  </a:lnTo>
                  <a:lnTo>
                    <a:pt x="1490662" y="3662997"/>
                  </a:lnTo>
                  <a:lnTo>
                    <a:pt x="1403985" y="3662997"/>
                  </a:lnTo>
                  <a:lnTo>
                    <a:pt x="1354137" y="3657917"/>
                  </a:lnTo>
                  <a:lnTo>
                    <a:pt x="1299210" y="3630612"/>
                  </a:lnTo>
                  <a:lnTo>
                    <a:pt x="1259205" y="3584575"/>
                  </a:lnTo>
                  <a:lnTo>
                    <a:pt x="1239202" y="3526472"/>
                  </a:lnTo>
                  <a:lnTo>
                    <a:pt x="1238567" y="3495675"/>
                  </a:lnTo>
                  <a:lnTo>
                    <a:pt x="1243965" y="3464559"/>
                  </a:lnTo>
                  <a:lnTo>
                    <a:pt x="1502092" y="2513329"/>
                  </a:lnTo>
                  <a:lnTo>
                    <a:pt x="1508442" y="2464434"/>
                  </a:lnTo>
                  <a:lnTo>
                    <a:pt x="1502092" y="2417444"/>
                  </a:lnTo>
                  <a:lnTo>
                    <a:pt x="1483995" y="2374265"/>
                  </a:lnTo>
                  <a:lnTo>
                    <a:pt x="1455737" y="2337117"/>
                  </a:lnTo>
                  <a:lnTo>
                    <a:pt x="1418272" y="2308225"/>
                  </a:lnTo>
                  <a:lnTo>
                    <a:pt x="1417637" y="2307907"/>
                  </a:lnTo>
                  <a:close/>
                </a:path>
                <a:path w="2545079" h="6838315">
                  <a:moveTo>
                    <a:pt x="2545079" y="0"/>
                  </a:moveTo>
                  <a:lnTo>
                    <a:pt x="2518410" y="0"/>
                  </a:lnTo>
                  <a:lnTo>
                    <a:pt x="1939290" y="2101215"/>
                  </a:lnTo>
                  <a:lnTo>
                    <a:pt x="1547495" y="3546792"/>
                  </a:lnTo>
                  <a:lnTo>
                    <a:pt x="1526540" y="3592512"/>
                  </a:lnTo>
                  <a:lnTo>
                    <a:pt x="1493520" y="3628390"/>
                  </a:lnTo>
                  <a:lnTo>
                    <a:pt x="1451610" y="3652519"/>
                  </a:lnTo>
                  <a:lnTo>
                    <a:pt x="1403985" y="3662997"/>
                  </a:lnTo>
                  <a:lnTo>
                    <a:pt x="1490662" y="3662997"/>
                  </a:lnTo>
                  <a:lnTo>
                    <a:pt x="1525270" y="3636962"/>
                  </a:lnTo>
                  <a:lnTo>
                    <a:pt x="1554162" y="3599497"/>
                  </a:lnTo>
                  <a:lnTo>
                    <a:pt x="1572895" y="3554412"/>
                  </a:lnTo>
                  <a:lnTo>
                    <a:pt x="1964690" y="2108834"/>
                  </a:lnTo>
                  <a:lnTo>
                    <a:pt x="2540000" y="16509"/>
                  </a:lnTo>
                  <a:lnTo>
                    <a:pt x="2543810" y="3809"/>
                  </a:lnTo>
                  <a:lnTo>
                    <a:pt x="2545079" y="0"/>
                  </a:lnTo>
                  <a:close/>
                </a:path>
              </a:pathLst>
            </a:custGeom>
            <a:solidFill>
              <a:srgbClr val="FFB8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4064317" y="635"/>
              <a:ext cx="1818639" cy="6857365"/>
            </a:xfrm>
            <a:custGeom>
              <a:avLst/>
              <a:gdLst/>
              <a:ahLst/>
              <a:cxnLst/>
              <a:rect l="l" t="t" r="r" b="b"/>
              <a:pathLst>
                <a:path w="1818639" h="6857365">
                  <a:moveTo>
                    <a:pt x="1818322" y="0"/>
                  </a:moveTo>
                  <a:lnTo>
                    <a:pt x="0" y="6857365"/>
                  </a:lnTo>
                </a:path>
              </a:pathLst>
            </a:custGeom>
            <a:ln w="22225">
              <a:solidFill>
                <a:srgbClr val="D6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7" name="object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549832" y="6167437"/>
            <a:ext cx="3293427" cy="611187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9917430" y="33019"/>
            <a:ext cx="2174240" cy="1244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50" spc="60" dirty="0">
                <a:solidFill>
                  <a:srgbClr val="FFFFFF"/>
                </a:solidFill>
                <a:latin typeface="Calibri"/>
                <a:cs typeface="Calibri"/>
              </a:rPr>
              <a:t>CSP004_C_E:</a:t>
            </a:r>
            <a:r>
              <a:rPr sz="65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650" spc="55" dirty="0">
                <a:solidFill>
                  <a:srgbClr val="FFFFFF"/>
                </a:solidFill>
                <a:latin typeface="Calibri"/>
                <a:cs typeface="Calibri"/>
              </a:rPr>
              <a:t>Abdelkader</a:t>
            </a:r>
            <a:r>
              <a:rPr sz="65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650" spc="60" dirty="0">
                <a:solidFill>
                  <a:srgbClr val="FFFFFF"/>
                </a:solidFill>
                <a:latin typeface="Calibri"/>
                <a:cs typeface="Calibri"/>
              </a:rPr>
              <a:t>Shaaban</a:t>
            </a:r>
            <a:r>
              <a:rPr sz="65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650" spc="55" dirty="0">
                <a:solidFill>
                  <a:srgbClr val="FFFFFF"/>
                </a:solidFill>
                <a:latin typeface="Calibri"/>
                <a:cs typeface="Calibri"/>
              </a:rPr>
              <a:t>και</a:t>
            </a:r>
            <a:r>
              <a:rPr sz="650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650" spc="50" dirty="0">
                <a:solidFill>
                  <a:srgbClr val="FFFFFF"/>
                </a:solidFill>
                <a:latin typeface="Calibri"/>
                <a:cs typeface="Calibri"/>
              </a:rPr>
              <a:t>Stefan</a:t>
            </a:r>
            <a:r>
              <a:rPr sz="65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650" spc="50" dirty="0">
                <a:solidFill>
                  <a:srgbClr val="FFFFFF"/>
                </a:solidFill>
                <a:latin typeface="Calibri"/>
                <a:cs typeface="Calibri"/>
              </a:rPr>
              <a:t>Schauer</a:t>
            </a:r>
            <a:endParaRPr sz="650">
              <a:latin typeface="Calibri"/>
              <a:cs typeface="Calibri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7049769" y="2119312"/>
            <a:ext cx="3257550" cy="5969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750" spc="204" dirty="0">
                <a:solidFill>
                  <a:srgbClr val="FFB800"/>
                </a:solidFill>
              </a:rPr>
              <a:t>Σας</a:t>
            </a:r>
            <a:r>
              <a:rPr sz="3750" spc="130" dirty="0">
                <a:solidFill>
                  <a:srgbClr val="FFB800"/>
                </a:solidFill>
              </a:rPr>
              <a:t> </a:t>
            </a:r>
            <a:r>
              <a:rPr sz="3750" spc="229" dirty="0">
                <a:solidFill>
                  <a:srgbClr val="FFB800"/>
                </a:solidFill>
              </a:rPr>
              <a:t>ευχαριστώ</a:t>
            </a:r>
            <a:endParaRPr sz="3750"/>
          </a:p>
        </p:txBody>
      </p:sp>
      <p:sp>
        <p:nvSpPr>
          <p:cNvPr id="10" name="object 10"/>
          <p:cNvSpPr txBox="1"/>
          <p:nvPr/>
        </p:nvSpPr>
        <p:spPr>
          <a:xfrm>
            <a:off x="7049769" y="3338512"/>
            <a:ext cx="3314065" cy="127470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l"/>
            <a:r>
              <a:rPr sz="1000" spc="100" dirty="0">
                <a:solidFill>
                  <a:srgbClr val="FFFFFF"/>
                </a:solidFill>
                <a:latin typeface="Calibri"/>
                <a:cs typeface="Calibri"/>
              </a:rPr>
              <a:t>Παρακαλούμε </a:t>
            </a:r>
            <a:r>
              <a:rPr sz="1000" spc="80" dirty="0">
                <a:solidFill>
                  <a:srgbClr val="FFFFFF"/>
                </a:solidFill>
                <a:latin typeface="Calibri"/>
                <a:cs typeface="Calibri"/>
              </a:rPr>
              <a:t>στείλτε </a:t>
            </a:r>
            <a:r>
              <a:rPr sz="1000" spc="90" dirty="0">
                <a:solidFill>
                  <a:srgbClr val="FFFFFF"/>
                </a:solidFill>
                <a:latin typeface="Calibri"/>
                <a:cs typeface="Calibri"/>
              </a:rPr>
              <a:t>όλες </a:t>
            </a:r>
            <a:r>
              <a:rPr sz="1000" spc="70" dirty="0">
                <a:solidFill>
                  <a:srgbClr val="FFFFFF"/>
                </a:solidFill>
                <a:latin typeface="Calibri"/>
                <a:cs typeface="Calibri"/>
              </a:rPr>
              <a:t>τις </a:t>
            </a:r>
            <a:r>
              <a:rPr sz="1000" spc="90" dirty="0">
                <a:solidFill>
                  <a:srgbClr val="FFFFFF"/>
                </a:solidFill>
                <a:latin typeface="Calibri"/>
                <a:cs typeface="Calibri"/>
              </a:rPr>
              <a:t>ερωτήσεις </a:t>
            </a:r>
            <a:r>
              <a:rPr sz="1000" spc="95" dirty="0" err="1">
                <a:solidFill>
                  <a:srgbClr val="FFFFFF"/>
                </a:solidFill>
                <a:latin typeface="Calibri"/>
                <a:cs typeface="Calibri"/>
              </a:rPr>
              <a:t>στη</a:t>
            </a:r>
            <a:r>
              <a:rPr sz="1000" spc="9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1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lang="en-US" sz="1800" b="0" i="0" u="none" strike="noStrike" baseline="0" dirty="0">
                <a:solidFill>
                  <a:srgbClr val="FFFFFF"/>
                </a:solidFill>
                <a:latin typeface="CenturyGothic"/>
              </a:rPr>
              <a:t>Abdelkader Shaaban,</a:t>
            </a:r>
          </a:p>
          <a:p>
            <a:pPr algn="l"/>
            <a:r>
              <a:rPr lang="en-US" sz="1800" b="0" i="0" u="none" strike="noStrike" baseline="0" dirty="0">
                <a:solidFill>
                  <a:srgbClr val="87882D"/>
                </a:solidFill>
                <a:latin typeface="CenturyGothic"/>
              </a:rPr>
              <a:t>abdelkader.Shaaban@ait.ac.at</a:t>
            </a:r>
          </a:p>
          <a:p>
            <a:pPr algn="l"/>
            <a:r>
              <a:rPr lang="en-US" sz="1800" b="0" i="0" u="none" strike="noStrike" baseline="0" dirty="0">
                <a:solidFill>
                  <a:srgbClr val="FFFFFF"/>
                </a:solidFill>
                <a:latin typeface="CenturyGothic"/>
              </a:rPr>
              <a:t>Stefan Schauer</a:t>
            </a:r>
          </a:p>
          <a:p>
            <a:pPr algn="l"/>
            <a:r>
              <a:rPr lang="en-US" sz="1800" b="0" i="0" u="none" strike="noStrike" baseline="0" dirty="0">
                <a:solidFill>
                  <a:srgbClr val="87882D"/>
                </a:solidFill>
                <a:latin typeface="CenturyGothic"/>
              </a:rPr>
              <a:t>Stefan.Schauer@ait.ac.at</a:t>
            </a:r>
            <a:endParaRPr sz="10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0843260" cy="6883400"/>
            <a:chOff x="0" y="0"/>
            <a:chExt cx="10843260" cy="6883400"/>
          </a:xfrm>
        </p:grpSpPr>
        <p:sp>
          <p:nvSpPr>
            <p:cNvPr id="3" name="object 3"/>
            <p:cNvSpPr/>
            <p:nvPr/>
          </p:nvSpPr>
          <p:spPr>
            <a:xfrm>
              <a:off x="5386387" y="1270"/>
              <a:ext cx="5361305" cy="6838950"/>
            </a:xfrm>
            <a:custGeom>
              <a:avLst/>
              <a:gdLst/>
              <a:ahLst/>
              <a:cxnLst/>
              <a:rect l="l" t="t" r="r" b="b"/>
              <a:pathLst>
                <a:path w="5361305" h="6838950">
                  <a:moveTo>
                    <a:pt x="5360987" y="0"/>
                  </a:moveTo>
                  <a:lnTo>
                    <a:pt x="1922145" y="0"/>
                  </a:lnTo>
                  <a:lnTo>
                    <a:pt x="0" y="6838950"/>
                  </a:lnTo>
                  <a:lnTo>
                    <a:pt x="3438842" y="6838950"/>
                  </a:lnTo>
                  <a:lnTo>
                    <a:pt x="5360987" y="0"/>
                  </a:lnTo>
                  <a:close/>
                </a:path>
              </a:pathLst>
            </a:custGeom>
            <a:solidFill>
              <a:srgbClr val="FFB800">
                <a:alpha val="22352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4563109" y="0"/>
              <a:ext cx="1924685" cy="6858000"/>
            </a:xfrm>
            <a:custGeom>
              <a:avLst/>
              <a:gdLst/>
              <a:ahLst/>
              <a:cxnLst/>
              <a:rect l="l" t="t" r="r" b="b"/>
              <a:pathLst>
                <a:path w="1924685" h="6858000">
                  <a:moveTo>
                    <a:pt x="1924685" y="0"/>
                  </a:moveTo>
                  <a:lnTo>
                    <a:pt x="0" y="6858000"/>
                  </a:lnTo>
                </a:path>
              </a:pathLst>
            </a:custGeom>
            <a:ln w="25400">
              <a:solidFill>
                <a:srgbClr val="D6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3508375" y="0"/>
              <a:ext cx="2549525" cy="6847205"/>
            </a:xfrm>
            <a:custGeom>
              <a:avLst/>
              <a:gdLst/>
              <a:ahLst/>
              <a:cxnLst/>
              <a:rect l="l" t="t" r="r" b="b"/>
              <a:pathLst>
                <a:path w="2549525" h="6847205">
                  <a:moveTo>
                    <a:pt x="1325562" y="2279332"/>
                  </a:moveTo>
                  <a:lnTo>
                    <a:pt x="1275397" y="2287587"/>
                  </a:lnTo>
                  <a:lnTo>
                    <a:pt x="1229995" y="2308542"/>
                  </a:lnTo>
                  <a:lnTo>
                    <a:pt x="1191577" y="2341879"/>
                  </a:lnTo>
                  <a:lnTo>
                    <a:pt x="1162685" y="2385695"/>
                  </a:lnTo>
                  <a:lnTo>
                    <a:pt x="1162685" y="2386965"/>
                  </a:lnTo>
                  <a:lnTo>
                    <a:pt x="821689" y="3659187"/>
                  </a:lnTo>
                  <a:lnTo>
                    <a:pt x="0" y="6845934"/>
                  </a:lnTo>
                  <a:lnTo>
                    <a:pt x="6667" y="6846887"/>
                  </a:lnTo>
                  <a:lnTo>
                    <a:pt x="20002" y="6847205"/>
                  </a:lnTo>
                  <a:lnTo>
                    <a:pt x="26670" y="6847205"/>
                  </a:lnTo>
                  <a:lnTo>
                    <a:pt x="845905" y="3665220"/>
                  </a:lnTo>
                  <a:lnTo>
                    <a:pt x="1186814" y="2394585"/>
                  </a:lnTo>
                  <a:lnTo>
                    <a:pt x="1211579" y="2356802"/>
                  </a:lnTo>
                  <a:lnTo>
                    <a:pt x="1244917" y="2328545"/>
                  </a:lnTo>
                  <a:lnTo>
                    <a:pt x="1283970" y="2310447"/>
                  </a:lnTo>
                  <a:lnTo>
                    <a:pt x="1326514" y="2303779"/>
                  </a:lnTo>
                  <a:lnTo>
                    <a:pt x="1421635" y="2303779"/>
                  </a:lnTo>
                  <a:lnTo>
                    <a:pt x="1377314" y="2285365"/>
                  </a:lnTo>
                  <a:lnTo>
                    <a:pt x="1325562" y="2279332"/>
                  </a:lnTo>
                  <a:close/>
                </a:path>
                <a:path w="2549525" h="6847205">
                  <a:moveTo>
                    <a:pt x="1421635" y="2303779"/>
                  </a:moveTo>
                  <a:lnTo>
                    <a:pt x="1326514" y="2303779"/>
                  </a:lnTo>
                  <a:lnTo>
                    <a:pt x="1370964" y="2309495"/>
                  </a:lnTo>
                  <a:lnTo>
                    <a:pt x="1416685" y="2330450"/>
                  </a:lnTo>
                  <a:lnTo>
                    <a:pt x="1452879" y="2363470"/>
                  </a:lnTo>
                  <a:lnTo>
                    <a:pt x="1477010" y="2405697"/>
                  </a:lnTo>
                  <a:lnTo>
                    <a:pt x="1487487" y="2453322"/>
                  </a:lnTo>
                  <a:lnTo>
                    <a:pt x="1482407" y="2503487"/>
                  </a:lnTo>
                  <a:lnTo>
                    <a:pt x="1223645" y="3457575"/>
                  </a:lnTo>
                  <a:lnTo>
                    <a:pt x="1217929" y="3493135"/>
                  </a:lnTo>
                  <a:lnTo>
                    <a:pt x="1226820" y="3563620"/>
                  </a:lnTo>
                  <a:lnTo>
                    <a:pt x="1262379" y="3626802"/>
                  </a:lnTo>
                  <a:lnTo>
                    <a:pt x="1318577" y="3670300"/>
                  </a:lnTo>
                  <a:lnTo>
                    <a:pt x="1401762" y="3689667"/>
                  </a:lnTo>
                  <a:lnTo>
                    <a:pt x="1449070" y="3683317"/>
                  </a:lnTo>
                  <a:lnTo>
                    <a:pt x="1492250" y="3665220"/>
                  </a:lnTo>
                  <a:lnTo>
                    <a:pt x="1495163" y="3662997"/>
                  </a:lnTo>
                  <a:lnTo>
                    <a:pt x="1408112" y="3662997"/>
                  </a:lnTo>
                  <a:lnTo>
                    <a:pt x="1358264" y="3657917"/>
                  </a:lnTo>
                  <a:lnTo>
                    <a:pt x="1303020" y="3630612"/>
                  </a:lnTo>
                  <a:lnTo>
                    <a:pt x="1263014" y="3584257"/>
                  </a:lnTo>
                  <a:lnTo>
                    <a:pt x="1243012" y="3526154"/>
                  </a:lnTo>
                  <a:lnTo>
                    <a:pt x="1242377" y="3495357"/>
                  </a:lnTo>
                  <a:lnTo>
                    <a:pt x="1247775" y="3463925"/>
                  </a:lnTo>
                  <a:lnTo>
                    <a:pt x="1506537" y="2509837"/>
                  </a:lnTo>
                  <a:lnTo>
                    <a:pt x="1512887" y="2460942"/>
                  </a:lnTo>
                  <a:lnTo>
                    <a:pt x="1506537" y="2413952"/>
                  </a:lnTo>
                  <a:lnTo>
                    <a:pt x="1488439" y="2370454"/>
                  </a:lnTo>
                  <a:lnTo>
                    <a:pt x="1460182" y="2333307"/>
                  </a:lnTo>
                  <a:lnTo>
                    <a:pt x="1422400" y="2304097"/>
                  </a:lnTo>
                  <a:lnTo>
                    <a:pt x="1421635" y="2303779"/>
                  </a:lnTo>
                  <a:close/>
                </a:path>
                <a:path w="2549525" h="6847205">
                  <a:moveTo>
                    <a:pt x="2549525" y="0"/>
                  </a:moveTo>
                  <a:lnTo>
                    <a:pt x="2523172" y="0"/>
                  </a:lnTo>
                  <a:lnTo>
                    <a:pt x="1945322" y="2096770"/>
                  </a:lnTo>
                  <a:lnTo>
                    <a:pt x="1552257" y="3546475"/>
                  </a:lnTo>
                  <a:lnTo>
                    <a:pt x="1531302" y="3592195"/>
                  </a:lnTo>
                  <a:lnTo>
                    <a:pt x="1497964" y="3628390"/>
                  </a:lnTo>
                  <a:lnTo>
                    <a:pt x="1456054" y="3652520"/>
                  </a:lnTo>
                  <a:lnTo>
                    <a:pt x="1408112" y="3662997"/>
                  </a:lnTo>
                  <a:lnTo>
                    <a:pt x="1495163" y="3662997"/>
                  </a:lnTo>
                  <a:lnTo>
                    <a:pt x="1529714" y="3636645"/>
                  </a:lnTo>
                  <a:lnTo>
                    <a:pt x="1558925" y="3599179"/>
                  </a:lnTo>
                  <a:lnTo>
                    <a:pt x="1577339" y="3554095"/>
                  </a:lnTo>
                  <a:lnTo>
                    <a:pt x="1970722" y="2104390"/>
                  </a:lnTo>
                  <a:lnTo>
                    <a:pt x="2547620" y="5715"/>
                  </a:lnTo>
                  <a:lnTo>
                    <a:pt x="2549525" y="0"/>
                  </a:lnTo>
                  <a:close/>
                </a:path>
              </a:pathLst>
            </a:custGeom>
            <a:solidFill>
              <a:srgbClr val="FFB8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5841365" cy="6858000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549832" y="6167754"/>
              <a:ext cx="3293427" cy="611187"/>
            </a:xfrm>
            <a:prstGeom prst="rect">
              <a:avLst/>
            </a:prstGeom>
          </p:spPr>
        </p:pic>
      </p:grpSp>
      <p:sp>
        <p:nvSpPr>
          <p:cNvPr id="8" name="object 8"/>
          <p:cNvSpPr txBox="1"/>
          <p:nvPr/>
        </p:nvSpPr>
        <p:spPr>
          <a:xfrm>
            <a:off x="9917430" y="33019"/>
            <a:ext cx="2174240" cy="1244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50" spc="60" dirty="0">
                <a:latin typeface="Calibri"/>
                <a:cs typeface="Calibri"/>
              </a:rPr>
              <a:t>CSP004_C_E:</a:t>
            </a:r>
            <a:r>
              <a:rPr sz="650" spc="35" dirty="0">
                <a:latin typeface="Calibri"/>
                <a:cs typeface="Calibri"/>
              </a:rPr>
              <a:t> </a:t>
            </a:r>
            <a:r>
              <a:rPr sz="650" spc="55" dirty="0">
                <a:latin typeface="Calibri"/>
                <a:cs typeface="Calibri"/>
              </a:rPr>
              <a:t>Abdelkader</a:t>
            </a:r>
            <a:r>
              <a:rPr sz="650" spc="30" dirty="0">
                <a:latin typeface="Calibri"/>
                <a:cs typeface="Calibri"/>
              </a:rPr>
              <a:t> </a:t>
            </a:r>
            <a:r>
              <a:rPr sz="650" spc="60" dirty="0">
                <a:latin typeface="Calibri"/>
                <a:cs typeface="Calibri"/>
              </a:rPr>
              <a:t>Shaaban</a:t>
            </a:r>
            <a:r>
              <a:rPr sz="650" spc="40" dirty="0">
                <a:latin typeface="Calibri"/>
                <a:cs typeface="Calibri"/>
              </a:rPr>
              <a:t> </a:t>
            </a:r>
            <a:r>
              <a:rPr sz="650" spc="55" dirty="0">
                <a:latin typeface="Calibri"/>
                <a:cs typeface="Calibri"/>
              </a:rPr>
              <a:t>και</a:t>
            </a:r>
            <a:r>
              <a:rPr sz="650" spc="25" dirty="0">
                <a:latin typeface="Calibri"/>
                <a:cs typeface="Calibri"/>
              </a:rPr>
              <a:t> </a:t>
            </a:r>
            <a:r>
              <a:rPr sz="650" spc="50" dirty="0">
                <a:latin typeface="Calibri"/>
                <a:cs typeface="Calibri"/>
              </a:rPr>
              <a:t>Stefan</a:t>
            </a:r>
            <a:r>
              <a:rPr sz="650" spc="25" dirty="0">
                <a:latin typeface="Calibri"/>
                <a:cs typeface="Calibri"/>
              </a:rPr>
              <a:t> </a:t>
            </a:r>
            <a:r>
              <a:rPr sz="650" spc="50" dirty="0">
                <a:latin typeface="Calibri"/>
                <a:cs typeface="Calibri"/>
              </a:rPr>
              <a:t>Schauer</a:t>
            </a:r>
            <a:endParaRPr sz="650">
              <a:latin typeface="Calibri"/>
              <a:cs typeface="Calibri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7812087" y="683259"/>
            <a:ext cx="3685540" cy="1244600"/>
          </a:xfrm>
          <a:prstGeom prst="rect">
            <a:avLst/>
          </a:prstGeom>
        </p:spPr>
        <p:txBody>
          <a:bodyPr vert="horz" wrap="square" lIns="0" tIns="41910" rIns="0" bIns="0" rtlCol="0">
            <a:spAutoFit/>
          </a:bodyPr>
          <a:lstStyle/>
          <a:p>
            <a:pPr marL="12700" marR="5080" algn="ctr">
              <a:lnSpc>
                <a:spcPts val="3150"/>
              </a:lnSpc>
              <a:spcBef>
                <a:spcPts val="330"/>
              </a:spcBef>
            </a:pPr>
            <a:r>
              <a:rPr sz="2750" spc="135" dirty="0">
                <a:solidFill>
                  <a:srgbClr val="000000"/>
                </a:solidFill>
                <a:latin typeface="Calibri"/>
                <a:cs typeface="Calibri"/>
              </a:rPr>
              <a:t>Προστασία</a:t>
            </a:r>
            <a:r>
              <a:rPr sz="2750" spc="8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750" spc="114" dirty="0">
                <a:solidFill>
                  <a:srgbClr val="000000"/>
                </a:solidFill>
                <a:latin typeface="Calibri"/>
                <a:cs typeface="Calibri"/>
              </a:rPr>
              <a:t>δικτύου</a:t>
            </a:r>
            <a:r>
              <a:rPr sz="2750" spc="7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750" spc="114" dirty="0">
                <a:solidFill>
                  <a:srgbClr val="000000"/>
                </a:solidFill>
                <a:latin typeface="Calibri"/>
                <a:cs typeface="Calibri"/>
              </a:rPr>
              <a:t>για </a:t>
            </a:r>
            <a:r>
              <a:rPr sz="2750" spc="-60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750" spc="125" dirty="0">
                <a:solidFill>
                  <a:srgbClr val="000000"/>
                </a:solidFill>
                <a:latin typeface="Calibri"/>
                <a:cs typeface="Calibri"/>
              </a:rPr>
              <a:t>συστήματα </a:t>
            </a:r>
            <a:r>
              <a:rPr sz="2750" spc="100" dirty="0">
                <a:solidFill>
                  <a:srgbClr val="000000"/>
                </a:solidFill>
                <a:latin typeface="Calibri"/>
                <a:cs typeface="Calibri"/>
              </a:rPr>
              <a:t>ελέγχου </a:t>
            </a:r>
            <a:r>
              <a:rPr sz="2750" spc="10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750" spc="90" dirty="0">
                <a:solidFill>
                  <a:srgbClr val="000000"/>
                </a:solidFill>
                <a:latin typeface="Calibri"/>
                <a:cs typeface="Calibri"/>
              </a:rPr>
              <a:t>ενέργειας</a:t>
            </a:r>
            <a:endParaRPr sz="275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198359" y="2121534"/>
            <a:ext cx="2496185" cy="5359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350" b="1" spc="240" dirty="0">
                <a:solidFill>
                  <a:srgbClr val="D6791A"/>
                </a:solidFill>
                <a:latin typeface="Calibri"/>
                <a:cs typeface="Calibri"/>
              </a:rPr>
              <a:t>CSP004_C_E</a:t>
            </a:r>
            <a:endParaRPr sz="335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6892290" y="3287395"/>
            <a:ext cx="3094990" cy="922019"/>
          </a:xfrm>
          <a:prstGeom prst="rect">
            <a:avLst/>
          </a:prstGeom>
        </p:spPr>
        <p:txBody>
          <a:bodyPr vert="horz" wrap="square" lIns="0" tIns="825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50"/>
              </a:spcBef>
            </a:pPr>
            <a:r>
              <a:rPr sz="1000" spc="125" dirty="0">
                <a:latin typeface="Calibri"/>
                <a:cs typeface="Calibri"/>
              </a:rPr>
              <a:t>ΠΑΡΟΥΣ</a:t>
            </a:r>
            <a:r>
              <a:rPr lang="en-US" sz="1000" spc="125" dirty="0">
                <a:latin typeface="Calibri"/>
                <a:cs typeface="Calibri"/>
              </a:rPr>
              <a:t>I</a:t>
            </a:r>
            <a:r>
              <a:rPr sz="1000" spc="125" dirty="0">
                <a:latin typeface="Calibri"/>
                <a:cs typeface="Calibri"/>
              </a:rPr>
              <a:t>ΑΣΗ</a:t>
            </a:r>
            <a:r>
              <a:rPr sz="1000" spc="145" dirty="0">
                <a:latin typeface="Calibri"/>
                <a:cs typeface="Calibri"/>
              </a:rPr>
              <a:t> </a:t>
            </a:r>
            <a:r>
              <a:rPr sz="1000" spc="75" dirty="0">
                <a:latin typeface="Calibri"/>
                <a:cs typeface="Calibri"/>
              </a:rPr>
              <a:t>:</a:t>
            </a:r>
            <a:endParaRPr sz="100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555"/>
              </a:spcBef>
            </a:pPr>
            <a:r>
              <a:rPr sz="1000" spc="105" dirty="0">
                <a:latin typeface="Calibri"/>
                <a:cs typeface="Calibri"/>
              </a:rPr>
              <a:t>DR.</a:t>
            </a:r>
            <a:r>
              <a:rPr sz="1000" spc="130" dirty="0">
                <a:latin typeface="Calibri"/>
                <a:cs typeface="Calibri"/>
              </a:rPr>
              <a:t> </a:t>
            </a:r>
            <a:r>
              <a:rPr sz="1000" spc="135" dirty="0">
                <a:latin typeface="Calibri"/>
                <a:cs typeface="Calibri"/>
              </a:rPr>
              <a:t>STEFAN</a:t>
            </a:r>
            <a:r>
              <a:rPr sz="1000" spc="155" dirty="0">
                <a:latin typeface="Calibri"/>
                <a:cs typeface="Calibri"/>
              </a:rPr>
              <a:t> </a:t>
            </a:r>
            <a:r>
              <a:rPr sz="1000" spc="135" dirty="0">
                <a:latin typeface="Calibri"/>
                <a:cs typeface="Calibri"/>
              </a:rPr>
              <a:t>SCHAUER</a:t>
            </a:r>
            <a:endParaRPr sz="100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530"/>
              </a:spcBef>
            </a:pPr>
            <a:r>
              <a:rPr sz="1000" spc="105" dirty="0">
                <a:latin typeface="Calibri"/>
                <a:cs typeface="Calibri"/>
              </a:rPr>
              <a:t>DR.</a:t>
            </a:r>
            <a:r>
              <a:rPr sz="1000" spc="130" dirty="0">
                <a:latin typeface="Calibri"/>
                <a:cs typeface="Calibri"/>
              </a:rPr>
              <a:t> </a:t>
            </a:r>
            <a:r>
              <a:rPr sz="1000" spc="155" dirty="0">
                <a:latin typeface="Calibri"/>
                <a:cs typeface="Calibri"/>
              </a:rPr>
              <a:t>ABDELKADER</a:t>
            </a:r>
            <a:r>
              <a:rPr sz="1000" spc="175" dirty="0">
                <a:latin typeface="Calibri"/>
                <a:cs typeface="Calibri"/>
              </a:rPr>
              <a:t> </a:t>
            </a:r>
            <a:r>
              <a:rPr sz="1000" spc="145" dirty="0">
                <a:latin typeface="Calibri"/>
                <a:cs typeface="Calibri"/>
              </a:rPr>
              <a:t>SHAABAN</a:t>
            </a:r>
            <a:endParaRPr sz="100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625"/>
              </a:spcBef>
            </a:pPr>
            <a:r>
              <a:rPr sz="1000" b="1" spc="55" dirty="0">
                <a:latin typeface="Calibri"/>
                <a:cs typeface="Calibri"/>
              </a:rPr>
              <a:t>AIT</a:t>
            </a:r>
            <a:r>
              <a:rPr sz="1000" b="1" spc="114" dirty="0">
                <a:latin typeface="Calibri"/>
                <a:cs typeface="Calibri"/>
              </a:rPr>
              <a:t> </a:t>
            </a:r>
            <a:r>
              <a:rPr sz="1000" b="1" spc="90" dirty="0">
                <a:latin typeface="Calibri"/>
                <a:cs typeface="Calibri"/>
              </a:rPr>
              <a:t>ΑΥΣΤΡΙΑΚ</a:t>
            </a:r>
            <a:r>
              <a:rPr lang="en-US" sz="1000" b="1" spc="90" dirty="0">
                <a:latin typeface="Calibri"/>
                <a:cs typeface="Calibri"/>
              </a:rPr>
              <a:t>O</a:t>
            </a:r>
            <a:r>
              <a:rPr sz="1000" b="1" spc="165" dirty="0">
                <a:latin typeface="Calibri"/>
                <a:cs typeface="Calibri"/>
              </a:rPr>
              <a:t> </a:t>
            </a:r>
            <a:r>
              <a:rPr sz="1000" b="1" spc="90" dirty="0">
                <a:latin typeface="Calibri"/>
                <a:cs typeface="Calibri"/>
              </a:rPr>
              <a:t>ΘΕΣΜΙΚΟ</a:t>
            </a:r>
            <a:r>
              <a:rPr sz="1000" b="1" spc="175" dirty="0">
                <a:latin typeface="Calibri"/>
                <a:cs typeface="Calibri"/>
              </a:rPr>
              <a:t> </a:t>
            </a:r>
            <a:r>
              <a:rPr sz="1000" b="1" spc="65" dirty="0">
                <a:latin typeface="Calibri"/>
                <a:cs typeface="Calibri"/>
              </a:rPr>
              <a:t>ΟΡΓΑΝΟ</a:t>
            </a:r>
            <a:r>
              <a:rPr sz="1000" b="1" spc="100" dirty="0">
                <a:latin typeface="Calibri"/>
                <a:cs typeface="Calibri"/>
              </a:rPr>
              <a:t> </a:t>
            </a:r>
            <a:r>
              <a:rPr sz="1000" b="1" spc="90" dirty="0">
                <a:latin typeface="Calibri"/>
                <a:cs typeface="Calibri"/>
              </a:rPr>
              <a:t>ΤΕΧΝΟΛΟ</a:t>
            </a:r>
            <a:r>
              <a:rPr lang="el-GR" sz="1000" b="1" spc="90" dirty="0">
                <a:latin typeface="Calibri"/>
                <a:cs typeface="Calibri"/>
              </a:rPr>
              <a:t>Γ</a:t>
            </a:r>
            <a:r>
              <a:rPr lang="en-US" sz="1000" b="1" spc="90" dirty="0">
                <a:latin typeface="Calibri"/>
                <a:cs typeface="Calibri"/>
              </a:rPr>
              <a:t>I</a:t>
            </a:r>
            <a:r>
              <a:rPr sz="1000" b="1" spc="90" dirty="0">
                <a:latin typeface="Calibri"/>
                <a:cs typeface="Calibri"/>
              </a:rPr>
              <a:t>ΑΣ</a:t>
            </a:r>
            <a:endParaRPr sz="10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0" y="0"/>
            <a:ext cx="6042660" cy="6879590"/>
            <a:chOff x="0" y="0"/>
            <a:chExt cx="6042660" cy="6879590"/>
          </a:xfrm>
        </p:grpSpPr>
        <p:sp>
          <p:nvSpPr>
            <p:cNvPr id="4" name="object 4"/>
            <p:cNvSpPr/>
            <p:nvPr/>
          </p:nvSpPr>
          <p:spPr>
            <a:xfrm>
              <a:off x="4497704" y="5112385"/>
              <a:ext cx="797560" cy="1738630"/>
            </a:xfrm>
            <a:custGeom>
              <a:avLst/>
              <a:gdLst/>
              <a:ahLst/>
              <a:cxnLst/>
              <a:rect l="l" t="t" r="r" b="b"/>
              <a:pathLst>
                <a:path w="797560" h="1738629">
                  <a:moveTo>
                    <a:pt x="609917" y="0"/>
                  </a:moveTo>
                  <a:lnTo>
                    <a:pt x="561340" y="6667"/>
                  </a:lnTo>
                  <a:lnTo>
                    <a:pt x="516572" y="25400"/>
                  </a:lnTo>
                  <a:lnTo>
                    <a:pt x="478155" y="55244"/>
                  </a:lnTo>
                  <a:lnTo>
                    <a:pt x="448310" y="94614"/>
                  </a:lnTo>
                  <a:lnTo>
                    <a:pt x="428625" y="142239"/>
                  </a:lnTo>
                  <a:lnTo>
                    <a:pt x="0" y="1738629"/>
                  </a:lnTo>
                  <a:lnTo>
                    <a:pt x="27940" y="1738629"/>
                  </a:lnTo>
                  <a:lnTo>
                    <a:pt x="453707" y="148907"/>
                  </a:lnTo>
                  <a:lnTo>
                    <a:pt x="470217" y="107950"/>
                  </a:lnTo>
                  <a:lnTo>
                    <a:pt x="496252" y="74294"/>
                  </a:lnTo>
                  <a:lnTo>
                    <a:pt x="529272" y="48577"/>
                  </a:lnTo>
                  <a:lnTo>
                    <a:pt x="567690" y="32384"/>
                  </a:lnTo>
                  <a:lnTo>
                    <a:pt x="609282" y="26669"/>
                  </a:lnTo>
                  <a:lnTo>
                    <a:pt x="698432" y="26669"/>
                  </a:lnTo>
                  <a:lnTo>
                    <a:pt x="658812" y="6667"/>
                  </a:lnTo>
                  <a:lnTo>
                    <a:pt x="609917" y="0"/>
                  </a:lnTo>
                  <a:close/>
                </a:path>
                <a:path w="797560" h="1738629">
                  <a:moveTo>
                    <a:pt x="698432" y="26669"/>
                  </a:moveTo>
                  <a:lnTo>
                    <a:pt x="609282" y="26669"/>
                  </a:lnTo>
                  <a:lnTo>
                    <a:pt x="652145" y="32384"/>
                  </a:lnTo>
                  <a:lnTo>
                    <a:pt x="709295" y="60959"/>
                  </a:lnTo>
                  <a:lnTo>
                    <a:pt x="750252" y="109537"/>
                  </a:lnTo>
                  <a:lnTo>
                    <a:pt x="770572" y="170497"/>
                  </a:lnTo>
                  <a:lnTo>
                    <a:pt x="771525" y="202882"/>
                  </a:lnTo>
                  <a:lnTo>
                    <a:pt x="766127" y="235584"/>
                  </a:lnTo>
                  <a:lnTo>
                    <a:pt x="362585" y="1738629"/>
                  </a:lnTo>
                  <a:lnTo>
                    <a:pt x="390207" y="1738629"/>
                  </a:lnTo>
                  <a:lnTo>
                    <a:pt x="791210" y="242252"/>
                  </a:lnTo>
                  <a:lnTo>
                    <a:pt x="797560" y="204787"/>
                  </a:lnTo>
                  <a:lnTo>
                    <a:pt x="796290" y="167322"/>
                  </a:lnTo>
                  <a:lnTo>
                    <a:pt x="772795" y="96202"/>
                  </a:lnTo>
                  <a:lnTo>
                    <a:pt x="724217" y="39687"/>
                  </a:lnTo>
                  <a:lnTo>
                    <a:pt x="698432" y="26669"/>
                  </a:lnTo>
                  <a:close/>
                </a:path>
              </a:pathLst>
            </a:custGeom>
            <a:solidFill>
              <a:srgbClr val="D679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2933700" y="635"/>
              <a:ext cx="1818639" cy="6857365"/>
            </a:xfrm>
            <a:custGeom>
              <a:avLst/>
              <a:gdLst/>
              <a:ahLst/>
              <a:cxnLst/>
              <a:rect l="l" t="t" r="r" b="b"/>
              <a:pathLst>
                <a:path w="1818639" h="6857365">
                  <a:moveTo>
                    <a:pt x="1818322" y="0"/>
                  </a:moveTo>
                  <a:lnTo>
                    <a:pt x="0" y="6857365"/>
                  </a:lnTo>
                </a:path>
              </a:pathLst>
            </a:custGeom>
            <a:ln w="22225">
              <a:solidFill>
                <a:srgbClr val="D6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3497579" y="18097"/>
              <a:ext cx="2545080" cy="6837045"/>
            </a:xfrm>
            <a:custGeom>
              <a:avLst/>
              <a:gdLst/>
              <a:ahLst/>
              <a:cxnLst/>
              <a:rect l="l" t="t" r="r" b="b"/>
              <a:pathLst>
                <a:path w="2545079" h="6837045">
                  <a:moveTo>
                    <a:pt x="1321435" y="2282825"/>
                  </a:moveTo>
                  <a:lnTo>
                    <a:pt x="1271587" y="2291080"/>
                  </a:lnTo>
                  <a:lnTo>
                    <a:pt x="1226185" y="2312352"/>
                  </a:lnTo>
                  <a:lnTo>
                    <a:pt x="1187767" y="2345055"/>
                  </a:lnTo>
                  <a:lnTo>
                    <a:pt x="1159510" y="2388870"/>
                  </a:lnTo>
                  <a:lnTo>
                    <a:pt x="1159510" y="2390140"/>
                  </a:lnTo>
                  <a:lnTo>
                    <a:pt x="819150" y="3658235"/>
                  </a:lnTo>
                  <a:lnTo>
                    <a:pt x="0" y="6835457"/>
                  </a:lnTo>
                  <a:lnTo>
                    <a:pt x="6667" y="6836092"/>
                  </a:lnTo>
                  <a:lnTo>
                    <a:pt x="20955" y="6836727"/>
                  </a:lnTo>
                  <a:lnTo>
                    <a:pt x="26670" y="6836727"/>
                  </a:lnTo>
                  <a:lnTo>
                    <a:pt x="843365" y="3664267"/>
                  </a:lnTo>
                  <a:lnTo>
                    <a:pt x="1183322" y="2397760"/>
                  </a:lnTo>
                  <a:lnTo>
                    <a:pt x="1208087" y="2360295"/>
                  </a:lnTo>
                  <a:lnTo>
                    <a:pt x="1241107" y="2332037"/>
                  </a:lnTo>
                  <a:lnTo>
                    <a:pt x="1279842" y="2313940"/>
                  </a:lnTo>
                  <a:lnTo>
                    <a:pt x="1322705" y="2307272"/>
                  </a:lnTo>
                  <a:lnTo>
                    <a:pt x="1417637" y="2307272"/>
                  </a:lnTo>
                  <a:lnTo>
                    <a:pt x="1372870" y="2289175"/>
                  </a:lnTo>
                  <a:lnTo>
                    <a:pt x="1321435" y="2282825"/>
                  </a:lnTo>
                  <a:close/>
                </a:path>
                <a:path w="2545079" h="6837045">
                  <a:moveTo>
                    <a:pt x="1417637" y="2307272"/>
                  </a:moveTo>
                  <a:lnTo>
                    <a:pt x="1322705" y="2307272"/>
                  </a:lnTo>
                  <a:lnTo>
                    <a:pt x="1366837" y="2312987"/>
                  </a:lnTo>
                  <a:lnTo>
                    <a:pt x="1412557" y="2333942"/>
                  </a:lnTo>
                  <a:lnTo>
                    <a:pt x="1448435" y="2366962"/>
                  </a:lnTo>
                  <a:lnTo>
                    <a:pt x="1472565" y="2408872"/>
                  </a:lnTo>
                  <a:lnTo>
                    <a:pt x="1483042" y="2456180"/>
                  </a:lnTo>
                  <a:lnTo>
                    <a:pt x="1477962" y="2506345"/>
                  </a:lnTo>
                  <a:lnTo>
                    <a:pt x="1220152" y="3457575"/>
                  </a:lnTo>
                  <a:lnTo>
                    <a:pt x="1214120" y="3492817"/>
                  </a:lnTo>
                  <a:lnTo>
                    <a:pt x="1215072" y="3525837"/>
                  </a:lnTo>
                  <a:lnTo>
                    <a:pt x="1215072" y="3528377"/>
                  </a:lnTo>
                  <a:lnTo>
                    <a:pt x="1223010" y="3562985"/>
                  </a:lnTo>
                  <a:lnTo>
                    <a:pt x="1258570" y="3626167"/>
                  </a:lnTo>
                  <a:lnTo>
                    <a:pt x="1314767" y="3669665"/>
                  </a:lnTo>
                  <a:lnTo>
                    <a:pt x="1397635" y="3688715"/>
                  </a:lnTo>
                  <a:lnTo>
                    <a:pt x="1444625" y="3682365"/>
                  </a:lnTo>
                  <a:lnTo>
                    <a:pt x="1487805" y="3664267"/>
                  </a:lnTo>
                  <a:lnTo>
                    <a:pt x="1490662" y="3662362"/>
                  </a:lnTo>
                  <a:lnTo>
                    <a:pt x="1403985" y="3662362"/>
                  </a:lnTo>
                  <a:lnTo>
                    <a:pt x="1354137" y="3656965"/>
                  </a:lnTo>
                  <a:lnTo>
                    <a:pt x="1299210" y="3629977"/>
                  </a:lnTo>
                  <a:lnTo>
                    <a:pt x="1259205" y="3583940"/>
                  </a:lnTo>
                  <a:lnTo>
                    <a:pt x="1239202" y="3525837"/>
                  </a:lnTo>
                  <a:lnTo>
                    <a:pt x="1238567" y="3495040"/>
                  </a:lnTo>
                  <a:lnTo>
                    <a:pt x="1243965" y="3463925"/>
                  </a:lnTo>
                  <a:lnTo>
                    <a:pt x="1502092" y="2512695"/>
                  </a:lnTo>
                  <a:lnTo>
                    <a:pt x="1508442" y="2464117"/>
                  </a:lnTo>
                  <a:lnTo>
                    <a:pt x="1502092" y="2417127"/>
                  </a:lnTo>
                  <a:lnTo>
                    <a:pt x="1483995" y="2373630"/>
                  </a:lnTo>
                  <a:lnTo>
                    <a:pt x="1455737" y="2336482"/>
                  </a:lnTo>
                  <a:lnTo>
                    <a:pt x="1418272" y="2307590"/>
                  </a:lnTo>
                  <a:lnTo>
                    <a:pt x="1417637" y="2307272"/>
                  </a:lnTo>
                  <a:close/>
                </a:path>
                <a:path w="2545079" h="6837045">
                  <a:moveTo>
                    <a:pt x="2545080" y="0"/>
                  </a:moveTo>
                  <a:lnTo>
                    <a:pt x="2518410" y="0"/>
                  </a:lnTo>
                  <a:lnTo>
                    <a:pt x="1939290" y="2100580"/>
                  </a:lnTo>
                  <a:lnTo>
                    <a:pt x="1547495" y="3545840"/>
                  </a:lnTo>
                  <a:lnTo>
                    <a:pt x="1526540" y="3591560"/>
                  </a:lnTo>
                  <a:lnTo>
                    <a:pt x="1493520" y="3627755"/>
                  </a:lnTo>
                  <a:lnTo>
                    <a:pt x="1451610" y="3651885"/>
                  </a:lnTo>
                  <a:lnTo>
                    <a:pt x="1403985" y="3662362"/>
                  </a:lnTo>
                  <a:lnTo>
                    <a:pt x="1490662" y="3662362"/>
                  </a:lnTo>
                  <a:lnTo>
                    <a:pt x="1525270" y="3636010"/>
                  </a:lnTo>
                  <a:lnTo>
                    <a:pt x="1554162" y="3598545"/>
                  </a:lnTo>
                  <a:lnTo>
                    <a:pt x="1572895" y="3553460"/>
                  </a:lnTo>
                  <a:lnTo>
                    <a:pt x="1964690" y="2108200"/>
                  </a:lnTo>
                  <a:lnTo>
                    <a:pt x="2540000" y="16510"/>
                  </a:lnTo>
                  <a:lnTo>
                    <a:pt x="2543810" y="3810"/>
                  </a:lnTo>
                  <a:lnTo>
                    <a:pt x="2545080" y="0"/>
                  </a:lnTo>
                  <a:close/>
                </a:path>
              </a:pathLst>
            </a:custGeom>
            <a:solidFill>
              <a:srgbClr val="FFB8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5841364" cy="6858000"/>
            </a:xfrm>
            <a:prstGeom prst="rect">
              <a:avLst/>
            </a:prstGeom>
          </p:spPr>
        </p:pic>
      </p:grpSp>
      <p:sp>
        <p:nvSpPr>
          <p:cNvPr id="8" name="object 8"/>
          <p:cNvSpPr txBox="1"/>
          <p:nvPr/>
        </p:nvSpPr>
        <p:spPr>
          <a:xfrm>
            <a:off x="9917430" y="33019"/>
            <a:ext cx="2174240" cy="1244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50" spc="60" dirty="0">
                <a:solidFill>
                  <a:srgbClr val="FFFFFF"/>
                </a:solidFill>
                <a:latin typeface="Calibri"/>
                <a:cs typeface="Calibri"/>
              </a:rPr>
              <a:t>CSP004_C_E:</a:t>
            </a:r>
            <a:r>
              <a:rPr sz="65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650" spc="55" dirty="0">
                <a:solidFill>
                  <a:srgbClr val="FFFFFF"/>
                </a:solidFill>
                <a:latin typeface="Calibri"/>
                <a:cs typeface="Calibri"/>
              </a:rPr>
              <a:t>Abdelkader</a:t>
            </a:r>
            <a:r>
              <a:rPr sz="65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650" spc="60" dirty="0">
                <a:solidFill>
                  <a:srgbClr val="FFFFFF"/>
                </a:solidFill>
                <a:latin typeface="Calibri"/>
                <a:cs typeface="Calibri"/>
              </a:rPr>
              <a:t>Shaaban</a:t>
            </a:r>
            <a:r>
              <a:rPr sz="65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650" spc="55" dirty="0">
                <a:solidFill>
                  <a:srgbClr val="FFFFFF"/>
                </a:solidFill>
                <a:latin typeface="Calibri"/>
                <a:cs typeface="Calibri"/>
              </a:rPr>
              <a:t>και</a:t>
            </a:r>
            <a:r>
              <a:rPr sz="650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650" spc="50" dirty="0">
                <a:solidFill>
                  <a:srgbClr val="FFFFFF"/>
                </a:solidFill>
                <a:latin typeface="Calibri"/>
                <a:cs typeface="Calibri"/>
              </a:rPr>
              <a:t>Stefan</a:t>
            </a:r>
            <a:r>
              <a:rPr sz="650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650" spc="50" dirty="0">
                <a:solidFill>
                  <a:srgbClr val="FFFFFF"/>
                </a:solidFill>
                <a:latin typeface="Calibri"/>
                <a:cs typeface="Calibri"/>
              </a:rPr>
              <a:t>Schauer</a:t>
            </a:r>
            <a:endParaRPr sz="650">
              <a:latin typeface="Calibri"/>
              <a:cs typeface="Calibri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48260" rIns="0" bIns="0" rtlCol="0">
            <a:spAutoFit/>
          </a:bodyPr>
          <a:lstStyle/>
          <a:p>
            <a:pPr marL="7169784" marR="5080" indent="-1017905">
              <a:lnSpc>
                <a:spcPts val="2150"/>
              </a:lnSpc>
              <a:spcBef>
                <a:spcPts val="380"/>
              </a:spcBef>
            </a:pPr>
            <a:r>
              <a:rPr spc="165" dirty="0"/>
              <a:t>Προστασία</a:t>
            </a:r>
            <a:r>
              <a:rPr spc="180" dirty="0"/>
              <a:t> </a:t>
            </a:r>
            <a:r>
              <a:rPr spc="150" dirty="0"/>
              <a:t>δικτύου</a:t>
            </a:r>
            <a:r>
              <a:rPr spc="180" dirty="0"/>
              <a:t> </a:t>
            </a:r>
            <a:r>
              <a:rPr spc="120" dirty="0"/>
              <a:t>για</a:t>
            </a:r>
            <a:r>
              <a:rPr spc="155" dirty="0"/>
              <a:t> συστήματα </a:t>
            </a:r>
            <a:r>
              <a:rPr spc="-484" dirty="0"/>
              <a:t> </a:t>
            </a:r>
            <a:r>
              <a:rPr spc="150" dirty="0"/>
              <a:t>ελέγχου</a:t>
            </a:r>
            <a:r>
              <a:rPr spc="175" dirty="0"/>
              <a:t> </a:t>
            </a:r>
            <a:r>
              <a:rPr spc="145" dirty="0"/>
              <a:t>ενέργειας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6468745" y="1650365"/>
            <a:ext cx="4378325" cy="3295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61745" marR="5080" indent="-1249045">
              <a:lnSpc>
                <a:spcPct val="100000"/>
              </a:lnSpc>
              <a:spcBef>
                <a:spcPts val="100"/>
              </a:spcBef>
            </a:pPr>
            <a:r>
              <a:rPr sz="1000" b="1" spc="45" dirty="0">
                <a:solidFill>
                  <a:srgbClr val="FFB800"/>
                </a:solidFill>
                <a:latin typeface="Calibri"/>
                <a:cs typeface="Calibri"/>
              </a:rPr>
              <a:t>Αυτές</a:t>
            </a:r>
            <a:r>
              <a:rPr sz="1000" b="1" spc="15" dirty="0">
                <a:solidFill>
                  <a:srgbClr val="FFB800"/>
                </a:solidFill>
                <a:latin typeface="Calibri"/>
                <a:cs typeface="Calibri"/>
              </a:rPr>
              <a:t> </a:t>
            </a:r>
            <a:r>
              <a:rPr sz="1000" b="1" spc="35" dirty="0">
                <a:solidFill>
                  <a:srgbClr val="FFB800"/>
                </a:solidFill>
                <a:latin typeface="Calibri"/>
                <a:cs typeface="Calibri"/>
              </a:rPr>
              <a:t>οι</a:t>
            </a:r>
            <a:r>
              <a:rPr sz="1000" b="1" spc="15" dirty="0">
                <a:solidFill>
                  <a:srgbClr val="FFB800"/>
                </a:solidFill>
                <a:latin typeface="Calibri"/>
                <a:cs typeface="Calibri"/>
              </a:rPr>
              <a:t> </a:t>
            </a:r>
            <a:r>
              <a:rPr sz="1000" b="1" spc="45" dirty="0">
                <a:solidFill>
                  <a:srgbClr val="FFB800"/>
                </a:solidFill>
                <a:latin typeface="Calibri"/>
                <a:cs typeface="Calibri"/>
              </a:rPr>
              <a:t>διαφάνειες</a:t>
            </a:r>
            <a:r>
              <a:rPr sz="1000" b="1" spc="15" dirty="0">
                <a:solidFill>
                  <a:srgbClr val="FFB800"/>
                </a:solidFill>
                <a:latin typeface="Calibri"/>
                <a:cs typeface="Calibri"/>
              </a:rPr>
              <a:t> </a:t>
            </a:r>
            <a:r>
              <a:rPr sz="1000" b="1" spc="50" dirty="0">
                <a:solidFill>
                  <a:srgbClr val="FFB800"/>
                </a:solidFill>
                <a:latin typeface="Calibri"/>
                <a:cs typeface="Calibri"/>
              </a:rPr>
              <a:t>περιγράφουν</a:t>
            </a:r>
            <a:r>
              <a:rPr sz="1000" b="1" spc="15" dirty="0">
                <a:solidFill>
                  <a:srgbClr val="FFB800"/>
                </a:solidFill>
                <a:latin typeface="Calibri"/>
                <a:cs typeface="Calibri"/>
              </a:rPr>
              <a:t> </a:t>
            </a:r>
            <a:r>
              <a:rPr sz="1000" b="1" spc="45" dirty="0">
                <a:solidFill>
                  <a:srgbClr val="FFB800"/>
                </a:solidFill>
                <a:latin typeface="Calibri"/>
                <a:cs typeface="Calibri"/>
              </a:rPr>
              <a:t>τα</a:t>
            </a:r>
            <a:r>
              <a:rPr sz="1000" b="1" spc="15" dirty="0">
                <a:solidFill>
                  <a:srgbClr val="FFB800"/>
                </a:solidFill>
                <a:latin typeface="Calibri"/>
                <a:cs typeface="Calibri"/>
              </a:rPr>
              <a:t> </a:t>
            </a:r>
            <a:r>
              <a:rPr sz="1000" b="1" spc="50" dirty="0">
                <a:solidFill>
                  <a:srgbClr val="FFB800"/>
                </a:solidFill>
                <a:latin typeface="Calibri"/>
                <a:cs typeface="Calibri"/>
              </a:rPr>
              <a:t>ουσιώδη</a:t>
            </a:r>
            <a:r>
              <a:rPr sz="1000" b="1" spc="15" dirty="0">
                <a:solidFill>
                  <a:srgbClr val="FFB800"/>
                </a:solidFill>
                <a:latin typeface="Calibri"/>
                <a:cs typeface="Calibri"/>
              </a:rPr>
              <a:t> </a:t>
            </a:r>
            <a:r>
              <a:rPr sz="1000" b="1" spc="40" dirty="0">
                <a:solidFill>
                  <a:srgbClr val="FFB800"/>
                </a:solidFill>
                <a:latin typeface="Calibri"/>
                <a:cs typeface="Calibri"/>
              </a:rPr>
              <a:t>επιθετικά</a:t>
            </a:r>
            <a:r>
              <a:rPr sz="1000" b="1" spc="15" dirty="0">
                <a:solidFill>
                  <a:srgbClr val="FFB800"/>
                </a:solidFill>
                <a:latin typeface="Calibri"/>
                <a:cs typeface="Calibri"/>
              </a:rPr>
              <a:t> </a:t>
            </a:r>
            <a:r>
              <a:rPr sz="1000" b="1" spc="45" dirty="0">
                <a:solidFill>
                  <a:srgbClr val="FFB800"/>
                </a:solidFill>
                <a:latin typeface="Calibri"/>
                <a:cs typeface="Calibri"/>
              </a:rPr>
              <a:t>εργαλεία</a:t>
            </a:r>
            <a:r>
              <a:rPr sz="1000" b="1" spc="15" dirty="0">
                <a:solidFill>
                  <a:srgbClr val="FFB800"/>
                </a:solidFill>
                <a:latin typeface="Calibri"/>
                <a:cs typeface="Calibri"/>
              </a:rPr>
              <a:t> </a:t>
            </a:r>
            <a:r>
              <a:rPr sz="1000" b="1" spc="50" dirty="0">
                <a:solidFill>
                  <a:srgbClr val="FFB800"/>
                </a:solidFill>
                <a:latin typeface="Calibri"/>
                <a:cs typeface="Calibri"/>
              </a:rPr>
              <a:t>που</a:t>
            </a:r>
            <a:r>
              <a:rPr sz="1000" b="1" spc="15" dirty="0">
                <a:solidFill>
                  <a:srgbClr val="FFB800"/>
                </a:solidFill>
                <a:latin typeface="Calibri"/>
                <a:cs typeface="Calibri"/>
              </a:rPr>
              <a:t> </a:t>
            </a:r>
            <a:r>
              <a:rPr sz="1000" b="1" spc="50" dirty="0">
                <a:solidFill>
                  <a:srgbClr val="FFB800"/>
                </a:solidFill>
                <a:latin typeface="Calibri"/>
                <a:cs typeface="Calibri"/>
              </a:rPr>
              <a:t>θα </a:t>
            </a:r>
            <a:r>
              <a:rPr sz="1000" b="1" spc="-210" dirty="0">
                <a:solidFill>
                  <a:srgbClr val="FFB800"/>
                </a:solidFill>
                <a:latin typeface="Calibri"/>
                <a:cs typeface="Calibri"/>
              </a:rPr>
              <a:t> </a:t>
            </a:r>
            <a:r>
              <a:rPr sz="1000" b="1" spc="45" dirty="0">
                <a:solidFill>
                  <a:srgbClr val="FFB800"/>
                </a:solidFill>
                <a:latin typeface="Calibri"/>
                <a:cs typeface="Calibri"/>
              </a:rPr>
              <a:t>χρησιμοποιηθούν</a:t>
            </a:r>
            <a:r>
              <a:rPr sz="1000" b="1" spc="10" dirty="0">
                <a:solidFill>
                  <a:srgbClr val="FFB800"/>
                </a:solidFill>
                <a:latin typeface="Calibri"/>
                <a:cs typeface="Calibri"/>
              </a:rPr>
              <a:t> </a:t>
            </a:r>
            <a:r>
              <a:rPr sz="1000" b="1" spc="50" dirty="0">
                <a:solidFill>
                  <a:srgbClr val="FFB800"/>
                </a:solidFill>
                <a:latin typeface="Calibri"/>
                <a:cs typeface="Calibri"/>
              </a:rPr>
              <a:t>σε</a:t>
            </a:r>
            <a:r>
              <a:rPr sz="1000" b="1" spc="15" dirty="0">
                <a:solidFill>
                  <a:srgbClr val="FFB800"/>
                </a:solidFill>
                <a:latin typeface="Calibri"/>
                <a:cs typeface="Calibri"/>
              </a:rPr>
              <a:t> </a:t>
            </a:r>
            <a:r>
              <a:rPr sz="1000" b="1" spc="50" dirty="0">
                <a:solidFill>
                  <a:srgbClr val="FFB800"/>
                </a:solidFill>
                <a:latin typeface="Calibri"/>
                <a:cs typeface="Calibri"/>
              </a:rPr>
              <a:t>αυτό</a:t>
            </a:r>
            <a:r>
              <a:rPr sz="1000" b="1" spc="15" dirty="0">
                <a:solidFill>
                  <a:srgbClr val="FFB800"/>
                </a:solidFill>
                <a:latin typeface="Calibri"/>
                <a:cs typeface="Calibri"/>
              </a:rPr>
              <a:t> </a:t>
            </a:r>
            <a:r>
              <a:rPr sz="1000" b="1" spc="45" dirty="0">
                <a:solidFill>
                  <a:srgbClr val="FFB800"/>
                </a:solidFill>
                <a:latin typeface="Calibri"/>
                <a:cs typeface="Calibri"/>
              </a:rPr>
              <a:t>το</a:t>
            </a:r>
            <a:r>
              <a:rPr sz="1000" b="1" spc="10" dirty="0">
                <a:solidFill>
                  <a:srgbClr val="FFB800"/>
                </a:solidFill>
                <a:latin typeface="Calibri"/>
                <a:cs typeface="Calibri"/>
              </a:rPr>
              <a:t> </a:t>
            </a:r>
            <a:r>
              <a:rPr sz="1000" b="1" spc="50" dirty="0">
                <a:solidFill>
                  <a:srgbClr val="FFB800"/>
                </a:solidFill>
                <a:latin typeface="Calibri"/>
                <a:cs typeface="Calibri"/>
              </a:rPr>
              <a:t>μάθημα.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945822" y="2339975"/>
            <a:ext cx="5647055" cy="11950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-635" algn="ctr">
              <a:lnSpc>
                <a:spcPct val="100000"/>
              </a:lnSpc>
              <a:spcBef>
                <a:spcPts val="100"/>
              </a:spcBef>
            </a:pPr>
            <a:r>
              <a:rPr sz="1100" spc="80" dirty="0">
                <a:solidFill>
                  <a:srgbClr val="FF0000"/>
                </a:solidFill>
                <a:latin typeface="Calibri"/>
                <a:cs typeface="Calibri"/>
              </a:rPr>
              <a:t>Αυτά </a:t>
            </a:r>
            <a:r>
              <a:rPr sz="1100" spc="75" dirty="0">
                <a:solidFill>
                  <a:srgbClr val="FF0000"/>
                </a:solidFill>
                <a:latin typeface="Calibri"/>
                <a:cs typeface="Calibri"/>
              </a:rPr>
              <a:t>τα εργαλεία </a:t>
            </a:r>
            <a:r>
              <a:rPr sz="1100" spc="70" dirty="0">
                <a:solidFill>
                  <a:srgbClr val="FF0000"/>
                </a:solidFill>
                <a:latin typeface="Calibri"/>
                <a:cs typeface="Calibri"/>
              </a:rPr>
              <a:t>προορίζονται για </a:t>
            </a:r>
            <a:r>
              <a:rPr sz="1100" spc="80" dirty="0">
                <a:solidFill>
                  <a:srgbClr val="FF0000"/>
                </a:solidFill>
                <a:latin typeface="Calibri"/>
                <a:cs typeface="Calibri"/>
              </a:rPr>
              <a:t>χρήση </a:t>
            </a:r>
            <a:r>
              <a:rPr sz="1100" spc="75" dirty="0">
                <a:solidFill>
                  <a:srgbClr val="FF0000"/>
                </a:solidFill>
                <a:latin typeface="Calibri"/>
                <a:cs typeface="Calibri"/>
              </a:rPr>
              <a:t>στο </a:t>
            </a:r>
            <a:r>
              <a:rPr sz="1100" spc="70" dirty="0">
                <a:solidFill>
                  <a:srgbClr val="FF0000"/>
                </a:solidFill>
                <a:latin typeface="Calibri"/>
                <a:cs typeface="Calibri"/>
              </a:rPr>
              <a:t>πλαίσιο </a:t>
            </a:r>
            <a:r>
              <a:rPr sz="1100" spc="80" dirty="0">
                <a:solidFill>
                  <a:srgbClr val="FF0000"/>
                </a:solidFill>
                <a:latin typeface="Calibri"/>
                <a:cs typeface="Calibri"/>
              </a:rPr>
              <a:t>αυτού </a:t>
            </a:r>
            <a:r>
              <a:rPr sz="1100" spc="75" dirty="0">
                <a:solidFill>
                  <a:srgbClr val="FF0000"/>
                </a:solidFill>
                <a:latin typeface="Calibri"/>
                <a:cs typeface="Calibri"/>
              </a:rPr>
              <a:t>του </a:t>
            </a:r>
            <a:r>
              <a:rPr sz="1100" spc="80" dirty="0">
                <a:solidFill>
                  <a:srgbClr val="FF0000"/>
                </a:solidFill>
                <a:latin typeface="Calibri"/>
                <a:cs typeface="Calibri"/>
              </a:rPr>
              <a:t>μαθήματος </a:t>
            </a:r>
            <a:r>
              <a:rPr sz="1100" spc="70" dirty="0">
                <a:solidFill>
                  <a:srgbClr val="FF0000"/>
                </a:solidFill>
                <a:latin typeface="Calibri"/>
                <a:cs typeface="Calibri"/>
              </a:rPr>
              <a:t>για </a:t>
            </a:r>
            <a:r>
              <a:rPr sz="1100" spc="80" dirty="0">
                <a:solidFill>
                  <a:srgbClr val="FF0000"/>
                </a:solidFill>
                <a:latin typeface="Calibri"/>
                <a:cs typeface="Calibri"/>
              </a:rPr>
              <a:t>να </a:t>
            </a:r>
            <a:r>
              <a:rPr sz="1100" spc="8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100" spc="75" dirty="0">
                <a:solidFill>
                  <a:srgbClr val="FF0000"/>
                </a:solidFill>
                <a:latin typeface="Calibri"/>
                <a:cs typeface="Calibri"/>
              </a:rPr>
              <a:t>καταδείξουν </a:t>
            </a:r>
            <a:r>
              <a:rPr sz="1100" spc="90" dirty="0">
                <a:solidFill>
                  <a:srgbClr val="FF0000"/>
                </a:solidFill>
                <a:latin typeface="Calibri"/>
                <a:cs typeface="Calibri"/>
              </a:rPr>
              <a:t>πώς </a:t>
            </a:r>
            <a:r>
              <a:rPr sz="1100" spc="80" dirty="0">
                <a:solidFill>
                  <a:srgbClr val="FF0000"/>
                </a:solidFill>
                <a:latin typeface="Calibri"/>
                <a:cs typeface="Calibri"/>
              </a:rPr>
              <a:t>μπορούν να </a:t>
            </a:r>
            <a:r>
              <a:rPr sz="1100" spc="75" dirty="0">
                <a:solidFill>
                  <a:srgbClr val="FF0000"/>
                </a:solidFill>
                <a:latin typeface="Calibri"/>
                <a:cs typeface="Calibri"/>
              </a:rPr>
              <a:t>χρησιμοποιηθούν </a:t>
            </a:r>
            <a:r>
              <a:rPr sz="1100" spc="80" dirty="0">
                <a:solidFill>
                  <a:srgbClr val="FF0000"/>
                </a:solidFill>
                <a:latin typeface="Calibri"/>
                <a:cs typeface="Calibri"/>
              </a:rPr>
              <a:t>διάφορα </a:t>
            </a:r>
            <a:r>
              <a:rPr sz="1100" spc="75" dirty="0">
                <a:solidFill>
                  <a:srgbClr val="FF0000"/>
                </a:solidFill>
                <a:latin typeface="Calibri"/>
                <a:cs typeface="Calibri"/>
              </a:rPr>
              <a:t>εργαλεία </a:t>
            </a:r>
            <a:r>
              <a:rPr sz="1100" spc="70" dirty="0">
                <a:solidFill>
                  <a:srgbClr val="FF0000"/>
                </a:solidFill>
                <a:latin typeface="Calibri"/>
                <a:cs typeface="Calibri"/>
              </a:rPr>
              <a:t>για </a:t>
            </a:r>
            <a:r>
              <a:rPr sz="1100" spc="75" dirty="0">
                <a:solidFill>
                  <a:srgbClr val="FF0000"/>
                </a:solidFill>
                <a:latin typeface="Calibri"/>
                <a:cs typeface="Calibri"/>
              </a:rPr>
              <a:t>διάφορες </a:t>
            </a:r>
            <a:r>
              <a:rPr sz="1100" spc="8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100" spc="75" dirty="0">
                <a:solidFill>
                  <a:srgbClr val="FF0000"/>
                </a:solidFill>
                <a:latin typeface="Calibri"/>
                <a:cs typeface="Calibri"/>
              </a:rPr>
              <a:t>δραστηριότητες κυβερνοεπιθέσεων </a:t>
            </a:r>
            <a:r>
              <a:rPr sz="1100" spc="70" dirty="0">
                <a:solidFill>
                  <a:srgbClr val="FF0000"/>
                </a:solidFill>
                <a:latin typeface="Calibri"/>
                <a:cs typeface="Calibri"/>
              </a:rPr>
              <a:t>και </a:t>
            </a:r>
            <a:r>
              <a:rPr sz="1100" spc="80" dirty="0">
                <a:solidFill>
                  <a:srgbClr val="FF0000"/>
                </a:solidFill>
                <a:latin typeface="Calibri"/>
                <a:cs typeface="Calibri"/>
              </a:rPr>
              <a:t>να </a:t>
            </a:r>
            <a:r>
              <a:rPr sz="1100" spc="75" dirty="0">
                <a:solidFill>
                  <a:srgbClr val="FF0000"/>
                </a:solidFill>
                <a:latin typeface="Calibri"/>
                <a:cs typeface="Calibri"/>
              </a:rPr>
              <a:t>διευθυνσιοδοτηθούν </a:t>
            </a:r>
            <a:r>
              <a:rPr sz="1100" spc="60" dirty="0">
                <a:solidFill>
                  <a:srgbClr val="FF0000"/>
                </a:solidFill>
                <a:latin typeface="Calibri"/>
                <a:cs typeface="Calibri"/>
              </a:rPr>
              <a:t>οι </a:t>
            </a:r>
            <a:r>
              <a:rPr sz="1100" spc="80" dirty="0">
                <a:solidFill>
                  <a:srgbClr val="FF0000"/>
                </a:solidFill>
                <a:latin typeface="Calibri"/>
                <a:cs typeface="Calibri"/>
              </a:rPr>
              <a:t>υπάρχουσες </a:t>
            </a:r>
            <a:r>
              <a:rPr sz="1100" spc="8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100" spc="75" dirty="0">
                <a:solidFill>
                  <a:srgbClr val="FF0000"/>
                </a:solidFill>
                <a:latin typeface="Calibri"/>
                <a:cs typeface="Calibri"/>
              </a:rPr>
              <a:t>αδυναμίες</a:t>
            </a:r>
            <a:r>
              <a:rPr sz="1100" spc="4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100" spc="80" dirty="0">
                <a:solidFill>
                  <a:srgbClr val="FF0000"/>
                </a:solidFill>
                <a:latin typeface="Calibri"/>
                <a:cs typeface="Calibri"/>
              </a:rPr>
              <a:t>ασφάλειας</a:t>
            </a:r>
            <a:r>
              <a:rPr sz="1100" spc="5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100" spc="70" dirty="0">
                <a:solidFill>
                  <a:srgbClr val="FF0000"/>
                </a:solidFill>
                <a:latin typeface="Calibri"/>
                <a:cs typeface="Calibri"/>
              </a:rPr>
              <a:t>για</a:t>
            </a:r>
            <a:r>
              <a:rPr sz="1100" spc="4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100" spc="75" dirty="0">
                <a:solidFill>
                  <a:srgbClr val="FF0000"/>
                </a:solidFill>
                <a:latin typeface="Calibri"/>
                <a:cs typeface="Calibri"/>
              </a:rPr>
              <a:t>την</a:t>
            </a:r>
            <a:r>
              <a:rPr sz="1100" spc="3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100" spc="85" dirty="0">
                <a:solidFill>
                  <a:srgbClr val="FF0000"/>
                </a:solidFill>
                <a:latin typeface="Calibri"/>
                <a:cs typeface="Calibri"/>
              </a:rPr>
              <a:t>αποφυγή</a:t>
            </a:r>
            <a:r>
              <a:rPr sz="1100" spc="4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100" spc="85" dirty="0">
                <a:solidFill>
                  <a:srgbClr val="FF0000"/>
                </a:solidFill>
                <a:latin typeface="Calibri"/>
                <a:cs typeface="Calibri"/>
              </a:rPr>
              <a:t>ή</a:t>
            </a:r>
            <a:r>
              <a:rPr sz="1100" spc="4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100" spc="70" dirty="0">
                <a:solidFill>
                  <a:srgbClr val="FF0000"/>
                </a:solidFill>
                <a:latin typeface="Calibri"/>
                <a:cs typeface="Calibri"/>
              </a:rPr>
              <a:t>τον</a:t>
            </a:r>
            <a:r>
              <a:rPr sz="1100" spc="4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100" spc="75" dirty="0">
                <a:solidFill>
                  <a:srgbClr val="FF0000"/>
                </a:solidFill>
                <a:latin typeface="Calibri"/>
                <a:cs typeface="Calibri"/>
              </a:rPr>
              <a:t>μετριασμό</a:t>
            </a:r>
            <a:r>
              <a:rPr sz="1100" spc="4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100" spc="80" dirty="0">
                <a:solidFill>
                  <a:srgbClr val="FF0000"/>
                </a:solidFill>
                <a:latin typeface="Calibri"/>
                <a:cs typeface="Calibri"/>
              </a:rPr>
              <a:t>των</a:t>
            </a:r>
            <a:r>
              <a:rPr sz="1100" spc="4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100" spc="70" dirty="0">
                <a:solidFill>
                  <a:srgbClr val="FF0000"/>
                </a:solidFill>
                <a:latin typeface="Calibri"/>
                <a:cs typeface="Calibri"/>
              </a:rPr>
              <a:t>σχετικών</a:t>
            </a:r>
            <a:r>
              <a:rPr sz="1100" spc="4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100" spc="75" dirty="0">
                <a:solidFill>
                  <a:srgbClr val="FF0000"/>
                </a:solidFill>
                <a:latin typeface="Calibri"/>
                <a:cs typeface="Calibri"/>
              </a:rPr>
              <a:t>κινδύνων</a:t>
            </a:r>
            <a:r>
              <a:rPr sz="1100" spc="3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100" spc="75" dirty="0">
                <a:solidFill>
                  <a:srgbClr val="FF0000"/>
                </a:solidFill>
                <a:latin typeface="Calibri"/>
                <a:cs typeface="Calibri"/>
              </a:rPr>
              <a:t>στον </a:t>
            </a:r>
            <a:r>
              <a:rPr sz="1100" spc="-23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100" spc="75" dirty="0">
                <a:solidFill>
                  <a:srgbClr val="FF0000"/>
                </a:solidFill>
                <a:latin typeface="Calibri"/>
                <a:cs typeface="Calibri"/>
              </a:rPr>
              <a:t>κυβερνοχώρο. </a:t>
            </a:r>
            <a:r>
              <a:rPr sz="1100" spc="85" dirty="0">
                <a:solidFill>
                  <a:srgbClr val="FF0000"/>
                </a:solidFill>
                <a:latin typeface="Calibri"/>
                <a:cs typeface="Calibri"/>
              </a:rPr>
              <a:t>Ως </a:t>
            </a:r>
            <a:r>
              <a:rPr sz="1100" spc="70" dirty="0">
                <a:solidFill>
                  <a:srgbClr val="FF0000"/>
                </a:solidFill>
                <a:latin typeface="Calibri"/>
                <a:cs typeface="Calibri"/>
              </a:rPr>
              <a:t>εκ τούτου, όλες </a:t>
            </a:r>
            <a:r>
              <a:rPr sz="1100" spc="75" dirty="0">
                <a:solidFill>
                  <a:srgbClr val="FF0000"/>
                </a:solidFill>
                <a:latin typeface="Calibri"/>
                <a:cs typeface="Calibri"/>
              </a:rPr>
              <a:t>αυτές </a:t>
            </a:r>
            <a:r>
              <a:rPr sz="1100" spc="65" dirty="0">
                <a:solidFill>
                  <a:srgbClr val="FF0000"/>
                </a:solidFill>
                <a:latin typeface="Calibri"/>
                <a:cs typeface="Calibri"/>
              </a:rPr>
              <a:t>οι </a:t>
            </a:r>
            <a:r>
              <a:rPr sz="1100" spc="70" dirty="0">
                <a:solidFill>
                  <a:srgbClr val="FF0000"/>
                </a:solidFill>
                <a:latin typeface="Calibri"/>
                <a:cs typeface="Calibri"/>
              </a:rPr>
              <a:t>πρακτικές </a:t>
            </a:r>
            <a:r>
              <a:rPr sz="1100" spc="75" dirty="0">
                <a:solidFill>
                  <a:srgbClr val="FF0000"/>
                </a:solidFill>
                <a:latin typeface="Calibri"/>
                <a:cs typeface="Calibri"/>
              </a:rPr>
              <a:t>δραστηριότητες </a:t>
            </a:r>
            <a:r>
              <a:rPr sz="1100" spc="70" dirty="0">
                <a:solidFill>
                  <a:srgbClr val="FF0000"/>
                </a:solidFill>
                <a:latin typeface="Calibri"/>
                <a:cs typeface="Calibri"/>
              </a:rPr>
              <a:t>προορίζονται </a:t>
            </a:r>
            <a:r>
              <a:rPr sz="1100" spc="7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100" spc="70" dirty="0">
                <a:solidFill>
                  <a:srgbClr val="FF0000"/>
                </a:solidFill>
                <a:latin typeface="Calibri"/>
                <a:cs typeface="Calibri"/>
              </a:rPr>
              <a:t>αποκλειστικά και </a:t>
            </a:r>
            <a:r>
              <a:rPr sz="1100" spc="80" dirty="0">
                <a:solidFill>
                  <a:srgbClr val="FF0000"/>
                </a:solidFill>
                <a:latin typeface="Calibri"/>
                <a:cs typeface="Calibri"/>
              </a:rPr>
              <a:t>μόνο </a:t>
            </a:r>
            <a:r>
              <a:rPr sz="1100" spc="70" dirty="0">
                <a:solidFill>
                  <a:srgbClr val="FF0000"/>
                </a:solidFill>
                <a:latin typeface="Calibri"/>
                <a:cs typeface="Calibri"/>
              </a:rPr>
              <a:t>για εκπαιδευτικούς </a:t>
            </a:r>
            <a:r>
              <a:rPr sz="1100" spc="80" dirty="0">
                <a:solidFill>
                  <a:srgbClr val="FF0000"/>
                </a:solidFill>
                <a:latin typeface="Calibri"/>
                <a:cs typeface="Calibri"/>
              </a:rPr>
              <a:t>σκοπούς </a:t>
            </a:r>
            <a:r>
              <a:rPr sz="1100" spc="70" dirty="0">
                <a:solidFill>
                  <a:srgbClr val="FF0000"/>
                </a:solidFill>
                <a:latin typeface="Calibri"/>
                <a:cs typeface="Calibri"/>
              </a:rPr>
              <a:t>και </a:t>
            </a:r>
            <a:r>
              <a:rPr sz="1100" spc="65" dirty="0">
                <a:solidFill>
                  <a:srgbClr val="FF0000"/>
                </a:solidFill>
                <a:latin typeface="Calibri"/>
                <a:cs typeface="Calibri"/>
              </a:rPr>
              <a:t>όχι </a:t>
            </a:r>
            <a:r>
              <a:rPr sz="1100" spc="70" dirty="0">
                <a:solidFill>
                  <a:srgbClr val="FF0000"/>
                </a:solidFill>
                <a:latin typeface="Calibri"/>
                <a:cs typeface="Calibri"/>
              </a:rPr>
              <a:t>για </a:t>
            </a:r>
            <a:r>
              <a:rPr sz="1100" spc="75" dirty="0">
                <a:solidFill>
                  <a:srgbClr val="FF0000"/>
                </a:solidFill>
                <a:latin typeface="Calibri"/>
                <a:cs typeface="Calibri"/>
              </a:rPr>
              <a:t>οποιαδήποτε </a:t>
            </a:r>
            <a:r>
              <a:rPr sz="1100" spc="80" dirty="0">
                <a:solidFill>
                  <a:srgbClr val="FF0000"/>
                </a:solidFill>
                <a:latin typeface="Calibri"/>
                <a:cs typeface="Calibri"/>
              </a:rPr>
              <a:t>άλλη </a:t>
            </a:r>
            <a:r>
              <a:rPr sz="1100" spc="8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100" spc="80" dirty="0">
                <a:solidFill>
                  <a:srgbClr val="FF0000"/>
                </a:solidFill>
                <a:latin typeface="Calibri"/>
                <a:cs typeface="Calibri"/>
              </a:rPr>
              <a:t>κακόβουλη</a:t>
            </a:r>
            <a:r>
              <a:rPr sz="1100" spc="3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100" spc="85" dirty="0">
                <a:solidFill>
                  <a:srgbClr val="FF0000"/>
                </a:solidFill>
                <a:latin typeface="Calibri"/>
                <a:cs typeface="Calibri"/>
              </a:rPr>
              <a:t>ή</a:t>
            </a:r>
            <a:r>
              <a:rPr sz="1100" spc="3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100" spc="75" dirty="0">
                <a:solidFill>
                  <a:srgbClr val="FF0000"/>
                </a:solidFill>
                <a:latin typeface="Calibri"/>
                <a:cs typeface="Calibri"/>
              </a:rPr>
              <a:t>ανεξουσιοδοτημένη</a:t>
            </a:r>
            <a:r>
              <a:rPr sz="1100" spc="2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100" spc="70" dirty="0">
                <a:solidFill>
                  <a:srgbClr val="FF0000"/>
                </a:solidFill>
                <a:latin typeface="Calibri"/>
                <a:cs typeface="Calibri"/>
              </a:rPr>
              <a:t>δραστηριότητα.</a:t>
            </a:r>
            <a:endParaRPr sz="1100">
              <a:latin typeface="Calibri"/>
              <a:cs typeface="Calibri"/>
            </a:endParaRPr>
          </a:p>
        </p:txBody>
      </p:sp>
      <p:pic>
        <p:nvPicPr>
          <p:cNvPr id="12" name="object 1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549832" y="4398645"/>
            <a:ext cx="3246120" cy="602297"/>
          </a:xfrm>
          <a:prstGeom prst="rect">
            <a:avLst/>
          </a:prstGeom>
        </p:spPr>
      </p:pic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6042660" cy="6879590"/>
            <a:chOff x="0" y="0"/>
            <a:chExt cx="6042660" cy="6879590"/>
          </a:xfrm>
        </p:grpSpPr>
        <p:sp>
          <p:nvSpPr>
            <p:cNvPr id="3" name="object 3"/>
            <p:cNvSpPr/>
            <p:nvPr/>
          </p:nvSpPr>
          <p:spPr>
            <a:xfrm>
              <a:off x="4497704" y="5112385"/>
              <a:ext cx="797560" cy="1738630"/>
            </a:xfrm>
            <a:custGeom>
              <a:avLst/>
              <a:gdLst/>
              <a:ahLst/>
              <a:cxnLst/>
              <a:rect l="l" t="t" r="r" b="b"/>
              <a:pathLst>
                <a:path w="797560" h="1738629">
                  <a:moveTo>
                    <a:pt x="609917" y="0"/>
                  </a:moveTo>
                  <a:lnTo>
                    <a:pt x="561340" y="6667"/>
                  </a:lnTo>
                  <a:lnTo>
                    <a:pt x="516572" y="25400"/>
                  </a:lnTo>
                  <a:lnTo>
                    <a:pt x="478155" y="55244"/>
                  </a:lnTo>
                  <a:lnTo>
                    <a:pt x="448310" y="94614"/>
                  </a:lnTo>
                  <a:lnTo>
                    <a:pt x="428625" y="142239"/>
                  </a:lnTo>
                  <a:lnTo>
                    <a:pt x="0" y="1738629"/>
                  </a:lnTo>
                  <a:lnTo>
                    <a:pt x="27940" y="1738629"/>
                  </a:lnTo>
                  <a:lnTo>
                    <a:pt x="453707" y="148907"/>
                  </a:lnTo>
                  <a:lnTo>
                    <a:pt x="470217" y="107950"/>
                  </a:lnTo>
                  <a:lnTo>
                    <a:pt x="496252" y="74294"/>
                  </a:lnTo>
                  <a:lnTo>
                    <a:pt x="529272" y="48577"/>
                  </a:lnTo>
                  <a:lnTo>
                    <a:pt x="567690" y="32384"/>
                  </a:lnTo>
                  <a:lnTo>
                    <a:pt x="609282" y="26669"/>
                  </a:lnTo>
                  <a:lnTo>
                    <a:pt x="698432" y="26669"/>
                  </a:lnTo>
                  <a:lnTo>
                    <a:pt x="658812" y="6667"/>
                  </a:lnTo>
                  <a:lnTo>
                    <a:pt x="609917" y="0"/>
                  </a:lnTo>
                  <a:close/>
                </a:path>
                <a:path w="797560" h="1738629">
                  <a:moveTo>
                    <a:pt x="698432" y="26669"/>
                  </a:moveTo>
                  <a:lnTo>
                    <a:pt x="609282" y="26669"/>
                  </a:lnTo>
                  <a:lnTo>
                    <a:pt x="652145" y="32384"/>
                  </a:lnTo>
                  <a:lnTo>
                    <a:pt x="709295" y="60959"/>
                  </a:lnTo>
                  <a:lnTo>
                    <a:pt x="750252" y="109537"/>
                  </a:lnTo>
                  <a:lnTo>
                    <a:pt x="770572" y="170497"/>
                  </a:lnTo>
                  <a:lnTo>
                    <a:pt x="771525" y="202882"/>
                  </a:lnTo>
                  <a:lnTo>
                    <a:pt x="766127" y="235584"/>
                  </a:lnTo>
                  <a:lnTo>
                    <a:pt x="362585" y="1738629"/>
                  </a:lnTo>
                  <a:lnTo>
                    <a:pt x="390207" y="1738629"/>
                  </a:lnTo>
                  <a:lnTo>
                    <a:pt x="791210" y="242252"/>
                  </a:lnTo>
                  <a:lnTo>
                    <a:pt x="797560" y="204787"/>
                  </a:lnTo>
                  <a:lnTo>
                    <a:pt x="796290" y="167322"/>
                  </a:lnTo>
                  <a:lnTo>
                    <a:pt x="772795" y="96202"/>
                  </a:lnTo>
                  <a:lnTo>
                    <a:pt x="724217" y="39687"/>
                  </a:lnTo>
                  <a:lnTo>
                    <a:pt x="698432" y="26669"/>
                  </a:lnTo>
                  <a:close/>
                </a:path>
              </a:pathLst>
            </a:custGeom>
            <a:solidFill>
              <a:srgbClr val="D679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2933700" y="635"/>
              <a:ext cx="1818639" cy="6857365"/>
            </a:xfrm>
            <a:custGeom>
              <a:avLst/>
              <a:gdLst/>
              <a:ahLst/>
              <a:cxnLst/>
              <a:rect l="l" t="t" r="r" b="b"/>
              <a:pathLst>
                <a:path w="1818639" h="6857365">
                  <a:moveTo>
                    <a:pt x="1818322" y="0"/>
                  </a:moveTo>
                  <a:lnTo>
                    <a:pt x="0" y="6857365"/>
                  </a:lnTo>
                </a:path>
              </a:pathLst>
            </a:custGeom>
            <a:ln w="22225">
              <a:solidFill>
                <a:srgbClr val="D6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3497579" y="18097"/>
              <a:ext cx="2545080" cy="6837045"/>
            </a:xfrm>
            <a:custGeom>
              <a:avLst/>
              <a:gdLst/>
              <a:ahLst/>
              <a:cxnLst/>
              <a:rect l="l" t="t" r="r" b="b"/>
              <a:pathLst>
                <a:path w="2545079" h="6837045">
                  <a:moveTo>
                    <a:pt x="1321435" y="2282825"/>
                  </a:moveTo>
                  <a:lnTo>
                    <a:pt x="1271587" y="2291080"/>
                  </a:lnTo>
                  <a:lnTo>
                    <a:pt x="1226185" y="2312352"/>
                  </a:lnTo>
                  <a:lnTo>
                    <a:pt x="1187767" y="2345055"/>
                  </a:lnTo>
                  <a:lnTo>
                    <a:pt x="1159510" y="2388870"/>
                  </a:lnTo>
                  <a:lnTo>
                    <a:pt x="1159510" y="2390140"/>
                  </a:lnTo>
                  <a:lnTo>
                    <a:pt x="819150" y="3658235"/>
                  </a:lnTo>
                  <a:lnTo>
                    <a:pt x="0" y="6835457"/>
                  </a:lnTo>
                  <a:lnTo>
                    <a:pt x="6667" y="6836092"/>
                  </a:lnTo>
                  <a:lnTo>
                    <a:pt x="20955" y="6836727"/>
                  </a:lnTo>
                  <a:lnTo>
                    <a:pt x="26670" y="6836727"/>
                  </a:lnTo>
                  <a:lnTo>
                    <a:pt x="843365" y="3664267"/>
                  </a:lnTo>
                  <a:lnTo>
                    <a:pt x="1183322" y="2397760"/>
                  </a:lnTo>
                  <a:lnTo>
                    <a:pt x="1208087" y="2360295"/>
                  </a:lnTo>
                  <a:lnTo>
                    <a:pt x="1241107" y="2332037"/>
                  </a:lnTo>
                  <a:lnTo>
                    <a:pt x="1279842" y="2313940"/>
                  </a:lnTo>
                  <a:lnTo>
                    <a:pt x="1322705" y="2307272"/>
                  </a:lnTo>
                  <a:lnTo>
                    <a:pt x="1417637" y="2307272"/>
                  </a:lnTo>
                  <a:lnTo>
                    <a:pt x="1372870" y="2289175"/>
                  </a:lnTo>
                  <a:lnTo>
                    <a:pt x="1321435" y="2282825"/>
                  </a:lnTo>
                  <a:close/>
                </a:path>
                <a:path w="2545079" h="6837045">
                  <a:moveTo>
                    <a:pt x="1417637" y="2307272"/>
                  </a:moveTo>
                  <a:lnTo>
                    <a:pt x="1322705" y="2307272"/>
                  </a:lnTo>
                  <a:lnTo>
                    <a:pt x="1366837" y="2312987"/>
                  </a:lnTo>
                  <a:lnTo>
                    <a:pt x="1412557" y="2333942"/>
                  </a:lnTo>
                  <a:lnTo>
                    <a:pt x="1448435" y="2366962"/>
                  </a:lnTo>
                  <a:lnTo>
                    <a:pt x="1472565" y="2408872"/>
                  </a:lnTo>
                  <a:lnTo>
                    <a:pt x="1483042" y="2456180"/>
                  </a:lnTo>
                  <a:lnTo>
                    <a:pt x="1477962" y="2506345"/>
                  </a:lnTo>
                  <a:lnTo>
                    <a:pt x="1220152" y="3457575"/>
                  </a:lnTo>
                  <a:lnTo>
                    <a:pt x="1214120" y="3492817"/>
                  </a:lnTo>
                  <a:lnTo>
                    <a:pt x="1215072" y="3525837"/>
                  </a:lnTo>
                  <a:lnTo>
                    <a:pt x="1215072" y="3528377"/>
                  </a:lnTo>
                  <a:lnTo>
                    <a:pt x="1223010" y="3562985"/>
                  </a:lnTo>
                  <a:lnTo>
                    <a:pt x="1258570" y="3626167"/>
                  </a:lnTo>
                  <a:lnTo>
                    <a:pt x="1314767" y="3669665"/>
                  </a:lnTo>
                  <a:lnTo>
                    <a:pt x="1397635" y="3688715"/>
                  </a:lnTo>
                  <a:lnTo>
                    <a:pt x="1444625" y="3682365"/>
                  </a:lnTo>
                  <a:lnTo>
                    <a:pt x="1487805" y="3664267"/>
                  </a:lnTo>
                  <a:lnTo>
                    <a:pt x="1490662" y="3662362"/>
                  </a:lnTo>
                  <a:lnTo>
                    <a:pt x="1403985" y="3662362"/>
                  </a:lnTo>
                  <a:lnTo>
                    <a:pt x="1354137" y="3656965"/>
                  </a:lnTo>
                  <a:lnTo>
                    <a:pt x="1299210" y="3629977"/>
                  </a:lnTo>
                  <a:lnTo>
                    <a:pt x="1259205" y="3583940"/>
                  </a:lnTo>
                  <a:lnTo>
                    <a:pt x="1239202" y="3525837"/>
                  </a:lnTo>
                  <a:lnTo>
                    <a:pt x="1238567" y="3495040"/>
                  </a:lnTo>
                  <a:lnTo>
                    <a:pt x="1243965" y="3463925"/>
                  </a:lnTo>
                  <a:lnTo>
                    <a:pt x="1502092" y="2512695"/>
                  </a:lnTo>
                  <a:lnTo>
                    <a:pt x="1508442" y="2464117"/>
                  </a:lnTo>
                  <a:lnTo>
                    <a:pt x="1502092" y="2417127"/>
                  </a:lnTo>
                  <a:lnTo>
                    <a:pt x="1483995" y="2373630"/>
                  </a:lnTo>
                  <a:lnTo>
                    <a:pt x="1455737" y="2336482"/>
                  </a:lnTo>
                  <a:lnTo>
                    <a:pt x="1418272" y="2307590"/>
                  </a:lnTo>
                  <a:lnTo>
                    <a:pt x="1417637" y="2307272"/>
                  </a:lnTo>
                  <a:close/>
                </a:path>
                <a:path w="2545079" h="6837045">
                  <a:moveTo>
                    <a:pt x="2545080" y="0"/>
                  </a:moveTo>
                  <a:lnTo>
                    <a:pt x="2518410" y="0"/>
                  </a:lnTo>
                  <a:lnTo>
                    <a:pt x="1939290" y="2100580"/>
                  </a:lnTo>
                  <a:lnTo>
                    <a:pt x="1547495" y="3545840"/>
                  </a:lnTo>
                  <a:lnTo>
                    <a:pt x="1526540" y="3591560"/>
                  </a:lnTo>
                  <a:lnTo>
                    <a:pt x="1493520" y="3627755"/>
                  </a:lnTo>
                  <a:lnTo>
                    <a:pt x="1451610" y="3651885"/>
                  </a:lnTo>
                  <a:lnTo>
                    <a:pt x="1403985" y="3662362"/>
                  </a:lnTo>
                  <a:lnTo>
                    <a:pt x="1490662" y="3662362"/>
                  </a:lnTo>
                  <a:lnTo>
                    <a:pt x="1525270" y="3636010"/>
                  </a:lnTo>
                  <a:lnTo>
                    <a:pt x="1554162" y="3598545"/>
                  </a:lnTo>
                  <a:lnTo>
                    <a:pt x="1572895" y="3553460"/>
                  </a:lnTo>
                  <a:lnTo>
                    <a:pt x="1964690" y="2108200"/>
                  </a:lnTo>
                  <a:lnTo>
                    <a:pt x="2540000" y="16510"/>
                  </a:lnTo>
                  <a:lnTo>
                    <a:pt x="2543810" y="3810"/>
                  </a:lnTo>
                  <a:lnTo>
                    <a:pt x="2545080" y="0"/>
                  </a:lnTo>
                  <a:close/>
                </a:path>
              </a:pathLst>
            </a:custGeom>
            <a:solidFill>
              <a:srgbClr val="FFB8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5841364" cy="6858000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9917430" y="33019"/>
            <a:ext cx="2174240" cy="1244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50" spc="60" dirty="0">
                <a:solidFill>
                  <a:srgbClr val="FFFFFF"/>
                </a:solidFill>
                <a:latin typeface="Calibri"/>
                <a:cs typeface="Calibri"/>
              </a:rPr>
              <a:t>CSP004_C_E:</a:t>
            </a:r>
            <a:r>
              <a:rPr sz="65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650" spc="55" dirty="0">
                <a:solidFill>
                  <a:srgbClr val="FFFFFF"/>
                </a:solidFill>
                <a:latin typeface="Calibri"/>
                <a:cs typeface="Calibri"/>
              </a:rPr>
              <a:t>Abdelkader</a:t>
            </a:r>
            <a:r>
              <a:rPr sz="65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650" spc="60" dirty="0">
                <a:solidFill>
                  <a:srgbClr val="FFFFFF"/>
                </a:solidFill>
                <a:latin typeface="Calibri"/>
                <a:cs typeface="Calibri"/>
              </a:rPr>
              <a:t>Shaaban</a:t>
            </a:r>
            <a:r>
              <a:rPr sz="65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650" spc="55" dirty="0">
                <a:solidFill>
                  <a:srgbClr val="FFFFFF"/>
                </a:solidFill>
                <a:latin typeface="Calibri"/>
                <a:cs typeface="Calibri"/>
              </a:rPr>
              <a:t>και</a:t>
            </a:r>
            <a:r>
              <a:rPr sz="650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650" spc="50" dirty="0">
                <a:solidFill>
                  <a:srgbClr val="FFFFFF"/>
                </a:solidFill>
                <a:latin typeface="Calibri"/>
                <a:cs typeface="Calibri"/>
              </a:rPr>
              <a:t>Stefan</a:t>
            </a:r>
            <a:r>
              <a:rPr sz="650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650" spc="50" dirty="0">
                <a:solidFill>
                  <a:srgbClr val="FFFFFF"/>
                </a:solidFill>
                <a:latin typeface="Calibri"/>
                <a:cs typeface="Calibri"/>
              </a:rPr>
              <a:t>Schauer</a:t>
            </a:r>
            <a:endParaRPr sz="650">
              <a:latin typeface="Calibri"/>
              <a:cs typeface="Calibri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5920104" y="2876867"/>
            <a:ext cx="2795270" cy="3683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250" spc="110" dirty="0"/>
              <a:t>Προσομοιωτής GNS3</a:t>
            </a:r>
            <a:endParaRPr sz="2250"/>
          </a:p>
        </p:txBody>
      </p:sp>
      <p:pic>
        <p:nvPicPr>
          <p:cNvPr id="9" name="object 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549832" y="5901054"/>
            <a:ext cx="3246120" cy="602297"/>
          </a:xfrm>
          <a:prstGeom prst="rect">
            <a:avLst/>
          </a:prstGeom>
        </p:spPr>
      </p:pic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5324792" y="0"/>
            <a:ext cx="6629400" cy="6879590"/>
            <a:chOff x="5324792" y="0"/>
            <a:chExt cx="6629400" cy="6879590"/>
          </a:xfrm>
        </p:grpSpPr>
        <p:sp>
          <p:nvSpPr>
            <p:cNvPr id="3" name="object 3"/>
            <p:cNvSpPr/>
            <p:nvPr/>
          </p:nvSpPr>
          <p:spPr>
            <a:xfrm>
              <a:off x="6894512" y="635"/>
              <a:ext cx="1818639" cy="6857365"/>
            </a:xfrm>
            <a:custGeom>
              <a:avLst/>
              <a:gdLst/>
              <a:ahLst/>
              <a:cxnLst/>
              <a:rect l="l" t="t" r="r" b="b"/>
              <a:pathLst>
                <a:path w="1818640" h="6857365">
                  <a:moveTo>
                    <a:pt x="0" y="6857365"/>
                  </a:moveTo>
                  <a:lnTo>
                    <a:pt x="1818322" y="0"/>
                  </a:lnTo>
                </a:path>
              </a:pathLst>
            </a:custGeom>
            <a:ln w="22224">
              <a:solidFill>
                <a:srgbClr val="D6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7376794" y="0"/>
              <a:ext cx="2556510" cy="6858000"/>
            </a:xfrm>
            <a:custGeom>
              <a:avLst/>
              <a:gdLst/>
              <a:ahLst/>
              <a:cxnLst/>
              <a:rect l="l" t="t" r="r" b="b"/>
              <a:pathLst>
                <a:path w="2556509" h="6858000">
                  <a:moveTo>
                    <a:pt x="1542414" y="1537335"/>
                  </a:moveTo>
                  <a:lnTo>
                    <a:pt x="1495107" y="1543685"/>
                  </a:lnTo>
                  <a:lnTo>
                    <a:pt x="1451609" y="1561782"/>
                  </a:lnTo>
                  <a:lnTo>
                    <a:pt x="1413827" y="1590357"/>
                  </a:lnTo>
                  <a:lnTo>
                    <a:pt x="1384617" y="1627822"/>
                  </a:lnTo>
                  <a:lnTo>
                    <a:pt x="1365884" y="1673225"/>
                  </a:lnTo>
                  <a:lnTo>
                    <a:pt x="971232" y="3128645"/>
                  </a:lnTo>
                  <a:lnTo>
                    <a:pt x="0" y="6858000"/>
                  </a:lnTo>
                  <a:lnTo>
                    <a:pt x="26034" y="6858000"/>
                  </a:lnTo>
                  <a:lnTo>
                    <a:pt x="996632" y="3136265"/>
                  </a:lnTo>
                  <a:lnTo>
                    <a:pt x="1391284" y="1681162"/>
                  </a:lnTo>
                  <a:lnTo>
                    <a:pt x="1412557" y="1635125"/>
                  </a:lnTo>
                  <a:lnTo>
                    <a:pt x="1445895" y="1598929"/>
                  </a:lnTo>
                  <a:lnTo>
                    <a:pt x="1488122" y="1574482"/>
                  </a:lnTo>
                  <a:lnTo>
                    <a:pt x="1536064" y="1564004"/>
                  </a:lnTo>
                  <a:lnTo>
                    <a:pt x="1637982" y="1564004"/>
                  </a:lnTo>
                  <a:lnTo>
                    <a:pt x="1625917" y="1556385"/>
                  </a:lnTo>
                  <a:lnTo>
                    <a:pt x="1591309" y="1543685"/>
                  </a:lnTo>
                  <a:lnTo>
                    <a:pt x="1542414" y="1537335"/>
                  </a:lnTo>
                  <a:close/>
                </a:path>
                <a:path w="2556509" h="6858000">
                  <a:moveTo>
                    <a:pt x="1637982" y="1564004"/>
                  </a:moveTo>
                  <a:lnTo>
                    <a:pt x="1536064" y="1564004"/>
                  </a:lnTo>
                  <a:lnTo>
                    <a:pt x="1586229" y="1569085"/>
                  </a:lnTo>
                  <a:lnTo>
                    <a:pt x="1615439" y="1580197"/>
                  </a:lnTo>
                  <a:lnTo>
                    <a:pt x="1664017" y="1617345"/>
                  </a:lnTo>
                  <a:lnTo>
                    <a:pt x="1694814" y="1671320"/>
                  </a:lnTo>
                  <a:lnTo>
                    <a:pt x="1702434" y="1732279"/>
                  </a:lnTo>
                  <a:lnTo>
                    <a:pt x="1697037" y="1763712"/>
                  </a:lnTo>
                  <a:lnTo>
                    <a:pt x="1437322" y="2721610"/>
                  </a:lnTo>
                  <a:lnTo>
                    <a:pt x="1430972" y="2770504"/>
                  </a:lnTo>
                  <a:lnTo>
                    <a:pt x="1437322" y="2817812"/>
                  </a:lnTo>
                  <a:lnTo>
                    <a:pt x="1455420" y="2861310"/>
                  </a:lnTo>
                  <a:lnTo>
                    <a:pt x="1483995" y="2898775"/>
                  </a:lnTo>
                  <a:lnTo>
                    <a:pt x="1521777" y="2927985"/>
                  </a:lnTo>
                  <a:lnTo>
                    <a:pt x="1567179" y="2946717"/>
                  </a:lnTo>
                  <a:lnTo>
                    <a:pt x="1619250" y="2952750"/>
                  </a:lnTo>
                  <a:lnTo>
                    <a:pt x="1669414" y="2944495"/>
                  </a:lnTo>
                  <a:lnTo>
                    <a:pt x="1704657" y="2928302"/>
                  </a:lnTo>
                  <a:lnTo>
                    <a:pt x="1617979" y="2928302"/>
                  </a:lnTo>
                  <a:lnTo>
                    <a:pt x="1573529" y="2922587"/>
                  </a:lnTo>
                  <a:lnTo>
                    <a:pt x="1527492" y="2901632"/>
                  </a:lnTo>
                  <a:lnTo>
                    <a:pt x="1491297" y="2868295"/>
                  </a:lnTo>
                  <a:lnTo>
                    <a:pt x="1466850" y="2826067"/>
                  </a:lnTo>
                  <a:lnTo>
                    <a:pt x="1456372" y="2778125"/>
                  </a:lnTo>
                  <a:lnTo>
                    <a:pt x="1461452" y="2727960"/>
                  </a:lnTo>
                  <a:lnTo>
                    <a:pt x="1721167" y="1770062"/>
                  </a:lnTo>
                  <a:lnTo>
                    <a:pt x="1727200" y="1734502"/>
                  </a:lnTo>
                  <a:lnTo>
                    <a:pt x="1726247" y="1701482"/>
                  </a:lnTo>
                  <a:lnTo>
                    <a:pt x="1726247" y="1698625"/>
                  </a:lnTo>
                  <a:lnTo>
                    <a:pt x="1718309" y="1663700"/>
                  </a:lnTo>
                  <a:lnTo>
                    <a:pt x="1703387" y="1630045"/>
                  </a:lnTo>
                  <a:lnTo>
                    <a:pt x="1682432" y="1600200"/>
                  </a:lnTo>
                  <a:lnTo>
                    <a:pt x="1656397" y="1575435"/>
                  </a:lnTo>
                  <a:lnTo>
                    <a:pt x="1637982" y="1564004"/>
                  </a:lnTo>
                  <a:close/>
                </a:path>
                <a:path w="2556509" h="6858000">
                  <a:moveTo>
                    <a:pt x="2556192" y="0"/>
                  </a:moveTo>
                  <a:lnTo>
                    <a:pt x="2528887" y="0"/>
                  </a:lnTo>
                  <a:lnTo>
                    <a:pt x="2100494" y="1561782"/>
                  </a:lnTo>
                  <a:lnTo>
                    <a:pt x="1758314" y="2837179"/>
                  </a:lnTo>
                  <a:lnTo>
                    <a:pt x="1733232" y="2874962"/>
                  </a:lnTo>
                  <a:lnTo>
                    <a:pt x="1700212" y="2903537"/>
                  </a:lnTo>
                  <a:lnTo>
                    <a:pt x="1660842" y="2921317"/>
                  </a:lnTo>
                  <a:lnTo>
                    <a:pt x="1617979" y="2928302"/>
                  </a:lnTo>
                  <a:lnTo>
                    <a:pt x="1704657" y="2928302"/>
                  </a:lnTo>
                  <a:lnTo>
                    <a:pt x="1715134" y="2923222"/>
                  </a:lnTo>
                  <a:lnTo>
                    <a:pt x="1753552" y="2890202"/>
                  </a:lnTo>
                  <a:lnTo>
                    <a:pt x="1782445" y="2846070"/>
                  </a:lnTo>
                  <a:lnTo>
                    <a:pt x="1782445" y="2844800"/>
                  </a:lnTo>
                  <a:lnTo>
                    <a:pt x="2125027" y="1567814"/>
                  </a:lnTo>
                  <a:lnTo>
                    <a:pt x="2556192" y="0"/>
                  </a:lnTo>
                  <a:close/>
                </a:path>
              </a:pathLst>
            </a:custGeom>
            <a:solidFill>
              <a:srgbClr val="FFB8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7895589" y="5207317"/>
              <a:ext cx="755650" cy="1644650"/>
            </a:xfrm>
            <a:custGeom>
              <a:avLst/>
              <a:gdLst/>
              <a:ahLst/>
              <a:cxnLst/>
              <a:rect l="l" t="t" r="r" b="b"/>
              <a:pathLst>
                <a:path w="755650" h="1644650">
                  <a:moveTo>
                    <a:pt x="577850" y="0"/>
                  </a:moveTo>
                  <a:lnTo>
                    <a:pt x="531812" y="6350"/>
                  </a:lnTo>
                  <a:lnTo>
                    <a:pt x="489584" y="24130"/>
                  </a:lnTo>
                  <a:lnTo>
                    <a:pt x="453072" y="52387"/>
                  </a:lnTo>
                  <a:lnTo>
                    <a:pt x="424497" y="89535"/>
                  </a:lnTo>
                  <a:lnTo>
                    <a:pt x="406082" y="134620"/>
                  </a:lnTo>
                  <a:lnTo>
                    <a:pt x="0" y="1644650"/>
                  </a:lnTo>
                  <a:lnTo>
                    <a:pt x="26352" y="1644650"/>
                  </a:lnTo>
                  <a:lnTo>
                    <a:pt x="429894" y="140970"/>
                  </a:lnTo>
                  <a:lnTo>
                    <a:pt x="449897" y="95250"/>
                  </a:lnTo>
                  <a:lnTo>
                    <a:pt x="481964" y="59372"/>
                  </a:lnTo>
                  <a:lnTo>
                    <a:pt x="522604" y="35560"/>
                  </a:lnTo>
                  <a:lnTo>
                    <a:pt x="569277" y="25400"/>
                  </a:lnTo>
                  <a:lnTo>
                    <a:pt x="661727" y="25400"/>
                  </a:lnTo>
                  <a:lnTo>
                    <a:pt x="624204" y="6350"/>
                  </a:lnTo>
                  <a:lnTo>
                    <a:pt x="577850" y="0"/>
                  </a:lnTo>
                  <a:close/>
                </a:path>
                <a:path w="755650" h="1644650">
                  <a:moveTo>
                    <a:pt x="661727" y="25400"/>
                  </a:moveTo>
                  <a:lnTo>
                    <a:pt x="569277" y="25400"/>
                  </a:lnTo>
                  <a:lnTo>
                    <a:pt x="617854" y="30797"/>
                  </a:lnTo>
                  <a:lnTo>
                    <a:pt x="671829" y="57785"/>
                  </a:lnTo>
                  <a:lnTo>
                    <a:pt x="710882" y="103822"/>
                  </a:lnTo>
                  <a:lnTo>
                    <a:pt x="729932" y="161290"/>
                  </a:lnTo>
                  <a:lnTo>
                    <a:pt x="730884" y="192087"/>
                  </a:lnTo>
                  <a:lnTo>
                    <a:pt x="725804" y="222885"/>
                  </a:lnTo>
                  <a:lnTo>
                    <a:pt x="343534" y="1644650"/>
                  </a:lnTo>
                  <a:lnTo>
                    <a:pt x="369887" y="1644650"/>
                  </a:lnTo>
                  <a:lnTo>
                    <a:pt x="749617" y="229235"/>
                  </a:lnTo>
                  <a:lnTo>
                    <a:pt x="755650" y="193675"/>
                  </a:lnTo>
                  <a:lnTo>
                    <a:pt x="754379" y="158115"/>
                  </a:lnTo>
                  <a:lnTo>
                    <a:pt x="732154" y="90805"/>
                  </a:lnTo>
                  <a:lnTo>
                    <a:pt x="686117" y="37782"/>
                  </a:lnTo>
                  <a:lnTo>
                    <a:pt x="661727" y="25400"/>
                  </a:lnTo>
                  <a:close/>
                </a:path>
              </a:pathLst>
            </a:custGeom>
            <a:solidFill>
              <a:srgbClr val="D679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549832" y="6167437"/>
              <a:ext cx="3293427" cy="611187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324792" y="1753870"/>
              <a:ext cx="6629400" cy="3733800"/>
            </a:xfrm>
            <a:prstGeom prst="rect">
              <a:avLst/>
            </a:prstGeom>
          </p:spPr>
        </p:pic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1205547" y="677862"/>
            <a:ext cx="2816225" cy="3683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250" spc="114" dirty="0">
                <a:solidFill>
                  <a:srgbClr val="000000"/>
                </a:solidFill>
                <a:latin typeface="Calibri"/>
                <a:cs typeface="Calibri"/>
              </a:rPr>
              <a:t>Προσομοιωτής</a:t>
            </a:r>
            <a:r>
              <a:rPr sz="2250" spc="14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250" spc="114" dirty="0">
                <a:solidFill>
                  <a:srgbClr val="000000"/>
                </a:solidFill>
              </a:rPr>
              <a:t>GNS3</a:t>
            </a:r>
            <a:endParaRPr sz="225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308340" y="33019"/>
            <a:ext cx="2174240" cy="1244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50" spc="60" dirty="0">
                <a:latin typeface="Calibri"/>
                <a:cs typeface="Calibri"/>
              </a:rPr>
              <a:t>CSP004_C_E:</a:t>
            </a:r>
            <a:r>
              <a:rPr sz="650" spc="35" dirty="0">
                <a:latin typeface="Calibri"/>
                <a:cs typeface="Calibri"/>
              </a:rPr>
              <a:t> </a:t>
            </a:r>
            <a:r>
              <a:rPr sz="650" spc="55" dirty="0">
                <a:latin typeface="Calibri"/>
                <a:cs typeface="Calibri"/>
              </a:rPr>
              <a:t>Abdelkader</a:t>
            </a:r>
            <a:r>
              <a:rPr sz="650" spc="30" dirty="0">
                <a:latin typeface="Calibri"/>
                <a:cs typeface="Calibri"/>
              </a:rPr>
              <a:t> </a:t>
            </a:r>
            <a:r>
              <a:rPr sz="650" spc="60" dirty="0">
                <a:latin typeface="Calibri"/>
                <a:cs typeface="Calibri"/>
              </a:rPr>
              <a:t>Shaaban</a:t>
            </a:r>
            <a:r>
              <a:rPr sz="650" spc="40" dirty="0">
                <a:latin typeface="Calibri"/>
                <a:cs typeface="Calibri"/>
              </a:rPr>
              <a:t> </a:t>
            </a:r>
            <a:r>
              <a:rPr sz="650" spc="55" dirty="0">
                <a:latin typeface="Calibri"/>
                <a:cs typeface="Calibri"/>
              </a:rPr>
              <a:t>και</a:t>
            </a:r>
            <a:r>
              <a:rPr sz="650" spc="25" dirty="0">
                <a:latin typeface="Calibri"/>
                <a:cs typeface="Calibri"/>
              </a:rPr>
              <a:t> </a:t>
            </a:r>
            <a:r>
              <a:rPr sz="650" spc="50" dirty="0">
                <a:latin typeface="Calibri"/>
                <a:cs typeface="Calibri"/>
              </a:rPr>
              <a:t>Stefan</a:t>
            </a:r>
            <a:r>
              <a:rPr sz="650" spc="25" dirty="0">
                <a:latin typeface="Calibri"/>
                <a:cs typeface="Calibri"/>
              </a:rPr>
              <a:t> </a:t>
            </a:r>
            <a:r>
              <a:rPr sz="650" spc="50" dirty="0">
                <a:latin typeface="Calibri"/>
                <a:cs typeface="Calibri"/>
              </a:rPr>
              <a:t>Schauer</a:t>
            </a:r>
            <a:endParaRPr sz="65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56259" y="1418312"/>
            <a:ext cx="4716780" cy="12331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05410" indent="-92710">
              <a:lnSpc>
                <a:spcPts val="1605"/>
              </a:lnSpc>
              <a:buClr>
                <a:srgbClr val="FFB800"/>
              </a:buClr>
              <a:buSzPct val="150000"/>
              <a:buFont typeface="Arial"/>
              <a:buChar char="▪"/>
              <a:tabLst>
                <a:tab pos="105410" algn="l"/>
              </a:tabLst>
            </a:pPr>
            <a:r>
              <a:rPr sz="1000" b="1" spc="85" dirty="0">
                <a:latin typeface="Calibri"/>
                <a:cs typeface="Calibri"/>
              </a:rPr>
              <a:t>Συσκευές</a:t>
            </a:r>
            <a:r>
              <a:rPr sz="1000" b="1" spc="-15" dirty="0">
                <a:latin typeface="Calibri"/>
                <a:cs typeface="Calibri"/>
              </a:rPr>
              <a:t> </a:t>
            </a:r>
            <a:r>
              <a:rPr sz="1000" b="1" spc="70" dirty="0">
                <a:latin typeface="Calibri"/>
                <a:cs typeface="Calibri"/>
              </a:rPr>
              <a:t>πεδίου</a:t>
            </a:r>
            <a:endParaRPr sz="1000">
              <a:latin typeface="Calibri"/>
              <a:cs typeface="Calibri"/>
            </a:endParaRPr>
          </a:p>
          <a:p>
            <a:pPr marL="396875" marR="5080" lvl="1" indent="-182880" algn="just">
              <a:lnSpc>
                <a:spcPct val="100000"/>
              </a:lnSpc>
              <a:spcBef>
                <a:spcPts val="825"/>
              </a:spcBef>
              <a:buSzPct val="160000"/>
              <a:buFont typeface="Arial"/>
              <a:buChar char="▪"/>
              <a:tabLst>
                <a:tab pos="396875" algn="l"/>
                <a:tab pos="1485900" algn="l"/>
                <a:tab pos="2094864" algn="l"/>
                <a:tab pos="3197225" algn="l"/>
                <a:tab pos="3711575" algn="l"/>
                <a:tab pos="4504690" algn="l"/>
              </a:tabLst>
            </a:pPr>
            <a:r>
              <a:rPr sz="1000" spc="85" dirty="0">
                <a:latin typeface="Calibri"/>
                <a:cs typeface="Calibri"/>
              </a:rPr>
              <a:t>Raspberry</a:t>
            </a:r>
            <a:r>
              <a:rPr sz="1000" spc="90" dirty="0">
                <a:latin typeface="Calibri"/>
                <a:cs typeface="Calibri"/>
              </a:rPr>
              <a:t> </a:t>
            </a:r>
            <a:r>
              <a:rPr sz="1000" spc="70" dirty="0">
                <a:latin typeface="Calibri"/>
                <a:cs typeface="Calibri"/>
              </a:rPr>
              <a:t>Pi</a:t>
            </a:r>
            <a:r>
              <a:rPr sz="1000" spc="75" dirty="0">
                <a:latin typeface="Calibri"/>
                <a:cs typeface="Calibri"/>
              </a:rPr>
              <a:t> </a:t>
            </a:r>
            <a:r>
              <a:rPr sz="1000" spc="105" dirty="0">
                <a:latin typeface="Calibri"/>
                <a:cs typeface="Calibri"/>
              </a:rPr>
              <a:t>που</a:t>
            </a:r>
            <a:r>
              <a:rPr sz="1000" spc="110" dirty="0">
                <a:latin typeface="Calibri"/>
                <a:cs typeface="Calibri"/>
              </a:rPr>
              <a:t> </a:t>
            </a:r>
            <a:r>
              <a:rPr sz="1000" spc="80" dirty="0">
                <a:latin typeface="Calibri"/>
                <a:cs typeface="Calibri"/>
              </a:rPr>
              <a:t>εκτελεί</a:t>
            </a:r>
            <a:r>
              <a:rPr sz="1000" spc="85" dirty="0">
                <a:latin typeface="Calibri"/>
                <a:cs typeface="Calibri"/>
              </a:rPr>
              <a:t> </a:t>
            </a:r>
            <a:r>
              <a:rPr sz="1000" spc="105" dirty="0">
                <a:latin typeface="Calibri"/>
                <a:cs typeface="Calibri"/>
              </a:rPr>
              <a:t>ελαφρύ</a:t>
            </a:r>
            <a:r>
              <a:rPr sz="1000" spc="110" dirty="0">
                <a:latin typeface="Calibri"/>
                <a:cs typeface="Calibri"/>
              </a:rPr>
              <a:t> </a:t>
            </a:r>
            <a:r>
              <a:rPr sz="1000" spc="80" dirty="0">
                <a:latin typeface="Calibri"/>
                <a:cs typeface="Calibri"/>
              </a:rPr>
              <a:t>Linux</a:t>
            </a:r>
            <a:r>
              <a:rPr sz="1000" spc="85" dirty="0">
                <a:latin typeface="Calibri"/>
                <a:cs typeface="Calibri"/>
              </a:rPr>
              <a:t> </a:t>
            </a:r>
            <a:r>
              <a:rPr sz="1000" spc="80" dirty="0">
                <a:latin typeface="Calibri"/>
                <a:cs typeface="Calibri"/>
              </a:rPr>
              <a:t>(λειτουργικό</a:t>
            </a:r>
            <a:r>
              <a:rPr sz="1000" spc="85" dirty="0">
                <a:latin typeface="Calibri"/>
                <a:cs typeface="Calibri"/>
              </a:rPr>
              <a:t> </a:t>
            </a:r>
            <a:r>
              <a:rPr sz="1000" spc="100" dirty="0">
                <a:latin typeface="Calibri"/>
                <a:cs typeface="Calibri"/>
              </a:rPr>
              <a:t>σύστημα </a:t>
            </a:r>
            <a:r>
              <a:rPr sz="1000" spc="105" dirty="0">
                <a:latin typeface="Calibri"/>
                <a:cs typeface="Calibri"/>
              </a:rPr>
              <a:t> </a:t>
            </a:r>
            <a:r>
              <a:rPr sz="1000" spc="90" dirty="0">
                <a:latin typeface="Calibri"/>
                <a:cs typeface="Calibri"/>
              </a:rPr>
              <a:t>ανοιχτού</a:t>
            </a:r>
            <a:r>
              <a:rPr sz="1000" spc="95" dirty="0">
                <a:latin typeface="Calibri"/>
                <a:cs typeface="Calibri"/>
              </a:rPr>
              <a:t> κώδικα</a:t>
            </a:r>
            <a:r>
              <a:rPr sz="1000" spc="100" dirty="0">
                <a:latin typeface="Calibri"/>
                <a:cs typeface="Calibri"/>
              </a:rPr>
              <a:t> </a:t>
            </a:r>
            <a:r>
              <a:rPr sz="1000" spc="95" dirty="0">
                <a:latin typeface="Calibri"/>
                <a:cs typeface="Calibri"/>
              </a:rPr>
              <a:t>βασισμένο</a:t>
            </a:r>
            <a:r>
              <a:rPr sz="1000" spc="100" dirty="0">
                <a:latin typeface="Calibri"/>
                <a:cs typeface="Calibri"/>
              </a:rPr>
              <a:t> </a:t>
            </a:r>
            <a:r>
              <a:rPr sz="1000" spc="95" dirty="0">
                <a:latin typeface="Calibri"/>
                <a:cs typeface="Calibri"/>
              </a:rPr>
              <a:t>στο</a:t>
            </a:r>
            <a:r>
              <a:rPr sz="1000" spc="100" dirty="0">
                <a:latin typeface="Calibri"/>
                <a:cs typeface="Calibri"/>
              </a:rPr>
              <a:t> </a:t>
            </a:r>
            <a:r>
              <a:rPr sz="1000" spc="80" dirty="0">
                <a:latin typeface="Calibri"/>
                <a:cs typeface="Calibri"/>
              </a:rPr>
              <a:t>Unix)</a:t>
            </a:r>
            <a:r>
              <a:rPr sz="1000" spc="390" dirty="0">
                <a:latin typeface="Calibri"/>
                <a:cs typeface="Calibri"/>
              </a:rPr>
              <a:t> </a:t>
            </a:r>
            <a:r>
              <a:rPr sz="1000" spc="70" dirty="0">
                <a:latin typeface="Calibri"/>
                <a:cs typeface="Calibri"/>
              </a:rPr>
              <a:t>(client</a:t>
            </a:r>
            <a:r>
              <a:rPr sz="1000" spc="75" dirty="0">
                <a:latin typeface="Calibri"/>
                <a:cs typeface="Calibri"/>
              </a:rPr>
              <a:t> </a:t>
            </a:r>
            <a:r>
              <a:rPr sz="1000" spc="95" dirty="0">
                <a:latin typeface="Calibri"/>
                <a:cs typeface="Calibri"/>
              </a:rPr>
              <a:t>(σύστημα</a:t>
            </a:r>
            <a:r>
              <a:rPr sz="1000" spc="100" dirty="0">
                <a:latin typeface="Calibri"/>
                <a:cs typeface="Calibri"/>
              </a:rPr>
              <a:t> </a:t>
            </a:r>
            <a:r>
              <a:rPr sz="1000" spc="105" dirty="0">
                <a:latin typeface="Calibri"/>
                <a:cs typeface="Calibri"/>
              </a:rPr>
              <a:t>ή </a:t>
            </a:r>
            <a:r>
              <a:rPr sz="1000" spc="110" dirty="0">
                <a:latin typeface="Calibri"/>
                <a:cs typeface="Calibri"/>
              </a:rPr>
              <a:t> </a:t>
            </a:r>
            <a:r>
              <a:rPr sz="1000" spc="105" dirty="0">
                <a:latin typeface="Calibri"/>
                <a:cs typeface="Calibri"/>
              </a:rPr>
              <a:t>π</a:t>
            </a:r>
            <a:r>
              <a:rPr sz="1000" spc="100" dirty="0">
                <a:latin typeface="Calibri"/>
                <a:cs typeface="Calibri"/>
              </a:rPr>
              <a:t>ρ</a:t>
            </a:r>
            <a:r>
              <a:rPr sz="1000" spc="90" dirty="0">
                <a:latin typeface="Calibri"/>
                <a:cs typeface="Calibri"/>
              </a:rPr>
              <a:t>όγ</a:t>
            </a:r>
            <a:r>
              <a:rPr sz="1000" spc="100" dirty="0">
                <a:latin typeface="Calibri"/>
                <a:cs typeface="Calibri"/>
              </a:rPr>
              <a:t>ρ</a:t>
            </a:r>
            <a:r>
              <a:rPr sz="1000" spc="105" dirty="0">
                <a:latin typeface="Calibri"/>
                <a:cs typeface="Calibri"/>
              </a:rPr>
              <a:t>αμμ</a:t>
            </a:r>
            <a:r>
              <a:rPr sz="1000" spc="110" dirty="0">
                <a:latin typeface="Calibri"/>
                <a:cs typeface="Calibri"/>
              </a:rPr>
              <a:t>α</a:t>
            </a:r>
            <a:r>
              <a:rPr sz="1000" dirty="0">
                <a:latin typeface="Calibri"/>
                <a:cs typeface="Calibri"/>
              </a:rPr>
              <a:t>	</a:t>
            </a:r>
            <a:r>
              <a:rPr sz="1000" spc="100" dirty="0">
                <a:latin typeface="Calibri"/>
                <a:cs typeface="Calibri"/>
              </a:rPr>
              <a:t>πο</a:t>
            </a:r>
            <a:r>
              <a:rPr sz="1000" spc="105" dirty="0">
                <a:latin typeface="Calibri"/>
                <a:cs typeface="Calibri"/>
              </a:rPr>
              <a:t>υ</a:t>
            </a:r>
            <a:r>
              <a:rPr sz="1000" dirty="0">
                <a:latin typeface="Calibri"/>
                <a:cs typeface="Calibri"/>
              </a:rPr>
              <a:t>	</a:t>
            </a:r>
            <a:r>
              <a:rPr sz="1000" spc="85" dirty="0">
                <a:latin typeface="Calibri"/>
                <a:cs typeface="Calibri"/>
              </a:rPr>
              <a:t>ε</a:t>
            </a:r>
            <a:r>
              <a:rPr sz="1000" spc="105" dirty="0">
                <a:latin typeface="Calibri"/>
                <a:cs typeface="Calibri"/>
              </a:rPr>
              <a:t>π</a:t>
            </a:r>
            <a:r>
              <a:rPr sz="1000" spc="55" dirty="0">
                <a:latin typeface="Calibri"/>
                <a:cs typeface="Calibri"/>
              </a:rPr>
              <a:t>ι</a:t>
            </a:r>
            <a:r>
              <a:rPr sz="1000" spc="85" dirty="0">
                <a:latin typeface="Calibri"/>
                <a:cs typeface="Calibri"/>
              </a:rPr>
              <a:t>κ</a:t>
            </a:r>
            <a:r>
              <a:rPr sz="1000" spc="80" dirty="0">
                <a:latin typeface="Calibri"/>
                <a:cs typeface="Calibri"/>
              </a:rPr>
              <a:t>οι</a:t>
            </a:r>
            <a:r>
              <a:rPr sz="1000" spc="85" dirty="0">
                <a:latin typeface="Calibri"/>
                <a:cs typeface="Calibri"/>
              </a:rPr>
              <a:t>ν</a:t>
            </a:r>
            <a:r>
              <a:rPr sz="1000" spc="140" dirty="0">
                <a:latin typeface="Calibri"/>
                <a:cs typeface="Calibri"/>
              </a:rPr>
              <a:t>ω</a:t>
            </a:r>
            <a:r>
              <a:rPr sz="1000" spc="85" dirty="0">
                <a:latin typeface="Calibri"/>
                <a:cs typeface="Calibri"/>
              </a:rPr>
              <a:t>νε</a:t>
            </a:r>
            <a:r>
              <a:rPr sz="1000" spc="55" dirty="0">
                <a:latin typeface="Calibri"/>
                <a:cs typeface="Calibri"/>
              </a:rPr>
              <a:t>ί</a:t>
            </a:r>
            <a:r>
              <a:rPr sz="1000" dirty="0">
                <a:latin typeface="Calibri"/>
                <a:cs typeface="Calibri"/>
              </a:rPr>
              <a:t>	</a:t>
            </a:r>
            <a:r>
              <a:rPr sz="1000" spc="105" dirty="0">
                <a:latin typeface="Calibri"/>
                <a:cs typeface="Calibri"/>
              </a:rPr>
              <a:t>μ</a:t>
            </a:r>
            <a:r>
              <a:rPr sz="1000" spc="90" dirty="0">
                <a:latin typeface="Calibri"/>
                <a:cs typeface="Calibri"/>
              </a:rPr>
              <a:t>ε</a:t>
            </a:r>
            <a:r>
              <a:rPr sz="1000" dirty="0">
                <a:latin typeface="Calibri"/>
                <a:cs typeface="Calibri"/>
              </a:rPr>
              <a:t>	</a:t>
            </a:r>
            <a:r>
              <a:rPr sz="1000" spc="70" dirty="0">
                <a:latin typeface="Calibri"/>
                <a:cs typeface="Calibri"/>
              </a:rPr>
              <a:t>s</a:t>
            </a:r>
            <a:r>
              <a:rPr sz="1000" spc="95" dirty="0">
                <a:latin typeface="Calibri"/>
                <a:cs typeface="Calibri"/>
              </a:rPr>
              <a:t>e</a:t>
            </a:r>
            <a:r>
              <a:rPr sz="1000" spc="70" dirty="0">
                <a:latin typeface="Calibri"/>
                <a:cs typeface="Calibri"/>
              </a:rPr>
              <a:t>r</a:t>
            </a:r>
            <a:r>
              <a:rPr sz="1000" spc="90" dirty="0">
                <a:latin typeface="Calibri"/>
                <a:cs typeface="Calibri"/>
              </a:rPr>
              <a:t>v</a:t>
            </a:r>
            <a:r>
              <a:rPr sz="1000" spc="95" dirty="0">
                <a:latin typeface="Calibri"/>
                <a:cs typeface="Calibri"/>
              </a:rPr>
              <a:t>e</a:t>
            </a:r>
            <a:r>
              <a:rPr sz="1000" spc="65" dirty="0">
                <a:latin typeface="Calibri"/>
                <a:cs typeface="Calibri"/>
              </a:rPr>
              <a:t>r</a:t>
            </a:r>
            <a:r>
              <a:rPr sz="1000" spc="60" dirty="0">
                <a:latin typeface="Calibri"/>
                <a:cs typeface="Calibri"/>
              </a:rPr>
              <a:t>)</a:t>
            </a:r>
            <a:r>
              <a:rPr sz="1000" dirty="0">
                <a:latin typeface="Calibri"/>
                <a:cs typeface="Calibri"/>
              </a:rPr>
              <a:t>	</a:t>
            </a:r>
            <a:r>
              <a:rPr sz="1000" spc="65" dirty="0">
                <a:latin typeface="Calibri"/>
                <a:cs typeface="Calibri"/>
              </a:rPr>
              <a:t>και  </a:t>
            </a:r>
            <a:r>
              <a:rPr sz="1000" spc="90" dirty="0">
                <a:latin typeface="Calibri"/>
                <a:cs typeface="Calibri"/>
              </a:rPr>
              <a:t>εξυπηρετητής/εξυπηρετητής)</a:t>
            </a:r>
            <a:r>
              <a:rPr sz="1000" spc="60" dirty="0">
                <a:latin typeface="Calibri"/>
                <a:cs typeface="Calibri"/>
              </a:rPr>
              <a:t> </a:t>
            </a:r>
            <a:r>
              <a:rPr sz="1000" spc="85" dirty="0">
                <a:latin typeface="Calibri"/>
                <a:cs typeface="Calibri"/>
              </a:rPr>
              <a:t>για</a:t>
            </a:r>
            <a:r>
              <a:rPr sz="1000" spc="70" dirty="0">
                <a:latin typeface="Calibri"/>
                <a:cs typeface="Calibri"/>
              </a:rPr>
              <a:t> </a:t>
            </a:r>
            <a:r>
              <a:rPr sz="1000" spc="90" dirty="0">
                <a:latin typeface="Calibri"/>
                <a:cs typeface="Calibri"/>
              </a:rPr>
              <a:t>τη</a:t>
            </a:r>
            <a:r>
              <a:rPr sz="1000" spc="70" dirty="0">
                <a:latin typeface="Calibri"/>
                <a:cs typeface="Calibri"/>
              </a:rPr>
              <a:t> </a:t>
            </a:r>
            <a:r>
              <a:rPr sz="1000" spc="100" dirty="0">
                <a:latin typeface="Calibri"/>
                <a:cs typeface="Calibri"/>
              </a:rPr>
              <a:t>μετάδοση</a:t>
            </a:r>
            <a:r>
              <a:rPr sz="1000" spc="70" dirty="0">
                <a:latin typeface="Calibri"/>
                <a:cs typeface="Calibri"/>
              </a:rPr>
              <a:t> </a:t>
            </a:r>
            <a:r>
              <a:rPr sz="1000" spc="100" dirty="0">
                <a:latin typeface="Calibri"/>
                <a:cs typeface="Calibri"/>
              </a:rPr>
              <a:t>δεδομένων</a:t>
            </a:r>
            <a:r>
              <a:rPr sz="1000" spc="65" dirty="0">
                <a:latin typeface="Calibri"/>
                <a:cs typeface="Calibri"/>
              </a:rPr>
              <a:t> </a:t>
            </a:r>
            <a:r>
              <a:rPr sz="1000" spc="105" dirty="0">
                <a:latin typeface="Calibri"/>
                <a:cs typeface="Calibri"/>
              </a:rPr>
              <a:t>μέσω</a:t>
            </a:r>
            <a:r>
              <a:rPr sz="1000" spc="65" dirty="0">
                <a:latin typeface="Calibri"/>
                <a:cs typeface="Calibri"/>
              </a:rPr>
              <a:t> </a:t>
            </a:r>
            <a:r>
              <a:rPr sz="1000" spc="100" dirty="0">
                <a:latin typeface="Calibri"/>
                <a:cs typeface="Calibri"/>
              </a:rPr>
              <a:t>των </a:t>
            </a:r>
            <a:r>
              <a:rPr sz="1000" spc="-210" dirty="0">
                <a:latin typeface="Calibri"/>
                <a:cs typeface="Calibri"/>
              </a:rPr>
              <a:t> </a:t>
            </a:r>
            <a:r>
              <a:rPr sz="1000" spc="100" dirty="0">
                <a:latin typeface="Calibri"/>
                <a:cs typeface="Calibri"/>
              </a:rPr>
              <a:t>πρωτοκόλλων</a:t>
            </a:r>
            <a:r>
              <a:rPr sz="1000" spc="105" dirty="0">
                <a:latin typeface="Calibri"/>
                <a:cs typeface="Calibri"/>
              </a:rPr>
              <a:t> </a:t>
            </a:r>
            <a:r>
              <a:rPr sz="1000" spc="85" dirty="0">
                <a:latin typeface="Calibri"/>
                <a:cs typeface="Calibri"/>
              </a:rPr>
              <a:t>επικοινωνίας</a:t>
            </a:r>
            <a:r>
              <a:rPr sz="1000" spc="90" dirty="0">
                <a:latin typeface="Calibri"/>
                <a:cs typeface="Calibri"/>
              </a:rPr>
              <a:t> </a:t>
            </a:r>
            <a:r>
              <a:rPr sz="1000" spc="110" dirty="0">
                <a:latin typeface="Calibri"/>
                <a:cs typeface="Calibri"/>
              </a:rPr>
              <a:t>ModBus</a:t>
            </a:r>
            <a:r>
              <a:rPr sz="1000" spc="114" dirty="0">
                <a:latin typeface="Calibri"/>
                <a:cs typeface="Calibri"/>
              </a:rPr>
              <a:t> </a:t>
            </a:r>
            <a:r>
              <a:rPr sz="1000" spc="95" dirty="0">
                <a:latin typeface="Calibri"/>
                <a:cs typeface="Calibri"/>
              </a:rPr>
              <a:t>χρησιμοποιώντας</a:t>
            </a:r>
            <a:r>
              <a:rPr sz="1000" spc="100" dirty="0">
                <a:latin typeface="Calibri"/>
                <a:cs typeface="Calibri"/>
              </a:rPr>
              <a:t> </a:t>
            </a:r>
            <a:r>
              <a:rPr sz="1000" spc="90" dirty="0">
                <a:latin typeface="Calibri"/>
                <a:cs typeface="Calibri"/>
              </a:rPr>
              <a:t>το </a:t>
            </a:r>
            <a:r>
              <a:rPr sz="1000" spc="95" dirty="0">
                <a:latin typeface="Calibri"/>
                <a:cs typeface="Calibri"/>
              </a:rPr>
              <a:t> pyModbusTCP.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56259" y="3181627"/>
            <a:ext cx="4631690" cy="6668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05410" indent="-92710">
              <a:lnSpc>
                <a:spcPts val="1610"/>
              </a:lnSpc>
              <a:buClr>
                <a:srgbClr val="FFB800"/>
              </a:buClr>
              <a:buSzPct val="150000"/>
              <a:buFont typeface="Arial"/>
              <a:buChar char="▪"/>
              <a:tabLst>
                <a:tab pos="105410" algn="l"/>
              </a:tabLst>
            </a:pPr>
            <a:r>
              <a:rPr sz="1000" b="1" spc="65" dirty="0">
                <a:latin typeface="Calibri"/>
                <a:cs typeface="Calibri"/>
              </a:rPr>
              <a:t>Τομέας</a:t>
            </a:r>
            <a:r>
              <a:rPr sz="1000" b="1" spc="-25" dirty="0">
                <a:latin typeface="Calibri"/>
                <a:cs typeface="Calibri"/>
              </a:rPr>
              <a:t> </a:t>
            </a:r>
            <a:r>
              <a:rPr sz="1000" b="1" spc="65" dirty="0">
                <a:latin typeface="Calibri"/>
                <a:cs typeface="Calibri"/>
              </a:rPr>
              <a:t>διαχείρισης</a:t>
            </a:r>
            <a:endParaRPr sz="1000" dirty="0">
              <a:latin typeface="Calibri"/>
              <a:cs typeface="Calibri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l-GR" sz="1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Συσκευή διαχείρισης δικτύου</a:t>
            </a:r>
            <a:r>
              <a:rPr kumimoji="0" lang="el-GR" altLang="el-GR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για την </a:t>
            </a:r>
            <a:r>
              <a:rPr kumimoji="0" lang="el-GR" altLang="el-GR" sz="1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παρακολούθηση της δικτυακής κίνησης</a:t>
            </a:r>
            <a:r>
              <a:rPr kumimoji="0" lang="el-GR" altLang="el-GR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με χρήση </a:t>
            </a:r>
            <a:r>
              <a:rPr kumimoji="0" lang="el-GR" altLang="el-GR" sz="10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Kali</a:t>
            </a:r>
            <a:r>
              <a:rPr kumimoji="0" lang="el-GR" altLang="el-GR" sz="1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l-GR" altLang="el-GR" sz="10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Linux</a:t>
            </a:r>
            <a:r>
              <a:rPr kumimoji="0" lang="el-GR" altLang="el-GR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l-GR" sz="10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Wazuh</a:t>
            </a:r>
            <a:r>
              <a:rPr kumimoji="0" lang="el-GR" altLang="el-GR" sz="1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Server:</a:t>
            </a:r>
            <a:r>
              <a:rPr kumimoji="0" lang="el-GR" altLang="el-GR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Οι σχετικές λεπτομέρειες θα αναλυθούν </a:t>
            </a:r>
            <a:r>
              <a:rPr kumimoji="0" lang="el-GR" altLang="el-GR" sz="1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σε επόμενη ενότητα</a:t>
            </a:r>
            <a:r>
              <a:rPr kumimoji="0" lang="el-GR" altLang="el-GR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.</a:t>
            </a:r>
          </a:p>
        </p:txBody>
      </p:sp>
      <p:sp>
        <p:nvSpPr>
          <p:cNvPr id="15" name="object 15"/>
          <p:cNvSpPr txBox="1"/>
          <p:nvPr/>
        </p:nvSpPr>
        <p:spPr>
          <a:xfrm>
            <a:off x="556259" y="4787543"/>
            <a:ext cx="4714240" cy="7791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05410" indent="-92710">
              <a:lnSpc>
                <a:spcPts val="1610"/>
              </a:lnSpc>
              <a:buClr>
                <a:srgbClr val="FFB800"/>
              </a:buClr>
              <a:buSzPct val="150000"/>
              <a:buFont typeface="Arial"/>
              <a:buChar char="▪"/>
              <a:tabLst>
                <a:tab pos="105410" algn="l"/>
              </a:tabLst>
            </a:pPr>
            <a:r>
              <a:rPr sz="1000" b="1" spc="75" dirty="0">
                <a:latin typeface="Calibri"/>
                <a:cs typeface="Calibri"/>
              </a:rPr>
              <a:t>Κακόβουλο</a:t>
            </a:r>
            <a:r>
              <a:rPr sz="1000" b="1" dirty="0">
                <a:latin typeface="Calibri"/>
                <a:cs typeface="Calibri"/>
              </a:rPr>
              <a:t> </a:t>
            </a:r>
            <a:r>
              <a:rPr sz="1000" b="1" spc="60" dirty="0">
                <a:latin typeface="Calibri"/>
                <a:cs typeface="Calibri"/>
              </a:rPr>
              <a:t>περιεχόμενο</a:t>
            </a:r>
            <a:endParaRPr sz="1000">
              <a:latin typeface="Calibri"/>
              <a:cs typeface="Calibri"/>
            </a:endParaRPr>
          </a:p>
          <a:p>
            <a:pPr marL="396875" marR="5080" lvl="1" indent="-182880" algn="just">
              <a:lnSpc>
                <a:spcPct val="100000"/>
              </a:lnSpc>
              <a:spcBef>
                <a:spcPts val="830"/>
              </a:spcBef>
              <a:buSzPct val="160000"/>
              <a:buFont typeface="Arial"/>
              <a:buChar char="▪"/>
              <a:tabLst>
                <a:tab pos="396875" algn="l"/>
              </a:tabLst>
            </a:pPr>
            <a:r>
              <a:rPr sz="1000" spc="75" dirty="0">
                <a:latin typeface="Calibri"/>
                <a:cs typeface="Calibri"/>
              </a:rPr>
              <a:t>Το</a:t>
            </a:r>
            <a:r>
              <a:rPr sz="1000" spc="80" dirty="0">
                <a:latin typeface="Calibri"/>
                <a:cs typeface="Calibri"/>
              </a:rPr>
              <a:t> </a:t>
            </a:r>
            <a:r>
              <a:rPr sz="1000" spc="50" dirty="0">
                <a:latin typeface="Calibri"/>
                <a:cs typeface="Calibri"/>
              </a:rPr>
              <a:t>Kali</a:t>
            </a:r>
            <a:r>
              <a:rPr sz="1000" spc="55" dirty="0">
                <a:latin typeface="Calibri"/>
                <a:cs typeface="Calibri"/>
              </a:rPr>
              <a:t> </a:t>
            </a:r>
            <a:r>
              <a:rPr sz="1000" spc="60" dirty="0">
                <a:latin typeface="Calibri"/>
                <a:cs typeface="Calibri"/>
              </a:rPr>
              <a:t>Linux</a:t>
            </a:r>
            <a:r>
              <a:rPr sz="1000" spc="65" dirty="0">
                <a:latin typeface="Calibri"/>
                <a:cs typeface="Calibri"/>
              </a:rPr>
              <a:t> </a:t>
            </a:r>
            <a:r>
              <a:rPr sz="1000" spc="80" dirty="0">
                <a:latin typeface="Calibri"/>
                <a:cs typeface="Calibri"/>
              </a:rPr>
              <a:t>θα</a:t>
            </a:r>
            <a:r>
              <a:rPr sz="1000" spc="85" dirty="0">
                <a:latin typeface="Calibri"/>
                <a:cs typeface="Calibri"/>
              </a:rPr>
              <a:t> </a:t>
            </a:r>
            <a:r>
              <a:rPr sz="1000" spc="65" dirty="0">
                <a:latin typeface="Calibri"/>
                <a:cs typeface="Calibri"/>
              </a:rPr>
              <a:t>χρησιμοποιηθεί</a:t>
            </a:r>
            <a:r>
              <a:rPr sz="1000" spc="70" dirty="0">
                <a:latin typeface="Calibri"/>
                <a:cs typeface="Calibri"/>
              </a:rPr>
              <a:t> </a:t>
            </a:r>
            <a:r>
              <a:rPr sz="1000" spc="60" dirty="0">
                <a:latin typeface="Calibri"/>
                <a:cs typeface="Calibri"/>
              </a:rPr>
              <a:t>για</a:t>
            </a:r>
            <a:r>
              <a:rPr sz="1000" spc="65" dirty="0">
                <a:latin typeface="Calibri"/>
                <a:cs typeface="Calibri"/>
              </a:rPr>
              <a:t> την</a:t>
            </a:r>
            <a:r>
              <a:rPr sz="1000" spc="70" dirty="0">
                <a:latin typeface="Calibri"/>
                <a:cs typeface="Calibri"/>
              </a:rPr>
              <a:t> </a:t>
            </a:r>
            <a:r>
              <a:rPr sz="1000" spc="75" dirty="0">
                <a:latin typeface="Calibri"/>
                <a:cs typeface="Calibri"/>
              </a:rPr>
              <a:t>προσομοίωση</a:t>
            </a:r>
            <a:r>
              <a:rPr sz="1000" spc="80" dirty="0">
                <a:latin typeface="Calibri"/>
                <a:cs typeface="Calibri"/>
              </a:rPr>
              <a:t> </a:t>
            </a:r>
            <a:r>
              <a:rPr sz="1000" spc="75" dirty="0">
                <a:latin typeface="Calibri"/>
                <a:cs typeface="Calibri"/>
              </a:rPr>
              <a:t>διαφόρων </a:t>
            </a:r>
            <a:r>
              <a:rPr sz="1000" spc="80" dirty="0">
                <a:latin typeface="Calibri"/>
                <a:cs typeface="Calibri"/>
              </a:rPr>
              <a:t> </a:t>
            </a:r>
            <a:r>
              <a:rPr sz="1000" spc="75" dirty="0">
                <a:latin typeface="Calibri"/>
                <a:cs typeface="Calibri"/>
              </a:rPr>
              <a:t>κακόβουλων </a:t>
            </a:r>
            <a:r>
              <a:rPr sz="1000" spc="70" dirty="0">
                <a:latin typeface="Calibri"/>
                <a:cs typeface="Calibri"/>
              </a:rPr>
              <a:t>δραστηριοτήτων </a:t>
            </a:r>
            <a:r>
              <a:rPr sz="1000" spc="75" dirty="0">
                <a:latin typeface="Calibri"/>
                <a:cs typeface="Calibri"/>
              </a:rPr>
              <a:t>που </a:t>
            </a:r>
            <a:r>
              <a:rPr sz="1000" spc="70" dirty="0">
                <a:latin typeface="Calibri"/>
                <a:cs typeface="Calibri"/>
              </a:rPr>
              <a:t>στοχεύουν συσκευές </a:t>
            </a:r>
            <a:r>
              <a:rPr sz="1000" spc="65" dirty="0">
                <a:latin typeface="Calibri"/>
                <a:cs typeface="Calibri"/>
              </a:rPr>
              <a:t>εντός </a:t>
            </a:r>
            <a:r>
              <a:rPr sz="1000" spc="70" dirty="0">
                <a:latin typeface="Calibri"/>
                <a:cs typeface="Calibri"/>
              </a:rPr>
              <a:t>αυτού </a:t>
            </a:r>
            <a:r>
              <a:rPr sz="1000" spc="75" dirty="0">
                <a:latin typeface="Calibri"/>
                <a:cs typeface="Calibri"/>
              </a:rPr>
              <a:t> </a:t>
            </a:r>
            <a:r>
              <a:rPr sz="1000" spc="70" dirty="0">
                <a:latin typeface="Calibri"/>
                <a:cs typeface="Calibri"/>
              </a:rPr>
              <a:t>του</a:t>
            </a:r>
            <a:r>
              <a:rPr sz="1000" spc="25" dirty="0">
                <a:latin typeface="Calibri"/>
                <a:cs typeface="Calibri"/>
              </a:rPr>
              <a:t> </a:t>
            </a:r>
            <a:r>
              <a:rPr sz="1000" spc="65" dirty="0">
                <a:latin typeface="Calibri"/>
                <a:cs typeface="Calibri"/>
              </a:rPr>
              <a:t>κλειστού</a:t>
            </a:r>
            <a:r>
              <a:rPr sz="1000" spc="30" dirty="0">
                <a:latin typeface="Calibri"/>
                <a:cs typeface="Calibri"/>
              </a:rPr>
              <a:t> </a:t>
            </a:r>
            <a:r>
              <a:rPr sz="1000" spc="60" dirty="0">
                <a:latin typeface="Calibri"/>
                <a:cs typeface="Calibri"/>
              </a:rPr>
              <a:t>δικτύου.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1244897" y="5664200"/>
            <a:ext cx="71755" cy="1244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50" spc="30" dirty="0">
                <a:latin typeface="Calibri"/>
                <a:cs typeface="Calibri"/>
              </a:rPr>
              <a:t>4</a:t>
            </a:r>
            <a:endParaRPr sz="650">
              <a:latin typeface="Calibri"/>
              <a:cs typeface="Calibr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-4444" y="5936932"/>
            <a:ext cx="5610860" cy="1092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50" u="sng" spc="45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4"/>
              </a:rPr>
              <a:t>|Ξεκινώντας</a:t>
            </a:r>
            <a:r>
              <a:rPr sz="550" u="sng" spc="35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4"/>
              </a:rPr>
              <a:t> </a:t>
            </a:r>
            <a:r>
              <a:rPr sz="550" u="sng" spc="50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</a:rPr>
              <a:t>με</a:t>
            </a:r>
            <a:r>
              <a:rPr sz="550" u="sng" spc="40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</a:rPr>
              <a:t> </a:t>
            </a:r>
            <a:r>
              <a:rPr sz="550" u="sng" spc="45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4"/>
              </a:rPr>
              <a:t>τ</a:t>
            </a:r>
            <a:r>
              <a:rPr sz="550" u="sng" spc="45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</a:rPr>
              <a:t>ο</a:t>
            </a:r>
            <a:r>
              <a:rPr sz="550" u="sng" spc="30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</a:rPr>
              <a:t> </a:t>
            </a:r>
            <a:r>
              <a:rPr sz="550" u="sng" spc="55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4"/>
              </a:rPr>
              <a:t>GNS</a:t>
            </a:r>
            <a:r>
              <a:rPr sz="550" u="sng" spc="55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</a:rPr>
              <a:t>3</a:t>
            </a:r>
            <a:r>
              <a:rPr sz="550" u="sng" spc="45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</a:rPr>
              <a:t> </a:t>
            </a:r>
            <a:r>
              <a:rPr sz="550" u="sng" spc="55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4"/>
              </a:rPr>
              <a:t>XML</a:t>
            </a:r>
            <a:r>
              <a:rPr sz="550" u="sng" spc="20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4"/>
              </a:rPr>
              <a:t> </a:t>
            </a:r>
            <a:r>
              <a:rPr sz="550" u="sng" spc="30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4"/>
              </a:rPr>
              <a:t>(Extensible</a:t>
            </a:r>
            <a:r>
              <a:rPr sz="550" u="sng" spc="25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4"/>
              </a:rPr>
              <a:t> </a:t>
            </a:r>
            <a:r>
              <a:rPr sz="550" u="sng" spc="45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4"/>
              </a:rPr>
              <a:t>Markup</a:t>
            </a:r>
            <a:r>
              <a:rPr sz="550" u="sng" spc="20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4"/>
              </a:rPr>
              <a:t> </a:t>
            </a:r>
            <a:r>
              <a:rPr sz="550" u="sng" spc="40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4"/>
              </a:rPr>
              <a:t>Language</a:t>
            </a:r>
            <a:r>
              <a:rPr sz="550" u="sng" spc="25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4"/>
              </a:rPr>
              <a:t> </a:t>
            </a:r>
            <a:r>
              <a:rPr sz="550" u="sng" spc="30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4"/>
              </a:rPr>
              <a:t>-</a:t>
            </a:r>
            <a:r>
              <a:rPr sz="550" u="sng" spc="25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4"/>
              </a:rPr>
              <a:t> </a:t>
            </a:r>
            <a:r>
              <a:rPr sz="550" u="sng" spc="45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4"/>
              </a:rPr>
              <a:t>δομημένη</a:t>
            </a:r>
            <a:r>
              <a:rPr sz="550" u="sng" spc="20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4"/>
              </a:rPr>
              <a:t> </a:t>
            </a:r>
            <a:r>
              <a:rPr sz="550" u="sng" spc="50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4"/>
              </a:rPr>
              <a:t>μορφή</a:t>
            </a:r>
            <a:r>
              <a:rPr sz="550" u="sng" spc="20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4"/>
              </a:rPr>
              <a:t> </a:t>
            </a:r>
            <a:r>
              <a:rPr sz="550" u="sng" spc="40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4"/>
              </a:rPr>
              <a:t>ανταλλαγής</a:t>
            </a:r>
            <a:r>
              <a:rPr sz="550" u="sng" spc="20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4"/>
              </a:rPr>
              <a:t> </a:t>
            </a:r>
            <a:r>
              <a:rPr sz="550" u="sng" spc="40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4"/>
              </a:rPr>
              <a:t>δεδομένωνn)</a:t>
            </a:r>
            <a:r>
              <a:rPr sz="550" u="sng" spc="25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4"/>
              </a:rPr>
              <a:t> </a:t>
            </a:r>
            <a:r>
              <a:rPr sz="550" u="sng" spc="45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4"/>
              </a:rPr>
              <a:t>DeepL</a:t>
            </a:r>
            <a:r>
              <a:rPr sz="550" u="sng" spc="20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4"/>
              </a:rPr>
              <a:t> </a:t>
            </a:r>
            <a:r>
              <a:rPr sz="550" u="sng" spc="35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4"/>
              </a:rPr>
              <a:t>(λογισμικό</a:t>
            </a:r>
            <a:r>
              <a:rPr sz="550" u="sng" spc="20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4"/>
              </a:rPr>
              <a:t> </a:t>
            </a:r>
            <a:r>
              <a:rPr sz="550" u="sng" spc="40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4"/>
              </a:rPr>
              <a:t>μηχανικής</a:t>
            </a:r>
            <a:r>
              <a:rPr sz="550" u="sng" spc="25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4"/>
              </a:rPr>
              <a:t> </a:t>
            </a:r>
            <a:r>
              <a:rPr sz="550" u="sng" spc="45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4"/>
              </a:rPr>
              <a:t>μετάφρα</a:t>
            </a:r>
            <a:r>
              <a:rPr sz="550" u="sng" spc="45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</a:rPr>
              <a:t>σης</a:t>
            </a:r>
            <a:r>
              <a:rPr sz="550" u="sng" spc="20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</a:rPr>
              <a:t> </a:t>
            </a:r>
            <a:r>
              <a:rPr sz="550" u="sng" spc="40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</a:rPr>
              <a:t>βασισμένο</a:t>
            </a:r>
            <a:r>
              <a:rPr sz="550" u="sng" spc="20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</a:rPr>
              <a:t> </a:t>
            </a:r>
            <a:r>
              <a:rPr sz="550" u="sng" spc="40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</a:rPr>
              <a:t>σtην</a:t>
            </a:r>
            <a:r>
              <a:rPr sz="550" u="sng" spc="20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</a:rPr>
              <a:t> </a:t>
            </a:r>
            <a:r>
              <a:rPr sz="550" u="sng" spc="45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</a:rPr>
              <a:t>ΤΝ</a:t>
            </a:r>
            <a:r>
              <a:rPr sz="550" spc="45" dirty="0">
                <a:solidFill>
                  <a:srgbClr val="85872B"/>
                </a:solidFill>
                <a:latin typeface="Calibri"/>
                <a:cs typeface="Calibri"/>
              </a:rPr>
              <a:t>)</a:t>
            </a:r>
            <a:endParaRPr sz="5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596380" y="0"/>
            <a:ext cx="5469890" cy="6878955"/>
            <a:chOff x="6596380" y="0"/>
            <a:chExt cx="5469890" cy="6878955"/>
          </a:xfrm>
        </p:grpSpPr>
        <p:sp>
          <p:nvSpPr>
            <p:cNvPr id="3" name="object 3"/>
            <p:cNvSpPr/>
            <p:nvPr/>
          </p:nvSpPr>
          <p:spPr>
            <a:xfrm>
              <a:off x="6896100" y="1270"/>
              <a:ext cx="1818639" cy="6856730"/>
            </a:xfrm>
            <a:custGeom>
              <a:avLst/>
              <a:gdLst/>
              <a:ahLst/>
              <a:cxnLst/>
              <a:rect l="l" t="t" r="r" b="b"/>
              <a:pathLst>
                <a:path w="1818640" h="6856730">
                  <a:moveTo>
                    <a:pt x="0" y="6856730"/>
                  </a:moveTo>
                  <a:lnTo>
                    <a:pt x="1818322" y="0"/>
                  </a:lnTo>
                </a:path>
              </a:pathLst>
            </a:custGeom>
            <a:ln w="22225">
              <a:solidFill>
                <a:srgbClr val="D6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596380" y="1460500"/>
              <a:ext cx="5469889" cy="473583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791960" y="1656080"/>
              <a:ext cx="4892040" cy="4157979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875030" y="448309"/>
            <a:ext cx="5316220" cy="697230"/>
          </a:xfrm>
          <a:prstGeom prst="rect">
            <a:avLst/>
          </a:prstGeom>
        </p:spPr>
        <p:txBody>
          <a:bodyPr vert="horz" wrap="square" lIns="0" tIns="34925" rIns="0" bIns="0" rtlCol="0">
            <a:spAutoFit/>
          </a:bodyPr>
          <a:lstStyle/>
          <a:p>
            <a:pPr marL="12700" marR="5080">
              <a:lnSpc>
                <a:spcPts val="2590"/>
              </a:lnSpc>
              <a:spcBef>
                <a:spcPts val="275"/>
              </a:spcBef>
            </a:pPr>
            <a:r>
              <a:rPr sz="2250" spc="175" dirty="0">
                <a:solidFill>
                  <a:srgbClr val="000000"/>
                </a:solidFill>
              </a:rPr>
              <a:t>Εκκίνηση</a:t>
            </a:r>
            <a:r>
              <a:rPr sz="2250" spc="215" dirty="0">
                <a:solidFill>
                  <a:srgbClr val="000000"/>
                </a:solidFill>
              </a:rPr>
              <a:t> </a:t>
            </a:r>
            <a:r>
              <a:rPr sz="2250" spc="140" dirty="0">
                <a:solidFill>
                  <a:srgbClr val="000000"/>
                </a:solidFill>
              </a:rPr>
              <a:t>του</a:t>
            </a:r>
            <a:r>
              <a:rPr sz="2250" spc="175" dirty="0">
                <a:solidFill>
                  <a:srgbClr val="000000"/>
                </a:solidFill>
              </a:rPr>
              <a:t> </a:t>
            </a:r>
            <a:r>
              <a:rPr sz="2250" spc="150" dirty="0">
                <a:solidFill>
                  <a:srgbClr val="000000"/>
                </a:solidFill>
              </a:rPr>
              <a:t>διακομιστή/Εξυπηρετητή </a:t>
            </a:r>
            <a:r>
              <a:rPr sz="2250" spc="-545" dirty="0">
                <a:solidFill>
                  <a:srgbClr val="000000"/>
                </a:solidFill>
              </a:rPr>
              <a:t> </a:t>
            </a:r>
            <a:r>
              <a:rPr sz="2250" spc="180" dirty="0">
                <a:solidFill>
                  <a:srgbClr val="000000"/>
                </a:solidFill>
              </a:rPr>
              <a:t>Wazuh</a:t>
            </a:r>
            <a:endParaRPr sz="2250"/>
          </a:p>
        </p:txBody>
      </p:sp>
      <p:sp>
        <p:nvSpPr>
          <p:cNvPr id="7" name="object 7"/>
          <p:cNvSpPr txBox="1"/>
          <p:nvPr/>
        </p:nvSpPr>
        <p:spPr>
          <a:xfrm>
            <a:off x="812165" y="1582102"/>
            <a:ext cx="1946910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50" dirty="0">
                <a:latin typeface="Calibri"/>
                <a:cs typeface="Calibri"/>
              </a:rPr>
              <a:t>Πατήστε</a:t>
            </a:r>
            <a:r>
              <a:rPr sz="1100" spc="10" dirty="0">
                <a:latin typeface="Calibri"/>
                <a:cs typeface="Calibri"/>
              </a:rPr>
              <a:t> </a:t>
            </a:r>
            <a:r>
              <a:rPr sz="1100" spc="45" dirty="0">
                <a:latin typeface="Calibri"/>
                <a:cs typeface="Calibri"/>
              </a:rPr>
              <a:t>το</a:t>
            </a:r>
            <a:r>
              <a:rPr sz="1100" spc="20" dirty="0">
                <a:latin typeface="Calibri"/>
                <a:cs typeface="Calibri"/>
              </a:rPr>
              <a:t> </a:t>
            </a:r>
            <a:r>
              <a:rPr sz="1100" b="1" spc="40" dirty="0">
                <a:latin typeface="Calibri"/>
                <a:cs typeface="Calibri"/>
              </a:rPr>
              <a:t>κουμπί</a:t>
            </a:r>
            <a:r>
              <a:rPr sz="1100" b="1" dirty="0">
                <a:latin typeface="Calibri"/>
                <a:cs typeface="Calibri"/>
              </a:rPr>
              <a:t> </a:t>
            </a:r>
            <a:r>
              <a:rPr sz="1100" b="1" spc="45" dirty="0">
                <a:latin typeface="Calibri"/>
                <a:cs typeface="Calibri"/>
              </a:rPr>
              <a:t>εκκίνησης.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882130" y="477255"/>
            <a:ext cx="3528695" cy="496570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299720" indent="-287020">
              <a:lnSpc>
                <a:spcPct val="100000"/>
              </a:lnSpc>
              <a:spcBef>
                <a:spcPts val="185"/>
              </a:spcBef>
              <a:buSzPct val="163636"/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sz="1100" spc="70" dirty="0">
                <a:latin typeface="Calibri"/>
                <a:cs typeface="Calibri"/>
              </a:rPr>
              <a:t>Εισάγετε</a:t>
            </a:r>
            <a:r>
              <a:rPr sz="1100" spc="35" dirty="0">
                <a:latin typeface="Calibri"/>
                <a:cs typeface="Calibri"/>
              </a:rPr>
              <a:t> </a:t>
            </a:r>
            <a:r>
              <a:rPr sz="1100" spc="70" dirty="0">
                <a:latin typeface="Calibri"/>
                <a:cs typeface="Calibri"/>
              </a:rPr>
              <a:t>τον</a:t>
            </a:r>
            <a:r>
              <a:rPr sz="1100" spc="35" dirty="0">
                <a:latin typeface="Calibri"/>
                <a:cs typeface="Calibri"/>
              </a:rPr>
              <a:t> </a:t>
            </a:r>
            <a:r>
              <a:rPr sz="1100" b="1" spc="80" dirty="0">
                <a:latin typeface="Calibri"/>
                <a:cs typeface="Calibri"/>
              </a:rPr>
              <a:t>χρήστη</a:t>
            </a:r>
            <a:r>
              <a:rPr sz="1100" b="1" spc="35" dirty="0">
                <a:latin typeface="Calibri"/>
                <a:cs typeface="Calibri"/>
              </a:rPr>
              <a:t> </a:t>
            </a:r>
            <a:r>
              <a:rPr sz="1100" spc="70" dirty="0">
                <a:latin typeface="Calibri"/>
                <a:cs typeface="Calibri"/>
              </a:rPr>
              <a:t>και</a:t>
            </a:r>
            <a:r>
              <a:rPr sz="1100" spc="35" dirty="0">
                <a:latin typeface="Calibri"/>
                <a:cs typeface="Calibri"/>
              </a:rPr>
              <a:t> </a:t>
            </a:r>
            <a:r>
              <a:rPr sz="1100" b="1" spc="65" dirty="0">
                <a:latin typeface="Calibri"/>
                <a:cs typeface="Calibri"/>
              </a:rPr>
              <a:t>τον</a:t>
            </a:r>
            <a:r>
              <a:rPr sz="1100" b="1" spc="15" dirty="0">
                <a:latin typeface="Calibri"/>
                <a:cs typeface="Calibri"/>
              </a:rPr>
              <a:t> </a:t>
            </a:r>
            <a:r>
              <a:rPr sz="1100" b="1" spc="70" dirty="0">
                <a:latin typeface="Calibri"/>
                <a:cs typeface="Calibri"/>
              </a:rPr>
              <a:t>κωδικό</a:t>
            </a:r>
            <a:r>
              <a:rPr sz="1100" b="1" spc="15" dirty="0">
                <a:latin typeface="Calibri"/>
                <a:cs typeface="Calibri"/>
              </a:rPr>
              <a:t> </a:t>
            </a:r>
            <a:r>
              <a:rPr sz="1100" b="1" spc="70" dirty="0">
                <a:latin typeface="Calibri"/>
                <a:cs typeface="Calibri"/>
              </a:rPr>
              <a:t>πρόσβασης.</a:t>
            </a:r>
            <a:endParaRPr sz="1100">
              <a:latin typeface="Calibri"/>
              <a:cs typeface="Calibri"/>
            </a:endParaRPr>
          </a:p>
          <a:p>
            <a:pPr marL="299720" indent="-287020">
              <a:lnSpc>
                <a:spcPct val="100000"/>
              </a:lnSpc>
              <a:spcBef>
                <a:spcPts val="845"/>
              </a:spcBef>
              <a:buSzPct val="163636"/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sz="1100" b="1" spc="60" dirty="0">
                <a:latin typeface="Calibri"/>
                <a:cs typeface="Calibri"/>
              </a:rPr>
              <a:t>Από</a:t>
            </a:r>
            <a:r>
              <a:rPr sz="1100" b="1" spc="-10" dirty="0">
                <a:latin typeface="Calibri"/>
                <a:cs typeface="Calibri"/>
              </a:rPr>
              <a:t> </a:t>
            </a:r>
            <a:r>
              <a:rPr sz="1100" b="1" spc="40" dirty="0">
                <a:latin typeface="Calibri"/>
                <a:cs typeface="Calibri"/>
              </a:rPr>
              <a:t>προεπιλογή: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7339330" y="1025048"/>
            <a:ext cx="1670050" cy="499745"/>
          </a:xfrm>
          <a:prstGeom prst="rect">
            <a:avLst/>
          </a:prstGeom>
        </p:spPr>
        <p:txBody>
          <a:bodyPr vert="horz" wrap="square" lIns="0" tIns="24765" rIns="0" bIns="0" rtlCol="0">
            <a:spAutoFit/>
          </a:bodyPr>
          <a:lstStyle/>
          <a:p>
            <a:pPr marL="299720" indent="-287020">
              <a:lnSpc>
                <a:spcPct val="100000"/>
              </a:lnSpc>
              <a:spcBef>
                <a:spcPts val="195"/>
              </a:spcBef>
              <a:buSzPct val="163636"/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sz="1100" b="1" spc="50" dirty="0">
                <a:latin typeface="Calibri"/>
                <a:cs typeface="Calibri"/>
              </a:rPr>
              <a:t>Χρήστης:</a:t>
            </a:r>
            <a:r>
              <a:rPr sz="1100" b="1" spc="-25" dirty="0">
                <a:latin typeface="Calibri"/>
                <a:cs typeface="Calibri"/>
              </a:rPr>
              <a:t> </a:t>
            </a:r>
            <a:r>
              <a:rPr sz="1100" spc="50" dirty="0">
                <a:latin typeface="Calibri"/>
                <a:cs typeface="Calibri"/>
              </a:rPr>
              <a:t>wazuh-user</a:t>
            </a:r>
            <a:endParaRPr sz="1100">
              <a:latin typeface="Calibri"/>
              <a:cs typeface="Calibri"/>
            </a:endParaRPr>
          </a:p>
          <a:p>
            <a:pPr marL="299720" indent="-287020">
              <a:lnSpc>
                <a:spcPct val="100000"/>
              </a:lnSpc>
              <a:spcBef>
                <a:spcPts val="855"/>
              </a:spcBef>
              <a:buSzPct val="163636"/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sz="1100" b="1" spc="50" dirty="0">
                <a:latin typeface="Calibri"/>
                <a:cs typeface="Calibri"/>
              </a:rPr>
              <a:t>Κωδικός</a:t>
            </a:r>
            <a:r>
              <a:rPr sz="1100" b="1" dirty="0">
                <a:latin typeface="Calibri"/>
                <a:cs typeface="Calibri"/>
              </a:rPr>
              <a:t> </a:t>
            </a:r>
            <a:r>
              <a:rPr sz="1100" b="1" spc="50" dirty="0">
                <a:latin typeface="Calibri"/>
                <a:cs typeface="Calibri"/>
              </a:rPr>
              <a:t>πρόσβασης: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824230" y="2259647"/>
            <a:ext cx="3460115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70" dirty="0">
                <a:latin typeface="Calibri"/>
                <a:cs typeface="Calibri"/>
              </a:rPr>
              <a:t>Περιμένετε</a:t>
            </a:r>
            <a:r>
              <a:rPr sz="1100" spc="25" dirty="0">
                <a:latin typeface="Calibri"/>
                <a:cs typeface="Calibri"/>
              </a:rPr>
              <a:t> </a:t>
            </a:r>
            <a:r>
              <a:rPr sz="1100" spc="70" dirty="0">
                <a:latin typeface="Calibri"/>
                <a:cs typeface="Calibri"/>
              </a:rPr>
              <a:t>μέχρι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spc="80" dirty="0">
                <a:latin typeface="Calibri"/>
                <a:cs typeface="Calibri"/>
              </a:rPr>
              <a:t>να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spc="75" dirty="0">
                <a:latin typeface="Calibri"/>
                <a:cs typeface="Calibri"/>
              </a:rPr>
              <a:t>φτάσετε</a:t>
            </a:r>
            <a:r>
              <a:rPr sz="1100" spc="35" dirty="0">
                <a:latin typeface="Calibri"/>
                <a:cs typeface="Calibri"/>
              </a:rPr>
              <a:t> </a:t>
            </a:r>
            <a:r>
              <a:rPr sz="1100" spc="75" dirty="0">
                <a:latin typeface="Calibri"/>
                <a:cs typeface="Calibri"/>
              </a:rPr>
              <a:t>στην</a:t>
            </a:r>
            <a:r>
              <a:rPr sz="1100" spc="35" dirty="0">
                <a:latin typeface="Calibri"/>
                <a:cs typeface="Calibri"/>
              </a:rPr>
              <a:t> </a:t>
            </a:r>
            <a:r>
              <a:rPr sz="1100" spc="75" dirty="0">
                <a:latin typeface="Calibri"/>
                <a:cs typeface="Calibri"/>
              </a:rPr>
              <a:t>οθόνη</a:t>
            </a:r>
            <a:r>
              <a:rPr sz="1100" spc="25" dirty="0">
                <a:latin typeface="Calibri"/>
                <a:cs typeface="Calibri"/>
              </a:rPr>
              <a:t> </a:t>
            </a:r>
            <a:r>
              <a:rPr sz="1100" b="1" spc="75" dirty="0">
                <a:latin typeface="Calibri"/>
                <a:cs typeface="Calibri"/>
              </a:rPr>
              <a:t>σύνδεσης</a:t>
            </a:r>
            <a:r>
              <a:rPr sz="1100" spc="75" dirty="0">
                <a:latin typeface="Calibri"/>
                <a:cs typeface="Calibri"/>
              </a:rPr>
              <a:t>.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7021830" y="5974714"/>
            <a:ext cx="3382010" cy="4216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907415" marR="5080" indent="-894715">
              <a:lnSpc>
                <a:spcPct val="118200"/>
              </a:lnSpc>
              <a:spcBef>
                <a:spcPts val="100"/>
              </a:spcBef>
            </a:pPr>
            <a:r>
              <a:rPr sz="1100" spc="110" dirty="0">
                <a:latin typeface="Calibri"/>
                <a:cs typeface="Calibri"/>
              </a:rPr>
              <a:t>Ο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spc="70" dirty="0">
                <a:latin typeface="Calibri"/>
                <a:cs typeface="Calibri"/>
              </a:rPr>
              <a:t>διακομιστής/εξυπηρετητής</a:t>
            </a:r>
            <a:r>
              <a:rPr sz="1100" spc="35" dirty="0">
                <a:latin typeface="Calibri"/>
                <a:cs typeface="Calibri"/>
              </a:rPr>
              <a:t> </a:t>
            </a:r>
            <a:r>
              <a:rPr sz="1100" spc="90" dirty="0">
                <a:latin typeface="Calibri"/>
                <a:cs typeface="Calibri"/>
              </a:rPr>
              <a:t>Wazuh</a:t>
            </a:r>
            <a:r>
              <a:rPr sz="1100" spc="45" dirty="0">
                <a:latin typeface="Calibri"/>
                <a:cs typeface="Calibri"/>
              </a:rPr>
              <a:t> </a:t>
            </a:r>
            <a:r>
              <a:rPr sz="1100" spc="65" dirty="0">
                <a:latin typeface="Calibri"/>
                <a:cs typeface="Calibri"/>
              </a:rPr>
              <a:t>έχει</a:t>
            </a:r>
            <a:r>
              <a:rPr sz="1100" spc="55" dirty="0">
                <a:latin typeface="Calibri"/>
                <a:cs typeface="Calibri"/>
              </a:rPr>
              <a:t> </a:t>
            </a:r>
            <a:r>
              <a:rPr sz="1100" b="1" spc="65" dirty="0">
                <a:latin typeface="Calibri"/>
                <a:cs typeface="Calibri"/>
              </a:rPr>
              <a:t>επιτυχώς </a:t>
            </a:r>
            <a:r>
              <a:rPr sz="1100" b="1" spc="-235" dirty="0">
                <a:latin typeface="Calibri"/>
                <a:cs typeface="Calibri"/>
              </a:rPr>
              <a:t> </a:t>
            </a:r>
            <a:r>
              <a:rPr sz="1100" b="1" spc="75" dirty="0">
                <a:latin typeface="Calibri"/>
                <a:cs typeface="Calibri"/>
              </a:rPr>
              <a:t>εγκατεστημένο</a:t>
            </a:r>
            <a:r>
              <a:rPr sz="1100" b="1" spc="30" dirty="0">
                <a:latin typeface="Calibri"/>
                <a:cs typeface="Calibri"/>
              </a:rPr>
              <a:t> </a:t>
            </a:r>
            <a:r>
              <a:rPr sz="1100" spc="70" dirty="0">
                <a:latin typeface="Calibri"/>
                <a:cs typeface="Calibri"/>
              </a:rPr>
              <a:t>και</a:t>
            </a:r>
            <a:r>
              <a:rPr sz="1100" spc="35" dirty="0">
                <a:latin typeface="Calibri"/>
                <a:cs typeface="Calibri"/>
              </a:rPr>
              <a:t> </a:t>
            </a:r>
            <a:r>
              <a:rPr sz="1100" b="1" spc="55" dirty="0">
                <a:latin typeface="Calibri"/>
                <a:cs typeface="Calibri"/>
              </a:rPr>
              <a:t>ξεκινήσει.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1183937" y="6265558"/>
            <a:ext cx="128270" cy="134620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sz="700" spc="30" dirty="0">
                <a:latin typeface="Calibri"/>
                <a:cs typeface="Calibri"/>
              </a:rPr>
              <a:t>1</a:t>
            </a:r>
            <a:r>
              <a:rPr sz="700" spc="60" dirty="0">
                <a:latin typeface="Calibri"/>
                <a:cs typeface="Calibri"/>
              </a:rPr>
              <a:t>1</a:t>
            </a:r>
            <a:endParaRPr sz="700">
              <a:latin typeface="Calibri"/>
              <a:cs typeface="Calibri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357822" y="2464117"/>
            <a:ext cx="6128385" cy="4384040"/>
            <a:chOff x="357822" y="2464117"/>
            <a:chExt cx="6128385" cy="4384040"/>
          </a:xfrm>
        </p:grpSpPr>
        <p:pic>
          <p:nvPicPr>
            <p:cNvPr id="14" name="object 1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57822" y="2464117"/>
              <a:ext cx="6128067" cy="4384040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07682" y="2613977"/>
              <a:ext cx="5641340" cy="4030979"/>
            </a:xfrm>
            <a:prstGeom prst="rect">
              <a:avLst/>
            </a:prstGeom>
          </p:spPr>
        </p:pic>
      </p:grpSp>
      <p:grpSp>
        <p:nvGrpSpPr>
          <p:cNvPr id="16" name="object 16"/>
          <p:cNvGrpSpPr/>
          <p:nvPr/>
        </p:nvGrpSpPr>
        <p:grpSpPr>
          <a:xfrm>
            <a:off x="3572827" y="1384617"/>
            <a:ext cx="815975" cy="744855"/>
            <a:chOff x="3572827" y="1384617"/>
            <a:chExt cx="815975" cy="744855"/>
          </a:xfrm>
        </p:grpSpPr>
        <p:pic>
          <p:nvPicPr>
            <p:cNvPr id="17" name="object 1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572827" y="1384617"/>
              <a:ext cx="815657" cy="744854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627120" y="1434465"/>
              <a:ext cx="657860" cy="591820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3608070" y="1415415"/>
              <a:ext cx="695960" cy="629920"/>
            </a:xfrm>
            <a:custGeom>
              <a:avLst/>
              <a:gdLst/>
              <a:ahLst/>
              <a:cxnLst/>
              <a:rect l="l" t="t" r="r" b="b"/>
              <a:pathLst>
                <a:path w="695960" h="629919">
                  <a:moveTo>
                    <a:pt x="0" y="629920"/>
                  </a:moveTo>
                  <a:lnTo>
                    <a:pt x="695959" y="629920"/>
                  </a:lnTo>
                  <a:lnTo>
                    <a:pt x="695959" y="0"/>
                  </a:lnTo>
                  <a:lnTo>
                    <a:pt x="0" y="0"/>
                  </a:lnTo>
                  <a:lnTo>
                    <a:pt x="0" y="629920"/>
                  </a:lnTo>
                </a:path>
              </a:pathLst>
            </a:custGeom>
            <a:ln w="381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6042660" cy="6879590"/>
            <a:chOff x="0" y="0"/>
            <a:chExt cx="6042660" cy="6879590"/>
          </a:xfrm>
        </p:grpSpPr>
        <p:sp>
          <p:nvSpPr>
            <p:cNvPr id="3" name="object 3"/>
            <p:cNvSpPr/>
            <p:nvPr/>
          </p:nvSpPr>
          <p:spPr>
            <a:xfrm>
              <a:off x="4497704" y="5112385"/>
              <a:ext cx="797560" cy="1738630"/>
            </a:xfrm>
            <a:custGeom>
              <a:avLst/>
              <a:gdLst/>
              <a:ahLst/>
              <a:cxnLst/>
              <a:rect l="l" t="t" r="r" b="b"/>
              <a:pathLst>
                <a:path w="797560" h="1738629">
                  <a:moveTo>
                    <a:pt x="609917" y="0"/>
                  </a:moveTo>
                  <a:lnTo>
                    <a:pt x="561340" y="6667"/>
                  </a:lnTo>
                  <a:lnTo>
                    <a:pt x="516572" y="25400"/>
                  </a:lnTo>
                  <a:lnTo>
                    <a:pt x="478155" y="55244"/>
                  </a:lnTo>
                  <a:lnTo>
                    <a:pt x="448310" y="94614"/>
                  </a:lnTo>
                  <a:lnTo>
                    <a:pt x="428625" y="142239"/>
                  </a:lnTo>
                  <a:lnTo>
                    <a:pt x="0" y="1738629"/>
                  </a:lnTo>
                  <a:lnTo>
                    <a:pt x="27940" y="1738629"/>
                  </a:lnTo>
                  <a:lnTo>
                    <a:pt x="453707" y="148907"/>
                  </a:lnTo>
                  <a:lnTo>
                    <a:pt x="470217" y="107950"/>
                  </a:lnTo>
                  <a:lnTo>
                    <a:pt x="496252" y="74294"/>
                  </a:lnTo>
                  <a:lnTo>
                    <a:pt x="529272" y="48577"/>
                  </a:lnTo>
                  <a:lnTo>
                    <a:pt x="567690" y="32384"/>
                  </a:lnTo>
                  <a:lnTo>
                    <a:pt x="609282" y="26669"/>
                  </a:lnTo>
                  <a:lnTo>
                    <a:pt x="698432" y="26669"/>
                  </a:lnTo>
                  <a:lnTo>
                    <a:pt x="658812" y="6667"/>
                  </a:lnTo>
                  <a:lnTo>
                    <a:pt x="609917" y="0"/>
                  </a:lnTo>
                  <a:close/>
                </a:path>
                <a:path w="797560" h="1738629">
                  <a:moveTo>
                    <a:pt x="698432" y="26669"/>
                  </a:moveTo>
                  <a:lnTo>
                    <a:pt x="609282" y="26669"/>
                  </a:lnTo>
                  <a:lnTo>
                    <a:pt x="652145" y="32384"/>
                  </a:lnTo>
                  <a:lnTo>
                    <a:pt x="709295" y="60959"/>
                  </a:lnTo>
                  <a:lnTo>
                    <a:pt x="750252" y="109537"/>
                  </a:lnTo>
                  <a:lnTo>
                    <a:pt x="770572" y="170497"/>
                  </a:lnTo>
                  <a:lnTo>
                    <a:pt x="771525" y="202882"/>
                  </a:lnTo>
                  <a:lnTo>
                    <a:pt x="766127" y="235584"/>
                  </a:lnTo>
                  <a:lnTo>
                    <a:pt x="362585" y="1738629"/>
                  </a:lnTo>
                  <a:lnTo>
                    <a:pt x="390207" y="1738629"/>
                  </a:lnTo>
                  <a:lnTo>
                    <a:pt x="791210" y="242252"/>
                  </a:lnTo>
                  <a:lnTo>
                    <a:pt x="797560" y="204787"/>
                  </a:lnTo>
                  <a:lnTo>
                    <a:pt x="796290" y="167322"/>
                  </a:lnTo>
                  <a:lnTo>
                    <a:pt x="772795" y="96202"/>
                  </a:lnTo>
                  <a:lnTo>
                    <a:pt x="724217" y="39687"/>
                  </a:lnTo>
                  <a:lnTo>
                    <a:pt x="698432" y="26669"/>
                  </a:lnTo>
                  <a:close/>
                </a:path>
              </a:pathLst>
            </a:custGeom>
            <a:solidFill>
              <a:srgbClr val="D679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2933700" y="635"/>
              <a:ext cx="1818639" cy="6857365"/>
            </a:xfrm>
            <a:custGeom>
              <a:avLst/>
              <a:gdLst/>
              <a:ahLst/>
              <a:cxnLst/>
              <a:rect l="l" t="t" r="r" b="b"/>
              <a:pathLst>
                <a:path w="1818639" h="6857365">
                  <a:moveTo>
                    <a:pt x="1818322" y="0"/>
                  </a:moveTo>
                  <a:lnTo>
                    <a:pt x="0" y="6857365"/>
                  </a:lnTo>
                </a:path>
              </a:pathLst>
            </a:custGeom>
            <a:ln w="22225">
              <a:solidFill>
                <a:srgbClr val="D6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3497579" y="18097"/>
              <a:ext cx="2545080" cy="6837045"/>
            </a:xfrm>
            <a:custGeom>
              <a:avLst/>
              <a:gdLst/>
              <a:ahLst/>
              <a:cxnLst/>
              <a:rect l="l" t="t" r="r" b="b"/>
              <a:pathLst>
                <a:path w="2545079" h="6837045">
                  <a:moveTo>
                    <a:pt x="1321435" y="2282825"/>
                  </a:moveTo>
                  <a:lnTo>
                    <a:pt x="1271587" y="2291080"/>
                  </a:lnTo>
                  <a:lnTo>
                    <a:pt x="1226185" y="2312352"/>
                  </a:lnTo>
                  <a:lnTo>
                    <a:pt x="1187767" y="2345055"/>
                  </a:lnTo>
                  <a:lnTo>
                    <a:pt x="1159510" y="2388870"/>
                  </a:lnTo>
                  <a:lnTo>
                    <a:pt x="1159510" y="2390140"/>
                  </a:lnTo>
                  <a:lnTo>
                    <a:pt x="819150" y="3658235"/>
                  </a:lnTo>
                  <a:lnTo>
                    <a:pt x="0" y="6835457"/>
                  </a:lnTo>
                  <a:lnTo>
                    <a:pt x="6667" y="6836092"/>
                  </a:lnTo>
                  <a:lnTo>
                    <a:pt x="20955" y="6836727"/>
                  </a:lnTo>
                  <a:lnTo>
                    <a:pt x="26670" y="6836727"/>
                  </a:lnTo>
                  <a:lnTo>
                    <a:pt x="843365" y="3664267"/>
                  </a:lnTo>
                  <a:lnTo>
                    <a:pt x="1183322" y="2397760"/>
                  </a:lnTo>
                  <a:lnTo>
                    <a:pt x="1208087" y="2360295"/>
                  </a:lnTo>
                  <a:lnTo>
                    <a:pt x="1241107" y="2332037"/>
                  </a:lnTo>
                  <a:lnTo>
                    <a:pt x="1279842" y="2313940"/>
                  </a:lnTo>
                  <a:lnTo>
                    <a:pt x="1322705" y="2307272"/>
                  </a:lnTo>
                  <a:lnTo>
                    <a:pt x="1417637" y="2307272"/>
                  </a:lnTo>
                  <a:lnTo>
                    <a:pt x="1372870" y="2289175"/>
                  </a:lnTo>
                  <a:lnTo>
                    <a:pt x="1321435" y="2282825"/>
                  </a:lnTo>
                  <a:close/>
                </a:path>
                <a:path w="2545079" h="6837045">
                  <a:moveTo>
                    <a:pt x="1417637" y="2307272"/>
                  </a:moveTo>
                  <a:lnTo>
                    <a:pt x="1322705" y="2307272"/>
                  </a:lnTo>
                  <a:lnTo>
                    <a:pt x="1366837" y="2312987"/>
                  </a:lnTo>
                  <a:lnTo>
                    <a:pt x="1412557" y="2333942"/>
                  </a:lnTo>
                  <a:lnTo>
                    <a:pt x="1448435" y="2366962"/>
                  </a:lnTo>
                  <a:lnTo>
                    <a:pt x="1472565" y="2408872"/>
                  </a:lnTo>
                  <a:lnTo>
                    <a:pt x="1483042" y="2456180"/>
                  </a:lnTo>
                  <a:lnTo>
                    <a:pt x="1477962" y="2506345"/>
                  </a:lnTo>
                  <a:lnTo>
                    <a:pt x="1220152" y="3457575"/>
                  </a:lnTo>
                  <a:lnTo>
                    <a:pt x="1214120" y="3492817"/>
                  </a:lnTo>
                  <a:lnTo>
                    <a:pt x="1215072" y="3525837"/>
                  </a:lnTo>
                  <a:lnTo>
                    <a:pt x="1215072" y="3528377"/>
                  </a:lnTo>
                  <a:lnTo>
                    <a:pt x="1223010" y="3562985"/>
                  </a:lnTo>
                  <a:lnTo>
                    <a:pt x="1258570" y="3626167"/>
                  </a:lnTo>
                  <a:lnTo>
                    <a:pt x="1314767" y="3669665"/>
                  </a:lnTo>
                  <a:lnTo>
                    <a:pt x="1397635" y="3688715"/>
                  </a:lnTo>
                  <a:lnTo>
                    <a:pt x="1444625" y="3682365"/>
                  </a:lnTo>
                  <a:lnTo>
                    <a:pt x="1487805" y="3664267"/>
                  </a:lnTo>
                  <a:lnTo>
                    <a:pt x="1490662" y="3662362"/>
                  </a:lnTo>
                  <a:lnTo>
                    <a:pt x="1403985" y="3662362"/>
                  </a:lnTo>
                  <a:lnTo>
                    <a:pt x="1354137" y="3656965"/>
                  </a:lnTo>
                  <a:lnTo>
                    <a:pt x="1299210" y="3629977"/>
                  </a:lnTo>
                  <a:lnTo>
                    <a:pt x="1259205" y="3583940"/>
                  </a:lnTo>
                  <a:lnTo>
                    <a:pt x="1239202" y="3525837"/>
                  </a:lnTo>
                  <a:lnTo>
                    <a:pt x="1238567" y="3495040"/>
                  </a:lnTo>
                  <a:lnTo>
                    <a:pt x="1243965" y="3463925"/>
                  </a:lnTo>
                  <a:lnTo>
                    <a:pt x="1502092" y="2512695"/>
                  </a:lnTo>
                  <a:lnTo>
                    <a:pt x="1508442" y="2464117"/>
                  </a:lnTo>
                  <a:lnTo>
                    <a:pt x="1502092" y="2417127"/>
                  </a:lnTo>
                  <a:lnTo>
                    <a:pt x="1483995" y="2373630"/>
                  </a:lnTo>
                  <a:lnTo>
                    <a:pt x="1455737" y="2336482"/>
                  </a:lnTo>
                  <a:lnTo>
                    <a:pt x="1418272" y="2307590"/>
                  </a:lnTo>
                  <a:lnTo>
                    <a:pt x="1417637" y="2307272"/>
                  </a:lnTo>
                  <a:close/>
                </a:path>
                <a:path w="2545079" h="6837045">
                  <a:moveTo>
                    <a:pt x="2545080" y="0"/>
                  </a:moveTo>
                  <a:lnTo>
                    <a:pt x="2518410" y="0"/>
                  </a:lnTo>
                  <a:lnTo>
                    <a:pt x="1939290" y="2100580"/>
                  </a:lnTo>
                  <a:lnTo>
                    <a:pt x="1547495" y="3545840"/>
                  </a:lnTo>
                  <a:lnTo>
                    <a:pt x="1526540" y="3591560"/>
                  </a:lnTo>
                  <a:lnTo>
                    <a:pt x="1493520" y="3627755"/>
                  </a:lnTo>
                  <a:lnTo>
                    <a:pt x="1451610" y="3651885"/>
                  </a:lnTo>
                  <a:lnTo>
                    <a:pt x="1403985" y="3662362"/>
                  </a:lnTo>
                  <a:lnTo>
                    <a:pt x="1490662" y="3662362"/>
                  </a:lnTo>
                  <a:lnTo>
                    <a:pt x="1525270" y="3636010"/>
                  </a:lnTo>
                  <a:lnTo>
                    <a:pt x="1554162" y="3598545"/>
                  </a:lnTo>
                  <a:lnTo>
                    <a:pt x="1572895" y="3553460"/>
                  </a:lnTo>
                  <a:lnTo>
                    <a:pt x="1964690" y="2108200"/>
                  </a:lnTo>
                  <a:lnTo>
                    <a:pt x="2540000" y="16510"/>
                  </a:lnTo>
                  <a:lnTo>
                    <a:pt x="2543810" y="3810"/>
                  </a:lnTo>
                  <a:lnTo>
                    <a:pt x="2545080" y="0"/>
                  </a:lnTo>
                  <a:close/>
                </a:path>
              </a:pathLst>
            </a:custGeom>
            <a:solidFill>
              <a:srgbClr val="FFB8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5841364" cy="6858000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9917430" y="33019"/>
            <a:ext cx="2174240" cy="1244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50" spc="60" dirty="0">
                <a:solidFill>
                  <a:srgbClr val="FFFFFF"/>
                </a:solidFill>
                <a:latin typeface="Calibri"/>
                <a:cs typeface="Calibri"/>
              </a:rPr>
              <a:t>CSP004_C_E:</a:t>
            </a:r>
            <a:r>
              <a:rPr sz="65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650" spc="55" dirty="0">
                <a:solidFill>
                  <a:srgbClr val="FFFFFF"/>
                </a:solidFill>
                <a:latin typeface="Calibri"/>
                <a:cs typeface="Calibri"/>
              </a:rPr>
              <a:t>Abdelkader</a:t>
            </a:r>
            <a:r>
              <a:rPr sz="65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650" spc="60" dirty="0">
                <a:solidFill>
                  <a:srgbClr val="FFFFFF"/>
                </a:solidFill>
                <a:latin typeface="Calibri"/>
                <a:cs typeface="Calibri"/>
              </a:rPr>
              <a:t>Shaaban</a:t>
            </a:r>
            <a:r>
              <a:rPr sz="65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650" spc="55" dirty="0">
                <a:solidFill>
                  <a:srgbClr val="FFFFFF"/>
                </a:solidFill>
                <a:latin typeface="Calibri"/>
                <a:cs typeface="Calibri"/>
              </a:rPr>
              <a:t>και</a:t>
            </a:r>
            <a:r>
              <a:rPr sz="650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650" spc="50" dirty="0">
                <a:solidFill>
                  <a:srgbClr val="FFFFFF"/>
                </a:solidFill>
                <a:latin typeface="Calibri"/>
                <a:cs typeface="Calibri"/>
              </a:rPr>
              <a:t>Stefan</a:t>
            </a:r>
            <a:r>
              <a:rPr sz="650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650" spc="50" dirty="0">
                <a:solidFill>
                  <a:srgbClr val="FFFFFF"/>
                </a:solidFill>
                <a:latin typeface="Calibri"/>
                <a:cs typeface="Calibri"/>
              </a:rPr>
              <a:t>Schauer</a:t>
            </a:r>
            <a:endParaRPr sz="650">
              <a:latin typeface="Calibri"/>
              <a:cs typeface="Calibri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5920104" y="2826656"/>
            <a:ext cx="2521585" cy="724535"/>
          </a:xfrm>
          <a:prstGeom prst="rect">
            <a:avLst/>
          </a:prstGeom>
        </p:spPr>
        <p:txBody>
          <a:bodyPr vert="horz" wrap="square" lIns="0" tIns="628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95"/>
              </a:spcBef>
            </a:pPr>
            <a:r>
              <a:rPr sz="2250" spc="114" dirty="0"/>
              <a:t>Επιθετικά</a:t>
            </a:r>
            <a:r>
              <a:rPr sz="2250" spc="85" dirty="0"/>
              <a:t> </a:t>
            </a:r>
            <a:r>
              <a:rPr sz="2250" spc="100" dirty="0"/>
              <a:t>εργαλεία</a:t>
            </a:r>
            <a:endParaRPr sz="2250"/>
          </a:p>
          <a:p>
            <a:pPr marL="12700">
              <a:lnSpc>
                <a:spcPct val="100000"/>
              </a:lnSpc>
              <a:spcBef>
                <a:spcPts val="305"/>
              </a:spcBef>
            </a:pPr>
            <a:r>
              <a:rPr sz="1750" spc="130" dirty="0">
                <a:solidFill>
                  <a:srgbClr val="FFB800"/>
                </a:solidFill>
              </a:rPr>
              <a:t>hping3</a:t>
            </a:r>
            <a:endParaRPr sz="1750"/>
          </a:p>
        </p:txBody>
      </p:sp>
      <p:pic>
        <p:nvPicPr>
          <p:cNvPr id="9" name="object 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549832" y="5747702"/>
            <a:ext cx="3246120" cy="602297"/>
          </a:xfrm>
          <a:prstGeom prst="rect">
            <a:avLst/>
          </a:prstGeom>
        </p:spPr>
      </p:pic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5125084" y="0"/>
            <a:ext cx="7066915" cy="6858000"/>
            <a:chOff x="5125084" y="0"/>
            <a:chExt cx="7066915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351904" y="4759"/>
              <a:ext cx="5840095" cy="685324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7376794" y="0"/>
              <a:ext cx="2556510" cy="6858000"/>
            </a:xfrm>
            <a:custGeom>
              <a:avLst/>
              <a:gdLst/>
              <a:ahLst/>
              <a:cxnLst/>
              <a:rect l="l" t="t" r="r" b="b"/>
              <a:pathLst>
                <a:path w="2556509" h="6858000">
                  <a:moveTo>
                    <a:pt x="1542414" y="1537335"/>
                  </a:moveTo>
                  <a:lnTo>
                    <a:pt x="1495107" y="1543685"/>
                  </a:lnTo>
                  <a:lnTo>
                    <a:pt x="1451609" y="1561782"/>
                  </a:lnTo>
                  <a:lnTo>
                    <a:pt x="1413827" y="1590357"/>
                  </a:lnTo>
                  <a:lnTo>
                    <a:pt x="1384617" y="1627822"/>
                  </a:lnTo>
                  <a:lnTo>
                    <a:pt x="1365884" y="1673225"/>
                  </a:lnTo>
                  <a:lnTo>
                    <a:pt x="971232" y="3128645"/>
                  </a:lnTo>
                  <a:lnTo>
                    <a:pt x="0" y="6858000"/>
                  </a:lnTo>
                  <a:lnTo>
                    <a:pt x="26034" y="6858000"/>
                  </a:lnTo>
                  <a:lnTo>
                    <a:pt x="996632" y="3136265"/>
                  </a:lnTo>
                  <a:lnTo>
                    <a:pt x="1391284" y="1681162"/>
                  </a:lnTo>
                  <a:lnTo>
                    <a:pt x="1412557" y="1635125"/>
                  </a:lnTo>
                  <a:lnTo>
                    <a:pt x="1445895" y="1598929"/>
                  </a:lnTo>
                  <a:lnTo>
                    <a:pt x="1488122" y="1574482"/>
                  </a:lnTo>
                  <a:lnTo>
                    <a:pt x="1536064" y="1564004"/>
                  </a:lnTo>
                  <a:lnTo>
                    <a:pt x="1637982" y="1564004"/>
                  </a:lnTo>
                  <a:lnTo>
                    <a:pt x="1625917" y="1556385"/>
                  </a:lnTo>
                  <a:lnTo>
                    <a:pt x="1591309" y="1543685"/>
                  </a:lnTo>
                  <a:lnTo>
                    <a:pt x="1542414" y="1537335"/>
                  </a:lnTo>
                  <a:close/>
                </a:path>
                <a:path w="2556509" h="6858000">
                  <a:moveTo>
                    <a:pt x="1637982" y="1564004"/>
                  </a:moveTo>
                  <a:lnTo>
                    <a:pt x="1536064" y="1564004"/>
                  </a:lnTo>
                  <a:lnTo>
                    <a:pt x="1586229" y="1569085"/>
                  </a:lnTo>
                  <a:lnTo>
                    <a:pt x="1615439" y="1580197"/>
                  </a:lnTo>
                  <a:lnTo>
                    <a:pt x="1664017" y="1617345"/>
                  </a:lnTo>
                  <a:lnTo>
                    <a:pt x="1694814" y="1671320"/>
                  </a:lnTo>
                  <a:lnTo>
                    <a:pt x="1702434" y="1732279"/>
                  </a:lnTo>
                  <a:lnTo>
                    <a:pt x="1697037" y="1763712"/>
                  </a:lnTo>
                  <a:lnTo>
                    <a:pt x="1437322" y="2721610"/>
                  </a:lnTo>
                  <a:lnTo>
                    <a:pt x="1430972" y="2770504"/>
                  </a:lnTo>
                  <a:lnTo>
                    <a:pt x="1437322" y="2817812"/>
                  </a:lnTo>
                  <a:lnTo>
                    <a:pt x="1455420" y="2861310"/>
                  </a:lnTo>
                  <a:lnTo>
                    <a:pt x="1483995" y="2898775"/>
                  </a:lnTo>
                  <a:lnTo>
                    <a:pt x="1521777" y="2927985"/>
                  </a:lnTo>
                  <a:lnTo>
                    <a:pt x="1567179" y="2946717"/>
                  </a:lnTo>
                  <a:lnTo>
                    <a:pt x="1619250" y="2952750"/>
                  </a:lnTo>
                  <a:lnTo>
                    <a:pt x="1669414" y="2944495"/>
                  </a:lnTo>
                  <a:lnTo>
                    <a:pt x="1704657" y="2928302"/>
                  </a:lnTo>
                  <a:lnTo>
                    <a:pt x="1617979" y="2928302"/>
                  </a:lnTo>
                  <a:lnTo>
                    <a:pt x="1573529" y="2922587"/>
                  </a:lnTo>
                  <a:lnTo>
                    <a:pt x="1527492" y="2901632"/>
                  </a:lnTo>
                  <a:lnTo>
                    <a:pt x="1491297" y="2868295"/>
                  </a:lnTo>
                  <a:lnTo>
                    <a:pt x="1466850" y="2826067"/>
                  </a:lnTo>
                  <a:lnTo>
                    <a:pt x="1456372" y="2778125"/>
                  </a:lnTo>
                  <a:lnTo>
                    <a:pt x="1461452" y="2727960"/>
                  </a:lnTo>
                  <a:lnTo>
                    <a:pt x="1721167" y="1770062"/>
                  </a:lnTo>
                  <a:lnTo>
                    <a:pt x="1727200" y="1734502"/>
                  </a:lnTo>
                  <a:lnTo>
                    <a:pt x="1726247" y="1701482"/>
                  </a:lnTo>
                  <a:lnTo>
                    <a:pt x="1726247" y="1698625"/>
                  </a:lnTo>
                  <a:lnTo>
                    <a:pt x="1718309" y="1663700"/>
                  </a:lnTo>
                  <a:lnTo>
                    <a:pt x="1703387" y="1630045"/>
                  </a:lnTo>
                  <a:lnTo>
                    <a:pt x="1682432" y="1600200"/>
                  </a:lnTo>
                  <a:lnTo>
                    <a:pt x="1656397" y="1575435"/>
                  </a:lnTo>
                  <a:lnTo>
                    <a:pt x="1637982" y="1564004"/>
                  </a:lnTo>
                  <a:close/>
                </a:path>
                <a:path w="2556509" h="6858000">
                  <a:moveTo>
                    <a:pt x="2556192" y="0"/>
                  </a:moveTo>
                  <a:lnTo>
                    <a:pt x="2528887" y="0"/>
                  </a:lnTo>
                  <a:lnTo>
                    <a:pt x="2100494" y="1561782"/>
                  </a:lnTo>
                  <a:lnTo>
                    <a:pt x="1758314" y="2837179"/>
                  </a:lnTo>
                  <a:lnTo>
                    <a:pt x="1733232" y="2874962"/>
                  </a:lnTo>
                  <a:lnTo>
                    <a:pt x="1700212" y="2903537"/>
                  </a:lnTo>
                  <a:lnTo>
                    <a:pt x="1660842" y="2921317"/>
                  </a:lnTo>
                  <a:lnTo>
                    <a:pt x="1617979" y="2928302"/>
                  </a:lnTo>
                  <a:lnTo>
                    <a:pt x="1704657" y="2928302"/>
                  </a:lnTo>
                  <a:lnTo>
                    <a:pt x="1715134" y="2923222"/>
                  </a:lnTo>
                  <a:lnTo>
                    <a:pt x="1753552" y="2890202"/>
                  </a:lnTo>
                  <a:lnTo>
                    <a:pt x="1782445" y="2846070"/>
                  </a:lnTo>
                  <a:lnTo>
                    <a:pt x="1782445" y="2844800"/>
                  </a:lnTo>
                  <a:lnTo>
                    <a:pt x="2125027" y="1567814"/>
                  </a:lnTo>
                  <a:lnTo>
                    <a:pt x="2556192" y="0"/>
                  </a:lnTo>
                  <a:close/>
                </a:path>
              </a:pathLst>
            </a:custGeom>
            <a:solidFill>
              <a:srgbClr val="FFB8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7895589" y="5207317"/>
              <a:ext cx="755650" cy="1644650"/>
            </a:xfrm>
            <a:custGeom>
              <a:avLst/>
              <a:gdLst/>
              <a:ahLst/>
              <a:cxnLst/>
              <a:rect l="l" t="t" r="r" b="b"/>
              <a:pathLst>
                <a:path w="755650" h="1644650">
                  <a:moveTo>
                    <a:pt x="577850" y="0"/>
                  </a:moveTo>
                  <a:lnTo>
                    <a:pt x="531812" y="6350"/>
                  </a:lnTo>
                  <a:lnTo>
                    <a:pt x="489584" y="24130"/>
                  </a:lnTo>
                  <a:lnTo>
                    <a:pt x="453072" y="52387"/>
                  </a:lnTo>
                  <a:lnTo>
                    <a:pt x="424497" y="89535"/>
                  </a:lnTo>
                  <a:lnTo>
                    <a:pt x="406082" y="134620"/>
                  </a:lnTo>
                  <a:lnTo>
                    <a:pt x="0" y="1644650"/>
                  </a:lnTo>
                  <a:lnTo>
                    <a:pt x="26352" y="1644650"/>
                  </a:lnTo>
                  <a:lnTo>
                    <a:pt x="429894" y="140970"/>
                  </a:lnTo>
                  <a:lnTo>
                    <a:pt x="449897" y="95250"/>
                  </a:lnTo>
                  <a:lnTo>
                    <a:pt x="481964" y="59372"/>
                  </a:lnTo>
                  <a:lnTo>
                    <a:pt x="522604" y="35560"/>
                  </a:lnTo>
                  <a:lnTo>
                    <a:pt x="569277" y="25400"/>
                  </a:lnTo>
                  <a:lnTo>
                    <a:pt x="661727" y="25400"/>
                  </a:lnTo>
                  <a:lnTo>
                    <a:pt x="624204" y="6350"/>
                  </a:lnTo>
                  <a:lnTo>
                    <a:pt x="577850" y="0"/>
                  </a:lnTo>
                  <a:close/>
                </a:path>
                <a:path w="755650" h="1644650">
                  <a:moveTo>
                    <a:pt x="661727" y="25400"/>
                  </a:moveTo>
                  <a:lnTo>
                    <a:pt x="569277" y="25400"/>
                  </a:lnTo>
                  <a:lnTo>
                    <a:pt x="617854" y="30797"/>
                  </a:lnTo>
                  <a:lnTo>
                    <a:pt x="671829" y="57785"/>
                  </a:lnTo>
                  <a:lnTo>
                    <a:pt x="710882" y="103822"/>
                  </a:lnTo>
                  <a:lnTo>
                    <a:pt x="729932" y="161290"/>
                  </a:lnTo>
                  <a:lnTo>
                    <a:pt x="730884" y="192087"/>
                  </a:lnTo>
                  <a:lnTo>
                    <a:pt x="725804" y="222885"/>
                  </a:lnTo>
                  <a:lnTo>
                    <a:pt x="343534" y="1644650"/>
                  </a:lnTo>
                  <a:lnTo>
                    <a:pt x="369887" y="1644650"/>
                  </a:lnTo>
                  <a:lnTo>
                    <a:pt x="749617" y="229235"/>
                  </a:lnTo>
                  <a:lnTo>
                    <a:pt x="755650" y="193675"/>
                  </a:lnTo>
                  <a:lnTo>
                    <a:pt x="754379" y="158115"/>
                  </a:lnTo>
                  <a:lnTo>
                    <a:pt x="732154" y="90805"/>
                  </a:lnTo>
                  <a:lnTo>
                    <a:pt x="686117" y="37782"/>
                  </a:lnTo>
                  <a:lnTo>
                    <a:pt x="661727" y="25400"/>
                  </a:lnTo>
                  <a:close/>
                </a:path>
              </a:pathLst>
            </a:custGeom>
            <a:solidFill>
              <a:srgbClr val="D679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549832" y="6167437"/>
              <a:ext cx="3293427" cy="611187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125084" y="1322705"/>
              <a:ext cx="2877185" cy="2877185"/>
            </a:xfrm>
            <a:prstGeom prst="rect">
              <a:avLst/>
            </a:prstGeom>
          </p:spPr>
        </p:pic>
      </p:grpSp>
      <p:sp>
        <p:nvSpPr>
          <p:cNvPr id="8" name="object 8"/>
          <p:cNvSpPr txBox="1"/>
          <p:nvPr/>
        </p:nvSpPr>
        <p:spPr>
          <a:xfrm>
            <a:off x="9917430" y="33019"/>
            <a:ext cx="2174240" cy="1244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50" spc="60" dirty="0">
                <a:latin typeface="Calibri"/>
                <a:cs typeface="Calibri"/>
              </a:rPr>
              <a:t>CSP004_C_E:</a:t>
            </a:r>
            <a:r>
              <a:rPr sz="650" spc="35" dirty="0">
                <a:latin typeface="Calibri"/>
                <a:cs typeface="Calibri"/>
              </a:rPr>
              <a:t> </a:t>
            </a:r>
            <a:r>
              <a:rPr sz="650" spc="55" dirty="0">
                <a:latin typeface="Calibri"/>
                <a:cs typeface="Calibri"/>
              </a:rPr>
              <a:t>Abdelkader</a:t>
            </a:r>
            <a:r>
              <a:rPr sz="650" spc="30" dirty="0">
                <a:latin typeface="Calibri"/>
                <a:cs typeface="Calibri"/>
              </a:rPr>
              <a:t> </a:t>
            </a:r>
            <a:r>
              <a:rPr sz="650" spc="60" dirty="0">
                <a:latin typeface="Calibri"/>
                <a:cs typeface="Calibri"/>
              </a:rPr>
              <a:t>Shaaban</a:t>
            </a:r>
            <a:r>
              <a:rPr sz="650" spc="40" dirty="0">
                <a:latin typeface="Calibri"/>
                <a:cs typeface="Calibri"/>
              </a:rPr>
              <a:t> </a:t>
            </a:r>
            <a:r>
              <a:rPr sz="650" spc="55" dirty="0">
                <a:latin typeface="Calibri"/>
                <a:cs typeface="Calibri"/>
              </a:rPr>
              <a:t>και</a:t>
            </a:r>
            <a:r>
              <a:rPr sz="650" spc="25" dirty="0">
                <a:latin typeface="Calibri"/>
                <a:cs typeface="Calibri"/>
              </a:rPr>
              <a:t> </a:t>
            </a:r>
            <a:r>
              <a:rPr sz="650" spc="50" dirty="0">
                <a:latin typeface="Calibri"/>
                <a:cs typeface="Calibri"/>
              </a:rPr>
              <a:t>Stefan</a:t>
            </a:r>
            <a:r>
              <a:rPr sz="650" spc="30" dirty="0">
                <a:latin typeface="Calibri"/>
                <a:cs typeface="Calibri"/>
              </a:rPr>
              <a:t> </a:t>
            </a:r>
            <a:r>
              <a:rPr sz="650" spc="50" dirty="0">
                <a:latin typeface="Calibri"/>
                <a:cs typeface="Calibri"/>
              </a:rPr>
              <a:t>Schauer</a:t>
            </a:r>
            <a:endParaRPr sz="650">
              <a:latin typeface="Calibri"/>
              <a:cs typeface="Calibri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875030" y="761365"/>
            <a:ext cx="5697220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100" dirty="0">
                <a:solidFill>
                  <a:srgbClr val="000000"/>
                </a:solidFill>
              </a:rPr>
              <a:t>DoS:</a:t>
            </a:r>
            <a:r>
              <a:rPr spc="155" dirty="0">
                <a:solidFill>
                  <a:srgbClr val="000000"/>
                </a:solidFill>
              </a:rPr>
              <a:t> </a:t>
            </a:r>
            <a:r>
              <a:rPr spc="105" dirty="0">
                <a:solidFill>
                  <a:srgbClr val="000000"/>
                </a:solidFill>
              </a:rPr>
              <a:t>DoS:</a:t>
            </a:r>
            <a:r>
              <a:rPr spc="170" dirty="0">
                <a:solidFill>
                  <a:srgbClr val="000000"/>
                </a:solidFill>
              </a:rPr>
              <a:t> </a:t>
            </a:r>
            <a:r>
              <a:rPr spc="100" dirty="0">
                <a:solidFill>
                  <a:srgbClr val="000000"/>
                </a:solidFill>
              </a:rPr>
              <a:t>Επίθεση</a:t>
            </a:r>
            <a:r>
              <a:rPr spc="150" dirty="0">
                <a:solidFill>
                  <a:srgbClr val="000000"/>
                </a:solidFill>
              </a:rPr>
              <a:t> </a:t>
            </a:r>
            <a:r>
              <a:rPr spc="110" dirty="0">
                <a:solidFill>
                  <a:srgbClr val="000000"/>
                </a:solidFill>
              </a:rPr>
              <a:t>άρνησης</a:t>
            </a:r>
            <a:r>
              <a:rPr spc="170" dirty="0">
                <a:solidFill>
                  <a:srgbClr val="000000"/>
                </a:solidFill>
              </a:rPr>
              <a:t> </a:t>
            </a:r>
            <a:r>
              <a:rPr spc="85" dirty="0">
                <a:solidFill>
                  <a:srgbClr val="000000"/>
                </a:solidFill>
              </a:rPr>
              <a:t>παροχής</a:t>
            </a:r>
            <a:r>
              <a:rPr spc="105" dirty="0">
                <a:solidFill>
                  <a:srgbClr val="000000"/>
                </a:solidFill>
              </a:rPr>
              <a:t> </a:t>
            </a:r>
            <a:r>
              <a:rPr spc="110" dirty="0">
                <a:solidFill>
                  <a:srgbClr val="000000"/>
                </a:solidFill>
              </a:rPr>
              <a:t>υπηρεσιών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941069" y="1287145"/>
            <a:ext cx="2969260" cy="771525"/>
          </a:xfrm>
          <a:prstGeom prst="rect">
            <a:avLst/>
          </a:prstGeom>
        </p:spPr>
        <p:txBody>
          <a:bodyPr vert="horz" wrap="square" lIns="0" tIns="42545" rIns="0" bIns="0" rtlCol="0">
            <a:spAutoFit/>
          </a:bodyPr>
          <a:lstStyle/>
          <a:p>
            <a:pPr marL="12700" marR="5080">
              <a:lnSpc>
                <a:spcPts val="1889"/>
              </a:lnSpc>
              <a:spcBef>
                <a:spcPts val="335"/>
              </a:spcBef>
            </a:pPr>
            <a:r>
              <a:rPr sz="1750" spc="150" dirty="0">
                <a:latin typeface="Times New Roman"/>
                <a:cs typeface="Times New Roman"/>
              </a:rPr>
              <a:t>Αποστολή</a:t>
            </a:r>
            <a:r>
              <a:rPr sz="1750" spc="170" dirty="0">
                <a:latin typeface="Times New Roman"/>
                <a:cs typeface="Times New Roman"/>
              </a:rPr>
              <a:t> </a:t>
            </a:r>
            <a:r>
              <a:rPr sz="1750" spc="140" dirty="0">
                <a:latin typeface="Times New Roman"/>
                <a:cs typeface="Times New Roman"/>
              </a:rPr>
              <a:t>πολλών</a:t>
            </a:r>
            <a:r>
              <a:rPr sz="1750" spc="160" dirty="0">
                <a:latin typeface="Times New Roman"/>
                <a:cs typeface="Times New Roman"/>
              </a:rPr>
              <a:t> </a:t>
            </a:r>
            <a:r>
              <a:rPr sz="1750" spc="145" dirty="0">
                <a:latin typeface="Times New Roman"/>
                <a:cs typeface="Times New Roman"/>
              </a:rPr>
              <a:t>πακέτων </a:t>
            </a:r>
            <a:r>
              <a:rPr sz="1750" spc="-420" dirty="0">
                <a:latin typeface="Times New Roman"/>
                <a:cs typeface="Times New Roman"/>
              </a:rPr>
              <a:t> </a:t>
            </a:r>
            <a:r>
              <a:rPr sz="1750" spc="145" dirty="0">
                <a:latin typeface="Times New Roman"/>
                <a:cs typeface="Times New Roman"/>
              </a:rPr>
              <a:t>δεδομένων </a:t>
            </a:r>
            <a:r>
              <a:rPr sz="1750" spc="80" dirty="0">
                <a:latin typeface="Times New Roman"/>
                <a:cs typeface="Times New Roman"/>
              </a:rPr>
              <a:t>στο </a:t>
            </a:r>
            <a:r>
              <a:rPr sz="1750" spc="140" dirty="0">
                <a:latin typeface="Times New Roman"/>
                <a:cs typeface="Times New Roman"/>
              </a:rPr>
              <a:t>μηχάνημα- </a:t>
            </a:r>
            <a:r>
              <a:rPr sz="1750" spc="145" dirty="0">
                <a:latin typeface="Times New Roman"/>
                <a:cs typeface="Times New Roman"/>
              </a:rPr>
              <a:t> </a:t>
            </a:r>
            <a:r>
              <a:rPr sz="1750" spc="135" dirty="0">
                <a:latin typeface="Times New Roman"/>
                <a:cs typeface="Times New Roman"/>
              </a:rPr>
              <a:t>στόχο</a:t>
            </a:r>
            <a:endParaRPr sz="1750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699945" y="3850322"/>
            <a:ext cx="6461760" cy="1356995"/>
          </a:xfrm>
          <a:prstGeom prst="rect">
            <a:avLst/>
          </a:prstGeom>
        </p:spPr>
        <p:txBody>
          <a:bodyPr vert="horz" wrap="square" lIns="0" tIns="1968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55"/>
              </a:spcBef>
            </a:pPr>
            <a:r>
              <a:rPr sz="750" b="1" spc="114" dirty="0">
                <a:latin typeface="Calibri"/>
                <a:cs typeface="Calibri"/>
              </a:rPr>
              <a:t>Hping</a:t>
            </a:r>
            <a:r>
              <a:rPr sz="750" b="1" spc="-95" dirty="0">
                <a:latin typeface="Calibri"/>
                <a:cs typeface="Calibri"/>
              </a:rPr>
              <a:t> </a:t>
            </a:r>
            <a:r>
              <a:rPr sz="750" b="1" spc="55" dirty="0">
                <a:latin typeface="Calibri"/>
                <a:cs typeface="Calibri"/>
              </a:rPr>
              <a:t>3</a:t>
            </a:r>
            <a:r>
              <a:rPr sz="750" b="1" spc="-95" dirty="0">
                <a:latin typeface="Calibri"/>
                <a:cs typeface="Calibri"/>
              </a:rPr>
              <a:t> </a:t>
            </a:r>
            <a:r>
              <a:rPr sz="750" b="1" spc="30" dirty="0">
                <a:latin typeface="Calibri"/>
                <a:cs typeface="Calibri"/>
              </a:rPr>
              <a:t>:</a:t>
            </a:r>
            <a:r>
              <a:rPr sz="750" b="1" spc="190" dirty="0">
                <a:latin typeface="Calibri"/>
                <a:cs typeface="Calibri"/>
              </a:rPr>
              <a:t> </a:t>
            </a:r>
            <a:r>
              <a:rPr sz="750" spc="90" dirty="0">
                <a:latin typeface="Calibri"/>
                <a:cs typeface="Calibri"/>
              </a:rPr>
              <a:t>Το</a:t>
            </a:r>
            <a:r>
              <a:rPr sz="750" spc="180" dirty="0">
                <a:latin typeface="Calibri"/>
                <a:cs typeface="Calibri"/>
              </a:rPr>
              <a:t> </a:t>
            </a:r>
            <a:r>
              <a:rPr sz="750" spc="110" dirty="0">
                <a:latin typeface="Calibri"/>
                <a:cs typeface="Calibri"/>
              </a:rPr>
              <a:t>hping3</a:t>
            </a:r>
            <a:r>
              <a:rPr sz="750" spc="180" dirty="0">
                <a:latin typeface="Calibri"/>
                <a:cs typeface="Calibri"/>
              </a:rPr>
              <a:t> </a:t>
            </a:r>
            <a:r>
              <a:rPr sz="750" spc="100" dirty="0">
                <a:latin typeface="Calibri"/>
                <a:cs typeface="Calibri"/>
              </a:rPr>
              <a:t>είναι</a:t>
            </a:r>
            <a:r>
              <a:rPr sz="750" spc="180" dirty="0">
                <a:latin typeface="Calibri"/>
                <a:cs typeface="Calibri"/>
              </a:rPr>
              <a:t> </a:t>
            </a:r>
            <a:r>
              <a:rPr sz="750" spc="100" dirty="0">
                <a:latin typeface="Calibri"/>
                <a:cs typeface="Calibri"/>
              </a:rPr>
              <a:t>ένα</a:t>
            </a:r>
            <a:r>
              <a:rPr sz="750" spc="180" dirty="0">
                <a:latin typeface="Calibri"/>
                <a:cs typeface="Calibri"/>
              </a:rPr>
              <a:t> </a:t>
            </a:r>
            <a:r>
              <a:rPr sz="750" spc="110" dirty="0">
                <a:latin typeface="Calibri"/>
                <a:cs typeface="Calibri"/>
              </a:rPr>
              <a:t>εργαλείο</a:t>
            </a:r>
            <a:r>
              <a:rPr sz="750" spc="180" dirty="0">
                <a:latin typeface="Calibri"/>
                <a:cs typeface="Calibri"/>
              </a:rPr>
              <a:t> </a:t>
            </a:r>
            <a:r>
              <a:rPr sz="750" spc="110" dirty="0">
                <a:latin typeface="Calibri"/>
                <a:cs typeface="Calibri"/>
              </a:rPr>
              <a:t>δικτύου</a:t>
            </a:r>
            <a:r>
              <a:rPr sz="750" spc="170" dirty="0">
                <a:latin typeface="Calibri"/>
                <a:cs typeface="Calibri"/>
              </a:rPr>
              <a:t> </a:t>
            </a:r>
            <a:r>
              <a:rPr sz="750" spc="95" dirty="0">
                <a:latin typeface="Calibri"/>
                <a:cs typeface="Calibri"/>
              </a:rPr>
              <a:t>που</a:t>
            </a:r>
            <a:r>
              <a:rPr sz="750" spc="145" dirty="0">
                <a:latin typeface="Calibri"/>
                <a:cs typeface="Calibri"/>
              </a:rPr>
              <a:t> </a:t>
            </a:r>
            <a:r>
              <a:rPr sz="750" spc="100" dirty="0">
                <a:latin typeface="Calibri"/>
                <a:cs typeface="Calibri"/>
              </a:rPr>
              <a:t>μπορεί</a:t>
            </a:r>
            <a:r>
              <a:rPr sz="750" spc="150" dirty="0">
                <a:latin typeface="Calibri"/>
                <a:cs typeface="Calibri"/>
              </a:rPr>
              <a:t> </a:t>
            </a:r>
            <a:r>
              <a:rPr sz="750" spc="90" dirty="0">
                <a:latin typeface="Calibri"/>
                <a:cs typeface="Calibri"/>
              </a:rPr>
              <a:t>να</a:t>
            </a:r>
            <a:r>
              <a:rPr sz="750" spc="165" dirty="0">
                <a:latin typeface="Calibri"/>
                <a:cs typeface="Calibri"/>
              </a:rPr>
              <a:t> </a:t>
            </a:r>
            <a:r>
              <a:rPr sz="750" spc="45" dirty="0">
                <a:latin typeface="Calibri"/>
                <a:cs typeface="Calibri"/>
              </a:rPr>
              <a:t>στέλνει</a:t>
            </a:r>
            <a:r>
              <a:rPr sz="750" spc="30" dirty="0">
                <a:latin typeface="Calibri"/>
                <a:cs typeface="Calibri"/>
              </a:rPr>
              <a:t> </a:t>
            </a:r>
            <a:r>
              <a:rPr sz="750" spc="120" dirty="0">
                <a:latin typeface="Calibri"/>
                <a:cs typeface="Calibri"/>
              </a:rPr>
              <a:t>προσαρμοσμένα</a:t>
            </a:r>
            <a:r>
              <a:rPr sz="750" spc="170" dirty="0">
                <a:latin typeface="Calibri"/>
                <a:cs typeface="Calibri"/>
              </a:rPr>
              <a:t> </a:t>
            </a:r>
            <a:r>
              <a:rPr sz="750" spc="114" dirty="0">
                <a:latin typeface="Calibri"/>
                <a:cs typeface="Calibri"/>
              </a:rPr>
              <a:t>ICMP/</a:t>
            </a:r>
            <a:r>
              <a:rPr sz="750" spc="-95" dirty="0">
                <a:latin typeface="Calibri"/>
                <a:cs typeface="Calibri"/>
              </a:rPr>
              <a:t> </a:t>
            </a:r>
            <a:r>
              <a:rPr sz="750" spc="114" dirty="0">
                <a:latin typeface="Calibri"/>
                <a:cs typeface="Calibri"/>
              </a:rPr>
              <a:t>UDP/</a:t>
            </a:r>
            <a:r>
              <a:rPr sz="750" spc="-100" dirty="0">
                <a:latin typeface="Calibri"/>
                <a:cs typeface="Calibri"/>
              </a:rPr>
              <a:t> </a:t>
            </a:r>
            <a:r>
              <a:rPr sz="750" spc="105" dirty="0">
                <a:latin typeface="Calibri"/>
                <a:cs typeface="Calibri"/>
              </a:rPr>
              <a:t>TCP</a:t>
            </a:r>
            <a:endParaRPr sz="750" dirty="0">
              <a:latin typeface="Calibri"/>
              <a:cs typeface="Calibri"/>
            </a:endParaRPr>
          </a:p>
          <a:p>
            <a:pPr marL="12700" marR="5080">
              <a:lnSpc>
                <a:spcPts val="800"/>
              </a:lnSpc>
              <a:spcBef>
                <a:spcPts val="170"/>
              </a:spcBef>
            </a:pPr>
            <a:r>
              <a:rPr sz="750" spc="114" dirty="0">
                <a:latin typeface="Calibri"/>
                <a:cs typeface="Calibri"/>
              </a:rPr>
              <a:t>πακέτα</a:t>
            </a:r>
            <a:r>
              <a:rPr sz="750" spc="180" dirty="0">
                <a:latin typeface="Calibri"/>
                <a:cs typeface="Calibri"/>
              </a:rPr>
              <a:t> </a:t>
            </a:r>
            <a:r>
              <a:rPr sz="750" spc="120" dirty="0">
                <a:latin typeface="Calibri"/>
                <a:cs typeface="Calibri"/>
              </a:rPr>
              <a:t>δεδομένων</a:t>
            </a:r>
            <a:r>
              <a:rPr sz="750" spc="180" dirty="0">
                <a:latin typeface="Calibri"/>
                <a:cs typeface="Calibri"/>
              </a:rPr>
              <a:t> </a:t>
            </a:r>
            <a:r>
              <a:rPr sz="750" spc="85" dirty="0">
                <a:latin typeface="Calibri"/>
                <a:cs typeface="Calibri"/>
              </a:rPr>
              <a:t>και</a:t>
            </a:r>
            <a:r>
              <a:rPr sz="750" spc="145" dirty="0">
                <a:latin typeface="Calibri"/>
                <a:cs typeface="Calibri"/>
              </a:rPr>
              <a:t> </a:t>
            </a:r>
            <a:r>
              <a:rPr sz="750" spc="55" dirty="0">
                <a:latin typeface="Calibri"/>
                <a:cs typeface="Calibri"/>
              </a:rPr>
              <a:t>να</a:t>
            </a:r>
            <a:r>
              <a:rPr sz="750" spc="20" dirty="0">
                <a:latin typeface="Calibri"/>
                <a:cs typeface="Calibri"/>
              </a:rPr>
              <a:t> </a:t>
            </a:r>
            <a:r>
              <a:rPr sz="750" spc="114" dirty="0">
                <a:latin typeface="Calibri"/>
                <a:cs typeface="Calibri"/>
              </a:rPr>
              <a:t>εμφανίζει</a:t>
            </a:r>
            <a:r>
              <a:rPr sz="750" spc="190" dirty="0">
                <a:latin typeface="Calibri"/>
                <a:cs typeface="Calibri"/>
              </a:rPr>
              <a:t> </a:t>
            </a:r>
            <a:r>
              <a:rPr sz="750" spc="90" dirty="0">
                <a:latin typeface="Calibri"/>
                <a:cs typeface="Calibri"/>
              </a:rPr>
              <a:t>τις</a:t>
            </a:r>
            <a:r>
              <a:rPr sz="750" spc="190" dirty="0">
                <a:latin typeface="Calibri"/>
                <a:cs typeface="Calibri"/>
              </a:rPr>
              <a:t> </a:t>
            </a:r>
            <a:r>
              <a:rPr sz="750" spc="120" dirty="0">
                <a:latin typeface="Calibri"/>
                <a:cs typeface="Calibri"/>
              </a:rPr>
              <a:t>απαντήσεις</a:t>
            </a:r>
            <a:r>
              <a:rPr sz="750" spc="180" dirty="0">
                <a:latin typeface="Calibri"/>
                <a:cs typeface="Calibri"/>
              </a:rPr>
              <a:t> </a:t>
            </a:r>
            <a:r>
              <a:rPr sz="750" spc="100" dirty="0">
                <a:latin typeface="Calibri"/>
                <a:cs typeface="Calibri"/>
              </a:rPr>
              <a:t>του</a:t>
            </a:r>
            <a:r>
              <a:rPr sz="750" spc="180" dirty="0">
                <a:latin typeface="Calibri"/>
                <a:cs typeface="Calibri"/>
              </a:rPr>
              <a:t> </a:t>
            </a:r>
            <a:r>
              <a:rPr sz="750" spc="110" dirty="0">
                <a:latin typeface="Calibri"/>
                <a:cs typeface="Calibri"/>
              </a:rPr>
              <a:t>στόχου,</a:t>
            </a:r>
            <a:r>
              <a:rPr sz="750" spc="175" dirty="0">
                <a:latin typeface="Calibri"/>
                <a:cs typeface="Calibri"/>
              </a:rPr>
              <a:t> </a:t>
            </a:r>
            <a:r>
              <a:rPr sz="750" spc="100" dirty="0">
                <a:latin typeface="Calibri"/>
                <a:cs typeface="Calibri"/>
              </a:rPr>
              <a:t>όπως</a:t>
            </a:r>
            <a:r>
              <a:rPr sz="750" spc="140" dirty="0">
                <a:latin typeface="Calibri"/>
                <a:cs typeface="Calibri"/>
              </a:rPr>
              <a:t> </a:t>
            </a:r>
            <a:r>
              <a:rPr sz="750" spc="100" dirty="0">
                <a:latin typeface="Calibri"/>
                <a:cs typeface="Calibri"/>
              </a:rPr>
              <a:t>κάνει</a:t>
            </a:r>
            <a:r>
              <a:rPr sz="750" spc="160" dirty="0">
                <a:latin typeface="Calibri"/>
                <a:cs typeface="Calibri"/>
              </a:rPr>
              <a:t> </a:t>
            </a:r>
            <a:r>
              <a:rPr sz="750" spc="80" dirty="0">
                <a:latin typeface="Calibri"/>
                <a:cs typeface="Calibri"/>
              </a:rPr>
              <a:t>το</a:t>
            </a:r>
            <a:r>
              <a:rPr sz="750" spc="160" dirty="0">
                <a:latin typeface="Calibri"/>
                <a:cs typeface="Calibri"/>
              </a:rPr>
              <a:t> </a:t>
            </a:r>
            <a:r>
              <a:rPr sz="750" spc="95" dirty="0">
                <a:latin typeface="Calibri"/>
                <a:cs typeface="Calibri"/>
              </a:rPr>
              <a:t>ping</a:t>
            </a:r>
            <a:r>
              <a:rPr sz="750" spc="160" dirty="0">
                <a:latin typeface="Calibri"/>
                <a:cs typeface="Calibri"/>
              </a:rPr>
              <a:t> </a:t>
            </a:r>
            <a:r>
              <a:rPr sz="750" spc="90" dirty="0">
                <a:latin typeface="Calibri"/>
                <a:cs typeface="Calibri"/>
              </a:rPr>
              <a:t>με</a:t>
            </a:r>
            <a:r>
              <a:rPr sz="750" spc="160" dirty="0">
                <a:latin typeface="Calibri"/>
                <a:cs typeface="Calibri"/>
              </a:rPr>
              <a:t> </a:t>
            </a:r>
            <a:r>
              <a:rPr sz="750" spc="90" dirty="0">
                <a:latin typeface="Calibri"/>
                <a:cs typeface="Calibri"/>
              </a:rPr>
              <a:t>τις</a:t>
            </a:r>
            <a:r>
              <a:rPr sz="750" spc="195" dirty="0">
                <a:latin typeface="Calibri"/>
                <a:cs typeface="Calibri"/>
              </a:rPr>
              <a:t> </a:t>
            </a:r>
            <a:r>
              <a:rPr sz="750" spc="120" dirty="0">
                <a:latin typeface="Calibri"/>
                <a:cs typeface="Calibri"/>
              </a:rPr>
              <a:t>απαντήσεις</a:t>
            </a:r>
            <a:r>
              <a:rPr sz="750" spc="180" dirty="0">
                <a:latin typeface="Calibri"/>
                <a:cs typeface="Calibri"/>
              </a:rPr>
              <a:t> </a:t>
            </a:r>
            <a:r>
              <a:rPr sz="750" spc="114" dirty="0">
                <a:latin typeface="Calibri"/>
                <a:cs typeface="Calibri"/>
              </a:rPr>
              <a:t>ICMP</a:t>
            </a:r>
            <a:r>
              <a:rPr sz="750" spc="180" dirty="0">
                <a:latin typeface="Calibri"/>
                <a:cs typeface="Calibri"/>
              </a:rPr>
              <a:t> </a:t>
            </a:r>
            <a:r>
              <a:rPr sz="750" spc="30" dirty="0">
                <a:latin typeface="Calibri"/>
                <a:cs typeface="Calibri"/>
              </a:rPr>
              <a:t>(</a:t>
            </a:r>
            <a:r>
              <a:rPr sz="750" spc="-100" dirty="0">
                <a:latin typeface="Calibri"/>
                <a:cs typeface="Calibri"/>
              </a:rPr>
              <a:t> </a:t>
            </a:r>
            <a:r>
              <a:rPr sz="750" spc="110" dirty="0">
                <a:latin typeface="Calibri"/>
                <a:cs typeface="Calibri"/>
              </a:rPr>
              <a:t>Internet </a:t>
            </a:r>
            <a:r>
              <a:rPr sz="750" spc="114" dirty="0">
                <a:latin typeface="Calibri"/>
                <a:cs typeface="Calibri"/>
              </a:rPr>
              <a:t> </a:t>
            </a:r>
            <a:r>
              <a:rPr sz="750" spc="110" dirty="0">
                <a:latin typeface="Calibri"/>
                <a:cs typeface="Calibri"/>
              </a:rPr>
              <a:t>Control</a:t>
            </a:r>
            <a:r>
              <a:rPr sz="750" spc="180" dirty="0">
                <a:latin typeface="Calibri"/>
                <a:cs typeface="Calibri"/>
              </a:rPr>
              <a:t> </a:t>
            </a:r>
            <a:r>
              <a:rPr sz="750" spc="114" dirty="0">
                <a:latin typeface="Calibri"/>
                <a:cs typeface="Calibri"/>
              </a:rPr>
              <a:t>Message</a:t>
            </a:r>
            <a:r>
              <a:rPr sz="750" spc="180" dirty="0">
                <a:latin typeface="Calibri"/>
                <a:cs typeface="Calibri"/>
              </a:rPr>
              <a:t> </a:t>
            </a:r>
            <a:r>
              <a:rPr sz="750" spc="110" dirty="0">
                <a:latin typeface="Calibri"/>
                <a:cs typeface="Calibri"/>
              </a:rPr>
              <a:t>Protocol</a:t>
            </a:r>
            <a:r>
              <a:rPr sz="750" spc="180" dirty="0">
                <a:latin typeface="Calibri"/>
                <a:cs typeface="Calibri"/>
              </a:rPr>
              <a:t> </a:t>
            </a:r>
            <a:r>
              <a:rPr sz="750" spc="35" dirty="0">
                <a:latin typeface="Calibri"/>
                <a:cs typeface="Calibri"/>
              </a:rPr>
              <a:t>-</a:t>
            </a:r>
            <a:r>
              <a:rPr sz="750" spc="185" dirty="0">
                <a:latin typeface="Calibri"/>
                <a:cs typeface="Calibri"/>
              </a:rPr>
              <a:t> </a:t>
            </a:r>
            <a:r>
              <a:rPr sz="750" spc="120" dirty="0">
                <a:latin typeface="Calibri"/>
                <a:cs typeface="Calibri"/>
              </a:rPr>
              <a:t>Πρωτόκολλο</a:t>
            </a:r>
            <a:r>
              <a:rPr sz="750" spc="185" dirty="0">
                <a:latin typeface="Calibri"/>
                <a:cs typeface="Calibri"/>
              </a:rPr>
              <a:t> </a:t>
            </a:r>
            <a:r>
              <a:rPr sz="750" spc="114" dirty="0">
                <a:latin typeface="Calibri"/>
                <a:cs typeface="Calibri"/>
              </a:rPr>
              <a:t>επικοινωνίας</a:t>
            </a:r>
            <a:r>
              <a:rPr sz="750" spc="180" dirty="0">
                <a:latin typeface="Calibri"/>
                <a:cs typeface="Calibri"/>
              </a:rPr>
              <a:t> </a:t>
            </a:r>
            <a:r>
              <a:rPr sz="750" spc="110" dirty="0">
                <a:latin typeface="Calibri"/>
                <a:cs typeface="Calibri"/>
              </a:rPr>
              <a:t>δικτύων).</a:t>
            </a:r>
            <a:r>
              <a:rPr sz="750" spc="195" dirty="0">
                <a:latin typeface="Calibri"/>
                <a:cs typeface="Calibri"/>
              </a:rPr>
              <a:t> </a:t>
            </a:r>
            <a:r>
              <a:rPr sz="750" spc="114" dirty="0">
                <a:latin typeface="Calibri"/>
                <a:cs typeface="Calibri"/>
              </a:rPr>
              <a:t>Χειρίζεται</a:t>
            </a:r>
            <a:r>
              <a:rPr sz="750" spc="195" dirty="0">
                <a:latin typeface="Calibri"/>
                <a:cs typeface="Calibri"/>
              </a:rPr>
              <a:t> </a:t>
            </a:r>
            <a:r>
              <a:rPr sz="750" spc="105" dirty="0">
                <a:latin typeface="Calibri"/>
                <a:cs typeface="Calibri"/>
              </a:rPr>
              <a:t>τον</a:t>
            </a:r>
            <a:r>
              <a:rPr sz="750" spc="204" dirty="0">
                <a:latin typeface="Calibri"/>
                <a:cs typeface="Calibri"/>
              </a:rPr>
              <a:t> </a:t>
            </a:r>
            <a:r>
              <a:rPr sz="750" spc="130" dirty="0">
                <a:latin typeface="Calibri"/>
                <a:cs typeface="Calibri"/>
              </a:rPr>
              <a:t>κατακερματισμό</a:t>
            </a:r>
            <a:r>
              <a:rPr sz="750" spc="200" dirty="0">
                <a:latin typeface="Calibri"/>
                <a:cs typeface="Calibri"/>
              </a:rPr>
              <a:t> </a:t>
            </a:r>
            <a:r>
              <a:rPr sz="750" spc="85" dirty="0">
                <a:latin typeface="Calibri"/>
                <a:cs typeface="Calibri"/>
              </a:rPr>
              <a:t>και</a:t>
            </a:r>
            <a:r>
              <a:rPr sz="750" spc="145" dirty="0">
                <a:latin typeface="Calibri"/>
                <a:cs typeface="Calibri"/>
              </a:rPr>
              <a:t> </a:t>
            </a:r>
            <a:r>
              <a:rPr sz="750" spc="80" dirty="0">
                <a:latin typeface="Calibri"/>
                <a:cs typeface="Calibri"/>
              </a:rPr>
              <a:t>το</a:t>
            </a:r>
            <a:r>
              <a:rPr sz="750" spc="165" dirty="0">
                <a:latin typeface="Calibri"/>
                <a:cs typeface="Calibri"/>
              </a:rPr>
              <a:t> </a:t>
            </a:r>
            <a:r>
              <a:rPr sz="750" spc="120" dirty="0">
                <a:latin typeface="Calibri"/>
                <a:cs typeface="Calibri"/>
              </a:rPr>
              <a:t>αυθαίρετο</a:t>
            </a:r>
            <a:r>
              <a:rPr sz="750" spc="195" dirty="0">
                <a:latin typeface="Calibri"/>
                <a:cs typeface="Calibri"/>
              </a:rPr>
              <a:t> </a:t>
            </a:r>
            <a:r>
              <a:rPr sz="750" spc="110" dirty="0">
                <a:latin typeface="Calibri"/>
                <a:cs typeface="Calibri"/>
              </a:rPr>
              <a:t>σώμα </a:t>
            </a:r>
            <a:r>
              <a:rPr sz="750" spc="-155" dirty="0">
                <a:latin typeface="Calibri"/>
                <a:cs typeface="Calibri"/>
              </a:rPr>
              <a:t> </a:t>
            </a:r>
            <a:r>
              <a:rPr sz="750" spc="85" dirty="0">
                <a:latin typeface="Calibri"/>
                <a:cs typeface="Calibri"/>
              </a:rPr>
              <a:t>και</a:t>
            </a:r>
            <a:r>
              <a:rPr sz="750" spc="135" dirty="0">
                <a:latin typeface="Calibri"/>
                <a:cs typeface="Calibri"/>
              </a:rPr>
              <a:t> </a:t>
            </a:r>
            <a:r>
              <a:rPr sz="750" spc="110" dirty="0">
                <a:latin typeface="Calibri"/>
                <a:cs typeface="Calibri"/>
              </a:rPr>
              <a:t>μέγεθος</a:t>
            </a:r>
            <a:r>
              <a:rPr sz="750" spc="165" dirty="0">
                <a:latin typeface="Calibri"/>
                <a:cs typeface="Calibri"/>
              </a:rPr>
              <a:t> </a:t>
            </a:r>
            <a:r>
              <a:rPr sz="750" spc="114" dirty="0">
                <a:latin typeface="Calibri"/>
                <a:cs typeface="Calibri"/>
              </a:rPr>
              <a:t>πακέτων</a:t>
            </a:r>
            <a:r>
              <a:rPr sz="750" spc="175" dirty="0">
                <a:latin typeface="Calibri"/>
                <a:cs typeface="Calibri"/>
              </a:rPr>
              <a:t> </a:t>
            </a:r>
            <a:r>
              <a:rPr sz="750" spc="120" dirty="0">
                <a:latin typeface="Calibri"/>
                <a:cs typeface="Calibri"/>
              </a:rPr>
              <a:t>δεδομένων</a:t>
            </a:r>
            <a:r>
              <a:rPr sz="750" spc="175" dirty="0">
                <a:latin typeface="Calibri"/>
                <a:cs typeface="Calibri"/>
              </a:rPr>
              <a:t> </a:t>
            </a:r>
            <a:r>
              <a:rPr sz="750" spc="90" dirty="0">
                <a:latin typeface="Calibri"/>
                <a:cs typeface="Calibri"/>
              </a:rPr>
              <a:t>και</a:t>
            </a:r>
            <a:r>
              <a:rPr sz="750" spc="160" dirty="0">
                <a:latin typeface="Calibri"/>
                <a:cs typeface="Calibri"/>
              </a:rPr>
              <a:t> </a:t>
            </a:r>
            <a:r>
              <a:rPr sz="750" spc="100" dirty="0">
                <a:latin typeface="Calibri"/>
                <a:cs typeface="Calibri"/>
              </a:rPr>
              <a:t>μπορεί</a:t>
            </a:r>
            <a:r>
              <a:rPr sz="750" spc="145" dirty="0">
                <a:latin typeface="Calibri"/>
                <a:cs typeface="Calibri"/>
              </a:rPr>
              <a:t> </a:t>
            </a:r>
            <a:r>
              <a:rPr sz="750" spc="85" dirty="0">
                <a:latin typeface="Calibri"/>
                <a:cs typeface="Calibri"/>
              </a:rPr>
              <a:t>να</a:t>
            </a:r>
            <a:endParaRPr sz="750" dirty="0">
              <a:latin typeface="Calibri"/>
              <a:cs typeface="Calibri"/>
            </a:endParaRPr>
          </a:p>
          <a:p>
            <a:pPr marL="12700" marR="662940">
              <a:lnSpc>
                <a:spcPts val="800"/>
              </a:lnSpc>
              <a:spcBef>
                <a:spcPts val="15"/>
              </a:spcBef>
            </a:pPr>
            <a:r>
              <a:rPr sz="750" spc="55" dirty="0">
                <a:latin typeface="Calibri"/>
                <a:cs typeface="Calibri"/>
              </a:rPr>
              <a:t>να </a:t>
            </a:r>
            <a:r>
              <a:rPr sz="750" spc="110" dirty="0">
                <a:latin typeface="Calibri"/>
                <a:cs typeface="Calibri"/>
              </a:rPr>
              <a:t>χρησιμοποιηθεί </a:t>
            </a:r>
            <a:r>
              <a:rPr sz="750" spc="45" dirty="0">
                <a:latin typeface="Calibri"/>
                <a:cs typeface="Calibri"/>
              </a:rPr>
              <a:t>για </a:t>
            </a:r>
            <a:r>
              <a:rPr sz="750" spc="85" dirty="0">
                <a:latin typeface="Calibri"/>
                <a:cs typeface="Calibri"/>
              </a:rPr>
              <a:t>τη</a:t>
            </a:r>
            <a:r>
              <a:rPr sz="750" spc="90" dirty="0">
                <a:latin typeface="Calibri"/>
                <a:cs typeface="Calibri"/>
              </a:rPr>
              <a:t> </a:t>
            </a:r>
            <a:r>
              <a:rPr sz="750" spc="120" dirty="0">
                <a:latin typeface="Calibri"/>
                <a:cs typeface="Calibri"/>
              </a:rPr>
              <a:t>μεταφορά </a:t>
            </a:r>
            <a:r>
              <a:rPr sz="750" spc="114" dirty="0">
                <a:latin typeface="Calibri"/>
                <a:cs typeface="Calibri"/>
              </a:rPr>
              <a:t>αρχείων </a:t>
            </a:r>
            <a:r>
              <a:rPr sz="750" spc="90" dirty="0">
                <a:latin typeface="Calibri"/>
                <a:cs typeface="Calibri"/>
              </a:rPr>
              <a:t>με</a:t>
            </a:r>
            <a:r>
              <a:rPr sz="750" spc="95" dirty="0">
                <a:latin typeface="Calibri"/>
                <a:cs typeface="Calibri"/>
              </a:rPr>
              <a:t> </a:t>
            </a:r>
            <a:r>
              <a:rPr sz="750" spc="120" dirty="0">
                <a:latin typeface="Calibri"/>
                <a:cs typeface="Calibri"/>
              </a:rPr>
              <a:t>υποστηριζόμενα </a:t>
            </a:r>
            <a:r>
              <a:rPr sz="750" spc="125" dirty="0">
                <a:latin typeface="Calibri"/>
                <a:cs typeface="Calibri"/>
              </a:rPr>
              <a:t>πρωτόκολλα. </a:t>
            </a:r>
            <a:r>
              <a:rPr sz="750" spc="114" dirty="0">
                <a:latin typeface="Calibri"/>
                <a:cs typeface="Calibri"/>
              </a:rPr>
              <a:t>Χρησιμοποιώντας </a:t>
            </a:r>
            <a:r>
              <a:rPr sz="750" spc="85" dirty="0">
                <a:latin typeface="Calibri"/>
                <a:cs typeface="Calibri"/>
              </a:rPr>
              <a:t>το</a:t>
            </a:r>
            <a:r>
              <a:rPr sz="750" spc="90" dirty="0">
                <a:latin typeface="Calibri"/>
                <a:cs typeface="Calibri"/>
              </a:rPr>
              <a:t> </a:t>
            </a:r>
            <a:r>
              <a:rPr sz="750" spc="110" dirty="0">
                <a:latin typeface="Calibri"/>
                <a:cs typeface="Calibri"/>
              </a:rPr>
              <a:t>hping3, </a:t>
            </a:r>
            <a:r>
              <a:rPr sz="750" spc="114" dirty="0">
                <a:latin typeface="Calibri"/>
                <a:cs typeface="Calibri"/>
              </a:rPr>
              <a:t> </a:t>
            </a:r>
            <a:r>
              <a:rPr sz="750" spc="95" dirty="0">
                <a:latin typeface="Calibri"/>
                <a:cs typeface="Calibri"/>
              </a:rPr>
              <a:t>μπορείτε</a:t>
            </a:r>
            <a:r>
              <a:rPr sz="750" spc="140" dirty="0">
                <a:latin typeface="Calibri"/>
                <a:cs typeface="Calibri"/>
              </a:rPr>
              <a:t> </a:t>
            </a:r>
            <a:r>
              <a:rPr sz="750" spc="85" dirty="0">
                <a:latin typeface="Calibri"/>
                <a:cs typeface="Calibri"/>
              </a:rPr>
              <a:t>να</a:t>
            </a:r>
            <a:r>
              <a:rPr sz="750" spc="150" dirty="0">
                <a:latin typeface="Calibri"/>
                <a:cs typeface="Calibri"/>
              </a:rPr>
              <a:t> </a:t>
            </a:r>
            <a:r>
              <a:rPr sz="750" spc="105" dirty="0">
                <a:latin typeface="Calibri"/>
                <a:cs typeface="Calibri"/>
              </a:rPr>
              <a:t>δοκιμάσετε</a:t>
            </a:r>
            <a:r>
              <a:rPr sz="750" spc="160" dirty="0">
                <a:latin typeface="Calibri"/>
                <a:cs typeface="Calibri"/>
              </a:rPr>
              <a:t> </a:t>
            </a:r>
            <a:r>
              <a:rPr sz="750" spc="105" dirty="0">
                <a:latin typeface="Calibri"/>
                <a:cs typeface="Calibri"/>
              </a:rPr>
              <a:t>του</a:t>
            </a:r>
            <a:r>
              <a:rPr sz="750" spc="185" dirty="0">
                <a:latin typeface="Calibri"/>
                <a:cs typeface="Calibri"/>
              </a:rPr>
              <a:t> </a:t>
            </a:r>
            <a:r>
              <a:rPr sz="750" spc="114" dirty="0">
                <a:latin typeface="Calibri"/>
                <a:cs typeface="Calibri"/>
              </a:rPr>
              <a:t>τείχους</a:t>
            </a:r>
            <a:r>
              <a:rPr sz="750" spc="185" dirty="0">
                <a:latin typeface="Calibri"/>
                <a:cs typeface="Calibri"/>
              </a:rPr>
              <a:t> </a:t>
            </a:r>
            <a:r>
              <a:rPr sz="750" spc="30" dirty="0">
                <a:latin typeface="Calibri"/>
                <a:cs typeface="Calibri"/>
              </a:rPr>
              <a:t>(</a:t>
            </a:r>
            <a:r>
              <a:rPr sz="750" spc="-95" dirty="0">
                <a:latin typeface="Calibri"/>
                <a:cs typeface="Calibri"/>
              </a:rPr>
              <a:t> </a:t>
            </a:r>
            <a:r>
              <a:rPr sz="750" spc="120" dirty="0">
                <a:latin typeface="Calibri"/>
                <a:cs typeface="Calibri"/>
              </a:rPr>
              <a:t>ηλεκτρονικής</a:t>
            </a:r>
            <a:r>
              <a:rPr sz="750" spc="195" dirty="0">
                <a:latin typeface="Calibri"/>
                <a:cs typeface="Calibri"/>
              </a:rPr>
              <a:t> </a:t>
            </a:r>
            <a:r>
              <a:rPr sz="750" spc="120" dirty="0">
                <a:latin typeface="Calibri"/>
                <a:cs typeface="Calibri"/>
              </a:rPr>
              <a:t>προστασίας,</a:t>
            </a:r>
            <a:r>
              <a:rPr sz="750" spc="190" dirty="0">
                <a:latin typeface="Calibri"/>
                <a:cs typeface="Calibri"/>
              </a:rPr>
              <a:t> </a:t>
            </a:r>
            <a:r>
              <a:rPr sz="750" spc="95" dirty="0">
                <a:latin typeface="Calibri"/>
                <a:cs typeface="Calibri"/>
              </a:rPr>
              <a:t>να</a:t>
            </a:r>
            <a:r>
              <a:rPr sz="750" spc="190" dirty="0">
                <a:latin typeface="Calibri"/>
                <a:cs typeface="Calibri"/>
              </a:rPr>
              <a:t> </a:t>
            </a:r>
            <a:r>
              <a:rPr sz="750" spc="125" dirty="0">
                <a:latin typeface="Calibri"/>
                <a:cs typeface="Calibri"/>
              </a:rPr>
              <a:t>αποδώσετε</a:t>
            </a:r>
            <a:r>
              <a:rPr sz="750" spc="200" dirty="0">
                <a:latin typeface="Calibri"/>
                <a:cs typeface="Calibri"/>
              </a:rPr>
              <a:t> </a:t>
            </a:r>
            <a:r>
              <a:rPr sz="750" spc="120" dirty="0">
                <a:latin typeface="Calibri"/>
                <a:cs typeface="Calibri"/>
              </a:rPr>
              <a:t>σάρωση</a:t>
            </a:r>
            <a:r>
              <a:rPr sz="750" spc="180" dirty="0">
                <a:latin typeface="Calibri"/>
                <a:cs typeface="Calibri"/>
              </a:rPr>
              <a:t> </a:t>
            </a:r>
            <a:r>
              <a:rPr sz="750" spc="114" dirty="0">
                <a:latin typeface="Calibri"/>
                <a:cs typeface="Calibri"/>
              </a:rPr>
              <a:t>θύρας</a:t>
            </a:r>
            <a:r>
              <a:rPr sz="750" spc="175" dirty="0">
                <a:latin typeface="Calibri"/>
                <a:cs typeface="Calibri"/>
              </a:rPr>
              <a:t> </a:t>
            </a:r>
            <a:r>
              <a:rPr sz="750" spc="110" dirty="0">
                <a:latin typeface="Calibri"/>
                <a:cs typeface="Calibri"/>
              </a:rPr>
              <a:t>spoofed),</a:t>
            </a:r>
            <a:r>
              <a:rPr sz="750" spc="180" dirty="0">
                <a:latin typeface="Calibri"/>
                <a:cs typeface="Calibri"/>
              </a:rPr>
              <a:t> </a:t>
            </a:r>
            <a:r>
              <a:rPr sz="750" spc="90" dirty="0">
                <a:latin typeface="Calibri"/>
                <a:cs typeface="Calibri"/>
              </a:rPr>
              <a:t>να </a:t>
            </a:r>
            <a:r>
              <a:rPr sz="750" spc="-155" dirty="0">
                <a:latin typeface="Calibri"/>
                <a:cs typeface="Calibri"/>
              </a:rPr>
              <a:t> </a:t>
            </a:r>
            <a:r>
              <a:rPr sz="750" spc="110" dirty="0">
                <a:latin typeface="Calibri"/>
                <a:cs typeface="Calibri"/>
              </a:rPr>
              <a:t>δοκιμάσετε</a:t>
            </a:r>
            <a:r>
              <a:rPr sz="750" spc="150" dirty="0">
                <a:latin typeface="Calibri"/>
                <a:cs typeface="Calibri"/>
              </a:rPr>
              <a:t> </a:t>
            </a:r>
            <a:r>
              <a:rPr sz="750" spc="85" dirty="0">
                <a:latin typeface="Calibri"/>
                <a:cs typeface="Calibri"/>
              </a:rPr>
              <a:t>το</a:t>
            </a:r>
            <a:r>
              <a:rPr sz="750" spc="185" dirty="0">
                <a:latin typeface="Calibri"/>
                <a:cs typeface="Calibri"/>
              </a:rPr>
              <a:t> </a:t>
            </a:r>
            <a:r>
              <a:rPr sz="750" spc="114" dirty="0">
                <a:latin typeface="Calibri"/>
                <a:cs typeface="Calibri"/>
              </a:rPr>
              <a:t>δίκτυο</a:t>
            </a:r>
            <a:endParaRPr sz="750" dirty="0">
              <a:latin typeface="Calibri"/>
              <a:cs typeface="Calibri"/>
            </a:endParaRPr>
          </a:p>
          <a:p>
            <a:pPr marL="12700" marR="1143635">
              <a:lnSpc>
                <a:spcPct val="96800"/>
              </a:lnSpc>
              <a:spcBef>
                <a:spcPts val="305"/>
              </a:spcBef>
            </a:pPr>
            <a:r>
              <a:rPr sz="750" spc="120" dirty="0">
                <a:latin typeface="Calibri"/>
                <a:cs typeface="Calibri"/>
              </a:rPr>
              <a:t>επίδοση</a:t>
            </a:r>
            <a:r>
              <a:rPr sz="750" spc="125" dirty="0">
                <a:latin typeface="Calibri"/>
                <a:cs typeface="Calibri"/>
              </a:rPr>
              <a:t> </a:t>
            </a:r>
            <a:r>
              <a:rPr sz="750" spc="90" dirty="0">
                <a:latin typeface="Calibri"/>
                <a:cs typeface="Calibri"/>
              </a:rPr>
              <a:t>με</a:t>
            </a:r>
            <a:r>
              <a:rPr sz="750" spc="95" dirty="0">
                <a:latin typeface="Calibri"/>
                <a:cs typeface="Calibri"/>
              </a:rPr>
              <a:t> </a:t>
            </a:r>
            <a:r>
              <a:rPr sz="750" spc="85" dirty="0">
                <a:latin typeface="Calibri"/>
                <a:cs typeface="Calibri"/>
              </a:rPr>
              <a:t>τη</a:t>
            </a:r>
            <a:r>
              <a:rPr sz="750" spc="90" dirty="0">
                <a:latin typeface="Calibri"/>
                <a:cs typeface="Calibri"/>
              </a:rPr>
              <a:t> </a:t>
            </a:r>
            <a:r>
              <a:rPr sz="750" spc="114" dirty="0">
                <a:latin typeface="Calibri"/>
                <a:cs typeface="Calibri"/>
              </a:rPr>
              <a:t>χρήση  </a:t>
            </a:r>
            <a:r>
              <a:rPr sz="750" spc="125" dirty="0">
                <a:latin typeface="Calibri"/>
                <a:cs typeface="Calibri"/>
              </a:rPr>
              <a:t>διαφορετικών  πρωτοκόλλων,  ανακάλυψη </a:t>
            </a:r>
            <a:r>
              <a:rPr sz="750" spc="110" dirty="0">
                <a:latin typeface="Calibri"/>
                <a:cs typeface="Calibri"/>
              </a:rPr>
              <a:t>MTU </a:t>
            </a:r>
            <a:r>
              <a:rPr sz="750" spc="90" dirty="0">
                <a:latin typeface="Calibri"/>
                <a:cs typeface="Calibri"/>
              </a:rPr>
              <a:t>διαδρομής,  </a:t>
            </a:r>
            <a:r>
              <a:rPr sz="750" spc="120" dirty="0">
                <a:latin typeface="Calibri"/>
                <a:cs typeface="Calibri"/>
              </a:rPr>
              <a:t>εκτέλεση </a:t>
            </a:r>
            <a:r>
              <a:rPr sz="750" spc="125" dirty="0">
                <a:latin typeface="Calibri"/>
                <a:cs typeface="Calibri"/>
              </a:rPr>
              <a:t> </a:t>
            </a:r>
            <a:r>
              <a:rPr sz="750" spc="105" dirty="0">
                <a:latin typeface="Calibri"/>
                <a:cs typeface="Calibri"/>
              </a:rPr>
              <a:t>ενέργειες</a:t>
            </a:r>
            <a:r>
              <a:rPr sz="750" spc="165" dirty="0">
                <a:latin typeface="Calibri"/>
                <a:cs typeface="Calibri"/>
              </a:rPr>
              <a:t> </a:t>
            </a:r>
            <a:r>
              <a:rPr sz="750" spc="110" dirty="0">
                <a:latin typeface="Calibri"/>
                <a:cs typeface="Calibri"/>
              </a:rPr>
              <a:t>όπως</a:t>
            </a:r>
            <a:r>
              <a:rPr sz="750" spc="165" dirty="0">
                <a:latin typeface="Calibri"/>
                <a:cs typeface="Calibri"/>
              </a:rPr>
              <a:t> </a:t>
            </a:r>
            <a:r>
              <a:rPr sz="750" spc="80" dirty="0">
                <a:latin typeface="Calibri"/>
                <a:cs typeface="Calibri"/>
              </a:rPr>
              <a:t>το</a:t>
            </a:r>
            <a:r>
              <a:rPr sz="750" spc="165" dirty="0">
                <a:latin typeface="Calibri"/>
                <a:cs typeface="Calibri"/>
              </a:rPr>
              <a:t> </a:t>
            </a:r>
            <a:r>
              <a:rPr sz="750" spc="105" dirty="0">
                <a:latin typeface="Calibri"/>
                <a:cs typeface="Calibri"/>
              </a:rPr>
              <a:t>traceroute</a:t>
            </a:r>
            <a:r>
              <a:rPr sz="750" spc="165" dirty="0">
                <a:latin typeface="Calibri"/>
                <a:cs typeface="Calibri"/>
              </a:rPr>
              <a:t> </a:t>
            </a:r>
            <a:r>
              <a:rPr sz="750" spc="110" dirty="0">
                <a:latin typeface="Calibri"/>
                <a:cs typeface="Calibri"/>
              </a:rPr>
              <a:t>κάτω</a:t>
            </a:r>
            <a:r>
              <a:rPr sz="750" spc="165" dirty="0">
                <a:latin typeface="Calibri"/>
                <a:cs typeface="Calibri"/>
              </a:rPr>
              <a:t> </a:t>
            </a:r>
            <a:r>
              <a:rPr sz="750" spc="105" dirty="0">
                <a:latin typeface="Calibri"/>
                <a:cs typeface="Calibri"/>
              </a:rPr>
              <a:t>από</a:t>
            </a:r>
            <a:r>
              <a:rPr sz="750" spc="165" dirty="0">
                <a:latin typeface="Calibri"/>
                <a:cs typeface="Calibri"/>
              </a:rPr>
              <a:t> </a:t>
            </a:r>
            <a:r>
              <a:rPr sz="750" spc="114" dirty="0">
                <a:latin typeface="Calibri"/>
                <a:cs typeface="Calibri"/>
              </a:rPr>
              <a:t>διαφορετικά</a:t>
            </a:r>
            <a:r>
              <a:rPr sz="750" spc="175" dirty="0">
                <a:latin typeface="Calibri"/>
                <a:cs typeface="Calibri"/>
              </a:rPr>
              <a:t> </a:t>
            </a:r>
            <a:r>
              <a:rPr sz="750" spc="125" dirty="0">
                <a:latin typeface="Calibri"/>
                <a:cs typeface="Calibri"/>
              </a:rPr>
              <a:t>πρωτόκολλα,</a:t>
            </a:r>
            <a:r>
              <a:rPr sz="750" spc="190" dirty="0">
                <a:latin typeface="Calibri"/>
                <a:cs typeface="Calibri"/>
              </a:rPr>
              <a:t> </a:t>
            </a:r>
            <a:r>
              <a:rPr sz="750" spc="130" dirty="0">
                <a:latin typeface="Calibri"/>
                <a:cs typeface="Calibri"/>
              </a:rPr>
              <a:t>αποτυπώματα</a:t>
            </a:r>
            <a:r>
              <a:rPr sz="750" spc="185" dirty="0">
                <a:latin typeface="Calibri"/>
                <a:cs typeface="Calibri"/>
              </a:rPr>
              <a:t> </a:t>
            </a:r>
            <a:r>
              <a:rPr sz="750" spc="120" dirty="0">
                <a:latin typeface="Calibri"/>
                <a:cs typeface="Calibri"/>
              </a:rPr>
              <a:t>απομακρυσμένων </a:t>
            </a:r>
            <a:r>
              <a:rPr sz="750" spc="-150" dirty="0">
                <a:latin typeface="Calibri"/>
                <a:cs typeface="Calibri"/>
              </a:rPr>
              <a:t> </a:t>
            </a:r>
            <a:r>
              <a:rPr sz="750" spc="120" dirty="0">
                <a:latin typeface="Calibri"/>
                <a:cs typeface="Calibri"/>
              </a:rPr>
              <a:t>λειτουργικών</a:t>
            </a:r>
            <a:r>
              <a:rPr sz="750" spc="180" dirty="0">
                <a:latin typeface="Calibri"/>
                <a:cs typeface="Calibri"/>
              </a:rPr>
              <a:t> </a:t>
            </a:r>
            <a:r>
              <a:rPr sz="750" spc="120" dirty="0">
                <a:latin typeface="Calibri"/>
                <a:cs typeface="Calibri"/>
              </a:rPr>
              <a:t>συστημάτων,</a:t>
            </a:r>
            <a:r>
              <a:rPr sz="750" spc="180" dirty="0">
                <a:latin typeface="Calibri"/>
                <a:cs typeface="Calibri"/>
              </a:rPr>
              <a:t> </a:t>
            </a:r>
            <a:r>
              <a:rPr sz="750" spc="110" dirty="0">
                <a:latin typeface="Calibri"/>
                <a:cs typeface="Calibri"/>
              </a:rPr>
              <a:t>έλεγχοι</a:t>
            </a:r>
            <a:r>
              <a:rPr sz="750" spc="180" dirty="0">
                <a:latin typeface="Calibri"/>
                <a:cs typeface="Calibri"/>
              </a:rPr>
              <a:t> </a:t>
            </a:r>
            <a:r>
              <a:rPr sz="750" spc="105" dirty="0">
                <a:latin typeface="Calibri"/>
                <a:cs typeface="Calibri"/>
              </a:rPr>
              <a:t>TCP/</a:t>
            </a:r>
            <a:r>
              <a:rPr sz="750" spc="-95" dirty="0">
                <a:latin typeface="Calibri"/>
                <a:cs typeface="Calibri"/>
              </a:rPr>
              <a:t> </a:t>
            </a:r>
            <a:r>
              <a:rPr sz="750" spc="80" dirty="0">
                <a:latin typeface="Calibri"/>
                <a:cs typeface="Calibri"/>
              </a:rPr>
              <a:t>IP</a:t>
            </a:r>
            <a:r>
              <a:rPr sz="750" spc="180" dirty="0">
                <a:latin typeface="Calibri"/>
                <a:cs typeface="Calibri"/>
              </a:rPr>
              <a:t> </a:t>
            </a:r>
            <a:r>
              <a:rPr sz="750" spc="110" dirty="0">
                <a:latin typeface="Calibri"/>
                <a:cs typeface="Calibri"/>
              </a:rPr>
              <a:t>stacks,</a:t>
            </a:r>
            <a:r>
              <a:rPr sz="750" spc="180" dirty="0">
                <a:latin typeface="Calibri"/>
                <a:cs typeface="Calibri"/>
              </a:rPr>
              <a:t> </a:t>
            </a:r>
            <a:r>
              <a:rPr sz="750" spc="75" dirty="0">
                <a:latin typeface="Calibri"/>
                <a:cs typeface="Calibri"/>
              </a:rPr>
              <a:t>κ.</a:t>
            </a:r>
            <a:r>
              <a:rPr sz="750" spc="-95" dirty="0">
                <a:latin typeface="Calibri"/>
                <a:cs typeface="Calibri"/>
              </a:rPr>
              <a:t> </a:t>
            </a:r>
            <a:r>
              <a:rPr sz="750" spc="95" dirty="0">
                <a:latin typeface="Calibri"/>
                <a:cs typeface="Calibri"/>
              </a:rPr>
              <a:t>λπ.</a:t>
            </a:r>
            <a:r>
              <a:rPr sz="750" spc="180" dirty="0">
                <a:latin typeface="Calibri"/>
                <a:cs typeface="Calibri"/>
              </a:rPr>
              <a:t> </a:t>
            </a:r>
            <a:r>
              <a:rPr sz="750" spc="90" dirty="0">
                <a:latin typeface="Calibri"/>
                <a:cs typeface="Calibri"/>
              </a:rPr>
              <a:t>Το</a:t>
            </a:r>
            <a:r>
              <a:rPr sz="750" spc="175" dirty="0">
                <a:latin typeface="Calibri"/>
                <a:cs typeface="Calibri"/>
              </a:rPr>
              <a:t> </a:t>
            </a:r>
            <a:r>
              <a:rPr sz="750" spc="110" dirty="0">
                <a:latin typeface="Calibri"/>
                <a:cs typeface="Calibri"/>
              </a:rPr>
              <a:t>hping3</a:t>
            </a:r>
            <a:r>
              <a:rPr sz="750" spc="180" dirty="0">
                <a:latin typeface="Calibri"/>
                <a:cs typeface="Calibri"/>
              </a:rPr>
              <a:t> </a:t>
            </a:r>
            <a:r>
              <a:rPr sz="750" spc="100" dirty="0">
                <a:latin typeface="Calibri"/>
                <a:cs typeface="Calibri"/>
              </a:rPr>
              <a:t>μπορεί</a:t>
            </a:r>
            <a:r>
              <a:rPr sz="750" spc="145" dirty="0">
                <a:latin typeface="Calibri"/>
                <a:cs typeface="Calibri"/>
              </a:rPr>
              <a:t> </a:t>
            </a:r>
            <a:r>
              <a:rPr sz="750" spc="95" dirty="0">
                <a:latin typeface="Calibri"/>
                <a:cs typeface="Calibri"/>
              </a:rPr>
              <a:t>να</a:t>
            </a:r>
            <a:r>
              <a:rPr sz="750" spc="175" dirty="0">
                <a:latin typeface="Calibri"/>
                <a:cs typeface="Calibri"/>
              </a:rPr>
              <a:t> </a:t>
            </a:r>
            <a:r>
              <a:rPr sz="750" spc="110" dirty="0">
                <a:latin typeface="Calibri"/>
                <a:cs typeface="Calibri"/>
              </a:rPr>
              <a:t>εκτελέσει</a:t>
            </a:r>
            <a:r>
              <a:rPr sz="750" spc="180" dirty="0">
                <a:latin typeface="Calibri"/>
                <a:cs typeface="Calibri"/>
              </a:rPr>
              <a:t> </a:t>
            </a:r>
            <a:r>
              <a:rPr sz="750" spc="114" dirty="0">
                <a:latin typeface="Calibri"/>
                <a:cs typeface="Calibri"/>
              </a:rPr>
              <a:t>σενάρια</a:t>
            </a:r>
            <a:endParaRPr sz="750" dirty="0">
              <a:latin typeface="Calibri"/>
              <a:cs typeface="Calibri"/>
            </a:endParaRPr>
          </a:p>
          <a:p>
            <a:pPr marL="12700" marR="593090">
              <a:lnSpc>
                <a:spcPts val="810"/>
              </a:lnSpc>
              <a:spcBef>
                <a:spcPts val="15"/>
              </a:spcBef>
            </a:pPr>
            <a:r>
              <a:rPr sz="750" spc="50" dirty="0">
                <a:latin typeface="Calibri"/>
                <a:cs typeface="Calibri"/>
              </a:rPr>
              <a:t>χρησιμοποιώντας</a:t>
            </a:r>
            <a:r>
              <a:rPr sz="750" spc="20" dirty="0">
                <a:latin typeface="Calibri"/>
                <a:cs typeface="Calibri"/>
              </a:rPr>
              <a:t> </a:t>
            </a:r>
            <a:r>
              <a:rPr sz="750" spc="90" dirty="0">
                <a:latin typeface="Calibri"/>
                <a:cs typeface="Calibri"/>
              </a:rPr>
              <a:t>τη</a:t>
            </a:r>
            <a:r>
              <a:rPr sz="750" spc="190" dirty="0">
                <a:latin typeface="Calibri"/>
                <a:cs typeface="Calibri"/>
              </a:rPr>
              <a:t> </a:t>
            </a:r>
            <a:r>
              <a:rPr sz="750" spc="120" dirty="0">
                <a:latin typeface="Calibri"/>
                <a:cs typeface="Calibri"/>
              </a:rPr>
              <a:t>γλώσσα</a:t>
            </a:r>
            <a:r>
              <a:rPr sz="750" spc="185" dirty="0">
                <a:latin typeface="Calibri"/>
                <a:cs typeface="Calibri"/>
              </a:rPr>
              <a:t> </a:t>
            </a:r>
            <a:r>
              <a:rPr sz="750" spc="105" dirty="0">
                <a:latin typeface="Calibri"/>
                <a:cs typeface="Calibri"/>
              </a:rPr>
              <a:t>TCL</a:t>
            </a:r>
            <a:r>
              <a:rPr sz="750" spc="190" dirty="0">
                <a:latin typeface="Calibri"/>
                <a:cs typeface="Calibri"/>
              </a:rPr>
              <a:t> </a:t>
            </a:r>
            <a:r>
              <a:rPr sz="750" spc="30" dirty="0">
                <a:latin typeface="Calibri"/>
                <a:cs typeface="Calibri"/>
              </a:rPr>
              <a:t>(</a:t>
            </a:r>
            <a:r>
              <a:rPr sz="750" spc="-85" dirty="0">
                <a:latin typeface="Calibri"/>
                <a:cs typeface="Calibri"/>
              </a:rPr>
              <a:t> </a:t>
            </a:r>
            <a:r>
              <a:rPr sz="750" spc="105" dirty="0">
                <a:latin typeface="Calibri"/>
                <a:cs typeface="Calibri"/>
              </a:rPr>
              <a:t>Tool</a:t>
            </a:r>
            <a:r>
              <a:rPr sz="750" spc="185" dirty="0">
                <a:latin typeface="Calibri"/>
                <a:cs typeface="Calibri"/>
              </a:rPr>
              <a:t> </a:t>
            </a:r>
            <a:r>
              <a:rPr sz="750" spc="130" dirty="0">
                <a:latin typeface="Calibri"/>
                <a:cs typeface="Calibri"/>
              </a:rPr>
              <a:t>Command</a:t>
            </a:r>
            <a:r>
              <a:rPr sz="750" spc="180" dirty="0">
                <a:latin typeface="Calibri"/>
                <a:cs typeface="Calibri"/>
              </a:rPr>
              <a:t> </a:t>
            </a:r>
            <a:r>
              <a:rPr sz="750" spc="114" dirty="0">
                <a:latin typeface="Calibri"/>
                <a:cs typeface="Calibri"/>
              </a:rPr>
              <a:t>Language</a:t>
            </a:r>
            <a:r>
              <a:rPr sz="750" spc="180" dirty="0">
                <a:latin typeface="Calibri"/>
                <a:cs typeface="Calibri"/>
              </a:rPr>
              <a:t> </a:t>
            </a:r>
            <a:r>
              <a:rPr sz="750" spc="35" dirty="0">
                <a:latin typeface="Calibri"/>
                <a:cs typeface="Calibri"/>
              </a:rPr>
              <a:t>-</a:t>
            </a:r>
            <a:r>
              <a:rPr sz="750" spc="180" dirty="0">
                <a:latin typeface="Calibri"/>
                <a:cs typeface="Calibri"/>
              </a:rPr>
              <a:t> </a:t>
            </a:r>
            <a:r>
              <a:rPr sz="750" spc="120" dirty="0">
                <a:latin typeface="Calibri"/>
                <a:cs typeface="Calibri"/>
              </a:rPr>
              <a:t>γλώσσα</a:t>
            </a:r>
            <a:r>
              <a:rPr sz="750" spc="180" dirty="0">
                <a:latin typeface="Calibri"/>
                <a:cs typeface="Calibri"/>
              </a:rPr>
              <a:t> </a:t>
            </a:r>
            <a:r>
              <a:rPr sz="750" spc="95" dirty="0">
                <a:latin typeface="Calibri"/>
                <a:cs typeface="Calibri"/>
              </a:rPr>
              <a:t>scripting</a:t>
            </a:r>
            <a:r>
              <a:rPr sz="750" spc="155" dirty="0">
                <a:latin typeface="Calibri"/>
                <a:cs typeface="Calibri"/>
              </a:rPr>
              <a:t> </a:t>
            </a:r>
            <a:r>
              <a:rPr sz="750" spc="85" dirty="0">
                <a:latin typeface="Calibri"/>
                <a:cs typeface="Calibri"/>
              </a:rPr>
              <a:t>για</a:t>
            </a:r>
            <a:r>
              <a:rPr sz="750" spc="150" dirty="0">
                <a:latin typeface="Calibri"/>
                <a:cs typeface="Calibri"/>
              </a:rPr>
              <a:t> </a:t>
            </a:r>
            <a:r>
              <a:rPr sz="750" spc="120" dirty="0">
                <a:latin typeface="Calibri"/>
                <a:cs typeface="Calibri"/>
              </a:rPr>
              <a:t>αυτοματοποίηση</a:t>
            </a:r>
            <a:r>
              <a:rPr sz="750" spc="175" dirty="0">
                <a:latin typeface="Calibri"/>
                <a:cs typeface="Calibri"/>
              </a:rPr>
              <a:t> </a:t>
            </a:r>
            <a:r>
              <a:rPr sz="750" spc="114" dirty="0">
                <a:latin typeface="Calibri"/>
                <a:cs typeface="Calibri"/>
              </a:rPr>
              <a:t>εργασιών</a:t>
            </a:r>
            <a:r>
              <a:rPr sz="750" spc="180" dirty="0">
                <a:latin typeface="Calibri"/>
                <a:cs typeface="Calibri"/>
              </a:rPr>
              <a:t> </a:t>
            </a:r>
            <a:r>
              <a:rPr sz="750" spc="90" dirty="0">
                <a:latin typeface="Calibri"/>
                <a:cs typeface="Calibri"/>
              </a:rPr>
              <a:t>σε </a:t>
            </a:r>
            <a:r>
              <a:rPr sz="750" spc="-155" dirty="0">
                <a:latin typeface="Calibri"/>
                <a:cs typeface="Calibri"/>
              </a:rPr>
              <a:t> </a:t>
            </a:r>
            <a:r>
              <a:rPr sz="750" spc="100" dirty="0">
                <a:latin typeface="Calibri"/>
                <a:cs typeface="Calibri"/>
              </a:rPr>
              <a:t>OS</a:t>
            </a:r>
            <a:endParaRPr sz="750" dirty="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1244897" y="5518784"/>
            <a:ext cx="71755" cy="1244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50" spc="30" dirty="0">
                <a:latin typeface="Calibri"/>
                <a:cs typeface="Calibri"/>
              </a:rPr>
              <a:t>6</a:t>
            </a:r>
            <a:endParaRPr sz="65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42544" y="5733732"/>
            <a:ext cx="1541780" cy="101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00" u="sng" spc="30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5"/>
              </a:rPr>
              <a:t>|hping3</a:t>
            </a:r>
            <a:r>
              <a:rPr sz="500" u="sng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5"/>
              </a:rPr>
              <a:t> </a:t>
            </a:r>
            <a:r>
              <a:rPr sz="500" u="sng" spc="35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5"/>
              </a:rPr>
              <a:t>XML-ph-0000@De</a:t>
            </a:r>
            <a:r>
              <a:rPr sz="500" u="sng" spc="35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</a:rPr>
              <a:t>epL</a:t>
            </a:r>
            <a:r>
              <a:rPr sz="500" u="sng" spc="5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</a:rPr>
              <a:t> </a:t>
            </a:r>
            <a:r>
              <a:rPr sz="500" u="sng" spc="25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</a:rPr>
              <a:t>(</a:t>
            </a:r>
            <a:r>
              <a:rPr sz="500" u="sng" spc="25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5"/>
              </a:rPr>
              <a:t>Εργαλεία</a:t>
            </a:r>
            <a:r>
              <a:rPr sz="500" u="sng" spc="-10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5"/>
              </a:rPr>
              <a:t> </a:t>
            </a:r>
            <a:r>
              <a:rPr sz="500" u="sng" spc="20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5"/>
              </a:rPr>
              <a:t>Kali</a:t>
            </a:r>
            <a:r>
              <a:rPr sz="500" u="sng" spc="-15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5"/>
              </a:rPr>
              <a:t> </a:t>
            </a:r>
            <a:r>
              <a:rPr sz="500" u="sng" spc="20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5"/>
              </a:rPr>
              <a:t>Lin</a:t>
            </a:r>
            <a:r>
              <a:rPr sz="500" u="sng" spc="20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</a:rPr>
              <a:t>ux</a:t>
            </a:r>
            <a:r>
              <a:rPr sz="500" spc="20" dirty="0">
                <a:solidFill>
                  <a:srgbClr val="85872B"/>
                </a:solidFill>
                <a:latin typeface="Calibri"/>
                <a:cs typeface="Calibri"/>
                <a:hlinkClick r:id="rId5"/>
              </a:rPr>
              <a:t>)</a:t>
            </a:r>
            <a:endParaRPr sz="5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034539" y="0"/>
            <a:ext cx="10157460" cy="6858000"/>
            <a:chOff x="2034539" y="0"/>
            <a:chExt cx="1015746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351905" y="4759"/>
              <a:ext cx="5840095" cy="685324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7376794" y="0"/>
              <a:ext cx="2556510" cy="6858000"/>
            </a:xfrm>
            <a:custGeom>
              <a:avLst/>
              <a:gdLst/>
              <a:ahLst/>
              <a:cxnLst/>
              <a:rect l="l" t="t" r="r" b="b"/>
              <a:pathLst>
                <a:path w="2556509" h="6858000">
                  <a:moveTo>
                    <a:pt x="1542414" y="1537335"/>
                  </a:moveTo>
                  <a:lnTo>
                    <a:pt x="1495107" y="1543685"/>
                  </a:lnTo>
                  <a:lnTo>
                    <a:pt x="1451609" y="1561782"/>
                  </a:lnTo>
                  <a:lnTo>
                    <a:pt x="1413827" y="1590357"/>
                  </a:lnTo>
                  <a:lnTo>
                    <a:pt x="1384617" y="1627822"/>
                  </a:lnTo>
                  <a:lnTo>
                    <a:pt x="1365884" y="1673225"/>
                  </a:lnTo>
                  <a:lnTo>
                    <a:pt x="971232" y="3128645"/>
                  </a:lnTo>
                  <a:lnTo>
                    <a:pt x="0" y="6858000"/>
                  </a:lnTo>
                  <a:lnTo>
                    <a:pt x="26034" y="6858000"/>
                  </a:lnTo>
                  <a:lnTo>
                    <a:pt x="996632" y="3136265"/>
                  </a:lnTo>
                  <a:lnTo>
                    <a:pt x="1391284" y="1681162"/>
                  </a:lnTo>
                  <a:lnTo>
                    <a:pt x="1412557" y="1635125"/>
                  </a:lnTo>
                  <a:lnTo>
                    <a:pt x="1445895" y="1598929"/>
                  </a:lnTo>
                  <a:lnTo>
                    <a:pt x="1488122" y="1574482"/>
                  </a:lnTo>
                  <a:lnTo>
                    <a:pt x="1536064" y="1564004"/>
                  </a:lnTo>
                  <a:lnTo>
                    <a:pt x="1637982" y="1564004"/>
                  </a:lnTo>
                  <a:lnTo>
                    <a:pt x="1625917" y="1556385"/>
                  </a:lnTo>
                  <a:lnTo>
                    <a:pt x="1591309" y="1543685"/>
                  </a:lnTo>
                  <a:lnTo>
                    <a:pt x="1542414" y="1537335"/>
                  </a:lnTo>
                  <a:close/>
                </a:path>
                <a:path w="2556509" h="6858000">
                  <a:moveTo>
                    <a:pt x="1637982" y="1564004"/>
                  </a:moveTo>
                  <a:lnTo>
                    <a:pt x="1536064" y="1564004"/>
                  </a:lnTo>
                  <a:lnTo>
                    <a:pt x="1586229" y="1569085"/>
                  </a:lnTo>
                  <a:lnTo>
                    <a:pt x="1615439" y="1580197"/>
                  </a:lnTo>
                  <a:lnTo>
                    <a:pt x="1664017" y="1617345"/>
                  </a:lnTo>
                  <a:lnTo>
                    <a:pt x="1694814" y="1671320"/>
                  </a:lnTo>
                  <a:lnTo>
                    <a:pt x="1702434" y="1732279"/>
                  </a:lnTo>
                  <a:lnTo>
                    <a:pt x="1697037" y="1763712"/>
                  </a:lnTo>
                  <a:lnTo>
                    <a:pt x="1437322" y="2721610"/>
                  </a:lnTo>
                  <a:lnTo>
                    <a:pt x="1430972" y="2770504"/>
                  </a:lnTo>
                  <a:lnTo>
                    <a:pt x="1437322" y="2817812"/>
                  </a:lnTo>
                  <a:lnTo>
                    <a:pt x="1455420" y="2861310"/>
                  </a:lnTo>
                  <a:lnTo>
                    <a:pt x="1483995" y="2898775"/>
                  </a:lnTo>
                  <a:lnTo>
                    <a:pt x="1521777" y="2927985"/>
                  </a:lnTo>
                  <a:lnTo>
                    <a:pt x="1567179" y="2946717"/>
                  </a:lnTo>
                  <a:lnTo>
                    <a:pt x="1619250" y="2952750"/>
                  </a:lnTo>
                  <a:lnTo>
                    <a:pt x="1669414" y="2944495"/>
                  </a:lnTo>
                  <a:lnTo>
                    <a:pt x="1704657" y="2928302"/>
                  </a:lnTo>
                  <a:lnTo>
                    <a:pt x="1617979" y="2928302"/>
                  </a:lnTo>
                  <a:lnTo>
                    <a:pt x="1573529" y="2922587"/>
                  </a:lnTo>
                  <a:lnTo>
                    <a:pt x="1527492" y="2901632"/>
                  </a:lnTo>
                  <a:lnTo>
                    <a:pt x="1491297" y="2868295"/>
                  </a:lnTo>
                  <a:lnTo>
                    <a:pt x="1466850" y="2826067"/>
                  </a:lnTo>
                  <a:lnTo>
                    <a:pt x="1456372" y="2778125"/>
                  </a:lnTo>
                  <a:lnTo>
                    <a:pt x="1461452" y="2727960"/>
                  </a:lnTo>
                  <a:lnTo>
                    <a:pt x="1721167" y="1770062"/>
                  </a:lnTo>
                  <a:lnTo>
                    <a:pt x="1727200" y="1734502"/>
                  </a:lnTo>
                  <a:lnTo>
                    <a:pt x="1726247" y="1701482"/>
                  </a:lnTo>
                  <a:lnTo>
                    <a:pt x="1726247" y="1698625"/>
                  </a:lnTo>
                  <a:lnTo>
                    <a:pt x="1718309" y="1663700"/>
                  </a:lnTo>
                  <a:lnTo>
                    <a:pt x="1703387" y="1630045"/>
                  </a:lnTo>
                  <a:lnTo>
                    <a:pt x="1682432" y="1600200"/>
                  </a:lnTo>
                  <a:lnTo>
                    <a:pt x="1656397" y="1575435"/>
                  </a:lnTo>
                  <a:lnTo>
                    <a:pt x="1637982" y="1564004"/>
                  </a:lnTo>
                  <a:close/>
                </a:path>
                <a:path w="2556509" h="6858000">
                  <a:moveTo>
                    <a:pt x="2556192" y="0"/>
                  </a:moveTo>
                  <a:lnTo>
                    <a:pt x="2528887" y="0"/>
                  </a:lnTo>
                  <a:lnTo>
                    <a:pt x="2100494" y="1561782"/>
                  </a:lnTo>
                  <a:lnTo>
                    <a:pt x="1758314" y="2837179"/>
                  </a:lnTo>
                  <a:lnTo>
                    <a:pt x="1733232" y="2874962"/>
                  </a:lnTo>
                  <a:lnTo>
                    <a:pt x="1700212" y="2903537"/>
                  </a:lnTo>
                  <a:lnTo>
                    <a:pt x="1660842" y="2921317"/>
                  </a:lnTo>
                  <a:lnTo>
                    <a:pt x="1617979" y="2928302"/>
                  </a:lnTo>
                  <a:lnTo>
                    <a:pt x="1704657" y="2928302"/>
                  </a:lnTo>
                  <a:lnTo>
                    <a:pt x="1715134" y="2923222"/>
                  </a:lnTo>
                  <a:lnTo>
                    <a:pt x="1753552" y="2890202"/>
                  </a:lnTo>
                  <a:lnTo>
                    <a:pt x="1782445" y="2846070"/>
                  </a:lnTo>
                  <a:lnTo>
                    <a:pt x="1782445" y="2844800"/>
                  </a:lnTo>
                  <a:lnTo>
                    <a:pt x="2125027" y="1567814"/>
                  </a:lnTo>
                  <a:lnTo>
                    <a:pt x="2556192" y="0"/>
                  </a:lnTo>
                  <a:close/>
                </a:path>
              </a:pathLst>
            </a:custGeom>
            <a:solidFill>
              <a:srgbClr val="FFB8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7895589" y="5207317"/>
              <a:ext cx="755650" cy="1644650"/>
            </a:xfrm>
            <a:custGeom>
              <a:avLst/>
              <a:gdLst/>
              <a:ahLst/>
              <a:cxnLst/>
              <a:rect l="l" t="t" r="r" b="b"/>
              <a:pathLst>
                <a:path w="755650" h="1644650">
                  <a:moveTo>
                    <a:pt x="577850" y="0"/>
                  </a:moveTo>
                  <a:lnTo>
                    <a:pt x="531812" y="6350"/>
                  </a:lnTo>
                  <a:lnTo>
                    <a:pt x="489584" y="24130"/>
                  </a:lnTo>
                  <a:lnTo>
                    <a:pt x="453072" y="52387"/>
                  </a:lnTo>
                  <a:lnTo>
                    <a:pt x="424497" y="89535"/>
                  </a:lnTo>
                  <a:lnTo>
                    <a:pt x="406082" y="134620"/>
                  </a:lnTo>
                  <a:lnTo>
                    <a:pt x="0" y="1644650"/>
                  </a:lnTo>
                  <a:lnTo>
                    <a:pt x="26352" y="1644650"/>
                  </a:lnTo>
                  <a:lnTo>
                    <a:pt x="429894" y="140970"/>
                  </a:lnTo>
                  <a:lnTo>
                    <a:pt x="449897" y="95250"/>
                  </a:lnTo>
                  <a:lnTo>
                    <a:pt x="481964" y="59372"/>
                  </a:lnTo>
                  <a:lnTo>
                    <a:pt x="522604" y="35560"/>
                  </a:lnTo>
                  <a:lnTo>
                    <a:pt x="569277" y="25400"/>
                  </a:lnTo>
                  <a:lnTo>
                    <a:pt x="661727" y="25400"/>
                  </a:lnTo>
                  <a:lnTo>
                    <a:pt x="624204" y="6350"/>
                  </a:lnTo>
                  <a:lnTo>
                    <a:pt x="577850" y="0"/>
                  </a:lnTo>
                  <a:close/>
                </a:path>
                <a:path w="755650" h="1644650">
                  <a:moveTo>
                    <a:pt x="661727" y="25400"/>
                  </a:moveTo>
                  <a:lnTo>
                    <a:pt x="569277" y="25400"/>
                  </a:lnTo>
                  <a:lnTo>
                    <a:pt x="617854" y="30797"/>
                  </a:lnTo>
                  <a:lnTo>
                    <a:pt x="671829" y="57785"/>
                  </a:lnTo>
                  <a:lnTo>
                    <a:pt x="710882" y="103822"/>
                  </a:lnTo>
                  <a:lnTo>
                    <a:pt x="729932" y="161290"/>
                  </a:lnTo>
                  <a:lnTo>
                    <a:pt x="730884" y="192087"/>
                  </a:lnTo>
                  <a:lnTo>
                    <a:pt x="725804" y="222885"/>
                  </a:lnTo>
                  <a:lnTo>
                    <a:pt x="343534" y="1644650"/>
                  </a:lnTo>
                  <a:lnTo>
                    <a:pt x="369887" y="1644650"/>
                  </a:lnTo>
                  <a:lnTo>
                    <a:pt x="749617" y="229235"/>
                  </a:lnTo>
                  <a:lnTo>
                    <a:pt x="755650" y="193675"/>
                  </a:lnTo>
                  <a:lnTo>
                    <a:pt x="754379" y="158115"/>
                  </a:lnTo>
                  <a:lnTo>
                    <a:pt x="732154" y="90805"/>
                  </a:lnTo>
                  <a:lnTo>
                    <a:pt x="686117" y="37782"/>
                  </a:lnTo>
                  <a:lnTo>
                    <a:pt x="661727" y="25400"/>
                  </a:lnTo>
                  <a:close/>
                </a:path>
              </a:pathLst>
            </a:custGeom>
            <a:solidFill>
              <a:srgbClr val="D679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549832" y="6167437"/>
              <a:ext cx="3293427" cy="611187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034539" y="1508760"/>
              <a:ext cx="7612379" cy="4575175"/>
            </a:xfrm>
            <a:prstGeom prst="rect">
              <a:avLst/>
            </a:prstGeom>
          </p:spPr>
        </p:pic>
      </p:grpSp>
      <p:sp>
        <p:nvSpPr>
          <p:cNvPr id="8" name="object 8"/>
          <p:cNvSpPr txBox="1"/>
          <p:nvPr/>
        </p:nvSpPr>
        <p:spPr>
          <a:xfrm>
            <a:off x="9917430" y="33019"/>
            <a:ext cx="2174240" cy="1244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50" spc="60" dirty="0">
                <a:latin typeface="Calibri"/>
                <a:cs typeface="Calibri"/>
              </a:rPr>
              <a:t>CSP004_C_E:</a:t>
            </a:r>
            <a:r>
              <a:rPr sz="650" spc="35" dirty="0">
                <a:latin typeface="Calibri"/>
                <a:cs typeface="Calibri"/>
              </a:rPr>
              <a:t> </a:t>
            </a:r>
            <a:r>
              <a:rPr sz="650" spc="55" dirty="0">
                <a:latin typeface="Calibri"/>
                <a:cs typeface="Calibri"/>
              </a:rPr>
              <a:t>Abdelkader</a:t>
            </a:r>
            <a:r>
              <a:rPr sz="650" spc="30" dirty="0">
                <a:latin typeface="Calibri"/>
                <a:cs typeface="Calibri"/>
              </a:rPr>
              <a:t> </a:t>
            </a:r>
            <a:r>
              <a:rPr sz="650" spc="60" dirty="0">
                <a:latin typeface="Calibri"/>
                <a:cs typeface="Calibri"/>
              </a:rPr>
              <a:t>Shaaban</a:t>
            </a:r>
            <a:r>
              <a:rPr sz="650" spc="40" dirty="0">
                <a:latin typeface="Calibri"/>
                <a:cs typeface="Calibri"/>
              </a:rPr>
              <a:t> </a:t>
            </a:r>
            <a:r>
              <a:rPr sz="650" spc="55" dirty="0">
                <a:latin typeface="Calibri"/>
                <a:cs typeface="Calibri"/>
              </a:rPr>
              <a:t>και</a:t>
            </a:r>
            <a:r>
              <a:rPr sz="650" spc="25" dirty="0">
                <a:latin typeface="Calibri"/>
                <a:cs typeface="Calibri"/>
              </a:rPr>
              <a:t> </a:t>
            </a:r>
            <a:r>
              <a:rPr sz="650" spc="50" dirty="0">
                <a:latin typeface="Calibri"/>
                <a:cs typeface="Calibri"/>
              </a:rPr>
              <a:t>Stefan</a:t>
            </a:r>
            <a:r>
              <a:rPr sz="650" spc="30" dirty="0">
                <a:latin typeface="Calibri"/>
                <a:cs typeface="Calibri"/>
              </a:rPr>
              <a:t> </a:t>
            </a:r>
            <a:r>
              <a:rPr sz="650" spc="50" dirty="0">
                <a:latin typeface="Calibri"/>
                <a:cs typeface="Calibri"/>
              </a:rPr>
              <a:t>Schauer</a:t>
            </a:r>
            <a:endParaRPr sz="650">
              <a:latin typeface="Calibri"/>
              <a:cs typeface="Calibri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875030" y="761365"/>
            <a:ext cx="4245610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155" dirty="0">
                <a:solidFill>
                  <a:srgbClr val="000000"/>
                </a:solidFill>
              </a:rPr>
              <a:t>Hping3:</a:t>
            </a:r>
            <a:r>
              <a:rPr spc="170" dirty="0">
                <a:solidFill>
                  <a:srgbClr val="000000"/>
                </a:solidFill>
              </a:rPr>
              <a:t> </a:t>
            </a:r>
            <a:r>
              <a:rPr spc="160" dirty="0">
                <a:solidFill>
                  <a:srgbClr val="000000"/>
                </a:solidFill>
              </a:rPr>
              <a:t>Κανονικό</a:t>
            </a:r>
            <a:r>
              <a:rPr spc="170" dirty="0">
                <a:solidFill>
                  <a:srgbClr val="000000"/>
                </a:solidFill>
              </a:rPr>
              <a:t> </a:t>
            </a:r>
            <a:r>
              <a:rPr spc="145" dirty="0">
                <a:solidFill>
                  <a:srgbClr val="000000"/>
                </a:solidFill>
              </a:rPr>
              <a:t>(χωρίς</a:t>
            </a:r>
            <a:r>
              <a:rPr spc="170" dirty="0">
                <a:solidFill>
                  <a:srgbClr val="000000"/>
                </a:solidFill>
              </a:rPr>
              <a:t> </a:t>
            </a:r>
            <a:r>
              <a:rPr spc="155" dirty="0">
                <a:solidFill>
                  <a:srgbClr val="000000"/>
                </a:solidFill>
              </a:rPr>
              <a:t>επίθεση)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11244897" y="6080442"/>
            <a:ext cx="71755" cy="1244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50" spc="30" dirty="0">
                <a:latin typeface="Calibri"/>
                <a:cs typeface="Calibri"/>
              </a:rPr>
              <a:t>7</a:t>
            </a:r>
            <a:endParaRPr sz="6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509394" y="-26534"/>
            <a:ext cx="10579735" cy="6858000"/>
            <a:chOff x="1612264" y="0"/>
            <a:chExt cx="10579735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351905" y="4759"/>
              <a:ext cx="5840095" cy="685324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7376794" y="0"/>
              <a:ext cx="2556510" cy="6858000"/>
            </a:xfrm>
            <a:custGeom>
              <a:avLst/>
              <a:gdLst/>
              <a:ahLst/>
              <a:cxnLst/>
              <a:rect l="l" t="t" r="r" b="b"/>
              <a:pathLst>
                <a:path w="2556509" h="6858000">
                  <a:moveTo>
                    <a:pt x="1542414" y="1537335"/>
                  </a:moveTo>
                  <a:lnTo>
                    <a:pt x="1495107" y="1543685"/>
                  </a:lnTo>
                  <a:lnTo>
                    <a:pt x="1451609" y="1561782"/>
                  </a:lnTo>
                  <a:lnTo>
                    <a:pt x="1413827" y="1590357"/>
                  </a:lnTo>
                  <a:lnTo>
                    <a:pt x="1384617" y="1627822"/>
                  </a:lnTo>
                  <a:lnTo>
                    <a:pt x="1365884" y="1673225"/>
                  </a:lnTo>
                  <a:lnTo>
                    <a:pt x="971232" y="3128645"/>
                  </a:lnTo>
                  <a:lnTo>
                    <a:pt x="0" y="6858000"/>
                  </a:lnTo>
                  <a:lnTo>
                    <a:pt x="26034" y="6858000"/>
                  </a:lnTo>
                  <a:lnTo>
                    <a:pt x="996632" y="3136265"/>
                  </a:lnTo>
                  <a:lnTo>
                    <a:pt x="1391284" y="1681162"/>
                  </a:lnTo>
                  <a:lnTo>
                    <a:pt x="1412557" y="1635125"/>
                  </a:lnTo>
                  <a:lnTo>
                    <a:pt x="1445895" y="1598929"/>
                  </a:lnTo>
                  <a:lnTo>
                    <a:pt x="1488122" y="1574482"/>
                  </a:lnTo>
                  <a:lnTo>
                    <a:pt x="1536064" y="1564004"/>
                  </a:lnTo>
                  <a:lnTo>
                    <a:pt x="1637982" y="1564004"/>
                  </a:lnTo>
                  <a:lnTo>
                    <a:pt x="1625917" y="1556385"/>
                  </a:lnTo>
                  <a:lnTo>
                    <a:pt x="1591309" y="1543685"/>
                  </a:lnTo>
                  <a:lnTo>
                    <a:pt x="1542414" y="1537335"/>
                  </a:lnTo>
                  <a:close/>
                </a:path>
                <a:path w="2556509" h="6858000">
                  <a:moveTo>
                    <a:pt x="1637982" y="1564004"/>
                  </a:moveTo>
                  <a:lnTo>
                    <a:pt x="1536064" y="1564004"/>
                  </a:lnTo>
                  <a:lnTo>
                    <a:pt x="1586229" y="1569085"/>
                  </a:lnTo>
                  <a:lnTo>
                    <a:pt x="1615439" y="1580197"/>
                  </a:lnTo>
                  <a:lnTo>
                    <a:pt x="1664017" y="1617345"/>
                  </a:lnTo>
                  <a:lnTo>
                    <a:pt x="1694814" y="1671320"/>
                  </a:lnTo>
                  <a:lnTo>
                    <a:pt x="1702434" y="1732279"/>
                  </a:lnTo>
                  <a:lnTo>
                    <a:pt x="1697037" y="1763712"/>
                  </a:lnTo>
                  <a:lnTo>
                    <a:pt x="1437322" y="2721610"/>
                  </a:lnTo>
                  <a:lnTo>
                    <a:pt x="1430972" y="2770504"/>
                  </a:lnTo>
                  <a:lnTo>
                    <a:pt x="1437322" y="2817812"/>
                  </a:lnTo>
                  <a:lnTo>
                    <a:pt x="1455420" y="2861310"/>
                  </a:lnTo>
                  <a:lnTo>
                    <a:pt x="1483995" y="2898775"/>
                  </a:lnTo>
                  <a:lnTo>
                    <a:pt x="1521777" y="2927985"/>
                  </a:lnTo>
                  <a:lnTo>
                    <a:pt x="1567179" y="2946717"/>
                  </a:lnTo>
                  <a:lnTo>
                    <a:pt x="1619250" y="2952750"/>
                  </a:lnTo>
                  <a:lnTo>
                    <a:pt x="1669414" y="2944495"/>
                  </a:lnTo>
                  <a:lnTo>
                    <a:pt x="1704657" y="2928302"/>
                  </a:lnTo>
                  <a:lnTo>
                    <a:pt x="1617979" y="2928302"/>
                  </a:lnTo>
                  <a:lnTo>
                    <a:pt x="1573529" y="2922587"/>
                  </a:lnTo>
                  <a:lnTo>
                    <a:pt x="1527492" y="2901632"/>
                  </a:lnTo>
                  <a:lnTo>
                    <a:pt x="1491297" y="2868295"/>
                  </a:lnTo>
                  <a:lnTo>
                    <a:pt x="1466850" y="2826067"/>
                  </a:lnTo>
                  <a:lnTo>
                    <a:pt x="1456372" y="2778125"/>
                  </a:lnTo>
                  <a:lnTo>
                    <a:pt x="1461452" y="2727960"/>
                  </a:lnTo>
                  <a:lnTo>
                    <a:pt x="1721167" y="1770062"/>
                  </a:lnTo>
                  <a:lnTo>
                    <a:pt x="1727200" y="1734502"/>
                  </a:lnTo>
                  <a:lnTo>
                    <a:pt x="1726247" y="1701482"/>
                  </a:lnTo>
                  <a:lnTo>
                    <a:pt x="1726247" y="1698625"/>
                  </a:lnTo>
                  <a:lnTo>
                    <a:pt x="1718309" y="1663700"/>
                  </a:lnTo>
                  <a:lnTo>
                    <a:pt x="1703387" y="1630045"/>
                  </a:lnTo>
                  <a:lnTo>
                    <a:pt x="1682432" y="1600200"/>
                  </a:lnTo>
                  <a:lnTo>
                    <a:pt x="1656397" y="1575435"/>
                  </a:lnTo>
                  <a:lnTo>
                    <a:pt x="1637982" y="1564004"/>
                  </a:lnTo>
                  <a:close/>
                </a:path>
                <a:path w="2556509" h="6858000">
                  <a:moveTo>
                    <a:pt x="2556192" y="0"/>
                  </a:moveTo>
                  <a:lnTo>
                    <a:pt x="2528887" y="0"/>
                  </a:lnTo>
                  <a:lnTo>
                    <a:pt x="2100494" y="1561782"/>
                  </a:lnTo>
                  <a:lnTo>
                    <a:pt x="1758314" y="2837179"/>
                  </a:lnTo>
                  <a:lnTo>
                    <a:pt x="1733232" y="2874962"/>
                  </a:lnTo>
                  <a:lnTo>
                    <a:pt x="1700212" y="2903537"/>
                  </a:lnTo>
                  <a:lnTo>
                    <a:pt x="1660842" y="2921317"/>
                  </a:lnTo>
                  <a:lnTo>
                    <a:pt x="1617979" y="2928302"/>
                  </a:lnTo>
                  <a:lnTo>
                    <a:pt x="1704657" y="2928302"/>
                  </a:lnTo>
                  <a:lnTo>
                    <a:pt x="1715134" y="2923222"/>
                  </a:lnTo>
                  <a:lnTo>
                    <a:pt x="1753552" y="2890202"/>
                  </a:lnTo>
                  <a:lnTo>
                    <a:pt x="1782445" y="2846070"/>
                  </a:lnTo>
                  <a:lnTo>
                    <a:pt x="1782445" y="2844800"/>
                  </a:lnTo>
                  <a:lnTo>
                    <a:pt x="2125027" y="1567814"/>
                  </a:lnTo>
                  <a:lnTo>
                    <a:pt x="2556192" y="0"/>
                  </a:lnTo>
                  <a:close/>
                </a:path>
              </a:pathLst>
            </a:custGeom>
            <a:solidFill>
              <a:srgbClr val="FFB8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7895589" y="5207317"/>
              <a:ext cx="755650" cy="1644650"/>
            </a:xfrm>
            <a:custGeom>
              <a:avLst/>
              <a:gdLst/>
              <a:ahLst/>
              <a:cxnLst/>
              <a:rect l="l" t="t" r="r" b="b"/>
              <a:pathLst>
                <a:path w="755650" h="1644650">
                  <a:moveTo>
                    <a:pt x="577850" y="0"/>
                  </a:moveTo>
                  <a:lnTo>
                    <a:pt x="531812" y="6350"/>
                  </a:lnTo>
                  <a:lnTo>
                    <a:pt x="489584" y="24130"/>
                  </a:lnTo>
                  <a:lnTo>
                    <a:pt x="453072" y="52387"/>
                  </a:lnTo>
                  <a:lnTo>
                    <a:pt x="424497" y="89535"/>
                  </a:lnTo>
                  <a:lnTo>
                    <a:pt x="406082" y="134620"/>
                  </a:lnTo>
                  <a:lnTo>
                    <a:pt x="0" y="1644650"/>
                  </a:lnTo>
                  <a:lnTo>
                    <a:pt x="26352" y="1644650"/>
                  </a:lnTo>
                  <a:lnTo>
                    <a:pt x="429894" y="140970"/>
                  </a:lnTo>
                  <a:lnTo>
                    <a:pt x="449897" y="95250"/>
                  </a:lnTo>
                  <a:lnTo>
                    <a:pt x="481964" y="59372"/>
                  </a:lnTo>
                  <a:lnTo>
                    <a:pt x="522604" y="35560"/>
                  </a:lnTo>
                  <a:lnTo>
                    <a:pt x="569277" y="25400"/>
                  </a:lnTo>
                  <a:lnTo>
                    <a:pt x="661727" y="25400"/>
                  </a:lnTo>
                  <a:lnTo>
                    <a:pt x="624204" y="6350"/>
                  </a:lnTo>
                  <a:lnTo>
                    <a:pt x="577850" y="0"/>
                  </a:lnTo>
                  <a:close/>
                </a:path>
                <a:path w="755650" h="1644650">
                  <a:moveTo>
                    <a:pt x="661727" y="25400"/>
                  </a:moveTo>
                  <a:lnTo>
                    <a:pt x="569277" y="25400"/>
                  </a:lnTo>
                  <a:lnTo>
                    <a:pt x="617854" y="30797"/>
                  </a:lnTo>
                  <a:lnTo>
                    <a:pt x="671829" y="57785"/>
                  </a:lnTo>
                  <a:lnTo>
                    <a:pt x="710882" y="103822"/>
                  </a:lnTo>
                  <a:lnTo>
                    <a:pt x="729932" y="161290"/>
                  </a:lnTo>
                  <a:lnTo>
                    <a:pt x="730884" y="192087"/>
                  </a:lnTo>
                  <a:lnTo>
                    <a:pt x="725804" y="222885"/>
                  </a:lnTo>
                  <a:lnTo>
                    <a:pt x="343534" y="1644650"/>
                  </a:lnTo>
                  <a:lnTo>
                    <a:pt x="369887" y="1644650"/>
                  </a:lnTo>
                  <a:lnTo>
                    <a:pt x="749617" y="229235"/>
                  </a:lnTo>
                  <a:lnTo>
                    <a:pt x="755650" y="193675"/>
                  </a:lnTo>
                  <a:lnTo>
                    <a:pt x="754379" y="158115"/>
                  </a:lnTo>
                  <a:lnTo>
                    <a:pt x="732154" y="90805"/>
                  </a:lnTo>
                  <a:lnTo>
                    <a:pt x="686117" y="37782"/>
                  </a:lnTo>
                  <a:lnTo>
                    <a:pt x="661727" y="25400"/>
                  </a:lnTo>
                  <a:close/>
                </a:path>
              </a:pathLst>
            </a:custGeom>
            <a:solidFill>
              <a:srgbClr val="D679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549832" y="6167437"/>
              <a:ext cx="3293427" cy="611187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612264" y="1798320"/>
              <a:ext cx="5669280" cy="4032567"/>
            </a:xfrm>
            <a:prstGeom prst="rect">
              <a:avLst/>
            </a:prstGeom>
          </p:spPr>
        </p:pic>
      </p:grpSp>
      <p:sp>
        <p:nvSpPr>
          <p:cNvPr id="8" name="object 8"/>
          <p:cNvSpPr txBox="1"/>
          <p:nvPr/>
        </p:nvSpPr>
        <p:spPr>
          <a:xfrm>
            <a:off x="9917430" y="33019"/>
            <a:ext cx="2174240" cy="1244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50" spc="60" dirty="0">
                <a:latin typeface="Calibri"/>
                <a:cs typeface="Calibri"/>
              </a:rPr>
              <a:t>CSP004_C_E:</a:t>
            </a:r>
            <a:r>
              <a:rPr sz="650" spc="35" dirty="0">
                <a:latin typeface="Calibri"/>
                <a:cs typeface="Calibri"/>
              </a:rPr>
              <a:t> </a:t>
            </a:r>
            <a:r>
              <a:rPr sz="650" spc="55" dirty="0">
                <a:latin typeface="Calibri"/>
                <a:cs typeface="Calibri"/>
              </a:rPr>
              <a:t>Abdelkader</a:t>
            </a:r>
            <a:r>
              <a:rPr sz="650" spc="30" dirty="0">
                <a:latin typeface="Calibri"/>
                <a:cs typeface="Calibri"/>
              </a:rPr>
              <a:t> </a:t>
            </a:r>
            <a:r>
              <a:rPr sz="650" spc="60" dirty="0">
                <a:latin typeface="Calibri"/>
                <a:cs typeface="Calibri"/>
              </a:rPr>
              <a:t>Shaaban</a:t>
            </a:r>
            <a:r>
              <a:rPr sz="650" spc="40" dirty="0">
                <a:latin typeface="Calibri"/>
                <a:cs typeface="Calibri"/>
              </a:rPr>
              <a:t> </a:t>
            </a:r>
            <a:r>
              <a:rPr sz="650" spc="55" dirty="0">
                <a:latin typeface="Calibri"/>
                <a:cs typeface="Calibri"/>
              </a:rPr>
              <a:t>και</a:t>
            </a:r>
            <a:r>
              <a:rPr sz="650" spc="25" dirty="0">
                <a:latin typeface="Calibri"/>
                <a:cs typeface="Calibri"/>
              </a:rPr>
              <a:t> </a:t>
            </a:r>
            <a:r>
              <a:rPr sz="650" spc="50" dirty="0">
                <a:latin typeface="Calibri"/>
                <a:cs typeface="Calibri"/>
              </a:rPr>
              <a:t>Stefan</a:t>
            </a:r>
            <a:r>
              <a:rPr sz="650" spc="30" dirty="0">
                <a:latin typeface="Calibri"/>
                <a:cs typeface="Calibri"/>
              </a:rPr>
              <a:t> </a:t>
            </a:r>
            <a:r>
              <a:rPr sz="650" spc="50" dirty="0">
                <a:latin typeface="Calibri"/>
                <a:cs typeface="Calibri"/>
              </a:rPr>
              <a:t>Schauer</a:t>
            </a:r>
            <a:endParaRPr sz="650">
              <a:latin typeface="Calibri"/>
              <a:cs typeface="Calibri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1620202" y="761365"/>
            <a:ext cx="2171700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155" dirty="0">
                <a:solidFill>
                  <a:srgbClr val="000000"/>
                </a:solidFill>
              </a:rPr>
              <a:t>Hping3:</a:t>
            </a:r>
            <a:r>
              <a:rPr spc="114" dirty="0">
                <a:solidFill>
                  <a:srgbClr val="000000"/>
                </a:solidFill>
              </a:rPr>
              <a:t> </a:t>
            </a:r>
            <a:r>
              <a:rPr spc="165" dirty="0">
                <a:solidFill>
                  <a:srgbClr val="000000"/>
                </a:solidFill>
              </a:rPr>
              <a:t>σάρωσης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5844222" y="989329"/>
            <a:ext cx="5409565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114" dirty="0">
                <a:latin typeface="Calibri"/>
                <a:cs typeface="Calibri"/>
              </a:rPr>
              <a:t>Σάρωση</a:t>
            </a:r>
            <a:r>
              <a:rPr sz="1100" spc="50" dirty="0">
                <a:latin typeface="Calibri"/>
                <a:cs typeface="Calibri"/>
              </a:rPr>
              <a:t> </a:t>
            </a:r>
            <a:r>
              <a:rPr sz="1100" spc="114" dirty="0">
                <a:latin typeface="Calibri"/>
                <a:cs typeface="Calibri"/>
              </a:rPr>
              <a:t>όλων</a:t>
            </a:r>
            <a:r>
              <a:rPr sz="1100" spc="50" dirty="0">
                <a:latin typeface="Calibri"/>
                <a:cs typeface="Calibri"/>
              </a:rPr>
              <a:t> </a:t>
            </a:r>
            <a:r>
              <a:rPr sz="1100" spc="110" dirty="0">
                <a:latin typeface="Calibri"/>
                <a:cs typeface="Calibri"/>
              </a:rPr>
              <a:t>των</a:t>
            </a:r>
            <a:r>
              <a:rPr sz="1100" spc="45" dirty="0">
                <a:latin typeface="Calibri"/>
                <a:cs typeface="Calibri"/>
              </a:rPr>
              <a:t> </a:t>
            </a:r>
            <a:r>
              <a:rPr sz="1100" spc="105" dirty="0">
                <a:latin typeface="Calibri"/>
                <a:cs typeface="Calibri"/>
              </a:rPr>
              <a:t>διαθέσιμων</a:t>
            </a:r>
            <a:r>
              <a:rPr sz="1100" spc="50" dirty="0">
                <a:latin typeface="Calibri"/>
                <a:cs typeface="Calibri"/>
              </a:rPr>
              <a:t> </a:t>
            </a:r>
            <a:r>
              <a:rPr sz="1100" spc="114" dirty="0">
                <a:latin typeface="Calibri"/>
                <a:cs typeface="Calibri"/>
              </a:rPr>
              <a:t>θυρών</a:t>
            </a:r>
            <a:r>
              <a:rPr sz="1100" spc="50" dirty="0">
                <a:latin typeface="Calibri"/>
                <a:cs typeface="Calibri"/>
              </a:rPr>
              <a:t> </a:t>
            </a:r>
            <a:r>
              <a:rPr sz="1100" spc="105" dirty="0">
                <a:latin typeface="Calibri"/>
                <a:cs typeface="Calibri"/>
              </a:rPr>
              <a:t>στα</a:t>
            </a:r>
            <a:r>
              <a:rPr sz="1100" spc="55" dirty="0">
                <a:latin typeface="Calibri"/>
                <a:cs typeface="Calibri"/>
              </a:rPr>
              <a:t> </a:t>
            </a:r>
            <a:r>
              <a:rPr sz="1100" spc="100" dirty="0">
                <a:latin typeface="Calibri"/>
                <a:cs typeface="Calibri"/>
              </a:rPr>
              <a:t>μηχανήματα</a:t>
            </a:r>
            <a:r>
              <a:rPr sz="1100" spc="45" dirty="0">
                <a:latin typeface="Calibri"/>
                <a:cs typeface="Calibri"/>
              </a:rPr>
              <a:t> </a:t>
            </a:r>
            <a:r>
              <a:rPr sz="1100" spc="85" dirty="0">
                <a:latin typeface="Calibri"/>
                <a:cs typeface="Calibri"/>
              </a:rPr>
              <a:t>(εικονικά</a:t>
            </a:r>
            <a:r>
              <a:rPr sz="1100" spc="50" dirty="0">
                <a:latin typeface="Calibri"/>
                <a:cs typeface="Calibri"/>
              </a:rPr>
              <a:t> </a:t>
            </a:r>
            <a:r>
              <a:rPr sz="1100" spc="105" dirty="0">
                <a:latin typeface="Calibri"/>
                <a:cs typeface="Calibri"/>
              </a:rPr>
              <a:t>μηχανήματα)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617855" y="1203642"/>
            <a:ext cx="3503929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65" dirty="0">
                <a:latin typeface="Calibri"/>
                <a:cs typeface="Calibri"/>
              </a:rPr>
              <a:t>hping3</a:t>
            </a:r>
            <a:r>
              <a:rPr sz="1100" spc="10" dirty="0">
                <a:latin typeface="Calibri"/>
                <a:cs typeface="Calibri"/>
              </a:rPr>
              <a:t> </a:t>
            </a:r>
            <a:r>
              <a:rPr sz="1100" spc="55" dirty="0">
                <a:latin typeface="Calibri"/>
                <a:cs typeface="Calibri"/>
              </a:rPr>
              <a:t>--scan</a:t>
            </a:r>
            <a:r>
              <a:rPr sz="1100" spc="15" dirty="0">
                <a:latin typeface="Calibri"/>
                <a:cs typeface="Calibri"/>
              </a:rPr>
              <a:t> </a:t>
            </a:r>
            <a:r>
              <a:rPr sz="1100" spc="65" dirty="0">
                <a:latin typeface="Calibri"/>
                <a:cs typeface="Calibri"/>
              </a:rPr>
              <a:t>1-65535</a:t>
            </a:r>
            <a:r>
              <a:rPr sz="1100" spc="20" dirty="0">
                <a:latin typeface="Calibri"/>
                <a:cs typeface="Calibri"/>
              </a:rPr>
              <a:t> </a:t>
            </a:r>
            <a:r>
              <a:rPr sz="1100" spc="60" dirty="0">
                <a:latin typeface="Calibri"/>
                <a:cs typeface="Calibri"/>
              </a:rPr>
              <a:t>192.168.122.109</a:t>
            </a:r>
            <a:r>
              <a:rPr sz="1100" spc="15" dirty="0">
                <a:latin typeface="Calibri"/>
                <a:cs typeface="Calibri"/>
              </a:rPr>
              <a:t> </a:t>
            </a:r>
            <a:r>
              <a:rPr sz="1100" spc="55" dirty="0">
                <a:latin typeface="Calibri"/>
                <a:cs typeface="Calibri"/>
              </a:rPr>
              <a:t>-S</a:t>
            </a:r>
            <a:r>
              <a:rPr sz="1100" spc="15" dirty="0">
                <a:latin typeface="Calibri"/>
                <a:cs typeface="Calibri"/>
              </a:rPr>
              <a:t> </a:t>
            </a:r>
            <a:r>
              <a:rPr sz="1100" spc="60" dirty="0">
                <a:latin typeface="Calibri"/>
                <a:cs typeface="Calibri"/>
              </a:rPr>
              <a:t>-rand-sourc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8475979" y="3212795"/>
            <a:ext cx="3512820" cy="89768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lang="el-GR" sz="1100" spc="50" dirty="0">
                <a:solidFill>
                  <a:srgbClr val="FFB800"/>
                </a:solidFill>
                <a:latin typeface="Calibri"/>
                <a:cs typeface="Calibri"/>
              </a:rPr>
              <a:t>1–65535: Όλες οι πόρτες (από τη 1 έως τη 65535)</a:t>
            </a:r>
          </a:p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lang="el-GR" sz="1100" spc="50" dirty="0">
                <a:solidFill>
                  <a:srgbClr val="FFB800"/>
                </a:solidFill>
                <a:latin typeface="Calibri"/>
                <a:cs typeface="Calibri"/>
              </a:rPr>
              <a:t>192.168.122.109: Διεύθυνση IP του στόχου</a:t>
            </a:r>
          </a:p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lang="el-GR" sz="1100" spc="50" dirty="0">
                <a:solidFill>
                  <a:srgbClr val="FFB800"/>
                </a:solidFill>
                <a:latin typeface="Calibri"/>
                <a:cs typeface="Calibri"/>
              </a:rPr>
              <a:t>-</a:t>
            </a:r>
            <a:r>
              <a:rPr lang="el-GR" sz="1100" spc="50" dirty="0" err="1">
                <a:solidFill>
                  <a:srgbClr val="FFB800"/>
                </a:solidFill>
                <a:latin typeface="Calibri"/>
                <a:cs typeface="Calibri"/>
              </a:rPr>
              <a:t>sS</a:t>
            </a:r>
            <a:r>
              <a:rPr lang="el-GR" sz="1100" spc="50" dirty="0">
                <a:solidFill>
                  <a:srgbClr val="FFB800"/>
                </a:solidFill>
                <a:latin typeface="Calibri"/>
                <a:cs typeface="Calibri"/>
              </a:rPr>
              <a:t>: Σάρωση SYN (γρήγορη και λιγότερο ανιχνεύσιμη)</a:t>
            </a:r>
          </a:p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lang="el-GR" sz="1100" spc="50" dirty="0">
                <a:solidFill>
                  <a:srgbClr val="FFB800"/>
                </a:solidFill>
                <a:latin typeface="Calibri"/>
                <a:cs typeface="Calibri"/>
              </a:rPr>
              <a:t>--</a:t>
            </a:r>
            <a:r>
              <a:rPr lang="el-GR" sz="1100" spc="50" dirty="0" err="1">
                <a:solidFill>
                  <a:srgbClr val="FFB800"/>
                </a:solidFill>
                <a:latin typeface="Calibri"/>
                <a:cs typeface="Calibri"/>
              </a:rPr>
              <a:t>rand-source</a:t>
            </a:r>
            <a:r>
              <a:rPr lang="el-GR" sz="1100" spc="50" dirty="0">
                <a:solidFill>
                  <a:srgbClr val="FFB800"/>
                </a:solidFill>
                <a:latin typeface="Calibri"/>
                <a:cs typeface="Calibri"/>
              </a:rPr>
              <a:t>: Χρήση τυχαίας διεύθυνσης προέλευσης για απόκρυψη ταυτότητας</a:t>
            </a:r>
          </a:p>
        </p:txBody>
      </p:sp>
      <p:sp>
        <p:nvSpPr>
          <p:cNvPr id="13" name="object 13"/>
          <p:cNvSpPr txBox="1"/>
          <p:nvPr/>
        </p:nvSpPr>
        <p:spPr>
          <a:xfrm>
            <a:off x="447040" y="5843905"/>
            <a:ext cx="4738370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90" dirty="0">
                <a:latin typeface="Calibri"/>
                <a:cs typeface="Calibri"/>
              </a:rPr>
              <a:t>Τώρα</a:t>
            </a:r>
            <a:r>
              <a:rPr sz="1100" spc="35" dirty="0">
                <a:latin typeface="Calibri"/>
                <a:cs typeface="Calibri"/>
              </a:rPr>
              <a:t> </a:t>
            </a:r>
            <a:r>
              <a:rPr sz="1100" spc="75" dirty="0">
                <a:latin typeface="Calibri"/>
                <a:cs typeface="Calibri"/>
              </a:rPr>
              <a:t>έχουμε</a:t>
            </a:r>
            <a:r>
              <a:rPr sz="1100" spc="35" dirty="0">
                <a:latin typeface="Calibri"/>
                <a:cs typeface="Calibri"/>
              </a:rPr>
              <a:t> </a:t>
            </a:r>
            <a:r>
              <a:rPr sz="1100" spc="70" dirty="0">
                <a:latin typeface="Calibri"/>
                <a:cs typeface="Calibri"/>
              </a:rPr>
              <a:t>τη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spc="85" dirty="0">
                <a:latin typeface="Calibri"/>
                <a:cs typeface="Calibri"/>
              </a:rPr>
              <a:t>θύρα</a:t>
            </a:r>
            <a:r>
              <a:rPr sz="1100" spc="35" dirty="0">
                <a:latin typeface="Calibri"/>
                <a:cs typeface="Calibri"/>
              </a:rPr>
              <a:t> </a:t>
            </a:r>
            <a:r>
              <a:rPr sz="1100" spc="80" dirty="0">
                <a:latin typeface="Calibri"/>
                <a:cs typeface="Calibri"/>
              </a:rPr>
              <a:t>502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spc="80" dirty="0">
                <a:latin typeface="Calibri"/>
                <a:cs typeface="Calibri"/>
              </a:rPr>
              <a:t>παράδειγμα</a:t>
            </a:r>
            <a:r>
              <a:rPr sz="1100" spc="35" dirty="0">
                <a:latin typeface="Calibri"/>
                <a:cs typeface="Calibri"/>
              </a:rPr>
              <a:t> </a:t>
            </a:r>
            <a:r>
              <a:rPr sz="1100" spc="75" dirty="0">
                <a:latin typeface="Calibri"/>
                <a:cs typeface="Calibri"/>
              </a:rPr>
              <a:t>εξυπηρετητή</a:t>
            </a:r>
            <a:r>
              <a:rPr sz="1100" spc="30" dirty="0">
                <a:latin typeface="Calibri"/>
                <a:cs typeface="Calibri"/>
              </a:rPr>
              <a:t> </a:t>
            </a:r>
            <a:r>
              <a:rPr sz="1100" spc="80" dirty="0">
                <a:latin typeface="Calibri"/>
                <a:cs typeface="Calibri"/>
              </a:rPr>
              <a:t>ModbusTCP)</a:t>
            </a:r>
            <a:r>
              <a:rPr sz="1100" spc="30" dirty="0">
                <a:latin typeface="Calibri"/>
                <a:cs typeface="Calibri"/>
              </a:rPr>
              <a:t> </a:t>
            </a:r>
            <a:r>
              <a:rPr sz="1100" spc="90" dirty="0">
                <a:latin typeface="Calibri"/>
                <a:cs typeface="Calibri"/>
              </a:rPr>
              <a:t>ως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spc="70" dirty="0">
                <a:latin typeface="Calibri"/>
                <a:cs typeface="Calibri"/>
              </a:rPr>
              <a:t>το</a:t>
            </a:r>
            <a:endParaRPr sz="1100" dirty="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517525" y="6004242"/>
            <a:ext cx="2677795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110" dirty="0">
                <a:latin typeface="Calibri"/>
                <a:cs typeface="Calibri"/>
              </a:rPr>
              <a:t>μόνο</a:t>
            </a:r>
            <a:r>
              <a:rPr sz="1100" spc="50" dirty="0">
                <a:latin typeface="Calibri"/>
                <a:cs typeface="Calibri"/>
              </a:rPr>
              <a:t> </a:t>
            </a:r>
            <a:r>
              <a:rPr sz="1100" spc="105" dirty="0">
                <a:latin typeface="Calibri"/>
                <a:cs typeface="Calibri"/>
              </a:rPr>
              <a:t>ένα</a:t>
            </a:r>
            <a:r>
              <a:rPr sz="1100" spc="45" dirty="0">
                <a:latin typeface="Calibri"/>
                <a:cs typeface="Calibri"/>
              </a:rPr>
              <a:t> </a:t>
            </a:r>
            <a:r>
              <a:rPr sz="1100" spc="100" dirty="0">
                <a:latin typeface="Calibri"/>
                <a:cs typeface="Calibri"/>
              </a:rPr>
              <a:t>διαθέσιμο</a:t>
            </a:r>
            <a:r>
              <a:rPr sz="1100" spc="50" dirty="0">
                <a:latin typeface="Calibri"/>
                <a:cs typeface="Calibri"/>
              </a:rPr>
              <a:t> </a:t>
            </a:r>
            <a:r>
              <a:rPr sz="1100" spc="100" dirty="0">
                <a:latin typeface="Calibri"/>
                <a:cs typeface="Calibri"/>
              </a:rPr>
              <a:t>στη</a:t>
            </a:r>
            <a:r>
              <a:rPr sz="1100" spc="45" dirty="0">
                <a:latin typeface="Calibri"/>
                <a:cs typeface="Calibri"/>
              </a:rPr>
              <a:t> </a:t>
            </a:r>
            <a:r>
              <a:rPr sz="1100" spc="90" dirty="0">
                <a:latin typeface="Calibri"/>
                <a:cs typeface="Calibri"/>
              </a:rPr>
              <a:t>μηχανή-στόχο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1205527" y="5878195"/>
            <a:ext cx="71755" cy="1244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50" spc="30" dirty="0">
                <a:latin typeface="Calibri"/>
                <a:cs typeface="Calibri"/>
              </a:rPr>
              <a:t>8</a:t>
            </a:r>
            <a:endParaRPr sz="6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577147" y="0"/>
            <a:ext cx="9615170" cy="6858000"/>
            <a:chOff x="2577147" y="0"/>
            <a:chExt cx="961517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352222" y="4759"/>
              <a:ext cx="5839777" cy="685324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7376794" y="0"/>
              <a:ext cx="2556510" cy="6858000"/>
            </a:xfrm>
            <a:custGeom>
              <a:avLst/>
              <a:gdLst/>
              <a:ahLst/>
              <a:cxnLst/>
              <a:rect l="l" t="t" r="r" b="b"/>
              <a:pathLst>
                <a:path w="2556509" h="6858000">
                  <a:moveTo>
                    <a:pt x="1542414" y="1537335"/>
                  </a:moveTo>
                  <a:lnTo>
                    <a:pt x="1495107" y="1543685"/>
                  </a:lnTo>
                  <a:lnTo>
                    <a:pt x="1451609" y="1561782"/>
                  </a:lnTo>
                  <a:lnTo>
                    <a:pt x="1413827" y="1590357"/>
                  </a:lnTo>
                  <a:lnTo>
                    <a:pt x="1384617" y="1627822"/>
                  </a:lnTo>
                  <a:lnTo>
                    <a:pt x="1365884" y="1673225"/>
                  </a:lnTo>
                  <a:lnTo>
                    <a:pt x="971232" y="3128645"/>
                  </a:lnTo>
                  <a:lnTo>
                    <a:pt x="0" y="6858000"/>
                  </a:lnTo>
                  <a:lnTo>
                    <a:pt x="26034" y="6858000"/>
                  </a:lnTo>
                  <a:lnTo>
                    <a:pt x="996632" y="3136265"/>
                  </a:lnTo>
                  <a:lnTo>
                    <a:pt x="1391284" y="1681162"/>
                  </a:lnTo>
                  <a:lnTo>
                    <a:pt x="1412557" y="1635125"/>
                  </a:lnTo>
                  <a:lnTo>
                    <a:pt x="1445895" y="1598929"/>
                  </a:lnTo>
                  <a:lnTo>
                    <a:pt x="1488122" y="1574482"/>
                  </a:lnTo>
                  <a:lnTo>
                    <a:pt x="1536064" y="1564004"/>
                  </a:lnTo>
                  <a:lnTo>
                    <a:pt x="1637982" y="1564004"/>
                  </a:lnTo>
                  <a:lnTo>
                    <a:pt x="1625917" y="1556385"/>
                  </a:lnTo>
                  <a:lnTo>
                    <a:pt x="1591309" y="1543685"/>
                  </a:lnTo>
                  <a:lnTo>
                    <a:pt x="1542414" y="1537335"/>
                  </a:lnTo>
                  <a:close/>
                </a:path>
                <a:path w="2556509" h="6858000">
                  <a:moveTo>
                    <a:pt x="1637982" y="1564004"/>
                  </a:moveTo>
                  <a:lnTo>
                    <a:pt x="1536064" y="1564004"/>
                  </a:lnTo>
                  <a:lnTo>
                    <a:pt x="1586229" y="1569085"/>
                  </a:lnTo>
                  <a:lnTo>
                    <a:pt x="1615439" y="1580197"/>
                  </a:lnTo>
                  <a:lnTo>
                    <a:pt x="1664017" y="1617345"/>
                  </a:lnTo>
                  <a:lnTo>
                    <a:pt x="1694814" y="1671320"/>
                  </a:lnTo>
                  <a:lnTo>
                    <a:pt x="1702434" y="1732279"/>
                  </a:lnTo>
                  <a:lnTo>
                    <a:pt x="1697037" y="1763712"/>
                  </a:lnTo>
                  <a:lnTo>
                    <a:pt x="1437322" y="2721610"/>
                  </a:lnTo>
                  <a:lnTo>
                    <a:pt x="1430972" y="2770504"/>
                  </a:lnTo>
                  <a:lnTo>
                    <a:pt x="1437322" y="2817812"/>
                  </a:lnTo>
                  <a:lnTo>
                    <a:pt x="1455420" y="2861310"/>
                  </a:lnTo>
                  <a:lnTo>
                    <a:pt x="1483995" y="2898775"/>
                  </a:lnTo>
                  <a:lnTo>
                    <a:pt x="1521777" y="2927985"/>
                  </a:lnTo>
                  <a:lnTo>
                    <a:pt x="1567179" y="2946717"/>
                  </a:lnTo>
                  <a:lnTo>
                    <a:pt x="1619250" y="2952750"/>
                  </a:lnTo>
                  <a:lnTo>
                    <a:pt x="1669414" y="2944495"/>
                  </a:lnTo>
                  <a:lnTo>
                    <a:pt x="1704657" y="2928302"/>
                  </a:lnTo>
                  <a:lnTo>
                    <a:pt x="1617979" y="2928302"/>
                  </a:lnTo>
                  <a:lnTo>
                    <a:pt x="1573529" y="2922587"/>
                  </a:lnTo>
                  <a:lnTo>
                    <a:pt x="1527492" y="2901632"/>
                  </a:lnTo>
                  <a:lnTo>
                    <a:pt x="1491297" y="2868295"/>
                  </a:lnTo>
                  <a:lnTo>
                    <a:pt x="1466850" y="2826067"/>
                  </a:lnTo>
                  <a:lnTo>
                    <a:pt x="1456372" y="2778125"/>
                  </a:lnTo>
                  <a:lnTo>
                    <a:pt x="1461452" y="2727960"/>
                  </a:lnTo>
                  <a:lnTo>
                    <a:pt x="1721167" y="1770062"/>
                  </a:lnTo>
                  <a:lnTo>
                    <a:pt x="1727200" y="1734502"/>
                  </a:lnTo>
                  <a:lnTo>
                    <a:pt x="1726247" y="1701482"/>
                  </a:lnTo>
                  <a:lnTo>
                    <a:pt x="1726247" y="1698625"/>
                  </a:lnTo>
                  <a:lnTo>
                    <a:pt x="1718309" y="1663700"/>
                  </a:lnTo>
                  <a:lnTo>
                    <a:pt x="1703387" y="1630045"/>
                  </a:lnTo>
                  <a:lnTo>
                    <a:pt x="1682432" y="1600200"/>
                  </a:lnTo>
                  <a:lnTo>
                    <a:pt x="1656397" y="1575435"/>
                  </a:lnTo>
                  <a:lnTo>
                    <a:pt x="1637982" y="1564004"/>
                  </a:lnTo>
                  <a:close/>
                </a:path>
                <a:path w="2556509" h="6858000">
                  <a:moveTo>
                    <a:pt x="2556192" y="0"/>
                  </a:moveTo>
                  <a:lnTo>
                    <a:pt x="2528887" y="0"/>
                  </a:lnTo>
                  <a:lnTo>
                    <a:pt x="2100494" y="1561782"/>
                  </a:lnTo>
                  <a:lnTo>
                    <a:pt x="1758314" y="2837179"/>
                  </a:lnTo>
                  <a:lnTo>
                    <a:pt x="1733232" y="2874962"/>
                  </a:lnTo>
                  <a:lnTo>
                    <a:pt x="1700212" y="2903537"/>
                  </a:lnTo>
                  <a:lnTo>
                    <a:pt x="1660842" y="2921317"/>
                  </a:lnTo>
                  <a:lnTo>
                    <a:pt x="1617979" y="2928302"/>
                  </a:lnTo>
                  <a:lnTo>
                    <a:pt x="1704657" y="2928302"/>
                  </a:lnTo>
                  <a:lnTo>
                    <a:pt x="1715134" y="2923222"/>
                  </a:lnTo>
                  <a:lnTo>
                    <a:pt x="1753552" y="2890202"/>
                  </a:lnTo>
                  <a:lnTo>
                    <a:pt x="1782445" y="2846070"/>
                  </a:lnTo>
                  <a:lnTo>
                    <a:pt x="1782445" y="2844800"/>
                  </a:lnTo>
                  <a:lnTo>
                    <a:pt x="2125027" y="1567814"/>
                  </a:lnTo>
                  <a:lnTo>
                    <a:pt x="2556192" y="0"/>
                  </a:lnTo>
                  <a:close/>
                </a:path>
              </a:pathLst>
            </a:custGeom>
            <a:solidFill>
              <a:srgbClr val="FFB8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7895907" y="5207317"/>
              <a:ext cx="755650" cy="1644650"/>
            </a:xfrm>
            <a:custGeom>
              <a:avLst/>
              <a:gdLst/>
              <a:ahLst/>
              <a:cxnLst/>
              <a:rect l="l" t="t" r="r" b="b"/>
              <a:pathLst>
                <a:path w="755650" h="1644650">
                  <a:moveTo>
                    <a:pt x="577850" y="0"/>
                  </a:moveTo>
                  <a:lnTo>
                    <a:pt x="531812" y="6350"/>
                  </a:lnTo>
                  <a:lnTo>
                    <a:pt x="489584" y="24130"/>
                  </a:lnTo>
                  <a:lnTo>
                    <a:pt x="453072" y="52387"/>
                  </a:lnTo>
                  <a:lnTo>
                    <a:pt x="424497" y="89535"/>
                  </a:lnTo>
                  <a:lnTo>
                    <a:pt x="406082" y="134620"/>
                  </a:lnTo>
                  <a:lnTo>
                    <a:pt x="0" y="1644650"/>
                  </a:lnTo>
                  <a:lnTo>
                    <a:pt x="26352" y="1644650"/>
                  </a:lnTo>
                  <a:lnTo>
                    <a:pt x="429895" y="140970"/>
                  </a:lnTo>
                  <a:lnTo>
                    <a:pt x="449897" y="95250"/>
                  </a:lnTo>
                  <a:lnTo>
                    <a:pt x="481964" y="59372"/>
                  </a:lnTo>
                  <a:lnTo>
                    <a:pt x="522604" y="35560"/>
                  </a:lnTo>
                  <a:lnTo>
                    <a:pt x="569277" y="25400"/>
                  </a:lnTo>
                  <a:lnTo>
                    <a:pt x="661727" y="25400"/>
                  </a:lnTo>
                  <a:lnTo>
                    <a:pt x="624204" y="6350"/>
                  </a:lnTo>
                  <a:lnTo>
                    <a:pt x="577850" y="0"/>
                  </a:lnTo>
                  <a:close/>
                </a:path>
                <a:path w="755650" h="1644650">
                  <a:moveTo>
                    <a:pt x="661727" y="25400"/>
                  </a:moveTo>
                  <a:lnTo>
                    <a:pt x="569277" y="25400"/>
                  </a:lnTo>
                  <a:lnTo>
                    <a:pt x="617854" y="30797"/>
                  </a:lnTo>
                  <a:lnTo>
                    <a:pt x="671829" y="57785"/>
                  </a:lnTo>
                  <a:lnTo>
                    <a:pt x="710882" y="103822"/>
                  </a:lnTo>
                  <a:lnTo>
                    <a:pt x="729932" y="161290"/>
                  </a:lnTo>
                  <a:lnTo>
                    <a:pt x="730884" y="192087"/>
                  </a:lnTo>
                  <a:lnTo>
                    <a:pt x="725804" y="222885"/>
                  </a:lnTo>
                  <a:lnTo>
                    <a:pt x="343534" y="1644650"/>
                  </a:lnTo>
                  <a:lnTo>
                    <a:pt x="369887" y="1644650"/>
                  </a:lnTo>
                  <a:lnTo>
                    <a:pt x="749617" y="229235"/>
                  </a:lnTo>
                  <a:lnTo>
                    <a:pt x="755650" y="193675"/>
                  </a:lnTo>
                  <a:lnTo>
                    <a:pt x="754379" y="158115"/>
                  </a:lnTo>
                  <a:lnTo>
                    <a:pt x="732154" y="90805"/>
                  </a:lnTo>
                  <a:lnTo>
                    <a:pt x="686117" y="37782"/>
                  </a:lnTo>
                  <a:lnTo>
                    <a:pt x="661727" y="25400"/>
                  </a:lnTo>
                  <a:close/>
                </a:path>
              </a:pathLst>
            </a:custGeom>
            <a:solidFill>
              <a:srgbClr val="D679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549832" y="6167437"/>
              <a:ext cx="3293427" cy="611187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577147" y="2109152"/>
              <a:ext cx="6527165" cy="3922712"/>
            </a:xfrm>
            <a:prstGeom prst="rect">
              <a:avLst/>
            </a:prstGeom>
          </p:spPr>
        </p:pic>
      </p:grpSp>
      <p:sp>
        <p:nvSpPr>
          <p:cNvPr id="8" name="object 8"/>
          <p:cNvSpPr txBox="1"/>
          <p:nvPr/>
        </p:nvSpPr>
        <p:spPr>
          <a:xfrm>
            <a:off x="9917430" y="33019"/>
            <a:ext cx="2174240" cy="1244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50" spc="60" dirty="0">
                <a:latin typeface="Calibri"/>
                <a:cs typeface="Calibri"/>
              </a:rPr>
              <a:t>CSP004_C_E:</a:t>
            </a:r>
            <a:r>
              <a:rPr sz="650" spc="35" dirty="0">
                <a:latin typeface="Calibri"/>
                <a:cs typeface="Calibri"/>
              </a:rPr>
              <a:t> </a:t>
            </a:r>
            <a:r>
              <a:rPr sz="650" spc="55" dirty="0">
                <a:latin typeface="Calibri"/>
                <a:cs typeface="Calibri"/>
              </a:rPr>
              <a:t>Abdelkader</a:t>
            </a:r>
            <a:r>
              <a:rPr sz="650" spc="30" dirty="0">
                <a:latin typeface="Calibri"/>
                <a:cs typeface="Calibri"/>
              </a:rPr>
              <a:t> </a:t>
            </a:r>
            <a:r>
              <a:rPr sz="650" spc="60" dirty="0">
                <a:latin typeface="Calibri"/>
                <a:cs typeface="Calibri"/>
              </a:rPr>
              <a:t>Shaaban</a:t>
            </a:r>
            <a:r>
              <a:rPr sz="650" spc="40" dirty="0">
                <a:latin typeface="Calibri"/>
                <a:cs typeface="Calibri"/>
              </a:rPr>
              <a:t> </a:t>
            </a:r>
            <a:r>
              <a:rPr sz="650" spc="55" dirty="0">
                <a:latin typeface="Calibri"/>
                <a:cs typeface="Calibri"/>
              </a:rPr>
              <a:t>και</a:t>
            </a:r>
            <a:r>
              <a:rPr sz="650" spc="25" dirty="0">
                <a:latin typeface="Calibri"/>
                <a:cs typeface="Calibri"/>
              </a:rPr>
              <a:t> </a:t>
            </a:r>
            <a:r>
              <a:rPr sz="650" spc="50" dirty="0">
                <a:latin typeface="Calibri"/>
                <a:cs typeface="Calibri"/>
              </a:rPr>
              <a:t>Stefan</a:t>
            </a:r>
            <a:r>
              <a:rPr sz="650" spc="30" dirty="0">
                <a:latin typeface="Calibri"/>
                <a:cs typeface="Calibri"/>
              </a:rPr>
              <a:t> </a:t>
            </a:r>
            <a:r>
              <a:rPr sz="650" spc="50" dirty="0">
                <a:latin typeface="Calibri"/>
                <a:cs typeface="Calibri"/>
              </a:rPr>
              <a:t>Schauer</a:t>
            </a:r>
            <a:endParaRPr sz="650">
              <a:latin typeface="Calibri"/>
              <a:cs typeface="Calibri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1234439" y="761365"/>
            <a:ext cx="310705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155" dirty="0">
                <a:solidFill>
                  <a:srgbClr val="000000"/>
                </a:solidFill>
              </a:rPr>
              <a:t>Hping3:</a:t>
            </a:r>
            <a:r>
              <a:rPr spc="170" dirty="0">
                <a:solidFill>
                  <a:srgbClr val="000000"/>
                </a:solidFill>
              </a:rPr>
              <a:t> </a:t>
            </a:r>
            <a:r>
              <a:rPr spc="130" dirty="0">
                <a:solidFill>
                  <a:srgbClr val="000000"/>
                </a:solidFill>
              </a:rPr>
              <a:t>με</a:t>
            </a:r>
            <a:r>
              <a:rPr spc="170" dirty="0">
                <a:solidFill>
                  <a:srgbClr val="000000"/>
                </a:solidFill>
              </a:rPr>
              <a:t> </a:t>
            </a:r>
            <a:r>
              <a:rPr spc="140" dirty="0">
                <a:solidFill>
                  <a:srgbClr val="000000"/>
                </a:solidFill>
              </a:rPr>
              <a:t>επιτιθέμενους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617855" y="1506220"/>
            <a:ext cx="3063875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75" dirty="0">
                <a:latin typeface="Calibri"/>
                <a:cs typeface="Calibri"/>
              </a:rPr>
              <a:t>hping3</a:t>
            </a:r>
            <a:r>
              <a:rPr sz="1100" spc="20" dirty="0">
                <a:latin typeface="Calibri"/>
                <a:cs typeface="Calibri"/>
              </a:rPr>
              <a:t> </a:t>
            </a:r>
            <a:r>
              <a:rPr sz="1100" spc="60" dirty="0">
                <a:latin typeface="Calibri"/>
                <a:cs typeface="Calibri"/>
              </a:rPr>
              <a:t>--flood</a:t>
            </a:r>
            <a:r>
              <a:rPr sz="1100" spc="30" dirty="0">
                <a:latin typeface="Calibri"/>
                <a:cs typeface="Calibri"/>
              </a:rPr>
              <a:t> </a:t>
            </a:r>
            <a:r>
              <a:rPr sz="1100" spc="60" dirty="0">
                <a:latin typeface="Calibri"/>
                <a:cs typeface="Calibri"/>
              </a:rPr>
              <a:t>--syn</a:t>
            </a:r>
            <a:r>
              <a:rPr sz="1100" spc="30" dirty="0">
                <a:latin typeface="Calibri"/>
                <a:cs typeface="Calibri"/>
              </a:rPr>
              <a:t> </a:t>
            </a:r>
            <a:r>
              <a:rPr sz="1100" spc="65" dirty="0">
                <a:latin typeface="Calibri"/>
                <a:cs typeface="Calibri"/>
              </a:rPr>
              <a:t>--destport</a:t>
            </a:r>
            <a:r>
              <a:rPr sz="1100" spc="25" dirty="0">
                <a:latin typeface="Calibri"/>
                <a:cs typeface="Calibri"/>
              </a:rPr>
              <a:t> </a:t>
            </a:r>
            <a:r>
              <a:rPr sz="1100" spc="80" dirty="0">
                <a:solidFill>
                  <a:srgbClr val="FF0000"/>
                </a:solidFill>
                <a:latin typeface="Calibri"/>
                <a:cs typeface="Calibri"/>
              </a:rPr>
              <a:t>502</a:t>
            </a:r>
            <a:r>
              <a:rPr sz="1100" spc="3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100" spc="60" dirty="0">
                <a:solidFill>
                  <a:srgbClr val="FF0000"/>
                </a:solidFill>
                <a:latin typeface="Calibri"/>
                <a:cs typeface="Calibri"/>
              </a:rPr>
              <a:t>&lt;</a:t>
            </a:r>
            <a:r>
              <a:rPr sz="1100" spc="60" dirty="0">
                <a:latin typeface="Calibri"/>
                <a:cs typeface="Calibri"/>
              </a:rPr>
              <a:t>target_IP&gt;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925820" y="1077912"/>
            <a:ext cx="4187190" cy="4699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110" dirty="0">
                <a:latin typeface="Calibri"/>
                <a:cs typeface="Calibri"/>
              </a:rPr>
              <a:t>Ο</a:t>
            </a:r>
            <a:r>
              <a:rPr sz="1100" spc="35" dirty="0">
                <a:latin typeface="Calibri"/>
                <a:cs typeface="Calibri"/>
              </a:rPr>
              <a:t> </a:t>
            </a:r>
            <a:r>
              <a:rPr sz="1100" spc="75" dirty="0">
                <a:latin typeface="Calibri"/>
                <a:cs typeface="Calibri"/>
              </a:rPr>
              <a:t>αριθμός</a:t>
            </a:r>
            <a:r>
              <a:rPr sz="1100" spc="35" dirty="0">
                <a:latin typeface="Calibri"/>
                <a:cs typeface="Calibri"/>
              </a:rPr>
              <a:t> </a:t>
            </a:r>
            <a:r>
              <a:rPr sz="1100" spc="80" dirty="0">
                <a:latin typeface="Calibri"/>
                <a:cs typeface="Calibri"/>
              </a:rPr>
              <a:t>θύρας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spc="75" dirty="0">
                <a:latin typeface="Calibri"/>
                <a:cs typeface="Calibri"/>
              </a:rPr>
              <a:t>μπορεί</a:t>
            </a:r>
            <a:r>
              <a:rPr sz="1100" spc="35" dirty="0">
                <a:latin typeface="Calibri"/>
                <a:cs typeface="Calibri"/>
              </a:rPr>
              <a:t> </a:t>
            </a:r>
            <a:r>
              <a:rPr sz="1100" spc="80" dirty="0">
                <a:latin typeface="Calibri"/>
                <a:cs typeface="Calibri"/>
              </a:rPr>
              <a:t>να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spc="70" dirty="0">
                <a:latin typeface="Calibri"/>
                <a:cs typeface="Calibri"/>
              </a:rPr>
              <a:t>συλλεχθεί</a:t>
            </a:r>
            <a:r>
              <a:rPr sz="1100" spc="35" dirty="0">
                <a:latin typeface="Calibri"/>
                <a:cs typeface="Calibri"/>
              </a:rPr>
              <a:t> </a:t>
            </a:r>
            <a:r>
              <a:rPr sz="1100" spc="90" dirty="0">
                <a:latin typeface="Calibri"/>
                <a:cs typeface="Calibri"/>
              </a:rPr>
              <a:t>από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spc="70" dirty="0">
                <a:latin typeface="Calibri"/>
                <a:cs typeface="Calibri"/>
              </a:rPr>
              <a:t>το</a:t>
            </a:r>
            <a:r>
              <a:rPr sz="1100" spc="35" dirty="0">
                <a:latin typeface="Calibri"/>
                <a:cs typeface="Calibri"/>
              </a:rPr>
              <a:t> </a:t>
            </a:r>
            <a:r>
              <a:rPr sz="1100" spc="70" dirty="0">
                <a:latin typeface="Calibri"/>
                <a:cs typeface="Calibri"/>
              </a:rPr>
              <a:t>Wireshark.</a:t>
            </a:r>
            <a:r>
              <a:rPr sz="1100" spc="35" dirty="0">
                <a:latin typeface="Calibri"/>
                <a:cs typeface="Calibri"/>
              </a:rPr>
              <a:t> </a:t>
            </a:r>
            <a:r>
              <a:rPr sz="1100" spc="70" dirty="0">
                <a:latin typeface="Calibri"/>
                <a:cs typeface="Calibri"/>
              </a:rPr>
              <a:t>Όπως</a:t>
            </a:r>
            <a:endParaRPr sz="11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860"/>
              </a:spcBef>
            </a:pPr>
            <a:r>
              <a:rPr sz="1100" spc="85" dirty="0">
                <a:latin typeface="Calibri"/>
                <a:cs typeface="Calibri"/>
              </a:rPr>
              <a:t>που</a:t>
            </a:r>
            <a:r>
              <a:rPr sz="1100" spc="25" dirty="0">
                <a:latin typeface="Calibri"/>
                <a:cs typeface="Calibri"/>
              </a:rPr>
              <a:t> </a:t>
            </a:r>
            <a:r>
              <a:rPr sz="1100" spc="75" dirty="0">
                <a:latin typeface="Calibri"/>
                <a:cs typeface="Calibri"/>
              </a:rPr>
              <a:t>παρουσιάστηκε</a:t>
            </a:r>
            <a:r>
              <a:rPr sz="1100" spc="30" dirty="0">
                <a:latin typeface="Calibri"/>
                <a:cs typeface="Calibri"/>
              </a:rPr>
              <a:t> </a:t>
            </a:r>
            <a:r>
              <a:rPr sz="1100" spc="65" dirty="0">
                <a:latin typeface="Calibri"/>
                <a:cs typeface="Calibri"/>
              </a:rPr>
              <a:t>πριν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17525" y="6151245"/>
            <a:ext cx="5102225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90" dirty="0">
                <a:latin typeface="Calibri"/>
                <a:cs typeface="Calibri"/>
              </a:rPr>
              <a:t>Από</a:t>
            </a:r>
            <a:r>
              <a:rPr sz="1100" spc="35" dirty="0">
                <a:latin typeface="Calibri"/>
                <a:cs typeface="Calibri"/>
              </a:rPr>
              <a:t> </a:t>
            </a:r>
            <a:r>
              <a:rPr sz="1100" spc="70" dirty="0">
                <a:latin typeface="Calibri"/>
                <a:cs typeface="Calibri"/>
              </a:rPr>
              <a:t>τη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spc="75" dirty="0">
                <a:latin typeface="Calibri"/>
                <a:cs typeface="Calibri"/>
              </a:rPr>
              <a:t>βοήθεια</a:t>
            </a:r>
            <a:r>
              <a:rPr sz="1100" spc="35" dirty="0">
                <a:latin typeface="Calibri"/>
                <a:cs typeface="Calibri"/>
              </a:rPr>
              <a:t> </a:t>
            </a:r>
            <a:r>
              <a:rPr sz="1100" spc="70" dirty="0">
                <a:latin typeface="Calibri"/>
                <a:cs typeface="Calibri"/>
              </a:rPr>
              <a:t>ελέγξτε</a:t>
            </a:r>
            <a:r>
              <a:rPr sz="1100" spc="30" dirty="0">
                <a:latin typeface="Calibri"/>
                <a:cs typeface="Calibri"/>
              </a:rPr>
              <a:t> </a:t>
            </a:r>
            <a:r>
              <a:rPr sz="1100" spc="75" dirty="0">
                <a:latin typeface="Calibri"/>
                <a:cs typeface="Calibri"/>
              </a:rPr>
              <a:t>άλλες</a:t>
            </a:r>
            <a:r>
              <a:rPr sz="1100" spc="35" dirty="0">
                <a:latin typeface="Calibri"/>
                <a:cs typeface="Calibri"/>
              </a:rPr>
              <a:t> </a:t>
            </a:r>
            <a:r>
              <a:rPr sz="1100" spc="80" dirty="0">
                <a:latin typeface="Calibri"/>
                <a:cs typeface="Calibri"/>
              </a:rPr>
              <a:t>μορφές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spc="70" dirty="0">
                <a:latin typeface="Calibri"/>
                <a:cs typeface="Calibri"/>
              </a:rPr>
              <a:t>για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spc="70" dirty="0">
                <a:latin typeface="Calibri"/>
                <a:cs typeface="Calibri"/>
              </a:rPr>
              <a:t>το</a:t>
            </a:r>
            <a:r>
              <a:rPr sz="1100" spc="35" dirty="0">
                <a:latin typeface="Calibri"/>
                <a:cs typeface="Calibri"/>
              </a:rPr>
              <a:t> </a:t>
            </a:r>
            <a:r>
              <a:rPr sz="1100" spc="70" dirty="0">
                <a:latin typeface="Calibri"/>
                <a:cs typeface="Calibri"/>
              </a:rPr>
              <a:t>εργαλείο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spc="70" dirty="0">
                <a:latin typeface="Calibri"/>
                <a:cs typeface="Calibri"/>
              </a:rPr>
              <a:t>για</a:t>
            </a:r>
            <a:r>
              <a:rPr sz="1100" spc="35" dirty="0">
                <a:latin typeface="Calibri"/>
                <a:cs typeface="Calibri"/>
              </a:rPr>
              <a:t> </a:t>
            </a:r>
            <a:r>
              <a:rPr sz="1100" spc="75" dirty="0">
                <a:latin typeface="Calibri"/>
                <a:cs typeface="Calibri"/>
              </a:rPr>
              <a:t>την</a:t>
            </a:r>
            <a:r>
              <a:rPr sz="1100" spc="35" dirty="0">
                <a:latin typeface="Calibri"/>
                <a:cs typeface="Calibri"/>
              </a:rPr>
              <a:t> </a:t>
            </a:r>
            <a:r>
              <a:rPr sz="1100" spc="85" dirty="0">
                <a:latin typeface="Calibri"/>
                <a:cs typeface="Calibri"/>
              </a:rPr>
              <a:t>εφαρμογή</a:t>
            </a:r>
            <a:r>
              <a:rPr sz="1100" spc="45" dirty="0">
                <a:latin typeface="Calibri"/>
                <a:cs typeface="Calibri"/>
              </a:rPr>
              <a:t> </a:t>
            </a:r>
            <a:r>
              <a:rPr sz="1100" spc="65" dirty="0">
                <a:latin typeface="Calibri"/>
                <a:cs typeface="Calibri"/>
              </a:rPr>
              <a:t>DoS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517525" y="6428104"/>
            <a:ext cx="1583690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65" dirty="0">
                <a:latin typeface="Calibri"/>
                <a:cs typeface="Calibri"/>
              </a:rPr>
              <a:t>έναντι</a:t>
            </a:r>
            <a:r>
              <a:rPr sz="1100" spc="20" dirty="0">
                <a:latin typeface="Calibri"/>
                <a:cs typeface="Calibri"/>
              </a:rPr>
              <a:t> </a:t>
            </a:r>
            <a:r>
              <a:rPr sz="1100" spc="75" dirty="0">
                <a:latin typeface="Calibri"/>
                <a:cs typeface="Calibri"/>
              </a:rPr>
              <a:t>του</a:t>
            </a:r>
            <a:r>
              <a:rPr sz="1100" spc="25" dirty="0">
                <a:latin typeface="Calibri"/>
                <a:cs typeface="Calibri"/>
              </a:rPr>
              <a:t> </a:t>
            </a:r>
            <a:r>
              <a:rPr sz="1100" spc="65" dirty="0">
                <a:latin typeface="Calibri"/>
                <a:cs typeface="Calibri"/>
              </a:rPr>
              <a:t>εξυπηρετητή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1205527" y="6302375"/>
            <a:ext cx="71755" cy="1244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50" spc="30" dirty="0">
                <a:latin typeface="Calibri"/>
                <a:cs typeface="Calibri"/>
              </a:rPr>
              <a:t>9</a:t>
            </a:r>
            <a:endParaRPr sz="6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351904" y="0"/>
            <a:ext cx="5840095" cy="6858000"/>
            <a:chOff x="6351904" y="0"/>
            <a:chExt cx="5840095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351904" y="4759"/>
              <a:ext cx="5840095" cy="685324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7376794" y="0"/>
              <a:ext cx="2556510" cy="6858000"/>
            </a:xfrm>
            <a:custGeom>
              <a:avLst/>
              <a:gdLst/>
              <a:ahLst/>
              <a:cxnLst/>
              <a:rect l="l" t="t" r="r" b="b"/>
              <a:pathLst>
                <a:path w="2556509" h="6858000">
                  <a:moveTo>
                    <a:pt x="1542414" y="1537335"/>
                  </a:moveTo>
                  <a:lnTo>
                    <a:pt x="1495107" y="1543685"/>
                  </a:lnTo>
                  <a:lnTo>
                    <a:pt x="1451609" y="1561782"/>
                  </a:lnTo>
                  <a:lnTo>
                    <a:pt x="1413827" y="1590357"/>
                  </a:lnTo>
                  <a:lnTo>
                    <a:pt x="1384617" y="1627822"/>
                  </a:lnTo>
                  <a:lnTo>
                    <a:pt x="1365884" y="1673225"/>
                  </a:lnTo>
                  <a:lnTo>
                    <a:pt x="971232" y="3128645"/>
                  </a:lnTo>
                  <a:lnTo>
                    <a:pt x="0" y="6858000"/>
                  </a:lnTo>
                  <a:lnTo>
                    <a:pt x="26034" y="6858000"/>
                  </a:lnTo>
                  <a:lnTo>
                    <a:pt x="996632" y="3136265"/>
                  </a:lnTo>
                  <a:lnTo>
                    <a:pt x="1391284" y="1681162"/>
                  </a:lnTo>
                  <a:lnTo>
                    <a:pt x="1412557" y="1635125"/>
                  </a:lnTo>
                  <a:lnTo>
                    <a:pt x="1445895" y="1598929"/>
                  </a:lnTo>
                  <a:lnTo>
                    <a:pt x="1488122" y="1574482"/>
                  </a:lnTo>
                  <a:lnTo>
                    <a:pt x="1536064" y="1564004"/>
                  </a:lnTo>
                  <a:lnTo>
                    <a:pt x="1637982" y="1564004"/>
                  </a:lnTo>
                  <a:lnTo>
                    <a:pt x="1625917" y="1556385"/>
                  </a:lnTo>
                  <a:lnTo>
                    <a:pt x="1591309" y="1543685"/>
                  </a:lnTo>
                  <a:lnTo>
                    <a:pt x="1542414" y="1537335"/>
                  </a:lnTo>
                  <a:close/>
                </a:path>
                <a:path w="2556509" h="6858000">
                  <a:moveTo>
                    <a:pt x="1637982" y="1564004"/>
                  </a:moveTo>
                  <a:lnTo>
                    <a:pt x="1536064" y="1564004"/>
                  </a:lnTo>
                  <a:lnTo>
                    <a:pt x="1586229" y="1569085"/>
                  </a:lnTo>
                  <a:lnTo>
                    <a:pt x="1615439" y="1580197"/>
                  </a:lnTo>
                  <a:lnTo>
                    <a:pt x="1664017" y="1617345"/>
                  </a:lnTo>
                  <a:lnTo>
                    <a:pt x="1694814" y="1671320"/>
                  </a:lnTo>
                  <a:lnTo>
                    <a:pt x="1702434" y="1732279"/>
                  </a:lnTo>
                  <a:lnTo>
                    <a:pt x="1697037" y="1763712"/>
                  </a:lnTo>
                  <a:lnTo>
                    <a:pt x="1437322" y="2721610"/>
                  </a:lnTo>
                  <a:lnTo>
                    <a:pt x="1430972" y="2770504"/>
                  </a:lnTo>
                  <a:lnTo>
                    <a:pt x="1437322" y="2817812"/>
                  </a:lnTo>
                  <a:lnTo>
                    <a:pt x="1455420" y="2861310"/>
                  </a:lnTo>
                  <a:lnTo>
                    <a:pt x="1483995" y="2898775"/>
                  </a:lnTo>
                  <a:lnTo>
                    <a:pt x="1521777" y="2927985"/>
                  </a:lnTo>
                  <a:lnTo>
                    <a:pt x="1567179" y="2946717"/>
                  </a:lnTo>
                  <a:lnTo>
                    <a:pt x="1619250" y="2952750"/>
                  </a:lnTo>
                  <a:lnTo>
                    <a:pt x="1669414" y="2944495"/>
                  </a:lnTo>
                  <a:lnTo>
                    <a:pt x="1704657" y="2928302"/>
                  </a:lnTo>
                  <a:lnTo>
                    <a:pt x="1617979" y="2928302"/>
                  </a:lnTo>
                  <a:lnTo>
                    <a:pt x="1573529" y="2922587"/>
                  </a:lnTo>
                  <a:lnTo>
                    <a:pt x="1527492" y="2901632"/>
                  </a:lnTo>
                  <a:lnTo>
                    <a:pt x="1491297" y="2868295"/>
                  </a:lnTo>
                  <a:lnTo>
                    <a:pt x="1466850" y="2826067"/>
                  </a:lnTo>
                  <a:lnTo>
                    <a:pt x="1456372" y="2778125"/>
                  </a:lnTo>
                  <a:lnTo>
                    <a:pt x="1461452" y="2727960"/>
                  </a:lnTo>
                  <a:lnTo>
                    <a:pt x="1721167" y="1770062"/>
                  </a:lnTo>
                  <a:lnTo>
                    <a:pt x="1727200" y="1734502"/>
                  </a:lnTo>
                  <a:lnTo>
                    <a:pt x="1726247" y="1701482"/>
                  </a:lnTo>
                  <a:lnTo>
                    <a:pt x="1726247" y="1698625"/>
                  </a:lnTo>
                  <a:lnTo>
                    <a:pt x="1718309" y="1663700"/>
                  </a:lnTo>
                  <a:lnTo>
                    <a:pt x="1703387" y="1630045"/>
                  </a:lnTo>
                  <a:lnTo>
                    <a:pt x="1682432" y="1600200"/>
                  </a:lnTo>
                  <a:lnTo>
                    <a:pt x="1656397" y="1575435"/>
                  </a:lnTo>
                  <a:lnTo>
                    <a:pt x="1637982" y="1564004"/>
                  </a:lnTo>
                  <a:close/>
                </a:path>
                <a:path w="2556509" h="6858000">
                  <a:moveTo>
                    <a:pt x="2556192" y="0"/>
                  </a:moveTo>
                  <a:lnTo>
                    <a:pt x="2528887" y="0"/>
                  </a:lnTo>
                  <a:lnTo>
                    <a:pt x="2100494" y="1561782"/>
                  </a:lnTo>
                  <a:lnTo>
                    <a:pt x="1758314" y="2837179"/>
                  </a:lnTo>
                  <a:lnTo>
                    <a:pt x="1733232" y="2874962"/>
                  </a:lnTo>
                  <a:lnTo>
                    <a:pt x="1700212" y="2903537"/>
                  </a:lnTo>
                  <a:lnTo>
                    <a:pt x="1660842" y="2921317"/>
                  </a:lnTo>
                  <a:lnTo>
                    <a:pt x="1617979" y="2928302"/>
                  </a:lnTo>
                  <a:lnTo>
                    <a:pt x="1704657" y="2928302"/>
                  </a:lnTo>
                  <a:lnTo>
                    <a:pt x="1715134" y="2923222"/>
                  </a:lnTo>
                  <a:lnTo>
                    <a:pt x="1753552" y="2890202"/>
                  </a:lnTo>
                  <a:lnTo>
                    <a:pt x="1782445" y="2846070"/>
                  </a:lnTo>
                  <a:lnTo>
                    <a:pt x="1782445" y="2844800"/>
                  </a:lnTo>
                  <a:lnTo>
                    <a:pt x="2125027" y="1567814"/>
                  </a:lnTo>
                  <a:lnTo>
                    <a:pt x="2556192" y="0"/>
                  </a:lnTo>
                  <a:close/>
                </a:path>
              </a:pathLst>
            </a:custGeom>
            <a:solidFill>
              <a:srgbClr val="FFB8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7895589" y="5207317"/>
              <a:ext cx="755650" cy="1644650"/>
            </a:xfrm>
            <a:custGeom>
              <a:avLst/>
              <a:gdLst/>
              <a:ahLst/>
              <a:cxnLst/>
              <a:rect l="l" t="t" r="r" b="b"/>
              <a:pathLst>
                <a:path w="755650" h="1644650">
                  <a:moveTo>
                    <a:pt x="577850" y="0"/>
                  </a:moveTo>
                  <a:lnTo>
                    <a:pt x="531812" y="6350"/>
                  </a:lnTo>
                  <a:lnTo>
                    <a:pt x="489584" y="24130"/>
                  </a:lnTo>
                  <a:lnTo>
                    <a:pt x="453072" y="52387"/>
                  </a:lnTo>
                  <a:lnTo>
                    <a:pt x="424497" y="89535"/>
                  </a:lnTo>
                  <a:lnTo>
                    <a:pt x="406082" y="134620"/>
                  </a:lnTo>
                  <a:lnTo>
                    <a:pt x="0" y="1644650"/>
                  </a:lnTo>
                  <a:lnTo>
                    <a:pt x="26352" y="1644650"/>
                  </a:lnTo>
                  <a:lnTo>
                    <a:pt x="429894" y="140970"/>
                  </a:lnTo>
                  <a:lnTo>
                    <a:pt x="449897" y="95250"/>
                  </a:lnTo>
                  <a:lnTo>
                    <a:pt x="481964" y="59372"/>
                  </a:lnTo>
                  <a:lnTo>
                    <a:pt x="522604" y="35560"/>
                  </a:lnTo>
                  <a:lnTo>
                    <a:pt x="569277" y="25400"/>
                  </a:lnTo>
                  <a:lnTo>
                    <a:pt x="661727" y="25400"/>
                  </a:lnTo>
                  <a:lnTo>
                    <a:pt x="624204" y="6350"/>
                  </a:lnTo>
                  <a:lnTo>
                    <a:pt x="577850" y="0"/>
                  </a:lnTo>
                  <a:close/>
                </a:path>
                <a:path w="755650" h="1644650">
                  <a:moveTo>
                    <a:pt x="661727" y="25400"/>
                  </a:moveTo>
                  <a:lnTo>
                    <a:pt x="569277" y="25400"/>
                  </a:lnTo>
                  <a:lnTo>
                    <a:pt x="617854" y="30797"/>
                  </a:lnTo>
                  <a:lnTo>
                    <a:pt x="671829" y="57785"/>
                  </a:lnTo>
                  <a:lnTo>
                    <a:pt x="710882" y="103822"/>
                  </a:lnTo>
                  <a:lnTo>
                    <a:pt x="729932" y="161290"/>
                  </a:lnTo>
                  <a:lnTo>
                    <a:pt x="730884" y="192087"/>
                  </a:lnTo>
                  <a:lnTo>
                    <a:pt x="725804" y="222885"/>
                  </a:lnTo>
                  <a:lnTo>
                    <a:pt x="343534" y="1644650"/>
                  </a:lnTo>
                  <a:lnTo>
                    <a:pt x="369887" y="1644650"/>
                  </a:lnTo>
                  <a:lnTo>
                    <a:pt x="749617" y="229235"/>
                  </a:lnTo>
                  <a:lnTo>
                    <a:pt x="755650" y="193675"/>
                  </a:lnTo>
                  <a:lnTo>
                    <a:pt x="754379" y="158115"/>
                  </a:lnTo>
                  <a:lnTo>
                    <a:pt x="732154" y="90805"/>
                  </a:lnTo>
                  <a:lnTo>
                    <a:pt x="686117" y="37782"/>
                  </a:lnTo>
                  <a:lnTo>
                    <a:pt x="661727" y="25400"/>
                  </a:lnTo>
                  <a:close/>
                </a:path>
              </a:pathLst>
            </a:custGeom>
            <a:solidFill>
              <a:srgbClr val="D679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549832" y="6167437"/>
              <a:ext cx="3293427" cy="611187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9917430" y="33019"/>
            <a:ext cx="2174240" cy="1244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50" spc="60" dirty="0">
                <a:latin typeface="Calibri"/>
                <a:cs typeface="Calibri"/>
              </a:rPr>
              <a:t>CSP004_C_E:</a:t>
            </a:r>
            <a:r>
              <a:rPr sz="650" spc="35" dirty="0">
                <a:latin typeface="Calibri"/>
                <a:cs typeface="Calibri"/>
              </a:rPr>
              <a:t> </a:t>
            </a:r>
            <a:r>
              <a:rPr sz="650" spc="55" dirty="0">
                <a:latin typeface="Calibri"/>
                <a:cs typeface="Calibri"/>
              </a:rPr>
              <a:t>Abdelkader</a:t>
            </a:r>
            <a:r>
              <a:rPr sz="650" spc="30" dirty="0">
                <a:latin typeface="Calibri"/>
                <a:cs typeface="Calibri"/>
              </a:rPr>
              <a:t> </a:t>
            </a:r>
            <a:r>
              <a:rPr sz="650" spc="60" dirty="0">
                <a:latin typeface="Calibri"/>
                <a:cs typeface="Calibri"/>
              </a:rPr>
              <a:t>Shaaban</a:t>
            </a:r>
            <a:r>
              <a:rPr sz="650" spc="40" dirty="0">
                <a:latin typeface="Calibri"/>
                <a:cs typeface="Calibri"/>
              </a:rPr>
              <a:t> </a:t>
            </a:r>
            <a:r>
              <a:rPr sz="650" spc="55" dirty="0">
                <a:latin typeface="Calibri"/>
                <a:cs typeface="Calibri"/>
              </a:rPr>
              <a:t>και</a:t>
            </a:r>
            <a:r>
              <a:rPr sz="650" spc="25" dirty="0">
                <a:latin typeface="Calibri"/>
                <a:cs typeface="Calibri"/>
              </a:rPr>
              <a:t> </a:t>
            </a:r>
            <a:r>
              <a:rPr sz="650" spc="50" dirty="0">
                <a:latin typeface="Calibri"/>
                <a:cs typeface="Calibri"/>
              </a:rPr>
              <a:t>Stefan</a:t>
            </a:r>
            <a:r>
              <a:rPr sz="650" spc="30" dirty="0">
                <a:latin typeface="Calibri"/>
                <a:cs typeface="Calibri"/>
              </a:rPr>
              <a:t> </a:t>
            </a:r>
            <a:r>
              <a:rPr sz="650" spc="50" dirty="0">
                <a:latin typeface="Calibri"/>
                <a:cs typeface="Calibri"/>
              </a:rPr>
              <a:t>Schauer</a:t>
            </a:r>
            <a:endParaRPr sz="650">
              <a:latin typeface="Calibri"/>
              <a:cs typeface="Calibri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875030" y="761365"/>
            <a:ext cx="3188970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155" dirty="0">
                <a:solidFill>
                  <a:srgbClr val="000000"/>
                </a:solidFill>
              </a:rPr>
              <a:t>Hping3:</a:t>
            </a:r>
            <a:r>
              <a:rPr spc="175" dirty="0">
                <a:solidFill>
                  <a:srgbClr val="000000"/>
                </a:solidFill>
              </a:rPr>
              <a:t> </a:t>
            </a:r>
            <a:r>
              <a:rPr spc="150" dirty="0">
                <a:solidFill>
                  <a:srgbClr val="000000"/>
                </a:solidFill>
              </a:rPr>
              <a:t>Αποδίδει</a:t>
            </a:r>
            <a:r>
              <a:rPr spc="170" dirty="0">
                <a:solidFill>
                  <a:srgbClr val="000000"/>
                </a:solidFill>
              </a:rPr>
              <a:t> </a:t>
            </a:r>
            <a:r>
              <a:rPr spc="145" dirty="0">
                <a:solidFill>
                  <a:srgbClr val="000000"/>
                </a:solidFill>
              </a:rPr>
              <a:t>επίθεση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875030" y="1506854"/>
            <a:ext cx="3246755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75" dirty="0">
                <a:latin typeface="Calibri"/>
                <a:cs typeface="Calibri"/>
              </a:rPr>
              <a:t>hping3</a:t>
            </a:r>
            <a:r>
              <a:rPr sz="1100" spc="35" dirty="0">
                <a:latin typeface="Calibri"/>
                <a:cs typeface="Calibri"/>
              </a:rPr>
              <a:t> </a:t>
            </a:r>
            <a:r>
              <a:rPr sz="1100" b="1" spc="65" dirty="0">
                <a:latin typeface="Calibri"/>
                <a:cs typeface="Calibri"/>
              </a:rPr>
              <a:t>-a</a:t>
            </a:r>
            <a:r>
              <a:rPr sz="1100" b="1" spc="35" dirty="0">
                <a:latin typeface="Calibri"/>
                <a:cs typeface="Calibri"/>
              </a:rPr>
              <a:t> </a:t>
            </a:r>
            <a:r>
              <a:rPr sz="1100" spc="65" dirty="0">
                <a:latin typeface="Calibri"/>
                <a:cs typeface="Calibri"/>
              </a:rPr>
              <a:t>sourceIP</a:t>
            </a:r>
            <a:r>
              <a:rPr sz="1100" spc="30" dirty="0">
                <a:latin typeface="Calibri"/>
                <a:cs typeface="Calibri"/>
              </a:rPr>
              <a:t> </a:t>
            </a:r>
            <a:r>
              <a:rPr sz="1100" b="1" spc="70" dirty="0">
                <a:latin typeface="Calibri"/>
                <a:cs typeface="Calibri"/>
              </a:rPr>
              <a:t>-p</a:t>
            </a:r>
            <a:r>
              <a:rPr sz="1100" b="1" spc="40" dirty="0">
                <a:latin typeface="Calibri"/>
                <a:cs typeface="Calibri"/>
              </a:rPr>
              <a:t> </a:t>
            </a:r>
            <a:r>
              <a:rPr sz="1100" spc="80" dirty="0">
                <a:latin typeface="Calibri"/>
                <a:cs typeface="Calibri"/>
              </a:rPr>
              <a:t>portNumber</a:t>
            </a:r>
            <a:r>
              <a:rPr sz="1100" spc="30" dirty="0">
                <a:latin typeface="Calibri"/>
                <a:cs typeface="Calibri"/>
              </a:rPr>
              <a:t> </a:t>
            </a:r>
            <a:r>
              <a:rPr sz="1100" b="1" spc="55" dirty="0">
                <a:latin typeface="Calibri"/>
                <a:cs typeface="Calibri"/>
              </a:rPr>
              <a:t>-flood</a:t>
            </a:r>
            <a:r>
              <a:rPr sz="1100" b="1" spc="15" dirty="0">
                <a:latin typeface="Calibri"/>
                <a:cs typeface="Calibri"/>
              </a:rPr>
              <a:t> </a:t>
            </a:r>
            <a:r>
              <a:rPr sz="1100" b="1" spc="55" dirty="0">
                <a:latin typeface="Calibri"/>
                <a:cs typeface="Calibri"/>
              </a:rPr>
              <a:t>targetIP</a:t>
            </a:r>
            <a:endParaRPr sz="1100">
              <a:latin typeface="Calibri"/>
              <a:cs typeface="Calibri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2693035" y="1647507"/>
            <a:ext cx="6762115" cy="4545965"/>
            <a:chOff x="2693035" y="1647507"/>
            <a:chExt cx="6762115" cy="4545965"/>
          </a:xfrm>
        </p:grpSpPr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693035" y="1647507"/>
              <a:ext cx="6762115" cy="4545965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887980" y="1842452"/>
              <a:ext cx="6191885" cy="3976052"/>
            </a:xfrm>
            <a:prstGeom prst="rect">
              <a:avLst/>
            </a:prstGeom>
          </p:spPr>
        </p:pic>
      </p:grpSp>
      <p:sp>
        <p:nvSpPr>
          <p:cNvPr id="13" name="object 13"/>
          <p:cNvSpPr txBox="1"/>
          <p:nvPr/>
        </p:nvSpPr>
        <p:spPr>
          <a:xfrm>
            <a:off x="11198542" y="5991225"/>
            <a:ext cx="114935" cy="1079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715"/>
              </a:lnSpc>
            </a:pPr>
            <a:r>
              <a:rPr sz="650" spc="5" dirty="0">
                <a:latin typeface="Calibri"/>
                <a:cs typeface="Calibri"/>
              </a:rPr>
              <a:t>1</a:t>
            </a:r>
            <a:r>
              <a:rPr sz="650" spc="30" dirty="0">
                <a:latin typeface="Calibri"/>
                <a:cs typeface="Calibri"/>
              </a:rPr>
              <a:t>0</a:t>
            </a:r>
            <a:endParaRPr sz="6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351904" y="0"/>
            <a:ext cx="5840095" cy="6858000"/>
            <a:chOff x="6351904" y="0"/>
            <a:chExt cx="5840095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351904" y="4759"/>
              <a:ext cx="5840095" cy="685324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7376794" y="0"/>
              <a:ext cx="2556510" cy="6858000"/>
            </a:xfrm>
            <a:custGeom>
              <a:avLst/>
              <a:gdLst/>
              <a:ahLst/>
              <a:cxnLst/>
              <a:rect l="l" t="t" r="r" b="b"/>
              <a:pathLst>
                <a:path w="2556509" h="6858000">
                  <a:moveTo>
                    <a:pt x="1542414" y="1537335"/>
                  </a:moveTo>
                  <a:lnTo>
                    <a:pt x="1495107" y="1543685"/>
                  </a:lnTo>
                  <a:lnTo>
                    <a:pt x="1451609" y="1561782"/>
                  </a:lnTo>
                  <a:lnTo>
                    <a:pt x="1413827" y="1590357"/>
                  </a:lnTo>
                  <a:lnTo>
                    <a:pt x="1384617" y="1627822"/>
                  </a:lnTo>
                  <a:lnTo>
                    <a:pt x="1365884" y="1673225"/>
                  </a:lnTo>
                  <a:lnTo>
                    <a:pt x="971232" y="3128645"/>
                  </a:lnTo>
                  <a:lnTo>
                    <a:pt x="0" y="6858000"/>
                  </a:lnTo>
                  <a:lnTo>
                    <a:pt x="26034" y="6858000"/>
                  </a:lnTo>
                  <a:lnTo>
                    <a:pt x="996632" y="3136265"/>
                  </a:lnTo>
                  <a:lnTo>
                    <a:pt x="1391284" y="1681162"/>
                  </a:lnTo>
                  <a:lnTo>
                    <a:pt x="1412557" y="1635125"/>
                  </a:lnTo>
                  <a:lnTo>
                    <a:pt x="1445895" y="1598929"/>
                  </a:lnTo>
                  <a:lnTo>
                    <a:pt x="1488122" y="1574482"/>
                  </a:lnTo>
                  <a:lnTo>
                    <a:pt x="1536064" y="1564004"/>
                  </a:lnTo>
                  <a:lnTo>
                    <a:pt x="1637982" y="1564004"/>
                  </a:lnTo>
                  <a:lnTo>
                    <a:pt x="1625917" y="1556385"/>
                  </a:lnTo>
                  <a:lnTo>
                    <a:pt x="1591309" y="1543685"/>
                  </a:lnTo>
                  <a:lnTo>
                    <a:pt x="1542414" y="1537335"/>
                  </a:lnTo>
                  <a:close/>
                </a:path>
                <a:path w="2556509" h="6858000">
                  <a:moveTo>
                    <a:pt x="1637982" y="1564004"/>
                  </a:moveTo>
                  <a:lnTo>
                    <a:pt x="1536064" y="1564004"/>
                  </a:lnTo>
                  <a:lnTo>
                    <a:pt x="1586229" y="1569085"/>
                  </a:lnTo>
                  <a:lnTo>
                    <a:pt x="1615439" y="1580197"/>
                  </a:lnTo>
                  <a:lnTo>
                    <a:pt x="1664017" y="1617345"/>
                  </a:lnTo>
                  <a:lnTo>
                    <a:pt x="1694814" y="1671320"/>
                  </a:lnTo>
                  <a:lnTo>
                    <a:pt x="1702434" y="1732279"/>
                  </a:lnTo>
                  <a:lnTo>
                    <a:pt x="1697037" y="1763712"/>
                  </a:lnTo>
                  <a:lnTo>
                    <a:pt x="1437322" y="2721610"/>
                  </a:lnTo>
                  <a:lnTo>
                    <a:pt x="1430972" y="2770504"/>
                  </a:lnTo>
                  <a:lnTo>
                    <a:pt x="1437322" y="2817812"/>
                  </a:lnTo>
                  <a:lnTo>
                    <a:pt x="1455420" y="2861310"/>
                  </a:lnTo>
                  <a:lnTo>
                    <a:pt x="1483995" y="2898775"/>
                  </a:lnTo>
                  <a:lnTo>
                    <a:pt x="1521777" y="2927985"/>
                  </a:lnTo>
                  <a:lnTo>
                    <a:pt x="1567179" y="2946717"/>
                  </a:lnTo>
                  <a:lnTo>
                    <a:pt x="1619250" y="2952750"/>
                  </a:lnTo>
                  <a:lnTo>
                    <a:pt x="1669414" y="2944495"/>
                  </a:lnTo>
                  <a:lnTo>
                    <a:pt x="1704657" y="2928302"/>
                  </a:lnTo>
                  <a:lnTo>
                    <a:pt x="1617979" y="2928302"/>
                  </a:lnTo>
                  <a:lnTo>
                    <a:pt x="1573529" y="2922587"/>
                  </a:lnTo>
                  <a:lnTo>
                    <a:pt x="1527492" y="2901632"/>
                  </a:lnTo>
                  <a:lnTo>
                    <a:pt x="1491297" y="2868295"/>
                  </a:lnTo>
                  <a:lnTo>
                    <a:pt x="1466850" y="2826067"/>
                  </a:lnTo>
                  <a:lnTo>
                    <a:pt x="1456372" y="2778125"/>
                  </a:lnTo>
                  <a:lnTo>
                    <a:pt x="1461452" y="2727960"/>
                  </a:lnTo>
                  <a:lnTo>
                    <a:pt x="1721167" y="1770062"/>
                  </a:lnTo>
                  <a:lnTo>
                    <a:pt x="1727200" y="1734502"/>
                  </a:lnTo>
                  <a:lnTo>
                    <a:pt x="1726247" y="1701482"/>
                  </a:lnTo>
                  <a:lnTo>
                    <a:pt x="1726247" y="1698625"/>
                  </a:lnTo>
                  <a:lnTo>
                    <a:pt x="1718309" y="1663700"/>
                  </a:lnTo>
                  <a:lnTo>
                    <a:pt x="1703387" y="1630045"/>
                  </a:lnTo>
                  <a:lnTo>
                    <a:pt x="1682432" y="1600200"/>
                  </a:lnTo>
                  <a:lnTo>
                    <a:pt x="1656397" y="1575435"/>
                  </a:lnTo>
                  <a:lnTo>
                    <a:pt x="1637982" y="1564004"/>
                  </a:lnTo>
                  <a:close/>
                </a:path>
                <a:path w="2556509" h="6858000">
                  <a:moveTo>
                    <a:pt x="2556192" y="0"/>
                  </a:moveTo>
                  <a:lnTo>
                    <a:pt x="2528887" y="0"/>
                  </a:lnTo>
                  <a:lnTo>
                    <a:pt x="2100494" y="1561782"/>
                  </a:lnTo>
                  <a:lnTo>
                    <a:pt x="1758314" y="2837179"/>
                  </a:lnTo>
                  <a:lnTo>
                    <a:pt x="1733232" y="2874962"/>
                  </a:lnTo>
                  <a:lnTo>
                    <a:pt x="1700212" y="2903537"/>
                  </a:lnTo>
                  <a:lnTo>
                    <a:pt x="1660842" y="2921317"/>
                  </a:lnTo>
                  <a:lnTo>
                    <a:pt x="1617979" y="2928302"/>
                  </a:lnTo>
                  <a:lnTo>
                    <a:pt x="1704657" y="2928302"/>
                  </a:lnTo>
                  <a:lnTo>
                    <a:pt x="1715134" y="2923222"/>
                  </a:lnTo>
                  <a:lnTo>
                    <a:pt x="1753552" y="2890202"/>
                  </a:lnTo>
                  <a:lnTo>
                    <a:pt x="1782445" y="2846070"/>
                  </a:lnTo>
                  <a:lnTo>
                    <a:pt x="1782445" y="2844800"/>
                  </a:lnTo>
                  <a:lnTo>
                    <a:pt x="2125027" y="1567814"/>
                  </a:lnTo>
                  <a:lnTo>
                    <a:pt x="2556192" y="0"/>
                  </a:lnTo>
                  <a:close/>
                </a:path>
              </a:pathLst>
            </a:custGeom>
            <a:solidFill>
              <a:srgbClr val="FFB8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7895589" y="5207317"/>
              <a:ext cx="755650" cy="1644650"/>
            </a:xfrm>
            <a:custGeom>
              <a:avLst/>
              <a:gdLst/>
              <a:ahLst/>
              <a:cxnLst/>
              <a:rect l="l" t="t" r="r" b="b"/>
              <a:pathLst>
                <a:path w="755650" h="1644650">
                  <a:moveTo>
                    <a:pt x="577850" y="0"/>
                  </a:moveTo>
                  <a:lnTo>
                    <a:pt x="531812" y="6350"/>
                  </a:lnTo>
                  <a:lnTo>
                    <a:pt x="489584" y="24130"/>
                  </a:lnTo>
                  <a:lnTo>
                    <a:pt x="453072" y="52387"/>
                  </a:lnTo>
                  <a:lnTo>
                    <a:pt x="424497" y="89535"/>
                  </a:lnTo>
                  <a:lnTo>
                    <a:pt x="406082" y="134620"/>
                  </a:lnTo>
                  <a:lnTo>
                    <a:pt x="0" y="1644650"/>
                  </a:lnTo>
                  <a:lnTo>
                    <a:pt x="26352" y="1644650"/>
                  </a:lnTo>
                  <a:lnTo>
                    <a:pt x="429894" y="140970"/>
                  </a:lnTo>
                  <a:lnTo>
                    <a:pt x="449897" y="95250"/>
                  </a:lnTo>
                  <a:lnTo>
                    <a:pt x="481964" y="59372"/>
                  </a:lnTo>
                  <a:lnTo>
                    <a:pt x="522604" y="35560"/>
                  </a:lnTo>
                  <a:lnTo>
                    <a:pt x="569277" y="25400"/>
                  </a:lnTo>
                  <a:lnTo>
                    <a:pt x="661727" y="25400"/>
                  </a:lnTo>
                  <a:lnTo>
                    <a:pt x="624204" y="6350"/>
                  </a:lnTo>
                  <a:lnTo>
                    <a:pt x="577850" y="0"/>
                  </a:lnTo>
                  <a:close/>
                </a:path>
                <a:path w="755650" h="1644650">
                  <a:moveTo>
                    <a:pt x="661727" y="25400"/>
                  </a:moveTo>
                  <a:lnTo>
                    <a:pt x="569277" y="25400"/>
                  </a:lnTo>
                  <a:lnTo>
                    <a:pt x="617854" y="30797"/>
                  </a:lnTo>
                  <a:lnTo>
                    <a:pt x="671829" y="57785"/>
                  </a:lnTo>
                  <a:lnTo>
                    <a:pt x="710882" y="103822"/>
                  </a:lnTo>
                  <a:lnTo>
                    <a:pt x="729932" y="161290"/>
                  </a:lnTo>
                  <a:lnTo>
                    <a:pt x="730884" y="192087"/>
                  </a:lnTo>
                  <a:lnTo>
                    <a:pt x="725804" y="222885"/>
                  </a:lnTo>
                  <a:lnTo>
                    <a:pt x="343534" y="1644650"/>
                  </a:lnTo>
                  <a:lnTo>
                    <a:pt x="369887" y="1644650"/>
                  </a:lnTo>
                  <a:lnTo>
                    <a:pt x="749617" y="229235"/>
                  </a:lnTo>
                  <a:lnTo>
                    <a:pt x="755650" y="193675"/>
                  </a:lnTo>
                  <a:lnTo>
                    <a:pt x="754379" y="158115"/>
                  </a:lnTo>
                  <a:lnTo>
                    <a:pt x="732154" y="90805"/>
                  </a:lnTo>
                  <a:lnTo>
                    <a:pt x="686117" y="37782"/>
                  </a:lnTo>
                  <a:lnTo>
                    <a:pt x="661727" y="25400"/>
                  </a:lnTo>
                  <a:close/>
                </a:path>
              </a:pathLst>
            </a:custGeom>
            <a:solidFill>
              <a:srgbClr val="D679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549832" y="6167437"/>
              <a:ext cx="3293427" cy="611187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9917430" y="33019"/>
            <a:ext cx="2174240" cy="1244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50" spc="60" dirty="0">
                <a:latin typeface="Calibri"/>
                <a:cs typeface="Calibri"/>
              </a:rPr>
              <a:t>CSP004_C_E:</a:t>
            </a:r>
            <a:r>
              <a:rPr sz="650" spc="35" dirty="0">
                <a:latin typeface="Calibri"/>
                <a:cs typeface="Calibri"/>
              </a:rPr>
              <a:t> </a:t>
            </a:r>
            <a:r>
              <a:rPr sz="650" spc="55" dirty="0">
                <a:latin typeface="Calibri"/>
                <a:cs typeface="Calibri"/>
              </a:rPr>
              <a:t>Abdelkader</a:t>
            </a:r>
            <a:r>
              <a:rPr sz="650" spc="30" dirty="0">
                <a:latin typeface="Calibri"/>
                <a:cs typeface="Calibri"/>
              </a:rPr>
              <a:t> </a:t>
            </a:r>
            <a:r>
              <a:rPr sz="650" spc="60" dirty="0">
                <a:latin typeface="Calibri"/>
                <a:cs typeface="Calibri"/>
              </a:rPr>
              <a:t>Shaaban</a:t>
            </a:r>
            <a:r>
              <a:rPr sz="650" spc="40" dirty="0">
                <a:latin typeface="Calibri"/>
                <a:cs typeface="Calibri"/>
              </a:rPr>
              <a:t> </a:t>
            </a:r>
            <a:r>
              <a:rPr sz="650" spc="55" dirty="0">
                <a:latin typeface="Calibri"/>
                <a:cs typeface="Calibri"/>
              </a:rPr>
              <a:t>και</a:t>
            </a:r>
            <a:r>
              <a:rPr sz="650" spc="25" dirty="0">
                <a:latin typeface="Calibri"/>
                <a:cs typeface="Calibri"/>
              </a:rPr>
              <a:t> </a:t>
            </a:r>
            <a:r>
              <a:rPr sz="650" spc="50" dirty="0">
                <a:latin typeface="Calibri"/>
                <a:cs typeface="Calibri"/>
              </a:rPr>
              <a:t>Stefan</a:t>
            </a:r>
            <a:r>
              <a:rPr sz="650" spc="30" dirty="0">
                <a:latin typeface="Calibri"/>
                <a:cs typeface="Calibri"/>
              </a:rPr>
              <a:t> </a:t>
            </a:r>
            <a:r>
              <a:rPr sz="650" spc="50" dirty="0">
                <a:latin typeface="Calibri"/>
                <a:cs typeface="Calibri"/>
              </a:rPr>
              <a:t>Schauer</a:t>
            </a:r>
            <a:endParaRPr sz="650">
              <a:latin typeface="Calibri"/>
              <a:cs typeface="Calibri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875030" y="761365"/>
            <a:ext cx="4528820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155" dirty="0">
                <a:solidFill>
                  <a:srgbClr val="000000"/>
                </a:solidFill>
              </a:rPr>
              <a:t>Hping3:</a:t>
            </a:r>
            <a:r>
              <a:rPr spc="180" dirty="0">
                <a:solidFill>
                  <a:srgbClr val="000000"/>
                </a:solidFill>
              </a:rPr>
              <a:t> </a:t>
            </a:r>
            <a:r>
              <a:rPr spc="150" dirty="0">
                <a:solidFill>
                  <a:srgbClr val="000000"/>
                </a:solidFill>
              </a:rPr>
              <a:t>Αποδίδει</a:t>
            </a:r>
            <a:r>
              <a:rPr spc="175" dirty="0">
                <a:solidFill>
                  <a:srgbClr val="000000"/>
                </a:solidFill>
              </a:rPr>
              <a:t> </a:t>
            </a:r>
            <a:r>
              <a:rPr spc="150" dirty="0">
                <a:solidFill>
                  <a:srgbClr val="000000"/>
                </a:solidFill>
              </a:rPr>
              <a:t>επίδοση</a:t>
            </a:r>
            <a:r>
              <a:rPr spc="165" dirty="0">
                <a:solidFill>
                  <a:srgbClr val="000000"/>
                </a:solidFill>
              </a:rPr>
              <a:t> </a:t>
            </a:r>
            <a:r>
              <a:rPr spc="150" dirty="0">
                <a:solidFill>
                  <a:srgbClr val="000000"/>
                </a:solidFill>
              </a:rPr>
              <a:t>επιθέσεων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875030" y="1506854"/>
            <a:ext cx="5810885" cy="5880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75" dirty="0">
                <a:latin typeface="Calibri"/>
                <a:cs typeface="Calibri"/>
              </a:rPr>
              <a:t>Επίθεση</a:t>
            </a:r>
            <a:r>
              <a:rPr sz="1100" spc="30" dirty="0">
                <a:latin typeface="Calibri"/>
                <a:cs typeface="Calibri"/>
              </a:rPr>
              <a:t> </a:t>
            </a:r>
            <a:r>
              <a:rPr sz="1100" spc="75" dirty="0">
                <a:latin typeface="Calibri"/>
                <a:cs typeface="Calibri"/>
              </a:rPr>
              <a:t>στο</a:t>
            </a:r>
            <a:r>
              <a:rPr sz="1100" spc="30" dirty="0">
                <a:latin typeface="Calibri"/>
                <a:cs typeface="Calibri"/>
              </a:rPr>
              <a:t> </a:t>
            </a:r>
            <a:r>
              <a:rPr sz="1100" spc="85" dirty="0">
                <a:latin typeface="Calibri"/>
                <a:cs typeface="Calibri"/>
              </a:rPr>
              <a:t>θύμα</a:t>
            </a:r>
            <a:r>
              <a:rPr sz="1100" spc="30" dirty="0">
                <a:latin typeface="Calibri"/>
                <a:cs typeface="Calibri"/>
              </a:rPr>
              <a:t> </a:t>
            </a:r>
            <a:r>
              <a:rPr sz="1100" spc="75" dirty="0">
                <a:latin typeface="Calibri"/>
                <a:cs typeface="Calibri"/>
              </a:rPr>
              <a:t>χωρίς</a:t>
            </a:r>
            <a:r>
              <a:rPr sz="1100" spc="30" dirty="0">
                <a:latin typeface="Calibri"/>
                <a:cs typeface="Calibri"/>
              </a:rPr>
              <a:t> </a:t>
            </a:r>
            <a:r>
              <a:rPr sz="1100" spc="80" dirty="0">
                <a:latin typeface="Calibri"/>
                <a:cs typeface="Calibri"/>
              </a:rPr>
              <a:t>να</a:t>
            </a:r>
            <a:r>
              <a:rPr sz="1100" spc="30" dirty="0">
                <a:latin typeface="Calibri"/>
                <a:cs typeface="Calibri"/>
              </a:rPr>
              <a:t> </a:t>
            </a:r>
            <a:r>
              <a:rPr sz="1100" spc="75" dirty="0">
                <a:latin typeface="Calibri"/>
                <a:cs typeface="Calibri"/>
              </a:rPr>
              <a:t>καθορίσετε</a:t>
            </a:r>
            <a:r>
              <a:rPr sz="1100" spc="35" dirty="0">
                <a:latin typeface="Calibri"/>
                <a:cs typeface="Calibri"/>
              </a:rPr>
              <a:t> </a:t>
            </a:r>
            <a:r>
              <a:rPr sz="1100" spc="70" dirty="0">
                <a:latin typeface="Calibri"/>
                <a:cs typeface="Calibri"/>
              </a:rPr>
              <a:t>τη</a:t>
            </a:r>
            <a:r>
              <a:rPr sz="1100" spc="30" dirty="0">
                <a:latin typeface="Calibri"/>
                <a:cs typeface="Calibri"/>
              </a:rPr>
              <a:t> </a:t>
            </a:r>
            <a:r>
              <a:rPr sz="1100" spc="70" dirty="0">
                <a:latin typeface="Calibri"/>
                <a:cs typeface="Calibri"/>
              </a:rPr>
              <a:t>θύρα</a:t>
            </a:r>
            <a:endParaRPr sz="11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1450">
              <a:latin typeface="Calibri"/>
              <a:cs typeface="Calibri"/>
            </a:endParaRPr>
          </a:p>
          <a:p>
            <a:pPr marL="3600450">
              <a:lnSpc>
                <a:spcPct val="100000"/>
              </a:lnSpc>
            </a:pPr>
            <a:r>
              <a:rPr sz="1100" spc="75" dirty="0">
                <a:latin typeface="Calibri"/>
                <a:cs typeface="Calibri"/>
              </a:rPr>
              <a:t>hping3</a:t>
            </a:r>
            <a:r>
              <a:rPr sz="1100" spc="30" dirty="0">
                <a:latin typeface="Calibri"/>
                <a:cs typeface="Calibri"/>
              </a:rPr>
              <a:t> </a:t>
            </a:r>
            <a:r>
              <a:rPr sz="1100" b="1" spc="65" dirty="0">
                <a:latin typeface="Calibri"/>
                <a:cs typeface="Calibri"/>
              </a:rPr>
              <a:t>-a</a:t>
            </a:r>
            <a:r>
              <a:rPr sz="1100" b="1" spc="35" dirty="0">
                <a:latin typeface="Calibri"/>
                <a:cs typeface="Calibri"/>
              </a:rPr>
              <a:t> </a:t>
            </a:r>
            <a:r>
              <a:rPr sz="1100" spc="65" dirty="0">
                <a:latin typeface="Calibri"/>
                <a:cs typeface="Calibri"/>
              </a:rPr>
              <a:t>sourceIP</a:t>
            </a:r>
            <a:r>
              <a:rPr sz="1100" spc="25" dirty="0">
                <a:latin typeface="Calibri"/>
                <a:cs typeface="Calibri"/>
              </a:rPr>
              <a:t> </a:t>
            </a:r>
            <a:r>
              <a:rPr sz="1100" b="1" spc="55" dirty="0">
                <a:latin typeface="Calibri"/>
                <a:cs typeface="Calibri"/>
              </a:rPr>
              <a:t>-flood</a:t>
            </a:r>
            <a:r>
              <a:rPr sz="1100" b="1" spc="15" dirty="0">
                <a:latin typeface="Calibri"/>
                <a:cs typeface="Calibri"/>
              </a:rPr>
              <a:t> </a:t>
            </a:r>
            <a:r>
              <a:rPr sz="1100" b="1" spc="55" dirty="0">
                <a:latin typeface="Calibri"/>
                <a:cs typeface="Calibri"/>
              </a:rPr>
              <a:t>targetIP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743892" y="3722052"/>
            <a:ext cx="1415415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b="1" spc="50" dirty="0">
                <a:latin typeface="Calibri"/>
                <a:cs typeface="Calibri"/>
              </a:rPr>
              <a:t>Πριν</a:t>
            </a:r>
            <a:r>
              <a:rPr sz="1100" b="1" dirty="0">
                <a:latin typeface="Calibri"/>
                <a:cs typeface="Calibri"/>
              </a:rPr>
              <a:t> </a:t>
            </a:r>
            <a:r>
              <a:rPr sz="1100" b="1" spc="60" dirty="0">
                <a:latin typeface="Calibri"/>
                <a:cs typeface="Calibri"/>
              </a:rPr>
              <a:t>από</a:t>
            </a:r>
            <a:r>
              <a:rPr sz="1100" b="1" spc="10" dirty="0">
                <a:latin typeface="Calibri"/>
                <a:cs typeface="Calibri"/>
              </a:rPr>
              <a:t> </a:t>
            </a:r>
            <a:r>
              <a:rPr sz="1100" b="1" spc="40" dirty="0">
                <a:latin typeface="Calibri"/>
                <a:cs typeface="Calibri"/>
              </a:rPr>
              <a:t>την</a:t>
            </a:r>
            <a:r>
              <a:rPr sz="1100" b="1" spc="-15" dirty="0">
                <a:latin typeface="Calibri"/>
                <a:cs typeface="Calibri"/>
              </a:rPr>
              <a:t> </a:t>
            </a:r>
            <a:r>
              <a:rPr sz="1100" b="1" spc="40" dirty="0">
                <a:latin typeface="Calibri"/>
                <a:cs typeface="Calibri"/>
              </a:rPr>
              <a:t>επίθεση</a:t>
            </a:r>
            <a:endParaRPr sz="1100">
              <a:latin typeface="Calibri"/>
              <a:cs typeface="Calibri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638175" y="2315845"/>
            <a:ext cx="4793615" cy="3426460"/>
            <a:chOff x="638175" y="2315845"/>
            <a:chExt cx="4793615" cy="3426460"/>
          </a:xfrm>
        </p:grpSpPr>
        <p:pic>
          <p:nvPicPr>
            <p:cNvPr id="12" name="object 1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38175" y="2315845"/>
              <a:ext cx="4793615" cy="3426142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96925" y="2474595"/>
              <a:ext cx="4296092" cy="2929254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3215639" y="2975927"/>
              <a:ext cx="946785" cy="1536065"/>
            </a:xfrm>
            <a:custGeom>
              <a:avLst/>
              <a:gdLst/>
              <a:ahLst/>
              <a:cxnLst/>
              <a:rect l="l" t="t" r="r" b="b"/>
              <a:pathLst>
                <a:path w="946785" h="1536064">
                  <a:moveTo>
                    <a:pt x="0" y="1536065"/>
                  </a:moveTo>
                  <a:lnTo>
                    <a:pt x="946467" y="1536065"/>
                  </a:lnTo>
                  <a:lnTo>
                    <a:pt x="946467" y="0"/>
                  </a:lnTo>
                  <a:lnTo>
                    <a:pt x="0" y="0"/>
                  </a:lnTo>
                  <a:lnTo>
                    <a:pt x="0" y="1536065"/>
                  </a:lnTo>
                </a:path>
              </a:pathLst>
            </a:custGeom>
            <a:ln w="5715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" name="object 15"/>
          <p:cNvSpPr txBox="1"/>
          <p:nvPr/>
        </p:nvSpPr>
        <p:spPr>
          <a:xfrm>
            <a:off x="11173142" y="5774690"/>
            <a:ext cx="165735" cy="1079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715"/>
              </a:lnSpc>
            </a:pPr>
            <a:r>
              <a:rPr sz="650" spc="30" dirty="0">
                <a:latin typeface="Calibri"/>
                <a:cs typeface="Calibri"/>
              </a:rPr>
              <a:t>11</a:t>
            </a:r>
            <a:endParaRPr sz="6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351904" y="0"/>
            <a:ext cx="5840095" cy="6858000"/>
            <a:chOff x="6351904" y="0"/>
            <a:chExt cx="5840095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351904" y="4759"/>
              <a:ext cx="5840095" cy="685324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7376794" y="0"/>
              <a:ext cx="2556510" cy="6858000"/>
            </a:xfrm>
            <a:custGeom>
              <a:avLst/>
              <a:gdLst/>
              <a:ahLst/>
              <a:cxnLst/>
              <a:rect l="l" t="t" r="r" b="b"/>
              <a:pathLst>
                <a:path w="2556509" h="6858000">
                  <a:moveTo>
                    <a:pt x="1542414" y="1537335"/>
                  </a:moveTo>
                  <a:lnTo>
                    <a:pt x="1495107" y="1543685"/>
                  </a:lnTo>
                  <a:lnTo>
                    <a:pt x="1451609" y="1561782"/>
                  </a:lnTo>
                  <a:lnTo>
                    <a:pt x="1413827" y="1590357"/>
                  </a:lnTo>
                  <a:lnTo>
                    <a:pt x="1384617" y="1627822"/>
                  </a:lnTo>
                  <a:lnTo>
                    <a:pt x="1365884" y="1673225"/>
                  </a:lnTo>
                  <a:lnTo>
                    <a:pt x="971232" y="3128645"/>
                  </a:lnTo>
                  <a:lnTo>
                    <a:pt x="0" y="6858000"/>
                  </a:lnTo>
                  <a:lnTo>
                    <a:pt x="26034" y="6858000"/>
                  </a:lnTo>
                  <a:lnTo>
                    <a:pt x="996632" y="3136265"/>
                  </a:lnTo>
                  <a:lnTo>
                    <a:pt x="1391284" y="1681162"/>
                  </a:lnTo>
                  <a:lnTo>
                    <a:pt x="1412557" y="1635125"/>
                  </a:lnTo>
                  <a:lnTo>
                    <a:pt x="1445895" y="1598929"/>
                  </a:lnTo>
                  <a:lnTo>
                    <a:pt x="1488122" y="1574482"/>
                  </a:lnTo>
                  <a:lnTo>
                    <a:pt x="1536064" y="1564004"/>
                  </a:lnTo>
                  <a:lnTo>
                    <a:pt x="1637982" y="1564004"/>
                  </a:lnTo>
                  <a:lnTo>
                    <a:pt x="1625917" y="1556385"/>
                  </a:lnTo>
                  <a:lnTo>
                    <a:pt x="1591309" y="1543685"/>
                  </a:lnTo>
                  <a:lnTo>
                    <a:pt x="1542414" y="1537335"/>
                  </a:lnTo>
                  <a:close/>
                </a:path>
                <a:path w="2556509" h="6858000">
                  <a:moveTo>
                    <a:pt x="1637982" y="1564004"/>
                  </a:moveTo>
                  <a:lnTo>
                    <a:pt x="1536064" y="1564004"/>
                  </a:lnTo>
                  <a:lnTo>
                    <a:pt x="1586229" y="1569085"/>
                  </a:lnTo>
                  <a:lnTo>
                    <a:pt x="1615439" y="1580197"/>
                  </a:lnTo>
                  <a:lnTo>
                    <a:pt x="1664017" y="1617345"/>
                  </a:lnTo>
                  <a:lnTo>
                    <a:pt x="1694814" y="1671320"/>
                  </a:lnTo>
                  <a:lnTo>
                    <a:pt x="1702434" y="1732279"/>
                  </a:lnTo>
                  <a:lnTo>
                    <a:pt x="1697037" y="1763712"/>
                  </a:lnTo>
                  <a:lnTo>
                    <a:pt x="1437322" y="2721610"/>
                  </a:lnTo>
                  <a:lnTo>
                    <a:pt x="1430972" y="2770504"/>
                  </a:lnTo>
                  <a:lnTo>
                    <a:pt x="1437322" y="2817812"/>
                  </a:lnTo>
                  <a:lnTo>
                    <a:pt x="1455420" y="2861310"/>
                  </a:lnTo>
                  <a:lnTo>
                    <a:pt x="1483995" y="2898775"/>
                  </a:lnTo>
                  <a:lnTo>
                    <a:pt x="1521777" y="2927985"/>
                  </a:lnTo>
                  <a:lnTo>
                    <a:pt x="1567179" y="2946717"/>
                  </a:lnTo>
                  <a:lnTo>
                    <a:pt x="1619250" y="2952750"/>
                  </a:lnTo>
                  <a:lnTo>
                    <a:pt x="1669414" y="2944495"/>
                  </a:lnTo>
                  <a:lnTo>
                    <a:pt x="1704657" y="2928302"/>
                  </a:lnTo>
                  <a:lnTo>
                    <a:pt x="1617979" y="2928302"/>
                  </a:lnTo>
                  <a:lnTo>
                    <a:pt x="1573529" y="2922587"/>
                  </a:lnTo>
                  <a:lnTo>
                    <a:pt x="1527492" y="2901632"/>
                  </a:lnTo>
                  <a:lnTo>
                    <a:pt x="1491297" y="2868295"/>
                  </a:lnTo>
                  <a:lnTo>
                    <a:pt x="1466850" y="2826067"/>
                  </a:lnTo>
                  <a:lnTo>
                    <a:pt x="1456372" y="2778125"/>
                  </a:lnTo>
                  <a:lnTo>
                    <a:pt x="1461452" y="2727960"/>
                  </a:lnTo>
                  <a:lnTo>
                    <a:pt x="1721167" y="1770062"/>
                  </a:lnTo>
                  <a:lnTo>
                    <a:pt x="1727200" y="1734502"/>
                  </a:lnTo>
                  <a:lnTo>
                    <a:pt x="1726247" y="1701482"/>
                  </a:lnTo>
                  <a:lnTo>
                    <a:pt x="1726247" y="1698625"/>
                  </a:lnTo>
                  <a:lnTo>
                    <a:pt x="1718309" y="1663700"/>
                  </a:lnTo>
                  <a:lnTo>
                    <a:pt x="1703387" y="1630045"/>
                  </a:lnTo>
                  <a:lnTo>
                    <a:pt x="1682432" y="1600200"/>
                  </a:lnTo>
                  <a:lnTo>
                    <a:pt x="1656397" y="1575435"/>
                  </a:lnTo>
                  <a:lnTo>
                    <a:pt x="1637982" y="1564004"/>
                  </a:lnTo>
                  <a:close/>
                </a:path>
                <a:path w="2556509" h="6858000">
                  <a:moveTo>
                    <a:pt x="2556192" y="0"/>
                  </a:moveTo>
                  <a:lnTo>
                    <a:pt x="2528887" y="0"/>
                  </a:lnTo>
                  <a:lnTo>
                    <a:pt x="2100494" y="1561782"/>
                  </a:lnTo>
                  <a:lnTo>
                    <a:pt x="1758314" y="2837179"/>
                  </a:lnTo>
                  <a:lnTo>
                    <a:pt x="1733232" y="2874962"/>
                  </a:lnTo>
                  <a:lnTo>
                    <a:pt x="1700212" y="2903537"/>
                  </a:lnTo>
                  <a:lnTo>
                    <a:pt x="1660842" y="2921317"/>
                  </a:lnTo>
                  <a:lnTo>
                    <a:pt x="1617979" y="2928302"/>
                  </a:lnTo>
                  <a:lnTo>
                    <a:pt x="1704657" y="2928302"/>
                  </a:lnTo>
                  <a:lnTo>
                    <a:pt x="1715134" y="2923222"/>
                  </a:lnTo>
                  <a:lnTo>
                    <a:pt x="1753552" y="2890202"/>
                  </a:lnTo>
                  <a:lnTo>
                    <a:pt x="1782445" y="2846070"/>
                  </a:lnTo>
                  <a:lnTo>
                    <a:pt x="1782445" y="2844800"/>
                  </a:lnTo>
                  <a:lnTo>
                    <a:pt x="2125027" y="1567814"/>
                  </a:lnTo>
                  <a:lnTo>
                    <a:pt x="2556192" y="0"/>
                  </a:lnTo>
                  <a:close/>
                </a:path>
              </a:pathLst>
            </a:custGeom>
            <a:solidFill>
              <a:srgbClr val="FFB8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7895589" y="5207317"/>
              <a:ext cx="755650" cy="1644650"/>
            </a:xfrm>
            <a:custGeom>
              <a:avLst/>
              <a:gdLst/>
              <a:ahLst/>
              <a:cxnLst/>
              <a:rect l="l" t="t" r="r" b="b"/>
              <a:pathLst>
                <a:path w="755650" h="1644650">
                  <a:moveTo>
                    <a:pt x="577850" y="0"/>
                  </a:moveTo>
                  <a:lnTo>
                    <a:pt x="531812" y="6350"/>
                  </a:lnTo>
                  <a:lnTo>
                    <a:pt x="489584" y="24130"/>
                  </a:lnTo>
                  <a:lnTo>
                    <a:pt x="453072" y="52387"/>
                  </a:lnTo>
                  <a:lnTo>
                    <a:pt x="424497" y="89535"/>
                  </a:lnTo>
                  <a:lnTo>
                    <a:pt x="406082" y="134620"/>
                  </a:lnTo>
                  <a:lnTo>
                    <a:pt x="0" y="1644650"/>
                  </a:lnTo>
                  <a:lnTo>
                    <a:pt x="26352" y="1644650"/>
                  </a:lnTo>
                  <a:lnTo>
                    <a:pt x="429894" y="140970"/>
                  </a:lnTo>
                  <a:lnTo>
                    <a:pt x="449897" y="95250"/>
                  </a:lnTo>
                  <a:lnTo>
                    <a:pt x="481964" y="59372"/>
                  </a:lnTo>
                  <a:lnTo>
                    <a:pt x="522604" y="35560"/>
                  </a:lnTo>
                  <a:lnTo>
                    <a:pt x="569277" y="25400"/>
                  </a:lnTo>
                  <a:lnTo>
                    <a:pt x="661727" y="25400"/>
                  </a:lnTo>
                  <a:lnTo>
                    <a:pt x="624204" y="6350"/>
                  </a:lnTo>
                  <a:lnTo>
                    <a:pt x="577850" y="0"/>
                  </a:lnTo>
                  <a:close/>
                </a:path>
                <a:path w="755650" h="1644650">
                  <a:moveTo>
                    <a:pt x="661727" y="25400"/>
                  </a:moveTo>
                  <a:lnTo>
                    <a:pt x="569277" y="25400"/>
                  </a:lnTo>
                  <a:lnTo>
                    <a:pt x="617854" y="30797"/>
                  </a:lnTo>
                  <a:lnTo>
                    <a:pt x="671829" y="57785"/>
                  </a:lnTo>
                  <a:lnTo>
                    <a:pt x="710882" y="103822"/>
                  </a:lnTo>
                  <a:lnTo>
                    <a:pt x="729932" y="161290"/>
                  </a:lnTo>
                  <a:lnTo>
                    <a:pt x="730884" y="192087"/>
                  </a:lnTo>
                  <a:lnTo>
                    <a:pt x="725804" y="222885"/>
                  </a:lnTo>
                  <a:lnTo>
                    <a:pt x="343534" y="1644650"/>
                  </a:lnTo>
                  <a:lnTo>
                    <a:pt x="369887" y="1644650"/>
                  </a:lnTo>
                  <a:lnTo>
                    <a:pt x="749617" y="229235"/>
                  </a:lnTo>
                  <a:lnTo>
                    <a:pt x="755650" y="193675"/>
                  </a:lnTo>
                  <a:lnTo>
                    <a:pt x="754379" y="158115"/>
                  </a:lnTo>
                  <a:lnTo>
                    <a:pt x="732154" y="90805"/>
                  </a:lnTo>
                  <a:lnTo>
                    <a:pt x="686117" y="37782"/>
                  </a:lnTo>
                  <a:lnTo>
                    <a:pt x="661727" y="25400"/>
                  </a:lnTo>
                  <a:close/>
                </a:path>
              </a:pathLst>
            </a:custGeom>
            <a:solidFill>
              <a:srgbClr val="D679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549832" y="6167437"/>
              <a:ext cx="3293427" cy="611187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9917430" y="33019"/>
            <a:ext cx="2174240" cy="1244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50" spc="60" dirty="0">
                <a:latin typeface="Calibri"/>
                <a:cs typeface="Calibri"/>
              </a:rPr>
              <a:t>CSP004_C_E:</a:t>
            </a:r>
            <a:r>
              <a:rPr sz="650" spc="35" dirty="0">
                <a:latin typeface="Calibri"/>
                <a:cs typeface="Calibri"/>
              </a:rPr>
              <a:t> </a:t>
            </a:r>
            <a:r>
              <a:rPr sz="650" spc="55" dirty="0">
                <a:latin typeface="Calibri"/>
                <a:cs typeface="Calibri"/>
              </a:rPr>
              <a:t>Abdelkader</a:t>
            </a:r>
            <a:r>
              <a:rPr sz="650" spc="30" dirty="0">
                <a:latin typeface="Calibri"/>
                <a:cs typeface="Calibri"/>
              </a:rPr>
              <a:t> </a:t>
            </a:r>
            <a:r>
              <a:rPr sz="650" spc="60" dirty="0">
                <a:latin typeface="Calibri"/>
                <a:cs typeface="Calibri"/>
              </a:rPr>
              <a:t>Shaaban</a:t>
            </a:r>
            <a:r>
              <a:rPr sz="650" spc="40" dirty="0">
                <a:latin typeface="Calibri"/>
                <a:cs typeface="Calibri"/>
              </a:rPr>
              <a:t> </a:t>
            </a:r>
            <a:r>
              <a:rPr sz="650" spc="55" dirty="0">
                <a:latin typeface="Calibri"/>
                <a:cs typeface="Calibri"/>
              </a:rPr>
              <a:t>και</a:t>
            </a:r>
            <a:r>
              <a:rPr sz="650" spc="25" dirty="0">
                <a:latin typeface="Calibri"/>
                <a:cs typeface="Calibri"/>
              </a:rPr>
              <a:t> </a:t>
            </a:r>
            <a:r>
              <a:rPr sz="650" spc="50" dirty="0">
                <a:latin typeface="Calibri"/>
                <a:cs typeface="Calibri"/>
              </a:rPr>
              <a:t>Stefan</a:t>
            </a:r>
            <a:r>
              <a:rPr sz="650" spc="30" dirty="0">
                <a:latin typeface="Calibri"/>
                <a:cs typeface="Calibri"/>
              </a:rPr>
              <a:t> </a:t>
            </a:r>
            <a:r>
              <a:rPr sz="650" spc="50" dirty="0">
                <a:latin typeface="Calibri"/>
                <a:cs typeface="Calibri"/>
              </a:rPr>
              <a:t>Schauer</a:t>
            </a:r>
            <a:endParaRPr sz="650">
              <a:latin typeface="Calibri"/>
              <a:cs typeface="Calibri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875030" y="761365"/>
            <a:ext cx="3420110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155" dirty="0">
                <a:solidFill>
                  <a:srgbClr val="000000"/>
                </a:solidFill>
              </a:rPr>
              <a:t>Hping3:</a:t>
            </a:r>
            <a:r>
              <a:rPr spc="170" dirty="0">
                <a:solidFill>
                  <a:srgbClr val="000000"/>
                </a:solidFill>
              </a:rPr>
              <a:t> </a:t>
            </a:r>
            <a:r>
              <a:rPr spc="155" dirty="0">
                <a:solidFill>
                  <a:srgbClr val="000000"/>
                </a:solidFill>
              </a:rPr>
              <a:t>Επίδοση</a:t>
            </a:r>
            <a:r>
              <a:rPr spc="175" dirty="0">
                <a:solidFill>
                  <a:srgbClr val="000000"/>
                </a:solidFill>
              </a:rPr>
              <a:t> </a:t>
            </a:r>
            <a:r>
              <a:rPr spc="150" dirty="0">
                <a:solidFill>
                  <a:srgbClr val="000000"/>
                </a:solidFill>
              </a:rPr>
              <a:t>επιθέσεων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875030" y="1506854"/>
            <a:ext cx="5810885" cy="5880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75" dirty="0">
                <a:latin typeface="Calibri"/>
                <a:cs typeface="Calibri"/>
              </a:rPr>
              <a:t>Επίθεση</a:t>
            </a:r>
            <a:r>
              <a:rPr sz="1100" spc="30" dirty="0">
                <a:latin typeface="Calibri"/>
                <a:cs typeface="Calibri"/>
              </a:rPr>
              <a:t> </a:t>
            </a:r>
            <a:r>
              <a:rPr sz="1100" spc="75" dirty="0">
                <a:latin typeface="Calibri"/>
                <a:cs typeface="Calibri"/>
              </a:rPr>
              <a:t>στο</a:t>
            </a:r>
            <a:r>
              <a:rPr sz="1100" spc="30" dirty="0">
                <a:latin typeface="Calibri"/>
                <a:cs typeface="Calibri"/>
              </a:rPr>
              <a:t> </a:t>
            </a:r>
            <a:r>
              <a:rPr sz="1100" spc="85" dirty="0">
                <a:latin typeface="Calibri"/>
                <a:cs typeface="Calibri"/>
              </a:rPr>
              <a:t>θύμα</a:t>
            </a:r>
            <a:r>
              <a:rPr sz="1100" spc="30" dirty="0">
                <a:latin typeface="Calibri"/>
                <a:cs typeface="Calibri"/>
              </a:rPr>
              <a:t> </a:t>
            </a:r>
            <a:r>
              <a:rPr sz="1100" spc="75" dirty="0">
                <a:latin typeface="Calibri"/>
                <a:cs typeface="Calibri"/>
              </a:rPr>
              <a:t>χωρίς</a:t>
            </a:r>
            <a:r>
              <a:rPr sz="1100" spc="30" dirty="0">
                <a:latin typeface="Calibri"/>
                <a:cs typeface="Calibri"/>
              </a:rPr>
              <a:t> </a:t>
            </a:r>
            <a:r>
              <a:rPr sz="1100" spc="80" dirty="0">
                <a:latin typeface="Calibri"/>
                <a:cs typeface="Calibri"/>
              </a:rPr>
              <a:t>να</a:t>
            </a:r>
            <a:r>
              <a:rPr sz="1100" spc="30" dirty="0">
                <a:latin typeface="Calibri"/>
                <a:cs typeface="Calibri"/>
              </a:rPr>
              <a:t> </a:t>
            </a:r>
            <a:r>
              <a:rPr sz="1100" spc="75" dirty="0">
                <a:latin typeface="Calibri"/>
                <a:cs typeface="Calibri"/>
              </a:rPr>
              <a:t>καθορίσετε</a:t>
            </a:r>
            <a:r>
              <a:rPr sz="1100" spc="35" dirty="0">
                <a:latin typeface="Calibri"/>
                <a:cs typeface="Calibri"/>
              </a:rPr>
              <a:t> </a:t>
            </a:r>
            <a:r>
              <a:rPr sz="1100" spc="70" dirty="0">
                <a:latin typeface="Calibri"/>
                <a:cs typeface="Calibri"/>
              </a:rPr>
              <a:t>τη</a:t>
            </a:r>
            <a:r>
              <a:rPr sz="1100" spc="30" dirty="0">
                <a:latin typeface="Calibri"/>
                <a:cs typeface="Calibri"/>
              </a:rPr>
              <a:t> </a:t>
            </a:r>
            <a:r>
              <a:rPr sz="1100" spc="70" dirty="0">
                <a:latin typeface="Calibri"/>
                <a:cs typeface="Calibri"/>
              </a:rPr>
              <a:t>θύρα</a:t>
            </a:r>
            <a:endParaRPr sz="11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1450">
              <a:latin typeface="Calibri"/>
              <a:cs typeface="Calibri"/>
            </a:endParaRPr>
          </a:p>
          <a:p>
            <a:pPr marL="3600450">
              <a:lnSpc>
                <a:spcPct val="100000"/>
              </a:lnSpc>
            </a:pPr>
            <a:r>
              <a:rPr sz="1100" spc="75" dirty="0">
                <a:latin typeface="Calibri"/>
                <a:cs typeface="Calibri"/>
              </a:rPr>
              <a:t>hping3</a:t>
            </a:r>
            <a:r>
              <a:rPr sz="1100" spc="30" dirty="0">
                <a:latin typeface="Calibri"/>
                <a:cs typeface="Calibri"/>
              </a:rPr>
              <a:t> </a:t>
            </a:r>
            <a:r>
              <a:rPr sz="1100" b="1" spc="65" dirty="0">
                <a:latin typeface="Calibri"/>
                <a:cs typeface="Calibri"/>
              </a:rPr>
              <a:t>-a</a:t>
            </a:r>
            <a:r>
              <a:rPr sz="1100" b="1" spc="35" dirty="0">
                <a:latin typeface="Calibri"/>
                <a:cs typeface="Calibri"/>
              </a:rPr>
              <a:t> </a:t>
            </a:r>
            <a:r>
              <a:rPr sz="1100" spc="65" dirty="0">
                <a:latin typeface="Calibri"/>
                <a:cs typeface="Calibri"/>
              </a:rPr>
              <a:t>sourceIP</a:t>
            </a:r>
            <a:r>
              <a:rPr sz="1100" spc="25" dirty="0">
                <a:latin typeface="Calibri"/>
                <a:cs typeface="Calibri"/>
              </a:rPr>
              <a:t> </a:t>
            </a:r>
            <a:r>
              <a:rPr sz="1100" b="1" spc="55" dirty="0">
                <a:latin typeface="Calibri"/>
                <a:cs typeface="Calibri"/>
              </a:rPr>
              <a:t>-flood</a:t>
            </a:r>
            <a:r>
              <a:rPr sz="1100" b="1" spc="15" dirty="0">
                <a:latin typeface="Calibri"/>
                <a:cs typeface="Calibri"/>
              </a:rPr>
              <a:t> </a:t>
            </a:r>
            <a:r>
              <a:rPr sz="1100" b="1" spc="55" dirty="0">
                <a:latin typeface="Calibri"/>
                <a:cs typeface="Calibri"/>
              </a:rPr>
              <a:t>targetIP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743892" y="3722052"/>
            <a:ext cx="1415415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b="1" spc="50" dirty="0">
                <a:latin typeface="Calibri"/>
                <a:cs typeface="Calibri"/>
              </a:rPr>
              <a:t>Πριν</a:t>
            </a:r>
            <a:r>
              <a:rPr sz="1100" b="1" dirty="0">
                <a:latin typeface="Calibri"/>
                <a:cs typeface="Calibri"/>
              </a:rPr>
              <a:t> </a:t>
            </a:r>
            <a:r>
              <a:rPr sz="1100" b="1" spc="60" dirty="0">
                <a:latin typeface="Calibri"/>
                <a:cs typeface="Calibri"/>
              </a:rPr>
              <a:t>από</a:t>
            </a:r>
            <a:r>
              <a:rPr sz="1100" b="1" spc="10" dirty="0">
                <a:latin typeface="Calibri"/>
                <a:cs typeface="Calibri"/>
              </a:rPr>
              <a:t> </a:t>
            </a:r>
            <a:r>
              <a:rPr sz="1100" b="1" spc="40" dirty="0">
                <a:latin typeface="Calibri"/>
                <a:cs typeface="Calibri"/>
              </a:rPr>
              <a:t>την</a:t>
            </a:r>
            <a:r>
              <a:rPr sz="1100" b="1" spc="-15" dirty="0">
                <a:latin typeface="Calibri"/>
                <a:cs typeface="Calibri"/>
              </a:rPr>
              <a:t> </a:t>
            </a:r>
            <a:r>
              <a:rPr sz="1100" b="1" spc="40" dirty="0">
                <a:latin typeface="Calibri"/>
                <a:cs typeface="Calibri"/>
              </a:rPr>
              <a:t>επίθεση</a:t>
            </a:r>
            <a:endParaRPr sz="1100">
              <a:latin typeface="Calibri"/>
              <a:cs typeface="Calibri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819785" y="2474595"/>
            <a:ext cx="4305300" cy="2929255"/>
            <a:chOff x="819785" y="2474595"/>
            <a:chExt cx="4305300" cy="2929255"/>
          </a:xfrm>
        </p:grpSpPr>
        <p:pic>
          <p:nvPicPr>
            <p:cNvPr id="12" name="object 1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19785" y="2474595"/>
              <a:ext cx="4305300" cy="2929254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3215639" y="2975927"/>
              <a:ext cx="946785" cy="2353310"/>
            </a:xfrm>
            <a:custGeom>
              <a:avLst/>
              <a:gdLst/>
              <a:ahLst/>
              <a:cxnLst/>
              <a:rect l="l" t="t" r="r" b="b"/>
              <a:pathLst>
                <a:path w="946785" h="2353310">
                  <a:moveTo>
                    <a:pt x="0" y="2352992"/>
                  </a:moveTo>
                  <a:lnTo>
                    <a:pt x="946467" y="2352992"/>
                  </a:lnTo>
                  <a:lnTo>
                    <a:pt x="946467" y="0"/>
                  </a:lnTo>
                  <a:lnTo>
                    <a:pt x="0" y="0"/>
                  </a:lnTo>
                  <a:lnTo>
                    <a:pt x="0" y="2352992"/>
                  </a:lnTo>
                </a:path>
              </a:pathLst>
            </a:custGeom>
            <a:ln w="5715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4" name="object 14"/>
          <p:cNvGrpSpPr/>
          <p:nvPr/>
        </p:nvGrpSpPr>
        <p:grpSpPr>
          <a:xfrm>
            <a:off x="5943600" y="1697672"/>
            <a:ext cx="5625465" cy="4492625"/>
            <a:chOff x="5943600" y="1697672"/>
            <a:chExt cx="5625465" cy="4492625"/>
          </a:xfrm>
        </p:grpSpPr>
        <p:pic>
          <p:nvPicPr>
            <p:cNvPr id="15" name="object 1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943600" y="1697672"/>
              <a:ext cx="5625147" cy="4492625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138545" y="1892935"/>
              <a:ext cx="5055235" cy="3922712"/>
            </a:xfrm>
            <a:prstGeom prst="rect">
              <a:avLst/>
            </a:prstGeom>
          </p:spPr>
        </p:pic>
      </p:grpSp>
      <p:sp>
        <p:nvSpPr>
          <p:cNvPr id="17" name="object 17"/>
          <p:cNvSpPr txBox="1"/>
          <p:nvPr/>
        </p:nvSpPr>
        <p:spPr>
          <a:xfrm>
            <a:off x="11173142" y="5774690"/>
            <a:ext cx="165735" cy="1079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715"/>
              </a:lnSpc>
            </a:pPr>
            <a:r>
              <a:rPr sz="650" spc="30" dirty="0">
                <a:latin typeface="Calibri"/>
                <a:cs typeface="Calibri"/>
              </a:rPr>
              <a:t>12</a:t>
            </a:r>
            <a:endParaRPr sz="6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6042660" cy="6879590"/>
            <a:chOff x="0" y="0"/>
            <a:chExt cx="6042660" cy="6879590"/>
          </a:xfrm>
        </p:grpSpPr>
        <p:sp>
          <p:nvSpPr>
            <p:cNvPr id="3" name="object 3"/>
            <p:cNvSpPr/>
            <p:nvPr/>
          </p:nvSpPr>
          <p:spPr>
            <a:xfrm>
              <a:off x="4497704" y="5112385"/>
              <a:ext cx="797560" cy="1738630"/>
            </a:xfrm>
            <a:custGeom>
              <a:avLst/>
              <a:gdLst/>
              <a:ahLst/>
              <a:cxnLst/>
              <a:rect l="l" t="t" r="r" b="b"/>
              <a:pathLst>
                <a:path w="797560" h="1738629">
                  <a:moveTo>
                    <a:pt x="609917" y="0"/>
                  </a:moveTo>
                  <a:lnTo>
                    <a:pt x="561340" y="6667"/>
                  </a:lnTo>
                  <a:lnTo>
                    <a:pt x="516572" y="25400"/>
                  </a:lnTo>
                  <a:lnTo>
                    <a:pt x="478155" y="55244"/>
                  </a:lnTo>
                  <a:lnTo>
                    <a:pt x="448310" y="94614"/>
                  </a:lnTo>
                  <a:lnTo>
                    <a:pt x="428625" y="142239"/>
                  </a:lnTo>
                  <a:lnTo>
                    <a:pt x="0" y="1738629"/>
                  </a:lnTo>
                  <a:lnTo>
                    <a:pt x="27940" y="1738629"/>
                  </a:lnTo>
                  <a:lnTo>
                    <a:pt x="453707" y="148907"/>
                  </a:lnTo>
                  <a:lnTo>
                    <a:pt x="470217" y="107950"/>
                  </a:lnTo>
                  <a:lnTo>
                    <a:pt x="496252" y="74294"/>
                  </a:lnTo>
                  <a:lnTo>
                    <a:pt x="529272" y="48577"/>
                  </a:lnTo>
                  <a:lnTo>
                    <a:pt x="567690" y="32384"/>
                  </a:lnTo>
                  <a:lnTo>
                    <a:pt x="609282" y="26669"/>
                  </a:lnTo>
                  <a:lnTo>
                    <a:pt x="698432" y="26669"/>
                  </a:lnTo>
                  <a:lnTo>
                    <a:pt x="658812" y="6667"/>
                  </a:lnTo>
                  <a:lnTo>
                    <a:pt x="609917" y="0"/>
                  </a:lnTo>
                  <a:close/>
                </a:path>
                <a:path w="797560" h="1738629">
                  <a:moveTo>
                    <a:pt x="698432" y="26669"/>
                  </a:moveTo>
                  <a:lnTo>
                    <a:pt x="609282" y="26669"/>
                  </a:lnTo>
                  <a:lnTo>
                    <a:pt x="652145" y="32384"/>
                  </a:lnTo>
                  <a:lnTo>
                    <a:pt x="709295" y="60959"/>
                  </a:lnTo>
                  <a:lnTo>
                    <a:pt x="750252" y="109537"/>
                  </a:lnTo>
                  <a:lnTo>
                    <a:pt x="770572" y="170497"/>
                  </a:lnTo>
                  <a:lnTo>
                    <a:pt x="771525" y="202882"/>
                  </a:lnTo>
                  <a:lnTo>
                    <a:pt x="766127" y="235584"/>
                  </a:lnTo>
                  <a:lnTo>
                    <a:pt x="362585" y="1738629"/>
                  </a:lnTo>
                  <a:lnTo>
                    <a:pt x="390207" y="1738629"/>
                  </a:lnTo>
                  <a:lnTo>
                    <a:pt x="791210" y="242252"/>
                  </a:lnTo>
                  <a:lnTo>
                    <a:pt x="797560" y="204787"/>
                  </a:lnTo>
                  <a:lnTo>
                    <a:pt x="796290" y="167322"/>
                  </a:lnTo>
                  <a:lnTo>
                    <a:pt x="772795" y="96202"/>
                  </a:lnTo>
                  <a:lnTo>
                    <a:pt x="724217" y="39687"/>
                  </a:lnTo>
                  <a:lnTo>
                    <a:pt x="698432" y="26669"/>
                  </a:lnTo>
                  <a:close/>
                </a:path>
              </a:pathLst>
            </a:custGeom>
            <a:solidFill>
              <a:srgbClr val="D679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2933700" y="635"/>
              <a:ext cx="1818639" cy="6857365"/>
            </a:xfrm>
            <a:custGeom>
              <a:avLst/>
              <a:gdLst/>
              <a:ahLst/>
              <a:cxnLst/>
              <a:rect l="l" t="t" r="r" b="b"/>
              <a:pathLst>
                <a:path w="1818639" h="6857365">
                  <a:moveTo>
                    <a:pt x="1818322" y="0"/>
                  </a:moveTo>
                  <a:lnTo>
                    <a:pt x="0" y="6857365"/>
                  </a:lnTo>
                </a:path>
              </a:pathLst>
            </a:custGeom>
            <a:ln w="22225">
              <a:solidFill>
                <a:srgbClr val="D6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3497579" y="18097"/>
              <a:ext cx="2545080" cy="6837045"/>
            </a:xfrm>
            <a:custGeom>
              <a:avLst/>
              <a:gdLst/>
              <a:ahLst/>
              <a:cxnLst/>
              <a:rect l="l" t="t" r="r" b="b"/>
              <a:pathLst>
                <a:path w="2545079" h="6837045">
                  <a:moveTo>
                    <a:pt x="1321435" y="2282825"/>
                  </a:moveTo>
                  <a:lnTo>
                    <a:pt x="1271587" y="2291080"/>
                  </a:lnTo>
                  <a:lnTo>
                    <a:pt x="1226185" y="2312352"/>
                  </a:lnTo>
                  <a:lnTo>
                    <a:pt x="1187767" y="2345055"/>
                  </a:lnTo>
                  <a:lnTo>
                    <a:pt x="1159510" y="2388870"/>
                  </a:lnTo>
                  <a:lnTo>
                    <a:pt x="1159510" y="2390140"/>
                  </a:lnTo>
                  <a:lnTo>
                    <a:pt x="819150" y="3658235"/>
                  </a:lnTo>
                  <a:lnTo>
                    <a:pt x="0" y="6835457"/>
                  </a:lnTo>
                  <a:lnTo>
                    <a:pt x="6667" y="6836092"/>
                  </a:lnTo>
                  <a:lnTo>
                    <a:pt x="20955" y="6836727"/>
                  </a:lnTo>
                  <a:lnTo>
                    <a:pt x="26670" y="6836727"/>
                  </a:lnTo>
                  <a:lnTo>
                    <a:pt x="843365" y="3664267"/>
                  </a:lnTo>
                  <a:lnTo>
                    <a:pt x="1183322" y="2397760"/>
                  </a:lnTo>
                  <a:lnTo>
                    <a:pt x="1208087" y="2360295"/>
                  </a:lnTo>
                  <a:lnTo>
                    <a:pt x="1241107" y="2332037"/>
                  </a:lnTo>
                  <a:lnTo>
                    <a:pt x="1279842" y="2313940"/>
                  </a:lnTo>
                  <a:lnTo>
                    <a:pt x="1322705" y="2307272"/>
                  </a:lnTo>
                  <a:lnTo>
                    <a:pt x="1417637" y="2307272"/>
                  </a:lnTo>
                  <a:lnTo>
                    <a:pt x="1372870" y="2289175"/>
                  </a:lnTo>
                  <a:lnTo>
                    <a:pt x="1321435" y="2282825"/>
                  </a:lnTo>
                  <a:close/>
                </a:path>
                <a:path w="2545079" h="6837045">
                  <a:moveTo>
                    <a:pt x="1417637" y="2307272"/>
                  </a:moveTo>
                  <a:lnTo>
                    <a:pt x="1322705" y="2307272"/>
                  </a:lnTo>
                  <a:lnTo>
                    <a:pt x="1366837" y="2312987"/>
                  </a:lnTo>
                  <a:lnTo>
                    <a:pt x="1412557" y="2333942"/>
                  </a:lnTo>
                  <a:lnTo>
                    <a:pt x="1448435" y="2366962"/>
                  </a:lnTo>
                  <a:lnTo>
                    <a:pt x="1472565" y="2408872"/>
                  </a:lnTo>
                  <a:lnTo>
                    <a:pt x="1483042" y="2456180"/>
                  </a:lnTo>
                  <a:lnTo>
                    <a:pt x="1477962" y="2506345"/>
                  </a:lnTo>
                  <a:lnTo>
                    <a:pt x="1220152" y="3457575"/>
                  </a:lnTo>
                  <a:lnTo>
                    <a:pt x="1214120" y="3492817"/>
                  </a:lnTo>
                  <a:lnTo>
                    <a:pt x="1215072" y="3525837"/>
                  </a:lnTo>
                  <a:lnTo>
                    <a:pt x="1215072" y="3528377"/>
                  </a:lnTo>
                  <a:lnTo>
                    <a:pt x="1223010" y="3562985"/>
                  </a:lnTo>
                  <a:lnTo>
                    <a:pt x="1258570" y="3626167"/>
                  </a:lnTo>
                  <a:lnTo>
                    <a:pt x="1314767" y="3669665"/>
                  </a:lnTo>
                  <a:lnTo>
                    <a:pt x="1397635" y="3688715"/>
                  </a:lnTo>
                  <a:lnTo>
                    <a:pt x="1444625" y="3682365"/>
                  </a:lnTo>
                  <a:lnTo>
                    <a:pt x="1487805" y="3664267"/>
                  </a:lnTo>
                  <a:lnTo>
                    <a:pt x="1490662" y="3662362"/>
                  </a:lnTo>
                  <a:lnTo>
                    <a:pt x="1403985" y="3662362"/>
                  </a:lnTo>
                  <a:lnTo>
                    <a:pt x="1354137" y="3656965"/>
                  </a:lnTo>
                  <a:lnTo>
                    <a:pt x="1299210" y="3629977"/>
                  </a:lnTo>
                  <a:lnTo>
                    <a:pt x="1259205" y="3583940"/>
                  </a:lnTo>
                  <a:lnTo>
                    <a:pt x="1239202" y="3525837"/>
                  </a:lnTo>
                  <a:lnTo>
                    <a:pt x="1238567" y="3495040"/>
                  </a:lnTo>
                  <a:lnTo>
                    <a:pt x="1243965" y="3463925"/>
                  </a:lnTo>
                  <a:lnTo>
                    <a:pt x="1502092" y="2512695"/>
                  </a:lnTo>
                  <a:lnTo>
                    <a:pt x="1508442" y="2464117"/>
                  </a:lnTo>
                  <a:lnTo>
                    <a:pt x="1502092" y="2417127"/>
                  </a:lnTo>
                  <a:lnTo>
                    <a:pt x="1483995" y="2373630"/>
                  </a:lnTo>
                  <a:lnTo>
                    <a:pt x="1455737" y="2336482"/>
                  </a:lnTo>
                  <a:lnTo>
                    <a:pt x="1418272" y="2307590"/>
                  </a:lnTo>
                  <a:lnTo>
                    <a:pt x="1417637" y="2307272"/>
                  </a:lnTo>
                  <a:close/>
                </a:path>
                <a:path w="2545079" h="6837045">
                  <a:moveTo>
                    <a:pt x="2545080" y="0"/>
                  </a:moveTo>
                  <a:lnTo>
                    <a:pt x="2518410" y="0"/>
                  </a:lnTo>
                  <a:lnTo>
                    <a:pt x="1939290" y="2100580"/>
                  </a:lnTo>
                  <a:lnTo>
                    <a:pt x="1547495" y="3545840"/>
                  </a:lnTo>
                  <a:lnTo>
                    <a:pt x="1526540" y="3591560"/>
                  </a:lnTo>
                  <a:lnTo>
                    <a:pt x="1493520" y="3627755"/>
                  </a:lnTo>
                  <a:lnTo>
                    <a:pt x="1451610" y="3651885"/>
                  </a:lnTo>
                  <a:lnTo>
                    <a:pt x="1403985" y="3662362"/>
                  </a:lnTo>
                  <a:lnTo>
                    <a:pt x="1490662" y="3662362"/>
                  </a:lnTo>
                  <a:lnTo>
                    <a:pt x="1525270" y="3636010"/>
                  </a:lnTo>
                  <a:lnTo>
                    <a:pt x="1554162" y="3598545"/>
                  </a:lnTo>
                  <a:lnTo>
                    <a:pt x="1572895" y="3553460"/>
                  </a:lnTo>
                  <a:lnTo>
                    <a:pt x="1964690" y="2108200"/>
                  </a:lnTo>
                  <a:lnTo>
                    <a:pt x="2540000" y="16510"/>
                  </a:lnTo>
                  <a:lnTo>
                    <a:pt x="2543810" y="3810"/>
                  </a:lnTo>
                  <a:lnTo>
                    <a:pt x="2545080" y="0"/>
                  </a:lnTo>
                  <a:close/>
                </a:path>
              </a:pathLst>
            </a:custGeom>
            <a:solidFill>
              <a:srgbClr val="FFB8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5841364" cy="6858000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9917430" y="33019"/>
            <a:ext cx="2174240" cy="1244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50" spc="60" dirty="0">
                <a:solidFill>
                  <a:srgbClr val="FFFFFF"/>
                </a:solidFill>
                <a:latin typeface="Calibri"/>
                <a:cs typeface="Calibri"/>
              </a:rPr>
              <a:t>CSP004_C_E:</a:t>
            </a:r>
            <a:r>
              <a:rPr sz="65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650" spc="55" dirty="0">
                <a:solidFill>
                  <a:srgbClr val="FFFFFF"/>
                </a:solidFill>
                <a:latin typeface="Calibri"/>
                <a:cs typeface="Calibri"/>
              </a:rPr>
              <a:t>Abdelkader</a:t>
            </a:r>
            <a:r>
              <a:rPr sz="65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650" spc="60" dirty="0">
                <a:solidFill>
                  <a:srgbClr val="FFFFFF"/>
                </a:solidFill>
                <a:latin typeface="Calibri"/>
                <a:cs typeface="Calibri"/>
              </a:rPr>
              <a:t>Shaaban</a:t>
            </a:r>
            <a:r>
              <a:rPr sz="65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650" spc="55" dirty="0">
                <a:solidFill>
                  <a:srgbClr val="FFFFFF"/>
                </a:solidFill>
                <a:latin typeface="Calibri"/>
                <a:cs typeface="Calibri"/>
              </a:rPr>
              <a:t>και</a:t>
            </a:r>
            <a:r>
              <a:rPr sz="650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650" spc="50" dirty="0">
                <a:solidFill>
                  <a:srgbClr val="FFFFFF"/>
                </a:solidFill>
                <a:latin typeface="Calibri"/>
                <a:cs typeface="Calibri"/>
              </a:rPr>
              <a:t>Stefan</a:t>
            </a:r>
            <a:r>
              <a:rPr sz="65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650" spc="50" dirty="0">
                <a:solidFill>
                  <a:srgbClr val="FFFFFF"/>
                </a:solidFill>
                <a:latin typeface="Calibri"/>
                <a:cs typeface="Calibri"/>
              </a:rPr>
              <a:t>Schauer</a:t>
            </a:r>
            <a:endParaRPr sz="650">
              <a:latin typeface="Calibri"/>
              <a:cs typeface="Calibri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5920104" y="2821350"/>
            <a:ext cx="6268085" cy="717184"/>
          </a:xfrm>
          <a:prstGeom prst="rect">
            <a:avLst/>
          </a:prstGeom>
        </p:spPr>
        <p:txBody>
          <a:bodyPr vert="horz" wrap="square" lIns="0" tIns="679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35"/>
              </a:spcBef>
            </a:pPr>
            <a:r>
              <a:rPr sz="2250" spc="114" dirty="0"/>
              <a:t>Επιθετικά</a:t>
            </a:r>
            <a:r>
              <a:rPr sz="2250" spc="85" dirty="0"/>
              <a:t> </a:t>
            </a:r>
            <a:r>
              <a:rPr sz="2250" spc="100" dirty="0"/>
              <a:t>εργαλεία</a:t>
            </a:r>
            <a:endParaRPr sz="2250" dirty="0"/>
          </a:p>
          <a:p>
            <a:pPr marL="12700" marR="5080" indent="153035">
              <a:lnSpc>
                <a:spcPct val="101699"/>
              </a:lnSpc>
              <a:spcBef>
                <a:spcPts val="305"/>
              </a:spcBef>
            </a:pPr>
            <a:r>
              <a:rPr sz="1750" spc="110" dirty="0">
                <a:solidFill>
                  <a:srgbClr val="FFB800"/>
                </a:solidFill>
              </a:rPr>
              <a:t>Metasploit</a:t>
            </a:r>
            <a:r>
              <a:rPr sz="1750" spc="175" dirty="0">
                <a:solidFill>
                  <a:srgbClr val="FFB800"/>
                </a:solidFill>
              </a:rPr>
              <a:t> </a:t>
            </a:r>
            <a:r>
              <a:rPr lang="el-GR" sz="1750" spc="105" dirty="0">
                <a:solidFill>
                  <a:srgbClr val="FFB800"/>
                </a:solidFill>
              </a:rPr>
              <a:t> </a:t>
            </a:r>
            <a:r>
              <a:rPr lang="en-US" sz="1750" spc="105" dirty="0">
                <a:solidFill>
                  <a:srgbClr val="FFB800"/>
                </a:solidFill>
              </a:rPr>
              <a:t>VM</a:t>
            </a:r>
            <a:endParaRPr sz="1750" dirty="0">
              <a:latin typeface="Calibri"/>
              <a:cs typeface="Calibri"/>
            </a:endParaRPr>
          </a:p>
        </p:txBody>
      </p:sp>
      <p:pic>
        <p:nvPicPr>
          <p:cNvPr id="9" name="object 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549832" y="6034404"/>
            <a:ext cx="3246120" cy="602297"/>
          </a:xfrm>
          <a:prstGeom prst="rect">
            <a:avLst/>
          </a:prstGeom>
        </p:spPr>
      </p:pic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351904" y="0"/>
            <a:ext cx="5840095" cy="6858000"/>
            <a:chOff x="6351904" y="0"/>
            <a:chExt cx="5840095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351904" y="4759"/>
              <a:ext cx="5840095" cy="685324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7376794" y="0"/>
              <a:ext cx="2556510" cy="6858000"/>
            </a:xfrm>
            <a:custGeom>
              <a:avLst/>
              <a:gdLst/>
              <a:ahLst/>
              <a:cxnLst/>
              <a:rect l="l" t="t" r="r" b="b"/>
              <a:pathLst>
                <a:path w="2556509" h="6858000">
                  <a:moveTo>
                    <a:pt x="1542414" y="1537335"/>
                  </a:moveTo>
                  <a:lnTo>
                    <a:pt x="1495107" y="1543685"/>
                  </a:lnTo>
                  <a:lnTo>
                    <a:pt x="1451609" y="1561782"/>
                  </a:lnTo>
                  <a:lnTo>
                    <a:pt x="1413827" y="1590357"/>
                  </a:lnTo>
                  <a:lnTo>
                    <a:pt x="1384617" y="1627822"/>
                  </a:lnTo>
                  <a:lnTo>
                    <a:pt x="1365884" y="1673225"/>
                  </a:lnTo>
                  <a:lnTo>
                    <a:pt x="971232" y="3128645"/>
                  </a:lnTo>
                  <a:lnTo>
                    <a:pt x="0" y="6858000"/>
                  </a:lnTo>
                  <a:lnTo>
                    <a:pt x="26034" y="6858000"/>
                  </a:lnTo>
                  <a:lnTo>
                    <a:pt x="996632" y="3136265"/>
                  </a:lnTo>
                  <a:lnTo>
                    <a:pt x="1391284" y="1681162"/>
                  </a:lnTo>
                  <a:lnTo>
                    <a:pt x="1412557" y="1635125"/>
                  </a:lnTo>
                  <a:lnTo>
                    <a:pt x="1445895" y="1598929"/>
                  </a:lnTo>
                  <a:lnTo>
                    <a:pt x="1488122" y="1574482"/>
                  </a:lnTo>
                  <a:lnTo>
                    <a:pt x="1536064" y="1564004"/>
                  </a:lnTo>
                  <a:lnTo>
                    <a:pt x="1637982" y="1564004"/>
                  </a:lnTo>
                  <a:lnTo>
                    <a:pt x="1625917" y="1556385"/>
                  </a:lnTo>
                  <a:lnTo>
                    <a:pt x="1591309" y="1543685"/>
                  </a:lnTo>
                  <a:lnTo>
                    <a:pt x="1542414" y="1537335"/>
                  </a:lnTo>
                  <a:close/>
                </a:path>
                <a:path w="2556509" h="6858000">
                  <a:moveTo>
                    <a:pt x="1637982" y="1564004"/>
                  </a:moveTo>
                  <a:lnTo>
                    <a:pt x="1536064" y="1564004"/>
                  </a:lnTo>
                  <a:lnTo>
                    <a:pt x="1586229" y="1569085"/>
                  </a:lnTo>
                  <a:lnTo>
                    <a:pt x="1615439" y="1580197"/>
                  </a:lnTo>
                  <a:lnTo>
                    <a:pt x="1664017" y="1617345"/>
                  </a:lnTo>
                  <a:lnTo>
                    <a:pt x="1694814" y="1671320"/>
                  </a:lnTo>
                  <a:lnTo>
                    <a:pt x="1702434" y="1732279"/>
                  </a:lnTo>
                  <a:lnTo>
                    <a:pt x="1697037" y="1763712"/>
                  </a:lnTo>
                  <a:lnTo>
                    <a:pt x="1437322" y="2721610"/>
                  </a:lnTo>
                  <a:lnTo>
                    <a:pt x="1430972" y="2770504"/>
                  </a:lnTo>
                  <a:lnTo>
                    <a:pt x="1437322" y="2817812"/>
                  </a:lnTo>
                  <a:lnTo>
                    <a:pt x="1455420" y="2861310"/>
                  </a:lnTo>
                  <a:lnTo>
                    <a:pt x="1483995" y="2898775"/>
                  </a:lnTo>
                  <a:lnTo>
                    <a:pt x="1521777" y="2927985"/>
                  </a:lnTo>
                  <a:lnTo>
                    <a:pt x="1567179" y="2946717"/>
                  </a:lnTo>
                  <a:lnTo>
                    <a:pt x="1619250" y="2952750"/>
                  </a:lnTo>
                  <a:lnTo>
                    <a:pt x="1669414" y="2944495"/>
                  </a:lnTo>
                  <a:lnTo>
                    <a:pt x="1704657" y="2928302"/>
                  </a:lnTo>
                  <a:lnTo>
                    <a:pt x="1617979" y="2928302"/>
                  </a:lnTo>
                  <a:lnTo>
                    <a:pt x="1573529" y="2922587"/>
                  </a:lnTo>
                  <a:lnTo>
                    <a:pt x="1527492" y="2901632"/>
                  </a:lnTo>
                  <a:lnTo>
                    <a:pt x="1491297" y="2868295"/>
                  </a:lnTo>
                  <a:lnTo>
                    <a:pt x="1466850" y="2826067"/>
                  </a:lnTo>
                  <a:lnTo>
                    <a:pt x="1456372" y="2778125"/>
                  </a:lnTo>
                  <a:lnTo>
                    <a:pt x="1461452" y="2727960"/>
                  </a:lnTo>
                  <a:lnTo>
                    <a:pt x="1721167" y="1770062"/>
                  </a:lnTo>
                  <a:lnTo>
                    <a:pt x="1727200" y="1734502"/>
                  </a:lnTo>
                  <a:lnTo>
                    <a:pt x="1726247" y="1701482"/>
                  </a:lnTo>
                  <a:lnTo>
                    <a:pt x="1726247" y="1698625"/>
                  </a:lnTo>
                  <a:lnTo>
                    <a:pt x="1718309" y="1663700"/>
                  </a:lnTo>
                  <a:lnTo>
                    <a:pt x="1703387" y="1630045"/>
                  </a:lnTo>
                  <a:lnTo>
                    <a:pt x="1682432" y="1600200"/>
                  </a:lnTo>
                  <a:lnTo>
                    <a:pt x="1656397" y="1575435"/>
                  </a:lnTo>
                  <a:lnTo>
                    <a:pt x="1637982" y="1564004"/>
                  </a:lnTo>
                  <a:close/>
                </a:path>
                <a:path w="2556509" h="6858000">
                  <a:moveTo>
                    <a:pt x="2556192" y="0"/>
                  </a:moveTo>
                  <a:lnTo>
                    <a:pt x="2528887" y="0"/>
                  </a:lnTo>
                  <a:lnTo>
                    <a:pt x="2100494" y="1561782"/>
                  </a:lnTo>
                  <a:lnTo>
                    <a:pt x="1758314" y="2837179"/>
                  </a:lnTo>
                  <a:lnTo>
                    <a:pt x="1733232" y="2874962"/>
                  </a:lnTo>
                  <a:lnTo>
                    <a:pt x="1700212" y="2903537"/>
                  </a:lnTo>
                  <a:lnTo>
                    <a:pt x="1660842" y="2921317"/>
                  </a:lnTo>
                  <a:lnTo>
                    <a:pt x="1617979" y="2928302"/>
                  </a:lnTo>
                  <a:lnTo>
                    <a:pt x="1704657" y="2928302"/>
                  </a:lnTo>
                  <a:lnTo>
                    <a:pt x="1715134" y="2923222"/>
                  </a:lnTo>
                  <a:lnTo>
                    <a:pt x="1753552" y="2890202"/>
                  </a:lnTo>
                  <a:lnTo>
                    <a:pt x="1782445" y="2846070"/>
                  </a:lnTo>
                  <a:lnTo>
                    <a:pt x="1782445" y="2844800"/>
                  </a:lnTo>
                  <a:lnTo>
                    <a:pt x="2125027" y="1567814"/>
                  </a:lnTo>
                  <a:lnTo>
                    <a:pt x="2556192" y="0"/>
                  </a:lnTo>
                  <a:close/>
                </a:path>
              </a:pathLst>
            </a:custGeom>
            <a:solidFill>
              <a:srgbClr val="FFB8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7895589" y="5207317"/>
              <a:ext cx="755650" cy="1644650"/>
            </a:xfrm>
            <a:custGeom>
              <a:avLst/>
              <a:gdLst/>
              <a:ahLst/>
              <a:cxnLst/>
              <a:rect l="l" t="t" r="r" b="b"/>
              <a:pathLst>
                <a:path w="755650" h="1644650">
                  <a:moveTo>
                    <a:pt x="577850" y="0"/>
                  </a:moveTo>
                  <a:lnTo>
                    <a:pt x="531812" y="6350"/>
                  </a:lnTo>
                  <a:lnTo>
                    <a:pt x="489584" y="24130"/>
                  </a:lnTo>
                  <a:lnTo>
                    <a:pt x="453072" y="52387"/>
                  </a:lnTo>
                  <a:lnTo>
                    <a:pt x="424497" y="89535"/>
                  </a:lnTo>
                  <a:lnTo>
                    <a:pt x="406082" y="134620"/>
                  </a:lnTo>
                  <a:lnTo>
                    <a:pt x="0" y="1644650"/>
                  </a:lnTo>
                  <a:lnTo>
                    <a:pt x="26352" y="1644650"/>
                  </a:lnTo>
                  <a:lnTo>
                    <a:pt x="429894" y="140970"/>
                  </a:lnTo>
                  <a:lnTo>
                    <a:pt x="449897" y="95250"/>
                  </a:lnTo>
                  <a:lnTo>
                    <a:pt x="481964" y="59372"/>
                  </a:lnTo>
                  <a:lnTo>
                    <a:pt x="522604" y="35560"/>
                  </a:lnTo>
                  <a:lnTo>
                    <a:pt x="569277" y="25400"/>
                  </a:lnTo>
                  <a:lnTo>
                    <a:pt x="661727" y="25400"/>
                  </a:lnTo>
                  <a:lnTo>
                    <a:pt x="624204" y="6350"/>
                  </a:lnTo>
                  <a:lnTo>
                    <a:pt x="577850" y="0"/>
                  </a:lnTo>
                  <a:close/>
                </a:path>
                <a:path w="755650" h="1644650">
                  <a:moveTo>
                    <a:pt x="661727" y="25400"/>
                  </a:moveTo>
                  <a:lnTo>
                    <a:pt x="569277" y="25400"/>
                  </a:lnTo>
                  <a:lnTo>
                    <a:pt x="617854" y="30797"/>
                  </a:lnTo>
                  <a:lnTo>
                    <a:pt x="671829" y="57785"/>
                  </a:lnTo>
                  <a:lnTo>
                    <a:pt x="710882" y="103822"/>
                  </a:lnTo>
                  <a:lnTo>
                    <a:pt x="729932" y="161290"/>
                  </a:lnTo>
                  <a:lnTo>
                    <a:pt x="730884" y="192087"/>
                  </a:lnTo>
                  <a:lnTo>
                    <a:pt x="725804" y="222885"/>
                  </a:lnTo>
                  <a:lnTo>
                    <a:pt x="343534" y="1644650"/>
                  </a:lnTo>
                  <a:lnTo>
                    <a:pt x="369887" y="1644650"/>
                  </a:lnTo>
                  <a:lnTo>
                    <a:pt x="749617" y="229235"/>
                  </a:lnTo>
                  <a:lnTo>
                    <a:pt x="755650" y="193675"/>
                  </a:lnTo>
                  <a:lnTo>
                    <a:pt x="754379" y="158115"/>
                  </a:lnTo>
                  <a:lnTo>
                    <a:pt x="732154" y="90805"/>
                  </a:lnTo>
                  <a:lnTo>
                    <a:pt x="686117" y="37782"/>
                  </a:lnTo>
                  <a:lnTo>
                    <a:pt x="661727" y="25400"/>
                  </a:lnTo>
                  <a:close/>
                </a:path>
              </a:pathLst>
            </a:custGeom>
            <a:solidFill>
              <a:srgbClr val="D679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549832" y="6167437"/>
              <a:ext cx="3293427" cy="611187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388417" y="2010092"/>
              <a:ext cx="5803264" cy="4424045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583679" y="2205037"/>
              <a:ext cx="5326380" cy="3854132"/>
            </a:xfrm>
            <a:prstGeom prst="rect">
              <a:avLst/>
            </a:prstGeom>
          </p:spPr>
        </p:pic>
      </p:grpSp>
      <p:sp>
        <p:nvSpPr>
          <p:cNvPr id="9" name="object 9"/>
          <p:cNvSpPr txBox="1"/>
          <p:nvPr/>
        </p:nvSpPr>
        <p:spPr>
          <a:xfrm>
            <a:off x="9917430" y="33019"/>
            <a:ext cx="2174240" cy="1244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50" spc="60" dirty="0">
                <a:latin typeface="Calibri"/>
                <a:cs typeface="Calibri"/>
              </a:rPr>
              <a:t>CSP004_C_E:</a:t>
            </a:r>
            <a:r>
              <a:rPr sz="650" spc="35" dirty="0">
                <a:latin typeface="Calibri"/>
                <a:cs typeface="Calibri"/>
              </a:rPr>
              <a:t> </a:t>
            </a:r>
            <a:r>
              <a:rPr sz="650" spc="55" dirty="0">
                <a:latin typeface="Calibri"/>
                <a:cs typeface="Calibri"/>
              </a:rPr>
              <a:t>Abdelkader</a:t>
            </a:r>
            <a:r>
              <a:rPr sz="650" spc="30" dirty="0">
                <a:latin typeface="Calibri"/>
                <a:cs typeface="Calibri"/>
              </a:rPr>
              <a:t> </a:t>
            </a:r>
            <a:r>
              <a:rPr sz="650" spc="60" dirty="0">
                <a:latin typeface="Calibri"/>
                <a:cs typeface="Calibri"/>
              </a:rPr>
              <a:t>Shaaban</a:t>
            </a:r>
            <a:r>
              <a:rPr sz="650" spc="40" dirty="0">
                <a:latin typeface="Calibri"/>
                <a:cs typeface="Calibri"/>
              </a:rPr>
              <a:t> </a:t>
            </a:r>
            <a:r>
              <a:rPr sz="650" spc="55" dirty="0">
                <a:latin typeface="Calibri"/>
                <a:cs typeface="Calibri"/>
              </a:rPr>
              <a:t>και</a:t>
            </a:r>
            <a:r>
              <a:rPr sz="650" spc="25" dirty="0">
                <a:latin typeface="Calibri"/>
                <a:cs typeface="Calibri"/>
              </a:rPr>
              <a:t> </a:t>
            </a:r>
            <a:r>
              <a:rPr sz="650" spc="50" dirty="0">
                <a:latin typeface="Calibri"/>
                <a:cs typeface="Calibri"/>
              </a:rPr>
              <a:t>Stefan</a:t>
            </a:r>
            <a:r>
              <a:rPr sz="650" spc="30" dirty="0">
                <a:latin typeface="Calibri"/>
                <a:cs typeface="Calibri"/>
              </a:rPr>
              <a:t> </a:t>
            </a:r>
            <a:r>
              <a:rPr sz="650" spc="50" dirty="0">
                <a:latin typeface="Calibri"/>
                <a:cs typeface="Calibri"/>
              </a:rPr>
              <a:t>Schauer</a:t>
            </a:r>
            <a:endParaRPr sz="650">
              <a:latin typeface="Calibri"/>
              <a:cs typeface="Calibri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875030" y="761365"/>
            <a:ext cx="274129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120" dirty="0">
                <a:solidFill>
                  <a:srgbClr val="000000"/>
                </a:solidFill>
              </a:rPr>
              <a:t>Τι</a:t>
            </a:r>
            <a:r>
              <a:rPr spc="160" dirty="0">
                <a:solidFill>
                  <a:srgbClr val="000000"/>
                </a:solidFill>
              </a:rPr>
              <a:t> </a:t>
            </a:r>
            <a:r>
              <a:rPr spc="114" dirty="0">
                <a:solidFill>
                  <a:srgbClr val="000000"/>
                </a:solidFill>
              </a:rPr>
              <a:t>είναι</a:t>
            </a:r>
            <a:r>
              <a:rPr spc="125" dirty="0">
                <a:solidFill>
                  <a:srgbClr val="000000"/>
                </a:solidFill>
              </a:rPr>
              <a:t> </a:t>
            </a:r>
            <a:r>
              <a:rPr spc="130" dirty="0">
                <a:solidFill>
                  <a:srgbClr val="000000"/>
                </a:solidFill>
              </a:rPr>
              <a:t>το</a:t>
            </a:r>
            <a:r>
              <a:rPr spc="185" dirty="0">
                <a:solidFill>
                  <a:srgbClr val="000000"/>
                </a:solidFill>
              </a:rPr>
              <a:t> </a:t>
            </a:r>
            <a:r>
              <a:rPr spc="150" dirty="0">
                <a:solidFill>
                  <a:srgbClr val="000000"/>
                </a:solidFill>
              </a:rPr>
              <a:t>Metasploit;</a:t>
            </a:r>
          </a:p>
        </p:txBody>
      </p:sp>
      <p:sp>
        <p:nvSpPr>
          <p:cNvPr id="11" name="object 11"/>
          <p:cNvSpPr txBox="1"/>
          <p:nvPr/>
        </p:nvSpPr>
        <p:spPr>
          <a:xfrm>
            <a:off x="979169" y="1596390"/>
            <a:ext cx="3510915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b="1" spc="55" dirty="0">
                <a:latin typeface="Calibri"/>
                <a:cs typeface="Calibri"/>
              </a:rPr>
              <a:t>Το</a:t>
            </a:r>
            <a:r>
              <a:rPr sz="1100" b="1" spc="20" dirty="0">
                <a:latin typeface="Calibri"/>
                <a:cs typeface="Calibri"/>
              </a:rPr>
              <a:t> </a:t>
            </a:r>
            <a:r>
              <a:rPr sz="1100" b="1" spc="50" dirty="0">
                <a:latin typeface="Calibri"/>
                <a:cs typeface="Calibri"/>
              </a:rPr>
              <a:t>πιο</a:t>
            </a:r>
            <a:r>
              <a:rPr sz="1100" b="1" spc="20" dirty="0">
                <a:latin typeface="Calibri"/>
                <a:cs typeface="Calibri"/>
              </a:rPr>
              <a:t> </a:t>
            </a:r>
            <a:r>
              <a:rPr sz="1100" b="1" spc="50" dirty="0">
                <a:latin typeface="Calibri"/>
                <a:cs typeface="Calibri"/>
              </a:rPr>
              <a:t>διαδεδομένο</a:t>
            </a:r>
            <a:r>
              <a:rPr sz="1100" b="1" spc="290" dirty="0">
                <a:latin typeface="Calibri"/>
                <a:cs typeface="Calibri"/>
              </a:rPr>
              <a:t> </a:t>
            </a:r>
            <a:r>
              <a:rPr sz="1100" b="1" spc="55" dirty="0">
                <a:latin typeface="Calibri"/>
                <a:cs typeface="Calibri"/>
              </a:rPr>
              <a:t>δοκιμών</a:t>
            </a:r>
            <a:r>
              <a:rPr sz="1100" b="1" spc="15" dirty="0">
                <a:latin typeface="Calibri"/>
                <a:cs typeface="Calibri"/>
              </a:rPr>
              <a:t> </a:t>
            </a:r>
            <a:r>
              <a:rPr sz="1100" b="1" spc="50" dirty="0">
                <a:latin typeface="Calibri"/>
                <a:cs typeface="Calibri"/>
              </a:rPr>
              <a:t>διείσδυσης</a:t>
            </a:r>
            <a:r>
              <a:rPr sz="1100" b="1" spc="15" dirty="0">
                <a:latin typeface="Calibri"/>
                <a:cs typeface="Calibri"/>
              </a:rPr>
              <a:t> </a:t>
            </a:r>
            <a:r>
              <a:rPr sz="1100" b="1" spc="50" dirty="0">
                <a:latin typeface="Calibri"/>
                <a:cs typeface="Calibri"/>
              </a:rPr>
              <a:t>στον</a:t>
            </a:r>
            <a:r>
              <a:rPr sz="1100" b="1" spc="25" dirty="0">
                <a:latin typeface="Calibri"/>
                <a:cs typeface="Calibri"/>
              </a:rPr>
              <a:t> </a:t>
            </a:r>
            <a:r>
              <a:rPr sz="1100" b="1" spc="50" dirty="0">
                <a:latin typeface="Calibri"/>
                <a:cs typeface="Calibri"/>
              </a:rPr>
              <a:t>κόσμο.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979169" y="2880995"/>
            <a:ext cx="3846195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80" dirty="0">
                <a:latin typeface="Calibri"/>
                <a:cs typeface="Calibri"/>
              </a:rPr>
              <a:t>Μπορείτε</a:t>
            </a:r>
            <a:r>
              <a:rPr sz="1100" spc="30" dirty="0">
                <a:latin typeface="Calibri"/>
                <a:cs typeface="Calibri"/>
              </a:rPr>
              <a:t> </a:t>
            </a:r>
            <a:r>
              <a:rPr sz="1100" spc="80" dirty="0">
                <a:latin typeface="Calibri"/>
                <a:cs typeface="Calibri"/>
              </a:rPr>
              <a:t>να</a:t>
            </a:r>
            <a:r>
              <a:rPr sz="1100" spc="35" dirty="0">
                <a:latin typeface="Calibri"/>
                <a:cs typeface="Calibri"/>
              </a:rPr>
              <a:t> </a:t>
            </a:r>
            <a:r>
              <a:rPr sz="1100" spc="70" dirty="0">
                <a:latin typeface="Calibri"/>
                <a:cs typeface="Calibri"/>
              </a:rPr>
              <a:t>το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spc="75" dirty="0">
                <a:latin typeface="Calibri"/>
                <a:cs typeface="Calibri"/>
              </a:rPr>
              <a:t>κατεβάσετε</a:t>
            </a:r>
            <a:r>
              <a:rPr sz="1100" spc="30" dirty="0">
                <a:latin typeface="Calibri"/>
                <a:cs typeface="Calibri"/>
              </a:rPr>
              <a:t> </a:t>
            </a:r>
            <a:r>
              <a:rPr sz="1100" spc="90" dirty="0">
                <a:latin typeface="Calibri"/>
                <a:cs typeface="Calibri"/>
              </a:rPr>
              <a:t>από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spc="70" dirty="0">
                <a:latin typeface="Calibri"/>
                <a:cs typeface="Calibri"/>
              </a:rPr>
              <a:t>τον</a:t>
            </a:r>
            <a:r>
              <a:rPr sz="1100" spc="35" dirty="0">
                <a:latin typeface="Calibri"/>
                <a:cs typeface="Calibri"/>
              </a:rPr>
              <a:t> </a:t>
            </a:r>
            <a:r>
              <a:rPr sz="1100" spc="80" dirty="0">
                <a:latin typeface="Calibri"/>
                <a:cs typeface="Calibri"/>
              </a:rPr>
              <a:t>ακόλουθο</a:t>
            </a:r>
            <a:r>
              <a:rPr sz="1100" spc="45" dirty="0">
                <a:latin typeface="Calibri"/>
                <a:cs typeface="Calibri"/>
              </a:rPr>
              <a:t> </a:t>
            </a:r>
            <a:r>
              <a:rPr sz="1100" spc="65" dirty="0">
                <a:latin typeface="Calibri"/>
                <a:cs typeface="Calibri"/>
              </a:rPr>
              <a:t>σύνδεσμο.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440690" y="3984625"/>
            <a:ext cx="5942965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l"/>
            <a:r>
              <a:rPr lang="fr-FR" sz="1800" b="0" i="0" u="none" strike="noStrike" baseline="0" dirty="0" err="1">
                <a:solidFill>
                  <a:srgbClr val="87882D"/>
                </a:solidFill>
                <a:latin typeface="CenturyGothic"/>
              </a:rPr>
              <a:t>Metasploitable</a:t>
            </a:r>
            <a:r>
              <a:rPr lang="fr-FR" sz="1800" b="0" i="0" u="none" strike="noStrike" baseline="0" dirty="0">
                <a:solidFill>
                  <a:srgbClr val="87882D"/>
                </a:solidFill>
                <a:latin typeface="CenturyGothic"/>
              </a:rPr>
              <a:t> 2 | </a:t>
            </a:r>
            <a:r>
              <a:rPr lang="fr-FR" sz="1800" b="0" i="0" u="none" strike="noStrike" baseline="0" dirty="0" err="1">
                <a:solidFill>
                  <a:srgbClr val="87882D"/>
                </a:solidFill>
                <a:latin typeface="CenturyGothic"/>
              </a:rPr>
              <a:t>Metasploit</a:t>
            </a:r>
            <a:r>
              <a:rPr lang="fr-FR" sz="1800" b="0" i="0" u="none" strike="noStrike" baseline="0" dirty="0">
                <a:solidFill>
                  <a:srgbClr val="87882D"/>
                </a:solidFill>
                <a:latin typeface="CenturyGothic"/>
              </a:rPr>
              <a:t> Documentation (rapid7.com)</a:t>
            </a:r>
            <a:endParaRPr lang="en-US" sz="1000" dirty="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1198542" y="5769609"/>
            <a:ext cx="114935" cy="1244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50" spc="5" dirty="0">
                <a:latin typeface="Calibri"/>
                <a:cs typeface="Calibri"/>
              </a:rPr>
              <a:t>1</a:t>
            </a:r>
            <a:r>
              <a:rPr sz="650" spc="30" dirty="0">
                <a:latin typeface="Calibri"/>
                <a:cs typeface="Calibri"/>
              </a:rPr>
              <a:t>4</a:t>
            </a:r>
            <a:endParaRPr sz="650"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76835" y="6050915"/>
            <a:ext cx="867410" cy="101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00" u="sng" spc="20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6"/>
              </a:rPr>
              <a:t>https://www.metasploit.</a:t>
            </a:r>
            <a:r>
              <a:rPr sz="500" u="sng" spc="20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</a:rPr>
              <a:t>com</a:t>
            </a:r>
            <a:endParaRPr sz="5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75030" y="367665"/>
            <a:ext cx="6376035" cy="3683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250" spc="175" dirty="0">
                <a:solidFill>
                  <a:srgbClr val="000000"/>
                </a:solidFill>
              </a:rPr>
              <a:t>Εκκίνηση</a:t>
            </a:r>
            <a:r>
              <a:rPr sz="2250" spc="220" dirty="0">
                <a:solidFill>
                  <a:srgbClr val="000000"/>
                </a:solidFill>
              </a:rPr>
              <a:t> </a:t>
            </a:r>
            <a:r>
              <a:rPr sz="2250" spc="145" dirty="0">
                <a:solidFill>
                  <a:srgbClr val="000000"/>
                </a:solidFill>
              </a:rPr>
              <a:t>του</a:t>
            </a:r>
            <a:r>
              <a:rPr sz="2250" spc="200" dirty="0">
                <a:solidFill>
                  <a:srgbClr val="000000"/>
                </a:solidFill>
              </a:rPr>
              <a:t> </a:t>
            </a:r>
            <a:r>
              <a:rPr sz="2250" spc="160" dirty="0">
                <a:solidFill>
                  <a:srgbClr val="000000"/>
                </a:solidFill>
              </a:rPr>
              <a:t>διακομιστή/Εξυπηρετητή</a:t>
            </a:r>
            <a:r>
              <a:rPr sz="2250" spc="215" dirty="0">
                <a:solidFill>
                  <a:srgbClr val="000000"/>
                </a:solidFill>
              </a:rPr>
              <a:t> </a:t>
            </a:r>
            <a:r>
              <a:rPr sz="2250" spc="180" dirty="0">
                <a:solidFill>
                  <a:srgbClr val="000000"/>
                </a:solidFill>
              </a:rPr>
              <a:t>Wazuh</a:t>
            </a:r>
            <a:endParaRPr sz="2250"/>
          </a:p>
        </p:txBody>
      </p:sp>
      <p:sp>
        <p:nvSpPr>
          <p:cNvPr id="3" name="object 3"/>
          <p:cNvSpPr txBox="1"/>
          <p:nvPr/>
        </p:nvSpPr>
        <p:spPr>
          <a:xfrm>
            <a:off x="493394" y="2025332"/>
            <a:ext cx="3457575" cy="4699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9085" indent="-286385">
              <a:lnSpc>
                <a:spcPct val="100000"/>
              </a:lnSpc>
              <a:spcBef>
                <a:spcPts val="100"/>
              </a:spcBef>
              <a:buSzPct val="163636"/>
              <a:buFont typeface="Arial"/>
              <a:buChar char="•"/>
              <a:tabLst>
                <a:tab pos="298450" algn="l"/>
                <a:tab pos="299085" algn="l"/>
              </a:tabLst>
            </a:pPr>
            <a:r>
              <a:rPr sz="1100" spc="75" dirty="0">
                <a:latin typeface="Calibri"/>
                <a:cs typeface="Calibri"/>
              </a:rPr>
              <a:t>Πρώτον,</a:t>
            </a:r>
            <a:r>
              <a:rPr sz="1100" spc="30" dirty="0">
                <a:latin typeface="Calibri"/>
                <a:cs typeface="Calibri"/>
              </a:rPr>
              <a:t> </a:t>
            </a:r>
            <a:r>
              <a:rPr sz="1100" spc="75" dirty="0">
                <a:latin typeface="Calibri"/>
                <a:cs typeface="Calibri"/>
              </a:rPr>
              <a:t>πρέπει</a:t>
            </a:r>
            <a:r>
              <a:rPr sz="1100" spc="35" dirty="0">
                <a:latin typeface="Calibri"/>
                <a:cs typeface="Calibri"/>
              </a:rPr>
              <a:t> </a:t>
            </a:r>
            <a:r>
              <a:rPr sz="1100" spc="80" dirty="0">
                <a:latin typeface="Calibri"/>
                <a:cs typeface="Calibri"/>
              </a:rPr>
              <a:t>να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spc="80" dirty="0">
                <a:latin typeface="Calibri"/>
                <a:cs typeface="Calibri"/>
              </a:rPr>
              <a:t>βρούμε</a:t>
            </a:r>
            <a:r>
              <a:rPr sz="1100" spc="35" dirty="0">
                <a:latin typeface="Calibri"/>
                <a:cs typeface="Calibri"/>
              </a:rPr>
              <a:t> </a:t>
            </a:r>
            <a:r>
              <a:rPr sz="1100" spc="70" dirty="0">
                <a:latin typeface="Calibri"/>
                <a:cs typeface="Calibri"/>
              </a:rPr>
              <a:t>τη</a:t>
            </a:r>
            <a:r>
              <a:rPr sz="1100" spc="35" dirty="0">
                <a:latin typeface="Calibri"/>
                <a:cs typeface="Calibri"/>
              </a:rPr>
              <a:t> </a:t>
            </a:r>
            <a:r>
              <a:rPr sz="1100" b="1" spc="75" dirty="0">
                <a:solidFill>
                  <a:srgbClr val="CF2D1C"/>
                </a:solidFill>
                <a:latin typeface="Calibri"/>
                <a:cs typeface="Calibri"/>
              </a:rPr>
              <a:t>διεύθυνση</a:t>
            </a:r>
            <a:r>
              <a:rPr sz="1100" b="1" spc="35" dirty="0">
                <a:solidFill>
                  <a:srgbClr val="CF2D1C"/>
                </a:solidFill>
                <a:latin typeface="Calibri"/>
                <a:cs typeface="Calibri"/>
              </a:rPr>
              <a:t> </a:t>
            </a:r>
            <a:r>
              <a:rPr sz="1100" spc="65" dirty="0">
                <a:latin typeface="Calibri"/>
                <a:cs typeface="Calibri"/>
              </a:rPr>
              <a:t>IP</a:t>
            </a:r>
            <a:r>
              <a:rPr sz="1100" spc="35" dirty="0">
                <a:latin typeface="Calibri"/>
                <a:cs typeface="Calibri"/>
              </a:rPr>
              <a:t> </a:t>
            </a:r>
            <a:r>
              <a:rPr sz="1100" spc="75" dirty="0">
                <a:latin typeface="Calibri"/>
                <a:cs typeface="Calibri"/>
              </a:rPr>
              <a:t>του</a:t>
            </a:r>
            <a:endParaRPr sz="1100">
              <a:latin typeface="Calibri"/>
              <a:cs typeface="Calibri"/>
            </a:endParaRPr>
          </a:p>
          <a:p>
            <a:pPr marL="299720">
              <a:lnSpc>
                <a:spcPct val="100000"/>
              </a:lnSpc>
              <a:spcBef>
                <a:spcPts val="860"/>
              </a:spcBef>
            </a:pPr>
            <a:r>
              <a:rPr sz="1100" spc="65" dirty="0">
                <a:latin typeface="Calibri"/>
                <a:cs typeface="Calibri"/>
              </a:rPr>
              <a:t>Εξυπηρετητής</a:t>
            </a:r>
            <a:r>
              <a:rPr sz="1100" spc="-5" dirty="0">
                <a:latin typeface="Calibri"/>
                <a:cs typeface="Calibri"/>
              </a:rPr>
              <a:t> </a:t>
            </a:r>
            <a:r>
              <a:rPr sz="1100" spc="80" dirty="0">
                <a:latin typeface="Calibri"/>
                <a:cs typeface="Calibri"/>
              </a:rPr>
              <a:t>Wazuh.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93395" y="4487545"/>
            <a:ext cx="4459606" cy="349070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298450" marR="5080" indent="-286385">
              <a:lnSpc>
                <a:spcPct val="101699"/>
              </a:lnSpc>
              <a:spcBef>
                <a:spcPts val="75"/>
              </a:spcBef>
              <a:buSzPct val="163636"/>
              <a:buFont typeface="Arial"/>
              <a:buChar char="•"/>
              <a:tabLst>
                <a:tab pos="298450" algn="l"/>
                <a:tab pos="299085" algn="l"/>
              </a:tabLst>
            </a:pPr>
            <a:r>
              <a:rPr sz="1100" spc="100" dirty="0">
                <a:latin typeface="Calibri"/>
                <a:cs typeface="Calibri"/>
              </a:rPr>
              <a:t>`Μεταβείτε</a:t>
            </a:r>
            <a:r>
              <a:rPr sz="1100" spc="55" dirty="0">
                <a:latin typeface="Calibri"/>
                <a:cs typeface="Calibri"/>
              </a:rPr>
              <a:t> </a:t>
            </a:r>
            <a:r>
              <a:rPr sz="1100" spc="100" dirty="0">
                <a:latin typeface="Calibri"/>
                <a:cs typeface="Calibri"/>
              </a:rPr>
              <a:t>στον</a:t>
            </a:r>
            <a:r>
              <a:rPr sz="1100" spc="70" dirty="0">
                <a:latin typeface="Calibri"/>
                <a:cs typeface="Calibri"/>
              </a:rPr>
              <a:t> </a:t>
            </a:r>
            <a:r>
              <a:rPr sz="1100" b="1" spc="105" dirty="0">
                <a:latin typeface="Calibri"/>
                <a:cs typeface="Calibri"/>
              </a:rPr>
              <a:t>εξυπηρετητή</a:t>
            </a:r>
            <a:r>
              <a:rPr sz="1100" b="1" spc="60" dirty="0">
                <a:latin typeface="Calibri"/>
                <a:cs typeface="Calibri"/>
              </a:rPr>
              <a:t> </a:t>
            </a:r>
            <a:r>
              <a:rPr sz="1100" b="1" spc="125" dirty="0">
                <a:latin typeface="Calibri"/>
                <a:cs typeface="Calibri"/>
              </a:rPr>
              <a:t>Wazuh</a:t>
            </a:r>
            <a:r>
              <a:rPr sz="1100" b="1" spc="65" dirty="0">
                <a:latin typeface="Calibri"/>
                <a:cs typeface="Calibri"/>
              </a:rPr>
              <a:t> </a:t>
            </a:r>
            <a:r>
              <a:rPr sz="1100" spc="90" dirty="0">
                <a:latin typeface="Calibri"/>
                <a:cs typeface="Calibri"/>
              </a:rPr>
              <a:t>και</a:t>
            </a:r>
            <a:r>
              <a:rPr sz="1100" spc="65" dirty="0">
                <a:latin typeface="Calibri"/>
                <a:cs typeface="Calibri"/>
              </a:rPr>
              <a:t> </a:t>
            </a:r>
            <a:r>
              <a:rPr sz="1100" spc="100" dirty="0">
                <a:latin typeface="Calibri"/>
                <a:cs typeface="Calibri"/>
              </a:rPr>
              <a:t>πληκτρολογήστε</a:t>
            </a:r>
            <a:r>
              <a:rPr sz="1100" spc="60" dirty="0">
                <a:latin typeface="Calibri"/>
                <a:cs typeface="Calibri"/>
              </a:rPr>
              <a:t> </a:t>
            </a:r>
            <a:r>
              <a:rPr lang="el-GR" sz="1100" b="1" spc="125" dirty="0">
                <a:latin typeface="Calibri"/>
                <a:cs typeface="Calibri"/>
              </a:rPr>
              <a:t>‘</a:t>
            </a:r>
            <a:r>
              <a:rPr lang="en-US" sz="1100" b="1" spc="125" dirty="0" err="1">
                <a:latin typeface="Calibri"/>
                <a:cs typeface="Calibri"/>
              </a:rPr>
              <a:t>ip</a:t>
            </a:r>
            <a:r>
              <a:rPr lang="en-US" sz="1100" b="1" spc="125" dirty="0">
                <a:latin typeface="Calibri"/>
                <a:cs typeface="Calibri"/>
              </a:rPr>
              <a:t> address</a:t>
            </a:r>
            <a:r>
              <a:rPr lang="el-GR" sz="1100" b="1" spc="125" dirty="0">
                <a:latin typeface="Calibri"/>
                <a:cs typeface="Calibri"/>
              </a:rPr>
              <a:t>’</a:t>
            </a:r>
            <a:endParaRPr sz="1100" dirty="0">
              <a:latin typeface="Calibri"/>
              <a:cs typeface="Calibri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5811520" y="0"/>
            <a:ext cx="6380480" cy="6878955"/>
            <a:chOff x="5811520" y="0"/>
            <a:chExt cx="6380480" cy="6878955"/>
          </a:xfrm>
        </p:grpSpPr>
        <p:sp>
          <p:nvSpPr>
            <p:cNvPr id="6" name="object 6"/>
            <p:cNvSpPr/>
            <p:nvPr/>
          </p:nvSpPr>
          <p:spPr>
            <a:xfrm>
              <a:off x="6896100" y="1270"/>
              <a:ext cx="1818639" cy="6856730"/>
            </a:xfrm>
            <a:custGeom>
              <a:avLst/>
              <a:gdLst/>
              <a:ahLst/>
              <a:cxnLst/>
              <a:rect l="l" t="t" r="r" b="b"/>
              <a:pathLst>
                <a:path w="1818640" h="6856730">
                  <a:moveTo>
                    <a:pt x="0" y="6856729"/>
                  </a:moveTo>
                  <a:lnTo>
                    <a:pt x="1818322" y="0"/>
                  </a:lnTo>
                </a:path>
              </a:pathLst>
            </a:custGeom>
            <a:ln w="22225">
              <a:solidFill>
                <a:srgbClr val="D6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811520" y="711200"/>
              <a:ext cx="6380480" cy="6097270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007100" y="906780"/>
              <a:ext cx="6062980" cy="5519420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6706870" y="4738370"/>
              <a:ext cx="1452880" cy="203200"/>
            </a:xfrm>
            <a:custGeom>
              <a:avLst/>
              <a:gdLst/>
              <a:ahLst/>
              <a:cxnLst/>
              <a:rect l="l" t="t" r="r" b="b"/>
              <a:pathLst>
                <a:path w="1452879" h="203200">
                  <a:moveTo>
                    <a:pt x="0" y="203199"/>
                  </a:moveTo>
                  <a:lnTo>
                    <a:pt x="1452879" y="203199"/>
                  </a:lnTo>
                  <a:lnTo>
                    <a:pt x="1452879" y="0"/>
                  </a:lnTo>
                  <a:lnTo>
                    <a:pt x="0" y="0"/>
                  </a:lnTo>
                  <a:lnTo>
                    <a:pt x="0" y="203199"/>
                  </a:lnTo>
                </a:path>
              </a:pathLst>
            </a:custGeom>
            <a:ln w="285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720"/>
              </a:lnSpc>
            </a:pPr>
            <a:fld id="{81D60167-4931-47E6-BA6A-407CBD079E47}" type="slidenum">
              <a:rPr spc="30" dirty="0"/>
              <a:t>12</a:t>
            </a:fld>
            <a:endParaRPr spc="30" dirty="0"/>
          </a:p>
        </p:txBody>
      </p:sp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351904" y="0"/>
            <a:ext cx="5840095" cy="6858000"/>
            <a:chOff x="6351904" y="0"/>
            <a:chExt cx="5840095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351904" y="4759"/>
              <a:ext cx="5840095" cy="685324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7376794" y="0"/>
              <a:ext cx="2556510" cy="6858000"/>
            </a:xfrm>
            <a:custGeom>
              <a:avLst/>
              <a:gdLst/>
              <a:ahLst/>
              <a:cxnLst/>
              <a:rect l="l" t="t" r="r" b="b"/>
              <a:pathLst>
                <a:path w="2556509" h="6858000">
                  <a:moveTo>
                    <a:pt x="1542414" y="1537335"/>
                  </a:moveTo>
                  <a:lnTo>
                    <a:pt x="1495107" y="1543685"/>
                  </a:lnTo>
                  <a:lnTo>
                    <a:pt x="1451609" y="1561782"/>
                  </a:lnTo>
                  <a:lnTo>
                    <a:pt x="1413827" y="1590357"/>
                  </a:lnTo>
                  <a:lnTo>
                    <a:pt x="1384617" y="1627822"/>
                  </a:lnTo>
                  <a:lnTo>
                    <a:pt x="1365884" y="1673225"/>
                  </a:lnTo>
                  <a:lnTo>
                    <a:pt x="971232" y="3128645"/>
                  </a:lnTo>
                  <a:lnTo>
                    <a:pt x="0" y="6858000"/>
                  </a:lnTo>
                  <a:lnTo>
                    <a:pt x="26034" y="6858000"/>
                  </a:lnTo>
                  <a:lnTo>
                    <a:pt x="996632" y="3136265"/>
                  </a:lnTo>
                  <a:lnTo>
                    <a:pt x="1391284" y="1681162"/>
                  </a:lnTo>
                  <a:lnTo>
                    <a:pt x="1412557" y="1635125"/>
                  </a:lnTo>
                  <a:lnTo>
                    <a:pt x="1445895" y="1598929"/>
                  </a:lnTo>
                  <a:lnTo>
                    <a:pt x="1488122" y="1574482"/>
                  </a:lnTo>
                  <a:lnTo>
                    <a:pt x="1536064" y="1564004"/>
                  </a:lnTo>
                  <a:lnTo>
                    <a:pt x="1637982" y="1564004"/>
                  </a:lnTo>
                  <a:lnTo>
                    <a:pt x="1625917" y="1556385"/>
                  </a:lnTo>
                  <a:lnTo>
                    <a:pt x="1591309" y="1543685"/>
                  </a:lnTo>
                  <a:lnTo>
                    <a:pt x="1542414" y="1537335"/>
                  </a:lnTo>
                  <a:close/>
                </a:path>
                <a:path w="2556509" h="6858000">
                  <a:moveTo>
                    <a:pt x="1637982" y="1564004"/>
                  </a:moveTo>
                  <a:lnTo>
                    <a:pt x="1536064" y="1564004"/>
                  </a:lnTo>
                  <a:lnTo>
                    <a:pt x="1586229" y="1569085"/>
                  </a:lnTo>
                  <a:lnTo>
                    <a:pt x="1615439" y="1580197"/>
                  </a:lnTo>
                  <a:lnTo>
                    <a:pt x="1664017" y="1617345"/>
                  </a:lnTo>
                  <a:lnTo>
                    <a:pt x="1694814" y="1671320"/>
                  </a:lnTo>
                  <a:lnTo>
                    <a:pt x="1702434" y="1732279"/>
                  </a:lnTo>
                  <a:lnTo>
                    <a:pt x="1697037" y="1763712"/>
                  </a:lnTo>
                  <a:lnTo>
                    <a:pt x="1437322" y="2721610"/>
                  </a:lnTo>
                  <a:lnTo>
                    <a:pt x="1430972" y="2770504"/>
                  </a:lnTo>
                  <a:lnTo>
                    <a:pt x="1437322" y="2817812"/>
                  </a:lnTo>
                  <a:lnTo>
                    <a:pt x="1455420" y="2861310"/>
                  </a:lnTo>
                  <a:lnTo>
                    <a:pt x="1483995" y="2898775"/>
                  </a:lnTo>
                  <a:lnTo>
                    <a:pt x="1521777" y="2927985"/>
                  </a:lnTo>
                  <a:lnTo>
                    <a:pt x="1567179" y="2946717"/>
                  </a:lnTo>
                  <a:lnTo>
                    <a:pt x="1619250" y="2952750"/>
                  </a:lnTo>
                  <a:lnTo>
                    <a:pt x="1669414" y="2944495"/>
                  </a:lnTo>
                  <a:lnTo>
                    <a:pt x="1704657" y="2928302"/>
                  </a:lnTo>
                  <a:lnTo>
                    <a:pt x="1617979" y="2928302"/>
                  </a:lnTo>
                  <a:lnTo>
                    <a:pt x="1573529" y="2922587"/>
                  </a:lnTo>
                  <a:lnTo>
                    <a:pt x="1527492" y="2901632"/>
                  </a:lnTo>
                  <a:lnTo>
                    <a:pt x="1491297" y="2868295"/>
                  </a:lnTo>
                  <a:lnTo>
                    <a:pt x="1466850" y="2826067"/>
                  </a:lnTo>
                  <a:lnTo>
                    <a:pt x="1456372" y="2778125"/>
                  </a:lnTo>
                  <a:lnTo>
                    <a:pt x="1461452" y="2727960"/>
                  </a:lnTo>
                  <a:lnTo>
                    <a:pt x="1721167" y="1770062"/>
                  </a:lnTo>
                  <a:lnTo>
                    <a:pt x="1727200" y="1734502"/>
                  </a:lnTo>
                  <a:lnTo>
                    <a:pt x="1726247" y="1701482"/>
                  </a:lnTo>
                  <a:lnTo>
                    <a:pt x="1726247" y="1698625"/>
                  </a:lnTo>
                  <a:lnTo>
                    <a:pt x="1718309" y="1663700"/>
                  </a:lnTo>
                  <a:lnTo>
                    <a:pt x="1703387" y="1630045"/>
                  </a:lnTo>
                  <a:lnTo>
                    <a:pt x="1682432" y="1600200"/>
                  </a:lnTo>
                  <a:lnTo>
                    <a:pt x="1656397" y="1575435"/>
                  </a:lnTo>
                  <a:lnTo>
                    <a:pt x="1637982" y="1564004"/>
                  </a:lnTo>
                  <a:close/>
                </a:path>
                <a:path w="2556509" h="6858000">
                  <a:moveTo>
                    <a:pt x="2556192" y="0"/>
                  </a:moveTo>
                  <a:lnTo>
                    <a:pt x="2528887" y="0"/>
                  </a:lnTo>
                  <a:lnTo>
                    <a:pt x="2100494" y="1561782"/>
                  </a:lnTo>
                  <a:lnTo>
                    <a:pt x="1758314" y="2837179"/>
                  </a:lnTo>
                  <a:lnTo>
                    <a:pt x="1733232" y="2874962"/>
                  </a:lnTo>
                  <a:lnTo>
                    <a:pt x="1700212" y="2903537"/>
                  </a:lnTo>
                  <a:lnTo>
                    <a:pt x="1660842" y="2921317"/>
                  </a:lnTo>
                  <a:lnTo>
                    <a:pt x="1617979" y="2928302"/>
                  </a:lnTo>
                  <a:lnTo>
                    <a:pt x="1704657" y="2928302"/>
                  </a:lnTo>
                  <a:lnTo>
                    <a:pt x="1715134" y="2923222"/>
                  </a:lnTo>
                  <a:lnTo>
                    <a:pt x="1753552" y="2890202"/>
                  </a:lnTo>
                  <a:lnTo>
                    <a:pt x="1782445" y="2846070"/>
                  </a:lnTo>
                  <a:lnTo>
                    <a:pt x="1782445" y="2844800"/>
                  </a:lnTo>
                  <a:lnTo>
                    <a:pt x="2125027" y="1567814"/>
                  </a:lnTo>
                  <a:lnTo>
                    <a:pt x="2556192" y="0"/>
                  </a:lnTo>
                  <a:close/>
                </a:path>
              </a:pathLst>
            </a:custGeom>
            <a:solidFill>
              <a:srgbClr val="FFB8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7895589" y="5207317"/>
              <a:ext cx="755650" cy="1644650"/>
            </a:xfrm>
            <a:custGeom>
              <a:avLst/>
              <a:gdLst/>
              <a:ahLst/>
              <a:cxnLst/>
              <a:rect l="l" t="t" r="r" b="b"/>
              <a:pathLst>
                <a:path w="755650" h="1644650">
                  <a:moveTo>
                    <a:pt x="577850" y="0"/>
                  </a:moveTo>
                  <a:lnTo>
                    <a:pt x="531812" y="6350"/>
                  </a:lnTo>
                  <a:lnTo>
                    <a:pt x="489584" y="24130"/>
                  </a:lnTo>
                  <a:lnTo>
                    <a:pt x="453072" y="52387"/>
                  </a:lnTo>
                  <a:lnTo>
                    <a:pt x="424497" y="89535"/>
                  </a:lnTo>
                  <a:lnTo>
                    <a:pt x="406082" y="134620"/>
                  </a:lnTo>
                  <a:lnTo>
                    <a:pt x="0" y="1644650"/>
                  </a:lnTo>
                  <a:lnTo>
                    <a:pt x="26352" y="1644650"/>
                  </a:lnTo>
                  <a:lnTo>
                    <a:pt x="429894" y="140970"/>
                  </a:lnTo>
                  <a:lnTo>
                    <a:pt x="449897" y="95250"/>
                  </a:lnTo>
                  <a:lnTo>
                    <a:pt x="481964" y="59372"/>
                  </a:lnTo>
                  <a:lnTo>
                    <a:pt x="522604" y="35560"/>
                  </a:lnTo>
                  <a:lnTo>
                    <a:pt x="569277" y="25400"/>
                  </a:lnTo>
                  <a:lnTo>
                    <a:pt x="661727" y="25400"/>
                  </a:lnTo>
                  <a:lnTo>
                    <a:pt x="624204" y="6350"/>
                  </a:lnTo>
                  <a:lnTo>
                    <a:pt x="577850" y="0"/>
                  </a:lnTo>
                  <a:close/>
                </a:path>
                <a:path w="755650" h="1644650">
                  <a:moveTo>
                    <a:pt x="661727" y="25400"/>
                  </a:moveTo>
                  <a:lnTo>
                    <a:pt x="569277" y="25400"/>
                  </a:lnTo>
                  <a:lnTo>
                    <a:pt x="617854" y="30797"/>
                  </a:lnTo>
                  <a:lnTo>
                    <a:pt x="671829" y="57785"/>
                  </a:lnTo>
                  <a:lnTo>
                    <a:pt x="710882" y="103822"/>
                  </a:lnTo>
                  <a:lnTo>
                    <a:pt x="729932" y="161290"/>
                  </a:lnTo>
                  <a:lnTo>
                    <a:pt x="730884" y="192087"/>
                  </a:lnTo>
                  <a:lnTo>
                    <a:pt x="725804" y="222885"/>
                  </a:lnTo>
                  <a:lnTo>
                    <a:pt x="343534" y="1644650"/>
                  </a:lnTo>
                  <a:lnTo>
                    <a:pt x="369887" y="1644650"/>
                  </a:lnTo>
                  <a:lnTo>
                    <a:pt x="749617" y="229235"/>
                  </a:lnTo>
                  <a:lnTo>
                    <a:pt x="755650" y="193675"/>
                  </a:lnTo>
                  <a:lnTo>
                    <a:pt x="754379" y="158115"/>
                  </a:lnTo>
                  <a:lnTo>
                    <a:pt x="732154" y="90805"/>
                  </a:lnTo>
                  <a:lnTo>
                    <a:pt x="686117" y="37782"/>
                  </a:lnTo>
                  <a:lnTo>
                    <a:pt x="661727" y="25400"/>
                  </a:lnTo>
                  <a:close/>
                </a:path>
              </a:pathLst>
            </a:custGeom>
            <a:solidFill>
              <a:srgbClr val="D679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549832" y="6167437"/>
              <a:ext cx="3293427" cy="611187"/>
            </a:xfrm>
            <a:prstGeom prst="rect">
              <a:avLst/>
            </a:prstGeom>
          </p:spPr>
        </p:pic>
      </p:grpSp>
      <p:grpSp>
        <p:nvGrpSpPr>
          <p:cNvPr id="7" name="object 7"/>
          <p:cNvGrpSpPr/>
          <p:nvPr/>
        </p:nvGrpSpPr>
        <p:grpSpPr>
          <a:xfrm>
            <a:off x="490537" y="1668779"/>
            <a:ext cx="11701780" cy="4245610"/>
            <a:chOff x="490537" y="1668779"/>
            <a:chExt cx="11701780" cy="4245610"/>
          </a:xfrm>
        </p:grpSpPr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90537" y="1668779"/>
              <a:ext cx="5285422" cy="4168140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49287" y="1827212"/>
              <a:ext cx="4788535" cy="3671252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609600" y="1790699"/>
              <a:ext cx="434340" cy="518159"/>
            </a:xfrm>
            <a:custGeom>
              <a:avLst/>
              <a:gdLst/>
              <a:ahLst/>
              <a:cxnLst/>
              <a:rect l="l" t="t" r="r" b="b"/>
              <a:pathLst>
                <a:path w="434340" h="518160">
                  <a:moveTo>
                    <a:pt x="0" y="518160"/>
                  </a:moveTo>
                  <a:lnTo>
                    <a:pt x="434340" y="518160"/>
                  </a:lnTo>
                  <a:lnTo>
                    <a:pt x="434340" y="0"/>
                  </a:lnTo>
                  <a:lnTo>
                    <a:pt x="0" y="0"/>
                  </a:lnTo>
                  <a:lnTo>
                    <a:pt x="0" y="518160"/>
                  </a:lnTo>
                </a:path>
              </a:pathLst>
            </a:custGeom>
            <a:ln w="5715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646420" y="1677669"/>
              <a:ext cx="6545580" cy="4236720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841365" y="1872932"/>
              <a:ext cx="6071552" cy="3666807"/>
            </a:xfrm>
            <a:prstGeom prst="rect">
              <a:avLst/>
            </a:prstGeom>
          </p:spPr>
        </p:pic>
      </p:grpSp>
      <p:sp>
        <p:nvSpPr>
          <p:cNvPr id="13" name="object 13"/>
          <p:cNvSpPr txBox="1"/>
          <p:nvPr/>
        </p:nvSpPr>
        <p:spPr>
          <a:xfrm>
            <a:off x="9917430" y="33019"/>
            <a:ext cx="2174240" cy="1244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50" spc="60" dirty="0">
                <a:latin typeface="Calibri"/>
                <a:cs typeface="Calibri"/>
              </a:rPr>
              <a:t>CSP004_C_E:</a:t>
            </a:r>
            <a:r>
              <a:rPr sz="650" spc="35" dirty="0">
                <a:latin typeface="Calibri"/>
                <a:cs typeface="Calibri"/>
              </a:rPr>
              <a:t> </a:t>
            </a:r>
            <a:r>
              <a:rPr sz="650" spc="55" dirty="0">
                <a:latin typeface="Calibri"/>
                <a:cs typeface="Calibri"/>
              </a:rPr>
              <a:t>Abdelkader</a:t>
            </a:r>
            <a:r>
              <a:rPr sz="650" spc="30" dirty="0">
                <a:latin typeface="Calibri"/>
                <a:cs typeface="Calibri"/>
              </a:rPr>
              <a:t> </a:t>
            </a:r>
            <a:r>
              <a:rPr sz="650" spc="60" dirty="0">
                <a:latin typeface="Calibri"/>
                <a:cs typeface="Calibri"/>
              </a:rPr>
              <a:t>Shaaban</a:t>
            </a:r>
            <a:r>
              <a:rPr sz="650" spc="40" dirty="0">
                <a:latin typeface="Calibri"/>
                <a:cs typeface="Calibri"/>
              </a:rPr>
              <a:t> </a:t>
            </a:r>
            <a:r>
              <a:rPr sz="650" spc="55" dirty="0">
                <a:latin typeface="Calibri"/>
                <a:cs typeface="Calibri"/>
              </a:rPr>
              <a:t>και</a:t>
            </a:r>
            <a:r>
              <a:rPr sz="650" spc="25" dirty="0">
                <a:latin typeface="Calibri"/>
                <a:cs typeface="Calibri"/>
              </a:rPr>
              <a:t> </a:t>
            </a:r>
            <a:r>
              <a:rPr sz="650" spc="50" dirty="0">
                <a:latin typeface="Calibri"/>
                <a:cs typeface="Calibri"/>
              </a:rPr>
              <a:t>Stefan</a:t>
            </a:r>
            <a:r>
              <a:rPr sz="650" spc="30" dirty="0">
                <a:latin typeface="Calibri"/>
                <a:cs typeface="Calibri"/>
              </a:rPr>
              <a:t> </a:t>
            </a:r>
            <a:r>
              <a:rPr sz="650" spc="50" dirty="0">
                <a:latin typeface="Calibri"/>
                <a:cs typeface="Calibri"/>
              </a:rPr>
              <a:t>Schauer</a:t>
            </a:r>
            <a:endParaRPr sz="650"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1198542" y="6101079"/>
            <a:ext cx="114935" cy="1079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720"/>
              </a:lnSpc>
            </a:pPr>
            <a:r>
              <a:rPr sz="650" spc="5" dirty="0">
                <a:latin typeface="Calibri"/>
                <a:cs typeface="Calibri"/>
              </a:rPr>
              <a:t>1</a:t>
            </a:r>
            <a:r>
              <a:rPr sz="650" spc="30" dirty="0">
                <a:latin typeface="Calibri"/>
                <a:cs typeface="Calibri"/>
              </a:rPr>
              <a:t>5</a:t>
            </a:r>
            <a:endParaRPr sz="650">
              <a:latin typeface="Calibri"/>
              <a:cs typeface="Calibri"/>
            </a:endParaRPr>
          </a:p>
        </p:txBody>
      </p:sp>
      <p:sp>
        <p:nvSpPr>
          <p:cNvPr id="14" name="object 14"/>
          <p:cNvSpPr txBox="1">
            <a:spLocks noGrp="1"/>
          </p:cNvSpPr>
          <p:nvPr>
            <p:ph type="title"/>
          </p:nvPr>
        </p:nvSpPr>
        <p:spPr>
          <a:xfrm>
            <a:off x="875030" y="761365"/>
            <a:ext cx="5488940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155" dirty="0">
                <a:solidFill>
                  <a:srgbClr val="000000"/>
                </a:solidFill>
              </a:rPr>
              <a:t>Αρχείο</a:t>
            </a:r>
            <a:r>
              <a:rPr spc="190" dirty="0">
                <a:solidFill>
                  <a:srgbClr val="000000"/>
                </a:solidFill>
              </a:rPr>
              <a:t> </a:t>
            </a:r>
            <a:r>
              <a:rPr spc="165" dirty="0">
                <a:solidFill>
                  <a:srgbClr val="000000"/>
                </a:solidFill>
              </a:rPr>
              <a:t>εγκατάστασης</a:t>
            </a:r>
            <a:r>
              <a:rPr spc="185" dirty="0">
                <a:solidFill>
                  <a:srgbClr val="000000"/>
                </a:solidFill>
              </a:rPr>
              <a:t> </a:t>
            </a:r>
            <a:r>
              <a:rPr spc="155" dirty="0">
                <a:solidFill>
                  <a:srgbClr val="000000"/>
                </a:solidFill>
              </a:rPr>
              <a:t>λογισμικού</a:t>
            </a:r>
            <a:r>
              <a:rPr spc="175" dirty="0">
                <a:solidFill>
                  <a:srgbClr val="000000"/>
                </a:solidFill>
              </a:rPr>
              <a:t> </a:t>
            </a:r>
            <a:r>
              <a:rPr spc="150" dirty="0">
                <a:solidFill>
                  <a:srgbClr val="000000"/>
                </a:solidFill>
              </a:rPr>
              <a:t>Metasploit</a:t>
            </a:r>
          </a:p>
        </p:txBody>
      </p:sp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352222" y="0"/>
            <a:ext cx="5840095" cy="6858000"/>
            <a:chOff x="6352222" y="0"/>
            <a:chExt cx="5840095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352222" y="4759"/>
              <a:ext cx="5839777" cy="685324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7376794" y="0"/>
              <a:ext cx="2556510" cy="6858000"/>
            </a:xfrm>
            <a:custGeom>
              <a:avLst/>
              <a:gdLst/>
              <a:ahLst/>
              <a:cxnLst/>
              <a:rect l="l" t="t" r="r" b="b"/>
              <a:pathLst>
                <a:path w="2556509" h="6858000">
                  <a:moveTo>
                    <a:pt x="1542414" y="1537335"/>
                  </a:moveTo>
                  <a:lnTo>
                    <a:pt x="1495107" y="1543685"/>
                  </a:lnTo>
                  <a:lnTo>
                    <a:pt x="1451609" y="1561782"/>
                  </a:lnTo>
                  <a:lnTo>
                    <a:pt x="1413827" y="1590357"/>
                  </a:lnTo>
                  <a:lnTo>
                    <a:pt x="1384617" y="1627822"/>
                  </a:lnTo>
                  <a:lnTo>
                    <a:pt x="1365884" y="1673225"/>
                  </a:lnTo>
                  <a:lnTo>
                    <a:pt x="971232" y="3128645"/>
                  </a:lnTo>
                  <a:lnTo>
                    <a:pt x="0" y="6858000"/>
                  </a:lnTo>
                  <a:lnTo>
                    <a:pt x="26034" y="6858000"/>
                  </a:lnTo>
                  <a:lnTo>
                    <a:pt x="996632" y="3136265"/>
                  </a:lnTo>
                  <a:lnTo>
                    <a:pt x="1391284" y="1681162"/>
                  </a:lnTo>
                  <a:lnTo>
                    <a:pt x="1412557" y="1635125"/>
                  </a:lnTo>
                  <a:lnTo>
                    <a:pt x="1445895" y="1598929"/>
                  </a:lnTo>
                  <a:lnTo>
                    <a:pt x="1488122" y="1574482"/>
                  </a:lnTo>
                  <a:lnTo>
                    <a:pt x="1536064" y="1564004"/>
                  </a:lnTo>
                  <a:lnTo>
                    <a:pt x="1637982" y="1564004"/>
                  </a:lnTo>
                  <a:lnTo>
                    <a:pt x="1625917" y="1556385"/>
                  </a:lnTo>
                  <a:lnTo>
                    <a:pt x="1591309" y="1543685"/>
                  </a:lnTo>
                  <a:lnTo>
                    <a:pt x="1542414" y="1537335"/>
                  </a:lnTo>
                  <a:close/>
                </a:path>
                <a:path w="2556509" h="6858000">
                  <a:moveTo>
                    <a:pt x="1637982" y="1564004"/>
                  </a:moveTo>
                  <a:lnTo>
                    <a:pt x="1536064" y="1564004"/>
                  </a:lnTo>
                  <a:lnTo>
                    <a:pt x="1586229" y="1569085"/>
                  </a:lnTo>
                  <a:lnTo>
                    <a:pt x="1615439" y="1580197"/>
                  </a:lnTo>
                  <a:lnTo>
                    <a:pt x="1664017" y="1617345"/>
                  </a:lnTo>
                  <a:lnTo>
                    <a:pt x="1694814" y="1671320"/>
                  </a:lnTo>
                  <a:lnTo>
                    <a:pt x="1702434" y="1732279"/>
                  </a:lnTo>
                  <a:lnTo>
                    <a:pt x="1697037" y="1763712"/>
                  </a:lnTo>
                  <a:lnTo>
                    <a:pt x="1437322" y="2721610"/>
                  </a:lnTo>
                  <a:lnTo>
                    <a:pt x="1430972" y="2770504"/>
                  </a:lnTo>
                  <a:lnTo>
                    <a:pt x="1437322" y="2817812"/>
                  </a:lnTo>
                  <a:lnTo>
                    <a:pt x="1455420" y="2861310"/>
                  </a:lnTo>
                  <a:lnTo>
                    <a:pt x="1483995" y="2898775"/>
                  </a:lnTo>
                  <a:lnTo>
                    <a:pt x="1521777" y="2927985"/>
                  </a:lnTo>
                  <a:lnTo>
                    <a:pt x="1567179" y="2946717"/>
                  </a:lnTo>
                  <a:lnTo>
                    <a:pt x="1619250" y="2952750"/>
                  </a:lnTo>
                  <a:lnTo>
                    <a:pt x="1669414" y="2944495"/>
                  </a:lnTo>
                  <a:lnTo>
                    <a:pt x="1704657" y="2928302"/>
                  </a:lnTo>
                  <a:lnTo>
                    <a:pt x="1617979" y="2928302"/>
                  </a:lnTo>
                  <a:lnTo>
                    <a:pt x="1573529" y="2922587"/>
                  </a:lnTo>
                  <a:lnTo>
                    <a:pt x="1527492" y="2901632"/>
                  </a:lnTo>
                  <a:lnTo>
                    <a:pt x="1491297" y="2868295"/>
                  </a:lnTo>
                  <a:lnTo>
                    <a:pt x="1466850" y="2826067"/>
                  </a:lnTo>
                  <a:lnTo>
                    <a:pt x="1456372" y="2778125"/>
                  </a:lnTo>
                  <a:lnTo>
                    <a:pt x="1461452" y="2727960"/>
                  </a:lnTo>
                  <a:lnTo>
                    <a:pt x="1721167" y="1770062"/>
                  </a:lnTo>
                  <a:lnTo>
                    <a:pt x="1727200" y="1734502"/>
                  </a:lnTo>
                  <a:lnTo>
                    <a:pt x="1726247" y="1701482"/>
                  </a:lnTo>
                  <a:lnTo>
                    <a:pt x="1726247" y="1698625"/>
                  </a:lnTo>
                  <a:lnTo>
                    <a:pt x="1718309" y="1663700"/>
                  </a:lnTo>
                  <a:lnTo>
                    <a:pt x="1703387" y="1630045"/>
                  </a:lnTo>
                  <a:lnTo>
                    <a:pt x="1682432" y="1600200"/>
                  </a:lnTo>
                  <a:lnTo>
                    <a:pt x="1656397" y="1575435"/>
                  </a:lnTo>
                  <a:lnTo>
                    <a:pt x="1637982" y="1564004"/>
                  </a:lnTo>
                  <a:close/>
                </a:path>
                <a:path w="2556509" h="6858000">
                  <a:moveTo>
                    <a:pt x="2556192" y="0"/>
                  </a:moveTo>
                  <a:lnTo>
                    <a:pt x="2528887" y="0"/>
                  </a:lnTo>
                  <a:lnTo>
                    <a:pt x="2100494" y="1561782"/>
                  </a:lnTo>
                  <a:lnTo>
                    <a:pt x="1758314" y="2837179"/>
                  </a:lnTo>
                  <a:lnTo>
                    <a:pt x="1733232" y="2874962"/>
                  </a:lnTo>
                  <a:lnTo>
                    <a:pt x="1700212" y="2903537"/>
                  </a:lnTo>
                  <a:lnTo>
                    <a:pt x="1660842" y="2921317"/>
                  </a:lnTo>
                  <a:lnTo>
                    <a:pt x="1617979" y="2928302"/>
                  </a:lnTo>
                  <a:lnTo>
                    <a:pt x="1704657" y="2928302"/>
                  </a:lnTo>
                  <a:lnTo>
                    <a:pt x="1715134" y="2923222"/>
                  </a:lnTo>
                  <a:lnTo>
                    <a:pt x="1753552" y="2890202"/>
                  </a:lnTo>
                  <a:lnTo>
                    <a:pt x="1782445" y="2846070"/>
                  </a:lnTo>
                  <a:lnTo>
                    <a:pt x="1782445" y="2844800"/>
                  </a:lnTo>
                  <a:lnTo>
                    <a:pt x="2125027" y="1567814"/>
                  </a:lnTo>
                  <a:lnTo>
                    <a:pt x="2556192" y="0"/>
                  </a:lnTo>
                  <a:close/>
                </a:path>
              </a:pathLst>
            </a:custGeom>
            <a:solidFill>
              <a:srgbClr val="FFB8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7895907" y="5207317"/>
              <a:ext cx="755650" cy="1644650"/>
            </a:xfrm>
            <a:custGeom>
              <a:avLst/>
              <a:gdLst/>
              <a:ahLst/>
              <a:cxnLst/>
              <a:rect l="l" t="t" r="r" b="b"/>
              <a:pathLst>
                <a:path w="755650" h="1644650">
                  <a:moveTo>
                    <a:pt x="577850" y="0"/>
                  </a:moveTo>
                  <a:lnTo>
                    <a:pt x="531812" y="6350"/>
                  </a:lnTo>
                  <a:lnTo>
                    <a:pt x="489584" y="24130"/>
                  </a:lnTo>
                  <a:lnTo>
                    <a:pt x="453072" y="52387"/>
                  </a:lnTo>
                  <a:lnTo>
                    <a:pt x="424497" y="89535"/>
                  </a:lnTo>
                  <a:lnTo>
                    <a:pt x="406082" y="134620"/>
                  </a:lnTo>
                  <a:lnTo>
                    <a:pt x="0" y="1644650"/>
                  </a:lnTo>
                  <a:lnTo>
                    <a:pt x="26352" y="1644650"/>
                  </a:lnTo>
                  <a:lnTo>
                    <a:pt x="429895" y="140970"/>
                  </a:lnTo>
                  <a:lnTo>
                    <a:pt x="449897" y="95250"/>
                  </a:lnTo>
                  <a:lnTo>
                    <a:pt x="481964" y="59372"/>
                  </a:lnTo>
                  <a:lnTo>
                    <a:pt x="522604" y="35560"/>
                  </a:lnTo>
                  <a:lnTo>
                    <a:pt x="569277" y="25400"/>
                  </a:lnTo>
                  <a:lnTo>
                    <a:pt x="661727" y="25400"/>
                  </a:lnTo>
                  <a:lnTo>
                    <a:pt x="624204" y="6350"/>
                  </a:lnTo>
                  <a:lnTo>
                    <a:pt x="577850" y="0"/>
                  </a:lnTo>
                  <a:close/>
                </a:path>
                <a:path w="755650" h="1644650">
                  <a:moveTo>
                    <a:pt x="661727" y="25400"/>
                  </a:moveTo>
                  <a:lnTo>
                    <a:pt x="569277" y="25400"/>
                  </a:lnTo>
                  <a:lnTo>
                    <a:pt x="617854" y="30797"/>
                  </a:lnTo>
                  <a:lnTo>
                    <a:pt x="671829" y="57785"/>
                  </a:lnTo>
                  <a:lnTo>
                    <a:pt x="710882" y="103822"/>
                  </a:lnTo>
                  <a:lnTo>
                    <a:pt x="729932" y="161290"/>
                  </a:lnTo>
                  <a:lnTo>
                    <a:pt x="730884" y="192087"/>
                  </a:lnTo>
                  <a:lnTo>
                    <a:pt x="725804" y="222885"/>
                  </a:lnTo>
                  <a:lnTo>
                    <a:pt x="343534" y="1644650"/>
                  </a:lnTo>
                  <a:lnTo>
                    <a:pt x="369887" y="1644650"/>
                  </a:lnTo>
                  <a:lnTo>
                    <a:pt x="749617" y="229235"/>
                  </a:lnTo>
                  <a:lnTo>
                    <a:pt x="755650" y="193675"/>
                  </a:lnTo>
                  <a:lnTo>
                    <a:pt x="754379" y="158115"/>
                  </a:lnTo>
                  <a:lnTo>
                    <a:pt x="732154" y="90805"/>
                  </a:lnTo>
                  <a:lnTo>
                    <a:pt x="686117" y="37782"/>
                  </a:lnTo>
                  <a:lnTo>
                    <a:pt x="661727" y="25400"/>
                  </a:lnTo>
                  <a:close/>
                </a:path>
              </a:pathLst>
            </a:custGeom>
            <a:solidFill>
              <a:srgbClr val="D679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549832" y="6167437"/>
              <a:ext cx="3293427" cy="611187"/>
            </a:xfrm>
            <a:prstGeom prst="rect">
              <a:avLst/>
            </a:prstGeom>
          </p:spPr>
        </p:pic>
      </p:grpSp>
      <p:grpSp>
        <p:nvGrpSpPr>
          <p:cNvPr id="7" name="object 7"/>
          <p:cNvGrpSpPr/>
          <p:nvPr/>
        </p:nvGrpSpPr>
        <p:grpSpPr>
          <a:xfrm>
            <a:off x="118745" y="1947545"/>
            <a:ext cx="11683365" cy="3839210"/>
            <a:chOff x="118745" y="1947545"/>
            <a:chExt cx="11683365" cy="3839210"/>
          </a:xfrm>
        </p:grpSpPr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8745" y="1991677"/>
              <a:ext cx="5748972" cy="3793489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77495" y="2150110"/>
              <a:ext cx="5251767" cy="3296285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901054" y="1947545"/>
              <a:ext cx="5901055" cy="3838892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095999" y="2142490"/>
              <a:ext cx="5330825" cy="3268979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4029392" y="5027612"/>
              <a:ext cx="6666230" cy="419100"/>
            </a:xfrm>
            <a:custGeom>
              <a:avLst/>
              <a:gdLst/>
              <a:ahLst/>
              <a:cxnLst/>
              <a:rect l="l" t="t" r="r" b="b"/>
              <a:pathLst>
                <a:path w="6666230" h="419100">
                  <a:moveTo>
                    <a:pt x="0" y="419100"/>
                  </a:moveTo>
                  <a:lnTo>
                    <a:pt x="781685" y="419100"/>
                  </a:lnTo>
                  <a:lnTo>
                    <a:pt x="781685" y="6032"/>
                  </a:lnTo>
                  <a:lnTo>
                    <a:pt x="0" y="6032"/>
                  </a:lnTo>
                  <a:lnTo>
                    <a:pt x="0" y="419100"/>
                  </a:lnTo>
                </a:path>
                <a:path w="6666230" h="419100">
                  <a:moveTo>
                    <a:pt x="5884227" y="411480"/>
                  </a:moveTo>
                  <a:lnTo>
                    <a:pt x="6665912" y="411480"/>
                  </a:lnTo>
                  <a:lnTo>
                    <a:pt x="6665912" y="0"/>
                  </a:lnTo>
                  <a:lnTo>
                    <a:pt x="5884227" y="0"/>
                  </a:lnTo>
                  <a:lnTo>
                    <a:pt x="5884227" y="411480"/>
                  </a:lnTo>
                </a:path>
              </a:pathLst>
            </a:custGeom>
            <a:ln w="5715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9917430" y="33019"/>
            <a:ext cx="2174240" cy="1244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50" spc="60" dirty="0">
                <a:latin typeface="Calibri"/>
                <a:cs typeface="Calibri"/>
              </a:rPr>
              <a:t>CSP004_C_E:</a:t>
            </a:r>
            <a:r>
              <a:rPr sz="650" spc="35" dirty="0">
                <a:latin typeface="Calibri"/>
                <a:cs typeface="Calibri"/>
              </a:rPr>
              <a:t> </a:t>
            </a:r>
            <a:r>
              <a:rPr sz="650" spc="55" dirty="0">
                <a:latin typeface="Calibri"/>
                <a:cs typeface="Calibri"/>
              </a:rPr>
              <a:t>Abdelkader</a:t>
            </a:r>
            <a:r>
              <a:rPr sz="650" spc="30" dirty="0">
                <a:latin typeface="Calibri"/>
                <a:cs typeface="Calibri"/>
              </a:rPr>
              <a:t> </a:t>
            </a:r>
            <a:r>
              <a:rPr sz="650" spc="60" dirty="0">
                <a:latin typeface="Calibri"/>
                <a:cs typeface="Calibri"/>
              </a:rPr>
              <a:t>Shaaban</a:t>
            </a:r>
            <a:r>
              <a:rPr sz="650" spc="40" dirty="0">
                <a:latin typeface="Calibri"/>
                <a:cs typeface="Calibri"/>
              </a:rPr>
              <a:t> </a:t>
            </a:r>
            <a:r>
              <a:rPr sz="650" spc="55" dirty="0">
                <a:latin typeface="Calibri"/>
                <a:cs typeface="Calibri"/>
              </a:rPr>
              <a:t>και</a:t>
            </a:r>
            <a:r>
              <a:rPr sz="650" spc="25" dirty="0">
                <a:latin typeface="Calibri"/>
                <a:cs typeface="Calibri"/>
              </a:rPr>
              <a:t> </a:t>
            </a:r>
            <a:r>
              <a:rPr sz="650" spc="50" dirty="0">
                <a:latin typeface="Calibri"/>
                <a:cs typeface="Calibri"/>
              </a:rPr>
              <a:t>Stefan</a:t>
            </a:r>
            <a:r>
              <a:rPr sz="650" spc="30" dirty="0">
                <a:latin typeface="Calibri"/>
                <a:cs typeface="Calibri"/>
              </a:rPr>
              <a:t> </a:t>
            </a:r>
            <a:r>
              <a:rPr sz="650" spc="50" dirty="0">
                <a:latin typeface="Calibri"/>
                <a:cs typeface="Calibri"/>
              </a:rPr>
              <a:t>Schauer</a:t>
            </a:r>
            <a:endParaRPr sz="650">
              <a:latin typeface="Calibri"/>
              <a:cs typeface="Calibr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1198542" y="5910262"/>
            <a:ext cx="114935" cy="1079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715"/>
              </a:lnSpc>
            </a:pPr>
            <a:r>
              <a:rPr sz="650" spc="5" dirty="0">
                <a:latin typeface="Calibri"/>
                <a:cs typeface="Calibri"/>
              </a:rPr>
              <a:t>1</a:t>
            </a:r>
            <a:r>
              <a:rPr sz="650" spc="30" dirty="0">
                <a:latin typeface="Calibri"/>
                <a:cs typeface="Calibri"/>
              </a:rPr>
              <a:t>6</a:t>
            </a:r>
            <a:endParaRPr sz="650">
              <a:latin typeface="Calibri"/>
              <a:cs typeface="Calibri"/>
            </a:endParaRPr>
          </a:p>
        </p:txBody>
      </p:sp>
      <p:sp>
        <p:nvSpPr>
          <p:cNvPr id="14" name="object 14"/>
          <p:cNvSpPr txBox="1">
            <a:spLocks noGrp="1"/>
          </p:cNvSpPr>
          <p:nvPr>
            <p:ph type="title"/>
          </p:nvPr>
        </p:nvSpPr>
        <p:spPr>
          <a:xfrm>
            <a:off x="875030" y="766127"/>
            <a:ext cx="746315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165" dirty="0">
                <a:solidFill>
                  <a:srgbClr val="000000"/>
                </a:solidFill>
                <a:latin typeface="Calibri"/>
                <a:cs typeface="Calibri"/>
              </a:rPr>
              <a:t>Εγκατεστημένο</a:t>
            </a:r>
            <a:r>
              <a:rPr spc="25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pc="155" dirty="0">
                <a:solidFill>
                  <a:srgbClr val="000000"/>
                </a:solidFill>
                <a:latin typeface="Calibri"/>
                <a:cs typeface="Calibri"/>
              </a:rPr>
              <a:t>αρχείο</a:t>
            </a:r>
            <a:r>
              <a:rPr spc="25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pc="165" dirty="0">
                <a:solidFill>
                  <a:srgbClr val="000000"/>
                </a:solidFill>
                <a:latin typeface="Calibri"/>
                <a:cs typeface="Calibri"/>
              </a:rPr>
              <a:t>εγκατάστασης</a:t>
            </a:r>
            <a:r>
              <a:rPr spc="24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pc="155" dirty="0">
                <a:solidFill>
                  <a:srgbClr val="000000"/>
                </a:solidFill>
                <a:latin typeface="Calibri"/>
                <a:cs typeface="Calibri"/>
              </a:rPr>
              <a:t>λογισμικού</a:t>
            </a:r>
            <a:r>
              <a:rPr spc="24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pc="150" dirty="0">
                <a:solidFill>
                  <a:srgbClr val="000000"/>
                </a:solidFill>
              </a:rPr>
              <a:t>Metasploit</a:t>
            </a:r>
          </a:p>
        </p:txBody>
      </p:sp>
      <p:sp>
        <p:nvSpPr>
          <p:cNvPr id="15" name="object 15"/>
          <p:cNvSpPr txBox="1"/>
          <p:nvPr/>
        </p:nvSpPr>
        <p:spPr>
          <a:xfrm>
            <a:off x="4331334" y="4188777"/>
            <a:ext cx="185420" cy="3683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250" b="1" spc="114" dirty="0">
                <a:solidFill>
                  <a:srgbClr val="FF0000"/>
                </a:solidFill>
                <a:latin typeface="Calibri"/>
                <a:cs typeface="Calibri"/>
              </a:rPr>
              <a:t>2</a:t>
            </a:r>
            <a:endParaRPr sz="2250">
              <a:latin typeface="Calibri"/>
              <a:cs typeface="Calibr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487487" y="2701925"/>
            <a:ext cx="4041775" cy="1033780"/>
          </a:xfrm>
          <a:prstGeom prst="rect">
            <a:avLst/>
          </a:prstGeom>
          <a:ln w="57150">
            <a:solidFill>
              <a:srgbClr val="FF0000"/>
            </a:solidFill>
          </a:ln>
        </p:spPr>
        <p:txBody>
          <a:bodyPr vert="horz" wrap="square" lIns="0" tIns="173990" rIns="0" bIns="0" rtlCol="0">
            <a:spAutoFit/>
          </a:bodyPr>
          <a:lstStyle/>
          <a:p>
            <a:pPr marL="731520" algn="ctr">
              <a:lnSpc>
                <a:spcPct val="100000"/>
              </a:lnSpc>
              <a:spcBef>
                <a:spcPts val="1370"/>
              </a:spcBef>
            </a:pPr>
            <a:r>
              <a:rPr sz="2250" b="1" spc="114" dirty="0">
                <a:solidFill>
                  <a:srgbClr val="FF0000"/>
                </a:solidFill>
                <a:latin typeface="Calibri"/>
                <a:cs typeface="Calibri"/>
              </a:rPr>
              <a:t>1</a:t>
            </a:r>
            <a:endParaRPr sz="22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866707" y="0"/>
            <a:ext cx="9325610" cy="6858000"/>
            <a:chOff x="2866707" y="0"/>
            <a:chExt cx="932561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352222" y="4759"/>
              <a:ext cx="5839777" cy="685324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7376795" y="0"/>
              <a:ext cx="2556510" cy="6858000"/>
            </a:xfrm>
            <a:custGeom>
              <a:avLst/>
              <a:gdLst/>
              <a:ahLst/>
              <a:cxnLst/>
              <a:rect l="l" t="t" r="r" b="b"/>
              <a:pathLst>
                <a:path w="2556509" h="6858000">
                  <a:moveTo>
                    <a:pt x="1542414" y="1537335"/>
                  </a:moveTo>
                  <a:lnTo>
                    <a:pt x="1495107" y="1543685"/>
                  </a:lnTo>
                  <a:lnTo>
                    <a:pt x="1451609" y="1561782"/>
                  </a:lnTo>
                  <a:lnTo>
                    <a:pt x="1413827" y="1590357"/>
                  </a:lnTo>
                  <a:lnTo>
                    <a:pt x="1384617" y="1627822"/>
                  </a:lnTo>
                  <a:lnTo>
                    <a:pt x="1365884" y="1673225"/>
                  </a:lnTo>
                  <a:lnTo>
                    <a:pt x="971232" y="3128645"/>
                  </a:lnTo>
                  <a:lnTo>
                    <a:pt x="0" y="6858000"/>
                  </a:lnTo>
                  <a:lnTo>
                    <a:pt x="26034" y="6858000"/>
                  </a:lnTo>
                  <a:lnTo>
                    <a:pt x="996632" y="3136265"/>
                  </a:lnTo>
                  <a:lnTo>
                    <a:pt x="1391284" y="1681162"/>
                  </a:lnTo>
                  <a:lnTo>
                    <a:pt x="1412557" y="1635125"/>
                  </a:lnTo>
                  <a:lnTo>
                    <a:pt x="1445895" y="1598929"/>
                  </a:lnTo>
                  <a:lnTo>
                    <a:pt x="1488122" y="1574482"/>
                  </a:lnTo>
                  <a:lnTo>
                    <a:pt x="1536064" y="1564004"/>
                  </a:lnTo>
                  <a:lnTo>
                    <a:pt x="1637982" y="1564004"/>
                  </a:lnTo>
                  <a:lnTo>
                    <a:pt x="1625917" y="1556385"/>
                  </a:lnTo>
                  <a:lnTo>
                    <a:pt x="1591309" y="1543685"/>
                  </a:lnTo>
                  <a:lnTo>
                    <a:pt x="1542414" y="1537335"/>
                  </a:lnTo>
                  <a:close/>
                </a:path>
                <a:path w="2556509" h="6858000">
                  <a:moveTo>
                    <a:pt x="1637982" y="1564004"/>
                  </a:moveTo>
                  <a:lnTo>
                    <a:pt x="1536064" y="1564004"/>
                  </a:lnTo>
                  <a:lnTo>
                    <a:pt x="1586229" y="1569085"/>
                  </a:lnTo>
                  <a:lnTo>
                    <a:pt x="1615439" y="1580197"/>
                  </a:lnTo>
                  <a:lnTo>
                    <a:pt x="1664017" y="1617345"/>
                  </a:lnTo>
                  <a:lnTo>
                    <a:pt x="1694814" y="1671320"/>
                  </a:lnTo>
                  <a:lnTo>
                    <a:pt x="1702434" y="1732279"/>
                  </a:lnTo>
                  <a:lnTo>
                    <a:pt x="1697037" y="1763712"/>
                  </a:lnTo>
                  <a:lnTo>
                    <a:pt x="1437322" y="2721610"/>
                  </a:lnTo>
                  <a:lnTo>
                    <a:pt x="1430972" y="2770504"/>
                  </a:lnTo>
                  <a:lnTo>
                    <a:pt x="1437322" y="2817812"/>
                  </a:lnTo>
                  <a:lnTo>
                    <a:pt x="1455420" y="2861310"/>
                  </a:lnTo>
                  <a:lnTo>
                    <a:pt x="1483995" y="2898775"/>
                  </a:lnTo>
                  <a:lnTo>
                    <a:pt x="1521777" y="2927985"/>
                  </a:lnTo>
                  <a:lnTo>
                    <a:pt x="1567179" y="2946717"/>
                  </a:lnTo>
                  <a:lnTo>
                    <a:pt x="1619250" y="2952750"/>
                  </a:lnTo>
                  <a:lnTo>
                    <a:pt x="1669414" y="2944495"/>
                  </a:lnTo>
                  <a:lnTo>
                    <a:pt x="1704657" y="2928302"/>
                  </a:lnTo>
                  <a:lnTo>
                    <a:pt x="1617979" y="2928302"/>
                  </a:lnTo>
                  <a:lnTo>
                    <a:pt x="1573529" y="2922587"/>
                  </a:lnTo>
                  <a:lnTo>
                    <a:pt x="1527492" y="2901632"/>
                  </a:lnTo>
                  <a:lnTo>
                    <a:pt x="1491297" y="2868295"/>
                  </a:lnTo>
                  <a:lnTo>
                    <a:pt x="1466850" y="2826067"/>
                  </a:lnTo>
                  <a:lnTo>
                    <a:pt x="1456372" y="2778125"/>
                  </a:lnTo>
                  <a:lnTo>
                    <a:pt x="1461452" y="2727960"/>
                  </a:lnTo>
                  <a:lnTo>
                    <a:pt x="1721167" y="1770062"/>
                  </a:lnTo>
                  <a:lnTo>
                    <a:pt x="1727200" y="1734502"/>
                  </a:lnTo>
                  <a:lnTo>
                    <a:pt x="1726247" y="1701482"/>
                  </a:lnTo>
                  <a:lnTo>
                    <a:pt x="1726247" y="1698625"/>
                  </a:lnTo>
                  <a:lnTo>
                    <a:pt x="1718309" y="1663700"/>
                  </a:lnTo>
                  <a:lnTo>
                    <a:pt x="1703387" y="1630045"/>
                  </a:lnTo>
                  <a:lnTo>
                    <a:pt x="1682432" y="1600200"/>
                  </a:lnTo>
                  <a:lnTo>
                    <a:pt x="1656397" y="1575435"/>
                  </a:lnTo>
                  <a:lnTo>
                    <a:pt x="1637982" y="1564004"/>
                  </a:lnTo>
                  <a:close/>
                </a:path>
                <a:path w="2556509" h="6858000">
                  <a:moveTo>
                    <a:pt x="2556192" y="0"/>
                  </a:moveTo>
                  <a:lnTo>
                    <a:pt x="2528887" y="0"/>
                  </a:lnTo>
                  <a:lnTo>
                    <a:pt x="2100494" y="1561782"/>
                  </a:lnTo>
                  <a:lnTo>
                    <a:pt x="1758314" y="2837179"/>
                  </a:lnTo>
                  <a:lnTo>
                    <a:pt x="1733232" y="2874962"/>
                  </a:lnTo>
                  <a:lnTo>
                    <a:pt x="1700212" y="2903537"/>
                  </a:lnTo>
                  <a:lnTo>
                    <a:pt x="1660842" y="2921317"/>
                  </a:lnTo>
                  <a:lnTo>
                    <a:pt x="1617979" y="2928302"/>
                  </a:lnTo>
                  <a:lnTo>
                    <a:pt x="1704657" y="2928302"/>
                  </a:lnTo>
                  <a:lnTo>
                    <a:pt x="1715134" y="2923222"/>
                  </a:lnTo>
                  <a:lnTo>
                    <a:pt x="1753552" y="2890202"/>
                  </a:lnTo>
                  <a:lnTo>
                    <a:pt x="1782445" y="2846070"/>
                  </a:lnTo>
                  <a:lnTo>
                    <a:pt x="1782445" y="2844800"/>
                  </a:lnTo>
                  <a:lnTo>
                    <a:pt x="2125027" y="1567814"/>
                  </a:lnTo>
                  <a:lnTo>
                    <a:pt x="2556192" y="0"/>
                  </a:lnTo>
                  <a:close/>
                </a:path>
              </a:pathLst>
            </a:custGeom>
            <a:solidFill>
              <a:srgbClr val="FFB8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7895907" y="5207317"/>
              <a:ext cx="755650" cy="1644650"/>
            </a:xfrm>
            <a:custGeom>
              <a:avLst/>
              <a:gdLst/>
              <a:ahLst/>
              <a:cxnLst/>
              <a:rect l="l" t="t" r="r" b="b"/>
              <a:pathLst>
                <a:path w="755650" h="1644650">
                  <a:moveTo>
                    <a:pt x="577850" y="0"/>
                  </a:moveTo>
                  <a:lnTo>
                    <a:pt x="531812" y="6350"/>
                  </a:lnTo>
                  <a:lnTo>
                    <a:pt x="489584" y="24130"/>
                  </a:lnTo>
                  <a:lnTo>
                    <a:pt x="453072" y="52387"/>
                  </a:lnTo>
                  <a:lnTo>
                    <a:pt x="424497" y="89535"/>
                  </a:lnTo>
                  <a:lnTo>
                    <a:pt x="406082" y="134620"/>
                  </a:lnTo>
                  <a:lnTo>
                    <a:pt x="0" y="1644650"/>
                  </a:lnTo>
                  <a:lnTo>
                    <a:pt x="26352" y="1644650"/>
                  </a:lnTo>
                  <a:lnTo>
                    <a:pt x="429895" y="140970"/>
                  </a:lnTo>
                  <a:lnTo>
                    <a:pt x="449897" y="95250"/>
                  </a:lnTo>
                  <a:lnTo>
                    <a:pt x="481964" y="59372"/>
                  </a:lnTo>
                  <a:lnTo>
                    <a:pt x="522604" y="35560"/>
                  </a:lnTo>
                  <a:lnTo>
                    <a:pt x="569277" y="25400"/>
                  </a:lnTo>
                  <a:lnTo>
                    <a:pt x="661727" y="25400"/>
                  </a:lnTo>
                  <a:lnTo>
                    <a:pt x="624204" y="6350"/>
                  </a:lnTo>
                  <a:lnTo>
                    <a:pt x="577850" y="0"/>
                  </a:lnTo>
                  <a:close/>
                </a:path>
                <a:path w="755650" h="1644650">
                  <a:moveTo>
                    <a:pt x="661727" y="25400"/>
                  </a:moveTo>
                  <a:lnTo>
                    <a:pt x="569277" y="25400"/>
                  </a:lnTo>
                  <a:lnTo>
                    <a:pt x="617854" y="30797"/>
                  </a:lnTo>
                  <a:lnTo>
                    <a:pt x="671829" y="57785"/>
                  </a:lnTo>
                  <a:lnTo>
                    <a:pt x="710882" y="103822"/>
                  </a:lnTo>
                  <a:lnTo>
                    <a:pt x="729932" y="161290"/>
                  </a:lnTo>
                  <a:lnTo>
                    <a:pt x="730884" y="192087"/>
                  </a:lnTo>
                  <a:lnTo>
                    <a:pt x="725804" y="222885"/>
                  </a:lnTo>
                  <a:lnTo>
                    <a:pt x="343534" y="1644650"/>
                  </a:lnTo>
                  <a:lnTo>
                    <a:pt x="369887" y="1644650"/>
                  </a:lnTo>
                  <a:lnTo>
                    <a:pt x="749617" y="229235"/>
                  </a:lnTo>
                  <a:lnTo>
                    <a:pt x="755650" y="193675"/>
                  </a:lnTo>
                  <a:lnTo>
                    <a:pt x="754379" y="158115"/>
                  </a:lnTo>
                  <a:lnTo>
                    <a:pt x="732154" y="90805"/>
                  </a:lnTo>
                  <a:lnTo>
                    <a:pt x="686117" y="37782"/>
                  </a:lnTo>
                  <a:lnTo>
                    <a:pt x="661727" y="25400"/>
                  </a:lnTo>
                  <a:close/>
                </a:path>
              </a:pathLst>
            </a:custGeom>
            <a:solidFill>
              <a:srgbClr val="D679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549832" y="6167437"/>
              <a:ext cx="3293427" cy="611187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866707" y="1743392"/>
              <a:ext cx="6638607" cy="4303712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061652" y="1938337"/>
              <a:ext cx="6068695" cy="3733800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7392987" y="5275897"/>
              <a:ext cx="946785" cy="413384"/>
            </a:xfrm>
            <a:custGeom>
              <a:avLst/>
              <a:gdLst/>
              <a:ahLst/>
              <a:cxnLst/>
              <a:rect l="l" t="t" r="r" b="b"/>
              <a:pathLst>
                <a:path w="946784" h="413385">
                  <a:moveTo>
                    <a:pt x="0" y="413067"/>
                  </a:moveTo>
                  <a:lnTo>
                    <a:pt x="946467" y="413067"/>
                  </a:lnTo>
                  <a:lnTo>
                    <a:pt x="946467" y="0"/>
                  </a:lnTo>
                  <a:lnTo>
                    <a:pt x="0" y="0"/>
                  </a:lnTo>
                  <a:lnTo>
                    <a:pt x="0" y="413067"/>
                  </a:lnTo>
                </a:path>
              </a:pathLst>
            </a:custGeom>
            <a:ln w="5715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9917430" y="33019"/>
            <a:ext cx="2174240" cy="1244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50" spc="60" dirty="0">
                <a:latin typeface="Calibri"/>
                <a:cs typeface="Calibri"/>
              </a:rPr>
              <a:t>CSP004_C_E:</a:t>
            </a:r>
            <a:r>
              <a:rPr sz="650" spc="35" dirty="0">
                <a:latin typeface="Calibri"/>
                <a:cs typeface="Calibri"/>
              </a:rPr>
              <a:t> </a:t>
            </a:r>
            <a:r>
              <a:rPr sz="650" spc="55" dirty="0">
                <a:latin typeface="Calibri"/>
                <a:cs typeface="Calibri"/>
              </a:rPr>
              <a:t>Abdelkader</a:t>
            </a:r>
            <a:r>
              <a:rPr sz="650" spc="30" dirty="0">
                <a:latin typeface="Calibri"/>
                <a:cs typeface="Calibri"/>
              </a:rPr>
              <a:t> </a:t>
            </a:r>
            <a:r>
              <a:rPr sz="650" spc="60" dirty="0">
                <a:latin typeface="Calibri"/>
                <a:cs typeface="Calibri"/>
              </a:rPr>
              <a:t>Shaaban</a:t>
            </a:r>
            <a:r>
              <a:rPr sz="650" spc="40" dirty="0">
                <a:latin typeface="Calibri"/>
                <a:cs typeface="Calibri"/>
              </a:rPr>
              <a:t> </a:t>
            </a:r>
            <a:r>
              <a:rPr sz="650" spc="55" dirty="0">
                <a:latin typeface="Calibri"/>
                <a:cs typeface="Calibri"/>
              </a:rPr>
              <a:t>και</a:t>
            </a:r>
            <a:r>
              <a:rPr sz="650" spc="25" dirty="0">
                <a:latin typeface="Calibri"/>
                <a:cs typeface="Calibri"/>
              </a:rPr>
              <a:t> </a:t>
            </a:r>
            <a:r>
              <a:rPr sz="650" spc="50" dirty="0">
                <a:latin typeface="Calibri"/>
                <a:cs typeface="Calibri"/>
              </a:rPr>
              <a:t>Stefan</a:t>
            </a:r>
            <a:r>
              <a:rPr sz="650" spc="30" dirty="0">
                <a:latin typeface="Calibri"/>
                <a:cs typeface="Calibri"/>
              </a:rPr>
              <a:t> </a:t>
            </a:r>
            <a:r>
              <a:rPr sz="650" spc="50" dirty="0">
                <a:latin typeface="Calibri"/>
                <a:cs typeface="Calibri"/>
              </a:rPr>
              <a:t>Schauer</a:t>
            </a:r>
            <a:endParaRPr sz="65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1173142" y="6066472"/>
            <a:ext cx="165735" cy="142875"/>
          </a:xfrm>
          <a:prstGeom prst="rect">
            <a:avLst/>
          </a:prstGeom>
        </p:spPr>
        <p:txBody>
          <a:bodyPr vert="horz" wrap="square" lIns="0" tIns="2667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10"/>
              </a:spcBef>
            </a:pPr>
            <a:r>
              <a:rPr sz="650" spc="30" dirty="0">
                <a:latin typeface="Calibri"/>
                <a:cs typeface="Calibri"/>
              </a:rPr>
              <a:t>17</a:t>
            </a:r>
            <a:endParaRPr sz="650">
              <a:latin typeface="Calibri"/>
              <a:cs typeface="Calibri"/>
            </a:endParaRPr>
          </a:p>
        </p:txBody>
      </p: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875030" y="761365"/>
            <a:ext cx="5488940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155" dirty="0">
                <a:solidFill>
                  <a:srgbClr val="000000"/>
                </a:solidFill>
              </a:rPr>
              <a:t>Αρχείο</a:t>
            </a:r>
            <a:r>
              <a:rPr spc="190" dirty="0">
                <a:solidFill>
                  <a:srgbClr val="000000"/>
                </a:solidFill>
              </a:rPr>
              <a:t> </a:t>
            </a:r>
            <a:r>
              <a:rPr spc="165" dirty="0">
                <a:solidFill>
                  <a:srgbClr val="000000"/>
                </a:solidFill>
              </a:rPr>
              <a:t>εγκατάστασης</a:t>
            </a:r>
            <a:r>
              <a:rPr spc="185" dirty="0">
                <a:solidFill>
                  <a:srgbClr val="000000"/>
                </a:solidFill>
              </a:rPr>
              <a:t> </a:t>
            </a:r>
            <a:r>
              <a:rPr spc="155" dirty="0">
                <a:solidFill>
                  <a:srgbClr val="000000"/>
                </a:solidFill>
              </a:rPr>
              <a:t>λογισμικού</a:t>
            </a:r>
            <a:r>
              <a:rPr spc="175" dirty="0">
                <a:solidFill>
                  <a:srgbClr val="000000"/>
                </a:solidFill>
              </a:rPr>
              <a:t> </a:t>
            </a:r>
            <a:r>
              <a:rPr spc="150" dirty="0">
                <a:solidFill>
                  <a:srgbClr val="000000"/>
                </a:solidFill>
              </a:rPr>
              <a:t>Metasploit</a:t>
            </a:r>
          </a:p>
        </p:txBody>
      </p:sp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714500" y="0"/>
            <a:ext cx="10477500" cy="6858000"/>
            <a:chOff x="1714500" y="0"/>
            <a:chExt cx="104775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351904" y="4759"/>
              <a:ext cx="5840095" cy="685324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7376795" y="0"/>
              <a:ext cx="2556510" cy="6858000"/>
            </a:xfrm>
            <a:custGeom>
              <a:avLst/>
              <a:gdLst/>
              <a:ahLst/>
              <a:cxnLst/>
              <a:rect l="l" t="t" r="r" b="b"/>
              <a:pathLst>
                <a:path w="2556509" h="6858000">
                  <a:moveTo>
                    <a:pt x="1542414" y="1537335"/>
                  </a:moveTo>
                  <a:lnTo>
                    <a:pt x="1495107" y="1543685"/>
                  </a:lnTo>
                  <a:lnTo>
                    <a:pt x="1451609" y="1561782"/>
                  </a:lnTo>
                  <a:lnTo>
                    <a:pt x="1413827" y="1590357"/>
                  </a:lnTo>
                  <a:lnTo>
                    <a:pt x="1384617" y="1627822"/>
                  </a:lnTo>
                  <a:lnTo>
                    <a:pt x="1365884" y="1673225"/>
                  </a:lnTo>
                  <a:lnTo>
                    <a:pt x="971232" y="3128645"/>
                  </a:lnTo>
                  <a:lnTo>
                    <a:pt x="0" y="6858000"/>
                  </a:lnTo>
                  <a:lnTo>
                    <a:pt x="26034" y="6858000"/>
                  </a:lnTo>
                  <a:lnTo>
                    <a:pt x="996632" y="3136265"/>
                  </a:lnTo>
                  <a:lnTo>
                    <a:pt x="1391284" y="1681162"/>
                  </a:lnTo>
                  <a:lnTo>
                    <a:pt x="1412557" y="1635125"/>
                  </a:lnTo>
                  <a:lnTo>
                    <a:pt x="1445895" y="1598929"/>
                  </a:lnTo>
                  <a:lnTo>
                    <a:pt x="1488122" y="1574482"/>
                  </a:lnTo>
                  <a:lnTo>
                    <a:pt x="1536064" y="1564004"/>
                  </a:lnTo>
                  <a:lnTo>
                    <a:pt x="1637982" y="1564004"/>
                  </a:lnTo>
                  <a:lnTo>
                    <a:pt x="1625917" y="1556385"/>
                  </a:lnTo>
                  <a:lnTo>
                    <a:pt x="1591309" y="1543685"/>
                  </a:lnTo>
                  <a:lnTo>
                    <a:pt x="1542414" y="1537335"/>
                  </a:lnTo>
                  <a:close/>
                </a:path>
                <a:path w="2556509" h="6858000">
                  <a:moveTo>
                    <a:pt x="1637982" y="1564004"/>
                  </a:moveTo>
                  <a:lnTo>
                    <a:pt x="1536064" y="1564004"/>
                  </a:lnTo>
                  <a:lnTo>
                    <a:pt x="1586229" y="1569085"/>
                  </a:lnTo>
                  <a:lnTo>
                    <a:pt x="1615439" y="1580197"/>
                  </a:lnTo>
                  <a:lnTo>
                    <a:pt x="1664017" y="1617345"/>
                  </a:lnTo>
                  <a:lnTo>
                    <a:pt x="1694814" y="1671320"/>
                  </a:lnTo>
                  <a:lnTo>
                    <a:pt x="1702434" y="1732279"/>
                  </a:lnTo>
                  <a:lnTo>
                    <a:pt x="1697037" y="1763712"/>
                  </a:lnTo>
                  <a:lnTo>
                    <a:pt x="1437322" y="2721610"/>
                  </a:lnTo>
                  <a:lnTo>
                    <a:pt x="1430972" y="2770504"/>
                  </a:lnTo>
                  <a:lnTo>
                    <a:pt x="1437322" y="2817812"/>
                  </a:lnTo>
                  <a:lnTo>
                    <a:pt x="1455420" y="2861310"/>
                  </a:lnTo>
                  <a:lnTo>
                    <a:pt x="1483995" y="2898775"/>
                  </a:lnTo>
                  <a:lnTo>
                    <a:pt x="1521777" y="2927985"/>
                  </a:lnTo>
                  <a:lnTo>
                    <a:pt x="1567179" y="2946717"/>
                  </a:lnTo>
                  <a:lnTo>
                    <a:pt x="1619250" y="2952750"/>
                  </a:lnTo>
                  <a:lnTo>
                    <a:pt x="1669414" y="2944495"/>
                  </a:lnTo>
                  <a:lnTo>
                    <a:pt x="1704657" y="2928302"/>
                  </a:lnTo>
                  <a:lnTo>
                    <a:pt x="1617979" y="2928302"/>
                  </a:lnTo>
                  <a:lnTo>
                    <a:pt x="1573529" y="2922587"/>
                  </a:lnTo>
                  <a:lnTo>
                    <a:pt x="1527492" y="2901632"/>
                  </a:lnTo>
                  <a:lnTo>
                    <a:pt x="1491297" y="2868295"/>
                  </a:lnTo>
                  <a:lnTo>
                    <a:pt x="1466850" y="2826067"/>
                  </a:lnTo>
                  <a:lnTo>
                    <a:pt x="1456372" y="2778125"/>
                  </a:lnTo>
                  <a:lnTo>
                    <a:pt x="1461452" y="2727960"/>
                  </a:lnTo>
                  <a:lnTo>
                    <a:pt x="1721167" y="1770062"/>
                  </a:lnTo>
                  <a:lnTo>
                    <a:pt x="1727200" y="1734502"/>
                  </a:lnTo>
                  <a:lnTo>
                    <a:pt x="1726247" y="1701482"/>
                  </a:lnTo>
                  <a:lnTo>
                    <a:pt x="1726247" y="1698625"/>
                  </a:lnTo>
                  <a:lnTo>
                    <a:pt x="1718309" y="1663700"/>
                  </a:lnTo>
                  <a:lnTo>
                    <a:pt x="1703387" y="1630045"/>
                  </a:lnTo>
                  <a:lnTo>
                    <a:pt x="1682432" y="1600200"/>
                  </a:lnTo>
                  <a:lnTo>
                    <a:pt x="1656397" y="1575435"/>
                  </a:lnTo>
                  <a:lnTo>
                    <a:pt x="1637982" y="1564004"/>
                  </a:lnTo>
                  <a:close/>
                </a:path>
                <a:path w="2556509" h="6858000">
                  <a:moveTo>
                    <a:pt x="2556192" y="0"/>
                  </a:moveTo>
                  <a:lnTo>
                    <a:pt x="2528887" y="0"/>
                  </a:lnTo>
                  <a:lnTo>
                    <a:pt x="2100494" y="1561782"/>
                  </a:lnTo>
                  <a:lnTo>
                    <a:pt x="1758314" y="2837179"/>
                  </a:lnTo>
                  <a:lnTo>
                    <a:pt x="1733232" y="2874962"/>
                  </a:lnTo>
                  <a:lnTo>
                    <a:pt x="1700212" y="2903537"/>
                  </a:lnTo>
                  <a:lnTo>
                    <a:pt x="1660842" y="2921317"/>
                  </a:lnTo>
                  <a:lnTo>
                    <a:pt x="1617979" y="2928302"/>
                  </a:lnTo>
                  <a:lnTo>
                    <a:pt x="1704657" y="2928302"/>
                  </a:lnTo>
                  <a:lnTo>
                    <a:pt x="1715134" y="2923222"/>
                  </a:lnTo>
                  <a:lnTo>
                    <a:pt x="1753552" y="2890202"/>
                  </a:lnTo>
                  <a:lnTo>
                    <a:pt x="1782445" y="2846070"/>
                  </a:lnTo>
                  <a:lnTo>
                    <a:pt x="1782445" y="2844800"/>
                  </a:lnTo>
                  <a:lnTo>
                    <a:pt x="2125027" y="1567814"/>
                  </a:lnTo>
                  <a:lnTo>
                    <a:pt x="2556192" y="0"/>
                  </a:lnTo>
                  <a:close/>
                </a:path>
              </a:pathLst>
            </a:custGeom>
            <a:solidFill>
              <a:srgbClr val="FFB8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7895590" y="5207317"/>
              <a:ext cx="755650" cy="1644650"/>
            </a:xfrm>
            <a:custGeom>
              <a:avLst/>
              <a:gdLst/>
              <a:ahLst/>
              <a:cxnLst/>
              <a:rect l="l" t="t" r="r" b="b"/>
              <a:pathLst>
                <a:path w="755650" h="1644650">
                  <a:moveTo>
                    <a:pt x="577850" y="0"/>
                  </a:moveTo>
                  <a:lnTo>
                    <a:pt x="531812" y="6350"/>
                  </a:lnTo>
                  <a:lnTo>
                    <a:pt x="489584" y="24130"/>
                  </a:lnTo>
                  <a:lnTo>
                    <a:pt x="453072" y="52387"/>
                  </a:lnTo>
                  <a:lnTo>
                    <a:pt x="424497" y="89535"/>
                  </a:lnTo>
                  <a:lnTo>
                    <a:pt x="406082" y="134620"/>
                  </a:lnTo>
                  <a:lnTo>
                    <a:pt x="0" y="1644650"/>
                  </a:lnTo>
                  <a:lnTo>
                    <a:pt x="26352" y="1644650"/>
                  </a:lnTo>
                  <a:lnTo>
                    <a:pt x="429894" y="140970"/>
                  </a:lnTo>
                  <a:lnTo>
                    <a:pt x="449897" y="95250"/>
                  </a:lnTo>
                  <a:lnTo>
                    <a:pt x="481964" y="59372"/>
                  </a:lnTo>
                  <a:lnTo>
                    <a:pt x="522604" y="35560"/>
                  </a:lnTo>
                  <a:lnTo>
                    <a:pt x="569277" y="25400"/>
                  </a:lnTo>
                  <a:lnTo>
                    <a:pt x="661727" y="25400"/>
                  </a:lnTo>
                  <a:lnTo>
                    <a:pt x="624204" y="6350"/>
                  </a:lnTo>
                  <a:lnTo>
                    <a:pt x="577850" y="0"/>
                  </a:lnTo>
                  <a:close/>
                </a:path>
                <a:path w="755650" h="1644650">
                  <a:moveTo>
                    <a:pt x="661727" y="25400"/>
                  </a:moveTo>
                  <a:lnTo>
                    <a:pt x="569277" y="25400"/>
                  </a:lnTo>
                  <a:lnTo>
                    <a:pt x="617854" y="30797"/>
                  </a:lnTo>
                  <a:lnTo>
                    <a:pt x="671829" y="57785"/>
                  </a:lnTo>
                  <a:lnTo>
                    <a:pt x="710882" y="103822"/>
                  </a:lnTo>
                  <a:lnTo>
                    <a:pt x="729932" y="161290"/>
                  </a:lnTo>
                  <a:lnTo>
                    <a:pt x="730884" y="192087"/>
                  </a:lnTo>
                  <a:lnTo>
                    <a:pt x="725804" y="222885"/>
                  </a:lnTo>
                  <a:lnTo>
                    <a:pt x="343534" y="1644650"/>
                  </a:lnTo>
                  <a:lnTo>
                    <a:pt x="369887" y="1644650"/>
                  </a:lnTo>
                  <a:lnTo>
                    <a:pt x="749617" y="229235"/>
                  </a:lnTo>
                  <a:lnTo>
                    <a:pt x="755650" y="193675"/>
                  </a:lnTo>
                  <a:lnTo>
                    <a:pt x="754379" y="158115"/>
                  </a:lnTo>
                  <a:lnTo>
                    <a:pt x="732154" y="90805"/>
                  </a:lnTo>
                  <a:lnTo>
                    <a:pt x="686117" y="37782"/>
                  </a:lnTo>
                  <a:lnTo>
                    <a:pt x="661727" y="25400"/>
                  </a:lnTo>
                  <a:close/>
                </a:path>
              </a:pathLst>
            </a:custGeom>
            <a:solidFill>
              <a:srgbClr val="D679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549832" y="6167437"/>
              <a:ext cx="3293427" cy="611187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714500" y="1325880"/>
              <a:ext cx="7740332" cy="5532119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909445" y="1520825"/>
              <a:ext cx="7170420" cy="5257800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1801494" y="1718945"/>
              <a:ext cx="3101340" cy="4784090"/>
            </a:xfrm>
            <a:custGeom>
              <a:avLst/>
              <a:gdLst/>
              <a:ahLst/>
              <a:cxnLst/>
              <a:rect l="l" t="t" r="r" b="b"/>
              <a:pathLst>
                <a:path w="3101340" h="4784090">
                  <a:moveTo>
                    <a:pt x="0" y="4783772"/>
                  </a:moveTo>
                  <a:lnTo>
                    <a:pt x="1949132" y="4783772"/>
                  </a:lnTo>
                  <a:lnTo>
                    <a:pt x="1949132" y="4122419"/>
                  </a:lnTo>
                  <a:lnTo>
                    <a:pt x="0" y="4122419"/>
                  </a:lnTo>
                  <a:lnTo>
                    <a:pt x="0" y="4783772"/>
                  </a:lnTo>
                </a:path>
                <a:path w="3101340" h="4784090">
                  <a:moveTo>
                    <a:pt x="2586355" y="737552"/>
                  </a:moveTo>
                  <a:lnTo>
                    <a:pt x="3101340" y="737552"/>
                  </a:lnTo>
                  <a:lnTo>
                    <a:pt x="3101340" y="0"/>
                  </a:lnTo>
                  <a:lnTo>
                    <a:pt x="2586355" y="0"/>
                  </a:lnTo>
                  <a:lnTo>
                    <a:pt x="2586355" y="737552"/>
                  </a:lnTo>
                </a:path>
              </a:pathLst>
            </a:custGeom>
            <a:ln w="5715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9917430" y="33019"/>
            <a:ext cx="2174240" cy="1244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50" spc="60" dirty="0">
                <a:latin typeface="Calibri"/>
                <a:cs typeface="Calibri"/>
              </a:rPr>
              <a:t>CSP004_C_E:</a:t>
            </a:r>
            <a:r>
              <a:rPr sz="650" spc="35" dirty="0">
                <a:latin typeface="Calibri"/>
                <a:cs typeface="Calibri"/>
              </a:rPr>
              <a:t> </a:t>
            </a:r>
            <a:r>
              <a:rPr sz="650" spc="55" dirty="0">
                <a:latin typeface="Calibri"/>
                <a:cs typeface="Calibri"/>
              </a:rPr>
              <a:t>Abdelkader</a:t>
            </a:r>
            <a:r>
              <a:rPr sz="650" spc="30" dirty="0">
                <a:latin typeface="Calibri"/>
                <a:cs typeface="Calibri"/>
              </a:rPr>
              <a:t> </a:t>
            </a:r>
            <a:r>
              <a:rPr sz="650" spc="60" dirty="0">
                <a:latin typeface="Calibri"/>
                <a:cs typeface="Calibri"/>
              </a:rPr>
              <a:t>Shaaban</a:t>
            </a:r>
            <a:r>
              <a:rPr sz="650" spc="40" dirty="0">
                <a:latin typeface="Calibri"/>
                <a:cs typeface="Calibri"/>
              </a:rPr>
              <a:t> </a:t>
            </a:r>
            <a:r>
              <a:rPr sz="650" spc="55" dirty="0">
                <a:latin typeface="Calibri"/>
                <a:cs typeface="Calibri"/>
              </a:rPr>
              <a:t>και</a:t>
            </a:r>
            <a:r>
              <a:rPr sz="650" spc="25" dirty="0">
                <a:latin typeface="Calibri"/>
                <a:cs typeface="Calibri"/>
              </a:rPr>
              <a:t> </a:t>
            </a:r>
            <a:r>
              <a:rPr sz="650" spc="50" dirty="0">
                <a:latin typeface="Calibri"/>
                <a:cs typeface="Calibri"/>
              </a:rPr>
              <a:t>Stefan</a:t>
            </a:r>
            <a:r>
              <a:rPr sz="650" spc="30" dirty="0">
                <a:latin typeface="Calibri"/>
                <a:cs typeface="Calibri"/>
              </a:rPr>
              <a:t> </a:t>
            </a:r>
            <a:r>
              <a:rPr sz="650" spc="50" dirty="0">
                <a:latin typeface="Calibri"/>
                <a:cs typeface="Calibri"/>
              </a:rPr>
              <a:t>Schauer</a:t>
            </a:r>
            <a:endParaRPr sz="65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1173142" y="6066472"/>
            <a:ext cx="165735" cy="142875"/>
          </a:xfrm>
          <a:prstGeom prst="rect">
            <a:avLst/>
          </a:prstGeom>
        </p:spPr>
        <p:txBody>
          <a:bodyPr vert="horz" wrap="square" lIns="0" tIns="2667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10"/>
              </a:spcBef>
            </a:pPr>
            <a:r>
              <a:rPr sz="650" spc="30" dirty="0">
                <a:latin typeface="Calibri"/>
                <a:cs typeface="Calibri"/>
              </a:rPr>
              <a:t>18</a:t>
            </a:r>
            <a:endParaRPr sz="650">
              <a:latin typeface="Calibri"/>
              <a:cs typeface="Calibri"/>
            </a:endParaRPr>
          </a:p>
        </p:txBody>
      </p: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875030" y="865187"/>
            <a:ext cx="5511800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155" dirty="0">
                <a:solidFill>
                  <a:srgbClr val="000000"/>
                </a:solidFill>
                <a:latin typeface="Calibri"/>
                <a:cs typeface="Calibri"/>
              </a:rPr>
              <a:t>Αρχείο</a:t>
            </a:r>
            <a:r>
              <a:rPr spc="24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pc="165" dirty="0">
                <a:solidFill>
                  <a:srgbClr val="000000"/>
                </a:solidFill>
                <a:latin typeface="Calibri"/>
                <a:cs typeface="Calibri"/>
              </a:rPr>
              <a:t>εγκατάστασης</a:t>
            </a:r>
            <a:r>
              <a:rPr spc="24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pc="155" dirty="0">
                <a:solidFill>
                  <a:srgbClr val="000000"/>
                </a:solidFill>
                <a:latin typeface="Calibri"/>
                <a:cs typeface="Calibri"/>
              </a:rPr>
              <a:t>λογισμικού</a:t>
            </a:r>
            <a:r>
              <a:rPr spc="23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pc="150" dirty="0">
                <a:solidFill>
                  <a:srgbClr val="000000"/>
                </a:solidFill>
              </a:rPr>
              <a:t>Metasploit</a:t>
            </a:r>
          </a:p>
        </p:txBody>
      </p:sp>
      <p:sp>
        <p:nvSpPr>
          <p:cNvPr id="12" name="object 12"/>
          <p:cNvSpPr txBox="1"/>
          <p:nvPr/>
        </p:nvSpPr>
        <p:spPr>
          <a:xfrm>
            <a:off x="5035232" y="1331912"/>
            <a:ext cx="185420" cy="3683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250" b="1" spc="114" dirty="0">
                <a:solidFill>
                  <a:srgbClr val="FF0000"/>
                </a:solidFill>
                <a:latin typeface="Calibri"/>
                <a:cs typeface="Calibri"/>
              </a:rPr>
              <a:t>2</a:t>
            </a:r>
            <a:endParaRPr sz="225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252219" y="5650865"/>
            <a:ext cx="185420" cy="3683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250" b="1" spc="114" dirty="0">
                <a:solidFill>
                  <a:srgbClr val="FF0000"/>
                </a:solidFill>
                <a:latin typeface="Calibri"/>
                <a:cs typeface="Calibri"/>
              </a:rPr>
              <a:t>1</a:t>
            </a:r>
            <a:endParaRPr sz="22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84212" y="0"/>
            <a:ext cx="11508105" cy="6858000"/>
            <a:chOff x="684212" y="0"/>
            <a:chExt cx="11508105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351904" y="4759"/>
              <a:ext cx="5840095" cy="685324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7376794" y="0"/>
              <a:ext cx="2556510" cy="6858000"/>
            </a:xfrm>
            <a:custGeom>
              <a:avLst/>
              <a:gdLst/>
              <a:ahLst/>
              <a:cxnLst/>
              <a:rect l="l" t="t" r="r" b="b"/>
              <a:pathLst>
                <a:path w="2556509" h="6858000">
                  <a:moveTo>
                    <a:pt x="1542414" y="1537335"/>
                  </a:moveTo>
                  <a:lnTo>
                    <a:pt x="1495107" y="1543685"/>
                  </a:lnTo>
                  <a:lnTo>
                    <a:pt x="1451609" y="1561782"/>
                  </a:lnTo>
                  <a:lnTo>
                    <a:pt x="1413827" y="1590357"/>
                  </a:lnTo>
                  <a:lnTo>
                    <a:pt x="1384617" y="1627822"/>
                  </a:lnTo>
                  <a:lnTo>
                    <a:pt x="1365884" y="1673225"/>
                  </a:lnTo>
                  <a:lnTo>
                    <a:pt x="971232" y="3128645"/>
                  </a:lnTo>
                  <a:lnTo>
                    <a:pt x="0" y="6858000"/>
                  </a:lnTo>
                  <a:lnTo>
                    <a:pt x="26034" y="6858000"/>
                  </a:lnTo>
                  <a:lnTo>
                    <a:pt x="996632" y="3136265"/>
                  </a:lnTo>
                  <a:lnTo>
                    <a:pt x="1391284" y="1681162"/>
                  </a:lnTo>
                  <a:lnTo>
                    <a:pt x="1412557" y="1635125"/>
                  </a:lnTo>
                  <a:lnTo>
                    <a:pt x="1445895" y="1598929"/>
                  </a:lnTo>
                  <a:lnTo>
                    <a:pt x="1488122" y="1574482"/>
                  </a:lnTo>
                  <a:lnTo>
                    <a:pt x="1536064" y="1564004"/>
                  </a:lnTo>
                  <a:lnTo>
                    <a:pt x="1637982" y="1564004"/>
                  </a:lnTo>
                  <a:lnTo>
                    <a:pt x="1625917" y="1556385"/>
                  </a:lnTo>
                  <a:lnTo>
                    <a:pt x="1591309" y="1543685"/>
                  </a:lnTo>
                  <a:lnTo>
                    <a:pt x="1542414" y="1537335"/>
                  </a:lnTo>
                  <a:close/>
                </a:path>
                <a:path w="2556509" h="6858000">
                  <a:moveTo>
                    <a:pt x="1637982" y="1564004"/>
                  </a:moveTo>
                  <a:lnTo>
                    <a:pt x="1536064" y="1564004"/>
                  </a:lnTo>
                  <a:lnTo>
                    <a:pt x="1586229" y="1569085"/>
                  </a:lnTo>
                  <a:lnTo>
                    <a:pt x="1615439" y="1580197"/>
                  </a:lnTo>
                  <a:lnTo>
                    <a:pt x="1664017" y="1617345"/>
                  </a:lnTo>
                  <a:lnTo>
                    <a:pt x="1694814" y="1671320"/>
                  </a:lnTo>
                  <a:lnTo>
                    <a:pt x="1702434" y="1732279"/>
                  </a:lnTo>
                  <a:lnTo>
                    <a:pt x="1697037" y="1763712"/>
                  </a:lnTo>
                  <a:lnTo>
                    <a:pt x="1437322" y="2721610"/>
                  </a:lnTo>
                  <a:lnTo>
                    <a:pt x="1430972" y="2770504"/>
                  </a:lnTo>
                  <a:lnTo>
                    <a:pt x="1437322" y="2817812"/>
                  </a:lnTo>
                  <a:lnTo>
                    <a:pt x="1455420" y="2861310"/>
                  </a:lnTo>
                  <a:lnTo>
                    <a:pt x="1483995" y="2898775"/>
                  </a:lnTo>
                  <a:lnTo>
                    <a:pt x="1521777" y="2927985"/>
                  </a:lnTo>
                  <a:lnTo>
                    <a:pt x="1567179" y="2946717"/>
                  </a:lnTo>
                  <a:lnTo>
                    <a:pt x="1619250" y="2952750"/>
                  </a:lnTo>
                  <a:lnTo>
                    <a:pt x="1669414" y="2944495"/>
                  </a:lnTo>
                  <a:lnTo>
                    <a:pt x="1704657" y="2928302"/>
                  </a:lnTo>
                  <a:lnTo>
                    <a:pt x="1617979" y="2928302"/>
                  </a:lnTo>
                  <a:lnTo>
                    <a:pt x="1573529" y="2922587"/>
                  </a:lnTo>
                  <a:lnTo>
                    <a:pt x="1527492" y="2901632"/>
                  </a:lnTo>
                  <a:lnTo>
                    <a:pt x="1491297" y="2868295"/>
                  </a:lnTo>
                  <a:lnTo>
                    <a:pt x="1466850" y="2826067"/>
                  </a:lnTo>
                  <a:lnTo>
                    <a:pt x="1456372" y="2778125"/>
                  </a:lnTo>
                  <a:lnTo>
                    <a:pt x="1461452" y="2727960"/>
                  </a:lnTo>
                  <a:lnTo>
                    <a:pt x="1721167" y="1770062"/>
                  </a:lnTo>
                  <a:lnTo>
                    <a:pt x="1727200" y="1734502"/>
                  </a:lnTo>
                  <a:lnTo>
                    <a:pt x="1726247" y="1701482"/>
                  </a:lnTo>
                  <a:lnTo>
                    <a:pt x="1726247" y="1698625"/>
                  </a:lnTo>
                  <a:lnTo>
                    <a:pt x="1718309" y="1663700"/>
                  </a:lnTo>
                  <a:lnTo>
                    <a:pt x="1703387" y="1630045"/>
                  </a:lnTo>
                  <a:lnTo>
                    <a:pt x="1682432" y="1600200"/>
                  </a:lnTo>
                  <a:lnTo>
                    <a:pt x="1656397" y="1575435"/>
                  </a:lnTo>
                  <a:lnTo>
                    <a:pt x="1637982" y="1564004"/>
                  </a:lnTo>
                  <a:close/>
                </a:path>
                <a:path w="2556509" h="6858000">
                  <a:moveTo>
                    <a:pt x="2556192" y="0"/>
                  </a:moveTo>
                  <a:lnTo>
                    <a:pt x="2528887" y="0"/>
                  </a:lnTo>
                  <a:lnTo>
                    <a:pt x="2100494" y="1561782"/>
                  </a:lnTo>
                  <a:lnTo>
                    <a:pt x="1758314" y="2837179"/>
                  </a:lnTo>
                  <a:lnTo>
                    <a:pt x="1733232" y="2874962"/>
                  </a:lnTo>
                  <a:lnTo>
                    <a:pt x="1700212" y="2903537"/>
                  </a:lnTo>
                  <a:lnTo>
                    <a:pt x="1660842" y="2921317"/>
                  </a:lnTo>
                  <a:lnTo>
                    <a:pt x="1617979" y="2928302"/>
                  </a:lnTo>
                  <a:lnTo>
                    <a:pt x="1704657" y="2928302"/>
                  </a:lnTo>
                  <a:lnTo>
                    <a:pt x="1715134" y="2923222"/>
                  </a:lnTo>
                  <a:lnTo>
                    <a:pt x="1753552" y="2890202"/>
                  </a:lnTo>
                  <a:lnTo>
                    <a:pt x="1782445" y="2846070"/>
                  </a:lnTo>
                  <a:lnTo>
                    <a:pt x="1782445" y="2844800"/>
                  </a:lnTo>
                  <a:lnTo>
                    <a:pt x="2125027" y="1567814"/>
                  </a:lnTo>
                  <a:lnTo>
                    <a:pt x="2556192" y="0"/>
                  </a:lnTo>
                  <a:close/>
                </a:path>
              </a:pathLst>
            </a:custGeom>
            <a:solidFill>
              <a:srgbClr val="FFB8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7895590" y="5207317"/>
              <a:ext cx="755650" cy="1644650"/>
            </a:xfrm>
            <a:custGeom>
              <a:avLst/>
              <a:gdLst/>
              <a:ahLst/>
              <a:cxnLst/>
              <a:rect l="l" t="t" r="r" b="b"/>
              <a:pathLst>
                <a:path w="755650" h="1644650">
                  <a:moveTo>
                    <a:pt x="577850" y="0"/>
                  </a:moveTo>
                  <a:lnTo>
                    <a:pt x="531812" y="6350"/>
                  </a:lnTo>
                  <a:lnTo>
                    <a:pt x="489584" y="24130"/>
                  </a:lnTo>
                  <a:lnTo>
                    <a:pt x="453072" y="52387"/>
                  </a:lnTo>
                  <a:lnTo>
                    <a:pt x="424497" y="89535"/>
                  </a:lnTo>
                  <a:lnTo>
                    <a:pt x="406082" y="134620"/>
                  </a:lnTo>
                  <a:lnTo>
                    <a:pt x="0" y="1644650"/>
                  </a:lnTo>
                  <a:lnTo>
                    <a:pt x="26352" y="1644650"/>
                  </a:lnTo>
                  <a:lnTo>
                    <a:pt x="429894" y="140970"/>
                  </a:lnTo>
                  <a:lnTo>
                    <a:pt x="449897" y="95250"/>
                  </a:lnTo>
                  <a:lnTo>
                    <a:pt x="481964" y="59372"/>
                  </a:lnTo>
                  <a:lnTo>
                    <a:pt x="522604" y="35560"/>
                  </a:lnTo>
                  <a:lnTo>
                    <a:pt x="569277" y="25400"/>
                  </a:lnTo>
                  <a:lnTo>
                    <a:pt x="661727" y="25400"/>
                  </a:lnTo>
                  <a:lnTo>
                    <a:pt x="624204" y="6350"/>
                  </a:lnTo>
                  <a:lnTo>
                    <a:pt x="577850" y="0"/>
                  </a:lnTo>
                  <a:close/>
                </a:path>
                <a:path w="755650" h="1644650">
                  <a:moveTo>
                    <a:pt x="661727" y="25400"/>
                  </a:moveTo>
                  <a:lnTo>
                    <a:pt x="569277" y="25400"/>
                  </a:lnTo>
                  <a:lnTo>
                    <a:pt x="617854" y="30797"/>
                  </a:lnTo>
                  <a:lnTo>
                    <a:pt x="671829" y="57785"/>
                  </a:lnTo>
                  <a:lnTo>
                    <a:pt x="710882" y="103822"/>
                  </a:lnTo>
                  <a:lnTo>
                    <a:pt x="729932" y="161290"/>
                  </a:lnTo>
                  <a:lnTo>
                    <a:pt x="730884" y="192087"/>
                  </a:lnTo>
                  <a:lnTo>
                    <a:pt x="725804" y="222885"/>
                  </a:lnTo>
                  <a:lnTo>
                    <a:pt x="343534" y="1644650"/>
                  </a:lnTo>
                  <a:lnTo>
                    <a:pt x="369887" y="1644650"/>
                  </a:lnTo>
                  <a:lnTo>
                    <a:pt x="749617" y="229235"/>
                  </a:lnTo>
                  <a:lnTo>
                    <a:pt x="755650" y="193675"/>
                  </a:lnTo>
                  <a:lnTo>
                    <a:pt x="754379" y="158115"/>
                  </a:lnTo>
                  <a:lnTo>
                    <a:pt x="732154" y="90805"/>
                  </a:lnTo>
                  <a:lnTo>
                    <a:pt x="686117" y="37782"/>
                  </a:lnTo>
                  <a:lnTo>
                    <a:pt x="661727" y="25400"/>
                  </a:lnTo>
                  <a:close/>
                </a:path>
              </a:pathLst>
            </a:custGeom>
            <a:solidFill>
              <a:srgbClr val="D679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549832" y="6167437"/>
              <a:ext cx="3293427" cy="611187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84212" y="1351597"/>
              <a:ext cx="7301547" cy="4812665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79157" y="1546860"/>
              <a:ext cx="6731634" cy="4242752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2029777" y="2887979"/>
              <a:ext cx="5535295" cy="687705"/>
            </a:xfrm>
            <a:custGeom>
              <a:avLst/>
              <a:gdLst/>
              <a:ahLst/>
              <a:cxnLst/>
              <a:rect l="l" t="t" r="r" b="b"/>
              <a:pathLst>
                <a:path w="5535295" h="687704">
                  <a:moveTo>
                    <a:pt x="0" y="533400"/>
                  </a:moveTo>
                  <a:lnTo>
                    <a:pt x="810895" y="533400"/>
                  </a:lnTo>
                  <a:lnTo>
                    <a:pt x="810895" y="172085"/>
                  </a:lnTo>
                  <a:lnTo>
                    <a:pt x="0" y="172085"/>
                  </a:lnTo>
                  <a:lnTo>
                    <a:pt x="0" y="533400"/>
                  </a:lnTo>
                </a:path>
                <a:path w="5535295" h="687704">
                  <a:moveTo>
                    <a:pt x="914400" y="687387"/>
                  </a:moveTo>
                  <a:lnTo>
                    <a:pt x="2061845" y="687387"/>
                  </a:lnTo>
                  <a:lnTo>
                    <a:pt x="2061845" y="274320"/>
                  </a:lnTo>
                  <a:lnTo>
                    <a:pt x="914400" y="274320"/>
                  </a:lnTo>
                  <a:lnTo>
                    <a:pt x="914400" y="687387"/>
                  </a:lnTo>
                </a:path>
                <a:path w="5535295" h="687704">
                  <a:moveTo>
                    <a:pt x="3688080" y="413067"/>
                  </a:moveTo>
                  <a:lnTo>
                    <a:pt x="5535295" y="413067"/>
                  </a:lnTo>
                  <a:lnTo>
                    <a:pt x="5535295" y="0"/>
                  </a:lnTo>
                  <a:lnTo>
                    <a:pt x="3688080" y="0"/>
                  </a:lnTo>
                  <a:lnTo>
                    <a:pt x="3688080" y="413067"/>
                  </a:lnTo>
                </a:path>
              </a:pathLst>
            </a:custGeom>
            <a:ln w="5715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9917430" y="33019"/>
            <a:ext cx="2174240" cy="1244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50" spc="60" dirty="0">
                <a:latin typeface="Calibri"/>
                <a:cs typeface="Calibri"/>
              </a:rPr>
              <a:t>CSP004_C_E:</a:t>
            </a:r>
            <a:r>
              <a:rPr sz="650" spc="35" dirty="0">
                <a:latin typeface="Calibri"/>
                <a:cs typeface="Calibri"/>
              </a:rPr>
              <a:t> </a:t>
            </a:r>
            <a:r>
              <a:rPr sz="650" spc="55" dirty="0">
                <a:latin typeface="Calibri"/>
                <a:cs typeface="Calibri"/>
              </a:rPr>
              <a:t>Abdelkader</a:t>
            </a:r>
            <a:r>
              <a:rPr sz="650" spc="30" dirty="0">
                <a:latin typeface="Calibri"/>
                <a:cs typeface="Calibri"/>
              </a:rPr>
              <a:t> </a:t>
            </a:r>
            <a:r>
              <a:rPr sz="650" spc="60" dirty="0">
                <a:latin typeface="Calibri"/>
                <a:cs typeface="Calibri"/>
              </a:rPr>
              <a:t>Shaaban</a:t>
            </a:r>
            <a:r>
              <a:rPr sz="650" spc="40" dirty="0">
                <a:latin typeface="Calibri"/>
                <a:cs typeface="Calibri"/>
              </a:rPr>
              <a:t> </a:t>
            </a:r>
            <a:r>
              <a:rPr sz="650" spc="55" dirty="0">
                <a:latin typeface="Calibri"/>
                <a:cs typeface="Calibri"/>
              </a:rPr>
              <a:t>και</a:t>
            </a:r>
            <a:r>
              <a:rPr sz="650" spc="25" dirty="0">
                <a:latin typeface="Calibri"/>
                <a:cs typeface="Calibri"/>
              </a:rPr>
              <a:t> </a:t>
            </a:r>
            <a:r>
              <a:rPr sz="650" spc="50" dirty="0">
                <a:latin typeface="Calibri"/>
                <a:cs typeface="Calibri"/>
              </a:rPr>
              <a:t>Stefan</a:t>
            </a:r>
            <a:r>
              <a:rPr sz="650" spc="30" dirty="0">
                <a:latin typeface="Calibri"/>
                <a:cs typeface="Calibri"/>
              </a:rPr>
              <a:t> </a:t>
            </a:r>
            <a:r>
              <a:rPr sz="650" spc="50" dirty="0">
                <a:latin typeface="Calibri"/>
                <a:cs typeface="Calibri"/>
              </a:rPr>
              <a:t>Schauer</a:t>
            </a:r>
            <a:endParaRPr sz="650"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1198542" y="5945822"/>
            <a:ext cx="114935" cy="1079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720"/>
              </a:lnSpc>
            </a:pPr>
            <a:r>
              <a:rPr sz="650" spc="5" dirty="0">
                <a:latin typeface="Calibri"/>
                <a:cs typeface="Calibri"/>
              </a:rPr>
              <a:t>1</a:t>
            </a:r>
            <a:r>
              <a:rPr sz="650" spc="30" dirty="0">
                <a:latin typeface="Calibri"/>
                <a:cs typeface="Calibri"/>
              </a:rPr>
              <a:t>9</a:t>
            </a:r>
            <a:endParaRPr sz="650">
              <a:latin typeface="Calibri"/>
              <a:cs typeface="Calibri"/>
            </a:endParaRPr>
          </a:p>
        </p:txBody>
      </p: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875030" y="766127"/>
            <a:ext cx="5511800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155" dirty="0">
                <a:solidFill>
                  <a:srgbClr val="000000"/>
                </a:solidFill>
                <a:latin typeface="Calibri"/>
                <a:cs typeface="Calibri"/>
              </a:rPr>
              <a:t>Αρχείο</a:t>
            </a:r>
            <a:r>
              <a:rPr spc="24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pc="165" dirty="0">
                <a:solidFill>
                  <a:srgbClr val="000000"/>
                </a:solidFill>
                <a:latin typeface="Calibri"/>
                <a:cs typeface="Calibri"/>
              </a:rPr>
              <a:t>εγκατάστασης</a:t>
            </a:r>
            <a:r>
              <a:rPr spc="24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pc="155" dirty="0">
                <a:solidFill>
                  <a:srgbClr val="000000"/>
                </a:solidFill>
                <a:latin typeface="Calibri"/>
                <a:cs typeface="Calibri"/>
              </a:rPr>
              <a:t>λογισμικού</a:t>
            </a:r>
            <a:r>
              <a:rPr spc="23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pc="150" dirty="0">
                <a:solidFill>
                  <a:srgbClr val="000000"/>
                </a:solidFill>
              </a:rPr>
              <a:t>Metasploit</a:t>
            </a:r>
          </a:p>
        </p:txBody>
      </p:sp>
      <p:sp>
        <p:nvSpPr>
          <p:cNvPr id="12" name="object 12"/>
          <p:cNvSpPr txBox="1"/>
          <p:nvPr/>
        </p:nvSpPr>
        <p:spPr>
          <a:xfrm>
            <a:off x="6497320" y="2027554"/>
            <a:ext cx="185420" cy="3683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250" b="1" spc="114" dirty="0">
                <a:solidFill>
                  <a:srgbClr val="FF0000"/>
                </a:solidFill>
                <a:latin typeface="Calibri"/>
                <a:cs typeface="Calibri"/>
              </a:rPr>
              <a:t>3</a:t>
            </a:r>
            <a:endParaRPr sz="225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2514600" y="2335212"/>
            <a:ext cx="185420" cy="3683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250" b="1" spc="114" dirty="0">
                <a:solidFill>
                  <a:srgbClr val="FF0000"/>
                </a:solidFill>
                <a:latin typeface="Calibri"/>
                <a:cs typeface="Calibri"/>
              </a:rPr>
              <a:t>1</a:t>
            </a:r>
            <a:endParaRPr sz="225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3717290" y="2417762"/>
            <a:ext cx="185420" cy="3683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250" b="1" spc="114" dirty="0">
                <a:solidFill>
                  <a:srgbClr val="FF0000"/>
                </a:solidFill>
                <a:latin typeface="Calibri"/>
                <a:cs typeface="Calibri"/>
              </a:rPr>
              <a:t>2</a:t>
            </a:r>
            <a:endParaRPr sz="22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33045" y="1560194"/>
            <a:ext cx="5375275" cy="5102860"/>
            <a:chOff x="233045" y="1560194"/>
            <a:chExt cx="5375275" cy="510286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33045" y="1560194"/>
              <a:ext cx="5375275" cy="5102542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91477" y="1718944"/>
              <a:ext cx="4878387" cy="4605655"/>
            </a:xfrm>
            <a:prstGeom prst="rect">
              <a:avLst/>
            </a:prstGeom>
          </p:spPr>
        </p:pic>
      </p:grpSp>
      <p:grpSp>
        <p:nvGrpSpPr>
          <p:cNvPr id="5" name="object 5"/>
          <p:cNvGrpSpPr/>
          <p:nvPr/>
        </p:nvGrpSpPr>
        <p:grpSpPr>
          <a:xfrm>
            <a:off x="6351904" y="0"/>
            <a:ext cx="5840095" cy="6858000"/>
            <a:chOff x="6351904" y="0"/>
            <a:chExt cx="5840095" cy="6858000"/>
          </a:xfrm>
        </p:grpSpPr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351904" y="4759"/>
              <a:ext cx="5840095" cy="6853240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7376794" y="0"/>
              <a:ext cx="2556510" cy="6858000"/>
            </a:xfrm>
            <a:custGeom>
              <a:avLst/>
              <a:gdLst/>
              <a:ahLst/>
              <a:cxnLst/>
              <a:rect l="l" t="t" r="r" b="b"/>
              <a:pathLst>
                <a:path w="2556509" h="6858000">
                  <a:moveTo>
                    <a:pt x="1542414" y="1537335"/>
                  </a:moveTo>
                  <a:lnTo>
                    <a:pt x="1495107" y="1543685"/>
                  </a:lnTo>
                  <a:lnTo>
                    <a:pt x="1451609" y="1561782"/>
                  </a:lnTo>
                  <a:lnTo>
                    <a:pt x="1413827" y="1590357"/>
                  </a:lnTo>
                  <a:lnTo>
                    <a:pt x="1384617" y="1627822"/>
                  </a:lnTo>
                  <a:lnTo>
                    <a:pt x="1365884" y="1673225"/>
                  </a:lnTo>
                  <a:lnTo>
                    <a:pt x="971232" y="3128645"/>
                  </a:lnTo>
                  <a:lnTo>
                    <a:pt x="0" y="6858000"/>
                  </a:lnTo>
                  <a:lnTo>
                    <a:pt x="26034" y="6858000"/>
                  </a:lnTo>
                  <a:lnTo>
                    <a:pt x="996632" y="3136265"/>
                  </a:lnTo>
                  <a:lnTo>
                    <a:pt x="1391284" y="1681162"/>
                  </a:lnTo>
                  <a:lnTo>
                    <a:pt x="1412557" y="1635125"/>
                  </a:lnTo>
                  <a:lnTo>
                    <a:pt x="1445895" y="1598929"/>
                  </a:lnTo>
                  <a:lnTo>
                    <a:pt x="1488122" y="1574482"/>
                  </a:lnTo>
                  <a:lnTo>
                    <a:pt x="1536064" y="1564004"/>
                  </a:lnTo>
                  <a:lnTo>
                    <a:pt x="1637982" y="1564004"/>
                  </a:lnTo>
                  <a:lnTo>
                    <a:pt x="1625917" y="1556385"/>
                  </a:lnTo>
                  <a:lnTo>
                    <a:pt x="1591309" y="1543685"/>
                  </a:lnTo>
                  <a:lnTo>
                    <a:pt x="1542414" y="1537335"/>
                  </a:lnTo>
                  <a:close/>
                </a:path>
                <a:path w="2556509" h="6858000">
                  <a:moveTo>
                    <a:pt x="1637982" y="1564004"/>
                  </a:moveTo>
                  <a:lnTo>
                    <a:pt x="1536064" y="1564004"/>
                  </a:lnTo>
                  <a:lnTo>
                    <a:pt x="1586229" y="1569085"/>
                  </a:lnTo>
                  <a:lnTo>
                    <a:pt x="1615439" y="1580197"/>
                  </a:lnTo>
                  <a:lnTo>
                    <a:pt x="1664017" y="1617345"/>
                  </a:lnTo>
                  <a:lnTo>
                    <a:pt x="1694814" y="1671320"/>
                  </a:lnTo>
                  <a:lnTo>
                    <a:pt x="1702434" y="1732279"/>
                  </a:lnTo>
                  <a:lnTo>
                    <a:pt x="1697037" y="1763712"/>
                  </a:lnTo>
                  <a:lnTo>
                    <a:pt x="1437322" y="2721610"/>
                  </a:lnTo>
                  <a:lnTo>
                    <a:pt x="1430972" y="2770504"/>
                  </a:lnTo>
                  <a:lnTo>
                    <a:pt x="1437322" y="2817812"/>
                  </a:lnTo>
                  <a:lnTo>
                    <a:pt x="1455420" y="2861310"/>
                  </a:lnTo>
                  <a:lnTo>
                    <a:pt x="1483995" y="2898775"/>
                  </a:lnTo>
                  <a:lnTo>
                    <a:pt x="1521777" y="2927985"/>
                  </a:lnTo>
                  <a:lnTo>
                    <a:pt x="1567179" y="2946717"/>
                  </a:lnTo>
                  <a:lnTo>
                    <a:pt x="1619250" y="2952750"/>
                  </a:lnTo>
                  <a:lnTo>
                    <a:pt x="1669414" y="2944495"/>
                  </a:lnTo>
                  <a:lnTo>
                    <a:pt x="1704657" y="2928302"/>
                  </a:lnTo>
                  <a:lnTo>
                    <a:pt x="1617979" y="2928302"/>
                  </a:lnTo>
                  <a:lnTo>
                    <a:pt x="1573529" y="2922587"/>
                  </a:lnTo>
                  <a:lnTo>
                    <a:pt x="1527492" y="2901632"/>
                  </a:lnTo>
                  <a:lnTo>
                    <a:pt x="1491297" y="2868295"/>
                  </a:lnTo>
                  <a:lnTo>
                    <a:pt x="1466850" y="2826067"/>
                  </a:lnTo>
                  <a:lnTo>
                    <a:pt x="1456372" y="2778125"/>
                  </a:lnTo>
                  <a:lnTo>
                    <a:pt x="1461452" y="2727960"/>
                  </a:lnTo>
                  <a:lnTo>
                    <a:pt x="1721167" y="1770062"/>
                  </a:lnTo>
                  <a:lnTo>
                    <a:pt x="1727200" y="1734502"/>
                  </a:lnTo>
                  <a:lnTo>
                    <a:pt x="1726247" y="1701482"/>
                  </a:lnTo>
                  <a:lnTo>
                    <a:pt x="1726247" y="1698625"/>
                  </a:lnTo>
                  <a:lnTo>
                    <a:pt x="1718309" y="1663700"/>
                  </a:lnTo>
                  <a:lnTo>
                    <a:pt x="1703387" y="1630045"/>
                  </a:lnTo>
                  <a:lnTo>
                    <a:pt x="1682432" y="1600200"/>
                  </a:lnTo>
                  <a:lnTo>
                    <a:pt x="1656397" y="1575435"/>
                  </a:lnTo>
                  <a:lnTo>
                    <a:pt x="1637982" y="1564004"/>
                  </a:lnTo>
                  <a:close/>
                </a:path>
                <a:path w="2556509" h="6858000">
                  <a:moveTo>
                    <a:pt x="2556192" y="0"/>
                  </a:moveTo>
                  <a:lnTo>
                    <a:pt x="2528887" y="0"/>
                  </a:lnTo>
                  <a:lnTo>
                    <a:pt x="2100494" y="1561782"/>
                  </a:lnTo>
                  <a:lnTo>
                    <a:pt x="1758314" y="2837179"/>
                  </a:lnTo>
                  <a:lnTo>
                    <a:pt x="1733232" y="2874962"/>
                  </a:lnTo>
                  <a:lnTo>
                    <a:pt x="1700212" y="2903537"/>
                  </a:lnTo>
                  <a:lnTo>
                    <a:pt x="1660842" y="2921317"/>
                  </a:lnTo>
                  <a:lnTo>
                    <a:pt x="1617979" y="2928302"/>
                  </a:lnTo>
                  <a:lnTo>
                    <a:pt x="1704657" y="2928302"/>
                  </a:lnTo>
                  <a:lnTo>
                    <a:pt x="1715134" y="2923222"/>
                  </a:lnTo>
                  <a:lnTo>
                    <a:pt x="1753552" y="2890202"/>
                  </a:lnTo>
                  <a:lnTo>
                    <a:pt x="1782445" y="2846070"/>
                  </a:lnTo>
                  <a:lnTo>
                    <a:pt x="1782445" y="2844800"/>
                  </a:lnTo>
                  <a:lnTo>
                    <a:pt x="2125027" y="1567814"/>
                  </a:lnTo>
                  <a:lnTo>
                    <a:pt x="2556192" y="0"/>
                  </a:lnTo>
                  <a:close/>
                </a:path>
              </a:pathLst>
            </a:custGeom>
            <a:solidFill>
              <a:srgbClr val="FFB8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7895589" y="5207317"/>
              <a:ext cx="755650" cy="1644650"/>
            </a:xfrm>
            <a:custGeom>
              <a:avLst/>
              <a:gdLst/>
              <a:ahLst/>
              <a:cxnLst/>
              <a:rect l="l" t="t" r="r" b="b"/>
              <a:pathLst>
                <a:path w="755650" h="1644650">
                  <a:moveTo>
                    <a:pt x="577850" y="0"/>
                  </a:moveTo>
                  <a:lnTo>
                    <a:pt x="531812" y="6350"/>
                  </a:lnTo>
                  <a:lnTo>
                    <a:pt x="489584" y="24130"/>
                  </a:lnTo>
                  <a:lnTo>
                    <a:pt x="453072" y="52387"/>
                  </a:lnTo>
                  <a:lnTo>
                    <a:pt x="424497" y="89535"/>
                  </a:lnTo>
                  <a:lnTo>
                    <a:pt x="406082" y="134620"/>
                  </a:lnTo>
                  <a:lnTo>
                    <a:pt x="0" y="1644650"/>
                  </a:lnTo>
                  <a:lnTo>
                    <a:pt x="26352" y="1644650"/>
                  </a:lnTo>
                  <a:lnTo>
                    <a:pt x="429894" y="140970"/>
                  </a:lnTo>
                  <a:lnTo>
                    <a:pt x="449897" y="95250"/>
                  </a:lnTo>
                  <a:lnTo>
                    <a:pt x="481964" y="59372"/>
                  </a:lnTo>
                  <a:lnTo>
                    <a:pt x="522604" y="35560"/>
                  </a:lnTo>
                  <a:lnTo>
                    <a:pt x="569277" y="25400"/>
                  </a:lnTo>
                  <a:lnTo>
                    <a:pt x="661727" y="25400"/>
                  </a:lnTo>
                  <a:lnTo>
                    <a:pt x="624204" y="6350"/>
                  </a:lnTo>
                  <a:lnTo>
                    <a:pt x="577850" y="0"/>
                  </a:lnTo>
                  <a:close/>
                </a:path>
                <a:path w="755650" h="1644650">
                  <a:moveTo>
                    <a:pt x="661727" y="25400"/>
                  </a:moveTo>
                  <a:lnTo>
                    <a:pt x="569277" y="25400"/>
                  </a:lnTo>
                  <a:lnTo>
                    <a:pt x="617854" y="30797"/>
                  </a:lnTo>
                  <a:lnTo>
                    <a:pt x="671829" y="57785"/>
                  </a:lnTo>
                  <a:lnTo>
                    <a:pt x="710882" y="103822"/>
                  </a:lnTo>
                  <a:lnTo>
                    <a:pt x="729932" y="161290"/>
                  </a:lnTo>
                  <a:lnTo>
                    <a:pt x="730884" y="192087"/>
                  </a:lnTo>
                  <a:lnTo>
                    <a:pt x="725804" y="222885"/>
                  </a:lnTo>
                  <a:lnTo>
                    <a:pt x="343534" y="1644650"/>
                  </a:lnTo>
                  <a:lnTo>
                    <a:pt x="369887" y="1644650"/>
                  </a:lnTo>
                  <a:lnTo>
                    <a:pt x="749617" y="229235"/>
                  </a:lnTo>
                  <a:lnTo>
                    <a:pt x="755650" y="193675"/>
                  </a:lnTo>
                  <a:lnTo>
                    <a:pt x="754379" y="158115"/>
                  </a:lnTo>
                  <a:lnTo>
                    <a:pt x="732154" y="90805"/>
                  </a:lnTo>
                  <a:lnTo>
                    <a:pt x="686117" y="37782"/>
                  </a:lnTo>
                  <a:lnTo>
                    <a:pt x="661727" y="25400"/>
                  </a:lnTo>
                  <a:close/>
                </a:path>
              </a:pathLst>
            </a:custGeom>
            <a:solidFill>
              <a:srgbClr val="D679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549832" y="6167437"/>
              <a:ext cx="3293427" cy="611187"/>
            </a:xfrm>
            <a:prstGeom prst="rect">
              <a:avLst/>
            </a:prstGeom>
          </p:spPr>
        </p:pic>
      </p:grpSp>
      <p:sp>
        <p:nvSpPr>
          <p:cNvPr id="10" name="object 10"/>
          <p:cNvSpPr/>
          <p:nvPr/>
        </p:nvSpPr>
        <p:spPr>
          <a:xfrm>
            <a:off x="379412" y="1891029"/>
            <a:ext cx="417830" cy="492125"/>
          </a:xfrm>
          <a:custGeom>
            <a:avLst/>
            <a:gdLst/>
            <a:ahLst/>
            <a:cxnLst/>
            <a:rect l="l" t="t" r="r" b="b"/>
            <a:pathLst>
              <a:path w="417830" h="492125">
                <a:moveTo>
                  <a:pt x="0" y="492125"/>
                </a:moveTo>
                <a:lnTo>
                  <a:pt x="417512" y="492125"/>
                </a:lnTo>
                <a:lnTo>
                  <a:pt x="417512" y="0"/>
                </a:lnTo>
                <a:lnTo>
                  <a:pt x="0" y="0"/>
                </a:lnTo>
                <a:lnTo>
                  <a:pt x="0" y="492125"/>
                </a:lnTo>
              </a:path>
            </a:pathLst>
          </a:custGeom>
          <a:ln w="5715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1" name="object 11"/>
          <p:cNvGrpSpPr/>
          <p:nvPr/>
        </p:nvGrpSpPr>
        <p:grpSpPr>
          <a:xfrm>
            <a:off x="5146357" y="1520825"/>
            <a:ext cx="7045325" cy="3615054"/>
            <a:chOff x="5146357" y="1520825"/>
            <a:chExt cx="7045325" cy="3615054"/>
          </a:xfrm>
        </p:grpSpPr>
        <p:pic>
          <p:nvPicPr>
            <p:cNvPr id="12" name="object 1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146357" y="2721610"/>
              <a:ext cx="7045325" cy="2414270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341620" y="2916872"/>
              <a:ext cx="6731634" cy="1844039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5314950" y="1520825"/>
              <a:ext cx="918844" cy="1843405"/>
            </a:xfrm>
            <a:custGeom>
              <a:avLst/>
              <a:gdLst/>
              <a:ahLst/>
              <a:cxnLst/>
              <a:rect l="l" t="t" r="r" b="b"/>
              <a:pathLst>
                <a:path w="918845" h="1843404">
                  <a:moveTo>
                    <a:pt x="842010" y="1729739"/>
                  </a:moveTo>
                  <a:lnTo>
                    <a:pt x="804227" y="1730375"/>
                  </a:lnTo>
                  <a:lnTo>
                    <a:pt x="863917" y="1843404"/>
                  </a:lnTo>
                  <a:lnTo>
                    <a:pt x="908685" y="1749107"/>
                  </a:lnTo>
                  <a:lnTo>
                    <a:pt x="842645" y="1749107"/>
                  </a:lnTo>
                  <a:lnTo>
                    <a:pt x="842010" y="1730375"/>
                  </a:lnTo>
                  <a:lnTo>
                    <a:pt x="842010" y="1729739"/>
                  </a:lnTo>
                  <a:close/>
                </a:path>
                <a:path w="918845" h="1843404">
                  <a:moveTo>
                    <a:pt x="880110" y="1728787"/>
                  </a:moveTo>
                  <a:lnTo>
                    <a:pt x="842010" y="1729739"/>
                  </a:lnTo>
                  <a:lnTo>
                    <a:pt x="842645" y="1747520"/>
                  </a:lnTo>
                  <a:lnTo>
                    <a:pt x="842645" y="1749107"/>
                  </a:lnTo>
                  <a:lnTo>
                    <a:pt x="880745" y="1747520"/>
                  </a:lnTo>
                  <a:lnTo>
                    <a:pt x="880110" y="1730375"/>
                  </a:lnTo>
                  <a:lnTo>
                    <a:pt x="880110" y="1728787"/>
                  </a:lnTo>
                  <a:close/>
                </a:path>
                <a:path w="918845" h="1843404">
                  <a:moveTo>
                    <a:pt x="918527" y="1728152"/>
                  </a:moveTo>
                  <a:lnTo>
                    <a:pt x="880110" y="1728787"/>
                  </a:lnTo>
                  <a:lnTo>
                    <a:pt x="880745" y="1747520"/>
                  </a:lnTo>
                  <a:lnTo>
                    <a:pt x="842645" y="1749107"/>
                  </a:lnTo>
                  <a:lnTo>
                    <a:pt x="908685" y="1749107"/>
                  </a:lnTo>
                  <a:lnTo>
                    <a:pt x="918527" y="1728152"/>
                  </a:lnTo>
                  <a:close/>
                </a:path>
                <a:path w="918845" h="1843404">
                  <a:moveTo>
                    <a:pt x="2539" y="0"/>
                  </a:moveTo>
                  <a:lnTo>
                    <a:pt x="0" y="38100"/>
                  </a:lnTo>
                  <a:lnTo>
                    <a:pt x="40322" y="40639"/>
                  </a:lnTo>
                  <a:lnTo>
                    <a:pt x="78422" y="48260"/>
                  </a:lnTo>
                  <a:lnTo>
                    <a:pt x="116522" y="60642"/>
                  </a:lnTo>
                  <a:lnTo>
                    <a:pt x="154304" y="77470"/>
                  </a:lnTo>
                  <a:lnTo>
                    <a:pt x="192404" y="99060"/>
                  </a:lnTo>
                  <a:lnTo>
                    <a:pt x="230187" y="125095"/>
                  </a:lnTo>
                  <a:lnTo>
                    <a:pt x="267970" y="155257"/>
                  </a:lnTo>
                  <a:lnTo>
                    <a:pt x="305117" y="189864"/>
                  </a:lnTo>
                  <a:lnTo>
                    <a:pt x="341629" y="228600"/>
                  </a:lnTo>
                  <a:lnTo>
                    <a:pt x="377825" y="270827"/>
                  </a:lnTo>
                  <a:lnTo>
                    <a:pt x="413385" y="316864"/>
                  </a:lnTo>
                  <a:lnTo>
                    <a:pt x="447992" y="366712"/>
                  </a:lnTo>
                  <a:lnTo>
                    <a:pt x="481964" y="419735"/>
                  </a:lnTo>
                  <a:lnTo>
                    <a:pt x="514667" y="476250"/>
                  </a:lnTo>
                  <a:lnTo>
                    <a:pt x="546735" y="535304"/>
                  </a:lnTo>
                  <a:lnTo>
                    <a:pt x="577214" y="597535"/>
                  </a:lnTo>
                  <a:lnTo>
                    <a:pt x="606742" y="662622"/>
                  </a:lnTo>
                  <a:lnTo>
                    <a:pt x="634682" y="729932"/>
                  </a:lnTo>
                  <a:lnTo>
                    <a:pt x="661352" y="799782"/>
                  </a:lnTo>
                  <a:lnTo>
                    <a:pt x="686752" y="871854"/>
                  </a:lnTo>
                  <a:lnTo>
                    <a:pt x="710247" y="945514"/>
                  </a:lnTo>
                  <a:lnTo>
                    <a:pt x="732472" y="1021714"/>
                  </a:lnTo>
                  <a:lnTo>
                    <a:pt x="752475" y="1098867"/>
                  </a:lnTo>
                  <a:lnTo>
                    <a:pt x="771207" y="1177925"/>
                  </a:lnTo>
                  <a:lnTo>
                    <a:pt x="787717" y="1258252"/>
                  </a:lnTo>
                  <a:lnTo>
                    <a:pt x="802322" y="1339850"/>
                  </a:lnTo>
                  <a:lnTo>
                    <a:pt x="815022" y="1422400"/>
                  </a:lnTo>
                  <a:lnTo>
                    <a:pt x="825500" y="1505585"/>
                  </a:lnTo>
                  <a:lnTo>
                    <a:pt x="833754" y="1589404"/>
                  </a:lnTo>
                  <a:lnTo>
                    <a:pt x="839787" y="1674177"/>
                  </a:lnTo>
                  <a:lnTo>
                    <a:pt x="842010" y="1728152"/>
                  </a:lnTo>
                  <a:lnTo>
                    <a:pt x="842010" y="1729739"/>
                  </a:lnTo>
                  <a:lnTo>
                    <a:pt x="880110" y="1728787"/>
                  </a:lnTo>
                  <a:lnTo>
                    <a:pt x="878204" y="1674177"/>
                  </a:lnTo>
                  <a:lnTo>
                    <a:pt x="877887" y="1671320"/>
                  </a:lnTo>
                  <a:lnTo>
                    <a:pt x="871854" y="1585912"/>
                  </a:lnTo>
                  <a:lnTo>
                    <a:pt x="863600" y="1500822"/>
                  </a:lnTo>
                  <a:lnTo>
                    <a:pt x="852804" y="1416685"/>
                  </a:lnTo>
                  <a:lnTo>
                    <a:pt x="840104" y="1333182"/>
                  </a:lnTo>
                  <a:lnTo>
                    <a:pt x="825182" y="1250632"/>
                  </a:lnTo>
                  <a:lnTo>
                    <a:pt x="808354" y="1169352"/>
                  </a:lnTo>
                  <a:lnTo>
                    <a:pt x="789622" y="1089342"/>
                  </a:lnTo>
                  <a:lnTo>
                    <a:pt x="768985" y="1010920"/>
                  </a:lnTo>
                  <a:lnTo>
                    <a:pt x="746760" y="934085"/>
                  </a:lnTo>
                  <a:lnTo>
                    <a:pt x="722629" y="859154"/>
                  </a:lnTo>
                  <a:lnTo>
                    <a:pt x="697229" y="786129"/>
                  </a:lnTo>
                  <a:lnTo>
                    <a:pt x="669925" y="715327"/>
                  </a:lnTo>
                  <a:lnTo>
                    <a:pt x="641350" y="646747"/>
                  </a:lnTo>
                  <a:lnTo>
                    <a:pt x="611504" y="580707"/>
                  </a:lnTo>
                  <a:lnTo>
                    <a:pt x="580072" y="517525"/>
                  </a:lnTo>
                  <a:lnTo>
                    <a:pt x="547687" y="456882"/>
                  </a:lnTo>
                  <a:lnTo>
                    <a:pt x="514032" y="399414"/>
                  </a:lnTo>
                  <a:lnTo>
                    <a:pt x="479425" y="344804"/>
                  </a:lnTo>
                  <a:lnTo>
                    <a:pt x="443547" y="293687"/>
                  </a:lnTo>
                  <a:lnTo>
                    <a:pt x="407035" y="246062"/>
                  </a:lnTo>
                  <a:lnTo>
                    <a:pt x="369570" y="201929"/>
                  </a:lnTo>
                  <a:lnTo>
                    <a:pt x="330835" y="161925"/>
                  </a:lnTo>
                  <a:lnTo>
                    <a:pt x="291782" y="125729"/>
                  </a:lnTo>
                  <a:lnTo>
                    <a:pt x="251777" y="93345"/>
                  </a:lnTo>
                  <a:lnTo>
                    <a:pt x="211137" y="65722"/>
                  </a:lnTo>
                  <a:lnTo>
                    <a:pt x="169862" y="42545"/>
                  </a:lnTo>
                  <a:lnTo>
                    <a:pt x="127952" y="24129"/>
                  </a:lnTo>
                  <a:lnTo>
                    <a:pt x="85725" y="10795"/>
                  </a:lnTo>
                  <a:lnTo>
                    <a:pt x="42862" y="2539"/>
                  </a:lnTo>
                  <a:lnTo>
                    <a:pt x="2539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5546407" y="3364229"/>
              <a:ext cx="1264920" cy="219710"/>
            </a:xfrm>
            <a:custGeom>
              <a:avLst/>
              <a:gdLst/>
              <a:ahLst/>
              <a:cxnLst/>
              <a:rect l="l" t="t" r="r" b="b"/>
              <a:pathLst>
                <a:path w="1264920" h="219710">
                  <a:moveTo>
                    <a:pt x="0" y="219392"/>
                  </a:moveTo>
                  <a:lnTo>
                    <a:pt x="1264920" y="219392"/>
                  </a:lnTo>
                  <a:lnTo>
                    <a:pt x="1264920" y="0"/>
                  </a:lnTo>
                  <a:lnTo>
                    <a:pt x="0" y="0"/>
                  </a:lnTo>
                  <a:lnTo>
                    <a:pt x="0" y="219392"/>
                  </a:lnTo>
                </a:path>
              </a:pathLst>
            </a:custGeom>
            <a:ln w="25399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" name="object 16"/>
          <p:cNvSpPr txBox="1"/>
          <p:nvPr/>
        </p:nvSpPr>
        <p:spPr>
          <a:xfrm>
            <a:off x="9917430" y="33019"/>
            <a:ext cx="2174240" cy="1244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50" spc="60" dirty="0">
                <a:latin typeface="Calibri"/>
                <a:cs typeface="Calibri"/>
              </a:rPr>
              <a:t>CSP004_C_E:</a:t>
            </a:r>
            <a:r>
              <a:rPr sz="650" spc="35" dirty="0">
                <a:latin typeface="Calibri"/>
                <a:cs typeface="Calibri"/>
              </a:rPr>
              <a:t> </a:t>
            </a:r>
            <a:r>
              <a:rPr sz="650" spc="55" dirty="0">
                <a:latin typeface="Calibri"/>
                <a:cs typeface="Calibri"/>
              </a:rPr>
              <a:t>Abdelkader</a:t>
            </a:r>
            <a:r>
              <a:rPr sz="650" spc="30" dirty="0">
                <a:latin typeface="Calibri"/>
                <a:cs typeface="Calibri"/>
              </a:rPr>
              <a:t> </a:t>
            </a:r>
            <a:r>
              <a:rPr sz="650" spc="60" dirty="0">
                <a:latin typeface="Calibri"/>
                <a:cs typeface="Calibri"/>
              </a:rPr>
              <a:t>Shaaban</a:t>
            </a:r>
            <a:r>
              <a:rPr sz="650" spc="40" dirty="0">
                <a:latin typeface="Calibri"/>
                <a:cs typeface="Calibri"/>
              </a:rPr>
              <a:t> </a:t>
            </a:r>
            <a:r>
              <a:rPr sz="650" spc="55" dirty="0">
                <a:latin typeface="Calibri"/>
                <a:cs typeface="Calibri"/>
              </a:rPr>
              <a:t>και</a:t>
            </a:r>
            <a:r>
              <a:rPr sz="650" spc="25" dirty="0">
                <a:latin typeface="Calibri"/>
                <a:cs typeface="Calibri"/>
              </a:rPr>
              <a:t> </a:t>
            </a:r>
            <a:r>
              <a:rPr sz="650" spc="50" dirty="0">
                <a:latin typeface="Calibri"/>
                <a:cs typeface="Calibri"/>
              </a:rPr>
              <a:t>Stefan</a:t>
            </a:r>
            <a:r>
              <a:rPr sz="650" spc="30" dirty="0">
                <a:latin typeface="Calibri"/>
                <a:cs typeface="Calibri"/>
              </a:rPr>
              <a:t> </a:t>
            </a:r>
            <a:r>
              <a:rPr sz="650" spc="50" dirty="0">
                <a:latin typeface="Calibri"/>
                <a:cs typeface="Calibri"/>
              </a:rPr>
              <a:t>Schauer</a:t>
            </a:r>
            <a:endParaRPr sz="650">
              <a:latin typeface="Calibri"/>
              <a:cs typeface="Calibri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11198542" y="5844540"/>
            <a:ext cx="114935" cy="1079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715"/>
              </a:lnSpc>
            </a:pPr>
            <a:r>
              <a:rPr sz="650" spc="5" dirty="0">
                <a:latin typeface="Calibri"/>
                <a:cs typeface="Calibri"/>
              </a:rPr>
              <a:t>2</a:t>
            </a:r>
            <a:r>
              <a:rPr sz="650" spc="30" dirty="0">
                <a:latin typeface="Calibri"/>
                <a:cs typeface="Calibri"/>
              </a:rPr>
              <a:t>0</a:t>
            </a:r>
            <a:endParaRPr sz="650">
              <a:latin typeface="Calibri"/>
              <a:cs typeface="Calibri"/>
            </a:endParaRPr>
          </a:p>
        </p:txBody>
      </p:sp>
      <p:sp>
        <p:nvSpPr>
          <p:cNvPr id="17" name="object 17"/>
          <p:cNvSpPr txBox="1">
            <a:spLocks noGrp="1"/>
          </p:cNvSpPr>
          <p:nvPr>
            <p:ph type="title"/>
          </p:nvPr>
        </p:nvSpPr>
        <p:spPr>
          <a:xfrm>
            <a:off x="875030" y="761365"/>
            <a:ext cx="5589270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165" dirty="0">
                <a:solidFill>
                  <a:srgbClr val="000000"/>
                </a:solidFill>
              </a:rPr>
              <a:t>Εγκατεστημένο</a:t>
            </a:r>
            <a:r>
              <a:rPr spc="190" dirty="0">
                <a:solidFill>
                  <a:srgbClr val="000000"/>
                </a:solidFill>
              </a:rPr>
              <a:t> </a:t>
            </a:r>
            <a:r>
              <a:rPr spc="145" dirty="0">
                <a:solidFill>
                  <a:srgbClr val="000000"/>
                </a:solidFill>
              </a:rPr>
              <a:t>αρχείο</a:t>
            </a:r>
            <a:r>
              <a:rPr spc="185" dirty="0">
                <a:solidFill>
                  <a:srgbClr val="000000"/>
                </a:solidFill>
              </a:rPr>
              <a:t> </a:t>
            </a:r>
            <a:r>
              <a:rPr spc="155" dirty="0">
                <a:solidFill>
                  <a:srgbClr val="000000"/>
                </a:solidFill>
              </a:rPr>
              <a:t>λογισμικού</a:t>
            </a:r>
            <a:r>
              <a:rPr spc="180" dirty="0">
                <a:solidFill>
                  <a:srgbClr val="000000"/>
                </a:solidFill>
              </a:rPr>
              <a:t> </a:t>
            </a:r>
            <a:r>
              <a:rPr spc="150" dirty="0">
                <a:solidFill>
                  <a:srgbClr val="000000"/>
                </a:solidFill>
              </a:rPr>
              <a:t>Metasploit</a:t>
            </a:r>
          </a:p>
        </p:txBody>
      </p:sp>
      <p:sp>
        <p:nvSpPr>
          <p:cNvPr id="18" name="object 18"/>
          <p:cNvSpPr txBox="1"/>
          <p:nvPr/>
        </p:nvSpPr>
        <p:spPr>
          <a:xfrm>
            <a:off x="448944" y="1173797"/>
            <a:ext cx="6231890" cy="1549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50" b="1" spc="60" dirty="0">
                <a:solidFill>
                  <a:srgbClr val="FF0000"/>
                </a:solidFill>
                <a:latin typeface="Calibri"/>
                <a:cs typeface="Calibri"/>
              </a:rPr>
              <a:t>Προσθέστε</a:t>
            </a:r>
            <a:r>
              <a:rPr sz="850" b="1" spc="3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850" b="1" spc="60" dirty="0">
                <a:solidFill>
                  <a:srgbClr val="FF0000"/>
                </a:solidFill>
                <a:latin typeface="Calibri"/>
                <a:cs typeface="Calibri"/>
              </a:rPr>
              <a:t>το</a:t>
            </a:r>
            <a:r>
              <a:rPr sz="850" b="1" spc="3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850" b="1" spc="55" dirty="0">
                <a:solidFill>
                  <a:srgbClr val="FF0000"/>
                </a:solidFill>
                <a:latin typeface="Calibri"/>
                <a:cs typeface="Calibri"/>
              </a:rPr>
              <a:t>αρχείο</a:t>
            </a:r>
            <a:r>
              <a:rPr sz="850" b="1" spc="3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850" b="1" spc="55" dirty="0">
                <a:solidFill>
                  <a:srgbClr val="FF0000"/>
                </a:solidFill>
                <a:latin typeface="Calibri"/>
                <a:cs typeface="Calibri"/>
              </a:rPr>
              <a:t>Metasploit</a:t>
            </a:r>
            <a:r>
              <a:rPr sz="850" b="1" spc="4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850" b="1" spc="90" dirty="0">
                <a:solidFill>
                  <a:srgbClr val="FF0000"/>
                </a:solidFill>
                <a:latin typeface="Calibri"/>
                <a:cs typeface="Calibri"/>
              </a:rPr>
              <a:t>VM</a:t>
            </a:r>
            <a:r>
              <a:rPr sz="850" b="1" spc="3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850" b="1" spc="45" dirty="0">
                <a:solidFill>
                  <a:srgbClr val="FF0000"/>
                </a:solidFill>
                <a:latin typeface="Calibri"/>
                <a:cs typeface="Calibri"/>
              </a:rPr>
              <a:t>(Virtual</a:t>
            </a:r>
            <a:r>
              <a:rPr sz="850" b="1" spc="3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850" b="1" spc="60" dirty="0">
                <a:solidFill>
                  <a:srgbClr val="FF0000"/>
                </a:solidFill>
                <a:latin typeface="Calibri"/>
                <a:cs typeface="Calibri"/>
              </a:rPr>
              <a:t>Machine</a:t>
            </a:r>
            <a:r>
              <a:rPr sz="850" b="1" spc="3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850" b="1" spc="35" dirty="0">
                <a:solidFill>
                  <a:srgbClr val="FF0000"/>
                </a:solidFill>
                <a:latin typeface="Calibri"/>
                <a:cs typeface="Calibri"/>
              </a:rPr>
              <a:t>-</a:t>
            </a:r>
            <a:r>
              <a:rPr sz="850" b="1" spc="4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850" b="1" spc="50" dirty="0">
                <a:solidFill>
                  <a:srgbClr val="FF0000"/>
                </a:solidFill>
                <a:latin typeface="Calibri"/>
                <a:cs typeface="Calibri"/>
              </a:rPr>
              <a:t>εικονική</a:t>
            </a:r>
            <a:r>
              <a:rPr sz="850" b="1" spc="3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850" b="1" spc="65" dirty="0">
                <a:solidFill>
                  <a:srgbClr val="FF0000"/>
                </a:solidFill>
                <a:latin typeface="Calibri"/>
                <a:cs typeface="Calibri"/>
              </a:rPr>
              <a:t>μηχανή</a:t>
            </a:r>
            <a:r>
              <a:rPr sz="850" b="1" spc="3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850" b="1" spc="55" dirty="0">
                <a:solidFill>
                  <a:srgbClr val="FF0000"/>
                </a:solidFill>
                <a:latin typeface="Calibri"/>
                <a:cs typeface="Calibri"/>
              </a:rPr>
              <a:t>για</a:t>
            </a:r>
            <a:r>
              <a:rPr sz="850" b="1" spc="3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850" b="1" spc="65" dirty="0">
                <a:solidFill>
                  <a:srgbClr val="FF0000"/>
                </a:solidFill>
                <a:latin typeface="Calibri"/>
                <a:cs typeface="Calibri"/>
              </a:rPr>
              <a:t>απομόνωση</a:t>
            </a:r>
            <a:r>
              <a:rPr sz="850" b="1" spc="4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850" b="1" spc="65" dirty="0">
                <a:solidFill>
                  <a:srgbClr val="FF0000"/>
                </a:solidFill>
                <a:latin typeface="Calibri"/>
                <a:cs typeface="Calibri"/>
              </a:rPr>
              <a:t>εφαρμογών)</a:t>
            </a:r>
            <a:r>
              <a:rPr sz="850" b="1" spc="2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850" b="1" spc="70" dirty="0">
                <a:solidFill>
                  <a:srgbClr val="FF0000"/>
                </a:solidFill>
                <a:latin typeface="Calibri"/>
                <a:cs typeface="Calibri"/>
              </a:rPr>
              <a:t>που</a:t>
            </a:r>
            <a:r>
              <a:rPr sz="850" b="1" spc="3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850" b="1" spc="50" dirty="0">
                <a:solidFill>
                  <a:srgbClr val="FF0000"/>
                </a:solidFill>
                <a:latin typeface="Calibri"/>
                <a:cs typeface="Calibri"/>
              </a:rPr>
              <a:t>κατεβάσατε.</a:t>
            </a:r>
            <a:endParaRPr sz="850">
              <a:latin typeface="Calibri"/>
              <a:cs typeface="Calibri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6087109" y="1661159"/>
            <a:ext cx="4867910" cy="5702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50" b="1" spc="35" dirty="0">
                <a:solidFill>
                  <a:srgbClr val="FF0000"/>
                </a:solidFill>
                <a:latin typeface="Calibri"/>
                <a:cs typeface="Calibri"/>
              </a:rPr>
              <a:t>Επιλέξτε</a:t>
            </a:r>
            <a:r>
              <a:rPr sz="850" b="1" spc="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850" b="1" spc="40" dirty="0">
                <a:solidFill>
                  <a:srgbClr val="FF0000"/>
                </a:solidFill>
                <a:latin typeface="Calibri"/>
                <a:cs typeface="Calibri"/>
              </a:rPr>
              <a:t>αυτό</a:t>
            </a:r>
            <a:r>
              <a:rPr sz="850" b="1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850" b="1" spc="25" dirty="0">
                <a:solidFill>
                  <a:srgbClr val="FF0000"/>
                </a:solidFill>
                <a:latin typeface="Calibri"/>
                <a:cs typeface="Calibri"/>
              </a:rPr>
              <a:t>το</a:t>
            </a:r>
            <a:r>
              <a:rPr sz="850" b="1" spc="-4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850" b="1" spc="20" dirty="0">
                <a:solidFill>
                  <a:srgbClr val="FF0000"/>
                </a:solidFill>
                <a:latin typeface="Calibri"/>
                <a:cs typeface="Calibri"/>
              </a:rPr>
              <a:t>αρχείο</a:t>
            </a:r>
            <a:endParaRPr sz="85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8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000">
              <a:latin typeface="Calibri"/>
              <a:cs typeface="Calibri"/>
            </a:endParaRPr>
          </a:p>
          <a:p>
            <a:pPr marL="372745">
              <a:lnSpc>
                <a:spcPct val="100000"/>
              </a:lnSpc>
            </a:pPr>
            <a:r>
              <a:rPr sz="850" b="1" spc="40" dirty="0">
                <a:solidFill>
                  <a:srgbClr val="FF0000"/>
                </a:solidFill>
                <a:latin typeface="Calibri"/>
                <a:cs typeface="Calibri"/>
              </a:rPr>
              <a:t>Ακολουθούν</a:t>
            </a:r>
            <a:r>
              <a:rPr sz="850" b="1" spc="2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850" b="1" spc="40" dirty="0">
                <a:solidFill>
                  <a:srgbClr val="FF0000"/>
                </a:solidFill>
                <a:latin typeface="Calibri"/>
                <a:cs typeface="Calibri"/>
              </a:rPr>
              <a:t>τα</a:t>
            </a:r>
            <a:r>
              <a:rPr sz="850" b="1" spc="2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850" b="1" spc="35" dirty="0">
                <a:solidFill>
                  <a:srgbClr val="FF0000"/>
                </a:solidFill>
                <a:latin typeface="Calibri"/>
                <a:cs typeface="Calibri"/>
              </a:rPr>
              <a:t>περιεχόμενα</a:t>
            </a:r>
            <a:r>
              <a:rPr sz="850" b="1" spc="3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850" b="1" spc="40" dirty="0">
                <a:solidFill>
                  <a:srgbClr val="FF0000"/>
                </a:solidFill>
                <a:latin typeface="Calibri"/>
                <a:cs typeface="Calibri"/>
              </a:rPr>
              <a:t>του</a:t>
            </a:r>
            <a:r>
              <a:rPr sz="850" b="1" spc="3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850" b="1" spc="25" dirty="0">
                <a:solidFill>
                  <a:srgbClr val="FF0000"/>
                </a:solidFill>
                <a:latin typeface="Calibri"/>
                <a:cs typeface="Calibri"/>
              </a:rPr>
              <a:t>αρχείου</a:t>
            </a:r>
            <a:r>
              <a:rPr sz="850" b="1" spc="1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850" b="1" spc="35" dirty="0">
                <a:solidFill>
                  <a:srgbClr val="FF0000"/>
                </a:solidFill>
                <a:latin typeface="Calibri"/>
                <a:cs typeface="Calibri"/>
              </a:rPr>
              <a:t>ZIP</a:t>
            </a:r>
            <a:r>
              <a:rPr sz="850" b="1" spc="2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850" b="1" spc="40" dirty="0">
                <a:solidFill>
                  <a:srgbClr val="FF0000"/>
                </a:solidFill>
                <a:latin typeface="Calibri"/>
                <a:cs typeface="Calibri"/>
              </a:rPr>
              <a:t>(μορφή</a:t>
            </a:r>
            <a:r>
              <a:rPr sz="850" b="1" spc="3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850" b="1" spc="35" dirty="0">
                <a:solidFill>
                  <a:srgbClr val="FF0000"/>
                </a:solidFill>
                <a:latin typeface="Calibri"/>
                <a:cs typeface="Calibri"/>
              </a:rPr>
              <a:t>συμπίεσης</a:t>
            </a:r>
            <a:r>
              <a:rPr sz="850" b="1" spc="3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850" b="1" spc="35" dirty="0">
                <a:solidFill>
                  <a:srgbClr val="FF0000"/>
                </a:solidFill>
                <a:latin typeface="Calibri"/>
                <a:cs typeface="Calibri"/>
              </a:rPr>
              <a:t>αρχείων)</a:t>
            </a:r>
            <a:r>
              <a:rPr sz="850" b="1" spc="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850" b="1" spc="40" dirty="0">
                <a:solidFill>
                  <a:srgbClr val="FF0000"/>
                </a:solidFill>
                <a:latin typeface="Calibri"/>
                <a:cs typeface="Calibri"/>
              </a:rPr>
              <a:t>του</a:t>
            </a:r>
            <a:r>
              <a:rPr sz="850" b="1" spc="3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850" b="1" spc="35" dirty="0">
                <a:solidFill>
                  <a:srgbClr val="FF0000"/>
                </a:solidFill>
                <a:latin typeface="Calibri"/>
                <a:cs typeface="Calibri"/>
              </a:rPr>
              <a:t>Metasploit.</a:t>
            </a:r>
            <a:endParaRPr sz="8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5646420" y="0"/>
            <a:ext cx="6545580" cy="6858000"/>
            <a:chOff x="5646420" y="0"/>
            <a:chExt cx="654558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351905" y="4759"/>
              <a:ext cx="5840095" cy="685324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7376795" y="0"/>
              <a:ext cx="2556510" cy="6858000"/>
            </a:xfrm>
            <a:custGeom>
              <a:avLst/>
              <a:gdLst/>
              <a:ahLst/>
              <a:cxnLst/>
              <a:rect l="l" t="t" r="r" b="b"/>
              <a:pathLst>
                <a:path w="2556509" h="6858000">
                  <a:moveTo>
                    <a:pt x="1542414" y="1537335"/>
                  </a:moveTo>
                  <a:lnTo>
                    <a:pt x="1495107" y="1543685"/>
                  </a:lnTo>
                  <a:lnTo>
                    <a:pt x="1451609" y="1561782"/>
                  </a:lnTo>
                  <a:lnTo>
                    <a:pt x="1413827" y="1590357"/>
                  </a:lnTo>
                  <a:lnTo>
                    <a:pt x="1384617" y="1627822"/>
                  </a:lnTo>
                  <a:lnTo>
                    <a:pt x="1365884" y="1673225"/>
                  </a:lnTo>
                  <a:lnTo>
                    <a:pt x="971232" y="3128645"/>
                  </a:lnTo>
                  <a:lnTo>
                    <a:pt x="0" y="6858000"/>
                  </a:lnTo>
                  <a:lnTo>
                    <a:pt x="26034" y="6858000"/>
                  </a:lnTo>
                  <a:lnTo>
                    <a:pt x="996632" y="3136265"/>
                  </a:lnTo>
                  <a:lnTo>
                    <a:pt x="1391284" y="1681162"/>
                  </a:lnTo>
                  <a:lnTo>
                    <a:pt x="1412557" y="1635125"/>
                  </a:lnTo>
                  <a:lnTo>
                    <a:pt x="1445895" y="1598929"/>
                  </a:lnTo>
                  <a:lnTo>
                    <a:pt x="1488122" y="1574482"/>
                  </a:lnTo>
                  <a:lnTo>
                    <a:pt x="1536064" y="1564004"/>
                  </a:lnTo>
                  <a:lnTo>
                    <a:pt x="1637982" y="1564004"/>
                  </a:lnTo>
                  <a:lnTo>
                    <a:pt x="1625917" y="1556385"/>
                  </a:lnTo>
                  <a:lnTo>
                    <a:pt x="1591309" y="1543685"/>
                  </a:lnTo>
                  <a:lnTo>
                    <a:pt x="1542414" y="1537335"/>
                  </a:lnTo>
                  <a:close/>
                </a:path>
                <a:path w="2556509" h="6858000">
                  <a:moveTo>
                    <a:pt x="1637982" y="1564004"/>
                  </a:moveTo>
                  <a:lnTo>
                    <a:pt x="1536064" y="1564004"/>
                  </a:lnTo>
                  <a:lnTo>
                    <a:pt x="1586229" y="1569085"/>
                  </a:lnTo>
                  <a:lnTo>
                    <a:pt x="1615439" y="1580197"/>
                  </a:lnTo>
                  <a:lnTo>
                    <a:pt x="1664017" y="1617345"/>
                  </a:lnTo>
                  <a:lnTo>
                    <a:pt x="1694814" y="1671320"/>
                  </a:lnTo>
                  <a:lnTo>
                    <a:pt x="1702434" y="1732279"/>
                  </a:lnTo>
                  <a:lnTo>
                    <a:pt x="1697037" y="1763712"/>
                  </a:lnTo>
                  <a:lnTo>
                    <a:pt x="1437322" y="2721610"/>
                  </a:lnTo>
                  <a:lnTo>
                    <a:pt x="1430972" y="2770504"/>
                  </a:lnTo>
                  <a:lnTo>
                    <a:pt x="1437322" y="2817812"/>
                  </a:lnTo>
                  <a:lnTo>
                    <a:pt x="1455420" y="2861310"/>
                  </a:lnTo>
                  <a:lnTo>
                    <a:pt x="1483995" y="2898775"/>
                  </a:lnTo>
                  <a:lnTo>
                    <a:pt x="1521777" y="2927985"/>
                  </a:lnTo>
                  <a:lnTo>
                    <a:pt x="1567179" y="2946717"/>
                  </a:lnTo>
                  <a:lnTo>
                    <a:pt x="1619250" y="2952750"/>
                  </a:lnTo>
                  <a:lnTo>
                    <a:pt x="1669414" y="2944495"/>
                  </a:lnTo>
                  <a:lnTo>
                    <a:pt x="1704657" y="2928302"/>
                  </a:lnTo>
                  <a:lnTo>
                    <a:pt x="1617979" y="2928302"/>
                  </a:lnTo>
                  <a:lnTo>
                    <a:pt x="1573529" y="2922587"/>
                  </a:lnTo>
                  <a:lnTo>
                    <a:pt x="1527492" y="2901632"/>
                  </a:lnTo>
                  <a:lnTo>
                    <a:pt x="1491297" y="2868295"/>
                  </a:lnTo>
                  <a:lnTo>
                    <a:pt x="1466850" y="2826067"/>
                  </a:lnTo>
                  <a:lnTo>
                    <a:pt x="1456372" y="2778125"/>
                  </a:lnTo>
                  <a:lnTo>
                    <a:pt x="1461452" y="2727960"/>
                  </a:lnTo>
                  <a:lnTo>
                    <a:pt x="1721167" y="1770062"/>
                  </a:lnTo>
                  <a:lnTo>
                    <a:pt x="1727200" y="1734502"/>
                  </a:lnTo>
                  <a:lnTo>
                    <a:pt x="1726247" y="1701482"/>
                  </a:lnTo>
                  <a:lnTo>
                    <a:pt x="1726247" y="1698625"/>
                  </a:lnTo>
                  <a:lnTo>
                    <a:pt x="1718309" y="1663700"/>
                  </a:lnTo>
                  <a:lnTo>
                    <a:pt x="1703387" y="1630045"/>
                  </a:lnTo>
                  <a:lnTo>
                    <a:pt x="1682432" y="1600200"/>
                  </a:lnTo>
                  <a:lnTo>
                    <a:pt x="1656397" y="1575435"/>
                  </a:lnTo>
                  <a:lnTo>
                    <a:pt x="1637982" y="1564004"/>
                  </a:lnTo>
                  <a:close/>
                </a:path>
                <a:path w="2556509" h="6858000">
                  <a:moveTo>
                    <a:pt x="2556192" y="0"/>
                  </a:moveTo>
                  <a:lnTo>
                    <a:pt x="2528887" y="0"/>
                  </a:lnTo>
                  <a:lnTo>
                    <a:pt x="2100494" y="1561782"/>
                  </a:lnTo>
                  <a:lnTo>
                    <a:pt x="1758314" y="2837179"/>
                  </a:lnTo>
                  <a:lnTo>
                    <a:pt x="1733232" y="2874962"/>
                  </a:lnTo>
                  <a:lnTo>
                    <a:pt x="1700212" y="2903537"/>
                  </a:lnTo>
                  <a:lnTo>
                    <a:pt x="1660842" y="2921317"/>
                  </a:lnTo>
                  <a:lnTo>
                    <a:pt x="1617979" y="2928302"/>
                  </a:lnTo>
                  <a:lnTo>
                    <a:pt x="1704657" y="2928302"/>
                  </a:lnTo>
                  <a:lnTo>
                    <a:pt x="1715134" y="2923222"/>
                  </a:lnTo>
                  <a:lnTo>
                    <a:pt x="1753552" y="2890202"/>
                  </a:lnTo>
                  <a:lnTo>
                    <a:pt x="1782445" y="2846070"/>
                  </a:lnTo>
                  <a:lnTo>
                    <a:pt x="1782445" y="2844800"/>
                  </a:lnTo>
                  <a:lnTo>
                    <a:pt x="2125027" y="1567814"/>
                  </a:lnTo>
                  <a:lnTo>
                    <a:pt x="2556192" y="0"/>
                  </a:lnTo>
                  <a:close/>
                </a:path>
              </a:pathLst>
            </a:custGeom>
            <a:solidFill>
              <a:srgbClr val="FFB8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7895590" y="5207317"/>
              <a:ext cx="755650" cy="1644650"/>
            </a:xfrm>
            <a:custGeom>
              <a:avLst/>
              <a:gdLst/>
              <a:ahLst/>
              <a:cxnLst/>
              <a:rect l="l" t="t" r="r" b="b"/>
              <a:pathLst>
                <a:path w="755650" h="1644650">
                  <a:moveTo>
                    <a:pt x="577850" y="0"/>
                  </a:moveTo>
                  <a:lnTo>
                    <a:pt x="531812" y="6350"/>
                  </a:lnTo>
                  <a:lnTo>
                    <a:pt x="489584" y="24130"/>
                  </a:lnTo>
                  <a:lnTo>
                    <a:pt x="453072" y="52387"/>
                  </a:lnTo>
                  <a:lnTo>
                    <a:pt x="424497" y="89535"/>
                  </a:lnTo>
                  <a:lnTo>
                    <a:pt x="406082" y="134620"/>
                  </a:lnTo>
                  <a:lnTo>
                    <a:pt x="0" y="1644650"/>
                  </a:lnTo>
                  <a:lnTo>
                    <a:pt x="26352" y="1644650"/>
                  </a:lnTo>
                  <a:lnTo>
                    <a:pt x="429894" y="140970"/>
                  </a:lnTo>
                  <a:lnTo>
                    <a:pt x="449897" y="95250"/>
                  </a:lnTo>
                  <a:lnTo>
                    <a:pt x="481964" y="59372"/>
                  </a:lnTo>
                  <a:lnTo>
                    <a:pt x="522604" y="35560"/>
                  </a:lnTo>
                  <a:lnTo>
                    <a:pt x="569277" y="25400"/>
                  </a:lnTo>
                  <a:lnTo>
                    <a:pt x="661727" y="25400"/>
                  </a:lnTo>
                  <a:lnTo>
                    <a:pt x="624204" y="6350"/>
                  </a:lnTo>
                  <a:lnTo>
                    <a:pt x="577850" y="0"/>
                  </a:lnTo>
                  <a:close/>
                </a:path>
                <a:path w="755650" h="1644650">
                  <a:moveTo>
                    <a:pt x="661727" y="25400"/>
                  </a:moveTo>
                  <a:lnTo>
                    <a:pt x="569277" y="25400"/>
                  </a:lnTo>
                  <a:lnTo>
                    <a:pt x="617854" y="30797"/>
                  </a:lnTo>
                  <a:lnTo>
                    <a:pt x="671829" y="57785"/>
                  </a:lnTo>
                  <a:lnTo>
                    <a:pt x="710882" y="103822"/>
                  </a:lnTo>
                  <a:lnTo>
                    <a:pt x="729932" y="161290"/>
                  </a:lnTo>
                  <a:lnTo>
                    <a:pt x="730884" y="192087"/>
                  </a:lnTo>
                  <a:lnTo>
                    <a:pt x="725804" y="222885"/>
                  </a:lnTo>
                  <a:lnTo>
                    <a:pt x="343534" y="1644650"/>
                  </a:lnTo>
                  <a:lnTo>
                    <a:pt x="369887" y="1644650"/>
                  </a:lnTo>
                  <a:lnTo>
                    <a:pt x="749617" y="229235"/>
                  </a:lnTo>
                  <a:lnTo>
                    <a:pt x="755650" y="193675"/>
                  </a:lnTo>
                  <a:lnTo>
                    <a:pt x="754379" y="158115"/>
                  </a:lnTo>
                  <a:lnTo>
                    <a:pt x="732154" y="90805"/>
                  </a:lnTo>
                  <a:lnTo>
                    <a:pt x="686117" y="37782"/>
                  </a:lnTo>
                  <a:lnTo>
                    <a:pt x="661727" y="25400"/>
                  </a:lnTo>
                  <a:close/>
                </a:path>
              </a:pathLst>
            </a:custGeom>
            <a:solidFill>
              <a:srgbClr val="D679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549832" y="6167437"/>
              <a:ext cx="3293427" cy="611187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646420" y="44132"/>
              <a:ext cx="6545580" cy="6577647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841365" y="239077"/>
              <a:ext cx="6350635" cy="6007734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6063297" y="2597467"/>
              <a:ext cx="2562225" cy="131445"/>
            </a:xfrm>
            <a:custGeom>
              <a:avLst/>
              <a:gdLst/>
              <a:ahLst/>
              <a:cxnLst/>
              <a:rect l="l" t="t" r="r" b="b"/>
              <a:pathLst>
                <a:path w="2562225" h="131444">
                  <a:moveTo>
                    <a:pt x="0" y="131127"/>
                  </a:moveTo>
                  <a:lnTo>
                    <a:pt x="2561907" y="131127"/>
                  </a:lnTo>
                  <a:lnTo>
                    <a:pt x="2561907" y="0"/>
                  </a:lnTo>
                  <a:lnTo>
                    <a:pt x="0" y="0"/>
                  </a:lnTo>
                  <a:lnTo>
                    <a:pt x="0" y="131127"/>
                  </a:lnTo>
                </a:path>
              </a:pathLst>
            </a:custGeom>
            <a:ln w="25399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9917430" y="33019"/>
            <a:ext cx="2174240" cy="1244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50" spc="60" dirty="0">
                <a:latin typeface="Calibri"/>
                <a:cs typeface="Calibri"/>
              </a:rPr>
              <a:t>CSP004_C_E:</a:t>
            </a:r>
            <a:r>
              <a:rPr sz="650" spc="35" dirty="0">
                <a:latin typeface="Calibri"/>
                <a:cs typeface="Calibri"/>
              </a:rPr>
              <a:t> </a:t>
            </a:r>
            <a:r>
              <a:rPr sz="650" spc="55" dirty="0">
                <a:latin typeface="Calibri"/>
                <a:cs typeface="Calibri"/>
              </a:rPr>
              <a:t>Abdelkader</a:t>
            </a:r>
            <a:r>
              <a:rPr sz="650" spc="30" dirty="0">
                <a:latin typeface="Calibri"/>
                <a:cs typeface="Calibri"/>
              </a:rPr>
              <a:t> </a:t>
            </a:r>
            <a:r>
              <a:rPr sz="650" spc="60" dirty="0">
                <a:latin typeface="Calibri"/>
                <a:cs typeface="Calibri"/>
              </a:rPr>
              <a:t>Shaaban</a:t>
            </a:r>
            <a:r>
              <a:rPr sz="650" spc="40" dirty="0">
                <a:latin typeface="Calibri"/>
                <a:cs typeface="Calibri"/>
              </a:rPr>
              <a:t> </a:t>
            </a:r>
            <a:r>
              <a:rPr sz="650" spc="55" dirty="0">
                <a:latin typeface="Calibri"/>
                <a:cs typeface="Calibri"/>
              </a:rPr>
              <a:t>και</a:t>
            </a:r>
            <a:r>
              <a:rPr sz="650" spc="25" dirty="0">
                <a:latin typeface="Calibri"/>
                <a:cs typeface="Calibri"/>
              </a:rPr>
              <a:t> </a:t>
            </a:r>
            <a:r>
              <a:rPr sz="650" spc="50" dirty="0">
                <a:latin typeface="Calibri"/>
                <a:cs typeface="Calibri"/>
              </a:rPr>
              <a:t>Stefan</a:t>
            </a:r>
            <a:r>
              <a:rPr sz="650" spc="30" dirty="0">
                <a:latin typeface="Calibri"/>
                <a:cs typeface="Calibri"/>
              </a:rPr>
              <a:t> </a:t>
            </a:r>
            <a:r>
              <a:rPr sz="650" spc="50" dirty="0">
                <a:latin typeface="Calibri"/>
                <a:cs typeface="Calibri"/>
              </a:rPr>
              <a:t>Schauer</a:t>
            </a:r>
            <a:endParaRPr sz="65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1198542" y="6107747"/>
            <a:ext cx="114935" cy="1079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715"/>
              </a:lnSpc>
            </a:pPr>
            <a:r>
              <a:rPr sz="650" spc="5" dirty="0">
                <a:latin typeface="Calibri"/>
                <a:cs typeface="Calibri"/>
              </a:rPr>
              <a:t>2</a:t>
            </a:r>
            <a:r>
              <a:rPr sz="650" spc="30" dirty="0">
                <a:latin typeface="Calibri"/>
                <a:cs typeface="Calibri"/>
              </a:rPr>
              <a:t>1</a:t>
            </a:r>
            <a:endParaRPr sz="650">
              <a:latin typeface="Calibri"/>
              <a:cs typeface="Calibri"/>
            </a:endParaRPr>
          </a:p>
        </p:txBody>
      </p: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875030" y="761365"/>
            <a:ext cx="5589270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165" dirty="0" err="1">
                <a:solidFill>
                  <a:srgbClr val="000000"/>
                </a:solidFill>
              </a:rPr>
              <a:t>Εγκ</a:t>
            </a:r>
            <a:r>
              <a:rPr spc="165" dirty="0">
                <a:solidFill>
                  <a:srgbClr val="000000"/>
                </a:solidFill>
              </a:rPr>
              <a:t>ατ</a:t>
            </a:r>
            <a:r>
              <a:rPr lang="el-GR" spc="165" dirty="0">
                <a:solidFill>
                  <a:srgbClr val="000000"/>
                </a:solidFill>
              </a:rPr>
              <a:t>ά</a:t>
            </a:r>
            <a:r>
              <a:rPr spc="165" dirty="0">
                <a:solidFill>
                  <a:srgbClr val="000000"/>
                </a:solidFill>
              </a:rPr>
              <a:t>σ</a:t>
            </a:r>
            <a:r>
              <a:rPr lang="el-GR" spc="165" dirty="0" err="1">
                <a:solidFill>
                  <a:srgbClr val="000000"/>
                </a:solidFill>
              </a:rPr>
              <a:t>ταση</a:t>
            </a:r>
            <a:r>
              <a:rPr spc="180" dirty="0">
                <a:solidFill>
                  <a:srgbClr val="000000"/>
                </a:solidFill>
              </a:rPr>
              <a:t> </a:t>
            </a:r>
            <a:r>
              <a:rPr spc="150" dirty="0" err="1">
                <a:solidFill>
                  <a:srgbClr val="000000"/>
                </a:solidFill>
              </a:rPr>
              <a:t>Metasploit</a:t>
            </a:r>
            <a:r>
              <a:rPr lang="en-US" spc="150" dirty="0" err="1">
                <a:solidFill>
                  <a:srgbClr val="000000"/>
                </a:solidFill>
              </a:rPr>
              <a:t>able</a:t>
            </a:r>
            <a:endParaRPr spc="150" dirty="0">
              <a:solidFill>
                <a:srgbClr val="000000"/>
              </a:solidFill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910262" y="2833370"/>
            <a:ext cx="6144895" cy="584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850" b="1" spc="60" dirty="0">
                <a:solidFill>
                  <a:srgbClr val="FF0000"/>
                </a:solidFill>
                <a:latin typeface="Calibri"/>
                <a:cs typeface="Calibri"/>
              </a:rPr>
              <a:t>Το</a:t>
            </a:r>
            <a:r>
              <a:rPr sz="850" b="1" spc="3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850" b="1" spc="90" dirty="0">
                <a:solidFill>
                  <a:srgbClr val="FF0000"/>
                </a:solidFill>
                <a:latin typeface="Calibri"/>
                <a:cs typeface="Calibri"/>
              </a:rPr>
              <a:t>VM</a:t>
            </a:r>
            <a:r>
              <a:rPr sz="850" b="1" spc="3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850" b="1" spc="45" dirty="0">
                <a:solidFill>
                  <a:srgbClr val="FF0000"/>
                </a:solidFill>
                <a:latin typeface="Calibri"/>
                <a:cs typeface="Calibri"/>
              </a:rPr>
              <a:t>(Virtual</a:t>
            </a:r>
            <a:r>
              <a:rPr sz="850" b="1" spc="3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850" b="1" spc="60" dirty="0">
                <a:solidFill>
                  <a:srgbClr val="FF0000"/>
                </a:solidFill>
                <a:latin typeface="Calibri"/>
                <a:cs typeface="Calibri"/>
              </a:rPr>
              <a:t>Machine</a:t>
            </a:r>
            <a:r>
              <a:rPr sz="850" b="1" spc="2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850" b="1" spc="35" dirty="0">
                <a:solidFill>
                  <a:srgbClr val="FF0000"/>
                </a:solidFill>
                <a:latin typeface="Calibri"/>
                <a:cs typeface="Calibri"/>
              </a:rPr>
              <a:t>- </a:t>
            </a:r>
            <a:r>
              <a:rPr sz="850" b="1" spc="50" dirty="0">
                <a:solidFill>
                  <a:srgbClr val="FF0000"/>
                </a:solidFill>
                <a:latin typeface="Calibri"/>
                <a:cs typeface="Calibri"/>
              </a:rPr>
              <a:t>εικονική</a:t>
            </a:r>
            <a:r>
              <a:rPr sz="850" b="1" spc="3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850" b="1" spc="65" dirty="0">
                <a:solidFill>
                  <a:srgbClr val="FF0000"/>
                </a:solidFill>
                <a:latin typeface="Calibri"/>
                <a:cs typeface="Calibri"/>
              </a:rPr>
              <a:t>μηχανή</a:t>
            </a:r>
            <a:r>
              <a:rPr sz="850" b="1" spc="3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850" b="1" spc="55" dirty="0">
                <a:solidFill>
                  <a:srgbClr val="FF0000"/>
                </a:solidFill>
                <a:latin typeface="Calibri"/>
                <a:cs typeface="Calibri"/>
              </a:rPr>
              <a:t>για</a:t>
            </a:r>
            <a:r>
              <a:rPr sz="850" b="1" spc="3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850" b="1" spc="65" dirty="0">
                <a:solidFill>
                  <a:srgbClr val="FF0000"/>
                </a:solidFill>
                <a:latin typeface="Calibri"/>
                <a:cs typeface="Calibri"/>
              </a:rPr>
              <a:t>απομόνωση</a:t>
            </a:r>
            <a:r>
              <a:rPr sz="850" b="1" spc="4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850" b="1" spc="65" dirty="0">
                <a:solidFill>
                  <a:srgbClr val="FF0000"/>
                </a:solidFill>
                <a:latin typeface="Calibri"/>
                <a:cs typeface="Calibri"/>
              </a:rPr>
              <a:t>εφαρμογών)</a:t>
            </a:r>
            <a:r>
              <a:rPr sz="850" b="1" spc="3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850" b="1" spc="50" dirty="0">
                <a:solidFill>
                  <a:srgbClr val="FF0000"/>
                </a:solidFill>
                <a:latin typeface="Calibri"/>
                <a:cs typeface="Calibri"/>
              </a:rPr>
              <a:t>έχει</a:t>
            </a:r>
            <a:r>
              <a:rPr sz="850" b="1" spc="4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850" b="1" spc="55" dirty="0">
                <a:solidFill>
                  <a:srgbClr val="FF0000"/>
                </a:solidFill>
                <a:latin typeface="Calibri"/>
                <a:cs typeface="Calibri"/>
              </a:rPr>
              <a:t>προστεθεί</a:t>
            </a:r>
            <a:r>
              <a:rPr sz="850" b="1" spc="3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850" b="1" spc="60" dirty="0">
                <a:solidFill>
                  <a:srgbClr val="FF0000"/>
                </a:solidFill>
                <a:latin typeface="Calibri"/>
                <a:cs typeface="Calibri"/>
              </a:rPr>
              <a:t>εδώ-</a:t>
            </a:r>
            <a:r>
              <a:rPr sz="850" b="1" spc="3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850" b="1" spc="65" dirty="0">
                <a:solidFill>
                  <a:srgbClr val="FF0000"/>
                </a:solidFill>
                <a:latin typeface="Calibri"/>
                <a:cs typeface="Calibri"/>
              </a:rPr>
              <a:t>παρακαλούμε</a:t>
            </a:r>
            <a:r>
              <a:rPr sz="850" b="1" spc="3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850" b="1" spc="60" dirty="0">
                <a:solidFill>
                  <a:srgbClr val="FF0000"/>
                </a:solidFill>
                <a:latin typeface="Calibri"/>
                <a:cs typeface="Calibri"/>
              </a:rPr>
              <a:t>το</a:t>
            </a:r>
            <a:r>
              <a:rPr sz="850" b="1" spc="3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850" b="1" spc="60" dirty="0">
                <a:solidFill>
                  <a:srgbClr val="FF0000"/>
                </a:solidFill>
                <a:latin typeface="Calibri"/>
                <a:cs typeface="Calibri"/>
              </a:rPr>
              <a:t>κουμπί</a:t>
            </a:r>
            <a:endParaRPr sz="850">
              <a:latin typeface="Calibri"/>
              <a:cs typeface="Calibri"/>
            </a:endParaRPr>
          </a:p>
          <a:p>
            <a:pPr marL="1270" algn="ctr">
              <a:lnSpc>
                <a:spcPct val="100000"/>
              </a:lnSpc>
              <a:spcBef>
                <a:spcPts val="670"/>
              </a:spcBef>
            </a:pPr>
            <a:r>
              <a:rPr sz="850" b="1" spc="55" dirty="0">
                <a:solidFill>
                  <a:srgbClr val="FF0000"/>
                </a:solidFill>
                <a:latin typeface="Calibri"/>
                <a:cs typeface="Calibri"/>
              </a:rPr>
              <a:t>"Choose".</a:t>
            </a:r>
            <a:endParaRPr sz="850">
              <a:latin typeface="Calibri"/>
              <a:cs typeface="Calibri"/>
            </a:endParaRPr>
          </a:p>
          <a:p>
            <a:pPr marL="3810" algn="ctr">
              <a:lnSpc>
                <a:spcPct val="100000"/>
              </a:lnSpc>
              <a:spcBef>
                <a:spcPts val="670"/>
              </a:spcBef>
            </a:pPr>
            <a:r>
              <a:rPr sz="850" b="1" spc="55" dirty="0">
                <a:solidFill>
                  <a:srgbClr val="FF0000"/>
                </a:solidFill>
                <a:latin typeface="Calibri"/>
                <a:cs typeface="Calibri"/>
              </a:rPr>
              <a:t>για</a:t>
            </a:r>
            <a:r>
              <a:rPr sz="850" b="1" spc="1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850" b="1" spc="65" dirty="0">
                <a:solidFill>
                  <a:srgbClr val="FF0000"/>
                </a:solidFill>
                <a:latin typeface="Calibri"/>
                <a:cs typeface="Calibri"/>
              </a:rPr>
              <a:t>να</a:t>
            </a:r>
            <a:r>
              <a:rPr sz="850" b="1" spc="2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850" b="1" spc="70" dirty="0">
                <a:solidFill>
                  <a:srgbClr val="FF0000"/>
                </a:solidFill>
                <a:latin typeface="Calibri"/>
                <a:cs typeface="Calibri"/>
              </a:rPr>
              <a:t>προχωρήσετε.</a:t>
            </a:r>
            <a:endParaRPr sz="85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1163934" y="5385434"/>
            <a:ext cx="185420" cy="3683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250" b="1" spc="114" dirty="0">
                <a:solidFill>
                  <a:srgbClr val="FF0000"/>
                </a:solidFill>
                <a:latin typeface="Calibri"/>
                <a:cs typeface="Calibri"/>
              </a:rPr>
              <a:t>1</a:t>
            </a:r>
            <a:endParaRPr sz="22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54634" y="0"/>
            <a:ext cx="11937365" cy="6858000"/>
            <a:chOff x="254634" y="0"/>
            <a:chExt cx="11937365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352222" y="4759"/>
              <a:ext cx="5839777" cy="685324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7376794" y="0"/>
              <a:ext cx="2556510" cy="6858000"/>
            </a:xfrm>
            <a:custGeom>
              <a:avLst/>
              <a:gdLst/>
              <a:ahLst/>
              <a:cxnLst/>
              <a:rect l="l" t="t" r="r" b="b"/>
              <a:pathLst>
                <a:path w="2556509" h="6858000">
                  <a:moveTo>
                    <a:pt x="1542414" y="1537335"/>
                  </a:moveTo>
                  <a:lnTo>
                    <a:pt x="1495107" y="1543685"/>
                  </a:lnTo>
                  <a:lnTo>
                    <a:pt x="1451609" y="1561782"/>
                  </a:lnTo>
                  <a:lnTo>
                    <a:pt x="1413827" y="1590357"/>
                  </a:lnTo>
                  <a:lnTo>
                    <a:pt x="1384617" y="1627822"/>
                  </a:lnTo>
                  <a:lnTo>
                    <a:pt x="1365884" y="1673225"/>
                  </a:lnTo>
                  <a:lnTo>
                    <a:pt x="971232" y="3128645"/>
                  </a:lnTo>
                  <a:lnTo>
                    <a:pt x="0" y="6858000"/>
                  </a:lnTo>
                  <a:lnTo>
                    <a:pt x="26034" y="6858000"/>
                  </a:lnTo>
                  <a:lnTo>
                    <a:pt x="996632" y="3136265"/>
                  </a:lnTo>
                  <a:lnTo>
                    <a:pt x="1391284" y="1681162"/>
                  </a:lnTo>
                  <a:lnTo>
                    <a:pt x="1412557" y="1635125"/>
                  </a:lnTo>
                  <a:lnTo>
                    <a:pt x="1445895" y="1598929"/>
                  </a:lnTo>
                  <a:lnTo>
                    <a:pt x="1488122" y="1574482"/>
                  </a:lnTo>
                  <a:lnTo>
                    <a:pt x="1536064" y="1564004"/>
                  </a:lnTo>
                  <a:lnTo>
                    <a:pt x="1637982" y="1564004"/>
                  </a:lnTo>
                  <a:lnTo>
                    <a:pt x="1625917" y="1556385"/>
                  </a:lnTo>
                  <a:lnTo>
                    <a:pt x="1591309" y="1543685"/>
                  </a:lnTo>
                  <a:lnTo>
                    <a:pt x="1542414" y="1537335"/>
                  </a:lnTo>
                  <a:close/>
                </a:path>
                <a:path w="2556509" h="6858000">
                  <a:moveTo>
                    <a:pt x="1637982" y="1564004"/>
                  </a:moveTo>
                  <a:lnTo>
                    <a:pt x="1536064" y="1564004"/>
                  </a:lnTo>
                  <a:lnTo>
                    <a:pt x="1586229" y="1569085"/>
                  </a:lnTo>
                  <a:lnTo>
                    <a:pt x="1615439" y="1580197"/>
                  </a:lnTo>
                  <a:lnTo>
                    <a:pt x="1664017" y="1617345"/>
                  </a:lnTo>
                  <a:lnTo>
                    <a:pt x="1694814" y="1671320"/>
                  </a:lnTo>
                  <a:lnTo>
                    <a:pt x="1702434" y="1732279"/>
                  </a:lnTo>
                  <a:lnTo>
                    <a:pt x="1697037" y="1763712"/>
                  </a:lnTo>
                  <a:lnTo>
                    <a:pt x="1437322" y="2721610"/>
                  </a:lnTo>
                  <a:lnTo>
                    <a:pt x="1430972" y="2770504"/>
                  </a:lnTo>
                  <a:lnTo>
                    <a:pt x="1437322" y="2817812"/>
                  </a:lnTo>
                  <a:lnTo>
                    <a:pt x="1455420" y="2861310"/>
                  </a:lnTo>
                  <a:lnTo>
                    <a:pt x="1483995" y="2898775"/>
                  </a:lnTo>
                  <a:lnTo>
                    <a:pt x="1521777" y="2927985"/>
                  </a:lnTo>
                  <a:lnTo>
                    <a:pt x="1567179" y="2946717"/>
                  </a:lnTo>
                  <a:lnTo>
                    <a:pt x="1619250" y="2952750"/>
                  </a:lnTo>
                  <a:lnTo>
                    <a:pt x="1669414" y="2944495"/>
                  </a:lnTo>
                  <a:lnTo>
                    <a:pt x="1704657" y="2928302"/>
                  </a:lnTo>
                  <a:lnTo>
                    <a:pt x="1617979" y="2928302"/>
                  </a:lnTo>
                  <a:lnTo>
                    <a:pt x="1573529" y="2922587"/>
                  </a:lnTo>
                  <a:lnTo>
                    <a:pt x="1527492" y="2901632"/>
                  </a:lnTo>
                  <a:lnTo>
                    <a:pt x="1491297" y="2868295"/>
                  </a:lnTo>
                  <a:lnTo>
                    <a:pt x="1466850" y="2826067"/>
                  </a:lnTo>
                  <a:lnTo>
                    <a:pt x="1456372" y="2778125"/>
                  </a:lnTo>
                  <a:lnTo>
                    <a:pt x="1461452" y="2727960"/>
                  </a:lnTo>
                  <a:lnTo>
                    <a:pt x="1721167" y="1770062"/>
                  </a:lnTo>
                  <a:lnTo>
                    <a:pt x="1727200" y="1734502"/>
                  </a:lnTo>
                  <a:lnTo>
                    <a:pt x="1726247" y="1701482"/>
                  </a:lnTo>
                  <a:lnTo>
                    <a:pt x="1726247" y="1698625"/>
                  </a:lnTo>
                  <a:lnTo>
                    <a:pt x="1718309" y="1663700"/>
                  </a:lnTo>
                  <a:lnTo>
                    <a:pt x="1703387" y="1630045"/>
                  </a:lnTo>
                  <a:lnTo>
                    <a:pt x="1682432" y="1600200"/>
                  </a:lnTo>
                  <a:lnTo>
                    <a:pt x="1656397" y="1575435"/>
                  </a:lnTo>
                  <a:lnTo>
                    <a:pt x="1637982" y="1564004"/>
                  </a:lnTo>
                  <a:close/>
                </a:path>
                <a:path w="2556509" h="6858000">
                  <a:moveTo>
                    <a:pt x="2556192" y="0"/>
                  </a:moveTo>
                  <a:lnTo>
                    <a:pt x="2528887" y="0"/>
                  </a:lnTo>
                  <a:lnTo>
                    <a:pt x="2100494" y="1561782"/>
                  </a:lnTo>
                  <a:lnTo>
                    <a:pt x="1758314" y="2837179"/>
                  </a:lnTo>
                  <a:lnTo>
                    <a:pt x="1733232" y="2874962"/>
                  </a:lnTo>
                  <a:lnTo>
                    <a:pt x="1700212" y="2903537"/>
                  </a:lnTo>
                  <a:lnTo>
                    <a:pt x="1660842" y="2921317"/>
                  </a:lnTo>
                  <a:lnTo>
                    <a:pt x="1617979" y="2928302"/>
                  </a:lnTo>
                  <a:lnTo>
                    <a:pt x="1704657" y="2928302"/>
                  </a:lnTo>
                  <a:lnTo>
                    <a:pt x="1715134" y="2923222"/>
                  </a:lnTo>
                  <a:lnTo>
                    <a:pt x="1753552" y="2890202"/>
                  </a:lnTo>
                  <a:lnTo>
                    <a:pt x="1782445" y="2846070"/>
                  </a:lnTo>
                  <a:lnTo>
                    <a:pt x="1782445" y="2844800"/>
                  </a:lnTo>
                  <a:lnTo>
                    <a:pt x="2125027" y="1567814"/>
                  </a:lnTo>
                  <a:lnTo>
                    <a:pt x="2556192" y="0"/>
                  </a:lnTo>
                  <a:close/>
                </a:path>
              </a:pathLst>
            </a:custGeom>
            <a:solidFill>
              <a:srgbClr val="FFB8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7895907" y="5207317"/>
              <a:ext cx="755650" cy="1644650"/>
            </a:xfrm>
            <a:custGeom>
              <a:avLst/>
              <a:gdLst/>
              <a:ahLst/>
              <a:cxnLst/>
              <a:rect l="l" t="t" r="r" b="b"/>
              <a:pathLst>
                <a:path w="755650" h="1644650">
                  <a:moveTo>
                    <a:pt x="577850" y="0"/>
                  </a:moveTo>
                  <a:lnTo>
                    <a:pt x="531812" y="6350"/>
                  </a:lnTo>
                  <a:lnTo>
                    <a:pt x="489584" y="24130"/>
                  </a:lnTo>
                  <a:lnTo>
                    <a:pt x="453072" y="52387"/>
                  </a:lnTo>
                  <a:lnTo>
                    <a:pt x="424497" y="89535"/>
                  </a:lnTo>
                  <a:lnTo>
                    <a:pt x="406082" y="134620"/>
                  </a:lnTo>
                  <a:lnTo>
                    <a:pt x="0" y="1644650"/>
                  </a:lnTo>
                  <a:lnTo>
                    <a:pt x="26352" y="1644650"/>
                  </a:lnTo>
                  <a:lnTo>
                    <a:pt x="429895" y="140970"/>
                  </a:lnTo>
                  <a:lnTo>
                    <a:pt x="449897" y="95250"/>
                  </a:lnTo>
                  <a:lnTo>
                    <a:pt x="481964" y="59372"/>
                  </a:lnTo>
                  <a:lnTo>
                    <a:pt x="522604" y="35560"/>
                  </a:lnTo>
                  <a:lnTo>
                    <a:pt x="569277" y="25400"/>
                  </a:lnTo>
                  <a:lnTo>
                    <a:pt x="661727" y="25400"/>
                  </a:lnTo>
                  <a:lnTo>
                    <a:pt x="624204" y="6350"/>
                  </a:lnTo>
                  <a:lnTo>
                    <a:pt x="577850" y="0"/>
                  </a:lnTo>
                  <a:close/>
                </a:path>
                <a:path w="755650" h="1644650">
                  <a:moveTo>
                    <a:pt x="661727" y="25400"/>
                  </a:moveTo>
                  <a:lnTo>
                    <a:pt x="569277" y="25400"/>
                  </a:lnTo>
                  <a:lnTo>
                    <a:pt x="617854" y="30797"/>
                  </a:lnTo>
                  <a:lnTo>
                    <a:pt x="671829" y="57785"/>
                  </a:lnTo>
                  <a:lnTo>
                    <a:pt x="710882" y="103822"/>
                  </a:lnTo>
                  <a:lnTo>
                    <a:pt x="729932" y="161290"/>
                  </a:lnTo>
                  <a:lnTo>
                    <a:pt x="730884" y="192087"/>
                  </a:lnTo>
                  <a:lnTo>
                    <a:pt x="725804" y="222885"/>
                  </a:lnTo>
                  <a:lnTo>
                    <a:pt x="343534" y="1644650"/>
                  </a:lnTo>
                  <a:lnTo>
                    <a:pt x="369887" y="1644650"/>
                  </a:lnTo>
                  <a:lnTo>
                    <a:pt x="749617" y="229235"/>
                  </a:lnTo>
                  <a:lnTo>
                    <a:pt x="755650" y="193675"/>
                  </a:lnTo>
                  <a:lnTo>
                    <a:pt x="754379" y="158115"/>
                  </a:lnTo>
                  <a:lnTo>
                    <a:pt x="732154" y="90805"/>
                  </a:lnTo>
                  <a:lnTo>
                    <a:pt x="686117" y="37782"/>
                  </a:lnTo>
                  <a:lnTo>
                    <a:pt x="661727" y="25400"/>
                  </a:lnTo>
                  <a:close/>
                </a:path>
              </a:pathLst>
            </a:custGeom>
            <a:solidFill>
              <a:srgbClr val="D679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550150" y="6167437"/>
              <a:ext cx="3293427" cy="611187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646419" y="44132"/>
              <a:ext cx="6545580" cy="6577647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841682" y="239077"/>
              <a:ext cx="6350317" cy="6007734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6063297" y="2597467"/>
              <a:ext cx="2562225" cy="131445"/>
            </a:xfrm>
            <a:custGeom>
              <a:avLst/>
              <a:gdLst/>
              <a:ahLst/>
              <a:cxnLst/>
              <a:rect l="l" t="t" r="r" b="b"/>
              <a:pathLst>
                <a:path w="2562225" h="131444">
                  <a:moveTo>
                    <a:pt x="0" y="131127"/>
                  </a:moveTo>
                  <a:lnTo>
                    <a:pt x="2561907" y="131127"/>
                  </a:lnTo>
                  <a:lnTo>
                    <a:pt x="2561907" y="0"/>
                  </a:lnTo>
                  <a:lnTo>
                    <a:pt x="0" y="0"/>
                  </a:lnTo>
                  <a:lnTo>
                    <a:pt x="0" y="131127"/>
                  </a:lnTo>
                </a:path>
              </a:pathLst>
            </a:custGeom>
            <a:ln w="25399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54634" y="2022157"/>
              <a:ext cx="5731827" cy="4361815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49579" y="2217420"/>
              <a:ext cx="5161915" cy="3791584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3319462" y="5586729"/>
              <a:ext cx="925194" cy="581025"/>
            </a:xfrm>
            <a:custGeom>
              <a:avLst/>
              <a:gdLst/>
              <a:ahLst/>
              <a:cxnLst/>
              <a:rect l="l" t="t" r="r" b="b"/>
              <a:pathLst>
                <a:path w="925195" h="581025">
                  <a:moveTo>
                    <a:pt x="0" y="580707"/>
                  </a:moveTo>
                  <a:lnTo>
                    <a:pt x="925195" y="580707"/>
                  </a:lnTo>
                  <a:lnTo>
                    <a:pt x="925195" y="0"/>
                  </a:lnTo>
                  <a:lnTo>
                    <a:pt x="0" y="0"/>
                  </a:lnTo>
                  <a:lnTo>
                    <a:pt x="0" y="580707"/>
                  </a:lnTo>
                </a:path>
              </a:pathLst>
            </a:custGeom>
            <a:ln w="5715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4561522" y="5382259"/>
              <a:ext cx="6113780" cy="317500"/>
            </a:xfrm>
            <a:custGeom>
              <a:avLst/>
              <a:gdLst/>
              <a:ahLst/>
              <a:cxnLst/>
              <a:rect l="l" t="t" r="r" b="b"/>
              <a:pathLst>
                <a:path w="6113780" h="317500">
                  <a:moveTo>
                    <a:pt x="172402" y="57149"/>
                  </a:moveTo>
                  <a:lnTo>
                    <a:pt x="170497" y="113982"/>
                  </a:lnTo>
                  <a:lnTo>
                    <a:pt x="6111557" y="317499"/>
                  </a:lnTo>
                  <a:lnTo>
                    <a:pt x="6113462" y="260349"/>
                  </a:lnTo>
                  <a:lnTo>
                    <a:pt x="172402" y="57149"/>
                  </a:lnTo>
                  <a:close/>
                </a:path>
                <a:path w="6113780" h="317500">
                  <a:moveTo>
                    <a:pt x="174307" y="0"/>
                  </a:moveTo>
                  <a:lnTo>
                    <a:pt x="0" y="79692"/>
                  </a:lnTo>
                  <a:lnTo>
                    <a:pt x="168275" y="171449"/>
                  </a:lnTo>
                  <a:lnTo>
                    <a:pt x="170497" y="113982"/>
                  </a:lnTo>
                  <a:lnTo>
                    <a:pt x="141922" y="113029"/>
                  </a:lnTo>
                  <a:lnTo>
                    <a:pt x="143827" y="56197"/>
                  </a:lnTo>
                  <a:lnTo>
                    <a:pt x="172402" y="56197"/>
                  </a:lnTo>
                  <a:lnTo>
                    <a:pt x="174307" y="0"/>
                  </a:lnTo>
                  <a:close/>
                </a:path>
                <a:path w="6113780" h="317500">
                  <a:moveTo>
                    <a:pt x="143827" y="56197"/>
                  </a:moveTo>
                  <a:lnTo>
                    <a:pt x="143827" y="57149"/>
                  </a:lnTo>
                  <a:lnTo>
                    <a:pt x="141922" y="113029"/>
                  </a:lnTo>
                  <a:lnTo>
                    <a:pt x="170497" y="113982"/>
                  </a:lnTo>
                  <a:lnTo>
                    <a:pt x="170497" y="113029"/>
                  </a:lnTo>
                  <a:lnTo>
                    <a:pt x="172402" y="57149"/>
                  </a:lnTo>
                  <a:lnTo>
                    <a:pt x="143827" y="56197"/>
                  </a:lnTo>
                  <a:close/>
                </a:path>
                <a:path w="6113780" h="317500">
                  <a:moveTo>
                    <a:pt x="172402" y="56197"/>
                  </a:moveTo>
                  <a:lnTo>
                    <a:pt x="143827" y="56197"/>
                  </a:lnTo>
                  <a:lnTo>
                    <a:pt x="172402" y="57149"/>
                  </a:lnTo>
                  <a:lnTo>
                    <a:pt x="172402" y="56197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object 14"/>
          <p:cNvSpPr txBox="1"/>
          <p:nvPr/>
        </p:nvSpPr>
        <p:spPr>
          <a:xfrm>
            <a:off x="9917430" y="33019"/>
            <a:ext cx="2174240" cy="1244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50" spc="60" dirty="0">
                <a:latin typeface="Calibri"/>
                <a:cs typeface="Calibri"/>
              </a:rPr>
              <a:t>CSP004_C_E:</a:t>
            </a:r>
            <a:r>
              <a:rPr sz="650" spc="35" dirty="0">
                <a:latin typeface="Calibri"/>
                <a:cs typeface="Calibri"/>
              </a:rPr>
              <a:t> </a:t>
            </a:r>
            <a:r>
              <a:rPr sz="650" spc="55" dirty="0">
                <a:latin typeface="Calibri"/>
                <a:cs typeface="Calibri"/>
              </a:rPr>
              <a:t>Abdelkader</a:t>
            </a:r>
            <a:r>
              <a:rPr sz="650" spc="30" dirty="0">
                <a:latin typeface="Calibri"/>
                <a:cs typeface="Calibri"/>
              </a:rPr>
              <a:t> </a:t>
            </a:r>
            <a:r>
              <a:rPr sz="650" spc="60" dirty="0">
                <a:latin typeface="Calibri"/>
                <a:cs typeface="Calibri"/>
              </a:rPr>
              <a:t>Shaaban</a:t>
            </a:r>
            <a:r>
              <a:rPr sz="650" spc="40" dirty="0">
                <a:latin typeface="Calibri"/>
                <a:cs typeface="Calibri"/>
              </a:rPr>
              <a:t> </a:t>
            </a:r>
            <a:r>
              <a:rPr sz="650" spc="55" dirty="0">
                <a:latin typeface="Calibri"/>
                <a:cs typeface="Calibri"/>
              </a:rPr>
              <a:t>και</a:t>
            </a:r>
            <a:r>
              <a:rPr sz="650" spc="25" dirty="0">
                <a:latin typeface="Calibri"/>
                <a:cs typeface="Calibri"/>
              </a:rPr>
              <a:t> </a:t>
            </a:r>
            <a:r>
              <a:rPr sz="650" spc="50" dirty="0">
                <a:latin typeface="Calibri"/>
                <a:cs typeface="Calibri"/>
              </a:rPr>
              <a:t>Stefan</a:t>
            </a:r>
            <a:r>
              <a:rPr sz="650" spc="30" dirty="0">
                <a:latin typeface="Calibri"/>
                <a:cs typeface="Calibri"/>
              </a:rPr>
              <a:t> </a:t>
            </a:r>
            <a:r>
              <a:rPr sz="650" spc="50" dirty="0">
                <a:latin typeface="Calibri"/>
                <a:cs typeface="Calibri"/>
              </a:rPr>
              <a:t>Schauer</a:t>
            </a:r>
            <a:endParaRPr sz="650">
              <a:latin typeface="Calibri"/>
              <a:cs typeface="Calibri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11198542" y="5897245"/>
            <a:ext cx="114935" cy="1079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715"/>
              </a:lnSpc>
            </a:pPr>
            <a:r>
              <a:rPr sz="650" spc="5" dirty="0">
                <a:latin typeface="Calibri"/>
                <a:cs typeface="Calibri"/>
              </a:rPr>
              <a:t>2</a:t>
            </a:r>
            <a:r>
              <a:rPr sz="650" spc="30" dirty="0">
                <a:latin typeface="Calibri"/>
                <a:cs typeface="Calibri"/>
              </a:rPr>
              <a:t>2</a:t>
            </a:r>
            <a:endParaRPr sz="650">
              <a:latin typeface="Calibri"/>
              <a:cs typeface="Calibr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5910262" y="2833370"/>
            <a:ext cx="6144895" cy="584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850" b="1" spc="60" dirty="0">
                <a:solidFill>
                  <a:srgbClr val="FF0000"/>
                </a:solidFill>
                <a:latin typeface="Calibri"/>
                <a:cs typeface="Calibri"/>
              </a:rPr>
              <a:t>Το</a:t>
            </a:r>
            <a:r>
              <a:rPr sz="850" b="1" spc="3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850" b="1" spc="90" dirty="0">
                <a:solidFill>
                  <a:srgbClr val="FF0000"/>
                </a:solidFill>
                <a:latin typeface="Calibri"/>
                <a:cs typeface="Calibri"/>
              </a:rPr>
              <a:t>VM</a:t>
            </a:r>
            <a:r>
              <a:rPr sz="850" b="1" spc="3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850" b="1" spc="45" dirty="0">
                <a:solidFill>
                  <a:srgbClr val="FF0000"/>
                </a:solidFill>
                <a:latin typeface="Calibri"/>
                <a:cs typeface="Calibri"/>
              </a:rPr>
              <a:t>(Virtual</a:t>
            </a:r>
            <a:r>
              <a:rPr sz="850" b="1" spc="3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850" b="1" spc="60" dirty="0">
                <a:solidFill>
                  <a:srgbClr val="FF0000"/>
                </a:solidFill>
                <a:latin typeface="Calibri"/>
                <a:cs typeface="Calibri"/>
              </a:rPr>
              <a:t>Machine</a:t>
            </a:r>
            <a:r>
              <a:rPr sz="850" b="1" spc="2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850" b="1" spc="35" dirty="0">
                <a:solidFill>
                  <a:srgbClr val="FF0000"/>
                </a:solidFill>
                <a:latin typeface="Calibri"/>
                <a:cs typeface="Calibri"/>
              </a:rPr>
              <a:t>- </a:t>
            </a:r>
            <a:r>
              <a:rPr sz="850" b="1" spc="50" dirty="0">
                <a:solidFill>
                  <a:srgbClr val="FF0000"/>
                </a:solidFill>
                <a:latin typeface="Calibri"/>
                <a:cs typeface="Calibri"/>
              </a:rPr>
              <a:t>εικονική</a:t>
            </a:r>
            <a:r>
              <a:rPr sz="850" b="1" spc="3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850" b="1" spc="65" dirty="0">
                <a:solidFill>
                  <a:srgbClr val="FF0000"/>
                </a:solidFill>
                <a:latin typeface="Calibri"/>
                <a:cs typeface="Calibri"/>
              </a:rPr>
              <a:t>μηχανή</a:t>
            </a:r>
            <a:r>
              <a:rPr sz="850" b="1" spc="3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850" b="1" spc="55" dirty="0">
                <a:solidFill>
                  <a:srgbClr val="FF0000"/>
                </a:solidFill>
                <a:latin typeface="Calibri"/>
                <a:cs typeface="Calibri"/>
              </a:rPr>
              <a:t>για</a:t>
            </a:r>
            <a:r>
              <a:rPr sz="850" b="1" spc="3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850" b="1" spc="65" dirty="0">
                <a:solidFill>
                  <a:srgbClr val="FF0000"/>
                </a:solidFill>
                <a:latin typeface="Calibri"/>
                <a:cs typeface="Calibri"/>
              </a:rPr>
              <a:t>απομόνωση</a:t>
            </a:r>
            <a:r>
              <a:rPr sz="850" b="1" spc="4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850" b="1" spc="65" dirty="0">
                <a:solidFill>
                  <a:srgbClr val="FF0000"/>
                </a:solidFill>
                <a:latin typeface="Calibri"/>
                <a:cs typeface="Calibri"/>
              </a:rPr>
              <a:t>εφαρμογών)</a:t>
            </a:r>
            <a:r>
              <a:rPr sz="850" b="1" spc="3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850" b="1" spc="50" dirty="0">
                <a:solidFill>
                  <a:srgbClr val="FF0000"/>
                </a:solidFill>
                <a:latin typeface="Calibri"/>
                <a:cs typeface="Calibri"/>
              </a:rPr>
              <a:t>έχει</a:t>
            </a:r>
            <a:r>
              <a:rPr sz="850" b="1" spc="4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850" b="1" spc="55" dirty="0">
                <a:solidFill>
                  <a:srgbClr val="FF0000"/>
                </a:solidFill>
                <a:latin typeface="Calibri"/>
                <a:cs typeface="Calibri"/>
              </a:rPr>
              <a:t>προστεθεί</a:t>
            </a:r>
            <a:r>
              <a:rPr sz="850" b="1" spc="3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850" b="1" spc="60" dirty="0">
                <a:solidFill>
                  <a:srgbClr val="FF0000"/>
                </a:solidFill>
                <a:latin typeface="Calibri"/>
                <a:cs typeface="Calibri"/>
              </a:rPr>
              <a:t>εδώ-</a:t>
            </a:r>
            <a:r>
              <a:rPr sz="850" b="1" spc="3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850" b="1" spc="65" dirty="0">
                <a:solidFill>
                  <a:srgbClr val="FF0000"/>
                </a:solidFill>
                <a:latin typeface="Calibri"/>
                <a:cs typeface="Calibri"/>
              </a:rPr>
              <a:t>παρακαλούμε</a:t>
            </a:r>
            <a:r>
              <a:rPr sz="850" b="1" spc="3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850" b="1" spc="60" dirty="0">
                <a:solidFill>
                  <a:srgbClr val="FF0000"/>
                </a:solidFill>
                <a:latin typeface="Calibri"/>
                <a:cs typeface="Calibri"/>
              </a:rPr>
              <a:t>το</a:t>
            </a:r>
            <a:r>
              <a:rPr sz="850" b="1" spc="3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850" b="1" spc="60" dirty="0">
                <a:solidFill>
                  <a:srgbClr val="FF0000"/>
                </a:solidFill>
                <a:latin typeface="Calibri"/>
                <a:cs typeface="Calibri"/>
              </a:rPr>
              <a:t>κουμπί</a:t>
            </a:r>
            <a:endParaRPr sz="850">
              <a:latin typeface="Calibri"/>
              <a:cs typeface="Calibri"/>
            </a:endParaRPr>
          </a:p>
          <a:p>
            <a:pPr marL="1270" algn="ctr">
              <a:lnSpc>
                <a:spcPct val="100000"/>
              </a:lnSpc>
              <a:spcBef>
                <a:spcPts val="670"/>
              </a:spcBef>
            </a:pPr>
            <a:r>
              <a:rPr sz="850" b="1" spc="55" dirty="0">
                <a:solidFill>
                  <a:srgbClr val="FF0000"/>
                </a:solidFill>
                <a:latin typeface="Calibri"/>
                <a:cs typeface="Calibri"/>
              </a:rPr>
              <a:t>"Choose".</a:t>
            </a:r>
            <a:endParaRPr sz="850">
              <a:latin typeface="Calibri"/>
              <a:cs typeface="Calibri"/>
            </a:endParaRPr>
          </a:p>
          <a:p>
            <a:pPr marL="3810" algn="ctr">
              <a:lnSpc>
                <a:spcPct val="100000"/>
              </a:lnSpc>
              <a:spcBef>
                <a:spcPts val="670"/>
              </a:spcBef>
            </a:pPr>
            <a:r>
              <a:rPr sz="850" b="1" spc="55" dirty="0">
                <a:solidFill>
                  <a:srgbClr val="FF0000"/>
                </a:solidFill>
                <a:latin typeface="Calibri"/>
                <a:cs typeface="Calibri"/>
              </a:rPr>
              <a:t>για</a:t>
            </a:r>
            <a:r>
              <a:rPr sz="850" b="1" spc="1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850" b="1" spc="65" dirty="0">
                <a:solidFill>
                  <a:srgbClr val="FF0000"/>
                </a:solidFill>
                <a:latin typeface="Calibri"/>
                <a:cs typeface="Calibri"/>
              </a:rPr>
              <a:t>να</a:t>
            </a:r>
            <a:r>
              <a:rPr sz="850" b="1" spc="2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850" b="1" spc="70" dirty="0">
                <a:solidFill>
                  <a:srgbClr val="FF0000"/>
                </a:solidFill>
                <a:latin typeface="Calibri"/>
                <a:cs typeface="Calibri"/>
              </a:rPr>
              <a:t>προχωρήσετε.</a:t>
            </a:r>
            <a:endParaRPr sz="850">
              <a:latin typeface="Calibri"/>
              <a:cs typeface="Calibr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3639184" y="4820920"/>
            <a:ext cx="185420" cy="3683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250" b="1" spc="114" dirty="0">
                <a:solidFill>
                  <a:srgbClr val="FF0000"/>
                </a:solidFill>
                <a:latin typeface="Calibri"/>
                <a:cs typeface="Calibri"/>
              </a:rPr>
              <a:t>2</a:t>
            </a:r>
            <a:endParaRPr sz="2250">
              <a:latin typeface="Calibri"/>
              <a:cs typeface="Calibri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1059159" y="5174932"/>
            <a:ext cx="185420" cy="3683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250" b="1" spc="114" dirty="0">
                <a:solidFill>
                  <a:srgbClr val="FF0000"/>
                </a:solidFill>
                <a:latin typeface="Calibri"/>
                <a:cs typeface="Calibri"/>
              </a:rPr>
              <a:t>1</a:t>
            </a:r>
            <a:endParaRPr sz="2250">
              <a:latin typeface="Calibri"/>
              <a:cs typeface="Calibri"/>
            </a:endParaRPr>
          </a:p>
        </p:txBody>
      </p:sp>
      <p:sp>
        <p:nvSpPr>
          <p:cNvPr id="20" name="object 11">
            <a:extLst>
              <a:ext uri="{FF2B5EF4-FFF2-40B4-BE49-F238E27FC236}">
                <a16:creationId xmlns:a16="http://schemas.microsoft.com/office/drawing/2014/main" id="{7A6CF9BA-A970-1452-EFE0-E1E5602CE811}"/>
              </a:ext>
            </a:extLst>
          </p:cNvPr>
          <p:cNvSpPr txBox="1">
            <a:spLocks/>
          </p:cNvSpPr>
          <p:nvPr/>
        </p:nvSpPr>
        <p:spPr>
          <a:xfrm>
            <a:off x="745490" y="1310005"/>
            <a:ext cx="5589270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2000" b="0" i="0">
                <a:solidFill>
                  <a:schemeClr val="bg1"/>
                </a:solidFill>
                <a:latin typeface="Times New Roman"/>
                <a:ea typeface="+mj-ea"/>
                <a:cs typeface="Times New Roman"/>
              </a:defRPr>
            </a:lvl1pPr>
          </a:lstStyle>
          <a:p>
            <a:pPr marL="12700">
              <a:spcBef>
                <a:spcPts val="100"/>
              </a:spcBef>
            </a:pPr>
            <a:r>
              <a:rPr lang="el-GR" kern="0" spc="165">
                <a:solidFill>
                  <a:srgbClr val="000000"/>
                </a:solidFill>
              </a:rPr>
              <a:t>Εγκατάσταση</a:t>
            </a:r>
            <a:r>
              <a:rPr lang="el-GR" kern="0" spc="180">
                <a:solidFill>
                  <a:srgbClr val="000000"/>
                </a:solidFill>
              </a:rPr>
              <a:t> </a:t>
            </a:r>
            <a:r>
              <a:rPr lang="en-US" kern="0" spc="150">
                <a:solidFill>
                  <a:srgbClr val="000000"/>
                </a:solidFill>
              </a:rPr>
              <a:t>Metasploitable</a:t>
            </a:r>
            <a:endParaRPr lang="en-US" kern="0" spc="150" dirty="0">
              <a:solidFill>
                <a:srgbClr val="000000"/>
              </a:solidFill>
            </a:endParaRPr>
          </a:p>
        </p:txBody>
      </p:sp>
      <p:sp>
        <p:nvSpPr>
          <p:cNvPr id="22" name="Τίτλος 21">
            <a:extLst>
              <a:ext uri="{FF2B5EF4-FFF2-40B4-BE49-F238E27FC236}">
                <a16:creationId xmlns:a16="http://schemas.microsoft.com/office/drawing/2014/main" id="{8CD7201B-E57C-281F-A81E-171DE0F2A7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99060" y="0"/>
            <a:ext cx="12092940" cy="6858000"/>
            <a:chOff x="99060" y="0"/>
            <a:chExt cx="1209294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351905" y="4759"/>
              <a:ext cx="5840095" cy="685324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7376794" y="0"/>
              <a:ext cx="2556510" cy="6858000"/>
            </a:xfrm>
            <a:custGeom>
              <a:avLst/>
              <a:gdLst/>
              <a:ahLst/>
              <a:cxnLst/>
              <a:rect l="l" t="t" r="r" b="b"/>
              <a:pathLst>
                <a:path w="2556509" h="6858000">
                  <a:moveTo>
                    <a:pt x="1542414" y="1537335"/>
                  </a:moveTo>
                  <a:lnTo>
                    <a:pt x="1495107" y="1543685"/>
                  </a:lnTo>
                  <a:lnTo>
                    <a:pt x="1451609" y="1561782"/>
                  </a:lnTo>
                  <a:lnTo>
                    <a:pt x="1413827" y="1590357"/>
                  </a:lnTo>
                  <a:lnTo>
                    <a:pt x="1384617" y="1627822"/>
                  </a:lnTo>
                  <a:lnTo>
                    <a:pt x="1365884" y="1673225"/>
                  </a:lnTo>
                  <a:lnTo>
                    <a:pt x="971232" y="3128645"/>
                  </a:lnTo>
                  <a:lnTo>
                    <a:pt x="0" y="6858000"/>
                  </a:lnTo>
                  <a:lnTo>
                    <a:pt x="26034" y="6858000"/>
                  </a:lnTo>
                  <a:lnTo>
                    <a:pt x="996632" y="3136265"/>
                  </a:lnTo>
                  <a:lnTo>
                    <a:pt x="1391284" y="1681162"/>
                  </a:lnTo>
                  <a:lnTo>
                    <a:pt x="1412557" y="1635125"/>
                  </a:lnTo>
                  <a:lnTo>
                    <a:pt x="1445895" y="1598929"/>
                  </a:lnTo>
                  <a:lnTo>
                    <a:pt x="1488122" y="1574482"/>
                  </a:lnTo>
                  <a:lnTo>
                    <a:pt x="1536064" y="1564004"/>
                  </a:lnTo>
                  <a:lnTo>
                    <a:pt x="1637982" y="1564004"/>
                  </a:lnTo>
                  <a:lnTo>
                    <a:pt x="1625917" y="1556385"/>
                  </a:lnTo>
                  <a:lnTo>
                    <a:pt x="1591309" y="1543685"/>
                  </a:lnTo>
                  <a:lnTo>
                    <a:pt x="1542414" y="1537335"/>
                  </a:lnTo>
                  <a:close/>
                </a:path>
                <a:path w="2556509" h="6858000">
                  <a:moveTo>
                    <a:pt x="1637982" y="1564004"/>
                  </a:moveTo>
                  <a:lnTo>
                    <a:pt x="1536064" y="1564004"/>
                  </a:lnTo>
                  <a:lnTo>
                    <a:pt x="1586229" y="1569085"/>
                  </a:lnTo>
                  <a:lnTo>
                    <a:pt x="1615439" y="1580197"/>
                  </a:lnTo>
                  <a:lnTo>
                    <a:pt x="1664017" y="1617345"/>
                  </a:lnTo>
                  <a:lnTo>
                    <a:pt x="1694814" y="1671320"/>
                  </a:lnTo>
                  <a:lnTo>
                    <a:pt x="1702434" y="1732279"/>
                  </a:lnTo>
                  <a:lnTo>
                    <a:pt x="1697037" y="1763712"/>
                  </a:lnTo>
                  <a:lnTo>
                    <a:pt x="1437322" y="2721610"/>
                  </a:lnTo>
                  <a:lnTo>
                    <a:pt x="1430972" y="2770504"/>
                  </a:lnTo>
                  <a:lnTo>
                    <a:pt x="1437322" y="2817812"/>
                  </a:lnTo>
                  <a:lnTo>
                    <a:pt x="1455420" y="2861310"/>
                  </a:lnTo>
                  <a:lnTo>
                    <a:pt x="1483995" y="2898775"/>
                  </a:lnTo>
                  <a:lnTo>
                    <a:pt x="1521777" y="2927985"/>
                  </a:lnTo>
                  <a:lnTo>
                    <a:pt x="1567179" y="2946717"/>
                  </a:lnTo>
                  <a:lnTo>
                    <a:pt x="1619250" y="2952750"/>
                  </a:lnTo>
                  <a:lnTo>
                    <a:pt x="1669414" y="2944495"/>
                  </a:lnTo>
                  <a:lnTo>
                    <a:pt x="1704657" y="2928302"/>
                  </a:lnTo>
                  <a:lnTo>
                    <a:pt x="1617979" y="2928302"/>
                  </a:lnTo>
                  <a:lnTo>
                    <a:pt x="1573529" y="2922587"/>
                  </a:lnTo>
                  <a:lnTo>
                    <a:pt x="1527492" y="2901632"/>
                  </a:lnTo>
                  <a:lnTo>
                    <a:pt x="1491297" y="2868295"/>
                  </a:lnTo>
                  <a:lnTo>
                    <a:pt x="1466850" y="2826067"/>
                  </a:lnTo>
                  <a:lnTo>
                    <a:pt x="1456372" y="2778125"/>
                  </a:lnTo>
                  <a:lnTo>
                    <a:pt x="1461452" y="2727960"/>
                  </a:lnTo>
                  <a:lnTo>
                    <a:pt x="1721167" y="1770062"/>
                  </a:lnTo>
                  <a:lnTo>
                    <a:pt x="1727200" y="1734502"/>
                  </a:lnTo>
                  <a:lnTo>
                    <a:pt x="1726247" y="1701482"/>
                  </a:lnTo>
                  <a:lnTo>
                    <a:pt x="1726247" y="1698625"/>
                  </a:lnTo>
                  <a:lnTo>
                    <a:pt x="1718309" y="1663700"/>
                  </a:lnTo>
                  <a:lnTo>
                    <a:pt x="1703387" y="1630045"/>
                  </a:lnTo>
                  <a:lnTo>
                    <a:pt x="1682432" y="1600200"/>
                  </a:lnTo>
                  <a:lnTo>
                    <a:pt x="1656397" y="1575435"/>
                  </a:lnTo>
                  <a:lnTo>
                    <a:pt x="1637982" y="1564004"/>
                  </a:lnTo>
                  <a:close/>
                </a:path>
                <a:path w="2556509" h="6858000">
                  <a:moveTo>
                    <a:pt x="2556192" y="0"/>
                  </a:moveTo>
                  <a:lnTo>
                    <a:pt x="2528887" y="0"/>
                  </a:lnTo>
                  <a:lnTo>
                    <a:pt x="2100494" y="1561782"/>
                  </a:lnTo>
                  <a:lnTo>
                    <a:pt x="1758314" y="2837179"/>
                  </a:lnTo>
                  <a:lnTo>
                    <a:pt x="1733232" y="2874962"/>
                  </a:lnTo>
                  <a:lnTo>
                    <a:pt x="1700212" y="2903537"/>
                  </a:lnTo>
                  <a:lnTo>
                    <a:pt x="1660842" y="2921317"/>
                  </a:lnTo>
                  <a:lnTo>
                    <a:pt x="1617979" y="2928302"/>
                  </a:lnTo>
                  <a:lnTo>
                    <a:pt x="1704657" y="2928302"/>
                  </a:lnTo>
                  <a:lnTo>
                    <a:pt x="1715134" y="2923222"/>
                  </a:lnTo>
                  <a:lnTo>
                    <a:pt x="1753552" y="2890202"/>
                  </a:lnTo>
                  <a:lnTo>
                    <a:pt x="1782445" y="2846070"/>
                  </a:lnTo>
                  <a:lnTo>
                    <a:pt x="1782445" y="2844800"/>
                  </a:lnTo>
                  <a:lnTo>
                    <a:pt x="2125027" y="1567814"/>
                  </a:lnTo>
                  <a:lnTo>
                    <a:pt x="2556192" y="0"/>
                  </a:lnTo>
                  <a:close/>
                </a:path>
              </a:pathLst>
            </a:custGeom>
            <a:solidFill>
              <a:srgbClr val="FFB8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7895590" y="5207317"/>
              <a:ext cx="755650" cy="1644650"/>
            </a:xfrm>
            <a:custGeom>
              <a:avLst/>
              <a:gdLst/>
              <a:ahLst/>
              <a:cxnLst/>
              <a:rect l="l" t="t" r="r" b="b"/>
              <a:pathLst>
                <a:path w="755650" h="1644650">
                  <a:moveTo>
                    <a:pt x="577850" y="0"/>
                  </a:moveTo>
                  <a:lnTo>
                    <a:pt x="531812" y="6350"/>
                  </a:lnTo>
                  <a:lnTo>
                    <a:pt x="489584" y="24130"/>
                  </a:lnTo>
                  <a:lnTo>
                    <a:pt x="453072" y="52387"/>
                  </a:lnTo>
                  <a:lnTo>
                    <a:pt x="424497" y="89535"/>
                  </a:lnTo>
                  <a:lnTo>
                    <a:pt x="406082" y="134620"/>
                  </a:lnTo>
                  <a:lnTo>
                    <a:pt x="0" y="1644650"/>
                  </a:lnTo>
                  <a:lnTo>
                    <a:pt x="26352" y="1644650"/>
                  </a:lnTo>
                  <a:lnTo>
                    <a:pt x="429894" y="140970"/>
                  </a:lnTo>
                  <a:lnTo>
                    <a:pt x="449897" y="95250"/>
                  </a:lnTo>
                  <a:lnTo>
                    <a:pt x="481964" y="59372"/>
                  </a:lnTo>
                  <a:lnTo>
                    <a:pt x="522604" y="35560"/>
                  </a:lnTo>
                  <a:lnTo>
                    <a:pt x="569277" y="25400"/>
                  </a:lnTo>
                  <a:lnTo>
                    <a:pt x="661727" y="25400"/>
                  </a:lnTo>
                  <a:lnTo>
                    <a:pt x="624204" y="6350"/>
                  </a:lnTo>
                  <a:lnTo>
                    <a:pt x="577850" y="0"/>
                  </a:lnTo>
                  <a:close/>
                </a:path>
                <a:path w="755650" h="1644650">
                  <a:moveTo>
                    <a:pt x="661727" y="25400"/>
                  </a:moveTo>
                  <a:lnTo>
                    <a:pt x="569277" y="25400"/>
                  </a:lnTo>
                  <a:lnTo>
                    <a:pt x="617854" y="30797"/>
                  </a:lnTo>
                  <a:lnTo>
                    <a:pt x="671829" y="57785"/>
                  </a:lnTo>
                  <a:lnTo>
                    <a:pt x="710882" y="103822"/>
                  </a:lnTo>
                  <a:lnTo>
                    <a:pt x="729932" y="161290"/>
                  </a:lnTo>
                  <a:lnTo>
                    <a:pt x="730884" y="192087"/>
                  </a:lnTo>
                  <a:lnTo>
                    <a:pt x="725804" y="222885"/>
                  </a:lnTo>
                  <a:lnTo>
                    <a:pt x="343534" y="1644650"/>
                  </a:lnTo>
                  <a:lnTo>
                    <a:pt x="369887" y="1644650"/>
                  </a:lnTo>
                  <a:lnTo>
                    <a:pt x="749617" y="229235"/>
                  </a:lnTo>
                  <a:lnTo>
                    <a:pt x="755650" y="193675"/>
                  </a:lnTo>
                  <a:lnTo>
                    <a:pt x="754379" y="158115"/>
                  </a:lnTo>
                  <a:lnTo>
                    <a:pt x="732154" y="90805"/>
                  </a:lnTo>
                  <a:lnTo>
                    <a:pt x="686117" y="37782"/>
                  </a:lnTo>
                  <a:lnTo>
                    <a:pt x="661727" y="25400"/>
                  </a:lnTo>
                  <a:close/>
                </a:path>
              </a:pathLst>
            </a:custGeom>
            <a:solidFill>
              <a:srgbClr val="D679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549832" y="6167437"/>
              <a:ext cx="3293427" cy="611187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9060" y="1692910"/>
              <a:ext cx="6361112" cy="4532312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94005" y="1888172"/>
              <a:ext cx="5791200" cy="3962400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2853055" y="2045017"/>
              <a:ext cx="441959" cy="581025"/>
            </a:xfrm>
            <a:custGeom>
              <a:avLst/>
              <a:gdLst/>
              <a:ahLst/>
              <a:cxnLst/>
              <a:rect l="l" t="t" r="r" b="b"/>
              <a:pathLst>
                <a:path w="441960" h="581025">
                  <a:moveTo>
                    <a:pt x="0" y="580707"/>
                  </a:moveTo>
                  <a:lnTo>
                    <a:pt x="441959" y="580707"/>
                  </a:lnTo>
                  <a:lnTo>
                    <a:pt x="441959" y="0"/>
                  </a:lnTo>
                  <a:lnTo>
                    <a:pt x="0" y="0"/>
                  </a:lnTo>
                  <a:lnTo>
                    <a:pt x="0" y="580707"/>
                  </a:lnTo>
                </a:path>
              </a:pathLst>
            </a:custGeom>
            <a:ln w="5715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041072" y="1246505"/>
              <a:ext cx="6150927" cy="5254625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236335" y="1441450"/>
              <a:ext cx="5686107" cy="4684712"/>
            </a:xfrm>
            <a:prstGeom prst="rect">
              <a:avLst/>
            </a:prstGeom>
          </p:spPr>
        </p:pic>
      </p:grpSp>
      <p:sp>
        <p:nvSpPr>
          <p:cNvPr id="12" name="object 12"/>
          <p:cNvSpPr txBox="1"/>
          <p:nvPr/>
        </p:nvSpPr>
        <p:spPr>
          <a:xfrm>
            <a:off x="9917430" y="33019"/>
            <a:ext cx="2174240" cy="1244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50" spc="60" dirty="0">
                <a:latin typeface="Calibri"/>
                <a:cs typeface="Calibri"/>
              </a:rPr>
              <a:t>CSP004_C_E:</a:t>
            </a:r>
            <a:r>
              <a:rPr sz="650" spc="35" dirty="0">
                <a:latin typeface="Calibri"/>
                <a:cs typeface="Calibri"/>
              </a:rPr>
              <a:t> </a:t>
            </a:r>
            <a:r>
              <a:rPr sz="650" spc="55" dirty="0">
                <a:latin typeface="Calibri"/>
                <a:cs typeface="Calibri"/>
              </a:rPr>
              <a:t>Abdelkader</a:t>
            </a:r>
            <a:r>
              <a:rPr sz="650" spc="30" dirty="0">
                <a:latin typeface="Calibri"/>
                <a:cs typeface="Calibri"/>
              </a:rPr>
              <a:t> </a:t>
            </a:r>
            <a:r>
              <a:rPr sz="650" spc="60" dirty="0">
                <a:latin typeface="Calibri"/>
                <a:cs typeface="Calibri"/>
              </a:rPr>
              <a:t>Shaaban</a:t>
            </a:r>
            <a:r>
              <a:rPr sz="650" spc="40" dirty="0">
                <a:latin typeface="Calibri"/>
                <a:cs typeface="Calibri"/>
              </a:rPr>
              <a:t> </a:t>
            </a:r>
            <a:r>
              <a:rPr sz="650" spc="55" dirty="0">
                <a:latin typeface="Calibri"/>
                <a:cs typeface="Calibri"/>
              </a:rPr>
              <a:t>και</a:t>
            </a:r>
            <a:r>
              <a:rPr sz="650" spc="25" dirty="0">
                <a:latin typeface="Calibri"/>
                <a:cs typeface="Calibri"/>
              </a:rPr>
              <a:t> </a:t>
            </a:r>
            <a:r>
              <a:rPr sz="650" spc="50" dirty="0">
                <a:latin typeface="Calibri"/>
                <a:cs typeface="Calibri"/>
              </a:rPr>
              <a:t>Stefan</a:t>
            </a:r>
            <a:r>
              <a:rPr sz="650" spc="30" dirty="0">
                <a:latin typeface="Calibri"/>
                <a:cs typeface="Calibri"/>
              </a:rPr>
              <a:t> </a:t>
            </a:r>
            <a:r>
              <a:rPr sz="650" spc="50" dirty="0">
                <a:latin typeface="Calibri"/>
                <a:cs typeface="Calibri"/>
              </a:rPr>
              <a:t>Schauer</a:t>
            </a:r>
            <a:endParaRPr sz="650">
              <a:latin typeface="Calibri"/>
              <a:cs typeface="Calibr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1173142" y="6392862"/>
            <a:ext cx="165735" cy="11048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740"/>
              </a:lnSpc>
            </a:pPr>
            <a:r>
              <a:rPr sz="650" spc="30" dirty="0">
                <a:latin typeface="Calibri"/>
                <a:cs typeface="Calibri"/>
              </a:rPr>
              <a:t>23</a:t>
            </a:r>
            <a:endParaRPr sz="650">
              <a:latin typeface="Calibri"/>
              <a:cs typeface="Calibri"/>
            </a:endParaRPr>
          </a:p>
        </p:txBody>
      </p:sp>
      <p:sp>
        <p:nvSpPr>
          <p:cNvPr id="13" name="object 13"/>
          <p:cNvSpPr txBox="1">
            <a:spLocks noGrp="1"/>
          </p:cNvSpPr>
          <p:nvPr>
            <p:ph type="title"/>
          </p:nvPr>
        </p:nvSpPr>
        <p:spPr>
          <a:xfrm>
            <a:off x="875030" y="761365"/>
            <a:ext cx="6033135" cy="622300"/>
          </a:xfrm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12700" marR="5080">
              <a:lnSpc>
                <a:spcPts val="2300"/>
              </a:lnSpc>
              <a:spcBef>
                <a:spcPts val="260"/>
              </a:spcBef>
            </a:pPr>
            <a:r>
              <a:rPr spc="155" dirty="0">
                <a:solidFill>
                  <a:srgbClr val="000000"/>
                </a:solidFill>
              </a:rPr>
              <a:t>Ξεκινώντας</a:t>
            </a:r>
            <a:r>
              <a:rPr spc="190" dirty="0">
                <a:solidFill>
                  <a:srgbClr val="000000"/>
                </a:solidFill>
              </a:rPr>
              <a:t> </a:t>
            </a:r>
            <a:r>
              <a:rPr spc="120" dirty="0">
                <a:solidFill>
                  <a:srgbClr val="000000"/>
                </a:solidFill>
              </a:rPr>
              <a:t>το</a:t>
            </a:r>
            <a:r>
              <a:rPr spc="155" dirty="0">
                <a:solidFill>
                  <a:srgbClr val="000000"/>
                </a:solidFill>
              </a:rPr>
              <a:t> </a:t>
            </a:r>
            <a:r>
              <a:rPr spc="160" dirty="0">
                <a:solidFill>
                  <a:srgbClr val="000000"/>
                </a:solidFill>
              </a:rPr>
              <a:t>Metasploit</a:t>
            </a:r>
            <a:r>
              <a:rPr spc="210" dirty="0">
                <a:solidFill>
                  <a:srgbClr val="000000"/>
                </a:solidFill>
              </a:rPr>
              <a:t> </a:t>
            </a:r>
            <a:r>
              <a:rPr spc="195" dirty="0">
                <a:solidFill>
                  <a:srgbClr val="000000"/>
                </a:solidFill>
              </a:rPr>
              <a:t>VM</a:t>
            </a:r>
            <a:r>
              <a:rPr spc="180" dirty="0">
                <a:solidFill>
                  <a:srgbClr val="000000"/>
                </a:solidFill>
              </a:rPr>
              <a:t> </a:t>
            </a:r>
            <a:r>
              <a:rPr spc="135" dirty="0">
                <a:solidFill>
                  <a:srgbClr val="000000"/>
                </a:solidFill>
              </a:rPr>
              <a:t>(Virtual</a:t>
            </a:r>
            <a:r>
              <a:rPr spc="180" dirty="0">
                <a:solidFill>
                  <a:srgbClr val="000000"/>
                </a:solidFill>
              </a:rPr>
              <a:t> </a:t>
            </a:r>
            <a:r>
              <a:rPr spc="155" dirty="0">
                <a:solidFill>
                  <a:srgbClr val="000000"/>
                </a:solidFill>
              </a:rPr>
              <a:t>Machine</a:t>
            </a:r>
            <a:r>
              <a:rPr spc="180" dirty="0">
                <a:solidFill>
                  <a:srgbClr val="000000"/>
                </a:solidFill>
              </a:rPr>
              <a:t> </a:t>
            </a:r>
            <a:r>
              <a:rPr spc="65" dirty="0">
                <a:solidFill>
                  <a:srgbClr val="000000"/>
                </a:solidFill>
              </a:rPr>
              <a:t>- </a:t>
            </a:r>
            <a:r>
              <a:rPr spc="-484" dirty="0">
                <a:solidFill>
                  <a:srgbClr val="000000"/>
                </a:solidFill>
              </a:rPr>
              <a:t> </a:t>
            </a:r>
            <a:r>
              <a:rPr spc="145" dirty="0">
                <a:solidFill>
                  <a:srgbClr val="000000"/>
                </a:solidFill>
              </a:rPr>
              <a:t>εικονική</a:t>
            </a:r>
            <a:r>
              <a:rPr spc="175" dirty="0">
                <a:solidFill>
                  <a:srgbClr val="000000"/>
                </a:solidFill>
              </a:rPr>
              <a:t> </a:t>
            </a:r>
            <a:r>
              <a:rPr spc="155" dirty="0">
                <a:solidFill>
                  <a:srgbClr val="000000"/>
                </a:solidFill>
              </a:rPr>
              <a:t>μηχανή</a:t>
            </a:r>
            <a:r>
              <a:rPr spc="175" dirty="0">
                <a:solidFill>
                  <a:srgbClr val="000000"/>
                </a:solidFill>
              </a:rPr>
              <a:t> </a:t>
            </a:r>
            <a:r>
              <a:rPr spc="125" dirty="0">
                <a:solidFill>
                  <a:srgbClr val="000000"/>
                </a:solidFill>
              </a:rPr>
              <a:t>για</a:t>
            </a:r>
            <a:r>
              <a:rPr spc="175" dirty="0">
                <a:solidFill>
                  <a:srgbClr val="000000"/>
                </a:solidFill>
              </a:rPr>
              <a:t> </a:t>
            </a:r>
            <a:r>
              <a:rPr spc="165" dirty="0">
                <a:solidFill>
                  <a:srgbClr val="000000"/>
                </a:solidFill>
              </a:rPr>
              <a:t>απομόνωση</a:t>
            </a:r>
            <a:r>
              <a:rPr spc="175" dirty="0">
                <a:solidFill>
                  <a:srgbClr val="000000"/>
                </a:solidFill>
              </a:rPr>
              <a:t> </a:t>
            </a:r>
            <a:r>
              <a:rPr spc="155" dirty="0">
                <a:solidFill>
                  <a:srgbClr val="000000"/>
                </a:solidFill>
              </a:rPr>
              <a:t>εφαρμογών)</a:t>
            </a:r>
          </a:p>
        </p:txBody>
      </p:sp>
      <p:sp>
        <p:nvSpPr>
          <p:cNvPr id="14" name="object 14"/>
          <p:cNvSpPr txBox="1"/>
          <p:nvPr/>
        </p:nvSpPr>
        <p:spPr>
          <a:xfrm>
            <a:off x="7580630" y="870584"/>
            <a:ext cx="4410075" cy="1549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50" b="1" spc="40" dirty="0">
                <a:solidFill>
                  <a:srgbClr val="FF0000"/>
                </a:solidFill>
                <a:latin typeface="Calibri"/>
                <a:cs typeface="Calibri"/>
              </a:rPr>
              <a:t>Το</a:t>
            </a:r>
            <a:r>
              <a:rPr sz="850" b="1" spc="2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850" b="1" spc="60" dirty="0">
                <a:solidFill>
                  <a:srgbClr val="FF0000"/>
                </a:solidFill>
                <a:latin typeface="Calibri"/>
                <a:cs typeface="Calibri"/>
              </a:rPr>
              <a:t>VM</a:t>
            </a:r>
            <a:r>
              <a:rPr sz="850" b="1" spc="2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850" b="1" spc="30" dirty="0">
                <a:solidFill>
                  <a:srgbClr val="FF0000"/>
                </a:solidFill>
                <a:latin typeface="Calibri"/>
                <a:cs typeface="Calibri"/>
              </a:rPr>
              <a:t>(Virtual</a:t>
            </a:r>
            <a:r>
              <a:rPr sz="850" b="1" spc="2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850" b="1" spc="40" dirty="0">
                <a:solidFill>
                  <a:srgbClr val="FF0000"/>
                </a:solidFill>
                <a:latin typeface="Calibri"/>
                <a:cs typeface="Calibri"/>
              </a:rPr>
              <a:t>Machine</a:t>
            </a:r>
            <a:r>
              <a:rPr sz="850" b="1" spc="2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850" b="1" spc="25" dirty="0">
                <a:solidFill>
                  <a:srgbClr val="FF0000"/>
                </a:solidFill>
                <a:latin typeface="Calibri"/>
                <a:cs typeface="Calibri"/>
              </a:rPr>
              <a:t>-</a:t>
            </a:r>
            <a:r>
              <a:rPr sz="850" b="1" spc="2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850" b="1" spc="30" dirty="0">
                <a:solidFill>
                  <a:srgbClr val="FF0000"/>
                </a:solidFill>
                <a:latin typeface="Calibri"/>
                <a:cs typeface="Calibri"/>
              </a:rPr>
              <a:t>εικονική</a:t>
            </a:r>
            <a:r>
              <a:rPr sz="850" b="1" spc="2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850" b="1" spc="40" dirty="0">
                <a:solidFill>
                  <a:srgbClr val="FF0000"/>
                </a:solidFill>
                <a:latin typeface="Calibri"/>
                <a:cs typeface="Calibri"/>
              </a:rPr>
              <a:t>μηχανή</a:t>
            </a:r>
            <a:r>
              <a:rPr sz="850" b="1" spc="2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850" b="1" spc="35" dirty="0">
                <a:solidFill>
                  <a:srgbClr val="FF0000"/>
                </a:solidFill>
                <a:latin typeface="Calibri"/>
                <a:cs typeface="Calibri"/>
              </a:rPr>
              <a:t>για</a:t>
            </a:r>
            <a:r>
              <a:rPr sz="850" b="1" spc="2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850" b="1" spc="45" dirty="0">
                <a:solidFill>
                  <a:srgbClr val="FF0000"/>
                </a:solidFill>
                <a:latin typeface="Calibri"/>
                <a:cs typeface="Calibri"/>
              </a:rPr>
              <a:t>απομόνωση</a:t>
            </a:r>
            <a:r>
              <a:rPr sz="850" b="1" spc="2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850" b="1" spc="40" dirty="0">
                <a:solidFill>
                  <a:srgbClr val="FF0000"/>
                </a:solidFill>
                <a:latin typeface="Calibri"/>
                <a:cs typeface="Calibri"/>
              </a:rPr>
              <a:t>εφαρμογών) </a:t>
            </a:r>
            <a:r>
              <a:rPr sz="850" b="1" spc="20" dirty="0">
                <a:solidFill>
                  <a:srgbClr val="FF0000"/>
                </a:solidFill>
                <a:latin typeface="Calibri"/>
                <a:cs typeface="Calibri"/>
              </a:rPr>
              <a:t>εκτελείται </a:t>
            </a:r>
            <a:r>
              <a:rPr sz="850" b="1" spc="40" dirty="0">
                <a:solidFill>
                  <a:srgbClr val="FF0000"/>
                </a:solidFill>
                <a:latin typeface="Calibri"/>
                <a:cs typeface="Calibri"/>
              </a:rPr>
              <a:t>τώρα</a:t>
            </a:r>
            <a:endParaRPr sz="850"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8897937" y="1085215"/>
            <a:ext cx="1776730" cy="1549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50" b="1" spc="65" dirty="0">
                <a:solidFill>
                  <a:srgbClr val="FF0000"/>
                </a:solidFill>
                <a:latin typeface="Calibri"/>
                <a:cs typeface="Calibri"/>
              </a:rPr>
              <a:t>με</a:t>
            </a:r>
            <a:r>
              <a:rPr sz="850" b="1" spc="1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850" b="1" spc="55" dirty="0">
                <a:solidFill>
                  <a:srgbClr val="FF0000"/>
                </a:solidFill>
                <a:latin typeface="Calibri"/>
                <a:cs typeface="Calibri"/>
              </a:rPr>
              <a:t>επιτυχία</a:t>
            </a:r>
            <a:r>
              <a:rPr sz="850" b="1" spc="1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850" b="1" spc="60" dirty="0">
                <a:solidFill>
                  <a:srgbClr val="FF0000"/>
                </a:solidFill>
                <a:latin typeface="Calibri"/>
                <a:cs typeface="Calibri"/>
              </a:rPr>
              <a:t>στον</a:t>
            </a:r>
            <a:r>
              <a:rPr sz="850" b="1" spc="2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850" b="1" spc="50" dirty="0">
                <a:solidFill>
                  <a:srgbClr val="FF0000"/>
                </a:solidFill>
                <a:latin typeface="Calibri"/>
                <a:cs typeface="Calibri"/>
              </a:rPr>
              <a:t>υπολογιστή</a:t>
            </a:r>
            <a:r>
              <a:rPr sz="850" b="1" spc="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850" b="1" spc="55" dirty="0">
                <a:solidFill>
                  <a:srgbClr val="FF0000"/>
                </a:solidFill>
                <a:latin typeface="Calibri"/>
                <a:cs typeface="Calibri"/>
              </a:rPr>
              <a:t>σας.</a:t>
            </a:r>
            <a:endParaRPr sz="850">
              <a:latin typeface="Calibri"/>
              <a:cs typeface="Calibr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2284095" y="1728152"/>
            <a:ext cx="4093210" cy="1549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50" b="1" spc="35" dirty="0">
                <a:solidFill>
                  <a:srgbClr val="FF0000"/>
                </a:solidFill>
                <a:latin typeface="Calibri"/>
                <a:cs typeface="Calibri"/>
              </a:rPr>
              <a:t>Ξεκινήστε</a:t>
            </a:r>
            <a:r>
              <a:rPr sz="850" b="1" spc="1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850" b="1" spc="40" dirty="0">
                <a:solidFill>
                  <a:srgbClr val="FF0000"/>
                </a:solidFill>
                <a:latin typeface="Calibri"/>
                <a:cs typeface="Calibri"/>
              </a:rPr>
              <a:t>το</a:t>
            </a:r>
            <a:r>
              <a:rPr sz="850" b="1" spc="1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850" b="1" spc="45" dirty="0">
                <a:solidFill>
                  <a:srgbClr val="FF0000"/>
                </a:solidFill>
                <a:latin typeface="Calibri"/>
                <a:cs typeface="Calibri"/>
              </a:rPr>
              <a:t>VM</a:t>
            </a:r>
            <a:r>
              <a:rPr sz="850" b="1" spc="-1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850" b="1" spc="30" dirty="0">
                <a:solidFill>
                  <a:srgbClr val="FF0000"/>
                </a:solidFill>
                <a:latin typeface="Calibri"/>
                <a:cs typeface="Calibri"/>
              </a:rPr>
              <a:t>(Virtual</a:t>
            </a:r>
            <a:r>
              <a:rPr sz="850" b="1" spc="1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850" b="1" spc="40" dirty="0">
                <a:solidFill>
                  <a:srgbClr val="FF0000"/>
                </a:solidFill>
                <a:latin typeface="Calibri"/>
                <a:cs typeface="Calibri"/>
              </a:rPr>
              <a:t>Machine</a:t>
            </a:r>
            <a:r>
              <a:rPr sz="850" b="1" spc="1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850" b="1" spc="25" dirty="0">
                <a:solidFill>
                  <a:srgbClr val="FF0000"/>
                </a:solidFill>
                <a:latin typeface="Calibri"/>
                <a:cs typeface="Calibri"/>
              </a:rPr>
              <a:t>-</a:t>
            </a:r>
            <a:r>
              <a:rPr sz="850" b="1" spc="1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850" b="1" spc="35" dirty="0">
                <a:solidFill>
                  <a:srgbClr val="FF0000"/>
                </a:solidFill>
                <a:latin typeface="Calibri"/>
                <a:cs typeface="Calibri"/>
              </a:rPr>
              <a:t>εικονική</a:t>
            </a:r>
            <a:r>
              <a:rPr sz="850" b="1" spc="1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850" b="1" spc="40" dirty="0">
                <a:solidFill>
                  <a:srgbClr val="FF0000"/>
                </a:solidFill>
                <a:latin typeface="Calibri"/>
                <a:cs typeface="Calibri"/>
              </a:rPr>
              <a:t>μηχανή</a:t>
            </a:r>
            <a:r>
              <a:rPr sz="850" b="1" spc="2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850" b="1" spc="35" dirty="0">
                <a:solidFill>
                  <a:srgbClr val="FF0000"/>
                </a:solidFill>
                <a:latin typeface="Calibri"/>
                <a:cs typeface="Calibri"/>
              </a:rPr>
              <a:t>για</a:t>
            </a:r>
            <a:r>
              <a:rPr sz="850" b="1" spc="1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850" b="1" spc="45" dirty="0">
                <a:solidFill>
                  <a:srgbClr val="FF0000"/>
                </a:solidFill>
                <a:latin typeface="Calibri"/>
                <a:cs typeface="Calibri"/>
              </a:rPr>
              <a:t>απομόνωση</a:t>
            </a:r>
            <a:r>
              <a:rPr sz="850" b="1" spc="2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850" b="1" spc="40" dirty="0">
                <a:solidFill>
                  <a:srgbClr val="FF0000"/>
                </a:solidFill>
                <a:latin typeface="Calibri"/>
                <a:cs typeface="Calibri"/>
              </a:rPr>
              <a:t>εφαρμογών)</a:t>
            </a:r>
            <a:endParaRPr sz="8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041072" y="0"/>
            <a:ext cx="6151245" cy="6858000"/>
            <a:chOff x="6041072" y="0"/>
            <a:chExt cx="6151245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351904" y="4759"/>
              <a:ext cx="5840095" cy="685324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7376794" y="0"/>
              <a:ext cx="2556510" cy="6858000"/>
            </a:xfrm>
            <a:custGeom>
              <a:avLst/>
              <a:gdLst/>
              <a:ahLst/>
              <a:cxnLst/>
              <a:rect l="l" t="t" r="r" b="b"/>
              <a:pathLst>
                <a:path w="2556509" h="6858000">
                  <a:moveTo>
                    <a:pt x="1542414" y="1537335"/>
                  </a:moveTo>
                  <a:lnTo>
                    <a:pt x="1495107" y="1543685"/>
                  </a:lnTo>
                  <a:lnTo>
                    <a:pt x="1451609" y="1561782"/>
                  </a:lnTo>
                  <a:lnTo>
                    <a:pt x="1413827" y="1590357"/>
                  </a:lnTo>
                  <a:lnTo>
                    <a:pt x="1384617" y="1627822"/>
                  </a:lnTo>
                  <a:lnTo>
                    <a:pt x="1365884" y="1673225"/>
                  </a:lnTo>
                  <a:lnTo>
                    <a:pt x="971232" y="3128645"/>
                  </a:lnTo>
                  <a:lnTo>
                    <a:pt x="0" y="6858000"/>
                  </a:lnTo>
                  <a:lnTo>
                    <a:pt x="26034" y="6858000"/>
                  </a:lnTo>
                  <a:lnTo>
                    <a:pt x="996632" y="3136265"/>
                  </a:lnTo>
                  <a:lnTo>
                    <a:pt x="1391284" y="1681162"/>
                  </a:lnTo>
                  <a:lnTo>
                    <a:pt x="1412557" y="1635125"/>
                  </a:lnTo>
                  <a:lnTo>
                    <a:pt x="1445895" y="1598929"/>
                  </a:lnTo>
                  <a:lnTo>
                    <a:pt x="1488122" y="1574482"/>
                  </a:lnTo>
                  <a:lnTo>
                    <a:pt x="1536064" y="1564004"/>
                  </a:lnTo>
                  <a:lnTo>
                    <a:pt x="1637982" y="1564004"/>
                  </a:lnTo>
                  <a:lnTo>
                    <a:pt x="1625917" y="1556385"/>
                  </a:lnTo>
                  <a:lnTo>
                    <a:pt x="1591309" y="1543685"/>
                  </a:lnTo>
                  <a:lnTo>
                    <a:pt x="1542414" y="1537335"/>
                  </a:lnTo>
                  <a:close/>
                </a:path>
                <a:path w="2556509" h="6858000">
                  <a:moveTo>
                    <a:pt x="1637982" y="1564004"/>
                  </a:moveTo>
                  <a:lnTo>
                    <a:pt x="1536064" y="1564004"/>
                  </a:lnTo>
                  <a:lnTo>
                    <a:pt x="1586229" y="1569085"/>
                  </a:lnTo>
                  <a:lnTo>
                    <a:pt x="1615439" y="1580197"/>
                  </a:lnTo>
                  <a:lnTo>
                    <a:pt x="1664017" y="1617345"/>
                  </a:lnTo>
                  <a:lnTo>
                    <a:pt x="1694814" y="1671320"/>
                  </a:lnTo>
                  <a:lnTo>
                    <a:pt x="1702434" y="1732279"/>
                  </a:lnTo>
                  <a:lnTo>
                    <a:pt x="1697037" y="1763712"/>
                  </a:lnTo>
                  <a:lnTo>
                    <a:pt x="1437322" y="2721610"/>
                  </a:lnTo>
                  <a:lnTo>
                    <a:pt x="1430972" y="2770504"/>
                  </a:lnTo>
                  <a:lnTo>
                    <a:pt x="1437322" y="2817812"/>
                  </a:lnTo>
                  <a:lnTo>
                    <a:pt x="1455420" y="2861310"/>
                  </a:lnTo>
                  <a:lnTo>
                    <a:pt x="1483995" y="2898775"/>
                  </a:lnTo>
                  <a:lnTo>
                    <a:pt x="1521777" y="2927985"/>
                  </a:lnTo>
                  <a:lnTo>
                    <a:pt x="1567179" y="2946717"/>
                  </a:lnTo>
                  <a:lnTo>
                    <a:pt x="1619250" y="2952750"/>
                  </a:lnTo>
                  <a:lnTo>
                    <a:pt x="1669414" y="2944495"/>
                  </a:lnTo>
                  <a:lnTo>
                    <a:pt x="1704657" y="2928302"/>
                  </a:lnTo>
                  <a:lnTo>
                    <a:pt x="1617979" y="2928302"/>
                  </a:lnTo>
                  <a:lnTo>
                    <a:pt x="1573529" y="2922587"/>
                  </a:lnTo>
                  <a:lnTo>
                    <a:pt x="1527492" y="2901632"/>
                  </a:lnTo>
                  <a:lnTo>
                    <a:pt x="1491297" y="2868295"/>
                  </a:lnTo>
                  <a:lnTo>
                    <a:pt x="1466850" y="2826067"/>
                  </a:lnTo>
                  <a:lnTo>
                    <a:pt x="1456372" y="2778125"/>
                  </a:lnTo>
                  <a:lnTo>
                    <a:pt x="1461452" y="2727960"/>
                  </a:lnTo>
                  <a:lnTo>
                    <a:pt x="1721167" y="1770062"/>
                  </a:lnTo>
                  <a:lnTo>
                    <a:pt x="1727200" y="1734502"/>
                  </a:lnTo>
                  <a:lnTo>
                    <a:pt x="1726247" y="1701482"/>
                  </a:lnTo>
                  <a:lnTo>
                    <a:pt x="1726247" y="1698625"/>
                  </a:lnTo>
                  <a:lnTo>
                    <a:pt x="1718309" y="1663700"/>
                  </a:lnTo>
                  <a:lnTo>
                    <a:pt x="1703387" y="1630045"/>
                  </a:lnTo>
                  <a:lnTo>
                    <a:pt x="1682432" y="1600200"/>
                  </a:lnTo>
                  <a:lnTo>
                    <a:pt x="1656397" y="1575435"/>
                  </a:lnTo>
                  <a:lnTo>
                    <a:pt x="1637982" y="1564004"/>
                  </a:lnTo>
                  <a:close/>
                </a:path>
                <a:path w="2556509" h="6858000">
                  <a:moveTo>
                    <a:pt x="2556192" y="0"/>
                  </a:moveTo>
                  <a:lnTo>
                    <a:pt x="2528887" y="0"/>
                  </a:lnTo>
                  <a:lnTo>
                    <a:pt x="2100494" y="1561782"/>
                  </a:lnTo>
                  <a:lnTo>
                    <a:pt x="1758314" y="2837179"/>
                  </a:lnTo>
                  <a:lnTo>
                    <a:pt x="1733232" y="2874962"/>
                  </a:lnTo>
                  <a:lnTo>
                    <a:pt x="1700212" y="2903537"/>
                  </a:lnTo>
                  <a:lnTo>
                    <a:pt x="1660842" y="2921317"/>
                  </a:lnTo>
                  <a:lnTo>
                    <a:pt x="1617979" y="2928302"/>
                  </a:lnTo>
                  <a:lnTo>
                    <a:pt x="1704657" y="2928302"/>
                  </a:lnTo>
                  <a:lnTo>
                    <a:pt x="1715134" y="2923222"/>
                  </a:lnTo>
                  <a:lnTo>
                    <a:pt x="1753552" y="2890202"/>
                  </a:lnTo>
                  <a:lnTo>
                    <a:pt x="1782445" y="2846070"/>
                  </a:lnTo>
                  <a:lnTo>
                    <a:pt x="1782445" y="2844800"/>
                  </a:lnTo>
                  <a:lnTo>
                    <a:pt x="2125027" y="1567814"/>
                  </a:lnTo>
                  <a:lnTo>
                    <a:pt x="2556192" y="0"/>
                  </a:lnTo>
                  <a:close/>
                </a:path>
              </a:pathLst>
            </a:custGeom>
            <a:solidFill>
              <a:srgbClr val="FFB8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7895589" y="5207317"/>
              <a:ext cx="755650" cy="1644650"/>
            </a:xfrm>
            <a:custGeom>
              <a:avLst/>
              <a:gdLst/>
              <a:ahLst/>
              <a:cxnLst/>
              <a:rect l="l" t="t" r="r" b="b"/>
              <a:pathLst>
                <a:path w="755650" h="1644650">
                  <a:moveTo>
                    <a:pt x="577850" y="0"/>
                  </a:moveTo>
                  <a:lnTo>
                    <a:pt x="531812" y="6350"/>
                  </a:lnTo>
                  <a:lnTo>
                    <a:pt x="489584" y="24130"/>
                  </a:lnTo>
                  <a:lnTo>
                    <a:pt x="453072" y="52387"/>
                  </a:lnTo>
                  <a:lnTo>
                    <a:pt x="424497" y="89535"/>
                  </a:lnTo>
                  <a:lnTo>
                    <a:pt x="406082" y="134620"/>
                  </a:lnTo>
                  <a:lnTo>
                    <a:pt x="0" y="1644650"/>
                  </a:lnTo>
                  <a:lnTo>
                    <a:pt x="26352" y="1644650"/>
                  </a:lnTo>
                  <a:lnTo>
                    <a:pt x="429894" y="140970"/>
                  </a:lnTo>
                  <a:lnTo>
                    <a:pt x="449897" y="95250"/>
                  </a:lnTo>
                  <a:lnTo>
                    <a:pt x="481964" y="59372"/>
                  </a:lnTo>
                  <a:lnTo>
                    <a:pt x="522604" y="35560"/>
                  </a:lnTo>
                  <a:lnTo>
                    <a:pt x="569277" y="25400"/>
                  </a:lnTo>
                  <a:lnTo>
                    <a:pt x="661727" y="25400"/>
                  </a:lnTo>
                  <a:lnTo>
                    <a:pt x="624204" y="6350"/>
                  </a:lnTo>
                  <a:lnTo>
                    <a:pt x="577850" y="0"/>
                  </a:lnTo>
                  <a:close/>
                </a:path>
                <a:path w="755650" h="1644650">
                  <a:moveTo>
                    <a:pt x="661727" y="25400"/>
                  </a:moveTo>
                  <a:lnTo>
                    <a:pt x="569277" y="25400"/>
                  </a:lnTo>
                  <a:lnTo>
                    <a:pt x="617854" y="30797"/>
                  </a:lnTo>
                  <a:lnTo>
                    <a:pt x="671829" y="57785"/>
                  </a:lnTo>
                  <a:lnTo>
                    <a:pt x="710882" y="103822"/>
                  </a:lnTo>
                  <a:lnTo>
                    <a:pt x="729932" y="161290"/>
                  </a:lnTo>
                  <a:lnTo>
                    <a:pt x="730884" y="192087"/>
                  </a:lnTo>
                  <a:lnTo>
                    <a:pt x="725804" y="222885"/>
                  </a:lnTo>
                  <a:lnTo>
                    <a:pt x="343534" y="1644650"/>
                  </a:lnTo>
                  <a:lnTo>
                    <a:pt x="369887" y="1644650"/>
                  </a:lnTo>
                  <a:lnTo>
                    <a:pt x="749617" y="229235"/>
                  </a:lnTo>
                  <a:lnTo>
                    <a:pt x="755650" y="193675"/>
                  </a:lnTo>
                  <a:lnTo>
                    <a:pt x="754379" y="158115"/>
                  </a:lnTo>
                  <a:lnTo>
                    <a:pt x="732154" y="90805"/>
                  </a:lnTo>
                  <a:lnTo>
                    <a:pt x="686117" y="37782"/>
                  </a:lnTo>
                  <a:lnTo>
                    <a:pt x="661727" y="25400"/>
                  </a:lnTo>
                  <a:close/>
                </a:path>
              </a:pathLst>
            </a:custGeom>
            <a:solidFill>
              <a:srgbClr val="D679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549832" y="6167437"/>
              <a:ext cx="3293427" cy="611187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041072" y="1246505"/>
              <a:ext cx="6150927" cy="5254625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236017" y="1441450"/>
              <a:ext cx="5686107" cy="4684712"/>
            </a:xfrm>
            <a:prstGeom prst="rect">
              <a:avLst/>
            </a:prstGeom>
          </p:spPr>
        </p:pic>
      </p:grpSp>
      <p:sp>
        <p:nvSpPr>
          <p:cNvPr id="9" name="object 9"/>
          <p:cNvSpPr txBox="1"/>
          <p:nvPr/>
        </p:nvSpPr>
        <p:spPr>
          <a:xfrm>
            <a:off x="9917430" y="33019"/>
            <a:ext cx="2174240" cy="1244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50" spc="60" dirty="0">
                <a:latin typeface="Calibri"/>
                <a:cs typeface="Calibri"/>
              </a:rPr>
              <a:t>CSP004_C_E:</a:t>
            </a:r>
            <a:r>
              <a:rPr sz="650" spc="35" dirty="0">
                <a:latin typeface="Calibri"/>
                <a:cs typeface="Calibri"/>
              </a:rPr>
              <a:t> </a:t>
            </a:r>
            <a:r>
              <a:rPr sz="650" spc="55" dirty="0">
                <a:latin typeface="Calibri"/>
                <a:cs typeface="Calibri"/>
              </a:rPr>
              <a:t>Abdelkader</a:t>
            </a:r>
            <a:r>
              <a:rPr sz="650" spc="30" dirty="0">
                <a:latin typeface="Calibri"/>
                <a:cs typeface="Calibri"/>
              </a:rPr>
              <a:t> </a:t>
            </a:r>
            <a:r>
              <a:rPr sz="650" spc="60" dirty="0">
                <a:latin typeface="Calibri"/>
                <a:cs typeface="Calibri"/>
              </a:rPr>
              <a:t>Shaaban</a:t>
            </a:r>
            <a:r>
              <a:rPr sz="650" spc="40" dirty="0">
                <a:latin typeface="Calibri"/>
                <a:cs typeface="Calibri"/>
              </a:rPr>
              <a:t> </a:t>
            </a:r>
            <a:r>
              <a:rPr sz="650" spc="55" dirty="0">
                <a:latin typeface="Calibri"/>
                <a:cs typeface="Calibri"/>
              </a:rPr>
              <a:t>και</a:t>
            </a:r>
            <a:r>
              <a:rPr sz="650" spc="25" dirty="0">
                <a:latin typeface="Calibri"/>
                <a:cs typeface="Calibri"/>
              </a:rPr>
              <a:t> </a:t>
            </a:r>
            <a:r>
              <a:rPr sz="650" spc="50" dirty="0">
                <a:latin typeface="Calibri"/>
                <a:cs typeface="Calibri"/>
              </a:rPr>
              <a:t>Stefan</a:t>
            </a:r>
            <a:r>
              <a:rPr sz="650" spc="30" dirty="0">
                <a:latin typeface="Calibri"/>
                <a:cs typeface="Calibri"/>
              </a:rPr>
              <a:t> </a:t>
            </a:r>
            <a:r>
              <a:rPr sz="650" spc="50" dirty="0">
                <a:latin typeface="Calibri"/>
                <a:cs typeface="Calibri"/>
              </a:rPr>
              <a:t>Schauer</a:t>
            </a:r>
            <a:endParaRPr sz="65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1173142" y="6392862"/>
            <a:ext cx="165735" cy="11048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740"/>
              </a:lnSpc>
            </a:pPr>
            <a:r>
              <a:rPr sz="650" spc="30" dirty="0">
                <a:latin typeface="Calibri"/>
                <a:cs typeface="Calibri"/>
              </a:rPr>
              <a:t>24</a:t>
            </a:r>
            <a:endParaRPr sz="650">
              <a:latin typeface="Calibri"/>
              <a:cs typeface="Calibri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875030" y="761365"/>
            <a:ext cx="10042525" cy="622300"/>
          </a:xfrm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12700" marR="5080">
              <a:lnSpc>
                <a:spcPts val="2300"/>
              </a:lnSpc>
              <a:spcBef>
                <a:spcPts val="260"/>
              </a:spcBef>
            </a:pPr>
            <a:r>
              <a:rPr spc="155" dirty="0">
                <a:solidFill>
                  <a:srgbClr val="000000"/>
                </a:solidFill>
              </a:rPr>
              <a:t>Ξεκινώντας</a:t>
            </a:r>
            <a:r>
              <a:rPr spc="195" dirty="0">
                <a:solidFill>
                  <a:srgbClr val="000000"/>
                </a:solidFill>
              </a:rPr>
              <a:t> </a:t>
            </a:r>
            <a:r>
              <a:rPr spc="120" dirty="0">
                <a:solidFill>
                  <a:srgbClr val="000000"/>
                </a:solidFill>
              </a:rPr>
              <a:t>το</a:t>
            </a:r>
            <a:r>
              <a:rPr spc="155" dirty="0">
                <a:solidFill>
                  <a:srgbClr val="000000"/>
                </a:solidFill>
              </a:rPr>
              <a:t> </a:t>
            </a:r>
            <a:r>
              <a:rPr spc="160" dirty="0">
                <a:solidFill>
                  <a:srgbClr val="000000"/>
                </a:solidFill>
              </a:rPr>
              <a:t>Metasploit</a:t>
            </a:r>
            <a:r>
              <a:rPr spc="215" dirty="0">
                <a:solidFill>
                  <a:srgbClr val="000000"/>
                </a:solidFill>
              </a:rPr>
              <a:t> </a:t>
            </a:r>
            <a:r>
              <a:rPr spc="195" dirty="0">
                <a:solidFill>
                  <a:srgbClr val="000000"/>
                </a:solidFill>
              </a:rPr>
              <a:t>VM</a:t>
            </a:r>
            <a:r>
              <a:rPr spc="180" dirty="0">
                <a:solidFill>
                  <a:srgbClr val="000000"/>
                </a:solidFill>
              </a:rPr>
              <a:t> </a:t>
            </a:r>
            <a:r>
              <a:rPr spc="135" dirty="0">
                <a:solidFill>
                  <a:srgbClr val="000000"/>
                </a:solidFill>
              </a:rPr>
              <a:t>(Virtual</a:t>
            </a:r>
            <a:r>
              <a:rPr spc="180" dirty="0">
                <a:solidFill>
                  <a:srgbClr val="000000"/>
                </a:solidFill>
              </a:rPr>
              <a:t> </a:t>
            </a:r>
            <a:r>
              <a:rPr spc="155" dirty="0">
                <a:solidFill>
                  <a:srgbClr val="000000"/>
                </a:solidFill>
              </a:rPr>
              <a:t>Machine</a:t>
            </a:r>
            <a:r>
              <a:rPr spc="185" dirty="0">
                <a:solidFill>
                  <a:srgbClr val="000000"/>
                </a:solidFill>
              </a:rPr>
              <a:t> </a:t>
            </a:r>
            <a:r>
              <a:rPr spc="65" dirty="0">
                <a:solidFill>
                  <a:srgbClr val="000000"/>
                </a:solidFill>
              </a:rPr>
              <a:t>-</a:t>
            </a:r>
            <a:r>
              <a:rPr spc="180" dirty="0">
                <a:solidFill>
                  <a:srgbClr val="000000"/>
                </a:solidFill>
              </a:rPr>
              <a:t> </a:t>
            </a:r>
            <a:r>
              <a:rPr spc="145" dirty="0">
                <a:solidFill>
                  <a:srgbClr val="000000"/>
                </a:solidFill>
              </a:rPr>
              <a:t>εικονική</a:t>
            </a:r>
            <a:r>
              <a:rPr spc="180" dirty="0">
                <a:solidFill>
                  <a:srgbClr val="000000"/>
                </a:solidFill>
              </a:rPr>
              <a:t> </a:t>
            </a:r>
            <a:r>
              <a:rPr spc="155" dirty="0">
                <a:solidFill>
                  <a:srgbClr val="000000"/>
                </a:solidFill>
              </a:rPr>
              <a:t>μηχανή</a:t>
            </a:r>
            <a:r>
              <a:rPr spc="185" dirty="0">
                <a:solidFill>
                  <a:srgbClr val="000000"/>
                </a:solidFill>
              </a:rPr>
              <a:t> </a:t>
            </a:r>
            <a:r>
              <a:rPr spc="125" dirty="0">
                <a:solidFill>
                  <a:srgbClr val="000000"/>
                </a:solidFill>
              </a:rPr>
              <a:t>για</a:t>
            </a:r>
            <a:r>
              <a:rPr spc="180" dirty="0">
                <a:solidFill>
                  <a:srgbClr val="000000"/>
                </a:solidFill>
              </a:rPr>
              <a:t> </a:t>
            </a:r>
            <a:r>
              <a:rPr spc="165" dirty="0">
                <a:solidFill>
                  <a:srgbClr val="000000"/>
                </a:solidFill>
              </a:rPr>
              <a:t>απομόνωση </a:t>
            </a:r>
            <a:r>
              <a:rPr spc="-484" dirty="0">
                <a:solidFill>
                  <a:srgbClr val="000000"/>
                </a:solidFill>
              </a:rPr>
              <a:t> </a:t>
            </a:r>
            <a:r>
              <a:rPr spc="155" dirty="0">
                <a:solidFill>
                  <a:srgbClr val="000000"/>
                </a:solidFill>
              </a:rPr>
              <a:t>εφαρμογών)</a:t>
            </a:r>
          </a:p>
        </p:txBody>
      </p:sp>
      <p:sp>
        <p:nvSpPr>
          <p:cNvPr id="11" name="object 11"/>
          <p:cNvSpPr txBox="1"/>
          <p:nvPr/>
        </p:nvSpPr>
        <p:spPr>
          <a:xfrm>
            <a:off x="1688464" y="3922712"/>
            <a:ext cx="2078355" cy="4699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172210" algn="l"/>
              </a:tabLst>
            </a:pPr>
            <a:r>
              <a:rPr sz="1100" b="1" spc="65" dirty="0">
                <a:solidFill>
                  <a:srgbClr val="FF0000"/>
                </a:solidFill>
                <a:latin typeface="Calibri"/>
                <a:cs typeface="Calibri"/>
              </a:rPr>
              <a:t>Σύνδεση:	</a:t>
            </a:r>
            <a:r>
              <a:rPr sz="1100" b="1" spc="75" dirty="0">
                <a:solidFill>
                  <a:srgbClr val="FF0000"/>
                </a:solidFill>
                <a:latin typeface="Calibri"/>
                <a:cs typeface="Calibri"/>
              </a:rPr>
              <a:t>msfadmin</a:t>
            </a:r>
            <a:endParaRPr sz="11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860"/>
              </a:spcBef>
            </a:pPr>
            <a:r>
              <a:rPr sz="1100" b="1" spc="50" dirty="0">
                <a:solidFill>
                  <a:srgbClr val="FF0000"/>
                </a:solidFill>
                <a:latin typeface="Calibri"/>
                <a:cs typeface="Calibri"/>
              </a:rPr>
              <a:t>Κωδικός</a:t>
            </a:r>
            <a:r>
              <a:rPr sz="1100" b="1" spc="1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100" b="1" spc="50" dirty="0">
                <a:solidFill>
                  <a:srgbClr val="FF0000"/>
                </a:solidFill>
                <a:latin typeface="Calibri"/>
                <a:cs typeface="Calibri"/>
              </a:rPr>
              <a:t>πρόσβασης:</a:t>
            </a:r>
            <a:r>
              <a:rPr sz="1100" b="1" spc="1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100" b="1" spc="75" dirty="0">
                <a:solidFill>
                  <a:srgbClr val="FF0000"/>
                </a:solidFill>
                <a:latin typeface="Calibri"/>
                <a:cs typeface="Calibri"/>
              </a:rPr>
              <a:t>msfadmin</a:t>
            </a:r>
            <a:endParaRPr sz="11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896100" y="1270"/>
            <a:ext cx="1818639" cy="6856730"/>
          </a:xfrm>
          <a:custGeom>
            <a:avLst/>
            <a:gdLst/>
            <a:ahLst/>
            <a:cxnLst/>
            <a:rect l="l" t="t" r="r" b="b"/>
            <a:pathLst>
              <a:path w="1818640" h="6856730">
                <a:moveTo>
                  <a:pt x="0" y="6856730"/>
                </a:moveTo>
                <a:lnTo>
                  <a:pt x="1818322" y="0"/>
                </a:lnTo>
              </a:path>
            </a:pathLst>
          </a:custGeom>
          <a:ln w="22225">
            <a:solidFill>
              <a:srgbClr val="D6791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875030" y="499745"/>
            <a:ext cx="4710430" cy="3683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250" spc="175" dirty="0">
                <a:solidFill>
                  <a:srgbClr val="000000"/>
                </a:solidFill>
              </a:rPr>
              <a:t>Εκκίνηση</a:t>
            </a:r>
            <a:r>
              <a:rPr sz="2250" spc="204" dirty="0">
                <a:solidFill>
                  <a:srgbClr val="000000"/>
                </a:solidFill>
              </a:rPr>
              <a:t> </a:t>
            </a:r>
            <a:r>
              <a:rPr sz="2250" spc="145" dirty="0">
                <a:solidFill>
                  <a:srgbClr val="000000"/>
                </a:solidFill>
              </a:rPr>
              <a:t>του</a:t>
            </a:r>
            <a:r>
              <a:rPr sz="2250" spc="180" dirty="0">
                <a:solidFill>
                  <a:srgbClr val="000000"/>
                </a:solidFill>
              </a:rPr>
              <a:t> </a:t>
            </a:r>
            <a:r>
              <a:rPr sz="2250" spc="160" dirty="0">
                <a:solidFill>
                  <a:srgbClr val="000000"/>
                </a:solidFill>
              </a:rPr>
              <a:t>εξυπηρετητή</a:t>
            </a:r>
            <a:r>
              <a:rPr sz="2250" spc="195" dirty="0">
                <a:solidFill>
                  <a:srgbClr val="000000"/>
                </a:solidFill>
              </a:rPr>
              <a:t> </a:t>
            </a:r>
            <a:r>
              <a:rPr sz="2250" spc="180" dirty="0">
                <a:solidFill>
                  <a:srgbClr val="000000"/>
                </a:solidFill>
              </a:rPr>
              <a:t>Wazuh</a:t>
            </a:r>
            <a:endParaRPr sz="2250"/>
          </a:p>
        </p:txBody>
      </p:sp>
      <p:sp>
        <p:nvSpPr>
          <p:cNvPr id="14" name="object 14"/>
          <p:cNvSpPr txBox="1"/>
          <p:nvPr/>
        </p:nvSpPr>
        <p:spPr>
          <a:xfrm>
            <a:off x="609600" y="1143000"/>
            <a:ext cx="11182350" cy="102848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buNone/>
            </a:pPr>
            <a:r>
              <a:rPr lang="el-GR" sz="1100" dirty="0"/>
              <a:t>Ο </a:t>
            </a:r>
            <a:r>
              <a:rPr lang="el-GR" sz="1100" dirty="0" err="1"/>
              <a:t>Wazuh</a:t>
            </a:r>
            <a:r>
              <a:rPr lang="el-GR" sz="1100" dirty="0"/>
              <a:t> </a:t>
            </a:r>
            <a:r>
              <a:rPr lang="el-GR" sz="1100" dirty="0" err="1"/>
              <a:t>manager</a:t>
            </a:r>
            <a:r>
              <a:rPr lang="el-GR" sz="1100" dirty="0"/>
              <a:t> ενδέχεται </a:t>
            </a:r>
            <a:r>
              <a:rPr lang="el-GR" sz="1100" b="1" dirty="0"/>
              <a:t>μερικές φορές να μην ξεκινά σωστά</a:t>
            </a:r>
            <a:r>
              <a:rPr lang="el-GR" sz="1100" dirty="0"/>
              <a:t>.</a:t>
            </a:r>
          </a:p>
          <a:p>
            <a:r>
              <a:rPr lang="el-GR" sz="1100" dirty="0"/>
              <a:t>Για να ελέγξετε την κατάστασή του, εκτελέστε από τον </a:t>
            </a:r>
            <a:r>
              <a:rPr lang="el-GR" sz="1100" dirty="0" err="1"/>
              <a:t>Wazuh</a:t>
            </a:r>
            <a:r>
              <a:rPr lang="el-GR" sz="1100" dirty="0"/>
              <a:t> </a:t>
            </a:r>
            <a:r>
              <a:rPr lang="el-GR" sz="1100" dirty="0" err="1"/>
              <a:t>server</a:t>
            </a:r>
            <a:r>
              <a:rPr lang="el-GR" sz="1100" dirty="0"/>
              <a:t>:</a:t>
            </a:r>
            <a:br>
              <a:rPr lang="en-US" sz="1100" dirty="0"/>
            </a:br>
            <a:r>
              <a:rPr lang="en-US" sz="1100" b="1" dirty="0" err="1"/>
              <a:t>sudo</a:t>
            </a:r>
            <a:r>
              <a:rPr lang="en-US" sz="1100" b="1" dirty="0"/>
              <a:t> </a:t>
            </a:r>
            <a:r>
              <a:rPr lang="en-US" sz="1100" b="1" dirty="0" err="1"/>
              <a:t>systemctl</a:t>
            </a:r>
            <a:r>
              <a:rPr lang="en-US" sz="1100" b="1" dirty="0"/>
              <a:t> status </a:t>
            </a:r>
            <a:r>
              <a:rPr lang="en-US" sz="1100" b="1" dirty="0" err="1"/>
              <a:t>wazuh</a:t>
            </a:r>
            <a:r>
              <a:rPr lang="en-US" sz="1100" b="1" dirty="0"/>
              <a:t>-manager | grep running</a:t>
            </a:r>
            <a:br>
              <a:rPr lang="en-US" sz="1100" b="1" dirty="0"/>
            </a:br>
            <a:br>
              <a:rPr lang="en-US" sz="1100" dirty="0"/>
            </a:br>
            <a:r>
              <a:rPr lang="el-GR" sz="1100" dirty="0"/>
              <a:t>Αν </a:t>
            </a:r>
            <a:r>
              <a:rPr lang="el-GR" sz="1100" b="1" dirty="0"/>
              <a:t>δεν είναι ενεργός</a:t>
            </a:r>
            <a:r>
              <a:rPr lang="el-GR" sz="1100" dirty="0"/>
              <a:t>, </a:t>
            </a:r>
            <a:r>
              <a:rPr lang="el-GR" sz="1100" dirty="0" err="1"/>
              <a:t>επανεκκινήστε</a:t>
            </a:r>
            <a:r>
              <a:rPr lang="el-GR" sz="1100" dirty="0"/>
              <a:t> τον με την εντολή:</a:t>
            </a:r>
            <a:br>
              <a:rPr lang="en-US" sz="1100" dirty="0"/>
            </a:br>
            <a:r>
              <a:rPr lang="en-US" sz="1100" b="1" dirty="0" err="1"/>
              <a:t>sudo</a:t>
            </a:r>
            <a:r>
              <a:rPr lang="en-US" sz="1100" b="1" dirty="0"/>
              <a:t> </a:t>
            </a:r>
            <a:r>
              <a:rPr lang="en-US" sz="1100" b="1" dirty="0" err="1"/>
              <a:t>systemctl</a:t>
            </a:r>
            <a:r>
              <a:rPr lang="en-US" sz="1100" b="1" dirty="0"/>
              <a:t> restart </a:t>
            </a:r>
            <a:r>
              <a:rPr lang="en-US" sz="1100" b="1" dirty="0" err="1"/>
              <a:t>wazuh</a:t>
            </a:r>
            <a:r>
              <a:rPr lang="en-US" sz="1100" b="1" dirty="0"/>
              <a:t>-manager</a:t>
            </a:r>
            <a:endParaRPr lang="el-GR" sz="1100" b="1" dirty="0"/>
          </a:p>
        </p:txBody>
      </p:sp>
      <p:grpSp>
        <p:nvGrpSpPr>
          <p:cNvPr id="15" name="object 15"/>
          <p:cNvGrpSpPr/>
          <p:nvPr/>
        </p:nvGrpSpPr>
        <p:grpSpPr>
          <a:xfrm>
            <a:off x="2842260" y="2816860"/>
            <a:ext cx="7181850" cy="4041140"/>
            <a:chOff x="2842260" y="2816860"/>
            <a:chExt cx="7181850" cy="4041140"/>
          </a:xfrm>
        </p:grpSpPr>
        <p:pic>
          <p:nvPicPr>
            <p:cNvPr id="16" name="object 1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842260" y="2816860"/>
              <a:ext cx="7181850" cy="4041139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037840" y="3012440"/>
              <a:ext cx="6604000" cy="3688079"/>
            </a:xfrm>
            <a:prstGeom prst="rect">
              <a:avLst/>
            </a:prstGeom>
          </p:spPr>
        </p:pic>
      </p:grpSp>
      <p:sp>
        <p:nvSpPr>
          <p:cNvPr id="18" name="object 1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720"/>
              </a:lnSpc>
            </a:pPr>
            <a:fld id="{81D60167-4931-47E6-BA6A-407CBD079E47}" type="slidenum">
              <a:rPr spc="30" dirty="0"/>
              <a:t>13</a:t>
            </a:fld>
            <a:endParaRPr spc="30" dirty="0"/>
          </a:p>
        </p:txBody>
      </p:sp>
    </p:spTree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6042660" cy="6879590"/>
            <a:chOff x="0" y="0"/>
            <a:chExt cx="6042660" cy="6879590"/>
          </a:xfrm>
        </p:grpSpPr>
        <p:sp>
          <p:nvSpPr>
            <p:cNvPr id="3" name="object 3"/>
            <p:cNvSpPr/>
            <p:nvPr/>
          </p:nvSpPr>
          <p:spPr>
            <a:xfrm>
              <a:off x="4497704" y="5112385"/>
              <a:ext cx="797560" cy="1738630"/>
            </a:xfrm>
            <a:custGeom>
              <a:avLst/>
              <a:gdLst/>
              <a:ahLst/>
              <a:cxnLst/>
              <a:rect l="l" t="t" r="r" b="b"/>
              <a:pathLst>
                <a:path w="797560" h="1738629">
                  <a:moveTo>
                    <a:pt x="609917" y="0"/>
                  </a:moveTo>
                  <a:lnTo>
                    <a:pt x="561340" y="6667"/>
                  </a:lnTo>
                  <a:lnTo>
                    <a:pt x="516572" y="25400"/>
                  </a:lnTo>
                  <a:lnTo>
                    <a:pt x="478155" y="55244"/>
                  </a:lnTo>
                  <a:lnTo>
                    <a:pt x="448310" y="94614"/>
                  </a:lnTo>
                  <a:lnTo>
                    <a:pt x="428625" y="142239"/>
                  </a:lnTo>
                  <a:lnTo>
                    <a:pt x="0" y="1738629"/>
                  </a:lnTo>
                  <a:lnTo>
                    <a:pt x="27940" y="1738629"/>
                  </a:lnTo>
                  <a:lnTo>
                    <a:pt x="453707" y="148907"/>
                  </a:lnTo>
                  <a:lnTo>
                    <a:pt x="470217" y="107950"/>
                  </a:lnTo>
                  <a:lnTo>
                    <a:pt x="496252" y="74294"/>
                  </a:lnTo>
                  <a:lnTo>
                    <a:pt x="529272" y="48577"/>
                  </a:lnTo>
                  <a:lnTo>
                    <a:pt x="567690" y="32384"/>
                  </a:lnTo>
                  <a:lnTo>
                    <a:pt x="609282" y="26669"/>
                  </a:lnTo>
                  <a:lnTo>
                    <a:pt x="698432" y="26669"/>
                  </a:lnTo>
                  <a:lnTo>
                    <a:pt x="658812" y="6667"/>
                  </a:lnTo>
                  <a:lnTo>
                    <a:pt x="609917" y="0"/>
                  </a:lnTo>
                  <a:close/>
                </a:path>
                <a:path w="797560" h="1738629">
                  <a:moveTo>
                    <a:pt x="698432" y="26669"/>
                  </a:moveTo>
                  <a:lnTo>
                    <a:pt x="609282" y="26669"/>
                  </a:lnTo>
                  <a:lnTo>
                    <a:pt x="652145" y="32384"/>
                  </a:lnTo>
                  <a:lnTo>
                    <a:pt x="709295" y="60959"/>
                  </a:lnTo>
                  <a:lnTo>
                    <a:pt x="750252" y="109537"/>
                  </a:lnTo>
                  <a:lnTo>
                    <a:pt x="770572" y="170497"/>
                  </a:lnTo>
                  <a:lnTo>
                    <a:pt x="771525" y="202882"/>
                  </a:lnTo>
                  <a:lnTo>
                    <a:pt x="766127" y="235584"/>
                  </a:lnTo>
                  <a:lnTo>
                    <a:pt x="362585" y="1738629"/>
                  </a:lnTo>
                  <a:lnTo>
                    <a:pt x="390207" y="1738629"/>
                  </a:lnTo>
                  <a:lnTo>
                    <a:pt x="791210" y="242252"/>
                  </a:lnTo>
                  <a:lnTo>
                    <a:pt x="797560" y="204787"/>
                  </a:lnTo>
                  <a:lnTo>
                    <a:pt x="796290" y="167322"/>
                  </a:lnTo>
                  <a:lnTo>
                    <a:pt x="772795" y="96202"/>
                  </a:lnTo>
                  <a:lnTo>
                    <a:pt x="724217" y="39687"/>
                  </a:lnTo>
                  <a:lnTo>
                    <a:pt x="698432" y="26669"/>
                  </a:lnTo>
                  <a:close/>
                </a:path>
              </a:pathLst>
            </a:custGeom>
            <a:solidFill>
              <a:srgbClr val="D679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2933700" y="635"/>
              <a:ext cx="1818639" cy="6857365"/>
            </a:xfrm>
            <a:custGeom>
              <a:avLst/>
              <a:gdLst/>
              <a:ahLst/>
              <a:cxnLst/>
              <a:rect l="l" t="t" r="r" b="b"/>
              <a:pathLst>
                <a:path w="1818639" h="6857365">
                  <a:moveTo>
                    <a:pt x="1818322" y="0"/>
                  </a:moveTo>
                  <a:lnTo>
                    <a:pt x="0" y="6857365"/>
                  </a:lnTo>
                </a:path>
              </a:pathLst>
            </a:custGeom>
            <a:ln w="22225">
              <a:solidFill>
                <a:srgbClr val="D6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3497579" y="18097"/>
              <a:ext cx="2545080" cy="6837045"/>
            </a:xfrm>
            <a:custGeom>
              <a:avLst/>
              <a:gdLst/>
              <a:ahLst/>
              <a:cxnLst/>
              <a:rect l="l" t="t" r="r" b="b"/>
              <a:pathLst>
                <a:path w="2545079" h="6837045">
                  <a:moveTo>
                    <a:pt x="1321435" y="2282825"/>
                  </a:moveTo>
                  <a:lnTo>
                    <a:pt x="1271587" y="2291080"/>
                  </a:lnTo>
                  <a:lnTo>
                    <a:pt x="1226185" y="2312352"/>
                  </a:lnTo>
                  <a:lnTo>
                    <a:pt x="1187767" y="2345055"/>
                  </a:lnTo>
                  <a:lnTo>
                    <a:pt x="1159510" y="2388870"/>
                  </a:lnTo>
                  <a:lnTo>
                    <a:pt x="1159510" y="2390140"/>
                  </a:lnTo>
                  <a:lnTo>
                    <a:pt x="819150" y="3658235"/>
                  </a:lnTo>
                  <a:lnTo>
                    <a:pt x="0" y="6835457"/>
                  </a:lnTo>
                  <a:lnTo>
                    <a:pt x="6667" y="6836092"/>
                  </a:lnTo>
                  <a:lnTo>
                    <a:pt x="20955" y="6836727"/>
                  </a:lnTo>
                  <a:lnTo>
                    <a:pt x="26670" y="6836727"/>
                  </a:lnTo>
                  <a:lnTo>
                    <a:pt x="843365" y="3664267"/>
                  </a:lnTo>
                  <a:lnTo>
                    <a:pt x="1183322" y="2397760"/>
                  </a:lnTo>
                  <a:lnTo>
                    <a:pt x="1208087" y="2360295"/>
                  </a:lnTo>
                  <a:lnTo>
                    <a:pt x="1241107" y="2332037"/>
                  </a:lnTo>
                  <a:lnTo>
                    <a:pt x="1279842" y="2313940"/>
                  </a:lnTo>
                  <a:lnTo>
                    <a:pt x="1322705" y="2307272"/>
                  </a:lnTo>
                  <a:lnTo>
                    <a:pt x="1417637" y="2307272"/>
                  </a:lnTo>
                  <a:lnTo>
                    <a:pt x="1372870" y="2289175"/>
                  </a:lnTo>
                  <a:lnTo>
                    <a:pt x="1321435" y="2282825"/>
                  </a:lnTo>
                  <a:close/>
                </a:path>
                <a:path w="2545079" h="6837045">
                  <a:moveTo>
                    <a:pt x="1417637" y="2307272"/>
                  </a:moveTo>
                  <a:lnTo>
                    <a:pt x="1322705" y="2307272"/>
                  </a:lnTo>
                  <a:lnTo>
                    <a:pt x="1366837" y="2312987"/>
                  </a:lnTo>
                  <a:lnTo>
                    <a:pt x="1412557" y="2333942"/>
                  </a:lnTo>
                  <a:lnTo>
                    <a:pt x="1448435" y="2366962"/>
                  </a:lnTo>
                  <a:lnTo>
                    <a:pt x="1472565" y="2408872"/>
                  </a:lnTo>
                  <a:lnTo>
                    <a:pt x="1483042" y="2456180"/>
                  </a:lnTo>
                  <a:lnTo>
                    <a:pt x="1477962" y="2506345"/>
                  </a:lnTo>
                  <a:lnTo>
                    <a:pt x="1220152" y="3457575"/>
                  </a:lnTo>
                  <a:lnTo>
                    <a:pt x="1214120" y="3492817"/>
                  </a:lnTo>
                  <a:lnTo>
                    <a:pt x="1215072" y="3525837"/>
                  </a:lnTo>
                  <a:lnTo>
                    <a:pt x="1215072" y="3528377"/>
                  </a:lnTo>
                  <a:lnTo>
                    <a:pt x="1223010" y="3562985"/>
                  </a:lnTo>
                  <a:lnTo>
                    <a:pt x="1258570" y="3626167"/>
                  </a:lnTo>
                  <a:lnTo>
                    <a:pt x="1314767" y="3669665"/>
                  </a:lnTo>
                  <a:lnTo>
                    <a:pt x="1397635" y="3688715"/>
                  </a:lnTo>
                  <a:lnTo>
                    <a:pt x="1444625" y="3682365"/>
                  </a:lnTo>
                  <a:lnTo>
                    <a:pt x="1487805" y="3664267"/>
                  </a:lnTo>
                  <a:lnTo>
                    <a:pt x="1490662" y="3662362"/>
                  </a:lnTo>
                  <a:lnTo>
                    <a:pt x="1403985" y="3662362"/>
                  </a:lnTo>
                  <a:lnTo>
                    <a:pt x="1354137" y="3656965"/>
                  </a:lnTo>
                  <a:lnTo>
                    <a:pt x="1299210" y="3629977"/>
                  </a:lnTo>
                  <a:lnTo>
                    <a:pt x="1259205" y="3583940"/>
                  </a:lnTo>
                  <a:lnTo>
                    <a:pt x="1239202" y="3525837"/>
                  </a:lnTo>
                  <a:lnTo>
                    <a:pt x="1238567" y="3495040"/>
                  </a:lnTo>
                  <a:lnTo>
                    <a:pt x="1243965" y="3463925"/>
                  </a:lnTo>
                  <a:lnTo>
                    <a:pt x="1502092" y="2512695"/>
                  </a:lnTo>
                  <a:lnTo>
                    <a:pt x="1508442" y="2464117"/>
                  </a:lnTo>
                  <a:lnTo>
                    <a:pt x="1502092" y="2417127"/>
                  </a:lnTo>
                  <a:lnTo>
                    <a:pt x="1483995" y="2373630"/>
                  </a:lnTo>
                  <a:lnTo>
                    <a:pt x="1455737" y="2336482"/>
                  </a:lnTo>
                  <a:lnTo>
                    <a:pt x="1418272" y="2307590"/>
                  </a:lnTo>
                  <a:lnTo>
                    <a:pt x="1417637" y="2307272"/>
                  </a:lnTo>
                  <a:close/>
                </a:path>
                <a:path w="2545079" h="6837045">
                  <a:moveTo>
                    <a:pt x="2545080" y="0"/>
                  </a:moveTo>
                  <a:lnTo>
                    <a:pt x="2518410" y="0"/>
                  </a:lnTo>
                  <a:lnTo>
                    <a:pt x="1939290" y="2100580"/>
                  </a:lnTo>
                  <a:lnTo>
                    <a:pt x="1547495" y="3545840"/>
                  </a:lnTo>
                  <a:lnTo>
                    <a:pt x="1526540" y="3591560"/>
                  </a:lnTo>
                  <a:lnTo>
                    <a:pt x="1493520" y="3627755"/>
                  </a:lnTo>
                  <a:lnTo>
                    <a:pt x="1451610" y="3651885"/>
                  </a:lnTo>
                  <a:lnTo>
                    <a:pt x="1403985" y="3662362"/>
                  </a:lnTo>
                  <a:lnTo>
                    <a:pt x="1490662" y="3662362"/>
                  </a:lnTo>
                  <a:lnTo>
                    <a:pt x="1525270" y="3636010"/>
                  </a:lnTo>
                  <a:lnTo>
                    <a:pt x="1554162" y="3598545"/>
                  </a:lnTo>
                  <a:lnTo>
                    <a:pt x="1572895" y="3553460"/>
                  </a:lnTo>
                  <a:lnTo>
                    <a:pt x="1964690" y="2108200"/>
                  </a:lnTo>
                  <a:lnTo>
                    <a:pt x="2540000" y="16510"/>
                  </a:lnTo>
                  <a:lnTo>
                    <a:pt x="2543810" y="3810"/>
                  </a:lnTo>
                  <a:lnTo>
                    <a:pt x="2545080" y="0"/>
                  </a:lnTo>
                  <a:close/>
                </a:path>
              </a:pathLst>
            </a:custGeom>
            <a:solidFill>
              <a:srgbClr val="FFB8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5841364" cy="6858000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9917430" y="33019"/>
            <a:ext cx="2174240" cy="1244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50" spc="60" dirty="0">
                <a:solidFill>
                  <a:srgbClr val="FFFFFF"/>
                </a:solidFill>
                <a:latin typeface="Calibri"/>
                <a:cs typeface="Calibri"/>
              </a:rPr>
              <a:t>CSP004_C_E:</a:t>
            </a:r>
            <a:r>
              <a:rPr sz="65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650" spc="55" dirty="0">
                <a:solidFill>
                  <a:srgbClr val="FFFFFF"/>
                </a:solidFill>
                <a:latin typeface="Calibri"/>
                <a:cs typeface="Calibri"/>
              </a:rPr>
              <a:t>Abdelkader</a:t>
            </a:r>
            <a:r>
              <a:rPr sz="65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650" spc="60" dirty="0">
                <a:solidFill>
                  <a:srgbClr val="FFFFFF"/>
                </a:solidFill>
                <a:latin typeface="Calibri"/>
                <a:cs typeface="Calibri"/>
              </a:rPr>
              <a:t>Shaaban</a:t>
            </a:r>
            <a:r>
              <a:rPr sz="65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650" spc="55" dirty="0">
                <a:solidFill>
                  <a:srgbClr val="FFFFFF"/>
                </a:solidFill>
                <a:latin typeface="Calibri"/>
                <a:cs typeface="Calibri"/>
              </a:rPr>
              <a:t>και</a:t>
            </a:r>
            <a:r>
              <a:rPr sz="650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650" spc="50" dirty="0">
                <a:solidFill>
                  <a:srgbClr val="FFFFFF"/>
                </a:solidFill>
                <a:latin typeface="Calibri"/>
                <a:cs typeface="Calibri"/>
              </a:rPr>
              <a:t>Stefan</a:t>
            </a:r>
            <a:r>
              <a:rPr sz="65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650" spc="50" dirty="0">
                <a:solidFill>
                  <a:srgbClr val="FFFFFF"/>
                </a:solidFill>
                <a:latin typeface="Calibri"/>
                <a:cs typeface="Calibri"/>
              </a:rPr>
              <a:t>Schauer</a:t>
            </a:r>
            <a:endParaRPr sz="650">
              <a:latin typeface="Calibri"/>
              <a:cs typeface="Calibri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5920104" y="2821350"/>
            <a:ext cx="2521585" cy="734060"/>
          </a:xfrm>
          <a:prstGeom prst="rect">
            <a:avLst/>
          </a:prstGeom>
        </p:spPr>
        <p:txBody>
          <a:bodyPr vert="horz" wrap="square" lIns="0" tIns="679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35"/>
              </a:spcBef>
            </a:pPr>
            <a:r>
              <a:rPr sz="2250" spc="114" dirty="0"/>
              <a:t>Επιθετικά</a:t>
            </a:r>
            <a:r>
              <a:rPr sz="2250" spc="85" dirty="0"/>
              <a:t> </a:t>
            </a:r>
            <a:r>
              <a:rPr sz="2250" spc="100" dirty="0"/>
              <a:t>εργαλεία</a:t>
            </a:r>
            <a:endParaRPr sz="2250"/>
          </a:p>
          <a:p>
            <a:pPr marL="12700">
              <a:lnSpc>
                <a:spcPct val="100000"/>
              </a:lnSpc>
              <a:spcBef>
                <a:spcPts val="340"/>
              </a:spcBef>
            </a:pPr>
            <a:r>
              <a:rPr sz="1750" spc="75" dirty="0">
                <a:solidFill>
                  <a:srgbClr val="FFB800"/>
                </a:solidFill>
                <a:latin typeface="Calibri"/>
                <a:cs typeface="Calibri"/>
              </a:rPr>
              <a:t>Εργαλείο</a:t>
            </a:r>
            <a:r>
              <a:rPr sz="1750" spc="135" dirty="0">
                <a:solidFill>
                  <a:srgbClr val="FFB800"/>
                </a:solidFill>
                <a:latin typeface="Calibri"/>
                <a:cs typeface="Calibri"/>
              </a:rPr>
              <a:t> </a:t>
            </a:r>
            <a:r>
              <a:rPr sz="1750" spc="114" dirty="0">
                <a:solidFill>
                  <a:srgbClr val="FFB800"/>
                </a:solidFill>
              </a:rPr>
              <a:t>HYDRA</a:t>
            </a:r>
            <a:endParaRPr sz="1750">
              <a:latin typeface="Calibri"/>
              <a:cs typeface="Calibri"/>
            </a:endParaRPr>
          </a:p>
        </p:txBody>
      </p:sp>
      <p:pic>
        <p:nvPicPr>
          <p:cNvPr id="9" name="object 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549832" y="5763259"/>
            <a:ext cx="3246120" cy="602297"/>
          </a:xfrm>
          <a:prstGeom prst="rect">
            <a:avLst/>
          </a:prstGeom>
        </p:spPr>
      </p:pic>
    </p:spTree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127740" y="6325234"/>
            <a:ext cx="114935" cy="1244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50" spc="5" dirty="0">
                <a:latin typeface="Calibri"/>
                <a:cs typeface="Calibri"/>
              </a:rPr>
              <a:t>2</a:t>
            </a:r>
            <a:r>
              <a:rPr sz="650" spc="30" dirty="0">
                <a:latin typeface="Calibri"/>
                <a:cs typeface="Calibri"/>
              </a:rPr>
              <a:t>6</a:t>
            </a:r>
            <a:endParaRPr sz="650">
              <a:latin typeface="Calibri"/>
              <a:cs typeface="Calibri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6883400" y="0"/>
            <a:ext cx="5183505" cy="6879590"/>
            <a:chOff x="6883400" y="0"/>
            <a:chExt cx="5183505" cy="6879590"/>
          </a:xfrm>
        </p:grpSpPr>
        <p:sp>
          <p:nvSpPr>
            <p:cNvPr id="4" name="object 4"/>
            <p:cNvSpPr/>
            <p:nvPr/>
          </p:nvSpPr>
          <p:spPr>
            <a:xfrm>
              <a:off x="6894512" y="635"/>
              <a:ext cx="1818639" cy="6857365"/>
            </a:xfrm>
            <a:custGeom>
              <a:avLst/>
              <a:gdLst/>
              <a:ahLst/>
              <a:cxnLst/>
              <a:rect l="l" t="t" r="r" b="b"/>
              <a:pathLst>
                <a:path w="1818640" h="6857365">
                  <a:moveTo>
                    <a:pt x="0" y="6857365"/>
                  </a:moveTo>
                  <a:lnTo>
                    <a:pt x="1818322" y="0"/>
                  </a:lnTo>
                </a:path>
              </a:pathLst>
            </a:custGeom>
            <a:ln w="22224">
              <a:solidFill>
                <a:srgbClr val="D6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7895589" y="5207317"/>
              <a:ext cx="755650" cy="1644650"/>
            </a:xfrm>
            <a:custGeom>
              <a:avLst/>
              <a:gdLst/>
              <a:ahLst/>
              <a:cxnLst/>
              <a:rect l="l" t="t" r="r" b="b"/>
              <a:pathLst>
                <a:path w="755650" h="1644650">
                  <a:moveTo>
                    <a:pt x="577850" y="0"/>
                  </a:moveTo>
                  <a:lnTo>
                    <a:pt x="531812" y="6350"/>
                  </a:lnTo>
                  <a:lnTo>
                    <a:pt x="489584" y="24130"/>
                  </a:lnTo>
                  <a:lnTo>
                    <a:pt x="453072" y="52387"/>
                  </a:lnTo>
                  <a:lnTo>
                    <a:pt x="424497" y="89535"/>
                  </a:lnTo>
                  <a:lnTo>
                    <a:pt x="406082" y="134620"/>
                  </a:lnTo>
                  <a:lnTo>
                    <a:pt x="0" y="1644650"/>
                  </a:lnTo>
                  <a:lnTo>
                    <a:pt x="26352" y="1644650"/>
                  </a:lnTo>
                  <a:lnTo>
                    <a:pt x="429894" y="140970"/>
                  </a:lnTo>
                  <a:lnTo>
                    <a:pt x="449897" y="95250"/>
                  </a:lnTo>
                  <a:lnTo>
                    <a:pt x="481964" y="59372"/>
                  </a:lnTo>
                  <a:lnTo>
                    <a:pt x="522604" y="35560"/>
                  </a:lnTo>
                  <a:lnTo>
                    <a:pt x="569277" y="25400"/>
                  </a:lnTo>
                  <a:lnTo>
                    <a:pt x="661727" y="25400"/>
                  </a:lnTo>
                  <a:lnTo>
                    <a:pt x="624204" y="6350"/>
                  </a:lnTo>
                  <a:lnTo>
                    <a:pt x="577850" y="0"/>
                  </a:lnTo>
                  <a:close/>
                </a:path>
                <a:path w="755650" h="1644650">
                  <a:moveTo>
                    <a:pt x="661727" y="25400"/>
                  </a:moveTo>
                  <a:lnTo>
                    <a:pt x="569277" y="25400"/>
                  </a:lnTo>
                  <a:lnTo>
                    <a:pt x="617854" y="30797"/>
                  </a:lnTo>
                  <a:lnTo>
                    <a:pt x="671829" y="57785"/>
                  </a:lnTo>
                  <a:lnTo>
                    <a:pt x="710882" y="103822"/>
                  </a:lnTo>
                  <a:lnTo>
                    <a:pt x="729932" y="161290"/>
                  </a:lnTo>
                  <a:lnTo>
                    <a:pt x="730884" y="192087"/>
                  </a:lnTo>
                  <a:lnTo>
                    <a:pt x="725804" y="222885"/>
                  </a:lnTo>
                  <a:lnTo>
                    <a:pt x="343534" y="1644650"/>
                  </a:lnTo>
                  <a:lnTo>
                    <a:pt x="369887" y="1644650"/>
                  </a:lnTo>
                  <a:lnTo>
                    <a:pt x="749617" y="229235"/>
                  </a:lnTo>
                  <a:lnTo>
                    <a:pt x="755650" y="193675"/>
                  </a:lnTo>
                  <a:lnTo>
                    <a:pt x="754379" y="158115"/>
                  </a:lnTo>
                  <a:lnTo>
                    <a:pt x="732154" y="90805"/>
                  </a:lnTo>
                  <a:lnTo>
                    <a:pt x="686117" y="37782"/>
                  </a:lnTo>
                  <a:lnTo>
                    <a:pt x="661727" y="25400"/>
                  </a:lnTo>
                  <a:close/>
                </a:path>
              </a:pathLst>
            </a:custGeom>
            <a:solidFill>
              <a:srgbClr val="D679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549832" y="6167437"/>
              <a:ext cx="3293427" cy="611187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470072" y="990599"/>
              <a:ext cx="2596832" cy="2584767"/>
            </a:xfrm>
            <a:prstGeom prst="rect">
              <a:avLst/>
            </a:prstGeom>
          </p:spPr>
        </p:pic>
      </p:grpSp>
      <p:sp>
        <p:nvSpPr>
          <p:cNvPr id="8" name="object 8"/>
          <p:cNvSpPr txBox="1"/>
          <p:nvPr/>
        </p:nvSpPr>
        <p:spPr>
          <a:xfrm>
            <a:off x="9917430" y="33019"/>
            <a:ext cx="2174240" cy="1244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50" spc="60" dirty="0">
                <a:latin typeface="Calibri"/>
                <a:cs typeface="Calibri"/>
              </a:rPr>
              <a:t>CSP004_C_E:</a:t>
            </a:r>
            <a:r>
              <a:rPr sz="650" spc="35" dirty="0">
                <a:latin typeface="Calibri"/>
                <a:cs typeface="Calibri"/>
              </a:rPr>
              <a:t> </a:t>
            </a:r>
            <a:r>
              <a:rPr sz="650" spc="55" dirty="0">
                <a:latin typeface="Calibri"/>
                <a:cs typeface="Calibri"/>
              </a:rPr>
              <a:t>Abdelkader</a:t>
            </a:r>
            <a:r>
              <a:rPr sz="650" spc="30" dirty="0">
                <a:latin typeface="Calibri"/>
                <a:cs typeface="Calibri"/>
              </a:rPr>
              <a:t> </a:t>
            </a:r>
            <a:r>
              <a:rPr sz="650" spc="60" dirty="0">
                <a:latin typeface="Calibri"/>
                <a:cs typeface="Calibri"/>
              </a:rPr>
              <a:t>Shaaban</a:t>
            </a:r>
            <a:r>
              <a:rPr sz="650" spc="40" dirty="0">
                <a:latin typeface="Calibri"/>
                <a:cs typeface="Calibri"/>
              </a:rPr>
              <a:t> </a:t>
            </a:r>
            <a:r>
              <a:rPr sz="650" spc="55" dirty="0">
                <a:latin typeface="Calibri"/>
                <a:cs typeface="Calibri"/>
              </a:rPr>
              <a:t>και</a:t>
            </a:r>
            <a:r>
              <a:rPr sz="650" spc="25" dirty="0">
                <a:latin typeface="Calibri"/>
                <a:cs typeface="Calibri"/>
              </a:rPr>
              <a:t> </a:t>
            </a:r>
            <a:r>
              <a:rPr sz="650" spc="50" dirty="0">
                <a:latin typeface="Calibri"/>
                <a:cs typeface="Calibri"/>
              </a:rPr>
              <a:t>Stefan</a:t>
            </a:r>
            <a:r>
              <a:rPr sz="650" spc="25" dirty="0">
                <a:latin typeface="Calibri"/>
                <a:cs typeface="Calibri"/>
              </a:rPr>
              <a:t> </a:t>
            </a:r>
            <a:r>
              <a:rPr sz="650" spc="50" dirty="0">
                <a:latin typeface="Calibri"/>
                <a:cs typeface="Calibri"/>
              </a:rPr>
              <a:t>Schauer</a:t>
            </a:r>
            <a:endParaRPr sz="65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77152" y="6692265"/>
            <a:ext cx="817244" cy="889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575"/>
              </a:lnSpc>
            </a:pPr>
            <a:r>
              <a:rPr sz="500" u="sng" spc="30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4"/>
              </a:rPr>
              <a:t>hydra</a:t>
            </a:r>
            <a:r>
              <a:rPr sz="500" u="sng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4"/>
              </a:rPr>
              <a:t> </a:t>
            </a:r>
            <a:r>
              <a:rPr sz="500" u="sng" spc="30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4"/>
              </a:rPr>
              <a:t>Εργαλεία</a:t>
            </a:r>
            <a:r>
              <a:rPr sz="500" u="sng" spc="10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4"/>
              </a:rPr>
              <a:t> </a:t>
            </a:r>
            <a:r>
              <a:rPr sz="500" u="sng" spc="25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4"/>
              </a:rPr>
              <a:t>Kali</a:t>
            </a:r>
            <a:r>
              <a:rPr sz="500" u="sng" spc="5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4"/>
              </a:rPr>
              <a:t> </a:t>
            </a:r>
            <a:r>
              <a:rPr sz="500" u="sng" spc="30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4"/>
              </a:rPr>
              <a:t>Li</a:t>
            </a:r>
            <a:r>
              <a:rPr sz="500" u="sng" spc="30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</a:rPr>
              <a:t>nux|</a:t>
            </a:r>
            <a:endParaRPr sz="500">
              <a:latin typeface="Calibri"/>
              <a:cs typeface="Calibri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875030" y="761365"/>
            <a:ext cx="225996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75" dirty="0">
                <a:solidFill>
                  <a:srgbClr val="000000"/>
                </a:solidFill>
              </a:rPr>
              <a:t>Τι</a:t>
            </a:r>
            <a:r>
              <a:rPr spc="130" dirty="0">
                <a:solidFill>
                  <a:srgbClr val="000000"/>
                </a:solidFill>
              </a:rPr>
              <a:t> </a:t>
            </a:r>
            <a:r>
              <a:rPr spc="75" dirty="0">
                <a:solidFill>
                  <a:srgbClr val="000000"/>
                </a:solidFill>
              </a:rPr>
              <a:t>είναι</a:t>
            </a:r>
            <a:r>
              <a:rPr spc="105" dirty="0">
                <a:solidFill>
                  <a:srgbClr val="000000"/>
                </a:solidFill>
              </a:rPr>
              <a:t> </a:t>
            </a:r>
            <a:r>
              <a:rPr spc="50" dirty="0">
                <a:solidFill>
                  <a:srgbClr val="000000"/>
                </a:solidFill>
              </a:rPr>
              <a:t>η</a:t>
            </a:r>
            <a:r>
              <a:rPr spc="135" dirty="0">
                <a:solidFill>
                  <a:srgbClr val="000000"/>
                </a:solidFill>
              </a:rPr>
              <a:t> </a:t>
            </a:r>
            <a:r>
              <a:rPr spc="114" dirty="0">
                <a:solidFill>
                  <a:srgbClr val="000000"/>
                </a:solidFill>
              </a:rPr>
              <a:t>HYDRA;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1050289" y="2244090"/>
            <a:ext cx="8220709" cy="873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9085" marR="5080" indent="-287020">
              <a:lnSpc>
                <a:spcPct val="100000"/>
              </a:lnSpc>
              <a:spcBef>
                <a:spcPts val="100"/>
              </a:spcBef>
              <a:buSzPct val="163636"/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sz="1100" dirty="0">
                <a:latin typeface="Noto Sans"/>
                <a:cs typeface="Noto Sans"/>
              </a:rPr>
              <a:t>Το</a:t>
            </a:r>
            <a:r>
              <a:rPr sz="1100" spc="50" dirty="0">
                <a:latin typeface="Noto Sans"/>
                <a:cs typeface="Noto Sans"/>
              </a:rPr>
              <a:t> </a:t>
            </a:r>
            <a:r>
              <a:rPr sz="1100" spc="-5" dirty="0">
                <a:latin typeface="Noto Sans"/>
                <a:cs typeface="Noto Sans"/>
              </a:rPr>
              <a:t>Hydra</a:t>
            </a:r>
            <a:r>
              <a:rPr sz="1100" spc="55" dirty="0">
                <a:latin typeface="Noto Sans"/>
                <a:cs typeface="Noto Sans"/>
              </a:rPr>
              <a:t> </a:t>
            </a:r>
            <a:r>
              <a:rPr sz="1100" spc="-5" dirty="0">
                <a:latin typeface="Noto Sans"/>
                <a:cs typeface="Noto Sans"/>
              </a:rPr>
              <a:t>είναι</a:t>
            </a:r>
            <a:r>
              <a:rPr sz="1100" spc="55" dirty="0">
                <a:latin typeface="Noto Sans"/>
                <a:cs typeface="Noto Sans"/>
              </a:rPr>
              <a:t> </a:t>
            </a:r>
            <a:r>
              <a:rPr sz="1100" spc="-5" dirty="0">
                <a:latin typeface="Noto Sans"/>
                <a:cs typeface="Noto Sans"/>
              </a:rPr>
              <a:t>ένα</a:t>
            </a:r>
            <a:r>
              <a:rPr sz="1100" spc="60" dirty="0">
                <a:latin typeface="Noto Sans"/>
                <a:cs typeface="Noto Sans"/>
              </a:rPr>
              <a:t> </a:t>
            </a:r>
            <a:r>
              <a:rPr sz="1100" spc="-5" dirty="0">
                <a:latin typeface="Noto Sans"/>
                <a:cs typeface="Noto Sans"/>
              </a:rPr>
              <a:t>παραλληλισμένο</a:t>
            </a:r>
            <a:r>
              <a:rPr sz="1100" spc="55" dirty="0">
                <a:latin typeface="Noto Sans"/>
                <a:cs typeface="Noto Sans"/>
              </a:rPr>
              <a:t> </a:t>
            </a:r>
            <a:r>
              <a:rPr sz="1100" spc="-5" dirty="0">
                <a:latin typeface="Noto Sans"/>
                <a:cs typeface="Noto Sans"/>
              </a:rPr>
              <a:t>πρόγραμμα</a:t>
            </a:r>
            <a:r>
              <a:rPr sz="1100" spc="55" dirty="0">
                <a:latin typeface="Noto Sans"/>
                <a:cs typeface="Noto Sans"/>
              </a:rPr>
              <a:t> </a:t>
            </a:r>
            <a:r>
              <a:rPr sz="1100" spc="-5" dirty="0">
                <a:latin typeface="Noto Sans"/>
                <a:cs typeface="Noto Sans"/>
              </a:rPr>
              <a:t>παραβίασης</a:t>
            </a:r>
            <a:r>
              <a:rPr sz="1100" spc="60" dirty="0">
                <a:latin typeface="Noto Sans"/>
                <a:cs typeface="Noto Sans"/>
              </a:rPr>
              <a:t> </a:t>
            </a:r>
            <a:r>
              <a:rPr sz="1100" spc="-5" dirty="0">
                <a:latin typeface="Noto Sans"/>
                <a:cs typeface="Noto Sans"/>
              </a:rPr>
              <a:t>σύνδεσης</a:t>
            </a:r>
            <a:r>
              <a:rPr sz="1100" spc="55" dirty="0">
                <a:latin typeface="Noto Sans"/>
                <a:cs typeface="Noto Sans"/>
              </a:rPr>
              <a:t> </a:t>
            </a:r>
            <a:r>
              <a:rPr sz="1100" spc="-5" dirty="0">
                <a:latin typeface="Noto Sans"/>
                <a:cs typeface="Noto Sans"/>
              </a:rPr>
              <a:t>που</a:t>
            </a:r>
            <a:r>
              <a:rPr sz="1100" spc="55" dirty="0">
                <a:latin typeface="Noto Sans"/>
                <a:cs typeface="Noto Sans"/>
              </a:rPr>
              <a:t> </a:t>
            </a:r>
            <a:r>
              <a:rPr sz="1100" spc="-5" dirty="0">
                <a:latin typeface="Noto Sans"/>
                <a:cs typeface="Noto Sans"/>
              </a:rPr>
              <a:t>υποστηρίζει</a:t>
            </a:r>
            <a:r>
              <a:rPr sz="1100" spc="55" dirty="0">
                <a:latin typeface="Noto Sans"/>
                <a:cs typeface="Noto Sans"/>
              </a:rPr>
              <a:t> </a:t>
            </a:r>
            <a:r>
              <a:rPr sz="1100" spc="-5" dirty="0">
                <a:latin typeface="Noto Sans"/>
                <a:cs typeface="Noto Sans"/>
              </a:rPr>
              <a:t>πολλά</a:t>
            </a:r>
            <a:r>
              <a:rPr sz="1100" spc="55" dirty="0">
                <a:latin typeface="Noto Sans"/>
                <a:cs typeface="Noto Sans"/>
              </a:rPr>
              <a:t> </a:t>
            </a:r>
            <a:r>
              <a:rPr sz="1100" spc="-5" dirty="0">
                <a:latin typeface="Noto Sans"/>
                <a:cs typeface="Noto Sans"/>
              </a:rPr>
              <a:t>πρωτόκολλα</a:t>
            </a:r>
            <a:r>
              <a:rPr sz="1100" spc="50" dirty="0">
                <a:latin typeface="Noto Sans"/>
                <a:cs typeface="Noto Sans"/>
              </a:rPr>
              <a:t> </a:t>
            </a:r>
            <a:r>
              <a:rPr sz="1100" spc="-5" dirty="0">
                <a:latin typeface="Noto Sans"/>
                <a:cs typeface="Noto Sans"/>
              </a:rPr>
              <a:t>για </a:t>
            </a:r>
            <a:r>
              <a:rPr sz="1100" spc="-275" dirty="0">
                <a:latin typeface="Noto Sans"/>
                <a:cs typeface="Noto Sans"/>
              </a:rPr>
              <a:t> </a:t>
            </a:r>
            <a:r>
              <a:rPr sz="1100" spc="-5" dirty="0">
                <a:latin typeface="Noto Sans"/>
                <a:cs typeface="Noto Sans"/>
              </a:rPr>
              <a:t>επιτιθέμενους.</a:t>
            </a:r>
            <a:endParaRPr sz="1100">
              <a:latin typeface="Noto Sans"/>
              <a:cs typeface="Noto Sans"/>
            </a:endParaRPr>
          </a:p>
          <a:p>
            <a:pPr>
              <a:lnSpc>
                <a:spcPct val="100000"/>
              </a:lnSpc>
              <a:spcBef>
                <a:spcPts val="60"/>
              </a:spcBef>
              <a:buFont typeface="Arial"/>
              <a:buChar char="•"/>
            </a:pPr>
            <a:endParaRPr sz="1850">
              <a:latin typeface="Noto Sans"/>
              <a:cs typeface="Noto Sans"/>
            </a:endParaRPr>
          </a:p>
          <a:p>
            <a:pPr marL="299720" indent="-287020">
              <a:lnSpc>
                <a:spcPct val="100000"/>
              </a:lnSpc>
              <a:buSzPct val="163636"/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sz="1100" spc="-5" dirty="0">
                <a:latin typeface="Noto Sans"/>
                <a:cs typeface="Noto Sans"/>
              </a:rPr>
              <a:t>Είναι</a:t>
            </a:r>
            <a:r>
              <a:rPr sz="1100" dirty="0">
                <a:latin typeface="Noto Sans"/>
                <a:cs typeface="Noto Sans"/>
              </a:rPr>
              <a:t> </a:t>
            </a:r>
            <a:r>
              <a:rPr sz="1100" spc="-5" dirty="0">
                <a:latin typeface="Noto Sans"/>
                <a:cs typeface="Noto Sans"/>
              </a:rPr>
              <a:t>πολύ</a:t>
            </a:r>
            <a:r>
              <a:rPr sz="1100" spc="5" dirty="0">
                <a:latin typeface="Noto Sans"/>
                <a:cs typeface="Noto Sans"/>
              </a:rPr>
              <a:t> </a:t>
            </a:r>
            <a:r>
              <a:rPr sz="1100" spc="-5" dirty="0">
                <a:latin typeface="Noto Sans"/>
                <a:cs typeface="Noto Sans"/>
              </a:rPr>
              <a:t>γρήγορο</a:t>
            </a:r>
            <a:r>
              <a:rPr sz="1100" spc="5" dirty="0">
                <a:latin typeface="Noto Sans"/>
                <a:cs typeface="Noto Sans"/>
              </a:rPr>
              <a:t> </a:t>
            </a:r>
            <a:r>
              <a:rPr sz="1100" spc="-5" dirty="0">
                <a:latin typeface="Noto Sans"/>
                <a:cs typeface="Noto Sans"/>
              </a:rPr>
              <a:t>και</a:t>
            </a:r>
            <a:r>
              <a:rPr sz="1100" spc="5" dirty="0">
                <a:latin typeface="Noto Sans"/>
                <a:cs typeface="Noto Sans"/>
              </a:rPr>
              <a:t> </a:t>
            </a:r>
            <a:r>
              <a:rPr sz="1100" spc="-5" dirty="0">
                <a:latin typeface="Noto Sans"/>
                <a:cs typeface="Noto Sans"/>
              </a:rPr>
              <a:t>ευέλικτο,</a:t>
            </a:r>
            <a:r>
              <a:rPr sz="1100" dirty="0">
                <a:latin typeface="Noto Sans"/>
                <a:cs typeface="Noto Sans"/>
              </a:rPr>
              <a:t> </a:t>
            </a:r>
            <a:r>
              <a:rPr sz="1100" spc="-5" dirty="0">
                <a:latin typeface="Noto Sans"/>
                <a:cs typeface="Noto Sans"/>
              </a:rPr>
              <a:t>και</a:t>
            </a:r>
            <a:r>
              <a:rPr sz="1100" spc="5" dirty="0">
                <a:latin typeface="Noto Sans"/>
                <a:cs typeface="Noto Sans"/>
              </a:rPr>
              <a:t> </a:t>
            </a:r>
            <a:r>
              <a:rPr sz="1100" spc="-5" dirty="0">
                <a:latin typeface="Noto Sans"/>
                <a:cs typeface="Noto Sans"/>
              </a:rPr>
              <a:t>είναι</a:t>
            </a:r>
            <a:r>
              <a:rPr sz="1100" spc="5" dirty="0">
                <a:latin typeface="Noto Sans"/>
                <a:cs typeface="Noto Sans"/>
              </a:rPr>
              <a:t> </a:t>
            </a:r>
            <a:r>
              <a:rPr sz="1100" spc="-5" dirty="0">
                <a:latin typeface="Noto Sans"/>
                <a:cs typeface="Noto Sans"/>
              </a:rPr>
              <a:t>εύκολο</a:t>
            </a:r>
            <a:r>
              <a:rPr sz="1100" dirty="0">
                <a:latin typeface="Noto Sans"/>
                <a:cs typeface="Noto Sans"/>
              </a:rPr>
              <a:t> </a:t>
            </a:r>
            <a:r>
              <a:rPr sz="1100" spc="-5" dirty="0">
                <a:latin typeface="Noto Sans"/>
                <a:cs typeface="Noto Sans"/>
              </a:rPr>
              <a:t>να</a:t>
            </a:r>
            <a:r>
              <a:rPr sz="1100" spc="5" dirty="0">
                <a:latin typeface="Noto Sans"/>
                <a:cs typeface="Noto Sans"/>
              </a:rPr>
              <a:t> </a:t>
            </a:r>
            <a:r>
              <a:rPr sz="1100" spc="-5" dirty="0">
                <a:latin typeface="Noto Sans"/>
                <a:cs typeface="Noto Sans"/>
              </a:rPr>
              <a:t>προστεθούν</a:t>
            </a:r>
            <a:r>
              <a:rPr sz="1100" spc="5" dirty="0">
                <a:latin typeface="Noto Sans"/>
                <a:cs typeface="Noto Sans"/>
              </a:rPr>
              <a:t> </a:t>
            </a:r>
            <a:r>
              <a:rPr sz="1100" spc="-5" dirty="0">
                <a:latin typeface="Noto Sans"/>
                <a:cs typeface="Noto Sans"/>
              </a:rPr>
              <a:t>νέες</a:t>
            </a:r>
            <a:r>
              <a:rPr sz="1100" dirty="0">
                <a:latin typeface="Noto Sans"/>
                <a:cs typeface="Noto Sans"/>
              </a:rPr>
              <a:t> </a:t>
            </a:r>
            <a:r>
              <a:rPr sz="1100" spc="-5" dirty="0">
                <a:latin typeface="Noto Sans"/>
                <a:cs typeface="Noto Sans"/>
              </a:rPr>
              <a:t>ενότητες.</a:t>
            </a:r>
            <a:endParaRPr sz="1100">
              <a:latin typeface="Noto Sans"/>
              <a:cs typeface="Noto Sans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050289" y="3677602"/>
            <a:ext cx="8217534" cy="360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9085" marR="5080" indent="-287020">
              <a:lnSpc>
                <a:spcPct val="100000"/>
              </a:lnSpc>
              <a:spcBef>
                <a:spcPts val="100"/>
              </a:spcBef>
              <a:buSzPct val="163636"/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sz="1100" spc="-5" dirty="0">
                <a:latin typeface="Noto Sans"/>
                <a:cs typeface="Noto Sans"/>
              </a:rPr>
              <a:t>Αυτό</a:t>
            </a:r>
            <a:r>
              <a:rPr sz="1100" spc="15" dirty="0">
                <a:latin typeface="Noto Sans"/>
                <a:cs typeface="Noto Sans"/>
              </a:rPr>
              <a:t> </a:t>
            </a:r>
            <a:r>
              <a:rPr sz="1100" spc="-5" dirty="0">
                <a:latin typeface="Noto Sans"/>
                <a:cs typeface="Noto Sans"/>
              </a:rPr>
              <a:t>το</a:t>
            </a:r>
            <a:r>
              <a:rPr sz="1100" spc="20" dirty="0">
                <a:latin typeface="Noto Sans"/>
                <a:cs typeface="Noto Sans"/>
              </a:rPr>
              <a:t> </a:t>
            </a:r>
            <a:r>
              <a:rPr sz="1100" spc="-5" dirty="0">
                <a:latin typeface="Noto Sans"/>
                <a:cs typeface="Noto Sans"/>
              </a:rPr>
              <a:t>εργαλείο</a:t>
            </a:r>
            <a:r>
              <a:rPr sz="1100" spc="15" dirty="0">
                <a:latin typeface="Noto Sans"/>
                <a:cs typeface="Noto Sans"/>
              </a:rPr>
              <a:t> </a:t>
            </a:r>
            <a:r>
              <a:rPr sz="1100" spc="-5" dirty="0">
                <a:latin typeface="Noto Sans"/>
                <a:cs typeface="Noto Sans"/>
              </a:rPr>
              <a:t>παράγει/κάνει</a:t>
            </a:r>
            <a:r>
              <a:rPr sz="1100" spc="20" dirty="0">
                <a:latin typeface="Noto Sans"/>
                <a:cs typeface="Noto Sans"/>
              </a:rPr>
              <a:t> </a:t>
            </a:r>
            <a:r>
              <a:rPr sz="1100" spc="-5" dirty="0">
                <a:latin typeface="Noto Sans"/>
                <a:cs typeface="Noto Sans"/>
              </a:rPr>
              <a:t>δυνατόν</a:t>
            </a:r>
            <a:r>
              <a:rPr sz="1100" spc="25" dirty="0">
                <a:latin typeface="Noto Sans"/>
                <a:cs typeface="Noto Sans"/>
              </a:rPr>
              <a:t> </a:t>
            </a:r>
            <a:r>
              <a:rPr sz="1100" spc="-5" dirty="0">
                <a:latin typeface="Noto Sans"/>
                <a:cs typeface="Noto Sans"/>
              </a:rPr>
              <a:t>στους</a:t>
            </a:r>
            <a:r>
              <a:rPr sz="1100" spc="25" dirty="0">
                <a:latin typeface="Noto Sans"/>
                <a:cs typeface="Noto Sans"/>
              </a:rPr>
              <a:t> </a:t>
            </a:r>
            <a:r>
              <a:rPr sz="1100" spc="-5" dirty="0">
                <a:latin typeface="Noto Sans"/>
                <a:cs typeface="Noto Sans"/>
              </a:rPr>
              <a:t>ερευνητές</a:t>
            </a:r>
            <a:r>
              <a:rPr sz="1100" spc="15" dirty="0">
                <a:latin typeface="Noto Sans"/>
                <a:cs typeface="Noto Sans"/>
              </a:rPr>
              <a:t> </a:t>
            </a:r>
            <a:r>
              <a:rPr sz="1100" spc="-5" dirty="0">
                <a:latin typeface="Noto Sans"/>
                <a:cs typeface="Noto Sans"/>
              </a:rPr>
              <a:t>και</a:t>
            </a:r>
            <a:r>
              <a:rPr sz="1100" spc="15" dirty="0">
                <a:latin typeface="Noto Sans"/>
                <a:cs typeface="Noto Sans"/>
              </a:rPr>
              <a:t> </a:t>
            </a:r>
            <a:r>
              <a:rPr sz="1100" spc="-5" dirty="0">
                <a:latin typeface="Noto Sans"/>
                <a:cs typeface="Noto Sans"/>
              </a:rPr>
              <a:t>τους</a:t>
            </a:r>
            <a:r>
              <a:rPr sz="1100" spc="15" dirty="0">
                <a:latin typeface="Noto Sans"/>
                <a:cs typeface="Noto Sans"/>
              </a:rPr>
              <a:t> </a:t>
            </a:r>
            <a:r>
              <a:rPr sz="1100" spc="-5" dirty="0">
                <a:latin typeface="Noto Sans"/>
                <a:cs typeface="Noto Sans"/>
              </a:rPr>
              <a:t>συμβούλους</a:t>
            </a:r>
            <a:r>
              <a:rPr sz="1100" spc="20" dirty="0">
                <a:latin typeface="Noto Sans"/>
                <a:cs typeface="Noto Sans"/>
              </a:rPr>
              <a:t> </a:t>
            </a:r>
            <a:r>
              <a:rPr sz="1100" spc="-5" dirty="0">
                <a:latin typeface="Noto Sans"/>
                <a:cs typeface="Noto Sans"/>
              </a:rPr>
              <a:t>ασφαλείας</a:t>
            </a:r>
            <a:r>
              <a:rPr sz="1100" spc="15" dirty="0">
                <a:latin typeface="Noto Sans"/>
                <a:cs typeface="Noto Sans"/>
              </a:rPr>
              <a:t> </a:t>
            </a:r>
            <a:r>
              <a:rPr sz="1100" spc="-5" dirty="0">
                <a:latin typeface="Noto Sans"/>
                <a:cs typeface="Noto Sans"/>
              </a:rPr>
              <a:t>να</a:t>
            </a:r>
            <a:r>
              <a:rPr sz="1100" spc="20" dirty="0">
                <a:latin typeface="Noto Sans"/>
                <a:cs typeface="Noto Sans"/>
              </a:rPr>
              <a:t> </a:t>
            </a:r>
            <a:r>
              <a:rPr sz="1100" spc="-5" dirty="0">
                <a:latin typeface="Noto Sans"/>
                <a:cs typeface="Noto Sans"/>
              </a:rPr>
              <a:t>δείξουν</a:t>
            </a:r>
            <a:r>
              <a:rPr sz="1100" spc="15" dirty="0">
                <a:latin typeface="Noto Sans"/>
                <a:cs typeface="Noto Sans"/>
              </a:rPr>
              <a:t> </a:t>
            </a:r>
            <a:r>
              <a:rPr sz="1100" spc="-5" dirty="0">
                <a:latin typeface="Noto Sans"/>
                <a:cs typeface="Noto Sans"/>
              </a:rPr>
              <a:t>πόσο</a:t>
            </a:r>
            <a:r>
              <a:rPr sz="1100" spc="15" dirty="0">
                <a:latin typeface="Noto Sans"/>
                <a:cs typeface="Noto Sans"/>
              </a:rPr>
              <a:t> </a:t>
            </a:r>
            <a:r>
              <a:rPr sz="1100" spc="-5" dirty="0">
                <a:latin typeface="Noto Sans"/>
                <a:cs typeface="Noto Sans"/>
              </a:rPr>
              <a:t>εύκολο</a:t>
            </a:r>
            <a:r>
              <a:rPr sz="1100" spc="15" dirty="0">
                <a:latin typeface="Noto Sans"/>
                <a:cs typeface="Noto Sans"/>
              </a:rPr>
              <a:t> </a:t>
            </a:r>
            <a:r>
              <a:rPr sz="1100" spc="-5" dirty="0">
                <a:latin typeface="Noto Sans"/>
                <a:cs typeface="Noto Sans"/>
              </a:rPr>
              <a:t>θα </a:t>
            </a:r>
            <a:r>
              <a:rPr sz="1100" spc="-270" dirty="0">
                <a:latin typeface="Noto Sans"/>
                <a:cs typeface="Noto Sans"/>
              </a:rPr>
              <a:t> </a:t>
            </a:r>
            <a:r>
              <a:rPr sz="1100" spc="-5" dirty="0">
                <a:latin typeface="Noto Sans"/>
                <a:cs typeface="Noto Sans"/>
              </a:rPr>
              <a:t>ήταν</a:t>
            </a:r>
            <a:r>
              <a:rPr sz="1100" dirty="0">
                <a:latin typeface="Noto Sans"/>
                <a:cs typeface="Noto Sans"/>
              </a:rPr>
              <a:t> να</a:t>
            </a:r>
            <a:r>
              <a:rPr sz="1100" spc="-5" dirty="0">
                <a:latin typeface="Noto Sans"/>
                <a:cs typeface="Noto Sans"/>
              </a:rPr>
              <a:t> αποκτήσουν</a:t>
            </a:r>
            <a:r>
              <a:rPr sz="1100" dirty="0">
                <a:latin typeface="Noto Sans"/>
                <a:cs typeface="Noto Sans"/>
              </a:rPr>
              <a:t> </a:t>
            </a:r>
            <a:r>
              <a:rPr sz="1100" spc="-5" dirty="0">
                <a:latin typeface="Noto Sans"/>
                <a:cs typeface="Noto Sans"/>
              </a:rPr>
              <a:t>ανεξουσιοδότητη</a:t>
            </a:r>
            <a:r>
              <a:rPr sz="1100" dirty="0">
                <a:latin typeface="Noto Sans"/>
                <a:cs typeface="Noto Sans"/>
              </a:rPr>
              <a:t> </a:t>
            </a:r>
            <a:r>
              <a:rPr sz="1100" spc="-5" dirty="0">
                <a:latin typeface="Noto Sans"/>
                <a:cs typeface="Noto Sans"/>
              </a:rPr>
              <a:t>πρόσβαση</a:t>
            </a:r>
            <a:r>
              <a:rPr sz="1100" dirty="0">
                <a:latin typeface="Noto Sans"/>
                <a:cs typeface="Noto Sans"/>
              </a:rPr>
              <a:t> σε</a:t>
            </a:r>
            <a:r>
              <a:rPr sz="1100" spc="-5" dirty="0">
                <a:latin typeface="Noto Sans"/>
                <a:cs typeface="Noto Sans"/>
              </a:rPr>
              <a:t> ένα</a:t>
            </a:r>
            <a:r>
              <a:rPr sz="1100" dirty="0">
                <a:latin typeface="Noto Sans"/>
                <a:cs typeface="Noto Sans"/>
              </a:rPr>
              <a:t> </a:t>
            </a:r>
            <a:r>
              <a:rPr sz="1100" spc="-5" dirty="0">
                <a:latin typeface="Noto Sans"/>
                <a:cs typeface="Noto Sans"/>
              </a:rPr>
              <a:t>σύστημα</a:t>
            </a:r>
            <a:r>
              <a:rPr sz="1100" dirty="0">
                <a:latin typeface="Noto Sans"/>
                <a:cs typeface="Noto Sans"/>
              </a:rPr>
              <a:t> </a:t>
            </a:r>
            <a:r>
              <a:rPr sz="1100" spc="-10" dirty="0">
                <a:latin typeface="Noto Sans"/>
                <a:cs typeface="Noto Sans"/>
              </a:rPr>
              <a:t>εξ</a:t>
            </a:r>
            <a:r>
              <a:rPr sz="1100" spc="-25" dirty="0">
                <a:latin typeface="Noto Sans"/>
                <a:cs typeface="Noto Sans"/>
              </a:rPr>
              <a:t> </a:t>
            </a:r>
            <a:r>
              <a:rPr sz="1100" spc="-15" dirty="0">
                <a:latin typeface="Noto Sans"/>
                <a:cs typeface="Noto Sans"/>
              </a:rPr>
              <a:t>αποστάσεως.</a:t>
            </a:r>
            <a:endParaRPr sz="1100">
              <a:latin typeface="Noto Sans"/>
              <a:cs typeface="Noto Sans"/>
            </a:endParaRPr>
          </a:p>
        </p:txBody>
      </p:sp>
    </p:spTree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127740" y="6325234"/>
            <a:ext cx="114935" cy="1244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50" spc="5" dirty="0">
                <a:latin typeface="Calibri"/>
                <a:cs typeface="Calibri"/>
              </a:rPr>
              <a:t>2</a:t>
            </a:r>
            <a:r>
              <a:rPr sz="650" spc="30" dirty="0">
                <a:latin typeface="Calibri"/>
                <a:cs typeface="Calibri"/>
              </a:rPr>
              <a:t>7</a:t>
            </a:r>
            <a:endParaRPr sz="650">
              <a:latin typeface="Calibri"/>
              <a:cs typeface="Calibri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6883400" y="0"/>
            <a:ext cx="3959860" cy="6879590"/>
            <a:chOff x="6883400" y="0"/>
            <a:chExt cx="3959860" cy="6879590"/>
          </a:xfrm>
        </p:grpSpPr>
        <p:sp>
          <p:nvSpPr>
            <p:cNvPr id="4" name="object 4"/>
            <p:cNvSpPr/>
            <p:nvPr/>
          </p:nvSpPr>
          <p:spPr>
            <a:xfrm>
              <a:off x="6894512" y="635"/>
              <a:ext cx="1818639" cy="6857365"/>
            </a:xfrm>
            <a:custGeom>
              <a:avLst/>
              <a:gdLst/>
              <a:ahLst/>
              <a:cxnLst/>
              <a:rect l="l" t="t" r="r" b="b"/>
              <a:pathLst>
                <a:path w="1818640" h="6857365">
                  <a:moveTo>
                    <a:pt x="0" y="6857365"/>
                  </a:moveTo>
                  <a:lnTo>
                    <a:pt x="1818322" y="0"/>
                  </a:lnTo>
                </a:path>
              </a:pathLst>
            </a:custGeom>
            <a:ln w="22224">
              <a:solidFill>
                <a:srgbClr val="D6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7895589" y="5207317"/>
              <a:ext cx="755650" cy="1644650"/>
            </a:xfrm>
            <a:custGeom>
              <a:avLst/>
              <a:gdLst/>
              <a:ahLst/>
              <a:cxnLst/>
              <a:rect l="l" t="t" r="r" b="b"/>
              <a:pathLst>
                <a:path w="755650" h="1644650">
                  <a:moveTo>
                    <a:pt x="577850" y="0"/>
                  </a:moveTo>
                  <a:lnTo>
                    <a:pt x="531812" y="6350"/>
                  </a:lnTo>
                  <a:lnTo>
                    <a:pt x="489584" y="24130"/>
                  </a:lnTo>
                  <a:lnTo>
                    <a:pt x="453072" y="52387"/>
                  </a:lnTo>
                  <a:lnTo>
                    <a:pt x="424497" y="89535"/>
                  </a:lnTo>
                  <a:lnTo>
                    <a:pt x="406082" y="134620"/>
                  </a:lnTo>
                  <a:lnTo>
                    <a:pt x="0" y="1644650"/>
                  </a:lnTo>
                  <a:lnTo>
                    <a:pt x="26352" y="1644650"/>
                  </a:lnTo>
                  <a:lnTo>
                    <a:pt x="429894" y="140970"/>
                  </a:lnTo>
                  <a:lnTo>
                    <a:pt x="449897" y="95250"/>
                  </a:lnTo>
                  <a:lnTo>
                    <a:pt x="481964" y="59372"/>
                  </a:lnTo>
                  <a:lnTo>
                    <a:pt x="522604" y="35560"/>
                  </a:lnTo>
                  <a:lnTo>
                    <a:pt x="569277" y="25400"/>
                  </a:lnTo>
                  <a:lnTo>
                    <a:pt x="661727" y="25400"/>
                  </a:lnTo>
                  <a:lnTo>
                    <a:pt x="624204" y="6350"/>
                  </a:lnTo>
                  <a:lnTo>
                    <a:pt x="577850" y="0"/>
                  </a:lnTo>
                  <a:close/>
                </a:path>
                <a:path w="755650" h="1644650">
                  <a:moveTo>
                    <a:pt x="661727" y="25400"/>
                  </a:moveTo>
                  <a:lnTo>
                    <a:pt x="569277" y="25400"/>
                  </a:lnTo>
                  <a:lnTo>
                    <a:pt x="617854" y="30797"/>
                  </a:lnTo>
                  <a:lnTo>
                    <a:pt x="671829" y="57785"/>
                  </a:lnTo>
                  <a:lnTo>
                    <a:pt x="710882" y="103822"/>
                  </a:lnTo>
                  <a:lnTo>
                    <a:pt x="729932" y="161290"/>
                  </a:lnTo>
                  <a:lnTo>
                    <a:pt x="730884" y="192087"/>
                  </a:lnTo>
                  <a:lnTo>
                    <a:pt x="725804" y="222885"/>
                  </a:lnTo>
                  <a:lnTo>
                    <a:pt x="343534" y="1644650"/>
                  </a:lnTo>
                  <a:lnTo>
                    <a:pt x="369887" y="1644650"/>
                  </a:lnTo>
                  <a:lnTo>
                    <a:pt x="749617" y="229235"/>
                  </a:lnTo>
                  <a:lnTo>
                    <a:pt x="755650" y="193675"/>
                  </a:lnTo>
                  <a:lnTo>
                    <a:pt x="754379" y="158115"/>
                  </a:lnTo>
                  <a:lnTo>
                    <a:pt x="732154" y="90805"/>
                  </a:lnTo>
                  <a:lnTo>
                    <a:pt x="686117" y="37782"/>
                  </a:lnTo>
                  <a:lnTo>
                    <a:pt x="661727" y="25400"/>
                  </a:lnTo>
                  <a:close/>
                </a:path>
              </a:pathLst>
            </a:custGeom>
            <a:solidFill>
              <a:srgbClr val="D679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549832" y="6167437"/>
              <a:ext cx="3293427" cy="611187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8308340" y="75565"/>
            <a:ext cx="2174240" cy="1244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50" spc="60" dirty="0">
                <a:latin typeface="Calibri"/>
                <a:cs typeface="Calibri"/>
              </a:rPr>
              <a:t>CSP004_C_E:</a:t>
            </a:r>
            <a:r>
              <a:rPr sz="650" spc="35" dirty="0">
                <a:latin typeface="Calibri"/>
                <a:cs typeface="Calibri"/>
              </a:rPr>
              <a:t> </a:t>
            </a:r>
            <a:r>
              <a:rPr sz="650" spc="55" dirty="0">
                <a:latin typeface="Calibri"/>
                <a:cs typeface="Calibri"/>
              </a:rPr>
              <a:t>Abdelkader</a:t>
            </a:r>
            <a:r>
              <a:rPr sz="650" spc="30" dirty="0">
                <a:latin typeface="Calibri"/>
                <a:cs typeface="Calibri"/>
              </a:rPr>
              <a:t> </a:t>
            </a:r>
            <a:r>
              <a:rPr sz="650" spc="60" dirty="0">
                <a:latin typeface="Calibri"/>
                <a:cs typeface="Calibri"/>
              </a:rPr>
              <a:t>Shaaban</a:t>
            </a:r>
            <a:r>
              <a:rPr sz="650" spc="40" dirty="0">
                <a:latin typeface="Calibri"/>
                <a:cs typeface="Calibri"/>
              </a:rPr>
              <a:t> </a:t>
            </a:r>
            <a:r>
              <a:rPr sz="650" spc="55" dirty="0">
                <a:latin typeface="Calibri"/>
                <a:cs typeface="Calibri"/>
              </a:rPr>
              <a:t>και</a:t>
            </a:r>
            <a:r>
              <a:rPr sz="650" spc="25" dirty="0">
                <a:latin typeface="Calibri"/>
                <a:cs typeface="Calibri"/>
              </a:rPr>
              <a:t> </a:t>
            </a:r>
            <a:r>
              <a:rPr sz="650" spc="50" dirty="0">
                <a:latin typeface="Calibri"/>
                <a:cs typeface="Calibri"/>
              </a:rPr>
              <a:t>Stefan</a:t>
            </a:r>
            <a:r>
              <a:rPr sz="650" spc="25" dirty="0">
                <a:latin typeface="Calibri"/>
                <a:cs typeface="Calibri"/>
              </a:rPr>
              <a:t> </a:t>
            </a:r>
            <a:r>
              <a:rPr sz="650" spc="50" dirty="0">
                <a:latin typeface="Calibri"/>
                <a:cs typeface="Calibri"/>
              </a:rPr>
              <a:t>Schauer</a:t>
            </a:r>
            <a:endParaRPr sz="650">
              <a:latin typeface="Calibri"/>
              <a:cs typeface="Calibri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875030" y="831532"/>
            <a:ext cx="164655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155" dirty="0">
                <a:solidFill>
                  <a:srgbClr val="000000"/>
                </a:solidFill>
              </a:rPr>
              <a:t>Χρήση</a:t>
            </a:r>
            <a:r>
              <a:rPr spc="110" dirty="0">
                <a:solidFill>
                  <a:srgbClr val="000000"/>
                </a:solidFill>
              </a:rPr>
              <a:t> </a:t>
            </a:r>
            <a:r>
              <a:rPr spc="130" dirty="0">
                <a:solidFill>
                  <a:srgbClr val="000000"/>
                </a:solidFill>
              </a:rPr>
              <a:t>Hydra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323850" y="1840865"/>
            <a:ext cx="7233920" cy="7785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9085" indent="-286385">
              <a:lnSpc>
                <a:spcPct val="100000"/>
              </a:lnSpc>
              <a:spcBef>
                <a:spcPts val="100"/>
              </a:spcBef>
              <a:buSzPct val="163636"/>
              <a:buFont typeface="Arial"/>
              <a:buChar char="•"/>
              <a:tabLst>
                <a:tab pos="298450" algn="l"/>
                <a:tab pos="299085" algn="l"/>
              </a:tabLst>
            </a:pPr>
            <a:r>
              <a:rPr sz="1100" spc="-5" dirty="0">
                <a:latin typeface="Noto Sans"/>
                <a:cs typeface="Noto Sans"/>
              </a:rPr>
              <a:t>Πριν</a:t>
            </a:r>
            <a:r>
              <a:rPr sz="1100" spc="5" dirty="0">
                <a:latin typeface="Noto Sans"/>
                <a:cs typeface="Noto Sans"/>
              </a:rPr>
              <a:t> </a:t>
            </a:r>
            <a:r>
              <a:rPr sz="1100" spc="-5" dirty="0">
                <a:latin typeface="Noto Sans"/>
                <a:cs typeface="Noto Sans"/>
              </a:rPr>
              <a:t>ξεκινήσετε</a:t>
            </a:r>
            <a:r>
              <a:rPr sz="1100" spc="5" dirty="0">
                <a:latin typeface="Noto Sans"/>
                <a:cs typeface="Noto Sans"/>
              </a:rPr>
              <a:t> </a:t>
            </a:r>
            <a:r>
              <a:rPr sz="1100" spc="-5" dirty="0">
                <a:latin typeface="Noto Sans"/>
                <a:cs typeface="Noto Sans"/>
              </a:rPr>
              <a:t>την</a:t>
            </a:r>
            <a:r>
              <a:rPr sz="1100" spc="5" dirty="0">
                <a:latin typeface="Noto Sans"/>
                <a:cs typeface="Noto Sans"/>
              </a:rPr>
              <a:t> </a:t>
            </a:r>
            <a:r>
              <a:rPr sz="1100" spc="-5" dirty="0">
                <a:latin typeface="Noto Sans"/>
                <a:cs typeface="Noto Sans"/>
              </a:rPr>
              <a:t>επίθεση</a:t>
            </a:r>
            <a:r>
              <a:rPr sz="1100" dirty="0">
                <a:latin typeface="Noto Sans"/>
                <a:cs typeface="Noto Sans"/>
              </a:rPr>
              <a:t> </a:t>
            </a:r>
            <a:r>
              <a:rPr sz="1100" spc="-5" dirty="0">
                <a:latin typeface="Noto Sans"/>
                <a:cs typeface="Noto Sans"/>
              </a:rPr>
              <a:t>στο</a:t>
            </a:r>
            <a:r>
              <a:rPr sz="1100" spc="15" dirty="0">
                <a:latin typeface="Noto Sans"/>
                <a:cs typeface="Noto Sans"/>
              </a:rPr>
              <a:t> </a:t>
            </a:r>
            <a:r>
              <a:rPr sz="1100" spc="-15" dirty="0">
                <a:latin typeface="Noto Sans"/>
                <a:cs typeface="Noto Sans"/>
              </a:rPr>
              <a:t>VM</a:t>
            </a:r>
            <a:r>
              <a:rPr sz="1100" spc="-20" dirty="0">
                <a:latin typeface="Noto Sans"/>
                <a:cs typeface="Noto Sans"/>
              </a:rPr>
              <a:t> </a:t>
            </a:r>
            <a:r>
              <a:rPr sz="1100" spc="-5" dirty="0">
                <a:latin typeface="Noto Sans"/>
                <a:cs typeface="Noto Sans"/>
              </a:rPr>
              <a:t>(Virtual</a:t>
            </a:r>
            <a:r>
              <a:rPr sz="1100" spc="5" dirty="0">
                <a:latin typeface="Noto Sans"/>
                <a:cs typeface="Noto Sans"/>
              </a:rPr>
              <a:t> </a:t>
            </a:r>
            <a:r>
              <a:rPr sz="1100" spc="-5" dirty="0">
                <a:latin typeface="Noto Sans"/>
                <a:cs typeface="Noto Sans"/>
              </a:rPr>
              <a:t>Machine</a:t>
            </a:r>
            <a:r>
              <a:rPr sz="1100" dirty="0">
                <a:latin typeface="Noto Sans"/>
                <a:cs typeface="Noto Sans"/>
              </a:rPr>
              <a:t> -</a:t>
            </a:r>
            <a:r>
              <a:rPr sz="1100" spc="5" dirty="0">
                <a:latin typeface="Noto Sans"/>
                <a:cs typeface="Noto Sans"/>
              </a:rPr>
              <a:t> </a:t>
            </a:r>
            <a:r>
              <a:rPr sz="1100" spc="-5" dirty="0">
                <a:latin typeface="Noto Sans"/>
                <a:cs typeface="Noto Sans"/>
              </a:rPr>
              <a:t>εικονική</a:t>
            </a:r>
            <a:r>
              <a:rPr sz="1100" dirty="0">
                <a:latin typeface="Noto Sans"/>
                <a:cs typeface="Noto Sans"/>
              </a:rPr>
              <a:t> </a:t>
            </a:r>
            <a:r>
              <a:rPr sz="1100" spc="-5" dirty="0">
                <a:latin typeface="Noto Sans"/>
                <a:cs typeface="Noto Sans"/>
              </a:rPr>
              <a:t>μηχανή</a:t>
            </a:r>
            <a:r>
              <a:rPr sz="1100" spc="10" dirty="0">
                <a:latin typeface="Noto Sans"/>
                <a:cs typeface="Noto Sans"/>
              </a:rPr>
              <a:t> </a:t>
            </a:r>
            <a:r>
              <a:rPr sz="1100" spc="-5" dirty="0">
                <a:latin typeface="Noto Sans"/>
                <a:cs typeface="Noto Sans"/>
              </a:rPr>
              <a:t>για</a:t>
            </a:r>
            <a:r>
              <a:rPr sz="1100" spc="5" dirty="0">
                <a:latin typeface="Noto Sans"/>
                <a:cs typeface="Noto Sans"/>
              </a:rPr>
              <a:t> </a:t>
            </a:r>
            <a:r>
              <a:rPr sz="1100" spc="-5" dirty="0">
                <a:latin typeface="Noto Sans"/>
                <a:cs typeface="Noto Sans"/>
              </a:rPr>
              <a:t>απομόνωση</a:t>
            </a:r>
            <a:r>
              <a:rPr sz="1100" spc="5" dirty="0">
                <a:latin typeface="Noto Sans"/>
                <a:cs typeface="Noto Sans"/>
              </a:rPr>
              <a:t> </a:t>
            </a:r>
            <a:r>
              <a:rPr sz="1100" spc="-5" dirty="0">
                <a:latin typeface="Noto Sans"/>
                <a:cs typeface="Noto Sans"/>
              </a:rPr>
              <a:t>εφαρμογών)</a:t>
            </a:r>
            <a:r>
              <a:rPr sz="1100" spc="-45" dirty="0">
                <a:latin typeface="Noto Sans"/>
                <a:cs typeface="Noto Sans"/>
              </a:rPr>
              <a:t> </a:t>
            </a:r>
            <a:r>
              <a:rPr sz="1100" spc="-5" dirty="0">
                <a:latin typeface="Noto Sans"/>
                <a:cs typeface="Noto Sans"/>
              </a:rPr>
              <a:t>του</a:t>
            </a:r>
            <a:endParaRPr sz="1100">
              <a:latin typeface="Noto Sans"/>
              <a:cs typeface="Noto Sans"/>
            </a:endParaRPr>
          </a:p>
          <a:p>
            <a:pPr marL="289560" algn="ctr">
              <a:lnSpc>
                <a:spcPct val="100000"/>
              </a:lnSpc>
              <a:spcBef>
                <a:spcPts val="985"/>
              </a:spcBef>
            </a:pPr>
            <a:r>
              <a:rPr sz="1100" spc="-5" dirty="0">
                <a:latin typeface="Noto Sans"/>
                <a:cs typeface="Noto Sans"/>
              </a:rPr>
              <a:t>Metasploit,</a:t>
            </a:r>
            <a:endParaRPr sz="1100">
              <a:latin typeface="Noto Sans"/>
              <a:cs typeface="Noto Sans"/>
            </a:endParaRPr>
          </a:p>
          <a:p>
            <a:pPr marL="25400" algn="ctr">
              <a:lnSpc>
                <a:spcPct val="100000"/>
              </a:lnSpc>
              <a:spcBef>
                <a:spcPts val="985"/>
              </a:spcBef>
            </a:pPr>
            <a:r>
              <a:rPr sz="1100" spc="-5" dirty="0">
                <a:latin typeface="Calibri"/>
                <a:cs typeface="Calibri"/>
              </a:rPr>
              <a:t>βεβαιωθείτε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ότι</a:t>
            </a:r>
            <a:r>
              <a:rPr sz="1100" spc="4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έχουν</a:t>
            </a:r>
            <a:r>
              <a:rPr sz="1100" spc="45" dirty="0">
                <a:latin typeface="Calibri"/>
                <a:cs typeface="Calibri"/>
              </a:rPr>
              <a:t> </a:t>
            </a:r>
            <a:r>
              <a:rPr sz="1100" spc="-15" dirty="0">
                <a:latin typeface="Calibri"/>
                <a:cs typeface="Calibri"/>
              </a:rPr>
              <a:t>εγκατασταθεί</a:t>
            </a:r>
            <a:r>
              <a:rPr sz="1100" spc="2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οι</a:t>
            </a:r>
            <a:r>
              <a:rPr sz="1100" spc="4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απαιτούμενες</a:t>
            </a:r>
            <a:r>
              <a:rPr sz="1100" spc="4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λίστες</a:t>
            </a:r>
            <a:r>
              <a:rPr sz="1100" spc="4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λέξεων</a:t>
            </a:r>
            <a:r>
              <a:rPr sz="1100" spc="-5" dirty="0">
                <a:latin typeface="Noto Sans"/>
                <a:cs typeface="Noto Sans"/>
              </a:rPr>
              <a:t>.</a:t>
            </a:r>
            <a:endParaRPr sz="1100">
              <a:latin typeface="Noto Sans"/>
              <a:cs typeface="Noto Sans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797050" y="3209077"/>
            <a:ext cx="3781425" cy="525780"/>
          </a:xfrm>
          <a:prstGeom prst="rect">
            <a:avLst/>
          </a:prstGeom>
        </p:spPr>
        <p:txBody>
          <a:bodyPr vert="horz" wrap="square" lIns="0" tIns="34925" rIns="0" bIns="0" rtlCol="0">
            <a:spAutoFit/>
          </a:bodyPr>
          <a:lstStyle/>
          <a:p>
            <a:pPr marL="285750" marR="5080" indent="-285750" algn="r">
              <a:lnSpc>
                <a:spcPct val="100000"/>
              </a:lnSpc>
              <a:spcBef>
                <a:spcPts val="275"/>
              </a:spcBef>
              <a:buSzPct val="163636"/>
              <a:buFont typeface="Arial"/>
              <a:buChar char="•"/>
              <a:tabLst>
                <a:tab pos="285750" algn="l"/>
                <a:tab pos="286385" algn="l"/>
              </a:tabLst>
            </a:pPr>
            <a:r>
              <a:rPr sz="1100" spc="-5" dirty="0">
                <a:latin typeface="Noto Sans"/>
                <a:cs typeface="Noto Sans"/>
              </a:rPr>
              <a:t>Επαληθεύστε</a:t>
            </a:r>
            <a:r>
              <a:rPr sz="1100" spc="5" dirty="0">
                <a:latin typeface="Noto Sans"/>
                <a:cs typeface="Noto Sans"/>
              </a:rPr>
              <a:t> </a:t>
            </a:r>
            <a:r>
              <a:rPr sz="1100" dirty="0">
                <a:latin typeface="Noto Sans"/>
                <a:cs typeface="Noto Sans"/>
              </a:rPr>
              <a:t>τη</a:t>
            </a:r>
            <a:r>
              <a:rPr sz="1100" spc="5" dirty="0">
                <a:latin typeface="Noto Sans"/>
                <a:cs typeface="Noto Sans"/>
              </a:rPr>
              <a:t> </a:t>
            </a:r>
            <a:r>
              <a:rPr sz="1100" spc="-5" dirty="0">
                <a:latin typeface="Noto Sans"/>
                <a:cs typeface="Noto Sans"/>
              </a:rPr>
              <a:t>θέση</a:t>
            </a:r>
            <a:r>
              <a:rPr sz="1100" spc="10" dirty="0">
                <a:latin typeface="Noto Sans"/>
                <a:cs typeface="Noto Sans"/>
              </a:rPr>
              <a:t> </a:t>
            </a:r>
            <a:r>
              <a:rPr sz="1100" spc="-5" dirty="0">
                <a:latin typeface="Noto Sans"/>
                <a:cs typeface="Noto Sans"/>
              </a:rPr>
              <a:t>της</a:t>
            </a:r>
            <a:r>
              <a:rPr sz="1100" spc="5" dirty="0">
                <a:latin typeface="Noto Sans"/>
                <a:cs typeface="Noto Sans"/>
              </a:rPr>
              <a:t> </a:t>
            </a:r>
            <a:r>
              <a:rPr sz="1100" spc="-5" dirty="0">
                <a:latin typeface="Noto Sans"/>
                <a:cs typeface="Noto Sans"/>
              </a:rPr>
              <a:t>λίστας</a:t>
            </a:r>
            <a:r>
              <a:rPr sz="1100" spc="5" dirty="0">
                <a:latin typeface="Noto Sans"/>
                <a:cs typeface="Noto Sans"/>
              </a:rPr>
              <a:t> </a:t>
            </a:r>
            <a:r>
              <a:rPr sz="1100" spc="-5" dirty="0">
                <a:latin typeface="Noto Sans"/>
                <a:cs typeface="Noto Sans"/>
              </a:rPr>
              <a:t>λέξεων</a:t>
            </a:r>
            <a:r>
              <a:rPr sz="1100" spc="10" dirty="0">
                <a:latin typeface="Noto Sans"/>
                <a:cs typeface="Noto Sans"/>
              </a:rPr>
              <a:t> </a:t>
            </a:r>
            <a:r>
              <a:rPr sz="1100" spc="-15" dirty="0">
                <a:latin typeface="Noto Sans"/>
                <a:cs typeface="Noto Sans"/>
              </a:rPr>
              <a:t>εκτελώντας:</a:t>
            </a:r>
            <a:endParaRPr sz="1100">
              <a:latin typeface="Noto Sans"/>
              <a:cs typeface="Noto Sans"/>
            </a:endParaRPr>
          </a:p>
          <a:p>
            <a:pPr marL="285750" marR="26670" lvl="1" indent="-285750" algn="r">
              <a:lnSpc>
                <a:spcPct val="100000"/>
              </a:lnSpc>
              <a:spcBef>
                <a:spcPts val="985"/>
              </a:spcBef>
              <a:buSzPct val="163636"/>
              <a:buFont typeface="Arial"/>
              <a:buChar char="•"/>
              <a:tabLst>
                <a:tab pos="285750" algn="l"/>
                <a:tab pos="286385" algn="l"/>
              </a:tabLst>
            </a:pPr>
            <a:r>
              <a:rPr sz="1100" spc="-5" dirty="0">
                <a:latin typeface="Noto Sans"/>
                <a:cs typeface="Noto Sans"/>
              </a:rPr>
              <a:t>ls </a:t>
            </a:r>
            <a:r>
              <a:rPr sz="1100" spc="-15" dirty="0">
                <a:latin typeface="Noto Sans"/>
                <a:cs typeface="Noto Sans"/>
              </a:rPr>
              <a:t>/usr/share/wordlists/metasploit</a:t>
            </a:r>
            <a:endParaRPr sz="1100">
              <a:latin typeface="Noto Sans"/>
              <a:cs typeface="Noto Sans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099819" y="4311967"/>
            <a:ext cx="5277485" cy="640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9720" marR="5080" indent="-287020">
              <a:lnSpc>
                <a:spcPct val="100000"/>
              </a:lnSpc>
              <a:spcBef>
                <a:spcPts val="100"/>
              </a:spcBef>
              <a:buSzPct val="163636"/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sz="1100" spc="-5" dirty="0">
                <a:latin typeface="Noto Sans"/>
                <a:cs typeface="Noto Sans"/>
              </a:rPr>
              <a:t>Αν</a:t>
            </a:r>
            <a:r>
              <a:rPr sz="1100" spc="5" dirty="0">
                <a:latin typeface="Noto Sans"/>
                <a:cs typeface="Noto Sans"/>
              </a:rPr>
              <a:t> </a:t>
            </a:r>
            <a:r>
              <a:rPr sz="1100" dirty="0">
                <a:latin typeface="Noto Sans"/>
                <a:cs typeface="Noto Sans"/>
              </a:rPr>
              <a:t>το</a:t>
            </a:r>
            <a:r>
              <a:rPr sz="1100" spc="5" dirty="0">
                <a:latin typeface="Noto Sans"/>
                <a:cs typeface="Noto Sans"/>
              </a:rPr>
              <a:t> </a:t>
            </a:r>
            <a:r>
              <a:rPr sz="1100" spc="-5" dirty="0">
                <a:latin typeface="Noto Sans"/>
                <a:cs typeface="Noto Sans"/>
              </a:rPr>
              <a:t>αρχείο</a:t>
            </a:r>
            <a:r>
              <a:rPr sz="1100" dirty="0">
                <a:latin typeface="Noto Sans"/>
                <a:cs typeface="Noto Sans"/>
              </a:rPr>
              <a:t> </a:t>
            </a:r>
            <a:r>
              <a:rPr sz="1100" spc="-5" dirty="0">
                <a:latin typeface="Noto Sans"/>
                <a:cs typeface="Noto Sans"/>
              </a:rPr>
              <a:t>δεν</a:t>
            </a:r>
            <a:r>
              <a:rPr sz="1100" spc="5" dirty="0">
                <a:latin typeface="Noto Sans"/>
                <a:cs typeface="Noto Sans"/>
              </a:rPr>
              <a:t> </a:t>
            </a:r>
            <a:r>
              <a:rPr sz="1100" spc="-5" dirty="0">
                <a:latin typeface="Noto Sans"/>
                <a:cs typeface="Noto Sans"/>
              </a:rPr>
              <a:t>υπάρχει,</a:t>
            </a:r>
            <a:r>
              <a:rPr sz="1100" dirty="0">
                <a:latin typeface="Noto Sans"/>
                <a:cs typeface="Noto Sans"/>
              </a:rPr>
              <a:t> </a:t>
            </a:r>
            <a:r>
              <a:rPr sz="1100" spc="-5" dirty="0">
                <a:latin typeface="Noto Sans"/>
                <a:cs typeface="Noto Sans"/>
              </a:rPr>
              <a:t>εγκαταστήστε</a:t>
            </a:r>
            <a:r>
              <a:rPr sz="1100" spc="15" dirty="0">
                <a:latin typeface="Noto Sans"/>
                <a:cs typeface="Noto Sans"/>
              </a:rPr>
              <a:t> </a:t>
            </a:r>
            <a:r>
              <a:rPr sz="1100" spc="-5" dirty="0">
                <a:latin typeface="Noto Sans"/>
                <a:cs typeface="Noto Sans"/>
              </a:rPr>
              <a:t>το</a:t>
            </a:r>
            <a:r>
              <a:rPr sz="1100" spc="5" dirty="0">
                <a:latin typeface="Noto Sans"/>
                <a:cs typeface="Noto Sans"/>
              </a:rPr>
              <a:t> </a:t>
            </a:r>
            <a:r>
              <a:rPr sz="1100" spc="-5" dirty="0">
                <a:latin typeface="Noto Sans"/>
                <a:cs typeface="Noto Sans"/>
              </a:rPr>
              <a:t>απαραίτητο</a:t>
            </a:r>
            <a:r>
              <a:rPr sz="1100" spc="10" dirty="0">
                <a:latin typeface="Noto Sans"/>
                <a:cs typeface="Noto Sans"/>
              </a:rPr>
              <a:t> </a:t>
            </a:r>
            <a:r>
              <a:rPr sz="1100" spc="-5" dirty="0">
                <a:latin typeface="Noto Sans"/>
                <a:cs typeface="Noto Sans"/>
              </a:rPr>
              <a:t>πακέτο</a:t>
            </a:r>
            <a:r>
              <a:rPr sz="1100" spc="5" dirty="0">
                <a:latin typeface="Noto Sans"/>
                <a:cs typeface="Noto Sans"/>
              </a:rPr>
              <a:t> </a:t>
            </a:r>
            <a:r>
              <a:rPr sz="1100" spc="-5" dirty="0">
                <a:latin typeface="Noto Sans"/>
                <a:cs typeface="Noto Sans"/>
              </a:rPr>
              <a:t>λογισμικού </a:t>
            </a:r>
            <a:r>
              <a:rPr sz="1100" spc="-270" dirty="0">
                <a:latin typeface="Noto Sans"/>
                <a:cs typeface="Noto Sans"/>
              </a:rPr>
              <a:t> </a:t>
            </a:r>
            <a:r>
              <a:rPr sz="1100" spc="-5" dirty="0">
                <a:latin typeface="Noto Sans"/>
                <a:cs typeface="Noto Sans"/>
              </a:rPr>
              <a:t>εκτελώντας:</a:t>
            </a:r>
            <a:endParaRPr sz="1100">
              <a:latin typeface="Noto Sans"/>
              <a:cs typeface="Noto Sans"/>
            </a:endParaRPr>
          </a:p>
          <a:p>
            <a:pPr marL="756920" lvl="1" indent="-286385">
              <a:lnSpc>
                <a:spcPct val="100000"/>
              </a:lnSpc>
              <a:spcBef>
                <a:spcPts val="735"/>
              </a:spcBef>
              <a:buSzPct val="163636"/>
              <a:buFont typeface="Arial"/>
              <a:buChar char="•"/>
              <a:tabLst>
                <a:tab pos="756285" algn="l"/>
                <a:tab pos="756920" algn="l"/>
              </a:tabLst>
            </a:pPr>
            <a:r>
              <a:rPr sz="1100" spc="-5" dirty="0">
                <a:latin typeface="Noto Sans"/>
                <a:cs typeface="Noto Sans"/>
              </a:rPr>
              <a:t>sudo apt-get install </a:t>
            </a:r>
            <a:r>
              <a:rPr sz="1100" spc="-15" dirty="0">
                <a:latin typeface="Noto Sans"/>
                <a:cs typeface="Noto Sans"/>
              </a:rPr>
              <a:t>wordlists</a:t>
            </a:r>
            <a:endParaRPr sz="1100">
              <a:latin typeface="Noto Sans"/>
              <a:cs typeface="Noto Sans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7089775" y="137160"/>
            <a:ext cx="5102225" cy="6282055"/>
            <a:chOff x="7089775" y="137160"/>
            <a:chExt cx="5102225" cy="6282055"/>
          </a:xfrm>
        </p:grpSpPr>
        <p:pic>
          <p:nvPicPr>
            <p:cNvPr id="13" name="object 1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659302" y="137160"/>
              <a:ext cx="2240279" cy="2229485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089775" y="2116772"/>
              <a:ext cx="5102225" cy="4302125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284720" y="2312035"/>
              <a:ext cx="4748847" cy="3732212"/>
            </a:xfrm>
            <a:prstGeom prst="rect">
              <a:avLst/>
            </a:prstGeom>
          </p:spPr>
        </p:pic>
      </p:grpSp>
      <p:sp>
        <p:nvSpPr>
          <p:cNvPr id="16" name="object 16"/>
          <p:cNvSpPr txBox="1"/>
          <p:nvPr/>
        </p:nvSpPr>
        <p:spPr>
          <a:xfrm>
            <a:off x="77152" y="6692265"/>
            <a:ext cx="817244" cy="889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575"/>
              </a:lnSpc>
            </a:pPr>
            <a:r>
              <a:rPr sz="500" u="sng" spc="30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6"/>
              </a:rPr>
              <a:t>hydra</a:t>
            </a:r>
            <a:r>
              <a:rPr sz="500" u="sng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6"/>
              </a:rPr>
              <a:t> </a:t>
            </a:r>
            <a:r>
              <a:rPr sz="500" u="sng" spc="30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6"/>
              </a:rPr>
              <a:t>Εργαλεία</a:t>
            </a:r>
            <a:r>
              <a:rPr sz="500" u="sng" spc="10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6"/>
              </a:rPr>
              <a:t> </a:t>
            </a:r>
            <a:r>
              <a:rPr sz="500" u="sng" spc="25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6"/>
              </a:rPr>
              <a:t>Kali</a:t>
            </a:r>
            <a:r>
              <a:rPr sz="500" u="sng" spc="5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6"/>
              </a:rPr>
              <a:t> </a:t>
            </a:r>
            <a:r>
              <a:rPr sz="500" u="sng" spc="30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6"/>
              </a:rPr>
              <a:t>Li</a:t>
            </a:r>
            <a:r>
              <a:rPr sz="500" u="sng" spc="30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</a:rPr>
              <a:t>nux|</a:t>
            </a:r>
            <a:endParaRPr sz="5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127740" y="6325234"/>
            <a:ext cx="114935" cy="1244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50" spc="5" dirty="0">
                <a:latin typeface="Calibri"/>
                <a:cs typeface="Calibri"/>
              </a:rPr>
              <a:t>2</a:t>
            </a:r>
            <a:r>
              <a:rPr sz="650" spc="30" dirty="0">
                <a:latin typeface="Calibri"/>
                <a:cs typeface="Calibri"/>
              </a:rPr>
              <a:t>8</a:t>
            </a:r>
            <a:endParaRPr sz="650">
              <a:latin typeface="Calibri"/>
              <a:cs typeface="Calibri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6883400" y="0"/>
            <a:ext cx="5015865" cy="6879590"/>
            <a:chOff x="6883400" y="0"/>
            <a:chExt cx="5015865" cy="6879590"/>
          </a:xfrm>
        </p:grpSpPr>
        <p:sp>
          <p:nvSpPr>
            <p:cNvPr id="4" name="object 4"/>
            <p:cNvSpPr/>
            <p:nvPr/>
          </p:nvSpPr>
          <p:spPr>
            <a:xfrm>
              <a:off x="6894512" y="635"/>
              <a:ext cx="1818639" cy="6857365"/>
            </a:xfrm>
            <a:custGeom>
              <a:avLst/>
              <a:gdLst/>
              <a:ahLst/>
              <a:cxnLst/>
              <a:rect l="l" t="t" r="r" b="b"/>
              <a:pathLst>
                <a:path w="1818640" h="6857365">
                  <a:moveTo>
                    <a:pt x="0" y="6857365"/>
                  </a:moveTo>
                  <a:lnTo>
                    <a:pt x="1818322" y="0"/>
                  </a:lnTo>
                </a:path>
              </a:pathLst>
            </a:custGeom>
            <a:ln w="22224">
              <a:solidFill>
                <a:srgbClr val="D6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7895589" y="5207317"/>
              <a:ext cx="755650" cy="1644650"/>
            </a:xfrm>
            <a:custGeom>
              <a:avLst/>
              <a:gdLst/>
              <a:ahLst/>
              <a:cxnLst/>
              <a:rect l="l" t="t" r="r" b="b"/>
              <a:pathLst>
                <a:path w="755650" h="1644650">
                  <a:moveTo>
                    <a:pt x="577850" y="0"/>
                  </a:moveTo>
                  <a:lnTo>
                    <a:pt x="531812" y="6350"/>
                  </a:lnTo>
                  <a:lnTo>
                    <a:pt x="489584" y="24130"/>
                  </a:lnTo>
                  <a:lnTo>
                    <a:pt x="453072" y="52387"/>
                  </a:lnTo>
                  <a:lnTo>
                    <a:pt x="424497" y="89535"/>
                  </a:lnTo>
                  <a:lnTo>
                    <a:pt x="406082" y="134620"/>
                  </a:lnTo>
                  <a:lnTo>
                    <a:pt x="0" y="1644650"/>
                  </a:lnTo>
                  <a:lnTo>
                    <a:pt x="26352" y="1644650"/>
                  </a:lnTo>
                  <a:lnTo>
                    <a:pt x="429894" y="140970"/>
                  </a:lnTo>
                  <a:lnTo>
                    <a:pt x="449897" y="95250"/>
                  </a:lnTo>
                  <a:lnTo>
                    <a:pt x="481964" y="59372"/>
                  </a:lnTo>
                  <a:lnTo>
                    <a:pt x="522604" y="35560"/>
                  </a:lnTo>
                  <a:lnTo>
                    <a:pt x="569277" y="25400"/>
                  </a:lnTo>
                  <a:lnTo>
                    <a:pt x="661727" y="25400"/>
                  </a:lnTo>
                  <a:lnTo>
                    <a:pt x="624204" y="6350"/>
                  </a:lnTo>
                  <a:lnTo>
                    <a:pt x="577850" y="0"/>
                  </a:lnTo>
                  <a:close/>
                </a:path>
                <a:path w="755650" h="1644650">
                  <a:moveTo>
                    <a:pt x="661727" y="25400"/>
                  </a:moveTo>
                  <a:lnTo>
                    <a:pt x="569277" y="25400"/>
                  </a:lnTo>
                  <a:lnTo>
                    <a:pt x="617854" y="30797"/>
                  </a:lnTo>
                  <a:lnTo>
                    <a:pt x="671829" y="57785"/>
                  </a:lnTo>
                  <a:lnTo>
                    <a:pt x="710882" y="103822"/>
                  </a:lnTo>
                  <a:lnTo>
                    <a:pt x="729932" y="161290"/>
                  </a:lnTo>
                  <a:lnTo>
                    <a:pt x="730884" y="192087"/>
                  </a:lnTo>
                  <a:lnTo>
                    <a:pt x="725804" y="222885"/>
                  </a:lnTo>
                  <a:lnTo>
                    <a:pt x="343534" y="1644650"/>
                  </a:lnTo>
                  <a:lnTo>
                    <a:pt x="369887" y="1644650"/>
                  </a:lnTo>
                  <a:lnTo>
                    <a:pt x="749617" y="229235"/>
                  </a:lnTo>
                  <a:lnTo>
                    <a:pt x="755650" y="193675"/>
                  </a:lnTo>
                  <a:lnTo>
                    <a:pt x="754379" y="158115"/>
                  </a:lnTo>
                  <a:lnTo>
                    <a:pt x="732154" y="90805"/>
                  </a:lnTo>
                  <a:lnTo>
                    <a:pt x="686117" y="37782"/>
                  </a:lnTo>
                  <a:lnTo>
                    <a:pt x="661727" y="25400"/>
                  </a:lnTo>
                  <a:close/>
                </a:path>
              </a:pathLst>
            </a:custGeom>
            <a:solidFill>
              <a:srgbClr val="D679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549832" y="6167437"/>
              <a:ext cx="3293427" cy="611187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658985" y="137160"/>
              <a:ext cx="2240279" cy="2229485"/>
            </a:xfrm>
            <a:prstGeom prst="rect">
              <a:avLst/>
            </a:prstGeom>
          </p:spPr>
        </p:pic>
      </p:grpSp>
      <p:sp>
        <p:nvSpPr>
          <p:cNvPr id="8" name="object 8"/>
          <p:cNvSpPr txBox="1"/>
          <p:nvPr/>
        </p:nvSpPr>
        <p:spPr>
          <a:xfrm>
            <a:off x="9917430" y="33019"/>
            <a:ext cx="2174240" cy="1244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50" spc="60" dirty="0">
                <a:latin typeface="Calibri"/>
                <a:cs typeface="Calibri"/>
              </a:rPr>
              <a:t>CSP004_C_E:</a:t>
            </a:r>
            <a:r>
              <a:rPr sz="650" spc="35" dirty="0">
                <a:latin typeface="Calibri"/>
                <a:cs typeface="Calibri"/>
              </a:rPr>
              <a:t> </a:t>
            </a:r>
            <a:r>
              <a:rPr sz="650" spc="55" dirty="0">
                <a:latin typeface="Calibri"/>
                <a:cs typeface="Calibri"/>
              </a:rPr>
              <a:t>Abdelkader</a:t>
            </a:r>
            <a:r>
              <a:rPr sz="650" spc="30" dirty="0">
                <a:latin typeface="Calibri"/>
                <a:cs typeface="Calibri"/>
              </a:rPr>
              <a:t> </a:t>
            </a:r>
            <a:r>
              <a:rPr sz="650" spc="60" dirty="0">
                <a:latin typeface="Calibri"/>
                <a:cs typeface="Calibri"/>
              </a:rPr>
              <a:t>Shaaban</a:t>
            </a:r>
            <a:r>
              <a:rPr sz="650" spc="40" dirty="0">
                <a:latin typeface="Calibri"/>
                <a:cs typeface="Calibri"/>
              </a:rPr>
              <a:t> </a:t>
            </a:r>
            <a:r>
              <a:rPr sz="650" spc="55" dirty="0">
                <a:latin typeface="Calibri"/>
                <a:cs typeface="Calibri"/>
              </a:rPr>
              <a:t>και</a:t>
            </a:r>
            <a:r>
              <a:rPr sz="650" spc="25" dirty="0">
                <a:latin typeface="Calibri"/>
                <a:cs typeface="Calibri"/>
              </a:rPr>
              <a:t> </a:t>
            </a:r>
            <a:r>
              <a:rPr sz="650" spc="50" dirty="0">
                <a:latin typeface="Calibri"/>
                <a:cs typeface="Calibri"/>
              </a:rPr>
              <a:t>Stefan</a:t>
            </a:r>
            <a:r>
              <a:rPr sz="650" spc="25" dirty="0">
                <a:latin typeface="Calibri"/>
                <a:cs typeface="Calibri"/>
              </a:rPr>
              <a:t> </a:t>
            </a:r>
            <a:r>
              <a:rPr sz="650" spc="50" dirty="0">
                <a:latin typeface="Calibri"/>
                <a:cs typeface="Calibri"/>
              </a:rPr>
              <a:t>Schauer</a:t>
            </a:r>
            <a:endParaRPr sz="650">
              <a:latin typeface="Calibri"/>
              <a:cs typeface="Calibri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875030" y="761365"/>
            <a:ext cx="164655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155" dirty="0">
                <a:solidFill>
                  <a:srgbClr val="000000"/>
                </a:solidFill>
              </a:rPr>
              <a:t>Χρήση</a:t>
            </a:r>
            <a:r>
              <a:rPr spc="110" dirty="0">
                <a:solidFill>
                  <a:srgbClr val="000000"/>
                </a:solidFill>
              </a:rPr>
              <a:t> </a:t>
            </a:r>
            <a:r>
              <a:rPr spc="130" dirty="0">
                <a:solidFill>
                  <a:srgbClr val="000000"/>
                </a:solidFill>
              </a:rPr>
              <a:t>Hydra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1100455" y="1446847"/>
            <a:ext cx="10113645" cy="71818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10235">
              <a:lnSpc>
                <a:spcPct val="100000"/>
              </a:lnSpc>
              <a:spcBef>
                <a:spcPts val="100"/>
              </a:spcBef>
            </a:pPr>
            <a:r>
              <a:rPr sz="1100" b="1" spc="45" dirty="0">
                <a:latin typeface="Calibri"/>
                <a:cs typeface="Calibri"/>
              </a:rPr>
              <a:t>Πρόκειται</a:t>
            </a:r>
            <a:r>
              <a:rPr sz="1100" b="1" spc="30" dirty="0">
                <a:latin typeface="Calibri"/>
                <a:cs typeface="Calibri"/>
              </a:rPr>
              <a:t> </a:t>
            </a:r>
            <a:r>
              <a:rPr sz="1100" b="1" spc="55" dirty="0">
                <a:latin typeface="Calibri"/>
                <a:cs typeface="Calibri"/>
              </a:rPr>
              <a:t>να</a:t>
            </a:r>
            <a:r>
              <a:rPr sz="1100" b="1" spc="25" dirty="0">
                <a:latin typeface="Calibri"/>
                <a:cs typeface="Calibri"/>
              </a:rPr>
              <a:t> </a:t>
            </a:r>
            <a:r>
              <a:rPr sz="1100" b="1" spc="50" dirty="0">
                <a:latin typeface="Calibri"/>
                <a:cs typeface="Calibri"/>
              </a:rPr>
              <a:t>επιχειρήσουμε</a:t>
            </a:r>
            <a:r>
              <a:rPr sz="1100" b="1" spc="25" dirty="0">
                <a:latin typeface="Calibri"/>
                <a:cs typeface="Calibri"/>
              </a:rPr>
              <a:t> </a:t>
            </a:r>
            <a:r>
              <a:rPr sz="1100" b="1" spc="55" dirty="0">
                <a:latin typeface="Calibri"/>
                <a:cs typeface="Calibri"/>
              </a:rPr>
              <a:t>να</a:t>
            </a:r>
            <a:r>
              <a:rPr sz="1100" b="1" spc="25" dirty="0">
                <a:latin typeface="Calibri"/>
                <a:cs typeface="Calibri"/>
              </a:rPr>
              <a:t> </a:t>
            </a:r>
            <a:r>
              <a:rPr sz="1100" b="1" spc="55" dirty="0">
                <a:latin typeface="Calibri"/>
                <a:cs typeface="Calibri"/>
              </a:rPr>
              <a:t>σπάσουμε</a:t>
            </a:r>
            <a:r>
              <a:rPr sz="1100" b="1" spc="35" dirty="0">
                <a:latin typeface="Calibri"/>
                <a:cs typeface="Calibri"/>
              </a:rPr>
              <a:t> </a:t>
            </a:r>
            <a:r>
              <a:rPr sz="1100" b="1" spc="50" dirty="0">
                <a:latin typeface="Calibri"/>
                <a:cs typeface="Calibri"/>
              </a:rPr>
              <a:t>τον</a:t>
            </a:r>
            <a:r>
              <a:rPr sz="1100" b="1" spc="30" dirty="0">
                <a:latin typeface="Calibri"/>
                <a:cs typeface="Calibri"/>
              </a:rPr>
              <a:t> </a:t>
            </a:r>
            <a:r>
              <a:rPr sz="1100" b="1" spc="50" dirty="0">
                <a:latin typeface="Calibri"/>
                <a:cs typeface="Calibri"/>
              </a:rPr>
              <a:t>εξυπηρετητή</a:t>
            </a:r>
            <a:r>
              <a:rPr sz="1100" b="1" spc="25" dirty="0">
                <a:latin typeface="Calibri"/>
                <a:cs typeface="Calibri"/>
              </a:rPr>
              <a:t> </a:t>
            </a:r>
            <a:r>
              <a:rPr sz="1100" b="1" spc="50" dirty="0">
                <a:latin typeface="Calibri"/>
                <a:cs typeface="Calibri"/>
              </a:rPr>
              <a:t>FTP</a:t>
            </a:r>
            <a:r>
              <a:rPr sz="1100" b="1" spc="25" dirty="0">
                <a:latin typeface="Calibri"/>
                <a:cs typeface="Calibri"/>
              </a:rPr>
              <a:t> </a:t>
            </a:r>
            <a:r>
              <a:rPr sz="1100" b="1" spc="50" dirty="0">
                <a:latin typeface="Calibri"/>
                <a:cs typeface="Calibri"/>
              </a:rPr>
              <a:t>στο</a:t>
            </a:r>
            <a:r>
              <a:rPr sz="1100" b="1" spc="30" dirty="0">
                <a:latin typeface="Calibri"/>
                <a:cs typeface="Calibri"/>
              </a:rPr>
              <a:t> </a:t>
            </a:r>
            <a:r>
              <a:rPr sz="1100" b="1" spc="55" dirty="0">
                <a:latin typeface="Calibri"/>
                <a:cs typeface="Calibri"/>
              </a:rPr>
              <a:t>μηχάνημα</a:t>
            </a:r>
            <a:r>
              <a:rPr sz="1100" b="1" spc="30" dirty="0">
                <a:latin typeface="Calibri"/>
                <a:cs typeface="Calibri"/>
              </a:rPr>
              <a:t> </a:t>
            </a:r>
            <a:r>
              <a:rPr sz="1100" b="1" spc="45" dirty="0">
                <a:latin typeface="Calibri"/>
                <a:cs typeface="Calibri"/>
              </a:rPr>
              <a:t>Metasploit.</a:t>
            </a:r>
            <a:endParaRPr sz="11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1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12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100" spc="80" dirty="0">
                <a:latin typeface="Calibri"/>
                <a:cs typeface="Calibri"/>
              </a:rPr>
              <a:t>Μπορείτε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spc="80" dirty="0">
                <a:latin typeface="Calibri"/>
                <a:cs typeface="Calibri"/>
              </a:rPr>
              <a:t>να</a:t>
            </a:r>
            <a:r>
              <a:rPr sz="1100" spc="50" dirty="0">
                <a:latin typeface="Calibri"/>
                <a:cs typeface="Calibri"/>
              </a:rPr>
              <a:t> </a:t>
            </a:r>
            <a:r>
              <a:rPr sz="1100" spc="75" dirty="0">
                <a:latin typeface="Calibri"/>
                <a:cs typeface="Calibri"/>
              </a:rPr>
              <a:t>δημιουργήσετε</a:t>
            </a:r>
            <a:r>
              <a:rPr sz="1100" spc="35" dirty="0">
                <a:latin typeface="Calibri"/>
                <a:cs typeface="Calibri"/>
              </a:rPr>
              <a:t> </a:t>
            </a:r>
            <a:r>
              <a:rPr sz="1100" spc="80" dirty="0">
                <a:latin typeface="Calibri"/>
                <a:cs typeface="Calibri"/>
              </a:rPr>
              <a:t>προσαρμοσμένες</a:t>
            </a:r>
            <a:r>
              <a:rPr sz="1100" spc="45" dirty="0">
                <a:latin typeface="Calibri"/>
                <a:cs typeface="Calibri"/>
              </a:rPr>
              <a:t> </a:t>
            </a:r>
            <a:r>
              <a:rPr sz="1100" spc="65" dirty="0">
                <a:latin typeface="Calibri"/>
                <a:cs typeface="Calibri"/>
              </a:rPr>
              <a:t>λίστες</a:t>
            </a:r>
            <a:r>
              <a:rPr sz="1100" spc="45" dirty="0">
                <a:latin typeface="Calibri"/>
                <a:cs typeface="Calibri"/>
              </a:rPr>
              <a:t> </a:t>
            </a:r>
            <a:r>
              <a:rPr sz="1100" spc="75" dirty="0">
                <a:latin typeface="Calibri"/>
                <a:cs typeface="Calibri"/>
              </a:rPr>
              <a:t>λέξεων</a:t>
            </a:r>
            <a:r>
              <a:rPr sz="1100" spc="45" dirty="0">
                <a:latin typeface="Calibri"/>
                <a:cs typeface="Calibri"/>
              </a:rPr>
              <a:t> </a:t>
            </a:r>
            <a:r>
              <a:rPr sz="1100" spc="70" dirty="0">
                <a:latin typeface="Calibri"/>
                <a:cs typeface="Calibri"/>
              </a:rPr>
              <a:t>και</a:t>
            </a:r>
            <a:r>
              <a:rPr sz="1100" spc="50" dirty="0">
                <a:latin typeface="Calibri"/>
                <a:cs typeface="Calibri"/>
              </a:rPr>
              <a:t> </a:t>
            </a:r>
            <a:r>
              <a:rPr sz="1100" spc="80" dirty="0">
                <a:latin typeface="Calibri"/>
                <a:cs typeface="Calibri"/>
              </a:rPr>
              <a:t>να</a:t>
            </a:r>
            <a:r>
              <a:rPr sz="1100" spc="45" dirty="0">
                <a:latin typeface="Calibri"/>
                <a:cs typeface="Calibri"/>
              </a:rPr>
              <a:t> </a:t>
            </a:r>
            <a:r>
              <a:rPr sz="1100" spc="80" dirty="0">
                <a:latin typeface="Calibri"/>
                <a:cs typeface="Calibri"/>
              </a:rPr>
              <a:t>ενημερώσετε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spc="55" dirty="0">
                <a:latin typeface="Calibri"/>
                <a:cs typeface="Calibri"/>
              </a:rPr>
              <a:t>τις</a:t>
            </a:r>
            <a:r>
              <a:rPr sz="1100" spc="45" dirty="0">
                <a:latin typeface="Calibri"/>
                <a:cs typeface="Calibri"/>
              </a:rPr>
              <a:t> </a:t>
            </a:r>
            <a:r>
              <a:rPr sz="1100" spc="80" dirty="0">
                <a:latin typeface="Calibri"/>
                <a:cs typeface="Calibri"/>
              </a:rPr>
              <a:t>υπάρχουσες</a:t>
            </a:r>
            <a:r>
              <a:rPr sz="1100" spc="50" dirty="0">
                <a:latin typeface="Calibri"/>
                <a:cs typeface="Calibri"/>
              </a:rPr>
              <a:t> </a:t>
            </a:r>
            <a:r>
              <a:rPr sz="1100" spc="65" dirty="0">
                <a:latin typeface="Calibri"/>
                <a:cs typeface="Calibri"/>
              </a:rPr>
              <a:t>λίστες</a:t>
            </a:r>
            <a:r>
              <a:rPr sz="1100" spc="45" dirty="0">
                <a:latin typeface="Calibri"/>
                <a:cs typeface="Calibri"/>
              </a:rPr>
              <a:t> </a:t>
            </a:r>
            <a:r>
              <a:rPr sz="1100" spc="80" dirty="0">
                <a:latin typeface="Calibri"/>
                <a:cs typeface="Calibri"/>
              </a:rPr>
              <a:t>κωδικών</a:t>
            </a:r>
            <a:r>
              <a:rPr sz="1100" spc="45" dirty="0">
                <a:latin typeface="Calibri"/>
                <a:cs typeface="Calibri"/>
              </a:rPr>
              <a:t> </a:t>
            </a:r>
            <a:r>
              <a:rPr sz="1100" spc="75" dirty="0">
                <a:latin typeface="Calibri"/>
                <a:cs typeface="Calibri"/>
              </a:rPr>
              <a:t>πρόσβασης/χρηστών,</a:t>
            </a:r>
            <a:r>
              <a:rPr sz="1100" spc="50" dirty="0">
                <a:latin typeface="Calibri"/>
                <a:cs typeface="Calibri"/>
              </a:rPr>
              <a:t> </a:t>
            </a:r>
            <a:r>
              <a:rPr sz="1100" spc="85" dirty="0">
                <a:latin typeface="Calibri"/>
                <a:cs typeface="Calibri"/>
              </a:rPr>
              <a:t>όπως</a:t>
            </a:r>
            <a:r>
              <a:rPr sz="1100" spc="50" dirty="0">
                <a:latin typeface="Calibri"/>
                <a:cs typeface="Calibri"/>
              </a:rPr>
              <a:t> </a:t>
            </a:r>
            <a:r>
              <a:rPr sz="1100" spc="55" dirty="0">
                <a:latin typeface="Calibri"/>
                <a:cs typeface="Calibri"/>
              </a:rPr>
              <a:t>απαιτείται.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100455" y="2941637"/>
            <a:ext cx="5005070" cy="1821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-5" dirty="0">
                <a:latin typeface="Calibri"/>
                <a:cs typeface="Calibri"/>
              </a:rPr>
              <a:t>Επομένως</a:t>
            </a:r>
            <a:r>
              <a:rPr sz="1100" spc="-5" dirty="0">
                <a:latin typeface="Noto Sans"/>
                <a:cs typeface="Noto Sans"/>
              </a:rPr>
              <a:t>,</a:t>
            </a:r>
            <a:r>
              <a:rPr sz="1100" spc="5" dirty="0">
                <a:latin typeface="Noto Sans"/>
                <a:cs typeface="Noto Sans"/>
              </a:rPr>
              <a:t> </a:t>
            </a:r>
            <a:r>
              <a:rPr sz="1100" spc="-5" dirty="0">
                <a:latin typeface="Calibri"/>
                <a:cs typeface="Calibri"/>
              </a:rPr>
              <a:t>σε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αυτό</a:t>
            </a:r>
            <a:r>
              <a:rPr sz="1100" spc="45" dirty="0">
                <a:latin typeface="Calibri"/>
                <a:cs typeface="Calibri"/>
              </a:rPr>
              <a:t> </a:t>
            </a:r>
            <a:r>
              <a:rPr sz="1100" spc="-5" dirty="0" err="1">
                <a:latin typeface="Calibri"/>
                <a:cs typeface="Calibri"/>
              </a:rPr>
              <a:t>το</a:t>
            </a:r>
            <a:r>
              <a:rPr sz="1100" spc="45" dirty="0">
                <a:latin typeface="Calibri"/>
                <a:cs typeface="Calibri"/>
              </a:rPr>
              <a:t> </a:t>
            </a:r>
            <a:r>
              <a:rPr sz="1100" spc="-5" dirty="0">
                <a:latin typeface="Noto Sans"/>
                <a:cs typeface="Noto Sans"/>
              </a:rPr>
              <a:t>demo</a:t>
            </a:r>
            <a:r>
              <a:rPr lang="en-US" sz="1100" spc="-5" dirty="0">
                <a:latin typeface="Noto Sans"/>
                <a:cs typeface="Noto Sans"/>
              </a:rPr>
              <a:t> </a:t>
            </a:r>
            <a:r>
              <a:rPr sz="1100" spc="-5" dirty="0">
                <a:latin typeface="Calibri"/>
                <a:cs typeface="Calibri"/>
              </a:rPr>
              <a:t>θα</a:t>
            </a:r>
            <a:r>
              <a:rPr sz="1100" spc="5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χρησιμοποιήσω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τις</a:t>
            </a:r>
            <a:r>
              <a:rPr sz="1100" spc="4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δικές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μου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προσαρμοσμένες</a:t>
            </a:r>
            <a:r>
              <a:rPr sz="1100" spc="4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λίστες</a:t>
            </a:r>
            <a:endParaRPr sz="1100" dirty="0">
              <a:latin typeface="Calibri"/>
              <a:cs typeface="Calibri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2217331" y="3959403"/>
            <a:ext cx="3569970" cy="2898775"/>
            <a:chOff x="2217331" y="3959403"/>
            <a:chExt cx="3569970" cy="2898775"/>
          </a:xfrm>
        </p:grpSpPr>
        <p:pic>
          <p:nvPicPr>
            <p:cNvPr id="13" name="object 1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217331" y="3959403"/>
              <a:ext cx="3569512" cy="2898596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375852" y="4117975"/>
              <a:ext cx="3072447" cy="2740025"/>
            </a:xfrm>
            <a:prstGeom prst="rect">
              <a:avLst/>
            </a:prstGeom>
          </p:spPr>
        </p:pic>
      </p:grpSp>
      <p:grpSp>
        <p:nvGrpSpPr>
          <p:cNvPr id="15" name="object 15"/>
          <p:cNvGrpSpPr/>
          <p:nvPr/>
        </p:nvGrpSpPr>
        <p:grpSpPr>
          <a:xfrm>
            <a:off x="7927975" y="3459479"/>
            <a:ext cx="3642360" cy="3082925"/>
            <a:chOff x="7927975" y="3459479"/>
            <a:chExt cx="3642360" cy="3082925"/>
          </a:xfrm>
        </p:grpSpPr>
        <p:pic>
          <p:nvPicPr>
            <p:cNvPr id="16" name="object 1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927975" y="3459479"/>
              <a:ext cx="3642359" cy="3082925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122920" y="3654424"/>
              <a:ext cx="3072447" cy="2513012"/>
            </a:xfrm>
            <a:prstGeom prst="rect">
              <a:avLst/>
            </a:prstGeom>
          </p:spPr>
        </p:pic>
      </p:grpSp>
      <p:sp>
        <p:nvSpPr>
          <p:cNvPr id="18" name="object 18"/>
          <p:cNvSpPr txBox="1"/>
          <p:nvPr/>
        </p:nvSpPr>
        <p:spPr>
          <a:xfrm>
            <a:off x="77152" y="6692265"/>
            <a:ext cx="817244" cy="889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575"/>
              </a:lnSpc>
            </a:pPr>
            <a:r>
              <a:rPr sz="500" u="sng" spc="30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8"/>
              </a:rPr>
              <a:t>hydra</a:t>
            </a:r>
            <a:r>
              <a:rPr sz="500" u="sng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8"/>
              </a:rPr>
              <a:t> </a:t>
            </a:r>
            <a:r>
              <a:rPr sz="500" u="sng" spc="30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8"/>
              </a:rPr>
              <a:t>Εργαλεία</a:t>
            </a:r>
            <a:r>
              <a:rPr sz="500" u="sng" spc="10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8"/>
              </a:rPr>
              <a:t> </a:t>
            </a:r>
            <a:r>
              <a:rPr sz="500" u="sng" spc="25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8"/>
              </a:rPr>
              <a:t>Kali</a:t>
            </a:r>
            <a:r>
              <a:rPr sz="500" u="sng" spc="5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8"/>
              </a:rPr>
              <a:t> </a:t>
            </a:r>
            <a:r>
              <a:rPr sz="500" u="sng" spc="30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8"/>
              </a:rPr>
              <a:t>Li</a:t>
            </a:r>
            <a:r>
              <a:rPr sz="500" u="sng" spc="30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</a:rPr>
              <a:t>nux|</a:t>
            </a:r>
            <a:endParaRPr sz="5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127740" y="6325234"/>
            <a:ext cx="114935" cy="1244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50" spc="5" dirty="0">
                <a:latin typeface="Calibri"/>
                <a:cs typeface="Calibri"/>
              </a:rPr>
              <a:t>2</a:t>
            </a:r>
            <a:r>
              <a:rPr sz="650" spc="30" dirty="0">
                <a:latin typeface="Calibri"/>
                <a:cs typeface="Calibri"/>
              </a:rPr>
              <a:t>9</a:t>
            </a:r>
            <a:endParaRPr sz="650">
              <a:latin typeface="Calibri"/>
              <a:cs typeface="Calibri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6883400" y="0"/>
            <a:ext cx="3959860" cy="6879590"/>
            <a:chOff x="6883400" y="0"/>
            <a:chExt cx="3959860" cy="6879590"/>
          </a:xfrm>
        </p:grpSpPr>
        <p:sp>
          <p:nvSpPr>
            <p:cNvPr id="4" name="object 4"/>
            <p:cNvSpPr/>
            <p:nvPr/>
          </p:nvSpPr>
          <p:spPr>
            <a:xfrm>
              <a:off x="6894512" y="635"/>
              <a:ext cx="1818639" cy="6857365"/>
            </a:xfrm>
            <a:custGeom>
              <a:avLst/>
              <a:gdLst/>
              <a:ahLst/>
              <a:cxnLst/>
              <a:rect l="l" t="t" r="r" b="b"/>
              <a:pathLst>
                <a:path w="1818640" h="6857365">
                  <a:moveTo>
                    <a:pt x="0" y="6857365"/>
                  </a:moveTo>
                  <a:lnTo>
                    <a:pt x="1818322" y="0"/>
                  </a:lnTo>
                </a:path>
              </a:pathLst>
            </a:custGeom>
            <a:ln w="22224">
              <a:solidFill>
                <a:srgbClr val="D6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7895589" y="5207317"/>
              <a:ext cx="755650" cy="1644650"/>
            </a:xfrm>
            <a:custGeom>
              <a:avLst/>
              <a:gdLst/>
              <a:ahLst/>
              <a:cxnLst/>
              <a:rect l="l" t="t" r="r" b="b"/>
              <a:pathLst>
                <a:path w="755650" h="1644650">
                  <a:moveTo>
                    <a:pt x="577850" y="0"/>
                  </a:moveTo>
                  <a:lnTo>
                    <a:pt x="531812" y="6350"/>
                  </a:lnTo>
                  <a:lnTo>
                    <a:pt x="489584" y="24130"/>
                  </a:lnTo>
                  <a:lnTo>
                    <a:pt x="453072" y="52387"/>
                  </a:lnTo>
                  <a:lnTo>
                    <a:pt x="424497" y="89535"/>
                  </a:lnTo>
                  <a:lnTo>
                    <a:pt x="406082" y="134620"/>
                  </a:lnTo>
                  <a:lnTo>
                    <a:pt x="0" y="1644650"/>
                  </a:lnTo>
                  <a:lnTo>
                    <a:pt x="26352" y="1644650"/>
                  </a:lnTo>
                  <a:lnTo>
                    <a:pt x="429894" y="140970"/>
                  </a:lnTo>
                  <a:lnTo>
                    <a:pt x="449897" y="95250"/>
                  </a:lnTo>
                  <a:lnTo>
                    <a:pt x="481964" y="59372"/>
                  </a:lnTo>
                  <a:lnTo>
                    <a:pt x="522604" y="35560"/>
                  </a:lnTo>
                  <a:lnTo>
                    <a:pt x="569277" y="25400"/>
                  </a:lnTo>
                  <a:lnTo>
                    <a:pt x="661727" y="25400"/>
                  </a:lnTo>
                  <a:lnTo>
                    <a:pt x="624204" y="6350"/>
                  </a:lnTo>
                  <a:lnTo>
                    <a:pt x="577850" y="0"/>
                  </a:lnTo>
                  <a:close/>
                </a:path>
                <a:path w="755650" h="1644650">
                  <a:moveTo>
                    <a:pt x="661727" y="25400"/>
                  </a:moveTo>
                  <a:lnTo>
                    <a:pt x="569277" y="25400"/>
                  </a:lnTo>
                  <a:lnTo>
                    <a:pt x="617854" y="30797"/>
                  </a:lnTo>
                  <a:lnTo>
                    <a:pt x="671829" y="57785"/>
                  </a:lnTo>
                  <a:lnTo>
                    <a:pt x="710882" y="103822"/>
                  </a:lnTo>
                  <a:lnTo>
                    <a:pt x="729932" y="161290"/>
                  </a:lnTo>
                  <a:lnTo>
                    <a:pt x="730884" y="192087"/>
                  </a:lnTo>
                  <a:lnTo>
                    <a:pt x="725804" y="222885"/>
                  </a:lnTo>
                  <a:lnTo>
                    <a:pt x="343534" y="1644650"/>
                  </a:lnTo>
                  <a:lnTo>
                    <a:pt x="369887" y="1644650"/>
                  </a:lnTo>
                  <a:lnTo>
                    <a:pt x="749617" y="229235"/>
                  </a:lnTo>
                  <a:lnTo>
                    <a:pt x="755650" y="193675"/>
                  </a:lnTo>
                  <a:lnTo>
                    <a:pt x="754379" y="158115"/>
                  </a:lnTo>
                  <a:lnTo>
                    <a:pt x="732154" y="90805"/>
                  </a:lnTo>
                  <a:lnTo>
                    <a:pt x="686117" y="37782"/>
                  </a:lnTo>
                  <a:lnTo>
                    <a:pt x="661727" y="25400"/>
                  </a:lnTo>
                  <a:close/>
                </a:path>
              </a:pathLst>
            </a:custGeom>
            <a:solidFill>
              <a:srgbClr val="D679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549832" y="6167437"/>
              <a:ext cx="3293427" cy="611187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9917430" y="33019"/>
            <a:ext cx="2174240" cy="1244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50" spc="60" dirty="0">
                <a:latin typeface="Calibri"/>
                <a:cs typeface="Calibri"/>
              </a:rPr>
              <a:t>CSP004_C_E:</a:t>
            </a:r>
            <a:r>
              <a:rPr sz="650" spc="35" dirty="0">
                <a:latin typeface="Calibri"/>
                <a:cs typeface="Calibri"/>
              </a:rPr>
              <a:t> </a:t>
            </a:r>
            <a:r>
              <a:rPr sz="650" spc="55" dirty="0">
                <a:latin typeface="Calibri"/>
                <a:cs typeface="Calibri"/>
              </a:rPr>
              <a:t>Abdelkader</a:t>
            </a:r>
            <a:r>
              <a:rPr sz="650" spc="30" dirty="0">
                <a:latin typeface="Calibri"/>
                <a:cs typeface="Calibri"/>
              </a:rPr>
              <a:t> </a:t>
            </a:r>
            <a:r>
              <a:rPr sz="650" spc="60" dirty="0">
                <a:latin typeface="Calibri"/>
                <a:cs typeface="Calibri"/>
              </a:rPr>
              <a:t>Shaaban</a:t>
            </a:r>
            <a:r>
              <a:rPr sz="650" spc="40" dirty="0">
                <a:latin typeface="Calibri"/>
                <a:cs typeface="Calibri"/>
              </a:rPr>
              <a:t> </a:t>
            </a:r>
            <a:r>
              <a:rPr sz="650" spc="55" dirty="0">
                <a:latin typeface="Calibri"/>
                <a:cs typeface="Calibri"/>
              </a:rPr>
              <a:t>και</a:t>
            </a:r>
            <a:r>
              <a:rPr sz="650" spc="25" dirty="0">
                <a:latin typeface="Calibri"/>
                <a:cs typeface="Calibri"/>
              </a:rPr>
              <a:t> </a:t>
            </a:r>
            <a:r>
              <a:rPr sz="650" spc="50" dirty="0">
                <a:latin typeface="Calibri"/>
                <a:cs typeface="Calibri"/>
              </a:rPr>
              <a:t>Stefan</a:t>
            </a:r>
            <a:r>
              <a:rPr sz="650" spc="25" dirty="0">
                <a:latin typeface="Calibri"/>
                <a:cs typeface="Calibri"/>
              </a:rPr>
              <a:t> </a:t>
            </a:r>
            <a:r>
              <a:rPr sz="650" spc="50" dirty="0">
                <a:latin typeface="Calibri"/>
                <a:cs typeface="Calibri"/>
              </a:rPr>
              <a:t>Schauer</a:t>
            </a:r>
            <a:endParaRPr sz="650">
              <a:latin typeface="Calibri"/>
              <a:cs typeface="Calibri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875030" y="761682"/>
            <a:ext cx="164655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155" dirty="0">
                <a:solidFill>
                  <a:srgbClr val="000000"/>
                </a:solidFill>
              </a:rPr>
              <a:t>Χρήση</a:t>
            </a:r>
            <a:r>
              <a:rPr spc="110" dirty="0">
                <a:solidFill>
                  <a:srgbClr val="000000"/>
                </a:solidFill>
              </a:rPr>
              <a:t> </a:t>
            </a:r>
            <a:r>
              <a:rPr spc="130" dirty="0">
                <a:solidFill>
                  <a:srgbClr val="000000"/>
                </a:solidFill>
              </a:rPr>
              <a:t>Hydra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1100455" y="1705927"/>
            <a:ext cx="5059680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b="1" spc="85" dirty="0">
                <a:latin typeface="Calibri"/>
                <a:cs typeface="Calibri"/>
              </a:rPr>
              <a:t>Προσπάθεια</a:t>
            </a:r>
            <a:r>
              <a:rPr sz="1100" b="1" spc="35" dirty="0">
                <a:latin typeface="Calibri"/>
                <a:cs typeface="Calibri"/>
              </a:rPr>
              <a:t> </a:t>
            </a:r>
            <a:r>
              <a:rPr sz="1100" b="1" spc="85" dirty="0">
                <a:latin typeface="Calibri"/>
                <a:cs typeface="Calibri"/>
              </a:rPr>
              <a:t>να</a:t>
            </a:r>
            <a:r>
              <a:rPr sz="1100" b="1" spc="35" dirty="0">
                <a:latin typeface="Calibri"/>
                <a:cs typeface="Calibri"/>
              </a:rPr>
              <a:t> </a:t>
            </a:r>
            <a:r>
              <a:rPr sz="1100" b="1" spc="80" dirty="0">
                <a:latin typeface="Calibri"/>
                <a:cs typeface="Calibri"/>
              </a:rPr>
              <a:t>μαντέψετε</a:t>
            </a:r>
            <a:r>
              <a:rPr sz="1100" b="1" spc="40" dirty="0">
                <a:latin typeface="Calibri"/>
                <a:cs typeface="Calibri"/>
              </a:rPr>
              <a:t> </a:t>
            </a:r>
            <a:r>
              <a:rPr sz="1100" b="1" spc="75" dirty="0">
                <a:latin typeface="Calibri"/>
                <a:cs typeface="Calibri"/>
              </a:rPr>
              <a:t>τον</a:t>
            </a:r>
            <a:r>
              <a:rPr sz="1100" b="1" spc="35" dirty="0">
                <a:latin typeface="Calibri"/>
                <a:cs typeface="Calibri"/>
              </a:rPr>
              <a:t> </a:t>
            </a:r>
            <a:r>
              <a:rPr sz="1100" b="1" spc="80" dirty="0">
                <a:latin typeface="Calibri"/>
                <a:cs typeface="Calibri"/>
              </a:rPr>
              <a:t>κωδικό</a:t>
            </a:r>
            <a:r>
              <a:rPr sz="1100" b="1" spc="40" dirty="0">
                <a:latin typeface="Calibri"/>
                <a:cs typeface="Calibri"/>
              </a:rPr>
              <a:t> </a:t>
            </a:r>
            <a:r>
              <a:rPr sz="1100" b="1" spc="85" dirty="0">
                <a:latin typeface="Calibri"/>
                <a:cs typeface="Calibri"/>
              </a:rPr>
              <a:t>πρόσβασης</a:t>
            </a:r>
            <a:r>
              <a:rPr sz="1100" b="1" spc="35" dirty="0">
                <a:latin typeface="Calibri"/>
                <a:cs typeface="Calibri"/>
              </a:rPr>
              <a:t> </a:t>
            </a:r>
            <a:r>
              <a:rPr sz="1100" b="1" spc="75" dirty="0">
                <a:latin typeface="Calibri"/>
                <a:cs typeface="Calibri"/>
              </a:rPr>
              <a:t>συγκεκριμένου</a:t>
            </a:r>
            <a:r>
              <a:rPr sz="1100" b="1" spc="40" dirty="0">
                <a:latin typeface="Calibri"/>
                <a:cs typeface="Calibri"/>
              </a:rPr>
              <a:t> </a:t>
            </a:r>
            <a:r>
              <a:rPr sz="1100" b="1" spc="65" dirty="0">
                <a:latin typeface="Calibri"/>
                <a:cs typeface="Calibri"/>
              </a:rPr>
              <a:t>χρήστη.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557655" y="2191384"/>
            <a:ext cx="7417434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9085" indent="-286385">
              <a:lnSpc>
                <a:spcPct val="100000"/>
              </a:lnSpc>
              <a:spcBef>
                <a:spcPts val="100"/>
              </a:spcBef>
              <a:buSzPct val="163636"/>
              <a:buFont typeface="Arial"/>
              <a:buChar char="•"/>
              <a:tabLst>
                <a:tab pos="298450" algn="l"/>
                <a:tab pos="299085" algn="l"/>
              </a:tabLst>
            </a:pPr>
            <a:r>
              <a:rPr lang="en-US" sz="1800" b="0" i="0" u="none" strike="noStrike" baseline="0" dirty="0">
                <a:latin typeface="Noto Sans" panose="020B0502040504020204" pitchFamily="34" charset="0"/>
              </a:rPr>
              <a:t>hydra –l </a:t>
            </a:r>
            <a:r>
              <a:rPr lang="en-US" sz="1800" b="0" i="0" u="none" strike="noStrike" baseline="0" dirty="0" err="1">
                <a:latin typeface="Noto Sans" panose="020B0502040504020204" pitchFamily="34" charset="0"/>
              </a:rPr>
              <a:t>msfadmin</a:t>
            </a:r>
            <a:r>
              <a:rPr lang="en-US" sz="1800" b="0" i="0" u="none" strike="noStrike" baseline="0" dirty="0">
                <a:latin typeface="Noto Sans" panose="020B0502040504020204" pitchFamily="34" charset="0"/>
              </a:rPr>
              <a:t> –P password.txt 192.168.122.230 ftp</a:t>
            </a:r>
            <a:endParaRPr sz="1100" dirty="0">
              <a:latin typeface="Noto Sans"/>
              <a:cs typeface="Noto Sans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2718752" y="137160"/>
            <a:ext cx="9180830" cy="5927090"/>
            <a:chOff x="2718752" y="137160"/>
            <a:chExt cx="9180830" cy="5927090"/>
          </a:xfrm>
        </p:grpSpPr>
        <p:pic>
          <p:nvPicPr>
            <p:cNvPr id="13" name="object 1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658984" y="137160"/>
              <a:ext cx="2240279" cy="2229485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718752" y="2352992"/>
              <a:ext cx="7417434" cy="3710940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913697" y="2547937"/>
              <a:ext cx="6847205" cy="3141027"/>
            </a:xfrm>
            <a:prstGeom prst="rect">
              <a:avLst/>
            </a:prstGeom>
          </p:spPr>
        </p:pic>
      </p:grpSp>
      <p:sp>
        <p:nvSpPr>
          <p:cNvPr id="16" name="object 16"/>
          <p:cNvSpPr txBox="1"/>
          <p:nvPr/>
        </p:nvSpPr>
        <p:spPr>
          <a:xfrm>
            <a:off x="77152" y="6692265"/>
            <a:ext cx="817244" cy="889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575"/>
              </a:lnSpc>
            </a:pPr>
            <a:r>
              <a:rPr sz="500" u="sng" spc="30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6"/>
              </a:rPr>
              <a:t>hydra</a:t>
            </a:r>
            <a:r>
              <a:rPr sz="500" u="sng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6"/>
              </a:rPr>
              <a:t> </a:t>
            </a:r>
            <a:r>
              <a:rPr sz="500" u="sng" spc="30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6"/>
              </a:rPr>
              <a:t>Εργαλεία</a:t>
            </a:r>
            <a:r>
              <a:rPr sz="500" u="sng" spc="10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6"/>
              </a:rPr>
              <a:t> </a:t>
            </a:r>
            <a:r>
              <a:rPr sz="500" u="sng" spc="25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6"/>
              </a:rPr>
              <a:t>Kali</a:t>
            </a:r>
            <a:r>
              <a:rPr sz="500" u="sng" spc="5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6"/>
              </a:rPr>
              <a:t> </a:t>
            </a:r>
            <a:r>
              <a:rPr sz="500" u="sng" spc="30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6"/>
              </a:rPr>
              <a:t>Li</a:t>
            </a:r>
            <a:r>
              <a:rPr sz="500" u="sng" spc="30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</a:rPr>
              <a:t>nux|</a:t>
            </a:r>
            <a:endParaRPr sz="5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127740" y="6325234"/>
            <a:ext cx="114935" cy="1244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50" spc="5" dirty="0">
                <a:latin typeface="Calibri"/>
                <a:cs typeface="Calibri"/>
              </a:rPr>
              <a:t>3</a:t>
            </a:r>
            <a:r>
              <a:rPr sz="650" spc="30" dirty="0">
                <a:latin typeface="Calibri"/>
                <a:cs typeface="Calibri"/>
              </a:rPr>
              <a:t>0</a:t>
            </a:r>
            <a:endParaRPr sz="650">
              <a:latin typeface="Calibri"/>
              <a:cs typeface="Calibri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6883400" y="0"/>
            <a:ext cx="3959860" cy="6879590"/>
            <a:chOff x="6883400" y="0"/>
            <a:chExt cx="3959860" cy="6879590"/>
          </a:xfrm>
        </p:grpSpPr>
        <p:sp>
          <p:nvSpPr>
            <p:cNvPr id="4" name="object 4"/>
            <p:cNvSpPr/>
            <p:nvPr/>
          </p:nvSpPr>
          <p:spPr>
            <a:xfrm>
              <a:off x="6894512" y="635"/>
              <a:ext cx="1818639" cy="6857365"/>
            </a:xfrm>
            <a:custGeom>
              <a:avLst/>
              <a:gdLst/>
              <a:ahLst/>
              <a:cxnLst/>
              <a:rect l="l" t="t" r="r" b="b"/>
              <a:pathLst>
                <a:path w="1818640" h="6857365">
                  <a:moveTo>
                    <a:pt x="0" y="6857365"/>
                  </a:moveTo>
                  <a:lnTo>
                    <a:pt x="1818322" y="0"/>
                  </a:lnTo>
                </a:path>
              </a:pathLst>
            </a:custGeom>
            <a:ln w="22224">
              <a:solidFill>
                <a:srgbClr val="D6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7895589" y="5207317"/>
              <a:ext cx="755650" cy="1644650"/>
            </a:xfrm>
            <a:custGeom>
              <a:avLst/>
              <a:gdLst/>
              <a:ahLst/>
              <a:cxnLst/>
              <a:rect l="l" t="t" r="r" b="b"/>
              <a:pathLst>
                <a:path w="755650" h="1644650">
                  <a:moveTo>
                    <a:pt x="577850" y="0"/>
                  </a:moveTo>
                  <a:lnTo>
                    <a:pt x="531812" y="6350"/>
                  </a:lnTo>
                  <a:lnTo>
                    <a:pt x="489584" y="24130"/>
                  </a:lnTo>
                  <a:lnTo>
                    <a:pt x="453072" y="52387"/>
                  </a:lnTo>
                  <a:lnTo>
                    <a:pt x="424497" y="89535"/>
                  </a:lnTo>
                  <a:lnTo>
                    <a:pt x="406082" y="134620"/>
                  </a:lnTo>
                  <a:lnTo>
                    <a:pt x="0" y="1644650"/>
                  </a:lnTo>
                  <a:lnTo>
                    <a:pt x="26352" y="1644650"/>
                  </a:lnTo>
                  <a:lnTo>
                    <a:pt x="429894" y="140970"/>
                  </a:lnTo>
                  <a:lnTo>
                    <a:pt x="449897" y="95250"/>
                  </a:lnTo>
                  <a:lnTo>
                    <a:pt x="481964" y="59372"/>
                  </a:lnTo>
                  <a:lnTo>
                    <a:pt x="522604" y="35560"/>
                  </a:lnTo>
                  <a:lnTo>
                    <a:pt x="569277" y="25400"/>
                  </a:lnTo>
                  <a:lnTo>
                    <a:pt x="661727" y="25400"/>
                  </a:lnTo>
                  <a:lnTo>
                    <a:pt x="624204" y="6350"/>
                  </a:lnTo>
                  <a:lnTo>
                    <a:pt x="577850" y="0"/>
                  </a:lnTo>
                  <a:close/>
                </a:path>
                <a:path w="755650" h="1644650">
                  <a:moveTo>
                    <a:pt x="661727" y="25400"/>
                  </a:moveTo>
                  <a:lnTo>
                    <a:pt x="569277" y="25400"/>
                  </a:lnTo>
                  <a:lnTo>
                    <a:pt x="617854" y="30797"/>
                  </a:lnTo>
                  <a:lnTo>
                    <a:pt x="671829" y="57785"/>
                  </a:lnTo>
                  <a:lnTo>
                    <a:pt x="710882" y="103822"/>
                  </a:lnTo>
                  <a:lnTo>
                    <a:pt x="729932" y="161290"/>
                  </a:lnTo>
                  <a:lnTo>
                    <a:pt x="730884" y="192087"/>
                  </a:lnTo>
                  <a:lnTo>
                    <a:pt x="725804" y="222885"/>
                  </a:lnTo>
                  <a:lnTo>
                    <a:pt x="343534" y="1644650"/>
                  </a:lnTo>
                  <a:lnTo>
                    <a:pt x="369887" y="1644650"/>
                  </a:lnTo>
                  <a:lnTo>
                    <a:pt x="749617" y="229235"/>
                  </a:lnTo>
                  <a:lnTo>
                    <a:pt x="755650" y="193675"/>
                  </a:lnTo>
                  <a:lnTo>
                    <a:pt x="754379" y="158115"/>
                  </a:lnTo>
                  <a:lnTo>
                    <a:pt x="732154" y="90805"/>
                  </a:lnTo>
                  <a:lnTo>
                    <a:pt x="686117" y="37782"/>
                  </a:lnTo>
                  <a:lnTo>
                    <a:pt x="661727" y="25400"/>
                  </a:lnTo>
                  <a:close/>
                </a:path>
              </a:pathLst>
            </a:custGeom>
            <a:solidFill>
              <a:srgbClr val="D679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549832" y="6167437"/>
              <a:ext cx="3293427" cy="611187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9917430" y="33019"/>
            <a:ext cx="2174240" cy="1244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50" spc="60" dirty="0">
                <a:latin typeface="Calibri"/>
                <a:cs typeface="Calibri"/>
              </a:rPr>
              <a:t>CSP004_C_E:</a:t>
            </a:r>
            <a:r>
              <a:rPr sz="650" spc="35" dirty="0">
                <a:latin typeface="Calibri"/>
                <a:cs typeface="Calibri"/>
              </a:rPr>
              <a:t> </a:t>
            </a:r>
            <a:r>
              <a:rPr sz="650" spc="55" dirty="0">
                <a:latin typeface="Calibri"/>
                <a:cs typeface="Calibri"/>
              </a:rPr>
              <a:t>Abdelkader</a:t>
            </a:r>
            <a:r>
              <a:rPr sz="650" spc="30" dirty="0">
                <a:latin typeface="Calibri"/>
                <a:cs typeface="Calibri"/>
              </a:rPr>
              <a:t> </a:t>
            </a:r>
            <a:r>
              <a:rPr sz="650" spc="60" dirty="0">
                <a:latin typeface="Calibri"/>
                <a:cs typeface="Calibri"/>
              </a:rPr>
              <a:t>Shaaban</a:t>
            </a:r>
            <a:r>
              <a:rPr sz="650" spc="40" dirty="0">
                <a:latin typeface="Calibri"/>
                <a:cs typeface="Calibri"/>
              </a:rPr>
              <a:t> </a:t>
            </a:r>
            <a:r>
              <a:rPr sz="650" spc="55" dirty="0">
                <a:latin typeface="Calibri"/>
                <a:cs typeface="Calibri"/>
              </a:rPr>
              <a:t>και</a:t>
            </a:r>
            <a:r>
              <a:rPr sz="650" spc="25" dirty="0">
                <a:latin typeface="Calibri"/>
                <a:cs typeface="Calibri"/>
              </a:rPr>
              <a:t> </a:t>
            </a:r>
            <a:r>
              <a:rPr sz="650" spc="50" dirty="0">
                <a:latin typeface="Calibri"/>
                <a:cs typeface="Calibri"/>
              </a:rPr>
              <a:t>Stefan</a:t>
            </a:r>
            <a:r>
              <a:rPr sz="650" spc="25" dirty="0">
                <a:latin typeface="Calibri"/>
                <a:cs typeface="Calibri"/>
              </a:rPr>
              <a:t> </a:t>
            </a:r>
            <a:r>
              <a:rPr sz="650" spc="50" dirty="0">
                <a:latin typeface="Calibri"/>
                <a:cs typeface="Calibri"/>
              </a:rPr>
              <a:t>Schauer</a:t>
            </a:r>
            <a:endParaRPr sz="650">
              <a:latin typeface="Calibri"/>
              <a:cs typeface="Calibri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875030" y="761682"/>
            <a:ext cx="164655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155" dirty="0">
                <a:solidFill>
                  <a:srgbClr val="000000"/>
                </a:solidFill>
              </a:rPr>
              <a:t>Χρήση</a:t>
            </a:r>
            <a:r>
              <a:rPr spc="110" dirty="0">
                <a:solidFill>
                  <a:srgbClr val="000000"/>
                </a:solidFill>
              </a:rPr>
              <a:t> </a:t>
            </a:r>
            <a:r>
              <a:rPr spc="130" dirty="0">
                <a:solidFill>
                  <a:srgbClr val="000000"/>
                </a:solidFill>
              </a:rPr>
              <a:t>Hydra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1100455" y="1705927"/>
            <a:ext cx="8808720" cy="66684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b="1" spc="85" dirty="0">
                <a:latin typeface="Calibri"/>
                <a:cs typeface="Calibri"/>
              </a:rPr>
              <a:t>Προσπάθεια</a:t>
            </a:r>
            <a:r>
              <a:rPr sz="1100" b="1" spc="35" dirty="0">
                <a:latin typeface="Calibri"/>
                <a:cs typeface="Calibri"/>
              </a:rPr>
              <a:t> </a:t>
            </a:r>
            <a:r>
              <a:rPr sz="1100" b="1" spc="85" dirty="0">
                <a:latin typeface="Calibri"/>
                <a:cs typeface="Calibri"/>
              </a:rPr>
              <a:t>να</a:t>
            </a:r>
            <a:r>
              <a:rPr sz="1100" b="1" spc="40" dirty="0">
                <a:latin typeface="Calibri"/>
                <a:cs typeface="Calibri"/>
              </a:rPr>
              <a:t> </a:t>
            </a:r>
            <a:r>
              <a:rPr sz="1100" b="1" spc="80" dirty="0">
                <a:latin typeface="Calibri"/>
                <a:cs typeface="Calibri"/>
              </a:rPr>
              <a:t>μαντέψετε</a:t>
            </a:r>
            <a:r>
              <a:rPr sz="1100" b="1" spc="40" dirty="0">
                <a:latin typeface="Calibri"/>
                <a:cs typeface="Calibri"/>
              </a:rPr>
              <a:t> </a:t>
            </a:r>
            <a:r>
              <a:rPr sz="1100" b="1" spc="75" dirty="0">
                <a:latin typeface="Calibri"/>
                <a:cs typeface="Calibri"/>
              </a:rPr>
              <a:t>το</a:t>
            </a:r>
            <a:r>
              <a:rPr sz="1100" b="1" spc="40" dirty="0">
                <a:latin typeface="Calibri"/>
                <a:cs typeface="Calibri"/>
              </a:rPr>
              <a:t> </a:t>
            </a:r>
            <a:r>
              <a:rPr sz="1100" b="1" spc="85" dirty="0">
                <a:latin typeface="Calibri"/>
                <a:cs typeface="Calibri"/>
              </a:rPr>
              <a:t>όνομα</a:t>
            </a:r>
            <a:r>
              <a:rPr sz="1100" b="1" spc="40" dirty="0">
                <a:latin typeface="Calibri"/>
                <a:cs typeface="Calibri"/>
              </a:rPr>
              <a:t> </a:t>
            </a:r>
            <a:r>
              <a:rPr sz="1100" b="1" spc="80" dirty="0">
                <a:latin typeface="Calibri"/>
                <a:cs typeface="Calibri"/>
              </a:rPr>
              <a:t>χρήστη</a:t>
            </a:r>
            <a:r>
              <a:rPr sz="1100" b="1" spc="40" dirty="0">
                <a:latin typeface="Calibri"/>
                <a:cs typeface="Calibri"/>
              </a:rPr>
              <a:t> </a:t>
            </a:r>
            <a:r>
              <a:rPr sz="1100" b="1" spc="70" dirty="0">
                <a:latin typeface="Calibri"/>
                <a:cs typeface="Calibri"/>
              </a:rPr>
              <a:t>για</a:t>
            </a:r>
            <a:r>
              <a:rPr sz="1100" b="1" spc="40" dirty="0">
                <a:latin typeface="Calibri"/>
                <a:cs typeface="Calibri"/>
              </a:rPr>
              <a:t> </a:t>
            </a:r>
            <a:r>
              <a:rPr sz="1100" b="1" spc="75" dirty="0">
                <a:latin typeface="Calibri"/>
                <a:cs typeface="Calibri"/>
              </a:rPr>
              <a:t>συγκεκριμένο</a:t>
            </a:r>
            <a:r>
              <a:rPr sz="1100" b="1" spc="45" dirty="0">
                <a:latin typeface="Calibri"/>
                <a:cs typeface="Calibri"/>
              </a:rPr>
              <a:t> </a:t>
            </a:r>
            <a:r>
              <a:rPr sz="1100" b="1" spc="70" dirty="0">
                <a:latin typeface="Calibri"/>
                <a:cs typeface="Calibri"/>
              </a:rPr>
              <a:t>κωδικό</a:t>
            </a:r>
            <a:r>
              <a:rPr sz="1100" b="1" spc="20" dirty="0">
                <a:latin typeface="Calibri"/>
                <a:cs typeface="Calibri"/>
              </a:rPr>
              <a:t> </a:t>
            </a:r>
            <a:r>
              <a:rPr sz="1100" b="1" spc="70" dirty="0">
                <a:latin typeface="Calibri"/>
                <a:cs typeface="Calibri"/>
              </a:rPr>
              <a:t>πρόσβασης.</a:t>
            </a:r>
            <a:endParaRPr sz="11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1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950" dirty="0">
              <a:latin typeface="Calibri"/>
              <a:cs typeface="Calibri"/>
            </a:endParaRPr>
          </a:p>
          <a:p>
            <a:pPr marL="756285" indent="-286385">
              <a:lnSpc>
                <a:spcPct val="100000"/>
              </a:lnSpc>
              <a:buSzPct val="163636"/>
              <a:buFont typeface="Arial"/>
              <a:buChar char="•"/>
              <a:tabLst>
                <a:tab pos="755650" algn="l"/>
                <a:tab pos="756285" algn="l"/>
              </a:tabLst>
            </a:pPr>
            <a:r>
              <a:rPr sz="1100" spc="-5" dirty="0">
                <a:latin typeface="Noto Sans"/>
                <a:cs typeface="Noto Sans"/>
              </a:rPr>
              <a:t>hydra</a:t>
            </a:r>
            <a:r>
              <a:rPr sz="1100" spc="5" dirty="0">
                <a:latin typeface="Noto Sans"/>
                <a:cs typeface="Noto Sans"/>
              </a:rPr>
              <a:t> </a:t>
            </a:r>
            <a:r>
              <a:rPr sz="1100" spc="-5" dirty="0">
                <a:latin typeface="Noto Sans"/>
                <a:cs typeface="Noto Sans"/>
              </a:rPr>
              <a:t>users.txt</a:t>
            </a:r>
            <a:r>
              <a:rPr sz="1100" spc="10" dirty="0">
                <a:latin typeface="Noto Sans"/>
                <a:cs typeface="Noto Sans"/>
              </a:rPr>
              <a:t> </a:t>
            </a:r>
            <a:r>
              <a:rPr sz="1100" dirty="0">
                <a:latin typeface="Noto Sans"/>
                <a:cs typeface="Noto Sans"/>
              </a:rPr>
              <a:t>-p</a:t>
            </a:r>
            <a:r>
              <a:rPr sz="1100" spc="10" dirty="0">
                <a:latin typeface="Noto Sans"/>
                <a:cs typeface="Noto Sans"/>
              </a:rPr>
              <a:t> </a:t>
            </a:r>
            <a:r>
              <a:rPr sz="1100" spc="-5" dirty="0">
                <a:latin typeface="Noto Sans"/>
                <a:cs typeface="Noto Sans"/>
              </a:rPr>
              <a:t>msfadmin</a:t>
            </a:r>
            <a:r>
              <a:rPr sz="1100" spc="5" dirty="0">
                <a:latin typeface="Noto Sans"/>
                <a:cs typeface="Noto Sans"/>
              </a:rPr>
              <a:t> </a:t>
            </a:r>
            <a:r>
              <a:rPr sz="1100" spc="-5" dirty="0">
                <a:latin typeface="Noto Sans"/>
                <a:cs typeface="Noto Sans"/>
              </a:rPr>
              <a:t>192.168.122.230</a:t>
            </a:r>
            <a:r>
              <a:rPr sz="1100" dirty="0">
                <a:latin typeface="Noto Sans"/>
                <a:cs typeface="Noto Sans"/>
              </a:rPr>
              <a:t> </a:t>
            </a:r>
            <a:r>
              <a:rPr sz="1100" spc="-5" dirty="0">
                <a:latin typeface="Noto Sans"/>
                <a:cs typeface="Noto Sans"/>
              </a:rPr>
              <a:t>FTP</a:t>
            </a:r>
            <a:r>
              <a:rPr sz="1100" spc="10" dirty="0">
                <a:latin typeface="Noto Sans"/>
                <a:cs typeface="Noto Sans"/>
              </a:rPr>
              <a:t> </a:t>
            </a:r>
            <a:endParaRPr sz="1100" dirty="0">
              <a:latin typeface="Noto Sans"/>
              <a:cs typeface="Noto Sans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2718752" y="137160"/>
            <a:ext cx="9180830" cy="5952490"/>
            <a:chOff x="2718752" y="137160"/>
            <a:chExt cx="9180830" cy="5952490"/>
          </a:xfrm>
        </p:grpSpPr>
        <p:pic>
          <p:nvPicPr>
            <p:cNvPr id="11" name="object 1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658984" y="137160"/>
              <a:ext cx="2240279" cy="2229485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718752" y="2339022"/>
              <a:ext cx="7417434" cy="3750627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913697" y="2533967"/>
              <a:ext cx="6847205" cy="3180715"/>
            </a:xfrm>
            <a:prstGeom prst="rect">
              <a:avLst/>
            </a:prstGeom>
          </p:spPr>
        </p:pic>
      </p:grpSp>
      <p:sp>
        <p:nvSpPr>
          <p:cNvPr id="14" name="object 14"/>
          <p:cNvSpPr txBox="1"/>
          <p:nvPr/>
        </p:nvSpPr>
        <p:spPr>
          <a:xfrm>
            <a:off x="77152" y="6692265"/>
            <a:ext cx="817244" cy="889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575"/>
              </a:lnSpc>
            </a:pPr>
            <a:r>
              <a:rPr sz="500" u="sng" spc="30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6"/>
              </a:rPr>
              <a:t>hydra</a:t>
            </a:r>
            <a:r>
              <a:rPr sz="500" u="sng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6"/>
              </a:rPr>
              <a:t> </a:t>
            </a:r>
            <a:r>
              <a:rPr sz="500" u="sng" spc="30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6"/>
              </a:rPr>
              <a:t>Εργαλεία</a:t>
            </a:r>
            <a:r>
              <a:rPr sz="500" u="sng" spc="10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6"/>
              </a:rPr>
              <a:t> </a:t>
            </a:r>
            <a:r>
              <a:rPr sz="500" u="sng" spc="25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6"/>
              </a:rPr>
              <a:t>Kali</a:t>
            </a:r>
            <a:r>
              <a:rPr sz="500" u="sng" spc="5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6"/>
              </a:rPr>
              <a:t> </a:t>
            </a:r>
            <a:r>
              <a:rPr sz="500" u="sng" spc="30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6"/>
              </a:rPr>
              <a:t>Li</a:t>
            </a:r>
            <a:r>
              <a:rPr sz="500" u="sng" spc="30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</a:rPr>
              <a:t>nux|</a:t>
            </a:r>
            <a:endParaRPr sz="5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127740" y="6325234"/>
            <a:ext cx="114935" cy="1244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50" spc="5" dirty="0">
                <a:latin typeface="Calibri"/>
                <a:cs typeface="Calibri"/>
              </a:rPr>
              <a:t>3</a:t>
            </a:r>
            <a:r>
              <a:rPr sz="650" spc="30" dirty="0">
                <a:latin typeface="Calibri"/>
                <a:cs typeface="Calibri"/>
              </a:rPr>
              <a:t>1</a:t>
            </a:r>
            <a:endParaRPr sz="650">
              <a:latin typeface="Calibri"/>
              <a:cs typeface="Calibri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855027" y="0"/>
            <a:ext cx="11044555" cy="6879590"/>
            <a:chOff x="855027" y="0"/>
            <a:chExt cx="11044555" cy="6879590"/>
          </a:xfrm>
        </p:grpSpPr>
        <p:sp>
          <p:nvSpPr>
            <p:cNvPr id="4" name="object 4"/>
            <p:cNvSpPr/>
            <p:nvPr/>
          </p:nvSpPr>
          <p:spPr>
            <a:xfrm>
              <a:off x="6894512" y="635"/>
              <a:ext cx="1818639" cy="6857365"/>
            </a:xfrm>
            <a:custGeom>
              <a:avLst/>
              <a:gdLst/>
              <a:ahLst/>
              <a:cxnLst/>
              <a:rect l="l" t="t" r="r" b="b"/>
              <a:pathLst>
                <a:path w="1818640" h="6857365">
                  <a:moveTo>
                    <a:pt x="0" y="6857365"/>
                  </a:moveTo>
                  <a:lnTo>
                    <a:pt x="1818322" y="0"/>
                  </a:lnTo>
                </a:path>
              </a:pathLst>
            </a:custGeom>
            <a:ln w="22224">
              <a:solidFill>
                <a:srgbClr val="D6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7895907" y="5207317"/>
              <a:ext cx="755650" cy="1644650"/>
            </a:xfrm>
            <a:custGeom>
              <a:avLst/>
              <a:gdLst/>
              <a:ahLst/>
              <a:cxnLst/>
              <a:rect l="l" t="t" r="r" b="b"/>
              <a:pathLst>
                <a:path w="755650" h="1644650">
                  <a:moveTo>
                    <a:pt x="577850" y="0"/>
                  </a:moveTo>
                  <a:lnTo>
                    <a:pt x="531812" y="6350"/>
                  </a:lnTo>
                  <a:lnTo>
                    <a:pt x="489584" y="24130"/>
                  </a:lnTo>
                  <a:lnTo>
                    <a:pt x="453072" y="52387"/>
                  </a:lnTo>
                  <a:lnTo>
                    <a:pt x="424497" y="89535"/>
                  </a:lnTo>
                  <a:lnTo>
                    <a:pt x="406082" y="134620"/>
                  </a:lnTo>
                  <a:lnTo>
                    <a:pt x="0" y="1644650"/>
                  </a:lnTo>
                  <a:lnTo>
                    <a:pt x="26352" y="1644650"/>
                  </a:lnTo>
                  <a:lnTo>
                    <a:pt x="429895" y="140970"/>
                  </a:lnTo>
                  <a:lnTo>
                    <a:pt x="449897" y="95250"/>
                  </a:lnTo>
                  <a:lnTo>
                    <a:pt x="481964" y="59372"/>
                  </a:lnTo>
                  <a:lnTo>
                    <a:pt x="522604" y="35560"/>
                  </a:lnTo>
                  <a:lnTo>
                    <a:pt x="569277" y="25400"/>
                  </a:lnTo>
                  <a:lnTo>
                    <a:pt x="661727" y="25400"/>
                  </a:lnTo>
                  <a:lnTo>
                    <a:pt x="624204" y="6350"/>
                  </a:lnTo>
                  <a:lnTo>
                    <a:pt x="577850" y="0"/>
                  </a:lnTo>
                  <a:close/>
                </a:path>
                <a:path w="755650" h="1644650">
                  <a:moveTo>
                    <a:pt x="661727" y="25400"/>
                  </a:moveTo>
                  <a:lnTo>
                    <a:pt x="569277" y="25400"/>
                  </a:lnTo>
                  <a:lnTo>
                    <a:pt x="617854" y="30797"/>
                  </a:lnTo>
                  <a:lnTo>
                    <a:pt x="671829" y="57785"/>
                  </a:lnTo>
                  <a:lnTo>
                    <a:pt x="710882" y="103822"/>
                  </a:lnTo>
                  <a:lnTo>
                    <a:pt x="729932" y="161290"/>
                  </a:lnTo>
                  <a:lnTo>
                    <a:pt x="730884" y="192087"/>
                  </a:lnTo>
                  <a:lnTo>
                    <a:pt x="725804" y="222885"/>
                  </a:lnTo>
                  <a:lnTo>
                    <a:pt x="343534" y="1644650"/>
                  </a:lnTo>
                  <a:lnTo>
                    <a:pt x="369887" y="1644650"/>
                  </a:lnTo>
                  <a:lnTo>
                    <a:pt x="749617" y="229235"/>
                  </a:lnTo>
                  <a:lnTo>
                    <a:pt x="755650" y="193675"/>
                  </a:lnTo>
                  <a:lnTo>
                    <a:pt x="754379" y="158115"/>
                  </a:lnTo>
                  <a:lnTo>
                    <a:pt x="732154" y="90805"/>
                  </a:lnTo>
                  <a:lnTo>
                    <a:pt x="686117" y="37782"/>
                  </a:lnTo>
                  <a:lnTo>
                    <a:pt x="661727" y="25400"/>
                  </a:lnTo>
                  <a:close/>
                </a:path>
              </a:pathLst>
            </a:custGeom>
            <a:solidFill>
              <a:srgbClr val="D679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549832" y="6167437"/>
              <a:ext cx="3293427" cy="611187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659302" y="137160"/>
              <a:ext cx="2240279" cy="2229485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55027" y="2701924"/>
              <a:ext cx="7482840" cy="3783965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49972" y="2896870"/>
              <a:ext cx="6912927" cy="3214052"/>
            </a:xfrm>
            <a:prstGeom prst="rect">
              <a:avLst/>
            </a:prstGeom>
          </p:spPr>
        </p:pic>
      </p:grpSp>
      <p:sp>
        <p:nvSpPr>
          <p:cNvPr id="10" name="object 10"/>
          <p:cNvSpPr txBox="1"/>
          <p:nvPr/>
        </p:nvSpPr>
        <p:spPr>
          <a:xfrm>
            <a:off x="9917430" y="33019"/>
            <a:ext cx="2174240" cy="1244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50" spc="60" dirty="0">
                <a:latin typeface="Calibri"/>
                <a:cs typeface="Calibri"/>
              </a:rPr>
              <a:t>CSP004_C_E:</a:t>
            </a:r>
            <a:r>
              <a:rPr sz="650" spc="35" dirty="0">
                <a:latin typeface="Calibri"/>
                <a:cs typeface="Calibri"/>
              </a:rPr>
              <a:t> </a:t>
            </a:r>
            <a:r>
              <a:rPr sz="650" spc="55" dirty="0">
                <a:latin typeface="Calibri"/>
                <a:cs typeface="Calibri"/>
              </a:rPr>
              <a:t>Abdelkader</a:t>
            </a:r>
            <a:r>
              <a:rPr sz="650" spc="30" dirty="0">
                <a:latin typeface="Calibri"/>
                <a:cs typeface="Calibri"/>
              </a:rPr>
              <a:t> </a:t>
            </a:r>
            <a:r>
              <a:rPr sz="650" spc="60" dirty="0">
                <a:latin typeface="Calibri"/>
                <a:cs typeface="Calibri"/>
              </a:rPr>
              <a:t>Shaaban</a:t>
            </a:r>
            <a:r>
              <a:rPr sz="650" spc="40" dirty="0">
                <a:latin typeface="Calibri"/>
                <a:cs typeface="Calibri"/>
              </a:rPr>
              <a:t> </a:t>
            </a:r>
            <a:r>
              <a:rPr sz="650" spc="55" dirty="0">
                <a:latin typeface="Calibri"/>
                <a:cs typeface="Calibri"/>
              </a:rPr>
              <a:t>και</a:t>
            </a:r>
            <a:r>
              <a:rPr sz="650" spc="25" dirty="0">
                <a:latin typeface="Calibri"/>
                <a:cs typeface="Calibri"/>
              </a:rPr>
              <a:t> </a:t>
            </a:r>
            <a:r>
              <a:rPr sz="650" spc="50" dirty="0">
                <a:latin typeface="Calibri"/>
                <a:cs typeface="Calibri"/>
              </a:rPr>
              <a:t>Stefan</a:t>
            </a:r>
            <a:r>
              <a:rPr sz="650" spc="25" dirty="0">
                <a:latin typeface="Calibri"/>
                <a:cs typeface="Calibri"/>
              </a:rPr>
              <a:t> </a:t>
            </a:r>
            <a:r>
              <a:rPr sz="650" spc="50" dirty="0">
                <a:latin typeface="Calibri"/>
                <a:cs typeface="Calibri"/>
              </a:rPr>
              <a:t>Schauer</a:t>
            </a:r>
            <a:endParaRPr sz="65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77152" y="6692265"/>
            <a:ext cx="817244" cy="889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575"/>
              </a:lnSpc>
            </a:pPr>
            <a:r>
              <a:rPr sz="500" u="sng" spc="30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6"/>
              </a:rPr>
              <a:t>hydra</a:t>
            </a:r>
            <a:r>
              <a:rPr sz="500" u="sng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6"/>
              </a:rPr>
              <a:t> </a:t>
            </a:r>
            <a:r>
              <a:rPr sz="500" u="sng" spc="30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6"/>
              </a:rPr>
              <a:t>Εργαλεία</a:t>
            </a:r>
            <a:r>
              <a:rPr sz="500" u="sng" spc="10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6"/>
              </a:rPr>
              <a:t> </a:t>
            </a:r>
            <a:r>
              <a:rPr sz="500" u="sng" spc="25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6"/>
              </a:rPr>
              <a:t>Kali</a:t>
            </a:r>
            <a:r>
              <a:rPr sz="500" u="sng" spc="5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6"/>
              </a:rPr>
              <a:t> </a:t>
            </a:r>
            <a:r>
              <a:rPr sz="500" u="sng" spc="30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6"/>
              </a:rPr>
              <a:t>Li</a:t>
            </a:r>
            <a:r>
              <a:rPr sz="500" u="sng" spc="30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</a:rPr>
              <a:t>nux|</a:t>
            </a:r>
            <a:endParaRPr sz="500">
              <a:latin typeface="Calibri"/>
              <a:cs typeface="Calibri"/>
            </a:endParaRPr>
          </a:p>
        </p:txBody>
      </p: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875030" y="761365"/>
            <a:ext cx="164655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155" dirty="0">
                <a:solidFill>
                  <a:srgbClr val="000000"/>
                </a:solidFill>
              </a:rPr>
              <a:t>Χρήση</a:t>
            </a:r>
            <a:r>
              <a:rPr spc="110" dirty="0">
                <a:solidFill>
                  <a:srgbClr val="000000"/>
                </a:solidFill>
              </a:rPr>
              <a:t> </a:t>
            </a:r>
            <a:r>
              <a:rPr spc="130" dirty="0">
                <a:solidFill>
                  <a:srgbClr val="000000"/>
                </a:solidFill>
              </a:rPr>
              <a:t>Hydra</a:t>
            </a:r>
          </a:p>
        </p:txBody>
      </p:sp>
      <p:sp>
        <p:nvSpPr>
          <p:cNvPr id="12" name="object 12"/>
          <p:cNvSpPr txBox="1"/>
          <p:nvPr/>
        </p:nvSpPr>
        <p:spPr>
          <a:xfrm>
            <a:off x="1100455" y="1705609"/>
            <a:ext cx="9017635" cy="66684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b="1" spc="85" dirty="0">
                <a:latin typeface="Calibri"/>
                <a:cs typeface="Calibri"/>
              </a:rPr>
              <a:t>Προσπάθεια</a:t>
            </a:r>
            <a:r>
              <a:rPr sz="1100" b="1" spc="35" dirty="0">
                <a:latin typeface="Calibri"/>
                <a:cs typeface="Calibri"/>
              </a:rPr>
              <a:t> </a:t>
            </a:r>
            <a:r>
              <a:rPr sz="1100" b="1" spc="85" dirty="0">
                <a:latin typeface="Calibri"/>
                <a:cs typeface="Calibri"/>
              </a:rPr>
              <a:t>να</a:t>
            </a:r>
            <a:r>
              <a:rPr sz="1100" b="1" spc="35" dirty="0">
                <a:latin typeface="Calibri"/>
                <a:cs typeface="Calibri"/>
              </a:rPr>
              <a:t> </a:t>
            </a:r>
            <a:r>
              <a:rPr sz="1100" b="1" spc="80" dirty="0">
                <a:latin typeface="Calibri"/>
                <a:cs typeface="Calibri"/>
              </a:rPr>
              <a:t>μαντέψετε</a:t>
            </a:r>
            <a:r>
              <a:rPr sz="1100" b="1" spc="35" dirty="0">
                <a:latin typeface="Calibri"/>
                <a:cs typeface="Calibri"/>
              </a:rPr>
              <a:t> </a:t>
            </a:r>
            <a:r>
              <a:rPr sz="1100" b="1" spc="75" dirty="0">
                <a:latin typeface="Calibri"/>
                <a:cs typeface="Calibri"/>
              </a:rPr>
              <a:t>το</a:t>
            </a:r>
            <a:r>
              <a:rPr sz="1100" b="1" spc="35" dirty="0">
                <a:latin typeface="Calibri"/>
                <a:cs typeface="Calibri"/>
              </a:rPr>
              <a:t> </a:t>
            </a:r>
            <a:r>
              <a:rPr sz="1100" b="1" spc="85" dirty="0">
                <a:latin typeface="Calibri"/>
                <a:cs typeface="Calibri"/>
              </a:rPr>
              <a:t>όνομα</a:t>
            </a:r>
            <a:r>
              <a:rPr sz="1100" b="1" spc="35" dirty="0">
                <a:latin typeface="Calibri"/>
                <a:cs typeface="Calibri"/>
              </a:rPr>
              <a:t> </a:t>
            </a:r>
            <a:r>
              <a:rPr sz="1100" b="1" spc="80" dirty="0">
                <a:latin typeface="Calibri"/>
                <a:cs typeface="Calibri"/>
              </a:rPr>
              <a:t>χρήστη</a:t>
            </a:r>
            <a:r>
              <a:rPr sz="1100" b="1" spc="35" dirty="0">
                <a:latin typeface="Calibri"/>
                <a:cs typeface="Calibri"/>
              </a:rPr>
              <a:t> </a:t>
            </a:r>
            <a:r>
              <a:rPr sz="1100" b="1" spc="70" dirty="0">
                <a:latin typeface="Calibri"/>
                <a:cs typeface="Calibri"/>
              </a:rPr>
              <a:t>και</a:t>
            </a:r>
            <a:r>
              <a:rPr sz="1100" b="1" spc="35" dirty="0">
                <a:latin typeface="Calibri"/>
                <a:cs typeface="Calibri"/>
              </a:rPr>
              <a:t> </a:t>
            </a:r>
            <a:r>
              <a:rPr sz="1100" b="1" spc="75" dirty="0">
                <a:latin typeface="Calibri"/>
                <a:cs typeface="Calibri"/>
              </a:rPr>
              <a:t>τον</a:t>
            </a:r>
            <a:r>
              <a:rPr sz="1100" b="1" spc="50" dirty="0">
                <a:latin typeface="Calibri"/>
                <a:cs typeface="Calibri"/>
              </a:rPr>
              <a:t> </a:t>
            </a:r>
            <a:r>
              <a:rPr sz="1100" b="1" spc="70" dirty="0">
                <a:latin typeface="Calibri"/>
                <a:cs typeface="Calibri"/>
              </a:rPr>
              <a:t>κωδικό</a:t>
            </a:r>
            <a:r>
              <a:rPr sz="1100" b="1" spc="15" dirty="0">
                <a:latin typeface="Calibri"/>
                <a:cs typeface="Calibri"/>
              </a:rPr>
              <a:t> </a:t>
            </a:r>
            <a:r>
              <a:rPr sz="1100" b="1" spc="70" dirty="0">
                <a:latin typeface="Calibri"/>
                <a:cs typeface="Calibri"/>
              </a:rPr>
              <a:t>πρόσβασης.</a:t>
            </a:r>
            <a:endParaRPr sz="11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1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950" dirty="0">
              <a:latin typeface="Calibri"/>
              <a:cs typeface="Calibri"/>
            </a:endParaRPr>
          </a:p>
          <a:p>
            <a:pPr marL="756285" indent="-286385">
              <a:lnSpc>
                <a:spcPct val="100000"/>
              </a:lnSpc>
              <a:buSzPct val="163636"/>
              <a:buFont typeface="Arial"/>
              <a:buChar char="•"/>
              <a:tabLst>
                <a:tab pos="755650" algn="l"/>
                <a:tab pos="756285" algn="l"/>
              </a:tabLst>
            </a:pPr>
            <a:r>
              <a:rPr sz="1100" spc="-10" dirty="0">
                <a:latin typeface="Noto Sans"/>
                <a:cs typeface="Noto Sans"/>
              </a:rPr>
              <a:t>hydra </a:t>
            </a:r>
            <a:r>
              <a:rPr sz="1100" spc="-15" dirty="0">
                <a:latin typeface="Noto Sans"/>
                <a:cs typeface="Noto Sans"/>
              </a:rPr>
              <a:t>χρήστες.txt</a:t>
            </a:r>
            <a:r>
              <a:rPr sz="1100" spc="-5" dirty="0">
                <a:latin typeface="Noto Sans"/>
                <a:cs typeface="Noto Sans"/>
              </a:rPr>
              <a:t> </a:t>
            </a:r>
            <a:r>
              <a:rPr sz="1100" spc="-10" dirty="0">
                <a:latin typeface="Noto Sans"/>
                <a:cs typeface="Noto Sans"/>
              </a:rPr>
              <a:t>-P </a:t>
            </a:r>
            <a:r>
              <a:rPr sz="1100" spc="-15" dirty="0">
                <a:latin typeface="Noto Sans"/>
                <a:cs typeface="Noto Sans"/>
              </a:rPr>
              <a:t>password.txt</a:t>
            </a:r>
            <a:r>
              <a:rPr sz="1100" dirty="0">
                <a:latin typeface="Noto Sans"/>
                <a:cs typeface="Noto Sans"/>
              </a:rPr>
              <a:t> </a:t>
            </a:r>
            <a:r>
              <a:rPr sz="1100" spc="-15" dirty="0">
                <a:latin typeface="Noto Sans"/>
                <a:cs typeface="Noto Sans"/>
              </a:rPr>
              <a:t>192.168.122.230</a:t>
            </a:r>
            <a:r>
              <a:rPr sz="1100" spc="-20" dirty="0">
                <a:latin typeface="Noto Sans"/>
                <a:cs typeface="Noto Sans"/>
              </a:rPr>
              <a:t> </a:t>
            </a:r>
            <a:r>
              <a:rPr sz="1100" spc="-10" dirty="0">
                <a:latin typeface="Noto Sans"/>
                <a:cs typeface="Noto Sans"/>
              </a:rPr>
              <a:t>FTP</a:t>
            </a:r>
            <a:endParaRPr sz="1100" dirty="0">
              <a:latin typeface="Noto Sans"/>
              <a:cs typeface="Noto Sans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8307705" y="2900997"/>
            <a:ext cx="3733800" cy="13976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3335">
              <a:lnSpc>
                <a:spcPct val="100000"/>
              </a:lnSpc>
              <a:spcBef>
                <a:spcPts val="100"/>
              </a:spcBef>
            </a:pPr>
            <a:r>
              <a:rPr sz="1000" b="1" spc="80" dirty="0">
                <a:latin typeface="Calibri"/>
                <a:cs typeface="Calibri"/>
              </a:rPr>
              <a:t>Παρακαλώ</a:t>
            </a:r>
            <a:r>
              <a:rPr sz="1000" b="1" dirty="0">
                <a:latin typeface="Calibri"/>
                <a:cs typeface="Calibri"/>
              </a:rPr>
              <a:t> </a:t>
            </a:r>
            <a:r>
              <a:rPr sz="1000" b="1" spc="60" dirty="0">
                <a:latin typeface="Calibri"/>
                <a:cs typeface="Calibri"/>
              </a:rPr>
              <a:t>σημειώστε:</a:t>
            </a:r>
            <a:endParaRPr sz="1000">
              <a:latin typeface="Calibri"/>
              <a:cs typeface="Calibri"/>
            </a:endParaRPr>
          </a:p>
          <a:p>
            <a:pPr marL="299720" marR="9525" indent="-287020" algn="just">
              <a:lnSpc>
                <a:spcPct val="100000"/>
              </a:lnSpc>
              <a:spcBef>
                <a:spcPts val="670"/>
              </a:spcBef>
              <a:buSzPct val="160000"/>
              <a:buFont typeface="Arial"/>
              <a:buChar char="•"/>
              <a:tabLst>
                <a:tab pos="298450" algn="l"/>
              </a:tabLst>
            </a:pPr>
            <a:r>
              <a:rPr sz="1000" b="1" spc="60" dirty="0">
                <a:latin typeface="Calibri"/>
                <a:cs typeface="Calibri"/>
              </a:rPr>
              <a:t>Capital </a:t>
            </a:r>
            <a:r>
              <a:rPr sz="1000" b="1" spc="50" dirty="0">
                <a:latin typeface="Calibri"/>
                <a:cs typeface="Calibri"/>
              </a:rPr>
              <a:t>-L </a:t>
            </a:r>
            <a:r>
              <a:rPr sz="1000" b="1" spc="105" dirty="0">
                <a:latin typeface="Calibri"/>
                <a:cs typeface="Calibri"/>
              </a:rPr>
              <a:t>&amp; </a:t>
            </a:r>
            <a:r>
              <a:rPr sz="1000" b="1" spc="55" dirty="0">
                <a:latin typeface="Calibri"/>
                <a:cs typeface="Calibri"/>
              </a:rPr>
              <a:t>-P: </a:t>
            </a:r>
            <a:r>
              <a:rPr sz="1000" spc="65" dirty="0">
                <a:latin typeface="Calibri"/>
                <a:cs typeface="Calibri"/>
              </a:rPr>
              <a:t>Χρησιμοποιείται </a:t>
            </a:r>
            <a:r>
              <a:rPr sz="1000" spc="60" dirty="0">
                <a:latin typeface="Calibri"/>
                <a:cs typeface="Calibri"/>
              </a:rPr>
              <a:t>για </a:t>
            </a:r>
            <a:r>
              <a:rPr sz="1000" spc="65" dirty="0">
                <a:latin typeface="Calibri"/>
                <a:cs typeface="Calibri"/>
              </a:rPr>
              <a:t>τον </a:t>
            </a:r>
            <a:r>
              <a:rPr sz="1000" spc="70" dirty="0">
                <a:latin typeface="Calibri"/>
                <a:cs typeface="Calibri"/>
              </a:rPr>
              <a:t>προσδιορισμό </a:t>
            </a:r>
            <a:r>
              <a:rPr sz="1000" spc="75" dirty="0">
                <a:latin typeface="Calibri"/>
                <a:cs typeface="Calibri"/>
              </a:rPr>
              <a:t> </a:t>
            </a:r>
            <a:r>
              <a:rPr sz="1000" spc="70" dirty="0">
                <a:latin typeface="Calibri"/>
                <a:cs typeface="Calibri"/>
              </a:rPr>
              <a:t>αρχείων</a:t>
            </a:r>
            <a:r>
              <a:rPr sz="1000" spc="25" dirty="0">
                <a:latin typeface="Calibri"/>
                <a:cs typeface="Calibri"/>
              </a:rPr>
              <a:t> </a:t>
            </a:r>
            <a:r>
              <a:rPr sz="1000" spc="80" dirty="0">
                <a:latin typeface="Calibri"/>
                <a:cs typeface="Calibri"/>
              </a:rPr>
              <a:t>που</a:t>
            </a:r>
            <a:r>
              <a:rPr sz="1000" spc="25" dirty="0">
                <a:latin typeface="Calibri"/>
                <a:cs typeface="Calibri"/>
              </a:rPr>
              <a:t> </a:t>
            </a:r>
            <a:r>
              <a:rPr sz="1000" spc="65" dirty="0">
                <a:latin typeface="Calibri"/>
                <a:cs typeface="Calibri"/>
              </a:rPr>
              <a:t>περιέχουν</a:t>
            </a:r>
            <a:r>
              <a:rPr sz="1000" spc="30" dirty="0">
                <a:latin typeface="Calibri"/>
                <a:cs typeface="Calibri"/>
              </a:rPr>
              <a:t> </a:t>
            </a:r>
            <a:r>
              <a:rPr sz="1000" b="1" spc="75" dirty="0">
                <a:latin typeface="Calibri"/>
                <a:cs typeface="Calibri"/>
              </a:rPr>
              <a:t>με</a:t>
            </a:r>
            <a:r>
              <a:rPr sz="1000" b="1" spc="25" dirty="0">
                <a:latin typeface="Calibri"/>
                <a:cs typeface="Calibri"/>
              </a:rPr>
              <a:t> </a:t>
            </a:r>
            <a:r>
              <a:rPr sz="1000" b="1" spc="75" dirty="0">
                <a:latin typeface="Calibri"/>
                <a:cs typeface="Calibri"/>
              </a:rPr>
              <a:t>ονόματα</a:t>
            </a:r>
            <a:r>
              <a:rPr sz="1000" b="1" spc="25" dirty="0">
                <a:latin typeface="Calibri"/>
                <a:cs typeface="Calibri"/>
              </a:rPr>
              <a:t> </a:t>
            </a:r>
            <a:r>
              <a:rPr sz="1000" b="1" spc="75" dirty="0">
                <a:latin typeface="Calibri"/>
                <a:cs typeface="Calibri"/>
              </a:rPr>
              <a:t>χρηστών</a:t>
            </a:r>
            <a:r>
              <a:rPr sz="1000" b="1" spc="25" dirty="0">
                <a:latin typeface="Calibri"/>
                <a:cs typeface="Calibri"/>
              </a:rPr>
              <a:t> </a:t>
            </a:r>
            <a:r>
              <a:rPr sz="1000" b="1" spc="45" dirty="0">
                <a:latin typeface="Calibri"/>
                <a:cs typeface="Calibri"/>
              </a:rPr>
              <a:t>(</a:t>
            </a:r>
            <a:r>
              <a:rPr sz="1000" spc="45" dirty="0">
                <a:latin typeface="Calibri"/>
                <a:cs typeface="Calibri"/>
              </a:rPr>
              <a:t>users.txt</a:t>
            </a:r>
            <a:r>
              <a:rPr sz="1000" b="1" spc="45" dirty="0">
                <a:latin typeface="Calibri"/>
                <a:cs typeface="Calibri"/>
              </a:rPr>
              <a:t>)</a:t>
            </a:r>
            <a:endParaRPr sz="1000">
              <a:latin typeface="Calibri"/>
              <a:cs typeface="Calibri"/>
            </a:endParaRPr>
          </a:p>
          <a:p>
            <a:pPr marL="299720" marR="459105" indent="1463040">
              <a:lnSpc>
                <a:spcPts val="1200"/>
              </a:lnSpc>
              <a:spcBef>
                <a:spcPts val="30"/>
              </a:spcBef>
              <a:tabLst>
                <a:tab pos="2690495" algn="l"/>
              </a:tabLst>
            </a:pPr>
            <a:r>
              <a:rPr sz="1000" spc="40" dirty="0">
                <a:latin typeface="Calibri"/>
                <a:cs typeface="Calibri"/>
              </a:rPr>
              <a:t>κ</a:t>
            </a:r>
            <a:r>
              <a:rPr sz="1000" spc="60" dirty="0">
                <a:latin typeface="Calibri"/>
                <a:cs typeface="Calibri"/>
              </a:rPr>
              <a:t>α</a:t>
            </a:r>
            <a:r>
              <a:rPr sz="1000" spc="40" dirty="0">
                <a:latin typeface="Calibri"/>
                <a:cs typeface="Calibri"/>
              </a:rPr>
              <a:t>ι</a:t>
            </a:r>
            <a:r>
              <a:rPr sz="1000" dirty="0">
                <a:latin typeface="Calibri"/>
                <a:cs typeface="Calibri"/>
              </a:rPr>
              <a:t>	</a:t>
            </a:r>
            <a:r>
              <a:rPr sz="1000" b="1" spc="60" dirty="0">
                <a:latin typeface="Calibri"/>
                <a:cs typeface="Calibri"/>
              </a:rPr>
              <a:t>κ</a:t>
            </a:r>
            <a:r>
              <a:rPr sz="1000" b="1" spc="90" dirty="0">
                <a:latin typeface="Calibri"/>
                <a:cs typeface="Calibri"/>
              </a:rPr>
              <a:t>ω</a:t>
            </a:r>
            <a:r>
              <a:rPr sz="1000" b="1" spc="65" dirty="0">
                <a:latin typeface="Calibri"/>
                <a:cs typeface="Calibri"/>
              </a:rPr>
              <a:t>δ</a:t>
            </a:r>
            <a:r>
              <a:rPr sz="1000" b="1" spc="30" dirty="0">
                <a:latin typeface="Calibri"/>
                <a:cs typeface="Calibri"/>
              </a:rPr>
              <a:t>ι</a:t>
            </a:r>
            <a:r>
              <a:rPr sz="1000" b="1" spc="55" dirty="0">
                <a:latin typeface="Calibri"/>
                <a:cs typeface="Calibri"/>
              </a:rPr>
              <a:t>κ</a:t>
            </a:r>
            <a:r>
              <a:rPr sz="1000" b="1" spc="65" dirty="0">
                <a:latin typeface="Calibri"/>
                <a:cs typeface="Calibri"/>
              </a:rPr>
              <a:t>ού</a:t>
            </a:r>
            <a:r>
              <a:rPr sz="1000" b="1" spc="40" dirty="0">
                <a:latin typeface="Calibri"/>
                <a:cs typeface="Calibri"/>
              </a:rPr>
              <a:t>ς  </a:t>
            </a:r>
            <a:r>
              <a:rPr sz="1000" b="1" spc="65" dirty="0">
                <a:latin typeface="Calibri"/>
                <a:cs typeface="Calibri"/>
              </a:rPr>
              <a:t>πρόσβασης</a:t>
            </a:r>
            <a:r>
              <a:rPr sz="1000" b="1" spc="10" dirty="0">
                <a:latin typeface="Calibri"/>
                <a:cs typeface="Calibri"/>
              </a:rPr>
              <a:t> </a:t>
            </a:r>
            <a:r>
              <a:rPr sz="1000" b="1" spc="50" dirty="0">
                <a:latin typeface="Calibri"/>
                <a:cs typeface="Calibri"/>
              </a:rPr>
              <a:t>(passwords.txt).</a:t>
            </a:r>
            <a:endParaRPr sz="1000">
              <a:latin typeface="Calibri"/>
              <a:cs typeface="Calibri"/>
            </a:endParaRPr>
          </a:p>
          <a:p>
            <a:pPr marL="299720" marR="5080" indent="-287020" algn="just">
              <a:lnSpc>
                <a:spcPct val="100000"/>
              </a:lnSpc>
              <a:spcBef>
                <a:spcPts val="515"/>
              </a:spcBef>
              <a:buSzPct val="160000"/>
              <a:buFont typeface="Arial"/>
              <a:buChar char="•"/>
              <a:tabLst>
                <a:tab pos="298450" algn="l"/>
              </a:tabLst>
            </a:pPr>
            <a:r>
              <a:rPr sz="1000" b="1" spc="105" dirty="0">
                <a:latin typeface="Calibri"/>
                <a:cs typeface="Calibri"/>
              </a:rPr>
              <a:t>Μικρά γράμματα </a:t>
            </a:r>
            <a:r>
              <a:rPr sz="1000" b="1" spc="50" dirty="0">
                <a:latin typeface="Calibri"/>
                <a:cs typeface="Calibri"/>
              </a:rPr>
              <a:t>-l </a:t>
            </a:r>
            <a:r>
              <a:rPr sz="1000" b="1" spc="140" dirty="0">
                <a:latin typeface="Calibri"/>
                <a:cs typeface="Calibri"/>
              </a:rPr>
              <a:t>&amp; </a:t>
            </a:r>
            <a:r>
              <a:rPr sz="1000" b="1" spc="70" dirty="0">
                <a:latin typeface="Calibri"/>
                <a:cs typeface="Calibri"/>
              </a:rPr>
              <a:t>-p: </a:t>
            </a:r>
            <a:r>
              <a:rPr sz="1000" spc="90" dirty="0">
                <a:latin typeface="Calibri"/>
                <a:cs typeface="Calibri"/>
              </a:rPr>
              <a:t>Χρησιμοποιούνται </a:t>
            </a:r>
            <a:r>
              <a:rPr sz="1000" spc="85" dirty="0">
                <a:latin typeface="Calibri"/>
                <a:cs typeface="Calibri"/>
              </a:rPr>
              <a:t>για </a:t>
            </a:r>
            <a:r>
              <a:rPr sz="1000" b="1" spc="90" dirty="0">
                <a:latin typeface="Calibri"/>
                <a:cs typeface="Calibri"/>
              </a:rPr>
              <a:t>τον </a:t>
            </a:r>
            <a:r>
              <a:rPr sz="1000" b="1" spc="95" dirty="0">
                <a:latin typeface="Calibri"/>
                <a:cs typeface="Calibri"/>
              </a:rPr>
              <a:t> προσδιορισμό</a:t>
            </a:r>
            <a:r>
              <a:rPr sz="1000" b="1" spc="100" dirty="0">
                <a:latin typeface="Calibri"/>
                <a:cs typeface="Calibri"/>
              </a:rPr>
              <a:t> </a:t>
            </a:r>
            <a:r>
              <a:rPr sz="1000" spc="90" dirty="0">
                <a:latin typeface="Calibri"/>
                <a:cs typeface="Calibri"/>
              </a:rPr>
              <a:t>συγκεκριμένου</a:t>
            </a:r>
            <a:r>
              <a:rPr sz="1000" spc="95" dirty="0">
                <a:latin typeface="Calibri"/>
                <a:cs typeface="Calibri"/>
              </a:rPr>
              <a:t> </a:t>
            </a:r>
            <a:r>
              <a:rPr sz="1000" b="1" spc="95" dirty="0">
                <a:latin typeface="Calibri"/>
                <a:cs typeface="Calibri"/>
              </a:rPr>
              <a:t>ονόματος</a:t>
            </a:r>
            <a:r>
              <a:rPr sz="1000" b="1" spc="100" dirty="0">
                <a:latin typeface="Calibri"/>
                <a:cs typeface="Calibri"/>
              </a:rPr>
              <a:t> </a:t>
            </a:r>
            <a:r>
              <a:rPr sz="1000" b="1" spc="95" dirty="0">
                <a:latin typeface="Calibri"/>
                <a:cs typeface="Calibri"/>
              </a:rPr>
              <a:t>χρήστη</a:t>
            </a:r>
            <a:r>
              <a:rPr sz="1000" b="1" spc="100" dirty="0">
                <a:latin typeface="Calibri"/>
                <a:cs typeface="Calibri"/>
              </a:rPr>
              <a:t> </a:t>
            </a:r>
            <a:r>
              <a:rPr sz="1000" spc="105" dirty="0">
                <a:latin typeface="Calibri"/>
                <a:cs typeface="Calibri"/>
              </a:rPr>
              <a:t>ή </a:t>
            </a:r>
            <a:r>
              <a:rPr sz="1000" spc="110" dirty="0">
                <a:latin typeface="Calibri"/>
                <a:cs typeface="Calibri"/>
              </a:rPr>
              <a:t> </a:t>
            </a:r>
            <a:r>
              <a:rPr sz="1000" b="1" spc="90" dirty="0">
                <a:latin typeface="Calibri"/>
                <a:cs typeface="Calibri"/>
              </a:rPr>
              <a:t>κωδικού</a:t>
            </a:r>
            <a:r>
              <a:rPr sz="1000" b="1" spc="15" dirty="0">
                <a:latin typeface="Calibri"/>
                <a:cs typeface="Calibri"/>
              </a:rPr>
              <a:t> </a:t>
            </a:r>
            <a:r>
              <a:rPr sz="1000" b="1" spc="90" dirty="0">
                <a:latin typeface="Calibri"/>
                <a:cs typeface="Calibri"/>
              </a:rPr>
              <a:t>πρόσβασης.</a:t>
            </a:r>
            <a:endParaRPr sz="10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127740" y="6325234"/>
            <a:ext cx="114935" cy="1244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50" spc="5" dirty="0">
                <a:latin typeface="Calibri"/>
                <a:cs typeface="Calibri"/>
              </a:rPr>
              <a:t>3</a:t>
            </a:r>
            <a:r>
              <a:rPr sz="650" spc="30" dirty="0">
                <a:latin typeface="Calibri"/>
                <a:cs typeface="Calibri"/>
              </a:rPr>
              <a:t>2</a:t>
            </a:r>
            <a:endParaRPr sz="650">
              <a:latin typeface="Calibri"/>
              <a:cs typeface="Calibri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6883400" y="0"/>
            <a:ext cx="3959860" cy="6879590"/>
            <a:chOff x="6883400" y="0"/>
            <a:chExt cx="3959860" cy="6879590"/>
          </a:xfrm>
        </p:grpSpPr>
        <p:sp>
          <p:nvSpPr>
            <p:cNvPr id="4" name="object 4"/>
            <p:cNvSpPr/>
            <p:nvPr/>
          </p:nvSpPr>
          <p:spPr>
            <a:xfrm>
              <a:off x="6894512" y="635"/>
              <a:ext cx="1818639" cy="6857365"/>
            </a:xfrm>
            <a:custGeom>
              <a:avLst/>
              <a:gdLst/>
              <a:ahLst/>
              <a:cxnLst/>
              <a:rect l="l" t="t" r="r" b="b"/>
              <a:pathLst>
                <a:path w="1818640" h="6857365">
                  <a:moveTo>
                    <a:pt x="0" y="6857365"/>
                  </a:moveTo>
                  <a:lnTo>
                    <a:pt x="1818322" y="0"/>
                  </a:lnTo>
                </a:path>
              </a:pathLst>
            </a:custGeom>
            <a:ln w="22224">
              <a:solidFill>
                <a:srgbClr val="D6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7895589" y="5207317"/>
              <a:ext cx="755650" cy="1644650"/>
            </a:xfrm>
            <a:custGeom>
              <a:avLst/>
              <a:gdLst/>
              <a:ahLst/>
              <a:cxnLst/>
              <a:rect l="l" t="t" r="r" b="b"/>
              <a:pathLst>
                <a:path w="755650" h="1644650">
                  <a:moveTo>
                    <a:pt x="577850" y="0"/>
                  </a:moveTo>
                  <a:lnTo>
                    <a:pt x="531812" y="6350"/>
                  </a:lnTo>
                  <a:lnTo>
                    <a:pt x="489584" y="24130"/>
                  </a:lnTo>
                  <a:lnTo>
                    <a:pt x="453072" y="52387"/>
                  </a:lnTo>
                  <a:lnTo>
                    <a:pt x="424497" y="89535"/>
                  </a:lnTo>
                  <a:lnTo>
                    <a:pt x="406082" y="134620"/>
                  </a:lnTo>
                  <a:lnTo>
                    <a:pt x="0" y="1644650"/>
                  </a:lnTo>
                  <a:lnTo>
                    <a:pt x="26352" y="1644650"/>
                  </a:lnTo>
                  <a:lnTo>
                    <a:pt x="429894" y="140970"/>
                  </a:lnTo>
                  <a:lnTo>
                    <a:pt x="449897" y="95250"/>
                  </a:lnTo>
                  <a:lnTo>
                    <a:pt x="481964" y="59372"/>
                  </a:lnTo>
                  <a:lnTo>
                    <a:pt x="522604" y="35560"/>
                  </a:lnTo>
                  <a:lnTo>
                    <a:pt x="569277" y="25400"/>
                  </a:lnTo>
                  <a:lnTo>
                    <a:pt x="661727" y="25400"/>
                  </a:lnTo>
                  <a:lnTo>
                    <a:pt x="624204" y="6350"/>
                  </a:lnTo>
                  <a:lnTo>
                    <a:pt x="577850" y="0"/>
                  </a:lnTo>
                  <a:close/>
                </a:path>
                <a:path w="755650" h="1644650">
                  <a:moveTo>
                    <a:pt x="661727" y="25400"/>
                  </a:moveTo>
                  <a:lnTo>
                    <a:pt x="569277" y="25400"/>
                  </a:lnTo>
                  <a:lnTo>
                    <a:pt x="617854" y="30797"/>
                  </a:lnTo>
                  <a:lnTo>
                    <a:pt x="671829" y="57785"/>
                  </a:lnTo>
                  <a:lnTo>
                    <a:pt x="710882" y="103822"/>
                  </a:lnTo>
                  <a:lnTo>
                    <a:pt x="729932" y="161290"/>
                  </a:lnTo>
                  <a:lnTo>
                    <a:pt x="730884" y="192087"/>
                  </a:lnTo>
                  <a:lnTo>
                    <a:pt x="725804" y="222885"/>
                  </a:lnTo>
                  <a:lnTo>
                    <a:pt x="343534" y="1644650"/>
                  </a:lnTo>
                  <a:lnTo>
                    <a:pt x="369887" y="1644650"/>
                  </a:lnTo>
                  <a:lnTo>
                    <a:pt x="749617" y="229235"/>
                  </a:lnTo>
                  <a:lnTo>
                    <a:pt x="755650" y="193675"/>
                  </a:lnTo>
                  <a:lnTo>
                    <a:pt x="754379" y="158115"/>
                  </a:lnTo>
                  <a:lnTo>
                    <a:pt x="732154" y="90805"/>
                  </a:lnTo>
                  <a:lnTo>
                    <a:pt x="686117" y="37782"/>
                  </a:lnTo>
                  <a:lnTo>
                    <a:pt x="661727" y="25400"/>
                  </a:lnTo>
                  <a:close/>
                </a:path>
              </a:pathLst>
            </a:custGeom>
            <a:solidFill>
              <a:srgbClr val="D679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549832" y="6167437"/>
              <a:ext cx="3293427" cy="611187"/>
            </a:xfrm>
            <a:prstGeom prst="rect">
              <a:avLst/>
            </a:prstGeom>
          </p:spPr>
        </p:pic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875030" y="831532"/>
            <a:ext cx="164655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155" dirty="0">
                <a:solidFill>
                  <a:srgbClr val="000000"/>
                </a:solidFill>
              </a:rPr>
              <a:t>Χρήση</a:t>
            </a:r>
            <a:r>
              <a:rPr spc="110" dirty="0">
                <a:solidFill>
                  <a:srgbClr val="000000"/>
                </a:solidFill>
              </a:rPr>
              <a:t> </a:t>
            </a:r>
            <a:r>
              <a:rPr spc="130" dirty="0">
                <a:solidFill>
                  <a:srgbClr val="000000"/>
                </a:solidFill>
              </a:rPr>
              <a:t>Hydra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8308340" y="33019"/>
            <a:ext cx="2174240" cy="1244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50" spc="60" dirty="0">
                <a:latin typeface="Calibri"/>
                <a:cs typeface="Calibri"/>
              </a:rPr>
              <a:t>CSP004_C_E:</a:t>
            </a:r>
            <a:r>
              <a:rPr sz="650" spc="35" dirty="0">
                <a:latin typeface="Calibri"/>
                <a:cs typeface="Calibri"/>
              </a:rPr>
              <a:t> </a:t>
            </a:r>
            <a:r>
              <a:rPr sz="650" spc="55" dirty="0">
                <a:latin typeface="Calibri"/>
                <a:cs typeface="Calibri"/>
              </a:rPr>
              <a:t>Abdelkader</a:t>
            </a:r>
            <a:r>
              <a:rPr sz="650" spc="30" dirty="0">
                <a:latin typeface="Calibri"/>
                <a:cs typeface="Calibri"/>
              </a:rPr>
              <a:t> </a:t>
            </a:r>
            <a:r>
              <a:rPr sz="650" spc="60" dirty="0">
                <a:latin typeface="Calibri"/>
                <a:cs typeface="Calibri"/>
              </a:rPr>
              <a:t>Shaaban</a:t>
            </a:r>
            <a:r>
              <a:rPr sz="650" spc="40" dirty="0">
                <a:latin typeface="Calibri"/>
                <a:cs typeface="Calibri"/>
              </a:rPr>
              <a:t> </a:t>
            </a:r>
            <a:r>
              <a:rPr sz="650" spc="55" dirty="0">
                <a:latin typeface="Calibri"/>
                <a:cs typeface="Calibri"/>
              </a:rPr>
              <a:t>και</a:t>
            </a:r>
            <a:r>
              <a:rPr sz="650" spc="25" dirty="0">
                <a:latin typeface="Calibri"/>
                <a:cs typeface="Calibri"/>
              </a:rPr>
              <a:t> </a:t>
            </a:r>
            <a:r>
              <a:rPr sz="650" spc="50" dirty="0">
                <a:latin typeface="Calibri"/>
                <a:cs typeface="Calibri"/>
              </a:rPr>
              <a:t>Stefan</a:t>
            </a:r>
            <a:r>
              <a:rPr sz="650" spc="25" dirty="0">
                <a:latin typeface="Calibri"/>
                <a:cs typeface="Calibri"/>
              </a:rPr>
              <a:t> </a:t>
            </a:r>
            <a:r>
              <a:rPr sz="650" spc="50" dirty="0">
                <a:latin typeface="Calibri"/>
                <a:cs typeface="Calibri"/>
              </a:rPr>
              <a:t>Schauer</a:t>
            </a:r>
            <a:endParaRPr sz="65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100455" y="1825307"/>
            <a:ext cx="8994140" cy="66684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b="1" spc="80" dirty="0">
                <a:latin typeface="Calibri"/>
                <a:cs typeface="Calibri"/>
              </a:rPr>
              <a:t>Προσπαθεί</a:t>
            </a:r>
            <a:r>
              <a:rPr sz="1100" b="1" spc="35" dirty="0">
                <a:latin typeface="Calibri"/>
                <a:cs typeface="Calibri"/>
              </a:rPr>
              <a:t> </a:t>
            </a:r>
            <a:r>
              <a:rPr sz="1100" b="1" spc="85" dirty="0">
                <a:latin typeface="Calibri"/>
                <a:cs typeface="Calibri"/>
              </a:rPr>
              <a:t>να</a:t>
            </a:r>
            <a:r>
              <a:rPr sz="1100" b="1" spc="40" dirty="0">
                <a:latin typeface="Calibri"/>
                <a:cs typeface="Calibri"/>
              </a:rPr>
              <a:t> </a:t>
            </a:r>
            <a:r>
              <a:rPr sz="1100" b="1" spc="80" dirty="0">
                <a:latin typeface="Calibri"/>
                <a:cs typeface="Calibri"/>
              </a:rPr>
              <a:t>μαντέψει</a:t>
            </a:r>
            <a:r>
              <a:rPr sz="1100" b="1" spc="40" dirty="0">
                <a:latin typeface="Calibri"/>
                <a:cs typeface="Calibri"/>
              </a:rPr>
              <a:t> </a:t>
            </a:r>
            <a:r>
              <a:rPr sz="1100" b="1" spc="75" dirty="0">
                <a:latin typeface="Calibri"/>
                <a:cs typeface="Calibri"/>
              </a:rPr>
              <a:t>το</a:t>
            </a:r>
            <a:r>
              <a:rPr sz="1100" b="1" spc="40" dirty="0">
                <a:latin typeface="Calibri"/>
                <a:cs typeface="Calibri"/>
              </a:rPr>
              <a:t> </a:t>
            </a:r>
            <a:r>
              <a:rPr sz="1100" b="1" spc="85" dirty="0">
                <a:latin typeface="Calibri"/>
                <a:cs typeface="Calibri"/>
              </a:rPr>
              <a:t>όνομα</a:t>
            </a:r>
            <a:r>
              <a:rPr sz="1100" b="1" spc="35" dirty="0">
                <a:latin typeface="Calibri"/>
                <a:cs typeface="Calibri"/>
              </a:rPr>
              <a:t> </a:t>
            </a:r>
            <a:r>
              <a:rPr sz="1100" b="1" spc="80" dirty="0">
                <a:latin typeface="Calibri"/>
                <a:cs typeface="Calibri"/>
              </a:rPr>
              <a:t>χρήστη</a:t>
            </a:r>
            <a:r>
              <a:rPr sz="1100" b="1" spc="40" dirty="0">
                <a:latin typeface="Calibri"/>
                <a:cs typeface="Calibri"/>
              </a:rPr>
              <a:t> </a:t>
            </a:r>
            <a:r>
              <a:rPr sz="1100" b="1" spc="70" dirty="0">
                <a:latin typeface="Calibri"/>
                <a:cs typeface="Calibri"/>
              </a:rPr>
              <a:t>και</a:t>
            </a:r>
            <a:r>
              <a:rPr sz="1100" b="1" spc="40" dirty="0">
                <a:latin typeface="Calibri"/>
                <a:cs typeface="Calibri"/>
              </a:rPr>
              <a:t> </a:t>
            </a:r>
            <a:r>
              <a:rPr sz="1100" b="1" spc="75" dirty="0">
                <a:latin typeface="Calibri"/>
                <a:cs typeface="Calibri"/>
              </a:rPr>
              <a:t>τον</a:t>
            </a:r>
            <a:r>
              <a:rPr sz="1100" b="1" spc="40" dirty="0">
                <a:latin typeface="Calibri"/>
                <a:cs typeface="Calibri"/>
              </a:rPr>
              <a:t> </a:t>
            </a:r>
            <a:r>
              <a:rPr sz="1100" b="1" spc="80" dirty="0">
                <a:latin typeface="Calibri"/>
                <a:cs typeface="Calibri"/>
              </a:rPr>
              <a:t>κωδικό</a:t>
            </a:r>
            <a:r>
              <a:rPr sz="1100" b="1" spc="40" dirty="0">
                <a:latin typeface="Calibri"/>
                <a:cs typeface="Calibri"/>
              </a:rPr>
              <a:t> </a:t>
            </a:r>
            <a:r>
              <a:rPr sz="1100" b="1" spc="85" dirty="0">
                <a:latin typeface="Calibri"/>
                <a:cs typeface="Calibri"/>
              </a:rPr>
              <a:t>πρόσβασης</a:t>
            </a:r>
            <a:r>
              <a:rPr sz="1100" b="1" spc="35" dirty="0">
                <a:latin typeface="Calibri"/>
                <a:cs typeface="Calibri"/>
              </a:rPr>
              <a:t> </a:t>
            </a:r>
            <a:r>
              <a:rPr sz="1100" b="1" spc="70" dirty="0">
                <a:latin typeface="Calibri"/>
                <a:cs typeface="Calibri"/>
              </a:rPr>
              <a:t>και</a:t>
            </a:r>
            <a:r>
              <a:rPr sz="1100" b="1" spc="40" dirty="0">
                <a:latin typeface="Calibri"/>
                <a:cs typeface="Calibri"/>
              </a:rPr>
              <a:t> </a:t>
            </a:r>
            <a:r>
              <a:rPr sz="1100" b="1" spc="85" dirty="0">
                <a:latin typeface="Calibri"/>
                <a:cs typeface="Calibri"/>
              </a:rPr>
              <a:t>να</a:t>
            </a:r>
            <a:r>
              <a:rPr sz="1100" b="1" spc="40" dirty="0">
                <a:latin typeface="Calibri"/>
                <a:cs typeface="Calibri"/>
              </a:rPr>
              <a:t> </a:t>
            </a:r>
            <a:r>
              <a:rPr sz="1100" b="1" spc="80" dirty="0">
                <a:latin typeface="Calibri"/>
                <a:cs typeface="Calibri"/>
              </a:rPr>
              <a:t>αποθηκεύσει</a:t>
            </a:r>
            <a:r>
              <a:rPr sz="1100" b="1" spc="40" dirty="0">
                <a:latin typeface="Calibri"/>
                <a:cs typeface="Calibri"/>
              </a:rPr>
              <a:t> </a:t>
            </a:r>
            <a:r>
              <a:rPr sz="1100" b="1" spc="75" dirty="0">
                <a:latin typeface="Calibri"/>
                <a:cs typeface="Calibri"/>
              </a:rPr>
              <a:t>την</a:t>
            </a:r>
            <a:r>
              <a:rPr sz="1100" b="1" spc="35" dirty="0">
                <a:latin typeface="Calibri"/>
                <a:cs typeface="Calibri"/>
              </a:rPr>
              <a:t> </a:t>
            </a:r>
            <a:r>
              <a:rPr sz="1100" b="1" spc="80" dirty="0">
                <a:latin typeface="Calibri"/>
                <a:cs typeface="Calibri"/>
              </a:rPr>
              <a:t>έξοδο</a:t>
            </a:r>
            <a:r>
              <a:rPr sz="1100" b="1" spc="40" dirty="0">
                <a:latin typeface="Calibri"/>
                <a:cs typeface="Calibri"/>
              </a:rPr>
              <a:t> </a:t>
            </a:r>
            <a:r>
              <a:rPr sz="1100" b="1" spc="80" dirty="0">
                <a:latin typeface="Calibri"/>
                <a:cs typeface="Calibri"/>
              </a:rPr>
              <a:t>σε</a:t>
            </a:r>
            <a:r>
              <a:rPr sz="1100" b="1" spc="55" dirty="0">
                <a:latin typeface="Calibri"/>
                <a:cs typeface="Calibri"/>
              </a:rPr>
              <a:t> </a:t>
            </a:r>
            <a:r>
              <a:rPr sz="1100" b="1" spc="60" dirty="0">
                <a:latin typeface="Calibri"/>
                <a:cs typeface="Calibri"/>
              </a:rPr>
              <a:t>αρχείο.</a:t>
            </a:r>
            <a:endParaRPr sz="11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1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950" dirty="0">
              <a:latin typeface="Calibri"/>
              <a:cs typeface="Calibri"/>
            </a:endParaRPr>
          </a:p>
          <a:p>
            <a:pPr marL="756285" indent="-286385">
              <a:lnSpc>
                <a:spcPct val="100000"/>
              </a:lnSpc>
              <a:buSzPct val="163636"/>
              <a:buFont typeface="Arial"/>
              <a:buChar char="•"/>
              <a:tabLst>
                <a:tab pos="755650" algn="l"/>
                <a:tab pos="756285" algn="l"/>
              </a:tabLst>
            </a:pPr>
            <a:r>
              <a:rPr sz="1100" spc="-5" dirty="0">
                <a:latin typeface="Noto Sans"/>
                <a:cs typeface="Noto Sans"/>
              </a:rPr>
              <a:t>hydra</a:t>
            </a:r>
            <a:r>
              <a:rPr sz="1100" spc="10" dirty="0">
                <a:latin typeface="Noto Sans"/>
                <a:cs typeface="Noto Sans"/>
              </a:rPr>
              <a:t> </a:t>
            </a:r>
            <a:r>
              <a:rPr sz="1100" spc="-5" dirty="0">
                <a:latin typeface="Noto Sans"/>
                <a:cs typeface="Noto Sans"/>
              </a:rPr>
              <a:t>users.txt</a:t>
            </a:r>
            <a:r>
              <a:rPr sz="1100" spc="10" dirty="0">
                <a:latin typeface="Noto Sans"/>
                <a:cs typeface="Noto Sans"/>
              </a:rPr>
              <a:t> </a:t>
            </a:r>
            <a:r>
              <a:rPr sz="1100" dirty="0">
                <a:latin typeface="Noto Sans"/>
                <a:cs typeface="Noto Sans"/>
              </a:rPr>
              <a:t>-P</a:t>
            </a:r>
            <a:r>
              <a:rPr sz="1100" spc="10" dirty="0">
                <a:latin typeface="Noto Sans"/>
                <a:cs typeface="Noto Sans"/>
              </a:rPr>
              <a:t> </a:t>
            </a:r>
            <a:r>
              <a:rPr sz="1100" spc="-5" dirty="0">
                <a:latin typeface="Noto Sans"/>
                <a:cs typeface="Noto Sans"/>
              </a:rPr>
              <a:t>password.txt</a:t>
            </a:r>
            <a:r>
              <a:rPr sz="1100" spc="15" dirty="0">
                <a:latin typeface="Noto Sans"/>
                <a:cs typeface="Noto Sans"/>
              </a:rPr>
              <a:t> </a:t>
            </a:r>
            <a:r>
              <a:rPr sz="1100" spc="-5" dirty="0">
                <a:latin typeface="Noto Sans"/>
                <a:cs typeface="Noto Sans"/>
              </a:rPr>
              <a:t>192.168.122.230</a:t>
            </a:r>
            <a:r>
              <a:rPr sz="1100" dirty="0">
                <a:latin typeface="Noto Sans"/>
                <a:cs typeface="Noto Sans"/>
              </a:rPr>
              <a:t> </a:t>
            </a:r>
            <a:r>
              <a:rPr sz="1100" spc="-5" dirty="0">
                <a:latin typeface="Noto Sans"/>
                <a:cs typeface="Noto Sans"/>
              </a:rPr>
              <a:t>FTP</a:t>
            </a:r>
            <a:endParaRPr sz="1100" dirty="0">
              <a:latin typeface="Noto Sans"/>
              <a:cs typeface="Noto Sans"/>
            </a:endParaRPr>
          </a:p>
        </p:txBody>
      </p:sp>
      <p:pic>
        <p:nvPicPr>
          <p:cNvPr id="10" name="object 10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658984" y="137160"/>
            <a:ext cx="2240279" cy="2229485"/>
          </a:xfrm>
          <a:prstGeom prst="rect">
            <a:avLst/>
          </a:prstGeom>
        </p:spPr>
      </p:pic>
      <p:grpSp>
        <p:nvGrpSpPr>
          <p:cNvPr id="11" name="object 11"/>
          <p:cNvGrpSpPr/>
          <p:nvPr/>
        </p:nvGrpSpPr>
        <p:grpSpPr>
          <a:xfrm>
            <a:off x="379412" y="2769235"/>
            <a:ext cx="11812905" cy="4088765"/>
            <a:chOff x="379412" y="2769235"/>
            <a:chExt cx="11812905" cy="4088765"/>
          </a:xfrm>
        </p:grpSpPr>
        <p:pic>
          <p:nvPicPr>
            <p:cNvPr id="12" name="object 1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79412" y="2848610"/>
              <a:ext cx="7359332" cy="4009390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74357" y="3043555"/>
              <a:ext cx="6789420" cy="3613467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182292" y="2769235"/>
              <a:ext cx="4009707" cy="3506470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377237" y="2964180"/>
              <a:ext cx="3582987" cy="2936875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4088447" y="3324542"/>
              <a:ext cx="4289425" cy="583565"/>
            </a:xfrm>
            <a:custGeom>
              <a:avLst/>
              <a:gdLst/>
              <a:ahLst/>
              <a:cxnLst/>
              <a:rect l="l" t="t" r="r" b="b"/>
              <a:pathLst>
                <a:path w="4289425" h="583564">
                  <a:moveTo>
                    <a:pt x="4116069" y="526732"/>
                  </a:moveTo>
                  <a:lnTo>
                    <a:pt x="4109402" y="583565"/>
                  </a:lnTo>
                  <a:lnTo>
                    <a:pt x="4256405" y="530225"/>
                  </a:lnTo>
                  <a:lnTo>
                    <a:pt x="4144327" y="530225"/>
                  </a:lnTo>
                  <a:lnTo>
                    <a:pt x="4116069" y="526732"/>
                  </a:lnTo>
                  <a:close/>
                </a:path>
                <a:path w="4289425" h="583564">
                  <a:moveTo>
                    <a:pt x="4122419" y="470217"/>
                  </a:moveTo>
                  <a:lnTo>
                    <a:pt x="4116069" y="526732"/>
                  </a:lnTo>
                  <a:lnTo>
                    <a:pt x="4144327" y="530225"/>
                  </a:lnTo>
                  <a:lnTo>
                    <a:pt x="4150994" y="473392"/>
                  </a:lnTo>
                  <a:lnTo>
                    <a:pt x="4122419" y="470217"/>
                  </a:lnTo>
                  <a:close/>
                </a:path>
                <a:path w="4289425" h="583564">
                  <a:moveTo>
                    <a:pt x="4128769" y="413385"/>
                  </a:moveTo>
                  <a:lnTo>
                    <a:pt x="4122419" y="470217"/>
                  </a:lnTo>
                  <a:lnTo>
                    <a:pt x="4150994" y="473392"/>
                  </a:lnTo>
                  <a:lnTo>
                    <a:pt x="4144327" y="530225"/>
                  </a:lnTo>
                  <a:lnTo>
                    <a:pt x="4256405" y="530225"/>
                  </a:lnTo>
                  <a:lnTo>
                    <a:pt x="4289424" y="518160"/>
                  </a:lnTo>
                  <a:lnTo>
                    <a:pt x="4128769" y="413385"/>
                  </a:lnTo>
                  <a:close/>
                </a:path>
                <a:path w="4289425" h="583564">
                  <a:moveTo>
                    <a:pt x="6667" y="0"/>
                  </a:moveTo>
                  <a:lnTo>
                    <a:pt x="0" y="56832"/>
                  </a:lnTo>
                  <a:lnTo>
                    <a:pt x="4116069" y="526732"/>
                  </a:lnTo>
                  <a:lnTo>
                    <a:pt x="4122419" y="470217"/>
                  </a:lnTo>
                  <a:lnTo>
                    <a:pt x="6667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7" name="object 17"/>
          <p:cNvSpPr txBox="1"/>
          <p:nvPr/>
        </p:nvSpPr>
        <p:spPr>
          <a:xfrm>
            <a:off x="77152" y="6692265"/>
            <a:ext cx="817244" cy="889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575"/>
              </a:lnSpc>
            </a:pPr>
            <a:r>
              <a:rPr sz="500" u="sng" spc="30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8"/>
              </a:rPr>
              <a:t>hydra</a:t>
            </a:r>
            <a:r>
              <a:rPr sz="500" u="sng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8"/>
              </a:rPr>
              <a:t> </a:t>
            </a:r>
            <a:r>
              <a:rPr sz="500" u="sng" spc="30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8"/>
              </a:rPr>
              <a:t>Εργαλεία</a:t>
            </a:r>
            <a:r>
              <a:rPr sz="500" u="sng" spc="10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8"/>
              </a:rPr>
              <a:t> </a:t>
            </a:r>
            <a:r>
              <a:rPr sz="500" u="sng" spc="25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8"/>
              </a:rPr>
              <a:t>Kali</a:t>
            </a:r>
            <a:r>
              <a:rPr sz="500" u="sng" spc="5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8"/>
              </a:rPr>
              <a:t> </a:t>
            </a:r>
            <a:r>
              <a:rPr sz="500" u="sng" spc="30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8"/>
              </a:rPr>
              <a:t>Li</a:t>
            </a:r>
            <a:r>
              <a:rPr sz="500" u="sng" spc="30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</a:rPr>
              <a:t>nux|</a:t>
            </a:r>
            <a:endParaRPr sz="5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6042660" cy="6879590"/>
            <a:chOff x="0" y="0"/>
            <a:chExt cx="6042660" cy="6879590"/>
          </a:xfrm>
        </p:grpSpPr>
        <p:sp>
          <p:nvSpPr>
            <p:cNvPr id="3" name="object 3"/>
            <p:cNvSpPr/>
            <p:nvPr/>
          </p:nvSpPr>
          <p:spPr>
            <a:xfrm>
              <a:off x="4497704" y="5112385"/>
              <a:ext cx="797560" cy="1738630"/>
            </a:xfrm>
            <a:custGeom>
              <a:avLst/>
              <a:gdLst/>
              <a:ahLst/>
              <a:cxnLst/>
              <a:rect l="l" t="t" r="r" b="b"/>
              <a:pathLst>
                <a:path w="797560" h="1738629">
                  <a:moveTo>
                    <a:pt x="609917" y="0"/>
                  </a:moveTo>
                  <a:lnTo>
                    <a:pt x="561340" y="6667"/>
                  </a:lnTo>
                  <a:lnTo>
                    <a:pt x="516572" y="25400"/>
                  </a:lnTo>
                  <a:lnTo>
                    <a:pt x="478155" y="55244"/>
                  </a:lnTo>
                  <a:lnTo>
                    <a:pt x="448310" y="94614"/>
                  </a:lnTo>
                  <a:lnTo>
                    <a:pt x="428625" y="142239"/>
                  </a:lnTo>
                  <a:lnTo>
                    <a:pt x="0" y="1738629"/>
                  </a:lnTo>
                  <a:lnTo>
                    <a:pt x="27940" y="1738629"/>
                  </a:lnTo>
                  <a:lnTo>
                    <a:pt x="453707" y="148907"/>
                  </a:lnTo>
                  <a:lnTo>
                    <a:pt x="470217" y="107950"/>
                  </a:lnTo>
                  <a:lnTo>
                    <a:pt x="496252" y="74294"/>
                  </a:lnTo>
                  <a:lnTo>
                    <a:pt x="529272" y="48577"/>
                  </a:lnTo>
                  <a:lnTo>
                    <a:pt x="567690" y="32384"/>
                  </a:lnTo>
                  <a:lnTo>
                    <a:pt x="609282" y="26669"/>
                  </a:lnTo>
                  <a:lnTo>
                    <a:pt x="698432" y="26669"/>
                  </a:lnTo>
                  <a:lnTo>
                    <a:pt x="658812" y="6667"/>
                  </a:lnTo>
                  <a:lnTo>
                    <a:pt x="609917" y="0"/>
                  </a:lnTo>
                  <a:close/>
                </a:path>
                <a:path w="797560" h="1738629">
                  <a:moveTo>
                    <a:pt x="698432" y="26669"/>
                  </a:moveTo>
                  <a:lnTo>
                    <a:pt x="609282" y="26669"/>
                  </a:lnTo>
                  <a:lnTo>
                    <a:pt x="652145" y="32384"/>
                  </a:lnTo>
                  <a:lnTo>
                    <a:pt x="709295" y="60959"/>
                  </a:lnTo>
                  <a:lnTo>
                    <a:pt x="750252" y="109537"/>
                  </a:lnTo>
                  <a:lnTo>
                    <a:pt x="770572" y="170497"/>
                  </a:lnTo>
                  <a:lnTo>
                    <a:pt x="771525" y="202882"/>
                  </a:lnTo>
                  <a:lnTo>
                    <a:pt x="766127" y="235584"/>
                  </a:lnTo>
                  <a:lnTo>
                    <a:pt x="362585" y="1738629"/>
                  </a:lnTo>
                  <a:lnTo>
                    <a:pt x="390207" y="1738629"/>
                  </a:lnTo>
                  <a:lnTo>
                    <a:pt x="791210" y="242252"/>
                  </a:lnTo>
                  <a:lnTo>
                    <a:pt x="797560" y="204787"/>
                  </a:lnTo>
                  <a:lnTo>
                    <a:pt x="796290" y="167322"/>
                  </a:lnTo>
                  <a:lnTo>
                    <a:pt x="772795" y="96202"/>
                  </a:lnTo>
                  <a:lnTo>
                    <a:pt x="724217" y="39687"/>
                  </a:lnTo>
                  <a:lnTo>
                    <a:pt x="698432" y="26669"/>
                  </a:lnTo>
                  <a:close/>
                </a:path>
              </a:pathLst>
            </a:custGeom>
            <a:solidFill>
              <a:srgbClr val="D679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2933700" y="635"/>
              <a:ext cx="1818639" cy="6857365"/>
            </a:xfrm>
            <a:custGeom>
              <a:avLst/>
              <a:gdLst/>
              <a:ahLst/>
              <a:cxnLst/>
              <a:rect l="l" t="t" r="r" b="b"/>
              <a:pathLst>
                <a:path w="1818639" h="6857365">
                  <a:moveTo>
                    <a:pt x="1818322" y="0"/>
                  </a:moveTo>
                  <a:lnTo>
                    <a:pt x="0" y="6857365"/>
                  </a:lnTo>
                </a:path>
              </a:pathLst>
            </a:custGeom>
            <a:ln w="22225">
              <a:solidFill>
                <a:srgbClr val="D6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3497579" y="18097"/>
              <a:ext cx="2545080" cy="6837045"/>
            </a:xfrm>
            <a:custGeom>
              <a:avLst/>
              <a:gdLst/>
              <a:ahLst/>
              <a:cxnLst/>
              <a:rect l="l" t="t" r="r" b="b"/>
              <a:pathLst>
                <a:path w="2545079" h="6837045">
                  <a:moveTo>
                    <a:pt x="1321435" y="2282825"/>
                  </a:moveTo>
                  <a:lnTo>
                    <a:pt x="1271587" y="2291080"/>
                  </a:lnTo>
                  <a:lnTo>
                    <a:pt x="1226185" y="2312352"/>
                  </a:lnTo>
                  <a:lnTo>
                    <a:pt x="1187767" y="2345055"/>
                  </a:lnTo>
                  <a:lnTo>
                    <a:pt x="1159510" y="2388870"/>
                  </a:lnTo>
                  <a:lnTo>
                    <a:pt x="1159510" y="2390140"/>
                  </a:lnTo>
                  <a:lnTo>
                    <a:pt x="819150" y="3658235"/>
                  </a:lnTo>
                  <a:lnTo>
                    <a:pt x="0" y="6835457"/>
                  </a:lnTo>
                  <a:lnTo>
                    <a:pt x="6667" y="6836092"/>
                  </a:lnTo>
                  <a:lnTo>
                    <a:pt x="20955" y="6836727"/>
                  </a:lnTo>
                  <a:lnTo>
                    <a:pt x="26670" y="6836727"/>
                  </a:lnTo>
                  <a:lnTo>
                    <a:pt x="843365" y="3664267"/>
                  </a:lnTo>
                  <a:lnTo>
                    <a:pt x="1183322" y="2397760"/>
                  </a:lnTo>
                  <a:lnTo>
                    <a:pt x="1208087" y="2360295"/>
                  </a:lnTo>
                  <a:lnTo>
                    <a:pt x="1241107" y="2332037"/>
                  </a:lnTo>
                  <a:lnTo>
                    <a:pt x="1279842" y="2313940"/>
                  </a:lnTo>
                  <a:lnTo>
                    <a:pt x="1322705" y="2307272"/>
                  </a:lnTo>
                  <a:lnTo>
                    <a:pt x="1417637" y="2307272"/>
                  </a:lnTo>
                  <a:lnTo>
                    <a:pt x="1372870" y="2289175"/>
                  </a:lnTo>
                  <a:lnTo>
                    <a:pt x="1321435" y="2282825"/>
                  </a:lnTo>
                  <a:close/>
                </a:path>
                <a:path w="2545079" h="6837045">
                  <a:moveTo>
                    <a:pt x="1417637" y="2307272"/>
                  </a:moveTo>
                  <a:lnTo>
                    <a:pt x="1322705" y="2307272"/>
                  </a:lnTo>
                  <a:lnTo>
                    <a:pt x="1366837" y="2312987"/>
                  </a:lnTo>
                  <a:lnTo>
                    <a:pt x="1412557" y="2333942"/>
                  </a:lnTo>
                  <a:lnTo>
                    <a:pt x="1448435" y="2366962"/>
                  </a:lnTo>
                  <a:lnTo>
                    <a:pt x="1472565" y="2408872"/>
                  </a:lnTo>
                  <a:lnTo>
                    <a:pt x="1483042" y="2456180"/>
                  </a:lnTo>
                  <a:lnTo>
                    <a:pt x="1477962" y="2506345"/>
                  </a:lnTo>
                  <a:lnTo>
                    <a:pt x="1220152" y="3457575"/>
                  </a:lnTo>
                  <a:lnTo>
                    <a:pt x="1214120" y="3492817"/>
                  </a:lnTo>
                  <a:lnTo>
                    <a:pt x="1215072" y="3525837"/>
                  </a:lnTo>
                  <a:lnTo>
                    <a:pt x="1215072" y="3528377"/>
                  </a:lnTo>
                  <a:lnTo>
                    <a:pt x="1223010" y="3562985"/>
                  </a:lnTo>
                  <a:lnTo>
                    <a:pt x="1258570" y="3626167"/>
                  </a:lnTo>
                  <a:lnTo>
                    <a:pt x="1314767" y="3669665"/>
                  </a:lnTo>
                  <a:lnTo>
                    <a:pt x="1397635" y="3688715"/>
                  </a:lnTo>
                  <a:lnTo>
                    <a:pt x="1444625" y="3682365"/>
                  </a:lnTo>
                  <a:lnTo>
                    <a:pt x="1487805" y="3664267"/>
                  </a:lnTo>
                  <a:lnTo>
                    <a:pt x="1490662" y="3662362"/>
                  </a:lnTo>
                  <a:lnTo>
                    <a:pt x="1403985" y="3662362"/>
                  </a:lnTo>
                  <a:lnTo>
                    <a:pt x="1354137" y="3656965"/>
                  </a:lnTo>
                  <a:lnTo>
                    <a:pt x="1299210" y="3629977"/>
                  </a:lnTo>
                  <a:lnTo>
                    <a:pt x="1259205" y="3583940"/>
                  </a:lnTo>
                  <a:lnTo>
                    <a:pt x="1239202" y="3525837"/>
                  </a:lnTo>
                  <a:lnTo>
                    <a:pt x="1238567" y="3495040"/>
                  </a:lnTo>
                  <a:lnTo>
                    <a:pt x="1243965" y="3463925"/>
                  </a:lnTo>
                  <a:lnTo>
                    <a:pt x="1502092" y="2512695"/>
                  </a:lnTo>
                  <a:lnTo>
                    <a:pt x="1508442" y="2464117"/>
                  </a:lnTo>
                  <a:lnTo>
                    <a:pt x="1502092" y="2417127"/>
                  </a:lnTo>
                  <a:lnTo>
                    <a:pt x="1483995" y="2373630"/>
                  </a:lnTo>
                  <a:lnTo>
                    <a:pt x="1455737" y="2336482"/>
                  </a:lnTo>
                  <a:lnTo>
                    <a:pt x="1418272" y="2307590"/>
                  </a:lnTo>
                  <a:lnTo>
                    <a:pt x="1417637" y="2307272"/>
                  </a:lnTo>
                  <a:close/>
                </a:path>
                <a:path w="2545079" h="6837045">
                  <a:moveTo>
                    <a:pt x="2545080" y="0"/>
                  </a:moveTo>
                  <a:lnTo>
                    <a:pt x="2518410" y="0"/>
                  </a:lnTo>
                  <a:lnTo>
                    <a:pt x="1939290" y="2100580"/>
                  </a:lnTo>
                  <a:lnTo>
                    <a:pt x="1547495" y="3545840"/>
                  </a:lnTo>
                  <a:lnTo>
                    <a:pt x="1526540" y="3591560"/>
                  </a:lnTo>
                  <a:lnTo>
                    <a:pt x="1493520" y="3627755"/>
                  </a:lnTo>
                  <a:lnTo>
                    <a:pt x="1451610" y="3651885"/>
                  </a:lnTo>
                  <a:lnTo>
                    <a:pt x="1403985" y="3662362"/>
                  </a:lnTo>
                  <a:lnTo>
                    <a:pt x="1490662" y="3662362"/>
                  </a:lnTo>
                  <a:lnTo>
                    <a:pt x="1525270" y="3636010"/>
                  </a:lnTo>
                  <a:lnTo>
                    <a:pt x="1554162" y="3598545"/>
                  </a:lnTo>
                  <a:lnTo>
                    <a:pt x="1572895" y="3553460"/>
                  </a:lnTo>
                  <a:lnTo>
                    <a:pt x="1964690" y="2108200"/>
                  </a:lnTo>
                  <a:lnTo>
                    <a:pt x="2540000" y="16510"/>
                  </a:lnTo>
                  <a:lnTo>
                    <a:pt x="2543810" y="3810"/>
                  </a:lnTo>
                  <a:lnTo>
                    <a:pt x="2545080" y="0"/>
                  </a:lnTo>
                  <a:close/>
                </a:path>
              </a:pathLst>
            </a:custGeom>
            <a:solidFill>
              <a:srgbClr val="FFB8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5841364" cy="6858000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9917430" y="33019"/>
            <a:ext cx="2174240" cy="1244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50" spc="60" dirty="0">
                <a:solidFill>
                  <a:srgbClr val="FFFFFF"/>
                </a:solidFill>
                <a:latin typeface="Calibri"/>
                <a:cs typeface="Calibri"/>
              </a:rPr>
              <a:t>CSP004_C_E:</a:t>
            </a:r>
            <a:r>
              <a:rPr sz="65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650" spc="55" dirty="0">
                <a:solidFill>
                  <a:srgbClr val="FFFFFF"/>
                </a:solidFill>
                <a:latin typeface="Calibri"/>
                <a:cs typeface="Calibri"/>
              </a:rPr>
              <a:t>Abdelkader</a:t>
            </a:r>
            <a:r>
              <a:rPr sz="65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650" spc="60" dirty="0">
                <a:solidFill>
                  <a:srgbClr val="FFFFFF"/>
                </a:solidFill>
                <a:latin typeface="Calibri"/>
                <a:cs typeface="Calibri"/>
              </a:rPr>
              <a:t>Shaaban</a:t>
            </a:r>
            <a:r>
              <a:rPr sz="65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650" spc="55" dirty="0">
                <a:solidFill>
                  <a:srgbClr val="FFFFFF"/>
                </a:solidFill>
                <a:latin typeface="Calibri"/>
                <a:cs typeface="Calibri"/>
              </a:rPr>
              <a:t>και</a:t>
            </a:r>
            <a:r>
              <a:rPr sz="650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650" spc="50" dirty="0">
                <a:solidFill>
                  <a:srgbClr val="FFFFFF"/>
                </a:solidFill>
                <a:latin typeface="Calibri"/>
                <a:cs typeface="Calibri"/>
              </a:rPr>
              <a:t>Stefan</a:t>
            </a:r>
            <a:r>
              <a:rPr sz="65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650" spc="50" dirty="0">
                <a:solidFill>
                  <a:srgbClr val="FFFFFF"/>
                </a:solidFill>
                <a:latin typeface="Calibri"/>
                <a:cs typeface="Calibri"/>
              </a:rPr>
              <a:t>Schauer</a:t>
            </a:r>
            <a:endParaRPr sz="650">
              <a:latin typeface="Calibri"/>
              <a:cs typeface="Calibri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6168072" y="2876867"/>
            <a:ext cx="859790" cy="3683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250" spc="140" dirty="0"/>
              <a:t>M</a:t>
            </a:r>
            <a:r>
              <a:rPr sz="2250" spc="75" dirty="0"/>
              <a:t>I</a:t>
            </a:r>
            <a:r>
              <a:rPr sz="2250" spc="110" dirty="0"/>
              <a:t>T</a:t>
            </a:r>
            <a:r>
              <a:rPr sz="2250" spc="100" dirty="0"/>
              <a:t>M</a:t>
            </a:r>
            <a:endParaRPr sz="2250"/>
          </a:p>
        </p:txBody>
      </p:sp>
      <p:pic>
        <p:nvPicPr>
          <p:cNvPr id="9" name="object 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549832" y="5901054"/>
            <a:ext cx="3246120" cy="602297"/>
          </a:xfrm>
          <a:prstGeom prst="rect">
            <a:avLst/>
          </a:prstGeom>
        </p:spPr>
      </p:pic>
    </p:spTree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127740" y="6325234"/>
            <a:ext cx="114935" cy="1244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50" spc="5" dirty="0">
                <a:latin typeface="Calibri"/>
                <a:cs typeface="Calibri"/>
              </a:rPr>
              <a:t>3</a:t>
            </a:r>
            <a:r>
              <a:rPr sz="650" spc="30" dirty="0">
                <a:latin typeface="Calibri"/>
                <a:cs typeface="Calibri"/>
              </a:rPr>
              <a:t>4</a:t>
            </a:r>
            <a:endParaRPr sz="650">
              <a:latin typeface="Calibri"/>
              <a:cs typeface="Calibri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1874202" y="0"/>
            <a:ext cx="8969375" cy="6879590"/>
            <a:chOff x="1874202" y="0"/>
            <a:chExt cx="8969375" cy="6879590"/>
          </a:xfrm>
        </p:grpSpPr>
        <p:sp>
          <p:nvSpPr>
            <p:cNvPr id="4" name="object 4"/>
            <p:cNvSpPr/>
            <p:nvPr/>
          </p:nvSpPr>
          <p:spPr>
            <a:xfrm>
              <a:off x="6894512" y="635"/>
              <a:ext cx="1818639" cy="6857365"/>
            </a:xfrm>
            <a:custGeom>
              <a:avLst/>
              <a:gdLst/>
              <a:ahLst/>
              <a:cxnLst/>
              <a:rect l="l" t="t" r="r" b="b"/>
              <a:pathLst>
                <a:path w="1818640" h="6857365">
                  <a:moveTo>
                    <a:pt x="0" y="6857365"/>
                  </a:moveTo>
                  <a:lnTo>
                    <a:pt x="1818322" y="0"/>
                  </a:lnTo>
                </a:path>
              </a:pathLst>
            </a:custGeom>
            <a:ln w="22224">
              <a:solidFill>
                <a:srgbClr val="D6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7895907" y="5207317"/>
              <a:ext cx="755650" cy="1644650"/>
            </a:xfrm>
            <a:custGeom>
              <a:avLst/>
              <a:gdLst/>
              <a:ahLst/>
              <a:cxnLst/>
              <a:rect l="l" t="t" r="r" b="b"/>
              <a:pathLst>
                <a:path w="755650" h="1644650">
                  <a:moveTo>
                    <a:pt x="577850" y="0"/>
                  </a:moveTo>
                  <a:lnTo>
                    <a:pt x="531812" y="6350"/>
                  </a:lnTo>
                  <a:lnTo>
                    <a:pt x="489584" y="24130"/>
                  </a:lnTo>
                  <a:lnTo>
                    <a:pt x="453072" y="52387"/>
                  </a:lnTo>
                  <a:lnTo>
                    <a:pt x="424497" y="89535"/>
                  </a:lnTo>
                  <a:lnTo>
                    <a:pt x="406082" y="134620"/>
                  </a:lnTo>
                  <a:lnTo>
                    <a:pt x="0" y="1644650"/>
                  </a:lnTo>
                  <a:lnTo>
                    <a:pt x="26352" y="1644650"/>
                  </a:lnTo>
                  <a:lnTo>
                    <a:pt x="429895" y="140970"/>
                  </a:lnTo>
                  <a:lnTo>
                    <a:pt x="449897" y="95250"/>
                  </a:lnTo>
                  <a:lnTo>
                    <a:pt x="481964" y="59372"/>
                  </a:lnTo>
                  <a:lnTo>
                    <a:pt x="522604" y="35560"/>
                  </a:lnTo>
                  <a:lnTo>
                    <a:pt x="569277" y="25400"/>
                  </a:lnTo>
                  <a:lnTo>
                    <a:pt x="661727" y="25400"/>
                  </a:lnTo>
                  <a:lnTo>
                    <a:pt x="624204" y="6350"/>
                  </a:lnTo>
                  <a:lnTo>
                    <a:pt x="577850" y="0"/>
                  </a:lnTo>
                  <a:close/>
                </a:path>
                <a:path w="755650" h="1644650">
                  <a:moveTo>
                    <a:pt x="661727" y="25400"/>
                  </a:moveTo>
                  <a:lnTo>
                    <a:pt x="569277" y="25400"/>
                  </a:lnTo>
                  <a:lnTo>
                    <a:pt x="617854" y="30797"/>
                  </a:lnTo>
                  <a:lnTo>
                    <a:pt x="671829" y="57785"/>
                  </a:lnTo>
                  <a:lnTo>
                    <a:pt x="710882" y="103822"/>
                  </a:lnTo>
                  <a:lnTo>
                    <a:pt x="729932" y="161290"/>
                  </a:lnTo>
                  <a:lnTo>
                    <a:pt x="730884" y="192087"/>
                  </a:lnTo>
                  <a:lnTo>
                    <a:pt x="725804" y="222885"/>
                  </a:lnTo>
                  <a:lnTo>
                    <a:pt x="343534" y="1644650"/>
                  </a:lnTo>
                  <a:lnTo>
                    <a:pt x="369887" y="1644650"/>
                  </a:lnTo>
                  <a:lnTo>
                    <a:pt x="749617" y="229235"/>
                  </a:lnTo>
                  <a:lnTo>
                    <a:pt x="755650" y="193675"/>
                  </a:lnTo>
                  <a:lnTo>
                    <a:pt x="754379" y="158115"/>
                  </a:lnTo>
                  <a:lnTo>
                    <a:pt x="732154" y="90805"/>
                  </a:lnTo>
                  <a:lnTo>
                    <a:pt x="686117" y="37782"/>
                  </a:lnTo>
                  <a:lnTo>
                    <a:pt x="661727" y="25400"/>
                  </a:lnTo>
                  <a:close/>
                </a:path>
              </a:pathLst>
            </a:custGeom>
            <a:solidFill>
              <a:srgbClr val="D679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549832" y="6167437"/>
              <a:ext cx="3293427" cy="611187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1874202" y="2010092"/>
              <a:ext cx="5782310" cy="2609215"/>
            </a:xfrm>
            <a:custGeom>
              <a:avLst/>
              <a:gdLst/>
              <a:ahLst/>
              <a:cxnLst/>
              <a:rect l="l" t="t" r="r" b="b"/>
              <a:pathLst>
                <a:path w="5782309" h="2609215">
                  <a:moveTo>
                    <a:pt x="715327" y="9525"/>
                  </a:moveTo>
                  <a:lnTo>
                    <a:pt x="150495" y="9525"/>
                  </a:lnTo>
                  <a:lnTo>
                    <a:pt x="135890" y="12382"/>
                  </a:lnTo>
                  <a:lnTo>
                    <a:pt x="124142" y="20320"/>
                  </a:lnTo>
                  <a:lnTo>
                    <a:pt x="115887" y="32385"/>
                  </a:lnTo>
                  <a:lnTo>
                    <a:pt x="113030" y="46990"/>
                  </a:lnTo>
                  <a:lnTo>
                    <a:pt x="113030" y="433387"/>
                  </a:lnTo>
                  <a:lnTo>
                    <a:pt x="131762" y="433387"/>
                  </a:lnTo>
                  <a:lnTo>
                    <a:pt x="131762" y="46990"/>
                  </a:lnTo>
                  <a:lnTo>
                    <a:pt x="133350" y="39687"/>
                  </a:lnTo>
                  <a:lnTo>
                    <a:pt x="137160" y="33655"/>
                  </a:lnTo>
                  <a:lnTo>
                    <a:pt x="143192" y="29845"/>
                  </a:lnTo>
                  <a:lnTo>
                    <a:pt x="150495" y="28257"/>
                  </a:lnTo>
                  <a:lnTo>
                    <a:pt x="747219" y="28257"/>
                  </a:lnTo>
                  <a:lnTo>
                    <a:pt x="741997" y="20320"/>
                  </a:lnTo>
                  <a:lnTo>
                    <a:pt x="729932" y="12382"/>
                  </a:lnTo>
                  <a:lnTo>
                    <a:pt x="715327" y="9525"/>
                  </a:lnTo>
                  <a:close/>
                </a:path>
                <a:path w="5782309" h="2609215">
                  <a:moveTo>
                    <a:pt x="747219" y="28257"/>
                  </a:moveTo>
                  <a:lnTo>
                    <a:pt x="715327" y="28257"/>
                  </a:lnTo>
                  <a:lnTo>
                    <a:pt x="722630" y="29845"/>
                  </a:lnTo>
                  <a:lnTo>
                    <a:pt x="728662" y="33655"/>
                  </a:lnTo>
                  <a:lnTo>
                    <a:pt x="732790" y="39687"/>
                  </a:lnTo>
                  <a:lnTo>
                    <a:pt x="734060" y="46990"/>
                  </a:lnTo>
                  <a:lnTo>
                    <a:pt x="734060" y="433387"/>
                  </a:lnTo>
                  <a:lnTo>
                    <a:pt x="753110" y="433387"/>
                  </a:lnTo>
                  <a:lnTo>
                    <a:pt x="753110" y="46990"/>
                  </a:lnTo>
                  <a:lnTo>
                    <a:pt x="749935" y="32385"/>
                  </a:lnTo>
                  <a:lnTo>
                    <a:pt x="747219" y="28257"/>
                  </a:lnTo>
                  <a:close/>
                </a:path>
                <a:path w="5782309" h="2609215">
                  <a:moveTo>
                    <a:pt x="687070" y="56515"/>
                  </a:moveTo>
                  <a:lnTo>
                    <a:pt x="160020" y="56515"/>
                  </a:lnTo>
                  <a:lnTo>
                    <a:pt x="160020" y="395922"/>
                  </a:lnTo>
                  <a:lnTo>
                    <a:pt x="705802" y="395605"/>
                  </a:lnTo>
                  <a:lnTo>
                    <a:pt x="705802" y="376872"/>
                  </a:lnTo>
                  <a:lnTo>
                    <a:pt x="178752" y="376872"/>
                  </a:lnTo>
                  <a:lnTo>
                    <a:pt x="178752" y="75247"/>
                  </a:lnTo>
                  <a:lnTo>
                    <a:pt x="687070" y="75247"/>
                  </a:lnTo>
                  <a:lnTo>
                    <a:pt x="687070" y="56515"/>
                  </a:lnTo>
                  <a:close/>
                </a:path>
                <a:path w="5782309" h="2609215">
                  <a:moveTo>
                    <a:pt x="705802" y="56515"/>
                  </a:moveTo>
                  <a:lnTo>
                    <a:pt x="687070" y="56515"/>
                  </a:lnTo>
                  <a:lnTo>
                    <a:pt x="687070" y="376872"/>
                  </a:lnTo>
                  <a:lnTo>
                    <a:pt x="705802" y="376872"/>
                  </a:lnTo>
                  <a:lnTo>
                    <a:pt x="705802" y="56515"/>
                  </a:lnTo>
                  <a:close/>
                </a:path>
                <a:path w="5782309" h="2609215">
                  <a:moveTo>
                    <a:pt x="718502" y="2085022"/>
                  </a:moveTo>
                  <a:lnTo>
                    <a:pt x="153670" y="2085022"/>
                  </a:lnTo>
                  <a:lnTo>
                    <a:pt x="139065" y="2088197"/>
                  </a:lnTo>
                  <a:lnTo>
                    <a:pt x="127000" y="2096135"/>
                  </a:lnTo>
                  <a:lnTo>
                    <a:pt x="119062" y="2108200"/>
                  </a:lnTo>
                  <a:lnTo>
                    <a:pt x="115887" y="2122805"/>
                  </a:lnTo>
                  <a:lnTo>
                    <a:pt x="115887" y="2509202"/>
                  </a:lnTo>
                  <a:lnTo>
                    <a:pt x="134937" y="2509202"/>
                  </a:lnTo>
                  <a:lnTo>
                    <a:pt x="134937" y="2122805"/>
                  </a:lnTo>
                  <a:lnTo>
                    <a:pt x="136207" y="2115502"/>
                  </a:lnTo>
                  <a:lnTo>
                    <a:pt x="140335" y="2109470"/>
                  </a:lnTo>
                  <a:lnTo>
                    <a:pt x="146367" y="2105342"/>
                  </a:lnTo>
                  <a:lnTo>
                    <a:pt x="153670" y="2104072"/>
                  </a:lnTo>
                  <a:lnTo>
                    <a:pt x="750394" y="2104072"/>
                  </a:lnTo>
                  <a:lnTo>
                    <a:pt x="745172" y="2096135"/>
                  </a:lnTo>
                  <a:lnTo>
                    <a:pt x="733107" y="2088197"/>
                  </a:lnTo>
                  <a:lnTo>
                    <a:pt x="718502" y="2085022"/>
                  </a:lnTo>
                  <a:close/>
                </a:path>
                <a:path w="5782309" h="2609215">
                  <a:moveTo>
                    <a:pt x="750394" y="2104072"/>
                  </a:moveTo>
                  <a:lnTo>
                    <a:pt x="718502" y="2104072"/>
                  </a:lnTo>
                  <a:lnTo>
                    <a:pt x="725805" y="2105342"/>
                  </a:lnTo>
                  <a:lnTo>
                    <a:pt x="731837" y="2109470"/>
                  </a:lnTo>
                  <a:lnTo>
                    <a:pt x="735647" y="2115502"/>
                  </a:lnTo>
                  <a:lnTo>
                    <a:pt x="737235" y="2122805"/>
                  </a:lnTo>
                  <a:lnTo>
                    <a:pt x="737235" y="2509202"/>
                  </a:lnTo>
                  <a:lnTo>
                    <a:pt x="755967" y="2509202"/>
                  </a:lnTo>
                  <a:lnTo>
                    <a:pt x="755967" y="2122805"/>
                  </a:lnTo>
                  <a:lnTo>
                    <a:pt x="753110" y="2108200"/>
                  </a:lnTo>
                  <a:lnTo>
                    <a:pt x="750394" y="2104072"/>
                  </a:lnTo>
                  <a:close/>
                </a:path>
                <a:path w="5782309" h="2609215">
                  <a:moveTo>
                    <a:pt x="690245" y="2132330"/>
                  </a:moveTo>
                  <a:lnTo>
                    <a:pt x="163195" y="2132330"/>
                  </a:lnTo>
                  <a:lnTo>
                    <a:pt x="163195" y="2471420"/>
                  </a:lnTo>
                  <a:lnTo>
                    <a:pt x="708977" y="2471420"/>
                  </a:lnTo>
                  <a:lnTo>
                    <a:pt x="708977" y="2452687"/>
                  </a:lnTo>
                  <a:lnTo>
                    <a:pt x="181927" y="2452687"/>
                  </a:lnTo>
                  <a:lnTo>
                    <a:pt x="181927" y="2151062"/>
                  </a:lnTo>
                  <a:lnTo>
                    <a:pt x="690245" y="2151062"/>
                  </a:lnTo>
                  <a:lnTo>
                    <a:pt x="690245" y="2132330"/>
                  </a:lnTo>
                  <a:close/>
                </a:path>
                <a:path w="5782309" h="2609215">
                  <a:moveTo>
                    <a:pt x="708977" y="2132330"/>
                  </a:moveTo>
                  <a:lnTo>
                    <a:pt x="690245" y="2132330"/>
                  </a:lnTo>
                  <a:lnTo>
                    <a:pt x="690245" y="2452370"/>
                  </a:lnTo>
                  <a:lnTo>
                    <a:pt x="181927" y="2452687"/>
                  </a:lnTo>
                  <a:lnTo>
                    <a:pt x="708977" y="2452687"/>
                  </a:lnTo>
                  <a:lnTo>
                    <a:pt x="708977" y="2132330"/>
                  </a:lnTo>
                  <a:close/>
                </a:path>
                <a:path w="5782309" h="2609215">
                  <a:moveTo>
                    <a:pt x="386080" y="461645"/>
                  </a:moveTo>
                  <a:lnTo>
                    <a:pt x="0" y="461645"/>
                  </a:lnTo>
                  <a:lnTo>
                    <a:pt x="0" y="480377"/>
                  </a:lnTo>
                  <a:lnTo>
                    <a:pt x="3810" y="498792"/>
                  </a:lnTo>
                  <a:lnTo>
                    <a:pt x="13652" y="513715"/>
                  </a:lnTo>
                  <a:lnTo>
                    <a:pt x="28892" y="523875"/>
                  </a:lnTo>
                  <a:lnTo>
                    <a:pt x="46990" y="527367"/>
                  </a:lnTo>
                  <a:lnTo>
                    <a:pt x="818832" y="527367"/>
                  </a:lnTo>
                  <a:lnTo>
                    <a:pt x="855662" y="508635"/>
                  </a:lnTo>
                  <a:lnTo>
                    <a:pt x="46990" y="508635"/>
                  </a:lnTo>
                  <a:lnTo>
                    <a:pt x="36195" y="506412"/>
                  </a:lnTo>
                  <a:lnTo>
                    <a:pt x="26987" y="500380"/>
                  </a:lnTo>
                  <a:lnTo>
                    <a:pt x="20955" y="491490"/>
                  </a:lnTo>
                  <a:lnTo>
                    <a:pt x="18732" y="480377"/>
                  </a:lnTo>
                  <a:lnTo>
                    <a:pt x="386080" y="480377"/>
                  </a:lnTo>
                  <a:lnTo>
                    <a:pt x="386080" y="461645"/>
                  </a:lnTo>
                  <a:close/>
                </a:path>
                <a:path w="5782309" h="2609215">
                  <a:moveTo>
                    <a:pt x="865822" y="461645"/>
                  </a:moveTo>
                  <a:lnTo>
                    <a:pt x="847090" y="461645"/>
                  </a:lnTo>
                  <a:lnTo>
                    <a:pt x="847090" y="480377"/>
                  </a:lnTo>
                  <a:lnTo>
                    <a:pt x="844867" y="491490"/>
                  </a:lnTo>
                  <a:lnTo>
                    <a:pt x="838835" y="500380"/>
                  </a:lnTo>
                  <a:lnTo>
                    <a:pt x="829945" y="506412"/>
                  </a:lnTo>
                  <a:lnTo>
                    <a:pt x="818832" y="508635"/>
                  </a:lnTo>
                  <a:lnTo>
                    <a:pt x="855662" y="508635"/>
                  </a:lnTo>
                  <a:lnTo>
                    <a:pt x="865822" y="480377"/>
                  </a:lnTo>
                  <a:lnTo>
                    <a:pt x="865822" y="461645"/>
                  </a:lnTo>
                  <a:close/>
                </a:path>
                <a:path w="5782309" h="2609215">
                  <a:moveTo>
                    <a:pt x="498792" y="480377"/>
                  </a:moveTo>
                  <a:lnTo>
                    <a:pt x="367030" y="480377"/>
                  </a:lnTo>
                  <a:lnTo>
                    <a:pt x="368300" y="487680"/>
                  </a:lnTo>
                  <a:lnTo>
                    <a:pt x="372110" y="493395"/>
                  </a:lnTo>
                  <a:lnTo>
                    <a:pt x="377507" y="497522"/>
                  </a:lnTo>
                  <a:lnTo>
                    <a:pt x="384810" y="499110"/>
                  </a:lnTo>
                  <a:lnTo>
                    <a:pt x="480060" y="499110"/>
                  </a:lnTo>
                  <a:lnTo>
                    <a:pt x="487045" y="498157"/>
                  </a:lnTo>
                  <a:lnTo>
                    <a:pt x="493077" y="494347"/>
                  </a:lnTo>
                  <a:lnTo>
                    <a:pt x="497205" y="488632"/>
                  </a:lnTo>
                  <a:lnTo>
                    <a:pt x="498792" y="481647"/>
                  </a:lnTo>
                  <a:lnTo>
                    <a:pt x="498792" y="480377"/>
                  </a:lnTo>
                  <a:close/>
                </a:path>
                <a:path w="5782309" h="2609215">
                  <a:moveTo>
                    <a:pt x="847090" y="461645"/>
                  </a:moveTo>
                  <a:lnTo>
                    <a:pt x="480060" y="461645"/>
                  </a:lnTo>
                  <a:lnTo>
                    <a:pt x="480060" y="480377"/>
                  </a:lnTo>
                  <a:lnTo>
                    <a:pt x="847090" y="480377"/>
                  </a:lnTo>
                  <a:lnTo>
                    <a:pt x="847090" y="461645"/>
                  </a:lnTo>
                  <a:close/>
                </a:path>
                <a:path w="5782309" h="2609215">
                  <a:moveTo>
                    <a:pt x="388937" y="2537142"/>
                  </a:moveTo>
                  <a:lnTo>
                    <a:pt x="3175" y="2537142"/>
                  </a:lnTo>
                  <a:lnTo>
                    <a:pt x="3175" y="2556192"/>
                  </a:lnTo>
                  <a:lnTo>
                    <a:pt x="6667" y="2574290"/>
                  </a:lnTo>
                  <a:lnTo>
                    <a:pt x="16827" y="2589530"/>
                  </a:lnTo>
                  <a:lnTo>
                    <a:pt x="31750" y="2599372"/>
                  </a:lnTo>
                  <a:lnTo>
                    <a:pt x="50165" y="2603182"/>
                  </a:lnTo>
                  <a:lnTo>
                    <a:pt x="822007" y="2603182"/>
                  </a:lnTo>
                  <a:lnTo>
                    <a:pt x="858520" y="2584450"/>
                  </a:lnTo>
                  <a:lnTo>
                    <a:pt x="50165" y="2584450"/>
                  </a:lnTo>
                  <a:lnTo>
                    <a:pt x="39052" y="2582227"/>
                  </a:lnTo>
                  <a:lnTo>
                    <a:pt x="30162" y="2576195"/>
                  </a:lnTo>
                  <a:lnTo>
                    <a:pt x="24130" y="2566987"/>
                  </a:lnTo>
                  <a:lnTo>
                    <a:pt x="21907" y="2556192"/>
                  </a:lnTo>
                  <a:lnTo>
                    <a:pt x="388937" y="2556192"/>
                  </a:lnTo>
                  <a:lnTo>
                    <a:pt x="388937" y="2537142"/>
                  </a:lnTo>
                  <a:close/>
                </a:path>
                <a:path w="5782309" h="2609215">
                  <a:moveTo>
                    <a:pt x="868997" y="2537142"/>
                  </a:moveTo>
                  <a:lnTo>
                    <a:pt x="850265" y="2537142"/>
                  </a:lnTo>
                  <a:lnTo>
                    <a:pt x="850265" y="2556192"/>
                  </a:lnTo>
                  <a:lnTo>
                    <a:pt x="848042" y="2566987"/>
                  </a:lnTo>
                  <a:lnTo>
                    <a:pt x="842010" y="2576195"/>
                  </a:lnTo>
                  <a:lnTo>
                    <a:pt x="832802" y="2582227"/>
                  </a:lnTo>
                  <a:lnTo>
                    <a:pt x="822007" y="2584450"/>
                  </a:lnTo>
                  <a:lnTo>
                    <a:pt x="858520" y="2584450"/>
                  </a:lnTo>
                  <a:lnTo>
                    <a:pt x="868997" y="2556192"/>
                  </a:lnTo>
                  <a:lnTo>
                    <a:pt x="868997" y="2537142"/>
                  </a:lnTo>
                  <a:close/>
                </a:path>
                <a:path w="5782309" h="2609215">
                  <a:moveTo>
                    <a:pt x="501967" y="2556192"/>
                  </a:moveTo>
                  <a:lnTo>
                    <a:pt x="370205" y="2556192"/>
                  </a:lnTo>
                  <a:lnTo>
                    <a:pt x="371475" y="2563177"/>
                  </a:lnTo>
                  <a:lnTo>
                    <a:pt x="374967" y="2569210"/>
                  </a:lnTo>
                  <a:lnTo>
                    <a:pt x="380682" y="2573337"/>
                  </a:lnTo>
                  <a:lnTo>
                    <a:pt x="387667" y="2574925"/>
                  </a:lnTo>
                  <a:lnTo>
                    <a:pt x="483235" y="2574925"/>
                  </a:lnTo>
                  <a:lnTo>
                    <a:pt x="490220" y="2573655"/>
                  </a:lnTo>
                  <a:lnTo>
                    <a:pt x="496252" y="2570162"/>
                  </a:lnTo>
                  <a:lnTo>
                    <a:pt x="500380" y="2564447"/>
                  </a:lnTo>
                  <a:lnTo>
                    <a:pt x="501967" y="2557462"/>
                  </a:lnTo>
                  <a:lnTo>
                    <a:pt x="501967" y="2556192"/>
                  </a:lnTo>
                  <a:close/>
                </a:path>
                <a:path w="5782309" h="2609215">
                  <a:moveTo>
                    <a:pt x="850265" y="2537142"/>
                  </a:moveTo>
                  <a:lnTo>
                    <a:pt x="483235" y="2537142"/>
                  </a:lnTo>
                  <a:lnTo>
                    <a:pt x="483235" y="2556192"/>
                  </a:lnTo>
                  <a:lnTo>
                    <a:pt x="850265" y="2556192"/>
                  </a:lnTo>
                  <a:lnTo>
                    <a:pt x="850265" y="2537142"/>
                  </a:lnTo>
                  <a:close/>
                </a:path>
                <a:path w="5782309" h="2609215">
                  <a:moveTo>
                    <a:pt x="2276475" y="2300287"/>
                  </a:moveTo>
                  <a:lnTo>
                    <a:pt x="2276475" y="2327275"/>
                  </a:lnTo>
                  <a:lnTo>
                    <a:pt x="892810" y="2327275"/>
                  </a:lnTo>
                  <a:lnTo>
                    <a:pt x="892810" y="2349500"/>
                  </a:lnTo>
                  <a:lnTo>
                    <a:pt x="2276475" y="2349500"/>
                  </a:lnTo>
                  <a:lnTo>
                    <a:pt x="2276475" y="2376487"/>
                  </a:lnTo>
                  <a:lnTo>
                    <a:pt x="2330767" y="2349500"/>
                  </a:lnTo>
                  <a:lnTo>
                    <a:pt x="2352675" y="2338387"/>
                  </a:lnTo>
                  <a:lnTo>
                    <a:pt x="2276475" y="2300287"/>
                  </a:lnTo>
                  <a:close/>
                </a:path>
                <a:path w="5782309" h="2609215">
                  <a:moveTo>
                    <a:pt x="4809807" y="224790"/>
                  </a:moveTo>
                  <a:lnTo>
                    <a:pt x="4809807" y="251777"/>
                  </a:lnTo>
                  <a:lnTo>
                    <a:pt x="889635" y="251777"/>
                  </a:lnTo>
                  <a:lnTo>
                    <a:pt x="889635" y="274002"/>
                  </a:lnTo>
                  <a:lnTo>
                    <a:pt x="4809807" y="274002"/>
                  </a:lnTo>
                  <a:lnTo>
                    <a:pt x="4809807" y="300990"/>
                  </a:lnTo>
                  <a:lnTo>
                    <a:pt x="4886007" y="262890"/>
                  </a:lnTo>
                  <a:lnTo>
                    <a:pt x="4864100" y="251777"/>
                  </a:lnTo>
                  <a:lnTo>
                    <a:pt x="4809807" y="224790"/>
                  </a:lnTo>
                  <a:close/>
                </a:path>
                <a:path w="5782309" h="2609215">
                  <a:moveTo>
                    <a:pt x="5279072" y="0"/>
                  </a:moveTo>
                  <a:lnTo>
                    <a:pt x="5187315" y="23495"/>
                  </a:lnTo>
                  <a:lnTo>
                    <a:pt x="5148262" y="50800"/>
                  </a:lnTo>
                  <a:lnTo>
                    <a:pt x="5116195" y="86042"/>
                  </a:lnTo>
                  <a:lnTo>
                    <a:pt x="5093335" y="128270"/>
                  </a:lnTo>
                  <a:lnTo>
                    <a:pt x="5080317" y="175260"/>
                  </a:lnTo>
                  <a:lnTo>
                    <a:pt x="5041265" y="180975"/>
                  </a:lnTo>
                  <a:lnTo>
                    <a:pt x="5005070" y="194945"/>
                  </a:lnTo>
                  <a:lnTo>
                    <a:pt x="4972685" y="216535"/>
                  </a:lnTo>
                  <a:lnTo>
                    <a:pt x="4945697" y="244792"/>
                  </a:lnTo>
                  <a:lnTo>
                    <a:pt x="4923472" y="287020"/>
                  </a:lnTo>
                  <a:lnTo>
                    <a:pt x="4912826" y="332422"/>
                  </a:lnTo>
                  <a:lnTo>
                    <a:pt x="4912758" y="335280"/>
                  </a:lnTo>
                  <a:lnTo>
                    <a:pt x="4914265" y="376872"/>
                  </a:lnTo>
                  <a:lnTo>
                    <a:pt x="4927917" y="425767"/>
                  </a:lnTo>
                  <a:lnTo>
                    <a:pt x="4953317" y="465772"/>
                  </a:lnTo>
                  <a:lnTo>
                    <a:pt x="4987925" y="496570"/>
                  </a:lnTo>
                  <a:lnTo>
                    <a:pt x="5029517" y="517525"/>
                  </a:lnTo>
                  <a:lnTo>
                    <a:pt x="5075555" y="526732"/>
                  </a:lnTo>
                  <a:lnTo>
                    <a:pt x="5534977" y="527685"/>
                  </a:lnTo>
                  <a:lnTo>
                    <a:pt x="5634672" y="527685"/>
                  </a:lnTo>
                  <a:lnTo>
                    <a:pt x="5681027" y="519112"/>
                  </a:lnTo>
                  <a:lnTo>
                    <a:pt x="5699442" y="508635"/>
                  </a:lnTo>
                  <a:lnTo>
                    <a:pt x="5534977" y="508635"/>
                  </a:lnTo>
                  <a:lnTo>
                    <a:pt x="5076507" y="507682"/>
                  </a:lnTo>
                  <a:lnTo>
                    <a:pt x="5035550" y="499427"/>
                  </a:lnTo>
                  <a:lnTo>
                    <a:pt x="4998720" y="481012"/>
                  </a:lnTo>
                  <a:lnTo>
                    <a:pt x="4968240" y="453707"/>
                  </a:lnTo>
                  <a:lnTo>
                    <a:pt x="4945697" y="418147"/>
                  </a:lnTo>
                  <a:lnTo>
                    <a:pt x="4932997" y="377190"/>
                  </a:lnTo>
                  <a:lnTo>
                    <a:pt x="4931410" y="335280"/>
                  </a:lnTo>
                  <a:lnTo>
                    <a:pt x="4940617" y="294005"/>
                  </a:lnTo>
                  <a:lnTo>
                    <a:pt x="4960937" y="256222"/>
                  </a:lnTo>
                  <a:lnTo>
                    <a:pt x="5013960" y="211772"/>
                  </a:lnTo>
                  <a:lnTo>
                    <a:pt x="5081270" y="193992"/>
                  </a:lnTo>
                  <a:lnTo>
                    <a:pt x="5097145" y="193040"/>
                  </a:lnTo>
                  <a:lnTo>
                    <a:pt x="5099050" y="178117"/>
                  </a:lnTo>
                  <a:lnTo>
                    <a:pt x="5110797" y="135255"/>
                  </a:lnTo>
                  <a:lnTo>
                    <a:pt x="5131752" y="97155"/>
                  </a:lnTo>
                  <a:lnTo>
                    <a:pt x="5160645" y="65087"/>
                  </a:lnTo>
                  <a:lnTo>
                    <a:pt x="5196522" y="40005"/>
                  </a:lnTo>
                  <a:lnTo>
                    <a:pt x="5237480" y="23495"/>
                  </a:lnTo>
                  <a:lnTo>
                    <a:pt x="5279072" y="18732"/>
                  </a:lnTo>
                  <a:lnTo>
                    <a:pt x="5359717" y="18732"/>
                  </a:lnTo>
                  <a:lnTo>
                    <a:pt x="5328285" y="6350"/>
                  </a:lnTo>
                  <a:lnTo>
                    <a:pt x="5279072" y="0"/>
                  </a:lnTo>
                  <a:close/>
                </a:path>
                <a:path w="5782309" h="2609215">
                  <a:moveTo>
                    <a:pt x="5758815" y="312102"/>
                  </a:moveTo>
                  <a:lnTo>
                    <a:pt x="5758732" y="388620"/>
                  </a:lnTo>
                  <a:lnTo>
                    <a:pt x="5746750" y="434657"/>
                  </a:lnTo>
                  <a:lnTo>
                    <a:pt x="5719762" y="472440"/>
                  </a:lnTo>
                  <a:lnTo>
                    <a:pt x="5681345" y="498475"/>
                  </a:lnTo>
                  <a:lnTo>
                    <a:pt x="5634672" y="508635"/>
                  </a:lnTo>
                  <a:lnTo>
                    <a:pt x="5699442" y="508635"/>
                  </a:lnTo>
                  <a:lnTo>
                    <a:pt x="5720715" y="496887"/>
                  </a:lnTo>
                  <a:lnTo>
                    <a:pt x="5751512" y="464502"/>
                  </a:lnTo>
                  <a:lnTo>
                    <a:pt x="5771515" y="423545"/>
                  </a:lnTo>
                  <a:lnTo>
                    <a:pt x="5777865" y="377190"/>
                  </a:lnTo>
                  <a:lnTo>
                    <a:pt x="5777865" y="376872"/>
                  </a:lnTo>
                  <a:lnTo>
                    <a:pt x="5767070" y="325437"/>
                  </a:lnTo>
                  <a:lnTo>
                    <a:pt x="5758815" y="312102"/>
                  </a:lnTo>
                  <a:close/>
                </a:path>
                <a:path w="5782309" h="2609215">
                  <a:moveTo>
                    <a:pt x="5247957" y="324167"/>
                  </a:moveTo>
                  <a:lnTo>
                    <a:pt x="5203507" y="324167"/>
                  </a:lnTo>
                  <a:lnTo>
                    <a:pt x="5218430" y="370205"/>
                  </a:lnTo>
                  <a:lnTo>
                    <a:pt x="5248275" y="406400"/>
                  </a:lnTo>
                  <a:lnTo>
                    <a:pt x="5289550" y="428625"/>
                  </a:lnTo>
                  <a:lnTo>
                    <a:pt x="5338127" y="433387"/>
                  </a:lnTo>
                  <a:lnTo>
                    <a:pt x="5369877" y="425767"/>
                  </a:lnTo>
                  <a:lnTo>
                    <a:pt x="5390515" y="414655"/>
                  </a:lnTo>
                  <a:lnTo>
                    <a:pt x="5326062" y="414655"/>
                  </a:lnTo>
                  <a:lnTo>
                    <a:pt x="5289232" y="407987"/>
                  </a:lnTo>
                  <a:lnTo>
                    <a:pt x="5258117" y="389255"/>
                  </a:lnTo>
                  <a:lnTo>
                    <a:pt x="5235257" y="361315"/>
                  </a:lnTo>
                  <a:lnTo>
                    <a:pt x="5223510" y="326072"/>
                  </a:lnTo>
                  <a:lnTo>
                    <a:pt x="5249862" y="326072"/>
                  </a:lnTo>
                  <a:lnTo>
                    <a:pt x="5247957" y="324167"/>
                  </a:lnTo>
                  <a:close/>
                </a:path>
                <a:path w="5782309" h="2609215">
                  <a:moveTo>
                    <a:pt x="5420995" y="353377"/>
                  </a:moveTo>
                  <a:lnTo>
                    <a:pt x="5404802" y="378460"/>
                  </a:lnTo>
                  <a:lnTo>
                    <a:pt x="5382577" y="397827"/>
                  </a:lnTo>
                  <a:lnTo>
                    <a:pt x="5355907" y="410210"/>
                  </a:lnTo>
                  <a:lnTo>
                    <a:pt x="5326062" y="414655"/>
                  </a:lnTo>
                  <a:lnTo>
                    <a:pt x="5390515" y="414655"/>
                  </a:lnTo>
                  <a:lnTo>
                    <a:pt x="5398135" y="410527"/>
                  </a:lnTo>
                  <a:lnTo>
                    <a:pt x="5420995" y="388620"/>
                  </a:lnTo>
                  <a:lnTo>
                    <a:pt x="5438140" y="360680"/>
                  </a:lnTo>
                  <a:lnTo>
                    <a:pt x="5420995" y="353377"/>
                  </a:lnTo>
                  <a:close/>
                </a:path>
                <a:path w="5782309" h="2609215">
                  <a:moveTo>
                    <a:pt x="5560845" y="109220"/>
                  </a:moveTo>
                  <a:lnTo>
                    <a:pt x="5449252" y="109220"/>
                  </a:lnTo>
                  <a:lnTo>
                    <a:pt x="5511482" y="109537"/>
                  </a:lnTo>
                  <a:lnTo>
                    <a:pt x="5568950" y="134620"/>
                  </a:lnTo>
                  <a:lnTo>
                    <a:pt x="5610542" y="179705"/>
                  </a:lnTo>
                  <a:lnTo>
                    <a:pt x="5631815" y="237490"/>
                  </a:lnTo>
                  <a:lnTo>
                    <a:pt x="5633720" y="250507"/>
                  </a:lnTo>
                  <a:lnTo>
                    <a:pt x="5647055" y="252412"/>
                  </a:lnTo>
                  <a:lnTo>
                    <a:pt x="5693410" y="268605"/>
                  </a:lnTo>
                  <a:lnTo>
                    <a:pt x="5729287" y="299085"/>
                  </a:lnTo>
                  <a:lnTo>
                    <a:pt x="5752147" y="340042"/>
                  </a:lnTo>
                  <a:lnTo>
                    <a:pt x="5758815" y="388302"/>
                  </a:lnTo>
                  <a:lnTo>
                    <a:pt x="5758815" y="312102"/>
                  </a:lnTo>
                  <a:lnTo>
                    <a:pt x="5740400" y="282257"/>
                  </a:lnTo>
                  <a:lnTo>
                    <a:pt x="5701030" y="251142"/>
                  </a:lnTo>
                  <a:lnTo>
                    <a:pt x="5651817" y="234632"/>
                  </a:lnTo>
                  <a:lnTo>
                    <a:pt x="5642927" y="200977"/>
                  </a:lnTo>
                  <a:lnTo>
                    <a:pt x="5607050" y="142557"/>
                  </a:lnTo>
                  <a:lnTo>
                    <a:pt x="5560845" y="109220"/>
                  </a:lnTo>
                  <a:close/>
                </a:path>
                <a:path w="5782309" h="2609215">
                  <a:moveTo>
                    <a:pt x="5249862" y="326072"/>
                  </a:moveTo>
                  <a:lnTo>
                    <a:pt x="5223510" y="326072"/>
                  </a:lnTo>
                  <a:lnTo>
                    <a:pt x="5244147" y="346710"/>
                  </a:lnTo>
                  <a:lnTo>
                    <a:pt x="5257165" y="333375"/>
                  </a:lnTo>
                  <a:lnTo>
                    <a:pt x="5249862" y="326072"/>
                  </a:lnTo>
                  <a:close/>
                </a:path>
                <a:path w="5782309" h="2609215">
                  <a:moveTo>
                    <a:pt x="5213032" y="288290"/>
                  </a:moveTo>
                  <a:lnTo>
                    <a:pt x="5168900" y="332422"/>
                  </a:lnTo>
                  <a:lnTo>
                    <a:pt x="5181917" y="345757"/>
                  </a:lnTo>
                  <a:lnTo>
                    <a:pt x="5203507" y="324167"/>
                  </a:lnTo>
                  <a:lnTo>
                    <a:pt x="5247957" y="324167"/>
                  </a:lnTo>
                  <a:lnTo>
                    <a:pt x="5213032" y="288290"/>
                  </a:lnTo>
                  <a:close/>
                </a:path>
                <a:path w="5782309" h="2609215">
                  <a:moveTo>
                    <a:pt x="5407025" y="274002"/>
                  </a:moveTo>
                  <a:lnTo>
                    <a:pt x="5393690" y="287337"/>
                  </a:lnTo>
                  <a:lnTo>
                    <a:pt x="5438140" y="331470"/>
                  </a:lnTo>
                  <a:lnTo>
                    <a:pt x="5471795" y="297815"/>
                  </a:lnTo>
                  <a:lnTo>
                    <a:pt x="5447347" y="297815"/>
                  </a:lnTo>
                  <a:lnTo>
                    <a:pt x="5446395" y="294957"/>
                  </a:lnTo>
                  <a:lnTo>
                    <a:pt x="5427662" y="294957"/>
                  </a:lnTo>
                  <a:lnTo>
                    <a:pt x="5407025" y="274002"/>
                  </a:lnTo>
                  <a:close/>
                </a:path>
                <a:path w="5782309" h="2609215">
                  <a:moveTo>
                    <a:pt x="5468937" y="274002"/>
                  </a:moveTo>
                  <a:lnTo>
                    <a:pt x="5447347" y="297815"/>
                  </a:lnTo>
                  <a:lnTo>
                    <a:pt x="5471795" y="297815"/>
                  </a:lnTo>
                  <a:lnTo>
                    <a:pt x="5482272" y="287337"/>
                  </a:lnTo>
                  <a:lnTo>
                    <a:pt x="5468937" y="274002"/>
                  </a:lnTo>
                  <a:close/>
                </a:path>
                <a:path w="5782309" h="2609215">
                  <a:moveTo>
                    <a:pt x="5385162" y="206375"/>
                  </a:moveTo>
                  <a:lnTo>
                    <a:pt x="5326062" y="206375"/>
                  </a:lnTo>
                  <a:lnTo>
                    <a:pt x="5366385" y="214947"/>
                  </a:lnTo>
                  <a:lnTo>
                    <a:pt x="5407342" y="246697"/>
                  </a:lnTo>
                  <a:lnTo>
                    <a:pt x="5427662" y="294957"/>
                  </a:lnTo>
                  <a:lnTo>
                    <a:pt x="5446395" y="294957"/>
                  </a:lnTo>
                  <a:lnTo>
                    <a:pt x="5432742" y="251460"/>
                  </a:lnTo>
                  <a:lnTo>
                    <a:pt x="5402262" y="215582"/>
                  </a:lnTo>
                  <a:lnTo>
                    <a:pt x="5385162" y="206375"/>
                  </a:lnTo>
                  <a:close/>
                </a:path>
                <a:path w="5782309" h="2609215">
                  <a:moveTo>
                    <a:pt x="5312727" y="188277"/>
                  </a:moveTo>
                  <a:lnTo>
                    <a:pt x="5280977" y="195897"/>
                  </a:lnTo>
                  <a:lnTo>
                    <a:pt x="5253037" y="211137"/>
                  </a:lnTo>
                  <a:lnTo>
                    <a:pt x="5229860" y="233045"/>
                  </a:lnTo>
                  <a:lnTo>
                    <a:pt x="5213032" y="260985"/>
                  </a:lnTo>
                  <a:lnTo>
                    <a:pt x="5229860" y="268605"/>
                  </a:lnTo>
                  <a:lnTo>
                    <a:pt x="5253355" y="234632"/>
                  </a:lnTo>
                  <a:lnTo>
                    <a:pt x="5287010" y="213360"/>
                  </a:lnTo>
                  <a:lnTo>
                    <a:pt x="5326062" y="206375"/>
                  </a:lnTo>
                  <a:lnTo>
                    <a:pt x="5385162" y="206375"/>
                  </a:lnTo>
                  <a:lnTo>
                    <a:pt x="5360987" y="193357"/>
                  </a:lnTo>
                  <a:lnTo>
                    <a:pt x="5312727" y="188277"/>
                  </a:lnTo>
                  <a:close/>
                </a:path>
                <a:path w="5782309" h="2609215">
                  <a:moveTo>
                    <a:pt x="5359717" y="18732"/>
                  </a:moveTo>
                  <a:lnTo>
                    <a:pt x="5279072" y="18732"/>
                  </a:lnTo>
                  <a:lnTo>
                    <a:pt x="5323840" y="24447"/>
                  </a:lnTo>
                  <a:lnTo>
                    <a:pt x="5365432" y="40957"/>
                  </a:lnTo>
                  <a:lnTo>
                    <a:pt x="5401627" y="66992"/>
                  </a:lnTo>
                  <a:lnTo>
                    <a:pt x="5430520" y="101600"/>
                  </a:lnTo>
                  <a:lnTo>
                    <a:pt x="5437187" y="112077"/>
                  </a:lnTo>
                  <a:lnTo>
                    <a:pt x="5449252" y="109220"/>
                  </a:lnTo>
                  <a:lnTo>
                    <a:pt x="5560845" y="109220"/>
                  </a:lnTo>
                  <a:lnTo>
                    <a:pt x="5556885" y="106362"/>
                  </a:lnTo>
                  <a:lnTo>
                    <a:pt x="5516562" y="91757"/>
                  </a:lnTo>
                  <a:lnTo>
                    <a:pt x="5513678" y="91440"/>
                  </a:lnTo>
                  <a:lnTo>
                    <a:pt x="5446395" y="91440"/>
                  </a:lnTo>
                  <a:lnTo>
                    <a:pt x="5414010" y="53340"/>
                  </a:lnTo>
                  <a:lnTo>
                    <a:pt x="5374005" y="24447"/>
                  </a:lnTo>
                  <a:lnTo>
                    <a:pt x="5359717" y="18732"/>
                  </a:lnTo>
                  <a:close/>
                </a:path>
                <a:path w="5782309" h="2609215">
                  <a:moveTo>
                    <a:pt x="5481955" y="87947"/>
                  </a:moveTo>
                  <a:lnTo>
                    <a:pt x="5446395" y="91440"/>
                  </a:lnTo>
                  <a:lnTo>
                    <a:pt x="5513678" y="91440"/>
                  </a:lnTo>
                  <a:lnTo>
                    <a:pt x="5481955" y="87947"/>
                  </a:lnTo>
                  <a:close/>
                </a:path>
                <a:path w="5782309" h="2609215">
                  <a:moveTo>
                    <a:pt x="5283517" y="2081847"/>
                  </a:moveTo>
                  <a:lnTo>
                    <a:pt x="5192077" y="2105025"/>
                  </a:lnTo>
                  <a:lnTo>
                    <a:pt x="5152707" y="2132330"/>
                  </a:lnTo>
                  <a:lnTo>
                    <a:pt x="5120957" y="2167890"/>
                  </a:lnTo>
                  <a:lnTo>
                    <a:pt x="5097780" y="2209800"/>
                  </a:lnTo>
                  <a:lnTo>
                    <a:pt x="5084762" y="2257107"/>
                  </a:lnTo>
                  <a:lnTo>
                    <a:pt x="5045710" y="2262822"/>
                  </a:lnTo>
                  <a:lnTo>
                    <a:pt x="5009515" y="2276792"/>
                  </a:lnTo>
                  <a:lnTo>
                    <a:pt x="4977447" y="2298065"/>
                  </a:lnTo>
                  <a:lnTo>
                    <a:pt x="4950460" y="2326640"/>
                  </a:lnTo>
                  <a:lnTo>
                    <a:pt x="4927917" y="2368867"/>
                  </a:lnTo>
                  <a:lnTo>
                    <a:pt x="4917512" y="2414270"/>
                  </a:lnTo>
                  <a:lnTo>
                    <a:pt x="4917503" y="2416810"/>
                  </a:lnTo>
                  <a:lnTo>
                    <a:pt x="4918710" y="2458720"/>
                  </a:lnTo>
                  <a:lnTo>
                    <a:pt x="4932362" y="2507615"/>
                  </a:lnTo>
                  <a:lnTo>
                    <a:pt x="4958080" y="2547620"/>
                  </a:lnTo>
                  <a:lnTo>
                    <a:pt x="4992687" y="2578417"/>
                  </a:lnTo>
                  <a:lnTo>
                    <a:pt x="5033962" y="2599372"/>
                  </a:lnTo>
                  <a:lnTo>
                    <a:pt x="5080317" y="2608580"/>
                  </a:lnTo>
                  <a:lnTo>
                    <a:pt x="5539422" y="2609215"/>
                  </a:lnTo>
                  <a:lnTo>
                    <a:pt x="5639435" y="2609215"/>
                  </a:lnTo>
                  <a:lnTo>
                    <a:pt x="5685472" y="2600642"/>
                  </a:lnTo>
                  <a:lnTo>
                    <a:pt x="5703878" y="2590482"/>
                  </a:lnTo>
                  <a:lnTo>
                    <a:pt x="5539422" y="2590482"/>
                  </a:lnTo>
                  <a:lnTo>
                    <a:pt x="5081270" y="2589530"/>
                  </a:lnTo>
                  <a:lnTo>
                    <a:pt x="5040312" y="2581275"/>
                  </a:lnTo>
                  <a:lnTo>
                    <a:pt x="5003482" y="2562860"/>
                  </a:lnTo>
                  <a:lnTo>
                    <a:pt x="4972685" y="2535237"/>
                  </a:lnTo>
                  <a:lnTo>
                    <a:pt x="4950460" y="2499995"/>
                  </a:lnTo>
                  <a:lnTo>
                    <a:pt x="4937442" y="2459037"/>
                  </a:lnTo>
                  <a:lnTo>
                    <a:pt x="4935855" y="2416810"/>
                  </a:lnTo>
                  <a:lnTo>
                    <a:pt x="4945380" y="2375852"/>
                  </a:lnTo>
                  <a:lnTo>
                    <a:pt x="4965382" y="2338070"/>
                  </a:lnTo>
                  <a:lnTo>
                    <a:pt x="5018405" y="2293620"/>
                  </a:lnTo>
                  <a:lnTo>
                    <a:pt x="5085715" y="2275840"/>
                  </a:lnTo>
                  <a:lnTo>
                    <a:pt x="5101907" y="2274887"/>
                  </a:lnTo>
                  <a:lnTo>
                    <a:pt x="5103812" y="2259965"/>
                  </a:lnTo>
                  <a:lnTo>
                    <a:pt x="5115560" y="2217102"/>
                  </a:lnTo>
                  <a:lnTo>
                    <a:pt x="5136515" y="2179002"/>
                  </a:lnTo>
                  <a:lnTo>
                    <a:pt x="5165407" y="2146935"/>
                  </a:lnTo>
                  <a:lnTo>
                    <a:pt x="5200967" y="2121852"/>
                  </a:lnTo>
                  <a:lnTo>
                    <a:pt x="5242242" y="2105342"/>
                  </a:lnTo>
                  <a:lnTo>
                    <a:pt x="5283517" y="2100580"/>
                  </a:lnTo>
                  <a:lnTo>
                    <a:pt x="5364480" y="2100580"/>
                  </a:lnTo>
                  <a:lnTo>
                    <a:pt x="5333047" y="2088197"/>
                  </a:lnTo>
                  <a:lnTo>
                    <a:pt x="5283517" y="2081847"/>
                  </a:lnTo>
                  <a:close/>
                </a:path>
                <a:path w="5782309" h="2609215">
                  <a:moveTo>
                    <a:pt x="5763577" y="2393950"/>
                  </a:moveTo>
                  <a:lnTo>
                    <a:pt x="5763577" y="2469832"/>
                  </a:lnTo>
                  <a:lnTo>
                    <a:pt x="5751512" y="2516187"/>
                  </a:lnTo>
                  <a:lnTo>
                    <a:pt x="5724207" y="2554287"/>
                  </a:lnTo>
                  <a:lnTo>
                    <a:pt x="5685790" y="2580005"/>
                  </a:lnTo>
                  <a:lnTo>
                    <a:pt x="5639435" y="2590482"/>
                  </a:lnTo>
                  <a:lnTo>
                    <a:pt x="5703878" y="2590482"/>
                  </a:lnTo>
                  <a:lnTo>
                    <a:pt x="5725160" y="2578735"/>
                  </a:lnTo>
                  <a:lnTo>
                    <a:pt x="5756275" y="2546032"/>
                  </a:lnTo>
                  <a:lnTo>
                    <a:pt x="5775960" y="2505392"/>
                  </a:lnTo>
                  <a:lnTo>
                    <a:pt x="5782310" y="2459037"/>
                  </a:lnTo>
                  <a:lnTo>
                    <a:pt x="5782310" y="2458720"/>
                  </a:lnTo>
                  <a:lnTo>
                    <a:pt x="5771832" y="2407285"/>
                  </a:lnTo>
                  <a:lnTo>
                    <a:pt x="5763577" y="2393950"/>
                  </a:lnTo>
                  <a:close/>
                </a:path>
                <a:path w="5782309" h="2609215">
                  <a:moveTo>
                    <a:pt x="5252720" y="2406015"/>
                  </a:moveTo>
                  <a:lnTo>
                    <a:pt x="5208270" y="2406015"/>
                  </a:lnTo>
                  <a:lnTo>
                    <a:pt x="5222875" y="2452052"/>
                  </a:lnTo>
                  <a:lnTo>
                    <a:pt x="5253037" y="2487930"/>
                  </a:lnTo>
                  <a:lnTo>
                    <a:pt x="5294312" y="2510155"/>
                  </a:lnTo>
                  <a:lnTo>
                    <a:pt x="5342890" y="2515235"/>
                  </a:lnTo>
                  <a:lnTo>
                    <a:pt x="5374640" y="2507615"/>
                  </a:lnTo>
                  <a:lnTo>
                    <a:pt x="5395277" y="2496185"/>
                  </a:lnTo>
                  <a:lnTo>
                    <a:pt x="5330507" y="2496185"/>
                  </a:lnTo>
                  <a:lnTo>
                    <a:pt x="5293677" y="2489517"/>
                  </a:lnTo>
                  <a:lnTo>
                    <a:pt x="5262562" y="2471102"/>
                  </a:lnTo>
                  <a:lnTo>
                    <a:pt x="5240020" y="2443162"/>
                  </a:lnTo>
                  <a:lnTo>
                    <a:pt x="5227955" y="2407602"/>
                  </a:lnTo>
                  <a:lnTo>
                    <a:pt x="5254625" y="2407602"/>
                  </a:lnTo>
                  <a:lnTo>
                    <a:pt x="5252720" y="2406015"/>
                  </a:lnTo>
                  <a:close/>
                </a:path>
                <a:path w="5782309" h="2609215">
                  <a:moveTo>
                    <a:pt x="5425757" y="2435225"/>
                  </a:moveTo>
                  <a:lnTo>
                    <a:pt x="5409565" y="2459990"/>
                  </a:lnTo>
                  <a:lnTo>
                    <a:pt x="5387340" y="2479357"/>
                  </a:lnTo>
                  <a:lnTo>
                    <a:pt x="5360670" y="2492057"/>
                  </a:lnTo>
                  <a:lnTo>
                    <a:pt x="5330507" y="2496185"/>
                  </a:lnTo>
                  <a:lnTo>
                    <a:pt x="5395277" y="2496185"/>
                  </a:lnTo>
                  <a:lnTo>
                    <a:pt x="5402580" y="2492375"/>
                  </a:lnTo>
                  <a:lnTo>
                    <a:pt x="5425757" y="2470467"/>
                  </a:lnTo>
                  <a:lnTo>
                    <a:pt x="5442585" y="2442527"/>
                  </a:lnTo>
                  <a:lnTo>
                    <a:pt x="5425757" y="2435225"/>
                  </a:lnTo>
                  <a:close/>
                </a:path>
                <a:path w="5782309" h="2609215">
                  <a:moveTo>
                    <a:pt x="5565982" y="2191067"/>
                  </a:moveTo>
                  <a:lnTo>
                    <a:pt x="5454015" y="2191067"/>
                  </a:lnTo>
                  <a:lnTo>
                    <a:pt x="5516245" y="2191385"/>
                  </a:lnTo>
                  <a:lnTo>
                    <a:pt x="5573395" y="2216467"/>
                  </a:lnTo>
                  <a:lnTo>
                    <a:pt x="5615305" y="2261552"/>
                  </a:lnTo>
                  <a:lnTo>
                    <a:pt x="5636577" y="2319337"/>
                  </a:lnTo>
                  <a:lnTo>
                    <a:pt x="5638482" y="2332355"/>
                  </a:lnTo>
                  <a:lnTo>
                    <a:pt x="5651500" y="2334260"/>
                  </a:lnTo>
                  <a:lnTo>
                    <a:pt x="5698172" y="2350452"/>
                  </a:lnTo>
                  <a:lnTo>
                    <a:pt x="5734050" y="2380932"/>
                  </a:lnTo>
                  <a:lnTo>
                    <a:pt x="5756910" y="2421890"/>
                  </a:lnTo>
                  <a:lnTo>
                    <a:pt x="5763577" y="2469832"/>
                  </a:lnTo>
                  <a:lnTo>
                    <a:pt x="5763577" y="2393950"/>
                  </a:lnTo>
                  <a:lnTo>
                    <a:pt x="5745162" y="2364105"/>
                  </a:lnTo>
                  <a:lnTo>
                    <a:pt x="5705475" y="2332672"/>
                  </a:lnTo>
                  <a:lnTo>
                    <a:pt x="5656262" y="2316480"/>
                  </a:lnTo>
                  <a:lnTo>
                    <a:pt x="5647372" y="2282825"/>
                  </a:lnTo>
                  <a:lnTo>
                    <a:pt x="5611495" y="2224405"/>
                  </a:lnTo>
                  <a:lnTo>
                    <a:pt x="5565982" y="2191067"/>
                  </a:lnTo>
                  <a:close/>
                </a:path>
                <a:path w="5782309" h="2609215">
                  <a:moveTo>
                    <a:pt x="5254625" y="2407602"/>
                  </a:moveTo>
                  <a:lnTo>
                    <a:pt x="5227955" y="2407602"/>
                  </a:lnTo>
                  <a:lnTo>
                    <a:pt x="5248592" y="2428557"/>
                  </a:lnTo>
                  <a:lnTo>
                    <a:pt x="5261927" y="2415222"/>
                  </a:lnTo>
                  <a:lnTo>
                    <a:pt x="5254625" y="2407602"/>
                  </a:lnTo>
                  <a:close/>
                </a:path>
                <a:path w="5782309" h="2609215">
                  <a:moveTo>
                    <a:pt x="5217477" y="2370137"/>
                  </a:moveTo>
                  <a:lnTo>
                    <a:pt x="5173345" y="2414270"/>
                  </a:lnTo>
                  <a:lnTo>
                    <a:pt x="5186680" y="2427605"/>
                  </a:lnTo>
                  <a:lnTo>
                    <a:pt x="5208270" y="2406015"/>
                  </a:lnTo>
                  <a:lnTo>
                    <a:pt x="5252720" y="2406015"/>
                  </a:lnTo>
                  <a:lnTo>
                    <a:pt x="5217477" y="2370137"/>
                  </a:lnTo>
                  <a:close/>
                </a:path>
                <a:path w="5782309" h="2609215">
                  <a:moveTo>
                    <a:pt x="5411470" y="2355850"/>
                  </a:moveTo>
                  <a:lnTo>
                    <a:pt x="5398452" y="2369185"/>
                  </a:lnTo>
                  <a:lnTo>
                    <a:pt x="5442585" y="2413317"/>
                  </a:lnTo>
                  <a:lnTo>
                    <a:pt x="5476557" y="2379345"/>
                  </a:lnTo>
                  <a:lnTo>
                    <a:pt x="5452110" y="2379345"/>
                  </a:lnTo>
                  <a:lnTo>
                    <a:pt x="5451157" y="2376805"/>
                  </a:lnTo>
                  <a:lnTo>
                    <a:pt x="5432107" y="2376805"/>
                  </a:lnTo>
                  <a:lnTo>
                    <a:pt x="5411470" y="2355850"/>
                  </a:lnTo>
                  <a:close/>
                </a:path>
                <a:path w="5782309" h="2609215">
                  <a:moveTo>
                    <a:pt x="5473700" y="2355850"/>
                  </a:moveTo>
                  <a:lnTo>
                    <a:pt x="5452110" y="2379345"/>
                  </a:lnTo>
                  <a:lnTo>
                    <a:pt x="5476557" y="2379345"/>
                  </a:lnTo>
                  <a:lnTo>
                    <a:pt x="5486717" y="2369185"/>
                  </a:lnTo>
                  <a:lnTo>
                    <a:pt x="5473700" y="2355850"/>
                  </a:lnTo>
                  <a:close/>
                </a:path>
                <a:path w="5782309" h="2609215">
                  <a:moveTo>
                    <a:pt x="5389199" y="2287905"/>
                  </a:moveTo>
                  <a:lnTo>
                    <a:pt x="5330825" y="2287905"/>
                  </a:lnTo>
                  <a:lnTo>
                    <a:pt x="5371147" y="2296477"/>
                  </a:lnTo>
                  <a:lnTo>
                    <a:pt x="5411787" y="2328545"/>
                  </a:lnTo>
                  <a:lnTo>
                    <a:pt x="5432107" y="2376805"/>
                  </a:lnTo>
                  <a:lnTo>
                    <a:pt x="5451157" y="2376805"/>
                  </a:lnTo>
                  <a:lnTo>
                    <a:pt x="5437187" y="2333307"/>
                  </a:lnTo>
                  <a:lnTo>
                    <a:pt x="5407025" y="2297430"/>
                  </a:lnTo>
                  <a:lnTo>
                    <a:pt x="5389199" y="2287905"/>
                  </a:lnTo>
                  <a:close/>
                </a:path>
                <a:path w="5782309" h="2609215">
                  <a:moveTo>
                    <a:pt x="5317490" y="2270125"/>
                  </a:moveTo>
                  <a:lnTo>
                    <a:pt x="5285740" y="2277745"/>
                  </a:lnTo>
                  <a:lnTo>
                    <a:pt x="5257482" y="2292985"/>
                  </a:lnTo>
                  <a:lnTo>
                    <a:pt x="5234622" y="2314892"/>
                  </a:lnTo>
                  <a:lnTo>
                    <a:pt x="5217477" y="2342832"/>
                  </a:lnTo>
                  <a:lnTo>
                    <a:pt x="5234622" y="2350135"/>
                  </a:lnTo>
                  <a:lnTo>
                    <a:pt x="5258117" y="2316480"/>
                  </a:lnTo>
                  <a:lnTo>
                    <a:pt x="5291455" y="2295207"/>
                  </a:lnTo>
                  <a:lnTo>
                    <a:pt x="5330825" y="2287905"/>
                  </a:lnTo>
                  <a:lnTo>
                    <a:pt x="5389199" y="2287905"/>
                  </a:lnTo>
                  <a:lnTo>
                    <a:pt x="5365432" y="2275205"/>
                  </a:lnTo>
                  <a:lnTo>
                    <a:pt x="5317490" y="2270125"/>
                  </a:lnTo>
                  <a:close/>
                </a:path>
                <a:path w="5782309" h="2609215">
                  <a:moveTo>
                    <a:pt x="5364480" y="2100580"/>
                  </a:moveTo>
                  <a:lnTo>
                    <a:pt x="5283517" y="2100580"/>
                  </a:lnTo>
                  <a:lnTo>
                    <a:pt x="5328285" y="2106295"/>
                  </a:lnTo>
                  <a:lnTo>
                    <a:pt x="5369877" y="2122805"/>
                  </a:lnTo>
                  <a:lnTo>
                    <a:pt x="5406072" y="2148840"/>
                  </a:lnTo>
                  <a:lnTo>
                    <a:pt x="5434965" y="2183447"/>
                  </a:lnTo>
                  <a:lnTo>
                    <a:pt x="5441632" y="2193925"/>
                  </a:lnTo>
                  <a:lnTo>
                    <a:pt x="5454015" y="2191067"/>
                  </a:lnTo>
                  <a:lnTo>
                    <a:pt x="5565982" y="2191067"/>
                  </a:lnTo>
                  <a:lnTo>
                    <a:pt x="5561647" y="2187892"/>
                  </a:lnTo>
                  <a:lnTo>
                    <a:pt x="5521325" y="2173605"/>
                  </a:lnTo>
                  <a:lnTo>
                    <a:pt x="5518414" y="2173287"/>
                  </a:lnTo>
                  <a:lnTo>
                    <a:pt x="5451157" y="2173287"/>
                  </a:lnTo>
                  <a:lnTo>
                    <a:pt x="5418455" y="2135187"/>
                  </a:lnTo>
                  <a:lnTo>
                    <a:pt x="5378450" y="2106295"/>
                  </a:lnTo>
                  <a:lnTo>
                    <a:pt x="5364480" y="2100580"/>
                  </a:lnTo>
                  <a:close/>
                </a:path>
                <a:path w="5782309" h="2609215">
                  <a:moveTo>
                    <a:pt x="5486400" y="2169795"/>
                  </a:moveTo>
                  <a:lnTo>
                    <a:pt x="5451157" y="2173287"/>
                  </a:lnTo>
                  <a:lnTo>
                    <a:pt x="5518414" y="2173287"/>
                  </a:lnTo>
                  <a:lnTo>
                    <a:pt x="5486400" y="216979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4367529" y="3982085"/>
              <a:ext cx="633730" cy="800735"/>
            </a:xfrm>
            <a:custGeom>
              <a:avLst/>
              <a:gdLst/>
              <a:ahLst/>
              <a:cxnLst/>
              <a:rect l="l" t="t" r="r" b="b"/>
              <a:pathLst>
                <a:path w="633729" h="800735">
                  <a:moveTo>
                    <a:pt x="592137" y="764857"/>
                  </a:moveTo>
                  <a:lnTo>
                    <a:pt x="43180" y="764857"/>
                  </a:lnTo>
                  <a:lnTo>
                    <a:pt x="43180" y="777239"/>
                  </a:lnTo>
                  <a:lnTo>
                    <a:pt x="45085" y="786447"/>
                  </a:lnTo>
                  <a:lnTo>
                    <a:pt x="50165" y="794067"/>
                  </a:lnTo>
                  <a:lnTo>
                    <a:pt x="57467" y="798829"/>
                  </a:lnTo>
                  <a:lnTo>
                    <a:pt x="66675" y="800734"/>
                  </a:lnTo>
                  <a:lnTo>
                    <a:pt x="568642" y="800734"/>
                  </a:lnTo>
                  <a:lnTo>
                    <a:pt x="577850" y="798829"/>
                  </a:lnTo>
                  <a:lnTo>
                    <a:pt x="585152" y="794067"/>
                  </a:lnTo>
                  <a:lnTo>
                    <a:pt x="590232" y="786447"/>
                  </a:lnTo>
                  <a:lnTo>
                    <a:pt x="592137" y="777239"/>
                  </a:lnTo>
                  <a:lnTo>
                    <a:pt x="592137" y="764857"/>
                  </a:lnTo>
                  <a:close/>
                </a:path>
                <a:path w="633729" h="800735">
                  <a:moveTo>
                    <a:pt x="268287" y="506729"/>
                  </a:moveTo>
                  <a:lnTo>
                    <a:pt x="138430" y="506729"/>
                  </a:lnTo>
                  <a:lnTo>
                    <a:pt x="129222" y="508634"/>
                  </a:lnTo>
                  <a:lnTo>
                    <a:pt x="121602" y="513714"/>
                  </a:lnTo>
                  <a:lnTo>
                    <a:pt x="116522" y="521017"/>
                  </a:lnTo>
                  <a:lnTo>
                    <a:pt x="114935" y="530542"/>
                  </a:lnTo>
                  <a:lnTo>
                    <a:pt x="114935" y="764857"/>
                  </a:lnTo>
                  <a:lnTo>
                    <a:pt x="520382" y="764857"/>
                  </a:lnTo>
                  <a:lnTo>
                    <a:pt x="520382" y="705802"/>
                  </a:lnTo>
                  <a:lnTo>
                    <a:pt x="304165" y="705802"/>
                  </a:lnTo>
                  <a:lnTo>
                    <a:pt x="289242" y="699134"/>
                  </a:lnTo>
                  <a:lnTo>
                    <a:pt x="254952" y="699134"/>
                  </a:lnTo>
                  <a:lnTo>
                    <a:pt x="202247" y="646429"/>
                  </a:lnTo>
                  <a:lnTo>
                    <a:pt x="254952" y="593407"/>
                  </a:lnTo>
                  <a:lnTo>
                    <a:pt x="268287" y="593407"/>
                  </a:lnTo>
                  <a:lnTo>
                    <a:pt x="268287" y="506729"/>
                  </a:lnTo>
                  <a:close/>
                </a:path>
                <a:path w="633729" h="800735">
                  <a:moveTo>
                    <a:pt x="207317" y="246062"/>
                  </a:moveTo>
                  <a:lnTo>
                    <a:pt x="168592" y="246062"/>
                  </a:lnTo>
                  <a:lnTo>
                    <a:pt x="174625" y="274002"/>
                  </a:lnTo>
                  <a:lnTo>
                    <a:pt x="186372" y="300037"/>
                  </a:lnTo>
                  <a:lnTo>
                    <a:pt x="202565" y="323214"/>
                  </a:lnTo>
                  <a:lnTo>
                    <a:pt x="223202" y="342900"/>
                  </a:lnTo>
                  <a:lnTo>
                    <a:pt x="223202" y="370204"/>
                  </a:lnTo>
                  <a:lnTo>
                    <a:pt x="221297" y="374014"/>
                  </a:lnTo>
                  <a:lnTo>
                    <a:pt x="217487" y="374967"/>
                  </a:lnTo>
                  <a:lnTo>
                    <a:pt x="108267" y="419734"/>
                  </a:lnTo>
                  <a:lnTo>
                    <a:pt x="51752" y="455929"/>
                  </a:lnTo>
                  <a:lnTo>
                    <a:pt x="26035" y="487044"/>
                  </a:lnTo>
                  <a:lnTo>
                    <a:pt x="15875" y="525779"/>
                  </a:lnTo>
                  <a:lnTo>
                    <a:pt x="0" y="668972"/>
                  </a:lnTo>
                  <a:lnTo>
                    <a:pt x="0" y="684212"/>
                  </a:lnTo>
                  <a:lnTo>
                    <a:pt x="23495" y="721677"/>
                  </a:lnTo>
                  <a:lnTo>
                    <a:pt x="57785" y="740092"/>
                  </a:lnTo>
                  <a:lnTo>
                    <a:pt x="69532" y="745172"/>
                  </a:lnTo>
                  <a:lnTo>
                    <a:pt x="95885" y="745172"/>
                  </a:lnTo>
                  <a:lnTo>
                    <a:pt x="95885" y="715962"/>
                  </a:lnTo>
                  <a:lnTo>
                    <a:pt x="82867" y="710882"/>
                  </a:lnTo>
                  <a:lnTo>
                    <a:pt x="69850" y="705167"/>
                  </a:lnTo>
                  <a:lnTo>
                    <a:pt x="57467" y="698817"/>
                  </a:lnTo>
                  <a:lnTo>
                    <a:pt x="45085" y="691514"/>
                  </a:lnTo>
                  <a:lnTo>
                    <a:pt x="39370" y="687704"/>
                  </a:lnTo>
                  <a:lnTo>
                    <a:pt x="36830" y="681037"/>
                  </a:lnTo>
                  <a:lnTo>
                    <a:pt x="37782" y="674687"/>
                  </a:lnTo>
                  <a:lnTo>
                    <a:pt x="53657" y="529589"/>
                  </a:lnTo>
                  <a:lnTo>
                    <a:pt x="75247" y="485139"/>
                  </a:lnTo>
                  <a:lnTo>
                    <a:pt x="126365" y="453072"/>
                  </a:lnTo>
                  <a:lnTo>
                    <a:pt x="183515" y="429577"/>
                  </a:lnTo>
                  <a:lnTo>
                    <a:pt x="198755" y="424814"/>
                  </a:lnTo>
                  <a:lnTo>
                    <a:pt x="534670" y="424814"/>
                  </a:lnTo>
                  <a:lnTo>
                    <a:pt x="512924" y="414654"/>
                  </a:lnTo>
                  <a:lnTo>
                    <a:pt x="316230" y="414654"/>
                  </a:lnTo>
                  <a:lnTo>
                    <a:pt x="297815" y="413702"/>
                  </a:lnTo>
                  <a:lnTo>
                    <a:pt x="279082" y="411797"/>
                  </a:lnTo>
                  <a:lnTo>
                    <a:pt x="260350" y="408622"/>
                  </a:lnTo>
                  <a:lnTo>
                    <a:pt x="241935" y="404177"/>
                  </a:lnTo>
                  <a:lnTo>
                    <a:pt x="249555" y="396875"/>
                  </a:lnTo>
                  <a:lnTo>
                    <a:pt x="255587" y="387667"/>
                  </a:lnTo>
                  <a:lnTo>
                    <a:pt x="259397" y="377507"/>
                  </a:lnTo>
                  <a:lnTo>
                    <a:pt x="260667" y="366394"/>
                  </a:lnTo>
                  <a:lnTo>
                    <a:pt x="260667" y="365442"/>
                  </a:lnTo>
                  <a:lnTo>
                    <a:pt x="391477" y="365442"/>
                  </a:lnTo>
                  <a:lnTo>
                    <a:pt x="391477" y="339089"/>
                  </a:lnTo>
                  <a:lnTo>
                    <a:pt x="317182" y="339089"/>
                  </a:lnTo>
                  <a:lnTo>
                    <a:pt x="275272" y="331152"/>
                  </a:lnTo>
                  <a:lnTo>
                    <a:pt x="240347" y="309244"/>
                  </a:lnTo>
                  <a:lnTo>
                    <a:pt x="215582" y="275907"/>
                  </a:lnTo>
                  <a:lnTo>
                    <a:pt x="207317" y="246062"/>
                  </a:lnTo>
                  <a:close/>
                </a:path>
                <a:path w="633729" h="800735">
                  <a:moveTo>
                    <a:pt x="534670" y="424814"/>
                  </a:moveTo>
                  <a:lnTo>
                    <a:pt x="436880" y="424814"/>
                  </a:lnTo>
                  <a:lnTo>
                    <a:pt x="450850" y="429577"/>
                  </a:lnTo>
                  <a:lnTo>
                    <a:pt x="508000" y="453072"/>
                  </a:lnTo>
                  <a:lnTo>
                    <a:pt x="559117" y="485139"/>
                  </a:lnTo>
                  <a:lnTo>
                    <a:pt x="579755" y="525779"/>
                  </a:lnTo>
                  <a:lnTo>
                    <a:pt x="596900" y="673734"/>
                  </a:lnTo>
                  <a:lnTo>
                    <a:pt x="564515" y="704532"/>
                  </a:lnTo>
                  <a:lnTo>
                    <a:pt x="538480" y="715009"/>
                  </a:lnTo>
                  <a:lnTo>
                    <a:pt x="538480" y="745172"/>
                  </a:lnTo>
                  <a:lnTo>
                    <a:pt x="563880" y="745172"/>
                  </a:lnTo>
                  <a:lnTo>
                    <a:pt x="575627" y="740092"/>
                  </a:lnTo>
                  <a:lnTo>
                    <a:pt x="609917" y="721677"/>
                  </a:lnTo>
                  <a:lnTo>
                    <a:pt x="633412" y="684212"/>
                  </a:lnTo>
                  <a:lnTo>
                    <a:pt x="633412" y="668972"/>
                  </a:lnTo>
                  <a:lnTo>
                    <a:pt x="618490" y="527684"/>
                  </a:lnTo>
                  <a:lnTo>
                    <a:pt x="608647" y="487997"/>
                  </a:lnTo>
                  <a:lnTo>
                    <a:pt x="583565" y="456882"/>
                  </a:lnTo>
                  <a:lnTo>
                    <a:pt x="534670" y="424814"/>
                  </a:lnTo>
                  <a:close/>
                </a:path>
                <a:path w="633729" h="800735">
                  <a:moveTo>
                    <a:pt x="432117" y="506729"/>
                  </a:moveTo>
                  <a:lnTo>
                    <a:pt x="348297" y="506729"/>
                  </a:lnTo>
                  <a:lnTo>
                    <a:pt x="348297" y="599122"/>
                  </a:lnTo>
                  <a:lnTo>
                    <a:pt x="304165" y="705802"/>
                  </a:lnTo>
                  <a:lnTo>
                    <a:pt x="520382" y="705802"/>
                  </a:lnTo>
                  <a:lnTo>
                    <a:pt x="520382" y="700087"/>
                  </a:lnTo>
                  <a:lnTo>
                    <a:pt x="379412" y="700087"/>
                  </a:lnTo>
                  <a:lnTo>
                    <a:pt x="366077" y="686752"/>
                  </a:lnTo>
                  <a:lnTo>
                    <a:pt x="405765" y="647382"/>
                  </a:lnTo>
                  <a:lnTo>
                    <a:pt x="366077" y="607694"/>
                  </a:lnTo>
                  <a:lnTo>
                    <a:pt x="379412" y="594359"/>
                  </a:lnTo>
                  <a:lnTo>
                    <a:pt x="432117" y="594359"/>
                  </a:lnTo>
                  <a:lnTo>
                    <a:pt x="432117" y="506729"/>
                  </a:lnTo>
                  <a:close/>
                </a:path>
                <a:path w="633729" h="800735">
                  <a:moveTo>
                    <a:pt x="496887" y="506729"/>
                  </a:moveTo>
                  <a:lnTo>
                    <a:pt x="432117" y="506729"/>
                  </a:lnTo>
                  <a:lnTo>
                    <a:pt x="432117" y="647382"/>
                  </a:lnTo>
                  <a:lnTo>
                    <a:pt x="379412" y="700087"/>
                  </a:lnTo>
                  <a:lnTo>
                    <a:pt x="520382" y="700087"/>
                  </a:lnTo>
                  <a:lnTo>
                    <a:pt x="520382" y="530542"/>
                  </a:lnTo>
                  <a:lnTo>
                    <a:pt x="518795" y="521017"/>
                  </a:lnTo>
                  <a:lnTo>
                    <a:pt x="513715" y="513714"/>
                  </a:lnTo>
                  <a:lnTo>
                    <a:pt x="506095" y="508634"/>
                  </a:lnTo>
                  <a:lnTo>
                    <a:pt x="496887" y="506729"/>
                  </a:lnTo>
                  <a:close/>
                </a:path>
                <a:path w="633729" h="800735">
                  <a:moveTo>
                    <a:pt x="348297" y="506729"/>
                  </a:moveTo>
                  <a:lnTo>
                    <a:pt x="268287" y="506729"/>
                  </a:lnTo>
                  <a:lnTo>
                    <a:pt x="268287" y="606742"/>
                  </a:lnTo>
                  <a:lnTo>
                    <a:pt x="228600" y="646429"/>
                  </a:lnTo>
                  <a:lnTo>
                    <a:pt x="268287" y="685800"/>
                  </a:lnTo>
                  <a:lnTo>
                    <a:pt x="254952" y="699134"/>
                  </a:lnTo>
                  <a:lnTo>
                    <a:pt x="289242" y="699134"/>
                  </a:lnTo>
                  <a:lnTo>
                    <a:pt x="287020" y="698182"/>
                  </a:lnTo>
                  <a:lnTo>
                    <a:pt x="330517" y="593407"/>
                  </a:lnTo>
                  <a:lnTo>
                    <a:pt x="331470" y="591502"/>
                  </a:lnTo>
                  <a:lnTo>
                    <a:pt x="348297" y="591502"/>
                  </a:lnTo>
                  <a:lnTo>
                    <a:pt x="348297" y="506729"/>
                  </a:lnTo>
                  <a:close/>
                </a:path>
                <a:path w="633729" h="800735">
                  <a:moveTo>
                    <a:pt x="432117" y="594359"/>
                  </a:moveTo>
                  <a:lnTo>
                    <a:pt x="379412" y="594359"/>
                  </a:lnTo>
                  <a:lnTo>
                    <a:pt x="432117" y="647382"/>
                  </a:lnTo>
                  <a:lnTo>
                    <a:pt x="432117" y="594359"/>
                  </a:lnTo>
                  <a:close/>
                </a:path>
                <a:path w="633729" h="800735">
                  <a:moveTo>
                    <a:pt x="268287" y="593407"/>
                  </a:moveTo>
                  <a:lnTo>
                    <a:pt x="254952" y="593407"/>
                  </a:lnTo>
                  <a:lnTo>
                    <a:pt x="268287" y="606742"/>
                  </a:lnTo>
                  <a:lnTo>
                    <a:pt x="268287" y="593407"/>
                  </a:lnTo>
                  <a:close/>
                </a:path>
                <a:path w="633729" h="800735">
                  <a:moveTo>
                    <a:pt x="348297" y="591502"/>
                  </a:moveTo>
                  <a:lnTo>
                    <a:pt x="331470" y="591502"/>
                  </a:lnTo>
                  <a:lnTo>
                    <a:pt x="348297" y="599122"/>
                  </a:lnTo>
                  <a:lnTo>
                    <a:pt x="348297" y="591502"/>
                  </a:lnTo>
                  <a:close/>
                </a:path>
                <a:path w="633729" h="800735">
                  <a:moveTo>
                    <a:pt x="436880" y="424814"/>
                  </a:moveTo>
                  <a:lnTo>
                    <a:pt x="198755" y="424814"/>
                  </a:lnTo>
                  <a:lnTo>
                    <a:pt x="221932" y="436244"/>
                  </a:lnTo>
                  <a:lnTo>
                    <a:pt x="250190" y="444817"/>
                  </a:lnTo>
                  <a:lnTo>
                    <a:pt x="282257" y="450214"/>
                  </a:lnTo>
                  <a:lnTo>
                    <a:pt x="317182" y="452119"/>
                  </a:lnTo>
                  <a:lnTo>
                    <a:pt x="352107" y="450214"/>
                  </a:lnTo>
                  <a:lnTo>
                    <a:pt x="384492" y="444817"/>
                  </a:lnTo>
                  <a:lnTo>
                    <a:pt x="412750" y="436244"/>
                  </a:lnTo>
                  <a:lnTo>
                    <a:pt x="436880" y="424814"/>
                  </a:lnTo>
                  <a:close/>
                </a:path>
                <a:path w="633729" h="800735">
                  <a:moveTo>
                    <a:pt x="430212" y="54292"/>
                  </a:moveTo>
                  <a:lnTo>
                    <a:pt x="430212" y="226059"/>
                  </a:lnTo>
                  <a:lnTo>
                    <a:pt x="421322" y="269875"/>
                  </a:lnTo>
                  <a:lnTo>
                    <a:pt x="396875" y="306069"/>
                  </a:lnTo>
                  <a:lnTo>
                    <a:pt x="391477" y="309562"/>
                  </a:lnTo>
                  <a:lnTo>
                    <a:pt x="391477" y="404177"/>
                  </a:lnTo>
                  <a:lnTo>
                    <a:pt x="373062" y="409257"/>
                  </a:lnTo>
                  <a:lnTo>
                    <a:pt x="354330" y="412432"/>
                  </a:lnTo>
                  <a:lnTo>
                    <a:pt x="335280" y="414337"/>
                  </a:lnTo>
                  <a:lnTo>
                    <a:pt x="316230" y="414654"/>
                  </a:lnTo>
                  <a:lnTo>
                    <a:pt x="512924" y="414654"/>
                  </a:lnTo>
                  <a:lnTo>
                    <a:pt x="495935" y="406717"/>
                  </a:lnTo>
                  <a:lnTo>
                    <a:pt x="464185" y="394652"/>
                  </a:lnTo>
                  <a:lnTo>
                    <a:pt x="417830" y="375919"/>
                  </a:lnTo>
                  <a:lnTo>
                    <a:pt x="414020" y="374014"/>
                  </a:lnTo>
                  <a:lnTo>
                    <a:pt x="412115" y="371157"/>
                  </a:lnTo>
                  <a:lnTo>
                    <a:pt x="412115" y="344804"/>
                  </a:lnTo>
                  <a:lnTo>
                    <a:pt x="417830" y="339089"/>
                  </a:lnTo>
                  <a:lnTo>
                    <a:pt x="436245" y="320992"/>
                  </a:lnTo>
                  <a:lnTo>
                    <a:pt x="454025" y="292734"/>
                  </a:lnTo>
                  <a:lnTo>
                    <a:pt x="464820" y="260984"/>
                  </a:lnTo>
                  <a:lnTo>
                    <a:pt x="468630" y="227012"/>
                  </a:lnTo>
                  <a:lnTo>
                    <a:pt x="468630" y="193039"/>
                  </a:lnTo>
                  <a:lnTo>
                    <a:pt x="485775" y="193039"/>
                  </a:lnTo>
                  <a:lnTo>
                    <a:pt x="471487" y="151764"/>
                  </a:lnTo>
                  <a:lnTo>
                    <a:pt x="467677" y="138429"/>
                  </a:lnTo>
                  <a:lnTo>
                    <a:pt x="456882" y="94614"/>
                  </a:lnTo>
                  <a:lnTo>
                    <a:pt x="430212" y="54292"/>
                  </a:lnTo>
                  <a:close/>
                </a:path>
                <a:path w="633729" h="800735">
                  <a:moveTo>
                    <a:pt x="391477" y="365442"/>
                  </a:moveTo>
                  <a:lnTo>
                    <a:pt x="373697" y="365442"/>
                  </a:lnTo>
                  <a:lnTo>
                    <a:pt x="373697" y="366394"/>
                  </a:lnTo>
                  <a:lnTo>
                    <a:pt x="374650" y="374014"/>
                  </a:lnTo>
                  <a:lnTo>
                    <a:pt x="374650" y="375919"/>
                  </a:lnTo>
                  <a:lnTo>
                    <a:pt x="378460" y="387032"/>
                  </a:lnTo>
                  <a:lnTo>
                    <a:pt x="383857" y="396239"/>
                  </a:lnTo>
                  <a:lnTo>
                    <a:pt x="391477" y="404177"/>
                  </a:lnTo>
                  <a:lnTo>
                    <a:pt x="391477" y="365442"/>
                  </a:lnTo>
                  <a:close/>
                </a:path>
                <a:path w="633729" h="800735">
                  <a:moveTo>
                    <a:pt x="373697" y="365442"/>
                  </a:moveTo>
                  <a:lnTo>
                    <a:pt x="260667" y="365442"/>
                  </a:lnTo>
                  <a:lnTo>
                    <a:pt x="288290" y="374014"/>
                  </a:lnTo>
                  <a:lnTo>
                    <a:pt x="317182" y="376872"/>
                  </a:lnTo>
                  <a:lnTo>
                    <a:pt x="346075" y="374014"/>
                  </a:lnTo>
                  <a:lnTo>
                    <a:pt x="373697" y="365442"/>
                  </a:lnTo>
                  <a:close/>
                </a:path>
                <a:path w="633729" h="800735">
                  <a:moveTo>
                    <a:pt x="391477" y="309562"/>
                  </a:moveTo>
                  <a:lnTo>
                    <a:pt x="360997" y="330200"/>
                  </a:lnTo>
                  <a:lnTo>
                    <a:pt x="317182" y="339089"/>
                  </a:lnTo>
                  <a:lnTo>
                    <a:pt x="391477" y="339089"/>
                  </a:lnTo>
                  <a:lnTo>
                    <a:pt x="391477" y="309562"/>
                  </a:lnTo>
                  <a:close/>
                </a:path>
                <a:path w="633729" h="800735">
                  <a:moveTo>
                    <a:pt x="316230" y="0"/>
                  </a:moveTo>
                  <a:lnTo>
                    <a:pt x="273367" y="6667"/>
                  </a:lnTo>
                  <a:lnTo>
                    <a:pt x="235267" y="25400"/>
                  </a:lnTo>
                  <a:lnTo>
                    <a:pt x="203517" y="54292"/>
                  </a:lnTo>
                  <a:lnTo>
                    <a:pt x="180022" y="91439"/>
                  </a:lnTo>
                  <a:lnTo>
                    <a:pt x="166687" y="134619"/>
                  </a:lnTo>
                  <a:lnTo>
                    <a:pt x="166687" y="157479"/>
                  </a:lnTo>
                  <a:lnTo>
                    <a:pt x="165735" y="172719"/>
                  </a:lnTo>
                  <a:lnTo>
                    <a:pt x="163512" y="187642"/>
                  </a:lnTo>
                  <a:lnTo>
                    <a:pt x="159702" y="202247"/>
                  </a:lnTo>
                  <a:lnTo>
                    <a:pt x="154305" y="216852"/>
                  </a:lnTo>
                  <a:lnTo>
                    <a:pt x="138430" y="254317"/>
                  </a:lnTo>
                  <a:lnTo>
                    <a:pt x="140335" y="254000"/>
                  </a:lnTo>
                  <a:lnTo>
                    <a:pt x="146367" y="252412"/>
                  </a:lnTo>
                  <a:lnTo>
                    <a:pt x="155892" y="249554"/>
                  </a:lnTo>
                  <a:lnTo>
                    <a:pt x="168592" y="246062"/>
                  </a:lnTo>
                  <a:lnTo>
                    <a:pt x="207317" y="246062"/>
                  </a:lnTo>
                  <a:lnTo>
                    <a:pt x="204152" y="234632"/>
                  </a:lnTo>
                  <a:lnTo>
                    <a:pt x="245427" y="219709"/>
                  </a:lnTo>
                  <a:lnTo>
                    <a:pt x="289560" y="200977"/>
                  </a:lnTo>
                  <a:lnTo>
                    <a:pt x="332740" y="178434"/>
                  </a:lnTo>
                  <a:lnTo>
                    <a:pt x="371475" y="152400"/>
                  </a:lnTo>
                  <a:lnTo>
                    <a:pt x="401955" y="122554"/>
                  </a:lnTo>
                  <a:lnTo>
                    <a:pt x="430212" y="122554"/>
                  </a:lnTo>
                  <a:lnTo>
                    <a:pt x="430212" y="54292"/>
                  </a:lnTo>
                  <a:lnTo>
                    <a:pt x="413702" y="37464"/>
                  </a:lnTo>
                  <a:lnTo>
                    <a:pt x="394335" y="24447"/>
                  </a:lnTo>
                  <a:lnTo>
                    <a:pt x="362267" y="24447"/>
                  </a:lnTo>
                  <a:lnTo>
                    <a:pt x="353060" y="11429"/>
                  </a:lnTo>
                  <a:lnTo>
                    <a:pt x="316230" y="0"/>
                  </a:lnTo>
                  <a:close/>
                </a:path>
                <a:path w="633729" h="800735">
                  <a:moveTo>
                    <a:pt x="485775" y="193039"/>
                  </a:moveTo>
                  <a:lnTo>
                    <a:pt x="468630" y="193039"/>
                  </a:lnTo>
                  <a:lnTo>
                    <a:pt x="474345" y="196850"/>
                  </a:lnTo>
                  <a:lnTo>
                    <a:pt x="487680" y="198754"/>
                  </a:lnTo>
                  <a:lnTo>
                    <a:pt x="485775" y="193039"/>
                  </a:lnTo>
                  <a:close/>
                </a:path>
                <a:path w="633729" h="800735">
                  <a:moveTo>
                    <a:pt x="430212" y="122554"/>
                  </a:moveTo>
                  <a:lnTo>
                    <a:pt x="401955" y="122554"/>
                  </a:lnTo>
                  <a:lnTo>
                    <a:pt x="408305" y="132079"/>
                  </a:lnTo>
                  <a:lnTo>
                    <a:pt x="415290" y="141604"/>
                  </a:lnTo>
                  <a:lnTo>
                    <a:pt x="422592" y="151129"/>
                  </a:lnTo>
                  <a:lnTo>
                    <a:pt x="430212" y="160019"/>
                  </a:lnTo>
                  <a:lnTo>
                    <a:pt x="430212" y="122554"/>
                  </a:lnTo>
                  <a:close/>
                </a:path>
                <a:path w="633729" h="800735">
                  <a:moveTo>
                    <a:pt x="379412" y="14922"/>
                  </a:moveTo>
                  <a:lnTo>
                    <a:pt x="374650" y="14922"/>
                  </a:lnTo>
                  <a:lnTo>
                    <a:pt x="370840" y="17779"/>
                  </a:lnTo>
                  <a:lnTo>
                    <a:pt x="362267" y="24447"/>
                  </a:lnTo>
                  <a:lnTo>
                    <a:pt x="394335" y="24447"/>
                  </a:lnTo>
                  <a:lnTo>
                    <a:pt x="383222" y="16827"/>
                  </a:lnTo>
                  <a:lnTo>
                    <a:pt x="379412" y="14922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5141277" y="4316730"/>
              <a:ext cx="1624330" cy="76200"/>
            </a:xfrm>
            <a:custGeom>
              <a:avLst/>
              <a:gdLst/>
              <a:ahLst/>
              <a:cxnLst/>
              <a:rect l="l" t="t" r="r" b="b"/>
              <a:pathLst>
                <a:path w="1624329" h="76200">
                  <a:moveTo>
                    <a:pt x="1548447" y="0"/>
                  </a:moveTo>
                  <a:lnTo>
                    <a:pt x="1548335" y="26936"/>
                  </a:lnTo>
                  <a:lnTo>
                    <a:pt x="1560830" y="26987"/>
                  </a:lnTo>
                  <a:lnTo>
                    <a:pt x="1560830" y="49212"/>
                  </a:lnTo>
                  <a:lnTo>
                    <a:pt x="1548130" y="49212"/>
                  </a:lnTo>
                  <a:lnTo>
                    <a:pt x="1548130" y="76200"/>
                  </a:lnTo>
                  <a:lnTo>
                    <a:pt x="1602527" y="49160"/>
                  </a:lnTo>
                  <a:lnTo>
                    <a:pt x="1624330" y="38417"/>
                  </a:lnTo>
                  <a:lnTo>
                    <a:pt x="1602003" y="26936"/>
                  </a:lnTo>
                  <a:lnTo>
                    <a:pt x="1548447" y="0"/>
                  </a:lnTo>
                  <a:close/>
                </a:path>
                <a:path w="1624329" h="76200">
                  <a:moveTo>
                    <a:pt x="1560830" y="26987"/>
                  </a:moveTo>
                  <a:lnTo>
                    <a:pt x="1548447" y="26987"/>
                  </a:lnTo>
                  <a:lnTo>
                    <a:pt x="1548130" y="49160"/>
                  </a:lnTo>
                  <a:lnTo>
                    <a:pt x="1560830" y="49212"/>
                  </a:lnTo>
                  <a:lnTo>
                    <a:pt x="1560830" y="26987"/>
                  </a:lnTo>
                  <a:close/>
                </a:path>
                <a:path w="1624329" h="76200">
                  <a:moveTo>
                    <a:pt x="0" y="20637"/>
                  </a:moveTo>
                  <a:lnTo>
                    <a:pt x="0" y="42862"/>
                  </a:lnTo>
                  <a:lnTo>
                    <a:pt x="1548130" y="49160"/>
                  </a:lnTo>
                  <a:lnTo>
                    <a:pt x="1548130" y="38417"/>
                  </a:lnTo>
                  <a:lnTo>
                    <a:pt x="1548335" y="26936"/>
                  </a:lnTo>
                  <a:lnTo>
                    <a:pt x="0" y="20637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875030" y="424815"/>
            <a:ext cx="1589405" cy="2921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50" spc="90" dirty="0">
                <a:solidFill>
                  <a:srgbClr val="000000"/>
                </a:solidFill>
              </a:rPr>
              <a:t>Επίθεση</a:t>
            </a:r>
            <a:r>
              <a:rPr sz="1750" spc="75" dirty="0">
                <a:solidFill>
                  <a:srgbClr val="000000"/>
                </a:solidFill>
              </a:rPr>
              <a:t> </a:t>
            </a:r>
            <a:r>
              <a:rPr sz="1750" spc="110" dirty="0">
                <a:solidFill>
                  <a:srgbClr val="000000"/>
                </a:solidFill>
              </a:rPr>
              <a:t>MITM</a:t>
            </a:r>
            <a:endParaRPr sz="1750"/>
          </a:p>
        </p:txBody>
      </p:sp>
      <p:sp>
        <p:nvSpPr>
          <p:cNvPr id="11" name="object 11"/>
          <p:cNvSpPr txBox="1"/>
          <p:nvPr/>
        </p:nvSpPr>
        <p:spPr>
          <a:xfrm>
            <a:off x="8307705" y="33019"/>
            <a:ext cx="2174240" cy="1244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50" spc="60" dirty="0">
                <a:latin typeface="Calibri"/>
                <a:cs typeface="Calibri"/>
              </a:rPr>
              <a:t>CSP004_C_E:</a:t>
            </a:r>
            <a:r>
              <a:rPr sz="650" spc="35" dirty="0">
                <a:latin typeface="Calibri"/>
                <a:cs typeface="Calibri"/>
              </a:rPr>
              <a:t> </a:t>
            </a:r>
            <a:r>
              <a:rPr sz="650" spc="55" dirty="0">
                <a:latin typeface="Calibri"/>
                <a:cs typeface="Calibri"/>
              </a:rPr>
              <a:t>Abdelkader</a:t>
            </a:r>
            <a:r>
              <a:rPr sz="650" spc="30" dirty="0">
                <a:latin typeface="Calibri"/>
                <a:cs typeface="Calibri"/>
              </a:rPr>
              <a:t> </a:t>
            </a:r>
            <a:r>
              <a:rPr sz="650" spc="60" dirty="0">
                <a:latin typeface="Calibri"/>
                <a:cs typeface="Calibri"/>
              </a:rPr>
              <a:t>Shaaban</a:t>
            </a:r>
            <a:r>
              <a:rPr sz="650" spc="40" dirty="0">
                <a:latin typeface="Calibri"/>
                <a:cs typeface="Calibri"/>
              </a:rPr>
              <a:t> </a:t>
            </a:r>
            <a:r>
              <a:rPr sz="650" spc="55" dirty="0">
                <a:latin typeface="Calibri"/>
                <a:cs typeface="Calibri"/>
              </a:rPr>
              <a:t>και</a:t>
            </a:r>
            <a:r>
              <a:rPr sz="650" spc="25" dirty="0">
                <a:latin typeface="Calibri"/>
                <a:cs typeface="Calibri"/>
              </a:rPr>
              <a:t> </a:t>
            </a:r>
            <a:r>
              <a:rPr sz="650" spc="50" dirty="0">
                <a:latin typeface="Calibri"/>
                <a:cs typeface="Calibri"/>
              </a:rPr>
              <a:t>Stefan</a:t>
            </a:r>
            <a:r>
              <a:rPr sz="650" spc="25" dirty="0">
                <a:latin typeface="Calibri"/>
                <a:cs typeface="Calibri"/>
              </a:rPr>
              <a:t> </a:t>
            </a:r>
            <a:r>
              <a:rPr sz="650" spc="50" dirty="0">
                <a:latin typeface="Calibri"/>
                <a:cs typeface="Calibri"/>
              </a:rPr>
              <a:t>Schauer</a:t>
            </a:r>
            <a:endParaRPr sz="65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2033904" y="2508250"/>
            <a:ext cx="513080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latin typeface="Calibri"/>
                <a:cs typeface="Calibri"/>
              </a:rPr>
              <a:t>Χρ</a:t>
            </a:r>
            <a:r>
              <a:rPr sz="1100" spc="5" dirty="0">
                <a:latin typeface="Calibri"/>
                <a:cs typeface="Calibri"/>
              </a:rPr>
              <a:t>ήσ</a:t>
            </a:r>
            <a:r>
              <a:rPr sz="1100" spc="-5" dirty="0">
                <a:latin typeface="Calibri"/>
                <a:cs typeface="Calibri"/>
              </a:rPr>
              <a:t>τ</a:t>
            </a:r>
            <a:r>
              <a:rPr sz="1100" spc="5" dirty="0">
                <a:latin typeface="Calibri"/>
                <a:cs typeface="Calibri"/>
              </a:rPr>
              <a:t>η</a:t>
            </a:r>
            <a:r>
              <a:rPr sz="1100" spc="20" dirty="0">
                <a:latin typeface="Calibri"/>
                <a:cs typeface="Calibri"/>
              </a:rPr>
              <a:t>ς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2022475" y="4447857"/>
            <a:ext cx="513080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latin typeface="Calibri"/>
                <a:cs typeface="Calibri"/>
              </a:rPr>
              <a:t>Χρ</a:t>
            </a:r>
            <a:r>
              <a:rPr sz="1100" spc="5" dirty="0">
                <a:latin typeface="Calibri"/>
                <a:cs typeface="Calibri"/>
              </a:rPr>
              <a:t>ήσ</a:t>
            </a:r>
            <a:r>
              <a:rPr sz="1100" spc="-5" dirty="0">
                <a:latin typeface="Calibri"/>
                <a:cs typeface="Calibri"/>
              </a:rPr>
              <a:t>τ</a:t>
            </a:r>
            <a:r>
              <a:rPr sz="1100" spc="5" dirty="0">
                <a:latin typeface="Calibri"/>
                <a:cs typeface="Calibri"/>
              </a:rPr>
              <a:t>η</a:t>
            </a:r>
            <a:r>
              <a:rPr sz="1100" spc="20" dirty="0">
                <a:latin typeface="Calibri"/>
                <a:cs typeface="Calibri"/>
              </a:rPr>
              <a:t>ς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4184650" y="3450272"/>
            <a:ext cx="911225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85" dirty="0">
                <a:latin typeface="Calibri"/>
                <a:cs typeface="Calibri"/>
              </a:rPr>
              <a:t>Επιτιθέμενος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3587115" y="4800917"/>
            <a:ext cx="2271395" cy="7861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93700" marR="5080" indent="-381000">
              <a:lnSpc>
                <a:spcPct val="100000"/>
              </a:lnSpc>
              <a:spcBef>
                <a:spcPts val="100"/>
              </a:spcBef>
            </a:pPr>
            <a:r>
              <a:rPr sz="1100" spc="85" dirty="0">
                <a:latin typeface="Calibri"/>
                <a:cs typeface="Calibri"/>
              </a:rPr>
              <a:t>Αποκάλυψη </a:t>
            </a:r>
            <a:r>
              <a:rPr sz="1100" spc="70" dirty="0">
                <a:latin typeface="Calibri"/>
                <a:cs typeface="Calibri"/>
              </a:rPr>
              <a:t>διαπιστευτηρίων </a:t>
            </a:r>
            <a:r>
              <a:rPr sz="1100" spc="75" dirty="0">
                <a:latin typeface="Calibri"/>
                <a:cs typeface="Calibri"/>
              </a:rPr>
              <a:t> </a:t>
            </a:r>
            <a:r>
              <a:rPr sz="1100" spc="80" dirty="0">
                <a:latin typeface="Calibri"/>
                <a:cs typeface="Calibri"/>
              </a:rPr>
              <a:t>πακέτων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spc="80" dirty="0">
                <a:latin typeface="Calibri"/>
                <a:cs typeface="Calibri"/>
              </a:rPr>
              <a:t>δεδομένων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80" dirty="0">
                <a:latin typeface="Calibri"/>
                <a:cs typeface="Calibri"/>
              </a:rPr>
              <a:t>Έγχυση </a:t>
            </a:r>
            <a:r>
              <a:rPr sz="1100" spc="-235" dirty="0">
                <a:latin typeface="Calibri"/>
                <a:cs typeface="Calibri"/>
              </a:rPr>
              <a:t> </a:t>
            </a:r>
            <a:r>
              <a:rPr sz="1100" spc="75" dirty="0">
                <a:latin typeface="Calibri"/>
                <a:cs typeface="Calibri"/>
              </a:rPr>
              <a:t>κώδικα</a:t>
            </a:r>
            <a:r>
              <a:rPr sz="1100" spc="25" dirty="0">
                <a:latin typeface="Calibri"/>
                <a:cs typeface="Calibri"/>
              </a:rPr>
              <a:t> </a:t>
            </a:r>
            <a:r>
              <a:rPr sz="1100" spc="80" dirty="0">
                <a:latin typeface="Calibri"/>
                <a:cs typeface="Calibri"/>
              </a:rPr>
              <a:t>προγραμματισμού</a:t>
            </a:r>
            <a:endParaRPr sz="1100">
              <a:latin typeface="Calibri"/>
              <a:cs typeface="Calibri"/>
            </a:endParaRPr>
          </a:p>
          <a:p>
            <a:pPr marL="547370">
              <a:lnSpc>
                <a:spcPct val="100000"/>
              </a:lnSpc>
              <a:spcBef>
                <a:spcPts val="705"/>
              </a:spcBef>
            </a:pPr>
            <a:r>
              <a:rPr sz="1100" spc="120" dirty="0">
                <a:latin typeface="Calibri"/>
                <a:cs typeface="Calibri"/>
              </a:rPr>
              <a:t>Και</a:t>
            </a:r>
            <a:r>
              <a:rPr sz="1100" spc="25" dirty="0">
                <a:latin typeface="Calibri"/>
                <a:cs typeface="Calibri"/>
              </a:rPr>
              <a:t> </a:t>
            </a:r>
            <a:r>
              <a:rPr sz="1100" spc="100" dirty="0">
                <a:latin typeface="Calibri"/>
                <a:cs typeface="Calibri"/>
              </a:rPr>
              <a:t>άλλα...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6931025" y="2508250"/>
            <a:ext cx="529590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30" dirty="0">
                <a:latin typeface="Calibri"/>
                <a:cs typeface="Calibri"/>
              </a:rPr>
              <a:t>Ίντερνετ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6780530" y="4447857"/>
            <a:ext cx="529590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30" dirty="0">
                <a:latin typeface="Calibri"/>
                <a:cs typeface="Calibri"/>
              </a:rPr>
              <a:t>Ίντερνετ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9095105" y="2790190"/>
            <a:ext cx="1769745" cy="5270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1270" algn="ctr">
              <a:lnSpc>
                <a:spcPct val="100000"/>
              </a:lnSpc>
              <a:spcBef>
                <a:spcPts val="100"/>
              </a:spcBef>
            </a:pPr>
            <a:r>
              <a:rPr sz="1100" spc="90" dirty="0">
                <a:latin typeface="Calibri"/>
                <a:cs typeface="Calibri"/>
              </a:rPr>
              <a:t>Μία από </a:t>
            </a:r>
            <a:r>
              <a:rPr sz="1100" spc="55" dirty="0">
                <a:latin typeface="Calibri"/>
                <a:cs typeface="Calibri"/>
              </a:rPr>
              <a:t>τις </a:t>
            </a:r>
            <a:r>
              <a:rPr sz="1100" spc="80" dirty="0">
                <a:latin typeface="Calibri"/>
                <a:cs typeface="Calibri"/>
              </a:rPr>
              <a:t>μεθόδους </a:t>
            </a:r>
            <a:r>
              <a:rPr sz="1100" spc="70" dirty="0">
                <a:latin typeface="Calibri"/>
                <a:cs typeface="Calibri"/>
              </a:rPr>
              <a:t>για </a:t>
            </a:r>
            <a:r>
              <a:rPr sz="1100" spc="-235" dirty="0">
                <a:latin typeface="Calibri"/>
                <a:cs typeface="Calibri"/>
              </a:rPr>
              <a:t> </a:t>
            </a:r>
            <a:r>
              <a:rPr sz="1100" spc="80" dirty="0">
                <a:latin typeface="Calibri"/>
                <a:cs typeface="Calibri"/>
              </a:rPr>
              <a:t>να</a:t>
            </a:r>
            <a:r>
              <a:rPr sz="1100" spc="15" dirty="0">
                <a:latin typeface="Calibri"/>
                <a:cs typeface="Calibri"/>
              </a:rPr>
              <a:t> </a:t>
            </a:r>
            <a:r>
              <a:rPr sz="1100" spc="70" dirty="0">
                <a:latin typeface="Calibri"/>
                <a:cs typeface="Calibri"/>
              </a:rPr>
              <a:t>επιτευχθεί</a:t>
            </a:r>
            <a:r>
              <a:rPr sz="1100" spc="15" dirty="0">
                <a:latin typeface="Calibri"/>
                <a:cs typeface="Calibri"/>
              </a:rPr>
              <a:t> </a:t>
            </a:r>
            <a:r>
              <a:rPr sz="1100" spc="80" dirty="0">
                <a:latin typeface="Calibri"/>
                <a:cs typeface="Calibri"/>
              </a:rPr>
              <a:t>αυτό</a:t>
            </a:r>
            <a:r>
              <a:rPr sz="1100" spc="20" dirty="0">
                <a:latin typeface="Calibri"/>
                <a:cs typeface="Calibri"/>
              </a:rPr>
              <a:t> </a:t>
            </a:r>
            <a:r>
              <a:rPr sz="1100" spc="65" dirty="0">
                <a:latin typeface="Calibri"/>
                <a:cs typeface="Calibri"/>
              </a:rPr>
              <a:t>είναι</a:t>
            </a:r>
            <a:r>
              <a:rPr sz="1100" spc="15" dirty="0">
                <a:latin typeface="Calibri"/>
                <a:cs typeface="Calibri"/>
              </a:rPr>
              <a:t> </a:t>
            </a:r>
            <a:r>
              <a:rPr sz="1100" spc="85" dirty="0">
                <a:latin typeface="Calibri"/>
                <a:cs typeface="Calibri"/>
              </a:rPr>
              <a:t>η </a:t>
            </a:r>
            <a:r>
              <a:rPr sz="1100" spc="-235" dirty="0">
                <a:latin typeface="Calibri"/>
                <a:cs typeface="Calibri"/>
              </a:rPr>
              <a:t> </a:t>
            </a:r>
            <a:r>
              <a:rPr sz="1100" spc="65" dirty="0">
                <a:latin typeface="Calibri"/>
                <a:cs typeface="Calibri"/>
              </a:rPr>
              <a:t>επίθεση</a:t>
            </a:r>
            <a:r>
              <a:rPr sz="1100" spc="15" dirty="0">
                <a:latin typeface="Calibri"/>
                <a:cs typeface="Calibri"/>
              </a:rPr>
              <a:t> </a:t>
            </a:r>
            <a:r>
              <a:rPr sz="1100" spc="90" dirty="0">
                <a:latin typeface="Calibri"/>
                <a:cs typeface="Calibri"/>
              </a:rPr>
              <a:t>ARP</a:t>
            </a:r>
            <a:r>
              <a:rPr sz="1100" spc="30" dirty="0">
                <a:latin typeface="Calibri"/>
                <a:cs typeface="Calibri"/>
              </a:rPr>
              <a:t> </a:t>
            </a:r>
            <a:r>
              <a:rPr sz="1100" spc="65" dirty="0">
                <a:latin typeface="Calibri"/>
                <a:cs typeface="Calibri"/>
              </a:rPr>
              <a:t>spoofing.</a:t>
            </a:r>
            <a:endParaRPr sz="11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896100" y="1270"/>
            <a:ext cx="1818639" cy="6856730"/>
          </a:xfrm>
          <a:custGeom>
            <a:avLst/>
            <a:gdLst/>
            <a:ahLst/>
            <a:cxnLst/>
            <a:rect l="l" t="t" r="r" b="b"/>
            <a:pathLst>
              <a:path w="1818640" h="6856730">
                <a:moveTo>
                  <a:pt x="0" y="6856730"/>
                </a:moveTo>
                <a:lnTo>
                  <a:pt x="1818322" y="0"/>
                </a:lnTo>
              </a:path>
            </a:pathLst>
          </a:custGeom>
          <a:ln w="22225">
            <a:solidFill>
              <a:srgbClr val="D6791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685631" y="2322406"/>
            <a:ext cx="5056505" cy="4311015"/>
            <a:chOff x="685631" y="2322406"/>
            <a:chExt cx="5056505" cy="431101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85631" y="2322406"/>
              <a:ext cx="5056207" cy="4310486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35659" y="2472372"/>
              <a:ext cx="4569460" cy="4000500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875030" y="441959"/>
            <a:ext cx="8890000" cy="3683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250" spc="180" dirty="0">
                <a:solidFill>
                  <a:srgbClr val="000000"/>
                </a:solidFill>
              </a:rPr>
              <a:t>Εγκατεστημένο</a:t>
            </a:r>
            <a:r>
              <a:rPr sz="2250" spc="204" dirty="0">
                <a:solidFill>
                  <a:srgbClr val="000000"/>
                </a:solidFill>
              </a:rPr>
              <a:t> </a:t>
            </a:r>
            <a:r>
              <a:rPr sz="2250" spc="160" dirty="0">
                <a:solidFill>
                  <a:srgbClr val="000000"/>
                </a:solidFill>
              </a:rPr>
              <a:t>αρχείο</a:t>
            </a:r>
            <a:r>
              <a:rPr sz="2250" spc="195" dirty="0">
                <a:solidFill>
                  <a:srgbClr val="000000"/>
                </a:solidFill>
              </a:rPr>
              <a:t> </a:t>
            </a:r>
            <a:r>
              <a:rPr sz="2250" spc="170" dirty="0">
                <a:solidFill>
                  <a:srgbClr val="000000"/>
                </a:solidFill>
              </a:rPr>
              <a:t>εγκατάστασης</a:t>
            </a:r>
            <a:r>
              <a:rPr sz="2250" spc="200" dirty="0">
                <a:solidFill>
                  <a:srgbClr val="000000"/>
                </a:solidFill>
              </a:rPr>
              <a:t> </a:t>
            </a:r>
            <a:r>
              <a:rPr sz="2250" spc="165" dirty="0">
                <a:solidFill>
                  <a:srgbClr val="000000"/>
                </a:solidFill>
              </a:rPr>
              <a:t>λογισμικού</a:t>
            </a:r>
            <a:r>
              <a:rPr sz="2250" spc="195" dirty="0">
                <a:solidFill>
                  <a:srgbClr val="000000"/>
                </a:solidFill>
              </a:rPr>
              <a:t> </a:t>
            </a:r>
            <a:r>
              <a:rPr sz="2250" spc="170" dirty="0">
                <a:solidFill>
                  <a:srgbClr val="000000"/>
                </a:solidFill>
              </a:rPr>
              <a:t>ακραίο</a:t>
            </a:r>
            <a:r>
              <a:rPr sz="2250" spc="204" dirty="0">
                <a:solidFill>
                  <a:srgbClr val="000000"/>
                </a:solidFill>
              </a:rPr>
              <a:t> </a:t>
            </a:r>
            <a:r>
              <a:rPr sz="2250" spc="165" dirty="0">
                <a:solidFill>
                  <a:srgbClr val="000000"/>
                </a:solidFill>
              </a:rPr>
              <a:t>σημείο)</a:t>
            </a:r>
            <a:endParaRPr sz="2250"/>
          </a:p>
        </p:txBody>
      </p:sp>
      <p:sp>
        <p:nvSpPr>
          <p:cNvPr id="7" name="object 7"/>
          <p:cNvSpPr txBox="1"/>
          <p:nvPr/>
        </p:nvSpPr>
        <p:spPr>
          <a:xfrm>
            <a:off x="2199639" y="5940425"/>
            <a:ext cx="91186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spc="50" dirty="0">
                <a:latin typeface="Calibri"/>
                <a:cs typeface="Calibri"/>
              </a:rPr>
              <a:t>Όνομα</a:t>
            </a:r>
            <a:r>
              <a:rPr sz="1000" b="1" spc="-35" dirty="0">
                <a:latin typeface="Calibri"/>
                <a:cs typeface="Calibri"/>
              </a:rPr>
              <a:t> </a:t>
            </a:r>
            <a:r>
              <a:rPr sz="1000" b="1" spc="45" dirty="0">
                <a:latin typeface="Calibri"/>
                <a:cs typeface="Calibri"/>
              </a:rPr>
              <a:t>χρήστη: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199639" y="6186804"/>
            <a:ext cx="125920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spc="45" dirty="0">
                <a:latin typeface="Calibri"/>
                <a:cs typeface="Calibri"/>
              </a:rPr>
              <a:t>Κωδικός</a:t>
            </a:r>
            <a:r>
              <a:rPr sz="1000" b="1" spc="-10" dirty="0">
                <a:latin typeface="Calibri"/>
                <a:cs typeface="Calibri"/>
              </a:rPr>
              <a:t> </a:t>
            </a:r>
            <a:r>
              <a:rPr sz="1000" b="1" spc="45" dirty="0">
                <a:latin typeface="Calibri"/>
                <a:cs typeface="Calibri"/>
              </a:rPr>
              <a:t>πρόσβασης: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189989" y="1211262"/>
            <a:ext cx="5584825" cy="11671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9085" indent="-286385">
              <a:lnSpc>
                <a:spcPct val="100000"/>
              </a:lnSpc>
              <a:spcBef>
                <a:spcPts val="100"/>
              </a:spcBef>
              <a:buSzPct val="163636"/>
              <a:buFont typeface="Arial"/>
              <a:buChar char="•"/>
              <a:tabLst>
                <a:tab pos="298450" algn="l"/>
                <a:tab pos="299085" algn="l"/>
              </a:tabLst>
            </a:pPr>
            <a:r>
              <a:rPr sz="1100" spc="70" dirty="0">
                <a:latin typeface="Calibri"/>
                <a:cs typeface="Calibri"/>
              </a:rPr>
              <a:t>Ανοίξτε</a:t>
            </a:r>
            <a:r>
              <a:rPr sz="1100" spc="35" dirty="0">
                <a:latin typeface="Calibri"/>
                <a:cs typeface="Calibri"/>
              </a:rPr>
              <a:t> </a:t>
            </a:r>
            <a:r>
              <a:rPr sz="1100" spc="70" dirty="0">
                <a:latin typeface="Calibri"/>
                <a:cs typeface="Calibri"/>
              </a:rPr>
              <a:t>το</a:t>
            </a:r>
            <a:r>
              <a:rPr sz="1100" spc="45" dirty="0">
                <a:latin typeface="Calibri"/>
                <a:cs typeface="Calibri"/>
              </a:rPr>
              <a:t> </a:t>
            </a:r>
            <a:r>
              <a:rPr sz="1100" b="1" spc="80" dirty="0">
                <a:latin typeface="Calibri"/>
                <a:cs typeface="Calibri"/>
              </a:rPr>
              <a:t>φυλλομετρητή</a:t>
            </a:r>
            <a:r>
              <a:rPr sz="1100" b="1" spc="45" dirty="0">
                <a:latin typeface="Calibri"/>
                <a:cs typeface="Calibri"/>
              </a:rPr>
              <a:t> </a:t>
            </a:r>
            <a:r>
              <a:rPr sz="1100" spc="75" dirty="0">
                <a:latin typeface="Calibri"/>
                <a:cs typeface="Calibri"/>
              </a:rPr>
              <a:t>στον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b="1" spc="80" dirty="0">
                <a:latin typeface="Calibri"/>
                <a:cs typeface="Calibri"/>
              </a:rPr>
              <a:t>πράκτορα</a:t>
            </a:r>
            <a:r>
              <a:rPr sz="1100" b="1" spc="50" dirty="0">
                <a:latin typeface="Calibri"/>
                <a:cs typeface="Calibri"/>
              </a:rPr>
              <a:t> </a:t>
            </a:r>
            <a:r>
              <a:rPr sz="1100" spc="70" dirty="0">
                <a:latin typeface="Calibri"/>
                <a:cs typeface="Calibri"/>
              </a:rPr>
              <a:t>και</a:t>
            </a:r>
            <a:r>
              <a:rPr sz="1100" spc="45" dirty="0">
                <a:latin typeface="Calibri"/>
                <a:cs typeface="Calibri"/>
              </a:rPr>
              <a:t> </a:t>
            </a:r>
            <a:r>
              <a:rPr sz="1100" spc="60" dirty="0">
                <a:latin typeface="Calibri"/>
                <a:cs typeface="Calibri"/>
              </a:rPr>
              <a:t>επισκεφθείτε</a:t>
            </a:r>
            <a:r>
              <a:rPr sz="1100" spc="15" dirty="0">
                <a:latin typeface="Calibri"/>
                <a:cs typeface="Calibri"/>
              </a:rPr>
              <a:t> </a:t>
            </a:r>
            <a:r>
              <a:rPr sz="1100" spc="55" dirty="0">
                <a:latin typeface="Calibri"/>
                <a:cs typeface="Calibri"/>
              </a:rPr>
              <a:t>το:</a:t>
            </a:r>
            <a:endParaRPr sz="1100">
              <a:latin typeface="Calibri"/>
              <a:cs typeface="Calibri"/>
            </a:endParaRPr>
          </a:p>
          <a:p>
            <a:pPr marL="3584575">
              <a:lnSpc>
                <a:spcPct val="100000"/>
              </a:lnSpc>
              <a:spcBef>
                <a:spcPts val="860"/>
              </a:spcBef>
            </a:pPr>
            <a:r>
              <a:rPr sz="1100" u="sng" spc="35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4"/>
              </a:rPr>
              <a:t>https://wazuh-server-ip-addr</a:t>
            </a:r>
            <a:r>
              <a:rPr sz="1100" u="sng" spc="35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</a:rPr>
              <a:t>ess</a:t>
            </a:r>
            <a:endParaRPr sz="11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600">
              <a:latin typeface="Calibri"/>
              <a:cs typeface="Calibri"/>
            </a:endParaRPr>
          </a:p>
          <a:p>
            <a:pPr marL="311150" indent="-286385">
              <a:lnSpc>
                <a:spcPct val="100000"/>
              </a:lnSpc>
              <a:spcBef>
                <a:spcPts val="5"/>
              </a:spcBef>
              <a:buSzPct val="163636"/>
              <a:buFont typeface="Arial"/>
              <a:buChar char="•"/>
              <a:tabLst>
                <a:tab pos="310515" algn="l"/>
                <a:tab pos="311150" algn="l"/>
              </a:tabLst>
            </a:pPr>
            <a:r>
              <a:rPr sz="1100" spc="45" dirty="0">
                <a:latin typeface="Calibri"/>
                <a:cs typeface="Calibri"/>
              </a:rPr>
              <a:t>Στην</a:t>
            </a:r>
            <a:r>
              <a:rPr sz="1100" spc="30" dirty="0">
                <a:latin typeface="Calibri"/>
                <a:cs typeface="Calibri"/>
              </a:rPr>
              <a:t> </a:t>
            </a:r>
            <a:r>
              <a:rPr sz="1100" spc="50" dirty="0">
                <a:latin typeface="Calibri"/>
                <a:cs typeface="Calibri"/>
              </a:rPr>
              <a:t>περίπτωσή</a:t>
            </a:r>
            <a:r>
              <a:rPr sz="1100" spc="35" dirty="0">
                <a:latin typeface="Calibri"/>
                <a:cs typeface="Calibri"/>
              </a:rPr>
              <a:t> </a:t>
            </a:r>
            <a:r>
              <a:rPr sz="1100" spc="55" dirty="0">
                <a:latin typeface="Calibri"/>
                <a:cs typeface="Calibri"/>
              </a:rPr>
              <a:t>μας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spc="55" dirty="0">
                <a:latin typeface="Calibri"/>
                <a:cs typeface="Calibri"/>
              </a:rPr>
              <a:t>ο</a:t>
            </a:r>
            <a:r>
              <a:rPr sz="1100" spc="35" dirty="0">
                <a:latin typeface="Calibri"/>
                <a:cs typeface="Calibri"/>
              </a:rPr>
              <a:t> </a:t>
            </a:r>
            <a:r>
              <a:rPr sz="1100" spc="45" dirty="0">
                <a:latin typeface="Calibri"/>
                <a:cs typeface="Calibri"/>
              </a:rPr>
              <a:t>διακομιστής/εξυπηρετητής</a:t>
            </a:r>
            <a:r>
              <a:rPr sz="1100" spc="30" dirty="0">
                <a:latin typeface="Calibri"/>
                <a:cs typeface="Calibri"/>
              </a:rPr>
              <a:t> </a:t>
            </a:r>
            <a:r>
              <a:rPr sz="1100" spc="40" dirty="0">
                <a:latin typeface="Calibri"/>
                <a:cs typeface="Calibri"/>
              </a:rPr>
              <a:t>IPS</a:t>
            </a:r>
            <a:r>
              <a:rPr sz="1100" spc="35" dirty="0">
                <a:latin typeface="Calibri"/>
                <a:cs typeface="Calibri"/>
              </a:rPr>
              <a:t> </a:t>
            </a:r>
            <a:r>
              <a:rPr sz="1100" spc="40" dirty="0">
                <a:latin typeface="Calibri"/>
                <a:cs typeface="Calibri"/>
              </a:rPr>
              <a:t>είναι</a:t>
            </a:r>
            <a:r>
              <a:rPr sz="1100" spc="35" dirty="0">
                <a:latin typeface="Calibri"/>
                <a:cs typeface="Calibri"/>
              </a:rPr>
              <a:t> </a:t>
            </a:r>
            <a:r>
              <a:rPr sz="1100" b="1" spc="35" dirty="0">
                <a:latin typeface="Calibri"/>
                <a:cs typeface="Calibri"/>
              </a:rPr>
              <a:t>192.168.122.173</a:t>
            </a:r>
            <a:endParaRPr sz="1100">
              <a:latin typeface="Calibri"/>
              <a:cs typeface="Calibri"/>
            </a:endParaRPr>
          </a:p>
          <a:p>
            <a:pPr marL="3718560">
              <a:lnSpc>
                <a:spcPct val="100000"/>
              </a:lnSpc>
              <a:spcBef>
                <a:spcPts val="840"/>
              </a:spcBef>
            </a:pPr>
            <a:r>
              <a:rPr sz="1100" u="sng" spc="30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5"/>
              </a:rPr>
              <a:t>https://192.168.122.1</a:t>
            </a:r>
            <a:r>
              <a:rPr sz="1100" u="sng" spc="30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</a:rPr>
              <a:t>73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1131550" y="6182042"/>
            <a:ext cx="114935" cy="1244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50" spc="5" dirty="0">
                <a:latin typeface="Calibri"/>
                <a:cs typeface="Calibri"/>
              </a:rPr>
              <a:t>1</a:t>
            </a:r>
            <a:r>
              <a:rPr sz="650" spc="30" dirty="0">
                <a:latin typeface="Calibri"/>
                <a:cs typeface="Calibri"/>
              </a:rPr>
              <a:t>4</a:t>
            </a:r>
            <a:endParaRPr sz="650">
              <a:latin typeface="Calibri"/>
              <a:cs typeface="Calibri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5153342" y="2253932"/>
            <a:ext cx="6870065" cy="4378960"/>
            <a:chOff x="5153342" y="2253932"/>
            <a:chExt cx="6870065" cy="4378960"/>
          </a:xfrm>
        </p:grpSpPr>
        <p:pic>
          <p:nvPicPr>
            <p:cNvPr id="12" name="object 1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875779" y="2253932"/>
              <a:ext cx="5147310" cy="4378960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071359" y="2449512"/>
              <a:ext cx="4569459" cy="3980179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5161279" y="4478972"/>
              <a:ext cx="2153920" cy="510540"/>
            </a:xfrm>
            <a:custGeom>
              <a:avLst/>
              <a:gdLst/>
              <a:ahLst/>
              <a:cxnLst/>
              <a:rect l="l" t="t" r="r" b="b"/>
              <a:pathLst>
                <a:path w="2153920" h="510539">
                  <a:moveTo>
                    <a:pt x="1898650" y="0"/>
                  </a:moveTo>
                  <a:lnTo>
                    <a:pt x="1898650" y="127634"/>
                  </a:lnTo>
                  <a:lnTo>
                    <a:pt x="0" y="127634"/>
                  </a:lnTo>
                  <a:lnTo>
                    <a:pt x="0" y="382904"/>
                  </a:lnTo>
                  <a:lnTo>
                    <a:pt x="1898650" y="382904"/>
                  </a:lnTo>
                  <a:lnTo>
                    <a:pt x="1898650" y="510539"/>
                  </a:lnTo>
                  <a:lnTo>
                    <a:pt x="2153920" y="255269"/>
                  </a:lnTo>
                  <a:lnTo>
                    <a:pt x="1898650" y="0"/>
                  </a:lnTo>
                  <a:close/>
                </a:path>
              </a:pathLst>
            </a:custGeom>
            <a:solidFill>
              <a:srgbClr val="FFB8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5161279" y="4478972"/>
              <a:ext cx="2153920" cy="510540"/>
            </a:xfrm>
            <a:custGeom>
              <a:avLst/>
              <a:gdLst/>
              <a:ahLst/>
              <a:cxnLst/>
              <a:rect l="l" t="t" r="r" b="b"/>
              <a:pathLst>
                <a:path w="2153920" h="510539">
                  <a:moveTo>
                    <a:pt x="0" y="127634"/>
                  </a:moveTo>
                  <a:lnTo>
                    <a:pt x="1898650" y="127634"/>
                  </a:lnTo>
                  <a:lnTo>
                    <a:pt x="1898650" y="0"/>
                  </a:lnTo>
                  <a:lnTo>
                    <a:pt x="2153920" y="255269"/>
                  </a:lnTo>
                  <a:lnTo>
                    <a:pt x="1898650" y="510539"/>
                  </a:lnTo>
                  <a:lnTo>
                    <a:pt x="1898650" y="382904"/>
                  </a:lnTo>
                  <a:lnTo>
                    <a:pt x="0" y="382904"/>
                  </a:lnTo>
                  <a:lnTo>
                    <a:pt x="0" y="127634"/>
                  </a:lnTo>
                </a:path>
              </a:pathLst>
            </a:custGeom>
            <a:ln w="158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3972" y="6627494"/>
            <a:ext cx="2210435" cy="101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00" u="sng" spc="15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2"/>
              </a:rPr>
              <a:t>Τι</a:t>
            </a:r>
            <a:r>
              <a:rPr sz="500" u="sng" spc="10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2"/>
              </a:rPr>
              <a:t> </a:t>
            </a:r>
            <a:r>
              <a:rPr sz="500" u="sng" spc="15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2"/>
              </a:rPr>
              <a:t>είναι </a:t>
            </a:r>
            <a:r>
              <a:rPr sz="500" u="sng" spc="20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2"/>
              </a:rPr>
              <a:t>το</a:t>
            </a:r>
            <a:r>
              <a:rPr sz="500" u="sng" spc="15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2"/>
              </a:rPr>
              <a:t> </a:t>
            </a:r>
            <a:r>
              <a:rPr sz="500" u="sng" spc="25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2"/>
              </a:rPr>
              <a:t>ARP</a:t>
            </a:r>
            <a:r>
              <a:rPr sz="500" u="sng" spc="10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2"/>
              </a:rPr>
              <a:t> </a:t>
            </a:r>
            <a:r>
              <a:rPr sz="500" u="sng" spc="15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2"/>
              </a:rPr>
              <a:t>Spoofing; </a:t>
            </a:r>
            <a:r>
              <a:rPr sz="500" u="sng" spc="25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2"/>
              </a:rPr>
              <a:t>Πώς</a:t>
            </a:r>
            <a:r>
              <a:rPr sz="500" u="sng" spc="10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2"/>
              </a:rPr>
              <a:t> </a:t>
            </a:r>
            <a:r>
              <a:rPr sz="500" u="sng" spc="25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2"/>
              </a:rPr>
              <a:t>να</a:t>
            </a:r>
            <a:r>
              <a:rPr sz="500" u="sng" spc="10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2"/>
              </a:rPr>
              <a:t> </a:t>
            </a:r>
            <a:r>
              <a:rPr sz="500" u="sng" spc="20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2"/>
              </a:rPr>
              <a:t>αποτρέψετε</a:t>
            </a:r>
            <a:r>
              <a:rPr sz="500" u="sng" spc="15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2"/>
              </a:rPr>
              <a:t> </a:t>
            </a:r>
            <a:r>
              <a:rPr sz="500" u="sng" spc="25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2"/>
              </a:rPr>
              <a:t>να</a:t>
            </a:r>
            <a:r>
              <a:rPr sz="500" u="sng" spc="15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2"/>
              </a:rPr>
              <a:t> </a:t>
            </a:r>
            <a:r>
              <a:rPr sz="500" u="sng" spc="20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2"/>
              </a:rPr>
              <a:t>προστατε</a:t>
            </a:r>
            <a:r>
              <a:rPr sz="500" u="sng" spc="20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</a:rPr>
              <a:t>ύσετε</a:t>
            </a:r>
            <a:r>
              <a:rPr sz="500" u="sng" spc="5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</a:rPr>
              <a:t> </a:t>
            </a:r>
            <a:r>
              <a:rPr sz="500" u="sng" spc="10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2"/>
              </a:rPr>
              <a:t>CrowdStrik</a:t>
            </a:r>
            <a:r>
              <a:rPr sz="500" u="sng" spc="10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</a:rPr>
              <a:t>e</a:t>
            </a:r>
            <a:endParaRPr sz="500">
              <a:latin typeface="Calibri"/>
              <a:cs typeface="Calibri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6883400" y="0"/>
            <a:ext cx="3959860" cy="6879590"/>
            <a:chOff x="6883400" y="0"/>
            <a:chExt cx="3959860" cy="6879590"/>
          </a:xfrm>
        </p:grpSpPr>
        <p:sp>
          <p:nvSpPr>
            <p:cNvPr id="4" name="object 4"/>
            <p:cNvSpPr/>
            <p:nvPr/>
          </p:nvSpPr>
          <p:spPr>
            <a:xfrm>
              <a:off x="6894512" y="635"/>
              <a:ext cx="1818639" cy="6857365"/>
            </a:xfrm>
            <a:custGeom>
              <a:avLst/>
              <a:gdLst/>
              <a:ahLst/>
              <a:cxnLst/>
              <a:rect l="l" t="t" r="r" b="b"/>
              <a:pathLst>
                <a:path w="1818640" h="6857365">
                  <a:moveTo>
                    <a:pt x="0" y="6857365"/>
                  </a:moveTo>
                  <a:lnTo>
                    <a:pt x="1818322" y="0"/>
                  </a:lnTo>
                </a:path>
              </a:pathLst>
            </a:custGeom>
            <a:ln w="22224">
              <a:solidFill>
                <a:srgbClr val="D6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7895589" y="5207317"/>
              <a:ext cx="755650" cy="1644650"/>
            </a:xfrm>
            <a:custGeom>
              <a:avLst/>
              <a:gdLst/>
              <a:ahLst/>
              <a:cxnLst/>
              <a:rect l="l" t="t" r="r" b="b"/>
              <a:pathLst>
                <a:path w="755650" h="1644650">
                  <a:moveTo>
                    <a:pt x="577850" y="0"/>
                  </a:moveTo>
                  <a:lnTo>
                    <a:pt x="531812" y="6350"/>
                  </a:lnTo>
                  <a:lnTo>
                    <a:pt x="489584" y="24130"/>
                  </a:lnTo>
                  <a:lnTo>
                    <a:pt x="453072" y="52387"/>
                  </a:lnTo>
                  <a:lnTo>
                    <a:pt x="424497" y="89535"/>
                  </a:lnTo>
                  <a:lnTo>
                    <a:pt x="406082" y="134620"/>
                  </a:lnTo>
                  <a:lnTo>
                    <a:pt x="0" y="1644650"/>
                  </a:lnTo>
                  <a:lnTo>
                    <a:pt x="26352" y="1644650"/>
                  </a:lnTo>
                  <a:lnTo>
                    <a:pt x="429894" y="140970"/>
                  </a:lnTo>
                  <a:lnTo>
                    <a:pt x="449897" y="95250"/>
                  </a:lnTo>
                  <a:lnTo>
                    <a:pt x="481964" y="59372"/>
                  </a:lnTo>
                  <a:lnTo>
                    <a:pt x="522604" y="35560"/>
                  </a:lnTo>
                  <a:lnTo>
                    <a:pt x="569277" y="25400"/>
                  </a:lnTo>
                  <a:lnTo>
                    <a:pt x="661727" y="25400"/>
                  </a:lnTo>
                  <a:lnTo>
                    <a:pt x="624204" y="6350"/>
                  </a:lnTo>
                  <a:lnTo>
                    <a:pt x="577850" y="0"/>
                  </a:lnTo>
                  <a:close/>
                </a:path>
                <a:path w="755650" h="1644650">
                  <a:moveTo>
                    <a:pt x="661727" y="25400"/>
                  </a:moveTo>
                  <a:lnTo>
                    <a:pt x="569277" y="25400"/>
                  </a:lnTo>
                  <a:lnTo>
                    <a:pt x="617854" y="30797"/>
                  </a:lnTo>
                  <a:lnTo>
                    <a:pt x="671829" y="57785"/>
                  </a:lnTo>
                  <a:lnTo>
                    <a:pt x="710882" y="103822"/>
                  </a:lnTo>
                  <a:lnTo>
                    <a:pt x="729932" y="161290"/>
                  </a:lnTo>
                  <a:lnTo>
                    <a:pt x="730884" y="192087"/>
                  </a:lnTo>
                  <a:lnTo>
                    <a:pt x="725804" y="222885"/>
                  </a:lnTo>
                  <a:lnTo>
                    <a:pt x="343534" y="1644650"/>
                  </a:lnTo>
                  <a:lnTo>
                    <a:pt x="369887" y="1644650"/>
                  </a:lnTo>
                  <a:lnTo>
                    <a:pt x="749617" y="229235"/>
                  </a:lnTo>
                  <a:lnTo>
                    <a:pt x="755650" y="193675"/>
                  </a:lnTo>
                  <a:lnTo>
                    <a:pt x="754379" y="158115"/>
                  </a:lnTo>
                  <a:lnTo>
                    <a:pt x="732154" y="90805"/>
                  </a:lnTo>
                  <a:lnTo>
                    <a:pt x="686117" y="37782"/>
                  </a:lnTo>
                  <a:lnTo>
                    <a:pt x="661727" y="25400"/>
                  </a:lnTo>
                  <a:close/>
                </a:path>
              </a:pathLst>
            </a:custGeom>
            <a:solidFill>
              <a:srgbClr val="D679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549832" y="6167437"/>
              <a:ext cx="3293427" cy="611187"/>
            </a:xfrm>
            <a:prstGeom prst="rect">
              <a:avLst/>
            </a:prstGeom>
          </p:spPr>
        </p:pic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875030" y="424497"/>
            <a:ext cx="3606165" cy="2921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50" spc="110" dirty="0">
                <a:solidFill>
                  <a:srgbClr val="000000"/>
                </a:solidFill>
              </a:rPr>
              <a:t>Τι</a:t>
            </a:r>
            <a:r>
              <a:rPr sz="1750" spc="165" dirty="0">
                <a:solidFill>
                  <a:srgbClr val="000000"/>
                </a:solidFill>
              </a:rPr>
              <a:t> </a:t>
            </a:r>
            <a:r>
              <a:rPr sz="1750" spc="100" dirty="0">
                <a:solidFill>
                  <a:srgbClr val="000000"/>
                </a:solidFill>
              </a:rPr>
              <a:t>είναι</a:t>
            </a:r>
            <a:r>
              <a:rPr sz="1750" spc="114" dirty="0">
                <a:solidFill>
                  <a:srgbClr val="000000"/>
                </a:solidFill>
              </a:rPr>
              <a:t> </a:t>
            </a:r>
            <a:r>
              <a:rPr sz="1750" spc="90" dirty="0">
                <a:solidFill>
                  <a:srgbClr val="000000"/>
                </a:solidFill>
              </a:rPr>
              <a:t>η</a:t>
            </a:r>
            <a:r>
              <a:rPr sz="1750" spc="150" dirty="0">
                <a:solidFill>
                  <a:srgbClr val="000000"/>
                </a:solidFill>
              </a:rPr>
              <a:t> </a:t>
            </a:r>
            <a:r>
              <a:rPr sz="1750" spc="130" dirty="0">
                <a:solidFill>
                  <a:srgbClr val="000000"/>
                </a:solidFill>
              </a:rPr>
              <a:t>επίθεση</a:t>
            </a:r>
            <a:r>
              <a:rPr sz="1750" spc="165" dirty="0">
                <a:solidFill>
                  <a:srgbClr val="000000"/>
                </a:solidFill>
              </a:rPr>
              <a:t> </a:t>
            </a:r>
            <a:r>
              <a:rPr sz="1750" spc="150" dirty="0">
                <a:solidFill>
                  <a:srgbClr val="000000"/>
                </a:solidFill>
              </a:rPr>
              <a:t>ARP</a:t>
            </a:r>
            <a:r>
              <a:rPr sz="1750" spc="155" dirty="0">
                <a:solidFill>
                  <a:srgbClr val="000000"/>
                </a:solidFill>
              </a:rPr>
              <a:t> </a:t>
            </a:r>
            <a:r>
              <a:rPr sz="1750" spc="140" dirty="0">
                <a:solidFill>
                  <a:srgbClr val="000000"/>
                </a:solidFill>
              </a:rPr>
              <a:t>Spoofing;</a:t>
            </a:r>
            <a:endParaRPr sz="1750"/>
          </a:p>
        </p:txBody>
      </p:sp>
      <p:sp>
        <p:nvSpPr>
          <p:cNvPr id="8" name="object 8"/>
          <p:cNvSpPr txBox="1"/>
          <p:nvPr/>
        </p:nvSpPr>
        <p:spPr>
          <a:xfrm>
            <a:off x="8307705" y="33019"/>
            <a:ext cx="2174240" cy="1244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50" spc="60" dirty="0">
                <a:latin typeface="Calibri"/>
                <a:cs typeface="Calibri"/>
              </a:rPr>
              <a:t>CSP004_C_E:</a:t>
            </a:r>
            <a:r>
              <a:rPr sz="650" spc="35" dirty="0">
                <a:latin typeface="Calibri"/>
                <a:cs typeface="Calibri"/>
              </a:rPr>
              <a:t> </a:t>
            </a:r>
            <a:r>
              <a:rPr sz="650" spc="55" dirty="0">
                <a:latin typeface="Calibri"/>
                <a:cs typeface="Calibri"/>
              </a:rPr>
              <a:t>Abdelkader</a:t>
            </a:r>
            <a:r>
              <a:rPr sz="650" spc="30" dirty="0">
                <a:latin typeface="Calibri"/>
                <a:cs typeface="Calibri"/>
              </a:rPr>
              <a:t> </a:t>
            </a:r>
            <a:r>
              <a:rPr sz="650" spc="60" dirty="0">
                <a:latin typeface="Calibri"/>
                <a:cs typeface="Calibri"/>
              </a:rPr>
              <a:t>Shaaban</a:t>
            </a:r>
            <a:r>
              <a:rPr sz="650" spc="40" dirty="0">
                <a:latin typeface="Calibri"/>
                <a:cs typeface="Calibri"/>
              </a:rPr>
              <a:t> </a:t>
            </a:r>
            <a:r>
              <a:rPr sz="650" spc="55" dirty="0">
                <a:latin typeface="Calibri"/>
                <a:cs typeface="Calibri"/>
              </a:rPr>
              <a:t>και</a:t>
            </a:r>
            <a:r>
              <a:rPr sz="650" spc="25" dirty="0">
                <a:latin typeface="Calibri"/>
                <a:cs typeface="Calibri"/>
              </a:rPr>
              <a:t> </a:t>
            </a:r>
            <a:r>
              <a:rPr sz="650" spc="50" dirty="0">
                <a:latin typeface="Calibri"/>
                <a:cs typeface="Calibri"/>
              </a:rPr>
              <a:t>Stefan</a:t>
            </a:r>
            <a:r>
              <a:rPr sz="650" spc="25" dirty="0">
                <a:latin typeface="Calibri"/>
                <a:cs typeface="Calibri"/>
              </a:rPr>
              <a:t> </a:t>
            </a:r>
            <a:r>
              <a:rPr sz="650" spc="50" dirty="0">
                <a:latin typeface="Calibri"/>
                <a:cs typeface="Calibri"/>
              </a:rPr>
              <a:t>Schauer</a:t>
            </a:r>
            <a:endParaRPr sz="65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012189" y="1658937"/>
            <a:ext cx="7639050" cy="202876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l-GR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Το </a:t>
            </a:r>
            <a:r>
              <a:rPr kumimoji="0" lang="el-GR" altLang="el-GR" sz="11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ARP </a:t>
            </a:r>
            <a:r>
              <a:rPr kumimoji="0" lang="el-GR" altLang="el-GR" sz="11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spoofing</a:t>
            </a:r>
            <a:r>
              <a:rPr kumimoji="0" lang="el-GR" altLang="el-GR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λαμβάνει χώρα σε </a:t>
            </a:r>
            <a:r>
              <a:rPr kumimoji="0" lang="el-GR" altLang="el-GR" sz="11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τοπικό δίκτυο (LAN)</a:t>
            </a:r>
            <a:r>
              <a:rPr kumimoji="0" lang="el-GR" altLang="el-GR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και βασίζεται στο </a:t>
            </a:r>
            <a:r>
              <a:rPr kumimoji="0" lang="el-GR" altLang="el-GR" sz="11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πρωτόκολλο ARP (</a:t>
            </a:r>
            <a:r>
              <a:rPr kumimoji="0" lang="el-GR" altLang="el-GR" sz="11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Address</a:t>
            </a:r>
            <a:r>
              <a:rPr kumimoji="0" lang="el-GR" altLang="el-GR" sz="11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l-GR" altLang="el-GR" sz="11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Resolution</a:t>
            </a:r>
            <a:r>
              <a:rPr kumimoji="0" lang="el-GR" altLang="el-GR" sz="11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l-GR" altLang="el-GR" sz="11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Protocol</a:t>
            </a:r>
            <a:r>
              <a:rPr kumimoji="0" lang="el-GR" altLang="el-GR" sz="11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)</a:t>
            </a:r>
            <a:r>
              <a:rPr kumimoji="0" lang="el-GR" altLang="el-GR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l-GR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Το </a:t>
            </a:r>
            <a:r>
              <a:rPr kumimoji="0" lang="el-GR" altLang="el-GR" sz="11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ARP</a:t>
            </a:r>
            <a:r>
              <a:rPr kumimoji="0" lang="el-GR" altLang="el-GR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είναι υπεύθυνο για τη </a:t>
            </a:r>
            <a:r>
              <a:rPr kumimoji="0" lang="el-GR" altLang="el-GR" sz="11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συσχέτιση δυναμικών IP διευθύνσεων με φυσικές MAC διευθύνσεις</a:t>
            </a:r>
            <a:r>
              <a:rPr kumimoji="0" lang="el-GR" altLang="el-GR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συσκευών.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l-GR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Το </a:t>
            </a:r>
            <a:r>
              <a:rPr kumimoji="0" lang="el-GR" altLang="el-GR" sz="11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ARP </a:t>
            </a:r>
            <a:r>
              <a:rPr kumimoji="0" lang="el-GR" altLang="el-GR" sz="11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spoofing</a:t>
            </a:r>
            <a:r>
              <a:rPr kumimoji="0" lang="el-GR" altLang="el-GR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είναι μια </a:t>
            </a:r>
            <a:r>
              <a:rPr kumimoji="0" lang="el-GR" altLang="el-GR" sz="11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παραπλανητική τεχνική</a:t>
            </a:r>
            <a:r>
              <a:rPr kumimoji="0" lang="el-GR" altLang="el-GR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, κατά την οποία ο επιτιθέμενος </a:t>
            </a:r>
            <a:r>
              <a:rPr kumimoji="0" lang="el-GR" altLang="el-GR" sz="11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παραπλανεί</a:t>
            </a:r>
            <a:r>
              <a:rPr kumimoji="0" lang="el-GR" altLang="el-GR" sz="11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μια συσκευή</a:t>
            </a:r>
            <a:r>
              <a:rPr kumimoji="0" lang="el-GR" altLang="el-GR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ώστε να στείλει τα δεδομένα της </a:t>
            </a:r>
            <a:r>
              <a:rPr kumimoji="0" lang="el-GR" altLang="el-GR" sz="11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σε αυτόν αντί για τον πραγματικό παραλήπτη</a:t>
            </a:r>
            <a:r>
              <a:rPr kumimoji="0" lang="el-GR" altLang="el-GR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l-GR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Έτσι, ο επιτιθέμενος μπορεί να </a:t>
            </a:r>
            <a:r>
              <a:rPr kumimoji="0" lang="el-GR" altLang="el-GR" sz="11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παρακολουθεί την επικοινωνία</a:t>
            </a:r>
            <a:r>
              <a:rPr kumimoji="0" lang="el-GR" altLang="el-GR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, αποκτώντας </a:t>
            </a:r>
            <a:r>
              <a:rPr kumimoji="0" lang="el-GR" altLang="el-GR" sz="11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ευαίσθητες πληροφορίες</a:t>
            </a:r>
            <a:r>
              <a:rPr kumimoji="0" lang="el-GR" altLang="el-GR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, όπως </a:t>
            </a:r>
            <a:r>
              <a:rPr kumimoji="0" lang="el-GR" altLang="el-GR" sz="11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κωδικούς πρόσβασης</a:t>
            </a:r>
            <a:r>
              <a:rPr kumimoji="0" lang="el-GR" altLang="el-GR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ή </a:t>
            </a:r>
            <a:r>
              <a:rPr kumimoji="0" lang="el-GR" altLang="el-GR" sz="11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στοιχεία πιστωτικών καρτών</a:t>
            </a:r>
            <a:r>
              <a:rPr kumimoji="0" lang="el-GR" altLang="el-GR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l-GR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Το ARP </a:t>
            </a:r>
            <a:r>
              <a:rPr kumimoji="0" lang="el-GR" altLang="el-GR" sz="11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spoofing</a:t>
            </a:r>
            <a:r>
              <a:rPr kumimoji="0" lang="el-GR" altLang="el-GR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μπορεί να χρησιμοποιηθεί για: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l-GR" sz="11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Παρακολούθηση (</a:t>
            </a:r>
            <a:r>
              <a:rPr kumimoji="0" lang="el-GR" altLang="el-GR" sz="11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spying</a:t>
            </a:r>
            <a:r>
              <a:rPr kumimoji="0" lang="el-GR" altLang="el-GR" sz="11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)</a:t>
            </a:r>
            <a:endParaRPr kumimoji="0" lang="el-GR" altLang="el-GR" sz="11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l-GR" sz="11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Επιθέσεις τύπου </a:t>
            </a:r>
            <a:r>
              <a:rPr kumimoji="0" lang="el-GR" altLang="el-GR" sz="11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Man</a:t>
            </a:r>
            <a:r>
              <a:rPr kumimoji="0" lang="el-GR" altLang="el-GR" sz="11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-in-the-</a:t>
            </a:r>
            <a:r>
              <a:rPr kumimoji="0" lang="el-GR" altLang="el-GR" sz="11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Middle</a:t>
            </a:r>
            <a:r>
              <a:rPr kumimoji="0" lang="el-GR" altLang="el-GR" sz="11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(</a:t>
            </a:r>
            <a:r>
              <a:rPr kumimoji="0" lang="el-GR" altLang="el-GR" sz="11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MitM</a:t>
            </a:r>
            <a:r>
              <a:rPr kumimoji="0" lang="el-GR" altLang="el-GR" sz="11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)</a:t>
            </a:r>
            <a:endParaRPr kumimoji="0" lang="el-GR" altLang="el-GR" sz="11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l-GR" sz="11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Επιπλέον επιθέσεις</a:t>
            </a:r>
            <a:r>
              <a:rPr kumimoji="0" lang="el-GR" altLang="el-GR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, όπως </a:t>
            </a:r>
            <a:r>
              <a:rPr kumimoji="0" lang="el-GR" altLang="el-GR" sz="11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άρνηση παροχής υπηρεσίας (</a:t>
            </a:r>
            <a:r>
              <a:rPr kumimoji="0" lang="el-GR" altLang="el-GR" sz="11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DoS</a:t>
            </a:r>
            <a:r>
              <a:rPr kumimoji="0" lang="el-GR" altLang="el-GR" sz="11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)</a:t>
            </a:r>
            <a:r>
              <a:rPr kumimoji="0" lang="el-GR" altLang="el-GR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l-GR" altLang="el-GR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5156200" y="0"/>
            <a:ext cx="5687060" cy="6879590"/>
            <a:chOff x="5156200" y="0"/>
            <a:chExt cx="5687060" cy="6879590"/>
          </a:xfrm>
        </p:grpSpPr>
        <p:sp>
          <p:nvSpPr>
            <p:cNvPr id="3" name="object 3"/>
            <p:cNvSpPr/>
            <p:nvPr/>
          </p:nvSpPr>
          <p:spPr>
            <a:xfrm>
              <a:off x="6894512" y="635"/>
              <a:ext cx="1818639" cy="6857365"/>
            </a:xfrm>
            <a:custGeom>
              <a:avLst/>
              <a:gdLst/>
              <a:ahLst/>
              <a:cxnLst/>
              <a:rect l="l" t="t" r="r" b="b"/>
              <a:pathLst>
                <a:path w="1818640" h="6857365">
                  <a:moveTo>
                    <a:pt x="0" y="6857365"/>
                  </a:moveTo>
                  <a:lnTo>
                    <a:pt x="1818322" y="0"/>
                  </a:lnTo>
                </a:path>
              </a:pathLst>
            </a:custGeom>
            <a:ln w="22224">
              <a:solidFill>
                <a:srgbClr val="D6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7895589" y="5207317"/>
              <a:ext cx="755650" cy="1644650"/>
            </a:xfrm>
            <a:custGeom>
              <a:avLst/>
              <a:gdLst/>
              <a:ahLst/>
              <a:cxnLst/>
              <a:rect l="l" t="t" r="r" b="b"/>
              <a:pathLst>
                <a:path w="755650" h="1644650">
                  <a:moveTo>
                    <a:pt x="577850" y="0"/>
                  </a:moveTo>
                  <a:lnTo>
                    <a:pt x="531812" y="6350"/>
                  </a:lnTo>
                  <a:lnTo>
                    <a:pt x="489584" y="24130"/>
                  </a:lnTo>
                  <a:lnTo>
                    <a:pt x="453072" y="52387"/>
                  </a:lnTo>
                  <a:lnTo>
                    <a:pt x="424497" y="89535"/>
                  </a:lnTo>
                  <a:lnTo>
                    <a:pt x="406082" y="134620"/>
                  </a:lnTo>
                  <a:lnTo>
                    <a:pt x="0" y="1644650"/>
                  </a:lnTo>
                  <a:lnTo>
                    <a:pt x="26352" y="1644650"/>
                  </a:lnTo>
                  <a:lnTo>
                    <a:pt x="429894" y="140970"/>
                  </a:lnTo>
                  <a:lnTo>
                    <a:pt x="449897" y="95250"/>
                  </a:lnTo>
                  <a:lnTo>
                    <a:pt x="481964" y="59372"/>
                  </a:lnTo>
                  <a:lnTo>
                    <a:pt x="522604" y="35560"/>
                  </a:lnTo>
                  <a:lnTo>
                    <a:pt x="569277" y="25400"/>
                  </a:lnTo>
                  <a:lnTo>
                    <a:pt x="661727" y="25400"/>
                  </a:lnTo>
                  <a:lnTo>
                    <a:pt x="624204" y="6350"/>
                  </a:lnTo>
                  <a:lnTo>
                    <a:pt x="577850" y="0"/>
                  </a:lnTo>
                  <a:close/>
                </a:path>
                <a:path w="755650" h="1644650">
                  <a:moveTo>
                    <a:pt x="661727" y="25400"/>
                  </a:moveTo>
                  <a:lnTo>
                    <a:pt x="569277" y="25400"/>
                  </a:lnTo>
                  <a:lnTo>
                    <a:pt x="617854" y="30797"/>
                  </a:lnTo>
                  <a:lnTo>
                    <a:pt x="671829" y="57785"/>
                  </a:lnTo>
                  <a:lnTo>
                    <a:pt x="710882" y="103822"/>
                  </a:lnTo>
                  <a:lnTo>
                    <a:pt x="729932" y="161290"/>
                  </a:lnTo>
                  <a:lnTo>
                    <a:pt x="730884" y="192087"/>
                  </a:lnTo>
                  <a:lnTo>
                    <a:pt x="725804" y="222885"/>
                  </a:lnTo>
                  <a:lnTo>
                    <a:pt x="343534" y="1644650"/>
                  </a:lnTo>
                  <a:lnTo>
                    <a:pt x="369887" y="1644650"/>
                  </a:lnTo>
                  <a:lnTo>
                    <a:pt x="749617" y="229235"/>
                  </a:lnTo>
                  <a:lnTo>
                    <a:pt x="755650" y="193675"/>
                  </a:lnTo>
                  <a:lnTo>
                    <a:pt x="754379" y="158115"/>
                  </a:lnTo>
                  <a:lnTo>
                    <a:pt x="732154" y="90805"/>
                  </a:lnTo>
                  <a:lnTo>
                    <a:pt x="686117" y="37782"/>
                  </a:lnTo>
                  <a:lnTo>
                    <a:pt x="661727" y="25400"/>
                  </a:lnTo>
                  <a:close/>
                </a:path>
              </a:pathLst>
            </a:custGeom>
            <a:solidFill>
              <a:srgbClr val="D679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549832" y="6167437"/>
              <a:ext cx="3293427" cy="611187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5524182" y="1699895"/>
              <a:ext cx="3956685" cy="3281045"/>
            </a:xfrm>
            <a:custGeom>
              <a:avLst/>
              <a:gdLst/>
              <a:ahLst/>
              <a:cxnLst/>
              <a:rect l="l" t="t" r="r" b="b"/>
              <a:pathLst>
                <a:path w="3956684" h="3281045">
                  <a:moveTo>
                    <a:pt x="131762" y="450214"/>
                  </a:moveTo>
                  <a:lnTo>
                    <a:pt x="37782" y="450214"/>
                  </a:lnTo>
                  <a:lnTo>
                    <a:pt x="23177" y="453389"/>
                  </a:lnTo>
                  <a:lnTo>
                    <a:pt x="11112" y="461327"/>
                  </a:lnTo>
                  <a:lnTo>
                    <a:pt x="2857" y="473392"/>
                  </a:lnTo>
                  <a:lnTo>
                    <a:pt x="0" y="487997"/>
                  </a:lnTo>
                  <a:lnTo>
                    <a:pt x="0" y="601027"/>
                  </a:lnTo>
                  <a:lnTo>
                    <a:pt x="2857" y="615632"/>
                  </a:lnTo>
                  <a:lnTo>
                    <a:pt x="11112" y="627697"/>
                  </a:lnTo>
                  <a:lnTo>
                    <a:pt x="23177" y="635634"/>
                  </a:lnTo>
                  <a:lnTo>
                    <a:pt x="37782" y="638809"/>
                  </a:lnTo>
                  <a:lnTo>
                    <a:pt x="602297" y="638809"/>
                  </a:lnTo>
                  <a:lnTo>
                    <a:pt x="616902" y="635634"/>
                  </a:lnTo>
                  <a:lnTo>
                    <a:pt x="628967" y="627697"/>
                  </a:lnTo>
                  <a:lnTo>
                    <a:pt x="637222" y="615632"/>
                  </a:lnTo>
                  <a:lnTo>
                    <a:pt x="640079" y="601027"/>
                  </a:lnTo>
                  <a:lnTo>
                    <a:pt x="640079" y="582294"/>
                  </a:lnTo>
                  <a:lnTo>
                    <a:pt x="93979" y="582294"/>
                  </a:lnTo>
                  <a:lnTo>
                    <a:pt x="79375" y="579119"/>
                  </a:lnTo>
                  <a:lnTo>
                    <a:pt x="67627" y="571182"/>
                  </a:lnTo>
                  <a:lnTo>
                    <a:pt x="59372" y="559117"/>
                  </a:lnTo>
                  <a:lnTo>
                    <a:pt x="56514" y="544512"/>
                  </a:lnTo>
                  <a:lnTo>
                    <a:pt x="59372" y="529907"/>
                  </a:lnTo>
                  <a:lnTo>
                    <a:pt x="67627" y="517842"/>
                  </a:lnTo>
                  <a:lnTo>
                    <a:pt x="79375" y="509904"/>
                  </a:lnTo>
                  <a:lnTo>
                    <a:pt x="93979" y="506729"/>
                  </a:lnTo>
                  <a:lnTo>
                    <a:pt x="131762" y="506729"/>
                  </a:lnTo>
                  <a:lnTo>
                    <a:pt x="131762" y="450214"/>
                  </a:lnTo>
                  <a:close/>
                </a:path>
                <a:path w="3956684" h="3281045">
                  <a:moveTo>
                    <a:pt x="301307" y="450214"/>
                  </a:moveTo>
                  <a:lnTo>
                    <a:pt x="131762" y="450214"/>
                  </a:lnTo>
                  <a:lnTo>
                    <a:pt x="131762" y="544512"/>
                  </a:lnTo>
                  <a:lnTo>
                    <a:pt x="128904" y="559117"/>
                  </a:lnTo>
                  <a:lnTo>
                    <a:pt x="120650" y="571182"/>
                  </a:lnTo>
                  <a:lnTo>
                    <a:pt x="108902" y="579119"/>
                  </a:lnTo>
                  <a:lnTo>
                    <a:pt x="93979" y="582294"/>
                  </a:lnTo>
                  <a:lnTo>
                    <a:pt x="640079" y="582294"/>
                  </a:lnTo>
                  <a:lnTo>
                    <a:pt x="640079" y="563244"/>
                  </a:lnTo>
                  <a:lnTo>
                    <a:pt x="282257" y="563244"/>
                  </a:lnTo>
                  <a:lnTo>
                    <a:pt x="274954" y="561975"/>
                  </a:lnTo>
                  <a:lnTo>
                    <a:pt x="269239" y="557847"/>
                  </a:lnTo>
                  <a:lnTo>
                    <a:pt x="265112" y="551814"/>
                  </a:lnTo>
                  <a:lnTo>
                    <a:pt x="263525" y="544512"/>
                  </a:lnTo>
                  <a:lnTo>
                    <a:pt x="265112" y="537209"/>
                  </a:lnTo>
                  <a:lnTo>
                    <a:pt x="301307" y="537209"/>
                  </a:lnTo>
                  <a:lnTo>
                    <a:pt x="301307" y="450214"/>
                  </a:lnTo>
                  <a:close/>
                </a:path>
                <a:path w="3956684" h="3281045">
                  <a:moveTo>
                    <a:pt x="320039" y="148907"/>
                  </a:moveTo>
                  <a:lnTo>
                    <a:pt x="305434" y="151764"/>
                  </a:lnTo>
                  <a:lnTo>
                    <a:pt x="293369" y="160019"/>
                  </a:lnTo>
                  <a:lnTo>
                    <a:pt x="285432" y="171767"/>
                  </a:lnTo>
                  <a:lnTo>
                    <a:pt x="282257" y="186689"/>
                  </a:lnTo>
                  <a:lnTo>
                    <a:pt x="283527" y="196214"/>
                  </a:lnTo>
                  <a:lnTo>
                    <a:pt x="283844" y="196850"/>
                  </a:lnTo>
                  <a:lnTo>
                    <a:pt x="287654" y="205739"/>
                  </a:lnTo>
                  <a:lnTo>
                    <a:pt x="293369" y="213042"/>
                  </a:lnTo>
                  <a:lnTo>
                    <a:pt x="301307" y="218439"/>
                  </a:lnTo>
                  <a:lnTo>
                    <a:pt x="301307" y="544512"/>
                  </a:lnTo>
                  <a:lnTo>
                    <a:pt x="299719" y="551814"/>
                  </a:lnTo>
                  <a:lnTo>
                    <a:pt x="295592" y="557847"/>
                  </a:lnTo>
                  <a:lnTo>
                    <a:pt x="289559" y="561975"/>
                  </a:lnTo>
                  <a:lnTo>
                    <a:pt x="282257" y="563244"/>
                  </a:lnTo>
                  <a:lnTo>
                    <a:pt x="376554" y="563244"/>
                  </a:lnTo>
                  <a:lnTo>
                    <a:pt x="369252" y="561975"/>
                  </a:lnTo>
                  <a:lnTo>
                    <a:pt x="363219" y="557847"/>
                  </a:lnTo>
                  <a:lnTo>
                    <a:pt x="359092" y="551814"/>
                  </a:lnTo>
                  <a:lnTo>
                    <a:pt x="357822" y="544512"/>
                  </a:lnTo>
                  <a:lnTo>
                    <a:pt x="359092" y="537209"/>
                  </a:lnTo>
                  <a:lnTo>
                    <a:pt x="363219" y="531177"/>
                  </a:lnTo>
                  <a:lnTo>
                    <a:pt x="369252" y="527050"/>
                  </a:lnTo>
                  <a:lnTo>
                    <a:pt x="376554" y="525779"/>
                  </a:lnTo>
                  <a:lnTo>
                    <a:pt x="395287" y="525779"/>
                  </a:lnTo>
                  <a:lnTo>
                    <a:pt x="395287" y="450214"/>
                  </a:lnTo>
                  <a:lnTo>
                    <a:pt x="338772" y="450214"/>
                  </a:lnTo>
                  <a:lnTo>
                    <a:pt x="338772" y="218439"/>
                  </a:lnTo>
                  <a:lnTo>
                    <a:pt x="346709" y="212725"/>
                  </a:lnTo>
                  <a:lnTo>
                    <a:pt x="352425" y="205104"/>
                  </a:lnTo>
                  <a:lnTo>
                    <a:pt x="356234" y="196214"/>
                  </a:lnTo>
                  <a:lnTo>
                    <a:pt x="357822" y="186689"/>
                  </a:lnTo>
                  <a:lnTo>
                    <a:pt x="354647" y="171767"/>
                  </a:lnTo>
                  <a:lnTo>
                    <a:pt x="346709" y="160019"/>
                  </a:lnTo>
                  <a:lnTo>
                    <a:pt x="334644" y="151764"/>
                  </a:lnTo>
                  <a:lnTo>
                    <a:pt x="320039" y="148907"/>
                  </a:lnTo>
                  <a:close/>
                </a:path>
                <a:path w="3956684" h="3281045">
                  <a:moveTo>
                    <a:pt x="489584" y="450214"/>
                  </a:moveTo>
                  <a:lnTo>
                    <a:pt x="395287" y="450214"/>
                  </a:lnTo>
                  <a:lnTo>
                    <a:pt x="395287" y="544512"/>
                  </a:lnTo>
                  <a:lnTo>
                    <a:pt x="393700" y="551814"/>
                  </a:lnTo>
                  <a:lnTo>
                    <a:pt x="389889" y="557847"/>
                  </a:lnTo>
                  <a:lnTo>
                    <a:pt x="383857" y="561975"/>
                  </a:lnTo>
                  <a:lnTo>
                    <a:pt x="376554" y="563244"/>
                  </a:lnTo>
                  <a:lnTo>
                    <a:pt x="470534" y="563244"/>
                  </a:lnTo>
                  <a:lnTo>
                    <a:pt x="463232" y="561975"/>
                  </a:lnTo>
                  <a:lnTo>
                    <a:pt x="457200" y="557847"/>
                  </a:lnTo>
                  <a:lnTo>
                    <a:pt x="453389" y="551814"/>
                  </a:lnTo>
                  <a:lnTo>
                    <a:pt x="451802" y="544512"/>
                  </a:lnTo>
                  <a:lnTo>
                    <a:pt x="453389" y="537209"/>
                  </a:lnTo>
                  <a:lnTo>
                    <a:pt x="457200" y="531177"/>
                  </a:lnTo>
                  <a:lnTo>
                    <a:pt x="463232" y="527050"/>
                  </a:lnTo>
                  <a:lnTo>
                    <a:pt x="470534" y="525779"/>
                  </a:lnTo>
                  <a:lnTo>
                    <a:pt x="489584" y="525779"/>
                  </a:lnTo>
                  <a:lnTo>
                    <a:pt x="489584" y="450214"/>
                  </a:lnTo>
                  <a:close/>
                </a:path>
                <a:path w="3956684" h="3281045">
                  <a:moveTo>
                    <a:pt x="583564" y="450214"/>
                  </a:moveTo>
                  <a:lnTo>
                    <a:pt x="489584" y="450214"/>
                  </a:lnTo>
                  <a:lnTo>
                    <a:pt x="489584" y="544512"/>
                  </a:lnTo>
                  <a:lnTo>
                    <a:pt x="487997" y="551814"/>
                  </a:lnTo>
                  <a:lnTo>
                    <a:pt x="483869" y="557847"/>
                  </a:lnTo>
                  <a:lnTo>
                    <a:pt x="477837" y="561975"/>
                  </a:lnTo>
                  <a:lnTo>
                    <a:pt x="470534" y="563244"/>
                  </a:lnTo>
                  <a:lnTo>
                    <a:pt x="564832" y="563244"/>
                  </a:lnTo>
                  <a:lnTo>
                    <a:pt x="557529" y="561975"/>
                  </a:lnTo>
                  <a:lnTo>
                    <a:pt x="551497" y="557847"/>
                  </a:lnTo>
                  <a:lnTo>
                    <a:pt x="547369" y="551814"/>
                  </a:lnTo>
                  <a:lnTo>
                    <a:pt x="545782" y="544512"/>
                  </a:lnTo>
                  <a:lnTo>
                    <a:pt x="547369" y="537209"/>
                  </a:lnTo>
                  <a:lnTo>
                    <a:pt x="551497" y="531177"/>
                  </a:lnTo>
                  <a:lnTo>
                    <a:pt x="557529" y="527050"/>
                  </a:lnTo>
                  <a:lnTo>
                    <a:pt x="564832" y="525779"/>
                  </a:lnTo>
                  <a:lnTo>
                    <a:pt x="583564" y="525779"/>
                  </a:lnTo>
                  <a:lnTo>
                    <a:pt x="583564" y="450214"/>
                  </a:lnTo>
                  <a:close/>
                </a:path>
                <a:path w="3956684" h="3281045">
                  <a:moveTo>
                    <a:pt x="602297" y="450214"/>
                  </a:moveTo>
                  <a:lnTo>
                    <a:pt x="583564" y="450214"/>
                  </a:lnTo>
                  <a:lnTo>
                    <a:pt x="583564" y="544512"/>
                  </a:lnTo>
                  <a:lnTo>
                    <a:pt x="581977" y="551814"/>
                  </a:lnTo>
                  <a:lnTo>
                    <a:pt x="578167" y="557847"/>
                  </a:lnTo>
                  <a:lnTo>
                    <a:pt x="572134" y="561975"/>
                  </a:lnTo>
                  <a:lnTo>
                    <a:pt x="564832" y="563244"/>
                  </a:lnTo>
                  <a:lnTo>
                    <a:pt x="640079" y="563244"/>
                  </a:lnTo>
                  <a:lnTo>
                    <a:pt x="640079" y="487997"/>
                  </a:lnTo>
                  <a:lnTo>
                    <a:pt x="637222" y="473392"/>
                  </a:lnTo>
                  <a:lnTo>
                    <a:pt x="628967" y="461327"/>
                  </a:lnTo>
                  <a:lnTo>
                    <a:pt x="616902" y="453389"/>
                  </a:lnTo>
                  <a:lnTo>
                    <a:pt x="602297" y="450214"/>
                  </a:lnTo>
                  <a:close/>
                </a:path>
                <a:path w="3956684" h="3281045">
                  <a:moveTo>
                    <a:pt x="131762" y="506729"/>
                  </a:moveTo>
                  <a:lnTo>
                    <a:pt x="93979" y="506729"/>
                  </a:lnTo>
                  <a:lnTo>
                    <a:pt x="108902" y="509904"/>
                  </a:lnTo>
                  <a:lnTo>
                    <a:pt x="120650" y="517842"/>
                  </a:lnTo>
                  <a:lnTo>
                    <a:pt x="128904" y="529907"/>
                  </a:lnTo>
                  <a:lnTo>
                    <a:pt x="131762" y="544512"/>
                  </a:lnTo>
                  <a:lnTo>
                    <a:pt x="131762" y="506729"/>
                  </a:lnTo>
                  <a:close/>
                </a:path>
                <a:path w="3956684" h="3281045">
                  <a:moveTo>
                    <a:pt x="301307" y="537209"/>
                  </a:moveTo>
                  <a:lnTo>
                    <a:pt x="265112" y="537209"/>
                  </a:lnTo>
                  <a:lnTo>
                    <a:pt x="301307" y="544512"/>
                  </a:lnTo>
                  <a:lnTo>
                    <a:pt x="301307" y="537209"/>
                  </a:lnTo>
                  <a:close/>
                </a:path>
                <a:path w="3956684" h="3281045">
                  <a:moveTo>
                    <a:pt x="395287" y="525779"/>
                  </a:moveTo>
                  <a:lnTo>
                    <a:pt x="376554" y="525779"/>
                  </a:lnTo>
                  <a:lnTo>
                    <a:pt x="383857" y="527050"/>
                  </a:lnTo>
                  <a:lnTo>
                    <a:pt x="389889" y="531177"/>
                  </a:lnTo>
                  <a:lnTo>
                    <a:pt x="393700" y="537209"/>
                  </a:lnTo>
                  <a:lnTo>
                    <a:pt x="395287" y="544512"/>
                  </a:lnTo>
                  <a:lnTo>
                    <a:pt x="395287" y="525779"/>
                  </a:lnTo>
                  <a:close/>
                </a:path>
                <a:path w="3956684" h="3281045">
                  <a:moveTo>
                    <a:pt x="489584" y="525779"/>
                  </a:moveTo>
                  <a:lnTo>
                    <a:pt x="470534" y="525779"/>
                  </a:lnTo>
                  <a:lnTo>
                    <a:pt x="477837" y="527050"/>
                  </a:lnTo>
                  <a:lnTo>
                    <a:pt x="483869" y="531177"/>
                  </a:lnTo>
                  <a:lnTo>
                    <a:pt x="487997" y="537209"/>
                  </a:lnTo>
                  <a:lnTo>
                    <a:pt x="489584" y="544512"/>
                  </a:lnTo>
                  <a:lnTo>
                    <a:pt x="489584" y="525779"/>
                  </a:lnTo>
                  <a:close/>
                </a:path>
                <a:path w="3956684" h="3281045">
                  <a:moveTo>
                    <a:pt x="583564" y="525779"/>
                  </a:moveTo>
                  <a:lnTo>
                    <a:pt x="564832" y="525779"/>
                  </a:lnTo>
                  <a:lnTo>
                    <a:pt x="572134" y="527050"/>
                  </a:lnTo>
                  <a:lnTo>
                    <a:pt x="578167" y="531177"/>
                  </a:lnTo>
                  <a:lnTo>
                    <a:pt x="581977" y="537209"/>
                  </a:lnTo>
                  <a:lnTo>
                    <a:pt x="583564" y="544512"/>
                  </a:lnTo>
                  <a:lnTo>
                    <a:pt x="583564" y="525779"/>
                  </a:lnTo>
                  <a:close/>
                </a:path>
                <a:path w="3956684" h="3281045">
                  <a:moveTo>
                    <a:pt x="160019" y="26352"/>
                  </a:moveTo>
                  <a:lnTo>
                    <a:pt x="101282" y="39369"/>
                  </a:lnTo>
                  <a:lnTo>
                    <a:pt x="77152" y="84137"/>
                  </a:lnTo>
                  <a:lnTo>
                    <a:pt x="61912" y="133667"/>
                  </a:lnTo>
                  <a:lnTo>
                    <a:pt x="56514" y="186689"/>
                  </a:lnTo>
                  <a:lnTo>
                    <a:pt x="61912" y="239394"/>
                  </a:lnTo>
                  <a:lnTo>
                    <a:pt x="77152" y="288925"/>
                  </a:lnTo>
                  <a:lnTo>
                    <a:pt x="101282" y="334009"/>
                  </a:lnTo>
                  <a:lnTo>
                    <a:pt x="133667" y="373062"/>
                  </a:lnTo>
                  <a:lnTo>
                    <a:pt x="160019" y="346709"/>
                  </a:lnTo>
                  <a:lnTo>
                    <a:pt x="132714" y="313372"/>
                  </a:lnTo>
                  <a:lnTo>
                    <a:pt x="111759" y="274954"/>
                  </a:lnTo>
                  <a:lnTo>
                    <a:pt x="98742" y="232409"/>
                  </a:lnTo>
                  <a:lnTo>
                    <a:pt x="93979" y="186689"/>
                  </a:lnTo>
                  <a:lnTo>
                    <a:pt x="98742" y="140652"/>
                  </a:lnTo>
                  <a:lnTo>
                    <a:pt x="111759" y="98425"/>
                  </a:lnTo>
                  <a:lnTo>
                    <a:pt x="132714" y="60007"/>
                  </a:lnTo>
                  <a:lnTo>
                    <a:pt x="160019" y="26352"/>
                  </a:lnTo>
                  <a:close/>
                </a:path>
                <a:path w="3956684" h="3281045">
                  <a:moveTo>
                    <a:pt x="506412" y="0"/>
                  </a:moveTo>
                  <a:lnTo>
                    <a:pt x="480059" y="26352"/>
                  </a:lnTo>
                  <a:lnTo>
                    <a:pt x="507364" y="59689"/>
                  </a:lnTo>
                  <a:lnTo>
                    <a:pt x="528319" y="98107"/>
                  </a:lnTo>
                  <a:lnTo>
                    <a:pt x="541337" y="140652"/>
                  </a:lnTo>
                  <a:lnTo>
                    <a:pt x="545782" y="186689"/>
                  </a:lnTo>
                  <a:lnTo>
                    <a:pt x="541337" y="232409"/>
                  </a:lnTo>
                  <a:lnTo>
                    <a:pt x="528319" y="274637"/>
                  </a:lnTo>
                  <a:lnTo>
                    <a:pt x="507364" y="313054"/>
                  </a:lnTo>
                  <a:lnTo>
                    <a:pt x="480059" y="346709"/>
                  </a:lnTo>
                  <a:lnTo>
                    <a:pt x="506412" y="373062"/>
                  </a:lnTo>
                  <a:lnTo>
                    <a:pt x="538797" y="334009"/>
                  </a:lnTo>
                  <a:lnTo>
                    <a:pt x="562927" y="288925"/>
                  </a:lnTo>
                  <a:lnTo>
                    <a:pt x="578167" y="239394"/>
                  </a:lnTo>
                  <a:lnTo>
                    <a:pt x="583564" y="186689"/>
                  </a:lnTo>
                  <a:lnTo>
                    <a:pt x="578167" y="133667"/>
                  </a:lnTo>
                  <a:lnTo>
                    <a:pt x="562927" y="84137"/>
                  </a:lnTo>
                  <a:lnTo>
                    <a:pt x="538797" y="39369"/>
                  </a:lnTo>
                  <a:lnTo>
                    <a:pt x="506412" y="0"/>
                  </a:lnTo>
                  <a:close/>
                </a:path>
                <a:path w="3956684" h="3281045">
                  <a:moveTo>
                    <a:pt x="213677" y="80009"/>
                  </a:moveTo>
                  <a:lnTo>
                    <a:pt x="163829" y="81597"/>
                  </a:lnTo>
                  <a:lnTo>
                    <a:pt x="135572" y="148589"/>
                  </a:lnTo>
                  <a:lnTo>
                    <a:pt x="131762" y="186689"/>
                  </a:lnTo>
                  <a:lnTo>
                    <a:pt x="135572" y="224472"/>
                  </a:lnTo>
                  <a:lnTo>
                    <a:pt x="146367" y="259714"/>
                  </a:lnTo>
                  <a:lnTo>
                    <a:pt x="163829" y="291464"/>
                  </a:lnTo>
                  <a:lnTo>
                    <a:pt x="187325" y="319404"/>
                  </a:lnTo>
                  <a:lnTo>
                    <a:pt x="213677" y="293052"/>
                  </a:lnTo>
                  <a:lnTo>
                    <a:pt x="195262" y="270827"/>
                  </a:lnTo>
                  <a:lnTo>
                    <a:pt x="181292" y="245109"/>
                  </a:lnTo>
                  <a:lnTo>
                    <a:pt x="172402" y="216852"/>
                  </a:lnTo>
                  <a:lnTo>
                    <a:pt x="169544" y="186689"/>
                  </a:lnTo>
                  <a:lnTo>
                    <a:pt x="172402" y="156209"/>
                  </a:lnTo>
                  <a:lnTo>
                    <a:pt x="181292" y="127952"/>
                  </a:lnTo>
                  <a:lnTo>
                    <a:pt x="195262" y="102552"/>
                  </a:lnTo>
                  <a:lnTo>
                    <a:pt x="213677" y="80009"/>
                  </a:lnTo>
                  <a:close/>
                </a:path>
                <a:path w="3956684" h="3281045">
                  <a:moveTo>
                    <a:pt x="452754" y="53657"/>
                  </a:moveTo>
                  <a:lnTo>
                    <a:pt x="426402" y="80009"/>
                  </a:lnTo>
                  <a:lnTo>
                    <a:pt x="444817" y="102552"/>
                  </a:lnTo>
                  <a:lnTo>
                    <a:pt x="458787" y="127952"/>
                  </a:lnTo>
                  <a:lnTo>
                    <a:pt x="467677" y="156209"/>
                  </a:lnTo>
                  <a:lnTo>
                    <a:pt x="470534" y="186689"/>
                  </a:lnTo>
                  <a:lnTo>
                    <a:pt x="467677" y="216852"/>
                  </a:lnTo>
                  <a:lnTo>
                    <a:pt x="458787" y="245109"/>
                  </a:lnTo>
                  <a:lnTo>
                    <a:pt x="444817" y="270827"/>
                  </a:lnTo>
                  <a:lnTo>
                    <a:pt x="426402" y="293052"/>
                  </a:lnTo>
                  <a:lnTo>
                    <a:pt x="452754" y="319404"/>
                  </a:lnTo>
                  <a:lnTo>
                    <a:pt x="476250" y="291464"/>
                  </a:lnTo>
                  <a:lnTo>
                    <a:pt x="493712" y="259714"/>
                  </a:lnTo>
                  <a:lnTo>
                    <a:pt x="504507" y="224472"/>
                  </a:lnTo>
                  <a:lnTo>
                    <a:pt x="508317" y="186689"/>
                  </a:lnTo>
                  <a:lnTo>
                    <a:pt x="504507" y="148589"/>
                  </a:lnTo>
                  <a:lnTo>
                    <a:pt x="493712" y="113347"/>
                  </a:lnTo>
                  <a:lnTo>
                    <a:pt x="476250" y="81597"/>
                  </a:lnTo>
                  <a:lnTo>
                    <a:pt x="452754" y="53657"/>
                  </a:lnTo>
                  <a:close/>
                </a:path>
                <a:path w="3956684" h="3281045">
                  <a:moveTo>
                    <a:pt x="240029" y="106362"/>
                  </a:moveTo>
                  <a:lnTo>
                    <a:pt x="226059" y="123189"/>
                  </a:lnTo>
                  <a:lnTo>
                    <a:pt x="215900" y="142557"/>
                  </a:lnTo>
                  <a:lnTo>
                    <a:pt x="209232" y="163829"/>
                  </a:lnTo>
                  <a:lnTo>
                    <a:pt x="207009" y="186689"/>
                  </a:lnTo>
                  <a:lnTo>
                    <a:pt x="209232" y="209232"/>
                  </a:lnTo>
                  <a:lnTo>
                    <a:pt x="215900" y="230504"/>
                  </a:lnTo>
                  <a:lnTo>
                    <a:pt x="226059" y="249872"/>
                  </a:lnTo>
                  <a:lnTo>
                    <a:pt x="240029" y="266700"/>
                  </a:lnTo>
                  <a:lnTo>
                    <a:pt x="266382" y="240347"/>
                  </a:lnTo>
                  <a:lnTo>
                    <a:pt x="257492" y="228917"/>
                  </a:lnTo>
                  <a:lnTo>
                    <a:pt x="250507" y="215900"/>
                  </a:lnTo>
                  <a:lnTo>
                    <a:pt x="246379" y="201612"/>
                  </a:lnTo>
                  <a:lnTo>
                    <a:pt x="244792" y="186689"/>
                  </a:lnTo>
                  <a:lnTo>
                    <a:pt x="246379" y="171450"/>
                  </a:lnTo>
                  <a:lnTo>
                    <a:pt x="250507" y="157162"/>
                  </a:lnTo>
                  <a:lnTo>
                    <a:pt x="257492" y="144144"/>
                  </a:lnTo>
                  <a:lnTo>
                    <a:pt x="266382" y="132714"/>
                  </a:lnTo>
                  <a:lnTo>
                    <a:pt x="240029" y="106362"/>
                  </a:lnTo>
                  <a:close/>
                </a:path>
                <a:path w="3956684" h="3281045">
                  <a:moveTo>
                    <a:pt x="400050" y="106362"/>
                  </a:moveTo>
                  <a:lnTo>
                    <a:pt x="373697" y="132714"/>
                  </a:lnTo>
                  <a:lnTo>
                    <a:pt x="382587" y="143827"/>
                  </a:lnTo>
                  <a:lnTo>
                    <a:pt x="389572" y="156527"/>
                  </a:lnTo>
                  <a:lnTo>
                    <a:pt x="393700" y="170814"/>
                  </a:lnTo>
                  <a:lnTo>
                    <a:pt x="395287" y="186689"/>
                  </a:lnTo>
                  <a:lnTo>
                    <a:pt x="393700" y="201929"/>
                  </a:lnTo>
                  <a:lnTo>
                    <a:pt x="389572" y="216217"/>
                  </a:lnTo>
                  <a:lnTo>
                    <a:pt x="382587" y="228917"/>
                  </a:lnTo>
                  <a:lnTo>
                    <a:pt x="373697" y="240347"/>
                  </a:lnTo>
                  <a:lnTo>
                    <a:pt x="400050" y="266700"/>
                  </a:lnTo>
                  <a:lnTo>
                    <a:pt x="414019" y="249872"/>
                  </a:lnTo>
                  <a:lnTo>
                    <a:pt x="424179" y="230504"/>
                  </a:lnTo>
                  <a:lnTo>
                    <a:pt x="430847" y="209232"/>
                  </a:lnTo>
                  <a:lnTo>
                    <a:pt x="433069" y="186689"/>
                  </a:lnTo>
                  <a:lnTo>
                    <a:pt x="430847" y="163829"/>
                  </a:lnTo>
                  <a:lnTo>
                    <a:pt x="424179" y="142557"/>
                  </a:lnTo>
                  <a:lnTo>
                    <a:pt x="414019" y="123189"/>
                  </a:lnTo>
                  <a:lnTo>
                    <a:pt x="400050" y="106362"/>
                  </a:lnTo>
                  <a:close/>
                </a:path>
                <a:path w="3956684" h="3281045">
                  <a:moveTo>
                    <a:pt x="2693034" y="199072"/>
                  </a:moveTo>
                  <a:lnTo>
                    <a:pt x="2640012" y="199072"/>
                  </a:lnTo>
                  <a:lnTo>
                    <a:pt x="2640012" y="226059"/>
                  </a:lnTo>
                  <a:lnTo>
                    <a:pt x="2693034" y="199072"/>
                  </a:lnTo>
                  <a:close/>
                </a:path>
                <a:path w="3956684" h="3281045">
                  <a:moveTo>
                    <a:pt x="2639695" y="149859"/>
                  </a:moveTo>
                  <a:lnTo>
                    <a:pt x="2639695" y="176847"/>
                  </a:lnTo>
                  <a:lnTo>
                    <a:pt x="668337" y="189547"/>
                  </a:lnTo>
                  <a:lnTo>
                    <a:pt x="668654" y="211772"/>
                  </a:lnTo>
                  <a:lnTo>
                    <a:pt x="2693034" y="199072"/>
                  </a:lnTo>
                  <a:lnTo>
                    <a:pt x="2715895" y="187325"/>
                  </a:lnTo>
                  <a:lnTo>
                    <a:pt x="2639695" y="149859"/>
                  </a:lnTo>
                  <a:close/>
                </a:path>
                <a:path w="3956684" h="3281045">
                  <a:moveTo>
                    <a:pt x="778192" y="510539"/>
                  </a:moveTo>
                  <a:lnTo>
                    <a:pt x="701992" y="548639"/>
                  </a:lnTo>
                  <a:lnTo>
                    <a:pt x="778192" y="586739"/>
                  </a:lnTo>
                  <a:lnTo>
                    <a:pt x="778192" y="559752"/>
                  </a:lnTo>
                  <a:lnTo>
                    <a:pt x="2768282" y="559752"/>
                  </a:lnTo>
                  <a:lnTo>
                    <a:pt x="2768282" y="537527"/>
                  </a:lnTo>
                  <a:lnTo>
                    <a:pt x="778192" y="537527"/>
                  </a:lnTo>
                  <a:lnTo>
                    <a:pt x="778192" y="510539"/>
                  </a:lnTo>
                  <a:close/>
                </a:path>
                <a:path w="3956684" h="3281045">
                  <a:moveTo>
                    <a:pt x="1925954" y="3133407"/>
                  </a:moveTo>
                  <a:lnTo>
                    <a:pt x="1849754" y="3171507"/>
                  </a:lnTo>
                  <a:lnTo>
                    <a:pt x="1925954" y="3209607"/>
                  </a:lnTo>
                  <a:lnTo>
                    <a:pt x="1925954" y="3182302"/>
                  </a:lnTo>
                  <a:lnTo>
                    <a:pt x="2959100" y="3182302"/>
                  </a:lnTo>
                  <a:lnTo>
                    <a:pt x="2959100" y="3160077"/>
                  </a:lnTo>
                  <a:lnTo>
                    <a:pt x="1925954" y="3160077"/>
                  </a:lnTo>
                  <a:lnTo>
                    <a:pt x="1925954" y="3133407"/>
                  </a:lnTo>
                  <a:close/>
                </a:path>
                <a:path w="3956684" h="3281045">
                  <a:moveTo>
                    <a:pt x="3457575" y="2753042"/>
                  </a:moveTo>
                  <a:lnTo>
                    <a:pt x="3366134" y="2776537"/>
                  </a:lnTo>
                  <a:lnTo>
                    <a:pt x="3326764" y="2803842"/>
                  </a:lnTo>
                  <a:lnTo>
                    <a:pt x="3295014" y="2839085"/>
                  </a:lnTo>
                  <a:lnTo>
                    <a:pt x="3271837" y="2881312"/>
                  </a:lnTo>
                  <a:lnTo>
                    <a:pt x="3259137" y="2928302"/>
                  </a:lnTo>
                  <a:lnTo>
                    <a:pt x="3219767" y="2934017"/>
                  </a:lnTo>
                  <a:lnTo>
                    <a:pt x="3183572" y="2947987"/>
                  </a:lnTo>
                  <a:lnTo>
                    <a:pt x="3151504" y="2969577"/>
                  </a:lnTo>
                  <a:lnTo>
                    <a:pt x="3124517" y="2998152"/>
                  </a:lnTo>
                  <a:lnTo>
                    <a:pt x="3101975" y="3040062"/>
                  </a:lnTo>
                  <a:lnTo>
                    <a:pt x="3091569" y="3085782"/>
                  </a:lnTo>
                  <a:lnTo>
                    <a:pt x="3091561" y="3088322"/>
                  </a:lnTo>
                  <a:lnTo>
                    <a:pt x="3092767" y="3129915"/>
                  </a:lnTo>
                  <a:lnTo>
                    <a:pt x="3106420" y="3178810"/>
                  </a:lnTo>
                  <a:lnTo>
                    <a:pt x="3132137" y="3218815"/>
                  </a:lnTo>
                  <a:lnTo>
                    <a:pt x="3166745" y="3249929"/>
                  </a:lnTo>
                  <a:lnTo>
                    <a:pt x="3208020" y="3270567"/>
                  </a:lnTo>
                  <a:lnTo>
                    <a:pt x="3254375" y="3279775"/>
                  </a:lnTo>
                  <a:lnTo>
                    <a:pt x="3713479" y="3280727"/>
                  </a:lnTo>
                  <a:lnTo>
                    <a:pt x="3813492" y="3280727"/>
                  </a:lnTo>
                  <a:lnTo>
                    <a:pt x="3859529" y="3272154"/>
                  </a:lnTo>
                  <a:lnTo>
                    <a:pt x="3877945" y="3261677"/>
                  </a:lnTo>
                  <a:lnTo>
                    <a:pt x="3713479" y="3261677"/>
                  </a:lnTo>
                  <a:lnTo>
                    <a:pt x="3255327" y="3260725"/>
                  </a:lnTo>
                  <a:lnTo>
                    <a:pt x="3214370" y="3252469"/>
                  </a:lnTo>
                  <a:lnTo>
                    <a:pt x="3177539" y="3234054"/>
                  </a:lnTo>
                  <a:lnTo>
                    <a:pt x="3146742" y="3206749"/>
                  </a:lnTo>
                  <a:lnTo>
                    <a:pt x="3124517" y="3171507"/>
                  </a:lnTo>
                  <a:lnTo>
                    <a:pt x="3111500" y="3130549"/>
                  </a:lnTo>
                  <a:lnTo>
                    <a:pt x="3109912" y="3088322"/>
                  </a:lnTo>
                  <a:lnTo>
                    <a:pt x="3119437" y="3047047"/>
                  </a:lnTo>
                  <a:lnTo>
                    <a:pt x="3139439" y="3009265"/>
                  </a:lnTo>
                  <a:lnTo>
                    <a:pt x="3192779" y="2964815"/>
                  </a:lnTo>
                  <a:lnTo>
                    <a:pt x="3259772" y="2947035"/>
                  </a:lnTo>
                  <a:lnTo>
                    <a:pt x="3275964" y="2946082"/>
                  </a:lnTo>
                  <a:lnTo>
                    <a:pt x="3277870" y="2931160"/>
                  </a:lnTo>
                  <a:lnTo>
                    <a:pt x="3289617" y="2888297"/>
                  </a:lnTo>
                  <a:lnTo>
                    <a:pt x="3310572" y="2850197"/>
                  </a:lnTo>
                  <a:lnTo>
                    <a:pt x="3339464" y="2818129"/>
                  </a:lnTo>
                  <a:lnTo>
                    <a:pt x="3375025" y="2793047"/>
                  </a:lnTo>
                  <a:lnTo>
                    <a:pt x="3416300" y="2776537"/>
                  </a:lnTo>
                  <a:lnTo>
                    <a:pt x="3457575" y="2771774"/>
                  </a:lnTo>
                  <a:lnTo>
                    <a:pt x="3538537" y="2771774"/>
                  </a:lnTo>
                  <a:lnTo>
                    <a:pt x="3507104" y="2759392"/>
                  </a:lnTo>
                  <a:lnTo>
                    <a:pt x="3457575" y="2753042"/>
                  </a:lnTo>
                  <a:close/>
                </a:path>
                <a:path w="3956684" h="3281045">
                  <a:moveTo>
                    <a:pt x="3937634" y="3065144"/>
                  </a:moveTo>
                  <a:lnTo>
                    <a:pt x="3937552" y="3141662"/>
                  </a:lnTo>
                  <a:lnTo>
                    <a:pt x="3925570" y="3187699"/>
                  </a:lnTo>
                  <a:lnTo>
                    <a:pt x="3898582" y="3225482"/>
                  </a:lnTo>
                  <a:lnTo>
                    <a:pt x="3859847" y="3251517"/>
                  </a:lnTo>
                  <a:lnTo>
                    <a:pt x="3813492" y="3261677"/>
                  </a:lnTo>
                  <a:lnTo>
                    <a:pt x="3877945" y="3261677"/>
                  </a:lnTo>
                  <a:lnTo>
                    <a:pt x="3899217" y="3250247"/>
                  </a:lnTo>
                  <a:lnTo>
                    <a:pt x="3930332" y="3217544"/>
                  </a:lnTo>
                  <a:lnTo>
                    <a:pt x="3950017" y="3176587"/>
                  </a:lnTo>
                  <a:lnTo>
                    <a:pt x="3956367" y="3130549"/>
                  </a:lnTo>
                  <a:lnTo>
                    <a:pt x="3956367" y="3129915"/>
                  </a:lnTo>
                  <a:lnTo>
                    <a:pt x="3945889" y="3078479"/>
                  </a:lnTo>
                  <a:lnTo>
                    <a:pt x="3937634" y="3065144"/>
                  </a:lnTo>
                  <a:close/>
                </a:path>
                <a:path w="3956684" h="3281045">
                  <a:moveTo>
                    <a:pt x="3426777" y="3077210"/>
                  </a:moveTo>
                  <a:lnTo>
                    <a:pt x="3382327" y="3077210"/>
                  </a:lnTo>
                  <a:lnTo>
                    <a:pt x="3396932" y="3123247"/>
                  </a:lnTo>
                  <a:lnTo>
                    <a:pt x="3427095" y="3159442"/>
                  </a:lnTo>
                  <a:lnTo>
                    <a:pt x="3468370" y="3181667"/>
                  </a:lnTo>
                  <a:lnTo>
                    <a:pt x="3516947" y="3186429"/>
                  </a:lnTo>
                  <a:lnTo>
                    <a:pt x="3548697" y="3178810"/>
                  </a:lnTo>
                  <a:lnTo>
                    <a:pt x="3569334" y="3167697"/>
                  </a:lnTo>
                  <a:lnTo>
                    <a:pt x="3504564" y="3167697"/>
                  </a:lnTo>
                  <a:lnTo>
                    <a:pt x="3467734" y="3161029"/>
                  </a:lnTo>
                  <a:lnTo>
                    <a:pt x="3436620" y="3142297"/>
                  </a:lnTo>
                  <a:lnTo>
                    <a:pt x="3414077" y="3114357"/>
                  </a:lnTo>
                  <a:lnTo>
                    <a:pt x="3402012" y="3079115"/>
                  </a:lnTo>
                  <a:lnTo>
                    <a:pt x="3428682" y="3079115"/>
                  </a:lnTo>
                  <a:lnTo>
                    <a:pt x="3426777" y="3077210"/>
                  </a:lnTo>
                  <a:close/>
                </a:path>
                <a:path w="3956684" h="3281045">
                  <a:moveTo>
                    <a:pt x="3599814" y="3106419"/>
                  </a:moveTo>
                  <a:lnTo>
                    <a:pt x="3583622" y="3131502"/>
                  </a:lnTo>
                  <a:lnTo>
                    <a:pt x="3561397" y="3150869"/>
                  </a:lnTo>
                  <a:lnTo>
                    <a:pt x="3534727" y="3163252"/>
                  </a:lnTo>
                  <a:lnTo>
                    <a:pt x="3504564" y="3167697"/>
                  </a:lnTo>
                  <a:lnTo>
                    <a:pt x="3569334" y="3167697"/>
                  </a:lnTo>
                  <a:lnTo>
                    <a:pt x="3576637" y="3163569"/>
                  </a:lnTo>
                  <a:lnTo>
                    <a:pt x="3599814" y="3141662"/>
                  </a:lnTo>
                  <a:lnTo>
                    <a:pt x="3616642" y="3114040"/>
                  </a:lnTo>
                  <a:lnTo>
                    <a:pt x="3599814" y="3106419"/>
                  </a:lnTo>
                  <a:close/>
                </a:path>
                <a:path w="3956684" h="3281045">
                  <a:moveTo>
                    <a:pt x="3739640" y="2862262"/>
                  </a:moveTo>
                  <a:lnTo>
                    <a:pt x="3628072" y="2862262"/>
                  </a:lnTo>
                  <a:lnTo>
                    <a:pt x="3690302" y="2862579"/>
                  </a:lnTo>
                  <a:lnTo>
                    <a:pt x="3747452" y="2887662"/>
                  </a:lnTo>
                  <a:lnTo>
                    <a:pt x="3789362" y="2932747"/>
                  </a:lnTo>
                  <a:lnTo>
                    <a:pt x="3810634" y="2990532"/>
                  </a:lnTo>
                  <a:lnTo>
                    <a:pt x="3812539" y="3003549"/>
                  </a:lnTo>
                  <a:lnTo>
                    <a:pt x="3825557" y="3005454"/>
                  </a:lnTo>
                  <a:lnTo>
                    <a:pt x="3872229" y="3021647"/>
                  </a:lnTo>
                  <a:lnTo>
                    <a:pt x="3908107" y="3052127"/>
                  </a:lnTo>
                  <a:lnTo>
                    <a:pt x="3930967" y="3093402"/>
                  </a:lnTo>
                  <a:lnTo>
                    <a:pt x="3937634" y="3141344"/>
                  </a:lnTo>
                  <a:lnTo>
                    <a:pt x="3937634" y="3065144"/>
                  </a:lnTo>
                  <a:lnTo>
                    <a:pt x="3919220" y="3035617"/>
                  </a:lnTo>
                  <a:lnTo>
                    <a:pt x="3879532" y="3004185"/>
                  </a:lnTo>
                  <a:lnTo>
                    <a:pt x="3830320" y="2987674"/>
                  </a:lnTo>
                  <a:lnTo>
                    <a:pt x="3821429" y="2954019"/>
                  </a:lnTo>
                  <a:lnTo>
                    <a:pt x="3785552" y="2895599"/>
                  </a:lnTo>
                  <a:lnTo>
                    <a:pt x="3739640" y="2862262"/>
                  </a:lnTo>
                  <a:close/>
                </a:path>
                <a:path w="3956684" h="3281045">
                  <a:moveTo>
                    <a:pt x="3428682" y="3079115"/>
                  </a:moveTo>
                  <a:lnTo>
                    <a:pt x="3402012" y="3079115"/>
                  </a:lnTo>
                  <a:lnTo>
                    <a:pt x="3422650" y="3099752"/>
                  </a:lnTo>
                  <a:lnTo>
                    <a:pt x="3435984" y="3086417"/>
                  </a:lnTo>
                  <a:lnTo>
                    <a:pt x="3428682" y="3079115"/>
                  </a:lnTo>
                  <a:close/>
                </a:path>
                <a:path w="3956684" h="3281045">
                  <a:moveTo>
                    <a:pt x="3391852" y="3041332"/>
                  </a:moveTo>
                  <a:lnTo>
                    <a:pt x="3347402" y="3085782"/>
                  </a:lnTo>
                  <a:lnTo>
                    <a:pt x="3360737" y="3098799"/>
                  </a:lnTo>
                  <a:lnTo>
                    <a:pt x="3382327" y="3077210"/>
                  </a:lnTo>
                  <a:lnTo>
                    <a:pt x="3426777" y="3077210"/>
                  </a:lnTo>
                  <a:lnTo>
                    <a:pt x="3391852" y="3041332"/>
                  </a:lnTo>
                  <a:close/>
                </a:path>
                <a:path w="3956684" h="3281045">
                  <a:moveTo>
                    <a:pt x="3585527" y="3027362"/>
                  </a:moveTo>
                  <a:lnTo>
                    <a:pt x="3572509" y="3040379"/>
                  </a:lnTo>
                  <a:lnTo>
                    <a:pt x="3616642" y="3084829"/>
                  </a:lnTo>
                  <a:lnTo>
                    <a:pt x="3650614" y="3050857"/>
                  </a:lnTo>
                  <a:lnTo>
                    <a:pt x="3626167" y="3050857"/>
                  </a:lnTo>
                  <a:lnTo>
                    <a:pt x="3625214" y="3047999"/>
                  </a:lnTo>
                  <a:lnTo>
                    <a:pt x="3606164" y="3047999"/>
                  </a:lnTo>
                  <a:lnTo>
                    <a:pt x="3585527" y="3027362"/>
                  </a:lnTo>
                  <a:close/>
                </a:path>
                <a:path w="3956684" h="3281045">
                  <a:moveTo>
                    <a:pt x="3647757" y="3027362"/>
                  </a:moveTo>
                  <a:lnTo>
                    <a:pt x="3626167" y="3050857"/>
                  </a:lnTo>
                  <a:lnTo>
                    <a:pt x="3650614" y="3050857"/>
                  </a:lnTo>
                  <a:lnTo>
                    <a:pt x="3660775" y="3040379"/>
                  </a:lnTo>
                  <a:lnTo>
                    <a:pt x="3647757" y="3027362"/>
                  </a:lnTo>
                  <a:close/>
                </a:path>
                <a:path w="3956684" h="3281045">
                  <a:moveTo>
                    <a:pt x="3563851" y="2959417"/>
                  </a:moveTo>
                  <a:lnTo>
                    <a:pt x="3504882" y="2959417"/>
                  </a:lnTo>
                  <a:lnTo>
                    <a:pt x="3545204" y="2967990"/>
                  </a:lnTo>
                  <a:lnTo>
                    <a:pt x="3585845" y="2999740"/>
                  </a:lnTo>
                  <a:lnTo>
                    <a:pt x="3606164" y="3047999"/>
                  </a:lnTo>
                  <a:lnTo>
                    <a:pt x="3625214" y="3047999"/>
                  </a:lnTo>
                  <a:lnTo>
                    <a:pt x="3611245" y="3004502"/>
                  </a:lnTo>
                  <a:lnTo>
                    <a:pt x="3581082" y="2968624"/>
                  </a:lnTo>
                  <a:lnTo>
                    <a:pt x="3563851" y="2959417"/>
                  </a:lnTo>
                  <a:close/>
                </a:path>
                <a:path w="3956684" h="3281045">
                  <a:moveTo>
                    <a:pt x="3491547" y="2941637"/>
                  </a:moveTo>
                  <a:lnTo>
                    <a:pt x="3459797" y="2949257"/>
                  </a:lnTo>
                  <a:lnTo>
                    <a:pt x="3431857" y="2964179"/>
                  </a:lnTo>
                  <a:lnTo>
                    <a:pt x="3408679" y="2986404"/>
                  </a:lnTo>
                  <a:lnTo>
                    <a:pt x="3391852" y="3014027"/>
                  </a:lnTo>
                  <a:lnTo>
                    <a:pt x="3408679" y="3021647"/>
                  </a:lnTo>
                  <a:lnTo>
                    <a:pt x="3432175" y="2987674"/>
                  </a:lnTo>
                  <a:lnTo>
                    <a:pt x="3465512" y="2966402"/>
                  </a:lnTo>
                  <a:lnTo>
                    <a:pt x="3504882" y="2959417"/>
                  </a:lnTo>
                  <a:lnTo>
                    <a:pt x="3563851" y="2959417"/>
                  </a:lnTo>
                  <a:lnTo>
                    <a:pt x="3539489" y="2946399"/>
                  </a:lnTo>
                  <a:lnTo>
                    <a:pt x="3491547" y="2941637"/>
                  </a:lnTo>
                  <a:close/>
                </a:path>
                <a:path w="3956684" h="3281045">
                  <a:moveTo>
                    <a:pt x="3538537" y="2771774"/>
                  </a:moveTo>
                  <a:lnTo>
                    <a:pt x="3457575" y="2771774"/>
                  </a:lnTo>
                  <a:lnTo>
                    <a:pt x="3502342" y="2777490"/>
                  </a:lnTo>
                  <a:lnTo>
                    <a:pt x="3543934" y="2793999"/>
                  </a:lnTo>
                  <a:lnTo>
                    <a:pt x="3580129" y="2820035"/>
                  </a:lnTo>
                  <a:lnTo>
                    <a:pt x="3609022" y="2854960"/>
                  </a:lnTo>
                  <a:lnTo>
                    <a:pt x="3615689" y="2865119"/>
                  </a:lnTo>
                  <a:lnTo>
                    <a:pt x="3628072" y="2862262"/>
                  </a:lnTo>
                  <a:lnTo>
                    <a:pt x="3739640" y="2862262"/>
                  </a:lnTo>
                  <a:lnTo>
                    <a:pt x="3735704" y="2859404"/>
                  </a:lnTo>
                  <a:lnTo>
                    <a:pt x="3695382" y="2844799"/>
                  </a:lnTo>
                  <a:lnTo>
                    <a:pt x="3692472" y="2844482"/>
                  </a:lnTo>
                  <a:lnTo>
                    <a:pt x="3625214" y="2844482"/>
                  </a:lnTo>
                  <a:lnTo>
                    <a:pt x="3592512" y="2806382"/>
                  </a:lnTo>
                  <a:lnTo>
                    <a:pt x="3552825" y="2777490"/>
                  </a:lnTo>
                  <a:lnTo>
                    <a:pt x="3538537" y="2771774"/>
                  </a:lnTo>
                  <a:close/>
                </a:path>
                <a:path w="3956684" h="3281045">
                  <a:moveTo>
                    <a:pt x="1816100" y="2811144"/>
                  </a:moveTo>
                  <a:lnTo>
                    <a:pt x="1816100" y="2833369"/>
                  </a:lnTo>
                  <a:lnTo>
                    <a:pt x="3180397" y="2836544"/>
                  </a:lnTo>
                  <a:lnTo>
                    <a:pt x="3180397" y="2863532"/>
                  </a:lnTo>
                  <a:lnTo>
                    <a:pt x="3234689" y="2836544"/>
                  </a:lnTo>
                  <a:lnTo>
                    <a:pt x="3193097" y="2836544"/>
                  </a:lnTo>
                  <a:lnTo>
                    <a:pt x="3193097" y="2814319"/>
                  </a:lnTo>
                  <a:lnTo>
                    <a:pt x="3180397" y="2814319"/>
                  </a:lnTo>
                  <a:lnTo>
                    <a:pt x="1816100" y="2811144"/>
                  </a:lnTo>
                  <a:close/>
                </a:path>
                <a:path w="3956684" h="3281045">
                  <a:moveTo>
                    <a:pt x="3660457" y="2840990"/>
                  </a:moveTo>
                  <a:lnTo>
                    <a:pt x="3625214" y="2844482"/>
                  </a:lnTo>
                  <a:lnTo>
                    <a:pt x="3692472" y="2844482"/>
                  </a:lnTo>
                  <a:lnTo>
                    <a:pt x="3660457" y="2840990"/>
                  </a:lnTo>
                  <a:close/>
                </a:path>
                <a:path w="3956684" h="3281045">
                  <a:moveTo>
                    <a:pt x="3193097" y="2793682"/>
                  </a:moveTo>
                  <a:lnTo>
                    <a:pt x="3193097" y="2836544"/>
                  </a:lnTo>
                  <a:lnTo>
                    <a:pt x="3234689" y="2836544"/>
                  </a:lnTo>
                  <a:lnTo>
                    <a:pt x="3256597" y="2825749"/>
                  </a:lnTo>
                  <a:lnTo>
                    <a:pt x="3193097" y="2793682"/>
                  </a:lnTo>
                  <a:close/>
                </a:path>
                <a:path w="3956684" h="3281045">
                  <a:moveTo>
                    <a:pt x="3180714" y="2787332"/>
                  </a:moveTo>
                  <a:lnTo>
                    <a:pt x="3180494" y="2803842"/>
                  </a:lnTo>
                  <a:lnTo>
                    <a:pt x="3180397" y="2814319"/>
                  </a:lnTo>
                  <a:lnTo>
                    <a:pt x="3193097" y="2814319"/>
                  </a:lnTo>
                  <a:lnTo>
                    <a:pt x="3193097" y="2793682"/>
                  </a:lnTo>
                  <a:lnTo>
                    <a:pt x="3180714" y="2787332"/>
                  </a:lnTo>
                  <a:close/>
                </a:path>
                <a:path w="3956684" h="3281045">
                  <a:moveTo>
                    <a:pt x="3216909" y="41909"/>
                  </a:moveTo>
                  <a:lnTo>
                    <a:pt x="3125152" y="65404"/>
                  </a:lnTo>
                  <a:lnTo>
                    <a:pt x="3086100" y="92709"/>
                  </a:lnTo>
                  <a:lnTo>
                    <a:pt x="3054032" y="127952"/>
                  </a:lnTo>
                  <a:lnTo>
                    <a:pt x="3031172" y="169862"/>
                  </a:lnTo>
                  <a:lnTo>
                    <a:pt x="3018154" y="217169"/>
                  </a:lnTo>
                  <a:lnTo>
                    <a:pt x="2979102" y="222884"/>
                  </a:lnTo>
                  <a:lnTo>
                    <a:pt x="2942907" y="236854"/>
                  </a:lnTo>
                  <a:lnTo>
                    <a:pt x="2910522" y="258444"/>
                  </a:lnTo>
                  <a:lnTo>
                    <a:pt x="2883534" y="286702"/>
                  </a:lnTo>
                  <a:lnTo>
                    <a:pt x="2861309" y="328929"/>
                  </a:lnTo>
                  <a:lnTo>
                    <a:pt x="2850589" y="374332"/>
                  </a:lnTo>
                  <a:lnTo>
                    <a:pt x="2850594" y="376872"/>
                  </a:lnTo>
                  <a:lnTo>
                    <a:pt x="2852102" y="418782"/>
                  </a:lnTo>
                  <a:lnTo>
                    <a:pt x="2865754" y="467677"/>
                  </a:lnTo>
                  <a:lnTo>
                    <a:pt x="2891154" y="507682"/>
                  </a:lnTo>
                  <a:lnTo>
                    <a:pt x="2925762" y="538479"/>
                  </a:lnTo>
                  <a:lnTo>
                    <a:pt x="2967354" y="559434"/>
                  </a:lnTo>
                  <a:lnTo>
                    <a:pt x="3013392" y="568642"/>
                  </a:lnTo>
                  <a:lnTo>
                    <a:pt x="3472814" y="569594"/>
                  </a:lnTo>
                  <a:lnTo>
                    <a:pt x="3572509" y="569594"/>
                  </a:lnTo>
                  <a:lnTo>
                    <a:pt x="3618864" y="560704"/>
                  </a:lnTo>
                  <a:lnTo>
                    <a:pt x="3637270" y="550544"/>
                  </a:lnTo>
                  <a:lnTo>
                    <a:pt x="3472814" y="550544"/>
                  </a:lnTo>
                  <a:lnTo>
                    <a:pt x="3014345" y="549592"/>
                  </a:lnTo>
                  <a:lnTo>
                    <a:pt x="2973387" y="541337"/>
                  </a:lnTo>
                  <a:lnTo>
                    <a:pt x="2936557" y="522922"/>
                  </a:lnTo>
                  <a:lnTo>
                    <a:pt x="2906077" y="495617"/>
                  </a:lnTo>
                  <a:lnTo>
                    <a:pt x="2883534" y="460057"/>
                  </a:lnTo>
                  <a:lnTo>
                    <a:pt x="2870834" y="419100"/>
                  </a:lnTo>
                  <a:lnTo>
                    <a:pt x="2869247" y="376872"/>
                  </a:lnTo>
                  <a:lnTo>
                    <a:pt x="2878454" y="335914"/>
                  </a:lnTo>
                  <a:lnTo>
                    <a:pt x="2898775" y="298132"/>
                  </a:lnTo>
                  <a:lnTo>
                    <a:pt x="2951797" y="253682"/>
                  </a:lnTo>
                  <a:lnTo>
                    <a:pt x="3019107" y="235902"/>
                  </a:lnTo>
                  <a:lnTo>
                    <a:pt x="3034982" y="234950"/>
                  </a:lnTo>
                  <a:lnTo>
                    <a:pt x="3036887" y="220027"/>
                  </a:lnTo>
                  <a:lnTo>
                    <a:pt x="3048634" y="177164"/>
                  </a:lnTo>
                  <a:lnTo>
                    <a:pt x="3069589" y="139064"/>
                  </a:lnTo>
                  <a:lnTo>
                    <a:pt x="3098482" y="106997"/>
                  </a:lnTo>
                  <a:lnTo>
                    <a:pt x="3134359" y="81914"/>
                  </a:lnTo>
                  <a:lnTo>
                    <a:pt x="3175317" y="65404"/>
                  </a:lnTo>
                  <a:lnTo>
                    <a:pt x="3216909" y="60642"/>
                  </a:lnTo>
                  <a:lnTo>
                    <a:pt x="3297554" y="60642"/>
                  </a:lnTo>
                  <a:lnTo>
                    <a:pt x="3266122" y="48259"/>
                  </a:lnTo>
                  <a:lnTo>
                    <a:pt x="3216909" y="41909"/>
                  </a:lnTo>
                  <a:close/>
                </a:path>
                <a:path w="3956684" h="3281045">
                  <a:moveTo>
                    <a:pt x="3696970" y="354012"/>
                  </a:moveTo>
                  <a:lnTo>
                    <a:pt x="3696970" y="429894"/>
                  </a:lnTo>
                  <a:lnTo>
                    <a:pt x="3684587" y="476567"/>
                  </a:lnTo>
                  <a:lnTo>
                    <a:pt x="3657600" y="514350"/>
                  </a:lnTo>
                  <a:lnTo>
                    <a:pt x="3619182" y="540384"/>
                  </a:lnTo>
                  <a:lnTo>
                    <a:pt x="3572509" y="550544"/>
                  </a:lnTo>
                  <a:lnTo>
                    <a:pt x="3637270" y="550544"/>
                  </a:lnTo>
                  <a:lnTo>
                    <a:pt x="3658552" y="538797"/>
                  </a:lnTo>
                  <a:lnTo>
                    <a:pt x="3689350" y="506094"/>
                  </a:lnTo>
                  <a:lnTo>
                    <a:pt x="3709352" y="465454"/>
                  </a:lnTo>
                  <a:lnTo>
                    <a:pt x="3715702" y="419100"/>
                  </a:lnTo>
                  <a:lnTo>
                    <a:pt x="3715702" y="418782"/>
                  </a:lnTo>
                  <a:lnTo>
                    <a:pt x="3704907" y="367347"/>
                  </a:lnTo>
                  <a:lnTo>
                    <a:pt x="3696970" y="354012"/>
                  </a:lnTo>
                  <a:close/>
                </a:path>
                <a:path w="3956684" h="3281045">
                  <a:moveTo>
                    <a:pt x="3185795" y="366077"/>
                  </a:moveTo>
                  <a:lnTo>
                    <a:pt x="3141345" y="366077"/>
                  </a:lnTo>
                  <a:lnTo>
                    <a:pt x="3156267" y="412114"/>
                  </a:lnTo>
                  <a:lnTo>
                    <a:pt x="3186112" y="448309"/>
                  </a:lnTo>
                  <a:lnTo>
                    <a:pt x="3227387" y="470217"/>
                  </a:lnTo>
                  <a:lnTo>
                    <a:pt x="3275964" y="475297"/>
                  </a:lnTo>
                  <a:lnTo>
                    <a:pt x="3307714" y="467677"/>
                  </a:lnTo>
                  <a:lnTo>
                    <a:pt x="3328352" y="456247"/>
                  </a:lnTo>
                  <a:lnTo>
                    <a:pt x="3263900" y="456247"/>
                  </a:lnTo>
                  <a:lnTo>
                    <a:pt x="3227070" y="449579"/>
                  </a:lnTo>
                  <a:lnTo>
                    <a:pt x="3195954" y="431164"/>
                  </a:lnTo>
                  <a:lnTo>
                    <a:pt x="3173095" y="403225"/>
                  </a:lnTo>
                  <a:lnTo>
                    <a:pt x="3161347" y="367982"/>
                  </a:lnTo>
                  <a:lnTo>
                    <a:pt x="3187700" y="367982"/>
                  </a:lnTo>
                  <a:lnTo>
                    <a:pt x="3185795" y="366077"/>
                  </a:lnTo>
                  <a:close/>
                </a:path>
                <a:path w="3956684" h="3281045">
                  <a:moveTo>
                    <a:pt x="3358832" y="395287"/>
                  </a:moveTo>
                  <a:lnTo>
                    <a:pt x="3342639" y="420369"/>
                  </a:lnTo>
                  <a:lnTo>
                    <a:pt x="3320414" y="439419"/>
                  </a:lnTo>
                  <a:lnTo>
                    <a:pt x="3293745" y="452119"/>
                  </a:lnTo>
                  <a:lnTo>
                    <a:pt x="3263900" y="456247"/>
                  </a:lnTo>
                  <a:lnTo>
                    <a:pt x="3328352" y="456247"/>
                  </a:lnTo>
                  <a:lnTo>
                    <a:pt x="3335972" y="452437"/>
                  </a:lnTo>
                  <a:lnTo>
                    <a:pt x="3358832" y="430529"/>
                  </a:lnTo>
                  <a:lnTo>
                    <a:pt x="3375977" y="402589"/>
                  </a:lnTo>
                  <a:lnTo>
                    <a:pt x="3358832" y="395287"/>
                  </a:lnTo>
                  <a:close/>
                </a:path>
                <a:path w="3956684" h="3281045">
                  <a:moveTo>
                    <a:pt x="3499084" y="151129"/>
                  </a:moveTo>
                  <a:lnTo>
                    <a:pt x="3387089" y="151129"/>
                  </a:lnTo>
                  <a:lnTo>
                    <a:pt x="3449320" y="151447"/>
                  </a:lnTo>
                  <a:lnTo>
                    <a:pt x="3506787" y="176529"/>
                  </a:lnTo>
                  <a:lnTo>
                    <a:pt x="3548379" y="221614"/>
                  </a:lnTo>
                  <a:lnTo>
                    <a:pt x="3569652" y="279400"/>
                  </a:lnTo>
                  <a:lnTo>
                    <a:pt x="3571557" y="292417"/>
                  </a:lnTo>
                  <a:lnTo>
                    <a:pt x="3584892" y="294322"/>
                  </a:lnTo>
                  <a:lnTo>
                    <a:pt x="3631247" y="310514"/>
                  </a:lnTo>
                  <a:lnTo>
                    <a:pt x="3667442" y="340994"/>
                  </a:lnTo>
                  <a:lnTo>
                    <a:pt x="3689984" y="381952"/>
                  </a:lnTo>
                  <a:lnTo>
                    <a:pt x="3696970" y="429894"/>
                  </a:lnTo>
                  <a:lnTo>
                    <a:pt x="3696970" y="354012"/>
                  </a:lnTo>
                  <a:lnTo>
                    <a:pt x="3678237" y="324167"/>
                  </a:lnTo>
                  <a:lnTo>
                    <a:pt x="3638867" y="292734"/>
                  </a:lnTo>
                  <a:lnTo>
                    <a:pt x="3589654" y="276542"/>
                  </a:lnTo>
                  <a:lnTo>
                    <a:pt x="3580764" y="242887"/>
                  </a:lnTo>
                  <a:lnTo>
                    <a:pt x="3544887" y="184467"/>
                  </a:lnTo>
                  <a:lnTo>
                    <a:pt x="3499084" y="151129"/>
                  </a:lnTo>
                  <a:close/>
                </a:path>
                <a:path w="3956684" h="3281045">
                  <a:moveTo>
                    <a:pt x="3187700" y="367982"/>
                  </a:moveTo>
                  <a:lnTo>
                    <a:pt x="3161347" y="367982"/>
                  </a:lnTo>
                  <a:lnTo>
                    <a:pt x="3181984" y="388619"/>
                  </a:lnTo>
                  <a:lnTo>
                    <a:pt x="3195002" y="375284"/>
                  </a:lnTo>
                  <a:lnTo>
                    <a:pt x="3187700" y="367982"/>
                  </a:lnTo>
                  <a:close/>
                </a:path>
                <a:path w="3956684" h="3281045">
                  <a:moveTo>
                    <a:pt x="3150870" y="330200"/>
                  </a:moveTo>
                  <a:lnTo>
                    <a:pt x="3106737" y="374332"/>
                  </a:lnTo>
                  <a:lnTo>
                    <a:pt x="3119754" y="387667"/>
                  </a:lnTo>
                  <a:lnTo>
                    <a:pt x="3141345" y="366077"/>
                  </a:lnTo>
                  <a:lnTo>
                    <a:pt x="3185795" y="366077"/>
                  </a:lnTo>
                  <a:lnTo>
                    <a:pt x="3150870" y="330200"/>
                  </a:lnTo>
                  <a:close/>
                </a:path>
                <a:path w="3956684" h="3281045">
                  <a:moveTo>
                    <a:pt x="3344862" y="315912"/>
                  </a:moveTo>
                  <a:lnTo>
                    <a:pt x="3331527" y="329247"/>
                  </a:lnTo>
                  <a:lnTo>
                    <a:pt x="3375977" y="373379"/>
                  </a:lnTo>
                  <a:lnTo>
                    <a:pt x="3409632" y="339725"/>
                  </a:lnTo>
                  <a:lnTo>
                    <a:pt x="3385184" y="339725"/>
                  </a:lnTo>
                  <a:lnTo>
                    <a:pt x="3384232" y="336867"/>
                  </a:lnTo>
                  <a:lnTo>
                    <a:pt x="3365500" y="336867"/>
                  </a:lnTo>
                  <a:lnTo>
                    <a:pt x="3344862" y="315912"/>
                  </a:lnTo>
                  <a:close/>
                </a:path>
                <a:path w="3956684" h="3281045">
                  <a:moveTo>
                    <a:pt x="3406775" y="315912"/>
                  </a:moveTo>
                  <a:lnTo>
                    <a:pt x="3385184" y="339725"/>
                  </a:lnTo>
                  <a:lnTo>
                    <a:pt x="3409632" y="339725"/>
                  </a:lnTo>
                  <a:lnTo>
                    <a:pt x="3420109" y="329247"/>
                  </a:lnTo>
                  <a:lnTo>
                    <a:pt x="3406775" y="315912"/>
                  </a:lnTo>
                  <a:close/>
                </a:path>
                <a:path w="3956684" h="3281045">
                  <a:moveTo>
                    <a:pt x="3322410" y="247967"/>
                  </a:moveTo>
                  <a:lnTo>
                    <a:pt x="3263900" y="247967"/>
                  </a:lnTo>
                  <a:lnTo>
                    <a:pt x="3304222" y="256539"/>
                  </a:lnTo>
                  <a:lnTo>
                    <a:pt x="3345179" y="288607"/>
                  </a:lnTo>
                  <a:lnTo>
                    <a:pt x="3365500" y="336867"/>
                  </a:lnTo>
                  <a:lnTo>
                    <a:pt x="3384232" y="336867"/>
                  </a:lnTo>
                  <a:lnTo>
                    <a:pt x="3370579" y="293369"/>
                  </a:lnTo>
                  <a:lnTo>
                    <a:pt x="3340100" y="257492"/>
                  </a:lnTo>
                  <a:lnTo>
                    <a:pt x="3322410" y="247967"/>
                  </a:lnTo>
                  <a:close/>
                </a:path>
                <a:path w="3956684" h="3281045">
                  <a:moveTo>
                    <a:pt x="3250564" y="230187"/>
                  </a:moveTo>
                  <a:lnTo>
                    <a:pt x="3218814" y="237807"/>
                  </a:lnTo>
                  <a:lnTo>
                    <a:pt x="3190875" y="253047"/>
                  </a:lnTo>
                  <a:lnTo>
                    <a:pt x="3167697" y="274954"/>
                  </a:lnTo>
                  <a:lnTo>
                    <a:pt x="3150870" y="302894"/>
                  </a:lnTo>
                  <a:lnTo>
                    <a:pt x="3167697" y="310514"/>
                  </a:lnTo>
                  <a:lnTo>
                    <a:pt x="3191192" y="276542"/>
                  </a:lnTo>
                  <a:lnTo>
                    <a:pt x="3224847" y="255269"/>
                  </a:lnTo>
                  <a:lnTo>
                    <a:pt x="3263900" y="247967"/>
                  </a:lnTo>
                  <a:lnTo>
                    <a:pt x="3322410" y="247967"/>
                  </a:lnTo>
                  <a:lnTo>
                    <a:pt x="3298825" y="235267"/>
                  </a:lnTo>
                  <a:lnTo>
                    <a:pt x="3250564" y="230187"/>
                  </a:lnTo>
                  <a:close/>
                </a:path>
                <a:path w="3956684" h="3281045">
                  <a:moveTo>
                    <a:pt x="3297554" y="60642"/>
                  </a:moveTo>
                  <a:lnTo>
                    <a:pt x="3216909" y="60642"/>
                  </a:lnTo>
                  <a:lnTo>
                    <a:pt x="3261677" y="66357"/>
                  </a:lnTo>
                  <a:lnTo>
                    <a:pt x="3303270" y="82867"/>
                  </a:lnTo>
                  <a:lnTo>
                    <a:pt x="3339464" y="108902"/>
                  </a:lnTo>
                  <a:lnTo>
                    <a:pt x="3368357" y="143509"/>
                  </a:lnTo>
                  <a:lnTo>
                    <a:pt x="3375025" y="153987"/>
                  </a:lnTo>
                  <a:lnTo>
                    <a:pt x="3387089" y="151129"/>
                  </a:lnTo>
                  <a:lnTo>
                    <a:pt x="3499084" y="151129"/>
                  </a:lnTo>
                  <a:lnTo>
                    <a:pt x="3494722" y="147954"/>
                  </a:lnTo>
                  <a:lnTo>
                    <a:pt x="3454400" y="133667"/>
                  </a:lnTo>
                  <a:lnTo>
                    <a:pt x="3451516" y="133350"/>
                  </a:lnTo>
                  <a:lnTo>
                    <a:pt x="3384232" y="133350"/>
                  </a:lnTo>
                  <a:lnTo>
                    <a:pt x="3351847" y="95250"/>
                  </a:lnTo>
                  <a:lnTo>
                    <a:pt x="3311842" y="66357"/>
                  </a:lnTo>
                  <a:lnTo>
                    <a:pt x="3297554" y="60642"/>
                  </a:lnTo>
                  <a:close/>
                </a:path>
                <a:path w="3956684" h="3281045">
                  <a:moveTo>
                    <a:pt x="3419792" y="129857"/>
                  </a:moveTo>
                  <a:lnTo>
                    <a:pt x="3384232" y="133350"/>
                  </a:lnTo>
                  <a:lnTo>
                    <a:pt x="3451516" y="133350"/>
                  </a:lnTo>
                  <a:lnTo>
                    <a:pt x="3419792" y="129857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156200" y="3591242"/>
              <a:ext cx="2155507" cy="1469072"/>
            </a:xfrm>
            <a:prstGeom prst="rect">
              <a:avLst/>
            </a:prstGeom>
          </p:spPr>
        </p:pic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875030" y="424497"/>
            <a:ext cx="3606165" cy="2921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50" spc="110" dirty="0">
                <a:solidFill>
                  <a:srgbClr val="000000"/>
                </a:solidFill>
              </a:rPr>
              <a:t>Τι</a:t>
            </a:r>
            <a:r>
              <a:rPr sz="1750" spc="165" dirty="0">
                <a:solidFill>
                  <a:srgbClr val="000000"/>
                </a:solidFill>
              </a:rPr>
              <a:t> </a:t>
            </a:r>
            <a:r>
              <a:rPr sz="1750" spc="100" dirty="0">
                <a:solidFill>
                  <a:srgbClr val="000000"/>
                </a:solidFill>
              </a:rPr>
              <a:t>είναι</a:t>
            </a:r>
            <a:r>
              <a:rPr sz="1750" spc="114" dirty="0">
                <a:solidFill>
                  <a:srgbClr val="000000"/>
                </a:solidFill>
              </a:rPr>
              <a:t> </a:t>
            </a:r>
            <a:r>
              <a:rPr sz="1750" spc="90" dirty="0">
                <a:solidFill>
                  <a:srgbClr val="000000"/>
                </a:solidFill>
              </a:rPr>
              <a:t>η</a:t>
            </a:r>
            <a:r>
              <a:rPr sz="1750" spc="150" dirty="0">
                <a:solidFill>
                  <a:srgbClr val="000000"/>
                </a:solidFill>
              </a:rPr>
              <a:t> </a:t>
            </a:r>
            <a:r>
              <a:rPr sz="1750" spc="130" dirty="0">
                <a:solidFill>
                  <a:srgbClr val="000000"/>
                </a:solidFill>
              </a:rPr>
              <a:t>επίθεση</a:t>
            </a:r>
            <a:r>
              <a:rPr sz="1750" spc="160" dirty="0">
                <a:solidFill>
                  <a:srgbClr val="000000"/>
                </a:solidFill>
              </a:rPr>
              <a:t> </a:t>
            </a:r>
            <a:r>
              <a:rPr sz="1750" spc="150" dirty="0">
                <a:solidFill>
                  <a:srgbClr val="000000"/>
                </a:solidFill>
              </a:rPr>
              <a:t>ARP</a:t>
            </a:r>
            <a:r>
              <a:rPr sz="1750" spc="155" dirty="0">
                <a:solidFill>
                  <a:srgbClr val="000000"/>
                </a:solidFill>
              </a:rPr>
              <a:t> </a:t>
            </a:r>
            <a:r>
              <a:rPr sz="1750" spc="140" dirty="0">
                <a:solidFill>
                  <a:srgbClr val="000000"/>
                </a:solidFill>
              </a:rPr>
              <a:t>Spoofing;</a:t>
            </a:r>
            <a:endParaRPr sz="1750"/>
          </a:p>
        </p:txBody>
      </p:sp>
      <p:sp>
        <p:nvSpPr>
          <p:cNvPr id="9" name="object 9"/>
          <p:cNvSpPr txBox="1"/>
          <p:nvPr/>
        </p:nvSpPr>
        <p:spPr>
          <a:xfrm>
            <a:off x="8307705" y="33019"/>
            <a:ext cx="2174240" cy="1244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50" spc="60" dirty="0">
                <a:latin typeface="Calibri"/>
                <a:cs typeface="Calibri"/>
              </a:rPr>
              <a:t>CSP004_C_E:</a:t>
            </a:r>
            <a:r>
              <a:rPr sz="650" spc="35" dirty="0">
                <a:latin typeface="Calibri"/>
                <a:cs typeface="Calibri"/>
              </a:rPr>
              <a:t> </a:t>
            </a:r>
            <a:r>
              <a:rPr sz="650" spc="55" dirty="0">
                <a:latin typeface="Calibri"/>
                <a:cs typeface="Calibri"/>
              </a:rPr>
              <a:t>Abdelkader</a:t>
            </a:r>
            <a:r>
              <a:rPr sz="650" spc="30" dirty="0">
                <a:latin typeface="Calibri"/>
                <a:cs typeface="Calibri"/>
              </a:rPr>
              <a:t> </a:t>
            </a:r>
            <a:r>
              <a:rPr sz="650" spc="60" dirty="0">
                <a:latin typeface="Calibri"/>
                <a:cs typeface="Calibri"/>
              </a:rPr>
              <a:t>Shaaban</a:t>
            </a:r>
            <a:r>
              <a:rPr sz="650" spc="40" dirty="0">
                <a:latin typeface="Calibri"/>
                <a:cs typeface="Calibri"/>
              </a:rPr>
              <a:t> </a:t>
            </a:r>
            <a:r>
              <a:rPr sz="650" spc="55" dirty="0">
                <a:latin typeface="Calibri"/>
                <a:cs typeface="Calibri"/>
              </a:rPr>
              <a:t>και</a:t>
            </a:r>
            <a:r>
              <a:rPr sz="650" spc="25" dirty="0">
                <a:latin typeface="Calibri"/>
                <a:cs typeface="Calibri"/>
              </a:rPr>
              <a:t> </a:t>
            </a:r>
            <a:r>
              <a:rPr sz="650" spc="50" dirty="0">
                <a:latin typeface="Calibri"/>
                <a:cs typeface="Calibri"/>
              </a:rPr>
              <a:t>Stefan</a:t>
            </a:r>
            <a:r>
              <a:rPr sz="650" spc="25" dirty="0">
                <a:latin typeface="Calibri"/>
                <a:cs typeface="Calibri"/>
              </a:rPr>
              <a:t> </a:t>
            </a:r>
            <a:r>
              <a:rPr sz="650" spc="50" dirty="0">
                <a:latin typeface="Calibri"/>
                <a:cs typeface="Calibri"/>
              </a:rPr>
              <a:t>Schauer</a:t>
            </a:r>
            <a:endParaRPr sz="65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3844925" y="1400174"/>
            <a:ext cx="636270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65" dirty="0">
                <a:latin typeface="Calibri"/>
                <a:cs typeface="Calibri"/>
              </a:rPr>
              <a:t>Αιτήματα</a:t>
            </a:r>
            <a:endParaRPr sz="1100" dirty="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2533650" y="2382202"/>
            <a:ext cx="513080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latin typeface="Calibri"/>
                <a:cs typeface="Calibri"/>
              </a:rPr>
              <a:t>Χρ</a:t>
            </a:r>
            <a:r>
              <a:rPr sz="1100" spc="5" dirty="0">
                <a:latin typeface="Calibri"/>
                <a:cs typeface="Calibri"/>
              </a:rPr>
              <a:t>ήσ</a:t>
            </a:r>
            <a:r>
              <a:rPr sz="1100" spc="-5" dirty="0">
                <a:latin typeface="Calibri"/>
                <a:cs typeface="Calibri"/>
              </a:rPr>
              <a:t>τ</a:t>
            </a:r>
            <a:r>
              <a:rPr sz="1100" spc="5" dirty="0">
                <a:latin typeface="Calibri"/>
                <a:cs typeface="Calibri"/>
              </a:rPr>
              <a:t>η</a:t>
            </a:r>
            <a:r>
              <a:rPr sz="1100" spc="20" dirty="0">
                <a:latin typeface="Calibri"/>
                <a:cs typeface="Calibri"/>
              </a:rPr>
              <a:t>ς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762216" y="2083751"/>
            <a:ext cx="778510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65" dirty="0">
                <a:latin typeface="Calibri"/>
                <a:cs typeface="Calibri"/>
              </a:rPr>
              <a:t>Απαντήσεις</a:t>
            </a:r>
            <a:endParaRPr sz="1100" dirty="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5736725" y="2405062"/>
            <a:ext cx="400050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155" dirty="0">
                <a:latin typeface="Calibri"/>
                <a:cs typeface="Calibri"/>
              </a:rPr>
              <a:t>Π</a:t>
            </a:r>
            <a:r>
              <a:rPr sz="1100" spc="135" dirty="0">
                <a:latin typeface="Calibri"/>
                <a:cs typeface="Calibri"/>
              </a:rPr>
              <a:t>ύ</a:t>
            </a:r>
            <a:r>
              <a:rPr sz="1100" spc="114" dirty="0">
                <a:latin typeface="Calibri"/>
                <a:cs typeface="Calibri"/>
              </a:rPr>
              <a:t>λ</a:t>
            </a:r>
            <a:r>
              <a:rPr sz="1100" spc="145" dirty="0">
                <a:latin typeface="Calibri"/>
                <a:cs typeface="Calibri"/>
              </a:rPr>
              <a:t>η</a:t>
            </a:r>
            <a:endParaRPr sz="1100" dirty="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8615044" y="2405062"/>
            <a:ext cx="529590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30" dirty="0">
                <a:latin typeface="Calibri"/>
                <a:cs typeface="Calibri"/>
              </a:rPr>
              <a:t>Ίντερνετ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4385309" y="4158297"/>
            <a:ext cx="911225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85" dirty="0">
                <a:latin typeface="Calibri"/>
                <a:cs typeface="Calibri"/>
              </a:rPr>
              <a:t>Επιτιθέμενος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857057" y="5500687"/>
            <a:ext cx="513080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latin typeface="Calibri"/>
                <a:cs typeface="Calibri"/>
              </a:rPr>
              <a:t>Χρ</a:t>
            </a:r>
            <a:r>
              <a:rPr sz="1100" spc="5" dirty="0">
                <a:latin typeface="Calibri"/>
                <a:cs typeface="Calibri"/>
              </a:rPr>
              <a:t>ήσ</a:t>
            </a:r>
            <a:r>
              <a:rPr sz="1100" spc="-5" dirty="0">
                <a:latin typeface="Calibri"/>
                <a:cs typeface="Calibri"/>
              </a:rPr>
              <a:t>τ</a:t>
            </a:r>
            <a:r>
              <a:rPr sz="1100" spc="5" dirty="0">
                <a:latin typeface="Calibri"/>
                <a:cs typeface="Calibri"/>
              </a:rPr>
              <a:t>η</a:t>
            </a:r>
            <a:r>
              <a:rPr sz="1100" spc="20" dirty="0">
                <a:latin typeface="Calibri"/>
                <a:cs typeface="Calibri"/>
              </a:rPr>
              <a:t>ς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6454140" y="5174615"/>
            <a:ext cx="400050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155" dirty="0">
                <a:latin typeface="Calibri"/>
                <a:cs typeface="Calibri"/>
              </a:rPr>
              <a:t>Π</a:t>
            </a:r>
            <a:r>
              <a:rPr sz="1100" spc="135" dirty="0">
                <a:latin typeface="Calibri"/>
                <a:cs typeface="Calibri"/>
              </a:rPr>
              <a:t>ύ</a:t>
            </a:r>
            <a:r>
              <a:rPr sz="1100" spc="114" dirty="0">
                <a:latin typeface="Calibri"/>
                <a:cs typeface="Calibri"/>
              </a:rPr>
              <a:t>λ</a:t>
            </a:r>
            <a:r>
              <a:rPr sz="1100" spc="145" dirty="0">
                <a:latin typeface="Calibri"/>
                <a:cs typeface="Calibri"/>
              </a:rPr>
              <a:t>η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8531225" y="5174615"/>
            <a:ext cx="529590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30" dirty="0">
                <a:latin typeface="Calibri"/>
                <a:cs typeface="Calibri"/>
              </a:rPr>
              <a:t>Ίντερνετ</a:t>
            </a:r>
            <a:endParaRPr sz="1100">
              <a:latin typeface="Calibri"/>
              <a:cs typeface="Calibri"/>
            </a:endParaRPr>
          </a:p>
        </p:txBody>
      </p:sp>
      <p:pic>
        <p:nvPicPr>
          <p:cNvPr id="19" name="object 1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731010" y="3997007"/>
            <a:ext cx="2537142" cy="1440180"/>
          </a:xfrm>
          <a:prstGeom prst="rect">
            <a:avLst/>
          </a:prstGeom>
        </p:spPr>
      </p:pic>
      <p:grpSp>
        <p:nvGrpSpPr>
          <p:cNvPr id="20" name="object 20"/>
          <p:cNvGrpSpPr/>
          <p:nvPr/>
        </p:nvGrpSpPr>
        <p:grpSpPr>
          <a:xfrm>
            <a:off x="2425700" y="1552892"/>
            <a:ext cx="2962275" cy="2624455"/>
            <a:chOff x="2425700" y="1552892"/>
            <a:chExt cx="2962275" cy="2624455"/>
          </a:xfrm>
        </p:grpSpPr>
        <p:sp>
          <p:nvSpPr>
            <p:cNvPr id="21" name="object 21"/>
            <p:cNvSpPr/>
            <p:nvPr/>
          </p:nvSpPr>
          <p:spPr>
            <a:xfrm>
              <a:off x="2425700" y="1552892"/>
              <a:ext cx="2962275" cy="518159"/>
            </a:xfrm>
            <a:custGeom>
              <a:avLst/>
              <a:gdLst/>
              <a:ahLst/>
              <a:cxnLst/>
              <a:rect l="l" t="t" r="r" b="b"/>
              <a:pathLst>
                <a:path w="2962275" h="518160">
                  <a:moveTo>
                    <a:pt x="715327" y="0"/>
                  </a:moveTo>
                  <a:lnTo>
                    <a:pt x="150494" y="0"/>
                  </a:lnTo>
                  <a:lnTo>
                    <a:pt x="135889" y="2857"/>
                  </a:lnTo>
                  <a:lnTo>
                    <a:pt x="124142" y="11112"/>
                  </a:lnTo>
                  <a:lnTo>
                    <a:pt x="115887" y="22860"/>
                  </a:lnTo>
                  <a:lnTo>
                    <a:pt x="113030" y="37782"/>
                  </a:lnTo>
                  <a:lnTo>
                    <a:pt x="113030" y="424180"/>
                  </a:lnTo>
                  <a:lnTo>
                    <a:pt x="131762" y="424180"/>
                  </a:lnTo>
                  <a:lnTo>
                    <a:pt x="131762" y="37782"/>
                  </a:lnTo>
                  <a:lnTo>
                    <a:pt x="133350" y="30480"/>
                  </a:lnTo>
                  <a:lnTo>
                    <a:pt x="137160" y="24447"/>
                  </a:lnTo>
                  <a:lnTo>
                    <a:pt x="143192" y="20320"/>
                  </a:lnTo>
                  <a:lnTo>
                    <a:pt x="150494" y="18732"/>
                  </a:lnTo>
                  <a:lnTo>
                    <a:pt x="747146" y="18732"/>
                  </a:lnTo>
                  <a:lnTo>
                    <a:pt x="741997" y="11112"/>
                  </a:lnTo>
                  <a:lnTo>
                    <a:pt x="729932" y="2857"/>
                  </a:lnTo>
                  <a:lnTo>
                    <a:pt x="715327" y="0"/>
                  </a:lnTo>
                  <a:close/>
                </a:path>
                <a:path w="2962275" h="518160">
                  <a:moveTo>
                    <a:pt x="747146" y="18732"/>
                  </a:moveTo>
                  <a:lnTo>
                    <a:pt x="715327" y="18732"/>
                  </a:lnTo>
                  <a:lnTo>
                    <a:pt x="722630" y="20320"/>
                  </a:lnTo>
                  <a:lnTo>
                    <a:pt x="728662" y="24447"/>
                  </a:lnTo>
                  <a:lnTo>
                    <a:pt x="732789" y="30480"/>
                  </a:lnTo>
                  <a:lnTo>
                    <a:pt x="734060" y="37782"/>
                  </a:lnTo>
                  <a:lnTo>
                    <a:pt x="734060" y="424180"/>
                  </a:lnTo>
                  <a:lnTo>
                    <a:pt x="753110" y="424180"/>
                  </a:lnTo>
                  <a:lnTo>
                    <a:pt x="753110" y="37782"/>
                  </a:lnTo>
                  <a:lnTo>
                    <a:pt x="749935" y="22860"/>
                  </a:lnTo>
                  <a:lnTo>
                    <a:pt x="747146" y="18732"/>
                  </a:lnTo>
                  <a:close/>
                </a:path>
                <a:path w="2962275" h="518160">
                  <a:moveTo>
                    <a:pt x="687069" y="46990"/>
                  </a:moveTo>
                  <a:lnTo>
                    <a:pt x="160019" y="46990"/>
                  </a:lnTo>
                  <a:lnTo>
                    <a:pt x="160019" y="386397"/>
                  </a:lnTo>
                  <a:lnTo>
                    <a:pt x="705802" y="386080"/>
                  </a:lnTo>
                  <a:lnTo>
                    <a:pt x="705802" y="367665"/>
                  </a:lnTo>
                  <a:lnTo>
                    <a:pt x="178752" y="367665"/>
                  </a:lnTo>
                  <a:lnTo>
                    <a:pt x="178752" y="66040"/>
                  </a:lnTo>
                  <a:lnTo>
                    <a:pt x="687069" y="66040"/>
                  </a:lnTo>
                  <a:lnTo>
                    <a:pt x="687069" y="46990"/>
                  </a:lnTo>
                  <a:close/>
                </a:path>
                <a:path w="2962275" h="518160">
                  <a:moveTo>
                    <a:pt x="705802" y="46990"/>
                  </a:moveTo>
                  <a:lnTo>
                    <a:pt x="687069" y="46990"/>
                  </a:lnTo>
                  <a:lnTo>
                    <a:pt x="687069" y="367347"/>
                  </a:lnTo>
                  <a:lnTo>
                    <a:pt x="178752" y="367665"/>
                  </a:lnTo>
                  <a:lnTo>
                    <a:pt x="705802" y="367665"/>
                  </a:lnTo>
                  <a:lnTo>
                    <a:pt x="705802" y="46990"/>
                  </a:lnTo>
                  <a:close/>
                </a:path>
                <a:path w="2962275" h="518160">
                  <a:moveTo>
                    <a:pt x="386080" y="452120"/>
                  </a:moveTo>
                  <a:lnTo>
                    <a:pt x="0" y="452120"/>
                  </a:lnTo>
                  <a:lnTo>
                    <a:pt x="0" y="470852"/>
                  </a:lnTo>
                  <a:lnTo>
                    <a:pt x="3810" y="489267"/>
                  </a:lnTo>
                  <a:lnTo>
                    <a:pt x="13652" y="504190"/>
                  </a:lnTo>
                  <a:lnTo>
                    <a:pt x="28892" y="514350"/>
                  </a:lnTo>
                  <a:lnTo>
                    <a:pt x="46989" y="518160"/>
                  </a:lnTo>
                  <a:lnTo>
                    <a:pt x="818832" y="518160"/>
                  </a:lnTo>
                  <a:lnTo>
                    <a:pt x="855662" y="499110"/>
                  </a:lnTo>
                  <a:lnTo>
                    <a:pt x="46989" y="499110"/>
                  </a:lnTo>
                  <a:lnTo>
                    <a:pt x="36194" y="496887"/>
                  </a:lnTo>
                  <a:lnTo>
                    <a:pt x="26987" y="490855"/>
                  </a:lnTo>
                  <a:lnTo>
                    <a:pt x="20955" y="481965"/>
                  </a:lnTo>
                  <a:lnTo>
                    <a:pt x="18732" y="470852"/>
                  </a:lnTo>
                  <a:lnTo>
                    <a:pt x="386080" y="470852"/>
                  </a:lnTo>
                  <a:lnTo>
                    <a:pt x="386080" y="452120"/>
                  </a:lnTo>
                  <a:close/>
                </a:path>
                <a:path w="2962275" h="518160">
                  <a:moveTo>
                    <a:pt x="865822" y="452120"/>
                  </a:moveTo>
                  <a:lnTo>
                    <a:pt x="847089" y="452120"/>
                  </a:lnTo>
                  <a:lnTo>
                    <a:pt x="847089" y="470852"/>
                  </a:lnTo>
                  <a:lnTo>
                    <a:pt x="844867" y="481965"/>
                  </a:lnTo>
                  <a:lnTo>
                    <a:pt x="838835" y="490855"/>
                  </a:lnTo>
                  <a:lnTo>
                    <a:pt x="829945" y="496887"/>
                  </a:lnTo>
                  <a:lnTo>
                    <a:pt x="818832" y="499110"/>
                  </a:lnTo>
                  <a:lnTo>
                    <a:pt x="855662" y="499110"/>
                  </a:lnTo>
                  <a:lnTo>
                    <a:pt x="865822" y="470852"/>
                  </a:lnTo>
                  <a:lnTo>
                    <a:pt x="865822" y="452120"/>
                  </a:lnTo>
                  <a:close/>
                </a:path>
                <a:path w="2962275" h="518160">
                  <a:moveTo>
                    <a:pt x="498792" y="470852"/>
                  </a:moveTo>
                  <a:lnTo>
                    <a:pt x="367030" y="470852"/>
                  </a:lnTo>
                  <a:lnTo>
                    <a:pt x="368300" y="478155"/>
                  </a:lnTo>
                  <a:lnTo>
                    <a:pt x="372110" y="484187"/>
                  </a:lnTo>
                  <a:lnTo>
                    <a:pt x="377507" y="488315"/>
                  </a:lnTo>
                  <a:lnTo>
                    <a:pt x="384810" y="489902"/>
                  </a:lnTo>
                  <a:lnTo>
                    <a:pt x="480060" y="489902"/>
                  </a:lnTo>
                  <a:lnTo>
                    <a:pt x="487044" y="488632"/>
                  </a:lnTo>
                  <a:lnTo>
                    <a:pt x="493077" y="484822"/>
                  </a:lnTo>
                  <a:lnTo>
                    <a:pt x="497205" y="479425"/>
                  </a:lnTo>
                  <a:lnTo>
                    <a:pt x="498792" y="472122"/>
                  </a:lnTo>
                  <a:lnTo>
                    <a:pt x="498792" y="470852"/>
                  </a:lnTo>
                  <a:close/>
                </a:path>
                <a:path w="2962275" h="518160">
                  <a:moveTo>
                    <a:pt x="847089" y="452120"/>
                  </a:moveTo>
                  <a:lnTo>
                    <a:pt x="480060" y="452120"/>
                  </a:lnTo>
                  <a:lnTo>
                    <a:pt x="480060" y="470852"/>
                  </a:lnTo>
                  <a:lnTo>
                    <a:pt x="847089" y="470852"/>
                  </a:lnTo>
                  <a:lnTo>
                    <a:pt x="847089" y="452120"/>
                  </a:lnTo>
                  <a:close/>
                </a:path>
                <a:path w="2962275" h="518160">
                  <a:moveTo>
                    <a:pt x="965835" y="395287"/>
                  </a:moveTo>
                  <a:lnTo>
                    <a:pt x="889635" y="433387"/>
                  </a:lnTo>
                  <a:lnTo>
                    <a:pt x="965835" y="471487"/>
                  </a:lnTo>
                  <a:lnTo>
                    <a:pt x="965835" y="444500"/>
                  </a:lnTo>
                  <a:lnTo>
                    <a:pt x="2955925" y="444500"/>
                  </a:lnTo>
                  <a:lnTo>
                    <a:pt x="2955925" y="422275"/>
                  </a:lnTo>
                  <a:lnTo>
                    <a:pt x="965835" y="422275"/>
                  </a:lnTo>
                  <a:lnTo>
                    <a:pt x="965835" y="395287"/>
                  </a:lnTo>
                  <a:close/>
                </a:path>
                <a:path w="2962275" h="518160">
                  <a:moveTo>
                    <a:pt x="2885757" y="70485"/>
                  </a:moveTo>
                  <a:lnTo>
                    <a:pt x="2885757" y="97472"/>
                  </a:lnTo>
                  <a:lnTo>
                    <a:pt x="889635" y="97472"/>
                  </a:lnTo>
                  <a:lnTo>
                    <a:pt x="889635" y="119697"/>
                  </a:lnTo>
                  <a:lnTo>
                    <a:pt x="2885757" y="119697"/>
                  </a:lnTo>
                  <a:lnTo>
                    <a:pt x="2885757" y="146685"/>
                  </a:lnTo>
                  <a:lnTo>
                    <a:pt x="2939415" y="119697"/>
                  </a:lnTo>
                  <a:lnTo>
                    <a:pt x="2961957" y="108585"/>
                  </a:lnTo>
                  <a:lnTo>
                    <a:pt x="2885757" y="7048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4467860" y="3376294"/>
              <a:ext cx="633730" cy="800735"/>
            </a:xfrm>
            <a:custGeom>
              <a:avLst/>
              <a:gdLst/>
              <a:ahLst/>
              <a:cxnLst/>
              <a:rect l="l" t="t" r="r" b="b"/>
              <a:pathLst>
                <a:path w="633729" h="800735">
                  <a:moveTo>
                    <a:pt x="592137" y="764857"/>
                  </a:moveTo>
                  <a:lnTo>
                    <a:pt x="43179" y="764857"/>
                  </a:lnTo>
                  <a:lnTo>
                    <a:pt x="43179" y="777239"/>
                  </a:lnTo>
                  <a:lnTo>
                    <a:pt x="45085" y="786447"/>
                  </a:lnTo>
                  <a:lnTo>
                    <a:pt x="50164" y="794067"/>
                  </a:lnTo>
                  <a:lnTo>
                    <a:pt x="57467" y="798829"/>
                  </a:lnTo>
                  <a:lnTo>
                    <a:pt x="66675" y="800734"/>
                  </a:lnTo>
                  <a:lnTo>
                    <a:pt x="568642" y="800734"/>
                  </a:lnTo>
                  <a:lnTo>
                    <a:pt x="577850" y="798829"/>
                  </a:lnTo>
                  <a:lnTo>
                    <a:pt x="585152" y="794067"/>
                  </a:lnTo>
                  <a:lnTo>
                    <a:pt x="590232" y="786447"/>
                  </a:lnTo>
                  <a:lnTo>
                    <a:pt x="592137" y="777239"/>
                  </a:lnTo>
                  <a:lnTo>
                    <a:pt x="592137" y="764857"/>
                  </a:lnTo>
                  <a:close/>
                </a:path>
                <a:path w="633729" h="800735">
                  <a:moveTo>
                    <a:pt x="268287" y="506729"/>
                  </a:moveTo>
                  <a:lnTo>
                    <a:pt x="138429" y="506729"/>
                  </a:lnTo>
                  <a:lnTo>
                    <a:pt x="129222" y="508634"/>
                  </a:lnTo>
                  <a:lnTo>
                    <a:pt x="121602" y="513714"/>
                  </a:lnTo>
                  <a:lnTo>
                    <a:pt x="116522" y="521017"/>
                  </a:lnTo>
                  <a:lnTo>
                    <a:pt x="114935" y="530542"/>
                  </a:lnTo>
                  <a:lnTo>
                    <a:pt x="114935" y="764857"/>
                  </a:lnTo>
                  <a:lnTo>
                    <a:pt x="520382" y="764857"/>
                  </a:lnTo>
                  <a:lnTo>
                    <a:pt x="520382" y="705802"/>
                  </a:lnTo>
                  <a:lnTo>
                    <a:pt x="304164" y="705802"/>
                  </a:lnTo>
                  <a:lnTo>
                    <a:pt x="289242" y="699134"/>
                  </a:lnTo>
                  <a:lnTo>
                    <a:pt x="254952" y="699134"/>
                  </a:lnTo>
                  <a:lnTo>
                    <a:pt x="202247" y="646429"/>
                  </a:lnTo>
                  <a:lnTo>
                    <a:pt x="254952" y="593407"/>
                  </a:lnTo>
                  <a:lnTo>
                    <a:pt x="268287" y="593407"/>
                  </a:lnTo>
                  <a:lnTo>
                    <a:pt x="268287" y="506729"/>
                  </a:lnTo>
                  <a:close/>
                </a:path>
                <a:path w="633729" h="800735">
                  <a:moveTo>
                    <a:pt x="207317" y="246062"/>
                  </a:moveTo>
                  <a:lnTo>
                    <a:pt x="168592" y="246062"/>
                  </a:lnTo>
                  <a:lnTo>
                    <a:pt x="174625" y="274002"/>
                  </a:lnTo>
                  <a:lnTo>
                    <a:pt x="186372" y="300037"/>
                  </a:lnTo>
                  <a:lnTo>
                    <a:pt x="202564" y="323214"/>
                  </a:lnTo>
                  <a:lnTo>
                    <a:pt x="223202" y="342899"/>
                  </a:lnTo>
                  <a:lnTo>
                    <a:pt x="223202" y="370204"/>
                  </a:lnTo>
                  <a:lnTo>
                    <a:pt x="221297" y="374014"/>
                  </a:lnTo>
                  <a:lnTo>
                    <a:pt x="217487" y="374967"/>
                  </a:lnTo>
                  <a:lnTo>
                    <a:pt x="108267" y="419734"/>
                  </a:lnTo>
                  <a:lnTo>
                    <a:pt x="51752" y="455929"/>
                  </a:lnTo>
                  <a:lnTo>
                    <a:pt x="26035" y="487044"/>
                  </a:lnTo>
                  <a:lnTo>
                    <a:pt x="15875" y="525779"/>
                  </a:lnTo>
                  <a:lnTo>
                    <a:pt x="0" y="668972"/>
                  </a:lnTo>
                  <a:lnTo>
                    <a:pt x="0" y="684212"/>
                  </a:lnTo>
                  <a:lnTo>
                    <a:pt x="23494" y="721677"/>
                  </a:lnTo>
                  <a:lnTo>
                    <a:pt x="57785" y="740092"/>
                  </a:lnTo>
                  <a:lnTo>
                    <a:pt x="69532" y="745172"/>
                  </a:lnTo>
                  <a:lnTo>
                    <a:pt x="95885" y="745172"/>
                  </a:lnTo>
                  <a:lnTo>
                    <a:pt x="95885" y="715962"/>
                  </a:lnTo>
                  <a:lnTo>
                    <a:pt x="82867" y="710882"/>
                  </a:lnTo>
                  <a:lnTo>
                    <a:pt x="69850" y="705167"/>
                  </a:lnTo>
                  <a:lnTo>
                    <a:pt x="57467" y="698817"/>
                  </a:lnTo>
                  <a:lnTo>
                    <a:pt x="45085" y="691514"/>
                  </a:lnTo>
                  <a:lnTo>
                    <a:pt x="39369" y="687704"/>
                  </a:lnTo>
                  <a:lnTo>
                    <a:pt x="36829" y="681037"/>
                  </a:lnTo>
                  <a:lnTo>
                    <a:pt x="37782" y="674687"/>
                  </a:lnTo>
                  <a:lnTo>
                    <a:pt x="53657" y="529589"/>
                  </a:lnTo>
                  <a:lnTo>
                    <a:pt x="75247" y="485139"/>
                  </a:lnTo>
                  <a:lnTo>
                    <a:pt x="126364" y="453072"/>
                  </a:lnTo>
                  <a:lnTo>
                    <a:pt x="183514" y="429577"/>
                  </a:lnTo>
                  <a:lnTo>
                    <a:pt x="198754" y="424814"/>
                  </a:lnTo>
                  <a:lnTo>
                    <a:pt x="534669" y="424814"/>
                  </a:lnTo>
                  <a:lnTo>
                    <a:pt x="512924" y="414654"/>
                  </a:lnTo>
                  <a:lnTo>
                    <a:pt x="316229" y="414654"/>
                  </a:lnTo>
                  <a:lnTo>
                    <a:pt x="297814" y="413702"/>
                  </a:lnTo>
                  <a:lnTo>
                    <a:pt x="279082" y="411797"/>
                  </a:lnTo>
                  <a:lnTo>
                    <a:pt x="260350" y="408622"/>
                  </a:lnTo>
                  <a:lnTo>
                    <a:pt x="241935" y="404177"/>
                  </a:lnTo>
                  <a:lnTo>
                    <a:pt x="249554" y="396874"/>
                  </a:lnTo>
                  <a:lnTo>
                    <a:pt x="255587" y="387667"/>
                  </a:lnTo>
                  <a:lnTo>
                    <a:pt x="259397" y="377507"/>
                  </a:lnTo>
                  <a:lnTo>
                    <a:pt x="260667" y="366394"/>
                  </a:lnTo>
                  <a:lnTo>
                    <a:pt x="260667" y="365442"/>
                  </a:lnTo>
                  <a:lnTo>
                    <a:pt x="391477" y="365442"/>
                  </a:lnTo>
                  <a:lnTo>
                    <a:pt x="391477" y="339089"/>
                  </a:lnTo>
                  <a:lnTo>
                    <a:pt x="317182" y="339089"/>
                  </a:lnTo>
                  <a:lnTo>
                    <a:pt x="275272" y="331152"/>
                  </a:lnTo>
                  <a:lnTo>
                    <a:pt x="240347" y="309244"/>
                  </a:lnTo>
                  <a:lnTo>
                    <a:pt x="215582" y="275907"/>
                  </a:lnTo>
                  <a:lnTo>
                    <a:pt x="207317" y="246062"/>
                  </a:lnTo>
                  <a:close/>
                </a:path>
                <a:path w="633729" h="800735">
                  <a:moveTo>
                    <a:pt x="534669" y="424814"/>
                  </a:moveTo>
                  <a:lnTo>
                    <a:pt x="436879" y="424814"/>
                  </a:lnTo>
                  <a:lnTo>
                    <a:pt x="450850" y="429577"/>
                  </a:lnTo>
                  <a:lnTo>
                    <a:pt x="508000" y="453072"/>
                  </a:lnTo>
                  <a:lnTo>
                    <a:pt x="559117" y="485139"/>
                  </a:lnTo>
                  <a:lnTo>
                    <a:pt x="579754" y="525779"/>
                  </a:lnTo>
                  <a:lnTo>
                    <a:pt x="596900" y="673734"/>
                  </a:lnTo>
                  <a:lnTo>
                    <a:pt x="564514" y="704532"/>
                  </a:lnTo>
                  <a:lnTo>
                    <a:pt x="538479" y="715009"/>
                  </a:lnTo>
                  <a:lnTo>
                    <a:pt x="538479" y="745172"/>
                  </a:lnTo>
                  <a:lnTo>
                    <a:pt x="563879" y="745172"/>
                  </a:lnTo>
                  <a:lnTo>
                    <a:pt x="575627" y="740092"/>
                  </a:lnTo>
                  <a:lnTo>
                    <a:pt x="609917" y="721677"/>
                  </a:lnTo>
                  <a:lnTo>
                    <a:pt x="633412" y="684212"/>
                  </a:lnTo>
                  <a:lnTo>
                    <a:pt x="633412" y="668972"/>
                  </a:lnTo>
                  <a:lnTo>
                    <a:pt x="618489" y="527684"/>
                  </a:lnTo>
                  <a:lnTo>
                    <a:pt x="608647" y="487997"/>
                  </a:lnTo>
                  <a:lnTo>
                    <a:pt x="583564" y="456882"/>
                  </a:lnTo>
                  <a:lnTo>
                    <a:pt x="534669" y="424814"/>
                  </a:lnTo>
                  <a:close/>
                </a:path>
                <a:path w="633729" h="800735">
                  <a:moveTo>
                    <a:pt x="432117" y="506729"/>
                  </a:moveTo>
                  <a:lnTo>
                    <a:pt x="348297" y="506729"/>
                  </a:lnTo>
                  <a:lnTo>
                    <a:pt x="348297" y="599122"/>
                  </a:lnTo>
                  <a:lnTo>
                    <a:pt x="304164" y="705802"/>
                  </a:lnTo>
                  <a:lnTo>
                    <a:pt x="520382" y="705802"/>
                  </a:lnTo>
                  <a:lnTo>
                    <a:pt x="520382" y="700087"/>
                  </a:lnTo>
                  <a:lnTo>
                    <a:pt x="379412" y="700087"/>
                  </a:lnTo>
                  <a:lnTo>
                    <a:pt x="366077" y="686752"/>
                  </a:lnTo>
                  <a:lnTo>
                    <a:pt x="405764" y="647382"/>
                  </a:lnTo>
                  <a:lnTo>
                    <a:pt x="366077" y="607694"/>
                  </a:lnTo>
                  <a:lnTo>
                    <a:pt x="379412" y="594359"/>
                  </a:lnTo>
                  <a:lnTo>
                    <a:pt x="432117" y="594359"/>
                  </a:lnTo>
                  <a:lnTo>
                    <a:pt x="432117" y="506729"/>
                  </a:lnTo>
                  <a:close/>
                </a:path>
                <a:path w="633729" h="800735">
                  <a:moveTo>
                    <a:pt x="496887" y="506729"/>
                  </a:moveTo>
                  <a:lnTo>
                    <a:pt x="432117" y="506729"/>
                  </a:lnTo>
                  <a:lnTo>
                    <a:pt x="432117" y="647382"/>
                  </a:lnTo>
                  <a:lnTo>
                    <a:pt x="379412" y="700087"/>
                  </a:lnTo>
                  <a:lnTo>
                    <a:pt x="520382" y="700087"/>
                  </a:lnTo>
                  <a:lnTo>
                    <a:pt x="520382" y="530542"/>
                  </a:lnTo>
                  <a:lnTo>
                    <a:pt x="518794" y="521017"/>
                  </a:lnTo>
                  <a:lnTo>
                    <a:pt x="513714" y="513714"/>
                  </a:lnTo>
                  <a:lnTo>
                    <a:pt x="506094" y="508634"/>
                  </a:lnTo>
                  <a:lnTo>
                    <a:pt x="496887" y="506729"/>
                  </a:lnTo>
                  <a:close/>
                </a:path>
                <a:path w="633729" h="800735">
                  <a:moveTo>
                    <a:pt x="348297" y="506729"/>
                  </a:moveTo>
                  <a:lnTo>
                    <a:pt x="268287" y="506729"/>
                  </a:lnTo>
                  <a:lnTo>
                    <a:pt x="268287" y="606742"/>
                  </a:lnTo>
                  <a:lnTo>
                    <a:pt x="228600" y="646429"/>
                  </a:lnTo>
                  <a:lnTo>
                    <a:pt x="268287" y="685799"/>
                  </a:lnTo>
                  <a:lnTo>
                    <a:pt x="254952" y="699134"/>
                  </a:lnTo>
                  <a:lnTo>
                    <a:pt x="289242" y="699134"/>
                  </a:lnTo>
                  <a:lnTo>
                    <a:pt x="287019" y="698182"/>
                  </a:lnTo>
                  <a:lnTo>
                    <a:pt x="330517" y="593407"/>
                  </a:lnTo>
                  <a:lnTo>
                    <a:pt x="331469" y="591502"/>
                  </a:lnTo>
                  <a:lnTo>
                    <a:pt x="348297" y="591502"/>
                  </a:lnTo>
                  <a:lnTo>
                    <a:pt x="348297" y="506729"/>
                  </a:lnTo>
                  <a:close/>
                </a:path>
                <a:path w="633729" h="800735">
                  <a:moveTo>
                    <a:pt x="432117" y="594359"/>
                  </a:moveTo>
                  <a:lnTo>
                    <a:pt x="379412" y="594359"/>
                  </a:lnTo>
                  <a:lnTo>
                    <a:pt x="432117" y="647382"/>
                  </a:lnTo>
                  <a:lnTo>
                    <a:pt x="432117" y="594359"/>
                  </a:lnTo>
                  <a:close/>
                </a:path>
                <a:path w="633729" h="800735">
                  <a:moveTo>
                    <a:pt x="268287" y="593407"/>
                  </a:moveTo>
                  <a:lnTo>
                    <a:pt x="254952" y="593407"/>
                  </a:lnTo>
                  <a:lnTo>
                    <a:pt x="268287" y="606742"/>
                  </a:lnTo>
                  <a:lnTo>
                    <a:pt x="268287" y="593407"/>
                  </a:lnTo>
                  <a:close/>
                </a:path>
                <a:path w="633729" h="800735">
                  <a:moveTo>
                    <a:pt x="348297" y="591502"/>
                  </a:moveTo>
                  <a:lnTo>
                    <a:pt x="331469" y="591502"/>
                  </a:lnTo>
                  <a:lnTo>
                    <a:pt x="348297" y="599122"/>
                  </a:lnTo>
                  <a:lnTo>
                    <a:pt x="348297" y="591502"/>
                  </a:lnTo>
                  <a:close/>
                </a:path>
                <a:path w="633729" h="800735">
                  <a:moveTo>
                    <a:pt x="436879" y="424814"/>
                  </a:moveTo>
                  <a:lnTo>
                    <a:pt x="198754" y="424814"/>
                  </a:lnTo>
                  <a:lnTo>
                    <a:pt x="221932" y="436244"/>
                  </a:lnTo>
                  <a:lnTo>
                    <a:pt x="250189" y="444817"/>
                  </a:lnTo>
                  <a:lnTo>
                    <a:pt x="282257" y="450214"/>
                  </a:lnTo>
                  <a:lnTo>
                    <a:pt x="317182" y="452119"/>
                  </a:lnTo>
                  <a:lnTo>
                    <a:pt x="352107" y="450214"/>
                  </a:lnTo>
                  <a:lnTo>
                    <a:pt x="384492" y="444817"/>
                  </a:lnTo>
                  <a:lnTo>
                    <a:pt x="412750" y="436244"/>
                  </a:lnTo>
                  <a:lnTo>
                    <a:pt x="436879" y="424814"/>
                  </a:lnTo>
                  <a:close/>
                </a:path>
                <a:path w="633729" h="800735">
                  <a:moveTo>
                    <a:pt x="430212" y="54292"/>
                  </a:moveTo>
                  <a:lnTo>
                    <a:pt x="430212" y="226059"/>
                  </a:lnTo>
                  <a:lnTo>
                    <a:pt x="421322" y="269874"/>
                  </a:lnTo>
                  <a:lnTo>
                    <a:pt x="396875" y="306069"/>
                  </a:lnTo>
                  <a:lnTo>
                    <a:pt x="391477" y="309562"/>
                  </a:lnTo>
                  <a:lnTo>
                    <a:pt x="391477" y="404177"/>
                  </a:lnTo>
                  <a:lnTo>
                    <a:pt x="373062" y="409257"/>
                  </a:lnTo>
                  <a:lnTo>
                    <a:pt x="354329" y="412432"/>
                  </a:lnTo>
                  <a:lnTo>
                    <a:pt x="335279" y="414337"/>
                  </a:lnTo>
                  <a:lnTo>
                    <a:pt x="316229" y="414654"/>
                  </a:lnTo>
                  <a:lnTo>
                    <a:pt x="512924" y="414654"/>
                  </a:lnTo>
                  <a:lnTo>
                    <a:pt x="495935" y="406717"/>
                  </a:lnTo>
                  <a:lnTo>
                    <a:pt x="464185" y="394652"/>
                  </a:lnTo>
                  <a:lnTo>
                    <a:pt x="417829" y="375919"/>
                  </a:lnTo>
                  <a:lnTo>
                    <a:pt x="414019" y="374014"/>
                  </a:lnTo>
                  <a:lnTo>
                    <a:pt x="412114" y="371157"/>
                  </a:lnTo>
                  <a:lnTo>
                    <a:pt x="412114" y="344804"/>
                  </a:lnTo>
                  <a:lnTo>
                    <a:pt x="417829" y="339089"/>
                  </a:lnTo>
                  <a:lnTo>
                    <a:pt x="436244" y="320992"/>
                  </a:lnTo>
                  <a:lnTo>
                    <a:pt x="454025" y="292734"/>
                  </a:lnTo>
                  <a:lnTo>
                    <a:pt x="464819" y="260984"/>
                  </a:lnTo>
                  <a:lnTo>
                    <a:pt x="468629" y="227012"/>
                  </a:lnTo>
                  <a:lnTo>
                    <a:pt x="468629" y="193039"/>
                  </a:lnTo>
                  <a:lnTo>
                    <a:pt x="485775" y="193039"/>
                  </a:lnTo>
                  <a:lnTo>
                    <a:pt x="471487" y="151764"/>
                  </a:lnTo>
                  <a:lnTo>
                    <a:pt x="467677" y="138429"/>
                  </a:lnTo>
                  <a:lnTo>
                    <a:pt x="456882" y="94614"/>
                  </a:lnTo>
                  <a:lnTo>
                    <a:pt x="430212" y="54292"/>
                  </a:lnTo>
                  <a:close/>
                </a:path>
                <a:path w="633729" h="800735">
                  <a:moveTo>
                    <a:pt x="391477" y="365442"/>
                  </a:moveTo>
                  <a:lnTo>
                    <a:pt x="373697" y="365442"/>
                  </a:lnTo>
                  <a:lnTo>
                    <a:pt x="373697" y="366394"/>
                  </a:lnTo>
                  <a:lnTo>
                    <a:pt x="374650" y="374014"/>
                  </a:lnTo>
                  <a:lnTo>
                    <a:pt x="374650" y="375919"/>
                  </a:lnTo>
                  <a:lnTo>
                    <a:pt x="378460" y="387032"/>
                  </a:lnTo>
                  <a:lnTo>
                    <a:pt x="383857" y="396239"/>
                  </a:lnTo>
                  <a:lnTo>
                    <a:pt x="391477" y="404177"/>
                  </a:lnTo>
                  <a:lnTo>
                    <a:pt x="391477" y="365442"/>
                  </a:lnTo>
                  <a:close/>
                </a:path>
                <a:path w="633729" h="800735">
                  <a:moveTo>
                    <a:pt x="373697" y="365442"/>
                  </a:moveTo>
                  <a:lnTo>
                    <a:pt x="260667" y="365442"/>
                  </a:lnTo>
                  <a:lnTo>
                    <a:pt x="288289" y="374014"/>
                  </a:lnTo>
                  <a:lnTo>
                    <a:pt x="317182" y="376872"/>
                  </a:lnTo>
                  <a:lnTo>
                    <a:pt x="346075" y="374014"/>
                  </a:lnTo>
                  <a:lnTo>
                    <a:pt x="373697" y="365442"/>
                  </a:lnTo>
                  <a:close/>
                </a:path>
                <a:path w="633729" h="800735">
                  <a:moveTo>
                    <a:pt x="391477" y="309562"/>
                  </a:moveTo>
                  <a:lnTo>
                    <a:pt x="360997" y="330199"/>
                  </a:lnTo>
                  <a:lnTo>
                    <a:pt x="317182" y="339089"/>
                  </a:lnTo>
                  <a:lnTo>
                    <a:pt x="391477" y="339089"/>
                  </a:lnTo>
                  <a:lnTo>
                    <a:pt x="391477" y="309562"/>
                  </a:lnTo>
                  <a:close/>
                </a:path>
                <a:path w="633729" h="800735">
                  <a:moveTo>
                    <a:pt x="316229" y="0"/>
                  </a:moveTo>
                  <a:lnTo>
                    <a:pt x="273367" y="6667"/>
                  </a:lnTo>
                  <a:lnTo>
                    <a:pt x="235267" y="25400"/>
                  </a:lnTo>
                  <a:lnTo>
                    <a:pt x="203517" y="54292"/>
                  </a:lnTo>
                  <a:lnTo>
                    <a:pt x="180022" y="91439"/>
                  </a:lnTo>
                  <a:lnTo>
                    <a:pt x="166687" y="134619"/>
                  </a:lnTo>
                  <a:lnTo>
                    <a:pt x="166687" y="157479"/>
                  </a:lnTo>
                  <a:lnTo>
                    <a:pt x="165735" y="172719"/>
                  </a:lnTo>
                  <a:lnTo>
                    <a:pt x="163512" y="187642"/>
                  </a:lnTo>
                  <a:lnTo>
                    <a:pt x="159702" y="202247"/>
                  </a:lnTo>
                  <a:lnTo>
                    <a:pt x="154304" y="216852"/>
                  </a:lnTo>
                  <a:lnTo>
                    <a:pt x="138429" y="254317"/>
                  </a:lnTo>
                  <a:lnTo>
                    <a:pt x="140335" y="253999"/>
                  </a:lnTo>
                  <a:lnTo>
                    <a:pt x="146367" y="252412"/>
                  </a:lnTo>
                  <a:lnTo>
                    <a:pt x="155892" y="249554"/>
                  </a:lnTo>
                  <a:lnTo>
                    <a:pt x="168592" y="246062"/>
                  </a:lnTo>
                  <a:lnTo>
                    <a:pt x="207317" y="246062"/>
                  </a:lnTo>
                  <a:lnTo>
                    <a:pt x="204152" y="234632"/>
                  </a:lnTo>
                  <a:lnTo>
                    <a:pt x="245427" y="219709"/>
                  </a:lnTo>
                  <a:lnTo>
                    <a:pt x="289560" y="200977"/>
                  </a:lnTo>
                  <a:lnTo>
                    <a:pt x="332739" y="178434"/>
                  </a:lnTo>
                  <a:lnTo>
                    <a:pt x="371475" y="152400"/>
                  </a:lnTo>
                  <a:lnTo>
                    <a:pt x="401954" y="122554"/>
                  </a:lnTo>
                  <a:lnTo>
                    <a:pt x="430212" y="122554"/>
                  </a:lnTo>
                  <a:lnTo>
                    <a:pt x="430212" y="54292"/>
                  </a:lnTo>
                  <a:lnTo>
                    <a:pt x="413702" y="37464"/>
                  </a:lnTo>
                  <a:lnTo>
                    <a:pt x="394335" y="24447"/>
                  </a:lnTo>
                  <a:lnTo>
                    <a:pt x="362267" y="24447"/>
                  </a:lnTo>
                  <a:lnTo>
                    <a:pt x="353060" y="11429"/>
                  </a:lnTo>
                  <a:lnTo>
                    <a:pt x="316229" y="0"/>
                  </a:lnTo>
                  <a:close/>
                </a:path>
                <a:path w="633729" h="800735">
                  <a:moveTo>
                    <a:pt x="485775" y="193039"/>
                  </a:moveTo>
                  <a:lnTo>
                    <a:pt x="468629" y="193039"/>
                  </a:lnTo>
                  <a:lnTo>
                    <a:pt x="474344" y="196850"/>
                  </a:lnTo>
                  <a:lnTo>
                    <a:pt x="487679" y="198754"/>
                  </a:lnTo>
                  <a:lnTo>
                    <a:pt x="485775" y="193039"/>
                  </a:lnTo>
                  <a:close/>
                </a:path>
                <a:path w="633729" h="800735">
                  <a:moveTo>
                    <a:pt x="430212" y="122554"/>
                  </a:moveTo>
                  <a:lnTo>
                    <a:pt x="401954" y="122554"/>
                  </a:lnTo>
                  <a:lnTo>
                    <a:pt x="408304" y="132079"/>
                  </a:lnTo>
                  <a:lnTo>
                    <a:pt x="415289" y="141604"/>
                  </a:lnTo>
                  <a:lnTo>
                    <a:pt x="422592" y="151129"/>
                  </a:lnTo>
                  <a:lnTo>
                    <a:pt x="430212" y="160019"/>
                  </a:lnTo>
                  <a:lnTo>
                    <a:pt x="430212" y="122554"/>
                  </a:lnTo>
                  <a:close/>
                </a:path>
                <a:path w="633729" h="800735">
                  <a:moveTo>
                    <a:pt x="379412" y="14922"/>
                  </a:moveTo>
                  <a:lnTo>
                    <a:pt x="374650" y="14922"/>
                  </a:lnTo>
                  <a:lnTo>
                    <a:pt x="370839" y="17779"/>
                  </a:lnTo>
                  <a:lnTo>
                    <a:pt x="362267" y="24447"/>
                  </a:lnTo>
                  <a:lnTo>
                    <a:pt x="394335" y="24447"/>
                  </a:lnTo>
                  <a:lnTo>
                    <a:pt x="383222" y="16827"/>
                  </a:lnTo>
                  <a:lnTo>
                    <a:pt x="379412" y="14922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3" name="object 23"/>
          <p:cNvSpPr txBox="1"/>
          <p:nvPr/>
        </p:nvSpPr>
        <p:spPr>
          <a:xfrm>
            <a:off x="11102340" y="6345872"/>
            <a:ext cx="165735" cy="1079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715"/>
              </a:lnSpc>
            </a:pPr>
            <a:r>
              <a:rPr sz="650" spc="30" dirty="0">
                <a:latin typeface="Calibri"/>
                <a:cs typeface="Calibri"/>
              </a:rPr>
              <a:t>36</a:t>
            </a:r>
            <a:endParaRPr sz="6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724707" y="593725"/>
            <a:ext cx="852805" cy="1397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045"/>
              </a:lnSpc>
            </a:pPr>
            <a:r>
              <a:rPr sz="1100" spc="80" dirty="0">
                <a:latin typeface="Calibri"/>
                <a:cs typeface="Calibri"/>
              </a:rPr>
              <a:t>Πίνακας</a:t>
            </a:r>
            <a:r>
              <a:rPr sz="1100" spc="-50" dirty="0">
                <a:latin typeface="Calibri"/>
                <a:cs typeface="Calibri"/>
              </a:rPr>
              <a:t> </a:t>
            </a:r>
            <a:r>
              <a:rPr sz="1100" spc="114" dirty="0">
                <a:latin typeface="Calibri"/>
                <a:cs typeface="Calibri"/>
              </a:rPr>
              <a:t>ARP</a:t>
            </a:r>
            <a:endParaRPr sz="1100">
              <a:latin typeface="Calibri"/>
              <a:cs typeface="Calibri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3646170" y="0"/>
            <a:ext cx="8425815" cy="6879590"/>
            <a:chOff x="3646170" y="0"/>
            <a:chExt cx="8425815" cy="6879590"/>
          </a:xfrm>
        </p:grpSpPr>
        <p:sp>
          <p:nvSpPr>
            <p:cNvPr id="4" name="object 4"/>
            <p:cNvSpPr/>
            <p:nvPr/>
          </p:nvSpPr>
          <p:spPr>
            <a:xfrm>
              <a:off x="6894512" y="635"/>
              <a:ext cx="1818639" cy="6857365"/>
            </a:xfrm>
            <a:custGeom>
              <a:avLst/>
              <a:gdLst/>
              <a:ahLst/>
              <a:cxnLst/>
              <a:rect l="l" t="t" r="r" b="b"/>
              <a:pathLst>
                <a:path w="1818640" h="6857365">
                  <a:moveTo>
                    <a:pt x="0" y="6857365"/>
                  </a:moveTo>
                  <a:lnTo>
                    <a:pt x="1818322" y="0"/>
                  </a:lnTo>
                </a:path>
              </a:pathLst>
            </a:custGeom>
            <a:ln w="22224">
              <a:solidFill>
                <a:srgbClr val="D6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7376795" y="0"/>
              <a:ext cx="2556510" cy="6858000"/>
            </a:xfrm>
            <a:custGeom>
              <a:avLst/>
              <a:gdLst/>
              <a:ahLst/>
              <a:cxnLst/>
              <a:rect l="l" t="t" r="r" b="b"/>
              <a:pathLst>
                <a:path w="2556509" h="6858000">
                  <a:moveTo>
                    <a:pt x="1542414" y="1537335"/>
                  </a:moveTo>
                  <a:lnTo>
                    <a:pt x="1495107" y="1543685"/>
                  </a:lnTo>
                  <a:lnTo>
                    <a:pt x="1451609" y="1561782"/>
                  </a:lnTo>
                  <a:lnTo>
                    <a:pt x="1413827" y="1590357"/>
                  </a:lnTo>
                  <a:lnTo>
                    <a:pt x="1384617" y="1627822"/>
                  </a:lnTo>
                  <a:lnTo>
                    <a:pt x="1365884" y="1673225"/>
                  </a:lnTo>
                  <a:lnTo>
                    <a:pt x="971232" y="3128645"/>
                  </a:lnTo>
                  <a:lnTo>
                    <a:pt x="0" y="6858000"/>
                  </a:lnTo>
                  <a:lnTo>
                    <a:pt x="26034" y="6858000"/>
                  </a:lnTo>
                  <a:lnTo>
                    <a:pt x="996632" y="3136265"/>
                  </a:lnTo>
                  <a:lnTo>
                    <a:pt x="1391284" y="1681162"/>
                  </a:lnTo>
                  <a:lnTo>
                    <a:pt x="1412557" y="1635125"/>
                  </a:lnTo>
                  <a:lnTo>
                    <a:pt x="1445895" y="1598929"/>
                  </a:lnTo>
                  <a:lnTo>
                    <a:pt x="1488122" y="1574482"/>
                  </a:lnTo>
                  <a:lnTo>
                    <a:pt x="1536064" y="1564004"/>
                  </a:lnTo>
                  <a:lnTo>
                    <a:pt x="1637982" y="1564004"/>
                  </a:lnTo>
                  <a:lnTo>
                    <a:pt x="1625917" y="1556385"/>
                  </a:lnTo>
                  <a:lnTo>
                    <a:pt x="1591309" y="1543685"/>
                  </a:lnTo>
                  <a:lnTo>
                    <a:pt x="1542414" y="1537335"/>
                  </a:lnTo>
                  <a:close/>
                </a:path>
                <a:path w="2556509" h="6858000">
                  <a:moveTo>
                    <a:pt x="1637982" y="1564004"/>
                  </a:moveTo>
                  <a:lnTo>
                    <a:pt x="1536064" y="1564004"/>
                  </a:lnTo>
                  <a:lnTo>
                    <a:pt x="1586229" y="1569085"/>
                  </a:lnTo>
                  <a:lnTo>
                    <a:pt x="1615439" y="1580197"/>
                  </a:lnTo>
                  <a:lnTo>
                    <a:pt x="1664017" y="1617345"/>
                  </a:lnTo>
                  <a:lnTo>
                    <a:pt x="1694814" y="1671320"/>
                  </a:lnTo>
                  <a:lnTo>
                    <a:pt x="1702434" y="1732279"/>
                  </a:lnTo>
                  <a:lnTo>
                    <a:pt x="1697037" y="1763712"/>
                  </a:lnTo>
                  <a:lnTo>
                    <a:pt x="1437322" y="2721610"/>
                  </a:lnTo>
                  <a:lnTo>
                    <a:pt x="1430972" y="2770504"/>
                  </a:lnTo>
                  <a:lnTo>
                    <a:pt x="1437322" y="2817812"/>
                  </a:lnTo>
                  <a:lnTo>
                    <a:pt x="1455420" y="2861310"/>
                  </a:lnTo>
                  <a:lnTo>
                    <a:pt x="1483995" y="2898775"/>
                  </a:lnTo>
                  <a:lnTo>
                    <a:pt x="1521777" y="2927985"/>
                  </a:lnTo>
                  <a:lnTo>
                    <a:pt x="1567179" y="2946717"/>
                  </a:lnTo>
                  <a:lnTo>
                    <a:pt x="1619250" y="2952750"/>
                  </a:lnTo>
                  <a:lnTo>
                    <a:pt x="1669414" y="2944495"/>
                  </a:lnTo>
                  <a:lnTo>
                    <a:pt x="1704657" y="2928302"/>
                  </a:lnTo>
                  <a:lnTo>
                    <a:pt x="1617979" y="2928302"/>
                  </a:lnTo>
                  <a:lnTo>
                    <a:pt x="1573529" y="2922587"/>
                  </a:lnTo>
                  <a:lnTo>
                    <a:pt x="1527492" y="2901632"/>
                  </a:lnTo>
                  <a:lnTo>
                    <a:pt x="1491297" y="2868295"/>
                  </a:lnTo>
                  <a:lnTo>
                    <a:pt x="1466850" y="2826067"/>
                  </a:lnTo>
                  <a:lnTo>
                    <a:pt x="1456372" y="2778125"/>
                  </a:lnTo>
                  <a:lnTo>
                    <a:pt x="1461452" y="2727960"/>
                  </a:lnTo>
                  <a:lnTo>
                    <a:pt x="1721167" y="1770062"/>
                  </a:lnTo>
                  <a:lnTo>
                    <a:pt x="1727200" y="1734502"/>
                  </a:lnTo>
                  <a:lnTo>
                    <a:pt x="1726247" y="1701482"/>
                  </a:lnTo>
                  <a:lnTo>
                    <a:pt x="1726247" y="1698625"/>
                  </a:lnTo>
                  <a:lnTo>
                    <a:pt x="1718309" y="1663700"/>
                  </a:lnTo>
                  <a:lnTo>
                    <a:pt x="1703387" y="1630045"/>
                  </a:lnTo>
                  <a:lnTo>
                    <a:pt x="1682432" y="1600200"/>
                  </a:lnTo>
                  <a:lnTo>
                    <a:pt x="1656397" y="1575435"/>
                  </a:lnTo>
                  <a:lnTo>
                    <a:pt x="1637982" y="1564004"/>
                  </a:lnTo>
                  <a:close/>
                </a:path>
                <a:path w="2556509" h="6858000">
                  <a:moveTo>
                    <a:pt x="2556192" y="0"/>
                  </a:moveTo>
                  <a:lnTo>
                    <a:pt x="2528887" y="0"/>
                  </a:lnTo>
                  <a:lnTo>
                    <a:pt x="2100494" y="1561782"/>
                  </a:lnTo>
                  <a:lnTo>
                    <a:pt x="1758314" y="2837179"/>
                  </a:lnTo>
                  <a:lnTo>
                    <a:pt x="1733232" y="2874962"/>
                  </a:lnTo>
                  <a:lnTo>
                    <a:pt x="1700212" y="2903537"/>
                  </a:lnTo>
                  <a:lnTo>
                    <a:pt x="1660842" y="2921317"/>
                  </a:lnTo>
                  <a:lnTo>
                    <a:pt x="1617979" y="2928302"/>
                  </a:lnTo>
                  <a:lnTo>
                    <a:pt x="1704657" y="2928302"/>
                  </a:lnTo>
                  <a:lnTo>
                    <a:pt x="1715134" y="2923222"/>
                  </a:lnTo>
                  <a:lnTo>
                    <a:pt x="1753552" y="2890202"/>
                  </a:lnTo>
                  <a:lnTo>
                    <a:pt x="1782445" y="2846070"/>
                  </a:lnTo>
                  <a:lnTo>
                    <a:pt x="1782445" y="2844800"/>
                  </a:lnTo>
                  <a:lnTo>
                    <a:pt x="2125027" y="1567814"/>
                  </a:lnTo>
                  <a:lnTo>
                    <a:pt x="2556192" y="0"/>
                  </a:lnTo>
                  <a:close/>
                </a:path>
              </a:pathLst>
            </a:custGeom>
            <a:solidFill>
              <a:srgbClr val="FFB8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7895590" y="5207317"/>
              <a:ext cx="755650" cy="1644650"/>
            </a:xfrm>
            <a:custGeom>
              <a:avLst/>
              <a:gdLst/>
              <a:ahLst/>
              <a:cxnLst/>
              <a:rect l="l" t="t" r="r" b="b"/>
              <a:pathLst>
                <a:path w="755650" h="1644650">
                  <a:moveTo>
                    <a:pt x="577850" y="0"/>
                  </a:moveTo>
                  <a:lnTo>
                    <a:pt x="531812" y="6350"/>
                  </a:lnTo>
                  <a:lnTo>
                    <a:pt x="489584" y="24130"/>
                  </a:lnTo>
                  <a:lnTo>
                    <a:pt x="453072" y="52387"/>
                  </a:lnTo>
                  <a:lnTo>
                    <a:pt x="424497" y="89535"/>
                  </a:lnTo>
                  <a:lnTo>
                    <a:pt x="406082" y="134620"/>
                  </a:lnTo>
                  <a:lnTo>
                    <a:pt x="0" y="1644650"/>
                  </a:lnTo>
                  <a:lnTo>
                    <a:pt x="26352" y="1644650"/>
                  </a:lnTo>
                  <a:lnTo>
                    <a:pt x="429894" y="140970"/>
                  </a:lnTo>
                  <a:lnTo>
                    <a:pt x="449897" y="95250"/>
                  </a:lnTo>
                  <a:lnTo>
                    <a:pt x="481964" y="59372"/>
                  </a:lnTo>
                  <a:lnTo>
                    <a:pt x="522604" y="35560"/>
                  </a:lnTo>
                  <a:lnTo>
                    <a:pt x="569277" y="25400"/>
                  </a:lnTo>
                  <a:lnTo>
                    <a:pt x="661727" y="25400"/>
                  </a:lnTo>
                  <a:lnTo>
                    <a:pt x="624204" y="6350"/>
                  </a:lnTo>
                  <a:lnTo>
                    <a:pt x="577850" y="0"/>
                  </a:lnTo>
                  <a:close/>
                </a:path>
                <a:path w="755650" h="1644650">
                  <a:moveTo>
                    <a:pt x="661727" y="25400"/>
                  </a:moveTo>
                  <a:lnTo>
                    <a:pt x="569277" y="25400"/>
                  </a:lnTo>
                  <a:lnTo>
                    <a:pt x="617854" y="30797"/>
                  </a:lnTo>
                  <a:lnTo>
                    <a:pt x="671829" y="57785"/>
                  </a:lnTo>
                  <a:lnTo>
                    <a:pt x="710882" y="103822"/>
                  </a:lnTo>
                  <a:lnTo>
                    <a:pt x="729932" y="161290"/>
                  </a:lnTo>
                  <a:lnTo>
                    <a:pt x="730884" y="192087"/>
                  </a:lnTo>
                  <a:lnTo>
                    <a:pt x="725804" y="222885"/>
                  </a:lnTo>
                  <a:lnTo>
                    <a:pt x="343534" y="1644650"/>
                  </a:lnTo>
                  <a:lnTo>
                    <a:pt x="369887" y="1644650"/>
                  </a:lnTo>
                  <a:lnTo>
                    <a:pt x="749617" y="229235"/>
                  </a:lnTo>
                  <a:lnTo>
                    <a:pt x="755650" y="193675"/>
                  </a:lnTo>
                  <a:lnTo>
                    <a:pt x="754379" y="158115"/>
                  </a:lnTo>
                  <a:lnTo>
                    <a:pt x="732154" y="90805"/>
                  </a:lnTo>
                  <a:lnTo>
                    <a:pt x="686117" y="37782"/>
                  </a:lnTo>
                  <a:lnTo>
                    <a:pt x="661727" y="25400"/>
                  </a:lnTo>
                  <a:close/>
                </a:path>
              </a:pathLst>
            </a:custGeom>
            <a:solidFill>
              <a:srgbClr val="D679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549832" y="6167437"/>
              <a:ext cx="3293427" cy="611187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5829935" y="1783080"/>
              <a:ext cx="2140585" cy="3239135"/>
            </a:xfrm>
            <a:custGeom>
              <a:avLst/>
              <a:gdLst/>
              <a:ahLst/>
              <a:cxnLst/>
              <a:rect l="l" t="t" r="r" b="b"/>
              <a:pathLst>
                <a:path w="2140584" h="3239135">
                  <a:moveTo>
                    <a:pt x="109854" y="3091497"/>
                  </a:moveTo>
                  <a:lnTo>
                    <a:pt x="33654" y="3129597"/>
                  </a:lnTo>
                  <a:lnTo>
                    <a:pt x="109854" y="3167697"/>
                  </a:lnTo>
                  <a:lnTo>
                    <a:pt x="109854" y="3140392"/>
                  </a:lnTo>
                  <a:lnTo>
                    <a:pt x="1142999" y="3140392"/>
                  </a:lnTo>
                  <a:lnTo>
                    <a:pt x="1142999" y="3118167"/>
                  </a:lnTo>
                  <a:lnTo>
                    <a:pt x="109854" y="3118167"/>
                  </a:lnTo>
                  <a:lnTo>
                    <a:pt x="109854" y="3091497"/>
                  </a:lnTo>
                  <a:close/>
                </a:path>
                <a:path w="2140584" h="3239135">
                  <a:moveTo>
                    <a:pt x="1641474" y="2711132"/>
                  </a:moveTo>
                  <a:lnTo>
                    <a:pt x="1550035" y="2734627"/>
                  </a:lnTo>
                  <a:lnTo>
                    <a:pt x="1510664" y="2761932"/>
                  </a:lnTo>
                  <a:lnTo>
                    <a:pt x="1478914" y="2797175"/>
                  </a:lnTo>
                  <a:lnTo>
                    <a:pt x="1455737" y="2839402"/>
                  </a:lnTo>
                  <a:lnTo>
                    <a:pt x="1443037" y="2886392"/>
                  </a:lnTo>
                  <a:lnTo>
                    <a:pt x="1403667" y="2892107"/>
                  </a:lnTo>
                  <a:lnTo>
                    <a:pt x="1367472" y="2906077"/>
                  </a:lnTo>
                  <a:lnTo>
                    <a:pt x="1335405" y="2927667"/>
                  </a:lnTo>
                  <a:lnTo>
                    <a:pt x="1308417" y="2956242"/>
                  </a:lnTo>
                  <a:lnTo>
                    <a:pt x="1285874" y="2998470"/>
                  </a:lnTo>
                  <a:lnTo>
                    <a:pt x="1275470" y="3043872"/>
                  </a:lnTo>
                  <a:lnTo>
                    <a:pt x="1275461" y="3046412"/>
                  </a:lnTo>
                  <a:lnTo>
                    <a:pt x="1276667" y="3088005"/>
                  </a:lnTo>
                  <a:lnTo>
                    <a:pt x="1290319" y="3136900"/>
                  </a:lnTo>
                  <a:lnTo>
                    <a:pt x="1316037" y="3176905"/>
                  </a:lnTo>
                  <a:lnTo>
                    <a:pt x="1350644" y="3208020"/>
                  </a:lnTo>
                  <a:lnTo>
                    <a:pt x="1391919" y="3228657"/>
                  </a:lnTo>
                  <a:lnTo>
                    <a:pt x="1438274" y="3237865"/>
                  </a:lnTo>
                  <a:lnTo>
                    <a:pt x="1897380" y="3238817"/>
                  </a:lnTo>
                  <a:lnTo>
                    <a:pt x="1997392" y="3238817"/>
                  </a:lnTo>
                  <a:lnTo>
                    <a:pt x="2043430" y="3230245"/>
                  </a:lnTo>
                  <a:lnTo>
                    <a:pt x="2061835" y="3220085"/>
                  </a:lnTo>
                  <a:lnTo>
                    <a:pt x="1897380" y="3220085"/>
                  </a:lnTo>
                  <a:lnTo>
                    <a:pt x="1439227" y="3219132"/>
                  </a:lnTo>
                  <a:lnTo>
                    <a:pt x="1398269" y="3210560"/>
                  </a:lnTo>
                  <a:lnTo>
                    <a:pt x="1361439" y="3192145"/>
                  </a:lnTo>
                  <a:lnTo>
                    <a:pt x="1330642" y="3164840"/>
                  </a:lnTo>
                  <a:lnTo>
                    <a:pt x="1308417" y="3129597"/>
                  </a:lnTo>
                  <a:lnTo>
                    <a:pt x="1295717" y="3088640"/>
                  </a:lnTo>
                  <a:lnTo>
                    <a:pt x="1293812" y="3046412"/>
                  </a:lnTo>
                  <a:lnTo>
                    <a:pt x="1303337" y="3005137"/>
                  </a:lnTo>
                  <a:lnTo>
                    <a:pt x="1323339" y="2967355"/>
                  </a:lnTo>
                  <a:lnTo>
                    <a:pt x="1376680" y="2922905"/>
                  </a:lnTo>
                  <a:lnTo>
                    <a:pt x="1443989" y="2905125"/>
                  </a:lnTo>
                  <a:lnTo>
                    <a:pt x="1459864" y="2904172"/>
                  </a:lnTo>
                  <a:lnTo>
                    <a:pt x="1461769" y="2889250"/>
                  </a:lnTo>
                  <a:lnTo>
                    <a:pt x="1473517" y="2846387"/>
                  </a:lnTo>
                  <a:lnTo>
                    <a:pt x="1494472" y="2808287"/>
                  </a:lnTo>
                  <a:lnTo>
                    <a:pt x="1523364" y="2776220"/>
                  </a:lnTo>
                  <a:lnTo>
                    <a:pt x="1558924" y="2751137"/>
                  </a:lnTo>
                  <a:lnTo>
                    <a:pt x="1600199" y="2734627"/>
                  </a:lnTo>
                  <a:lnTo>
                    <a:pt x="1641474" y="2730182"/>
                  </a:lnTo>
                  <a:lnTo>
                    <a:pt x="1722437" y="2730182"/>
                  </a:lnTo>
                  <a:lnTo>
                    <a:pt x="1691005" y="2717482"/>
                  </a:lnTo>
                  <a:lnTo>
                    <a:pt x="1641474" y="2711132"/>
                  </a:lnTo>
                  <a:close/>
                </a:path>
                <a:path w="2140584" h="3239135">
                  <a:moveTo>
                    <a:pt x="2121535" y="3023235"/>
                  </a:moveTo>
                  <a:lnTo>
                    <a:pt x="2121452" y="3099752"/>
                  </a:lnTo>
                  <a:lnTo>
                    <a:pt x="2109469" y="3145790"/>
                  </a:lnTo>
                  <a:lnTo>
                    <a:pt x="2082482" y="3183572"/>
                  </a:lnTo>
                  <a:lnTo>
                    <a:pt x="2043747" y="3209607"/>
                  </a:lnTo>
                  <a:lnTo>
                    <a:pt x="1997392" y="3220085"/>
                  </a:lnTo>
                  <a:lnTo>
                    <a:pt x="2061835" y="3220085"/>
                  </a:lnTo>
                  <a:lnTo>
                    <a:pt x="2083117" y="3208337"/>
                  </a:lnTo>
                  <a:lnTo>
                    <a:pt x="2114232" y="3175635"/>
                  </a:lnTo>
                  <a:lnTo>
                    <a:pt x="2133917" y="3134677"/>
                  </a:lnTo>
                  <a:lnTo>
                    <a:pt x="2140267" y="3088640"/>
                  </a:lnTo>
                  <a:lnTo>
                    <a:pt x="2140267" y="3088005"/>
                  </a:lnTo>
                  <a:lnTo>
                    <a:pt x="2129790" y="3036570"/>
                  </a:lnTo>
                  <a:lnTo>
                    <a:pt x="2121535" y="3023235"/>
                  </a:lnTo>
                  <a:close/>
                </a:path>
                <a:path w="2140584" h="3239135">
                  <a:moveTo>
                    <a:pt x="1610677" y="3035300"/>
                  </a:moveTo>
                  <a:lnTo>
                    <a:pt x="1566227" y="3035300"/>
                  </a:lnTo>
                  <a:lnTo>
                    <a:pt x="1580832" y="3081655"/>
                  </a:lnTo>
                  <a:lnTo>
                    <a:pt x="1610994" y="3117532"/>
                  </a:lnTo>
                  <a:lnTo>
                    <a:pt x="1652269" y="3139757"/>
                  </a:lnTo>
                  <a:lnTo>
                    <a:pt x="1700847" y="3144520"/>
                  </a:lnTo>
                  <a:lnTo>
                    <a:pt x="1732597" y="3136900"/>
                  </a:lnTo>
                  <a:lnTo>
                    <a:pt x="1753235" y="3125787"/>
                  </a:lnTo>
                  <a:lnTo>
                    <a:pt x="1688464" y="3125787"/>
                  </a:lnTo>
                  <a:lnTo>
                    <a:pt x="1651635" y="3119120"/>
                  </a:lnTo>
                  <a:lnTo>
                    <a:pt x="1620837" y="3100387"/>
                  </a:lnTo>
                  <a:lnTo>
                    <a:pt x="1597977" y="3072447"/>
                  </a:lnTo>
                  <a:lnTo>
                    <a:pt x="1585912" y="3037205"/>
                  </a:lnTo>
                  <a:lnTo>
                    <a:pt x="1612582" y="3037205"/>
                  </a:lnTo>
                  <a:lnTo>
                    <a:pt x="1610677" y="3035300"/>
                  </a:lnTo>
                  <a:close/>
                </a:path>
                <a:path w="2140584" h="3239135">
                  <a:moveTo>
                    <a:pt x="1783714" y="3064510"/>
                  </a:moveTo>
                  <a:lnTo>
                    <a:pt x="1767522" y="3089592"/>
                  </a:lnTo>
                  <a:lnTo>
                    <a:pt x="1745297" y="3108960"/>
                  </a:lnTo>
                  <a:lnTo>
                    <a:pt x="1718627" y="3121342"/>
                  </a:lnTo>
                  <a:lnTo>
                    <a:pt x="1688464" y="3125787"/>
                  </a:lnTo>
                  <a:lnTo>
                    <a:pt x="1753235" y="3125787"/>
                  </a:lnTo>
                  <a:lnTo>
                    <a:pt x="1760537" y="3121660"/>
                  </a:lnTo>
                  <a:lnTo>
                    <a:pt x="1783714" y="3099752"/>
                  </a:lnTo>
                  <a:lnTo>
                    <a:pt x="1800542" y="3072130"/>
                  </a:lnTo>
                  <a:lnTo>
                    <a:pt x="1783714" y="3064510"/>
                  </a:lnTo>
                  <a:close/>
                </a:path>
                <a:path w="2140584" h="3239135">
                  <a:moveTo>
                    <a:pt x="1923540" y="2820352"/>
                  </a:moveTo>
                  <a:lnTo>
                    <a:pt x="1811972" y="2820352"/>
                  </a:lnTo>
                  <a:lnTo>
                    <a:pt x="1874202" y="2820987"/>
                  </a:lnTo>
                  <a:lnTo>
                    <a:pt x="1931352" y="2846070"/>
                  </a:lnTo>
                  <a:lnTo>
                    <a:pt x="1973262" y="2890837"/>
                  </a:lnTo>
                  <a:lnTo>
                    <a:pt x="1994535" y="2948622"/>
                  </a:lnTo>
                  <a:lnTo>
                    <a:pt x="1996439" y="2961640"/>
                  </a:lnTo>
                  <a:lnTo>
                    <a:pt x="2009457" y="2963545"/>
                  </a:lnTo>
                  <a:lnTo>
                    <a:pt x="2056130" y="2979737"/>
                  </a:lnTo>
                  <a:lnTo>
                    <a:pt x="2092007" y="3010217"/>
                  </a:lnTo>
                  <a:lnTo>
                    <a:pt x="2114867" y="3051492"/>
                  </a:lnTo>
                  <a:lnTo>
                    <a:pt x="2121535" y="3099435"/>
                  </a:lnTo>
                  <a:lnTo>
                    <a:pt x="2121535" y="3023235"/>
                  </a:lnTo>
                  <a:lnTo>
                    <a:pt x="2103119" y="2993707"/>
                  </a:lnTo>
                  <a:lnTo>
                    <a:pt x="2063432" y="2962275"/>
                  </a:lnTo>
                  <a:lnTo>
                    <a:pt x="2014219" y="2945765"/>
                  </a:lnTo>
                  <a:lnTo>
                    <a:pt x="2005330" y="2912110"/>
                  </a:lnTo>
                  <a:lnTo>
                    <a:pt x="1969452" y="2853690"/>
                  </a:lnTo>
                  <a:lnTo>
                    <a:pt x="1923540" y="2820352"/>
                  </a:lnTo>
                  <a:close/>
                </a:path>
                <a:path w="2140584" h="3239135">
                  <a:moveTo>
                    <a:pt x="1612582" y="3037205"/>
                  </a:moveTo>
                  <a:lnTo>
                    <a:pt x="1585912" y="3037205"/>
                  </a:lnTo>
                  <a:lnTo>
                    <a:pt x="1606549" y="3057842"/>
                  </a:lnTo>
                  <a:lnTo>
                    <a:pt x="1619885" y="3044825"/>
                  </a:lnTo>
                  <a:lnTo>
                    <a:pt x="1612582" y="3037205"/>
                  </a:lnTo>
                  <a:close/>
                </a:path>
                <a:path w="2140584" h="3239135">
                  <a:moveTo>
                    <a:pt x="1575752" y="2999422"/>
                  </a:moveTo>
                  <a:lnTo>
                    <a:pt x="1531302" y="3043872"/>
                  </a:lnTo>
                  <a:lnTo>
                    <a:pt x="1544637" y="3056890"/>
                  </a:lnTo>
                  <a:lnTo>
                    <a:pt x="1566227" y="3035300"/>
                  </a:lnTo>
                  <a:lnTo>
                    <a:pt x="1610677" y="3035300"/>
                  </a:lnTo>
                  <a:lnTo>
                    <a:pt x="1575752" y="2999422"/>
                  </a:lnTo>
                  <a:close/>
                </a:path>
                <a:path w="2140584" h="3239135">
                  <a:moveTo>
                    <a:pt x="1769427" y="2985452"/>
                  </a:moveTo>
                  <a:lnTo>
                    <a:pt x="1756410" y="2998470"/>
                  </a:lnTo>
                  <a:lnTo>
                    <a:pt x="1800542" y="3042920"/>
                  </a:lnTo>
                  <a:lnTo>
                    <a:pt x="1834514" y="3008947"/>
                  </a:lnTo>
                  <a:lnTo>
                    <a:pt x="1810067" y="3008947"/>
                  </a:lnTo>
                  <a:lnTo>
                    <a:pt x="1809114" y="3006090"/>
                  </a:lnTo>
                  <a:lnTo>
                    <a:pt x="1790382" y="3006090"/>
                  </a:lnTo>
                  <a:lnTo>
                    <a:pt x="1769427" y="2985452"/>
                  </a:lnTo>
                  <a:close/>
                </a:path>
                <a:path w="2140584" h="3239135">
                  <a:moveTo>
                    <a:pt x="1831657" y="2985452"/>
                  </a:moveTo>
                  <a:lnTo>
                    <a:pt x="1810067" y="3008947"/>
                  </a:lnTo>
                  <a:lnTo>
                    <a:pt x="1834514" y="3008947"/>
                  </a:lnTo>
                  <a:lnTo>
                    <a:pt x="1844674" y="2998470"/>
                  </a:lnTo>
                  <a:lnTo>
                    <a:pt x="1831657" y="2985452"/>
                  </a:lnTo>
                  <a:close/>
                </a:path>
                <a:path w="2140584" h="3239135">
                  <a:moveTo>
                    <a:pt x="1747882" y="2917507"/>
                  </a:moveTo>
                  <a:lnTo>
                    <a:pt x="1688782" y="2917507"/>
                  </a:lnTo>
                  <a:lnTo>
                    <a:pt x="1729105" y="2926080"/>
                  </a:lnTo>
                  <a:lnTo>
                    <a:pt x="1769744" y="2957830"/>
                  </a:lnTo>
                  <a:lnTo>
                    <a:pt x="1790382" y="3006090"/>
                  </a:lnTo>
                  <a:lnTo>
                    <a:pt x="1809114" y="3006090"/>
                  </a:lnTo>
                  <a:lnTo>
                    <a:pt x="1795144" y="2962592"/>
                  </a:lnTo>
                  <a:lnTo>
                    <a:pt x="1764982" y="2926715"/>
                  </a:lnTo>
                  <a:lnTo>
                    <a:pt x="1747882" y="2917507"/>
                  </a:lnTo>
                  <a:close/>
                </a:path>
                <a:path w="2140584" h="3239135">
                  <a:moveTo>
                    <a:pt x="1675447" y="2899727"/>
                  </a:moveTo>
                  <a:lnTo>
                    <a:pt x="1643697" y="2907347"/>
                  </a:lnTo>
                  <a:lnTo>
                    <a:pt x="1615757" y="2922587"/>
                  </a:lnTo>
                  <a:lnTo>
                    <a:pt x="1592580" y="2944495"/>
                  </a:lnTo>
                  <a:lnTo>
                    <a:pt x="1575752" y="2972117"/>
                  </a:lnTo>
                  <a:lnTo>
                    <a:pt x="1592580" y="2979737"/>
                  </a:lnTo>
                  <a:lnTo>
                    <a:pt x="1616074" y="2945765"/>
                  </a:lnTo>
                  <a:lnTo>
                    <a:pt x="1649412" y="2924492"/>
                  </a:lnTo>
                  <a:lnTo>
                    <a:pt x="1688782" y="2917507"/>
                  </a:lnTo>
                  <a:lnTo>
                    <a:pt x="1747882" y="2917507"/>
                  </a:lnTo>
                  <a:lnTo>
                    <a:pt x="1723707" y="2904490"/>
                  </a:lnTo>
                  <a:lnTo>
                    <a:pt x="1675447" y="2899727"/>
                  </a:lnTo>
                  <a:close/>
                </a:path>
                <a:path w="2140584" h="3239135">
                  <a:moveTo>
                    <a:pt x="1722437" y="2730182"/>
                  </a:moveTo>
                  <a:lnTo>
                    <a:pt x="1641474" y="2730182"/>
                  </a:lnTo>
                  <a:lnTo>
                    <a:pt x="1686242" y="2735580"/>
                  </a:lnTo>
                  <a:lnTo>
                    <a:pt x="1727835" y="2752090"/>
                  </a:lnTo>
                  <a:lnTo>
                    <a:pt x="1764030" y="2778125"/>
                  </a:lnTo>
                  <a:lnTo>
                    <a:pt x="1792922" y="2813050"/>
                  </a:lnTo>
                  <a:lnTo>
                    <a:pt x="1799589" y="2823210"/>
                  </a:lnTo>
                  <a:lnTo>
                    <a:pt x="1811972" y="2820352"/>
                  </a:lnTo>
                  <a:lnTo>
                    <a:pt x="1923540" y="2820352"/>
                  </a:lnTo>
                  <a:lnTo>
                    <a:pt x="1919605" y="2817495"/>
                  </a:lnTo>
                  <a:lnTo>
                    <a:pt x="1879282" y="2802890"/>
                  </a:lnTo>
                  <a:lnTo>
                    <a:pt x="1876372" y="2802572"/>
                  </a:lnTo>
                  <a:lnTo>
                    <a:pt x="1809114" y="2802572"/>
                  </a:lnTo>
                  <a:lnTo>
                    <a:pt x="1776412" y="2764472"/>
                  </a:lnTo>
                  <a:lnTo>
                    <a:pt x="1736724" y="2735580"/>
                  </a:lnTo>
                  <a:lnTo>
                    <a:pt x="1722437" y="2730182"/>
                  </a:lnTo>
                  <a:close/>
                </a:path>
                <a:path w="2140584" h="3239135">
                  <a:moveTo>
                    <a:pt x="0" y="2769235"/>
                  </a:moveTo>
                  <a:lnTo>
                    <a:pt x="0" y="2791460"/>
                  </a:lnTo>
                  <a:lnTo>
                    <a:pt x="1364297" y="2794635"/>
                  </a:lnTo>
                  <a:lnTo>
                    <a:pt x="1364297" y="2821622"/>
                  </a:lnTo>
                  <a:lnTo>
                    <a:pt x="1418589" y="2794635"/>
                  </a:lnTo>
                  <a:lnTo>
                    <a:pt x="1376997" y="2794635"/>
                  </a:lnTo>
                  <a:lnTo>
                    <a:pt x="1376997" y="2772410"/>
                  </a:lnTo>
                  <a:lnTo>
                    <a:pt x="1364297" y="2772410"/>
                  </a:lnTo>
                  <a:lnTo>
                    <a:pt x="0" y="2769235"/>
                  </a:lnTo>
                  <a:close/>
                </a:path>
                <a:path w="2140584" h="3239135">
                  <a:moveTo>
                    <a:pt x="1844357" y="2799080"/>
                  </a:moveTo>
                  <a:lnTo>
                    <a:pt x="1809114" y="2802572"/>
                  </a:lnTo>
                  <a:lnTo>
                    <a:pt x="1876372" y="2802572"/>
                  </a:lnTo>
                  <a:lnTo>
                    <a:pt x="1844357" y="2799080"/>
                  </a:lnTo>
                  <a:close/>
                </a:path>
                <a:path w="2140584" h="3239135">
                  <a:moveTo>
                    <a:pt x="1376997" y="2751772"/>
                  </a:moveTo>
                  <a:lnTo>
                    <a:pt x="1376997" y="2794635"/>
                  </a:lnTo>
                  <a:lnTo>
                    <a:pt x="1418589" y="2794635"/>
                  </a:lnTo>
                  <a:lnTo>
                    <a:pt x="1440497" y="2783840"/>
                  </a:lnTo>
                  <a:lnTo>
                    <a:pt x="1376997" y="2751772"/>
                  </a:lnTo>
                  <a:close/>
                </a:path>
                <a:path w="2140584" h="3239135">
                  <a:moveTo>
                    <a:pt x="1364614" y="2745422"/>
                  </a:moveTo>
                  <a:lnTo>
                    <a:pt x="1364394" y="2761932"/>
                  </a:lnTo>
                  <a:lnTo>
                    <a:pt x="1364297" y="2772410"/>
                  </a:lnTo>
                  <a:lnTo>
                    <a:pt x="1376997" y="2772410"/>
                  </a:lnTo>
                  <a:lnTo>
                    <a:pt x="1376997" y="2751772"/>
                  </a:lnTo>
                  <a:lnTo>
                    <a:pt x="1364614" y="2745422"/>
                  </a:lnTo>
                  <a:close/>
                </a:path>
                <a:path w="2140584" h="3239135">
                  <a:moveTo>
                    <a:pt x="1400810" y="0"/>
                  </a:moveTo>
                  <a:lnTo>
                    <a:pt x="1309052" y="23495"/>
                  </a:lnTo>
                  <a:lnTo>
                    <a:pt x="1269999" y="50800"/>
                  </a:lnTo>
                  <a:lnTo>
                    <a:pt x="1237932" y="86042"/>
                  </a:lnTo>
                  <a:lnTo>
                    <a:pt x="1215072" y="128270"/>
                  </a:lnTo>
                  <a:lnTo>
                    <a:pt x="1202055" y="175260"/>
                  </a:lnTo>
                  <a:lnTo>
                    <a:pt x="1163002" y="180975"/>
                  </a:lnTo>
                  <a:lnTo>
                    <a:pt x="1126807" y="194945"/>
                  </a:lnTo>
                  <a:lnTo>
                    <a:pt x="1094422" y="216535"/>
                  </a:lnTo>
                  <a:lnTo>
                    <a:pt x="1067435" y="244792"/>
                  </a:lnTo>
                  <a:lnTo>
                    <a:pt x="1045210" y="287020"/>
                  </a:lnTo>
                  <a:lnTo>
                    <a:pt x="1034563" y="332422"/>
                  </a:lnTo>
                  <a:lnTo>
                    <a:pt x="1034495" y="335280"/>
                  </a:lnTo>
                  <a:lnTo>
                    <a:pt x="1036002" y="376872"/>
                  </a:lnTo>
                  <a:lnTo>
                    <a:pt x="1049655" y="425767"/>
                  </a:lnTo>
                  <a:lnTo>
                    <a:pt x="1075372" y="465772"/>
                  </a:lnTo>
                  <a:lnTo>
                    <a:pt x="1109662" y="496570"/>
                  </a:lnTo>
                  <a:lnTo>
                    <a:pt x="1151255" y="517525"/>
                  </a:lnTo>
                  <a:lnTo>
                    <a:pt x="1197292" y="526732"/>
                  </a:lnTo>
                  <a:lnTo>
                    <a:pt x="1656714" y="527685"/>
                  </a:lnTo>
                  <a:lnTo>
                    <a:pt x="1756410" y="527685"/>
                  </a:lnTo>
                  <a:lnTo>
                    <a:pt x="1802764" y="519112"/>
                  </a:lnTo>
                  <a:lnTo>
                    <a:pt x="1821180" y="508635"/>
                  </a:lnTo>
                  <a:lnTo>
                    <a:pt x="1656714" y="508635"/>
                  </a:lnTo>
                  <a:lnTo>
                    <a:pt x="1198244" y="507682"/>
                  </a:lnTo>
                  <a:lnTo>
                    <a:pt x="1157287" y="499427"/>
                  </a:lnTo>
                  <a:lnTo>
                    <a:pt x="1120457" y="481012"/>
                  </a:lnTo>
                  <a:lnTo>
                    <a:pt x="1089977" y="453707"/>
                  </a:lnTo>
                  <a:lnTo>
                    <a:pt x="1067435" y="418147"/>
                  </a:lnTo>
                  <a:lnTo>
                    <a:pt x="1054735" y="377190"/>
                  </a:lnTo>
                  <a:lnTo>
                    <a:pt x="1053147" y="335280"/>
                  </a:lnTo>
                  <a:lnTo>
                    <a:pt x="1062355" y="294005"/>
                  </a:lnTo>
                  <a:lnTo>
                    <a:pt x="1082674" y="256222"/>
                  </a:lnTo>
                  <a:lnTo>
                    <a:pt x="1135697" y="211772"/>
                  </a:lnTo>
                  <a:lnTo>
                    <a:pt x="1203007" y="193992"/>
                  </a:lnTo>
                  <a:lnTo>
                    <a:pt x="1219199" y="193040"/>
                  </a:lnTo>
                  <a:lnTo>
                    <a:pt x="1220787" y="178117"/>
                  </a:lnTo>
                  <a:lnTo>
                    <a:pt x="1232852" y="135255"/>
                  </a:lnTo>
                  <a:lnTo>
                    <a:pt x="1253807" y="97155"/>
                  </a:lnTo>
                  <a:lnTo>
                    <a:pt x="1282699" y="65087"/>
                  </a:lnTo>
                  <a:lnTo>
                    <a:pt x="1318260" y="40005"/>
                  </a:lnTo>
                  <a:lnTo>
                    <a:pt x="1359217" y="23495"/>
                  </a:lnTo>
                  <a:lnTo>
                    <a:pt x="1400810" y="18732"/>
                  </a:lnTo>
                  <a:lnTo>
                    <a:pt x="1481455" y="18732"/>
                  </a:lnTo>
                  <a:lnTo>
                    <a:pt x="1450339" y="6350"/>
                  </a:lnTo>
                  <a:lnTo>
                    <a:pt x="1400810" y="0"/>
                  </a:lnTo>
                  <a:close/>
                </a:path>
                <a:path w="2140584" h="3239135">
                  <a:moveTo>
                    <a:pt x="1880869" y="312102"/>
                  </a:moveTo>
                  <a:lnTo>
                    <a:pt x="1880785" y="388620"/>
                  </a:lnTo>
                  <a:lnTo>
                    <a:pt x="1868487" y="434657"/>
                  </a:lnTo>
                  <a:lnTo>
                    <a:pt x="1841499" y="472440"/>
                  </a:lnTo>
                  <a:lnTo>
                    <a:pt x="1803082" y="498475"/>
                  </a:lnTo>
                  <a:lnTo>
                    <a:pt x="1756410" y="508635"/>
                  </a:lnTo>
                  <a:lnTo>
                    <a:pt x="1821180" y="508635"/>
                  </a:lnTo>
                  <a:lnTo>
                    <a:pt x="1842452" y="496887"/>
                  </a:lnTo>
                  <a:lnTo>
                    <a:pt x="1873249" y="464502"/>
                  </a:lnTo>
                  <a:lnTo>
                    <a:pt x="1893252" y="423545"/>
                  </a:lnTo>
                  <a:lnTo>
                    <a:pt x="1899602" y="377190"/>
                  </a:lnTo>
                  <a:lnTo>
                    <a:pt x="1899602" y="376872"/>
                  </a:lnTo>
                  <a:lnTo>
                    <a:pt x="1889124" y="325437"/>
                  </a:lnTo>
                  <a:lnTo>
                    <a:pt x="1880869" y="312102"/>
                  </a:lnTo>
                  <a:close/>
                </a:path>
                <a:path w="2140584" h="3239135">
                  <a:moveTo>
                    <a:pt x="1370012" y="324167"/>
                  </a:moveTo>
                  <a:lnTo>
                    <a:pt x="1325562" y="324167"/>
                  </a:lnTo>
                  <a:lnTo>
                    <a:pt x="1340167" y="370205"/>
                  </a:lnTo>
                  <a:lnTo>
                    <a:pt x="1370012" y="406400"/>
                  </a:lnTo>
                  <a:lnTo>
                    <a:pt x="1411605" y="428625"/>
                  </a:lnTo>
                  <a:lnTo>
                    <a:pt x="1459864" y="433387"/>
                  </a:lnTo>
                  <a:lnTo>
                    <a:pt x="1491614" y="425767"/>
                  </a:lnTo>
                  <a:lnTo>
                    <a:pt x="1512569" y="414655"/>
                  </a:lnTo>
                  <a:lnTo>
                    <a:pt x="1447799" y="414655"/>
                  </a:lnTo>
                  <a:lnTo>
                    <a:pt x="1410969" y="407987"/>
                  </a:lnTo>
                  <a:lnTo>
                    <a:pt x="1379855" y="389255"/>
                  </a:lnTo>
                  <a:lnTo>
                    <a:pt x="1356994" y="361315"/>
                  </a:lnTo>
                  <a:lnTo>
                    <a:pt x="1345247" y="326072"/>
                  </a:lnTo>
                  <a:lnTo>
                    <a:pt x="1371599" y="326072"/>
                  </a:lnTo>
                  <a:lnTo>
                    <a:pt x="1370012" y="324167"/>
                  </a:lnTo>
                  <a:close/>
                </a:path>
                <a:path w="2140584" h="3239135">
                  <a:moveTo>
                    <a:pt x="1542732" y="353377"/>
                  </a:moveTo>
                  <a:lnTo>
                    <a:pt x="1526539" y="378460"/>
                  </a:lnTo>
                  <a:lnTo>
                    <a:pt x="1504632" y="397827"/>
                  </a:lnTo>
                  <a:lnTo>
                    <a:pt x="1477644" y="410210"/>
                  </a:lnTo>
                  <a:lnTo>
                    <a:pt x="1447799" y="414655"/>
                  </a:lnTo>
                  <a:lnTo>
                    <a:pt x="1512569" y="414655"/>
                  </a:lnTo>
                  <a:lnTo>
                    <a:pt x="1519872" y="410527"/>
                  </a:lnTo>
                  <a:lnTo>
                    <a:pt x="1542732" y="388620"/>
                  </a:lnTo>
                  <a:lnTo>
                    <a:pt x="1559877" y="360680"/>
                  </a:lnTo>
                  <a:lnTo>
                    <a:pt x="1542732" y="353377"/>
                  </a:lnTo>
                  <a:close/>
                </a:path>
                <a:path w="2140584" h="3239135">
                  <a:moveTo>
                    <a:pt x="1682582" y="109220"/>
                  </a:moveTo>
                  <a:lnTo>
                    <a:pt x="1570989" y="109220"/>
                  </a:lnTo>
                  <a:lnTo>
                    <a:pt x="1633219" y="109537"/>
                  </a:lnTo>
                  <a:lnTo>
                    <a:pt x="1690687" y="134620"/>
                  </a:lnTo>
                  <a:lnTo>
                    <a:pt x="1732280" y="179705"/>
                  </a:lnTo>
                  <a:lnTo>
                    <a:pt x="1753552" y="237490"/>
                  </a:lnTo>
                  <a:lnTo>
                    <a:pt x="1755457" y="250507"/>
                  </a:lnTo>
                  <a:lnTo>
                    <a:pt x="1768792" y="252412"/>
                  </a:lnTo>
                  <a:lnTo>
                    <a:pt x="1815147" y="268605"/>
                  </a:lnTo>
                  <a:lnTo>
                    <a:pt x="1851342" y="299085"/>
                  </a:lnTo>
                  <a:lnTo>
                    <a:pt x="1873885" y="340042"/>
                  </a:lnTo>
                  <a:lnTo>
                    <a:pt x="1880869" y="388302"/>
                  </a:lnTo>
                  <a:lnTo>
                    <a:pt x="1880869" y="312102"/>
                  </a:lnTo>
                  <a:lnTo>
                    <a:pt x="1862137" y="282257"/>
                  </a:lnTo>
                  <a:lnTo>
                    <a:pt x="1822767" y="251142"/>
                  </a:lnTo>
                  <a:lnTo>
                    <a:pt x="1773555" y="234632"/>
                  </a:lnTo>
                  <a:lnTo>
                    <a:pt x="1764664" y="200977"/>
                  </a:lnTo>
                  <a:lnTo>
                    <a:pt x="1728787" y="142557"/>
                  </a:lnTo>
                  <a:lnTo>
                    <a:pt x="1682582" y="109220"/>
                  </a:lnTo>
                  <a:close/>
                </a:path>
                <a:path w="2140584" h="3239135">
                  <a:moveTo>
                    <a:pt x="1371599" y="326072"/>
                  </a:moveTo>
                  <a:lnTo>
                    <a:pt x="1345247" y="326072"/>
                  </a:lnTo>
                  <a:lnTo>
                    <a:pt x="1365885" y="346710"/>
                  </a:lnTo>
                  <a:lnTo>
                    <a:pt x="1379219" y="333375"/>
                  </a:lnTo>
                  <a:lnTo>
                    <a:pt x="1371599" y="326072"/>
                  </a:lnTo>
                  <a:close/>
                </a:path>
                <a:path w="2140584" h="3239135">
                  <a:moveTo>
                    <a:pt x="1334769" y="288290"/>
                  </a:moveTo>
                  <a:lnTo>
                    <a:pt x="1290637" y="332422"/>
                  </a:lnTo>
                  <a:lnTo>
                    <a:pt x="1303655" y="345757"/>
                  </a:lnTo>
                  <a:lnTo>
                    <a:pt x="1325562" y="324167"/>
                  </a:lnTo>
                  <a:lnTo>
                    <a:pt x="1370012" y="324167"/>
                  </a:lnTo>
                  <a:lnTo>
                    <a:pt x="1334769" y="288290"/>
                  </a:lnTo>
                  <a:close/>
                </a:path>
                <a:path w="2140584" h="3239135">
                  <a:moveTo>
                    <a:pt x="1528762" y="274002"/>
                  </a:moveTo>
                  <a:lnTo>
                    <a:pt x="1515427" y="287337"/>
                  </a:lnTo>
                  <a:lnTo>
                    <a:pt x="1559877" y="331470"/>
                  </a:lnTo>
                  <a:lnTo>
                    <a:pt x="1593532" y="297815"/>
                  </a:lnTo>
                  <a:lnTo>
                    <a:pt x="1569085" y="297815"/>
                  </a:lnTo>
                  <a:lnTo>
                    <a:pt x="1568449" y="294957"/>
                  </a:lnTo>
                  <a:lnTo>
                    <a:pt x="1549399" y="294957"/>
                  </a:lnTo>
                  <a:lnTo>
                    <a:pt x="1528762" y="274002"/>
                  </a:lnTo>
                  <a:close/>
                </a:path>
                <a:path w="2140584" h="3239135">
                  <a:moveTo>
                    <a:pt x="1590992" y="274002"/>
                  </a:moveTo>
                  <a:lnTo>
                    <a:pt x="1569085" y="297815"/>
                  </a:lnTo>
                  <a:lnTo>
                    <a:pt x="1593532" y="297815"/>
                  </a:lnTo>
                  <a:lnTo>
                    <a:pt x="1604010" y="287337"/>
                  </a:lnTo>
                  <a:lnTo>
                    <a:pt x="1590992" y="274002"/>
                  </a:lnTo>
                  <a:close/>
                </a:path>
                <a:path w="2140584" h="3239135">
                  <a:moveTo>
                    <a:pt x="1506900" y="206375"/>
                  </a:moveTo>
                  <a:lnTo>
                    <a:pt x="1447799" y="206375"/>
                  </a:lnTo>
                  <a:lnTo>
                    <a:pt x="1488122" y="214947"/>
                  </a:lnTo>
                  <a:lnTo>
                    <a:pt x="1529080" y="246697"/>
                  </a:lnTo>
                  <a:lnTo>
                    <a:pt x="1549399" y="294957"/>
                  </a:lnTo>
                  <a:lnTo>
                    <a:pt x="1568449" y="294957"/>
                  </a:lnTo>
                  <a:lnTo>
                    <a:pt x="1554480" y="251460"/>
                  </a:lnTo>
                  <a:lnTo>
                    <a:pt x="1523999" y="215582"/>
                  </a:lnTo>
                  <a:lnTo>
                    <a:pt x="1506900" y="206375"/>
                  </a:lnTo>
                  <a:close/>
                </a:path>
                <a:path w="2140584" h="3239135">
                  <a:moveTo>
                    <a:pt x="1434464" y="188277"/>
                  </a:moveTo>
                  <a:lnTo>
                    <a:pt x="1402714" y="195897"/>
                  </a:lnTo>
                  <a:lnTo>
                    <a:pt x="1374774" y="211137"/>
                  </a:lnTo>
                  <a:lnTo>
                    <a:pt x="1351597" y="233045"/>
                  </a:lnTo>
                  <a:lnTo>
                    <a:pt x="1334769" y="260985"/>
                  </a:lnTo>
                  <a:lnTo>
                    <a:pt x="1351914" y="268605"/>
                  </a:lnTo>
                  <a:lnTo>
                    <a:pt x="1375092" y="234632"/>
                  </a:lnTo>
                  <a:lnTo>
                    <a:pt x="1408747" y="213360"/>
                  </a:lnTo>
                  <a:lnTo>
                    <a:pt x="1447799" y="206375"/>
                  </a:lnTo>
                  <a:lnTo>
                    <a:pt x="1506900" y="206375"/>
                  </a:lnTo>
                  <a:lnTo>
                    <a:pt x="1482724" y="193357"/>
                  </a:lnTo>
                  <a:lnTo>
                    <a:pt x="1434464" y="188277"/>
                  </a:lnTo>
                  <a:close/>
                </a:path>
                <a:path w="2140584" h="3239135">
                  <a:moveTo>
                    <a:pt x="1481455" y="18732"/>
                  </a:moveTo>
                  <a:lnTo>
                    <a:pt x="1400810" y="18732"/>
                  </a:lnTo>
                  <a:lnTo>
                    <a:pt x="1445577" y="24447"/>
                  </a:lnTo>
                  <a:lnTo>
                    <a:pt x="1487169" y="40957"/>
                  </a:lnTo>
                  <a:lnTo>
                    <a:pt x="1523364" y="66992"/>
                  </a:lnTo>
                  <a:lnTo>
                    <a:pt x="1552257" y="101600"/>
                  </a:lnTo>
                  <a:lnTo>
                    <a:pt x="1558924" y="112077"/>
                  </a:lnTo>
                  <a:lnTo>
                    <a:pt x="1570989" y="109220"/>
                  </a:lnTo>
                  <a:lnTo>
                    <a:pt x="1682582" y="109220"/>
                  </a:lnTo>
                  <a:lnTo>
                    <a:pt x="1678622" y="106362"/>
                  </a:lnTo>
                  <a:lnTo>
                    <a:pt x="1638299" y="91757"/>
                  </a:lnTo>
                  <a:lnTo>
                    <a:pt x="1635416" y="91440"/>
                  </a:lnTo>
                  <a:lnTo>
                    <a:pt x="1568132" y="91440"/>
                  </a:lnTo>
                  <a:lnTo>
                    <a:pt x="1535747" y="53340"/>
                  </a:lnTo>
                  <a:lnTo>
                    <a:pt x="1495742" y="24447"/>
                  </a:lnTo>
                  <a:lnTo>
                    <a:pt x="1481455" y="18732"/>
                  </a:lnTo>
                  <a:close/>
                </a:path>
                <a:path w="2140584" h="3239135">
                  <a:moveTo>
                    <a:pt x="1603692" y="87947"/>
                  </a:moveTo>
                  <a:lnTo>
                    <a:pt x="1568132" y="91440"/>
                  </a:lnTo>
                  <a:lnTo>
                    <a:pt x="1635416" y="91440"/>
                  </a:lnTo>
                  <a:lnTo>
                    <a:pt x="1603692" y="87947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646170" y="3632200"/>
              <a:ext cx="2155190" cy="1469072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412479" y="3293110"/>
              <a:ext cx="3611879" cy="2828607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412479" y="387032"/>
              <a:ext cx="3659187" cy="2860675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8531860" y="1326515"/>
              <a:ext cx="3368040" cy="3153410"/>
            </a:xfrm>
            <a:custGeom>
              <a:avLst/>
              <a:gdLst/>
              <a:ahLst/>
              <a:cxnLst/>
              <a:rect l="l" t="t" r="r" b="b"/>
              <a:pathLst>
                <a:path w="3368040" h="3153410">
                  <a:moveTo>
                    <a:pt x="0" y="3153092"/>
                  </a:moveTo>
                  <a:lnTo>
                    <a:pt x="3342005" y="3153092"/>
                  </a:lnTo>
                  <a:lnTo>
                    <a:pt x="3342005" y="2897187"/>
                  </a:lnTo>
                  <a:lnTo>
                    <a:pt x="0" y="2897187"/>
                  </a:lnTo>
                  <a:lnTo>
                    <a:pt x="0" y="3153092"/>
                  </a:lnTo>
                </a:path>
                <a:path w="3368040" h="3153410">
                  <a:moveTo>
                    <a:pt x="26035" y="255905"/>
                  </a:moveTo>
                  <a:lnTo>
                    <a:pt x="3368040" y="255905"/>
                  </a:lnTo>
                  <a:lnTo>
                    <a:pt x="3368040" y="0"/>
                  </a:lnTo>
                  <a:lnTo>
                    <a:pt x="26035" y="0"/>
                  </a:lnTo>
                  <a:lnTo>
                    <a:pt x="26035" y="255905"/>
                  </a:lnTo>
                </a:path>
              </a:pathLst>
            </a:custGeom>
            <a:ln w="285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 txBox="1">
            <a:spLocks noGrp="1"/>
          </p:cNvSpPr>
          <p:nvPr>
            <p:ph type="title"/>
          </p:nvPr>
        </p:nvSpPr>
        <p:spPr>
          <a:xfrm>
            <a:off x="875030" y="424497"/>
            <a:ext cx="3606165" cy="2921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50" spc="110" dirty="0">
                <a:solidFill>
                  <a:srgbClr val="000000"/>
                </a:solidFill>
              </a:rPr>
              <a:t>Τι</a:t>
            </a:r>
            <a:r>
              <a:rPr sz="1750" spc="165" dirty="0">
                <a:solidFill>
                  <a:srgbClr val="000000"/>
                </a:solidFill>
              </a:rPr>
              <a:t> </a:t>
            </a:r>
            <a:r>
              <a:rPr sz="1750" spc="100" dirty="0">
                <a:solidFill>
                  <a:srgbClr val="000000"/>
                </a:solidFill>
              </a:rPr>
              <a:t>είναι</a:t>
            </a:r>
            <a:r>
              <a:rPr sz="1750" spc="114" dirty="0">
                <a:solidFill>
                  <a:srgbClr val="000000"/>
                </a:solidFill>
              </a:rPr>
              <a:t> </a:t>
            </a:r>
            <a:r>
              <a:rPr sz="1750" spc="90" dirty="0">
                <a:solidFill>
                  <a:srgbClr val="000000"/>
                </a:solidFill>
              </a:rPr>
              <a:t>η</a:t>
            </a:r>
            <a:r>
              <a:rPr sz="1750" spc="150" dirty="0">
                <a:solidFill>
                  <a:srgbClr val="000000"/>
                </a:solidFill>
              </a:rPr>
              <a:t> </a:t>
            </a:r>
            <a:r>
              <a:rPr sz="1750" spc="130" dirty="0">
                <a:solidFill>
                  <a:srgbClr val="000000"/>
                </a:solidFill>
              </a:rPr>
              <a:t>επίθεση</a:t>
            </a:r>
            <a:r>
              <a:rPr sz="1750" spc="165" dirty="0">
                <a:solidFill>
                  <a:srgbClr val="000000"/>
                </a:solidFill>
              </a:rPr>
              <a:t> </a:t>
            </a:r>
            <a:r>
              <a:rPr sz="1750" spc="150" dirty="0">
                <a:solidFill>
                  <a:srgbClr val="000000"/>
                </a:solidFill>
              </a:rPr>
              <a:t>ARP</a:t>
            </a:r>
            <a:r>
              <a:rPr sz="1750" spc="155" dirty="0">
                <a:solidFill>
                  <a:srgbClr val="000000"/>
                </a:solidFill>
              </a:rPr>
              <a:t> </a:t>
            </a:r>
            <a:r>
              <a:rPr sz="1750" spc="140" dirty="0">
                <a:solidFill>
                  <a:srgbClr val="000000"/>
                </a:solidFill>
              </a:rPr>
              <a:t>Spoofing;</a:t>
            </a:r>
            <a:endParaRPr sz="1750"/>
          </a:p>
        </p:txBody>
      </p:sp>
      <p:sp>
        <p:nvSpPr>
          <p:cNvPr id="14" name="object 14"/>
          <p:cNvSpPr txBox="1"/>
          <p:nvPr/>
        </p:nvSpPr>
        <p:spPr>
          <a:xfrm>
            <a:off x="2565717" y="1261427"/>
            <a:ext cx="636270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65" dirty="0">
                <a:latin typeface="Calibri"/>
                <a:cs typeface="Calibri"/>
              </a:rPr>
              <a:t>Αιτήματα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6983094" y="1010920"/>
            <a:ext cx="878205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80" dirty="0">
                <a:latin typeface="Calibri"/>
                <a:cs typeface="Calibri"/>
              </a:rPr>
              <a:t>Πίνακας</a:t>
            </a:r>
            <a:r>
              <a:rPr sz="1100" spc="-30" dirty="0">
                <a:latin typeface="Calibri"/>
                <a:cs typeface="Calibri"/>
              </a:rPr>
              <a:t> </a:t>
            </a:r>
            <a:r>
              <a:rPr sz="1100" spc="114" dirty="0">
                <a:latin typeface="Calibri"/>
                <a:cs typeface="Calibri"/>
              </a:rPr>
              <a:t>ARP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8307705" y="33019"/>
            <a:ext cx="2174240" cy="1244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50" spc="60" dirty="0">
                <a:latin typeface="Calibri"/>
                <a:cs typeface="Calibri"/>
              </a:rPr>
              <a:t>CSP004_C_E:</a:t>
            </a:r>
            <a:r>
              <a:rPr sz="650" spc="35" dirty="0">
                <a:latin typeface="Calibri"/>
                <a:cs typeface="Calibri"/>
              </a:rPr>
              <a:t> </a:t>
            </a:r>
            <a:r>
              <a:rPr sz="650" spc="55" dirty="0">
                <a:latin typeface="Calibri"/>
                <a:cs typeface="Calibri"/>
              </a:rPr>
              <a:t>Abdelkader</a:t>
            </a:r>
            <a:r>
              <a:rPr sz="650" spc="30" dirty="0">
                <a:latin typeface="Calibri"/>
                <a:cs typeface="Calibri"/>
              </a:rPr>
              <a:t> </a:t>
            </a:r>
            <a:r>
              <a:rPr sz="650" spc="60" dirty="0">
                <a:latin typeface="Calibri"/>
                <a:cs typeface="Calibri"/>
              </a:rPr>
              <a:t>Shaaban</a:t>
            </a:r>
            <a:r>
              <a:rPr sz="650" spc="40" dirty="0">
                <a:latin typeface="Calibri"/>
                <a:cs typeface="Calibri"/>
              </a:rPr>
              <a:t> </a:t>
            </a:r>
            <a:r>
              <a:rPr sz="650" spc="55" dirty="0">
                <a:latin typeface="Calibri"/>
                <a:cs typeface="Calibri"/>
              </a:rPr>
              <a:t>και</a:t>
            </a:r>
            <a:r>
              <a:rPr sz="650" spc="25" dirty="0">
                <a:latin typeface="Calibri"/>
                <a:cs typeface="Calibri"/>
              </a:rPr>
              <a:t> </a:t>
            </a:r>
            <a:r>
              <a:rPr sz="650" spc="50" dirty="0">
                <a:latin typeface="Calibri"/>
                <a:cs typeface="Calibri"/>
              </a:rPr>
              <a:t>Stefan</a:t>
            </a:r>
            <a:r>
              <a:rPr sz="650" spc="25" dirty="0">
                <a:latin typeface="Calibri"/>
                <a:cs typeface="Calibri"/>
              </a:rPr>
              <a:t> </a:t>
            </a:r>
            <a:r>
              <a:rPr sz="650" spc="50" dirty="0">
                <a:latin typeface="Calibri"/>
                <a:cs typeface="Calibri"/>
              </a:rPr>
              <a:t>Schauer</a:t>
            </a:r>
            <a:endParaRPr sz="650">
              <a:latin typeface="Calibri"/>
              <a:cs typeface="Calibri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915035" y="1477644"/>
            <a:ext cx="5867400" cy="638810"/>
          </a:xfrm>
          <a:custGeom>
            <a:avLst/>
            <a:gdLst/>
            <a:ahLst/>
            <a:cxnLst/>
            <a:rect l="l" t="t" r="r" b="b"/>
            <a:pathLst>
              <a:path w="5867400" h="638810">
                <a:moveTo>
                  <a:pt x="705802" y="167640"/>
                </a:moveTo>
                <a:lnTo>
                  <a:pt x="687070" y="167640"/>
                </a:lnTo>
                <a:lnTo>
                  <a:pt x="687070" y="186690"/>
                </a:lnTo>
                <a:lnTo>
                  <a:pt x="687070" y="487997"/>
                </a:lnTo>
                <a:lnTo>
                  <a:pt x="178752" y="488315"/>
                </a:lnTo>
                <a:lnTo>
                  <a:pt x="178752" y="186690"/>
                </a:lnTo>
                <a:lnTo>
                  <a:pt x="687070" y="186690"/>
                </a:lnTo>
                <a:lnTo>
                  <a:pt x="687070" y="167640"/>
                </a:lnTo>
                <a:lnTo>
                  <a:pt x="160020" y="167640"/>
                </a:lnTo>
                <a:lnTo>
                  <a:pt x="160020" y="507047"/>
                </a:lnTo>
                <a:lnTo>
                  <a:pt x="705802" y="506730"/>
                </a:lnTo>
                <a:lnTo>
                  <a:pt x="705802" y="488315"/>
                </a:lnTo>
                <a:lnTo>
                  <a:pt x="705802" y="167640"/>
                </a:lnTo>
                <a:close/>
              </a:path>
              <a:path w="5867400" h="638810">
                <a:moveTo>
                  <a:pt x="753110" y="158432"/>
                </a:moveTo>
                <a:lnTo>
                  <a:pt x="749935" y="143510"/>
                </a:lnTo>
                <a:lnTo>
                  <a:pt x="747141" y="139382"/>
                </a:lnTo>
                <a:lnTo>
                  <a:pt x="741997" y="131762"/>
                </a:lnTo>
                <a:lnTo>
                  <a:pt x="729932" y="123507"/>
                </a:lnTo>
                <a:lnTo>
                  <a:pt x="715327" y="120650"/>
                </a:lnTo>
                <a:lnTo>
                  <a:pt x="150495" y="120650"/>
                </a:lnTo>
                <a:lnTo>
                  <a:pt x="135890" y="123507"/>
                </a:lnTo>
                <a:lnTo>
                  <a:pt x="124142" y="131762"/>
                </a:lnTo>
                <a:lnTo>
                  <a:pt x="115887" y="143510"/>
                </a:lnTo>
                <a:lnTo>
                  <a:pt x="113030" y="158432"/>
                </a:lnTo>
                <a:lnTo>
                  <a:pt x="113030" y="544830"/>
                </a:lnTo>
                <a:lnTo>
                  <a:pt x="131762" y="544830"/>
                </a:lnTo>
                <a:lnTo>
                  <a:pt x="131762" y="158432"/>
                </a:lnTo>
                <a:lnTo>
                  <a:pt x="133350" y="151130"/>
                </a:lnTo>
                <a:lnTo>
                  <a:pt x="137160" y="145097"/>
                </a:lnTo>
                <a:lnTo>
                  <a:pt x="143192" y="140970"/>
                </a:lnTo>
                <a:lnTo>
                  <a:pt x="150495" y="139382"/>
                </a:lnTo>
                <a:lnTo>
                  <a:pt x="715327" y="139382"/>
                </a:lnTo>
                <a:lnTo>
                  <a:pt x="722617" y="140970"/>
                </a:lnTo>
                <a:lnTo>
                  <a:pt x="728662" y="145097"/>
                </a:lnTo>
                <a:lnTo>
                  <a:pt x="732790" y="151130"/>
                </a:lnTo>
                <a:lnTo>
                  <a:pt x="734060" y="158432"/>
                </a:lnTo>
                <a:lnTo>
                  <a:pt x="734060" y="544830"/>
                </a:lnTo>
                <a:lnTo>
                  <a:pt x="753110" y="544830"/>
                </a:lnTo>
                <a:lnTo>
                  <a:pt x="753110" y="158432"/>
                </a:lnTo>
                <a:close/>
              </a:path>
              <a:path w="5867400" h="638810">
                <a:moveTo>
                  <a:pt x="865822" y="572770"/>
                </a:moveTo>
                <a:lnTo>
                  <a:pt x="847090" y="572770"/>
                </a:lnTo>
                <a:lnTo>
                  <a:pt x="847090" y="591502"/>
                </a:lnTo>
                <a:lnTo>
                  <a:pt x="844867" y="602615"/>
                </a:lnTo>
                <a:lnTo>
                  <a:pt x="838835" y="611505"/>
                </a:lnTo>
                <a:lnTo>
                  <a:pt x="829945" y="617537"/>
                </a:lnTo>
                <a:lnTo>
                  <a:pt x="818832" y="619760"/>
                </a:lnTo>
                <a:lnTo>
                  <a:pt x="46990" y="619760"/>
                </a:lnTo>
                <a:lnTo>
                  <a:pt x="36195" y="617537"/>
                </a:lnTo>
                <a:lnTo>
                  <a:pt x="26987" y="611505"/>
                </a:lnTo>
                <a:lnTo>
                  <a:pt x="20955" y="602615"/>
                </a:lnTo>
                <a:lnTo>
                  <a:pt x="18732" y="591502"/>
                </a:lnTo>
                <a:lnTo>
                  <a:pt x="367030" y="591502"/>
                </a:lnTo>
                <a:lnTo>
                  <a:pt x="368300" y="598805"/>
                </a:lnTo>
                <a:lnTo>
                  <a:pt x="372110" y="604837"/>
                </a:lnTo>
                <a:lnTo>
                  <a:pt x="377507" y="608965"/>
                </a:lnTo>
                <a:lnTo>
                  <a:pt x="384810" y="610552"/>
                </a:lnTo>
                <a:lnTo>
                  <a:pt x="480060" y="610552"/>
                </a:lnTo>
                <a:lnTo>
                  <a:pt x="487045" y="609282"/>
                </a:lnTo>
                <a:lnTo>
                  <a:pt x="493077" y="605472"/>
                </a:lnTo>
                <a:lnTo>
                  <a:pt x="497205" y="600075"/>
                </a:lnTo>
                <a:lnTo>
                  <a:pt x="498792" y="592772"/>
                </a:lnTo>
                <a:lnTo>
                  <a:pt x="498792" y="591502"/>
                </a:lnTo>
                <a:lnTo>
                  <a:pt x="847090" y="591502"/>
                </a:lnTo>
                <a:lnTo>
                  <a:pt x="847090" y="572770"/>
                </a:lnTo>
                <a:lnTo>
                  <a:pt x="480060" y="572770"/>
                </a:lnTo>
                <a:lnTo>
                  <a:pt x="480060" y="591502"/>
                </a:lnTo>
                <a:lnTo>
                  <a:pt x="386080" y="591502"/>
                </a:lnTo>
                <a:lnTo>
                  <a:pt x="386080" y="572770"/>
                </a:lnTo>
                <a:lnTo>
                  <a:pt x="0" y="572770"/>
                </a:lnTo>
                <a:lnTo>
                  <a:pt x="0" y="591502"/>
                </a:lnTo>
                <a:lnTo>
                  <a:pt x="3810" y="609917"/>
                </a:lnTo>
                <a:lnTo>
                  <a:pt x="13652" y="624840"/>
                </a:lnTo>
                <a:lnTo>
                  <a:pt x="28892" y="635000"/>
                </a:lnTo>
                <a:lnTo>
                  <a:pt x="46990" y="638810"/>
                </a:lnTo>
                <a:lnTo>
                  <a:pt x="818832" y="638810"/>
                </a:lnTo>
                <a:lnTo>
                  <a:pt x="855662" y="619760"/>
                </a:lnTo>
                <a:lnTo>
                  <a:pt x="865822" y="591502"/>
                </a:lnTo>
                <a:lnTo>
                  <a:pt x="865822" y="572770"/>
                </a:lnTo>
                <a:close/>
              </a:path>
              <a:path w="5867400" h="638810">
                <a:moveTo>
                  <a:pt x="2955925" y="544512"/>
                </a:moveTo>
                <a:lnTo>
                  <a:pt x="965835" y="544512"/>
                </a:lnTo>
                <a:lnTo>
                  <a:pt x="965835" y="517207"/>
                </a:lnTo>
                <a:lnTo>
                  <a:pt x="889635" y="555307"/>
                </a:lnTo>
                <a:lnTo>
                  <a:pt x="965835" y="593407"/>
                </a:lnTo>
                <a:lnTo>
                  <a:pt x="965835" y="566737"/>
                </a:lnTo>
                <a:lnTo>
                  <a:pt x="2955925" y="566737"/>
                </a:lnTo>
                <a:lnTo>
                  <a:pt x="2955925" y="544512"/>
                </a:lnTo>
                <a:close/>
              </a:path>
              <a:path w="5867400" h="638810">
                <a:moveTo>
                  <a:pt x="2961957" y="230822"/>
                </a:moveTo>
                <a:lnTo>
                  <a:pt x="2885757" y="192722"/>
                </a:lnTo>
                <a:lnTo>
                  <a:pt x="2885757" y="219710"/>
                </a:lnTo>
                <a:lnTo>
                  <a:pt x="889635" y="219710"/>
                </a:lnTo>
                <a:lnTo>
                  <a:pt x="889635" y="241935"/>
                </a:lnTo>
                <a:lnTo>
                  <a:pt x="2885757" y="241935"/>
                </a:lnTo>
                <a:lnTo>
                  <a:pt x="2885757" y="268922"/>
                </a:lnTo>
                <a:lnTo>
                  <a:pt x="2939415" y="241935"/>
                </a:lnTo>
                <a:lnTo>
                  <a:pt x="2961957" y="230822"/>
                </a:lnTo>
                <a:close/>
              </a:path>
              <a:path w="5867400" h="638810">
                <a:moveTo>
                  <a:pt x="3258820" y="26352"/>
                </a:moveTo>
                <a:lnTo>
                  <a:pt x="3200082" y="39370"/>
                </a:lnTo>
                <a:lnTo>
                  <a:pt x="3175952" y="84137"/>
                </a:lnTo>
                <a:lnTo>
                  <a:pt x="3160712" y="133667"/>
                </a:lnTo>
                <a:lnTo>
                  <a:pt x="3155315" y="186690"/>
                </a:lnTo>
                <a:lnTo>
                  <a:pt x="3160712" y="239395"/>
                </a:lnTo>
                <a:lnTo>
                  <a:pt x="3175952" y="288925"/>
                </a:lnTo>
                <a:lnTo>
                  <a:pt x="3200082" y="334010"/>
                </a:lnTo>
                <a:lnTo>
                  <a:pt x="3232467" y="373062"/>
                </a:lnTo>
                <a:lnTo>
                  <a:pt x="3258820" y="346710"/>
                </a:lnTo>
                <a:lnTo>
                  <a:pt x="3231515" y="313372"/>
                </a:lnTo>
                <a:lnTo>
                  <a:pt x="3210560" y="274955"/>
                </a:lnTo>
                <a:lnTo>
                  <a:pt x="3197542" y="232410"/>
                </a:lnTo>
                <a:lnTo>
                  <a:pt x="3192780" y="186690"/>
                </a:lnTo>
                <a:lnTo>
                  <a:pt x="3197542" y="140652"/>
                </a:lnTo>
                <a:lnTo>
                  <a:pt x="3210560" y="98425"/>
                </a:lnTo>
                <a:lnTo>
                  <a:pt x="3231515" y="60007"/>
                </a:lnTo>
                <a:lnTo>
                  <a:pt x="3258820" y="26352"/>
                </a:lnTo>
                <a:close/>
              </a:path>
              <a:path w="5867400" h="638810">
                <a:moveTo>
                  <a:pt x="3312477" y="80010"/>
                </a:moveTo>
                <a:lnTo>
                  <a:pt x="3262630" y="81597"/>
                </a:lnTo>
                <a:lnTo>
                  <a:pt x="3234372" y="148590"/>
                </a:lnTo>
                <a:lnTo>
                  <a:pt x="3230562" y="186690"/>
                </a:lnTo>
                <a:lnTo>
                  <a:pt x="3234372" y="224472"/>
                </a:lnTo>
                <a:lnTo>
                  <a:pt x="3245167" y="259715"/>
                </a:lnTo>
                <a:lnTo>
                  <a:pt x="3262630" y="291465"/>
                </a:lnTo>
                <a:lnTo>
                  <a:pt x="3286125" y="319405"/>
                </a:lnTo>
                <a:lnTo>
                  <a:pt x="3312477" y="293052"/>
                </a:lnTo>
                <a:lnTo>
                  <a:pt x="3294062" y="270827"/>
                </a:lnTo>
                <a:lnTo>
                  <a:pt x="3280092" y="245110"/>
                </a:lnTo>
                <a:lnTo>
                  <a:pt x="3271202" y="216852"/>
                </a:lnTo>
                <a:lnTo>
                  <a:pt x="3268345" y="186690"/>
                </a:lnTo>
                <a:lnTo>
                  <a:pt x="3271202" y="156210"/>
                </a:lnTo>
                <a:lnTo>
                  <a:pt x="3280092" y="127952"/>
                </a:lnTo>
                <a:lnTo>
                  <a:pt x="3294062" y="102552"/>
                </a:lnTo>
                <a:lnTo>
                  <a:pt x="3312477" y="80010"/>
                </a:lnTo>
                <a:close/>
              </a:path>
              <a:path w="5867400" h="638810">
                <a:moveTo>
                  <a:pt x="3365182" y="132715"/>
                </a:moveTo>
                <a:lnTo>
                  <a:pt x="3338830" y="106362"/>
                </a:lnTo>
                <a:lnTo>
                  <a:pt x="3324860" y="123190"/>
                </a:lnTo>
                <a:lnTo>
                  <a:pt x="3314700" y="142557"/>
                </a:lnTo>
                <a:lnTo>
                  <a:pt x="3308032" y="163830"/>
                </a:lnTo>
                <a:lnTo>
                  <a:pt x="3305810" y="186690"/>
                </a:lnTo>
                <a:lnTo>
                  <a:pt x="3308032" y="209232"/>
                </a:lnTo>
                <a:lnTo>
                  <a:pt x="3314700" y="230505"/>
                </a:lnTo>
                <a:lnTo>
                  <a:pt x="3324860" y="249872"/>
                </a:lnTo>
                <a:lnTo>
                  <a:pt x="3338830" y="266700"/>
                </a:lnTo>
                <a:lnTo>
                  <a:pt x="3365182" y="240347"/>
                </a:lnTo>
                <a:lnTo>
                  <a:pt x="3356292" y="228917"/>
                </a:lnTo>
                <a:lnTo>
                  <a:pt x="3349307" y="215900"/>
                </a:lnTo>
                <a:lnTo>
                  <a:pt x="3345180" y="201612"/>
                </a:lnTo>
                <a:lnTo>
                  <a:pt x="3343592" y="186690"/>
                </a:lnTo>
                <a:lnTo>
                  <a:pt x="3345180" y="171450"/>
                </a:lnTo>
                <a:lnTo>
                  <a:pt x="3349307" y="157162"/>
                </a:lnTo>
                <a:lnTo>
                  <a:pt x="3356292" y="144145"/>
                </a:lnTo>
                <a:lnTo>
                  <a:pt x="3365182" y="132715"/>
                </a:lnTo>
                <a:close/>
              </a:path>
              <a:path w="5867400" h="638810">
                <a:moveTo>
                  <a:pt x="3531870" y="186690"/>
                </a:moveTo>
                <a:lnTo>
                  <a:pt x="3529647" y="163830"/>
                </a:lnTo>
                <a:lnTo>
                  <a:pt x="3522980" y="142557"/>
                </a:lnTo>
                <a:lnTo>
                  <a:pt x="3512820" y="123190"/>
                </a:lnTo>
                <a:lnTo>
                  <a:pt x="3498850" y="106362"/>
                </a:lnTo>
                <a:lnTo>
                  <a:pt x="3472497" y="132715"/>
                </a:lnTo>
                <a:lnTo>
                  <a:pt x="3481387" y="143827"/>
                </a:lnTo>
                <a:lnTo>
                  <a:pt x="3488372" y="156527"/>
                </a:lnTo>
                <a:lnTo>
                  <a:pt x="3492500" y="170815"/>
                </a:lnTo>
                <a:lnTo>
                  <a:pt x="3494087" y="186690"/>
                </a:lnTo>
                <a:lnTo>
                  <a:pt x="3492500" y="201930"/>
                </a:lnTo>
                <a:lnTo>
                  <a:pt x="3488372" y="216217"/>
                </a:lnTo>
                <a:lnTo>
                  <a:pt x="3481387" y="228917"/>
                </a:lnTo>
                <a:lnTo>
                  <a:pt x="3472497" y="240347"/>
                </a:lnTo>
                <a:lnTo>
                  <a:pt x="3498850" y="266700"/>
                </a:lnTo>
                <a:lnTo>
                  <a:pt x="3512820" y="249872"/>
                </a:lnTo>
                <a:lnTo>
                  <a:pt x="3522980" y="230505"/>
                </a:lnTo>
                <a:lnTo>
                  <a:pt x="3529647" y="209232"/>
                </a:lnTo>
                <a:lnTo>
                  <a:pt x="3531870" y="186690"/>
                </a:lnTo>
                <a:close/>
              </a:path>
              <a:path w="5867400" h="638810">
                <a:moveTo>
                  <a:pt x="3607117" y="186690"/>
                </a:moveTo>
                <a:lnTo>
                  <a:pt x="3603307" y="148590"/>
                </a:lnTo>
                <a:lnTo>
                  <a:pt x="3592512" y="113347"/>
                </a:lnTo>
                <a:lnTo>
                  <a:pt x="3575050" y="81597"/>
                </a:lnTo>
                <a:lnTo>
                  <a:pt x="3551555" y="53657"/>
                </a:lnTo>
                <a:lnTo>
                  <a:pt x="3525202" y="80010"/>
                </a:lnTo>
                <a:lnTo>
                  <a:pt x="3543617" y="102552"/>
                </a:lnTo>
                <a:lnTo>
                  <a:pt x="3557587" y="127952"/>
                </a:lnTo>
                <a:lnTo>
                  <a:pt x="3566477" y="156210"/>
                </a:lnTo>
                <a:lnTo>
                  <a:pt x="3569335" y="186690"/>
                </a:lnTo>
                <a:lnTo>
                  <a:pt x="3566477" y="216852"/>
                </a:lnTo>
                <a:lnTo>
                  <a:pt x="3557587" y="245110"/>
                </a:lnTo>
                <a:lnTo>
                  <a:pt x="3543617" y="270827"/>
                </a:lnTo>
                <a:lnTo>
                  <a:pt x="3525202" y="293052"/>
                </a:lnTo>
                <a:lnTo>
                  <a:pt x="3551555" y="319405"/>
                </a:lnTo>
                <a:lnTo>
                  <a:pt x="3575050" y="291465"/>
                </a:lnTo>
                <a:lnTo>
                  <a:pt x="3592512" y="259715"/>
                </a:lnTo>
                <a:lnTo>
                  <a:pt x="3603307" y="224472"/>
                </a:lnTo>
                <a:lnTo>
                  <a:pt x="3607117" y="186690"/>
                </a:lnTo>
                <a:close/>
              </a:path>
              <a:path w="5867400" h="638810">
                <a:moveTo>
                  <a:pt x="3682365" y="186690"/>
                </a:moveTo>
                <a:lnTo>
                  <a:pt x="3676967" y="133667"/>
                </a:lnTo>
                <a:lnTo>
                  <a:pt x="3661727" y="84137"/>
                </a:lnTo>
                <a:lnTo>
                  <a:pt x="3637597" y="39370"/>
                </a:lnTo>
                <a:lnTo>
                  <a:pt x="3605212" y="0"/>
                </a:lnTo>
                <a:lnTo>
                  <a:pt x="3578860" y="26352"/>
                </a:lnTo>
                <a:lnTo>
                  <a:pt x="3606165" y="59690"/>
                </a:lnTo>
                <a:lnTo>
                  <a:pt x="3627120" y="98107"/>
                </a:lnTo>
                <a:lnTo>
                  <a:pt x="3640137" y="140652"/>
                </a:lnTo>
                <a:lnTo>
                  <a:pt x="3644582" y="186690"/>
                </a:lnTo>
                <a:lnTo>
                  <a:pt x="3640137" y="232410"/>
                </a:lnTo>
                <a:lnTo>
                  <a:pt x="3627120" y="274637"/>
                </a:lnTo>
                <a:lnTo>
                  <a:pt x="3606165" y="313055"/>
                </a:lnTo>
                <a:lnTo>
                  <a:pt x="3578860" y="346710"/>
                </a:lnTo>
                <a:lnTo>
                  <a:pt x="3605212" y="373062"/>
                </a:lnTo>
                <a:lnTo>
                  <a:pt x="3637597" y="334010"/>
                </a:lnTo>
                <a:lnTo>
                  <a:pt x="3661727" y="288925"/>
                </a:lnTo>
                <a:lnTo>
                  <a:pt x="3676967" y="239395"/>
                </a:lnTo>
                <a:lnTo>
                  <a:pt x="3682365" y="186690"/>
                </a:lnTo>
                <a:close/>
              </a:path>
              <a:path w="5867400" h="638810">
                <a:moveTo>
                  <a:pt x="3738880" y="487997"/>
                </a:moveTo>
                <a:lnTo>
                  <a:pt x="3736022" y="473392"/>
                </a:lnTo>
                <a:lnTo>
                  <a:pt x="3727767" y="461327"/>
                </a:lnTo>
                <a:lnTo>
                  <a:pt x="3715702" y="453390"/>
                </a:lnTo>
                <a:lnTo>
                  <a:pt x="3701097" y="450215"/>
                </a:lnTo>
                <a:lnTo>
                  <a:pt x="3682365" y="450215"/>
                </a:lnTo>
                <a:lnTo>
                  <a:pt x="3682365" y="544512"/>
                </a:lnTo>
                <a:lnTo>
                  <a:pt x="3680777" y="551815"/>
                </a:lnTo>
                <a:lnTo>
                  <a:pt x="3676967" y="557847"/>
                </a:lnTo>
                <a:lnTo>
                  <a:pt x="3670935" y="561975"/>
                </a:lnTo>
                <a:lnTo>
                  <a:pt x="3663632" y="563245"/>
                </a:lnTo>
                <a:lnTo>
                  <a:pt x="3656330" y="561975"/>
                </a:lnTo>
                <a:lnTo>
                  <a:pt x="3650297" y="557847"/>
                </a:lnTo>
                <a:lnTo>
                  <a:pt x="3646170" y="551815"/>
                </a:lnTo>
                <a:lnTo>
                  <a:pt x="3644582" y="544512"/>
                </a:lnTo>
                <a:lnTo>
                  <a:pt x="3646170" y="537210"/>
                </a:lnTo>
                <a:lnTo>
                  <a:pt x="3650297" y="531177"/>
                </a:lnTo>
                <a:lnTo>
                  <a:pt x="3656330" y="527050"/>
                </a:lnTo>
                <a:lnTo>
                  <a:pt x="3663632" y="525780"/>
                </a:lnTo>
                <a:lnTo>
                  <a:pt x="3670935" y="527050"/>
                </a:lnTo>
                <a:lnTo>
                  <a:pt x="3676967" y="531177"/>
                </a:lnTo>
                <a:lnTo>
                  <a:pt x="3680777" y="537210"/>
                </a:lnTo>
                <a:lnTo>
                  <a:pt x="3682365" y="544512"/>
                </a:lnTo>
                <a:lnTo>
                  <a:pt x="3682365" y="450215"/>
                </a:lnTo>
                <a:lnTo>
                  <a:pt x="3588385" y="450215"/>
                </a:lnTo>
                <a:lnTo>
                  <a:pt x="3588385" y="544512"/>
                </a:lnTo>
                <a:lnTo>
                  <a:pt x="3586797" y="551815"/>
                </a:lnTo>
                <a:lnTo>
                  <a:pt x="3582670" y="557847"/>
                </a:lnTo>
                <a:lnTo>
                  <a:pt x="3576637" y="561975"/>
                </a:lnTo>
                <a:lnTo>
                  <a:pt x="3569335" y="563245"/>
                </a:lnTo>
                <a:lnTo>
                  <a:pt x="3562032" y="561975"/>
                </a:lnTo>
                <a:lnTo>
                  <a:pt x="3556000" y="557847"/>
                </a:lnTo>
                <a:lnTo>
                  <a:pt x="3552190" y="551815"/>
                </a:lnTo>
                <a:lnTo>
                  <a:pt x="3550602" y="544512"/>
                </a:lnTo>
                <a:lnTo>
                  <a:pt x="3552190" y="537210"/>
                </a:lnTo>
                <a:lnTo>
                  <a:pt x="3556000" y="531177"/>
                </a:lnTo>
                <a:lnTo>
                  <a:pt x="3562032" y="527050"/>
                </a:lnTo>
                <a:lnTo>
                  <a:pt x="3569335" y="525780"/>
                </a:lnTo>
                <a:lnTo>
                  <a:pt x="3576637" y="527050"/>
                </a:lnTo>
                <a:lnTo>
                  <a:pt x="3582670" y="531177"/>
                </a:lnTo>
                <a:lnTo>
                  <a:pt x="3586797" y="537210"/>
                </a:lnTo>
                <a:lnTo>
                  <a:pt x="3588385" y="544512"/>
                </a:lnTo>
                <a:lnTo>
                  <a:pt x="3588385" y="450215"/>
                </a:lnTo>
                <a:lnTo>
                  <a:pt x="3494087" y="450215"/>
                </a:lnTo>
                <a:lnTo>
                  <a:pt x="3494087" y="544512"/>
                </a:lnTo>
                <a:lnTo>
                  <a:pt x="3492500" y="551815"/>
                </a:lnTo>
                <a:lnTo>
                  <a:pt x="3488690" y="557847"/>
                </a:lnTo>
                <a:lnTo>
                  <a:pt x="3482657" y="561975"/>
                </a:lnTo>
                <a:lnTo>
                  <a:pt x="3475355" y="563245"/>
                </a:lnTo>
                <a:lnTo>
                  <a:pt x="3468052" y="561975"/>
                </a:lnTo>
                <a:lnTo>
                  <a:pt x="3462020" y="557847"/>
                </a:lnTo>
                <a:lnTo>
                  <a:pt x="3457892" y="551815"/>
                </a:lnTo>
                <a:lnTo>
                  <a:pt x="3456622" y="544512"/>
                </a:lnTo>
                <a:lnTo>
                  <a:pt x="3457892" y="537210"/>
                </a:lnTo>
                <a:lnTo>
                  <a:pt x="3462020" y="531177"/>
                </a:lnTo>
                <a:lnTo>
                  <a:pt x="3468052" y="527050"/>
                </a:lnTo>
                <a:lnTo>
                  <a:pt x="3475355" y="525780"/>
                </a:lnTo>
                <a:lnTo>
                  <a:pt x="3482657" y="527050"/>
                </a:lnTo>
                <a:lnTo>
                  <a:pt x="3488690" y="531177"/>
                </a:lnTo>
                <a:lnTo>
                  <a:pt x="3492500" y="537210"/>
                </a:lnTo>
                <a:lnTo>
                  <a:pt x="3494087" y="544512"/>
                </a:lnTo>
                <a:lnTo>
                  <a:pt x="3494087" y="450215"/>
                </a:lnTo>
                <a:lnTo>
                  <a:pt x="3437572" y="450215"/>
                </a:lnTo>
                <a:lnTo>
                  <a:pt x="3437572" y="218440"/>
                </a:lnTo>
                <a:lnTo>
                  <a:pt x="3445510" y="212725"/>
                </a:lnTo>
                <a:lnTo>
                  <a:pt x="3451225" y="205105"/>
                </a:lnTo>
                <a:lnTo>
                  <a:pt x="3455035" y="196215"/>
                </a:lnTo>
                <a:lnTo>
                  <a:pt x="3456622" y="186690"/>
                </a:lnTo>
                <a:lnTo>
                  <a:pt x="3453447" y="171767"/>
                </a:lnTo>
                <a:lnTo>
                  <a:pt x="3445510" y="160020"/>
                </a:lnTo>
                <a:lnTo>
                  <a:pt x="3433445" y="151765"/>
                </a:lnTo>
                <a:lnTo>
                  <a:pt x="3418840" y="148907"/>
                </a:lnTo>
                <a:lnTo>
                  <a:pt x="3404235" y="151765"/>
                </a:lnTo>
                <a:lnTo>
                  <a:pt x="3392170" y="160020"/>
                </a:lnTo>
                <a:lnTo>
                  <a:pt x="3384232" y="171767"/>
                </a:lnTo>
                <a:lnTo>
                  <a:pt x="3381057" y="186690"/>
                </a:lnTo>
                <a:lnTo>
                  <a:pt x="3382327" y="196215"/>
                </a:lnTo>
                <a:lnTo>
                  <a:pt x="3382645" y="196850"/>
                </a:lnTo>
                <a:lnTo>
                  <a:pt x="3386455" y="205740"/>
                </a:lnTo>
                <a:lnTo>
                  <a:pt x="3392170" y="213042"/>
                </a:lnTo>
                <a:lnTo>
                  <a:pt x="3400107" y="218440"/>
                </a:lnTo>
                <a:lnTo>
                  <a:pt x="3400107" y="450215"/>
                </a:lnTo>
                <a:lnTo>
                  <a:pt x="3400107" y="544512"/>
                </a:lnTo>
                <a:lnTo>
                  <a:pt x="3398520" y="551815"/>
                </a:lnTo>
                <a:lnTo>
                  <a:pt x="3394392" y="557847"/>
                </a:lnTo>
                <a:lnTo>
                  <a:pt x="3388360" y="561975"/>
                </a:lnTo>
                <a:lnTo>
                  <a:pt x="3381057" y="563245"/>
                </a:lnTo>
                <a:lnTo>
                  <a:pt x="3373755" y="561975"/>
                </a:lnTo>
                <a:lnTo>
                  <a:pt x="3368040" y="557847"/>
                </a:lnTo>
                <a:lnTo>
                  <a:pt x="3363912" y="551815"/>
                </a:lnTo>
                <a:lnTo>
                  <a:pt x="3362325" y="544512"/>
                </a:lnTo>
                <a:lnTo>
                  <a:pt x="3363912" y="537210"/>
                </a:lnTo>
                <a:lnTo>
                  <a:pt x="3400107" y="544512"/>
                </a:lnTo>
                <a:lnTo>
                  <a:pt x="3400107" y="450215"/>
                </a:lnTo>
                <a:lnTo>
                  <a:pt x="3230562" y="450215"/>
                </a:lnTo>
                <a:lnTo>
                  <a:pt x="3230562" y="544512"/>
                </a:lnTo>
                <a:lnTo>
                  <a:pt x="3227705" y="559117"/>
                </a:lnTo>
                <a:lnTo>
                  <a:pt x="3219450" y="571182"/>
                </a:lnTo>
                <a:lnTo>
                  <a:pt x="3207702" y="579120"/>
                </a:lnTo>
                <a:lnTo>
                  <a:pt x="3192780" y="582295"/>
                </a:lnTo>
                <a:lnTo>
                  <a:pt x="3178175" y="579120"/>
                </a:lnTo>
                <a:lnTo>
                  <a:pt x="3166427" y="571182"/>
                </a:lnTo>
                <a:lnTo>
                  <a:pt x="3158172" y="559117"/>
                </a:lnTo>
                <a:lnTo>
                  <a:pt x="3155315" y="544512"/>
                </a:lnTo>
                <a:lnTo>
                  <a:pt x="3158172" y="529907"/>
                </a:lnTo>
                <a:lnTo>
                  <a:pt x="3166427" y="517842"/>
                </a:lnTo>
                <a:lnTo>
                  <a:pt x="3178175" y="509905"/>
                </a:lnTo>
                <a:lnTo>
                  <a:pt x="3192780" y="506730"/>
                </a:lnTo>
                <a:lnTo>
                  <a:pt x="3207702" y="509905"/>
                </a:lnTo>
                <a:lnTo>
                  <a:pt x="3219450" y="517842"/>
                </a:lnTo>
                <a:lnTo>
                  <a:pt x="3227705" y="529907"/>
                </a:lnTo>
                <a:lnTo>
                  <a:pt x="3230562" y="544512"/>
                </a:lnTo>
                <a:lnTo>
                  <a:pt x="3230562" y="450215"/>
                </a:lnTo>
                <a:lnTo>
                  <a:pt x="3136582" y="450215"/>
                </a:lnTo>
                <a:lnTo>
                  <a:pt x="3121977" y="453390"/>
                </a:lnTo>
                <a:lnTo>
                  <a:pt x="3109912" y="461327"/>
                </a:lnTo>
                <a:lnTo>
                  <a:pt x="3101657" y="473392"/>
                </a:lnTo>
                <a:lnTo>
                  <a:pt x="3098800" y="487997"/>
                </a:lnTo>
                <a:lnTo>
                  <a:pt x="3098800" y="601027"/>
                </a:lnTo>
                <a:lnTo>
                  <a:pt x="3101657" y="615632"/>
                </a:lnTo>
                <a:lnTo>
                  <a:pt x="3109912" y="627697"/>
                </a:lnTo>
                <a:lnTo>
                  <a:pt x="3121977" y="635635"/>
                </a:lnTo>
                <a:lnTo>
                  <a:pt x="3136582" y="638810"/>
                </a:lnTo>
                <a:lnTo>
                  <a:pt x="3701097" y="638810"/>
                </a:lnTo>
                <a:lnTo>
                  <a:pt x="3715702" y="635635"/>
                </a:lnTo>
                <a:lnTo>
                  <a:pt x="3727767" y="627697"/>
                </a:lnTo>
                <a:lnTo>
                  <a:pt x="3736022" y="615632"/>
                </a:lnTo>
                <a:lnTo>
                  <a:pt x="3738880" y="601027"/>
                </a:lnTo>
                <a:lnTo>
                  <a:pt x="3738880" y="582295"/>
                </a:lnTo>
                <a:lnTo>
                  <a:pt x="3738880" y="563245"/>
                </a:lnTo>
                <a:lnTo>
                  <a:pt x="3738880" y="487997"/>
                </a:lnTo>
                <a:close/>
              </a:path>
              <a:path w="5867400" h="638810">
                <a:moveTo>
                  <a:pt x="5814695" y="188912"/>
                </a:moveTo>
                <a:lnTo>
                  <a:pt x="5738495" y="151447"/>
                </a:lnTo>
                <a:lnTo>
                  <a:pt x="5738495" y="178435"/>
                </a:lnTo>
                <a:lnTo>
                  <a:pt x="3767137" y="191135"/>
                </a:lnTo>
                <a:lnTo>
                  <a:pt x="3767455" y="213360"/>
                </a:lnTo>
                <a:lnTo>
                  <a:pt x="5738800" y="201002"/>
                </a:lnTo>
                <a:lnTo>
                  <a:pt x="5738800" y="227647"/>
                </a:lnTo>
                <a:lnTo>
                  <a:pt x="5791835" y="200660"/>
                </a:lnTo>
                <a:lnTo>
                  <a:pt x="5814695" y="188912"/>
                </a:lnTo>
                <a:close/>
              </a:path>
              <a:path w="5867400" h="638810">
                <a:moveTo>
                  <a:pt x="5867082" y="539115"/>
                </a:moveTo>
                <a:lnTo>
                  <a:pt x="3876992" y="539115"/>
                </a:lnTo>
                <a:lnTo>
                  <a:pt x="3876992" y="512127"/>
                </a:lnTo>
                <a:lnTo>
                  <a:pt x="3800792" y="550227"/>
                </a:lnTo>
                <a:lnTo>
                  <a:pt x="3876992" y="588327"/>
                </a:lnTo>
                <a:lnTo>
                  <a:pt x="3876992" y="561340"/>
                </a:lnTo>
                <a:lnTo>
                  <a:pt x="5867082" y="561340"/>
                </a:lnTo>
                <a:lnTo>
                  <a:pt x="5867082" y="53911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1023619" y="2101532"/>
            <a:ext cx="513080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latin typeface="Calibri"/>
                <a:cs typeface="Calibri"/>
              </a:rPr>
              <a:t>Χρ</a:t>
            </a:r>
            <a:r>
              <a:rPr sz="1100" spc="5" dirty="0">
                <a:latin typeface="Calibri"/>
                <a:cs typeface="Calibri"/>
              </a:rPr>
              <a:t>ήσ</a:t>
            </a:r>
            <a:r>
              <a:rPr sz="1100" spc="-5" dirty="0">
                <a:latin typeface="Calibri"/>
                <a:cs typeface="Calibri"/>
              </a:rPr>
              <a:t>τ</a:t>
            </a:r>
            <a:r>
              <a:rPr sz="1100" spc="5" dirty="0">
                <a:latin typeface="Calibri"/>
                <a:cs typeface="Calibri"/>
              </a:rPr>
              <a:t>η</a:t>
            </a:r>
            <a:r>
              <a:rPr sz="1100" spc="20" dirty="0">
                <a:latin typeface="Calibri"/>
                <a:cs typeface="Calibri"/>
              </a:rPr>
              <a:t>ς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2261235" y="2124392"/>
            <a:ext cx="778510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65" dirty="0">
                <a:latin typeface="Calibri"/>
                <a:cs typeface="Calibri"/>
              </a:rPr>
              <a:t>Απαντήσεις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3795395" y="2222182"/>
            <a:ext cx="415290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190" dirty="0">
                <a:latin typeface="Calibri"/>
                <a:cs typeface="Calibri"/>
              </a:rPr>
              <a:t>Π</a:t>
            </a:r>
            <a:r>
              <a:rPr sz="1100" spc="165" dirty="0">
                <a:latin typeface="Calibri"/>
                <a:cs typeface="Calibri"/>
              </a:rPr>
              <a:t>ύ</a:t>
            </a:r>
            <a:r>
              <a:rPr sz="1100" spc="140" dirty="0">
                <a:latin typeface="Calibri"/>
                <a:cs typeface="Calibri"/>
              </a:rPr>
              <a:t>λ</a:t>
            </a:r>
            <a:r>
              <a:rPr sz="1100" spc="175" dirty="0">
                <a:latin typeface="Calibri"/>
                <a:cs typeface="Calibri"/>
              </a:rPr>
              <a:t>η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6929755" y="2124392"/>
            <a:ext cx="529590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30" dirty="0">
                <a:latin typeface="Calibri"/>
                <a:cs typeface="Calibri"/>
              </a:rPr>
              <a:t>Ίντερνετ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2837179" y="3841115"/>
            <a:ext cx="911225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85" dirty="0">
                <a:latin typeface="Calibri"/>
                <a:cs typeface="Calibri"/>
              </a:rPr>
              <a:t>Επιτιθέμενος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361950" y="5183504"/>
            <a:ext cx="513080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latin typeface="Calibri"/>
                <a:cs typeface="Calibri"/>
              </a:rPr>
              <a:t>Χρ</a:t>
            </a:r>
            <a:r>
              <a:rPr sz="1100" spc="5" dirty="0">
                <a:latin typeface="Calibri"/>
                <a:cs typeface="Calibri"/>
              </a:rPr>
              <a:t>ήσ</a:t>
            </a:r>
            <a:r>
              <a:rPr sz="1100" spc="-5" dirty="0">
                <a:latin typeface="Calibri"/>
                <a:cs typeface="Calibri"/>
              </a:rPr>
              <a:t>τ</a:t>
            </a:r>
            <a:r>
              <a:rPr sz="1100" spc="5" dirty="0">
                <a:latin typeface="Calibri"/>
                <a:cs typeface="Calibri"/>
              </a:rPr>
              <a:t>η</a:t>
            </a:r>
            <a:r>
              <a:rPr sz="1100" spc="20" dirty="0">
                <a:latin typeface="Calibri"/>
                <a:cs typeface="Calibri"/>
              </a:rPr>
              <a:t>ς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4943475" y="4858067"/>
            <a:ext cx="415290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190" dirty="0">
                <a:latin typeface="Calibri"/>
                <a:cs typeface="Calibri"/>
              </a:rPr>
              <a:t>Π</a:t>
            </a:r>
            <a:r>
              <a:rPr sz="1100" spc="165" dirty="0">
                <a:latin typeface="Calibri"/>
                <a:cs typeface="Calibri"/>
              </a:rPr>
              <a:t>ύ</a:t>
            </a:r>
            <a:r>
              <a:rPr sz="1100" spc="140" dirty="0">
                <a:latin typeface="Calibri"/>
                <a:cs typeface="Calibri"/>
              </a:rPr>
              <a:t>λ</a:t>
            </a:r>
            <a:r>
              <a:rPr sz="1100" spc="175" dirty="0">
                <a:latin typeface="Calibri"/>
                <a:cs typeface="Calibri"/>
              </a:rPr>
              <a:t>η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7021194" y="4858067"/>
            <a:ext cx="529590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30" dirty="0">
                <a:latin typeface="Calibri"/>
                <a:cs typeface="Calibri"/>
              </a:rPr>
              <a:t>Ίντερνετ</a:t>
            </a:r>
            <a:endParaRPr sz="1100">
              <a:latin typeface="Calibri"/>
              <a:cs typeface="Calibri"/>
            </a:endParaRPr>
          </a:p>
        </p:txBody>
      </p:sp>
      <p:grpSp>
        <p:nvGrpSpPr>
          <p:cNvPr id="26" name="object 26"/>
          <p:cNvGrpSpPr/>
          <p:nvPr/>
        </p:nvGrpSpPr>
        <p:grpSpPr>
          <a:xfrm>
            <a:off x="220662" y="3059112"/>
            <a:ext cx="3370579" cy="2061845"/>
            <a:chOff x="220662" y="3059112"/>
            <a:chExt cx="3370579" cy="2061845"/>
          </a:xfrm>
        </p:grpSpPr>
        <p:pic>
          <p:nvPicPr>
            <p:cNvPr id="27" name="object 2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20662" y="3680459"/>
              <a:ext cx="2537142" cy="1440180"/>
            </a:xfrm>
            <a:prstGeom prst="rect">
              <a:avLst/>
            </a:prstGeom>
          </p:spPr>
        </p:pic>
        <p:sp>
          <p:nvSpPr>
            <p:cNvPr id="28" name="object 28"/>
            <p:cNvSpPr/>
            <p:nvPr/>
          </p:nvSpPr>
          <p:spPr>
            <a:xfrm>
              <a:off x="2957512" y="3059112"/>
              <a:ext cx="633730" cy="800735"/>
            </a:xfrm>
            <a:custGeom>
              <a:avLst/>
              <a:gdLst/>
              <a:ahLst/>
              <a:cxnLst/>
              <a:rect l="l" t="t" r="r" b="b"/>
              <a:pathLst>
                <a:path w="633729" h="800735">
                  <a:moveTo>
                    <a:pt x="592137" y="764857"/>
                  </a:moveTo>
                  <a:lnTo>
                    <a:pt x="43180" y="764857"/>
                  </a:lnTo>
                  <a:lnTo>
                    <a:pt x="43180" y="777239"/>
                  </a:lnTo>
                  <a:lnTo>
                    <a:pt x="45085" y="786447"/>
                  </a:lnTo>
                  <a:lnTo>
                    <a:pt x="50164" y="794067"/>
                  </a:lnTo>
                  <a:lnTo>
                    <a:pt x="57467" y="798830"/>
                  </a:lnTo>
                  <a:lnTo>
                    <a:pt x="66675" y="800735"/>
                  </a:lnTo>
                  <a:lnTo>
                    <a:pt x="568642" y="800735"/>
                  </a:lnTo>
                  <a:lnTo>
                    <a:pt x="577850" y="798830"/>
                  </a:lnTo>
                  <a:lnTo>
                    <a:pt x="585152" y="794067"/>
                  </a:lnTo>
                  <a:lnTo>
                    <a:pt x="590232" y="786447"/>
                  </a:lnTo>
                  <a:lnTo>
                    <a:pt x="592137" y="777239"/>
                  </a:lnTo>
                  <a:lnTo>
                    <a:pt x="592137" y="764857"/>
                  </a:lnTo>
                  <a:close/>
                </a:path>
                <a:path w="633729" h="800735">
                  <a:moveTo>
                    <a:pt x="268287" y="506729"/>
                  </a:moveTo>
                  <a:lnTo>
                    <a:pt x="138430" y="506729"/>
                  </a:lnTo>
                  <a:lnTo>
                    <a:pt x="129222" y="508635"/>
                  </a:lnTo>
                  <a:lnTo>
                    <a:pt x="121602" y="513714"/>
                  </a:lnTo>
                  <a:lnTo>
                    <a:pt x="116522" y="521017"/>
                  </a:lnTo>
                  <a:lnTo>
                    <a:pt x="114935" y="530542"/>
                  </a:lnTo>
                  <a:lnTo>
                    <a:pt x="114935" y="764857"/>
                  </a:lnTo>
                  <a:lnTo>
                    <a:pt x="520382" y="764857"/>
                  </a:lnTo>
                  <a:lnTo>
                    <a:pt x="520382" y="705802"/>
                  </a:lnTo>
                  <a:lnTo>
                    <a:pt x="304164" y="705802"/>
                  </a:lnTo>
                  <a:lnTo>
                    <a:pt x="289242" y="699135"/>
                  </a:lnTo>
                  <a:lnTo>
                    <a:pt x="254952" y="699135"/>
                  </a:lnTo>
                  <a:lnTo>
                    <a:pt x="202247" y="646430"/>
                  </a:lnTo>
                  <a:lnTo>
                    <a:pt x="254952" y="593407"/>
                  </a:lnTo>
                  <a:lnTo>
                    <a:pt x="268287" y="593407"/>
                  </a:lnTo>
                  <a:lnTo>
                    <a:pt x="268287" y="506729"/>
                  </a:lnTo>
                  <a:close/>
                </a:path>
                <a:path w="633729" h="800735">
                  <a:moveTo>
                    <a:pt x="207317" y="246062"/>
                  </a:moveTo>
                  <a:lnTo>
                    <a:pt x="168592" y="246062"/>
                  </a:lnTo>
                  <a:lnTo>
                    <a:pt x="174625" y="274002"/>
                  </a:lnTo>
                  <a:lnTo>
                    <a:pt x="186372" y="300037"/>
                  </a:lnTo>
                  <a:lnTo>
                    <a:pt x="202564" y="323214"/>
                  </a:lnTo>
                  <a:lnTo>
                    <a:pt x="223202" y="342900"/>
                  </a:lnTo>
                  <a:lnTo>
                    <a:pt x="223202" y="370204"/>
                  </a:lnTo>
                  <a:lnTo>
                    <a:pt x="221297" y="374014"/>
                  </a:lnTo>
                  <a:lnTo>
                    <a:pt x="217487" y="374967"/>
                  </a:lnTo>
                  <a:lnTo>
                    <a:pt x="108267" y="419735"/>
                  </a:lnTo>
                  <a:lnTo>
                    <a:pt x="51752" y="455929"/>
                  </a:lnTo>
                  <a:lnTo>
                    <a:pt x="26035" y="487045"/>
                  </a:lnTo>
                  <a:lnTo>
                    <a:pt x="15875" y="525779"/>
                  </a:lnTo>
                  <a:lnTo>
                    <a:pt x="0" y="668972"/>
                  </a:lnTo>
                  <a:lnTo>
                    <a:pt x="0" y="684212"/>
                  </a:lnTo>
                  <a:lnTo>
                    <a:pt x="23494" y="721677"/>
                  </a:lnTo>
                  <a:lnTo>
                    <a:pt x="57785" y="740092"/>
                  </a:lnTo>
                  <a:lnTo>
                    <a:pt x="69532" y="745172"/>
                  </a:lnTo>
                  <a:lnTo>
                    <a:pt x="95885" y="745172"/>
                  </a:lnTo>
                  <a:lnTo>
                    <a:pt x="95885" y="715962"/>
                  </a:lnTo>
                  <a:lnTo>
                    <a:pt x="82867" y="710882"/>
                  </a:lnTo>
                  <a:lnTo>
                    <a:pt x="69850" y="705167"/>
                  </a:lnTo>
                  <a:lnTo>
                    <a:pt x="57467" y="698817"/>
                  </a:lnTo>
                  <a:lnTo>
                    <a:pt x="45085" y="691514"/>
                  </a:lnTo>
                  <a:lnTo>
                    <a:pt x="39369" y="687705"/>
                  </a:lnTo>
                  <a:lnTo>
                    <a:pt x="36830" y="681037"/>
                  </a:lnTo>
                  <a:lnTo>
                    <a:pt x="37782" y="674687"/>
                  </a:lnTo>
                  <a:lnTo>
                    <a:pt x="53657" y="529589"/>
                  </a:lnTo>
                  <a:lnTo>
                    <a:pt x="75247" y="485139"/>
                  </a:lnTo>
                  <a:lnTo>
                    <a:pt x="126364" y="453072"/>
                  </a:lnTo>
                  <a:lnTo>
                    <a:pt x="183514" y="429577"/>
                  </a:lnTo>
                  <a:lnTo>
                    <a:pt x="198755" y="424814"/>
                  </a:lnTo>
                  <a:lnTo>
                    <a:pt x="534670" y="424814"/>
                  </a:lnTo>
                  <a:lnTo>
                    <a:pt x="512924" y="414654"/>
                  </a:lnTo>
                  <a:lnTo>
                    <a:pt x="316229" y="414654"/>
                  </a:lnTo>
                  <a:lnTo>
                    <a:pt x="297814" y="413702"/>
                  </a:lnTo>
                  <a:lnTo>
                    <a:pt x="279082" y="411797"/>
                  </a:lnTo>
                  <a:lnTo>
                    <a:pt x="260350" y="408622"/>
                  </a:lnTo>
                  <a:lnTo>
                    <a:pt x="241935" y="404177"/>
                  </a:lnTo>
                  <a:lnTo>
                    <a:pt x="249555" y="396875"/>
                  </a:lnTo>
                  <a:lnTo>
                    <a:pt x="255587" y="387667"/>
                  </a:lnTo>
                  <a:lnTo>
                    <a:pt x="259397" y="377507"/>
                  </a:lnTo>
                  <a:lnTo>
                    <a:pt x="260667" y="366395"/>
                  </a:lnTo>
                  <a:lnTo>
                    <a:pt x="260667" y="365442"/>
                  </a:lnTo>
                  <a:lnTo>
                    <a:pt x="391477" y="365442"/>
                  </a:lnTo>
                  <a:lnTo>
                    <a:pt x="391477" y="339089"/>
                  </a:lnTo>
                  <a:lnTo>
                    <a:pt x="317182" y="339089"/>
                  </a:lnTo>
                  <a:lnTo>
                    <a:pt x="275272" y="331152"/>
                  </a:lnTo>
                  <a:lnTo>
                    <a:pt x="240347" y="309245"/>
                  </a:lnTo>
                  <a:lnTo>
                    <a:pt x="215582" y="275907"/>
                  </a:lnTo>
                  <a:lnTo>
                    <a:pt x="207317" y="246062"/>
                  </a:lnTo>
                  <a:close/>
                </a:path>
                <a:path w="633729" h="800735">
                  <a:moveTo>
                    <a:pt x="534670" y="424814"/>
                  </a:moveTo>
                  <a:lnTo>
                    <a:pt x="436879" y="424814"/>
                  </a:lnTo>
                  <a:lnTo>
                    <a:pt x="450850" y="429577"/>
                  </a:lnTo>
                  <a:lnTo>
                    <a:pt x="508000" y="453072"/>
                  </a:lnTo>
                  <a:lnTo>
                    <a:pt x="559117" y="485139"/>
                  </a:lnTo>
                  <a:lnTo>
                    <a:pt x="579754" y="525779"/>
                  </a:lnTo>
                  <a:lnTo>
                    <a:pt x="596900" y="673735"/>
                  </a:lnTo>
                  <a:lnTo>
                    <a:pt x="564514" y="704532"/>
                  </a:lnTo>
                  <a:lnTo>
                    <a:pt x="538479" y="715010"/>
                  </a:lnTo>
                  <a:lnTo>
                    <a:pt x="538479" y="745172"/>
                  </a:lnTo>
                  <a:lnTo>
                    <a:pt x="563879" y="745172"/>
                  </a:lnTo>
                  <a:lnTo>
                    <a:pt x="575627" y="740092"/>
                  </a:lnTo>
                  <a:lnTo>
                    <a:pt x="609917" y="721677"/>
                  </a:lnTo>
                  <a:lnTo>
                    <a:pt x="633412" y="684212"/>
                  </a:lnTo>
                  <a:lnTo>
                    <a:pt x="633412" y="668972"/>
                  </a:lnTo>
                  <a:lnTo>
                    <a:pt x="618489" y="527685"/>
                  </a:lnTo>
                  <a:lnTo>
                    <a:pt x="608647" y="487997"/>
                  </a:lnTo>
                  <a:lnTo>
                    <a:pt x="583564" y="456882"/>
                  </a:lnTo>
                  <a:lnTo>
                    <a:pt x="534670" y="424814"/>
                  </a:lnTo>
                  <a:close/>
                </a:path>
                <a:path w="633729" h="800735">
                  <a:moveTo>
                    <a:pt x="432117" y="506729"/>
                  </a:moveTo>
                  <a:lnTo>
                    <a:pt x="348297" y="506729"/>
                  </a:lnTo>
                  <a:lnTo>
                    <a:pt x="348297" y="599122"/>
                  </a:lnTo>
                  <a:lnTo>
                    <a:pt x="304164" y="705802"/>
                  </a:lnTo>
                  <a:lnTo>
                    <a:pt x="520382" y="705802"/>
                  </a:lnTo>
                  <a:lnTo>
                    <a:pt x="520382" y="700087"/>
                  </a:lnTo>
                  <a:lnTo>
                    <a:pt x="379412" y="700087"/>
                  </a:lnTo>
                  <a:lnTo>
                    <a:pt x="366077" y="686752"/>
                  </a:lnTo>
                  <a:lnTo>
                    <a:pt x="405764" y="647382"/>
                  </a:lnTo>
                  <a:lnTo>
                    <a:pt x="366077" y="607694"/>
                  </a:lnTo>
                  <a:lnTo>
                    <a:pt x="379412" y="594360"/>
                  </a:lnTo>
                  <a:lnTo>
                    <a:pt x="432117" y="594360"/>
                  </a:lnTo>
                  <a:lnTo>
                    <a:pt x="432117" y="506729"/>
                  </a:lnTo>
                  <a:close/>
                </a:path>
                <a:path w="633729" h="800735">
                  <a:moveTo>
                    <a:pt x="496887" y="506729"/>
                  </a:moveTo>
                  <a:lnTo>
                    <a:pt x="432117" y="506729"/>
                  </a:lnTo>
                  <a:lnTo>
                    <a:pt x="432117" y="647382"/>
                  </a:lnTo>
                  <a:lnTo>
                    <a:pt x="379412" y="700087"/>
                  </a:lnTo>
                  <a:lnTo>
                    <a:pt x="520382" y="700087"/>
                  </a:lnTo>
                  <a:lnTo>
                    <a:pt x="520382" y="530542"/>
                  </a:lnTo>
                  <a:lnTo>
                    <a:pt x="518795" y="521017"/>
                  </a:lnTo>
                  <a:lnTo>
                    <a:pt x="513714" y="513714"/>
                  </a:lnTo>
                  <a:lnTo>
                    <a:pt x="506095" y="508635"/>
                  </a:lnTo>
                  <a:lnTo>
                    <a:pt x="496887" y="506729"/>
                  </a:lnTo>
                  <a:close/>
                </a:path>
                <a:path w="633729" h="800735">
                  <a:moveTo>
                    <a:pt x="348297" y="506729"/>
                  </a:moveTo>
                  <a:lnTo>
                    <a:pt x="268287" y="506729"/>
                  </a:lnTo>
                  <a:lnTo>
                    <a:pt x="268287" y="606742"/>
                  </a:lnTo>
                  <a:lnTo>
                    <a:pt x="228600" y="646430"/>
                  </a:lnTo>
                  <a:lnTo>
                    <a:pt x="268287" y="685800"/>
                  </a:lnTo>
                  <a:lnTo>
                    <a:pt x="254952" y="699135"/>
                  </a:lnTo>
                  <a:lnTo>
                    <a:pt x="289242" y="699135"/>
                  </a:lnTo>
                  <a:lnTo>
                    <a:pt x="287019" y="698182"/>
                  </a:lnTo>
                  <a:lnTo>
                    <a:pt x="330517" y="593407"/>
                  </a:lnTo>
                  <a:lnTo>
                    <a:pt x="331470" y="591502"/>
                  </a:lnTo>
                  <a:lnTo>
                    <a:pt x="348297" y="591502"/>
                  </a:lnTo>
                  <a:lnTo>
                    <a:pt x="348297" y="506729"/>
                  </a:lnTo>
                  <a:close/>
                </a:path>
                <a:path w="633729" h="800735">
                  <a:moveTo>
                    <a:pt x="432117" y="594360"/>
                  </a:moveTo>
                  <a:lnTo>
                    <a:pt x="379412" y="594360"/>
                  </a:lnTo>
                  <a:lnTo>
                    <a:pt x="432117" y="647382"/>
                  </a:lnTo>
                  <a:lnTo>
                    <a:pt x="432117" y="594360"/>
                  </a:lnTo>
                  <a:close/>
                </a:path>
                <a:path w="633729" h="800735">
                  <a:moveTo>
                    <a:pt x="268287" y="593407"/>
                  </a:moveTo>
                  <a:lnTo>
                    <a:pt x="254952" y="593407"/>
                  </a:lnTo>
                  <a:lnTo>
                    <a:pt x="268287" y="606742"/>
                  </a:lnTo>
                  <a:lnTo>
                    <a:pt x="268287" y="593407"/>
                  </a:lnTo>
                  <a:close/>
                </a:path>
                <a:path w="633729" h="800735">
                  <a:moveTo>
                    <a:pt x="348297" y="591502"/>
                  </a:moveTo>
                  <a:lnTo>
                    <a:pt x="331470" y="591502"/>
                  </a:lnTo>
                  <a:lnTo>
                    <a:pt x="348297" y="599122"/>
                  </a:lnTo>
                  <a:lnTo>
                    <a:pt x="348297" y="591502"/>
                  </a:lnTo>
                  <a:close/>
                </a:path>
                <a:path w="633729" h="800735">
                  <a:moveTo>
                    <a:pt x="436879" y="424814"/>
                  </a:moveTo>
                  <a:lnTo>
                    <a:pt x="198755" y="424814"/>
                  </a:lnTo>
                  <a:lnTo>
                    <a:pt x="221932" y="436245"/>
                  </a:lnTo>
                  <a:lnTo>
                    <a:pt x="250189" y="444817"/>
                  </a:lnTo>
                  <a:lnTo>
                    <a:pt x="282257" y="450214"/>
                  </a:lnTo>
                  <a:lnTo>
                    <a:pt x="317182" y="452120"/>
                  </a:lnTo>
                  <a:lnTo>
                    <a:pt x="352107" y="450214"/>
                  </a:lnTo>
                  <a:lnTo>
                    <a:pt x="384492" y="444817"/>
                  </a:lnTo>
                  <a:lnTo>
                    <a:pt x="412750" y="436245"/>
                  </a:lnTo>
                  <a:lnTo>
                    <a:pt x="436879" y="424814"/>
                  </a:lnTo>
                  <a:close/>
                </a:path>
                <a:path w="633729" h="800735">
                  <a:moveTo>
                    <a:pt x="430212" y="54292"/>
                  </a:moveTo>
                  <a:lnTo>
                    <a:pt x="430212" y="226060"/>
                  </a:lnTo>
                  <a:lnTo>
                    <a:pt x="421322" y="269875"/>
                  </a:lnTo>
                  <a:lnTo>
                    <a:pt x="396875" y="306070"/>
                  </a:lnTo>
                  <a:lnTo>
                    <a:pt x="391477" y="309562"/>
                  </a:lnTo>
                  <a:lnTo>
                    <a:pt x="391477" y="404177"/>
                  </a:lnTo>
                  <a:lnTo>
                    <a:pt x="373062" y="409257"/>
                  </a:lnTo>
                  <a:lnTo>
                    <a:pt x="354329" y="412432"/>
                  </a:lnTo>
                  <a:lnTo>
                    <a:pt x="335279" y="414337"/>
                  </a:lnTo>
                  <a:lnTo>
                    <a:pt x="316229" y="414654"/>
                  </a:lnTo>
                  <a:lnTo>
                    <a:pt x="512924" y="414654"/>
                  </a:lnTo>
                  <a:lnTo>
                    <a:pt x="495935" y="406717"/>
                  </a:lnTo>
                  <a:lnTo>
                    <a:pt x="464185" y="394652"/>
                  </a:lnTo>
                  <a:lnTo>
                    <a:pt x="417829" y="375920"/>
                  </a:lnTo>
                  <a:lnTo>
                    <a:pt x="414020" y="374014"/>
                  </a:lnTo>
                  <a:lnTo>
                    <a:pt x="412114" y="371157"/>
                  </a:lnTo>
                  <a:lnTo>
                    <a:pt x="412114" y="344804"/>
                  </a:lnTo>
                  <a:lnTo>
                    <a:pt x="417829" y="339089"/>
                  </a:lnTo>
                  <a:lnTo>
                    <a:pt x="436245" y="320992"/>
                  </a:lnTo>
                  <a:lnTo>
                    <a:pt x="454025" y="292735"/>
                  </a:lnTo>
                  <a:lnTo>
                    <a:pt x="464820" y="260985"/>
                  </a:lnTo>
                  <a:lnTo>
                    <a:pt x="468629" y="227012"/>
                  </a:lnTo>
                  <a:lnTo>
                    <a:pt x="468629" y="193039"/>
                  </a:lnTo>
                  <a:lnTo>
                    <a:pt x="485775" y="193039"/>
                  </a:lnTo>
                  <a:lnTo>
                    <a:pt x="471487" y="151764"/>
                  </a:lnTo>
                  <a:lnTo>
                    <a:pt x="467677" y="138429"/>
                  </a:lnTo>
                  <a:lnTo>
                    <a:pt x="456882" y="94614"/>
                  </a:lnTo>
                  <a:lnTo>
                    <a:pt x="430212" y="54292"/>
                  </a:lnTo>
                  <a:close/>
                </a:path>
                <a:path w="633729" h="800735">
                  <a:moveTo>
                    <a:pt x="391477" y="365442"/>
                  </a:moveTo>
                  <a:lnTo>
                    <a:pt x="373697" y="365442"/>
                  </a:lnTo>
                  <a:lnTo>
                    <a:pt x="373697" y="366395"/>
                  </a:lnTo>
                  <a:lnTo>
                    <a:pt x="374650" y="374014"/>
                  </a:lnTo>
                  <a:lnTo>
                    <a:pt x="374650" y="375920"/>
                  </a:lnTo>
                  <a:lnTo>
                    <a:pt x="378460" y="387032"/>
                  </a:lnTo>
                  <a:lnTo>
                    <a:pt x="383857" y="396239"/>
                  </a:lnTo>
                  <a:lnTo>
                    <a:pt x="391477" y="404177"/>
                  </a:lnTo>
                  <a:lnTo>
                    <a:pt x="391477" y="365442"/>
                  </a:lnTo>
                  <a:close/>
                </a:path>
                <a:path w="633729" h="800735">
                  <a:moveTo>
                    <a:pt x="373697" y="365442"/>
                  </a:moveTo>
                  <a:lnTo>
                    <a:pt x="260667" y="365442"/>
                  </a:lnTo>
                  <a:lnTo>
                    <a:pt x="288289" y="374014"/>
                  </a:lnTo>
                  <a:lnTo>
                    <a:pt x="317182" y="376872"/>
                  </a:lnTo>
                  <a:lnTo>
                    <a:pt x="346075" y="374014"/>
                  </a:lnTo>
                  <a:lnTo>
                    <a:pt x="373697" y="365442"/>
                  </a:lnTo>
                  <a:close/>
                </a:path>
                <a:path w="633729" h="800735">
                  <a:moveTo>
                    <a:pt x="391477" y="309562"/>
                  </a:moveTo>
                  <a:lnTo>
                    <a:pt x="360997" y="330200"/>
                  </a:lnTo>
                  <a:lnTo>
                    <a:pt x="317182" y="339089"/>
                  </a:lnTo>
                  <a:lnTo>
                    <a:pt x="391477" y="339089"/>
                  </a:lnTo>
                  <a:lnTo>
                    <a:pt x="391477" y="309562"/>
                  </a:lnTo>
                  <a:close/>
                </a:path>
                <a:path w="633729" h="800735">
                  <a:moveTo>
                    <a:pt x="316229" y="0"/>
                  </a:moveTo>
                  <a:lnTo>
                    <a:pt x="273367" y="6667"/>
                  </a:lnTo>
                  <a:lnTo>
                    <a:pt x="235267" y="25400"/>
                  </a:lnTo>
                  <a:lnTo>
                    <a:pt x="203517" y="54292"/>
                  </a:lnTo>
                  <a:lnTo>
                    <a:pt x="180022" y="91439"/>
                  </a:lnTo>
                  <a:lnTo>
                    <a:pt x="166687" y="134620"/>
                  </a:lnTo>
                  <a:lnTo>
                    <a:pt x="166687" y="157479"/>
                  </a:lnTo>
                  <a:lnTo>
                    <a:pt x="165735" y="172720"/>
                  </a:lnTo>
                  <a:lnTo>
                    <a:pt x="163512" y="187642"/>
                  </a:lnTo>
                  <a:lnTo>
                    <a:pt x="159702" y="202247"/>
                  </a:lnTo>
                  <a:lnTo>
                    <a:pt x="154305" y="216852"/>
                  </a:lnTo>
                  <a:lnTo>
                    <a:pt x="138430" y="254317"/>
                  </a:lnTo>
                  <a:lnTo>
                    <a:pt x="140335" y="254000"/>
                  </a:lnTo>
                  <a:lnTo>
                    <a:pt x="146367" y="252412"/>
                  </a:lnTo>
                  <a:lnTo>
                    <a:pt x="155892" y="249554"/>
                  </a:lnTo>
                  <a:lnTo>
                    <a:pt x="168592" y="246062"/>
                  </a:lnTo>
                  <a:lnTo>
                    <a:pt x="207317" y="246062"/>
                  </a:lnTo>
                  <a:lnTo>
                    <a:pt x="204152" y="234632"/>
                  </a:lnTo>
                  <a:lnTo>
                    <a:pt x="245427" y="219710"/>
                  </a:lnTo>
                  <a:lnTo>
                    <a:pt x="289560" y="200977"/>
                  </a:lnTo>
                  <a:lnTo>
                    <a:pt x="332739" y="178435"/>
                  </a:lnTo>
                  <a:lnTo>
                    <a:pt x="371475" y="152400"/>
                  </a:lnTo>
                  <a:lnTo>
                    <a:pt x="401954" y="122554"/>
                  </a:lnTo>
                  <a:lnTo>
                    <a:pt x="430212" y="122554"/>
                  </a:lnTo>
                  <a:lnTo>
                    <a:pt x="430212" y="54292"/>
                  </a:lnTo>
                  <a:lnTo>
                    <a:pt x="413702" y="37464"/>
                  </a:lnTo>
                  <a:lnTo>
                    <a:pt x="394335" y="24447"/>
                  </a:lnTo>
                  <a:lnTo>
                    <a:pt x="362267" y="24447"/>
                  </a:lnTo>
                  <a:lnTo>
                    <a:pt x="353060" y="11429"/>
                  </a:lnTo>
                  <a:lnTo>
                    <a:pt x="316229" y="0"/>
                  </a:lnTo>
                  <a:close/>
                </a:path>
                <a:path w="633729" h="800735">
                  <a:moveTo>
                    <a:pt x="485775" y="193039"/>
                  </a:moveTo>
                  <a:lnTo>
                    <a:pt x="468629" y="193039"/>
                  </a:lnTo>
                  <a:lnTo>
                    <a:pt x="474345" y="196850"/>
                  </a:lnTo>
                  <a:lnTo>
                    <a:pt x="487679" y="198754"/>
                  </a:lnTo>
                  <a:lnTo>
                    <a:pt x="485775" y="193039"/>
                  </a:lnTo>
                  <a:close/>
                </a:path>
                <a:path w="633729" h="800735">
                  <a:moveTo>
                    <a:pt x="430212" y="122554"/>
                  </a:moveTo>
                  <a:lnTo>
                    <a:pt x="401954" y="122554"/>
                  </a:lnTo>
                  <a:lnTo>
                    <a:pt x="408304" y="132079"/>
                  </a:lnTo>
                  <a:lnTo>
                    <a:pt x="415289" y="141604"/>
                  </a:lnTo>
                  <a:lnTo>
                    <a:pt x="422592" y="151129"/>
                  </a:lnTo>
                  <a:lnTo>
                    <a:pt x="430212" y="160020"/>
                  </a:lnTo>
                  <a:lnTo>
                    <a:pt x="430212" y="122554"/>
                  </a:lnTo>
                  <a:close/>
                </a:path>
                <a:path w="633729" h="800735">
                  <a:moveTo>
                    <a:pt x="379412" y="14922"/>
                  </a:moveTo>
                  <a:lnTo>
                    <a:pt x="374650" y="14922"/>
                  </a:lnTo>
                  <a:lnTo>
                    <a:pt x="370839" y="17779"/>
                  </a:lnTo>
                  <a:lnTo>
                    <a:pt x="362267" y="24447"/>
                  </a:lnTo>
                  <a:lnTo>
                    <a:pt x="394335" y="24447"/>
                  </a:lnTo>
                  <a:lnTo>
                    <a:pt x="383222" y="16827"/>
                  </a:lnTo>
                  <a:lnTo>
                    <a:pt x="379412" y="14922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9" name="object 29"/>
          <p:cNvSpPr txBox="1"/>
          <p:nvPr/>
        </p:nvSpPr>
        <p:spPr>
          <a:xfrm>
            <a:off x="11102340" y="6345872"/>
            <a:ext cx="165735" cy="1079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715"/>
              </a:lnSpc>
            </a:pPr>
            <a:r>
              <a:rPr sz="650" spc="30" dirty="0">
                <a:latin typeface="Calibri"/>
                <a:cs typeface="Calibri"/>
              </a:rPr>
              <a:t>37</a:t>
            </a:r>
            <a:endParaRPr sz="6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6042660" cy="6879590"/>
            <a:chOff x="0" y="0"/>
            <a:chExt cx="6042660" cy="6879590"/>
          </a:xfrm>
        </p:grpSpPr>
        <p:sp>
          <p:nvSpPr>
            <p:cNvPr id="3" name="object 3"/>
            <p:cNvSpPr/>
            <p:nvPr/>
          </p:nvSpPr>
          <p:spPr>
            <a:xfrm>
              <a:off x="4497704" y="5112385"/>
              <a:ext cx="797560" cy="1738630"/>
            </a:xfrm>
            <a:custGeom>
              <a:avLst/>
              <a:gdLst/>
              <a:ahLst/>
              <a:cxnLst/>
              <a:rect l="l" t="t" r="r" b="b"/>
              <a:pathLst>
                <a:path w="797560" h="1738629">
                  <a:moveTo>
                    <a:pt x="609917" y="0"/>
                  </a:moveTo>
                  <a:lnTo>
                    <a:pt x="561340" y="6667"/>
                  </a:lnTo>
                  <a:lnTo>
                    <a:pt x="516572" y="25400"/>
                  </a:lnTo>
                  <a:lnTo>
                    <a:pt x="478155" y="55244"/>
                  </a:lnTo>
                  <a:lnTo>
                    <a:pt x="448310" y="94614"/>
                  </a:lnTo>
                  <a:lnTo>
                    <a:pt x="428625" y="142239"/>
                  </a:lnTo>
                  <a:lnTo>
                    <a:pt x="0" y="1738629"/>
                  </a:lnTo>
                  <a:lnTo>
                    <a:pt x="27940" y="1738629"/>
                  </a:lnTo>
                  <a:lnTo>
                    <a:pt x="453707" y="148907"/>
                  </a:lnTo>
                  <a:lnTo>
                    <a:pt x="470217" y="107950"/>
                  </a:lnTo>
                  <a:lnTo>
                    <a:pt x="496252" y="74294"/>
                  </a:lnTo>
                  <a:lnTo>
                    <a:pt x="529272" y="48577"/>
                  </a:lnTo>
                  <a:lnTo>
                    <a:pt x="567690" y="32384"/>
                  </a:lnTo>
                  <a:lnTo>
                    <a:pt x="609282" y="26669"/>
                  </a:lnTo>
                  <a:lnTo>
                    <a:pt x="698432" y="26669"/>
                  </a:lnTo>
                  <a:lnTo>
                    <a:pt x="658812" y="6667"/>
                  </a:lnTo>
                  <a:lnTo>
                    <a:pt x="609917" y="0"/>
                  </a:lnTo>
                  <a:close/>
                </a:path>
                <a:path w="797560" h="1738629">
                  <a:moveTo>
                    <a:pt x="698432" y="26669"/>
                  </a:moveTo>
                  <a:lnTo>
                    <a:pt x="609282" y="26669"/>
                  </a:lnTo>
                  <a:lnTo>
                    <a:pt x="652145" y="32384"/>
                  </a:lnTo>
                  <a:lnTo>
                    <a:pt x="709295" y="60959"/>
                  </a:lnTo>
                  <a:lnTo>
                    <a:pt x="750252" y="109537"/>
                  </a:lnTo>
                  <a:lnTo>
                    <a:pt x="770572" y="170497"/>
                  </a:lnTo>
                  <a:lnTo>
                    <a:pt x="771525" y="202882"/>
                  </a:lnTo>
                  <a:lnTo>
                    <a:pt x="766127" y="235584"/>
                  </a:lnTo>
                  <a:lnTo>
                    <a:pt x="362585" y="1738629"/>
                  </a:lnTo>
                  <a:lnTo>
                    <a:pt x="390207" y="1738629"/>
                  </a:lnTo>
                  <a:lnTo>
                    <a:pt x="791210" y="242252"/>
                  </a:lnTo>
                  <a:lnTo>
                    <a:pt x="797560" y="204787"/>
                  </a:lnTo>
                  <a:lnTo>
                    <a:pt x="796290" y="167322"/>
                  </a:lnTo>
                  <a:lnTo>
                    <a:pt x="772795" y="96202"/>
                  </a:lnTo>
                  <a:lnTo>
                    <a:pt x="724217" y="39687"/>
                  </a:lnTo>
                  <a:lnTo>
                    <a:pt x="698432" y="26669"/>
                  </a:lnTo>
                  <a:close/>
                </a:path>
              </a:pathLst>
            </a:custGeom>
            <a:solidFill>
              <a:srgbClr val="D679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2933700" y="635"/>
              <a:ext cx="1818639" cy="6857365"/>
            </a:xfrm>
            <a:custGeom>
              <a:avLst/>
              <a:gdLst/>
              <a:ahLst/>
              <a:cxnLst/>
              <a:rect l="l" t="t" r="r" b="b"/>
              <a:pathLst>
                <a:path w="1818639" h="6857365">
                  <a:moveTo>
                    <a:pt x="1818322" y="0"/>
                  </a:moveTo>
                  <a:lnTo>
                    <a:pt x="0" y="6857365"/>
                  </a:lnTo>
                </a:path>
              </a:pathLst>
            </a:custGeom>
            <a:ln w="22225">
              <a:solidFill>
                <a:srgbClr val="D6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3497579" y="18097"/>
              <a:ext cx="2545080" cy="6837045"/>
            </a:xfrm>
            <a:custGeom>
              <a:avLst/>
              <a:gdLst/>
              <a:ahLst/>
              <a:cxnLst/>
              <a:rect l="l" t="t" r="r" b="b"/>
              <a:pathLst>
                <a:path w="2545079" h="6837045">
                  <a:moveTo>
                    <a:pt x="1321435" y="2282825"/>
                  </a:moveTo>
                  <a:lnTo>
                    <a:pt x="1271587" y="2291080"/>
                  </a:lnTo>
                  <a:lnTo>
                    <a:pt x="1226185" y="2312352"/>
                  </a:lnTo>
                  <a:lnTo>
                    <a:pt x="1187767" y="2345055"/>
                  </a:lnTo>
                  <a:lnTo>
                    <a:pt x="1159510" y="2388870"/>
                  </a:lnTo>
                  <a:lnTo>
                    <a:pt x="1159510" y="2390140"/>
                  </a:lnTo>
                  <a:lnTo>
                    <a:pt x="819150" y="3658235"/>
                  </a:lnTo>
                  <a:lnTo>
                    <a:pt x="0" y="6835457"/>
                  </a:lnTo>
                  <a:lnTo>
                    <a:pt x="6667" y="6836092"/>
                  </a:lnTo>
                  <a:lnTo>
                    <a:pt x="20955" y="6836727"/>
                  </a:lnTo>
                  <a:lnTo>
                    <a:pt x="26670" y="6836727"/>
                  </a:lnTo>
                  <a:lnTo>
                    <a:pt x="843365" y="3664267"/>
                  </a:lnTo>
                  <a:lnTo>
                    <a:pt x="1183322" y="2397760"/>
                  </a:lnTo>
                  <a:lnTo>
                    <a:pt x="1208087" y="2360295"/>
                  </a:lnTo>
                  <a:lnTo>
                    <a:pt x="1241107" y="2332037"/>
                  </a:lnTo>
                  <a:lnTo>
                    <a:pt x="1279842" y="2313940"/>
                  </a:lnTo>
                  <a:lnTo>
                    <a:pt x="1322705" y="2307272"/>
                  </a:lnTo>
                  <a:lnTo>
                    <a:pt x="1417637" y="2307272"/>
                  </a:lnTo>
                  <a:lnTo>
                    <a:pt x="1372870" y="2289175"/>
                  </a:lnTo>
                  <a:lnTo>
                    <a:pt x="1321435" y="2282825"/>
                  </a:lnTo>
                  <a:close/>
                </a:path>
                <a:path w="2545079" h="6837045">
                  <a:moveTo>
                    <a:pt x="1417637" y="2307272"/>
                  </a:moveTo>
                  <a:lnTo>
                    <a:pt x="1322705" y="2307272"/>
                  </a:lnTo>
                  <a:lnTo>
                    <a:pt x="1366837" y="2312987"/>
                  </a:lnTo>
                  <a:lnTo>
                    <a:pt x="1412557" y="2333942"/>
                  </a:lnTo>
                  <a:lnTo>
                    <a:pt x="1448435" y="2366962"/>
                  </a:lnTo>
                  <a:lnTo>
                    <a:pt x="1472565" y="2408872"/>
                  </a:lnTo>
                  <a:lnTo>
                    <a:pt x="1483042" y="2456180"/>
                  </a:lnTo>
                  <a:lnTo>
                    <a:pt x="1477962" y="2506345"/>
                  </a:lnTo>
                  <a:lnTo>
                    <a:pt x="1220152" y="3457575"/>
                  </a:lnTo>
                  <a:lnTo>
                    <a:pt x="1214120" y="3492817"/>
                  </a:lnTo>
                  <a:lnTo>
                    <a:pt x="1215072" y="3525837"/>
                  </a:lnTo>
                  <a:lnTo>
                    <a:pt x="1215072" y="3528377"/>
                  </a:lnTo>
                  <a:lnTo>
                    <a:pt x="1223010" y="3562985"/>
                  </a:lnTo>
                  <a:lnTo>
                    <a:pt x="1258570" y="3626167"/>
                  </a:lnTo>
                  <a:lnTo>
                    <a:pt x="1314767" y="3669665"/>
                  </a:lnTo>
                  <a:lnTo>
                    <a:pt x="1397635" y="3688715"/>
                  </a:lnTo>
                  <a:lnTo>
                    <a:pt x="1444625" y="3682365"/>
                  </a:lnTo>
                  <a:lnTo>
                    <a:pt x="1487805" y="3664267"/>
                  </a:lnTo>
                  <a:lnTo>
                    <a:pt x="1490662" y="3662362"/>
                  </a:lnTo>
                  <a:lnTo>
                    <a:pt x="1403985" y="3662362"/>
                  </a:lnTo>
                  <a:lnTo>
                    <a:pt x="1354137" y="3656965"/>
                  </a:lnTo>
                  <a:lnTo>
                    <a:pt x="1299210" y="3629977"/>
                  </a:lnTo>
                  <a:lnTo>
                    <a:pt x="1259205" y="3583940"/>
                  </a:lnTo>
                  <a:lnTo>
                    <a:pt x="1239202" y="3525837"/>
                  </a:lnTo>
                  <a:lnTo>
                    <a:pt x="1238567" y="3495040"/>
                  </a:lnTo>
                  <a:lnTo>
                    <a:pt x="1243965" y="3463925"/>
                  </a:lnTo>
                  <a:lnTo>
                    <a:pt x="1502092" y="2512695"/>
                  </a:lnTo>
                  <a:lnTo>
                    <a:pt x="1508442" y="2464117"/>
                  </a:lnTo>
                  <a:lnTo>
                    <a:pt x="1502092" y="2417127"/>
                  </a:lnTo>
                  <a:lnTo>
                    <a:pt x="1483995" y="2373630"/>
                  </a:lnTo>
                  <a:lnTo>
                    <a:pt x="1455737" y="2336482"/>
                  </a:lnTo>
                  <a:lnTo>
                    <a:pt x="1418272" y="2307590"/>
                  </a:lnTo>
                  <a:lnTo>
                    <a:pt x="1417637" y="2307272"/>
                  </a:lnTo>
                  <a:close/>
                </a:path>
                <a:path w="2545079" h="6837045">
                  <a:moveTo>
                    <a:pt x="2545080" y="0"/>
                  </a:moveTo>
                  <a:lnTo>
                    <a:pt x="2518410" y="0"/>
                  </a:lnTo>
                  <a:lnTo>
                    <a:pt x="1939290" y="2100580"/>
                  </a:lnTo>
                  <a:lnTo>
                    <a:pt x="1547495" y="3545840"/>
                  </a:lnTo>
                  <a:lnTo>
                    <a:pt x="1526540" y="3591560"/>
                  </a:lnTo>
                  <a:lnTo>
                    <a:pt x="1493520" y="3627755"/>
                  </a:lnTo>
                  <a:lnTo>
                    <a:pt x="1451610" y="3651885"/>
                  </a:lnTo>
                  <a:lnTo>
                    <a:pt x="1403985" y="3662362"/>
                  </a:lnTo>
                  <a:lnTo>
                    <a:pt x="1490662" y="3662362"/>
                  </a:lnTo>
                  <a:lnTo>
                    <a:pt x="1525270" y="3636010"/>
                  </a:lnTo>
                  <a:lnTo>
                    <a:pt x="1554162" y="3598545"/>
                  </a:lnTo>
                  <a:lnTo>
                    <a:pt x="1572895" y="3553460"/>
                  </a:lnTo>
                  <a:lnTo>
                    <a:pt x="1964690" y="2108200"/>
                  </a:lnTo>
                  <a:lnTo>
                    <a:pt x="2540000" y="16510"/>
                  </a:lnTo>
                  <a:lnTo>
                    <a:pt x="2543810" y="3810"/>
                  </a:lnTo>
                  <a:lnTo>
                    <a:pt x="2545080" y="0"/>
                  </a:lnTo>
                  <a:close/>
                </a:path>
              </a:pathLst>
            </a:custGeom>
            <a:solidFill>
              <a:srgbClr val="FFB8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5841364" cy="6858000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9917430" y="33019"/>
            <a:ext cx="2174240" cy="1244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50" spc="60" dirty="0">
                <a:solidFill>
                  <a:srgbClr val="FFFFFF"/>
                </a:solidFill>
                <a:latin typeface="Calibri"/>
                <a:cs typeface="Calibri"/>
              </a:rPr>
              <a:t>CSP004_C_E:</a:t>
            </a:r>
            <a:r>
              <a:rPr sz="65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650" spc="55" dirty="0">
                <a:solidFill>
                  <a:srgbClr val="FFFFFF"/>
                </a:solidFill>
                <a:latin typeface="Calibri"/>
                <a:cs typeface="Calibri"/>
              </a:rPr>
              <a:t>Abdelkader</a:t>
            </a:r>
            <a:r>
              <a:rPr sz="65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650" spc="60" dirty="0">
                <a:solidFill>
                  <a:srgbClr val="FFFFFF"/>
                </a:solidFill>
                <a:latin typeface="Calibri"/>
                <a:cs typeface="Calibri"/>
              </a:rPr>
              <a:t>Shaaban</a:t>
            </a:r>
            <a:r>
              <a:rPr sz="65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650" spc="55" dirty="0">
                <a:solidFill>
                  <a:srgbClr val="FFFFFF"/>
                </a:solidFill>
                <a:latin typeface="Calibri"/>
                <a:cs typeface="Calibri"/>
              </a:rPr>
              <a:t>και</a:t>
            </a:r>
            <a:r>
              <a:rPr sz="650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650" spc="50" dirty="0">
                <a:solidFill>
                  <a:srgbClr val="FFFFFF"/>
                </a:solidFill>
                <a:latin typeface="Calibri"/>
                <a:cs typeface="Calibri"/>
              </a:rPr>
              <a:t>Stefan</a:t>
            </a:r>
            <a:r>
              <a:rPr sz="65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650" spc="50" dirty="0">
                <a:solidFill>
                  <a:srgbClr val="FFFFFF"/>
                </a:solidFill>
                <a:latin typeface="Calibri"/>
                <a:cs typeface="Calibri"/>
              </a:rPr>
              <a:t>Schauer</a:t>
            </a:r>
            <a:endParaRPr sz="650">
              <a:latin typeface="Calibri"/>
              <a:cs typeface="Calibri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5920104" y="2826656"/>
            <a:ext cx="2521585" cy="724535"/>
          </a:xfrm>
          <a:prstGeom prst="rect">
            <a:avLst/>
          </a:prstGeom>
        </p:spPr>
        <p:txBody>
          <a:bodyPr vert="horz" wrap="square" lIns="0" tIns="628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95"/>
              </a:spcBef>
            </a:pPr>
            <a:r>
              <a:rPr sz="2250" spc="114" dirty="0"/>
              <a:t>Επιθετικά</a:t>
            </a:r>
            <a:r>
              <a:rPr sz="2250" spc="85" dirty="0"/>
              <a:t> </a:t>
            </a:r>
            <a:r>
              <a:rPr sz="2250" spc="100" dirty="0"/>
              <a:t>εργαλεία</a:t>
            </a:r>
            <a:endParaRPr sz="2250"/>
          </a:p>
          <a:p>
            <a:pPr marL="12700">
              <a:lnSpc>
                <a:spcPct val="100000"/>
              </a:lnSpc>
              <a:spcBef>
                <a:spcPts val="305"/>
              </a:spcBef>
            </a:pPr>
            <a:r>
              <a:rPr sz="1750" spc="140" dirty="0">
                <a:solidFill>
                  <a:srgbClr val="FFB800"/>
                </a:solidFill>
              </a:rPr>
              <a:t>Arpspoofing</a:t>
            </a:r>
            <a:endParaRPr sz="1750"/>
          </a:p>
        </p:txBody>
      </p:sp>
      <p:pic>
        <p:nvPicPr>
          <p:cNvPr id="9" name="object 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549832" y="5747702"/>
            <a:ext cx="3246120" cy="602297"/>
          </a:xfrm>
          <a:prstGeom prst="rect">
            <a:avLst/>
          </a:prstGeom>
        </p:spPr>
      </p:pic>
    </p:spTree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214042" y="4692015"/>
            <a:ext cx="264160" cy="952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710"/>
              </a:lnSpc>
            </a:pPr>
            <a:r>
              <a:rPr sz="750" spc="-120" dirty="0">
                <a:solidFill>
                  <a:srgbClr val="111111"/>
                </a:solidFill>
                <a:latin typeface="Calibri"/>
                <a:cs typeface="Calibri"/>
              </a:rPr>
              <a:t>Μ</a:t>
            </a:r>
            <a:r>
              <a:rPr sz="750" spc="-80" dirty="0">
                <a:solidFill>
                  <a:srgbClr val="111111"/>
                </a:solidFill>
                <a:latin typeface="Calibri"/>
                <a:cs typeface="Calibri"/>
              </a:rPr>
              <a:t>ε</a:t>
            </a:r>
            <a:r>
              <a:rPr sz="750" spc="-65" dirty="0">
                <a:solidFill>
                  <a:srgbClr val="111111"/>
                </a:solidFill>
                <a:latin typeface="Calibri"/>
                <a:cs typeface="Calibri"/>
              </a:rPr>
              <a:t>τά</a:t>
            </a:r>
            <a:r>
              <a:rPr sz="750" spc="-45" dirty="0">
                <a:solidFill>
                  <a:srgbClr val="111111"/>
                </a:solidFill>
                <a:latin typeface="Calibri"/>
                <a:cs typeface="Calibri"/>
              </a:rPr>
              <a:t> </a:t>
            </a:r>
            <a:r>
              <a:rPr sz="750" spc="-65" dirty="0">
                <a:solidFill>
                  <a:srgbClr val="111111"/>
                </a:solidFill>
                <a:latin typeface="Calibri"/>
                <a:cs typeface="Calibri"/>
              </a:rPr>
              <a:t>τ</a:t>
            </a:r>
            <a:r>
              <a:rPr sz="750" spc="-60" dirty="0">
                <a:solidFill>
                  <a:srgbClr val="111111"/>
                </a:solidFill>
                <a:latin typeface="Calibri"/>
                <a:cs typeface="Calibri"/>
              </a:rPr>
              <a:t>ο</a:t>
            </a:r>
            <a:endParaRPr sz="750">
              <a:latin typeface="Calibri"/>
              <a:cs typeface="Calibri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833755" y="0"/>
            <a:ext cx="11052175" cy="6879590"/>
            <a:chOff x="833755" y="0"/>
            <a:chExt cx="11052175" cy="6879590"/>
          </a:xfrm>
        </p:grpSpPr>
        <p:sp>
          <p:nvSpPr>
            <p:cNvPr id="4" name="object 4"/>
            <p:cNvSpPr/>
            <p:nvPr/>
          </p:nvSpPr>
          <p:spPr>
            <a:xfrm>
              <a:off x="6894830" y="635"/>
              <a:ext cx="1818639" cy="6857365"/>
            </a:xfrm>
            <a:custGeom>
              <a:avLst/>
              <a:gdLst/>
              <a:ahLst/>
              <a:cxnLst/>
              <a:rect l="l" t="t" r="r" b="b"/>
              <a:pathLst>
                <a:path w="1818640" h="6857365">
                  <a:moveTo>
                    <a:pt x="0" y="6857365"/>
                  </a:moveTo>
                  <a:lnTo>
                    <a:pt x="1818322" y="0"/>
                  </a:lnTo>
                </a:path>
              </a:pathLst>
            </a:custGeom>
            <a:ln w="22225">
              <a:solidFill>
                <a:srgbClr val="D6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7493635" y="0"/>
              <a:ext cx="2499995" cy="6652259"/>
            </a:xfrm>
            <a:custGeom>
              <a:avLst/>
              <a:gdLst/>
              <a:ahLst/>
              <a:cxnLst/>
              <a:rect l="l" t="t" r="r" b="b"/>
              <a:pathLst>
                <a:path w="2499995" h="6652259">
                  <a:moveTo>
                    <a:pt x="1549082" y="1308735"/>
                  </a:moveTo>
                  <a:lnTo>
                    <a:pt x="1501775" y="1315085"/>
                  </a:lnTo>
                  <a:lnTo>
                    <a:pt x="1458277" y="1333182"/>
                  </a:lnTo>
                  <a:lnTo>
                    <a:pt x="1420812" y="1361757"/>
                  </a:lnTo>
                  <a:lnTo>
                    <a:pt x="1391602" y="1399222"/>
                  </a:lnTo>
                  <a:lnTo>
                    <a:pt x="1372870" y="1444625"/>
                  </a:lnTo>
                  <a:lnTo>
                    <a:pt x="977900" y="2900045"/>
                  </a:lnTo>
                  <a:lnTo>
                    <a:pt x="5080" y="6635750"/>
                  </a:lnTo>
                  <a:lnTo>
                    <a:pt x="0" y="6652259"/>
                  </a:lnTo>
                  <a:lnTo>
                    <a:pt x="26670" y="6652259"/>
                  </a:lnTo>
                  <a:lnTo>
                    <a:pt x="1003300" y="2907665"/>
                  </a:lnTo>
                  <a:lnTo>
                    <a:pt x="1398270" y="1452562"/>
                  </a:lnTo>
                  <a:lnTo>
                    <a:pt x="1419225" y="1406525"/>
                  </a:lnTo>
                  <a:lnTo>
                    <a:pt x="1452562" y="1370329"/>
                  </a:lnTo>
                  <a:lnTo>
                    <a:pt x="1494790" y="1345882"/>
                  </a:lnTo>
                  <a:lnTo>
                    <a:pt x="1542732" y="1335404"/>
                  </a:lnTo>
                  <a:lnTo>
                    <a:pt x="1642468" y="1335404"/>
                  </a:lnTo>
                  <a:lnTo>
                    <a:pt x="1632585" y="1327785"/>
                  </a:lnTo>
                  <a:lnTo>
                    <a:pt x="1549082" y="1308735"/>
                  </a:lnTo>
                  <a:close/>
                </a:path>
                <a:path w="2499995" h="6652259">
                  <a:moveTo>
                    <a:pt x="1642468" y="1335404"/>
                  </a:moveTo>
                  <a:lnTo>
                    <a:pt x="1542732" y="1335404"/>
                  </a:lnTo>
                  <a:lnTo>
                    <a:pt x="1593215" y="1340485"/>
                  </a:lnTo>
                  <a:lnTo>
                    <a:pt x="1648460" y="1367789"/>
                  </a:lnTo>
                  <a:lnTo>
                    <a:pt x="1688465" y="1414145"/>
                  </a:lnTo>
                  <a:lnTo>
                    <a:pt x="1708467" y="1472882"/>
                  </a:lnTo>
                  <a:lnTo>
                    <a:pt x="1709420" y="1503679"/>
                  </a:lnTo>
                  <a:lnTo>
                    <a:pt x="1703705" y="1535112"/>
                  </a:lnTo>
                  <a:lnTo>
                    <a:pt x="1443990" y="2493010"/>
                  </a:lnTo>
                  <a:lnTo>
                    <a:pt x="1437640" y="2541904"/>
                  </a:lnTo>
                  <a:lnTo>
                    <a:pt x="1443990" y="2589212"/>
                  </a:lnTo>
                  <a:lnTo>
                    <a:pt x="1462087" y="2632710"/>
                  </a:lnTo>
                  <a:lnTo>
                    <a:pt x="1490662" y="2670175"/>
                  </a:lnTo>
                  <a:lnTo>
                    <a:pt x="1528445" y="2699385"/>
                  </a:lnTo>
                  <a:lnTo>
                    <a:pt x="1573847" y="2718117"/>
                  </a:lnTo>
                  <a:lnTo>
                    <a:pt x="1625917" y="2724150"/>
                  </a:lnTo>
                  <a:lnTo>
                    <a:pt x="1676082" y="2715895"/>
                  </a:lnTo>
                  <a:lnTo>
                    <a:pt x="1710884" y="2699702"/>
                  </a:lnTo>
                  <a:lnTo>
                    <a:pt x="1624647" y="2699702"/>
                  </a:lnTo>
                  <a:lnTo>
                    <a:pt x="1580197" y="2693987"/>
                  </a:lnTo>
                  <a:lnTo>
                    <a:pt x="1534160" y="2673032"/>
                  </a:lnTo>
                  <a:lnTo>
                    <a:pt x="1497965" y="2639695"/>
                  </a:lnTo>
                  <a:lnTo>
                    <a:pt x="1473517" y="2597467"/>
                  </a:lnTo>
                  <a:lnTo>
                    <a:pt x="1463040" y="2549525"/>
                  </a:lnTo>
                  <a:lnTo>
                    <a:pt x="1468120" y="2499360"/>
                  </a:lnTo>
                  <a:lnTo>
                    <a:pt x="1727835" y="1541462"/>
                  </a:lnTo>
                  <a:lnTo>
                    <a:pt x="1733867" y="1505902"/>
                  </a:lnTo>
                  <a:lnTo>
                    <a:pt x="1724977" y="1435100"/>
                  </a:lnTo>
                  <a:lnTo>
                    <a:pt x="1689417" y="1371600"/>
                  </a:lnTo>
                  <a:lnTo>
                    <a:pt x="1642468" y="1335404"/>
                  </a:lnTo>
                  <a:close/>
                </a:path>
                <a:path w="2499995" h="6652259">
                  <a:moveTo>
                    <a:pt x="2499995" y="0"/>
                  </a:moveTo>
                  <a:lnTo>
                    <a:pt x="2473007" y="0"/>
                  </a:lnTo>
                  <a:lnTo>
                    <a:pt x="2107479" y="1333182"/>
                  </a:lnTo>
                  <a:lnTo>
                    <a:pt x="1764982" y="2608579"/>
                  </a:lnTo>
                  <a:lnTo>
                    <a:pt x="1740217" y="2646362"/>
                  </a:lnTo>
                  <a:lnTo>
                    <a:pt x="1706880" y="2674937"/>
                  </a:lnTo>
                  <a:lnTo>
                    <a:pt x="1667510" y="2692717"/>
                  </a:lnTo>
                  <a:lnTo>
                    <a:pt x="1624647" y="2699702"/>
                  </a:lnTo>
                  <a:lnTo>
                    <a:pt x="1710884" y="2699702"/>
                  </a:lnTo>
                  <a:lnTo>
                    <a:pt x="1721802" y="2694622"/>
                  </a:lnTo>
                  <a:lnTo>
                    <a:pt x="1760537" y="2661602"/>
                  </a:lnTo>
                  <a:lnTo>
                    <a:pt x="1789112" y="2617470"/>
                  </a:lnTo>
                  <a:lnTo>
                    <a:pt x="1789112" y="2616200"/>
                  </a:lnTo>
                  <a:lnTo>
                    <a:pt x="2131695" y="1339214"/>
                  </a:lnTo>
                  <a:lnTo>
                    <a:pt x="2499995" y="0"/>
                  </a:lnTo>
                  <a:close/>
                </a:path>
              </a:pathLst>
            </a:custGeom>
            <a:solidFill>
              <a:srgbClr val="FFB8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8020685" y="4978717"/>
              <a:ext cx="754380" cy="1644650"/>
            </a:xfrm>
            <a:custGeom>
              <a:avLst/>
              <a:gdLst/>
              <a:ahLst/>
              <a:cxnLst/>
              <a:rect l="l" t="t" r="r" b="b"/>
              <a:pathLst>
                <a:path w="754379" h="1644650">
                  <a:moveTo>
                    <a:pt x="576897" y="0"/>
                  </a:moveTo>
                  <a:lnTo>
                    <a:pt x="530860" y="6350"/>
                  </a:lnTo>
                  <a:lnTo>
                    <a:pt x="488632" y="24130"/>
                  </a:lnTo>
                  <a:lnTo>
                    <a:pt x="452120" y="52387"/>
                  </a:lnTo>
                  <a:lnTo>
                    <a:pt x="423862" y="89535"/>
                  </a:lnTo>
                  <a:lnTo>
                    <a:pt x="405447" y="134620"/>
                  </a:lnTo>
                  <a:lnTo>
                    <a:pt x="0" y="1644650"/>
                  </a:lnTo>
                  <a:lnTo>
                    <a:pt x="26352" y="1644650"/>
                  </a:lnTo>
                  <a:lnTo>
                    <a:pt x="429260" y="140970"/>
                  </a:lnTo>
                  <a:lnTo>
                    <a:pt x="448945" y="95250"/>
                  </a:lnTo>
                  <a:lnTo>
                    <a:pt x="481012" y="59372"/>
                  </a:lnTo>
                  <a:lnTo>
                    <a:pt x="521970" y="35560"/>
                  </a:lnTo>
                  <a:lnTo>
                    <a:pt x="568325" y="25400"/>
                  </a:lnTo>
                  <a:lnTo>
                    <a:pt x="660582" y="25400"/>
                  </a:lnTo>
                  <a:lnTo>
                    <a:pt x="623252" y="6350"/>
                  </a:lnTo>
                  <a:lnTo>
                    <a:pt x="576897" y="0"/>
                  </a:lnTo>
                  <a:close/>
                </a:path>
                <a:path w="754379" h="1644650">
                  <a:moveTo>
                    <a:pt x="660582" y="25400"/>
                  </a:moveTo>
                  <a:lnTo>
                    <a:pt x="568325" y="25400"/>
                  </a:lnTo>
                  <a:lnTo>
                    <a:pt x="616902" y="30797"/>
                  </a:lnTo>
                  <a:lnTo>
                    <a:pt x="670877" y="57785"/>
                  </a:lnTo>
                  <a:lnTo>
                    <a:pt x="709612" y="103822"/>
                  </a:lnTo>
                  <a:lnTo>
                    <a:pt x="728662" y="161290"/>
                  </a:lnTo>
                  <a:lnTo>
                    <a:pt x="729615" y="192087"/>
                  </a:lnTo>
                  <a:lnTo>
                    <a:pt x="724535" y="222885"/>
                  </a:lnTo>
                  <a:lnTo>
                    <a:pt x="342900" y="1644650"/>
                  </a:lnTo>
                  <a:lnTo>
                    <a:pt x="369252" y="1644650"/>
                  </a:lnTo>
                  <a:lnTo>
                    <a:pt x="748347" y="229235"/>
                  </a:lnTo>
                  <a:lnTo>
                    <a:pt x="754062" y="193675"/>
                  </a:lnTo>
                  <a:lnTo>
                    <a:pt x="753110" y="158115"/>
                  </a:lnTo>
                  <a:lnTo>
                    <a:pt x="730885" y="90805"/>
                  </a:lnTo>
                  <a:lnTo>
                    <a:pt x="684847" y="37782"/>
                  </a:lnTo>
                  <a:lnTo>
                    <a:pt x="660582" y="25400"/>
                  </a:lnTo>
                  <a:close/>
                </a:path>
              </a:pathLst>
            </a:custGeom>
            <a:solidFill>
              <a:srgbClr val="D679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853362" y="6185852"/>
              <a:ext cx="3293427" cy="612775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228022" y="412750"/>
              <a:ext cx="6189027" cy="2182495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33755" y="3064510"/>
              <a:ext cx="5154295" cy="3671887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92187" y="3223260"/>
              <a:ext cx="4657407" cy="3174365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993140" y="4231322"/>
              <a:ext cx="3596640" cy="167640"/>
            </a:xfrm>
            <a:custGeom>
              <a:avLst/>
              <a:gdLst/>
              <a:ahLst/>
              <a:cxnLst/>
              <a:rect l="l" t="t" r="r" b="b"/>
              <a:pathLst>
                <a:path w="3596640" h="167639">
                  <a:moveTo>
                    <a:pt x="0" y="167639"/>
                  </a:moveTo>
                  <a:lnTo>
                    <a:pt x="3596640" y="167639"/>
                  </a:lnTo>
                  <a:lnTo>
                    <a:pt x="3596640" y="0"/>
                  </a:lnTo>
                  <a:lnTo>
                    <a:pt x="0" y="0"/>
                  </a:lnTo>
                  <a:lnTo>
                    <a:pt x="0" y="167639"/>
                  </a:lnTo>
                </a:path>
              </a:pathLst>
            </a:custGeom>
            <a:ln w="2857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582409" y="3032760"/>
              <a:ext cx="5303520" cy="3787140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777355" y="3227705"/>
              <a:ext cx="4733607" cy="3217227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6777989" y="4191635"/>
              <a:ext cx="3608704" cy="871855"/>
            </a:xfrm>
            <a:custGeom>
              <a:avLst/>
              <a:gdLst/>
              <a:ahLst/>
              <a:cxnLst/>
              <a:rect l="l" t="t" r="r" b="b"/>
              <a:pathLst>
                <a:path w="3608704" h="871854">
                  <a:moveTo>
                    <a:pt x="0" y="181292"/>
                  </a:moveTo>
                  <a:lnTo>
                    <a:pt x="3608704" y="181292"/>
                  </a:lnTo>
                  <a:lnTo>
                    <a:pt x="3608704" y="0"/>
                  </a:lnTo>
                  <a:lnTo>
                    <a:pt x="0" y="0"/>
                  </a:lnTo>
                  <a:lnTo>
                    <a:pt x="0" y="181292"/>
                  </a:lnTo>
                </a:path>
                <a:path w="3608704" h="871854">
                  <a:moveTo>
                    <a:pt x="0" y="871854"/>
                  </a:moveTo>
                  <a:lnTo>
                    <a:pt x="3608704" y="871854"/>
                  </a:lnTo>
                  <a:lnTo>
                    <a:pt x="3608704" y="690244"/>
                  </a:lnTo>
                  <a:lnTo>
                    <a:pt x="0" y="690244"/>
                  </a:lnTo>
                  <a:lnTo>
                    <a:pt x="0" y="871854"/>
                  </a:lnTo>
                </a:path>
              </a:pathLst>
            </a:custGeom>
            <a:ln w="285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10386060" y="4274502"/>
              <a:ext cx="235585" cy="709295"/>
            </a:xfrm>
            <a:custGeom>
              <a:avLst/>
              <a:gdLst/>
              <a:ahLst/>
              <a:cxnLst/>
              <a:rect l="l" t="t" r="r" b="b"/>
              <a:pathLst>
                <a:path w="235584" h="709295">
                  <a:moveTo>
                    <a:pt x="72707" y="637222"/>
                  </a:moveTo>
                  <a:lnTo>
                    <a:pt x="13017" y="697865"/>
                  </a:lnTo>
                  <a:lnTo>
                    <a:pt x="97472" y="709295"/>
                  </a:lnTo>
                  <a:lnTo>
                    <a:pt x="88582" y="682942"/>
                  </a:lnTo>
                  <a:lnTo>
                    <a:pt x="75882" y="682942"/>
                  </a:lnTo>
                  <a:lnTo>
                    <a:pt x="70485" y="671512"/>
                  </a:lnTo>
                  <a:lnTo>
                    <a:pt x="82550" y="665797"/>
                  </a:lnTo>
                  <a:lnTo>
                    <a:pt x="72707" y="637222"/>
                  </a:lnTo>
                  <a:close/>
                </a:path>
                <a:path w="235584" h="709295">
                  <a:moveTo>
                    <a:pt x="82550" y="665797"/>
                  </a:moveTo>
                  <a:lnTo>
                    <a:pt x="70485" y="671512"/>
                  </a:lnTo>
                  <a:lnTo>
                    <a:pt x="75882" y="682942"/>
                  </a:lnTo>
                  <a:lnTo>
                    <a:pt x="86677" y="677862"/>
                  </a:lnTo>
                  <a:lnTo>
                    <a:pt x="82550" y="665797"/>
                  </a:lnTo>
                  <a:close/>
                </a:path>
                <a:path w="235584" h="709295">
                  <a:moveTo>
                    <a:pt x="86677" y="677862"/>
                  </a:moveTo>
                  <a:lnTo>
                    <a:pt x="75882" y="682942"/>
                  </a:lnTo>
                  <a:lnTo>
                    <a:pt x="88582" y="682942"/>
                  </a:lnTo>
                  <a:lnTo>
                    <a:pt x="86677" y="677862"/>
                  </a:lnTo>
                  <a:close/>
                </a:path>
                <a:path w="235584" h="709295">
                  <a:moveTo>
                    <a:pt x="88900" y="662622"/>
                  </a:moveTo>
                  <a:lnTo>
                    <a:pt x="82550" y="665797"/>
                  </a:lnTo>
                  <a:lnTo>
                    <a:pt x="86677" y="677862"/>
                  </a:lnTo>
                  <a:lnTo>
                    <a:pt x="94932" y="673735"/>
                  </a:lnTo>
                  <a:lnTo>
                    <a:pt x="95885" y="673417"/>
                  </a:lnTo>
                  <a:lnTo>
                    <a:pt x="96202" y="673100"/>
                  </a:lnTo>
                  <a:lnTo>
                    <a:pt x="106045" y="665480"/>
                  </a:lnTo>
                  <a:lnTo>
                    <a:pt x="108585" y="663257"/>
                  </a:lnTo>
                  <a:lnTo>
                    <a:pt x="88265" y="663257"/>
                  </a:lnTo>
                  <a:lnTo>
                    <a:pt x="88900" y="662622"/>
                  </a:lnTo>
                  <a:close/>
                </a:path>
                <a:path w="235584" h="709295">
                  <a:moveTo>
                    <a:pt x="89535" y="662305"/>
                  </a:moveTo>
                  <a:lnTo>
                    <a:pt x="88900" y="662622"/>
                  </a:lnTo>
                  <a:lnTo>
                    <a:pt x="88265" y="663257"/>
                  </a:lnTo>
                  <a:lnTo>
                    <a:pt x="89535" y="662305"/>
                  </a:lnTo>
                  <a:close/>
                </a:path>
                <a:path w="235584" h="709295">
                  <a:moveTo>
                    <a:pt x="109220" y="662305"/>
                  </a:moveTo>
                  <a:lnTo>
                    <a:pt x="89535" y="662305"/>
                  </a:lnTo>
                  <a:lnTo>
                    <a:pt x="88265" y="663257"/>
                  </a:lnTo>
                  <a:lnTo>
                    <a:pt x="108585" y="663257"/>
                  </a:lnTo>
                  <a:lnTo>
                    <a:pt x="109220" y="662305"/>
                  </a:lnTo>
                  <a:close/>
                </a:path>
                <a:path w="235584" h="709295">
                  <a:moveTo>
                    <a:pt x="635" y="0"/>
                  </a:moveTo>
                  <a:lnTo>
                    <a:pt x="0" y="12382"/>
                  </a:lnTo>
                  <a:lnTo>
                    <a:pt x="0" y="12700"/>
                  </a:lnTo>
                  <a:lnTo>
                    <a:pt x="10795" y="13335"/>
                  </a:lnTo>
                  <a:lnTo>
                    <a:pt x="51117" y="24130"/>
                  </a:lnTo>
                  <a:lnTo>
                    <a:pt x="90487" y="48577"/>
                  </a:lnTo>
                  <a:lnTo>
                    <a:pt x="118427" y="74612"/>
                  </a:lnTo>
                  <a:lnTo>
                    <a:pt x="152400" y="118110"/>
                  </a:lnTo>
                  <a:lnTo>
                    <a:pt x="180975" y="169545"/>
                  </a:lnTo>
                  <a:lnTo>
                    <a:pt x="203200" y="227330"/>
                  </a:lnTo>
                  <a:lnTo>
                    <a:pt x="214630" y="273050"/>
                  </a:lnTo>
                  <a:lnTo>
                    <a:pt x="221297" y="320357"/>
                  </a:lnTo>
                  <a:lnTo>
                    <a:pt x="222567" y="352107"/>
                  </a:lnTo>
                  <a:lnTo>
                    <a:pt x="222250" y="368300"/>
                  </a:lnTo>
                  <a:lnTo>
                    <a:pt x="212090" y="447040"/>
                  </a:lnTo>
                  <a:lnTo>
                    <a:pt x="194627" y="507047"/>
                  </a:lnTo>
                  <a:lnTo>
                    <a:pt x="170180" y="561657"/>
                  </a:lnTo>
                  <a:lnTo>
                    <a:pt x="140335" y="609600"/>
                  </a:lnTo>
                  <a:lnTo>
                    <a:pt x="115252" y="639127"/>
                  </a:lnTo>
                  <a:lnTo>
                    <a:pt x="88900" y="662622"/>
                  </a:lnTo>
                  <a:lnTo>
                    <a:pt x="89535" y="662305"/>
                  </a:lnTo>
                  <a:lnTo>
                    <a:pt x="109220" y="662305"/>
                  </a:lnTo>
                  <a:lnTo>
                    <a:pt x="115252" y="657225"/>
                  </a:lnTo>
                  <a:lnTo>
                    <a:pt x="142240" y="627697"/>
                  </a:lnTo>
                  <a:lnTo>
                    <a:pt x="167005" y="593090"/>
                  </a:lnTo>
                  <a:lnTo>
                    <a:pt x="194945" y="539750"/>
                  </a:lnTo>
                  <a:lnTo>
                    <a:pt x="216535" y="480695"/>
                  </a:lnTo>
                  <a:lnTo>
                    <a:pt x="230187" y="417512"/>
                  </a:lnTo>
                  <a:lnTo>
                    <a:pt x="234950" y="368300"/>
                  </a:lnTo>
                  <a:lnTo>
                    <a:pt x="235267" y="352107"/>
                  </a:lnTo>
                  <a:lnTo>
                    <a:pt x="234950" y="336232"/>
                  </a:lnTo>
                  <a:lnTo>
                    <a:pt x="234950" y="335597"/>
                  </a:lnTo>
                  <a:lnTo>
                    <a:pt x="233997" y="320357"/>
                  </a:lnTo>
                  <a:lnTo>
                    <a:pt x="233680" y="319087"/>
                  </a:lnTo>
                  <a:lnTo>
                    <a:pt x="227330" y="270510"/>
                  </a:lnTo>
                  <a:lnTo>
                    <a:pt x="215265" y="222885"/>
                  </a:lnTo>
                  <a:lnTo>
                    <a:pt x="192405" y="163830"/>
                  </a:lnTo>
                  <a:lnTo>
                    <a:pt x="162560" y="110490"/>
                  </a:lnTo>
                  <a:lnTo>
                    <a:pt x="136525" y="76200"/>
                  </a:lnTo>
                  <a:lnTo>
                    <a:pt x="107950" y="46990"/>
                  </a:lnTo>
                  <a:lnTo>
                    <a:pt x="77152" y="23812"/>
                  </a:lnTo>
                  <a:lnTo>
                    <a:pt x="33655" y="4445"/>
                  </a:lnTo>
                  <a:lnTo>
                    <a:pt x="11112" y="635"/>
                  </a:lnTo>
                  <a:lnTo>
                    <a:pt x="635" y="0"/>
                  </a:lnTo>
                  <a:close/>
                </a:path>
              </a:pathLst>
            </a:custGeom>
            <a:solidFill>
              <a:srgbClr val="FFB8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" name="object 16"/>
          <p:cNvSpPr txBox="1">
            <a:spLocks noGrp="1"/>
          </p:cNvSpPr>
          <p:nvPr>
            <p:ph type="title"/>
          </p:nvPr>
        </p:nvSpPr>
        <p:spPr>
          <a:xfrm>
            <a:off x="1383347" y="768350"/>
            <a:ext cx="1702435" cy="3683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250" spc="160" dirty="0">
                <a:solidFill>
                  <a:srgbClr val="000000"/>
                </a:solidFill>
              </a:rPr>
              <a:t>Arpspoofing</a:t>
            </a:r>
            <a:endParaRPr sz="2250"/>
          </a:p>
        </p:txBody>
      </p:sp>
      <p:sp>
        <p:nvSpPr>
          <p:cNvPr id="17" name="object 17"/>
          <p:cNvSpPr txBox="1"/>
          <p:nvPr/>
        </p:nvSpPr>
        <p:spPr>
          <a:xfrm>
            <a:off x="8388350" y="92709"/>
            <a:ext cx="2174240" cy="1244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50" spc="60" dirty="0">
                <a:latin typeface="Calibri"/>
                <a:cs typeface="Calibri"/>
              </a:rPr>
              <a:t>CSP004_C_E:</a:t>
            </a:r>
            <a:r>
              <a:rPr sz="650" spc="35" dirty="0">
                <a:latin typeface="Calibri"/>
                <a:cs typeface="Calibri"/>
              </a:rPr>
              <a:t> </a:t>
            </a:r>
            <a:r>
              <a:rPr sz="650" spc="55" dirty="0">
                <a:latin typeface="Calibri"/>
                <a:cs typeface="Calibri"/>
              </a:rPr>
              <a:t>Abdelkader</a:t>
            </a:r>
            <a:r>
              <a:rPr sz="650" spc="30" dirty="0">
                <a:latin typeface="Calibri"/>
                <a:cs typeface="Calibri"/>
              </a:rPr>
              <a:t> </a:t>
            </a:r>
            <a:r>
              <a:rPr sz="650" spc="60" dirty="0">
                <a:latin typeface="Calibri"/>
                <a:cs typeface="Calibri"/>
              </a:rPr>
              <a:t>Shaaban</a:t>
            </a:r>
            <a:r>
              <a:rPr sz="650" spc="40" dirty="0">
                <a:latin typeface="Calibri"/>
                <a:cs typeface="Calibri"/>
              </a:rPr>
              <a:t> </a:t>
            </a:r>
            <a:r>
              <a:rPr sz="650" spc="55" dirty="0">
                <a:latin typeface="Calibri"/>
                <a:cs typeface="Calibri"/>
              </a:rPr>
              <a:t>και</a:t>
            </a:r>
            <a:r>
              <a:rPr sz="650" spc="25" dirty="0">
                <a:latin typeface="Calibri"/>
                <a:cs typeface="Calibri"/>
              </a:rPr>
              <a:t> </a:t>
            </a:r>
            <a:r>
              <a:rPr sz="650" spc="50" dirty="0">
                <a:latin typeface="Calibri"/>
                <a:cs typeface="Calibri"/>
              </a:rPr>
              <a:t>Stefan</a:t>
            </a:r>
            <a:r>
              <a:rPr sz="650" spc="25" dirty="0">
                <a:latin typeface="Calibri"/>
                <a:cs typeface="Calibri"/>
              </a:rPr>
              <a:t> </a:t>
            </a:r>
            <a:r>
              <a:rPr sz="650" spc="50" dirty="0">
                <a:latin typeface="Calibri"/>
                <a:cs typeface="Calibri"/>
              </a:rPr>
              <a:t>Schauer</a:t>
            </a:r>
            <a:endParaRPr sz="650">
              <a:latin typeface="Calibri"/>
              <a:cs typeface="Calibri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153181" y="2517515"/>
            <a:ext cx="6387940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200" b="0" i="0" u="none" strike="noStrike" baseline="0" dirty="0" err="1">
                <a:solidFill>
                  <a:srgbClr val="111111"/>
                </a:solidFill>
                <a:latin typeface="Roboto" panose="02000000000000000000" pitchFamily="2" charset="0"/>
              </a:rPr>
              <a:t>arpspoof</a:t>
            </a:r>
            <a:r>
              <a:rPr lang="en-US" sz="1200" b="0" i="0" u="none" strike="noStrike" baseline="0" dirty="0">
                <a:solidFill>
                  <a:srgbClr val="111111"/>
                </a:solidFill>
                <a:latin typeface="Roboto" panose="02000000000000000000" pitchFamily="2" charset="0"/>
              </a:rPr>
              <a:t> -</a:t>
            </a:r>
            <a:r>
              <a:rPr lang="en-US" sz="1200" b="0" i="0" u="none" strike="noStrike" baseline="0" dirty="0" err="1">
                <a:solidFill>
                  <a:srgbClr val="111111"/>
                </a:solidFill>
                <a:latin typeface="Roboto" panose="02000000000000000000" pitchFamily="2" charset="0"/>
              </a:rPr>
              <a:t>i</a:t>
            </a:r>
            <a:r>
              <a:rPr lang="en-US" sz="1200" b="0" i="0" u="none" strike="noStrike" baseline="0" dirty="0">
                <a:solidFill>
                  <a:srgbClr val="111111"/>
                </a:solidFill>
                <a:latin typeface="Roboto" panose="02000000000000000000" pitchFamily="2" charset="0"/>
              </a:rPr>
              <a:t> [interface] -t [</a:t>
            </a:r>
            <a:r>
              <a:rPr lang="en-US" sz="1200" b="0" i="0" u="none" strike="noStrike" baseline="0" dirty="0" err="1">
                <a:solidFill>
                  <a:srgbClr val="111111"/>
                </a:solidFill>
                <a:latin typeface="Roboto" panose="02000000000000000000" pitchFamily="2" charset="0"/>
              </a:rPr>
              <a:t>clientIP</a:t>
            </a:r>
            <a:r>
              <a:rPr lang="en-US" sz="1200" b="0" i="0" u="none" strike="noStrike" baseline="0" dirty="0">
                <a:solidFill>
                  <a:srgbClr val="111111"/>
                </a:solidFill>
                <a:latin typeface="Roboto" panose="02000000000000000000" pitchFamily="2" charset="0"/>
              </a:rPr>
              <a:t>] [</a:t>
            </a:r>
            <a:r>
              <a:rPr lang="en-US" sz="1200" b="0" i="0" u="none" strike="noStrike" baseline="0" dirty="0" err="1">
                <a:solidFill>
                  <a:srgbClr val="111111"/>
                </a:solidFill>
                <a:latin typeface="Roboto" panose="02000000000000000000" pitchFamily="2" charset="0"/>
              </a:rPr>
              <a:t>gatewayIP</a:t>
            </a:r>
            <a:r>
              <a:rPr lang="en-US" sz="1200" b="0" i="0" u="none" strike="noStrike" baseline="0" dirty="0">
                <a:solidFill>
                  <a:srgbClr val="111111"/>
                </a:solidFill>
                <a:latin typeface="Roboto" panose="02000000000000000000" pitchFamily="2" charset="0"/>
              </a:rPr>
              <a:t>] (Trick the victim)</a:t>
            </a:r>
            <a:endParaRPr sz="500" dirty="0">
              <a:latin typeface="Noto Sans"/>
              <a:cs typeface="Noto Sans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1177662" y="2786874"/>
            <a:ext cx="2206625" cy="1397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50" b="1" spc="-5" dirty="0">
                <a:solidFill>
                  <a:srgbClr val="0D0D0D"/>
                </a:solidFill>
                <a:latin typeface="Arial"/>
                <a:cs typeface="Arial"/>
              </a:rPr>
              <a:t>arpspoof</a:t>
            </a:r>
            <a:r>
              <a:rPr sz="750" b="1" dirty="0">
                <a:solidFill>
                  <a:srgbClr val="0D0D0D"/>
                </a:solidFill>
                <a:latin typeface="Arial"/>
                <a:cs typeface="Arial"/>
              </a:rPr>
              <a:t> -i </a:t>
            </a:r>
            <a:r>
              <a:rPr sz="750" b="1" spc="-5" dirty="0">
                <a:solidFill>
                  <a:srgbClr val="0D0D0D"/>
                </a:solidFill>
                <a:latin typeface="Arial"/>
                <a:cs typeface="Arial"/>
              </a:rPr>
              <a:t>eth0</a:t>
            </a:r>
            <a:r>
              <a:rPr sz="750" b="1" dirty="0">
                <a:solidFill>
                  <a:srgbClr val="0D0D0D"/>
                </a:solidFill>
                <a:latin typeface="Arial"/>
                <a:cs typeface="Arial"/>
              </a:rPr>
              <a:t> -t </a:t>
            </a:r>
            <a:r>
              <a:rPr sz="750" b="1" spc="-5" dirty="0">
                <a:solidFill>
                  <a:srgbClr val="0D0D0D"/>
                </a:solidFill>
                <a:latin typeface="Arial"/>
                <a:cs typeface="Arial"/>
              </a:rPr>
              <a:t>192.168.122.1</a:t>
            </a:r>
            <a:r>
              <a:rPr sz="750" b="1" dirty="0">
                <a:solidFill>
                  <a:srgbClr val="0D0D0D"/>
                </a:solidFill>
                <a:latin typeface="Arial"/>
                <a:cs typeface="Arial"/>
              </a:rPr>
              <a:t> </a:t>
            </a:r>
            <a:r>
              <a:rPr sz="750" b="1" spc="-5" dirty="0">
                <a:solidFill>
                  <a:srgbClr val="0D0D0D"/>
                </a:solidFill>
                <a:latin typeface="Arial"/>
                <a:cs typeface="Arial"/>
              </a:rPr>
              <a:t>192.168.122.109</a:t>
            </a:r>
            <a:endParaRPr sz="750" dirty="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6582409" y="2470641"/>
            <a:ext cx="5154295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400" b="0" i="0" u="none" strike="noStrike" baseline="0" dirty="0" err="1">
                <a:solidFill>
                  <a:srgbClr val="111111"/>
                </a:solidFill>
                <a:latin typeface="Roboto" panose="02000000000000000000" pitchFamily="2" charset="0"/>
              </a:rPr>
              <a:t>arpspoof</a:t>
            </a:r>
            <a:r>
              <a:rPr lang="en-US" sz="1400" b="0" i="0" u="none" strike="noStrike" baseline="0" dirty="0">
                <a:solidFill>
                  <a:srgbClr val="111111"/>
                </a:solidFill>
                <a:latin typeface="Roboto" panose="02000000000000000000" pitchFamily="2" charset="0"/>
              </a:rPr>
              <a:t> -</a:t>
            </a:r>
            <a:r>
              <a:rPr lang="en-US" sz="1400" b="0" i="0" u="none" strike="noStrike" baseline="0" dirty="0" err="1">
                <a:solidFill>
                  <a:srgbClr val="111111"/>
                </a:solidFill>
                <a:latin typeface="Roboto" panose="02000000000000000000" pitchFamily="2" charset="0"/>
              </a:rPr>
              <a:t>i</a:t>
            </a:r>
            <a:r>
              <a:rPr lang="en-US" sz="1400" b="0" i="0" u="none" strike="noStrike" baseline="0" dirty="0">
                <a:solidFill>
                  <a:srgbClr val="111111"/>
                </a:solidFill>
                <a:latin typeface="Roboto" panose="02000000000000000000" pitchFamily="2" charset="0"/>
              </a:rPr>
              <a:t> [interface] -t [</a:t>
            </a:r>
            <a:r>
              <a:rPr lang="en-US" sz="1400" b="0" i="0" u="none" strike="noStrike" baseline="0" dirty="0" err="1">
                <a:solidFill>
                  <a:srgbClr val="111111"/>
                </a:solidFill>
                <a:latin typeface="Roboto" panose="02000000000000000000" pitchFamily="2" charset="0"/>
              </a:rPr>
              <a:t>gatewayIP</a:t>
            </a:r>
            <a:r>
              <a:rPr lang="en-US" sz="1400" b="0" i="0" u="none" strike="noStrike" baseline="0" dirty="0">
                <a:solidFill>
                  <a:srgbClr val="111111"/>
                </a:solidFill>
                <a:latin typeface="Roboto" panose="02000000000000000000" pitchFamily="2" charset="0"/>
              </a:rPr>
              <a:t>] [</a:t>
            </a:r>
            <a:r>
              <a:rPr lang="en-US" sz="1400" b="0" i="0" u="none" strike="noStrike" baseline="0" dirty="0" err="1">
                <a:solidFill>
                  <a:srgbClr val="111111"/>
                </a:solidFill>
                <a:latin typeface="Roboto" panose="02000000000000000000" pitchFamily="2" charset="0"/>
              </a:rPr>
              <a:t>clientIP</a:t>
            </a:r>
            <a:r>
              <a:rPr lang="en-US" sz="1400" b="0" i="0" u="none" strike="noStrike" baseline="0" dirty="0">
                <a:solidFill>
                  <a:srgbClr val="111111"/>
                </a:solidFill>
                <a:latin typeface="Roboto" panose="02000000000000000000" pitchFamily="2" charset="0"/>
              </a:rPr>
              <a:t>] (Trick the gateway)</a:t>
            </a:r>
            <a:endParaRPr sz="600" dirty="0">
              <a:latin typeface="Noto Sans"/>
              <a:cs typeface="Noto Sans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6937533" y="2862871"/>
            <a:ext cx="2206625" cy="1397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50" b="1" spc="-5" dirty="0">
                <a:solidFill>
                  <a:srgbClr val="0D0D0D"/>
                </a:solidFill>
                <a:latin typeface="Arial"/>
                <a:cs typeface="Arial"/>
              </a:rPr>
              <a:t>arpspoof</a:t>
            </a:r>
            <a:r>
              <a:rPr sz="750" b="1" dirty="0">
                <a:solidFill>
                  <a:srgbClr val="0D0D0D"/>
                </a:solidFill>
                <a:latin typeface="Arial"/>
                <a:cs typeface="Arial"/>
              </a:rPr>
              <a:t> -i </a:t>
            </a:r>
            <a:r>
              <a:rPr sz="750" b="1" spc="-5" dirty="0">
                <a:solidFill>
                  <a:srgbClr val="0D0D0D"/>
                </a:solidFill>
                <a:latin typeface="Arial"/>
                <a:cs typeface="Arial"/>
              </a:rPr>
              <a:t>eth0</a:t>
            </a:r>
            <a:r>
              <a:rPr sz="750" b="1" dirty="0">
                <a:solidFill>
                  <a:srgbClr val="0D0D0D"/>
                </a:solidFill>
                <a:latin typeface="Arial"/>
                <a:cs typeface="Arial"/>
              </a:rPr>
              <a:t> -t </a:t>
            </a:r>
            <a:r>
              <a:rPr sz="750" b="1" spc="-5" dirty="0">
                <a:solidFill>
                  <a:srgbClr val="0D0D0D"/>
                </a:solidFill>
                <a:latin typeface="Arial"/>
                <a:cs typeface="Arial"/>
              </a:rPr>
              <a:t>192.168.122.109</a:t>
            </a:r>
            <a:r>
              <a:rPr sz="750" b="1" spc="5" dirty="0">
                <a:solidFill>
                  <a:srgbClr val="0D0D0D"/>
                </a:solidFill>
                <a:latin typeface="Arial"/>
                <a:cs typeface="Arial"/>
              </a:rPr>
              <a:t> </a:t>
            </a:r>
            <a:r>
              <a:rPr sz="750" b="1" spc="-5" dirty="0">
                <a:solidFill>
                  <a:srgbClr val="0D0D0D"/>
                </a:solidFill>
                <a:latin typeface="Arial"/>
                <a:cs typeface="Arial"/>
              </a:rPr>
              <a:t>192.168.122.1</a:t>
            </a:r>
            <a:endParaRPr sz="750" dirty="0"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259715" y="4725352"/>
            <a:ext cx="499745" cy="1397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50" b="1" spc="-10" dirty="0">
                <a:solidFill>
                  <a:srgbClr val="111111"/>
                </a:solidFill>
                <a:latin typeface="Calibri"/>
                <a:cs typeface="Calibri"/>
              </a:rPr>
              <a:t>Πριν</a:t>
            </a:r>
            <a:r>
              <a:rPr sz="750" b="1" spc="-20" dirty="0">
                <a:solidFill>
                  <a:srgbClr val="111111"/>
                </a:solidFill>
                <a:latin typeface="Calibri"/>
                <a:cs typeface="Calibri"/>
              </a:rPr>
              <a:t> </a:t>
            </a:r>
            <a:r>
              <a:rPr sz="750" b="1" spc="-10" dirty="0">
                <a:solidFill>
                  <a:srgbClr val="111111"/>
                </a:solidFill>
                <a:latin typeface="Calibri"/>
                <a:cs typeface="Calibri"/>
              </a:rPr>
              <a:t>από</a:t>
            </a:r>
            <a:r>
              <a:rPr sz="750" b="1" spc="-20" dirty="0">
                <a:solidFill>
                  <a:srgbClr val="111111"/>
                </a:solidFill>
                <a:latin typeface="Calibri"/>
                <a:cs typeface="Calibri"/>
              </a:rPr>
              <a:t> </a:t>
            </a:r>
            <a:r>
              <a:rPr sz="750" b="1" spc="-10" dirty="0">
                <a:solidFill>
                  <a:srgbClr val="111111"/>
                </a:solidFill>
                <a:latin typeface="Calibri"/>
                <a:cs typeface="Calibri"/>
              </a:rPr>
              <a:t>το</a:t>
            </a:r>
            <a:endParaRPr sz="750">
              <a:latin typeface="Calibri"/>
              <a:cs typeface="Calibri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5965190" y="4725352"/>
            <a:ext cx="242570" cy="1397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50" b="1" spc="-15" dirty="0">
                <a:solidFill>
                  <a:srgbClr val="111111"/>
                </a:solidFill>
                <a:latin typeface="Calibri"/>
                <a:cs typeface="Calibri"/>
              </a:rPr>
              <a:t>Μετ</a:t>
            </a:r>
            <a:r>
              <a:rPr sz="750" b="1" dirty="0">
                <a:solidFill>
                  <a:srgbClr val="111111"/>
                </a:solidFill>
                <a:latin typeface="Calibri"/>
                <a:cs typeface="Calibri"/>
              </a:rPr>
              <a:t>ά</a:t>
            </a:r>
            <a:endParaRPr sz="750">
              <a:latin typeface="Calibri"/>
              <a:cs typeface="Calibri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8242300" y="5028565"/>
            <a:ext cx="1592580" cy="490220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251460" marR="8255" indent="-229235">
              <a:lnSpc>
                <a:spcPts val="860"/>
              </a:lnSpc>
              <a:spcBef>
                <a:spcPts val="160"/>
              </a:spcBef>
            </a:pPr>
            <a:r>
              <a:rPr sz="750" b="1" dirty="0">
                <a:solidFill>
                  <a:srgbClr val="FF0000"/>
                </a:solidFill>
                <a:latin typeface="Arial"/>
                <a:cs typeface="Arial"/>
              </a:rPr>
              <a:t>Η</a:t>
            </a:r>
            <a:r>
              <a:rPr sz="750" b="1" spc="-8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750" b="1" spc="-45" dirty="0">
                <a:solidFill>
                  <a:srgbClr val="FF0000"/>
                </a:solidFill>
                <a:latin typeface="Arial"/>
                <a:cs typeface="Arial"/>
              </a:rPr>
              <a:t>MA</a:t>
            </a:r>
            <a:r>
              <a:rPr sz="750" b="1" dirty="0">
                <a:solidFill>
                  <a:srgbClr val="FF0000"/>
                </a:solidFill>
                <a:latin typeface="Arial"/>
                <a:cs typeface="Arial"/>
              </a:rPr>
              <a:t>C</a:t>
            </a:r>
            <a:r>
              <a:rPr sz="750" b="1" spc="-8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750" b="1" spc="-45" dirty="0">
                <a:solidFill>
                  <a:srgbClr val="FF0000"/>
                </a:solidFill>
                <a:latin typeface="Arial"/>
                <a:cs typeface="Arial"/>
              </a:rPr>
              <a:t>(Διε</a:t>
            </a:r>
            <a:r>
              <a:rPr sz="750" b="1" spc="-40" dirty="0">
                <a:solidFill>
                  <a:srgbClr val="FF0000"/>
                </a:solidFill>
                <a:latin typeface="Arial"/>
                <a:cs typeface="Arial"/>
              </a:rPr>
              <a:t>ύ</a:t>
            </a:r>
            <a:r>
              <a:rPr sz="750" b="1" spc="-45" dirty="0">
                <a:solidFill>
                  <a:srgbClr val="FF0000"/>
                </a:solidFill>
                <a:latin typeface="Arial"/>
                <a:cs typeface="Arial"/>
              </a:rPr>
              <a:t>θ</a:t>
            </a:r>
            <a:r>
              <a:rPr sz="750" b="1" spc="-40" dirty="0">
                <a:solidFill>
                  <a:srgbClr val="FF0000"/>
                </a:solidFill>
                <a:latin typeface="Arial"/>
                <a:cs typeface="Arial"/>
              </a:rPr>
              <a:t>υν</a:t>
            </a:r>
            <a:r>
              <a:rPr sz="750" b="1" spc="-45" dirty="0">
                <a:solidFill>
                  <a:srgbClr val="FF0000"/>
                </a:solidFill>
                <a:latin typeface="Arial"/>
                <a:cs typeface="Arial"/>
              </a:rPr>
              <a:t>σ</a:t>
            </a:r>
            <a:r>
              <a:rPr sz="750" b="1" dirty="0">
                <a:solidFill>
                  <a:srgbClr val="FF0000"/>
                </a:solidFill>
                <a:latin typeface="Arial"/>
                <a:cs typeface="Arial"/>
              </a:rPr>
              <a:t>η</a:t>
            </a:r>
            <a:r>
              <a:rPr sz="750" b="1" spc="-8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750" b="1" spc="-40" dirty="0">
                <a:solidFill>
                  <a:srgbClr val="FF0000"/>
                </a:solidFill>
                <a:latin typeface="Arial"/>
                <a:cs typeface="Arial"/>
              </a:rPr>
              <a:t>φ</a:t>
            </a:r>
            <a:r>
              <a:rPr sz="750" b="1" spc="-45" dirty="0">
                <a:solidFill>
                  <a:srgbClr val="FF0000"/>
                </a:solidFill>
                <a:latin typeface="Arial"/>
                <a:cs typeface="Arial"/>
              </a:rPr>
              <a:t>υσ</a:t>
            </a:r>
            <a:r>
              <a:rPr sz="750" b="1" spc="-40" dirty="0">
                <a:solidFill>
                  <a:srgbClr val="FF0000"/>
                </a:solidFill>
                <a:latin typeface="Arial"/>
                <a:cs typeface="Arial"/>
              </a:rPr>
              <a:t>ι</a:t>
            </a:r>
            <a:r>
              <a:rPr sz="750" b="1" spc="-45" dirty="0">
                <a:solidFill>
                  <a:srgbClr val="FF0000"/>
                </a:solidFill>
                <a:latin typeface="Arial"/>
                <a:cs typeface="Arial"/>
              </a:rPr>
              <a:t>κο</a:t>
            </a:r>
            <a:r>
              <a:rPr sz="750" b="1" dirty="0">
                <a:solidFill>
                  <a:srgbClr val="FF0000"/>
                </a:solidFill>
                <a:latin typeface="Arial"/>
                <a:cs typeface="Arial"/>
              </a:rPr>
              <a:t>ύ</a:t>
            </a:r>
            <a:r>
              <a:rPr sz="750" b="1" spc="-8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750" b="1" spc="-45" dirty="0">
                <a:solidFill>
                  <a:srgbClr val="FF0000"/>
                </a:solidFill>
                <a:latin typeface="Arial"/>
                <a:cs typeface="Arial"/>
              </a:rPr>
              <a:t>επι</a:t>
            </a:r>
            <a:r>
              <a:rPr sz="750" b="1" spc="-40" dirty="0">
                <a:solidFill>
                  <a:srgbClr val="FF0000"/>
                </a:solidFill>
                <a:latin typeface="Arial"/>
                <a:cs typeface="Arial"/>
              </a:rPr>
              <a:t>π</a:t>
            </a:r>
            <a:r>
              <a:rPr sz="750" b="1" spc="-45" dirty="0">
                <a:solidFill>
                  <a:srgbClr val="FF0000"/>
                </a:solidFill>
                <a:latin typeface="Arial"/>
                <a:cs typeface="Arial"/>
              </a:rPr>
              <a:t>έ</a:t>
            </a:r>
            <a:r>
              <a:rPr sz="750" b="1" spc="-40" dirty="0">
                <a:solidFill>
                  <a:srgbClr val="FF0000"/>
                </a:solidFill>
                <a:latin typeface="Arial"/>
                <a:cs typeface="Arial"/>
              </a:rPr>
              <a:t>δο</a:t>
            </a:r>
            <a:r>
              <a:rPr sz="750" b="1" dirty="0">
                <a:solidFill>
                  <a:srgbClr val="FF0000"/>
                </a:solidFill>
                <a:latin typeface="Arial"/>
                <a:cs typeface="Arial"/>
              </a:rPr>
              <a:t>υ  </a:t>
            </a:r>
            <a:r>
              <a:rPr sz="750" b="1" spc="-45" dirty="0">
                <a:solidFill>
                  <a:srgbClr val="FF0000"/>
                </a:solidFill>
                <a:latin typeface="Arial"/>
                <a:cs typeface="Arial"/>
              </a:rPr>
              <a:t>δι</a:t>
            </a:r>
            <a:r>
              <a:rPr sz="750" b="1" spc="-40" dirty="0">
                <a:solidFill>
                  <a:srgbClr val="FF0000"/>
                </a:solidFill>
                <a:latin typeface="Arial"/>
                <a:cs typeface="Arial"/>
              </a:rPr>
              <a:t>κ</a:t>
            </a:r>
            <a:r>
              <a:rPr sz="750" b="1" spc="-45" dirty="0">
                <a:solidFill>
                  <a:srgbClr val="FF0000"/>
                </a:solidFill>
                <a:latin typeface="Arial"/>
                <a:cs typeface="Arial"/>
              </a:rPr>
              <a:t>τ</a:t>
            </a:r>
            <a:r>
              <a:rPr sz="750" b="1" spc="-40" dirty="0">
                <a:solidFill>
                  <a:srgbClr val="FF0000"/>
                </a:solidFill>
                <a:latin typeface="Arial"/>
                <a:cs typeface="Arial"/>
              </a:rPr>
              <a:t>ύ</a:t>
            </a:r>
            <a:r>
              <a:rPr sz="750" b="1" spc="-45" dirty="0">
                <a:solidFill>
                  <a:srgbClr val="FF0000"/>
                </a:solidFill>
                <a:latin typeface="Arial"/>
                <a:cs typeface="Arial"/>
              </a:rPr>
              <a:t>ο</a:t>
            </a:r>
            <a:r>
              <a:rPr sz="750" b="1" spc="-40" dirty="0">
                <a:solidFill>
                  <a:srgbClr val="FF0000"/>
                </a:solidFill>
                <a:latin typeface="Arial"/>
                <a:cs typeface="Arial"/>
              </a:rPr>
              <a:t>υ</a:t>
            </a:r>
            <a:r>
              <a:rPr sz="750" b="1" dirty="0">
                <a:solidFill>
                  <a:srgbClr val="FF0000"/>
                </a:solidFill>
                <a:latin typeface="Arial"/>
                <a:cs typeface="Arial"/>
              </a:rPr>
              <a:t>)</a:t>
            </a:r>
            <a:r>
              <a:rPr sz="750" b="1" spc="-8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750" b="1" spc="-40" dirty="0">
                <a:solidFill>
                  <a:srgbClr val="FF0000"/>
                </a:solidFill>
                <a:latin typeface="Arial"/>
                <a:cs typeface="Arial"/>
              </a:rPr>
              <a:t>τ</a:t>
            </a:r>
            <a:r>
              <a:rPr sz="750" b="1" spc="-45" dirty="0">
                <a:solidFill>
                  <a:srgbClr val="FF0000"/>
                </a:solidFill>
                <a:latin typeface="Arial"/>
                <a:cs typeface="Arial"/>
              </a:rPr>
              <a:t>η</a:t>
            </a:r>
            <a:r>
              <a:rPr sz="750" b="1" dirty="0">
                <a:solidFill>
                  <a:srgbClr val="FF0000"/>
                </a:solidFill>
                <a:latin typeface="Arial"/>
                <a:cs typeface="Arial"/>
              </a:rPr>
              <a:t>ς</a:t>
            </a:r>
            <a:r>
              <a:rPr sz="750" b="1" spc="-8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750" b="1" spc="-45" dirty="0">
                <a:solidFill>
                  <a:srgbClr val="FF0000"/>
                </a:solidFill>
                <a:latin typeface="Arial"/>
                <a:cs typeface="Arial"/>
              </a:rPr>
              <a:t>gat</a:t>
            </a:r>
            <a:r>
              <a:rPr sz="750" b="1" spc="-40" dirty="0">
                <a:solidFill>
                  <a:srgbClr val="FF0000"/>
                </a:solidFill>
                <a:latin typeface="Arial"/>
                <a:cs typeface="Arial"/>
              </a:rPr>
              <a:t>e</a:t>
            </a:r>
            <a:r>
              <a:rPr sz="750" b="1" spc="-45" dirty="0">
                <a:solidFill>
                  <a:srgbClr val="FF0000"/>
                </a:solidFill>
                <a:latin typeface="Arial"/>
                <a:cs typeface="Arial"/>
              </a:rPr>
              <a:t>w</a:t>
            </a:r>
            <a:r>
              <a:rPr sz="750" b="1" dirty="0">
                <a:solidFill>
                  <a:srgbClr val="FF0000"/>
                </a:solidFill>
                <a:latin typeface="Arial"/>
                <a:cs typeface="Arial"/>
              </a:rPr>
              <a:t>a</a:t>
            </a:r>
            <a:r>
              <a:rPr sz="750" b="1" spc="-8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750" b="1" spc="-45" dirty="0">
                <a:solidFill>
                  <a:srgbClr val="FF0000"/>
                </a:solidFill>
                <a:latin typeface="Arial"/>
                <a:cs typeface="Arial"/>
              </a:rPr>
              <a:t>ε</a:t>
            </a:r>
            <a:r>
              <a:rPr sz="750" b="1" spc="-40" dirty="0">
                <a:solidFill>
                  <a:srgbClr val="FF0000"/>
                </a:solidFill>
                <a:latin typeface="Arial"/>
                <a:cs typeface="Arial"/>
              </a:rPr>
              <a:t>ίν</a:t>
            </a:r>
            <a:r>
              <a:rPr sz="750" b="1" spc="-45" dirty="0">
                <a:solidFill>
                  <a:srgbClr val="FF0000"/>
                </a:solidFill>
                <a:latin typeface="Arial"/>
                <a:cs typeface="Arial"/>
              </a:rPr>
              <a:t>α</a:t>
            </a:r>
            <a:r>
              <a:rPr sz="750" b="1" dirty="0">
                <a:solidFill>
                  <a:srgbClr val="FF0000"/>
                </a:solidFill>
                <a:latin typeface="Arial"/>
                <a:cs typeface="Arial"/>
              </a:rPr>
              <a:t>ι</a:t>
            </a:r>
            <a:r>
              <a:rPr sz="750" b="1" spc="-9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750" b="1" dirty="0">
                <a:solidFill>
                  <a:srgbClr val="FF0000"/>
                </a:solidFill>
                <a:latin typeface="Arial"/>
                <a:cs typeface="Arial"/>
              </a:rPr>
              <a:t>η</a:t>
            </a:r>
            <a:endParaRPr sz="750">
              <a:latin typeface="Arial"/>
              <a:cs typeface="Arial"/>
            </a:endParaRPr>
          </a:p>
          <a:p>
            <a:pPr marL="245745" marR="5080" indent="-233679">
              <a:lnSpc>
                <a:spcPts val="860"/>
              </a:lnSpc>
              <a:spcBef>
                <a:spcPts val="175"/>
              </a:spcBef>
            </a:pPr>
            <a:r>
              <a:rPr sz="750" b="1" spc="-35" dirty="0">
                <a:solidFill>
                  <a:srgbClr val="FF0000"/>
                </a:solidFill>
                <a:latin typeface="Arial"/>
                <a:cs typeface="Arial"/>
              </a:rPr>
              <a:t>τ</a:t>
            </a:r>
            <a:r>
              <a:rPr sz="750" b="1" spc="-45" dirty="0">
                <a:solidFill>
                  <a:srgbClr val="FF0000"/>
                </a:solidFill>
                <a:latin typeface="Arial"/>
                <a:cs typeface="Arial"/>
              </a:rPr>
              <a:t>ο</a:t>
            </a:r>
            <a:r>
              <a:rPr sz="750" b="1" spc="-25" dirty="0">
                <a:solidFill>
                  <a:srgbClr val="FF0000"/>
                </a:solidFill>
                <a:latin typeface="Arial"/>
                <a:cs typeface="Arial"/>
              </a:rPr>
              <a:t> ί</a:t>
            </a:r>
            <a:r>
              <a:rPr sz="750" b="1" spc="-50" dirty="0">
                <a:solidFill>
                  <a:srgbClr val="FF0000"/>
                </a:solidFill>
                <a:latin typeface="Arial"/>
                <a:cs typeface="Arial"/>
              </a:rPr>
              <a:t>δ</a:t>
            </a:r>
            <a:r>
              <a:rPr sz="750" b="1" spc="-20" dirty="0">
                <a:solidFill>
                  <a:srgbClr val="FF0000"/>
                </a:solidFill>
                <a:latin typeface="Arial"/>
                <a:cs typeface="Arial"/>
              </a:rPr>
              <a:t>ι</a:t>
            </a:r>
            <a:r>
              <a:rPr sz="750" b="1" spc="-45" dirty="0">
                <a:solidFill>
                  <a:srgbClr val="FF0000"/>
                </a:solidFill>
                <a:latin typeface="Arial"/>
                <a:cs typeface="Arial"/>
              </a:rPr>
              <a:t>ο</a:t>
            </a:r>
            <a:r>
              <a:rPr sz="750" b="1" spc="-3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750" b="1" spc="-50" dirty="0">
                <a:solidFill>
                  <a:srgbClr val="FF0000"/>
                </a:solidFill>
                <a:latin typeface="Arial"/>
                <a:cs typeface="Arial"/>
              </a:rPr>
              <a:t>μ</a:t>
            </a:r>
            <a:r>
              <a:rPr sz="750" b="1" spc="-35" dirty="0">
                <a:solidFill>
                  <a:srgbClr val="FF0000"/>
                </a:solidFill>
                <a:latin typeface="Arial"/>
                <a:cs typeface="Arial"/>
              </a:rPr>
              <a:t>ε</a:t>
            </a:r>
            <a:r>
              <a:rPr sz="750" b="1" spc="-2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750" b="1" spc="-35" dirty="0">
                <a:solidFill>
                  <a:srgbClr val="FF0000"/>
                </a:solidFill>
                <a:latin typeface="Arial"/>
                <a:cs typeface="Arial"/>
              </a:rPr>
              <a:t>τ</a:t>
            </a:r>
            <a:r>
              <a:rPr sz="750" b="1" spc="-45" dirty="0">
                <a:solidFill>
                  <a:srgbClr val="FF0000"/>
                </a:solidFill>
                <a:latin typeface="Arial"/>
                <a:cs typeface="Arial"/>
              </a:rPr>
              <a:t>ο</a:t>
            </a:r>
            <a:r>
              <a:rPr sz="750" b="1" spc="-2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750" b="1" spc="-65" dirty="0">
                <a:solidFill>
                  <a:srgbClr val="FF0000"/>
                </a:solidFill>
                <a:latin typeface="Arial"/>
                <a:cs typeface="Arial"/>
              </a:rPr>
              <a:t>MA</a:t>
            </a:r>
            <a:r>
              <a:rPr sz="750" b="1" spc="-55" dirty="0">
                <a:solidFill>
                  <a:srgbClr val="FF0000"/>
                </a:solidFill>
                <a:latin typeface="Arial"/>
                <a:cs typeface="Arial"/>
              </a:rPr>
              <a:t>C</a:t>
            </a:r>
            <a:r>
              <a:rPr sz="750" b="1" spc="-2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750" b="1" spc="-25" dirty="0">
                <a:solidFill>
                  <a:srgbClr val="FF0000"/>
                </a:solidFill>
                <a:latin typeface="Arial"/>
                <a:cs typeface="Arial"/>
              </a:rPr>
              <a:t>(</a:t>
            </a:r>
            <a:r>
              <a:rPr sz="750" b="1" spc="-55" dirty="0">
                <a:solidFill>
                  <a:srgbClr val="FF0000"/>
                </a:solidFill>
                <a:latin typeface="Arial"/>
                <a:cs typeface="Arial"/>
              </a:rPr>
              <a:t>Δ</a:t>
            </a:r>
            <a:r>
              <a:rPr sz="750" b="1" spc="-25" dirty="0">
                <a:solidFill>
                  <a:srgbClr val="FF0000"/>
                </a:solidFill>
                <a:latin typeface="Arial"/>
                <a:cs typeface="Arial"/>
              </a:rPr>
              <a:t>ι</a:t>
            </a:r>
            <a:r>
              <a:rPr sz="750" b="1" spc="-40" dirty="0">
                <a:solidFill>
                  <a:srgbClr val="FF0000"/>
                </a:solidFill>
                <a:latin typeface="Arial"/>
                <a:cs typeface="Arial"/>
              </a:rPr>
              <a:t>ε</a:t>
            </a:r>
            <a:r>
              <a:rPr sz="750" b="1" spc="-45" dirty="0">
                <a:solidFill>
                  <a:srgbClr val="FF0000"/>
                </a:solidFill>
                <a:latin typeface="Arial"/>
                <a:cs typeface="Arial"/>
              </a:rPr>
              <a:t>ύθυν</a:t>
            </a:r>
            <a:r>
              <a:rPr sz="750" b="1" spc="-60" dirty="0">
                <a:solidFill>
                  <a:srgbClr val="FF0000"/>
                </a:solidFill>
                <a:latin typeface="Arial"/>
                <a:cs typeface="Arial"/>
              </a:rPr>
              <a:t>σ</a:t>
            </a:r>
            <a:r>
              <a:rPr sz="750" b="1" spc="-45" dirty="0">
                <a:solidFill>
                  <a:srgbClr val="FF0000"/>
                </a:solidFill>
                <a:latin typeface="Arial"/>
                <a:cs typeface="Arial"/>
              </a:rPr>
              <a:t>η</a:t>
            </a:r>
            <a:r>
              <a:rPr sz="750" b="1" spc="-2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750" b="1" spc="-55" dirty="0">
                <a:solidFill>
                  <a:srgbClr val="FF0000"/>
                </a:solidFill>
                <a:latin typeface="Arial"/>
                <a:cs typeface="Arial"/>
              </a:rPr>
              <a:t>φ</a:t>
            </a:r>
            <a:r>
              <a:rPr sz="750" b="1" spc="-50" dirty="0">
                <a:solidFill>
                  <a:srgbClr val="FF0000"/>
                </a:solidFill>
                <a:latin typeface="Arial"/>
                <a:cs typeface="Arial"/>
              </a:rPr>
              <a:t>υ</a:t>
            </a:r>
            <a:r>
              <a:rPr sz="750" b="1" spc="-60" dirty="0">
                <a:solidFill>
                  <a:srgbClr val="FF0000"/>
                </a:solidFill>
                <a:latin typeface="Arial"/>
                <a:cs typeface="Arial"/>
              </a:rPr>
              <a:t>σ</a:t>
            </a:r>
            <a:r>
              <a:rPr sz="750" b="1" spc="-20" dirty="0">
                <a:solidFill>
                  <a:srgbClr val="FF0000"/>
                </a:solidFill>
                <a:latin typeface="Arial"/>
                <a:cs typeface="Arial"/>
              </a:rPr>
              <a:t>ι</a:t>
            </a:r>
            <a:r>
              <a:rPr sz="750" b="1" spc="-50" dirty="0">
                <a:solidFill>
                  <a:srgbClr val="FF0000"/>
                </a:solidFill>
                <a:latin typeface="Arial"/>
                <a:cs typeface="Arial"/>
              </a:rPr>
              <a:t>κο</a:t>
            </a:r>
            <a:r>
              <a:rPr sz="750" b="1" spc="-30" dirty="0">
                <a:solidFill>
                  <a:srgbClr val="FF0000"/>
                </a:solidFill>
                <a:latin typeface="Arial"/>
                <a:cs typeface="Arial"/>
              </a:rPr>
              <a:t>ύ  </a:t>
            </a:r>
            <a:r>
              <a:rPr sz="750" b="1" spc="-40" dirty="0">
                <a:solidFill>
                  <a:srgbClr val="FF0000"/>
                </a:solidFill>
                <a:latin typeface="Arial"/>
                <a:cs typeface="Arial"/>
              </a:rPr>
              <a:t>ε</a:t>
            </a:r>
            <a:r>
              <a:rPr sz="750" b="1" spc="-60" dirty="0">
                <a:solidFill>
                  <a:srgbClr val="FF0000"/>
                </a:solidFill>
                <a:latin typeface="Arial"/>
                <a:cs typeface="Arial"/>
              </a:rPr>
              <a:t>π</a:t>
            </a:r>
            <a:r>
              <a:rPr sz="750" b="1" spc="-25" dirty="0">
                <a:solidFill>
                  <a:srgbClr val="FF0000"/>
                </a:solidFill>
                <a:latin typeface="Arial"/>
                <a:cs typeface="Arial"/>
              </a:rPr>
              <a:t>ι</a:t>
            </a:r>
            <a:r>
              <a:rPr sz="750" b="1" spc="-50" dirty="0">
                <a:solidFill>
                  <a:srgbClr val="FF0000"/>
                </a:solidFill>
                <a:latin typeface="Arial"/>
                <a:cs typeface="Arial"/>
              </a:rPr>
              <a:t>πέδ</a:t>
            </a:r>
            <a:r>
              <a:rPr sz="750" b="1" spc="-45" dirty="0">
                <a:solidFill>
                  <a:srgbClr val="FF0000"/>
                </a:solidFill>
                <a:latin typeface="Arial"/>
                <a:cs typeface="Arial"/>
              </a:rPr>
              <a:t>ου</a:t>
            </a:r>
            <a:r>
              <a:rPr sz="750" b="1" spc="-2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750" b="1" spc="-50" dirty="0">
                <a:solidFill>
                  <a:srgbClr val="FF0000"/>
                </a:solidFill>
                <a:latin typeface="Arial"/>
                <a:cs typeface="Arial"/>
              </a:rPr>
              <a:t>δ</a:t>
            </a:r>
            <a:r>
              <a:rPr sz="750" b="1" spc="-25" dirty="0">
                <a:solidFill>
                  <a:srgbClr val="FF0000"/>
                </a:solidFill>
                <a:latin typeface="Arial"/>
                <a:cs typeface="Arial"/>
              </a:rPr>
              <a:t>ι</a:t>
            </a:r>
            <a:r>
              <a:rPr sz="750" b="1" spc="-45" dirty="0">
                <a:solidFill>
                  <a:srgbClr val="FF0000"/>
                </a:solidFill>
                <a:latin typeface="Arial"/>
                <a:cs typeface="Arial"/>
              </a:rPr>
              <a:t>κ</a:t>
            </a:r>
            <a:r>
              <a:rPr sz="750" b="1" spc="-40" dirty="0">
                <a:solidFill>
                  <a:srgbClr val="FF0000"/>
                </a:solidFill>
                <a:latin typeface="Arial"/>
                <a:cs typeface="Arial"/>
              </a:rPr>
              <a:t>τ</a:t>
            </a:r>
            <a:r>
              <a:rPr sz="750" b="1" spc="-45" dirty="0">
                <a:solidFill>
                  <a:srgbClr val="FF0000"/>
                </a:solidFill>
                <a:latin typeface="Arial"/>
                <a:cs typeface="Arial"/>
              </a:rPr>
              <a:t>ύ</a:t>
            </a:r>
            <a:r>
              <a:rPr sz="750" b="1" spc="-50" dirty="0">
                <a:solidFill>
                  <a:srgbClr val="FF0000"/>
                </a:solidFill>
                <a:latin typeface="Arial"/>
                <a:cs typeface="Arial"/>
              </a:rPr>
              <a:t>ο</a:t>
            </a:r>
            <a:r>
              <a:rPr sz="750" b="1" spc="-45" dirty="0">
                <a:solidFill>
                  <a:srgbClr val="FF0000"/>
                </a:solidFill>
                <a:latin typeface="Arial"/>
                <a:cs typeface="Arial"/>
              </a:rPr>
              <a:t>υ</a:t>
            </a:r>
            <a:r>
              <a:rPr sz="750" b="1" spc="-25" dirty="0">
                <a:solidFill>
                  <a:srgbClr val="FF0000"/>
                </a:solidFill>
                <a:latin typeface="Arial"/>
                <a:cs typeface="Arial"/>
              </a:rPr>
              <a:t>) </a:t>
            </a:r>
            <a:r>
              <a:rPr sz="750" b="1" spc="-35" dirty="0">
                <a:solidFill>
                  <a:srgbClr val="FF0000"/>
                </a:solidFill>
                <a:latin typeface="Arial"/>
                <a:cs typeface="Arial"/>
              </a:rPr>
              <a:t>τ</a:t>
            </a:r>
            <a:r>
              <a:rPr sz="750" b="1" spc="-50" dirty="0">
                <a:solidFill>
                  <a:srgbClr val="FF0000"/>
                </a:solidFill>
                <a:latin typeface="Arial"/>
                <a:cs typeface="Arial"/>
              </a:rPr>
              <a:t>ο</a:t>
            </a:r>
            <a:r>
              <a:rPr sz="750" b="1" spc="-45" dirty="0">
                <a:solidFill>
                  <a:srgbClr val="FF0000"/>
                </a:solidFill>
                <a:latin typeface="Arial"/>
                <a:cs typeface="Arial"/>
              </a:rPr>
              <a:t>υ</a:t>
            </a:r>
            <a:r>
              <a:rPr sz="750" b="1" spc="-2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750" b="1" spc="-55" dirty="0">
                <a:solidFill>
                  <a:srgbClr val="FF0000"/>
                </a:solidFill>
                <a:latin typeface="Arial"/>
                <a:cs typeface="Arial"/>
              </a:rPr>
              <a:t>K</a:t>
            </a:r>
            <a:r>
              <a:rPr sz="750" b="1" spc="-45" dirty="0">
                <a:solidFill>
                  <a:srgbClr val="FF0000"/>
                </a:solidFill>
                <a:latin typeface="Arial"/>
                <a:cs typeface="Arial"/>
              </a:rPr>
              <a:t>a</a:t>
            </a:r>
            <a:r>
              <a:rPr sz="750" b="1" spc="-25" dirty="0">
                <a:solidFill>
                  <a:srgbClr val="FF0000"/>
                </a:solidFill>
                <a:latin typeface="Arial"/>
                <a:cs typeface="Arial"/>
              </a:rPr>
              <a:t>l</a:t>
            </a:r>
            <a:r>
              <a:rPr sz="750" b="1" spc="-20" dirty="0">
                <a:solidFill>
                  <a:srgbClr val="FF0000"/>
                </a:solidFill>
                <a:latin typeface="Arial"/>
                <a:cs typeface="Arial"/>
              </a:rPr>
              <a:t>i</a:t>
            </a:r>
            <a:endParaRPr sz="750">
              <a:latin typeface="Arial"/>
              <a:cs typeface="Aria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10763884" y="4173537"/>
            <a:ext cx="1305560" cy="281940"/>
          </a:xfrm>
          <a:prstGeom prst="rect">
            <a:avLst/>
          </a:prstGeom>
        </p:spPr>
        <p:txBody>
          <a:bodyPr vert="horz" wrap="square" lIns="0" tIns="26669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09"/>
              </a:spcBef>
            </a:pPr>
            <a:r>
              <a:rPr sz="750" b="1" spc="-5" dirty="0">
                <a:solidFill>
                  <a:srgbClr val="FF0000"/>
                </a:solidFill>
                <a:latin typeface="Calibri"/>
                <a:cs typeface="Calibri"/>
              </a:rPr>
              <a:t>Μετά</a:t>
            </a:r>
            <a:r>
              <a:rPr sz="750" b="1" spc="2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750" b="1" spc="-5" dirty="0">
                <a:solidFill>
                  <a:srgbClr val="FF0000"/>
                </a:solidFill>
                <a:latin typeface="Calibri"/>
                <a:cs typeface="Calibri"/>
              </a:rPr>
              <a:t>την</a:t>
            </a:r>
            <a:r>
              <a:rPr sz="750" b="1" spc="2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750" b="1" spc="-5" dirty="0">
                <a:solidFill>
                  <a:srgbClr val="FF0000"/>
                </a:solidFill>
                <a:latin typeface="Calibri"/>
                <a:cs typeface="Calibri"/>
              </a:rPr>
              <a:t>εκτέλεση</a:t>
            </a:r>
            <a:r>
              <a:rPr sz="750" b="1" spc="2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750" b="1" spc="-5" dirty="0">
                <a:solidFill>
                  <a:srgbClr val="FF0000"/>
                </a:solidFill>
                <a:latin typeface="Calibri"/>
                <a:cs typeface="Calibri"/>
              </a:rPr>
              <a:t>της</a:t>
            </a:r>
            <a:r>
              <a:rPr sz="750" b="1" spc="2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750" b="1" spc="-40" dirty="0">
                <a:solidFill>
                  <a:srgbClr val="FF0000"/>
                </a:solidFill>
                <a:latin typeface="Calibri"/>
                <a:cs typeface="Calibri"/>
              </a:rPr>
              <a:t>επίθεσης</a:t>
            </a:r>
            <a:endParaRPr sz="7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750" b="1" spc="-40" dirty="0">
                <a:solidFill>
                  <a:srgbClr val="FF0000"/>
                </a:solidFill>
                <a:latin typeface="Arial"/>
                <a:cs typeface="Arial"/>
              </a:rPr>
              <a:t>arpspoofing</a:t>
            </a:r>
            <a:endParaRPr sz="7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883400" y="0"/>
            <a:ext cx="5246370" cy="6879590"/>
            <a:chOff x="6883400" y="0"/>
            <a:chExt cx="5246370" cy="6879590"/>
          </a:xfrm>
        </p:grpSpPr>
        <p:sp>
          <p:nvSpPr>
            <p:cNvPr id="3" name="object 3"/>
            <p:cNvSpPr/>
            <p:nvPr/>
          </p:nvSpPr>
          <p:spPr>
            <a:xfrm>
              <a:off x="6894512" y="635"/>
              <a:ext cx="1818639" cy="6857365"/>
            </a:xfrm>
            <a:custGeom>
              <a:avLst/>
              <a:gdLst/>
              <a:ahLst/>
              <a:cxnLst/>
              <a:rect l="l" t="t" r="r" b="b"/>
              <a:pathLst>
                <a:path w="1818640" h="6857365">
                  <a:moveTo>
                    <a:pt x="0" y="6857365"/>
                  </a:moveTo>
                  <a:lnTo>
                    <a:pt x="1818322" y="0"/>
                  </a:lnTo>
                </a:path>
              </a:pathLst>
            </a:custGeom>
            <a:ln w="22224">
              <a:solidFill>
                <a:srgbClr val="D6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7895589" y="5207317"/>
              <a:ext cx="755650" cy="1644650"/>
            </a:xfrm>
            <a:custGeom>
              <a:avLst/>
              <a:gdLst/>
              <a:ahLst/>
              <a:cxnLst/>
              <a:rect l="l" t="t" r="r" b="b"/>
              <a:pathLst>
                <a:path w="755650" h="1644650">
                  <a:moveTo>
                    <a:pt x="577850" y="0"/>
                  </a:moveTo>
                  <a:lnTo>
                    <a:pt x="531812" y="6350"/>
                  </a:lnTo>
                  <a:lnTo>
                    <a:pt x="489584" y="24130"/>
                  </a:lnTo>
                  <a:lnTo>
                    <a:pt x="453072" y="52387"/>
                  </a:lnTo>
                  <a:lnTo>
                    <a:pt x="424497" y="89535"/>
                  </a:lnTo>
                  <a:lnTo>
                    <a:pt x="406082" y="134620"/>
                  </a:lnTo>
                  <a:lnTo>
                    <a:pt x="0" y="1644650"/>
                  </a:lnTo>
                  <a:lnTo>
                    <a:pt x="26352" y="1644650"/>
                  </a:lnTo>
                  <a:lnTo>
                    <a:pt x="429894" y="140970"/>
                  </a:lnTo>
                  <a:lnTo>
                    <a:pt x="449897" y="95250"/>
                  </a:lnTo>
                  <a:lnTo>
                    <a:pt x="481964" y="59372"/>
                  </a:lnTo>
                  <a:lnTo>
                    <a:pt x="522604" y="35560"/>
                  </a:lnTo>
                  <a:lnTo>
                    <a:pt x="569277" y="25400"/>
                  </a:lnTo>
                  <a:lnTo>
                    <a:pt x="661727" y="25400"/>
                  </a:lnTo>
                  <a:lnTo>
                    <a:pt x="624204" y="6350"/>
                  </a:lnTo>
                  <a:lnTo>
                    <a:pt x="577850" y="0"/>
                  </a:lnTo>
                  <a:close/>
                </a:path>
                <a:path w="755650" h="1644650">
                  <a:moveTo>
                    <a:pt x="661727" y="25400"/>
                  </a:moveTo>
                  <a:lnTo>
                    <a:pt x="569277" y="25400"/>
                  </a:lnTo>
                  <a:lnTo>
                    <a:pt x="617854" y="30797"/>
                  </a:lnTo>
                  <a:lnTo>
                    <a:pt x="671829" y="57785"/>
                  </a:lnTo>
                  <a:lnTo>
                    <a:pt x="710882" y="103822"/>
                  </a:lnTo>
                  <a:lnTo>
                    <a:pt x="729932" y="161290"/>
                  </a:lnTo>
                  <a:lnTo>
                    <a:pt x="730884" y="192087"/>
                  </a:lnTo>
                  <a:lnTo>
                    <a:pt x="725804" y="222885"/>
                  </a:lnTo>
                  <a:lnTo>
                    <a:pt x="343534" y="1644650"/>
                  </a:lnTo>
                  <a:lnTo>
                    <a:pt x="369887" y="1644650"/>
                  </a:lnTo>
                  <a:lnTo>
                    <a:pt x="749617" y="229235"/>
                  </a:lnTo>
                  <a:lnTo>
                    <a:pt x="755650" y="193675"/>
                  </a:lnTo>
                  <a:lnTo>
                    <a:pt x="754379" y="158115"/>
                  </a:lnTo>
                  <a:lnTo>
                    <a:pt x="732154" y="90805"/>
                  </a:lnTo>
                  <a:lnTo>
                    <a:pt x="686117" y="37782"/>
                  </a:lnTo>
                  <a:lnTo>
                    <a:pt x="661727" y="25400"/>
                  </a:lnTo>
                  <a:close/>
                </a:path>
              </a:pathLst>
            </a:custGeom>
            <a:solidFill>
              <a:srgbClr val="D679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549832" y="6167437"/>
              <a:ext cx="3293427" cy="611187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147559" y="297180"/>
              <a:ext cx="4981892" cy="1757045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9897744" y="33019"/>
            <a:ext cx="2202815" cy="1244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50" spc="60" dirty="0">
                <a:latin typeface="Calibri"/>
                <a:cs typeface="Calibri"/>
              </a:rPr>
              <a:t>CSP004_S_M:</a:t>
            </a:r>
            <a:r>
              <a:rPr sz="650" spc="40" dirty="0">
                <a:latin typeface="Calibri"/>
                <a:cs typeface="Calibri"/>
              </a:rPr>
              <a:t> </a:t>
            </a:r>
            <a:r>
              <a:rPr sz="650" spc="55" dirty="0">
                <a:latin typeface="Calibri"/>
                <a:cs typeface="Calibri"/>
              </a:rPr>
              <a:t>Abdelkader</a:t>
            </a:r>
            <a:r>
              <a:rPr sz="650" spc="40" dirty="0">
                <a:latin typeface="Calibri"/>
                <a:cs typeface="Calibri"/>
              </a:rPr>
              <a:t> </a:t>
            </a:r>
            <a:r>
              <a:rPr sz="650" spc="60" dirty="0">
                <a:latin typeface="Calibri"/>
                <a:cs typeface="Calibri"/>
              </a:rPr>
              <a:t>Shaaban</a:t>
            </a:r>
            <a:r>
              <a:rPr sz="650" spc="45" dirty="0">
                <a:latin typeface="Calibri"/>
                <a:cs typeface="Calibri"/>
              </a:rPr>
              <a:t> </a:t>
            </a:r>
            <a:r>
              <a:rPr sz="650" spc="55" dirty="0">
                <a:latin typeface="Calibri"/>
                <a:cs typeface="Calibri"/>
              </a:rPr>
              <a:t>και</a:t>
            </a:r>
            <a:r>
              <a:rPr sz="650" spc="35" dirty="0">
                <a:latin typeface="Calibri"/>
                <a:cs typeface="Calibri"/>
              </a:rPr>
              <a:t> </a:t>
            </a:r>
            <a:r>
              <a:rPr sz="650" spc="50" dirty="0">
                <a:latin typeface="Calibri"/>
                <a:cs typeface="Calibri"/>
              </a:rPr>
              <a:t>Stefan</a:t>
            </a:r>
            <a:r>
              <a:rPr sz="650" spc="35" dirty="0">
                <a:latin typeface="Calibri"/>
                <a:cs typeface="Calibri"/>
              </a:rPr>
              <a:t> </a:t>
            </a:r>
            <a:r>
              <a:rPr sz="650" spc="50" dirty="0">
                <a:latin typeface="Calibri"/>
                <a:cs typeface="Calibri"/>
              </a:rPr>
              <a:t>Schauer</a:t>
            </a:r>
            <a:endParaRPr sz="650">
              <a:latin typeface="Calibri"/>
              <a:cs typeface="Calibri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875030" y="698182"/>
            <a:ext cx="1702435" cy="3683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250" spc="160" dirty="0">
                <a:solidFill>
                  <a:srgbClr val="000000"/>
                </a:solidFill>
              </a:rPr>
              <a:t>Arpspoofing</a:t>
            </a:r>
            <a:endParaRPr sz="2250"/>
          </a:p>
        </p:txBody>
      </p:sp>
      <p:sp>
        <p:nvSpPr>
          <p:cNvPr id="9" name="object 9"/>
          <p:cNvSpPr txBox="1"/>
          <p:nvPr/>
        </p:nvSpPr>
        <p:spPr>
          <a:xfrm>
            <a:off x="415925" y="1687512"/>
            <a:ext cx="6040119" cy="91050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9720" marR="5080" indent="-287020">
              <a:lnSpc>
                <a:spcPct val="106800"/>
              </a:lnSpc>
              <a:spcBef>
                <a:spcPts val="100"/>
              </a:spcBef>
              <a:buSzPct val="163636"/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sz="1100" spc="80" dirty="0">
                <a:latin typeface="Calibri"/>
                <a:cs typeface="Calibri"/>
              </a:rPr>
              <a:t>Κάθε </a:t>
            </a:r>
            <a:r>
              <a:rPr sz="1100" spc="90" dirty="0">
                <a:latin typeface="Calibri"/>
                <a:cs typeface="Calibri"/>
              </a:rPr>
              <a:t>φορά </a:t>
            </a:r>
            <a:r>
              <a:rPr sz="1100" spc="85" dirty="0">
                <a:latin typeface="Calibri"/>
                <a:cs typeface="Calibri"/>
              </a:rPr>
              <a:t>που </a:t>
            </a:r>
            <a:r>
              <a:rPr sz="1100" b="1" spc="75" dirty="0">
                <a:latin typeface="Calibri"/>
                <a:cs typeface="Calibri"/>
              </a:rPr>
              <a:t>το </a:t>
            </a:r>
            <a:r>
              <a:rPr sz="1100" b="1" spc="85" dirty="0">
                <a:latin typeface="Calibri"/>
                <a:cs typeface="Calibri"/>
              </a:rPr>
              <a:t>μηχάνημα </a:t>
            </a:r>
            <a:r>
              <a:rPr sz="1100" b="1" spc="75" dirty="0">
                <a:latin typeface="Calibri"/>
                <a:cs typeface="Calibri"/>
              </a:rPr>
              <a:t>του </a:t>
            </a:r>
            <a:r>
              <a:rPr sz="1100" b="1" spc="80" dirty="0">
                <a:latin typeface="Calibri"/>
                <a:cs typeface="Calibri"/>
              </a:rPr>
              <a:t>θύματος </a:t>
            </a:r>
            <a:r>
              <a:rPr sz="1100" b="1" spc="70" dirty="0">
                <a:latin typeface="Calibri"/>
                <a:cs typeface="Calibri"/>
              </a:rPr>
              <a:t>(</a:t>
            </a:r>
            <a:r>
              <a:rPr sz="1100" spc="70" dirty="0">
                <a:latin typeface="Calibri"/>
                <a:cs typeface="Calibri"/>
              </a:rPr>
              <a:t>με τέλος </a:t>
            </a:r>
            <a:r>
              <a:rPr sz="1100" spc="65" dirty="0">
                <a:latin typeface="Calibri"/>
                <a:cs typeface="Calibri"/>
              </a:rPr>
              <a:t>.109) </a:t>
            </a:r>
            <a:r>
              <a:rPr sz="1100" b="1" spc="70" dirty="0">
                <a:latin typeface="Calibri"/>
                <a:cs typeface="Calibri"/>
              </a:rPr>
              <a:t>στέλνει </a:t>
            </a:r>
            <a:r>
              <a:rPr sz="1100" spc="75" dirty="0">
                <a:latin typeface="Calibri"/>
                <a:cs typeface="Calibri"/>
              </a:rPr>
              <a:t>δεδομένα, </a:t>
            </a:r>
            <a:r>
              <a:rPr sz="1100" spc="80" dirty="0">
                <a:latin typeface="Calibri"/>
                <a:cs typeface="Calibri"/>
              </a:rPr>
              <a:t>αυτά </a:t>
            </a:r>
            <a:r>
              <a:rPr sz="1100" spc="85" dirty="0">
                <a:latin typeface="Calibri"/>
                <a:cs typeface="Calibri"/>
              </a:rPr>
              <a:t>θα </a:t>
            </a:r>
            <a:r>
              <a:rPr sz="1100" spc="75" dirty="0">
                <a:latin typeface="Calibri"/>
                <a:cs typeface="Calibri"/>
              </a:rPr>
              <a:t>δρομολογούνται </a:t>
            </a:r>
            <a:r>
              <a:rPr sz="1100" spc="85" dirty="0">
                <a:latin typeface="Calibri"/>
                <a:cs typeface="Calibri"/>
              </a:rPr>
              <a:t>μέσω </a:t>
            </a:r>
            <a:r>
              <a:rPr sz="1100" b="1" spc="70" dirty="0">
                <a:latin typeface="Calibri"/>
                <a:cs typeface="Calibri"/>
              </a:rPr>
              <a:t>της </a:t>
            </a:r>
            <a:r>
              <a:rPr sz="1100" b="1" spc="60" dirty="0">
                <a:latin typeface="Calibri"/>
                <a:cs typeface="Calibri"/>
              </a:rPr>
              <a:t>Kali </a:t>
            </a:r>
            <a:r>
              <a:rPr sz="1100" spc="65" dirty="0">
                <a:latin typeface="Calibri"/>
                <a:cs typeface="Calibri"/>
              </a:rPr>
              <a:t>Linux </a:t>
            </a:r>
            <a:r>
              <a:rPr sz="1100" b="1" spc="65" dirty="0">
                <a:latin typeface="Calibri"/>
                <a:cs typeface="Calibri"/>
              </a:rPr>
              <a:t>(το </a:t>
            </a:r>
            <a:r>
              <a:rPr sz="1100" b="1" spc="70" dirty="0">
                <a:latin typeface="Calibri"/>
                <a:cs typeface="Calibri"/>
              </a:rPr>
              <a:t> </a:t>
            </a:r>
            <a:r>
              <a:rPr sz="1100" spc="80" dirty="0">
                <a:latin typeface="Calibri"/>
                <a:cs typeface="Calibri"/>
              </a:rPr>
              <a:t>μηχάνημα</a:t>
            </a:r>
            <a:r>
              <a:rPr sz="1100" spc="45" dirty="0">
                <a:latin typeface="Calibri"/>
                <a:cs typeface="Calibri"/>
              </a:rPr>
              <a:t> </a:t>
            </a:r>
            <a:r>
              <a:rPr sz="1100" b="1" spc="75" dirty="0">
                <a:latin typeface="Calibri"/>
                <a:cs typeface="Calibri"/>
              </a:rPr>
              <a:t>του</a:t>
            </a:r>
            <a:r>
              <a:rPr sz="1100" b="1" spc="45" dirty="0">
                <a:latin typeface="Calibri"/>
                <a:cs typeface="Calibri"/>
              </a:rPr>
              <a:t> </a:t>
            </a:r>
            <a:r>
              <a:rPr sz="1100" b="1" spc="65" dirty="0">
                <a:latin typeface="Calibri"/>
                <a:cs typeface="Calibri"/>
              </a:rPr>
              <a:t>επιτιθέμενου</a:t>
            </a:r>
            <a:r>
              <a:rPr sz="1100" spc="65" dirty="0">
                <a:latin typeface="Calibri"/>
                <a:cs typeface="Calibri"/>
              </a:rPr>
              <a:t>),</a:t>
            </a:r>
            <a:r>
              <a:rPr sz="1100" spc="45" dirty="0">
                <a:latin typeface="Calibri"/>
                <a:cs typeface="Calibri"/>
              </a:rPr>
              <a:t> </a:t>
            </a:r>
            <a:r>
              <a:rPr sz="1100" b="1" spc="90" dirty="0">
                <a:latin typeface="Calibri"/>
                <a:cs typeface="Calibri"/>
              </a:rPr>
              <a:t>η</a:t>
            </a:r>
            <a:r>
              <a:rPr sz="1100" b="1" spc="45" dirty="0">
                <a:latin typeface="Calibri"/>
                <a:cs typeface="Calibri"/>
              </a:rPr>
              <a:t> </a:t>
            </a:r>
            <a:r>
              <a:rPr sz="1100" b="1" spc="80" dirty="0">
                <a:latin typeface="Calibri"/>
                <a:cs typeface="Calibri"/>
              </a:rPr>
              <a:t>οποία</a:t>
            </a:r>
            <a:r>
              <a:rPr sz="1100" b="1" spc="50" dirty="0">
                <a:latin typeface="Calibri"/>
                <a:cs typeface="Calibri"/>
              </a:rPr>
              <a:t> </a:t>
            </a:r>
            <a:r>
              <a:rPr sz="1100" b="1" spc="80" dirty="0">
                <a:latin typeface="Calibri"/>
                <a:cs typeface="Calibri"/>
              </a:rPr>
              <a:t>στη</a:t>
            </a:r>
            <a:r>
              <a:rPr sz="1100" b="1" spc="45" dirty="0">
                <a:latin typeface="Calibri"/>
                <a:cs typeface="Calibri"/>
              </a:rPr>
              <a:t> </a:t>
            </a:r>
            <a:r>
              <a:rPr sz="1100" b="1" spc="75" dirty="0">
                <a:latin typeface="Calibri"/>
                <a:cs typeface="Calibri"/>
              </a:rPr>
              <a:t>συνέχεια</a:t>
            </a:r>
            <a:r>
              <a:rPr sz="1100" b="1" spc="40" dirty="0">
                <a:latin typeface="Calibri"/>
                <a:cs typeface="Calibri"/>
              </a:rPr>
              <a:t> </a:t>
            </a:r>
            <a:r>
              <a:rPr sz="1100" b="1" spc="90" dirty="0">
                <a:latin typeface="Calibri"/>
                <a:cs typeface="Calibri"/>
              </a:rPr>
              <a:t>θα</a:t>
            </a:r>
            <a:r>
              <a:rPr sz="1100" b="1" spc="45" dirty="0">
                <a:latin typeface="Calibri"/>
                <a:cs typeface="Calibri"/>
              </a:rPr>
              <a:t> </a:t>
            </a:r>
            <a:r>
              <a:rPr sz="1100" b="1" spc="80" dirty="0">
                <a:latin typeface="Calibri"/>
                <a:cs typeface="Calibri"/>
              </a:rPr>
              <a:t>τα</a:t>
            </a:r>
            <a:r>
              <a:rPr sz="1100" b="1" spc="50" dirty="0">
                <a:latin typeface="Calibri"/>
                <a:cs typeface="Calibri"/>
              </a:rPr>
              <a:t> </a:t>
            </a:r>
            <a:r>
              <a:rPr sz="1100" b="1" spc="80" dirty="0">
                <a:latin typeface="Calibri"/>
                <a:cs typeface="Calibri"/>
              </a:rPr>
              <a:t>προωθεί</a:t>
            </a:r>
            <a:r>
              <a:rPr sz="1100" b="1" spc="50" dirty="0">
                <a:latin typeface="Calibri"/>
                <a:cs typeface="Calibri"/>
              </a:rPr>
              <a:t> </a:t>
            </a:r>
            <a:r>
              <a:rPr sz="1100" spc="75" dirty="0">
                <a:latin typeface="Calibri"/>
                <a:cs typeface="Calibri"/>
              </a:rPr>
              <a:t>στην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spc="70" dirty="0">
                <a:latin typeface="Calibri"/>
                <a:cs typeface="Calibri"/>
              </a:rPr>
              <a:t>πύλη.</a:t>
            </a:r>
            <a:r>
              <a:rPr sz="1100" spc="45" dirty="0">
                <a:latin typeface="Calibri"/>
                <a:cs typeface="Calibri"/>
              </a:rPr>
              <a:t> </a:t>
            </a:r>
            <a:r>
              <a:rPr sz="1100" spc="80" dirty="0">
                <a:latin typeface="Calibri"/>
                <a:cs typeface="Calibri"/>
              </a:rPr>
              <a:t>Όταν</a:t>
            </a:r>
            <a:r>
              <a:rPr sz="1100" spc="55" dirty="0">
                <a:latin typeface="Calibri"/>
                <a:cs typeface="Calibri"/>
              </a:rPr>
              <a:t> </a:t>
            </a:r>
            <a:r>
              <a:rPr sz="1100" b="1" spc="75" dirty="0">
                <a:latin typeface="Calibri"/>
                <a:cs typeface="Calibri"/>
              </a:rPr>
              <a:t>επιστρέφονται</a:t>
            </a:r>
            <a:r>
              <a:rPr sz="1100" b="1" spc="50" dirty="0">
                <a:latin typeface="Calibri"/>
                <a:cs typeface="Calibri"/>
              </a:rPr>
              <a:t> </a:t>
            </a:r>
            <a:r>
              <a:rPr sz="1100" spc="80" dirty="0">
                <a:latin typeface="Calibri"/>
                <a:cs typeface="Calibri"/>
              </a:rPr>
              <a:t>δεδομένα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spc="90" dirty="0">
                <a:latin typeface="Calibri"/>
                <a:cs typeface="Calibri"/>
              </a:rPr>
              <a:t>από</a:t>
            </a:r>
            <a:r>
              <a:rPr sz="1100" spc="45" dirty="0">
                <a:latin typeface="Calibri"/>
                <a:cs typeface="Calibri"/>
              </a:rPr>
              <a:t> </a:t>
            </a:r>
            <a:r>
              <a:rPr sz="1100" spc="75" dirty="0">
                <a:latin typeface="Calibri"/>
                <a:cs typeface="Calibri"/>
              </a:rPr>
              <a:t>την</a:t>
            </a:r>
            <a:r>
              <a:rPr sz="1100" spc="50" dirty="0">
                <a:latin typeface="Calibri"/>
                <a:cs typeface="Calibri"/>
              </a:rPr>
              <a:t> </a:t>
            </a:r>
            <a:r>
              <a:rPr sz="1100" b="1" spc="75" dirty="0">
                <a:latin typeface="Calibri"/>
                <a:cs typeface="Calibri"/>
              </a:rPr>
              <a:t>πύλη,</a:t>
            </a:r>
            <a:r>
              <a:rPr sz="1100" b="1" spc="45" dirty="0">
                <a:latin typeface="Calibri"/>
                <a:cs typeface="Calibri"/>
              </a:rPr>
              <a:t> </a:t>
            </a:r>
            <a:r>
              <a:rPr sz="1100" spc="85" dirty="0">
                <a:latin typeface="Calibri"/>
                <a:cs typeface="Calibri"/>
              </a:rPr>
              <a:t>θα </a:t>
            </a:r>
            <a:r>
              <a:rPr sz="1100" spc="-235" dirty="0">
                <a:latin typeface="Calibri"/>
                <a:cs typeface="Calibri"/>
              </a:rPr>
              <a:t> </a:t>
            </a:r>
            <a:r>
              <a:rPr sz="1100" spc="75" dirty="0">
                <a:latin typeface="Calibri"/>
                <a:cs typeface="Calibri"/>
              </a:rPr>
              <a:t>αποστέλλονται</a:t>
            </a:r>
            <a:r>
              <a:rPr sz="1100" spc="35" dirty="0">
                <a:latin typeface="Calibri"/>
                <a:cs typeface="Calibri"/>
              </a:rPr>
              <a:t> </a:t>
            </a:r>
            <a:r>
              <a:rPr sz="1100" spc="85" dirty="0">
                <a:latin typeface="Calibri"/>
                <a:cs typeface="Calibri"/>
              </a:rPr>
              <a:t>πρώτα</a:t>
            </a:r>
            <a:r>
              <a:rPr sz="1100" spc="35" dirty="0">
                <a:latin typeface="Calibri"/>
                <a:cs typeface="Calibri"/>
              </a:rPr>
              <a:t> </a:t>
            </a:r>
            <a:r>
              <a:rPr sz="1100" b="1" spc="80" dirty="0">
                <a:latin typeface="Calibri"/>
                <a:cs typeface="Calibri"/>
              </a:rPr>
              <a:t>στο</a:t>
            </a:r>
            <a:r>
              <a:rPr sz="1100" b="1" spc="40" dirty="0">
                <a:latin typeface="Calibri"/>
                <a:cs typeface="Calibri"/>
              </a:rPr>
              <a:t> </a:t>
            </a:r>
            <a:r>
              <a:rPr sz="1100" spc="55" dirty="0">
                <a:latin typeface="Calibri"/>
                <a:cs typeface="Calibri"/>
              </a:rPr>
              <a:t>Kali</a:t>
            </a:r>
            <a:r>
              <a:rPr sz="1100" spc="45" dirty="0">
                <a:latin typeface="Calibri"/>
                <a:cs typeface="Calibri"/>
              </a:rPr>
              <a:t> </a:t>
            </a:r>
            <a:r>
              <a:rPr sz="1100" b="1" spc="70" dirty="0">
                <a:latin typeface="Calibri"/>
                <a:cs typeface="Calibri"/>
              </a:rPr>
              <a:t>και</a:t>
            </a:r>
            <a:r>
              <a:rPr sz="1100" b="1" spc="35" dirty="0">
                <a:latin typeface="Calibri"/>
                <a:cs typeface="Calibri"/>
              </a:rPr>
              <a:t> </a:t>
            </a:r>
            <a:r>
              <a:rPr sz="1100" spc="70" dirty="0">
                <a:latin typeface="Calibri"/>
                <a:cs typeface="Calibri"/>
              </a:rPr>
              <a:t>το</a:t>
            </a:r>
            <a:r>
              <a:rPr sz="1100" spc="35" dirty="0">
                <a:latin typeface="Calibri"/>
                <a:cs typeface="Calibri"/>
              </a:rPr>
              <a:t> </a:t>
            </a:r>
            <a:r>
              <a:rPr sz="1100" spc="55" dirty="0">
                <a:latin typeface="Calibri"/>
                <a:cs typeface="Calibri"/>
              </a:rPr>
              <a:t>Kali</a:t>
            </a:r>
            <a:r>
              <a:rPr sz="1100" spc="45" dirty="0">
                <a:latin typeface="Calibri"/>
                <a:cs typeface="Calibri"/>
              </a:rPr>
              <a:t> </a:t>
            </a:r>
            <a:r>
              <a:rPr sz="1100" spc="85" dirty="0">
                <a:latin typeface="Calibri"/>
                <a:cs typeface="Calibri"/>
              </a:rPr>
              <a:t>θα</a:t>
            </a:r>
            <a:r>
              <a:rPr sz="1100" spc="35" dirty="0">
                <a:latin typeface="Calibri"/>
                <a:cs typeface="Calibri"/>
              </a:rPr>
              <a:t> </a:t>
            </a:r>
            <a:r>
              <a:rPr sz="1100" b="1" spc="80" dirty="0">
                <a:latin typeface="Calibri"/>
                <a:cs typeface="Calibri"/>
              </a:rPr>
              <a:t>τα</a:t>
            </a:r>
            <a:r>
              <a:rPr sz="1100" b="1" spc="35" dirty="0">
                <a:latin typeface="Calibri"/>
                <a:cs typeface="Calibri"/>
              </a:rPr>
              <a:t> </a:t>
            </a:r>
            <a:r>
              <a:rPr sz="1100" spc="80" dirty="0">
                <a:latin typeface="Calibri"/>
                <a:cs typeface="Calibri"/>
              </a:rPr>
              <a:t>προωθεί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b="1" spc="80" dirty="0">
                <a:latin typeface="Calibri"/>
                <a:cs typeface="Calibri"/>
              </a:rPr>
              <a:t>στη</a:t>
            </a:r>
            <a:r>
              <a:rPr sz="1100" b="1" spc="35" dirty="0">
                <a:latin typeface="Calibri"/>
                <a:cs typeface="Calibri"/>
              </a:rPr>
              <a:t> </a:t>
            </a:r>
            <a:r>
              <a:rPr sz="1100" b="1" spc="75" dirty="0">
                <a:latin typeface="Calibri"/>
                <a:cs typeface="Calibri"/>
              </a:rPr>
              <a:t>συνέχεια</a:t>
            </a:r>
            <a:r>
              <a:rPr sz="1100" b="1" spc="30" dirty="0">
                <a:latin typeface="Calibri"/>
                <a:cs typeface="Calibri"/>
              </a:rPr>
              <a:t> </a:t>
            </a:r>
            <a:r>
              <a:rPr sz="1100" b="1" spc="80" dirty="0">
                <a:latin typeface="Calibri"/>
                <a:cs typeface="Calibri"/>
              </a:rPr>
              <a:t>στη</a:t>
            </a:r>
            <a:r>
              <a:rPr sz="1100" b="1" spc="40" dirty="0">
                <a:latin typeface="Calibri"/>
                <a:cs typeface="Calibri"/>
              </a:rPr>
              <a:t> </a:t>
            </a:r>
            <a:r>
              <a:rPr sz="1100" b="1" spc="85" dirty="0">
                <a:latin typeface="Calibri"/>
                <a:cs typeface="Calibri"/>
              </a:rPr>
              <a:t>μηχανή</a:t>
            </a:r>
            <a:r>
              <a:rPr sz="1100" b="1" spc="35" dirty="0">
                <a:latin typeface="Calibri"/>
                <a:cs typeface="Calibri"/>
              </a:rPr>
              <a:t> </a:t>
            </a:r>
            <a:r>
              <a:rPr sz="1100" spc="75" dirty="0">
                <a:latin typeface="Calibri"/>
                <a:cs typeface="Calibri"/>
              </a:rPr>
              <a:t>του</a:t>
            </a:r>
            <a:r>
              <a:rPr sz="1100" spc="35" dirty="0">
                <a:latin typeface="Calibri"/>
                <a:cs typeface="Calibri"/>
              </a:rPr>
              <a:t> </a:t>
            </a:r>
            <a:r>
              <a:rPr sz="1100" spc="80" dirty="0">
                <a:latin typeface="Calibri"/>
                <a:cs typeface="Calibri"/>
              </a:rPr>
              <a:t>θύματος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b="1" spc="80" dirty="0">
                <a:latin typeface="Calibri"/>
                <a:cs typeface="Calibri"/>
              </a:rPr>
              <a:t>(που</a:t>
            </a:r>
            <a:r>
              <a:rPr sz="1100" b="1" spc="40" dirty="0">
                <a:latin typeface="Calibri"/>
                <a:cs typeface="Calibri"/>
              </a:rPr>
              <a:t> </a:t>
            </a:r>
            <a:r>
              <a:rPr sz="1100" b="1" spc="70" dirty="0">
                <a:latin typeface="Calibri"/>
                <a:cs typeface="Calibri"/>
              </a:rPr>
              <a:t>τελειώνει</a:t>
            </a:r>
            <a:r>
              <a:rPr sz="1100" b="1" spc="30" dirty="0">
                <a:latin typeface="Calibri"/>
                <a:cs typeface="Calibri"/>
              </a:rPr>
              <a:t> </a:t>
            </a:r>
            <a:r>
              <a:rPr sz="1100" spc="80" dirty="0">
                <a:latin typeface="Calibri"/>
                <a:cs typeface="Calibri"/>
              </a:rPr>
              <a:t>σε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spc="60" dirty="0">
                <a:latin typeface="Calibri"/>
                <a:cs typeface="Calibri"/>
              </a:rPr>
              <a:t>.109).</a:t>
            </a:r>
            <a:endParaRPr sz="1100" dirty="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67195" y="3128401"/>
            <a:ext cx="5527041" cy="35137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9085" indent="-286385">
              <a:lnSpc>
                <a:spcPct val="100000"/>
              </a:lnSpc>
              <a:spcBef>
                <a:spcPts val="100"/>
              </a:spcBef>
              <a:buSzPct val="163636"/>
              <a:buFont typeface="Arial"/>
              <a:buChar char="•"/>
              <a:tabLst>
                <a:tab pos="298450" algn="l"/>
                <a:tab pos="299085" algn="l"/>
              </a:tabLst>
            </a:pPr>
            <a:r>
              <a:rPr sz="1100" b="1" spc="95" dirty="0" err="1">
                <a:solidFill>
                  <a:srgbClr val="FF0000"/>
                </a:solidFill>
                <a:latin typeface="Calibri"/>
                <a:cs typeface="Calibri"/>
              </a:rPr>
              <a:t>Ω</a:t>
            </a:r>
            <a:r>
              <a:rPr sz="1100" b="1" spc="80" dirty="0" err="1">
                <a:solidFill>
                  <a:srgbClr val="FF0000"/>
                </a:solidFill>
                <a:latin typeface="Calibri"/>
                <a:cs typeface="Calibri"/>
              </a:rPr>
              <a:t>σ</a:t>
            </a:r>
            <a:r>
              <a:rPr sz="1100" b="1" spc="55" dirty="0" err="1">
                <a:solidFill>
                  <a:srgbClr val="FF0000"/>
                </a:solidFill>
                <a:latin typeface="Calibri"/>
                <a:cs typeface="Calibri"/>
              </a:rPr>
              <a:t>τ</a:t>
            </a:r>
            <a:r>
              <a:rPr sz="1100" b="1" spc="75" dirty="0" err="1">
                <a:solidFill>
                  <a:srgbClr val="FF0000"/>
                </a:solidFill>
                <a:latin typeface="Calibri"/>
                <a:cs typeface="Calibri"/>
              </a:rPr>
              <a:t>ό</a:t>
            </a:r>
            <a:r>
              <a:rPr sz="1100" b="1" spc="80" dirty="0" err="1">
                <a:solidFill>
                  <a:srgbClr val="FF0000"/>
                </a:solidFill>
                <a:latin typeface="Calibri"/>
                <a:cs typeface="Calibri"/>
              </a:rPr>
              <a:t>σ</a:t>
            </a:r>
            <a:r>
              <a:rPr sz="1100" b="1" spc="75" dirty="0" err="1">
                <a:solidFill>
                  <a:srgbClr val="FF0000"/>
                </a:solidFill>
                <a:latin typeface="Calibri"/>
                <a:cs typeface="Calibri"/>
              </a:rPr>
              <a:t>ο</a:t>
            </a:r>
            <a:r>
              <a:rPr sz="1100" b="1" spc="40" dirty="0">
                <a:solidFill>
                  <a:srgbClr val="FF0000"/>
                </a:solidFill>
                <a:latin typeface="Calibri"/>
                <a:cs typeface="Calibri"/>
              </a:rPr>
              <a:t>,</a:t>
            </a:r>
            <a:r>
              <a:rPr lang="en-US" sz="1100" b="1" spc="4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lang="el-GR" sz="1100" dirty="0"/>
              <a:t>λόγω των ρυθμίσεων ασφαλείας του </a:t>
            </a:r>
            <a:r>
              <a:rPr lang="el-GR" sz="1100" dirty="0" err="1"/>
              <a:t>Linux</a:t>
            </a:r>
            <a:r>
              <a:rPr lang="el-GR" sz="1100" dirty="0"/>
              <a:t>, όλα τα πακέτα που λαμβάνονται από το </a:t>
            </a:r>
            <a:r>
              <a:rPr lang="el-GR" sz="1100" dirty="0" err="1"/>
              <a:t>Kali</a:t>
            </a:r>
            <a:r>
              <a:rPr lang="el-GR" sz="1100" dirty="0"/>
              <a:t> απορρίπτονται από προεπιλογή.</a:t>
            </a:r>
            <a:endParaRPr sz="1100" dirty="0">
              <a:latin typeface="Calibri"/>
              <a:cs typeface="Calibr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385121" y="3889504"/>
            <a:ext cx="9749790" cy="143116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11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250" dirty="0">
              <a:latin typeface="Calibri"/>
              <a:cs typeface="Calibri"/>
            </a:endParaRPr>
          </a:p>
          <a:p>
            <a:pPr marL="299720" marR="627380" indent="-287020" algn="just">
              <a:lnSpc>
                <a:spcPct val="100000"/>
              </a:lnSpc>
              <a:buSzPct val="163636"/>
              <a:buFont typeface="Arial"/>
              <a:buChar char="•"/>
              <a:tabLst>
                <a:tab pos="299720" algn="l"/>
              </a:tabLst>
            </a:pPr>
            <a:r>
              <a:rPr sz="1100" spc="65" dirty="0">
                <a:latin typeface="Calibri"/>
                <a:cs typeface="Calibri"/>
              </a:rPr>
              <a:t>Για</a:t>
            </a:r>
            <a:r>
              <a:rPr sz="1100" spc="70" dirty="0">
                <a:latin typeface="Calibri"/>
                <a:cs typeface="Calibri"/>
              </a:rPr>
              <a:t> </a:t>
            </a:r>
            <a:r>
              <a:rPr sz="1100" spc="80" dirty="0">
                <a:latin typeface="Calibri"/>
                <a:cs typeface="Calibri"/>
              </a:rPr>
              <a:t>να</a:t>
            </a:r>
            <a:r>
              <a:rPr sz="1100" spc="85" dirty="0">
                <a:latin typeface="Calibri"/>
                <a:cs typeface="Calibri"/>
              </a:rPr>
              <a:t> αποδώσουμε</a:t>
            </a:r>
            <a:r>
              <a:rPr sz="1100" spc="90" dirty="0">
                <a:latin typeface="Calibri"/>
                <a:cs typeface="Calibri"/>
              </a:rPr>
              <a:t> </a:t>
            </a:r>
            <a:r>
              <a:rPr sz="1100" spc="75" dirty="0">
                <a:latin typeface="Calibri"/>
                <a:cs typeface="Calibri"/>
              </a:rPr>
              <a:t>μια</a:t>
            </a:r>
            <a:r>
              <a:rPr sz="1100" spc="80" dirty="0">
                <a:latin typeface="Calibri"/>
                <a:cs typeface="Calibri"/>
              </a:rPr>
              <a:t> </a:t>
            </a:r>
            <a:r>
              <a:rPr sz="1100" spc="75" dirty="0">
                <a:latin typeface="Calibri"/>
                <a:cs typeface="Calibri"/>
              </a:rPr>
              <a:t>επιτυχημένη</a:t>
            </a:r>
            <a:r>
              <a:rPr sz="1100" spc="80" dirty="0">
                <a:latin typeface="Calibri"/>
                <a:cs typeface="Calibri"/>
              </a:rPr>
              <a:t> </a:t>
            </a:r>
            <a:r>
              <a:rPr sz="1100" spc="75" dirty="0">
                <a:latin typeface="Calibri"/>
                <a:cs typeface="Calibri"/>
              </a:rPr>
              <a:t>επίθεση</a:t>
            </a:r>
            <a:r>
              <a:rPr sz="1100" spc="80" dirty="0">
                <a:latin typeface="Calibri"/>
                <a:cs typeface="Calibri"/>
              </a:rPr>
              <a:t> </a:t>
            </a:r>
            <a:r>
              <a:rPr sz="1100" b="1" spc="75" dirty="0">
                <a:latin typeface="Calibri"/>
                <a:cs typeface="Calibri"/>
              </a:rPr>
              <a:t>Man-in-the-Middle</a:t>
            </a:r>
            <a:r>
              <a:rPr sz="1100" b="1" spc="80" dirty="0">
                <a:latin typeface="Calibri"/>
                <a:cs typeface="Calibri"/>
              </a:rPr>
              <a:t> </a:t>
            </a:r>
            <a:r>
              <a:rPr sz="1100" spc="80" dirty="0">
                <a:latin typeface="Calibri"/>
                <a:cs typeface="Calibri"/>
              </a:rPr>
              <a:t>MITM),</a:t>
            </a:r>
            <a:r>
              <a:rPr sz="1100" spc="85" dirty="0">
                <a:latin typeface="Calibri"/>
                <a:cs typeface="Calibri"/>
              </a:rPr>
              <a:t> </a:t>
            </a:r>
            <a:r>
              <a:rPr sz="1100" spc="75" dirty="0">
                <a:latin typeface="Calibri"/>
                <a:cs typeface="Calibri"/>
              </a:rPr>
              <a:t>πρέπει</a:t>
            </a:r>
            <a:r>
              <a:rPr sz="1100" spc="80" dirty="0">
                <a:latin typeface="Calibri"/>
                <a:cs typeface="Calibri"/>
              </a:rPr>
              <a:t> να</a:t>
            </a:r>
            <a:r>
              <a:rPr sz="1100" spc="85" dirty="0">
                <a:latin typeface="Calibri"/>
                <a:cs typeface="Calibri"/>
              </a:rPr>
              <a:t> </a:t>
            </a:r>
            <a:r>
              <a:rPr sz="1100" spc="75" dirty="0">
                <a:latin typeface="Calibri"/>
                <a:cs typeface="Calibri"/>
              </a:rPr>
              <a:t>ενεργοποιήσουμε</a:t>
            </a:r>
            <a:r>
              <a:rPr sz="1100" spc="80" dirty="0">
                <a:latin typeface="Calibri"/>
                <a:cs typeface="Calibri"/>
              </a:rPr>
              <a:t> </a:t>
            </a:r>
            <a:r>
              <a:rPr sz="1100" spc="75" dirty="0">
                <a:latin typeface="Calibri"/>
                <a:cs typeface="Calibri"/>
              </a:rPr>
              <a:t>την</a:t>
            </a:r>
            <a:r>
              <a:rPr sz="1100" spc="80" dirty="0">
                <a:latin typeface="Calibri"/>
                <a:cs typeface="Calibri"/>
              </a:rPr>
              <a:t> </a:t>
            </a:r>
            <a:r>
              <a:rPr sz="1100" spc="85" dirty="0">
                <a:latin typeface="Calibri"/>
                <a:cs typeface="Calibri"/>
              </a:rPr>
              <a:t>προώθηση</a:t>
            </a:r>
            <a:r>
              <a:rPr sz="1100" spc="90" dirty="0">
                <a:latin typeface="Calibri"/>
                <a:cs typeface="Calibri"/>
              </a:rPr>
              <a:t> </a:t>
            </a:r>
            <a:r>
              <a:rPr sz="1100" b="1" spc="55" dirty="0">
                <a:latin typeface="Calibri"/>
                <a:cs typeface="Calibri"/>
              </a:rPr>
              <a:t>Kali, </a:t>
            </a:r>
            <a:r>
              <a:rPr sz="1100" b="1" spc="60" dirty="0">
                <a:latin typeface="Calibri"/>
                <a:cs typeface="Calibri"/>
              </a:rPr>
              <a:t> </a:t>
            </a:r>
            <a:r>
              <a:rPr sz="1100" b="1" spc="75" dirty="0">
                <a:latin typeface="Calibri"/>
                <a:cs typeface="Calibri"/>
              </a:rPr>
              <a:t>επιτρέποντας</a:t>
            </a:r>
            <a:r>
              <a:rPr sz="1100" b="1" spc="55" dirty="0">
                <a:latin typeface="Calibri"/>
                <a:cs typeface="Calibri"/>
              </a:rPr>
              <a:t> </a:t>
            </a:r>
            <a:r>
              <a:rPr sz="1100" spc="80" dirty="0">
                <a:latin typeface="Calibri"/>
                <a:cs typeface="Calibri"/>
              </a:rPr>
              <a:t>σε</a:t>
            </a:r>
            <a:r>
              <a:rPr sz="1100" spc="50" dirty="0">
                <a:latin typeface="Calibri"/>
                <a:cs typeface="Calibri"/>
              </a:rPr>
              <a:t> </a:t>
            </a:r>
            <a:r>
              <a:rPr sz="1100" spc="85" dirty="0">
                <a:latin typeface="Calibri"/>
                <a:cs typeface="Calibri"/>
              </a:rPr>
              <a:t>όλα</a:t>
            </a:r>
            <a:r>
              <a:rPr sz="1100" spc="50" dirty="0">
                <a:latin typeface="Calibri"/>
                <a:cs typeface="Calibri"/>
              </a:rPr>
              <a:t> </a:t>
            </a:r>
            <a:r>
              <a:rPr sz="1100" spc="75" dirty="0">
                <a:latin typeface="Calibri"/>
                <a:cs typeface="Calibri"/>
              </a:rPr>
              <a:t>τα</a:t>
            </a:r>
            <a:r>
              <a:rPr sz="1100" spc="50" dirty="0">
                <a:latin typeface="Calibri"/>
                <a:cs typeface="Calibri"/>
              </a:rPr>
              <a:t> </a:t>
            </a:r>
            <a:r>
              <a:rPr sz="1100" spc="75" dirty="0">
                <a:latin typeface="Calibri"/>
                <a:cs typeface="Calibri"/>
              </a:rPr>
              <a:t>εισερχόμενα</a:t>
            </a:r>
            <a:r>
              <a:rPr sz="1100" spc="50" dirty="0">
                <a:latin typeface="Calibri"/>
                <a:cs typeface="Calibri"/>
              </a:rPr>
              <a:t> </a:t>
            </a:r>
            <a:r>
              <a:rPr sz="1100" spc="80" dirty="0">
                <a:latin typeface="Calibri"/>
                <a:cs typeface="Calibri"/>
              </a:rPr>
              <a:t>πακέτα</a:t>
            </a:r>
            <a:r>
              <a:rPr sz="1100" spc="50" dirty="0">
                <a:latin typeface="Calibri"/>
                <a:cs typeface="Calibri"/>
              </a:rPr>
              <a:t> </a:t>
            </a:r>
            <a:r>
              <a:rPr sz="1100" b="1" spc="90" dirty="0">
                <a:latin typeface="Calibri"/>
                <a:cs typeface="Calibri"/>
              </a:rPr>
              <a:t>από</a:t>
            </a:r>
            <a:r>
              <a:rPr sz="1100" b="1" spc="55" dirty="0">
                <a:latin typeface="Calibri"/>
                <a:cs typeface="Calibri"/>
              </a:rPr>
              <a:t> </a:t>
            </a:r>
            <a:r>
              <a:rPr sz="1100" b="1" spc="75" dirty="0">
                <a:latin typeface="Calibri"/>
                <a:cs typeface="Calibri"/>
              </a:rPr>
              <a:t>το</a:t>
            </a:r>
            <a:r>
              <a:rPr sz="1100" b="1" spc="50" dirty="0">
                <a:latin typeface="Calibri"/>
                <a:cs typeface="Calibri"/>
              </a:rPr>
              <a:t> </a:t>
            </a:r>
            <a:r>
              <a:rPr sz="1100" b="1" spc="90" dirty="0">
                <a:latin typeface="Calibri"/>
                <a:cs typeface="Calibri"/>
              </a:rPr>
              <a:t>θύμα</a:t>
            </a:r>
            <a:r>
              <a:rPr sz="1100" b="1" spc="55" dirty="0">
                <a:latin typeface="Calibri"/>
                <a:cs typeface="Calibri"/>
              </a:rPr>
              <a:t> </a:t>
            </a:r>
            <a:r>
              <a:rPr sz="1100" spc="80" dirty="0">
                <a:latin typeface="Calibri"/>
                <a:cs typeface="Calibri"/>
              </a:rPr>
              <a:t>να</a:t>
            </a:r>
            <a:r>
              <a:rPr sz="1100" spc="50" dirty="0">
                <a:latin typeface="Calibri"/>
                <a:cs typeface="Calibri"/>
              </a:rPr>
              <a:t> </a:t>
            </a:r>
            <a:r>
              <a:rPr sz="1100" spc="80" dirty="0">
                <a:latin typeface="Calibri"/>
                <a:cs typeface="Calibri"/>
              </a:rPr>
              <a:t>περάσουν</a:t>
            </a:r>
            <a:r>
              <a:rPr sz="1100" spc="50" dirty="0">
                <a:latin typeface="Calibri"/>
                <a:cs typeface="Calibri"/>
              </a:rPr>
              <a:t> </a:t>
            </a:r>
            <a:r>
              <a:rPr sz="1100" b="1" spc="90" dirty="0">
                <a:latin typeface="Calibri"/>
                <a:cs typeface="Calibri"/>
              </a:rPr>
              <a:t>μέσω</a:t>
            </a:r>
            <a:r>
              <a:rPr sz="1100" b="1" spc="50" dirty="0">
                <a:latin typeface="Calibri"/>
                <a:cs typeface="Calibri"/>
              </a:rPr>
              <a:t> </a:t>
            </a:r>
            <a:r>
              <a:rPr sz="1100" spc="75" dirty="0">
                <a:latin typeface="Calibri"/>
                <a:cs typeface="Calibri"/>
              </a:rPr>
              <a:t>του</a:t>
            </a:r>
            <a:r>
              <a:rPr sz="1100" spc="50" dirty="0">
                <a:latin typeface="Calibri"/>
                <a:cs typeface="Calibri"/>
              </a:rPr>
              <a:t> </a:t>
            </a:r>
            <a:r>
              <a:rPr sz="1100" b="1" spc="70" dirty="0">
                <a:latin typeface="Calibri"/>
                <a:cs typeface="Calibri"/>
              </a:rPr>
              <a:t>επιτιθέμενου</a:t>
            </a:r>
            <a:r>
              <a:rPr sz="1100" b="1" spc="50" dirty="0">
                <a:latin typeface="Calibri"/>
                <a:cs typeface="Calibri"/>
              </a:rPr>
              <a:t> </a:t>
            </a:r>
            <a:r>
              <a:rPr sz="1100" b="1" spc="70" dirty="0">
                <a:latin typeface="Calibri"/>
                <a:cs typeface="Calibri"/>
              </a:rPr>
              <a:t>και</a:t>
            </a:r>
            <a:r>
              <a:rPr sz="1100" b="1" spc="50" dirty="0">
                <a:latin typeface="Calibri"/>
                <a:cs typeface="Calibri"/>
              </a:rPr>
              <a:t> </a:t>
            </a:r>
            <a:r>
              <a:rPr sz="1100" b="1" spc="85" dirty="0">
                <a:latin typeface="Calibri"/>
                <a:cs typeface="Calibri"/>
              </a:rPr>
              <a:t>να</a:t>
            </a:r>
            <a:r>
              <a:rPr sz="1100" b="1" spc="45" dirty="0">
                <a:latin typeface="Calibri"/>
                <a:cs typeface="Calibri"/>
              </a:rPr>
              <a:t> </a:t>
            </a:r>
            <a:r>
              <a:rPr sz="1100" b="1" spc="75" dirty="0">
                <a:latin typeface="Calibri"/>
                <a:cs typeface="Calibri"/>
              </a:rPr>
              <a:t>συνεχίσουν</a:t>
            </a:r>
            <a:r>
              <a:rPr sz="1100" b="1" spc="45" dirty="0">
                <a:latin typeface="Calibri"/>
                <a:cs typeface="Calibri"/>
              </a:rPr>
              <a:t> </a:t>
            </a:r>
            <a:r>
              <a:rPr sz="1100" b="1" spc="80" dirty="0">
                <a:latin typeface="Calibri"/>
                <a:cs typeface="Calibri"/>
              </a:rPr>
              <a:t>στην</a:t>
            </a:r>
            <a:r>
              <a:rPr sz="1100" b="1" spc="45" dirty="0">
                <a:latin typeface="Calibri"/>
                <a:cs typeface="Calibri"/>
              </a:rPr>
              <a:t> </a:t>
            </a:r>
            <a:r>
              <a:rPr sz="1100" b="1" spc="75" dirty="0">
                <a:latin typeface="Calibri"/>
                <a:cs typeface="Calibri"/>
              </a:rPr>
              <a:t>πύλη,</a:t>
            </a:r>
            <a:r>
              <a:rPr sz="1100" b="1" spc="45" dirty="0">
                <a:latin typeface="Calibri"/>
                <a:cs typeface="Calibri"/>
              </a:rPr>
              <a:t> </a:t>
            </a:r>
            <a:r>
              <a:rPr sz="1100" b="1" spc="65" dirty="0">
                <a:latin typeface="Calibri"/>
                <a:cs typeface="Calibri"/>
              </a:rPr>
              <a:t>ότι</a:t>
            </a:r>
            <a:r>
              <a:rPr sz="1100" b="1" spc="50" dirty="0">
                <a:latin typeface="Calibri"/>
                <a:cs typeface="Calibri"/>
              </a:rPr>
              <a:t> </a:t>
            </a:r>
            <a:r>
              <a:rPr sz="1100" b="1" spc="90" dirty="0">
                <a:latin typeface="Calibri"/>
                <a:cs typeface="Calibri"/>
              </a:rPr>
              <a:t>η </a:t>
            </a:r>
            <a:r>
              <a:rPr sz="1100" b="1" spc="-235" dirty="0">
                <a:latin typeface="Calibri"/>
                <a:cs typeface="Calibri"/>
              </a:rPr>
              <a:t> </a:t>
            </a:r>
            <a:r>
              <a:rPr sz="1100" spc="70" dirty="0">
                <a:latin typeface="Calibri"/>
                <a:cs typeface="Calibri"/>
              </a:rPr>
              <a:t>κίνηση</a:t>
            </a:r>
            <a:r>
              <a:rPr sz="1100" spc="35" dirty="0">
                <a:latin typeface="Calibri"/>
                <a:cs typeface="Calibri"/>
              </a:rPr>
              <a:t> </a:t>
            </a:r>
            <a:r>
              <a:rPr sz="1100" spc="70" dirty="0">
                <a:latin typeface="Calibri"/>
                <a:cs typeface="Calibri"/>
              </a:rPr>
              <a:t>εισέρχεται</a:t>
            </a:r>
            <a:r>
              <a:rPr sz="1100" spc="35" dirty="0">
                <a:latin typeface="Calibri"/>
                <a:cs typeface="Calibri"/>
              </a:rPr>
              <a:t> </a:t>
            </a:r>
            <a:r>
              <a:rPr sz="1100" spc="70" dirty="0">
                <a:latin typeface="Calibri"/>
                <a:cs typeface="Calibri"/>
              </a:rPr>
              <a:t>και</a:t>
            </a:r>
            <a:r>
              <a:rPr sz="1100" spc="35" dirty="0">
                <a:latin typeface="Calibri"/>
                <a:cs typeface="Calibri"/>
              </a:rPr>
              <a:t> </a:t>
            </a:r>
            <a:r>
              <a:rPr sz="1100" b="1" spc="70" dirty="0">
                <a:latin typeface="Calibri"/>
                <a:cs typeface="Calibri"/>
              </a:rPr>
              <a:t>εξέρχεται</a:t>
            </a:r>
            <a:r>
              <a:rPr sz="1100" b="1" spc="30" dirty="0">
                <a:latin typeface="Calibri"/>
                <a:cs typeface="Calibri"/>
              </a:rPr>
              <a:t> </a:t>
            </a:r>
            <a:r>
              <a:rPr sz="1100" b="1" spc="90" dirty="0">
                <a:latin typeface="Calibri"/>
                <a:cs typeface="Calibri"/>
              </a:rPr>
              <a:t>μέσω</a:t>
            </a:r>
            <a:r>
              <a:rPr sz="1100" b="1" spc="40" dirty="0">
                <a:latin typeface="Calibri"/>
                <a:cs typeface="Calibri"/>
              </a:rPr>
              <a:t> </a:t>
            </a:r>
            <a:r>
              <a:rPr sz="1100" b="1" spc="75" dirty="0">
                <a:solidFill>
                  <a:srgbClr val="FF0000"/>
                </a:solidFill>
                <a:latin typeface="Calibri"/>
                <a:cs typeface="Calibri"/>
              </a:rPr>
              <a:t>του</a:t>
            </a:r>
            <a:r>
              <a:rPr sz="1100" b="1" spc="4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100" spc="80" dirty="0">
                <a:latin typeface="Calibri"/>
                <a:cs typeface="Calibri"/>
              </a:rPr>
              <a:t>μηχανήματος</a:t>
            </a:r>
            <a:r>
              <a:rPr sz="1100" spc="35" dirty="0">
                <a:latin typeface="Calibri"/>
                <a:cs typeface="Calibri"/>
              </a:rPr>
              <a:t> </a:t>
            </a:r>
            <a:r>
              <a:rPr sz="1100" spc="75" dirty="0">
                <a:latin typeface="Calibri"/>
                <a:cs typeface="Calibri"/>
              </a:rPr>
              <a:t>του</a:t>
            </a:r>
            <a:r>
              <a:rPr sz="1100" spc="35" dirty="0">
                <a:latin typeface="Calibri"/>
                <a:cs typeface="Calibri"/>
              </a:rPr>
              <a:t> </a:t>
            </a:r>
            <a:r>
              <a:rPr sz="1100" spc="70" dirty="0">
                <a:latin typeface="Calibri"/>
                <a:cs typeface="Calibri"/>
              </a:rPr>
              <a:t>επιτιθέμενου.</a:t>
            </a:r>
            <a:endParaRPr sz="11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100" dirty="0">
              <a:latin typeface="Calibri"/>
              <a:cs typeface="Calibri"/>
            </a:endParaRPr>
          </a:p>
          <a:p>
            <a:pPr marL="2287270">
              <a:lnSpc>
                <a:spcPct val="100000"/>
              </a:lnSpc>
              <a:spcBef>
                <a:spcPts val="720"/>
              </a:spcBef>
            </a:pPr>
            <a:r>
              <a:rPr lang="en-US" sz="1800" b="1" i="0" u="none" strike="noStrike" baseline="0" dirty="0" err="1">
                <a:latin typeface="Calibri-Bold"/>
              </a:rPr>
              <a:t>sudo</a:t>
            </a:r>
            <a:r>
              <a:rPr lang="en-US" sz="1800" b="1" i="0" u="none" strike="noStrike" baseline="0" dirty="0">
                <a:latin typeface="Calibri-Bold"/>
              </a:rPr>
              <a:t> echo 1 &gt; /proc/sys/net/ipv4/</a:t>
            </a:r>
            <a:r>
              <a:rPr lang="en-US" sz="1800" b="1" i="0" u="none" strike="noStrike" baseline="0" dirty="0" err="1">
                <a:latin typeface="Calibri-Bold"/>
              </a:rPr>
              <a:t>ip_forward</a:t>
            </a:r>
            <a:endParaRPr sz="1100" dirty="0">
              <a:latin typeface="Calibri"/>
              <a:cs typeface="Calibr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1198542" y="5160327"/>
            <a:ext cx="114935" cy="1244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50" spc="5" dirty="0">
                <a:latin typeface="Calibri"/>
                <a:cs typeface="Calibri"/>
              </a:rPr>
              <a:t>4</a:t>
            </a:r>
            <a:r>
              <a:rPr sz="650" spc="30" dirty="0">
                <a:latin typeface="Calibri"/>
                <a:cs typeface="Calibri"/>
              </a:rPr>
              <a:t>0</a:t>
            </a:r>
            <a:endParaRPr sz="650">
              <a:latin typeface="Calibri"/>
              <a:cs typeface="Calibri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9766300" y="2736194"/>
            <a:ext cx="279400" cy="1487170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2010"/>
              </a:lnSpc>
            </a:pPr>
            <a:r>
              <a:rPr sz="1750" b="1" spc="100" dirty="0">
                <a:solidFill>
                  <a:srgbClr val="FF0000"/>
                </a:solidFill>
                <a:latin typeface="Calibri"/>
                <a:cs typeface="Calibri"/>
              </a:rPr>
              <a:t>Τι</a:t>
            </a:r>
            <a:r>
              <a:rPr sz="1750" b="1" spc="18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750" b="1" spc="130" dirty="0">
                <a:solidFill>
                  <a:srgbClr val="FF0000"/>
                </a:solidFill>
                <a:latin typeface="Calibri"/>
                <a:cs typeface="Calibri"/>
              </a:rPr>
              <a:t>θα</a:t>
            </a:r>
            <a:r>
              <a:rPr sz="1750" b="1" spc="19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750" b="1" spc="95" dirty="0">
                <a:solidFill>
                  <a:srgbClr val="FF0000"/>
                </a:solidFill>
                <a:latin typeface="Calibri"/>
                <a:cs typeface="Calibri"/>
              </a:rPr>
              <a:t>συμβεί</a:t>
            </a:r>
            <a:r>
              <a:rPr sz="1750" b="1" spc="95" dirty="0">
                <a:solidFill>
                  <a:srgbClr val="FF0000"/>
                </a:solidFill>
                <a:latin typeface="Times New Roman"/>
                <a:cs typeface="Times New Roman"/>
              </a:rPr>
              <a:t>;</a:t>
            </a:r>
            <a:endParaRPr sz="1750" dirty="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28942" y="1643951"/>
            <a:ext cx="5285105" cy="37528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215"/>
              </a:lnSpc>
              <a:tabLst>
                <a:tab pos="286385" algn="l"/>
              </a:tabLst>
            </a:pPr>
            <a:r>
              <a:rPr sz="1100" spc="55" dirty="0">
                <a:latin typeface="Arial"/>
                <a:cs typeface="Arial"/>
              </a:rPr>
              <a:t>-	</a:t>
            </a:r>
            <a:r>
              <a:rPr sz="1100" spc="80" dirty="0">
                <a:latin typeface="Calibri"/>
                <a:cs typeface="Calibri"/>
              </a:rPr>
              <a:t>Κάθε</a:t>
            </a:r>
            <a:r>
              <a:rPr sz="1100" spc="35" dirty="0">
                <a:latin typeface="Calibri"/>
                <a:cs typeface="Calibri"/>
              </a:rPr>
              <a:t> </a:t>
            </a:r>
            <a:r>
              <a:rPr sz="1100" spc="90" dirty="0">
                <a:latin typeface="Calibri"/>
                <a:cs typeface="Calibri"/>
              </a:rPr>
              <a:t>φορά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spc="85" dirty="0">
                <a:latin typeface="Calibri"/>
                <a:cs typeface="Calibri"/>
              </a:rPr>
              <a:t>που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spc="70" dirty="0">
                <a:latin typeface="Calibri"/>
                <a:cs typeface="Calibri"/>
              </a:rPr>
              <a:t>το</a:t>
            </a:r>
            <a:r>
              <a:rPr sz="1100" spc="35" dirty="0">
                <a:latin typeface="Calibri"/>
                <a:cs typeface="Calibri"/>
              </a:rPr>
              <a:t> </a:t>
            </a:r>
            <a:r>
              <a:rPr sz="1100" b="1" spc="85" dirty="0">
                <a:latin typeface="Calibri"/>
                <a:cs typeface="Calibri"/>
              </a:rPr>
              <a:t>μηχάνημα</a:t>
            </a:r>
            <a:r>
              <a:rPr sz="1100" b="1" spc="35" dirty="0">
                <a:latin typeface="Calibri"/>
                <a:cs typeface="Calibri"/>
              </a:rPr>
              <a:t> </a:t>
            </a:r>
            <a:r>
              <a:rPr sz="1100" b="1" spc="90" dirty="0">
                <a:latin typeface="Calibri"/>
                <a:cs typeface="Calibri"/>
              </a:rPr>
              <a:t>θύμα</a:t>
            </a:r>
            <a:r>
              <a:rPr sz="1100" b="1" spc="40" dirty="0">
                <a:latin typeface="Calibri"/>
                <a:cs typeface="Calibri"/>
              </a:rPr>
              <a:t> </a:t>
            </a:r>
            <a:r>
              <a:rPr sz="1100" b="1" spc="70" dirty="0">
                <a:latin typeface="Calibri"/>
                <a:cs typeface="Calibri"/>
              </a:rPr>
              <a:t>(</a:t>
            </a:r>
            <a:r>
              <a:rPr sz="1100" spc="70" dirty="0">
                <a:latin typeface="Calibri"/>
                <a:cs typeface="Calibri"/>
              </a:rPr>
              <a:t>με</a:t>
            </a:r>
            <a:r>
              <a:rPr sz="1100" spc="35" dirty="0">
                <a:latin typeface="Calibri"/>
                <a:cs typeface="Calibri"/>
              </a:rPr>
              <a:t> </a:t>
            </a:r>
            <a:r>
              <a:rPr sz="1100" spc="70" dirty="0">
                <a:latin typeface="Calibri"/>
                <a:cs typeface="Calibri"/>
              </a:rPr>
              <a:t>τέλος</a:t>
            </a:r>
            <a:r>
              <a:rPr sz="1100" spc="35" dirty="0">
                <a:latin typeface="Calibri"/>
                <a:cs typeface="Calibri"/>
              </a:rPr>
              <a:t> </a:t>
            </a:r>
            <a:r>
              <a:rPr sz="1100" spc="70" dirty="0">
                <a:latin typeface="Calibri"/>
                <a:cs typeface="Calibri"/>
              </a:rPr>
              <a:t>.109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b="1" spc="90" dirty="0">
                <a:latin typeface="Calibri"/>
                <a:cs typeface="Calibri"/>
              </a:rPr>
              <a:t>μέσω</a:t>
            </a:r>
            <a:r>
              <a:rPr sz="1100" b="1" spc="35" dirty="0">
                <a:latin typeface="Calibri"/>
                <a:cs typeface="Calibri"/>
              </a:rPr>
              <a:t> </a:t>
            </a:r>
            <a:r>
              <a:rPr sz="1100" spc="70" dirty="0">
                <a:latin typeface="Calibri"/>
                <a:cs typeface="Calibri"/>
              </a:rPr>
              <a:t>της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b="1" spc="80" dirty="0">
                <a:latin typeface="Calibri"/>
                <a:cs typeface="Calibri"/>
              </a:rPr>
              <a:t>συσκευής</a:t>
            </a:r>
            <a:r>
              <a:rPr sz="1100" b="1" spc="40" dirty="0">
                <a:latin typeface="Calibri"/>
                <a:cs typeface="Calibri"/>
              </a:rPr>
              <a:t> </a:t>
            </a:r>
            <a:r>
              <a:rPr sz="1100" spc="55" dirty="0">
                <a:latin typeface="Calibri"/>
                <a:cs typeface="Calibri"/>
              </a:rPr>
              <a:t>Kali</a:t>
            </a:r>
            <a:endParaRPr sz="1100">
              <a:latin typeface="Calibri"/>
              <a:cs typeface="Calibri"/>
            </a:endParaRPr>
          </a:p>
          <a:p>
            <a:pPr marL="287020">
              <a:lnSpc>
                <a:spcPct val="100000"/>
              </a:lnSpc>
              <a:spcBef>
                <a:spcPts val="90"/>
              </a:spcBef>
            </a:pPr>
            <a:r>
              <a:rPr sz="1100" b="1" spc="70" dirty="0">
                <a:latin typeface="Calibri"/>
                <a:cs typeface="Calibri"/>
              </a:rPr>
              <a:t>Linux</a:t>
            </a:r>
            <a:r>
              <a:rPr sz="1100" b="1" spc="35" dirty="0">
                <a:latin typeface="Calibri"/>
                <a:cs typeface="Calibri"/>
              </a:rPr>
              <a:t> </a:t>
            </a:r>
            <a:r>
              <a:rPr sz="1100" b="1" spc="70" dirty="0">
                <a:latin typeface="Calibri"/>
                <a:cs typeface="Calibri"/>
              </a:rPr>
              <a:t>(του</a:t>
            </a:r>
            <a:r>
              <a:rPr sz="1100" b="1" spc="40" dirty="0">
                <a:latin typeface="Calibri"/>
                <a:cs typeface="Calibri"/>
              </a:rPr>
              <a:t> </a:t>
            </a:r>
            <a:r>
              <a:rPr sz="1100" spc="70" dirty="0">
                <a:latin typeface="Calibri"/>
                <a:cs typeface="Calibri"/>
              </a:rPr>
              <a:t>επιτιθέμενου</a:t>
            </a:r>
            <a:r>
              <a:rPr sz="1100" spc="30" dirty="0">
                <a:latin typeface="Calibri"/>
                <a:cs typeface="Calibri"/>
              </a:rPr>
              <a:t> </a:t>
            </a:r>
            <a:r>
              <a:rPr sz="1100" spc="130" dirty="0">
                <a:latin typeface="Calibri"/>
                <a:cs typeface="Calibri"/>
              </a:rPr>
              <a:t>m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b="1" spc="75" dirty="0">
                <a:latin typeface="Calibri"/>
                <a:cs typeface="Calibri"/>
              </a:rPr>
              <a:t>το</a:t>
            </a:r>
            <a:r>
              <a:rPr sz="1100" b="1" spc="40" dirty="0">
                <a:latin typeface="Calibri"/>
                <a:cs typeface="Calibri"/>
              </a:rPr>
              <a:t> </a:t>
            </a:r>
            <a:r>
              <a:rPr sz="1100" b="1" spc="75" dirty="0">
                <a:latin typeface="Calibri"/>
                <a:cs typeface="Calibri"/>
              </a:rPr>
              <a:t>στην</a:t>
            </a:r>
            <a:r>
              <a:rPr sz="1100" b="1" spc="40" dirty="0">
                <a:latin typeface="Calibri"/>
                <a:cs typeface="Calibri"/>
              </a:rPr>
              <a:t> </a:t>
            </a:r>
            <a:r>
              <a:rPr sz="1100" b="1" spc="75" dirty="0">
                <a:latin typeface="Calibri"/>
                <a:cs typeface="Calibri"/>
              </a:rPr>
              <a:t>πύλη.</a:t>
            </a:r>
            <a:r>
              <a:rPr sz="1100" b="1" spc="40" dirty="0">
                <a:latin typeface="Calibri"/>
                <a:cs typeface="Calibri"/>
              </a:rPr>
              <a:t> </a:t>
            </a:r>
            <a:r>
              <a:rPr sz="1100" spc="80" dirty="0">
                <a:latin typeface="Calibri"/>
                <a:cs typeface="Calibri"/>
              </a:rPr>
              <a:t>Όταν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spc="75" dirty="0">
                <a:latin typeface="Calibri"/>
                <a:cs typeface="Calibri"/>
              </a:rPr>
              <a:t>τα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spc="80" dirty="0">
                <a:latin typeface="Calibri"/>
                <a:cs typeface="Calibri"/>
              </a:rPr>
              <a:t>δεδομένα</a:t>
            </a:r>
            <a:r>
              <a:rPr sz="1100" spc="35" dirty="0">
                <a:latin typeface="Calibri"/>
                <a:cs typeface="Calibri"/>
              </a:rPr>
              <a:t> </a:t>
            </a:r>
            <a:r>
              <a:rPr sz="1100" b="1" spc="75" dirty="0">
                <a:latin typeface="Calibri"/>
                <a:cs typeface="Calibri"/>
              </a:rPr>
              <a:t>επιστρέφονται</a:t>
            </a:r>
            <a:endParaRPr sz="1100">
              <a:latin typeface="Calibri"/>
              <a:cs typeface="Calibri"/>
            </a:endParaRPr>
          </a:p>
          <a:p>
            <a:pPr marL="287020">
              <a:lnSpc>
                <a:spcPct val="100000"/>
              </a:lnSpc>
              <a:spcBef>
                <a:spcPts val="90"/>
              </a:spcBef>
            </a:pPr>
            <a:r>
              <a:rPr sz="1100" spc="90" dirty="0">
                <a:latin typeface="Calibri"/>
                <a:cs typeface="Calibri"/>
              </a:rPr>
              <a:t>από</a:t>
            </a:r>
            <a:r>
              <a:rPr sz="1100" spc="30" dirty="0">
                <a:latin typeface="Calibri"/>
                <a:cs typeface="Calibri"/>
              </a:rPr>
              <a:t> </a:t>
            </a:r>
            <a:r>
              <a:rPr sz="1100" b="1" spc="75" dirty="0">
                <a:latin typeface="Calibri"/>
                <a:cs typeface="Calibri"/>
              </a:rPr>
              <a:t>το</a:t>
            </a:r>
            <a:r>
              <a:rPr sz="1100" b="1" spc="35" dirty="0">
                <a:latin typeface="Calibri"/>
                <a:cs typeface="Calibri"/>
              </a:rPr>
              <a:t> </a:t>
            </a:r>
            <a:r>
              <a:rPr sz="1100" b="1" spc="55" dirty="0">
                <a:latin typeface="Calibri"/>
                <a:cs typeface="Calibri"/>
              </a:rPr>
              <a:t>Kali,</a:t>
            </a:r>
            <a:r>
              <a:rPr sz="1100" b="1" spc="30" dirty="0">
                <a:latin typeface="Calibri"/>
                <a:cs typeface="Calibri"/>
              </a:rPr>
              <a:t> </a:t>
            </a:r>
            <a:r>
              <a:rPr sz="1100" spc="70" dirty="0">
                <a:latin typeface="Calibri"/>
                <a:cs typeface="Calibri"/>
              </a:rPr>
              <a:t>και</a:t>
            </a:r>
            <a:r>
              <a:rPr sz="1100" spc="35" dirty="0">
                <a:latin typeface="Calibri"/>
                <a:cs typeface="Calibri"/>
              </a:rPr>
              <a:t> </a:t>
            </a:r>
            <a:r>
              <a:rPr sz="1100" spc="70" dirty="0">
                <a:latin typeface="Calibri"/>
                <a:cs typeface="Calibri"/>
              </a:rPr>
              <a:t>το</a:t>
            </a:r>
            <a:r>
              <a:rPr sz="1100" spc="35" dirty="0">
                <a:latin typeface="Calibri"/>
                <a:cs typeface="Calibri"/>
              </a:rPr>
              <a:t> </a:t>
            </a:r>
            <a:r>
              <a:rPr sz="1100" spc="55" dirty="0">
                <a:latin typeface="Calibri"/>
                <a:cs typeface="Calibri"/>
              </a:rPr>
              <a:t>Kali</a:t>
            </a:r>
            <a:r>
              <a:rPr sz="1100" spc="35" dirty="0">
                <a:latin typeface="Calibri"/>
                <a:cs typeface="Calibri"/>
              </a:rPr>
              <a:t> </a:t>
            </a:r>
            <a:r>
              <a:rPr sz="1100" b="1" spc="90" dirty="0">
                <a:latin typeface="Calibri"/>
                <a:cs typeface="Calibri"/>
              </a:rPr>
              <a:t>θα</a:t>
            </a:r>
            <a:r>
              <a:rPr sz="1100" b="1" spc="35" dirty="0">
                <a:latin typeface="Calibri"/>
                <a:cs typeface="Calibri"/>
              </a:rPr>
              <a:t> </a:t>
            </a:r>
            <a:r>
              <a:rPr sz="1100" b="1" spc="80" dirty="0">
                <a:latin typeface="Calibri"/>
                <a:cs typeface="Calibri"/>
              </a:rPr>
              <a:t>τα</a:t>
            </a:r>
            <a:r>
              <a:rPr sz="1100" b="1" spc="30" dirty="0">
                <a:latin typeface="Calibri"/>
                <a:cs typeface="Calibri"/>
              </a:rPr>
              <a:t> </a:t>
            </a:r>
            <a:r>
              <a:rPr sz="1100" b="1" spc="85" dirty="0">
                <a:latin typeface="Calibri"/>
                <a:cs typeface="Calibri"/>
              </a:rPr>
              <a:t>προωθήσει</a:t>
            </a:r>
            <a:r>
              <a:rPr sz="1100" b="1" spc="45" dirty="0">
                <a:latin typeface="Calibri"/>
                <a:cs typeface="Calibri"/>
              </a:rPr>
              <a:t> </a:t>
            </a:r>
            <a:r>
              <a:rPr sz="1100" spc="75" dirty="0">
                <a:latin typeface="Calibri"/>
                <a:cs typeface="Calibri"/>
              </a:rPr>
              <a:t>στη</a:t>
            </a:r>
            <a:r>
              <a:rPr sz="1100" spc="35" dirty="0">
                <a:latin typeface="Calibri"/>
                <a:cs typeface="Calibri"/>
              </a:rPr>
              <a:t> </a:t>
            </a:r>
            <a:r>
              <a:rPr sz="1100" spc="75" dirty="0">
                <a:latin typeface="Calibri"/>
                <a:cs typeface="Calibri"/>
              </a:rPr>
              <a:t>συνέχεια</a:t>
            </a:r>
            <a:r>
              <a:rPr sz="1100" spc="30" dirty="0">
                <a:latin typeface="Calibri"/>
                <a:cs typeface="Calibri"/>
              </a:rPr>
              <a:t> </a:t>
            </a:r>
            <a:r>
              <a:rPr sz="1100" b="1" spc="80" dirty="0">
                <a:latin typeface="Calibri"/>
                <a:cs typeface="Calibri"/>
              </a:rPr>
              <a:t>στο</a:t>
            </a:r>
            <a:r>
              <a:rPr sz="1100" b="1" spc="40" dirty="0">
                <a:latin typeface="Calibri"/>
                <a:cs typeface="Calibri"/>
              </a:rPr>
              <a:t> </a:t>
            </a:r>
            <a:r>
              <a:rPr sz="1100" b="1" spc="85" dirty="0">
                <a:latin typeface="Calibri"/>
                <a:cs typeface="Calibri"/>
              </a:rPr>
              <a:t>θύμα</a:t>
            </a:r>
            <a:endParaRPr sz="11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1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1300">
              <a:latin typeface="Calibri"/>
              <a:cs typeface="Calibri"/>
            </a:endParaRPr>
          </a:p>
          <a:p>
            <a:pPr marL="635" marR="39370">
              <a:lnSpc>
                <a:spcPct val="165200"/>
              </a:lnSpc>
              <a:spcBef>
                <a:spcPts val="5"/>
              </a:spcBef>
              <a:tabLst>
                <a:tab pos="286385" algn="l"/>
                <a:tab pos="1477645" algn="l"/>
                <a:tab pos="2078355" algn="l"/>
                <a:tab pos="2456815" algn="l"/>
              </a:tabLst>
            </a:pPr>
            <a:r>
              <a:rPr sz="1100" spc="55" dirty="0">
                <a:solidFill>
                  <a:srgbClr val="FF0000"/>
                </a:solidFill>
                <a:latin typeface="Arial"/>
                <a:cs typeface="Arial"/>
              </a:rPr>
              <a:t>-	</a:t>
            </a:r>
            <a:r>
              <a:rPr sz="1100" b="1" spc="70" dirty="0">
                <a:solidFill>
                  <a:srgbClr val="FF0000"/>
                </a:solidFill>
                <a:latin typeface="Calibri"/>
                <a:cs typeface="Calibri"/>
              </a:rPr>
              <a:t>Ωστόσο,	</a:t>
            </a:r>
            <a:r>
              <a:rPr sz="1100" spc="65" dirty="0">
                <a:latin typeface="Calibri"/>
                <a:cs typeface="Calibri"/>
              </a:rPr>
              <a:t>λόγω	</a:t>
            </a:r>
            <a:r>
              <a:rPr sz="1100" spc="60" dirty="0">
                <a:latin typeface="Calibri"/>
                <a:cs typeface="Calibri"/>
              </a:rPr>
              <a:t>στο	</a:t>
            </a:r>
            <a:r>
              <a:rPr sz="1100" spc="50" dirty="0">
                <a:latin typeface="Calibri"/>
                <a:cs typeface="Calibri"/>
              </a:rPr>
              <a:t>Linux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spc="45" dirty="0">
                <a:latin typeface="Calibri"/>
                <a:cs typeface="Calibri"/>
              </a:rPr>
              <a:t>(λειτουργικό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spc="65" dirty="0">
                <a:latin typeface="Calibri"/>
                <a:cs typeface="Calibri"/>
              </a:rPr>
              <a:t>σύστημα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spc="55" dirty="0">
                <a:latin typeface="Calibri"/>
                <a:cs typeface="Calibri"/>
              </a:rPr>
              <a:t>ανοιχτού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spc="60" dirty="0">
                <a:latin typeface="Calibri"/>
                <a:cs typeface="Calibri"/>
              </a:rPr>
              <a:t>κώδικ </a:t>
            </a:r>
            <a:r>
              <a:rPr sz="1100" spc="-235" dirty="0">
                <a:latin typeface="Calibri"/>
                <a:cs typeface="Calibri"/>
              </a:rPr>
              <a:t> </a:t>
            </a:r>
            <a:r>
              <a:rPr sz="1100" spc="60" dirty="0">
                <a:latin typeface="Calibri"/>
                <a:cs typeface="Calibri"/>
              </a:rPr>
              <a:t>βασισμένο</a:t>
            </a:r>
            <a:r>
              <a:rPr sz="1100" spc="-5" dirty="0">
                <a:latin typeface="Calibri"/>
                <a:cs typeface="Calibri"/>
              </a:rPr>
              <a:t> </a:t>
            </a:r>
            <a:r>
              <a:rPr sz="1100" spc="60" dirty="0">
                <a:latin typeface="Calibri"/>
                <a:cs typeface="Calibri"/>
              </a:rPr>
              <a:t>στο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50" dirty="0">
                <a:latin typeface="Calibri"/>
                <a:cs typeface="Calibri"/>
              </a:rPr>
              <a:t>Unix)	</a:t>
            </a:r>
            <a:r>
              <a:rPr sz="1100" spc="70" dirty="0">
                <a:latin typeface="Calibri"/>
                <a:cs typeface="Calibri"/>
              </a:rPr>
              <a:t>ασφάλεια	</a:t>
            </a:r>
            <a:r>
              <a:rPr sz="1100" spc="60" dirty="0">
                <a:latin typeface="Calibri"/>
                <a:cs typeface="Calibri"/>
              </a:rPr>
              <a:t>ρυθμίσεις,</a:t>
            </a:r>
            <a:endParaRPr sz="1100">
              <a:latin typeface="Calibri"/>
              <a:cs typeface="Calibri"/>
            </a:endParaRPr>
          </a:p>
          <a:p>
            <a:pPr marL="287020">
              <a:lnSpc>
                <a:spcPct val="100000"/>
              </a:lnSpc>
              <a:spcBef>
                <a:spcPts val="860"/>
              </a:spcBef>
            </a:pPr>
            <a:r>
              <a:rPr sz="1100" spc="100" dirty="0">
                <a:latin typeface="Calibri"/>
                <a:cs typeface="Calibri"/>
              </a:rPr>
              <a:t>απορρίπτεται</a:t>
            </a:r>
            <a:r>
              <a:rPr sz="1100" spc="25" dirty="0">
                <a:latin typeface="Calibri"/>
                <a:cs typeface="Calibri"/>
              </a:rPr>
              <a:t> </a:t>
            </a:r>
            <a:r>
              <a:rPr sz="1100" spc="120" dirty="0">
                <a:latin typeface="Calibri"/>
                <a:cs typeface="Calibri"/>
              </a:rPr>
              <a:t>από</a:t>
            </a:r>
            <a:r>
              <a:rPr sz="1100" spc="25" dirty="0">
                <a:latin typeface="Calibri"/>
                <a:cs typeface="Calibri"/>
              </a:rPr>
              <a:t> </a:t>
            </a:r>
            <a:r>
              <a:rPr sz="1100" spc="90" dirty="0">
                <a:latin typeface="Calibri"/>
                <a:cs typeface="Calibri"/>
              </a:rPr>
              <a:t>προεπιλογή.</a:t>
            </a:r>
            <a:endParaRPr sz="11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100">
              <a:latin typeface="Calibri"/>
              <a:cs typeface="Calibri"/>
            </a:endParaRPr>
          </a:p>
          <a:p>
            <a:pPr marL="287020" marR="75565" indent="-287020">
              <a:lnSpc>
                <a:spcPct val="100000"/>
              </a:lnSpc>
              <a:spcBef>
                <a:spcPts val="955"/>
              </a:spcBef>
              <a:tabLst>
                <a:tab pos="286385" algn="l"/>
              </a:tabLst>
            </a:pPr>
            <a:r>
              <a:rPr sz="1100" spc="55" dirty="0">
                <a:latin typeface="Arial"/>
                <a:cs typeface="Arial"/>
              </a:rPr>
              <a:t>-	</a:t>
            </a:r>
            <a:r>
              <a:rPr sz="1100" spc="65" dirty="0">
                <a:latin typeface="Calibri"/>
                <a:cs typeface="Calibri"/>
              </a:rPr>
              <a:t>Για</a:t>
            </a:r>
            <a:r>
              <a:rPr sz="1100" spc="30" dirty="0">
                <a:latin typeface="Calibri"/>
                <a:cs typeface="Calibri"/>
              </a:rPr>
              <a:t> </a:t>
            </a:r>
            <a:r>
              <a:rPr sz="1100" spc="80" dirty="0">
                <a:latin typeface="Calibri"/>
                <a:cs typeface="Calibri"/>
              </a:rPr>
              <a:t>να</a:t>
            </a:r>
            <a:r>
              <a:rPr sz="1100" spc="35" dirty="0">
                <a:latin typeface="Calibri"/>
                <a:cs typeface="Calibri"/>
              </a:rPr>
              <a:t> </a:t>
            </a:r>
            <a:r>
              <a:rPr sz="1100" spc="80" dirty="0">
                <a:latin typeface="Calibri"/>
                <a:cs typeface="Calibri"/>
              </a:rPr>
              <a:t>αποδώσει</a:t>
            </a:r>
            <a:r>
              <a:rPr sz="1100" spc="30" dirty="0">
                <a:latin typeface="Calibri"/>
                <a:cs typeface="Calibri"/>
              </a:rPr>
              <a:t> </a:t>
            </a:r>
            <a:r>
              <a:rPr sz="1100" spc="75" dirty="0">
                <a:latin typeface="Calibri"/>
                <a:cs typeface="Calibri"/>
              </a:rPr>
              <a:t>μια</a:t>
            </a:r>
            <a:r>
              <a:rPr sz="1100" spc="35" dirty="0">
                <a:latin typeface="Calibri"/>
                <a:cs typeface="Calibri"/>
              </a:rPr>
              <a:t> </a:t>
            </a:r>
            <a:r>
              <a:rPr sz="1100" spc="75" dirty="0">
                <a:latin typeface="Calibri"/>
                <a:cs typeface="Calibri"/>
              </a:rPr>
              <a:t>επιτυχημένη</a:t>
            </a:r>
            <a:r>
              <a:rPr sz="1100" spc="30" dirty="0">
                <a:latin typeface="Calibri"/>
                <a:cs typeface="Calibri"/>
              </a:rPr>
              <a:t> </a:t>
            </a:r>
            <a:r>
              <a:rPr sz="1100" b="1" spc="75" dirty="0">
                <a:latin typeface="Calibri"/>
                <a:cs typeface="Calibri"/>
              </a:rPr>
              <a:t>Man-in-the-Middle</a:t>
            </a:r>
            <a:r>
              <a:rPr sz="1100" b="1" spc="30" dirty="0">
                <a:latin typeface="Calibri"/>
                <a:cs typeface="Calibri"/>
              </a:rPr>
              <a:t> </a:t>
            </a:r>
            <a:r>
              <a:rPr sz="1100" b="1" spc="90" dirty="0">
                <a:latin typeface="Calibri"/>
                <a:cs typeface="Calibri"/>
              </a:rPr>
              <a:t>προώθηση</a:t>
            </a:r>
            <a:r>
              <a:rPr sz="1100" b="1" spc="35" dirty="0">
                <a:latin typeface="Calibri"/>
                <a:cs typeface="Calibri"/>
              </a:rPr>
              <a:t> </a:t>
            </a:r>
            <a:r>
              <a:rPr sz="1100" spc="80" dirty="0">
                <a:latin typeface="Calibri"/>
                <a:cs typeface="Calibri"/>
              </a:rPr>
              <a:t>πακέτων </a:t>
            </a:r>
            <a:r>
              <a:rPr sz="1100" spc="-235" dirty="0">
                <a:latin typeface="Calibri"/>
                <a:cs typeface="Calibri"/>
              </a:rPr>
              <a:t> </a:t>
            </a:r>
            <a:r>
              <a:rPr sz="1100" spc="80" dirty="0">
                <a:latin typeface="Calibri"/>
                <a:cs typeface="Calibri"/>
              </a:rPr>
              <a:t>δεδομένων </a:t>
            </a:r>
            <a:r>
              <a:rPr sz="1100" spc="75" dirty="0">
                <a:latin typeface="Calibri"/>
                <a:cs typeface="Calibri"/>
              </a:rPr>
              <a:t>στο </a:t>
            </a:r>
            <a:r>
              <a:rPr sz="1100" b="1" spc="55" dirty="0">
                <a:latin typeface="Calibri"/>
                <a:cs typeface="Calibri"/>
              </a:rPr>
              <a:t>Kali, </a:t>
            </a:r>
            <a:r>
              <a:rPr sz="1100" spc="75" dirty="0">
                <a:latin typeface="Calibri"/>
                <a:cs typeface="Calibri"/>
              </a:rPr>
              <a:t>επιτρέποντας </a:t>
            </a:r>
            <a:r>
              <a:rPr sz="1100" spc="80" dirty="0">
                <a:latin typeface="Calibri"/>
                <a:cs typeface="Calibri"/>
              </a:rPr>
              <a:t>σε </a:t>
            </a:r>
            <a:r>
              <a:rPr sz="1100" spc="85" dirty="0">
                <a:latin typeface="Calibri"/>
                <a:cs typeface="Calibri"/>
              </a:rPr>
              <a:t>όλα </a:t>
            </a:r>
            <a:r>
              <a:rPr sz="1100" spc="75" dirty="0">
                <a:latin typeface="Calibri"/>
                <a:cs typeface="Calibri"/>
              </a:rPr>
              <a:t>τα </a:t>
            </a:r>
            <a:r>
              <a:rPr sz="1100" spc="60" dirty="0">
                <a:latin typeface="Calibri"/>
                <a:cs typeface="Calibri"/>
              </a:rPr>
              <a:t>inc </a:t>
            </a:r>
            <a:r>
              <a:rPr sz="1100" b="1" spc="85" dirty="0">
                <a:latin typeface="Calibri"/>
                <a:cs typeface="Calibri"/>
              </a:rPr>
              <a:t>να περάσουν </a:t>
            </a:r>
            <a:r>
              <a:rPr sz="1100" b="1" spc="90" dirty="0">
                <a:latin typeface="Calibri"/>
                <a:cs typeface="Calibri"/>
              </a:rPr>
              <a:t>μέσω </a:t>
            </a:r>
            <a:r>
              <a:rPr sz="1100" b="1" spc="80" dirty="0">
                <a:latin typeface="Calibri"/>
                <a:cs typeface="Calibri"/>
              </a:rPr>
              <a:t>του </a:t>
            </a:r>
            <a:r>
              <a:rPr sz="1100" b="1" spc="85" dirty="0">
                <a:latin typeface="Calibri"/>
                <a:cs typeface="Calibri"/>
              </a:rPr>
              <a:t> </a:t>
            </a:r>
            <a:r>
              <a:rPr sz="1100" b="1" spc="70" dirty="0">
                <a:latin typeface="Calibri"/>
                <a:cs typeface="Calibri"/>
              </a:rPr>
              <a:t>επιτιθέμενου και </a:t>
            </a:r>
            <a:r>
              <a:rPr sz="1100" b="1" spc="85" dirty="0">
                <a:latin typeface="Calibri"/>
                <a:cs typeface="Calibri"/>
              </a:rPr>
              <a:t>να </a:t>
            </a:r>
            <a:r>
              <a:rPr sz="1100" b="1" spc="75" dirty="0">
                <a:latin typeface="Calibri"/>
                <a:cs typeface="Calibri"/>
              </a:rPr>
              <a:t>συνεχίσουν </a:t>
            </a:r>
            <a:r>
              <a:rPr sz="1100" b="1" spc="85" dirty="0">
                <a:latin typeface="Calibri"/>
                <a:cs typeface="Calibri"/>
              </a:rPr>
              <a:t>ναμέσα </a:t>
            </a:r>
            <a:r>
              <a:rPr sz="1100" b="1" spc="70" dirty="0">
                <a:solidFill>
                  <a:srgbClr val="FF0000"/>
                </a:solidFill>
                <a:latin typeface="Calibri"/>
                <a:cs typeface="Calibri"/>
              </a:rPr>
              <a:t>και </a:t>
            </a:r>
            <a:r>
              <a:rPr sz="1100" spc="80" dirty="0">
                <a:latin typeface="Calibri"/>
                <a:cs typeface="Calibri"/>
              </a:rPr>
              <a:t>έξω </a:t>
            </a:r>
            <a:r>
              <a:rPr sz="1100" spc="85" dirty="0">
                <a:latin typeface="Calibri"/>
                <a:cs typeface="Calibri"/>
              </a:rPr>
              <a:t>μέσω </a:t>
            </a:r>
            <a:r>
              <a:rPr sz="1100" spc="75" dirty="0">
                <a:latin typeface="Calibri"/>
                <a:cs typeface="Calibri"/>
              </a:rPr>
              <a:t>του </a:t>
            </a:r>
            <a:r>
              <a:rPr sz="1100" b="1" spc="80" dirty="0">
                <a:latin typeface="Calibri"/>
                <a:cs typeface="Calibri"/>
              </a:rPr>
              <a:t>machi </a:t>
            </a:r>
            <a:r>
              <a:rPr sz="1100" b="1" spc="75" dirty="0">
                <a:latin typeface="Calibri"/>
                <a:cs typeface="Calibri"/>
              </a:rPr>
              <a:t>του </a:t>
            </a:r>
            <a:r>
              <a:rPr sz="1100" b="1" spc="80" dirty="0">
                <a:latin typeface="Calibri"/>
                <a:cs typeface="Calibri"/>
              </a:rPr>
              <a:t> </a:t>
            </a:r>
            <a:r>
              <a:rPr sz="1100" b="1" spc="70" dirty="0">
                <a:latin typeface="Calibri"/>
                <a:cs typeface="Calibri"/>
              </a:rPr>
              <a:t>επιτιθέμενου.</a:t>
            </a:r>
            <a:endParaRPr sz="11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550">
              <a:latin typeface="Calibri"/>
              <a:cs typeface="Calibri"/>
            </a:endParaRPr>
          </a:p>
          <a:p>
            <a:pPr marL="2273300" marR="307340">
              <a:lnSpc>
                <a:spcPct val="164000"/>
              </a:lnSpc>
            </a:pPr>
            <a:r>
              <a:rPr sz="1100" b="1" spc="-5" dirty="0">
                <a:latin typeface="Calibri"/>
                <a:cs typeface="Calibri"/>
              </a:rPr>
              <a:t>&gt;sudo echoXML </a:t>
            </a:r>
            <a:r>
              <a:rPr sz="1100" b="1" spc="-15" dirty="0">
                <a:latin typeface="Calibri"/>
                <a:cs typeface="Calibri"/>
              </a:rPr>
              <a:t>(Extensible </a:t>
            </a:r>
            <a:r>
              <a:rPr sz="1100" b="1" spc="-10" dirty="0">
                <a:latin typeface="Calibri"/>
                <a:cs typeface="Calibri"/>
              </a:rPr>
              <a:t>Markup </a:t>
            </a:r>
            <a:r>
              <a:rPr sz="1100" b="1" spc="-15" dirty="0">
                <a:latin typeface="Calibri"/>
                <a:cs typeface="Calibri"/>
              </a:rPr>
              <a:t>Language </a:t>
            </a:r>
            <a:r>
              <a:rPr sz="1100" b="1" dirty="0">
                <a:latin typeface="Calibri"/>
                <a:cs typeface="Calibri"/>
              </a:rPr>
              <a:t>- </a:t>
            </a:r>
            <a:r>
              <a:rPr sz="1100" b="1" spc="-235" dirty="0">
                <a:latin typeface="Calibri"/>
                <a:cs typeface="Calibri"/>
              </a:rPr>
              <a:t> </a:t>
            </a:r>
            <a:r>
              <a:rPr sz="1100" b="1" spc="-15" dirty="0">
                <a:latin typeface="Calibri"/>
                <a:cs typeface="Calibri"/>
              </a:rPr>
              <a:t>δομημένη</a:t>
            </a:r>
            <a:r>
              <a:rPr sz="1100" b="1" spc="-25" dirty="0">
                <a:latin typeface="Calibri"/>
                <a:cs typeface="Calibri"/>
              </a:rPr>
              <a:t> </a:t>
            </a:r>
            <a:r>
              <a:rPr sz="1100" b="1" spc="-10" dirty="0">
                <a:latin typeface="Calibri"/>
                <a:cs typeface="Calibri"/>
              </a:rPr>
              <a:t>μορφή</a:t>
            </a:r>
            <a:r>
              <a:rPr sz="1100" b="1" spc="-20" dirty="0">
                <a:latin typeface="Calibri"/>
                <a:cs typeface="Calibri"/>
              </a:rPr>
              <a:t> </a:t>
            </a:r>
            <a:r>
              <a:rPr sz="1100" b="1" spc="-15" dirty="0">
                <a:latin typeface="Calibri"/>
                <a:cs typeface="Calibri"/>
              </a:rPr>
              <a:t>ανταλλαγής</a:t>
            </a:r>
            <a:r>
              <a:rPr sz="1100" b="1" spc="-20" dirty="0">
                <a:latin typeface="Calibri"/>
                <a:cs typeface="Calibri"/>
              </a:rPr>
              <a:t> </a:t>
            </a:r>
            <a:r>
              <a:rPr sz="1100" b="1" spc="-15" dirty="0">
                <a:latin typeface="Calibri"/>
                <a:cs typeface="Calibri"/>
              </a:rPr>
              <a:t>δεδομένωνn)</a:t>
            </a:r>
            <a:endParaRPr sz="1100">
              <a:latin typeface="Calibri"/>
              <a:cs typeface="Calibri"/>
            </a:endParaRPr>
          </a:p>
          <a:p>
            <a:pPr marL="2273300">
              <a:lnSpc>
                <a:spcPct val="100000"/>
              </a:lnSpc>
              <a:spcBef>
                <a:spcPts val="844"/>
              </a:spcBef>
            </a:pPr>
            <a:r>
              <a:rPr sz="1100" b="1" spc="-15" dirty="0">
                <a:latin typeface="Calibri"/>
                <a:cs typeface="Calibri"/>
              </a:rPr>
              <a:t>/proc/sys/net/ipv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975350" y="1665604"/>
            <a:ext cx="4271010" cy="37477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500">
              <a:latin typeface="Times New Roman"/>
              <a:cs typeface="Times New Roman"/>
            </a:endParaRPr>
          </a:p>
          <a:p>
            <a:pPr marL="4016375" marR="23495" indent="-4017010" algn="r">
              <a:lnSpc>
                <a:spcPct val="14599"/>
              </a:lnSpc>
              <a:spcBef>
                <a:spcPts val="290"/>
              </a:spcBef>
              <a:tabLst>
                <a:tab pos="4016375" algn="l"/>
              </a:tabLst>
            </a:pPr>
            <a:r>
              <a:rPr sz="1100" spc="70" dirty="0">
                <a:latin typeface="Calibri"/>
                <a:cs typeface="Calibri"/>
              </a:rPr>
              <a:t>τελειώνει</a:t>
            </a:r>
            <a:r>
              <a:rPr sz="1100" spc="35" dirty="0">
                <a:latin typeface="Calibri"/>
                <a:cs typeface="Calibri"/>
              </a:rPr>
              <a:t> </a:t>
            </a:r>
            <a:r>
              <a:rPr sz="1100" spc="75" dirty="0">
                <a:latin typeface="Calibri"/>
                <a:cs typeface="Calibri"/>
              </a:rPr>
              <a:t>τα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spc="75" dirty="0">
                <a:latin typeface="Calibri"/>
                <a:cs typeface="Calibri"/>
              </a:rPr>
              <a:t>δεδομένα,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spc="85" dirty="0">
                <a:latin typeface="Calibri"/>
                <a:cs typeface="Calibri"/>
              </a:rPr>
              <a:t>θα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b="1" spc="70" dirty="0">
                <a:latin typeface="Calibri"/>
                <a:cs typeface="Calibri"/>
              </a:rPr>
              <a:t>δρομολογηθεί	</a:t>
            </a:r>
            <a:r>
              <a:rPr sz="2625" spc="127" baseline="22222" dirty="0">
                <a:latin typeface="Calibri"/>
                <a:cs typeface="Calibri"/>
              </a:rPr>
              <a:t>Τ </a:t>
            </a:r>
            <a:r>
              <a:rPr sz="2625" spc="135" baseline="22222" dirty="0">
                <a:latin typeface="Calibri"/>
                <a:cs typeface="Calibri"/>
              </a:rPr>
              <a:t> </a:t>
            </a:r>
            <a:r>
              <a:rPr sz="1750" spc="45" dirty="0">
                <a:latin typeface="Calibri"/>
                <a:cs typeface="Calibri"/>
              </a:rPr>
              <a:t>ι</a:t>
            </a:r>
            <a:endParaRPr sz="1750">
              <a:latin typeface="Calibri"/>
              <a:cs typeface="Calibri"/>
            </a:endParaRPr>
          </a:p>
          <a:p>
            <a:pPr marR="168910" algn="ctr">
              <a:lnSpc>
                <a:spcPts val="465"/>
              </a:lnSpc>
            </a:pPr>
            <a:r>
              <a:rPr sz="1100" spc="25" dirty="0">
                <a:latin typeface="Calibri"/>
                <a:cs typeface="Calibri"/>
              </a:rPr>
              <a:t>),</a:t>
            </a:r>
            <a:r>
              <a:rPr sz="1100" spc="15" dirty="0">
                <a:latin typeface="Calibri"/>
                <a:cs typeface="Calibri"/>
              </a:rPr>
              <a:t> </a:t>
            </a:r>
            <a:r>
              <a:rPr sz="1100" spc="60" dirty="0">
                <a:latin typeface="Calibri"/>
                <a:cs typeface="Calibri"/>
              </a:rPr>
              <a:t>η</a:t>
            </a:r>
            <a:r>
              <a:rPr sz="1100" spc="20" dirty="0">
                <a:latin typeface="Calibri"/>
                <a:cs typeface="Calibri"/>
              </a:rPr>
              <a:t> </a:t>
            </a:r>
            <a:r>
              <a:rPr sz="1100" spc="50" dirty="0">
                <a:latin typeface="Calibri"/>
                <a:cs typeface="Calibri"/>
              </a:rPr>
              <a:t>οποία</a:t>
            </a:r>
            <a:r>
              <a:rPr sz="1100" spc="25" dirty="0">
                <a:latin typeface="Calibri"/>
                <a:cs typeface="Calibri"/>
              </a:rPr>
              <a:t> </a:t>
            </a:r>
            <a:r>
              <a:rPr sz="1100" spc="50" dirty="0">
                <a:latin typeface="Calibri"/>
                <a:cs typeface="Calibri"/>
              </a:rPr>
              <a:t>στη</a:t>
            </a:r>
            <a:r>
              <a:rPr sz="1100" spc="15" dirty="0">
                <a:latin typeface="Calibri"/>
                <a:cs typeface="Calibri"/>
              </a:rPr>
              <a:t> </a:t>
            </a:r>
            <a:r>
              <a:rPr sz="1100" spc="45" dirty="0">
                <a:latin typeface="Calibri"/>
                <a:cs typeface="Calibri"/>
              </a:rPr>
              <a:t>συνέχεια</a:t>
            </a:r>
            <a:r>
              <a:rPr sz="1100" spc="20" dirty="0">
                <a:latin typeface="Calibri"/>
                <a:cs typeface="Calibri"/>
              </a:rPr>
              <a:t> </a:t>
            </a:r>
            <a:r>
              <a:rPr sz="1100" spc="55" dirty="0">
                <a:latin typeface="Calibri"/>
                <a:cs typeface="Calibri"/>
              </a:rPr>
              <a:t>θα</a:t>
            </a:r>
            <a:r>
              <a:rPr sz="1100" spc="25" dirty="0">
                <a:latin typeface="Calibri"/>
                <a:cs typeface="Calibri"/>
              </a:rPr>
              <a:t> </a:t>
            </a:r>
            <a:r>
              <a:rPr sz="1100" b="1" spc="55" dirty="0">
                <a:latin typeface="Calibri"/>
                <a:cs typeface="Calibri"/>
              </a:rPr>
              <a:t>προωθήσει</a:t>
            </a:r>
            <a:r>
              <a:rPr sz="1100" b="1" spc="25" dirty="0">
                <a:latin typeface="Calibri"/>
                <a:cs typeface="Calibri"/>
              </a:rPr>
              <a:t> </a:t>
            </a:r>
            <a:r>
              <a:rPr sz="1100" b="1" spc="50" dirty="0">
                <a:latin typeface="Calibri"/>
                <a:cs typeface="Calibri"/>
              </a:rPr>
              <a:t>το</a:t>
            </a:r>
            <a:r>
              <a:rPr sz="1100" b="1" spc="20" dirty="0">
                <a:latin typeface="Calibri"/>
                <a:cs typeface="Calibri"/>
              </a:rPr>
              <a:t> </a:t>
            </a:r>
            <a:r>
              <a:rPr sz="1100" b="1" spc="55" dirty="0">
                <a:latin typeface="Calibri"/>
                <a:cs typeface="Calibri"/>
              </a:rPr>
              <a:t>e</a:t>
            </a:r>
            <a:endParaRPr sz="1100">
              <a:latin typeface="Calibri"/>
              <a:cs typeface="Calibri"/>
            </a:endParaRPr>
          </a:p>
          <a:p>
            <a:pPr marL="57785">
              <a:lnSpc>
                <a:spcPts val="770"/>
              </a:lnSpc>
              <a:tabLst>
                <a:tab pos="4016375" algn="l"/>
              </a:tabLst>
            </a:pPr>
            <a:r>
              <a:rPr sz="1100" b="1" spc="85" dirty="0">
                <a:latin typeface="Calibri"/>
                <a:cs typeface="Calibri"/>
              </a:rPr>
              <a:t>chine	</a:t>
            </a:r>
            <a:r>
              <a:rPr sz="2625" spc="142" baseline="26984" dirty="0">
                <a:latin typeface="Calibri"/>
                <a:cs typeface="Calibri"/>
              </a:rPr>
              <a:t>θ</a:t>
            </a:r>
            <a:endParaRPr sz="2625" baseline="26984">
              <a:latin typeface="Calibri"/>
              <a:cs typeface="Calibri"/>
            </a:endParaRPr>
          </a:p>
          <a:p>
            <a:pPr marL="46990">
              <a:lnSpc>
                <a:spcPts val="1310"/>
              </a:lnSpc>
              <a:tabLst>
                <a:tab pos="4016375" algn="l"/>
              </a:tabLst>
            </a:pPr>
            <a:r>
              <a:rPr sz="1100" b="1" spc="50" dirty="0">
                <a:latin typeface="Calibri"/>
                <a:cs typeface="Calibri"/>
              </a:rPr>
              <a:t>ateway,</a:t>
            </a:r>
            <a:r>
              <a:rPr sz="1100" b="1" spc="30" dirty="0">
                <a:latin typeface="Calibri"/>
                <a:cs typeface="Calibri"/>
              </a:rPr>
              <a:t> </a:t>
            </a:r>
            <a:r>
              <a:rPr sz="1100" spc="55" dirty="0">
                <a:latin typeface="Calibri"/>
                <a:cs typeface="Calibri"/>
              </a:rPr>
              <a:t>θα</a:t>
            </a:r>
            <a:r>
              <a:rPr sz="1100" spc="35" dirty="0">
                <a:latin typeface="Calibri"/>
                <a:cs typeface="Calibri"/>
              </a:rPr>
              <a:t> </a:t>
            </a:r>
            <a:r>
              <a:rPr sz="1100" b="1" spc="50" dirty="0">
                <a:latin typeface="Calibri"/>
                <a:cs typeface="Calibri"/>
              </a:rPr>
              <a:t>αποσταλεί</a:t>
            </a:r>
            <a:r>
              <a:rPr sz="1100" b="1" spc="30" dirty="0">
                <a:latin typeface="Calibri"/>
                <a:cs typeface="Calibri"/>
              </a:rPr>
              <a:t> </a:t>
            </a:r>
            <a:r>
              <a:rPr sz="1100" spc="55" dirty="0">
                <a:latin typeface="Calibri"/>
                <a:cs typeface="Calibri"/>
              </a:rPr>
              <a:t>πρώτα</a:t>
            </a:r>
            <a:r>
              <a:rPr sz="1100" spc="30" dirty="0">
                <a:latin typeface="Calibri"/>
                <a:cs typeface="Calibri"/>
              </a:rPr>
              <a:t> </a:t>
            </a:r>
            <a:r>
              <a:rPr sz="1100" spc="50" dirty="0">
                <a:latin typeface="Calibri"/>
                <a:cs typeface="Calibri"/>
              </a:rPr>
              <a:t>στη</a:t>
            </a:r>
            <a:r>
              <a:rPr sz="1100" spc="25" dirty="0">
                <a:latin typeface="Calibri"/>
                <a:cs typeface="Calibri"/>
              </a:rPr>
              <a:t> </a:t>
            </a:r>
            <a:r>
              <a:rPr sz="1100" b="1" spc="55" dirty="0">
                <a:latin typeface="Calibri"/>
                <a:cs typeface="Calibri"/>
              </a:rPr>
              <a:t>μηχανή</a:t>
            </a:r>
            <a:r>
              <a:rPr sz="1100" b="1" spc="25" dirty="0">
                <a:latin typeface="Calibri"/>
                <a:cs typeface="Calibri"/>
              </a:rPr>
              <a:t> </a:t>
            </a:r>
            <a:r>
              <a:rPr sz="1100" spc="45" dirty="0">
                <a:latin typeface="Calibri"/>
                <a:cs typeface="Calibri"/>
              </a:rPr>
              <a:t>(με</a:t>
            </a:r>
            <a:r>
              <a:rPr sz="1100" spc="30" dirty="0">
                <a:latin typeface="Calibri"/>
                <a:cs typeface="Calibri"/>
              </a:rPr>
              <a:t> </a:t>
            </a:r>
            <a:r>
              <a:rPr sz="1100" spc="45" dirty="0">
                <a:latin typeface="Calibri"/>
                <a:cs typeface="Calibri"/>
              </a:rPr>
              <a:t>τέλος	</a:t>
            </a:r>
            <a:r>
              <a:rPr sz="2625" spc="150" baseline="11111" dirty="0">
                <a:latin typeface="Calibri"/>
                <a:cs typeface="Calibri"/>
              </a:rPr>
              <a:t>α</a:t>
            </a:r>
            <a:endParaRPr sz="2625" baseline="11111">
              <a:latin typeface="Calibri"/>
              <a:cs typeface="Calibri"/>
            </a:endParaRPr>
          </a:p>
          <a:p>
            <a:pPr marL="12700">
              <a:lnSpc>
                <a:spcPts val="300"/>
              </a:lnSpc>
            </a:pPr>
            <a:r>
              <a:rPr sz="1100" spc="40" dirty="0">
                <a:latin typeface="Calibri"/>
                <a:cs typeface="Calibri"/>
              </a:rPr>
              <a:t>109).</a:t>
            </a:r>
            <a:endParaRPr sz="1100">
              <a:latin typeface="Calibri"/>
              <a:cs typeface="Calibri"/>
            </a:endParaRPr>
          </a:p>
          <a:p>
            <a:pPr marL="4016375" marR="23495" algn="just">
              <a:lnSpc>
                <a:spcPct val="52300"/>
              </a:lnSpc>
            </a:pPr>
            <a:r>
              <a:rPr sz="1750" spc="95" dirty="0">
                <a:latin typeface="Calibri"/>
                <a:cs typeface="Calibri"/>
              </a:rPr>
              <a:t>σ </a:t>
            </a:r>
            <a:r>
              <a:rPr sz="1750" spc="100" dirty="0">
                <a:latin typeface="Calibri"/>
                <a:cs typeface="Calibri"/>
              </a:rPr>
              <a:t> </a:t>
            </a:r>
            <a:r>
              <a:rPr sz="1750" spc="95" dirty="0">
                <a:latin typeface="Calibri"/>
                <a:cs typeface="Calibri"/>
              </a:rPr>
              <a:t>υ </a:t>
            </a:r>
            <a:r>
              <a:rPr sz="1750" spc="100" dirty="0">
                <a:latin typeface="Calibri"/>
                <a:cs typeface="Calibri"/>
              </a:rPr>
              <a:t> </a:t>
            </a:r>
            <a:r>
              <a:rPr sz="1750" spc="95" dirty="0">
                <a:latin typeface="Calibri"/>
                <a:cs typeface="Calibri"/>
              </a:rPr>
              <a:t>μ</a:t>
            </a:r>
            <a:endParaRPr sz="1750">
              <a:latin typeface="Calibri"/>
              <a:cs typeface="Calibri"/>
            </a:endParaRPr>
          </a:p>
          <a:p>
            <a:pPr marL="36195">
              <a:lnSpc>
                <a:spcPts val="1030"/>
              </a:lnSpc>
              <a:spcBef>
                <a:spcPts val="150"/>
              </a:spcBef>
              <a:tabLst>
                <a:tab pos="2221865" algn="l"/>
                <a:tab pos="3188335" algn="l"/>
                <a:tab pos="4016375" algn="l"/>
              </a:tabLst>
            </a:pPr>
            <a:r>
              <a:rPr sz="1100" spc="100" dirty="0">
                <a:latin typeface="Calibri"/>
                <a:cs typeface="Calibri"/>
              </a:rPr>
              <a:t>πακέτα</a:t>
            </a:r>
            <a:r>
              <a:rPr sz="1100" spc="25" dirty="0">
                <a:latin typeface="Calibri"/>
                <a:cs typeface="Calibri"/>
              </a:rPr>
              <a:t> </a:t>
            </a:r>
            <a:r>
              <a:rPr sz="1100" spc="100" dirty="0">
                <a:latin typeface="Calibri"/>
                <a:cs typeface="Calibri"/>
              </a:rPr>
              <a:t>δεδομένων	ληφθέντα	από	</a:t>
            </a:r>
            <a:r>
              <a:rPr sz="2625" spc="135" baseline="34920" dirty="0">
                <a:latin typeface="Calibri"/>
                <a:cs typeface="Calibri"/>
              </a:rPr>
              <a:t>β</a:t>
            </a:r>
            <a:endParaRPr sz="2625" baseline="34920">
              <a:latin typeface="Calibri"/>
              <a:cs typeface="Calibri"/>
            </a:endParaRPr>
          </a:p>
          <a:p>
            <a:pPr marL="4016375">
              <a:lnSpc>
                <a:spcPts val="670"/>
              </a:lnSpc>
            </a:pPr>
            <a:r>
              <a:rPr sz="1750" spc="80" dirty="0">
                <a:latin typeface="Calibri"/>
                <a:cs typeface="Calibri"/>
              </a:rPr>
              <a:t>ε</a:t>
            </a:r>
            <a:endParaRPr sz="1750">
              <a:latin typeface="Calibri"/>
              <a:cs typeface="Calibri"/>
            </a:endParaRPr>
          </a:p>
          <a:p>
            <a:pPr marL="36195">
              <a:lnSpc>
                <a:spcPts val="770"/>
              </a:lnSpc>
              <a:tabLst>
                <a:tab pos="1073785" algn="l"/>
                <a:tab pos="2221865" algn="l"/>
                <a:tab pos="4016375" algn="l"/>
              </a:tabLst>
            </a:pPr>
            <a:r>
              <a:rPr sz="1100" spc="85" dirty="0">
                <a:latin typeface="Calibri"/>
                <a:cs typeface="Calibri"/>
              </a:rPr>
              <a:t>το	</a:t>
            </a:r>
            <a:r>
              <a:rPr sz="1100" spc="60" dirty="0">
                <a:latin typeface="Calibri"/>
                <a:cs typeface="Calibri"/>
              </a:rPr>
              <a:t>Kali	</a:t>
            </a:r>
            <a:r>
              <a:rPr sz="1100" spc="65" dirty="0">
                <a:latin typeface="Calibri"/>
                <a:cs typeface="Calibri"/>
              </a:rPr>
              <a:t>είναι	</a:t>
            </a:r>
            <a:r>
              <a:rPr sz="2625" spc="67" baseline="14285" dirty="0">
                <a:latin typeface="Calibri"/>
                <a:cs typeface="Calibri"/>
              </a:rPr>
              <a:t>ί</a:t>
            </a:r>
            <a:endParaRPr sz="2625" baseline="14285">
              <a:latin typeface="Calibri"/>
              <a:cs typeface="Calibri"/>
            </a:endParaRPr>
          </a:p>
          <a:p>
            <a:pPr marL="4023995">
              <a:lnSpc>
                <a:spcPts val="1130"/>
              </a:lnSpc>
            </a:pPr>
            <a:r>
              <a:rPr sz="1750" spc="50" dirty="0">
                <a:latin typeface="Times New Roman"/>
                <a:cs typeface="Times New Roman"/>
              </a:rPr>
              <a:t>;</a:t>
            </a:r>
            <a:endParaRPr sz="175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5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5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5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5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5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5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500">
              <a:latin typeface="Times New Roman"/>
              <a:cs typeface="Times New Roman"/>
            </a:endParaRPr>
          </a:p>
          <a:p>
            <a:pPr marL="78105">
              <a:lnSpc>
                <a:spcPts val="1320"/>
              </a:lnSpc>
              <a:spcBef>
                <a:spcPts val="5"/>
              </a:spcBef>
            </a:pPr>
            <a:r>
              <a:rPr sz="1100" b="1" spc="95" dirty="0">
                <a:latin typeface="Calibri"/>
                <a:cs typeface="Calibri"/>
              </a:rPr>
              <a:t>M)</a:t>
            </a:r>
            <a:r>
              <a:rPr sz="1100" b="1" spc="30" dirty="0">
                <a:latin typeface="Calibri"/>
                <a:cs typeface="Calibri"/>
              </a:rPr>
              <a:t> </a:t>
            </a:r>
            <a:r>
              <a:rPr sz="1100" spc="70" dirty="0">
                <a:latin typeface="Calibri"/>
                <a:cs typeface="Calibri"/>
              </a:rPr>
              <a:t>επίθεση,</a:t>
            </a:r>
            <a:r>
              <a:rPr sz="1100" spc="25" dirty="0">
                <a:latin typeface="Calibri"/>
                <a:cs typeface="Calibri"/>
              </a:rPr>
              <a:t> </a:t>
            </a:r>
            <a:r>
              <a:rPr sz="1100" spc="75" dirty="0">
                <a:latin typeface="Calibri"/>
                <a:cs typeface="Calibri"/>
              </a:rPr>
              <a:t>πρέπει</a:t>
            </a:r>
            <a:r>
              <a:rPr sz="1100" spc="30" dirty="0">
                <a:latin typeface="Calibri"/>
                <a:cs typeface="Calibri"/>
              </a:rPr>
              <a:t> </a:t>
            </a:r>
            <a:r>
              <a:rPr sz="1100" spc="80" dirty="0">
                <a:latin typeface="Calibri"/>
                <a:cs typeface="Calibri"/>
              </a:rPr>
              <a:t>να</a:t>
            </a:r>
            <a:r>
              <a:rPr sz="1100" spc="35" dirty="0">
                <a:latin typeface="Calibri"/>
                <a:cs typeface="Calibri"/>
              </a:rPr>
              <a:t> </a:t>
            </a:r>
            <a:r>
              <a:rPr sz="1100" b="1" spc="80" dirty="0">
                <a:latin typeface="Calibri"/>
                <a:cs typeface="Calibri"/>
              </a:rPr>
              <a:t>πακέτα</a:t>
            </a:r>
            <a:r>
              <a:rPr sz="1100" b="1" spc="30" dirty="0">
                <a:latin typeface="Calibri"/>
                <a:cs typeface="Calibri"/>
              </a:rPr>
              <a:t> </a:t>
            </a:r>
            <a:r>
              <a:rPr sz="1100" b="1" spc="85" dirty="0">
                <a:latin typeface="Calibri"/>
                <a:cs typeface="Calibri"/>
              </a:rPr>
              <a:t>δεδομένων</a:t>
            </a:r>
            <a:r>
              <a:rPr sz="1100" b="1" spc="30" dirty="0">
                <a:latin typeface="Calibri"/>
                <a:cs typeface="Calibri"/>
              </a:rPr>
              <a:t> </a:t>
            </a:r>
            <a:r>
              <a:rPr sz="1100" b="1" spc="90" dirty="0">
                <a:latin typeface="Calibri"/>
                <a:cs typeface="Calibri"/>
              </a:rPr>
              <a:t>από</a:t>
            </a:r>
            <a:r>
              <a:rPr sz="1100" b="1" spc="30" dirty="0">
                <a:latin typeface="Calibri"/>
                <a:cs typeface="Calibri"/>
              </a:rPr>
              <a:t> </a:t>
            </a:r>
            <a:r>
              <a:rPr sz="1100" b="1" spc="75" dirty="0">
                <a:latin typeface="Calibri"/>
                <a:cs typeface="Calibri"/>
              </a:rPr>
              <a:t>το</a:t>
            </a:r>
            <a:endParaRPr sz="1100">
              <a:latin typeface="Calibri"/>
              <a:cs typeface="Calibri"/>
            </a:endParaRPr>
          </a:p>
          <a:p>
            <a:pPr marL="461645">
              <a:lnSpc>
                <a:spcPts val="1320"/>
              </a:lnSpc>
            </a:pPr>
            <a:r>
              <a:rPr sz="1100" spc="85" dirty="0">
                <a:latin typeface="Calibri"/>
                <a:cs typeface="Calibri"/>
              </a:rPr>
              <a:t>θύμα</a:t>
            </a:r>
            <a:endParaRPr sz="11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800">
              <a:latin typeface="Calibri"/>
              <a:cs typeface="Calibri"/>
            </a:endParaRPr>
          </a:p>
          <a:p>
            <a:pPr marL="43180" marR="1613535" indent="-31750">
              <a:lnSpc>
                <a:spcPct val="77100"/>
              </a:lnSpc>
            </a:pPr>
            <a:r>
              <a:rPr sz="1100" spc="110" dirty="0">
                <a:latin typeface="Calibri"/>
                <a:cs typeface="Calibri"/>
              </a:rPr>
              <a:t>e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b="1" spc="100" dirty="0">
                <a:latin typeface="Calibri"/>
                <a:cs typeface="Calibri"/>
              </a:rPr>
              <a:t>gateway,</a:t>
            </a:r>
            <a:r>
              <a:rPr sz="1100" b="1" spc="40" dirty="0">
                <a:latin typeface="Calibri"/>
                <a:cs typeface="Calibri"/>
              </a:rPr>
              <a:t> </a:t>
            </a:r>
            <a:r>
              <a:rPr sz="1100" spc="100" dirty="0">
                <a:latin typeface="Calibri"/>
                <a:cs typeface="Calibri"/>
              </a:rPr>
              <a:t>εξασφαλίζοντας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spc="100" dirty="0">
                <a:latin typeface="Calibri"/>
                <a:cs typeface="Calibri"/>
              </a:rPr>
              <a:t>την</a:t>
            </a:r>
            <a:r>
              <a:rPr sz="1100" spc="35" dirty="0">
                <a:latin typeface="Calibri"/>
                <a:cs typeface="Calibri"/>
              </a:rPr>
              <a:t> </a:t>
            </a:r>
            <a:r>
              <a:rPr sz="1100" b="1" spc="40" dirty="0">
                <a:latin typeface="Calibri"/>
                <a:cs typeface="Calibri"/>
              </a:rPr>
              <a:t>κίνηση </a:t>
            </a:r>
            <a:r>
              <a:rPr sz="1100" b="1" spc="-235" dirty="0">
                <a:latin typeface="Calibri"/>
                <a:cs typeface="Calibri"/>
              </a:rPr>
              <a:t> </a:t>
            </a:r>
            <a:r>
              <a:rPr sz="1100" b="1" spc="75" dirty="0">
                <a:latin typeface="Calibri"/>
                <a:cs typeface="Calibri"/>
              </a:rPr>
              <a:t>g</a:t>
            </a:r>
            <a:endParaRPr sz="1100">
              <a:latin typeface="Calibri"/>
              <a:cs typeface="Calibri"/>
            </a:endParaRPr>
          </a:p>
          <a:p>
            <a:pPr marL="38100">
              <a:lnSpc>
                <a:spcPts val="1090"/>
              </a:lnSpc>
            </a:pPr>
            <a:r>
              <a:rPr sz="1100" spc="25" dirty="0">
                <a:latin typeface="Calibri"/>
                <a:cs typeface="Calibri"/>
              </a:rPr>
              <a:t>.</a:t>
            </a:r>
            <a:endParaRPr sz="11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1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1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1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550">
              <a:latin typeface="Calibri"/>
              <a:cs typeface="Calibri"/>
            </a:endParaRPr>
          </a:p>
          <a:p>
            <a:pPr marL="40640">
              <a:lnSpc>
                <a:spcPct val="100000"/>
              </a:lnSpc>
              <a:spcBef>
                <a:spcPts val="5"/>
              </a:spcBef>
            </a:pPr>
            <a:r>
              <a:rPr sz="1100" b="1" spc="-20" dirty="0">
                <a:latin typeface="Calibri"/>
                <a:cs typeface="Calibri"/>
              </a:rPr>
              <a:t>p_forward</a:t>
            </a:r>
            <a:endParaRPr sz="1100">
              <a:latin typeface="Calibri"/>
              <a:cs typeface="Calibri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143192" y="0"/>
            <a:ext cx="11986260" cy="6879590"/>
            <a:chOff x="143192" y="0"/>
            <a:chExt cx="11986260" cy="6879590"/>
          </a:xfrm>
        </p:grpSpPr>
        <p:sp>
          <p:nvSpPr>
            <p:cNvPr id="5" name="object 5"/>
            <p:cNvSpPr/>
            <p:nvPr/>
          </p:nvSpPr>
          <p:spPr>
            <a:xfrm>
              <a:off x="6894512" y="635"/>
              <a:ext cx="1818639" cy="6857365"/>
            </a:xfrm>
            <a:custGeom>
              <a:avLst/>
              <a:gdLst/>
              <a:ahLst/>
              <a:cxnLst/>
              <a:rect l="l" t="t" r="r" b="b"/>
              <a:pathLst>
                <a:path w="1818640" h="6857365">
                  <a:moveTo>
                    <a:pt x="0" y="6857364"/>
                  </a:moveTo>
                  <a:lnTo>
                    <a:pt x="1818322" y="0"/>
                  </a:lnTo>
                </a:path>
              </a:pathLst>
            </a:custGeom>
            <a:ln w="22225">
              <a:solidFill>
                <a:srgbClr val="D6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7895589" y="5207317"/>
              <a:ext cx="755650" cy="1644650"/>
            </a:xfrm>
            <a:custGeom>
              <a:avLst/>
              <a:gdLst/>
              <a:ahLst/>
              <a:cxnLst/>
              <a:rect l="l" t="t" r="r" b="b"/>
              <a:pathLst>
                <a:path w="755650" h="1644650">
                  <a:moveTo>
                    <a:pt x="577850" y="0"/>
                  </a:moveTo>
                  <a:lnTo>
                    <a:pt x="531812" y="6350"/>
                  </a:lnTo>
                  <a:lnTo>
                    <a:pt x="489584" y="24130"/>
                  </a:lnTo>
                  <a:lnTo>
                    <a:pt x="453072" y="52387"/>
                  </a:lnTo>
                  <a:lnTo>
                    <a:pt x="424497" y="89535"/>
                  </a:lnTo>
                  <a:lnTo>
                    <a:pt x="406082" y="134620"/>
                  </a:lnTo>
                  <a:lnTo>
                    <a:pt x="0" y="1644650"/>
                  </a:lnTo>
                  <a:lnTo>
                    <a:pt x="26352" y="1644650"/>
                  </a:lnTo>
                  <a:lnTo>
                    <a:pt x="429894" y="140970"/>
                  </a:lnTo>
                  <a:lnTo>
                    <a:pt x="449897" y="95250"/>
                  </a:lnTo>
                  <a:lnTo>
                    <a:pt x="481964" y="59372"/>
                  </a:lnTo>
                  <a:lnTo>
                    <a:pt x="522604" y="35560"/>
                  </a:lnTo>
                  <a:lnTo>
                    <a:pt x="569277" y="25400"/>
                  </a:lnTo>
                  <a:lnTo>
                    <a:pt x="661727" y="25400"/>
                  </a:lnTo>
                  <a:lnTo>
                    <a:pt x="624204" y="6350"/>
                  </a:lnTo>
                  <a:lnTo>
                    <a:pt x="577850" y="0"/>
                  </a:lnTo>
                  <a:close/>
                </a:path>
                <a:path w="755650" h="1644650">
                  <a:moveTo>
                    <a:pt x="661727" y="25400"/>
                  </a:moveTo>
                  <a:lnTo>
                    <a:pt x="569277" y="25400"/>
                  </a:lnTo>
                  <a:lnTo>
                    <a:pt x="617854" y="30797"/>
                  </a:lnTo>
                  <a:lnTo>
                    <a:pt x="671829" y="57785"/>
                  </a:lnTo>
                  <a:lnTo>
                    <a:pt x="710882" y="103822"/>
                  </a:lnTo>
                  <a:lnTo>
                    <a:pt x="729932" y="161290"/>
                  </a:lnTo>
                  <a:lnTo>
                    <a:pt x="730884" y="192087"/>
                  </a:lnTo>
                  <a:lnTo>
                    <a:pt x="725804" y="222885"/>
                  </a:lnTo>
                  <a:lnTo>
                    <a:pt x="343534" y="1644650"/>
                  </a:lnTo>
                  <a:lnTo>
                    <a:pt x="369887" y="1644650"/>
                  </a:lnTo>
                  <a:lnTo>
                    <a:pt x="749617" y="229235"/>
                  </a:lnTo>
                  <a:lnTo>
                    <a:pt x="755650" y="193675"/>
                  </a:lnTo>
                  <a:lnTo>
                    <a:pt x="754379" y="158115"/>
                  </a:lnTo>
                  <a:lnTo>
                    <a:pt x="732154" y="90805"/>
                  </a:lnTo>
                  <a:lnTo>
                    <a:pt x="686117" y="37782"/>
                  </a:lnTo>
                  <a:lnTo>
                    <a:pt x="661727" y="25400"/>
                  </a:lnTo>
                  <a:close/>
                </a:path>
              </a:pathLst>
            </a:custGeom>
            <a:solidFill>
              <a:srgbClr val="D679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549832" y="6167437"/>
              <a:ext cx="3293427" cy="611187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147560" y="297180"/>
              <a:ext cx="4981892" cy="1757045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43192" y="1310640"/>
              <a:ext cx="5954395" cy="5538152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38137" y="1505585"/>
              <a:ext cx="5384165" cy="4968240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820092" y="1278572"/>
              <a:ext cx="5954395" cy="5487987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015037" y="1473517"/>
              <a:ext cx="5384165" cy="4918075"/>
            </a:xfrm>
            <a:prstGeom prst="rect">
              <a:avLst/>
            </a:prstGeom>
          </p:spPr>
        </p:pic>
      </p:grpSp>
      <p:sp>
        <p:nvSpPr>
          <p:cNvPr id="13" name="object 13"/>
          <p:cNvSpPr txBox="1"/>
          <p:nvPr/>
        </p:nvSpPr>
        <p:spPr>
          <a:xfrm>
            <a:off x="9897744" y="33019"/>
            <a:ext cx="2202815" cy="1244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50" spc="60" dirty="0">
                <a:latin typeface="Calibri"/>
                <a:cs typeface="Calibri"/>
              </a:rPr>
              <a:t>CSP004_S_M:</a:t>
            </a:r>
            <a:r>
              <a:rPr sz="650" spc="35" dirty="0">
                <a:latin typeface="Calibri"/>
                <a:cs typeface="Calibri"/>
              </a:rPr>
              <a:t> </a:t>
            </a:r>
            <a:r>
              <a:rPr sz="650" spc="55" dirty="0">
                <a:latin typeface="Calibri"/>
                <a:cs typeface="Calibri"/>
              </a:rPr>
              <a:t>Abdelkader</a:t>
            </a:r>
            <a:r>
              <a:rPr sz="650" spc="40" dirty="0">
                <a:latin typeface="Calibri"/>
                <a:cs typeface="Calibri"/>
              </a:rPr>
              <a:t> </a:t>
            </a:r>
            <a:r>
              <a:rPr sz="650" spc="60" dirty="0">
                <a:latin typeface="Calibri"/>
                <a:cs typeface="Calibri"/>
              </a:rPr>
              <a:t>Shaaban</a:t>
            </a:r>
            <a:r>
              <a:rPr sz="650" spc="40" dirty="0">
                <a:latin typeface="Calibri"/>
                <a:cs typeface="Calibri"/>
              </a:rPr>
              <a:t> </a:t>
            </a:r>
            <a:r>
              <a:rPr sz="650" spc="55" dirty="0">
                <a:latin typeface="Calibri"/>
                <a:cs typeface="Calibri"/>
              </a:rPr>
              <a:t>και</a:t>
            </a:r>
            <a:r>
              <a:rPr sz="650" spc="35" dirty="0">
                <a:latin typeface="Calibri"/>
                <a:cs typeface="Calibri"/>
              </a:rPr>
              <a:t> </a:t>
            </a:r>
            <a:r>
              <a:rPr sz="650" spc="50" dirty="0">
                <a:latin typeface="Calibri"/>
                <a:cs typeface="Calibri"/>
              </a:rPr>
              <a:t>Stefan</a:t>
            </a:r>
            <a:r>
              <a:rPr sz="650" spc="35" dirty="0">
                <a:latin typeface="Calibri"/>
                <a:cs typeface="Calibri"/>
              </a:rPr>
              <a:t> </a:t>
            </a:r>
            <a:r>
              <a:rPr sz="650" spc="50" dirty="0">
                <a:latin typeface="Calibri"/>
                <a:cs typeface="Calibri"/>
              </a:rPr>
              <a:t>Schauer</a:t>
            </a:r>
            <a:endParaRPr sz="650">
              <a:latin typeface="Calibri"/>
              <a:cs typeface="Calibri"/>
            </a:endParaRPr>
          </a:p>
        </p:txBody>
      </p:sp>
      <p:sp>
        <p:nvSpPr>
          <p:cNvPr id="14" name="object 14"/>
          <p:cNvSpPr txBox="1">
            <a:spLocks noGrp="1"/>
          </p:cNvSpPr>
          <p:nvPr>
            <p:ph type="title"/>
          </p:nvPr>
        </p:nvSpPr>
        <p:spPr>
          <a:xfrm>
            <a:off x="875030" y="698182"/>
            <a:ext cx="1702435" cy="3683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250" spc="160" dirty="0">
                <a:solidFill>
                  <a:srgbClr val="000000"/>
                </a:solidFill>
              </a:rPr>
              <a:t>Arpspoofing</a:t>
            </a:r>
            <a:endParaRPr sz="2250"/>
          </a:p>
        </p:txBody>
      </p:sp>
      <p:sp>
        <p:nvSpPr>
          <p:cNvPr id="15" name="object 15"/>
          <p:cNvSpPr txBox="1"/>
          <p:nvPr/>
        </p:nvSpPr>
        <p:spPr>
          <a:xfrm>
            <a:off x="5596890" y="1606232"/>
            <a:ext cx="450215" cy="2011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37795" marR="5080" algn="r">
              <a:lnSpc>
                <a:spcPct val="106800"/>
              </a:lnSpc>
              <a:spcBef>
                <a:spcPts val="100"/>
              </a:spcBef>
            </a:pPr>
            <a:r>
              <a:rPr sz="1100" spc="50" dirty="0">
                <a:latin typeface="Calibri"/>
                <a:cs typeface="Calibri"/>
              </a:rPr>
              <a:t>)</a:t>
            </a:r>
            <a:r>
              <a:rPr sz="1100" spc="135" dirty="0">
                <a:latin typeface="Calibri"/>
                <a:cs typeface="Calibri"/>
              </a:rPr>
              <a:t> </a:t>
            </a:r>
            <a:r>
              <a:rPr sz="1100" spc="65" dirty="0">
                <a:latin typeface="Calibri"/>
                <a:cs typeface="Calibri"/>
              </a:rPr>
              <a:t>s</a:t>
            </a:r>
            <a:r>
              <a:rPr sz="1100" spc="135" dirty="0">
                <a:latin typeface="Calibri"/>
                <a:cs typeface="Calibri"/>
              </a:rPr>
              <a:t> </a:t>
            </a:r>
            <a:r>
              <a:rPr sz="1100" spc="80" dirty="0">
                <a:latin typeface="Calibri"/>
                <a:cs typeface="Calibri"/>
              </a:rPr>
              <a:t>a </a:t>
            </a:r>
            <a:r>
              <a:rPr sz="1100" spc="-235" dirty="0">
                <a:latin typeface="Calibri"/>
                <a:cs typeface="Calibri"/>
              </a:rPr>
              <a:t> </a:t>
            </a:r>
            <a:r>
              <a:rPr sz="1100" spc="20" dirty="0">
                <a:latin typeface="Calibri"/>
                <a:cs typeface="Calibri"/>
              </a:rPr>
              <a:t>t</a:t>
            </a:r>
            <a:r>
              <a:rPr sz="1100" spc="85" dirty="0">
                <a:latin typeface="Calibri"/>
                <a:cs typeface="Calibri"/>
              </a:rPr>
              <a:t>h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spc="130" dirty="0">
                <a:latin typeface="Calibri"/>
                <a:cs typeface="Calibri"/>
              </a:rPr>
              <a:t>m</a:t>
            </a:r>
            <a:endParaRPr sz="1100">
              <a:latin typeface="Calibri"/>
              <a:cs typeface="Calibri"/>
            </a:endParaRPr>
          </a:p>
          <a:p>
            <a:pPr marR="15875" algn="r">
              <a:lnSpc>
                <a:spcPct val="100000"/>
              </a:lnSpc>
              <a:spcBef>
                <a:spcPts val="145"/>
              </a:spcBef>
            </a:pPr>
            <a:r>
              <a:rPr sz="1100" b="1" spc="50" dirty="0">
                <a:latin typeface="Calibri"/>
                <a:cs typeface="Calibri"/>
              </a:rPr>
              <a:t>g</a:t>
            </a:r>
            <a:endParaRPr sz="1100">
              <a:latin typeface="Calibri"/>
              <a:cs typeface="Calibri"/>
            </a:endParaRPr>
          </a:p>
          <a:p>
            <a:pPr marR="50165" algn="r">
              <a:lnSpc>
                <a:spcPct val="100000"/>
              </a:lnSpc>
              <a:spcBef>
                <a:spcPts val="90"/>
              </a:spcBef>
            </a:pPr>
            <a:r>
              <a:rPr sz="1100" spc="20" dirty="0">
                <a:latin typeface="Calibri"/>
                <a:cs typeface="Calibri"/>
              </a:rPr>
              <a:t>.</a:t>
            </a:r>
            <a:endParaRPr sz="11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229"/>
              </a:spcBef>
            </a:pPr>
            <a:r>
              <a:rPr sz="1100" spc="5" dirty="0">
                <a:latin typeface="Calibri"/>
                <a:cs typeface="Calibri"/>
              </a:rPr>
              <a:t>όλα</a:t>
            </a:r>
            <a:endParaRPr sz="1100">
              <a:latin typeface="Calibri"/>
              <a:cs typeface="Calibri"/>
            </a:endParaRPr>
          </a:p>
          <a:p>
            <a:pPr marL="67310">
              <a:lnSpc>
                <a:spcPct val="100000"/>
              </a:lnSpc>
              <a:spcBef>
                <a:spcPts val="785"/>
              </a:spcBef>
            </a:pPr>
            <a:r>
              <a:rPr sz="1100" spc="90" dirty="0">
                <a:latin typeface="Calibri"/>
                <a:cs typeface="Calibri"/>
              </a:rPr>
              <a:t>α</a:t>
            </a:r>
            <a:endParaRPr sz="11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1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250">
              <a:latin typeface="Calibri"/>
              <a:cs typeface="Calibri"/>
            </a:endParaRPr>
          </a:p>
          <a:p>
            <a:pPr marL="106680">
              <a:lnSpc>
                <a:spcPct val="100000"/>
              </a:lnSpc>
            </a:pPr>
            <a:r>
              <a:rPr sz="1100" b="1" spc="15" dirty="0">
                <a:latin typeface="Calibri"/>
                <a:cs typeface="Calibri"/>
              </a:rPr>
              <a:t>MI</a:t>
            </a:r>
            <a:endParaRPr sz="1100">
              <a:latin typeface="Calibri"/>
              <a:cs typeface="Calibri"/>
            </a:endParaRPr>
          </a:p>
          <a:p>
            <a:pPr marL="26670">
              <a:lnSpc>
                <a:spcPct val="100000"/>
              </a:lnSpc>
              <a:spcBef>
                <a:spcPts val="750"/>
              </a:spcBef>
            </a:pPr>
            <a:r>
              <a:rPr sz="1100" b="1" spc="120" dirty="0">
                <a:latin typeface="Calibri"/>
                <a:cs typeface="Calibri"/>
              </a:rPr>
              <a:t>o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6195695" y="3732212"/>
            <a:ext cx="310324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spc="60" dirty="0">
                <a:solidFill>
                  <a:srgbClr val="DF2D67"/>
                </a:solidFill>
                <a:latin typeface="Calibri"/>
                <a:cs typeface="Calibri"/>
              </a:rPr>
              <a:t>Ελέγξτε</a:t>
            </a:r>
            <a:r>
              <a:rPr sz="1000" b="1" spc="35" dirty="0">
                <a:solidFill>
                  <a:srgbClr val="DF2D67"/>
                </a:solidFill>
                <a:latin typeface="Calibri"/>
                <a:cs typeface="Calibri"/>
              </a:rPr>
              <a:t> </a:t>
            </a:r>
            <a:r>
              <a:rPr sz="1000" b="1" spc="65" dirty="0">
                <a:solidFill>
                  <a:srgbClr val="DF2D67"/>
                </a:solidFill>
                <a:latin typeface="Calibri"/>
                <a:cs typeface="Calibri"/>
              </a:rPr>
              <a:t>το</a:t>
            </a:r>
            <a:r>
              <a:rPr sz="1000" b="1" spc="35" dirty="0">
                <a:solidFill>
                  <a:srgbClr val="DF2D67"/>
                </a:solidFill>
                <a:latin typeface="Calibri"/>
                <a:cs typeface="Calibri"/>
              </a:rPr>
              <a:t> </a:t>
            </a:r>
            <a:r>
              <a:rPr sz="1000" b="1" spc="75" dirty="0">
                <a:solidFill>
                  <a:srgbClr val="DF2D67"/>
                </a:solidFill>
                <a:latin typeface="Calibri"/>
                <a:cs typeface="Calibri"/>
              </a:rPr>
              <a:t>μηχάνημα</a:t>
            </a:r>
            <a:r>
              <a:rPr sz="1000" b="1" spc="30" dirty="0">
                <a:solidFill>
                  <a:srgbClr val="DF2D67"/>
                </a:solidFill>
                <a:latin typeface="Calibri"/>
                <a:cs typeface="Calibri"/>
              </a:rPr>
              <a:t> </a:t>
            </a:r>
            <a:r>
              <a:rPr sz="1000" b="1" spc="70" dirty="0">
                <a:solidFill>
                  <a:srgbClr val="DF2D67"/>
                </a:solidFill>
                <a:latin typeface="Calibri"/>
                <a:cs typeface="Calibri"/>
              </a:rPr>
              <a:t>του</a:t>
            </a:r>
            <a:r>
              <a:rPr sz="1000" b="1" spc="35" dirty="0">
                <a:solidFill>
                  <a:srgbClr val="DF2D67"/>
                </a:solidFill>
                <a:latin typeface="Calibri"/>
                <a:cs typeface="Calibri"/>
              </a:rPr>
              <a:t> </a:t>
            </a:r>
            <a:r>
              <a:rPr sz="1000" b="1" spc="70" dirty="0">
                <a:solidFill>
                  <a:srgbClr val="DF2D67"/>
                </a:solidFill>
                <a:latin typeface="Calibri"/>
                <a:cs typeface="Calibri"/>
              </a:rPr>
              <a:t>θύματος</a:t>
            </a:r>
            <a:r>
              <a:rPr sz="1000" b="1" spc="30" dirty="0">
                <a:solidFill>
                  <a:srgbClr val="DF2D67"/>
                </a:solidFill>
                <a:latin typeface="Calibri"/>
                <a:cs typeface="Calibri"/>
              </a:rPr>
              <a:t> </a:t>
            </a:r>
            <a:r>
              <a:rPr sz="1000" b="1" spc="65" dirty="0">
                <a:solidFill>
                  <a:srgbClr val="DF2D67"/>
                </a:solidFill>
                <a:latin typeface="Calibri"/>
                <a:cs typeface="Calibri"/>
              </a:rPr>
              <a:t>και</a:t>
            </a:r>
            <a:r>
              <a:rPr sz="1000" b="1" spc="35" dirty="0">
                <a:solidFill>
                  <a:srgbClr val="DF2D67"/>
                </a:solidFill>
                <a:latin typeface="Calibri"/>
                <a:cs typeface="Calibri"/>
              </a:rPr>
              <a:t> </a:t>
            </a:r>
            <a:r>
              <a:rPr sz="1000" b="1" spc="80" dirty="0">
                <a:solidFill>
                  <a:srgbClr val="DF2D67"/>
                </a:solidFill>
                <a:latin typeface="Calibri"/>
                <a:cs typeface="Calibri"/>
              </a:rPr>
              <a:t>θα</a:t>
            </a:r>
            <a:r>
              <a:rPr sz="1000" b="1" spc="35" dirty="0">
                <a:solidFill>
                  <a:srgbClr val="DF2D67"/>
                </a:solidFill>
                <a:latin typeface="Calibri"/>
                <a:cs typeface="Calibri"/>
              </a:rPr>
              <a:t> </a:t>
            </a:r>
            <a:r>
              <a:rPr sz="1000" b="1" spc="60" dirty="0">
                <a:solidFill>
                  <a:srgbClr val="DF2D67"/>
                </a:solidFill>
                <a:latin typeface="Calibri"/>
                <a:cs typeface="Calibri"/>
              </a:rPr>
              <a:t>δείτε</a:t>
            </a:r>
            <a:r>
              <a:rPr sz="1000" b="1" spc="30" dirty="0">
                <a:solidFill>
                  <a:srgbClr val="DF2D67"/>
                </a:solidFill>
                <a:latin typeface="Calibri"/>
                <a:cs typeface="Calibri"/>
              </a:rPr>
              <a:t> </a:t>
            </a:r>
            <a:r>
              <a:rPr sz="1000" b="1" spc="55" dirty="0">
                <a:solidFill>
                  <a:srgbClr val="DF2D67"/>
                </a:solidFill>
                <a:latin typeface="Calibri"/>
                <a:cs typeface="Calibri"/>
              </a:rPr>
              <a:t>ότι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5692140" y="3694112"/>
            <a:ext cx="400050" cy="6610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7470">
              <a:lnSpc>
                <a:spcPct val="100000"/>
              </a:lnSpc>
              <a:spcBef>
                <a:spcPts val="100"/>
              </a:spcBef>
            </a:pPr>
            <a:r>
              <a:rPr sz="1100" spc="55" dirty="0">
                <a:latin typeface="Calibri"/>
                <a:cs typeface="Calibri"/>
              </a:rPr>
              <a:t>th</a:t>
            </a:r>
            <a:r>
              <a:rPr sz="1100" spc="235" dirty="0">
                <a:latin typeface="Calibri"/>
                <a:cs typeface="Calibri"/>
              </a:rPr>
              <a:t> </a:t>
            </a:r>
            <a:r>
              <a:rPr sz="1650" b="1" spc="112" baseline="32828" dirty="0">
                <a:latin typeface="Calibri"/>
                <a:cs typeface="Calibri"/>
              </a:rPr>
              <a:t>T</a:t>
            </a:r>
            <a:endParaRPr sz="1650" baseline="32828">
              <a:latin typeface="Calibri"/>
              <a:cs typeface="Calibri"/>
            </a:endParaRPr>
          </a:p>
          <a:p>
            <a:pPr marL="77470" marR="62230" indent="-40005">
              <a:lnSpc>
                <a:spcPct val="102800"/>
              </a:lnSpc>
              <a:spcBef>
                <a:spcPts val="965"/>
              </a:spcBef>
            </a:pPr>
            <a:r>
              <a:rPr sz="1100" b="1" spc="70" dirty="0">
                <a:latin typeface="Calibri"/>
                <a:cs typeface="Calibri"/>
              </a:rPr>
              <a:t>ne </a:t>
            </a:r>
            <a:r>
              <a:rPr sz="1100" b="1" spc="75" dirty="0">
                <a:latin typeface="Calibri"/>
                <a:cs typeface="Calibri"/>
              </a:rPr>
              <a:t> </a:t>
            </a:r>
            <a:r>
              <a:rPr sz="1100" b="1" spc="105" dirty="0">
                <a:latin typeface="Calibri"/>
                <a:cs typeface="Calibri"/>
              </a:rPr>
              <a:t>m</a:t>
            </a:r>
            <a:r>
              <a:rPr sz="1100" b="1" spc="15" dirty="0">
                <a:latin typeface="Calibri"/>
                <a:cs typeface="Calibri"/>
              </a:rPr>
              <a:t>i</a:t>
            </a:r>
            <a:r>
              <a:rPr sz="1100" b="1" spc="90" dirty="0">
                <a:latin typeface="Calibri"/>
                <a:cs typeface="Calibri"/>
              </a:rPr>
              <a:t>n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6689090" y="4002087"/>
            <a:ext cx="324358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spc="75" dirty="0">
                <a:solidFill>
                  <a:srgbClr val="DF2D67"/>
                </a:solidFill>
                <a:latin typeface="Calibri"/>
                <a:cs typeface="Calibri"/>
              </a:rPr>
              <a:t>μπορούν</a:t>
            </a:r>
            <a:r>
              <a:rPr sz="1000" b="1" spc="25" dirty="0">
                <a:solidFill>
                  <a:srgbClr val="DF2D67"/>
                </a:solidFill>
                <a:latin typeface="Calibri"/>
                <a:cs typeface="Calibri"/>
              </a:rPr>
              <a:t> </a:t>
            </a:r>
            <a:r>
              <a:rPr sz="1000" b="1" spc="75" dirty="0">
                <a:solidFill>
                  <a:srgbClr val="DF2D67"/>
                </a:solidFill>
                <a:latin typeface="Calibri"/>
                <a:cs typeface="Calibri"/>
              </a:rPr>
              <a:t>να</a:t>
            </a:r>
            <a:r>
              <a:rPr sz="1000" b="1" spc="35" dirty="0">
                <a:solidFill>
                  <a:srgbClr val="DF2D67"/>
                </a:solidFill>
                <a:latin typeface="Calibri"/>
                <a:cs typeface="Calibri"/>
              </a:rPr>
              <a:t> </a:t>
            </a:r>
            <a:r>
              <a:rPr sz="1000" b="1" spc="70" dirty="0">
                <a:solidFill>
                  <a:srgbClr val="DF2D67"/>
                </a:solidFill>
                <a:latin typeface="Calibri"/>
                <a:cs typeface="Calibri"/>
              </a:rPr>
              <a:t>έχουν</a:t>
            </a:r>
            <a:r>
              <a:rPr sz="1000" b="1" spc="25" dirty="0">
                <a:solidFill>
                  <a:srgbClr val="DF2D67"/>
                </a:solidFill>
                <a:latin typeface="Calibri"/>
                <a:cs typeface="Calibri"/>
              </a:rPr>
              <a:t> </a:t>
            </a:r>
            <a:r>
              <a:rPr sz="1000" b="1" spc="60" dirty="0">
                <a:solidFill>
                  <a:srgbClr val="DF2D67"/>
                </a:solidFill>
                <a:latin typeface="Calibri"/>
                <a:cs typeface="Calibri"/>
              </a:rPr>
              <a:t>κανονική</a:t>
            </a:r>
            <a:r>
              <a:rPr sz="1000" b="1" spc="15" dirty="0">
                <a:solidFill>
                  <a:srgbClr val="DF2D67"/>
                </a:solidFill>
                <a:latin typeface="Calibri"/>
                <a:cs typeface="Calibri"/>
              </a:rPr>
              <a:t> </a:t>
            </a:r>
            <a:r>
              <a:rPr sz="1000" b="1" spc="80" dirty="0">
                <a:solidFill>
                  <a:srgbClr val="DF2D67"/>
                </a:solidFill>
                <a:latin typeface="Calibri"/>
                <a:cs typeface="Calibri"/>
              </a:rPr>
              <a:t>πρόσβαση</a:t>
            </a:r>
            <a:r>
              <a:rPr sz="1000" b="1" spc="35" dirty="0">
                <a:solidFill>
                  <a:srgbClr val="DF2D67"/>
                </a:solidFill>
                <a:latin typeface="Calibri"/>
                <a:cs typeface="Calibri"/>
              </a:rPr>
              <a:t> </a:t>
            </a:r>
            <a:r>
              <a:rPr sz="1000" b="1" spc="70" dirty="0">
                <a:solidFill>
                  <a:srgbClr val="DF2D67"/>
                </a:solidFill>
                <a:latin typeface="Calibri"/>
                <a:cs typeface="Calibri"/>
              </a:rPr>
              <a:t>στο</a:t>
            </a:r>
            <a:r>
              <a:rPr sz="1000" b="1" spc="30" dirty="0">
                <a:solidFill>
                  <a:srgbClr val="DF2D67"/>
                </a:solidFill>
                <a:latin typeface="Calibri"/>
                <a:cs typeface="Calibri"/>
              </a:rPr>
              <a:t> </a:t>
            </a:r>
            <a:r>
              <a:rPr sz="1000" b="1" spc="55" dirty="0">
                <a:solidFill>
                  <a:srgbClr val="DF2D67"/>
                </a:solidFill>
                <a:latin typeface="Calibri"/>
                <a:cs typeface="Calibri"/>
              </a:rPr>
              <a:t>Ίντερνετ.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5791517" y="4433570"/>
            <a:ext cx="184785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b="1" spc="-30" dirty="0">
                <a:latin typeface="Calibri"/>
                <a:cs typeface="Calibri"/>
              </a:rPr>
              <a:t>4/</a:t>
            </a:r>
            <a:r>
              <a:rPr sz="1100" b="1" dirty="0">
                <a:latin typeface="Calibri"/>
                <a:cs typeface="Calibri"/>
              </a:rPr>
              <a:t>i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11198542" y="5027295"/>
            <a:ext cx="114935" cy="1244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50" spc="5" dirty="0">
                <a:latin typeface="Calibri"/>
                <a:cs typeface="Calibri"/>
              </a:rPr>
              <a:t>4</a:t>
            </a:r>
            <a:r>
              <a:rPr sz="650" spc="30" dirty="0">
                <a:latin typeface="Calibri"/>
                <a:cs typeface="Calibri"/>
              </a:rPr>
              <a:t>1</a:t>
            </a:r>
            <a:endParaRPr sz="6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493509" y="33337"/>
            <a:ext cx="5347970" cy="6821170"/>
          </a:xfrm>
          <a:custGeom>
            <a:avLst/>
            <a:gdLst/>
            <a:ahLst/>
            <a:cxnLst/>
            <a:rect l="l" t="t" r="r" b="b"/>
            <a:pathLst>
              <a:path w="5347970" h="6821170">
                <a:moveTo>
                  <a:pt x="5347652" y="0"/>
                </a:moveTo>
                <a:lnTo>
                  <a:pt x="1917382" y="0"/>
                </a:lnTo>
                <a:lnTo>
                  <a:pt x="0" y="6820852"/>
                </a:lnTo>
                <a:lnTo>
                  <a:pt x="3430269" y="6820852"/>
                </a:lnTo>
                <a:lnTo>
                  <a:pt x="5347652" y="0"/>
                </a:lnTo>
                <a:close/>
              </a:path>
            </a:pathLst>
          </a:custGeom>
          <a:solidFill>
            <a:srgbClr val="FFB800">
              <a:alpha val="1254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4053204" y="0"/>
            <a:ext cx="2935605" cy="6879590"/>
            <a:chOff x="4053204" y="0"/>
            <a:chExt cx="2935605" cy="6879590"/>
          </a:xfrm>
        </p:grpSpPr>
        <p:sp>
          <p:nvSpPr>
            <p:cNvPr id="4" name="object 4"/>
            <p:cNvSpPr/>
            <p:nvPr/>
          </p:nvSpPr>
          <p:spPr>
            <a:xfrm>
              <a:off x="5453379" y="5112385"/>
              <a:ext cx="797560" cy="1738630"/>
            </a:xfrm>
            <a:custGeom>
              <a:avLst/>
              <a:gdLst/>
              <a:ahLst/>
              <a:cxnLst/>
              <a:rect l="l" t="t" r="r" b="b"/>
              <a:pathLst>
                <a:path w="797560" h="1738629">
                  <a:moveTo>
                    <a:pt x="609917" y="0"/>
                  </a:moveTo>
                  <a:lnTo>
                    <a:pt x="561340" y="6667"/>
                  </a:lnTo>
                  <a:lnTo>
                    <a:pt x="516572" y="25400"/>
                  </a:lnTo>
                  <a:lnTo>
                    <a:pt x="478155" y="55244"/>
                  </a:lnTo>
                  <a:lnTo>
                    <a:pt x="448310" y="94614"/>
                  </a:lnTo>
                  <a:lnTo>
                    <a:pt x="428625" y="142239"/>
                  </a:lnTo>
                  <a:lnTo>
                    <a:pt x="0" y="1738629"/>
                  </a:lnTo>
                  <a:lnTo>
                    <a:pt x="27940" y="1738629"/>
                  </a:lnTo>
                  <a:lnTo>
                    <a:pt x="453707" y="148907"/>
                  </a:lnTo>
                  <a:lnTo>
                    <a:pt x="470217" y="107950"/>
                  </a:lnTo>
                  <a:lnTo>
                    <a:pt x="496252" y="74294"/>
                  </a:lnTo>
                  <a:lnTo>
                    <a:pt x="529272" y="48577"/>
                  </a:lnTo>
                  <a:lnTo>
                    <a:pt x="567690" y="32384"/>
                  </a:lnTo>
                  <a:lnTo>
                    <a:pt x="609282" y="26669"/>
                  </a:lnTo>
                  <a:lnTo>
                    <a:pt x="698432" y="26669"/>
                  </a:lnTo>
                  <a:lnTo>
                    <a:pt x="658812" y="6667"/>
                  </a:lnTo>
                  <a:lnTo>
                    <a:pt x="609917" y="0"/>
                  </a:lnTo>
                  <a:close/>
                </a:path>
                <a:path w="797560" h="1738629">
                  <a:moveTo>
                    <a:pt x="698432" y="26669"/>
                  </a:moveTo>
                  <a:lnTo>
                    <a:pt x="609282" y="26669"/>
                  </a:lnTo>
                  <a:lnTo>
                    <a:pt x="652145" y="32384"/>
                  </a:lnTo>
                  <a:lnTo>
                    <a:pt x="709295" y="60959"/>
                  </a:lnTo>
                  <a:lnTo>
                    <a:pt x="750252" y="109537"/>
                  </a:lnTo>
                  <a:lnTo>
                    <a:pt x="770572" y="170497"/>
                  </a:lnTo>
                  <a:lnTo>
                    <a:pt x="771525" y="202882"/>
                  </a:lnTo>
                  <a:lnTo>
                    <a:pt x="766127" y="235584"/>
                  </a:lnTo>
                  <a:lnTo>
                    <a:pt x="362585" y="1738629"/>
                  </a:lnTo>
                  <a:lnTo>
                    <a:pt x="390207" y="1738629"/>
                  </a:lnTo>
                  <a:lnTo>
                    <a:pt x="791210" y="242252"/>
                  </a:lnTo>
                  <a:lnTo>
                    <a:pt x="797560" y="204787"/>
                  </a:lnTo>
                  <a:lnTo>
                    <a:pt x="796290" y="167322"/>
                  </a:lnTo>
                  <a:lnTo>
                    <a:pt x="772795" y="96202"/>
                  </a:lnTo>
                  <a:lnTo>
                    <a:pt x="724217" y="39687"/>
                  </a:lnTo>
                  <a:lnTo>
                    <a:pt x="698432" y="26669"/>
                  </a:lnTo>
                  <a:close/>
                </a:path>
              </a:pathLst>
            </a:custGeom>
            <a:solidFill>
              <a:srgbClr val="D679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4443729" y="4444"/>
              <a:ext cx="2545080" cy="6838315"/>
            </a:xfrm>
            <a:custGeom>
              <a:avLst/>
              <a:gdLst/>
              <a:ahLst/>
              <a:cxnLst/>
              <a:rect l="l" t="t" r="r" b="b"/>
              <a:pathLst>
                <a:path w="2545079" h="6838315">
                  <a:moveTo>
                    <a:pt x="1321435" y="2283459"/>
                  </a:moveTo>
                  <a:lnTo>
                    <a:pt x="1271587" y="2291715"/>
                  </a:lnTo>
                  <a:lnTo>
                    <a:pt x="1226185" y="2312669"/>
                  </a:lnTo>
                  <a:lnTo>
                    <a:pt x="1187767" y="2345690"/>
                  </a:lnTo>
                  <a:lnTo>
                    <a:pt x="1159510" y="2389504"/>
                  </a:lnTo>
                  <a:lnTo>
                    <a:pt x="1159510" y="2390775"/>
                  </a:lnTo>
                  <a:lnTo>
                    <a:pt x="819150" y="3659187"/>
                  </a:lnTo>
                  <a:lnTo>
                    <a:pt x="0" y="6837045"/>
                  </a:lnTo>
                  <a:lnTo>
                    <a:pt x="6667" y="6837680"/>
                  </a:lnTo>
                  <a:lnTo>
                    <a:pt x="20955" y="6838314"/>
                  </a:lnTo>
                  <a:lnTo>
                    <a:pt x="26670" y="6838314"/>
                  </a:lnTo>
                  <a:lnTo>
                    <a:pt x="843365" y="3665219"/>
                  </a:lnTo>
                  <a:lnTo>
                    <a:pt x="1183322" y="2398077"/>
                  </a:lnTo>
                  <a:lnTo>
                    <a:pt x="1208087" y="2360612"/>
                  </a:lnTo>
                  <a:lnTo>
                    <a:pt x="1241107" y="2332354"/>
                  </a:lnTo>
                  <a:lnTo>
                    <a:pt x="1279842" y="2314575"/>
                  </a:lnTo>
                  <a:lnTo>
                    <a:pt x="1322705" y="2307907"/>
                  </a:lnTo>
                  <a:lnTo>
                    <a:pt x="1417637" y="2307907"/>
                  </a:lnTo>
                  <a:lnTo>
                    <a:pt x="1372870" y="2289492"/>
                  </a:lnTo>
                  <a:lnTo>
                    <a:pt x="1321435" y="2283459"/>
                  </a:lnTo>
                  <a:close/>
                </a:path>
                <a:path w="2545079" h="6838315">
                  <a:moveTo>
                    <a:pt x="1417637" y="2307907"/>
                  </a:moveTo>
                  <a:lnTo>
                    <a:pt x="1322705" y="2307907"/>
                  </a:lnTo>
                  <a:lnTo>
                    <a:pt x="1366837" y="2313622"/>
                  </a:lnTo>
                  <a:lnTo>
                    <a:pt x="1412557" y="2334259"/>
                  </a:lnTo>
                  <a:lnTo>
                    <a:pt x="1448435" y="2367279"/>
                  </a:lnTo>
                  <a:lnTo>
                    <a:pt x="1472565" y="2409190"/>
                  </a:lnTo>
                  <a:lnTo>
                    <a:pt x="1483042" y="2456815"/>
                  </a:lnTo>
                  <a:lnTo>
                    <a:pt x="1477962" y="2506979"/>
                  </a:lnTo>
                  <a:lnTo>
                    <a:pt x="1220152" y="3458209"/>
                  </a:lnTo>
                  <a:lnTo>
                    <a:pt x="1214120" y="3493769"/>
                  </a:lnTo>
                  <a:lnTo>
                    <a:pt x="1223010" y="3563937"/>
                  </a:lnTo>
                  <a:lnTo>
                    <a:pt x="1258570" y="3627119"/>
                  </a:lnTo>
                  <a:lnTo>
                    <a:pt x="1314767" y="3670300"/>
                  </a:lnTo>
                  <a:lnTo>
                    <a:pt x="1397635" y="3689667"/>
                  </a:lnTo>
                  <a:lnTo>
                    <a:pt x="1444625" y="3683000"/>
                  </a:lnTo>
                  <a:lnTo>
                    <a:pt x="1487805" y="3665219"/>
                  </a:lnTo>
                  <a:lnTo>
                    <a:pt x="1490662" y="3662997"/>
                  </a:lnTo>
                  <a:lnTo>
                    <a:pt x="1403985" y="3662997"/>
                  </a:lnTo>
                  <a:lnTo>
                    <a:pt x="1354137" y="3657917"/>
                  </a:lnTo>
                  <a:lnTo>
                    <a:pt x="1299210" y="3630612"/>
                  </a:lnTo>
                  <a:lnTo>
                    <a:pt x="1259205" y="3584575"/>
                  </a:lnTo>
                  <a:lnTo>
                    <a:pt x="1239202" y="3526472"/>
                  </a:lnTo>
                  <a:lnTo>
                    <a:pt x="1238567" y="3495675"/>
                  </a:lnTo>
                  <a:lnTo>
                    <a:pt x="1243965" y="3464559"/>
                  </a:lnTo>
                  <a:lnTo>
                    <a:pt x="1502092" y="2513329"/>
                  </a:lnTo>
                  <a:lnTo>
                    <a:pt x="1508442" y="2464434"/>
                  </a:lnTo>
                  <a:lnTo>
                    <a:pt x="1502092" y="2417444"/>
                  </a:lnTo>
                  <a:lnTo>
                    <a:pt x="1483995" y="2374265"/>
                  </a:lnTo>
                  <a:lnTo>
                    <a:pt x="1455737" y="2337117"/>
                  </a:lnTo>
                  <a:lnTo>
                    <a:pt x="1418272" y="2308225"/>
                  </a:lnTo>
                  <a:lnTo>
                    <a:pt x="1417637" y="2307907"/>
                  </a:lnTo>
                  <a:close/>
                </a:path>
                <a:path w="2545079" h="6838315">
                  <a:moveTo>
                    <a:pt x="2545079" y="0"/>
                  </a:moveTo>
                  <a:lnTo>
                    <a:pt x="2518410" y="0"/>
                  </a:lnTo>
                  <a:lnTo>
                    <a:pt x="1939290" y="2101215"/>
                  </a:lnTo>
                  <a:lnTo>
                    <a:pt x="1547495" y="3546792"/>
                  </a:lnTo>
                  <a:lnTo>
                    <a:pt x="1526540" y="3592512"/>
                  </a:lnTo>
                  <a:lnTo>
                    <a:pt x="1493520" y="3628390"/>
                  </a:lnTo>
                  <a:lnTo>
                    <a:pt x="1451610" y="3652519"/>
                  </a:lnTo>
                  <a:lnTo>
                    <a:pt x="1403985" y="3662997"/>
                  </a:lnTo>
                  <a:lnTo>
                    <a:pt x="1490662" y="3662997"/>
                  </a:lnTo>
                  <a:lnTo>
                    <a:pt x="1525270" y="3636962"/>
                  </a:lnTo>
                  <a:lnTo>
                    <a:pt x="1554162" y="3599497"/>
                  </a:lnTo>
                  <a:lnTo>
                    <a:pt x="1572895" y="3554412"/>
                  </a:lnTo>
                  <a:lnTo>
                    <a:pt x="1964690" y="2108834"/>
                  </a:lnTo>
                  <a:lnTo>
                    <a:pt x="2540000" y="16509"/>
                  </a:lnTo>
                  <a:lnTo>
                    <a:pt x="2543810" y="3809"/>
                  </a:lnTo>
                  <a:lnTo>
                    <a:pt x="2545079" y="0"/>
                  </a:lnTo>
                  <a:close/>
                </a:path>
              </a:pathLst>
            </a:custGeom>
            <a:solidFill>
              <a:srgbClr val="FFB8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4064317" y="635"/>
              <a:ext cx="1818639" cy="6857365"/>
            </a:xfrm>
            <a:custGeom>
              <a:avLst/>
              <a:gdLst/>
              <a:ahLst/>
              <a:cxnLst/>
              <a:rect l="l" t="t" r="r" b="b"/>
              <a:pathLst>
                <a:path w="1818639" h="6857365">
                  <a:moveTo>
                    <a:pt x="1818322" y="0"/>
                  </a:moveTo>
                  <a:lnTo>
                    <a:pt x="0" y="6857365"/>
                  </a:lnTo>
                </a:path>
              </a:pathLst>
            </a:custGeom>
            <a:ln w="22225">
              <a:solidFill>
                <a:srgbClr val="D6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7" name="object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549832" y="6167437"/>
            <a:ext cx="3293427" cy="611187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9917430" y="33019"/>
            <a:ext cx="2174240" cy="1244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50" spc="60" dirty="0">
                <a:solidFill>
                  <a:srgbClr val="FFFFFF"/>
                </a:solidFill>
                <a:latin typeface="Calibri"/>
                <a:cs typeface="Calibri"/>
              </a:rPr>
              <a:t>CSP004_C_E:</a:t>
            </a:r>
            <a:r>
              <a:rPr sz="65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650" spc="55" dirty="0">
                <a:solidFill>
                  <a:srgbClr val="FFFFFF"/>
                </a:solidFill>
                <a:latin typeface="Calibri"/>
                <a:cs typeface="Calibri"/>
              </a:rPr>
              <a:t>Abdelkader</a:t>
            </a:r>
            <a:r>
              <a:rPr sz="65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650" spc="60" dirty="0">
                <a:solidFill>
                  <a:srgbClr val="FFFFFF"/>
                </a:solidFill>
                <a:latin typeface="Calibri"/>
                <a:cs typeface="Calibri"/>
              </a:rPr>
              <a:t>Shaaban</a:t>
            </a:r>
            <a:r>
              <a:rPr sz="65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650" spc="55" dirty="0">
                <a:solidFill>
                  <a:srgbClr val="FFFFFF"/>
                </a:solidFill>
                <a:latin typeface="Calibri"/>
                <a:cs typeface="Calibri"/>
              </a:rPr>
              <a:t>και</a:t>
            </a:r>
            <a:r>
              <a:rPr sz="650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650" spc="50" dirty="0">
                <a:solidFill>
                  <a:srgbClr val="FFFFFF"/>
                </a:solidFill>
                <a:latin typeface="Calibri"/>
                <a:cs typeface="Calibri"/>
              </a:rPr>
              <a:t>Stefan</a:t>
            </a:r>
            <a:r>
              <a:rPr sz="65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650" spc="50" dirty="0">
                <a:solidFill>
                  <a:srgbClr val="FFFFFF"/>
                </a:solidFill>
                <a:latin typeface="Calibri"/>
                <a:cs typeface="Calibri"/>
              </a:rPr>
              <a:t>Schauer</a:t>
            </a:r>
            <a:endParaRPr sz="650">
              <a:latin typeface="Calibri"/>
              <a:cs typeface="Calibri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7049769" y="2119312"/>
            <a:ext cx="3257550" cy="5969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750" spc="204" dirty="0">
                <a:solidFill>
                  <a:srgbClr val="FFB800"/>
                </a:solidFill>
              </a:rPr>
              <a:t>Σας</a:t>
            </a:r>
            <a:r>
              <a:rPr sz="3750" spc="130" dirty="0">
                <a:solidFill>
                  <a:srgbClr val="FFB800"/>
                </a:solidFill>
              </a:rPr>
              <a:t> </a:t>
            </a:r>
            <a:r>
              <a:rPr sz="3750" spc="229" dirty="0">
                <a:solidFill>
                  <a:srgbClr val="FFB800"/>
                </a:solidFill>
              </a:rPr>
              <a:t>ευχαριστώ</a:t>
            </a:r>
            <a:endParaRPr sz="3750"/>
          </a:p>
        </p:txBody>
      </p:sp>
      <p:sp>
        <p:nvSpPr>
          <p:cNvPr id="10" name="object 10"/>
          <p:cNvSpPr txBox="1"/>
          <p:nvPr/>
        </p:nvSpPr>
        <p:spPr>
          <a:xfrm>
            <a:off x="7049769" y="3338512"/>
            <a:ext cx="3314065" cy="127470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l"/>
            <a:r>
              <a:rPr sz="1000" spc="100" dirty="0">
                <a:solidFill>
                  <a:srgbClr val="FFFFFF"/>
                </a:solidFill>
                <a:latin typeface="Calibri"/>
                <a:cs typeface="Calibri"/>
              </a:rPr>
              <a:t>Παρακαλούμε </a:t>
            </a:r>
            <a:r>
              <a:rPr sz="1000" spc="80" dirty="0">
                <a:solidFill>
                  <a:srgbClr val="FFFFFF"/>
                </a:solidFill>
                <a:latin typeface="Calibri"/>
                <a:cs typeface="Calibri"/>
              </a:rPr>
              <a:t>στείλτε </a:t>
            </a:r>
            <a:r>
              <a:rPr sz="1000" spc="90" dirty="0">
                <a:solidFill>
                  <a:srgbClr val="FFFFFF"/>
                </a:solidFill>
                <a:latin typeface="Calibri"/>
                <a:cs typeface="Calibri"/>
              </a:rPr>
              <a:t>όλες </a:t>
            </a:r>
            <a:r>
              <a:rPr sz="1000" spc="70" dirty="0">
                <a:solidFill>
                  <a:srgbClr val="FFFFFF"/>
                </a:solidFill>
                <a:latin typeface="Calibri"/>
                <a:cs typeface="Calibri"/>
              </a:rPr>
              <a:t>τις </a:t>
            </a:r>
            <a:r>
              <a:rPr sz="1000" spc="90" dirty="0">
                <a:solidFill>
                  <a:srgbClr val="FFFFFF"/>
                </a:solidFill>
                <a:latin typeface="Calibri"/>
                <a:cs typeface="Calibri"/>
              </a:rPr>
              <a:t>ερωτήσεις </a:t>
            </a:r>
            <a:r>
              <a:rPr sz="1000" spc="95" dirty="0" err="1">
                <a:solidFill>
                  <a:srgbClr val="FFFFFF"/>
                </a:solidFill>
                <a:latin typeface="Calibri"/>
                <a:cs typeface="Calibri"/>
              </a:rPr>
              <a:t>στη</a:t>
            </a:r>
            <a:r>
              <a:rPr sz="1000" spc="9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1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lang="en-US" sz="1800" b="0" i="0" u="none" strike="noStrike" baseline="0" dirty="0">
                <a:solidFill>
                  <a:srgbClr val="FFFFFF"/>
                </a:solidFill>
                <a:latin typeface="CenturyGothic"/>
              </a:rPr>
              <a:t>Abdelkader Shaaban,</a:t>
            </a:r>
          </a:p>
          <a:p>
            <a:pPr algn="l"/>
            <a:r>
              <a:rPr lang="en-US" sz="1800" b="0" i="0" u="none" strike="noStrike" baseline="0" dirty="0">
                <a:solidFill>
                  <a:srgbClr val="87882D"/>
                </a:solidFill>
                <a:latin typeface="CenturyGothic"/>
              </a:rPr>
              <a:t>abdelkader.Shaaban@ait.ac.at</a:t>
            </a:r>
          </a:p>
          <a:p>
            <a:pPr algn="l"/>
            <a:r>
              <a:rPr lang="en-US" sz="1800" b="0" i="0" u="none" strike="noStrike" baseline="0" dirty="0">
                <a:solidFill>
                  <a:srgbClr val="FFFFFF"/>
                </a:solidFill>
                <a:latin typeface="CenturyGothic"/>
              </a:rPr>
              <a:t>Stefan Schauer</a:t>
            </a:r>
          </a:p>
          <a:p>
            <a:pPr algn="l"/>
            <a:r>
              <a:rPr lang="en-US" sz="1800" b="0" i="0" u="none" strike="noStrike" baseline="0" dirty="0">
                <a:solidFill>
                  <a:srgbClr val="87882D"/>
                </a:solidFill>
                <a:latin typeface="CenturyGothic"/>
              </a:rPr>
              <a:t>Stefan.Schauer@ait.ac.at</a:t>
            </a:r>
            <a:endParaRPr sz="10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0843260" cy="6883400"/>
            <a:chOff x="0" y="0"/>
            <a:chExt cx="10843260" cy="6883400"/>
          </a:xfrm>
        </p:grpSpPr>
        <p:sp>
          <p:nvSpPr>
            <p:cNvPr id="3" name="object 3"/>
            <p:cNvSpPr/>
            <p:nvPr/>
          </p:nvSpPr>
          <p:spPr>
            <a:xfrm>
              <a:off x="5384165" y="0"/>
              <a:ext cx="5361940" cy="6841490"/>
            </a:xfrm>
            <a:custGeom>
              <a:avLst/>
              <a:gdLst/>
              <a:ahLst/>
              <a:cxnLst/>
              <a:rect l="l" t="t" r="r" b="b"/>
              <a:pathLst>
                <a:path w="5361940" h="6841490">
                  <a:moveTo>
                    <a:pt x="5361622" y="0"/>
                  </a:moveTo>
                  <a:lnTo>
                    <a:pt x="1922462" y="0"/>
                  </a:lnTo>
                  <a:lnTo>
                    <a:pt x="0" y="6841172"/>
                  </a:lnTo>
                  <a:lnTo>
                    <a:pt x="3439160" y="6841172"/>
                  </a:lnTo>
                  <a:lnTo>
                    <a:pt x="5361622" y="0"/>
                  </a:lnTo>
                  <a:close/>
                </a:path>
              </a:pathLst>
            </a:custGeom>
            <a:solidFill>
              <a:srgbClr val="FFB800">
                <a:alpha val="22352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4561840" y="0"/>
              <a:ext cx="1924685" cy="6858000"/>
            </a:xfrm>
            <a:custGeom>
              <a:avLst/>
              <a:gdLst/>
              <a:ahLst/>
              <a:cxnLst/>
              <a:rect l="l" t="t" r="r" b="b"/>
              <a:pathLst>
                <a:path w="1924685" h="6858000">
                  <a:moveTo>
                    <a:pt x="1924685" y="0"/>
                  </a:moveTo>
                  <a:lnTo>
                    <a:pt x="0" y="6858000"/>
                  </a:lnTo>
                </a:path>
              </a:pathLst>
            </a:custGeom>
            <a:ln w="25400">
              <a:solidFill>
                <a:srgbClr val="D6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3507740" y="0"/>
              <a:ext cx="2549525" cy="6847840"/>
            </a:xfrm>
            <a:custGeom>
              <a:avLst/>
              <a:gdLst/>
              <a:ahLst/>
              <a:cxnLst/>
              <a:rect l="l" t="t" r="r" b="b"/>
              <a:pathLst>
                <a:path w="2549525" h="6847840">
                  <a:moveTo>
                    <a:pt x="1325562" y="2279967"/>
                  </a:moveTo>
                  <a:lnTo>
                    <a:pt x="1275397" y="2287904"/>
                  </a:lnTo>
                  <a:lnTo>
                    <a:pt x="1229995" y="2309177"/>
                  </a:lnTo>
                  <a:lnTo>
                    <a:pt x="1191577" y="2342197"/>
                  </a:lnTo>
                  <a:lnTo>
                    <a:pt x="1162685" y="2386012"/>
                  </a:lnTo>
                  <a:lnTo>
                    <a:pt x="1162685" y="2387282"/>
                  </a:lnTo>
                  <a:lnTo>
                    <a:pt x="821689" y="3659504"/>
                  </a:lnTo>
                  <a:lnTo>
                    <a:pt x="0" y="6846570"/>
                  </a:lnTo>
                  <a:lnTo>
                    <a:pt x="6667" y="6847205"/>
                  </a:lnTo>
                  <a:lnTo>
                    <a:pt x="20002" y="6847840"/>
                  </a:lnTo>
                  <a:lnTo>
                    <a:pt x="26670" y="6847840"/>
                  </a:lnTo>
                  <a:lnTo>
                    <a:pt x="845905" y="3665537"/>
                  </a:lnTo>
                  <a:lnTo>
                    <a:pt x="1186814" y="2394902"/>
                  </a:lnTo>
                  <a:lnTo>
                    <a:pt x="1211580" y="2357437"/>
                  </a:lnTo>
                  <a:lnTo>
                    <a:pt x="1244917" y="2329179"/>
                  </a:lnTo>
                  <a:lnTo>
                    <a:pt x="1283970" y="2311082"/>
                  </a:lnTo>
                  <a:lnTo>
                    <a:pt x="1326514" y="2304415"/>
                  </a:lnTo>
                  <a:lnTo>
                    <a:pt x="1421635" y="2304415"/>
                  </a:lnTo>
                  <a:lnTo>
                    <a:pt x="1377314" y="2286000"/>
                  </a:lnTo>
                  <a:lnTo>
                    <a:pt x="1325562" y="2279967"/>
                  </a:lnTo>
                  <a:close/>
                </a:path>
                <a:path w="2549525" h="6847840">
                  <a:moveTo>
                    <a:pt x="1421635" y="2304415"/>
                  </a:moveTo>
                  <a:lnTo>
                    <a:pt x="1326514" y="2304415"/>
                  </a:lnTo>
                  <a:lnTo>
                    <a:pt x="1370964" y="2310129"/>
                  </a:lnTo>
                  <a:lnTo>
                    <a:pt x="1416685" y="2330767"/>
                  </a:lnTo>
                  <a:lnTo>
                    <a:pt x="1452880" y="2364104"/>
                  </a:lnTo>
                  <a:lnTo>
                    <a:pt x="1477010" y="2406015"/>
                  </a:lnTo>
                  <a:lnTo>
                    <a:pt x="1487487" y="2453957"/>
                  </a:lnTo>
                  <a:lnTo>
                    <a:pt x="1482407" y="2503804"/>
                  </a:lnTo>
                  <a:lnTo>
                    <a:pt x="1223645" y="3458210"/>
                  </a:lnTo>
                  <a:lnTo>
                    <a:pt x="1217930" y="3493452"/>
                  </a:lnTo>
                  <a:lnTo>
                    <a:pt x="1226820" y="3564254"/>
                  </a:lnTo>
                  <a:lnTo>
                    <a:pt x="1262380" y="3627437"/>
                  </a:lnTo>
                  <a:lnTo>
                    <a:pt x="1318577" y="3670935"/>
                  </a:lnTo>
                  <a:lnTo>
                    <a:pt x="1401762" y="3689985"/>
                  </a:lnTo>
                  <a:lnTo>
                    <a:pt x="1449070" y="3683635"/>
                  </a:lnTo>
                  <a:lnTo>
                    <a:pt x="1492250" y="3665537"/>
                  </a:lnTo>
                  <a:lnTo>
                    <a:pt x="1494775" y="3663632"/>
                  </a:lnTo>
                  <a:lnTo>
                    <a:pt x="1408112" y="3663632"/>
                  </a:lnTo>
                  <a:lnTo>
                    <a:pt x="1358264" y="3658235"/>
                  </a:lnTo>
                  <a:lnTo>
                    <a:pt x="1303020" y="3630929"/>
                  </a:lnTo>
                  <a:lnTo>
                    <a:pt x="1263014" y="3584892"/>
                  </a:lnTo>
                  <a:lnTo>
                    <a:pt x="1243012" y="3526472"/>
                  </a:lnTo>
                  <a:lnTo>
                    <a:pt x="1242377" y="3495675"/>
                  </a:lnTo>
                  <a:lnTo>
                    <a:pt x="1247775" y="3464560"/>
                  </a:lnTo>
                  <a:lnTo>
                    <a:pt x="1506537" y="2510154"/>
                  </a:lnTo>
                  <a:lnTo>
                    <a:pt x="1512887" y="2461577"/>
                  </a:lnTo>
                  <a:lnTo>
                    <a:pt x="1506537" y="2414270"/>
                  </a:lnTo>
                  <a:lnTo>
                    <a:pt x="1488439" y="2371090"/>
                  </a:lnTo>
                  <a:lnTo>
                    <a:pt x="1460182" y="2333625"/>
                  </a:lnTo>
                  <a:lnTo>
                    <a:pt x="1422400" y="2304732"/>
                  </a:lnTo>
                  <a:lnTo>
                    <a:pt x="1421635" y="2304415"/>
                  </a:lnTo>
                  <a:close/>
                </a:path>
                <a:path w="2549525" h="6847840">
                  <a:moveTo>
                    <a:pt x="2549525" y="0"/>
                  </a:moveTo>
                  <a:lnTo>
                    <a:pt x="2523172" y="0"/>
                  </a:lnTo>
                  <a:lnTo>
                    <a:pt x="1945322" y="2097087"/>
                  </a:lnTo>
                  <a:lnTo>
                    <a:pt x="1552257" y="3546792"/>
                  </a:lnTo>
                  <a:lnTo>
                    <a:pt x="1531302" y="3592829"/>
                  </a:lnTo>
                  <a:lnTo>
                    <a:pt x="1497964" y="3628707"/>
                  </a:lnTo>
                  <a:lnTo>
                    <a:pt x="1456055" y="3653154"/>
                  </a:lnTo>
                  <a:lnTo>
                    <a:pt x="1408112" y="3663632"/>
                  </a:lnTo>
                  <a:lnTo>
                    <a:pt x="1494775" y="3663632"/>
                  </a:lnTo>
                  <a:lnTo>
                    <a:pt x="1529714" y="3637279"/>
                  </a:lnTo>
                  <a:lnTo>
                    <a:pt x="1558925" y="3599815"/>
                  </a:lnTo>
                  <a:lnTo>
                    <a:pt x="1577339" y="3554412"/>
                  </a:lnTo>
                  <a:lnTo>
                    <a:pt x="1970722" y="2104707"/>
                  </a:lnTo>
                  <a:lnTo>
                    <a:pt x="2547620" y="6350"/>
                  </a:lnTo>
                  <a:lnTo>
                    <a:pt x="2549525" y="0"/>
                  </a:lnTo>
                  <a:close/>
                </a:path>
              </a:pathLst>
            </a:custGeom>
            <a:solidFill>
              <a:srgbClr val="FFB8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5842000" cy="6858000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548880" y="6167120"/>
              <a:ext cx="3294379" cy="612140"/>
            </a:xfrm>
            <a:prstGeom prst="rect">
              <a:avLst/>
            </a:prstGeom>
          </p:spPr>
        </p:pic>
      </p:grpSp>
      <p:sp>
        <p:nvSpPr>
          <p:cNvPr id="8" name="object 8"/>
          <p:cNvSpPr txBox="1"/>
          <p:nvPr/>
        </p:nvSpPr>
        <p:spPr>
          <a:xfrm>
            <a:off x="9914890" y="33019"/>
            <a:ext cx="2174240" cy="1244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50" spc="60" dirty="0">
                <a:latin typeface="Calibri"/>
                <a:cs typeface="Calibri"/>
              </a:rPr>
              <a:t>CSP004_C_E:</a:t>
            </a:r>
            <a:r>
              <a:rPr sz="650" spc="35" dirty="0">
                <a:latin typeface="Calibri"/>
                <a:cs typeface="Calibri"/>
              </a:rPr>
              <a:t> </a:t>
            </a:r>
            <a:r>
              <a:rPr sz="650" spc="55" dirty="0">
                <a:latin typeface="Calibri"/>
                <a:cs typeface="Calibri"/>
              </a:rPr>
              <a:t>Abdelkader</a:t>
            </a:r>
            <a:r>
              <a:rPr sz="650" spc="30" dirty="0">
                <a:latin typeface="Calibri"/>
                <a:cs typeface="Calibri"/>
              </a:rPr>
              <a:t> </a:t>
            </a:r>
            <a:r>
              <a:rPr sz="650" spc="60" dirty="0">
                <a:latin typeface="Calibri"/>
                <a:cs typeface="Calibri"/>
              </a:rPr>
              <a:t>Shaaban</a:t>
            </a:r>
            <a:r>
              <a:rPr sz="650" spc="40" dirty="0">
                <a:latin typeface="Calibri"/>
                <a:cs typeface="Calibri"/>
              </a:rPr>
              <a:t> </a:t>
            </a:r>
            <a:r>
              <a:rPr sz="650" spc="55" dirty="0">
                <a:latin typeface="Calibri"/>
                <a:cs typeface="Calibri"/>
              </a:rPr>
              <a:t>και</a:t>
            </a:r>
            <a:r>
              <a:rPr sz="650" spc="25" dirty="0">
                <a:latin typeface="Calibri"/>
                <a:cs typeface="Calibri"/>
              </a:rPr>
              <a:t> </a:t>
            </a:r>
            <a:r>
              <a:rPr sz="650" spc="50" dirty="0">
                <a:latin typeface="Calibri"/>
                <a:cs typeface="Calibri"/>
              </a:rPr>
              <a:t>Stefan</a:t>
            </a:r>
            <a:r>
              <a:rPr sz="650" spc="25" dirty="0">
                <a:latin typeface="Calibri"/>
                <a:cs typeface="Calibri"/>
              </a:rPr>
              <a:t> </a:t>
            </a:r>
            <a:r>
              <a:rPr sz="650" spc="50" dirty="0">
                <a:latin typeface="Calibri"/>
                <a:cs typeface="Calibri"/>
              </a:rPr>
              <a:t>Schauer</a:t>
            </a:r>
            <a:endParaRPr sz="650">
              <a:latin typeface="Calibri"/>
              <a:cs typeface="Calibri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7813675" y="683259"/>
            <a:ext cx="3685540" cy="1244600"/>
          </a:xfrm>
          <a:prstGeom prst="rect">
            <a:avLst/>
          </a:prstGeom>
        </p:spPr>
        <p:txBody>
          <a:bodyPr vert="horz" wrap="square" lIns="0" tIns="41910" rIns="0" bIns="0" rtlCol="0">
            <a:spAutoFit/>
          </a:bodyPr>
          <a:lstStyle/>
          <a:p>
            <a:pPr marL="12700" marR="5080" algn="ctr">
              <a:lnSpc>
                <a:spcPts val="3150"/>
              </a:lnSpc>
              <a:spcBef>
                <a:spcPts val="330"/>
              </a:spcBef>
            </a:pPr>
            <a:r>
              <a:rPr sz="2750" spc="135" dirty="0">
                <a:solidFill>
                  <a:srgbClr val="000000"/>
                </a:solidFill>
                <a:latin typeface="Calibri"/>
                <a:cs typeface="Calibri"/>
              </a:rPr>
              <a:t>Προστασία</a:t>
            </a:r>
            <a:r>
              <a:rPr sz="2750" spc="8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750" spc="114" dirty="0">
                <a:solidFill>
                  <a:srgbClr val="000000"/>
                </a:solidFill>
                <a:latin typeface="Calibri"/>
                <a:cs typeface="Calibri"/>
              </a:rPr>
              <a:t>δικτύου</a:t>
            </a:r>
            <a:r>
              <a:rPr sz="2750" spc="7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750" spc="114" dirty="0">
                <a:solidFill>
                  <a:srgbClr val="000000"/>
                </a:solidFill>
                <a:latin typeface="Calibri"/>
                <a:cs typeface="Calibri"/>
              </a:rPr>
              <a:t>για </a:t>
            </a:r>
            <a:r>
              <a:rPr sz="2750" spc="-60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750" spc="125" dirty="0">
                <a:solidFill>
                  <a:srgbClr val="000000"/>
                </a:solidFill>
                <a:latin typeface="Calibri"/>
                <a:cs typeface="Calibri"/>
              </a:rPr>
              <a:t>συστήματα </a:t>
            </a:r>
            <a:r>
              <a:rPr sz="2750" spc="90" dirty="0">
                <a:solidFill>
                  <a:srgbClr val="000000"/>
                </a:solidFill>
                <a:latin typeface="Calibri"/>
                <a:cs typeface="Calibri"/>
              </a:rPr>
              <a:t>ελέγχου </a:t>
            </a:r>
            <a:r>
              <a:rPr sz="2750" spc="9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750" spc="80" dirty="0">
                <a:solidFill>
                  <a:srgbClr val="000000"/>
                </a:solidFill>
                <a:latin typeface="Calibri"/>
                <a:cs typeface="Calibri"/>
              </a:rPr>
              <a:t>ενέργειας</a:t>
            </a:r>
            <a:endParaRPr sz="275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199630" y="2121534"/>
            <a:ext cx="2496185" cy="5359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350" b="1" spc="240" dirty="0">
                <a:solidFill>
                  <a:srgbClr val="D6791A"/>
                </a:solidFill>
                <a:latin typeface="Calibri"/>
                <a:cs typeface="Calibri"/>
              </a:rPr>
              <a:t>CSP004_C_E</a:t>
            </a:r>
            <a:endParaRPr sz="335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6892925" y="3290569"/>
            <a:ext cx="2784475" cy="918844"/>
          </a:xfrm>
          <a:prstGeom prst="rect">
            <a:avLst/>
          </a:prstGeom>
        </p:spPr>
        <p:txBody>
          <a:bodyPr vert="horz" wrap="square" lIns="0" tIns="812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40"/>
              </a:spcBef>
            </a:pPr>
            <a:r>
              <a:rPr sz="1000" spc="130" dirty="0">
                <a:latin typeface="Calibri"/>
                <a:cs typeface="Calibri"/>
              </a:rPr>
              <a:t>ΠΑΡΟΥ</a:t>
            </a:r>
            <a:r>
              <a:rPr lang="en-US" sz="1000" spc="130" dirty="0">
                <a:latin typeface="Calibri"/>
                <a:cs typeface="Calibri"/>
              </a:rPr>
              <a:t>I</a:t>
            </a:r>
            <a:r>
              <a:rPr sz="1000" spc="130" dirty="0">
                <a:latin typeface="Calibri"/>
                <a:cs typeface="Calibri"/>
              </a:rPr>
              <a:t>ΊΑΣΗ</a:t>
            </a:r>
            <a:r>
              <a:rPr sz="1000" spc="160" dirty="0">
                <a:latin typeface="Calibri"/>
                <a:cs typeface="Calibri"/>
              </a:rPr>
              <a:t> </a:t>
            </a:r>
            <a:r>
              <a:rPr sz="1000" spc="90" dirty="0">
                <a:latin typeface="Calibri"/>
                <a:cs typeface="Calibri"/>
              </a:rPr>
              <a:t>ΑΠ</a:t>
            </a:r>
            <a:r>
              <a:rPr lang="en-US" sz="1000" spc="90" dirty="0">
                <a:latin typeface="Calibri"/>
                <a:cs typeface="Calibri"/>
              </a:rPr>
              <a:t>O</a:t>
            </a:r>
            <a:r>
              <a:rPr sz="1000" spc="90" dirty="0">
                <a:latin typeface="Calibri"/>
                <a:cs typeface="Calibri"/>
              </a:rPr>
              <a:t>:</a:t>
            </a:r>
            <a:endParaRPr sz="100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545"/>
              </a:spcBef>
            </a:pPr>
            <a:r>
              <a:rPr sz="1000" spc="110" dirty="0">
                <a:latin typeface="Calibri"/>
                <a:cs typeface="Calibri"/>
              </a:rPr>
              <a:t>DR.</a:t>
            </a:r>
            <a:r>
              <a:rPr sz="1000" spc="140" dirty="0">
                <a:latin typeface="Calibri"/>
                <a:cs typeface="Calibri"/>
              </a:rPr>
              <a:t> </a:t>
            </a:r>
            <a:r>
              <a:rPr sz="1000" spc="135" dirty="0">
                <a:latin typeface="Calibri"/>
                <a:cs typeface="Calibri"/>
              </a:rPr>
              <a:t>STEFAN</a:t>
            </a:r>
            <a:r>
              <a:rPr sz="1000" spc="150" dirty="0">
                <a:latin typeface="Calibri"/>
                <a:cs typeface="Calibri"/>
              </a:rPr>
              <a:t> </a:t>
            </a:r>
            <a:r>
              <a:rPr sz="1000" spc="140" dirty="0">
                <a:latin typeface="Calibri"/>
                <a:cs typeface="Calibri"/>
              </a:rPr>
              <a:t>SCHAUER</a:t>
            </a:r>
            <a:endParaRPr sz="100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530"/>
              </a:spcBef>
            </a:pPr>
            <a:r>
              <a:rPr sz="1000" spc="110" dirty="0">
                <a:latin typeface="Calibri"/>
                <a:cs typeface="Calibri"/>
              </a:rPr>
              <a:t>DR.</a:t>
            </a:r>
            <a:r>
              <a:rPr sz="1000" spc="140" dirty="0">
                <a:latin typeface="Calibri"/>
                <a:cs typeface="Calibri"/>
              </a:rPr>
              <a:t> </a:t>
            </a:r>
            <a:r>
              <a:rPr sz="1000" spc="145" dirty="0">
                <a:latin typeface="Calibri"/>
                <a:cs typeface="Calibri"/>
              </a:rPr>
              <a:t>ABDELKADER </a:t>
            </a:r>
            <a:r>
              <a:rPr sz="1000" spc="135" dirty="0">
                <a:latin typeface="Calibri"/>
                <a:cs typeface="Calibri"/>
              </a:rPr>
              <a:t>SHAABAN</a:t>
            </a:r>
            <a:endParaRPr sz="100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620"/>
              </a:spcBef>
              <a:tabLst>
                <a:tab pos="354965" algn="l"/>
                <a:tab pos="1196340" algn="l"/>
              </a:tabLst>
            </a:pPr>
            <a:r>
              <a:rPr sz="1000" b="1" spc="35" dirty="0">
                <a:latin typeface="Calibri"/>
                <a:cs typeface="Calibri"/>
              </a:rPr>
              <a:t>AIT	</a:t>
            </a:r>
            <a:r>
              <a:rPr sz="1000" b="1" spc="70" dirty="0">
                <a:latin typeface="Calibri"/>
                <a:cs typeface="Calibri"/>
              </a:rPr>
              <a:t>ΑΥΣΤΡΙΑ</a:t>
            </a:r>
            <a:r>
              <a:rPr lang="en-US" sz="1000" b="1" spc="70" dirty="0">
                <a:latin typeface="Calibri"/>
                <a:cs typeface="Calibri"/>
              </a:rPr>
              <a:t>KO</a:t>
            </a:r>
            <a:r>
              <a:rPr sz="1000" b="1" spc="70" dirty="0">
                <a:latin typeface="Calibri"/>
                <a:cs typeface="Calibri"/>
              </a:rPr>
              <a:t>	</a:t>
            </a:r>
            <a:r>
              <a:rPr sz="1000" b="1" spc="50" dirty="0">
                <a:latin typeface="Calibri"/>
                <a:cs typeface="Calibri"/>
              </a:rPr>
              <a:t>ΙΝΣΤΙΤΟ</a:t>
            </a:r>
            <a:r>
              <a:rPr lang="en-US" sz="1000" b="1" spc="50" dirty="0">
                <a:latin typeface="Calibri"/>
                <a:cs typeface="Calibri"/>
              </a:rPr>
              <a:t>Y</a:t>
            </a:r>
            <a:r>
              <a:rPr sz="1000" b="1" spc="50" dirty="0">
                <a:latin typeface="Calibri"/>
                <a:cs typeface="Calibri"/>
              </a:rPr>
              <a:t>ΤΟ</a:t>
            </a:r>
            <a:r>
              <a:rPr sz="1000" b="1" spc="75" dirty="0">
                <a:latin typeface="Calibri"/>
                <a:cs typeface="Calibri"/>
              </a:rPr>
              <a:t> </a:t>
            </a:r>
            <a:r>
              <a:rPr sz="1000" b="1" spc="50" dirty="0">
                <a:latin typeface="Calibri"/>
                <a:cs typeface="Calibri"/>
              </a:rPr>
              <a:t>ΤΕΧΝΟΛΟΓ</a:t>
            </a:r>
            <a:r>
              <a:rPr lang="en-US" sz="1000" b="1" spc="50" dirty="0">
                <a:latin typeface="Calibri"/>
                <a:cs typeface="Calibri"/>
              </a:rPr>
              <a:t>I</a:t>
            </a:r>
            <a:r>
              <a:rPr sz="1000" b="1" spc="50" dirty="0">
                <a:latin typeface="Calibri"/>
                <a:cs typeface="Calibri"/>
              </a:rPr>
              <a:t>ΑΣ</a:t>
            </a:r>
            <a:endParaRPr sz="10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0" y="0"/>
            <a:ext cx="6042660" cy="6878955"/>
            <a:chOff x="0" y="0"/>
            <a:chExt cx="6042660" cy="6878955"/>
          </a:xfrm>
        </p:grpSpPr>
        <p:sp>
          <p:nvSpPr>
            <p:cNvPr id="4" name="object 4"/>
            <p:cNvSpPr/>
            <p:nvPr/>
          </p:nvSpPr>
          <p:spPr>
            <a:xfrm>
              <a:off x="4498340" y="5113972"/>
              <a:ext cx="798195" cy="1739264"/>
            </a:xfrm>
            <a:custGeom>
              <a:avLst/>
              <a:gdLst/>
              <a:ahLst/>
              <a:cxnLst/>
              <a:rect l="l" t="t" r="r" b="b"/>
              <a:pathLst>
                <a:path w="798195" h="1739265">
                  <a:moveTo>
                    <a:pt x="610235" y="0"/>
                  </a:moveTo>
                  <a:lnTo>
                    <a:pt x="561339" y="6667"/>
                  </a:lnTo>
                  <a:lnTo>
                    <a:pt x="516889" y="25400"/>
                  </a:lnTo>
                  <a:lnTo>
                    <a:pt x="478472" y="55244"/>
                  </a:lnTo>
                  <a:lnTo>
                    <a:pt x="448310" y="94614"/>
                  </a:lnTo>
                  <a:lnTo>
                    <a:pt x="428942" y="142239"/>
                  </a:lnTo>
                  <a:lnTo>
                    <a:pt x="0" y="1738947"/>
                  </a:lnTo>
                  <a:lnTo>
                    <a:pt x="27939" y="1738947"/>
                  </a:lnTo>
                  <a:lnTo>
                    <a:pt x="454025" y="148907"/>
                  </a:lnTo>
                  <a:lnTo>
                    <a:pt x="470535" y="107950"/>
                  </a:lnTo>
                  <a:lnTo>
                    <a:pt x="496252" y="74294"/>
                  </a:lnTo>
                  <a:lnTo>
                    <a:pt x="529589" y="48577"/>
                  </a:lnTo>
                  <a:lnTo>
                    <a:pt x="567689" y="32384"/>
                  </a:lnTo>
                  <a:lnTo>
                    <a:pt x="609600" y="26669"/>
                  </a:lnTo>
                  <a:lnTo>
                    <a:pt x="698750" y="26669"/>
                  </a:lnTo>
                  <a:lnTo>
                    <a:pt x="659130" y="6667"/>
                  </a:lnTo>
                  <a:lnTo>
                    <a:pt x="610235" y="0"/>
                  </a:lnTo>
                  <a:close/>
                </a:path>
                <a:path w="798195" h="1739265">
                  <a:moveTo>
                    <a:pt x="698750" y="26669"/>
                  </a:moveTo>
                  <a:lnTo>
                    <a:pt x="609600" y="26669"/>
                  </a:lnTo>
                  <a:lnTo>
                    <a:pt x="652462" y="32384"/>
                  </a:lnTo>
                  <a:lnTo>
                    <a:pt x="709612" y="60959"/>
                  </a:lnTo>
                  <a:lnTo>
                    <a:pt x="750570" y="109537"/>
                  </a:lnTo>
                  <a:lnTo>
                    <a:pt x="770889" y="170497"/>
                  </a:lnTo>
                  <a:lnTo>
                    <a:pt x="771842" y="202882"/>
                  </a:lnTo>
                  <a:lnTo>
                    <a:pt x="766445" y="235584"/>
                  </a:lnTo>
                  <a:lnTo>
                    <a:pt x="362585" y="1738947"/>
                  </a:lnTo>
                  <a:lnTo>
                    <a:pt x="390525" y="1738947"/>
                  </a:lnTo>
                  <a:lnTo>
                    <a:pt x="791527" y="242252"/>
                  </a:lnTo>
                  <a:lnTo>
                    <a:pt x="797877" y="204787"/>
                  </a:lnTo>
                  <a:lnTo>
                    <a:pt x="796607" y="167322"/>
                  </a:lnTo>
                  <a:lnTo>
                    <a:pt x="773112" y="96202"/>
                  </a:lnTo>
                  <a:lnTo>
                    <a:pt x="724535" y="39687"/>
                  </a:lnTo>
                  <a:lnTo>
                    <a:pt x="698750" y="26669"/>
                  </a:lnTo>
                  <a:close/>
                </a:path>
              </a:pathLst>
            </a:custGeom>
            <a:solidFill>
              <a:srgbClr val="D679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2933700" y="1270"/>
              <a:ext cx="1818639" cy="6856730"/>
            </a:xfrm>
            <a:custGeom>
              <a:avLst/>
              <a:gdLst/>
              <a:ahLst/>
              <a:cxnLst/>
              <a:rect l="l" t="t" r="r" b="b"/>
              <a:pathLst>
                <a:path w="1818639" h="6856730">
                  <a:moveTo>
                    <a:pt x="1818322" y="0"/>
                  </a:moveTo>
                  <a:lnTo>
                    <a:pt x="0" y="6856730"/>
                  </a:lnTo>
                </a:path>
              </a:pathLst>
            </a:custGeom>
            <a:ln w="22225">
              <a:solidFill>
                <a:srgbClr val="D6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3497579" y="17779"/>
              <a:ext cx="2545080" cy="6837680"/>
            </a:xfrm>
            <a:custGeom>
              <a:avLst/>
              <a:gdLst/>
              <a:ahLst/>
              <a:cxnLst/>
              <a:rect l="l" t="t" r="r" b="b"/>
              <a:pathLst>
                <a:path w="2545079" h="6837680">
                  <a:moveTo>
                    <a:pt x="1321435" y="2283142"/>
                  </a:moveTo>
                  <a:lnTo>
                    <a:pt x="1271587" y="2291397"/>
                  </a:lnTo>
                  <a:lnTo>
                    <a:pt x="1226185" y="2312352"/>
                  </a:lnTo>
                  <a:lnTo>
                    <a:pt x="1187767" y="2345372"/>
                  </a:lnTo>
                  <a:lnTo>
                    <a:pt x="1159510" y="2389187"/>
                  </a:lnTo>
                  <a:lnTo>
                    <a:pt x="1159510" y="2390457"/>
                  </a:lnTo>
                  <a:lnTo>
                    <a:pt x="819150" y="3658870"/>
                  </a:lnTo>
                  <a:lnTo>
                    <a:pt x="0" y="6836410"/>
                  </a:lnTo>
                  <a:lnTo>
                    <a:pt x="13335" y="6837680"/>
                  </a:lnTo>
                  <a:lnTo>
                    <a:pt x="26670" y="6837680"/>
                  </a:lnTo>
                  <a:lnTo>
                    <a:pt x="843365" y="3664902"/>
                  </a:lnTo>
                  <a:lnTo>
                    <a:pt x="1183322" y="2398077"/>
                  </a:lnTo>
                  <a:lnTo>
                    <a:pt x="1208087" y="2360612"/>
                  </a:lnTo>
                  <a:lnTo>
                    <a:pt x="1241107" y="2332355"/>
                  </a:lnTo>
                  <a:lnTo>
                    <a:pt x="1279842" y="2314257"/>
                  </a:lnTo>
                  <a:lnTo>
                    <a:pt x="1322705" y="2307590"/>
                  </a:lnTo>
                  <a:lnTo>
                    <a:pt x="1417637" y="2307590"/>
                  </a:lnTo>
                  <a:lnTo>
                    <a:pt x="1372870" y="2289175"/>
                  </a:lnTo>
                  <a:lnTo>
                    <a:pt x="1321435" y="2283142"/>
                  </a:lnTo>
                  <a:close/>
                </a:path>
                <a:path w="2545079" h="6837680">
                  <a:moveTo>
                    <a:pt x="1417637" y="2307590"/>
                  </a:moveTo>
                  <a:lnTo>
                    <a:pt x="1322705" y="2307590"/>
                  </a:lnTo>
                  <a:lnTo>
                    <a:pt x="1366837" y="2313305"/>
                  </a:lnTo>
                  <a:lnTo>
                    <a:pt x="1412557" y="2334260"/>
                  </a:lnTo>
                  <a:lnTo>
                    <a:pt x="1448435" y="2367280"/>
                  </a:lnTo>
                  <a:lnTo>
                    <a:pt x="1472565" y="2409190"/>
                  </a:lnTo>
                  <a:lnTo>
                    <a:pt x="1483042" y="2456815"/>
                  </a:lnTo>
                  <a:lnTo>
                    <a:pt x="1477962" y="2506662"/>
                  </a:lnTo>
                  <a:lnTo>
                    <a:pt x="1220152" y="3457892"/>
                  </a:lnTo>
                  <a:lnTo>
                    <a:pt x="1214120" y="3493452"/>
                  </a:lnTo>
                  <a:lnTo>
                    <a:pt x="1223010" y="3563620"/>
                  </a:lnTo>
                  <a:lnTo>
                    <a:pt x="1258570" y="3626802"/>
                  </a:lnTo>
                  <a:lnTo>
                    <a:pt x="1314767" y="3670300"/>
                  </a:lnTo>
                  <a:lnTo>
                    <a:pt x="1397635" y="3689350"/>
                  </a:lnTo>
                  <a:lnTo>
                    <a:pt x="1444625" y="3683000"/>
                  </a:lnTo>
                  <a:lnTo>
                    <a:pt x="1487805" y="3664902"/>
                  </a:lnTo>
                  <a:lnTo>
                    <a:pt x="1490662" y="3662680"/>
                  </a:lnTo>
                  <a:lnTo>
                    <a:pt x="1403985" y="3662680"/>
                  </a:lnTo>
                  <a:lnTo>
                    <a:pt x="1354137" y="3657600"/>
                  </a:lnTo>
                  <a:lnTo>
                    <a:pt x="1299210" y="3630612"/>
                  </a:lnTo>
                  <a:lnTo>
                    <a:pt x="1259205" y="3584257"/>
                  </a:lnTo>
                  <a:lnTo>
                    <a:pt x="1239202" y="3526155"/>
                  </a:lnTo>
                  <a:lnTo>
                    <a:pt x="1238567" y="3495357"/>
                  </a:lnTo>
                  <a:lnTo>
                    <a:pt x="1243965" y="3464242"/>
                  </a:lnTo>
                  <a:lnTo>
                    <a:pt x="1502092" y="2513012"/>
                  </a:lnTo>
                  <a:lnTo>
                    <a:pt x="1508442" y="2464435"/>
                  </a:lnTo>
                  <a:lnTo>
                    <a:pt x="1502092" y="2417445"/>
                  </a:lnTo>
                  <a:lnTo>
                    <a:pt x="1483995" y="2374265"/>
                  </a:lnTo>
                  <a:lnTo>
                    <a:pt x="1455737" y="2336800"/>
                  </a:lnTo>
                  <a:lnTo>
                    <a:pt x="1418272" y="2307907"/>
                  </a:lnTo>
                  <a:lnTo>
                    <a:pt x="1417637" y="2307590"/>
                  </a:lnTo>
                  <a:close/>
                </a:path>
                <a:path w="2545079" h="6837680">
                  <a:moveTo>
                    <a:pt x="2545080" y="0"/>
                  </a:moveTo>
                  <a:lnTo>
                    <a:pt x="2518410" y="0"/>
                  </a:lnTo>
                  <a:lnTo>
                    <a:pt x="1939290" y="2101215"/>
                  </a:lnTo>
                  <a:lnTo>
                    <a:pt x="1547495" y="3546475"/>
                  </a:lnTo>
                  <a:lnTo>
                    <a:pt x="1526540" y="3592195"/>
                  </a:lnTo>
                  <a:lnTo>
                    <a:pt x="1493520" y="3628072"/>
                  </a:lnTo>
                  <a:lnTo>
                    <a:pt x="1451610" y="3652202"/>
                  </a:lnTo>
                  <a:lnTo>
                    <a:pt x="1403985" y="3662680"/>
                  </a:lnTo>
                  <a:lnTo>
                    <a:pt x="1490662" y="3662680"/>
                  </a:lnTo>
                  <a:lnTo>
                    <a:pt x="1525270" y="3636645"/>
                  </a:lnTo>
                  <a:lnTo>
                    <a:pt x="1554162" y="3599180"/>
                  </a:lnTo>
                  <a:lnTo>
                    <a:pt x="1572895" y="3554095"/>
                  </a:lnTo>
                  <a:lnTo>
                    <a:pt x="1964690" y="2108835"/>
                  </a:lnTo>
                  <a:lnTo>
                    <a:pt x="2540000" y="16510"/>
                  </a:lnTo>
                  <a:lnTo>
                    <a:pt x="2543810" y="3810"/>
                  </a:lnTo>
                  <a:lnTo>
                    <a:pt x="2545080" y="0"/>
                  </a:lnTo>
                  <a:close/>
                </a:path>
              </a:pathLst>
            </a:custGeom>
            <a:solidFill>
              <a:srgbClr val="FFB8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5841999" cy="6858000"/>
            </a:xfrm>
            <a:prstGeom prst="rect">
              <a:avLst/>
            </a:prstGeom>
          </p:spPr>
        </p:pic>
      </p:grpSp>
      <p:sp>
        <p:nvSpPr>
          <p:cNvPr id="8" name="object 8"/>
          <p:cNvSpPr txBox="1"/>
          <p:nvPr/>
        </p:nvSpPr>
        <p:spPr>
          <a:xfrm>
            <a:off x="9914890" y="33019"/>
            <a:ext cx="2174240" cy="1244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50" spc="60" dirty="0">
                <a:solidFill>
                  <a:srgbClr val="FFFFFF"/>
                </a:solidFill>
                <a:latin typeface="Calibri"/>
                <a:cs typeface="Calibri"/>
              </a:rPr>
              <a:t>CSP004_C_E:</a:t>
            </a:r>
            <a:r>
              <a:rPr sz="65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650" spc="55" dirty="0">
                <a:solidFill>
                  <a:srgbClr val="FFFFFF"/>
                </a:solidFill>
                <a:latin typeface="Calibri"/>
                <a:cs typeface="Calibri"/>
              </a:rPr>
              <a:t>Abdelkader</a:t>
            </a:r>
            <a:r>
              <a:rPr sz="65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650" spc="60" dirty="0">
                <a:solidFill>
                  <a:srgbClr val="FFFFFF"/>
                </a:solidFill>
                <a:latin typeface="Calibri"/>
                <a:cs typeface="Calibri"/>
              </a:rPr>
              <a:t>Shaaban</a:t>
            </a:r>
            <a:r>
              <a:rPr sz="65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650" spc="55" dirty="0">
                <a:solidFill>
                  <a:srgbClr val="FFFFFF"/>
                </a:solidFill>
                <a:latin typeface="Calibri"/>
                <a:cs typeface="Calibri"/>
              </a:rPr>
              <a:t>και</a:t>
            </a:r>
            <a:r>
              <a:rPr sz="650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650" spc="50" dirty="0">
                <a:solidFill>
                  <a:srgbClr val="FFFFFF"/>
                </a:solidFill>
                <a:latin typeface="Calibri"/>
                <a:cs typeface="Calibri"/>
              </a:rPr>
              <a:t>Stefan</a:t>
            </a:r>
            <a:r>
              <a:rPr sz="650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650" spc="50" dirty="0">
                <a:solidFill>
                  <a:srgbClr val="FFFFFF"/>
                </a:solidFill>
                <a:latin typeface="Calibri"/>
                <a:cs typeface="Calibri"/>
              </a:rPr>
              <a:t>Schauer</a:t>
            </a:r>
            <a:endParaRPr sz="650">
              <a:latin typeface="Calibri"/>
              <a:cs typeface="Calibri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46990" rIns="0" bIns="0" rtlCol="0">
            <a:spAutoFit/>
          </a:bodyPr>
          <a:lstStyle/>
          <a:p>
            <a:pPr marL="7168515" marR="5080" indent="-1003300">
              <a:lnSpc>
                <a:spcPts val="2160"/>
              </a:lnSpc>
              <a:spcBef>
                <a:spcPts val="370"/>
              </a:spcBef>
            </a:pPr>
            <a:r>
              <a:rPr spc="170" dirty="0"/>
              <a:t>Προστασία</a:t>
            </a:r>
            <a:r>
              <a:rPr spc="195" dirty="0"/>
              <a:t> </a:t>
            </a:r>
            <a:r>
              <a:rPr spc="150" dirty="0"/>
              <a:t>δικτύου</a:t>
            </a:r>
            <a:r>
              <a:rPr spc="185" dirty="0"/>
              <a:t> </a:t>
            </a:r>
            <a:r>
              <a:rPr spc="80" dirty="0"/>
              <a:t>για</a:t>
            </a:r>
            <a:r>
              <a:rPr spc="45" dirty="0"/>
              <a:t> </a:t>
            </a:r>
            <a:r>
              <a:rPr spc="155" dirty="0"/>
              <a:t>συστήματα </a:t>
            </a:r>
            <a:r>
              <a:rPr spc="-484" dirty="0"/>
              <a:t> </a:t>
            </a:r>
            <a:r>
              <a:rPr spc="150" dirty="0"/>
              <a:t>ελέγχου</a:t>
            </a:r>
            <a:r>
              <a:rPr spc="190" dirty="0"/>
              <a:t> </a:t>
            </a:r>
            <a:r>
              <a:rPr spc="145" dirty="0"/>
              <a:t>ενέργειας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6914515" y="1725929"/>
            <a:ext cx="4183379" cy="4235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1000" b="1" spc="45" dirty="0">
                <a:solidFill>
                  <a:srgbClr val="FFB800"/>
                </a:solidFill>
                <a:latin typeface="Calibri"/>
                <a:cs typeface="Calibri"/>
              </a:rPr>
              <a:t>Αυτές</a:t>
            </a:r>
            <a:r>
              <a:rPr sz="1000" b="1" spc="10" dirty="0">
                <a:solidFill>
                  <a:srgbClr val="FFB800"/>
                </a:solidFill>
                <a:latin typeface="Calibri"/>
                <a:cs typeface="Calibri"/>
              </a:rPr>
              <a:t> </a:t>
            </a:r>
            <a:r>
              <a:rPr sz="1000" b="1" spc="35" dirty="0">
                <a:solidFill>
                  <a:srgbClr val="FFB800"/>
                </a:solidFill>
                <a:latin typeface="Calibri"/>
                <a:cs typeface="Calibri"/>
              </a:rPr>
              <a:t>οι</a:t>
            </a:r>
            <a:r>
              <a:rPr sz="1000" b="1" spc="15" dirty="0">
                <a:solidFill>
                  <a:srgbClr val="FFB800"/>
                </a:solidFill>
                <a:latin typeface="Calibri"/>
                <a:cs typeface="Calibri"/>
              </a:rPr>
              <a:t> </a:t>
            </a:r>
            <a:r>
              <a:rPr sz="1000" b="1" spc="45" dirty="0">
                <a:solidFill>
                  <a:srgbClr val="FFB800"/>
                </a:solidFill>
                <a:latin typeface="Calibri"/>
                <a:cs typeface="Calibri"/>
              </a:rPr>
              <a:t>διαφάνειες</a:t>
            </a:r>
            <a:r>
              <a:rPr sz="1000" b="1" spc="15" dirty="0">
                <a:solidFill>
                  <a:srgbClr val="FFB800"/>
                </a:solidFill>
                <a:latin typeface="Calibri"/>
                <a:cs typeface="Calibri"/>
              </a:rPr>
              <a:t> </a:t>
            </a:r>
            <a:r>
              <a:rPr sz="1000" b="1" spc="50" dirty="0">
                <a:solidFill>
                  <a:srgbClr val="FFB800"/>
                </a:solidFill>
                <a:latin typeface="Calibri"/>
                <a:cs typeface="Calibri"/>
              </a:rPr>
              <a:t>περιγράφουν</a:t>
            </a:r>
            <a:r>
              <a:rPr sz="1000" b="1" spc="10" dirty="0">
                <a:solidFill>
                  <a:srgbClr val="FFB800"/>
                </a:solidFill>
                <a:latin typeface="Calibri"/>
                <a:cs typeface="Calibri"/>
              </a:rPr>
              <a:t> </a:t>
            </a:r>
            <a:r>
              <a:rPr sz="1000" b="1" spc="45" dirty="0">
                <a:solidFill>
                  <a:srgbClr val="FFB800"/>
                </a:solidFill>
                <a:latin typeface="Calibri"/>
                <a:cs typeface="Calibri"/>
              </a:rPr>
              <a:t>τα</a:t>
            </a:r>
            <a:r>
              <a:rPr sz="1000" b="1" spc="15" dirty="0">
                <a:solidFill>
                  <a:srgbClr val="FFB800"/>
                </a:solidFill>
                <a:latin typeface="Calibri"/>
                <a:cs typeface="Calibri"/>
              </a:rPr>
              <a:t> </a:t>
            </a:r>
            <a:r>
              <a:rPr sz="1000" b="1" spc="50" dirty="0">
                <a:solidFill>
                  <a:srgbClr val="FFB800"/>
                </a:solidFill>
                <a:latin typeface="Calibri"/>
                <a:cs typeface="Calibri"/>
              </a:rPr>
              <a:t>ουσιώδη</a:t>
            </a:r>
            <a:r>
              <a:rPr sz="1000" b="1" spc="15" dirty="0">
                <a:solidFill>
                  <a:srgbClr val="FFB800"/>
                </a:solidFill>
                <a:latin typeface="Calibri"/>
                <a:cs typeface="Calibri"/>
              </a:rPr>
              <a:t> </a:t>
            </a:r>
            <a:r>
              <a:rPr sz="1000" b="1" spc="40" dirty="0">
                <a:solidFill>
                  <a:srgbClr val="FFB800"/>
                </a:solidFill>
                <a:latin typeface="Calibri"/>
                <a:cs typeface="Calibri"/>
              </a:rPr>
              <a:t>επιθετικά</a:t>
            </a:r>
            <a:r>
              <a:rPr sz="1000" b="1" spc="15" dirty="0">
                <a:solidFill>
                  <a:srgbClr val="FFB800"/>
                </a:solidFill>
                <a:latin typeface="Calibri"/>
                <a:cs typeface="Calibri"/>
              </a:rPr>
              <a:t> </a:t>
            </a:r>
            <a:r>
              <a:rPr sz="1000" b="1" spc="45" dirty="0">
                <a:solidFill>
                  <a:srgbClr val="FFB800"/>
                </a:solidFill>
                <a:latin typeface="Calibri"/>
                <a:cs typeface="Calibri"/>
              </a:rPr>
              <a:t>εργαλεία</a:t>
            </a:r>
            <a:r>
              <a:rPr sz="1000" b="1" spc="10" dirty="0">
                <a:solidFill>
                  <a:srgbClr val="FFB800"/>
                </a:solidFill>
                <a:latin typeface="Calibri"/>
                <a:cs typeface="Calibri"/>
              </a:rPr>
              <a:t> </a:t>
            </a:r>
            <a:r>
              <a:rPr sz="1000" b="1" spc="40" dirty="0">
                <a:solidFill>
                  <a:srgbClr val="FFB800"/>
                </a:solidFill>
                <a:latin typeface="Calibri"/>
                <a:cs typeface="Calibri"/>
              </a:rPr>
              <a:t>που</a:t>
            </a:r>
            <a:endParaRPr sz="1000">
              <a:latin typeface="Calibri"/>
              <a:cs typeface="Calibri"/>
            </a:endParaRPr>
          </a:p>
          <a:p>
            <a:pPr marL="4445" algn="ctr">
              <a:lnSpc>
                <a:spcPct val="100000"/>
              </a:lnSpc>
              <a:spcBef>
                <a:spcPts val="735"/>
              </a:spcBef>
            </a:pPr>
            <a:r>
              <a:rPr sz="1000" b="1" spc="55" dirty="0">
                <a:solidFill>
                  <a:srgbClr val="FFB800"/>
                </a:solidFill>
                <a:latin typeface="Calibri"/>
                <a:cs typeface="Calibri"/>
              </a:rPr>
              <a:t>θα</a:t>
            </a:r>
            <a:r>
              <a:rPr sz="1000" b="1" dirty="0">
                <a:solidFill>
                  <a:srgbClr val="FFB800"/>
                </a:solidFill>
                <a:latin typeface="Calibri"/>
                <a:cs typeface="Calibri"/>
              </a:rPr>
              <a:t> </a:t>
            </a:r>
            <a:r>
              <a:rPr sz="1000" b="1" spc="45" dirty="0">
                <a:solidFill>
                  <a:srgbClr val="FFB800"/>
                </a:solidFill>
                <a:latin typeface="Calibri"/>
                <a:cs typeface="Calibri"/>
              </a:rPr>
              <a:t>χρησιμοποιηθεί</a:t>
            </a:r>
            <a:r>
              <a:rPr sz="1000" b="1" spc="5" dirty="0">
                <a:solidFill>
                  <a:srgbClr val="FFB800"/>
                </a:solidFill>
                <a:latin typeface="Calibri"/>
                <a:cs typeface="Calibri"/>
              </a:rPr>
              <a:t> </a:t>
            </a:r>
            <a:r>
              <a:rPr sz="1000" b="1" spc="50" dirty="0">
                <a:solidFill>
                  <a:srgbClr val="FFB800"/>
                </a:solidFill>
                <a:latin typeface="Calibri"/>
                <a:cs typeface="Calibri"/>
              </a:rPr>
              <a:t>σε</a:t>
            </a:r>
            <a:r>
              <a:rPr sz="1000" b="1" dirty="0">
                <a:solidFill>
                  <a:srgbClr val="FFB800"/>
                </a:solidFill>
                <a:latin typeface="Calibri"/>
                <a:cs typeface="Calibri"/>
              </a:rPr>
              <a:t> </a:t>
            </a:r>
            <a:r>
              <a:rPr sz="1000" b="1" spc="50" dirty="0">
                <a:solidFill>
                  <a:srgbClr val="FFB800"/>
                </a:solidFill>
                <a:latin typeface="Calibri"/>
                <a:cs typeface="Calibri"/>
              </a:rPr>
              <a:t>αυτό</a:t>
            </a:r>
            <a:r>
              <a:rPr sz="1000" b="1" spc="5" dirty="0">
                <a:solidFill>
                  <a:srgbClr val="FFB800"/>
                </a:solidFill>
                <a:latin typeface="Calibri"/>
                <a:cs typeface="Calibri"/>
              </a:rPr>
              <a:t> </a:t>
            </a:r>
            <a:r>
              <a:rPr sz="1000" b="1" spc="40" dirty="0">
                <a:solidFill>
                  <a:srgbClr val="FFB800"/>
                </a:solidFill>
                <a:latin typeface="Calibri"/>
                <a:cs typeface="Calibri"/>
              </a:rPr>
              <a:t>το</a:t>
            </a:r>
            <a:r>
              <a:rPr sz="1000" b="1" spc="-15" dirty="0">
                <a:solidFill>
                  <a:srgbClr val="FFB800"/>
                </a:solidFill>
                <a:latin typeface="Calibri"/>
                <a:cs typeface="Calibri"/>
              </a:rPr>
              <a:t> </a:t>
            </a:r>
            <a:r>
              <a:rPr sz="1000" b="1" spc="40" dirty="0">
                <a:solidFill>
                  <a:srgbClr val="FFB800"/>
                </a:solidFill>
                <a:latin typeface="Calibri"/>
                <a:cs typeface="Calibri"/>
              </a:rPr>
              <a:t>μάθημα.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947092" y="2522220"/>
            <a:ext cx="5647690" cy="11950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 marR="5080" indent="-4445" algn="ctr">
              <a:lnSpc>
                <a:spcPct val="100000"/>
              </a:lnSpc>
              <a:spcBef>
                <a:spcPts val="100"/>
              </a:spcBef>
            </a:pPr>
            <a:r>
              <a:rPr sz="1100" spc="85" dirty="0">
                <a:solidFill>
                  <a:srgbClr val="FF0000"/>
                </a:solidFill>
                <a:latin typeface="Calibri"/>
                <a:cs typeface="Calibri"/>
              </a:rPr>
              <a:t>Τα </a:t>
            </a:r>
            <a:r>
              <a:rPr sz="1100" spc="75" dirty="0">
                <a:solidFill>
                  <a:srgbClr val="FF0000"/>
                </a:solidFill>
                <a:latin typeface="Calibri"/>
                <a:cs typeface="Calibri"/>
              </a:rPr>
              <a:t>εργαλεία </a:t>
            </a:r>
            <a:r>
              <a:rPr sz="1100" spc="80" dirty="0">
                <a:solidFill>
                  <a:srgbClr val="FF0000"/>
                </a:solidFill>
                <a:latin typeface="Calibri"/>
                <a:cs typeface="Calibri"/>
              </a:rPr>
              <a:t>αυτά </a:t>
            </a:r>
            <a:r>
              <a:rPr sz="1100" spc="70" dirty="0">
                <a:solidFill>
                  <a:srgbClr val="FF0000"/>
                </a:solidFill>
                <a:latin typeface="Calibri"/>
                <a:cs typeface="Calibri"/>
              </a:rPr>
              <a:t>προορίζονται για </a:t>
            </a:r>
            <a:r>
              <a:rPr sz="1100" spc="80" dirty="0">
                <a:solidFill>
                  <a:srgbClr val="FF0000"/>
                </a:solidFill>
                <a:latin typeface="Calibri"/>
                <a:cs typeface="Calibri"/>
              </a:rPr>
              <a:t>χρήση </a:t>
            </a:r>
            <a:r>
              <a:rPr sz="1100" spc="75" dirty="0">
                <a:solidFill>
                  <a:srgbClr val="FF0000"/>
                </a:solidFill>
                <a:latin typeface="Calibri"/>
                <a:cs typeface="Calibri"/>
              </a:rPr>
              <a:t>στο </a:t>
            </a:r>
            <a:r>
              <a:rPr sz="1100" spc="70" dirty="0">
                <a:solidFill>
                  <a:srgbClr val="FF0000"/>
                </a:solidFill>
                <a:latin typeface="Calibri"/>
                <a:cs typeface="Calibri"/>
              </a:rPr>
              <a:t>πλαίσιο </a:t>
            </a:r>
            <a:r>
              <a:rPr sz="1100" spc="80" dirty="0">
                <a:solidFill>
                  <a:srgbClr val="FF0000"/>
                </a:solidFill>
                <a:latin typeface="Calibri"/>
                <a:cs typeface="Calibri"/>
              </a:rPr>
              <a:t>αυτού </a:t>
            </a:r>
            <a:r>
              <a:rPr sz="1100" spc="75" dirty="0">
                <a:solidFill>
                  <a:srgbClr val="FF0000"/>
                </a:solidFill>
                <a:latin typeface="Calibri"/>
                <a:cs typeface="Calibri"/>
              </a:rPr>
              <a:t>του </a:t>
            </a:r>
            <a:r>
              <a:rPr sz="1100" spc="80" dirty="0">
                <a:solidFill>
                  <a:srgbClr val="FF0000"/>
                </a:solidFill>
                <a:latin typeface="Calibri"/>
                <a:cs typeface="Calibri"/>
              </a:rPr>
              <a:t>μαθήματος </a:t>
            </a:r>
            <a:r>
              <a:rPr sz="1100" spc="70" dirty="0">
                <a:solidFill>
                  <a:srgbClr val="FF0000"/>
                </a:solidFill>
                <a:latin typeface="Calibri"/>
                <a:cs typeface="Calibri"/>
              </a:rPr>
              <a:t>για </a:t>
            </a:r>
            <a:r>
              <a:rPr sz="1100" spc="80" dirty="0">
                <a:solidFill>
                  <a:srgbClr val="FF0000"/>
                </a:solidFill>
                <a:latin typeface="Calibri"/>
                <a:cs typeface="Calibri"/>
              </a:rPr>
              <a:t>να </a:t>
            </a:r>
            <a:r>
              <a:rPr sz="1100" spc="8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100" spc="75" dirty="0">
                <a:solidFill>
                  <a:srgbClr val="FF0000"/>
                </a:solidFill>
                <a:latin typeface="Calibri"/>
                <a:cs typeface="Calibri"/>
              </a:rPr>
              <a:t>καταδείξουν </a:t>
            </a:r>
            <a:r>
              <a:rPr sz="1100" spc="90" dirty="0">
                <a:solidFill>
                  <a:srgbClr val="FF0000"/>
                </a:solidFill>
                <a:latin typeface="Calibri"/>
                <a:cs typeface="Calibri"/>
              </a:rPr>
              <a:t>πώς </a:t>
            </a:r>
            <a:r>
              <a:rPr sz="1100" spc="80" dirty="0">
                <a:solidFill>
                  <a:srgbClr val="FF0000"/>
                </a:solidFill>
                <a:latin typeface="Calibri"/>
                <a:cs typeface="Calibri"/>
              </a:rPr>
              <a:t>μπορούν να </a:t>
            </a:r>
            <a:r>
              <a:rPr sz="1100" spc="75" dirty="0">
                <a:solidFill>
                  <a:srgbClr val="FF0000"/>
                </a:solidFill>
                <a:latin typeface="Calibri"/>
                <a:cs typeface="Calibri"/>
              </a:rPr>
              <a:t>χρησιμοποιηθούν </a:t>
            </a:r>
            <a:r>
              <a:rPr sz="1100" spc="80" dirty="0">
                <a:solidFill>
                  <a:srgbClr val="FF0000"/>
                </a:solidFill>
                <a:latin typeface="Calibri"/>
                <a:cs typeface="Calibri"/>
              </a:rPr>
              <a:t>διάφορα </a:t>
            </a:r>
            <a:r>
              <a:rPr sz="1100" spc="75" dirty="0">
                <a:solidFill>
                  <a:srgbClr val="FF0000"/>
                </a:solidFill>
                <a:latin typeface="Calibri"/>
                <a:cs typeface="Calibri"/>
              </a:rPr>
              <a:t>εργαλεία </a:t>
            </a:r>
            <a:r>
              <a:rPr sz="1100" spc="70" dirty="0">
                <a:solidFill>
                  <a:srgbClr val="FF0000"/>
                </a:solidFill>
                <a:latin typeface="Calibri"/>
                <a:cs typeface="Calibri"/>
              </a:rPr>
              <a:t>για </a:t>
            </a:r>
            <a:r>
              <a:rPr sz="1100" spc="75" dirty="0">
                <a:solidFill>
                  <a:srgbClr val="FF0000"/>
                </a:solidFill>
                <a:latin typeface="Calibri"/>
                <a:cs typeface="Calibri"/>
              </a:rPr>
              <a:t>διάφορες </a:t>
            </a:r>
            <a:r>
              <a:rPr sz="1100" spc="8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100" spc="75" dirty="0">
                <a:solidFill>
                  <a:srgbClr val="FF0000"/>
                </a:solidFill>
                <a:latin typeface="Calibri"/>
                <a:cs typeface="Calibri"/>
              </a:rPr>
              <a:t>δραστηριότητες κυβερνοεπιθέσεων </a:t>
            </a:r>
            <a:r>
              <a:rPr sz="1100" spc="70" dirty="0">
                <a:solidFill>
                  <a:srgbClr val="FF0000"/>
                </a:solidFill>
                <a:latin typeface="Calibri"/>
                <a:cs typeface="Calibri"/>
              </a:rPr>
              <a:t>και </a:t>
            </a:r>
            <a:r>
              <a:rPr sz="1100" spc="80" dirty="0">
                <a:solidFill>
                  <a:srgbClr val="FF0000"/>
                </a:solidFill>
                <a:latin typeface="Calibri"/>
                <a:cs typeface="Calibri"/>
              </a:rPr>
              <a:t>να </a:t>
            </a:r>
            <a:r>
              <a:rPr sz="1100" spc="75" dirty="0">
                <a:solidFill>
                  <a:srgbClr val="FF0000"/>
                </a:solidFill>
                <a:latin typeface="Calibri"/>
                <a:cs typeface="Calibri"/>
              </a:rPr>
              <a:t>διευθυνσιοδοτηθούν </a:t>
            </a:r>
            <a:r>
              <a:rPr sz="1100" spc="60" dirty="0">
                <a:solidFill>
                  <a:srgbClr val="FF0000"/>
                </a:solidFill>
                <a:latin typeface="Calibri"/>
                <a:cs typeface="Calibri"/>
              </a:rPr>
              <a:t>οι </a:t>
            </a:r>
            <a:r>
              <a:rPr sz="1100" spc="80" dirty="0">
                <a:solidFill>
                  <a:srgbClr val="FF0000"/>
                </a:solidFill>
                <a:latin typeface="Calibri"/>
                <a:cs typeface="Calibri"/>
              </a:rPr>
              <a:t>υπάρχουσες </a:t>
            </a:r>
            <a:r>
              <a:rPr sz="1100" spc="8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100" spc="75" dirty="0">
                <a:solidFill>
                  <a:srgbClr val="FF0000"/>
                </a:solidFill>
                <a:latin typeface="Calibri"/>
                <a:cs typeface="Calibri"/>
              </a:rPr>
              <a:t>αδυναμίες</a:t>
            </a:r>
            <a:r>
              <a:rPr sz="1100" spc="4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100" spc="80" dirty="0">
                <a:solidFill>
                  <a:srgbClr val="FF0000"/>
                </a:solidFill>
                <a:latin typeface="Calibri"/>
                <a:cs typeface="Calibri"/>
              </a:rPr>
              <a:t>ασφάλειας</a:t>
            </a:r>
            <a:r>
              <a:rPr sz="1100" spc="5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100" spc="70" dirty="0">
                <a:solidFill>
                  <a:srgbClr val="FF0000"/>
                </a:solidFill>
                <a:latin typeface="Calibri"/>
                <a:cs typeface="Calibri"/>
              </a:rPr>
              <a:t>για</a:t>
            </a:r>
            <a:r>
              <a:rPr sz="1100" spc="4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100" spc="75" dirty="0">
                <a:solidFill>
                  <a:srgbClr val="FF0000"/>
                </a:solidFill>
                <a:latin typeface="Calibri"/>
                <a:cs typeface="Calibri"/>
              </a:rPr>
              <a:t>την</a:t>
            </a:r>
            <a:r>
              <a:rPr sz="1100" spc="4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100" spc="85" dirty="0">
                <a:solidFill>
                  <a:srgbClr val="FF0000"/>
                </a:solidFill>
                <a:latin typeface="Calibri"/>
                <a:cs typeface="Calibri"/>
              </a:rPr>
              <a:t>αποφυγή</a:t>
            </a:r>
            <a:r>
              <a:rPr sz="1100" spc="4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100" spc="85" dirty="0">
                <a:solidFill>
                  <a:srgbClr val="FF0000"/>
                </a:solidFill>
                <a:latin typeface="Calibri"/>
                <a:cs typeface="Calibri"/>
              </a:rPr>
              <a:t>ή</a:t>
            </a:r>
            <a:r>
              <a:rPr sz="1100" spc="4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100" spc="70" dirty="0">
                <a:solidFill>
                  <a:srgbClr val="FF0000"/>
                </a:solidFill>
                <a:latin typeface="Calibri"/>
                <a:cs typeface="Calibri"/>
              </a:rPr>
              <a:t>τον</a:t>
            </a:r>
            <a:r>
              <a:rPr sz="1100" spc="4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100" spc="75" dirty="0">
                <a:solidFill>
                  <a:srgbClr val="FF0000"/>
                </a:solidFill>
                <a:latin typeface="Calibri"/>
                <a:cs typeface="Calibri"/>
              </a:rPr>
              <a:t>μετριασμό</a:t>
            </a:r>
            <a:r>
              <a:rPr sz="1100" spc="4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100" spc="80" dirty="0">
                <a:solidFill>
                  <a:srgbClr val="FF0000"/>
                </a:solidFill>
                <a:latin typeface="Calibri"/>
                <a:cs typeface="Calibri"/>
              </a:rPr>
              <a:t>των</a:t>
            </a:r>
            <a:r>
              <a:rPr sz="1100" spc="3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100" spc="70" dirty="0">
                <a:solidFill>
                  <a:srgbClr val="FF0000"/>
                </a:solidFill>
                <a:latin typeface="Calibri"/>
                <a:cs typeface="Calibri"/>
              </a:rPr>
              <a:t>σχετικών</a:t>
            </a:r>
            <a:r>
              <a:rPr sz="1100" spc="4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100" spc="75" dirty="0">
                <a:solidFill>
                  <a:srgbClr val="FF0000"/>
                </a:solidFill>
                <a:latin typeface="Calibri"/>
                <a:cs typeface="Calibri"/>
              </a:rPr>
              <a:t>κινδύνων</a:t>
            </a:r>
            <a:r>
              <a:rPr sz="1100" spc="4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100" spc="70" dirty="0">
                <a:solidFill>
                  <a:srgbClr val="FF0000"/>
                </a:solidFill>
                <a:latin typeface="Calibri"/>
                <a:cs typeface="Calibri"/>
              </a:rPr>
              <a:t>στον </a:t>
            </a:r>
            <a:r>
              <a:rPr sz="1100" spc="-23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100" spc="75" dirty="0">
                <a:solidFill>
                  <a:srgbClr val="FF0000"/>
                </a:solidFill>
                <a:latin typeface="Calibri"/>
                <a:cs typeface="Calibri"/>
              </a:rPr>
              <a:t>κυβερνοχώρο. </a:t>
            </a:r>
            <a:r>
              <a:rPr sz="1100" spc="85" dirty="0">
                <a:solidFill>
                  <a:srgbClr val="FF0000"/>
                </a:solidFill>
                <a:latin typeface="Calibri"/>
                <a:cs typeface="Calibri"/>
              </a:rPr>
              <a:t>Ως </a:t>
            </a:r>
            <a:r>
              <a:rPr sz="1100" spc="70" dirty="0">
                <a:solidFill>
                  <a:srgbClr val="FF0000"/>
                </a:solidFill>
                <a:latin typeface="Calibri"/>
                <a:cs typeface="Calibri"/>
              </a:rPr>
              <a:t>εκ τούτου, όλες </a:t>
            </a:r>
            <a:r>
              <a:rPr sz="1100" spc="75" dirty="0">
                <a:solidFill>
                  <a:srgbClr val="FF0000"/>
                </a:solidFill>
                <a:latin typeface="Calibri"/>
                <a:cs typeface="Calibri"/>
              </a:rPr>
              <a:t>αυτές </a:t>
            </a:r>
            <a:r>
              <a:rPr sz="1100" spc="65" dirty="0">
                <a:solidFill>
                  <a:srgbClr val="FF0000"/>
                </a:solidFill>
                <a:latin typeface="Calibri"/>
                <a:cs typeface="Calibri"/>
              </a:rPr>
              <a:t>οι </a:t>
            </a:r>
            <a:r>
              <a:rPr sz="1100" spc="70" dirty="0">
                <a:solidFill>
                  <a:srgbClr val="FF0000"/>
                </a:solidFill>
                <a:latin typeface="Calibri"/>
                <a:cs typeface="Calibri"/>
              </a:rPr>
              <a:t>πρακτικές </a:t>
            </a:r>
            <a:r>
              <a:rPr sz="1100" spc="75" dirty="0">
                <a:solidFill>
                  <a:srgbClr val="FF0000"/>
                </a:solidFill>
                <a:latin typeface="Calibri"/>
                <a:cs typeface="Calibri"/>
              </a:rPr>
              <a:t>δραστηριότητες </a:t>
            </a:r>
            <a:r>
              <a:rPr sz="1100" spc="70" dirty="0">
                <a:solidFill>
                  <a:srgbClr val="FF0000"/>
                </a:solidFill>
                <a:latin typeface="Calibri"/>
                <a:cs typeface="Calibri"/>
              </a:rPr>
              <a:t>προορίζονται </a:t>
            </a:r>
            <a:r>
              <a:rPr sz="1100" spc="7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100" spc="70" dirty="0">
                <a:solidFill>
                  <a:srgbClr val="FF0000"/>
                </a:solidFill>
                <a:latin typeface="Calibri"/>
                <a:cs typeface="Calibri"/>
              </a:rPr>
              <a:t>αποκλειστικά και </a:t>
            </a:r>
            <a:r>
              <a:rPr sz="1100" spc="80" dirty="0">
                <a:solidFill>
                  <a:srgbClr val="FF0000"/>
                </a:solidFill>
                <a:latin typeface="Calibri"/>
                <a:cs typeface="Calibri"/>
              </a:rPr>
              <a:t>μόνο </a:t>
            </a:r>
            <a:r>
              <a:rPr sz="1100" spc="70" dirty="0">
                <a:solidFill>
                  <a:srgbClr val="FF0000"/>
                </a:solidFill>
                <a:latin typeface="Calibri"/>
                <a:cs typeface="Calibri"/>
              </a:rPr>
              <a:t>για εκπαιδευτικούς </a:t>
            </a:r>
            <a:r>
              <a:rPr sz="1100" spc="80" dirty="0">
                <a:solidFill>
                  <a:srgbClr val="FF0000"/>
                </a:solidFill>
                <a:latin typeface="Calibri"/>
                <a:cs typeface="Calibri"/>
              </a:rPr>
              <a:t>σκοπούς </a:t>
            </a:r>
            <a:r>
              <a:rPr sz="1100" spc="70" dirty="0">
                <a:solidFill>
                  <a:srgbClr val="FF0000"/>
                </a:solidFill>
                <a:latin typeface="Calibri"/>
                <a:cs typeface="Calibri"/>
              </a:rPr>
              <a:t>και </a:t>
            </a:r>
            <a:r>
              <a:rPr sz="1100" spc="65" dirty="0">
                <a:solidFill>
                  <a:srgbClr val="FF0000"/>
                </a:solidFill>
                <a:latin typeface="Calibri"/>
                <a:cs typeface="Calibri"/>
              </a:rPr>
              <a:t>όχι </a:t>
            </a:r>
            <a:r>
              <a:rPr sz="1100" spc="70" dirty="0">
                <a:solidFill>
                  <a:srgbClr val="FF0000"/>
                </a:solidFill>
                <a:latin typeface="Calibri"/>
                <a:cs typeface="Calibri"/>
              </a:rPr>
              <a:t>για </a:t>
            </a:r>
            <a:r>
              <a:rPr sz="1100" spc="75" dirty="0">
                <a:solidFill>
                  <a:srgbClr val="FF0000"/>
                </a:solidFill>
                <a:latin typeface="Calibri"/>
                <a:cs typeface="Calibri"/>
              </a:rPr>
              <a:t>οποιαδήποτε </a:t>
            </a:r>
            <a:r>
              <a:rPr sz="1100" spc="80" dirty="0">
                <a:solidFill>
                  <a:srgbClr val="FF0000"/>
                </a:solidFill>
                <a:latin typeface="Calibri"/>
                <a:cs typeface="Calibri"/>
              </a:rPr>
              <a:t>άλλη </a:t>
            </a:r>
            <a:r>
              <a:rPr sz="1100" spc="8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100" spc="80" dirty="0">
                <a:solidFill>
                  <a:srgbClr val="FF0000"/>
                </a:solidFill>
                <a:latin typeface="Calibri"/>
                <a:cs typeface="Calibri"/>
              </a:rPr>
              <a:t>κακόβουλη</a:t>
            </a:r>
            <a:r>
              <a:rPr sz="1100" spc="3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100" spc="85" dirty="0">
                <a:solidFill>
                  <a:srgbClr val="FF0000"/>
                </a:solidFill>
                <a:latin typeface="Calibri"/>
                <a:cs typeface="Calibri"/>
              </a:rPr>
              <a:t>ή</a:t>
            </a:r>
            <a:r>
              <a:rPr sz="1100" spc="3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100" spc="75" dirty="0">
                <a:solidFill>
                  <a:srgbClr val="FF0000"/>
                </a:solidFill>
                <a:latin typeface="Calibri"/>
                <a:cs typeface="Calibri"/>
              </a:rPr>
              <a:t>ανεξουσιοδοτημένη</a:t>
            </a:r>
            <a:r>
              <a:rPr sz="1100" spc="2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100" spc="70" dirty="0">
                <a:solidFill>
                  <a:srgbClr val="FF0000"/>
                </a:solidFill>
                <a:latin typeface="Calibri"/>
                <a:cs typeface="Calibri"/>
              </a:rPr>
              <a:t>δραστηριότητα.</a:t>
            </a:r>
            <a:endParaRPr sz="1100">
              <a:latin typeface="Calibri"/>
              <a:cs typeface="Calibri"/>
            </a:endParaRPr>
          </a:p>
        </p:txBody>
      </p:sp>
      <p:pic>
        <p:nvPicPr>
          <p:cNvPr id="12" name="object 1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548880" y="4580254"/>
            <a:ext cx="3294062" cy="61214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5397500" y="0"/>
            <a:ext cx="6794500" cy="6878955"/>
            <a:chOff x="5397500" y="0"/>
            <a:chExt cx="6794500" cy="6878955"/>
          </a:xfrm>
        </p:grpSpPr>
        <p:sp>
          <p:nvSpPr>
            <p:cNvPr id="3" name="object 3"/>
            <p:cNvSpPr/>
            <p:nvPr/>
          </p:nvSpPr>
          <p:spPr>
            <a:xfrm>
              <a:off x="6896100" y="1270"/>
              <a:ext cx="1818639" cy="6856730"/>
            </a:xfrm>
            <a:custGeom>
              <a:avLst/>
              <a:gdLst/>
              <a:ahLst/>
              <a:cxnLst/>
              <a:rect l="l" t="t" r="r" b="b"/>
              <a:pathLst>
                <a:path w="1818640" h="6856730">
                  <a:moveTo>
                    <a:pt x="0" y="6856730"/>
                  </a:moveTo>
                  <a:lnTo>
                    <a:pt x="1818322" y="0"/>
                  </a:lnTo>
                </a:path>
              </a:pathLst>
            </a:custGeom>
            <a:ln w="22225">
              <a:solidFill>
                <a:srgbClr val="D6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397500" y="1010920"/>
              <a:ext cx="6794500" cy="545973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593079" y="1206500"/>
              <a:ext cx="6482080" cy="4881880"/>
            </a:xfrm>
            <a:prstGeom prst="rect">
              <a:avLst/>
            </a:prstGeom>
          </p:spPr>
        </p:pic>
      </p:grpSp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809517" y="4253372"/>
            <a:ext cx="266442" cy="265877"/>
          </a:xfrm>
          <a:prstGeom prst="rect">
            <a:avLst/>
          </a:prstGeom>
        </p:spPr>
      </p:pic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875030" y="387984"/>
            <a:ext cx="6748145" cy="3683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250" spc="160" dirty="0">
                <a:solidFill>
                  <a:srgbClr val="000000"/>
                </a:solidFill>
              </a:rPr>
              <a:t>Αρχείο</a:t>
            </a:r>
            <a:r>
              <a:rPr sz="2250" spc="195" dirty="0">
                <a:solidFill>
                  <a:srgbClr val="000000"/>
                </a:solidFill>
              </a:rPr>
              <a:t> </a:t>
            </a:r>
            <a:r>
              <a:rPr sz="2250" spc="175" dirty="0">
                <a:solidFill>
                  <a:srgbClr val="000000"/>
                </a:solidFill>
              </a:rPr>
              <a:t>εγκατάστασης</a:t>
            </a:r>
            <a:r>
              <a:rPr sz="2250" spc="210" dirty="0">
                <a:solidFill>
                  <a:srgbClr val="000000"/>
                </a:solidFill>
              </a:rPr>
              <a:t> </a:t>
            </a:r>
            <a:r>
              <a:rPr sz="2250" spc="160" dirty="0">
                <a:solidFill>
                  <a:srgbClr val="000000"/>
                </a:solidFill>
              </a:rPr>
              <a:t>λογισμικού</a:t>
            </a:r>
            <a:r>
              <a:rPr sz="2250" spc="190" dirty="0">
                <a:solidFill>
                  <a:srgbClr val="000000"/>
                </a:solidFill>
              </a:rPr>
              <a:t> </a:t>
            </a:r>
            <a:r>
              <a:rPr sz="2250" spc="165" dirty="0">
                <a:solidFill>
                  <a:srgbClr val="000000"/>
                </a:solidFill>
              </a:rPr>
              <a:t>ακραίο</a:t>
            </a:r>
            <a:r>
              <a:rPr sz="2250" spc="195" dirty="0">
                <a:solidFill>
                  <a:srgbClr val="000000"/>
                </a:solidFill>
              </a:rPr>
              <a:t> </a:t>
            </a:r>
            <a:r>
              <a:rPr sz="2250" spc="160" dirty="0">
                <a:solidFill>
                  <a:srgbClr val="000000"/>
                </a:solidFill>
              </a:rPr>
              <a:t>σημείο)</a:t>
            </a:r>
            <a:endParaRPr sz="2250"/>
          </a:p>
        </p:txBody>
      </p:sp>
      <p:sp>
        <p:nvSpPr>
          <p:cNvPr id="8" name="object 8"/>
          <p:cNvSpPr txBox="1"/>
          <p:nvPr/>
        </p:nvSpPr>
        <p:spPr>
          <a:xfrm>
            <a:off x="544830" y="1915159"/>
            <a:ext cx="4810125" cy="6940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9720" marR="5080" indent="-287020">
              <a:lnSpc>
                <a:spcPct val="100000"/>
              </a:lnSpc>
              <a:spcBef>
                <a:spcPts val="100"/>
              </a:spcBef>
              <a:buSzPct val="163636"/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sz="1100" spc="145" dirty="0">
                <a:latin typeface="Calibri"/>
                <a:cs typeface="Calibri"/>
              </a:rPr>
              <a:t>Ο</a:t>
            </a:r>
            <a:r>
              <a:rPr sz="1100" spc="50" dirty="0">
                <a:latin typeface="Calibri"/>
                <a:cs typeface="Calibri"/>
              </a:rPr>
              <a:t> </a:t>
            </a:r>
            <a:r>
              <a:rPr sz="1100" b="1" spc="105" dirty="0">
                <a:latin typeface="Calibri"/>
                <a:cs typeface="Calibri"/>
              </a:rPr>
              <a:t>φυλλομετρητής</a:t>
            </a:r>
            <a:r>
              <a:rPr sz="1100" b="1" spc="55" dirty="0">
                <a:latin typeface="Calibri"/>
                <a:cs typeface="Calibri"/>
              </a:rPr>
              <a:t> </a:t>
            </a:r>
            <a:r>
              <a:rPr sz="1100" b="1" spc="100" dirty="0">
                <a:latin typeface="Calibri"/>
                <a:cs typeface="Calibri"/>
              </a:rPr>
              <a:t>(browser</a:t>
            </a:r>
            <a:r>
              <a:rPr sz="1100" b="1" spc="60" dirty="0">
                <a:latin typeface="Calibri"/>
                <a:cs typeface="Calibri"/>
              </a:rPr>
              <a:t> </a:t>
            </a:r>
            <a:r>
              <a:rPr sz="1100" b="1" spc="65" dirty="0">
                <a:latin typeface="Calibri"/>
                <a:cs typeface="Calibri"/>
              </a:rPr>
              <a:t>-</a:t>
            </a:r>
            <a:r>
              <a:rPr sz="1100" b="1" spc="50" dirty="0">
                <a:latin typeface="Calibri"/>
                <a:cs typeface="Calibri"/>
              </a:rPr>
              <a:t> </a:t>
            </a:r>
            <a:r>
              <a:rPr sz="1100" b="1" spc="114" dirty="0">
                <a:latin typeface="Calibri"/>
                <a:cs typeface="Calibri"/>
              </a:rPr>
              <a:t>πρόγραμμα</a:t>
            </a:r>
            <a:r>
              <a:rPr sz="1100" b="1" spc="60" dirty="0">
                <a:latin typeface="Calibri"/>
                <a:cs typeface="Calibri"/>
              </a:rPr>
              <a:t> </a:t>
            </a:r>
            <a:r>
              <a:rPr sz="1100" b="1" spc="100" dirty="0">
                <a:latin typeface="Calibri"/>
                <a:cs typeface="Calibri"/>
              </a:rPr>
              <a:t>περιήγησης)</a:t>
            </a:r>
            <a:r>
              <a:rPr sz="1100" b="1" spc="60" dirty="0">
                <a:latin typeface="Calibri"/>
                <a:cs typeface="Calibri"/>
              </a:rPr>
              <a:t> </a:t>
            </a:r>
            <a:r>
              <a:rPr sz="1100" spc="95" dirty="0">
                <a:latin typeface="Calibri"/>
                <a:cs typeface="Calibri"/>
              </a:rPr>
              <a:t>ενδέχεται </a:t>
            </a:r>
            <a:r>
              <a:rPr sz="1100" spc="-235" dirty="0">
                <a:latin typeface="Calibri"/>
                <a:cs typeface="Calibri"/>
              </a:rPr>
              <a:t> </a:t>
            </a:r>
            <a:r>
              <a:rPr sz="1100" spc="110" dirty="0">
                <a:latin typeface="Calibri"/>
                <a:cs typeface="Calibri"/>
              </a:rPr>
              <a:t>να </a:t>
            </a:r>
            <a:r>
              <a:rPr sz="1100" spc="100" dirty="0">
                <a:latin typeface="Calibri"/>
                <a:cs typeface="Calibri"/>
              </a:rPr>
              <a:t>μπλοκάρει τη </a:t>
            </a:r>
            <a:r>
              <a:rPr sz="1100" spc="110" dirty="0">
                <a:latin typeface="Calibri"/>
                <a:cs typeface="Calibri"/>
              </a:rPr>
              <a:t>σύνδεση </a:t>
            </a:r>
            <a:r>
              <a:rPr sz="1100" spc="105" dirty="0">
                <a:latin typeface="Calibri"/>
                <a:cs typeface="Calibri"/>
              </a:rPr>
              <a:t>με </a:t>
            </a:r>
            <a:r>
              <a:rPr sz="1100" spc="95" dirty="0">
                <a:latin typeface="Calibri"/>
                <a:cs typeface="Calibri"/>
              </a:rPr>
              <a:t>τον </a:t>
            </a:r>
            <a:r>
              <a:rPr sz="1100" b="1" spc="100" dirty="0">
                <a:latin typeface="Calibri"/>
                <a:cs typeface="Calibri"/>
              </a:rPr>
              <a:t>διακομιστή/εξυπηρετητή </a:t>
            </a:r>
            <a:r>
              <a:rPr sz="1100" spc="114" dirty="0">
                <a:latin typeface="Calibri"/>
                <a:cs typeface="Calibri"/>
              </a:rPr>
              <a:t>λόγω </a:t>
            </a:r>
            <a:r>
              <a:rPr sz="1100" spc="-235" dirty="0">
                <a:latin typeface="Calibri"/>
                <a:cs typeface="Calibri"/>
              </a:rPr>
              <a:t> </a:t>
            </a:r>
            <a:r>
              <a:rPr sz="1100" b="1" spc="110" dirty="0">
                <a:latin typeface="Calibri"/>
                <a:cs typeface="Calibri"/>
              </a:rPr>
              <a:t>ρυθμίσεων ασφαλείας </a:t>
            </a:r>
            <a:r>
              <a:rPr sz="1100" spc="114" dirty="0">
                <a:latin typeface="Calibri"/>
                <a:cs typeface="Calibri"/>
              </a:rPr>
              <a:t>που </a:t>
            </a:r>
            <a:r>
              <a:rPr sz="1100" spc="100" dirty="0">
                <a:latin typeface="Calibri"/>
                <a:cs typeface="Calibri"/>
              </a:rPr>
              <a:t>εμποδίζουν </a:t>
            </a:r>
            <a:r>
              <a:rPr sz="1100" b="1" spc="120" dirty="0">
                <a:latin typeface="Calibri"/>
                <a:cs typeface="Calibri"/>
              </a:rPr>
              <a:t>μη </a:t>
            </a:r>
            <a:r>
              <a:rPr sz="1100" b="1" spc="105" dirty="0">
                <a:latin typeface="Calibri"/>
                <a:cs typeface="Calibri"/>
              </a:rPr>
              <a:t>επαληθευμένες </a:t>
            </a:r>
            <a:r>
              <a:rPr sz="1100" b="1" spc="110" dirty="0">
                <a:latin typeface="Calibri"/>
                <a:cs typeface="Calibri"/>
              </a:rPr>
              <a:t> </a:t>
            </a:r>
            <a:r>
              <a:rPr sz="1100" spc="95" dirty="0">
                <a:latin typeface="Calibri"/>
                <a:cs typeface="Calibri"/>
              </a:rPr>
              <a:t>συνδέσεις.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44830" y="3763009"/>
            <a:ext cx="4789170" cy="5270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9720" marR="5080" indent="-287020">
              <a:lnSpc>
                <a:spcPct val="100000"/>
              </a:lnSpc>
              <a:spcBef>
                <a:spcPts val="100"/>
              </a:spcBef>
              <a:buSzPct val="163636"/>
              <a:buFont typeface="Arial"/>
              <a:buChar char="•"/>
              <a:tabLst>
                <a:tab pos="299085" algn="l"/>
                <a:tab pos="299720" algn="l"/>
                <a:tab pos="2549525" algn="l"/>
              </a:tabLst>
            </a:pPr>
            <a:r>
              <a:rPr sz="1100" spc="75" dirty="0">
                <a:latin typeface="Calibri"/>
                <a:cs typeface="Calibri"/>
              </a:rPr>
              <a:t>Επομένως, </a:t>
            </a:r>
            <a:r>
              <a:rPr sz="1100" spc="70" dirty="0">
                <a:latin typeface="Calibri"/>
                <a:cs typeface="Calibri"/>
              </a:rPr>
              <a:t>κάντε </a:t>
            </a:r>
            <a:r>
              <a:rPr sz="1100" spc="65" dirty="0">
                <a:latin typeface="Calibri"/>
                <a:cs typeface="Calibri"/>
              </a:rPr>
              <a:t>κλικ </a:t>
            </a:r>
            <a:r>
              <a:rPr sz="1100" spc="75" dirty="0">
                <a:latin typeface="Calibri"/>
                <a:cs typeface="Calibri"/>
              </a:rPr>
              <a:t>στο </a:t>
            </a:r>
            <a:r>
              <a:rPr sz="1100" b="1" spc="80" dirty="0">
                <a:latin typeface="Calibri"/>
                <a:cs typeface="Calibri"/>
              </a:rPr>
              <a:t>'ADVANCED' </a:t>
            </a:r>
            <a:r>
              <a:rPr sz="1100" b="1" spc="60" dirty="0">
                <a:latin typeface="Calibri"/>
                <a:cs typeface="Calibri"/>
              </a:rPr>
              <a:t>και, </a:t>
            </a:r>
            <a:r>
              <a:rPr sz="1100" spc="75" dirty="0">
                <a:latin typeface="Calibri"/>
                <a:cs typeface="Calibri"/>
              </a:rPr>
              <a:t>στη </a:t>
            </a:r>
            <a:r>
              <a:rPr sz="1100" spc="70" dirty="0">
                <a:latin typeface="Calibri"/>
                <a:cs typeface="Calibri"/>
              </a:rPr>
              <a:t>συνέχεια, </a:t>
            </a:r>
            <a:r>
              <a:rPr sz="1100" spc="75" dirty="0">
                <a:latin typeface="Calibri"/>
                <a:cs typeface="Calibri"/>
              </a:rPr>
              <a:t> </a:t>
            </a:r>
            <a:r>
              <a:rPr sz="1100" spc="80" dirty="0">
                <a:latin typeface="Calibri"/>
                <a:cs typeface="Calibri"/>
              </a:rPr>
              <a:t>προχωρήστε</a:t>
            </a:r>
            <a:r>
              <a:rPr sz="1100" spc="30" dirty="0">
                <a:latin typeface="Calibri"/>
                <a:cs typeface="Calibri"/>
              </a:rPr>
              <a:t> </a:t>
            </a:r>
            <a:r>
              <a:rPr sz="1100" spc="75" dirty="0">
                <a:latin typeface="Calibri"/>
                <a:cs typeface="Calibri"/>
              </a:rPr>
              <a:t>στο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spc="80" dirty="0">
                <a:latin typeface="Calibri"/>
                <a:cs typeface="Calibri"/>
              </a:rPr>
              <a:t>σύνδεσμο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spc="70" dirty="0">
                <a:latin typeface="Calibri"/>
                <a:cs typeface="Calibri"/>
              </a:rPr>
              <a:t>για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spc="70" dirty="0">
                <a:latin typeface="Calibri"/>
                <a:cs typeface="Calibri"/>
              </a:rPr>
              <a:t>τον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spc="75" dirty="0">
                <a:latin typeface="Calibri"/>
                <a:cs typeface="Calibri"/>
              </a:rPr>
              <a:t>εξυπηρετητή</a:t>
            </a:r>
            <a:r>
              <a:rPr sz="1100" spc="30" dirty="0">
                <a:latin typeface="Calibri"/>
                <a:cs typeface="Calibri"/>
              </a:rPr>
              <a:t> </a:t>
            </a:r>
            <a:r>
              <a:rPr sz="1100" spc="65" dirty="0">
                <a:latin typeface="Calibri"/>
                <a:cs typeface="Calibri"/>
              </a:rPr>
              <a:t>IPS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spc="60" dirty="0">
                <a:latin typeface="Calibri"/>
                <a:cs typeface="Calibri"/>
              </a:rPr>
              <a:t>(είναι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spc="75" dirty="0">
                <a:latin typeface="Calibri"/>
                <a:cs typeface="Calibri"/>
              </a:rPr>
              <a:t>ασφαλές, </a:t>
            </a:r>
            <a:r>
              <a:rPr sz="1100" spc="-235" dirty="0">
                <a:latin typeface="Calibri"/>
                <a:cs typeface="Calibri"/>
              </a:rPr>
              <a:t> </a:t>
            </a:r>
            <a:r>
              <a:rPr sz="1100" spc="80" dirty="0">
                <a:latin typeface="Calibri"/>
                <a:cs typeface="Calibri"/>
              </a:rPr>
              <a:t>μην</a:t>
            </a:r>
            <a:r>
              <a:rPr sz="1100" spc="45" dirty="0">
                <a:latin typeface="Calibri"/>
                <a:cs typeface="Calibri"/>
              </a:rPr>
              <a:t> </a:t>
            </a:r>
            <a:r>
              <a:rPr sz="1100" b="1" spc="70" dirty="0">
                <a:latin typeface="Calibri"/>
                <a:cs typeface="Calibri"/>
              </a:rPr>
              <a:t>ανησυχείτε.	</a:t>
            </a:r>
            <a:r>
              <a:rPr sz="1100" spc="25" dirty="0">
                <a:latin typeface="Calibri"/>
                <a:cs typeface="Calibri"/>
              </a:rPr>
              <a:t>).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1198542" y="5816917"/>
            <a:ext cx="114935" cy="1244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50" spc="5" dirty="0">
                <a:latin typeface="Calibri"/>
                <a:cs typeface="Calibri"/>
              </a:rPr>
              <a:t>1</a:t>
            </a:r>
            <a:r>
              <a:rPr sz="650" spc="30" dirty="0">
                <a:latin typeface="Calibri"/>
                <a:cs typeface="Calibri"/>
              </a:rPr>
              <a:t>5</a:t>
            </a:r>
            <a:endParaRPr sz="6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6042660" cy="6878955"/>
            <a:chOff x="0" y="0"/>
            <a:chExt cx="6042660" cy="6878955"/>
          </a:xfrm>
        </p:grpSpPr>
        <p:sp>
          <p:nvSpPr>
            <p:cNvPr id="3" name="object 3"/>
            <p:cNvSpPr/>
            <p:nvPr/>
          </p:nvSpPr>
          <p:spPr>
            <a:xfrm>
              <a:off x="4498340" y="5113972"/>
              <a:ext cx="798195" cy="1739264"/>
            </a:xfrm>
            <a:custGeom>
              <a:avLst/>
              <a:gdLst/>
              <a:ahLst/>
              <a:cxnLst/>
              <a:rect l="l" t="t" r="r" b="b"/>
              <a:pathLst>
                <a:path w="798195" h="1739265">
                  <a:moveTo>
                    <a:pt x="610235" y="0"/>
                  </a:moveTo>
                  <a:lnTo>
                    <a:pt x="561339" y="6667"/>
                  </a:lnTo>
                  <a:lnTo>
                    <a:pt x="516889" y="25400"/>
                  </a:lnTo>
                  <a:lnTo>
                    <a:pt x="478472" y="55244"/>
                  </a:lnTo>
                  <a:lnTo>
                    <a:pt x="448310" y="94614"/>
                  </a:lnTo>
                  <a:lnTo>
                    <a:pt x="428942" y="142239"/>
                  </a:lnTo>
                  <a:lnTo>
                    <a:pt x="0" y="1738947"/>
                  </a:lnTo>
                  <a:lnTo>
                    <a:pt x="27939" y="1738947"/>
                  </a:lnTo>
                  <a:lnTo>
                    <a:pt x="454025" y="148907"/>
                  </a:lnTo>
                  <a:lnTo>
                    <a:pt x="470535" y="107950"/>
                  </a:lnTo>
                  <a:lnTo>
                    <a:pt x="496252" y="74294"/>
                  </a:lnTo>
                  <a:lnTo>
                    <a:pt x="529589" y="48577"/>
                  </a:lnTo>
                  <a:lnTo>
                    <a:pt x="567689" y="32384"/>
                  </a:lnTo>
                  <a:lnTo>
                    <a:pt x="609600" y="26669"/>
                  </a:lnTo>
                  <a:lnTo>
                    <a:pt x="698750" y="26669"/>
                  </a:lnTo>
                  <a:lnTo>
                    <a:pt x="659130" y="6667"/>
                  </a:lnTo>
                  <a:lnTo>
                    <a:pt x="610235" y="0"/>
                  </a:lnTo>
                  <a:close/>
                </a:path>
                <a:path w="798195" h="1739265">
                  <a:moveTo>
                    <a:pt x="698750" y="26669"/>
                  </a:moveTo>
                  <a:lnTo>
                    <a:pt x="609600" y="26669"/>
                  </a:lnTo>
                  <a:lnTo>
                    <a:pt x="652462" y="32384"/>
                  </a:lnTo>
                  <a:lnTo>
                    <a:pt x="709612" y="60959"/>
                  </a:lnTo>
                  <a:lnTo>
                    <a:pt x="750570" y="109537"/>
                  </a:lnTo>
                  <a:lnTo>
                    <a:pt x="770889" y="170497"/>
                  </a:lnTo>
                  <a:lnTo>
                    <a:pt x="771842" y="202882"/>
                  </a:lnTo>
                  <a:lnTo>
                    <a:pt x="766445" y="235584"/>
                  </a:lnTo>
                  <a:lnTo>
                    <a:pt x="362585" y="1738947"/>
                  </a:lnTo>
                  <a:lnTo>
                    <a:pt x="390525" y="1738947"/>
                  </a:lnTo>
                  <a:lnTo>
                    <a:pt x="791527" y="242252"/>
                  </a:lnTo>
                  <a:lnTo>
                    <a:pt x="797877" y="204787"/>
                  </a:lnTo>
                  <a:lnTo>
                    <a:pt x="796607" y="167322"/>
                  </a:lnTo>
                  <a:lnTo>
                    <a:pt x="773112" y="96202"/>
                  </a:lnTo>
                  <a:lnTo>
                    <a:pt x="724535" y="39687"/>
                  </a:lnTo>
                  <a:lnTo>
                    <a:pt x="698750" y="26669"/>
                  </a:lnTo>
                  <a:close/>
                </a:path>
              </a:pathLst>
            </a:custGeom>
            <a:solidFill>
              <a:srgbClr val="D679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2933700" y="1270"/>
              <a:ext cx="1818639" cy="6856730"/>
            </a:xfrm>
            <a:custGeom>
              <a:avLst/>
              <a:gdLst/>
              <a:ahLst/>
              <a:cxnLst/>
              <a:rect l="l" t="t" r="r" b="b"/>
              <a:pathLst>
                <a:path w="1818639" h="6856730">
                  <a:moveTo>
                    <a:pt x="1818322" y="0"/>
                  </a:moveTo>
                  <a:lnTo>
                    <a:pt x="0" y="6856730"/>
                  </a:lnTo>
                </a:path>
              </a:pathLst>
            </a:custGeom>
            <a:ln w="22225">
              <a:solidFill>
                <a:srgbClr val="D6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3497579" y="17779"/>
              <a:ext cx="2545080" cy="6837680"/>
            </a:xfrm>
            <a:custGeom>
              <a:avLst/>
              <a:gdLst/>
              <a:ahLst/>
              <a:cxnLst/>
              <a:rect l="l" t="t" r="r" b="b"/>
              <a:pathLst>
                <a:path w="2545079" h="6837680">
                  <a:moveTo>
                    <a:pt x="1321435" y="2283142"/>
                  </a:moveTo>
                  <a:lnTo>
                    <a:pt x="1271587" y="2291397"/>
                  </a:lnTo>
                  <a:lnTo>
                    <a:pt x="1226185" y="2312352"/>
                  </a:lnTo>
                  <a:lnTo>
                    <a:pt x="1187767" y="2345372"/>
                  </a:lnTo>
                  <a:lnTo>
                    <a:pt x="1159510" y="2389187"/>
                  </a:lnTo>
                  <a:lnTo>
                    <a:pt x="1159510" y="2390457"/>
                  </a:lnTo>
                  <a:lnTo>
                    <a:pt x="819150" y="3658870"/>
                  </a:lnTo>
                  <a:lnTo>
                    <a:pt x="0" y="6836410"/>
                  </a:lnTo>
                  <a:lnTo>
                    <a:pt x="13335" y="6837680"/>
                  </a:lnTo>
                  <a:lnTo>
                    <a:pt x="26670" y="6837680"/>
                  </a:lnTo>
                  <a:lnTo>
                    <a:pt x="843365" y="3664902"/>
                  </a:lnTo>
                  <a:lnTo>
                    <a:pt x="1183322" y="2398077"/>
                  </a:lnTo>
                  <a:lnTo>
                    <a:pt x="1208087" y="2360612"/>
                  </a:lnTo>
                  <a:lnTo>
                    <a:pt x="1241107" y="2332355"/>
                  </a:lnTo>
                  <a:lnTo>
                    <a:pt x="1279842" y="2314257"/>
                  </a:lnTo>
                  <a:lnTo>
                    <a:pt x="1322705" y="2307590"/>
                  </a:lnTo>
                  <a:lnTo>
                    <a:pt x="1417637" y="2307590"/>
                  </a:lnTo>
                  <a:lnTo>
                    <a:pt x="1372870" y="2289175"/>
                  </a:lnTo>
                  <a:lnTo>
                    <a:pt x="1321435" y="2283142"/>
                  </a:lnTo>
                  <a:close/>
                </a:path>
                <a:path w="2545079" h="6837680">
                  <a:moveTo>
                    <a:pt x="1417637" y="2307590"/>
                  </a:moveTo>
                  <a:lnTo>
                    <a:pt x="1322705" y="2307590"/>
                  </a:lnTo>
                  <a:lnTo>
                    <a:pt x="1366837" y="2313305"/>
                  </a:lnTo>
                  <a:lnTo>
                    <a:pt x="1412557" y="2334260"/>
                  </a:lnTo>
                  <a:lnTo>
                    <a:pt x="1448435" y="2367280"/>
                  </a:lnTo>
                  <a:lnTo>
                    <a:pt x="1472565" y="2409190"/>
                  </a:lnTo>
                  <a:lnTo>
                    <a:pt x="1483042" y="2456815"/>
                  </a:lnTo>
                  <a:lnTo>
                    <a:pt x="1477962" y="2506662"/>
                  </a:lnTo>
                  <a:lnTo>
                    <a:pt x="1220152" y="3457892"/>
                  </a:lnTo>
                  <a:lnTo>
                    <a:pt x="1214120" y="3493452"/>
                  </a:lnTo>
                  <a:lnTo>
                    <a:pt x="1223010" y="3563620"/>
                  </a:lnTo>
                  <a:lnTo>
                    <a:pt x="1258570" y="3626802"/>
                  </a:lnTo>
                  <a:lnTo>
                    <a:pt x="1314767" y="3670300"/>
                  </a:lnTo>
                  <a:lnTo>
                    <a:pt x="1397635" y="3689350"/>
                  </a:lnTo>
                  <a:lnTo>
                    <a:pt x="1444625" y="3683000"/>
                  </a:lnTo>
                  <a:lnTo>
                    <a:pt x="1487805" y="3664902"/>
                  </a:lnTo>
                  <a:lnTo>
                    <a:pt x="1490662" y="3662680"/>
                  </a:lnTo>
                  <a:lnTo>
                    <a:pt x="1403985" y="3662680"/>
                  </a:lnTo>
                  <a:lnTo>
                    <a:pt x="1354137" y="3657600"/>
                  </a:lnTo>
                  <a:lnTo>
                    <a:pt x="1299210" y="3630612"/>
                  </a:lnTo>
                  <a:lnTo>
                    <a:pt x="1259205" y="3584257"/>
                  </a:lnTo>
                  <a:lnTo>
                    <a:pt x="1239202" y="3526155"/>
                  </a:lnTo>
                  <a:lnTo>
                    <a:pt x="1238567" y="3495357"/>
                  </a:lnTo>
                  <a:lnTo>
                    <a:pt x="1243965" y="3464242"/>
                  </a:lnTo>
                  <a:lnTo>
                    <a:pt x="1502092" y="2513012"/>
                  </a:lnTo>
                  <a:lnTo>
                    <a:pt x="1508442" y="2464435"/>
                  </a:lnTo>
                  <a:lnTo>
                    <a:pt x="1502092" y="2417445"/>
                  </a:lnTo>
                  <a:lnTo>
                    <a:pt x="1483995" y="2374265"/>
                  </a:lnTo>
                  <a:lnTo>
                    <a:pt x="1455737" y="2336800"/>
                  </a:lnTo>
                  <a:lnTo>
                    <a:pt x="1418272" y="2307907"/>
                  </a:lnTo>
                  <a:lnTo>
                    <a:pt x="1417637" y="2307590"/>
                  </a:lnTo>
                  <a:close/>
                </a:path>
                <a:path w="2545079" h="6837680">
                  <a:moveTo>
                    <a:pt x="2545080" y="0"/>
                  </a:moveTo>
                  <a:lnTo>
                    <a:pt x="2518410" y="0"/>
                  </a:lnTo>
                  <a:lnTo>
                    <a:pt x="1939290" y="2101215"/>
                  </a:lnTo>
                  <a:lnTo>
                    <a:pt x="1547495" y="3546475"/>
                  </a:lnTo>
                  <a:lnTo>
                    <a:pt x="1526540" y="3592195"/>
                  </a:lnTo>
                  <a:lnTo>
                    <a:pt x="1493520" y="3628072"/>
                  </a:lnTo>
                  <a:lnTo>
                    <a:pt x="1451610" y="3652202"/>
                  </a:lnTo>
                  <a:lnTo>
                    <a:pt x="1403985" y="3662680"/>
                  </a:lnTo>
                  <a:lnTo>
                    <a:pt x="1490662" y="3662680"/>
                  </a:lnTo>
                  <a:lnTo>
                    <a:pt x="1525270" y="3636645"/>
                  </a:lnTo>
                  <a:lnTo>
                    <a:pt x="1554162" y="3599180"/>
                  </a:lnTo>
                  <a:lnTo>
                    <a:pt x="1572895" y="3554095"/>
                  </a:lnTo>
                  <a:lnTo>
                    <a:pt x="1964690" y="2108835"/>
                  </a:lnTo>
                  <a:lnTo>
                    <a:pt x="2540000" y="16510"/>
                  </a:lnTo>
                  <a:lnTo>
                    <a:pt x="2543810" y="3810"/>
                  </a:lnTo>
                  <a:lnTo>
                    <a:pt x="2545080" y="0"/>
                  </a:lnTo>
                  <a:close/>
                </a:path>
              </a:pathLst>
            </a:custGeom>
            <a:solidFill>
              <a:srgbClr val="FFB8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5841999" cy="6858000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9914890" y="33019"/>
            <a:ext cx="2174240" cy="1244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50" spc="60" dirty="0">
                <a:solidFill>
                  <a:srgbClr val="FFFFFF"/>
                </a:solidFill>
                <a:latin typeface="Calibri"/>
                <a:cs typeface="Calibri"/>
              </a:rPr>
              <a:t>CSP004_C_E:</a:t>
            </a:r>
            <a:r>
              <a:rPr sz="65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650" spc="55" dirty="0">
                <a:solidFill>
                  <a:srgbClr val="FFFFFF"/>
                </a:solidFill>
                <a:latin typeface="Calibri"/>
                <a:cs typeface="Calibri"/>
              </a:rPr>
              <a:t>Abdelkader</a:t>
            </a:r>
            <a:r>
              <a:rPr sz="65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650" spc="60" dirty="0">
                <a:solidFill>
                  <a:srgbClr val="FFFFFF"/>
                </a:solidFill>
                <a:latin typeface="Calibri"/>
                <a:cs typeface="Calibri"/>
              </a:rPr>
              <a:t>Shaaban</a:t>
            </a:r>
            <a:r>
              <a:rPr sz="65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650" spc="55" dirty="0">
                <a:solidFill>
                  <a:srgbClr val="FFFFFF"/>
                </a:solidFill>
                <a:latin typeface="Calibri"/>
                <a:cs typeface="Calibri"/>
              </a:rPr>
              <a:t>και</a:t>
            </a:r>
            <a:r>
              <a:rPr sz="650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650" spc="50" dirty="0">
                <a:solidFill>
                  <a:srgbClr val="FFFFFF"/>
                </a:solidFill>
                <a:latin typeface="Calibri"/>
                <a:cs typeface="Calibri"/>
              </a:rPr>
              <a:t>Stefan</a:t>
            </a:r>
            <a:r>
              <a:rPr sz="650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650" spc="50" dirty="0">
                <a:solidFill>
                  <a:srgbClr val="FFFFFF"/>
                </a:solidFill>
                <a:latin typeface="Calibri"/>
                <a:cs typeface="Calibri"/>
              </a:rPr>
              <a:t>Schauer</a:t>
            </a:r>
            <a:endParaRPr sz="650">
              <a:latin typeface="Calibri"/>
              <a:cs typeface="Calibri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5920740" y="2878137"/>
            <a:ext cx="2806065" cy="3683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250" spc="114" dirty="0"/>
              <a:t>Προσομοιωτής</a:t>
            </a:r>
            <a:r>
              <a:rPr sz="2250" spc="120" dirty="0"/>
              <a:t> </a:t>
            </a:r>
            <a:r>
              <a:rPr sz="2250" spc="114" dirty="0"/>
              <a:t>GNS3</a:t>
            </a:r>
            <a:endParaRPr sz="2250"/>
          </a:p>
        </p:txBody>
      </p:sp>
      <p:pic>
        <p:nvPicPr>
          <p:cNvPr id="9" name="object 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548880" y="5900420"/>
            <a:ext cx="3294062" cy="612140"/>
          </a:xfrm>
          <a:prstGeom prst="rect">
            <a:avLst/>
          </a:prstGeom>
        </p:spPr>
      </p:pic>
    </p:spTree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207750" y="6326504"/>
            <a:ext cx="71755" cy="1244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50" spc="30" dirty="0">
                <a:latin typeface="Calibri"/>
                <a:cs typeface="Calibri"/>
              </a:rPr>
              <a:t>4</a:t>
            </a:r>
            <a:endParaRPr sz="65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-3810" y="6669722"/>
            <a:ext cx="2828925" cy="194945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 marR="5080">
              <a:lnSpc>
                <a:spcPct val="101899"/>
              </a:lnSpc>
              <a:spcBef>
                <a:spcPts val="85"/>
              </a:spcBef>
            </a:pPr>
            <a:r>
              <a:rPr sz="550" u="sng" spc="45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2"/>
              </a:rPr>
              <a:t>|Ξεκινώντας </a:t>
            </a:r>
            <a:r>
              <a:rPr sz="550" u="sng" spc="50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</a:rPr>
              <a:t>με </a:t>
            </a:r>
            <a:r>
              <a:rPr sz="550" u="sng" spc="45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2"/>
              </a:rPr>
              <a:t>τ</a:t>
            </a:r>
            <a:r>
              <a:rPr sz="550" u="sng" spc="45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</a:rPr>
              <a:t>ο </a:t>
            </a:r>
            <a:r>
              <a:rPr sz="550" u="sng" spc="55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2"/>
              </a:rPr>
              <a:t>GNS</a:t>
            </a:r>
            <a:r>
              <a:rPr sz="550" u="sng" spc="55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</a:rPr>
              <a:t>3 </a:t>
            </a:r>
            <a:r>
              <a:rPr sz="550" u="sng" spc="55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2"/>
              </a:rPr>
              <a:t>XML </a:t>
            </a:r>
            <a:r>
              <a:rPr sz="550" u="sng" spc="30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2"/>
              </a:rPr>
              <a:t>(Extensible </a:t>
            </a:r>
            <a:r>
              <a:rPr sz="550" u="sng" spc="45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2"/>
              </a:rPr>
              <a:t>Markup </a:t>
            </a:r>
            <a:r>
              <a:rPr sz="550" u="sng" spc="40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2"/>
              </a:rPr>
              <a:t>Language </a:t>
            </a:r>
            <a:r>
              <a:rPr sz="550" u="sng" spc="30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2"/>
              </a:rPr>
              <a:t>- </a:t>
            </a:r>
            <a:r>
              <a:rPr sz="550" u="sng" spc="45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2"/>
              </a:rPr>
              <a:t>δομημέν</a:t>
            </a:r>
            <a:r>
              <a:rPr sz="550" u="sng" spc="45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</a:rPr>
              <a:t>η </a:t>
            </a:r>
            <a:r>
              <a:rPr sz="550" u="sng" spc="50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</a:rPr>
              <a:t>μορφή </a:t>
            </a:r>
            <a:r>
              <a:rPr sz="550" spc="55" dirty="0">
                <a:solidFill>
                  <a:srgbClr val="85872B"/>
                </a:solidFill>
                <a:latin typeface="Calibri"/>
                <a:cs typeface="Calibri"/>
              </a:rPr>
              <a:t> </a:t>
            </a:r>
            <a:r>
              <a:rPr sz="550" spc="40" dirty="0">
                <a:solidFill>
                  <a:srgbClr val="85872B"/>
                </a:solidFill>
                <a:latin typeface="Calibri"/>
                <a:cs typeface="Calibri"/>
                <a:hlinkClick r:id="rId2"/>
              </a:rPr>
              <a:t>ανταλλαγής</a:t>
            </a:r>
            <a:r>
              <a:rPr sz="550" spc="20" dirty="0">
                <a:solidFill>
                  <a:srgbClr val="85872B"/>
                </a:solidFill>
                <a:latin typeface="Calibri"/>
                <a:cs typeface="Calibri"/>
                <a:hlinkClick r:id="rId2"/>
              </a:rPr>
              <a:t> </a:t>
            </a:r>
            <a:r>
              <a:rPr sz="550" spc="40" dirty="0">
                <a:solidFill>
                  <a:srgbClr val="85872B"/>
                </a:solidFill>
                <a:latin typeface="Calibri"/>
                <a:cs typeface="Calibri"/>
                <a:hlinkClick r:id="rId2"/>
              </a:rPr>
              <a:t>δεδομένωνn)</a:t>
            </a:r>
            <a:r>
              <a:rPr sz="550" spc="20" dirty="0">
                <a:solidFill>
                  <a:srgbClr val="85872B"/>
                </a:solidFill>
                <a:latin typeface="Calibri"/>
                <a:cs typeface="Calibri"/>
                <a:hlinkClick r:id="rId2"/>
              </a:rPr>
              <a:t> </a:t>
            </a:r>
            <a:r>
              <a:rPr sz="550" spc="45" dirty="0">
                <a:solidFill>
                  <a:srgbClr val="85872B"/>
                </a:solidFill>
                <a:latin typeface="Calibri"/>
                <a:cs typeface="Calibri"/>
                <a:hlinkClick r:id="rId2"/>
              </a:rPr>
              <a:t>DeepL</a:t>
            </a:r>
            <a:r>
              <a:rPr sz="550" spc="25" dirty="0">
                <a:solidFill>
                  <a:srgbClr val="85872B"/>
                </a:solidFill>
                <a:latin typeface="Calibri"/>
                <a:cs typeface="Calibri"/>
                <a:hlinkClick r:id="rId2"/>
              </a:rPr>
              <a:t> </a:t>
            </a:r>
            <a:r>
              <a:rPr sz="550" spc="35" dirty="0">
                <a:solidFill>
                  <a:srgbClr val="85872B"/>
                </a:solidFill>
                <a:latin typeface="Calibri"/>
                <a:cs typeface="Calibri"/>
                <a:hlinkClick r:id="rId2"/>
              </a:rPr>
              <a:t>(λογισμικό</a:t>
            </a:r>
            <a:r>
              <a:rPr sz="550" spc="20" dirty="0">
                <a:solidFill>
                  <a:srgbClr val="85872B"/>
                </a:solidFill>
                <a:latin typeface="Calibri"/>
                <a:cs typeface="Calibri"/>
                <a:hlinkClick r:id="rId2"/>
              </a:rPr>
              <a:t> </a:t>
            </a:r>
            <a:r>
              <a:rPr sz="550" spc="40" dirty="0">
                <a:solidFill>
                  <a:srgbClr val="85872B"/>
                </a:solidFill>
                <a:latin typeface="Calibri"/>
                <a:cs typeface="Calibri"/>
                <a:hlinkClick r:id="rId2"/>
              </a:rPr>
              <a:t>μηχανικής</a:t>
            </a:r>
            <a:r>
              <a:rPr sz="550" spc="20" dirty="0">
                <a:solidFill>
                  <a:srgbClr val="85872B"/>
                </a:solidFill>
                <a:latin typeface="Calibri"/>
                <a:cs typeface="Calibri"/>
                <a:hlinkClick r:id="rId2"/>
              </a:rPr>
              <a:t> </a:t>
            </a:r>
            <a:r>
              <a:rPr sz="550" spc="45" dirty="0">
                <a:solidFill>
                  <a:srgbClr val="85872B"/>
                </a:solidFill>
                <a:latin typeface="Calibri"/>
                <a:cs typeface="Calibri"/>
                <a:hlinkClick r:id="rId2"/>
              </a:rPr>
              <a:t>μετάφρασης</a:t>
            </a:r>
            <a:r>
              <a:rPr sz="550" spc="25" dirty="0">
                <a:solidFill>
                  <a:srgbClr val="85872B"/>
                </a:solidFill>
                <a:latin typeface="Calibri"/>
                <a:cs typeface="Calibri"/>
                <a:hlinkClick r:id="rId2"/>
              </a:rPr>
              <a:t> </a:t>
            </a:r>
            <a:r>
              <a:rPr sz="550" spc="40" dirty="0">
                <a:solidFill>
                  <a:srgbClr val="85872B"/>
                </a:solidFill>
                <a:latin typeface="Calibri"/>
                <a:cs typeface="Calibri"/>
                <a:hlinkClick r:id="rId2"/>
              </a:rPr>
              <a:t>β</a:t>
            </a:r>
            <a:r>
              <a:rPr sz="550" spc="40" dirty="0">
                <a:solidFill>
                  <a:srgbClr val="85872B"/>
                </a:solidFill>
                <a:latin typeface="Calibri"/>
                <a:cs typeface="Calibri"/>
              </a:rPr>
              <a:t>ασισμένο</a:t>
            </a:r>
            <a:r>
              <a:rPr sz="550" spc="20" dirty="0">
                <a:solidFill>
                  <a:srgbClr val="85872B"/>
                </a:solidFill>
                <a:latin typeface="Calibri"/>
                <a:cs typeface="Calibri"/>
              </a:rPr>
              <a:t> </a:t>
            </a:r>
            <a:r>
              <a:rPr sz="550" spc="40" dirty="0">
                <a:solidFill>
                  <a:srgbClr val="85872B"/>
                </a:solidFill>
                <a:latin typeface="Calibri"/>
                <a:cs typeface="Calibri"/>
              </a:rPr>
              <a:t>σtην</a:t>
            </a:r>
            <a:endParaRPr sz="550">
              <a:latin typeface="Calibri"/>
              <a:cs typeface="Calibri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5323840" y="0"/>
            <a:ext cx="6629400" cy="6878955"/>
            <a:chOff x="5323840" y="0"/>
            <a:chExt cx="6629400" cy="6878955"/>
          </a:xfrm>
        </p:grpSpPr>
        <p:sp>
          <p:nvSpPr>
            <p:cNvPr id="5" name="object 5"/>
            <p:cNvSpPr/>
            <p:nvPr/>
          </p:nvSpPr>
          <p:spPr>
            <a:xfrm>
              <a:off x="6896100" y="1270"/>
              <a:ext cx="1818639" cy="6856730"/>
            </a:xfrm>
            <a:custGeom>
              <a:avLst/>
              <a:gdLst/>
              <a:ahLst/>
              <a:cxnLst/>
              <a:rect l="l" t="t" r="r" b="b"/>
              <a:pathLst>
                <a:path w="1818640" h="6856730">
                  <a:moveTo>
                    <a:pt x="0" y="6856730"/>
                  </a:moveTo>
                  <a:lnTo>
                    <a:pt x="1818322" y="0"/>
                  </a:lnTo>
                </a:path>
              </a:pathLst>
            </a:custGeom>
            <a:ln w="22225">
              <a:solidFill>
                <a:srgbClr val="D6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7377747" y="0"/>
              <a:ext cx="2555875" cy="6858000"/>
            </a:xfrm>
            <a:custGeom>
              <a:avLst/>
              <a:gdLst/>
              <a:ahLst/>
              <a:cxnLst/>
              <a:rect l="l" t="t" r="r" b="b"/>
              <a:pathLst>
                <a:path w="2555875" h="6858000">
                  <a:moveTo>
                    <a:pt x="1542097" y="1537652"/>
                  </a:moveTo>
                  <a:lnTo>
                    <a:pt x="1494790" y="1544002"/>
                  </a:lnTo>
                  <a:lnTo>
                    <a:pt x="1451292" y="1562100"/>
                  </a:lnTo>
                  <a:lnTo>
                    <a:pt x="1413827" y="1590675"/>
                  </a:lnTo>
                  <a:lnTo>
                    <a:pt x="1384617" y="1628139"/>
                  </a:lnTo>
                  <a:lnTo>
                    <a:pt x="1365885" y="1673860"/>
                  </a:lnTo>
                  <a:lnTo>
                    <a:pt x="970915" y="3128645"/>
                  </a:lnTo>
                  <a:lnTo>
                    <a:pt x="0" y="6858000"/>
                  </a:lnTo>
                  <a:lnTo>
                    <a:pt x="26035" y="6858000"/>
                  </a:lnTo>
                  <a:lnTo>
                    <a:pt x="996632" y="3136265"/>
                  </a:lnTo>
                  <a:lnTo>
                    <a:pt x="1391285" y="1681479"/>
                  </a:lnTo>
                  <a:lnTo>
                    <a:pt x="1412240" y="1635442"/>
                  </a:lnTo>
                  <a:lnTo>
                    <a:pt x="1445577" y="1599247"/>
                  </a:lnTo>
                  <a:lnTo>
                    <a:pt x="1487805" y="1574800"/>
                  </a:lnTo>
                  <a:lnTo>
                    <a:pt x="1535747" y="1564322"/>
                  </a:lnTo>
                  <a:lnTo>
                    <a:pt x="1637665" y="1564322"/>
                  </a:lnTo>
                  <a:lnTo>
                    <a:pt x="1625600" y="1556702"/>
                  </a:lnTo>
                  <a:lnTo>
                    <a:pt x="1590992" y="1544002"/>
                  </a:lnTo>
                  <a:lnTo>
                    <a:pt x="1542097" y="1537652"/>
                  </a:lnTo>
                  <a:close/>
                </a:path>
                <a:path w="2555875" h="6858000">
                  <a:moveTo>
                    <a:pt x="1637665" y="1564322"/>
                  </a:moveTo>
                  <a:lnTo>
                    <a:pt x="1535747" y="1564322"/>
                  </a:lnTo>
                  <a:lnTo>
                    <a:pt x="1585912" y="1569402"/>
                  </a:lnTo>
                  <a:lnTo>
                    <a:pt x="1615122" y="1580514"/>
                  </a:lnTo>
                  <a:lnTo>
                    <a:pt x="1663700" y="1617662"/>
                  </a:lnTo>
                  <a:lnTo>
                    <a:pt x="1694497" y="1671954"/>
                  </a:lnTo>
                  <a:lnTo>
                    <a:pt x="1702117" y="1732597"/>
                  </a:lnTo>
                  <a:lnTo>
                    <a:pt x="1696720" y="1764029"/>
                  </a:lnTo>
                  <a:lnTo>
                    <a:pt x="1437005" y="2721927"/>
                  </a:lnTo>
                  <a:lnTo>
                    <a:pt x="1430655" y="2770822"/>
                  </a:lnTo>
                  <a:lnTo>
                    <a:pt x="1437005" y="2818129"/>
                  </a:lnTo>
                  <a:lnTo>
                    <a:pt x="1455102" y="2861627"/>
                  </a:lnTo>
                  <a:lnTo>
                    <a:pt x="1483677" y="2899092"/>
                  </a:lnTo>
                  <a:lnTo>
                    <a:pt x="1521460" y="2928302"/>
                  </a:lnTo>
                  <a:lnTo>
                    <a:pt x="1566862" y="2947035"/>
                  </a:lnTo>
                  <a:lnTo>
                    <a:pt x="1618932" y="2953067"/>
                  </a:lnTo>
                  <a:lnTo>
                    <a:pt x="1669097" y="2944812"/>
                  </a:lnTo>
                  <a:lnTo>
                    <a:pt x="1704340" y="2928302"/>
                  </a:lnTo>
                  <a:lnTo>
                    <a:pt x="1617662" y="2928302"/>
                  </a:lnTo>
                  <a:lnTo>
                    <a:pt x="1573212" y="2922904"/>
                  </a:lnTo>
                  <a:lnTo>
                    <a:pt x="1527175" y="2901950"/>
                  </a:lnTo>
                  <a:lnTo>
                    <a:pt x="1490980" y="2868612"/>
                  </a:lnTo>
                  <a:lnTo>
                    <a:pt x="1466532" y="2826385"/>
                  </a:lnTo>
                  <a:lnTo>
                    <a:pt x="1456055" y="2778442"/>
                  </a:lnTo>
                  <a:lnTo>
                    <a:pt x="1461135" y="2728277"/>
                  </a:lnTo>
                  <a:lnTo>
                    <a:pt x="1720850" y="1770379"/>
                  </a:lnTo>
                  <a:lnTo>
                    <a:pt x="1726882" y="1734820"/>
                  </a:lnTo>
                  <a:lnTo>
                    <a:pt x="1725930" y="1701800"/>
                  </a:lnTo>
                  <a:lnTo>
                    <a:pt x="1725930" y="1698942"/>
                  </a:lnTo>
                  <a:lnTo>
                    <a:pt x="1717992" y="1664017"/>
                  </a:lnTo>
                  <a:lnTo>
                    <a:pt x="1703070" y="1630679"/>
                  </a:lnTo>
                  <a:lnTo>
                    <a:pt x="1682115" y="1600517"/>
                  </a:lnTo>
                  <a:lnTo>
                    <a:pt x="1656080" y="1575752"/>
                  </a:lnTo>
                  <a:lnTo>
                    <a:pt x="1637665" y="1564322"/>
                  </a:lnTo>
                  <a:close/>
                </a:path>
                <a:path w="2555875" h="6858000">
                  <a:moveTo>
                    <a:pt x="2555875" y="0"/>
                  </a:moveTo>
                  <a:lnTo>
                    <a:pt x="2528570" y="0"/>
                  </a:lnTo>
                  <a:lnTo>
                    <a:pt x="2100177" y="1562100"/>
                  </a:lnTo>
                  <a:lnTo>
                    <a:pt x="1757680" y="2837497"/>
                  </a:lnTo>
                  <a:lnTo>
                    <a:pt x="1732915" y="2875279"/>
                  </a:lnTo>
                  <a:lnTo>
                    <a:pt x="1699895" y="2903537"/>
                  </a:lnTo>
                  <a:lnTo>
                    <a:pt x="1660525" y="2921635"/>
                  </a:lnTo>
                  <a:lnTo>
                    <a:pt x="1617662" y="2928302"/>
                  </a:lnTo>
                  <a:lnTo>
                    <a:pt x="1704340" y="2928302"/>
                  </a:lnTo>
                  <a:lnTo>
                    <a:pt x="1714817" y="2923540"/>
                  </a:lnTo>
                  <a:lnTo>
                    <a:pt x="1753235" y="2890520"/>
                  </a:lnTo>
                  <a:lnTo>
                    <a:pt x="1782127" y="2846387"/>
                  </a:lnTo>
                  <a:lnTo>
                    <a:pt x="1782127" y="2845117"/>
                  </a:lnTo>
                  <a:lnTo>
                    <a:pt x="2124710" y="1568132"/>
                  </a:lnTo>
                  <a:lnTo>
                    <a:pt x="2555875" y="0"/>
                  </a:lnTo>
                  <a:close/>
                </a:path>
              </a:pathLst>
            </a:custGeom>
            <a:solidFill>
              <a:srgbClr val="FFB8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7895590" y="5207635"/>
              <a:ext cx="756285" cy="1645920"/>
            </a:xfrm>
            <a:custGeom>
              <a:avLst/>
              <a:gdLst/>
              <a:ahLst/>
              <a:cxnLst/>
              <a:rect l="l" t="t" r="r" b="b"/>
              <a:pathLst>
                <a:path w="756284" h="1645920">
                  <a:moveTo>
                    <a:pt x="578484" y="0"/>
                  </a:moveTo>
                  <a:lnTo>
                    <a:pt x="532129" y="6350"/>
                  </a:lnTo>
                  <a:lnTo>
                    <a:pt x="489902" y="24129"/>
                  </a:lnTo>
                  <a:lnTo>
                    <a:pt x="453389" y="52387"/>
                  </a:lnTo>
                  <a:lnTo>
                    <a:pt x="425132" y="89534"/>
                  </a:lnTo>
                  <a:lnTo>
                    <a:pt x="406400" y="134619"/>
                  </a:lnTo>
                  <a:lnTo>
                    <a:pt x="0" y="1645602"/>
                  </a:lnTo>
                  <a:lnTo>
                    <a:pt x="26352" y="1645602"/>
                  </a:lnTo>
                  <a:lnTo>
                    <a:pt x="430212" y="140969"/>
                  </a:lnTo>
                  <a:lnTo>
                    <a:pt x="450214" y="95249"/>
                  </a:lnTo>
                  <a:lnTo>
                    <a:pt x="482282" y="59689"/>
                  </a:lnTo>
                  <a:lnTo>
                    <a:pt x="523239" y="35559"/>
                  </a:lnTo>
                  <a:lnTo>
                    <a:pt x="569594" y="25399"/>
                  </a:lnTo>
                  <a:lnTo>
                    <a:pt x="662362" y="25399"/>
                  </a:lnTo>
                  <a:lnTo>
                    <a:pt x="624839" y="6350"/>
                  </a:lnTo>
                  <a:lnTo>
                    <a:pt x="578484" y="0"/>
                  </a:lnTo>
                  <a:close/>
                </a:path>
                <a:path w="756284" h="1645920">
                  <a:moveTo>
                    <a:pt x="662362" y="25399"/>
                  </a:moveTo>
                  <a:lnTo>
                    <a:pt x="569594" y="25399"/>
                  </a:lnTo>
                  <a:lnTo>
                    <a:pt x="618489" y="30797"/>
                  </a:lnTo>
                  <a:lnTo>
                    <a:pt x="672464" y="57784"/>
                  </a:lnTo>
                  <a:lnTo>
                    <a:pt x="711517" y="103822"/>
                  </a:lnTo>
                  <a:lnTo>
                    <a:pt x="730884" y="161607"/>
                  </a:lnTo>
                  <a:lnTo>
                    <a:pt x="731837" y="192087"/>
                  </a:lnTo>
                  <a:lnTo>
                    <a:pt x="726439" y="222884"/>
                  </a:lnTo>
                  <a:lnTo>
                    <a:pt x="343852" y="1645602"/>
                  </a:lnTo>
                  <a:lnTo>
                    <a:pt x="370204" y="1645602"/>
                  </a:lnTo>
                  <a:lnTo>
                    <a:pt x="750252" y="229552"/>
                  </a:lnTo>
                  <a:lnTo>
                    <a:pt x="756284" y="193674"/>
                  </a:lnTo>
                  <a:lnTo>
                    <a:pt x="755332" y="158432"/>
                  </a:lnTo>
                  <a:lnTo>
                    <a:pt x="732789" y="91122"/>
                  </a:lnTo>
                  <a:lnTo>
                    <a:pt x="686752" y="37782"/>
                  </a:lnTo>
                  <a:lnTo>
                    <a:pt x="662362" y="25399"/>
                  </a:lnTo>
                  <a:close/>
                </a:path>
              </a:pathLst>
            </a:custGeom>
            <a:solidFill>
              <a:srgbClr val="D679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548880" y="6167120"/>
              <a:ext cx="3294379" cy="612140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323840" y="1755140"/>
              <a:ext cx="6629400" cy="3733800"/>
            </a:xfrm>
            <a:prstGeom prst="rect">
              <a:avLst/>
            </a:prstGeom>
          </p:spPr>
        </p:pic>
      </p:grp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1203007" y="678497"/>
            <a:ext cx="2823845" cy="3683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250" spc="120" dirty="0">
                <a:solidFill>
                  <a:srgbClr val="000000"/>
                </a:solidFill>
                <a:latin typeface="Calibri"/>
                <a:cs typeface="Calibri"/>
              </a:rPr>
              <a:t>Προσομοιωτής</a:t>
            </a:r>
            <a:r>
              <a:rPr sz="2250" spc="15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250" spc="114" dirty="0">
                <a:solidFill>
                  <a:srgbClr val="000000"/>
                </a:solidFill>
              </a:rPr>
              <a:t>GNS3</a:t>
            </a:r>
            <a:endParaRPr sz="225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8308340" y="33019"/>
            <a:ext cx="2174240" cy="1244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50" spc="60" dirty="0">
                <a:latin typeface="Calibri"/>
                <a:cs typeface="Calibri"/>
              </a:rPr>
              <a:t>CSP004_C_E:</a:t>
            </a:r>
            <a:r>
              <a:rPr sz="650" spc="35" dirty="0">
                <a:latin typeface="Calibri"/>
                <a:cs typeface="Calibri"/>
              </a:rPr>
              <a:t> </a:t>
            </a:r>
            <a:r>
              <a:rPr sz="650" spc="55" dirty="0">
                <a:latin typeface="Calibri"/>
                <a:cs typeface="Calibri"/>
              </a:rPr>
              <a:t>Abdelkader</a:t>
            </a:r>
            <a:r>
              <a:rPr sz="650" spc="30" dirty="0">
                <a:latin typeface="Calibri"/>
                <a:cs typeface="Calibri"/>
              </a:rPr>
              <a:t> </a:t>
            </a:r>
            <a:r>
              <a:rPr sz="650" spc="60" dirty="0">
                <a:latin typeface="Calibri"/>
                <a:cs typeface="Calibri"/>
              </a:rPr>
              <a:t>Shaaban</a:t>
            </a:r>
            <a:r>
              <a:rPr sz="650" spc="40" dirty="0">
                <a:latin typeface="Calibri"/>
                <a:cs typeface="Calibri"/>
              </a:rPr>
              <a:t> </a:t>
            </a:r>
            <a:r>
              <a:rPr sz="650" spc="55" dirty="0">
                <a:latin typeface="Calibri"/>
                <a:cs typeface="Calibri"/>
              </a:rPr>
              <a:t>και</a:t>
            </a:r>
            <a:r>
              <a:rPr sz="650" spc="25" dirty="0">
                <a:latin typeface="Calibri"/>
                <a:cs typeface="Calibri"/>
              </a:rPr>
              <a:t> </a:t>
            </a:r>
            <a:r>
              <a:rPr sz="650" spc="50" dirty="0">
                <a:latin typeface="Calibri"/>
                <a:cs typeface="Calibri"/>
              </a:rPr>
              <a:t>Stefan</a:t>
            </a:r>
            <a:r>
              <a:rPr sz="650" spc="25" dirty="0">
                <a:latin typeface="Calibri"/>
                <a:cs typeface="Calibri"/>
              </a:rPr>
              <a:t> </a:t>
            </a:r>
            <a:r>
              <a:rPr sz="650" spc="50" dirty="0">
                <a:latin typeface="Calibri"/>
                <a:cs typeface="Calibri"/>
              </a:rPr>
              <a:t>Schauer</a:t>
            </a:r>
            <a:endParaRPr sz="65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56259" y="1416248"/>
            <a:ext cx="4719320" cy="10833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06045" indent="-93345">
              <a:lnSpc>
                <a:spcPts val="1610"/>
              </a:lnSpc>
              <a:buClr>
                <a:srgbClr val="FFB800"/>
              </a:buClr>
              <a:buSzPct val="150000"/>
              <a:buFont typeface="Arial"/>
              <a:buChar char="▪"/>
              <a:tabLst>
                <a:tab pos="106045" algn="l"/>
              </a:tabLst>
            </a:pPr>
            <a:r>
              <a:rPr sz="1000" b="1" spc="85" dirty="0">
                <a:latin typeface="Calibri"/>
                <a:cs typeface="Calibri"/>
              </a:rPr>
              <a:t>Συσκευές</a:t>
            </a:r>
            <a:r>
              <a:rPr sz="1000" b="1" spc="-15" dirty="0">
                <a:latin typeface="Calibri"/>
                <a:cs typeface="Calibri"/>
              </a:rPr>
              <a:t> </a:t>
            </a:r>
            <a:r>
              <a:rPr sz="1000" b="1" spc="70" dirty="0">
                <a:latin typeface="Calibri"/>
                <a:cs typeface="Calibri"/>
              </a:rPr>
              <a:t>πεδίου</a:t>
            </a:r>
            <a:endParaRPr sz="1000">
              <a:latin typeface="Calibri"/>
              <a:cs typeface="Calibri"/>
            </a:endParaRPr>
          </a:p>
          <a:p>
            <a:pPr marL="396240" marR="5080" lvl="1" indent="-182880" algn="just">
              <a:lnSpc>
                <a:spcPct val="100000"/>
              </a:lnSpc>
              <a:spcBef>
                <a:spcPts val="835"/>
              </a:spcBef>
              <a:buSzPct val="160000"/>
              <a:buFont typeface="Arial"/>
              <a:buChar char="▪"/>
              <a:tabLst>
                <a:tab pos="396240" algn="l"/>
              </a:tabLst>
            </a:pPr>
            <a:r>
              <a:rPr sz="1000" spc="65" dirty="0">
                <a:latin typeface="Calibri"/>
                <a:cs typeface="Calibri"/>
              </a:rPr>
              <a:t>Raspberry </a:t>
            </a:r>
            <a:r>
              <a:rPr sz="1000" spc="55" dirty="0">
                <a:latin typeface="Calibri"/>
                <a:cs typeface="Calibri"/>
              </a:rPr>
              <a:t>Pi </a:t>
            </a:r>
            <a:r>
              <a:rPr sz="1000" spc="80" dirty="0">
                <a:latin typeface="Calibri"/>
                <a:cs typeface="Calibri"/>
              </a:rPr>
              <a:t>που </a:t>
            </a:r>
            <a:r>
              <a:rPr sz="1000" spc="60" dirty="0">
                <a:latin typeface="Calibri"/>
                <a:cs typeface="Calibri"/>
              </a:rPr>
              <a:t>εκτελεί </a:t>
            </a:r>
            <a:r>
              <a:rPr sz="1000" spc="75" dirty="0">
                <a:latin typeface="Calibri"/>
                <a:cs typeface="Calibri"/>
              </a:rPr>
              <a:t>ελαφρύ </a:t>
            </a:r>
            <a:r>
              <a:rPr sz="1000" spc="60" dirty="0">
                <a:latin typeface="Calibri"/>
                <a:cs typeface="Calibri"/>
              </a:rPr>
              <a:t>Linux (λειτουργικό </a:t>
            </a:r>
            <a:r>
              <a:rPr sz="1000" spc="75" dirty="0">
                <a:latin typeface="Calibri"/>
                <a:cs typeface="Calibri"/>
              </a:rPr>
              <a:t>σύστημα </a:t>
            </a:r>
            <a:r>
              <a:rPr sz="1000" spc="65" dirty="0">
                <a:latin typeface="Calibri"/>
                <a:cs typeface="Calibri"/>
              </a:rPr>
              <a:t>ανοιχτού </a:t>
            </a:r>
            <a:r>
              <a:rPr sz="1000" spc="70" dirty="0">
                <a:latin typeface="Calibri"/>
                <a:cs typeface="Calibri"/>
              </a:rPr>
              <a:t> κώδικα</a:t>
            </a:r>
            <a:r>
              <a:rPr sz="1000" spc="75" dirty="0">
                <a:latin typeface="Calibri"/>
                <a:cs typeface="Calibri"/>
              </a:rPr>
              <a:t> </a:t>
            </a:r>
            <a:r>
              <a:rPr sz="1000" spc="70" dirty="0">
                <a:latin typeface="Calibri"/>
                <a:cs typeface="Calibri"/>
              </a:rPr>
              <a:t>βασισμένο</a:t>
            </a:r>
            <a:r>
              <a:rPr sz="1000" spc="75" dirty="0">
                <a:latin typeface="Calibri"/>
                <a:cs typeface="Calibri"/>
              </a:rPr>
              <a:t> </a:t>
            </a:r>
            <a:r>
              <a:rPr sz="1000" spc="70" dirty="0">
                <a:latin typeface="Calibri"/>
                <a:cs typeface="Calibri"/>
              </a:rPr>
              <a:t>στο</a:t>
            </a:r>
            <a:r>
              <a:rPr sz="1000" spc="75" dirty="0">
                <a:latin typeface="Calibri"/>
                <a:cs typeface="Calibri"/>
              </a:rPr>
              <a:t> </a:t>
            </a:r>
            <a:r>
              <a:rPr sz="1000" spc="60" dirty="0">
                <a:latin typeface="Calibri"/>
                <a:cs typeface="Calibri"/>
              </a:rPr>
              <a:t>Unix)</a:t>
            </a:r>
            <a:r>
              <a:rPr sz="1000" spc="65" dirty="0">
                <a:latin typeface="Calibri"/>
                <a:cs typeface="Calibri"/>
              </a:rPr>
              <a:t> </a:t>
            </a:r>
            <a:r>
              <a:rPr sz="1000" spc="50" dirty="0">
                <a:latin typeface="Calibri"/>
                <a:cs typeface="Calibri"/>
              </a:rPr>
              <a:t>(client</a:t>
            </a:r>
            <a:r>
              <a:rPr sz="1000" spc="55" dirty="0">
                <a:latin typeface="Calibri"/>
                <a:cs typeface="Calibri"/>
              </a:rPr>
              <a:t> </a:t>
            </a:r>
            <a:r>
              <a:rPr sz="1000" spc="70" dirty="0">
                <a:latin typeface="Calibri"/>
                <a:cs typeface="Calibri"/>
              </a:rPr>
              <a:t>(σύστημα</a:t>
            </a:r>
            <a:r>
              <a:rPr sz="1000" spc="75" dirty="0">
                <a:latin typeface="Calibri"/>
                <a:cs typeface="Calibri"/>
              </a:rPr>
              <a:t> </a:t>
            </a:r>
            <a:r>
              <a:rPr sz="1000" spc="80" dirty="0">
                <a:latin typeface="Calibri"/>
                <a:cs typeface="Calibri"/>
              </a:rPr>
              <a:t>ή</a:t>
            </a:r>
            <a:r>
              <a:rPr sz="1000" spc="85" dirty="0">
                <a:latin typeface="Calibri"/>
                <a:cs typeface="Calibri"/>
              </a:rPr>
              <a:t> </a:t>
            </a:r>
            <a:r>
              <a:rPr sz="1000" spc="75" dirty="0">
                <a:latin typeface="Calibri"/>
                <a:cs typeface="Calibri"/>
              </a:rPr>
              <a:t>πρόγραμμα</a:t>
            </a:r>
            <a:r>
              <a:rPr sz="1000" spc="80" dirty="0">
                <a:latin typeface="Calibri"/>
                <a:cs typeface="Calibri"/>
              </a:rPr>
              <a:t> που </a:t>
            </a:r>
            <a:r>
              <a:rPr sz="1000" spc="85" dirty="0">
                <a:latin typeface="Calibri"/>
                <a:cs typeface="Calibri"/>
              </a:rPr>
              <a:t> </a:t>
            </a:r>
            <a:r>
              <a:rPr sz="1000" spc="60" dirty="0">
                <a:latin typeface="Calibri"/>
                <a:cs typeface="Calibri"/>
              </a:rPr>
              <a:t>επικοινωνεί </a:t>
            </a:r>
            <a:r>
              <a:rPr sz="1000" spc="70" dirty="0">
                <a:latin typeface="Calibri"/>
                <a:cs typeface="Calibri"/>
              </a:rPr>
              <a:t>με </a:t>
            </a:r>
            <a:r>
              <a:rPr sz="1000" spc="65" dirty="0">
                <a:latin typeface="Calibri"/>
                <a:cs typeface="Calibri"/>
              </a:rPr>
              <a:t>εξυπηρετητή) </a:t>
            </a:r>
            <a:r>
              <a:rPr sz="1000" spc="60" dirty="0">
                <a:latin typeface="Calibri"/>
                <a:cs typeface="Calibri"/>
              </a:rPr>
              <a:t>και </a:t>
            </a:r>
            <a:r>
              <a:rPr sz="1000" spc="65" dirty="0">
                <a:latin typeface="Calibri"/>
                <a:cs typeface="Calibri"/>
              </a:rPr>
              <a:t>εξυπηρετητής/εξυπηρετητής) </a:t>
            </a:r>
            <a:r>
              <a:rPr sz="1000" spc="60" dirty="0">
                <a:latin typeface="Calibri"/>
                <a:cs typeface="Calibri"/>
              </a:rPr>
              <a:t>για </a:t>
            </a:r>
            <a:r>
              <a:rPr sz="1000" spc="70" dirty="0">
                <a:latin typeface="Calibri"/>
                <a:cs typeface="Calibri"/>
              </a:rPr>
              <a:t>τη </a:t>
            </a:r>
            <a:r>
              <a:rPr sz="1000" spc="75" dirty="0">
                <a:latin typeface="Calibri"/>
                <a:cs typeface="Calibri"/>
              </a:rPr>
              <a:t> </a:t>
            </a:r>
            <a:r>
              <a:rPr sz="1000" spc="70" dirty="0">
                <a:latin typeface="Calibri"/>
                <a:cs typeface="Calibri"/>
              </a:rPr>
              <a:t>μετάδοση </a:t>
            </a:r>
            <a:r>
              <a:rPr sz="1000" spc="75" dirty="0">
                <a:latin typeface="Calibri"/>
                <a:cs typeface="Calibri"/>
              </a:rPr>
              <a:t>δεδομένων </a:t>
            </a:r>
            <a:r>
              <a:rPr sz="1000" spc="80" dirty="0">
                <a:latin typeface="Calibri"/>
                <a:cs typeface="Calibri"/>
              </a:rPr>
              <a:t>μέσω </a:t>
            </a:r>
            <a:r>
              <a:rPr sz="1000" spc="65" dirty="0">
                <a:latin typeface="Calibri"/>
                <a:cs typeface="Calibri"/>
              </a:rPr>
              <a:t>επικοινωνίας </a:t>
            </a:r>
            <a:r>
              <a:rPr sz="1000" spc="80" dirty="0">
                <a:latin typeface="Calibri"/>
                <a:cs typeface="Calibri"/>
              </a:rPr>
              <a:t>ModBus </a:t>
            </a:r>
            <a:r>
              <a:rPr sz="1000" spc="70" dirty="0">
                <a:latin typeface="Calibri"/>
                <a:cs typeface="Calibri"/>
              </a:rPr>
              <a:t>χρησιμοποιώντας </a:t>
            </a:r>
            <a:r>
              <a:rPr sz="1000" spc="65" dirty="0">
                <a:latin typeface="Calibri"/>
                <a:cs typeface="Calibri"/>
              </a:rPr>
              <a:t>το </a:t>
            </a:r>
            <a:r>
              <a:rPr sz="1000" spc="-215" dirty="0">
                <a:latin typeface="Calibri"/>
                <a:cs typeface="Calibri"/>
              </a:rPr>
              <a:t> </a:t>
            </a:r>
            <a:r>
              <a:rPr sz="1000" spc="70" dirty="0">
                <a:latin typeface="Calibri"/>
                <a:cs typeface="Calibri"/>
              </a:rPr>
              <a:t>pyModbusTCP.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556259" y="3029862"/>
            <a:ext cx="4633595" cy="6668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06045" indent="-93345">
              <a:lnSpc>
                <a:spcPts val="1610"/>
              </a:lnSpc>
              <a:buClr>
                <a:srgbClr val="FFB800"/>
              </a:buClr>
              <a:buSzPct val="150000"/>
              <a:buFont typeface="Arial"/>
              <a:buChar char="▪"/>
              <a:tabLst>
                <a:tab pos="106045" algn="l"/>
              </a:tabLst>
            </a:pPr>
            <a:r>
              <a:rPr sz="1000" b="1" spc="65" dirty="0">
                <a:latin typeface="Calibri"/>
                <a:cs typeface="Calibri"/>
              </a:rPr>
              <a:t>Τομέας</a:t>
            </a:r>
            <a:r>
              <a:rPr sz="1000" b="1" spc="-25" dirty="0">
                <a:latin typeface="Calibri"/>
                <a:cs typeface="Calibri"/>
              </a:rPr>
              <a:t> </a:t>
            </a:r>
            <a:r>
              <a:rPr sz="1000" b="1" spc="65" dirty="0">
                <a:latin typeface="Calibri"/>
                <a:cs typeface="Calibri"/>
              </a:rPr>
              <a:t>διαχείρισης</a:t>
            </a:r>
            <a:endParaRPr sz="1000" dirty="0">
              <a:latin typeface="Calibri"/>
              <a:cs typeface="Calibri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l-GR" sz="1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Συσκευή διαχείρισης δικτύου</a:t>
            </a:r>
            <a:r>
              <a:rPr kumimoji="0" lang="el-GR" altLang="el-GR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για την </a:t>
            </a:r>
            <a:r>
              <a:rPr kumimoji="0" lang="el-GR" altLang="el-GR" sz="1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παρακολούθηση της δικτυακής κίνησης</a:t>
            </a:r>
            <a:r>
              <a:rPr kumimoji="0" lang="el-GR" altLang="el-GR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με χρήση </a:t>
            </a:r>
            <a:r>
              <a:rPr kumimoji="0" lang="el-GR" altLang="el-GR" sz="10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Kali</a:t>
            </a:r>
            <a:r>
              <a:rPr kumimoji="0" lang="el-GR" altLang="el-GR" sz="1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l-GR" altLang="el-GR" sz="10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Linux</a:t>
            </a:r>
            <a:r>
              <a:rPr kumimoji="0" lang="el-GR" altLang="el-GR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l-GR" sz="10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Wazuh</a:t>
            </a:r>
            <a:r>
              <a:rPr kumimoji="0" lang="el-GR" altLang="el-GR" sz="1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Server:</a:t>
            </a:r>
            <a:r>
              <a:rPr kumimoji="0" lang="el-GR" altLang="el-GR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Οι σχετικές λεπτομέρειες θα αναλυθούν </a:t>
            </a:r>
            <a:r>
              <a:rPr kumimoji="0" lang="el-GR" altLang="el-GR" sz="1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σε επόμενη ενότητα</a:t>
            </a:r>
            <a:r>
              <a:rPr kumimoji="0" lang="el-GR" altLang="el-GR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.</a:t>
            </a:r>
          </a:p>
        </p:txBody>
      </p:sp>
      <p:sp>
        <p:nvSpPr>
          <p:cNvPr id="17" name="object 17"/>
          <p:cNvSpPr txBox="1"/>
          <p:nvPr/>
        </p:nvSpPr>
        <p:spPr>
          <a:xfrm>
            <a:off x="556259" y="4635777"/>
            <a:ext cx="4719955" cy="7791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06045" indent="-93345">
              <a:lnSpc>
                <a:spcPts val="1610"/>
              </a:lnSpc>
              <a:buClr>
                <a:srgbClr val="FFB800"/>
              </a:buClr>
              <a:buSzPct val="150000"/>
              <a:buFont typeface="Arial"/>
              <a:buChar char="▪"/>
              <a:tabLst>
                <a:tab pos="106045" algn="l"/>
              </a:tabLst>
            </a:pPr>
            <a:r>
              <a:rPr sz="1000" b="1" spc="50" dirty="0">
                <a:latin typeface="Calibri"/>
                <a:cs typeface="Calibri"/>
              </a:rPr>
              <a:t>Κακόβουλο</a:t>
            </a:r>
            <a:r>
              <a:rPr sz="1000" b="1" spc="-20" dirty="0">
                <a:latin typeface="Calibri"/>
                <a:cs typeface="Calibri"/>
              </a:rPr>
              <a:t> </a:t>
            </a:r>
            <a:r>
              <a:rPr sz="1000" b="1" spc="35" dirty="0">
                <a:latin typeface="Calibri"/>
                <a:cs typeface="Calibri"/>
              </a:rPr>
              <a:t>περιεχόμενο</a:t>
            </a:r>
            <a:endParaRPr sz="1000">
              <a:latin typeface="Calibri"/>
              <a:cs typeface="Calibri"/>
            </a:endParaRPr>
          </a:p>
          <a:p>
            <a:pPr marL="396240" marR="5080" lvl="1" indent="-182880" algn="just">
              <a:lnSpc>
                <a:spcPct val="100000"/>
              </a:lnSpc>
              <a:spcBef>
                <a:spcPts val="830"/>
              </a:spcBef>
              <a:buSzPct val="160000"/>
              <a:buFont typeface="Arial"/>
              <a:buChar char="▪"/>
              <a:tabLst>
                <a:tab pos="396240" algn="l"/>
              </a:tabLst>
            </a:pPr>
            <a:r>
              <a:rPr sz="1000" spc="75" dirty="0">
                <a:latin typeface="Calibri"/>
                <a:cs typeface="Calibri"/>
              </a:rPr>
              <a:t>Το</a:t>
            </a:r>
            <a:r>
              <a:rPr sz="1000" spc="80" dirty="0">
                <a:latin typeface="Calibri"/>
                <a:cs typeface="Calibri"/>
              </a:rPr>
              <a:t> </a:t>
            </a:r>
            <a:r>
              <a:rPr sz="1000" spc="50" dirty="0">
                <a:latin typeface="Calibri"/>
                <a:cs typeface="Calibri"/>
              </a:rPr>
              <a:t>Kali</a:t>
            </a:r>
            <a:r>
              <a:rPr sz="1000" spc="55" dirty="0">
                <a:latin typeface="Calibri"/>
                <a:cs typeface="Calibri"/>
              </a:rPr>
              <a:t> </a:t>
            </a:r>
            <a:r>
              <a:rPr sz="1000" spc="60" dirty="0">
                <a:latin typeface="Calibri"/>
                <a:cs typeface="Calibri"/>
              </a:rPr>
              <a:t>Linux</a:t>
            </a:r>
            <a:r>
              <a:rPr sz="1000" spc="65" dirty="0">
                <a:latin typeface="Calibri"/>
                <a:cs typeface="Calibri"/>
              </a:rPr>
              <a:t> </a:t>
            </a:r>
            <a:r>
              <a:rPr sz="1000" spc="80" dirty="0">
                <a:latin typeface="Calibri"/>
                <a:cs typeface="Calibri"/>
              </a:rPr>
              <a:t>θα</a:t>
            </a:r>
            <a:r>
              <a:rPr sz="1000" spc="85" dirty="0">
                <a:latin typeface="Calibri"/>
                <a:cs typeface="Calibri"/>
              </a:rPr>
              <a:t> </a:t>
            </a:r>
            <a:r>
              <a:rPr sz="1000" spc="65" dirty="0">
                <a:latin typeface="Calibri"/>
                <a:cs typeface="Calibri"/>
              </a:rPr>
              <a:t>χρησιμοποιηθεί</a:t>
            </a:r>
            <a:r>
              <a:rPr sz="1000" spc="70" dirty="0">
                <a:latin typeface="Calibri"/>
                <a:cs typeface="Calibri"/>
              </a:rPr>
              <a:t> </a:t>
            </a:r>
            <a:r>
              <a:rPr sz="1000" spc="60" dirty="0">
                <a:latin typeface="Calibri"/>
                <a:cs typeface="Calibri"/>
              </a:rPr>
              <a:t>για</a:t>
            </a:r>
            <a:r>
              <a:rPr sz="1000" spc="65" dirty="0">
                <a:latin typeface="Calibri"/>
                <a:cs typeface="Calibri"/>
              </a:rPr>
              <a:t> την</a:t>
            </a:r>
            <a:r>
              <a:rPr sz="1000" spc="70" dirty="0">
                <a:latin typeface="Calibri"/>
                <a:cs typeface="Calibri"/>
              </a:rPr>
              <a:t> </a:t>
            </a:r>
            <a:r>
              <a:rPr sz="1000" spc="75" dirty="0">
                <a:latin typeface="Calibri"/>
                <a:cs typeface="Calibri"/>
              </a:rPr>
              <a:t>προσομοίωση</a:t>
            </a:r>
            <a:r>
              <a:rPr sz="1000" spc="80" dirty="0">
                <a:latin typeface="Calibri"/>
                <a:cs typeface="Calibri"/>
              </a:rPr>
              <a:t> </a:t>
            </a:r>
            <a:r>
              <a:rPr sz="1000" spc="75" dirty="0">
                <a:latin typeface="Calibri"/>
                <a:cs typeface="Calibri"/>
              </a:rPr>
              <a:t>διαφόρων </a:t>
            </a:r>
            <a:r>
              <a:rPr sz="1000" spc="80" dirty="0">
                <a:latin typeface="Calibri"/>
                <a:cs typeface="Calibri"/>
              </a:rPr>
              <a:t> </a:t>
            </a:r>
            <a:r>
              <a:rPr sz="1000" spc="75" dirty="0">
                <a:latin typeface="Calibri"/>
                <a:cs typeface="Calibri"/>
              </a:rPr>
              <a:t>κακόβουλων </a:t>
            </a:r>
            <a:r>
              <a:rPr sz="1000" spc="70" dirty="0">
                <a:latin typeface="Calibri"/>
                <a:cs typeface="Calibri"/>
              </a:rPr>
              <a:t>δραστηριοτήτων </a:t>
            </a:r>
            <a:r>
              <a:rPr sz="1000" spc="75" dirty="0">
                <a:latin typeface="Calibri"/>
                <a:cs typeface="Calibri"/>
              </a:rPr>
              <a:t>που </a:t>
            </a:r>
            <a:r>
              <a:rPr sz="1000" spc="70" dirty="0">
                <a:latin typeface="Calibri"/>
                <a:cs typeface="Calibri"/>
              </a:rPr>
              <a:t>στοχεύουν συσκευές </a:t>
            </a:r>
            <a:r>
              <a:rPr sz="1000" spc="65" dirty="0">
                <a:latin typeface="Calibri"/>
                <a:cs typeface="Calibri"/>
              </a:rPr>
              <a:t>εντός </a:t>
            </a:r>
            <a:r>
              <a:rPr sz="1000" spc="75" dirty="0">
                <a:latin typeface="Calibri"/>
                <a:cs typeface="Calibri"/>
              </a:rPr>
              <a:t>αυτού </a:t>
            </a:r>
            <a:r>
              <a:rPr sz="1000" spc="80" dirty="0">
                <a:latin typeface="Calibri"/>
                <a:cs typeface="Calibri"/>
              </a:rPr>
              <a:t> </a:t>
            </a:r>
            <a:r>
              <a:rPr sz="1000" spc="70" dirty="0">
                <a:latin typeface="Calibri"/>
                <a:cs typeface="Calibri"/>
              </a:rPr>
              <a:t>του</a:t>
            </a:r>
            <a:r>
              <a:rPr sz="1000" spc="25" dirty="0">
                <a:latin typeface="Calibri"/>
                <a:cs typeface="Calibri"/>
              </a:rPr>
              <a:t> </a:t>
            </a:r>
            <a:r>
              <a:rPr sz="1000" spc="65" dirty="0">
                <a:latin typeface="Calibri"/>
                <a:cs typeface="Calibri"/>
              </a:rPr>
              <a:t>κλειστού</a:t>
            </a:r>
            <a:r>
              <a:rPr sz="1000" spc="30" dirty="0">
                <a:latin typeface="Calibri"/>
                <a:cs typeface="Calibri"/>
              </a:rPr>
              <a:t> </a:t>
            </a:r>
            <a:r>
              <a:rPr sz="1000" spc="60" dirty="0">
                <a:latin typeface="Calibri"/>
                <a:cs typeface="Calibri"/>
              </a:rPr>
              <a:t>δικτύου.</a:t>
            </a:r>
            <a:endParaRPr sz="10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6042660" cy="6878955"/>
            <a:chOff x="0" y="0"/>
            <a:chExt cx="6042660" cy="6878955"/>
          </a:xfrm>
        </p:grpSpPr>
        <p:sp>
          <p:nvSpPr>
            <p:cNvPr id="3" name="object 3"/>
            <p:cNvSpPr/>
            <p:nvPr/>
          </p:nvSpPr>
          <p:spPr>
            <a:xfrm>
              <a:off x="4498340" y="5113972"/>
              <a:ext cx="798195" cy="1739264"/>
            </a:xfrm>
            <a:custGeom>
              <a:avLst/>
              <a:gdLst/>
              <a:ahLst/>
              <a:cxnLst/>
              <a:rect l="l" t="t" r="r" b="b"/>
              <a:pathLst>
                <a:path w="798195" h="1739265">
                  <a:moveTo>
                    <a:pt x="610235" y="0"/>
                  </a:moveTo>
                  <a:lnTo>
                    <a:pt x="561339" y="6667"/>
                  </a:lnTo>
                  <a:lnTo>
                    <a:pt x="516889" y="25400"/>
                  </a:lnTo>
                  <a:lnTo>
                    <a:pt x="478472" y="55244"/>
                  </a:lnTo>
                  <a:lnTo>
                    <a:pt x="448310" y="94614"/>
                  </a:lnTo>
                  <a:lnTo>
                    <a:pt x="428942" y="142239"/>
                  </a:lnTo>
                  <a:lnTo>
                    <a:pt x="0" y="1738947"/>
                  </a:lnTo>
                  <a:lnTo>
                    <a:pt x="27939" y="1738947"/>
                  </a:lnTo>
                  <a:lnTo>
                    <a:pt x="454025" y="148907"/>
                  </a:lnTo>
                  <a:lnTo>
                    <a:pt x="470535" y="107950"/>
                  </a:lnTo>
                  <a:lnTo>
                    <a:pt x="496252" y="74294"/>
                  </a:lnTo>
                  <a:lnTo>
                    <a:pt x="529589" y="48577"/>
                  </a:lnTo>
                  <a:lnTo>
                    <a:pt x="567689" y="32384"/>
                  </a:lnTo>
                  <a:lnTo>
                    <a:pt x="609600" y="26669"/>
                  </a:lnTo>
                  <a:lnTo>
                    <a:pt x="698750" y="26669"/>
                  </a:lnTo>
                  <a:lnTo>
                    <a:pt x="659130" y="6667"/>
                  </a:lnTo>
                  <a:lnTo>
                    <a:pt x="610235" y="0"/>
                  </a:lnTo>
                  <a:close/>
                </a:path>
                <a:path w="798195" h="1739265">
                  <a:moveTo>
                    <a:pt x="698750" y="26669"/>
                  </a:moveTo>
                  <a:lnTo>
                    <a:pt x="609600" y="26669"/>
                  </a:lnTo>
                  <a:lnTo>
                    <a:pt x="652462" y="32384"/>
                  </a:lnTo>
                  <a:lnTo>
                    <a:pt x="709612" y="60959"/>
                  </a:lnTo>
                  <a:lnTo>
                    <a:pt x="750570" y="109537"/>
                  </a:lnTo>
                  <a:lnTo>
                    <a:pt x="770889" y="170497"/>
                  </a:lnTo>
                  <a:lnTo>
                    <a:pt x="771842" y="202882"/>
                  </a:lnTo>
                  <a:lnTo>
                    <a:pt x="766445" y="235584"/>
                  </a:lnTo>
                  <a:lnTo>
                    <a:pt x="362585" y="1738947"/>
                  </a:lnTo>
                  <a:lnTo>
                    <a:pt x="390525" y="1738947"/>
                  </a:lnTo>
                  <a:lnTo>
                    <a:pt x="791527" y="242252"/>
                  </a:lnTo>
                  <a:lnTo>
                    <a:pt x="797877" y="204787"/>
                  </a:lnTo>
                  <a:lnTo>
                    <a:pt x="796607" y="167322"/>
                  </a:lnTo>
                  <a:lnTo>
                    <a:pt x="773112" y="96202"/>
                  </a:lnTo>
                  <a:lnTo>
                    <a:pt x="724535" y="39687"/>
                  </a:lnTo>
                  <a:lnTo>
                    <a:pt x="698750" y="26669"/>
                  </a:lnTo>
                  <a:close/>
                </a:path>
              </a:pathLst>
            </a:custGeom>
            <a:solidFill>
              <a:srgbClr val="D679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2933700" y="1270"/>
              <a:ext cx="1818639" cy="6856730"/>
            </a:xfrm>
            <a:custGeom>
              <a:avLst/>
              <a:gdLst/>
              <a:ahLst/>
              <a:cxnLst/>
              <a:rect l="l" t="t" r="r" b="b"/>
              <a:pathLst>
                <a:path w="1818639" h="6856730">
                  <a:moveTo>
                    <a:pt x="1818322" y="0"/>
                  </a:moveTo>
                  <a:lnTo>
                    <a:pt x="0" y="6856730"/>
                  </a:lnTo>
                </a:path>
              </a:pathLst>
            </a:custGeom>
            <a:ln w="22225">
              <a:solidFill>
                <a:srgbClr val="D6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3497579" y="17779"/>
              <a:ext cx="2545080" cy="6837680"/>
            </a:xfrm>
            <a:custGeom>
              <a:avLst/>
              <a:gdLst/>
              <a:ahLst/>
              <a:cxnLst/>
              <a:rect l="l" t="t" r="r" b="b"/>
              <a:pathLst>
                <a:path w="2545079" h="6837680">
                  <a:moveTo>
                    <a:pt x="1321435" y="2283142"/>
                  </a:moveTo>
                  <a:lnTo>
                    <a:pt x="1271587" y="2291397"/>
                  </a:lnTo>
                  <a:lnTo>
                    <a:pt x="1226185" y="2312352"/>
                  </a:lnTo>
                  <a:lnTo>
                    <a:pt x="1187767" y="2345372"/>
                  </a:lnTo>
                  <a:lnTo>
                    <a:pt x="1159510" y="2389187"/>
                  </a:lnTo>
                  <a:lnTo>
                    <a:pt x="1159510" y="2390457"/>
                  </a:lnTo>
                  <a:lnTo>
                    <a:pt x="819150" y="3658870"/>
                  </a:lnTo>
                  <a:lnTo>
                    <a:pt x="0" y="6836410"/>
                  </a:lnTo>
                  <a:lnTo>
                    <a:pt x="13335" y="6837680"/>
                  </a:lnTo>
                  <a:lnTo>
                    <a:pt x="26670" y="6837680"/>
                  </a:lnTo>
                  <a:lnTo>
                    <a:pt x="843365" y="3664902"/>
                  </a:lnTo>
                  <a:lnTo>
                    <a:pt x="1183322" y="2398077"/>
                  </a:lnTo>
                  <a:lnTo>
                    <a:pt x="1208087" y="2360612"/>
                  </a:lnTo>
                  <a:lnTo>
                    <a:pt x="1241107" y="2332355"/>
                  </a:lnTo>
                  <a:lnTo>
                    <a:pt x="1279842" y="2314257"/>
                  </a:lnTo>
                  <a:lnTo>
                    <a:pt x="1322705" y="2307590"/>
                  </a:lnTo>
                  <a:lnTo>
                    <a:pt x="1417637" y="2307590"/>
                  </a:lnTo>
                  <a:lnTo>
                    <a:pt x="1372870" y="2289175"/>
                  </a:lnTo>
                  <a:lnTo>
                    <a:pt x="1321435" y="2283142"/>
                  </a:lnTo>
                  <a:close/>
                </a:path>
                <a:path w="2545079" h="6837680">
                  <a:moveTo>
                    <a:pt x="1417637" y="2307590"/>
                  </a:moveTo>
                  <a:lnTo>
                    <a:pt x="1322705" y="2307590"/>
                  </a:lnTo>
                  <a:lnTo>
                    <a:pt x="1366837" y="2313305"/>
                  </a:lnTo>
                  <a:lnTo>
                    <a:pt x="1412557" y="2334260"/>
                  </a:lnTo>
                  <a:lnTo>
                    <a:pt x="1448435" y="2367280"/>
                  </a:lnTo>
                  <a:lnTo>
                    <a:pt x="1472565" y="2409190"/>
                  </a:lnTo>
                  <a:lnTo>
                    <a:pt x="1483042" y="2456815"/>
                  </a:lnTo>
                  <a:lnTo>
                    <a:pt x="1477962" y="2506662"/>
                  </a:lnTo>
                  <a:lnTo>
                    <a:pt x="1220152" y="3457892"/>
                  </a:lnTo>
                  <a:lnTo>
                    <a:pt x="1214120" y="3493452"/>
                  </a:lnTo>
                  <a:lnTo>
                    <a:pt x="1223010" y="3563620"/>
                  </a:lnTo>
                  <a:lnTo>
                    <a:pt x="1258570" y="3626802"/>
                  </a:lnTo>
                  <a:lnTo>
                    <a:pt x="1314767" y="3670300"/>
                  </a:lnTo>
                  <a:lnTo>
                    <a:pt x="1397635" y="3689350"/>
                  </a:lnTo>
                  <a:lnTo>
                    <a:pt x="1444625" y="3683000"/>
                  </a:lnTo>
                  <a:lnTo>
                    <a:pt x="1487805" y="3664902"/>
                  </a:lnTo>
                  <a:lnTo>
                    <a:pt x="1490662" y="3662680"/>
                  </a:lnTo>
                  <a:lnTo>
                    <a:pt x="1403985" y="3662680"/>
                  </a:lnTo>
                  <a:lnTo>
                    <a:pt x="1354137" y="3657600"/>
                  </a:lnTo>
                  <a:lnTo>
                    <a:pt x="1299210" y="3630612"/>
                  </a:lnTo>
                  <a:lnTo>
                    <a:pt x="1259205" y="3584257"/>
                  </a:lnTo>
                  <a:lnTo>
                    <a:pt x="1239202" y="3526155"/>
                  </a:lnTo>
                  <a:lnTo>
                    <a:pt x="1238567" y="3495357"/>
                  </a:lnTo>
                  <a:lnTo>
                    <a:pt x="1243965" y="3464242"/>
                  </a:lnTo>
                  <a:lnTo>
                    <a:pt x="1502092" y="2513012"/>
                  </a:lnTo>
                  <a:lnTo>
                    <a:pt x="1508442" y="2464435"/>
                  </a:lnTo>
                  <a:lnTo>
                    <a:pt x="1502092" y="2417445"/>
                  </a:lnTo>
                  <a:lnTo>
                    <a:pt x="1483995" y="2374265"/>
                  </a:lnTo>
                  <a:lnTo>
                    <a:pt x="1455737" y="2336800"/>
                  </a:lnTo>
                  <a:lnTo>
                    <a:pt x="1418272" y="2307907"/>
                  </a:lnTo>
                  <a:lnTo>
                    <a:pt x="1417637" y="2307590"/>
                  </a:lnTo>
                  <a:close/>
                </a:path>
                <a:path w="2545079" h="6837680">
                  <a:moveTo>
                    <a:pt x="2545080" y="0"/>
                  </a:moveTo>
                  <a:lnTo>
                    <a:pt x="2518410" y="0"/>
                  </a:lnTo>
                  <a:lnTo>
                    <a:pt x="1939290" y="2101215"/>
                  </a:lnTo>
                  <a:lnTo>
                    <a:pt x="1547495" y="3546475"/>
                  </a:lnTo>
                  <a:lnTo>
                    <a:pt x="1526540" y="3592195"/>
                  </a:lnTo>
                  <a:lnTo>
                    <a:pt x="1493520" y="3628072"/>
                  </a:lnTo>
                  <a:lnTo>
                    <a:pt x="1451610" y="3652202"/>
                  </a:lnTo>
                  <a:lnTo>
                    <a:pt x="1403985" y="3662680"/>
                  </a:lnTo>
                  <a:lnTo>
                    <a:pt x="1490662" y="3662680"/>
                  </a:lnTo>
                  <a:lnTo>
                    <a:pt x="1525270" y="3636645"/>
                  </a:lnTo>
                  <a:lnTo>
                    <a:pt x="1554162" y="3599180"/>
                  </a:lnTo>
                  <a:lnTo>
                    <a:pt x="1572895" y="3554095"/>
                  </a:lnTo>
                  <a:lnTo>
                    <a:pt x="1964690" y="2108835"/>
                  </a:lnTo>
                  <a:lnTo>
                    <a:pt x="2540000" y="16510"/>
                  </a:lnTo>
                  <a:lnTo>
                    <a:pt x="2543810" y="3810"/>
                  </a:lnTo>
                  <a:lnTo>
                    <a:pt x="2545080" y="0"/>
                  </a:lnTo>
                  <a:close/>
                </a:path>
              </a:pathLst>
            </a:custGeom>
            <a:solidFill>
              <a:srgbClr val="FFB8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5841999" cy="6858000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9914890" y="33019"/>
            <a:ext cx="2174240" cy="1244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50" spc="60" dirty="0">
                <a:solidFill>
                  <a:srgbClr val="FFFFFF"/>
                </a:solidFill>
                <a:latin typeface="Calibri"/>
                <a:cs typeface="Calibri"/>
              </a:rPr>
              <a:t>CSP004_C_E:</a:t>
            </a:r>
            <a:r>
              <a:rPr sz="65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650" spc="55" dirty="0">
                <a:solidFill>
                  <a:srgbClr val="FFFFFF"/>
                </a:solidFill>
                <a:latin typeface="Calibri"/>
                <a:cs typeface="Calibri"/>
              </a:rPr>
              <a:t>Abdelkader</a:t>
            </a:r>
            <a:r>
              <a:rPr sz="65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650" spc="60" dirty="0">
                <a:solidFill>
                  <a:srgbClr val="FFFFFF"/>
                </a:solidFill>
                <a:latin typeface="Calibri"/>
                <a:cs typeface="Calibri"/>
              </a:rPr>
              <a:t>Shaaban</a:t>
            </a:r>
            <a:r>
              <a:rPr sz="65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650" spc="55" dirty="0">
                <a:solidFill>
                  <a:srgbClr val="FFFFFF"/>
                </a:solidFill>
                <a:latin typeface="Calibri"/>
                <a:cs typeface="Calibri"/>
              </a:rPr>
              <a:t>και</a:t>
            </a:r>
            <a:r>
              <a:rPr sz="650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650" spc="50" dirty="0">
                <a:solidFill>
                  <a:srgbClr val="FFFFFF"/>
                </a:solidFill>
                <a:latin typeface="Calibri"/>
                <a:cs typeface="Calibri"/>
              </a:rPr>
              <a:t>Stefan</a:t>
            </a:r>
            <a:r>
              <a:rPr sz="65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650" spc="50" dirty="0">
                <a:solidFill>
                  <a:srgbClr val="FFFFFF"/>
                </a:solidFill>
                <a:latin typeface="Calibri"/>
                <a:cs typeface="Calibri"/>
              </a:rPr>
              <a:t>Schauer</a:t>
            </a:r>
            <a:endParaRPr sz="650">
              <a:latin typeface="Calibri"/>
              <a:cs typeface="Calibri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6168390" y="2878137"/>
            <a:ext cx="859790" cy="3683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250" spc="140" dirty="0"/>
              <a:t>M</a:t>
            </a:r>
            <a:r>
              <a:rPr sz="2250" spc="75" dirty="0"/>
              <a:t>I</a:t>
            </a:r>
            <a:r>
              <a:rPr sz="2250" spc="110" dirty="0"/>
              <a:t>T</a:t>
            </a:r>
            <a:r>
              <a:rPr sz="2250" spc="100" dirty="0"/>
              <a:t>M</a:t>
            </a:r>
            <a:endParaRPr sz="2250"/>
          </a:p>
        </p:txBody>
      </p:sp>
      <p:pic>
        <p:nvPicPr>
          <p:cNvPr id="9" name="object 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548880" y="5900420"/>
            <a:ext cx="3294062" cy="612140"/>
          </a:xfrm>
          <a:prstGeom prst="rect">
            <a:avLst/>
          </a:prstGeom>
        </p:spPr>
      </p:pic>
    </p:spTree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207750" y="6326504"/>
            <a:ext cx="71755" cy="1244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50" spc="30" dirty="0">
                <a:latin typeface="Calibri"/>
                <a:cs typeface="Calibri"/>
              </a:rPr>
              <a:t>6</a:t>
            </a:r>
            <a:endParaRPr sz="650">
              <a:latin typeface="Calibri"/>
              <a:cs typeface="Calibri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1873250" y="0"/>
            <a:ext cx="8970010" cy="6878955"/>
            <a:chOff x="1873250" y="0"/>
            <a:chExt cx="8970010" cy="6878955"/>
          </a:xfrm>
        </p:grpSpPr>
        <p:sp>
          <p:nvSpPr>
            <p:cNvPr id="4" name="object 4"/>
            <p:cNvSpPr/>
            <p:nvPr/>
          </p:nvSpPr>
          <p:spPr>
            <a:xfrm>
              <a:off x="6896100" y="1270"/>
              <a:ext cx="1818639" cy="6856730"/>
            </a:xfrm>
            <a:custGeom>
              <a:avLst/>
              <a:gdLst/>
              <a:ahLst/>
              <a:cxnLst/>
              <a:rect l="l" t="t" r="r" b="b"/>
              <a:pathLst>
                <a:path w="1818640" h="6856730">
                  <a:moveTo>
                    <a:pt x="0" y="6856730"/>
                  </a:moveTo>
                  <a:lnTo>
                    <a:pt x="1818322" y="0"/>
                  </a:lnTo>
                </a:path>
              </a:pathLst>
            </a:custGeom>
            <a:ln w="22225">
              <a:solidFill>
                <a:srgbClr val="D6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7895590" y="5207635"/>
              <a:ext cx="756285" cy="1645920"/>
            </a:xfrm>
            <a:custGeom>
              <a:avLst/>
              <a:gdLst/>
              <a:ahLst/>
              <a:cxnLst/>
              <a:rect l="l" t="t" r="r" b="b"/>
              <a:pathLst>
                <a:path w="756284" h="1645920">
                  <a:moveTo>
                    <a:pt x="578484" y="0"/>
                  </a:moveTo>
                  <a:lnTo>
                    <a:pt x="532129" y="6350"/>
                  </a:lnTo>
                  <a:lnTo>
                    <a:pt x="489902" y="24129"/>
                  </a:lnTo>
                  <a:lnTo>
                    <a:pt x="453389" y="52387"/>
                  </a:lnTo>
                  <a:lnTo>
                    <a:pt x="425132" y="89534"/>
                  </a:lnTo>
                  <a:lnTo>
                    <a:pt x="406400" y="134619"/>
                  </a:lnTo>
                  <a:lnTo>
                    <a:pt x="0" y="1645602"/>
                  </a:lnTo>
                  <a:lnTo>
                    <a:pt x="26352" y="1645602"/>
                  </a:lnTo>
                  <a:lnTo>
                    <a:pt x="430212" y="140969"/>
                  </a:lnTo>
                  <a:lnTo>
                    <a:pt x="450214" y="95249"/>
                  </a:lnTo>
                  <a:lnTo>
                    <a:pt x="482282" y="59689"/>
                  </a:lnTo>
                  <a:lnTo>
                    <a:pt x="523239" y="35559"/>
                  </a:lnTo>
                  <a:lnTo>
                    <a:pt x="569594" y="25399"/>
                  </a:lnTo>
                  <a:lnTo>
                    <a:pt x="662362" y="25399"/>
                  </a:lnTo>
                  <a:lnTo>
                    <a:pt x="624839" y="6350"/>
                  </a:lnTo>
                  <a:lnTo>
                    <a:pt x="578484" y="0"/>
                  </a:lnTo>
                  <a:close/>
                </a:path>
                <a:path w="756284" h="1645920">
                  <a:moveTo>
                    <a:pt x="662362" y="25399"/>
                  </a:moveTo>
                  <a:lnTo>
                    <a:pt x="569594" y="25399"/>
                  </a:lnTo>
                  <a:lnTo>
                    <a:pt x="618489" y="30797"/>
                  </a:lnTo>
                  <a:lnTo>
                    <a:pt x="672464" y="57784"/>
                  </a:lnTo>
                  <a:lnTo>
                    <a:pt x="711517" y="103822"/>
                  </a:lnTo>
                  <a:lnTo>
                    <a:pt x="730884" y="161607"/>
                  </a:lnTo>
                  <a:lnTo>
                    <a:pt x="731837" y="192087"/>
                  </a:lnTo>
                  <a:lnTo>
                    <a:pt x="726439" y="222884"/>
                  </a:lnTo>
                  <a:lnTo>
                    <a:pt x="343852" y="1645602"/>
                  </a:lnTo>
                  <a:lnTo>
                    <a:pt x="370204" y="1645602"/>
                  </a:lnTo>
                  <a:lnTo>
                    <a:pt x="750252" y="229552"/>
                  </a:lnTo>
                  <a:lnTo>
                    <a:pt x="756284" y="193674"/>
                  </a:lnTo>
                  <a:lnTo>
                    <a:pt x="755332" y="158432"/>
                  </a:lnTo>
                  <a:lnTo>
                    <a:pt x="732789" y="91122"/>
                  </a:lnTo>
                  <a:lnTo>
                    <a:pt x="686752" y="37782"/>
                  </a:lnTo>
                  <a:lnTo>
                    <a:pt x="662362" y="25399"/>
                  </a:lnTo>
                  <a:close/>
                </a:path>
              </a:pathLst>
            </a:custGeom>
            <a:solidFill>
              <a:srgbClr val="D679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548879" y="6167120"/>
              <a:ext cx="3294379" cy="612140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1873250" y="2010092"/>
              <a:ext cx="5784850" cy="2608580"/>
            </a:xfrm>
            <a:custGeom>
              <a:avLst/>
              <a:gdLst/>
              <a:ahLst/>
              <a:cxnLst/>
              <a:rect l="l" t="t" r="r" b="b"/>
              <a:pathLst>
                <a:path w="5784850" h="2608579">
                  <a:moveTo>
                    <a:pt x="716597" y="9525"/>
                  </a:moveTo>
                  <a:lnTo>
                    <a:pt x="150812" y="9525"/>
                  </a:lnTo>
                  <a:lnTo>
                    <a:pt x="136207" y="12382"/>
                  </a:lnTo>
                  <a:lnTo>
                    <a:pt x="124142" y="20320"/>
                  </a:lnTo>
                  <a:lnTo>
                    <a:pt x="116205" y="32385"/>
                  </a:lnTo>
                  <a:lnTo>
                    <a:pt x="113030" y="47307"/>
                  </a:lnTo>
                  <a:lnTo>
                    <a:pt x="113030" y="434022"/>
                  </a:lnTo>
                  <a:lnTo>
                    <a:pt x="132080" y="434022"/>
                  </a:lnTo>
                  <a:lnTo>
                    <a:pt x="132080" y="47307"/>
                  </a:lnTo>
                  <a:lnTo>
                    <a:pt x="133350" y="39687"/>
                  </a:lnTo>
                  <a:lnTo>
                    <a:pt x="137477" y="33655"/>
                  </a:lnTo>
                  <a:lnTo>
                    <a:pt x="143510" y="29845"/>
                  </a:lnTo>
                  <a:lnTo>
                    <a:pt x="150812" y="28257"/>
                  </a:lnTo>
                  <a:lnTo>
                    <a:pt x="748489" y="28257"/>
                  </a:lnTo>
                  <a:lnTo>
                    <a:pt x="743267" y="20320"/>
                  </a:lnTo>
                  <a:lnTo>
                    <a:pt x="731202" y="12382"/>
                  </a:lnTo>
                  <a:lnTo>
                    <a:pt x="716597" y="9525"/>
                  </a:lnTo>
                  <a:close/>
                </a:path>
                <a:path w="5784850" h="2608579">
                  <a:moveTo>
                    <a:pt x="748489" y="28257"/>
                  </a:moveTo>
                  <a:lnTo>
                    <a:pt x="716597" y="28257"/>
                  </a:lnTo>
                  <a:lnTo>
                    <a:pt x="723900" y="29845"/>
                  </a:lnTo>
                  <a:lnTo>
                    <a:pt x="729932" y="33655"/>
                  </a:lnTo>
                  <a:lnTo>
                    <a:pt x="734060" y="39687"/>
                  </a:lnTo>
                  <a:lnTo>
                    <a:pt x="735330" y="47307"/>
                  </a:lnTo>
                  <a:lnTo>
                    <a:pt x="735330" y="434022"/>
                  </a:lnTo>
                  <a:lnTo>
                    <a:pt x="754380" y="434022"/>
                  </a:lnTo>
                  <a:lnTo>
                    <a:pt x="754380" y="47307"/>
                  </a:lnTo>
                  <a:lnTo>
                    <a:pt x="751205" y="32385"/>
                  </a:lnTo>
                  <a:lnTo>
                    <a:pt x="748489" y="28257"/>
                  </a:lnTo>
                  <a:close/>
                </a:path>
                <a:path w="5784850" h="2608579">
                  <a:moveTo>
                    <a:pt x="688339" y="56197"/>
                  </a:moveTo>
                  <a:lnTo>
                    <a:pt x="160337" y="56197"/>
                  </a:lnTo>
                  <a:lnTo>
                    <a:pt x="160337" y="396557"/>
                  </a:lnTo>
                  <a:lnTo>
                    <a:pt x="707072" y="396557"/>
                  </a:lnTo>
                  <a:lnTo>
                    <a:pt x="707072" y="377507"/>
                  </a:lnTo>
                  <a:lnTo>
                    <a:pt x="179069" y="377507"/>
                  </a:lnTo>
                  <a:lnTo>
                    <a:pt x="179069" y="75247"/>
                  </a:lnTo>
                  <a:lnTo>
                    <a:pt x="688339" y="75247"/>
                  </a:lnTo>
                  <a:lnTo>
                    <a:pt x="688339" y="56197"/>
                  </a:lnTo>
                  <a:close/>
                </a:path>
                <a:path w="5784850" h="2608579">
                  <a:moveTo>
                    <a:pt x="707072" y="56197"/>
                  </a:moveTo>
                  <a:lnTo>
                    <a:pt x="688339" y="56197"/>
                  </a:lnTo>
                  <a:lnTo>
                    <a:pt x="688339" y="377507"/>
                  </a:lnTo>
                  <a:lnTo>
                    <a:pt x="707072" y="377507"/>
                  </a:lnTo>
                  <a:lnTo>
                    <a:pt x="707072" y="56197"/>
                  </a:lnTo>
                  <a:close/>
                </a:path>
                <a:path w="5784850" h="2608579">
                  <a:moveTo>
                    <a:pt x="719137" y="2084705"/>
                  </a:moveTo>
                  <a:lnTo>
                    <a:pt x="153352" y="2084705"/>
                  </a:lnTo>
                  <a:lnTo>
                    <a:pt x="138747" y="2087562"/>
                  </a:lnTo>
                  <a:lnTo>
                    <a:pt x="126682" y="2095500"/>
                  </a:lnTo>
                  <a:lnTo>
                    <a:pt x="118744" y="2107565"/>
                  </a:lnTo>
                  <a:lnTo>
                    <a:pt x="115569" y="2122487"/>
                  </a:lnTo>
                  <a:lnTo>
                    <a:pt x="115569" y="2509202"/>
                  </a:lnTo>
                  <a:lnTo>
                    <a:pt x="134619" y="2509202"/>
                  </a:lnTo>
                  <a:lnTo>
                    <a:pt x="134619" y="2122487"/>
                  </a:lnTo>
                  <a:lnTo>
                    <a:pt x="135889" y="2114867"/>
                  </a:lnTo>
                  <a:lnTo>
                    <a:pt x="140017" y="2108835"/>
                  </a:lnTo>
                  <a:lnTo>
                    <a:pt x="146050" y="2105025"/>
                  </a:lnTo>
                  <a:lnTo>
                    <a:pt x="153352" y="2103437"/>
                  </a:lnTo>
                  <a:lnTo>
                    <a:pt x="751029" y="2103437"/>
                  </a:lnTo>
                  <a:lnTo>
                    <a:pt x="745807" y="2095500"/>
                  </a:lnTo>
                  <a:lnTo>
                    <a:pt x="733742" y="2087562"/>
                  </a:lnTo>
                  <a:lnTo>
                    <a:pt x="719137" y="2084705"/>
                  </a:lnTo>
                  <a:close/>
                </a:path>
                <a:path w="5784850" h="2608579">
                  <a:moveTo>
                    <a:pt x="751029" y="2103437"/>
                  </a:moveTo>
                  <a:lnTo>
                    <a:pt x="719137" y="2103437"/>
                  </a:lnTo>
                  <a:lnTo>
                    <a:pt x="726439" y="2105025"/>
                  </a:lnTo>
                  <a:lnTo>
                    <a:pt x="732472" y="2108835"/>
                  </a:lnTo>
                  <a:lnTo>
                    <a:pt x="736600" y="2114867"/>
                  </a:lnTo>
                  <a:lnTo>
                    <a:pt x="737869" y="2122487"/>
                  </a:lnTo>
                  <a:lnTo>
                    <a:pt x="737869" y="2509202"/>
                  </a:lnTo>
                  <a:lnTo>
                    <a:pt x="756919" y="2509202"/>
                  </a:lnTo>
                  <a:lnTo>
                    <a:pt x="756919" y="2122487"/>
                  </a:lnTo>
                  <a:lnTo>
                    <a:pt x="753744" y="2107565"/>
                  </a:lnTo>
                  <a:lnTo>
                    <a:pt x="751029" y="2103437"/>
                  </a:lnTo>
                  <a:close/>
                </a:path>
                <a:path w="5784850" h="2608579">
                  <a:moveTo>
                    <a:pt x="690880" y="2131377"/>
                  </a:moveTo>
                  <a:lnTo>
                    <a:pt x="162877" y="2131377"/>
                  </a:lnTo>
                  <a:lnTo>
                    <a:pt x="162877" y="2471737"/>
                  </a:lnTo>
                  <a:lnTo>
                    <a:pt x="709612" y="2471737"/>
                  </a:lnTo>
                  <a:lnTo>
                    <a:pt x="709612" y="2452687"/>
                  </a:lnTo>
                  <a:lnTo>
                    <a:pt x="181610" y="2452687"/>
                  </a:lnTo>
                  <a:lnTo>
                    <a:pt x="181610" y="2150427"/>
                  </a:lnTo>
                  <a:lnTo>
                    <a:pt x="690880" y="2150427"/>
                  </a:lnTo>
                  <a:lnTo>
                    <a:pt x="690880" y="2131377"/>
                  </a:lnTo>
                  <a:close/>
                </a:path>
                <a:path w="5784850" h="2608579">
                  <a:moveTo>
                    <a:pt x="709612" y="2131377"/>
                  </a:moveTo>
                  <a:lnTo>
                    <a:pt x="690880" y="2131377"/>
                  </a:lnTo>
                  <a:lnTo>
                    <a:pt x="690880" y="2452687"/>
                  </a:lnTo>
                  <a:lnTo>
                    <a:pt x="709612" y="2452687"/>
                  </a:lnTo>
                  <a:lnTo>
                    <a:pt x="709612" y="2131377"/>
                  </a:lnTo>
                  <a:close/>
                </a:path>
                <a:path w="5784850" h="2608579">
                  <a:moveTo>
                    <a:pt x="386714" y="461962"/>
                  </a:moveTo>
                  <a:lnTo>
                    <a:pt x="0" y="461962"/>
                  </a:lnTo>
                  <a:lnTo>
                    <a:pt x="0" y="481012"/>
                  </a:lnTo>
                  <a:lnTo>
                    <a:pt x="3810" y="499110"/>
                  </a:lnTo>
                  <a:lnTo>
                    <a:pt x="13969" y="514350"/>
                  </a:lnTo>
                  <a:lnTo>
                    <a:pt x="28892" y="524192"/>
                  </a:lnTo>
                  <a:lnTo>
                    <a:pt x="47307" y="528002"/>
                  </a:lnTo>
                  <a:lnTo>
                    <a:pt x="820419" y="528002"/>
                  </a:lnTo>
                  <a:lnTo>
                    <a:pt x="838517" y="524192"/>
                  </a:lnTo>
                  <a:lnTo>
                    <a:pt x="853757" y="514350"/>
                  </a:lnTo>
                  <a:lnTo>
                    <a:pt x="856932" y="509270"/>
                  </a:lnTo>
                  <a:lnTo>
                    <a:pt x="47307" y="509270"/>
                  </a:lnTo>
                  <a:lnTo>
                    <a:pt x="36194" y="507047"/>
                  </a:lnTo>
                  <a:lnTo>
                    <a:pt x="27305" y="501015"/>
                  </a:lnTo>
                  <a:lnTo>
                    <a:pt x="20955" y="491807"/>
                  </a:lnTo>
                  <a:lnTo>
                    <a:pt x="18732" y="481012"/>
                  </a:lnTo>
                  <a:lnTo>
                    <a:pt x="386714" y="481012"/>
                  </a:lnTo>
                  <a:lnTo>
                    <a:pt x="386714" y="461962"/>
                  </a:lnTo>
                  <a:close/>
                </a:path>
                <a:path w="5784850" h="2608579">
                  <a:moveTo>
                    <a:pt x="867410" y="461962"/>
                  </a:moveTo>
                  <a:lnTo>
                    <a:pt x="848677" y="461962"/>
                  </a:lnTo>
                  <a:lnTo>
                    <a:pt x="848677" y="481012"/>
                  </a:lnTo>
                  <a:lnTo>
                    <a:pt x="846455" y="491807"/>
                  </a:lnTo>
                  <a:lnTo>
                    <a:pt x="840422" y="501015"/>
                  </a:lnTo>
                  <a:lnTo>
                    <a:pt x="831214" y="507047"/>
                  </a:lnTo>
                  <a:lnTo>
                    <a:pt x="820419" y="509270"/>
                  </a:lnTo>
                  <a:lnTo>
                    <a:pt x="856932" y="509270"/>
                  </a:lnTo>
                  <a:lnTo>
                    <a:pt x="863917" y="499110"/>
                  </a:lnTo>
                  <a:lnTo>
                    <a:pt x="867410" y="481012"/>
                  </a:lnTo>
                  <a:lnTo>
                    <a:pt x="867410" y="461962"/>
                  </a:lnTo>
                  <a:close/>
                </a:path>
                <a:path w="5784850" h="2608579">
                  <a:moveTo>
                    <a:pt x="499744" y="481012"/>
                  </a:moveTo>
                  <a:lnTo>
                    <a:pt x="367664" y="481012"/>
                  </a:lnTo>
                  <a:lnTo>
                    <a:pt x="368935" y="487997"/>
                  </a:lnTo>
                  <a:lnTo>
                    <a:pt x="372744" y="494030"/>
                  </a:lnTo>
                  <a:lnTo>
                    <a:pt x="378460" y="498157"/>
                  </a:lnTo>
                  <a:lnTo>
                    <a:pt x="385444" y="499745"/>
                  </a:lnTo>
                  <a:lnTo>
                    <a:pt x="481012" y="499745"/>
                  </a:lnTo>
                  <a:lnTo>
                    <a:pt x="487997" y="498475"/>
                  </a:lnTo>
                  <a:lnTo>
                    <a:pt x="494030" y="494982"/>
                  </a:lnTo>
                  <a:lnTo>
                    <a:pt x="498157" y="489267"/>
                  </a:lnTo>
                  <a:lnTo>
                    <a:pt x="499744" y="482282"/>
                  </a:lnTo>
                  <a:lnTo>
                    <a:pt x="499744" y="481012"/>
                  </a:lnTo>
                  <a:close/>
                </a:path>
                <a:path w="5784850" h="2608579">
                  <a:moveTo>
                    <a:pt x="848677" y="461962"/>
                  </a:moveTo>
                  <a:lnTo>
                    <a:pt x="481012" y="461962"/>
                  </a:lnTo>
                  <a:lnTo>
                    <a:pt x="481012" y="481012"/>
                  </a:lnTo>
                  <a:lnTo>
                    <a:pt x="848677" y="481012"/>
                  </a:lnTo>
                  <a:lnTo>
                    <a:pt x="848677" y="461962"/>
                  </a:lnTo>
                  <a:close/>
                </a:path>
                <a:path w="5784850" h="2608579">
                  <a:moveTo>
                    <a:pt x="389255" y="2537142"/>
                  </a:moveTo>
                  <a:lnTo>
                    <a:pt x="2539" y="2537142"/>
                  </a:lnTo>
                  <a:lnTo>
                    <a:pt x="2539" y="2556192"/>
                  </a:lnTo>
                  <a:lnTo>
                    <a:pt x="6350" y="2574290"/>
                  </a:lnTo>
                  <a:lnTo>
                    <a:pt x="16510" y="2589530"/>
                  </a:lnTo>
                  <a:lnTo>
                    <a:pt x="31432" y="2599372"/>
                  </a:lnTo>
                  <a:lnTo>
                    <a:pt x="49847" y="2603182"/>
                  </a:lnTo>
                  <a:lnTo>
                    <a:pt x="822960" y="2603182"/>
                  </a:lnTo>
                  <a:lnTo>
                    <a:pt x="841057" y="2599372"/>
                  </a:lnTo>
                  <a:lnTo>
                    <a:pt x="856297" y="2589530"/>
                  </a:lnTo>
                  <a:lnTo>
                    <a:pt x="859472" y="2584450"/>
                  </a:lnTo>
                  <a:lnTo>
                    <a:pt x="49847" y="2584450"/>
                  </a:lnTo>
                  <a:lnTo>
                    <a:pt x="38735" y="2582227"/>
                  </a:lnTo>
                  <a:lnTo>
                    <a:pt x="29844" y="2576195"/>
                  </a:lnTo>
                  <a:lnTo>
                    <a:pt x="23494" y="2566987"/>
                  </a:lnTo>
                  <a:lnTo>
                    <a:pt x="21272" y="2556192"/>
                  </a:lnTo>
                  <a:lnTo>
                    <a:pt x="389255" y="2556192"/>
                  </a:lnTo>
                  <a:lnTo>
                    <a:pt x="389255" y="2537142"/>
                  </a:lnTo>
                  <a:close/>
                </a:path>
                <a:path w="5784850" h="2608579">
                  <a:moveTo>
                    <a:pt x="869950" y="2537142"/>
                  </a:moveTo>
                  <a:lnTo>
                    <a:pt x="851217" y="2537142"/>
                  </a:lnTo>
                  <a:lnTo>
                    <a:pt x="851217" y="2556192"/>
                  </a:lnTo>
                  <a:lnTo>
                    <a:pt x="848994" y="2566987"/>
                  </a:lnTo>
                  <a:lnTo>
                    <a:pt x="842962" y="2576195"/>
                  </a:lnTo>
                  <a:lnTo>
                    <a:pt x="833755" y="2582227"/>
                  </a:lnTo>
                  <a:lnTo>
                    <a:pt x="822960" y="2584450"/>
                  </a:lnTo>
                  <a:lnTo>
                    <a:pt x="859472" y="2584450"/>
                  </a:lnTo>
                  <a:lnTo>
                    <a:pt x="866457" y="2574290"/>
                  </a:lnTo>
                  <a:lnTo>
                    <a:pt x="869950" y="2556192"/>
                  </a:lnTo>
                  <a:lnTo>
                    <a:pt x="869950" y="2537142"/>
                  </a:lnTo>
                  <a:close/>
                </a:path>
                <a:path w="5784850" h="2608579">
                  <a:moveTo>
                    <a:pt x="502285" y="2556192"/>
                  </a:moveTo>
                  <a:lnTo>
                    <a:pt x="370205" y="2556192"/>
                  </a:lnTo>
                  <a:lnTo>
                    <a:pt x="371475" y="2563177"/>
                  </a:lnTo>
                  <a:lnTo>
                    <a:pt x="375285" y="2569210"/>
                  </a:lnTo>
                  <a:lnTo>
                    <a:pt x="381000" y="2573337"/>
                  </a:lnTo>
                  <a:lnTo>
                    <a:pt x="387985" y="2574925"/>
                  </a:lnTo>
                  <a:lnTo>
                    <a:pt x="483552" y="2574925"/>
                  </a:lnTo>
                  <a:lnTo>
                    <a:pt x="490537" y="2573655"/>
                  </a:lnTo>
                  <a:lnTo>
                    <a:pt x="496569" y="2570162"/>
                  </a:lnTo>
                  <a:lnTo>
                    <a:pt x="500697" y="2564447"/>
                  </a:lnTo>
                  <a:lnTo>
                    <a:pt x="502285" y="2557462"/>
                  </a:lnTo>
                  <a:lnTo>
                    <a:pt x="502285" y="2556192"/>
                  </a:lnTo>
                  <a:close/>
                </a:path>
                <a:path w="5784850" h="2608579">
                  <a:moveTo>
                    <a:pt x="851217" y="2537142"/>
                  </a:moveTo>
                  <a:lnTo>
                    <a:pt x="483552" y="2537142"/>
                  </a:lnTo>
                  <a:lnTo>
                    <a:pt x="483552" y="2556192"/>
                  </a:lnTo>
                  <a:lnTo>
                    <a:pt x="851217" y="2556192"/>
                  </a:lnTo>
                  <a:lnTo>
                    <a:pt x="851217" y="2537142"/>
                  </a:lnTo>
                  <a:close/>
                </a:path>
                <a:path w="5784850" h="2608579">
                  <a:moveTo>
                    <a:pt x="2278062" y="2301557"/>
                  </a:moveTo>
                  <a:lnTo>
                    <a:pt x="2278062" y="2328545"/>
                  </a:lnTo>
                  <a:lnTo>
                    <a:pt x="894080" y="2328545"/>
                  </a:lnTo>
                  <a:lnTo>
                    <a:pt x="894080" y="2350770"/>
                  </a:lnTo>
                  <a:lnTo>
                    <a:pt x="2278062" y="2350770"/>
                  </a:lnTo>
                  <a:lnTo>
                    <a:pt x="2278062" y="2377757"/>
                  </a:lnTo>
                  <a:lnTo>
                    <a:pt x="2354262" y="2339657"/>
                  </a:lnTo>
                  <a:lnTo>
                    <a:pt x="2331720" y="2328545"/>
                  </a:lnTo>
                  <a:lnTo>
                    <a:pt x="2278062" y="2301557"/>
                  </a:lnTo>
                  <a:close/>
                </a:path>
                <a:path w="5784850" h="2608579">
                  <a:moveTo>
                    <a:pt x="4811712" y="226377"/>
                  </a:moveTo>
                  <a:lnTo>
                    <a:pt x="4811712" y="253365"/>
                  </a:lnTo>
                  <a:lnTo>
                    <a:pt x="891539" y="253365"/>
                  </a:lnTo>
                  <a:lnTo>
                    <a:pt x="891539" y="275590"/>
                  </a:lnTo>
                  <a:lnTo>
                    <a:pt x="4811712" y="275590"/>
                  </a:lnTo>
                  <a:lnTo>
                    <a:pt x="4811712" y="302577"/>
                  </a:lnTo>
                  <a:lnTo>
                    <a:pt x="4887912" y="264477"/>
                  </a:lnTo>
                  <a:lnTo>
                    <a:pt x="4811712" y="226377"/>
                  </a:lnTo>
                  <a:close/>
                </a:path>
                <a:path w="5784850" h="2608579">
                  <a:moveTo>
                    <a:pt x="5277484" y="0"/>
                  </a:moveTo>
                  <a:lnTo>
                    <a:pt x="5185727" y="23495"/>
                  </a:lnTo>
                  <a:lnTo>
                    <a:pt x="5146357" y="50800"/>
                  </a:lnTo>
                  <a:lnTo>
                    <a:pt x="5114607" y="86042"/>
                  </a:lnTo>
                  <a:lnTo>
                    <a:pt x="5091430" y="128270"/>
                  </a:lnTo>
                  <a:lnTo>
                    <a:pt x="5078730" y="175260"/>
                  </a:lnTo>
                  <a:lnTo>
                    <a:pt x="5039359" y="180975"/>
                  </a:lnTo>
                  <a:lnTo>
                    <a:pt x="5003165" y="194945"/>
                  </a:lnTo>
                  <a:lnTo>
                    <a:pt x="4970780" y="216535"/>
                  </a:lnTo>
                  <a:lnTo>
                    <a:pt x="4943792" y="245110"/>
                  </a:lnTo>
                  <a:lnTo>
                    <a:pt x="4921250" y="287337"/>
                  </a:lnTo>
                  <a:lnTo>
                    <a:pt x="4910917" y="332740"/>
                  </a:lnTo>
                  <a:lnTo>
                    <a:pt x="4910836" y="335597"/>
                  </a:lnTo>
                  <a:lnTo>
                    <a:pt x="4912042" y="377190"/>
                  </a:lnTo>
                  <a:lnTo>
                    <a:pt x="4926012" y="426085"/>
                  </a:lnTo>
                  <a:lnTo>
                    <a:pt x="4951412" y="466090"/>
                  </a:lnTo>
                  <a:lnTo>
                    <a:pt x="4986020" y="497205"/>
                  </a:lnTo>
                  <a:lnTo>
                    <a:pt x="5027612" y="518160"/>
                  </a:lnTo>
                  <a:lnTo>
                    <a:pt x="5073967" y="527050"/>
                  </a:lnTo>
                  <a:lnTo>
                    <a:pt x="5534025" y="528002"/>
                  </a:lnTo>
                  <a:lnTo>
                    <a:pt x="5634037" y="528002"/>
                  </a:lnTo>
                  <a:lnTo>
                    <a:pt x="5680075" y="519430"/>
                  </a:lnTo>
                  <a:lnTo>
                    <a:pt x="5698807" y="509270"/>
                  </a:lnTo>
                  <a:lnTo>
                    <a:pt x="5534025" y="509270"/>
                  </a:lnTo>
                  <a:lnTo>
                    <a:pt x="5074920" y="508317"/>
                  </a:lnTo>
                  <a:lnTo>
                    <a:pt x="5033962" y="500062"/>
                  </a:lnTo>
                  <a:lnTo>
                    <a:pt x="4996815" y="481647"/>
                  </a:lnTo>
                  <a:lnTo>
                    <a:pt x="4966334" y="454025"/>
                  </a:lnTo>
                  <a:lnTo>
                    <a:pt x="4943792" y="418782"/>
                  </a:lnTo>
                  <a:lnTo>
                    <a:pt x="4931092" y="377825"/>
                  </a:lnTo>
                  <a:lnTo>
                    <a:pt x="4929505" y="335597"/>
                  </a:lnTo>
                  <a:lnTo>
                    <a:pt x="4938712" y="294322"/>
                  </a:lnTo>
                  <a:lnTo>
                    <a:pt x="4958715" y="256540"/>
                  </a:lnTo>
                  <a:lnTo>
                    <a:pt x="5012055" y="212090"/>
                  </a:lnTo>
                  <a:lnTo>
                    <a:pt x="5079682" y="194310"/>
                  </a:lnTo>
                  <a:lnTo>
                    <a:pt x="5095557" y="193357"/>
                  </a:lnTo>
                  <a:lnTo>
                    <a:pt x="5097462" y="178117"/>
                  </a:lnTo>
                  <a:lnTo>
                    <a:pt x="5109209" y="135572"/>
                  </a:lnTo>
                  <a:lnTo>
                    <a:pt x="5130165" y="97155"/>
                  </a:lnTo>
                  <a:lnTo>
                    <a:pt x="5159057" y="65087"/>
                  </a:lnTo>
                  <a:lnTo>
                    <a:pt x="5194934" y="40005"/>
                  </a:lnTo>
                  <a:lnTo>
                    <a:pt x="5236209" y="23495"/>
                  </a:lnTo>
                  <a:lnTo>
                    <a:pt x="5277484" y="18732"/>
                  </a:lnTo>
                  <a:lnTo>
                    <a:pt x="5358447" y="18732"/>
                  </a:lnTo>
                  <a:lnTo>
                    <a:pt x="5327015" y="6350"/>
                  </a:lnTo>
                  <a:lnTo>
                    <a:pt x="5277484" y="0"/>
                  </a:lnTo>
                  <a:close/>
                </a:path>
                <a:path w="5784850" h="2608579">
                  <a:moveTo>
                    <a:pt x="5758497" y="312420"/>
                  </a:moveTo>
                  <a:lnTo>
                    <a:pt x="5758414" y="388937"/>
                  </a:lnTo>
                  <a:lnTo>
                    <a:pt x="5746432" y="434975"/>
                  </a:lnTo>
                  <a:lnTo>
                    <a:pt x="5719127" y="473075"/>
                  </a:lnTo>
                  <a:lnTo>
                    <a:pt x="5680709" y="498792"/>
                  </a:lnTo>
                  <a:lnTo>
                    <a:pt x="5634037" y="509270"/>
                  </a:lnTo>
                  <a:lnTo>
                    <a:pt x="5698807" y="509270"/>
                  </a:lnTo>
                  <a:lnTo>
                    <a:pt x="5720080" y="497522"/>
                  </a:lnTo>
                  <a:lnTo>
                    <a:pt x="5750877" y="464820"/>
                  </a:lnTo>
                  <a:lnTo>
                    <a:pt x="5770880" y="423862"/>
                  </a:lnTo>
                  <a:lnTo>
                    <a:pt x="5777230" y="377825"/>
                  </a:lnTo>
                  <a:lnTo>
                    <a:pt x="5777230" y="377190"/>
                  </a:lnTo>
                  <a:lnTo>
                    <a:pt x="5766752" y="325755"/>
                  </a:lnTo>
                  <a:lnTo>
                    <a:pt x="5758497" y="312420"/>
                  </a:lnTo>
                  <a:close/>
                </a:path>
                <a:path w="5784850" h="2608579">
                  <a:moveTo>
                    <a:pt x="5246687" y="324485"/>
                  </a:moveTo>
                  <a:lnTo>
                    <a:pt x="5202237" y="324485"/>
                  </a:lnTo>
                  <a:lnTo>
                    <a:pt x="5216842" y="370522"/>
                  </a:lnTo>
                  <a:lnTo>
                    <a:pt x="5247005" y="406717"/>
                  </a:lnTo>
                  <a:lnTo>
                    <a:pt x="5288280" y="428942"/>
                  </a:lnTo>
                  <a:lnTo>
                    <a:pt x="5336857" y="433705"/>
                  </a:lnTo>
                  <a:lnTo>
                    <a:pt x="5368607" y="426085"/>
                  </a:lnTo>
                  <a:lnTo>
                    <a:pt x="5389562" y="414972"/>
                  </a:lnTo>
                  <a:lnTo>
                    <a:pt x="5324792" y="414972"/>
                  </a:lnTo>
                  <a:lnTo>
                    <a:pt x="5287962" y="408305"/>
                  </a:lnTo>
                  <a:lnTo>
                    <a:pt x="5256847" y="389572"/>
                  </a:lnTo>
                  <a:lnTo>
                    <a:pt x="5233987" y="361632"/>
                  </a:lnTo>
                  <a:lnTo>
                    <a:pt x="5221922" y="326390"/>
                  </a:lnTo>
                  <a:lnTo>
                    <a:pt x="5248592" y="326390"/>
                  </a:lnTo>
                  <a:lnTo>
                    <a:pt x="5246687" y="324485"/>
                  </a:lnTo>
                  <a:close/>
                </a:path>
                <a:path w="5784850" h="2608579">
                  <a:moveTo>
                    <a:pt x="5420042" y="353695"/>
                  </a:moveTo>
                  <a:lnTo>
                    <a:pt x="5403850" y="378777"/>
                  </a:lnTo>
                  <a:lnTo>
                    <a:pt x="5381625" y="398145"/>
                  </a:lnTo>
                  <a:lnTo>
                    <a:pt x="5354637" y="410527"/>
                  </a:lnTo>
                  <a:lnTo>
                    <a:pt x="5324792" y="414972"/>
                  </a:lnTo>
                  <a:lnTo>
                    <a:pt x="5389562" y="414972"/>
                  </a:lnTo>
                  <a:lnTo>
                    <a:pt x="5396865" y="410845"/>
                  </a:lnTo>
                  <a:lnTo>
                    <a:pt x="5420042" y="388937"/>
                  </a:lnTo>
                  <a:lnTo>
                    <a:pt x="5436870" y="361315"/>
                  </a:lnTo>
                  <a:lnTo>
                    <a:pt x="5420042" y="353695"/>
                  </a:lnTo>
                  <a:close/>
                </a:path>
                <a:path w="5784850" h="2608579">
                  <a:moveTo>
                    <a:pt x="5560294" y="109537"/>
                  </a:moveTo>
                  <a:lnTo>
                    <a:pt x="5448300" y="109537"/>
                  </a:lnTo>
                  <a:lnTo>
                    <a:pt x="5510530" y="109855"/>
                  </a:lnTo>
                  <a:lnTo>
                    <a:pt x="5567997" y="134937"/>
                  </a:lnTo>
                  <a:lnTo>
                    <a:pt x="5609907" y="180022"/>
                  </a:lnTo>
                  <a:lnTo>
                    <a:pt x="5631180" y="237490"/>
                  </a:lnTo>
                  <a:lnTo>
                    <a:pt x="5633084" y="250825"/>
                  </a:lnTo>
                  <a:lnTo>
                    <a:pt x="5646102" y="252730"/>
                  </a:lnTo>
                  <a:lnTo>
                    <a:pt x="5692775" y="268922"/>
                  </a:lnTo>
                  <a:lnTo>
                    <a:pt x="5728970" y="299402"/>
                  </a:lnTo>
                  <a:lnTo>
                    <a:pt x="5751512" y="340360"/>
                  </a:lnTo>
                  <a:lnTo>
                    <a:pt x="5758497" y="388620"/>
                  </a:lnTo>
                  <a:lnTo>
                    <a:pt x="5758497" y="312420"/>
                  </a:lnTo>
                  <a:lnTo>
                    <a:pt x="5740082" y="282575"/>
                  </a:lnTo>
                  <a:lnTo>
                    <a:pt x="5700395" y="251142"/>
                  </a:lnTo>
                  <a:lnTo>
                    <a:pt x="5650865" y="234950"/>
                  </a:lnTo>
                  <a:lnTo>
                    <a:pt x="5641975" y="201295"/>
                  </a:lnTo>
                  <a:lnTo>
                    <a:pt x="5606097" y="142875"/>
                  </a:lnTo>
                  <a:lnTo>
                    <a:pt x="5560294" y="109537"/>
                  </a:lnTo>
                  <a:close/>
                </a:path>
                <a:path w="5784850" h="2608579">
                  <a:moveTo>
                    <a:pt x="5248592" y="326390"/>
                  </a:moveTo>
                  <a:lnTo>
                    <a:pt x="5221922" y="326390"/>
                  </a:lnTo>
                  <a:lnTo>
                    <a:pt x="5242559" y="347027"/>
                  </a:lnTo>
                  <a:lnTo>
                    <a:pt x="5255895" y="333692"/>
                  </a:lnTo>
                  <a:lnTo>
                    <a:pt x="5248592" y="326390"/>
                  </a:lnTo>
                  <a:close/>
                </a:path>
                <a:path w="5784850" h="2608579">
                  <a:moveTo>
                    <a:pt x="5211445" y="288607"/>
                  </a:moveTo>
                  <a:lnTo>
                    <a:pt x="5167312" y="332740"/>
                  </a:lnTo>
                  <a:lnTo>
                    <a:pt x="5180330" y="346075"/>
                  </a:lnTo>
                  <a:lnTo>
                    <a:pt x="5202237" y="324485"/>
                  </a:lnTo>
                  <a:lnTo>
                    <a:pt x="5246687" y="324485"/>
                  </a:lnTo>
                  <a:lnTo>
                    <a:pt x="5211445" y="288607"/>
                  </a:lnTo>
                  <a:close/>
                </a:path>
                <a:path w="5784850" h="2608579">
                  <a:moveTo>
                    <a:pt x="5405755" y="274320"/>
                  </a:moveTo>
                  <a:lnTo>
                    <a:pt x="5392737" y="287655"/>
                  </a:lnTo>
                  <a:lnTo>
                    <a:pt x="5436870" y="331787"/>
                  </a:lnTo>
                  <a:lnTo>
                    <a:pt x="5470842" y="298132"/>
                  </a:lnTo>
                  <a:lnTo>
                    <a:pt x="5446395" y="298132"/>
                  </a:lnTo>
                  <a:lnTo>
                    <a:pt x="5445442" y="295275"/>
                  </a:lnTo>
                  <a:lnTo>
                    <a:pt x="5426392" y="295275"/>
                  </a:lnTo>
                  <a:lnTo>
                    <a:pt x="5405755" y="274320"/>
                  </a:lnTo>
                  <a:close/>
                </a:path>
                <a:path w="5784850" h="2608579">
                  <a:moveTo>
                    <a:pt x="5467984" y="274320"/>
                  </a:moveTo>
                  <a:lnTo>
                    <a:pt x="5446395" y="298132"/>
                  </a:lnTo>
                  <a:lnTo>
                    <a:pt x="5470842" y="298132"/>
                  </a:lnTo>
                  <a:lnTo>
                    <a:pt x="5481320" y="287655"/>
                  </a:lnTo>
                  <a:lnTo>
                    <a:pt x="5467984" y="274320"/>
                  </a:lnTo>
                  <a:close/>
                </a:path>
                <a:path w="5784850" h="2608579">
                  <a:moveTo>
                    <a:pt x="5383847" y="206375"/>
                  </a:moveTo>
                  <a:lnTo>
                    <a:pt x="5324792" y="206375"/>
                  </a:lnTo>
                  <a:lnTo>
                    <a:pt x="5365115" y="214947"/>
                  </a:lnTo>
                  <a:lnTo>
                    <a:pt x="5406072" y="247015"/>
                  </a:lnTo>
                  <a:lnTo>
                    <a:pt x="5426392" y="295275"/>
                  </a:lnTo>
                  <a:lnTo>
                    <a:pt x="5445442" y="295275"/>
                  </a:lnTo>
                  <a:lnTo>
                    <a:pt x="5431472" y="251777"/>
                  </a:lnTo>
                  <a:lnTo>
                    <a:pt x="5401309" y="215582"/>
                  </a:lnTo>
                  <a:lnTo>
                    <a:pt x="5383847" y="206375"/>
                  </a:lnTo>
                  <a:close/>
                </a:path>
                <a:path w="5784850" h="2608579">
                  <a:moveTo>
                    <a:pt x="5311457" y="188595"/>
                  </a:moveTo>
                  <a:lnTo>
                    <a:pt x="5251767" y="211455"/>
                  </a:lnTo>
                  <a:lnTo>
                    <a:pt x="5211445" y="261302"/>
                  </a:lnTo>
                  <a:lnTo>
                    <a:pt x="5228590" y="268605"/>
                  </a:lnTo>
                  <a:lnTo>
                    <a:pt x="5252084" y="234950"/>
                  </a:lnTo>
                  <a:lnTo>
                    <a:pt x="5285422" y="213677"/>
                  </a:lnTo>
                  <a:lnTo>
                    <a:pt x="5324792" y="206375"/>
                  </a:lnTo>
                  <a:lnTo>
                    <a:pt x="5383847" y="206375"/>
                  </a:lnTo>
                  <a:lnTo>
                    <a:pt x="5359717" y="193357"/>
                  </a:lnTo>
                  <a:lnTo>
                    <a:pt x="5311457" y="188595"/>
                  </a:lnTo>
                  <a:close/>
                </a:path>
                <a:path w="5784850" h="2608579">
                  <a:moveTo>
                    <a:pt x="5358447" y="18732"/>
                  </a:moveTo>
                  <a:lnTo>
                    <a:pt x="5277484" y="18732"/>
                  </a:lnTo>
                  <a:lnTo>
                    <a:pt x="5322570" y="24447"/>
                  </a:lnTo>
                  <a:lnTo>
                    <a:pt x="5364162" y="40957"/>
                  </a:lnTo>
                  <a:lnTo>
                    <a:pt x="5400357" y="66992"/>
                  </a:lnTo>
                  <a:lnTo>
                    <a:pt x="5429250" y="101917"/>
                  </a:lnTo>
                  <a:lnTo>
                    <a:pt x="5435917" y="112077"/>
                  </a:lnTo>
                  <a:lnTo>
                    <a:pt x="5448300" y="109537"/>
                  </a:lnTo>
                  <a:lnTo>
                    <a:pt x="5560294" y="109537"/>
                  </a:lnTo>
                  <a:lnTo>
                    <a:pt x="5555932" y="106362"/>
                  </a:lnTo>
                  <a:lnTo>
                    <a:pt x="5515609" y="91757"/>
                  </a:lnTo>
                  <a:lnTo>
                    <a:pt x="5512699" y="91440"/>
                  </a:lnTo>
                  <a:lnTo>
                    <a:pt x="5445442" y="91440"/>
                  </a:lnTo>
                  <a:lnTo>
                    <a:pt x="5412740" y="53340"/>
                  </a:lnTo>
                  <a:lnTo>
                    <a:pt x="5372734" y="24447"/>
                  </a:lnTo>
                  <a:lnTo>
                    <a:pt x="5358447" y="18732"/>
                  </a:lnTo>
                  <a:close/>
                </a:path>
                <a:path w="5784850" h="2608579">
                  <a:moveTo>
                    <a:pt x="5480684" y="87947"/>
                  </a:moveTo>
                  <a:lnTo>
                    <a:pt x="5445442" y="91440"/>
                  </a:lnTo>
                  <a:lnTo>
                    <a:pt x="5512699" y="91440"/>
                  </a:lnTo>
                  <a:lnTo>
                    <a:pt x="5480684" y="87947"/>
                  </a:lnTo>
                  <a:close/>
                </a:path>
                <a:path w="5784850" h="2608579">
                  <a:moveTo>
                    <a:pt x="5285105" y="2080260"/>
                  </a:moveTo>
                  <a:lnTo>
                    <a:pt x="5193347" y="2103755"/>
                  </a:lnTo>
                  <a:lnTo>
                    <a:pt x="5153977" y="2131060"/>
                  </a:lnTo>
                  <a:lnTo>
                    <a:pt x="5122227" y="2166302"/>
                  </a:lnTo>
                  <a:lnTo>
                    <a:pt x="5099050" y="2208530"/>
                  </a:lnTo>
                  <a:lnTo>
                    <a:pt x="5086350" y="2255520"/>
                  </a:lnTo>
                  <a:lnTo>
                    <a:pt x="5046980" y="2261235"/>
                  </a:lnTo>
                  <a:lnTo>
                    <a:pt x="5010784" y="2275205"/>
                  </a:lnTo>
                  <a:lnTo>
                    <a:pt x="4978400" y="2296795"/>
                  </a:lnTo>
                  <a:lnTo>
                    <a:pt x="4951412" y="2325370"/>
                  </a:lnTo>
                  <a:lnTo>
                    <a:pt x="4928870" y="2367597"/>
                  </a:lnTo>
                  <a:lnTo>
                    <a:pt x="4918537" y="2413000"/>
                  </a:lnTo>
                  <a:lnTo>
                    <a:pt x="4918456" y="2415857"/>
                  </a:lnTo>
                  <a:lnTo>
                    <a:pt x="4919662" y="2457450"/>
                  </a:lnTo>
                  <a:lnTo>
                    <a:pt x="4933632" y="2506345"/>
                  </a:lnTo>
                  <a:lnTo>
                    <a:pt x="4959032" y="2546350"/>
                  </a:lnTo>
                  <a:lnTo>
                    <a:pt x="4993640" y="2577465"/>
                  </a:lnTo>
                  <a:lnTo>
                    <a:pt x="5035232" y="2598420"/>
                  </a:lnTo>
                  <a:lnTo>
                    <a:pt x="5081587" y="2607310"/>
                  </a:lnTo>
                  <a:lnTo>
                    <a:pt x="5541645" y="2608262"/>
                  </a:lnTo>
                  <a:lnTo>
                    <a:pt x="5641657" y="2608262"/>
                  </a:lnTo>
                  <a:lnTo>
                    <a:pt x="5687695" y="2599690"/>
                  </a:lnTo>
                  <a:lnTo>
                    <a:pt x="5706427" y="2589530"/>
                  </a:lnTo>
                  <a:lnTo>
                    <a:pt x="5541645" y="2589530"/>
                  </a:lnTo>
                  <a:lnTo>
                    <a:pt x="5082540" y="2588577"/>
                  </a:lnTo>
                  <a:lnTo>
                    <a:pt x="5041582" y="2580322"/>
                  </a:lnTo>
                  <a:lnTo>
                    <a:pt x="5004434" y="2561907"/>
                  </a:lnTo>
                  <a:lnTo>
                    <a:pt x="4973955" y="2534285"/>
                  </a:lnTo>
                  <a:lnTo>
                    <a:pt x="4951412" y="2499042"/>
                  </a:lnTo>
                  <a:lnTo>
                    <a:pt x="4938712" y="2458085"/>
                  </a:lnTo>
                  <a:lnTo>
                    <a:pt x="4937125" y="2415857"/>
                  </a:lnTo>
                  <a:lnTo>
                    <a:pt x="4946332" y="2374582"/>
                  </a:lnTo>
                  <a:lnTo>
                    <a:pt x="4966334" y="2336800"/>
                  </a:lnTo>
                  <a:lnTo>
                    <a:pt x="5019675" y="2292350"/>
                  </a:lnTo>
                  <a:lnTo>
                    <a:pt x="5087302" y="2274570"/>
                  </a:lnTo>
                  <a:lnTo>
                    <a:pt x="5103177" y="2273617"/>
                  </a:lnTo>
                  <a:lnTo>
                    <a:pt x="5105082" y="2258377"/>
                  </a:lnTo>
                  <a:lnTo>
                    <a:pt x="5116830" y="2215832"/>
                  </a:lnTo>
                  <a:lnTo>
                    <a:pt x="5137784" y="2177415"/>
                  </a:lnTo>
                  <a:lnTo>
                    <a:pt x="5166677" y="2145347"/>
                  </a:lnTo>
                  <a:lnTo>
                    <a:pt x="5202555" y="2120265"/>
                  </a:lnTo>
                  <a:lnTo>
                    <a:pt x="5243830" y="2103755"/>
                  </a:lnTo>
                  <a:lnTo>
                    <a:pt x="5285105" y="2098992"/>
                  </a:lnTo>
                  <a:lnTo>
                    <a:pt x="5366067" y="2098992"/>
                  </a:lnTo>
                  <a:lnTo>
                    <a:pt x="5334634" y="2086610"/>
                  </a:lnTo>
                  <a:lnTo>
                    <a:pt x="5285105" y="2080260"/>
                  </a:lnTo>
                  <a:close/>
                </a:path>
                <a:path w="5784850" h="2608579">
                  <a:moveTo>
                    <a:pt x="5766117" y="2392680"/>
                  </a:moveTo>
                  <a:lnTo>
                    <a:pt x="5766034" y="2469197"/>
                  </a:lnTo>
                  <a:lnTo>
                    <a:pt x="5754052" y="2515235"/>
                  </a:lnTo>
                  <a:lnTo>
                    <a:pt x="5726747" y="2553335"/>
                  </a:lnTo>
                  <a:lnTo>
                    <a:pt x="5688330" y="2579052"/>
                  </a:lnTo>
                  <a:lnTo>
                    <a:pt x="5641657" y="2589530"/>
                  </a:lnTo>
                  <a:lnTo>
                    <a:pt x="5706427" y="2589530"/>
                  </a:lnTo>
                  <a:lnTo>
                    <a:pt x="5727700" y="2577782"/>
                  </a:lnTo>
                  <a:lnTo>
                    <a:pt x="5758497" y="2545080"/>
                  </a:lnTo>
                  <a:lnTo>
                    <a:pt x="5778500" y="2504122"/>
                  </a:lnTo>
                  <a:lnTo>
                    <a:pt x="5784850" y="2458085"/>
                  </a:lnTo>
                  <a:lnTo>
                    <a:pt x="5784850" y="2457450"/>
                  </a:lnTo>
                  <a:lnTo>
                    <a:pt x="5774372" y="2406015"/>
                  </a:lnTo>
                  <a:lnTo>
                    <a:pt x="5766117" y="2392680"/>
                  </a:lnTo>
                  <a:close/>
                </a:path>
                <a:path w="5784850" h="2608579">
                  <a:moveTo>
                    <a:pt x="5254307" y="2404745"/>
                  </a:moveTo>
                  <a:lnTo>
                    <a:pt x="5209857" y="2404745"/>
                  </a:lnTo>
                  <a:lnTo>
                    <a:pt x="5224462" y="2450782"/>
                  </a:lnTo>
                  <a:lnTo>
                    <a:pt x="5254625" y="2486977"/>
                  </a:lnTo>
                  <a:lnTo>
                    <a:pt x="5295900" y="2509202"/>
                  </a:lnTo>
                  <a:lnTo>
                    <a:pt x="5344477" y="2513965"/>
                  </a:lnTo>
                  <a:lnTo>
                    <a:pt x="5376227" y="2506345"/>
                  </a:lnTo>
                  <a:lnTo>
                    <a:pt x="5397182" y="2495232"/>
                  </a:lnTo>
                  <a:lnTo>
                    <a:pt x="5332412" y="2495232"/>
                  </a:lnTo>
                  <a:lnTo>
                    <a:pt x="5295582" y="2488565"/>
                  </a:lnTo>
                  <a:lnTo>
                    <a:pt x="5264467" y="2469832"/>
                  </a:lnTo>
                  <a:lnTo>
                    <a:pt x="5241607" y="2441892"/>
                  </a:lnTo>
                  <a:lnTo>
                    <a:pt x="5229542" y="2406650"/>
                  </a:lnTo>
                  <a:lnTo>
                    <a:pt x="5256212" y="2406650"/>
                  </a:lnTo>
                  <a:lnTo>
                    <a:pt x="5254307" y="2404745"/>
                  </a:lnTo>
                  <a:close/>
                </a:path>
                <a:path w="5784850" h="2608579">
                  <a:moveTo>
                    <a:pt x="5427662" y="2433955"/>
                  </a:moveTo>
                  <a:lnTo>
                    <a:pt x="5411470" y="2459037"/>
                  </a:lnTo>
                  <a:lnTo>
                    <a:pt x="5389245" y="2478405"/>
                  </a:lnTo>
                  <a:lnTo>
                    <a:pt x="5362257" y="2490787"/>
                  </a:lnTo>
                  <a:lnTo>
                    <a:pt x="5332412" y="2495232"/>
                  </a:lnTo>
                  <a:lnTo>
                    <a:pt x="5397182" y="2495232"/>
                  </a:lnTo>
                  <a:lnTo>
                    <a:pt x="5404484" y="2491105"/>
                  </a:lnTo>
                  <a:lnTo>
                    <a:pt x="5427662" y="2469197"/>
                  </a:lnTo>
                  <a:lnTo>
                    <a:pt x="5444490" y="2441575"/>
                  </a:lnTo>
                  <a:lnTo>
                    <a:pt x="5427662" y="2433955"/>
                  </a:lnTo>
                  <a:close/>
                </a:path>
                <a:path w="5784850" h="2608579">
                  <a:moveTo>
                    <a:pt x="5567914" y="2189797"/>
                  </a:moveTo>
                  <a:lnTo>
                    <a:pt x="5455920" y="2189797"/>
                  </a:lnTo>
                  <a:lnTo>
                    <a:pt x="5518150" y="2190115"/>
                  </a:lnTo>
                  <a:lnTo>
                    <a:pt x="5575617" y="2215197"/>
                  </a:lnTo>
                  <a:lnTo>
                    <a:pt x="5617527" y="2260282"/>
                  </a:lnTo>
                  <a:lnTo>
                    <a:pt x="5638800" y="2317750"/>
                  </a:lnTo>
                  <a:lnTo>
                    <a:pt x="5640705" y="2331085"/>
                  </a:lnTo>
                  <a:lnTo>
                    <a:pt x="5653722" y="2332990"/>
                  </a:lnTo>
                  <a:lnTo>
                    <a:pt x="5700395" y="2349182"/>
                  </a:lnTo>
                  <a:lnTo>
                    <a:pt x="5736590" y="2379662"/>
                  </a:lnTo>
                  <a:lnTo>
                    <a:pt x="5759132" y="2420620"/>
                  </a:lnTo>
                  <a:lnTo>
                    <a:pt x="5766117" y="2468880"/>
                  </a:lnTo>
                  <a:lnTo>
                    <a:pt x="5766117" y="2392680"/>
                  </a:lnTo>
                  <a:lnTo>
                    <a:pt x="5747702" y="2362835"/>
                  </a:lnTo>
                  <a:lnTo>
                    <a:pt x="5708015" y="2331402"/>
                  </a:lnTo>
                  <a:lnTo>
                    <a:pt x="5658484" y="2315210"/>
                  </a:lnTo>
                  <a:lnTo>
                    <a:pt x="5649595" y="2281555"/>
                  </a:lnTo>
                  <a:lnTo>
                    <a:pt x="5613717" y="2223135"/>
                  </a:lnTo>
                  <a:lnTo>
                    <a:pt x="5567914" y="2189797"/>
                  </a:lnTo>
                  <a:close/>
                </a:path>
                <a:path w="5784850" h="2608579">
                  <a:moveTo>
                    <a:pt x="5256212" y="2406650"/>
                  </a:moveTo>
                  <a:lnTo>
                    <a:pt x="5229542" y="2406650"/>
                  </a:lnTo>
                  <a:lnTo>
                    <a:pt x="5250180" y="2427287"/>
                  </a:lnTo>
                  <a:lnTo>
                    <a:pt x="5263515" y="2413952"/>
                  </a:lnTo>
                  <a:lnTo>
                    <a:pt x="5256212" y="2406650"/>
                  </a:lnTo>
                  <a:close/>
                </a:path>
                <a:path w="5784850" h="2608579">
                  <a:moveTo>
                    <a:pt x="5219065" y="2368867"/>
                  </a:moveTo>
                  <a:lnTo>
                    <a:pt x="5174932" y="2413000"/>
                  </a:lnTo>
                  <a:lnTo>
                    <a:pt x="5187950" y="2426335"/>
                  </a:lnTo>
                  <a:lnTo>
                    <a:pt x="5209857" y="2404745"/>
                  </a:lnTo>
                  <a:lnTo>
                    <a:pt x="5254307" y="2404745"/>
                  </a:lnTo>
                  <a:lnTo>
                    <a:pt x="5219065" y="2368867"/>
                  </a:lnTo>
                  <a:close/>
                </a:path>
                <a:path w="5784850" h="2608579">
                  <a:moveTo>
                    <a:pt x="5413375" y="2354580"/>
                  </a:moveTo>
                  <a:lnTo>
                    <a:pt x="5400357" y="2367915"/>
                  </a:lnTo>
                  <a:lnTo>
                    <a:pt x="5444490" y="2412047"/>
                  </a:lnTo>
                  <a:lnTo>
                    <a:pt x="5478462" y="2378392"/>
                  </a:lnTo>
                  <a:lnTo>
                    <a:pt x="5454015" y="2378392"/>
                  </a:lnTo>
                  <a:lnTo>
                    <a:pt x="5453062" y="2375535"/>
                  </a:lnTo>
                  <a:lnTo>
                    <a:pt x="5434012" y="2375535"/>
                  </a:lnTo>
                  <a:lnTo>
                    <a:pt x="5413375" y="2354580"/>
                  </a:lnTo>
                  <a:close/>
                </a:path>
                <a:path w="5784850" h="2608579">
                  <a:moveTo>
                    <a:pt x="5475605" y="2354580"/>
                  </a:moveTo>
                  <a:lnTo>
                    <a:pt x="5454015" y="2378392"/>
                  </a:lnTo>
                  <a:lnTo>
                    <a:pt x="5478462" y="2378392"/>
                  </a:lnTo>
                  <a:lnTo>
                    <a:pt x="5488940" y="2367915"/>
                  </a:lnTo>
                  <a:lnTo>
                    <a:pt x="5475605" y="2354580"/>
                  </a:lnTo>
                  <a:close/>
                </a:path>
                <a:path w="5784850" h="2608579">
                  <a:moveTo>
                    <a:pt x="5391467" y="2286635"/>
                  </a:moveTo>
                  <a:lnTo>
                    <a:pt x="5332412" y="2286635"/>
                  </a:lnTo>
                  <a:lnTo>
                    <a:pt x="5372734" y="2295207"/>
                  </a:lnTo>
                  <a:lnTo>
                    <a:pt x="5413692" y="2327275"/>
                  </a:lnTo>
                  <a:lnTo>
                    <a:pt x="5434012" y="2375535"/>
                  </a:lnTo>
                  <a:lnTo>
                    <a:pt x="5453062" y="2375535"/>
                  </a:lnTo>
                  <a:lnTo>
                    <a:pt x="5439092" y="2332037"/>
                  </a:lnTo>
                  <a:lnTo>
                    <a:pt x="5408930" y="2295842"/>
                  </a:lnTo>
                  <a:lnTo>
                    <a:pt x="5391467" y="2286635"/>
                  </a:lnTo>
                  <a:close/>
                </a:path>
                <a:path w="5784850" h="2608579">
                  <a:moveTo>
                    <a:pt x="5319077" y="2268855"/>
                  </a:moveTo>
                  <a:lnTo>
                    <a:pt x="5259387" y="2291715"/>
                  </a:lnTo>
                  <a:lnTo>
                    <a:pt x="5219065" y="2341562"/>
                  </a:lnTo>
                  <a:lnTo>
                    <a:pt x="5236209" y="2348865"/>
                  </a:lnTo>
                  <a:lnTo>
                    <a:pt x="5259705" y="2315210"/>
                  </a:lnTo>
                  <a:lnTo>
                    <a:pt x="5293042" y="2293937"/>
                  </a:lnTo>
                  <a:lnTo>
                    <a:pt x="5332412" y="2286635"/>
                  </a:lnTo>
                  <a:lnTo>
                    <a:pt x="5391467" y="2286635"/>
                  </a:lnTo>
                  <a:lnTo>
                    <a:pt x="5367337" y="2273617"/>
                  </a:lnTo>
                  <a:lnTo>
                    <a:pt x="5319077" y="2268855"/>
                  </a:lnTo>
                  <a:close/>
                </a:path>
                <a:path w="5784850" h="2608579">
                  <a:moveTo>
                    <a:pt x="5366067" y="2098992"/>
                  </a:moveTo>
                  <a:lnTo>
                    <a:pt x="5285105" y="2098992"/>
                  </a:lnTo>
                  <a:lnTo>
                    <a:pt x="5330190" y="2104707"/>
                  </a:lnTo>
                  <a:lnTo>
                    <a:pt x="5371782" y="2121217"/>
                  </a:lnTo>
                  <a:lnTo>
                    <a:pt x="5407977" y="2147252"/>
                  </a:lnTo>
                  <a:lnTo>
                    <a:pt x="5436870" y="2182177"/>
                  </a:lnTo>
                  <a:lnTo>
                    <a:pt x="5443537" y="2192337"/>
                  </a:lnTo>
                  <a:lnTo>
                    <a:pt x="5455920" y="2189797"/>
                  </a:lnTo>
                  <a:lnTo>
                    <a:pt x="5567914" y="2189797"/>
                  </a:lnTo>
                  <a:lnTo>
                    <a:pt x="5563552" y="2186622"/>
                  </a:lnTo>
                  <a:lnTo>
                    <a:pt x="5523230" y="2172017"/>
                  </a:lnTo>
                  <a:lnTo>
                    <a:pt x="5520319" y="2171700"/>
                  </a:lnTo>
                  <a:lnTo>
                    <a:pt x="5453062" y="2171700"/>
                  </a:lnTo>
                  <a:lnTo>
                    <a:pt x="5420359" y="2133600"/>
                  </a:lnTo>
                  <a:lnTo>
                    <a:pt x="5380355" y="2104707"/>
                  </a:lnTo>
                  <a:lnTo>
                    <a:pt x="5366067" y="2098992"/>
                  </a:lnTo>
                  <a:close/>
                </a:path>
                <a:path w="5784850" h="2608579">
                  <a:moveTo>
                    <a:pt x="5488305" y="2168207"/>
                  </a:moveTo>
                  <a:lnTo>
                    <a:pt x="5453062" y="2171700"/>
                  </a:lnTo>
                  <a:lnTo>
                    <a:pt x="5520319" y="2171700"/>
                  </a:lnTo>
                  <a:lnTo>
                    <a:pt x="5488305" y="2168207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4366577" y="3981449"/>
              <a:ext cx="635000" cy="802005"/>
            </a:xfrm>
            <a:custGeom>
              <a:avLst/>
              <a:gdLst/>
              <a:ahLst/>
              <a:cxnLst/>
              <a:rect l="l" t="t" r="r" b="b"/>
              <a:pathLst>
                <a:path w="635000" h="802004">
                  <a:moveTo>
                    <a:pt x="593089" y="765810"/>
                  </a:moveTo>
                  <a:lnTo>
                    <a:pt x="43497" y="765810"/>
                  </a:lnTo>
                  <a:lnTo>
                    <a:pt x="43497" y="777875"/>
                  </a:lnTo>
                  <a:lnTo>
                    <a:pt x="45085" y="787082"/>
                  </a:lnTo>
                  <a:lnTo>
                    <a:pt x="50164" y="794702"/>
                  </a:lnTo>
                  <a:lnTo>
                    <a:pt x="57785" y="799782"/>
                  </a:lnTo>
                  <a:lnTo>
                    <a:pt x="66992" y="801687"/>
                  </a:lnTo>
                  <a:lnTo>
                    <a:pt x="569595" y="801687"/>
                  </a:lnTo>
                  <a:lnTo>
                    <a:pt x="578802" y="799782"/>
                  </a:lnTo>
                  <a:lnTo>
                    <a:pt x="586105" y="794702"/>
                  </a:lnTo>
                  <a:lnTo>
                    <a:pt x="591185" y="787082"/>
                  </a:lnTo>
                  <a:lnTo>
                    <a:pt x="593089" y="777875"/>
                  </a:lnTo>
                  <a:lnTo>
                    <a:pt x="593089" y="765810"/>
                  </a:lnTo>
                  <a:close/>
                </a:path>
                <a:path w="635000" h="802004">
                  <a:moveTo>
                    <a:pt x="268605" y="507364"/>
                  </a:moveTo>
                  <a:lnTo>
                    <a:pt x="138747" y="507364"/>
                  </a:lnTo>
                  <a:lnTo>
                    <a:pt x="129222" y="509269"/>
                  </a:lnTo>
                  <a:lnTo>
                    <a:pt x="121920" y="514032"/>
                  </a:lnTo>
                  <a:lnTo>
                    <a:pt x="116839" y="521652"/>
                  </a:lnTo>
                  <a:lnTo>
                    <a:pt x="114935" y="530860"/>
                  </a:lnTo>
                  <a:lnTo>
                    <a:pt x="114935" y="765810"/>
                  </a:lnTo>
                  <a:lnTo>
                    <a:pt x="521335" y="765810"/>
                  </a:lnTo>
                  <a:lnTo>
                    <a:pt x="521335" y="706437"/>
                  </a:lnTo>
                  <a:lnTo>
                    <a:pt x="304482" y="706437"/>
                  </a:lnTo>
                  <a:lnTo>
                    <a:pt x="289560" y="699769"/>
                  </a:lnTo>
                  <a:lnTo>
                    <a:pt x="255587" y="699769"/>
                  </a:lnTo>
                  <a:lnTo>
                    <a:pt x="202882" y="646747"/>
                  </a:lnTo>
                  <a:lnTo>
                    <a:pt x="255587" y="594042"/>
                  </a:lnTo>
                  <a:lnTo>
                    <a:pt x="268605" y="594042"/>
                  </a:lnTo>
                  <a:lnTo>
                    <a:pt x="268605" y="507364"/>
                  </a:lnTo>
                  <a:close/>
                </a:path>
                <a:path w="635000" h="802004">
                  <a:moveTo>
                    <a:pt x="207547" y="246062"/>
                  </a:moveTo>
                  <a:lnTo>
                    <a:pt x="168910" y="246062"/>
                  </a:lnTo>
                  <a:lnTo>
                    <a:pt x="174942" y="274319"/>
                  </a:lnTo>
                  <a:lnTo>
                    <a:pt x="186689" y="300355"/>
                  </a:lnTo>
                  <a:lnTo>
                    <a:pt x="202882" y="323532"/>
                  </a:lnTo>
                  <a:lnTo>
                    <a:pt x="223520" y="343217"/>
                  </a:lnTo>
                  <a:lnTo>
                    <a:pt x="223520" y="370522"/>
                  </a:lnTo>
                  <a:lnTo>
                    <a:pt x="221614" y="374332"/>
                  </a:lnTo>
                  <a:lnTo>
                    <a:pt x="217805" y="375285"/>
                  </a:lnTo>
                  <a:lnTo>
                    <a:pt x="108585" y="420052"/>
                  </a:lnTo>
                  <a:lnTo>
                    <a:pt x="51752" y="456564"/>
                  </a:lnTo>
                  <a:lnTo>
                    <a:pt x="26035" y="487362"/>
                  </a:lnTo>
                  <a:lnTo>
                    <a:pt x="15875" y="526097"/>
                  </a:lnTo>
                  <a:lnTo>
                    <a:pt x="0" y="669607"/>
                  </a:lnTo>
                  <a:lnTo>
                    <a:pt x="0" y="684847"/>
                  </a:lnTo>
                  <a:lnTo>
                    <a:pt x="23495" y="722312"/>
                  </a:lnTo>
                  <a:lnTo>
                    <a:pt x="57785" y="740727"/>
                  </a:lnTo>
                  <a:lnTo>
                    <a:pt x="69850" y="745807"/>
                  </a:lnTo>
                  <a:lnTo>
                    <a:pt x="96202" y="745807"/>
                  </a:lnTo>
                  <a:lnTo>
                    <a:pt x="96202" y="716597"/>
                  </a:lnTo>
                  <a:lnTo>
                    <a:pt x="82867" y="711517"/>
                  </a:lnTo>
                  <a:lnTo>
                    <a:pt x="69850" y="705802"/>
                  </a:lnTo>
                  <a:lnTo>
                    <a:pt x="57467" y="699452"/>
                  </a:lnTo>
                  <a:lnTo>
                    <a:pt x="45402" y="692150"/>
                  </a:lnTo>
                  <a:lnTo>
                    <a:pt x="39687" y="688339"/>
                  </a:lnTo>
                  <a:lnTo>
                    <a:pt x="36830" y="681672"/>
                  </a:lnTo>
                  <a:lnTo>
                    <a:pt x="37782" y="675322"/>
                  </a:lnTo>
                  <a:lnTo>
                    <a:pt x="53657" y="529907"/>
                  </a:lnTo>
                  <a:lnTo>
                    <a:pt x="75564" y="485775"/>
                  </a:lnTo>
                  <a:lnTo>
                    <a:pt x="126364" y="453707"/>
                  </a:lnTo>
                  <a:lnTo>
                    <a:pt x="183832" y="429894"/>
                  </a:lnTo>
                  <a:lnTo>
                    <a:pt x="199072" y="425450"/>
                  </a:lnTo>
                  <a:lnTo>
                    <a:pt x="535622" y="425450"/>
                  </a:lnTo>
                  <a:lnTo>
                    <a:pt x="514350" y="414972"/>
                  </a:lnTo>
                  <a:lnTo>
                    <a:pt x="316864" y="414972"/>
                  </a:lnTo>
                  <a:lnTo>
                    <a:pt x="298132" y="414337"/>
                  </a:lnTo>
                  <a:lnTo>
                    <a:pt x="279717" y="412114"/>
                  </a:lnTo>
                  <a:lnTo>
                    <a:pt x="260985" y="408939"/>
                  </a:lnTo>
                  <a:lnTo>
                    <a:pt x="242252" y="404494"/>
                  </a:lnTo>
                  <a:lnTo>
                    <a:pt x="250189" y="397192"/>
                  </a:lnTo>
                  <a:lnTo>
                    <a:pt x="255905" y="388302"/>
                  </a:lnTo>
                  <a:lnTo>
                    <a:pt x="259714" y="377825"/>
                  </a:lnTo>
                  <a:lnTo>
                    <a:pt x="261302" y="366712"/>
                  </a:lnTo>
                  <a:lnTo>
                    <a:pt x="261302" y="365760"/>
                  </a:lnTo>
                  <a:lnTo>
                    <a:pt x="392112" y="365760"/>
                  </a:lnTo>
                  <a:lnTo>
                    <a:pt x="392112" y="339407"/>
                  </a:lnTo>
                  <a:lnTo>
                    <a:pt x="317817" y="339407"/>
                  </a:lnTo>
                  <a:lnTo>
                    <a:pt x="275589" y="331469"/>
                  </a:lnTo>
                  <a:lnTo>
                    <a:pt x="240664" y="309562"/>
                  </a:lnTo>
                  <a:lnTo>
                    <a:pt x="215900" y="276225"/>
                  </a:lnTo>
                  <a:lnTo>
                    <a:pt x="207547" y="246062"/>
                  </a:lnTo>
                  <a:close/>
                </a:path>
                <a:path w="635000" h="802004">
                  <a:moveTo>
                    <a:pt x="535622" y="425450"/>
                  </a:moveTo>
                  <a:lnTo>
                    <a:pt x="437514" y="425450"/>
                  </a:lnTo>
                  <a:lnTo>
                    <a:pt x="451485" y="429894"/>
                  </a:lnTo>
                  <a:lnTo>
                    <a:pt x="508952" y="453707"/>
                  </a:lnTo>
                  <a:lnTo>
                    <a:pt x="560070" y="485775"/>
                  </a:lnTo>
                  <a:lnTo>
                    <a:pt x="580707" y="526097"/>
                  </a:lnTo>
                  <a:lnTo>
                    <a:pt x="597852" y="674369"/>
                  </a:lnTo>
                  <a:lnTo>
                    <a:pt x="565467" y="705167"/>
                  </a:lnTo>
                  <a:lnTo>
                    <a:pt x="539432" y="715644"/>
                  </a:lnTo>
                  <a:lnTo>
                    <a:pt x="539432" y="745807"/>
                  </a:lnTo>
                  <a:lnTo>
                    <a:pt x="564832" y="745807"/>
                  </a:lnTo>
                  <a:lnTo>
                    <a:pt x="576897" y="740727"/>
                  </a:lnTo>
                  <a:lnTo>
                    <a:pt x="610870" y="722312"/>
                  </a:lnTo>
                  <a:lnTo>
                    <a:pt x="634364" y="684847"/>
                  </a:lnTo>
                  <a:lnTo>
                    <a:pt x="634682" y="669607"/>
                  </a:lnTo>
                  <a:lnTo>
                    <a:pt x="619442" y="528002"/>
                  </a:lnTo>
                  <a:lnTo>
                    <a:pt x="609917" y="488314"/>
                  </a:lnTo>
                  <a:lnTo>
                    <a:pt x="584517" y="457517"/>
                  </a:lnTo>
                  <a:lnTo>
                    <a:pt x="535622" y="425450"/>
                  </a:lnTo>
                  <a:close/>
                </a:path>
                <a:path w="635000" h="802004">
                  <a:moveTo>
                    <a:pt x="432752" y="507364"/>
                  </a:moveTo>
                  <a:lnTo>
                    <a:pt x="348932" y="507364"/>
                  </a:lnTo>
                  <a:lnTo>
                    <a:pt x="348932" y="599757"/>
                  </a:lnTo>
                  <a:lnTo>
                    <a:pt x="304482" y="706437"/>
                  </a:lnTo>
                  <a:lnTo>
                    <a:pt x="521335" y="706437"/>
                  </a:lnTo>
                  <a:lnTo>
                    <a:pt x="521335" y="700722"/>
                  </a:lnTo>
                  <a:lnTo>
                    <a:pt x="380047" y="700722"/>
                  </a:lnTo>
                  <a:lnTo>
                    <a:pt x="366712" y="687387"/>
                  </a:lnTo>
                  <a:lnTo>
                    <a:pt x="406400" y="647700"/>
                  </a:lnTo>
                  <a:lnTo>
                    <a:pt x="366712" y="608330"/>
                  </a:lnTo>
                  <a:lnTo>
                    <a:pt x="380047" y="594994"/>
                  </a:lnTo>
                  <a:lnTo>
                    <a:pt x="432752" y="594994"/>
                  </a:lnTo>
                  <a:lnTo>
                    <a:pt x="432752" y="507364"/>
                  </a:lnTo>
                  <a:close/>
                </a:path>
                <a:path w="635000" h="802004">
                  <a:moveTo>
                    <a:pt x="497839" y="507364"/>
                  </a:moveTo>
                  <a:lnTo>
                    <a:pt x="432752" y="507364"/>
                  </a:lnTo>
                  <a:lnTo>
                    <a:pt x="432752" y="647700"/>
                  </a:lnTo>
                  <a:lnTo>
                    <a:pt x="380047" y="700722"/>
                  </a:lnTo>
                  <a:lnTo>
                    <a:pt x="521335" y="700722"/>
                  </a:lnTo>
                  <a:lnTo>
                    <a:pt x="521335" y="530860"/>
                  </a:lnTo>
                  <a:lnTo>
                    <a:pt x="519430" y="521652"/>
                  </a:lnTo>
                  <a:lnTo>
                    <a:pt x="514667" y="514032"/>
                  </a:lnTo>
                  <a:lnTo>
                    <a:pt x="507047" y="509269"/>
                  </a:lnTo>
                  <a:lnTo>
                    <a:pt x="497839" y="507364"/>
                  </a:lnTo>
                  <a:close/>
                </a:path>
                <a:path w="635000" h="802004">
                  <a:moveTo>
                    <a:pt x="348932" y="507364"/>
                  </a:moveTo>
                  <a:lnTo>
                    <a:pt x="268605" y="507364"/>
                  </a:lnTo>
                  <a:lnTo>
                    <a:pt x="268605" y="607377"/>
                  </a:lnTo>
                  <a:lnTo>
                    <a:pt x="229235" y="646747"/>
                  </a:lnTo>
                  <a:lnTo>
                    <a:pt x="268605" y="686435"/>
                  </a:lnTo>
                  <a:lnTo>
                    <a:pt x="255587" y="699769"/>
                  </a:lnTo>
                  <a:lnTo>
                    <a:pt x="289560" y="699769"/>
                  </a:lnTo>
                  <a:lnTo>
                    <a:pt x="287655" y="698817"/>
                  </a:lnTo>
                  <a:lnTo>
                    <a:pt x="331152" y="594042"/>
                  </a:lnTo>
                  <a:lnTo>
                    <a:pt x="331787" y="592137"/>
                  </a:lnTo>
                  <a:lnTo>
                    <a:pt x="348932" y="592137"/>
                  </a:lnTo>
                  <a:lnTo>
                    <a:pt x="348932" y="507364"/>
                  </a:lnTo>
                  <a:close/>
                </a:path>
                <a:path w="635000" h="802004">
                  <a:moveTo>
                    <a:pt x="432752" y="594994"/>
                  </a:moveTo>
                  <a:lnTo>
                    <a:pt x="380047" y="594994"/>
                  </a:lnTo>
                  <a:lnTo>
                    <a:pt x="432752" y="647700"/>
                  </a:lnTo>
                  <a:lnTo>
                    <a:pt x="432752" y="594994"/>
                  </a:lnTo>
                  <a:close/>
                </a:path>
                <a:path w="635000" h="802004">
                  <a:moveTo>
                    <a:pt x="268605" y="594042"/>
                  </a:moveTo>
                  <a:lnTo>
                    <a:pt x="255587" y="594042"/>
                  </a:lnTo>
                  <a:lnTo>
                    <a:pt x="268605" y="607377"/>
                  </a:lnTo>
                  <a:lnTo>
                    <a:pt x="268605" y="594042"/>
                  </a:lnTo>
                  <a:close/>
                </a:path>
                <a:path w="635000" h="802004">
                  <a:moveTo>
                    <a:pt x="348932" y="592137"/>
                  </a:moveTo>
                  <a:lnTo>
                    <a:pt x="331787" y="592137"/>
                  </a:lnTo>
                  <a:lnTo>
                    <a:pt x="348932" y="599757"/>
                  </a:lnTo>
                  <a:lnTo>
                    <a:pt x="348932" y="592137"/>
                  </a:lnTo>
                  <a:close/>
                </a:path>
                <a:path w="635000" h="802004">
                  <a:moveTo>
                    <a:pt x="437514" y="425450"/>
                  </a:moveTo>
                  <a:lnTo>
                    <a:pt x="199072" y="425450"/>
                  </a:lnTo>
                  <a:lnTo>
                    <a:pt x="222250" y="436880"/>
                  </a:lnTo>
                  <a:lnTo>
                    <a:pt x="250507" y="445452"/>
                  </a:lnTo>
                  <a:lnTo>
                    <a:pt x="282892" y="450850"/>
                  </a:lnTo>
                  <a:lnTo>
                    <a:pt x="317817" y="452755"/>
                  </a:lnTo>
                  <a:lnTo>
                    <a:pt x="352742" y="450850"/>
                  </a:lnTo>
                  <a:lnTo>
                    <a:pt x="385127" y="445452"/>
                  </a:lnTo>
                  <a:lnTo>
                    <a:pt x="413702" y="436880"/>
                  </a:lnTo>
                  <a:lnTo>
                    <a:pt x="437514" y="425450"/>
                  </a:lnTo>
                  <a:close/>
                </a:path>
                <a:path w="635000" h="802004">
                  <a:moveTo>
                    <a:pt x="430847" y="54292"/>
                  </a:moveTo>
                  <a:lnTo>
                    <a:pt x="430847" y="226377"/>
                  </a:lnTo>
                  <a:lnTo>
                    <a:pt x="421957" y="270192"/>
                  </a:lnTo>
                  <a:lnTo>
                    <a:pt x="397510" y="306387"/>
                  </a:lnTo>
                  <a:lnTo>
                    <a:pt x="392112" y="309880"/>
                  </a:lnTo>
                  <a:lnTo>
                    <a:pt x="392112" y="404494"/>
                  </a:lnTo>
                  <a:lnTo>
                    <a:pt x="373697" y="409575"/>
                  </a:lnTo>
                  <a:lnTo>
                    <a:pt x="354964" y="413067"/>
                  </a:lnTo>
                  <a:lnTo>
                    <a:pt x="335914" y="414655"/>
                  </a:lnTo>
                  <a:lnTo>
                    <a:pt x="316864" y="414972"/>
                  </a:lnTo>
                  <a:lnTo>
                    <a:pt x="514350" y="414972"/>
                  </a:lnTo>
                  <a:lnTo>
                    <a:pt x="496887" y="407035"/>
                  </a:lnTo>
                  <a:lnTo>
                    <a:pt x="464820" y="394969"/>
                  </a:lnTo>
                  <a:lnTo>
                    <a:pt x="418782" y="376237"/>
                  </a:lnTo>
                  <a:lnTo>
                    <a:pt x="414972" y="374332"/>
                  </a:lnTo>
                  <a:lnTo>
                    <a:pt x="413067" y="371475"/>
                  </a:lnTo>
                  <a:lnTo>
                    <a:pt x="413067" y="345122"/>
                  </a:lnTo>
                  <a:lnTo>
                    <a:pt x="454660" y="293052"/>
                  </a:lnTo>
                  <a:lnTo>
                    <a:pt x="469582" y="227330"/>
                  </a:lnTo>
                  <a:lnTo>
                    <a:pt x="469582" y="193357"/>
                  </a:lnTo>
                  <a:lnTo>
                    <a:pt x="486397" y="193357"/>
                  </a:lnTo>
                  <a:lnTo>
                    <a:pt x="472439" y="151764"/>
                  </a:lnTo>
                  <a:lnTo>
                    <a:pt x="468630" y="138747"/>
                  </a:lnTo>
                  <a:lnTo>
                    <a:pt x="467677" y="132397"/>
                  </a:lnTo>
                  <a:lnTo>
                    <a:pt x="467677" y="132080"/>
                  </a:lnTo>
                  <a:lnTo>
                    <a:pt x="465137" y="122555"/>
                  </a:lnTo>
                  <a:lnTo>
                    <a:pt x="457517" y="94614"/>
                  </a:lnTo>
                  <a:lnTo>
                    <a:pt x="439420" y="63182"/>
                  </a:lnTo>
                  <a:lnTo>
                    <a:pt x="430847" y="54292"/>
                  </a:lnTo>
                  <a:close/>
                </a:path>
                <a:path w="635000" h="802004">
                  <a:moveTo>
                    <a:pt x="392112" y="365760"/>
                  </a:moveTo>
                  <a:lnTo>
                    <a:pt x="374332" y="365760"/>
                  </a:lnTo>
                  <a:lnTo>
                    <a:pt x="374332" y="366712"/>
                  </a:lnTo>
                  <a:lnTo>
                    <a:pt x="375285" y="374332"/>
                  </a:lnTo>
                  <a:lnTo>
                    <a:pt x="375285" y="376237"/>
                  </a:lnTo>
                  <a:lnTo>
                    <a:pt x="375602" y="377507"/>
                  </a:lnTo>
                  <a:lnTo>
                    <a:pt x="379095" y="387350"/>
                  </a:lnTo>
                  <a:lnTo>
                    <a:pt x="384810" y="396557"/>
                  </a:lnTo>
                  <a:lnTo>
                    <a:pt x="392112" y="404494"/>
                  </a:lnTo>
                  <a:lnTo>
                    <a:pt x="392112" y="365760"/>
                  </a:lnTo>
                  <a:close/>
                </a:path>
                <a:path w="635000" h="802004">
                  <a:moveTo>
                    <a:pt x="374332" y="365760"/>
                  </a:moveTo>
                  <a:lnTo>
                    <a:pt x="261302" y="365760"/>
                  </a:lnTo>
                  <a:lnTo>
                    <a:pt x="288925" y="374332"/>
                  </a:lnTo>
                  <a:lnTo>
                    <a:pt x="317817" y="377189"/>
                  </a:lnTo>
                  <a:lnTo>
                    <a:pt x="346710" y="374332"/>
                  </a:lnTo>
                  <a:lnTo>
                    <a:pt x="374332" y="365760"/>
                  </a:lnTo>
                  <a:close/>
                </a:path>
                <a:path w="635000" h="802004">
                  <a:moveTo>
                    <a:pt x="392112" y="309880"/>
                  </a:moveTo>
                  <a:lnTo>
                    <a:pt x="361632" y="330517"/>
                  </a:lnTo>
                  <a:lnTo>
                    <a:pt x="317817" y="339407"/>
                  </a:lnTo>
                  <a:lnTo>
                    <a:pt x="392112" y="339407"/>
                  </a:lnTo>
                  <a:lnTo>
                    <a:pt x="392112" y="309880"/>
                  </a:lnTo>
                  <a:close/>
                </a:path>
                <a:path w="635000" h="802004">
                  <a:moveTo>
                    <a:pt x="316864" y="0"/>
                  </a:moveTo>
                  <a:lnTo>
                    <a:pt x="274002" y="6667"/>
                  </a:lnTo>
                  <a:lnTo>
                    <a:pt x="235585" y="25400"/>
                  </a:lnTo>
                  <a:lnTo>
                    <a:pt x="203835" y="54292"/>
                  </a:lnTo>
                  <a:lnTo>
                    <a:pt x="180339" y="91439"/>
                  </a:lnTo>
                  <a:lnTo>
                    <a:pt x="167005" y="134937"/>
                  </a:lnTo>
                  <a:lnTo>
                    <a:pt x="167005" y="157480"/>
                  </a:lnTo>
                  <a:lnTo>
                    <a:pt x="166052" y="172719"/>
                  </a:lnTo>
                  <a:lnTo>
                    <a:pt x="163830" y="187960"/>
                  </a:lnTo>
                  <a:lnTo>
                    <a:pt x="160020" y="202564"/>
                  </a:lnTo>
                  <a:lnTo>
                    <a:pt x="154622" y="216852"/>
                  </a:lnTo>
                  <a:lnTo>
                    <a:pt x="138747" y="254635"/>
                  </a:lnTo>
                  <a:lnTo>
                    <a:pt x="140652" y="254000"/>
                  </a:lnTo>
                  <a:lnTo>
                    <a:pt x="156210" y="249872"/>
                  </a:lnTo>
                  <a:lnTo>
                    <a:pt x="168910" y="246062"/>
                  </a:lnTo>
                  <a:lnTo>
                    <a:pt x="207547" y="246062"/>
                  </a:lnTo>
                  <a:lnTo>
                    <a:pt x="204470" y="234950"/>
                  </a:lnTo>
                  <a:lnTo>
                    <a:pt x="245745" y="220027"/>
                  </a:lnTo>
                  <a:lnTo>
                    <a:pt x="290195" y="201294"/>
                  </a:lnTo>
                  <a:lnTo>
                    <a:pt x="333375" y="178752"/>
                  </a:lnTo>
                  <a:lnTo>
                    <a:pt x="372110" y="152400"/>
                  </a:lnTo>
                  <a:lnTo>
                    <a:pt x="402589" y="122555"/>
                  </a:lnTo>
                  <a:lnTo>
                    <a:pt x="430847" y="122555"/>
                  </a:lnTo>
                  <a:lnTo>
                    <a:pt x="430847" y="54292"/>
                  </a:lnTo>
                  <a:lnTo>
                    <a:pt x="414337" y="37464"/>
                  </a:lnTo>
                  <a:lnTo>
                    <a:pt x="395287" y="24447"/>
                  </a:lnTo>
                  <a:lnTo>
                    <a:pt x="362902" y="24447"/>
                  </a:lnTo>
                  <a:lnTo>
                    <a:pt x="353695" y="11430"/>
                  </a:lnTo>
                  <a:lnTo>
                    <a:pt x="316864" y="0"/>
                  </a:lnTo>
                  <a:close/>
                </a:path>
                <a:path w="635000" h="802004">
                  <a:moveTo>
                    <a:pt x="486397" y="193357"/>
                  </a:moveTo>
                  <a:lnTo>
                    <a:pt x="469582" y="193357"/>
                  </a:lnTo>
                  <a:lnTo>
                    <a:pt x="475297" y="197167"/>
                  </a:lnTo>
                  <a:lnTo>
                    <a:pt x="488314" y="199072"/>
                  </a:lnTo>
                  <a:lnTo>
                    <a:pt x="486397" y="193357"/>
                  </a:lnTo>
                  <a:close/>
                </a:path>
                <a:path w="635000" h="802004">
                  <a:moveTo>
                    <a:pt x="430847" y="122555"/>
                  </a:moveTo>
                  <a:lnTo>
                    <a:pt x="402589" y="122555"/>
                  </a:lnTo>
                  <a:lnTo>
                    <a:pt x="409257" y="132397"/>
                  </a:lnTo>
                  <a:lnTo>
                    <a:pt x="415925" y="141922"/>
                  </a:lnTo>
                  <a:lnTo>
                    <a:pt x="423227" y="151130"/>
                  </a:lnTo>
                  <a:lnTo>
                    <a:pt x="430847" y="160337"/>
                  </a:lnTo>
                  <a:lnTo>
                    <a:pt x="430847" y="122555"/>
                  </a:lnTo>
                  <a:close/>
                </a:path>
                <a:path w="635000" h="802004">
                  <a:moveTo>
                    <a:pt x="380047" y="15239"/>
                  </a:moveTo>
                  <a:lnTo>
                    <a:pt x="375285" y="15239"/>
                  </a:lnTo>
                  <a:lnTo>
                    <a:pt x="371475" y="17780"/>
                  </a:lnTo>
                  <a:lnTo>
                    <a:pt x="362902" y="24447"/>
                  </a:lnTo>
                  <a:lnTo>
                    <a:pt x="395287" y="24447"/>
                  </a:lnTo>
                  <a:lnTo>
                    <a:pt x="383857" y="16827"/>
                  </a:lnTo>
                  <a:lnTo>
                    <a:pt x="380047" y="15239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5142229" y="4317999"/>
              <a:ext cx="1624330" cy="76200"/>
            </a:xfrm>
            <a:custGeom>
              <a:avLst/>
              <a:gdLst/>
              <a:ahLst/>
              <a:cxnLst/>
              <a:rect l="l" t="t" r="r" b="b"/>
              <a:pathLst>
                <a:path w="1624329" h="76200">
                  <a:moveTo>
                    <a:pt x="1548447" y="0"/>
                  </a:moveTo>
                  <a:lnTo>
                    <a:pt x="1548335" y="26936"/>
                  </a:lnTo>
                  <a:lnTo>
                    <a:pt x="1560829" y="26987"/>
                  </a:lnTo>
                  <a:lnTo>
                    <a:pt x="1560829" y="49212"/>
                  </a:lnTo>
                  <a:lnTo>
                    <a:pt x="1548129" y="49212"/>
                  </a:lnTo>
                  <a:lnTo>
                    <a:pt x="1548129" y="76200"/>
                  </a:lnTo>
                  <a:lnTo>
                    <a:pt x="1602527" y="49160"/>
                  </a:lnTo>
                  <a:lnTo>
                    <a:pt x="1624329" y="38417"/>
                  </a:lnTo>
                  <a:lnTo>
                    <a:pt x="1602003" y="26936"/>
                  </a:lnTo>
                  <a:lnTo>
                    <a:pt x="1548447" y="0"/>
                  </a:lnTo>
                  <a:close/>
                </a:path>
                <a:path w="1624329" h="76200">
                  <a:moveTo>
                    <a:pt x="1560829" y="26987"/>
                  </a:moveTo>
                  <a:lnTo>
                    <a:pt x="1548447" y="26987"/>
                  </a:lnTo>
                  <a:lnTo>
                    <a:pt x="1548130" y="49160"/>
                  </a:lnTo>
                  <a:lnTo>
                    <a:pt x="1560829" y="49212"/>
                  </a:lnTo>
                  <a:lnTo>
                    <a:pt x="1560829" y="26987"/>
                  </a:lnTo>
                  <a:close/>
                </a:path>
                <a:path w="1624329" h="76200">
                  <a:moveTo>
                    <a:pt x="0" y="20637"/>
                  </a:moveTo>
                  <a:lnTo>
                    <a:pt x="0" y="42862"/>
                  </a:lnTo>
                  <a:lnTo>
                    <a:pt x="1548129" y="49160"/>
                  </a:lnTo>
                  <a:lnTo>
                    <a:pt x="1548129" y="38417"/>
                  </a:lnTo>
                  <a:lnTo>
                    <a:pt x="1548335" y="26936"/>
                  </a:lnTo>
                  <a:lnTo>
                    <a:pt x="0" y="20637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875030" y="423545"/>
            <a:ext cx="1598930" cy="2921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50" spc="100" dirty="0">
                <a:solidFill>
                  <a:srgbClr val="000000"/>
                </a:solidFill>
              </a:rPr>
              <a:t>Επίθεση</a:t>
            </a:r>
            <a:r>
              <a:rPr sz="1750" spc="75" dirty="0">
                <a:solidFill>
                  <a:srgbClr val="000000"/>
                </a:solidFill>
              </a:rPr>
              <a:t> </a:t>
            </a:r>
            <a:r>
              <a:rPr sz="1750" spc="110" dirty="0">
                <a:solidFill>
                  <a:srgbClr val="000000"/>
                </a:solidFill>
              </a:rPr>
              <a:t>MITM</a:t>
            </a:r>
            <a:endParaRPr sz="1750"/>
          </a:p>
        </p:txBody>
      </p:sp>
      <p:sp>
        <p:nvSpPr>
          <p:cNvPr id="11" name="object 11"/>
          <p:cNvSpPr txBox="1"/>
          <p:nvPr/>
        </p:nvSpPr>
        <p:spPr>
          <a:xfrm>
            <a:off x="8308340" y="33019"/>
            <a:ext cx="2174240" cy="1244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50" spc="60" dirty="0">
                <a:latin typeface="Calibri"/>
                <a:cs typeface="Calibri"/>
              </a:rPr>
              <a:t>CSP004_C_E:</a:t>
            </a:r>
            <a:r>
              <a:rPr sz="650" spc="35" dirty="0">
                <a:latin typeface="Calibri"/>
                <a:cs typeface="Calibri"/>
              </a:rPr>
              <a:t> </a:t>
            </a:r>
            <a:r>
              <a:rPr sz="650" spc="55" dirty="0">
                <a:latin typeface="Calibri"/>
                <a:cs typeface="Calibri"/>
              </a:rPr>
              <a:t>Abdelkader</a:t>
            </a:r>
            <a:r>
              <a:rPr sz="650" spc="30" dirty="0">
                <a:latin typeface="Calibri"/>
                <a:cs typeface="Calibri"/>
              </a:rPr>
              <a:t> </a:t>
            </a:r>
            <a:r>
              <a:rPr sz="650" spc="60" dirty="0">
                <a:latin typeface="Calibri"/>
                <a:cs typeface="Calibri"/>
              </a:rPr>
              <a:t>Shaaban</a:t>
            </a:r>
            <a:r>
              <a:rPr sz="650" spc="40" dirty="0">
                <a:latin typeface="Calibri"/>
                <a:cs typeface="Calibri"/>
              </a:rPr>
              <a:t> </a:t>
            </a:r>
            <a:r>
              <a:rPr sz="650" spc="55" dirty="0">
                <a:latin typeface="Calibri"/>
                <a:cs typeface="Calibri"/>
              </a:rPr>
              <a:t>και</a:t>
            </a:r>
            <a:r>
              <a:rPr sz="650" spc="25" dirty="0">
                <a:latin typeface="Calibri"/>
                <a:cs typeface="Calibri"/>
              </a:rPr>
              <a:t> </a:t>
            </a:r>
            <a:r>
              <a:rPr sz="650" spc="50" dirty="0">
                <a:latin typeface="Calibri"/>
                <a:cs typeface="Calibri"/>
              </a:rPr>
              <a:t>Stefan</a:t>
            </a:r>
            <a:r>
              <a:rPr sz="650" spc="25" dirty="0">
                <a:latin typeface="Calibri"/>
                <a:cs typeface="Calibri"/>
              </a:rPr>
              <a:t> </a:t>
            </a:r>
            <a:r>
              <a:rPr sz="650" spc="50" dirty="0">
                <a:latin typeface="Calibri"/>
                <a:cs typeface="Calibri"/>
              </a:rPr>
              <a:t>Schauer</a:t>
            </a:r>
            <a:endParaRPr sz="65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2033270" y="2508250"/>
            <a:ext cx="513080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latin typeface="Calibri"/>
                <a:cs typeface="Calibri"/>
              </a:rPr>
              <a:t>Χρ</a:t>
            </a:r>
            <a:r>
              <a:rPr sz="1100" spc="5" dirty="0">
                <a:latin typeface="Calibri"/>
                <a:cs typeface="Calibri"/>
              </a:rPr>
              <a:t>ήσ</a:t>
            </a:r>
            <a:r>
              <a:rPr sz="1100" spc="-5" dirty="0">
                <a:latin typeface="Calibri"/>
                <a:cs typeface="Calibri"/>
              </a:rPr>
              <a:t>τ</a:t>
            </a:r>
            <a:r>
              <a:rPr sz="1100" spc="5" dirty="0">
                <a:latin typeface="Calibri"/>
                <a:cs typeface="Calibri"/>
              </a:rPr>
              <a:t>η</a:t>
            </a:r>
            <a:r>
              <a:rPr sz="1100" spc="20" dirty="0">
                <a:latin typeface="Calibri"/>
                <a:cs typeface="Calibri"/>
              </a:rPr>
              <a:t>ς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2021839" y="4447857"/>
            <a:ext cx="513080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latin typeface="Calibri"/>
                <a:cs typeface="Calibri"/>
              </a:rPr>
              <a:t>Χρ</a:t>
            </a:r>
            <a:r>
              <a:rPr sz="1100" spc="5" dirty="0">
                <a:latin typeface="Calibri"/>
                <a:cs typeface="Calibri"/>
              </a:rPr>
              <a:t>ήσ</a:t>
            </a:r>
            <a:r>
              <a:rPr sz="1100" spc="-5" dirty="0">
                <a:latin typeface="Calibri"/>
                <a:cs typeface="Calibri"/>
              </a:rPr>
              <a:t>τ</a:t>
            </a:r>
            <a:r>
              <a:rPr sz="1100" spc="5" dirty="0">
                <a:latin typeface="Calibri"/>
                <a:cs typeface="Calibri"/>
              </a:rPr>
              <a:t>η</a:t>
            </a:r>
            <a:r>
              <a:rPr sz="1100" spc="20" dirty="0">
                <a:latin typeface="Calibri"/>
                <a:cs typeface="Calibri"/>
              </a:rPr>
              <a:t>ς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4191634" y="3450272"/>
            <a:ext cx="911225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85" dirty="0">
                <a:latin typeface="Calibri"/>
                <a:cs typeface="Calibri"/>
              </a:rPr>
              <a:t>Επιτιθέμενος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3586479" y="4801552"/>
            <a:ext cx="2358390" cy="7861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99415" marR="5080" indent="-386715">
              <a:lnSpc>
                <a:spcPct val="100000"/>
              </a:lnSpc>
              <a:spcBef>
                <a:spcPts val="100"/>
              </a:spcBef>
            </a:pPr>
            <a:r>
              <a:rPr sz="1100" spc="110" dirty="0">
                <a:latin typeface="Calibri"/>
                <a:cs typeface="Calibri"/>
              </a:rPr>
              <a:t>Αποκάλυψη </a:t>
            </a:r>
            <a:r>
              <a:rPr sz="1100" spc="90" dirty="0">
                <a:latin typeface="Calibri"/>
                <a:cs typeface="Calibri"/>
              </a:rPr>
              <a:t>διαπιστευτηρίων </a:t>
            </a:r>
            <a:r>
              <a:rPr sz="1100" spc="95" dirty="0">
                <a:latin typeface="Calibri"/>
                <a:cs typeface="Calibri"/>
              </a:rPr>
              <a:t> </a:t>
            </a:r>
            <a:r>
              <a:rPr sz="1100" spc="110" dirty="0">
                <a:latin typeface="Calibri"/>
                <a:cs typeface="Calibri"/>
              </a:rPr>
              <a:t>πακέτων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spc="110" dirty="0">
                <a:latin typeface="Calibri"/>
                <a:cs typeface="Calibri"/>
              </a:rPr>
              <a:t>δεδομένων</a:t>
            </a:r>
            <a:r>
              <a:rPr sz="1100" spc="10" dirty="0">
                <a:latin typeface="Calibri"/>
                <a:cs typeface="Calibri"/>
              </a:rPr>
              <a:t> </a:t>
            </a:r>
            <a:r>
              <a:rPr sz="1100" spc="105" dirty="0">
                <a:latin typeface="Calibri"/>
                <a:cs typeface="Calibri"/>
              </a:rPr>
              <a:t>Έγχυση </a:t>
            </a:r>
            <a:r>
              <a:rPr sz="1100" spc="-235" dirty="0">
                <a:latin typeface="Calibri"/>
                <a:cs typeface="Calibri"/>
              </a:rPr>
              <a:t> </a:t>
            </a:r>
            <a:r>
              <a:rPr sz="1100" spc="105" dirty="0">
                <a:latin typeface="Calibri"/>
                <a:cs typeface="Calibri"/>
              </a:rPr>
              <a:t>κώδικα</a:t>
            </a:r>
            <a:r>
              <a:rPr sz="1100" spc="45" dirty="0">
                <a:latin typeface="Calibri"/>
                <a:cs typeface="Calibri"/>
              </a:rPr>
              <a:t> </a:t>
            </a:r>
            <a:r>
              <a:rPr sz="1100" spc="105" dirty="0">
                <a:latin typeface="Calibri"/>
                <a:cs typeface="Calibri"/>
              </a:rPr>
              <a:t>προγραμματισμού</a:t>
            </a:r>
            <a:endParaRPr sz="1100">
              <a:latin typeface="Calibri"/>
              <a:cs typeface="Calibri"/>
            </a:endParaRPr>
          </a:p>
          <a:p>
            <a:pPr marL="546735">
              <a:lnSpc>
                <a:spcPct val="100000"/>
              </a:lnSpc>
              <a:spcBef>
                <a:spcPts val="705"/>
              </a:spcBef>
            </a:pPr>
            <a:r>
              <a:rPr sz="1100" spc="120" dirty="0">
                <a:latin typeface="Calibri"/>
                <a:cs typeface="Calibri"/>
              </a:rPr>
              <a:t>Και</a:t>
            </a:r>
            <a:r>
              <a:rPr sz="1100" spc="30" dirty="0">
                <a:latin typeface="Calibri"/>
                <a:cs typeface="Calibri"/>
              </a:rPr>
              <a:t> </a:t>
            </a:r>
            <a:r>
              <a:rPr sz="1100" spc="90" dirty="0">
                <a:latin typeface="Calibri"/>
                <a:cs typeface="Calibri"/>
              </a:rPr>
              <a:t>άλλα...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6932294" y="2508250"/>
            <a:ext cx="529590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30" dirty="0">
                <a:latin typeface="Calibri"/>
                <a:cs typeface="Calibri"/>
              </a:rPr>
              <a:t>Ίντερνετ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6781800" y="4447857"/>
            <a:ext cx="529590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30" dirty="0">
                <a:latin typeface="Calibri"/>
                <a:cs typeface="Calibri"/>
              </a:rPr>
              <a:t>Ίντερνετ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9096692" y="2790190"/>
            <a:ext cx="1769745" cy="5270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1270" algn="ctr">
              <a:lnSpc>
                <a:spcPct val="100000"/>
              </a:lnSpc>
              <a:spcBef>
                <a:spcPts val="100"/>
              </a:spcBef>
            </a:pPr>
            <a:r>
              <a:rPr sz="1100" spc="90" dirty="0">
                <a:latin typeface="Calibri"/>
                <a:cs typeface="Calibri"/>
              </a:rPr>
              <a:t>Μία από </a:t>
            </a:r>
            <a:r>
              <a:rPr sz="1100" spc="55" dirty="0">
                <a:latin typeface="Calibri"/>
                <a:cs typeface="Calibri"/>
              </a:rPr>
              <a:t>τις </a:t>
            </a:r>
            <a:r>
              <a:rPr sz="1100" spc="80" dirty="0">
                <a:latin typeface="Calibri"/>
                <a:cs typeface="Calibri"/>
              </a:rPr>
              <a:t>μεθόδους </a:t>
            </a:r>
            <a:r>
              <a:rPr sz="1100" spc="70" dirty="0">
                <a:latin typeface="Calibri"/>
                <a:cs typeface="Calibri"/>
              </a:rPr>
              <a:t>για </a:t>
            </a:r>
            <a:r>
              <a:rPr sz="1100" spc="-235" dirty="0">
                <a:latin typeface="Calibri"/>
                <a:cs typeface="Calibri"/>
              </a:rPr>
              <a:t> </a:t>
            </a:r>
            <a:r>
              <a:rPr sz="1100" spc="80" dirty="0">
                <a:latin typeface="Calibri"/>
                <a:cs typeface="Calibri"/>
              </a:rPr>
              <a:t>να</a:t>
            </a:r>
            <a:r>
              <a:rPr sz="1100" spc="15" dirty="0">
                <a:latin typeface="Calibri"/>
                <a:cs typeface="Calibri"/>
              </a:rPr>
              <a:t> </a:t>
            </a:r>
            <a:r>
              <a:rPr sz="1100" spc="70" dirty="0">
                <a:latin typeface="Calibri"/>
                <a:cs typeface="Calibri"/>
              </a:rPr>
              <a:t>επιτευχθεί</a:t>
            </a:r>
            <a:r>
              <a:rPr sz="1100" spc="15" dirty="0">
                <a:latin typeface="Calibri"/>
                <a:cs typeface="Calibri"/>
              </a:rPr>
              <a:t> </a:t>
            </a:r>
            <a:r>
              <a:rPr sz="1100" spc="80" dirty="0">
                <a:latin typeface="Calibri"/>
                <a:cs typeface="Calibri"/>
              </a:rPr>
              <a:t>αυτό</a:t>
            </a:r>
            <a:r>
              <a:rPr sz="1100" spc="20" dirty="0">
                <a:latin typeface="Calibri"/>
                <a:cs typeface="Calibri"/>
              </a:rPr>
              <a:t> </a:t>
            </a:r>
            <a:r>
              <a:rPr sz="1100" spc="65" dirty="0">
                <a:latin typeface="Calibri"/>
                <a:cs typeface="Calibri"/>
              </a:rPr>
              <a:t>είναι</a:t>
            </a:r>
            <a:r>
              <a:rPr sz="1100" spc="15" dirty="0">
                <a:latin typeface="Calibri"/>
                <a:cs typeface="Calibri"/>
              </a:rPr>
              <a:t> </a:t>
            </a:r>
            <a:r>
              <a:rPr sz="1100" spc="85" dirty="0">
                <a:latin typeface="Calibri"/>
                <a:cs typeface="Calibri"/>
              </a:rPr>
              <a:t>η </a:t>
            </a:r>
            <a:r>
              <a:rPr sz="1100" spc="-235" dirty="0">
                <a:latin typeface="Calibri"/>
                <a:cs typeface="Calibri"/>
              </a:rPr>
              <a:t> </a:t>
            </a:r>
            <a:r>
              <a:rPr sz="1100" spc="65" dirty="0">
                <a:latin typeface="Calibri"/>
                <a:cs typeface="Calibri"/>
              </a:rPr>
              <a:t>επίθεση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90" dirty="0">
                <a:latin typeface="Calibri"/>
                <a:cs typeface="Calibri"/>
              </a:rPr>
              <a:t>ARP</a:t>
            </a:r>
            <a:r>
              <a:rPr sz="1100" spc="30" dirty="0">
                <a:latin typeface="Calibri"/>
                <a:cs typeface="Calibri"/>
              </a:rPr>
              <a:t> </a:t>
            </a:r>
            <a:r>
              <a:rPr sz="1100" spc="65" dirty="0">
                <a:latin typeface="Calibri"/>
                <a:cs typeface="Calibri"/>
              </a:rPr>
              <a:t>spoofing.</a:t>
            </a:r>
            <a:endParaRPr sz="11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3972" y="6628130"/>
            <a:ext cx="2210435" cy="101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00" u="sng" spc="15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2"/>
              </a:rPr>
              <a:t>Τι</a:t>
            </a:r>
            <a:r>
              <a:rPr sz="500" u="sng" spc="10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2"/>
              </a:rPr>
              <a:t> </a:t>
            </a:r>
            <a:r>
              <a:rPr sz="500" u="sng" spc="15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2"/>
              </a:rPr>
              <a:t>είναι </a:t>
            </a:r>
            <a:r>
              <a:rPr sz="500" u="sng" spc="20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2"/>
              </a:rPr>
              <a:t>το</a:t>
            </a:r>
            <a:r>
              <a:rPr sz="500" u="sng" spc="15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2"/>
              </a:rPr>
              <a:t> </a:t>
            </a:r>
            <a:r>
              <a:rPr sz="500" u="sng" spc="25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2"/>
              </a:rPr>
              <a:t>ARP</a:t>
            </a:r>
            <a:r>
              <a:rPr sz="500" u="sng" spc="10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2"/>
              </a:rPr>
              <a:t> </a:t>
            </a:r>
            <a:r>
              <a:rPr sz="500" u="sng" spc="15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2"/>
              </a:rPr>
              <a:t>Spoofing; </a:t>
            </a:r>
            <a:r>
              <a:rPr sz="500" u="sng" spc="25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2"/>
              </a:rPr>
              <a:t>Πώς</a:t>
            </a:r>
            <a:r>
              <a:rPr sz="500" u="sng" spc="10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2"/>
              </a:rPr>
              <a:t> </a:t>
            </a:r>
            <a:r>
              <a:rPr sz="500" u="sng" spc="25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2"/>
              </a:rPr>
              <a:t>να</a:t>
            </a:r>
            <a:r>
              <a:rPr sz="500" u="sng" spc="10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2"/>
              </a:rPr>
              <a:t> </a:t>
            </a:r>
            <a:r>
              <a:rPr sz="500" u="sng" spc="20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2"/>
              </a:rPr>
              <a:t>αποτρέψετε</a:t>
            </a:r>
            <a:r>
              <a:rPr sz="500" u="sng" spc="15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2"/>
              </a:rPr>
              <a:t> </a:t>
            </a:r>
            <a:r>
              <a:rPr sz="500" u="sng" spc="25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2"/>
              </a:rPr>
              <a:t>να</a:t>
            </a:r>
            <a:r>
              <a:rPr sz="500" u="sng" spc="15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2"/>
              </a:rPr>
              <a:t> </a:t>
            </a:r>
            <a:r>
              <a:rPr sz="500" u="sng" spc="20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2"/>
              </a:rPr>
              <a:t>προστατε</a:t>
            </a:r>
            <a:r>
              <a:rPr sz="500" u="sng" spc="20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</a:rPr>
              <a:t>ύσετε</a:t>
            </a:r>
            <a:r>
              <a:rPr sz="500" u="sng" spc="5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</a:rPr>
              <a:t> </a:t>
            </a:r>
            <a:r>
              <a:rPr sz="500" u="sng" spc="10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2"/>
              </a:rPr>
              <a:t>CrowdStrik</a:t>
            </a:r>
            <a:r>
              <a:rPr sz="500" u="sng" spc="10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</a:rPr>
              <a:t>e</a:t>
            </a:r>
            <a:endParaRPr sz="500">
              <a:latin typeface="Calibri"/>
              <a:cs typeface="Calibri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6884987" y="0"/>
            <a:ext cx="3958590" cy="6878955"/>
            <a:chOff x="6884987" y="0"/>
            <a:chExt cx="3958590" cy="6878955"/>
          </a:xfrm>
        </p:grpSpPr>
        <p:sp>
          <p:nvSpPr>
            <p:cNvPr id="4" name="object 4"/>
            <p:cNvSpPr/>
            <p:nvPr/>
          </p:nvSpPr>
          <p:spPr>
            <a:xfrm>
              <a:off x="6896100" y="1270"/>
              <a:ext cx="1818639" cy="6856730"/>
            </a:xfrm>
            <a:custGeom>
              <a:avLst/>
              <a:gdLst/>
              <a:ahLst/>
              <a:cxnLst/>
              <a:rect l="l" t="t" r="r" b="b"/>
              <a:pathLst>
                <a:path w="1818640" h="6856730">
                  <a:moveTo>
                    <a:pt x="0" y="6856730"/>
                  </a:moveTo>
                  <a:lnTo>
                    <a:pt x="1818322" y="0"/>
                  </a:lnTo>
                </a:path>
              </a:pathLst>
            </a:custGeom>
            <a:ln w="22225">
              <a:solidFill>
                <a:srgbClr val="D6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7895589" y="5207635"/>
              <a:ext cx="756285" cy="1645920"/>
            </a:xfrm>
            <a:custGeom>
              <a:avLst/>
              <a:gdLst/>
              <a:ahLst/>
              <a:cxnLst/>
              <a:rect l="l" t="t" r="r" b="b"/>
              <a:pathLst>
                <a:path w="756284" h="1645920">
                  <a:moveTo>
                    <a:pt x="578484" y="0"/>
                  </a:moveTo>
                  <a:lnTo>
                    <a:pt x="532129" y="6350"/>
                  </a:lnTo>
                  <a:lnTo>
                    <a:pt x="489902" y="24129"/>
                  </a:lnTo>
                  <a:lnTo>
                    <a:pt x="453389" y="52387"/>
                  </a:lnTo>
                  <a:lnTo>
                    <a:pt x="425132" y="89534"/>
                  </a:lnTo>
                  <a:lnTo>
                    <a:pt x="406400" y="134619"/>
                  </a:lnTo>
                  <a:lnTo>
                    <a:pt x="0" y="1645602"/>
                  </a:lnTo>
                  <a:lnTo>
                    <a:pt x="26352" y="1645602"/>
                  </a:lnTo>
                  <a:lnTo>
                    <a:pt x="430212" y="140969"/>
                  </a:lnTo>
                  <a:lnTo>
                    <a:pt x="450214" y="95249"/>
                  </a:lnTo>
                  <a:lnTo>
                    <a:pt x="482282" y="59689"/>
                  </a:lnTo>
                  <a:lnTo>
                    <a:pt x="523239" y="35559"/>
                  </a:lnTo>
                  <a:lnTo>
                    <a:pt x="569594" y="25399"/>
                  </a:lnTo>
                  <a:lnTo>
                    <a:pt x="662362" y="25399"/>
                  </a:lnTo>
                  <a:lnTo>
                    <a:pt x="624839" y="6350"/>
                  </a:lnTo>
                  <a:lnTo>
                    <a:pt x="578484" y="0"/>
                  </a:lnTo>
                  <a:close/>
                </a:path>
                <a:path w="756284" h="1645920">
                  <a:moveTo>
                    <a:pt x="662362" y="25399"/>
                  </a:moveTo>
                  <a:lnTo>
                    <a:pt x="569594" y="25399"/>
                  </a:lnTo>
                  <a:lnTo>
                    <a:pt x="618489" y="30797"/>
                  </a:lnTo>
                  <a:lnTo>
                    <a:pt x="672464" y="57784"/>
                  </a:lnTo>
                  <a:lnTo>
                    <a:pt x="711517" y="103822"/>
                  </a:lnTo>
                  <a:lnTo>
                    <a:pt x="730884" y="161607"/>
                  </a:lnTo>
                  <a:lnTo>
                    <a:pt x="731837" y="192087"/>
                  </a:lnTo>
                  <a:lnTo>
                    <a:pt x="726439" y="222884"/>
                  </a:lnTo>
                  <a:lnTo>
                    <a:pt x="343852" y="1645602"/>
                  </a:lnTo>
                  <a:lnTo>
                    <a:pt x="370204" y="1645602"/>
                  </a:lnTo>
                  <a:lnTo>
                    <a:pt x="750252" y="229552"/>
                  </a:lnTo>
                  <a:lnTo>
                    <a:pt x="756284" y="193674"/>
                  </a:lnTo>
                  <a:lnTo>
                    <a:pt x="755332" y="158432"/>
                  </a:lnTo>
                  <a:lnTo>
                    <a:pt x="732789" y="91122"/>
                  </a:lnTo>
                  <a:lnTo>
                    <a:pt x="686752" y="37782"/>
                  </a:lnTo>
                  <a:lnTo>
                    <a:pt x="662362" y="25399"/>
                  </a:lnTo>
                  <a:close/>
                </a:path>
              </a:pathLst>
            </a:custGeom>
            <a:solidFill>
              <a:srgbClr val="D679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548880" y="6167120"/>
              <a:ext cx="3294379" cy="612140"/>
            </a:xfrm>
            <a:prstGeom prst="rect">
              <a:avLst/>
            </a:prstGeom>
          </p:spPr>
        </p:pic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875030" y="423862"/>
            <a:ext cx="3615054" cy="2921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50" spc="110" dirty="0">
                <a:solidFill>
                  <a:srgbClr val="000000"/>
                </a:solidFill>
              </a:rPr>
              <a:t>Τι</a:t>
            </a:r>
            <a:r>
              <a:rPr sz="1750" spc="155" dirty="0">
                <a:solidFill>
                  <a:srgbClr val="000000"/>
                </a:solidFill>
              </a:rPr>
              <a:t> </a:t>
            </a:r>
            <a:r>
              <a:rPr sz="1750" spc="105" dirty="0">
                <a:solidFill>
                  <a:srgbClr val="000000"/>
                </a:solidFill>
              </a:rPr>
              <a:t>είναι</a:t>
            </a:r>
            <a:r>
              <a:rPr sz="1750" spc="125" dirty="0">
                <a:solidFill>
                  <a:srgbClr val="000000"/>
                </a:solidFill>
              </a:rPr>
              <a:t> </a:t>
            </a:r>
            <a:r>
              <a:rPr sz="1750" spc="90" dirty="0">
                <a:solidFill>
                  <a:srgbClr val="000000"/>
                </a:solidFill>
              </a:rPr>
              <a:t>η</a:t>
            </a:r>
            <a:r>
              <a:rPr sz="1750" spc="150" dirty="0">
                <a:solidFill>
                  <a:srgbClr val="000000"/>
                </a:solidFill>
              </a:rPr>
              <a:t> </a:t>
            </a:r>
            <a:r>
              <a:rPr sz="1750" spc="135" dirty="0">
                <a:solidFill>
                  <a:srgbClr val="000000"/>
                </a:solidFill>
              </a:rPr>
              <a:t>επίθεση</a:t>
            </a:r>
            <a:r>
              <a:rPr sz="1750" spc="165" dirty="0">
                <a:solidFill>
                  <a:srgbClr val="000000"/>
                </a:solidFill>
              </a:rPr>
              <a:t> </a:t>
            </a:r>
            <a:r>
              <a:rPr sz="1750" spc="155" dirty="0">
                <a:solidFill>
                  <a:srgbClr val="000000"/>
                </a:solidFill>
              </a:rPr>
              <a:t>ARP</a:t>
            </a:r>
            <a:r>
              <a:rPr sz="1750" spc="165" dirty="0">
                <a:solidFill>
                  <a:srgbClr val="000000"/>
                </a:solidFill>
              </a:rPr>
              <a:t> </a:t>
            </a:r>
            <a:r>
              <a:rPr sz="1750" spc="140" dirty="0">
                <a:solidFill>
                  <a:srgbClr val="000000"/>
                </a:solidFill>
              </a:rPr>
              <a:t>Spoofing;</a:t>
            </a:r>
            <a:endParaRPr sz="1750"/>
          </a:p>
        </p:txBody>
      </p:sp>
      <p:sp>
        <p:nvSpPr>
          <p:cNvPr id="8" name="object 8"/>
          <p:cNvSpPr txBox="1"/>
          <p:nvPr/>
        </p:nvSpPr>
        <p:spPr>
          <a:xfrm>
            <a:off x="8308340" y="33019"/>
            <a:ext cx="2174240" cy="1244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50" spc="60" dirty="0">
                <a:latin typeface="Calibri"/>
                <a:cs typeface="Calibri"/>
              </a:rPr>
              <a:t>CSP004_C_E:</a:t>
            </a:r>
            <a:r>
              <a:rPr sz="650" spc="35" dirty="0">
                <a:latin typeface="Calibri"/>
                <a:cs typeface="Calibri"/>
              </a:rPr>
              <a:t> </a:t>
            </a:r>
            <a:r>
              <a:rPr sz="650" spc="55" dirty="0">
                <a:latin typeface="Calibri"/>
                <a:cs typeface="Calibri"/>
              </a:rPr>
              <a:t>Abdelkader</a:t>
            </a:r>
            <a:r>
              <a:rPr sz="650" spc="30" dirty="0">
                <a:latin typeface="Calibri"/>
                <a:cs typeface="Calibri"/>
              </a:rPr>
              <a:t> </a:t>
            </a:r>
            <a:r>
              <a:rPr sz="650" spc="60" dirty="0">
                <a:latin typeface="Calibri"/>
                <a:cs typeface="Calibri"/>
              </a:rPr>
              <a:t>Shaaban</a:t>
            </a:r>
            <a:r>
              <a:rPr sz="650" spc="40" dirty="0">
                <a:latin typeface="Calibri"/>
                <a:cs typeface="Calibri"/>
              </a:rPr>
              <a:t> </a:t>
            </a:r>
            <a:r>
              <a:rPr sz="650" spc="55" dirty="0">
                <a:latin typeface="Calibri"/>
                <a:cs typeface="Calibri"/>
              </a:rPr>
              <a:t>και</a:t>
            </a:r>
            <a:r>
              <a:rPr sz="650" spc="25" dirty="0">
                <a:latin typeface="Calibri"/>
                <a:cs typeface="Calibri"/>
              </a:rPr>
              <a:t> </a:t>
            </a:r>
            <a:r>
              <a:rPr sz="650" spc="50" dirty="0">
                <a:latin typeface="Calibri"/>
                <a:cs typeface="Calibri"/>
              </a:rPr>
              <a:t>Stefan</a:t>
            </a:r>
            <a:r>
              <a:rPr sz="650" spc="25" dirty="0">
                <a:latin typeface="Calibri"/>
                <a:cs typeface="Calibri"/>
              </a:rPr>
              <a:t> </a:t>
            </a:r>
            <a:r>
              <a:rPr sz="650" spc="50" dirty="0">
                <a:latin typeface="Calibri"/>
                <a:cs typeface="Calibri"/>
              </a:rPr>
              <a:t>Schauer</a:t>
            </a:r>
            <a:endParaRPr sz="65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012825" y="1657032"/>
            <a:ext cx="8283575" cy="339836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l-GR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Το </a:t>
            </a:r>
            <a:r>
              <a:rPr kumimoji="0" lang="el-GR" altLang="el-GR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ARP </a:t>
            </a:r>
            <a:r>
              <a:rPr kumimoji="0" lang="el-GR" altLang="el-GR" sz="14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spoofing</a:t>
            </a:r>
            <a:r>
              <a:rPr kumimoji="0" lang="el-GR" altLang="el-GR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πραγματοποιείται σε ένα </a:t>
            </a:r>
            <a:r>
              <a:rPr kumimoji="0" lang="el-GR" altLang="el-GR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τοπικό δίκτυο (LAN)</a:t>
            </a:r>
            <a:r>
              <a:rPr kumimoji="0" lang="el-GR" altLang="el-GR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και βασίζεται στο </a:t>
            </a:r>
            <a:r>
              <a:rPr kumimoji="0" lang="el-GR" altLang="el-GR" sz="14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Address</a:t>
            </a:r>
            <a:r>
              <a:rPr kumimoji="0" lang="el-GR" altLang="el-GR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l-GR" altLang="el-GR" sz="14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Resolution</a:t>
            </a:r>
            <a:r>
              <a:rPr kumimoji="0" lang="el-GR" altLang="el-GR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l-GR" altLang="el-GR" sz="14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Protocol</a:t>
            </a:r>
            <a:r>
              <a:rPr kumimoji="0" lang="el-GR" altLang="el-GR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(ARP)</a:t>
            </a:r>
            <a:r>
              <a:rPr kumimoji="0" lang="el-GR" altLang="el-GR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l-GR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Το </a:t>
            </a:r>
            <a:r>
              <a:rPr kumimoji="0" lang="el-GR" altLang="el-GR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ARP</a:t>
            </a:r>
            <a:r>
              <a:rPr kumimoji="0" lang="el-GR" altLang="el-GR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είναι το πρωτόκολλο που </a:t>
            </a:r>
            <a:r>
              <a:rPr kumimoji="0" lang="el-GR" altLang="el-GR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συνδέει δυναμικές διευθύνσεις IP με φυσικές διευθύνσεις MAC</a:t>
            </a:r>
            <a:r>
              <a:rPr kumimoji="0" lang="el-GR" altLang="el-GR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των συσκευών.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l-GR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Το </a:t>
            </a:r>
            <a:r>
              <a:rPr kumimoji="0" lang="el-GR" altLang="el-GR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ARP </a:t>
            </a:r>
            <a:r>
              <a:rPr kumimoji="0" lang="el-GR" altLang="el-GR" sz="14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spoofing</a:t>
            </a:r>
            <a:r>
              <a:rPr kumimoji="0" lang="el-GR" altLang="el-GR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(ή </a:t>
            </a:r>
            <a:r>
              <a:rPr kumimoji="0" lang="el-GR" altLang="el-GR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ARP </a:t>
            </a:r>
            <a:r>
              <a:rPr kumimoji="0" lang="el-GR" altLang="el-GR" sz="14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poisoning</a:t>
            </a:r>
            <a:r>
              <a:rPr kumimoji="0" lang="el-GR" altLang="el-GR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) είναι μια </a:t>
            </a:r>
            <a:r>
              <a:rPr kumimoji="0" lang="el-GR" altLang="el-GR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παραπλανητική τεχνική</a:t>
            </a:r>
            <a:r>
              <a:rPr kumimoji="0" lang="el-GR" altLang="el-GR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που χρησιμοποιείται από επιτιθέμενους για </a:t>
            </a:r>
            <a:r>
              <a:rPr kumimoji="0" lang="el-GR" altLang="el-GR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υποκλοπή δεδομένων</a:t>
            </a:r>
            <a:r>
              <a:rPr kumimoji="0" lang="el-GR" altLang="el-GR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l-GR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Στην επίθεση αυτή, ο επιτιθέμενος </a:t>
            </a:r>
            <a:r>
              <a:rPr kumimoji="0" lang="el-GR" altLang="el-GR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παραπλανά μια συσκευή</a:t>
            </a:r>
            <a:r>
              <a:rPr kumimoji="0" lang="el-GR" altLang="el-GR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ώστε να στείλει τα δεδομένα της σε αυτόν αντί στον κανονικό παραλήπτη.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l-GR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Με αυτόν τον τρόπο, ο επιτιθέμενος αποκτά </a:t>
            </a:r>
            <a:r>
              <a:rPr kumimoji="0" lang="el-GR" altLang="el-GR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πρόσβαση στην επικοινωνία της συσκευής-στόχου</a:t>
            </a:r>
            <a:r>
              <a:rPr kumimoji="0" lang="el-GR" altLang="el-GR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, ενδεχομένως συλλέγοντας </a:t>
            </a:r>
            <a:r>
              <a:rPr kumimoji="0" lang="el-GR" altLang="el-GR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ευαίσθητες πληροφορίες</a:t>
            </a:r>
            <a:r>
              <a:rPr kumimoji="0" lang="el-GR" altLang="el-GR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, όπως </a:t>
            </a:r>
            <a:r>
              <a:rPr kumimoji="0" lang="el-GR" altLang="el-GR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κωδικούς πρόσβασης</a:t>
            </a:r>
            <a:r>
              <a:rPr kumimoji="0" lang="el-GR" altLang="el-GR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ή </a:t>
            </a:r>
            <a:r>
              <a:rPr kumimoji="0" lang="el-GR" altLang="el-GR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στοιχεία πιστωτικών καρτών</a:t>
            </a:r>
            <a:r>
              <a:rPr kumimoji="0" lang="el-GR" altLang="el-GR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l-GR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Το ARP </a:t>
            </a:r>
            <a:r>
              <a:rPr kumimoji="0" lang="el-GR" altLang="el-GR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spoofing</a:t>
            </a:r>
            <a:r>
              <a:rPr kumimoji="0" lang="el-GR" altLang="el-GR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μπορεί να αξιοποιηθεί για: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l-GR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Παρακολούθηση (</a:t>
            </a:r>
            <a:r>
              <a:rPr kumimoji="0" lang="el-GR" altLang="el-GR" sz="14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spying</a:t>
            </a:r>
            <a:r>
              <a:rPr kumimoji="0" lang="el-GR" altLang="el-GR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)</a:t>
            </a:r>
            <a:endParaRPr kumimoji="0" lang="el-GR" altLang="el-GR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l-GR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Επιθέσεις </a:t>
            </a:r>
            <a:r>
              <a:rPr kumimoji="0" lang="el-GR" altLang="el-GR" sz="14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Man</a:t>
            </a:r>
            <a:r>
              <a:rPr kumimoji="0" lang="el-GR" altLang="el-GR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-in-the-</a:t>
            </a:r>
            <a:r>
              <a:rPr kumimoji="0" lang="el-GR" altLang="el-GR" sz="14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Middle</a:t>
            </a:r>
            <a:r>
              <a:rPr kumimoji="0" lang="el-GR" altLang="el-GR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(</a:t>
            </a:r>
            <a:r>
              <a:rPr kumimoji="0" lang="el-GR" altLang="el-GR" sz="14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MitM</a:t>
            </a:r>
            <a:r>
              <a:rPr kumimoji="0" lang="el-GR" altLang="el-GR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)</a:t>
            </a:r>
            <a:endParaRPr kumimoji="0" lang="el-GR" altLang="el-GR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l-GR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Επιπρόσθετες </a:t>
            </a:r>
            <a:r>
              <a:rPr kumimoji="0" lang="el-GR" altLang="el-GR" sz="14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κυβερνοεπιθέσεις</a:t>
            </a:r>
            <a:r>
              <a:rPr kumimoji="0" lang="el-GR" altLang="el-GR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, όπως </a:t>
            </a:r>
            <a:r>
              <a:rPr kumimoji="0" lang="el-GR" altLang="el-GR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άρνηση παροχής υπηρεσίας (</a:t>
            </a:r>
            <a:r>
              <a:rPr kumimoji="0" lang="el-GR" altLang="el-GR" sz="14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DoS</a:t>
            </a:r>
            <a:r>
              <a:rPr kumimoji="0" lang="el-GR" altLang="el-GR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)</a:t>
            </a:r>
            <a:r>
              <a:rPr kumimoji="0" lang="el-GR" altLang="el-GR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l-GR" altLang="el-GR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5156517" y="0"/>
            <a:ext cx="5687060" cy="6878955"/>
            <a:chOff x="5156517" y="0"/>
            <a:chExt cx="5687060" cy="6878955"/>
          </a:xfrm>
        </p:grpSpPr>
        <p:sp>
          <p:nvSpPr>
            <p:cNvPr id="3" name="object 3"/>
            <p:cNvSpPr/>
            <p:nvPr/>
          </p:nvSpPr>
          <p:spPr>
            <a:xfrm>
              <a:off x="6896100" y="1270"/>
              <a:ext cx="1818639" cy="6856730"/>
            </a:xfrm>
            <a:custGeom>
              <a:avLst/>
              <a:gdLst/>
              <a:ahLst/>
              <a:cxnLst/>
              <a:rect l="l" t="t" r="r" b="b"/>
              <a:pathLst>
                <a:path w="1818640" h="6856730">
                  <a:moveTo>
                    <a:pt x="0" y="6856730"/>
                  </a:moveTo>
                  <a:lnTo>
                    <a:pt x="1818322" y="0"/>
                  </a:lnTo>
                </a:path>
              </a:pathLst>
            </a:custGeom>
            <a:ln w="22225">
              <a:solidFill>
                <a:srgbClr val="D6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7895589" y="5207635"/>
              <a:ext cx="756285" cy="1645920"/>
            </a:xfrm>
            <a:custGeom>
              <a:avLst/>
              <a:gdLst/>
              <a:ahLst/>
              <a:cxnLst/>
              <a:rect l="l" t="t" r="r" b="b"/>
              <a:pathLst>
                <a:path w="756284" h="1645920">
                  <a:moveTo>
                    <a:pt x="578484" y="0"/>
                  </a:moveTo>
                  <a:lnTo>
                    <a:pt x="532129" y="6350"/>
                  </a:lnTo>
                  <a:lnTo>
                    <a:pt x="489902" y="24129"/>
                  </a:lnTo>
                  <a:lnTo>
                    <a:pt x="453389" y="52387"/>
                  </a:lnTo>
                  <a:lnTo>
                    <a:pt x="425132" y="89534"/>
                  </a:lnTo>
                  <a:lnTo>
                    <a:pt x="406400" y="134619"/>
                  </a:lnTo>
                  <a:lnTo>
                    <a:pt x="0" y="1645602"/>
                  </a:lnTo>
                  <a:lnTo>
                    <a:pt x="26352" y="1645602"/>
                  </a:lnTo>
                  <a:lnTo>
                    <a:pt x="430212" y="140969"/>
                  </a:lnTo>
                  <a:lnTo>
                    <a:pt x="450214" y="95249"/>
                  </a:lnTo>
                  <a:lnTo>
                    <a:pt x="482282" y="59689"/>
                  </a:lnTo>
                  <a:lnTo>
                    <a:pt x="523239" y="35559"/>
                  </a:lnTo>
                  <a:lnTo>
                    <a:pt x="569594" y="25399"/>
                  </a:lnTo>
                  <a:lnTo>
                    <a:pt x="662362" y="25399"/>
                  </a:lnTo>
                  <a:lnTo>
                    <a:pt x="624839" y="6350"/>
                  </a:lnTo>
                  <a:lnTo>
                    <a:pt x="578484" y="0"/>
                  </a:lnTo>
                  <a:close/>
                </a:path>
                <a:path w="756284" h="1645920">
                  <a:moveTo>
                    <a:pt x="662362" y="25399"/>
                  </a:moveTo>
                  <a:lnTo>
                    <a:pt x="569594" y="25399"/>
                  </a:lnTo>
                  <a:lnTo>
                    <a:pt x="618489" y="30797"/>
                  </a:lnTo>
                  <a:lnTo>
                    <a:pt x="672464" y="57784"/>
                  </a:lnTo>
                  <a:lnTo>
                    <a:pt x="711517" y="103822"/>
                  </a:lnTo>
                  <a:lnTo>
                    <a:pt x="730884" y="161607"/>
                  </a:lnTo>
                  <a:lnTo>
                    <a:pt x="731837" y="192087"/>
                  </a:lnTo>
                  <a:lnTo>
                    <a:pt x="726439" y="222884"/>
                  </a:lnTo>
                  <a:lnTo>
                    <a:pt x="343852" y="1645602"/>
                  </a:lnTo>
                  <a:lnTo>
                    <a:pt x="370204" y="1645602"/>
                  </a:lnTo>
                  <a:lnTo>
                    <a:pt x="750252" y="229552"/>
                  </a:lnTo>
                  <a:lnTo>
                    <a:pt x="756284" y="193674"/>
                  </a:lnTo>
                  <a:lnTo>
                    <a:pt x="755332" y="158432"/>
                  </a:lnTo>
                  <a:lnTo>
                    <a:pt x="732789" y="91122"/>
                  </a:lnTo>
                  <a:lnTo>
                    <a:pt x="686752" y="37782"/>
                  </a:lnTo>
                  <a:lnTo>
                    <a:pt x="662362" y="25399"/>
                  </a:lnTo>
                  <a:close/>
                </a:path>
              </a:pathLst>
            </a:custGeom>
            <a:solidFill>
              <a:srgbClr val="D679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548879" y="6167120"/>
              <a:ext cx="3294379" cy="612140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5524499" y="1697990"/>
              <a:ext cx="3957320" cy="3283585"/>
            </a:xfrm>
            <a:custGeom>
              <a:avLst/>
              <a:gdLst/>
              <a:ahLst/>
              <a:cxnLst/>
              <a:rect l="l" t="t" r="r" b="b"/>
              <a:pathLst>
                <a:path w="3957320" h="3283585">
                  <a:moveTo>
                    <a:pt x="132079" y="450850"/>
                  </a:moveTo>
                  <a:lnTo>
                    <a:pt x="37782" y="450850"/>
                  </a:lnTo>
                  <a:lnTo>
                    <a:pt x="23177" y="453707"/>
                  </a:lnTo>
                  <a:lnTo>
                    <a:pt x="11112" y="461962"/>
                  </a:lnTo>
                  <a:lnTo>
                    <a:pt x="2857" y="473710"/>
                  </a:lnTo>
                  <a:lnTo>
                    <a:pt x="0" y="488632"/>
                  </a:lnTo>
                  <a:lnTo>
                    <a:pt x="0" y="601662"/>
                  </a:lnTo>
                  <a:lnTo>
                    <a:pt x="2857" y="616267"/>
                  </a:lnTo>
                  <a:lnTo>
                    <a:pt x="11112" y="628332"/>
                  </a:lnTo>
                  <a:lnTo>
                    <a:pt x="23177" y="636270"/>
                  </a:lnTo>
                  <a:lnTo>
                    <a:pt x="37782" y="639445"/>
                  </a:lnTo>
                  <a:lnTo>
                    <a:pt x="603567" y="639445"/>
                  </a:lnTo>
                  <a:lnTo>
                    <a:pt x="618172" y="636270"/>
                  </a:lnTo>
                  <a:lnTo>
                    <a:pt x="630237" y="628332"/>
                  </a:lnTo>
                  <a:lnTo>
                    <a:pt x="638175" y="616267"/>
                  </a:lnTo>
                  <a:lnTo>
                    <a:pt x="641032" y="601662"/>
                  </a:lnTo>
                  <a:lnTo>
                    <a:pt x="641032" y="582930"/>
                  </a:lnTo>
                  <a:lnTo>
                    <a:pt x="94297" y="582930"/>
                  </a:lnTo>
                  <a:lnTo>
                    <a:pt x="79692" y="579755"/>
                  </a:lnTo>
                  <a:lnTo>
                    <a:pt x="67627" y="571817"/>
                  </a:lnTo>
                  <a:lnTo>
                    <a:pt x="59689" y="559752"/>
                  </a:lnTo>
                  <a:lnTo>
                    <a:pt x="56514" y="545147"/>
                  </a:lnTo>
                  <a:lnTo>
                    <a:pt x="59689" y="530542"/>
                  </a:lnTo>
                  <a:lnTo>
                    <a:pt x="67627" y="518477"/>
                  </a:lnTo>
                  <a:lnTo>
                    <a:pt x="79692" y="510222"/>
                  </a:lnTo>
                  <a:lnTo>
                    <a:pt x="94297" y="507364"/>
                  </a:lnTo>
                  <a:lnTo>
                    <a:pt x="132079" y="507364"/>
                  </a:lnTo>
                  <a:lnTo>
                    <a:pt x="132079" y="450850"/>
                  </a:lnTo>
                  <a:close/>
                </a:path>
                <a:path w="3957320" h="3283585">
                  <a:moveTo>
                    <a:pt x="301625" y="450850"/>
                  </a:moveTo>
                  <a:lnTo>
                    <a:pt x="132079" y="450850"/>
                  </a:lnTo>
                  <a:lnTo>
                    <a:pt x="132079" y="545147"/>
                  </a:lnTo>
                  <a:lnTo>
                    <a:pt x="128904" y="559752"/>
                  </a:lnTo>
                  <a:lnTo>
                    <a:pt x="120967" y="571817"/>
                  </a:lnTo>
                  <a:lnTo>
                    <a:pt x="108902" y="579755"/>
                  </a:lnTo>
                  <a:lnTo>
                    <a:pt x="94297" y="582930"/>
                  </a:lnTo>
                  <a:lnTo>
                    <a:pt x="641032" y="582930"/>
                  </a:lnTo>
                  <a:lnTo>
                    <a:pt x="641032" y="563880"/>
                  </a:lnTo>
                  <a:lnTo>
                    <a:pt x="282892" y="563880"/>
                  </a:lnTo>
                  <a:lnTo>
                    <a:pt x="275589" y="562292"/>
                  </a:lnTo>
                  <a:lnTo>
                    <a:pt x="269557" y="558482"/>
                  </a:lnTo>
                  <a:lnTo>
                    <a:pt x="265429" y="552450"/>
                  </a:lnTo>
                  <a:lnTo>
                    <a:pt x="264160" y="545147"/>
                  </a:lnTo>
                  <a:lnTo>
                    <a:pt x="265429" y="537845"/>
                  </a:lnTo>
                  <a:lnTo>
                    <a:pt x="301625" y="537845"/>
                  </a:lnTo>
                  <a:lnTo>
                    <a:pt x="301625" y="450850"/>
                  </a:lnTo>
                  <a:close/>
                </a:path>
                <a:path w="3957320" h="3283585">
                  <a:moveTo>
                    <a:pt x="320675" y="148907"/>
                  </a:moveTo>
                  <a:lnTo>
                    <a:pt x="306070" y="152082"/>
                  </a:lnTo>
                  <a:lnTo>
                    <a:pt x="294004" y="160020"/>
                  </a:lnTo>
                  <a:lnTo>
                    <a:pt x="285750" y="172085"/>
                  </a:lnTo>
                  <a:lnTo>
                    <a:pt x="282892" y="186689"/>
                  </a:lnTo>
                  <a:lnTo>
                    <a:pt x="284162" y="196214"/>
                  </a:lnTo>
                  <a:lnTo>
                    <a:pt x="284162" y="196850"/>
                  </a:lnTo>
                  <a:lnTo>
                    <a:pt x="287972" y="206057"/>
                  </a:lnTo>
                  <a:lnTo>
                    <a:pt x="294004" y="213360"/>
                  </a:lnTo>
                  <a:lnTo>
                    <a:pt x="301625" y="218757"/>
                  </a:lnTo>
                  <a:lnTo>
                    <a:pt x="301625" y="545147"/>
                  </a:lnTo>
                  <a:lnTo>
                    <a:pt x="300354" y="552450"/>
                  </a:lnTo>
                  <a:lnTo>
                    <a:pt x="296227" y="558482"/>
                  </a:lnTo>
                  <a:lnTo>
                    <a:pt x="290195" y="562292"/>
                  </a:lnTo>
                  <a:lnTo>
                    <a:pt x="282892" y="563880"/>
                  </a:lnTo>
                  <a:lnTo>
                    <a:pt x="377189" y="563880"/>
                  </a:lnTo>
                  <a:lnTo>
                    <a:pt x="369887" y="562292"/>
                  </a:lnTo>
                  <a:lnTo>
                    <a:pt x="363854" y="558482"/>
                  </a:lnTo>
                  <a:lnTo>
                    <a:pt x="359727" y="552450"/>
                  </a:lnTo>
                  <a:lnTo>
                    <a:pt x="358139" y="545147"/>
                  </a:lnTo>
                  <a:lnTo>
                    <a:pt x="359727" y="537845"/>
                  </a:lnTo>
                  <a:lnTo>
                    <a:pt x="363854" y="531812"/>
                  </a:lnTo>
                  <a:lnTo>
                    <a:pt x="369887" y="527685"/>
                  </a:lnTo>
                  <a:lnTo>
                    <a:pt x="377189" y="526097"/>
                  </a:lnTo>
                  <a:lnTo>
                    <a:pt x="395922" y="526097"/>
                  </a:lnTo>
                  <a:lnTo>
                    <a:pt x="395922" y="450850"/>
                  </a:lnTo>
                  <a:lnTo>
                    <a:pt x="339407" y="450850"/>
                  </a:lnTo>
                  <a:lnTo>
                    <a:pt x="339407" y="218757"/>
                  </a:lnTo>
                  <a:lnTo>
                    <a:pt x="347027" y="212725"/>
                  </a:lnTo>
                  <a:lnTo>
                    <a:pt x="353060" y="205105"/>
                  </a:lnTo>
                  <a:lnTo>
                    <a:pt x="356870" y="196214"/>
                  </a:lnTo>
                  <a:lnTo>
                    <a:pt x="358139" y="186689"/>
                  </a:lnTo>
                  <a:lnTo>
                    <a:pt x="355282" y="172085"/>
                  </a:lnTo>
                  <a:lnTo>
                    <a:pt x="347345" y="160020"/>
                  </a:lnTo>
                  <a:lnTo>
                    <a:pt x="335279" y="152082"/>
                  </a:lnTo>
                  <a:lnTo>
                    <a:pt x="320675" y="148907"/>
                  </a:lnTo>
                  <a:close/>
                </a:path>
                <a:path w="3957320" h="3283585">
                  <a:moveTo>
                    <a:pt x="490220" y="450850"/>
                  </a:moveTo>
                  <a:lnTo>
                    <a:pt x="395922" y="450850"/>
                  </a:lnTo>
                  <a:lnTo>
                    <a:pt x="395922" y="545147"/>
                  </a:lnTo>
                  <a:lnTo>
                    <a:pt x="394652" y="552450"/>
                  </a:lnTo>
                  <a:lnTo>
                    <a:pt x="390525" y="558482"/>
                  </a:lnTo>
                  <a:lnTo>
                    <a:pt x="384492" y="562292"/>
                  </a:lnTo>
                  <a:lnTo>
                    <a:pt x="377189" y="563880"/>
                  </a:lnTo>
                  <a:lnTo>
                    <a:pt x="471487" y="563880"/>
                  </a:lnTo>
                  <a:lnTo>
                    <a:pt x="464185" y="562292"/>
                  </a:lnTo>
                  <a:lnTo>
                    <a:pt x="458152" y="558482"/>
                  </a:lnTo>
                  <a:lnTo>
                    <a:pt x="454025" y="552450"/>
                  </a:lnTo>
                  <a:lnTo>
                    <a:pt x="452437" y="545147"/>
                  </a:lnTo>
                  <a:lnTo>
                    <a:pt x="454025" y="537845"/>
                  </a:lnTo>
                  <a:lnTo>
                    <a:pt x="458152" y="531812"/>
                  </a:lnTo>
                  <a:lnTo>
                    <a:pt x="464185" y="527685"/>
                  </a:lnTo>
                  <a:lnTo>
                    <a:pt x="471487" y="526097"/>
                  </a:lnTo>
                  <a:lnTo>
                    <a:pt x="490220" y="526097"/>
                  </a:lnTo>
                  <a:lnTo>
                    <a:pt x="490220" y="450850"/>
                  </a:lnTo>
                  <a:close/>
                </a:path>
                <a:path w="3957320" h="3283585">
                  <a:moveTo>
                    <a:pt x="584517" y="450850"/>
                  </a:moveTo>
                  <a:lnTo>
                    <a:pt x="490220" y="450850"/>
                  </a:lnTo>
                  <a:lnTo>
                    <a:pt x="490220" y="545147"/>
                  </a:lnTo>
                  <a:lnTo>
                    <a:pt x="488950" y="552450"/>
                  </a:lnTo>
                  <a:lnTo>
                    <a:pt x="484822" y="558482"/>
                  </a:lnTo>
                  <a:lnTo>
                    <a:pt x="478789" y="562292"/>
                  </a:lnTo>
                  <a:lnTo>
                    <a:pt x="471487" y="563880"/>
                  </a:lnTo>
                  <a:lnTo>
                    <a:pt x="565785" y="563880"/>
                  </a:lnTo>
                  <a:lnTo>
                    <a:pt x="558482" y="562292"/>
                  </a:lnTo>
                  <a:lnTo>
                    <a:pt x="552450" y="558482"/>
                  </a:lnTo>
                  <a:lnTo>
                    <a:pt x="548322" y="552450"/>
                  </a:lnTo>
                  <a:lnTo>
                    <a:pt x="546735" y="545147"/>
                  </a:lnTo>
                  <a:lnTo>
                    <a:pt x="548322" y="537845"/>
                  </a:lnTo>
                  <a:lnTo>
                    <a:pt x="552450" y="531812"/>
                  </a:lnTo>
                  <a:lnTo>
                    <a:pt x="558482" y="527685"/>
                  </a:lnTo>
                  <a:lnTo>
                    <a:pt x="565785" y="526097"/>
                  </a:lnTo>
                  <a:lnTo>
                    <a:pt x="584517" y="526097"/>
                  </a:lnTo>
                  <a:lnTo>
                    <a:pt x="584517" y="450850"/>
                  </a:lnTo>
                  <a:close/>
                </a:path>
                <a:path w="3957320" h="3283585">
                  <a:moveTo>
                    <a:pt x="603567" y="450850"/>
                  </a:moveTo>
                  <a:lnTo>
                    <a:pt x="584517" y="450850"/>
                  </a:lnTo>
                  <a:lnTo>
                    <a:pt x="584517" y="545147"/>
                  </a:lnTo>
                  <a:lnTo>
                    <a:pt x="583247" y="552450"/>
                  </a:lnTo>
                  <a:lnTo>
                    <a:pt x="579120" y="558482"/>
                  </a:lnTo>
                  <a:lnTo>
                    <a:pt x="573087" y="562292"/>
                  </a:lnTo>
                  <a:lnTo>
                    <a:pt x="565785" y="563880"/>
                  </a:lnTo>
                  <a:lnTo>
                    <a:pt x="641032" y="563880"/>
                  </a:lnTo>
                  <a:lnTo>
                    <a:pt x="641032" y="488632"/>
                  </a:lnTo>
                  <a:lnTo>
                    <a:pt x="638175" y="473710"/>
                  </a:lnTo>
                  <a:lnTo>
                    <a:pt x="630237" y="461962"/>
                  </a:lnTo>
                  <a:lnTo>
                    <a:pt x="618172" y="453707"/>
                  </a:lnTo>
                  <a:lnTo>
                    <a:pt x="603567" y="450850"/>
                  </a:lnTo>
                  <a:close/>
                </a:path>
                <a:path w="3957320" h="3283585">
                  <a:moveTo>
                    <a:pt x="132079" y="507364"/>
                  </a:moveTo>
                  <a:lnTo>
                    <a:pt x="94297" y="507364"/>
                  </a:lnTo>
                  <a:lnTo>
                    <a:pt x="108902" y="510222"/>
                  </a:lnTo>
                  <a:lnTo>
                    <a:pt x="120967" y="518477"/>
                  </a:lnTo>
                  <a:lnTo>
                    <a:pt x="128904" y="530542"/>
                  </a:lnTo>
                  <a:lnTo>
                    <a:pt x="132079" y="545147"/>
                  </a:lnTo>
                  <a:lnTo>
                    <a:pt x="132079" y="507364"/>
                  </a:lnTo>
                  <a:close/>
                </a:path>
                <a:path w="3957320" h="3283585">
                  <a:moveTo>
                    <a:pt x="301625" y="537845"/>
                  </a:moveTo>
                  <a:lnTo>
                    <a:pt x="265429" y="537845"/>
                  </a:lnTo>
                  <a:lnTo>
                    <a:pt x="301625" y="545147"/>
                  </a:lnTo>
                  <a:lnTo>
                    <a:pt x="301625" y="537845"/>
                  </a:lnTo>
                  <a:close/>
                </a:path>
                <a:path w="3957320" h="3283585">
                  <a:moveTo>
                    <a:pt x="395922" y="526097"/>
                  </a:moveTo>
                  <a:lnTo>
                    <a:pt x="377189" y="526097"/>
                  </a:lnTo>
                  <a:lnTo>
                    <a:pt x="384492" y="527685"/>
                  </a:lnTo>
                  <a:lnTo>
                    <a:pt x="390525" y="531812"/>
                  </a:lnTo>
                  <a:lnTo>
                    <a:pt x="394652" y="537845"/>
                  </a:lnTo>
                  <a:lnTo>
                    <a:pt x="395922" y="545147"/>
                  </a:lnTo>
                  <a:lnTo>
                    <a:pt x="395922" y="526097"/>
                  </a:lnTo>
                  <a:close/>
                </a:path>
                <a:path w="3957320" h="3283585">
                  <a:moveTo>
                    <a:pt x="490220" y="526097"/>
                  </a:moveTo>
                  <a:lnTo>
                    <a:pt x="471487" y="526097"/>
                  </a:lnTo>
                  <a:lnTo>
                    <a:pt x="478789" y="527685"/>
                  </a:lnTo>
                  <a:lnTo>
                    <a:pt x="484822" y="531812"/>
                  </a:lnTo>
                  <a:lnTo>
                    <a:pt x="488950" y="537845"/>
                  </a:lnTo>
                  <a:lnTo>
                    <a:pt x="490220" y="545147"/>
                  </a:lnTo>
                  <a:lnTo>
                    <a:pt x="490220" y="526097"/>
                  </a:lnTo>
                  <a:close/>
                </a:path>
                <a:path w="3957320" h="3283585">
                  <a:moveTo>
                    <a:pt x="584517" y="526097"/>
                  </a:moveTo>
                  <a:lnTo>
                    <a:pt x="565785" y="526097"/>
                  </a:lnTo>
                  <a:lnTo>
                    <a:pt x="573087" y="527685"/>
                  </a:lnTo>
                  <a:lnTo>
                    <a:pt x="579120" y="531812"/>
                  </a:lnTo>
                  <a:lnTo>
                    <a:pt x="583247" y="537845"/>
                  </a:lnTo>
                  <a:lnTo>
                    <a:pt x="584517" y="545147"/>
                  </a:lnTo>
                  <a:lnTo>
                    <a:pt x="584517" y="526097"/>
                  </a:lnTo>
                  <a:close/>
                </a:path>
                <a:path w="3957320" h="3283585">
                  <a:moveTo>
                    <a:pt x="160337" y="26352"/>
                  </a:moveTo>
                  <a:lnTo>
                    <a:pt x="101600" y="39370"/>
                  </a:lnTo>
                  <a:lnTo>
                    <a:pt x="77152" y="84137"/>
                  </a:lnTo>
                  <a:lnTo>
                    <a:pt x="61912" y="133667"/>
                  </a:lnTo>
                  <a:lnTo>
                    <a:pt x="56514" y="186689"/>
                  </a:lnTo>
                  <a:lnTo>
                    <a:pt x="61912" y="239712"/>
                  </a:lnTo>
                  <a:lnTo>
                    <a:pt x="77152" y="289242"/>
                  </a:lnTo>
                  <a:lnTo>
                    <a:pt x="101600" y="334327"/>
                  </a:lnTo>
                  <a:lnTo>
                    <a:pt x="133985" y="373380"/>
                  </a:lnTo>
                  <a:lnTo>
                    <a:pt x="160337" y="347027"/>
                  </a:lnTo>
                  <a:lnTo>
                    <a:pt x="133032" y="313689"/>
                  </a:lnTo>
                  <a:lnTo>
                    <a:pt x="112077" y="275272"/>
                  </a:lnTo>
                  <a:lnTo>
                    <a:pt x="99060" y="232727"/>
                  </a:lnTo>
                  <a:lnTo>
                    <a:pt x="94297" y="186689"/>
                  </a:lnTo>
                  <a:lnTo>
                    <a:pt x="99060" y="140970"/>
                  </a:lnTo>
                  <a:lnTo>
                    <a:pt x="112077" y="98425"/>
                  </a:lnTo>
                  <a:lnTo>
                    <a:pt x="133032" y="60007"/>
                  </a:lnTo>
                  <a:lnTo>
                    <a:pt x="160337" y="26352"/>
                  </a:lnTo>
                  <a:close/>
                </a:path>
                <a:path w="3957320" h="3283585">
                  <a:moveTo>
                    <a:pt x="507364" y="0"/>
                  </a:moveTo>
                  <a:lnTo>
                    <a:pt x="481012" y="26352"/>
                  </a:lnTo>
                  <a:lnTo>
                    <a:pt x="508317" y="59689"/>
                  </a:lnTo>
                  <a:lnTo>
                    <a:pt x="528954" y="98107"/>
                  </a:lnTo>
                  <a:lnTo>
                    <a:pt x="542289" y="140652"/>
                  </a:lnTo>
                  <a:lnTo>
                    <a:pt x="546735" y="186689"/>
                  </a:lnTo>
                  <a:lnTo>
                    <a:pt x="542289" y="232727"/>
                  </a:lnTo>
                  <a:lnTo>
                    <a:pt x="528954" y="274955"/>
                  </a:lnTo>
                  <a:lnTo>
                    <a:pt x="508317" y="313372"/>
                  </a:lnTo>
                  <a:lnTo>
                    <a:pt x="481012" y="347027"/>
                  </a:lnTo>
                  <a:lnTo>
                    <a:pt x="507364" y="373380"/>
                  </a:lnTo>
                  <a:lnTo>
                    <a:pt x="539750" y="334327"/>
                  </a:lnTo>
                  <a:lnTo>
                    <a:pt x="563879" y="289242"/>
                  </a:lnTo>
                  <a:lnTo>
                    <a:pt x="579120" y="239712"/>
                  </a:lnTo>
                  <a:lnTo>
                    <a:pt x="584517" y="186689"/>
                  </a:lnTo>
                  <a:lnTo>
                    <a:pt x="579120" y="133667"/>
                  </a:lnTo>
                  <a:lnTo>
                    <a:pt x="563879" y="84137"/>
                  </a:lnTo>
                  <a:lnTo>
                    <a:pt x="539750" y="39370"/>
                  </a:lnTo>
                  <a:lnTo>
                    <a:pt x="507364" y="0"/>
                  </a:lnTo>
                  <a:close/>
                </a:path>
                <a:path w="3957320" h="3283585">
                  <a:moveTo>
                    <a:pt x="213995" y="80010"/>
                  </a:moveTo>
                  <a:lnTo>
                    <a:pt x="164147" y="81597"/>
                  </a:lnTo>
                  <a:lnTo>
                    <a:pt x="135889" y="148907"/>
                  </a:lnTo>
                  <a:lnTo>
                    <a:pt x="132079" y="186689"/>
                  </a:lnTo>
                  <a:lnTo>
                    <a:pt x="135889" y="224472"/>
                  </a:lnTo>
                  <a:lnTo>
                    <a:pt x="146685" y="260032"/>
                  </a:lnTo>
                  <a:lnTo>
                    <a:pt x="164147" y="291782"/>
                  </a:lnTo>
                  <a:lnTo>
                    <a:pt x="187642" y="319722"/>
                  </a:lnTo>
                  <a:lnTo>
                    <a:pt x="213995" y="293370"/>
                  </a:lnTo>
                  <a:lnTo>
                    <a:pt x="195579" y="270827"/>
                  </a:lnTo>
                  <a:lnTo>
                    <a:pt x="181610" y="245427"/>
                  </a:lnTo>
                  <a:lnTo>
                    <a:pt x="172720" y="217170"/>
                  </a:lnTo>
                  <a:lnTo>
                    <a:pt x="169862" y="186689"/>
                  </a:lnTo>
                  <a:lnTo>
                    <a:pt x="172720" y="156527"/>
                  </a:lnTo>
                  <a:lnTo>
                    <a:pt x="181610" y="128270"/>
                  </a:lnTo>
                  <a:lnTo>
                    <a:pt x="195579" y="102552"/>
                  </a:lnTo>
                  <a:lnTo>
                    <a:pt x="213995" y="80010"/>
                  </a:lnTo>
                  <a:close/>
                </a:path>
                <a:path w="3957320" h="3283585">
                  <a:moveTo>
                    <a:pt x="453389" y="53657"/>
                  </a:moveTo>
                  <a:lnTo>
                    <a:pt x="427037" y="80010"/>
                  </a:lnTo>
                  <a:lnTo>
                    <a:pt x="445452" y="102552"/>
                  </a:lnTo>
                  <a:lnTo>
                    <a:pt x="459422" y="128270"/>
                  </a:lnTo>
                  <a:lnTo>
                    <a:pt x="468312" y="156527"/>
                  </a:lnTo>
                  <a:lnTo>
                    <a:pt x="471487" y="186689"/>
                  </a:lnTo>
                  <a:lnTo>
                    <a:pt x="468312" y="217170"/>
                  </a:lnTo>
                  <a:lnTo>
                    <a:pt x="459422" y="245427"/>
                  </a:lnTo>
                  <a:lnTo>
                    <a:pt x="445452" y="270827"/>
                  </a:lnTo>
                  <a:lnTo>
                    <a:pt x="427037" y="293370"/>
                  </a:lnTo>
                  <a:lnTo>
                    <a:pt x="453389" y="319722"/>
                  </a:lnTo>
                  <a:lnTo>
                    <a:pt x="476885" y="291782"/>
                  </a:lnTo>
                  <a:lnTo>
                    <a:pt x="494347" y="260032"/>
                  </a:lnTo>
                  <a:lnTo>
                    <a:pt x="505460" y="224472"/>
                  </a:lnTo>
                  <a:lnTo>
                    <a:pt x="509270" y="186689"/>
                  </a:lnTo>
                  <a:lnTo>
                    <a:pt x="505460" y="148907"/>
                  </a:lnTo>
                  <a:lnTo>
                    <a:pt x="494347" y="113664"/>
                  </a:lnTo>
                  <a:lnTo>
                    <a:pt x="476885" y="81597"/>
                  </a:lnTo>
                  <a:lnTo>
                    <a:pt x="453389" y="53657"/>
                  </a:lnTo>
                  <a:close/>
                </a:path>
                <a:path w="3957320" h="3283585">
                  <a:moveTo>
                    <a:pt x="240347" y="106680"/>
                  </a:moveTo>
                  <a:lnTo>
                    <a:pt x="226695" y="123507"/>
                  </a:lnTo>
                  <a:lnTo>
                    <a:pt x="216217" y="142875"/>
                  </a:lnTo>
                  <a:lnTo>
                    <a:pt x="209550" y="163830"/>
                  </a:lnTo>
                  <a:lnTo>
                    <a:pt x="207327" y="186689"/>
                  </a:lnTo>
                  <a:lnTo>
                    <a:pt x="209550" y="209550"/>
                  </a:lnTo>
                  <a:lnTo>
                    <a:pt x="216217" y="230822"/>
                  </a:lnTo>
                  <a:lnTo>
                    <a:pt x="226695" y="249872"/>
                  </a:lnTo>
                  <a:lnTo>
                    <a:pt x="240347" y="267017"/>
                  </a:lnTo>
                  <a:lnTo>
                    <a:pt x="266700" y="240347"/>
                  </a:lnTo>
                  <a:lnTo>
                    <a:pt x="257810" y="228917"/>
                  </a:lnTo>
                  <a:lnTo>
                    <a:pt x="251142" y="216217"/>
                  </a:lnTo>
                  <a:lnTo>
                    <a:pt x="246697" y="201930"/>
                  </a:lnTo>
                  <a:lnTo>
                    <a:pt x="245110" y="186689"/>
                  </a:lnTo>
                  <a:lnTo>
                    <a:pt x="246697" y="171450"/>
                  </a:lnTo>
                  <a:lnTo>
                    <a:pt x="251142" y="157480"/>
                  </a:lnTo>
                  <a:lnTo>
                    <a:pt x="257810" y="144462"/>
                  </a:lnTo>
                  <a:lnTo>
                    <a:pt x="266700" y="133032"/>
                  </a:lnTo>
                  <a:lnTo>
                    <a:pt x="240347" y="106680"/>
                  </a:lnTo>
                  <a:close/>
                </a:path>
                <a:path w="3957320" h="3283585">
                  <a:moveTo>
                    <a:pt x="400685" y="106680"/>
                  </a:moveTo>
                  <a:lnTo>
                    <a:pt x="374332" y="133032"/>
                  </a:lnTo>
                  <a:lnTo>
                    <a:pt x="383222" y="143827"/>
                  </a:lnTo>
                  <a:lnTo>
                    <a:pt x="390207" y="156527"/>
                  </a:lnTo>
                  <a:lnTo>
                    <a:pt x="394335" y="171132"/>
                  </a:lnTo>
                  <a:lnTo>
                    <a:pt x="395922" y="186689"/>
                  </a:lnTo>
                  <a:lnTo>
                    <a:pt x="394335" y="202247"/>
                  </a:lnTo>
                  <a:lnTo>
                    <a:pt x="390207" y="216535"/>
                  </a:lnTo>
                  <a:lnTo>
                    <a:pt x="383222" y="229235"/>
                  </a:lnTo>
                  <a:lnTo>
                    <a:pt x="374332" y="240347"/>
                  </a:lnTo>
                  <a:lnTo>
                    <a:pt x="400685" y="267017"/>
                  </a:lnTo>
                  <a:lnTo>
                    <a:pt x="414654" y="249872"/>
                  </a:lnTo>
                  <a:lnTo>
                    <a:pt x="425132" y="230822"/>
                  </a:lnTo>
                  <a:lnTo>
                    <a:pt x="431482" y="209550"/>
                  </a:lnTo>
                  <a:lnTo>
                    <a:pt x="433704" y="186689"/>
                  </a:lnTo>
                  <a:lnTo>
                    <a:pt x="431482" y="163830"/>
                  </a:lnTo>
                  <a:lnTo>
                    <a:pt x="425132" y="142875"/>
                  </a:lnTo>
                  <a:lnTo>
                    <a:pt x="414654" y="123507"/>
                  </a:lnTo>
                  <a:lnTo>
                    <a:pt x="400685" y="106680"/>
                  </a:lnTo>
                  <a:close/>
                </a:path>
                <a:path w="3957320" h="3283585">
                  <a:moveTo>
                    <a:pt x="2693670" y="202247"/>
                  </a:moveTo>
                  <a:lnTo>
                    <a:pt x="2640329" y="202247"/>
                  </a:lnTo>
                  <a:lnTo>
                    <a:pt x="2640647" y="215264"/>
                  </a:lnTo>
                  <a:lnTo>
                    <a:pt x="2640647" y="229235"/>
                  </a:lnTo>
                  <a:lnTo>
                    <a:pt x="2693670" y="202247"/>
                  </a:lnTo>
                  <a:close/>
                </a:path>
                <a:path w="3957320" h="3283585">
                  <a:moveTo>
                    <a:pt x="2640012" y="153035"/>
                  </a:moveTo>
                  <a:lnTo>
                    <a:pt x="2640329" y="180022"/>
                  </a:lnTo>
                  <a:lnTo>
                    <a:pt x="668972" y="193039"/>
                  </a:lnTo>
                  <a:lnTo>
                    <a:pt x="669289" y="215264"/>
                  </a:lnTo>
                  <a:lnTo>
                    <a:pt x="2693670" y="202247"/>
                  </a:lnTo>
                  <a:lnTo>
                    <a:pt x="2716529" y="190500"/>
                  </a:lnTo>
                  <a:lnTo>
                    <a:pt x="2640012" y="153035"/>
                  </a:lnTo>
                  <a:close/>
                </a:path>
                <a:path w="3957320" h="3283585">
                  <a:moveTo>
                    <a:pt x="778192" y="513080"/>
                  </a:moveTo>
                  <a:lnTo>
                    <a:pt x="701992" y="551180"/>
                  </a:lnTo>
                  <a:lnTo>
                    <a:pt x="778192" y="589280"/>
                  </a:lnTo>
                  <a:lnTo>
                    <a:pt x="778192" y="562610"/>
                  </a:lnTo>
                  <a:lnTo>
                    <a:pt x="2768282" y="562610"/>
                  </a:lnTo>
                  <a:lnTo>
                    <a:pt x="2768282" y="540385"/>
                  </a:lnTo>
                  <a:lnTo>
                    <a:pt x="778192" y="540385"/>
                  </a:lnTo>
                  <a:lnTo>
                    <a:pt x="778192" y="513080"/>
                  </a:lnTo>
                  <a:close/>
                </a:path>
                <a:path w="3957320" h="3283585">
                  <a:moveTo>
                    <a:pt x="1926272" y="3136900"/>
                  </a:moveTo>
                  <a:lnTo>
                    <a:pt x="1850072" y="3175000"/>
                  </a:lnTo>
                  <a:lnTo>
                    <a:pt x="1926272" y="3213100"/>
                  </a:lnTo>
                  <a:lnTo>
                    <a:pt x="1926272" y="3186112"/>
                  </a:lnTo>
                  <a:lnTo>
                    <a:pt x="2959417" y="3186112"/>
                  </a:lnTo>
                  <a:lnTo>
                    <a:pt x="2959417" y="3163887"/>
                  </a:lnTo>
                  <a:lnTo>
                    <a:pt x="1926272" y="3163887"/>
                  </a:lnTo>
                  <a:lnTo>
                    <a:pt x="1926272" y="3136900"/>
                  </a:lnTo>
                  <a:close/>
                </a:path>
                <a:path w="3957320" h="3283585">
                  <a:moveTo>
                    <a:pt x="3457575" y="2755582"/>
                  </a:moveTo>
                  <a:lnTo>
                    <a:pt x="3365817" y="2779077"/>
                  </a:lnTo>
                  <a:lnTo>
                    <a:pt x="3326447" y="2806382"/>
                  </a:lnTo>
                  <a:lnTo>
                    <a:pt x="3294697" y="2841942"/>
                  </a:lnTo>
                  <a:lnTo>
                    <a:pt x="3271520" y="2883852"/>
                  </a:lnTo>
                  <a:lnTo>
                    <a:pt x="3258502" y="2931160"/>
                  </a:lnTo>
                  <a:lnTo>
                    <a:pt x="3219450" y="2936875"/>
                  </a:lnTo>
                  <a:lnTo>
                    <a:pt x="3182937" y="2950845"/>
                  </a:lnTo>
                  <a:lnTo>
                    <a:pt x="3150870" y="2972435"/>
                  </a:lnTo>
                  <a:lnTo>
                    <a:pt x="3123882" y="3000692"/>
                  </a:lnTo>
                  <a:lnTo>
                    <a:pt x="3101340" y="3042920"/>
                  </a:lnTo>
                  <a:lnTo>
                    <a:pt x="3090934" y="3088640"/>
                  </a:lnTo>
                  <a:lnTo>
                    <a:pt x="3090926" y="3091180"/>
                  </a:lnTo>
                  <a:lnTo>
                    <a:pt x="3092132" y="3132772"/>
                  </a:lnTo>
                  <a:lnTo>
                    <a:pt x="3092132" y="3135947"/>
                  </a:lnTo>
                  <a:lnTo>
                    <a:pt x="3105784" y="3181985"/>
                  </a:lnTo>
                  <a:lnTo>
                    <a:pt x="3131502" y="3221672"/>
                  </a:lnTo>
                  <a:lnTo>
                    <a:pt x="3166109" y="3252787"/>
                  </a:lnTo>
                  <a:lnTo>
                    <a:pt x="3207384" y="3273742"/>
                  </a:lnTo>
                  <a:lnTo>
                    <a:pt x="3253740" y="3282950"/>
                  </a:lnTo>
                  <a:lnTo>
                    <a:pt x="3714115" y="3283585"/>
                  </a:lnTo>
                  <a:lnTo>
                    <a:pt x="3813809" y="3283585"/>
                  </a:lnTo>
                  <a:lnTo>
                    <a:pt x="3860165" y="3275012"/>
                  </a:lnTo>
                  <a:lnTo>
                    <a:pt x="3878570" y="3264852"/>
                  </a:lnTo>
                  <a:lnTo>
                    <a:pt x="3714115" y="3264852"/>
                  </a:lnTo>
                  <a:lnTo>
                    <a:pt x="3254692" y="3263900"/>
                  </a:lnTo>
                  <a:lnTo>
                    <a:pt x="3213734" y="3255645"/>
                  </a:lnTo>
                  <a:lnTo>
                    <a:pt x="3176904" y="3237230"/>
                  </a:lnTo>
                  <a:lnTo>
                    <a:pt x="3146107" y="3209607"/>
                  </a:lnTo>
                  <a:lnTo>
                    <a:pt x="3123882" y="3174365"/>
                  </a:lnTo>
                  <a:lnTo>
                    <a:pt x="3110865" y="3133407"/>
                  </a:lnTo>
                  <a:lnTo>
                    <a:pt x="3109277" y="3091180"/>
                  </a:lnTo>
                  <a:lnTo>
                    <a:pt x="3118802" y="3049905"/>
                  </a:lnTo>
                  <a:lnTo>
                    <a:pt x="3138804" y="3012122"/>
                  </a:lnTo>
                  <a:lnTo>
                    <a:pt x="3192145" y="2967672"/>
                  </a:lnTo>
                  <a:lnTo>
                    <a:pt x="3259454" y="2949892"/>
                  </a:lnTo>
                  <a:lnTo>
                    <a:pt x="3275647" y="2948940"/>
                  </a:lnTo>
                  <a:lnTo>
                    <a:pt x="3277552" y="2934017"/>
                  </a:lnTo>
                  <a:lnTo>
                    <a:pt x="3289300" y="2891155"/>
                  </a:lnTo>
                  <a:lnTo>
                    <a:pt x="3310254" y="2853055"/>
                  </a:lnTo>
                  <a:lnTo>
                    <a:pt x="3339147" y="2820670"/>
                  </a:lnTo>
                  <a:lnTo>
                    <a:pt x="3374707" y="2795905"/>
                  </a:lnTo>
                  <a:lnTo>
                    <a:pt x="3415982" y="2779077"/>
                  </a:lnTo>
                  <a:lnTo>
                    <a:pt x="3457575" y="2774632"/>
                  </a:lnTo>
                  <a:lnTo>
                    <a:pt x="3538537" y="2774632"/>
                  </a:lnTo>
                  <a:lnTo>
                    <a:pt x="3507104" y="2761932"/>
                  </a:lnTo>
                  <a:lnTo>
                    <a:pt x="3457575" y="2755582"/>
                  </a:lnTo>
                  <a:close/>
                </a:path>
                <a:path w="3957320" h="3283585">
                  <a:moveTo>
                    <a:pt x="3938270" y="3068002"/>
                  </a:moveTo>
                  <a:lnTo>
                    <a:pt x="3938187" y="3144520"/>
                  </a:lnTo>
                  <a:lnTo>
                    <a:pt x="3926204" y="3190557"/>
                  </a:lnTo>
                  <a:lnTo>
                    <a:pt x="3899217" y="3228657"/>
                  </a:lnTo>
                  <a:lnTo>
                    <a:pt x="3860482" y="3254375"/>
                  </a:lnTo>
                  <a:lnTo>
                    <a:pt x="3813809" y="3264852"/>
                  </a:lnTo>
                  <a:lnTo>
                    <a:pt x="3878570" y="3264852"/>
                  </a:lnTo>
                  <a:lnTo>
                    <a:pt x="3899852" y="3253104"/>
                  </a:lnTo>
                  <a:lnTo>
                    <a:pt x="3930967" y="3220402"/>
                  </a:lnTo>
                  <a:lnTo>
                    <a:pt x="3950970" y="3179445"/>
                  </a:lnTo>
                  <a:lnTo>
                    <a:pt x="3957320" y="3133407"/>
                  </a:lnTo>
                  <a:lnTo>
                    <a:pt x="3957320" y="3132772"/>
                  </a:lnTo>
                  <a:lnTo>
                    <a:pt x="3946525" y="3081337"/>
                  </a:lnTo>
                  <a:lnTo>
                    <a:pt x="3938270" y="3068002"/>
                  </a:lnTo>
                  <a:close/>
                </a:path>
                <a:path w="3957320" h="3283585">
                  <a:moveTo>
                    <a:pt x="3426459" y="3080067"/>
                  </a:moveTo>
                  <a:lnTo>
                    <a:pt x="3382009" y="3080067"/>
                  </a:lnTo>
                  <a:lnTo>
                    <a:pt x="3396932" y="3126422"/>
                  </a:lnTo>
                  <a:lnTo>
                    <a:pt x="3426777" y="3162300"/>
                  </a:lnTo>
                  <a:lnTo>
                    <a:pt x="3468370" y="3184525"/>
                  </a:lnTo>
                  <a:lnTo>
                    <a:pt x="3516947" y="3189287"/>
                  </a:lnTo>
                  <a:lnTo>
                    <a:pt x="3548697" y="3181667"/>
                  </a:lnTo>
                  <a:lnTo>
                    <a:pt x="3569334" y="3170555"/>
                  </a:lnTo>
                  <a:lnTo>
                    <a:pt x="3504565" y="3170555"/>
                  </a:lnTo>
                  <a:lnTo>
                    <a:pt x="3467734" y="3163887"/>
                  </a:lnTo>
                  <a:lnTo>
                    <a:pt x="3436620" y="3145472"/>
                  </a:lnTo>
                  <a:lnTo>
                    <a:pt x="3413759" y="3117215"/>
                  </a:lnTo>
                  <a:lnTo>
                    <a:pt x="3402012" y="3081972"/>
                  </a:lnTo>
                  <a:lnTo>
                    <a:pt x="3428364" y="3081972"/>
                  </a:lnTo>
                  <a:lnTo>
                    <a:pt x="3426459" y="3080067"/>
                  </a:lnTo>
                  <a:close/>
                </a:path>
                <a:path w="3957320" h="3283585">
                  <a:moveTo>
                    <a:pt x="3599815" y="3109277"/>
                  </a:moveTo>
                  <a:lnTo>
                    <a:pt x="3583622" y="3134360"/>
                  </a:lnTo>
                  <a:lnTo>
                    <a:pt x="3561397" y="3153727"/>
                  </a:lnTo>
                  <a:lnTo>
                    <a:pt x="3534727" y="3166110"/>
                  </a:lnTo>
                  <a:lnTo>
                    <a:pt x="3504565" y="3170555"/>
                  </a:lnTo>
                  <a:lnTo>
                    <a:pt x="3569334" y="3170555"/>
                  </a:lnTo>
                  <a:lnTo>
                    <a:pt x="3576637" y="3166427"/>
                  </a:lnTo>
                  <a:lnTo>
                    <a:pt x="3599815" y="3144520"/>
                  </a:lnTo>
                  <a:lnTo>
                    <a:pt x="3616959" y="3116897"/>
                  </a:lnTo>
                  <a:lnTo>
                    <a:pt x="3599815" y="3109277"/>
                  </a:lnTo>
                  <a:close/>
                </a:path>
                <a:path w="3957320" h="3283585">
                  <a:moveTo>
                    <a:pt x="3740384" y="2865120"/>
                  </a:moveTo>
                  <a:lnTo>
                    <a:pt x="3628072" y="2865120"/>
                  </a:lnTo>
                  <a:lnTo>
                    <a:pt x="3690620" y="2865437"/>
                  </a:lnTo>
                  <a:lnTo>
                    <a:pt x="3748087" y="2890520"/>
                  </a:lnTo>
                  <a:lnTo>
                    <a:pt x="3789679" y="2935605"/>
                  </a:lnTo>
                  <a:lnTo>
                    <a:pt x="3810952" y="2993390"/>
                  </a:lnTo>
                  <a:lnTo>
                    <a:pt x="3812857" y="3006407"/>
                  </a:lnTo>
                  <a:lnTo>
                    <a:pt x="3826192" y="3008312"/>
                  </a:lnTo>
                  <a:lnTo>
                    <a:pt x="3872865" y="3024505"/>
                  </a:lnTo>
                  <a:lnTo>
                    <a:pt x="3908742" y="3054985"/>
                  </a:lnTo>
                  <a:lnTo>
                    <a:pt x="3931602" y="3096260"/>
                  </a:lnTo>
                  <a:lnTo>
                    <a:pt x="3938270" y="3144202"/>
                  </a:lnTo>
                  <a:lnTo>
                    <a:pt x="3938270" y="3068002"/>
                  </a:lnTo>
                  <a:lnTo>
                    <a:pt x="3919854" y="3038475"/>
                  </a:lnTo>
                  <a:lnTo>
                    <a:pt x="3880167" y="3006725"/>
                  </a:lnTo>
                  <a:lnTo>
                    <a:pt x="3830954" y="2990532"/>
                  </a:lnTo>
                  <a:lnTo>
                    <a:pt x="3822065" y="2956877"/>
                  </a:lnTo>
                  <a:lnTo>
                    <a:pt x="3786187" y="2898457"/>
                  </a:lnTo>
                  <a:lnTo>
                    <a:pt x="3740384" y="2865120"/>
                  </a:lnTo>
                  <a:close/>
                </a:path>
                <a:path w="3957320" h="3283585">
                  <a:moveTo>
                    <a:pt x="3428364" y="3081972"/>
                  </a:moveTo>
                  <a:lnTo>
                    <a:pt x="3402012" y="3081972"/>
                  </a:lnTo>
                  <a:lnTo>
                    <a:pt x="3422650" y="3102610"/>
                  </a:lnTo>
                  <a:lnTo>
                    <a:pt x="3435984" y="3089592"/>
                  </a:lnTo>
                  <a:lnTo>
                    <a:pt x="3428364" y="3081972"/>
                  </a:lnTo>
                  <a:close/>
                </a:path>
                <a:path w="3957320" h="3283585">
                  <a:moveTo>
                    <a:pt x="3391534" y="3044190"/>
                  </a:moveTo>
                  <a:lnTo>
                    <a:pt x="3347084" y="3088640"/>
                  </a:lnTo>
                  <a:lnTo>
                    <a:pt x="3360420" y="3101657"/>
                  </a:lnTo>
                  <a:lnTo>
                    <a:pt x="3382009" y="3080067"/>
                  </a:lnTo>
                  <a:lnTo>
                    <a:pt x="3426459" y="3080067"/>
                  </a:lnTo>
                  <a:lnTo>
                    <a:pt x="3391534" y="3044190"/>
                  </a:lnTo>
                  <a:close/>
                </a:path>
                <a:path w="3957320" h="3283585">
                  <a:moveTo>
                    <a:pt x="3585845" y="3030220"/>
                  </a:moveTo>
                  <a:lnTo>
                    <a:pt x="3572509" y="3043237"/>
                  </a:lnTo>
                  <a:lnTo>
                    <a:pt x="3616959" y="3087687"/>
                  </a:lnTo>
                  <a:lnTo>
                    <a:pt x="3650932" y="3053715"/>
                  </a:lnTo>
                  <a:lnTo>
                    <a:pt x="3626167" y="3053715"/>
                  </a:lnTo>
                  <a:lnTo>
                    <a:pt x="3625532" y="3050857"/>
                  </a:lnTo>
                  <a:lnTo>
                    <a:pt x="3606482" y="3050857"/>
                  </a:lnTo>
                  <a:lnTo>
                    <a:pt x="3585845" y="3030220"/>
                  </a:lnTo>
                  <a:close/>
                </a:path>
                <a:path w="3957320" h="3283585">
                  <a:moveTo>
                    <a:pt x="3648075" y="3030220"/>
                  </a:moveTo>
                  <a:lnTo>
                    <a:pt x="3626167" y="3053715"/>
                  </a:lnTo>
                  <a:lnTo>
                    <a:pt x="3650932" y="3053715"/>
                  </a:lnTo>
                  <a:lnTo>
                    <a:pt x="3661092" y="3043237"/>
                  </a:lnTo>
                  <a:lnTo>
                    <a:pt x="3648075" y="3030220"/>
                  </a:lnTo>
                  <a:close/>
                </a:path>
                <a:path w="3957320" h="3283585">
                  <a:moveTo>
                    <a:pt x="3563937" y="2961957"/>
                  </a:moveTo>
                  <a:lnTo>
                    <a:pt x="3504882" y="2961957"/>
                  </a:lnTo>
                  <a:lnTo>
                    <a:pt x="3545204" y="2970530"/>
                  </a:lnTo>
                  <a:lnTo>
                    <a:pt x="3586162" y="3002597"/>
                  </a:lnTo>
                  <a:lnTo>
                    <a:pt x="3606482" y="3050857"/>
                  </a:lnTo>
                  <a:lnTo>
                    <a:pt x="3625532" y="3050857"/>
                  </a:lnTo>
                  <a:lnTo>
                    <a:pt x="3611562" y="3007360"/>
                  </a:lnTo>
                  <a:lnTo>
                    <a:pt x="3581082" y="2971482"/>
                  </a:lnTo>
                  <a:lnTo>
                    <a:pt x="3563937" y="2961957"/>
                  </a:lnTo>
                  <a:close/>
                </a:path>
                <a:path w="3957320" h="3283585">
                  <a:moveTo>
                    <a:pt x="3491547" y="2944177"/>
                  </a:moveTo>
                  <a:lnTo>
                    <a:pt x="3431540" y="2967037"/>
                  </a:lnTo>
                  <a:lnTo>
                    <a:pt x="3391534" y="3016885"/>
                  </a:lnTo>
                  <a:lnTo>
                    <a:pt x="3408362" y="3024505"/>
                  </a:lnTo>
                  <a:lnTo>
                    <a:pt x="3431857" y="2990532"/>
                  </a:lnTo>
                  <a:lnTo>
                    <a:pt x="3465512" y="2969260"/>
                  </a:lnTo>
                  <a:lnTo>
                    <a:pt x="3504882" y="2961957"/>
                  </a:lnTo>
                  <a:lnTo>
                    <a:pt x="3563937" y="2961957"/>
                  </a:lnTo>
                  <a:lnTo>
                    <a:pt x="3539807" y="2949257"/>
                  </a:lnTo>
                  <a:lnTo>
                    <a:pt x="3491547" y="2944177"/>
                  </a:lnTo>
                  <a:close/>
                </a:path>
                <a:path w="3957320" h="3283585">
                  <a:moveTo>
                    <a:pt x="3538537" y="2774632"/>
                  </a:moveTo>
                  <a:lnTo>
                    <a:pt x="3457575" y="2774632"/>
                  </a:lnTo>
                  <a:lnTo>
                    <a:pt x="3502342" y="2780347"/>
                  </a:lnTo>
                  <a:lnTo>
                    <a:pt x="3543934" y="2796540"/>
                  </a:lnTo>
                  <a:lnTo>
                    <a:pt x="3580447" y="2822575"/>
                  </a:lnTo>
                  <a:lnTo>
                    <a:pt x="3609340" y="2857500"/>
                  </a:lnTo>
                  <a:lnTo>
                    <a:pt x="3616007" y="2867977"/>
                  </a:lnTo>
                  <a:lnTo>
                    <a:pt x="3628072" y="2865120"/>
                  </a:lnTo>
                  <a:lnTo>
                    <a:pt x="3740384" y="2865120"/>
                  </a:lnTo>
                  <a:lnTo>
                    <a:pt x="3736022" y="2861945"/>
                  </a:lnTo>
                  <a:lnTo>
                    <a:pt x="3695700" y="2847340"/>
                  </a:lnTo>
                  <a:lnTo>
                    <a:pt x="3692525" y="2847022"/>
                  </a:lnTo>
                  <a:lnTo>
                    <a:pt x="3625215" y="2847022"/>
                  </a:lnTo>
                  <a:lnTo>
                    <a:pt x="3592829" y="2808922"/>
                  </a:lnTo>
                  <a:lnTo>
                    <a:pt x="3552825" y="2780347"/>
                  </a:lnTo>
                  <a:lnTo>
                    <a:pt x="3538537" y="2774632"/>
                  </a:lnTo>
                  <a:close/>
                </a:path>
                <a:path w="3957320" h="3283585">
                  <a:moveTo>
                    <a:pt x="1814512" y="2813367"/>
                  </a:moveTo>
                  <a:lnTo>
                    <a:pt x="1814512" y="2835592"/>
                  </a:lnTo>
                  <a:lnTo>
                    <a:pt x="3178809" y="2838767"/>
                  </a:lnTo>
                  <a:lnTo>
                    <a:pt x="3178809" y="2865755"/>
                  </a:lnTo>
                  <a:lnTo>
                    <a:pt x="3233102" y="2838767"/>
                  </a:lnTo>
                  <a:lnTo>
                    <a:pt x="3191827" y="2838767"/>
                  </a:lnTo>
                  <a:lnTo>
                    <a:pt x="3191827" y="2816542"/>
                  </a:lnTo>
                  <a:lnTo>
                    <a:pt x="3179127" y="2816542"/>
                  </a:lnTo>
                  <a:lnTo>
                    <a:pt x="1814512" y="2813367"/>
                  </a:lnTo>
                  <a:close/>
                </a:path>
                <a:path w="3957320" h="3283585">
                  <a:moveTo>
                    <a:pt x="3660775" y="2843847"/>
                  </a:moveTo>
                  <a:lnTo>
                    <a:pt x="3625215" y="2847022"/>
                  </a:lnTo>
                  <a:lnTo>
                    <a:pt x="3692525" y="2847022"/>
                  </a:lnTo>
                  <a:lnTo>
                    <a:pt x="3660775" y="2843847"/>
                  </a:lnTo>
                  <a:close/>
                </a:path>
                <a:path w="3957320" h="3283585">
                  <a:moveTo>
                    <a:pt x="3191827" y="2795905"/>
                  </a:moveTo>
                  <a:lnTo>
                    <a:pt x="3191827" y="2838767"/>
                  </a:lnTo>
                  <a:lnTo>
                    <a:pt x="3233102" y="2838767"/>
                  </a:lnTo>
                  <a:lnTo>
                    <a:pt x="3255327" y="2827972"/>
                  </a:lnTo>
                  <a:lnTo>
                    <a:pt x="3191827" y="2795905"/>
                  </a:lnTo>
                  <a:close/>
                </a:path>
                <a:path w="3957320" h="3283585">
                  <a:moveTo>
                    <a:pt x="3179127" y="2789555"/>
                  </a:moveTo>
                  <a:lnTo>
                    <a:pt x="3179127" y="2816542"/>
                  </a:lnTo>
                  <a:lnTo>
                    <a:pt x="3191827" y="2816542"/>
                  </a:lnTo>
                  <a:lnTo>
                    <a:pt x="3191827" y="2795905"/>
                  </a:lnTo>
                  <a:lnTo>
                    <a:pt x="3179127" y="2789555"/>
                  </a:lnTo>
                  <a:close/>
                </a:path>
                <a:path w="3957320" h="3283585">
                  <a:moveTo>
                    <a:pt x="3216275" y="42862"/>
                  </a:moveTo>
                  <a:lnTo>
                    <a:pt x="3124517" y="66357"/>
                  </a:lnTo>
                  <a:lnTo>
                    <a:pt x="3085147" y="93662"/>
                  </a:lnTo>
                  <a:lnTo>
                    <a:pt x="3053397" y="129222"/>
                  </a:lnTo>
                  <a:lnTo>
                    <a:pt x="3030220" y="171132"/>
                  </a:lnTo>
                  <a:lnTo>
                    <a:pt x="3017202" y="218439"/>
                  </a:lnTo>
                  <a:lnTo>
                    <a:pt x="2978150" y="224155"/>
                  </a:lnTo>
                  <a:lnTo>
                    <a:pt x="2941637" y="238125"/>
                  </a:lnTo>
                  <a:lnTo>
                    <a:pt x="2909570" y="259714"/>
                  </a:lnTo>
                  <a:lnTo>
                    <a:pt x="2882582" y="287972"/>
                  </a:lnTo>
                  <a:lnTo>
                    <a:pt x="2860040" y="330200"/>
                  </a:lnTo>
                  <a:lnTo>
                    <a:pt x="2849634" y="375920"/>
                  </a:lnTo>
                  <a:lnTo>
                    <a:pt x="2849626" y="378460"/>
                  </a:lnTo>
                  <a:lnTo>
                    <a:pt x="2850832" y="420052"/>
                  </a:lnTo>
                  <a:lnTo>
                    <a:pt x="2850832" y="423227"/>
                  </a:lnTo>
                  <a:lnTo>
                    <a:pt x="2864484" y="469264"/>
                  </a:lnTo>
                  <a:lnTo>
                    <a:pt x="2890202" y="508952"/>
                  </a:lnTo>
                  <a:lnTo>
                    <a:pt x="2924809" y="540067"/>
                  </a:lnTo>
                  <a:lnTo>
                    <a:pt x="2966084" y="561022"/>
                  </a:lnTo>
                  <a:lnTo>
                    <a:pt x="3012440" y="570230"/>
                  </a:lnTo>
                  <a:lnTo>
                    <a:pt x="3472815" y="570864"/>
                  </a:lnTo>
                  <a:lnTo>
                    <a:pt x="3572509" y="570864"/>
                  </a:lnTo>
                  <a:lnTo>
                    <a:pt x="3618865" y="562292"/>
                  </a:lnTo>
                  <a:lnTo>
                    <a:pt x="3637270" y="552132"/>
                  </a:lnTo>
                  <a:lnTo>
                    <a:pt x="3472815" y="552132"/>
                  </a:lnTo>
                  <a:lnTo>
                    <a:pt x="3013392" y="551180"/>
                  </a:lnTo>
                  <a:lnTo>
                    <a:pt x="2972434" y="542925"/>
                  </a:lnTo>
                  <a:lnTo>
                    <a:pt x="2935604" y="524510"/>
                  </a:lnTo>
                  <a:lnTo>
                    <a:pt x="2904807" y="496887"/>
                  </a:lnTo>
                  <a:lnTo>
                    <a:pt x="2882582" y="461645"/>
                  </a:lnTo>
                  <a:lnTo>
                    <a:pt x="2869565" y="420687"/>
                  </a:lnTo>
                  <a:lnTo>
                    <a:pt x="2867977" y="378460"/>
                  </a:lnTo>
                  <a:lnTo>
                    <a:pt x="2877502" y="337185"/>
                  </a:lnTo>
                  <a:lnTo>
                    <a:pt x="2897504" y="299402"/>
                  </a:lnTo>
                  <a:lnTo>
                    <a:pt x="2950845" y="254952"/>
                  </a:lnTo>
                  <a:lnTo>
                    <a:pt x="3018154" y="237172"/>
                  </a:lnTo>
                  <a:lnTo>
                    <a:pt x="3034347" y="236220"/>
                  </a:lnTo>
                  <a:lnTo>
                    <a:pt x="3036252" y="221297"/>
                  </a:lnTo>
                  <a:lnTo>
                    <a:pt x="3048000" y="178435"/>
                  </a:lnTo>
                  <a:lnTo>
                    <a:pt x="3068954" y="140335"/>
                  </a:lnTo>
                  <a:lnTo>
                    <a:pt x="3097847" y="107950"/>
                  </a:lnTo>
                  <a:lnTo>
                    <a:pt x="3133407" y="83185"/>
                  </a:lnTo>
                  <a:lnTo>
                    <a:pt x="3174682" y="66357"/>
                  </a:lnTo>
                  <a:lnTo>
                    <a:pt x="3216275" y="61912"/>
                  </a:lnTo>
                  <a:lnTo>
                    <a:pt x="3297237" y="61912"/>
                  </a:lnTo>
                  <a:lnTo>
                    <a:pt x="3265804" y="49212"/>
                  </a:lnTo>
                  <a:lnTo>
                    <a:pt x="3216275" y="42862"/>
                  </a:lnTo>
                  <a:close/>
                </a:path>
                <a:path w="3957320" h="3283585">
                  <a:moveTo>
                    <a:pt x="3696970" y="355282"/>
                  </a:moveTo>
                  <a:lnTo>
                    <a:pt x="3696887" y="431800"/>
                  </a:lnTo>
                  <a:lnTo>
                    <a:pt x="3684904" y="477837"/>
                  </a:lnTo>
                  <a:lnTo>
                    <a:pt x="3657917" y="515937"/>
                  </a:lnTo>
                  <a:lnTo>
                    <a:pt x="3619182" y="541655"/>
                  </a:lnTo>
                  <a:lnTo>
                    <a:pt x="3572509" y="552132"/>
                  </a:lnTo>
                  <a:lnTo>
                    <a:pt x="3637270" y="552132"/>
                  </a:lnTo>
                  <a:lnTo>
                    <a:pt x="3658552" y="540385"/>
                  </a:lnTo>
                  <a:lnTo>
                    <a:pt x="3689667" y="507682"/>
                  </a:lnTo>
                  <a:lnTo>
                    <a:pt x="3709670" y="466725"/>
                  </a:lnTo>
                  <a:lnTo>
                    <a:pt x="3716020" y="420687"/>
                  </a:lnTo>
                  <a:lnTo>
                    <a:pt x="3716020" y="420052"/>
                  </a:lnTo>
                  <a:lnTo>
                    <a:pt x="3705225" y="368617"/>
                  </a:lnTo>
                  <a:lnTo>
                    <a:pt x="3696970" y="355282"/>
                  </a:lnTo>
                  <a:close/>
                </a:path>
                <a:path w="3957320" h="3283585">
                  <a:moveTo>
                    <a:pt x="3185159" y="367347"/>
                  </a:moveTo>
                  <a:lnTo>
                    <a:pt x="3140709" y="367347"/>
                  </a:lnTo>
                  <a:lnTo>
                    <a:pt x="3155632" y="413702"/>
                  </a:lnTo>
                  <a:lnTo>
                    <a:pt x="3185477" y="449580"/>
                  </a:lnTo>
                  <a:lnTo>
                    <a:pt x="3227070" y="471805"/>
                  </a:lnTo>
                  <a:lnTo>
                    <a:pt x="3275647" y="476567"/>
                  </a:lnTo>
                  <a:lnTo>
                    <a:pt x="3307397" y="468947"/>
                  </a:lnTo>
                  <a:lnTo>
                    <a:pt x="3328034" y="457835"/>
                  </a:lnTo>
                  <a:lnTo>
                    <a:pt x="3263265" y="457835"/>
                  </a:lnTo>
                  <a:lnTo>
                    <a:pt x="3226434" y="451167"/>
                  </a:lnTo>
                  <a:lnTo>
                    <a:pt x="3195320" y="432752"/>
                  </a:lnTo>
                  <a:lnTo>
                    <a:pt x="3172459" y="404495"/>
                  </a:lnTo>
                  <a:lnTo>
                    <a:pt x="3160712" y="369252"/>
                  </a:lnTo>
                  <a:lnTo>
                    <a:pt x="3187064" y="369252"/>
                  </a:lnTo>
                  <a:lnTo>
                    <a:pt x="3185159" y="367347"/>
                  </a:lnTo>
                  <a:close/>
                </a:path>
                <a:path w="3957320" h="3283585">
                  <a:moveTo>
                    <a:pt x="3358515" y="396557"/>
                  </a:moveTo>
                  <a:lnTo>
                    <a:pt x="3342322" y="421639"/>
                  </a:lnTo>
                  <a:lnTo>
                    <a:pt x="3320097" y="441007"/>
                  </a:lnTo>
                  <a:lnTo>
                    <a:pt x="3293427" y="453389"/>
                  </a:lnTo>
                  <a:lnTo>
                    <a:pt x="3263265" y="457835"/>
                  </a:lnTo>
                  <a:lnTo>
                    <a:pt x="3328034" y="457835"/>
                  </a:lnTo>
                  <a:lnTo>
                    <a:pt x="3335337" y="453707"/>
                  </a:lnTo>
                  <a:lnTo>
                    <a:pt x="3358515" y="431800"/>
                  </a:lnTo>
                  <a:lnTo>
                    <a:pt x="3375659" y="404177"/>
                  </a:lnTo>
                  <a:lnTo>
                    <a:pt x="3358515" y="396557"/>
                  </a:lnTo>
                  <a:close/>
                </a:path>
                <a:path w="3957320" h="3283585">
                  <a:moveTo>
                    <a:pt x="3499084" y="152400"/>
                  </a:moveTo>
                  <a:lnTo>
                    <a:pt x="3386772" y="152400"/>
                  </a:lnTo>
                  <a:lnTo>
                    <a:pt x="3449320" y="152717"/>
                  </a:lnTo>
                  <a:lnTo>
                    <a:pt x="3506787" y="177800"/>
                  </a:lnTo>
                  <a:lnTo>
                    <a:pt x="3548379" y="222885"/>
                  </a:lnTo>
                  <a:lnTo>
                    <a:pt x="3569652" y="280670"/>
                  </a:lnTo>
                  <a:lnTo>
                    <a:pt x="3571557" y="293687"/>
                  </a:lnTo>
                  <a:lnTo>
                    <a:pt x="3584892" y="295592"/>
                  </a:lnTo>
                  <a:lnTo>
                    <a:pt x="3631565" y="311785"/>
                  </a:lnTo>
                  <a:lnTo>
                    <a:pt x="3667442" y="342264"/>
                  </a:lnTo>
                  <a:lnTo>
                    <a:pt x="3690302" y="383539"/>
                  </a:lnTo>
                  <a:lnTo>
                    <a:pt x="3696970" y="431482"/>
                  </a:lnTo>
                  <a:lnTo>
                    <a:pt x="3696970" y="355282"/>
                  </a:lnTo>
                  <a:lnTo>
                    <a:pt x="3678554" y="325755"/>
                  </a:lnTo>
                  <a:lnTo>
                    <a:pt x="3638867" y="294005"/>
                  </a:lnTo>
                  <a:lnTo>
                    <a:pt x="3589654" y="277812"/>
                  </a:lnTo>
                  <a:lnTo>
                    <a:pt x="3580765" y="244157"/>
                  </a:lnTo>
                  <a:lnTo>
                    <a:pt x="3544887" y="185737"/>
                  </a:lnTo>
                  <a:lnTo>
                    <a:pt x="3499084" y="152400"/>
                  </a:lnTo>
                  <a:close/>
                </a:path>
                <a:path w="3957320" h="3283585">
                  <a:moveTo>
                    <a:pt x="3187064" y="369252"/>
                  </a:moveTo>
                  <a:lnTo>
                    <a:pt x="3160712" y="369252"/>
                  </a:lnTo>
                  <a:lnTo>
                    <a:pt x="3181350" y="389889"/>
                  </a:lnTo>
                  <a:lnTo>
                    <a:pt x="3194684" y="376872"/>
                  </a:lnTo>
                  <a:lnTo>
                    <a:pt x="3187064" y="369252"/>
                  </a:lnTo>
                  <a:close/>
                </a:path>
                <a:path w="3957320" h="3283585">
                  <a:moveTo>
                    <a:pt x="3150234" y="331470"/>
                  </a:moveTo>
                  <a:lnTo>
                    <a:pt x="3105784" y="375920"/>
                  </a:lnTo>
                  <a:lnTo>
                    <a:pt x="3119120" y="388937"/>
                  </a:lnTo>
                  <a:lnTo>
                    <a:pt x="3140709" y="367347"/>
                  </a:lnTo>
                  <a:lnTo>
                    <a:pt x="3185159" y="367347"/>
                  </a:lnTo>
                  <a:lnTo>
                    <a:pt x="3150234" y="331470"/>
                  </a:lnTo>
                  <a:close/>
                </a:path>
                <a:path w="3957320" h="3283585">
                  <a:moveTo>
                    <a:pt x="3344545" y="317500"/>
                  </a:moveTo>
                  <a:lnTo>
                    <a:pt x="3331209" y="330517"/>
                  </a:lnTo>
                  <a:lnTo>
                    <a:pt x="3375659" y="374967"/>
                  </a:lnTo>
                  <a:lnTo>
                    <a:pt x="3409632" y="340995"/>
                  </a:lnTo>
                  <a:lnTo>
                    <a:pt x="3384867" y="340995"/>
                  </a:lnTo>
                  <a:lnTo>
                    <a:pt x="3384232" y="338137"/>
                  </a:lnTo>
                  <a:lnTo>
                    <a:pt x="3365182" y="338137"/>
                  </a:lnTo>
                  <a:lnTo>
                    <a:pt x="3344545" y="317500"/>
                  </a:lnTo>
                  <a:close/>
                </a:path>
                <a:path w="3957320" h="3283585">
                  <a:moveTo>
                    <a:pt x="3406775" y="317500"/>
                  </a:moveTo>
                  <a:lnTo>
                    <a:pt x="3384867" y="340995"/>
                  </a:lnTo>
                  <a:lnTo>
                    <a:pt x="3409632" y="340995"/>
                  </a:lnTo>
                  <a:lnTo>
                    <a:pt x="3419792" y="330517"/>
                  </a:lnTo>
                  <a:lnTo>
                    <a:pt x="3406775" y="317500"/>
                  </a:lnTo>
                  <a:close/>
                </a:path>
                <a:path w="3957320" h="3283585">
                  <a:moveTo>
                    <a:pt x="3322637" y="249237"/>
                  </a:moveTo>
                  <a:lnTo>
                    <a:pt x="3263582" y="249237"/>
                  </a:lnTo>
                  <a:lnTo>
                    <a:pt x="3303904" y="257810"/>
                  </a:lnTo>
                  <a:lnTo>
                    <a:pt x="3344862" y="289877"/>
                  </a:lnTo>
                  <a:lnTo>
                    <a:pt x="3365182" y="338137"/>
                  </a:lnTo>
                  <a:lnTo>
                    <a:pt x="3384232" y="338137"/>
                  </a:lnTo>
                  <a:lnTo>
                    <a:pt x="3370262" y="294639"/>
                  </a:lnTo>
                  <a:lnTo>
                    <a:pt x="3339782" y="258762"/>
                  </a:lnTo>
                  <a:lnTo>
                    <a:pt x="3322637" y="249237"/>
                  </a:lnTo>
                  <a:close/>
                </a:path>
                <a:path w="3957320" h="3283585">
                  <a:moveTo>
                    <a:pt x="3250247" y="231457"/>
                  </a:moveTo>
                  <a:lnTo>
                    <a:pt x="3190240" y="254317"/>
                  </a:lnTo>
                  <a:lnTo>
                    <a:pt x="3150234" y="304164"/>
                  </a:lnTo>
                  <a:lnTo>
                    <a:pt x="3167062" y="311785"/>
                  </a:lnTo>
                  <a:lnTo>
                    <a:pt x="3190557" y="277812"/>
                  </a:lnTo>
                  <a:lnTo>
                    <a:pt x="3224212" y="256539"/>
                  </a:lnTo>
                  <a:lnTo>
                    <a:pt x="3263582" y="249237"/>
                  </a:lnTo>
                  <a:lnTo>
                    <a:pt x="3322637" y="249237"/>
                  </a:lnTo>
                  <a:lnTo>
                    <a:pt x="3298507" y="236537"/>
                  </a:lnTo>
                  <a:lnTo>
                    <a:pt x="3250247" y="231457"/>
                  </a:lnTo>
                  <a:close/>
                </a:path>
                <a:path w="3957320" h="3283585">
                  <a:moveTo>
                    <a:pt x="3297237" y="61912"/>
                  </a:moveTo>
                  <a:lnTo>
                    <a:pt x="3216275" y="61912"/>
                  </a:lnTo>
                  <a:lnTo>
                    <a:pt x="3261042" y="67627"/>
                  </a:lnTo>
                  <a:lnTo>
                    <a:pt x="3302634" y="83820"/>
                  </a:lnTo>
                  <a:lnTo>
                    <a:pt x="3339147" y="109855"/>
                  </a:lnTo>
                  <a:lnTo>
                    <a:pt x="3368040" y="144780"/>
                  </a:lnTo>
                  <a:lnTo>
                    <a:pt x="3374707" y="155257"/>
                  </a:lnTo>
                  <a:lnTo>
                    <a:pt x="3386772" y="152400"/>
                  </a:lnTo>
                  <a:lnTo>
                    <a:pt x="3499084" y="152400"/>
                  </a:lnTo>
                  <a:lnTo>
                    <a:pt x="3494722" y="149225"/>
                  </a:lnTo>
                  <a:lnTo>
                    <a:pt x="3454400" y="134620"/>
                  </a:lnTo>
                  <a:lnTo>
                    <a:pt x="3451224" y="134302"/>
                  </a:lnTo>
                  <a:lnTo>
                    <a:pt x="3383915" y="134302"/>
                  </a:lnTo>
                  <a:lnTo>
                    <a:pt x="3351529" y="96202"/>
                  </a:lnTo>
                  <a:lnTo>
                    <a:pt x="3311525" y="67627"/>
                  </a:lnTo>
                  <a:lnTo>
                    <a:pt x="3297237" y="61912"/>
                  </a:lnTo>
                  <a:close/>
                </a:path>
                <a:path w="3957320" h="3283585">
                  <a:moveTo>
                    <a:pt x="3419475" y="131127"/>
                  </a:moveTo>
                  <a:lnTo>
                    <a:pt x="3383915" y="134302"/>
                  </a:lnTo>
                  <a:lnTo>
                    <a:pt x="3451224" y="134302"/>
                  </a:lnTo>
                  <a:lnTo>
                    <a:pt x="3419475" y="131127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156517" y="3590924"/>
              <a:ext cx="2154872" cy="1469707"/>
            </a:xfrm>
            <a:prstGeom prst="rect">
              <a:avLst/>
            </a:prstGeom>
          </p:spPr>
        </p:pic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875030" y="423862"/>
            <a:ext cx="3615054" cy="2921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50" spc="110" dirty="0">
                <a:solidFill>
                  <a:srgbClr val="000000"/>
                </a:solidFill>
              </a:rPr>
              <a:t>Τι</a:t>
            </a:r>
            <a:r>
              <a:rPr sz="1750" spc="155" dirty="0">
                <a:solidFill>
                  <a:srgbClr val="000000"/>
                </a:solidFill>
              </a:rPr>
              <a:t> </a:t>
            </a:r>
            <a:r>
              <a:rPr sz="1750" spc="105" dirty="0">
                <a:solidFill>
                  <a:srgbClr val="000000"/>
                </a:solidFill>
              </a:rPr>
              <a:t>είναι</a:t>
            </a:r>
            <a:r>
              <a:rPr sz="1750" spc="125" dirty="0">
                <a:solidFill>
                  <a:srgbClr val="000000"/>
                </a:solidFill>
              </a:rPr>
              <a:t> </a:t>
            </a:r>
            <a:r>
              <a:rPr sz="1750" spc="90" dirty="0">
                <a:solidFill>
                  <a:srgbClr val="000000"/>
                </a:solidFill>
              </a:rPr>
              <a:t>η</a:t>
            </a:r>
            <a:r>
              <a:rPr sz="1750" spc="150" dirty="0">
                <a:solidFill>
                  <a:srgbClr val="000000"/>
                </a:solidFill>
              </a:rPr>
              <a:t> </a:t>
            </a:r>
            <a:r>
              <a:rPr sz="1750" spc="135" dirty="0">
                <a:solidFill>
                  <a:srgbClr val="000000"/>
                </a:solidFill>
              </a:rPr>
              <a:t>επίθεση</a:t>
            </a:r>
            <a:r>
              <a:rPr sz="1750" spc="165" dirty="0">
                <a:solidFill>
                  <a:srgbClr val="000000"/>
                </a:solidFill>
              </a:rPr>
              <a:t> </a:t>
            </a:r>
            <a:r>
              <a:rPr sz="1750" spc="155" dirty="0">
                <a:solidFill>
                  <a:srgbClr val="000000"/>
                </a:solidFill>
              </a:rPr>
              <a:t>ARP</a:t>
            </a:r>
            <a:r>
              <a:rPr sz="1750" spc="160" dirty="0">
                <a:solidFill>
                  <a:srgbClr val="000000"/>
                </a:solidFill>
              </a:rPr>
              <a:t> </a:t>
            </a:r>
            <a:r>
              <a:rPr sz="1750" spc="140" dirty="0">
                <a:solidFill>
                  <a:srgbClr val="000000"/>
                </a:solidFill>
              </a:rPr>
              <a:t>Spoofing;</a:t>
            </a:r>
            <a:endParaRPr sz="1750"/>
          </a:p>
        </p:txBody>
      </p:sp>
      <p:sp>
        <p:nvSpPr>
          <p:cNvPr id="9" name="object 9"/>
          <p:cNvSpPr txBox="1"/>
          <p:nvPr/>
        </p:nvSpPr>
        <p:spPr>
          <a:xfrm>
            <a:off x="8308340" y="33019"/>
            <a:ext cx="2174240" cy="1244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50" spc="60" dirty="0">
                <a:latin typeface="Calibri"/>
                <a:cs typeface="Calibri"/>
              </a:rPr>
              <a:t>CSP004_C_E:</a:t>
            </a:r>
            <a:r>
              <a:rPr sz="650" spc="35" dirty="0">
                <a:latin typeface="Calibri"/>
                <a:cs typeface="Calibri"/>
              </a:rPr>
              <a:t> </a:t>
            </a:r>
            <a:r>
              <a:rPr sz="650" spc="55" dirty="0">
                <a:latin typeface="Calibri"/>
                <a:cs typeface="Calibri"/>
              </a:rPr>
              <a:t>Abdelkader</a:t>
            </a:r>
            <a:r>
              <a:rPr sz="650" spc="30" dirty="0">
                <a:latin typeface="Calibri"/>
                <a:cs typeface="Calibri"/>
              </a:rPr>
              <a:t> </a:t>
            </a:r>
            <a:r>
              <a:rPr sz="650" spc="60" dirty="0">
                <a:latin typeface="Calibri"/>
                <a:cs typeface="Calibri"/>
              </a:rPr>
              <a:t>Shaaban</a:t>
            </a:r>
            <a:r>
              <a:rPr sz="650" spc="40" dirty="0">
                <a:latin typeface="Calibri"/>
                <a:cs typeface="Calibri"/>
              </a:rPr>
              <a:t> </a:t>
            </a:r>
            <a:r>
              <a:rPr sz="650" spc="55" dirty="0">
                <a:latin typeface="Calibri"/>
                <a:cs typeface="Calibri"/>
              </a:rPr>
              <a:t>και</a:t>
            </a:r>
            <a:r>
              <a:rPr sz="650" spc="25" dirty="0">
                <a:latin typeface="Calibri"/>
                <a:cs typeface="Calibri"/>
              </a:rPr>
              <a:t> </a:t>
            </a:r>
            <a:r>
              <a:rPr sz="650" spc="50" dirty="0">
                <a:latin typeface="Calibri"/>
                <a:cs typeface="Calibri"/>
              </a:rPr>
              <a:t>Stefan</a:t>
            </a:r>
            <a:r>
              <a:rPr sz="650" spc="25" dirty="0">
                <a:latin typeface="Calibri"/>
                <a:cs typeface="Calibri"/>
              </a:rPr>
              <a:t> </a:t>
            </a:r>
            <a:r>
              <a:rPr sz="650" spc="50" dirty="0">
                <a:latin typeface="Calibri"/>
                <a:cs typeface="Calibri"/>
              </a:rPr>
              <a:t>Schauer</a:t>
            </a:r>
            <a:endParaRPr sz="65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3906519" y="1357629"/>
            <a:ext cx="636270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65" dirty="0">
                <a:latin typeface="Calibri"/>
                <a:cs typeface="Calibri"/>
              </a:rPr>
              <a:t>Αιτήματα</a:t>
            </a:r>
            <a:endParaRPr sz="1100" dirty="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2533014" y="2380297"/>
            <a:ext cx="513080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latin typeface="Calibri"/>
                <a:cs typeface="Calibri"/>
              </a:rPr>
              <a:t>Χρ</a:t>
            </a:r>
            <a:r>
              <a:rPr sz="1100" spc="5" dirty="0">
                <a:latin typeface="Calibri"/>
                <a:cs typeface="Calibri"/>
              </a:rPr>
              <a:t>ήσ</a:t>
            </a:r>
            <a:r>
              <a:rPr sz="1100" spc="-5" dirty="0">
                <a:latin typeface="Calibri"/>
                <a:cs typeface="Calibri"/>
              </a:rPr>
              <a:t>τ</a:t>
            </a:r>
            <a:r>
              <a:rPr sz="1100" spc="5" dirty="0">
                <a:latin typeface="Calibri"/>
                <a:cs typeface="Calibri"/>
              </a:rPr>
              <a:t>η</a:t>
            </a:r>
            <a:r>
              <a:rPr sz="1100" spc="20" dirty="0">
                <a:latin typeface="Calibri"/>
                <a:cs typeface="Calibri"/>
              </a:rPr>
              <a:t>ς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845560" y="2199156"/>
            <a:ext cx="778510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65" dirty="0">
                <a:latin typeface="Calibri"/>
                <a:cs typeface="Calibri"/>
              </a:rPr>
              <a:t>Απαντήσεις</a:t>
            </a:r>
            <a:endParaRPr sz="1100" dirty="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5636419" y="2499677"/>
            <a:ext cx="400050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155" dirty="0">
                <a:latin typeface="Calibri"/>
                <a:cs typeface="Calibri"/>
              </a:rPr>
              <a:t>Π</a:t>
            </a:r>
            <a:r>
              <a:rPr sz="1100" spc="135" dirty="0">
                <a:latin typeface="Calibri"/>
                <a:cs typeface="Calibri"/>
              </a:rPr>
              <a:t>ύ</a:t>
            </a:r>
            <a:r>
              <a:rPr sz="1100" spc="114" dirty="0">
                <a:latin typeface="Calibri"/>
                <a:cs typeface="Calibri"/>
              </a:rPr>
              <a:t>λ</a:t>
            </a:r>
            <a:r>
              <a:rPr sz="1100" spc="145" dirty="0">
                <a:latin typeface="Calibri"/>
                <a:cs typeface="Calibri"/>
              </a:rPr>
              <a:t>η</a:t>
            </a:r>
            <a:endParaRPr sz="1100" dirty="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8615362" y="2403157"/>
            <a:ext cx="529590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30" dirty="0">
                <a:latin typeface="Calibri"/>
                <a:cs typeface="Calibri"/>
              </a:rPr>
              <a:t>Ίντερνετ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4386897" y="4156075"/>
            <a:ext cx="911225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85" dirty="0">
                <a:latin typeface="Calibri"/>
                <a:cs typeface="Calibri"/>
              </a:rPr>
              <a:t>Επιτιθέμενος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855787" y="5498147"/>
            <a:ext cx="513080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latin typeface="Calibri"/>
                <a:cs typeface="Calibri"/>
              </a:rPr>
              <a:t>Χρ</a:t>
            </a:r>
            <a:r>
              <a:rPr sz="1100" spc="5" dirty="0">
                <a:latin typeface="Calibri"/>
                <a:cs typeface="Calibri"/>
              </a:rPr>
              <a:t>ήσ</a:t>
            </a:r>
            <a:r>
              <a:rPr sz="1100" spc="-5" dirty="0">
                <a:latin typeface="Calibri"/>
                <a:cs typeface="Calibri"/>
              </a:rPr>
              <a:t>τ</a:t>
            </a:r>
            <a:r>
              <a:rPr sz="1100" spc="5" dirty="0">
                <a:latin typeface="Calibri"/>
                <a:cs typeface="Calibri"/>
              </a:rPr>
              <a:t>η</a:t>
            </a:r>
            <a:r>
              <a:rPr sz="1100" spc="20" dirty="0">
                <a:latin typeface="Calibri"/>
                <a:cs typeface="Calibri"/>
              </a:rPr>
              <a:t>ς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6456045" y="5173345"/>
            <a:ext cx="400050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155" dirty="0">
                <a:latin typeface="Calibri"/>
                <a:cs typeface="Calibri"/>
              </a:rPr>
              <a:t>Π</a:t>
            </a:r>
            <a:r>
              <a:rPr sz="1100" spc="135" dirty="0">
                <a:latin typeface="Calibri"/>
                <a:cs typeface="Calibri"/>
              </a:rPr>
              <a:t>ύ</a:t>
            </a:r>
            <a:r>
              <a:rPr sz="1100" spc="114" dirty="0">
                <a:latin typeface="Calibri"/>
                <a:cs typeface="Calibri"/>
              </a:rPr>
              <a:t>λ</a:t>
            </a:r>
            <a:r>
              <a:rPr sz="1100" spc="145" dirty="0">
                <a:latin typeface="Calibri"/>
                <a:cs typeface="Calibri"/>
              </a:rPr>
              <a:t>η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8531859" y="5173345"/>
            <a:ext cx="529590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30" dirty="0">
                <a:latin typeface="Calibri"/>
                <a:cs typeface="Calibri"/>
              </a:rPr>
              <a:t>Ίντερνετ</a:t>
            </a:r>
            <a:endParaRPr sz="1100">
              <a:latin typeface="Calibri"/>
              <a:cs typeface="Calibri"/>
            </a:endParaRPr>
          </a:p>
        </p:txBody>
      </p:sp>
      <p:pic>
        <p:nvPicPr>
          <p:cNvPr id="19" name="object 1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728470" y="3995102"/>
            <a:ext cx="2539047" cy="1439545"/>
          </a:xfrm>
          <a:prstGeom prst="rect">
            <a:avLst/>
          </a:prstGeom>
        </p:spPr>
      </p:pic>
      <p:grpSp>
        <p:nvGrpSpPr>
          <p:cNvPr id="20" name="object 20"/>
          <p:cNvGrpSpPr/>
          <p:nvPr/>
        </p:nvGrpSpPr>
        <p:grpSpPr>
          <a:xfrm>
            <a:off x="2424429" y="1550669"/>
            <a:ext cx="2964180" cy="2625090"/>
            <a:chOff x="2424429" y="1550669"/>
            <a:chExt cx="2964180" cy="2625090"/>
          </a:xfrm>
        </p:grpSpPr>
        <p:sp>
          <p:nvSpPr>
            <p:cNvPr id="21" name="object 21"/>
            <p:cNvSpPr/>
            <p:nvPr/>
          </p:nvSpPr>
          <p:spPr>
            <a:xfrm>
              <a:off x="2424429" y="1550669"/>
              <a:ext cx="2964180" cy="518795"/>
            </a:xfrm>
            <a:custGeom>
              <a:avLst/>
              <a:gdLst/>
              <a:ahLst/>
              <a:cxnLst/>
              <a:rect l="l" t="t" r="r" b="b"/>
              <a:pathLst>
                <a:path w="2964179" h="518794">
                  <a:moveTo>
                    <a:pt x="716597" y="0"/>
                  </a:moveTo>
                  <a:lnTo>
                    <a:pt x="150812" y="0"/>
                  </a:lnTo>
                  <a:lnTo>
                    <a:pt x="136207" y="2857"/>
                  </a:lnTo>
                  <a:lnTo>
                    <a:pt x="124142" y="11112"/>
                  </a:lnTo>
                  <a:lnTo>
                    <a:pt x="116205" y="23177"/>
                  </a:lnTo>
                  <a:lnTo>
                    <a:pt x="113030" y="37782"/>
                  </a:lnTo>
                  <a:lnTo>
                    <a:pt x="113030" y="424497"/>
                  </a:lnTo>
                  <a:lnTo>
                    <a:pt x="132080" y="424497"/>
                  </a:lnTo>
                  <a:lnTo>
                    <a:pt x="132080" y="37782"/>
                  </a:lnTo>
                  <a:lnTo>
                    <a:pt x="133350" y="30479"/>
                  </a:lnTo>
                  <a:lnTo>
                    <a:pt x="137477" y="24447"/>
                  </a:lnTo>
                  <a:lnTo>
                    <a:pt x="143509" y="20319"/>
                  </a:lnTo>
                  <a:lnTo>
                    <a:pt x="150812" y="18732"/>
                  </a:lnTo>
                  <a:lnTo>
                    <a:pt x="748280" y="18732"/>
                  </a:lnTo>
                  <a:lnTo>
                    <a:pt x="743267" y="11112"/>
                  </a:lnTo>
                  <a:lnTo>
                    <a:pt x="731202" y="2857"/>
                  </a:lnTo>
                  <a:lnTo>
                    <a:pt x="716597" y="0"/>
                  </a:lnTo>
                  <a:close/>
                </a:path>
                <a:path w="2964179" h="518794">
                  <a:moveTo>
                    <a:pt x="748280" y="18732"/>
                  </a:moveTo>
                  <a:lnTo>
                    <a:pt x="716597" y="18732"/>
                  </a:lnTo>
                  <a:lnTo>
                    <a:pt x="723900" y="20319"/>
                  </a:lnTo>
                  <a:lnTo>
                    <a:pt x="729932" y="24447"/>
                  </a:lnTo>
                  <a:lnTo>
                    <a:pt x="734059" y="30479"/>
                  </a:lnTo>
                  <a:lnTo>
                    <a:pt x="735330" y="37782"/>
                  </a:lnTo>
                  <a:lnTo>
                    <a:pt x="735330" y="424497"/>
                  </a:lnTo>
                  <a:lnTo>
                    <a:pt x="754380" y="424497"/>
                  </a:lnTo>
                  <a:lnTo>
                    <a:pt x="754380" y="37782"/>
                  </a:lnTo>
                  <a:lnTo>
                    <a:pt x="751205" y="23177"/>
                  </a:lnTo>
                  <a:lnTo>
                    <a:pt x="748280" y="18732"/>
                  </a:lnTo>
                  <a:close/>
                </a:path>
                <a:path w="2964179" h="518794">
                  <a:moveTo>
                    <a:pt x="688339" y="46672"/>
                  </a:moveTo>
                  <a:lnTo>
                    <a:pt x="160337" y="46672"/>
                  </a:lnTo>
                  <a:lnTo>
                    <a:pt x="160337" y="387032"/>
                  </a:lnTo>
                  <a:lnTo>
                    <a:pt x="707072" y="387032"/>
                  </a:lnTo>
                  <a:lnTo>
                    <a:pt x="707072" y="367982"/>
                  </a:lnTo>
                  <a:lnTo>
                    <a:pt x="179069" y="367982"/>
                  </a:lnTo>
                  <a:lnTo>
                    <a:pt x="179069" y="65722"/>
                  </a:lnTo>
                  <a:lnTo>
                    <a:pt x="688339" y="65722"/>
                  </a:lnTo>
                  <a:lnTo>
                    <a:pt x="688339" y="46672"/>
                  </a:lnTo>
                  <a:close/>
                </a:path>
                <a:path w="2964179" h="518794">
                  <a:moveTo>
                    <a:pt x="707072" y="46672"/>
                  </a:moveTo>
                  <a:lnTo>
                    <a:pt x="688339" y="46672"/>
                  </a:lnTo>
                  <a:lnTo>
                    <a:pt x="688339" y="367982"/>
                  </a:lnTo>
                  <a:lnTo>
                    <a:pt x="707072" y="367982"/>
                  </a:lnTo>
                  <a:lnTo>
                    <a:pt x="707072" y="46672"/>
                  </a:lnTo>
                  <a:close/>
                </a:path>
                <a:path w="2964179" h="518794">
                  <a:moveTo>
                    <a:pt x="386714" y="452437"/>
                  </a:moveTo>
                  <a:lnTo>
                    <a:pt x="0" y="452437"/>
                  </a:lnTo>
                  <a:lnTo>
                    <a:pt x="0" y="471487"/>
                  </a:lnTo>
                  <a:lnTo>
                    <a:pt x="3809" y="489902"/>
                  </a:lnTo>
                  <a:lnTo>
                    <a:pt x="13969" y="504825"/>
                  </a:lnTo>
                  <a:lnTo>
                    <a:pt x="28892" y="514984"/>
                  </a:lnTo>
                  <a:lnTo>
                    <a:pt x="47307" y="518477"/>
                  </a:lnTo>
                  <a:lnTo>
                    <a:pt x="820419" y="518477"/>
                  </a:lnTo>
                  <a:lnTo>
                    <a:pt x="838517" y="514984"/>
                  </a:lnTo>
                  <a:lnTo>
                    <a:pt x="853757" y="504825"/>
                  </a:lnTo>
                  <a:lnTo>
                    <a:pt x="856932" y="499744"/>
                  </a:lnTo>
                  <a:lnTo>
                    <a:pt x="47307" y="499744"/>
                  </a:lnTo>
                  <a:lnTo>
                    <a:pt x="36194" y="497522"/>
                  </a:lnTo>
                  <a:lnTo>
                    <a:pt x="27305" y="491489"/>
                  </a:lnTo>
                  <a:lnTo>
                    <a:pt x="20955" y="482600"/>
                  </a:lnTo>
                  <a:lnTo>
                    <a:pt x="18732" y="471487"/>
                  </a:lnTo>
                  <a:lnTo>
                    <a:pt x="386714" y="471487"/>
                  </a:lnTo>
                  <a:lnTo>
                    <a:pt x="386714" y="452437"/>
                  </a:lnTo>
                  <a:close/>
                </a:path>
                <a:path w="2964179" h="518794">
                  <a:moveTo>
                    <a:pt x="867409" y="452437"/>
                  </a:moveTo>
                  <a:lnTo>
                    <a:pt x="848677" y="452437"/>
                  </a:lnTo>
                  <a:lnTo>
                    <a:pt x="848677" y="471487"/>
                  </a:lnTo>
                  <a:lnTo>
                    <a:pt x="846455" y="482600"/>
                  </a:lnTo>
                  <a:lnTo>
                    <a:pt x="840422" y="491489"/>
                  </a:lnTo>
                  <a:lnTo>
                    <a:pt x="831215" y="497522"/>
                  </a:lnTo>
                  <a:lnTo>
                    <a:pt x="820419" y="499744"/>
                  </a:lnTo>
                  <a:lnTo>
                    <a:pt x="856932" y="499744"/>
                  </a:lnTo>
                  <a:lnTo>
                    <a:pt x="863917" y="489902"/>
                  </a:lnTo>
                  <a:lnTo>
                    <a:pt x="867409" y="471487"/>
                  </a:lnTo>
                  <a:lnTo>
                    <a:pt x="867409" y="452437"/>
                  </a:lnTo>
                  <a:close/>
                </a:path>
                <a:path w="2964179" h="518794">
                  <a:moveTo>
                    <a:pt x="499744" y="471487"/>
                  </a:moveTo>
                  <a:lnTo>
                    <a:pt x="367664" y="471487"/>
                  </a:lnTo>
                  <a:lnTo>
                    <a:pt x="368934" y="478472"/>
                  </a:lnTo>
                  <a:lnTo>
                    <a:pt x="372744" y="484504"/>
                  </a:lnTo>
                  <a:lnTo>
                    <a:pt x="378459" y="488632"/>
                  </a:lnTo>
                  <a:lnTo>
                    <a:pt x="385444" y="490219"/>
                  </a:lnTo>
                  <a:lnTo>
                    <a:pt x="481012" y="490219"/>
                  </a:lnTo>
                  <a:lnTo>
                    <a:pt x="487997" y="489267"/>
                  </a:lnTo>
                  <a:lnTo>
                    <a:pt x="494030" y="485457"/>
                  </a:lnTo>
                  <a:lnTo>
                    <a:pt x="498157" y="479742"/>
                  </a:lnTo>
                  <a:lnTo>
                    <a:pt x="499744" y="472757"/>
                  </a:lnTo>
                  <a:lnTo>
                    <a:pt x="499744" y="471487"/>
                  </a:lnTo>
                  <a:close/>
                </a:path>
                <a:path w="2964179" h="518794">
                  <a:moveTo>
                    <a:pt x="848677" y="452437"/>
                  </a:moveTo>
                  <a:lnTo>
                    <a:pt x="481012" y="452437"/>
                  </a:lnTo>
                  <a:lnTo>
                    <a:pt x="481012" y="471487"/>
                  </a:lnTo>
                  <a:lnTo>
                    <a:pt x="848677" y="471487"/>
                  </a:lnTo>
                  <a:lnTo>
                    <a:pt x="848677" y="452437"/>
                  </a:lnTo>
                  <a:close/>
                </a:path>
                <a:path w="2964179" h="518794">
                  <a:moveTo>
                    <a:pt x="967740" y="397192"/>
                  </a:moveTo>
                  <a:lnTo>
                    <a:pt x="891540" y="435292"/>
                  </a:lnTo>
                  <a:lnTo>
                    <a:pt x="967740" y="473392"/>
                  </a:lnTo>
                  <a:lnTo>
                    <a:pt x="967740" y="446722"/>
                  </a:lnTo>
                  <a:lnTo>
                    <a:pt x="2957830" y="446722"/>
                  </a:lnTo>
                  <a:lnTo>
                    <a:pt x="2957830" y="424497"/>
                  </a:lnTo>
                  <a:lnTo>
                    <a:pt x="967740" y="424497"/>
                  </a:lnTo>
                  <a:lnTo>
                    <a:pt x="967740" y="397192"/>
                  </a:lnTo>
                  <a:close/>
                </a:path>
                <a:path w="2964179" h="518794">
                  <a:moveTo>
                    <a:pt x="2887662" y="72072"/>
                  </a:moveTo>
                  <a:lnTo>
                    <a:pt x="2887662" y="99377"/>
                  </a:lnTo>
                  <a:lnTo>
                    <a:pt x="891540" y="99377"/>
                  </a:lnTo>
                  <a:lnTo>
                    <a:pt x="891540" y="121602"/>
                  </a:lnTo>
                  <a:lnTo>
                    <a:pt x="2887662" y="121602"/>
                  </a:lnTo>
                  <a:lnTo>
                    <a:pt x="2887662" y="148272"/>
                  </a:lnTo>
                  <a:lnTo>
                    <a:pt x="2941320" y="121602"/>
                  </a:lnTo>
                  <a:lnTo>
                    <a:pt x="2963862" y="110172"/>
                  </a:lnTo>
                  <a:lnTo>
                    <a:pt x="2941637" y="99377"/>
                  </a:lnTo>
                  <a:lnTo>
                    <a:pt x="2887662" y="7207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4465954" y="3373755"/>
              <a:ext cx="635000" cy="802005"/>
            </a:xfrm>
            <a:custGeom>
              <a:avLst/>
              <a:gdLst/>
              <a:ahLst/>
              <a:cxnLst/>
              <a:rect l="l" t="t" r="r" b="b"/>
              <a:pathLst>
                <a:path w="635000" h="802004">
                  <a:moveTo>
                    <a:pt x="593090" y="765810"/>
                  </a:moveTo>
                  <a:lnTo>
                    <a:pt x="43497" y="765810"/>
                  </a:lnTo>
                  <a:lnTo>
                    <a:pt x="43497" y="777875"/>
                  </a:lnTo>
                  <a:lnTo>
                    <a:pt x="45085" y="787082"/>
                  </a:lnTo>
                  <a:lnTo>
                    <a:pt x="50165" y="794702"/>
                  </a:lnTo>
                  <a:lnTo>
                    <a:pt x="57785" y="799782"/>
                  </a:lnTo>
                  <a:lnTo>
                    <a:pt x="66992" y="801687"/>
                  </a:lnTo>
                  <a:lnTo>
                    <a:pt x="569595" y="801687"/>
                  </a:lnTo>
                  <a:lnTo>
                    <a:pt x="578802" y="799782"/>
                  </a:lnTo>
                  <a:lnTo>
                    <a:pt x="586105" y="794702"/>
                  </a:lnTo>
                  <a:lnTo>
                    <a:pt x="591185" y="787082"/>
                  </a:lnTo>
                  <a:lnTo>
                    <a:pt x="593090" y="777875"/>
                  </a:lnTo>
                  <a:lnTo>
                    <a:pt x="593090" y="765810"/>
                  </a:lnTo>
                  <a:close/>
                </a:path>
                <a:path w="635000" h="802004">
                  <a:moveTo>
                    <a:pt x="268605" y="507365"/>
                  </a:moveTo>
                  <a:lnTo>
                    <a:pt x="138747" y="507365"/>
                  </a:lnTo>
                  <a:lnTo>
                    <a:pt x="129222" y="509270"/>
                  </a:lnTo>
                  <a:lnTo>
                    <a:pt x="121920" y="514032"/>
                  </a:lnTo>
                  <a:lnTo>
                    <a:pt x="116840" y="521652"/>
                  </a:lnTo>
                  <a:lnTo>
                    <a:pt x="114935" y="530860"/>
                  </a:lnTo>
                  <a:lnTo>
                    <a:pt x="114935" y="765810"/>
                  </a:lnTo>
                  <a:lnTo>
                    <a:pt x="521335" y="765810"/>
                  </a:lnTo>
                  <a:lnTo>
                    <a:pt x="521335" y="706437"/>
                  </a:lnTo>
                  <a:lnTo>
                    <a:pt x="304482" y="706437"/>
                  </a:lnTo>
                  <a:lnTo>
                    <a:pt x="289560" y="699770"/>
                  </a:lnTo>
                  <a:lnTo>
                    <a:pt x="255587" y="699770"/>
                  </a:lnTo>
                  <a:lnTo>
                    <a:pt x="202882" y="646747"/>
                  </a:lnTo>
                  <a:lnTo>
                    <a:pt x="255587" y="594042"/>
                  </a:lnTo>
                  <a:lnTo>
                    <a:pt x="268605" y="594042"/>
                  </a:lnTo>
                  <a:lnTo>
                    <a:pt x="268605" y="507365"/>
                  </a:lnTo>
                  <a:close/>
                </a:path>
                <a:path w="635000" h="802004">
                  <a:moveTo>
                    <a:pt x="207547" y="246062"/>
                  </a:moveTo>
                  <a:lnTo>
                    <a:pt x="168910" y="246062"/>
                  </a:lnTo>
                  <a:lnTo>
                    <a:pt x="174942" y="274320"/>
                  </a:lnTo>
                  <a:lnTo>
                    <a:pt x="186690" y="300355"/>
                  </a:lnTo>
                  <a:lnTo>
                    <a:pt x="202882" y="323532"/>
                  </a:lnTo>
                  <a:lnTo>
                    <a:pt x="223520" y="343217"/>
                  </a:lnTo>
                  <a:lnTo>
                    <a:pt x="223520" y="370522"/>
                  </a:lnTo>
                  <a:lnTo>
                    <a:pt x="221615" y="374332"/>
                  </a:lnTo>
                  <a:lnTo>
                    <a:pt x="217805" y="375285"/>
                  </a:lnTo>
                  <a:lnTo>
                    <a:pt x="108585" y="420052"/>
                  </a:lnTo>
                  <a:lnTo>
                    <a:pt x="51752" y="456565"/>
                  </a:lnTo>
                  <a:lnTo>
                    <a:pt x="26035" y="487362"/>
                  </a:lnTo>
                  <a:lnTo>
                    <a:pt x="15875" y="526097"/>
                  </a:lnTo>
                  <a:lnTo>
                    <a:pt x="0" y="669607"/>
                  </a:lnTo>
                  <a:lnTo>
                    <a:pt x="0" y="684847"/>
                  </a:lnTo>
                  <a:lnTo>
                    <a:pt x="23495" y="722312"/>
                  </a:lnTo>
                  <a:lnTo>
                    <a:pt x="57785" y="740727"/>
                  </a:lnTo>
                  <a:lnTo>
                    <a:pt x="69850" y="745807"/>
                  </a:lnTo>
                  <a:lnTo>
                    <a:pt x="96202" y="745807"/>
                  </a:lnTo>
                  <a:lnTo>
                    <a:pt x="96202" y="716597"/>
                  </a:lnTo>
                  <a:lnTo>
                    <a:pt x="82867" y="711517"/>
                  </a:lnTo>
                  <a:lnTo>
                    <a:pt x="69850" y="705802"/>
                  </a:lnTo>
                  <a:lnTo>
                    <a:pt x="57467" y="699452"/>
                  </a:lnTo>
                  <a:lnTo>
                    <a:pt x="45402" y="692150"/>
                  </a:lnTo>
                  <a:lnTo>
                    <a:pt x="39687" y="688340"/>
                  </a:lnTo>
                  <a:lnTo>
                    <a:pt x="36830" y="681672"/>
                  </a:lnTo>
                  <a:lnTo>
                    <a:pt x="37782" y="675322"/>
                  </a:lnTo>
                  <a:lnTo>
                    <a:pt x="53657" y="529907"/>
                  </a:lnTo>
                  <a:lnTo>
                    <a:pt x="75565" y="485775"/>
                  </a:lnTo>
                  <a:lnTo>
                    <a:pt x="126365" y="453707"/>
                  </a:lnTo>
                  <a:lnTo>
                    <a:pt x="183832" y="429895"/>
                  </a:lnTo>
                  <a:lnTo>
                    <a:pt x="199072" y="425450"/>
                  </a:lnTo>
                  <a:lnTo>
                    <a:pt x="535622" y="425450"/>
                  </a:lnTo>
                  <a:lnTo>
                    <a:pt x="514350" y="414972"/>
                  </a:lnTo>
                  <a:lnTo>
                    <a:pt x="316865" y="414972"/>
                  </a:lnTo>
                  <a:lnTo>
                    <a:pt x="298132" y="414337"/>
                  </a:lnTo>
                  <a:lnTo>
                    <a:pt x="279717" y="412115"/>
                  </a:lnTo>
                  <a:lnTo>
                    <a:pt x="260985" y="408940"/>
                  </a:lnTo>
                  <a:lnTo>
                    <a:pt x="242252" y="404495"/>
                  </a:lnTo>
                  <a:lnTo>
                    <a:pt x="250190" y="397192"/>
                  </a:lnTo>
                  <a:lnTo>
                    <a:pt x="255905" y="388302"/>
                  </a:lnTo>
                  <a:lnTo>
                    <a:pt x="259715" y="377825"/>
                  </a:lnTo>
                  <a:lnTo>
                    <a:pt x="261302" y="366712"/>
                  </a:lnTo>
                  <a:lnTo>
                    <a:pt x="261302" y="365760"/>
                  </a:lnTo>
                  <a:lnTo>
                    <a:pt x="392112" y="365760"/>
                  </a:lnTo>
                  <a:lnTo>
                    <a:pt x="392112" y="339407"/>
                  </a:lnTo>
                  <a:lnTo>
                    <a:pt x="317817" y="339407"/>
                  </a:lnTo>
                  <a:lnTo>
                    <a:pt x="275590" y="331470"/>
                  </a:lnTo>
                  <a:lnTo>
                    <a:pt x="240665" y="309562"/>
                  </a:lnTo>
                  <a:lnTo>
                    <a:pt x="215900" y="276225"/>
                  </a:lnTo>
                  <a:lnTo>
                    <a:pt x="207547" y="246062"/>
                  </a:lnTo>
                  <a:close/>
                </a:path>
                <a:path w="635000" h="802004">
                  <a:moveTo>
                    <a:pt x="535622" y="425450"/>
                  </a:moveTo>
                  <a:lnTo>
                    <a:pt x="437515" y="425450"/>
                  </a:lnTo>
                  <a:lnTo>
                    <a:pt x="451485" y="429895"/>
                  </a:lnTo>
                  <a:lnTo>
                    <a:pt x="508952" y="453707"/>
                  </a:lnTo>
                  <a:lnTo>
                    <a:pt x="560070" y="485775"/>
                  </a:lnTo>
                  <a:lnTo>
                    <a:pt x="580707" y="526097"/>
                  </a:lnTo>
                  <a:lnTo>
                    <a:pt x="597852" y="674370"/>
                  </a:lnTo>
                  <a:lnTo>
                    <a:pt x="565467" y="705167"/>
                  </a:lnTo>
                  <a:lnTo>
                    <a:pt x="539432" y="715645"/>
                  </a:lnTo>
                  <a:lnTo>
                    <a:pt x="539432" y="745807"/>
                  </a:lnTo>
                  <a:lnTo>
                    <a:pt x="564832" y="745807"/>
                  </a:lnTo>
                  <a:lnTo>
                    <a:pt x="576897" y="740727"/>
                  </a:lnTo>
                  <a:lnTo>
                    <a:pt x="610870" y="722312"/>
                  </a:lnTo>
                  <a:lnTo>
                    <a:pt x="634365" y="684847"/>
                  </a:lnTo>
                  <a:lnTo>
                    <a:pt x="634682" y="669607"/>
                  </a:lnTo>
                  <a:lnTo>
                    <a:pt x="619442" y="528002"/>
                  </a:lnTo>
                  <a:lnTo>
                    <a:pt x="609917" y="488315"/>
                  </a:lnTo>
                  <a:lnTo>
                    <a:pt x="584517" y="457517"/>
                  </a:lnTo>
                  <a:lnTo>
                    <a:pt x="535622" y="425450"/>
                  </a:lnTo>
                  <a:close/>
                </a:path>
                <a:path w="635000" h="802004">
                  <a:moveTo>
                    <a:pt x="432752" y="507365"/>
                  </a:moveTo>
                  <a:lnTo>
                    <a:pt x="348932" y="507365"/>
                  </a:lnTo>
                  <a:lnTo>
                    <a:pt x="348932" y="599757"/>
                  </a:lnTo>
                  <a:lnTo>
                    <a:pt x="304482" y="706437"/>
                  </a:lnTo>
                  <a:lnTo>
                    <a:pt x="521335" y="706437"/>
                  </a:lnTo>
                  <a:lnTo>
                    <a:pt x="521335" y="700722"/>
                  </a:lnTo>
                  <a:lnTo>
                    <a:pt x="380047" y="700722"/>
                  </a:lnTo>
                  <a:lnTo>
                    <a:pt x="366712" y="687387"/>
                  </a:lnTo>
                  <a:lnTo>
                    <a:pt x="406400" y="647700"/>
                  </a:lnTo>
                  <a:lnTo>
                    <a:pt x="366712" y="608330"/>
                  </a:lnTo>
                  <a:lnTo>
                    <a:pt x="380047" y="594995"/>
                  </a:lnTo>
                  <a:lnTo>
                    <a:pt x="432752" y="594995"/>
                  </a:lnTo>
                  <a:lnTo>
                    <a:pt x="432752" y="507365"/>
                  </a:lnTo>
                  <a:close/>
                </a:path>
                <a:path w="635000" h="802004">
                  <a:moveTo>
                    <a:pt x="497840" y="507365"/>
                  </a:moveTo>
                  <a:lnTo>
                    <a:pt x="432752" y="507365"/>
                  </a:lnTo>
                  <a:lnTo>
                    <a:pt x="432752" y="647700"/>
                  </a:lnTo>
                  <a:lnTo>
                    <a:pt x="380047" y="700722"/>
                  </a:lnTo>
                  <a:lnTo>
                    <a:pt x="521335" y="700722"/>
                  </a:lnTo>
                  <a:lnTo>
                    <a:pt x="521335" y="530860"/>
                  </a:lnTo>
                  <a:lnTo>
                    <a:pt x="519430" y="521652"/>
                  </a:lnTo>
                  <a:lnTo>
                    <a:pt x="514667" y="514032"/>
                  </a:lnTo>
                  <a:lnTo>
                    <a:pt x="507047" y="509270"/>
                  </a:lnTo>
                  <a:lnTo>
                    <a:pt x="497840" y="507365"/>
                  </a:lnTo>
                  <a:close/>
                </a:path>
                <a:path w="635000" h="802004">
                  <a:moveTo>
                    <a:pt x="348932" y="507365"/>
                  </a:moveTo>
                  <a:lnTo>
                    <a:pt x="268605" y="507365"/>
                  </a:lnTo>
                  <a:lnTo>
                    <a:pt x="268605" y="607377"/>
                  </a:lnTo>
                  <a:lnTo>
                    <a:pt x="229235" y="646747"/>
                  </a:lnTo>
                  <a:lnTo>
                    <a:pt x="268605" y="686435"/>
                  </a:lnTo>
                  <a:lnTo>
                    <a:pt x="255587" y="699770"/>
                  </a:lnTo>
                  <a:lnTo>
                    <a:pt x="289560" y="699770"/>
                  </a:lnTo>
                  <a:lnTo>
                    <a:pt x="287655" y="698817"/>
                  </a:lnTo>
                  <a:lnTo>
                    <a:pt x="331152" y="594042"/>
                  </a:lnTo>
                  <a:lnTo>
                    <a:pt x="331787" y="592137"/>
                  </a:lnTo>
                  <a:lnTo>
                    <a:pt x="348932" y="592137"/>
                  </a:lnTo>
                  <a:lnTo>
                    <a:pt x="348932" y="507365"/>
                  </a:lnTo>
                  <a:close/>
                </a:path>
                <a:path w="635000" h="802004">
                  <a:moveTo>
                    <a:pt x="432752" y="594995"/>
                  </a:moveTo>
                  <a:lnTo>
                    <a:pt x="380047" y="594995"/>
                  </a:lnTo>
                  <a:lnTo>
                    <a:pt x="432752" y="647700"/>
                  </a:lnTo>
                  <a:lnTo>
                    <a:pt x="432752" y="594995"/>
                  </a:lnTo>
                  <a:close/>
                </a:path>
                <a:path w="635000" h="802004">
                  <a:moveTo>
                    <a:pt x="268605" y="594042"/>
                  </a:moveTo>
                  <a:lnTo>
                    <a:pt x="255587" y="594042"/>
                  </a:lnTo>
                  <a:lnTo>
                    <a:pt x="268605" y="607377"/>
                  </a:lnTo>
                  <a:lnTo>
                    <a:pt x="268605" y="594042"/>
                  </a:lnTo>
                  <a:close/>
                </a:path>
                <a:path w="635000" h="802004">
                  <a:moveTo>
                    <a:pt x="348932" y="592137"/>
                  </a:moveTo>
                  <a:lnTo>
                    <a:pt x="331787" y="592137"/>
                  </a:lnTo>
                  <a:lnTo>
                    <a:pt x="348932" y="599757"/>
                  </a:lnTo>
                  <a:lnTo>
                    <a:pt x="348932" y="592137"/>
                  </a:lnTo>
                  <a:close/>
                </a:path>
                <a:path w="635000" h="802004">
                  <a:moveTo>
                    <a:pt x="437515" y="425450"/>
                  </a:moveTo>
                  <a:lnTo>
                    <a:pt x="199072" y="425450"/>
                  </a:lnTo>
                  <a:lnTo>
                    <a:pt x="222250" y="436880"/>
                  </a:lnTo>
                  <a:lnTo>
                    <a:pt x="250507" y="445452"/>
                  </a:lnTo>
                  <a:lnTo>
                    <a:pt x="282892" y="450850"/>
                  </a:lnTo>
                  <a:lnTo>
                    <a:pt x="317817" y="452755"/>
                  </a:lnTo>
                  <a:lnTo>
                    <a:pt x="352742" y="450850"/>
                  </a:lnTo>
                  <a:lnTo>
                    <a:pt x="385127" y="445452"/>
                  </a:lnTo>
                  <a:lnTo>
                    <a:pt x="413702" y="436880"/>
                  </a:lnTo>
                  <a:lnTo>
                    <a:pt x="437515" y="425450"/>
                  </a:lnTo>
                  <a:close/>
                </a:path>
                <a:path w="635000" h="802004">
                  <a:moveTo>
                    <a:pt x="430847" y="54292"/>
                  </a:moveTo>
                  <a:lnTo>
                    <a:pt x="430847" y="226377"/>
                  </a:lnTo>
                  <a:lnTo>
                    <a:pt x="421957" y="270192"/>
                  </a:lnTo>
                  <a:lnTo>
                    <a:pt x="397510" y="306387"/>
                  </a:lnTo>
                  <a:lnTo>
                    <a:pt x="392112" y="309880"/>
                  </a:lnTo>
                  <a:lnTo>
                    <a:pt x="392112" y="404495"/>
                  </a:lnTo>
                  <a:lnTo>
                    <a:pt x="373697" y="409575"/>
                  </a:lnTo>
                  <a:lnTo>
                    <a:pt x="354965" y="413067"/>
                  </a:lnTo>
                  <a:lnTo>
                    <a:pt x="335915" y="414655"/>
                  </a:lnTo>
                  <a:lnTo>
                    <a:pt x="316865" y="414972"/>
                  </a:lnTo>
                  <a:lnTo>
                    <a:pt x="514350" y="414972"/>
                  </a:lnTo>
                  <a:lnTo>
                    <a:pt x="496887" y="407035"/>
                  </a:lnTo>
                  <a:lnTo>
                    <a:pt x="464820" y="394970"/>
                  </a:lnTo>
                  <a:lnTo>
                    <a:pt x="418782" y="376237"/>
                  </a:lnTo>
                  <a:lnTo>
                    <a:pt x="414972" y="374332"/>
                  </a:lnTo>
                  <a:lnTo>
                    <a:pt x="413067" y="371475"/>
                  </a:lnTo>
                  <a:lnTo>
                    <a:pt x="413067" y="345122"/>
                  </a:lnTo>
                  <a:lnTo>
                    <a:pt x="454660" y="293052"/>
                  </a:lnTo>
                  <a:lnTo>
                    <a:pt x="469582" y="227330"/>
                  </a:lnTo>
                  <a:lnTo>
                    <a:pt x="469582" y="193357"/>
                  </a:lnTo>
                  <a:lnTo>
                    <a:pt x="486397" y="193357"/>
                  </a:lnTo>
                  <a:lnTo>
                    <a:pt x="472440" y="151765"/>
                  </a:lnTo>
                  <a:lnTo>
                    <a:pt x="468630" y="138747"/>
                  </a:lnTo>
                  <a:lnTo>
                    <a:pt x="467677" y="132397"/>
                  </a:lnTo>
                  <a:lnTo>
                    <a:pt x="467677" y="132080"/>
                  </a:lnTo>
                  <a:lnTo>
                    <a:pt x="465137" y="122555"/>
                  </a:lnTo>
                  <a:lnTo>
                    <a:pt x="457517" y="94615"/>
                  </a:lnTo>
                  <a:lnTo>
                    <a:pt x="439420" y="63182"/>
                  </a:lnTo>
                  <a:lnTo>
                    <a:pt x="430847" y="54292"/>
                  </a:lnTo>
                  <a:close/>
                </a:path>
                <a:path w="635000" h="802004">
                  <a:moveTo>
                    <a:pt x="392112" y="365760"/>
                  </a:moveTo>
                  <a:lnTo>
                    <a:pt x="374332" y="365760"/>
                  </a:lnTo>
                  <a:lnTo>
                    <a:pt x="374332" y="366712"/>
                  </a:lnTo>
                  <a:lnTo>
                    <a:pt x="375285" y="374332"/>
                  </a:lnTo>
                  <a:lnTo>
                    <a:pt x="375285" y="376237"/>
                  </a:lnTo>
                  <a:lnTo>
                    <a:pt x="375602" y="377507"/>
                  </a:lnTo>
                  <a:lnTo>
                    <a:pt x="379095" y="387350"/>
                  </a:lnTo>
                  <a:lnTo>
                    <a:pt x="384810" y="396557"/>
                  </a:lnTo>
                  <a:lnTo>
                    <a:pt x="392112" y="404495"/>
                  </a:lnTo>
                  <a:lnTo>
                    <a:pt x="392112" y="365760"/>
                  </a:lnTo>
                  <a:close/>
                </a:path>
                <a:path w="635000" h="802004">
                  <a:moveTo>
                    <a:pt x="374332" y="365760"/>
                  </a:moveTo>
                  <a:lnTo>
                    <a:pt x="261302" y="365760"/>
                  </a:lnTo>
                  <a:lnTo>
                    <a:pt x="288925" y="374332"/>
                  </a:lnTo>
                  <a:lnTo>
                    <a:pt x="317817" y="377190"/>
                  </a:lnTo>
                  <a:lnTo>
                    <a:pt x="346710" y="374332"/>
                  </a:lnTo>
                  <a:lnTo>
                    <a:pt x="374332" y="365760"/>
                  </a:lnTo>
                  <a:close/>
                </a:path>
                <a:path w="635000" h="802004">
                  <a:moveTo>
                    <a:pt x="392112" y="309880"/>
                  </a:moveTo>
                  <a:lnTo>
                    <a:pt x="361632" y="330517"/>
                  </a:lnTo>
                  <a:lnTo>
                    <a:pt x="317817" y="339407"/>
                  </a:lnTo>
                  <a:lnTo>
                    <a:pt x="392112" y="339407"/>
                  </a:lnTo>
                  <a:lnTo>
                    <a:pt x="392112" y="309880"/>
                  </a:lnTo>
                  <a:close/>
                </a:path>
                <a:path w="635000" h="802004">
                  <a:moveTo>
                    <a:pt x="316865" y="0"/>
                  </a:moveTo>
                  <a:lnTo>
                    <a:pt x="274002" y="6667"/>
                  </a:lnTo>
                  <a:lnTo>
                    <a:pt x="235585" y="25400"/>
                  </a:lnTo>
                  <a:lnTo>
                    <a:pt x="203835" y="54292"/>
                  </a:lnTo>
                  <a:lnTo>
                    <a:pt x="180340" y="91440"/>
                  </a:lnTo>
                  <a:lnTo>
                    <a:pt x="167005" y="134937"/>
                  </a:lnTo>
                  <a:lnTo>
                    <a:pt x="167005" y="157480"/>
                  </a:lnTo>
                  <a:lnTo>
                    <a:pt x="166052" y="172720"/>
                  </a:lnTo>
                  <a:lnTo>
                    <a:pt x="163830" y="187960"/>
                  </a:lnTo>
                  <a:lnTo>
                    <a:pt x="160020" y="202565"/>
                  </a:lnTo>
                  <a:lnTo>
                    <a:pt x="154622" y="216852"/>
                  </a:lnTo>
                  <a:lnTo>
                    <a:pt x="138747" y="254635"/>
                  </a:lnTo>
                  <a:lnTo>
                    <a:pt x="140652" y="254000"/>
                  </a:lnTo>
                  <a:lnTo>
                    <a:pt x="156210" y="249872"/>
                  </a:lnTo>
                  <a:lnTo>
                    <a:pt x="168910" y="246062"/>
                  </a:lnTo>
                  <a:lnTo>
                    <a:pt x="207547" y="246062"/>
                  </a:lnTo>
                  <a:lnTo>
                    <a:pt x="204470" y="234950"/>
                  </a:lnTo>
                  <a:lnTo>
                    <a:pt x="245745" y="220027"/>
                  </a:lnTo>
                  <a:lnTo>
                    <a:pt x="290195" y="201295"/>
                  </a:lnTo>
                  <a:lnTo>
                    <a:pt x="333375" y="178752"/>
                  </a:lnTo>
                  <a:lnTo>
                    <a:pt x="372110" y="152400"/>
                  </a:lnTo>
                  <a:lnTo>
                    <a:pt x="402590" y="122555"/>
                  </a:lnTo>
                  <a:lnTo>
                    <a:pt x="430847" y="122555"/>
                  </a:lnTo>
                  <a:lnTo>
                    <a:pt x="430847" y="54292"/>
                  </a:lnTo>
                  <a:lnTo>
                    <a:pt x="414337" y="37465"/>
                  </a:lnTo>
                  <a:lnTo>
                    <a:pt x="395287" y="24447"/>
                  </a:lnTo>
                  <a:lnTo>
                    <a:pt x="362902" y="24447"/>
                  </a:lnTo>
                  <a:lnTo>
                    <a:pt x="353695" y="11430"/>
                  </a:lnTo>
                  <a:lnTo>
                    <a:pt x="316865" y="0"/>
                  </a:lnTo>
                  <a:close/>
                </a:path>
                <a:path w="635000" h="802004">
                  <a:moveTo>
                    <a:pt x="486397" y="193357"/>
                  </a:moveTo>
                  <a:lnTo>
                    <a:pt x="469582" y="193357"/>
                  </a:lnTo>
                  <a:lnTo>
                    <a:pt x="475297" y="197167"/>
                  </a:lnTo>
                  <a:lnTo>
                    <a:pt x="488315" y="199072"/>
                  </a:lnTo>
                  <a:lnTo>
                    <a:pt x="486397" y="193357"/>
                  </a:lnTo>
                  <a:close/>
                </a:path>
                <a:path w="635000" h="802004">
                  <a:moveTo>
                    <a:pt x="430847" y="122555"/>
                  </a:moveTo>
                  <a:lnTo>
                    <a:pt x="402590" y="122555"/>
                  </a:lnTo>
                  <a:lnTo>
                    <a:pt x="409257" y="132397"/>
                  </a:lnTo>
                  <a:lnTo>
                    <a:pt x="415925" y="141922"/>
                  </a:lnTo>
                  <a:lnTo>
                    <a:pt x="423227" y="151130"/>
                  </a:lnTo>
                  <a:lnTo>
                    <a:pt x="430847" y="160337"/>
                  </a:lnTo>
                  <a:lnTo>
                    <a:pt x="430847" y="122555"/>
                  </a:lnTo>
                  <a:close/>
                </a:path>
                <a:path w="635000" h="802004">
                  <a:moveTo>
                    <a:pt x="380047" y="15240"/>
                  </a:moveTo>
                  <a:lnTo>
                    <a:pt x="375285" y="15240"/>
                  </a:lnTo>
                  <a:lnTo>
                    <a:pt x="371475" y="17780"/>
                  </a:lnTo>
                  <a:lnTo>
                    <a:pt x="362902" y="24447"/>
                  </a:lnTo>
                  <a:lnTo>
                    <a:pt x="395287" y="24447"/>
                  </a:lnTo>
                  <a:lnTo>
                    <a:pt x="383857" y="16827"/>
                  </a:lnTo>
                  <a:lnTo>
                    <a:pt x="380047" y="1524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3" name="object 23"/>
          <p:cNvSpPr txBox="1"/>
          <p:nvPr/>
        </p:nvSpPr>
        <p:spPr>
          <a:xfrm>
            <a:off x="11182350" y="6347142"/>
            <a:ext cx="122555" cy="1079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720"/>
              </a:lnSpc>
            </a:pPr>
            <a:r>
              <a:rPr sz="650" spc="30" dirty="0">
                <a:latin typeface="Calibri"/>
                <a:cs typeface="Calibri"/>
              </a:rPr>
              <a:t>8</a:t>
            </a:r>
            <a:endParaRPr sz="6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726930" y="593407"/>
            <a:ext cx="830580" cy="1397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045"/>
              </a:lnSpc>
            </a:pPr>
            <a:r>
              <a:rPr sz="1100" spc="65" dirty="0">
                <a:latin typeface="Calibri"/>
                <a:cs typeface="Calibri"/>
              </a:rPr>
              <a:t>Πίνακας</a:t>
            </a:r>
            <a:r>
              <a:rPr sz="1100" spc="-30" dirty="0">
                <a:latin typeface="Calibri"/>
                <a:cs typeface="Calibri"/>
              </a:rPr>
              <a:t> </a:t>
            </a:r>
            <a:r>
              <a:rPr sz="1100" spc="85" dirty="0">
                <a:latin typeface="Calibri"/>
                <a:cs typeface="Calibri"/>
              </a:rPr>
              <a:t>ARP</a:t>
            </a:r>
            <a:endParaRPr sz="1100">
              <a:latin typeface="Calibri"/>
              <a:cs typeface="Calibri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3646487" y="0"/>
            <a:ext cx="8423910" cy="6878955"/>
            <a:chOff x="3646487" y="0"/>
            <a:chExt cx="8423910" cy="6878955"/>
          </a:xfrm>
        </p:grpSpPr>
        <p:sp>
          <p:nvSpPr>
            <p:cNvPr id="4" name="object 4"/>
            <p:cNvSpPr/>
            <p:nvPr/>
          </p:nvSpPr>
          <p:spPr>
            <a:xfrm>
              <a:off x="6896100" y="1270"/>
              <a:ext cx="1818639" cy="6856730"/>
            </a:xfrm>
            <a:custGeom>
              <a:avLst/>
              <a:gdLst/>
              <a:ahLst/>
              <a:cxnLst/>
              <a:rect l="l" t="t" r="r" b="b"/>
              <a:pathLst>
                <a:path w="1818640" h="6856730">
                  <a:moveTo>
                    <a:pt x="0" y="6856730"/>
                  </a:moveTo>
                  <a:lnTo>
                    <a:pt x="1818322" y="0"/>
                  </a:lnTo>
                </a:path>
              </a:pathLst>
            </a:custGeom>
            <a:ln w="22225">
              <a:solidFill>
                <a:srgbClr val="D6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7377747" y="0"/>
              <a:ext cx="2555875" cy="6858000"/>
            </a:xfrm>
            <a:custGeom>
              <a:avLst/>
              <a:gdLst/>
              <a:ahLst/>
              <a:cxnLst/>
              <a:rect l="l" t="t" r="r" b="b"/>
              <a:pathLst>
                <a:path w="2555875" h="6858000">
                  <a:moveTo>
                    <a:pt x="1542097" y="1537652"/>
                  </a:moveTo>
                  <a:lnTo>
                    <a:pt x="1494790" y="1544002"/>
                  </a:lnTo>
                  <a:lnTo>
                    <a:pt x="1451292" y="1562100"/>
                  </a:lnTo>
                  <a:lnTo>
                    <a:pt x="1413827" y="1590675"/>
                  </a:lnTo>
                  <a:lnTo>
                    <a:pt x="1384617" y="1628139"/>
                  </a:lnTo>
                  <a:lnTo>
                    <a:pt x="1365885" y="1673860"/>
                  </a:lnTo>
                  <a:lnTo>
                    <a:pt x="970915" y="3128645"/>
                  </a:lnTo>
                  <a:lnTo>
                    <a:pt x="0" y="6858000"/>
                  </a:lnTo>
                  <a:lnTo>
                    <a:pt x="26035" y="6858000"/>
                  </a:lnTo>
                  <a:lnTo>
                    <a:pt x="996632" y="3136265"/>
                  </a:lnTo>
                  <a:lnTo>
                    <a:pt x="1391285" y="1681479"/>
                  </a:lnTo>
                  <a:lnTo>
                    <a:pt x="1412240" y="1635442"/>
                  </a:lnTo>
                  <a:lnTo>
                    <a:pt x="1445577" y="1599247"/>
                  </a:lnTo>
                  <a:lnTo>
                    <a:pt x="1487805" y="1574800"/>
                  </a:lnTo>
                  <a:lnTo>
                    <a:pt x="1535747" y="1564322"/>
                  </a:lnTo>
                  <a:lnTo>
                    <a:pt x="1637665" y="1564322"/>
                  </a:lnTo>
                  <a:lnTo>
                    <a:pt x="1625600" y="1556702"/>
                  </a:lnTo>
                  <a:lnTo>
                    <a:pt x="1590992" y="1544002"/>
                  </a:lnTo>
                  <a:lnTo>
                    <a:pt x="1542097" y="1537652"/>
                  </a:lnTo>
                  <a:close/>
                </a:path>
                <a:path w="2555875" h="6858000">
                  <a:moveTo>
                    <a:pt x="1637665" y="1564322"/>
                  </a:moveTo>
                  <a:lnTo>
                    <a:pt x="1535747" y="1564322"/>
                  </a:lnTo>
                  <a:lnTo>
                    <a:pt x="1585912" y="1569402"/>
                  </a:lnTo>
                  <a:lnTo>
                    <a:pt x="1615122" y="1580514"/>
                  </a:lnTo>
                  <a:lnTo>
                    <a:pt x="1663700" y="1617662"/>
                  </a:lnTo>
                  <a:lnTo>
                    <a:pt x="1694497" y="1671954"/>
                  </a:lnTo>
                  <a:lnTo>
                    <a:pt x="1702117" y="1732597"/>
                  </a:lnTo>
                  <a:lnTo>
                    <a:pt x="1696720" y="1764029"/>
                  </a:lnTo>
                  <a:lnTo>
                    <a:pt x="1437005" y="2721927"/>
                  </a:lnTo>
                  <a:lnTo>
                    <a:pt x="1430655" y="2770822"/>
                  </a:lnTo>
                  <a:lnTo>
                    <a:pt x="1437005" y="2818129"/>
                  </a:lnTo>
                  <a:lnTo>
                    <a:pt x="1455102" y="2861627"/>
                  </a:lnTo>
                  <a:lnTo>
                    <a:pt x="1483677" y="2899092"/>
                  </a:lnTo>
                  <a:lnTo>
                    <a:pt x="1521460" y="2928302"/>
                  </a:lnTo>
                  <a:lnTo>
                    <a:pt x="1566862" y="2947035"/>
                  </a:lnTo>
                  <a:lnTo>
                    <a:pt x="1618932" y="2953067"/>
                  </a:lnTo>
                  <a:lnTo>
                    <a:pt x="1669097" y="2944812"/>
                  </a:lnTo>
                  <a:lnTo>
                    <a:pt x="1704340" y="2928302"/>
                  </a:lnTo>
                  <a:lnTo>
                    <a:pt x="1617662" y="2928302"/>
                  </a:lnTo>
                  <a:lnTo>
                    <a:pt x="1573212" y="2922904"/>
                  </a:lnTo>
                  <a:lnTo>
                    <a:pt x="1527175" y="2901950"/>
                  </a:lnTo>
                  <a:lnTo>
                    <a:pt x="1490980" y="2868612"/>
                  </a:lnTo>
                  <a:lnTo>
                    <a:pt x="1466532" y="2826385"/>
                  </a:lnTo>
                  <a:lnTo>
                    <a:pt x="1456055" y="2778442"/>
                  </a:lnTo>
                  <a:lnTo>
                    <a:pt x="1461135" y="2728277"/>
                  </a:lnTo>
                  <a:lnTo>
                    <a:pt x="1720850" y="1770379"/>
                  </a:lnTo>
                  <a:lnTo>
                    <a:pt x="1726882" y="1734820"/>
                  </a:lnTo>
                  <a:lnTo>
                    <a:pt x="1725930" y="1701800"/>
                  </a:lnTo>
                  <a:lnTo>
                    <a:pt x="1725930" y="1698942"/>
                  </a:lnTo>
                  <a:lnTo>
                    <a:pt x="1717992" y="1664017"/>
                  </a:lnTo>
                  <a:lnTo>
                    <a:pt x="1703070" y="1630679"/>
                  </a:lnTo>
                  <a:lnTo>
                    <a:pt x="1682115" y="1600517"/>
                  </a:lnTo>
                  <a:lnTo>
                    <a:pt x="1656080" y="1575752"/>
                  </a:lnTo>
                  <a:lnTo>
                    <a:pt x="1637665" y="1564322"/>
                  </a:lnTo>
                  <a:close/>
                </a:path>
                <a:path w="2555875" h="6858000">
                  <a:moveTo>
                    <a:pt x="2555875" y="0"/>
                  </a:moveTo>
                  <a:lnTo>
                    <a:pt x="2528570" y="0"/>
                  </a:lnTo>
                  <a:lnTo>
                    <a:pt x="2100177" y="1562100"/>
                  </a:lnTo>
                  <a:lnTo>
                    <a:pt x="1757680" y="2837497"/>
                  </a:lnTo>
                  <a:lnTo>
                    <a:pt x="1732915" y="2875279"/>
                  </a:lnTo>
                  <a:lnTo>
                    <a:pt x="1699895" y="2903537"/>
                  </a:lnTo>
                  <a:lnTo>
                    <a:pt x="1660525" y="2921635"/>
                  </a:lnTo>
                  <a:lnTo>
                    <a:pt x="1617662" y="2928302"/>
                  </a:lnTo>
                  <a:lnTo>
                    <a:pt x="1704340" y="2928302"/>
                  </a:lnTo>
                  <a:lnTo>
                    <a:pt x="1714817" y="2923540"/>
                  </a:lnTo>
                  <a:lnTo>
                    <a:pt x="1753235" y="2890520"/>
                  </a:lnTo>
                  <a:lnTo>
                    <a:pt x="1782127" y="2846387"/>
                  </a:lnTo>
                  <a:lnTo>
                    <a:pt x="1782127" y="2845117"/>
                  </a:lnTo>
                  <a:lnTo>
                    <a:pt x="2124710" y="1568132"/>
                  </a:lnTo>
                  <a:lnTo>
                    <a:pt x="2555875" y="0"/>
                  </a:lnTo>
                  <a:close/>
                </a:path>
              </a:pathLst>
            </a:custGeom>
            <a:solidFill>
              <a:srgbClr val="FFB8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7895590" y="5207635"/>
              <a:ext cx="756285" cy="1645920"/>
            </a:xfrm>
            <a:custGeom>
              <a:avLst/>
              <a:gdLst/>
              <a:ahLst/>
              <a:cxnLst/>
              <a:rect l="l" t="t" r="r" b="b"/>
              <a:pathLst>
                <a:path w="756284" h="1645920">
                  <a:moveTo>
                    <a:pt x="578484" y="0"/>
                  </a:moveTo>
                  <a:lnTo>
                    <a:pt x="532129" y="6350"/>
                  </a:lnTo>
                  <a:lnTo>
                    <a:pt x="489902" y="24129"/>
                  </a:lnTo>
                  <a:lnTo>
                    <a:pt x="453389" y="52387"/>
                  </a:lnTo>
                  <a:lnTo>
                    <a:pt x="425132" y="89534"/>
                  </a:lnTo>
                  <a:lnTo>
                    <a:pt x="406400" y="134619"/>
                  </a:lnTo>
                  <a:lnTo>
                    <a:pt x="0" y="1645602"/>
                  </a:lnTo>
                  <a:lnTo>
                    <a:pt x="26352" y="1645602"/>
                  </a:lnTo>
                  <a:lnTo>
                    <a:pt x="430212" y="140969"/>
                  </a:lnTo>
                  <a:lnTo>
                    <a:pt x="450214" y="95249"/>
                  </a:lnTo>
                  <a:lnTo>
                    <a:pt x="482282" y="59689"/>
                  </a:lnTo>
                  <a:lnTo>
                    <a:pt x="523239" y="35559"/>
                  </a:lnTo>
                  <a:lnTo>
                    <a:pt x="569594" y="25399"/>
                  </a:lnTo>
                  <a:lnTo>
                    <a:pt x="662362" y="25399"/>
                  </a:lnTo>
                  <a:lnTo>
                    <a:pt x="624839" y="6350"/>
                  </a:lnTo>
                  <a:lnTo>
                    <a:pt x="578484" y="0"/>
                  </a:lnTo>
                  <a:close/>
                </a:path>
                <a:path w="756284" h="1645920">
                  <a:moveTo>
                    <a:pt x="662362" y="25399"/>
                  </a:moveTo>
                  <a:lnTo>
                    <a:pt x="569594" y="25399"/>
                  </a:lnTo>
                  <a:lnTo>
                    <a:pt x="618489" y="30797"/>
                  </a:lnTo>
                  <a:lnTo>
                    <a:pt x="672464" y="57784"/>
                  </a:lnTo>
                  <a:lnTo>
                    <a:pt x="711517" y="103822"/>
                  </a:lnTo>
                  <a:lnTo>
                    <a:pt x="730884" y="161607"/>
                  </a:lnTo>
                  <a:lnTo>
                    <a:pt x="731837" y="192087"/>
                  </a:lnTo>
                  <a:lnTo>
                    <a:pt x="726439" y="222884"/>
                  </a:lnTo>
                  <a:lnTo>
                    <a:pt x="343852" y="1645602"/>
                  </a:lnTo>
                  <a:lnTo>
                    <a:pt x="370204" y="1645602"/>
                  </a:lnTo>
                  <a:lnTo>
                    <a:pt x="750252" y="229552"/>
                  </a:lnTo>
                  <a:lnTo>
                    <a:pt x="756284" y="193674"/>
                  </a:lnTo>
                  <a:lnTo>
                    <a:pt x="755332" y="158432"/>
                  </a:lnTo>
                  <a:lnTo>
                    <a:pt x="732789" y="91122"/>
                  </a:lnTo>
                  <a:lnTo>
                    <a:pt x="686752" y="37782"/>
                  </a:lnTo>
                  <a:lnTo>
                    <a:pt x="662362" y="25399"/>
                  </a:lnTo>
                  <a:close/>
                </a:path>
              </a:pathLst>
            </a:custGeom>
            <a:solidFill>
              <a:srgbClr val="D679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548879" y="6167120"/>
              <a:ext cx="3294379" cy="612140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5830570" y="1781492"/>
              <a:ext cx="2139950" cy="3241040"/>
            </a:xfrm>
            <a:custGeom>
              <a:avLst/>
              <a:gdLst/>
              <a:ahLst/>
              <a:cxnLst/>
              <a:rect l="l" t="t" r="r" b="b"/>
              <a:pathLst>
                <a:path w="2139950" h="3241040">
                  <a:moveTo>
                    <a:pt x="109219" y="3094037"/>
                  </a:moveTo>
                  <a:lnTo>
                    <a:pt x="33019" y="3132137"/>
                  </a:lnTo>
                  <a:lnTo>
                    <a:pt x="109219" y="3170237"/>
                  </a:lnTo>
                  <a:lnTo>
                    <a:pt x="109219" y="3143250"/>
                  </a:lnTo>
                  <a:lnTo>
                    <a:pt x="1142364" y="3143250"/>
                  </a:lnTo>
                  <a:lnTo>
                    <a:pt x="1142364" y="3121025"/>
                  </a:lnTo>
                  <a:lnTo>
                    <a:pt x="109219" y="3121025"/>
                  </a:lnTo>
                  <a:lnTo>
                    <a:pt x="109219" y="3094037"/>
                  </a:lnTo>
                  <a:close/>
                </a:path>
                <a:path w="2139950" h="3241040">
                  <a:moveTo>
                    <a:pt x="1640204" y="2712720"/>
                  </a:moveTo>
                  <a:lnTo>
                    <a:pt x="1548764" y="2736215"/>
                  </a:lnTo>
                  <a:lnTo>
                    <a:pt x="1509395" y="2763520"/>
                  </a:lnTo>
                  <a:lnTo>
                    <a:pt x="1477327" y="2798762"/>
                  </a:lnTo>
                  <a:lnTo>
                    <a:pt x="1454150" y="2840990"/>
                  </a:lnTo>
                  <a:lnTo>
                    <a:pt x="1441450" y="2887980"/>
                  </a:lnTo>
                  <a:lnTo>
                    <a:pt x="1402079" y="2893695"/>
                  </a:lnTo>
                  <a:lnTo>
                    <a:pt x="1365884" y="2907665"/>
                  </a:lnTo>
                  <a:lnTo>
                    <a:pt x="1333500" y="2929255"/>
                  </a:lnTo>
                  <a:lnTo>
                    <a:pt x="1306512" y="2957830"/>
                  </a:lnTo>
                  <a:lnTo>
                    <a:pt x="1284287" y="3000057"/>
                  </a:lnTo>
                  <a:lnTo>
                    <a:pt x="1273641" y="3045460"/>
                  </a:lnTo>
                  <a:lnTo>
                    <a:pt x="1273556" y="3048317"/>
                  </a:lnTo>
                  <a:lnTo>
                    <a:pt x="1274762" y="3089910"/>
                  </a:lnTo>
                  <a:lnTo>
                    <a:pt x="1288732" y="3138805"/>
                  </a:lnTo>
                  <a:lnTo>
                    <a:pt x="1314132" y="3178810"/>
                  </a:lnTo>
                  <a:lnTo>
                    <a:pt x="1348739" y="3209925"/>
                  </a:lnTo>
                  <a:lnTo>
                    <a:pt x="1390332" y="3230880"/>
                  </a:lnTo>
                  <a:lnTo>
                    <a:pt x="1436687" y="3239770"/>
                  </a:lnTo>
                  <a:lnTo>
                    <a:pt x="1896745" y="3240722"/>
                  </a:lnTo>
                  <a:lnTo>
                    <a:pt x="1996757" y="3240722"/>
                  </a:lnTo>
                  <a:lnTo>
                    <a:pt x="2043112" y="3232150"/>
                  </a:lnTo>
                  <a:lnTo>
                    <a:pt x="2061518" y="3221990"/>
                  </a:lnTo>
                  <a:lnTo>
                    <a:pt x="1896745" y="3221990"/>
                  </a:lnTo>
                  <a:lnTo>
                    <a:pt x="1437639" y="3221037"/>
                  </a:lnTo>
                  <a:lnTo>
                    <a:pt x="1396682" y="3212782"/>
                  </a:lnTo>
                  <a:lnTo>
                    <a:pt x="1359852" y="3194367"/>
                  </a:lnTo>
                  <a:lnTo>
                    <a:pt x="1329054" y="3166745"/>
                  </a:lnTo>
                  <a:lnTo>
                    <a:pt x="1306512" y="3131502"/>
                  </a:lnTo>
                  <a:lnTo>
                    <a:pt x="1293812" y="3090545"/>
                  </a:lnTo>
                  <a:lnTo>
                    <a:pt x="1292225" y="3048317"/>
                  </a:lnTo>
                  <a:lnTo>
                    <a:pt x="1301432" y="3007042"/>
                  </a:lnTo>
                  <a:lnTo>
                    <a:pt x="1321752" y="2969260"/>
                  </a:lnTo>
                  <a:lnTo>
                    <a:pt x="1374775" y="2924810"/>
                  </a:lnTo>
                  <a:lnTo>
                    <a:pt x="1442402" y="2907030"/>
                  </a:lnTo>
                  <a:lnTo>
                    <a:pt x="1458277" y="2906077"/>
                  </a:lnTo>
                  <a:lnTo>
                    <a:pt x="1460182" y="2890837"/>
                  </a:lnTo>
                  <a:lnTo>
                    <a:pt x="1471929" y="2848292"/>
                  </a:lnTo>
                  <a:lnTo>
                    <a:pt x="1492884" y="2809875"/>
                  </a:lnTo>
                  <a:lnTo>
                    <a:pt x="1522095" y="2777807"/>
                  </a:lnTo>
                  <a:lnTo>
                    <a:pt x="1557654" y="2752725"/>
                  </a:lnTo>
                  <a:lnTo>
                    <a:pt x="1598929" y="2736215"/>
                  </a:lnTo>
                  <a:lnTo>
                    <a:pt x="1640204" y="2731452"/>
                  </a:lnTo>
                  <a:lnTo>
                    <a:pt x="1721484" y="2731452"/>
                  </a:lnTo>
                  <a:lnTo>
                    <a:pt x="1690052" y="2719070"/>
                  </a:lnTo>
                  <a:lnTo>
                    <a:pt x="1640204" y="2712720"/>
                  </a:lnTo>
                  <a:close/>
                </a:path>
                <a:path w="2139950" h="3241040">
                  <a:moveTo>
                    <a:pt x="2121217" y="3025140"/>
                  </a:moveTo>
                  <a:lnTo>
                    <a:pt x="2121134" y="3101657"/>
                  </a:lnTo>
                  <a:lnTo>
                    <a:pt x="2109152" y="3147695"/>
                  </a:lnTo>
                  <a:lnTo>
                    <a:pt x="2081847" y="3185795"/>
                  </a:lnTo>
                  <a:lnTo>
                    <a:pt x="2043429" y="3211512"/>
                  </a:lnTo>
                  <a:lnTo>
                    <a:pt x="1996757" y="3221990"/>
                  </a:lnTo>
                  <a:lnTo>
                    <a:pt x="2061518" y="3221990"/>
                  </a:lnTo>
                  <a:lnTo>
                    <a:pt x="2082800" y="3210242"/>
                  </a:lnTo>
                  <a:lnTo>
                    <a:pt x="2113914" y="3177540"/>
                  </a:lnTo>
                  <a:lnTo>
                    <a:pt x="2133600" y="3136582"/>
                  </a:lnTo>
                  <a:lnTo>
                    <a:pt x="2139950" y="3090545"/>
                  </a:lnTo>
                  <a:lnTo>
                    <a:pt x="2139950" y="3089910"/>
                  </a:lnTo>
                  <a:lnTo>
                    <a:pt x="2129472" y="3038475"/>
                  </a:lnTo>
                  <a:lnTo>
                    <a:pt x="2121217" y="3025140"/>
                  </a:lnTo>
                  <a:close/>
                </a:path>
                <a:path w="2139950" h="3241040">
                  <a:moveTo>
                    <a:pt x="1609407" y="3037205"/>
                  </a:moveTo>
                  <a:lnTo>
                    <a:pt x="1564957" y="3037205"/>
                  </a:lnTo>
                  <a:lnTo>
                    <a:pt x="1579562" y="3083242"/>
                  </a:lnTo>
                  <a:lnTo>
                    <a:pt x="1609725" y="3119437"/>
                  </a:lnTo>
                  <a:lnTo>
                    <a:pt x="1651000" y="3141662"/>
                  </a:lnTo>
                  <a:lnTo>
                    <a:pt x="1699895" y="3146425"/>
                  </a:lnTo>
                  <a:lnTo>
                    <a:pt x="1731645" y="3138805"/>
                  </a:lnTo>
                  <a:lnTo>
                    <a:pt x="1752282" y="3127692"/>
                  </a:lnTo>
                  <a:lnTo>
                    <a:pt x="1687512" y="3127692"/>
                  </a:lnTo>
                  <a:lnTo>
                    <a:pt x="1650682" y="3121025"/>
                  </a:lnTo>
                  <a:lnTo>
                    <a:pt x="1619567" y="3102292"/>
                  </a:lnTo>
                  <a:lnTo>
                    <a:pt x="1596707" y="3074352"/>
                  </a:lnTo>
                  <a:lnTo>
                    <a:pt x="1584642" y="3039110"/>
                  </a:lnTo>
                  <a:lnTo>
                    <a:pt x="1611312" y="3039110"/>
                  </a:lnTo>
                  <a:lnTo>
                    <a:pt x="1609407" y="3037205"/>
                  </a:lnTo>
                  <a:close/>
                </a:path>
                <a:path w="2139950" h="3241040">
                  <a:moveTo>
                    <a:pt x="1782762" y="3066415"/>
                  </a:moveTo>
                  <a:lnTo>
                    <a:pt x="1766570" y="3091497"/>
                  </a:lnTo>
                  <a:lnTo>
                    <a:pt x="1744345" y="3110865"/>
                  </a:lnTo>
                  <a:lnTo>
                    <a:pt x="1717357" y="3123247"/>
                  </a:lnTo>
                  <a:lnTo>
                    <a:pt x="1687512" y="3127692"/>
                  </a:lnTo>
                  <a:lnTo>
                    <a:pt x="1752282" y="3127692"/>
                  </a:lnTo>
                  <a:lnTo>
                    <a:pt x="1759584" y="3123565"/>
                  </a:lnTo>
                  <a:lnTo>
                    <a:pt x="1782762" y="3101657"/>
                  </a:lnTo>
                  <a:lnTo>
                    <a:pt x="1799589" y="3074035"/>
                  </a:lnTo>
                  <a:lnTo>
                    <a:pt x="1782762" y="3066415"/>
                  </a:lnTo>
                  <a:close/>
                </a:path>
                <a:path w="2139950" h="3241040">
                  <a:moveTo>
                    <a:pt x="1923304" y="2822257"/>
                  </a:moveTo>
                  <a:lnTo>
                    <a:pt x="1811020" y="2822257"/>
                  </a:lnTo>
                  <a:lnTo>
                    <a:pt x="1873250" y="2822575"/>
                  </a:lnTo>
                  <a:lnTo>
                    <a:pt x="1930717" y="2847657"/>
                  </a:lnTo>
                  <a:lnTo>
                    <a:pt x="1972627" y="2892742"/>
                  </a:lnTo>
                  <a:lnTo>
                    <a:pt x="1993900" y="2950210"/>
                  </a:lnTo>
                  <a:lnTo>
                    <a:pt x="1995804" y="2963545"/>
                  </a:lnTo>
                  <a:lnTo>
                    <a:pt x="2009139" y="2965450"/>
                  </a:lnTo>
                  <a:lnTo>
                    <a:pt x="2055495" y="2981642"/>
                  </a:lnTo>
                  <a:lnTo>
                    <a:pt x="2091689" y="3012122"/>
                  </a:lnTo>
                  <a:lnTo>
                    <a:pt x="2114550" y="3053080"/>
                  </a:lnTo>
                  <a:lnTo>
                    <a:pt x="2121217" y="3101340"/>
                  </a:lnTo>
                  <a:lnTo>
                    <a:pt x="2121217" y="3025140"/>
                  </a:lnTo>
                  <a:lnTo>
                    <a:pt x="2102802" y="2995295"/>
                  </a:lnTo>
                  <a:lnTo>
                    <a:pt x="2063114" y="2963862"/>
                  </a:lnTo>
                  <a:lnTo>
                    <a:pt x="2013584" y="2947670"/>
                  </a:lnTo>
                  <a:lnTo>
                    <a:pt x="2004695" y="2914015"/>
                  </a:lnTo>
                  <a:lnTo>
                    <a:pt x="1968817" y="2855595"/>
                  </a:lnTo>
                  <a:lnTo>
                    <a:pt x="1923304" y="2822257"/>
                  </a:lnTo>
                  <a:close/>
                </a:path>
                <a:path w="2139950" h="3241040">
                  <a:moveTo>
                    <a:pt x="1611312" y="3039110"/>
                  </a:moveTo>
                  <a:lnTo>
                    <a:pt x="1584642" y="3039110"/>
                  </a:lnTo>
                  <a:lnTo>
                    <a:pt x="1605597" y="3059747"/>
                  </a:lnTo>
                  <a:lnTo>
                    <a:pt x="1618614" y="3046412"/>
                  </a:lnTo>
                  <a:lnTo>
                    <a:pt x="1611312" y="3039110"/>
                  </a:lnTo>
                  <a:close/>
                </a:path>
                <a:path w="2139950" h="3241040">
                  <a:moveTo>
                    <a:pt x="1574482" y="3001327"/>
                  </a:moveTo>
                  <a:lnTo>
                    <a:pt x="1530032" y="3045460"/>
                  </a:lnTo>
                  <a:lnTo>
                    <a:pt x="1543367" y="3058795"/>
                  </a:lnTo>
                  <a:lnTo>
                    <a:pt x="1564957" y="3037205"/>
                  </a:lnTo>
                  <a:lnTo>
                    <a:pt x="1609407" y="3037205"/>
                  </a:lnTo>
                  <a:lnTo>
                    <a:pt x="1574482" y="3001327"/>
                  </a:lnTo>
                  <a:close/>
                </a:path>
                <a:path w="2139950" h="3241040">
                  <a:moveTo>
                    <a:pt x="1768475" y="2987040"/>
                  </a:moveTo>
                  <a:lnTo>
                    <a:pt x="1755457" y="3000375"/>
                  </a:lnTo>
                  <a:lnTo>
                    <a:pt x="1799589" y="3044507"/>
                  </a:lnTo>
                  <a:lnTo>
                    <a:pt x="1833562" y="3010852"/>
                  </a:lnTo>
                  <a:lnTo>
                    <a:pt x="1809114" y="3010852"/>
                  </a:lnTo>
                  <a:lnTo>
                    <a:pt x="1808162" y="3007995"/>
                  </a:lnTo>
                  <a:lnTo>
                    <a:pt x="1789429" y="3007995"/>
                  </a:lnTo>
                  <a:lnTo>
                    <a:pt x="1768475" y="2987040"/>
                  </a:lnTo>
                  <a:close/>
                </a:path>
                <a:path w="2139950" h="3241040">
                  <a:moveTo>
                    <a:pt x="1830704" y="2987040"/>
                  </a:moveTo>
                  <a:lnTo>
                    <a:pt x="1809114" y="3010852"/>
                  </a:lnTo>
                  <a:lnTo>
                    <a:pt x="1833562" y="3010852"/>
                  </a:lnTo>
                  <a:lnTo>
                    <a:pt x="1844039" y="3000375"/>
                  </a:lnTo>
                  <a:lnTo>
                    <a:pt x="1830704" y="2987040"/>
                  </a:lnTo>
                  <a:close/>
                </a:path>
                <a:path w="2139950" h="3241040">
                  <a:moveTo>
                    <a:pt x="1746567" y="2919095"/>
                  </a:moveTo>
                  <a:lnTo>
                    <a:pt x="1687512" y="2919095"/>
                  </a:lnTo>
                  <a:lnTo>
                    <a:pt x="1728152" y="2927667"/>
                  </a:lnTo>
                  <a:lnTo>
                    <a:pt x="1768792" y="2959735"/>
                  </a:lnTo>
                  <a:lnTo>
                    <a:pt x="1789429" y="3007995"/>
                  </a:lnTo>
                  <a:lnTo>
                    <a:pt x="1808162" y="3007995"/>
                  </a:lnTo>
                  <a:lnTo>
                    <a:pt x="1794192" y="2964497"/>
                  </a:lnTo>
                  <a:lnTo>
                    <a:pt x="1764029" y="2928302"/>
                  </a:lnTo>
                  <a:lnTo>
                    <a:pt x="1746567" y="2919095"/>
                  </a:lnTo>
                  <a:close/>
                </a:path>
                <a:path w="2139950" h="3241040">
                  <a:moveTo>
                    <a:pt x="1674177" y="2901315"/>
                  </a:moveTo>
                  <a:lnTo>
                    <a:pt x="1614487" y="2924175"/>
                  </a:lnTo>
                  <a:lnTo>
                    <a:pt x="1574482" y="2974022"/>
                  </a:lnTo>
                  <a:lnTo>
                    <a:pt x="1591309" y="2981325"/>
                  </a:lnTo>
                  <a:lnTo>
                    <a:pt x="1614804" y="2947670"/>
                  </a:lnTo>
                  <a:lnTo>
                    <a:pt x="1648459" y="2926397"/>
                  </a:lnTo>
                  <a:lnTo>
                    <a:pt x="1687512" y="2919095"/>
                  </a:lnTo>
                  <a:lnTo>
                    <a:pt x="1746567" y="2919095"/>
                  </a:lnTo>
                  <a:lnTo>
                    <a:pt x="1722437" y="2906077"/>
                  </a:lnTo>
                  <a:lnTo>
                    <a:pt x="1674177" y="2901315"/>
                  </a:lnTo>
                  <a:close/>
                </a:path>
                <a:path w="2139950" h="3241040">
                  <a:moveTo>
                    <a:pt x="0" y="2773045"/>
                  </a:moveTo>
                  <a:lnTo>
                    <a:pt x="0" y="2795270"/>
                  </a:lnTo>
                  <a:lnTo>
                    <a:pt x="1364297" y="2798445"/>
                  </a:lnTo>
                  <a:lnTo>
                    <a:pt x="1364297" y="2825432"/>
                  </a:lnTo>
                  <a:lnTo>
                    <a:pt x="1418589" y="2798445"/>
                  </a:lnTo>
                  <a:lnTo>
                    <a:pt x="1376997" y="2798445"/>
                  </a:lnTo>
                  <a:lnTo>
                    <a:pt x="1376997" y="2776220"/>
                  </a:lnTo>
                  <a:lnTo>
                    <a:pt x="1364297" y="2776220"/>
                  </a:lnTo>
                  <a:lnTo>
                    <a:pt x="0" y="2773045"/>
                  </a:lnTo>
                  <a:close/>
                </a:path>
                <a:path w="2139950" h="3241040">
                  <a:moveTo>
                    <a:pt x="1721484" y="2731452"/>
                  </a:moveTo>
                  <a:lnTo>
                    <a:pt x="1640204" y="2731452"/>
                  </a:lnTo>
                  <a:lnTo>
                    <a:pt x="1685289" y="2737167"/>
                  </a:lnTo>
                  <a:lnTo>
                    <a:pt x="1726882" y="2753677"/>
                  </a:lnTo>
                  <a:lnTo>
                    <a:pt x="1763077" y="2779712"/>
                  </a:lnTo>
                  <a:lnTo>
                    <a:pt x="1792287" y="2814637"/>
                  </a:lnTo>
                  <a:lnTo>
                    <a:pt x="1798637" y="2824797"/>
                  </a:lnTo>
                  <a:lnTo>
                    <a:pt x="1811020" y="2822257"/>
                  </a:lnTo>
                  <a:lnTo>
                    <a:pt x="1923304" y="2822257"/>
                  </a:lnTo>
                  <a:lnTo>
                    <a:pt x="1918970" y="2819082"/>
                  </a:lnTo>
                  <a:lnTo>
                    <a:pt x="1878329" y="2804477"/>
                  </a:lnTo>
                  <a:lnTo>
                    <a:pt x="1875419" y="2804160"/>
                  </a:lnTo>
                  <a:lnTo>
                    <a:pt x="1808162" y="2804160"/>
                  </a:lnTo>
                  <a:lnTo>
                    <a:pt x="1775459" y="2766060"/>
                  </a:lnTo>
                  <a:lnTo>
                    <a:pt x="1735454" y="2737167"/>
                  </a:lnTo>
                  <a:lnTo>
                    <a:pt x="1721484" y="2731452"/>
                  </a:lnTo>
                  <a:close/>
                </a:path>
                <a:path w="2139950" h="3241040">
                  <a:moveTo>
                    <a:pt x="1843404" y="2800667"/>
                  </a:moveTo>
                  <a:lnTo>
                    <a:pt x="1808162" y="2804160"/>
                  </a:lnTo>
                  <a:lnTo>
                    <a:pt x="1875419" y="2804160"/>
                  </a:lnTo>
                  <a:lnTo>
                    <a:pt x="1843404" y="2800667"/>
                  </a:lnTo>
                  <a:close/>
                </a:path>
                <a:path w="2139950" h="3241040">
                  <a:moveTo>
                    <a:pt x="1376997" y="2755582"/>
                  </a:moveTo>
                  <a:lnTo>
                    <a:pt x="1376997" y="2798445"/>
                  </a:lnTo>
                  <a:lnTo>
                    <a:pt x="1418589" y="2798445"/>
                  </a:lnTo>
                  <a:lnTo>
                    <a:pt x="1440497" y="2787650"/>
                  </a:lnTo>
                  <a:lnTo>
                    <a:pt x="1376997" y="2755582"/>
                  </a:lnTo>
                  <a:close/>
                </a:path>
                <a:path w="2139950" h="3241040">
                  <a:moveTo>
                    <a:pt x="1364614" y="2749232"/>
                  </a:moveTo>
                  <a:lnTo>
                    <a:pt x="1364424" y="2763520"/>
                  </a:lnTo>
                  <a:lnTo>
                    <a:pt x="1364297" y="2776220"/>
                  </a:lnTo>
                  <a:lnTo>
                    <a:pt x="1376997" y="2776220"/>
                  </a:lnTo>
                  <a:lnTo>
                    <a:pt x="1376997" y="2755582"/>
                  </a:lnTo>
                  <a:lnTo>
                    <a:pt x="1364614" y="2749232"/>
                  </a:lnTo>
                  <a:close/>
                </a:path>
                <a:path w="2139950" h="3241040">
                  <a:moveTo>
                    <a:pt x="1398904" y="0"/>
                  </a:moveTo>
                  <a:lnTo>
                    <a:pt x="1307464" y="23495"/>
                  </a:lnTo>
                  <a:lnTo>
                    <a:pt x="1268095" y="50800"/>
                  </a:lnTo>
                  <a:lnTo>
                    <a:pt x="1236027" y="86042"/>
                  </a:lnTo>
                  <a:lnTo>
                    <a:pt x="1212850" y="128270"/>
                  </a:lnTo>
                  <a:lnTo>
                    <a:pt x="1200150" y="175260"/>
                  </a:lnTo>
                  <a:lnTo>
                    <a:pt x="1160779" y="180975"/>
                  </a:lnTo>
                  <a:lnTo>
                    <a:pt x="1124584" y="194945"/>
                  </a:lnTo>
                  <a:lnTo>
                    <a:pt x="1092200" y="216535"/>
                  </a:lnTo>
                  <a:lnTo>
                    <a:pt x="1065212" y="245110"/>
                  </a:lnTo>
                  <a:lnTo>
                    <a:pt x="1042987" y="287337"/>
                  </a:lnTo>
                  <a:lnTo>
                    <a:pt x="1032341" y="332740"/>
                  </a:lnTo>
                  <a:lnTo>
                    <a:pt x="1032256" y="335597"/>
                  </a:lnTo>
                  <a:lnTo>
                    <a:pt x="1033462" y="377190"/>
                  </a:lnTo>
                  <a:lnTo>
                    <a:pt x="1047432" y="426085"/>
                  </a:lnTo>
                  <a:lnTo>
                    <a:pt x="1072832" y="466090"/>
                  </a:lnTo>
                  <a:lnTo>
                    <a:pt x="1107439" y="497205"/>
                  </a:lnTo>
                  <a:lnTo>
                    <a:pt x="1149032" y="518160"/>
                  </a:lnTo>
                  <a:lnTo>
                    <a:pt x="1195387" y="527050"/>
                  </a:lnTo>
                  <a:lnTo>
                    <a:pt x="1655445" y="528002"/>
                  </a:lnTo>
                  <a:lnTo>
                    <a:pt x="1755457" y="528002"/>
                  </a:lnTo>
                  <a:lnTo>
                    <a:pt x="1801812" y="519430"/>
                  </a:lnTo>
                  <a:lnTo>
                    <a:pt x="1820218" y="509270"/>
                  </a:lnTo>
                  <a:lnTo>
                    <a:pt x="1655445" y="509270"/>
                  </a:lnTo>
                  <a:lnTo>
                    <a:pt x="1196339" y="508317"/>
                  </a:lnTo>
                  <a:lnTo>
                    <a:pt x="1155382" y="500062"/>
                  </a:lnTo>
                  <a:lnTo>
                    <a:pt x="1118552" y="481647"/>
                  </a:lnTo>
                  <a:lnTo>
                    <a:pt x="1087754" y="454025"/>
                  </a:lnTo>
                  <a:lnTo>
                    <a:pt x="1065212" y="418782"/>
                  </a:lnTo>
                  <a:lnTo>
                    <a:pt x="1052512" y="377825"/>
                  </a:lnTo>
                  <a:lnTo>
                    <a:pt x="1050925" y="335597"/>
                  </a:lnTo>
                  <a:lnTo>
                    <a:pt x="1060132" y="294322"/>
                  </a:lnTo>
                  <a:lnTo>
                    <a:pt x="1080452" y="256540"/>
                  </a:lnTo>
                  <a:lnTo>
                    <a:pt x="1133475" y="212090"/>
                  </a:lnTo>
                  <a:lnTo>
                    <a:pt x="1201102" y="194310"/>
                  </a:lnTo>
                  <a:lnTo>
                    <a:pt x="1216977" y="193357"/>
                  </a:lnTo>
                  <a:lnTo>
                    <a:pt x="1218882" y="178117"/>
                  </a:lnTo>
                  <a:lnTo>
                    <a:pt x="1230629" y="135572"/>
                  </a:lnTo>
                  <a:lnTo>
                    <a:pt x="1251584" y="97155"/>
                  </a:lnTo>
                  <a:lnTo>
                    <a:pt x="1280795" y="65087"/>
                  </a:lnTo>
                  <a:lnTo>
                    <a:pt x="1316354" y="40005"/>
                  </a:lnTo>
                  <a:lnTo>
                    <a:pt x="1357629" y="23495"/>
                  </a:lnTo>
                  <a:lnTo>
                    <a:pt x="1398904" y="18732"/>
                  </a:lnTo>
                  <a:lnTo>
                    <a:pt x="1480184" y="18732"/>
                  </a:lnTo>
                  <a:lnTo>
                    <a:pt x="1448752" y="6350"/>
                  </a:lnTo>
                  <a:lnTo>
                    <a:pt x="1398904" y="0"/>
                  </a:lnTo>
                  <a:close/>
                </a:path>
                <a:path w="2139950" h="3241040">
                  <a:moveTo>
                    <a:pt x="1879917" y="312420"/>
                  </a:moveTo>
                  <a:lnTo>
                    <a:pt x="1879834" y="388937"/>
                  </a:lnTo>
                  <a:lnTo>
                    <a:pt x="1867852" y="434975"/>
                  </a:lnTo>
                  <a:lnTo>
                    <a:pt x="1840547" y="473075"/>
                  </a:lnTo>
                  <a:lnTo>
                    <a:pt x="1802129" y="498792"/>
                  </a:lnTo>
                  <a:lnTo>
                    <a:pt x="1755457" y="509270"/>
                  </a:lnTo>
                  <a:lnTo>
                    <a:pt x="1820218" y="509270"/>
                  </a:lnTo>
                  <a:lnTo>
                    <a:pt x="1841500" y="497522"/>
                  </a:lnTo>
                  <a:lnTo>
                    <a:pt x="1872614" y="464820"/>
                  </a:lnTo>
                  <a:lnTo>
                    <a:pt x="1892300" y="423862"/>
                  </a:lnTo>
                  <a:lnTo>
                    <a:pt x="1898650" y="377825"/>
                  </a:lnTo>
                  <a:lnTo>
                    <a:pt x="1898650" y="377190"/>
                  </a:lnTo>
                  <a:lnTo>
                    <a:pt x="1888172" y="325755"/>
                  </a:lnTo>
                  <a:lnTo>
                    <a:pt x="1879917" y="312420"/>
                  </a:lnTo>
                  <a:close/>
                </a:path>
                <a:path w="2139950" h="3241040">
                  <a:moveTo>
                    <a:pt x="1368107" y="324485"/>
                  </a:moveTo>
                  <a:lnTo>
                    <a:pt x="1323657" y="324485"/>
                  </a:lnTo>
                  <a:lnTo>
                    <a:pt x="1338262" y="370522"/>
                  </a:lnTo>
                  <a:lnTo>
                    <a:pt x="1368425" y="406717"/>
                  </a:lnTo>
                  <a:lnTo>
                    <a:pt x="1409700" y="428942"/>
                  </a:lnTo>
                  <a:lnTo>
                    <a:pt x="1458595" y="433705"/>
                  </a:lnTo>
                  <a:lnTo>
                    <a:pt x="1490345" y="426085"/>
                  </a:lnTo>
                  <a:lnTo>
                    <a:pt x="1510982" y="414972"/>
                  </a:lnTo>
                  <a:lnTo>
                    <a:pt x="1446212" y="414972"/>
                  </a:lnTo>
                  <a:lnTo>
                    <a:pt x="1409382" y="408305"/>
                  </a:lnTo>
                  <a:lnTo>
                    <a:pt x="1378267" y="389572"/>
                  </a:lnTo>
                  <a:lnTo>
                    <a:pt x="1355407" y="361632"/>
                  </a:lnTo>
                  <a:lnTo>
                    <a:pt x="1343342" y="326390"/>
                  </a:lnTo>
                  <a:lnTo>
                    <a:pt x="1370012" y="326390"/>
                  </a:lnTo>
                  <a:lnTo>
                    <a:pt x="1368107" y="324485"/>
                  </a:lnTo>
                  <a:close/>
                </a:path>
                <a:path w="2139950" h="3241040">
                  <a:moveTo>
                    <a:pt x="1541462" y="353695"/>
                  </a:moveTo>
                  <a:lnTo>
                    <a:pt x="1525270" y="378777"/>
                  </a:lnTo>
                  <a:lnTo>
                    <a:pt x="1503045" y="398145"/>
                  </a:lnTo>
                  <a:lnTo>
                    <a:pt x="1476057" y="410527"/>
                  </a:lnTo>
                  <a:lnTo>
                    <a:pt x="1446212" y="414972"/>
                  </a:lnTo>
                  <a:lnTo>
                    <a:pt x="1510982" y="414972"/>
                  </a:lnTo>
                  <a:lnTo>
                    <a:pt x="1518284" y="410845"/>
                  </a:lnTo>
                  <a:lnTo>
                    <a:pt x="1541462" y="388937"/>
                  </a:lnTo>
                  <a:lnTo>
                    <a:pt x="1558289" y="361315"/>
                  </a:lnTo>
                  <a:lnTo>
                    <a:pt x="1541462" y="353695"/>
                  </a:lnTo>
                  <a:close/>
                </a:path>
                <a:path w="2139950" h="3241040">
                  <a:moveTo>
                    <a:pt x="1682004" y="109537"/>
                  </a:moveTo>
                  <a:lnTo>
                    <a:pt x="1569720" y="109537"/>
                  </a:lnTo>
                  <a:lnTo>
                    <a:pt x="1631950" y="109855"/>
                  </a:lnTo>
                  <a:lnTo>
                    <a:pt x="1689417" y="134937"/>
                  </a:lnTo>
                  <a:lnTo>
                    <a:pt x="1731327" y="180022"/>
                  </a:lnTo>
                  <a:lnTo>
                    <a:pt x="1752600" y="237490"/>
                  </a:lnTo>
                  <a:lnTo>
                    <a:pt x="1754504" y="250825"/>
                  </a:lnTo>
                  <a:lnTo>
                    <a:pt x="1767839" y="252730"/>
                  </a:lnTo>
                  <a:lnTo>
                    <a:pt x="1814195" y="268922"/>
                  </a:lnTo>
                  <a:lnTo>
                    <a:pt x="1850389" y="299402"/>
                  </a:lnTo>
                  <a:lnTo>
                    <a:pt x="1873250" y="340360"/>
                  </a:lnTo>
                  <a:lnTo>
                    <a:pt x="1879917" y="388620"/>
                  </a:lnTo>
                  <a:lnTo>
                    <a:pt x="1879917" y="312420"/>
                  </a:lnTo>
                  <a:lnTo>
                    <a:pt x="1861502" y="282575"/>
                  </a:lnTo>
                  <a:lnTo>
                    <a:pt x="1821814" y="251142"/>
                  </a:lnTo>
                  <a:lnTo>
                    <a:pt x="1772284" y="234950"/>
                  </a:lnTo>
                  <a:lnTo>
                    <a:pt x="1763395" y="201295"/>
                  </a:lnTo>
                  <a:lnTo>
                    <a:pt x="1727517" y="142875"/>
                  </a:lnTo>
                  <a:lnTo>
                    <a:pt x="1682004" y="109537"/>
                  </a:lnTo>
                  <a:close/>
                </a:path>
                <a:path w="2139950" h="3241040">
                  <a:moveTo>
                    <a:pt x="1370012" y="326390"/>
                  </a:moveTo>
                  <a:lnTo>
                    <a:pt x="1343342" y="326390"/>
                  </a:lnTo>
                  <a:lnTo>
                    <a:pt x="1364297" y="347027"/>
                  </a:lnTo>
                  <a:lnTo>
                    <a:pt x="1377314" y="333692"/>
                  </a:lnTo>
                  <a:lnTo>
                    <a:pt x="1370012" y="326390"/>
                  </a:lnTo>
                  <a:close/>
                </a:path>
                <a:path w="2139950" h="3241040">
                  <a:moveTo>
                    <a:pt x="1333182" y="288607"/>
                  </a:moveTo>
                  <a:lnTo>
                    <a:pt x="1288732" y="332740"/>
                  </a:lnTo>
                  <a:lnTo>
                    <a:pt x="1302067" y="346075"/>
                  </a:lnTo>
                  <a:lnTo>
                    <a:pt x="1323657" y="324485"/>
                  </a:lnTo>
                  <a:lnTo>
                    <a:pt x="1368107" y="324485"/>
                  </a:lnTo>
                  <a:lnTo>
                    <a:pt x="1333182" y="288607"/>
                  </a:lnTo>
                  <a:close/>
                </a:path>
                <a:path w="2139950" h="3241040">
                  <a:moveTo>
                    <a:pt x="1527175" y="274320"/>
                  </a:moveTo>
                  <a:lnTo>
                    <a:pt x="1514157" y="287655"/>
                  </a:lnTo>
                  <a:lnTo>
                    <a:pt x="1558289" y="331787"/>
                  </a:lnTo>
                  <a:lnTo>
                    <a:pt x="1592262" y="298132"/>
                  </a:lnTo>
                  <a:lnTo>
                    <a:pt x="1567814" y="298132"/>
                  </a:lnTo>
                  <a:lnTo>
                    <a:pt x="1566862" y="295275"/>
                  </a:lnTo>
                  <a:lnTo>
                    <a:pt x="1548129" y="295275"/>
                  </a:lnTo>
                  <a:lnTo>
                    <a:pt x="1527175" y="274320"/>
                  </a:lnTo>
                  <a:close/>
                </a:path>
                <a:path w="2139950" h="3241040">
                  <a:moveTo>
                    <a:pt x="1589404" y="274320"/>
                  </a:moveTo>
                  <a:lnTo>
                    <a:pt x="1567814" y="298132"/>
                  </a:lnTo>
                  <a:lnTo>
                    <a:pt x="1592262" y="298132"/>
                  </a:lnTo>
                  <a:lnTo>
                    <a:pt x="1602739" y="287655"/>
                  </a:lnTo>
                  <a:lnTo>
                    <a:pt x="1589404" y="274320"/>
                  </a:lnTo>
                  <a:close/>
                </a:path>
                <a:path w="2139950" h="3241040">
                  <a:moveTo>
                    <a:pt x="1505267" y="206375"/>
                  </a:moveTo>
                  <a:lnTo>
                    <a:pt x="1446212" y="206375"/>
                  </a:lnTo>
                  <a:lnTo>
                    <a:pt x="1486852" y="214947"/>
                  </a:lnTo>
                  <a:lnTo>
                    <a:pt x="1527492" y="247015"/>
                  </a:lnTo>
                  <a:lnTo>
                    <a:pt x="1548129" y="295275"/>
                  </a:lnTo>
                  <a:lnTo>
                    <a:pt x="1566862" y="295275"/>
                  </a:lnTo>
                  <a:lnTo>
                    <a:pt x="1552892" y="251777"/>
                  </a:lnTo>
                  <a:lnTo>
                    <a:pt x="1522729" y="215582"/>
                  </a:lnTo>
                  <a:lnTo>
                    <a:pt x="1505267" y="206375"/>
                  </a:lnTo>
                  <a:close/>
                </a:path>
                <a:path w="2139950" h="3241040">
                  <a:moveTo>
                    <a:pt x="1432877" y="188595"/>
                  </a:moveTo>
                  <a:lnTo>
                    <a:pt x="1373187" y="211455"/>
                  </a:lnTo>
                  <a:lnTo>
                    <a:pt x="1333182" y="261302"/>
                  </a:lnTo>
                  <a:lnTo>
                    <a:pt x="1350009" y="268605"/>
                  </a:lnTo>
                  <a:lnTo>
                    <a:pt x="1373504" y="234950"/>
                  </a:lnTo>
                  <a:lnTo>
                    <a:pt x="1407159" y="213677"/>
                  </a:lnTo>
                  <a:lnTo>
                    <a:pt x="1446212" y="206375"/>
                  </a:lnTo>
                  <a:lnTo>
                    <a:pt x="1505267" y="206375"/>
                  </a:lnTo>
                  <a:lnTo>
                    <a:pt x="1481137" y="193357"/>
                  </a:lnTo>
                  <a:lnTo>
                    <a:pt x="1432877" y="188595"/>
                  </a:lnTo>
                  <a:close/>
                </a:path>
                <a:path w="2139950" h="3241040">
                  <a:moveTo>
                    <a:pt x="1480184" y="18732"/>
                  </a:moveTo>
                  <a:lnTo>
                    <a:pt x="1398904" y="18732"/>
                  </a:lnTo>
                  <a:lnTo>
                    <a:pt x="1443989" y="24447"/>
                  </a:lnTo>
                  <a:lnTo>
                    <a:pt x="1485582" y="40957"/>
                  </a:lnTo>
                  <a:lnTo>
                    <a:pt x="1521777" y="66992"/>
                  </a:lnTo>
                  <a:lnTo>
                    <a:pt x="1550987" y="101917"/>
                  </a:lnTo>
                  <a:lnTo>
                    <a:pt x="1557337" y="112077"/>
                  </a:lnTo>
                  <a:lnTo>
                    <a:pt x="1569720" y="109537"/>
                  </a:lnTo>
                  <a:lnTo>
                    <a:pt x="1682004" y="109537"/>
                  </a:lnTo>
                  <a:lnTo>
                    <a:pt x="1677670" y="106362"/>
                  </a:lnTo>
                  <a:lnTo>
                    <a:pt x="1637029" y="91757"/>
                  </a:lnTo>
                  <a:lnTo>
                    <a:pt x="1634119" y="91440"/>
                  </a:lnTo>
                  <a:lnTo>
                    <a:pt x="1566862" y="91440"/>
                  </a:lnTo>
                  <a:lnTo>
                    <a:pt x="1534159" y="53340"/>
                  </a:lnTo>
                  <a:lnTo>
                    <a:pt x="1494154" y="24447"/>
                  </a:lnTo>
                  <a:lnTo>
                    <a:pt x="1480184" y="18732"/>
                  </a:lnTo>
                  <a:close/>
                </a:path>
                <a:path w="2139950" h="3241040">
                  <a:moveTo>
                    <a:pt x="1602104" y="87947"/>
                  </a:moveTo>
                  <a:lnTo>
                    <a:pt x="1566862" y="91440"/>
                  </a:lnTo>
                  <a:lnTo>
                    <a:pt x="1634119" y="91440"/>
                  </a:lnTo>
                  <a:lnTo>
                    <a:pt x="1602104" y="87947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646487" y="3631565"/>
              <a:ext cx="2156142" cy="1470025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412479" y="3291840"/>
              <a:ext cx="3611879" cy="2829560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412479" y="386079"/>
              <a:ext cx="3657600" cy="2862580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8533129" y="1327150"/>
              <a:ext cx="3368040" cy="3152140"/>
            </a:xfrm>
            <a:custGeom>
              <a:avLst/>
              <a:gdLst/>
              <a:ahLst/>
              <a:cxnLst/>
              <a:rect l="l" t="t" r="r" b="b"/>
              <a:pathLst>
                <a:path w="3368040" h="3152140">
                  <a:moveTo>
                    <a:pt x="0" y="3152140"/>
                  </a:moveTo>
                  <a:lnTo>
                    <a:pt x="3342640" y="3152140"/>
                  </a:lnTo>
                  <a:lnTo>
                    <a:pt x="3342640" y="2898140"/>
                  </a:lnTo>
                  <a:lnTo>
                    <a:pt x="0" y="2898140"/>
                  </a:lnTo>
                  <a:lnTo>
                    <a:pt x="0" y="3152140"/>
                  </a:lnTo>
                </a:path>
                <a:path w="3368040" h="3152140">
                  <a:moveTo>
                    <a:pt x="25400" y="256539"/>
                  </a:moveTo>
                  <a:lnTo>
                    <a:pt x="3368040" y="256539"/>
                  </a:lnTo>
                  <a:lnTo>
                    <a:pt x="3368040" y="0"/>
                  </a:lnTo>
                  <a:lnTo>
                    <a:pt x="25400" y="0"/>
                  </a:lnTo>
                  <a:lnTo>
                    <a:pt x="25400" y="256539"/>
                  </a:lnTo>
                </a:path>
              </a:pathLst>
            </a:custGeom>
            <a:ln w="285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 txBox="1">
            <a:spLocks noGrp="1"/>
          </p:cNvSpPr>
          <p:nvPr>
            <p:ph type="title"/>
          </p:nvPr>
        </p:nvSpPr>
        <p:spPr>
          <a:xfrm>
            <a:off x="875030" y="423862"/>
            <a:ext cx="3615054" cy="2921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50" spc="110" dirty="0">
                <a:solidFill>
                  <a:srgbClr val="000000"/>
                </a:solidFill>
              </a:rPr>
              <a:t>Τι</a:t>
            </a:r>
            <a:r>
              <a:rPr sz="1750" spc="155" dirty="0">
                <a:solidFill>
                  <a:srgbClr val="000000"/>
                </a:solidFill>
              </a:rPr>
              <a:t> </a:t>
            </a:r>
            <a:r>
              <a:rPr sz="1750" spc="105" dirty="0">
                <a:solidFill>
                  <a:srgbClr val="000000"/>
                </a:solidFill>
              </a:rPr>
              <a:t>είναι</a:t>
            </a:r>
            <a:r>
              <a:rPr sz="1750" spc="125" dirty="0">
                <a:solidFill>
                  <a:srgbClr val="000000"/>
                </a:solidFill>
              </a:rPr>
              <a:t> </a:t>
            </a:r>
            <a:r>
              <a:rPr sz="1750" spc="90" dirty="0">
                <a:solidFill>
                  <a:srgbClr val="000000"/>
                </a:solidFill>
              </a:rPr>
              <a:t>η</a:t>
            </a:r>
            <a:r>
              <a:rPr sz="1750" spc="150" dirty="0">
                <a:solidFill>
                  <a:srgbClr val="000000"/>
                </a:solidFill>
              </a:rPr>
              <a:t> </a:t>
            </a:r>
            <a:r>
              <a:rPr sz="1750" spc="135" dirty="0">
                <a:solidFill>
                  <a:srgbClr val="000000"/>
                </a:solidFill>
              </a:rPr>
              <a:t>επίθεση</a:t>
            </a:r>
            <a:r>
              <a:rPr sz="1750" spc="165" dirty="0">
                <a:solidFill>
                  <a:srgbClr val="000000"/>
                </a:solidFill>
              </a:rPr>
              <a:t> </a:t>
            </a:r>
            <a:r>
              <a:rPr sz="1750" spc="155" dirty="0">
                <a:solidFill>
                  <a:srgbClr val="000000"/>
                </a:solidFill>
              </a:rPr>
              <a:t>ARP</a:t>
            </a:r>
            <a:r>
              <a:rPr sz="1750" spc="165" dirty="0">
                <a:solidFill>
                  <a:srgbClr val="000000"/>
                </a:solidFill>
              </a:rPr>
              <a:t> </a:t>
            </a:r>
            <a:r>
              <a:rPr sz="1750" spc="140" dirty="0">
                <a:solidFill>
                  <a:srgbClr val="000000"/>
                </a:solidFill>
              </a:rPr>
              <a:t>Spoofing;</a:t>
            </a:r>
            <a:endParaRPr sz="1750"/>
          </a:p>
        </p:txBody>
      </p:sp>
      <p:sp>
        <p:nvSpPr>
          <p:cNvPr id="14" name="object 14"/>
          <p:cNvSpPr txBox="1"/>
          <p:nvPr/>
        </p:nvSpPr>
        <p:spPr>
          <a:xfrm>
            <a:off x="2564764" y="1261427"/>
            <a:ext cx="636270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65" dirty="0">
                <a:latin typeface="Calibri"/>
                <a:cs typeface="Calibri"/>
              </a:rPr>
              <a:t>Αιτήματα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6985000" y="1010284"/>
            <a:ext cx="855980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65" dirty="0">
                <a:latin typeface="Calibri"/>
                <a:cs typeface="Calibri"/>
              </a:rPr>
              <a:t>Πίνακας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spc="85" dirty="0">
                <a:latin typeface="Calibri"/>
                <a:cs typeface="Calibri"/>
              </a:rPr>
              <a:t>ARP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8307705" y="33019"/>
            <a:ext cx="2174240" cy="1244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50" spc="60" dirty="0">
                <a:latin typeface="Calibri"/>
                <a:cs typeface="Calibri"/>
              </a:rPr>
              <a:t>CSP004_C_E:</a:t>
            </a:r>
            <a:r>
              <a:rPr sz="650" spc="35" dirty="0">
                <a:latin typeface="Calibri"/>
                <a:cs typeface="Calibri"/>
              </a:rPr>
              <a:t> </a:t>
            </a:r>
            <a:r>
              <a:rPr sz="650" spc="55" dirty="0">
                <a:latin typeface="Calibri"/>
                <a:cs typeface="Calibri"/>
              </a:rPr>
              <a:t>Abdelkader</a:t>
            </a:r>
            <a:r>
              <a:rPr sz="650" spc="30" dirty="0">
                <a:latin typeface="Calibri"/>
                <a:cs typeface="Calibri"/>
              </a:rPr>
              <a:t> </a:t>
            </a:r>
            <a:r>
              <a:rPr sz="650" spc="60" dirty="0">
                <a:latin typeface="Calibri"/>
                <a:cs typeface="Calibri"/>
              </a:rPr>
              <a:t>Shaaban</a:t>
            </a:r>
            <a:r>
              <a:rPr sz="650" spc="40" dirty="0">
                <a:latin typeface="Calibri"/>
                <a:cs typeface="Calibri"/>
              </a:rPr>
              <a:t> </a:t>
            </a:r>
            <a:r>
              <a:rPr sz="650" spc="55" dirty="0">
                <a:latin typeface="Calibri"/>
                <a:cs typeface="Calibri"/>
              </a:rPr>
              <a:t>και</a:t>
            </a:r>
            <a:r>
              <a:rPr sz="650" spc="25" dirty="0">
                <a:latin typeface="Calibri"/>
                <a:cs typeface="Calibri"/>
              </a:rPr>
              <a:t> </a:t>
            </a:r>
            <a:r>
              <a:rPr sz="650" spc="50" dirty="0">
                <a:latin typeface="Calibri"/>
                <a:cs typeface="Calibri"/>
              </a:rPr>
              <a:t>Stefan</a:t>
            </a:r>
            <a:r>
              <a:rPr sz="650" spc="25" dirty="0">
                <a:latin typeface="Calibri"/>
                <a:cs typeface="Calibri"/>
              </a:rPr>
              <a:t> </a:t>
            </a:r>
            <a:r>
              <a:rPr sz="650" spc="50" dirty="0">
                <a:latin typeface="Calibri"/>
                <a:cs typeface="Calibri"/>
              </a:rPr>
              <a:t>Schauer</a:t>
            </a:r>
            <a:endParaRPr sz="650">
              <a:latin typeface="Calibri"/>
              <a:cs typeface="Calibri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913130" y="1476374"/>
            <a:ext cx="5735320" cy="639445"/>
          </a:xfrm>
          <a:custGeom>
            <a:avLst/>
            <a:gdLst/>
            <a:ahLst/>
            <a:cxnLst/>
            <a:rect l="l" t="t" r="r" b="b"/>
            <a:pathLst>
              <a:path w="5735320" h="639444">
                <a:moveTo>
                  <a:pt x="707072" y="167322"/>
                </a:moveTo>
                <a:lnTo>
                  <a:pt x="688340" y="167322"/>
                </a:lnTo>
                <a:lnTo>
                  <a:pt x="688340" y="186372"/>
                </a:lnTo>
                <a:lnTo>
                  <a:pt x="688340" y="488632"/>
                </a:lnTo>
                <a:lnTo>
                  <a:pt x="179070" y="488632"/>
                </a:lnTo>
                <a:lnTo>
                  <a:pt x="179070" y="186372"/>
                </a:lnTo>
                <a:lnTo>
                  <a:pt x="688340" y="186372"/>
                </a:lnTo>
                <a:lnTo>
                  <a:pt x="688340" y="167322"/>
                </a:lnTo>
                <a:lnTo>
                  <a:pt x="160337" y="167322"/>
                </a:lnTo>
                <a:lnTo>
                  <a:pt x="160337" y="507682"/>
                </a:lnTo>
                <a:lnTo>
                  <a:pt x="707072" y="507682"/>
                </a:lnTo>
                <a:lnTo>
                  <a:pt x="707072" y="488632"/>
                </a:lnTo>
                <a:lnTo>
                  <a:pt x="707072" y="167322"/>
                </a:lnTo>
                <a:close/>
              </a:path>
              <a:path w="5735320" h="639444">
                <a:moveTo>
                  <a:pt x="754380" y="158432"/>
                </a:moveTo>
                <a:lnTo>
                  <a:pt x="751205" y="143827"/>
                </a:lnTo>
                <a:lnTo>
                  <a:pt x="748271" y="139382"/>
                </a:lnTo>
                <a:lnTo>
                  <a:pt x="743267" y="131762"/>
                </a:lnTo>
                <a:lnTo>
                  <a:pt x="731202" y="123507"/>
                </a:lnTo>
                <a:lnTo>
                  <a:pt x="716584" y="120650"/>
                </a:lnTo>
                <a:lnTo>
                  <a:pt x="150812" y="120650"/>
                </a:lnTo>
                <a:lnTo>
                  <a:pt x="136207" y="123507"/>
                </a:lnTo>
                <a:lnTo>
                  <a:pt x="124142" y="131762"/>
                </a:lnTo>
                <a:lnTo>
                  <a:pt x="116205" y="143827"/>
                </a:lnTo>
                <a:lnTo>
                  <a:pt x="113030" y="158432"/>
                </a:lnTo>
                <a:lnTo>
                  <a:pt x="113030" y="545147"/>
                </a:lnTo>
                <a:lnTo>
                  <a:pt x="132080" y="545147"/>
                </a:lnTo>
                <a:lnTo>
                  <a:pt x="132080" y="158432"/>
                </a:lnTo>
                <a:lnTo>
                  <a:pt x="133350" y="151130"/>
                </a:lnTo>
                <a:lnTo>
                  <a:pt x="137477" y="145097"/>
                </a:lnTo>
                <a:lnTo>
                  <a:pt x="143510" y="140970"/>
                </a:lnTo>
                <a:lnTo>
                  <a:pt x="150812" y="139382"/>
                </a:lnTo>
                <a:lnTo>
                  <a:pt x="716584" y="139382"/>
                </a:lnTo>
                <a:lnTo>
                  <a:pt x="723900" y="140970"/>
                </a:lnTo>
                <a:lnTo>
                  <a:pt x="729932" y="145097"/>
                </a:lnTo>
                <a:lnTo>
                  <a:pt x="734047" y="151130"/>
                </a:lnTo>
                <a:lnTo>
                  <a:pt x="735330" y="158432"/>
                </a:lnTo>
                <a:lnTo>
                  <a:pt x="735330" y="545147"/>
                </a:lnTo>
                <a:lnTo>
                  <a:pt x="754380" y="545147"/>
                </a:lnTo>
                <a:lnTo>
                  <a:pt x="754380" y="158432"/>
                </a:lnTo>
                <a:close/>
              </a:path>
              <a:path w="5735320" h="639444">
                <a:moveTo>
                  <a:pt x="867410" y="573087"/>
                </a:moveTo>
                <a:lnTo>
                  <a:pt x="848677" y="573087"/>
                </a:lnTo>
                <a:lnTo>
                  <a:pt x="848677" y="592137"/>
                </a:lnTo>
                <a:lnTo>
                  <a:pt x="846455" y="603250"/>
                </a:lnTo>
                <a:lnTo>
                  <a:pt x="840422" y="612140"/>
                </a:lnTo>
                <a:lnTo>
                  <a:pt x="831215" y="618172"/>
                </a:lnTo>
                <a:lnTo>
                  <a:pt x="820420" y="620395"/>
                </a:lnTo>
                <a:lnTo>
                  <a:pt x="47307" y="620395"/>
                </a:lnTo>
                <a:lnTo>
                  <a:pt x="36195" y="618172"/>
                </a:lnTo>
                <a:lnTo>
                  <a:pt x="27305" y="612140"/>
                </a:lnTo>
                <a:lnTo>
                  <a:pt x="20955" y="603250"/>
                </a:lnTo>
                <a:lnTo>
                  <a:pt x="18732" y="592137"/>
                </a:lnTo>
                <a:lnTo>
                  <a:pt x="367665" y="592137"/>
                </a:lnTo>
                <a:lnTo>
                  <a:pt x="368935" y="599122"/>
                </a:lnTo>
                <a:lnTo>
                  <a:pt x="372745" y="605155"/>
                </a:lnTo>
                <a:lnTo>
                  <a:pt x="378460" y="609282"/>
                </a:lnTo>
                <a:lnTo>
                  <a:pt x="385445" y="610870"/>
                </a:lnTo>
                <a:lnTo>
                  <a:pt x="481012" y="610870"/>
                </a:lnTo>
                <a:lnTo>
                  <a:pt x="487997" y="609917"/>
                </a:lnTo>
                <a:lnTo>
                  <a:pt x="494030" y="606107"/>
                </a:lnTo>
                <a:lnTo>
                  <a:pt x="498157" y="600392"/>
                </a:lnTo>
                <a:lnTo>
                  <a:pt x="499745" y="593407"/>
                </a:lnTo>
                <a:lnTo>
                  <a:pt x="499745" y="592137"/>
                </a:lnTo>
                <a:lnTo>
                  <a:pt x="848677" y="592137"/>
                </a:lnTo>
                <a:lnTo>
                  <a:pt x="848677" y="573087"/>
                </a:lnTo>
                <a:lnTo>
                  <a:pt x="481012" y="573087"/>
                </a:lnTo>
                <a:lnTo>
                  <a:pt x="481012" y="592137"/>
                </a:lnTo>
                <a:lnTo>
                  <a:pt x="386715" y="592137"/>
                </a:lnTo>
                <a:lnTo>
                  <a:pt x="386715" y="573087"/>
                </a:lnTo>
                <a:lnTo>
                  <a:pt x="0" y="573087"/>
                </a:lnTo>
                <a:lnTo>
                  <a:pt x="0" y="592137"/>
                </a:lnTo>
                <a:lnTo>
                  <a:pt x="3810" y="610552"/>
                </a:lnTo>
                <a:lnTo>
                  <a:pt x="13970" y="625475"/>
                </a:lnTo>
                <a:lnTo>
                  <a:pt x="28892" y="635635"/>
                </a:lnTo>
                <a:lnTo>
                  <a:pt x="47307" y="639127"/>
                </a:lnTo>
                <a:lnTo>
                  <a:pt x="820420" y="639127"/>
                </a:lnTo>
                <a:lnTo>
                  <a:pt x="838517" y="635635"/>
                </a:lnTo>
                <a:lnTo>
                  <a:pt x="853757" y="625475"/>
                </a:lnTo>
                <a:lnTo>
                  <a:pt x="856932" y="620395"/>
                </a:lnTo>
                <a:lnTo>
                  <a:pt x="863917" y="610552"/>
                </a:lnTo>
                <a:lnTo>
                  <a:pt x="867410" y="592137"/>
                </a:lnTo>
                <a:lnTo>
                  <a:pt x="867410" y="573087"/>
                </a:lnTo>
                <a:close/>
              </a:path>
              <a:path w="5735320" h="639444">
                <a:moveTo>
                  <a:pt x="2957830" y="545147"/>
                </a:moveTo>
                <a:lnTo>
                  <a:pt x="967740" y="545147"/>
                </a:lnTo>
                <a:lnTo>
                  <a:pt x="967740" y="517842"/>
                </a:lnTo>
                <a:lnTo>
                  <a:pt x="891540" y="555942"/>
                </a:lnTo>
                <a:lnTo>
                  <a:pt x="967740" y="594042"/>
                </a:lnTo>
                <a:lnTo>
                  <a:pt x="967740" y="567372"/>
                </a:lnTo>
                <a:lnTo>
                  <a:pt x="2957830" y="567372"/>
                </a:lnTo>
                <a:lnTo>
                  <a:pt x="2957830" y="545147"/>
                </a:lnTo>
                <a:close/>
              </a:path>
              <a:path w="5735320" h="639444">
                <a:moveTo>
                  <a:pt x="2963862" y="230822"/>
                </a:moveTo>
                <a:lnTo>
                  <a:pt x="2941637" y="220027"/>
                </a:lnTo>
                <a:lnTo>
                  <a:pt x="2887662" y="192722"/>
                </a:lnTo>
                <a:lnTo>
                  <a:pt x="2887662" y="220027"/>
                </a:lnTo>
                <a:lnTo>
                  <a:pt x="891540" y="220027"/>
                </a:lnTo>
                <a:lnTo>
                  <a:pt x="891540" y="242252"/>
                </a:lnTo>
                <a:lnTo>
                  <a:pt x="2887662" y="242252"/>
                </a:lnTo>
                <a:lnTo>
                  <a:pt x="2887662" y="268922"/>
                </a:lnTo>
                <a:lnTo>
                  <a:pt x="2941320" y="242252"/>
                </a:lnTo>
                <a:lnTo>
                  <a:pt x="2963862" y="230822"/>
                </a:lnTo>
                <a:close/>
              </a:path>
              <a:path w="5735320" h="639444">
                <a:moveTo>
                  <a:pt x="3124517" y="26352"/>
                </a:moveTo>
                <a:lnTo>
                  <a:pt x="3065780" y="39370"/>
                </a:lnTo>
                <a:lnTo>
                  <a:pt x="3041332" y="84137"/>
                </a:lnTo>
                <a:lnTo>
                  <a:pt x="3026092" y="133667"/>
                </a:lnTo>
                <a:lnTo>
                  <a:pt x="3020695" y="186690"/>
                </a:lnTo>
                <a:lnTo>
                  <a:pt x="3026092" y="239712"/>
                </a:lnTo>
                <a:lnTo>
                  <a:pt x="3041332" y="289242"/>
                </a:lnTo>
                <a:lnTo>
                  <a:pt x="3065780" y="334327"/>
                </a:lnTo>
                <a:lnTo>
                  <a:pt x="3098165" y="373380"/>
                </a:lnTo>
                <a:lnTo>
                  <a:pt x="3124517" y="347027"/>
                </a:lnTo>
                <a:lnTo>
                  <a:pt x="3097212" y="313690"/>
                </a:lnTo>
                <a:lnTo>
                  <a:pt x="3076257" y="275272"/>
                </a:lnTo>
                <a:lnTo>
                  <a:pt x="3063240" y="232727"/>
                </a:lnTo>
                <a:lnTo>
                  <a:pt x="3058477" y="186690"/>
                </a:lnTo>
                <a:lnTo>
                  <a:pt x="3063240" y="140970"/>
                </a:lnTo>
                <a:lnTo>
                  <a:pt x="3076257" y="98425"/>
                </a:lnTo>
                <a:lnTo>
                  <a:pt x="3097212" y="60007"/>
                </a:lnTo>
                <a:lnTo>
                  <a:pt x="3124517" y="26352"/>
                </a:lnTo>
                <a:close/>
              </a:path>
              <a:path w="5735320" h="639444">
                <a:moveTo>
                  <a:pt x="3178175" y="80010"/>
                </a:moveTo>
                <a:lnTo>
                  <a:pt x="3128327" y="81597"/>
                </a:lnTo>
                <a:lnTo>
                  <a:pt x="3100070" y="148907"/>
                </a:lnTo>
                <a:lnTo>
                  <a:pt x="3096260" y="186690"/>
                </a:lnTo>
                <a:lnTo>
                  <a:pt x="3100070" y="224472"/>
                </a:lnTo>
                <a:lnTo>
                  <a:pt x="3110865" y="260032"/>
                </a:lnTo>
                <a:lnTo>
                  <a:pt x="3128327" y="291782"/>
                </a:lnTo>
                <a:lnTo>
                  <a:pt x="3151822" y="319722"/>
                </a:lnTo>
                <a:lnTo>
                  <a:pt x="3178175" y="293370"/>
                </a:lnTo>
                <a:lnTo>
                  <a:pt x="3159760" y="270827"/>
                </a:lnTo>
                <a:lnTo>
                  <a:pt x="3145790" y="245427"/>
                </a:lnTo>
                <a:lnTo>
                  <a:pt x="3136900" y="217170"/>
                </a:lnTo>
                <a:lnTo>
                  <a:pt x="3134042" y="186690"/>
                </a:lnTo>
                <a:lnTo>
                  <a:pt x="3136900" y="156527"/>
                </a:lnTo>
                <a:lnTo>
                  <a:pt x="3145790" y="128270"/>
                </a:lnTo>
                <a:lnTo>
                  <a:pt x="3159760" y="102552"/>
                </a:lnTo>
                <a:lnTo>
                  <a:pt x="3178175" y="80010"/>
                </a:lnTo>
                <a:close/>
              </a:path>
              <a:path w="5735320" h="639444">
                <a:moveTo>
                  <a:pt x="3230880" y="133032"/>
                </a:moveTo>
                <a:lnTo>
                  <a:pt x="3204527" y="106680"/>
                </a:lnTo>
                <a:lnTo>
                  <a:pt x="3190875" y="123507"/>
                </a:lnTo>
                <a:lnTo>
                  <a:pt x="3180397" y="142875"/>
                </a:lnTo>
                <a:lnTo>
                  <a:pt x="3173730" y="163830"/>
                </a:lnTo>
                <a:lnTo>
                  <a:pt x="3171507" y="186690"/>
                </a:lnTo>
                <a:lnTo>
                  <a:pt x="3173730" y="209550"/>
                </a:lnTo>
                <a:lnTo>
                  <a:pt x="3180397" y="230822"/>
                </a:lnTo>
                <a:lnTo>
                  <a:pt x="3190875" y="249872"/>
                </a:lnTo>
                <a:lnTo>
                  <a:pt x="3204527" y="267017"/>
                </a:lnTo>
                <a:lnTo>
                  <a:pt x="3230880" y="240347"/>
                </a:lnTo>
                <a:lnTo>
                  <a:pt x="3221990" y="228917"/>
                </a:lnTo>
                <a:lnTo>
                  <a:pt x="3215322" y="216217"/>
                </a:lnTo>
                <a:lnTo>
                  <a:pt x="3210877" y="201930"/>
                </a:lnTo>
                <a:lnTo>
                  <a:pt x="3209290" y="186690"/>
                </a:lnTo>
                <a:lnTo>
                  <a:pt x="3210877" y="171450"/>
                </a:lnTo>
                <a:lnTo>
                  <a:pt x="3215322" y="157480"/>
                </a:lnTo>
                <a:lnTo>
                  <a:pt x="3221990" y="144462"/>
                </a:lnTo>
                <a:lnTo>
                  <a:pt x="3230880" y="133032"/>
                </a:lnTo>
                <a:close/>
              </a:path>
              <a:path w="5735320" h="639444">
                <a:moveTo>
                  <a:pt x="3397885" y="186690"/>
                </a:moveTo>
                <a:lnTo>
                  <a:pt x="3395662" y="163830"/>
                </a:lnTo>
                <a:lnTo>
                  <a:pt x="3389312" y="142875"/>
                </a:lnTo>
                <a:lnTo>
                  <a:pt x="3378835" y="123507"/>
                </a:lnTo>
                <a:lnTo>
                  <a:pt x="3364865" y="106680"/>
                </a:lnTo>
                <a:lnTo>
                  <a:pt x="3338512" y="133032"/>
                </a:lnTo>
                <a:lnTo>
                  <a:pt x="3347402" y="143827"/>
                </a:lnTo>
                <a:lnTo>
                  <a:pt x="3354387" y="156527"/>
                </a:lnTo>
                <a:lnTo>
                  <a:pt x="3358515" y="171132"/>
                </a:lnTo>
                <a:lnTo>
                  <a:pt x="3360102" y="186690"/>
                </a:lnTo>
                <a:lnTo>
                  <a:pt x="3358515" y="202247"/>
                </a:lnTo>
                <a:lnTo>
                  <a:pt x="3354387" y="216535"/>
                </a:lnTo>
                <a:lnTo>
                  <a:pt x="3347402" y="229235"/>
                </a:lnTo>
                <a:lnTo>
                  <a:pt x="3338512" y="240347"/>
                </a:lnTo>
                <a:lnTo>
                  <a:pt x="3364865" y="267017"/>
                </a:lnTo>
                <a:lnTo>
                  <a:pt x="3378835" y="249872"/>
                </a:lnTo>
                <a:lnTo>
                  <a:pt x="3389312" y="230822"/>
                </a:lnTo>
                <a:lnTo>
                  <a:pt x="3395662" y="209550"/>
                </a:lnTo>
                <a:lnTo>
                  <a:pt x="3397885" y="186690"/>
                </a:lnTo>
                <a:close/>
              </a:path>
              <a:path w="5735320" h="639444">
                <a:moveTo>
                  <a:pt x="3473450" y="186690"/>
                </a:moveTo>
                <a:lnTo>
                  <a:pt x="3469640" y="148907"/>
                </a:lnTo>
                <a:lnTo>
                  <a:pt x="3458527" y="113665"/>
                </a:lnTo>
                <a:lnTo>
                  <a:pt x="3441065" y="81597"/>
                </a:lnTo>
                <a:lnTo>
                  <a:pt x="3417570" y="53657"/>
                </a:lnTo>
                <a:lnTo>
                  <a:pt x="3391217" y="80010"/>
                </a:lnTo>
                <a:lnTo>
                  <a:pt x="3409632" y="102552"/>
                </a:lnTo>
                <a:lnTo>
                  <a:pt x="3423602" y="128270"/>
                </a:lnTo>
                <a:lnTo>
                  <a:pt x="3432492" y="156527"/>
                </a:lnTo>
                <a:lnTo>
                  <a:pt x="3435667" y="186690"/>
                </a:lnTo>
                <a:lnTo>
                  <a:pt x="3432492" y="217170"/>
                </a:lnTo>
                <a:lnTo>
                  <a:pt x="3423602" y="245427"/>
                </a:lnTo>
                <a:lnTo>
                  <a:pt x="3409632" y="270827"/>
                </a:lnTo>
                <a:lnTo>
                  <a:pt x="3391217" y="293370"/>
                </a:lnTo>
                <a:lnTo>
                  <a:pt x="3417570" y="319722"/>
                </a:lnTo>
                <a:lnTo>
                  <a:pt x="3441065" y="291782"/>
                </a:lnTo>
                <a:lnTo>
                  <a:pt x="3458527" y="260032"/>
                </a:lnTo>
                <a:lnTo>
                  <a:pt x="3469640" y="224472"/>
                </a:lnTo>
                <a:lnTo>
                  <a:pt x="3473450" y="186690"/>
                </a:lnTo>
                <a:close/>
              </a:path>
              <a:path w="5735320" h="639444">
                <a:moveTo>
                  <a:pt x="3548697" y="186690"/>
                </a:moveTo>
                <a:lnTo>
                  <a:pt x="3543300" y="133667"/>
                </a:lnTo>
                <a:lnTo>
                  <a:pt x="3528060" y="84137"/>
                </a:lnTo>
                <a:lnTo>
                  <a:pt x="3503930" y="39370"/>
                </a:lnTo>
                <a:lnTo>
                  <a:pt x="3471545" y="0"/>
                </a:lnTo>
                <a:lnTo>
                  <a:pt x="3445192" y="26352"/>
                </a:lnTo>
                <a:lnTo>
                  <a:pt x="3472497" y="59690"/>
                </a:lnTo>
                <a:lnTo>
                  <a:pt x="3493135" y="98107"/>
                </a:lnTo>
                <a:lnTo>
                  <a:pt x="3506470" y="140652"/>
                </a:lnTo>
                <a:lnTo>
                  <a:pt x="3510915" y="186690"/>
                </a:lnTo>
                <a:lnTo>
                  <a:pt x="3506470" y="232727"/>
                </a:lnTo>
                <a:lnTo>
                  <a:pt x="3493135" y="274955"/>
                </a:lnTo>
                <a:lnTo>
                  <a:pt x="3472497" y="313372"/>
                </a:lnTo>
                <a:lnTo>
                  <a:pt x="3445192" y="347027"/>
                </a:lnTo>
                <a:lnTo>
                  <a:pt x="3471545" y="373380"/>
                </a:lnTo>
                <a:lnTo>
                  <a:pt x="3503930" y="334327"/>
                </a:lnTo>
                <a:lnTo>
                  <a:pt x="3528060" y="289242"/>
                </a:lnTo>
                <a:lnTo>
                  <a:pt x="3543300" y="239712"/>
                </a:lnTo>
                <a:lnTo>
                  <a:pt x="3548697" y="186690"/>
                </a:lnTo>
                <a:close/>
              </a:path>
              <a:path w="5735320" h="639444">
                <a:moveTo>
                  <a:pt x="3605212" y="488632"/>
                </a:moveTo>
                <a:lnTo>
                  <a:pt x="3602355" y="473710"/>
                </a:lnTo>
                <a:lnTo>
                  <a:pt x="3594417" y="461962"/>
                </a:lnTo>
                <a:lnTo>
                  <a:pt x="3582352" y="453707"/>
                </a:lnTo>
                <a:lnTo>
                  <a:pt x="3567747" y="450850"/>
                </a:lnTo>
                <a:lnTo>
                  <a:pt x="3548697" y="450850"/>
                </a:lnTo>
                <a:lnTo>
                  <a:pt x="3548697" y="545147"/>
                </a:lnTo>
                <a:lnTo>
                  <a:pt x="3547427" y="552450"/>
                </a:lnTo>
                <a:lnTo>
                  <a:pt x="3543300" y="558482"/>
                </a:lnTo>
                <a:lnTo>
                  <a:pt x="3537267" y="562292"/>
                </a:lnTo>
                <a:lnTo>
                  <a:pt x="3529965" y="563880"/>
                </a:lnTo>
                <a:lnTo>
                  <a:pt x="3522662" y="562292"/>
                </a:lnTo>
                <a:lnTo>
                  <a:pt x="3516630" y="558482"/>
                </a:lnTo>
                <a:lnTo>
                  <a:pt x="3512502" y="552450"/>
                </a:lnTo>
                <a:lnTo>
                  <a:pt x="3510915" y="545147"/>
                </a:lnTo>
                <a:lnTo>
                  <a:pt x="3512502" y="537845"/>
                </a:lnTo>
                <a:lnTo>
                  <a:pt x="3516630" y="531812"/>
                </a:lnTo>
                <a:lnTo>
                  <a:pt x="3522662" y="527685"/>
                </a:lnTo>
                <a:lnTo>
                  <a:pt x="3529965" y="526097"/>
                </a:lnTo>
                <a:lnTo>
                  <a:pt x="3537267" y="527685"/>
                </a:lnTo>
                <a:lnTo>
                  <a:pt x="3543300" y="531812"/>
                </a:lnTo>
                <a:lnTo>
                  <a:pt x="3547427" y="537845"/>
                </a:lnTo>
                <a:lnTo>
                  <a:pt x="3548697" y="545147"/>
                </a:lnTo>
                <a:lnTo>
                  <a:pt x="3548697" y="450850"/>
                </a:lnTo>
                <a:lnTo>
                  <a:pt x="3454400" y="450850"/>
                </a:lnTo>
                <a:lnTo>
                  <a:pt x="3454400" y="545147"/>
                </a:lnTo>
                <a:lnTo>
                  <a:pt x="3453130" y="552450"/>
                </a:lnTo>
                <a:lnTo>
                  <a:pt x="3449002" y="558482"/>
                </a:lnTo>
                <a:lnTo>
                  <a:pt x="3442970" y="562292"/>
                </a:lnTo>
                <a:lnTo>
                  <a:pt x="3435667" y="563880"/>
                </a:lnTo>
                <a:lnTo>
                  <a:pt x="3428365" y="562292"/>
                </a:lnTo>
                <a:lnTo>
                  <a:pt x="3422332" y="558482"/>
                </a:lnTo>
                <a:lnTo>
                  <a:pt x="3418205" y="552450"/>
                </a:lnTo>
                <a:lnTo>
                  <a:pt x="3416617" y="545147"/>
                </a:lnTo>
                <a:lnTo>
                  <a:pt x="3418205" y="537845"/>
                </a:lnTo>
                <a:lnTo>
                  <a:pt x="3422332" y="531812"/>
                </a:lnTo>
                <a:lnTo>
                  <a:pt x="3428365" y="527685"/>
                </a:lnTo>
                <a:lnTo>
                  <a:pt x="3435667" y="526097"/>
                </a:lnTo>
                <a:lnTo>
                  <a:pt x="3442970" y="527685"/>
                </a:lnTo>
                <a:lnTo>
                  <a:pt x="3449002" y="531812"/>
                </a:lnTo>
                <a:lnTo>
                  <a:pt x="3453130" y="537845"/>
                </a:lnTo>
                <a:lnTo>
                  <a:pt x="3454400" y="545147"/>
                </a:lnTo>
                <a:lnTo>
                  <a:pt x="3454400" y="450850"/>
                </a:lnTo>
                <a:lnTo>
                  <a:pt x="3360102" y="450850"/>
                </a:lnTo>
                <a:lnTo>
                  <a:pt x="3360102" y="545147"/>
                </a:lnTo>
                <a:lnTo>
                  <a:pt x="3358832" y="552450"/>
                </a:lnTo>
                <a:lnTo>
                  <a:pt x="3354705" y="558482"/>
                </a:lnTo>
                <a:lnTo>
                  <a:pt x="3348672" y="562292"/>
                </a:lnTo>
                <a:lnTo>
                  <a:pt x="3341370" y="563880"/>
                </a:lnTo>
                <a:lnTo>
                  <a:pt x="3334067" y="562292"/>
                </a:lnTo>
                <a:lnTo>
                  <a:pt x="3328035" y="558482"/>
                </a:lnTo>
                <a:lnTo>
                  <a:pt x="3323907" y="552450"/>
                </a:lnTo>
                <a:lnTo>
                  <a:pt x="3322320" y="545147"/>
                </a:lnTo>
                <a:lnTo>
                  <a:pt x="3323907" y="537845"/>
                </a:lnTo>
                <a:lnTo>
                  <a:pt x="3328035" y="531812"/>
                </a:lnTo>
                <a:lnTo>
                  <a:pt x="3334067" y="527685"/>
                </a:lnTo>
                <a:lnTo>
                  <a:pt x="3341370" y="526097"/>
                </a:lnTo>
                <a:lnTo>
                  <a:pt x="3348672" y="527685"/>
                </a:lnTo>
                <a:lnTo>
                  <a:pt x="3354705" y="531812"/>
                </a:lnTo>
                <a:lnTo>
                  <a:pt x="3358832" y="537845"/>
                </a:lnTo>
                <a:lnTo>
                  <a:pt x="3360102" y="545147"/>
                </a:lnTo>
                <a:lnTo>
                  <a:pt x="3360102" y="450850"/>
                </a:lnTo>
                <a:lnTo>
                  <a:pt x="3303587" y="450850"/>
                </a:lnTo>
                <a:lnTo>
                  <a:pt x="3303587" y="218757"/>
                </a:lnTo>
                <a:lnTo>
                  <a:pt x="3311207" y="212725"/>
                </a:lnTo>
                <a:lnTo>
                  <a:pt x="3317240" y="205105"/>
                </a:lnTo>
                <a:lnTo>
                  <a:pt x="3321050" y="196215"/>
                </a:lnTo>
                <a:lnTo>
                  <a:pt x="3322320" y="186690"/>
                </a:lnTo>
                <a:lnTo>
                  <a:pt x="3319462" y="172085"/>
                </a:lnTo>
                <a:lnTo>
                  <a:pt x="3311525" y="160020"/>
                </a:lnTo>
                <a:lnTo>
                  <a:pt x="3299460" y="152082"/>
                </a:lnTo>
                <a:lnTo>
                  <a:pt x="3284855" y="148907"/>
                </a:lnTo>
                <a:lnTo>
                  <a:pt x="3270250" y="152082"/>
                </a:lnTo>
                <a:lnTo>
                  <a:pt x="3258185" y="160020"/>
                </a:lnTo>
                <a:lnTo>
                  <a:pt x="3249930" y="172085"/>
                </a:lnTo>
                <a:lnTo>
                  <a:pt x="3247072" y="186690"/>
                </a:lnTo>
                <a:lnTo>
                  <a:pt x="3248342" y="196215"/>
                </a:lnTo>
                <a:lnTo>
                  <a:pt x="3248342" y="196850"/>
                </a:lnTo>
                <a:lnTo>
                  <a:pt x="3252152" y="206057"/>
                </a:lnTo>
                <a:lnTo>
                  <a:pt x="3258185" y="213360"/>
                </a:lnTo>
                <a:lnTo>
                  <a:pt x="3265805" y="218757"/>
                </a:lnTo>
                <a:lnTo>
                  <a:pt x="3265805" y="450850"/>
                </a:lnTo>
                <a:lnTo>
                  <a:pt x="3265805" y="545147"/>
                </a:lnTo>
                <a:lnTo>
                  <a:pt x="3264535" y="552450"/>
                </a:lnTo>
                <a:lnTo>
                  <a:pt x="3260407" y="558482"/>
                </a:lnTo>
                <a:lnTo>
                  <a:pt x="3254375" y="562292"/>
                </a:lnTo>
                <a:lnTo>
                  <a:pt x="3247072" y="563880"/>
                </a:lnTo>
                <a:lnTo>
                  <a:pt x="3239770" y="562292"/>
                </a:lnTo>
                <a:lnTo>
                  <a:pt x="3233737" y="558482"/>
                </a:lnTo>
                <a:lnTo>
                  <a:pt x="3229610" y="552450"/>
                </a:lnTo>
                <a:lnTo>
                  <a:pt x="3228340" y="545147"/>
                </a:lnTo>
                <a:lnTo>
                  <a:pt x="3229610" y="537845"/>
                </a:lnTo>
                <a:lnTo>
                  <a:pt x="3265805" y="545147"/>
                </a:lnTo>
                <a:lnTo>
                  <a:pt x="3265805" y="450850"/>
                </a:lnTo>
                <a:lnTo>
                  <a:pt x="3096260" y="450850"/>
                </a:lnTo>
                <a:lnTo>
                  <a:pt x="3096260" y="545147"/>
                </a:lnTo>
                <a:lnTo>
                  <a:pt x="3093085" y="559752"/>
                </a:lnTo>
                <a:lnTo>
                  <a:pt x="3085147" y="571817"/>
                </a:lnTo>
                <a:lnTo>
                  <a:pt x="3073082" y="579755"/>
                </a:lnTo>
                <a:lnTo>
                  <a:pt x="3058477" y="582930"/>
                </a:lnTo>
                <a:lnTo>
                  <a:pt x="3043872" y="579755"/>
                </a:lnTo>
                <a:lnTo>
                  <a:pt x="3031807" y="571817"/>
                </a:lnTo>
                <a:lnTo>
                  <a:pt x="3023870" y="559752"/>
                </a:lnTo>
                <a:lnTo>
                  <a:pt x="3020695" y="545147"/>
                </a:lnTo>
                <a:lnTo>
                  <a:pt x="3023870" y="530542"/>
                </a:lnTo>
                <a:lnTo>
                  <a:pt x="3031807" y="518477"/>
                </a:lnTo>
                <a:lnTo>
                  <a:pt x="3043872" y="510222"/>
                </a:lnTo>
                <a:lnTo>
                  <a:pt x="3058477" y="507365"/>
                </a:lnTo>
                <a:lnTo>
                  <a:pt x="3073082" y="510222"/>
                </a:lnTo>
                <a:lnTo>
                  <a:pt x="3085147" y="518477"/>
                </a:lnTo>
                <a:lnTo>
                  <a:pt x="3093085" y="530542"/>
                </a:lnTo>
                <a:lnTo>
                  <a:pt x="3096260" y="545147"/>
                </a:lnTo>
                <a:lnTo>
                  <a:pt x="3096260" y="450850"/>
                </a:lnTo>
                <a:lnTo>
                  <a:pt x="3001962" y="450850"/>
                </a:lnTo>
                <a:lnTo>
                  <a:pt x="2987357" y="453707"/>
                </a:lnTo>
                <a:lnTo>
                  <a:pt x="2975292" y="461962"/>
                </a:lnTo>
                <a:lnTo>
                  <a:pt x="2967037" y="473710"/>
                </a:lnTo>
                <a:lnTo>
                  <a:pt x="2964180" y="488632"/>
                </a:lnTo>
                <a:lnTo>
                  <a:pt x="2964180" y="601662"/>
                </a:lnTo>
                <a:lnTo>
                  <a:pt x="2967037" y="616267"/>
                </a:lnTo>
                <a:lnTo>
                  <a:pt x="2975292" y="628332"/>
                </a:lnTo>
                <a:lnTo>
                  <a:pt x="2987357" y="636270"/>
                </a:lnTo>
                <a:lnTo>
                  <a:pt x="3001962" y="639445"/>
                </a:lnTo>
                <a:lnTo>
                  <a:pt x="3567747" y="639445"/>
                </a:lnTo>
                <a:lnTo>
                  <a:pt x="3582352" y="636270"/>
                </a:lnTo>
                <a:lnTo>
                  <a:pt x="3594417" y="628332"/>
                </a:lnTo>
                <a:lnTo>
                  <a:pt x="3602355" y="616267"/>
                </a:lnTo>
                <a:lnTo>
                  <a:pt x="3605212" y="601662"/>
                </a:lnTo>
                <a:lnTo>
                  <a:pt x="3605212" y="582930"/>
                </a:lnTo>
                <a:lnTo>
                  <a:pt x="3605212" y="563880"/>
                </a:lnTo>
                <a:lnTo>
                  <a:pt x="3605212" y="488632"/>
                </a:lnTo>
                <a:close/>
              </a:path>
              <a:path w="5735320" h="639444">
                <a:moveTo>
                  <a:pt x="5680710" y="190500"/>
                </a:moveTo>
                <a:lnTo>
                  <a:pt x="5604180" y="153035"/>
                </a:lnTo>
                <a:lnTo>
                  <a:pt x="5604510" y="180022"/>
                </a:lnTo>
                <a:lnTo>
                  <a:pt x="3633152" y="193040"/>
                </a:lnTo>
                <a:lnTo>
                  <a:pt x="3633470" y="215265"/>
                </a:lnTo>
                <a:lnTo>
                  <a:pt x="5604510" y="202603"/>
                </a:lnTo>
                <a:lnTo>
                  <a:pt x="5604827" y="215265"/>
                </a:lnTo>
                <a:lnTo>
                  <a:pt x="5604827" y="229235"/>
                </a:lnTo>
                <a:lnTo>
                  <a:pt x="5657850" y="202247"/>
                </a:lnTo>
                <a:lnTo>
                  <a:pt x="5680710" y="190500"/>
                </a:lnTo>
                <a:close/>
              </a:path>
              <a:path w="5735320" h="639444">
                <a:moveTo>
                  <a:pt x="5735002" y="540385"/>
                </a:moveTo>
                <a:lnTo>
                  <a:pt x="3744912" y="540385"/>
                </a:lnTo>
                <a:lnTo>
                  <a:pt x="3744912" y="513080"/>
                </a:lnTo>
                <a:lnTo>
                  <a:pt x="3668712" y="551180"/>
                </a:lnTo>
                <a:lnTo>
                  <a:pt x="3744912" y="589280"/>
                </a:lnTo>
                <a:lnTo>
                  <a:pt x="3744912" y="562610"/>
                </a:lnTo>
                <a:lnTo>
                  <a:pt x="5735002" y="562610"/>
                </a:lnTo>
                <a:lnTo>
                  <a:pt x="5735002" y="54038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1022985" y="2101532"/>
            <a:ext cx="513080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latin typeface="Calibri"/>
                <a:cs typeface="Calibri"/>
              </a:rPr>
              <a:t>Χρ</a:t>
            </a:r>
            <a:r>
              <a:rPr sz="1100" spc="5" dirty="0">
                <a:latin typeface="Calibri"/>
                <a:cs typeface="Calibri"/>
              </a:rPr>
              <a:t>ήσ</a:t>
            </a:r>
            <a:r>
              <a:rPr sz="1100" spc="-5" dirty="0">
                <a:latin typeface="Calibri"/>
                <a:cs typeface="Calibri"/>
              </a:rPr>
              <a:t>τ</a:t>
            </a:r>
            <a:r>
              <a:rPr sz="1100" spc="5" dirty="0">
                <a:latin typeface="Calibri"/>
                <a:cs typeface="Calibri"/>
              </a:rPr>
              <a:t>η</a:t>
            </a:r>
            <a:r>
              <a:rPr sz="1100" spc="20" dirty="0">
                <a:latin typeface="Calibri"/>
                <a:cs typeface="Calibri"/>
              </a:rPr>
              <a:t>ς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2261870" y="2124392"/>
            <a:ext cx="778510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65" dirty="0">
                <a:latin typeface="Calibri"/>
                <a:cs typeface="Calibri"/>
              </a:rPr>
              <a:t>Απαντήσεις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3797300" y="2222817"/>
            <a:ext cx="400050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155" dirty="0">
                <a:latin typeface="Calibri"/>
                <a:cs typeface="Calibri"/>
              </a:rPr>
              <a:t>Π</a:t>
            </a:r>
            <a:r>
              <a:rPr sz="1100" spc="135" dirty="0">
                <a:latin typeface="Calibri"/>
                <a:cs typeface="Calibri"/>
              </a:rPr>
              <a:t>ύ</a:t>
            </a:r>
            <a:r>
              <a:rPr sz="1100" spc="114" dirty="0">
                <a:latin typeface="Calibri"/>
                <a:cs typeface="Calibri"/>
              </a:rPr>
              <a:t>λ</a:t>
            </a:r>
            <a:r>
              <a:rPr sz="1100" spc="145" dirty="0">
                <a:latin typeface="Calibri"/>
                <a:cs typeface="Calibri"/>
              </a:rPr>
              <a:t>η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6930390" y="2124392"/>
            <a:ext cx="529590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30" dirty="0">
                <a:latin typeface="Calibri"/>
                <a:cs typeface="Calibri"/>
              </a:rPr>
              <a:t>Ίντερνετ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2844164" y="3841432"/>
            <a:ext cx="911225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85" dirty="0">
                <a:latin typeface="Calibri"/>
                <a:cs typeface="Calibri"/>
              </a:rPr>
              <a:t>Επιτιθέμενος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360045" y="5184457"/>
            <a:ext cx="513080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latin typeface="Calibri"/>
                <a:cs typeface="Calibri"/>
              </a:rPr>
              <a:t>Χρ</a:t>
            </a:r>
            <a:r>
              <a:rPr sz="1100" spc="5" dirty="0">
                <a:latin typeface="Calibri"/>
                <a:cs typeface="Calibri"/>
              </a:rPr>
              <a:t>ήσ</a:t>
            </a:r>
            <a:r>
              <a:rPr sz="1100" spc="-5" dirty="0">
                <a:latin typeface="Calibri"/>
                <a:cs typeface="Calibri"/>
              </a:rPr>
              <a:t>τ</a:t>
            </a:r>
            <a:r>
              <a:rPr sz="1100" spc="5" dirty="0">
                <a:latin typeface="Calibri"/>
                <a:cs typeface="Calibri"/>
              </a:rPr>
              <a:t>η</a:t>
            </a:r>
            <a:r>
              <a:rPr sz="1100" spc="20" dirty="0">
                <a:latin typeface="Calibri"/>
                <a:cs typeface="Calibri"/>
              </a:rPr>
              <a:t>ς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4945379" y="4859020"/>
            <a:ext cx="400050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155" dirty="0">
                <a:latin typeface="Calibri"/>
                <a:cs typeface="Calibri"/>
              </a:rPr>
              <a:t>Π</a:t>
            </a:r>
            <a:r>
              <a:rPr sz="1100" spc="135" dirty="0">
                <a:latin typeface="Calibri"/>
                <a:cs typeface="Calibri"/>
              </a:rPr>
              <a:t>ύ</a:t>
            </a:r>
            <a:r>
              <a:rPr sz="1100" spc="114" dirty="0">
                <a:latin typeface="Calibri"/>
                <a:cs typeface="Calibri"/>
              </a:rPr>
              <a:t>λ</a:t>
            </a:r>
            <a:r>
              <a:rPr sz="1100" spc="145" dirty="0">
                <a:latin typeface="Calibri"/>
                <a:cs typeface="Calibri"/>
              </a:rPr>
              <a:t>η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7021830" y="4859020"/>
            <a:ext cx="529590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30" dirty="0">
                <a:latin typeface="Calibri"/>
                <a:cs typeface="Calibri"/>
              </a:rPr>
              <a:t>Ίντερνετ</a:t>
            </a:r>
            <a:endParaRPr sz="1100">
              <a:latin typeface="Calibri"/>
              <a:cs typeface="Calibri"/>
            </a:endParaRPr>
          </a:p>
        </p:txBody>
      </p:sp>
      <p:grpSp>
        <p:nvGrpSpPr>
          <p:cNvPr id="26" name="object 26"/>
          <p:cNvGrpSpPr/>
          <p:nvPr/>
        </p:nvGrpSpPr>
        <p:grpSpPr>
          <a:xfrm>
            <a:off x="219709" y="3059112"/>
            <a:ext cx="3372485" cy="2061210"/>
            <a:chOff x="219709" y="3059112"/>
            <a:chExt cx="3372485" cy="2061210"/>
          </a:xfrm>
        </p:grpSpPr>
        <p:pic>
          <p:nvPicPr>
            <p:cNvPr id="27" name="object 2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19709" y="3680777"/>
              <a:ext cx="2539047" cy="1439545"/>
            </a:xfrm>
            <a:prstGeom prst="rect">
              <a:avLst/>
            </a:prstGeom>
          </p:spPr>
        </p:pic>
        <p:sp>
          <p:nvSpPr>
            <p:cNvPr id="28" name="object 28"/>
            <p:cNvSpPr/>
            <p:nvPr/>
          </p:nvSpPr>
          <p:spPr>
            <a:xfrm>
              <a:off x="2957195" y="3059112"/>
              <a:ext cx="635000" cy="802005"/>
            </a:xfrm>
            <a:custGeom>
              <a:avLst/>
              <a:gdLst/>
              <a:ahLst/>
              <a:cxnLst/>
              <a:rect l="l" t="t" r="r" b="b"/>
              <a:pathLst>
                <a:path w="635000" h="802004">
                  <a:moveTo>
                    <a:pt x="593090" y="765810"/>
                  </a:moveTo>
                  <a:lnTo>
                    <a:pt x="43497" y="765810"/>
                  </a:lnTo>
                  <a:lnTo>
                    <a:pt x="43497" y="777875"/>
                  </a:lnTo>
                  <a:lnTo>
                    <a:pt x="45085" y="787082"/>
                  </a:lnTo>
                  <a:lnTo>
                    <a:pt x="50165" y="794702"/>
                  </a:lnTo>
                  <a:lnTo>
                    <a:pt x="57785" y="799782"/>
                  </a:lnTo>
                  <a:lnTo>
                    <a:pt x="66992" y="801687"/>
                  </a:lnTo>
                  <a:lnTo>
                    <a:pt x="569594" y="801687"/>
                  </a:lnTo>
                  <a:lnTo>
                    <a:pt x="578802" y="799782"/>
                  </a:lnTo>
                  <a:lnTo>
                    <a:pt x="586105" y="794702"/>
                  </a:lnTo>
                  <a:lnTo>
                    <a:pt x="591184" y="787082"/>
                  </a:lnTo>
                  <a:lnTo>
                    <a:pt x="593090" y="777875"/>
                  </a:lnTo>
                  <a:lnTo>
                    <a:pt x="593090" y="765810"/>
                  </a:lnTo>
                  <a:close/>
                </a:path>
                <a:path w="635000" h="802004">
                  <a:moveTo>
                    <a:pt x="268605" y="507364"/>
                  </a:moveTo>
                  <a:lnTo>
                    <a:pt x="138747" y="507364"/>
                  </a:lnTo>
                  <a:lnTo>
                    <a:pt x="129222" y="509270"/>
                  </a:lnTo>
                  <a:lnTo>
                    <a:pt x="121919" y="514032"/>
                  </a:lnTo>
                  <a:lnTo>
                    <a:pt x="116840" y="521652"/>
                  </a:lnTo>
                  <a:lnTo>
                    <a:pt x="114935" y="530860"/>
                  </a:lnTo>
                  <a:lnTo>
                    <a:pt x="114935" y="765810"/>
                  </a:lnTo>
                  <a:lnTo>
                    <a:pt x="521334" y="765810"/>
                  </a:lnTo>
                  <a:lnTo>
                    <a:pt x="521334" y="706437"/>
                  </a:lnTo>
                  <a:lnTo>
                    <a:pt x="304482" y="706437"/>
                  </a:lnTo>
                  <a:lnTo>
                    <a:pt x="289560" y="699769"/>
                  </a:lnTo>
                  <a:lnTo>
                    <a:pt x="255587" y="699769"/>
                  </a:lnTo>
                  <a:lnTo>
                    <a:pt x="202882" y="646747"/>
                  </a:lnTo>
                  <a:lnTo>
                    <a:pt x="255587" y="594042"/>
                  </a:lnTo>
                  <a:lnTo>
                    <a:pt x="268605" y="594042"/>
                  </a:lnTo>
                  <a:lnTo>
                    <a:pt x="268605" y="507364"/>
                  </a:lnTo>
                  <a:close/>
                </a:path>
                <a:path w="635000" h="802004">
                  <a:moveTo>
                    <a:pt x="207547" y="246062"/>
                  </a:moveTo>
                  <a:lnTo>
                    <a:pt x="168910" y="246062"/>
                  </a:lnTo>
                  <a:lnTo>
                    <a:pt x="174942" y="274320"/>
                  </a:lnTo>
                  <a:lnTo>
                    <a:pt x="186690" y="300354"/>
                  </a:lnTo>
                  <a:lnTo>
                    <a:pt x="202882" y="323532"/>
                  </a:lnTo>
                  <a:lnTo>
                    <a:pt x="223519" y="343217"/>
                  </a:lnTo>
                  <a:lnTo>
                    <a:pt x="223519" y="370522"/>
                  </a:lnTo>
                  <a:lnTo>
                    <a:pt x="221615" y="374332"/>
                  </a:lnTo>
                  <a:lnTo>
                    <a:pt x="217805" y="375285"/>
                  </a:lnTo>
                  <a:lnTo>
                    <a:pt x="108585" y="420052"/>
                  </a:lnTo>
                  <a:lnTo>
                    <a:pt x="51752" y="456564"/>
                  </a:lnTo>
                  <a:lnTo>
                    <a:pt x="26035" y="487362"/>
                  </a:lnTo>
                  <a:lnTo>
                    <a:pt x="15875" y="526097"/>
                  </a:lnTo>
                  <a:lnTo>
                    <a:pt x="0" y="669607"/>
                  </a:lnTo>
                  <a:lnTo>
                    <a:pt x="0" y="684847"/>
                  </a:lnTo>
                  <a:lnTo>
                    <a:pt x="23494" y="722312"/>
                  </a:lnTo>
                  <a:lnTo>
                    <a:pt x="57785" y="740727"/>
                  </a:lnTo>
                  <a:lnTo>
                    <a:pt x="69850" y="745807"/>
                  </a:lnTo>
                  <a:lnTo>
                    <a:pt x="96202" y="745807"/>
                  </a:lnTo>
                  <a:lnTo>
                    <a:pt x="96202" y="716597"/>
                  </a:lnTo>
                  <a:lnTo>
                    <a:pt x="82867" y="711517"/>
                  </a:lnTo>
                  <a:lnTo>
                    <a:pt x="69850" y="705802"/>
                  </a:lnTo>
                  <a:lnTo>
                    <a:pt x="57467" y="699452"/>
                  </a:lnTo>
                  <a:lnTo>
                    <a:pt x="45402" y="692150"/>
                  </a:lnTo>
                  <a:lnTo>
                    <a:pt x="39687" y="688339"/>
                  </a:lnTo>
                  <a:lnTo>
                    <a:pt x="36830" y="681672"/>
                  </a:lnTo>
                  <a:lnTo>
                    <a:pt x="37782" y="675322"/>
                  </a:lnTo>
                  <a:lnTo>
                    <a:pt x="53657" y="529907"/>
                  </a:lnTo>
                  <a:lnTo>
                    <a:pt x="75565" y="485775"/>
                  </a:lnTo>
                  <a:lnTo>
                    <a:pt x="126365" y="453707"/>
                  </a:lnTo>
                  <a:lnTo>
                    <a:pt x="183832" y="429895"/>
                  </a:lnTo>
                  <a:lnTo>
                    <a:pt x="199072" y="425450"/>
                  </a:lnTo>
                  <a:lnTo>
                    <a:pt x="535622" y="425450"/>
                  </a:lnTo>
                  <a:lnTo>
                    <a:pt x="514350" y="414972"/>
                  </a:lnTo>
                  <a:lnTo>
                    <a:pt x="316865" y="414972"/>
                  </a:lnTo>
                  <a:lnTo>
                    <a:pt x="298132" y="414337"/>
                  </a:lnTo>
                  <a:lnTo>
                    <a:pt x="279717" y="412114"/>
                  </a:lnTo>
                  <a:lnTo>
                    <a:pt x="260985" y="408939"/>
                  </a:lnTo>
                  <a:lnTo>
                    <a:pt x="242252" y="404495"/>
                  </a:lnTo>
                  <a:lnTo>
                    <a:pt x="250190" y="397192"/>
                  </a:lnTo>
                  <a:lnTo>
                    <a:pt x="255905" y="388302"/>
                  </a:lnTo>
                  <a:lnTo>
                    <a:pt x="259715" y="377825"/>
                  </a:lnTo>
                  <a:lnTo>
                    <a:pt x="261302" y="366712"/>
                  </a:lnTo>
                  <a:lnTo>
                    <a:pt x="261302" y="365760"/>
                  </a:lnTo>
                  <a:lnTo>
                    <a:pt x="392112" y="365760"/>
                  </a:lnTo>
                  <a:lnTo>
                    <a:pt x="392112" y="339407"/>
                  </a:lnTo>
                  <a:lnTo>
                    <a:pt x="317817" y="339407"/>
                  </a:lnTo>
                  <a:lnTo>
                    <a:pt x="275590" y="331470"/>
                  </a:lnTo>
                  <a:lnTo>
                    <a:pt x="240665" y="309562"/>
                  </a:lnTo>
                  <a:lnTo>
                    <a:pt x="215900" y="276225"/>
                  </a:lnTo>
                  <a:lnTo>
                    <a:pt x="207547" y="246062"/>
                  </a:lnTo>
                  <a:close/>
                </a:path>
                <a:path w="635000" h="802004">
                  <a:moveTo>
                    <a:pt x="535622" y="425450"/>
                  </a:moveTo>
                  <a:lnTo>
                    <a:pt x="437515" y="425450"/>
                  </a:lnTo>
                  <a:lnTo>
                    <a:pt x="451484" y="429895"/>
                  </a:lnTo>
                  <a:lnTo>
                    <a:pt x="508952" y="453707"/>
                  </a:lnTo>
                  <a:lnTo>
                    <a:pt x="560069" y="485775"/>
                  </a:lnTo>
                  <a:lnTo>
                    <a:pt x="580707" y="526097"/>
                  </a:lnTo>
                  <a:lnTo>
                    <a:pt x="597852" y="674369"/>
                  </a:lnTo>
                  <a:lnTo>
                    <a:pt x="565467" y="705167"/>
                  </a:lnTo>
                  <a:lnTo>
                    <a:pt x="539432" y="715644"/>
                  </a:lnTo>
                  <a:lnTo>
                    <a:pt x="539432" y="745807"/>
                  </a:lnTo>
                  <a:lnTo>
                    <a:pt x="564832" y="745807"/>
                  </a:lnTo>
                  <a:lnTo>
                    <a:pt x="576897" y="740727"/>
                  </a:lnTo>
                  <a:lnTo>
                    <a:pt x="610869" y="722312"/>
                  </a:lnTo>
                  <a:lnTo>
                    <a:pt x="634365" y="684847"/>
                  </a:lnTo>
                  <a:lnTo>
                    <a:pt x="634682" y="669607"/>
                  </a:lnTo>
                  <a:lnTo>
                    <a:pt x="619442" y="528002"/>
                  </a:lnTo>
                  <a:lnTo>
                    <a:pt x="609917" y="488314"/>
                  </a:lnTo>
                  <a:lnTo>
                    <a:pt x="584517" y="457517"/>
                  </a:lnTo>
                  <a:lnTo>
                    <a:pt x="535622" y="425450"/>
                  </a:lnTo>
                  <a:close/>
                </a:path>
                <a:path w="635000" h="802004">
                  <a:moveTo>
                    <a:pt x="432752" y="507364"/>
                  </a:moveTo>
                  <a:lnTo>
                    <a:pt x="348932" y="507364"/>
                  </a:lnTo>
                  <a:lnTo>
                    <a:pt x="348932" y="599757"/>
                  </a:lnTo>
                  <a:lnTo>
                    <a:pt x="304482" y="706437"/>
                  </a:lnTo>
                  <a:lnTo>
                    <a:pt x="521334" y="706437"/>
                  </a:lnTo>
                  <a:lnTo>
                    <a:pt x="521334" y="700722"/>
                  </a:lnTo>
                  <a:lnTo>
                    <a:pt x="380047" y="700722"/>
                  </a:lnTo>
                  <a:lnTo>
                    <a:pt x="366712" y="687387"/>
                  </a:lnTo>
                  <a:lnTo>
                    <a:pt x="406400" y="647700"/>
                  </a:lnTo>
                  <a:lnTo>
                    <a:pt x="366712" y="608330"/>
                  </a:lnTo>
                  <a:lnTo>
                    <a:pt x="380047" y="594994"/>
                  </a:lnTo>
                  <a:lnTo>
                    <a:pt x="432752" y="594994"/>
                  </a:lnTo>
                  <a:lnTo>
                    <a:pt x="432752" y="507364"/>
                  </a:lnTo>
                  <a:close/>
                </a:path>
                <a:path w="635000" h="802004">
                  <a:moveTo>
                    <a:pt x="497840" y="507364"/>
                  </a:moveTo>
                  <a:lnTo>
                    <a:pt x="432752" y="507364"/>
                  </a:lnTo>
                  <a:lnTo>
                    <a:pt x="432752" y="647700"/>
                  </a:lnTo>
                  <a:lnTo>
                    <a:pt x="380047" y="700722"/>
                  </a:lnTo>
                  <a:lnTo>
                    <a:pt x="521334" y="700722"/>
                  </a:lnTo>
                  <a:lnTo>
                    <a:pt x="521334" y="530860"/>
                  </a:lnTo>
                  <a:lnTo>
                    <a:pt x="519430" y="521652"/>
                  </a:lnTo>
                  <a:lnTo>
                    <a:pt x="514667" y="514032"/>
                  </a:lnTo>
                  <a:lnTo>
                    <a:pt x="507047" y="509270"/>
                  </a:lnTo>
                  <a:lnTo>
                    <a:pt x="497840" y="507364"/>
                  </a:lnTo>
                  <a:close/>
                </a:path>
                <a:path w="635000" h="802004">
                  <a:moveTo>
                    <a:pt x="348932" y="507364"/>
                  </a:moveTo>
                  <a:lnTo>
                    <a:pt x="268605" y="507364"/>
                  </a:lnTo>
                  <a:lnTo>
                    <a:pt x="268605" y="607377"/>
                  </a:lnTo>
                  <a:lnTo>
                    <a:pt x="229235" y="646747"/>
                  </a:lnTo>
                  <a:lnTo>
                    <a:pt x="268605" y="686435"/>
                  </a:lnTo>
                  <a:lnTo>
                    <a:pt x="255587" y="699769"/>
                  </a:lnTo>
                  <a:lnTo>
                    <a:pt x="289560" y="699769"/>
                  </a:lnTo>
                  <a:lnTo>
                    <a:pt x="287655" y="698817"/>
                  </a:lnTo>
                  <a:lnTo>
                    <a:pt x="331152" y="594042"/>
                  </a:lnTo>
                  <a:lnTo>
                    <a:pt x="331787" y="592137"/>
                  </a:lnTo>
                  <a:lnTo>
                    <a:pt x="348932" y="592137"/>
                  </a:lnTo>
                  <a:lnTo>
                    <a:pt x="348932" y="507364"/>
                  </a:lnTo>
                  <a:close/>
                </a:path>
                <a:path w="635000" h="802004">
                  <a:moveTo>
                    <a:pt x="432752" y="594994"/>
                  </a:moveTo>
                  <a:lnTo>
                    <a:pt x="380047" y="594994"/>
                  </a:lnTo>
                  <a:lnTo>
                    <a:pt x="432752" y="647700"/>
                  </a:lnTo>
                  <a:lnTo>
                    <a:pt x="432752" y="594994"/>
                  </a:lnTo>
                  <a:close/>
                </a:path>
                <a:path w="635000" h="802004">
                  <a:moveTo>
                    <a:pt x="268605" y="594042"/>
                  </a:moveTo>
                  <a:lnTo>
                    <a:pt x="255587" y="594042"/>
                  </a:lnTo>
                  <a:lnTo>
                    <a:pt x="268605" y="607377"/>
                  </a:lnTo>
                  <a:lnTo>
                    <a:pt x="268605" y="594042"/>
                  </a:lnTo>
                  <a:close/>
                </a:path>
                <a:path w="635000" h="802004">
                  <a:moveTo>
                    <a:pt x="348932" y="592137"/>
                  </a:moveTo>
                  <a:lnTo>
                    <a:pt x="331787" y="592137"/>
                  </a:lnTo>
                  <a:lnTo>
                    <a:pt x="348932" y="599757"/>
                  </a:lnTo>
                  <a:lnTo>
                    <a:pt x="348932" y="592137"/>
                  </a:lnTo>
                  <a:close/>
                </a:path>
                <a:path w="635000" h="802004">
                  <a:moveTo>
                    <a:pt x="437515" y="425450"/>
                  </a:moveTo>
                  <a:lnTo>
                    <a:pt x="199072" y="425450"/>
                  </a:lnTo>
                  <a:lnTo>
                    <a:pt x="222250" y="436879"/>
                  </a:lnTo>
                  <a:lnTo>
                    <a:pt x="250507" y="445452"/>
                  </a:lnTo>
                  <a:lnTo>
                    <a:pt x="282892" y="450850"/>
                  </a:lnTo>
                  <a:lnTo>
                    <a:pt x="317817" y="452754"/>
                  </a:lnTo>
                  <a:lnTo>
                    <a:pt x="352742" y="450850"/>
                  </a:lnTo>
                  <a:lnTo>
                    <a:pt x="385127" y="445452"/>
                  </a:lnTo>
                  <a:lnTo>
                    <a:pt x="413702" y="436879"/>
                  </a:lnTo>
                  <a:lnTo>
                    <a:pt x="437515" y="425450"/>
                  </a:lnTo>
                  <a:close/>
                </a:path>
                <a:path w="635000" h="802004">
                  <a:moveTo>
                    <a:pt x="430847" y="54292"/>
                  </a:moveTo>
                  <a:lnTo>
                    <a:pt x="430847" y="226377"/>
                  </a:lnTo>
                  <a:lnTo>
                    <a:pt x="421957" y="270192"/>
                  </a:lnTo>
                  <a:lnTo>
                    <a:pt x="397509" y="306387"/>
                  </a:lnTo>
                  <a:lnTo>
                    <a:pt x="392112" y="309879"/>
                  </a:lnTo>
                  <a:lnTo>
                    <a:pt x="392112" y="404495"/>
                  </a:lnTo>
                  <a:lnTo>
                    <a:pt x="373697" y="409575"/>
                  </a:lnTo>
                  <a:lnTo>
                    <a:pt x="354965" y="413067"/>
                  </a:lnTo>
                  <a:lnTo>
                    <a:pt x="335915" y="414654"/>
                  </a:lnTo>
                  <a:lnTo>
                    <a:pt x="316865" y="414972"/>
                  </a:lnTo>
                  <a:lnTo>
                    <a:pt x="514350" y="414972"/>
                  </a:lnTo>
                  <a:lnTo>
                    <a:pt x="496887" y="407035"/>
                  </a:lnTo>
                  <a:lnTo>
                    <a:pt x="464819" y="394970"/>
                  </a:lnTo>
                  <a:lnTo>
                    <a:pt x="418782" y="376237"/>
                  </a:lnTo>
                  <a:lnTo>
                    <a:pt x="414972" y="374332"/>
                  </a:lnTo>
                  <a:lnTo>
                    <a:pt x="413067" y="371475"/>
                  </a:lnTo>
                  <a:lnTo>
                    <a:pt x="413067" y="345122"/>
                  </a:lnTo>
                  <a:lnTo>
                    <a:pt x="454659" y="293052"/>
                  </a:lnTo>
                  <a:lnTo>
                    <a:pt x="469582" y="227329"/>
                  </a:lnTo>
                  <a:lnTo>
                    <a:pt x="469582" y="193357"/>
                  </a:lnTo>
                  <a:lnTo>
                    <a:pt x="486397" y="193357"/>
                  </a:lnTo>
                  <a:lnTo>
                    <a:pt x="472440" y="151764"/>
                  </a:lnTo>
                  <a:lnTo>
                    <a:pt x="468630" y="138747"/>
                  </a:lnTo>
                  <a:lnTo>
                    <a:pt x="467677" y="132397"/>
                  </a:lnTo>
                  <a:lnTo>
                    <a:pt x="467677" y="132079"/>
                  </a:lnTo>
                  <a:lnTo>
                    <a:pt x="465137" y="122554"/>
                  </a:lnTo>
                  <a:lnTo>
                    <a:pt x="457517" y="94614"/>
                  </a:lnTo>
                  <a:lnTo>
                    <a:pt x="439419" y="63182"/>
                  </a:lnTo>
                  <a:lnTo>
                    <a:pt x="430847" y="54292"/>
                  </a:lnTo>
                  <a:close/>
                </a:path>
                <a:path w="635000" h="802004">
                  <a:moveTo>
                    <a:pt x="392112" y="365760"/>
                  </a:moveTo>
                  <a:lnTo>
                    <a:pt x="374332" y="365760"/>
                  </a:lnTo>
                  <a:lnTo>
                    <a:pt x="374332" y="366712"/>
                  </a:lnTo>
                  <a:lnTo>
                    <a:pt x="375284" y="374332"/>
                  </a:lnTo>
                  <a:lnTo>
                    <a:pt x="375284" y="376237"/>
                  </a:lnTo>
                  <a:lnTo>
                    <a:pt x="375602" y="377507"/>
                  </a:lnTo>
                  <a:lnTo>
                    <a:pt x="379094" y="387350"/>
                  </a:lnTo>
                  <a:lnTo>
                    <a:pt x="384809" y="396557"/>
                  </a:lnTo>
                  <a:lnTo>
                    <a:pt x="392112" y="404495"/>
                  </a:lnTo>
                  <a:lnTo>
                    <a:pt x="392112" y="365760"/>
                  </a:lnTo>
                  <a:close/>
                </a:path>
                <a:path w="635000" h="802004">
                  <a:moveTo>
                    <a:pt x="374332" y="365760"/>
                  </a:moveTo>
                  <a:lnTo>
                    <a:pt x="261302" y="365760"/>
                  </a:lnTo>
                  <a:lnTo>
                    <a:pt x="288925" y="374332"/>
                  </a:lnTo>
                  <a:lnTo>
                    <a:pt x="317817" y="377189"/>
                  </a:lnTo>
                  <a:lnTo>
                    <a:pt x="346709" y="374332"/>
                  </a:lnTo>
                  <a:lnTo>
                    <a:pt x="374332" y="365760"/>
                  </a:lnTo>
                  <a:close/>
                </a:path>
                <a:path w="635000" h="802004">
                  <a:moveTo>
                    <a:pt x="392112" y="309879"/>
                  </a:moveTo>
                  <a:lnTo>
                    <a:pt x="361632" y="330517"/>
                  </a:lnTo>
                  <a:lnTo>
                    <a:pt x="317817" y="339407"/>
                  </a:lnTo>
                  <a:lnTo>
                    <a:pt x="392112" y="339407"/>
                  </a:lnTo>
                  <a:lnTo>
                    <a:pt x="392112" y="309879"/>
                  </a:lnTo>
                  <a:close/>
                </a:path>
                <a:path w="635000" h="802004">
                  <a:moveTo>
                    <a:pt x="316865" y="0"/>
                  </a:moveTo>
                  <a:lnTo>
                    <a:pt x="274002" y="6667"/>
                  </a:lnTo>
                  <a:lnTo>
                    <a:pt x="235585" y="25400"/>
                  </a:lnTo>
                  <a:lnTo>
                    <a:pt x="203835" y="54292"/>
                  </a:lnTo>
                  <a:lnTo>
                    <a:pt x="180340" y="91439"/>
                  </a:lnTo>
                  <a:lnTo>
                    <a:pt x="167005" y="134937"/>
                  </a:lnTo>
                  <a:lnTo>
                    <a:pt x="167005" y="157479"/>
                  </a:lnTo>
                  <a:lnTo>
                    <a:pt x="166052" y="172720"/>
                  </a:lnTo>
                  <a:lnTo>
                    <a:pt x="163830" y="187960"/>
                  </a:lnTo>
                  <a:lnTo>
                    <a:pt x="160019" y="202564"/>
                  </a:lnTo>
                  <a:lnTo>
                    <a:pt x="154622" y="216852"/>
                  </a:lnTo>
                  <a:lnTo>
                    <a:pt x="138747" y="254635"/>
                  </a:lnTo>
                  <a:lnTo>
                    <a:pt x="140652" y="254000"/>
                  </a:lnTo>
                  <a:lnTo>
                    <a:pt x="156210" y="249872"/>
                  </a:lnTo>
                  <a:lnTo>
                    <a:pt x="168910" y="246062"/>
                  </a:lnTo>
                  <a:lnTo>
                    <a:pt x="207547" y="246062"/>
                  </a:lnTo>
                  <a:lnTo>
                    <a:pt x="204469" y="234950"/>
                  </a:lnTo>
                  <a:lnTo>
                    <a:pt x="245744" y="220027"/>
                  </a:lnTo>
                  <a:lnTo>
                    <a:pt x="290194" y="201295"/>
                  </a:lnTo>
                  <a:lnTo>
                    <a:pt x="333375" y="178752"/>
                  </a:lnTo>
                  <a:lnTo>
                    <a:pt x="372109" y="152400"/>
                  </a:lnTo>
                  <a:lnTo>
                    <a:pt x="402590" y="122554"/>
                  </a:lnTo>
                  <a:lnTo>
                    <a:pt x="430847" y="122554"/>
                  </a:lnTo>
                  <a:lnTo>
                    <a:pt x="430847" y="54292"/>
                  </a:lnTo>
                  <a:lnTo>
                    <a:pt x="414337" y="37464"/>
                  </a:lnTo>
                  <a:lnTo>
                    <a:pt x="395287" y="24447"/>
                  </a:lnTo>
                  <a:lnTo>
                    <a:pt x="362902" y="24447"/>
                  </a:lnTo>
                  <a:lnTo>
                    <a:pt x="353694" y="11429"/>
                  </a:lnTo>
                  <a:lnTo>
                    <a:pt x="316865" y="0"/>
                  </a:lnTo>
                  <a:close/>
                </a:path>
                <a:path w="635000" h="802004">
                  <a:moveTo>
                    <a:pt x="486397" y="193357"/>
                  </a:moveTo>
                  <a:lnTo>
                    <a:pt x="469582" y="193357"/>
                  </a:lnTo>
                  <a:lnTo>
                    <a:pt x="475297" y="197167"/>
                  </a:lnTo>
                  <a:lnTo>
                    <a:pt x="488315" y="199072"/>
                  </a:lnTo>
                  <a:lnTo>
                    <a:pt x="486397" y="193357"/>
                  </a:lnTo>
                  <a:close/>
                </a:path>
                <a:path w="635000" h="802004">
                  <a:moveTo>
                    <a:pt x="430847" y="122554"/>
                  </a:moveTo>
                  <a:lnTo>
                    <a:pt x="402590" y="122554"/>
                  </a:lnTo>
                  <a:lnTo>
                    <a:pt x="409257" y="132397"/>
                  </a:lnTo>
                  <a:lnTo>
                    <a:pt x="415925" y="141922"/>
                  </a:lnTo>
                  <a:lnTo>
                    <a:pt x="423227" y="151129"/>
                  </a:lnTo>
                  <a:lnTo>
                    <a:pt x="430847" y="160337"/>
                  </a:lnTo>
                  <a:lnTo>
                    <a:pt x="430847" y="122554"/>
                  </a:lnTo>
                  <a:close/>
                </a:path>
                <a:path w="635000" h="802004">
                  <a:moveTo>
                    <a:pt x="380047" y="15239"/>
                  </a:moveTo>
                  <a:lnTo>
                    <a:pt x="375284" y="15239"/>
                  </a:lnTo>
                  <a:lnTo>
                    <a:pt x="371475" y="17779"/>
                  </a:lnTo>
                  <a:lnTo>
                    <a:pt x="362902" y="24447"/>
                  </a:lnTo>
                  <a:lnTo>
                    <a:pt x="395287" y="24447"/>
                  </a:lnTo>
                  <a:lnTo>
                    <a:pt x="383857" y="16827"/>
                  </a:lnTo>
                  <a:lnTo>
                    <a:pt x="380047" y="15239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9" name="object 29"/>
          <p:cNvSpPr txBox="1"/>
          <p:nvPr/>
        </p:nvSpPr>
        <p:spPr>
          <a:xfrm>
            <a:off x="11182350" y="6347142"/>
            <a:ext cx="122555" cy="1079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720"/>
              </a:lnSpc>
            </a:pPr>
            <a:r>
              <a:rPr sz="650" spc="30" dirty="0">
                <a:latin typeface="Calibri"/>
                <a:cs typeface="Calibri"/>
              </a:rPr>
              <a:t>9</a:t>
            </a:r>
            <a:endParaRPr sz="6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6042660" cy="6878955"/>
            <a:chOff x="0" y="0"/>
            <a:chExt cx="6042660" cy="6878955"/>
          </a:xfrm>
        </p:grpSpPr>
        <p:sp>
          <p:nvSpPr>
            <p:cNvPr id="3" name="object 3"/>
            <p:cNvSpPr/>
            <p:nvPr/>
          </p:nvSpPr>
          <p:spPr>
            <a:xfrm>
              <a:off x="4498340" y="5113972"/>
              <a:ext cx="798195" cy="1739264"/>
            </a:xfrm>
            <a:custGeom>
              <a:avLst/>
              <a:gdLst/>
              <a:ahLst/>
              <a:cxnLst/>
              <a:rect l="l" t="t" r="r" b="b"/>
              <a:pathLst>
                <a:path w="798195" h="1739265">
                  <a:moveTo>
                    <a:pt x="610235" y="0"/>
                  </a:moveTo>
                  <a:lnTo>
                    <a:pt x="561339" y="6667"/>
                  </a:lnTo>
                  <a:lnTo>
                    <a:pt x="516889" y="25400"/>
                  </a:lnTo>
                  <a:lnTo>
                    <a:pt x="478472" y="55244"/>
                  </a:lnTo>
                  <a:lnTo>
                    <a:pt x="448310" y="94614"/>
                  </a:lnTo>
                  <a:lnTo>
                    <a:pt x="428942" y="142239"/>
                  </a:lnTo>
                  <a:lnTo>
                    <a:pt x="0" y="1738947"/>
                  </a:lnTo>
                  <a:lnTo>
                    <a:pt x="27939" y="1738947"/>
                  </a:lnTo>
                  <a:lnTo>
                    <a:pt x="454025" y="148907"/>
                  </a:lnTo>
                  <a:lnTo>
                    <a:pt x="470535" y="107950"/>
                  </a:lnTo>
                  <a:lnTo>
                    <a:pt x="496252" y="74294"/>
                  </a:lnTo>
                  <a:lnTo>
                    <a:pt x="529589" y="48577"/>
                  </a:lnTo>
                  <a:lnTo>
                    <a:pt x="567689" y="32384"/>
                  </a:lnTo>
                  <a:lnTo>
                    <a:pt x="609600" y="26669"/>
                  </a:lnTo>
                  <a:lnTo>
                    <a:pt x="698750" y="26669"/>
                  </a:lnTo>
                  <a:lnTo>
                    <a:pt x="659130" y="6667"/>
                  </a:lnTo>
                  <a:lnTo>
                    <a:pt x="610235" y="0"/>
                  </a:lnTo>
                  <a:close/>
                </a:path>
                <a:path w="798195" h="1739265">
                  <a:moveTo>
                    <a:pt x="698750" y="26669"/>
                  </a:moveTo>
                  <a:lnTo>
                    <a:pt x="609600" y="26669"/>
                  </a:lnTo>
                  <a:lnTo>
                    <a:pt x="652462" y="32384"/>
                  </a:lnTo>
                  <a:lnTo>
                    <a:pt x="709612" y="60959"/>
                  </a:lnTo>
                  <a:lnTo>
                    <a:pt x="750570" y="109537"/>
                  </a:lnTo>
                  <a:lnTo>
                    <a:pt x="770889" y="170497"/>
                  </a:lnTo>
                  <a:lnTo>
                    <a:pt x="771842" y="202882"/>
                  </a:lnTo>
                  <a:lnTo>
                    <a:pt x="766445" y="235584"/>
                  </a:lnTo>
                  <a:lnTo>
                    <a:pt x="362585" y="1738947"/>
                  </a:lnTo>
                  <a:lnTo>
                    <a:pt x="390525" y="1738947"/>
                  </a:lnTo>
                  <a:lnTo>
                    <a:pt x="791527" y="242252"/>
                  </a:lnTo>
                  <a:lnTo>
                    <a:pt x="797877" y="204787"/>
                  </a:lnTo>
                  <a:lnTo>
                    <a:pt x="796607" y="167322"/>
                  </a:lnTo>
                  <a:lnTo>
                    <a:pt x="773112" y="96202"/>
                  </a:lnTo>
                  <a:lnTo>
                    <a:pt x="724535" y="39687"/>
                  </a:lnTo>
                  <a:lnTo>
                    <a:pt x="698750" y="26669"/>
                  </a:lnTo>
                  <a:close/>
                </a:path>
              </a:pathLst>
            </a:custGeom>
            <a:solidFill>
              <a:srgbClr val="D679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2933700" y="1270"/>
              <a:ext cx="1818639" cy="6856730"/>
            </a:xfrm>
            <a:custGeom>
              <a:avLst/>
              <a:gdLst/>
              <a:ahLst/>
              <a:cxnLst/>
              <a:rect l="l" t="t" r="r" b="b"/>
              <a:pathLst>
                <a:path w="1818639" h="6856730">
                  <a:moveTo>
                    <a:pt x="1818322" y="0"/>
                  </a:moveTo>
                  <a:lnTo>
                    <a:pt x="0" y="6856730"/>
                  </a:lnTo>
                </a:path>
              </a:pathLst>
            </a:custGeom>
            <a:ln w="22225">
              <a:solidFill>
                <a:srgbClr val="D6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3497579" y="17779"/>
              <a:ext cx="2545080" cy="6837680"/>
            </a:xfrm>
            <a:custGeom>
              <a:avLst/>
              <a:gdLst/>
              <a:ahLst/>
              <a:cxnLst/>
              <a:rect l="l" t="t" r="r" b="b"/>
              <a:pathLst>
                <a:path w="2545079" h="6837680">
                  <a:moveTo>
                    <a:pt x="1321435" y="2283142"/>
                  </a:moveTo>
                  <a:lnTo>
                    <a:pt x="1271587" y="2291397"/>
                  </a:lnTo>
                  <a:lnTo>
                    <a:pt x="1226185" y="2312352"/>
                  </a:lnTo>
                  <a:lnTo>
                    <a:pt x="1187767" y="2345372"/>
                  </a:lnTo>
                  <a:lnTo>
                    <a:pt x="1159510" y="2389187"/>
                  </a:lnTo>
                  <a:lnTo>
                    <a:pt x="1159510" y="2390457"/>
                  </a:lnTo>
                  <a:lnTo>
                    <a:pt x="819150" y="3658870"/>
                  </a:lnTo>
                  <a:lnTo>
                    <a:pt x="0" y="6836410"/>
                  </a:lnTo>
                  <a:lnTo>
                    <a:pt x="13335" y="6837680"/>
                  </a:lnTo>
                  <a:lnTo>
                    <a:pt x="26670" y="6837680"/>
                  </a:lnTo>
                  <a:lnTo>
                    <a:pt x="843365" y="3664902"/>
                  </a:lnTo>
                  <a:lnTo>
                    <a:pt x="1183322" y="2398077"/>
                  </a:lnTo>
                  <a:lnTo>
                    <a:pt x="1208087" y="2360612"/>
                  </a:lnTo>
                  <a:lnTo>
                    <a:pt x="1241107" y="2332355"/>
                  </a:lnTo>
                  <a:lnTo>
                    <a:pt x="1279842" y="2314257"/>
                  </a:lnTo>
                  <a:lnTo>
                    <a:pt x="1322705" y="2307590"/>
                  </a:lnTo>
                  <a:lnTo>
                    <a:pt x="1417637" y="2307590"/>
                  </a:lnTo>
                  <a:lnTo>
                    <a:pt x="1372870" y="2289175"/>
                  </a:lnTo>
                  <a:lnTo>
                    <a:pt x="1321435" y="2283142"/>
                  </a:lnTo>
                  <a:close/>
                </a:path>
                <a:path w="2545079" h="6837680">
                  <a:moveTo>
                    <a:pt x="1417637" y="2307590"/>
                  </a:moveTo>
                  <a:lnTo>
                    <a:pt x="1322705" y="2307590"/>
                  </a:lnTo>
                  <a:lnTo>
                    <a:pt x="1366837" y="2313305"/>
                  </a:lnTo>
                  <a:lnTo>
                    <a:pt x="1412557" y="2334260"/>
                  </a:lnTo>
                  <a:lnTo>
                    <a:pt x="1448435" y="2367280"/>
                  </a:lnTo>
                  <a:lnTo>
                    <a:pt x="1472565" y="2409190"/>
                  </a:lnTo>
                  <a:lnTo>
                    <a:pt x="1483042" y="2456815"/>
                  </a:lnTo>
                  <a:lnTo>
                    <a:pt x="1477962" y="2506662"/>
                  </a:lnTo>
                  <a:lnTo>
                    <a:pt x="1220152" y="3457892"/>
                  </a:lnTo>
                  <a:lnTo>
                    <a:pt x="1214120" y="3493452"/>
                  </a:lnTo>
                  <a:lnTo>
                    <a:pt x="1223010" y="3563620"/>
                  </a:lnTo>
                  <a:lnTo>
                    <a:pt x="1258570" y="3626802"/>
                  </a:lnTo>
                  <a:lnTo>
                    <a:pt x="1314767" y="3670300"/>
                  </a:lnTo>
                  <a:lnTo>
                    <a:pt x="1397635" y="3689350"/>
                  </a:lnTo>
                  <a:lnTo>
                    <a:pt x="1444625" y="3683000"/>
                  </a:lnTo>
                  <a:lnTo>
                    <a:pt x="1487805" y="3664902"/>
                  </a:lnTo>
                  <a:lnTo>
                    <a:pt x="1490662" y="3662680"/>
                  </a:lnTo>
                  <a:lnTo>
                    <a:pt x="1403985" y="3662680"/>
                  </a:lnTo>
                  <a:lnTo>
                    <a:pt x="1354137" y="3657600"/>
                  </a:lnTo>
                  <a:lnTo>
                    <a:pt x="1299210" y="3630612"/>
                  </a:lnTo>
                  <a:lnTo>
                    <a:pt x="1259205" y="3584257"/>
                  </a:lnTo>
                  <a:lnTo>
                    <a:pt x="1239202" y="3526155"/>
                  </a:lnTo>
                  <a:lnTo>
                    <a:pt x="1238567" y="3495357"/>
                  </a:lnTo>
                  <a:lnTo>
                    <a:pt x="1243965" y="3464242"/>
                  </a:lnTo>
                  <a:lnTo>
                    <a:pt x="1502092" y="2513012"/>
                  </a:lnTo>
                  <a:lnTo>
                    <a:pt x="1508442" y="2464435"/>
                  </a:lnTo>
                  <a:lnTo>
                    <a:pt x="1502092" y="2417445"/>
                  </a:lnTo>
                  <a:lnTo>
                    <a:pt x="1483995" y="2374265"/>
                  </a:lnTo>
                  <a:lnTo>
                    <a:pt x="1455737" y="2336800"/>
                  </a:lnTo>
                  <a:lnTo>
                    <a:pt x="1418272" y="2307907"/>
                  </a:lnTo>
                  <a:lnTo>
                    <a:pt x="1417637" y="2307590"/>
                  </a:lnTo>
                  <a:close/>
                </a:path>
                <a:path w="2545079" h="6837680">
                  <a:moveTo>
                    <a:pt x="2545080" y="0"/>
                  </a:moveTo>
                  <a:lnTo>
                    <a:pt x="2518410" y="0"/>
                  </a:lnTo>
                  <a:lnTo>
                    <a:pt x="1939290" y="2101215"/>
                  </a:lnTo>
                  <a:lnTo>
                    <a:pt x="1547495" y="3546475"/>
                  </a:lnTo>
                  <a:lnTo>
                    <a:pt x="1526540" y="3592195"/>
                  </a:lnTo>
                  <a:lnTo>
                    <a:pt x="1493520" y="3628072"/>
                  </a:lnTo>
                  <a:lnTo>
                    <a:pt x="1451610" y="3652202"/>
                  </a:lnTo>
                  <a:lnTo>
                    <a:pt x="1403985" y="3662680"/>
                  </a:lnTo>
                  <a:lnTo>
                    <a:pt x="1490662" y="3662680"/>
                  </a:lnTo>
                  <a:lnTo>
                    <a:pt x="1525270" y="3636645"/>
                  </a:lnTo>
                  <a:lnTo>
                    <a:pt x="1554162" y="3599180"/>
                  </a:lnTo>
                  <a:lnTo>
                    <a:pt x="1572895" y="3554095"/>
                  </a:lnTo>
                  <a:lnTo>
                    <a:pt x="1964690" y="2108835"/>
                  </a:lnTo>
                  <a:lnTo>
                    <a:pt x="2540000" y="16510"/>
                  </a:lnTo>
                  <a:lnTo>
                    <a:pt x="2543810" y="3810"/>
                  </a:lnTo>
                  <a:lnTo>
                    <a:pt x="2545080" y="0"/>
                  </a:lnTo>
                  <a:close/>
                </a:path>
              </a:pathLst>
            </a:custGeom>
            <a:solidFill>
              <a:srgbClr val="FFB8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5841999" cy="6858000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9914890" y="33019"/>
            <a:ext cx="2174240" cy="1244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50" spc="60" dirty="0">
                <a:solidFill>
                  <a:srgbClr val="FFFFFF"/>
                </a:solidFill>
                <a:latin typeface="Calibri"/>
                <a:cs typeface="Calibri"/>
              </a:rPr>
              <a:t>CSP004_C_E:</a:t>
            </a:r>
            <a:r>
              <a:rPr sz="65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650" spc="55" dirty="0">
                <a:solidFill>
                  <a:srgbClr val="FFFFFF"/>
                </a:solidFill>
                <a:latin typeface="Calibri"/>
                <a:cs typeface="Calibri"/>
              </a:rPr>
              <a:t>Abdelkader</a:t>
            </a:r>
            <a:r>
              <a:rPr sz="65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650" spc="60" dirty="0">
                <a:solidFill>
                  <a:srgbClr val="FFFFFF"/>
                </a:solidFill>
                <a:latin typeface="Calibri"/>
                <a:cs typeface="Calibri"/>
              </a:rPr>
              <a:t>Shaaban</a:t>
            </a:r>
            <a:r>
              <a:rPr sz="65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650" spc="55" dirty="0">
                <a:solidFill>
                  <a:srgbClr val="FFFFFF"/>
                </a:solidFill>
                <a:latin typeface="Calibri"/>
                <a:cs typeface="Calibri"/>
              </a:rPr>
              <a:t>και</a:t>
            </a:r>
            <a:r>
              <a:rPr sz="650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650" spc="50" dirty="0">
                <a:solidFill>
                  <a:srgbClr val="FFFFFF"/>
                </a:solidFill>
                <a:latin typeface="Calibri"/>
                <a:cs typeface="Calibri"/>
              </a:rPr>
              <a:t>Stefan</a:t>
            </a:r>
            <a:r>
              <a:rPr sz="65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650" spc="50" dirty="0">
                <a:solidFill>
                  <a:srgbClr val="FFFFFF"/>
                </a:solidFill>
                <a:latin typeface="Calibri"/>
                <a:cs typeface="Calibri"/>
              </a:rPr>
              <a:t>Schauer</a:t>
            </a:r>
            <a:endParaRPr sz="650">
              <a:latin typeface="Calibri"/>
              <a:cs typeface="Calibri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5920740" y="2827926"/>
            <a:ext cx="2515870" cy="724535"/>
          </a:xfrm>
          <a:prstGeom prst="rect">
            <a:avLst/>
          </a:prstGeom>
        </p:spPr>
        <p:txBody>
          <a:bodyPr vert="horz" wrap="square" lIns="0" tIns="628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95"/>
              </a:spcBef>
            </a:pPr>
            <a:r>
              <a:rPr sz="2250" spc="114" dirty="0"/>
              <a:t>Επιθετικά</a:t>
            </a:r>
            <a:r>
              <a:rPr sz="2250" spc="130" dirty="0"/>
              <a:t> </a:t>
            </a:r>
            <a:r>
              <a:rPr sz="2250" spc="90" dirty="0"/>
              <a:t>εργαλεία</a:t>
            </a:r>
            <a:endParaRPr sz="2250"/>
          </a:p>
          <a:p>
            <a:pPr marL="12700">
              <a:lnSpc>
                <a:spcPct val="100000"/>
              </a:lnSpc>
              <a:spcBef>
                <a:spcPts val="305"/>
              </a:spcBef>
            </a:pPr>
            <a:r>
              <a:rPr sz="1750" spc="135" dirty="0">
                <a:solidFill>
                  <a:srgbClr val="FFB800"/>
                </a:solidFill>
              </a:rPr>
              <a:t>Bettercap</a:t>
            </a:r>
            <a:endParaRPr sz="1750"/>
          </a:p>
        </p:txBody>
      </p:sp>
      <p:pic>
        <p:nvPicPr>
          <p:cNvPr id="9" name="object 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548880" y="5747067"/>
            <a:ext cx="3294062" cy="612140"/>
          </a:xfrm>
          <a:prstGeom prst="rect">
            <a:avLst/>
          </a:prstGeom>
        </p:spPr>
      </p:pic>
    </p:spTree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352540" y="0"/>
            <a:ext cx="5839460" cy="6858000"/>
            <a:chOff x="6352540" y="0"/>
            <a:chExt cx="583946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352540" y="4759"/>
              <a:ext cx="5839460" cy="685324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7377747" y="0"/>
              <a:ext cx="2555875" cy="6858000"/>
            </a:xfrm>
            <a:custGeom>
              <a:avLst/>
              <a:gdLst/>
              <a:ahLst/>
              <a:cxnLst/>
              <a:rect l="l" t="t" r="r" b="b"/>
              <a:pathLst>
                <a:path w="2555875" h="6858000">
                  <a:moveTo>
                    <a:pt x="1542097" y="1537652"/>
                  </a:moveTo>
                  <a:lnTo>
                    <a:pt x="1494790" y="1544002"/>
                  </a:lnTo>
                  <a:lnTo>
                    <a:pt x="1451292" y="1562100"/>
                  </a:lnTo>
                  <a:lnTo>
                    <a:pt x="1413827" y="1590675"/>
                  </a:lnTo>
                  <a:lnTo>
                    <a:pt x="1384617" y="1628139"/>
                  </a:lnTo>
                  <a:lnTo>
                    <a:pt x="1365885" y="1673860"/>
                  </a:lnTo>
                  <a:lnTo>
                    <a:pt x="970915" y="3128645"/>
                  </a:lnTo>
                  <a:lnTo>
                    <a:pt x="0" y="6858000"/>
                  </a:lnTo>
                  <a:lnTo>
                    <a:pt x="26035" y="6858000"/>
                  </a:lnTo>
                  <a:lnTo>
                    <a:pt x="996632" y="3136265"/>
                  </a:lnTo>
                  <a:lnTo>
                    <a:pt x="1391285" y="1681479"/>
                  </a:lnTo>
                  <a:lnTo>
                    <a:pt x="1412240" y="1635442"/>
                  </a:lnTo>
                  <a:lnTo>
                    <a:pt x="1445577" y="1599247"/>
                  </a:lnTo>
                  <a:lnTo>
                    <a:pt x="1487805" y="1574800"/>
                  </a:lnTo>
                  <a:lnTo>
                    <a:pt x="1535747" y="1564322"/>
                  </a:lnTo>
                  <a:lnTo>
                    <a:pt x="1637665" y="1564322"/>
                  </a:lnTo>
                  <a:lnTo>
                    <a:pt x="1625600" y="1556702"/>
                  </a:lnTo>
                  <a:lnTo>
                    <a:pt x="1590992" y="1544002"/>
                  </a:lnTo>
                  <a:lnTo>
                    <a:pt x="1542097" y="1537652"/>
                  </a:lnTo>
                  <a:close/>
                </a:path>
                <a:path w="2555875" h="6858000">
                  <a:moveTo>
                    <a:pt x="1637665" y="1564322"/>
                  </a:moveTo>
                  <a:lnTo>
                    <a:pt x="1535747" y="1564322"/>
                  </a:lnTo>
                  <a:lnTo>
                    <a:pt x="1585912" y="1569402"/>
                  </a:lnTo>
                  <a:lnTo>
                    <a:pt x="1615122" y="1580514"/>
                  </a:lnTo>
                  <a:lnTo>
                    <a:pt x="1663700" y="1617662"/>
                  </a:lnTo>
                  <a:lnTo>
                    <a:pt x="1694497" y="1671954"/>
                  </a:lnTo>
                  <a:lnTo>
                    <a:pt x="1702117" y="1732597"/>
                  </a:lnTo>
                  <a:lnTo>
                    <a:pt x="1696720" y="1764029"/>
                  </a:lnTo>
                  <a:lnTo>
                    <a:pt x="1437005" y="2721927"/>
                  </a:lnTo>
                  <a:lnTo>
                    <a:pt x="1430655" y="2770822"/>
                  </a:lnTo>
                  <a:lnTo>
                    <a:pt x="1437005" y="2818129"/>
                  </a:lnTo>
                  <a:lnTo>
                    <a:pt x="1455102" y="2861627"/>
                  </a:lnTo>
                  <a:lnTo>
                    <a:pt x="1483677" y="2899092"/>
                  </a:lnTo>
                  <a:lnTo>
                    <a:pt x="1521460" y="2928302"/>
                  </a:lnTo>
                  <a:lnTo>
                    <a:pt x="1566862" y="2947035"/>
                  </a:lnTo>
                  <a:lnTo>
                    <a:pt x="1618932" y="2953067"/>
                  </a:lnTo>
                  <a:lnTo>
                    <a:pt x="1669097" y="2944812"/>
                  </a:lnTo>
                  <a:lnTo>
                    <a:pt x="1704340" y="2928302"/>
                  </a:lnTo>
                  <a:lnTo>
                    <a:pt x="1617662" y="2928302"/>
                  </a:lnTo>
                  <a:lnTo>
                    <a:pt x="1573212" y="2922904"/>
                  </a:lnTo>
                  <a:lnTo>
                    <a:pt x="1527175" y="2901950"/>
                  </a:lnTo>
                  <a:lnTo>
                    <a:pt x="1490980" y="2868612"/>
                  </a:lnTo>
                  <a:lnTo>
                    <a:pt x="1466532" y="2826385"/>
                  </a:lnTo>
                  <a:lnTo>
                    <a:pt x="1456055" y="2778442"/>
                  </a:lnTo>
                  <a:lnTo>
                    <a:pt x="1461135" y="2728277"/>
                  </a:lnTo>
                  <a:lnTo>
                    <a:pt x="1720850" y="1770379"/>
                  </a:lnTo>
                  <a:lnTo>
                    <a:pt x="1726882" y="1734820"/>
                  </a:lnTo>
                  <a:lnTo>
                    <a:pt x="1725930" y="1701800"/>
                  </a:lnTo>
                  <a:lnTo>
                    <a:pt x="1725930" y="1698942"/>
                  </a:lnTo>
                  <a:lnTo>
                    <a:pt x="1717992" y="1664017"/>
                  </a:lnTo>
                  <a:lnTo>
                    <a:pt x="1703070" y="1630679"/>
                  </a:lnTo>
                  <a:lnTo>
                    <a:pt x="1682115" y="1600517"/>
                  </a:lnTo>
                  <a:lnTo>
                    <a:pt x="1656080" y="1575752"/>
                  </a:lnTo>
                  <a:lnTo>
                    <a:pt x="1637665" y="1564322"/>
                  </a:lnTo>
                  <a:close/>
                </a:path>
                <a:path w="2555875" h="6858000">
                  <a:moveTo>
                    <a:pt x="2555875" y="0"/>
                  </a:moveTo>
                  <a:lnTo>
                    <a:pt x="2528570" y="0"/>
                  </a:lnTo>
                  <a:lnTo>
                    <a:pt x="2100177" y="1562100"/>
                  </a:lnTo>
                  <a:lnTo>
                    <a:pt x="1757680" y="2837497"/>
                  </a:lnTo>
                  <a:lnTo>
                    <a:pt x="1732915" y="2875279"/>
                  </a:lnTo>
                  <a:lnTo>
                    <a:pt x="1699895" y="2903537"/>
                  </a:lnTo>
                  <a:lnTo>
                    <a:pt x="1660525" y="2921635"/>
                  </a:lnTo>
                  <a:lnTo>
                    <a:pt x="1617662" y="2928302"/>
                  </a:lnTo>
                  <a:lnTo>
                    <a:pt x="1704340" y="2928302"/>
                  </a:lnTo>
                  <a:lnTo>
                    <a:pt x="1714817" y="2923540"/>
                  </a:lnTo>
                  <a:lnTo>
                    <a:pt x="1753235" y="2890520"/>
                  </a:lnTo>
                  <a:lnTo>
                    <a:pt x="1782127" y="2846387"/>
                  </a:lnTo>
                  <a:lnTo>
                    <a:pt x="1782127" y="2845117"/>
                  </a:lnTo>
                  <a:lnTo>
                    <a:pt x="2124710" y="1568132"/>
                  </a:lnTo>
                  <a:lnTo>
                    <a:pt x="2555875" y="0"/>
                  </a:lnTo>
                  <a:close/>
                </a:path>
              </a:pathLst>
            </a:custGeom>
            <a:solidFill>
              <a:srgbClr val="FFB8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7895590" y="5207634"/>
              <a:ext cx="756285" cy="1645920"/>
            </a:xfrm>
            <a:custGeom>
              <a:avLst/>
              <a:gdLst/>
              <a:ahLst/>
              <a:cxnLst/>
              <a:rect l="l" t="t" r="r" b="b"/>
              <a:pathLst>
                <a:path w="756284" h="1645920">
                  <a:moveTo>
                    <a:pt x="578484" y="0"/>
                  </a:moveTo>
                  <a:lnTo>
                    <a:pt x="532129" y="6350"/>
                  </a:lnTo>
                  <a:lnTo>
                    <a:pt x="489902" y="24129"/>
                  </a:lnTo>
                  <a:lnTo>
                    <a:pt x="453389" y="52387"/>
                  </a:lnTo>
                  <a:lnTo>
                    <a:pt x="425132" y="89534"/>
                  </a:lnTo>
                  <a:lnTo>
                    <a:pt x="406400" y="134619"/>
                  </a:lnTo>
                  <a:lnTo>
                    <a:pt x="0" y="1645602"/>
                  </a:lnTo>
                  <a:lnTo>
                    <a:pt x="26352" y="1645602"/>
                  </a:lnTo>
                  <a:lnTo>
                    <a:pt x="430212" y="140969"/>
                  </a:lnTo>
                  <a:lnTo>
                    <a:pt x="450214" y="95249"/>
                  </a:lnTo>
                  <a:lnTo>
                    <a:pt x="482282" y="59689"/>
                  </a:lnTo>
                  <a:lnTo>
                    <a:pt x="523239" y="35559"/>
                  </a:lnTo>
                  <a:lnTo>
                    <a:pt x="569594" y="25399"/>
                  </a:lnTo>
                  <a:lnTo>
                    <a:pt x="662362" y="25399"/>
                  </a:lnTo>
                  <a:lnTo>
                    <a:pt x="624839" y="6350"/>
                  </a:lnTo>
                  <a:lnTo>
                    <a:pt x="578484" y="0"/>
                  </a:lnTo>
                  <a:close/>
                </a:path>
                <a:path w="756284" h="1645920">
                  <a:moveTo>
                    <a:pt x="662362" y="25399"/>
                  </a:moveTo>
                  <a:lnTo>
                    <a:pt x="569594" y="25399"/>
                  </a:lnTo>
                  <a:lnTo>
                    <a:pt x="618489" y="30797"/>
                  </a:lnTo>
                  <a:lnTo>
                    <a:pt x="672464" y="57784"/>
                  </a:lnTo>
                  <a:lnTo>
                    <a:pt x="711517" y="103822"/>
                  </a:lnTo>
                  <a:lnTo>
                    <a:pt x="730884" y="161607"/>
                  </a:lnTo>
                  <a:lnTo>
                    <a:pt x="731837" y="192087"/>
                  </a:lnTo>
                  <a:lnTo>
                    <a:pt x="726439" y="222884"/>
                  </a:lnTo>
                  <a:lnTo>
                    <a:pt x="343852" y="1645602"/>
                  </a:lnTo>
                  <a:lnTo>
                    <a:pt x="370204" y="1645602"/>
                  </a:lnTo>
                  <a:lnTo>
                    <a:pt x="750252" y="229552"/>
                  </a:lnTo>
                  <a:lnTo>
                    <a:pt x="756284" y="193674"/>
                  </a:lnTo>
                  <a:lnTo>
                    <a:pt x="755332" y="158432"/>
                  </a:lnTo>
                  <a:lnTo>
                    <a:pt x="732789" y="91122"/>
                  </a:lnTo>
                  <a:lnTo>
                    <a:pt x="686752" y="37782"/>
                  </a:lnTo>
                  <a:lnTo>
                    <a:pt x="662362" y="25399"/>
                  </a:lnTo>
                  <a:close/>
                </a:path>
              </a:pathLst>
            </a:custGeom>
            <a:solidFill>
              <a:srgbClr val="D679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548880" y="6167120"/>
              <a:ext cx="3294379" cy="612140"/>
            </a:xfrm>
            <a:prstGeom prst="rect">
              <a:avLst/>
            </a:prstGeom>
          </p:spPr>
        </p:pic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1035050" y="393382"/>
            <a:ext cx="235013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125" dirty="0">
                <a:solidFill>
                  <a:srgbClr val="000000"/>
                </a:solidFill>
              </a:rPr>
              <a:t>Εργαλείο</a:t>
            </a:r>
            <a:r>
              <a:rPr spc="145" dirty="0">
                <a:solidFill>
                  <a:srgbClr val="000000"/>
                </a:solidFill>
              </a:rPr>
              <a:t> </a:t>
            </a:r>
            <a:r>
              <a:rPr spc="150" dirty="0">
                <a:solidFill>
                  <a:srgbClr val="000000"/>
                </a:solidFill>
              </a:rPr>
              <a:t>Bettercap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11198542" y="6055677"/>
            <a:ext cx="114935" cy="1079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720"/>
              </a:lnSpc>
            </a:pPr>
            <a:r>
              <a:rPr sz="650" spc="5" dirty="0">
                <a:latin typeface="Calibri"/>
                <a:cs typeface="Calibri"/>
              </a:rPr>
              <a:t>1</a:t>
            </a:r>
            <a:r>
              <a:rPr sz="650" spc="30" dirty="0">
                <a:latin typeface="Calibri"/>
                <a:cs typeface="Calibri"/>
              </a:rPr>
              <a:t>1</a:t>
            </a:r>
            <a:endParaRPr sz="65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8308975" y="33019"/>
            <a:ext cx="2174240" cy="1244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50" spc="60" dirty="0">
                <a:latin typeface="Calibri"/>
                <a:cs typeface="Calibri"/>
              </a:rPr>
              <a:t>CSP004_C_E:</a:t>
            </a:r>
            <a:r>
              <a:rPr sz="650" spc="35" dirty="0">
                <a:latin typeface="Calibri"/>
                <a:cs typeface="Calibri"/>
              </a:rPr>
              <a:t> </a:t>
            </a:r>
            <a:r>
              <a:rPr sz="650" spc="55" dirty="0">
                <a:latin typeface="Calibri"/>
                <a:cs typeface="Calibri"/>
              </a:rPr>
              <a:t>Abdelkader</a:t>
            </a:r>
            <a:r>
              <a:rPr sz="650" spc="30" dirty="0">
                <a:latin typeface="Calibri"/>
                <a:cs typeface="Calibri"/>
              </a:rPr>
              <a:t> </a:t>
            </a:r>
            <a:r>
              <a:rPr sz="650" spc="60" dirty="0">
                <a:latin typeface="Calibri"/>
                <a:cs typeface="Calibri"/>
              </a:rPr>
              <a:t>Shaaban</a:t>
            </a:r>
            <a:r>
              <a:rPr sz="650" spc="40" dirty="0">
                <a:latin typeface="Calibri"/>
                <a:cs typeface="Calibri"/>
              </a:rPr>
              <a:t> </a:t>
            </a:r>
            <a:r>
              <a:rPr sz="650" spc="55" dirty="0">
                <a:latin typeface="Calibri"/>
                <a:cs typeface="Calibri"/>
              </a:rPr>
              <a:t>και</a:t>
            </a:r>
            <a:r>
              <a:rPr sz="650" spc="25" dirty="0">
                <a:latin typeface="Calibri"/>
                <a:cs typeface="Calibri"/>
              </a:rPr>
              <a:t> </a:t>
            </a:r>
            <a:r>
              <a:rPr sz="650" spc="50" dirty="0">
                <a:latin typeface="Calibri"/>
                <a:cs typeface="Calibri"/>
              </a:rPr>
              <a:t>Stefan</a:t>
            </a:r>
            <a:r>
              <a:rPr sz="650" spc="25" dirty="0">
                <a:latin typeface="Calibri"/>
                <a:cs typeface="Calibri"/>
              </a:rPr>
              <a:t> </a:t>
            </a:r>
            <a:r>
              <a:rPr sz="650" spc="50" dirty="0">
                <a:latin typeface="Calibri"/>
                <a:cs typeface="Calibri"/>
              </a:rPr>
              <a:t>Schauer</a:t>
            </a:r>
            <a:endParaRPr sz="65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03555" y="1436330"/>
            <a:ext cx="6137910" cy="2296160"/>
          </a:xfrm>
          <a:prstGeom prst="rect">
            <a:avLst/>
          </a:prstGeom>
        </p:spPr>
        <p:txBody>
          <a:bodyPr vert="horz" wrap="square" lIns="0" tIns="81915" rIns="0" bIns="0" rtlCol="0">
            <a:spAutoFit/>
          </a:bodyPr>
          <a:lstStyle/>
          <a:p>
            <a:pPr marL="299720" indent="-287020">
              <a:lnSpc>
                <a:spcPct val="100000"/>
              </a:lnSpc>
              <a:spcBef>
                <a:spcPts val="645"/>
              </a:spcBef>
              <a:buSzPct val="160000"/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sz="1000" spc="60" dirty="0">
                <a:latin typeface="Calibri"/>
                <a:cs typeface="Calibri"/>
              </a:rPr>
              <a:t>Είναι</a:t>
            </a:r>
            <a:r>
              <a:rPr sz="1000" spc="35" dirty="0">
                <a:latin typeface="Calibri"/>
                <a:cs typeface="Calibri"/>
              </a:rPr>
              <a:t> </a:t>
            </a:r>
            <a:r>
              <a:rPr sz="1000" spc="70" dirty="0">
                <a:latin typeface="Calibri"/>
                <a:cs typeface="Calibri"/>
              </a:rPr>
              <a:t>ένα</a:t>
            </a:r>
            <a:r>
              <a:rPr sz="1000" spc="35" dirty="0">
                <a:latin typeface="Calibri"/>
                <a:cs typeface="Calibri"/>
              </a:rPr>
              <a:t> </a:t>
            </a:r>
            <a:r>
              <a:rPr sz="1000" spc="70" dirty="0">
                <a:latin typeface="Calibri"/>
                <a:cs typeface="Calibri"/>
              </a:rPr>
              <a:t>άλλο</a:t>
            </a:r>
            <a:r>
              <a:rPr sz="1000" spc="35" dirty="0">
                <a:latin typeface="Calibri"/>
                <a:cs typeface="Calibri"/>
              </a:rPr>
              <a:t> </a:t>
            </a:r>
            <a:r>
              <a:rPr sz="1000" spc="65" dirty="0">
                <a:latin typeface="Calibri"/>
                <a:cs typeface="Calibri"/>
              </a:rPr>
              <a:t>εργαλείο</a:t>
            </a:r>
            <a:r>
              <a:rPr sz="1000" spc="40" dirty="0">
                <a:latin typeface="Calibri"/>
                <a:cs typeface="Calibri"/>
              </a:rPr>
              <a:t> </a:t>
            </a:r>
            <a:r>
              <a:rPr sz="1000" spc="75" dirty="0">
                <a:latin typeface="Calibri"/>
                <a:cs typeface="Calibri"/>
              </a:rPr>
              <a:t>που</a:t>
            </a:r>
            <a:r>
              <a:rPr sz="1000" spc="35" dirty="0">
                <a:latin typeface="Calibri"/>
                <a:cs typeface="Calibri"/>
              </a:rPr>
              <a:t> </a:t>
            </a:r>
            <a:r>
              <a:rPr sz="1000" spc="65" dirty="0">
                <a:latin typeface="Calibri"/>
                <a:cs typeface="Calibri"/>
              </a:rPr>
              <a:t>μπορείτε</a:t>
            </a:r>
            <a:r>
              <a:rPr sz="1000" spc="35" dirty="0">
                <a:latin typeface="Calibri"/>
                <a:cs typeface="Calibri"/>
              </a:rPr>
              <a:t> </a:t>
            </a:r>
            <a:r>
              <a:rPr sz="1000" spc="75" dirty="0">
                <a:latin typeface="Calibri"/>
                <a:cs typeface="Calibri"/>
              </a:rPr>
              <a:t>να</a:t>
            </a:r>
            <a:r>
              <a:rPr sz="1000" spc="40" dirty="0">
                <a:latin typeface="Calibri"/>
                <a:cs typeface="Calibri"/>
              </a:rPr>
              <a:t> </a:t>
            </a:r>
            <a:r>
              <a:rPr sz="1000" spc="65" dirty="0">
                <a:latin typeface="Calibri"/>
                <a:cs typeface="Calibri"/>
              </a:rPr>
              <a:t>χρησιμοποιήσετε</a:t>
            </a:r>
            <a:r>
              <a:rPr sz="1000" spc="35" dirty="0">
                <a:latin typeface="Calibri"/>
                <a:cs typeface="Calibri"/>
              </a:rPr>
              <a:t> </a:t>
            </a:r>
            <a:r>
              <a:rPr sz="1000" spc="60" dirty="0">
                <a:latin typeface="Calibri"/>
                <a:cs typeface="Calibri"/>
              </a:rPr>
              <a:t>για</a:t>
            </a:r>
            <a:r>
              <a:rPr sz="1000" spc="35" dirty="0">
                <a:latin typeface="Calibri"/>
                <a:cs typeface="Calibri"/>
              </a:rPr>
              <a:t> </a:t>
            </a:r>
            <a:r>
              <a:rPr sz="1000" spc="65" dirty="0">
                <a:latin typeface="Calibri"/>
                <a:cs typeface="Calibri"/>
              </a:rPr>
              <a:t>την</a:t>
            </a:r>
            <a:r>
              <a:rPr sz="1000" spc="40" dirty="0">
                <a:latin typeface="Calibri"/>
                <a:cs typeface="Calibri"/>
              </a:rPr>
              <a:t> </a:t>
            </a:r>
            <a:r>
              <a:rPr sz="1000" spc="70" dirty="0">
                <a:latin typeface="Calibri"/>
                <a:cs typeface="Calibri"/>
              </a:rPr>
              <a:t>επίδοση</a:t>
            </a:r>
            <a:r>
              <a:rPr sz="1000" spc="35" dirty="0">
                <a:latin typeface="Calibri"/>
                <a:cs typeface="Calibri"/>
              </a:rPr>
              <a:t> </a:t>
            </a:r>
            <a:r>
              <a:rPr sz="1000" spc="60" dirty="0">
                <a:latin typeface="Calibri"/>
                <a:cs typeface="Calibri"/>
              </a:rPr>
              <a:t>επίθεσης</a:t>
            </a:r>
            <a:r>
              <a:rPr sz="1000" spc="15" dirty="0">
                <a:latin typeface="Calibri"/>
                <a:cs typeface="Calibri"/>
              </a:rPr>
              <a:t> </a:t>
            </a:r>
            <a:r>
              <a:rPr sz="1000" spc="80" dirty="0">
                <a:latin typeface="Calibri"/>
                <a:cs typeface="Calibri"/>
              </a:rPr>
              <a:t>ARP</a:t>
            </a:r>
            <a:r>
              <a:rPr sz="1000" spc="30" dirty="0">
                <a:latin typeface="Calibri"/>
                <a:cs typeface="Calibri"/>
              </a:rPr>
              <a:t> </a:t>
            </a:r>
            <a:r>
              <a:rPr sz="1000" spc="60" dirty="0">
                <a:latin typeface="Calibri"/>
                <a:cs typeface="Calibri"/>
              </a:rPr>
              <a:t>poising</a:t>
            </a:r>
            <a:endParaRPr sz="1000">
              <a:latin typeface="Calibri"/>
              <a:cs typeface="Calibri"/>
            </a:endParaRPr>
          </a:p>
          <a:p>
            <a:pPr marL="299720" indent="-287020">
              <a:lnSpc>
                <a:spcPct val="100000"/>
              </a:lnSpc>
              <a:spcBef>
                <a:spcPts val="1470"/>
              </a:spcBef>
              <a:buSzPct val="160000"/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sz="1000" spc="90" dirty="0">
                <a:latin typeface="Calibri"/>
                <a:cs typeface="Calibri"/>
              </a:rPr>
              <a:t>Ίσως</a:t>
            </a:r>
            <a:r>
              <a:rPr sz="1000" spc="35" dirty="0">
                <a:latin typeface="Calibri"/>
                <a:cs typeface="Calibri"/>
              </a:rPr>
              <a:t> </a:t>
            </a:r>
            <a:r>
              <a:rPr sz="1000" spc="85" dirty="0">
                <a:latin typeface="Calibri"/>
                <a:cs typeface="Calibri"/>
              </a:rPr>
              <a:t>χρειαστεί</a:t>
            </a:r>
            <a:r>
              <a:rPr sz="1000" spc="35" dirty="0">
                <a:latin typeface="Calibri"/>
                <a:cs typeface="Calibri"/>
              </a:rPr>
              <a:t> </a:t>
            </a:r>
            <a:r>
              <a:rPr sz="1000" spc="100" dirty="0">
                <a:latin typeface="Calibri"/>
                <a:cs typeface="Calibri"/>
              </a:rPr>
              <a:t>να</a:t>
            </a:r>
            <a:r>
              <a:rPr sz="1000" spc="35" dirty="0">
                <a:latin typeface="Calibri"/>
                <a:cs typeface="Calibri"/>
              </a:rPr>
              <a:t> </a:t>
            </a:r>
            <a:r>
              <a:rPr sz="1000" spc="90" dirty="0">
                <a:latin typeface="Calibri"/>
                <a:cs typeface="Calibri"/>
              </a:rPr>
              <a:t>αρχικοποιήσετε</a:t>
            </a:r>
            <a:r>
              <a:rPr sz="1000" spc="40" dirty="0">
                <a:latin typeface="Calibri"/>
                <a:cs typeface="Calibri"/>
              </a:rPr>
              <a:t> </a:t>
            </a:r>
            <a:r>
              <a:rPr sz="1000" spc="85" dirty="0">
                <a:latin typeface="Calibri"/>
                <a:cs typeface="Calibri"/>
              </a:rPr>
              <a:t>το</a:t>
            </a:r>
            <a:r>
              <a:rPr sz="1000" spc="35" dirty="0">
                <a:latin typeface="Calibri"/>
                <a:cs typeface="Calibri"/>
              </a:rPr>
              <a:t> </a:t>
            </a:r>
            <a:r>
              <a:rPr sz="1000" spc="70" dirty="0">
                <a:latin typeface="Calibri"/>
                <a:cs typeface="Calibri"/>
              </a:rPr>
              <a:t>εργαλείο</a:t>
            </a:r>
            <a:r>
              <a:rPr sz="1000" spc="15" dirty="0">
                <a:latin typeface="Calibri"/>
                <a:cs typeface="Calibri"/>
              </a:rPr>
              <a:t> </a:t>
            </a:r>
            <a:r>
              <a:rPr sz="1000" spc="85" dirty="0">
                <a:latin typeface="Calibri"/>
                <a:cs typeface="Calibri"/>
              </a:rPr>
              <a:t>bettercap</a:t>
            </a:r>
            <a:endParaRPr sz="1000">
              <a:latin typeface="Calibri"/>
              <a:cs typeface="Calibri"/>
            </a:endParaRPr>
          </a:p>
          <a:p>
            <a:pPr marL="299720" indent="-287020">
              <a:lnSpc>
                <a:spcPct val="100000"/>
              </a:lnSpc>
              <a:spcBef>
                <a:spcPts val="1480"/>
              </a:spcBef>
              <a:buSzPct val="160000"/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sz="1000" spc="60" dirty="0">
                <a:latin typeface="Calibri"/>
                <a:cs typeface="Calibri"/>
              </a:rPr>
              <a:t>Για</a:t>
            </a:r>
            <a:r>
              <a:rPr sz="1000" spc="25" dirty="0">
                <a:latin typeface="Calibri"/>
                <a:cs typeface="Calibri"/>
              </a:rPr>
              <a:t> </a:t>
            </a:r>
            <a:r>
              <a:rPr sz="1000" spc="75" dirty="0">
                <a:latin typeface="Calibri"/>
                <a:cs typeface="Calibri"/>
              </a:rPr>
              <a:t>να</a:t>
            </a:r>
            <a:r>
              <a:rPr sz="1000" spc="30" dirty="0">
                <a:latin typeface="Calibri"/>
                <a:cs typeface="Calibri"/>
              </a:rPr>
              <a:t> </a:t>
            </a:r>
            <a:r>
              <a:rPr sz="1000" spc="65" dirty="0">
                <a:latin typeface="Calibri"/>
                <a:cs typeface="Calibri"/>
              </a:rPr>
              <a:t>το</a:t>
            </a:r>
            <a:r>
              <a:rPr sz="1000" spc="30" dirty="0">
                <a:latin typeface="Calibri"/>
                <a:cs typeface="Calibri"/>
              </a:rPr>
              <a:t> </a:t>
            </a:r>
            <a:r>
              <a:rPr sz="1000" spc="65" dirty="0">
                <a:latin typeface="Calibri"/>
                <a:cs typeface="Calibri"/>
              </a:rPr>
              <a:t>κάνετε</a:t>
            </a:r>
            <a:r>
              <a:rPr sz="1000" spc="30" dirty="0">
                <a:latin typeface="Calibri"/>
                <a:cs typeface="Calibri"/>
              </a:rPr>
              <a:t> </a:t>
            </a:r>
            <a:r>
              <a:rPr sz="1000" spc="65" dirty="0">
                <a:latin typeface="Calibri"/>
                <a:cs typeface="Calibri"/>
              </a:rPr>
              <a:t>αυτό,</a:t>
            </a:r>
            <a:r>
              <a:rPr sz="1000" spc="30" dirty="0">
                <a:latin typeface="Calibri"/>
                <a:cs typeface="Calibri"/>
              </a:rPr>
              <a:t> </a:t>
            </a:r>
            <a:r>
              <a:rPr sz="1000" spc="65" dirty="0">
                <a:latin typeface="Calibri"/>
                <a:cs typeface="Calibri"/>
              </a:rPr>
              <a:t>πρέπει</a:t>
            </a:r>
            <a:r>
              <a:rPr sz="1000" spc="30" dirty="0">
                <a:latin typeface="Calibri"/>
                <a:cs typeface="Calibri"/>
              </a:rPr>
              <a:t> </a:t>
            </a:r>
            <a:r>
              <a:rPr sz="1000" spc="75" dirty="0">
                <a:latin typeface="Calibri"/>
                <a:cs typeface="Calibri"/>
              </a:rPr>
              <a:t>να</a:t>
            </a:r>
            <a:r>
              <a:rPr sz="1000" spc="30" dirty="0">
                <a:latin typeface="Calibri"/>
                <a:cs typeface="Calibri"/>
              </a:rPr>
              <a:t> </a:t>
            </a:r>
            <a:r>
              <a:rPr sz="1000" spc="65" dirty="0">
                <a:latin typeface="Calibri"/>
                <a:cs typeface="Calibri"/>
              </a:rPr>
              <a:t>τα</a:t>
            </a:r>
            <a:r>
              <a:rPr sz="1000" spc="30" dirty="0">
                <a:latin typeface="Calibri"/>
                <a:cs typeface="Calibri"/>
              </a:rPr>
              <a:t> </a:t>
            </a:r>
            <a:r>
              <a:rPr sz="1000" spc="50" dirty="0">
                <a:latin typeface="Calibri"/>
                <a:cs typeface="Calibri"/>
              </a:rPr>
              <a:t>εξής:</a:t>
            </a:r>
            <a:endParaRPr sz="1000">
              <a:latin typeface="Calibri"/>
              <a:cs typeface="Calibri"/>
            </a:endParaRPr>
          </a:p>
          <a:p>
            <a:pPr marL="756920" lvl="1" indent="-287020">
              <a:lnSpc>
                <a:spcPct val="100000"/>
              </a:lnSpc>
              <a:spcBef>
                <a:spcPts val="1455"/>
              </a:spcBef>
              <a:buSzPct val="160000"/>
              <a:buFont typeface="Arial"/>
              <a:buChar char="•"/>
              <a:tabLst>
                <a:tab pos="756285" algn="l"/>
                <a:tab pos="756920" algn="l"/>
              </a:tabLst>
            </a:pPr>
            <a:r>
              <a:rPr sz="1000" b="1" spc="100" dirty="0">
                <a:latin typeface="Calibri"/>
                <a:cs typeface="Calibri"/>
              </a:rPr>
              <a:t>sudo</a:t>
            </a:r>
            <a:r>
              <a:rPr sz="1000" b="1" spc="30" dirty="0">
                <a:latin typeface="Calibri"/>
                <a:cs typeface="Calibri"/>
              </a:rPr>
              <a:t> </a:t>
            </a:r>
            <a:r>
              <a:rPr sz="1000" b="1" spc="80" dirty="0">
                <a:latin typeface="Calibri"/>
                <a:cs typeface="Calibri"/>
              </a:rPr>
              <a:t>apt-get</a:t>
            </a:r>
            <a:r>
              <a:rPr sz="1000" b="1" spc="30" dirty="0">
                <a:latin typeface="Calibri"/>
                <a:cs typeface="Calibri"/>
              </a:rPr>
              <a:t> </a:t>
            </a:r>
            <a:r>
              <a:rPr sz="1000" b="1" spc="85" dirty="0">
                <a:latin typeface="Calibri"/>
                <a:cs typeface="Calibri"/>
              </a:rPr>
              <a:t>update</a:t>
            </a:r>
            <a:endParaRPr sz="1000">
              <a:latin typeface="Calibri"/>
              <a:cs typeface="Calibri"/>
            </a:endParaRPr>
          </a:p>
          <a:p>
            <a:pPr marL="756920" lvl="1" indent="-287020">
              <a:lnSpc>
                <a:spcPct val="100000"/>
              </a:lnSpc>
              <a:spcBef>
                <a:spcPts val="1475"/>
              </a:spcBef>
              <a:buSzPct val="160000"/>
              <a:buFont typeface="Arial"/>
              <a:buChar char="•"/>
              <a:tabLst>
                <a:tab pos="756285" algn="l"/>
                <a:tab pos="756920" algn="l"/>
              </a:tabLst>
            </a:pPr>
            <a:r>
              <a:rPr sz="1000" b="1" spc="75" dirty="0">
                <a:latin typeface="Calibri"/>
                <a:cs typeface="Calibri"/>
              </a:rPr>
              <a:t>sudo</a:t>
            </a:r>
            <a:r>
              <a:rPr sz="1000" b="1" spc="20" dirty="0">
                <a:latin typeface="Calibri"/>
                <a:cs typeface="Calibri"/>
              </a:rPr>
              <a:t> </a:t>
            </a:r>
            <a:r>
              <a:rPr sz="1000" b="1" spc="60" dirty="0">
                <a:latin typeface="Calibri"/>
                <a:cs typeface="Calibri"/>
              </a:rPr>
              <a:t>apt-get</a:t>
            </a:r>
            <a:r>
              <a:rPr sz="1000" b="1" spc="25" dirty="0">
                <a:latin typeface="Calibri"/>
                <a:cs typeface="Calibri"/>
              </a:rPr>
              <a:t> </a:t>
            </a:r>
            <a:r>
              <a:rPr sz="1000" b="1" spc="50" dirty="0">
                <a:latin typeface="Calibri"/>
                <a:cs typeface="Calibri"/>
              </a:rPr>
              <a:t>install</a:t>
            </a:r>
            <a:r>
              <a:rPr sz="1000" b="1" spc="25" dirty="0">
                <a:latin typeface="Calibri"/>
                <a:cs typeface="Calibri"/>
              </a:rPr>
              <a:t> </a:t>
            </a:r>
            <a:r>
              <a:rPr sz="1000" b="1" spc="55" dirty="0">
                <a:latin typeface="Calibri"/>
                <a:cs typeface="Calibri"/>
              </a:rPr>
              <a:t>bettercap</a:t>
            </a:r>
            <a:endParaRPr sz="1000">
              <a:latin typeface="Calibri"/>
              <a:cs typeface="Calibri"/>
            </a:endParaRPr>
          </a:p>
          <a:p>
            <a:pPr marL="756920" lvl="1" indent="-287020">
              <a:lnSpc>
                <a:spcPct val="100000"/>
              </a:lnSpc>
              <a:spcBef>
                <a:spcPts val="1475"/>
              </a:spcBef>
              <a:buSzPct val="160000"/>
              <a:buFont typeface="Arial"/>
              <a:buChar char="•"/>
              <a:tabLst>
                <a:tab pos="756285" algn="l"/>
                <a:tab pos="756920" algn="l"/>
              </a:tabLst>
            </a:pPr>
            <a:r>
              <a:rPr sz="1000" spc="50" dirty="0">
                <a:latin typeface="Calibri"/>
                <a:cs typeface="Calibri"/>
              </a:rPr>
              <a:t>Επαλήθευση</a:t>
            </a:r>
            <a:r>
              <a:rPr sz="1000" spc="-15" dirty="0">
                <a:latin typeface="Calibri"/>
                <a:cs typeface="Calibri"/>
              </a:rPr>
              <a:t> </a:t>
            </a:r>
            <a:r>
              <a:rPr sz="1000" spc="35" dirty="0">
                <a:latin typeface="Calibri"/>
                <a:cs typeface="Calibri"/>
              </a:rPr>
              <a:t>εγκατάστασης</a:t>
            </a:r>
            <a:endParaRPr sz="1000">
              <a:latin typeface="Calibri"/>
              <a:cs typeface="Calibri"/>
            </a:endParaRPr>
          </a:p>
          <a:p>
            <a:pPr marL="756920" lvl="1" indent="-287020">
              <a:lnSpc>
                <a:spcPct val="100000"/>
              </a:lnSpc>
              <a:spcBef>
                <a:spcPts val="1455"/>
              </a:spcBef>
              <a:buSzPct val="160000"/>
              <a:buFont typeface="Arial"/>
              <a:buChar char="•"/>
              <a:tabLst>
                <a:tab pos="756285" algn="l"/>
                <a:tab pos="756920" algn="l"/>
              </a:tabLst>
            </a:pPr>
            <a:r>
              <a:rPr sz="1000" b="1" spc="65" dirty="0">
                <a:latin typeface="Calibri"/>
                <a:cs typeface="Calibri"/>
              </a:rPr>
              <a:t>bettercap</a:t>
            </a:r>
            <a:r>
              <a:rPr sz="1000" b="1" dirty="0">
                <a:latin typeface="Calibri"/>
                <a:cs typeface="Calibri"/>
              </a:rPr>
              <a:t> </a:t>
            </a:r>
            <a:r>
              <a:rPr sz="1000" b="1" spc="45" dirty="0">
                <a:latin typeface="Calibri"/>
                <a:cs typeface="Calibri"/>
              </a:rPr>
              <a:t>-</a:t>
            </a:r>
            <a:r>
              <a:rPr sz="1000" b="1" spc="-10" dirty="0">
                <a:latin typeface="Calibri"/>
                <a:cs typeface="Calibri"/>
              </a:rPr>
              <a:t> </a:t>
            </a:r>
            <a:r>
              <a:rPr sz="1000" b="1" spc="65" dirty="0">
                <a:latin typeface="Calibri"/>
                <a:cs typeface="Calibri"/>
              </a:rPr>
              <a:t>έκδοση</a:t>
            </a:r>
            <a:endParaRPr sz="10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136322" y="0"/>
            <a:ext cx="6055995" cy="6858000"/>
            <a:chOff x="6136322" y="0"/>
            <a:chExt cx="6055995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352539" y="4759"/>
              <a:ext cx="5839460" cy="685324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7377747" y="0"/>
              <a:ext cx="2555875" cy="6858000"/>
            </a:xfrm>
            <a:custGeom>
              <a:avLst/>
              <a:gdLst/>
              <a:ahLst/>
              <a:cxnLst/>
              <a:rect l="l" t="t" r="r" b="b"/>
              <a:pathLst>
                <a:path w="2555875" h="6858000">
                  <a:moveTo>
                    <a:pt x="1542097" y="1537652"/>
                  </a:moveTo>
                  <a:lnTo>
                    <a:pt x="1494790" y="1544002"/>
                  </a:lnTo>
                  <a:lnTo>
                    <a:pt x="1451292" y="1562100"/>
                  </a:lnTo>
                  <a:lnTo>
                    <a:pt x="1413827" y="1590675"/>
                  </a:lnTo>
                  <a:lnTo>
                    <a:pt x="1384617" y="1628139"/>
                  </a:lnTo>
                  <a:lnTo>
                    <a:pt x="1365885" y="1673860"/>
                  </a:lnTo>
                  <a:lnTo>
                    <a:pt x="970915" y="3128645"/>
                  </a:lnTo>
                  <a:lnTo>
                    <a:pt x="0" y="6858000"/>
                  </a:lnTo>
                  <a:lnTo>
                    <a:pt x="26035" y="6858000"/>
                  </a:lnTo>
                  <a:lnTo>
                    <a:pt x="996632" y="3136265"/>
                  </a:lnTo>
                  <a:lnTo>
                    <a:pt x="1391285" y="1681479"/>
                  </a:lnTo>
                  <a:lnTo>
                    <a:pt x="1412240" y="1635442"/>
                  </a:lnTo>
                  <a:lnTo>
                    <a:pt x="1445577" y="1599247"/>
                  </a:lnTo>
                  <a:lnTo>
                    <a:pt x="1487805" y="1574800"/>
                  </a:lnTo>
                  <a:lnTo>
                    <a:pt x="1535747" y="1564322"/>
                  </a:lnTo>
                  <a:lnTo>
                    <a:pt x="1637665" y="1564322"/>
                  </a:lnTo>
                  <a:lnTo>
                    <a:pt x="1625600" y="1556702"/>
                  </a:lnTo>
                  <a:lnTo>
                    <a:pt x="1590992" y="1544002"/>
                  </a:lnTo>
                  <a:lnTo>
                    <a:pt x="1542097" y="1537652"/>
                  </a:lnTo>
                  <a:close/>
                </a:path>
                <a:path w="2555875" h="6858000">
                  <a:moveTo>
                    <a:pt x="1637665" y="1564322"/>
                  </a:moveTo>
                  <a:lnTo>
                    <a:pt x="1535747" y="1564322"/>
                  </a:lnTo>
                  <a:lnTo>
                    <a:pt x="1585912" y="1569402"/>
                  </a:lnTo>
                  <a:lnTo>
                    <a:pt x="1615122" y="1580514"/>
                  </a:lnTo>
                  <a:lnTo>
                    <a:pt x="1663700" y="1617662"/>
                  </a:lnTo>
                  <a:lnTo>
                    <a:pt x="1694497" y="1671954"/>
                  </a:lnTo>
                  <a:lnTo>
                    <a:pt x="1702117" y="1732597"/>
                  </a:lnTo>
                  <a:lnTo>
                    <a:pt x="1696720" y="1764029"/>
                  </a:lnTo>
                  <a:lnTo>
                    <a:pt x="1437005" y="2721927"/>
                  </a:lnTo>
                  <a:lnTo>
                    <a:pt x="1430655" y="2770822"/>
                  </a:lnTo>
                  <a:lnTo>
                    <a:pt x="1437005" y="2818129"/>
                  </a:lnTo>
                  <a:lnTo>
                    <a:pt x="1455102" y="2861627"/>
                  </a:lnTo>
                  <a:lnTo>
                    <a:pt x="1483677" y="2899092"/>
                  </a:lnTo>
                  <a:lnTo>
                    <a:pt x="1521460" y="2928302"/>
                  </a:lnTo>
                  <a:lnTo>
                    <a:pt x="1566862" y="2947035"/>
                  </a:lnTo>
                  <a:lnTo>
                    <a:pt x="1618932" y="2953067"/>
                  </a:lnTo>
                  <a:lnTo>
                    <a:pt x="1669097" y="2944812"/>
                  </a:lnTo>
                  <a:lnTo>
                    <a:pt x="1704340" y="2928302"/>
                  </a:lnTo>
                  <a:lnTo>
                    <a:pt x="1617662" y="2928302"/>
                  </a:lnTo>
                  <a:lnTo>
                    <a:pt x="1573212" y="2922904"/>
                  </a:lnTo>
                  <a:lnTo>
                    <a:pt x="1527175" y="2901950"/>
                  </a:lnTo>
                  <a:lnTo>
                    <a:pt x="1490980" y="2868612"/>
                  </a:lnTo>
                  <a:lnTo>
                    <a:pt x="1466532" y="2826385"/>
                  </a:lnTo>
                  <a:lnTo>
                    <a:pt x="1456055" y="2778442"/>
                  </a:lnTo>
                  <a:lnTo>
                    <a:pt x="1461135" y="2728277"/>
                  </a:lnTo>
                  <a:lnTo>
                    <a:pt x="1720850" y="1770379"/>
                  </a:lnTo>
                  <a:lnTo>
                    <a:pt x="1726882" y="1734820"/>
                  </a:lnTo>
                  <a:lnTo>
                    <a:pt x="1725930" y="1701800"/>
                  </a:lnTo>
                  <a:lnTo>
                    <a:pt x="1725930" y="1698942"/>
                  </a:lnTo>
                  <a:lnTo>
                    <a:pt x="1717992" y="1664017"/>
                  </a:lnTo>
                  <a:lnTo>
                    <a:pt x="1703070" y="1630679"/>
                  </a:lnTo>
                  <a:lnTo>
                    <a:pt x="1682115" y="1600517"/>
                  </a:lnTo>
                  <a:lnTo>
                    <a:pt x="1656080" y="1575752"/>
                  </a:lnTo>
                  <a:lnTo>
                    <a:pt x="1637665" y="1564322"/>
                  </a:lnTo>
                  <a:close/>
                </a:path>
                <a:path w="2555875" h="6858000">
                  <a:moveTo>
                    <a:pt x="2555875" y="0"/>
                  </a:moveTo>
                  <a:lnTo>
                    <a:pt x="2528570" y="0"/>
                  </a:lnTo>
                  <a:lnTo>
                    <a:pt x="2100177" y="1562100"/>
                  </a:lnTo>
                  <a:lnTo>
                    <a:pt x="1757680" y="2837497"/>
                  </a:lnTo>
                  <a:lnTo>
                    <a:pt x="1732915" y="2875279"/>
                  </a:lnTo>
                  <a:lnTo>
                    <a:pt x="1699895" y="2903537"/>
                  </a:lnTo>
                  <a:lnTo>
                    <a:pt x="1660525" y="2921635"/>
                  </a:lnTo>
                  <a:lnTo>
                    <a:pt x="1617662" y="2928302"/>
                  </a:lnTo>
                  <a:lnTo>
                    <a:pt x="1704340" y="2928302"/>
                  </a:lnTo>
                  <a:lnTo>
                    <a:pt x="1714817" y="2923540"/>
                  </a:lnTo>
                  <a:lnTo>
                    <a:pt x="1753235" y="2890520"/>
                  </a:lnTo>
                  <a:lnTo>
                    <a:pt x="1782127" y="2846387"/>
                  </a:lnTo>
                  <a:lnTo>
                    <a:pt x="1782127" y="2845117"/>
                  </a:lnTo>
                  <a:lnTo>
                    <a:pt x="2124710" y="1568132"/>
                  </a:lnTo>
                  <a:lnTo>
                    <a:pt x="2555875" y="0"/>
                  </a:lnTo>
                  <a:close/>
                </a:path>
              </a:pathLst>
            </a:custGeom>
            <a:solidFill>
              <a:srgbClr val="FFB8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7895589" y="5207634"/>
              <a:ext cx="756285" cy="1645920"/>
            </a:xfrm>
            <a:custGeom>
              <a:avLst/>
              <a:gdLst/>
              <a:ahLst/>
              <a:cxnLst/>
              <a:rect l="l" t="t" r="r" b="b"/>
              <a:pathLst>
                <a:path w="756284" h="1645920">
                  <a:moveTo>
                    <a:pt x="578484" y="0"/>
                  </a:moveTo>
                  <a:lnTo>
                    <a:pt x="532129" y="6350"/>
                  </a:lnTo>
                  <a:lnTo>
                    <a:pt x="489902" y="24129"/>
                  </a:lnTo>
                  <a:lnTo>
                    <a:pt x="453389" y="52387"/>
                  </a:lnTo>
                  <a:lnTo>
                    <a:pt x="425132" y="89534"/>
                  </a:lnTo>
                  <a:lnTo>
                    <a:pt x="406400" y="134619"/>
                  </a:lnTo>
                  <a:lnTo>
                    <a:pt x="0" y="1645602"/>
                  </a:lnTo>
                  <a:lnTo>
                    <a:pt x="26352" y="1645602"/>
                  </a:lnTo>
                  <a:lnTo>
                    <a:pt x="430212" y="140969"/>
                  </a:lnTo>
                  <a:lnTo>
                    <a:pt x="450214" y="95249"/>
                  </a:lnTo>
                  <a:lnTo>
                    <a:pt x="482282" y="59689"/>
                  </a:lnTo>
                  <a:lnTo>
                    <a:pt x="523239" y="35559"/>
                  </a:lnTo>
                  <a:lnTo>
                    <a:pt x="569594" y="25399"/>
                  </a:lnTo>
                  <a:lnTo>
                    <a:pt x="662362" y="25399"/>
                  </a:lnTo>
                  <a:lnTo>
                    <a:pt x="624839" y="6350"/>
                  </a:lnTo>
                  <a:lnTo>
                    <a:pt x="578484" y="0"/>
                  </a:lnTo>
                  <a:close/>
                </a:path>
                <a:path w="756284" h="1645920">
                  <a:moveTo>
                    <a:pt x="662362" y="25399"/>
                  </a:moveTo>
                  <a:lnTo>
                    <a:pt x="569594" y="25399"/>
                  </a:lnTo>
                  <a:lnTo>
                    <a:pt x="618489" y="30797"/>
                  </a:lnTo>
                  <a:lnTo>
                    <a:pt x="672464" y="57784"/>
                  </a:lnTo>
                  <a:lnTo>
                    <a:pt x="711517" y="103822"/>
                  </a:lnTo>
                  <a:lnTo>
                    <a:pt x="730884" y="161607"/>
                  </a:lnTo>
                  <a:lnTo>
                    <a:pt x="731837" y="192087"/>
                  </a:lnTo>
                  <a:lnTo>
                    <a:pt x="726439" y="222884"/>
                  </a:lnTo>
                  <a:lnTo>
                    <a:pt x="343852" y="1645602"/>
                  </a:lnTo>
                  <a:lnTo>
                    <a:pt x="370204" y="1645602"/>
                  </a:lnTo>
                  <a:lnTo>
                    <a:pt x="750252" y="229552"/>
                  </a:lnTo>
                  <a:lnTo>
                    <a:pt x="756284" y="193674"/>
                  </a:lnTo>
                  <a:lnTo>
                    <a:pt x="755332" y="158432"/>
                  </a:lnTo>
                  <a:lnTo>
                    <a:pt x="732789" y="91122"/>
                  </a:lnTo>
                  <a:lnTo>
                    <a:pt x="686752" y="37782"/>
                  </a:lnTo>
                  <a:lnTo>
                    <a:pt x="662362" y="25399"/>
                  </a:lnTo>
                  <a:close/>
                </a:path>
              </a:pathLst>
            </a:custGeom>
            <a:solidFill>
              <a:srgbClr val="D679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548879" y="6167120"/>
              <a:ext cx="3294379" cy="612140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352539" y="1874520"/>
              <a:ext cx="4803140" cy="4089400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6150609" y="2807970"/>
              <a:ext cx="1678939" cy="2946400"/>
            </a:xfrm>
            <a:custGeom>
              <a:avLst/>
              <a:gdLst/>
              <a:ahLst/>
              <a:cxnLst/>
              <a:rect l="l" t="t" r="r" b="b"/>
              <a:pathLst>
                <a:path w="1678940" h="2946400">
                  <a:moveTo>
                    <a:pt x="0" y="2946399"/>
                  </a:moveTo>
                  <a:lnTo>
                    <a:pt x="1678939" y="2946399"/>
                  </a:lnTo>
                  <a:lnTo>
                    <a:pt x="1678939" y="0"/>
                  </a:lnTo>
                  <a:lnTo>
                    <a:pt x="0" y="0"/>
                  </a:lnTo>
                  <a:lnTo>
                    <a:pt x="0" y="2946399"/>
                  </a:lnTo>
                </a:path>
              </a:pathLst>
            </a:custGeom>
            <a:ln w="285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1035050" y="393382"/>
            <a:ext cx="235013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125" dirty="0">
                <a:solidFill>
                  <a:srgbClr val="000000"/>
                </a:solidFill>
              </a:rPr>
              <a:t>Εργαλείο</a:t>
            </a:r>
            <a:r>
              <a:rPr spc="145" dirty="0">
                <a:solidFill>
                  <a:srgbClr val="000000"/>
                </a:solidFill>
              </a:rPr>
              <a:t> </a:t>
            </a:r>
            <a:r>
              <a:rPr spc="150" dirty="0">
                <a:solidFill>
                  <a:srgbClr val="000000"/>
                </a:solidFill>
              </a:rPr>
              <a:t>Bettercap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8308975" y="33019"/>
            <a:ext cx="2174240" cy="1244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50" spc="60" dirty="0">
                <a:latin typeface="Calibri"/>
                <a:cs typeface="Calibri"/>
              </a:rPr>
              <a:t>CSP004_C_E:</a:t>
            </a:r>
            <a:r>
              <a:rPr sz="650" spc="35" dirty="0">
                <a:latin typeface="Calibri"/>
                <a:cs typeface="Calibri"/>
              </a:rPr>
              <a:t> </a:t>
            </a:r>
            <a:r>
              <a:rPr sz="650" spc="55" dirty="0">
                <a:latin typeface="Calibri"/>
                <a:cs typeface="Calibri"/>
              </a:rPr>
              <a:t>Abdelkader</a:t>
            </a:r>
            <a:r>
              <a:rPr sz="650" spc="30" dirty="0">
                <a:latin typeface="Calibri"/>
                <a:cs typeface="Calibri"/>
              </a:rPr>
              <a:t> </a:t>
            </a:r>
            <a:r>
              <a:rPr sz="650" spc="60" dirty="0">
                <a:latin typeface="Calibri"/>
                <a:cs typeface="Calibri"/>
              </a:rPr>
              <a:t>Shaaban</a:t>
            </a:r>
            <a:r>
              <a:rPr sz="650" spc="40" dirty="0">
                <a:latin typeface="Calibri"/>
                <a:cs typeface="Calibri"/>
              </a:rPr>
              <a:t> </a:t>
            </a:r>
            <a:r>
              <a:rPr sz="650" spc="55" dirty="0">
                <a:latin typeface="Calibri"/>
                <a:cs typeface="Calibri"/>
              </a:rPr>
              <a:t>και</a:t>
            </a:r>
            <a:r>
              <a:rPr sz="650" spc="25" dirty="0">
                <a:latin typeface="Calibri"/>
                <a:cs typeface="Calibri"/>
              </a:rPr>
              <a:t> </a:t>
            </a:r>
            <a:r>
              <a:rPr sz="650" spc="50" dirty="0">
                <a:latin typeface="Calibri"/>
                <a:cs typeface="Calibri"/>
              </a:rPr>
              <a:t>Stefan</a:t>
            </a:r>
            <a:r>
              <a:rPr sz="650" spc="25" dirty="0">
                <a:latin typeface="Calibri"/>
                <a:cs typeface="Calibri"/>
              </a:rPr>
              <a:t> </a:t>
            </a:r>
            <a:r>
              <a:rPr sz="650" spc="50" dirty="0">
                <a:latin typeface="Calibri"/>
                <a:cs typeface="Calibri"/>
              </a:rPr>
              <a:t>Schauer</a:t>
            </a:r>
            <a:endParaRPr sz="65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875030" y="1385887"/>
            <a:ext cx="92075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spc="65" dirty="0">
                <a:solidFill>
                  <a:srgbClr val="CF2D1C"/>
                </a:solidFill>
                <a:latin typeface="Calibri"/>
                <a:cs typeface="Calibri"/>
              </a:rPr>
              <a:t>Bettercap</a:t>
            </a:r>
            <a:r>
              <a:rPr sz="1000" b="1" spc="-25" dirty="0">
                <a:solidFill>
                  <a:srgbClr val="CF2D1C"/>
                </a:solidFill>
                <a:latin typeface="Calibri"/>
                <a:cs typeface="Calibri"/>
              </a:rPr>
              <a:t> </a:t>
            </a:r>
            <a:r>
              <a:rPr sz="1000" b="1" spc="50" dirty="0">
                <a:solidFill>
                  <a:srgbClr val="CF2D1C"/>
                </a:solidFill>
                <a:latin typeface="Calibri"/>
                <a:cs typeface="Calibri"/>
              </a:rPr>
              <a:t>eth0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6804659" y="1373187"/>
            <a:ext cx="396176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65" dirty="0">
                <a:latin typeface="Calibri"/>
                <a:cs typeface="Calibri"/>
              </a:rPr>
              <a:t>Πληκτρολογήστε:</a:t>
            </a:r>
            <a:r>
              <a:rPr sz="1000" spc="35" dirty="0">
                <a:latin typeface="Calibri"/>
                <a:cs typeface="Calibri"/>
              </a:rPr>
              <a:t> </a:t>
            </a:r>
            <a:r>
              <a:rPr sz="1000" spc="65" dirty="0">
                <a:latin typeface="Calibri"/>
                <a:cs typeface="Calibri"/>
              </a:rPr>
              <a:t>help</a:t>
            </a:r>
            <a:r>
              <a:rPr sz="1000" spc="40" dirty="0">
                <a:latin typeface="Calibri"/>
                <a:cs typeface="Calibri"/>
              </a:rPr>
              <a:t> </a:t>
            </a:r>
            <a:r>
              <a:rPr sz="1000" spc="55" dirty="0">
                <a:latin typeface="Calibri"/>
                <a:cs typeface="Calibri"/>
              </a:rPr>
              <a:t>(για</a:t>
            </a:r>
            <a:r>
              <a:rPr sz="1000" spc="30" dirty="0">
                <a:latin typeface="Calibri"/>
                <a:cs typeface="Calibri"/>
              </a:rPr>
              <a:t> </a:t>
            </a:r>
            <a:r>
              <a:rPr sz="1000" spc="75" dirty="0">
                <a:latin typeface="Calibri"/>
                <a:cs typeface="Calibri"/>
              </a:rPr>
              <a:t>να</a:t>
            </a:r>
            <a:r>
              <a:rPr sz="1000" spc="40" dirty="0">
                <a:latin typeface="Calibri"/>
                <a:cs typeface="Calibri"/>
              </a:rPr>
              <a:t> </a:t>
            </a:r>
            <a:r>
              <a:rPr sz="1000" spc="70" dirty="0">
                <a:latin typeface="Calibri"/>
                <a:cs typeface="Calibri"/>
              </a:rPr>
              <a:t>λάβετε</a:t>
            </a:r>
            <a:r>
              <a:rPr sz="1000" spc="35" dirty="0">
                <a:latin typeface="Calibri"/>
                <a:cs typeface="Calibri"/>
              </a:rPr>
              <a:t> </a:t>
            </a:r>
            <a:r>
              <a:rPr sz="1000" spc="65" dirty="0">
                <a:latin typeface="Calibri"/>
                <a:cs typeface="Calibri"/>
              </a:rPr>
              <a:t>περισσότερες</a:t>
            </a:r>
            <a:r>
              <a:rPr sz="1000" spc="40" dirty="0">
                <a:latin typeface="Calibri"/>
                <a:cs typeface="Calibri"/>
              </a:rPr>
              <a:t> </a:t>
            </a:r>
            <a:r>
              <a:rPr sz="1000" spc="60" dirty="0">
                <a:latin typeface="Calibri"/>
                <a:cs typeface="Calibri"/>
              </a:rPr>
              <a:t>πληροφορίες)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8112125" y="3711575"/>
            <a:ext cx="2005330" cy="5969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13599"/>
              </a:lnSpc>
              <a:spcBef>
                <a:spcPts val="100"/>
              </a:spcBef>
            </a:pPr>
            <a:r>
              <a:rPr sz="1100" spc="-20" dirty="0">
                <a:solidFill>
                  <a:srgbClr val="FF0000"/>
                </a:solidFill>
                <a:latin typeface="Calibri"/>
                <a:cs typeface="Calibri"/>
              </a:rPr>
              <a:t>Αυτές </a:t>
            </a:r>
            <a:r>
              <a:rPr sz="1100" spc="-15" dirty="0">
                <a:solidFill>
                  <a:srgbClr val="FF0000"/>
                </a:solidFill>
                <a:latin typeface="Calibri"/>
                <a:cs typeface="Calibri"/>
              </a:rPr>
              <a:t>οι </a:t>
            </a:r>
            <a:r>
              <a:rPr sz="1100" spc="-20" dirty="0">
                <a:solidFill>
                  <a:srgbClr val="FF0000"/>
                </a:solidFill>
                <a:latin typeface="Calibri"/>
                <a:cs typeface="Calibri"/>
              </a:rPr>
              <a:t>ενότητες </a:t>
            </a:r>
            <a:r>
              <a:rPr sz="1100" spc="-25" dirty="0">
                <a:solidFill>
                  <a:srgbClr val="FF0000"/>
                </a:solidFill>
                <a:latin typeface="Calibri"/>
                <a:cs typeface="Calibri"/>
              </a:rPr>
              <a:t>ενεργοποιούν </a:t>
            </a:r>
            <a:r>
              <a:rPr sz="1100" spc="-5" dirty="0">
                <a:solidFill>
                  <a:srgbClr val="FF0000"/>
                </a:solidFill>
                <a:latin typeface="Calibri"/>
                <a:cs typeface="Calibri"/>
              </a:rPr>
              <a:t>το </a:t>
            </a:r>
            <a:r>
              <a:rPr sz="110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bettercap </a:t>
            </a:r>
            <a:r>
              <a:rPr sz="1100" spc="-5" dirty="0">
                <a:solidFill>
                  <a:srgbClr val="FF0000"/>
                </a:solidFill>
                <a:latin typeface="Calibri"/>
                <a:cs typeface="Calibri"/>
              </a:rPr>
              <a:t>να αποδίδει πολλαπλές </a:t>
            </a:r>
            <a:r>
              <a:rPr sz="1100" spc="-23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FF0000"/>
                </a:solidFill>
                <a:latin typeface="Calibri"/>
                <a:cs typeface="Calibri"/>
              </a:rPr>
              <a:t>ενέργειες</a:t>
            </a:r>
            <a:endParaRPr sz="1100">
              <a:latin typeface="Calibri"/>
              <a:cs typeface="Calibri"/>
            </a:endParaRPr>
          </a:p>
        </p:txBody>
      </p:sp>
      <p:pic>
        <p:nvPicPr>
          <p:cNvPr id="14" name="object 14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97559" y="2067242"/>
            <a:ext cx="4602480" cy="3266440"/>
          </a:xfrm>
          <a:prstGeom prst="rect">
            <a:avLst/>
          </a:prstGeom>
        </p:spPr>
      </p:pic>
      <p:sp>
        <p:nvSpPr>
          <p:cNvPr id="15" name="object 15"/>
          <p:cNvSpPr txBox="1"/>
          <p:nvPr/>
        </p:nvSpPr>
        <p:spPr>
          <a:xfrm>
            <a:off x="11198542" y="5816600"/>
            <a:ext cx="114935" cy="1079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715"/>
              </a:lnSpc>
            </a:pPr>
            <a:r>
              <a:rPr sz="650" spc="5" dirty="0">
                <a:latin typeface="Calibri"/>
                <a:cs typeface="Calibri"/>
              </a:rPr>
              <a:t>1</a:t>
            </a:r>
            <a:r>
              <a:rPr sz="650" spc="30" dirty="0">
                <a:latin typeface="Calibri"/>
                <a:cs typeface="Calibri"/>
              </a:rPr>
              <a:t>2</a:t>
            </a:r>
            <a:endParaRPr sz="6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896100" y="1270"/>
            <a:ext cx="1818639" cy="6856730"/>
          </a:xfrm>
          <a:custGeom>
            <a:avLst/>
            <a:gdLst/>
            <a:ahLst/>
            <a:cxnLst/>
            <a:rect l="l" t="t" r="r" b="b"/>
            <a:pathLst>
              <a:path w="1818640" h="6856730">
                <a:moveTo>
                  <a:pt x="0" y="6856730"/>
                </a:moveTo>
                <a:lnTo>
                  <a:pt x="1818322" y="0"/>
                </a:lnTo>
              </a:path>
            </a:pathLst>
          </a:custGeom>
          <a:ln w="22225">
            <a:solidFill>
              <a:srgbClr val="D6791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355282" y="2397760"/>
            <a:ext cx="11463655" cy="4274185"/>
            <a:chOff x="355282" y="2397760"/>
            <a:chExt cx="11463655" cy="427418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55282" y="2633980"/>
              <a:ext cx="5353367" cy="4037647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05460" y="2783840"/>
              <a:ext cx="4866640" cy="3550920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671820" y="2397760"/>
              <a:ext cx="6146800" cy="3413760"/>
            </a:xfrm>
            <a:prstGeom prst="rect">
              <a:avLst/>
            </a:prstGeom>
          </p:spPr>
        </p:pic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875030" y="499745"/>
            <a:ext cx="4710430" cy="3683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250" spc="175" dirty="0">
                <a:solidFill>
                  <a:srgbClr val="000000"/>
                </a:solidFill>
              </a:rPr>
              <a:t>Εκκίνηση</a:t>
            </a:r>
            <a:r>
              <a:rPr sz="2250" spc="204" dirty="0">
                <a:solidFill>
                  <a:srgbClr val="000000"/>
                </a:solidFill>
              </a:rPr>
              <a:t> </a:t>
            </a:r>
            <a:r>
              <a:rPr sz="2250" spc="145" dirty="0">
                <a:solidFill>
                  <a:srgbClr val="000000"/>
                </a:solidFill>
              </a:rPr>
              <a:t>του</a:t>
            </a:r>
            <a:r>
              <a:rPr sz="2250" spc="180" dirty="0">
                <a:solidFill>
                  <a:srgbClr val="000000"/>
                </a:solidFill>
              </a:rPr>
              <a:t> </a:t>
            </a:r>
            <a:r>
              <a:rPr sz="2250" spc="160" dirty="0">
                <a:solidFill>
                  <a:srgbClr val="000000"/>
                </a:solidFill>
              </a:rPr>
              <a:t>εξυπηρετητή</a:t>
            </a:r>
            <a:r>
              <a:rPr sz="2250" spc="195" dirty="0">
                <a:solidFill>
                  <a:srgbClr val="000000"/>
                </a:solidFill>
              </a:rPr>
              <a:t> </a:t>
            </a:r>
            <a:r>
              <a:rPr sz="2250" spc="180" dirty="0">
                <a:solidFill>
                  <a:srgbClr val="000000"/>
                </a:solidFill>
              </a:rPr>
              <a:t>Wazuh</a:t>
            </a:r>
            <a:endParaRPr sz="2250"/>
          </a:p>
        </p:txBody>
      </p:sp>
      <p:sp>
        <p:nvSpPr>
          <p:cNvPr id="8" name="object 8"/>
          <p:cNvSpPr txBox="1"/>
          <p:nvPr/>
        </p:nvSpPr>
        <p:spPr>
          <a:xfrm>
            <a:off x="584834" y="1192847"/>
            <a:ext cx="4700905" cy="5270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0"/>
              </a:spcBef>
            </a:pPr>
            <a:r>
              <a:rPr sz="1100" spc="80" dirty="0">
                <a:latin typeface="Calibri"/>
                <a:cs typeface="Calibri"/>
              </a:rPr>
              <a:t>Όταν </a:t>
            </a:r>
            <a:r>
              <a:rPr sz="1100" spc="70" dirty="0">
                <a:latin typeface="Calibri"/>
                <a:cs typeface="Calibri"/>
              </a:rPr>
              <a:t>επισκέπτεστε τη </a:t>
            </a:r>
            <a:r>
              <a:rPr sz="1100" b="1" spc="75" dirty="0">
                <a:latin typeface="Calibri"/>
                <a:cs typeface="Calibri"/>
              </a:rPr>
              <a:t>σελίδα </a:t>
            </a:r>
            <a:r>
              <a:rPr sz="1100" b="1" spc="70" dirty="0">
                <a:latin typeface="Calibri"/>
                <a:cs typeface="Calibri"/>
              </a:rPr>
              <a:t>διαχείρισης </a:t>
            </a:r>
            <a:r>
              <a:rPr sz="1100" b="1" spc="75" dirty="0">
                <a:latin typeface="Calibri"/>
                <a:cs typeface="Calibri"/>
              </a:rPr>
              <a:t>του </a:t>
            </a:r>
            <a:r>
              <a:rPr sz="1100" b="1" spc="80" dirty="0">
                <a:latin typeface="Calibri"/>
                <a:cs typeface="Calibri"/>
              </a:rPr>
              <a:t>Wazuh, </a:t>
            </a:r>
            <a:r>
              <a:rPr sz="1100" spc="70" dirty="0">
                <a:latin typeface="Calibri"/>
                <a:cs typeface="Calibri"/>
              </a:rPr>
              <a:t>ενδέχεται </a:t>
            </a:r>
            <a:r>
              <a:rPr sz="1100" b="1" spc="85" dirty="0">
                <a:latin typeface="Calibri"/>
                <a:cs typeface="Calibri"/>
              </a:rPr>
              <a:t>να </a:t>
            </a:r>
            <a:r>
              <a:rPr sz="1100" b="1" spc="90" dirty="0">
                <a:latin typeface="Calibri"/>
                <a:cs typeface="Calibri"/>
              </a:rPr>
              <a:t> </a:t>
            </a:r>
            <a:r>
              <a:rPr sz="1100" b="1" spc="75" dirty="0">
                <a:latin typeface="Calibri"/>
                <a:cs typeface="Calibri"/>
              </a:rPr>
              <a:t>συναντήσετε </a:t>
            </a:r>
            <a:r>
              <a:rPr sz="1100" spc="75" dirty="0">
                <a:latin typeface="Calibri"/>
                <a:cs typeface="Calibri"/>
              </a:rPr>
              <a:t>την </a:t>
            </a:r>
            <a:r>
              <a:rPr sz="1100" spc="80" dirty="0">
                <a:latin typeface="Calibri"/>
                <a:cs typeface="Calibri"/>
              </a:rPr>
              <a:t>ακόλουθη </a:t>
            </a:r>
            <a:r>
              <a:rPr sz="1100" b="1" spc="75" dirty="0">
                <a:latin typeface="Calibri"/>
                <a:cs typeface="Calibri"/>
              </a:rPr>
              <a:t>οθόνη. </a:t>
            </a:r>
            <a:r>
              <a:rPr sz="1100" spc="80" dirty="0">
                <a:latin typeface="Calibri"/>
                <a:cs typeface="Calibri"/>
              </a:rPr>
              <a:t>Αυτό </a:t>
            </a:r>
            <a:r>
              <a:rPr sz="1100" spc="75" dirty="0">
                <a:latin typeface="Calibri"/>
                <a:cs typeface="Calibri"/>
              </a:rPr>
              <a:t>μπορεί </a:t>
            </a:r>
            <a:r>
              <a:rPr sz="1100" spc="80" dirty="0">
                <a:latin typeface="Calibri"/>
                <a:cs typeface="Calibri"/>
              </a:rPr>
              <a:t>να </a:t>
            </a:r>
            <a:r>
              <a:rPr sz="1100" spc="75" dirty="0">
                <a:latin typeface="Calibri"/>
                <a:cs typeface="Calibri"/>
              </a:rPr>
              <a:t>συμβεί </a:t>
            </a:r>
            <a:r>
              <a:rPr sz="1100" spc="65" dirty="0">
                <a:latin typeface="Calibri"/>
                <a:cs typeface="Calibri"/>
              </a:rPr>
              <a:t>επειδή, </a:t>
            </a:r>
            <a:r>
              <a:rPr sz="1100" spc="70" dirty="0">
                <a:latin typeface="Calibri"/>
                <a:cs typeface="Calibri"/>
              </a:rPr>
              <a:t> </a:t>
            </a:r>
            <a:r>
              <a:rPr sz="1100" spc="80" dirty="0">
                <a:latin typeface="Calibri"/>
                <a:cs typeface="Calibri"/>
              </a:rPr>
              <a:t>κατά</a:t>
            </a:r>
            <a:r>
              <a:rPr sz="1100" spc="30" dirty="0">
                <a:latin typeface="Calibri"/>
                <a:cs typeface="Calibri"/>
              </a:rPr>
              <a:t> </a:t>
            </a:r>
            <a:r>
              <a:rPr sz="1100" spc="70" dirty="0">
                <a:latin typeface="Calibri"/>
                <a:cs typeface="Calibri"/>
              </a:rPr>
              <a:t>καιρούς,</a:t>
            </a:r>
            <a:r>
              <a:rPr sz="1100" spc="35" dirty="0">
                <a:latin typeface="Calibri"/>
                <a:cs typeface="Calibri"/>
              </a:rPr>
              <a:t> </a:t>
            </a:r>
            <a:r>
              <a:rPr sz="1100" spc="70" dirty="0">
                <a:latin typeface="Calibri"/>
                <a:cs typeface="Calibri"/>
              </a:rPr>
              <a:t>το</a:t>
            </a:r>
            <a:r>
              <a:rPr sz="1100" spc="35" dirty="0">
                <a:latin typeface="Calibri"/>
                <a:cs typeface="Calibri"/>
              </a:rPr>
              <a:t> </a:t>
            </a:r>
            <a:r>
              <a:rPr sz="1100" b="1" spc="75" dirty="0">
                <a:latin typeface="Calibri"/>
                <a:cs typeface="Calibri"/>
              </a:rPr>
              <a:t>ευρετήριο</a:t>
            </a:r>
            <a:r>
              <a:rPr sz="1100" b="1" spc="35" dirty="0">
                <a:latin typeface="Calibri"/>
                <a:cs typeface="Calibri"/>
              </a:rPr>
              <a:t> </a:t>
            </a:r>
            <a:r>
              <a:rPr sz="1100" spc="90" dirty="0">
                <a:latin typeface="Calibri"/>
                <a:cs typeface="Calibri"/>
              </a:rPr>
              <a:t>Wazuh</a:t>
            </a:r>
            <a:r>
              <a:rPr sz="1100" spc="35" dirty="0">
                <a:latin typeface="Calibri"/>
                <a:cs typeface="Calibri"/>
              </a:rPr>
              <a:t> </a:t>
            </a:r>
            <a:r>
              <a:rPr sz="1100" b="1" spc="80" dirty="0">
                <a:latin typeface="Calibri"/>
                <a:cs typeface="Calibri"/>
              </a:rPr>
              <a:t>δεν</a:t>
            </a:r>
            <a:r>
              <a:rPr sz="1100" b="1" spc="30" dirty="0">
                <a:latin typeface="Calibri"/>
                <a:cs typeface="Calibri"/>
              </a:rPr>
              <a:t> </a:t>
            </a:r>
            <a:r>
              <a:rPr sz="1100" b="1" spc="65" dirty="0">
                <a:latin typeface="Calibri"/>
                <a:cs typeface="Calibri"/>
              </a:rPr>
              <a:t>ξεκινάει</a:t>
            </a:r>
            <a:r>
              <a:rPr sz="1100" b="1" spc="30" dirty="0">
                <a:latin typeface="Calibri"/>
                <a:cs typeface="Calibri"/>
              </a:rPr>
              <a:t> </a:t>
            </a:r>
            <a:r>
              <a:rPr sz="1100" b="1" spc="80" dirty="0">
                <a:latin typeface="Calibri"/>
                <a:cs typeface="Calibri"/>
              </a:rPr>
              <a:t>σωστά.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608954" y="1192847"/>
            <a:ext cx="6145530" cy="6178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100" spc="45" dirty="0">
                <a:latin typeface="Calibri"/>
                <a:cs typeface="Calibri"/>
              </a:rPr>
              <a:t>Ελέγξτε</a:t>
            </a:r>
            <a:r>
              <a:rPr sz="1100" spc="20" dirty="0">
                <a:latin typeface="Calibri"/>
                <a:cs typeface="Calibri"/>
              </a:rPr>
              <a:t> </a:t>
            </a:r>
            <a:r>
              <a:rPr sz="1100" spc="55" dirty="0">
                <a:latin typeface="Calibri"/>
                <a:cs typeface="Calibri"/>
              </a:rPr>
              <a:t>αν</a:t>
            </a:r>
            <a:r>
              <a:rPr sz="1100" spc="25" dirty="0">
                <a:latin typeface="Calibri"/>
                <a:cs typeface="Calibri"/>
              </a:rPr>
              <a:t> </a:t>
            </a:r>
            <a:r>
              <a:rPr sz="1100" spc="60" dirty="0">
                <a:latin typeface="Calibri"/>
                <a:cs typeface="Calibri"/>
              </a:rPr>
              <a:t>η</a:t>
            </a:r>
            <a:r>
              <a:rPr sz="1100" spc="30" dirty="0">
                <a:latin typeface="Calibri"/>
                <a:cs typeface="Calibri"/>
              </a:rPr>
              <a:t> </a:t>
            </a:r>
            <a:r>
              <a:rPr sz="1100" b="1" spc="55" dirty="0">
                <a:latin typeface="Calibri"/>
                <a:cs typeface="Calibri"/>
              </a:rPr>
              <a:t>κατάσταση</a:t>
            </a:r>
            <a:r>
              <a:rPr sz="1100" b="1" spc="30" dirty="0">
                <a:latin typeface="Calibri"/>
                <a:cs typeface="Calibri"/>
              </a:rPr>
              <a:t> </a:t>
            </a:r>
            <a:r>
              <a:rPr sz="1100" b="1" spc="50" dirty="0">
                <a:latin typeface="Calibri"/>
                <a:cs typeface="Calibri"/>
              </a:rPr>
              <a:t>του</a:t>
            </a:r>
            <a:r>
              <a:rPr sz="1100" b="1" spc="35" dirty="0">
                <a:latin typeface="Calibri"/>
                <a:cs typeface="Calibri"/>
              </a:rPr>
              <a:t> </a:t>
            </a:r>
            <a:r>
              <a:rPr sz="1100" b="1" spc="45" dirty="0">
                <a:latin typeface="Calibri"/>
                <a:cs typeface="Calibri"/>
              </a:rPr>
              <a:t>δείκτη</a:t>
            </a:r>
            <a:r>
              <a:rPr sz="1100" b="1" spc="25" dirty="0">
                <a:latin typeface="Calibri"/>
                <a:cs typeface="Calibri"/>
              </a:rPr>
              <a:t> </a:t>
            </a:r>
            <a:r>
              <a:rPr sz="1100" spc="45" dirty="0">
                <a:latin typeface="Calibri"/>
                <a:cs typeface="Calibri"/>
              </a:rPr>
              <a:t>ενεργή-</a:t>
            </a:r>
            <a:r>
              <a:rPr sz="1100" spc="25" dirty="0">
                <a:latin typeface="Calibri"/>
                <a:cs typeface="Calibri"/>
              </a:rPr>
              <a:t> </a:t>
            </a:r>
            <a:r>
              <a:rPr sz="1100" spc="45" dirty="0">
                <a:latin typeface="Calibri"/>
                <a:cs typeface="Calibri"/>
              </a:rPr>
              <a:t>διαφορετικά,</a:t>
            </a:r>
            <a:r>
              <a:rPr sz="1100" spc="35" dirty="0">
                <a:latin typeface="Calibri"/>
                <a:cs typeface="Calibri"/>
              </a:rPr>
              <a:t> </a:t>
            </a:r>
            <a:r>
              <a:rPr sz="1100" spc="45" dirty="0">
                <a:latin typeface="Calibri"/>
                <a:cs typeface="Calibri"/>
              </a:rPr>
              <a:t>πρέπει</a:t>
            </a:r>
            <a:r>
              <a:rPr sz="1100" spc="25" dirty="0">
                <a:latin typeface="Calibri"/>
                <a:cs typeface="Calibri"/>
              </a:rPr>
              <a:t> </a:t>
            </a:r>
            <a:r>
              <a:rPr sz="1100" spc="50" dirty="0">
                <a:latin typeface="Calibri"/>
                <a:cs typeface="Calibri"/>
              </a:rPr>
              <a:t>να</a:t>
            </a:r>
            <a:r>
              <a:rPr sz="1100" spc="35" dirty="0">
                <a:latin typeface="Calibri"/>
                <a:cs typeface="Calibri"/>
              </a:rPr>
              <a:t> </a:t>
            </a:r>
            <a:r>
              <a:rPr sz="1100" spc="45" dirty="0">
                <a:latin typeface="Calibri"/>
                <a:cs typeface="Calibri"/>
              </a:rPr>
              <a:t>τον</a:t>
            </a:r>
            <a:r>
              <a:rPr sz="1100" spc="25" dirty="0">
                <a:latin typeface="Calibri"/>
                <a:cs typeface="Calibri"/>
              </a:rPr>
              <a:t> </a:t>
            </a:r>
            <a:r>
              <a:rPr sz="1100" spc="45" dirty="0">
                <a:latin typeface="Calibri"/>
                <a:cs typeface="Calibri"/>
              </a:rPr>
              <a:t>επανεκκινήσετε.</a:t>
            </a:r>
            <a:r>
              <a:rPr sz="1100" spc="25" dirty="0">
                <a:latin typeface="Calibri"/>
                <a:cs typeface="Calibri"/>
              </a:rPr>
              <a:t> </a:t>
            </a:r>
            <a:r>
              <a:rPr sz="1100" b="1" spc="45" dirty="0">
                <a:latin typeface="Calibri"/>
                <a:cs typeface="Calibri"/>
              </a:rPr>
              <a:t>Ελέγξτε </a:t>
            </a:r>
            <a:r>
              <a:rPr sz="1100" b="1" spc="-235" dirty="0">
                <a:latin typeface="Calibri"/>
                <a:cs typeface="Calibri"/>
              </a:rPr>
              <a:t> </a:t>
            </a:r>
            <a:r>
              <a:rPr sz="1100" b="1" spc="45" dirty="0">
                <a:latin typeface="Calibri"/>
                <a:cs typeface="Calibri"/>
              </a:rPr>
              <a:t>την</a:t>
            </a:r>
            <a:r>
              <a:rPr sz="1100" b="1" spc="15" dirty="0">
                <a:latin typeface="Calibri"/>
                <a:cs typeface="Calibri"/>
              </a:rPr>
              <a:t> </a:t>
            </a:r>
            <a:r>
              <a:rPr sz="1100" b="1" spc="50" dirty="0">
                <a:latin typeface="Calibri"/>
                <a:cs typeface="Calibri"/>
              </a:rPr>
              <a:t>κατάσταση</a:t>
            </a:r>
            <a:r>
              <a:rPr sz="1100" b="1" spc="25" dirty="0">
                <a:latin typeface="Calibri"/>
                <a:cs typeface="Calibri"/>
              </a:rPr>
              <a:t> </a:t>
            </a:r>
            <a:r>
              <a:rPr sz="1100" b="1" spc="50" dirty="0">
                <a:latin typeface="Calibri"/>
                <a:cs typeface="Calibri"/>
              </a:rPr>
              <a:t>χρησιμοποιώντας:</a:t>
            </a:r>
            <a:endParaRPr sz="1100">
              <a:latin typeface="Calibri"/>
              <a:cs typeface="Calibri"/>
            </a:endParaRPr>
          </a:p>
          <a:p>
            <a:pPr marL="955040">
              <a:lnSpc>
                <a:spcPct val="100000"/>
              </a:lnSpc>
              <a:spcBef>
                <a:spcPts val="705"/>
              </a:spcBef>
            </a:pPr>
            <a:r>
              <a:rPr sz="1100" b="1" spc="80" dirty="0">
                <a:solidFill>
                  <a:srgbClr val="CF2D1C"/>
                </a:solidFill>
                <a:latin typeface="Calibri"/>
                <a:cs typeface="Calibri"/>
              </a:rPr>
              <a:t>sudo</a:t>
            </a:r>
            <a:r>
              <a:rPr sz="1100" b="1" spc="25" dirty="0">
                <a:solidFill>
                  <a:srgbClr val="CF2D1C"/>
                </a:solidFill>
                <a:latin typeface="Calibri"/>
                <a:cs typeface="Calibri"/>
              </a:rPr>
              <a:t> </a:t>
            </a:r>
            <a:r>
              <a:rPr sz="1100" b="1" spc="70" dirty="0">
                <a:solidFill>
                  <a:srgbClr val="CF2D1C"/>
                </a:solidFill>
                <a:latin typeface="Calibri"/>
                <a:cs typeface="Calibri"/>
              </a:rPr>
              <a:t>systemctl</a:t>
            </a:r>
            <a:r>
              <a:rPr sz="1100" b="1" spc="35" dirty="0">
                <a:solidFill>
                  <a:srgbClr val="CF2D1C"/>
                </a:solidFill>
                <a:latin typeface="Calibri"/>
                <a:cs typeface="Calibri"/>
              </a:rPr>
              <a:t> </a:t>
            </a:r>
            <a:r>
              <a:rPr sz="1100" b="1" spc="65" dirty="0">
                <a:solidFill>
                  <a:srgbClr val="CF2D1C"/>
                </a:solidFill>
                <a:latin typeface="Calibri"/>
                <a:cs typeface="Calibri"/>
              </a:rPr>
              <a:t>status</a:t>
            </a:r>
            <a:r>
              <a:rPr sz="1100" b="1" spc="35" dirty="0">
                <a:solidFill>
                  <a:srgbClr val="CF2D1C"/>
                </a:solidFill>
                <a:latin typeface="Calibri"/>
                <a:cs typeface="Calibri"/>
              </a:rPr>
              <a:t> </a:t>
            </a:r>
            <a:r>
              <a:rPr sz="1100" b="1" spc="65" dirty="0">
                <a:solidFill>
                  <a:srgbClr val="CF2D1C"/>
                </a:solidFill>
                <a:latin typeface="Calibri"/>
                <a:cs typeface="Calibri"/>
              </a:rPr>
              <a:t>wazuh-indexer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9447716" y="5225097"/>
            <a:ext cx="2436495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702945" algn="l"/>
                <a:tab pos="2349500" algn="l"/>
              </a:tabLst>
            </a:pPr>
            <a:r>
              <a:rPr sz="1100" b="1" spc="90" dirty="0">
                <a:latin typeface="Calibri"/>
                <a:cs typeface="Calibri"/>
              </a:rPr>
              <a:t>ο</a:t>
            </a:r>
            <a:r>
              <a:rPr sz="1100" b="1" spc="40" dirty="0">
                <a:latin typeface="Calibri"/>
                <a:cs typeface="Calibri"/>
              </a:rPr>
              <a:t> </a:t>
            </a:r>
            <a:r>
              <a:rPr sz="1100" b="1" spc="90" dirty="0">
                <a:latin typeface="Calibri"/>
                <a:cs typeface="Calibri"/>
              </a:rPr>
              <a:t>οθ</a:t>
            </a:r>
            <a:r>
              <a:rPr sz="1100" b="1" dirty="0">
                <a:latin typeface="Calibri"/>
                <a:cs typeface="Calibri"/>
              </a:rPr>
              <a:t>  </a:t>
            </a:r>
            <a:r>
              <a:rPr sz="1100" b="1" spc="-70" dirty="0">
                <a:latin typeface="Calibri"/>
                <a:cs typeface="Calibri"/>
              </a:rPr>
              <a:t> </a:t>
            </a:r>
            <a:r>
              <a:rPr sz="1100" b="1" spc="70" dirty="0">
                <a:latin typeface="Calibri"/>
                <a:cs typeface="Calibri"/>
              </a:rPr>
              <a:t>ν</a:t>
            </a:r>
            <a:r>
              <a:rPr sz="1100" b="1" spc="90" dirty="0">
                <a:latin typeface="Calibri"/>
                <a:cs typeface="Calibri"/>
              </a:rPr>
              <a:t>η</a:t>
            </a:r>
            <a:r>
              <a:rPr sz="1100" b="1" dirty="0">
                <a:latin typeface="Calibri"/>
                <a:cs typeface="Calibri"/>
              </a:rPr>
              <a:t>	</a:t>
            </a:r>
            <a:r>
              <a:rPr sz="1100" spc="55" dirty="0">
                <a:latin typeface="Calibri"/>
                <a:cs typeface="Calibri"/>
              </a:rPr>
              <a:t>τ</a:t>
            </a:r>
            <a:r>
              <a:rPr sz="1100" spc="85" dirty="0">
                <a:latin typeface="Calibri"/>
                <a:cs typeface="Calibri"/>
              </a:rPr>
              <a:t>ό</a:t>
            </a:r>
            <a:r>
              <a:rPr sz="1100" spc="60" dirty="0">
                <a:latin typeface="Calibri"/>
                <a:cs typeface="Calibri"/>
              </a:rPr>
              <a:t>τ</a:t>
            </a:r>
            <a:r>
              <a:rPr sz="1100" spc="75" dirty="0">
                <a:latin typeface="Calibri"/>
                <a:cs typeface="Calibri"/>
              </a:rPr>
              <a:t>ε</a:t>
            </a:r>
            <a:r>
              <a:rPr sz="1100" spc="30" dirty="0">
                <a:latin typeface="Calibri"/>
                <a:cs typeface="Calibri"/>
              </a:rPr>
              <a:t> </a:t>
            </a:r>
            <a:r>
              <a:rPr sz="1100" spc="85" dirty="0">
                <a:latin typeface="Calibri"/>
                <a:cs typeface="Calibri"/>
              </a:rPr>
              <a:t>π</a:t>
            </a:r>
            <a:r>
              <a:rPr sz="1100" spc="80" dirty="0">
                <a:latin typeface="Calibri"/>
                <a:cs typeface="Calibri"/>
              </a:rPr>
              <a:t>ρ</a:t>
            </a:r>
            <a:r>
              <a:rPr sz="1100" spc="75" dirty="0">
                <a:latin typeface="Calibri"/>
                <a:cs typeface="Calibri"/>
              </a:rPr>
              <a:t>έ</a:t>
            </a:r>
            <a:r>
              <a:rPr sz="1100" spc="85" dirty="0">
                <a:latin typeface="Calibri"/>
                <a:cs typeface="Calibri"/>
              </a:rPr>
              <a:t>π</a:t>
            </a:r>
            <a:r>
              <a:rPr sz="1100" spc="70" dirty="0">
                <a:latin typeface="Calibri"/>
                <a:cs typeface="Calibri"/>
              </a:rPr>
              <a:t>ε</a:t>
            </a:r>
            <a:r>
              <a:rPr sz="1100" spc="45" dirty="0">
                <a:latin typeface="Calibri"/>
                <a:cs typeface="Calibri"/>
              </a:rPr>
              <a:t>ι</a:t>
            </a:r>
            <a:r>
              <a:rPr sz="1100" spc="35" dirty="0">
                <a:latin typeface="Calibri"/>
                <a:cs typeface="Calibri"/>
              </a:rPr>
              <a:t> </a:t>
            </a:r>
            <a:r>
              <a:rPr sz="1100" spc="70" dirty="0">
                <a:latin typeface="Calibri"/>
                <a:cs typeface="Calibri"/>
              </a:rPr>
              <a:t>ν</a:t>
            </a:r>
            <a:r>
              <a:rPr sz="1100" spc="90" dirty="0">
                <a:latin typeface="Calibri"/>
                <a:cs typeface="Calibri"/>
              </a:rPr>
              <a:t>α</a:t>
            </a:r>
            <a:r>
              <a:rPr sz="1100" spc="35" dirty="0">
                <a:latin typeface="Calibri"/>
                <a:cs typeface="Calibri"/>
              </a:rPr>
              <a:t> </a:t>
            </a:r>
            <a:r>
              <a:rPr sz="1100" spc="70" dirty="0">
                <a:latin typeface="Calibri"/>
                <a:cs typeface="Calibri"/>
              </a:rPr>
              <a:t>εκκ</a:t>
            </a:r>
            <a:r>
              <a:rPr sz="1100" spc="45" dirty="0">
                <a:latin typeface="Calibri"/>
                <a:cs typeface="Calibri"/>
              </a:rPr>
              <a:t>ι</a:t>
            </a:r>
            <a:r>
              <a:rPr sz="1100" spc="75" dirty="0">
                <a:latin typeface="Calibri"/>
                <a:cs typeface="Calibri"/>
              </a:rPr>
              <a:t>ν</a:t>
            </a:r>
            <a:r>
              <a:rPr sz="1100" spc="85" dirty="0">
                <a:latin typeface="Calibri"/>
                <a:cs typeface="Calibri"/>
              </a:rPr>
              <a:t>ή</a:t>
            </a:r>
            <a:r>
              <a:rPr sz="1100" dirty="0">
                <a:latin typeface="Calibri"/>
                <a:cs typeface="Calibri"/>
              </a:rPr>
              <a:t>	</a:t>
            </a:r>
            <a:r>
              <a:rPr sz="1100" spc="75" dirty="0">
                <a:latin typeface="Calibri"/>
                <a:cs typeface="Calibri"/>
              </a:rPr>
              <a:t>ε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804534" y="5225097"/>
            <a:ext cx="3292475" cy="46735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951865" algn="l"/>
              </a:tabLst>
            </a:pPr>
            <a:r>
              <a:rPr sz="1100" spc="85" dirty="0">
                <a:latin typeface="Calibri"/>
                <a:cs typeface="Calibri"/>
              </a:rPr>
              <a:t>Αν</a:t>
            </a:r>
            <a:r>
              <a:rPr sz="1100" spc="35" dirty="0">
                <a:latin typeface="Calibri"/>
                <a:cs typeface="Calibri"/>
              </a:rPr>
              <a:t> </a:t>
            </a:r>
            <a:r>
              <a:rPr sz="1100" spc="80" dirty="0">
                <a:latin typeface="Calibri"/>
                <a:cs typeface="Calibri"/>
              </a:rPr>
              <a:t>βλέπ</a:t>
            </a:r>
            <a:r>
              <a:rPr sz="1100" spc="330" dirty="0">
                <a:latin typeface="Calibri"/>
                <a:cs typeface="Calibri"/>
              </a:rPr>
              <a:t> </a:t>
            </a:r>
            <a:r>
              <a:rPr sz="1100" spc="65" dirty="0">
                <a:latin typeface="Calibri"/>
                <a:cs typeface="Calibri"/>
              </a:rPr>
              <a:t>τε	</a:t>
            </a:r>
            <a:r>
              <a:rPr sz="1100" b="1" spc="65" dirty="0">
                <a:latin typeface="Calibri"/>
                <a:cs typeface="Calibri"/>
              </a:rPr>
              <a:t>τ </a:t>
            </a:r>
            <a:r>
              <a:rPr sz="1100" b="1" spc="75" dirty="0">
                <a:latin typeface="Calibri"/>
                <a:cs typeface="Calibri"/>
              </a:rPr>
              <a:t> </a:t>
            </a:r>
            <a:r>
              <a:rPr sz="1100" spc="80" dirty="0">
                <a:latin typeface="Calibri"/>
                <a:cs typeface="Calibri"/>
              </a:rPr>
              <a:t>παρόμοιο</a:t>
            </a:r>
            <a:r>
              <a:rPr sz="1100" spc="35" dirty="0">
                <a:latin typeface="Calibri"/>
                <a:cs typeface="Calibri"/>
              </a:rPr>
              <a:t> </a:t>
            </a:r>
            <a:r>
              <a:rPr sz="1100" spc="80" dirty="0">
                <a:latin typeface="Calibri"/>
                <a:cs typeface="Calibri"/>
              </a:rPr>
              <a:t>με</a:t>
            </a:r>
            <a:r>
              <a:rPr sz="1100" spc="25" dirty="0">
                <a:latin typeface="Calibri"/>
                <a:cs typeface="Calibri"/>
              </a:rPr>
              <a:t> </a:t>
            </a:r>
            <a:r>
              <a:rPr sz="1100" spc="70" dirty="0">
                <a:latin typeface="Calibri"/>
                <a:cs typeface="Calibri"/>
              </a:rPr>
              <a:t>το</a:t>
            </a:r>
            <a:r>
              <a:rPr sz="1100" spc="35" dirty="0">
                <a:latin typeface="Calibri"/>
                <a:cs typeface="Calibri"/>
              </a:rPr>
              <a:t> </a:t>
            </a:r>
            <a:r>
              <a:rPr sz="1100" spc="85" dirty="0">
                <a:latin typeface="Calibri"/>
                <a:cs typeface="Calibri"/>
              </a:rPr>
              <a:t>παραπ </a:t>
            </a:r>
            <a:r>
              <a:rPr sz="1100" spc="120" dirty="0">
                <a:latin typeface="Calibri"/>
                <a:cs typeface="Calibri"/>
              </a:rPr>
              <a:t> </a:t>
            </a:r>
            <a:r>
              <a:rPr sz="1100" spc="95" dirty="0">
                <a:latin typeface="Calibri"/>
                <a:cs typeface="Calibri"/>
              </a:rPr>
              <a:t>νω</a:t>
            </a:r>
            <a:r>
              <a:rPr sz="1100" spc="30" dirty="0">
                <a:latin typeface="Calibri"/>
                <a:cs typeface="Calibri"/>
              </a:rPr>
              <a:t> </a:t>
            </a:r>
            <a:r>
              <a:rPr sz="1100" b="1" spc="70" dirty="0">
                <a:latin typeface="Calibri"/>
                <a:cs typeface="Calibri"/>
              </a:rPr>
              <a:t>στιγμ</a:t>
            </a:r>
            <a:endParaRPr sz="11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840"/>
              </a:spcBef>
              <a:tabLst>
                <a:tab pos="1784985" algn="l"/>
              </a:tabLst>
            </a:pPr>
            <a:r>
              <a:rPr sz="1100" spc="70" dirty="0">
                <a:latin typeface="Calibri"/>
                <a:cs typeface="Calibri"/>
              </a:rPr>
              <a:t>το </a:t>
            </a:r>
            <a:r>
              <a:rPr sz="1100" spc="295" dirty="0">
                <a:latin typeface="Calibri"/>
                <a:cs typeface="Calibri"/>
              </a:rPr>
              <a:t> </a:t>
            </a:r>
            <a:r>
              <a:rPr sz="1100" b="1" spc="70" dirty="0">
                <a:latin typeface="Calibri"/>
                <a:cs typeface="Calibri"/>
              </a:rPr>
              <a:t>δείκτη</a:t>
            </a:r>
            <a:r>
              <a:rPr sz="1100" b="1" spc="35" dirty="0">
                <a:latin typeface="Calibri"/>
                <a:cs typeface="Calibri"/>
              </a:rPr>
              <a:t> </a:t>
            </a:r>
            <a:r>
              <a:rPr sz="1100" b="1" spc="75" dirty="0">
                <a:latin typeface="Calibri"/>
                <a:cs typeface="Calibri"/>
              </a:rPr>
              <a:t>στον </a:t>
            </a:r>
            <a:r>
              <a:rPr sz="1100" b="1" spc="300" dirty="0">
                <a:latin typeface="Calibri"/>
                <a:cs typeface="Calibri"/>
              </a:rPr>
              <a:t> </a:t>
            </a:r>
            <a:r>
              <a:rPr sz="1100" spc="80" dirty="0">
                <a:latin typeface="Calibri"/>
                <a:cs typeface="Calibri"/>
              </a:rPr>
              <a:t>ξυπηρε	</a:t>
            </a:r>
            <a:r>
              <a:rPr sz="1100" spc="70" dirty="0">
                <a:latin typeface="Calibri"/>
                <a:cs typeface="Calibri"/>
              </a:rPr>
              <a:t>τή/εξυ </a:t>
            </a:r>
            <a:r>
              <a:rPr sz="1100" spc="90" dirty="0">
                <a:latin typeface="Calibri"/>
                <a:cs typeface="Calibri"/>
              </a:rPr>
              <a:t> </a:t>
            </a:r>
            <a:r>
              <a:rPr sz="1100" spc="70" dirty="0">
                <a:latin typeface="Calibri"/>
                <a:cs typeface="Calibri"/>
              </a:rPr>
              <a:t>ηρετητ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804534" y="5799137"/>
            <a:ext cx="3585845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45" dirty="0">
                <a:latin typeface="Calibri"/>
                <a:cs typeface="Calibri"/>
              </a:rPr>
              <a:t>χρησιμοποιώντας: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spc="50" dirty="0">
                <a:latin typeface="Calibri"/>
                <a:cs typeface="Calibri"/>
              </a:rPr>
              <a:t>sudo</a:t>
            </a:r>
            <a:r>
              <a:rPr sz="1100" spc="45" dirty="0">
                <a:latin typeface="Calibri"/>
                <a:cs typeface="Calibri"/>
              </a:rPr>
              <a:t> </a:t>
            </a:r>
            <a:r>
              <a:rPr sz="1100" b="1" spc="45" dirty="0">
                <a:solidFill>
                  <a:srgbClr val="CF2D1C"/>
                </a:solidFill>
                <a:latin typeface="Calibri"/>
                <a:cs typeface="Calibri"/>
              </a:rPr>
              <a:t>systemctl</a:t>
            </a:r>
            <a:r>
              <a:rPr sz="1100" b="1" spc="40" dirty="0">
                <a:solidFill>
                  <a:srgbClr val="CF2D1C"/>
                </a:solidFill>
                <a:latin typeface="Calibri"/>
                <a:cs typeface="Calibri"/>
              </a:rPr>
              <a:t> restart</a:t>
            </a:r>
            <a:r>
              <a:rPr sz="1100" b="1" spc="45" dirty="0">
                <a:solidFill>
                  <a:srgbClr val="CF2D1C"/>
                </a:solidFill>
                <a:latin typeface="Calibri"/>
                <a:cs typeface="Calibri"/>
              </a:rPr>
              <a:t> </a:t>
            </a:r>
            <a:r>
              <a:rPr sz="1100" b="1" spc="35" dirty="0">
                <a:solidFill>
                  <a:srgbClr val="CF2D1C"/>
                </a:solidFill>
                <a:latin typeface="Calibri"/>
                <a:cs typeface="Calibri"/>
              </a:rPr>
              <a:t>wazuh-indexer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1197272" y="5697537"/>
            <a:ext cx="114935" cy="1244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50" spc="5" dirty="0">
                <a:latin typeface="Calibri"/>
                <a:cs typeface="Calibri"/>
              </a:rPr>
              <a:t>1</a:t>
            </a:r>
            <a:r>
              <a:rPr sz="650" spc="30" dirty="0">
                <a:latin typeface="Calibri"/>
                <a:cs typeface="Calibri"/>
              </a:rPr>
              <a:t>6</a:t>
            </a:r>
            <a:endParaRPr sz="6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81940" y="0"/>
            <a:ext cx="11910060" cy="6858000"/>
            <a:chOff x="281940" y="0"/>
            <a:chExt cx="1191006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352540" y="4759"/>
              <a:ext cx="5839460" cy="685324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7377747" y="0"/>
              <a:ext cx="2555875" cy="6858000"/>
            </a:xfrm>
            <a:custGeom>
              <a:avLst/>
              <a:gdLst/>
              <a:ahLst/>
              <a:cxnLst/>
              <a:rect l="l" t="t" r="r" b="b"/>
              <a:pathLst>
                <a:path w="2555875" h="6858000">
                  <a:moveTo>
                    <a:pt x="1542097" y="1537652"/>
                  </a:moveTo>
                  <a:lnTo>
                    <a:pt x="1494790" y="1544002"/>
                  </a:lnTo>
                  <a:lnTo>
                    <a:pt x="1451292" y="1562100"/>
                  </a:lnTo>
                  <a:lnTo>
                    <a:pt x="1413827" y="1590675"/>
                  </a:lnTo>
                  <a:lnTo>
                    <a:pt x="1384617" y="1628139"/>
                  </a:lnTo>
                  <a:lnTo>
                    <a:pt x="1365885" y="1673860"/>
                  </a:lnTo>
                  <a:lnTo>
                    <a:pt x="970915" y="3128645"/>
                  </a:lnTo>
                  <a:lnTo>
                    <a:pt x="0" y="6858000"/>
                  </a:lnTo>
                  <a:lnTo>
                    <a:pt x="26035" y="6858000"/>
                  </a:lnTo>
                  <a:lnTo>
                    <a:pt x="996632" y="3136265"/>
                  </a:lnTo>
                  <a:lnTo>
                    <a:pt x="1391285" y="1681479"/>
                  </a:lnTo>
                  <a:lnTo>
                    <a:pt x="1412240" y="1635442"/>
                  </a:lnTo>
                  <a:lnTo>
                    <a:pt x="1445577" y="1599247"/>
                  </a:lnTo>
                  <a:lnTo>
                    <a:pt x="1487805" y="1574800"/>
                  </a:lnTo>
                  <a:lnTo>
                    <a:pt x="1535747" y="1564322"/>
                  </a:lnTo>
                  <a:lnTo>
                    <a:pt x="1637665" y="1564322"/>
                  </a:lnTo>
                  <a:lnTo>
                    <a:pt x="1625600" y="1556702"/>
                  </a:lnTo>
                  <a:lnTo>
                    <a:pt x="1590992" y="1544002"/>
                  </a:lnTo>
                  <a:lnTo>
                    <a:pt x="1542097" y="1537652"/>
                  </a:lnTo>
                  <a:close/>
                </a:path>
                <a:path w="2555875" h="6858000">
                  <a:moveTo>
                    <a:pt x="1637665" y="1564322"/>
                  </a:moveTo>
                  <a:lnTo>
                    <a:pt x="1535747" y="1564322"/>
                  </a:lnTo>
                  <a:lnTo>
                    <a:pt x="1585912" y="1569402"/>
                  </a:lnTo>
                  <a:lnTo>
                    <a:pt x="1615122" y="1580514"/>
                  </a:lnTo>
                  <a:lnTo>
                    <a:pt x="1663700" y="1617662"/>
                  </a:lnTo>
                  <a:lnTo>
                    <a:pt x="1694497" y="1671954"/>
                  </a:lnTo>
                  <a:lnTo>
                    <a:pt x="1702117" y="1732597"/>
                  </a:lnTo>
                  <a:lnTo>
                    <a:pt x="1696720" y="1764029"/>
                  </a:lnTo>
                  <a:lnTo>
                    <a:pt x="1437005" y="2721927"/>
                  </a:lnTo>
                  <a:lnTo>
                    <a:pt x="1430655" y="2770822"/>
                  </a:lnTo>
                  <a:lnTo>
                    <a:pt x="1437005" y="2818129"/>
                  </a:lnTo>
                  <a:lnTo>
                    <a:pt x="1455102" y="2861627"/>
                  </a:lnTo>
                  <a:lnTo>
                    <a:pt x="1483677" y="2899092"/>
                  </a:lnTo>
                  <a:lnTo>
                    <a:pt x="1521460" y="2928302"/>
                  </a:lnTo>
                  <a:lnTo>
                    <a:pt x="1566862" y="2947035"/>
                  </a:lnTo>
                  <a:lnTo>
                    <a:pt x="1618932" y="2953067"/>
                  </a:lnTo>
                  <a:lnTo>
                    <a:pt x="1669097" y="2944812"/>
                  </a:lnTo>
                  <a:lnTo>
                    <a:pt x="1704340" y="2928302"/>
                  </a:lnTo>
                  <a:lnTo>
                    <a:pt x="1617662" y="2928302"/>
                  </a:lnTo>
                  <a:lnTo>
                    <a:pt x="1573212" y="2922904"/>
                  </a:lnTo>
                  <a:lnTo>
                    <a:pt x="1527175" y="2901950"/>
                  </a:lnTo>
                  <a:lnTo>
                    <a:pt x="1490980" y="2868612"/>
                  </a:lnTo>
                  <a:lnTo>
                    <a:pt x="1466532" y="2826385"/>
                  </a:lnTo>
                  <a:lnTo>
                    <a:pt x="1456055" y="2778442"/>
                  </a:lnTo>
                  <a:lnTo>
                    <a:pt x="1461135" y="2728277"/>
                  </a:lnTo>
                  <a:lnTo>
                    <a:pt x="1720850" y="1770379"/>
                  </a:lnTo>
                  <a:lnTo>
                    <a:pt x="1726882" y="1734820"/>
                  </a:lnTo>
                  <a:lnTo>
                    <a:pt x="1725930" y="1701800"/>
                  </a:lnTo>
                  <a:lnTo>
                    <a:pt x="1725930" y="1698942"/>
                  </a:lnTo>
                  <a:lnTo>
                    <a:pt x="1717992" y="1664017"/>
                  </a:lnTo>
                  <a:lnTo>
                    <a:pt x="1703070" y="1630679"/>
                  </a:lnTo>
                  <a:lnTo>
                    <a:pt x="1682115" y="1600517"/>
                  </a:lnTo>
                  <a:lnTo>
                    <a:pt x="1656080" y="1575752"/>
                  </a:lnTo>
                  <a:lnTo>
                    <a:pt x="1637665" y="1564322"/>
                  </a:lnTo>
                  <a:close/>
                </a:path>
                <a:path w="2555875" h="6858000">
                  <a:moveTo>
                    <a:pt x="2555875" y="0"/>
                  </a:moveTo>
                  <a:lnTo>
                    <a:pt x="2528570" y="0"/>
                  </a:lnTo>
                  <a:lnTo>
                    <a:pt x="2100177" y="1562100"/>
                  </a:lnTo>
                  <a:lnTo>
                    <a:pt x="1757680" y="2837497"/>
                  </a:lnTo>
                  <a:lnTo>
                    <a:pt x="1732915" y="2875279"/>
                  </a:lnTo>
                  <a:lnTo>
                    <a:pt x="1699895" y="2903537"/>
                  </a:lnTo>
                  <a:lnTo>
                    <a:pt x="1660525" y="2921635"/>
                  </a:lnTo>
                  <a:lnTo>
                    <a:pt x="1617662" y="2928302"/>
                  </a:lnTo>
                  <a:lnTo>
                    <a:pt x="1704340" y="2928302"/>
                  </a:lnTo>
                  <a:lnTo>
                    <a:pt x="1714817" y="2923540"/>
                  </a:lnTo>
                  <a:lnTo>
                    <a:pt x="1753235" y="2890520"/>
                  </a:lnTo>
                  <a:lnTo>
                    <a:pt x="1782127" y="2846387"/>
                  </a:lnTo>
                  <a:lnTo>
                    <a:pt x="1782127" y="2845117"/>
                  </a:lnTo>
                  <a:lnTo>
                    <a:pt x="2124710" y="1568132"/>
                  </a:lnTo>
                  <a:lnTo>
                    <a:pt x="2555875" y="0"/>
                  </a:lnTo>
                  <a:close/>
                </a:path>
              </a:pathLst>
            </a:custGeom>
            <a:solidFill>
              <a:srgbClr val="FFB8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7895590" y="5207634"/>
              <a:ext cx="756285" cy="1645920"/>
            </a:xfrm>
            <a:custGeom>
              <a:avLst/>
              <a:gdLst/>
              <a:ahLst/>
              <a:cxnLst/>
              <a:rect l="l" t="t" r="r" b="b"/>
              <a:pathLst>
                <a:path w="756284" h="1645920">
                  <a:moveTo>
                    <a:pt x="578484" y="0"/>
                  </a:moveTo>
                  <a:lnTo>
                    <a:pt x="532129" y="6350"/>
                  </a:lnTo>
                  <a:lnTo>
                    <a:pt x="489902" y="24129"/>
                  </a:lnTo>
                  <a:lnTo>
                    <a:pt x="453389" y="52387"/>
                  </a:lnTo>
                  <a:lnTo>
                    <a:pt x="425132" y="89534"/>
                  </a:lnTo>
                  <a:lnTo>
                    <a:pt x="406400" y="134619"/>
                  </a:lnTo>
                  <a:lnTo>
                    <a:pt x="0" y="1645602"/>
                  </a:lnTo>
                  <a:lnTo>
                    <a:pt x="26352" y="1645602"/>
                  </a:lnTo>
                  <a:lnTo>
                    <a:pt x="430212" y="140969"/>
                  </a:lnTo>
                  <a:lnTo>
                    <a:pt x="450214" y="95249"/>
                  </a:lnTo>
                  <a:lnTo>
                    <a:pt x="482282" y="59689"/>
                  </a:lnTo>
                  <a:lnTo>
                    <a:pt x="523239" y="35559"/>
                  </a:lnTo>
                  <a:lnTo>
                    <a:pt x="569594" y="25399"/>
                  </a:lnTo>
                  <a:lnTo>
                    <a:pt x="662362" y="25399"/>
                  </a:lnTo>
                  <a:lnTo>
                    <a:pt x="624839" y="6350"/>
                  </a:lnTo>
                  <a:lnTo>
                    <a:pt x="578484" y="0"/>
                  </a:lnTo>
                  <a:close/>
                </a:path>
                <a:path w="756284" h="1645920">
                  <a:moveTo>
                    <a:pt x="662362" y="25399"/>
                  </a:moveTo>
                  <a:lnTo>
                    <a:pt x="569594" y="25399"/>
                  </a:lnTo>
                  <a:lnTo>
                    <a:pt x="618489" y="30797"/>
                  </a:lnTo>
                  <a:lnTo>
                    <a:pt x="672464" y="57784"/>
                  </a:lnTo>
                  <a:lnTo>
                    <a:pt x="711517" y="103822"/>
                  </a:lnTo>
                  <a:lnTo>
                    <a:pt x="730884" y="161607"/>
                  </a:lnTo>
                  <a:lnTo>
                    <a:pt x="731837" y="192087"/>
                  </a:lnTo>
                  <a:lnTo>
                    <a:pt x="726439" y="222884"/>
                  </a:lnTo>
                  <a:lnTo>
                    <a:pt x="343852" y="1645602"/>
                  </a:lnTo>
                  <a:lnTo>
                    <a:pt x="370204" y="1645602"/>
                  </a:lnTo>
                  <a:lnTo>
                    <a:pt x="750252" y="229552"/>
                  </a:lnTo>
                  <a:lnTo>
                    <a:pt x="756284" y="193674"/>
                  </a:lnTo>
                  <a:lnTo>
                    <a:pt x="755332" y="158432"/>
                  </a:lnTo>
                  <a:lnTo>
                    <a:pt x="732789" y="91122"/>
                  </a:lnTo>
                  <a:lnTo>
                    <a:pt x="686752" y="37782"/>
                  </a:lnTo>
                  <a:lnTo>
                    <a:pt x="662362" y="25399"/>
                  </a:lnTo>
                  <a:close/>
                </a:path>
              </a:pathLst>
            </a:custGeom>
            <a:solidFill>
              <a:srgbClr val="D679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548880" y="6167120"/>
              <a:ext cx="3294379" cy="612140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156960" y="1678939"/>
              <a:ext cx="5380990" cy="4667250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352540" y="1874520"/>
              <a:ext cx="4803140" cy="4089400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6150610" y="2807970"/>
              <a:ext cx="1678939" cy="2946400"/>
            </a:xfrm>
            <a:custGeom>
              <a:avLst/>
              <a:gdLst/>
              <a:ahLst/>
              <a:cxnLst/>
              <a:rect l="l" t="t" r="r" b="b"/>
              <a:pathLst>
                <a:path w="1678940" h="2946400">
                  <a:moveTo>
                    <a:pt x="0" y="2946399"/>
                  </a:moveTo>
                  <a:lnTo>
                    <a:pt x="1678939" y="2946399"/>
                  </a:lnTo>
                  <a:lnTo>
                    <a:pt x="1678939" y="0"/>
                  </a:lnTo>
                  <a:lnTo>
                    <a:pt x="0" y="0"/>
                  </a:lnTo>
                  <a:lnTo>
                    <a:pt x="0" y="2946399"/>
                  </a:lnTo>
                </a:path>
              </a:pathLst>
            </a:custGeom>
            <a:ln w="285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81940" y="2542539"/>
              <a:ext cx="5985510" cy="2940050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77520" y="2738120"/>
              <a:ext cx="5407660" cy="2362199"/>
            </a:xfrm>
            <a:prstGeom prst="rect">
              <a:avLst/>
            </a:prstGeom>
          </p:spPr>
        </p:pic>
      </p:grp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1035050" y="393382"/>
            <a:ext cx="235013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125" dirty="0">
                <a:solidFill>
                  <a:srgbClr val="000000"/>
                </a:solidFill>
              </a:rPr>
              <a:t>Εργαλείο</a:t>
            </a:r>
            <a:r>
              <a:rPr spc="145" dirty="0">
                <a:solidFill>
                  <a:srgbClr val="000000"/>
                </a:solidFill>
              </a:rPr>
              <a:t> </a:t>
            </a:r>
            <a:r>
              <a:rPr spc="150" dirty="0">
                <a:solidFill>
                  <a:srgbClr val="000000"/>
                </a:solidFill>
              </a:rPr>
              <a:t>Bettercap</a:t>
            </a:r>
          </a:p>
        </p:txBody>
      </p:sp>
      <p:sp>
        <p:nvSpPr>
          <p:cNvPr id="18" name="object 18"/>
          <p:cNvSpPr txBox="1"/>
          <p:nvPr/>
        </p:nvSpPr>
        <p:spPr>
          <a:xfrm>
            <a:off x="11198542" y="5669279"/>
            <a:ext cx="114935" cy="1079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720"/>
              </a:lnSpc>
            </a:pPr>
            <a:r>
              <a:rPr sz="650" spc="5" dirty="0">
                <a:latin typeface="Calibri"/>
                <a:cs typeface="Calibri"/>
              </a:rPr>
              <a:t>1</a:t>
            </a:r>
            <a:r>
              <a:rPr sz="650" spc="30" dirty="0">
                <a:latin typeface="Calibri"/>
                <a:cs typeface="Calibri"/>
              </a:rPr>
              <a:t>3</a:t>
            </a:r>
            <a:endParaRPr sz="65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8308975" y="33019"/>
            <a:ext cx="2174240" cy="1244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50" spc="60" dirty="0">
                <a:latin typeface="Calibri"/>
                <a:cs typeface="Calibri"/>
              </a:rPr>
              <a:t>CSP004_C_E:</a:t>
            </a:r>
            <a:r>
              <a:rPr sz="650" spc="35" dirty="0">
                <a:latin typeface="Calibri"/>
                <a:cs typeface="Calibri"/>
              </a:rPr>
              <a:t> </a:t>
            </a:r>
            <a:r>
              <a:rPr sz="650" spc="55" dirty="0">
                <a:latin typeface="Calibri"/>
                <a:cs typeface="Calibri"/>
              </a:rPr>
              <a:t>Abdelkader</a:t>
            </a:r>
            <a:r>
              <a:rPr sz="650" spc="30" dirty="0">
                <a:latin typeface="Calibri"/>
                <a:cs typeface="Calibri"/>
              </a:rPr>
              <a:t> </a:t>
            </a:r>
            <a:r>
              <a:rPr sz="650" spc="60" dirty="0">
                <a:latin typeface="Calibri"/>
                <a:cs typeface="Calibri"/>
              </a:rPr>
              <a:t>Shaaban</a:t>
            </a:r>
            <a:r>
              <a:rPr sz="650" spc="40" dirty="0">
                <a:latin typeface="Calibri"/>
                <a:cs typeface="Calibri"/>
              </a:rPr>
              <a:t> </a:t>
            </a:r>
            <a:r>
              <a:rPr sz="650" spc="55" dirty="0">
                <a:latin typeface="Calibri"/>
                <a:cs typeface="Calibri"/>
              </a:rPr>
              <a:t>και</a:t>
            </a:r>
            <a:r>
              <a:rPr sz="650" spc="25" dirty="0">
                <a:latin typeface="Calibri"/>
                <a:cs typeface="Calibri"/>
              </a:rPr>
              <a:t> </a:t>
            </a:r>
            <a:r>
              <a:rPr sz="650" spc="50" dirty="0">
                <a:latin typeface="Calibri"/>
                <a:cs typeface="Calibri"/>
              </a:rPr>
              <a:t>Stefan</a:t>
            </a:r>
            <a:r>
              <a:rPr sz="650" spc="25" dirty="0">
                <a:latin typeface="Calibri"/>
                <a:cs typeface="Calibri"/>
              </a:rPr>
              <a:t> </a:t>
            </a:r>
            <a:r>
              <a:rPr sz="650" spc="50" dirty="0">
                <a:latin typeface="Calibri"/>
                <a:cs typeface="Calibri"/>
              </a:rPr>
              <a:t>Schauer</a:t>
            </a:r>
            <a:endParaRPr sz="65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875030" y="1385887"/>
            <a:ext cx="4175125" cy="501015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2700" marR="5080">
              <a:lnSpc>
                <a:spcPct val="101699"/>
              </a:lnSpc>
              <a:spcBef>
                <a:spcPts val="80"/>
              </a:spcBef>
            </a:pPr>
            <a:r>
              <a:rPr sz="1000" spc="80" dirty="0">
                <a:latin typeface="Calibri"/>
                <a:cs typeface="Calibri"/>
              </a:rPr>
              <a:t>Για</a:t>
            </a:r>
            <a:r>
              <a:rPr sz="1000" spc="40" dirty="0">
                <a:latin typeface="Calibri"/>
                <a:cs typeface="Calibri"/>
              </a:rPr>
              <a:t> </a:t>
            </a:r>
            <a:r>
              <a:rPr sz="1000" spc="100" dirty="0">
                <a:latin typeface="Calibri"/>
                <a:cs typeface="Calibri"/>
              </a:rPr>
              <a:t>να</a:t>
            </a:r>
            <a:r>
              <a:rPr sz="1000" spc="45" dirty="0">
                <a:latin typeface="Calibri"/>
                <a:cs typeface="Calibri"/>
              </a:rPr>
              <a:t> </a:t>
            </a:r>
            <a:r>
              <a:rPr sz="1000" spc="90" dirty="0">
                <a:latin typeface="Calibri"/>
                <a:cs typeface="Calibri"/>
              </a:rPr>
              <a:t>λάβετε</a:t>
            </a:r>
            <a:r>
              <a:rPr sz="1000" spc="35" dirty="0">
                <a:latin typeface="Calibri"/>
                <a:cs typeface="Calibri"/>
              </a:rPr>
              <a:t> </a:t>
            </a:r>
            <a:r>
              <a:rPr sz="1000" spc="90" dirty="0">
                <a:latin typeface="Calibri"/>
                <a:cs typeface="Calibri"/>
              </a:rPr>
              <a:t>περισσότερες</a:t>
            </a:r>
            <a:r>
              <a:rPr sz="1000" spc="45" dirty="0">
                <a:latin typeface="Calibri"/>
                <a:cs typeface="Calibri"/>
              </a:rPr>
              <a:t> </a:t>
            </a:r>
            <a:r>
              <a:rPr sz="1000" spc="95" dirty="0">
                <a:latin typeface="Calibri"/>
                <a:cs typeface="Calibri"/>
              </a:rPr>
              <a:t>πληροφορίες</a:t>
            </a:r>
            <a:r>
              <a:rPr sz="1000" spc="40" dirty="0">
                <a:latin typeface="Calibri"/>
                <a:cs typeface="Calibri"/>
              </a:rPr>
              <a:t> </a:t>
            </a:r>
            <a:r>
              <a:rPr sz="1000" spc="85" dirty="0">
                <a:latin typeface="Calibri"/>
                <a:cs typeface="Calibri"/>
              </a:rPr>
              <a:t>σχετικά</a:t>
            </a:r>
            <a:r>
              <a:rPr sz="1000" spc="45" dirty="0">
                <a:latin typeface="Calibri"/>
                <a:cs typeface="Calibri"/>
              </a:rPr>
              <a:t> </a:t>
            </a:r>
            <a:r>
              <a:rPr sz="1000" spc="95" dirty="0">
                <a:latin typeface="Calibri"/>
                <a:cs typeface="Calibri"/>
              </a:rPr>
              <a:t>με</a:t>
            </a:r>
            <a:r>
              <a:rPr sz="1000" spc="40" dirty="0">
                <a:latin typeface="Calibri"/>
                <a:cs typeface="Calibri"/>
              </a:rPr>
              <a:t> </a:t>
            </a:r>
            <a:r>
              <a:rPr sz="1000" spc="95" dirty="0">
                <a:latin typeface="Calibri"/>
                <a:cs typeface="Calibri"/>
              </a:rPr>
              <a:t>οποιοδήποτε </a:t>
            </a:r>
            <a:r>
              <a:rPr sz="1000" spc="-210" dirty="0">
                <a:latin typeface="Calibri"/>
                <a:cs typeface="Calibri"/>
              </a:rPr>
              <a:t> </a:t>
            </a:r>
            <a:r>
              <a:rPr sz="1000" spc="105" dirty="0">
                <a:latin typeface="Calibri"/>
                <a:cs typeface="Calibri"/>
              </a:rPr>
              <a:t>από</a:t>
            </a:r>
            <a:r>
              <a:rPr sz="1000" spc="35" dirty="0">
                <a:latin typeface="Calibri"/>
                <a:cs typeface="Calibri"/>
              </a:rPr>
              <a:t> </a:t>
            </a:r>
            <a:r>
              <a:rPr sz="1000" spc="85" dirty="0">
                <a:latin typeface="Calibri"/>
                <a:cs typeface="Calibri"/>
              </a:rPr>
              <a:t>αυτά</a:t>
            </a:r>
            <a:endParaRPr sz="10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000" spc="90" dirty="0">
                <a:latin typeface="Calibri"/>
                <a:cs typeface="Calibri"/>
              </a:rPr>
              <a:t>modules,</a:t>
            </a:r>
            <a:r>
              <a:rPr sz="1000" spc="35" dirty="0">
                <a:latin typeface="Calibri"/>
                <a:cs typeface="Calibri"/>
              </a:rPr>
              <a:t> </a:t>
            </a:r>
            <a:r>
              <a:rPr sz="1000" spc="90" dirty="0">
                <a:latin typeface="Calibri"/>
                <a:cs typeface="Calibri"/>
              </a:rPr>
              <a:t>μπορείτε</a:t>
            </a:r>
            <a:r>
              <a:rPr sz="1000" spc="45" dirty="0">
                <a:latin typeface="Calibri"/>
                <a:cs typeface="Calibri"/>
              </a:rPr>
              <a:t> </a:t>
            </a:r>
            <a:r>
              <a:rPr sz="1000" spc="100" dirty="0">
                <a:latin typeface="Calibri"/>
                <a:cs typeface="Calibri"/>
              </a:rPr>
              <a:t>να</a:t>
            </a:r>
            <a:r>
              <a:rPr sz="1000" spc="35" dirty="0">
                <a:latin typeface="Calibri"/>
                <a:cs typeface="Calibri"/>
              </a:rPr>
              <a:t> </a:t>
            </a:r>
            <a:r>
              <a:rPr sz="1000" spc="90" dirty="0">
                <a:latin typeface="Calibri"/>
                <a:cs typeface="Calibri"/>
              </a:rPr>
              <a:t>πληκτρολογήσετε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875030" y="1979612"/>
            <a:ext cx="146558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spc="70" dirty="0">
                <a:solidFill>
                  <a:srgbClr val="CF2D1C"/>
                </a:solidFill>
                <a:latin typeface="Calibri"/>
                <a:cs typeface="Calibri"/>
              </a:rPr>
              <a:t>βοήθεια</a:t>
            </a:r>
            <a:r>
              <a:rPr sz="1000" b="1" spc="5" dirty="0">
                <a:solidFill>
                  <a:srgbClr val="CF2D1C"/>
                </a:solidFill>
                <a:latin typeface="Calibri"/>
                <a:cs typeface="Calibri"/>
              </a:rPr>
              <a:t> </a:t>
            </a:r>
            <a:r>
              <a:rPr sz="1000" b="1" spc="70" dirty="0">
                <a:solidFill>
                  <a:srgbClr val="CF2D1C"/>
                </a:solidFill>
                <a:latin typeface="Calibri"/>
                <a:cs typeface="Calibri"/>
              </a:rPr>
              <a:t>Module_Name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6804659" y="1375092"/>
            <a:ext cx="326453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spc="45" dirty="0">
                <a:latin typeface="Calibri"/>
                <a:cs typeface="Calibri"/>
              </a:rPr>
              <a:t>Τύπος:</a:t>
            </a:r>
            <a:r>
              <a:rPr sz="1000" b="1" spc="5" dirty="0">
                <a:latin typeface="Calibri"/>
                <a:cs typeface="Calibri"/>
              </a:rPr>
              <a:t> </a:t>
            </a:r>
            <a:r>
              <a:rPr sz="1000" b="1" spc="40" dirty="0">
                <a:latin typeface="Calibri"/>
                <a:cs typeface="Calibri"/>
              </a:rPr>
              <a:t>help</a:t>
            </a:r>
            <a:r>
              <a:rPr sz="1000" b="1" spc="15" dirty="0">
                <a:latin typeface="Calibri"/>
                <a:cs typeface="Calibri"/>
              </a:rPr>
              <a:t> </a:t>
            </a:r>
            <a:r>
              <a:rPr sz="1000" b="1" spc="40" dirty="0">
                <a:solidFill>
                  <a:srgbClr val="CF2D1C"/>
                </a:solidFill>
                <a:latin typeface="Calibri"/>
                <a:cs typeface="Calibri"/>
              </a:rPr>
              <a:t>(για</a:t>
            </a:r>
            <a:r>
              <a:rPr sz="1000" b="1" spc="10" dirty="0">
                <a:solidFill>
                  <a:srgbClr val="CF2D1C"/>
                </a:solidFill>
                <a:latin typeface="Calibri"/>
                <a:cs typeface="Calibri"/>
              </a:rPr>
              <a:t> </a:t>
            </a:r>
            <a:r>
              <a:rPr sz="1000" b="1" spc="50" dirty="0">
                <a:latin typeface="Calibri"/>
                <a:cs typeface="Calibri"/>
              </a:rPr>
              <a:t>να</a:t>
            </a:r>
            <a:r>
              <a:rPr sz="1000" b="1" spc="10" dirty="0">
                <a:latin typeface="Calibri"/>
                <a:cs typeface="Calibri"/>
              </a:rPr>
              <a:t> </a:t>
            </a:r>
            <a:r>
              <a:rPr sz="1000" b="1" spc="45" dirty="0">
                <a:latin typeface="Calibri"/>
                <a:cs typeface="Calibri"/>
              </a:rPr>
              <a:t>λάβετε</a:t>
            </a:r>
            <a:r>
              <a:rPr sz="1000" b="1" spc="10" dirty="0">
                <a:latin typeface="Calibri"/>
                <a:cs typeface="Calibri"/>
              </a:rPr>
              <a:t> </a:t>
            </a:r>
            <a:r>
              <a:rPr sz="1000" b="1" spc="45" dirty="0">
                <a:latin typeface="Calibri"/>
                <a:cs typeface="Calibri"/>
              </a:rPr>
              <a:t>περισσότερες</a:t>
            </a:r>
            <a:r>
              <a:rPr sz="1000" b="1" spc="10" dirty="0">
                <a:latin typeface="Calibri"/>
                <a:cs typeface="Calibri"/>
              </a:rPr>
              <a:t> </a:t>
            </a:r>
            <a:r>
              <a:rPr sz="1000" b="1" spc="35" dirty="0">
                <a:latin typeface="Calibri"/>
                <a:cs typeface="Calibri"/>
              </a:rPr>
              <a:t>πληροφορίες)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7973059" y="3755390"/>
            <a:ext cx="2776220" cy="406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06730" marR="5080" indent="-494030">
              <a:lnSpc>
                <a:spcPct val="113599"/>
              </a:lnSpc>
              <a:spcBef>
                <a:spcPts val="100"/>
              </a:spcBef>
            </a:pPr>
            <a:r>
              <a:rPr sz="1100" spc="-20" dirty="0">
                <a:solidFill>
                  <a:srgbClr val="FF0000"/>
                </a:solidFill>
                <a:latin typeface="Calibri"/>
                <a:cs typeface="Calibri"/>
              </a:rPr>
              <a:t>Αυτές</a:t>
            </a:r>
            <a:r>
              <a:rPr sz="1100" spc="1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100" spc="-15" dirty="0">
                <a:solidFill>
                  <a:srgbClr val="FF0000"/>
                </a:solidFill>
                <a:latin typeface="Calibri"/>
                <a:cs typeface="Calibri"/>
              </a:rPr>
              <a:t>οι</a:t>
            </a:r>
            <a:r>
              <a:rPr sz="1100" spc="2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100" spc="-20" dirty="0">
                <a:solidFill>
                  <a:srgbClr val="FF0000"/>
                </a:solidFill>
                <a:latin typeface="Calibri"/>
                <a:cs typeface="Calibri"/>
              </a:rPr>
              <a:t>ενότητες</a:t>
            </a:r>
            <a:r>
              <a:rPr sz="1100" spc="1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100" spc="-25" dirty="0">
                <a:solidFill>
                  <a:srgbClr val="FF0000"/>
                </a:solidFill>
                <a:latin typeface="Calibri"/>
                <a:cs typeface="Calibri"/>
              </a:rPr>
              <a:t>ενεργοποιούν</a:t>
            </a:r>
            <a:r>
              <a:rPr sz="1100" spc="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FF0000"/>
                </a:solidFill>
                <a:latin typeface="Calibri"/>
                <a:cs typeface="Calibri"/>
              </a:rPr>
              <a:t>το</a:t>
            </a:r>
            <a:r>
              <a:rPr sz="1100" spc="6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bettercap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100" spc="-5" dirty="0">
                <a:solidFill>
                  <a:srgbClr val="FF0000"/>
                </a:solidFill>
                <a:latin typeface="Calibri"/>
                <a:cs typeface="Calibri"/>
              </a:rPr>
              <a:t>να </a:t>
            </a:r>
            <a:r>
              <a:rPr sz="1100" spc="-23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FF0000"/>
                </a:solidFill>
                <a:latin typeface="Calibri"/>
                <a:cs typeface="Calibri"/>
              </a:rPr>
              <a:t>αποδίδει</a:t>
            </a:r>
            <a:r>
              <a:rPr sz="1100" spc="4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FF0000"/>
                </a:solidFill>
                <a:latin typeface="Calibri"/>
                <a:cs typeface="Calibri"/>
              </a:rPr>
              <a:t>πολλαπλές</a:t>
            </a:r>
            <a:r>
              <a:rPr sz="1100" spc="5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FF0000"/>
                </a:solidFill>
                <a:latin typeface="Calibri"/>
                <a:cs typeface="Calibri"/>
              </a:rPr>
              <a:t>ενέργειες</a:t>
            </a:r>
            <a:endParaRPr sz="11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131550" y="6326504"/>
            <a:ext cx="114935" cy="1244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50" spc="5" dirty="0">
                <a:latin typeface="Calibri"/>
                <a:cs typeface="Calibri"/>
              </a:rPr>
              <a:t>1</a:t>
            </a:r>
            <a:r>
              <a:rPr sz="650" spc="30" dirty="0">
                <a:latin typeface="Calibri"/>
                <a:cs typeface="Calibri"/>
              </a:rPr>
              <a:t>4</a:t>
            </a:r>
            <a:endParaRPr sz="650">
              <a:latin typeface="Calibri"/>
              <a:cs typeface="Calibri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6642100" y="0"/>
            <a:ext cx="4610100" cy="6878955"/>
            <a:chOff x="6642100" y="0"/>
            <a:chExt cx="4610100" cy="6878955"/>
          </a:xfrm>
        </p:grpSpPr>
        <p:sp>
          <p:nvSpPr>
            <p:cNvPr id="4" name="object 4"/>
            <p:cNvSpPr/>
            <p:nvPr/>
          </p:nvSpPr>
          <p:spPr>
            <a:xfrm>
              <a:off x="6896100" y="1270"/>
              <a:ext cx="1818639" cy="6856730"/>
            </a:xfrm>
            <a:custGeom>
              <a:avLst/>
              <a:gdLst/>
              <a:ahLst/>
              <a:cxnLst/>
              <a:rect l="l" t="t" r="r" b="b"/>
              <a:pathLst>
                <a:path w="1818640" h="6856730">
                  <a:moveTo>
                    <a:pt x="0" y="6856730"/>
                  </a:moveTo>
                  <a:lnTo>
                    <a:pt x="1818322" y="0"/>
                  </a:lnTo>
                </a:path>
              </a:pathLst>
            </a:custGeom>
            <a:ln w="22225">
              <a:solidFill>
                <a:srgbClr val="D6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7377747" y="0"/>
              <a:ext cx="2555875" cy="6858000"/>
            </a:xfrm>
            <a:custGeom>
              <a:avLst/>
              <a:gdLst/>
              <a:ahLst/>
              <a:cxnLst/>
              <a:rect l="l" t="t" r="r" b="b"/>
              <a:pathLst>
                <a:path w="2555875" h="6858000">
                  <a:moveTo>
                    <a:pt x="1542097" y="1537652"/>
                  </a:moveTo>
                  <a:lnTo>
                    <a:pt x="1494790" y="1544002"/>
                  </a:lnTo>
                  <a:lnTo>
                    <a:pt x="1451292" y="1562100"/>
                  </a:lnTo>
                  <a:lnTo>
                    <a:pt x="1413827" y="1590675"/>
                  </a:lnTo>
                  <a:lnTo>
                    <a:pt x="1384617" y="1628139"/>
                  </a:lnTo>
                  <a:lnTo>
                    <a:pt x="1365885" y="1673860"/>
                  </a:lnTo>
                  <a:lnTo>
                    <a:pt x="970915" y="3128645"/>
                  </a:lnTo>
                  <a:lnTo>
                    <a:pt x="0" y="6858000"/>
                  </a:lnTo>
                  <a:lnTo>
                    <a:pt x="26035" y="6858000"/>
                  </a:lnTo>
                  <a:lnTo>
                    <a:pt x="996632" y="3136265"/>
                  </a:lnTo>
                  <a:lnTo>
                    <a:pt x="1391285" y="1681479"/>
                  </a:lnTo>
                  <a:lnTo>
                    <a:pt x="1412240" y="1635442"/>
                  </a:lnTo>
                  <a:lnTo>
                    <a:pt x="1445577" y="1599247"/>
                  </a:lnTo>
                  <a:lnTo>
                    <a:pt x="1487805" y="1574800"/>
                  </a:lnTo>
                  <a:lnTo>
                    <a:pt x="1535747" y="1564322"/>
                  </a:lnTo>
                  <a:lnTo>
                    <a:pt x="1637665" y="1564322"/>
                  </a:lnTo>
                  <a:lnTo>
                    <a:pt x="1625600" y="1556702"/>
                  </a:lnTo>
                  <a:lnTo>
                    <a:pt x="1590992" y="1544002"/>
                  </a:lnTo>
                  <a:lnTo>
                    <a:pt x="1542097" y="1537652"/>
                  </a:lnTo>
                  <a:close/>
                </a:path>
                <a:path w="2555875" h="6858000">
                  <a:moveTo>
                    <a:pt x="1637665" y="1564322"/>
                  </a:moveTo>
                  <a:lnTo>
                    <a:pt x="1535747" y="1564322"/>
                  </a:lnTo>
                  <a:lnTo>
                    <a:pt x="1585912" y="1569402"/>
                  </a:lnTo>
                  <a:lnTo>
                    <a:pt x="1615122" y="1580514"/>
                  </a:lnTo>
                  <a:lnTo>
                    <a:pt x="1663700" y="1617662"/>
                  </a:lnTo>
                  <a:lnTo>
                    <a:pt x="1694497" y="1671954"/>
                  </a:lnTo>
                  <a:lnTo>
                    <a:pt x="1702117" y="1732597"/>
                  </a:lnTo>
                  <a:lnTo>
                    <a:pt x="1696720" y="1764029"/>
                  </a:lnTo>
                  <a:lnTo>
                    <a:pt x="1437005" y="2721927"/>
                  </a:lnTo>
                  <a:lnTo>
                    <a:pt x="1430655" y="2770822"/>
                  </a:lnTo>
                  <a:lnTo>
                    <a:pt x="1437005" y="2818129"/>
                  </a:lnTo>
                  <a:lnTo>
                    <a:pt x="1455102" y="2861627"/>
                  </a:lnTo>
                  <a:lnTo>
                    <a:pt x="1483677" y="2899092"/>
                  </a:lnTo>
                  <a:lnTo>
                    <a:pt x="1521460" y="2928302"/>
                  </a:lnTo>
                  <a:lnTo>
                    <a:pt x="1566862" y="2947035"/>
                  </a:lnTo>
                  <a:lnTo>
                    <a:pt x="1618932" y="2953067"/>
                  </a:lnTo>
                  <a:lnTo>
                    <a:pt x="1669097" y="2944812"/>
                  </a:lnTo>
                  <a:lnTo>
                    <a:pt x="1704340" y="2928302"/>
                  </a:lnTo>
                  <a:lnTo>
                    <a:pt x="1617662" y="2928302"/>
                  </a:lnTo>
                  <a:lnTo>
                    <a:pt x="1573212" y="2922904"/>
                  </a:lnTo>
                  <a:lnTo>
                    <a:pt x="1527175" y="2901950"/>
                  </a:lnTo>
                  <a:lnTo>
                    <a:pt x="1490980" y="2868612"/>
                  </a:lnTo>
                  <a:lnTo>
                    <a:pt x="1466532" y="2826385"/>
                  </a:lnTo>
                  <a:lnTo>
                    <a:pt x="1456055" y="2778442"/>
                  </a:lnTo>
                  <a:lnTo>
                    <a:pt x="1461135" y="2728277"/>
                  </a:lnTo>
                  <a:lnTo>
                    <a:pt x="1720850" y="1770379"/>
                  </a:lnTo>
                  <a:lnTo>
                    <a:pt x="1726882" y="1734820"/>
                  </a:lnTo>
                  <a:lnTo>
                    <a:pt x="1725930" y="1701800"/>
                  </a:lnTo>
                  <a:lnTo>
                    <a:pt x="1725930" y="1698942"/>
                  </a:lnTo>
                  <a:lnTo>
                    <a:pt x="1717992" y="1664017"/>
                  </a:lnTo>
                  <a:lnTo>
                    <a:pt x="1703070" y="1630679"/>
                  </a:lnTo>
                  <a:lnTo>
                    <a:pt x="1682115" y="1600517"/>
                  </a:lnTo>
                  <a:lnTo>
                    <a:pt x="1656080" y="1575752"/>
                  </a:lnTo>
                  <a:lnTo>
                    <a:pt x="1637665" y="1564322"/>
                  </a:lnTo>
                  <a:close/>
                </a:path>
                <a:path w="2555875" h="6858000">
                  <a:moveTo>
                    <a:pt x="2555875" y="0"/>
                  </a:moveTo>
                  <a:lnTo>
                    <a:pt x="2528570" y="0"/>
                  </a:lnTo>
                  <a:lnTo>
                    <a:pt x="2100177" y="1562100"/>
                  </a:lnTo>
                  <a:lnTo>
                    <a:pt x="1757680" y="2837497"/>
                  </a:lnTo>
                  <a:lnTo>
                    <a:pt x="1732915" y="2875279"/>
                  </a:lnTo>
                  <a:lnTo>
                    <a:pt x="1699895" y="2903537"/>
                  </a:lnTo>
                  <a:lnTo>
                    <a:pt x="1660525" y="2921635"/>
                  </a:lnTo>
                  <a:lnTo>
                    <a:pt x="1617662" y="2928302"/>
                  </a:lnTo>
                  <a:lnTo>
                    <a:pt x="1704340" y="2928302"/>
                  </a:lnTo>
                  <a:lnTo>
                    <a:pt x="1714817" y="2923540"/>
                  </a:lnTo>
                  <a:lnTo>
                    <a:pt x="1753235" y="2890520"/>
                  </a:lnTo>
                  <a:lnTo>
                    <a:pt x="1782127" y="2846387"/>
                  </a:lnTo>
                  <a:lnTo>
                    <a:pt x="1782127" y="2845117"/>
                  </a:lnTo>
                  <a:lnTo>
                    <a:pt x="2124710" y="1568132"/>
                  </a:lnTo>
                  <a:lnTo>
                    <a:pt x="2555875" y="0"/>
                  </a:lnTo>
                  <a:close/>
                </a:path>
              </a:pathLst>
            </a:custGeom>
            <a:solidFill>
              <a:srgbClr val="FFB8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7895589" y="5207635"/>
              <a:ext cx="756285" cy="1645920"/>
            </a:xfrm>
            <a:custGeom>
              <a:avLst/>
              <a:gdLst/>
              <a:ahLst/>
              <a:cxnLst/>
              <a:rect l="l" t="t" r="r" b="b"/>
              <a:pathLst>
                <a:path w="756284" h="1645920">
                  <a:moveTo>
                    <a:pt x="578484" y="0"/>
                  </a:moveTo>
                  <a:lnTo>
                    <a:pt x="532129" y="6350"/>
                  </a:lnTo>
                  <a:lnTo>
                    <a:pt x="489902" y="24129"/>
                  </a:lnTo>
                  <a:lnTo>
                    <a:pt x="453389" y="52387"/>
                  </a:lnTo>
                  <a:lnTo>
                    <a:pt x="425132" y="89534"/>
                  </a:lnTo>
                  <a:lnTo>
                    <a:pt x="406400" y="134619"/>
                  </a:lnTo>
                  <a:lnTo>
                    <a:pt x="0" y="1645602"/>
                  </a:lnTo>
                  <a:lnTo>
                    <a:pt x="26352" y="1645602"/>
                  </a:lnTo>
                  <a:lnTo>
                    <a:pt x="430212" y="140969"/>
                  </a:lnTo>
                  <a:lnTo>
                    <a:pt x="450214" y="95249"/>
                  </a:lnTo>
                  <a:lnTo>
                    <a:pt x="482282" y="59689"/>
                  </a:lnTo>
                  <a:lnTo>
                    <a:pt x="523239" y="35559"/>
                  </a:lnTo>
                  <a:lnTo>
                    <a:pt x="569594" y="25399"/>
                  </a:lnTo>
                  <a:lnTo>
                    <a:pt x="662362" y="25399"/>
                  </a:lnTo>
                  <a:lnTo>
                    <a:pt x="624839" y="6350"/>
                  </a:lnTo>
                  <a:lnTo>
                    <a:pt x="578484" y="0"/>
                  </a:lnTo>
                  <a:close/>
                </a:path>
                <a:path w="756284" h="1645920">
                  <a:moveTo>
                    <a:pt x="662362" y="25399"/>
                  </a:moveTo>
                  <a:lnTo>
                    <a:pt x="569594" y="25399"/>
                  </a:lnTo>
                  <a:lnTo>
                    <a:pt x="618489" y="30797"/>
                  </a:lnTo>
                  <a:lnTo>
                    <a:pt x="672464" y="57784"/>
                  </a:lnTo>
                  <a:lnTo>
                    <a:pt x="711517" y="103822"/>
                  </a:lnTo>
                  <a:lnTo>
                    <a:pt x="730884" y="161607"/>
                  </a:lnTo>
                  <a:lnTo>
                    <a:pt x="731837" y="192087"/>
                  </a:lnTo>
                  <a:lnTo>
                    <a:pt x="726439" y="222884"/>
                  </a:lnTo>
                  <a:lnTo>
                    <a:pt x="343852" y="1645602"/>
                  </a:lnTo>
                  <a:lnTo>
                    <a:pt x="370204" y="1645602"/>
                  </a:lnTo>
                  <a:lnTo>
                    <a:pt x="750252" y="229552"/>
                  </a:lnTo>
                  <a:lnTo>
                    <a:pt x="756284" y="193674"/>
                  </a:lnTo>
                  <a:lnTo>
                    <a:pt x="755332" y="158432"/>
                  </a:lnTo>
                  <a:lnTo>
                    <a:pt x="732789" y="91122"/>
                  </a:lnTo>
                  <a:lnTo>
                    <a:pt x="686752" y="37782"/>
                  </a:lnTo>
                  <a:lnTo>
                    <a:pt x="662362" y="25399"/>
                  </a:lnTo>
                  <a:close/>
                </a:path>
              </a:pathLst>
            </a:custGeom>
            <a:solidFill>
              <a:srgbClr val="D679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548880" y="6167120"/>
              <a:ext cx="3294379" cy="612140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642100" y="2128520"/>
              <a:ext cx="4610100" cy="2811779"/>
            </a:xfrm>
            <a:prstGeom prst="rect">
              <a:avLst/>
            </a:prstGeom>
          </p:spPr>
        </p:pic>
      </p:grpSp>
      <p:grpSp>
        <p:nvGrpSpPr>
          <p:cNvPr id="9" name="object 9"/>
          <p:cNvGrpSpPr/>
          <p:nvPr/>
        </p:nvGrpSpPr>
        <p:grpSpPr>
          <a:xfrm>
            <a:off x="1079511" y="2004326"/>
            <a:ext cx="5121910" cy="3288665"/>
            <a:chOff x="1079511" y="2004326"/>
            <a:chExt cx="5121910" cy="3288665"/>
          </a:xfrm>
        </p:grpSpPr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79511" y="2004326"/>
              <a:ext cx="5121887" cy="3288132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229360" y="2154237"/>
              <a:ext cx="4635500" cy="2801620"/>
            </a:xfrm>
            <a:prstGeom prst="rect">
              <a:avLst/>
            </a:prstGeom>
          </p:spPr>
        </p:pic>
      </p:grp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1035050" y="393382"/>
            <a:ext cx="235013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125" dirty="0">
                <a:solidFill>
                  <a:srgbClr val="000000"/>
                </a:solidFill>
              </a:rPr>
              <a:t>Εργαλείο</a:t>
            </a:r>
            <a:r>
              <a:rPr spc="150" dirty="0">
                <a:solidFill>
                  <a:srgbClr val="000000"/>
                </a:solidFill>
              </a:rPr>
              <a:t> Bettercap</a:t>
            </a:r>
          </a:p>
        </p:txBody>
      </p:sp>
      <p:sp>
        <p:nvSpPr>
          <p:cNvPr id="13" name="object 13"/>
          <p:cNvSpPr txBox="1"/>
          <p:nvPr/>
        </p:nvSpPr>
        <p:spPr>
          <a:xfrm>
            <a:off x="8308975" y="33019"/>
            <a:ext cx="2174240" cy="1244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50" spc="60" dirty="0">
                <a:latin typeface="Calibri"/>
                <a:cs typeface="Calibri"/>
              </a:rPr>
              <a:t>CSP004_C_E:</a:t>
            </a:r>
            <a:r>
              <a:rPr sz="650" spc="35" dirty="0">
                <a:latin typeface="Calibri"/>
                <a:cs typeface="Calibri"/>
              </a:rPr>
              <a:t> </a:t>
            </a:r>
            <a:r>
              <a:rPr sz="650" spc="55" dirty="0">
                <a:latin typeface="Calibri"/>
                <a:cs typeface="Calibri"/>
              </a:rPr>
              <a:t>Abdelkader</a:t>
            </a:r>
            <a:r>
              <a:rPr sz="650" spc="30" dirty="0">
                <a:latin typeface="Calibri"/>
                <a:cs typeface="Calibri"/>
              </a:rPr>
              <a:t> </a:t>
            </a:r>
            <a:r>
              <a:rPr sz="650" spc="60" dirty="0">
                <a:latin typeface="Calibri"/>
                <a:cs typeface="Calibri"/>
              </a:rPr>
              <a:t>Shaaban</a:t>
            </a:r>
            <a:r>
              <a:rPr sz="650" spc="40" dirty="0">
                <a:latin typeface="Calibri"/>
                <a:cs typeface="Calibri"/>
              </a:rPr>
              <a:t> </a:t>
            </a:r>
            <a:r>
              <a:rPr sz="650" spc="55" dirty="0">
                <a:latin typeface="Calibri"/>
                <a:cs typeface="Calibri"/>
              </a:rPr>
              <a:t>και</a:t>
            </a:r>
            <a:r>
              <a:rPr sz="650" spc="25" dirty="0">
                <a:latin typeface="Calibri"/>
                <a:cs typeface="Calibri"/>
              </a:rPr>
              <a:t> </a:t>
            </a:r>
            <a:r>
              <a:rPr sz="650" spc="50" dirty="0">
                <a:latin typeface="Calibri"/>
                <a:cs typeface="Calibri"/>
              </a:rPr>
              <a:t>Stefan</a:t>
            </a:r>
            <a:r>
              <a:rPr sz="650" spc="25" dirty="0">
                <a:latin typeface="Calibri"/>
                <a:cs typeface="Calibri"/>
              </a:rPr>
              <a:t> </a:t>
            </a:r>
            <a:r>
              <a:rPr sz="650" spc="50" dirty="0">
                <a:latin typeface="Calibri"/>
                <a:cs typeface="Calibri"/>
              </a:rPr>
              <a:t>Schauer</a:t>
            </a:r>
            <a:endParaRPr sz="65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875030" y="1455420"/>
            <a:ext cx="90805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9720" indent="-287020">
              <a:lnSpc>
                <a:spcPct val="100000"/>
              </a:lnSpc>
              <a:spcBef>
                <a:spcPts val="100"/>
              </a:spcBef>
              <a:buSzPct val="160000"/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sz="1000" b="1" spc="65" dirty="0">
                <a:solidFill>
                  <a:srgbClr val="CF2D1C"/>
                </a:solidFill>
                <a:latin typeface="Calibri"/>
                <a:cs typeface="Calibri"/>
              </a:rPr>
              <a:t>δίκτυο</a:t>
            </a:r>
            <a:r>
              <a:rPr sz="1000" b="1" spc="-30" dirty="0">
                <a:solidFill>
                  <a:srgbClr val="CF2D1C"/>
                </a:solidFill>
                <a:latin typeface="Calibri"/>
                <a:cs typeface="Calibri"/>
              </a:rPr>
              <a:t> </a:t>
            </a:r>
            <a:r>
              <a:rPr sz="1000" b="1" spc="75" dirty="0">
                <a:solidFill>
                  <a:srgbClr val="CF2D1C"/>
                </a:solidFill>
                <a:latin typeface="Calibri"/>
                <a:cs typeface="Calibri"/>
              </a:rPr>
              <a:t>on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047750" y="1794827"/>
            <a:ext cx="439928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7180" indent="-284480">
              <a:lnSpc>
                <a:spcPct val="100000"/>
              </a:lnSpc>
              <a:spcBef>
                <a:spcPts val="100"/>
              </a:spcBef>
              <a:buSzPct val="160000"/>
              <a:buFont typeface="Arial"/>
              <a:buChar char="•"/>
              <a:tabLst>
                <a:tab pos="296545" algn="l"/>
                <a:tab pos="297180" algn="l"/>
              </a:tabLst>
            </a:pPr>
            <a:r>
              <a:rPr sz="1000" spc="65" dirty="0">
                <a:latin typeface="Calibri"/>
                <a:cs typeface="Calibri"/>
              </a:rPr>
              <a:t>Συνεχίστε</a:t>
            </a:r>
            <a:r>
              <a:rPr sz="1000" spc="35" dirty="0">
                <a:latin typeface="Calibri"/>
                <a:cs typeface="Calibri"/>
              </a:rPr>
              <a:t> </a:t>
            </a:r>
            <a:r>
              <a:rPr sz="1000" spc="75" dirty="0">
                <a:latin typeface="Calibri"/>
                <a:cs typeface="Calibri"/>
              </a:rPr>
              <a:t>να</a:t>
            </a:r>
            <a:r>
              <a:rPr sz="1000" spc="35" dirty="0">
                <a:latin typeface="Calibri"/>
                <a:cs typeface="Calibri"/>
              </a:rPr>
              <a:t> </a:t>
            </a:r>
            <a:r>
              <a:rPr sz="1000" spc="65" dirty="0">
                <a:latin typeface="Calibri"/>
                <a:cs typeface="Calibri"/>
              </a:rPr>
              <a:t>ερευνάτε</a:t>
            </a:r>
            <a:r>
              <a:rPr sz="1000" spc="35" dirty="0">
                <a:latin typeface="Calibri"/>
                <a:cs typeface="Calibri"/>
              </a:rPr>
              <a:t> </a:t>
            </a:r>
            <a:r>
              <a:rPr sz="1000" spc="60" dirty="0">
                <a:latin typeface="Calibri"/>
                <a:cs typeface="Calibri"/>
              </a:rPr>
              <a:t>για</a:t>
            </a:r>
            <a:r>
              <a:rPr sz="1000" spc="35" dirty="0">
                <a:latin typeface="Calibri"/>
                <a:cs typeface="Calibri"/>
              </a:rPr>
              <a:t> </a:t>
            </a:r>
            <a:r>
              <a:rPr sz="1000" spc="65" dirty="0">
                <a:latin typeface="Calibri"/>
                <a:cs typeface="Calibri"/>
              </a:rPr>
              <a:t>νέους</a:t>
            </a:r>
            <a:r>
              <a:rPr sz="1000" spc="40" dirty="0">
                <a:latin typeface="Calibri"/>
                <a:cs typeface="Calibri"/>
              </a:rPr>
              <a:t> </a:t>
            </a:r>
            <a:r>
              <a:rPr sz="1000" spc="65" dirty="0">
                <a:latin typeface="Calibri"/>
                <a:cs typeface="Calibri"/>
              </a:rPr>
              <a:t>κεντρικούς</a:t>
            </a:r>
            <a:r>
              <a:rPr sz="1000" spc="40" dirty="0">
                <a:latin typeface="Calibri"/>
                <a:cs typeface="Calibri"/>
              </a:rPr>
              <a:t> </a:t>
            </a:r>
            <a:r>
              <a:rPr sz="1000" spc="65" dirty="0">
                <a:latin typeface="Calibri"/>
                <a:cs typeface="Calibri"/>
              </a:rPr>
              <a:t>υπολογιστές</a:t>
            </a:r>
            <a:r>
              <a:rPr sz="1000" spc="35" dirty="0">
                <a:latin typeface="Calibri"/>
                <a:cs typeface="Calibri"/>
              </a:rPr>
              <a:t> </a:t>
            </a:r>
            <a:r>
              <a:rPr sz="1000" spc="70" dirty="0">
                <a:latin typeface="Calibri"/>
                <a:cs typeface="Calibri"/>
              </a:rPr>
              <a:t>στο</a:t>
            </a:r>
            <a:r>
              <a:rPr sz="1000" spc="35" dirty="0">
                <a:latin typeface="Calibri"/>
                <a:cs typeface="Calibri"/>
              </a:rPr>
              <a:t> </a:t>
            </a:r>
            <a:r>
              <a:rPr sz="1000" spc="55" dirty="0">
                <a:latin typeface="Calibri"/>
                <a:cs typeface="Calibri"/>
              </a:rPr>
              <a:t>δίκτυο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7051675" y="1524634"/>
            <a:ext cx="69405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9720" indent="-287020">
              <a:lnSpc>
                <a:spcPct val="100000"/>
              </a:lnSpc>
              <a:spcBef>
                <a:spcPts val="100"/>
              </a:spcBef>
              <a:buSzPct val="160000"/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sz="1000" b="1" spc="35" dirty="0">
                <a:solidFill>
                  <a:srgbClr val="CF2D1C"/>
                </a:solidFill>
                <a:latin typeface="Calibri"/>
                <a:cs typeface="Calibri"/>
              </a:rPr>
              <a:t>δ</a:t>
            </a:r>
            <a:r>
              <a:rPr sz="1000" b="1" spc="10" dirty="0">
                <a:solidFill>
                  <a:srgbClr val="CF2D1C"/>
                </a:solidFill>
                <a:latin typeface="Calibri"/>
                <a:cs typeface="Calibri"/>
              </a:rPr>
              <a:t>ί</a:t>
            </a:r>
            <a:r>
              <a:rPr sz="1000" b="1" spc="30" dirty="0">
                <a:solidFill>
                  <a:srgbClr val="CF2D1C"/>
                </a:solidFill>
                <a:latin typeface="Calibri"/>
                <a:cs typeface="Calibri"/>
              </a:rPr>
              <a:t>κ</a:t>
            </a:r>
            <a:r>
              <a:rPr sz="1000" b="1" spc="25" dirty="0">
                <a:solidFill>
                  <a:srgbClr val="CF2D1C"/>
                </a:solidFill>
                <a:latin typeface="Calibri"/>
                <a:cs typeface="Calibri"/>
              </a:rPr>
              <a:t>τ</a:t>
            </a:r>
            <a:r>
              <a:rPr sz="1000" b="1" spc="40" dirty="0">
                <a:solidFill>
                  <a:srgbClr val="CF2D1C"/>
                </a:solidFill>
                <a:latin typeface="Calibri"/>
                <a:cs typeface="Calibri"/>
              </a:rPr>
              <a:t>υ</a:t>
            </a:r>
            <a:r>
              <a:rPr sz="1000" b="1" spc="55" dirty="0">
                <a:solidFill>
                  <a:srgbClr val="CF2D1C"/>
                </a:solidFill>
                <a:latin typeface="Calibri"/>
                <a:cs typeface="Calibri"/>
              </a:rPr>
              <a:t>ο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6908800" y="5181282"/>
            <a:ext cx="413067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spc="70" dirty="0">
                <a:latin typeface="Calibri"/>
                <a:cs typeface="Calibri"/>
              </a:rPr>
              <a:t>Περισσότερες</a:t>
            </a:r>
            <a:r>
              <a:rPr sz="1000" b="1" spc="35" dirty="0">
                <a:latin typeface="Calibri"/>
                <a:cs typeface="Calibri"/>
              </a:rPr>
              <a:t> </a:t>
            </a:r>
            <a:r>
              <a:rPr sz="1000" b="1" spc="70" dirty="0">
                <a:latin typeface="Calibri"/>
                <a:cs typeface="Calibri"/>
              </a:rPr>
              <a:t>πληροφορίες</a:t>
            </a:r>
            <a:r>
              <a:rPr sz="1000" b="1" spc="45" dirty="0">
                <a:latin typeface="Calibri"/>
                <a:cs typeface="Calibri"/>
              </a:rPr>
              <a:t> </a:t>
            </a:r>
            <a:r>
              <a:rPr sz="1000" b="1" spc="60" dirty="0">
                <a:latin typeface="Calibri"/>
                <a:cs typeface="Calibri"/>
              </a:rPr>
              <a:t>για</a:t>
            </a:r>
            <a:r>
              <a:rPr sz="1000" b="1" spc="40" dirty="0">
                <a:latin typeface="Calibri"/>
                <a:cs typeface="Calibri"/>
              </a:rPr>
              <a:t> </a:t>
            </a:r>
            <a:r>
              <a:rPr sz="1000" b="1" spc="65" dirty="0">
                <a:latin typeface="Calibri"/>
                <a:cs typeface="Calibri"/>
              </a:rPr>
              <a:t>όλες</a:t>
            </a:r>
            <a:r>
              <a:rPr sz="1000" b="1" spc="45" dirty="0">
                <a:latin typeface="Calibri"/>
                <a:cs typeface="Calibri"/>
              </a:rPr>
              <a:t> τις</a:t>
            </a:r>
            <a:r>
              <a:rPr sz="1000" b="1" spc="35" dirty="0">
                <a:latin typeface="Calibri"/>
                <a:cs typeface="Calibri"/>
              </a:rPr>
              <a:t> </a:t>
            </a:r>
            <a:r>
              <a:rPr sz="1000" b="1" spc="70" dirty="0">
                <a:latin typeface="Calibri"/>
                <a:cs typeface="Calibri"/>
              </a:rPr>
              <a:t>ανακαλυφθείσες</a:t>
            </a:r>
            <a:r>
              <a:rPr sz="1000" b="1" spc="35" dirty="0">
                <a:latin typeface="Calibri"/>
                <a:cs typeface="Calibri"/>
              </a:rPr>
              <a:t> </a:t>
            </a:r>
            <a:r>
              <a:rPr sz="1000" b="1" spc="60" dirty="0">
                <a:latin typeface="Calibri"/>
                <a:cs typeface="Calibri"/>
              </a:rPr>
              <a:t>συσκευές</a:t>
            </a:r>
            <a:endParaRPr sz="10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131550" y="6326504"/>
            <a:ext cx="114935" cy="1244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50" spc="5" dirty="0">
                <a:latin typeface="Calibri"/>
                <a:cs typeface="Calibri"/>
              </a:rPr>
              <a:t>1</a:t>
            </a:r>
            <a:r>
              <a:rPr sz="650" spc="30" dirty="0">
                <a:latin typeface="Calibri"/>
                <a:cs typeface="Calibri"/>
              </a:rPr>
              <a:t>5</a:t>
            </a:r>
            <a:endParaRPr sz="650">
              <a:latin typeface="Calibri"/>
              <a:cs typeface="Calibri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2702560" y="0"/>
            <a:ext cx="8140700" cy="6878955"/>
            <a:chOff x="2702560" y="0"/>
            <a:chExt cx="8140700" cy="6878955"/>
          </a:xfrm>
        </p:grpSpPr>
        <p:sp>
          <p:nvSpPr>
            <p:cNvPr id="4" name="object 4"/>
            <p:cNvSpPr/>
            <p:nvPr/>
          </p:nvSpPr>
          <p:spPr>
            <a:xfrm>
              <a:off x="6896100" y="1270"/>
              <a:ext cx="1818639" cy="6856730"/>
            </a:xfrm>
            <a:custGeom>
              <a:avLst/>
              <a:gdLst/>
              <a:ahLst/>
              <a:cxnLst/>
              <a:rect l="l" t="t" r="r" b="b"/>
              <a:pathLst>
                <a:path w="1818640" h="6856730">
                  <a:moveTo>
                    <a:pt x="0" y="6856730"/>
                  </a:moveTo>
                  <a:lnTo>
                    <a:pt x="1818322" y="0"/>
                  </a:lnTo>
                </a:path>
              </a:pathLst>
            </a:custGeom>
            <a:ln w="22225">
              <a:solidFill>
                <a:srgbClr val="D6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7377747" y="0"/>
              <a:ext cx="2555875" cy="6858000"/>
            </a:xfrm>
            <a:custGeom>
              <a:avLst/>
              <a:gdLst/>
              <a:ahLst/>
              <a:cxnLst/>
              <a:rect l="l" t="t" r="r" b="b"/>
              <a:pathLst>
                <a:path w="2555875" h="6858000">
                  <a:moveTo>
                    <a:pt x="1542097" y="1537652"/>
                  </a:moveTo>
                  <a:lnTo>
                    <a:pt x="1494790" y="1544002"/>
                  </a:lnTo>
                  <a:lnTo>
                    <a:pt x="1451292" y="1562100"/>
                  </a:lnTo>
                  <a:lnTo>
                    <a:pt x="1413827" y="1590675"/>
                  </a:lnTo>
                  <a:lnTo>
                    <a:pt x="1384617" y="1628139"/>
                  </a:lnTo>
                  <a:lnTo>
                    <a:pt x="1365885" y="1673860"/>
                  </a:lnTo>
                  <a:lnTo>
                    <a:pt x="970915" y="3128645"/>
                  </a:lnTo>
                  <a:lnTo>
                    <a:pt x="0" y="6858000"/>
                  </a:lnTo>
                  <a:lnTo>
                    <a:pt x="26035" y="6858000"/>
                  </a:lnTo>
                  <a:lnTo>
                    <a:pt x="996632" y="3136265"/>
                  </a:lnTo>
                  <a:lnTo>
                    <a:pt x="1391285" y="1681479"/>
                  </a:lnTo>
                  <a:lnTo>
                    <a:pt x="1412240" y="1635442"/>
                  </a:lnTo>
                  <a:lnTo>
                    <a:pt x="1445577" y="1599247"/>
                  </a:lnTo>
                  <a:lnTo>
                    <a:pt x="1487805" y="1574800"/>
                  </a:lnTo>
                  <a:lnTo>
                    <a:pt x="1535747" y="1564322"/>
                  </a:lnTo>
                  <a:lnTo>
                    <a:pt x="1637665" y="1564322"/>
                  </a:lnTo>
                  <a:lnTo>
                    <a:pt x="1625600" y="1556702"/>
                  </a:lnTo>
                  <a:lnTo>
                    <a:pt x="1590992" y="1544002"/>
                  </a:lnTo>
                  <a:lnTo>
                    <a:pt x="1542097" y="1537652"/>
                  </a:lnTo>
                  <a:close/>
                </a:path>
                <a:path w="2555875" h="6858000">
                  <a:moveTo>
                    <a:pt x="1637665" y="1564322"/>
                  </a:moveTo>
                  <a:lnTo>
                    <a:pt x="1535747" y="1564322"/>
                  </a:lnTo>
                  <a:lnTo>
                    <a:pt x="1585912" y="1569402"/>
                  </a:lnTo>
                  <a:lnTo>
                    <a:pt x="1615122" y="1580514"/>
                  </a:lnTo>
                  <a:lnTo>
                    <a:pt x="1663700" y="1617662"/>
                  </a:lnTo>
                  <a:lnTo>
                    <a:pt x="1694497" y="1671954"/>
                  </a:lnTo>
                  <a:lnTo>
                    <a:pt x="1702117" y="1732597"/>
                  </a:lnTo>
                  <a:lnTo>
                    <a:pt x="1696720" y="1764029"/>
                  </a:lnTo>
                  <a:lnTo>
                    <a:pt x="1437005" y="2721927"/>
                  </a:lnTo>
                  <a:lnTo>
                    <a:pt x="1430655" y="2770822"/>
                  </a:lnTo>
                  <a:lnTo>
                    <a:pt x="1437005" y="2818129"/>
                  </a:lnTo>
                  <a:lnTo>
                    <a:pt x="1455102" y="2861627"/>
                  </a:lnTo>
                  <a:lnTo>
                    <a:pt x="1483677" y="2899092"/>
                  </a:lnTo>
                  <a:lnTo>
                    <a:pt x="1521460" y="2928302"/>
                  </a:lnTo>
                  <a:lnTo>
                    <a:pt x="1566862" y="2947035"/>
                  </a:lnTo>
                  <a:lnTo>
                    <a:pt x="1618932" y="2953067"/>
                  </a:lnTo>
                  <a:lnTo>
                    <a:pt x="1669097" y="2944812"/>
                  </a:lnTo>
                  <a:lnTo>
                    <a:pt x="1704340" y="2928302"/>
                  </a:lnTo>
                  <a:lnTo>
                    <a:pt x="1617662" y="2928302"/>
                  </a:lnTo>
                  <a:lnTo>
                    <a:pt x="1573212" y="2922904"/>
                  </a:lnTo>
                  <a:lnTo>
                    <a:pt x="1527175" y="2901950"/>
                  </a:lnTo>
                  <a:lnTo>
                    <a:pt x="1490980" y="2868612"/>
                  </a:lnTo>
                  <a:lnTo>
                    <a:pt x="1466532" y="2826385"/>
                  </a:lnTo>
                  <a:lnTo>
                    <a:pt x="1456055" y="2778442"/>
                  </a:lnTo>
                  <a:lnTo>
                    <a:pt x="1461135" y="2728277"/>
                  </a:lnTo>
                  <a:lnTo>
                    <a:pt x="1720850" y="1770379"/>
                  </a:lnTo>
                  <a:lnTo>
                    <a:pt x="1726882" y="1734820"/>
                  </a:lnTo>
                  <a:lnTo>
                    <a:pt x="1725930" y="1701800"/>
                  </a:lnTo>
                  <a:lnTo>
                    <a:pt x="1725930" y="1698942"/>
                  </a:lnTo>
                  <a:lnTo>
                    <a:pt x="1717992" y="1664017"/>
                  </a:lnTo>
                  <a:lnTo>
                    <a:pt x="1703070" y="1630679"/>
                  </a:lnTo>
                  <a:lnTo>
                    <a:pt x="1682115" y="1600517"/>
                  </a:lnTo>
                  <a:lnTo>
                    <a:pt x="1656080" y="1575752"/>
                  </a:lnTo>
                  <a:lnTo>
                    <a:pt x="1637665" y="1564322"/>
                  </a:lnTo>
                  <a:close/>
                </a:path>
                <a:path w="2555875" h="6858000">
                  <a:moveTo>
                    <a:pt x="2555875" y="0"/>
                  </a:moveTo>
                  <a:lnTo>
                    <a:pt x="2528570" y="0"/>
                  </a:lnTo>
                  <a:lnTo>
                    <a:pt x="2100177" y="1562100"/>
                  </a:lnTo>
                  <a:lnTo>
                    <a:pt x="1757680" y="2837497"/>
                  </a:lnTo>
                  <a:lnTo>
                    <a:pt x="1732915" y="2875279"/>
                  </a:lnTo>
                  <a:lnTo>
                    <a:pt x="1699895" y="2903537"/>
                  </a:lnTo>
                  <a:lnTo>
                    <a:pt x="1660525" y="2921635"/>
                  </a:lnTo>
                  <a:lnTo>
                    <a:pt x="1617662" y="2928302"/>
                  </a:lnTo>
                  <a:lnTo>
                    <a:pt x="1704340" y="2928302"/>
                  </a:lnTo>
                  <a:lnTo>
                    <a:pt x="1714817" y="2923540"/>
                  </a:lnTo>
                  <a:lnTo>
                    <a:pt x="1753235" y="2890520"/>
                  </a:lnTo>
                  <a:lnTo>
                    <a:pt x="1782127" y="2846387"/>
                  </a:lnTo>
                  <a:lnTo>
                    <a:pt x="1782127" y="2845117"/>
                  </a:lnTo>
                  <a:lnTo>
                    <a:pt x="2124710" y="1568132"/>
                  </a:lnTo>
                  <a:lnTo>
                    <a:pt x="2555875" y="0"/>
                  </a:lnTo>
                  <a:close/>
                </a:path>
              </a:pathLst>
            </a:custGeom>
            <a:solidFill>
              <a:srgbClr val="FFB8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7895589" y="5207635"/>
              <a:ext cx="756285" cy="1645920"/>
            </a:xfrm>
            <a:custGeom>
              <a:avLst/>
              <a:gdLst/>
              <a:ahLst/>
              <a:cxnLst/>
              <a:rect l="l" t="t" r="r" b="b"/>
              <a:pathLst>
                <a:path w="756284" h="1645920">
                  <a:moveTo>
                    <a:pt x="578484" y="0"/>
                  </a:moveTo>
                  <a:lnTo>
                    <a:pt x="532129" y="6350"/>
                  </a:lnTo>
                  <a:lnTo>
                    <a:pt x="489902" y="24129"/>
                  </a:lnTo>
                  <a:lnTo>
                    <a:pt x="453389" y="52387"/>
                  </a:lnTo>
                  <a:lnTo>
                    <a:pt x="425132" y="89534"/>
                  </a:lnTo>
                  <a:lnTo>
                    <a:pt x="406400" y="134619"/>
                  </a:lnTo>
                  <a:lnTo>
                    <a:pt x="0" y="1645602"/>
                  </a:lnTo>
                  <a:lnTo>
                    <a:pt x="26352" y="1645602"/>
                  </a:lnTo>
                  <a:lnTo>
                    <a:pt x="430212" y="140969"/>
                  </a:lnTo>
                  <a:lnTo>
                    <a:pt x="450214" y="95249"/>
                  </a:lnTo>
                  <a:lnTo>
                    <a:pt x="482282" y="59689"/>
                  </a:lnTo>
                  <a:lnTo>
                    <a:pt x="523239" y="35559"/>
                  </a:lnTo>
                  <a:lnTo>
                    <a:pt x="569594" y="25399"/>
                  </a:lnTo>
                  <a:lnTo>
                    <a:pt x="662362" y="25399"/>
                  </a:lnTo>
                  <a:lnTo>
                    <a:pt x="624839" y="6350"/>
                  </a:lnTo>
                  <a:lnTo>
                    <a:pt x="578484" y="0"/>
                  </a:lnTo>
                  <a:close/>
                </a:path>
                <a:path w="756284" h="1645920">
                  <a:moveTo>
                    <a:pt x="662362" y="25399"/>
                  </a:moveTo>
                  <a:lnTo>
                    <a:pt x="569594" y="25399"/>
                  </a:lnTo>
                  <a:lnTo>
                    <a:pt x="618489" y="30797"/>
                  </a:lnTo>
                  <a:lnTo>
                    <a:pt x="672464" y="57784"/>
                  </a:lnTo>
                  <a:lnTo>
                    <a:pt x="711517" y="103822"/>
                  </a:lnTo>
                  <a:lnTo>
                    <a:pt x="730884" y="161607"/>
                  </a:lnTo>
                  <a:lnTo>
                    <a:pt x="731837" y="192087"/>
                  </a:lnTo>
                  <a:lnTo>
                    <a:pt x="726439" y="222884"/>
                  </a:lnTo>
                  <a:lnTo>
                    <a:pt x="343852" y="1645602"/>
                  </a:lnTo>
                  <a:lnTo>
                    <a:pt x="370204" y="1645602"/>
                  </a:lnTo>
                  <a:lnTo>
                    <a:pt x="750252" y="229552"/>
                  </a:lnTo>
                  <a:lnTo>
                    <a:pt x="756284" y="193674"/>
                  </a:lnTo>
                  <a:lnTo>
                    <a:pt x="755332" y="158432"/>
                  </a:lnTo>
                  <a:lnTo>
                    <a:pt x="732789" y="91122"/>
                  </a:lnTo>
                  <a:lnTo>
                    <a:pt x="686752" y="37782"/>
                  </a:lnTo>
                  <a:lnTo>
                    <a:pt x="662362" y="25399"/>
                  </a:lnTo>
                  <a:close/>
                </a:path>
              </a:pathLst>
            </a:custGeom>
            <a:solidFill>
              <a:srgbClr val="D679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548880" y="6167120"/>
              <a:ext cx="3294379" cy="612140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702560" y="2382520"/>
              <a:ext cx="6973570" cy="3633470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898140" y="2578099"/>
              <a:ext cx="6395720" cy="3055620"/>
            </a:xfrm>
            <a:prstGeom prst="rect">
              <a:avLst/>
            </a:prstGeom>
          </p:spPr>
        </p:pic>
      </p:grp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1035050" y="393382"/>
            <a:ext cx="235013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125" dirty="0">
                <a:solidFill>
                  <a:srgbClr val="000000"/>
                </a:solidFill>
              </a:rPr>
              <a:t>Εργαλείο</a:t>
            </a:r>
            <a:r>
              <a:rPr spc="150" dirty="0">
                <a:solidFill>
                  <a:srgbClr val="000000"/>
                </a:solidFill>
              </a:rPr>
              <a:t> Bettercap</a:t>
            </a:r>
          </a:p>
        </p:txBody>
      </p:sp>
      <p:sp>
        <p:nvSpPr>
          <p:cNvPr id="13" name="object 13"/>
          <p:cNvSpPr txBox="1"/>
          <p:nvPr/>
        </p:nvSpPr>
        <p:spPr>
          <a:xfrm>
            <a:off x="78739" y="6623367"/>
            <a:ext cx="671195" cy="889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575"/>
              </a:lnSpc>
            </a:pPr>
            <a:r>
              <a:rPr sz="500" u="sng" spc="30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5"/>
              </a:rPr>
              <a:t>arp.spoof</a:t>
            </a:r>
            <a:r>
              <a:rPr sz="500" u="sng" spc="-15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5"/>
              </a:rPr>
              <a:t> </a:t>
            </a:r>
            <a:r>
              <a:rPr sz="500" u="sng" spc="20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5"/>
              </a:rPr>
              <a:t>::</a:t>
            </a:r>
            <a:r>
              <a:rPr sz="500" u="sng" spc="-15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5"/>
              </a:rPr>
              <a:t> </a:t>
            </a:r>
            <a:r>
              <a:rPr sz="500" u="sng" spc="30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5"/>
              </a:rPr>
              <a:t>better</a:t>
            </a:r>
            <a:r>
              <a:rPr sz="500" u="sng" spc="30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</a:rPr>
              <a:t>cap</a:t>
            </a:r>
            <a:endParaRPr sz="50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8308975" y="33019"/>
            <a:ext cx="2174240" cy="1244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50" spc="60" dirty="0">
                <a:latin typeface="Calibri"/>
                <a:cs typeface="Calibri"/>
              </a:rPr>
              <a:t>CSP004_C_E:</a:t>
            </a:r>
            <a:r>
              <a:rPr sz="650" spc="35" dirty="0">
                <a:latin typeface="Calibri"/>
                <a:cs typeface="Calibri"/>
              </a:rPr>
              <a:t> </a:t>
            </a:r>
            <a:r>
              <a:rPr sz="650" spc="55" dirty="0">
                <a:latin typeface="Calibri"/>
                <a:cs typeface="Calibri"/>
              </a:rPr>
              <a:t>Abdelkader</a:t>
            </a:r>
            <a:r>
              <a:rPr sz="650" spc="30" dirty="0">
                <a:latin typeface="Calibri"/>
                <a:cs typeface="Calibri"/>
              </a:rPr>
              <a:t> </a:t>
            </a:r>
            <a:r>
              <a:rPr sz="650" spc="60" dirty="0">
                <a:latin typeface="Calibri"/>
                <a:cs typeface="Calibri"/>
              </a:rPr>
              <a:t>Shaaban</a:t>
            </a:r>
            <a:r>
              <a:rPr sz="650" spc="40" dirty="0">
                <a:latin typeface="Calibri"/>
                <a:cs typeface="Calibri"/>
              </a:rPr>
              <a:t> </a:t>
            </a:r>
            <a:r>
              <a:rPr sz="650" spc="55" dirty="0">
                <a:latin typeface="Calibri"/>
                <a:cs typeface="Calibri"/>
              </a:rPr>
              <a:t>και</a:t>
            </a:r>
            <a:r>
              <a:rPr sz="650" spc="25" dirty="0">
                <a:latin typeface="Calibri"/>
                <a:cs typeface="Calibri"/>
              </a:rPr>
              <a:t> </a:t>
            </a:r>
            <a:r>
              <a:rPr sz="650" spc="50" dirty="0">
                <a:latin typeface="Calibri"/>
                <a:cs typeface="Calibri"/>
              </a:rPr>
              <a:t>Stefan</a:t>
            </a:r>
            <a:r>
              <a:rPr sz="650" spc="25" dirty="0">
                <a:latin typeface="Calibri"/>
                <a:cs typeface="Calibri"/>
              </a:rPr>
              <a:t> </a:t>
            </a:r>
            <a:r>
              <a:rPr sz="650" spc="50" dirty="0">
                <a:latin typeface="Calibri"/>
                <a:cs typeface="Calibri"/>
              </a:rPr>
              <a:t>Schauer</a:t>
            </a:r>
            <a:endParaRPr sz="65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875030" y="1385768"/>
            <a:ext cx="6627495" cy="756920"/>
          </a:xfrm>
          <a:prstGeom prst="rect">
            <a:avLst/>
          </a:prstGeom>
        </p:spPr>
        <p:txBody>
          <a:bodyPr vert="horz" wrap="square" lIns="0" tIns="81915" rIns="0" bIns="0" rtlCol="0">
            <a:spAutoFit/>
          </a:bodyPr>
          <a:lstStyle/>
          <a:p>
            <a:pPr marL="299720" indent="-287020">
              <a:lnSpc>
                <a:spcPct val="100000"/>
              </a:lnSpc>
              <a:spcBef>
                <a:spcPts val="645"/>
              </a:spcBef>
              <a:buSzPct val="160000"/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sz="1000" b="1" spc="40" dirty="0">
                <a:solidFill>
                  <a:srgbClr val="CF2D1C"/>
                </a:solidFill>
                <a:latin typeface="Calibri"/>
                <a:cs typeface="Calibri"/>
              </a:rPr>
              <a:t>set</a:t>
            </a:r>
            <a:r>
              <a:rPr sz="1000" b="1" spc="-15" dirty="0">
                <a:solidFill>
                  <a:srgbClr val="CF2D1C"/>
                </a:solidFill>
                <a:latin typeface="Calibri"/>
                <a:cs typeface="Calibri"/>
              </a:rPr>
              <a:t> </a:t>
            </a:r>
            <a:r>
              <a:rPr sz="1000" b="1" spc="40" dirty="0">
                <a:solidFill>
                  <a:srgbClr val="CF2D1C"/>
                </a:solidFill>
                <a:latin typeface="Calibri"/>
                <a:cs typeface="Calibri"/>
              </a:rPr>
              <a:t>arp.spoof.fullduplex</a:t>
            </a:r>
            <a:r>
              <a:rPr sz="1000" b="1" dirty="0">
                <a:solidFill>
                  <a:srgbClr val="CF2D1C"/>
                </a:solidFill>
                <a:latin typeface="Calibri"/>
                <a:cs typeface="Calibri"/>
              </a:rPr>
              <a:t> </a:t>
            </a:r>
            <a:r>
              <a:rPr sz="1000" b="1" spc="40" dirty="0">
                <a:solidFill>
                  <a:srgbClr val="CF2D1C"/>
                </a:solidFill>
                <a:latin typeface="Calibri"/>
                <a:cs typeface="Calibri"/>
              </a:rPr>
              <a:t>true</a:t>
            </a:r>
            <a:endParaRPr sz="1000">
              <a:latin typeface="Calibri"/>
              <a:cs typeface="Calibri"/>
            </a:endParaRPr>
          </a:p>
          <a:p>
            <a:pPr marL="469900" marR="5080" lvl="1" indent="-284480">
              <a:lnSpc>
                <a:spcPct val="110800"/>
              </a:lnSpc>
              <a:spcBef>
                <a:spcPts val="1350"/>
              </a:spcBef>
              <a:buSzPct val="160000"/>
              <a:buFont typeface="Arial"/>
              <a:buChar char="•"/>
              <a:tabLst>
                <a:tab pos="469265" algn="l"/>
                <a:tab pos="469900" algn="l"/>
              </a:tabLst>
            </a:pPr>
            <a:r>
              <a:rPr sz="1000" spc="75" dirty="0">
                <a:latin typeface="Calibri"/>
                <a:cs typeface="Calibri"/>
              </a:rPr>
              <a:t>Αν</a:t>
            </a:r>
            <a:r>
              <a:rPr sz="1000" spc="35" dirty="0">
                <a:latin typeface="Calibri"/>
                <a:cs typeface="Calibri"/>
              </a:rPr>
              <a:t> </a:t>
            </a:r>
            <a:r>
              <a:rPr sz="1000" b="1" spc="60" dirty="0">
                <a:latin typeface="Calibri"/>
                <a:cs typeface="Calibri"/>
              </a:rPr>
              <a:t>είναι</a:t>
            </a:r>
            <a:r>
              <a:rPr sz="1000" b="1" spc="30" dirty="0">
                <a:latin typeface="Calibri"/>
                <a:cs typeface="Calibri"/>
              </a:rPr>
              <a:t> </a:t>
            </a:r>
            <a:r>
              <a:rPr sz="1000" b="1" spc="55" dirty="0">
                <a:latin typeface="Calibri"/>
                <a:cs typeface="Calibri"/>
              </a:rPr>
              <a:t>true,</a:t>
            </a:r>
            <a:r>
              <a:rPr sz="1000" b="1" spc="35" dirty="0">
                <a:latin typeface="Calibri"/>
                <a:cs typeface="Calibri"/>
              </a:rPr>
              <a:t> </a:t>
            </a:r>
            <a:r>
              <a:rPr sz="1000" spc="80" dirty="0">
                <a:latin typeface="Calibri"/>
                <a:cs typeface="Calibri"/>
              </a:rPr>
              <a:t>θα</a:t>
            </a:r>
            <a:r>
              <a:rPr sz="1000" spc="40" dirty="0">
                <a:latin typeface="Calibri"/>
                <a:cs typeface="Calibri"/>
              </a:rPr>
              <a:t> </a:t>
            </a:r>
            <a:r>
              <a:rPr sz="1000" b="1" spc="65" dirty="0">
                <a:latin typeface="Calibri"/>
                <a:cs typeface="Calibri"/>
              </a:rPr>
              <a:t>επιτεθούν</a:t>
            </a:r>
            <a:r>
              <a:rPr sz="1000" b="1" spc="30" dirty="0">
                <a:latin typeface="Calibri"/>
                <a:cs typeface="Calibri"/>
              </a:rPr>
              <a:t> </a:t>
            </a:r>
            <a:r>
              <a:rPr sz="1000" spc="60" dirty="0">
                <a:latin typeface="Calibri"/>
                <a:cs typeface="Calibri"/>
              </a:rPr>
              <a:t>και</a:t>
            </a:r>
            <a:r>
              <a:rPr sz="1000" spc="35" dirty="0">
                <a:latin typeface="Calibri"/>
                <a:cs typeface="Calibri"/>
              </a:rPr>
              <a:t> </a:t>
            </a:r>
            <a:r>
              <a:rPr sz="1000" spc="55" dirty="0">
                <a:latin typeface="Calibri"/>
                <a:cs typeface="Calibri"/>
              </a:rPr>
              <a:t>οι</a:t>
            </a:r>
            <a:r>
              <a:rPr sz="1000" spc="35" dirty="0">
                <a:latin typeface="Calibri"/>
                <a:cs typeface="Calibri"/>
              </a:rPr>
              <a:t> </a:t>
            </a:r>
            <a:r>
              <a:rPr sz="1000" spc="75" dirty="0">
                <a:latin typeface="Calibri"/>
                <a:cs typeface="Calibri"/>
              </a:rPr>
              <a:t>δύο</a:t>
            </a:r>
            <a:r>
              <a:rPr sz="1000" spc="40" dirty="0">
                <a:latin typeface="Calibri"/>
                <a:cs typeface="Calibri"/>
              </a:rPr>
              <a:t> </a:t>
            </a:r>
            <a:r>
              <a:rPr sz="1000" b="1" spc="65" dirty="0">
                <a:latin typeface="Calibri"/>
                <a:cs typeface="Calibri"/>
              </a:rPr>
              <a:t>στόχοι</a:t>
            </a:r>
            <a:r>
              <a:rPr sz="1000" b="1" spc="35" dirty="0">
                <a:latin typeface="Calibri"/>
                <a:cs typeface="Calibri"/>
              </a:rPr>
              <a:t> </a:t>
            </a:r>
            <a:r>
              <a:rPr sz="1000" b="1" spc="65" dirty="0">
                <a:latin typeface="Calibri"/>
                <a:cs typeface="Calibri"/>
              </a:rPr>
              <a:t>και</a:t>
            </a:r>
            <a:r>
              <a:rPr sz="1000" b="1" spc="30" dirty="0">
                <a:latin typeface="Calibri"/>
                <a:cs typeface="Calibri"/>
              </a:rPr>
              <a:t> </a:t>
            </a:r>
            <a:r>
              <a:rPr sz="1000" spc="80" dirty="0">
                <a:latin typeface="Calibri"/>
                <a:cs typeface="Calibri"/>
              </a:rPr>
              <a:t>η</a:t>
            </a:r>
            <a:r>
              <a:rPr sz="1000" spc="40" dirty="0">
                <a:latin typeface="Calibri"/>
                <a:cs typeface="Calibri"/>
              </a:rPr>
              <a:t> </a:t>
            </a:r>
            <a:r>
              <a:rPr sz="1000" b="1" spc="70" dirty="0">
                <a:latin typeface="Calibri"/>
                <a:cs typeface="Calibri"/>
              </a:rPr>
              <a:t>πύλη,</a:t>
            </a:r>
            <a:r>
              <a:rPr sz="1000" b="1" spc="35" dirty="0">
                <a:latin typeface="Calibri"/>
                <a:cs typeface="Calibri"/>
              </a:rPr>
              <a:t> </a:t>
            </a:r>
            <a:r>
              <a:rPr sz="1000" b="1" spc="75" dirty="0">
                <a:latin typeface="Calibri"/>
                <a:cs typeface="Calibri"/>
              </a:rPr>
              <a:t>μόνο</a:t>
            </a:r>
            <a:r>
              <a:rPr sz="1000" b="1" spc="30" dirty="0">
                <a:latin typeface="Calibri"/>
                <a:cs typeface="Calibri"/>
              </a:rPr>
              <a:t> </a:t>
            </a:r>
            <a:r>
              <a:rPr sz="1000" b="1" spc="80" dirty="0">
                <a:latin typeface="Calibri"/>
                <a:cs typeface="Calibri"/>
              </a:rPr>
              <a:t>ο</a:t>
            </a:r>
            <a:r>
              <a:rPr sz="1000" b="1" spc="35" dirty="0">
                <a:latin typeface="Calibri"/>
                <a:cs typeface="Calibri"/>
              </a:rPr>
              <a:t> </a:t>
            </a:r>
            <a:r>
              <a:rPr sz="1000" spc="65" dirty="0">
                <a:latin typeface="Calibri"/>
                <a:cs typeface="Calibri"/>
              </a:rPr>
              <a:t>στόχος</a:t>
            </a:r>
            <a:r>
              <a:rPr sz="1000" spc="40" dirty="0">
                <a:latin typeface="Calibri"/>
                <a:cs typeface="Calibri"/>
              </a:rPr>
              <a:t> </a:t>
            </a:r>
            <a:r>
              <a:rPr sz="1000" spc="60" dirty="0">
                <a:latin typeface="Calibri"/>
                <a:cs typeface="Calibri"/>
              </a:rPr>
              <a:t>(αν</a:t>
            </a:r>
            <a:r>
              <a:rPr sz="1000" spc="35" dirty="0">
                <a:latin typeface="Calibri"/>
                <a:cs typeface="Calibri"/>
              </a:rPr>
              <a:t> </a:t>
            </a:r>
            <a:r>
              <a:rPr sz="1000" spc="75" dirty="0">
                <a:latin typeface="Calibri"/>
                <a:cs typeface="Calibri"/>
              </a:rPr>
              <a:t>ο</a:t>
            </a:r>
            <a:r>
              <a:rPr sz="1000" spc="35" dirty="0">
                <a:latin typeface="Calibri"/>
                <a:cs typeface="Calibri"/>
              </a:rPr>
              <a:t> </a:t>
            </a:r>
            <a:r>
              <a:rPr sz="1000" spc="70" dirty="0">
                <a:latin typeface="Calibri"/>
                <a:cs typeface="Calibri"/>
              </a:rPr>
              <a:t>δρομολογητής</a:t>
            </a:r>
            <a:r>
              <a:rPr sz="1000" spc="40" dirty="0">
                <a:latin typeface="Calibri"/>
                <a:cs typeface="Calibri"/>
              </a:rPr>
              <a:t> </a:t>
            </a:r>
            <a:r>
              <a:rPr sz="1000" spc="55" dirty="0">
                <a:latin typeface="Calibri"/>
                <a:cs typeface="Calibri"/>
              </a:rPr>
              <a:t>έχει</a:t>
            </a:r>
            <a:r>
              <a:rPr sz="1000" spc="30" dirty="0">
                <a:latin typeface="Calibri"/>
                <a:cs typeface="Calibri"/>
              </a:rPr>
              <a:t> </a:t>
            </a:r>
            <a:r>
              <a:rPr sz="1000" b="1" spc="80" dirty="0">
                <a:latin typeface="Calibri"/>
                <a:cs typeface="Calibri"/>
              </a:rPr>
              <a:t>ARP </a:t>
            </a:r>
            <a:r>
              <a:rPr sz="1000" b="1" spc="-210" dirty="0">
                <a:latin typeface="Calibri"/>
                <a:cs typeface="Calibri"/>
              </a:rPr>
              <a:t> </a:t>
            </a:r>
            <a:r>
              <a:rPr sz="1000" b="1" spc="40" dirty="0">
                <a:latin typeface="Calibri"/>
                <a:cs typeface="Calibri"/>
              </a:rPr>
              <a:t>spoofing</a:t>
            </a:r>
            <a:r>
              <a:rPr sz="1000" spc="40" dirty="0">
                <a:latin typeface="Calibri"/>
                <a:cs typeface="Calibri"/>
              </a:rPr>
              <a:t>,</a:t>
            </a:r>
            <a:r>
              <a:rPr sz="1000" spc="15" dirty="0">
                <a:latin typeface="Calibri"/>
                <a:cs typeface="Calibri"/>
              </a:rPr>
              <a:t> </a:t>
            </a:r>
            <a:r>
              <a:rPr sz="1000" spc="45" dirty="0">
                <a:latin typeface="Calibri"/>
                <a:cs typeface="Calibri"/>
              </a:rPr>
              <a:t>αυτό</a:t>
            </a:r>
            <a:r>
              <a:rPr sz="1000" spc="20" dirty="0">
                <a:latin typeface="Calibri"/>
                <a:cs typeface="Calibri"/>
              </a:rPr>
              <a:t> </a:t>
            </a:r>
            <a:r>
              <a:rPr sz="1000" spc="55" dirty="0">
                <a:latin typeface="Calibri"/>
                <a:cs typeface="Calibri"/>
              </a:rPr>
              <a:t>θα</a:t>
            </a:r>
            <a:r>
              <a:rPr sz="1000" spc="15" dirty="0">
                <a:latin typeface="Calibri"/>
                <a:cs typeface="Calibri"/>
              </a:rPr>
              <a:t> </a:t>
            </a:r>
            <a:r>
              <a:rPr sz="1000" spc="40" dirty="0">
                <a:latin typeface="Calibri"/>
                <a:cs typeface="Calibri"/>
              </a:rPr>
              <a:t>παράγει/κάνει</a:t>
            </a:r>
            <a:r>
              <a:rPr sz="1000" spc="20" dirty="0">
                <a:latin typeface="Calibri"/>
                <a:cs typeface="Calibri"/>
              </a:rPr>
              <a:t> </a:t>
            </a:r>
            <a:r>
              <a:rPr sz="1000" spc="45" dirty="0">
                <a:latin typeface="Calibri"/>
                <a:cs typeface="Calibri"/>
              </a:rPr>
              <a:t>την</a:t>
            </a:r>
            <a:r>
              <a:rPr sz="1000" spc="20" dirty="0">
                <a:latin typeface="Calibri"/>
                <a:cs typeface="Calibri"/>
              </a:rPr>
              <a:t> </a:t>
            </a:r>
            <a:r>
              <a:rPr sz="1000" b="1" spc="45" dirty="0">
                <a:latin typeface="Calibri"/>
                <a:cs typeface="Calibri"/>
              </a:rPr>
              <a:t>επίθεση</a:t>
            </a:r>
            <a:r>
              <a:rPr sz="1000" b="1" spc="20" dirty="0">
                <a:latin typeface="Calibri"/>
                <a:cs typeface="Calibri"/>
              </a:rPr>
              <a:t> </a:t>
            </a:r>
            <a:r>
              <a:rPr sz="1000" b="1" spc="45" dirty="0">
                <a:latin typeface="Calibri"/>
                <a:cs typeface="Calibri"/>
              </a:rPr>
              <a:t>να</a:t>
            </a:r>
            <a:r>
              <a:rPr sz="1000" b="1" spc="-5" dirty="0">
                <a:latin typeface="Calibri"/>
                <a:cs typeface="Calibri"/>
              </a:rPr>
              <a:t> </a:t>
            </a:r>
            <a:r>
              <a:rPr sz="1000" b="1" spc="30" dirty="0">
                <a:latin typeface="Calibri"/>
                <a:cs typeface="Calibri"/>
              </a:rPr>
              <a:t>αποτύχει</a:t>
            </a:r>
            <a:r>
              <a:rPr sz="1000" spc="30" dirty="0">
                <a:latin typeface="Calibri"/>
                <a:cs typeface="Calibri"/>
              </a:rPr>
              <a:t>).</a:t>
            </a:r>
            <a:endParaRPr sz="10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131550" y="6326504"/>
            <a:ext cx="114935" cy="1244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50" spc="5" dirty="0">
                <a:latin typeface="Calibri"/>
                <a:cs typeface="Calibri"/>
              </a:rPr>
              <a:t>1</a:t>
            </a:r>
            <a:r>
              <a:rPr sz="650" spc="30" dirty="0">
                <a:latin typeface="Calibri"/>
                <a:cs typeface="Calibri"/>
              </a:rPr>
              <a:t>6</a:t>
            </a:r>
            <a:endParaRPr sz="650">
              <a:latin typeface="Calibri"/>
              <a:cs typeface="Calibri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2407920" y="0"/>
            <a:ext cx="8435340" cy="6878955"/>
            <a:chOff x="2407920" y="0"/>
            <a:chExt cx="8435340" cy="6878955"/>
          </a:xfrm>
        </p:grpSpPr>
        <p:sp>
          <p:nvSpPr>
            <p:cNvPr id="4" name="object 4"/>
            <p:cNvSpPr/>
            <p:nvPr/>
          </p:nvSpPr>
          <p:spPr>
            <a:xfrm>
              <a:off x="6896100" y="1270"/>
              <a:ext cx="1818639" cy="6856730"/>
            </a:xfrm>
            <a:custGeom>
              <a:avLst/>
              <a:gdLst/>
              <a:ahLst/>
              <a:cxnLst/>
              <a:rect l="l" t="t" r="r" b="b"/>
              <a:pathLst>
                <a:path w="1818640" h="6856730">
                  <a:moveTo>
                    <a:pt x="0" y="6856730"/>
                  </a:moveTo>
                  <a:lnTo>
                    <a:pt x="1818322" y="0"/>
                  </a:lnTo>
                </a:path>
              </a:pathLst>
            </a:custGeom>
            <a:ln w="22225">
              <a:solidFill>
                <a:srgbClr val="D6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7377747" y="0"/>
              <a:ext cx="2555875" cy="6858000"/>
            </a:xfrm>
            <a:custGeom>
              <a:avLst/>
              <a:gdLst/>
              <a:ahLst/>
              <a:cxnLst/>
              <a:rect l="l" t="t" r="r" b="b"/>
              <a:pathLst>
                <a:path w="2555875" h="6858000">
                  <a:moveTo>
                    <a:pt x="1542097" y="1537652"/>
                  </a:moveTo>
                  <a:lnTo>
                    <a:pt x="1494790" y="1544002"/>
                  </a:lnTo>
                  <a:lnTo>
                    <a:pt x="1451292" y="1562100"/>
                  </a:lnTo>
                  <a:lnTo>
                    <a:pt x="1413827" y="1590675"/>
                  </a:lnTo>
                  <a:lnTo>
                    <a:pt x="1384617" y="1628139"/>
                  </a:lnTo>
                  <a:lnTo>
                    <a:pt x="1365885" y="1673860"/>
                  </a:lnTo>
                  <a:lnTo>
                    <a:pt x="970915" y="3128645"/>
                  </a:lnTo>
                  <a:lnTo>
                    <a:pt x="0" y="6858000"/>
                  </a:lnTo>
                  <a:lnTo>
                    <a:pt x="26035" y="6858000"/>
                  </a:lnTo>
                  <a:lnTo>
                    <a:pt x="996632" y="3136265"/>
                  </a:lnTo>
                  <a:lnTo>
                    <a:pt x="1391285" y="1681479"/>
                  </a:lnTo>
                  <a:lnTo>
                    <a:pt x="1412240" y="1635442"/>
                  </a:lnTo>
                  <a:lnTo>
                    <a:pt x="1445577" y="1599247"/>
                  </a:lnTo>
                  <a:lnTo>
                    <a:pt x="1487805" y="1574800"/>
                  </a:lnTo>
                  <a:lnTo>
                    <a:pt x="1535747" y="1564322"/>
                  </a:lnTo>
                  <a:lnTo>
                    <a:pt x="1637665" y="1564322"/>
                  </a:lnTo>
                  <a:lnTo>
                    <a:pt x="1625600" y="1556702"/>
                  </a:lnTo>
                  <a:lnTo>
                    <a:pt x="1590992" y="1544002"/>
                  </a:lnTo>
                  <a:lnTo>
                    <a:pt x="1542097" y="1537652"/>
                  </a:lnTo>
                  <a:close/>
                </a:path>
                <a:path w="2555875" h="6858000">
                  <a:moveTo>
                    <a:pt x="1637665" y="1564322"/>
                  </a:moveTo>
                  <a:lnTo>
                    <a:pt x="1535747" y="1564322"/>
                  </a:lnTo>
                  <a:lnTo>
                    <a:pt x="1585912" y="1569402"/>
                  </a:lnTo>
                  <a:lnTo>
                    <a:pt x="1615122" y="1580514"/>
                  </a:lnTo>
                  <a:lnTo>
                    <a:pt x="1663700" y="1617662"/>
                  </a:lnTo>
                  <a:lnTo>
                    <a:pt x="1694497" y="1671954"/>
                  </a:lnTo>
                  <a:lnTo>
                    <a:pt x="1702117" y="1732597"/>
                  </a:lnTo>
                  <a:lnTo>
                    <a:pt x="1696720" y="1764029"/>
                  </a:lnTo>
                  <a:lnTo>
                    <a:pt x="1437005" y="2721927"/>
                  </a:lnTo>
                  <a:lnTo>
                    <a:pt x="1430655" y="2770822"/>
                  </a:lnTo>
                  <a:lnTo>
                    <a:pt x="1437005" y="2818129"/>
                  </a:lnTo>
                  <a:lnTo>
                    <a:pt x="1455102" y="2861627"/>
                  </a:lnTo>
                  <a:lnTo>
                    <a:pt x="1483677" y="2899092"/>
                  </a:lnTo>
                  <a:lnTo>
                    <a:pt x="1521460" y="2928302"/>
                  </a:lnTo>
                  <a:lnTo>
                    <a:pt x="1566862" y="2947035"/>
                  </a:lnTo>
                  <a:lnTo>
                    <a:pt x="1618932" y="2953067"/>
                  </a:lnTo>
                  <a:lnTo>
                    <a:pt x="1669097" y="2944812"/>
                  </a:lnTo>
                  <a:lnTo>
                    <a:pt x="1704340" y="2928302"/>
                  </a:lnTo>
                  <a:lnTo>
                    <a:pt x="1617662" y="2928302"/>
                  </a:lnTo>
                  <a:lnTo>
                    <a:pt x="1573212" y="2922904"/>
                  </a:lnTo>
                  <a:lnTo>
                    <a:pt x="1527175" y="2901950"/>
                  </a:lnTo>
                  <a:lnTo>
                    <a:pt x="1490980" y="2868612"/>
                  </a:lnTo>
                  <a:lnTo>
                    <a:pt x="1466532" y="2826385"/>
                  </a:lnTo>
                  <a:lnTo>
                    <a:pt x="1456055" y="2778442"/>
                  </a:lnTo>
                  <a:lnTo>
                    <a:pt x="1461135" y="2728277"/>
                  </a:lnTo>
                  <a:lnTo>
                    <a:pt x="1720850" y="1770379"/>
                  </a:lnTo>
                  <a:lnTo>
                    <a:pt x="1726882" y="1734820"/>
                  </a:lnTo>
                  <a:lnTo>
                    <a:pt x="1725930" y="1701800"/>
                  </a:lnTo>
                  <a:lnTo>
                    <a:pt x="1725930" y="1698942"/>
                  </a:lnTo>
                  <a:lnTo>
                    <a:pt x="1717992" y="1664017"/>
                  </a:lnTo>
                  <a:lnTo>
                    <a:pt x="1703070" y="1630679"/>
                  </a:lnTo>
                  <a:lnTo>
                    <a:pt x="1682115" y="1600517"/>
                  </a:lnTo>
                  <a:lnTo>
                    <a:pt x="1656080" y="1575752"/>
                  </a:lnTo>
                  <a:lnTo>
                    <a:pt x="1637665" y="1564322"/>
                  </a:lnTo>
                  <a:close/>
                </a:path>
                <a:path w="2555875" h="6858000">
                  <a:moveTo>
                    <a:pt x="2555875" y="0"/>
                  </a:moveTo>
                  <a:lnTo>
                    <a:pt x="2528570" y="0"/>
                  </a:lnTo>
                  <a:lnTo>
                    <a:pt x="2100177" y="1562100"/>
                  </a:lnTo>
                  <a:lnTo>
                    <a:pt x="1757680" y="2837497"/>
                  </a:lnTo>
                  <a:lnTo>
                    <a:pt x="1732915" y="2875279"/>
                  </a:lnTo>
                  <a:lnTo>
                    <a:pt x="1699895" y="2903537"/>
                  </a:lnTo>
                  <a:lnTo>
                    <a:pt x="1660525" y="2921635"/>
                  </a:lnTo>
                  <a:lnTo>
                    <a:pt x="1617662" y="2928302"/>
                  </a:lnTo>
                  <a:lnTo>
                    <a:pt x="1704340" y="2928302"/>
                  </a:lnTo>
                  <a:lnTo>
                    <a:pt x="1714817" y="2923540"/>
                  </a:lnTo>
                  <a:lnTo>
                    <a:pt x="1753235" y="2890520"/>
                  </a:lnTo>
                  <a:lnTo>
                    <a:pt x="1782127" y="2846387"/>
                  </a:lnTo>
                  <a:lnTo>
                    <a:pt x="1782127" y="2845117"/>
                  </a:lnTo>
                  <a:lnTo>
                    <a:pt x="2124710" y="1568132"/>
                  </a:lnTo>
                  <a:lnTo>
                    <a:pt x="2555875" y="0"/>
                  </a:lnTo>
                  <a:close/>
                </a:path>
              </a:pathLst>
            </a:custGeom>
            <a:solidFill>
              <a:srgbClr val="FFB8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7895590" y="5207635"/>
              <a:ext cx="756285" cy="1645920"/>
            </a:xfrm>
            <a:custGeom>
              <a:avLst/>
              <a:gdLst/>
              <a:ahLst/>
              <a:cxnLst/>
              <a:rect l="l" t="t" r="r" b="b"/>
              <a:pathLst>
                <a:path w="756284" h="1645920">
                  <a:moveTo>
                    <a:pt x="578484" y="0"/>
                  </a:moveTo>
                  <a:lnTo>
                    <a:pt x="532129" y="6350"/>
                  </a:lnTo>
                  <a:lnTo>
                    <a:pt x="489902" y="24129"/>
                  </a:lnTo>
                  <a:lnTo>
                    <a:pt x="453389" y="52387"/>
                  </a:lnTo>
                  <a:lnTo>
                    <a:pt x="425132" y="89534"/>
                  </a:lnTo>
                  <a:lnTo>
                    <a:pt x="406400" y="134619"/>
                  </a:lnTo>
                  <a:lnTo>
                    <a:pt x="0" y="1645602"/>
                  </a:lnTo>
                  <a:lnTo>
                    <a:pt x="26352" y="1645602"/>
                  </a:lnTo>
                  <a:lnTo>
                    <a:pt x="430212" y="140969"/>
                  </a:lnTo>
                  <a:lnTo>
                    <a:pt x="450214" y="95249"/>
                  </a:lnTo>
                  <a:lnTo>
                    <a:pt x="482282" y="59689"/>
                  </a:lnTo>
                  <a:lnTo>
                    <a:pt x="523239" y="35559"/>
                  </a:lnTo>
                  <a:lnTo>
                    <a:pt x="569594" y="25399"/>
                  </a:lnTo>
                  <a:lnTo>
                    <a:pt x="662362" y="25399"/>
                  </a:lnTo>
                  <a:lnTo>
                    <a:pt x="624839" y="6350"/>
                  </a:lnTo>
                  <a:lnTo>
                    <a:pt x="578484" y="0"/>
                  </a:lnTo>
                  <a:close/>
                </a:path>
                <a:path w="756284" h="1645920">
                  <a:moveTo>
                    <a:pt x="662362" y="25399"/>
                  </a:moveTo>
                  <a:lnTo>
                    <a:pt x="569594" y="25399"/>
                  </a:lnTo>
                  <a:lnTo>
                    <a:pt x="618489" y="30797"/>
                  </a:lnTo>
                  <a:lnTo>
                    <a:pt x="672464" y="57784"/>
                  </a:lnTo>
                  <a:lnTo>
                    <a:pt x="711517" y="103822"/>
                  </a:lnTo>
                  <a:lnTo>
                    <a:pt x="730884" y="161607"/>
                  </a:lnTo>
                  <a:lnTo>
                    <a:pt x="731837" y="192087"/>
                  </a:lnTo>
                  <a:lnTo>
                    <a:pt x="726439" y="222884"/>
                  </a:lnTo>
                  <a:lnTo>
                    <a:pt x="343852" y="1645602"/>
                  </a:lnTo>
                  <a:lnTo>
                    <a:pt x="370204" y="1645602"/>
                  </a:lnTo>
                  <a:lnTo>
                    <a:pt x="750252" y="229552"/>
                  </a:lnTo>
                  <a:lnTo>
                    <a:pt x="756284" y="193674"/>
                  </a:lnTo>
                  <a:lnTo>
                    <a:pt x="755332" y="158432"/>
                  </a:lnTo>
                  <a:lnTo>
                    <a:pt x="732789" y="91122"/>
                  </a:lnTo>
                  <a:lnTo>
                    <a:pt x="686752" y="37782"/>
                  </a:lnTo>
                  <a:lnTo>
                    <a:pt x="662362" y="25399"/>
                  </a:lnTo>
                  <a:close/>
                </a:path>
              </a:pathLst>
            </a:custGeom>
            <a:solidFill>
              <a:srgbClr val="D679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548879" y="6167120"/>
              <a:ext cx="3294379" cy="612140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407920" y="2014220"/>
              <a:ext cx="7562850" cy="3940809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603500" y="2209799"/>
              <a:ext cx="6985000" cy="3362960"/>
            </a:xfrm>
            <a:prstGeom prst="rect">
              <a:avLst/>
            </a:prstGeom>
          </p:spPr>
        </p:pic>
      </p:grp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1035050" y="393382"/>
            <a:ext cx="235013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125" dirty="0">
                <a:solidFill>
                  <a:srgbClr val="000000"/>
                </a:solidFill>
              </a:rPr>
              <a:t>Εργαλείο</a:t>
            </a:r>
            <a:r>
              <a:rPr spc="150" dirty="0">
                <a:solidFill>
                  <a:srgbClr val="000000"/>
                </a:solidFill>
              </a:rPr>
              <a:t> Bettercap</a:t>
            </a:r>
          </a:p>
        </p:txBody>
      </p:sp>
      <p:sp>
        <p:nvSpPr>
          <p:cNvPr id="13" name="object 13"/>
          <p:cNvSpPr txBox="1"/>
          <p:nvPr/>
        </p:nvSpPr>
        <p:spPr>
          <a:xfrm>
            <a:off x="78739" y="6623367"/>
            <a:ext cx="671195" cy="889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575"/>
              </a:lnSpc>
            </a:pPr>
            <a:r>
              <a:rPr sz="500" u="sng" spc="30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5"/>
              </a:rPr>
              <a:t>arp.spoof</a:t>
            </a:r>
            <a:r>
              <a:rPr sz="500" u="sng" spc="-15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5"/>
              </a:rPr>
              <a:t> </a:t>
            </a:r>
            <a:r>
              <a:rPr sz="500" u="sng" spc="20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5"/>
              </a:rPr>
              <a:t>::</a:t>
            </a:r>
            <a:r>
              <a:rPr sz="500" u="sng" spc="-15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5"/>
              </a:rPr>
              <a:t> </a:t>
            </a:r>
            <a:r>
              <a:rPr sz="500" u="sng" spc="30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5"/>
              </a:rPr>
              <a:t>better</a:t>
            </a:r>
            <a:r>
              <a:rPr sz="500" u="sng" spc="30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</a:rPr>
              <a:t>cap</a:t>
            </a:r>
            <a:endParaRPr sz="50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8308975" y="33019"/>
            <a:ext cx="2174240" cy="1244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50" spc="60" dirty="0">
                <a:latin typeface="Calibri"/>
                <a:cs typeface="Calibri"/>
              </a:rPr>
              <a:t>CSP004_C_E:</a:t>
            </a:r>
            <a:r>
              <a:rPr sz="650" spc="35" dirty="0">
                <a:latin typeface="Calibri"/>
                <a:cs typeface="Calibri"/>
              </a:rPr>
              <a:t> </a:t>
            </a:r>
            <a:r>
              <a:rPr sz="650" spc="55" dirty="0">
                <a:latin typeface="Calibri"/>
                <a:cs typeface="Calibri"/>
              </a:rPr>
              <a:t>Abdelkader</a:t>
            </a:r>
            <a:r>
              <a:rPr sz="650" spc="30" dirty="0">
                <a:latin typeface="Calibri"/>
                <a:cs typeface="Calibri"/>
              </a:rPr>
              <a:t> </a:t>
            </a:r>
            <a:r>
              <a:rPr sz="650" spc="60" dirty="0">
                <a:latin typeface="Calibri"/>
                <a:cs typeface="Calibri"/>
              </a:rPr>
              <a:t>Shaaban</a:t>
            </a:r>
            <a:r>
              <a:rPr sz="650" spc="40" dirty="0">
                <a:latin typeface="Calibri"/>
                <a:cs typeface="Calibri"/>
              </a:rPr>
              <a:t> </a:t>
            </a:r>
            <a:r>
              <a:rPr sz="650" spc="55" dirty="0">
                <a:latin typeface="Calibri"/>
                <a:cs typeface="Calibri"/>
              </a:rPr>
              <a:t>και</a:t>
            </a:r>
            <a:r>
              <a:rPr sz="650" spc="25" dirty="0">
                <a:latin typeface="Calibri"/>
                <a:cs typeface="Calibri"/>
              </a:rPr>
              <a:t> </a:t>
            </a:r>
            <a:r>
              <a:rPr sz="650" spc="50" dirty="0">
                <a:latin typeface="Calibri"/>
                <a:cs typeface="Calibri"/>
              </a:rPr>
              <a:t>Stefan</a:t>
            </a:r>
            <a:r>
              <a:rPr sz="650" spc="25" dirty="0">
                <a:latin typeface="Calibri"/>
                <a:cs typeface="Calibri"/>
              </a:rPr>
              <a:t> </a:t>
            </a:r>
            <a:r>
              <a:rPr sz="650" spc="50" dirty="0">
                <a:latin typeface="Calibri"/>
                <a:cs typeface="Calibri"/>
              </a:rPr>
              <a:t>Schauer</a:t>
            </a:r>
            <a:endParaRPr sz="65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774065" y="1280358"/>
            <a:ext cx="9552305" cy="603250"/>
          </a:xfrm>
          <a:prstGeom prst="rect">
            <a:avLst/>
          </a:prstGeom>
        </p:spPr>
        <p:txBody>
          <a:bodyPr vert="horz" wrap="square" lIns="0" tIns="81915" rIns="0" bIns="0" rtlCol="0">
            <a:spAutoFit/>
          </a:bodyPr>
          <a:lstStyle/>
          <a:p>
            <a:pPr marL="299720" indent="-287020">
              <a:lnSpc>
                <a:spcPct val="100000"/>
              </a:lnSpc>
              <a:spcBef>
                <a:spcPts val="645"/>
              </a:spcBef>
              <a:buSzPct val="160000"/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sz="1000" b="1" spc="40" dirty="0">
                <a:solidFill>
                  <a:srgbClr val="CF2D1C"/>
                </a:solidFill>
                <a:latin typeface="Calibri"/>
                <a:cs typeface="Calibri"/>
              </a:rPr>
              <a:t>set</a:t>
            </a:r>
            <a:r>
              <a:rPr sz="1000" b="1" dirty="0">
                <a:solidFill>
                  <a:srgbClr val="CF2D1C"/>
                </a:solidFill>
                <a:latin typeface="Calibri"/>
                <a:cs typeface="Calibri"/>
              </a:rPr>
              <a:t> </a:t>
            </a:r>
            <a:r>
              <a:rPr sz="1000" b="1" spc="40" dirty="0">
                <a:solidFill>
                  <a:srgbClr val="CF2D1C"/>
                </a:solidFill>
                <a:latin typeface="Calibri"/>
                <a:cs typeface="Calibri"/>
              </a:rPr>
              <a:t>arp.spoof.targets</a:t>
            </a:r>
            <a:r>
              <a:rPr sz="1000" b="1" spc="10" dirty="0">
                <a:solidFill>
                  <a:srgbClr val="CF2D1C"/>
                </a:solidFill>
                <a:latin typeface="Calibri"/>
                <a:cs typeface="Calibri"/>
              </a:rPr>
              <a:t> </a:t>
            </a:r>
            <a:r>
              <a:rPr sz="1000" b="1" spc="40" dirty="0">
                <a:solidFill>
                  <a:srgbClr val="CF2D1C"/>
                </a:solidFill>
                <a:latin typeface="Calibri"/>
                <a:cs typeface="Calibri"/>
              </a:rPr>
              <a:t>IP_address</a:t>
            </a:r>
            <a:endParaRPr sz="1000">
              <a:latin typeface="Calibri"/>
              <a:cs typeface="Calibri"/>
            </a:endParaRPr>
          </a:p>
          <a:p>
            <a:pPr marL="469900" lvl="1" indent="-285115">
              <a:lnSpc>
                <a:spcPct val="100000"/>
              </a:lnSpc>
              <a:spcBef>
                <a:spcPts val="1480"/>
              </a:spcBef>
              <a:buSzPct val="160000"/>
              <a:buFont typeface="Arial"/>
              <a:buChar char="•"/>
              <a:tabLst>
                <a:tab pos="469265" algn="l"/>
                <a:tab pos="469900" algn="l"/>
              </a:tabLst>
            </a:pPr>
            <a:r>
              <a:rPr sz="1000" spc="70" dirty="0">
                <a:latin typeface="Calibri"/>
                <a:cs typeface="Calibri"/>
              </a:rPr>
              <a:t>Ένας</a:t>
            </a:r>
            <a:r>
              <a:rPr sz="1000" spc="35" dirty="0">
                <a:latin typeface="Calibri"/>
                <a:cs typeface="Calibri"/>
              </a:rPr>
              <a:t> </a:t>
            </a:r>
            <a:r>
              <a:rPr sz="1000" spc="70" dirty="0">
                <a:latin typeface="Calibri"/>
                <a:cs typeface="Calibri"/>
              </a:rPr>
              <a:t>κατάλογος</a:t>
            </a:r>
            <a:r>
              <a:rPr sz="1000" spc="40" dirty="0">
                <a:latin typeface="Calibri"/>
                <a:cs typeface="Calibri"/>
              </a:rPr>
              <a:t> </a:t>
            </a:r>
            <a:r>
              <a:rPr sz="1000" b="1" spc="70" dirty="0">
                <a:latin typeface="Calibri"/>
                <a:cs typeface="Calibri"/>
              </a:rPr>
              <a:t>διευθύνσεων</a:t>
            </a:r>
            <a:r>
              <a:rPr sz="1000" b="1" spc="25" dirty="0">
                <a:latin typeface="Calibri"/>
                <a:cs typeface="Calibri"/>
              </a:rPr>
              <a:t> </a:t>
            </a:r>
            <a:r>
              <a:rPr sz="1000" b="1" spc="95" dirty="0">
                <a:latin typeface="Calibri"/>
                <a:cs typeface="Calibri"/>
              </a:rPr>
              <a:t>MAC</a:t>
            </a:r>
            <a:r>
              <a:rPr sz="1000" b="1" spc="40" dirty="0">
                <a:latin typeface="Calibri"/>
                <a:cs typeface="Calibri"/>
              </a:rPr>
              <a:t> </a:t>
            </a:r>
            <a:r>
              <a:rPr sz="1000" b="1" spc="70" dirty="0">
                <a:latin typeface="Calibri"/>
                <a:cs typeface="Calibri"/>
              </a:rPr>
              <a:t>(Διεύθυνση</a:t>
            </a:r>
            <a:r>
              <a:rPr sz="1000" b="1" spc="40" dirty="0">
                <a:latin typeface="Calibri"/>
                <a:cs typeface="Calibri"/>
              </a:rPr>
              <a:t> </a:t>
            </a:r>
            <a:r>
              <a:rPr sz="1000" spc="70" dirty="0">
                <a:latin typeface="Calibri"/>
                <a:cs typeface="Calibri"/>
              </a:rPr>
              <a:t>φυσικού</a:t>
            </a:r>
            <a:r>
              <a:rPr sz="1000" spc="40" dirty="0">
                <a:latin typeface="Calibri"/>
                <a:cs typeface="Calibri"/>
              </a:rPr>
              <a:t> </a:t>
            </a:r>
            <a:r>
              <a:rPr sz="1000" spc="70" dirty="0">
                <a:latin typeface="Calibri"/>
                <a:cs typeface="Calibri"/>
              </a:rPr>
              <a:t>επιπέδου</a:t>
            </a:r>
            <a:r>
              <a:rPr sz="1000" spc="35" dirty="0">
                <a:latin typeface="Calibri"/>
                <a:cs typeface="Calibri"/>
              </a:rPr>
              <a:t> </a:t>
            </a:r>
            <a:r>
              <a:rPr sz="1000" spc="60" dirty="0">
                <a:latin typeface="Calibri"/>
                <a:cs typeface="Calibri"/>
              </a:rPr>
              <a:t>δικτύου</a:t>
            </a:r>
            <a:r>
              <a:rPr sz="1000" b="1" spc="60" dirty="0">
                <a:latin typeface="Calibri"/>
                <a:cs typeface="Calibri"/>
              </a:rPr>
              <a:t>),</a:t>
            </a:r>
            <a:r>
              <a:rPr sz="1000" b="1" spc="30" dirty="0">
                <a:latin typeface="Calibri"/>
                <a:cs typeface="Calibri"/>
              </a:rPr>
              <a:t> </a:t>
            </a:r>
            <a:r>
              <a:rPr sz="1000" b="1" spc="70" dirty="0">
                <a:latin typeface="Calibri"/>
                <a:cs typeface="Calibri"/>
              </a:rPr>
              <a:t>διευθύνσεων</a:t>
            </a:r>
            <a:r>
              <a:rPr sz="1000" b="1" spc="30" dirty="0">
                <a:latin typeface="Calibri"/>
                <a:cs typeface="Calibri"/>
              </a:rPr>
              <a:t> </a:t>
            </a:r>
            <a:r>
              <a:rPr sz="1000" spc="50" dirty="0">
                <a:latin typeface="Calibri"/>
                <a:cs typeface="Calibri"/>
              </a:rPr>
              <a:t>IP</a:t>
            </a:r>
            <a:r>
              <a:rPr sz="1000" b="1" spc="50" dirty="0">
                <a:latin typeface="Calibri"/>
                <a:cs typeface="Calibri"/>
              </a:rPr>
              <a:t>,</a:t>
            </a:r>
            <a:r>
              <a:rPr sz="1000" b="1" spc="300" dirty="0">
                <a:latin typeface="Calibri"/>
                <a:cs typeface="Calibri"/>
              </a:rPr>
              <a:t> </a:t>
            </a:r>
            <a:r>
              <a:rPr sz="1000" b="1" spc="60" dirty="0">
                <a:latin typeface="Calibri"/>
                <a:cs typeface="Calibri"/>
              </a:rPr>
              <a:t>IP</a:t>
            </a:r>
            <a:r>
              <a:rPr sz="1000" b="1" spc="40" dirty="0">
                <a:latin typeface="Calibri"/>
                <a:cs typeface="Calibri"/>
              </a:rPr>
              <a:t> </a:t>
            </a:r>
            <a:r>
              <a:rPr sz="1000" spc="80" dirty="0">
                <a:latin typeface="Calibri"/>
                <a:cs typeface="Calibri"/>
              </a:rPr>
              <a:t>ψευδώνυμων</a:t>
            </a:r>
            <a:r>
              <a:rPr sz="1000" spc="40" dirty="0">
                <a:latin typeface="Calibri"/>
                <a:cs typeface="Calibri"/>
              </a:rPr>
              <a:t> </a:t>
            </a:r>
            <a:r>
              <a:rPr sz="1000" b="1" spc="80" dirty="0">
                <a:latin typeface="Calibri"/>
                <a:cs typeface="Calibri"/>
              </a:rPr>
              <a:t>που</a:t>
            </a:r>
            <a:r>
              <a:rPr sz="1000" b="1" spc="35" dirty="0">
                <a:latin typeface="Calibri"/>
                <a:cs typeface="Calibri"/>
              </a:rPr>
              <a:t> </a:t>
            </a:r>
            <a:r>
              <a:rPr sz="1000" b="1" spc="70" dirty="0">
                <a:latin typeface="Calibri"/>
                <a:cs typeface="Calibri"/>
              </a:rPr>
              <a:t>πρέπει</a:t>
            </a:r>
            <a:r>
              <a:rPr sz="1000" b="1" spc="40" dirty="0">
                <a:latin typeface="Calibri"/>
                <a:cs typeface="Calibri"/>
              </a:rPr>
              <a:t> </a:t>
            </a:r>
            <a:r>
              <a:rPr sz="1000" b="1" spc="75" dirty="0">
                <a:latin typeface="Calibri"/>
                <a:cs typeface="Calibri"/>
              </a:rPr>
              <a:t>να</a:t>
            </a:r>
            <a:r>
              <a:rPr sz="1000" b="1" spc="35" dirty="0">
                <a:latin typeface="Calibri"/>
                <a:cs typeface="Calibri"/>
              </a:rPr>
              <a:t> </a:t>
            </a:r>
            <a:r>
              <a:rPr sz="1000" b="1" spc="75" dirty="0">
                <a:latin typeface="Calibri"/>
                <a:cs typeface="Calibri"/>
              </a:rPr>
              <a:t>απομιμηθούν</a:t>
            </a:r>
            <a:r>
              <a:rPr sz="1000" b="1" spc="35" dirty="0">
                <a:latin typeface="Calibri"/>
                <a:cs typeface="Calibri"/>
              </a:rPr>
              <a:t> </a:t>
            </a:r>
            <a:r>
              <a:rPr sz="1000" spc="70" dirty="0">
                <a:latin typeface="Calibri"/>
                <a:cs typeface="Calibri"/>
              </a:rPr>
              <a:t>με</a:t>
            </a:r>
            <a:r>
              <a:rPr sz="1000" spc="40" dirty="0">
                <a:latin typeface="Calibri"/>
                <a:cs typeface="Calibri"/>
              </a:rPr>
              <a:t> </a:t>
            </a:r>
            <a:r>
              <a:rPr sz="1000" b="1" spc="80" dirty="0">
                <a:latin typeface="Calibri"/>
                <a:cs typeface="Calibri"/>
              </a:rPr>
              <a:t>κόμμα</a:t>
            </a:r>
            <a:endParaRPr sz="10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131550" y="6326504"/>
            <a:ext cx="114935" cy="1244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50" spc="5" dirty="0">
                <a:latin typeface="Calibri"/>
                <a:cs typeface="Calibri"/>
              </a:rPr>
              <a:t>1</a:t>
            </a:r>
            <a:r>
              <a:rPr sz="650" spc="30" dirty="0">
                <a:latin typeface="Calibri"/>
                <a:cs typeface="Calibri"/>
              </a:rPr>
              <a:t>7</a:t>
            </a:r>
            <a:endParaRPr sz="650">
              <a:latin typeface="Calibri"/>
              <a:cs typeface="Calibri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2354579" y="0"/>
            <a:ext cx="8488680" cy="6878955"/>
            <a:chOff x="2354579" y="0"/>
            <a:chExt cx="8488680" cy="6878955"/>
          </a:xfrm>
        </p:grpSpPr>
        <p:sp>
          <p:nvSpPr>
            <p:cNvPr id="4" name="object 4"/>
            <p:cNvSpPr/>
            <p:nvPr/>
          </p:nvSpPr>
          <p:spPr>
            <a:xfrm>
              <a:off x="6896100" y="1270"/>
              <a:ext cx="1818639" cy="6856730"/>
            </a:xfrm>
            <a:custGeom>
              <a:avLst/>
              <a:gdLst/>
              <a:ahLst/>
              <a:cxnLst/>
              <a:rect l="l" t="t" r="r" b="b"/>
              <a:pathLst>
                <a:path w="1818640" h="6856730">
                  <a:moveTo>
                    <a:pt x="0" y="6856730"/>
                  </a:moveTo>
                  <a:lnTo>
                    <a:pt x="1818322" y="0"/>
                  </a:lnTo>
                </a:path>
              </a:pathLst>
            </a:custGeom>
            <a:ln w="22225">
              <a:solidFill>
                <a:srgbClr val="D6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7377747" y="0"/>
              <a:ext cx="2555875" cy="6858000"/>
            </a:xfrm>
            <a:custGeom>
              <a:avLst/>
              <a:gdLst/>
              <a:ahLst/>
              <a:cxnLst/>
              <a:rect l="l" t="t" r="r" b="b"/>
              <a:pathLst>
                <a:path w="2555875" h="6858000">
                  <a:moveTo>
                    <a:pt x="1542097" y="1537652"/>
                  </a:moveTo>
                  <a:lnTo>
                    <a:pt x="1494790" y="1544002"/>
                  </a:lnTo>
                  <a:lnTo>
                    <a:pt x="1451292" y="1562100"/>
                  </a:lnTo>
                  <a:lnTo>
                    <a:pt x="1413827" y="1590675"/>
                  </a:lnTo>
                  <a:lnTo>
                    <a:pt x="1384617" y="1628139"/>
                  </a:lnTo>
                  <a:lnTo>
                    <a:pt x="1365885" y="1673860"/>
                  </a:lnTo>
                  <a:lnTo>
                    <a:pt x="970915" y="3128645"/>
                  </a:lnTo>
                  <a:lnTo>
                    <a:pt x="0" y="6858000"/>
                  </a:lnTo>
                  <a:lnTo>
                    <a:pt x="26035" y="6858000"/>
                  </a:lnTo>
                  <a:lnTo>
                    <a:pt x="996632" y="3136265"/>
                  </a:lnTo>
                  <a:lnTo>
                    <a:pt x="1391285" y="1681479"/>
                  </a:lnTo>
                  <a:lnTo>
                    <a:pt x="1412240" y="1635442"/>
                  </a:lnTo>
                  <a:lnTo>
                    <a:pt x="1445577" y="1599247"/>
                  </a:lnTo>
                  <a:lnTo>
                    <a:pt x="1487805" y="1574800"/>
                  </a:lnTo>
                  <a:lnTo>
                    <a:pt x="1535747" y="1564322"/>
                  </a:lnTo>
                  <a:lnTo>
                    <a:pt x="1637665" y="1564322"/>
                  </a:lnTo>
                  <a:lnTo>
                    <a:pt x="1625600" y="1556702"/>
                  </a:lnTo>
                  <a:lnTo>
                    <a:pt x="1590992" y="1544002"/>
                  </a:lnTo>
                  <a:lnTo>
                    <a:pt x="1542097" y="1537652"/>
                  </a:lnTo>
                  <a:close/>
                </a:path>
                <a:path w="2555875" h="6858000">
                  <a:moveTo>
                    <a:pt x="1637665" y="1564322"/>
                  </a:moveTo>
                  <a:lnTo>
                    <a:pt x="1535747" y="1564322"/>
                  </a:lnTo>
                  <a:lnTo>
                    <a:pt x="1585912" y="1569402"/>
                  </a:lnTo>
                  <a:lnTo>
                    <a:pt x="1615122" y="1580514"/>
                  </a:lnTo>
                  <a:lnTo>
                    <a:pt x="1663700" y="1617662"/>
                  </a:lnTo>
                  <a:lnTo>
                    <a:pt x="1694497" y="1671954"/>
                  </a:lnTo>
                  <a:lnTo>
                    <a:pt x="1702117" y="1732597"/>
                  </a:lnTo>
                  <a:lnTo>
                    <a:pt x="1696720" y="1764029"/>
                  </a:lnTo>
                  <a:lnTo>
                    <a:pt x="1437005" y="2721927"/>
                  </a:lnTo>
                  <a:lnTo>
                    <a:pt x="1430655" y="2770822"/>
                  </a:lnTo>
                  <a:lnTo>
                    <a:pt x="1437005" y="2818129"/>
                  </a:lnTo>
                  <a:lnTo>
                    <a:pt x="1455102" y="2861627"/>
                  </a:lnTo>
                  <a:lnTo>
                    <a:pt x="1483677" y="2899092"/>
                  </a:lnTo>
                  <a:lnTo>
                    <a:pt x="1521460" y="2928302"/>
                  </a:lnTo>
                  <a:lnTo>
                    <a:pt x="1566862" y="2947035"/>
                  </a:lnTo>
                  <a:lnTo>
                    <a:pt x="1618932" y="2953067"/>
                  </a:lnTo>
                  <a:lnTo>
                    <a:pt x="1669097" y="2944812"/>
                  </a:lnTo>
                  <a:lnTo>
                    <a:pt x="1704340" y="2928302"/>
                  </a:lnTo>
                  <a:lnTo>
                    <a:pt x="1617662" y="2928302"/>
                  </a:lnTo>
                  <a:lnTo>
                    <a:pt x="1573212" y="2922904"/>
                  </a:lnTo>
                  <a:lnTo>
                    <a:pt x="1527175" y="2901950"/>
                  </a:lnTo>
                  <a:lnTo>
                    <a:pt x="1490980" y="2868612"/>
                  </a:lnTo>
                  <a:lnTo>
                    <a:pt x="1466532" y="2826385"/>
                  </a:lnTo>
                  <a:lnTo>
                    <a:pt x="1456055" y="2778442"/>
                  </a:lnTo>
                  <a:lnTo>
                    <a:pt x="1461135" y="2728277"/>
                  </a:lnTo>
                  <a:lnTo>
                    <a:pt x="1720850" y="1770379"/>
                  </a:lnTo>
                  <a:lnTo>
                    <a:pt x="1726882" y="1734820"/>
                  </a:lnTo>
                  <a:lnTo>
                    <a:pt x="1725930" y="1701800"/>
                  </a:lnTo>
                  <a:lnTo>
                    <a:pt x="1725930" y="1698942"/>
                  </a:lnTo>
                  <a:lnTo>
                    <a:pt x="1717992" y="1664017"/>
                  </a:lnTo>
                  <a:lnTo>
                    <a:pt x="1703070" y="1630679"/>
                  </a:lnTo>
                  <a:lnTo>
                    <a:pt x="1682115" y="1600517"/>
                  </a:lnTo>
                  <a:lnTo>
                    <a:pt x="1656080" y="1575752"/>
                  </a:lnTo>
                  <a:lnTo>
                    <a:pt x="1637665" y="1564322"/>
                  </a:lnTo>
                  <a:close/>
                </a:path>
                <a:path w="2555875" h="6858000">
                  <a:moveTo>
                    <a:pt x="2555875" y="0"/>
                  </a:moveTo>
                  <a:lnTo>
                    <a:pt x="2528570" y="0"/>
                  </a:lnTo>
                  <a:lnTo>
                    <a:pt x="2100177" y="1562100"/>
                  </a:lnTo>
                  <a:lnTo>
                    <a:pt x="1757680" y="2837497"/>
                  </a:lnTo>
                  <a:lnTo>
                    <a:pt x="1732915" y="2875279"/>
                  </a:lnTo>
                  <a:lnTo>
                    <a:pt x="1699895" y="2903537"/>
                  </a:lnTo>
                  <a:lnTo>
                    <a:pt x="1660525" y="2921635"/>
                  </a:lnTo>
                  <a:lnTo>
                    <a:pt x="1617662" y="2928302"/>
                  </a:lnTo>
                  <a:lnTo>
                    <a:pt x="1704340" y="2928302"/>
                  </a:lnTo>
                  <a:lnTo>
                    <a:pt x="1714817" y="2923540"/>
                  </a:lnTo>
                  <a:lnTo>
                    <a:pt x="1753235" y="2890520"/>
                  </a:lnTo>
                  <a:lnTo>
                    <a:pt x="1782127" y="2846387"/>
                  </a:lnTo>
                  <a:lnTo>
                    <a:pt x="1782127" y="2845117"/>
                  </a:lnTo>
                  <a:lnTo>
                    <a:pt x="2124710" y="1568132"/>
                  </a:lnTo>
                  <a:lnTo>
                    <a:pt x="2555875" y="0"/>
                  </a:lnTo>
                  <a:close/>
                </a:path>
              </a:pathLst>
            </a:custGeom>
            <a:solidFill>
              <a:srgbClr val="FFB8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7895589" y="5207635"/>
              <a:ext cx="756285" cy="1645920"/>
            </a:xfrm>
            <a:custGeom>
              <a:avLst/>
              <a:gdLst/>
              <a:ahLst/>
              <a:cxnLst/>
              <a:rect l="l" t="t" r="r" b="b"/>
              <a:pathLst>
                <a:path w="756284" h="1645920">
                  <a:moveTo>
                    <a:pt x="578484" y="0"/>
                  </a:moveTo>
                  <a:lnTo>
                    <a:pt x="532129" y="6350"/>
                  </a:lnTo>
                  <a:lnTo>
                    <a:pt x="489902" y="24129"/>
                  </a:lnTo>
                  <a:lnTo>
                    <a:pt x="453389" y="52387"/>
                  </a:lnTo>
                  <a:lnTo>
                    <a:pt x="425132" y="89534"/>
                  </a:lnTo>
                  <a:lnTo>
                    <a:pt x="406400" y="134619"/>
                  </a:lnTo>
                  <a:lnTo>
                    <a:pt x="0" y="1645602"/>
                  </a:lnTo>
                  <a:lnTo>
                    <a:pt x="26352" y="1645602"/>
                  </a:lnTo>
                  <a:lnTo>
                    <a:pt x="430212" y="140969"/>
                  </a:lnTo>
                  <a:lnTo>
                    <a:pt x="450214" y="95249"/>
                  </a:lnTo>
                  <a:lnTo>
                    <a:pt x="482282" y="59689"/>
                  </a:lnTo>
                  <a:lnTo>
                    <a:pt x="523239" y="35559"/>
                  </a:lnTo>
                  <a:lnTo>
                    <a:pt x="569594" y="25399"/>
                  </a:lnTo>
                  <a:lnTo>
                    <a:pt x="662362" y="25399"/>
                  </a:lnTo>
                  <a:lnTo>
                    <a:pt x="624839" y="6350"/>
                  </a:lnTo>
                  <a:lnTo>
                    <a:pt x="578484" y="0"/>
                  </a:lnTo>
                  <a:close/>
                </a:path>
                <a:path w="756284" h="1645920">
                  <a:moveTo>
                    <a:pt x="662362" y="25399"/>
                  </a:moveTo>
                  <a:lnTo>
                    <a:pt x="569594" y="25399"/>
                  </a:lnTo>
                  <a:lnTo>
                    <a:pt x="618489" y="30797"/>
                  </a:lnTo>
                  <a:lnTo>
                    <a:pt x="672464" y="57784"/>
                  </a:lnTo>
                  <a:lnTo>
                    <a:pt x="711517" y="103822"/>
                  </a:lnTo>
                  <a:lnTo>
                    <a:pt x="730884" y="161607"/>
                  </a:lnTo>
                  <a:lnTo>
                    <a:pt x="731837" y="192087"/>
                  </a:lnTo>
                  <a:lnTo>
                    <a:pt x="726439" y="222884"/>
                  </a:lnTo>
                  <a:lnTo>
                    <a:pt x="343852" y="1645602"/>
                  </a:lnTo>
                  <a:lnTo>
                    <a:pt x="370204" y="1645602"/>
                  </a:lnTo>
                  <a:lnTo>
                    <a:pt x="750252" y="229552"/>
                  </a:lnTo>
                  <a:lnTo>
                    <a:pt x="756284" y="193674"/>
                  </a:lnTo>
                  <a:lnTo>
                    <a:pt x="755332" y="158432"/>
                  </a:lnTo>
                  <a:lnTo>
                    <a:pt x="732789" y="91122"/>
                  </a:lnTo>
                  <a:lnTo>
                    <a:pt x="686752" y="37782"/>
                  </a:lnTo>
                  <a:lnTo>
                    <a:pt x="662362" y="25399"/>
                  </a:lnTo>
                  <a:close/>
                </a:path>
              </a:pathLst>
            </a:custGeom>
            <a:solidFill>
              <a:srgbClr val="D679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548879" y="6167120"/>
              <a:ext cx="3294379" cy="612140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354579" y="2166620"/>
              <a:ext cx="7669530" cy="3933190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550159" y="2362199"/>
              <a:ext cx="7091680" cy="3355340"/>
            </a:xfrm>
            <a:prstGeom prst="rect">
              <a:avLst/>
            </a:prstGeom>
          </p:spPr>
        </p:pic>
      </p:grp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1035050" y="393382"/>
            <a:ext cx="235013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125" dirty="0">
                <a:solidFill>
                  <a:srgbClr val="000000"/>
                </a:solidFill>
              </a:rPr>
              <a:t>Εργαλείο</a:t>
            </a:r>
            <a:r>
              <a:rPr spc="150" dirty="0">
                <a:solidFill>
                  <a:srgbClr val="000000"/>
                </a:solidFill>
              </a:rPr>
              <a:t> Bettercap</a:t>
            </a:r>
          </a:p>
        </p:txBody>
      </p:sp>
      <p:sp>
        <p:nvSpPr>
          <p:cNvPr id="13" name="object 13"/>
          <p:cNvSpPr txBox="1"/>
          <p:nvPr/>
        </p:nvSpPr>
        <p:spPr>
          <a:xfrm>
            <a:off x="78739" y="6623367"/>
            <a:ext cx="671195" cy="889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575"/>
              </a:lnSpc>
            </a:pPr>
            <a:r>
              <a:rPr sz="500" u="sng" spc="30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5"/>
              </a:rPr>
              <a:t>arp.spoof</a:t>
            </a:r>
            <a:r>
              <a:rPr sz="500" u="sng" spc="-15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5"/>
              </a:rPr>
              <a:t> </a:t>
            </a:r>
            <a:r>
              <a:rPr sz="500" u="sng" spc="20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5"/>
              </a:rPr>
              <a:t>::</a:t>
            </a:r>
            <a:r>
              <a:rPr sz="500" u="sng" spc="-15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5"/>
              </a:rPr>
              <a:t> </a:t>
            </a:r>
            <a:r>
              <a:rPr sz="500" u="sng" spc="30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5"/>
              </a:rPr>
              <a:t>better</a:t>
            </a:r>
            <a:r>
              <a:rPr sz="500" u="sng" spc="30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</a:rPr>
              <a:t>cap</a:t>
            </a:r>
            <a:endParaRPr sz="50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8308975" y="33019"/>
            <a:ext cx="2174240" cy="1244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50" spc="60" dirty="0">
                <a:latin typeface="Calibri"/>
                <a:cs typeface="Calibri"/>
              </a:rPr>
              <a:t>CSP004_C_E:</a:t>
            </a:r>
            <a:r>
              <a:rPr sz="650" spc="35" dirty="0">
                <a:latin typeface="Calibri"/>
                <a:cs typeface="Calibri"/>
              </a:rPr>
              <a:t> </a:t>
            </a:r>
            <a:r>
              <a:rPr sz="650" spc="55" dirty="0">
                <a:latin typeface="Calibri"/>
                <a:cs typeface="Calibri"/>
              </a:rPr>
              <a:t>Abdelkader</a:t>
            </a:r>
            <a:r>
              <a:rPr sz="650" spc="30" dirty="0">
                <a:latin typeface="Calibri"/>
                <a:cs typeface="Calibri"/>
              </a:rPr>
              <a:t> </a:t>
            </a:r>
            <a:r>
              <a:rPr sz="650" spc="60" dirty="0">
                <a:latin typeface="Calibri"/>
                <a:cs typeface="Calibri"/>
              </a:rPr>
              <a:t>Shaaban</a:t>
            </a:r>
            <a:r>
              <a:rPr sz="650" spc="40" dirty="0">
                <a:latin typeface="Calibri"/>
                <a:cs typeface="Calibri"/>
              </a:rPr>
              <a:t> </a:t>
            </a:r>
            <a:r>
              <a:rPr sz="650" spc="55" dirty="0">
                <a:latin typeface="Calibri"/>
                <a:cs typeface="Calibri"/>
              </a:rPr>
              <a:t>και</a:t>
            </a:r>
            <a:r>
              <a:rPr sz="650" spc="25" dirty="0">
                <a:latin typeface="Calibri"/>
                <a:cs typeface="Calibri"/>
              </a:rPr>
              <a:t> </a:t>
            </a:r>
            <a:r>
              <a:rPr sz="650" spc="50" dirty="0">
                <a:latin typeface="Calibri"/>
                <a:cs typeface="Calibri"/>
              </a:rPr>
              <a:t>Stefan</a:t>
            </a:r>
            <a:r>
              <a:rPr sz="650" spc="25" dirty="0">
                <a:latin typeface="Calibri"/>
                <a:cs typeface="Calibri"/>
              </a:rPr>
              <a:t> </a:t>
            </a:r>
            <a:r>
              <a:rPr sz="650" spc="50" dirty="0">
                <a:latin typeface="Calibri"/>
                <a:cs typeface="Calibri"/>
              </a:rPr>
              <a:t>Schauer</a:t>
            </a:r>
            <a:endParaRPr sz="65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669925" y="1105415"/>
            <a:ext cx="11236325" cy="756920"/>
          </a:xfrm>
          <a:prstGeom prst="rect">
            <a:avLst/>
          </a:prstGeom>
        </p:spPr>
        <p:txBody>
          <a:bodyPr vert="horz" wrap="square" lIns="0" tIns="81915" rIns="0" bIns="0" rtlCol="0">
            <a:spAutoFit/>
          </a:bodyPr>
          <a:lstStyle/>
          <a:p>
            <a:pPr marL="299085" indent="-286385">
              <a:lnSpc>
                <a:spcPct val="100000"/>
              </a:lnSpc>
              <a:spcBef>
                <a:spcPts val="645"/>
              </a:spcBef>
              <a:buSzPct val="160000"/>
              <a:buFont typeface="Arial"/>
              <a:buChar char="•"/>
              <a:tabLst>
                <a:tab pos="298450" algn="l"/>
                <a:tab pos="299085" algn="l"/>
              </a:tabLst>
            </a:pPr>
            <a:r>
              <a:rPr sz="1000" b="1" spc="60" dirty="0">
                <a:solidFill>
                  <a:srgbClr val="CF2D1C"/>
                </a:solidFill>
                <a:latin typeface="Calibri"/>
                <a:cs typeface="Calibri"/>
              </a:rPr>
              <a:t>arp.spoof</a:t>
            </a:r>
            <a:r>
              <a:rPr sz="1000" b="1" spc="10" dirty="0">
                <a:solidFill>
                  <a:srgbClr val="CF2D1C"/>
                </a:solidFill>
                <a:latin typeface="Calibri"/>
                <a:cs typeface="Calibri"/>
              </a:rPr>
              <a:t> </a:t>
            </a:r>
            <a:r>
              <a:rPr sz="1000" b="1" spc="75" dirty="0">
                <a:solidFill>
                  <a:srgbClr val="CF2D1C"/>
                </a:solidFill>
                <a:latin typeface="Calibri"/>
                <a:cs typeface="Calibri"/>
              </a:rPr>
              <a:t>on</a:t>
            </a:r>
            <a:endParaRPr sz="1000">
              <a:latin typeface="Calibri"/>
              <a:cs typeface="Calibri"/>
            </a:endParaRPr>
          </a:p>
          <a:p>
            <a:pPr marL="469265" lvl="1" indent="-284480">
              <a:lnSpc>
                <a:spcPct val="100000"/>
              </a:lnSpc>
              <a:spcBef>
                <a:spcPts val="1480"/>
              </a:spcBef>
              <a:buSzPct val="160000"/>
              <a:buFont typeface="Arial"/>
              <a:buChar char="•"/>
              <a:tabLst>
                <a:tab pos="468630" algn="l"/>
                <a:tab pos="469265" algn="l"/>
              </a:tabLst>
            </a:pPr>
            <a:r>
              <a:rPr sz="1000" spc="75" dirty="0">
                <a:latin typeface="Calibri"/>
                <a:cs typeface="Calibri"/>
              </a:rPr>
              <a:t>Αυτή</a:t>
            </a:r>
            <a:r>
              <a:rPr sz="1000" spc="35" dirty="0">
                <a:latin typeface="Calibri"/>
                <a:cs typeface="Calibri"/>
              </a:rPr>
              <a:t> </a:t>
            </a:r>
            <a:r>
              <a:rPr sz="1000" spc="80" dirty="0">
                <a:latin typeface="Calibri"/>
                <a:cs typeface="Calibri"/>
              </a:rPr>
              <a:t>η</a:t>
            </a:r>
            <a:r>
              <a:rPr sz="1000" spc="40" dirty="0">
                <a:latin typeface="Calibri"/>
                <a:cs typeface="Calibri"/>
              </a:rPr>
              <a:t> </a:t>
            </a:r>
            <a:r>
              <a:rPr sz="1000" spc="75" dirty="0">
                <a:latin typeface="Calibri"/>
                <a:cs typeface="Calibri"/>
              </a:rPr>
              <a:t>μονάδα</a:t>
            </a:r>
            <a:r>
              <a:rPr sz="1000" spc="40" dirty="0">
                <a:latin typeface="Calibri"/>
                <a:cs typeface="Calibri"/>
              </a:rPr>
              <a:t> </a:t>
            </a:r>
            <a:r>
              <a:rPr sz="1000" spc="60" dirty="0">
                <a:latin typeface="Calibri"/>
                <a:cs typeface="Calibri"/>
              </a:rPr>
              <a:t>συνεχίζει</a:t>
            </a:r>
            <a:r>
              <a:rPr sz="1000" spc="45" dirty="0">
                <a:latin typeface="Calibri"/>
                <a:cs typeface="Calibri"/>
              </a:rPr>
              <a:t> </a:t>
            </a:r>
            <a:r>
              <a:rPr sz="1000" b="1" spc="75" dirty="0">
                <a:latin typeface="Calibri"/>
                <a:cs typeface="Calibri"/>
              </a:rPr>
              <a:t>να</a:t>
            </a:r>
            <a:r>
              <a:rPr sz="1000" b="1" spc="40" dirty="0">
                <a:latin typeface="Calibri"/>
                <a:cs typeface="Calibri"/>
              </a:rPr>
              <a:t> </a:t>
            </a:r>
            <a:r>
              <a:rPr sz="1000" b="1" spc="75" dirty="0">
                <a:latin typeface="Calibri"/>
                <a:cs typeface="Calibri"/>
              </a:rPr>
              <a:t>πλαστογραφεί</a:t>
            </a:r>
            <a:r>
              <a:rPr sz="1000" b="1" spc="40" dirty="0">
                <a:latin typeface="Calibri"/>
                <a:cs typeface="Calibri"/>
              </a:rPr>
              <a:t> </a:t>
            </a:r>
            <a:r>
              <a:rPr sz="1000" spc="65" dirty="0">
                <a:latin typeface="Calibri"/>
                <a:cs typeface="Calibri"/>
              </a:rPr>
              <a:t>επιλεγμένους</a:t>
            </a:r>
            <a:r>
              <a:rPr sz="1000" spc="35" dirty="0">
                <a:latin typeface="Calibri"/>
                <a:cs typeface="Calibri"/>
              </a:rPr>
              <a:t> </a:t>
            </a:r>
            <a:r>
              <a:rPr sz="1000" b="1" spc="65" dirty="0">
                <a:latin typeface="Calibri"/>
                <a:cs typeface="Calibri"/>
              </a:rPr>
              <a:t>κεντρικούς</a:t>
            </a:r>
            <a:r>
              <a:rPr sz="1000" b="1" spc="35" dirty="0">
                <a:latin typeface="Calibri"/>
                <a:cs typeface="Calibri"/>
              </a:rPr>
              <a:t> </a:t>
            </a:r>
            <a:r>
              <a:rPr sz="1000" b="1" spc="65" dirty="0">
                <a:latin typeface="Calibri"/>
                <a:cs typeface="Calibri"/>
              </a:rPr>
              <a:t>υπολογιστές</a:t>
            </a:r>
            <a:r>
              <a:rPr sz="1000" b="1" spc="40" dirty="0">
                <a:latin typeface="Calibri"/>
                <a:cs typeface="Calibri"/>
              </a:rPr>
              <a:t> </a:t>
            </a:r>
            <a:r>
              <a:rPr sz="1000" spc="70" dirty="0">
                <a:latin typeface="Calibri"/>
                <a:cs typeface="Calibri"/>
              </a:rPr>
              <a:t>στο</a:t>
            </a:r>
            <a:r>
              <a:rPr sz="1000" spc="40" dirty="0">
                <a:latin typeface="Calibri"/>
                <a:cs typeface="Calibri"/>
              </a:rPr>
              <a:t> </a:t>
            </a:r>
            <a:r>
              <a:rPr sz="1000" spc="65" dirty="0">
                <a:latin typeface="Calibri"/>
                <a:cs typeface="Calibri"/>
              </a:rPr>
              <a:t>δίκτυο</a:t>
            </a:r>
            <a:r>
              <a:rPr sz="1000" spc="35" dirty="0">
                <a:latin typeface="Calibri"/>
                <a:cs typeface="Calibri"/>
              </a:rPr>
              <a:t> </a:t>
            </a:r>
            <a:r>
              <a:rPr sz="1000" spc="70" dirty="0">
                <a:latin typeface="Calibri"/>
                <a:cs typeface="Calibri"/>
              </a:rPr>
              <a:t>χρησιμοποιώντας</a:t>
            </a:r>
            <a:r>
              <a:rPr sz="1000" spc="40" dirty="0">
                <a:latin typeface="Calibri"/>
                <a:cs typeface="Calibri"/>
              </a:rPr>
              <a:t> </a:t>
            </a:r>
            <a:r>
              <a:rPr sz="1000" b="1" spc="70" dirty="0">
                <a:latin typeface="Calibri"/>
                <a:cs typeface="Calibri"/>
              </a:rPr>
              <a:t>επεξεργασμένα</a:t>
            </a:r>
            <a:r>
              <a:rPr sz="1000" b="1" spc="35" dirty="0">
                <a:latin typeface="Calibri"/>
                <a:cs typeface="Calibri"/>
              </a:rPr>
              <a:t> </a:t>
            </a:r>
            <a:r>
              <a:rPr sz="1000" b="1" spc="75" dirty="0">
                <a:latin typeface="Calibri"/>
                <a:cs typeface="Calibri"/>
              </a:rPr>
              <a:t>πακέτα</a:t>
            </a:r>
            <a:r>
              <a:rPr sz="1000" b="1" spc="40" dirty="0">
                <a:latin typeface="Calibri"/>
                <a:cs typeface="Calibri"/>
              </a:rPr>
              <a:t> </a:t>
            </a:r>
            <a:r>
              <a:rPr sz="1000" b="1" spc="75" dirty="0">
                <a:latin typeface="Calibri"/>
                <a:cs typeface="Calibri"/>
              </a:rPr>
              <a:t>δεδομένων</a:t>
            </a:r>
            <a:r>
              <a:rPr sz="1000" b="1" spc="35" dirty="0">
                <a:latin typeface="Calibri"/>
                <a:cs typeface="Calibri"/>
              </a:rPr>
              <a:t> </a:t>
            </a:r>
            <a:r>
              <a:rPr sz="1000" b="1" spc="80" dirty="0">
                <a:latin typeface="Calibri"/>
                <a:cs typeface="Calibri"/>
              </a:rPr>
              <a:t>ARP</a:t>
            </a:r>
            <a:r>
              <a:rPr sz="1000" b="1" spc="35" dirty="0">
                <a:latin typeface="Calibri"/>
                <a:cs typeface="Calibri"/>
              </a:rPr>
              <a:t> </a:t>
            </a:r>
            <a:r>
              <a:rPr sz="1000" spc="70" dirty="0">
                <a:latin typeface="Calibri"/>
                <a:cs typeface="Calibri"/>
              </a:rPr>
              <a:t>προκειμένου</a:t>
            </a:r>
            <a:r>
              <a:rPr sz="1000" spc="45" dirty="0">
                <a:latin typeface="Calibri"/>
                <a:cs typeface="Calibri"/>
              </a:rPr>
              <a:t> </a:t>
            </a:r>
            <a:r>
              <a:rPr sz="1000" spc="75" dirty="0">
                <a:latin typeface="Calibri"/>
                <a:cs typeface="Calibri"/>
              </a:rPr>
              <a:t>να</a:t>
            </a:r>
            <a:r>
              <a:rPr sz="1000" spc="40" dirty="0">
                <a:latin typeface="Calibri"/>
                <a:cs typeface="Calibri"/>
              </a:rPr>
              <a:t> </a:t>
            </a:r>
            <a:r>
              <a:rPr sz="1000" spc="55" dirty="0">
                <a:latin typeface="Calibri"/>
                <a:cs typeface="Calibri"/>
              </a:rPr>
              <a:t>αποδίδει</a:t>
            </a:r>
            <a:endParaRPr sz="1000">
              <a:latin typeface="Calibri"/>
              <a:cs typeface="Calibri"/>
            </a:endParaRPr>
          </a:p>
          <a:p>
            <a:pPr marL="469900">
              <a:lnSpc>
                <a:spcPct val="100000"/>
              </a:lnSpc>
              <a:spcBef>
                <a:spcPts val="130"/>
              </a:spcBef>
            </a:pPr>
            <a:r>
              <a:rPr sz="1000" b="1" spc="45" dirty="0">
                <a:latin typeface="Calibri"/>
                <a:cs typeface="Calibri"/>
              </a:rPr>
              <a:t>μια</a:t>
            </a:r>
            <a:r>
              <a:rPr sz="1000" b="1" spc="-5" dirty="0">
                <a:latin typeface="Calibri"/>
                <a:cs typeface="Calibri"/>
              </a:rPr>
              <a:t> </a:t>
            </a:r>
            <a:r>
              <a:rPr sz="1000" b="1" spc="35" dirty="0">
                <a:latin typeface="Calibri"/>
                <a:cs typeface="Calibri"/>
              </a:rPr>
              <a:t>επίθεση</a:t>
            </a:r>
            <a:r>
              <a:rPr sz="1000" b="1" spc="-5" dirty="0">
                <a:latin typeface="Calibri"/>
                <a:cs typeface="Calibri"/>
              </a:rPr>
              <a:t> </a:t>
            </a:r>
            <a:r>
              <a:rPr sz="1000" b="1" spc="50" dirty="0">
                <a:latin typeface="Calibri"/>
                <a:cs typeface="Calibri"/>
              </a:rPr>
              <a:t>MITM.</a:t>
            </a:r>
            <a:endParaRPr sz="10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131550" y="6326504"/>
            <a:ext cx="114935" cy="1244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50" spc="5" dirty="0">
                <a:latin typeface="Calibri"/>
                <a:cs typeface="Calibri"/>
              </a:rPr>
              <a:t>1</a:t>
            </a:r>
            <a:r>
              <a:rPr sz="650" spc="30" dirty="0">
                <a:latin typeface="Calibri"/>
                <a:cs typeface="Calibri"/>
              </a:rPr>
              <a:t>8</a:t>
            </a:r>
            <a:endParaRPr sz="650">
              <a:latin typeface="Calibri"/>
              <a:cs typeface="Calibri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2834639" y="0"/>
            <a:ext cx="8008620" cy="6878955"/>
            <a:chOff x="2834639" y="0"/>
            <a:chExt cx="8008620" cy="6878955"/>
          </a:xfrm>
        </p:grpSpPr>
        <p:sp>
          <p:nvSpPr>
            <p:cNvPr id="4" name="object 4"/>
            <p:cNvSpPr/>
            <p:nvPr/>
          </p:nvSpPr>
          <p:spPr>
            <a:xfrm>
              <a:off x="6896099" y="1270"/>
              <a:ext cx="1818639" cy="6856730"/>
            </a:xfrm>
            <a:custGeom>
              <a:avLst/>
              <a:gdLst/>
              <a:ahLst/>
              <a:cxnLst/>
              <a:rect l="l" t="t" r="r" b="b"/>
              <a:pathLst>
                <a:path w="1818640" h="6856730">
                  <a:moveTo>
                    <a:pt x="0" y="6856730"/>
                  </a:moveTo>
                  <a:lnTo>
                    <a:pt x="1818322" y="0"/>
                  </a:lnTo>
                </a:path>
              </a:pathLst>
            </a:custGeom>
            <a:ln w="22225">
              <a:solidFill>
                <a:srgbClr val="D6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7377747" y="0"/>
              <a:ext cx="2555875" cy="6858000"/>
            </a:xfrm>
            <a:custGeom>
              <a:avLst/>
              <a:gdLst/>
              <a:ahLst/>
              <a:cxnLst/>
              <a:rect l="l" t="t" r="r" b="b"/>
              <a:pathLst>
                <a:path w="2555875" h="6858000">
                  <a:moveTo>
                    <a:pt x="1542097" y="1537652"/>
                  </a:moveTo>
                  <a:lnTo>
                    <a:pt x="1494790" y="1544002"/>
                  </a:lnTo>
                  <a:lnTo>
                    <a:pt x="1451292" y="1562100"/>
                  </a:lnTo>
                  <a:lnTo>
                    <a:pt x="1413827" y="1590675"/>
                  </a:lnTo>
                  <a:lnTo>
                    <a:pt x="1384617" y="1628139"/>
                  </a:lnTo>
                  <a:lnTo>
                    <a:pt x="1365885" y="1673860"/>
                  </a:lnTo>
                  <a:lnTo>
                    <a:pt x="970915" y="3128645"/>
                  </a:lnTo>
                  <a:lnTo>
                    <a:pt x="0" y="6858000"/>
                  </a:lnTo>
                  <a:lnTo>
                    <a:pt x="26035" y="6858000"/>
                  </a:lnTo>
                  <a:lnTo>
                    <a:pt x="996632" y="3136265"/>
                  </a:lnTo>
                  <a:lnTo>
                    <a:pt x="1391285" y="1681479"/>
                  </a:lnTo>
                  <a:lnTo>
                    <a:pt x="1412240" y="1635442"/>
                  </a:lnTo>
                  <a:lnTo>
                    <a:pt x="1445577" y="1599247"/>
                  </a:lnTo>
                  <a:lnTo>
                    <a:pt x="1487805" y="1574800"/>
                  </a:lnTo>
                  <a:lnTo>
                    <a:pt x="1535747" y="1564322"/>
                  </a:lnTo>
                  <a:lnTo>
                    <a:pt x="1637665" y="1564322"/>
                  </a:lnTo>
                  <a:lnTo>
                    <a:pt x="1625600" y="1556702"/>
                  </a:lnTo>
                  <a:lnTo>
                    <a:pt x="1590992" y="1544002"/>
                  </a:lnTo>
                  <a:lnTo>
                    <a:pt x="1542097" y="1537652"/>
                  </a:lnTo>
                  <a:close/>
                </a:path>
                <a:path w="2555875" h="6858000">
                  <a:moveTo>
                    <a:pt x="1637665" y="1564322"/>
                  </a:moveTo>
                  <a:lnTo>
                    <a:pt x="1535747" y="1564322"/>
                  </a:lnTo>
                  <a:lnTo>
                    <a:pt x="1585912" y="1569402"/>
                  </a:lnTo>
                  <a:lnTo>
                    <a:pt x="1615122" y="1580514"/>
                  </a:lnTo>
                  <a:lnTo>
                    <a:pt x="1663700" y="1617662"/>
                  </a:lnTo>
                  <a:lnTo>
                    <a:pt x="1694497" y="1671954"/>
                  </a:lnTo>
                  <a:lnTo>
                    <a:pt x="1702117" y="1732597"/>
                  </a:lnTo>
                  <a:lnTo>
                    <a:pt x="1696720" y="1764029"/>
                  </a:lnTo>
                  <a:lnTo>
                    <a:pt x="1437005" y="2721927"/>
                  </a:lnTo>
                  <a:lnTo>
                    <a:pt x="1430655" y="2770822"/>
                  </a:lnTo>
                  <a:lnTo>
                    <a:pt x="1437005" y="2818129"/>
                  </a:lnTo>
                  <a:lnTo>
                    <a:pt x="1455102" y="2861627"/>
                  </a:lnTo>
                  <a:lnTo>
                    <a:pt x="1483677" y="2899092"/>
                  </a:lnTo>
                  <a:lnTo>
                    <a:pt x="1521460" y="2928302"/>
                  </a:lnTo>
                  <a:lnTo>
                    <a:pt x="1566862" y="2947035"/>
                  </a:lnTo>
                  <a:lnTo>
                    <a:pt x="1618932" y="2953067"/>
                  </a:lnTo>
                  <a:lnTo>
                    <a:pt x="1669097" y="2944812"/>
                  </a:lnTo>
                  <a:lnTo>
                    <a:pt x="1704340" y="2928302"/>
                  </a:lnTo>
                  <a:lnTo>
                    <a:pt x="1617662" y="2928302"/>
                  </a:lnTo>
                  <a:lnTo>
                    <a:pt x="1573212" y="2922904"/>
                  </a:lnTo>
                  <a:lnTo>
                    <a:pt x="1527175" y="2901950"/>
                  </a:lnTo>
                  <a:lnTo>
                    <a:pt x="1490980" y="2868612"/>
                  </a:lnTo>
                  <a:lnTo>
                    <a:pt x="1466532" y="2826385"/>
                  </a:lnTo>
                  <a:lnTo>
                    <a:pt x="1456055" y="2778442"/>
                  </a:lnTo>
                  <a:lnTo>
                    <a:pt x="1461135" y="2728277"/>
                  </a:lnTo>
                  <a:lnTo>
                    <a:pt x="1720850" y="1770379"/>
                  </a:lnTo>
                  <a:lnTo>
                    <a:pt x="1726882" y="1734820"/>
                  </a:lnTo>
                  <a:lnTo>
                    <a:pt x="1725930" y="1701800"/>
                  </a:lnTo>
                  <a:lnTo>
                    <a:pt x="1725930" y="1698942"/>
                  </a:lnTo>
                  <a:lnTo>
                    <a:pt x="1717992" y="1664017"/>
                  </a:lnTo>
                  <a:lnTo>
                    <a:pt x="1703070" y="1630679"/>
                  </a:lnTo>
                  <a:lnTo>
                    <a:pt x="1682115" y="1600517"/>
                  </a:lnTo>
                  <a:lnTo>
                    <a:pt x="1656080" y="1575752"/>
                  </a:lnTo>
                  <a:lnTo>
                    <a:pt x="1637665" y="1564322"/>
                  </a:lnTo>
                  <a:close/>
                </a:path>
                <a:path w="2555875" h="6858000">
                  <a:moveTo>
                    <a:pt x="2555875" y="0"/>
                  </a:moveTo>
                  <a:lnTo>
                    <a:pt x="2528570" y="0"/>
                  </a:lnTo>
                  <a:lnTo>
                    <a:pt x="2100177" y="1562100"/>
                  </a:lnTo>
                  <a:lnTo>
                    <a:pt x="1757680" y="2837497"/>
                  </a:lnTo>
                  <a:lnTo>
                    <a:pt x="1732915" y="2875279"/>
                  </a:lnTo>
                  <a:lnTo>
                    <a:pt x="1699895" y="2903537"/>
                  </a:lnTo>
                  <a:lnTo>
                    <a:pt x="1660525" y="2921635"/>
                  </a:lnTo>
                  <a:lnTo>
                    <a:pt x="1617662" y="2928302"/>
                  </a:lnTo>
                  <a:lnTo>
                    <a:pt x="1704340" y="2928302"/>
                  </a:lnTo>
                  <a:lnTo>
                    <a:pt x="1714817" y="2923540"/>
                  </a:lnTo>
                  <a:lnTo>
                    <a:pt x="1753235" y="2890520"/>
                  </a:lnTo>
                  <a:lnTo>
                    <a:pt x="1782127" y="2846387"/>
                  </a:lnTo>
                  <a:lnTo>
                    <a:pt x="1782127" y="2845117"/>
                  </a:lnTo>
                  <a:lnTo>
                    <a:pt x="2124710" y="1568132"/>
                  </a:lnTo>
                  <a:lnTo>
                    <a:pt x="2555875" y="0"/>
                  </a:lnTo>
                  <a:close/>
                </a:path>
              </a:pathLst>
            </a:custGeom>
            <a:solidFill>
              <a:srgbClr val="FFB8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7895589" y="5207635"/>
              <a:ext cx="756285" cy="1645920"/>
            </a:xfrm>
            <a:custGeom>
              <a:avLst/>
              <a:gdLst/>
              <a:ahLst/>
              <a:cxnLst/>
              <a:rect l="l" t="t" r="r" b="b"/>
              <a:pathLst>
                <a:path w="756284" h="1645920">
                  <a:moveTo>
                    <a:pt x="578484" y="0"/>
                  </a:moveTo>
                  <a:lnTo>
                    <a:pt x="532129" y="6350"/>
                  </a:lnTo>
                  <a:lnTo>
                    <a:pt x="489902" y="24129"/>
                  </a:lnTo>
                  <a:lnTo>
                    <a:pt x="453389" y="52387"/>
                  </a:lnTo>
                  <a:lnTo>
                    <a:pt x="425132" y="89534"/>
                  </a:lnTo>
                  <a:lnTo>
                    <a:pt x="406400" y="134619"/>
                  </a:lnTo>
                  <a:lnTo>
                    <a:pt x="0" y="1645602"/>
                  </a:lnTo>
                  <a:lnTo>
                    <a:pt x="26352" y="1645602"/>
                  </a:lnTo>
                  <a:lnTo>
                    <a:pt x="430212" y="140969"/>
                  </a:lnTo>
                  <a:lnTo>
                    <a:pt x="450214" y="95249"/>
                  </a:lnTo>
                  <a:lnTo>
                    <a:pt x="482282" y="59689"/>
                  </a:lnTo>
                  <a:lnTo>
                    <a:pt x="523239" y="35559"/>
                  </a:lnTo>
                  <a:lnTo>
                    <a:pt x="569594" y="25399"/>
                  </a:lnTo>
                  <a:lnTo>
                    <a:pt x="662362" y="25399"/>
                  </a:lnTo>
                  <a:lnTo>
                    <a:pt x="624839" y="6350"/>
                  </a:lnTo>
                  <a:lnTo>
                    <a:pt x="578484" y="0"/>
                  </a:lnTo>
                  <a:close/>
                </a:path>
                <a:path w="756284" h="1645920">
                  <a:moveTo>
                    <a:pt x="662362" y="25399"/>
                  </a:moveTo>
                  <a:lnTo>
                    <a:pt x="569594" y="25399"/>
                  </a:lnTo>
                  <a:lnTo>
                    <a:pt x="618489" y="30797"/>
                  </a:lnTo>
                  <a:lnTo>
                    <a:pt x="672464" y="57784"/>
                  </a:lnTo>
                  <a:lnTo>
                    <a:pt x="711517" y="103822"/>
                  </a:lnTo>
                  <a:lnTo>
                    <a:pt x="730884" y="161607"/>
                  </a:lnTo>
                  <a:lnTo>
                    <a:pt x="731837" y="192087"/>
                  </a:lnTo>
                  <a:lnTo>
                    <a:pt x="726439" y="222884"/>
                  </a:lnTo>
                  <a:lnTo>
                    <a:pt x="343852" y="1645602"/>
                  </a:lnTo>
                  <a:lnTo>
                    <a:pt x="370204" y="1645602"/>
                  </a:lnTo>
                  <a:lnTo>
                    <a:pt x="750252" y="229552"/>
                  </a:lnTo>
                  <a:lnTo>
                    <a:pt x="756284" y="193674"/>
                  </a:lnTo>
                  <a:lnTo>
                    <a:pt x="755332" y="158432"/>
                  </a:lnTo>
                  <a:lnTo>
                    <a:pt x="732789" y="91122"/>
                  </a:lnTo>
                  <a:lnTo>
                    <a:pt x="686752" y="37782"/>
                  </a:lnTo>
                  <a:lnTo>
                    <a:pt x="662362" y="25399"/>
                  </a:lnTo>
                  <a:close/>
                </a:path>
              </a:pathLst>
            </a:custGeom>
            <a:solidFill>
              <a:srgbClr val="D679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548880" y="6167120"/>
              <a:ext cx="3294379" cy="612140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834639" y="1661159"/>
              <a:ext cx="6127750" cy="4786630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030219" y="1856740"/>
              <a:ext cx="5549900" cy="4208780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3227069" y="2843530"/>
              <a:ext cx="1186180" cy="160020"/>
            </a:xfrm>
            <a:custGeom>
              <a:avLst/>
              <a:gdLst/>
              <a:ahLst/>
              <a:cxnLst/>
              <a:rect l="l" t="t" r="r" b="b"/>
              <a:pathLst>
                <a:path w="1186179" h="160019">
                  <a:moveTo>
                    <a:pt x="0" y="160020"/>
                  </a:moveTo>
                  <a:lnTo>
                    <a:pt x="1186180" y="160020"/>
                  </a:lnTo>
                  <a:lnTo>
                    <a:pt x="1186180" y="0"/>
                  </a:lnTo>
                  <a:lnTo>
                    <a:pt x="0" y="0"/>
                  </a:lnTo>
                  <a:lnTo>
                    <a:pt x="0" y="160020"/>
                  </a:lnTo>
                </a:path>
              </a:pathLst>
            </a:custGeom>
            <a:ln w="285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1035050" y="393382"/>
            <a:ext cx="235013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125" dirty="0">
                <a:solidFill>
                  <a:srgbClr val="000000"/>
                </a:solidFill>
              </a:rPr>
              <a:t>Εργαλείο</a:t>
            </a:r>
            <a:r>
              <a:rPr spc="150" dirty="0">
                <a:solidFill>
                  <a:srgbClr val="000000"/>
                </a:solidFill>
              </a:rPr>
              <a:t> Bettercap</a:t>
            </a:r>
          </a:p>
        </p:txBody>
      </p:sp>
      <p:sp>
        <p:nvSpPr>
          <p:cNvPr id="15" name="object 15"/>
          <p:cNvSpPr txBox="1"/>
          <p:nvPr/>
        </p:nvSpPr>
        <p:spPr>
          <a:xfrm>
            <a:off x="78739" y="6623367"/>
            <a:ext cx="671195" cy="889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575"/>
              </a:lnSpc>
            </a:pPr>
            <a:r>
              <a:rPr sz="500" u="sng" spc="30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5"/>
              </a:rPr>
              <a:t>arp.spoof</a:t>
            </a:r>
            <a:r>
              <a:rPr sz="500" u="sng" spc="-15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5"/>
              </a:rPr>
              <a:t> </a:t>
            </a:r>
            <a:r>
              <a:rPr sz="500" u="sng" spc="20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5"/>
              </a:rPr>
              <a:t>::</a:t>
            </a:r>
            <a:r>
              <a:rPr sz="500" u="sng" spc="-15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5"/>
              </a:rPr>
              <a:t> </a:t>
            </a:r>
            <a:r>
              <a:rPr sz="500" u="sng" spc="30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5"/>
              </a:rPr>
              <a:t>better</a:t>
            </a:r>
            <a:r>
              <a:rPr sz="500" u="sng" spc="30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</a:rPr>
              <a:t>cap</a:t>
            </a:r>
            <a:endParaRPr sz="50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8308975" y="33019"/>
            <a:ext cx="2174240" cy="1244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50" spc="60" dirty="0">
                <a:latin typeface="Calibri"/>
                <a:cs typeface="Calibri"/>
              </a:rPr>
              <a:t>CSP004_C_E:</a:t>
            </a:r>
            <a:r>
              <a:rPr sz="650" spc="35" dirty="0">
                <a:latin typeface="Calibri"/>
                <a:cs typeface="Calibri"/>
              </a:rPr>
              <a:t> </a:t>
            </a:r>
            <a:r>
              <a:rPr sz="650" spc="55" dirty="0">
                <a:latin typeface="Calibri"/>
                <a:cs typeface="Calibri"/>
              </a:rPr>
              <a:t>Abdelkader</a:t>
            </a:r>
            <a:r>
              <a:rPr sz="650" spc="30" dirty="0">
                <a:latin typeface="Calibri"/>
                <a:cs typeface="Calibri"/>
              </a:rPr>
              <a:t> </a:t>
            </a:r>
            <a:r>
              <a:rPr sz="650" spc="60" dirty="0">
                <a:latin typeface="Calibri"/>
                <a:cs typeface="Calibri"/>
              </a:rPr>
              <a:t>Shaaban</a:t>
            </a:r>
            <a:r>
              <a:rPr sz="650" spc="40" dirty="0">
                <a:latin typeface="Calibri"/>
                <a:cs typeface="Calibri"/>
              </a:rPr>
              <a:t> </a:t>
            </a:r>
            <a:r>
              <a:rPr sz="650" spc="55" dirty="0">
                <a:latin typeface="Calibri"/>
                <a:cs typeface="Calibri"/>
              </a:rPr>
              <a:t>και</a:t>
            </a:r>
            <a:r>
              <a:rPr sz="650" spc="25" dirty="0">
                <a:latin typeface="Calibri"/>
                <a:cs typeface="Calibri"/>
              </a:rPr>
              <a:t> </a:t>
            </a:r>
            <a:r>
              <a:rPr sz="650" spc="50" dirty="0">
                <a:latin typeface="Calibri"/>
                <a:cs typeface="Calibri"/>
              </a:rPr>
              <a:t>Stefan</a:t>
            </a:r>
            <a:r>
              <a:rPr sz="650" spc="25" dirty="0">
                <a:latin typeface="Calibri"/>
                <a:cs typeface="Calibri"/>
              </a:rPr>
              <a:t> </a:t>
            </a:r>
            <a:r>
              <a:rPr sz="650" spc="50" dirty="0">
                <a:latin typeface="Calibri"/>
                <a:cs typeface="Calibri"/>
              </a:rPr>
              <a:t>Schauer</a:t>
            </a:r>
            <a:endParaRPr sz="65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669925" y="1105415"/>
            <a:ext cx="4005579" cy="603250"/>
          </a:xfrm>
          <a:prstGeom prst="rect">
            <a:avLst/>
          </a:prstGeom>
        </p:spPr>
        <p:txBody>
          <a:bodyPr vert="horz" wrap="square" lIns="0" tIns="81915" rIns="0" bIns="0" rtlCol="0">
            <a:spAutoFit/>
          </a:bodyPr>
          <a:lstStyle/>
          <a:p>
            <a:pPr marL="299085" indent="-286385">
              <a:lnSpc>
                <a:spcPct val="100000"/>
              </a:lnSpc>
              <a:spcBef>
                <a:spcPts val="645"/>
              </a:spcBef>
              <a:buSzPct val="160000"/>
              <a:buFont typeface="Arial"/>
              <a:buChar char="•"/>
              <a:tabLst>
                <a:tab pos="298450" algn="l"/>
                <a:tab pos="299085" algn="l"/>
              </a:tabLst>
            </a:pPr>
            <a:r>
              <a:rPr sz="1000" b="1" spc="55" dirty="0">
                <a:solidFill>
                  <a:srgbClr val="CF2D1C"/>
                </a:solidFill>
                <a:latin typeface="Calibri"/>
                <a:cs typeface="Calibri"/>
              </a:rPr>
              <a:t>βοήθεια</a:t>
            </a:r>
            <a:endParaRPr sz="1000">
              <a:latin typeface="Calibri"/>
              <a:cs typeface="Calibri"/>
            </a:endParaRPr>
          </a:p>
          <a:p>
            <a:pPr marL="469265" lvl="1" indent="-284480">
              <a:lnSpc>
                <a:spcPct val="100000"/>
              </a:lnSpc>
              <a:spcBef>
                <a:spcPts val="1480"/>
              </a:spcBef>
              <a:buSzPct val="160000"/>
              <a:buFont typeface="Arial"/>
              <a:buChar char="•"/>
              <a:tabLst>
                <a:tab pos="468630" algn="l"/>
                <a:tab pos="469265" algn="l"/>
              </a:tabLst>
            </a:pPr>
            <a:r>
              <a:rPr sz="1000" spc="85" dirty="0">
                <a:latin typeface="Calibri"/>
                <a:cs typeface="Calibri"/>
              </a:rPr>
              <a:t>Ελέγξτε</a:t>
            </a:r>
            <a:r>
              <a:rPr sz="1000" spc="35" dirty="0">
                <a:latin typeface="Calibri"/>
                <a:cs typeface="Calibri"/>
              </a:rPr>
              <a:t> </a:t>
            </a:r>
            <a:r>
              <a:rPr sz="1000" spc="90" dirty="0">
                <a:latin typeface="Calibri"/>
                <a:cs typeface="Calibri"/>
              </a:rPr>
              <a:t>όλες</a:t>
            </a:r>
            <a:r>
              <a:rPr sz="1000" spc="40" dirty="0">
                <a:latin typeface="Calibri"/>
                <a:cs typeface="Calibri"/>
              </a:rPr>
              <a:t> </a:t>
            </a:r>
            <a:r>
              <a:rPr sz="1000" spc="70" dirty="0">
                <a:latin typeface="Calibri"/>
                <a:cs typeface="Calibri"/>
              </a:rPr>
              <a:t>τις</a:t>
            </a:r>
            <a:r>
              <a:rPr sz="1000" spc="40" dirty="0">
                <a:latin typeface="Calibri"/>
                <a:cs typeface="Calibri"/>
              </a:rPr>
              <a:t> </a:t>
            </a:r>
            <a:r>
              <a:rPr sz="1000" spc="85" dirty="0">
                <a:latin typeface="Calibri"/>
                <a:cs typeface="Calibri"/>
              </a:rPr>
              <a:t>ενότητες</a:t>
            </a:r>
            <a:r>
              <a:rPr sz="1000" spc="45" dirty="0">
                <a:latin typeface="Calibri"/>
                <a:cs typeface="Calibri"/>
              </a:rPr>
              <a:t> </a:t>
            </a:r>
            <a:r>
              <a:rPr sz="1000" spc="105" dirty="0">
                <a:latin typeface="Calibri"/>
                <a:cs typeface="Calibri"/>
              </a:rPr>
              <a:t>που</a:t>
            </a:r>
            <a:r>
              <a:rPr sz="1000" spc="40" dirty="0">
                <a:latin typeface="Calibri"/>
                <a:cs typeface="Calibri"/>
              </a:rPr>
              <a:t> </a:t>
            </a:r>
            <a:r>
              <a:rPr sz="1000" spc="85" dirty="0">
                <a:latin typeface="Calibri"/>
                <a:cs typeface="Calibri"/>
              </a:rPr>
              <a:t>εκτελούνται</a:t>
            </a:r>
            <a:r>
              <a:rPr sz="1000" spc="45" dirty="0">
                <a:latin typeface="Calibri"/>
                <a:cs typeface="Calibri"/>
              </a:rPr>
              <a:t> </a:t>
            </a:r>
            <a:r>
              <a:rPr sz="1000" spc="95" dirty="0">
                <a:latin typeface="Calibri"/>
                <a:cs typeface="Calibri"/>
              </a:rPr>
              <a:t>στο</a:t>
            </a:r>
            <a:r>
              <a:rPr sz="1000" spc="45" dirty="0">
                <a:latin typeface="Calibri"/>
                <a:cs typeface="Calibri"/>
              </a:rPr>
              <a:t> </a:t>
            </a:r>
            <a:r>
              <a:rPr sz="1000" spc="75" dirty="0">
                <a:latin typeface="Calibri"/>
                <a:cs typeface="Calibri"/>
              </a:rPr>
              <a:t>bettercap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5216842" y="2517457"/>
            <a:ext cx="1177925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arp</a:t>
            </a:r>
            <a:r>
              <a:rPr sz="1100" spc="-3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spoofing</a:t>
            </a:r>
            <a:r>
              <a:rPr sz="1100" spc="-2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100" spc="-10" dirty="0">
                <a:solidFill>
                  <a:srgbClr val="FF0000"/>
                </a:solidFill>
                <a:latin typeface="Calibri"/>
                <a:cs typeface="Calibri"/>
              </a:rPr>
              <a:t>τρέχει</a:t>
            </a:r>
            <a:endParaRPr sz="11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131550" y="6326504"/>
            <a:ext cx="114935" cy="1244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50" spc="5" dirty="0">
                <a:latin typeface="Calibri"/>
                <a:cs typeface="Calibri"/>
              </a:rPr>
              <a:t>1</a:t>
            </a:r>
            <a:r>
              <a:rPr sz="650" spc="30" dirty="0">
                <a:latin typeface="Calibri"/>
                <a:cs typeface="Calibri"/>
              </a:rPr>
              <a:t>9</a:t>
            </a:r>
            <a:endParaRPr sz="650">
              <a:latin typeface="Calibri"/>
              <a:cs typeface="Calibri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2740660" y="0"/>
            <a:ext cx="8102600" cy="6878955"/>
            <a:chOff x="2740660" y="0"/>
            <a:chExt cx="8102600" cy="6878955"/>
          </a:xfrm>
        </p:grpSpPr>
        <p:sp>
          <p:nvSpPr>
            <p:cNvPr id="4" name="object 4"/>
            <p:cNvSpPr/>
            <p:nvPr/>
          </p:nvSpPr>
          <p:spPr>
            <a:xfrm>
              <a:off x="6896100" y="1270"/>
              <a:ext cx="1818639" cy="6856730"/>
            </a:xfrm>
            <a:custGeom>
              <a:avLst/>
              <a:gdLst/>
              <a:ahLst/>
              <a:cxnLst/>
              <a:rect l="l" t="t" r="r" b="b"/>
              <a:pathLst>
                <a:path w="1818640" h="6856730">
                  <a:moveTo>
                    <a:pt x="0" y="6856730"/>
                  </a:moveTo>
                  <a:lnTo>
                    <a:pt x="1818322" y="0"/>
                  </a:lnTo>
                </a:path>
              </a:pathLst>
            </a:custGeom>
            <a:ln w="22225">
              <a:solidFill>
                <a:srgbClr val="D6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740660" y="2011680"/>
              <a:ext cx="5351780" cy="3690620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7377747" y="0"/>
              <a:ext cx="2555875" cy="6858000"/>
            </a:xfrm>
            <a:custGeom>
              <a:avLst/>
              <a:gdLst/>
              <a:ahLst/>
              <a:cxnLst/>
              <a:rect l="l" t="t" r="r" b="b"/>
              <a:pathLst>
                <a:path w="2555875" h="6858000">
                  <a:moveTo>
                    <a:pt x="1542097" y="1537652"/>
                  </a:moveTo>
                  <a:lnTo>
                    <a:pt x="1494790" y="1544002"/>
                  </a:lnTo>
                  <a:lnTo>
                    <a:pt x="1451292" y="1562100"/>
                  </a:lnTo>
                  <a:lnTo>
                    <a:pt x="1413827" y="1590675"/>
                  </a:lnTo>
                  <a:lnTo>
                    <a:pt x="1384617" y="1628139"/>
                  </a:lnTo>
                  <a:lnTo>
                    <a:pt x="1365885" y="1673860"/>
                  </a:lnTo>
                  <a:lnTo>
                    <a:pt x="970915" y="3128645"/>
                  </a:lnTo>
                  <a:lnTo>
                    <a:pt x="0" y="6858000"/>
                  </a:lnTo>
                  <a:lnTo>
                    <a:pt x="26035" y="6858000"/>
                  </a:lnTo>
                  <a:lnTo>
                    <a:pt x="996632" y="3136265"/>
                  </a:lnTo>
                  <a:lnTo>
                    <a:pt x="1391285" y="1681479"/>
                  </a:lnTo>
                  <a:lnTo>
                    <a:pt x="1412240" y="1635442"/>
                  </a:lnTo>
                  <a:lnTo>
                    <a:pt x="1445577" y="1599247"/>
                  </a:lnTo>
                  <a:lnTo>
                    <a:pt x="1487805" y="1574800"/>
                  </a:lnTo>
                  <a:lnTo>
                    <a:pt x="1535747" y="1564322"/>
                  </a:lnTo>
                  <a:lnTo>
                    <a:pt x="1637665" y="1564322"/>
                  </a:lnTo>
                  <a:lnTo>
                    <a:pt x="1625600" y="1556702"/>
                  </a:lnTo>
                  <a:lnTo>
                    <a:pt x="1590992" y="1544002"/>
                  </a:lnTo>
                  <a:lnTo>
                    <a:pt x="1542097" y="1537652"/>
                  </a:lnTo>
                  <a:close/>
                </a:path>
                <a:path w="2555875" h="6858000">
                  <a:moveTo>
                    <a:pt x="1637665" y="1564322"/>
                  </a:moveTo>
                  <a:lnTo>
                    <a:pt x="1535747" y="1564322"/>
                  </a:lnTo>
                  <a:lnTo>
                    <a:pt x="1585912" y="1569402"/>
                  </a:lnTo>
                  <a:lnTo>
                    <a:pt x="1615122" y="1580514"/>
                  </a:lnTo>
                  <a:lnTo>
                    <a:pt x="1663700" y="1617662"/>
                  </a:lnTo>
                  <a:lnTo>
                    <a:pt x="1694497" y="1671954"/>
                  </a:lnTo>
                  <a:lnTo>
                    <a:pt x="1702117" y="1732597"/>
                  </a:lnTo>
                  <a:lnTo>
                    <a:pt x="1696720" y="1764029"/>
                  </a:lnTo>
                  <a:lnTo>
                    <a:pt x="1437005" y="2721927"/>
                  </a:lnTo>
                  <a:lnTo>
                    <a:pt x="1430655" y="2770822"/>
                  </a:lnTo>
                  <a:lnTo>
                    <a:pt x="1437005" y="2818129"/>
                  </a:lnTo>
                  <a:lnTo>
                    <a:pt x="1455102" y="2861627"/>
                  </a:lnTo>
                  <a:lnTo>
                    <a:pt x="1483677" y="2899092"/>
                  </a:lnTo>
                  <a:lnTo>
                    <a:pt x="1521460" y="2928302"/>
                  </a:lnTo>
                  <a:lnTo>
                    <a:pt x="1566862" y="2947035"/>
                  </a:lnTo>
                  <a:lnTo>
                    <a:pt x="1618932" y="2953067"/>
                  </a:lnTo>
                  <a:lnTo>
                    <a:pt x="1669097" y="2944812"/>
                  </a:lnTo>
                  <a:lnTo>
                    <a:pt x="1704340" y="2928302"/>
                  </a:lnTo>
                  <a:lnTo>
                    <a:pt x="1617662" y="2928302"/>
                  </a:lnTo>
                  <a:lnTo>
                    <a:pt x="1573212" y="2922904"/>
                  </a:lnTo>
                  <a:lnTo>
                    <a:pt x="1527175" y="2901950"/>
                  </a:lnTo>
                  <a:lnTo>
                    <a:pt x="1490980" y="2868612"/>
                  </a:lnTo>
                  <a:lnTo>
                    <a:pt x="1466532" y="2826385"/>
                  </a:lnTo>
                  <a:lnTo>
                    <a:pt x="1456055" y="2778442"/>
                  </a:lnTo>
                  <a:lnTo>
                    <a:pt x="1461135" y="2728277"/>
                  </a:lnTo>
                  <a:lnTo>
                    <a:pt x="1720850" y="1770379"/>
                  </a:lnTo>
                  <a:lnTo>
                    <a:pt x="1726882" y="1734820"/>
                  </a:lnTo>
                  <a:lnTo>
                    <a:pt x="1725930" y="1701800"/>
                  </a:lnTo>
                  <a:lnTo>
                    <a:pt x="1725930" y="1698942"/>
                  </a:lnTo>
                  <a:lnTo>
                    <a:pt x="1717992" y="1664017"/>
                  </a:lnTo>
                  <a:lnTo>
                    <a:pt x="1703070" y="1630679"/>
                  </a:lnTo>
                  <a:lnTo>
                    <a:pt x="1682115" y="1600517"/>
                  </a:lnTo>
                  <a:lnTo>
                    <a:pt x="1656080" y="1575752"/>
                  </a:lnTo>
                  <a:lnTo>
                    <a:pt x="1637665" y="1564322"/>
                  </a:lnTo>
                  <a:close/>
                </a:path>
                <a:path w="2555875" h="6858000">
                  <a:moveTo>
                    <a:pt x="2555875" y="0"/>
                  </a:moveTo>
                  <a:lnTo>
                    <a:pt x="2528570" y="0"/>
                  </a:lnTo>
                  <a:lnTo>
                    <a:pt x="2100177" y="1562100"/>
                  </a:lnTo>
                  <a:lnTo>
                    <a:pt x="1757680" y="2837497"/>
                  </a:lnTo>
                  <a:lnTo>
                    <a:pt x="1732915" y="2875279"/>
                  </a:lnTo>
                  <a:lnTo>
                    <a:pt x="1699895" y="2903537"/>
                  </a:lnTo>
                  <a:lnTo>
                    <a:pt x="1660525" y="2921635"/>
                  </a:lnTo>
                  <a:lnTo>
                    <a:pt x="1617662" y="2928302"/>
                  </a:lnTo>
                  <a:lnTo>
                    <a:pt x="1704340" y="2928302"/>
                  </a:lnTo>
                  <a:lnTo>
                    <a:pt x="1714817" y="2923540"/>
                  </a:lnTo>
                  <a:lnTo>
                    <a:pt x="1753235" y="2890520"/>
                  </a:lnTo>
                  <a:lnTo>
                    <a:pt x="1782127" y="2846387"/>
                  </a:lnTo>
                  <a:lnTo>
                    <a:pt x="1782127" y="2845117"/>
                  </a:lnTo>
                  <a:lnTo>
                    <a:pt x="2124710" y="1568132"/>
                  </a:lnTo>
                  <a:lnTo>
                    <a:pt x="2555875" y="0"/>
                  </a:lnTo>
                  <a:close/>
                </a:path>
              </a:pathLst>
            </a:custGeom>
            <a:solidFill>
              <a:srgbClr val="FFB8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7895589" y="5207635"/>
              <a:ext cx="756285" cy="1645920"/>
            </a:xfrm>
            <a:custGeom>
              <a:avLst/>
              <a:gdLst/>
              <a:ahLst/>
              <a:cxnLst/>
              <a:rect l="l" t="t" r="r" b="b"/>
              <a:pathLst>
                <a:path w="756284" h="1645920">
                  <a:moveTo>
                    <a:pt x="578484" y="0"/>
                  </a:moveTo>
                  <a:lnTo>
                    <a:pt x="532129" y="6350"/>
                  </a:lnTo>
                  <a:lnTo>
                    <a:pt x="489902" y="24129"/>
                  </a:lnTo>
                  <a:lnTo>
                    <a:pt x="453389" y="52387"/>
                  </a:lnTo>
                  <a:lnTo>
                    <a:pt x="425132" y="89534"/>
                  </a:lnTo>
                  <a:lnTo>
                    <a:pt x="406400" y="134619"/>
                  </a:lnTo>
                  <a:lnTo>
                    <a:pt x="0" y="1645602"/>
                  </a:lnTo>
                  <a:lnTo>
                    <a:pt x="26352" y="1645602"/>
                  </a:lnTo>
                  <a:lnTo>
                    <a:pt x="430212" y="140969"/>
                  </a:lnTo>
                  <a:lnTo>
                    <a:pt x="450214" y="95249"/>
                  </a:lnTo>
                  <a:lnTo>
                    <a:pt x="482282" y="59689"/>
                  </a:lnTo>
                  <a:lnTo>
                    <a:pt x="523239" y="35559"/>
                  </a:lnTo>
                  <a:lnTo>
                    <a:pt x="569594" y="25399"/>
                  </a:lnTo>
                  <a:lnTo>
                    <a:pt x="662362" y="25399"/>
                  </a:lnTo>
                  <a:lnTo>
                    <a:pt x="624839" y="6350"/>
                  </a:lnTo>
                  <a:lnTo>
                    <a:pt x="578484" y="0"/>
                  </a:lnTo>
                  <a:close/>
                </a:path>
                <a:path w="756284" h="1645920">
                  <a:moveTo>
                    <a:pt x="662362" y="25399"/>
                  </a:moveTo>
                  <a:lnTo>
                    <a:pt x="569594" y="25399"/>
                  </a:lnTo>
                  <a:lnTo>
                    <a:pt x="618489" y="30797"/>
                  </a:lnTo>
                  <a:lnTo>
                    <a:pt x="672464" y="57784"/>
                  </a:lnTo>
                  <a:lnTo>
                    <a:pt x="711517" y="103822"/>
                  </a:lnTo>
                  <a:lnTo>
                    <a:pt x="730884" y="161607"/>
                  </a:lnTo>
                  <a:lnTo>
                    <a:pt x="731837" y="192087"/>
                  </a:lnTo>
                  <a:lnTo>
                    <a:pt x="726439" y="222884"/>
                  </a:lnTo>
                  <a:lnTo>
                    <a:pt x="343852" y="1645602"/>
                  </a:lnTo>
                  <a:lnTo>
                    <a:pt x="370204" y="1645602"/>
                  </a:lnTo>
                  <a:lnTo>
                    <a:pt x="750252" y="229552"/>
                  </a:lnTo>
                  <a:lnTo>
                    <a:pt x="756284" y="193674"/>
                  </a:lnTo>
                  <a:lnTo>
                    <a:pt x="755332" y="158432"/>
                  </a:lnTo>
                  <a:lnTo>
                    <a:pt x="732789" y="91122"/>
                  </a:lnTo>
                  <a:lnTo>
                    <a:pt x="686752" y="37782"/>
                  </a:lnTo>
                  <a:lnTo>
                    <a:pt x="662362" y="25399"/>
                  </a:lnTo>
                  <a:close/>
                </a:path>
              </a:pathLst>
            </a:custGeom>
            <a:solidFill>
              <a:srgbClr val="D679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548880" y="6167120"/>
              <a:ext cx="3294379" cy="612140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2774950" y="2752090"/>
              <a:ext cx="3990340" cy="335280"/>
            </a:xfrm>
            <a:custGeom>
              <a:avLst/>
              <a:gdLst/>
              <a:ahLst/>
              <a:cxnLst/>
              <a:rect l="l" t="t" r="r" b="b"/>
              <a:pathLst>
                <a:path w="3990340" h="335280">
                  <a:moveTo>
                    <a:pt x="0" y="335280"/>
                  </a:moveTo>
                  <a:lnTo>
                    <a:pt x="3990340" y="335280"/>
                  </a:lnTo>
                  <a:lnTo>
                    <a:pt x="3990340" y="0"/>
                  </a:lnTo>
                  <a:lnTo>
                    <a:pt x="0" y="0"/>
                  </a:lnTo>
                  <a:lnTo>
                    <a:pt x="0" y="335280"/>
                  </a:lnTo>
                </a:path>
              </a:pathLst>
            </a:custGeom>
            <a:ln w="2857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1035050" y="393382"/>
            <a:ext cx="235013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125" dirty="0">
                <a:solidFill>
                  <a:srgbClr val="000000"/>
                </a:solidFill>
              </a:rPr>
              <a:t>Εργαλείο</a:t>
            </a:r>
            <a:r>
              <a:rPr spc="150" dirty="0">
                <a:solidFill>
                  <a:srgbClr val="000000"/>
                </a:solidFill>
              </a:rPr>
              <a:t> Bettercap</a:t>
            </a:r>
          </a:p>
        </p:txBody>
      </p:sp>
      <p:sp>
        <p:nvSpPr>
          <p:cNvPr id="14" name="object 14"/>
          <p:cNvSpPr txBox="1"/>
          <p:nvPr/>
        </p:nvSpPr>
        <p:spPr>
          <a:xfrm>
            <a:off x="78739" y="6623367"/>
            <a:ext cx="671195" cy="889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575"/>
              </a:lnSpc>
            </a:pPr>
            <a:r>
              <a:rPr sz="500" u="sng" spc="30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4"/>
              </a:rPr>
              <a:t>arp.spoof</a:t>
            </a:r>
            <a:r>
              <a:rPr sz="500" u="sng" spc="-15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4"/>
              </a:rPr>
              <a:t> </a:t>
            </a:r>
            <a:r>
              <a:rPr sz="500" u="sng" spc="20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4"/>
              </a:rPr>
              <a:t>::</a:t>
            </a:r>
            <a:r>
              <a:rPr sz="500" u="sng" spc="-15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4"/>
              </a:rPr>
              <a:t> </a:t>
            </a:r>
            <a:r>
              <a:rPr sz="500" u="sng" spc="30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4"/>
              </a:rPr>
              <a:t>better</a:t>
            </a:r>
            <a:r>
              <a:rPr sz="500" u="sng" spc="30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</a:rPr>
              <a:t>cap</a:t>
            </a:r>
            <a:endParaRPr sz="50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8308975" y="33019"/>
            <a:ext cx="2174240" cy="1244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50" spc="60" dirty="0">
                <a:latin typeface="Calibri"/>
                <a:cs typeface="Calibri"/>
              </a:rPr>
              <a:t>CSP004_C_E:</a:t>
            </a:r>
            <a:r>
              <a:rPr sz="650" spc="35" dirty="0">
                <a:latin typeface="Calibri"/>
                <a:cs typeface="Calibri"/>
              </a:rPr>
              <a:t> </a:t>
            </a:r>
            <a:r>
              <a:rPr sz="650" spc="55" dirty="0">
                <a:latin typeface="Calibri"/>
                <a:cs typeface="Calibri"/>
              </a:rPr>
              <a:t>Abdelkader</a:t>
            </a:r>
            <a:r>
              <a:rPr sz="650" spc="30" dirty="0">
                <a:latin typeface="Calibri"/>
                <a:cs typeface="Calibri"/>
              </a:rPr>
              <a:t> </a:t>
            </a:r>
            <a:r>
              <a:rPr sz="650" spc="60" dirty="0">
                <a:latin typeface="Calibri"/>
                <a:cs typeface="Calibri"/>
              </a:rPr>
              <a:t>Shaaban</a:t>
            </a:r>
            <a:r>
              <a:rPr sz="650" spc="40" dirty="0">
                <a:latin typeface="Calibri"/>
                <a:cs typeface="Calibri"/>
              </a:rPr>
              <a:t> </a:t>
            </a:r>
            <a:r>
              <a:rPr sz="650" spc="55" dirty="0">
                <a:latin typeface="Calibri"/>
                <a:cs typeface="Calibri"/>
              </a:rPr>
              <a:t>και</a:t>
            </a:r>
            <a:r>
              <a:rPr sz="650" spc="25" dirty="0">
                <a:latin typeface="Calibri"/>
                <a:cs typeface="Calibri"/>
              </a:rPr>
              <a:t> </a:t>
            </a:r>
            <a:r>
              <a:rPr sz="650" spc="50" dirty="0">
                <a:latin typeface="Calibri"/>
                <a:cs typeface="Calibri"/>
              </a:rPr>
              <a:t>Stefan</a:t>
            </a:r>
            <a:r>
              <a:rPr sz="650" spc="25" dirty="0">
                <a:latin typeface="Calibri"/>
                <a:cs typeface="Calibri"/>
              </a:rPr>
              <a:t> </a:t>
            </a:r>
            <a:r>
              <a:rPr sz="650" spc="50" dirty="0">
                <a:latin typeface="Calibri"/>
                <a:cs typeface="Calibri"/>
              </a:rPr>
              <a:t>Schauer</a:t>
            </a:r>
            <a:endParaRPr sz="65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720090" y="1357629"/>
            <a:ext cx="600519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9085" indent="-286385">
              <a:lnSpc>
                <a:spcPct val="100000"/>
              </a:lnSpc>
              <a:spcBef>
                <a:spcPts val="100"/>
              </a:spcBef>
              <a:buSzPct val="160000"/>
              <a:buFont typeface="Arial"/>
              <a:buChar char="•"/>
              <a:tabLst>
                <a:tab pos="298450" algn="l"/>
                <a:tab pos="299085" algn="l"/>
              </a:tabLst>
            </a:pPr>
            <a:r>
              <a:rPr sz="1000" spc="110" dirty="0">
                <a:latin typeface="Calibri"/>
                <a:cs typeface="Calibri"/>
              </a:rPr>
              <a:t>Τώρα</a:t>
            </a:r>
            <a:r>
              <a:rPr sz="1000" spc="40" dirty="0">
                <a:latin typeface="Calibri"/>
                <a:cs typeface="Calibri"/>
              </a:rPr>
              <a:t> </a:t>
            </a:r>
            <a:r>
              <a:rPr sz="1000" b="1" spc="90" dirty="0">
                <a:latin typeface="Calibri"/>
                <a:cs typeface="Calibri"/>
              </a:rPr>
              <a:t>arp</a:t>
            </a:r>
            <a:r>
              <a:rPr sz="1000" b="1" spc="45" dirty="0">
                <a:latin typeface="Calibri"/>
                <a:cs typeface="Calibri"/>
              </a:rPr>
              <a:t> </a:t>
            </a:r>
            <a:r>
              <a:rPr sz="1000" spc="95" dirty="0">
                <a:latin typeface="Calibri"/>
                <a:cs typeface="Calibri"/>
              </a:rPr>
              <a:t>του</a:t>
            </a:r>
            <a:r>
              <a:rPr sz="1000" spc="45" dirty="0">
                <a:latin typeface="Calibri"/>
                <a:cs typeface="Calibri"/>
              </a:rPr>
              <a:t> </a:t>
            </a:r>
            <a:r>
              <a:rPr sz="1000" spc="95" dirty="0">
                <a:latin typeface="Calibri"/>
                <a:cs typeface="Calibri"/>
              </a:rPr>
              <a:t>μηχανήματος-θύματος</a:t>
            </a:r>
            <a:r>
              <a:rPr sz="1000" spc="45" dirty="0">
                <a:latin typeface="Calibri"/>
                <a:cs typeface="Calibri"/>
              </a:rPr>
              <a:t> </a:t>
            </a:r>
            <a:r>
              <a:rPr sz="1000" b="1" spc="90" dirty="0">
                <a:latin typeface="Calibri"/>
                <a:cs typeface="Calibri"/>
              </a:rPr>
              <a:t>διακομιστής/Εξυπηρετητής)</a:t>
            </a:r>
            <a:r>
              <a:rPr sz="1000" b="1" spc="45" dirty="0">
                <a:latin typeface="Calibri"/>
                <a:cs typeface="Calibri"/>
              </a:rPr>
              <a:t> </a:t>
            </a:r>
            <a:r>
              <a:rPr sz="1000" spc="90" dirty="0">
                <a:latin typeface="Calibri"/>
                <a:cs typeface="Calibri"/>
              </a:rPr>
              <a:t>χρησιμοποιώντας:</a:t>
            </a:r>
            <a:r>
              <a:rPr sz="1000" spc="45" dirty="0">
                <a:latin typeface="Calibri"/>
                <a:cs typeface="Calibri"/>
              </a:rPr>
              <a:t> </a:t>
            </a:r>
            <a:r>
              <a:rPr sz="1000" spc="85" dirty="0">
                <a:latin typeface="Calibri"/>
                <a:cs typeface="Calibri"/>
              </a:rPr>
              <a:t>arp</a:t>
            </a:r>
            <a:r>
              <a:rPr sz="1000" spc="45" dirty="0">
                <a:latin typeface="Calibri"/>
                <a:cs typeface="Calibri"/>
              </a:rPr>
              <a:t> </a:t>
            </a:r>
            <a:r>
              <a:rPr sz="1000" spc="75" dirty="0">
                <a:latin typeface="Calibri"/>
                <a:cs typeface="Calibri"/>
              </a:rPr>
              <a:t>-a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3100387" y="2998787"/>
            <a:ext cx="4471670" cy="121348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0150" marR="800100" algn="ctr">
              <a:lnSpc>
                <a:spcPct val="113599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Calibri"/>
                <a:cs typeface="Calibri"/>
              </a:rPr>
              <a:t>Ο</a:t>
            </a:r>
            <a:r>
              <a:rPr sz="1100" spc="3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100" spc="-15" dirty="0">
                <a:solidFill>
                  <a:srgbClr val="FF0000"/>
                </a:solidFill>
                <a:latin typeface="Calibri"/>
                <a:cs typeface="Calibri"/>
              </a:rPr>
              <a:t>επιτιθέμενος</a:t>
            </a:r>
            <a:r>
              <a:rPr sz="1100" spc="3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Kali)</a:t>
            </a:r>
            <a:r>
              <a:rPr sz="1100" spc="-2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100" spc="-10" dirty="0">
                <a:solidFill>
                  <a:srgbClr val="FF0000"/>
                </a:solidFill>
                <a:latin typeface="Calibri"/>
                <a:cs typeface="Calibri"/>
              </a:rPr>
              <a:t>και</a:t>
            </a:r>
            <a:r>
              <a:rPr sz="1100" spc="3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FF0000"/>
                </a:solidFill>
                <a:latin typeface="Calibri"/>
                <a:cs typeface="Calibri"/>
              </a:rPr>
              <a:t>η</a:t>
            </a:r>
            <a:r>
              <a:rPr sz="1100" spc="3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FF0000"/>
                </a:solidFill>
                <a:latin typeface="Calibri"/>
                <a:cs typeface="Calibri"/>
              </a:rPr>
              <a:t>πύλη</a:t>
            </a:r>
            <a:r>
              <a:rPr sz="1100" spc="3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FF0000"/>
                </a:solidFill>
                <a:latin typeface="Calibri"/>
                <a:cs typeface="Calibri"/>
              </a:rPr>
              <a:t>έχουν</a:t>
            </a:r>
            <a:r>
              <a:rPr sz="1100" spc="5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FF0000"/>
                </a:solidFill>
                <a:latin typeface="Calibri"/>
                <a:cs typeface="Calibri"/>
              </a:rPr>
              <a:t>την </a:t>
            </a:r>
            <a:r>
              <a:rPr sz="110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FF0000"/>
                </a:solidFill>
                <a:latin typeface="Calibri"/>
                <a:cs typeface="Calibri"/>
              </a:rPr>
              <a:t>ίδια</a:t>
            </a:r>
            <a:r>
              <a:rPr sz="1100" spc="5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FF0000"/>
                </a:solidFill>
                <a:latin typeface="Calibri"/>
                <a:cs typeface="Calibri"/>
              </a:rPr>
              <a:t>διεύθυνση</a:t>
            </a:r>
            <a:r>
              <a:rPr sz="1100" spc="5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MAC (</a:t>
            </a:r>
            <a:r>
              <a:rPr sz="1100" spc="-5" dirty="0">
                <a:solidFill>
                  <a:srgbClr val="FF0000"/>
                </a:solidFill>
                <a:latin typeface="Calibri"/>
                <a:cs typeface="Calibri"/>
              </a:rPr>
              <a:t>Διεύθυνση</a:t>
            </a:r>
            <a:r>
              <a:rPr sz="1100" spc="5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FF0000"/>
                </a:solidFill>
                <a:latin typeface="Calibri"/>
                <a:cs typeface="Calibri"/>
              </a:rPr>
              <a:t>φυσικού </a:t>
            </a:r>
            <a:r>
              <a:rPr sz="1100" spc="-23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FF0000"/>
                </a:solidFill>
                <a:latin typeface="Calibri"/>
                <a:cs typeface="Calibri"/>
              </a:rPr>
              <a:t>επιπέδου</a:t>
            </a:r>
            <a:r>
              <a:rPr sz="1100" spc="4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FF0000"/>
                </a:solidFill>
                <a:latin typeface="Calibri"/>
                <a:cs typeface="Calibri"/>
              </a:rPr>
              <a:t>δικτύου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)</a:t>
            </a:r>
            <a:endParaRPr sz="11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200">
              <a:latin typeface="Arial"/>
              <a:cs typeface="Arial"/>
            </a:endParaRPr>
          </a:p>
          <a:p>
            <a:pPr marL="182245" marR="5080" indent="-169545">
              <a:lnSpc>
                <a:spcPct val="100000"/>
              </a:lnSpc>
              <a:spcBef>
                <a:spcPts val="835"/>
              </a:spcBef>
            </a:pPr>
            <a:r>
              <a:rPr sz="1100" b="1" spc="80" dirty="0">
                <a:solidFill>
                  <a:srgbClr val="CF2D1C"/>
                </a:solidFill>
                <a:latin typeface="Calibri"/>
                <a:cs typeface="Calibri"/>
              </a:rPr>
              <a:t>Αυτό</a:t>
            </a:r>
            <a:r>
              <a:rPr sz="1100" b="1" spc="35" dirty="0">
                <a:solidFill>
                  <a:srgbClr val="CF2D1C"/>
                </a:solidFill>
                <a:latin typeface="Calibri"/>
                <a:cs typeface="Calibri"/>
              </a:rPr>
              <a:t> </a:t>
            </a:r>
            <a:r>
              <a:rPr sz="1100" b="1" spc="75" dirty="0">
                <a:solidFill>
                  <a:srgbClr val="CF2D1C"/>
                </a:solidFill>
                <a:latin typeface="Calibri"/>
                <a:cs typeface="Calibri"/>
              </a:rPr>
              <a:t>σημαίνει</a:t>
            </a:r>
            <a:r>
              <a:rPr sz="1100" b="1" spc="35" dirty="0">
                <a:solidFill>
                  <a:srgbClr val="CF2D1C"/>
                </a:solidFill>
                <a:latin typeface="Calibri"/>
                <a:cs typeface="Calibri"/>
              </a:rPr>
              <a:t> </a:t>
            </a:r>
            <a:r>
              <a:rPr sz="1100" b="1" spc="65" dirty="0">
                <a:solidFill>
                  <a:srgbClr val="CF2D1C"/>
                </a:solidFill>
                <a:latin typeface="Calibri"/>
                <a:cs typeface="Calibri"/>
              </a:rPr>
              <a:t>ότι</a:t>
            </a:r>
            <a:r>
              <a:rPr sz="1100" b="1" spc="40" dirty="0">
                <a:solidFill>
                  <a:srgbClr val="CF2D1C"/>
                </a:solidFill>
                <a:latin typeface="Calibri"/>
                <a:cs typeface="Calibri"/>
              </a:rPr>
              <a:t> </a:t>
            </a:r>
            <a:r>
              <a:rPr sz="1100" b="1" spc="80" dirty="0">
                <a:solidFill>
                  <a:srgbClr val="CF2D1C"/>
                </a:solidFill>
                <a:latin typeface="Calibri"/>
                <a:cs typeface="Calibri"/>
              </a:rPr>
              <a:t>κάθε</a:t>
            </a:r>
            <a:r>
              <a:rPr sz="1100" b="1" spc="35" dirty="0">
                <a:solidFill>
                  <a:srgbClr val="CF2D1C"/>
                </a:solidFill>
                <a:latin typeface="Calibri"/>
                <a:cs typeface="Calibri"/>
              </a:rPr>
              <a:t> </a:t>
            </a:r>
            <a:r>
              <a:rPr sz="1100" b="1" spc="95" dirty="0">
                <a:solidFill>
                  <a:srgbClr val="CF2D1C"/>
                </a:solidFill>
                <a:latin typeface="Calibri"/>
                <a:cs typeface="Calibri"/>
              </a:rPr>
              <a:t>φορά</a:t>
            </a:r>
            <a:r>
              <a:rPr sz="1100" b="1" spc="40" dirty="0">
                <a:solidFill>
                  <a:srgbClr val="CF2D1C"/>
                </a:solidFill>
                <a:latin typeface="Calibri"/>
                <a:cs typeface="Calibri"/>
              </a:rPr>
              <a:t> </a:t>
            </a:r>
            <a:r>
              <a:rPr sz="1100" b="1" spc="85" dirty="0">
                <a:solidFill>
                  <a:srgbClr val="CF2D1C"/>
                </a:solidFill>
                <a:latin typeface="Calibri"/>
                <a:cs typeface="Calibri"/>
              </a:rPr>
              <a:t>που</a:t>
            </a:r>
            <a:r>
              <a:rPr sz="1100" b="1" spc="35" dirty="0">
                <a:solidFill>
                  <a:srgbClr val="CF2D1C"/>
                </a:solidFill>
                <a:latin typeface="Calibri"/>
                <a:cs typeface="Calibri"/>
              </a:rPr>
              <a:t> </a:t>
            </a:r>
            <a:r>
              <a:rPr sz="1100" b="1" spc="75" dirty="0">
                <a:solidFill>
                  <a:srgbClr val="CF2D1C"/>
                </a:solidFill>
                <a:latin typeface="Calibri"/>
                <a:cs typeface="Calibri"/>
              </a:rPr>
              <a:t>το</a:t>
            </a:r>
            <a:r>
              <a:rPr sz="1100" b="1" spc="40" dirty="0">
                <a:solidFill>
                  <a:srgbClr val="CF2D1C"/>
                </a:solidFill>
                <a:latin typeface="Calibri"/>
                <a:cs typeface="Calibri"/>
              </a:rPr>
              <a:t> </a:t>
            </a:r>
            <a:r>
              <a:rPr sz="1100" b="1" spc="85" dirty="0">
                <a:solidFill>
                  <a:srgbClr val="CF2D1C"/>
                </a:solidFill>
                <a:latin typeface="Calibri"/>
                <a:cs typeface="Calibri"/>
              </a:rPr>
              <a:t>μηχάνημα</a:t>
            </a:r>
            <a:r>
              <a:rPr sz="1100" b="1" spc="30" dirty="0">
                <a:solidFill>
                  <a:srgbClr val="CF2D1C"/>
                </a:solidFill>
                <a:latin typeface="Calibri"/>
                <a:cs typeface="Calibri"/>
              </a:rPr>
              <a:t> </a:t>
            </a:r>
            <a:r>
              <a:rPr sz="1100" b="1" spc="70" dirty="0">
                <a:solidFill>
                  <a:srgbClr val="CF2D1C"/>
                </a:solidFill>
                <a:latin typeface="Calibri"/>
                <a:cs typeface="Calibri"/>
              </a:rPr>
              <a:t>στέλνει</a:t>
            </a:r>
            <a:r>
              <a:rPr sz="1100" b="1" spc="40" dirty="0">
                <a:solidFill>
                  <a:srgbClr val="CF2D1C"/>
                </a:solidFill>
                <a:latin typeface="Calibri"/>
                <a:cs typeface="Calibri"/>
              </a:rPr>
              <a:t> </a:t>
            </a:r>
            <a:r>
              <a:rPr sz="1100" b="1" spc="80" dirty="0">
                <a:solidFill>
                  <a:srgbClr val="CF2D1C"/>
                </a:solidFill>
                <a:latin typeface="Calibri"/>
                <a:cs typeface="Calibri"/>
              </a:rPr>
              <a:t>δεδομένα </a:t>
            </a:r>
            <a:r>
              <a:rPr sz="1100" b="1" spc="-235" dirty="0">
                <a:solidFill>
                  <a:srgbClr val="CF2D1C"/>
                </a:solidFill>
                <a:latin typeface="Calibri"/>
                <a:cs typeface="Calibri"/>
              </a:rPr>
              <a:t> </a:t>
            </a:r>
            <a:r>
              <a:rPr sz="1100" b="1" spc="80" dirty="0">
                <a:solidFill>
                  <a:srgbClr val="CF2D1C"/>
                </a:solidFill>
                <a:latin typeface="Calibri"/>
                <a:cs typeface="Calibri"/>
              </a:rPr>
              <a:t>στην</a:t>
            </a:r>
            <a:r>
              <a:rPr sz="1100" b="1" spc="30" dirty="0">
                <a:solidFill>
                  <a:srgbClr val="CF2D1C"/>
                </a:solidFill>
                <a:latin typeface="Calibri"/>
                <a:cs typeface="Calibri"/>
              </a:rPr>
              <a:t> </a:t>
            </a:r>
            <a:r>
              <a:rPr sz="1100" b="1" spc="75" dirty="0">
                <a:solidFill>
                  <a:srgbClr val="CF2D1C"/>
                </a:solidFill>
                <a:latin typeface="Calibri"/>
                <a:cs typeface="Calibri"/>
              </a:rPr>
              <a:t>πύλη,</a:t>
            </a:r>
            <a:r>
              <a:rPr sz="1100" b="1" spc="35" dirty="0">
                <a:solidFill>
                  <a:srgbClr val="CF2D1C"/>
                </a:solidFill>
                <a:latin typeface="Calibri"/>
                <a:cs typeface="Calibri"/>
              </a:rPr>
              <a:t> </a:t>
            </a:r>
            <a:r>
              <a:rPr sz="1100" b="1" spc="85" dirty="0">
                <a:solidFill>
                  <a:srgbClr val="CF2D1C"/>
                </a:solidFill>
                <a:latin typeface="Calibri"/>
                <a:cs typeface="Calibri"/>
              </a:rPr>
              <a:t>αυτά</a:t>
            </a:r>
            <a:r>
              <a:rPr sz="1100" b="1" spc="30" dirty="0">
                <a:solidFill>
                  <a:srgbClr val="CF2D1C"/>
                </a:solidFill>
                <a:latin typeface="Calibri"/>
                <a:cs typeface="Calibri"/>
              </a:rPr>
              <a:t> </a:t>
            </a:r>
            <a:r>
              <a:rPr sz="1100" b="1" spc="95" dirty="0">
                <a:solidFill>
                  <a:srgbClr val="CF2D1C"/>
                </a:solidFill>
                <a:latin typeface="Calibri"/>
                <a:cs typeface="Calibri"/>
              </a:rPr>
              <a:t>θα</a:t>
            </a:r>
            <a:r>
              <a:rPr sz="1100" b="1" spc="35" dirty="0">
                <a:solidFill>
                  <a:srgbClr val="CF2D1C"/>
                </a:solidFill>
                <a:latin typeface="Calibri"/>
                <a:cs typeface="Calibri"/>
              </a:rPr>
              <a:t> </a:t>
            </a:r>
            <a:r>
              <a:rPr sz="1100" b="1" spc="80" dirty="0">
                <a:solidFill>
                  <a:srgbClr val="CF2D1C"/>
                </a:solidFill>
                <a:latin typeface="Calibri"/>
                <a:cs typeface="Calibri"/>
              </a:rPr>
              <a:t>δρομολογούνται</a:t>
            </a:r>
            <a:r>
              <a:rPr sz="1100" b="1" spc="40" dirty="0">
                <a:solidFill>
                  <a:srgbClr val="CF2D1C"/>
                </a:solidFill>
                <a:latin typeface="Calibri"/>
                <a:cs typeface="Calibri"/>
              </a:rPr>
              <a:t> </a:t>
            </a:r>
            <a:r>
              <a:rPr sz="1100" b="1" spc="75" dirty="0">
                <a:solidFill>
                  <a:srgbClr val="CF2D1C"/>
                </a:solidFill>
                <a:latin typeface="Calibri"/>
                <a:cs typeface="Calibri"/>
              </a:rPr>
              <a:t>στο</a:t>
            </a:r>
            <a:r>
              <a:rPr sz="1100" b="1" spc="35" dirty="0">
                <a:solidFill>
                  <a:srgbClr val="CF2D1C"/>
                </a:solidFill>
                <a:latin typeface="Calibri"/>
                <a:cs typeface="Calibri"/>
              </a:rPr>
              <a:t> </a:t>
            </a:r>
            <a:r>
              <a:rPr sz="1100" b="1" spc="60" dirty="0">
                <a:solidFill>
                  <a:srgbClr val="CF2D1C"/>
                </a:solidFill>
                <a:latin typeface="Calibri"/>
                <a:cs typeface="Calibri"/>
              </a:rPr>
              <a:t>Kali</a:t>
            </a:r>
            <a:r>
              <a:rPr sz="1100" b="1" spc="35" dirty="0">
                <a:solidFill>
                  <a:srgbClr val="CF2D1C"/>
                </a:solidFill>
                <a:latin typeface="Calibri"/>
                <a:cs typeface="Calibri"/>
              </a:rPr>
              <a:t> </a:t>
            </a:r>
            <a:r>
              <a:rPr sz="1100" b="1" spc="65" dirty="0">
                <a:solidFill>
                  <a:srgbClr val="CF2D1C"/>
                </a:solidFill>
                <a:latin typeface="Calibri"/>
                <a:cs typeface="Calibri"/>
              </a:rPr>
              <a:t>(επιτιθέμενος).</a:t>
            </a:r>
            <a:endParaRPr sz="11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959100" y="0"/>
            <a:ext cx="7884159" cy="6878955"/>
            <a:chOff x="2959100" y="0"/>
            <a:chExt cx="7884159" cy="6878955"/>
          </a:xfrm>
        </p:grpSpPr>
        <p:sp>
          <p:nvSpPr>
            <p:cNvPr id="3" name="object 3"/>
            <p:cNvSpPr/>
            <p:nvPr/>
          </p:nvSpPr>
          <p:spPr>
            <a:xfrm>
              <a:off x="6896100" y="1270"/>
              <a:ext cx="1818639" cy="6856730"/>
            </a:xfrm>
            <a:custGeom>
              <a:avLst/>
              <a:gdLst/>
              <a:ahLst/>
              <a:cxnLst/>
              <a:rect l="l" t="t" r="r" b="b"/>
              <a:pathLst>
                <a:path w="1818640" h="6856730">
                  <a:moveTo>
                    <a:pt x="0" y="6856730"/>
                  </a:moveTo>
                  <a:lnTo>
                    <a:pt x="1818322" y="0"/>
                  </a:lnTo>
                </a:path>
              </a:pathLst>
            </a:custGeom>
            <a:ln w="22225">
              <a:solidFill>
                <a:srgbClr val="D6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7377747" y="0"/>
              <a:ext cx="2555875" cy="6858000"/>
            </a:xfrm>
            <a:custGeom>
              <a:avLst/>
              <a:gdLst/>
              <a:ahLst/>
              <a:cxnLst/>
              <a:rect l="l" t="t" r="r" b="b"/>
              <a:pathLst>
                <a:path w="2555875" h="6858000">
                  <a:moveTo>
                    <a:pt x="1542097" y="1537652"/>
                  </a:moveTo>
                  <a:lnTo>
                    <a:pt x="1494790" y="1544002"/>
                  </a:lnTo>
                  <a:lnTo>
                    <a:pt x="1451292" y="1562100"/>
                  </a:lnTo>
                  <a:lnTo>
                    <a:pt x="1413827" y="1590675"/>
                  </a:lnTo>
                  <a:lnTo>
                    <a:pt x="1384617" y="1628139"/>
                  </a:lnTo>
                  <a:lnTo>
                    <a:pt x="1365885" y="1673860"/>
                  </a:lnTo>
                  <a:lnTo>
                    <a:pt x="970915" y="3128645"/>
                  </a:lnTo>
                  <a:lnTo>
                    <a:pt x="0" y="6858000"/>
                  </a:lnTo>
                  <a:lnTo>
                    <a:pt x="26035" y="6858000"/>
                  </a:lnTo>
                  <a:lnTo>
                    <a:pt x="996632" y="3136265"/>
                  </a:lnTo>
                  <a:lnTo>
                    <a:pt x="1391285" y="1681479"/>
                  </a:lnTo>
                  <a:lnTo>
                    <a:pt x="1412240" y="1635442"/>
                  </a:lnTo>
                  <a:lnTo>
                    <a:pt x="1445577" y="1599247"/>
                  </a:lnTo>
                  <a:lnTo>
                    <a:pt x="1487805" y="1574800"/>
                  </a:lnTo>
                  <a:lnTo>
                    <a:pt x="1535747" y="1564322"/>
                  </a:lnTo>
                  <a:lnTo>
                    <a:pt x="1637665" y="1564322"/>
                  </a:lnTo>
                  <a:lnTo>
                    <a:pt x="1625600" y="1556702"/>
                  </a:lnTo>
                  <a:lnTo>
                    <a:pt x="1590992" y="1544002"/>
                  </a:lnTo>
                  <a:lnTo>
                    <a:pt x="1542097" y="1537652"/>
                  </a:lnTo>
                  <a:close/>
                </a:path>
                <a:path w="2555875" h="6858000">
                  <a:moveTo>
                    <a:pt x="1637665" y="1564322"/>
                  </a:moveTo>
                  <a:lnTo>
                    <a:pt x="1535747" y="1564322"/>
                  </a:lnTo>
                  <a:lnTo>
                    <a:pt x="1585912" y="1569402"/>
                  </a:lnTo>
                  <a:lnTo>
                    <a:pt x="1615122" y="1580514"/>
                  </a:lnTo>
                  <a:lnTo>
                    <a:pt x="1663700" y="1617662"/>
                  </a:lnTo>
                  <a:lnTo>
                    <a:pt x="1694497" y="1671954"/>
                  </a:lnTo>
                  <a:lnTo>
                    <a:pt x="1702117" y="1732597"/>
                  </a:lnTo>
                  <a:lnTo>
                    <a:pt x="1696720" y="1764029"/>
                  </a:lnTo>
                  <a:lnTo>
                    <a:pt x="1437005" y="2721927"/>
                  </a:lnTo>
                  <a:lnTo>
                    <a:pt x="1430655" y="2770822"/>
                  </a:lnTo>
                  <a:lnTo>
                    <a:pt x="1437005" y="2818129"/>
                  </a:lnTo>
                  <a:lnTo>
                    <a:pt x="1455102" y="2861627"/>
                  </a:lnTo>
                  <a:lnTo>
                    <a:pt x="1483677" y="2899092"/>
                  </a:lnTo>
                  <a:lnTo>
                    <a:pt x="1521460" y="2928302"/>
                  </a:lnTo>
                  <a:lnTo>
                    <a:pt x="1566862" y="2947035"/>
                  </a:lnTo>
                  <a:lnTo>
                    <a:pt x="1618932" y="2953067"/>
                  </a:lnTo>
                  <a:lnTo>
                    <a:pt x="1669097" y="2944812"/>
                  </a:lnTo>
                  <a:lnTo>
                    <a:pt x="1704340" y="2928302"/>
                  </a:lnTo>
                  <a:lnTo>
                    <a:pt x="1617662" y="2928302"/>
                  </a:lnTo>
                  <a:lnTo>
                    <a:pt x="1573212" y="2922904"/>
                  </a:lnTo>
                  <a:lnTo>
                    <a:pt x="1527175" y="2901950"/>
                  </a:lnTo>
                  <a:lnTo>
                    <a:pt x="1490980" y="2868612"/>
                  </a:lnTo>
                  <a:lnTo>
                    <a:pt x="1466532" y="2826385"/>
                  </a:lnTo>
                  <a:lnTo>
                    <a:pt x="1456055" y="2778442"/>
                  </a:lnTo>
                  <a:lnTo>
                    <a:pt x="1461135" y="2728277"/>
                  </a:lnTo>
                  <a:lnTo>
                    <a:pt x="1720850" y="1770379"/>
                  </a:lnTo>
                  <a:lnTo>
                    <a:pt x="1726882" y="1734820"/>
                  </a:lnTo>
                  <a:lnTo>
                    <a:pt x="1725930" y="1701800"/>
                  </a:lnTo>
                  <a:lnTo>
                    <a:pt x="1725930" y="1698942"/>
                  </a:lnTo>
                  <a:lnTo>
                    <a:pt x="1717992" y="1664017"/>
                  </a:lnTo>
                  <a:lnTo>
                    <a:pt x="1703070" y="1630679"/>
                  </a:lnTo>
                  <a:lnTo>
                    <a:pt x="1682115" y="1600517"/>
                  </a:lnTo>
                  <a:lnTo>
                    <a:pt x="1656080" y="1575752"/>
                  </a:lnTo>
                  <a:lnTo>
                    <a:pt x="1637665" y="1564322"/>
                  </a:lnTo>
                  <a:close/>
                </a:path>
                <a:path w="2555875" h="6858000">
                  <a:moveTo>
                    <a:pt x="2555875" y="0"/>
                  </a:moveTo>
                  <a:lnTo>
                    <a:pt x="2528570" y="0"/>
                  </a:lnTo>
                  <a:lnTo>
                    <a:pt x="2100177" y="1562100"/>
                  </a:lnTo>
                  <a:lnTo>
                    <a:pt x="1757680" y="2837497"/>
                  </a:lnTo>
                  <a:lnTo>
                    <a:pt x="1732915" y="2875279"/>
                  </a:lnTo>
                  <a:lnTo>
                    <a:pt x="1699895" y="2903537"/>
                  </a:lnTo>
                  <a:lnTo>
                    <a:pt x="1660525" y="2921635"/>
                  </a:lnTo>
                  <a:lnTo>
                    <a:pt x="1617662" y="2928302"/>
                  </a:lnTo>
                  <a:lnTo>
                    <a:pt x="1704340" y="2928302"/>
                  </a:lnTo>
                  <a:lnTo>
                    <a:pt x="1714817" y="2923540"/>
                  </a:lnTo>
                  <a:lnTo>
                    <a:pt x="1753235" y="2890520"/>
                  </a:lnTo>
                  <a:lnTo>
                    <a:pt x="1782127" y="2846387"/>
                  </a:lnTo>
                  <a:lnTo>
                    <a:pt x="1782127" y="2845117"/>
                  </a:lnTo>
                  <a:lnTo>
                    <a:pt x="2124710" y="1568132"/>
                  </a:lnTo>
                  <a:lnTo>
                    <a:pt x="2555875" y="0"/>
                  </a:lnTo>
                  <a:close/>
                </a:path>
              </a:pathLst>
            </a:custGeom>
            <a:solidFill>
              <a:srgbClr val="FFB8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7895590" y="5207635"/>
              <a:ext cx="756285" cy="1645920"/>
            </a:xfrm>
            <a:custGeom>
              <a:avLst/>
              <a:gdLst/>
              <a:ahLst/>
              <a:cxnLst/>
              <a:rect l="l" t="t" r="r" b="b"/>
              <a:pathLst>
                <a:path w="756284" h="1645920">
                  <a:moveTo>
                    <a:pt x="578484" y="0"/>
                  </a:moveTo>
                  <a:lnTo>
                    <a:pt x="532129" y="6350"/>
                  </a:lnTo>
                  <a:lnTo>
                    <a:pt x="489902" y="24129"/>
                  </a:lnTo>
                  <a:lnTo>
                    <a:pt x="453389" y="52387"/>
                  </a:lnTo>
                  <a:lnTo>
                    <a:pt x="425132" y="89534"/>
                  </a:lnTo>
                  <a:lnTo>
                    <a:pt x="406400" y="134619"/>
                  </a:lnTo>
                  <a:lnTo>
                    <a:pt x="0" y="1645602"/>
                  </a:lnTo>
                  <a:lnTo>
                    <a:pt x="26352" y="1645602"/>
                  </a:lnTo>
                  <a:lnTo>
                    <a:pt x="430212" y="140969"/>
                  </a:lnTo>
                  <a:lnTo>
                    <a:pt x="450214" y="95249"/>
                  </a:lnTo>
                  <a:lnTo>
                    <a:pt x="482282" y="59689"/>
                  </a:lnTo>
                  <a:lnTo>
                    <a:pt x="523239" y="35559"/>
                  </a:lnTo>
                  <a:lnTo>
                    <a:pt x="569594" y="25399"/>
                  </a:lnTo>
                  <a:lnTo>
                    <a:pt x="662362" y="25399"/>
                  </a:lnTo>
                  <a:lnTo>
                    <a:pt x="624839" y="6350"/>
                  </a:lnTo>
                  <a:lnTo>
                    <a:pt x="578484" y="0"/>
                  </a:lnTo>
                  <a:close/>
                </a:path>
                <a:path w="756284" h="1645920">
                  <a:moveTo>
                    <a:pt x="662362" y="25399"/>
                  </a:moveTo>
                  <a:lnTo>
                    <a:pt x="569594" y="25399"/>
                  </a:lnTo>
                  <a:lnTo>
                    <a:pt x="618489" y="30797"/>
                  </a:lnTo>
                  <a:lnTo>
                    <a:pt x="672464" y="57784"/>
                  </a:lnTo>
                  <a:lnTo>
                    <a:pt x="711517" y="103822"/>
                  </a:lnTo>
                  <a:lnTo>
                    <a:pt x="730884" y="161607"/>
                  </a:lnTo>
                  <a:lnTo>
                    <a:pt x="731837" y="192087"/>
                  </a:lnTo>
                  <a:lnTo>
                    <a:pt x="726439" y="222884"/>
                  </a:lnTo>
                  <a:lnTo>
                    <a:pt x="343852" y="1645602"/>
                  </a:lnTo>
                  <a:lnTo>
                    <a:pt x="370204" y="1645602"/>
                  </a:lnTo>
                  <a:lnTo>
                    <a:pt x="750252" y="229552"/>
                  </a:lnTo>
                  <a:lnTo>
                    <a:pt x="756284" y="193674"/>
                  </a:lnTo>
                  <a:lnTo>
                    <a:pt x="755332" y="158432"/>
                  </a:lnTo>
                  <a:lnTo>
                    <a:pt x="732789" y="91122"/>
                  </a:lnTo>
                  <a:lnTo>
                    <a:pt x="686752" y="37782"/>
                  </a:lnTo>
                  <a:lnTo>
                    <a:pt x="662362" y="25399"/>
                  </a:lnTo>
                  <a:close/>
                </a:path>
              </a:pathLst>
            </a:custGeom>
            <a:solidFill>
              <a:srgbClr val="D679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548879" y="6167120"/>
              <a:ext cx="3294379" cy="612140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959100" y="2293620"/>
              <a:ext cx="6130290" cy="4564379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154679" y="2489199"/>
              <a:ext cx="5552440" cy="4211320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3412490" y="5355590"/>
              <a:ext cx="1252220" cy="165100"/>
            </a:xfrm>
            <a:custGeom>
              <a:avLst/>
              <a:gdLst/>
              <a:ahLst/>
              <a:cxnLst/>
              <a:rect l="l" t="t" r="r" b="b"/>
              <a:pathLst>
                <a:path w="1252220" h="165100">
                  <a:moveTo>
                    <a:pt x="0" y="165100"/>
                  </a:moveTo>
                  <a:lnTo>
                    <a:pt x="1252220" y="165100"/>
                  </a:lnTo>
                  <a:lnTo>
                    <a:pt x="1252220" y="0"/>
                  </a:lnTo>
                  <a:lnTo>
                    <a:pt x="0" y="0"/>
                  </a:lnTo>
                  <a:lnTo>
                    <a:pt x="0" y="165100"/>
                  </a:lnTo>
                </a:path>
              </a:pathLst>
            </a:custGeom>
            <a:ln w="285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875030" y="423862"/>
            <a:ext cx="4406265" cy="2921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50" spc="145" dirty="0">
                <a:solidFill>
                  <a:srgbClr val="000000"/>
                </a:solidFill>
              </a:rPr>
              <a:t>Bettercab</a:t>
            </a:r>
            <a:r>
              <a:rPr sz="1750" spc="204" dirty="0">
                <a:solidFill>
                  <a:srgbClr val="000000"/>
                </a:solidFill>
              </a:rPr>
              <a:t> </a:t>
            </a:r>
            <a:r>
              <a:rPr sz="1750" spc="110" dirty="0">
                <a:solidFill>
                  <a:srgbClr val="000000"/>
                </a:solidFill>
              </a:rPr>
              <a:t>για</a:t>
            </a:r>
            <a:r>
              <a:rPr sz="1750" spc="155" dirty="0">
                <a:solidFill>
                  <a:srgbClr val="000000"/>
                </a:solidFill>
              </a:rPr>
              <a:t> </a:t>
            </a:r>
            <a:r>
              <a:rPr sz="1750" spc="135" dirty="0">
                <a:solidFill>
                  <a:srgbClr val="000000"/>
                </a:solidFill>
              </a:rPr>
              <a:t>sniffing</a:t>
            </a:r>
            <a:r>
              <a:rPr sz="1750" spc="195" dirty="0">
                <a:solidFill>
                  <a:srgbClr val="000000"/>
                </a:solidFill>
              </a:rPr>
              <a:t> </a:t>
            </a:r>
            <a:r>
              <a:rPr sz="1750" spc="140" dirty="0">
                <a:solidFill>
                  <a:srgbClr val="000000"/>
                </a:solidFill>
              </a:rPr>
              <a:t>πακέτα</a:t>
            </a:r>
            <a:r>
              <a:rPr sz="1750" spc="175" dirty="0">
                <a:solidFill>
                  <a:srgbClr val="000000"/>
                </a:solidFill>
              </a:rPr>
              <a:t> </a:t>
            </a:r>
            <a:r>
              <a:rPr sz="1750" spc="140" dirty="0">
                <a:solidFill>
                  <a:srgbClr val="000000"/>
                </a:solidFill>
              </a:rPr>
              <a:t>δεδομένων</a:t>
            </a:r>
            <a:endParaRPr sz="1750"/>
          </a:p>
        </p:txBody>
      </p:sp>
      <p:sp>
        <p:nvSpPr>
          <p:cNvPr id="14" name="object 14"/>
          <p:cNvSpPr txBox="1"/>
          <p:nvPr/>
        </p:nvSpPr>
        <p:spPr>
          <a:xfrm>
            <a:off x="11131550" y="6347142"/>
            <a:ext cx="114935" cy="1079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720"/>
              </a:lnSpc>
            </a:pPr>
            <a:r>
              <a:rPr sz="650" spc="5" dirty="0">
                <a:latin typeface="Calibri"/>
                <a:cs typeface="Calibri"/>
              </a:rPr>
              <a:t>2</a:t>
            </a:r>
            <a:r>
              <a:rPr sz="650" spc="30" dirty="0">
                <a:latin typeface="Calibri"/>
                <a:cs typeface="Calibri"/>
              </a:rPr>
              <a:t>0</a:t>
            </a:r>
            <a:endParaRPr sz="65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8308340" y="33019"/>
            <a:ext cx="2174240" cy="1244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50" spc="60" dirty="0">
                <a:latin typeface="Calibri"/>
                <a:cs typeface="Calibri"/>
              </a:rPr>
              <a:t>CSP004_C_E:</a:t>
            </a:r>
            <a:r>
              <a:rPr sz="650" spc="35" dirty="0">
                <a:latin typeface="Calibri"/>
                <a:cs typeface="Calibri"/>
              </a:rPr>
              <a:t> </a:t>
            </a:r>
            <a:r>
              <a:rPr sz="650" spc="55" dirty="0">
                <a:latin typeface="Calibri"/>
                <a:cs typeface="Calibri"/>
              </a:rPr>
              <a:t>Abdelkader</a:t>
            </a:r>
            <a:r>
              <a:rPr sz="650" spc="30" dirty="0">
                <a:latin typeface="Calibri"/>
                <a:cs typeface="Calibri"/>
              </a:rPr>
              <a:t> </a:t>
            </a:r>
            <a:r>
              <a:rPr sz="650" spc="60" dirty="0">
                <a:latin typeface="Calibri"/>
                <a:cs typeface="Calibri"/>
              </a:rPr>
              <a:t>Shaaban</a:t>
            </a:r>
            <a:r>
              <a:rPr sz="650" spc="40" dirty="0">
                <a:latin typeface="Calibri"/>
                <a:cs typeface="Calibri"/>
              </a:rPr>
              <a:t> </a:t>
            </a:r>
            <a:r>
              <a:rPr sz="650" spc="55" dirty="0">
                <a:latin typeface="Calibri"/>
                <a:cs typeface="Calibri"/>
              </a:rPr>
              <a:t>και</a:t>
            </a:r>
            <a:r>
              <a:rPr sz="650" spc="25" dirty="0">
                <a:latin typeface="Calibri"/>
                <a:cs typeface="Calibri"/>
              </a:rPr>
              <a:t> </a:t>
            </a:r>
            <a:r>
              <a:rPr sz="650" spc="50" dirty="0">
                <a:latin typeface="Calibri"/>
                <a:cs typeface="Calibri"/>
              </a:rPr>
              <a:t>Stefan</a:t>
            </a:r>
            <a:r>
              <a:rPr sz="650" spc="25" dirty="0">
                <a:latin typeface="Calibri"/>
                <a:cs typeface="Calibri"/>
              </a:rPr>
              <a:t> </a:t>
            </a:r>
            <a:r>
              <a:rPr sz="650" spc="50" dirty="0">
                <a:latin typeface="Calibri"/>
                <a:cs typeface="Calibri"/>
              </a:rPr>
              <a:t>Schauer</a:t>
            </a:r>
            <a:endParaRPr sz="65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63854" y="1348700"/>
            <a:ext cx="8108950" cy="942340"/>
          </a:xfrm>
          <a:prstGeom prst="rect">
            <a:avLst/>
          </a:prstGeom>
        </p:spPr>
        <p:txBody>
          <a:bodyPr vert="horz" wrap="square" lIns="0" tIns="81915" rIns="0" bIns="0" rtlCol="0">
            <a:spAutoFit/>
          </a:bodyPr>
          <a:lstStyle/>
          <a:p>
            <a:pPr marL="299085" indent="-286385">
              <a:lnSpc>
                <a:spcPct val="100000"/>
              </a:lnSpc>
              <a:spcBef>
                <a:spcPts val="645"/>
              </a:spcBef>
              <a:buSzPct val="160000"/>
              <a:buFont typeface="Arial"/>
              <a:buChar char="•"/>
              <a:tabLst>
                <a:tab pos="298450" algn="l"/>
                <a:tab pos="299085" algn="l"/>
              </a:tabLst>
            </a:pPr>
            <a:r>
              <a:rPr sz="1000" b="1" spc="20" dirty="0">
                <a:solidFill>
                  <a:srgbClr val="CF2D1C"/>
                </a:solidFill>
                <a:latin typeface="Calibri"/>
                <a:cs typeface="Calibri"/>
              </a:rPr>
              <a:t>δίκτυο</a:t>
            </a:r>
            <a:r>
              <a:rPr sz="1000" b="1" spc="-40" dirty="0">
                <a:solidFill>
                  <a:srgbClr val="CF2D1C"/>
                </a:solidFill>
                <a:latin typeface="Calibri"/>
                <a:cs typeface="Calibri"/>
              </a:rPr>
              <a:t> </a:t>
            </a:r>
            <a:r>
              <a:rPr sz="1000" b="1" spc="20" dirty="0">
                <a:solidFill>
                  <a:srgbClr val="CF2D1C"/>
                </a:solidFill>
                <a:latin typeface="Calibri"/>
                <a:cs typeface="Calibri"/>
              </a:rPr>
              <a:t>on</a:t>
            </a:r>
            <a:endParaRPr sz="1000">
              <a:latin typeface="Calibri"/>
              <a:cs typeface="Calibri"/>
            </a:endParaRPr>
          </a:p>
          <a:p>
            <a:pPr marL="756285" lvl="1" indent="-286385">
              <a:lnSpc>
                <a:spcPct val="100000"/>
              </a:lnSpc>
              <a:spcBef>
                <a:spcPts val="1470"/>
              </a:spcBef>
              <a:buSzPct val="160000"/>
              <a:buFont typeface="Arial"/>
              <a:buChar char="•"/>
              <a:tabLst>
                <a:tab pos="755650" algn="l"/>
                <a:tab pos="756285" algn="l"/>
              </a:tabLst>
            </a:pPr>
            <a:r>
              <a:rPr sz="1000" spc="75" dirty="0">
                <a:latin typeface="Calibri"/>
                <a:cs typeface="Calibri"/>
              </a:rPr>
              <a:t>Αυτή</a:t>
            </a:r>
            <a:r>
              <a:rPr sz="1000" spc="35" dirty="0">
                <a:latin typeface="Calibri"/>
                <a:cs typeface="Calibri"/>
              </a:rPr>
              <a:t> </a:t>
            </a:r>
            <a:r>
              <a:rPr sz="1000" b="1" spc="80" dirty="0">
                <a:latin typeface="Calibri"/>
                <a:cs typeface="Calibri"/>
              </a:rPr>
              <a:t>η</a:t>
            </a:r>
            <a:r>
              <a:rPr sz="1000" b="1" spc="35" dirty="0">
                <a:latin typeface="Calibri"/>
                <a:cs typeface="Calibri"/>
              </a:rPr>
              <a:t> </a:t>
            </a:r>
            <a:r>
              <a:rPr sz="1000" b="1" spc="70" dirty="0">
                <a:latin typeface="Calibri"/>
                <a:cs typeface="Calibri"/>
              </a:rPr>
              <a:t>ενότητα</a:t>
            </a:r>
            <a:r>
              <a:rPr sz="1000" b="1" spc="40" dirty="0">
                <a:latin typeface="Calibri"/>
                <a:cs typeface="Calibri"/>
              </a:rPr>
              <a:t> </a:t>
            </a:r>
            <a:r>
              <a:rPr sz="1000" spc="65" dirty="0">
                <a:latin typeface="Calibri"/>
                <a:cs typeface="Calibri"/>
              </a:rPr>
              <a:t>αποτελεί</a:t>
            </a:r>
            <a:r>
              <a:rPr sz="1000" spc="30" dirty="0">
                <a:latin typeface="Calibri"/>
                <a:cs typeface="Calibri"/>
              </a:rPr>
              <a:t> </a:t>
            </a:r>
            <a:r>
              <a:rPr sz="1000" b="1" spc="70" dirty="0">
                <a:latin typeface="Calibri"/>
                <a:cs typeface="Calibri"/>
              </a:rPr>
              <a:t>μέρος</a:t>
            </a:r>
            <a:r>
              <a:rPr sz="1000" b="1" spc="35" dirty="0">
                <a:latin typeface="Calibri"/>
                <a:cs typeface="Calibri"/>
              </a:rPr>
              <a:t> </a:t>
            </a:r>
            <a:r>
              <a:rPr sz="1000" b="1" spc="75" dirty="0">
                <a:latin typeface="Calibri"/>
                <a:cs typeface="Calibri"/>
              </a:rPr>
              <a:t>των</a:t>
            </a:r>
            <a:r>
              <a:rPr sz="1000" b="1" spc="35" dirty="0">
                <a:latin typeface="Calibri"/>
                <a:cs typeface="Calibri"/>
              </a:rPr>
              <a:t> </a:t>
            </a:r>
            <a:r>
              <a:rPr sz="1000" spc="70" dirty="0">
                <a:latin typeface="Calibri"/>
                <a:cs typeface="Calibri"/>
              </a:rPr>
              <a:t>ενοτήτων</a:t>
            </a:r>
            <a:r>
              <a:rPr sz="1000" spc="35" dirty="0">
                <a:latin typeface="Calibri"/>
                <a:cs typeface="Calibri"/>
              </a:rPr>
              <a:t> </a:t>
            </a:r>
            <a:r>
              <a:rPr sz="1000" b="1" spc="65" dirty="0">
                <a:latin typeface="Calibri"/>
                <a:cs typeface="Calibri"/>
              </a:rPr>
              <a:t>bettercap</a:t>
            </a:r>
            <a:r>
              <a:rPr sz="1000" b="1" spc="35" dirty="0">
                <a:latin typeface="Calibri"/>
                <a:cs typeface="Calibri"/>
              </a:rPr>
              <a:t> </a:t>
            </a:r>
            <a:r>
              <a:rPr sz="1000" b="1" spc="65" dirty="0">
                <a:latin typeface="Calibri"/>
                <a:cs typeface="Calibri"/>
              </a:rPr>
              <a:t>και</a:t>
            </a:r>
            <a:r>
              <a:rPr sz="1000" b="1" spc="35" dirty="0">
                <a:latin typeface="Calibri"/>
                <a:cs typeface="Calibri"/>
              </a:rPr>
              <a:t> </a:t>
            </a:r>
            <a:r>
              <a:rPr sz="1000" b="1" spc="65" dirty="0">
                <a:latin typeface="Calibri"/>
                <a:cs typeface="Calibri"/>
              </a:rPr>
              <a:t>χρησιμοποιείται</a:t>
            </a:r>
            <a:r>
              <a:rPr sz="1000" b="1" spc="35" dirty="0">
                <a:latin typeface="Calibri"/>
                <a:cs typeface="Calibri"/>
              </a:rPr>
              <a:t> </a:t>
            </a:r>
            <a:r>
              <a:rPr sz="1000" spc="80" dirty="0">
                <a:latin typeface="Calibri"/>
                <a:cs typeface="Calibri"/>
              </a:rPr>
              <a:t>ως</a:t>
            </a:r>
            <a:r>
              <a:rPr sz="1000" spc="35" dirty="0">
                <a:latin typeface="Calibri"/>
                <a:cs typeface="Calibri"/>
              </a:rPr>
              <a:t> </a:t>
            </a:r>
            <a:r>
              <a:rPr sz="1000" spc="55" dirty="0">
                <a:latin typeface="Calibri"/>
                <a:cs typeface="Calibri"/>
              </a:rPr>
              <a:t>ανιχνευτής</a:t>
            </a:r>
            <a:r>
              <a:rPr sz="1000" spc="25" dirty="0">
                <a:latin typeface="Calibri"/>
                <a:cs typeface="Calibri"/>
              </a:rPr>
              <a:t> </a:t>
            </a:r>
            <a:r>
              <a:rPr sz="1000" spc="70" dirty="0">
                <a:latin typeface="Calibri"/>
                <a:cs typeface="Calibri"/>
              </a:rPr>
              <a:t>πακέτων</a:t>
            </a:r>
            <a:r>
              <a:rPr sz="1000" spc="40" dirty="0">
                <a:latin typeface="Calibri"/>
                <a:cs typeface="Calibri"/>
              </a:rPr>
              <a:t> </a:t>
            </a:r>
            <a:r>
              <a:rPr sz="1000" spc="75" dirty="0">
                <a:latin typeface="Calibri"/>
                <a:cs typeface="Calibri"/>
              </a:rPr>
              <a:t>δεδομένων</a:t>
            </a:r>
            <a:r>
              <a:rPr sz="1000" spc="30" dirty="0">
                <a:latin typeface="Calibri"/>
                <a:cs typeface="Calibri"/>
              </a:rPr>
              <a:t> </a:t>
            </a:r>
            <a:r>
              <a:rPr sz="1000" spc="60" dirty="0">
                <a:latin typeface="Calibri"/>
                <a:cs typeface="Calibri"/>
              </a:rPr>
              <a:t>δικτύου.</a:t>
            </a:r>
            <a:endParaRPr sz="1000">
              <a:latin typeface="Calibri"/>
              <a:cs typeface="Calibri"/>
            </a:endParaRPr>
          </a:p>
          <a:p>
            <a:pPr marL="756285" lvl="1" indent="-286385">
              <a:lnSpc>
                <a:spcPct val="100000"/>
              </a:lnSpc>
              <a:spcBef>
                <a:spcPts val="1480"/>
              </a:spcBef>
              <a:buSzPct val="160000"/>
              <a:buFont typeface="Arial"/>
              <a:buChar char="•"/>
              <a:tabLst>
                <a:tab pos="755650" algn="l"/>
                <a:tab pos="756285" algn="l"/>
              </a:tabLst>
            </a:pPr>
            <a:r>
              <a:rPr sz="1000" spc="55" dirty="0">
                <a:latin typeface="Calibri"/>
                <a:cs typeface="Calibri"/>
              </a:rPr>
              <a:t>Έτσι,</a:t>
            </a:r>
            <a:r>
              <a:rPr sz="1000" spc="30" dirty="0">
                <a:latin typeface="Calibri"/>
                <a:cs typeface="Calibri"/>
              </a:rPr>
              <a:t> </a:t>
            </a:r>
            <a:r>
              <a:rPr sz="1000" b="1" u="sng" spc="8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όλα</a:t>
            </a:r>
            <a:r>
              <a:rPr sz="1000" b="1" u="sng" spc="3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1000" b="1" u="sng" spc="7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τα</a:t>
            </a:r>
            <a:r>
              <a:rPr sz="1000" b="1" u="sng" spc="3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1000" b="1" u="sng" spc="7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πακέτα</a:t>
            </a:r>
            <a:r>
              <a:rPr sz="1000" b="1" u="sng" spc="3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1000" b="1" u="sng" spc="7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δεδομένων</a:t>
            </a:r>
            <a:r>
              <a:rPr sz="1000" b="1" spc="30" dirty="0">
                <a:latin typeface="Calibri"/>
                <a:cs typeface="Calibri"/>
              </a:rPr>
              <a:t> </a:t>
            </a:r>
            <a:r>
              <a:rPr sz="1000" spc="75" dirty="0">
                <a:latin typeface="Calibri"/>
                <a:cs typeface="Calibri"/>
              </a:rPr>
              <a:t>που</a:t>
            </a:r>
            <a:r>
              <a:rPr sz="1000" spc="35" dirty="0">
                <a:latin typeface="Calibri"/>
                <a:cs typeface="Calibri"/>
              </a:rPr>
              <a:t> </a:t>
            </a:r>
            <a:r>
              <a:rPr sz="1000" spc="70" dirty="0">
                <a:latin typeface="Calibri"/>
                <a:cs typeface="Calibri"/>
              </a:rPr>
              <a:t>περνούν</a:t>
            </a:r>
            <a:r>
              <a:rPr sz="1000" spc="40" dirty="0">
                <a:latin typeface="Calibri"/>
                <a:cs typeface="Calibri"/>
              </a:rPr>
              <a:t> </a:t>
            </a:r>
            <a:r>
              <a:rPr sz="1000" spc="80" dirty="0">
                <a:latin typeface="Calibri"/>
                <a:cs typeface="Calibri"/>
              </a:rPr>
              <a:t>από</a:t>
            </a:r>
            <a:r>
              <a:rPr sz="1000" spc="35" dirty="0">
                <a:latin typeface="Calibri"/>
                <a:cs typeface="Calibri"/>
              </a:rPr>
              <a:t> </a:t>
            </a:r>
            <a:r>
              <a:rPr sz="1000" spc="65" dirty="0">
                <a:latin typeface="Calibri"/>
                <a:cs typeface="Calibri"/>
              </a:rPr>
              <a:t>το</a:t>
            </a:r>
            <a:r>
              <a:rPr sz="1000" spc="35" dirty="0">
                <a:latin typeface="Calibri"/>
                <a:cs typeface="Calibri"/>
              </a:rPr>
              <a:t> </a:t>
            </a:r>
            <a:r>
              <a:rPr sz="1000" spc="50" dirty="0">
                <a:latin typeface="Calibri"/>
                <a:cs typeface="Calibri"/>
              </a:rPr>
              <a:t>Kali</a:t>
            </a:r>
            <a:r>
              <a:rPr sz="1000" spc="40" dirty="0">
                <a:latin typeface="Calibri"/>
                <a:cs typeface="Calibri"/>
              </a:rPr>
              <a:t> </a:t>
            </a:r>
            <a:r>
              <a:rPr sz="1000" spc="60" dirty="0">
                <a:latin typeface="Calibri"/>
                <a:cs typeface="Calibri"/>
              </a:rPr>
              <a:t>Linux</a:t>
            </a:r>
            <a:r>
              <a:rPr sz="1000" spc="35" dirty="0">
                <a:latin typeface="Calibri"/>
                <a:cs typeface="Calibri"/>
              </a:rPr>
              <a:t> </a:t>
            </a:r>
            <a:r>
              <a:rPr sz="1000" b="1" spc="65" dirty="0">
                <a:latin typeface="Calibri"/>
                <a:cs typeface="Calibri"/>
              </a:rPr>
              <a:t>επιτιθέμενο</a:t>
            </a:r>
            <a:r>
              <a:rPr sz="1000" b="1" spc="30" dirty="0">
                <a:latin typeface="Calibri"/>
                <a:cs typeface="Calibri"/>
              </a:rPr>
              <a:t> </a:t>
            </a:r>
            <a:r>
              <a:rPr sz="1000" b="1" spc="75" dirty="0">
                <a:latin typeface="Calibri"/>
                <a:cs typeface="Calibri"/>
              </a:rPr>
              <a:t>μηχάνημα)</a:t>
            </a:r>
            <a:r>
              <a:rPr sz="1000" b="1" spc="30" dirty="0">
                <a:latin typeface="Calibri"/>
                <a:cs typeface="Calibri"/>
              </a:rPr>
              <a:t> </a:t>
            </a:r>
            <a:r>
              <a:rPr sz="1000" spc="80" dirty="0">
                <a:latin typeface="Calibri"/>
                <a:cs typeface="Calibri"/>
              </a:rPr>
              <a:t>θα</a:t>
            </a:r>
            <a:r>
              <a:rPr sz="1000" spc="35" dirty="0">
                <a:latin typeface="Calibri"/>
                <a:cs typeface="Calibri"/>
              </a:rPr>
              <a:t> </a:t>
            </a:r>
            <a:r>
              <a:rPr sz="1000" spc="65" dirty="0">
                <a:latin typeface="Calibri"/>
                <a:cs typeface="Calibri"/>
              </a:rPr>
              <a:t>καταγράφονται.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5501004" y="5108575"/>
            <a:ext cx="862965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-5" dirty="0">
                <a:solidFill>
                  <a:srgbClr val="FF0000"/>
                </a:solidFill>
                <a:latin typeface="Calibri"/>
                <a:cs typeface="Calibri"/>
              </a:rPr>
              <a:t>Δεν</a:t>
            </a:r>
            <a:r>
              <a:rPr sz="1100" spc="1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100" spc="-15" dirty="0">
                <a:solidFill>
                  <a:srgbClr val="FF0000"/>
                </a:solidFill>
                <a:latin typeface="Calibri"/>
                <a:cs typeface="Calibri"/>
              </a:rPr>
              <a:t>λειτουργεί</a:t>
            </a:r>
            <a:endParaRPr sz="11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88900" y="0"/>
            <a:ext cx="11944350" cy="6878955"/>
            <a:chOff x="88900" y="0"/>
            <a:chExt cx="11944350" cy="6878955"/>
          </a:xfrm>
        </p:grpSpPr>
        <p:sp>
          <p:nvSpPr>
            <p:cNvPr id="3" name="object 3"/>
            <p:cNvSpPr/>
            <p:nvPr/>
          </p:nvSpPr>
          <p:spPr>
            <a:xfrm>
              <a:off x="6896100" y="1270"/>
              <a:ext cx="1818639" cy="6856730"/>
            </a:xfrm>
            <a:custGeom>
              <a:avLst/>
              <a:gdLst/>
              <a:ahLst/>
              <a:cxnLst/>
              <a:rect l="l" t="t" r="r" b="b"/>
              <a:pathLst>
                <a:path w="1818640" h="6856730">
                  <a:moveTo>
                    <a:pt x="0" y="6856730"/>
                  </a:moveTo>
                  <a:lnTo>
                    <a:pt x="1818322" y="0"/>
                  </a:lnTo>
                </a:path>
              </a:pathLst>
            </a:custGeom>
            <a:ln w="22225">
              <a:solidFill>
                <a:srgbClr val="D6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890259" y="2303780"/>
              <a:ext cx="6142990" cy="455422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085840" y="2499359"/>
              <a:ext cx="5565140" cy="4279900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7377747" y="0"/>
              <a:ext cx="2555875" cy="6858000"/>
            </a:xfrm>
            <a:custGeom>
              <a:avLst/>
              <a:gdLst/>
              <a:ahLst/>
              <a:cxnLst/>
              <a:rect l="l" t="t" r="r" b="b"/>
              <a:pathLst>
                <a:path w="2555875" h="6858000">
                  <a:moveTo>
                    <a:pt x="1542097" y="1537652"/>
                  </a:moveTo>
                  <a:lnTo>
                    <a:pt x="1494790" y="1544002"/>
                  </a:lnTo>
                  <a:lnTo>
                    <a:pt x="1451292" y="1562100"/>
                  </a:lnTo>
                  <a:lnTo>
                    <a:pt x="1413827" y="1590675"/>
                  </a:lnTo>
                  <a:lnTo>
                    <a:pt x="1384617" y="1628139"/>
                  </a:lnTo>
                  <a:lnTo>
                    <a:pt x="1365885" y="1673860"/>
                  </a:lnTo>
                  <a:lnTo>
                    <a:pt x="970915" y="3128645"/>
                  </a:lnTo>
                  <a:lnTo>
                    <a:pt x="0" y="6858000"/>
                  </a:lnTo>
                  <a:lnTo>
                    <a:pt x="26035" y="6858000"/>
                  </a:lnTo>
                  <a:lnTo>
                    <a:pt x="996632" y="3136265"/>
                  </a:lnTo>
                  <a:lnTo>
                    <a:pt x="1391285" y="1681479"/>
                  </a:lnTo>
                  <a:lnTo>
                    <a:pt x="1412240" y="1635442"/>
                  </a:lnTo>
                  <a:lnTo>
                    <a:pt x="1445577" y="1599247"/>
                  </a:lnTo>
                  <a:lnTo>
                    <a:pt x="1487805" y="1574800"/>
                  </a:lnTo>
                  <a:lnTo>
                    <a:pt x="1535747" y="1564322"/>
                  </a:lnTo>
                  <a:lnTo>
                    <a:pt x="1637665" y="1564322"/>
                  </a:lnTo>
                  <a:lnTo>
                    <a:pt x="1625600" y="1556702"/>
                  </a:lnTo>
                  <a:lnTo>
                    <a:pt x="1590992" y="1544002"/>
                  </a:lnTo>
                  <a:lnTo>
                    <a:pt x="1542097" y="1537652"/>
                  </a:lnTo>
                  <a:close/>
                </a:path>
                <a:path w="2555875" h="6858000">
                  <a:moveTo>
                    <a:pt x="1637665" y="1564322"/>
                  </a:moveTo>
                  <a:lnTo>
                    <a:pt x="1535747" y="1564322"/>
                  </a:lnTo>
                  <a:lnTo>
                    <a:pt x="1585912" y="1569402"/>
                  </a:lnTo>
                  <a:lnTo>
                    <a:pt x="1615122" y="1580514"/>
                  </a:lnTo>
                  <a:lnTo>
                    <a:pt x="1663700" y="1617662"/>
                  </a:lnTo>
                  <a:lnTo>
                    <a:pt x="1694497" y="1671954"/>
                  </a:lnTo>
                  <a:lnTo>
                    <a:pt x="1702117" y="1732597"/>
                  </a:lnTo>
                  <a:lnTo>
                    <a:pt x="1696720" y="1764029"/>
                  </a:lnTo>
                  <a:lnTo>
                    <a:pt x="1437005" y="2721927"/>
                  </a:lnTo>
                  <a:lnTo>
                    <a:pt x="1430655" y="2770822"/>
                  </a:lnTo>
                  <a:lnTo>
                    <a:pt x="1437005" y="2818129"/>
                  </a:lnTo>
                  <a:lnTo>
                    <a:pt x="1455102" y="2861627"/>
                  </a:lnTo>
                  <a:lnTo>
                    <a:pt x="1483677" y="2899092"/>
                  </a:lnTo>
                  <a:lnTo>
                    <a:pt x="1521460" y="2928302"/>
                  </a:lnTo>
                  <a:lnTo>
                    <a:pt x="1566862" y="2947035"/>
                  </a:lnTo>
                  <a:lnTo>
                    <a:pt x="1618932" y="2953067"/>
                  </a:lnTo>
                  <a:lnTo>
                    <a:pt x="1669097" y="2944812"/>
                  </a:lnTo>
                  <a:lnTo>
                    <a:pt x="1704340" y="2928302"/>
                  </a:lnTo>
                  <a:lnTo>
                    <a:pt x="1617662" y="2928302"/>
                  </a:lnTo>
                  <a:lnTo>
                    <a:pt x="1573212" y="2922904"/>
                  </a:lnTo>
                  <a:lnTo>
                    <a:pt x="1527175" y="2901950"/>
                  </a:lnTo>
                  <a:lnTo>
                    <a:pt x="1490980" y="2868612"/>
                  </a:lnTo>
                  <a:lnTo>
                    <a:pt x="1466532" y="2826385"/>
                  </a:lnTo>
                  <a:lnTo>
                    <a:pt x="1456055" y="2778442"/>
                  </a:lnTo>
                  <a:lnTo>
                    <a:pt x="1461135" y="2728277"/>
                  </a:lnTo>
                  <a:lnTo>
                    <a:pt x="1720850" y="1770379"/>
                  </a:lnTo>
                  <a:lnTo>
                    <a:pt x="1726882" y="1734820"/>
                  </a:lnTo>
                  <a:lnTo>
                    <a:pt x="1725930" y="1701800"/>
                  </a:lnTo>
                  <a:lnTo>
                    <a:pt x="1725930" y="1698942"/>
                  </a:lnTo>
                  <a:lnTo>
                    <a:pt x="1717992" y="1664017"/>
                  </a:lnTo>
                  <a:lnTo>
                    <a:pt x="1703070" y="1630679"/>
                  </a:lnTo>
                  <a:lnTo>
                    <a:pt x="1682115" y="1600517"/>
                  </a:lnTo>
                  <a:lnTo>
                    <a:pt x="1656080" y="1575752"/>
                  </a:lnTo>
                  <a:lnTo>
                    <a:pt x="1637665" y="1564322"/>
                  </a:lnTo>
                  <a:close/>
                </a:path>
                <a:path w="2555875" h="6858000">
                  <a:moveTo>
                    <a:pt x="2555875" y="0"/>
                  </a:moveTo>
                  <a:lnTo>
                    <a:pt x="2528570" y="0"/>
                  </a:lnTo>
                  <a:lnTo>
                    <a:pt x="2100177" y="1562100"/>
                  </a:lnTo>
                  <a:lnTo>
                    <a:pt x="1757680" y="2837497"/>
                  </a:lnTo>
                  <a:lnTo>
                    <a:pt x="1732915" y="2875279"/>
                  </a:lnTo>
                  <a:lnTo>
                    <a:pt x="1699895" y="2903537"/>
                  </a:lnTo>
                  <a:lnTo>
                    <a:pt x="1660525" y="2921635"/>
                  </a:lnTo>
                  <a:lnTo>
                    <a:pt x="1617662" y="2928302"/>
                  </a:lnTo>
                  <a:lnTo>
                    <a:pt x="1704340" y="2928302"/>
                  </a:lnTo>
                  <a:lnTo>
                    <a:pt x="1714817" y="2923540"/>
                  </a:lnTo>
                  <a:lnTo>
                    <a:pt x="1753235" y="2890520"/>
                  </a:lnTo>
                  <a:lnTo>
                    <a:pt x="1782127" y="2846387"/>
                  </a:lnTo>
                  <a:lnTo>
                    <a:pt x="1782127" y="2845117"/>
                  </a:lnTo>
                  <a:lnTo>
                    <a:pt x="2124710" y="1568132"/>
                  </a:lnTo>
                  <a:lnTo>
                    <a:pt x="2555875" y="0"/>
                  </a:lnTo>
                  <a:close/>
                </a:path>
              </a:pathLst>
            </a:custGeom>
            <a:solidFill>
              <a:srgbClr val="FFB8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7895590" y="5207635"/>
              <a:ext cx="756285" cy="1645920"/>
            </a:xfrm>
            <a:custGeom>
              <a:avLst/>
              <a:gdLst/>
              <a:ahLst/>
              <a:cxnLst/>
              <a:rect l="l" t="t" r="r" b="b"/>
              <a:pathLst>
                <a:path w="756284" h="1645920">
                  <a:moveTo>
                    <a:pt x="578484" y="0"/>
                  </a:moveTo>
                  <a:lnTo>
                    <a:pt x="532129" y="6350"/>
                  </a:lnTo>
                  <a:lnTo>
                    <a:pt x="489902" y="24129"/>
                  </a:lnTo>
                  <a:lnTo>
                    <a:pt x="453389" y="52387"/>
                  </a:lnTo>
                  <a:lnTo>
                    <a:pt x="425132" y="89534"/>
                  </a:lnTo>
                  <a:lnTo>
                    <a:pt x="406400" y="134619"/>
                  </a:lnTo>
                  <a:lnTo>
                    <a:pt x="0" y="1645602"/>
                  </a:lnTo>
                  <a:lnTo>
                    <a:pt x="26352" y="1645602"/>
                  </a:lnTo>
                  <a:lnTo>
                    <a:pt x="430212" y="140969"/>
                  </a:lnTo>
                  <a:lnTo>
                    <a:pt x="450214" y="95249"/>
                  </a:lnTo>
                  <a:lnTo>
                    <a:pt x="482282" y="59689"/>
                  </a:lnTo>
                  <a:lnTo>
                    <a:pt x="523239" y="35559"/>
                  </a:lnTo>
                  <a:lnTo>
                    <a:pt x="569594" y="25399"/>
                  </a:lnTo>
                  <a:lnTo>
                    <a:pt x="662362" y="25399"/>
                  </a:lnTo>
                  <a:lnTo>
                    <a:pt x="624839" y="6350"/>
                  </a:lnTo>
                  <a:lnTo>
                    <a:pt x="578484" y="0"/>
                  </a:lnTo>
                  <a:close/>
                </a:path>
                <a:path w="756284" h="1645920">
                  <a:moveTo>
                    <a:pt x="662362" y="25399"/>
                  </a:moveTo>
                  <a:lnTo>
                    <a:pt x="569594" y="25399"/>
                  </a:lnTo>
                  <a:lnTo>
                    <a:pt x="618489" y="30797"/>
                  </a:lnTo>
                  <a:lnTo>
                    <a:pt x="672464" y="57784"/>
                  </a:lnTo>
                  <a:lnTo>
                    <a:pt x="711517" y="103822"/>
                  </a:lnTo>
                  <a:lnTo>
                    <a:pt x="730884" y="161607"/>
                  </a:lnTo>
                  <a:lnTo>
                    <a:pt x="731837" y="192087"/>
                  </a:lnTo>
                  <a:lnTo>
                    <a:pt x="726439" y="222884"/>
                  </a:lnTo>
                  <a:lnTo>
                    <a:pt x="343852" y="1645602"/>
                  </a:lnTo>
                  <a:lnTo>
                    <a:pt x="370204" y="1645602"/>
                  </a:lnTo>
                  <a:lnTo>
                    <a:pt x="750252" y="229552"/>
                  </a:lnTo>
                  <a:lnTo>
                    <a:pt x="756284" y="193674"/>
                  </a:lnTo>
                  <a:lnTo>
                    <a:pt x="755332" y="158432"/>
                  </a:lnTo>
                  <a:lnTo>
                    <a:pt x="732789" y="91122"/>
                  </a:lnTo>
                  <a:lnTo>
                    <a:pt x="686752" y="37782"/>
                  </a:lnTo>
                  <a:lnTo>
                    <a:pt x="662362" y="25399"/>
                  </a:lnTo>
                  <a:close/>
                </a:path>
              </a:pathLst>
            </a:custGeom>
            <a:solidFill>
              <a:srgbClr val="D679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548880" y="6167120"/>
              <a:ext cx="3294379" cy="612140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8900" y="2293620"/>
              <a:ext cx="6130290" cy="4564379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84479" y="2489199"/>
              <a:ext cx="5552440" cy="4211320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542290" y="5355590"/>
              <a:ext cx="7023100" cy="210820"/>
            </a:xfrm>
            <a:custGeom>
              <a:avLst/>
              <a:gdLst/>
              <a:ahLst/>
              <a:cxnLst/>
              <a:rect l="l" t="t" r="r" b="b"/>
              <a:pathLst>
                <a:path w="7023100" h="210820">
                  <a:moveTo>
                    <a:pt x="0" y="165100"/>
                  </a:moveTo>
                  <a:lnTo>
                    <a:pt x="1252220" y="165100"/>
                  </a:lnTo>
                  <a:lnTo>
                    <a:pt x="1252220" y="0"/>
                  </a:lnTo>
                  <a:lnTo>
                    <a:pt x="0" y="0"/>
                  </a:lnTo>
                  <a:lnTo>
                    <a:pt x="0" y="165100"/>
                  </a:lnTo>
                </a:path>
                <a:path w="7023100" h="210820">
                  <a:moveTo>
                    <a:pt x="5770880" y="210820"/>
                  </a:moveTo>
                  <a:lnTo>
                    <a:pt x="7023100" y="210820"/>
                  </a:lnTo>
                  <a:lnTo>
                    <a:pt x="7023100" y="45720"/>
                  </a:lnTo>
                  <a:lnTo>
                    <a:pt x="5770880" y="45720"/>
                  </a:lnTo>
                  <a:lnTo>
                    <a:pt x="5770880" y="210820"/>
                  </a:lnTo>
                </a:path>
              </a:pathLst>
            </a:custGeom>
            <a:ln w="285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875030" y="423545"/>
            <a:ext cx="4406265" cy="2921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50" spc="145" dirty="0">
                <a:solidFill>
                  <a:srgbClr val="000000"/>
                </a:solidFill>
              </a:rPr>
              <a:t>Bettercab</a:t>
            </a:r>
            <a:r>
              <a:rPr sz="1750" spc="204" dirty="0">
                <a:solidFill>
                  <a:srgbClr val="000000"/>
                </a:solidFill>
              </a:rPr>
              <a:t> </a:t>
            </a:r>
            <a:r>
              <a:rPr sz="1750" spc="110" dirty="0">
                <a:solidFill>
                  <a:srgbClr val="000000"/>
                </a:solidFill>
              </a:rPr>
              <a:t>για</a:t>
            </a:r>
            <a:r>
              <a:rPr sz="1750" spc="155" dirty="0">
                <a:solidFill>
                  <a:srgbClr val="000000"/>
                </a:solidFill>
              </a:rPr>
              <a:t> </a:t>
            </a:r>
            <a:r>
              <a:rPr sz="1750" spc="135" dirty="0">
                <a:solidFill>
                  <a:srgbClr val="000000"/>
                </a:solidFill>
              </a:rPr>
              <a:t>sniffing</a:t>
            </a:r>
            <a:r>
              <a:rPr sz="1750" spc="195" dirty="0">
                <a:solidFill>
                  <a:srgbClr val="000000"/>
                </a:solidFill>
              </a:rPr>
              <a:t> </a:t>
            </a:r>
            <a:r>
              <a:rPr sz="1750" spc="140" dirty="0">
                <a:solidFill>
                  <a:srgbClr val="000000"/>
                </a:solidFill>
              </a:rPr>
              <a:t>πακέτα</a:t>
            </a:r>
            <a:r>
              <a:rPr sz="1750" spc="175" dirty="0">
                <a:solidFill>
                  <a:srgbClr val="000000"/>
                </a:solidFill>
              </a:rPr>
              <a:t> </a:t>
            </a:r>
            <a:r>
              <a:rPr sz="1750" spc="140" dirty="0">
                <a:solidFill>
                  <a:srgbClr val="000000"/>
                </a:solidFill>
              </a:rPr>
              <a:t>δεδομένων</a:t>
            </a:r>
            <a:endParaRPr sz="1750"/>
          </a:p>
        </p:txBody>
      </p:sp>
      <p:sp>
        <p:nvSpPr>
          <p:cNvPr id="13" name="object 13"/>
          <p:cNvSpPr txBox="1"/>
          <p:nvPr/>
        </p:nvSpPr>
        <p:spPr>
          <a:xfrm>
            <a:off x="8308340" y="33019"/>
            <a:ext cx="2174240" cy="1244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50" spc="60" dirty="0">
                <a:latin typeface="Calibri"/>
                <a:cs typeface="Calibri"/>
              </a:rPr>
              <a:t>CSP004_C_E:</a:t>
            </a:r>
            <a:r>
              <a:rPr sz="650" spc="35" dirty="0">
                <a:latin typeface="Calibri"/>
                <a:cs typeface="Calibri"/>
              </a:rPr>
              <a:t> </a:t>
            </a:r>
            <a:r>
              <a:rPr sz="650" spc="55" dirty="0">
                <a:latin typeface="Calibri"/>
                <a:cs typeface="Calibri"/>
              </a:rPr>
              <a:t>Abdelkader</a:t>
            </a:r>
            <a:r>
              <a:rPr sz="650" spc="30" dirty="0">
                <a:latin typeface="Calibri"/>
                <a:cs typeface="Calibri"/>
              </a:rPr>
              <a:t> </a:t>
            </a:r>
            <a:r>
              <a:rPr sz="650" spc="60" dirty="0">
                <a:latin typeface="Calibri"/>
                <a:cs typeface="Calibri"/>
              </a:rPr>
              <a:t>Shaaban</a:t>
            </a:r>
            <a:r>
              <a:rPr sz="650" spc="40" dirty="0">
                <a:latin typeface="Calibri"/>
                <a:cs typeface="Calibri"/>
              </a:rPr>
              <a:t> </a:t>
            </a:r>
            <a:r>
              <a:rPr sz="650" spc="55" dirty="0">
                <a:latin typeface="Calibri"/>
                <a:cs typeface="Calibri"/>
              </a:rPr>
              <a:t>και</a:t>
            </a:r>
            <a:r>
              <a:rPr sz="650" spc="25" dirty="0">
                <a:latin typeface="Calibri"/>
                <a:cs typeface="Calibri"/>
              </a:rPr>
              <a:t> </a:t>
            </a:r>
            <a:r>
              <a:rPr sz="650" spc="50" dirty="0">
                <a:latin typeface="Calibri"/>
                <a:cs typeface="Calibri"/>
              </a:rPr>
              <a:t>Stefan</a:t>
            </a:r>
            <a:r>
              <a:rPr sz="650" spc="25" dirty="0">
                <a:latin typeface="Calibri"/>
                <a:cs typeface="Calibri"/>
              </a:rPr>
              <a:t> </a:t>
            </a:r>
            <a:r>
              <a:rPr sz="650" spc="50" dirty="0">
                <a:latin typeface="Calibri"/>
                <a:cs typeface="Calibri"/>
              </a:rPr>
              <a:t>Schauer</a:t>
            </a:r>
            <a:endParaRPr sz="65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363854" y="1347985"/>
            <a:ext cx="8108950" cy="603250"/>
          </a:xfrm>
          <a:prstGeom prst="rect">
            <a:avLst/>
          </a:prstGeom>
        </p:spPr>
        <p:txBody>
          <a:bodyPr vert="horz" wrap="square" lIns="0" tIns="81915" rIns="0" bIns="0" rtlCol="0">
            <a:spAutoFit/>
          </a:bodyPr>
          <a:lstStyle/>
          <a:p>
            <a:pPr marL="299085" indent="-286385">
              <a:lnSpc>
                <a:spcPct val="100000"/>
              </a:lnSpc>
              <a:spcBef>
                <a:spcPts val="645"/>
              </a:spcBef>
              <a:buSzPct val="160000"/>
              <a:buFont typeface="Arial"/>
              <a:buChar char="•"/>
              <a:tabLst>
                <a:tab pos="298450" algn="l"/>
                <a:tab pos="299085" algn="l"/>
              </a:tabLst>
            </a:pPr>
            <a:r>
              <a:rPr sz="1000" b="1" spc="20" dirty="0">
                <a:solidFill>
                  <a:srgbClr val="CF2D1C"/>
                </a:solidFill>
                <a:latin typeface="Calibri"/>
                <a:cs typeface="Calibri"/>
              </a:rPr>
              <a:t>δίκτυο</a:t>
            </a:r>
            <a:r>
              <a:rPr sz="1000" b="1" spc="-40" dirty="0">
                <a:solidFill>
                  <a:srgbClr val="CF2D1C"/>
                </a:solidFill>
                <a:latin typeface="Calibri"/>
                <a:cs typeface="Calibri"/>
              </a:rPr>
              <a:t> </a:t>
            </a:r>
            <a:r>
              <a:rPr sz="1000" b="1" spc="20" dirty="0">
                <a:solidFill>
                  <a:srgbClr val="CF2D1C"/>
                </a:solidFill>
                <a:latin typeface="Calibri"/>
                <a:cs typeface="Calibri"/>
              </a:rPr>
              <a:t>on</a:t>
            </a:r>
            <a:endParaRPr sz="1000">
              <a:latin typeface="Calibri"/>
              <a:cs typeface="Calibri"/>
            </a:endParaRPr>
          </a:p>
          <a:p>
            <a:pPr marL="756285" lvl="1" indent="-286385">
              <a:lnSpc>
                <a:spcPct val="100000"/>
              </a:lnSpc>
              <a:spcBef>
                <a:spcPts val="1480"/>
              </a:spcBef>
              <a:buSzPct val="160000"/>
              <a:buFont typeface="Arial"/>
              <a:buChar char="•"/>
              <a:tabLst>
                <a:tab pos="755650" algn="l"/>
                <a:tab pos="756285" algn="l"/>
              </a:tabLst>
            </a:pPr>
            <a:r>
              <a:rPr sz="1000" spc="75" dirty="0">
                <a:latin typeface="Calibri"/>
                <a:cs typeface="Calibri"/>
              </a:rPr>
              <a:t>Αυτή</a:t>
            </a:r>
            <a:r>
              <a:rPr sz="1000" spc="35" dirty="0">
                <a:latin typeface="Calibri"/>
                <a:cs typeface="Calibri"/>
              </a:rPr>
              <a:t> </a:t>
            </a:r>
            <a:r>
              <a:rPr sz="1000" b="1" spc="80" dirty="0">
                <a:latin typeface="Calibri"/>
                <a:cs typeface="Calibri"/>
              </a:rPr>
              <a:t>η</a:t>
            </a:r>
            <a:r>
              <a:rPr sz="1000" b="1" spc="35" dirty="0">
                <a:latin typeface="Calibri"/>
                <a:cs typeface="Calibri"/>
              </a:rPr>
              <a:t> </a:t>
            </a:r>
            <a:r>
              <a:rPr sz="1000" b="1" spc="70" dirty="0">
                <a:latin typeface="Calibri"/>
                <a:cs typeface="Calibri"/>
              </a:rPr>
              <a:t>ενότητα</a:t>
            </a:r>
            <a:r>
              <a:rPr sz="1000" b="1" spc="40" dirty="0">
                <a:latin typeface="Calibri"/>
                <a:cs typeface="Calibri"/>
              </a:rPr>
              <a:t> </a:t>
            </a:r>
            <a:r>
              <a:rPr sz="1000" spc="65" dirty="0">
                <a:latin typeface="Calibri"/>
                <a:cs typeface="Calibri"/>
              </a:rPr>
              <a:t>αποτελεί</a:t>
            </a:r>
            <a:r>
              <a:rPr sz="1000" spc="30" dirty="0">
                <a:latin typeface="Calibri"/>
                <a:cs typeface="Calibri"/>
              </a:rPr>
              <a:t> </a:t>
            </a:r>
            <a:r>
              <a:rPr sz="1000" b="1" spc="70" dirty="0">
                <a:latin typeface="Calibri"/>
                <a:cs typeface="Calibri"/>
              </a:rPr>
              <a:t>μέρος</a:t>
            </a:r>
            <a:r>
              <a:rPr sz="1000" b="1" spc="35" dirty="0">
                <a:latin typeface="Calibri"/>
                <a:cs typeface="Calibri"/>
              </a:rPr>
              <a:t> </a:t>
            </a:r>
            <a:r>
              <a:rPr sz="1000" b="1" spc="75" dirty="0">
                <a:latin typeface="Calibri"/>
                <a:cs typeface="Calibri"/>
              </a:rPr>
              <a:t>των</a:t>
            </a:r>
            <a:r>
              <a:rPr sz="1000" b="1" spc="35" dirty="0">
                <a:latin typeface="Calibri"/>
                <a:cs typeface="Calibri"/>
              </a:rPr>
              <a:t> </a:t>
            </a:r>
            <a:r>
              <a:rPr sz="1000" spc="70" dirty="0">
                <a:latin typeface="Calibri"/>
                <a:cs typeface="Calibri"/>
              </a:rPr>
              <a:t>ενοτήτων</a:t>
            </a:r>
            <a:r>
              <a:rPr sz="1000" spc="35" dirty="0">
                <a:latin typeface="Calibri"/>
                <a:cs typeface="Calibri"/>
              </a:rPr>
              <a:t> </a:t>
            </a:r>
            <a:r>
              <a:rPr sz="1000" b="1" spc="65" dirty="0">
                <a:latin typeface="Calibri"/>
                <a:cs typeface="Calibri"/>
              </a:rPr>
              <a:t>bettercap</a:t>
            </a:r>
            <a:r>
              <a:rPr sz="1000" b="1" spc="35" dirty="0">
                <a:latin typeface="Calibri"/>
                <a:cs typeface="Calibri"/>
              </a:rPr>
              <a:t> </a:t>
            </a:r>
            <a:r>
              <a:rPr sz="1000" b="1" spc="65" dirty="0">
                <a:latin typeface="Calibri"/>
                <a:cs typeface="Calibri"/>
              </a:rPr>
              <a:t>και</a:t>
            </a:r>
            <a:r>
              <a:rPr sz="1000" b="1" spc="35" dirty="0">
                <a:latin typeface="Calibri"/>
                <a:cs typeface="Calibri"/>
              </a:rPr>
              <a:t> </a:t>
            </a:r>
            <a:r>
              <a:rPr sz="1000" b="1" spc="65" dirty="0">
                <a:latin typeface="Calibri"/>
                <a:cs typeface="Calibri"/>
              </a:rPr>
              <a:t>χρησιμοποιείται</a:t>
            </a:r>
            <a:r>
              <a:rPr sz="1000" b="1" spc="35" dirty="0">
                <a:latin typeface="Calibri"/>
                <a:cs typeface="Calibri"/>
              </a:rPr>
              <a:t> </a:t>
            </a:r>
            <a:r>
              <a:rPr sz="1000" spc="80" dirty="0">
                <a:latin typeface="Calibri"/>
                <a:cs typeface="Calibri"/>
              </a:rPr>
              <a:t>ως</a:t>
            </a:r>
            <a:r>
              <a:rPr sz="1000" spc="35" dirty="0">
                <a:latin typeface="Calibri"/>
                <a:cs typeface="Calibri"/>
              </a:rPr>
              <a:t> </a:t>
            </a:r>
            <a:r>
              <a:rPr sz="1000" spc="55" dirty="0">
                <a:latin typeface="Calibri"/>
                <a:cs typeface="Calibri"/>
              </a:rPr>
              <a:t>ανιχνευτής</a:t>
            </a:r>
            <a:r>
              <a:rPr sz="1000" spc="25" dirty="0">
                <a:latin typeface="Calibri"/>
                <a:cs typeface="Calibri"/>
              </a:rPr>
              <a:t> </a:t>
            </a:r>
            <a:r>
              <a:rPr sz="1000" spc="70" dirty="0">
                <a:latin typeface="Calibri"/>
                <a:cs typeface="Calibri"/>
              </a:rPr>
              <a:t>πακέτων</a:t>
            </a:r>
            <a:r>
              <a:rPr sz="1000" spc="40" dirty="0">
                <a:latin typeface="Calibri"/>
                <a:cs typeface="Calibri"/>
              </a:rPr>
              <a:t> </a:t>
            </a:r>
            <a:r>
              <a:rPr sz="1000" spc="75" dirty="0">
                <a:latin typeface="Calibri"/>
                <a:cs typeface="Calibri"/>
              </a:rPr>
              <a:t>δεδομένων</a:t>
            </a:r>
            <a:r>
              <a:rPr sz="1000" spc="30" dirty="0">
                <a:latin typeface="Calibri"/>
                <a:cs typeface="Calibri"/>
              </a:rPr>
              <a:t> </a:t>
            </a:r>
            <a:r>
              <a:rPr sz="1000" spc="60" dirty="0">
                <a:latin typeface="Calibri"/>
                <a:cs typeface="Calibri"/>
              </a:rPr>
              <a:t>δικτύου.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2132329" y="3553777"/>
            <a:ext cx="2856865" cy="4032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846455" marR="5080" indent="-833755">
              <a:lnSpc>
                <a:spcPct val="112700"/>
              </a:lnSpc>
              <a:spcBef>
                <a:spcPts val="100"/>
              </a:spcBef>
            </a:pPr>
            <a:r>
              <a:rPr sz="1100" spc="-5" dirty="0">
                <a:solidFill>
                  <a:srgbClr val="FF0000"/>
                </a:solidFill>
                <a:latin typeface="Calibri"/>
                <a:cs typeface="Calibri"/>
              </a:rPr>
              <a:t>Πριν</a:t>
            </a:r>
            <a:r>
              <a:rPr sz="1100" spc="5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FF0000"/>
                </a:solidFill>
                <a:latin typeface="Calibri"/>
                <a:cs typeface="Calibri"/>
              </a:rPr>
              <a:t>από</a:t>
            </a:r>
            <a:r>
              <a:rPr sz="1100" spc="6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FF0000"/>
                </a:solidFill>
                <a:latin typeface="Calibri"/>
                <a:cs typeface="Calibri"/>
              </a:rPr>
              <a:t>την</a:t>
            </a:r>
            <a:r>
              <a:rPr sz="1100" spc="5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FF0000"/>
                </a:solidFill>
                <a:latin typeface="Calibri"/>
                <a:cs typeface="Calibri"/>
              </a:rPr>
              <a:t>εκτέλεση</a:t>
            </a:r>
            <a:r>
              <a:rPr sz="1100" spc="5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FF0000"/>
                </a:solidFill>
                <a:latin typeface="Calibri"/>
                <a:cs typeface="Calibri"/>
              </a:rPr>
              <a:t>της</a:t>
            </a:r>
            <a:r>
              <a:rPr sz="1100" spc="5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100" b="1" spc="-5" dirty="0">
                <a:solidFill>
                  <a:srgbClr val="FFB800"/>
                </a:solidFill>
                <a:latin typeface="Calibri"/>
                <a:cs typeface="Calibri"/>
              </a:rPr>
              <a:t>εντολής</a:t>
            </a:r>
            <a:r>
              <a:rPr sz="1100" b="1" spc="55" dirty="0">
                <a:solidFill>
                  <a:srgbClr val="FFB800"/>
                </a:solidFill>
                <a:latin typeface="Calibri"/>
                <a:cs typeface="Calibri"/>
              </a:rPr>
              <a:t> </a:t>
            </a:r>
            <a:r>
              <a:rPr sz="1100" b="1" spc="-5" dirty="0">
                <a:solidFill>
                  <a:srgbClr val="FFB800"/>
                </a:solidFill>
                <a:latin typeface="Arial"/>
                <a:cs typeface="Arial"/>
              </a:rPr>
              <a:t>sniffing</a:t>
            </a:r>
            <a:r>
              <a:rPr sz="1100" b="1" spc="5" dirty="0">
                <a:solidFill>
                  <a:srgbClr val="FFB800"/>
                </a:solidFill>
                <a:latin typeface="Arial"/>
                <a:cs typeface="Arial"/>
              </a:rPr>
              <a:t> </a:t>
            </a:r>
            <a:r>
              <a:rPr sz="1100" b="1" spc="-5" dirty="0">
                <a:solidFill>
                  <a:srgbClr val="FFB800"/>
                </a:solidFill>
                <a:latin typeface="Calibri"/>
                <a:cs typeface="Calibri"/>
              </a:rPr>
              <a:t>του </a:t>
            </a:r>
            <a:r>
              <a:rPr sz="1100" b="1" spc="-235" dirty="0">
                <a:solidFill>
                  <a:srgbClr val="FFB800"/>
                </a:solidFill>
                <a:latin typeface="Calibri"/>
                <a:cs typeface="Calibri"/>
              </a:rPr>
              <a:t> </a:t>
            </a:r>
            <a:r>
              <a:rPr sz="1100" b="1" spc="-5" dirty="0">
                <a:solidFill>
                  <a:srgbClr val="FFB800"/>
                </a:solidFill>
                <a:latin typeface="Calibri"/>
                <a:cs typeface="Calibri"/>
              </a:rPr>
              <a:t>δικτύου</a:t>
            </a:r>
            <a:r>
              <a:rPr sz="1100" b="1" spc="45" dirty="0">
                <a:solidFill>
                  <a:srgbClr val="FFB800"/>
                </a:solidFill>
                <a:latin typeface="Calibri"/>
                <a:cs typeface="Calibri"/>
              </a:rPr>
              <a:t> </a:t>
            </a:r>
            <a:r>
              <a:rPr sz="1100" b="1" dirty="0">
                <a:solidFill>
                  <a:srgbClr val="FFB800"/>
                </a:solidFill>
                <a:latin typeface="Arial"/>
                <a:cs typeface="Arial"/>
              </a:rPr>
              <a:t>on</a:t>
            </a:r>
            <a:endParaRPr sz="110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7889557" y="3433762"/>
            <a:ext cx="3176905" cy="426084"/>
          </a:xfrm>
          <a:prstGeom prst="rect">
            <a:avLst/>
          </a:prstGeom>
        </p:spPr>
        <p:txBody>
          <a:bodyPr vert="horz" wrap="square" lIns="0" tIns="4508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355"/>
              </a:spcBef>
            </a:pPr>
            <a:r>
              <a:rPr sz="1100" spc="-5" dirty="0">
                <a:solidFill>
                  <a:srgbClr val="FF0000"/>
                </a:solidFill>
                <a:latin typeface="Calibri"/>
                <a:cs typeface="Calibri"/>
              </a:rPr>
              <a:t>Μετά</a:t>
            </a:r>
            <a:r>
              <a:rPr sz="1100" spc="5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FF0000"/>
                </a:solidFill>
                <a:latin typeface="Calibri"/>
                <a:cs typeface="Calibri"/>
              </a:rPr>
              <a:t>την</a:t>
            </a:r>
            <a:r>
              <a:rPr sz="1100" spc="5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FF0000"/>
                </a:solidFill>
                <a:latin typeface="Calibri"/>
                <a:cs typeface="Calibri"/>
              </a:rPr>
              <a:t>εκτέλεση</a:t>
            </a:r>
            <a:r>
              <a:rPr sz="1100" spc="5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FF0000"/>
                </a:solidFill>
                <a:latin typeface="Calibri"/>
                <a:cs typeface="Calibri"/>
              </a:rPr>
              <a:t>της</a:t>
            </a:r>
            <a:r>
              <a:rPr sz="1100" spc="5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FF0000"/>
                </a:solidFill>
                <a:latin typeface="Calibri"/>
                <a:cs typeface="Calibri"/>
              </a:rPr>
              <a:t>εντολής</a:t>
            </a:r>
            <a:r>
              <a:rPr sz="1100" spc="5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100" b="1" spc="-5" dirty="0">
                <a:solidFill>
                  <a:srgbClr val="FFB800"/>
                </a:solidFill>
                <a:latin typeface="Calibri"/>
                <a:cs typeface="Calibri"/>
              </a:rPr>
              <a:t>δικτύου</a:t>
            </a:r>
            <a:r>
              <a:rPr sz="1100" b="1" spc="55" dirty="0">
                <a:solidFill>
                  <a:srgbClr val="FFB800"/>
                </a:solidFill>
                <a:latin typeface="Calibri"/>
                <a:cs typeface="Calibri"/>
              </a:rPr>
              <a:t> </a:t>
            </a:r>
            <a:r>
              <a:rPr sz="1100" b="1" spc="-5" dirty="0">
                <a:solidFill>
                  <a:srgbClr val="FFB800"/>
                </a:solidFill>
                <a:latin typeface="Arial"/>
                <a:cs typeface="Arial"/>
              </a:rPr>
              <a:t>net.sniff</a:t>
            </a:r>
            <a:r>
              <a:rPr sz="1100" b="1" dirty="0">
                <a:solidFill>
                  <a:srgbClr val="FFB800"/>
                </a:solidFill>
                <a:latin typeface="Arial"/>
                <a:cs typeface="Arial"/>
              </a:rPr>
              <a:t> </a:t>
            </a:r>
            <a:r>
              <a:rPr sz="1100" b="1" spc="-5" dirty="0">
                <a:solidFill>
                  <a:srgbClr val="FFB800"/>
                </a:solidFill>
                <a:latin typeface="Calibri"/>
                <a:cs typeface="Calibri"/>
              </a:rPr>
              <a:t>στο</a:t>
            </a:r>
            <a:endParaRPr sz="11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  <a:spcBef>
                <a:spcPts val="260"/>
              </a:spcBef>
            </a:pPr>
            <a:r>
              <a:rPr sz="1100" spc="-15" dirty="0">
                <a:solidFill>
                  <a:srgbClr val="FF0000"/>
                </a:solidFill>
                <a:latin typeface="Calibri"/>
                <a:cs typeface="Calibri"/>
              </a:rPr>
              <a:t>εντολή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2860039" y="5023484"/>
            <a:ext cx="862965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-5" dirty="0">
                <a:solidFill>
                  <a:srgbClr val="FF0000"/>
                </a:solidFill>
                <a:latin typeface="Calibri"/>
                <a:cs typeface="Calibri"/>
              </a:rPr>
              <a:t>Δεν</a:t>
            </a:r>
            <a:r>
              <a:rPr sz="1100" spc="1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100" spc="-15" dirty="0">
                <a:solidFill>
                  <a:srgbClr val="FF0000"/>
                </a:solidFill>
                <a:latin typeface="Calibri"/>
                <a:cs typeface="Calibri"/>
              </a:rPr>
              <a:t>λειτουργεί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8515350" y="5029834"/>
            <a:ext cx="724535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-5" dirty="0">
                <a:solidFill>
                  <a:srgbClr val="FF0000"/>
                </a:solidFill>
                <a:latin typeface="Calibri"/>
                <a:cs typeface="Calibri"/>
              </a:rPr>
              <a:t>Τώρα</a:t>
            </a:r>
            <a:r>
              <a:rPr sz="1100" spc="-10" dirty="0">
                <a:solidFill>
                  <a:srgbClr val="FF0000"/>
                </a:solidFill>
                <a:latin typeface="Calibri"/>
                <a:cs typeface="Calibri"/>
              </a:rPr>
              <a:t> τρέχει</a:t>
            </a:r>
            <a:endParaRPr sz="11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026160" y="0"/>
            <a:ext cx="11116310" cy="6878955"/>
            <a:chOff x="1026160" y="0"/>
            <a:chExt cx="11116310" cy="6878955"/>
          </a:xfrm>
        </p:grpSpPr>
        <p:sp>
          <p:nvSpPr>
            <p:cNvPr id="3" name="object 3"/>
            <p:cNvSpPr/>
            <p:nvPr/>
          </p:nvSpPr>
          <p:spPr>
            <a:xfrm>
              <a:off x="6896100" y="1270"/>
              <a:ext cx="1818639" cy="6856730"/>
            </a:xfrm>
            <a:custGeom>
              <a:avLst/>
              <a:gdLst/>
              <a:ahLst/>
              <a:cxnLst/>
              <a:rect l="l" t="t" r="r" b="b"/>
              <a:pathLst>
                <a:path w="1818640" h="6856730">
                  <a:moveTo>
                    <a:pt x="0" y="6856730"/>
                  </a:moveTo>
                  <a:lnTo>
                    <a:pt x="1818322" y="0"/>
                  </a:lnTo>
                </a:path>
              </a:pathLst>
            </a:custGeom>
            <a:ln w="22225">
              <a:solidFill>
                <a:srgbClr val="D6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458460" y="2644140"/>
              <a:ext cx="6684009" cy="3440429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654039" y="2839720"/>
              <a:ext cx="6106160" cy="2862579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26160" y="2329180"/>
              <a:ext cx="4466590" cy="4528820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221740" y="2524759"/>
              <a:ext cx="3888740" cy="3972560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7377747" y="0"/>
              <a:ext cx="2555875" cy="6858000"/>
            </a:xfrm>
            <a:custGeom>
              <a:avLst/>
              <a:gdLst/>
              <a:ahLst/>
              <a:cxnLst/>
              <a:rect l="l" t="t" r="r" b="b"/>
              <a:pathLst>
                <a:path w="2555875" h="6858000">
                  <a:moveTo>
                    <a:pt x="1542097" y="1537652"/>
                  </a:moveTo>
                  <a:lnTo>
                    <a:pt x="1494790" y="1544002"/>
                  </a:lnTo>
                  <a:lnTo>
                    <a:pt x="1451292" y="1562100"/>
                  </a:lnTo>
                  <a:lnTo>
                    <a:pt x="1413827" y="1590675"/>
                  </a:lnTo>
                  <a:lnTo>
                    <a:pt x="1384617" y="1628139"/>
                  </a:lnTo>
                  <a:lnTo>
                    <a:pt x="1365885" y="1673860"/>
                  </a:lnTo>
                  <a:lnTo>
                    <a:pt x="970915" y="3128645"/>
                  </a:lnTo>
                  <a:lnTo>
                    <a:pt x="0" y="6858000"/>
                  </a:lnTo>
                  <a:lnTo>
                    <a:pt x="26035" y="6858000"/>
                  </a:lnTo>
                  <a:lnTo>
                    <a:pt x="996632" y="3136265"/>
                  </a:lnTo>
                  <a:lnTo>
                    <a:pt x="1391285" y="1681479"/>
                  </a:lnTo>
                  <a:lnTo>
                    <a:pt x="1412240" y="1635442"/>
                  </a:lnTo>
                  <a:lnTo>
                    <a:pt x="1445577" y="1599247"/>
                  </a:lnTo>
                  <a:lnTo>
                    <a:pt x="1487805" y="1574800"/>
                  </a:lnTo>
                  <a:lnTo>
                    <a:pt x="1535747" y="1564322"/>
                  </a:lnTo>
                  <a:lnTo>
                    <a:pt x="1637665" y="1564322"/>
                  </a:lnTo>
                  <a:lnTo>
                    <a:pt x="1625600" y="1556702"/>
                  </a:lnTo>
                  <a:lnTo>
                    <a:pt x="1590992" y="1544002"/>
                  </a:lnTo>
                  <a:lnTo>
                    <a:pt x="1542097" y="1537652"/>
                  </a:lnTo>
                  <a:close/>
                </a:path>
                <a:path w="2555875" h="6858000">
                  <a:moveTo>
                    <a:pt x="1637665" y="1564322"/>
                  </a:moveTo>
                  <a:lnTo>
                    <a:pt x="1535747" y="1564322"/>
                  </a:lnTo>
                  <a:lnTo>
                    <a:pt x="1585912" y="1569402"/>
                  </a:lnTo>
                  <a:lnTo>
                    <a:pt x="1615122" y="1580514"/>
                  </a:lnTo>
                  <a:lnTo>
                    <a:pt x="1663700" y="1617662"/>
                  </a:lnTo>
                  <a:lnTo>
                    <a:pt x="1694497" y="1671954"/>
                  </a:lnTo>
                  <a:lnTo>
                    <a:pt x="1702117" y="1732597"/>
                  </a:lnTo>
                  <a:lnTo>
                    <a:pt x="1696720" y="1764029"/>
                  </a:lnTo>
                  <a:lnTo>
                    <a:pt x="1437005" y="2721927"/>
                  </a:lnTo>
                  <a:lnTo>
                    <a:pt x="1430655" y="2770822"/>
                  </a:lnTo>
                  <a:lnTo>
                    <a:pt x="1437005" y="2818129"/>
                  </a:lnTo>
                  <a:lnTo>
                    <a:pt x="1455102" y="2861627"/>
                  </a:lnTo>
                  <a:lnTo>
                    <a:pt x="1483677" y="2899092"/>
                  </a:lnTo>
                  <a:lnTo>
                    <a:pt x="1521460" y="2928302"/>
                  </a:lnTo>
                  <a:lnTo>
                    <a:pt x="1566862" y="2947035"/>
                  </a:lnTo>
                  <a:lnTo>
                    <a:pt x="1618932" y="2953067"/>
                  </a:lnTo>
                  <a:lnTo>
                    <a:pt x="1669097" y="2944812"/>
                  </a:lnTo>
                  <a:lnTo>
                    <a:pt x="1704340" y="2928302"/>
                  </a:lnTo>
                  <a:lnTo>
                    <a:pt x="1617662" y="2928302"/>
                  </a:lnTo>
                  <a:lnTo>
                    <a:pt x="1573212" y="2922904"/>
                  </a:lnTo>
                  <a:lnTo>
                    <a:pt x="1527175" y="2901950"/>
                  </a:lnTo>
                  <a:lnTo>
                    <a:pt x="1490980" y="2868612"/>
                  </a:lnTo>
                  <a:lnTo>
                    <a:pt x="1466532" y="2826385"/>
                  </a:lnTo>
                  <a:lnTo>
                    <a:pt x="1456055" y="2778442"/>
                  </a:lnTo>
                  <a:lnTo>
                    <a:pt x="1461135" y="2728277"/>
                  </a:lnTo>
                  <a:lnTo>
                    <a:pt x="1720850" y="1770379"/>
                  </a:lnTo>
                  <a:lnTo>
                    <a:pt x="1726882" y="1734820"/>
                  </a:lnTo>
                  <a:lnTo>
                    <a:pt x="1725930" y="1701800"/>
                  </a:lnTo>
                  <a:lnTo>
                    <a:pt x="1725930" y="1698942"/>
                  </a:lnTo>
                  <a:lnTo>
                    <a:pt x="1717992" y="1664017"/>
                  </a:lnTo>
                  <a:lnTo>
                    <a:pt x="1703070" y="1630679"/>
                  </a:lnTo>
                  <a:lnTo>
                    <a:pt x="1682115" y="1600517"/>
                  </a:lnTo>
                  <a:lnTo>
                    <a:pt x="1656080" y="1575752"/>
                  </a:lnTo>
                  <a:lnTo>
                    <a:pt x="1637665" y="1564322"/>
                  </a:lnTo>
                  <a:close/>
                </a:path>
                <a:path w="2555875" h="6858000">
                  <a:moveTo>
                    <a:pt x="2555875" y="0"/>
                  </a:moveTo>
                  <a:lnTo>
                    <a:pt x="2528570" y="0"/>
                  </a:lnTo>
                  <a:lnTo>
                    <a:pt x="2100177" y="1562100"/>
                  </a:lnTo>
                  <a:lnTo>
                    <a:pt x="1757680" y="2837497"/>
                  </a:lnTo>
                  <a:lnTo>
                    <a:pt x="1732915" y="2875279"/>
                  </a:lnTo>
                  <a:lnTo>
                    <a:pt x="1699895" y="2903537"/>
                  </a:lnTo>
                  <a:lnTo>
                    <a:pt x="1660525" y="2921635"/>
                  </a:lnTo>
                  <a:lnTo>
                    <a:pt x="1617662" y="2928302"/>
                  </a:lnTo>
                  <a:lnTo>
                    <a:pt x="1704340" y="2928302"/>
                  </a:lnTo>
                  <a:lnTo>
                    <a:pt x="1714817" y="2923540"/>
                  </a:lnTo>
                  <a:lnTo>
                    <a:pt x="1753235" y="2890520"/>
                  </a:lnTo>
                  <a:lnTo>
                    <a:pt x="1782127" y="2846387"/>
                  </a:lnTo>
                  <a:lnTo>
                    <a:pt x="1782127" y="2845117"/>
                  </a:lnTo>
                  <a:lnTo>
                    <a:pt x="2124710" y="1568132"/>
                  </a:lnTo>
                  <a:lnTo>
                    <a:pt x="2555875" y="0"/>
                  </a:lnTo>
                  <a:close/>
                </a:path>
              </a:pathLst>
            </a:custGeom>
            <a:solidFill>
              <a:srgbClr val="FFB8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7895590" y="5207635"/>
              <a:ext cx="756285" cy="1645920"/>
            </a:xfrm>
            <a:custGeom>
              <a:avLst/>
              <a:gdLst/>
              <a:ahLst/>
              <a:cxnLst/>
              <a:rect l="l" t="t" r="r" b="b"/>
              <a:pathLst>
                <a:path w="756284" h="1645920">
                  <a:moveTo>
                    <a:pt x="578484" y="0"/>
                  </a:moveTo>
                  <a:lnTo>
                    <a:pt x="532129" y="6350"/>
                  </a:lnTo>
                  <a:lnTo>
                    <a:pt x="489902" y="24129"/>
                  </a:lnTo>
                  <a:lnTo>
                    <a:pt x="453389" y="52387"/>
                  </a:lnTo>
                  <a:lnTo>
                    <a:pt x="425132" y="89534"/>
                  </a:lnTo>
                  <a:lnTo>
                    <a:pt x="406400" y="134619"/>
                  </a:lnTo>
                  <a:lnTo>
                    <a:pt x="0" y="1645602"/>
                  </a:lnTo>
                  <a:lnTo>
                    <a:pt x="26352" y="1645602"/>
                  </a:lnTo>
                  <a:lnTo>
                    <a:pt x="430212" y="140969"/>
                  </a:lnTo>
                  <a:lnTo>
                    <a:pt x="450214" y="95249"/>
                  </a:lnTo>
                  <a:lnTo>
                    <a:pt x="482282" y="59689"/>
                  </a:lnTo>
                  <a:lnTo>
                    <a:pt x="523239" y="35559"/>
                  </a:lnTo>
                  <a:lnTo>
                    <a:pt x="569594" y="25399"/>
                  </a:lnTo>
                  <a:lnTo>
                    <a:pt x="662362" y="25399"/>
                  </a:lnTo>
                  <a:lnTo>
                    <a:pt x="624839" y="6350"/>
                  </a:lnTo>
                  <a:lnTo>
                    <a:pt x="578484" y="0"/>
                  </a:lnTo>
                  <a:close/>
                </a:path>
                <a:path w="756284" h="1645920">
                  <a:moveTo>
                    <a:pt x="662362" y="25399"/>
                  </a:moveTo>
                  <a:lnTo>
                    <a:pt x="569594" y="25399"/>
                  </a:lnTo>
                  <a:lnTo>
                    <a:pt x="618489" y="30797"/>
                  </a:lnTo>
                  <a:lnTo>
                    <a:pt x="672464" y="57784"/>
                  </a:lnTo>
                  <a:lnTo>
                    <a:pt x="711517" y="103822"/>
                  </a:lnTo>
                  <a:lnTo>
                    <a:pt x="730884" y="161607"/>
                  </a:lnTo>
                  <a:lnTo>
                    <a:pt x="731837" y="192087"/>
                  </a:lnTo>
                  <a:lnTo>
                    <a:pt x="726439" y="222884"/>
                  </a:lnTo>
                  <a:lnTo>
                    <a:pt x="343852" y="1645602"/>
                  </a:lnTo>
                  <a:lnTo>
                    <a:pt x="370204" y="1645602"/>
                  </a:lnTo>
                  <a:lnTo>
                    <a:pt x="750252" y="229552"/>
                  </a:lnTo>
                  <a:lnTo>
                    <a:pt x="756284" y="193674"/>
                  </a:lnTo>
                  <a:lnTo>
                    <a:pt x="755332" y="158432"/>
                  </a:lnTo>
                  <a:lnTo>
                    <a:pt x="732789" y="91122"/>
                  </a:lnTo>
                  <a:lnTo>
                    <a:pt x="686752" y="37782"/>
                  </a:lnTo>
                  <a:lnTo>
                    <a:pt x="662362" y="25399"/>
                  </a:lnTo>
                  <a:close/>
                </a:path>
              </a:pathLst>
            </a:custGeom>
            <a:solidFill>
              <a:srgbClr val="D679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548879" y="6167120"/>
              <a:ext cx="3294379" cy="612140"/>
            </a:xfrm>
            <a:prstGeom prst="rect">
              <a:avLst/>
            </a:prstGeom>
          </p:spPr>
        </p:pic>
      </p:grp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875030" y="423545"/>
            <a:ext cx="4406265" cy="2921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50" spc="145" dirty="0">
                <a:solidFill>
                  <a:srgbClr val="000000"/>
                </a:solidFill>
              </a:rPr>
              <a:t>Bettercab</a:t>
            </a:r>
            <a:r>
              <a:rPr sz="1750" spc="204" dirty="0">
                <a:solidFill>
                  <a:srgbClr val="000000"/>
                </a:solidFill>
              </a:rPr>
              <a:t> </a:t>
            </a:r>
            <a:r>
              <a:rPr sz="1750" spc="110" dirty="0">
                <a:solidFill>
                  <a:srgbClr val="000000"/>
                </a:solidFill>
              </a:rPr>
              <a:t>για</a:t>
            </a:r>
            <a:r>
              <a:rPr sz="1750" spc="155" dirty="0">
                <a:solidFill>
                  <a:srgbClr val="000000"/>
                </a:solidFill>
              </a:rPr>
              <a:t> </a:t>
            </a:r>
            <a:r>
              <a:rPr sz="1750" spc="135" dirty="0">
                <a:solidFill>
                  <a:srgbClr val="000000"/>
                </a:solidFill>
              </a:rPr>
              <a:t>sniffing</a:t>
            </a:r>
            <a:r>
              <a:rPr sz="1750" spc="195" dirty="0">
                <a:solidFill>
                  <a:srgbClr val="000000"/>
                </a:solidFill>
              </a:rPr>
              <a:t> </a:t>
            </a:r>
            <a:r>
              <a:rPr sz="1750" spc="140" dirty="0">
                <a:solidFill>
                  <a:srgbClr val="000000"/>
                </a:solidFill>
              </a:rPr>
              <a:t>πακέτα</a:t>
            </a:r>
            <a:r>
              <a:rPr sz="1750" spc="175" dirty="0">
                <a:solidFill>
                  <a:srgbClr val="000000"/>
                </a:solidFill>
              </a:rPr>
              <a:t> </a:t>
            </a:r>
            <a:r>
              <a:rPr sz="1750" spc="140" dirty="0">
                <a:solidFill>
                  <a:srgbClr val="000000"/>
                </a:solidFill>
              </a:rPr>
              <a:t>δεδομένων</a:t>
            </a:r>
            <a:endParaRPr sz="1750"/>
          </a:p>
        </p:txBody>
      </p:sp>
      <p:sp>
        <p:nvSpPr>
          <p:cNvPr id="16" name="object 1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720"/>
              </a:lnSpc>
            </a:pPr>
            <a:r>
              <a:rPr spc="30" dirty="0"/>
              <a:t>22</a:t>
            </a:r>
          </a:p>
        </p:txBody>
      </p:sp>
      <p:sp>
        <p:nvSpPr>
          <p:cNvPr id="12" name="object 12"/>
          <p:cNvSpPr txBox="1"/>
          <p:nvPr/>
        </p:nvSpPr>
        <p:spPr>
          <a:xfrm>
            <a:off x="8308340" y="33019"/>
            <a:ext cx="2174240" cy="1244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50" spc="60" dirty="0">
                <a:latin typeface="Calibri"/>
                <a:cs typeface="Calibri"/>
              </a:rPr>
              <a:t>CSP004_C_E:</a:t>
            </a:r>
            <a:r>
              <a:rPr sz="650" spc="35" dirty="0">
                <a:latin typeface="Calibri"/>
                <a:cs typeface="Calibri"/>
              </a:rPr>
              <a:t> </a:t>
            </a:r>
            <a:r>
              <a:rPr sz="650" spc="55" dirty="0">
                <a:latin typeface="Calibri"/>
                <a:cs typeface="Calibri"/>
              </a:rPr>
              <a:t>Abdelkader</a:t>
            </a:r>
            <a:r>
              <a:rPr sz="650" spc="30" dirty="0">
                <a:latin typeface="Calibri"/>
                <a:cs typeface="Calibri"/>
              </a:rPr>
              <a:t> </a:t>
            </a:r>
            <a:r>
              <a:rPr sz="650" spc="60" dirty="0">
                <a:latin typeface="Calibri"/>
                <a:cs typeface="Calibri"/>
              </a:rPr>
              <a:t>Shaaban</a:t>
            </a:r>
            <a:r>
              <a:rPr sz="650" spc="40" dirty="0">
                <a:latin typeface="Calibri"/>
                <a:cs typeface="Calibri"/>
              </a:rPr>
              <a:t> </a:t>
            </a:r>
            <a:r>
              <a:rPr sz="650" spc="55" dirty="0">
                <a:latin typeface="Calibri"/>
                <a:cs typeface="Calibri"/>
              </a:rPr>
              <a:t>και</a:t>
            </a:r>
            <a:r>
              <a:rPr sz="650" spc="25" dirty="0">
                <a:latin typeface="Calibri"/>
                <a:cs typeface="Calibri"/>
              </a:rPr>
              <a:t> </a:t>
            </a:r>
            <a:r>
              <a:rPr sz="650" spc="50" dirty="0">
                <a:latin typeface="Calibri"/>
                <a:cs typeface="Calibri"/>
              </a:rPr>
              <a:t>Stefan</a:t>
            </a:r>
            <a:r>
              <a:rPr sz="650" spc="25" dirty="0">
                <a:latin typeface="Calibri"/>
                <a:cs typeface="Calibri"/>
              </a:rPr>
              <a:t> </a:t>
            </a:r>
            <a:r>
              <a:rPr sz="650" spc="50" dirty="0">
                <a:latin typeface="Calibri"/>
                <a:cs typeface="Calibri"/>
              </a:rPr>
              <a:t>Schauer</a:t>
            </a:r>
            <a:endParaRPr sz="65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363854" y="1420177"/>
            <a:ext cx="8803640" cy="8953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9085" indent="-286385">
              <a:lnSpc>
                <a:spcPct val="100000"/>
              </a:lnSpc>
              <a:spcBef>
                <a:spcPts val="100"/>
              </a:spcBef>
              <a:buSzPct val="160000"/>
              <a:buFont typeface="Arial"/>
              <a:buChar char="•"/>
              <a:tabLst>
                <a:tab pos="298450" algn="l"/>
                <a:tab pos="299085" algn="l"/>
              </a:tabLst>
            </a:pPr>
            <a:r>
              <a:rPr sz="1000" spc="70" dirty="0">
                <a:latin typeface="Calibri"/>
                <a:cs typeface="Calibri"/>
              </a:rPr>
              <a:t>Τώρα,</a:t>
            </a:r>
            <a:r>
              <a:rPr sz="1000" spc="35" dirty="0">
                <a:latin typeface="Calibri"/>
                <a:cs typeface="Calibri"/>
              </a:rPr>
              <a:t> </a:t>
            </a:r>
            <a:r>
              <a:rPr sz="1000" spc="75" dirty="0">
                <a:latin typeface="Calibri"/>
                <a:cs typeface="Calibri"/>
              </a:rPr>
              <a:t>όλη</a:t>
            </a:r>
            <a:r>
              <a:rPr sz="1000" spc="40" dirty="0">
                <a:latin typeface="Calibri"/>
                <a:cs typeface="Calibri"/>
              </a:rPr>
              <a:t> </a:t>
            </a:r>
            <a:r>
              <a:rPr sz="1000" b="1" spc="80" dirty="0">
                <a:latin typeface="Calibri"/>
                <a:cs typeface="Calibri"/>
              </a:rPr>
              <a:t>η</a:t>
            </a:r>
            <a:r>
              <a:rPr sz="1000" b="1" spc="40" dirty="0">
                <a:latin typeface="Calibri"/>
                <a:cs typeface="Calibri"/>
              </a:rPr>
              <a:t> </a:t>
            </a:r>
            <a:r>
              <a:rPr sz="1000" b="1" spc="70" dirty="0">
                <a:latin typeface="Calibri"/>
                <a:cs typeface="Calibri"/>
              </a:rPr>
              <a:t>κίνηση</a:t>
            </a:r>
            <a:r>
              <a:rPr sz="1000" b="1" spc="35" dirty="0">
                <a:latin typeface="Calibri"/>
                <a:cs typeface="Calibri"/>
              </a:rPr>
              <a:t> </a:t>
            </a:r>
            <a:r>
              <a:rPr sz="1000" b="1" spc="85" dirty="0">
                <a:latin typeface="Calibri"/>
                <a:cs typeface="Calibri"/>
              </a:rPr>
              <a:t>από</a:t>
            </a:r>
            <a:r>
              <a:rPr sz="1000" b="1" spc="40" dirty="0">
                <a:latin typeface="Calibri"/>
                <a:cs typeface="Calibri"/>
              </a:rPr>
              <a:t> </a:t>
            </a:r>
            <a:r>
              <a:rPr sz="1000" spc="70" dirty="0">
                <a:latin typeface="Calibri"/>
                <a:cs typeface="Calibri"/>
              </a:rPr>
              <a:t>τη</a:t>
            </a:r>
            <a:r>
              <a:rPr sz="1000" spc="40" dirty="0">
                <a:latin typeface="Calibri"/>
                <a:cs typeface="Calibri"/>
              </a:rPr>
              <a:t> </a:t>
            </a:r>
            <a:r>
              <a:rPr sz="1000" b="1" spc="75" dirty="0">
                <a:latin typeface="Calibri"/>
                <a:cs typeface="Calibri"/>
              </a:rPr>
              <a:t>συσκευή</a:t>
            </a:r>
            <a:r>
              <a:rPr sz="1000" b="1" spc="40" dirty="0">
                <a:latin typeface="Calibri"/>
                <a:cs typeface="Calibri"/>
              </a:rPr>
              <a:t> </a:t>
            </a:r>
            <a:r>
              <a:rPr sz="1000" b="1" spc="70" dirty="0">
                <a:latin typeface="Calibri"/>
                <a:cs typeface="Calibri"/>
              </a:rPr>
              <a:t>θύματος</a:t>
            </a:r>
            <a:r>
              <a:rPr sz="1000" b="1" spc="30" dirty="0">
                <a:latin typeface="Calibri"/>
                <a:cs typeface="Calibri"/>
              </a:rPr>
              <a:t> </a:t>
            </a:r>
            <a:r>
              <a:rPr sz="1000" b="1" spc="65" dirty="0">
                <a:latin typeface="Calibri"/>
                <a:cs typeface="Calibri"/>
              </a:rPr>
              <a:t>(</a:t>
            </a:r>
            <a:r>
              <a:rPr sz="1000" spc="65" dirty="0">
                <a:latin typeface="Calibri"/>
                <a:cs typeface="Calibri"/>
              </a:rPr>
              <a:t>διακομιστής/Εξυπηρετητής)</a:t>
            </a:r>
            <a:r>
              <a:rPr sz="1000" spc="40" dirty="0">
                <a:latin typeface="Calibri"/>
                <a:cs typeface="Calibri"/>
              </a:rPr>
              <a:t> </a:t>
            </a:r>
            <a:r>
              <a:rPr sz="1000" spc="65" dirty="0">
                <a:latin typeface="Calibri"/>
                <a:cs typeface="Calibri"/>
              </a:rPr>
              <a:t>δρομολογείται</a:t>
            </a:r>
            <a:r>
              <a:rPr sz="1000" spc="40" dirty="0">
                <a:latin typeface="Calibri"/>
                <a:cs typeface="Calibri"/>
              </a:rPr>
              <a:t> </a:t>
            </a:r>
            <a:r>
              <a:rPr sz="1000" b="1" spc="80" dirty="0">
                <a:latin typeface="Calibri"/>
                <a:cs typeface="Calibri"/>
              </a:rPr>
              <a:t>μέσω</a:t>
            </a:r>
            <a:r>
              <a:rPr sz="1000" b="1" spc="35" dirty="0">
                <a:latin typeface="Calibri"/>
                <a:cs typeface="Calibri"/>
              </a:rPr>
              <a:t> </a:t>
            </a:r>
            <a:r>
              <a:rPr sz="1000" b="1" spc="65" dirty="0">
                <a:latin typeface="Calibri"/>
                <a:cs typeface="Calibri"/>
              </a:rPr>
              <a:t>της</a:t>
            </a:r>
            <a:r>
              <a:rPr sz="1000" b="1" spc="40" dirty="0">
                <a:latin typeface="Calibri"/>
                <a:cs typeface="Calibri"/>
              </a:rPr>
              <a:t> </a:t>
            </a:r>
            <a:r>
              <a:rPr sz="1000" spc="70" dirty="0">
                <a:latin typeface="Calibri"/>
                <a:cs typeface="Calibri"/>
              </a:rPr>
              <a:t>συσκευής</a:t>
            </a:r>
            <a:r>
              <a:rPr sz="1000" spc="40" dirty="0">
                <a:latin typeface="Calibri"/>
                <a:cs typeface="Calibri"/>
              </a:rPr>
              <a:t> </a:t>
            </a:r>
            <a:r>
              <a:rPr sz="1000" spc="50" dirty="0">
                <a:latin typeface="Calibri"/>
                <a:cs typeface="Calibri"/>
              </a:rPr>
              <a:t>Kali</a:t>
            </a:r>
            <a:r>
              <a:rPr sz="1000" spc="45" dirty="0">
                <a:latin typeface="Calibri"/>
                <a:cs typeface="Calibri"/>
              </a:rPr>
              <a:t> </a:t>
            </a:r>
            <a:r>
              <a:rPr sz="1000" b="1" spc="60" dirty="0">
                <a:latin typeface="Calibri"/>
                <a:cs typeface="Calibri"/>
              </a:rPr>
              <a:t>επιτιθέμενος).</a:t>
            </a:r>
            <a:endParaRPr sz="10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"/>
              </a:spcBef>
              <a:buFont typeface="Arial"/>
              <a:buChar char="•"/>
            </a:pPr>
            <a:endParaRPr sz="2050">
              <a:latin typeface="Calibri"/>
              <a:cs typeface="Calibri"/>
            </a:endParaRPr>
          </a:p>
          <a:p>
            <a:pPr marL="299085" indent="-286385">
              <a:lnSpc>
                <a:spcPct val="100000"/>
              </a:lnSpc>
              <a:buSzPct val="160000"/>
              <a:buFont typeface="Arial"/>
              <a:buChar char="•"/>
              <a:tabLst>
                <a:tab pos="298450" algn="l"/>
                <a:tab pos="299085" algn="l"/>
              </a:tabLst>
            </a:pPr>
            <a:r>
              <a:rPr sz="1000" b="1" spc="60" dirty="0">
                <a:latin typeface="Calibri"/>
                <a:cs typeface="Calibri"/>
              </a:rPr>
              <a:t>Για</a:t>
            </a:r>
            <a:r>
              <a:rPr sz="1000" b="1" spc="30" dirty="0">
                <a:latin typeface="Calibri"/>
                <a:cs typeface="Calibri"/>
              </a:rPr>
              <a:t> </a:t>
            </a:r>
            <a:r>
              <a:rPr sz="1000" b="1" spc="75" dirty="0">
                <a:latin typeface="Calibri"/>
                <a:cs typeface="Calibri"/>
              </a:rPr>
              <a:t>να</a:t>
            </a:r>
            <a:r>
              <a:rPr sz="1000" b="1" spc="35" dirty="0">
                <a:latin typeface="Calibri"/>
                <a:cs typeface="Calibri"/>
              </a:rPr>
              <a:t> </a:t>
            </a:r>
            <a:r>
              <a:rPr sz="1000" b="1" spc="65" dirty="0">
                <a:latin typeface="Calibri"/>
                <a:cs typeface="Calibri"/>
              </a:rPr>
              <a:t>το</a:t>
            </a:r>
            <a:r>
              <a:rPr sz="1000" b="1" spc="35" dirty="0">
                <a:latin typeface="Calibri"/>
                <a:cs typeface="Calibri"/>
              </a:rPr>
              <a:t> </a:t>
            </a:r>
            <a:r>
              <a:rPr sz="1000" b="1" spc="70" dirty="0">
                <a:latin typeface="Calibri"/>
                <a:cs typeface="Calibri"/>
              </a:rPr>
              <a:t>δοκιμάσετε</a:t>
            </a:r>
            <a:r>
              <a:rPr sz="1000" b="1" spc="30" dirty="0">
                <a:latin typeface="Calibri"/>
                <a:cs typeface="Calibri"/>
              </a:rPr>
              <a:t> </a:t>
            </a:r>
            <a:r>
              <a:rPr sz="1000" b="1" spc="65" dirty="0">
                <a:latin typeface="Calibri"/>
                <a:cs typeface="Calibri"/>
              </a:rPr>
              <a:t>αυτό,</a:t>
            </a:r>
            <a:r>
              <a:rPr sz="1000" b="1" spc="30" dirty="0">
                <a:latin typeface="Calibri"/>
                <a:cs typeface="Calibri"/>
              </a:rPr>
              <a:t> </a:t>
            </a:r>
            <a:r>
              <a:rPr sz="1000" b="1" spc="70" dirty="0">
                <a:latin typeface="Calibri"/>
                <a:cs typeface="Calibri"/>
              </a:rPr>
              <a:t>δημιουργήστε</a:t>
            </a:r>
            <a:r>
              <a:rPr sz="1000" b="1" spc="35" dirty="0">
                <a:latin typeface="Calibri"/>
                <a:cs typeface="Calibri"/>
              </a:rPr>
              <a:t> </a:t>
            </a:r>
            <a:r>
              <a:rPr sz="1000" b="1" spc="70" dirty="0">
                <a:latin typeface="Calibri"/>
                <a:cs typeface="Calibri"/>
              </a:rPr>
              <a:t>οποιαδήποτε</a:t>
            </a:r>
            <a:r>
              <a:rPr sz="1000" b="1" spc="35" dirty="0">
                <a:latin typeface="Calibri"/>
                <a:cs typeface="Calibri"/>
              </a:rPr>
              <a:t> </a:t>
            </a:r>
            <a:r>
              <a:rPr sz="1000" b="1" spc="65" dirty="0">
                <a:latin typeface="Calibri"/>
                <a:cs typeface="Calibri"/>
              </a:rPr>
              <a:t>κίνηση,</a:t>
            </a:r>
            <a:r>
              <a:rPr sz="1000" b="1" spc="35" dirty="0">
                <a:latin typeface="Calibri"/>
                <a:cs typeface="Calibri"/>
              </a:rPr>
              <a:t> </a:t>
            </a:r>
            <a:r>
              <a:rPr sz="1000" spc="80" dirty="0">
                <a:latin typeface="Calibri"/>
                <a:cs typeface="Calibri"/>
              </a:rPr>
              <a:t>όπως</a:t>
            </a:r>
            <a:r>
              <a:rPr sz="1000" spc="30" dirty="0">
                <a:latin typeface="Calibri"/>
                <a:cs typeface="Calibri"/>
              </a:rPr>
              <a:t> </a:t>
            </a:r>
            <a:r>
              <a:rPr sz="1000" spc="80" dirty="0">
                <a:latin typeface="Calibri"/>
                <a:cs typeface="Calibri"/>
              </a:rPr>
              <a:t>η</a:t>
            </a:r>
            <a:r>
              <a:rPr sz="1000" spc="35" dirty="0">
                <a:latin typeface="Calibri"/>
                <a:cs typeface="Calibri"/>
              </a:rPr>
              <a:t> </a:t>
            </a:r>
            <a:r>
              <a:rPr sz="1000" spc="70" dirty="0">
                <a:latin typeface="Calibri"/>
                <a:cs typeface="Calibri"/>
              </a:rPr>
              <a:t>επίσκεψη</a:t>
            </a:r>
            <a:r>
              <a:rPr sz="1000" spc="35" dirty="0">
                <a:latin typeface="Calibri"/>
                <a:cs typeface="Calibri"/>
              </a:rPr>
              <a:t> </a:t>
            </a:r>
            <a:r>
              <a:rPr sz="1000" b="1" spc="75" dirty="0">
                <a:latin typeface="Calibri"/>
                <a:cs typeface="Calibri"/>
              </a:rPr>
              <a:t>σε</a:t>
            </a:r>
            <a:r>
              <a:rPr sz="1000" b="1" spc="35" dirty="0">
                <a:latin typeface="Calibri"/>
                <a:cs typeface="Calibri"/>
              </a:rPr>
              <a:t> </a:t>
            </a:r>
            <a:r>
              <a:rPr sz="1000" b="1" spc="70" dirty="0">
                <a:latin typeface="Calibri"/>
                <a:cs typeface="Calibri"/>
              </a:rPr>
              <a:t>μια</a:t>
            </a:r>
            <a:r>
              <a:rPr sz="1000" b="1" spc="30" dirty="0">
                <a:latin typeface="Calibri"/>
                <a:cs typeface="Calibri"/>
              </a:rPr>
              <a:t> </a:t>
            </a:r>
            <a:r>
              <a:rPr sz="1000" spc="35" dirty="0">
                <a:latin typeface="Calibri"/>
                <a:cs typeface="Calibri"/>
              </a:rPr>
              <a:t>, </a:t>
            </a:r>
            <a:r>
              <a:rPr sz="1000" b="1" spc="65" dirty="0">
                <a:latin typeface="Calibri"/>
                <a:cs typeface="Calibri"/>
              </a:rPr>
              <a:t>και</a:t>
            </a:r>
            <a:r>
              <a:rPr sz="1000" b="1" spc="35" dirty="0">
                <a:latin typeface="Calibri"/>
                <a:cs typeface="Calibri"/>
              </a:rPr>
              <a:t> </a:t>
            </a:r>
            <a:r>
              <a:rPr sz="1000" spc="80" dirty="0">
                <a:latin typeface="Calibri"/>
                <a:cs typeface="Calibri"/>
              </a:rPr>
              <a:t>θα</a:t>
            </a:r>
            <a:r>
              <a:rPr sz="1000" spc="35" dirty="0">
                <a:latin typeface="Calibri"/>
                <a:cs typeface="Calibri"/>
              </a:rPr>
              <a:t> </a:t>
            </a:r>
            <a:r>
              <a:rPr sz="1000" spc="60" dirty="0">
                <a:latin typeface="Calibri"/>
                <a:cs typeface="Calibri"/>
              </a:rPr>
              <a:t>δείτε</a:t>
            </a:r>
            <a:r>
              <a:rPr sz="1000" spc="35" dirty="0">
                <a:latin typeface="Calibri"/>
                <a:cs typeface="Calibri"/>
              </a:rPr>
              <a:t> </a:t>
            </a:r>
            <a:r>
              <a:rPr sz="1000" spc="75" dirty="0">
                <a:latin typeface="Calibri"/>
                <a:cs typeface="Calibri"/>
              </a:rPr>
              <a:t>όλη</a:t>
            </a:r>
            <a:r>
              <a:rPr sz="1000" spc="30" dirty="0">
                <a:latin typeface="Calibri"/>
                <a:cs typeface="Calibri"/>
              </a:rPr>
              <a:t> </a:t>
            </a:r>
            <a:r>
              <a:rPr sz="1000" spc="65" dirty="0">
                <a:latin typeface="Calibri"/>
                <a:cs typeface="Calibri"/>
              </a:rPr>
              <a:t>την</a:t>
            </a:r>
            <a:r>
              <a:rPr sz="1000" spc="35" dirty="0">
                <a:latin typeface="Calibri"/>
                <a:cs typeface="Calibri"/>
              </a:rPr>
              <a:t> </a:t>
            </a:r>
            <a:r>
              <a:rPr sz="1000" b="1" spc="70" dirty="0">
                <a:latin typeface="Calibri"/>
                <a:cs typeface="Calibri"/>
              </a:rPr>
              <a:t>κίνηση</a:t>
            </a:r>
            <a:r>
              <a:rPr sz="1000" b="1" spc="35" dirty="0">
                <a:latin typeface="Calibri"/>
                <a:cs typeface="Calibri"/>
              </a:rPr>
              <a:t> </a:t>
            </a:r>
            <a:r>
              <a:rPr sz="1000" spc="70" dirty="0">
                <a:latin typeface="Calibri"/>
                <a:cs typeface="Calibri"/>
              </a:rPr>
              <a:t>καταγράφεται</a:t>
            </a:r>
            <a:r>
              <a:rPr sz="1000" spc="40" dirty="0">
                <a:latin typeface="Calibri"/>
                <a:cs typeface="Calibri"/>
              </a:rPr>
              <a:t> </a:t>
            </a:r>
            <a:r>
              <a:rPr sz="1000" spc="80" dirty="0">
                <a:latin typeface="Calibri"/>
                <a:cs typeface="Calibri"/>
              </a:rPr>
              <a:t>από</a:t>
            </a:r>
            <a:r>
              <a:rPr sz="1000" spc="35" dirty="0">
                <a:latin typeface="Calibri"/>
                <a:cs typeface="Calibri"/>
              </a:rPr>
              <a:t> </a:t>
            </a:r>
            <a:r>
              <a:rPr sz="1000" spc="65" dirty="0">
                <a:latin typeface="Calibri"/>
                <a:cs typeface="Calibri"/>
              </a:rPr>
              <a:t>το</a:t>
            </a:r>
            <a:endParaRPr sz="1000">
              <a:latin typeface="Calibri"/>
              <a:cs typeface="Calibri"/>
            </a:endParaRPr>
          </a:p>
          <a:p>
            <a:pPr marL="299720">
              <a:lnSpc>
                <a:spcPct val="100000"/>
              </a:lnSpc>
              <a:spcBef>
                <a:spcPts val="740"/>
              </a:spcBef>
            </a:pPr>
            <a:r>
              <a:rPr sz="1000" b="1" spc="50" dirty="0">
                <a:latin typeface="Calibri"/>
                <a:cs typeface="Calibri"/>
              </a:rPr>
              <a:t>Bettercap.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6663055" y="3993832"/>
            <a:ext cx="1510030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b="1" spc="105" dirty="0">
                <a:solidFill>
                  <a:srgbClr val="CF2D1C"/>
                </a:solidFill>
                <a:latin typeface="Calibri"/>
                <a:cs typeface="Calibri"/>
              </a:rPr>
              <a:t>Η</a:t>
            </a:r>
            <a:r>
              <a:rPr sz="1100" b="1" spc="15" dirty="0">
                <a:solidFill>
                  <a:srgbClr val="CF2D1C"/>
                </a:solidFill>
                <a:latin typeface="Calibri"/>
                <a:cs typeface="Calibri"/>
              </a:rPr>
              <a:t> </a:t>
            </a:r>
            <a:r>
              <a:rPr sz="1100" b="1" spc="75" dirty="0">
                <a:solidFill>
                  <a:srgbClr val="CF2D1C"/>
                </a:solidFill>
                <a:latin typeface="Calibri"/>
                <a:cs typeface="Calibri"/>
              </a:rPr>
              <a:t>κίνηση</a:t>
            </a:r>
            <a:r>
              <a:rPr sz="1100" b="1" spc="15" dirty="0">
                <a:solidFill>
                  <a:srgbClr val="CF2D1C"/>
                </a:solidFill>
                <a:latin typeface="Calibri"/>
                <a:cs typeface="Calibri"/>
              </a:rPr>
              <a:t> </a:t>
            </a:r>
            <a:r>
              <a:rPr sz="1100" b="1" spc="65" dirty="0">
                <a:solidFill>
                  <a:srgbClr val="CF2D1C"/>
                </a:solidFill>
                <a:latin typeface="Calibri"/>
                <a:cs typeface="Calibri"/>
              </a:rPr>
              <a:t>καταγραφεί.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757045" y="5047932"/>
            <a:ext cx="1982470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b="1" spc="-10" dirty="0">
                <a:solidFill>
                  <a:srgbClr val="FF0000"/>
                </a:solidFill>
                <a:latin typeface="Calibri"/>
                <a:cs typeface="Calibri"/>
              </a:rPr>
              <a:t>Το</a:t>
            </a:r>
            <a:r>
              <a:rPr sz="1100" b="1" spc="3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100" b="1" spc="-10" dirty="0">
                <a:solidFill>
                  <a:srgbClr val="FF0000"/>
                </a:solidFill>
                <a:latin typeface="Calibri"/>
                <a:cs typeface="Calibri"/>
              </a:rPr>
              <a:t>θύμα</a:t>
            </a:r>
            <a:r>
              <a:rPr sz="1100" b="1" spc="3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100" b="1" spc="-15" dirty="0">
                <a:solidFill>
                  <a:srgbClr val="FF0000"/>
                </a:solidFill>
                <a:latin typeface="Calibri"/>
                <a:cs typeface="Calibri"/>
              </a:rPr>
              <a:t>επισκέπτεται</a:t>
            </a:r>
            <a:r>
              <a:rPr sz="1100" b="1" spc="3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100" b="1" spc="-15" dirty="0">
                <a:solidFill>
                  <a:srgbClr val="FF0000"/>
                </a:solidFill>
                <a:latin typeface="Calibri"/>
                <a:cs typeface="Calibri"/>
              </a:rPr>
              <a:t>ιστοσελίδα</a:t>
            </a:r>
            <a:endParaRPr sz="11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896100" y="1270"/>
            <a:ext cx="1818639" cy="6856730"/>
          </a:xfrm>
          <a:custGeom>
            <a:avLst/>
            <a:gdLst/>
            <a:ahLst/>
            <a:cxnLst/>
            <a:rect l="l" t="t" r="r" b="b"/>
            <a:pathLst>
              <a:path w="1818640" h="6856730">
                <a:moveTo>
                  <a:pt x="0" y="6856730"/>
                </a:moveTo>
                <a:lnTo>
                  <a:pt x="1818322" y="0"/>
                </a:lnTo>
              </a:path>
            </a:pathLst>
          </a:custGeom>
          <a:ln w="22225">
            <a:solidFill>
              <a:srgbClr val="D6791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4127500" y="5759767"/>
            <a:ext cx="3578225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90" dirty="0">
                <a:latin typeface="Calibri"/>
                <a:cs typeface="Calibri"/>
              </a:rPr>
              <a:t>Τώρα</a:t>
            </a:r>
            <a:r>
              <a:rPr sz="1100" spc="30" dirty="0">
                <a:latin typeface="Calibri"/>
                <a:cs typeface="Calibri"/>
              </a:rPr>
              <a:t> </a:t>
            </a:r>
            <a:r>
              <a:rPr sz="1100" spc="85" dirty="0">
                <a:latin typeface="Calibri"/>
                <a:cs typeface="Calibri"/>
              </a:rPr>
              <a:t>θα</a:t>
            </a:r>
            <a:r>
              <a:rPr sz="1100" spc="35" dirty="0">
                <a:latin typeface="Calibri"/>
                <a:cs typeface="Calibri"/>
              </a:rPr>
              <a:t> </a:t>
            </a:r>
            <a:r>
              <a:rPr sz="1100" spc="75" dirty="0">
                <a:latin typeface="Calibri"/>
                <a:cs typeface="Calibri"/>
              </a:rPr>
              <a:t>πρέπει</a:t>
            </a:r>
            <a:r>
              <a:rPr sz="1100" spc="35" dirty="0">
                <a:latin typeface="Calibri"/>
                <a:cs typeface="Calibri"/>
              </a:rPr>
              <a:t> </a:t>
            </a:r>
            <a:r>
              <a:rPr sz="1100" spc="80" dirty="0">
                <a:latin typeface="Calibri"/>
                <a:cs typeface="Calibri"/>
              </a:rPr>
              <a:t>να</a:t>
            </a:r>
            <a:r>
              <a:rPr sz="1100" spc="30" dirty="0">
                <a:latin typeface="Calibri"/>
                <a:cs typeface="Calibri"/>
              </a:rPr>
              <a:t> </a:t>
            </a:r>
            <a:r>
              <a:rPr sz="1100" spc="65" dirty="0">
                <a:latin typeface="Calibri"/>
                <a:cs typeface="Calibri"/>
              </a:rPr>
              <a:t>δείτε</a:t>
            </a:r>
            <a:r>
              <a:rPr sz="1100" spc="30" dirty="0">
                <a:latin typeface="Calibri"/>
                <a:cs typeface="Calibri"/>
              </a:rPr>
              <a:t> </a:t>
            </a:r>
            <a:r>
              <a:rPr sz="1100" spc="75" dirty="0">
                <a:latin typeface="Calibri"/>
                <a:cs typeface="Calibri"/>
              </a:rPr>
              <a:t>την</a:t>
            </a:r>
            <a:r>
              <a:rPr sz="1100" spc="30" dirty="0">
                <a:latin typeface="Calibri"/>
                <a:cs typeface="Calibri"/>
              </a:rPr>
              <a:t> </a:t>
            </a:r>
            <a:r>
              <a:rPr sz="1100" spc="80" dirty="0">
                <a:latin typeface="Calibri"/>
                <a:cs typeface="Calibri"/>
              </a:rPr>
              <a:t>κατάσταση</a:t>
            </a:r>
            <a:r>
              <a:rPr sz="1100" spc="35" dirty="0">
                <a:latin typeface="Calibri"/>
                <a:cs typeface="Calibri"/>
              </a:rPr>
              <a:t> </a:t>
            </a:r>
            <a:r>
              <a:rPr sz="1100" spc="90" dirty="0">
                <a:latin typeface="Calibri"/>
                <a:cs typeface="Calibri"/>
              </a:rPr>
              <a:t>ως</a:t>
            </a:r>
            <a:r>
              <a:rPr sz="1100" spc="30" dirty="0">
                <a:latin typeface="Calibri"/>
                <a:cs typeface="Calibri"/>
              </a:rPr>
              <a:t> </a:t>
            </a:r>
            <a:r>
              <a:rPr sz="1100" b="1" spc="60" dirty="0">
                <a:solidFill>
                  <a:srgbClr val="00AF4F"/>
                </a:solidFill>
                <a:latin typeface="Calibri"/>
                <a:cs typeface="Calibri"/>
              </a:rPr>
              <a:t>"ενεργή".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875030" y="499745"/>
            <a:ext cx="4710430" cy="3683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250" spc="175" dirty="0">
                <a:solidFill>
                  <a:srgbClr val="000000"/>
                </a:solidFill>
              </a:rPr>
              <a:t>Εκκίνηση</a:t>
            </a:r>
            <a:r>
              <a:rPr sz="2250" spc="204" dirty="0">
                <a:solidFill>
                  <a:srgbClr val="000000"/>
                </a:solidFill>
              </a:rPr>
              <a:t> </a:t>
            </a:r>
            <a:r>
              <a:rPr sz="2250" spc="145" dirty="0">
                <a:solidFill>
                  <a:srgbClr val="000000"/>
                </a:solidFill>
              </a:rPr>
              <a:t>του</a:t>
            </a:r>
            <a:r>
              <a:rPr sz="2250" spc="180" dirty="0">
                <a:solidFill>
                  <a:srgbClr val="000000"/>
                </a:solidFill>
              </a:rPr>
              <a:t> </a:t>
            </a:r>
            <a:r>
              <a:rPr sz="2250" spc="160" dirty="0">
                <a:solidFill>
                  <a:srgbClr val="000000"/>
                </a:solidFill>
              </a:rPr>
              <a:t>εξυπηρετητή</a:t>
            </a:r>
            <a:r>
              <a:rPr sz="2250" spc="195" dirty="0">
                <a:solidFill>
                  <a:srgbClr val="000000"/>
                </a:solidFill>
              </a:rPr>
              <a:t> </a:t>
            </a:r>
            <a:r>
              <a:rPr sz="2250" spc="180" dirty="0">
                <a:solidFill>
                  <a:srgbClr val="000000"/>
                </a:solidFill>
              </a:rPr>
              <a:t>Wazuh</a:t>
            </a:r>
            <a:endParaRPr sz="2250"/>
          </a:p>
        </p:txBody>
      </p:sp>
      <p:sp>
        <p:nvSpPr>
          <p:cNvPr id="5" name="object 5"/>
          <p:cNvSpPr txBox="1"/>
          <p:nvPr/>
        </p:nvSpPr>
        <p:spPr>
          <a:xfrm>
            <a:off x="549275" y="1196022"/>
            <a:ext cx="5218430" cy="4699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70" dirty="0">
                <a:latin typeface="Calibri"/>
                <a:cs typeface="Calibri"/>
              </a:rPr>
              <a:t>Ελέγξτε</a:t>
            </a:r>
            <a:r>
              <a:rPr sz="1100" spc="25" dirty="0">
                <a:latin typeface="Calibri"/>
                <a:cs typeface="Calibri"/>
              </a:rPr>
              <a:t> </a:t>
            </a:r>
            <a:r>
              <a:rPr sz="1100" b="1" spc="80" dirty="0">
                <a:latin typeface="Calibri"/>
                <a:cs typeface="Calibri"/>
              </a:rPr>
              <a:t>ξανά</a:t>
            </a:r>
            <a:r>
              <a:rPr sz="1100" b="1" spc="35" dirty="0">
                <a:latin typeface="Calibri"/>
                <a:cs typeface="Calibri"/>
              </a:rPr>
              <a:t> </a:t>
            </a:r>
            <a:r>
              <a:rPr sz="1100" spc="75" dirty="0">
                <a:latin typeface="Calibri"/>
                <a:cs typeface="Calibri"/>
              </a:rPr>
              <a:t>την</a:t>
            </a:r>
            <a:r>
              <a:rPr sz="1100" spc="25" dirty="0">
                <a:latin typeface="Calibri"/>
                <a:cs typeface="Calibri"/>
              </a:rPr>
              <a:t> </a:t>
            </a:r>
            <a:r>
              <a:rPr sz="1100" b="1" spc="80" dirty="0">
                <a:latin typeface="Calibri"/>
                <a:cs typeface="Calibri"/>
              </a:rPr>
              <a:t>κατάσταση</a:t>
            </a:r>
            <a:r>
              <a:rPr sz="1100" b="1" spc="35" dirty="0">
                <a:latin typeface="Calibri"/>
                <a:cs typeface="Calibri"/>
              </a:rPr>
              <a:t> </a:t>
            </a:r>
            <a:r>
              <a:rPr sz="1100" b="1" spc="75" dirty="0">
                <a:latin typeface="Calibri"/>
                <a:cs typeface="Calibri"/>
              </a:rPr>
              <a:t>του</a:t>
            </a:r>
            <a:r>
              <a:rPr sz="1100" b="1" spc="35" dirty="0">
                <a:latin typeface="Calibri"/>
                <a:cs typeface="Calibri"/>
              </a:rPr>
              <a:t> </a:t>
            </a:r>
            <a:r>
              <a:rPr sz="1100" b="1" spc="65" dirty="0">
                <a:latin typeface="Calibri"/>
                <a:cs typeface="Calibri"/>
              </a:rPr>
              <a:t>δείκτη:</a:t>
            </a:r>
            <a:endParaRPr sz="1100">
              <a:latin typeface="Calibri"/>
              <a:cs typeface="Calibri"/>
            </a:endParaRPr>
          </a:p>
          <a:p>
            <a:pPr marL="2756535">
              <a:lnSpc>
                <a:spcPct val="100000"/>
              </a:lnSpc>
              <a:spcBef>
                <a:spcPts val="860"/>
              </a:spcBef>
            </a:pPr>
            <a:r>
              <a:rPr sz="1100" b="1" spc="80" dirty="0">
                <a:solidFill>
                  <a:srgbClr val="CF2D1C"/>
                </a:solidFill>
                <a:latin typeface="Calibri"/>
                <a:cs typeface="Calibri"/>
              </a:rPr>
              <a:t>sudo</a:t>
            </a:r>
            <a:r>
              <a:rPr sz="1100" b="1" spc="25" dirty="0">
                <a:solidFill>
                  <a:srgbClr val="CF2D1C"/>
                </a:solidFill>
                <a:latin typeface="Calibri"/>
                <a:cs typeface="Calibri"/>
              </a:rPr>
              <a:t> </a:t>
            </a:r>
            <a:r>
              <a:rPr sz="1100" b="1" spc="70" dirty="0">
                <a:solidFill>
                  <a:srgbClr val="CF2D1C"/>
                </a:solidFill>
                <a:latin typeface="Calibri"/>
                <a:cs typeface="Calibri"/>
              </a:rPr>
              <a:t>systemctl</a:t>
            </a:r>
            <a:r>
              <a:rPr sz="1100" b="1" spc="35" dirty="0">
                <a:solidFill>
                  <a:srgbClr val="CF2D1C"/>
                </a:solidFill>
                <a:latin typeface="Calibri"/>
                <a:cs typeface="Calibri"/>
              </a:rPr>
              <a:t> </a:t>
            </a:r>
            <a:r>
              <a:rPr sz="1100" b="1" spc="65" dirty="0">
                <a:solidFill>
                  <a:srgbClr val="CF2D1C"/>
                </a:solidFill>
                <a:latin typeface="Calibri"/>
                <a:cs typeface="Calibri"/>
              </a:rPr>
              <a:t>status</a:t>
            </a:r>
            <a:r>
              <a:rPr sz="1100" b="1" spc="30" dirty="0">
                <a:solidFill>
                  <a:srgbClr val="CF2D1C"/>
                </a:solidFill>
                <a:latin typeface="Calibri"/>
                <a:cs typeface="Calibri"/>
              </a:rPr>
              <a:t> </a:t>
            </a:r>
            <a:r>
              <a:rPr sz="1100" b="1" spc="65" dirty="0">
                <a:solidFill>
                  <a:srgbClr val="CF2D1C"/>
                </a:solidFill>
                <a:latin typeface="Calibri"/>
                <a:cs typeface="Calibri"/>
              </a:rPr>
              <a:t>wazuh-indexer</a:t>
            </a:r>
            <a:endParaRPr sz="1100">
              <a:latin typeface="Calibri"/>
              <a:cs typeface="Calibri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2451100" y="1604010"/>
            <a:ext cx="7476490" cy="4580890"/>
            <a:chOff x="2451100" y="1604010"/>
            <a:chExt cx="7476490" cy="4580890"/>
          </a:xfrm>
        </p:grpSpPr>
        <p:pic>
          <p:nvPicPr>
            <p:cNvPr id="7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138159" y="5703569"/>
              <a:ext cx="590550" cy="481330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451100" y="1604010"/>
              <a:ext cx="7476490" cy="4415790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646679" y="1799590"/>
              <a:ext cx="6898640" cy="3837939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3526789" y="3124200"/>
              <a:ext cx="1508760" cy="251460"/>
            </a:xfrm>
            <a:custGeom>
              <a:avLst/>
              <a:gdLst/>
              <a:ahLst/>
              <a:cxnLst/>
              <a:rect l="l" t="t" r="r" b="b"/>
              <a:pathLst>
                <a:path w="1508760" h="251460">
                  <a:moveTo>
                    <a:pt x="0" y="251460"/>
                  </a:moveTo>
                  <a:lnTo>
                    <a:pt x="1508760" y="251460"/>
                  </a:lnTo>
                  <a:lnTo>
                    <a:pt x="1508760" y="0"/>
                  </a:lnTo>
                  <a:lnTo>
                    <a:pt x="0" y="0"/>
                  </a:lnTo>
                  <a:lnTo>
                    <a:pt x="0" y="251460"/>
                  </a:lnTo>
                </a:path>
              </a:pathLst>
            </a:custGeom>
            <a:ln w="285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720"/>
              </a:lnSpc>
            </a:pPr>
            <a:fld id="{81D60167-4931-47E6-BA6A-407CBD079E47}" type="slidenum">
              <a:rPr spc="30" dirty="0"/>
              <a:t>17</a:t>
            </a:fld>
            <a:endParaRPr spc="30" dirty="0"/>
          </a:p>
        </p:txBody>
      </p:sp>
    </p:spTree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884987" y="0"/>
            <a:ext cx="3958590" cy="6878955"/>
            <a:chOff x="6884987" y="0"/>
            <a:chExt cx="3958590" cy="6878955"/>
          </a:xfrm>
        </p:grpSpPr>
        <p:sp>
          <p:nvSpPr>
            <p:cNvPr id="3" name="object 3"/>
            <p:cNvSpPr/>
            <p:nvPr/>
          </p:nvSpPr>
          <p:spPr>
            <a:xfrm>
              <a:off x="6896100" y="1270"/>
              <a:ext cx="1818639" cy="6856730"/>
            </a:xfrm>
            <a:custGeom>
              <a:avLst/>
              <a:gdLst/>
              <a:ahLst/>
              <a:cxnLst/>
              <a:rect l="l" t="t" r="r" b="b"/>
              <a:pathLst>
                <a:path w="1818640" h="6856730">
                  <a:moveTo>
                    <a:pt x="0" y="6856730"/>
                  </a:moveTo>
                  <a:lnTo>
                    <a:pt x="1818322" y="0"/>
                  </a:lnTo>
                </a:path>
              </a:pathLst>
            </a:custGeom>
            <a:ln w="22225">
              <a:solidFill>
                <a:srgbClr val="D6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7377747" y="0"/>
              <a:ext cx="2555875" cy="6858000"/>
            </a:xfrm>
            <a:custGeom>
              <a:avLst/>
              <a:gdLst/>
              <a:ahLst/>
              <a:cxnLst/>
              <a:rect l="l" t="t" r="r" b="b"/>
              <a:pathLst>
                <a:path w="2555875" h="6858000">
                  <a:moveTo>
                    <a:pt x="1542097" y="1537652"/>
                  </a:moveTo>
                  <a:lnTo>
                    <a:pt x="1494790" y="1544002"/>
                  </a:lnTo>
                  <a:lnTo>
                    <a:pt x="1451292" y="1562100"/>
                  </a:lnTo>
                  <a:lnTo>
                    <a:pt x="1413827" y="1590675"/>
                  </a:lnTo>
                  <a:lnTo>
                    <a:pt x="1384617" y="1628139"/>
                  </a:lnTo>
                  <a:lnTo>
                    <a:pt x="1365885" y="1673860"/>
                  </a:lnTo>
                  <a:lnTo>
                    <a:pt x="970915" y="3128645"/>
                  </a:lnTo>
                  <a:lnTo>
                    <a:pt x="0" y="6858000"/>
                  </a:lnTo>
                  <a:lnTo>
                    <a:pt x="26035" y="6858000"/>
                  </a:lnTo>
                  <a:lnTo>
                    <a:pt x="996632" y="3136265"/>
                  </a:lnTo>
                  <a:lnTo>
                    <a:pt x="1391285" y="1681479"/>
                  </a:lnTo>
                  <a:lnTo>
                    <a:pt x="1412240" y="1635442"/>
                  </a:lnTo>
                  <a:lnTo>
                    <a:pt x="1445577" y="1599247"/>
                  </a:lnTo>
                  <a:lnTo>
                    <a:pt x="1487805" y="1574800"/>
                  </a:lnTo>
                  <a:lnTo>
                    <a:pt x="1535747" y="1564322"/>
                  </a:lnTo>
                  <a:lnTo>
                    <a:pt x="1637665" y="1564322"/>
                  </a:lnTo>
                  <a:lnTo>
                    <a:pt x="1625600" y="1556702"/>
                  </a:lnTo>
                  <a:lnTo>
                    <a:pt x="1590992" y="1544002"/>
                  </a:lnTo>
                  <a:lnTo>
                    <a:pt x="1542097" y="1537652"/>
                  </a:lnTo>
                  <a:close/>
                </a:path>
                <a:path w="2555875" h="6858000">
                  <a:moveTo>
                    <a:pt x="1637665" y="1564322"/>
                  </a:moveTo>
                  <a:lnTo>
                    <a:pt x="1535747" y="1564322"/>
                  </a:lnTo>
                  <a:lnTo>
                    <a:pt x="1585912" y="1569402"/>
                  </a:lnTo>
                  <a:lnTo>
                    <a:pt x="1615122" y="1580514"/>
                  </a:lnTo>
                  <a:lnTo>
                    <a:pt x="1663700" y="1617662"/>
                  </a:lnTo>
                  <a:lnTo>
                    <a:pt x="1694497" y="1671954"/>
                  </a:lnTo>
                  <a:lnTo>
                    <a:pt x="1702117" y="1732597"/>
                  </a:lnTo>
                  <a:lnTo>
                    <a:pt x="1696720" y="1764029"/>
                  </a:lnTo>
                  <a:lnTo>
                    <a:pt x="1437005" y="2721927"/>
                  </a:lnTo>
                  <a:lnTo>
                    <a:pt x="1430655" y="2770822"/>
                  </a:lnTo>
                  <a:lnTo>
                    <a:pt x="1437005" y="2818129"/>
                  </a:lnTo>
                  <a:lnTo>
                    <a:pt x="1455102" y="2861627"/>
                  </a:lnTo>
                  <a:lnTo>
                    <a:pt x="1483677" y="2899092"/>
                  </a:lnTo>
                  <a:lnTo>
                    <a:pt x="1521460" y="2928302"/>
                  </a:lnTo>
                  <a:lnTo>
                    <a:pt x="1566862" y="2947035"/>
                  </a:lnTo>
                  <a:lnTo>
                    <a:pt x="1618932" y="2953067"/>
                  </a:lnTo>
                  <a:lnTo>
                    <a:pt x="1669097" y="2944812"/>
                  </a:lnTo>
                  <a:lnTo>
                    <a:pt x="1704340" y="2928302"/>
                  </a:lnTo>
                  <a:lnTo>
                    <a:pt x="1617662" y="2928302"/>
                  </a:lnTo>
                  <a:lnTo>
                    <a:pt x="1573212" y="2922904"/>
                  </a:lnTo>
                  <a:lnTo>
                    <a:pt x="1527175" y="2901950"/>
                  </a:lnTo>
                  <a:lnTo>
                    <a:pt x="1490980" y="2868612"/>
                  </a:lnTo>
                  <a:lnTo>
                    <a:pt x="1466532" y="2826385"/>
                  </a:lnTo>
                  <a:lnTo>
                    <a:pt x="1456055" y="2778442"/>
                  </a:lnTo>
                  <a:lnTo>
                    <a:pt x="1461135" y="2728277"/>
                  </a:lnTo>
                  <a:lnTo>
                    <a:pt x="1720850" y="1770379"/>
                  </a:lnTo>
                  <a:lnTo>
                    <a:pt x="1726882" y="1734820"/>
                  </a:lnTo>
                  <a:lnTo>
                    <a:pt x="1725930" y="1701800"/>
                  </a:lnTo>
                  <a:lnTo>
                    <a:pt x="1725930" y="1698942"/>
                  </a:lnTo>
                  <a:lnTo>
                    <a:pt x="1717992" y="1664017"/>
                  </a:lnTo>
                  <a:lnTo>
                    <a:pt x="1703070" y="1630679"/>
                  </a:lnTo>
                  <a:lnTo>
                    <a:pt x="1682115" y="1600517"/>
                  </a:lnTo>
                  <a:lnTo>
                    <a:pt x="1656080" y="1575752"/>
                  </a:lnTo>
                  <a:lnTo>
                    <a:pt x="1637665" y="1564322"/>
                  </a:lnTo>
                  <a:close/>
                </a:path>
                <a:path w="2555875" h="6858000">
                  <a:moveTo>
                    <a:pt x="2555875" y="0"/>
                  </a:moveTo>
                  <a:lnTo>
                    <a:pt x="2528570" y="0"/>
                  </a:lnTo>
                  <a:lnTo>
                    <a:pt x="2100177" y="1562100"/>
                  </a:lnTo>
                  <a:lnTo>
                    <a:pt x="1757680" y="2837497"/>
                  </a:lnTo>
                  <a:lnTo>
                    <a:pt x="1732915" y="2875279"/>
                  </a:lnTo>
                  <a:lnTo>
                    <a:pt x="1699895" y="2903537"/>
                  </a:lnTo>
                  <a:lnTo>
                    <a:pt x="1660525" y="2921635"/>
                  </a:lnTo>
                  <a:lnTo>
                    <a:pt x="1617662" y="2928302"/>
                  </a:lnTo>
                  <a:lnTo>
                    <a:pt x="1704340" y="2928302"/>
                  </a:lnTo>
                  <a:lnTo>
                    <a:pt x="1714817" y="2923540"/>
                  </a:lnTo>
                  <a:lnTo>
                    <a:pt x="1753235" y="2890520"/>
                  </a:lnTo>
                  <a:lnTo>
                    <a:pt x="1782127" y="2846387"/>
                  </a:lnTo>
                  <a:lnTo>
                    <a:pt x="1782127" y="2845117"/>
                  </a:lnTo>
                  <a:lnTo>
                    <a:pt x="2124710" y="1568132"/>
                  </a:lnTo>
                  <a:lnTo>
                    <a:pt x="2555875" y="0"/>
                  </a:lnTo>
                  <a:close/>
                </a:path>
              </a:pathLst>
            </a:custGeom>
            <a:solidFill>
              <a:srgbClr val="FFB8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7895589" y="5207635"/>
              <a:ext cx="756285" cy="1645920"/>
            </a:xfrm>
            <a:custGeom>
              <a:avLst/>
              <a:gdLst/>
              <a:ahLst/>
              <a:cxnLst/>
              <a:rect l="l" t="t" r="r" b="b"/>
              <a:pathLst>
                <a:path w="756284" h="1645920">
                  <a:moveTo>
                    <a:pt x="578484" y="0"/>
                  </a:moveTo>
                  <a:lnTo>
                    <a:pt x="532129" y="6350"/>
                  </a:lnTo>
                  <a:lnTo>
                    <a:pt x="489902" y="24129"/>
                  </a:lnTo>
                  <a:lnTo>
                    <a:pt x="453389" y="52387"/>
                  </a:lnTo>
                  <a:lnTo>
                    <a:pt x="425132" y="89534"/>
                  </a:lnTo>
                  <a:lnTo>
                    <a:pt x="406400" y="134619"/>
                  </a:lnTo>
                  <a:lnTo>
                    <a:pt x="0" y="1645602"/>
                  </a:lnTo>
                  <a:lnTo>
                    <a:pt x="26352" y="1645602"/>
                  </a:lnTo>
                  <a:lnTo>
                    <a:pt x="430212" y="140969"/>
                  </a:lnTo>
                  <a:lnTo>
                    <a:pt x="450214" y="95249"/>
                  </a:lnTo>
                  <a:lnTo>
                    <a:pt x="482282" y="59689"/>
                  </a:lnTo>
                  <a:lnTo>
                    <a:pt x="523239" y="35559"/>
                  </a:lnTo>
                  <a:lnTo>
                    <a:pt x="569594" y="25399"/>
                  </a:lnTo>
                  <a:lnTo>
                    <a:pt x="662362" y="25399"/>
                  </a:lnTo>
                  <a:lnTo>
                    <a:pt x="624839" y="6350"/>
                  </a:lnTo>
                  <a:lnTo>
                    <a:pt x="578484" y="0"/>
                  </a:lnTo>
                  <a:close/>
                </a:path>
                <a:path w="756284" h="1645920">
                  <a:moveTo>
                    <a:pt x="662362" y="25399"/>
                  </a:moveTo>
                  <a:lnTo>
                    <a:pt x="569594" y="25399"/>
                  </a:lnTo>
                  <a:lnTo>
                    <a:pt x="618489" y="30797"/>
                  </a:lnTo>
                  <a:lnTo>
                    <a:pt x="672464" y="57784"/>
                  </a:lnTo>
                  <a:lnTo>
                    <a:pt x="711517" y="103822"/>
                  </a:lnTo>
                  <a:lnTo>
                    <a:pt x="730884" y="161607"/>
                  </a:lnTo>
                  <a:lnTo>
                    <a:pt x="731837" y="192087"/>
                  </a:lnTo>
                  <a:lnTo>
                    <a:pt x="726439" y="222884"/>
                  </a:lnTo>
                  <a:lnTo>
                    <a:pt x="343852" y="1645602"/>
                  </a:lnTo>
                  <a:lnTo>
                    <a:pt x="370204" y="1645602"/>
                  </a:lnTo>
                  <a:lnTo>
                    <a:pt x="750252" y="229552"/>
                  </a:lnTo>
                  <a:lnTo>
                    <a:pt x="756284" y="193674"/>
                  </a:lnTo>
                  <a:lnTo>
                    <a:pt x="755332" y="158432"/>
                  </a:lnTo>
                  <a:lnTo>
                    <a:pt x="732789" y="91122"/>
                  </a:lnTo>
                  <a:lnTo>
                    <a:pt x="686752" y="37782"/>
                  </a:lnTo>
                  <a:lnTo>
                    <a:pt x="662362" y="25399"/>
                  </a:lnTo>
                  <a:close/>
                </a:path>
              </a:pathLst>
            </a:custGeom>
            <a:solidFill>
              <a:srgbClr val="D679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548880" y="6167120"/>
              <a:ext cx="3294379" cy="612140"/>
            </a:xfrm>
            <a:prstGeom prst="rect">
              <a:avLst/>
            </a:prstGeom>
          </p:spPr>
        </p:pic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875030" y="423545"/>
            <a:ext cx="2870200" cy="548005"/>
          </a:xfrm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lstStyle/>
          <a:p>
            <a:pPr marL="12700" marR="5080">
              <a:lnSpc>
                <a:spcPts val="2010"/>
              </a:lnSpc>
              <a:spcBef>
                <a:spcPts val="240"/>
              </a:spcBef>
            </a:pPr>
            <a:r>
              <a:rPr sz="1750" spc="105" dirty="0">
                <a:solidFill>
                  <a:srgbClr val="000000"/>
                </a:solidFill>
              </a:rPr>
              <a:t>MITM:</a:t>
            </a:r>
            <a:r>
              <a:rPr sz="1750" spc="125" dirty="0">
                <a:solidFill>
                  <a:srgbClr val="000000"/>
                </a:solidFill>
              </a:rPr>
              <a:t> </a:t>
            </a:r>
            <a:r>
              <a:rPr sz="1750" spc="110" dirty="0">
                <a:solidFill>
                  <a:srgbClr val="000000"/>
                </a:solidFill>
              </a:rPr>
              <a:t>Ανίχνευση</a:t>
            </a:r>
            <a:r>
              <a:rPr sz="1750" spc="140" dirty="0">
                <a:solidFill>
                  <a:srgbClr val="000000"/>
                </a:solidFill>
              </a:rPr>
              <a:t> </a:t>
            </a:r>
            <a:r>
              <a:rPr sz="1750" spc="105" dirty="0">
                <a:solidFill>
                  <a:srgbClr val="000000"/>
                </a:solidFill>
              </a:rPr>
              <a:t>πακέτων </a:t>
            </a:r>
            <a:r>
              <a:rPr sz="1750" spc="-420" dirty="0">
                <a:solidFill>
                  <a:srgbClr val="000000"/>
                </a:solidFill>
              </a:rPr>
              <a:t> </a:t>
            </a:r>
            <a:r>
              <a:rPr sz="1750" spc="105" dirty="0">
                <a:solidFill>
                  <a:srgbClr val="000000"/>
                </a:solidFill>
              </a:rPr>
              <a:t>δεδομένων</a:t>
            </a:r>
            <a:endParaRPr sz="1750"/>
          </a:p>
        </p:txBody>
      </p:sp>
      <p:sp>
        <p:nvSpPr>
          <p:cNvPr id="13" name="object 13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720"/>
              </a:lnSpc>
            </a:pPr>
            <a:r>
              <a:rPr spc="30" dirty="0"/>
              <a:t>23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8308975" y="33019"/>
            <a:ext cx="2174240" cy="1244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50" spc="60" dirty="0">
                <a:latin typeface="Calibri"/>
                <a:cs typeface="Calibri"/>
              </a:rPr>
              <a:t>CSP004_C_E:</a:t>
            </a:r>
            <a:r>
              <a:rPr sz="650" spc="35" dirty="0">
                <a:latin typeface="Calibri"/>
                <a:cs typeface="Calibri"/>
              </a:rPr>
              <a:t> </a:t>
            </a:r>
            <a:r>
              <a:rPr sz="650" spc="55" dirty="0">
                <a:latin typeface="Calibri"/>
                <a:cs typeface="Calibri"/>
              </a:rPr>
              <a:t>Abdelkader</a:t>
            </a:r>
            <a:r>
              <a:rPr sz="650" spc="30" dirty="0">
                <a:latin typeface="Calibri"/>
                <a:cs typeface="Calibri"/>
              </a:rPr>
              <a:t> </a:t>
            </a:r>
            <a:r>
              <a:rPr sz="650" spc="60" dirty="0">
                <a:latin typeface="Calibri"/>
                <a:cs typeface="Calibri"/>
              </a:rPr>
              <a:t>Shaaban</a:t>
            </a:r>
            <a:r>
              <a:rPr sz="650" spc="40" dirty="0">
                <a:latin typeface="Calibri"/>
                <a:cs typeface="Calibri"/>
              </a:rPr>
              <a:t> </a:t>
            </a:r>
            <a:r>
              <a:rPr sz="650" spc="55" dirty="0">
                <a:latin typeface="Calibri"/>
                <a:cs typeface="Calibri"/>
              </a:rPr>
              <a:t>και</a:t>
            </a:r>
            <a:r>
              <a:rPr sz="650" spc="25" dirty="0">
                <a:latin typeface="Calibri"/>
                <a:cs typeface="Calibri"/>
              </a:rPr>
              <a:t> </a:t>
            </a:r>
            <a:r>
              <a:rPr sz="650" spc="50" dirty="0">
                <a:latin typeface="Calibri"/>
                <a:cs typeface="Calibri"/>
              </a:rPr>
              <a:t>Stefan</a:t>
            </a:r>
            <a:r>
              <a:rPr sz="650" spc="25" dirty="0">
                <a:latin typeface="Calibri"/>
                <a:cs typeface="Calibri"/>
              </a:rPr>
              <a:t> </a:t>
            </a:r>
            <a:r>
              <a:rPr sz="650" spc="50" dirty="0">
                <a:latin typeface="Calibri"/>
                <a:cs typeface="Calibri"/>
              </a:rPr>
              <a:t>Schauer</a:t>
            </a:r>
            <a:endParaRPr sz="65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63854" y="1673225"/>
            <a:ext cx="8052434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9085" indent="-286385">
              <a:lnSpc>
                <a:spcPct val="100000"/>
              </a:lnSpc>
              <a:spcBef>
                <a:spcPts val="100"/>
              </a:spcBef>
              <a:buSzPct val="160000"/>
              <a:buFont typeface="Arial"/>
              <a:buChar char="•"/>
              <a:tabLst>
                <a:tab pos="298450" algn="l"/>
                <a:tab pos="299085" algn="l"/>
              </a:tabLst>
            </a:pPr>
            <a:r>
              <a:rPr sz="1000" spc="75" dirty="0">
                <a:latin typeface="Calibri"/>
                <a:cs typeface="Calibri"/>
              </a:rPr>
              <a:t>Μόλις</a:t>
            </a:r>
            <a:r>
              <a:rPr sz="1000" spc="30" dirty="0">
                <a:latin typeface="Calibri"/>
                <a:cs typeface="Calibri"/>
              </a:rPr>
              <a:t> </a:t>
            </a:r>
            <a:r>
              <a:rPr sz="1000" spc="80" dirty="0">
                <a:latin typeface="Calibri"/>
                <a:cs typeface="Calibri"/>
              </a:rPr>
              <a:t>η</a:t>
            </a:r>
            <a:r>
              <a:rPr sz="1000" spc="35" dirty="0">
                <a:latin typeface="Calibri"/>
                <a:cs typeface="Calibri"/>
              </a:rPr>
              <a:t> </a:t>
            </a:r>
            <a:r>
              <a:rPr sz="1000" b="1" spc="70" dirty="0">
                <a:latin typeface="Calibri"/>
                <a:cs typeface="Calibri"/>
              </a:rPr>
              <a:t>επίθεση</a:t>
            </a:r>
            <a:r>
              <a:rPr sz="1000" b="1" spc="30" dirty="0">
                <a:latin typeface="Calibri"/>
                <a:cs typeface="Calibri"/>
              </a:rPr>
              <a:t> </a:t>
            </a:r>
            <a:r>
              <a:rPr sz="1000" b="1" spc="90" dirty="0">
                <a:latin typeface="Calibri"/>
                <a:cs typeface="Calibri"/>
              </a:rPr>
              <a:t>MITM</a:t>
            </a:r>
            <a:r>
              <a:rPr sz="1000" b="1" spc="40" dirty="0">
                <a:latin typeface="Calibri"/>
                <a:cs typeface="Calibri"/>
              </a:rPr>
              <a:t> </a:t>
            </a:r>
            <a:r>
              <a:rPr lang="el-GR" sz="1000" b="1" spc="70" dirty="0">
                <a:latin typeface="Calibri"/>
                <a:cs typeface="Calibri"/>
              </a:rPr>
              <a:t>πραγματοποιηθεί</a:t>
            </a:r>
            <a:r>
              <a:rPr sz="1000" b="1" spc="30" dirty="0">
                <a:latin typeface="Calibri"/>
                <a:cs typeface="Calibri"/>
              </a:rPr>
              <a:t> </a:t>
            </a:r>
            <a:r>
              <a:rPr sz="1000" b="1" spc="75" dirty="0">
                <a:latin typeface="Calibri"/>
                <a:cs typeface="Calibri"/>
              </a:rPr>
              <a:t>με</a:t>
            </a:r>
            <a:r>
              <a:rPr sz="1000" b="1" spc="35" dirty="0">
                <a:latin typeface="Calibri"/>
                <a:cs typeface="Calibri"/>
              </a:rPr>
              <a:t> </a:t>
            </a:r>
            <a:r>
              <a:rPr sz="1000" b="1" spc="60" dirty="0">
                <a:latin typeface="Calibri"/>
                <a:cs typeface="Calibri"/>
              </a:rPr>
              <a:t>επιτυχία,</a:t>
            </a:r>
            <a:r>
              <a:rPr sz="1000" b="1" spc="30" dirty="0">
                <a:latin typeface="Calibri"/>
                <a:cs typeface="Calibri"/>
              </a:rPr>
              <a:t> </a:t>
            </a:r>
            <a:r>
              <a:rPr sz="1000" spc="75" dirty="0">
                <a:latin typeface="Calibri"/>
                <a:cs typeface="Calibri"/>
              </a:rPr>
              <a:t>ο</a:t>
            </a:r>
            <a:r>
              <a:rPr sz="1000" spc="30" dirty="0">
                <a:latin typeface="Calibri"/>
                <a:cs typeface="Calibri"/>
              </a:rPr>
              <a:t> </a:t>
            </a:r>
            <a:r>
              <a:rPr sz="1000" b="1" spc="65" dirty="0">
                <a:latin typeface="Calibri"/>
                <a:cs typeface="Calibri"/>
              </a:rPr>
              <a:t>επιτιθέμενος</a:t>
            </a:r>
            <a:r>
              <a:rPr sz="1000" b="1" spc="30" dirty="0">
                <a:latin typeface="Calibri"/>
                <a:cs typeface="Calibri"/>
              </a:rPr>
              <a:t> </a:t>
            </a:r>
            <a:r>
              <a:rPr sz="1000" b="1" spc="70" dirty="0">
                <a:latin typeface="Calibri"/>
                <a:cs typeface="Calibri"/>
              </a:rPr>
              <a:t>μπορεί</a:t>
            </a:r>
            <a:r>
              <a:rPr sz="1000" b="1" spc="25" dirty="0">
                <a:latin typeface="Calibri"/>
                <a:cs typeface="Calibri"/>
              </a:rPr>
              <a:t> </a:t>
            </a:r>
            <a:r>
              <a:rPr sz="1000" spc="75" dirty="0">
                <a:latin typeface="Calibri"/>
                <a:cs typeface="Calibri"/>
              </a:rPr>
              <a:t>να</a:t>
            </a:r>
            <a:r>
              <a:rPr sz="1000" spc="35" dirty="0">
                <a:latin typeface="Calibri"/>
                <a:cs typeface="Calibri"/>
              </a:rPr>
              <a:t> </a:t>
            </a:r>
            <a:r>
              <a:rPr sz="1000" spc="70" dirty="0">
                <a:latin typeface="Calibri"/>
                <a:cs typeface="Calibri"/>
              </a:rPr>
              <a:t>πραγματοποιήσει</a:t>
            </a:r>
            <a:r>
              <a:rPr sz="1000" spc="40" dirty="0">
                <a:latin typeface="Calibri"/>
                <a:cs typeface="Calibri"/>
              </a:rPr>
              <a:t> </a:t>
            </a:r>
            <a:r>
              <a:rPr sz="1000" spc="70" dirty="0">
                <a:latin typeface="Calibri"/>
                <a:cs typeface="Calibri"/>
              </a:rPr>
              <a:t>διάφορες</a:t>
            </a:r>
            <a:r>
              <a:rPr sz="1000" spc="30" dirty="0">
                <a:latin typeface="Calibri"/>
                <a:cs typeface="Calibri"/>
              </a:rPr>
              <a:t> </a:t>
            </a:r>
            <a:r>
              <a:rPr sz="1000" spc="70" dirty="0">
                <a:latin typeface="Calibri"/>
                <a:cs typeface="Calibri"/>
              </a:rPr>
              <a:t>κακόβουλες</a:t>
            </a:r>
            <a:r>
              <a:rPr sz="1000" spc="30" dirty="0">
                <a:latin typeface="Calibri"/>
                <a:cs typeface="Calibri"/>
              </a:rPr>
              <a:t> </a:t>
            </a:r>
            <a:r>
              <a:rPr sz="1000" spc="50" dirty="0">
                <a:latin typeface="Calibri"/>
                <a:cs typeface="Calibri"/>
              </a:rPr>
              <a:t>ενέργειες.</a:t>
            </a:r>
            <a:endParaRPr sz="1000" dirty="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363854" y="2376804"/>
            <a:ext cx="889698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9085" indent="-286385">
              <a:lnSpc>
                <a:spcPct val="100000"/>
              </a:lnSpc>
              <a:spcBef>
                <a:spcPts val="100"/>
              </a:spcBef>
              <a:buSzPct val="160000"/>
              <a:buFont typeface="Arial"/>
              <a:buChar char="•"/>
              <a:tabLst>
                <a:tab pos="298450" algn="l"/>
                <a:tab pos="299085" algn="l"/>
              </a:tabLst>
            </a:pPr>
            <a:r>
              <a:rPr sz="1000" spc="75" dirty="0">
                <a:latin typeface="Calibri"/>
                <a:cs typeface="Calibri"/>
              </a:rPr>
              <a:t>Το</a:t>
            </a:r>
            <a:r>
              <a:rPr sz="1000" spc="35" dirty="0">
                <a:latin typeface="Calibri"/>
                <a:cs typeface="Calibri"/>
              </a:rPr>
              <a:t> </a:t>
            </a:r>
            <a:r>
              <a:rPr sz="1000" spc="70" dirty="0">
                <a:latin typeface="Calibri"/>
                <a:cs typeface="Calibri"/>
              </a:rPr>
              <a:t>πακέτο</a:t>
            </a:r>
            <a:r>
              <a:rPr sz="1000" spc="40" dirty="0">
                <a:latin typeface="Calibri"/>
                <a:cs typeface="Calibri"/>
              </a:rPr>
              <a:t> </a:t>
            </a:r>
            <a:r>
              <a:rPr sz="1000" b="1" spc="75" dirty="0">
                <a:latin typeface="Calibri"/>
                <a:cs typeface="Calibri"/>
              </a:rPr>
              <a:t>δεδομένων</a:t>
            </a:r>
            <a:r>
              <a:rPr sz="1000" b="1" spc="30" dirty="0">
                <a:latin typeface="Calibri"/>
                <a:cs typeface="Calibri"/>
              </a:rPr>
              <a:t> </a:t>
            </a:r>
            <a:r>
              <a:rPr sz="1000" spc="55" dirty="0">
                <a:latin typeface="Calibri"/>
                <a:cs typeface="Calibri"/>
              </a:rPr>
              <a:t>είναι</a:t>
            </a:r>
            <a:r>
              <a:rPr sz="1000" spc="45" dirty="0">
                <a:latin typeface="Calibri"/>
                <a:cs typeface="Calibri"/>
              </a:rPr>
              <a:t> </a:t>
            </a:r>
            <a:r>
              <a:rPr sz="1000" spc="70" dirty="0">
                <a:latin typeface="Calibri"/>
                <a:cs typeface="Calibri"/>
              </a:rPr>
              <a:t>ένα</a:t>
            </a:r>
            <a:r>
              <a:rPr sz="1000" spc="35" dirty="0">
                <a:latin typeface="Calibri"/>
                <a:cs typeface="Calibri"/>
              </a:rPr>
              <a:t> </a:t>
            </a:r>
            <a:r>
              <a:rPr sz="1000" b="1" spc="75" dirty="0">
                <a:latin typeface="Calibri"/>
                <a:cs typeface="Calibri"/>
              </a:rPr>
              <a:t>παράδειγμα</a:t>
            </a:r>
            <a:r>
              <a:rPr sz="1000" b="1" spc="35" dirty="0">
                <a:latin typeface="Calibri"/>
                <a:cs typeface="Calibri"/>
              </a:rPr>
              <a:t> </a:t>
            </a:r>
            <a:r>
              <a:rPr sz="1000" b="1" spc="70" dirty="0">
                <a:latin typeface="Calibri"/>
                <a:cs typeface="Calibri"/>
              </a:rPr>
              <a:t>του</a:t>
            </a:r>
            <a:r>
              <a:rPr sz="1000" b="1" spc="35" dirty="0">
                <a:latin typeface="Calibri"/>
                <a:cs typeface="Calibri"/>
              </a:rPr>
              <a:t> </a:t>
            </a:r>
            <a:r>
              <a:rPr sz="1000" b="1" spc="75" dirty="0">
                <a:latin typeface="Calibri"/>
                <a:cs typeface="Calibri"/>
              </a:rPr>
              <a:t>τρόπου</a:t>
            </a:r>
            <a:r>
              <a:rPr sz="1000" b="1" spc="40" dirty="0">
                <a:latin typeface="Calibri"/>
                <a:cs typeface="Calibri"/>
              </a:rPr>
              <a:t> </a:t>
            </a:r>
            <a:r>
              <a:rPr sz="1000" b="1" spc="75" dirty="0">
                <a:latin typeface="Calibri"/>
                <a:cs typeface="Calibri"/>
              </a:rPr>
              <a:t>με</a:t>
            </a:r>
            <a:r>
              <a:rPr sz="1000" b="1" spc="35" dirty="0">
                <a:latin typeface="Calibri"/>
                <a:cs typeface="Calibri"/>
              </a:rPr>
              <a:t> </a:t>
            </a:r>
            <a:r>
              <a:rPr sz="1000" b="1" spc="65" dirty="0">
                <a:latin typeface="Calibri"/>
                <a:cs typeface="Calibri"/>
              </a:rPr>
              <a:t>τον</a:t>
            </a:r>
            <a:r>
              <a:rPr sz="1000" b="1" spc="40" dirty="0">
                <a:latin typeface="Calibri"/>
                <a:cs typeface="Calibri"/>
              </a:rPr>
              <a:t> </a:t>
            </a:r>
            <a:r>
              <a:rPr sz="1000" b="1" spc="70" dirty="0">
                <a:latin typeface="Calibri"/>
                <a:cs typeface="Calibri"/>
              </a:rPr>
              <a:t>οποίο</a:t>
            </a:r>
            <a:r>
              <a:rPr sz="1000" b="1" spc="35" dirty="0">
                <a:latin typeface="Calibri"/>
                <a:cs typeface="Calibri"/>
              </a:rPr>
              <a:t> </a:t>
            </a:r>
            <a:r>
              <a:rPr sz="1000" b="1" spc="80" dirty="0">
                <a:latin typeface="Calibri"/>
                <a:cs typeface="Calibri"/>
              </a:rPr>
              <a:t>η</a:t>
            </a:r>
            <a:r>
              <a:rPr sz="1000" b="1" spc="40" dirty="0">
                <a:latin typeface="Calibri"/>
                <a:cs typeface="Calibri"/>
              </a:rPr>
              <a:t> </a:t>
            </a:r>
            <a:r>
              <a:rPr sz="1000" b="1" spc="90" dirty="0">
                <a:latin typeface="Calibri"/>
                <a:cs typeface="Calibri"/>
              </a:rPr>
              <a:t>MITM</a:t>
            </a:r>
            <a:r>
              <a:rPr sz="1000" b="1" spc="45" dirty="0">
                <a:latin typeface="Calibri"/>
                <a:cs typeface="Calibri"/>
              </a:rPr>
              <a:t> </a:t>
            </a:r>
            <a:r>
              <a:rPr sz="1000" spc="65" dirty="0">
                <a:latin typeface="Calibri"/>
                <a:cs typeface="Calibri"/>
              </a:rPr>
              <a:t>μπορεί</a:t>
            </a:r>
            <a:r>
              <a:rPr sz="1000" spc="40" dirty="0">
                <a:latin typeface="Calibri"/>
                <a:cs typeface="Calibri"/>
              </a:rPr>
              <a:t> </a:t>
            </a:r>
            <a:r>
              <a:rPr sz="1000" b="1" spc="75" dirty="0">
                <a:latin typeface="Calibri"/>
                <a:cs typeface="Calibri"/>
              </a:rPr>
              <a:t>να</a:t>
            </a:r>
            <a:r>
              <a:rPr sz="1000" b="1" spc="35" dirty="0">
                <a:latin typeface="Calibri"/>
                <a:cs typeface="Calibri"/>
              </a:rPr>
              <a:t> </a:t>
            </a:r>
            <a:r>
              <a:rPr sz="1000" b="1" spc="65" dirty="0">
                <a:latin typeface="Calibri"/>
                <a:cs typeface="Calibri"/>
              </a:rPr>
              <a:t>εκμεταλλευτεί</a:t>
            </a:r>
            <a:r>
              <a:rPr sz="1000" b="1" spc="40" dirty="0">
                <a:latin typeface="Calibri"/>
                <a:cs typeface="Calibri"/>
              </a:rPr>
              <a:t> </a:t>
            </a:r>
            <a:r>
              <a:rPr sz="1000" spc="65" dirty="0">
                <a:latin typeface="Calibri"/>
                <a:cs typeface="Calibri"/>
              </a:rPr>
              <a:t>ευπάθειες</a:t>
            </a:r>
            <a:r>
              <a:rPr sz="1000" spc="40" dirty="0">
                <a:latin typeface="Calibri"/>
                <a:cs typeface="Calibri"/>
              </a:rPr>
              <a:t> </a:t>
            </a:r>
            <a:r>
              <a:rPr sz="1000" spc="70" dirty="0">
                <a:latin typeface="Calibri"/>
                <a:cs typeface="Calibri"/>
              </a:rPr>
              <a:t>του</a:t>
            </a:r>
            <a:r>
              <a:rPr sz="1000" spc="35" dirty="0">
                <a:latin typeface="Calibri"/>
                <a:cs typeface="Calibri"/>
              </a:rPr>
              <a:t> </a:t>
            </a:r>
            <a:r>
              <a:rPr sz="1000" b="1" spc="60" dirty="0">
                <a:latin typeface="Calibri"/>
                <a:cs typeface="Calibri"/>
              </a:rPr>
              <a:t>μηχανήματος-στόχου.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363854" y="3079750"/>
            <a:ext cx="7713346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9085" indent="-286385">
              <a:lnSpc>
                <a:spcPct val="100000"/>
              </a:lnSpc>
              <a:spcBef>
                <a:spcPts val="100"/>
              </a:spcBef>
              <a:buSzPct val="160000"/>
              <a:buFont typeface="Arial"/>
              <a:buChar char="•"/>
              <a:tabLst>
                <a:tab pos="298450" algn="l"/>
                <a:tab pos="299085" algn="l"/>
              </a:tabLst>
            </a:pPr>
            <a:r>
              <a:rPr sz="1000" spc="80" dirty="0">
                <a:latin typeface="Calibri"/>
                <a:cs typeface="Calibri"/>
              </a:rPr>
              <a:t>Για</a:t>
            </a:r>
            <a:r>
              <a:rPr sz="1000" spc="45" dirty="0">
                <a:latin typeface="Calibri"/>
                <a:cs typeface="Calibri"/>
              </a:rPr>
              <a:t> </a:t>
            </a:r>
            <a:r>
              <a:rPr sz="1000" spc="100" dirty="0">
                <a:latin typeface="Calibri"/>
                <a:cs typeface="Calibri"/>
              </a:rPr>
              <a:t>να</a:t>
            </a:r>
            <a:r>
              <a:rPr sz="1000" spc="45" dirty="0">
                <a:latin typeface="Calibri"/>
                <a:cs typeface="Calibri"/>
              </a:rPr>
              <a:t> </a:t>
            </a:r>
            <a:r>
              <a:rPr sz="1000" spc="85" dirty="0">
                <a:latin typeface="Calibri"/>
                <a:cs typeface="Calibri"/>
              </a:rPr>
              <a:t>δείξουμε,</a:t>
            </a:r>
            <a:r>
              <a:rPr sz="1000" spc="45" dirty="0">
                <a:latin typeface="Calibri"/>
                <a:cs typeface="Calibri"/>
              </a:rPr>
              <a:t> </a:t>
            </a:r>
            <a:r>
              <a:rPr sz="1000" spc="95" dirty="0">
                <a:latin typeface="Calibri"/>
                <a:cs typeface="Calibri"/>
              </a:rPr>
              <a:t>ας</a:t>
            </a:r>
            <a:r>
              <a:rPr sz="1000" spc="45" dirty="0">
                <a:latin typeface="Calibri"/>
                <a:cs typeface="Calibri"/>
              </a:rPr>
              <a:t> </a:t>
            </a:r>
            <a:r>
              <a:rPr sz="1000" spc="100" dirty="0">
                <a:latin typeface="Calibri"/>
                <a:cs typeface="Calibri"/>
              </a:rPr>
              <a:t>δούμε</a:t>
            </a:r>
            <a:r>
              <a:rPr sz="1000" spc="45" dirty="0">
                <a:latin typeface="Calibri"/>
                <a:cs typeface="Calibri"/>
              </a:rPr>
              <a:t> </a:t>
            </a:r>
            <a:r>
              <a:rPr sz="1000" spc="110" dirty="0">
                <a:latin typeface="Calibri"/>
                <a:cs typeface="Calibri"/>
              </a:rPr>
              <a:t>πώς</a:t>
            </a:r>
            <a:r>
              <a:rPr sz="1000" spc="40" dirty="0">
                <a:latin typeface="Calibri"/>
                <a:cs typeface="Calibri"/>
              </a:rPr>
              <a:t> </a:t>
            </a:r>
            <a:r>
              <a:rPr sz="1000" b="1" spc="90" dirty="0">
                <a:latin typeface="Calibri"/>
                <a:cs typeface="Calibri"/>
              </a:rPr>
              <a:t>το</a:t>
            </a:r>
            <a:r>
              <a:rPr sz="1000" b="1" spc="45" dirty="0">
                <a:latin typeface="Calibri"/>
                <a:cs typeface="Calibri"/>
              </a:rPr>
              <a:t> </a:t>
            </a:r>
            <a:r>
              <a:rPr sz="1000" b="1" spc="85" dirty="0">
                <a:latin typeface="Calibri"/>
                <a:cs typeface="Calibri"/>
              </a:rPr>
              <a:t>Bettercap</a:t>
            </a:r>
            <a:r>
              <a:rPr sz="1000" b="1" spc="40" dirty="0">
                <a:latin typeface="Calibri"/>
                <a:cs typeface="Calibri"/>
              </a:rPr>
              <a:t> </a:t>
            </a:r>
            <a:r>
              <a:rPr sz="1000" b="1" spc="95" dirty="0">
                <a:latin typeface="Calibri"/>
                <a:cs typeface="Calibri"/>
              </a:rPr>
              <a:t>μπορεί</a:t>
            </a:r>
            <a:r>
              <a:rPr sz="1000" b="1" spc="45" dirty="0">
                <a:latin typeface="Calibri"/>
                <a:cs typeface="Calibri"/>
              </a:rPr>
              <a:t> </a:t>
            </a:r>
            <a:r>
              <a:rPr sz="1000" b="1" spc="90" dirty="0">
                <a:latin typeface="Calibri"/>
                <a:cs typeface="Calibri"/>
              </a:rPr>
              <a:t>ενός</a:t>
            </a:r>
            <a:r>
              <a:rPr sz="1000" b="1" spc="35" dirty="0">
                <a:latin typeface="Calibri"/>
                <a:cs typeface="Calibri"/>
              </a:rPr>
              <a:t> </a:t>
            </a:r>
            <a:r>
              <a:rPr sz="1000" spc="90" dirty="0">
                <a:latin typeface="Calibri"/>
                <a:cs typeface="Calibri"/>
              </a:rPr>
              <a:t>χρησιμοποιώντας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enturyGothic"/>
              </a:rPr>
              <a:t>: </a:t>
            </a:r>
            <a:r>
              <a:rPr lang="en-US" sz="1800" b="0" i="0" u="none" strike="noStrike" baseline="0" dirty="0">
                <a:solidFill>
                  <a:srgbClr val="87882D"/>
                </a:solidFill>
                <a:latin typeface="CenturyGothic"/>
              </a:rPr>
              <a:t>testasp.vulnweb.com</a:t>
            </a:r>
            <a:endParaRPr sz="1000" dirty="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63854" y="3787775"/>
            <a:ext cx="10983595" cy="3295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9720" marR="5080" indent="-287020">
              <a:lnSpc>
                <a:spcPct val="100000"/>
              </a:lnSpc>
              <a:spcBef>
                <a:spcPts val="100"/>
              </a:spcBef>
              <a:buSzPct val="160000"/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sz="1000" spc="50" dirty="0">
                <a:latin typeface="Calibri"/>
                <a:cs typeface="Calibri"/>
              </a:rPr>
              <a:t>Αυτή</a:t>
            </a:r>
            <a:r>
              <a:rPr sz="1000" spc="20" dirty="0">
                <a:latin typeface="Calibri"/>
                <a:cs typeface="Calibri"/>
              </a:rPr>
              <a:t> </a:t>
            </a:r>
            <a:r>
              <a:rPr sz="1000" spc="50" dirty="0">
                <a:latin typeface="Calibri"/>
                <a:cs typeface="Calibri"/>
              </a:rPr>
              <a:t>η</a:t>
            </a:r>
            <a:r>
              <a:rPr sz="1000" spc="30" dirty="0">
                <a:latin typeface="Calibri"/>
                <a:cs typeface="Calibri"/>
              </a:rPr>
              <a:t> </a:t>
            </a:r>
            <a:r>
              <a:rPr sz="1000" spc="40" dirty="0">
                <a:latin typeface="Calibri"/>
                <a:cs typeface="Calibri"/>
              </a:rPr>
              <a:t>ιστοσελίδα</a:t>
            </a:r>
            <a:r>
              <a:rPr sz="1000" spc="25" dirty="0">
                <a:latin typeface="Calibri"/>
                <a:cs typeface="Calibri"/>
              </a:rPr>
              <a:t> </a:t>
            </a:r>
            <a:r>
              <a:rPr sz="1000" spc="45" dirty="0">
                <a:latin typeface="Calibri"/>
                <a:cs typeface="Calibri"/>
              </a:rPr>
              <a:t>δεν</a:t>
            </a:r>
            <a:r>
              <a:rPr sz="1000" spc="30" dirty="0">
                <a:latin typeface="Calibri"/>
                <a:cs typeface="Calibri"/>
              </a:rPr>
              <a:t> </a:t>
            </a:r>
            <a:r>
              <a:rPr sz="1000" b="1" spc="40" dirty="0">
                <a:latin typeface="Calibri"/>
                <a:cs typeface="Calibri"/>
              </a:rPr>
              <a:t>χρησιμοποιεί</a:t>
            </a:r>
            <a:r>
              <a:rPr sz="1000" b="1" spc="20" dirty="0">
                <a:latin typeface="Calibri"/>
                <a:cs typeface="Calibri"/>
              </a:rPr>
              <a:t> </a:t>
            </a:r>
            <a:r>
              <a:rPr sz="1000" b="1" spc="50" dirty="0">
                <a:latin typeface="Calibri"/>
                <a:cs typeface="Calibri"/>
              </a:rPr>
              <a:t>κρυπτογράφηση</a:t>
            </a:r>
            <a:r>
              <a:rPr sz="1000" b="1" spc="30" dirty="0">
                <a:latin typeface="Calibri"/>
                <a:cs typeface="Calibri"/>
              </a:rPr>
              <a:t> </a:t>
            </a:r>
            <a:r>
              <a:rPr sz="1000" spc="40" dirty="0">
                <a:latin typeface="Calibri"/>
                <a:cs typeface="Calibri"/>
              </a:rPr>
              <a:t>για</a:t>
            </a:r>
            <a:r>
              <a:rPr sz="1000" spc="25" dirty="0">
                <a:latin typeface="Calibri"/>
                <a:cs typeface="Calibri"/>
              </a:rPr>
              <a:t> </a:t>
            </a:r>
            <a:r>
              <a:rPr sz="1000" spc="45" dirty="0">
                <a:latin typeface="Calibri"/>
                <a:cs typeface="Calibri"/>
              </a:rPr>
              <a:t>την</a:t>
            </a:r>
            <a:r>
              <a:rPr sz="1000" spc="30" dirty="0">
                <a:latin typeface="Calibri"/>
                <a:cs typeface="Calibri"/>
              </a:rPr>
              <a:t> </a:t>
            </a:r>
            <a:r>
              <a:rPr sz="1000" b="1" spc="45" dirty="0">
                <a:latin typeface="Calibri"/>
                <a:cs typeface="Calibri"/>
              </a:rPr>
              <a:t>κίνηση</a:t>
            </a:r>
            <a:r>
              <a:rPr sz="1000" b="1" spc="25" dirty="0">
                <a:latin typeface="Calibri"/>
                <a:cs typeface="Calibri"/>
              </a:rPr>
              <a:t> </a:t>
            </a:r>
            <a:r>
              <a:rPr sz="1000" spc="45" dirty="0">
                <a:latin typeface="Calibri"/>
                <a:cs typeface="Calibri"/>
              </a:rPr>
              <a:t>μεταξύ</a:t>
            </a:r>
            <a:r>
              <a:rPr sz="1000" spc="30" dirty="0">
                <a:latin typeface="Calibri"/>
                <a:cs typeface="Calibri"/>
              </a:rPr>
              <a:t> </a:t>
            </a:r>
            <a:r>
              <a:rPr sz="1000" spc="45" dirty="0">
                <a:latin typeface="Calibri"/>
                <a:cs typeface="Calibri"/>
              </a:rPr>
              <a:t>του</a:t>
            </a:r>
            <a:r>
              <a:rPr sz="1000" spc="20" dirty="0">
                <a:latin typeface="Calibri"/>
                <a:cs typeface="Calibri"/>
              </a:rPr>
              <a:t> </a:t>
            </a:r>
            <a:r>
              <a:rPr sz="1000" b="1" spc="45" dirty="0">
                <a:latin typeface="Calibri"/>
                <a:cs typeface="Calibri"/>
              </a:rPr>
              <a:t>χρήστη</a:t>
            </a:r>
            <a:r>
              <a:rPr sz="1000" b="1" spc="30" dirty="0">
                <a:latin typeface="Calibri"/>
                <a:cs typeface="Calibri"/>
              </a:rPr>
              <a:t> </a:t>
            </a:r>
            <a:r>
              <a:rPr sz="1000" spc="40" dirty="0">
                <a:latin typeface="Calibri"/>
                <a:cs typeface="Calibri"/>
              </a:rPr>
              <a:t>και</a:t>
            </a:r>
            <a:r>
              <a:rPr sz="1000" spc="25" dirty="0">
                <a:latin typeface="Calibri"/>
                <a:cs typeface="Calibri"/>
              </a:rPr>
              <a:t> </a:t>
            </a:r>
            <a:r>
              <a:rPr sz="1000" b="1" spc="45" dirty="0">
                <a:latin typeface="Calibri"/>
                <a:cs typeface="Calibri"/>
              </a:rPr>
              <a:t>του</a:t>
            </a:r>
            <a:r>
              <a:rPr sz="1000" b="1" spc="25" dirty="0">
                <a:latin typeface="Calibri"/>
                <a:cs typeface="Calibri"/>
              </a:rPr>
              <a:t> </a:t>
            </a:r>
            <a:r>
              <a:rPr sz="1000" b="1" spc="45" dirty="0">
                <a:latin typeface="Calibri"/>
                <a:cs typeface="Calibri"/>
              </a:rPr>
              <a:t>εξυπηρετητή</a:t>
            </a:r>
            <a:r>
              <a:rPr sz="1000" b="1" spc="25" dirty="0">
                <a:latin typeface="Calibri"/>
                <a:cs typeface="Calibri"/>
              </a:rPr>
              <a:t> </a:t>
            </a:r>
            <a:r>
              <a:rPr sz="1000" spc="40" dirty="0">
                <a:latin typeface="Calibri"/>
                <a:cs typeface="Calibri"/>
              </a:rPr>
              <a:t>δηλ.</a:t>
            </a:r>
            <a:r>
              <a:rPr sz="1000" spc="25" dirty="0">
                <a:latin typeface="Calibri"/>
                <a:cs typeface="Calibri"/>
              </a:rPr>
              <a:t> </a:t>
            </a:r>
            <a:r>
              <a:rPr sz="1000" spc="40" dirty="0">
                <a:latin typeface="Calibri"/>
                <a:cs typeface="Calibri"/>
              </a:rPr>
              <a:t>χρησιμοποιεί</a:t>
            </a:r>
            <a:r>
              <a:rPr sz="1000" spc="25" dirty="0">
                <a:latin typeface="Calibri"/>
                <a:cs typeface="Calibri"/>
              </a:rPr>
              <a:t> </a:t>
            </a:r>
            <a:r>
              <a:rPr sz="1000" spc="40" dirty="0">
                <a:latin typeface="Calibri"/>
                <a:cs typeface="Calibri"/>
              </a:rPr>
              <a:t>HTTP),</a:t>
            </a:r>
            <a:r>
              <a:rPr sz="1000" spc="30" dirty="0">
                <a:latin typeface="Calibri"/>
                <a:cs typeface="Calibri"/>
              </a:rPr>
              <a:t> </a:t>
            </a:r>
            <a:r>
              <a:rPr sz="1000" b="1" spc="45" dirty="0">
                <a:latin typeface="Calibri"/>
                <a:cs typeface="Calibri"/>
              </a:rPr>
              <a:t>με</a:t>
            </a:r>
            <a:r>
              <a:rPr sz="1000" b="1" spc="20" dirty="0">
                <a:latin typeface="Calibri"/>
                <a:cs typeface="Calibri"/>
              </a:rPr>
              <a:t> </a:t>
            </a:r>
            <a:r>
              <a:rPr sz="1000" b="1" spc="50" dirty="0">
                <a:latin typeface="Calibri"/>
                <a:cs typeface="Calibri"/>
              </a:rPr>
              <a:t>αποτέλεσμα</a:t>
            </a:r>
            <a:r>
              <a:rPr sz="1000" b="1" spc="30" dirty="0">
                <a:latin typeface="Calibri"/>
                <a:cs typeface="Calibri"/>
              </a:rPr>
              <a:t> </a:t>
            </a:r>
            <a:r>
              <a:rPr sz="1000" spc="50" dirty="0">
                <a:latin typeface="Calibri"/>
                <a:cs typeface="Calibri"/>
              </a:rPr>
              <a:t>όλη</a:t>
            </a:r>
            <a:r>
              <a:rPr sz="1000" spc="25" dirty="0">
                <a:latin typeface="Calibri"/>
                <a:cs typeface="Calibri"/>
              </a:rPr>
              <a:t> </a:t>
            </a:r>
            <a:r>
              <a:rPr sz="1000" spc="50" dirty="0">
                <a:latin typeface="Calibri"/>
                <a:cs typeface="Calibri"/>
              </a:rPr>
              <a:t>η</a:t>
            </a:r>
            <a:r>
              <a:rPr sz="1000" spc="25" dirty="0">
                <a:latin typeface="Calibri"/>
                <a:cs typeface="Calibri"/>
              </a:rPr>
              <a:t> </a:t>
            </a:r>
            <a:r>
              <a:rPr sz="1000" spc="45" dirty="0">
                <a:latin typeface="Calibri"/>
                <a:cs typeface="Calibri"/>
              </a:rPr>
              <a:t>κίνηση</a:t>
            </a:r>
            <a:r>
              <a:rPr sz="1000" spc="25" dirty="0">
                <a:latin typeface="Calibri"/>
                <a:cs typeface="Calibri"/>
              </a:rPr>
              <a:t> </a:t>
            </a:r>
            <a:r>
              <a:rPr sz="1000" spc="50" dirty="0">
                <a:latin typeface="Calibri"/>
                <a:cs typeface="Calibri"/>
              </a:rPr>
              <a:t>να</a:t>
            </a:r>
            <a:r>
              <a:rPr sz="1000" spc="30" dirty="0">
                <a:latin typeface="Calibri"/>
                <a:cs typeface="Calibri"/>
              </a:rPr>
              <a:t> </a:t>
            </a:r>
            <a:r>
              <a:rPr sz="1000" spc="45" dirty="0">
                <a:latin typeface="Calibri"/>
                <a:cs typeface="Calibri"/>
              </a:rPr>
              <a:t>αποστέλλεται</a:t>
            </a:r>
            <a:r>
              <a:rPr sz="1000" spc="25" dirty="0">
                <a:latin typeface="Calibri"/>
                <a:cs typeface="Calibri"/>
              </a:rPr>
              <a:t> </a:t>
            </a:r>
            <a:r>
              <a:rPr sz="1000" spc="45" dirty="0">
                <a:latin typeface="Calibri"/>
                <a:cs typeface="Calibri"/>
              </a:rPr>
              <a:t>σε </a:t>
            </a:r>
            <a:r>
              <a:rPr sz="1000" spc="50" dirty="0">
                <a:latin typeface="Calibri"/>
                <a:cs typeface="Calibri"/>
              </a:rPr>
              <a:t> απλό</a:t>
            </a:r>
            <a:r>
              <a:rPr sz="1000" spc="15" dirty="0">
                <a:latin typeface="Calibri"/>
                <a:cs typeface="Calibri"/>
              </a:rPr>
              <a:t> </a:t>
            </a:r>
            <a:r>
              <a:rPr sz="1000" b="1" spc="40" dirty="0">
                <a:latin typeface="Calibri"/>
                <a:cs typeface="Calibri"/>
              </a:rPr>
              <a:t>κείμενο.</a:t>
            </a:r>
            <a:endParaRPr sz="10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884987" y="0"/>
            <a:ext cx="3958590" cy="6878955"/>
            <a:chOff x="6884987" y="0"/>
            <a:chExt cx="3958590" cy="6878955"/>
          </a:xfrm>
        </p:grpSpPr>
        <p:sp>
          <p:nvSpPr>
            <p:cNvPr id="3" name="object 3"/>
            <p:cNvSpPr/>
            <p:nvPr/>
          </p:nvSpPr>
          <p:spPr>
            <a:xfrm>
              <a:off x="6896100" y="1270"/>
              <a:ext cx="1818639" cy="6856730"/>
            </a:xfrm>
            <a:custGeom>
              <a:avLst/>
              <a:gdLst/>
              <a:ahLst/>
              <a:cxnLst/>
              <a:rect l="l" t="t" r="r" b="b"/>
              <a:pathLst>
                <a:path w="1818640" h="6856730">
                  <a:moveTo>
                    <a:pt x="0" y="6856730"/>
                  </a:moveTo>
                  <a:lnTo>
                    <a:pt x="1818322" y="0"/>
                  </a:lnTo>
                </a:path>
              </a:pathLst>
            </a:custGeom>
            <a:ln w="22225">
              <a:solidFill>
                <a:srgbClr val="D6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7377747" y="0"/>
              <a:ext cx="2555875" cy="6858000"/>
            </a:xfrm>
            <a:custGeom>
              <a:avLst/>
              <a:gdLst/>
              <a:ahLst/>
              <a:cxnLst/>
              <a:rect l="l" t="t" r="r" b="b"/>
              <a:pathLst>
                <a:path w="2555875" h="6858000">
                  <a:moveTo>
                    <a:pt x="1542097" y="1537652"/>
                  </a:moveTo>
                  <a:lnTo>
                    <a:pt x="1494790" y="1544002"/>
                  </a:lnTo>
                  <a:lnTo>
                    <a:pt x="1451292" y="1562100"/>
                  </a:lnTo>
                  <a:lnTo>
                    <a:pt x="1413827" y="1590675"/>
                  </a:lnTo>
                  <a:lnTo>
                    <a:pt x="1384617" y="1628139"/>
                  </a:lnTo>
                  <a:lnTo>
                    <a:pt x="1365885" y="1673860"/>
                  </a:lnTo>
                  <a:lnTo>
                    <a:pt x="970915" y="3128645"/>
                  </a:lnTo>
                  <a:lnTo>
                    <a:pt x="0" y="6858000"/>
                  </a:lnTo>
                  <a:lnTo>
                    <a:pt x="26035" y="6858000"/>
                  </a:lnTo>
                  <a:lnTo>
                    <a:pt x="996632" y="3136265"/>
                  </a:lnTo>
                  <a:lnTo>
                    <a:pt x="1391285" y="1681479"/>
                  </a:lnTo>
                  <a:lnTo>
                    <a:pt x="1412240" y="1635442"/>
                  </a:lnTo>
                  <a:lnTo>
                    <a:pt x="1445577" y="1599247"/>
                  </a:lnTo>
                  <a:lnTo>
                    <a:pt x="1487805" y="1574800"/>
                  </a:lnTo>
                  <a:lnTo>
                    <a:pt x="1535747" y="1564322"/>
                  </a:lnTo>
                  <a:lnTo>
                    <a:pt x="1637665" y="1564322"/>
                  </a:lnTo>
                  <a:lnTo>
                    <a:pt x="1625600" y="1556702"/>
                  </a:lnTo>
                  <a:lnTo>
                    <a:pt x="1590992" y="1544002"/>
                  </a:lnTo>
                  <a:lnTo>
                    <a:pt x="1542097" y="1537652"/>
                  </a:lnTo>
                  <a:close/>
                </a:path>
                <a:path w="2555875" h="6858000">
                  <a:moveTo>
                    <a:pt x="1637665" y="1564322"/>
                  </a:moveTo>
                  <a:lnTo>
                    <a:pt x="1535747" y="1564322"/>
                  </a:lnTo>
                  <a:lnTo>
                    <a:pt x="1585912" y="1569402"/>
                  </a:lnTo>
                  <a:lnTo>
                    <a:pt x="1615122" y="1580514"/>
                  </a:lnTo>
                  <a:lnTo>
                    <a:pt x="1663700" y="1617662"/>
                  </a:lnTo>
                  <a:lnTo>
                    <a:pt x="1694497" y="1671954"/>
                  </a:lnTo>
                  <a:lnTo>
                    <a:pt x="1702117" y="1732597"/>
                  </a:lnTo>
                  <a:lnTo>
                    <a:pt x="1696720" y="1764029"/>
                  </a:lnTo>
                  <a:lnTo>
                    <a:pt x="1437005" y="2721927"/>
                  </a:lnTo>
                  <a:lnTo>
                    <a:pt x="1430655" y="2770822"/>
                  </a:lnTo>
                  <a:lnTo>
                    <a:pt x="1437005" y="2818129"/>
                  </a:lnTo>
                  <a:lnTo>
                    <a:pt x="1455102" y="2861627"/>
                  </a:lnTo>
                  <a:lnTo>
                    <a:pt x="1483677" y="2899092"/>
                  </a:lnTo>
                  <a:lnTo>
                    <a:pt x="1521460" y="2928302"/>
                  </a:lnTo>
                  <a:lnTo>
                    <a:pt x="1566862" y="2947035"/>
                  </a:lnTo>
                  <a:lnTo>
                    <a:pt x="1618932" y="2953067"/>
                  </a:lnTo>
                  <a:lnTo>
                    <a:pt x="1669097" y="2944812"/>
                  </a:lnTo>
                  <a:lnTo>
                    <a:pt x="1704340" y="2928302"/>
                  </a:lnTo>
                  <a:lnTo>
                    <a:pt x="1617662" y="2928302"/>
                  </a:lnTo>
                  <a:lnTo>
                    <a:pt x="1573212" y="2922904"/>
                  </a:lnTo>
                  <a:lnTo>
                    <a:pt x="1527175" y="2901950"/>
                  </a:lnTo>
                  <a:lnTo>
                    <a:pt x="1490980" y="2868612"/>
                  </a:lnTo>
                  <a:lnTo>
                    <a:pt x="1466532" y="2826385"/>
                  </a:lnTo>
                  <a:lnTo>
                    <a:pt x="1456055" y="2778442"/>
                  </a:lnTo>
                  <a:lnTo>
                    <a:pt x="1461135" y="2728277"/>
                  </a:lnTo>
                  <a:lnTo>
                    <a:pt x="1720850" y="1770379"/>
                  </a:lnTo>
                  <a:lnTo>
                    <a:pt x="1726882" y="1734820"/>
                  </a:lnTo>
                  <a:lnTo>
                    <a:pt x="1725930" y="1701800"/>
                  </a:lnTo>
                  <a:lnTo>
                    <a:pt x="1725930" y="1698942"/>
                  </a:lnTo>
                  <a:lnTo>
                    <a:pt x="1717992" y="1664017"/>
                  </a:lnTo>
                  <a:lnTo>
                    <a:pt x="1703070" y="1630679"/>
                  </a:lnTo>
                  <a:lnTo>
                    <a:pt x="1682115" y="1600517"/>
                  </a:lnTo>
                  <a:lnTo>
                    <a:pt x="1656080" y="1575752"/>
                  </a:lnTo>
                  <a:lnTo>
                    <a:pt x="1637665" y="1564322"/>
                  </a:lnTo>
                  <a:close/>
                </a:path>
                <a:path w="2555875" h="6858000">
                  <a:moveTo>
                    <a:pt x="2555875" y="0"/>
                  </a:moveTo>
                  <a:lnTo>
                    <a:pt x="2528570" y="0"/>
                  </a:lnTo>
                  <a:lnTo>
                    <a:pt x="2100177" y="1562100"/>
                  </a:lnTo>
                  <a:lnTo>
                    <a:pt x="1757680" y="2837497"/>
                  </a:lnTo>
                  <a:lnTo>
                    <a:pt x="1732915" y="2875279"/>
                  </a:lnTo>
                  <a:lnTo>
                    <a:pt x="1699895" y="2903537"/>
                  </a:lnTo>
                  <a:lnTo>
                    <a:pt x="1660525" y="2921635"/>
                  </a:lnTo>
                  <a:lnTo>
                    <a:pt x="1617662" y="2928302"/>
                  </a:lnTo>
                  <a:lnTo>
                    <a:pt x="1704340" y="2928302"/>
                  </a:lnTo>
                  <a:lnTo>
                    <a:pt x="1714817" y="2923540"/>
                  </a:lnTo>
                  <a:lnTo>
                    <a:pt x="1753235" y="2890520"/>
                  </a:lnTo>
                  <a:lnTo>
                    <a:pt x="1782127" y="2846387"/>
                  </a:lnTo>
                  <a:lnTo>
                    <a:pt x="1782127" y="2845117"/>
                  </a:lnTo>
                  <a:lnTo>
                    <a:pt x="2124710" y="1568132"/>
                  </a:lnTo>
                  <a:lnTo>
                    <a:pt x="2555875" y="0"/>
                  </a:lnTo>
                  <a:close/>
                </a:path>
              </a:pathLst>
            </a:custGeom>
            <a:solidFill>
              <a:srgbClr val="FFB8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7895589" y="5207635"/>
              <a:ext cx="756285" cy="1645920"/>
            </a:xfrm>
            <a:custGeom>
              <a:avLst/>
              <a:gdLst/>
              <a:ahLst/>
              <a:cxnLst/>
              <a:rect l="l" t="t" r="r" b="b"/>
              <a:pathLst>
                <a:path w="756284" h="1645920">
                  <a:moveTo>
                    <a:pt x="578484" y="0"/>
                  </a:moveTo>
                  <a:lnTo>
                    <a:pt x="532129" y="6350"/>
                  </a:lnTo>
                  <a:lnTo>
                    <a:pt x="489902" y="24129"/>
                  </a:lnTo>
                  <a:lnTo>
                    <a:pt x="453389" y="52387"/>
                  </a:lnTo>
                  <a:lnTo>
                    <a:pt x="425132" y="89534"/>
                  </a:lnTo>
                  <a:lnTo>
                    <a:pt x="406400" y="134619"/>
                  </a:lnTo>
                  <a:lnTo>
                    <a:pt x="0" y="1645602"/>
                  </a:lnTo>
                  <a:lnTo>
                    <a:pt x="26352" y="1645602"/>
                  </a:lnTo>
                  <a:lnTo>
                    <a:pt x="430212" y="140969"/>
                  </a:lnTo>
                  <a:lnTo>
                    <a:pt x="450214" y="95249"/>
                  </a:lnTo>
                  <a:lnTo>
                    <a:pt x="482282" y="59689"/>
                  </a:lnTo>
                  <a:lnTo>
                    <a:pt x="523239" y="35559"/>
                  </a:lnTo>
                  <a:lnTo>
                    <a:pt x="569594" y="25399"/>
                  </a:lnTo>
                  <a:lnTo>
                    <a:pt x="662362" y="25399"/>
                  </a:lnTo>
                  <a:lnTo>
                    <a:pt x="624839" y="6350"/>
                  </a:lnTo>
                  <a:lnTo>
                    <a:pt x="578484" y="0"/>
                  </a:lnTo>
                  <a:close/>
                </a:path>
                <a:path w="756284" h="1645920">
                  <a:moveTo>
                    <a:pt x="662362" y="25399"/>
                  </a:moveTo>
                  <a:lnTo>
                    <a:pt x="569594" y="25399"/>
                  </a:lnTo>
                  <a:lnTo>
                    <a:pt x="618489" y="30797"/>
                  </a:lnTo>
                  <a:lnTo>
                    <a:pt x="672464" y="57784"/>
                  </a:lnTo>
                  <a:lnTo>
                    <a:pt x="711517" y="103822"/>
                  </a:lnTo>
                  <a:lnTo>
                    <a:pt x="730884" y="161607"/>
                  </a:lnTo>
                  <a:lnTo>
                    <a:pt x="731837" y="192087"/>
                  </a:lnTo>
                  <a:lnTo>
                    <a:pt x="726439" y="222884"/>
                  </a:lnTo>
                  <a:lnTo>
                    <a:pt x="343852" y="1645602"/>
                  </a:lnTo>
                  <a:lnTo>
                    <a:pt x="370204" y="1645602"/>
                  </a:lnTo>
                  <a:lnTo>
                    <a:pt x="750252" y="229552"/>
                  </a:lnTo>
                  <a:lnTo>
                    <a:pt x="756284" y="193674"/>
                  </a:lnTo>
                  <a:lnTo>
                    <a:pt x="755332" y="158432"/>
                  </a:lnTo>
                  <a:lnTo>
                    <a:pt x="732789" y="91122"/>
                  </a:lnTo>
                  <a:lnTo>
                    <a:pt x="686752" y="37782"/>
                  </a:lnTo>
                  <a:lnTo>
                    <a:pt x="662362" y="25399"/>
                  </a:lnTo>
                  <a:close/>
                </a:path>
              </a:pathLst>
            </a:custGeom>
            <a:solidFill>
              <a:srgbClr val="D679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548880" y="6167120"/>
              <a:ext cx="3294379" cy="612140"/>
            </a:xfrm>
            <a:prstGeom prst="rect">
              <a:avLst/>
            </a:prstGeom>
          </p:spPr>
        </p:pic>
      </p:grpSp>
      <p:grpSp>
        <p:nvGrpSpPr>
          <p:cNvPr id="7" name="object 7"/>
          <p:cNvGrpSpPr/>
          <p:nvPr/>
        </p:nvGrpSpPr>
        <p:grpSpPr>
          <a:xfrm>
            <a:off x="441959" y="1104900"/>
            <a:ext cx="11750040" cy="5227955"/>
            <a:chOff x="441959" y="1104900"/>
            <a:chExt cx="11750040" cy="5227955"/>
          </a:xfrm>
        </p:grpSpPr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41959" y="1104900"/>
              <a:ext cx="3837940" cy="4180840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254500" y="1254760"/>
              <a:ext cx="7937500" cy="4174490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450080" y="1450340"/>
              <a:ext cx="7708900" cy="3596639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157980" y="4229100"/>
              <a:ext cx="2543175" cy="749935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4403089" y="4474209"/>
              <a:ext cx="2057400" cy="264160"/>
            </a:xfrm>
            <a:custGeom>
              <a:avLst/>
              <a:gdLst/>
              <a:ahLst/>
              <a:cxnLst/>
              <a:rect l="l" t="t" r="r" b="b"/>
              <a:pathLst>
                <a:path w="2057400" h="264160">
                  <a:moveTo>
                    <a:pt x="0" y="264159"/>
                  </a:moveTo>
                  <a:lnTo>
                    <a:pt x="2057400" y="264159"/>
                  </a:lnTo>
                  <a:lnTo>
                    <a:pt x="2057400" y="0"/>
                  </a:lnTo>
                  <a:lnTo>
                    <a:pt x="0" y="0"/>
                  </a:lnTo>
                  <a:lnTo>
                    <a:pt x="0" y="264159"/>
                  </a:lnTo>
                </a:path>
              </a:pathLst>
            </a:custGeom>
            <a:ln w="285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3296920" y="4737100"/>
              <a:ext cx="2164715" cy="1089660"/>
            </a:xfrm>
            <a:custGeom>
              <a:avLst/>
              <a:gdLst/>
              <a:ahLst/>
              <a:cxnLst/>
              <a:rect l="l" t="t" r="r" b="b"/>
              <a:pathLst>
                <a:path w="2164715" h="1089660">
                  <a:moveTo>
                    <a:pt x="2113597" y="74294"/>
                  </a:moveTo>
                  <a:lnTo>
                    <a:pt x="2095500" y="146050"/>
                  </a:lnTo>
                  <a:lnTo>
                    <a:pt x="2075497" y="194944"/>
                  </a:lnTo>
                  <a:lnTo>
                    <a:pt x="2049779" y="243205"/>
                  </a:lnTo>
                  <a:lnTo>
                    <a:pt x="2018982" y="291464"/>
                  </a:lnTo>
                  <a:lnTo>
                    <a:pt x="1983104" y="339089"/>
                  </a:lnTo>
                  <a:lnTo>
                    <a:pt x="1942147" y="386397"/>
                  </a:lnTo>
                  <a:lnTo>
                    <a:pt x="1896427" y="432752"/>
                  </a:lnTo>
                  <a:lnTo>
                    <a:pt x="1846262" y="478472"/>
                  </a:lnTo>
                  <a:lnTo>
                    <a:pt x="1791969" y="523240"/>
                  </a:lnTo>
                  <a:lnTo>
                    <a:pt x="1733550" y="566737"/>
                  </a:lnTo>
                  <a:lnTo>
                    <a:pt x="1671002" y="609282"/>
                  </a:lnTo>
                  <a:lnTo>
                    <a:pt x="1604962" y="650240"/>
                  </a:lnTo>
                  <a:lnTo>
                    <a:pt x="1535112" y="690244"/>
                  </a:lnTo>
                  <a:lnTo>
                    <a:pt x="1462087" y="728662"/>
                  </a:lnTo>
                  <a:lnTo>
                    <a:pt x="1385887" y="765810"/>
                  </a:lnTo>
                  <a:lnTo>
                    <a:pt x="1306829" y="800735"/>
                  </a:lnTo>
                  <a:lnTo>
                    <a:pt x="1224914" y="834390"/>
                  </a:lnTo>
                  <a:lnTo>
                    <a:pt x="1140459" y="865822"/>
                  </a:lnTo>
                  <a:lnTo>
                    <a:pt x="1053464" y="895667"/>
                  </a:lnTo>
                  <a:lnTo>
                    <a:pt x="964564" y="923290"/>
                  </a:lnTo>
                  <a:lnTo>
                    <a:pt x="873759" y="948690"/>
                  </a:lnTo>
                  <a:lnTo>
                    <a:pt x="781050" y="971867"/>
                  </a:lnTo>
                  <a:lnTo>
                    <a:pt x="687069" y="992505"/>
                  </a:lnTo>
                  <a:lnTo>
                    <a:pt x="591184" y="1010919"/>
                  </a:lnTo>
                  <a:lnTo>
                    <a:pt x="494664" y="1026794"/>
                  </a:lnTo>
                  <a:lnTo>
                    <a:pt x="396875" y="1039812"/>
                  </a:lnTo>
                  <a:lnTo>
                    <a:pt x="298450" y="1050290"/>
                  </a:lnTo>
                  <a:lnTo>
                    <a:pt x="199389" y="1057910"/>
                  </a:lnTo>
                  <a:lnTo>
                    <a:pt x="100012" y="1062672"/>
                  </a:lnTo>
                  <a:lnTo>
                    <a:pt x="0" y="1063942"/>
                  </a:lnTo>
                  <a:lnTo>
                    <a:pt x="317" y="1075690"/>
                  </a:lnTo>
                  <a:lnTo>
                    <a:pt x="317" y="1089342"/>
                  </a:lnTo>
                  <a:lnTo>
                    <a:pt x="100329" y="1087755"/>
                  </a:lnTo>
                  <a:lnTo>
                    <a:pt x="200659" y="1083310"/>
                  </a:lnTo>
                  <a:lnTo>
                    <a:pt x="300354" y="1075690"/>
                  </a:lnTo>
                  <a:lnTo>
                    <a:pt x="399732" y="1065212"/>
                  </a:lnTo>
                  <a:lnTo>
                    <a:pt x="498157" y="1051877"/>
                  </a:lnTo>
                  <a:lnTo>
                    <a:pt x="595629" y="1036002"/>
                  </a:lnTo>
                  <a:lnTo>
                    <a:pt x="691832" y="1017587"/>
                  </a:lnTo>
                  <a:lnTo>
                    <a:pt x="786764" y="996632"/>
                  </a:lnTo>
                  <a:lnTo>
                    <a:pt x="880109" y="973137"/>
                  </a:lnTo>
                  <a:lnTo>
                    <a:pt x="971550" y="947737"/>
                  </a:lnTo>
                  <a:lnTo>
                    <a:pt x="1061084" y="919797"/>
                  </a:lnTo>
                  <a:lnTo>
                    <a:pt x="1148714" y="889952"/>
                  </a:lnTo>
                  <a:lnTo>
                    <a:pt x="1233804" y="858202"/>
                  </a:lnTo>
                  <a:lnTo>
                    <a:pt x="1316354" y="824230"/>
                  </a:lnTo>
                  <a:lnTo>
                    <a:pt x="1396364" y="788987"/>
                  </a:lnTo>
                  <a:lnTo>
                    <a:pt x="1473200" y="751840"/>
                  </a:lnTo>
                  <a:lnTo>
                    <a:pt x="1546859" y="712787"/>
                  </a:lnTo>
                  <a:lnTo>
                    <a:pt x="1617344" y="672465"/>
                  </a:lnTo>
                  <a:lnTo>
                    <a:pt x="1684337" y="630872"/>
                  </a:lnTo>
                  <a:lnTo>
                    <a:pt x="1747837" y="587692"/>
                  </a:lnTo>
                  <a:lnTo>
                    <a:pt x="1807209" y="543560"/>
                  </a:lnTo>
                  <a:lnTo>
                    <a:pt x="1862454" y="497840"/>
                  </a:lnTo>
                  <a:lnTo>
                    <a:pt x="1913572" y="451485"/>
                  </a:lnTo>
                  <a:lnTo>
                    <a:pt x="1960244" y="404177"/>
                  </a:lnTo>
                  <a:lnTo>
                    <a:pt x="2002154" y="355917"/>
                  </a:lnTo>
                  <a:lnTo>
                    <a:pt x="2038984" y="306705"/>
                  </a:lnTo>
                  <a:lnTo>
                    <a:pt x="2071052" y="257175"/>
                  </a:lnTo>
                  <a:lnTo>
                    <a:pt x="2098040" y="206692"/>
                  </a:lnTo>
                  <a:lnTo>
                    <a:pt x="2118994" y="155892"/>
                  </a:lnTo>
                  <a:lnTo>
                    <a:pt x="2134552" y="104457"/>
                  </a:lnTo>
                  <a:lnTo>
                    <a:pt x="2138679" y="76835"/>
                  </a:lnTo>
                  <a:lnTo>
                    <a:pt x="2113597" y="74294"/>
                  </a:lnTo>
                  <a:close/>
                </a:path>
                <a:path w="2164715" h="1089660">
                  <a:moveTo>
                    <a:pt x="2157729" y="61277"/>
                  </a:moveTo>
                  <a:lnTo>
                    <a:pt x="2115502" y="61277"/>
                  </a:lnTo>
                  <a:lnTo>
                    <a:pt x="2140584" y="65087"/>
                  </a:lnTo>
                  <a:lnTo>
                    <a:pt x="2138679" y="76835"/>
                  </a:lnTo>
                  <a:lnTo>
                    <a:pt x="2164715" y="79692"/>
                  </a:lnTo>
                  <a:lnTo>
                    <a:pt x="2157729" y="61277"/>
                  </a:lnTo>
                  <a:close/>
                </a:path>
                <a:path w="2164715" h="1089660">
                  <a:moveTo>
                    <a:pt x="2115502" y="61277"/>
                  </a:moveTo>
                  <a:lnTo>
                    <a:pt x="2113597" y="74294"/>
                  </a:lnTo>
                  <a:lnTo>
                    <a:pt x="2138679" y="76835"/>
                  </a:lnTo>
                  <a:lnTo>
                    <a:pt x="2140584" y="65087"/>
                  </a:lnTo>
                  <a:lnTo>
                    <a:pt x="2115502" y="61277"/>
                  </a:lnTo>
                  <a:close/>
                </a:path>
                <a:path w="2164715" h="1089660">
                  <a:moveTo>
                    <a:pt x="2134552" y="0"/>
                  </a:moveTo>
                  <a:lnTo>
                    <a:pt x="2088832" y="71755"/>
                  </a:lnTo>
                  <a:lnTo>
                    <a:pt x="2113597" y="74294"/>
                  </a:lnTo>
                  <a:lnTo>
                    <a:pt x="2115502" y="61277"/>
                  </a:lnTo>
                  <a:lnTo>
                    <a:pt x="2157729" y="61277"/>
                  </a:lnTo>
                  <a:lnTo>
                    <a:pt x="2134552" y="0"/>
                  </a:lnTo>
                  <a:close/>
                </a:path>
              </a:pathLst>
            </a:custGeom>
            <a:solidFill>
              <a:srgbClr val="CF2D1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1065529" y="5617209"/>
              <a:ext cx="2232660" cy="701040"/>
            </a:xfrm>
            <a:custGeom>
              <a:avLst/>
              <a:gdLst/>
              <a:ahLst/>
              <a:cxnLst/>
              <a:rect l="l" t="t" r="r" b="b"/>
              <a:pathLst>
                <a:path w="2232660" h="701039">
                  <a:moveTo>
                    <a:pt x="0" y="0"/>
                  </a:moveTo>
                  <a:lnTo>
                    <a:pt x="2232660" y="0"/>
                  </a:lnTo>
                  <a:lnTo>
                    <a:pt x="2232660" y="701039"/>
                  </a:lnTo>
                  <a:lnTo>
                    <a:pt x="0" y="701039"/>
                  </a:lnTo>
                  <a:lnTo>
                    <a:pt x="0" y="0"/>
                  </a:lnTo>
                </a:path>
              </a:pathLst>
            </a:custGeom>
            <a:ln w="285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" name="object 15"/>
          <p:cNvSpPr txBox="1">
            <a:spLocks noGrp="1"/>
          </p:cNvSpPr>
          <p:nvPr>
            <p:ph type="title"/>
          </p:nvPr>
        </p:nvSpPr>
        <p:spPr>
          <a:xfrm>
            <a:off x="875030" y="423862"/>
            <a:ext cx="2870200" cy="548005"/>
          </a:xfrm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lstStyle/>
          <a:p>
            <a:pPr marL="12700" marR="5080">
              <a:lnSpc>
                <a:spcPts val="2010"/>
              </a:lnSpc>
              <a:spcBef>
                <a:spcPts val="240"/>
              </a:spcBef>
            </a:pPr>
            <a:r>
              <a:rPr sz="1750" spc="105" dirty="0">
                <a:solidFill>
                  <a:srgbClr val="000000"/>
                </a:solidFill>
              </a:rPr>
              <a:t>MITM:</a:t>
            </a:r>
            <a:r>
              <a:rPr sz="1750" spc="125" dirty="0">
                <a:solidFill>
                  <a:srgbClr val="000000"/>
                </a:solidFill>
              </a:rPr>
              <a:t> </a:t>
            </a:r>
            <a:r>
              <a:rPr sz="1750" spc="110" dirty="0">
                <a:solidFill>
                  <a:srgbClr val="000000"/>
                </a:solidFill>
              </a:rPr>
              <a:t>Ανίχνευση</a:t>
            </a:r>
            <a:r>
              <a:rPr sz="1750" spc="140" dirty="0">
                <a:solidFill>
                  <a:srgbClr val="000000"/>
                </a:solidFill>
              </a:rPr>
              <a:t> </a:t>
            </a:r>
            <a:r>
              <a:rPr sz="1750" spc="105" dirty="0">
                <a:solidFill>
                  <a:srgbClr val="000000"/>
                </a:solidFill>
              </a:rPr>
              <a:t>πακέτων </a:t>
            </a:r>
            <a:r>
              <a:rPr sz="1750" spc="-420" dirty="0">
                <a:solidFill>
                  <a:srgbClr val="000000"/>
                </a:solidFill>
              </a:rPr>
              <a:t> </a:t>
            </a:r>
            <a:r>
              <a:rPr sz="1750" spc="105" dirty="0">
                <a:solidFill>
                  <a:srgbClr val="000000"/>
                </a:solidFill>
              </a:rPr>
              <a:t>δεδομένων</a:t>
            </a:r>
            <a:endParaRPr sz="1750"/>
          </a:p>
        </p:txBody>
      </p:sp>
      <p:sp>
        <p:nvSpPr>
          <p:cNvPr id="19" name="object 19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720"/>
              </a:lnSpc>
            </a:pPr>
            <a:r>
              <a:rPr spc="30" dirty="0"/>
              <a:t>24</a:t>
            </a:r>
          </a:p>
        </p:txBody>
      </p:sp>
      <p:sp>
        <p:nvSpPr>
          <p:cNvPr id="16" name="object 16"/>
          <p:cNvSpPr txBox="1"/>
          <p:nvPr/>
        </p:nvSpPr>
        <p:spPr>
          <a:xfrm>
            <a:off x="8308975" y="33019"/>
            <a:ext cx="2174240" cy="1244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50" spc="60" dirty="0">
                <a:latin typeface="Calibri"/>
                <a:cs typeface="Calibri"/>
              </a:rPr>
              <a:t>CSP004_C_E:</a:t>
            </a:r>
            <a:r>
              <a:rPr sz="650" spc="35" dirty="0">
                <a:latin typeface="Calibri"/>
                <a:cs typeface="Calibri"/>
              </a:rPr>
              <a:t> </a:t>
            </a:r>
            <a:r>
              <a:rPr sz="650" spc="55" dirty="0">
                <a:latin typeface="Calibri"/>
                <a:cs typeface="Calibri"/>
              </a:rPr>
              <a:t>Abdelkader</a:t>
            </a:r>
            <a:r>
              <a:rPr sz="650" spc="30" dirty="0">
                <a:latin typeface="Calibri"/>
                <a:cs typeface="Calibri"/>
              </a:rPr>
              <a:t> </a:t>
            </a:r>
            <a:r>
              <a:rPr sz="650" spc="60" dirty="0">
                <a:latin typeface="Calibri"/>
                <a:cs typeface="Calibri"/>
              </a:rPr>
              <a:t>Shaaban</a:t>
            </a:r>
            <a:r>
              <a:rPr sz="650" spc="40" dirty="0">
                <a:latin typeface="Calibri"/>
                <a:cs typeface="Calibri"/>
              </a:rPr>
              <a:t> </a:t>
            </a:r>
            <a:r>
              <a:rPr sz="650" spc="55" dirty="0">
                <a:latin typeface="Calibri"/>
                <a:cs typeface="Calibri"/>
              </a:rPr>
              <a:t>και</a:t>
            </a:r>
            <a:r>
              <a:rPr sz="650" spc="25" dirty="0">
                <a:latin typeface="Calibri"/>
                <a:cs typeface="Calibri"/>
              </a:rPr>
              <a:t> </a:t>
            </a:r>
            <a:r>
              <a:rPr sz="650" spc="50" dirty="0">
                <a:latin typeface="Calibri"/>
                <a:cs typeface="Calibri"/>
              </a:rPr>
              <a:t>Stefan</a:t>
            </a:r>
            <a:r>
              <a:rPr sz="650" spc="25" dirty="0">
                <a:latin typeface="Calibri"/>
                <a:cs typeface="Calibri"/>
              </a:rPr>
              <a:t> </a:t>
            </a:r>
            <a:r>
              <a:rPr sz="650" spc="50" dirty="0">
                <a:latin typeface="Calibri"/>
                <a:cs typeface="Calibri"/>
              </a:rPr>
              <a:t>Schauer</a:t>
            </a:r>
            <a:endParaRPr sz="650">
              <a:latin typeface="Calibri"/>
              <a:cs typeface="Calibr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4359275" y="5881370"/>
            <a:ext cx="2060575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b="1" spc="50" dirty="0">
                <a:solidFill>
                  <a:srgbClr val="CF2D1C"/>
                </a:solidFill>
                <a:latin typeface="Calibri"/>
                <a:cs typeface="Calibri"/>
              </a:rPr>
              <a:t>Τα</a:t>
            </a:r>
            <a:r>
              <a:rPr sz="1100" b="1" dirty="0">
                <a:solidFill>
                  <a:srgbClr val="CF2D1C"/>
                </a:solidFill>
                <a:latin typeface="Calibri"/>
                <a:cs typeface="Calibri"/>
              </a:rPr>
              <a:t> </a:t>
            </a:r>
            <a:r>
              <a:rPr sz="1100" b="1" spc="35" dirty="0">
                <a:solidFill>
                  <a:srgbClr val="CF2D1C"/>
                </a:solidFill>
                <a:latin typeface="Calibri"/>
                <a:cs typeface="Calibri"/>
              </a:rPr>
              <a:t>διαπιστευτήρια</a:t>
            </a:r>
            <a:r>
              <a:rPr sz="1100" b="1" spc="10" dirty="0">
                <a:solidFill>
                  <a:srgbClr val="CF2D1C"/>
                </a:solidFill>
                <a:latin typeface="Calibri"/>
                <a:cs typeface="Calibri"/>
              </a:rPr>
              <a:t> </a:t>
            </a:r>
            <a:r>
              <a:rPr sz="1100" b="1" spc="50" dirty="0">
                <a:solidFill>
                  <a:srgbClr val="CF2D1C"/>
                </a:solidFill>
                <a:latin typeface="Calibri"/>
                <a:cs typeface="Calibri"/>
              </a:rPr>
              <a:t>του</a:t>
            </a:r>
            <a:r>
              <a:rPr sz="1100" b="1" spc="30" dirty="0">
                <a:solidFill>
                  <a:srgbClr val="CF2D1C"/>
                </a:solidFill>
                <a:latin typeface="Calibri"/>
                <a:cs typeface="Calibri"/>
              </a:rPr>
              <a:t> </a:t>
            </a:r>
            <a:r>
              <a:rPr sz="1100" b="1" spc="50" dirty="0">
                <a:solidFill>
                  <a:srgbClr val="CF2D1C"/>
                </a:solidFill>
                <a:latin typeface="Calibri"/>
                <a:cs typeface="Calibri"/>
              </a:rPr>
              <a:t>θύματος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129030" y="5632410"/>
            <a:ext cx="1546225" cy="741680"/>
          </a:xfrm>
          <a:prstGeom prst="rect">
            <a:avLst/>
          </a:prstGeom>
        </p:spPr>
        <p:txBody>
          <a:bodyPr vert="horz" wrap="square" lIns="0" tIns="81915" rIns="0" bIns="0" rtlCol="0">
            <a:spAutoFit/>
          </a:bodyPr>
          <a:lstStyle/>
          <a:p>
            <a:pPr marL="299720" indent="-287020">
              <a:lnSpc>
                <a:spcPct val="100000"/>
              </a:lnSpc>
              <a:spcBef>
                <a:spcPts val="645"/>
              </a:spcBef>
              <a:buSzPct val="160000"/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sz="1000" b="1" spc="50" dirty="0">
                <a:latin typeface="Calibri"/>
                <a:cs typeface="Calibri"/>
              </a:rPr>
              <a:t>Όνομα</a:t>
            </a:r>
            <a:r>
              <a:rPr sz="1000" b="1" spc="-20" dirty="0">
                <a:latin typeface="Calibri"/>
                <a:cs typeface="Calibri"/>
              </a:rPr>
              <a:t> </a:t>
            </a:r>
            <a:r>
              <a:rPr sz="1000" b="1" spc="45" dirty="0">
                <a:latin typeface="Calibri"/>
                <a:cs typeface="Calibri"/>
              </a:rPr>
              <a:t>χρήστη:</a:t>
            </a:r>
            <a:endParaRPr sz="1000">
              <a:latin typeface="Calibri"/>
              <a:cs typeface="Calibri"/>
            </a:endParaRPr>
          </a:p>
          <a:p>
            <a:pPr marL="299720" indent="-287020">
              <a:lnSpc>
                <a:spcPct val="100000"/>
              </a:lnSpc>
              <a:spcBef>
                <a:spcPts val="1470"/>
              </a:spcBef>
              <a:buSzPct val="160000"/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sz="1000" b="1" spc="45" dirty="0">
                <a:latin typeface="Calibri"/>
                <a:cs typeface="Calibri"/>
              </a:rPr>
              <a:t>Κωδικός</a:t>
            </a:r>
            <a:r>
              <a:rPr sz="1000" b="1" spc="-10" dirty="0">
                <a:latin typeface="Calibri"/>
                <a:cs typeface="Calibri"/>
              </a:rPr>
              <a:t> </a:t>
            </a:r>
            <a:r>
              <a:rPr sz="1000" b="1" spc="45" dirty="0">
                <a:latin typeface="Calibri"/>
                <a:cs typeface="Calibri"/>
              </a:rPr>
              <a:t>πρόσβασης:</a:t>
            </a:r>
            <a:endParaRPr sz="1000">
              <a:latin typeface="Calibri"/>
              <a:cs typeface="Calibri"/>
            </a:endParaRPr>
          </a:p>
          <a:p>
            <a:pPr marL="299085">
              <a:lnSpc>
                <a:spcPct val="100000"/>
              </a:lnSpc>
              <a:spcBef>
                <a:spcPts val="20"/>
              </a:spcBef>
            </a:pPr>
            <a:r>
              <a:rPr sz="1000" spc="35" dirty="0">
                <a:latin typeface="Calibri"/>
                <a:cs typeface="Calibri"/>
              </a:rPr>
              <a:t>admin1234</a:t>
            </a:r>
            <a:endParaRPr sz="10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884987" y="0"/>
            <a:ext cx="3958590" cy="6878955"/>
            <a:chOff x="6884987" y="0"/>
            <a:chExt cx="3958590" cy="6878955"/>
          </a:xfrm>
        </p:grpSpPr>
        <p:sp>
          <p:nvSpPr>
            <p:cNvPr id="3" name="object 3"/>
            <p:cNvSpPr/>
            <p:nvPr/>
          </p:nvSpPr>
          <p:spPr>
            <a:xfrm>
              <a:off x="6896100" y="1270"/>
              <a:ext cx="1818639" cy="6856730"/>
            </a:xfrm>
            <a:custGeom>
              <a:avLst/>
              <a:gdLst/>
              <a:ahLst/>
              <a:cxnLst/>
              <a:rect l="l" t="t" r="r" b="b"/>
              <a:pathLst>
                <a:path w="1818640" h="6856730">
                  <a:moveTo>
                    <a:pt x="0" y="6856730"/>
                  </a:moveTo>
                  <a:lnTo>
                    <a:pt x="1818322" y="0"/>
                  </a:lnTo>
                </a:path>
              </a:pathLst>
            </a:custGeom>
            <a:ln w="22225">
              <a:solidFill>
                <a:srgbClr val="D6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7377747" y="0"/>
              <a:ext cx="2555875" cy="6858000"/>
            </a:xfrm>
            <a:custGeom>
              <a:avLst/>
              <a:gdLst/>
              <a:ahLst/>
              <a:cxnLst/>
              <a:rect l="l" t="t" r="r" b="b"/>
              <a:pathLst>
                <a:path w="2555875" h="6858000">
                  <a:moveTo>
                    <a:pt x="1542097" y="1537652"/>
                  </a:moveTo>
                  <a:lnTo>
                    <a:pt x="1494790" y="1544002"/>
                  </a:lnTo>
                  <a:lnTo>
                    <a:pt x="1451292" y="1562100"/>
                  </a:lnTo>
                  <a:lnTo>
                    <a:pt x="1413827" y="1590675"/>
                  </a:lnTo>
                  <a:lnTo>
                    <a:pt x="1384617" y="1628139"/>
                  </a:lnTo>
                  <a:lnTo>
                    <a:pt x="1365885" y="1673860"/>
                  </a:lnTo>
                  <a:lnTo>
                    <a:pt x="970915" y="3128645"/>
                  </a:lnTo>
                  <a:lnTo>
                    <a:pt x="0" y="6858000"/>
                  </a:lnTo>
                  <a:lnTo>
                    <a:pt x="26035" y="6858000"/>
                  </a:lnTo>
                  <a:lnTo>
                    <a:pt x="996632" y="3136265"/>
                  </a:lnTo>
                  <a:lnTo>
                    <a:pt x="1391285" y="1681479"/>
                  </a:lnTo>
                  <a:lnTo>
                    <a:pt x="1412240" y="1635442"/>
                  </a:lnTo>
                  <a:lnTo>
                    <a:pt x="1445577" y="1599247"/>
                  </a:lnTo>
                  <a:lnTo>
                    <a:pt x="1487805" y="1574800"/>
                  </a:lnTo>
                  <a:lnTo>
                    <a:pt x="1535747" y="1564322"/>
                  </a:lnTo>
                  <a:lnTo>
                    <a:pt x="1637665" y="1564322"/>
                  </a:lnTo>
                  <a:lnTo>
                    <a:pt x="1625600" y="1556702"/>
                  </a:lnTo>
                  <a:lnTo>
                    <a:pt x="1590992" y="1544002"/>
                  </a:lnTo>
                  <a:lnTo>
                    <a:pt x="1542097" y="1537652"/>
                  </a:lnTo>
                  <a:close/>
                </a:path>
                <a:path w="2555875" h="6858000">
                  <a:moveTo>
                    <a:pt x="1637665" y="1564322"/>
                  </a:moveTo>
                  <a:lnTo>
                    <a:pt x="1535747" y="1564322"/>
                  </a:lnTo>
                  <a:lnTo>
                    <a:pt x="1585912" y="1569402"/>
                  </a:lnTo>
                  <a:lnTo>
                    <a:pt x="1615122" y="1580514"/>
                  </a:lnTo>
                  <a:lnTo>
                    <a:pt x="1663700" y="1617662"/>
                  </a:lnTo>
                  <a:lnTo>
                    <a:pt x="1694497" y="1671954"/>
                  </a:lnTo>
                  <a:lnTo>
                    <a:pt x="1702117" y="1732597"/>
                  </a:lnTo>
                  <a:lnTo>
                    <a:pt x="1696720" y="1764029"/>
                  </a:lnTo>
                  <a:lnTo>
                    <a:pt x="1437005" y="2721927"/>
                  </a:lnTo>
                  <a:lnTo>
                    <a:pt x="1430655" y="2770822"/>
                  </a:lnTo>
                  <a:lnTo>
                    <a:pt x="1437005" y="2818129"/>
                  </a:lnTo>
                  <a:lnTo>
                    <a:pt x="1455102" y="2861627"/>
                  </a:lnTo>
                  <a:lnTo>
                    <a:pt x="1483677" y="2899092"/>
                  </a:lnTo>
                  <a:lnTo>
                    <a:pt x="1521460" y="2928302"/>
                  </a:lnTo>
                  <a:lnTo>
                    <a:pt x="1566862" y="2947035"/>
                  </a:lnTo>
                  <a:lnTo>
                    <a:pt x="1618932" y="2953067"/>
                  </a:lnTo>
                  <a:lnTo>
                    <a:pt x="1669097" y="2944812"/>
                  </a:lnTo>
                  <a:lnTo>
                    <a:pt x="1704340" y="2928302"/>
                  </a:lnTo>
                  <a:lnTo>
                    <a:pt x="1617662" y="2928302"/>
                  </a:lnTo>
                  <a:lnTo>
                    <a:pt x="1573212" y="2922904"/>
                  </a:lnTo>
                  <a:lnTo>
                    <a:pt x="1527175" y="2901950"/>
                  </a:lnTo>
                  <a:lnTo>
                    <a:pt x="1490980" y="2868612"/>
                  </a:lnTo>
                  <a:lnTo>
                    <a:pt x="1466532" y="2826385"/>
                  </a:lnTo>
                  <a:lnTo>
                    <a:pt x="1456055" y="2778442"/>
                  </a:lnTo>
                  <a:lnTo>
                    <a:pt x="1461135" y="2728277"/>
                  </a:lnTo>
                  <a:lnTo>
                    <a:pt x="1720850" y="1770379"/>
                  </a:lnTo>
                  <a:lnTo>
                    <a:pt x="1726882" y="1734820"/>
                  </a:lnTo>
                  <a:lnTo>
                    <a:pt x="1725930" y="1701800"/>
                  </a:lnTo>
                  <a:lnTo>
                    <a:pt x="1725930" y="1698942"/>
                  </a:lnTo>
                  <a:lnTo>
                    <a:pt x="1717992" y="1664017"/>
                  </a:lnTo>
                  <a:lnTo>
                    <a:pt x="1703070" y="1630679"/>
                  </a:lnTo>
                  <a:lnTo>
                    <a:pt x="1682115" y="1600517"/>
                  </a:lnTo>
                  <a:lnTo>
                    <a:pt x="1656080" y="1575752"/>
                  </a:lnTo>
                  <a:lnTo>
                    <a:pt x="1637665" y="1564322"/>
                  </a:lnTo>
                  <a:close/>
                </a:path>
                <a:path w="2555875" h="6858000">
                  <a:moveTo>
                    <a:pt x="2555875" y="0"/>
                  </a:moveTo>
                  <a:lnTo>
                    <a:pt x="2528570" y="0"/>
                  </a:lnTo>
                  <a:lnTo>
                    <a:pt x="2100177" y="1562100"/>
                  </a:lnTo>
                  <a:lnTo>
                    <a:pt x="1757680" y="2837497"/>
                  </a:lnTo>
                  <a:lnTo>
                    <a:pt x="1732915" y="2875279"/>
                  </a:lnTo>
                  <a:lnTo>
                    <a:pt x="1699895" y="2903537"/>
                  </a:lnTo>
                  <a:lnTo>
                    <a:pt x="1660525" y="2921635"/>
                  </a:lnTo>
                  <a:lnTo>
                    <a:pt x="1617662" y="2928302"/>
                  </a:lnTo>
                  <a:lnTo>
                    <a:pt x="1704340" y="2928302"/>
                  </a:lnTo>
                  <a:lnTo>
                    <a:pt x="1714817" y="2923540"/>
                  </a:lnTo>
                  <a:lnTo>
                    <a:pt x="1753235" y="2890520"/>
                  </a:lnTo>
                  <a:lnTo>
                    <a:pt x="1782127" y="2846387"/>
                  </a:lnTo>
                  <a:lnTo>
                    <a:pt x="1782127" y="2845117"/>
                  </a:lnTo>
                  <a:lnTo>
                    <a:pt x="2124710" y="1568132"/>
                  </a:lnTo>
                  <a:lnTo>
                    <a:pt x="2555875" y="0"/>
                  </a:lnTo>
                  <a:close/>
                </a:path>
              </a:pathLst>
            </a:custGeom>
            <a:solidFill>
              <a:srgbClr val="FFB8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7895589" y="5207635"/>
              <a:ext cx="756285" cy="1645920"/>
            </a:xfrm>
            <a:custGeom>
              <a:avLst/>
              <a:gdLst/>
              <a:ahLst/>
              <a:cxnLst/>
              <a:rect l="l" t="t" r="r" b="b"/>
              <a:pathLst>
                <a:path w="756284" h="1645920">
                  <a:moveTo>
                    <a:pt x="578484" y="0"/>
                  </a:moveTo>
                  <a:lnTo>
                    <a:pt x="532129" y="6350"/>
                  </a:lnTo>
                  <a:lnTo>
                    <a:pt x="489902" y="24129"/>
                  </a:lnTo>
                  <a:lnTo>
                    <a:pt x="453389" y="52387"/>
                  </a:lnTo>
                  <a:lnTo>
                    <a:pt x="425132" y="89534"/>
                  </a:lnTo>
                  <a:lnTo>
                    <a:pt x="406400" y="134619"/>
                  </a:lnTo>
                  <a:lnTo>
                    <a:pt x="0" y="1645602"/>
                  </a:lnTo>
                  <a:lnTo>
                    <a:pt x="26352" y="1645602"/>
                  </a:lnTo>
                  <a:lnTo>
                    <a:pt x="430212" y="140969"/>
                  </a:lnTo>
                  <a:lnTo>
                    <a:pt x="450214" y="95249"/>
                  </a:lnTo>
                  <a:lnTo>
                    <a:pt x="482282" y="59689"/>
                  </a:lnTo>
                  <a:lnTo>
                    <a:pt x="523239" y="35559"/>
                  </a:lnTo>
                  <a:lnTo>
                    <a:pt x="569594" y="25399"/>
                  </a:lnTo>
                  <a:lnTo>
                    <a:pt x="662362" y="25399"/>
                  </a:lnTo>
                  <a:lnTo>
                    <a:pt x="624839" y="6350"/>
                  </a:lnTo>
                  <a:lnTo>
                    <a:pt x="578484" y="0"/>
                  </a:lnTo>
                  <a:close/>
                </a:path>
                <a:path w="756284" h="1645920">
                  <a:moveTo>
                    <a:pt x="662362" y="25399"/>
                  </a:moveTo>
                  <a:lnTo>
                    <a:pt x="569594" y="25399"/>
                  </a:lnTo>
                  <a:lnTo>
                    <a:pt x="618489" y="30797"/>
                  </a:lnTo>
                  <a:lnTo>
                    <a:pt x="672464" y="57784"/>
                  </a:lnTo>
                  <a:lnTo>
                    <a:pt x="711517" y="103822"/>
                  </a:lnTo>
                  <a:lnTo>
                    <a:pt x="730884" y="161607"/>
                  </a:lnTo>
                  <a:lnTo>
                    <a:pt x="731837" y="192087"/>
                  </a:lnTo>
                  <a:lnTo>
                    <a:pt x="726439" y="222884"/>
                  </a:lnTo>
                  <a:lnTo>
                    <a:pt x="343852" y="1645602"/>
                  </a:lnTo>
                  <a:lnTo>
                    <a:pt x="370204" y="1645602"/>
                  </a:lnTo>
                  <a:lnTo>
                    <a:pt x="750252" y="229552"/>
                  </a:lnTo>
                  <a:lnTo>
                    <a:pt x="756284" y="193674"/>
                  </a:lnTo>
                  <a:lnTo>
                    <a:pt x="755332" y="158432"/>
                  </a:lnTo>
                  <a:lnTo>
                    <a:pt x="732789" y="91122"/>
                  </a:lnTo>
                  <a:lnTo>
                    <a:pt x="686752" y="37782"/>
                  </a:lnTo>
                  <a:lnTo>
                    <a:pt x="662362" y="25399"/>
                  </a:lnTo>
                  <a:close/>
                </a:path>
              </a:pathLst>
            </a:custGeom>
            <a:solidFill>
              <a:srgbClr val="D679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548880" y="6167120"/>
              <a:ext cx="3294379" cy="612140"/>
            </a:xfrm>
            <a:prstGeom prst="rect">
              <a:avLst/>
            </a:prstGeom>
          </p:spPr>
        </p:pic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875030" y="423862"/>
            <a:ext cx="1918335" cy="2921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50" spc="145" dirty="0">
                <a:solidFill>
                  <a:srgbClr val="000000"/>
                </a:solidFill>
              </a:rPr>
              <a:t>Bettercap</a:t>
            </a:r>
            <a:r>
              <a:rPr sz="1750" spc="150" dirty="0">
                <a:solidFill>
                  <a:srgbClr val="000000"/>
                </a:solidFill>
              </a:rPr>
              <a:t> </a:t>
            </a:r>
            <a:r>
              <a:rPr sz="1750" spc="130" dirty="0">
                <a:solidFill>
                  <a:srgbClr val="000000"/>
                </a:solidFill>
              </a:rPr>
              <a:t>Caplets</a:t>
            </a:r>
            <a:endParaRPr sz="1750"/>
          </a:p>
        </p:txBody>
      </p:sp>
      <p:sp>
        <p:nvSpPr>
          <p:cNvPr id="13" name="object 13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720"/>
              </a:lnSpc>
            </a:pPr>
            <a:r>
              <a:rPr spc="30" dirty="0"/>
              <a:t>26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8308340" y="33019"/>
            <a:ext cx="2174240" cy="1244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50" spc="60" dirty="0">
                <a:latin typeface="Calibri"/>
                <a:cs typeface="Calibri"/>
              </a:rPr>
              <a:t>CSP004_C_E:</a:t>
            </a:r>
            <a:r>
              <a:rPr sz="650" spc="35" dirty="0">
                <a:latin typeface="Calibri"/>
                <a:cs typeface="Calibri"/>
              </a:rPr>
              <a:t> </a:t>
            </a:r>
            <a:r>
              <a:rPr sz="650" spc="55" dirty="0">
                <a:latin typeface="Calibri"/>
                <a:cs typeface="Calibri"/>
              </a:rPr>
              <a:t>Abdelkader</a:t>
            </a:r>
            <a:r>
              <a:rPr sz="650" spc="30" dirty="0">
                <a:latin typeface="Calibri"/>
                <a:cs typeface="Calibri"/>
              </a:rPr>
              <a:t> </a:t>
            </a:r>
            <a:r>
              <a:rPr sz="650" spc="60" dirty="0">
                <a:latin typeface="Calibri"/>
                <a:cs typeface="Calibri"/>
              </a:rPr>
              <a:t>Shaaban</a:t>
            </a:r>
            <a:r>
              <a:rPr sz="650" spc="40" dirty="0">
                <a:latin typeface="Calibri"/>
                <a:cs typeface="Calibri"/>
              </a:rPr>
              <a:t> </a:t>
            </a:r>
            <a:r>
              <a:rPr sz="650" spc="55" dirty="0">
                <a:latin typeface="Calibri"/>
                <a:cs typeface="Calibri"/>
              </a:rPr>
              <a:t>και</a:t>
            </a:r>
            <a:r>
              <a:rPr sz="650" spc="25" dirty="0">
                <a:latin typeface="Calibri"/>
                <a:cs typeface="Calibri"/>
              </a:rPr>
              <a:t> </a:t>
            </a:r>
            <a:r>
              <a:rPr sz="650" spc="50" dirty="0">
                <a:latin typeface="Calibri"/>
                <a:cs typeface="Calibri"/>
              </a:rPr>
              <a:t>Stefan</a:t>
            </a:r>
            <a:r>
              <a:rPr sz="650" spc="25" dirty="0">
                <a:latin typeface="Calibri"/>
                <a:cs typeface="Calibri"/>
              </a:rPr>
              <a:t> </a:t>
            </a:r>
            <a:r>
              <a:rPr sz="650" spc="50" dirty="0">
                <a:latin typeface="Calibri"/>
                <a:cs typeface="Calibri"/>
              </a:rPr>
              <a:t>Schauer</a:t>
            </a:r>
            <a:endParaRPr sz="65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63854" y="1402079"/>
            <a:ext cx="9292590" cy="361950"/>
          </a:xfrm>
          <a:prstGeom prst="rect">
            <a:avLst/>
          </a:prstGeom>
        </p:spPr>
        <p:txBody>
          <a:bodyPr vert="horz" wrap="square" lIns="0" tIns="28575" rIns="0" bIns="0" rtlCol="0">
            <a:spAutoFit/>
          </a:bodyPr>
          <a:lstStyle/>
          <a:p>
            <a:pPr marL="299085" indent="-286385">
              <a:lnSpc>
                <a:spcPct val="100000"/>
              </a:lnSpc>
              <a:spcBef>
                <a:spcPts val="225"/>
              </a:spcBef>
              <a:buSzPct val="160000"/>
              <a:buFont typeface="Arial"/>
              <a:buChar char="•"/>
              <a:tabLst>
                <a:tab pos="298450" algn="l"/>
                <a:tab pos="299085" algn="l"/>
              </a:tabLst>
            </a:pPr>
            <a:r>
              <a:rPr sz="1000" spc="80" dirty="0">
                <a:latin typeface="Calibri"/>
                <a:cs typeface="Calibri"/>
              </a:rPr>
              <a:t>Αντί</a:t>
            </a:r>
            <a:r>
              <a:rPr sz="1000" spc="45" dirty="0">
                <a:latin typeface="Calibri"/>
                <a:cs typeface="Calibri"/>
              </a:rPr>
              <a:t> </a:t>
            </a:r>
            <a:r>
              <a:rPr sz="1000" spc="100" dirty="0">
                <a:latin typeface="Calibri"/>
                <a:cs typeface="Calibri"/>
              </a:rPr>
              <a:t>να</a:t>
            </a:r>
            <a:r>
              <a:rPr sz="1000" spc="50" dirty="0">
                <a:latin typeface="Calibri"/>
                <a:cs typeface="Calibri"/>
              </a:rPr>
              <a:t> </a:t>
            </a:r>
            <a:r>
              <a:rPr sz="1000" b="1" spc="100" dirty="0">
                <a:latin typeface="Calibri"/>
                <a:cs typeface="Calibri"/>
              </a:rPr>
              <a:t>εγγραφούν</a:t>
            </a:r>
            <a:r>
              <a:rPr sz="1000" b="1" spc="50" dirty="0">
                <a:latin typeface="Calibri"/>
                <a:cs typeface="Calibri"/>
              </a:rPr>
              <a:t> </a:t>
            </a:r>
            <a:r>
              <a:rPr sz="1000" b="1" spc="100" dirty="0">
                <a:latin typeface="Calibri"/>
                <a:cs typeface="Calibri"/>
              </a:rPr>
              <a:t>πολλαπλές</a:t>
            </a:r>
            <a:r>
              <a:rPr sz="1000" b="1" spc="55" dirty="0">
                <a:latin typeface="Calibri"/>
                <a:cs typeface="Calibri"/>
              </a:rPr>
              <a:t> </a:t>
            </a:r>
            <a:r>
              <a:rPr sz="1000" b="1" spc="85" dirty="0">
                <a:latin typeface="Calibri"/>
                <a:cs typeface="Calibri"/>
              </a:rPr>
              <a:t>εντολές</a:t>
            </a:r>
            <a:r>
              <a:rPr sz="1000" b="1" spc="50" dirty="0">
                <a:latin typeface="Calibri"/>
                <a:cs typeface="Calibri"/>
              </a:rPr>
              <a:t> </a:t>
            </a:r>
            <a:r>
              <a:rPr sz="1000" spc="95" dirty="0">
                <a:latin typeface="Calibri"/>
                <a:cs typeface="Calibri"/>
              </a:rPr>
              <a:t>κάθε</a:t>
            </a:r>
            <a:r>
              <a:rPr sz="1000" spc="45" dirty="0">
                <a:latin typeface="Calibri"/>
                <a:cs typeface="Calibri"/>
              </a:rPr>
              <a:t> </a:t>
            </a:r>
            <a:r>
              <a:rPr sz="1000" spc="110" dirty="0">
                <a:latin typeface="Calibri"/>
                <a:cs typeface="Calibri"/>
              </a:rPr>
              <a:t>φορά</a:t>
            </a:r>
            <a:r>
              <a:rPr sz="1000" spc="55" dirty="0">
                <a:latin typeface="Calibri"/>
                <a:cs typeface="Calibri"/>
              </a:rPr>
              <a:t> </a:t>
            </a:r>
            <a:r>
              <a:rPr sz="1000" spc="105" dirty="0">
                <a:latin typeface="Calibri"/>
                <a:cs typeface="Calibri"/>
              </a:rPr>
              <a:t>που</a:t>
            </a:r>
            <a:r>
              <a:rPr sz="1000" spc="50" dirty="0">
                <a:latin typeface="Calibri"/>
                <a:cs typeface="Calibri"/>
              </a:rPr>
              <a:t> </a:t>
            </a:r>
            <a:r>
              <a:rPr sz="1000" spc="95" dirty="0">
                <a:latin typeface="Calibri"/>
                <a:cs typeface="Calibri"/>
              </a:rPr>
              <a:t>θέλουμε</a:t>
            </a:r>
            <a:r>
              <a:rPr sz="1000" spc="50" dirty="0">
                <a:latin typeface="Calibri"/>
                <a:cs typeface="Calibri"/>
              </a:rPr>
              <a:t> </a:t>
            </a:r>
            <a:r>
              <a:rPr sz="1000" spc="100" dirty="0">
                <a:latin typeface="Calibri"/>
                <a:cs typeface="Calibri"/>
              </a:rPr>
              <a:t>να</a:t>
            </a:r>
            <a:r>
              <a:rPr sz="1000" spc="55" dirty="0">
                <a:latin typeface="Calibri"/>
                <a:cs typeface="Calibri"/>
              </a:rPr>
              <a:t> </a:t>
            </a:r>
            <a:r>
              <a:rPr sz="1000" b="1" spc="110" dirty="0">
                <a:latin typeface="Calibri"/>
                <a:cs typeface="Calibri"/>
              </a:rPr>
              <a:t>αποδώσουμε</a:t>
            </a:r>
            <a:r>
              <a:rPr sz="1000" b="1" spc="45" dirty="0">
                <a:latin typeface="Calibri"/>
                <a:cs typeface="Calibri"/>
              </a:rPr>
              <a:t> </a:t>
            </a:r>
            <a:r>
              <a:rPr sz="1000" b="1" spc="95" dirty="0">
                <a:latin typeface="Calibri"/>
                <a:cs typeface="Calibri"/>
              </a:rPr>
              <a:t>επίθεση</a:t>
            </a:r>
            <a:r>
              <a:rPr sz="1000" b="1" spc="45" dirty="0">
                <a:latin typeface="Calibri"/>
                <a:cs typeface="Calibri"/>
              </a:rPr>
              <a:t> </a:t>
            </a:r>
            <a:r>
              <a:rPr sz="1000" b="1" spc="80" dirty="0">
                <a:latin typeface="Calibri"/>
                <a:cs typeface="Calibri"/>
              </a:rPr>
              <a:t>spoofing,</a:t>
            </a:r>
            <a:r>
              <a:rPr sz="1000" b="1" spc="55" dirty="0">
                <a:latin typeface="Calibri"/>
                <a:cs typeface="Calibri"/>
              </a:rPr>
              <a:t> </a:t>
            </a:r>
            <a:r>
              <a:rPr sz="1000" spc="100" dirty="0">
                <a:latin typeface="Calibri"/>
                <a:cs typeface="Calibri"/>
              </a:rPr>
              <a:t>μπορούμε</a:t>
            </a:r>
            <a:r>
              <a:rPr sz="1000" spc="50" dirty="0">
                <a:latin typeface="Calibri"/>
                <a:cs typeface="Calibri"/>
              </a:rPr>
              <a:t> </a:t>
            </a:r>
            <a:r>
              <a:rPr sz="1000" b="1" spc="100" dirty="0">
                <a:latin typeface="Calibri"/>
                <a:cs typeface="Calibri"/>
              </a:rPr>
              <a:t>να</a:t>
            </a:r>
            <a:r>
              <a:rPr sz="1000" b="1" spc="50" dirty="0">
                <a:latin typeface="Calibri"/>
                <a:cs typeface="Calibri"/>
              </a:rPr>
              <a:t> </a:t>
            </a:r>
            <a:r>
              <a:rPr sz="1000" b="1" spc="100" dirty="0">
                <a:latin typeface="Calibri"/>
                <a:cs typeface="Calibri"/>
              </a:rPr>
              <a:t>δημιουργήσουμε</a:t>
            </a:r>
            <a:r>
              <a:rPr sz="1000" b="1" spc="45" dirty="0">
                <a:latin typeface="Calibri"/>
                <a:cs typeface="Calibri"/>
              </a:rPr>
              <a:t> </a:t>
            </a:r>
            <a:r>
              <a:rPr sz="1000" b="1" spc="100" dirty="0">
                <a:latin typeface="Calibri"/>
                <a:cs typeface="Calibri"/>
              </a:rPr>
              <a:t>ένα</a:t>
            </a:r>
            <a:r>
              <a:rPr sz="1000" b="1" spc="40" dirty="0">
                <a:latin typeface="Calibri"/>
                <a:cs typeface="Calibri"/>
              </a:rPr>
              <a:t> </a:t>
            </a:r>
            <a:r>
              <a:rPr sz="1000" b="1" spc="75" dirty="0">
                <a:latin typeface="Calibri"/>
                <a:cs typeface="Calibri"/>
              </a:rPr>
              <a:t>caplet</a:t>
            </a:r>
            <a:endParaRPr sz="1000">
              <a:latin typeface="Calibri"/>
              <a:cs typeface="Calibri"/>
            </a:endParaRPr>
          </a:p>
          <a:p>
            <a:pPr marL="299720">
              <a:lnSpc>
                <a:spcPct val="100000"/>
              </a:lnSpc>
              <a:spcBef>
                <a:spcPts val="125"/>
              </a:spcBef>
            </a:pPr>
            <a:r>
              <a:rPr sz="1000" spc="105" dirty="0">
                <a:latin typeface="Calibri"/>
                <a:cs typeface="Calibri"/>
              </a:rPr>
              <a:t>που</a:t>
            </a:r>
            <a:r>
              <a:rPr sz="1000" spc="30" dirty="0">
                <a:latin typeface="Calibri"/>
                <a:cs typeface="Calibri"/>
              </a:rPr>
              <a:t> </a:t>
            </a:r>
            <a:r>
              <a:rPr sz="1000" spc="80" dirty="0">
                <a:latin typeface="Calibri"/>
                <a:cs typeface="Calibri"/>
              </a:rPr>
              <a:t>περιέχει</a:t>
            </a:r>
            <a:r>
              <a:rPr sz="1000" spc="35" dirty="0">
                <a:latin typeface="Calibri"/>
                <a:cs typeface="Calibri"/>
              </a:rPr>
              <a:t> </a:t>
            </a:r>
            <a:r>
              <a:rPr sz="1000" b="1" spc="90" dirty="0">
                <a:latin typeface="Calibri"/>
                <a:cs typeface="Calibri"/>
              </a:rPr>
              <a:t>όλες</a:t>
            </a:r>
            <a:r>
              <a:rPr sz="1000" b="1" spc="35" dirty="0">
                <a:latin typeface="Calibri"/>
                <a:cs typeface="Calibri"/>
              </a:rPr>
              <a:t> </a:t>
            </a:r>
            <a:r>
              <a:rPr sz="1000" b="1" spc="70" dirty="0">
                <a:latin typeface="Calibri"/>
                <a:cs typeface="Calibri"/>
              </a:rPr>
              <a:t>τις</a:t>
            </a:r>
            <a:r>
              <a:rPr sz="1000" b="1" spc="30" dirty="0">
                <a:latin typeface="Calibri"/>
                <a:cs typeface="Calibri"/>
              </a:rPr>
              <a:t> </a:t>
            </a:r>
            <a:r>
              <a:rPr sz="1000" b="1" spc="75" dirty="0">
                <a:latin typeface="Calibri"/>
                <a:cs typeface="Calibri"/>
              </a:rPr>
              <a:t>εντολές.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363854" y="2286634"/>
            <a:ext cx="608076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9085" indent="-286385">
              <a:lnSpc>
                <a:spcPct val="100000"/>
              </a:lnSpc>
              <a:spcBef>
                <a:spcPts val="100"/>
              </a:spcBef>
              <a:buSzPct val="160000"/>
              <a:buFont typeface="Arial"/>
              <a:buChar char="•"/>
              <a:tabLst>
                <a:tab pos="298450" algn="l"/>
                <a:tab pos="299085" algn="l"/>
              </a:tabLst>
            </a:pPr>
            <a:r>
              <a:rPr sz="1000" spc="75" dirty="0">
                <a:latin typeface="Calibri"/>
                <a:cs typeface="Calibri"/>
              </a:rPr>
              <a:t>Αυτό</a:t>
            </a:r>
            <a:r>
              <a:rPr sz="1000" spc="40" dirty="0">
                <a:latin typeface="Calibri"/>
                <a:cs typeface="Calibri"/>
              </a:rPr>
              <a:t> </a:t>
            </a:r>
            <a:r>
              <a:rPr sz="1000" spc="65" dirty="0">
                <a:latin typeface="Calibri"/>
                <a:cs typeface="Calibri"/>
              </a:rPr>
              <a:t>το</a:t>
            </a:r>
            <a:r>
              <a:rPr sz="1000" spc="40" dirty="0">
                <a:latin typeface="Calibri"/>
                <a:cs typeface="Calibri"/>
              </a:rPr>
              <a:t> </a:t>
            </a:r>
            <a:r>
              <a:rPr sz="1000" spc="65" dirty="0">
                <a:latin typeface="Calibri"/>
                <a:cs typeface="Calibri"/>
              </a:rPr>
              <a:t>αρχείο</a:t>
            </a:r>
            <a:r>
              <a:rPr sz="1000" spc="40" dirty="0">
                <a:latin typeface="Calibri"/>
                <a:cs typeface="Calibri"/>
              </a:rPr>
              <a:t> </a:t>
            </a:r>
            <a:r>
              <a:rPr sz="1000" spc="65" dirty="0">
                <a:latin typeface="Calibri"/>
                <a:cs typeface="Calibri"/>
              </a:rPr>
              <a:t>μπορεί</a:t>
            </a:r>
            <a:r>
              <a:rPr sz="1000" spc="45" dirty="0">
                <a:latin typeface="Calibri"/>
                <a:cs typeface="Calibri"/>
              </a:rPr>
              <a:t> </a:t>
            </a:r>
            <a:r>
              <a:rPr sz="1000" spc="75" dirty="0">
                <a:latin typeface="Calibri"/>
                <a:cs typeface="Calibri"/>
              </a:rPr>
              <a:t>να</a:t>
            </a:r>
            <a:r>
              <a:rPr sz="1000" spc="40" dirty="0">
                <a:latin typeface="Calibri"/>
                <a:cs typeface="Calibri"/>
              </a:rPr>
              <a:t> </a:t>
            </a:r>
            <a:r>
              <a:rPr sz="1000" spc="60" dirty="0">
                <a:latin typeface="Calibri"/>
                <a:cs typeface="Calibri"/>
              </a:rPr>
              <a:t>εκτελέσει</a:t>
            </a:r>
            <a:r>
              <a:rPr sz="1000" spc="35" dirty="0">
                <a:latin typeface="Calibri"/>
                <a:cs typeface="Calibri"/>
              </a:rPr>
              <a:t> </a:t>
            </a:r>
            <a:r>
              <a:rPr sz="1000" spc="65" dirty="0">
                <a:latin typeface="Calibri"/>
                <a:cs typeface="Calibri"/>
              </a:rPr>
              <a:t>όλες</a:t>
            </a:r>
            <a:r>
              <a:rPr sz="1000" spc="45" dirty="0">
                <a:latin typeface="Calibri"/>
                <a:cs typeface="Calibri"/>
              </a:rPr>
              <a:t> </a:t>
            </a:r>
            <a:r>
              <a:rPr sz="1000" spc="50" dirty="0">
                <a:latin typeface="Calibri"/>
                <a:cs typeface="Calibri"/>
              </a:rPr>
              <a:t>τις</a:t>
            </a:r>
            <a:r>
              <a:rPr sz="1000" spc="40" dirty="0">
                <a:latin typeface="Calibri"/>
                <a:cs typeface="Calibri"/>
              </a:rPr>
              <a:t> </a:t>
            </a:r>
            <a:r>
              <a:rPr sz="1000" b="1" spc="65" dirty="0">
                <a:latin typeface="Calibri"/>
                <a:cs typeface="Calibri"/>
              </a:rPr>
              <a:t>περιεχόμενες</a:t>
            </a:r>
            <a:r>
              <a:rPr sz="1000" b="1" spc="35" dirty="0">
                <a:latin typeface="Calibri"/>
                <a:cs typeface="Calibri"/>
              </a:rPr>
              <a:t> </a:t>
            </a:r>
            <a:r>
              <a:rPr sz="1000" b="1" spc="65" dirty="0">
                <a:latin typeface="Calibri"/>
                <a:cs typeface="Calibri"/>
              </a:rPr>
              <a:t>εντολές</a:t>
            </a:r>
            <a:r>
              <a:rPr sz="1000" b="1" spc="45" dirty="0">
                <a:latin typeface="Calibri"/>
                <a:cs typeface="Calibri"/>
              </a:rPr>
              <a:t> </a:t>
            </a:r>
            <a:r>
              <a:rPr sz="1000" b="1" spc="70" dirty="0">
                <a:latin typeface="Calibri"/>
                <a:cs typeface="Calibri"/>
              </a:rPr>
              <a:t>ταυτόχρονα</a:t>
            </a:r>
            <a:r>
              <a:rPr sz="1000" b="1" spc="30" dirty="0">
                <a:latin typeface="Calibri"/>
                <a:cs typeface="Calibri"/>
              </a:rPr>
              <a:t> </a:t>
            </a:r>
            <a:r>
              <a:rPr sz="1000" b="1" spc="70" dirty="0">
                <a:latin typeface="Calibri"/>
                <a:cs typeface="Calibri"/>
              </a:rPr>
              <a:t>όταν</a:t>
            </a:r>
            <a:r>
              <a:rPr sz="1000" b="1" spc="40" dirty="0">
                <a:latin typeface="Calibri"/>
                <a:cs typeface="Calibri"/>
              </a:rPr>
              <a:t> </a:t>
            </a:r>
            <a:r>
              <a:rPr sz="1000" b="1" spc="55" dirty="0">
                <a:latin typeface="Calibri"/>
                <a:cs typeface="Calibri"/>
              </a:rPr>
              <a:t>το</a:t>
            </a:r>
            <a:r>
              <a:rPr sz="1000" b="1" spc="10" dirty="0">
                <a:latin typeface="Calibri"/>
                <a:cs typeface="Calibri"/>
              </a:rPr>
              <a:t> </a:t>
            </a:r>
            <a:r>
              <a:rPr sz="1000" b="1" spc="55" dirty="0">
                <a:latin typeface="Calibri"/>
                <a:cs typeface="Calibri"/>
              </a:rPr>
              <a:t>τρέξετε.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363854" y="2989579"/>
            <a:ext cx="679640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9085" indent="-286385">
              <a:lnSpc>
                <a:spcPct val="100000"/>
              </a:lnSpc>
              <a:spcBef>
                <a:spcPts val="100"/>
              </a:spcBef>
              <a:buSzPct val="160000"/>
              <a:buFont typeface="Arial"/>
              <a:buChar char="•"/>
              <a:tabLst>
                <a:tab pos="298450" algn="l"/>
                <a:tab pos="299085" algn="l"/>
              </a:tabLst>
            </a:pPr>
            <a:r>
              <a:rPr sz="1000" spc="55" dirty="0">
                <a:latin typeface="Calibri"/>
                <a:cs typeface="Calibri"/>
              </a:rPr>
              <a:t>Έτσι,</a:t>
            </a:r>
            <a:r>
              <a:rPr sz="1000" spc="35" dirty="0">
                <a:latin typeface="Calibri"/>
                <a:cs typeface="Calibri"/>
              </a:rPr>
              <a:t> </a:t>
            </a:r>
            <a:r>
              <a:rPr sz="1000" spc="70" dirty="0">
                <a:latin typeface="Calibri"/>
                <a:cs typeface="Calibri"/>
              </a:rPr>
              <a:t>δημιουργήστε</a:t>
            </a:r>
            <a:r>
              <a:rPr sz="1000" spc="40" dirty="0">
                <a:latin typeface="Calibri"/>
                <a:cs typeface="Calibri"/>
              </a:rPr>
              <a:t> </a:t>
            </a:r>
            <a:r>
              <a:rPr sz="1000" b="1" spc="65" dirty="0">
                <a:latin typeface="Calibri"/>
                <a:cs typeface="Calibri"/>
              </a:rPr>
              <a:t>το</a:t>
            </a:r>
            <a:r>
              <a:rPr sz="1000" b="1" spc="40" dirty="0">
                <a:latin typeface="Calibri"/>
                <a:cs typeface="Calibri"/>
              </a:rPr>
              <a:t> </a:t>
            </a:r>
            <a:r>
              <a:rPr sz="1000" spc="65" dirty="0">
                <a:latin typeface="Calibri"/>
                <a:cs typeface="Calibri"/>
              </a:rPr>
              <a:t>δικό</a:t>
            </a:r>
            <a:r>
              <a:rPr sz="1000" spc="35" dirty="0">
                <a:latin typeface="Calibri"/>
                <a:cs typeface="Calibri"/>
              </a:rPr>
              <a:t> </a:t>
            </a:r>
            <a:r>
              <a:rPr sz="1000" spc="75" dirty="0">
                <a:latin typeface="Calibri"/>
                <a:cs typeface="Calibri"/>
              </a:rPr>
              <a:t>σας</a:t>
            </a:r>
            <a:r>
              <a:rPr sz="1000" spc="40" dirty="0">
                <a:latin typeface="Calibri"/>
                <a:cs typeface="Calibri"/>
              </a:rPr>
              <a:t> </a:t>
            </a:r>
            <a:r>
              <a:rPr sz="1000" b="1" spc="60" dirty="0">
                <a:latin typeface="Calibri"/>
                <a:cs typeface="Calibri"/>
              </a:rPr>
              <a:t>caplet</a:t>
            </a:r>
            <a:r>
              <a:rPr sz="1000" b="1" spc="30" dirty="0">
                <a:latin typeface="Calibri"/>
                <a:cs typeface="Calibri"/>
              </a:rPr>
              <a:t> </a:t>
            </a:r>
            <a:r>
              <a:rPr sz="1000" b="1" spc="60" dirty="0">
                <a:latin typeface="Calibri"/>
                <a:cs typeface="Calibri"/>
              </a:rPr>
              <a:t>για</a:t>
            </a:r>
            <a:r>
              <a:rPr sz="1000" b="1" spc="40" dirty="0">
                <a:latin typeface="Calibri"/>
                <a:cs typeface="Calibri"/>
              </a:rPr>
              <a:t> </a:t>
            </a:r>
            <a:r>
              <a:rPr sz="1000" spc="75" dirty="0">
                <a:latin typeface="Calibri"/>
                <a:cs typeface="Calibri"/>
              </a:rPr>
              <a:t>να</a:t>
            </a:r>
            <a:r>
              <a:rPr sz="1000" spc="40" dirty="0">
                <a:latin typeface="Calibri"/>
                <a:cs typeface="Calibri"/>
              </a:rPr>
              <a:t> </a:t>
            </a:r>
            <a:r>
              <a:rPr sz="1000" spc="65" dirty="0">
                <a:latin typeface="Calibri"/>
                <a:cs typeface="Calibri"/>
              </a:rPr>
              <a:t>εκτελέσετε</a:t>
            </a:r>
            <a:r>
              <a:rPr sz="1000" spc="35" dirty="0">
                <a:latin typeface="Calibri"/>
                <a:cs typeface="Calibri"/>
              </a:rPr>
              <a:t> </a:t>
            </a:r>
            <a:r>
              <a:rPr sz="1000" spc="65" dirty="0">
                <a:latin typeface="Calibri"/>
                <a:cs typeface="Calibri"/>
              </a:rPr>
              <a:t>όλες</a:t>
            </a:r>
            <a:r>
              <a:rPr sz="1000" spc="40" dirty="0">
                <a:latin typeface="Calibri"/>
                <a:cs typeface="Calibri"/>
              </a:rPr>
              <a:t> </a:t>
            </a:r>
            <a:r>
              <a:rPr sz="1000" spc="50" dirty="0">
                <a:latin typeface="Calibri"/>
                <a:cs typeface="Calibri"/>
              </a:rPr>
              <a:t>τις</a:t>
            </a:r>
            <a:r>
              <a:rPr sz="1000" spc="40" dirty="0">
                <a:latin typeface="Calibri"/>
                <a:cs typeface="Calibri"/>
              </a:rPr>
              <a:t> </a:t>
            </a:r>
            <a:r>
              <a:rPr sz="1000" spc="55" dirty="0">
                <a:latin typeface="Calibri"/>
                <a:cs typeface="Calibri"/>
              </a:rPr>
              <a:t>εντολές</a:t>
            </a:r>
            <a:r>
              <a:rPr sz="1000" spc="20" dirty="0">
                <a:latin typeface="Calibri"/>
                <a:cs typeface="Calibri"/>
              </a:rPr>
              <a:t> </a:t>
            </a:r>
            <a:r>
              <a:rPr sz="1000" b="1" spc="80" dirty="0">
                <a:latin typeface="Calibri"/>
                <a:cs typeface="Calibri"/>
              </a:rPr>
              <a:t>που</a:t>
            </a:r>
            <a:r>
              <a:rPr sz="1000" b="1" spc="40" dirty="0">
                <a:latin typeface="Calibri"/>
                <a:cs typeface="Calibri"/>
              </a:rPr>
              <a:t> </a:t>
            </a:r>
            <a:r>
              <a:rPr sz="1000" b="1" spc="70" dirty="0">
                <a:latin typeface="Calibri"/>
                <a:cs typeface="Calibri"/>
              </a:rPr>
              <a:t>συζητήθηκαν</a:t>
            </a:r>
            <a:r>
              <a:rPr sz="1000" b="1" spc="40" dirty="0">
                <a:latin typeface="Calibri"/>
                <a:cs typeface="Calibri"/>
              </a:rPr>
              <a:t> </a:t>
            </a:r>
            <a:r>
              <a:rPr sz="1000" b="1" spc="70" dirty="0">
                <a:latin typeface="Calibri"/>
                <a:cs typeface="Calibri"/>
              </a:rPr>
              <a:t>προηγουμένως</a:t>
            </a:r>
            <a:r>
              <a:rPr sz="1000" spc="70" dirty="0">
                <a:latin typeface="Calibri"/>
                <a:cs typeface="Calibri"/>
              </a:rPr>
              <a:t>.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63854" y="3546475"/>
            <a:ext cx="2682240" cy="7048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9085" indent="-286385">
              <a:lnSpc>
                <a:spcPct val="100000"/>
              </a:lnSpc>
              <a:spcBef>
                <a:spcPts val="100"/>
              </a:spcBef>
              <a:buSzPct val="160000"/>
              <a:buFont typeface="Arial"/>
              <a:buChar char="•"/>
              <a:tabLst>
                <a:tab pos="298450" algn="l"/>
                <a:tab pos="299085" algn="l"/>
              </a:tabLst>
            </a:pPr>
            <a:r>
              <a:rPr sz="1000" spc="80" dirty="0">
                <a:latin typeface="Calibri"/>
                <a:cs typeface="Calibri"/>
              </a:rPr>
              <a:t>Εδώ</a:t>
            </a:r>
            <a:r>
              <a:rPr sz="1000" spc="20" dirty="0">
                <a:latin typeface="Calibri"/>
                <a:cs typeface="Calibri"/>
              </a:rPr>
              <a:t> </a:t>
            </a:r>
            <a:r>
              <a:rPr sz="1000" spc="80" dirty="0">
                <a:latin typeface="Calibri"/>
                <a:cs typeface="Calibri"/>
              </a:rPr>
              <a:t>πώς</a:t>
            </a:r>
            <a:r>
              <a:rPr sz="1000" spc="20" dirty="0">
                <a:latin typeface="Calibri"/>
                <a:cs typeface="Calibri"/>
              </a:rPr>
              <a:t> </a:t>
            </a:r>
            <a:r>
              <a:rPr sz="1000" spc="75" dirty="0">
                <a:latin typeface="Calibri"/>
                <a:cs typeface="Calibri"/>
              </a:rPr>
              <a:t>να</a:t>
            </a:r>
            <a:r>
              <a:rPr sz="1000" spc="25" dirty="0">
                <a:latin typeface="Calibri"/>
                <a:cs typeface="Calibri"/>
              </a:rPr>
              <a:t> </a:t>
            </a:r>
            <a:r>
              <a:rPr sz="1000" spc="65" dirty="0">
                <a:latin typeface="Calibri"/>
                <a:cs typeface="Calibri"/>
              </a:rPr>
              <a:t>εκτελέσετε</a:t>
            </a:r>
            <a:r>
              <a:rPr sz="1000" spc="30" dirty="0">
                <a:latin typeface="Calibri"/>
                <a:cs typeface="Calibri"/>
              </a:rPr>
              <a:t> </a:t>
            </a:r>
            <a:r>
              <a:rPr sz="1000" spc="60" dirty="0">
                <a:latin typeface="Calibri"/>
                <a:cs typeface="Calibri"/>
              </a:rPr>
              <a:t>το</a:t>
            </a:r>
            <a:r>
              <a:rPr sz="1000" spc="10" dirty="0">
                <a:latin typeface="Calibri"/>
                <a:cs typeface="Calibri"/>
              </a:rPr>
              <a:t> </a:t>
            </a:r>
            <a:r>
              <a:rPr sz="1000" spc="50" dirty="0">
                <a:latin typeface="Calibri"/>
                <a:cs typeface="Calibri"/>
              </a:rPr>
              <a:t>caplet</a:t>
            </a:r>
            <a:r>
              <a:rPr sz="1000" spc="15" dirty="0">
                <a:latin typeface="Calibri"/>
                <a:cs typeface="Calibri"/>
              </a:rPr>
              <a:t> </a:t>
            </a:r>
            <a:r>
              <a:rPr sz="1000" spc="70" dirty="0">
                <a:latin typeface="Calibri"/>
                <a:cs typeface="Calibri"/>
              </a:rPr>
              <a:t>σας</a:t>
            </a:r>
            <a:endParaRPr sz="10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0"/>
              </a:spcBef>
              <a:buFont typeface="Arial"/>
              <a:buChar char="•"/>
            </a:pPr>
            <a:endParaRPr sz="2300">
              <a:latin typeface="Calibri"/>
              <a:cs typeface="Calibri"/>
            </a:endParaRPr>
          </a:p>
          <a:p>
            <a:pPr marL="548640" lvl="1" indent="-287020">
              <a:lnSpc>
                <a:spcPct val="100000"/>
              </a:lnSpc>
              <a:buSzPct val="160000"/>
              <a:buFont typeface="Arial"/>
              <a:buChar char="•"/>
              <a:tabLst>
                <a:tab pos="548005" algn="l"/>
                <a:tab pos="548640" algn="l"/>
              </a:tabLst>
            </a:pPr>
            <a:r>
              <a:rPr sz="1000" b="1" spc="65" dirty="0">
                <a:latin typeface="Calibri"/>
                <a:cs typeface="Calibri"/>
              </a:rPr>
              <a:t>Bettercap</a:t>
            </a:r>
            <a:r>
              <a:rPr sz="1000" b="1" spc="15" dirty="0">
                <a:latin typeface="Calibri"/>
                <a:cs typeface="Calibri"/>
              </a:rPr>
              <a:t> </a:t>
            </a:r>
            <a:r>
              <a:rPr sz="1000" b="1" spc="50" dirty="0">
                <a:latin typeface="Calibri"/>
                <a:cs typeface="Calibri"/>
              </a:rPr>
              <a:t>-caplet</a:t>
            </a:r>
            <a:r>
              <a:rPr sz="1000" b="1" dirty="0">
                <a:latin typeface="Calibri"/>
                <a:cs typeface="Calibri"/>
              </a:rPr>
              <a:t> </a:t>
            </a:r>
            <a:r>
              <a:rPr sz="1000" b="1" spc="65" dirty="0">
                <a:latin typeface="Calibri"/>
                <a:cs typeface="Calibri"/>
              </a:rPr>
              <a:t>&lt;όνομα</a:t>
            </a:r>
            <a:r>
              <a:rPr sz="1000" b="1" dirty="0">
                <a:latin typeface="Calibri"/>
                <a:cs typeface="Calibri"/>
              </a:rPr>
              <a:t> </a:t>
            </a:r>
            <a:r>
              <a:rPr sz="1000" b="1" spc="60" dirty="0">
                <a:latin typeface="Calibri"/>
                <a:cs typeface="Calibri"/>
              </a:rPr>
              <a:t>αρχείου&gt;</a:t>
            </a:r>
            <a:endParaRPr sz="10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884987" y="0"/>
            <a:ext cx="4788535" cy="6878955"/>
            <a:chOff x="6884987" y="0"/>
            <a:chExt cx="4788535" cy="6878955"/>
          </a:xfrm>
        </p:grpSpPr>
        <p:sp>
          <p:nvSpPr>
            <p:cNvPr id="3" name="object 3"/>
            <p:cNvSpPr/>
            <p:nvPr/>
          </p:nvSpPr>
          <p:spPr>
            <a:xfrm>
              <a:off x="6896100" y="1270"/>
              <a:ext cx="1818639" cy="6856730"/>
            </a:xfrm>
            <a:custGeom>
              <a:avLst/>
              <a:gdLst/>
              <a:ahLst/>
              <a:cxnLst/>
              <a:rect l="l" t="t" r="r" b="b"/>
              <a:pathLst>
                <a:path w="1818640" h="6856730">
                  <a:moveTo>
                    <a:pt x="0" y="6856730"/>
                  </a:moveTo>
                  <a:lnTo>
                    <a:pt x="1818322" y="0"/>
                  </a:lnTo>
                </a:path>
              </a:pathLst>
            </a:custGeom>
            <a:ln w="22225">
              <a:solidFill>
                <a:srgbClr val="D6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7377747" y="0"/>
              <a:ext cx="2555875" cy="6858000"/>
            </a:xfrm>
            <a:custGeom>
              <a:avLst/>
              <a:gdLst/>
              <a:ahLst/>
              <a:cxnLst/>
              <a:rect l="l" t="t" r="r" b="b"/>
              <a:pathLst>
                <a:path w="2555875" h="6858000">
                  <a:moveTo>
                    <a:pt x="1542097" y="1537652"/>
                  </a:moveTo>
                  <a:lnTo>
                    <a:pt x="1494790" y="1544002"/>
                  </a:lnTo>
                  <a:lnTo>
                    <a:pt x="1451292" y="1562100"/>
                  </a:lnTo>
                  <a:lnTo>
                    <a:pt x="1413827" y="1590675"/>
                  </a:lnTo>
                  <a:lnTo>
                    <a:pt x="1384617" y="1628139"/>
                  </a:lnTo>
                  <a:lnTo>
                    <a:pt x="1365885" y="1673860"/>
                  </a:lnTo>
                  <a:lnTo>
                    <a:pt x="970915" y="3128645"/>
                  </a:lnTo>
                  <a:lnTo>
                    <a:pt x="0" y="6858000"/>
                  </a:lnTo>
                  <a:lnTo>
                    <a:pt x="26035" y="6858000"/>
                  </a:lnTo>
                  <a:lnTo>
                    <a:pt x="996632" y="3136265"/>
                  </a:lnTo>
                  <a:lnTo>
                    <a:pt x="1391285" y="1681479"/>
                  </a:lnTo>
                  <a:lnTo>
                    <a:pt x="1412240" y="1635442"/>
                  </a:lnTo>
                  <a:lnTo>
                    <a:pt x="1445577" y="1599247"/>
                  </a:lnTo>
                  <a:lnTo>
                    <a:pt x="1487805" y="1574800"/>
                  </a:lnTo>
                  <a:lnTo>
                    <a:pt x="1535747" y="1564322"/>
                  </a:lnTo>
                  <a:lnTo>
                    <a:pt x="1637665" y="1564322"/>
                  </a:lnTo>
                  <a:lnTo>
                    <a:pt x="1625600" y="1556702"/>
                  </a:lnTo>
                  <a:lnTo>
                    <a:pt x="1590992" y="1544002"/>
                  </a:lnTo>
                  <a:lnTo>
                    <a:pt x="1542097" y="1537652"/>
                  </a:lnTo>
                  <a:close/>
                </a:path>
                <a:path w="2555875" h="6858000">
                  <a:moveTo>
                    <a:pt x="1637665" y="1564322"/>
                  </a:moveTo>
                  <a:lnTo>
                    <a:pt x="1535747" y="1564322"/>
                  </a:lnTo>
                  <a:lnTo>
                    <a:pt x="1585912" y="1569402"/>
                  </a:lnTo>
                  <a:lnTo>
                    <a:pt x="1615122" y="1580514"/>
                  </a:lnTo>
                  <a:lnTo>
                    <a:pt x="1663700" y="1617662"/>
                  </a:lnTo>
                  <a:lnTo>
                    <a:pt x="1694497" y="1671954"/>
                  </a:lnTo>
                  <a:lnTo>
                    <a:pt x="1702117" y="1732597"/>
                  </a:lnTo>
                  <a:lnTo>
                    <a:pt x="1696720" y="1764029"/>
                  </a:lnTo>
                  <a:lnTo>
                    <a:pt x="1437005" y="2721927"/>
                  </a:lnTo>
                  <a:lnTo>
                    <a:pt x="1430655" y="2770822"/>
                  </a:lnTo>
                  <a:lnTo>
                    <a:pt x="1437005" y="2818129"/>
                  </a:lnTo>
                  <a:lnTo>
                    <a:pt x="1455102" y="2861627"/>
                  </a:lnTo>
                  <a:lnTo>
                    <a:pt x="1483677" y="2899092"/>
                  </a:lnTo>
                  <a:lnTo>
                    <a:pt x="1521460" y="2928302"/>
                  </a:lnTo>
                  <a:lnTo>
                    <a:pt x="1566862" y="2947035"/>
                  </a:lnTo>
                  <a:lnTo>
                    <a:pt x="1618932" y="2953067"/>
                  </a:lnTo>
                  <a:lnTo>
                    <a:pt x="1669097" y="2944812"/>
                  </a:lnTo>
                  <a:lnTo>
                    <a:pt x="1704340" y="2928302"/>
                  </a:lnTo>
                  <a:lnTo>
                    <a:pt x="1617662" y="2928302"/>
                  </a:lnTo>
                  <a:lnTo>
                    <a:pt x="1573212" y="2922904"/>
                  </a:lnTo>
                  <a:lnTo>
                    <a:pt x="1527175" y="2901950"/>
                  </a:lnTo>
                  <a:lnTo>
                    <a:pt x="1490980" y="2868612"/>
                  </a:lnTo>
                  <a:lnTo>
                    <a:pt x="1466532" y="2826385"/>
                  </a:lnTo>
                  <a:lnTo>
                    <a:pt x="1456055" y="2778442"/>
                  </a:lnTo>
                  <a:lnTo>
                    <a:pt x="1461135" y="2728277"/>
                  </a:lnTo>
                  <a:lnTo>
                    <a:pt x="1720850" y="1770379"/>
                  </a:lnTo>
                  <a:lnTo>
                    <a:pt x="1726882" y="1734820"/>
                  </a:lnTo>
                  <a:lnTo>
                    <a:pt x="1725930" y="1701800"/>
                  </a:lnTo>
                  <a:lnTo>
                    <a:pt x="1725930" y="1698942"/>
                  </a:lnTo>
                  <a:lnTo>
                    <a:pt x="1717992" y="1664017"/>
                  </a:lnTo>
                  <a:lnTo>
                    <a:pt x="1703070" y="1630679"/>
                  </a:lnTo>
                  <a:lnTo>
                    <a:pt x="1682115" y="1600517"/>
                  </a:lnTo>
                  <a:lnTo>
                    <a:pt x="1656080" y="1575752"/>
                  </a:lnTo>
                  <a:lnTo>
                    <a:pt x="1637665" y="1564322"/>
                  </a:lnTo>
                  <a:close/>
                </a:path>
                <a:path w="2555875" h="6858000">
                  <a:moveTo>
                    <a:pt x="2555875" y="0"/>
                  </a:moveTo>
                  <a:lnTo>
                    <a:pt x="2528570" y="0"/>
                  </a:lnTo>
                  <a:lnTo>
                    <a:pt x="2100177" y="1562100"/>
                  </a:lnTo>
                  <a:lnTo>
                    <a:pt x="1757680" y="2837497"/>
                  </a:lnTo>
                  <a:lnTo>
                    <a:pt x="1732915" y="2875279"/>
                  </a:lnTo>
                  <a:lnTo>
                    <a:pt x="1699895" y="2903537"/>
                  </a:lnTo>
                  <a:lnTo>
                    <a:pt x="1660525" y="2921635"/>
                  </a:lnTo>
                  <a:lnTo>
                    <a:pt x="1617662" y="2928302"/>
                  </a:lnTo>
                  <a:lnTo>
                    <a:pt x="1704340" y="2928302"/>
                  </a:lnTo>
                  <a:lnTo>
                    <a:pt x="1714817" y="2923540"/>
                  </a:lnTo>
                  <a:lnTo>
                    <a:pt x="1753235" y="2890520"/>
                  </a:lnTo>
                  <a:lnTo>
                    <a:pt x="1782127" y="2846387"/>
                  </a:lnTo>
                  <a:lnTo>
                    <a:pt x="1782127" y="2845117"/>
                  </a:lnTo>
                  <a:lnTo>
                    <a:pt x="2124710" y="1568132"/>
                  </a:lnTo>
                  <a:lnTo>
                    <a:pt x="2555875" y="0"/>
                  </a:lnTo>
                  <a:close/>
                </a:path>
              </a:pathLst>
            </a:custGeom>
            <a:solidFill>
              <a:srgbClr val="FFB8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7895589" y="5207635"/>
              <a:ext cx="756285" cy="1645920"/>
            </a:xfrm>
            <a:custGeom>
              <a:avLst/>
              <a:gdLst/>
              <a:ahLst/>
              <a:cxnLst/>
              <a:rect l="l" t="t" r="r" b="b"/>
              <a:pathLst>
                <a:path w="756284" h="1645920">
                  <a:moveTo>
                    <a:pt x="578484" y="0"/>
                  </a:moveTo>
                  <a:lnTo>
                    <a:pt x="532129" y="6350"/>
                  </a:lnTo>
                  <a:lnTo>
                    <a:pt x="489902" y="24129"/>
                  </a:lnTo>
                  <a:lnTo>
                    <a:pt x="453389" y="52387"/>
                  </a:lnTo>
                  <a:lnTo>
                    <a:pt x="425132" y="89534"/>
                  </a:lnTo>
                  <a:lnTo>
                    <a:pt x="406400" y="134619"/>
                  </a:lnTo>
                  <a:lnTo>
                    <a:pt x="0" y="1645602"/>
                  </a:lnTo>
                  <a:lnTo>
                    <a:pt x="26352" y="1645602"/>
                  </a:lnTo>
                  <a:lnTo>
                    <a:pt x="430212" y="140969"/>
                  </a:lnTo>
                  <a:lnTo>
                    <a:pt x="450214" y="95249"/>
                  </a:lnTo>
                  <a:lnTo>
                    <a:pt x="482282" y="59689"/>
                  </a:lnTo>
                  <a:lnTo>
                    <a:pt x="523239" y="35559"/>
                  </a:lnTo>
                  <a:lnTo>
                    <a:pt x="569594" y="25399"/>
                  </a:lnTo>
                  <a:lnTo>
                    <a:pt x="662362" y="25399"/>
                  </a:lnTo>
                  <a:lnTo>
                    <a:pt x="624839" y="6350"/>
                  </a:lnTo>
                  <a:lnTo>
                    <a:pt x="578484" y="0"/>
                  </a:lnTo>
                  <a:close/>
                </a:path>
                <a:path w="756284" h="1645920">
                  <a:moveTo>
                    <a:pt x="662362" y="25399"/>
                  </a:moveTo>
                  <a:lnTo>
                    <a:pt x="569594" y="25399"/>
                  </a:lnTo>
                  <a:lnTo>
                    <a:pt x="618489" y="30797"/>
                  </a:lnTo>
                  <a:lnTo>
                    <a:pt x="672464" y="57784"/>
                  </a:lnTo>
                  <a:lnTo>
                    <a:pt x="711517" y="103822"/>
                  </a:lnTo>
                  <a:lnTo>
                    <a:pt x="730884" y="161607"/>
                  </a:lnTo>
                  <a:lnTo>
                    <a:pt x="731837" y="192087"/>
                  </a:lnTo>
                  <a:lnTo>
                    <a:pt x="726439" y="222884"/>
                  </a:lnTo>
                  <a:lnTo>
                    <a:pt x="343852" y="1645602"/>
                  </a:lnTo>
                  <a:lnTo>
                    <a:pt x="370204" y="1645602"/>
                  </a:lnTo>
                  <a:lnTo>
                    <a:pt x="750252" y="229552"/>
                  </a:lnTo>
                  <a:lnTo>
                    <a:pt x="756284" y="193674"/>
                  </a:lnTo>
                  <a:lnTo>
                    <a:pt x="755332" y="158432"/>
                  </a:lnTo>
                  <a:lnTo>
                    <a:pt x="732789" y="91122"/>
                  </a:lnTo>
                  <a:lnTo>
                    <a:pt x="686752" y="37782"/>
                  </a:lnTo>
                  <a:lnTo>
                    <a:pt x="662362" y="25399"/>
                  </a:lnTo>
                  <a:close/>
                </a:path>
              </a:pathLst>
            </a:custGeom>
            <a:solidFill>
              <a:srgbClr val="D679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548880" y="6167120"/>
              <a:ext cx="3294379" cy="612140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7216140" y="4307204"/>
              <a:ext cx="4457700" cy="370840"/>
            </a:xfrm>
            <a:custGeom>
              <a:avLst/>
              <a:gdLst/>
              <a:ahLst/>
              <a:cxnLst/>
              <a:rect l="l" t="t" r="r" b="b"/>
              <a:pathLst>
                <a:path w="4457700" h="370839">
                  <a:moveTo>
                    <a:pt x="2228532" y="0"/>
                  </a:moveTo>
                  <a:lnTo>
                    <a:pt x="0" y="0"/>
                  </a:lnTo>
                  <a:lnTo>
                    <a:pt x="0" y="370840"/>
                  </a:lnTo>
                  <a:lnTo>
                    <a:pt x="2228532" y="370840"/>
                  </a:lnTo>
                  <a:lnTo>
                    <a:pt x="2228532" y="0"/>
                  </a:lnTo>
                  <a:close/>
                </a:path>
                <a:path w="4457700" h="370839">
                  <a:moveTo>
                    <a:pt x="4457382" y="0"/>
                  </a:moveTo>
                  <a:lnTo>
                    <a:pt x="2228850" y="0"/>
                  </a:lnTo>
                  <a:lnTo>
                    <a:pt x="2228850" y="370840"/>
                  </a:lnTo>
                  <a:lnTo>
                    <a:pt x="4457382" y="370840"/>
                  </a:lnTo>
                  <a:lnTo>
                    <a:pt x="4457382" y="0"/>
                  </a:lnTo>
                  <a:close/>
                </a:path>
              </a:pathLst>
            </a:custGeom>
            <a:solidFill>
              <a:srgbClr val="FFB800">
                <a:alpha val="19607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7216140" y="3936365"/>
              <a:ext cx="4457700" cy="1854200"/>
            </a:xfrm>
            <a:custGeom>
              <a:avLst/>
              <a:gdLst/>
              <a:ahLst/>
              <a:cxnLst/>
              <a:rect l="l" t="t" r="r" b="b"/>
              <a:pathLst>
                <a:path w="4457700" h="1854200">
                  <a:moveTo>
                    <a:pt x="0" y="370840"/>
                  </a:moveTo>
                  <a:lnTo>
                    <a:pt x="4457382" y="370840"/>
                  </a:lnTo>
                </a:path>
                <a:path w="4457700" h="1854200">
                  <a:moveTo>
                    <a:pt x="0" y="0"/>
                  </a:moveTo>
                  <a:lnTo>
                    <a:pt x="4457382" y="0"/>
                  </a:lnTo>
                </a:path>
                <a:path w="4457700" h="1854200">
                  <a:moveTo>
                    <a:pt x="0" y="1854200"/>
                  </a:moveTo>
                  <a:lnTo>
                    <a:pt x="4457382" y="1854200"/>
                  </a:lnTo>
                </a:path>
              </a:pathLst>
            </a:custGeom>
            <a:ln w="12700">
              <a:solidFill>
                <a:srgbClr val="FFB8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/>
          <p:nvPr/>
        </p:nvSpPr>
        <p:spPr>
          <a:xfrm>
            <a:off x="5358447" y="4066222"/>
            <a:ext cx="678815" cy="697865"/>
          </a:xfrm>
          <a:custGeom>
            <a:avLst/>
            <a:gdLst/>
            <a:ahLst/>
            <a:cxnLst/>
            <a:rect l="l" t="t" r="r" b="b"/>
            <a:pathLst>
              <a:path w="678814" h="697864">
                <a:moveTo>
                  <a:pt x="273367" y="641350"/>
                </a:moveTo>
                <a:lnTo>
                  <a:pt x="0" y="641350"/>
                </a:lnTo>
                <a:lnTo>
                  <a:pt x="0" y="697864"/>
                </a:lnTo>
                <a:lnTo>
                  <a:pt x="273367" y="697864"/>
                </a:lnTo>
                <a:lnTo>
                  <a:pt x="273367" y="641350"/>
                </a:lnTo>
                <a:close/>
              </a:path>
              <a:path w="678814" h="697864">
                <a:moveTo>
                  <a:pt x="367664" y="641350"/>
                </a:moveTo>
                <a:lnTo>
                  <a:pt x="311150" y="641350"/>
                </a:lnTo>
                <a:lnTo>
                  <a:pt x="311150" y="697864"/>
                </a:lnTo>
                <a:lnTo>
                  <a:pt x="367664" y="697864"/>
                </a:lnTo>
                <a:lnTo>
                  <a:pt x="367664" y="641350"/>
                </a:lnTo>
                <a:close/>
              </a:path>
              <a:path w="678814" h="697864">
                <a:moveTo>
                  <a:pt x="367664" y="528002"/>
                </a:moveTo>
                <a:lnTo>
                  <a:pt x="311150" y="528002"/>
                </a:lnTo>
                <a:lnTo>
                  <a:pt x="311150" y="603567"/>
                </a:lnTo>
                <a:lnTo>
                  <a:pt x="367664" y="603567"/>
                </a:lnTo>
                <a:lnTo>
                  <a:pt x="367664" y="528002"/>
                </a:lnTo>
                <a:close/>
              </a:path>
              <a:path w="678814" h="697864">
                <a:moveTo>
                  <a:pt x="150812" y="377189"/>
                </a:moveTo>
                <a:lnTo>
                  <a:pt x="71437" y="377189"/>
                </a:lnTo>
                <a:lnTo>
                  <a:pt x="58419" y="379729"/>
                </a:lnTo>
                <a:lnTo>
                  <a:pt x="47625" y="387032"/>
                </a:lnTo>
                <a:lnTo>
                  <a:pt x="40322" y="397827"/>
                </a:lnTo>
                <a:lnTo>
                  <a:pt x="37782" y="410844"/>
                </a:lnTo>
                <a:lnTo>
                  <a:pt x="37782" y="494347"/>
                </a:lnTo>
                <a:lnTo>
                  <a:pt x="40322" y="507364"/>
                </a:lnTo>
                <a:lnTo>
                  <a:pt x="47625" y="518159"/>
                </a:lnTo>
                <a:lnTo>
                  <a:pt x="58419" y="525462"/>
                </a:lnTo>
                <a:lnTo>
                  <a:pt x="71437" y="528002"/>
                </a:lnTo>
                <a:lnTo>
                  <a:pt x="607377" y="528002"/>
                </a:lnTo>
                <a:lnTo>
                  <a:pt x="620712" y="525462"/>
                </a:lnTo>
                <a:lnTo>
                  <a:pt x="631189" y="518159"/>
                </a:lnTo>
                <a:lnTo>
                  <a:pt x="638492" y="507364"/>
                </a:lnTo>
                <a:lnTo>
                  <a:pt x="641032" y="494347"/>
                </a:lnTo>
                <a:lnTo>
                  <a:pt x="641032" y="471487"/>
                </a:lnTo>
                <a:lnTo>
                  <a:pt x="132079" y="471487"/>
                </a:lnTo>
                <a:lnTo>
                  <a:pt x="124777" y="469900"/>
                </a:lnTo>
                <a:lnTo>
                  <a:pt x="118744" y="466089"/>
                </a:lnTo>
                <a:lnTo>
                  <a:pt x="114617" y="460057"/>
                </a:lnTo>
                <a:lnTo>
                  <a:pt x="113029" y="452754"/>
                </a:lnTo>
                <a:lnTo>
                  <a:pt x="114617" y="445452"/>
                </a:lnTo>
                <a:lnTo>
                  <a:pt x="118744" y="439419"/>
                </a:lnTo>
                <a:lnTo>
                  <a:pt x="124777" y="435292"/>
                </a:lnTo>
                <a:lnTo>
                  <a:pt x="132079" y="433704"/>
                </a:lnTo>
                <a:lnTo>
                  <a:pt x="150812" y="433704"/>
                </a:lnTo>
                <a:lnTo>
                  <a:pt x="150812" y="377189"/>
                </a:lnTo>
                <a:close/>
              </a:path>
              <a:path w="678814" h="697864">
                <a:moveTo>
                  <a:pt x="245110" y="377189"/>
                </a:moveTo>
                <a:lnTo>
                  <a:pt x="150812" y="377189"/>
                </a:lnTo>
                <a:lnTo>
                  <a:pt x="150812" y="452754"/>
                </a:lnTo>
                <a:lnTo>
                  <a:pt x="149542" y="460057"/>
                </a:lnTo>
                <a:lnTo>
                  <a:pt x="145414" y="466089"/>
                </a:lnTo>
                <a:lnTo>
                  <a:pt x="139382" y="469900"/>
                </a:lnTo>
                <a:lnTo>
                  <a:pt x="132079" y="471487"/>
                </a:lnTo>
                <a:lnTo>
                  <a:pt x="226377" y="471487"/>
                </a:lnTo>
                <a:lnTo>
                  <a:pt x="219075" y="469900"/>
                </a:lnTo>
                <a:lnTo>
                  <a:pt x="213042" y="466089"/>
                </a:lnTo>
                <a:lnTo>
                  <a:pt x="208914" y="460057"/>
                </a:lnTo>
                <a:lnTo>
                  <a:pt x="207327" y="452754"/>
                </a:lnTo>
                <a:lnTo>
                  <a:pt x="208914" y="445452"/>
                </a:lnTo>
                <a:lnTo>
                  <a:pt x="213042" y="439419"/>
                </a:lnTo>
                <a:lnTo>
                  <a:pt x="219075" y="435292"/>
                </a:lnTo>
                <a:lnTo>
                  <a:pt x="226377" y="433704"/>
                </a:lnTo>
                <a:lnTo>
                  <a:pt x="245110" y="433704"/>
                </a:lnTo>
                <a:lnTo>
                  <a:pt x="245110" y="377189"/>
                </a:lnTo>
                <a:close/>
              </a:path>
              <a:path w="678814" h="697864">
                <a:moveTo>
                  <a:pt x="339407" y="377189"/>
                </a:moveTo>
                <a:lnTo>
                  <a:pt x="245110" y="377189"/>
                </a:lnTo>
                <a:lnTo>
                  <a:pt x="245110" y="452754"/>
                </a:lnTo>
                <a:lnTo>
                  <a:pt x="243522" y="460057"/>
                </a:lnTo>
                <a:lnTo>
                  <a:pt x="239712" y="466089"/>
                </a:lnTo>
                <a:lnTo>
                  <a:pt x="233679" y="469900"/>
                </a:lnTo>
                <a:lnTo>
                  <a:pt x="226377" y="471487"/>
                </a:lnTo>
                <a:lnTo>
                  <a:pt x="320675" y="471487"/>
                </a:lnTo>
                <a:lnTo>
                  <a:pt x="313372" y="469900"/>
                </a:lnTo>
                <a:lnTo>
                  <a:pt x="307339" y="466089"/>
                </a:lnTo>
                <a:lnTo>
                  <a:pt x="303212" y="460057"/>
                </a:lnTo>
                <a:lnTo>
                  <a:pt x="301625" y="452754"/>
                </a:lnTo>
                <a:lnTo>
                  <a:pt x="303212" y="445452"/>
                </a:lnTo>
                <a:lnTo>
                  <a:pt x="307339" y="439419"/>
                </a:lnTo>
                <a:lnTo>
                  <a:pt x="313372" y="435292"/>
                </a:lnTo>
                <a:lnTo>
                  <a:pt x="320675" y="433704"/>
                </a:lnTo>
                <a:lnTo>
                  <a:pt x="339407" y="433704"/>
                </a:lnTo>
                <a:lnTo>
                  <a:pt x="339407" y="377189"/>
                </a:lnTo>
                <a:close/>
              </a:path>
              <a:path w="678814" h="697864">
                <a:moveTo>
                  <a:pt x="607377" y="377189"/>
                </a:moveTo>
                <a:lnTo>
                  <a:pt x="339407" y="377189"/>
                </a:lnTo>
                <a:lnTo>
                  <a:pt x="339407" y="452754"/>
                </a:lnTo>
                <a:lnTo>
                  <a:pt x="337819" y="460057"/>
                </a:lnTo>
                <a:lnTo>
                  <a:pt x="334010" y="466089"/>
                </a:lnTo>
                <a:lnTo>
                  <a:pt x="327977" y="469900"/>
                </a:lnTo>
                <a:lnTo>
                  <a:pt x="320675" y="471487"/>
                </a:lnTo>
                <a:lnTo>
                  <a:pt x="641032" y="471487"/>
                </a:lnTo>
                <a:lnTo>
                  <a:pt x="641032" y="410844"/>
                </a:lnTo>
                <a:lnTo>
                  <a:pt x="638492" y="397827"/>
                </a:lnTo>
                <a:lnTo>
                  <a:pt x="631189" y="387032"/>
                </a:lnTo>
                <a:lnTo>
                  <a:pt x="620712" y="379729"/>
                </a:lnTo>
                <a:lnTo>
                  <a:pt x="607377" y="377189"/>
                </a:lnTo>
                <a:close/>
              </a:path>
              <a:path w="678814" h="697864">
                <a:moveTo>
                  <a:pt x="150812" y="433704"/>
                </a:moveTo>
                <a:lnTo>
                  <a:pt x="132079" y="433704"/>
                </a:lnTo>
                <a:lnTo>
                  <a:pt x="139382" y="435292"/>
                </a:lnTo>
                <a:lnTo>
                  <a:pt x="145414" y="439419"/>
                </a:lnTo>
                <a:lnTo>
                  <a:pt x="149542" y="445452"/>
                </a:lnTo>
                <a:lnTo>
                  <a:pt x="150812" y="452754"/>
                </a:lnTo>
                <a:lnTo>
                  <a:pt x="150812" y="433704"/>
                </a:lnTo>
                <a:close/>
              </a:path>
              <a:path w="678814" h="697864">
                <a:moveTo>
                  <a:pt x="245110" y="433704"/>
                </a:moveTo>
                <a:lnTo>
                  <a:pt x="226377" y="433704"/>
                </a:lnTo>
                <a:lnTo>
                  <a:pt x="233679" y="435292"/>
                </a:lnTo>
                <a:lnTo>
                  <a:pt x="239712" y="439419"/>
                </a:lnTo>
                <a:lnTo>
                  <a:pt x="243522" y="445452"/>
                </a:lnTo>
                <a:lnTo>
                  <a:pt x="245110" y="452754"/>
                </a:lnTo>
                <a:lnTo>
                  <a:pt x="245110" y="433704"/>
                </a:lnTo>
                <a:close/>
              </a:path>
              <a:path w="678814" h="697864">
                <a:moveTo>
                  <a:pt x="339407" y="433704"/>
                </a:moveTo>
                <a:lnTo>
                  <a:pt x="320675" y="433704"/>
                </a:lnTo>
                <a:lnTo>
                  <a:pt x="327977" y="435292"/>
                </a:lnTo>
                <a:lnTo>
                  <a:pt x="334010" y="439419"/>
                </a:lnTo>
                <a:lnTo>
                  <a:pt x="337819" y="445452"/>
                </a:lnTo>
                <a:lnTo>
                  <a:pt x="339407" y="452754"/>
                </a:lnTo>
                <a:lnTo>
                  <a:pt x="339407" y="433704"/>
                </a:lnTo>
                <a:close/>
              </a:path>
              <a:path w="678814" h="697864">
                <a:moveTo>
                  <a:pt x="150812" y="188594"/>
                </a:moveTo>
                <a:lnTo>
                  <a:pt x="71437" y="188594"/>
                </a:lnTo>
                <a:lnTo>
                  <a:pt x="58419" y="191134"/>
                </a:lnTo>
                <a:lnTo>
                  <a:pt x="47625" y="198437"/>
                </a:lnTo>
                <a:lnTo>
                  <a:pt x="40322" y="209232"/>
                </a:lnTo>
                <a:lnTo>
                  <a:pt x="37782" y="222250"/>
                </a:lnTo>
                <a:lnTo>
                  <a:pt x="37782" y="305752"/>
                </a:lnTo>
                <a:lnTo>
                  <a:pt x="40322" y="318769"/>
                </a:lnTo>
                <a:lnTo>
                  <a:pt x="47625" y="329564"/>
                </a:lnTo>
                <a:lnTo>
                  <a:pt x="58419" y="336867"/>
                </a:lnTo>
                <a:lnTo>
                  <a:pt x="71437" y="339407"/>
                </a:lnTo>
                <a:lnTo>
                  <a:pt x="607377" y="339407"/>
                </a:lnTo>
                <a:lnTo>
                  <a:pt x="620712" y="336867"/>
                </a:lnTo>
                <a:lnTo>
                  <a:pt x="631189" y="329564"/>
                </a:lnTo>
                <a:lnTo>
                  <a:pt x="638492" y="318769"/>
                </a:lnTo>
                <a:lnTo>
                  <a:pt x="641032" y="305752"/>
                </a:lnTo>
                <a:lnTo>
                  <a:pt x="641032" y="282892"/>
                </a:lnTo>
                <a:lnTo>
                  <a:pt x="132079" y="282892"/>
                </a:lnTo>
                <a:lnTo>
                  <a:pt x="124777" y="281304"/>
                </a:lnTo>
                <a:lnTo>
                  <a:pt x="118744" y="277494"/>
                </a:lnTo>
                <a:lnTo>
                  <a:pt x="114617" y="271462"/>
                </a:lnTo>
                <a:lnTo>
                  <a:pt x="113029" y="264159"/>
                </a:lnTo>
                <a:lnTo>
                  <a:pt x="114617" y="256857"/>
                </a:lnTo>
                <a:lnTo>
                  <a:pt x="118744" y="250825"/>
                </a:lnTo>
                <a:lnTo>
                  <a:pt x="124777" y="246697"/>
                </a:lnTo>
                <a:lnTo>
                  <a:pt x="132079" y="245109"/>
                </a:lnTo>
                <a:lnTo>
                  <a:pt x="150812" y="245109"/>
                </a:lnTo>
                <a:lnTo>
                  <a:pt x="150812" y="188594"/>
                </a:lnTo>
                <a:close/>
              </a:path>
              <a:path w="678814" h="697864">
                <a:moveTo>
                  <a:pt x="245110" y="188594"/>
                </a:moveTo>
                <a:lnTo>
                  <a:pt x="150812" y="188594"/>
                </a:lnTo>
                <a:lnTo>
                  <a:pt x="150812" y="264159"/>
                </a:lnTo>
                <a:lnTo>
                  <a:pt x="149542" y="271462"/>
                </a:lnTo>
                <a:lnTo>
                  <a:pt x="145414" y="277494"/>
                </a:lnTo>
                <a:lnTo>
                  <a:pt x="139382" y="281304"/>
                </a:lnTo>
                <a:lnTo>
                  <a:pt x="132079" y="282892"/>
                </a:lnTo>
                <a:lnTo>
                  <a:pt x="226377" y="282892"/>
                </a:lnTo>
                <a:lnTo>
                  <a:pt x="219075" y="281304"/>
                </a:lnTo>
                <a:lnTo>
                  <a:pt x="213042" y="277494"/>
                </a:lnTo>
                <a:lnTo>
                  <a:pt x="208914" y="271462"/>
                </a:lnTo>
                <a:lnTo>
                  <a:pt x="207327" y="264159"/>
                </a:lnTo>
                <a:lnTo>
                  <a:pt x="208914" y="256857"/>
                </a:lnTo>
                <a:lnTo>
                  <a:pt x="213042" y="250825"/>
                </a:lnTo>
                <a:lnTo>
                  <a:pt x="219075" y="246697"/>
                </a:lnTo>
                <a:lnTo>
                  <a:pt x="226377" y="245109"/>
                </a:lnTo>
                <a:lnTo>
                  <a:pt x="245110" y="245109"/>
                </a:lnTo>
                <a:lnTo>
                  <a:pt x="245110" y="188594"/>
                </a:lnTo>
                <a:close/>
              </a:path>
              <a:path w="678814" h="697864">
                <a:moveTo>
                  <a:pt x="339407" y="188594"/>
                </a:moveTo>
                <a:lnTo>
                  <a:pt x="245110" y="188594"/>
                </a:lnTo>
                <a:lnTo>
                  <a:pt x="245110" y="264159"/>
                </a:lnTo>
                <a:lnTo>
                  <a:pt x="243522" y="271462"/>
                </a:lnTo>
                <a:lnTo>
                  <a:pt x="239712" y="277494"/>
                </a:lnTo>
                <a:lnTo>
                  <a:pt x="233679" y="281304"/>
                </a:lnTo>
                <a:lnTo>
                  <a:pt x="226377" y="282892"/>
                </a:lnTo>
                <a:lnTo>
                  <a:pt x="320675" y="282892"/>
                </a:lnTo>
                <a:lnTo>
                  <a:pt x="313372" y="281304"/>
                </a:lnTo>
                <a:lnTo>
                  <a:pt x="307339" y="277494"/>
                </a:lnTo>
                <a:lnTo>
                  <a:pt x="303212" y="271462"/>
                </a:lnTo>
                <a:lnTo>
                  <a:pt x="301625" y="264159"/>
                </a:lnTo>
                <a:lnTo>
                  <a:pt x="303212" y="256857"/>
                </a:lnTo>
                <a:lnTo>
                  <a:pt x="307339" y="250825"/>
                </a:lnTo>
                <a:lnTo>
                  <a:pt x="313372" y="246697"/>
                </a:lnTo>
                <a:lnTo>
                  <a:pt x="320675" y="245109"/>
                </a:lnTo>
                <a:lnTo>
                  <a:pt x="339407" y="245109"/>
                </a:lnTo>
                <a:lnTo>
                  <a:pt x="339407" y="188594"/>
                </a:lnTo>
                <a:close/>
              </a:path>
              <a:path w="678814" h="697864">
                <a:moveTo>
                  <a:pt x="607377" y="188594"/>
                </a:moveTo>
                <a:lnTo>
                  <a:pt x="339407" y="188594"/>
                </a:lnTo>
                <a:lnTo>
                  <a:pt x="339407" y="264159"/>
                </a:lnTo>
                <a:lnTo>
                  <a:pt x="337819" y="271462"/>
                </a:lnTo>
                <a:lnTo>
                  <a:pt x="334010" y="277494"/>
                </a:lnTo>
                <a:lnTo>
                  <a:pt x="327977" y="281304"/>
                </a:lnTo>
                <a:lnTo>
                  <a:pt x="320675" y="282892"/>
                </a:lnTo>
                <a:lnTo>
                  <a:pt x="641032" y="282892"/>
                </a:lnTo>
                <a:lnTo>
                  <a:pt x="641032" y="222250"/>
                </a:lnTo>
                <a:lnTo>
                  <a:pt x="638492" y="209232"/>
                </a:lnTo>
                <a:lnTo>
                  <a:pt x="631189" y="198437"/>
                </a:lnTo>
                <a:lnTo>
                  <a:pt x="620712" y="191134"/>
                </a:lnTo>
                <a:lnTo>
                  <a:pt x="607377" y="188594"/>
                </a:lnTo>
                <a:close/>
              </a:path>
              <a:path w="678814" h="697864">
                <a:moveTo>
                  <a:pt x="150812" y="245109"/>
                </a:moveTo>
                <a:lnTo>
                  <a:pt x="132079" y="245109"/>
                </a:lnTo>
                <a:lnTo>
                  <a:pt x="139382" y="246697"/>
                </a:lnTo>
                <a:lnTo>
                  <a:pt x="145414" y="250825"/>
                </a:lnTo>
                <a:lnTo>
                  <a:pt x="149542" y="256857"/>
                </a:lnTo>
                <a:lnTo>
                  <a:pt x="150812" y="264159"/>
                </a:lnTo>
                <a:lnTo>
                  <a:pt x="150812" y="245109"/>
                </a:lnTo>
                <a:close/>
              </a:path>
              <a:path w="678814" h="697864">
                <a:moveTo>
                  <a:pt x="245110" y="245109"/>
                </a:moveTo>
                <a:lnTo>
                  <a:pt x="226377" y="245109"/>
                </a:lnTo>
                <a:lnTo>
                  <a:pt x="233679" y="246697"/>
                </a:lnTo>
                <a:lnTo>
                  <a:pt x="239712" y="250825"/>
                </a:lnTo>
                <a:lnTo>
                  <a:pt x="243522" y="256857"/>
                </a:lnTo>
                <a:lnTo>
                  <a:pt x="245110" y="264159"/>
                </a:lnTo>
                <a:lnTo>
                  <a:pt x="245110" y="245109"/>
                </a:lnTo>
                <a:close/>
              </a:path>
              <a:path w="678814" h="697864">
                <a:moveTo>
                  <a:pt x="339407" y="245109"/>
                </a:moveTo>
                <a:lnTo>
                  <a:pt x="320675" y="245109"/>
                </a:lnTo>
                <a:lnTo>
                  <a:pt x="327977" y="246697"/>
                </a:lnTo>
                <a:lnTo>
                  <a:pt x="334010" y="250825"/>
                </a:lnTo>
                <a:lnTo>
                  <a:pt x="337819" y="256857"/>
                </a:lnTo>
                <a:lnTo>
                  <a:pt x="339407" y="264159"/>
                </a:lnTo>
                <a:lnTo>
                  <a:pt x="339407" y="245109"/>
                </a:lnTo>
                <a:close/>
              </a:path>
              <a:path w="678814" h="697864">
                <a:moveTo>
                  <a:pt x="150812" y="0"/>
                </a:moveTo>
                <a:lnTo>
                  <a:pt x="71437" y="0"/>
                </a:lnTo>
                <a:lnTo>
                  <a:pt x="58419" y="2539"/>
                </a:lnTo>
                <a:lnTo>
                  <a:pt x="47625" y="9842"/>
                </a:lnTo>
                <a:lnTo>
                  <a:pt x="40322" y="20637"/>
                </a:lnTo>
                <a:lnTo>
                  <a:pt x="37782" y="33654"/>
                </a:lnTo>
                <a:lnTo>
                  <a:pt x="37782" y="117157"/>
                </a:lnTo>
                <a:lnTo>
                  <a:pt x="40322" y="130175"/>
                </a:lnTo>
                <a:lnTo>
                  <a:pt x="47625" y="140969"/>
                </a:lnTo>
                <a:lnTo>
                  <a:pt x="58419" y="148272"/>
                </a:lnTo>
                <a:lnTo>
                  <a:pt x="71437" y="150812"/>
                </a:lnTo>
                <a:lnTo>
                  <a:pt x="607377" y="150812"/>
                </a:lnTo>
                <a:lnTo>
                  <a:pt x="620712" y="148272"/>
                </a:lnTo>
                <a:lnTo>
                  <a:pt x="631189" y="140969"/>
                </a:lnTo>
                <a:lnTo>
                  <a:pt x="638492" y="130175"/>
                </a:lnTo>
                <a:lnTo>
                  <a:pt x="641032" y="117157"/>
                </a:lnTo>
                <a:lnTo>
                  <a:pt x="641032" y="94297"/>
                </a:lnTo>
                <a:lnTo>
                  <a:pt x="132079" y="94297"/>
                </a:lnTo>
                <a:lnTo>
                  <a:pt x="124777" y="92709"/>
                </a:lnTo>
                <a:lnTo>
                  <a:pt x="118744" y="88900"/>
                </a:lnTo>
                <a:lnTo>
                  <a:pt x="114617" y="82867"/>
                </a:lnTo>
                <a:lnTo>
                  <a:pt x="113029" y="75564"/>
                </a:lnTo>
                <a:lnTo>
                  <a:pt x="114617" y="67944"/>
                </a:lnTo>
                <a:lnTo>
                  <a:pt x="118744" y="62229"/>
                </a:lnTo>
                <a:lnTo>
                  <a:pt x="124777" y="58102"/>
                </a:lnTo>
                <a:lnTo>
                  <a:pt x="132079" y="56514"/>
                </a:lnTo>
                <a:lnTo>
                  <a:pt x="150812" y="56514"/>
                </a:lnTo>
                <a:lnTo>
                  <a:pt x="150812" y="0"/>
                </a:lnTo>
                <a:close/>
              </a:path>
              <a:path w="678814" h="697864">
                <a:moveTo>
                  <a:pt x="245110" y="0"/>
                </a:moveTo>
                <a:lnTo>
                  <a:pt x="150812" y="0"/>
                </a:lnTo>
                <a:lnTo>
                  <a:pt x="150812" y="75564"/>
                </a:lnTo>
                <a:lnTo>
                  <a:pt x="149542" y="82867"/>
                </a:lnTo>
                <a:lnTo>
                  <a:pt x="145414" y="88900"/>
                </a:lnTo>
                <a:lnTo>
                  <a:pt x="139382" y="92709"/>
                </a:lnTo>
                <a:lnTo>
                  <a:pt x="132079" y="94297"/>
                </a:lnTo>
                <a:lnTo>
                  <a:pt x="226377" y="94297"/>
                </a:lnTo>
                <a:lnTo>
                  <a:pt x="219075" y="92709"/>
                </a:lnTo>
                <a:lnTo>
                  <a:pt x="213042" y="88900"/>
                </a:lnTo>
                <a:lnTo>
                  <a:pt x="208914" y="82867"/>
                </a:lnTo>
                <a:lnTo>
                  <a:pt x="207327" y="75564"/>
                </a:lnTo>
                <a:lnTo>
                  <a:pt x="208914" y="67944"/>
                </a:lnTo>
                <a:lnTo>
                  <a:pt x="213042" y="62229"/>
                </a:lnTo>
                <a:lnTo>
                  <a:pt x="219075" y="58102"/>
                </a:lnTo>
                <a:lnTo>
                  <a:pt x="226377" y="56514"/>
                </a:lnTo>
                <a:lnTo>
                  <a:pt x="245110" y="56514"/>
                </a:lnTo>
                <a:lnTo>
                  <a:pt x="245110" y="0"/>
                </a:lnTo>
                <a:close/>
              </a:path>
              <a:path w="678814" h="697864">
                <a:moveTo>
                  <a:pt x="339407" y="0"/>
                </a:moveTo>
                <a:lnTo>
                  <a:pt x="245110" y="0"/>
                </a:lnTo>
                <a:lnTo>
                  <a:pt x="245110" y="75564"/>
                </a:lnTo>
                <a:lnTo>
                  <a:pt x="243522" y="82867"/>
                </a:lnTo>
                <a:lnTo>
                  <a:pt x="239712" y="88900"/>
                </a:lnTo>
                <a:lnTo>
                  <a:pt x="233679" y="92709"/>
                </a:lnTo>
                <a:lnTo>
                  <a:pt x="226377" y="94297"/>
                </a:lnTo>
                <a:lnTo>
                  <a:pt x="320675" y="94297"/>
                </a:lnTo>
                <a:lnTo>
                  <a:pt x="313372" y="92709"/>
                </a:lnTo>
                <a:lnTo>
                  <a:pt x="307339" y="88900"/>
                </a:lnTo>
                <a:lnTo>
                  <a:pt x="303212" y="82867"/>
                </a:lnTo>
                <a:lnTo>
                  <a:pt x="301625" y="75564"/>
                </a:lnTo>
                <a:lnTo>
                  <a:pt x="303212" y="67944"/>
                </a:lnTo>
                <a:lnTo>
                  <a:pt x="307339" y="62229"/>
                </a:lnTo>
                <a:lnTo>
                  <a:pt x="313372" y="58102"/>
                </a:lnTo>
                <a:lnTo>
                  <a:pt x="320675" y="56514"/>
                </a:lnTo>
                <a:lnTo>
                  <a:pt x="339407" y="56514"/>
                </a:lnTo>
                <a:lnTo>
                  <a:pt x="339407" y="0"/>
                </a:lnTo>
                <a:close/>
              </a:path>
              <a:path w="678814" h="697864">
                <a:moveTo>
                  <a:pt x="607377" y="0"/>
                </a:moveTo>
                <a:lnTo>
                  <a:pt x="339407" y="0"/>
                </a:lnTo>
                <a:lnTo>
                  <a:pt x="339407" y="75564"/>
                </a:lnTo>
                <a:lnTo>
                  <a:pt x="337819" y="82867"/>
                </a:lnTo>
                <a:lnTo>
                  <a:pt x="334010" y="88900"/>
                </a:lnTo>
                <a:lnTo>
                  <a:pt x="327977" y="92709"/>
                </a:lnTo>
                <a:lnTo>
                  <a:pt x="320675" y="94297"/>
                </a:lnTo>
                <a:lnTo>
                  <a:pt x="641032" y="94297"/>
                </a:lnTo>
                <a:lnTo>
                  <a:pt x="641032" y="33654"/>
                </a:lnTo>
                <a:lnTo>
                  <a:pt x="638492" y="20637"/>
                </a:lnTo>
                <a:lnTo>
                  <a:pt x="631189" y="9842"/>
                </a:lnTo>
                <a:lnTo>
                  <a:pt x="620712" y="2539"/>
                </a:lnTo>
                <a:lnTo>
                  <a:pt x="607377" y="0"/>
                </a:lnTo>
                <a:close/>
              </a:path>
              <a:path w="678814" h="697864">
                <a:moveTo>
                  <a:pt x="150812" y="56514"/>
                </a:moveTo>
                <a:lnTo>
                  <a:pt x="132079" y="56514"/>
                </a:lnTo>
                <a:lnTo>
                  <a:pt x="139382" y="58102"/>
                </a:lnTo>
                <a:lnTo>
                  <a:pt x="145414" y="62229"/>
                </a:lnTo>
                <a:lnTo>
                  <a:pt x="149542" y="67944"/>
                </a:lnTo>
                <a:lnTo>
                  <a:pt x="150812" y="75564"/>
                </a:lnTo>
                <a:lnTo>
                  <a:pt x="150812" y="56514"/>
                </a:lnTo>
                <a:close/>
              </a:path>
              <a:path w="678814" h="697864">
                <a:moveTo>
                  <a:pt x="245110" y="56514"/>
                </a:moveTo>
                <a:lnTo>
                  <a:pt x="226377" y="56514"/>
                </a:lnTo>
                <a:lnTo>
                  <a:pt x="233679" y="58102"/>
                </a:lnTo>
                <a:lnTo>
                  <a:pt x="239712" y="62229"/>
                </a:lnTo>
                <a:lnTo>
                  <a:pt x="243522" y="67944"/>
                </a:lnTo>
                <a:lnTo>
                  <a:pt x="245110" y="75564"/>
                </a:lnTo>
                <a:lnTo>
                  <a:pt x="245110" y="56514"/>
                </a:lnTo>
                <a:close/>
              </a:path>
              <a:path w="678814" h="697864">
                <a:moveTo>
                  <a:pt x="339407" y="56514"/>
                </a:moveTo>
                <a:lnTo>
                  <a:pt x="320675" y="56514"/>
                </a:lnTo>
                <a:lnTo>
                  <a:pt x="327977" y="58102"/>
                </a:lnTo>
                <a:lnTo>
                  <a:pt x="334010" y="62229"/>
                </a:lnTo>
                <a:lnTo>
                  <a:pt x="337819" y="67944"/>
                </a:lnTo>
                <a:lnTo>
                  <a:pt x="339407" y="75564"/>
                </a:lnTo>
                <a:lnTo>
                  <a:pt x="339407" y="56514"/>
                </a:lnTo>
                <a:close/>
              </a:path>
              <a:path w="678814" h="697864">
                <a:moveTo>
                  <a:pt x="678814" y="641350"/>
                </a:moveTo>
                <a:lnTo>
                  <a:pt x="405447" y="641350"/>
                </a:lnTo>
                <a:lnTo>
                  <a:pt x="405447" y="697864"/>
                </a:lnTo>
                <a:lnTo>
                  <a:pt x="678814" y="697864"/>
                </a:lnTo>
                <a:lnTo>
                  <a:pt x="678814" y="64135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532130" y="406717"/>
            <a:ext cx="2313305" cy="2921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50" spc="105" dirty="0">
                <a:solidFill>
                  <a:srgbClr val="000000"/>
                </a:solidFill>
              </a:rPr>
              <a:t>MITM:</a:t>
            </a:r>
            <a:r>
              <a:rPr sz="1750" spc="135" dirty="0">
                <a:solidFill>
                  <a:srgbClr val="000000"/>
                </a:solidFill>
              </a:rPr>
              <a:t> </a:t>
            </a:r>
            <a:r>
              <a:rPr sz="1750" spc="100" dirty="0">
                <a:solidFill>
                  <a:srgbClr val="000000"/>
                </a:solidFill>
              </a:rPr>
              <a:t>DNS</a:t>
            </a:r>
            <a:r>
              <a:rPr sz="1750" spc="135" dirty="0">
                <a:solidFill>
                  <a:srgbClr val="000000"/>
                </a:solidFill>
              </a:rPr>
              <a:t> </a:t>
            </a:r>
            <a:r>
              <a:rPr sz="1750" spc="90" dirty="0">
                <a:solidFill>
                  <a:srgbClr val="000000"/>
                </a:solidFill>
              </a:rPr>
              <a:t>Spoofing</a:t>
            </a:r>
            <a:endParaRPr sz="1750"/>
          </a:p>
        </p:txBody>
      </p:sp>
      <p:sp>
        <p:nvSpPr>
          <p:cNvPr id="11" name="object 11"/>
          <p:cNvSpPr txBox="1"/>
          <p:nvPr/>
        </p:nvSpPr>
        <p:spPr>
          <a:xfrm>
            <a:off x="8308340" y="33019"/>
            <a:ext cx="2174240" cy="1244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50" spc="60" dirty="0">
                <a:latin typeface="Calibri"/>
                <a:cs typeface="Calibri"/>
              </a:rPr>
              <a:t>CSP004_C_E:</a:t>
            </a:r>
            <a:r>
              <a:rPr sz="650" spc="35" dirty="0">
                <a:latin typeface="Calibri"/>
                <a:cs typeface="Calibri"/>
              </a:rPr>
              <a:t> </a:t>
            </a:r>
            <a:r>
              <a:rPr sz="650" spc="55" dirty="0">
                <a:latin typeface="Calibri"/>
                <a:cs typeface="Calibri"/>
              </a:rPr>
              <a:t>Abdelkader</a:t>
            </a:r>
            <a:r>
              <a:rPr sz="650" spc="30" dirty="0">
                <a:latin typeface="Calibri"/>
                <a:cs typeface="Calibri"/>
              </a:rPr>
              <a:t> </a:t>
            </a:r>
            <a:r>
              <a:rPr sz="650" spc="60" dirty="0">
                <a:latin typeface="Calibri"/>
                <a:cs typeface="Calibri"/>
              </a:rPr>
              <a:t>Shaaban</a:t>
            </a:r>
            <a:r>
              <a:rPr sz="650" spc="40" dirty="0">
                <a:latin typeface="Calibri"/>
                <a:cs typeface="Calibri"/>
              </a:rPr>
              <a:t> </a:t>
            </a:r>
            <a:r>
              <a:rPr sz="650" spc="55" dirty="0">
                <a:latin typeface="Calibri"/>
                <a:cs typeface="Calibri"/>
              </a:rPr>
              <a:t>και</a:t>
            </a:r>
            <a:r>
              <a:rPr sz="650" spc="25" dirty="0">
                <a:latin typeface="Calibri"/>
                <a:cs typeface="Calibri"/>
              </a:rPr>
              <a:t> </a:t>
            </a:r>
            <a:r>
              <a:rPr sz="650" spc="50" dirty="0">
                <a:latin typeface="Calibri"/>
                <a:cs typeface="Calibri"/>
              </a:rPr>
              <a:t>Stefan</a:t>
            </a:r>
            <a:r>
              <a:rPr sz="650" spc="25" dirty="0">
                <a:latin typeface="Calibri"/>
                <a:cs typeface="Calibri"/>
              </a:rPr>
              <a:t> </a:t>
            </a:r>
            <a:r>
              <a:rPr sz="650" spc="50" dirty="0">
                <a:latin typeface="Calibri"/>
                <a:cs typeface="Calibri"/>
              </a:rPr>
              <a:t>Schauer</a:t>
            </a:r>
            <a:endParaRPr sz="65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485775" y="1242695"/>
            <a:ext cx="10491470" cy="17056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9720" indent="-287020">
              <a:lnSpc>
                <a:spcPct val="100000"/>
              </a:lnSpc>
              <a:spcBef>
                <a:spcPts val="100"/>
              </a:spcBef>
              <a:buSzPct val="163636"/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sz="1100" spc="110" dirty="0">
                <a:latin typeface="Calibri"/>
                <a:cs typeface="Calibri"/>
              </a:rPr>
              <a:t>Ο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spc="90" dirty="0">
                <a:latin typeface="Calibri"/>
                <a:cs typeface="Calibri"/>
              </a:rPr>
              <a:t>DNS</a:t>
            </a:r>
            <a:r>
              <a:rPr sz="1100" spc="45" dirty="0">
                <a:latin typeface="Calibri"/>
                <a:cs typeface="Calibri"/>
              </a:rPr>
              <a:t> </a:t>
            </a:r>
            <a:r>
              <a:rPr sz="1100" spc="65" dirty="0">
                <a:latin typeface="Calibri"/>
                <a:cs typeface="Calibri"/>
              </a:rPr>
              <a:t>είναι</a:t>
            </a:r>
            <a:r>
              <a:rPr sz="1100" spc="45" dirty="0">
                <a:latin typeface="Calibri"/>
                <a:cs typeface="Calibri"/>
              </a:rPr>
              <a:t> </a:t>
            </a:r>
            <a:r>
              <a:rPr sz="1100" spc="70" dirty="0">
                <a:latin typeface="Calibri"/>
                <a:cs typeface="Calibri"/>
              </a:rPr>
              <a:t>διακομιστής/εξυπηρετητής</a:t>
            </a:r>
            <a:r>
              <a:rPr sz="1100" spc="35" dirty="0">
                <a:latin typeface="Calibri"/>
                <a:cs typeface="Calibri"/>
              </a:rPr>
              <a:t> </a:t>
            </a:r>
            <a:r>
              <a:rPr sz="1100" spc="85" dirty="0">
                <a:latin typeface="Calibri"/>
                <a:cs typeface="Calibri"/>
              </a:rPr>
              <a:t>που</a:t>
            </a:r>
            <a:r>
              <a:rPr sz="1100" spc="45" dirty="0">
                <a:latin typeface="Calibri"/>
                <a:cs typeface="Calibri"/>
              </a:rPr>
              <a:t> </a:t>
            </a:r>
            <a:r>
              <a:rPr sz="1100" b="1" spc="75" dirty="0">
                <a:latin typeface="Calibri"/>
                <a:cs typeface="Calibri"/>
              </a:rPr>
              <a:t>μετατρέπει</a:t>
            </a:r>
            <a:r>
              <a:rPr sz="1100" b="1" spc="45" dirty="0">
                <a:latin typeface="Calibri"/>
                <a:cs typeface="Calibri"/>
              </a:rPr>
              <a:t> </a:t>
            </a:r>
            <a:r>
              <a:rPr sz="1100" spc="70" dirty="0">
                <a:latin typeface="Calibri"/>
                <a:cs typeface="Calibri"/>
              </a:rPr>
              <a:t>το</a:t>
            </a:r>
            <a:r>
              <a:rPr sz="1100" spc="45" dirty="0">
                <a:latin typeface="Calibri"/>
                <a:cs typeface="Calibri"/>
              </a:rPr>
              <a:t> </a:t>
            </a:r>
            <a:r>
              <a:rPr sz="1100" spc="80" dirty="0">
                <a:latin typeface="Calibri"/>
                <a:cs typeface="Calibri"/>
              </a:rPr>
              <a:t>όνομα</a:t>
            </a:r>
            <a:r>
              <a:rPr sz="1100" spc="45" dirty="0">
                <a:latin typeface="Calibri"/>
                <a:cs typeface="Calibri"/>
              </a:rPr>
              <a:t> </a:t>
            </a:r>
            <a:r>
              <a:rPr sz="1100" b="1" spc="80" dirty="0">
                <a:latin typeface="Calibri"/>
                <a:cs typeface="Calibri"/>
              </a:rPr>
              <a:t>τομέα</a:t>
            </a:r>
            <a:r>
              <a:rPr sz="1100" b="1" spc="45" dirty="0">
                <a:latin typeface="Calibri"/>
                <a:cs typeface="Calibri"/>
              </a:rPr>
              <a:t> </a:t>
            </a:r>
            <a:r>
              <a:rPr sz="1100" spc="75" dirty="0">
                <a:latin typeface="Calibri"/>
                <a:cs typeface="Calibri"/>
              </a:rPr>
              <a:t>στη</a:t>
            </a:r>
            <a:r>
              <a:rPr sz="1100" spc="45" dirty="0">
                <a:latin typeface="Calibri"/>
                <a:cs typeface="Calibri"/>
              </a:rPr>
              <a:t> </a:t>
            </a:r>
            <a:r>
              <a:rPr sz="1100" b="1" spc="70" dirty="0">
                <a:latin typeface="Calibri"/>
                <a:cs typeface="Calibri"/>
              </a:rPr>
              <a:t>σχετική</a:t>
            </a:r>
            <a:r>
              <a:rPr sz="1100" b="1" spc="45" dirty="0">
                <a:latin typeface="Calibri"/>
                <a:cs typeface="Calibri"/>
              </a:rPr>
              <a:t> </a:t>
            </a:r>
            <a:r>
              <a:rPr sz="1100" b="1" spc="70" dirty="0">
                <a:latin typeface="Calibri"/>
                <a:cs typeface="Calibri"/>
              </a:rPr>
              <a:t>διεύθυνση</a:t>
            </a:r>
            <a:r>
              <a:rPr sz="1100" b="1" spc="30" dirty="0">
                <a:latin typeface="Calibri"/>
                <a:cs typeface="Calibri"/>
              </a:rPr>
              <a:t> </a:t>
            </a:r>
            <a:r>
              <a:rPr sz="1100" b="1" spc="55" dirty="0">
                <a:latin typeface="Calibri"/>
                <a:cs typeface="Calibri"/>
              </a:rPr>
              <a:t>IP.</a:t>
            </a:r>
            <a:endParaRPr sz="11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0"/>
              </a:spcBef>
              <a:buFont typeface="Arial"/>
              <a:buChar char="•"/>
            </a:pPr>
            <a:endParaRPr sz="1600">
              <a:latin typeface="Calibri"/>
              <a:cs typeface="Calibri"/>
            </a:endParaRPr>
          </a:p>
          <a:p>
            <a:pPr marL="299720" marR="2894330" indent="-287020">
              <a:lnSpc>
                <a:spcPct val="165200"/>
              </a:lnSpc>
              <a:buSzPct val="163636"/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sz="1100" spc="60" dirty="0">
                <a:latin typeface="Calibri"/>
                <a:cs typeface="Calibri"/>
              </a:rPr>
              <a:t>Έτσι,</a:t>
            </a:r>
            <a:r>
              <a:rPr sz="1100" spc="45" dirty="0">
                <a:latin typeface="Calibri"/>
                <a:cs typeface="Calibri"/>
              </a:rPr>
              <a:t> </a:t>
            </a:r>
            <a:r>
              <a:rPr sz="1100" spc="75" dirty="0">
                <a:latin typeface="Calibri"/>
                <a:cs typeface="Calibri"/>
              </a:rPr>
              <a:t>όταν</a:t>
            </a:r>
            <a:r>
              <a:rPr sz="1100" spc="45" dirty="0">
                <a:latin typeface="Calibri"/>
                <a:cs typeface="Calibri"/>
              </a:rPr>
              <a:t> </a:t>
            </a:r>
            <a:r>
              <a:rPr sz="1100" spc="85" dirty="0">
                <a:latin typeface="Calibri"/>
                <a:cs typeface="Calibri"/>
              </a:rPr>
              <a:t>ο</a:t>
            </a:r>
            <a:r>
              <a:rPr sz="1100" spc="50" dirty="0">
                <a:latin typeface="Calibri"/>
                <a:cs typeface="Calibri"/>
              </a:rPr>
              <a:t> </a:t>
            </a:r>
            <a:r>
              <a:rPr sz="1100" spc="75" dirty="0">
                <a:latin typeface="Calibri"/>
                <a:cs typeface="Calibri"/>
              </a:rPr>
              <a:t>χρήστης</a:t>
            </a:r>
            <a:r>
              <a:rPr sz="1100" spc="45" dirty="0">
                <a:latin typeface="Calibri"/>
                <a:cs typeface="Calibri"/>
              </a:rPr>
              <a:t> </a:t>
            </a:r>
            <a:r>
              <a:rPr sz="1100" spc="70" dirty="0">
                <a:latin typeface="Calibri"/>
                <a:cs typeface="Calibri"/>
              </a:rPr>
              <a:t>ιστοσελίδα</a:t>
            </a:r>
            <a:r>
              <a:rPr sz="1100" spc="55" dirty="0">
                <a:latin typeface="Calibri"/>
                <a:cs typeface="Calibri"/>
              </a:rPr>
              <a:t> </a:t>
            </a:r>
            <a:r>
              <a:rPr sz="1100" b="1" spc="75" dirty="0">
                <a:latin typeface="Calibri"/>
                <a:cs typeface="Calibri"/>
              </a:rPr>
              <a:t>websitename.com,</a:t>
            </a:r>
            <a:r>
              <a:rPr sz="1100" b="1" spc="50" dirty="0">
                <a:latin typeface="Calibri"/>
                <a:cs typeface="Calibri"/>
              </a:rPr>
              <a:t> </a:t>
            </a:r>
            <a:r>
              <a:rPr sz="1100" b="1" spc="80" dirty="0">
                <a:latin typeface="Calibri"/>
                <a:cs typeface="Calibri"/>
              </a:rPr>
              <a:t>ένα</a:t>
            </a:r>
            <a:r>
              <a:rPr sz="1100" b="1" spc="45" dirty="0">
                <a:latin typeface="Calibri"/>
                <a:cs typeface="Calibri"/>
              </a:rPr>
              <a:t> </a:t>
            </a:r>
            <a:r>
              <a:rPr sz="1100" spc="75" dirty="0">
                <a:latin typeface="Calibri"/>
                <a:cs typeface="Calibri"/>
              </a:rPr>
              <a:t>αίτημα</a:t>
            </a:r>
            <a:r>
              <a:rPr sz="1100" spc="45" dirty="0">
                <a:latin typeface="Calibri"/>
                <a:cs typeface="Calibri"/>
              </a:rPr>
              <a:t> </a:t>
            </a:r>
            <a:r>
              <a:rPr sz="1100" spc="75" dirty="0">
                <a:latin typeface="Calibri"/>
                <a:cs typeface="Calibri"/>
              </a:rPr>
              <a:t>αποστέλλεται</a:t>
            </a:r>
            <a:r>
              <a:rPr sz="1100" spc="50" dirty="0">
                <a:latin typeface="Calibri"/>
                <a:cs typeface="Calibri"/>
              </a:rPr>
              <a:t> </a:t>
            </a:r>
            <a:r>
              <a:rPr sz="1100" spc="75" dirty="0">
                <a:latin typeface="Calibri"/>
                <a:cs typeface="Calibri"/>
              </a:rPr>
              <a:t>στο</a:t>
            </a:r>
            <a:r>
              <a:rPr sz="1100" spc="45" dirty="0">
                <a:latin typeface="Calibri"/>
                <a:cs typeface="Calibri"/>
              </a:rPr>
              <a:t> </a:t>
            </a:r>
            <a:r>
              <a:rPr sz="1100" spc="70" dirty="0">
                <a:latin typeface="Calibri"/>
                <a:cs typeface="Calibri"/>
              </a:rPr>
              <a:t>διακομιστή</a:t>
            </a:r>
            <a:r>
              <a:rPr sz="1100" spc="50" dirty="0">
                <a:latin typeface="Calibri"/>
                <a:cs typeface="Calibri"/>
              </a:rPr>
              <a:t> </a:t>
            </a:r>
            <a:r>
              <a:rPr sz="1100" spc="90" dirty="0">
                <a:latin typeface="Calibri"/>
                <a:cs typeface="Calibri"/>
              </a:rPr>
              <a:t>DNS</a:t>
            </a:r>
            <a:r>
              <a:rPr sz="1100" spc="45" dirty="0">
                <a:latin typeface="Calibri"/>
                <a:cs typeface="Calibri"/>
              </a:rPr>
              <a:t> </a:t>
            </a:r>
            <a:r>
              <a:rPr sz="1100" spc="80" dirty="0">
                <a:latin typeface="Calibri"/>
                <a:cs typeface="Calibri"/>
              </a:rPr>
              <a:t>να</a:t>
            </a:r>
            <a:r>
              <a:rPr sz="1100" spc="50" dirty="0">
                <a:latin typeface="Calibri"/>
                <a:cs typeface="Calibri"/>
              </a:rPr>
              <a:t> </a:t>
            </a:r>
            <a:r>
              <a:rPr sz="1100" spc="75" dirty="0">
                <a:latin typeface="Calibri"/>
                <a:cs typeface="Calibri"/>
              </a:rPr>
              <a:t>ρωτήσει </a:t>
            </a:r>
            <a:r>
              <a:rPr sz="1100" spc="-235" dirty="0">
                <a:latin typeface="Calibri"/>
                <a:cs typeface="Calibri"/>
              </a:rPr>
              <a:t> </a:t>
            </a:r>
            <a:r>
              <a:rPr sz="1100" spc="60" dirty="0">
                <a:latin typeface="Calibri"/>
                <a:cs typeface="Calibri"/>
              </a:rPr>
              <a:t>IPS</a:t>
            </a:r>
            <a:r>
              <a:rPr sz="1100" spc="80" dirty="0">
                <a:latin typeface="Calibri"/>
                <a:cs typeface="Calibri"/>
              </a:rPr>
              <a:t> </a:t>
            </a:r>
            <a:r>
              <a:rPr sz="1100" spc="65" dirty="0">
                <a:latin typeface="Calibri"/>
                <a:cs typeface="Calibri"/>
              </a:rPr>
              <a:t>(Intrusion</a:t>
            </a:r>
            <a:r>
              <a:rPr sz="1100" spc="75" dirty="0">
                <a:latin typeface="Calibri"/>
                <a:cs typeface="Calibri"/>
              </a:rPr>
              <a:t> </a:t>
            </a:r>
            <a:r>
              <a:rPr sz="1100" spc="70" dirty="0">
                <a:latin typeface="Calibri"/>
                <a:cs typeface="Calibri"/>
              </a:rPr>
              <a:t>Prevention</a:t>
            </a:r>
            <a:r>
              <a:rPr sz="1100" spc="80" dirty="0">
                <a:latin typeface="Calibri"/>
                <a:cs typeface="Calibri"/>
              </a:rPr>
              <a:t> </a:t>
            </a:r>
            <a:r>
              <a:rPr sz="1100" spc="75" dirty="0">
                <a:latin typeface="Calibri"/>
                <a:cs typeface="Calibri"/>
              </a:rPr>
              <a:t>System </a:t>
            </a:r>
            <a:r>
              <a:rPr sz="1100" spc="30" dirty="0">
                <a:latin typeface="Calibri"/>
                <a:cs typeface="Calibri"/>
              </a:rPr>
              <a:t>-</a:t>
            </a:r>
            <a:r>
              <a:rPr sz="1100" spc="80" dirty="0">
                <a:latin typeface="Calibri"/>
                <a:cs typeface="Calibri"/>
              </a:rPr>
              <a:t> Σύστημα πρόληψης </a:t>
            </a:r>
            <a:r>
              <a:rPr sz="1100" spc="75" dirty="0">
                <a:latin typeface="Calibri"/>
                <a:cs typeface="Calibri"/>
              </a:rPr>
              <a:t>εισβολών)</a:t>
            </a:r>
            <a:endParaRPr sz="1100">
              <a:latin typeface="Calibri"/>
              <a:cs typeface="Calibri"/>
            </a:endParaRPr>
          </a:p>
          <a:p>
            <a:pPr>
              <a:lnSpc>
                <a:spcPct val="100000"/>
              </a:lnSpc>
              <a:buFont typeface="Arial"/>
              <a:buChar char="•"/>
            </a:pPr>
            <a:endParaRPr sz="11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60"/>
              </a:spcBef>
              <a:buFont typeface="Arial"/>
              <a:buChar char="•"/>
            </a:pPr>
            <a:endParaRPr sz="1250">
              <a:latin typeface="Calibri"/>
              <a:cs typeface="Calibri"/>
            </a:endParaRPr>
          </a:p>
          <a:p>
            <a:pPr marL="299720" marR="5080" indent="-287020">
              <a:lnSpc>
                <a:spcPct val="100000"/>
              </a:lnSpc>
              <a:buSzPct val="163636"/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sz="1100" spc="110" dirty="0">
                <a:latin typeface="Calibri"/>
                <a:cs typeface="Calibri"/>
              </a:rPr>
              <a:t>Ο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spc="75" dirty="0">
                <a:latin typeface="Calibri"/>
                <a:cs typeface="Calibri"/>
              </a:rPr>
              <a:t>εξυπηρετητής</a:t>
            </a:r>
            <a:r>
              <a:rPr sz="1100" spc="30" dirty="0">
                <a:latin typeface="Calibri"/>
                <a:cs typeface="Calibri"/>
              </a:rPr>
              <a:t> </a:t>
            </a:r>
            <a:r>
              <a:rPr sz="1100" spc="90" dirty="0">
                <a:latin typeface="Calibri"/>
                <a:cs typeface="Calibri"/>
              </a:rPr>
              <a:t>DNS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spc="80" dirty="0">
                <a:latin typeface="Calibri"/>
                <a:cs typeface="Calibri"/>
              </a:rPr>
              <a:t>απαντά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spc="80" dirty="0">
                <a:latin typeface="Calibri"/>
                <a:cs typeface="Calibri"/>
              </a:rPr>
              <a:t>με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spc="75" dirty="0">
                <a:latin typeface="Calibri"/>
                <a:cs typeface="Calibri"/>
              </a:rPr>
              <a:t>την</a:t>
            </a:r>
            <a:r>
              <a:rPr sz="1100" spc="35" dirty="0">
                <a:latin typeface="Calibri"/>
                <a:cs typeface="Calibri"/>
              </a:rPr>
              <a:t> </a:t>
            </a:r>
            <a:r>
              <a:rPr sz="1100" spc="60" dirty="0">
                <a:latin typeface="Calibri"/>
                <a:cs typeface="Calibri"/>
              </a:rPr>
              <a:t>IP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spc="75" dirty="0">
                <a:latin typeface="Calibri"/>
                <a:cs typeface="Calibri"/>
              </a:rPr>
              <a:t>του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spc="80" dirty="0">
                <a:latin typeface="Calibri"/>
                <a:cs typeface="Calibri"/>
              </a:rPr>
              <a:t>websitename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spc="70" dirty="0">
                <a:latin typeface="Calibri"/>
                <a:cs typeface="Calibri"/>
              </a:rPr>
              <a:t>και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spc="75" dirty="0">
                <a:latin typeface="Calibri"/>
                <a:cs typeface="Calibri"/>
              </a:rPr>
              <a:t>στη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spc="75" dirty="0">
                <a:latin typeface="Calibri"/>
                <a:cs typeface="Calibri"/>
              </a:rPr>
              <a:t>συνέχεια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spc="85" dirty="0">
                <a:latin typeface="Calibri"/>
                <a:cs typeface="Calibri"/>
              </a:rPr>
              <a:t>ο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spc="80" dirty="0">
                <a:latin typeface="Calibri"/>
                <a:cs typeface="Calibri"/>
              </a:rPr>
              <a:t>φυλλομετρητής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spc="70" dirty="0">
                <a:latin typeface="Calibri"/>
                <a:cs typeface="Calibri"/>
              </a:rPr>
              <a:t>(browser</a:t>
            </a:r>
            <a:r>
              <a:rPr sz="1100" spc="35" dirty="0">
                <a:latin typeface="Calibri"/>
                <a:cs typeface="Calibri"/>
              </a:rPr>
              <a:t> </a:t>
            </a:r>
            <a:r>
              <a:rPr sz="1100" spc="50" dirty="0">
                <a:latin typeface="Calibri"/>
                <a:cs typeface="Calibri"/>
              </a:rPr>
              <a:t>-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spc="85" dirty="0">
                <a:latin typeface="Calibri"/>
                <a:cs typeface="Calibri"/>
              </a:rPr>
              <a:t>πρόγραμμα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spc="70" dirty="0">
                <a:latin typeface="Calibri"/>
                <a:cs typeface="Calibri"/>
              </a:rPr>
              <a:t>περιήγησης)</a:t>
            </a:r>
            <a:r>
              <a:rPr sz="1100" spc="35" dirty="0">
                <a:latin typeface="Calibri"/>
                <a:cs typeface="Calibri"/>
              </a:rPr>
              <a:t> </a:t>
            </a:r>
            <a:r>
              <a:rPr sz="1100" spc="70" dirty="0">
                <a:latin typeface="Calibri"/>
                <a:cs typeface="Calibri"/>
              </a:rPr>
              <a:t>επικοινωνεί</a:t>
            </a:r>
            <a:r>
              <a:rPr sz="1100" spc="35" dirty="0">
                <a:latin typeface="Calibri"/>
                <a:cs typeface="Calibri"/>
              </a:rPr>
              <a:t> </a:t>
            </a:r>
            <a:r>
              <a:rPr sz="1100" spc="80" dirty="0">
                <a:latin typeface="Calibri"/>
                <a:cs typeface="Calibri"/>
              </a:rPr>
              <a:t>με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spc="75" dirty="0">
                <a:latin typeface="Calibri"/>
                <a:cs typeface="Calibri"/>
              </a:rPr>
              <a:t>την</a:t>
            </a:r>
            <a:r>
              <a:rPr sz="1100" spc="35" dirty="0">
                <a:latin typeface="Calibri"/>
                <a:cs typeface="Calibri"/>
              </a:rPr>
              <a:t> </a:t>
            </a:r>
            <a:r>
              <a:rPr sz="1100" spc="75" dirty="0">
                <a:latin typeface="Calibri"/>
                <a:cs typeface="Calibri"/>
              </a:rPr>
              <a:t>Google </a:t>
            </a:r>
            <a:r>
              <a:rPr sz="1100" spc="-229" dirty="0">
                <a:latin typeface="Calibri"/>
                <a:cs typeface="Calibri"/>
              </a:rPr>
              <a:t> </a:t>
            </a:r>
            <a:r>
              <a:rPr sz="1100" spc="75" dirty="0">
                <a:latin typeface="Calibri"/>
                <a:cs typeface="Calibri"/>
              </a:rPr>
              <a:t>χρησιμοποιώντας</a:t>
            </a:r>
            <a:r>
              <a:rPr sz="1100" spc="35" dirty="0">
                <a:latin typeface="Calibri"/>
                <a:cs typeface="Calibri"/>
              </a:rPr>
              <a:t> </a:t>
            </a:r>
            <a:r>
              <a:rPr sz="1100" spc="80" dirty="0">
                <a:latin typeface="Calibri"/>
                <a:cs typeface="Calibri"/>
              </a:rPr>
              <a:t>αυτή</a:t>
            </a:r>
            <a:r>
              <a:rPr sz="1100" spc="30" dirty="0">
                <a:latin typeface="Calibri"/>
                <a:cs typeface="Calibri"/>
              </a:rPr>
              <a:t> </a:t>
            </a:r>
            <a:r>
              <a:rPr sz="1100" spc="70" dirty="0">
                <a:latin typeface="Calibri"/>
                <a:cs typeface="Calibri"/>
              </a:rPr>
              <a:t>τη</a:t>
            </a:r>
            <a:r>
              <a:rPr sz="1100" spc="35" dirty="0">
                <a:latin typeface="Calibri"/>
                <a:cs typeface="Calibri"/>
              </a:rPr>
              <a:t> </a:t>
            </a:r>
            <a:r>
              <a:rPr sz="1100" spc="75" dirty="0">
                <a:latin typeface="Calibri"/>
                <a:cs typeface="Calibri"/>
              </a:rPr>
              <a:t>διεύθυνση</a:t>
            </a:r>
            <a:r>
              <a:rPr sz="1100" spc="30" dirty="0">
                <a:latin typeface="Calibri"/>
                <a:cs typeface="Calibri"/>
              </a:rPr>
              <a:t> </a:t>
            </a:r>
            <a:r>
              <a:rPr sz="1100" spc="60" dirty="0">
                <a:latin typeface="Calibri"/>
                <a:cs typeface="Calibri"/>
              </a:rPr>
              <a:t>IP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2605404" y="3718559"/>
            <a:ext cx="3464560" cy="3638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b="1" spc="70" dirty="0">
                <a:latin typeface="Calibri"/>
                <a:cs typeface="Calibri"/>
              </a:rPr>
              <a:t>websitename.</a:t>
            </a:r>
            <a:r>
              <a:rPr sz="1100" spc="70" dirty="0">
                <a:latin typeface="Calibri"/>
                <a:cs typeface="Calibri"/>
              </a:rPr>
              <a:t>com</a:t>
            </a:r>
            <a:endParaRPr sz="110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20"/>
              </a:spcBef>
            </a:pPr>
            <a:endParaRPr sz="1100" dirty="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7886065" y="3705859"/>
            <a:ext cx="510540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b="1" spc="70" dirty="0">
                <a:latin typeface="Calibri"/>
                <a:cs typeface="Calibri"/>
              </a:rPr>
              <a:t>Τ</a:t>
            </a:r>
            <a:r>
              <a:rPr sz="1100" b="1" spc="75" dirty="0">
                <a:latin typeface="Calibri"/>
                <a:cs typeface="Calibri"/>
              </a:rPr>
              <a:t>ο</a:t>
            </a:r>
            <a:r>
              <a:rPr sz="1100" b="1" spc="80" dirty="0">
                <a:latin typeface="Calibri"/>
                <a:cs typeface="Calibri"/>
              </a:rPr>
              <a:t>μ</a:t>
            </a:r>
            <a:r>
              <a:rPr sz="1100" b="1" spc="65" dirty="0">
                <a:latin typeface="Calibri"/>
                <a:cs typeface="Calibri"/>
              </a:rPr>
              <a:t>έ</a:t>
            </a:r>
            <a:r>
              <a:rPr sz="1100" b="1" spc="80" dirty="0">
                <a:latin typeface="Calibri"/>
                <a:cs typeface="Calibri"/>
              </a:rPr>
              <a:t>α</a:t>
            </a:r>
            <a:r>
              <a:rPr sz="1100" b="1" spc="65" dirty="0">
                <a:latin typeface="Calibri"/>
                <a:cs typeface="Calibri"/>
              </a:rPr>
              <a:t>ς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9982834" y="3705859"/>
            <a:ext cx="1672589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b="1" spc="70" dirty="0">
                <a:latin typeface="Calibri"/>
                <a:cs typeface="Calibri"/>
              </a:rPr>
              <a:t>Διεύθυνση</a:t>
            </a:r>
            <a:r>
              <a:rPr sz="1100" b="1" spc="15" dirty="0">
                <a:latin typeface="Calibri"/>
                <a:cs typeface="Calibri"/>
              </a:rPr>
              <a:t> </a:t>
            </a:r>
            <a:r>
              <a:rPr sz="1100" b="1" spc="65" dirty="0">
                <a:latin typeface="Calibri"/>
                <a:cs typeface="Calibri"/>
              </a:rPr>
              <a:t>IPS</a:t>
            </a:r>
            <a:r>
              <a:rPr sz="1100" b="1" spc="20" dirty="0">
                <a:latin typeface="Calibri"/>
                <a:cs typeface="Calibri"/>
              </a:rPr>
              <a:t> </a:t>
            </a:r>
            <a:r>
              <a:rPr sz="1100" b="1" spc="60" dirty="0">
                <a:latin typeface="Calibri"/>
                <a:cs typeface="Calibri"/>
              </a:rPr>
              <a:t>(Intrusion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2693670" y="4399597"/>
            <a:ext cx="2113915" cy="76200"/>
          </a:xfrm>
          <a:custGeom>
            <a:avLst/>
            <a:gdLst/>
            <a:ahLst/>
            <a:cxnLst/>
            <a:rect l="l" t="t" r="r" b="b"/>
            <a:pathLst>
              <a:path w="2113915" h="76200">
                <a:moveTo>
                  <a:pt x="2037397" y="0"/>
                </a:moveTo>
                <a:lnTo>
                  <a:pt x="2037397" y="76200"/>
                </a:lnTo>
                <a:lnTo>
                  <a:pt x="2091055" y="49212"/>
                </a:lnTo>
                <a:lnTo>
                  <a:pt x="2050097" y="49212"/>
                </a:lnTo>
                <a:lnTo>
                  <a:pt x="2050097" y="26987"/>
                </a:lnTo>
                <a:lnTo>
                  <a:pt x="2091372" y="26987"/>
                </a:lnTo>
                <a:lnTo>
                  <a:pt x="2037397" y="0"/>
                </a:lnTo>
                <a:close/>
              </a:path>
              <a:path w="2113915" h="76200">
                <a:moveTo>
                  <a:pt x="2037397" y="26987"/>
                </a:moveTo>
                <a:lnTo>
                  <a:pt x="0" y="28575"/>
                </a:lnTo>
                <a:lnTo>
                  <a:pt x="0" y="50800"/>
                </a:lnTo>
                <a:lnTo>
                  <a:pt x="2037397" y="49212"/>
                </a:lnTo>
                <a:lnTo>
                  <a:pt x="2037397" y="26987"/>
                </a:lnTo>
                <a:close/>
              </a:path>
              <a:path w="2113915" h="76200">
                <a:moveTo>
                  <a:pt x="2091372" y="26987"/>
                </a:moveTo>
                <a:lnTo>
                  <a:pt x="2050097" y="26987"/>
                </a:lnTo>
                <a:lnTo>
                  <a:pt x="2050097" y="49212"/>
                </a:lnTo>
                <a:lnTo>
                  <a:pt x="2091055" y="49212"/>
                </a:lnTo>
                <a:lnTo>
                  <a:pt x="2113597" y="38100"/>
                </a:lnTo>
                <a:lnTo>
                  <a:pt x="2091372" y="2698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7178040" y="4138295"/>
            <a:ext cx="4533900" cy="528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30175">
              <a:lnSpc>
                <a:spcPct val="100000"/>
              </a:lnSpc>
              <a:spcBef>
                <a:spcPts val="100"/>
              </a:spcBef>
              <a:tabLst>
                <a:tab pos="2807970" algn="l"/>
              </a:tabLst>
            </a:pPr>
            <a:r>
              <a:rPr sz="1100" spc="95" dirty="0">
                <a:latin typeface="Calibri"/>
                <a:cs typeface="Calibri"/>
              </a:rPr>
              <a:t>Google.com	</a:t>
            </a:r>
            <a:r>
              <a:rPr sz="1100" spc="85" dirty="0">
                <a:latin typeface="Calibri"/>
                <a:cs typeface="Calibri"/>
              </a:rPr>
              <a:t>10.20.130.40</a:t>
            </a:r>
            <a:endParaRPr sz="11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050">
              <a:latin typeface="Calibri"/>
              <a:cs typeface="Calibri"/>
            </a:endParaRPr>
          </a:p>
          <a:p>
            <a:pPr marL="130810">
              <a:lnSpc>
                <a:spcPct val="100000"/>
              </a:lnSpc>
              <a:tabLst>
                <a:tab pos="2359660" algn="l"/>
              </a:tabLst>
            </a:pPr>
            <a:r>
              <a:rPr sz="1000" b="1" spc="65" dirty="0">
                <a:latin typeface="Calibri"/>
                <a:cs typeface="Calibri"/>
              </a:rPr>
              <a:t>websitename.</a:t>
            </a:r>
            <a:r>
              <a:rPr sz="1000" spc="65" dirty="0">
                <a:latin typeface="Calibri"/>
                <a:cs typeface="Calibri"/>
              </a:rPr>
              <a:t>com	</a:t>
            </a:r>
            <a:r>
              <a:rPr sz="1650" spc="89" baseline="-7575" dirty="0">
                <a:latin typeface="Calibri"/>
                <a:cs typeface="Calibri"/>
              </a:rPr>
              <a:t>20.30.40.50</a:t>
            </a:r>
            <a:endParaRPr sz="1650" baseline="-7575">
              <a:latin typeface="Calibri"/>
              <a:cs typeface="Calibri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718310" y="4804727"/>
            <a:ext cx="513080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latin typeface="Calibri"/>
                <a:cs typeface="Calibri"/>
              </a:rPr>
              <a:t>Χρ</a:t>
            </a:r>
            <a:r>
              <a:rPr sz="1100" spc="5" dirty="0">
                <a:latin typeface="Calibri"/>
                <a:cs typeface="Calibri"/>
              </a:rPr>
              <a:t>ήσ</a:t>
            </a:r>
            <a:r>
              <a:rPr sz="1100" spc="-5" dirty="0">
                <a:latin typeface="Calibri"/>
                <a:cs typeface="Calibri"/>
              </a:rPr>
              <a:t>τ</a:t>
            </a:r>
            <a:r>
              <a:rPr sz="1100" spc="5" dirty="0">
                <a:latin typeface="Calibri"/>
                <a:cs typeface="Calibri"/>
              </a:rPr>
              <a:t>η</a:t>
            </a:r>
            <a:r>
              <a:rPr sz="1100" spc="20" dirty="0">
                <a:latin typeface="Calibri"/>
                <a:cs typeface="Calibri"/>
              </a:rPr>
              <a:t>ς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2693670" y="4600575"/>
            <a:ext cx="2068195" cy="76200"/>
          </a:xfrm>
          <a:custGeom>
            <a:avLst/>
            <a:gdLst/>
            <a:ahLst/>
            <a:cxnLst/>
            <a:rect l="l" t="t" r="r" b="b"/>
            <a:pathLst>
              <a:path w="2068195" h="76200">
                <a:moveTo>
                  <a:pt x="76200" y="0"/>
                </a:moveTo>
                <a:lnTo>
                  <a:pt x="0" y="38100"/>
                </a:lnTo>
                <a:lnTo>
                  <a:pt x="76200" y="76200"/>
                </a:lnTo>
                <a:lnTo>
                  <a:pt x="76200" y="49212"/>
                </a:lnTo>
                <a:lnTo>
                  <a:pt x="63500" y="49212"/>
                </a:lnTo>
                <a:lnTo>
                  <a:pt x="63500" y="26987"/>
                </a:lnTo>
                <a:lnTo>
                  <a:pt x="76200" y="26987"/>
                </a:lnTo>
                <a:lnTo>
                  <a:pt x="76200" y="0"/>
                </a:lnTo>
                <a:close/>
              </a:path>
              <a:path w="2068195" h="76200">
                <a:moveTo>
                  <a:pt x="76200" y="26987"/>
                </a:moveTo>
                <a:lnTo>
                  <a:pt x="63500" y="26987"/>
                </a:lnTo>
                <a:lnTo>
                  <a:pt x="63500" y="49212"/>
                </a:lnTo>
                <a:lnTo>
                  <a:pt x="76200" y="49212"/>
                </a:lnTo>
                <a:lnTo>
                  <a:pt x="76200" y="26987"/>
                </a:lnTo>
                <a:close/>
              </a:path>
              <a:path w="2068195" h="76200">
                <a:moveTo>
                  <a:pt x="2068195" y="26987"/>
                </a:moveTo>
                <a:lnTo>
                  <a:pt x="76200" y="26987"/>
                </a:lnTo>
                <a:lnTo>
                  <a:pt x="76200" y="49212"/>
                </a:lnTo>
                <a:lnTo>
                  <a:pt x="2068195" y="49212"/>
                </a:lnTo>
                <a:lnTo>
                  <a:pt x="2068195" y="2698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3028314" y="4820602"/>
            <a:ext cx="751205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30" dirty="0">
                <a:latin typeface="Calibri"/>
                <a:cs typeface="Calibri"/>
              </a:rPr>
              <a:t>20.30.40.5</a:t>
            </a:r>
            <a:r>
              <a:rPr sz="1100" spc="55" dirty="0">
                <a:latin typeface="Calibri"/>
                <a:cs typeface="Calibri"/>
              </a:rPr>
              <a:t>0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7216140" y="4720590"/>
            <a:ext cx="4457700" cy="370840"/>
          </a:xfrm>
          <a:prstGeom prst="rect">
            <a:avLst/>
          </a:prstGeom>
          <a:solidFill>
            <a:srgbClr val="FFB800">
              <a:alpha val="19607"/>
            </a:srgbClr>
          </a:solidFill>
        </p:spPr>
        <p:txBody>
          <a:bodyPr vert="horz" wrap="square" lIns="0" tIns="46355" rIns="0" bIns="0" rtlCol="0">
            <a:spAutoFit/>
          </a:bodyPr>
          <a:lstStyle/>
          <a:p>
            <a:pPr marL="92075">
              <a:lnSpc>
                <a:spcPct val="100000"/>
              </a:lnSpc>
              <a:spcBef>
                <a:spcPts val="365"/>
              </a:spcBef>
              <a:tabLst>
                <a:tab pos="2746375" algn="l"/>
              </a:tabLst>
            </a:pPr>
            <a:r>
              <a:rPr sz="1100" spc="35" dirty="0">
                <a:latin typeface="Calibri"/>
                <a:cs typeface="Calibri"/>
              </a:rPr>
              <a:t>Twitter.com	40.50.60.6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7296784" y="5115877"/>
            <a:ext cx="2708910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240915" algn="l"/>
              </a:tabLst>
            </a:pPr>
            <a:r>
              <a:rPr sz="1100" spc="40" dirty="0">
                <a:latin typeface="Calibri"/>
                <a:cs typeface="Calibri"/>
              </a:rPr>
              <a:t>.....</a:t>
            </a:r>
            <a:r>
              <a:rPr sz="1100" spc="45" dirty="0">
                <a:latin typeface="Calibri"/>
                <a:cs typeface="Calibri"/>
              </a:rPr>
              <a:t>.</a:t>
            </a:r>
            <a:r>
              <a:rPr sz="1100" spc="40" dirty="0">
                <a:latin typeface="Calibri"/>
                <a:cs typeface="Calibri"/>
              </a:rPr>
              <a:t>..</a:t>
            </a:r>
            <a:r>
              <a:rPr sz="1100" spc="70" dirty="0">
                <a:latin typeface="Calibri"/>
                <a:cs typeface="Calibri"/>
              </a:rPr>
              <a:t>.</a:t>
            </a:r>
            <a:r>
              <a:rPr sz="1100" dirty="0">
                <a:latin typeface="Calibri"/>
                <a:cs typeface="Calibri"/>
              </a:rPr>
              <a:t>	</a:t>
            </a:r>
            <a:r>
              <a:rPr sz="1100" spc="95" dirty="0">
                <a:latin typeface="Calibri"/>
                <a:cs typeface="Calibri"/>
              </a:rPr>
              <a:t>_</a:t>
            </a:r>
            <a:r>
              <a:rPr sz="1100" spc="40" dirty="0">
                <a:latin typeface="Calibri"/>
                <a:cs typeface="Calibri"/>
              </a:rPr>
              <a:t>.</a:t>
            </a:r>
            <a:r>
              <a:rPr sz="1100" spc="95" dirty="0">
                <a:latin typeface="Calibri"/>
                <a:cs typeface="Calibri"/>
              </a:rPr>
              <a:t>_</a:t>
            </a:r>
            <a:r>
              <a:rPr sz="1100" spc="45" dirty="0">
                <a:latin typeface="Calibri"/>
                <a:cs typeface="Calibri"/>
              </a:rPr>
              <a:t>.</a:t>
            </a:r>
            <a:r>
              <a:rPr sz="1100" spc="95" dirty="0">
                <a:latin typeface="Calibri"/>
                <a:cs typeface="Calibri"/>
              </a:rPr>
              <a:t>_</a:t>
            </a:r>
            <a:r>
              <a:rPr sz="1100" spc="45" dirty="0">
                <a:latin typeface="Calibri"/>
                <a:cs typeface="Calibri"/>
              </a:rPr>
              <a:t>.</a:t>
            </a:r>
            <a:r>
              <a:rPr sz="1100" spc="110" dirty="0">
                <a:latin typeface="Calibri"/>
                <a:cs typeface="Calibri"/>
              </a:rPr>
              <a:t>_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1609089" y="4220209"/>
            <a:ext cx="867410" cy="518795"/>
          </a:xfrm>
          <a:custGeom>
            <a:avLst/>
            <a:gdLst/>
            <a:ahLst/>
            <a:cxnLst/>
            <a:rect l="l" t="t" r="r" b="b"/>
            <a:pathLst>
              <a:path w="867410" h="518795">
                <a:moveTo>
                  <a:pt x="716597" y="0"/>
                </a:moveTo>
                <a:lnTo>
                  <a:pt x="150812" y="0"/>
                </a:lnTo>
                <a:lnTo>
                  <a:pt x="136207" y="2857"/>
                </a:lnTo>
                <a:lnTo>
                  <a:pt x="124142" y="11112"/>
                </a:lnTo>
                <a:lnTo>
                  <a:pt x="116204" y="23177"/>
                </a:lnTo>
                <a:lnTo>
                  <a:pt x="113029" y="37782"/>
                </a:lnTo>
                <a:lnTo>
                  <a:pt x="113029" y="424497"/>
                </a:lnTo>
                <a:lnTo>
                  <a:pt x="132079" y="424497"/>
                </a:lnTo>
                <a:lnTo>
                  <a:pt x="132079" y="37782"/>
                </a:lnTo>
                <a:lnTo>
                  <a:pt x="133349" y="30479"/>
                </a:lnTo>
                <a:lnTo>
                  <a:pt x="137477" y="24447"/>
                </a:lnTo>
                <a:lnTo>
                  <a:pt x="143509" y="20319"/>
                </a:lnTo>
                <a:lnTo>
                  <a:pt x="150812" y="18732"/>
                </a:lnTo>
                <a:lnTo>
                  <a:pt x="748280" y="18732"/>
                </a:lnTo>
                <a:lnTo>
                  <a:pt x="743267" y="11112"/>
                </a:lnTo>
                <a:lnTo>
                  <a:pt x="731202" y="2857"/>
                </a:lnTo>
                <a:lnTo>
                  <a:pt x="716597" y="0"/>
                </a:lnTo>
                <a:close/>
              </a:path>
              <a:path w="867410" h="518795">
                <a:moveTo>
                  <a:pt x="748280" y="18732"/>
                </a:moveTo>
                <a:lnTo>
                  <a:pt x="716597" y="18732"/>
                </a:lnTo>
                <a:lnTo>
                  <a:pt x="723899" y="20319"/>
                </a:lnTo>
                <a:lnTo>
                  <a:pt x="729932" y="24447"/>
                </a:lnTo>
                <a:lnTo>
                  <a:pt x="734060" y="30479"/>
                </a:lnTo>
                <a:lnTo>
                  <a:pt x="735329" y="37782"/>
                </a:lnTo>
                <a:lnTo>
                  <a:pt x="735329" y="424497"/>
                </a:lnTo>
                <a:lnTo>
                  <a:pt x="754379" y="424497"/>
                </a:lnTo>
                <a:lnTo>
                  <a:pt x="754379" y="37782"/>
                </a:lnTo>
                <a:lnTo>
                  <a:pt x="751204" y="23177"/>
                </a:lnTo>
                <a:lnTo>
                  <a:pt x="748280" y="18732"/>
                </a:lnTo>
                <a:close/>
              </a:path>
              <a:path w="867410" h="518795">
                <a:moveTo>
                  <a:pt x="688340" y="46672"/>
                </a:moveTo>
                <a:lnTo>
                  <a:pt x="160337" y="46672"/>
                </a:lnTo>
                <a:lnTo>
                  <a:pt x="160337" y="387032"/>
                </a:lnTo>
                <a:lnTo>
                  <a:pt x="707072" y="387032"/>
                </a:lnTo>
                <a:lnTo>
                  <a:pt x="707072" y="367982"/>
                </a:lnTo>
                <a:lnTo>
                  <a:pt x="179070" y="367982"/>
                </a:lnTo>
                <a:lnTo>
                  <a:pt x="179070" y="65722"/>
                </a:lnTo>
                <a:lnTo>
                  <a:pt x="688340" y="65722"/>
                </a:lnTo>
                <a:lnTo>
                  <a:pt x="688340" y="46672"/>
                </a:lnTo>
                <a:close/>
              </a:path>
              <a:path w="867410" h="518795">
                <a:moveTo>
                  <a:pt x="707072" y="46672"/>
                </a:moveTo>
                <a:lnTo>
                  <a:pt x="688340" y="46672"/>
                </a:lnTo>
                <a:lnTo>
                  <a:pt x="688340" y="367982"/>
                </a:lnTo>
                <a:lnTo>
                  <a:pt x="707072" y="367982"/>
                </a:lnTo>
                <a:lnTo>
                  <a:pt x="707072" y="46672"/>
                </a:lnTo>
                <a:close/>
              </a:path>
              <a:path w="867410" h="518795">
                <a:moveTo>
                  <a:pt x="386715" y="452437"/>
                </a:moveTo>
                <a:lnTo>
                  <a:pt x="0" y="452437"/>
                </a:lnTo>
                <a:lnTo>
                  <a:pt x="0" y="471487"/>
                </a:lnTo>
                <a:lnTo>
                  <a:pt x="3809" y="489902"/>
                </a:lnTo>
                <a:lnTo>
                  <a:pt x="13969" y="504825"/>
                </a:lnTo>
                <a:lnTo>
                  <a:pt x="28892" y="514984"/>
                </a:lnTo>
                <a:lnTo>
                  <a:pt x="47307" y="518477"/>
                </a:lnTo>
                <a:lnTo>
                  <a:pt x="820420" y="518477"/>
                </a:lnTo>
                <a:lnTo>
                  <a:pt x="838517" y="514984"/>
                </a:lnTo>
                <a:lnTo>
                  <a:pt x="853757" y="504825"/>
                </a:lnTo>
                <a:lnTo>
                  <a:pt x="856932" y="499744"/>
                </a:lnTo>
                <a:lnTo>
                  <a:pt x="47307" y="499744"/>
                </a:lnTo>
                <a:lnTo>
                  <a:pt x="36195" y="497522"/>
                </a:lnTo>
                <a:lnTo>
                  <a:pt x="27304" y="491489"/>
                </a:lnTo>
                <a:lnTo>
                  <a:pt x="20954" y="482600"/>
                </a:lnTo>
                <a:lnTo>
                  <a:pt x="18732" y="471487"/>
                </a:lnTo>
                <a:lnTo>
                  <a:pt x="386715" y="471487"/>
                </a:lnTo>
                <a:lnTo>
                  <a:pt x="386715" y="452437"/>
                </a:lnTo>
                <a:close/>
              </a:path>
              <a:path w="867410" h="518795">
                <a:moveTo>
                  <a:pt x="867410" y="452437"/>
                </a:moveTo>
                <a:lnTo>
                  <a:pt x="848677" y="452437"/>
                </a:lnTo>
                <a:lnTo>
                  <a:pt x="848677" y="471487"/>
                </a:lnTo>
                <a:lnTo>
                  <a:pt x="846454" y="482600"/>
                </a:lnTo>
                <a:lnTo>
                  <a:pt x="840422" y="491489"/>
                </a:lnTo>
                <a:lnTo>
                  <a:pt x="831215" y="497522"/>
                </a:lnTo>
                <a:lnTo>
                  <a:pt x="820420" y="499744"/>
                </a:lnTo>
                <a:lnTo>
                  <a:pt x="856932" y="499744"/>
                </a:lnTo>
                <a:lnTo>
                  <a:pt x="863917" y="489902"/>
                </a:lnTo>
                <a:lnTo>
                  <a:pt x="867410" y="471487"/>
                </a:lnTo>
                <a:lnTo>
                  <a:pt x="867410" y="452437"/>
                </a:lnTo>
                <a:close/>
              </a:path>
              <a:path w="867410" h="518795">
                <a:moveTo>
                  <a:pt x="499745" y="471487"/>
                </a:moveTo>
                <a:lnTo>
                  <a:pt x="367665" y="471487"/>
                </a:lnTo>
                <a:lnTo>
                  <a:pt x="368934" y="478472"/>
                </a:lnTo>
                <a:lnTo>
                  <a:pt x="372745" y="484504"/>
                </a:lnTo>
                <a:lnTo>
                  <a:pt x="378459" y="488632"/>
                </a:lnTo>
                <a:lnTo>
                  <a:pt x="385445" y="490219"/>
                </a:lnTo>
                <a:lnTo>
                  <a:pt x="481012" y="490219"/>
                </a:lnTo>
                <a:lnTo>
                  <a:pt x="487997" y="489267"/>
                </a:lnTo>
                <a:lnTo>
                  <a:pt x="494029" y="485457"/>
                </a:lnTo>
                <a:lnTo>
                  <a:pt x="498157" y="479742"/>
                </a:lnTo>
                <a:lnTo>
                  <a:pt x="499745" y="472757"/>
                </a:lnTo>
                <a:lnTo>
                  <a:pt x="499745" y="471487"/>
                </a:lnTo>
                <a:close/>
              </a:path>
              <a:path w="867410" h="518795">
                <a:moveTo>
                  <a:pt x="848677" y="452437"/>
                </a:moveTo>
                <a:lnTo>
                  <a:pt x="481012" y="452437"/>
                </a:lnTo>
                <a:lnTo>
                  <a:pt x="481012" y="471487"/>
                </a:lnTo>
                <a:lnTo>
                  <a:pt x="848677" y="471487"/>
                </a:lnTo>
                <a:lnTo>
                  <a:pt x="848677" y="45243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720"/>
              </a:lnSpc>
            </a:pPr>
            <a:r>
              <a:rPr spc="30" dirty="0"/>
              <a:t>27</a:t>
            </a:r>
          </a:p>
        </p:txBody>
      </p:sp>
    </p:spTree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884987" y="0"/>
            <a:ext cx="4788535" cy="6878955"/>
            <a:chOff x="6884987" y="0"/>
            <a:chExt cx="4788535" cy="6878955"/>
          </a:xfrm>
        </p:grpSpPr>
        <p:sp>
          <p:nvSpPr>
            <p:cNvPr id="3" name="object 3"/>
            <p:cNvSpPr/>
            <p:nvPr/>
          </p:nvSpPr>
          <p:spPr>
            <a:xfrm>
              <a:off x="6896100" y="1270"/>
              <a:ext cx="1818639" cy="6856730"/>
            </a:xfrm>
            <a:custGeom>
              <a:avLst/>
              <a:gdLst/>
              <a:ahLst/>
              <a:cxnLst/>
              <a:rect l="l" t="t" r="r" b="b"/>
              <a:pathLst>
                <a:path w="1818640" h="6856730">
                  <a:moveTo>
                    <a:pt x="0" y="6856730"/>
                  </a:moveTo>
                  <a:lnTo>
                    <a:pt x="1818322" y="0"/>
                  </a:lnTo>
                </a:path>
              </a:pathLst>
            </a:custGeom>
            <a:ln w="22225">
              <a:solidFill>
                <a:srgbClr val="D6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7377747" y="0"/>
              <a:ext cx="2555875" cy="6858000"/>
            </a:xfrm>
            <a:custGeom>
              <a:avLst/>
              <a:gdLst/>
              <a:ahLst/>
              <a:cxnLst/>
              <a:rect l="l" t="t" r="r" b="b"/>
              <a:pathLst>
                <a:path w="2555875" h="6858000">
                  <a:moveTo>
                    <a:pt x="1542097" y="1537652"/>
                  </a:moveTo>
                  <a:lnTo>
                    <a:pt x="1494790" y="1544002"/>
                  </a:lnTo>
                  <a:lnTo>
                    <a:pt x="1451292" y="1562100"/>
                  </a:lnTo>
                  <a:lnTo>
                    <a:pt x="1413827" y="1590675"/>
                  </a:lnTo>
                  <a:lnTo>
                    <a:pt x="1384617" y="1628139"/>
                  </a:lnTo>
                  <a:lnTo>
                    <a:pt x="1365885" y="1673860"/>
                  </a:lnTo>
                  <a:lnTo>
                    <a:pt x="970915" y="3128645"/>
                  </a:lnTo>
                  <a:lnTo>
                    <a:pt x="0" y="6858000"/>
                  </a:lnTo>
                  <a:lnTo>
                    <a:pt x="26035" y="6858000"/>
                  </a:lnTo>
                  <a:lnTo>
                    <a:pt x="996632" y="3136265"/>
                  </a:lnTo>
                  <a:lnTo>
                    <a:pt x="1391285" y="1681479"/>
                  </a:lnTo>
                  <a:lnTo>
                    <a:pt x="1412240" y="1635442"/>
                  </a:lnTo>
                  <a:lnTo>
                    <a:pt x="1445577" y="1599247"/>
                  </a:lnTo>
                  <a:lnTo>
                    <a:pt x="1487805" y="1574800"/>
                  </a:lnTo>
                  <a:lnTo>
                    <a:pt x="1535747" y="1564322"/>
                  </a:lnTo>
                  <a:lnTo>
                    <a:pt x="1637665" y="1564322"/>
                  </a:lnTo>
                  <a:lnTo>
                    <a:pt x="1625600" y="1556702"/>
                  </a:lnTo>
                  <a:lnTo>
                    <a:pt x="1590992" y="1544002"/>
                  </a:lnTo>
                  <a:lnTo>
                    <a:pt x="1542097" y="1537652"/>
                  </a:lnTo>
                  <a:close/>
                </a:path>
                <a:path w="2555875" h="6858000">
                  <a:moveTo>
                    <a:pt x="1637665" y="1564322"/>
                  </a:moveTo>
                  <a:lnTo>
                    <a:pt x="1535747" y="1564322"/>
                  </a:lnTo>
                  <a:lnTo>
                    <a:pt x="1585912" y="1569402"/>
                  </a:lnTo>
                  <a:lnTo>
                    <a:pt x="1615122" y="1580514"/>
                  </a:lnTo>
                  <a:lnTo>
                    <a:pt x="1663700" y="1617662"/>
                  </a:lnTo>
                  <a:lnTo>
                    <a:pt x="1694497" y="1671954"/>
                  </a:lnTo>
                  <a:lnTo>
                    <a:pt x="1702117" y="1732597"/>
                  </a:lnTo>
                  <a:lnTo>
                    <a:pt x="1696720" y="1764029"/>
                  </a:lnTo>
                  <a:lnTo>
                    <a:pt x="1437005" y="2721927"/>
                  </a:lnTo>
                  <a:lnTo>
                    <a:pt x="1430655" y="2770822"/>
                  </a:lnTo>
                  <a:lnTo>
                    <a:pt x="1437005" y="2818129"/>
                  </a:lnTo>
                  <a:lnTo>
                    <a:pt x="1455102" y="2861627"/>
                  </a:lnTo>
                  <a:lnTo>
                    <a:pt x="1483677" y="2899092"/>
                  </a:lnTo>
                  <a:lnTo>
                    <a:pt x="1521460" y="2928302"/>
                  </a:lnTo>
                  <a:lnTo>
                    <a:pt x="1566862" y="2947035"/>
                  </a:lnTo>
                  <a:lnTo>
                    <a:pt x="1618932" y="2953067"/>
                  </a:lnTo>
                  <a:lnTo>
                    <a:pt x="1669097" y="2944812"/>
                  </a:lnTo>
                  <a:lnTo>
                    <a:pt x="1704340" y="2928302"/>
                  </a:lnTo>
                  <a:lnTo>
                    <a:pt x="1617662" y="2928302"/>
                  </a:lnTo>
                  <a:lnTo>
                    <a:pt x="1573212" y="2922904"/>
                  </a:lnTo>
                  <a:lnTo>
                    <a:pt x="1527175" y="2901950"/>
                  </a:lnTo>
                  <a:lnTo>
                    <a:pt x="1490980" y="2868612"/>
                  </a:lnTo>
                  <a:lnTo>
                    <a:pt x="1466532" y="2826385"/>
                  </a:lnTo>
                  <a:lnTo>
                    <a:pt x="1456055" y="2778442"/>
                  </a:lnTo>
                  <a:lnTo>
                    <a:pt x="1461135" y="2728277"/>
                  </a:lnTo>
                  <a:lnTo>
                    <a:pt x="1720850" y="1770379"/>
                  </a:lnTo>
                  <a:lnTo>
                    <a:pt x="1726882" y="1734820"/>
                  </a:lnTo>
                  <a:lnTo>
                    <a:pt x="1725930" y="1701800"/>
                  </a:lnTo>
                  <a:lnTo>
                    <a:pt x="1725930" y="1698942"/>
                  </a:lnTo>
                  <a:lnTo>
                    <a:pt x="1717992" y="1664017"/>
                  </a:lnTo>
                  <a:lnTo>
                    <a:pt x="1703070" y="1630679"/>
                  </a:lnTo>
                  <a:lnTo>
                    <a:pt x="1682115" y="1600517"/>
                  </a:lnTo>
                  <a:lnTo>
                    <a:pt x="1656080" y="1575752"/>
                  </a:lnTo>
                  <a:lnTo>
                    <a:pt x="1637665" y="1564322"/>
                  </a:lnTo>
                  <a:close/>
                </a:path>
                <a:path w="2555875" h="6858000">
                  <a:moveTo>
                    <a:pt x="2555875" y="0"/>
                  </a:moveTo>
                  <a:lnTo>
                    <a:pt x="2528570" y="0"/>
                  </a:lnTo>
                  <a:lnTo>
                    <a:pt x="2100177" y="1562100"/>
                  </a:lnTo>
                  <a:lnTo>
                    <a:pt x="1757680" y="2837497"/>
                  </a:lnTo>
                  <a:lnTo>
                    <a:pt x="1732915" y="2875279"/>
                  </a:lnTo>
                  <a:lnTo>
                    <a:pt x="1699895" y="2903537"/>
                  </a:lnTo>
                  <a:lnTo>
                    <a:pt x="1660525" y="2921635"/>
                  </a:lnTo>
                  <a:lnTo>
                    <a:pt x="1617662" y="2928302"/>
                  </a:lnTo>
                  <a:lnTo>
                    <a:pt x="1704340" y="2928302"/>
                  </a:lnTo>
                  <a:lnTo>
                    <a:pt x="1714817" y="2923540"/>
                  </a:lnTo>
                  <a:lnTo>
                    <a:pt x="1753235" y="2890520"/>
                  </a:lnTo>
                  <a:lnTo>
                    <a:pt x="1782127" y="2846387"/>
                  </a:lnTo>
                  <a:lnTo>
                    <a:pt x="1782127" y="2845117"/>
                  </a:lnTo>
                  <a:lnTo>
                    <a:pt x="2124710" y="1568132"/>
                  </a:lnTo>
                  <a:lnTo>
                    <a:pt x="2555875" y="0"/>
                  </a:lnTo>
                  <a:close/>
                </a:path>
              </a:pathLst>
            </a:custGeom>
            <a:solidFill>
              <a:srgbClr val="FFB8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7895589" y="5207635"/>
              <a:ext cx="756285" cy="1645920"/>
            </a:xfrm>
            <a:custGeom>
              <a:avLst/>
              <a:gdLst/>
              <a:ahLst/>
              <a:cxnLst/>
              <a:rect l="l" t="t" r="r" b="b"/>
              <a:pathLst>
                <a:path w="756284" h="1645920">
                  <a:moveTo>
                    <a:pt x="578484" y="0"/>
                  </a:moveTo>
                  <a:lnTo>
                    <a:pt x="532129" y="6350"/>
                  </a:lnTo>
                  <a:lnTo>
                    <a:pt x="489902" y="24129"/>
                  </a:lnTo>
                  <a:lnTo>
                    <a:pt x="453389" y="52387"/>
                  </a:lnTo>
                  <a:lnTo>
                    <a:pt x="425132" y="89534"/>
                  </a:lnTo>
                  <a:lnTo>
                    <a:pt x="406400" y="134619"/>
                  </a:lnTo>
                  <a:lnTo>
                    <a:pt x="0" y="1645602"/>
                  </a:lnTo>
                  <a:lnTo>
                    <a:pt x="26352" y="1645602"/>
                  </a:lnTo>
                  <a:lnTo>
                    <a:pt x="430212" y="140969"/>
                  </a:lnTo>
                  <a:lnTo>
                    <a:pt x="450214" y="95249"/>
                  </a:lnTo>
                  <a:lnTo>
                    <a:pt x="482282" y="59689"/>
                  </a:lnTo>
                  <a:lnTo>
                    <a:pt x="523239" y="35559"/>
                  </a:lnTo>
                  <a:lnTo>
                    <a:pt x="569594" y="25399"/>
                  </a:lnTo>
                  <a:lnTo>
                    <a:pt x="662362" y="25399"/>
                  </a:lnTo>
                  <a:lnTo>
                    <a:pt x="624839" y="6350"/>
                  </a:lnTo>
                  <a:lnTo>
                    <a:pt x="578484" y="0"/>
                  </a:lnTo>
                  <a:close/>
                </a:path>
                <a:path w="756284" h="1645920">
                  <a:moveTo>
                    <a:pt x="662362" y="25399"/>
                  </a:moveTo>
                  <a:lnTo>
                    <a:pt x="569594" y="25399"/>
                  </a:lnTo>
                  <a:lnTo>
                    <a:pt x="618489" y="30797"/>
                  </a:lnTo>
                  <a:lnTo>
                    <a:pt x="672464" y="57784"/>
                  </a:lnTo>
                  <a:lnTo>
                    <a:pt x="711517" y="103822"/>
                  </a:lnTo>
                  <a:lnTo>
                    <a:pt x="730884" y="161607"/>
                  </a:lnTo>
                  <a:lnTo>
                    <a:pt x="731837" y="192087"/>
                  </a:lnTo>
                  <a:lnTo>
                    <a:pt x="726439" y="222884"/>
                  </a:lnTo>
                  <a:lnTo>
                    <a:pt x="343852" y="1645602"/>
                  </a:lnTo>
                  <a:lnTo>
                    <a:pt x="370204" y="1645602"/>
                  </a:lnTo>
                  <a:lnTo>
                    <a:pt x="750252" y="229552"/>
                  </a:lnTo>
                  <a:lnTo>
                    <a:pt x="756284" y="193674"/>
                  </a:lnTo>
                  <a:lnTo>
                    <a:pt x="755332" y="158432"/>
                  </a:lnTo>
                  <a:lnTo>
                    <a:pt x="732789" y="91122"/>
                  </a:lnTo>
                  <a:lnTo>
                    <a:pt x="686752" y="37782"/>
                  </a:lnTo>
                  <a:lnTo>
                    <a:pt x="662362" y="25399"/>
                  </a:lnTo>
                  <a:close/>
                </a:path>
              </a:pathLst>
            </a:custGeom>
            <a:solidFill>
              <a:srgbClr val="D679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548880" y="6167120"/>
              <a:ext cx="3294379" cy="612140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7216140" y="4307204"/>
              <a:ext cx="4457700" cy="370840"/>
            </a:xfrm>
            <a:custGeom>
              <a:avLst/>
              <a:gdLst/>
              <a:ahLst/>
              <a:cxnLst/>
              <a:rect l="l" t="t" r="r" b="b"/>
              <a:pathLst>
                <a:path w="4457700" h="370839">
                  <a:moveTo>
                    <a:pt x="2228532" y="0"/>
                  </a:moveTo>
                  <a:lnTo>
                    <a:pt x="0" y="0"/>
                  </a:lnTo>
                  <a:lnTo>
                    <a:pt x="0" y="370840"/>
                  </a:lnTo>
                  <a:lnTo>
                    <a:pt x="2228532" y="370840"/>
                  </a:lnTo>
                  <a:lnTo>
                    <a:pt x="2228532" y="0"/>
                  </a:lnTo>
                  <a:close/>
                </a:path>
                <a:path w="4457700" h="370839">
                  <a:moveTo>
                    <a:pt x="4457382" y="0"/>
                  </a:moveTo>
                  <a:lnTo>
                    <a:pt x="2228850" y="0"/>
                  </a:lnTo>
                  <a:lnTo>
                    <a:pt x="2228850" y="370840"/>
                  </a:lnTo>
                  <a:lnTo>
                    <a:pt x="4457382" y="370840"/>
                  </a:lnTo>
                  <a:lnTo>
                    <a:pt x="4457382" y="0"/>
                  </a:lnTo>
                  <a:close/>
                </a:path>
              </a:pathLst>
            </a:custGeom>
            <a:solidFill>
              <a:srgbClr val="FFB800">
                <a:alpha val="19607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7216140" y="3936365"/>
              <a:ext cx="4457700" cy="1854200"/>
            </a:xfrm>
            <a:custGeom>
              <a:avLst/>
              <a:gdLst/>
              <a:ahLst/>
              <a:cxnLst/>
              <a:rect l="l" t="t" r="r" b="b"/>
              <a:pathLst>
                <a:path w="4457700" h="1854200">
                  <a:moveTo>
                    <a:pt x="0" y="370840"/>
                  </a:moveTo>
                  <a:lnTo>
                    <a:pt x="4457382" y="370840"/>
                  </a:lnTo>
                </a:path>
                <a:path w="4457700" h="1854200">
                  <a:moveTo>
                    <a:pt x="0" y="0"/>
                  </a:moveTo>
                  <a:lnTo>
                    <a:pt x="4457382" y="0"/>
                  </a:lnTo>
                </a:path>
                <a:path w="4457700" h="1854200">
                  <a:moveTo>
                    <a:pt x="0" y="1854200"/>
                  </a:moveTo>
                  <a:lnTo>
                    <a:pt x="4457382" y="1854200"/>
                  </a:lnTo>
                </a:path>
              </a:pathLst>
            </a:custGeom>
            <a:ln w="12700">
              <a:solidFill>
                <a:srgbClr val="FFB8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/>
          <p:nvPr/>
        </p:nvSpPr>
        <p:spPr>
          <a:xfrm>
            <a:off x="5095875" y="4432300"/>
            <a:ext cx="635000" cy="802005"/>
          </a:xfrm>
          <a:custGeom>
            <a:avLst/>
            <a:gdLst/>
            <a:ahLst/>
            <a:cxnLst/>
            <a:rect l="l" t="t" r="r" b="b"/>
            <a:pathLst>
              <a:path w="635000" h="802004">
                <a:moveTo>
                  <a:pt x="593089" y="765810"/>
                </a:moveTo>
                <a:lnTo>
                  <a:pt x="43497" y="765810"/>
                </a:lnTo>
                <a:lnTo>
                  <a:pt x="43497" y="777875"/>
                </a:lnTo>
                <a:lnTo>
                  <a:pt x="45085" y="787082"/>
                </a:lnTo>
                <a:lnTo>
                  <a:pt x="50164" y="794702"/>
                </a:lnTo>
                <a:lnTo>
                  <a:pt x="57785" y="799782"/>
                </a:lnTo>
                <a:lnTo>
                  <a:pt x="66992" y="801687"/>
                </a:lnTo>
                <a:lnTo>
                  <a:pt x="569595" y="801687"/>
                </a:lnTo>
                <a:lnTo>
                  <a:pt x="578802" y="799782"/>
                </a:lnTo>
                <a:lnTo>
                  <a:pt x="586104" y="794702"/>
                </a:lnTo>
                <a:lnTo>
                  <a:pt x="591185" y="787082"/>
                </a:lnTo>
                <a:lnTo>
                  <a:pt x="593089" y="777875"/>
                </a:lnTo>
                <a:lnTo>
                  <a:pt x="593089" y="765810"/>
                </a:lnTo>
                <a:close/>
              </a:path>
              <a:path w="635000" h="802004">
                <a:moveTo>
                  <a:pt x="268604" y="507364"/>
                </a:moveTo>
                <a:lnTo>
                  <a:pt x="138747" y="507364"/>
                </a:lnTo>
                <a:lnTo>
                  <a:pt x="129222" y="509269"/>
                </a:lnTo>
                <a:lnTo>
                  <a:pt x="121920" y="514032"/>
                </a:lnTo>
                <a:lnTo>
                  <a:pt x="116839" y="521652"/>
                </a:lnTo>
                <a:lnTo>
                  <a:pt x="114935" y="530860"/>
                </a:lnTo>
                <a:lnTo>
                  <a:pt x="114935" y="765810"/>
                </a:lnTo>
                <a:lnTo>
                  <a:pt x="521335" y="765810"/>
                </a:lnTo>
                <a:lnTo>
                  <a:pt x="521335" y="706437"/>
                </a:lnTo>
                <a:lnTo>
                  <a:pt x="304482" y="706437"/>
                </a:lnTo>
                <a:lnTo>
                  <a:pt x="289560" y="699769"/>
                </a:lnTo>
                <a:lnTo>
                  <a:pt x="255587" y="699769"/>
                </a:lnTo>
                <a:lnTo>
                  <a:pt x="202882" y="646747"/>
                </a:lnTo>
                <a:lnTo>
                  <a:pt x="255587" y="594042"/>
                </a:lnTo>
                <a:lnTo>
                  <a:pt x="268604" y="594042"/>
                </a:lnTo>
                <a:lnTo>
                  <a:pt x="268604" y="507364"/>
                </a:lnTo>
                <a:close/>
              </a:path>
              <a:path w="635000" h="802004">
                <a:moveTo>
                  <a:pt x="207547" y="246062"/>
                </a:moveTo>
                <a:lnTo>
                  <a:pt x="168910" y="246062"/>
                </a:lnTo>
                <a:lnTo>
                  <a:pt x="174942" y="274319"/>
                </a:lnTo>
                <a:lnTo>
                  <a:pt x="186689" y="300355"/>
                </a:lnTo>
                <a:lnTo>
                  <a:pt x="202882" y="323532"/>
                </a:lnTo>
                <a:lnTo>
                  <a:pt x="223520" y="343217"/>
                </a:lnTo>
                <a:lnTo>
                  <a:pt x="223520" y="370522"/>
                </a:lnTo>
                <a:lnTo>
                  <a:pt x="221614" y="374332"/>
                </a:lnTo>
                <a:lnTo>
                  <a:pt x="217804" y="375285"/>
                </a:lnTo>
                <a:lnTo>
                  <a:pt x="108585" y="420052"/>
                </a:lnTo>
                <a:lnTo>
                  <a:pt x="51752" y="456564"/>
                </a:lnTo>
                <a:lnTo>
                  <a:pt x="26035" y="487362"/>
                </a:lnTo>
                <a:lnTo>
                  <a:pt x="15875" y="526097"/>
                </a:lnTo>
                <a:lnTo>
                  <a:pt x="0" y="669607"/>
                </a:lnTo>
                <a:lnTo>
                  <a:pt x="0" y="684847"/>
                </a:lnTo>
                <a:lnTo>
                  <a:pt x="23495" y="722312"/>
                </a:lnTo>
                <a:lnTo>
                  <a:pt x="57785" y="740727"/>
                </a:lnTo>
                <a:lnTo>
                  <a:pt x="69850" y="745807"/>
                </a:lnTo>
                <a:lnTo>
                  <a:pt x="96202" y="745807"/>
                </a:lnTo>
                <a:lnTo>
                  <a:pt x="96202" y="716597"/>
                </a:lnTo>
                <a:lnTo>
                  <a:pt x="82867" y="711517"/>
                </a:lnTo>
                <a:lnTo>
                  <a:pt x="69850" y="705802"/>
                </a:lnTo>
                <a:lnTo>
                  <a:pt x="57467" y="699452"/>
                </a:lnTo>
                <a:lnTo>
                  <a:pt x="45402" y="692150"/>
                </a:lnTo>
                <a:lnTo>
                  <a:pt x="39687" y="688339"/>
                </a:lnTo>
                <a:lnTo>
                  <a:pt x="36829" y="681672"/>
                </a:lnTo>
                <a:lnTo>
                  <a:pt x="37782" y="675322"/>
                </a:lnTo>
                <a:lnTo>
                  <a:pt x="53657" y="529907"/>
                </a:lnTo>
                <a:lnTo>
                  <a:pt x="75564" y="485775"/>
                </a:lnTo>
                <a:lnTo>
                  <a:pt x="126364" y="453707"/>
                </a:lnTo>
                <a:lnTo>
                  <a:pt x="183832" y="429894"/>
                </a:lnTo>
                <a:lnTo>
                  <a:pt x="199072" y="425450"/>
                </a:lnTo>
                <a:lnTo>
                  <a:pt x="535622" y="425450"/>
                </a:lnTo>
                <a:lnTo>
                  <a:pt x="514350" y="414972"/>
                </a:lnTo>
                <a:lnTo>
                  <a:pt x="316864" y="414972"/>
                </a:lnTo>
                <a:lnTo>
                  <a:pt x="298132" y="414337"/>
                </a:lnTo>
                <a:lnTo>
                  <a:pt x="279717" y="412114"/>
                </a:lnTo>
                <a:lnTo>
                  <a:pt x="260985" y="408939"/>
                </a:lnTo>
                <a:lnTo>
                  <a:pt x="242252" y="404494"/>
                </a:lnTo>
                <a:lnTo>
                  <a:pt x="250189" y="397192"/>
                </a:lnTo>
                <a:lnTo>
                  <a:pt x="255904" y="388302"/>
                </a:lnTo>
                <a:lnTo>
                  <a:pt x="259714" y="377825"/>
                </a:lnTo>
                <a:lnTo>
                  <a:pt x="261302" y="366712"/>
                </a:lnTo>
                <a:lnTo>
                  <a:pt x="261302" y="365760"/>
                </a:lnTo>
                <a:lnTo>
                  <a:pt x="392112" y="365760"/>
                </a:lnTo>
                <a:lnTo>
                  <a:pt x="392112" y="339407"/>
                </a:lnTo>
                <a:lnTo>
                  <a:pt x="317817" y="339407"/>
                </a:lnTo>
                <a:lnTo>
                  <a:pt x="275589" y="331469"/>
                </a:lnTo>
                <a:lnTo>
                  <a:pt x="240664" y="309562"/>
                </a:lnTo>
                <a:lnTo>
                  <a:pt x="215900" y="276225"/>
                </a:lnTo>
                <a:lnTo>
                  <a:pt x="207547" y="246062"/>
                </a:lnTo>
                <a:close/>
              </a:path>
              <a:path w="635000" h="802004">
                <a:moveTo>
                  <a:pt x="535622" y="425450"/>
                </a:moveTo>
                <a:lnTo>
                  <a:pt x="437514" y="425450"/>
                </a:lnTo>
                <a:lnTo>
                  <a:pt x="451485" y="429894"/>
                </a:lnTo>
                <a:lnTo>
                  <a:pt x="508952" y="453707"/>
                </a:lnTo>
                <a:lnTo>
                  <a:pt x="560070" y="485775"/>
                </a:lnTo>
                <a:lnTo>
                  <a:pt x="580707" y="526097"/>
                </a:lnTo>
                <a:lnTo>
                  <a:pt x="597852" y="674369"/>
                </a:lnTo>
                <a:lnTo>
                  <a:pt x="565467" y="705167"/>
                </a:lnTo>
                <a:lnTo>
                  <a:pt x="539432" y="715644"/>
                </a:lnTo>
                <a:lnTo>
                  <a:pt x="539432" y="745807"/>
                </a:lnTo>
                <a:lnTo>
                  <a:pt x="564832" y="745807"/>
                </a:lnTo>
                <a:lnTo>
                  <a:pt x="576897" y="740727"/>
                </a:lnTo>
                <a:lnTo>
                  <a:pt x="610870" y="722312"/>
                </a:lnTo>
                <a:lnTo>
                  <a:pt x="634364" y="684847"/>
                </a:lnTo>
                <a:lnTo>
                  <a:pt x="634682" y="669607"/>
                </a:lnTo>
                <a:lnTo>
                  <a:pt x="619442" y="528002"/>
                </a:lnTo>
                <a:lnTo>
                  <a:pt x="609917" y="488314"/>
                </a:lnTo>
                <a:lnTo>
                  <a:pt x="584517" y="457517"/>
                </a:lnTo>
                <a:lnTo>
                  <a:pt x="535622" y="425450"/>
                </a:lnTo>
                <a:close/>
              </a:path>
              <a:path w="635000" h="802004">
                <a:moveTo>
                  <a:pt x="432752" y="507364"/>
                </a:moveTo>
                <a:lnTo>
                  <a:pt x="348932" y="507364"/>
                </a:lnTo>
                <a:lnTo>
                  <a:pt x="348932" y="599757"/>
                </a:lnTo>
                <a:lnTo>
                  <a:pt x="304482" y="706437"/>
                </a:lnTo>
                <a:lnTo>
                  <a:pt x="521335" y="706437"/>
                </a:lnTo>
                <a:lnTo>
                  <a:pt x="521335" y="700722"/>
                </a:lnTo>
                <a:lnTo>
                  <a:pt x="380047" y="700722"/>
                </a:lnTo>
                <a:lnTo>
                  <a:pt x="366712" y="687387"/>
                </a:lnTo>
                <a:lnTo>
                  <a:pt x="406400" y="647700"/>
                </a:lnTo>
                <a:lnTo>
                  <a:pt x="366712" y="608330"/>
                </a:lnTo>
                <a:lnTo>
                  <a:pt x="380047" y="594994"/>
                </a:lnTo>
                <a:lnTo>
                  <a:pt x="432752" y="594994"/>
                </a:lnTo>
                <a:lnTo>
                  <a:pt x="432752" y="507364"/>
                </a:lnTo>
                <a:close/>
              </a:path>
              <a:path w="635000" h="802004">
                <a:moveTo>
                  <a:pt x="497839" y="507364"/>
                </a:moveTo>
                <a:lnTo>
                  <a:pt x="432752" y="507364"/>
                </a:lnTo>
                <a:lnTo>
                  <a:pt x="432752" y="647700"/>
                </a:lnTo>
                <a:lnTo>
                  <a:pt x="380047" y="700722"/>
                </a:lnTo>
                <a:lnTo>
                  <a:pt x="521335" y="700722"/>
                </a:lnTo>
                <a:lnTo>
                  <a:pt x="521335" y="530860"/>
                </a:lnTo>
                <a:lnTo>
                  <a:pt x="519429" y="521652"/>
                </a:lnTo>
                <a:lnTo>
                  <a:pt x="514667" y="514032"/>
                </a:lnTo>
                <a:lnTo>
                  <a:pt x="507047" y="509269"/>
                </a:lnTo>
                <a:lnTo>
                  <a:pt x="497839" y="507364"/>
                </a:lnTo>
                <a:close/>
              </a:path>
              <a:path w="635000" h="802004">
                <a:moveTo>
                  <a:pt x="348932" y="507364"/>
                </a:moveTo>
                <a:lnTo>
                  <a:pt x="268604" y="507364"/>
                </a:lnTo>
                <a:lnTo>
                  <a:pt x="268604" y="607377"/>
                </a:lnTo>
                <a:lnTo>
                  <a:pt x="229235" y="646747"/>
                </a:lnTo>
                <a:lnTo>
                  <a:pt x="268604" y="686435"/>
                </a:lnTo>
                <a:lnTo>
                  <a:pt x="255587" y="699769"/>
                </a:lnTo>
                <a:lnTo>
                  <a:pt x="289560" y="699769"/>
                </a:lnTo>
                <a:lnTo>
                  <a:pt x="287654" y="698817"/>
                </a:lnTo>
                <a:lnTo>
                  <a:pt x="331152" y="594042"/>
                </a:lnTo>
                <a:lnTo>
                  <a:pt x="331787" y="592137"/>
                </a:lnTo>
                <a:lnTo>
                  <a:pt x="348932" y="592137"/>
                </a:lnTo>
                <a:lnTo>
                  <a:pt x="348932" y="507364"/>
                </a:lnTo>
                <a:close/>
              </a:path>
              <a:path w="635000" h="802004">
                <a:moveTo>
                  <a:pt x="432752" y="594994"/>
                </a:moveTo>
                <a:lnTo>
                  <a:pt x="380047" y="594994"/>
                </a:lnTo>
                <a:lnTo>
                  <a:pt x="432752" y="647700"/>
                </a:lnTo>
                <a:lnTo>
                  <a:pt x="432752" y="594994"/>
                </a:lnTo>
                <a:close/>
              </a:path>
              <a:path w="635000" h="802004">
                <a:moveTo>
                  <a:pt x="268604" y="594042"/>
                </a:moveTo>
                <a:lnTo>
                  <a:pt x="255587" y="594042"/>
                </a:lnTo>
                <a:lnTo>
                  <a:pt x="268604" y="607377"/>
                </a:lnTo>
                <a:lnTo>
                  <a:pt x="268604" y="594042"/>
                </a:lnTo>
                <a:close/>
              </a:path>
              <a:path w="635000" h="802004">
                <a:moveTo>
                  <a:pt x="348932" y="592137"/>
                </a:moveTo>
                <a:lnTo>
                  <a:pt x="331787" y="592137"/>
                </a:lnTo>
                <a:lnTo>
                  <a:pt x="348932" y="599757"/>
                </a:lnTo>
                <a:lnTo>
                  <a:pt x="348932" y="592137"/>
                </a:lnTo>
                <a:close/>
              </a:path>
              <a:path w="635000" h="802004">
                <a:moveTo>
                  <a:pt x="437514" y="425450"/>
                </a:moveTo>
                <a:lnTo>
                  <a:pt x="199072" y="425450"/>
                </a:lnTo>
                <a:lnTo>
                  <a:pt x="222250" y="436880"/>
                </a:lnTo>
                <a:lnTo>
                  <a:pt x="250507" y="445452"/>
                </a:lnTo>
                <a:lnTo>
                  <a:pt x="282892" y="450850"/>
                </a:lnTo>
                <a:lnTo>
                  <a:pt x="317817" y="452755"/>
                </a:lnTo>
                <a:lnTo>
                  <a:pt x="352742" y="450850"/>
                </a:lnTo>
                <a:lnTo>
                  <a:pt x="385127" y="445452"/>
                </a:lnTo>
                <a:lnTo>
                  <a:pt x="413702" y="436880"/>
                </a:lnTo>
                <a:lnTo>
                  <a:pt x="437514" y="425450"/>
                </a:lnTo>
                <a:close/>
              </a:path>
              <a:path w="635000" h="802004">
                <a:moveTo>
                  <a:pt x="430847" y="54292"/>
                </a:moveTo>
                <a:lnTo>
                  <a:pt x="430847" y="226377"/>
                </a:lnTo>
                <a:lnTo>
                  <a:pt x="421957" y="270192"/>
                </a:lnTo>
                <a:lnTo>
                  <a:pt x="397510" y="306387"/>
                </a:lnTo>
                <a:lnTo>
                  <a:pt x="392112" y="309880"/>
                </a:lnTo>
                <a:lnTo>
                  <a:pt x="392112" y="404494"/>
                </a:lnTo>
                <a:lnTo>
                  <a:pt x="373697" y="409575"/>
                </a:lnTo>
                <a:lnTo>
                  <a:pt x="354964" y="413067"/>
                </a:lnTo>
                <a:lnTo>
                  <a:pt x="335914" y="414655"/>
                </a:lnTo>
                <a:lnTo>
                  <a:pt x="316864" y="414972"/>
                </a:lnTo>
                <a:lnTo>
                  <a:pt x="514350" y="414972"/>
                </a:lnTo>
                <a:lnTo>
                  <a:pt x="496887" y="407035"/>
                </a:lnTo>
                <a:lnTo>
                  <a:pt x="464820" y="394969"/>
                </a:lnTo>
                <a:lnTo>
                  <a:pt x="418782" y="376237"/>
                </a:lnTo>
                <a:lnTo>
                  <a:pt x="414972" y="374332"/>
                </a:lnTo>
                <a:lnTo>
                  <a:pt x="413067" y="371475"/>
                </a:lnTo>
                <a:lnTo>
                  <a:pt x="413067" y="345122"/>
                </a:lnTo>
                <a:lnTo>
                  <a:pt x="454660" y="293052"/>
                </a:lnTo>
                <a:lnTo>
                  <a:pt x="469582" y="227330"/>
                </a:lnTo>
                <a:lnTo>
                  <a:pt x="469582" y="193357"/>
                </a:lnTo>
                <a:lnTo>
                  <a:pt x="486397" y="193357"/>
                </a:lnTo>
                <a:lnTo>
                  <a:pt x="472439" y="151764"/>
                </a:lnTo>
                <a:lnTo>
                  <a:pt x="468629" y="138747"/>
                </a:lnTo>
                <a:lnTo>
                  <a:pt x="467677" y="132397"/>
                </a:lnTo>
                <a:lnTo>
                  <a:pt x="467677" y="132080"/>
                </a:lnTo>
                <a:lnTo>
                  <a:pt x="465137" y="122555"/>
                </a:lnTo>
                <a:lnTo>
                  <a:pt x="457517" y="94614"/>
                </a:lnTo>
                <a:lnTo>
                  <a:pt x="439420" y="63182"/>
                </a:lnTo>
                <a:lnTo>
                  <a:pt x="430847" y="54292"/>
                </a:lnTo>
                <a:close/>
              </a:path>
              <a:path w="635000" h="802004">
                <a:moveTo>
                  <a:pt x="392112" y="365760"/>
                </a:moveTo>
                <a:lnTo>
                  <a:pt x="374332" y="365760"/>
                </a:lnTo>
                <a:lnTo>
                  <a:pt x="374332" y="366712"/>
                </a:lnTo>
                <a:lnTo>
                  <a:pt x="375285" y="374332"/>
                </a:lnTo>
                <a:lnTo>
                  <a:pt x="375285" y="376237"/>
                </a:lnTo>
                <a:lnTo>
                  <a:pt x="375602" y="377507"/>
                </a:lnTo>
                <a:lnTo>
                  <a:pt x="379095" y="387350"/>
                </a:lnTo>
                <a:lnTo>
                  <a:pt x="384810" y="396557"/>
                </a:lnTo>
                <a:lnTo>
                  <a:pt x="392112" y="404494"/>
                </a:lnTo>
                <a:lnTo>
                  <a:pt x="392112" y="365760"/>
                </a:lnTo>
                <a:close/>
              </a:path>
              <a:path w="635000" h="802004">
                <a:moveTo>
                  <a:pt x="374332" y="365760"/>
                </a:moveTo>
                <a:lnTo>
                  <a:pt x="261302" y="365760"/>
                </a:lnTo>
                <a:lnTo>
                  <a:pt x="288925" y="374332"/>
                </a:lnTo>
                <a:lnTo>
                  <a:pt x="317817" y="377189"/>
                </a:lnTo>
                <a:lnTo>
                  <a:pt x="346710" y="374332"/>
                </a:lnTo>
                <a:lnTo>
                  <a:pt x="374332" y="365760"/>
                </a:lnTo>
                <a:close/>
              </a:path>
              <a:path w="635000" h="802004">
                <a:moveTo>
                  <a:pt x="392112" y="309880"/>
                </a:moveTo>
                <a:lnTo>
                  <a:pt x="361632" y="330517"/>
                </a:lnTo>
                <a:lnTo>
                  <a:pt x="317817" y="339407"/>
                </a:lnTo>
                <a:lnTo>
                  <a:pt x="392112" y="339407"/>
                </a:lnTo>
                <a:lnTo>
                  <a:pt x="392112" y="309880"/>
                </a:lnTo>
                <a:close/>
              </a:path>
              <a:path w="635000" h="802004">
                <a:moveTo>
                  <a:pt x="316864" y="0"/>
                </a:moveTo>
                <a:lnTo>
                  <a:pt x="274002" y="6667"/>
                </a:lnTo>
                <a:lnTo>
                  <a:pt x="235585" y="25400"/>
                </a:lnTo>
                <a:lnTo>
                  <a:pt x="203835" y="54292"/>
                </a:lnTo>
                <a:lnTo>
                  <a:pt x="180339" y="91439"/>
                </a:lnTo>
                <a:lnTo>
                  <a:pt x="167004" y="134937"/>
                </a:lnTo>
                <a:lnTo>
                  <a:pt x="167004" y="157480"/>
                </a:lnTo>
                <a:lnTo>
                  <a:pt x="166052" y="172719"/>
                </a:lnTo>
                <a:lnTo>
                  <a:pt x="163829" y="187960"/>
                </a:lnTo>
                <a:lnTo>
                  <a:pt x="160020" y="202564"/>
                </a:lnTo>
                <a:lnTo>
                  <a:pt x="154622" y="216852"/>
                </a:lnTo>
                <a:lnTo>
                  <a:pt x="138747" y="254635"/>
                </a:lnTo>
                <a:lnTo>
                  <a:pt x="140652" y="254000"/>
                </a:lnTo>
                <a:lnTo>
                  <a:pt x="156210" y="249872"/>
                </a:lnTo>
                <a:lnTo>
                  <a:pt x="168910" y="246062"/>
                </a:lnTo>
                <a:lnTo>
                  <a:pt x="207547" y="246062"/>
                </a:lnTo>
                <a:lnTo>
                  <a:pt x="204470" y="234950"/>
                </a:lnTo>
                <a:lnTo>
                  <a:pt x="245745" y="220027"/>
                </a:lnTo>
                <a:lnTo>
                  <a:pt x="290195" y="201294"/>
                </a:lnTo>
                <a:lnTo>
                  <a:pt x="333375" y="178752"/>
                </a:lnTo>
                <a:lnTo>
                  <a:pt x="372110" y="152400"/>
                </a:lnTo>
                <a:lnTo>
                  <a:pt x="402589" y="122555"/>
                </a:lnTo>
                <a:lnTo>
                  <a:pt x="430847" y="122555"/>
                </a:lnTo>
                <a:lnTo>
                  <a:pt x="430847" y="54292"/>
                </a:lnTo>
                <a:lnTo>
                  <a:pt x="414337" y="37464"/>
                </a:lnTo>
                <a:lnTo>
                  <a:pt x="395287" y="24447"/>
                </a:lnTo>
                <a:lnTo>
                  <a:pt x="362902" y="24447"/>
                </a:lnTo>
                <a:lnTo>
                  <a:pt x="353695" y="11430"/>
                </a:lnTo>
                <a:lnTo>
                  <a:pt x="316864" y="0"/>
                </a:lnTo>
                <a:close/>
              </a:path>
              <a:path w="635000" h="802004">
                <a:moveTo>
                  <a:pt x="486397" y="193357"/>
                </a:moveTo>
                <a:lnTo>
                  <a:pt x="469582" y="193357"/>
                </a:lnTo>
                <a:lnTo>
                  <a:pt x="475297" y="197167"/>
                </a:lnTo>
                <a:lnTo>
                  <a:pt x="488314" y="199072"/>
                </a:lnTo>
                <a:lnTo>
                  <a:pt x="486397" y="193357"/>
                </a:lnTo>
                <a:close/>
              </a:path>
              <a:path w="635000" h="802004">
                <a:moveTo>
                  <a:pt x="430847" y="122555"/>
                </a:moveTo>
                <a:lnTo>
                  <a:pt x="402589" y="122555"/>
                </a:lnTo>
                <a:lnTo>
                  <a:pt x="409257" y="132397"/>
                </a:lnTo>
                <a:lnTo>
                  <a:pt x="415925" y="141922"/>
                </a:lnTo>
                <a:lnTo>
                  <a:pt x="423227" y="151130"/>
                </a:lnTo>
                <a:lnTo>
                  <a:pt x="430847" y="160337"/>
                </a:lnTo>
                <a:lnTo>
                  <a:pt x="430847" y="122555"/>
                </a:lnTo>
                <a:close/>
              </a:path>
              <a:path w="635000" h="802004">
                <a:moveTo>
                  <a:pt x="380047" y="15239"/>
                </a:moveTo>
                <a:lnTo>
                  <a:pt x="375285" y="15239"/>
                </a:lnTo>
                <a:lnTo>
                  <a:pt x="371475" y="17780"/>
                </a:lnTo>
                <a:lnTo>
                  <a:pt x="362902" y="24447"/>
                </a:lnTo>
                <a:lnTo>
                  <a:pt x="395287" y="24447"/>
                </a:lnTo>
                <a:lnTo>
                  <a:pt x="383857" y="16827"/>
                </a:lnTo>
                <a:lnTo>
                  <a:pt x="380047" y="15239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532130" y="406717"/>
            <a:ext cx="2313305" cy="2921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50" spc="105" dirty="0">
                <a:solidFill>
                  <a:srgbClr val="000000"/>
                </a:solidFill>
              </a:rPr>
              <a:t>MITM:</a:t>
            </a:r>
            <a:r>
              <a:rPr sz="1750" spc="135" dirty="0">
                <a:solidFill>
                  <a:srgbClr val="000000"/>
                </a:solidFill>
              </a:rPr>
              <a:t> </a:t>
            </a:r>
            <a:r>
              <a:rPr sz="1750" spc="100" dirty="0">
                <a:solidFill>
                  <a:srgbClr val="000000"/>
                </a:solidFill>
              </a:rPr>
              <a:t>DNS</a:t>
            </a:r>
            <a:r>
              <a:rPr sz="1750" spc="135" dirty="0">
                <a:solidFill>
                  <a:srgbClr val="000000"/>
                </a:solidFill>
              </a:rPr>
              <a:t> </a:t>
            </a:r>
            <a:r>
              <a:rPr sz="1750" spc="90" dirty="0">
                <a:solidFill>
                  <a:srgbClr val="000000"/>
                </a:solidFill>
              </a:rPr>
              <a:t>Spoofing</a:t>
            </a:r>
            <a:endParaRPr sz="1750"/>
          </a:p>
        </p:txBody>
      </p:sp>
      <p:sp>
        <p:nvSpPr>
          <p:cNvPr id="11" name="object 11"/>
          <p:cNvSpPr txBox="1"/>
          <p:nvPr/>
        </p:nvSpPr>
        <p:spPr>
          <a:xfrm>
            <a:off x="8308340" y="33019"/>
            <a:ext cx="2174240" cy="1244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50" spc="60" dirty="0">
                <a:latin typeface="Calibri"/>
                <a:cs typeface="Calibri"/>
              </a:rPr>
              <a:t>CSP004_C_E:</a:t>
            </a:r>
            <a:r>
              <a:rPr sz="650" spc="35" dirty="0">
                <a:latin typeface="Calibri"/>
                <a:cs typeface="Calibri"/>
              </a:rPr>
              <a:t> </a:t>
            </a:r>
            <a:r>
              <a:rPr sz="650" spc="55" dirty="0">
                <a:latin typeface="Calibri"/>
                <a:cs typeface="Calibri"/>
              </a:rPr>
              <a:t>Abdelkader</a:t>
            </a:r>
            <a:r>
              <a:rPr sz="650" spc="30" dirty="0">
                <a:latin typeface="Calibri"/>
                <a:cs typeface="Calibri"/>
              </a:rPr>
              <a:t> </a:t>
            </a:r>
            <a:r>
              <a:rPr sz="650" spc="60" dirty="0">
                <a:latin typeface="Calibri"/>
                <a:cs typeface="Calibri"/>
              </a:rPr>
              <a:t>Shaaban</a:t>
            </a:r>
            <a:r>
              <a:rPr sz="650" spc="40" dirty="0">
                <a:latin typeface="Calibri"/>
                <a:cs typeface="Calibri"/>
              </a:rPr>
              <a:t> </a:t>
            </a:r>
            <a:r>
              <a:rPr sz="650" spc="55" dirty="0">
                <a:latin typeface="Calibri"/>
                <a:cs typeface="Calibri"/>
              </a:rPr>
              <a:t>και</a:t>
            </a:r>
            <a:r>
              <a:rPr sz="650" spc="25" dirty="0">
                <a:latin typeface="Calibri"/>
                <a:cs typeface="Calibri"/>
              </a:rPr>
              <a:t> </a:t>
            </a:r>
            <a:r>
              <a:rPr sz="650" spc="50" dirty="0">
                <a:latin typeface="Calibri"/>
                <a:cs typeface="Calibri"/>
              </a:rPr>
              <a:t>Stefan</a:t>
            </a:r>
            <a:r>
              <a:rPr sz="650" spc="25" dirty="0">
                <a:latin typeface="Calibri"/>
                <a:cs typeface="Calibri"/>
              </a:rPr>
              <a:t> </a:t>
            </a:r>
            <a:r>
              <a:rPr sz="650" spc="50" dirty="0">
                <a:latin typeface="Calibri"/>
                <a:cs typeface="Calibri"/>
              </a:rPr>
              <a:t>Schauer</a:t>
            </a:r>
            <a:endParaRPr sz="65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485775" y="1249997"/>
            <a:ext cx="11240770" cy="13029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9720" indent="-287020">
              <a:lnSpc>
                <a:spcPct val="100000"/>
              </a:lnSpc>
              <a:spcBef>
                <a:spcPts val="100"/>
              </a:spcBef>
              <a:buSzPct val="163636"/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sz="1100" spc="80" dirty="0">
                <a:latin typeface="Calibri"/>
                <a:cs typeface="Calibri"/>
              </a:rPr>
              <a:t>Όταν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spc="70" dirty="0">
                <a:latin typeface="Calibri"/>
                <a:cs typeface="Calibri"/>
              </a:rPr>
              <a:t>συμβαίνει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spc="75" dirty="0">
                <a:latin typeface="Calibri"/>
                <a:cs typeface="Calibri"/>
              </a:rPr>
              <a:t>μια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spc="75" dirty="0">
                <a:latin typeface="Calibri"/>
                <a:cs typeface="Calibri"/>
              </a:rPr>
              <a:t>επίθεση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spc="85" dirty="0">
                <a:latin typeface="Calibri"/>
                <a:cs typeface="Calibri"/>
              </a:rPr>
              <a:t>MITM,</a:t>
            </a:r>
            <a:r>
              <a:rPr sz="1100" spc="35" dirty="0">
                <a:latin typeface="Calibri"/>
                <a:cs typeface="Calibri"/>
              </a:rPr>
              <a:t> </a:t>
            </a:r>
            <a:r>
              <a:rPr sz="1100" spc="85" dirty="0">
                <a:latin typeface="Calibri"/>
                <a:cs typeface="Calibri"/>
              </a:rPr>
              <a:t>η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spc="75" dirty="0">
                <a:latin typeface="Calibri"/>
                <a:cs typeface="Calibri"/>
              </a:rPr>
              <a:t>αίτηση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spc="80" dirty="0">
                <a:latin typeface="Calibri"/>
                <a:cs typeface="Calibri"/>
              </a:rPr>
              <a:t>προς</a:t>
            </a:r>
            <a:r>
              <a:rPr sz="1100" spc="45" dirty="0">
                <a:latin typeface="Calibri"/>
                <a:cs typeface="Calibri"/>
              </a:rPr>
              <a:t> </a:t>
            </a:r>
            <a:r>
              <a:rPr sz="1100" spc="70" dirty="0">
                <a:latin typeface="Calibri"/>
                <a:cs typeface="Calibri"/>
              </a:rPr>
              <a:t>τον</a:t>
            </a:r>
            <a:r>
              <a:rPr sz="1100" spc="45" dirty="0">
                <a:latin typeface="Calibri"/>
                <a:cs typeface="Calibri"/>
              </a:rPr>
              <a:t> </a:t>
            </a:r>
            <a:r>
              <a:rPr sz="1100" b="1" spc="75" dirty="0">
                <a:latin typeface="Calibri"/>
                <a:cs typeface="Calibri"/>
              </a:rPr>
              <a:t>διακομιστή</a:t>
            </a:r>
            <a:r>
              <a:rPr sz="1100" b="1" spc="40" dirty="0">
                <a:latin typeface="Calibri"/>
                <a:cs typeface="Calibri"/>
              </a:rPr>
              <a:t> </a:t>
            </a:r>
            <a:r>
              <a:rPr sz="1100" spc="90" dirty="0">
                <a:latin typeface="Calibri"/>
                <a:cs typeface="Calibri"/>
              </a:rPr>
              <a:t>DNS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b="1" spc="90" dirty="0">
                <a:latin typeface="Calibri"/>
                <a:cs typeface="Calibri"/>
              </a:rPr>
              <a:t>θα</a:t>
            </a:r>
            <a:r>
              <a:rPr sz="1100" b="1" spc="45" dirty="0">
                <a:latin typeface="Calibri"/>
                <a:cs typeface="Calibri"/>
              </a:rPr>
              <a:t> </a:t>
            </a:r>
            <a:r>
              <a:rPr sz="1100" b="1" spc="80" dirty="0">
                <a:latin typeface="Calibri"/>
                <a:cs typeface="Calibri"/>
              </a:rPr>
              <a:t>υποκλαπεί</a:t>
            </a:r>
            <a:r>
              <a:rPr sz="1100" b="1" spc="40" dirty="0">
                <a:latin typeface="Calibri"/>
                <a:cs typeface="Calibri"/>
              </a:rPr>
              <a:t> </a:t>
            </a:r>
            <a:r>
              <a:rPr sz="1100" b="1" spc="90" dirty="0">
                <a:latin typeface="Calibri"/>
                <a:cs typeface="Calibri"/>
              </a:rPr>
              <a:t>από</a:t>
            </a:r>
            <a:r>
              <a:rPr sz="1100" b="1" spc="45" dirty="0">
                <a:latin typeface="Calibri"/>
                <a:cs typeface="Calibri"/>
              </a:rPr>
              <a:t> </a:t>
            </a:r>
            <a:r>
              <a:rPr sz="1100" spc="70" dirty="0">
                <a:latin typeface="Calibri"/>
                <a:cs typeface="Calibri"/>
              </a:rPr>
              <a:t>το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spc="75" dirty="0">
                <a:latin typeface="Calibri"/>
                <a:cs typeface="Calibri"/>
              </a:rPr>
              <a:t>σύστημα</a:t>
            </a:r>
            <a:r>
              <a:rPr sz="1100" spc="25" dirty="0">
                <a:latin typeface="Calibri"/>
                <a:cs typeface="Calibri"/>
              </a:rPr>
              <a:t> </a:t>
            </a:r>
            <a:r>
              <a:rPr sz="1100" spc="70" dirty="0">
                <a:latin typeface="Calibri"/>
                <a:cs typeface="Calibri"/>
              </a:rPr>
              <a:t>του</a:t>
            </a:r>
            <a:r>
              <a:rPr sz="1100" spc="20" dirty="0">
                <a:latin typeface="Calibri"/>
                <a:cs typeface="Calibri"/>
              </a:rPr>
              <a:t> </a:t>
            </a:r>
            <a:r>
              <a:rPr sz="1100" spc="60" dirty="0">
                <a:latin typeface="Calibri"/>
                <a:cs typeface="Calibri"/>
              </a:rPr>
              <a:t>επιτιθέμενου.</a:t>
            </a:r>
            <a:endParaRPr sz="1100" dirty="0">
              <a:latin typeface="Calibri"/>
              <a:cs typeface="Calibri"/>
            </a:endParaRPr>
          </a:p>
          <a:p>
            <a:pPr marL="299720">
              <a:lnSpc>
                <a:spcPct val="100000"/>
              </a:lnSpc>
              <a:spcBef>
                <a:spcPts val="860"/>
              </a:spcBef>
            </a:pPr>
            <a:r>
              <a:rPr sz="1100" spc="100" dirty="0">
                <a:latin typeface="Calibri"/>
                <a:cs typeface="Calibri"/>
              </a:rPr>
              <a:t>συσκευή.</a:t>
            </a:r>
            <a:r>
              <a:rPr sz="1100" spc="45" dirty="0">
                <a:latin typeface="Calibri"/>
                <a:cs typeface="Calibri"/>
              </a:rPr>
              <a:t> </a:t>
            </a:r>
            <a:r>
              <a:rPr sz="1100" spc="100" dirty="0">
                <a:latin typeface="Calibri"/>
                <a:cs typeface="Calibri"/>
              </a:rPr>
              <a:t>Στη</a:t>
            </a:r>
            <a:r>
              <a:rPr sz="1100" spc="50" dirty="0">
                <a:latin typeface="Calibri"/>
                <a:cs typeface="Calibri"/>
              </a:rPr>
              <a:t> </a:t>
            </a:r>
            <a:r>
              <a:rPr sz="1100" spc="95" dirty="0">
                <a:latin typeface="Calibri"/>
                <a:cs typeface="Calibri"/>
              </a:rPr>
              <a:t>συνέχεια,</a:t>
            </a:r>
            <a:r>
              <a:rPr sz="1100" spc="50" dirty="0">
                <a:latin typeface="Calibri"/>
                <a:cs typeface="Calibri"/>
              </a:rPr>
              <a:t> </a:t>
            </a:r>
            <a:r>
              <a:rPr sz="1100" spc="114" dirty="0">
                <a:latin typeface="Calibri"/>
                <a:cs typeface="Calibri"/>
              </a:rPr>
              <a:t>ο</a:t>
            </a:r>
            <a:r>
              <a:rPr sz="1100" spc="55" dirty="0">
                <a:latin typeface="Calibri"/>
                <a:cs typeface="Calibri"/>
              </a:rPr>
              <a:t> </a:t>
            </a:r>
            <a:r>
              <a:rPr sz="1100" b="1" spc="95" dirty="0">
                <a:latin typeface="Calibri"/>
                <a:cs typeface="Calibri"/>
              </a:rPr>
              <a:t>επιτιθέμενος</a:t>
            </a:r>
            <a:r>
              <a:rPr sz="1100" b="1" spc="50" dirty="0">
                <a:latin typeface="Calibri"/>
                <a:cs typeface="Calibri"/>
              </a:rPr>
              <a:t> </a:t>
            </a:r>
            <a:r>
              <a:rPr sz="1100" b="1" spc="105" dirty="0">
                <a:latin typeface="Calibri"/>
                <a:cs typeface="Calibri"/>
              </a:rPr>
              <a:t>μπορεί</a:t>
            </a:r>
            <a:r>
              <a:rPr sz="1100" b="1" spc="55" dirty="0">
                <a:latin typeface="Calibri"/>
                <a:cs typeface="Calibri"/>
              </a:rPr>
              <a:t> </a:t>
            </a:r>
            <a:r>
              <a:rPr sz="1100" spc="110" dirty="0">
                <a:latin typeface="Calibri"/>
                <a:cs typeface="Calibri"/>
              </a:rPr>
              <a:t>να</a:t>
            </a:r>
            <a:r>
              <a:rPr sz="1100" spc="55" dirty="0">
                <a:latin typeface="Calibri"/>
                <a:cs typeface="Calibri"/>
              </a:rPr>
              <a:t> </a:t>
            </a:r>
            <a:r>
              <a:rPr sz="1100" spc="105" dirty="0">
                <a:latin typeface="Calibri"/>
                <a:cs typeface="Calibri"/>
              </a:rPr>
              <a:t>δώσει</a:t>
            </a:r>
            <a:r>
              <a:rPr sz="1100" spc="50" dirty="0">
                <a:latin typeface="Calibri"/>
                <a:cs typeface="Calibri"/>
              </a:rPr>
              <a:t> </a:t>
            </a:r>
            <a:r>
              <a:rPr sz="1100" spc="105" dirty="0">
                <a:latin typeface="Calibri"/>
                <a:cs typeface="Calibri"/>
              </a:rPr>
              <a:t>οποιαδήποτε</a:t>
            </a:r>
            <a:r>
              <a:rPr sz="1100" spc="45" dirty="0">
                <a:latin typeface="Calibri"/>
                <a:cs typeface="Calibri"/>
              </a:rPr>
              <a:t> </a:t>
            </a:r>
            <a:r>
              <a:rPr sz="1100" b="1" spc="95" dirty="0">
                <a:latin typeface="Calibri"/>
                <a:cs typeface="Calibri"/>
              </a:rPr>
              <a:t>διεύθυνση</a:t>
            </a:r>
            <a:r>
              <a:rPr sz="1100" b="1" spc="40" dirty="0">
                <a:latin typeface="Calibri"/>
                <a:cs typeface="Calibri"/>
              </a:rPr>
              <a:t> </a:t>
            </a:r>
            <a:r>
              <a:rPr sz="1100" spc="75" dirty="0">
                <a:latin typeface="Calibri"/>
                <a:cs typeface="Calibri"/>
              </a:rPr>
              <a:t>IP</a:t>
            </a:r>
            <a:r>
              <a:rPr sz="1100" b="1" spc="75" dirty="0">
                <a:latin typeface="Calibri"/>
                <a:cs typeface="Calibri"/>
              </a:rPr>
              <a:t>.</a:t>
            </a:r>
            <a:endParaRPr sz="11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1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300" dirty="0">
              <a:latin typeface="Calibri"/>
              <a:cs typeface="Calibri"/>
            </a:endParaRPr>
          </a:p>
          <a:p>
            <a:pPr marL="299720" indent="-287020">
              <a:lnSpc>
                <a:spcPct val="100000"/>
              </a:lnSpc>
              <a:buSzPct val="163636"/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sz="1100" spc="110" dirty="0">
                <a:latin typeface="Calibri"/>
                <a:cs typeface="Calibri"/>
              </a:rPr>
              <a:t>Αυτό</a:t>
            </a:r>
            <a:r>
              <a:rPr sz="1100" spc="60" dirty="0">
                <a:latin typeface="Calibri"/>
                <a:cs typeface="Calibri"/>
              </a:rPr>
              <a:t> </a:t>
            </a:r>
            <a:r>
              <a:rPr sz="1100" spc="114" dirty="0">
                <a:latin typeface="Calibri"/>
                <a:cs typeface="Calibri"/>
              </a:rPr>
              <a:t>θα</a:t>
            </a:r>
            <a:r>
              <a:rPr sz="1100" spc="65" dirty="0">
                <a:latin typeface="Calibri"/>
                <a:cs typeface="Calibri"/>
              </a:rPr>
              <a:t> </a:t>
            </a:r>
            <a:r>
              <a:rPr sz="1100" spc="110" dirty="0">
                <a:latin typeface="Calibri"/>
                <a:cs typeface="Calibri"/>
              </a:rPr>
              <a:t>μπορούσε</a:t>
            </a:r>
            <a:r>
              <a:rPr sz="1100" spc="60" dirty="0">
                <a:latin typeface="Calibri"/>
                <a:cs typeface="Calibri"/>
              </a:rPr>
              <a:t> </a:t>
            </a:r>
            <a:r>
              <a:rPr sz="1100" spc="110" dirty="0">
                <a:latin typeface="Calibri"/>
                <a:cs typeface="Calibri"/>
              </a:rPr>
              <a:t>να</a:t>
            </a:r>
            <a:r>
              <a:rPr sz="1100" spc="65" dirty="0">
                <a:latin typeface="Calibri"/>
                <a:cs typeface="Calibri"/>
              </a:rPr>
              <a:t> </a:t>
            </a:r>
            <a:r>
              <a:rPr sz="1100" spc="100" dirty="0">
                <a:latin typeface="Calibri"/>
                <a:cs typeface="Calibri"/>
              </a:rPr>
              <a:t>οδηγήσει</a:t>
            </a:r>
            <a:r>
              <a:rPr sz="1100" spc="60" dirty="0">
                <a:latin typeface="Calibri"/>
                <a:cs typeface="Calibri"/>
              </a:rPr>
              <a:t> </a:t>
            </a:r>
            <a:r>
              <a:rPr sz="1100" spc="105" dirty="0">
                <a:latin typeface="Calibri"/>
                <a:cs typeface="Calibri"/>
              </a:rPr>
              <a:t>σε</a:t>
            </a:r>
            <a:r>
              <a:rPr sz="1100" spc="65" dirty="0">
                <a:latin typeface="Calibri"/>
                <a:cs typeface="Calibri"/>
              </a:rPr>
              <a:t> </a:t>
            </a:r>
            <a:r>
              <a:rPr sz="1100" b="1" spc="105" dirty="0">
                <a:latin typeface="Calibri"/>
                <a:cs typeface="Calibri"/>
              </a:rPr>
              <a:t>ψεύτικη</a:t>
            </a:r>
            <a:r>
              <a:rPr sz="1100" b="1" spc="60" dirty="0">
                <a:latin typeface="Calibri"/>
                <a:cs typeface="Calibri"/>
              </a:rPr>
              <a:t> </a:t>
            </a:r>
            <a:r>
              <a:rPr sz="1100" spc="95" dirty="0">
                <a:latin typeface="Calibri"/>
                <a:cs typeface="Calibri"/>
              </a:rPr>
              <a:t>ιστοσελίδα</a:t>
            </a:r>
            <a:r>
              <a:rPr sz="1100" spc="65" dirty="0">
                <a:latin typeface="Calibri"/>
                <a:cs typeface="Calibri"/>
              </a:rPr>
              <a:t> </a:t>
            </a:r>
            <a:r>
              <a:rPr sz="1100" spc="105" dirty="0">
                <a:latin typeface="Calibri"/>
                <a:cs typeface="Calibri"/>
              </a:rPr>
              <a:t>με</a:t>
            </a:r>
            <a:r>
              <a:rPr sz="1100" spc="60" dirty="0">
                <a:latin typeface="Calibri"/>
                <a:cs typeface="Calibri"/>
              </a:rPr>
              <a:t> </a:t>
            </a:r>
            <a:r>
              <a:rPr sz="1100" b="1" spc="120" dirty="0">
                <a:latin typeface="Calibri"/>
                <a:cs typeface="Calibri"/>
              </a:rPr>
              <a:t>κρυφή</a:t>
            </a:r>
            <a:r>
              <a:rPr sz="1100" b="1" spc="60" dirty="0">
                <a:latin typeface="Calibri"/>
                <a:cs typeface="Calibri"/>
              </a:rPr>
              <a:t> </a:t>
            </a:r>
            <a:r>
              <a:rPr sz="1100" b="1" spc="120" dirty="0">
                <a:latin typeface="Calibri"/>
                <a:cs typeface="Calibri"/>
              </a:rPr>
              <a:t>πρόσβαση</a:t>
            </a:r>
            <a:r>
              <a:rPr sz="1100" b="1" spc="65" dirty="0">
                <a:latin typeface="Calibri"/>
                <a:cs typeface="Calibri"/>
              </a:rPr>
              <a:t> </a:t>
            </a:r>
            <a:r>
              <a:rPr sz="1100" b="1" spc="110" dirty="0">
                <a:latin typeface="Calibri"/>
                <a:cs typeface="Calibri"/>
              </a:rPr>
              <a:t>σε</a:t>
            </a:r>
            <a:r>
              <a:rPr sz="1100" b="1" spc="60" dirty="0">
                <a:latin typeface="Calibri"/>
                <a:cs typeface="Calibri"/>
              </a:rPr>
              <a:t> </a:t>
            </a:r>
            <a:r>
              <a:rPr sz="1100" b="1" spc="105" dirty="0">
                <a:latin typeface="Calibri"/>
                <a:cs typeface="Calibri"/>
              </a:rPr>
              <a:t>σύστημα,</a:t>
            </a:r>
            <a:r>
              <a:rPr sz="1100" b="1" spc="65" dirty="0">
                <a:latin typeface="Calibri"/>
                <a:cs typeface="Calibri"/>
              </a:rPr>
              <a:t> </a:t>
            </a:r>
            <a:r>
              <a:rPr sz="1100" b="1" spc="110" dirty="0">
                <a:latin typeface="Calibri"/>
                <a:cs typeface="Calibri"/>
              </a:rPr>
              <a:t>κακόβουλο</a:t>
            </a:r>
            <a:r>
              <a:rPr sz="1100" b="1" spc="65" dirty="0">
                <a:latin typeface="Calibri"/>
                <a:cs typeface="Calibri"/>
              </a:rPr>
              <a:t> </a:t>
            </a:r>
            <a:r>
              <a:rPr sz="1100" b="1" spc="110" dirty="0">
                <a:latin typeface="Calibri"/>
                <a:cs typeface="Calibri"/>
              </a:rPr>
              <a:t>κώδικα</a:t>
            </a:r>
            <a:r>
              <a:rPr sz="1100" b="1" spc="60" dirty="0">
                <a:latin typeface="Calibri"/>
                <a:cs typeface="Calibri"/>
              </a:rPr>
              <a:t> </a:t>
            </a:r>
            <a:r>
              <a:rPr sz="1100" b="1" spc="105" dirty="0">
                <a:latin typeface="Calibri"/>
                <a:cs typeface="Calibri"/>
              </a:rPr>
              <a:t>προγραμματισμού</a:t>
            </a:r>
            <a:r>
              <a:rPr sz="1100" spc="105" dirty="0">
                <a:latin typeface="Calibri"/>
                <a:cs typeface="Calibri"/>
              </a:rPr>
              <a:t>κακοποιημένες</a:t>
            </a:r>
            <a:r>
              <a:rPr sz="1100" spc="60" dirty="0">
                <a:latin typeface="Calibri"/>
                <a:cs typeface="Calibri"/>
              </a:rPr>
              <a:t> </a:t>
            </a:r>
            <a:r>
              <a:rPr sz="1100" spc="100" dirty="0">
                <a:latin typeface="Calibri"/>
                <a:cs typeface="Calibri"/>
              </a:rPr>
              <a:t>ενημερώσεις</a:t>
            </a:r>
            <a:endParaRPr sz="1100" dirty="0">
              <a:latin typeface="Calibri"/>
              <a:cs typeface="Calibri"/>
            </a:endParaRPr>
          </a:p>
          <a:p>
            <a:pPr marL="299720">
              <a:lnSpc>
                <a:spcPct val="100000"/>
              </a:lnSpc>
              <a:spcBef>
                <a:spcPts val="860"/>
              </a:spcBef>
            </a:pPr>
            <a:r>
              <a:rPr sz="1100" b="1" spc="100" dirty="0" err="1">
                <a:latin typeface="Calibri"/>
                <a:cs typeface="Calibri"/>
              </a:rPr>
              <a:t>λογισμικού</a:t>
            </a:r>
            <a:r>
              <a:rPr sz="1100" b="1" spc="20" dirty="0">
                <a:latin typeface="Calibri"/>
                <a:cs typeface="Calibri"/>
              </a:rPr>
              <a:t> </a:t>
            </a:r>
            <a:r>
              <a:rPr sz="1100" spc="90" dirty="0">
                <a:latin typeface="Calibri"/>
                <a:cs typeface="Calibri"/>
              </a:rPr>
              <a:t>και</a:t>
            </a:r>
            <a:r>
              <a:rPr lang="el-GR" sz="1100" spc="90" dirty="0">
                <a:latin typeface="Calibri"/>
                <a:cs typeface="Calibri"/>
              </a:rPr>
              <a:t> </a:t>
            </a:r>
            <a:r>
              <a:rPr sz="1100" spc="75" dirty="0">
                <a:latin typeface="Calibri"/>
                <a:cs typeface="Calibri"/>
              </a:rPr>
              <a:t>π</a:t>
            </a:r>
            <a:r>
              <a:rPr sz="1100" spc="75" dirty="0" err="1">
                <a:latin typeface="Calibri"/>
                <a:cs typeface="Calibri"/>
              </a:rPr>
              <a:t>ολλές</a:t>
            </a:r>
            <a:r>
              <a:rPr sz="1100" spc="20" dirty="0">
                <a:latin typeface="Calibri"/>
                <a:cs typeface="Calibri"/>
              </a:rPr>
              <a:t> </a:t>
            </a:r>
            <a:r>
              <a:rPr sz="1100" spc="75" dirty="0">
                <a:latin typeface="Calibri"/>
                <a:cs typeface="Calibri"/>
              </a:rPr>
              <a:t>άλλες</a:t>
            </a:r>
            <a:r>
              <a:rPr sz="1100" spc="25" dirty="0">
                <a:latin typeface="Calibri"/>
                <a:cs typeface="Calibri"/>
              </a:rPr>
              <a:t> </a:t>
            </a:r>
            <a:r>
              <a:rPr sz="1100" spc="70" dirty="0">
                <a:latin typeface="Calibri"/>
                <a:cs typeface="Calibri"/>
              </a:rPr>
              <a:t>δυνητικές</a:t>
            </a:r>
            <a:r>
              <a:rPr sz="1100" spc="20" dirty="0">
                <a:latin typeface="Calibri"/>
                <a:cs typeface="Calibri"/>
              </a:rPr>
              <a:t> </a:t>
            </a:r>
            <a:r>
              <a:rPr sz="1100" spc="60" dirty="0">
                <a:latin typeface="Calibri"/>
                <a:cs typeface="Calibri"/>
              </a:rPr>
              <a:t>απειλές.</a:t>
            </a:r>
            <a:endParaRPr sz="1100" dirty="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2924810" y="4156075"/>
            <a:ext cx="3464560" cy="3638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b="1" spc="70" dirty="0">
                <a:latin typeface="Calibri"/>
                <a:cs typeface="Calibri"/>
              </a:rPr>
              <a:t>websitename.</a:t>
            </a:r>
            <a:r>
              <a:rPr sz="1100" spc="70" dirty="0">
                <a:latin typeface="Calibri"/>
                <a:cs typeface="Calibri"/>
              </a:rPr>
              <a:t>com</a:t>
            </a:r>
            <a:endParaRPr sz="11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20"/>
              </a:spcBef>
            </a:pPr>
            <a:r>
              <a:rPr sz="1100" b="1" spc="70" dirty="0">
                <a:latin typeface="Calibri"/>
                <a:cs typeface="Calibri"/>
              </a:rPr>
              <a:t>Prevention</a:t>
            </a:r>
            <a:r>
              <a:rPr sz="1100" b="1" spc="40" dirty="0">
                <a:latin typeface="Calibri"/>
                <a:cs typeface="Calibri"/>
              </a:rPr>
              <a:t> </a:t>
            </a:r>
            <a:r>
              <a:rPr sz="1100" b="1" spc="80" dirty="0">
                <a:latin typeface="Calibri"/>
                <a:cs typeface="Calibri"/>
              </a:rPr>
              <a:t>System</a:t>
            </a:r>
            <a:r>
              <a:rPr sz="1100" b="1" spc="45" dirty="0">
                <a:latin typeface="Calibri"/>
                <a:cs typeface="Calibri"/>
              </a:rPr>
              <a:t> </a:t>
            </a:r>
            <a:r>
              <a:rPr sz="1100" b="1" spc="50" dirty="0">
                <a:latin typeface="Calibri"/>
                <a:cs typeface="Calibri"/>
              </a:rPr>
              <a:t>-</a:t>
            </a:r>
            <a:r>
              <a:rPr sz="1100" b="1" spc="40" dirty="0">
                <a:latin typeface="Calibri"/>
                <a:cs typeface="Calibri"/>
              </a:rPr>
              <a:t> </a:t>
            </a:r>
            <a:r>
              <a:rPr sz="1100" b="1" spc="80" dirty="0">
                <a:latin typeface="Calibri"/>
                <a:cs typeface="Calibri"/>
              </a:rPr>
              <a:t>Σύστημα</a:t>
            </a:r>
            <a:r>
              <a:rPr sz="1100" b="1" spc="40" dirty="0">
                <a:latin typeface="Calibri"/>
                <a:cs typeface="Calibri"/>
              </a:rPr>
              <a:t> </a:t>
            </a:r>
            <a:r>
              <a:rPr sz="1100" b="1" spc="85" dirty="0">
                <a:latin typeface="Calibri"/>
                <a:cs typeface="Calibri"/>
              </a:rPr>
              <a:t>πρόληψης</a:t>
            </a:r>
            <a:r>
              <a:rPr sz="1100" b="1" spc="40" dirty="0">
                <a:latin typeface="Calibri"/>
                <a:cs typeface="Calibri"/>
              </a:rPr>
              <a:t> </a:t>
            </a:r>
            <a:r>
              <a:rPr sz="1100" b="1" spc="75" dirty="0">
                <a:latin typeface="Calibri"/>
                <a:cs typeface="Calibri"/>
              </a:rPr>
              <a:t>εισβολών)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7886065" y="4143375"/>
            <a:ext cx="510540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b="1" spc="70" dirty="0">
                <a:latin typeface="Calibri"/>
                <a:cs typeface="Calibri"/>
              </a:rPr>
              <a:t>Τ</a:t>
            </a:r>
            <a:r>
              <a:rPr sz="1100" b="1" spc="75" dirty="0">
                <a:latin typeface="Calibri"/>
                <a:cs typeface="Calibri"/>
              </a:rPr>
              <a:t>ο</a:t>
            </a:r>
            <a:r>
              <a:rPr sz="1100" b="1" spc="80" dirty="0">
                <a:latin typeface="Calibri"/>
                <a:cs typeface="Calibri"/>
              </a:rPr>
              <a:t>μ</a:t>
            </a:r>
            <a:r>
              <a:rPr sz="1100" b="1" spc="65" dirty="0">
                <a:latin typeface="Calibri"/>
                <a:cs typeface="Calibri"/>
              </a:rPr>
              <a:t>έ</a:t>
            </a:r>
            <a:r>
              <a:rPr sz="1100" b="1" spc="80" dirty="0">
                <a:latin typeface="Calibri"/>
                <a:cs typeface="Calibri"/>
              </a:rPr>
              <a:t>α</a:t>
            </a:r>
            <a:r>
              <a:rPr sz="1100" b="1" spc="65" dirty="0">
                <a:latin typeface="Calibri"/>
                <a:cs typeface="Calibri"/>
              </a:rPr>
              <a:t>ς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9982834" y="4143375"/>
            <a:ext cx="1672589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b="1" spc="70" dirty="0">
                <a:latin typeface="Calibri"/>
                <a:cs typeface="Calibri"/>
              </a:rPr>
              <a:t>Διεύθυνση</a:t>
            </a:r>
            <a:r>
              <a:rPr sz="1100" b="1" spc="15" dirty="0">
                <a:latin typeface="Calibri"/>
                <a:cs typeface="Calibri"/>
              </a:rPr>
              <a:t> </a:t>
            </a:r>
            <a:r>
              <a:rPr sz="1100" b="1" spc="65" dirty="0">
                <a:latin typeface="Calibri"/>
                <a:cs typeface="Calibri"/>
              </a:rPr>
              <a:t>IPS</a:t>
            </a:r>
            <a:r>
              <a:rPr sz="1100" b="1" spc="20" dirty="0">
                <a:latin typeface="Calibri"/>
                <a:cs typeface="Calibri"/>
              </a:rPr>
              <a:t> </a:t>
            </a:r>
            <a:r>
              <a:rPr sz="1100" b="1" spc="60" dirty="0">
                <a:latin typeface="Calibri"/>
                <a:cs typeface="Calibri"/>
              </a:rPr>
              <a:t>(Intrusion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2693670" y="4837747"/>
            <a:ext cx="2113915" cy="76200"/>
          </a:xfrm>
          <a:custGeom>
            <a:avLst/>
            <a:gdLst/>
            <a:ahLst/>
            <a:cxnLst/>
            <a:rect l="l" t="t" r="r" b="b"/>
            <a:pathLst>
              <a:path w="2113915" h="76200">
                <a:moveTo>
                  <a:pt x="2037397" y="0"/>
                </a:moveTo>
                <a:lnTo>
                  <a:pt x="2037397" y="76200"/>
                </a:lnTo>
                <a:lnTo>
                  <a:pt x="2091055" y="49212"/>
                </a:lnTo>
                <a:lnTo>
                  <a:pt x="2050097" y="49212"/>
                </a:lnTo>
                <a:lnTo>
                  <a:pt x="2050097" y="26987"/>
                </a:lnTo>
                <a:lnTo>
                  <a:pt x="2091372" y="26987"/>
                </a:lnTo>
                <a:lnTo>
                  <a:pt x="2037397" y="0"/>
                </a:lnTo>
                <a:close/>
              </a:path>
              <a:path w="2113915" h="76200">
                <a:moveTo>
                  <a:pt x="2037397" y="26987"/>
                </a:moveTo>
                <a:lnTo>
                  <a:pt x="0" y="28575"/>
                </a:lnTo>
                <a:lnTo>
                  <a:pt x="0" y="50800"/>
                </a:lnTo>
                <a:lnTo>
                  <a:pt x="2037397" y="49212"/>
                </a:lnTo>
                <a:lnTo>
                  <a:pt x="2037397" y="26987"/>
                </a:lnTo>
                <a:close/>
              </a:path>
              <a:path w="2113915" h="76200">
                <a:moveTo>
                  <a:pt x="2091372" y="26987"/>
                </a:moveTo>
                <a:lnTo>
                  <a:pt x="2050097" y="26987"/>
                </a:lnTo>
                <a:lnTo>
                  <a:pt x="2050097" y="49212"/>
                </a:lnTo>
                <a:lnTo>
                  <a:pt x="2091055" y="49212"/>
                </a:lnTo>
                <a:lnTo>
                  <a:pt x="2113597" y="38100"/>
                </a:lnTo>
                <a:lnTo>
                  <a:pt x="2091372" y="2698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7296150" y="4576445"/>
            <a:ext cx="834390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95" dirty="0">
                <a:latin typeface="Calibri"/>
                <a:cs typeface="Calibri"/>
              </a:rPr>
              <a:t>Google.com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9973627" y="4576445"/>
            <a:ext cx="904875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85" dirty="0">
                <a:latin typeface="Calibri"/>
                <a:cs typeface="Calibri"/>
              </a:rPr>
              <a:t>10.20.130.40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1718310" y="5242877"/>
            <a:ext cx="513080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latin typeface="Calibri"/>
                <a:cs typeface="Calibri"/>
              </a:rPr>
              <a:t>Χρ</a:t>
            </a:r>
            <a:r>
              <a:rPr sz="1100" spc="5" dirty="0">
                <a:latin typeface="Calibri"/>
                <a:cs typeface="Calibri"/>
              </a:rPr>
              <a:t>ήσ</a:t>
            </a:r>
            <a:r>
              <a:rPr sz="1100" spc="-5" dirty="0">
                <a:latin typeface="Calibri"/>
                <a:cs typeface="Calibri"/>
              </a:rPr>
              <a:t>τ</a:t>
            </a:r>
            <a:r>
              <a:rPr sz="1100" spc="5" dirty="0">
                <a:latin typeface="Calibri"/>
                <a:cs typeface="Calibri"/>
              </a:rPr>
              <a:t>η</a:t>
            </a:r>
            <a:r>
              <a:rPr sz="1100" spc="20" dirty="0">
                <a:latin typeface="Calibri"/>
                <a:cs typeface="Calibri"/>
              </a:rPr>
              <a:t>ς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2693670" y="5038725"/>
            <a:ext cx="2068195" cy="76200"/>
          </a:xfrm>
          <a:custGeom>
            <a:avLst/>
            <a:gdLst/>
            <a:ahLst/>
            <a:cxnLst/>
            <a:rect l="l" t="t" r="r" b="b"/>
            <a:pathLst>
              <a:path w="2068195" h="76200">
                <a:moveTo>
                  <a:pt x="76200" y="0"/>
                </a:moveTo>
                <a:lnTo>
                  <a:pt x="0" y="38100"/>
                </a:lnTo>
                <a:lnTo>
                  <a:pt x="76200" y="76200"/>
                </a:lnTo>
                <a:lnTo>
                  <a:pt x="76200" y="49212"/>
                </a:lnTo>
                <a:lnTo>
                  <a:pt x="63500" y="49212"/>
                </a:lnTo>
                <a:lnTo>
                  <a:pt x="63500" y="26987"/>
                </a:lnTo>
                <a:lnTo>
                  <a:pt x="76200" y="26987"/>
                </a:lnTo>
                <a:lnTo>
                  <a:pt x="76200" y="0"/>
                </a:lnTo>
                <a:close/>
              </a:path>
              <a:path w="2068195" h="76200">
                <a:moveTo>
                  <a:pt x="76200" y="26987"/>
                </a:moveTo>
                <a:lnTo>
                  <a:pt x="63500" y="26987"/>
                </a:lnTo>
                <a:lnTo>
                  <a:pt x="63500" y="49212"/>
                </a:lnTo>
                <a:lnTo>
                  <a:pt x="76200" y="49212"/>
                </a:lnTo>
                <a:lnTo>
                  <a:pt x="76200" y="26987"/>
                </a:lnTo>
                <a:close/>
              </a:path>
              <a:path w="2068195" h="76200">
                <a:moveTo>
                  <a:pt x="2068195" y="26987"/>
                </a:moveTo>
                <a:lnTo>
                  <a:pt x="76200" y="26987"/>
                </a:lnTo>
                <a:lnTo>
                  <a:pt x="76200" y="49212"/>
                </a:lnTo>
                <a:lnTo>
                  <a:pt x="2068195" y="49212"/>
                </a:lnTo>
                <a:lnTo>
                  <a:pt x="2068195" y="2698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/>
          <p:nvPr/>
        </p:nvSpPr>
        <p:spPr>
          <a:xfrm>
            <a:off x="3053714" y="5258752"/>
            <a:ext cx="1287780" cy="1045844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2700" marR="5080">
              <a:lnSpc>
                <a:spcPct val="101699"/>
              </a:lnSpc>
              <a:spcBef>
                <a:spcPts val="75"/>
              </a:spcBef>
            </a:pPr>
            <a:r>
              <a:rPr sz="1100" b="1" spc="80" dirty="0">
                <a:latin typeface="Calibri"/>
                <a:cs typeface="Calibri"/>
              </a:rPr>
              <a:t>Οποιαδήποτε </a:t>
            </a:r>
            <a:r>
              <a:rPr sz="1100" b="1" spc="85" dirty="0">
                <a:latin typeface="Calibri"/>
                <a:cs typeface="Calibri"/>
              </a:rPr>
              <a:t> </a:t>
            </a:r>
            <a:r>
              <a:rPr sz="1100" b="1" spc="75" dirty="0">
                <a:latin typeface="Calibri"/>
                <a:cs typeface="Calibri"/>
              </a:rPr>
              <a:t>ψεύτικη </a:t>
            </a:r>
            <a:r>
              <a:rPr sz="1100" b="1" spc="45" dirty="0">
                <a:latin typeface="Calibri"/>
                <a:cs typeface="Calibri"/>
              </a:rPr>
              <a:t>IPS </a:t>
            </a:r>
            <a:r>
              <a:rPr sz="1100" b="1" spc="50" dirty="0">
                <a:latin typeface="Calibri"/>
                <a:cs typeface="Calibri"/>
              </a:rPr>
              <a:t> </a:t>
            </a:r>
            <a:r>
              <a:rPr sz="1100" b="1" spc="30" dirty="0">
                <a:latin typeface="Calibri"/>
                <a:cs typeface="Calibri"/>
              </a:rPr>
              <a:t>(Intrusion </a:t>
            </a:r>
            <a:r>
              <a:rPr sz="1100" b="1" spc="35" dirty="0">
                <a:latin typeface="Calibri"/>
                <a:cs typeface="Calibri"/>
              </a:rPr>
              <a:t> </a:t>
            </a:r>
            <a:r>
              <a:rPr sz="1100" b="1" spc="40" dirty="0">
                <a:latin typeface="Calibri"/>
                <a:cs typeface="Calibri"/>
              </a:rPr>
              <a:t>Prevention</a:t>
            </a:r>
            <a:r>
              <a:rPr sz="1100" b="1" spc="-60" dirty="0">
                <a:latin typeface="Calibri"/>
                <a:cs typeface="Calibri"/>
              </a:rPr>
              <a:t> </a:t>
            </a:r>
            <a:r>
              <a:rPr sz="1100" b="1" spc="50" dirty="0">
                <a:latin typeface="Calibri"/>
                <a:cs typeface="Calibri"/>
              </a:rPr>
              <a:t>System</a:t>
            </a:r>
            <a:r>
              <a:rPr sz="1100" b="1" spc="-60" dirty="0">
                <a:latin typeface="Calibri"/>
                <a:cs typeface="Calibri"/>
              </a:rPr>
              <a:t> </a:t>
            </a:r>
            <a:r>
              <a:rPr sz="1100" b="1" spc="50" dirty="0">
                <a:latin typeface="Calibri"/>
                <a:cs typeface="Calibri"/>
              </a:rPr>
              <a:t>- </a:t>
            </a:r>
            <a:r>
              <a:rPr sz="1100" b="1" spc="-229" dirty="0">
                <a:latin typeface="Calibri"/>
                <a:cs typeface="Calibri"/>
              </a:rPr>
              <a:t> </a:t>
            </a:r>
            <a:r>
              <a:rPr sz="1100" b="1" spc="35" dirty="0">
                <a:latin typeface="Calibri"/>
                <a:cs typeface="Calibri"/>
              </a:rPr>
              <a:t>Σ</a:t>
            </a:r>
            <a:r>
              <a:rPr sz="1100" b="1" spc="50" dirty="0">
                <a:latin typeface="Calibri"/>
                <a:cs typeface="Calibri"/>
              </a:rPr>
              <a:t>ύ</a:t>
            </a:r>
            <a:r>
              <a:rPr sz="1100" b="1" spc="55" dirty="0">
                <a:latin typeface="Calibri"/>
                <a:cs typeface="Calibri"/>
              </a:rPr>
              <a:t>σ</a:t>
            </a:r>
            <a:r>
              <a:rPr sz="1100" b="1" spc="25" dirty="0">
                <a:latin typeface="Calibri"/>
                <a:cs typeface="Calibri"/>
              </a:rPr>
              <a:t>τ</a:t>
            </a:r>
            <a:r>
              <a:rPr sz="1100" b="1" spc="55" dirty="0">
                <a:latin typeface="Calibri"/>
                <a:cs typeface="Calibri"/>
              </a:rPr>
              <a:t>η</a:t>
            </a:r>
            <a:r>
              <a:rPr sz="1100" b="1" spc="50" dirty="0">
                <a:latin typeface="Calibri"/>
                <a:cs typeface="Calibri"/>
              </a:rPr>
              <a:t>μ</a:t>
            </a:r>
            <a:r>
              <a:rPr sz="1100" b="1" spc="95" dirty="0">
                <a:latin typeface="Calibri"/>
                <a:cs typeface="Calibri"/>
              </a:rPr>
              <a:t>α</a:t>
            </a:r>
            <a:r>
              <a:rPr sz="1100" b="1" spc="-35" dirty="0">
                <a:latin typeface="Calibri"/>
                <a:cs typeface="Calibri"/>
              </a:rPr>
              <a:t> </a:t>
            </a:r>
            <a:r>
              <a:rPr sz="1100" b="1" spc="55" dirty="0">
                <a:latin typeface="Calibri"/>
                <a:cs typeface="Calibri"/>
              </a:rPr>
              <a:t>π</a:t>
            </a:r>
            <a:r>
              <a:rPr sz="1100" b="1" spc="45" dirty="0">
                <a:latin typeface="Calibri"/>
                <a:cs typeface="Calibri"/>
              </a:rPr>
              <a:t>ρ</a:t>
            </a:r>
            <a:r>
              <a:rPr sz="1100" b="1" spc="55" dirty="0">
                <a:latin typeface="Calibri"/>
                <a:cs typeface="Calibri"/>
              </a:rPr>
              <a:t>ό</a:t>
            </a:r>
            <a:r>
              <a:rPr sz="1100" b="1" spc="40" dirty="0">
                <a:latin typeface="Calibri"/>
                <a:cs typeface="Calibri"/>
              </a:rPr>
              <a:t>λ</a:t>
            </a:r>
            <a:r>
              <a:rPr sz="1100" b="1" spc="50" dirty="0">
                <a:latin typeface="Calibri"/>
                <a:cs typeface="Calibri"/>
              </a:rPr>
              <a:t>η</a:t>
            </a:r>
            <a:r>
              <a:rPr sz="1100" b="1" spc="80" dirty="0">
                <a:latin typeface="Calibri"/>
                <a:cs typeface="Calibri"/>
              </a:rPr>
              <a:t>ψ</a:t>
            </a:r>
            <a:r>
              <a:rPr sz="1100" b="1" spc="50" dirty="0">
                <a:latin typeface="Calibri"/>
                <a:cs typeface="Calibri"/>
              </a:rPr>
              <a:t>η</a:t>
            </a:r>
            <a:r>
              <a:rPr sz="1100" b="1" spc="45" dirty="0">
                <a:latin typeface="Calibri"/>
                <a:cs typeface="Calibri"/>
              </a:rPr>
              <a:t>ς  εισβολών)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7296150" y="4924425"/>
            <a:ext cx="112649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spc="65" dirty="0">
                <a:latin typeface="Calibri"/>
                <a:cs typeface="Calibri"/>
              </a:rPr>
              <a:t>websitename.</a:t>
            </a:r>
            <a:r>
              <a:rPr sz="1000" spc="65" dirty="0">
                <a:latin typeface="Calibri"/>
                <a:cs typeface="Calibri"/>
              </a:rPr>
              <a:t>com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9525000" y="4930775"/>
            <a:ext cx="788035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60" dirty="0">
                <a:latin typeface="Calibri"/>
                <a:cs typeface="Calibri"/>
              </a:rPr>
              <a:t>20.30.40.50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7215505" y="5158740"/>
            <a:ext cx="4457700" cy="370840"/>
          </a:xfrm>
          <a:prstGeom prst="rect">
            <a:avLst/>
          </a:prstGeom>
          <a:solidFill>
            <a:srgbClr val="FFB800">
              <a:alpha val="19607"/>
            </a:srgbClr>
          </a:solidFill>
        </p:spPr>
        <p:txBody>
          <a:bodyPr vert="horz" wrap="square" lIns="0" tIns="46355" rIns="0" bIns="0" rtlCol="0">
            <a:spAutoFit/>
          </a:bodyPr>
          <a:lstStyle/>
          <a:p>
            <a:pPr marL="92710">
              <a:lnSpc>
                <a:spcPct val="100000"/>
              </a:lnSpc>
              <a:spcBef>
                <a:spcPts val="365"/>
              </a:spcBef>
              <a:tabLst>
                <a:tab pos="2746375" algn="l"/>
              </a:tabLst>
            </a:pPr>
            <a:r>
              <a:rPr sz="1100" spc="35" dirty="0">
                <a:latin typeface="Calibri"/>
                <a:cs typeface="Calibri"/>
              </a:rPr>
              <a:t>Twitter.com	40.50.60.6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7296150" y="5554027"/>
            <a:ext cx="2708910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240915" algn="l"/>
              </a:tabLst>
            </a:pPr>
            <a:r>
              <a:rPr sz="1100" spc="40" dirty="0">
                <a:latin typeface="Calibri"/>
                <a:cs typeface="Calibri"/>
              </a:rPr>
              <a:t>.....</a:t>
            </a:r>
            <a:r>
              <a:rPr sz="1100" spc="45" dirty="0">
                <a:latin typeface="Calibri"/>
                <a:cs typeface="Calibri"/>
              </a:rPr>
              <a:t>.</a:t>
            </a:r>
            <a:r>
              <a:rPr sz="1100" spc="40" dirty="0">
                <a:latin typeface="Calibri"/>
                <a:cs typeface="Calibri"/>
              </a:rPr>
              <a:t>..</a:t>
            </a:r>
            <a:r>
              <a:rPr sz="1100" spc="70" dirty="0">
                <a:latin typeface="Calibri"/>
                <a:cs typeface="Calibri"/>
              </a:rPr>
              <a:t>.</a:t>
            </a:r>
            <a:r>
              <a:rPr sz="1100" dirty="0">
                <a:latin typeface="Calibri"/>
                <a:cs typeface="Calibri"/>
              </a:rPr>
              <a:t>	</a:t>
            </a:r>
            <a:r>
              <a:rPr sz="1100" spc="95" dirty="0">
                <a:latin typeface="Calibri"/>
                <a:cs typeface="Calibri"/>
              </a:rPr>
              <a:t>_</a:t>
            </a:r>
            <a:r>
              <a:rPr sz="1100" spc="40" dirty="0">
                <a:latin typeface="Calibri"/>
                <a:cs typeface="Calibri"/>
              </a:rPr>
              <a:t>.</a:t>
            </a:r>
            <a:r>
              <a:rPr sz="1100" spc="95" dirty="0">
                <a:latin typeface="Calibri"/>
                <a:cs typeface="Calibri"/>
              </a:rPr>
              <a:t>_</a:t>
            </a:r>
            <a:r>
              <a:rPr sz="1100" spc="45" dirty="0">
                <a:latin typeface="Calibri"/>
                <a:cs typeface="Calibri"/>
              </a:rPr>
              <a:t>.</a:t>
            </a:r>
            <a:r>
              <a:rPr sz="1100" spc="95" dirty="0">
                <a:latin typeface="Calibri"/>
                <a:cs typeface="Calibri"/>
              </a:rPr>
              <a:t>_</a:t>
            </a:r>
            <a:r>
              <a:rPr sz="1100" spc="45" dirty="0">
                <a:latin typeface="Calibri"/>
                <a:cs typeface="Calibri"/>
              </a:rPr>
              <a:t>.</a:t>
            </a:r>
            <a:r>
              <a:rPr sz="1100" spc="110" dirty="0">
                <a:latin typeface="Calibri"/>
                <a:cs typeface="Calibri"/>
              </a:rPr>
              <a:t>_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1609089" y="4658359"/>
            <a:ext cx="867410" cy="518795"/>
          </a:xfrm>
          <a:custGeom>
            <a:avLst/>
            <a:gdLst/>
            <a:ahLst/>
            <a:cxnLst/>
            <a:rect l="l" t="t" r="r" b="b"/>
            <a:pathLst>
              <a:path w="867410" h="518795">
                <a:moveTo>
                  <a:pt x="716597" y="0"/>
                </a:moveTo>
                <a:lnTo>
                  <a:pt x="150812" y="0"/>
                </a:lnTo>
                <a:lnTo>
                  <a:pt x="136207" y="2857"/>
                </a:lnTo>
                <a:lnTo>
                  <a:pt x="124142" y="11112"/>
                </a:lnTo>
                <a:lnTo>
                  <a:pt x="116204" y="23177"/>
                </a:lnTo>
                <a:lnTo>
                  <a:pt x="113029" y="37782"/>
                </a:lnTo>
                <a:lnTo>
                  <a:pt x="113029" y="424497"/>
                </a:lnTo>
                <a:lnTo>
                  <a:pt x="132079" y="424497"/>
                </a:lnTo>
                <a:lnTo>
                  <a:pt x="132079" y="37782"/>
                </a:lnTo>
                <a:lnTo>
                  <a:pt x="133349" y="30479"/>
                </a:lnTo>
                <a:lnTo>
                  <a:pt x="137477" y="24447"/>
                </a:lnTo>
                <a:lnTo>
                  <a:pt x="143509" y="20319"/>
                </a:lnTo>
                <a:lnTo>
                  <a:pt x="150812" y="18732"/>
                </a:lnTo>
                <a:lnTo>
                  <a:pt x="748280" y="18732"/>
                </a:lnTo>
                <a:lnTo>
                  <a:pt x="743267" y="11112"/>
                </a:lnTo>
                <a:lnTo>
                  <a:pt x="731202" y="2857"/>
                </a:lnTo>
                <a:lnTo>
                  <a:pt x="716597" y="0"/>
                </a:lnTo>
                <a:close/>
              </a:path>
              <a:path w="867410" h="518795">
                <a:moveTo>
                  <a:pt x="748280" y="18732"/>
                </a:moveTo>
                <a:lnTo>
                  <a:pt x="716597" y="18732"/>
                </a:lnTo>
                <a:lnTo>
                  <a:pt x="723899" y="20319"/>
                </a:lnTo>
                <a:lnTo>
                  <a:pt x="729932" y="24447"/>
                </a:lnTo>
                <a:lnTo>
                  <a:pt x="734060" y="30479"/>
                </a:lnTo>
                <a:lnTo>
                  <a:pt x="735329" y="37782"/>
                </a:lnTo>
                <a:lnTo>
                  <a:pt x="735329" y="424497"/>
                </a:lnTo>
                <a:lnTo>
                  <a:pt x="754379" y="424497"/>
                </a:lnTo>
                <a:lnTo>
                  <a:pt x="754379" y="37782"/>
                </a:lnTo>
                <a:lnTo>
                  <a:pt x="751204" y="23177"/>
                </a:lnTo>
                <a:lnTo>
                  <a:pt x="748280" y="18732"/>
                </a:lnTo>
                <a:close/>
              </a:path>
              <a:path w="867410" h="518795">
                <a:moveTo>
                  <a:pt x="688340" y="46672"/>
                </a:moveTo>
                <a:lnTo>
                  <a:pt x="160337" y="46672"/>
                </a:lnTo>
                <a:lnTo>
                  <a:pt x="160337" y="387032"/>
                </a:lnTo>
                <a:lnTo>
                  <a:pt x="707072" y="387032"/>
                </a:lnTo>
                <a:lnTo>
                  <a:pt x="707072" y="367982"/>
                </a:lnTo>
                <a:lnTo>
                  <a:pt x="179070" y="367982"/>
                </a:lnTo>
                <a:lnTo>
                  <a:pt x="179070" y="65722"/>
                </a:lnTo>
                <a:lnTo>
                  <a:pt x="688340" y="65722"/>
                </a:lnTo>
                <a:lnTo>
                  <a:pt x="688340" y="46672"/>
                </a:lnTo>
                <a:close/>
              </a:path>
              <a:path w="867410" h="518795">
                <a:moveTo>
                  <a:pt x="707072" y="46672"/>
                </a:moveTo>
                <a:lnTo>
                  <a:pt x="688340" y="46672"/>
                </a:lnTo>
                <a:lnTo>
                  <a:pt x="688340" y="367982"/>
                </a:lnTo>
                <a:lnTo>
                  <a:pt x="707072" y="367982"/>
                </a:lnTo>
                <a:lnTo>
                  <a:pt x="707072" y="46672"/>
                </a:lnTo>
                <a:close/>
              </a:path>
              <a:path w="867410" h="518795">
                <a:moveTo>
                  <a:pt x="386715" y="452437"/>
                </a:moveTo>
                <a:lnTo>
                  <a:pt x="0" y="452437"/>
                </a:lnTo>
                <a:lnTo>
                  <a:pt x="0" y="471487"/>
                </a:lnTo>
                <a:lnTo>
                  <a:pt x="3809" y="489902"/>
                </a:lnTo>
                <a:lnTo>
                  <a:pt x="13969" y="504825"/>
                </a:lnTo>
                <a:lnTo>
                  <a:pt x="28892" y="514984"/>
                </a:lnTo>
                <a:lnTo>
                  <a:pt x="47307" y="518477"/>
                </a:lnTo>
                <a:lnTo>
                  <a:pt x="820420" y="518477"/>
                </a:lnTo>
                <a:lnTo>
                  <a:pt x="838517" y="514984"/>
                </a:lnTo>
                <a:lnTo>
                  <a:pt x="853757" y="504825"/>
                </a:lnTo>
                <a:lnTo>
                  <a:pt x="856932" y="499744"/>
                </a:lnTo>
                <a:lnTo>
                  <a:pt x="47307" y="499744"/>
                </a:lnTo>
                <a:lnTo>
                  <a:pt x="36195" y="497522"/>
                </a:lnTo>
                <a:lnTo>
                  <a:pt x="27304" y="491489"/>
                </a:lnTo>
                <a:lnTo>
                  <a:pt x="20954" y="482600"/>
                </a:lnTo>
                <a:lnTo>
                  <a:pt x="18732" y="471487"/>
                </a:lnTo>
                <a:lnTo>
                  <a:pt x="386715" y="471487"/>
                </a:lnTo>
                <a:lnTo>
                  <a:pt x="386715" y="452437"/>
                </a:lnTo>
                <a:close/>
              </a:path>
              <a:path w="867410" h="518795">
                <a:moveTo>
                  <a:pt x="867410" y="452437"/>
                </a:moveTo>
                <a:lnTo>
                  <a:pt x="848677" y="452437"/>
                </a:lnTo>
                <a:lnTo>
                  <a:pt x="848677" y="471487"/>
                </a:lnTo>
                <a:lnTo>
                  <a:pt x="846454" y="482600"/>
                </a:lnTo>
                <a:lnTo>
                  <a:pt x="840422" y="491489"/>
                </a:lnTo>
                <a:lnTo>
                  <a:pt x="831215" y="497522"/>
                </a:lnTo>
                <a:lnTo>
                  <a:pt x="820420" y="499744"/>
                </a:lnTo>
                <a:lnTo>
                  <a:pt x="856932" y="499744"/>
                </a:lnTo>
                <a:lnTo>
                  <a:pt x="863917" y="489902"/>
                </a:lnTo>
                <a:lnTo>
                  <a:pt x="867410" y="471487"/>
                </a:lnTo>
                <a:lnTo>
                  <a:pt x="867410" y="452437"/>
                </a:lnTo>
                <a:close/>
              </a:path>
              <a:path w="867410" h="518795">
                <a:moveTo>
                  <a:pt x="499745" y="471487"/>
                </a:moveTo>
                <a:lnTo>
                  <a:pt x="367665" y="471487"/>
                </a:lnTo>
                <a:lnTo>
                  <a:pt x="368934" y="478472"/>
                </a:lnTo>
                <a:lnTo>
                  <a:pt x="372745" y="484504"/>
                </a:lnTo>
                <a:lnTo>
                  <a:pt x="378459" y="488632"/>
                </a:lnTo>
                <a:lnTo>
                  <a:pt x="385445" y="490219"/>
                </a:lnTo>
                <a:lnTo>
                  <a:pt x="481012" y="490219"/>
                </a:lnTo>
                <a:lnTo>
                  <a:pt x="487997" y="489267"/>
                </a:lnTo>
                <a:lnTo>
                  <a:pt x="494029" y="485457"/>
                </a:lnTo>
                <a:lnTo>
                  <a:pt x="498157" y="479742"/>
                </a:lnTo>
                <a:lnTo>
                  <a:pt x="499745" y="472757"/>
                </a:lnTo>
                <a:lnTo>
                  <a:pt x="499745" y="471487"/>
                </a:lnTo>
                <a:close/>
              </a:path>
              <a:path w="867410" h="518795">
                <a:moveTo>
                  <a:pt x="848677" y="452437"/>
                </a:moveTo>
                <a:lnTo>
                  <a:pt x="481012" y="452437"/>
                </a:lnTo>
                <a:lnTo>
                  <a:pt x="481012" y="471487"/>
                </a:lnTo>
                <a:lnTo>
                  <a:pt x="848677" y="471487"/>
                </a:lnTo>
                <a:lnTo>
                  <a:pt x="848677" y="45243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720"/>
              </a:lnSpc>
            </a:pPr>
            <a:r>
              <a:rPr spc="30" dirty="0"/>
              <a:t>28</a:t>
            </a:r>
          </a:p>
        </p:txBody>
      </p:sp>
    </p:spTree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884987" y="0"/>
            <a:ext cx="5099050" cy="6878955"/>
            <a:chOff x="6884987" y="0"/>
            <a:chExt cx="5099050" cy="6878955"/>
          </a:xfrm>
        </p:grpSpPr>
        <p:sp>
          <p:nvSpPr>
            <p:cNvPr id="3" name="object 3"/>
            <p:cNvSpPr/>
            <p:nvPr/>
          </p:nvSpPr>
          <p:spPr>
            <a:xfrm>
              <a:off x="6896100" y="1270"/>
              <a:ext cx="1818639" cy="6856730"/>
            </a:xfrm>
            <a:custGeom>
              <a:avLst/>
              <a:gdLst/>
              <a:ahLst/>
              <a:cxnLst/>
              <a:rect l="l" t="t" r="r" b="b"/>
              <a:pathLst>
                <a:path w="1818640" h="6856730">
                  <a:moveTo>
                    <a:pt x="0" y="6856730"/>
                  </a:moveTo>
                  <a:lnTo>
                    <a:pt x="1818322" y="0"/>
                  </a:lnTo>
                </a:path>
              </a:pathLst>
            </a:custGeom>
            <a:ln w="22225">
              <a:solidFill>
                <a:srgbClr val="D6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7895589" y="5207635"/>
              <a:ext cx="756285" cy="1645920"/>
            </a:xfrm>
            <a:custGeom>
              <a:avLst/>
              <a:gdLst/>
              <a:ahLst/>
              <a:cxnLst/>
              <a:rect l="l" t="t" r="r" b="b"/>
              <a:pathLst>
                <a:path w="756284" h="1645920">
                  <a:moveTo>
                    <a:pt x="578484" y="0"/>
                  </a:moveTo>
                  <a:lnTo>
                    <a:pt x="532129" y="6350"/>
                  </a:lnTo>
                  <a:lnTo>
                    <a:pt x="489902" y="24129"/>
                  </a:lnTo>
                  <a:lnTo>
                    <a:pt x="453389" y="52387"/>
                  </a:lnTo>
                  <a:lnTo>
                    <a:pt x="425132" y="89534"/>
                  </a:lnTo>
                  <a:lnTo>
                    <a:pt x="406400" y="134619"/>
                  </a:lnTo>
                  <a:lnTo>
                    <a:pt x="0" y="1645602"/>
                  </a:lnTo>
                  <a:lnTo>
                    <a:pt x="26352" y="1645602"/>
                  </a:lnTo>
                  <a:lnTo>
                    <a:pt x="430212" y="140969"/>
                  </a:lnTo>
                  <a:lnTo>
                    <a:pt x="450214" y="95249"/>
                  </a:lnTo>
                  <a:lnTo>
                    <a:pt x="482282" y="59689"/>
                  </a:lnTo>
                  <a:lnTo>
                    <a:pt x="523239" y="35559"/>
                  </a:lnTo>
                  <a:lnTo>
                    <a:pt x="569594" y="25399"/>
                  </a:lnTo>
                  <a:lnTo>
                    <a:pt x="662362" y="25399"/>
                  </a:lnTo>
                  <a:lnTo>
                    <a:pt x="624839" y="6350"/>
                  </a:lnTo>
                  <a:lnTo>
                    <a:pt x="578484" y="0"/>
                  </a:lnTo>
                  <a:close/>
                </a:path>
                <a:path w="756284" h="1645920">
                  <a:moveTo>
                    <a:pt x="662362" y="25399"/>
                  </a:moveTo>
                  <a:lnTo>
                    <a:pt x="569594" y="25399"/>
                  </a:lnTo>
                  <a:lnTo>
                    <a:pt x="618489" y="30797"/>
                  </a:lnTo>
                  <a:lnTo>
                    <a:pt x="672464" y="57784"/>
                  </a:lnTo>
                  <a:lnTo>
                    <a:pt x="711517" y="103822"/>
                  </a:lnTo>
                  <a:lnTo>
                    <a:pt x="730884" y="161607"/>
                  </a:lnTo>
                  <a:lnTo>
                    <a:pt x="731837" y="192087"/>
                  </a:lnTo>
                  <a:lnTo>
                    <a:pt x="726439" y="222884"/>
                  </a:lnTo>
                  <a:lnTo>
                    <a:pt x="343852" y="1645602"/>
                  </a:lnTo>
                  <a:lnTo>
                    <a:pt x="370204" y="1645602"/>
                  </a:lnTo>
                  <a:lnTo>
                    <a:pt x="750252" y="229552"/>
                  </a:lnTo>
                  <a:lnTo>
                    <a:pt x="756284" y="193674"/>
                  </a:lnTo>
                  <a:lnTo>
                    <a:pt x="755332" y="158432"/>
                  </a:lnTo>
                  <a:lnTo>
                    <a:pt x="732789" y="91122"/>
                  </a:lnTo>
                  <a:lnTo>
                    <a:pt x="686752" y="37782"/>
                  </a:lnTo>
                  <a:lnTo>
                    <a:pt x="662362" y="25399"/>
                  </a:lnTo>
                  <a:close/>
                </a:path>
              </a:pathLst>
            </a:custGeom>
            <a:solidFill>
              <a:srgbClr val="D679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548880" y="6167120"/>
              <a:ext cx="3294379" cy="612140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119620" y="2385059"/>
              <a:ext cx="4864100" cy="3429000"/>
            </a:xfrm>
            <a:prstGeom prst="rect">
              <a:avLst/>
            </a:prstGeom>
          </p:spPr>
        </p:pic>
      </p:grpSp>
      <p:grpSp>
        <p:nvGrpSpPr>
          <p:cNvPr id="7" name="object 7"/>
          <p:cNvGrpSpPr/>
          <p:nvPr/>
        </p:nvGrpSpPr>
        <p:grpSpPr>
          <a:xfrm>
            <a:off x="858368" y="4274403"/>
            <a:ext cx="5650865" cy="2537460"/>
            <a:chOff x="858368" y="4274403"/>
            <a:chExt cx="5650865" cy="2537460"/>
          </a:xfrm>
        </p:grpSpPr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58368" y="4274403"/>
              <a:ext cx="5650532" cy="2537022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08380" y="4424679"/>
              <a:ext cx="5163820" cy="2049780"/>
            </a:xfrm>
            <a:prstGeom prst="rect">
              <a:avLst/>
            </a:prstGeom>
          </p:spPr>
        </p:pic>
      </p:grpSp>
      <p:sp>
        <p:nvSpPr>
          <p:cNvPr id="10" name="object 10"/>
          <p:cNvSpPr txBox="1"/>
          <p:nvPr/>
        </p:nvSpPr>
        <p:spPr>
          <a:xfrm>
            <a:off x="9914890" y="33019"/>
            <a:ext cx="2174240" cy="1244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50" spc="60" dirty="0">
                <a:latin typeface="Calibri"/>
                <a:cs typeface="Calibri"/>
              </a:rPr>
              <a:t>CSP004_C_E:</a:t>
            </a:r>
            <a:r>
              <a:rPr sz="650" spc="35" dirty="0">
                <a:latin typeface="Calibri"/>
                <a:cs typeface="Calibri"/>
              </a:rPr>
              <a:t> </a:t>
            </a:r>
            <a:r>
              <a:rPr sz="650" spc="55" dirty="0">
                <a:latin typeface="Calibri"/>
                <a:cs typeface="Calibri"/>
              </a:rPr>
              <a:t>Abdelkader</a:t>
            </a:r>
            <a:r>
              <a:rPr sz="650" spc="30" dirty="0">
                <a:latin typeface="Calibri"/>
                <a:cs typeface="Calibri"/>
              </a:rPr>
              <a:t> </a:t>
            </a:r>
            <a:r>
              <a:rPr sz="650" spc="60" dirty="0">
                <a:latin typeface="Calibri"/>
                <a:cs typeface="Calibri"/>
              </a:rPr>
              <a:t>Shaaban</a:t>
            </a:r>
            <a:r>
              <a:rPr sz="650" spc="40" dirty="0">
                <a:latin typeface="Calibri"/>
                <a:cs typeface="Calibri"/>
              </a:rPr>
              <a:t> </a:t>
            </a:r>
            <a:r>
              <a:rPr sz="650" spc="55" dirty="0">
                <a:latin typeface="Calibri"/>
                <a:cs typeface="Calibri"/>
              </a:rPr>
              <a:t>και</a:t>
            </a:r>
            <a:r>
              <a:rPr sz="650" spc="25" dirty="0">
                <a:latin typeface="Calibri"/>
                <a:cs typeface="Calibri"/>
              </a:rPr>
              <a:t> </a:t>
            </a:r>
            <a:r>
              <a:rPr sz="650" spc="50" dirty="0">
                <a:latin typeface="Calibri"/>
                <a:cs typeface="Calibri"/>
              </a:rPr>
              <a:t>Stefan</a:t>
            </a:r>
            <a:r>
              <a:rPr sz="650" spc="30" dirty="0">
                <a:latin typeface="Calibri"/>
                <a:cs typeface="Calibri"/>
              </a:rPr>
              <a:t> </a:t>
            </a:r>
            <a:r>
              <a:rPr sz="650" spc="50" dirty="0">
                <a:latin typeface="Calibri"/>
                <a:cs typeface="Calibri"/>
              </a:rPr>
              <a:t>Schauer</a:t>
            </a:r>
            <a:endParaRPr sz="650">
              <a:latin typeface="Calibri"/>
              <a:cs typeface="Calibri"/>
            </a:endParaRPr>
          </a:p>
        </p:txBody>
      </p:sp>
      <p:sp>
        <p:nvSpPr>
          <p:cNvPr id="13" name="object 13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720"/>
              </a:lnSpc>
            </a:pPr>
            <a:r>
              <a:rPr spc="30" dirty="0"/>
              <a:t>29</a:t>
            </a:r>
          </a:p>
        </p:txBody>
      </p: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875030" y="762634"/>
            <a:ext cx="477202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185" dirty="0">
                <a:solidFill>
                  <a:srgbClr val="000000"/>
                </a:solidFill>
              </a:rPr>
              <a:t>MITM</a:t>
            </a:r>
            <a:r>
              <a:rPr spc="180" dirty="0">
                <a:solidFill>
                  <a:srgbClr val="000000"/>
                </a:solidFill>
              </a:rPr>
              <a:t> </a:t>
            </a:r>
            <a:r>
              <a:rPr spc="114" dirty="0">
                <a:solidFill>
                  <a:srgbClr val="000000"/>
                </a:solidFill>
              </a:rPr>
              <a:t>για</a:t>
            </a:r>
            <a:r>
              <a:rPr spc="160" dirty="0">
                <a:solidFill>
                  <a:srgbClr val="000000"/>
                </a:solidFill>
              </a:rPr>
              <a:t> </a:t>
            </a:r>
            <a:r>
              <a:rPr spc="170" dirty="0">
                <a:solidFill>
                  <a:srgbClr val="000000"/>
                </a:solidFill>
              </a:rPr>
              <a:t>ανακατεύθυνση</a:t>
            </a:r>
            <a:r>
              <a:rPr spc="215" dirty="0">
                <a:solidFill>
                  <a:srgbClr val="000000"/>
                </a:solidFill>
              </a:rPr>
              <a:t> </a:t>
            </a:r>
            <a:r>
              <a:rPr spc="150" dirty="0">
                <a:solidFill>
                  <a:srgbClr val="000000"/>
                </a:solidFill>
              </a:rPr>
              <a:t>ιστοσελίδας</a:t>
            </a:r>
          </a:p>
        </p:txBody>
      </p:sp>
      <p:sp>
        <p:nvSpPr>
          <p:cNvPr id="12" name="object 12"/>
          <p:cNvSpPr txBox="1"/>
          <p:nvPr/>
        </p:nvSpPr>
        <p:spPr>
          <a:xfrm>
            <a:off x="581659" y="1725929"/>
            <a:ext cx="10963910" cy="147476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12115" indent="-287655">
              <a:lnSpc>
                <a:spcPct val="100000"/>
              </a:lnSpc>
              <a:spcBef>
                <a:spcPts val="100"/>
              </a:spcBef>
              <a:buSzPct val="163636"/>
              <a:buFont typeface="Arial"/>
              <a:buChar char="•"/>
              <a:tabLst>
                <a:tab pos="411480" algn="l"/>
                <a:tab pos="412115" algn="l"/>
              </a:tabLst>
            </a:pPr>
            <a:r>
              <a:rPr sz="1100" spc="105" dirty="0">
                <a:latin typeface="Calibri"/>
                <a:cs typeface="Calibri"/>
              </a:rPr>
              <a:t>Δημιουργήστε</a:t>
            </a:r>
            <a:r>
              <a:rPr sz="1100" spc="50" dirty="0">
                <a:latin typeface="Calibri"/>
                <a:cs typeface="Calibri"/>
              </a:rPr>
              <a:t> </a:t>
            </a:r>
            <a:r>
              <a:rPr sz="1100" spc="100" dirty="0">
                <a:latin typeface="Calibri"/>
                <a:cs typeface="Calibri"/>
              </a:rPr>
              <a:t>μια</a:t>
            </a:r>
            <a:r>
              <a:rPr sz="1100" spc="60" dirty="0">
                <a:latin typeface="Calibri"/>
                <a:cs typeface="Calibri"/>
              </a:rPr>
              <a:t> </a:t>
            </a:r>
            <a:r>
              <a:rPr sz="1100" spc="100" dirty="0">
                <a:latin typeface="Calibri"/>
                <a:cs typeface="Calibri"/>
              </a:rPr>
              <a:t>ψεύτικη</a:t>
            </a:r>
            <a:r>
              <a:rPr sz="1100" spc="55" dirty="0">
                <a:latin typeface="Calibri"/>
                <a:cs typeface="Calibri"/>
              </a:rPr>
              <a:t> </a:t>
            </a:r>
            <a:r>
              <a:rPr sz="1100" b="1" spc="95" dirty="0">
                <a:latin typeface="Calibri"/>
                <a:cs typeface="Calibri"/>
              </a:rPr>
              <a:t>ιστοσελίδα</a:t>
            </a:r>
            <a:r>
              <a:rPr sz="1100" b="1" spc="65" dirty="0">
                <a:latin typeface="Calibri"/>
                <a:cs typeface="Calibri"/>
              </a:rPr>
              <a:t> </a:t>
            </a:r>
            <a:r>
              <a:rPr sz="1100" spc="114" dirty="0">
                <a:latin typeface="Calibri"/>
                <a:cs typeface="Calibri"/>
              </a:rPr>
              <a:t>που</a:t>
            </a:r>
            <a:r>
              <a:rPr sz="1100" spc="55" dirty="0">
                <a:latin typeface="Calibri"/>
                <a:cs typeface="Calibri"/>
              </a:rPr>
              <a:t> </a:t>
            </a:r>
            <a:r>
              <a:rPr sz="1100" spc="100" dirty="0">
                <a:latin typeface="Calibri"/>
                <a:cs typeface="Calibri"/>
              </a:rPr>
              <a:t>μπορεί</a:t>
            </a:r>
            <a:r>
              <a:rPr sz="1100" spc="60" dirty="0">
                <a:latin typeface="Calibri"/>
                <a:cs typeface="Calibri"/>
              </a:rPr>
              <a:t> </a:t>
            </a:r>
            <a:r>
              <a:rPr sz="1100" spc="110" dirty="0">
                <a:latin typeface="Calibri"/>
                <a:cs typeface="Calibri"/>
              </a:rPr>
              <a:t>να</a:t>
            </a:r>
            <a:r>
              <a:rPr sz="1100" spc="60" dirty="0">
                <a:latin typeface="Calibri"/>
                <a:cs typeface="Calibri"/>
              </a:rPr>
              <a:t> </a:t>
            </a:r>
            <a:r>
              <a:rPr sz="1100" spc="100" dirty="0">
                <a:latin typeface="Calibri"/>
                <a:cs typeface="Calibri"/>
              </a:rPr>
              <a:t>χρησιμοποιηθεί</a:t>
            </a:r>
            <a:r>
              <a:rPr sz="1100" spc="60" dirty="0">
                <a:latin typeface="Calibri"/>
                <a:cs typeface="Calibri"/>
              </a:rPr>
              <a:t> </a:t>
            </a:r>
            <a:r>
              <a:rPr sz="1100" spc="90" dirty="0">
                <a:latin typeface="Calibri"/>
                <a:cs typeface="Calibri"/>
              </a:rPr>
              <a:t>για</a:t>
            </a:r>
            <a:r>
              <a:rPr sz="1100" spc="65" dirty="0">
                <a:latin typeface="Calibri"/>
                <a:cs typeface="Calibri"/>
              </a:rPr>
              <a:t> </a:t>
            </a:r>
            <a:r>
              <a:rPr sz="1100" spc="100" dirty="0">
                <a:latin typeface="Calibri"/>
                <a:cs typeface="Calibri"/>
              </a:rPr>
              <a:t>την</a:t>
            </a:r>
            <a:r>
              <a:rPr sz="1100" spc="50" dirty="0">
                <a:latin typeface="Calibri"/>
                <a:cs typeface="Calibri"/>
              </a:rPr>
              <a:t> </a:t>
            </a:r>
            <a:r>
              <a:rPr sz="1100" spc="105" dirty="0">
                <a:latin typeface="Calibri"/>
                <a:cs typeface="Calibri"/>
              </a:rPr>
              <a:t>ανακατεύθυνση</a:t>
            </a:r>
            <a:r>
              <a:rPr sz="1100" spc="55" dirty="0">
                <a:latin typeface="Calibri"/>
                <a:cs typeface="Calibri"/>
              </a:rPr>
              <a:t> </a:t>
            </a:r>
            <a:r>
              <a:rPr sz="1100" spc="105" dirty="0">
                <a:latin typeface="Calibri"/>
                <a:cs typeface="Calibri"/>
              </a:rPr>
              <a:t>του</a:t>
            </a:r>
            <a:r>
              <a:rPr sz="1100" spc="60" dirty="0">
                <a:latin typeface="Calibri"/>
                <a:cs typeface="Calibri"/>
              </a:rPr>
              <a:t> </a:t>
            </a:r>
            <a:r>
              <a:rPr sz="1100" spc="100" dirty="0">
                <a:latin typeface="Calibri"/>
                <a:cs typeface="Calibri"/>
              </a:rPr>
              <a:t>αιτήματος</a:t>
            </a:r>
            <a:r>
              <a:rPr sz="1100" spc="60" dirty="0">
                <a:latin typeface="Calibri"/>
                <a:cs typeface="Calibri"/>
              </a:rPr>
              <a:t> </a:t>
            </a:r>
            <a:r>
              <a:rPr sz="1100" b="1" spc="105" dirty="0">
                <a:latin typeface="Calibri"/>
                <a:cs typeface="Calibri"/>
              </a:rPr>
              <a:t>συγκεκριμένου</a:t>
            </a:r>
            <a:r>
              <a:rPr sz="1100" b="1" spc="55" dirty="0">
                <a:latin typeface="Calibri"/>
                <a:cs typeface="Calibri"/>
              </a:rPr>
              <a:t> </a:t>
            </a:r>
            <a:r>
              <a:rPr sz="1100" b="1" spc="100" dirty="0">
                <a:latin typeface="Calibri"/>
                <a:cs typeface="Calibri"/>
              </a:rPr>
              <a:t>ιστότοπου</a:t>
            </a:r>
            <a:r>
              <a:rPr sz="1100" b="1" spc="70" dirty="0">
                <a:latin typeface="Calibri"/>
                <a:cs typeface="Calibri"/>
              </a:rPr>
              <a:t> </a:t>
            </a:r>
            <a:r>
              <a:rPr sz="1100" spc="120" dirty="0">
                <a:latin typeface="Calibri"/>
                <a:cs typeface="Calibri"/>
              </a:rPr>
              <a:t>από</a:t>
            </a:r>
            <a:r>
              <a:rPr sz="1100" spc="60" dirty="0">
                <a:latin typeface="Calibri"/>
                <a:cs typeface="Calibri"/>
              </a:rPr>
              <a:t> </a:t>
            </a:r>
            <a:r>
              <a:rPr sz="1100" spc="95" dirty="0">
                <a:latin typeface="Calibri"/>
                <a:cs typeface="Calibri"/>
              </a:rPr>
              <a:t>τον</a:t>
            </a:r>
            <a:r>
              <a:rPr sz="1100" spc="55" dirty="0">
                <a:latin typeface="Calibri"/>
                <a:cs typeface="Calibri"/>
              </a:rPr>
              <a:t> </a:t>
            </a:r>
            <a:r>
              <a:rPr sz="1100" spc="75" dirty="0">
                <a:latin typeface="Calibri"/>
                <a:cs typeface="Calibri"/>
              </a:rPr>
              <a:t>χρήστη.</a:t>
            </a:r>
            <a:endParaRPr sz="11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1700" dirty="0">
              <a:latin typeface="Calibri"/>
              <a:cs typeface="Calibri"/>
            </a:endParaRPr>
          </a:p>
          <a:p>
            <a:pPr marL="299720" indent="-287020">
              <a:lnSpc>
                <a:spcPct val="100000"/>
              </a:lnSpc>
              <a:buSzPct val="163636"/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sz="1100" spc="100" dirty="0">
                <a:latin typeface="Calibri"/>
                <a:cs typeface="Calibri"/>
              </a:rPr>
              <a:t>Χρησιμοποιήστε</a:t>
            </a:r>
            <a:r>
              <a:rPr sz="1100" spc="50" dirty="0">
                <a:latin typeface="Calibri"/>
                <a:cs typeface="Calibri"/>
              </a:rPr>
              <a:t> </a:t>
            </a:r>
            <a:r>
              <a:rPr sz="1100" spc="95" dirty="0">
                <a:latin typeface="Calibri"/>
                <a:cs typeface="Calibri"/>
              </a:rPr>
              <a:t>το</a:t>
            </a:r>
            <a:r>
              <a:rPr sz="1100" spc="50" dirty="0">
                <a:latin typeface="Calibri"/>
                <a:cs typeface="Calibri"/>
              </a:rPr>
              <a:t> </a:t>
            </a:r>
            <a:r>
              <a:rPr sz="1100" spc="105" dirty="0">
                <a:latin typeface="Calibri"/>
                <a:cs typeface="Calibri"/>
              </a:rPr>
              <a:t>Apache</a:t>
            </a:r>
            <a:r>
              <a:rPr sz="1100" spc="55" dirty="0">
                <a:latin typeface="Calibri"/>
                <a:cs typeface="Calibri"/>
              </a:rPr>
              <a:t> </a:t>
            </a:r>
            <a:r>
              <a:rPr sz="1100" spc="95" dirty="0">
                <a:latin typeface="Calibri"/>
                <a:cs typeface="Calibri"/>
              </a:rPr>
              <a:t>(Εξυπηρετητή)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spc="90" dirty="0">
                <a:latin typeface="Calibri"/>
                <a:cs typeface="Calibri"/>
              </a:rPr>
              <a:t>για</a:t>
            </a:r>
            <a:r>
              <a:rPr sz="1100" spc="55" dirty="0">
                <a:latin typeface="Calibri"/>
                <a:cs typeface="Calibri"/>
              </a:rPr>
              <a:t> </a:t>
            </a:r>
            <a:r>
              <a:rPr sz="1100" spc="110" dirty="0">
                <a:latin typeface="Calibri"/>
                <a:cs typeface="Calibri"/>
              </a:rPr>
              <a:t>να</a:t>
            </a:r>
            <a:r>
              <a:rPr sz="1100" spc="60" dirty="0">
                <a:latin typeface="Calibri"/>
                <a:cs typeface="Calibri"/>
              </a:rPr>
              <a:t> </a:t>
            </a:r>
            <a:r>
              <a:rPr sz="1100" spc="95" dirty="0">
                <a:latin typeface="Calibri"/>
                <a:cs typeface="Calibri"/>
              </a:rPr>
              <a:t>το</a:t>
            </a:r>
            <a:r>
              <a:rPr sz="1100" spc="50" dirty="0">
                <a:latin typeface="Calibri"/>
                <a:cs typeface="Calibri"/>
              </a:rPr>
              <a:t> </a:t>
            </a:r>
            <a:r>
              <a:rPr sz="1100" spc="100" dirty="0">
                <a:latin typeface="Calibri"/>
                <a:cs typeface="Calibri"/>
              </a:rPr>
              <a:t>κάνετε</a:t>
            </a:r>
            <a:r>
              <a:rPr sz="1100" spc="60" dirty="0">
                <a:latin typeface="Calibri"/>
                <a:cs typeface="Calibri"/>
              </a:rPr>
              <a:t> </a:t>
            </a:r>
            <a:r>
              <a:rPr sz="1100" spc="90" dirty="0">
                <a:latin typeface="Calibri"/>
                <a:cs typeface="Calibri"/>
              </a:rPr>
              <a:t>αυτό</a:t>
            </a:r>
            <a:endParaRPr sz="1100" dirty="0">
              <a:latin typeface="Calibri"/>
              <a:cs typeface="Calibri"/>
            </a:endParaRPr>
          </a:p>
          <a:p>
            <a:pPr marL="582295">
              <a:lnSpc>
                <a:spcPct val="100000"/>
              </a:lnSpc>
              <a:spcBef>
                <a:spcPts val="1165"/>
              </a:spcBef>
            </a:pPr>
            <a:r>
              <a:rPr sz="1100" b="1" spc="85" dirty="0">
                <a:solidFill>
                  <a:srgbClr val="CF2D1C"/>
                </a:solidFill>
                <a:latin typeface="Calibri"/>
                <a:cs typeface="Calibri"/>
              </a:rPr>
              <a:t>service</a:t>
            </a:r>
            <a:r>
              <a:rPr sz="1100" b="1" spc="35" dirty="0">
                <a:solidFill>
                  <a:srgbClr val="CF2D1C"/>
                </a:solidFill>
                <a:latin typeface="Calibri"/>
                <a:cs typeface="Calibri"/>
              </a:rPr>
              <a:t> </a:t>
            </a:r>
            <a:r>
              <a:rPr sz="1100" b="1" spc="105" dirty="0">
                <a:solidFill>
                  <a:srgbClr val="CF2D1C"/>
                </a:solidFill>
                <a:latin typeface="Calibri"/>
                <a:cs typeface="Calibri"/>
              </a:rPr>
              <a:t>apache2</a:t>
            </a:r>
            <a:r>
              <a:rPr sz="1100" b="1" spc="40" dirty="0">
                <a:solidFill>
                  <a:srgbClr val="CF2D1C"/>
                </a:solidFill>
                <a:latin typeface="Calibri"/>
                <a:cs typeface="Calibri"/>
              </a:rPr>
              <a:t> </a:t>
            </a:r>
            <a:r>
              <a:rPr sz="1100" b="1" spc="65" dirty="0">
                <a:solidFill>
                  <a:srgbClr val="CF2D1C"/>
                </a:solidFill>
                <a:latin typeface="Calibri"/>
                <a:cs typeface="Calibri"/>
              </a:rPr>
              <a:t>start</a:t>
            </a:r>
            <a:endParaRPr sz="11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300" dirty="0">
              <a:latin typeface="Calibri"/>
              <a:cs typeface="Calibri"/>
            </a:endParaRPr>
          </a:p>
          <a:p>
            <a:pPr marL="756920" marR="5946140" lvl="1" indent="-287655">
              <a:lnSpc>
                <a:spcPct val="100000"/>
              </a:lnSpc>
              <a:buSzPct val="163636"/>
              <a:buFont typeface="Arial"/>
              <a:buChar char="•"/>
              <a:tabLst>
                <a:tab pos="756285" algn="l"/>
                <a:tab pos="756920" algn="l"/>
              </a:tabLst>
            </a:pPr>
            <a:r>
              <a:rPr sz="1100" spc="85" dirty="0">
                <a:latin typeface="Calibri"/>
                <a:cs typeface="Calibri"/>
              </a:rPr>
              <a:t>Πρόσβαση</a:t>
            </a:r>
            <a:r>
              <a:rPr sz="1100" spc="30" dirty="0">
                <a:latin typeface="Calibri"/>
                <a:cs typeface="Calibri"/>
              </a:rPr>
              <a:t> </a:t>
            </a:r>
            <a:r>
              <a:rPr sz="1100" spc="75" dirty="0">
                <a:latin typeface="Calibri"/>
                <a:cs typeface="Calibri"/>
              </a:rPr>
              <a:t>στην</a:t>
            </a:r>
            <a:r>
              <a:rPr sz="1100" spc="25" dirty="0">
                <a:latin typeface="Calibri"/>
                <a:cs typeface="Calibri"/>
              </a:rPr>
              <a:t> </a:t>
            </a:r>
            <a:r>
              <a:rPr sz="1100" spc="75" dirty="0">
                <a:latin typeface="Calibri"/>
                <a:cs typeface="Calibri"/>
              </a:rPr>
              <a:t>ψεύτικη</a:t>
            </a:r>
            <a:r>
              <a:rPr sz="1100" spc="25" dirty="0">
                <a:latin typeface="Calibri"/>
                <a:cs typeface="Calibri"/>
              </a:rPr>
              <a:t> </a:t>
            </a:r>
            <a:r>
              <a:rPr sz="1100" spc="75" dirty="0">
                <a:latin typeface="Calibri"/>
                <a:cs typeface="Calibri"/>
              </a:rPr>
              <a:t>σελίδα</a:t>
            </a:r>
            <a:r>
              <a:rPr sz="1100" spc="30" dirty="0">
                <a:latin typeface="Calibri"/>
                <a:cs typeface="Calibri"/>
              </a:rPr>
              <a:t> </a:t>
            </a:r>
            <a:r>
              <a:rPr sz="1100" b="1" spc="50" dirty="0">
                <a:latin typeface="Calibri"/>
                <a:cs typeface="Calibri"/>
              </a:rPr>
              <a:t>/var/www/html/index.html)</a:t>
            </a:r>
            <a:r>
              <a:rPr sz="1100" b="1" spc="15" dirty="0">
                <a:latin typeface="Calibri"/>
                <a:cs typeface="Calibri"/>
              </a:rPr>
              <a:t> </a:t>
            </a:r>
            <a:r>
              <a:rPr sz="1100" b="1" spc="50" dirty="0">
                <a:latin typeface="Calibri"/>
                <a:cs typeface="Calibri"/>
              </a:rPr>
              <a:t>στη </a:t>
            </a:r>
            <a:r>
              <a:rPr sz="1100" b="1" spc="-229" dirty="0">
                <a:latin typeface="Calibri"/>
                <a:cs typeface="Calibri"/>
              </a:rPr>
              <a:t> </a:t>
            </a:r>
            <a:r>
              <a:rPr sz="1100" spc="50" dirty="0">
                <a:latin typeface="Calibri"/>
                <a:cs typeface="Calibri"/>
              </a:rPr>
              <a:t>διεύθυνση </a:t>
            </a:r>
            <a:r>
              <a:rPr sz="1100" b="1" spc="45" dirty="0">
                <a:latin typeface="Calibri"/>
                <a:cs typeface="Calibri"/>
              </a:rPr>
              <a:t>IP </a:t>
            </a:r>
            <a:r>
              <a:rPr sz="1100" b="1" spc="50" dirty="0">
                <a:latin typeface="Calibri"/>
                <a:cs typeface="Calibri"/>
              </a:rPr>
              <a:t>του</a:t>
            </a:r>
            <a:r>
              <a:rPr sz="1100" b="1" spc="25" dirty="0">
                <a:latin typeface="Calibri"/>
                <a:cs typeface="Calibri"/>
              </a:rPr>
              <a:t> </a:t>
            </a:r>
            <a:r>
              <a:rPr sz="1100" b="1" spc="45" dirty="0">
                <a:latin typeface="Calibri"/>
                <a:cs typeface="Calibri"/>
              </a:rPr>
              <a:t>Linux</a:t>
            </a:r>
            <a:endParaRPr sz="11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884987" y="0"/>
            <a:ext cx="5124450" cy="6878955"/>
            <a:chOff x="6884987" y="0"/>
            <a:chExt cx="5124450" cy="6878955"/>
          </a:xfrm>
        </p:grpSpPr>
        <p:sp>
          <p:nvSpPr>
            <p:cNvPr id="3" name="object 3"/>
            <p:cNvSpPr/>
            <p:nvPr/>
          </p:nvSpPr>
          <p:spPr>
            <a:xfrm>
              <a:off x="6896100" y="1270"/>
              <a:ext cx="1818639" cy="6856730"/>
            </a:xfrm>
            <a:custGeom>
              <a:avLst/>
              <a:gdLst/>
              <a:ahLst/>
              <a:cxnLst/>
              <a:rect l="l" t="t" r="r" b="b"/>
              <a:pathLst>
                <a:path w="1818640" h="6856730">
                  <a:moveTo>
                    <a:pt x="0" y="6856730"/>
                  </a:moveTo>
                  <a:lnTo>
                    <a:pt x="1818322" y="0"/>
                  </a:lnTo>
                </a:path>
              </a:pathLst>
            </a:custGeom>
            <a:ln w="22225">
              <a:solidFill>
                <a:srgbClr val="D6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7377747" y="0"/>
              <a:ext cx="2555875" cy="6858000"/>
            </a:xfrm>
            <a:custGeom>
              <a:avLst/>
              <a:gdLst/>
              <a:ahLst/>
              <a:cxnLst/>
              <a:rect l="l" t="t" r="r" b="b"/>
              <a:pathLst>
                <a:path w="2555875" h="6858000">
                  <a:moveTo>
                    <a:pt x="1542097" y="1537652"/>
                  </a:moveTo>
                  <a:lnTo>
                    <a:pt x="1494790" y="1544002"/>
                  </a:lnTo>
                  <a:lnTo>
                    <a:pt x="1451292" y="1562100"/>
                  </a:lnTo>
                  <a:lnTo>
                    <a:pt x="1413827" y="1590675"/>
                  </a:lnTo>
                  <a:lnTo>
                    <a:pt x="1384617" y="1628139"/>
                  </a:lnTo>
                  <a:lnTo>
                    <a:pt x="1365885" y="1673860"/>
                  </a:lnTo>
                  <a:lnTo>
                    <a:pt x="970915" y="3128645"/>
                  </a:lnTo>
                  <a:lnTo>
                    <a:pt x="0" y="6858000"/>
                  </a:lnTo>
                  <a:lnTo>
                    <a:pt x="26035" y="6858000"/>
                  </a:lnTo>
                  <a:lnTo>
                    <a:pt x="996632" y="3136265"/>
                  </a:lnTo>
                  <a:lnTo>
                    <a:pt x="1391285" y="1681479"/>
                  </a:lnTo>
                  <a:lnTo>
                    <a:pt x="1412240" y="1635442"/>
                  </a:lnTo>
                  <a:lnTo>
                    <a:pt x="1445577" y="1599247"/>
                  </a:lnTo>
                  <a:lnTo>
                    <a:pt x="1487805" y="1574800"/>
                  </a:lnTo>
                  <a:lnTo>
                    <a:pt x="1535747" y="1564322"/>
                  </a:lnTo>
                  <a:lnTo>
                    <a:pt x="1637665" y="1564322"/>
                  </a:lnTo>
                  <a:lnTo>
                    <a:pt x="1625600" y="1556702"/>
                  </a:lnTo>
                  <a:lnTo>
                    <a:pt x="1590992" y="1544002"/>
                  </a:lnTo>
                  <a:lnTo>
                    <a:pt x="1542097" y="1537652"/>
                  </a:lnTo>
                  <a:close/>
                </a:path>
                <a:path w="2555875" h="6858000">
                  <a:moveTo>
                    <a:pt x="1637665" y="1564322"/>
                  </a:moveTo>
                  <a:lnTo>
                    <a:pt x="1535747" y="1564322"/>
                  </a:lnTo>
                  <a:lnTo>
                    <a:pt x="1585912" y="1569402"/>
                  </a:lnTo>
                  <a:lnTo>
                    <a:pt x="1615122" y="1580514"/>
                  </a:lnTo>
                  <a:lnTo>
                    <a:pt x="1663700" y="1617662"/>
                  </a:lnTo>
                  <a:lnTo>
                    <a:pt x="1694497" y="1671954"/>
                  </a:lnTo>
                  <a:lnTo>
                    <a:pt x="1702117" y="1732597"/>
                  </a:lnTo>
                  <a:lnTo>
                    <a:pt x="1696720" y="1764029"/>
                  </a:lnTo>
                  <a:lnTo>
                    <a:pt x="1437005" y="2721927"/>
                  </a:lnTo>
                  <a:lnTo>
                    <a:pt x="1430655" y="2770822"/>
                  </a:lnTo>
                  <a:lnTo>
                    <a:pt x="1437005" y="2818129"/>
                  </a:lnTo>
                  <a:lnTo>
                    <a:pt x="1455102" y="2861627"/>
                  </a:lnTo>
                  <a:lnTo>
                    <a:pt x="1483677" y="2899092"/>
                  </a:lnTo>
                  <a:lnTo>
                    <a:pt x="1521460" y="2928302"/>
                  </a:lnTo>
                  <a:lnTo>
                    <a:pt x="1566862" y="2947035"/>
                  </a:lnTo>
                  <a:lnTo>
                    <a:pt x="1618932" y="2953067"/>
                  </a:lnTo>
                  <a:lnTo>
                    <a:pt x="1669097" y="2944812"/>
                  </a:lnTo>
                  <a:lnTo>
                    <a:pt x="1704340" y="2928302"/>
                  </a:lnTo>
                  <a:lnTo>
                    <a:pt x="1617662" y="2928302"/>
                  </a:lnTo>
                  <a:lnTo>
                    <a:pt x="1573212" y="2922904"/>
                  </a:lnTo>
                  <a:lnTo>
                    <a:pt x="1527175" y="2901950"/>
                  </a:lnTo>
                  <a:lnTo>
                    <a:pt x="1490980" y="2868612"/>
                  </a:lnTo>
                  <a:lnTo>
                    <a:pt x="1466532" y="2826385"/>
                  </a:lnTo>
                  <a:lnTo>
                    <a:pt x="1456055" y="2778442"/>
                  </a:lnTo>
                  <a:lnTo>
                    <a:pt x="1461135" y="2728277"/>
                  </a:lnTo>
                  <a:lnTo>
                    <a:pt x="1720850" y="1770379"/>
                  </a:lnTo>
                  <a:lnTo>
                    <a:pt x="1726882" y="1734820"/>
                  </a:lnTo>
                  <a:lnTo>
                    <a:pt x="1725930" y="1701800"/>
                  </a:lnTo>
                  <a:lnTo>
                    <a:pt x="1725930" y="1698942"/>
                  </a:lnTo>
                  <a:lnTo>
                    <a:pt x="1717992" y="1664017"/>
                  </a:lnTo>
                  <a:lnTo>
                    <a:pt x="1703070" y="1630679"/>
                  </a:lnTo>
                  <a:lnTo>
                    <a:pt x="1682115" y="1600517"/>
                  </a:lnTo>
                  <a:lnTo>
                    <a:pt x="1656080" y="1575752"/>
                  </a:lnTo>
                  <a:lnTo>
                    <a:pt x="1637665" y="1564322"/>
                  </a:lnTo>
                  <a:close/>
                </a:path>
                <a:path w="2555875" h="6858000">
                  <a:moveTo>
                    <a:pt x="2555875" y="0"/>
                  </a:moveTo>
                  <a:lnTo>
                    <a:pt x="2528570" y="0"/>
                  </a:lnTo>
                  <a:lnTo>
                    <a:pt x="2100177" y="1562100"/>
                  </a:lnTo>
                  <a:lnTo>
                    <a:pt x="1757680" y="2837497"/>
                  </a:lnTo>
                  <a:lnTo>
                    <a:pt x="1732915" y="2875279"/>
                  </a:lnTo>
                  <a:lnTo>
                    <a:pt x="1699895" y="2903537"/>
                  </a:lnTo>
                  <a:lnTo>
                    <a:pt x="1660525" y="2921635"/>
                  </a:lnTo>
                  <a:lnTo>
                    <a:pt x="1617662" y="2928302"/>
                  </a:lnTo>
                  <a:lnTo>
                    <a:pt x="1704340" y="2928302"/>
                  </a:lnTo>
                  <a:lnTo>
                    <a:pt x="1714817" y="2923540"/>
                  </a:lnTo>
                  <a:lnTo>
                    <a:pt x="1753235" y="2890520"/>
                  </a:lnTo>
                  <a:lnTo>
                    <a:pt x="1782127" y="2846387"/>
                  </a:lnTo>
                  <a:lnTo>
                    <a:pt x="1782127" y="2845117"/>
                  </a:lnTo>
                  <a:lnTo>
                    <a:pt x="2124710" y="1568132"/>
                  </a:lnTo>
                  <a:lnTo>
                    <a:pt x="2555875" y="0"/>
                  </a:lnTo>
                  <a:close/>
                </a:path>
              </a:pathLst>
            </a:custGeom>
            <a:solidFill>
              <a:srgbClr val="FFB8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7895589" y="5207635"/>
              <a:ext cx="756285" cy="1645920"/>
            </a:xfrm>
            <a:custGeom>
              <a:avLst/>
              <a:gdLst/>
              <a:ahLst/>
              <a:cxnLst/>
              <a:rect l="l" t="t" r="r" b="b"/>
              <a:pathLst>
                <a:path w="756284" h="1645920">
                  <a:moveTo>
                    <a:pt x="578484" y="0"/>
                  </a:moveTo>
                  <a:lnTo>
                    <a:pt x="532129" y="6350"/>
                  </a:lnTo>
                  <a:lnTo>
                    <a:pt x="489902" y="24129"/>
                  </a:lnTo>
                  <a:lnTo>
                    <a:pt x="453389" y="52387"/>
                  </a:lnTo>
                  <a:lnTo>
                    <a:pt x="425132" y="89534"/>
                  </a:lnTo>
                  <a:lnTo>
                    <a:pt x="406400" y="134619"/>
                  </a:lnTo>
                  <a:lnTo>
                    <a:pt x="0" y="1645602"/>
                  </a:lnTo>
                  <a:lnTo>
                    <a:pt x="26352" y="1645602"/>
                  </a:lnTo>
                  <a:lnTo>
                    <a:pt x="430212" y="140969"/>
                  </a:lnTo>
                  <a:lnTo>
                    <a:pt x="450214" y="95249"/>
                  </a:lnTo>
                  <a:lnTo>
                    <a:pt x="482282" y="59689"/>
                  </a:lnTo>
                  <a:lnTo>
                    <a:pt x="523239" y="35559"/>
                  </a:lnTo>
                  <a:lnTo>
                    <a:pt x="569594" y="25399"/>
                  </a:lnTo>
                  <a:lnTo>
                    <a:pt x="662362" y="25399"/>
                  </a:lnTo>
                  <a:lnTo>
                    <a:pt x="624839" y="6350"/>
                  </a:lnTo>
                  <a:lnTo>
                    <a:pt x="578484" y="0"/>
                  </a:lnTo>
                  <a:close/>
                </a:path>
                <a:path w="756284" h="1645920">
                  <a:moveTo>
                    <a:pt x="662362" y="25399"/>
                  </a:moveTo>
                  <a:lnTo>
                    <a:pt x="569594" y="25399"/>
                  </a:lnTo>
                  <a:lnTo>
                    <a:pt x="618489" y="30797"/>
                  </a:lnTo>
                  <a:lnTo>
                    <a:pt x="672464" y="57784"/>
                  </a:lnTo>
                  <a:lnTo>
                    <a:pt x="711517" y="103822"/>
                  </a:lnTo>
                  <a:lnTo>
                    <a:pt x="730884" y="161607"/>
                  </a:lnTo>
                  <a:lnTo>
                    <a:pt x="731837" y="192087"/>
                  </a:lnTo>
                  <a:lnTo>
                    <a:pt x="726439" y="222884"/>
                  </a:lnTo>
                  <a:lnTo>
                    <a:pt x="343852" y="1645602"/>
                  </a:lnTo>
                  <a:lnTo>
                    <a:pt x="370204" y="1645602"/>
                  </a:lnTo>
                  <a:lnTo>
                    <a:pt x="750252" y="229552"/>
                  </a:lnTo>
                  <a:lnTo>
                    <a:pt x="756284" y="193674"/>
                  </a:lnTo>
                  <a:lnTo>
                    <a:pt x="755332" y="158432"/>
                  </a:lnTo>
                  <a:lnTo>
                    <a:pt x="732789" y="91122"/>
                  </a:lnTo>
                  <a:lnTo>
                    <a:pt x="686752" y="37782"/>
                  </a:lnTo>
                  <a:lnTo>
                    <a:pt x="662362" y="25399"/>
                  </a:lnTo>
                  <a:close/>
                </a:path>
              </a:pathLst>
            </a:custGeom>
            <a:solidFill>
              <a:srgbClr val="D679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548880" y="6167120"/>
              <a:ext cx="3294379" cy="612140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137400" y="624839"/>
              <a:ext cx="4871720" cy="5308600"/>
            </a:xfrm>
            <a:prstGeom prst="rect">
              <a:avLst/>
            </a:prstGeom>
          </p:spPr>
        </p:pic>
      </p:grpSp>
      <p:sp>
        <p:nvSpPr>
          <p:cNvPr id="8" name="object 8"/>
          <p:cNvSpPr txBox="1"/>
          <p:nvPr/>
        </p:nvSpPr>
        <p:spPr>
          <a:xfrm>
            <a:off x="9914890" y="33019"/>
            <a:ext cx="2174240" cy="1244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50" spc="60" dirty="0">
                <a:latin typeface="Calibri"/>
                <a:cs typeface="Calibri"/>
              </a:rPr>
              <a:t>CSP004_C_E:</a:t>
            </a:r>
            <a:r>
              <a:rPr sz="650" spc="35" dirty="0">
                <a:latin typeface="Calibri"/>
                <a:cs typeface="Calibri"/>
              </a:rPr>
              <a:t> </a:t>
            </a:r>
            <a:r>
              <a:rPr sz="650" spc="55" dirty="0">
                <a:latin typeface="Calibri"/>
                <a:cs typeface="Calibri"/>
              </a:rPr>
              <a:t>Abdelkader</a:t>
            </a:r>
            <a:r>
              <a:rPr sz="650" spc="30" dirty="0">
                <a:latin typeface="Calibri"/>
                <a:cs typeface="Calibri"/>
              </a:rPr>
              <a:t> </a:t>
            </a:r>
            <a:r>
              <a:rPr sz="650" spc="60" dirty="0">
                <a:latin typeface="Calibri"/>
                <a:cs typeface="Calibri"/>
              </a:rPr>
              <a:t>Shaaban</a:t>
            </a:r>
            <a:r>
              <a:rPr sz="650" spc="40" dirty="0">
                <a:latin typeface="Calibri"/>
                <a:cs typeface="Calibri"/>
              </a:rPr>
              <a:t> </a:t>
            </a:r>
            <a:r>
              <a:rPr sz="650" spc="55" dirty="0">
                <a:latin typeface="Calibri"/>
                <a:cs typeface="Calibri"/>
              </a:rPr>
              <a:t>και</a:t>
            </a:r>
            <a:r>
              <a:rPr sz="650" spc="25" dirty="0">
                <a:latin typeface="Calibri"/>
                <a:cs typeface="Calibri"/>
              </a:rPr>
              <a:t> </a:t>
            </a:r>
            <a:r>
              <a:rPr sz="650" spc="50" dirty="0">
                <a:latin typeface="Calibri"/>
                <a:cs typeface="Calibri"/>
              </a:rPr>
              <a:t>Stefan</a:t>
            </a:r>
            <a:r>
              <a:rPr sz="650" spc="30" dirty="0">
                <a:latin typeface="Calibri"/>
                <a:cs typeface="Calibri"/>
              </a:rPr>
              <a:t> </a:t>
            </a:r>
            <a:r>
              <a:rPr sz="650" spc="50" dirty="0">
                <a:latin typeface="Calibri"/>
                <a:cs typeface="Calibri"/>
              </a:rPr>
              <a:t>Schauer</a:t>
            </a:r>
            <a:endParaRPr sz="650">
              <a:latin typeface="Calibri"/>
              <a:cs typeface="Calibri"/>
            </a:endParaRPr>
          </a:p>
        </p:txBody>
      </p:sp>
      <p:sp>
        <p:nvSpPr>
          <p:cNvPr id="11" name="object 11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720"/>
              </a:lnSpc>
            </a:pPr>
            <a:r>
              <a:rPr spc="30" dirty="0"/>
              <a:t>30</a:t>
            </a:r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875030" y="762634"/>
            <a:ext cx="477202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185" dirty="0">
                <a:solidFill>
                  <a:srgbClr val="000000"/>
                </a:solidFill>
              </a:rPr>
              <a:t>MITM</a:t>
            </a:r>
            <a:r>
              <a:rPr spc="180" dirty="0">
                <a:solidFill>
                  <a:srgbClr val="000000"/>
                </a:solidFill>
              </a:rPr>
              <a:t> </a:t>
            </a:r>
            <a:r>
              <a:rPr spc="114" dirty="0">
                <a:solidFill>
                  <a:srgbClr val="000000"/>
                </a:solidFill>
              </a:rPr>
              <a:t>για</a:t>
            </a:r>
            <a:r>
              <a:rPr spc="160" dirty="0">
                <a:solidFill>
                  <a:srgbClr val="000000"/>
                </a:solidFill>
              </a:rPr>
              <a:t> </a:t>
            </a:r>
            <a:r>
              <a:rPr spc="170" dirty="0">
                <a:solidFill>
                  <a:srgbClr val="000000"/>
                </a:solidFill>
              </a:rPr>
              <a:t>ανακατεύθυνση</a:t>
            </a:r>
            <a:r>
              <a:rPr spc="215" dirty="0">
                <a:solidFill>
                  <a:srgbClr val="000000"/>
                </a:solidFill>
              </a:rPr>
              <a:t> </a:t>
            </a:r>
            <a:r>
              <a:rPr spc="150" dirty="0">
                <a:solidFill>
                  <a:srgbClr val="000000"/>
                </a:solidFill>
              </a:rPr>
              <a:t>ιστοσελίδας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313054" y="1506537"/>
            <a:ext cx="6751320" cy="31629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6870" indent="-286385">
              <a:lnSpc>
                <a:spcPct val="100000"/>
              </a:lnSpc>
              <a:spcBef>
                <a:spcPts val="100"/>
              </a:spcBef>
              <a:buSzPct val="163636"/>
              <a:buFont typeface="Arial"/>
              <a:buChar char="•"/>
              <a:tabLst>
                <a:tab pos="356235" algn="l"/>
                <a:tab pos="356870" algn="l"/>
              </a:tabLst>
            </a:pPr>
            <a:r>
              <a:rPr sz="1100" spc="100" dirty="0">
                <a:latin typeface="Calibri"/>
                <a:cs typeface="Calibri"/>
              </a:rPr>
              <a:t>Στη</a:t>
            </a:r>
            <a:r>
              <a:rPr sz="1100" spc="45" dirty="0">
                <a:latin typeface="Calibri"/>
                <a:cs typeface="Calibri"/>
              </a:rPr>
              <a:t> </a:t>
            </a:r>
            <a:r>
              <a:rPr sz="1100" spc="95" dirty="0">
                <a:latin typeface="Calibri"/>
                <a:cs typeface="Calibri"/>
              </a:rPr>
              <a:t>συνέχεια,</a:t>
            </a:r>
            <a:r>
              <a:rPr sz="1100" spc="45" dirty="0">
                <a:latin typeface="Calibri"/>
                <a:cs typeface="Calibri"/>
              </a:rPr>
              <a:t> </a:t>
            </a:r>
            <a:r>
              <a:rPr sz="1100" spc="100" dirty="0">
                <a:latin typeface="Calibri"/>
                <a:cs typeface="Calibri"/>
              </a:rPr>
              <a:t>στο</a:t>
            </a:r>
            <a:r>
              <a:rPr sz="1100" spc="50" dirty="0">
                <a:latin typeface="Calibri"/>
                <a:cs typeface="Calibri"/>
              </a:rPr>
              <a:t> </a:t>
            </a:r>
            <a:r>
              <a:rPr sz="1100" spc="90" dirty="0">
                <a:latin typeface="Calibri"/>
                <a:cs typeface="Calibri"/>
              </a:rPr>
              <a:t>Kali</a:t>
            </a:r>
            <a:r>
              <a:rPr sz="1100" b="1" spc="90" dirty="0">
                <a:latin typeface="Calibri"/>
                <a:cs typeface="Calibri"/>
              </a:rPr>
              <a:t>εκτελέστε</a:t>
            </a:r>
            <a:r>
              <a:rPr sz="1100" b="1" spc="45" dirty="0">
                <a:latin typeface="Calibri"/>
                <a:cs typeface="Calibri"/>
              </a:rPr>
              <a:t> </a:t>
            </a:r>
            <a:r>
              <a:rPr sz="1100" b="1" spc="100" dirty="0">
                <a:latin typeface="Calibri"/>
                <a:cs typeface="Calibri"/>
              </a:rPr>
              <a:t>το</a:t>
            </a:r>
            <a:r>
              <a:rPr sz="1100" b="1" spc="55" dirty="0">
                <a:latin typeface="Calibri"/>
                <a:cs typeface="Calibri"/>
              </a:rPr>
              <a:t> </a:t>
            </a:r>
            <a:r>
              <a:rPr sz="1100" b="1" spc="90" dirty="0">
                <a:latin typeface="Calibri"/>
                <a:cs typeface="Calibri"/>
              </a:rPr>
              <a:t>caplet</a:t>
            </a:r>
            <a:r>
              <a:rPr sz="1100" b="1" spc="50" dirty="0">
                <a:latin typeface="Calibri"/>
                <a:cs typeface="Calibri"/>
              </a:rPr>
              <a:t> </a:t>
            </a:r>
            <a:r>
              <a:rPr sz="1100" spc="110" dirty="0">
                <a:latin typeface="Calibri"/>
                <a:cs typeface="Calibri"/>
              </a:rPr>
              <a:t>σας</a:t>
            </a:r>
            <a:r>
              <a:rPr sz="1100" spc="50" dirty="0">
                <a:latin typeface="Calibri"/>
                <a:cs typeface="Calibri"/>
              </a:rPr>
              <a:t> </a:t>
            </a:r>
            <a:r>
              <a:rPr sz="1100" b="1" spc="90" dirty="0">
                <a:latin typeface="Calibri"/>
                <a:cs typeface="Calibri"/>
              </a:rPr>
              <a:t>(ή</a:t>
            </a:r>
            <a:r>
              <a:rPr sz="1100" b="1" spc="50" dirty="0">
                <a:latin typeface="Calibri"/>
                <a:cs typeface="Calibri"/>
              </a:rPr>
              <a:t> </a:t>
            </a:r>
            <a:r>
              <a:rPr sz="1100" b="1" spc="100" dirty="0">
                <a:latin typeface="Calibri"/>
                <a:cs typeface="Calibri"/>
              </a:rPr>
              <a:t>το</a:t>
            </a:r>
            <a:r>
              <a:rPr sz="1100" b="1" spc="50" dirty="0">
                <a:latin typeface="Calibri"/>
                <a:cs typeface="Calibri"/>
              </a:rPr>
              <a:t> </a:t>
            </a:r>
            <a:r>
              <a:rPr sz="1100" spc="90" dirty="0">
                <a:latin typeface="Calibri"/>
                <a:cs typeface="Calibri"/>
              </a:rPr>
              <a:t>spoofing</a:t>
            </a:r>
            <a:endParaRPr sz="1100">
              <a:latin typeface="Calibri"/>
              <a:cs typeface="Calibri"/>
            </a:endParaRPr>
          </a:p>
          <a:p>
            <a:pPr marL="357505">
              <a:lnSpc>
                <a:spcPct val="100000"/>
              </a:lnSpc>
              <a:spcBef>
                <a:spcPts val="860"/>
              </a:spcBef>
            </a:pPr>
            <a:r>
              <a:rPr sz="1100" b="1" spc="95" dirty="0">
                <a:latin typeface="Calibri"/>
                <a:cs typeface="Calibri"/>
              </a:rPr>
              <a:t>εντολές</a:t>
            </a:r>
            <a:r>
              <a:rPr sz="1100" b="1" spc="50" dirty="0">
                <a:latin typeface="Calibri"/>
                <a:cs typeface="Calibri"/>
              </a:rPr>
              <a:t> </a:t>
            </a:r>
            <a:r>
              <a:rPr sz="1100" spc="95" dirty="0">
                <a:latin typeface="Calibri"/>
                <a:cs typeface="Calibri"/>
              </a:rPr>
              <a:t>επίθεσης</a:t>
            </a:r>
            <a:r>
              <a:rPr sz="1100" b="1" spc="95" dirty="0">
                <a:latin typeface="Calibri"/>
                <a:cs typeface="Calibri"/>
              </a:rPr>
              <a:t>)</a:t>
            </a:r>
            <a:r>
              <a:rPr sz="1100" b="1" spc="55" dirty="0">
                <a:latin typeface="Calibri"/>
                <a:cs typeface="Calibri"/>
              </a:rPr>
              <a:t> </a:t>
            </a:r>
            <a:r>
              <a:rPr sz="1100" spc="90" dirty="0">
                <a:latin typeface="Calibri"/>
                <a:cs typeface="Calibri"/>
              </a:rPr>
              <a:t>και</a:t>
            </a:r>
            <a:r>
              <a:rPr sz="1100" spc="60" dirty="0">
                <a:latin typeface="Calibri"/>
                <a:cs typeface="Calibri"/>
              </a:rPr>
              <a:t> </a:t>
            </a:r>
            <a:r>
              <a:rPr sz="1100" spc="100" dirty="0">
                <a:latin typeface="Calibri"/>
                <a:cs typeface="Calibri"/>
              </a:rPr>
              <a:t>ενεργοποιήστε</a:t>
            </a:r>
            <a:r>
              <a:rPr sz="1100" spc="50" dirty="0">
                <a:latin typeface="Calibri"/>
                <a:cs typeface="Calibri"/>
              </a:rPr>
              <a:t> </a:t>
            </a:r>
            <a:r>
              <a:rPr sz="1100" spc="75" dirty="0">
                <a:latin typeface="Calibri"/>
                <a:cs typeface="Calibri"/>
              </a:rPr>
              <a:t>τις</a:t>
            </a:r>
            <a:r>
              <a:rPr sz="1100" spc="50" dirty="0">
                <a:latin typeface="Calibri"/>
                <a:cs typeface="Calibri"/>
              </a:rPr>
              <a:t> </a:t>
            </a:r>
            <a:r>
              <a:rPr sz="1100" spc="105" dirty="0">
                <a:latin typeface="Calibri"/>
                <a:cs typeface="Calibri"/>
              </a:rPr>
              <a:t>ακόλουθες</a:t>
            </a:r>
            <a:r>
              <a:rPr sz="1100" spc="60" dirty="0">
                <a:latin typeface="Calibri"/>
                <a:cs typeface="Calibri"/>
              </a:rPr>
              <a:t> </a:t>
            </a:r>
            <a:r>
              <a:rPr sz="1100" spc="80" dirty="0">
                <a:latin typeface="Calibri"/>
                <a:cs typeface="Calibri"/>
              </a:rPr>
              <a:t>ενότητες:</a:t>
            </a:r>
            <a:endParaRPr sz="1100">
              <a:latin typeface="Calibri"/>
              <a:cs typeface="Calibri"/>
            </a:endParaRPr>
          </a:p>
          <a:p>
            <a:pPr marL="235585">
              <a:lnSpc>
                <a:spcPct val="100000"/>
              </a:lnSpc>
              <a:spcBef>
                <a:spcPts val="890"/>
              </a:spcBef>
            </a:pPr>
            <a:r>
              <a:rPr sz="1100" b="1" spc="45" dirty="0">
                <a:solidFill>
                  <a:srgbClr val="CF2D1C"/>
                </a:solidFill>
                <a:latin typeface="Calibri"/>
                <a:cs typeface="Calibri"/>
              </a:rPr>
              <a:t>set</a:t>
            </a:r>
            <a:r>
              <a:rPr sz="1100" b="1" spc="5" dirty="0">
                <a:solidFill>
                  <a:srgbClr val="CF2D1C"/>
                </a:solidFill>
                <a:latin typeface="Calibri"/>
                <a:cs typeface="Calibri"/>
              </a:rPr>
              <a:t> </a:t>
            </a:r>
            <a:r>
              <a:rPr sz="1100" b="1" spc="40" dirty="0">
                <a:solidFill>
                  <a:srgbClr val="CF2D1C"/>
                </a:solidFill>
                <a:latin typeface="Calibri"/>
                <a:cs typeface="Calibri"/>
              </a:rPr>
              <a:t>dns.spoof.all</a:t>
            </a:r>
            <a:r>
              <a:rPr sz="1100" b="1" spc="10" dirty="0">
                <a:solidFill>
                  <a:srgbClr val="CF2D1C"/>
                </a:solidFill>
                <a:latin typeface="Calibri"/>
                <a:cs typeface="Calibri"/>
              </a:rPr>
              <a:t> </a:t>
            </a:r>
            <a:r>
              <a:rPr sz="1100" b="1" spc="45" dirty="0">
                <a:solidFill>
                  <a:srgbClr val="CF2D1C"/>
                </a:solidFill>
                <a:latin typeface="Calibri"/>
                <a:cs typeface="Calibri"/>
              </a:rPr>
              <a:t>true</a:t>
            </a:r>
            <a:endParaRPr sz="11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100">
              <a:latin typeface="Calibri"/>
              <a:cs typeface="Calibri"/>
            </a:endParaRPr>
          </a:p>
          <a:p>
            <a:pPr marL="1271905" marR="5080" lvl="1" indent="-287020">
              <a:lnSpc>
                <a:spcPct val="100000"/>
              </a:lnSpc>
              <a:spcBef>
                <a:spcPts val="675"/>
              </a:spcBef>
              <a:buSzPct val="163636"/>
              <a:buFont typeface="Arial"/>
              <a:buChar char="•"/>
              <a:tabLst>
                <a:tab pos="1271270" algn="l"/>
                <a:tab pos="1271905" algn="l"/>
              </a:tabLst>
            </a:pPr>
            <a:r>
              <a:rPr sz="1100" spc="55" dirty="0">
                <a:latin typeface="Calibri"/>
                <a:cs typeface="Calibri"/>
              </a:rPr>
              <a:t>Αν</a:t>
            </a:r>
            <a:r>
              <a:rPr sz="1100" spc="225" dirty="0">
                <a:latin typeface="Calibri"/>
                <a:cs typeface="Calibri"/>
              </a:rPr>
              <a:t> </a:t>
            </a:r>
            <a:r>
              <a:rPr sz="1100" spc="40" dirty="0">
                <a:latin typeface="Calibri"/>
                <a:cs typeface="Calibri"/>
              </a:rPr>
              <a:t>είναι</a:t>
            </a:r>
            <a:r>
              <a:rPr sz="1100" spc="229" dirty="0">
                <a:latin typeface="Calibri"/>
                <a:cs typeface="Calibri"/>
              </a:rPr>
              <a:t> </a:t>
            </a:r>
            <a:r>
              <a:rPr sz="1100" spc="40" dirty="0">
                <a:latin typeface="Calibri"/>
                <a:cs typeface="Calibri"/>
              </a:rPr>
              <a:t>true,</a:t>
            </a:r>
            <a:r>
              <a:rPr sz="1100" spc="225" dirty="0">
                <a:latin typeface="Calibri"/>
                <a:cs typeface="Calibri"/>
              </a:rPr>
              <a:t> </a:t>
            </a:r>
            <a:r>
              <a:rPr sz="1100" spc="60" dirty="0">
                <a:latin typeface="Calibri"/>
                <a:cs typeface="Calibri"/>
              </a:rPr>
              <a:t>η</a:t>
            </a:r>
            <a:r>
              <a:rPr sz="1100" spc="229" dirty="0">
                <a:latin typeface="Calibri"/>
                <a:cs typeface="Calibri"/>
              </a:rPr>
              <a:t> </a:t>
            </a:r>
            <a:r>
              <a:rPr sz="1100" spc="55" dirty="0">
                <a:latin typeface="Calibri"/>
                <a:cs typeface="Calibri"/>
              </a:rPr>
              <a:t>μονάδα</a:t>
            </a:r>
            <a:r>
              <a:rPr sz="1100" spc="229" dirty="0">
                <a:latin typeface="Calibri"/>
                <a:cs typeface="Calibri"/>
              </a:rPr>
              <a:t> </a:t>
            </a:r>
            <a:r>
              <a:rPr sz="1100" spc="55" dirty="0">
                <a:latin typeface="Calibri"/>
                <a:cs typeface="Calibri"/>
              </a:rPr>
              <a:t>θα</a:t>
            </a:r>
            <a:r>
              <a:rPr sz="1100" spc="229" dirty="0">
                <a:latin typeface="Calibri"/>
                <a:cs typeface="Calibri"/>
              </a:rPr>
              <a:t> </a:t>
            </a:r>
            <a:r>
              <a:rPr sz="1100" spc="55" dirty="0">
                <a:latin typeface="Calibri"/>
                <a:cs typeface="Calibri"/>
              </a:rPr>
              <a:t>απαντά</a:t>
            </a:r>
            <a:r>
              <a:rPr sz="1100" spc="229" dirty="0">
                <a:latin typeface="Calibri"/>
                <a:cs typeface="Calibri"/>
              </a:rPr>
              <a:t> </a:t>
            </a:r>
            <a:r>
              <a:rPr sz="1100" spc="50" dirty="0">
                <a:latin typeface="Calibri"/>
                <a:cs typeface="Calibri"/>
              </a:rPr>
              <a:t>σε</a:t>
            </a:r>
            <a:r>
              <a:rPr sz="1100" spc="229" dirty="0">
                <a:latin typeface="Calibri"/>
                <a:cs typeface="Calibri"/>
              </a:rPr>
              <a:t> </a:t>
            </a:r>
            <a:r>
              <a:rPr sz="1100" spc="50" dirty="0">
                <a:latin typeface="Calibri"/>
                <a:cs typeface="Calibri"/>
              </a:rPr>
              <a:t>κάθε</a:t>
            </a:r>
            <a:r>
              <a:rPr sz="1100" spc="235" dirty="0">
                <a:latin typeface="Calibri"/>
                <a:cs typeface="Calibri"/>
              </a:rPr>
              <a:t> </a:t>
            </a:r>
            <a:r>
              <a:rPr sz="1100" b="1" spc="50" dirty="0">
                <a:latin typeface="Calibri"/>
                <a:cs typeface="Calibri"/>
              </a:rPr>
              <a:t>αίτηση</a:t>
            </a:r>
            <a:r>
              <a:rPr sz="1100" b="1" spc="229" dirty="0">
                <a:latin typeface="Calibri"/>
                <a:cs typeface="Calibri"/>
              </a:rPr>
              <a:t> </a:t>
            </a:r>
            <a:r>
              <a:rPr sz="1100" b="1" spc="50" dirty="0">
                <a:latin typeface="Calibri"/>
                <a:cs typeface="Calibri"/>
              </a:rPr>
              <a:t>DNS,</a:t>
            </a:r>
            <a:r>
              <a:rPr sz="1100" b="1" spc="229" dirty="0">
                <a:latin typeface="Calibri"/>
                <a:cs typeface="Calibri"/>
              </a:rPr>
              <a:t> </a:t>
            </a:r>
            <a:r>
              <a:rPr sz="1100" b="1" spc="50" dirty="0">
                <a:latin typeface="Calibri"/>
                <a:cs typeface="Calibri"/>
              </a:rPr>
              <a:t>διαφορετικά</a:t>
            </a:r>
            <a:r>
              <a:rPr sz="1100" b="1" spc="229" dirty="0">
                <a:latin typeface="Calibri"/>
                <a:cs typeface="Calibri"/>
              </a:rPr>
              <a:t> </a:t>
            </a:r>
            <a:r>
              <a:rPr sz="1100" spc="55" dirty="0">
                <a:latin typeface="Calibri"/>
                <a:cs typeface="Calibri"/>
              </a:rPr>
              <a:t>θα</a:t>
            </a:r>
            <a:r>
              <a:rPr sz="1100" spc="229" dirty="0">
                <a:latin typeface="Calibri"/>
                <a:cs typeface="Calibri"/>
              </a:rPr>
              <a:t> </a:t>
            </a:r>
            <a:r>
              <a:rPr sz="1100" spc="55" dirty="0">
                <a:latin typeface="Calibri"/>
                <a:cs typeface="Calibri"/>
              </a:rPr>
              <a:t>απαντά </a:t>
            </a:r>
            <a:r>
              <a:rPr sz="1100" spc="-229" dirty="0">
                <a:latin typeface="Calibri"/>
                <a:cs typeface="Calibri"/>
              </a:rPr>
              <a:t> </a:t>
            </a:r>
            <a:r>
              <a:rPr sz="1100" spc="50" dirty="0">
                <a:latin typeface="Calibri"/>
                <a:cs typeface="Calibri"/>
              </a:rPr>
              <a:t>μόνο</a:t>
            </a:r>
            <a:r>
              <a:rPr sz="1100" spc="25" dirty="0">
                <a:latin typeface="Calibri"/>
                <a:cs typeface="Calibri"/>
              </a:rPr>
              <a:t> </a:t>
            </a:r>
            <a:r>
              <a:rPr sz="1100" spc="50" dirty="0">
                <a:latin typeface="Calibri"/>
                <a:cs typeface="Calibri"/>
              </a:rPr>
              <a:t>σε</a:t>
            </a:r>
            <a:r>
              <a:rPr sz="1100" spc="20" dirty="0">
                <a:latin typeface="Calibri"/>
                <a:cs typeface="Calibri"/>
              </a:rPr>
              <a:t> </a:t>
            </a:r>
            <a:r>
              <a:rPr sz="1100" spc="50" dirty="0">
                <a:latin typeface="Calibri"/>
                <a:cs typeface="Calibri"/>
              </a:rPr>
              <a:t>αυτή</a:t>
            </a:r>
            <a:r>
              <a:rPr sz="1100" spc="20" dirty="0">
                <a:latin typeface="Calibri"/>
                <a:cs typeface="Calibri"/>
              </a:rPr>
              <a:t> </a:t>
            </a:r>
            <a:r>
              <a:rPr sz="1100" b="1" spc="60" dirty="0">
                <a:latin typeface="Calibri"/>
                <a:cs typeface="Calibri"/>
              </a:rPr>
              <a:t>που</a:t>
            </a:r>
            <a:r>
              <a:rPr sz="1100" b="1" spc="25" dirty="0">
                <a:latin typeface="Calibri"/>
                <a:cs typeface="Calibri"/>
              </a:rPr>
              <a:t> </a:t>
            </a:r>
            <a:r>
              <a:rPr sz="1100" b="1" spc="50" dirty="0">
                <a:latin typeface="Calibri"/>
                <a:cs typeface="Calibri"/>
              </a:rPr>
              <a:t>απευθύνεται</a:t>
            </a:r>
            <a:r>
              <a:rPr sz="1100" b="1" spc="20" dirty="0">
                <a:latin typeface="Calibri"/>
                <a:cs typeface="Calibri"/>
              </a:rPr>
              <a:t> </a:t>
            </a:r>
            <a:r>
              <a:rPr sz="1100" b="1" spc="50" dirty="0">
                <a:latin typeface="Calibri"/>
                <a:cs typeface="Calibri"/>
              </a:rPr>
              <a:t>στον</a:t>
            </a:r>
            <a:r>
              <a:rPr sz="1100" b="1" spc="35" dirty="0">
                <a:latin typeface="Calibri"/>
                <a:cs typeface="Calibri"/>
              </a:rPr>
              <a:t> </a:t>
            </a:r>
            <a:r>
              <a:rPr sz="1100" spc="45" dirty="0">
                <a:latin typeface="Calibri"/>
                <a:cs typeface="Calibri"/>
              </a:rPr>
              <a:t>τοπικό</a:t>
            </a:r>
            <a:r>
              <a:rPr sz="1100" spc="25" dirty="0">
                <a:latin typeface="Calibri"/>
                <a:cs typeface="Calibri"/>
              </a:rPr>
              <a:t> </a:t>
            </a:r>
            <a:r>
              <a:rPr sz="1100" b="1" spc="45" dirty="0">
                <a:latin typeface="Calibri"/>
                <a:cs typeface="Calibri"/>
              </a:rPr>
              <a:t>υπολογιστή.</a:t>
            </a:r>
            <a:endParaRPr sz="11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1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825"/>
              </a:spcBef>
            </a:pPr>
            <a:r>
              <a:rPr sz="1100" b="1" spc="65" dirty="0">
                <a:solidFill>
                  <a:srgbClr val="CF2D1C"/>
                </a:solidFill>
                <a:latin typeface="Calibri"/>
                <a:cs typeface="Calibri"/>
              </a:rPr>
              <a:t>set</a:t>
            </a:r>
            <a:r>
              <a:rPr sz="1100" b="1" spc="55" dirty="0">
                <a:solidFill>
                  <a:srgbClr val="CF2D1C"/>
                </a:solidFill>
                <a:latin typeface="Calibri"/>
                <a:cs typeface="Calibri"/>
              </a:rPr>
              <a:t> </a:t>
            </a:r>
            <a:r>
              <a:rPr sz="1100" b="1" spc="70" dirty="0">
                <a:solidFill>
                  <a:srgbClr val="CF2D1C"/>
                </a:solidFill>
                <a:latin typeface="Calibri"/>
                <a:cs typeface="Calibri"/>
              </a:rPr>
              <a:t>dns.spoof.domais</a:t>
            </a:r>
            <a:r>
              <a:rPr sz="1100" b="1" spc="55" dirty="0">
                <a:solidFill>
                  <a:srgbClr val="CF2D1C"/>
                </a:solidFill>
                <a:latin typeface="Calibri"/>
                <a:cs typeface="Calibri"/>
              </a:rPr>
              <a:t> </a:t>
            </a:r>
            <a:r>
              <a:rPr sz="1100" b="1" spc="70" dirty="0">
                <a:solidFill>
                  <a:srgbClr val="CF2D1C"/>
                </a:solidFill>
                <a:latin typeface="Calibri"/>
                <a:cs typeface="Calibri"/>
              </a:rPr>
              <a:t>testasp.vulnweb.com,</a:t>
            </a:r>
            <a:r>
              <a:rPr sz="1100" b="1" spc="55" dirty="0">
                <a:solidFill>
                  <a:srgbClr val="CF2D1C"/>
                </a:solidFill>
                <a:latin typeface="Calibri"/>
                <a:cs typeface="Calibri"/>
              </a:rPr>
              <a:t> </a:t>
            </a:r>
            <a:r>
              <a:rPr sz="1100" b="1" spc="60" dirty="0">
                <a:solidFill>
                  <a:srgbClr val="CF2D1C"/>
                </a:solidFill>
                <a:latin typeface="Calibri"/>
                <a:cs typeface="Calibri"/>
              </a:rPr>
              <a:t>*.</a:t>
            </a:r>
            <a:r>
              <a:rPr sz="1100" b="1" spc="50" dirty="0">
                <a:solidFill>
                  <a:srgbClr val="CF2D1C"/>
                </a:solidFill>
                <a:latin typeface="Calibri"/>
                <a:cs typeface="Calibri"/>
              </a:rPr>
              <a:t> </a:t>
            </a:r>
            <a:r>
              <a:rPr sz="1100" b="1" spc="80" dirty="0">
                <a:solidFill>
                  <a:srgbClr val="CF2D1C"/>
                </a:solidFill>
                <a:latin typeface="Calibri"/>
                <a:cs typeface="Calibri"/>
              </a:rPr>
              <a:t>vulnweb.com</a:t>
            </a:r>
            <a:endParaRPr sz="11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1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200">
              <a:latin typeface="Calibri"/>
              <a:cs typeface="Calibri"/>
            </a:endParaRPr>
          </a:p>
          <a:p>
            <a:pPr marL="814069" indent="-286385">
              <a:lnSpc>
                <a:spcPct val="100000"/>
              </a:lnSpc>
              <a:spcBef>
                <a:spcPts val="5"/>
              </a:spcBef>
              <a:buSzPct val="163636"/>
              <a:buFont typeface="Arial"/>
              <a:buChar char="•"/>
              <a:tabLst>
                <a:tab pos="813435" algn="l"/>
                <a:tab pos="814069" algn="l"/>
              </a:tabLst>
            </a:pPr>
            <a:r>
              <a:rPr sz="1100" spc="65" dirty="0">
                <a:latin typeface="Calibri"/>
                <a:cs typeface="Calibri"/>
              </a:rPr>
              <a:t>(ορίστε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spc="75" dirty="0">
                <a:latin typeface="Calibri"/>
                <a:cs typeface="Calibri"/>
              </a:rPr>
              <a:t>τα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b="1" spc="80" dirty="0">
                <a:latin typeface="Calibri"/>
                <a:cs typeface="Calibri"/>
              </a:rPr>
              <a:t>domains</a:t>
            </a:r>
            <a:r>
              <a:rPr sz="1100" b="1" spc="45" dirty="0">
                <a:latin typeface="Calibri"/>
                <a:cs typeface="Calibri"/>
              </a:rPr>
              <a:t> </a:t>
            </a:r>
            <a:r>
              <a:rPr sz="1100" b="1" spc="85" dirty="0">
                <a:latin typeface="Calibri"/>
                <a:cs typeface="Calibri"/>
              </a:rPr>
              <a:t>που</a:t>
            </a:r>
            <a:r>
              <a:rPr sz="1100" b="1" spc="40" dirty="0">
                <a:latin typeface="Calibri"/>
                <a:cs typeface="Calibri"/>
              </a:rPr>
              <a:t> </a:t>
            </a:r>
            <a:r>
              <a:rPr sz="1100" spc="70" dirty="0">
                <a:latin typeface="Calibri"/>
                <a:cs typeface="Calibri"/>
              </a:rPr>
              <a:t>θέλετε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spc="80" dirty="0">
                <a:latin typeface="Calibri"/>
                <a:cs typeface="Calibri"/>
              </a:rPr>
              <a:t>να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b="1" spc="65" dirty="0">
                <a:latin typeface="Calibri"/>
                <a:cs typeface="Calibri"/>
              </a:rPr>
              <a:t>ανακατευθύνετε)</a:t>
            </a:r>
            <a:endParaRPr sz="1100">
              <a:latin typeface="Calibri"/>
              <a:cs typeface="Calibri"/>
            </a:endParaRPr>
          </a:p>
          <a:p>
            <a:pPr marL="1271905" marR="1294130" lvl="1" indent="-287020">
              <a:lnSpc>
                <a:spcPct val="100000"/>
              </a:lnSpc>
              <a:spcBef>
                <a:spcPts val="780"/>
              </a:spcBef>
              <a:buSzPct val="163636"/>
              <a:buFont typeface="Arial"/>
              <a:buChar char="•"/>
              <a:tabLst>
                <a:tab pos="1271270" algn="l"/>
                <a:tab pos="1271905" algn="l"/>
              </a:tabLst>
            </a:pPr>
            <a:r>
              <a:rPr sz="1100" spc="95" dirty="0">
                <a:latin typeface="Calibri"/>
                <a:cs typeface="Calibri"/>
              </a:rPr>
              <a:t>Τιμές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spc="110" dirty="0">
                <a:latin typeface="Calibri"/>
                <a:cs typeface="Calibri"/>
              </a:rPr>
              <a:t>ονομάτων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spc="110" dirty="0">
                <a:latin typeface="Calibri"/>
                <a:cs typeface="Calibri"/>
              </a:rPr>
              <a:t>τομέων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spc="114" dirty="0">
                <a:latin typeface="Calibri"/>
                <a:cs typeface="Calibri"/>
              </a:rPr>
              <a:t>που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b="1" spc="100" dirty="0">
                <a:latin typeface="Calibri"/>
                <a:cs typeface="Calibri"/>
              </a:rPr>
              <a:t>διαχωρίζονται</a:t>
            </a:r>
            <a:r>
              <a:rPr sz="1100" b="1" spc="50" dirty="0">
                <a:latin typeface="Calibri"/>
                <a:cs typeface="Calibri"/>
              </a:rPr>
              <a:t> </a:t>
            </a:r>
            <a:r>
              <a:rPr sz="1100" b="1" spc="110" dirty="0">
                <a:latin typeface="Calibri"/>
                <a:cs typeface="Calibri"/>
              </a:rPr>
              <a:t>με</a:t>
            </a:r>
            <a:r>
              <a:rPr sz="1100" b="1" spc="40" dirty="0">
                <a:latin typeface="Calibri"/>
                <a:cs typeface="Calibri"/>
              </a:rPr>
              <a:t> </a:t>
            </a:r>
            <a:r>
              <a:rPr sz="1100" b="1" spc="114" dirty="0">
                <a:latin typeface="Calibri"/>
                <a:cs typeface="Calibri"/>
              </a:rPr>
              <a:t>κόμμα</a:t>
            </a:r>
            <a:r>
              <a:rPr sz="1100" b="1" spc="50" dirty="0">
                <a:latin typeface="Calibri"/>
                <a:cs typeface="Calibri"/>
              </a:rPr>
              <a:t> </a:t>
            </a:r>
            <a:r>
              <a:rPr sz="1100" spc="90" dirty="0">
                <a:latin typeface="Calibri"/>
                <a:cs typeface="Calibri"/>
              </a:rPr>
              <a:t>για</a:t>
            </a:r>
            <a:r>
              <a:rPr sz="1100" spc="45" dirty="0">
                <a:latin typeface="Calibri"/>
                <a:cs typeface="Calibri"/>
              </a:rPr>
              <a:t> </a:t>
            </a:r>
            <a:r>
              <a:rPr sz="1100" spc="105" dirty="0">
                <a:latin typeface="Calibri"/>
                <a:cs typeface="Calibri"/>
              </a:rPr>
              <a:t>να </a:t>
            </a:r>
            <a:r>
              <a:rPr sz="1100" spc="-235" dirty="0">
                <a:latin typeface="Calibri"/>
                <a:cs typeface="Calibri"/>
              </a:rPr>
              <a:t> </a:t>
            </a:r>
            <a:r>
              <a:rPr sz="1100" spc="95" dirty="0">
                <a:latin typeface="Calibri"/>
                <a:cs typeface="Calibri"/>
              </a:rPr>
              <a:t>παραπλανηθούν.</a:t>
            </a:r>
            <a:endParaRPr sz="11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550">
              <a:latin typeface="Calibri"/>
              <a:cs typeface="Calibri"/>
            </a:endParaRPr>
          </a:p>
          <a:p>
            <a:pPr marL="296545">
              <a:lnSpc>
                <a:spcPct val="100000"/>
              </a:lnSpc>
            </a:pPr>
            <a:r>
              <a:rPr sz="1100" b="1" spc="45" dirty="0">
                <a:solidFill>
                  <a:srgbClr val="CF2D1C"/>
                </a:solidFill>
                <a:latin typeface="Calibri"/>
                <a:cs typeface="Calibri"/>
              </a:rPr>
              <a:t>dns.spoof</a:t>
            </a:r>
            <a:r>
              <a:rPr sz="1100" b="1" spc="10" dirty="0">
                <a:solidFill>
                  <a:srgbClr val="CF2D1C"/>
                </a:solidFill>
                <a:latin typeface="Calibri"/>
                <a:cs typeface="Calibri"/>
              </a:rPr>
              <a:t> </a:t>
            </a:r>
            <a:r>
              <a:rPr sz="1100" b="1" spc="55" dirty="0">
                <a:solidFill>
                  <a:srgbClr val="CF2D1C"/>
                </a:solidFill>
                <a:latin typeface="Calibri"/>
                <a:cs typeface="Calibri"/>
              </a:rPr>
              <a:t>on</a:t>
            </a:r>
            <a:r>
              <a:rPr sz="1100" b="1" spc="10" dirty="0">
                <a:solidFill>
                  <a:srgbClr val="CF2D1C"/>
                </a:solidFill>
                <a:latin typeface="Calibri"/>
                <a:cs typeface="Calibri"/>
              </a:rPr>
              <a:t> </a:t>
            </a:r>
            <a:r>
              <a:rPr sz="1100" b="1" spc="45" dirty="0">
                <a:solidFill>
                  <a:srgbClr val="CF2D1C"/>
                </a:solidFill>
                <a:latin typeface="Calibri"/>
                <a:cs typeface="Calibri"/>
              </a:rPr>
              <a:t>(</a:t>
            </a:r>
            <a:r>
              <a:rPr sz="1100" b="1" spc="45" dirty="0">
                <a:latin typeface="Calibri"/>
                <a:cs typeface="Calibri"/>
              </a:rPr>
              <a:t>το</a:t>
            </a:r>
            <a:r>
              <a:rPr sz="1100" b="1" spc="15" dirty="0">
                <a:latin typeface="Calibri"/>
                <a:cs typeface="Calibri"/>
              </a:rPr>
              <a:t> </a:t>
            </a:r>
            <a:r>
              <a:rPr sz="1100" b="1" spc="45" dirty="0">
                <a:latin typeface="Calibri"/>
                <a:cs typeface="Calibri"/>
              </a:rPr>
              <a:t>spoofing</a:t>
            </a:r>
            <a:endParaRPr sz="11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490652" y="32702"/>
            <a:ext cx="5348605" cy="6823709"/>
          </a:xfrm>
          <a:custGeom>
            <a:avLst/>
            <a:gdLst/>
            <a:ahLst/>
            <a:cxnLst/>
            <a:rect l="l" t="t" r="r" b="b"/>
            <a:pathLst>
              <a:path w="5348605" h="6823709">
                <a:moveTo>
                  <a:pt x="5348287" y="0"/>
                </a:moveTo>
                <a:lnTo>
                  <a:pt x="1917700" y="0"/>
                </a:lnTo>
                <a:lnTo>
                  <a:pt x="0" y="6823392"/>
                </a:lnTo>
                <a:lnTo>
                  <a:pt x="3430587" y="6823392"/>
                </a:lnTo>
                <a:lnTo>
                  <a:pt x="5348287" y="0"/>
                </a:lnTo>
                <a:close/>
              </a:path>
            </a:pathLst>
          </a:custGeom>
          <a:solidFill>
            <a:srgbClr val="FFB800">
              <a:alpha val="1254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4052887" y="0"/>
            <a:ext cx="2934970" cy="6878955"/>
            <a:chOff x="4052887" y="0"/>
            <a:chExt cx="2934970" cy="6878955"/>
          </a:xfrm>
        </p:grpSpPr>
        <p:sp>
          <p:nvSpPr>
            <p:cNvPr id="4" name="object 4"/>
            <p:cNvSpPr/>
            <p:nvPr/>
          </p:nvSpPr>
          <p:spPr>
            <a:xfrm>
              <a:off x="5453380" y="5113972"/>
              <a:ext cx="798195" cy="1739264"/>
            </a:xfrm>
            <a:custGeom>
              <a:avLst/>
              <a:gdLst/>
              <a:ahLst/>
              <a:cxnLst/>
              <a:rect l="l" t="t" r="r" b="b"/>
              <a:pathLst>
                <a:path w="798195" h="1739265">
                  <a:moveTo>
                    <a:pt x="610235" y="0"/>
                  </a:moveTo>
                  <a:lnTo>
                    <a:pt x="561340" y="6667"/>
                  </a:lnTo>
                  <a:lnTo>
                    <a:pt x="516890" y="25400"/>
                  </a:lnTo>
                  <a:lnTo>
                    <a:pt x="478472" y="55244"/>
                  </a:lnTo>
                  <a:lnTo>
                    <a:pt x="448310" y="94614"/>
                  </a:lnTo>
                  <a:lnTo>
                    <a:pt x="428942" y="142239"/>
                  </a:lnTo>
                  <a:lnTo>
                    <a:pt x="0" y="1738947"/>
                  </a:lnTo>
                  <a:lnTo>
                    <a:pt x="27940" y="1738947"/>
                  </a:lnTo>
                  <a:lnTo>
                    <a:pt x="454025" y="148907"/>
                  </a:lnTo>
                  <a:lnTo>
                    <a:pt x="470535" y="107950"/>
                  </a:lnTo>
                  <a:lnTo>
                    <a:pt x="496252" y="74294"/>
                  </a:lnTo>
                  <a:lnTo>
                    <a:pt x="529590" y="48577"/>
                  </a:lnTo>
                  <a:lnTo>
                    <a:pt x="567690" y="32384"/>
                  </a:lnTo>
                  <a:lnTo>
                    <a:pt x="609600" y="26669"/>
                  </a:lnTo>
                  <a:lnTo>
                    <a:pt x="698750" y="26669"/>
                  </a:lnTo>
                  <a:lnTo>
                    <a:pt x="659130" y="6667"/>
                  </a:lnTo>
                  <a:lnTo>
                    <a:pt x="610235" y="0"/>
                  </a:lnTo>
                  <a:close/>
                </a:path>
                <a:path w="798195" h="1739265">
                  <a:moveTo>
                    <a:pt x="698750" y="26669"/>
                  </a:moveTo>
                  <a:lnTo>
                    <a:pt x="609600" y="26669"/>
                  </a:lnTo>
                  <a:lnTo>
                    <a:pt x="652462" y="32384"/>
                  </a:lnTo>
                  <a:lnTo>
                    <a:pt x="709612" y="60959"/>
                  </a:lnTo>
                  <a:lnTo>
                    <a:pt x="750570" y="109537"/>
                  </a:lnTo>
                  <a:lnTo>
                    <a:pt x="770890" y="170497"/>
                  </a:lnTo>
                  <a:lnTo>
                    <a:pt x="771842" y="202882"/>
                  </a:lnTo>
                  <a:lnTo>
                    <a:pt x="766445" y="235584"/>
                  </a:lnTo>
                  <a:lnTo>
                    <a:pt x="362585" y="1738947"/>
                  </a:lnTo>
                  <a:lnTo>
                    <a:pt x="390525" y="1738947"/>
                  </a:lnTo>
                  <a:lnTo>
                    <a:pt x="791527" y="242252"/>
                  </a:lnTo>
                  <a:lnTo>
                    <a:pt x="797877" y="204787"/>
                  </a:lnTo>
                  <a:lnTo>
                    <a:pt x="796607" y="167322"/>
                  </a:lnTo>
                  <a:lnTo>
                    <a:pt x="773112" y="96202"/>
                  </a:lnTo>
                  <a:lnTo>
                    <a:pt x="724535" y="39687"/>
                  </a:lnTo>
                  <a:lnTo>
                    <a:pt x="698750" y="26669"/>
                  </a:lnTo>
                  <a:close/>
                </a:path>
              </a:pathLst>
            </a:custGeom>
            <a:solidFill>
              <a:srgbClr val="D679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4442459" y="5079"/>
              <a:ext cx="2545080" cy="6837680"/>
            </a:xfrm>
            <a:custGeom>
              <a:avLst/>
              <a:gdLst/>
              <a:ahLst/>
              <a:cxnLst/>
              <a:rect l="l" t="t" r="r" b="b"/>
              <a:pathLst>
                <a:path w="2545079" h="6837680">
                  <a:moveTo>
                    <a:pt x="1321435" y="2283142"/>
                  </a:moveTo>
                  <a:lnTo>
                    <a:pt x="1271587" y="2291397"/>
                  </a:lnTo>
                  <a:lnTo>
                    <a:pt x="1226185" y="2312352"/>
                  </a:lnTo>
                  <a:lnTo>
                    <a:pt x="1187767" y="2345372"/>
                  </a:lnTo>
                  <a:lnTo>
                    <a:pt x="1159510" y="2389187"/>
                  </a:lnTo>
                  <a:lnTo>
                    <a:pt x="1159510" y="2390457"/>
                  </a:lnTo>
                  <a:lnTo>
                    <a:pt x="819150" y="3658870"/>
                  </a:lnTo>
                  <a:lnTo>
                    <a:pt x="0" y="6836410"/>
                  </a:lnTo>
                  <a:lnTo>
                    <a:pt x="13335" y="6837680"/>
                  </a:lnTo>
                  <a:lnTo>
                    <a:pt x="26669" y="6837680"/>
                  </a:lnTo>
                  <a:lnTo>
                    <a:pt x="843365" y="3664902"/>
                  </a:lnTo>
                  <a:lnTo>
                    <a:pt x="1183322" y="2398077"/>
                  </a:lnTo>
                  <a:lnTo>
                    <a:pt x="1208087" y="2360612"/>
                  </a:lnTo>
                  <a:lnTo>
                    <a:pt x="1241107" y="2332355"/>
                  </a:lnTo>
                  <a:lnTo>
                    <a:pt x="1279842" y="2314257"/>
                  </a:lnTo>
                  <a:lnTo>
                    <a:pt x="1322704" y="2307590"/>
                  </a:lnTo>
                  <a:lnTo>
                    <a:pt x="1417637" y="2307590"/>
                  </a:lnTo>
                  <a:lnTo>
                    <a:pt x="1372869" y="2289175"/>
                  </a:lnTo>
                  <a:lnTo>
                    <a:pt x="1321435" y="2283142"/>
                  </a:lnTo>
                  <a:close/>
                </a:path>
                <a:path w="2545079" h="6837680">
                  <a:moveTo>
                    <a:pt x="1417637" y="2307590"/>
                  </a:moveTo>
                  <a:lnTo>
                    <a:pt x="1322704" y="2307590"/>
                  </a:lnTo>
                  <a:lnTo>
                    <a:pt x="1366837" y="2313305"/>
                  </a:lnTo>
                  <a:lnTo>
                    <a:pt x="1412557" y="2334260"/>
                  </a:lnTo>
                  <a:lnTo>
                    <a:pt x="1448435" y="2367280"/>
                  </a:lnTo>
                  <a:lnTo>
                    <a:pt x="1472564" y="2409190"/>
                  </a:lnTo>
                  <a:lnTo>
                    <a:pt x="1483042" y="2456815"/>
                  </a:lnTo>
                  <a:lnTo>
                    <a:pt x="1477962" y="2506662"/>
                  </a:lnTo>
                  <a:lnTo>
                    <a:pt x="1220152" y="3457892"/>
                  </a:lnTo>
                  <a:lnTo>
                    <a:pt x="1214119" y="3493452"/>
                  </a:lnTo>
                  <a:lnTo>
                    <a:pt x="1223010" y="3563620"/>
                  </a:lnTo>
                  <a:lnTo>
                    <a:pt x="1258569" y="3626802"/>
                  </a:lnTo>
                  <a:lnTo>
                    <a:pt x="1314767" y="3670300"/>
                  </a:lnTo>
                  <a:lnTo>
                    <a:pt x="1397635" y="3689350"/>
                  </a:lnTo>
                  <a:lnTo>
                    <a:pt x="1444625" y="3683000"/>
                  </a:lnTo>
                  <a:lnTo>
                    <a:pt x="1487804" y="3664902"/>
                  </a:lnTo>
                  <a:lnTo>
                    <a:pt x="1490662" y="3662680"/>
                  </a:lnTo>
                  <a:lnTo>
                    <a:pt x="1403985" y="3662680"/>
                  </a:lnTo>
                  <a:lnTo>
                    <a:pt x="1354137" y="3657600"/>
                  </a:lnTo>
                  <a:lnTo>
                    <a:pt x="1299210" y="3630612"/>
                  </a:lnTo>
                  <a:lnTo>
                    <a:pt x="1259204" y="3584257"/>
                  </a:lnTo>
                  <a:lnTo>
                    <a:pt x="1239202" y="3526155"/>
                  </a:lnTo>
                  <a:lnTo>
                    <a:pt x="1238567" y="3495357"/>
                  </a:lnTo>
                  <a:lnTo>
                    <a:pt x="1243964" y="3464242"/>
                  </a:lnTo>
                  <a:lnTo>
                    <a:pt x="1502092" y="2513012"/>
                  </a:lnTo>
                  <a:lnTo>
                    <a:pt x="1508442" y="2464435"/>
                  </a:lnTo>
                  <a:lnTo>
                    <a:pt x="1502092" y="2417445"/>
                  </a:lnTo>
                  <a:lnTo>
                    <a:pt x="1483994" y="2374265"/>
                  </a:lnTo>
                  <a:lnTo>
                    <a:pt x="1455737" y="2336800"/>
                  </a:lnTo>
                  <a:lnTo>
                    <a:pt x="1418272" y="2307907"/>
                  </a:lnTo>
                  <a:lnTo>
                    <a:pt x="1417637" y="2307590"/>
                  </a:lnTo>
                  <a:close/>
                </a:path>
                <a:path w="2545079" h="6837680">
                  <a:moveTo>
                    <a:pt x="2545080" y="0"/>
                  </a:moveTo>
                  <a:lnTo>
                    <a:pt x="2518410" y="0"/>
                  </a:lnTo>
                  <a:lnTo>
                    <a:pt x="1939289" y="2101215"/>
                  </a:lnTo>
                  <a:lnTo>
                    <a:pt x="1547494" y="3546475"/>
                  </a:lnTo>
                  <a:lnTo>
                    <a:pt x="1526539" y="3592195"/>
                  </a:lnTo>
                  <a:lnTo>
                    <a:pt x="1493519" y="3628072"/>
                  </a:lnTo>
                  <a:lnTo>
                    <a:pt x="1451610" y="3652202"/>
                  </a:lnTo>
                  <a:lnTo>
                    <a:pt x="1403985" y="3662680"/>
                  </a:lnTo>
                  <a:lnTo>
                    <a:pt x="1490662" y="3662680"/>
                  </a:lnTo>
                  <a:lnTo>
                    <a:pt x="1525269" y="3636645"/>
                  </a:lnTo>
                  <a:lnTo>
                    <a:pt x="1554162" y="3599180"/>
                  </a:lnTo>
                  <a:lnTo>
                    <a:pt x="1572894" y="3554095"/>
                  </a:lnTo>
                  <a:lnTo>
                    <a:pt x="1964689" y="2108835"/>
                  </a:lnTo>
                  <a:lnTo>
                    <a:pt x="2539999" y="16510"/>
                  </a:lnTo>
                  <a:lnTo>
                    <a:pt x="2543810" y="3810"/>
                  </a:lnTo>
                  <a:lnTo>
                    <a:pt x="2545080" y="0"/>
                  </a:lnTo>
                  <a:close/>
                </a:path>
              </a:pathLst>
            </a:custGeom>
            <a:solidFill>
              <a:srgbClr val="FFB8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4064000" y="1270"/>
              <a:ext cx="1818639" cy="6856730"/>
            </a:xfrm>
            <a:custGeom>
              <a:avLst/>
              <a:gdLst/>
              <a:ahLst/>
              <a:cxnLst/>
              <a:rect l="l" t="t" r="r" b="b"/>
              <a:pathLst>
                <a:path w="1818639" h="6856730">
                  <a:moveTo>
                    <a:pt x="1818322" y="0"/>
                  </a:moveTo>
                  <a:lnTo>
                    <a:pt x="0" y="6856730"/>
                  </a:lnTo>
                </a:path>
              </a:pathLst>
            </a:custGeom>
            <a:ln w="22225">
              <a:solidFill>
                <a:srgbClr val="D6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7" name="object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548880" y="6167120"/>
            <a:ext cx="3294379" cy="612140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9914890" y="33019"/>
            <a:ext cx="2174240" cy="1244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50" spc="60" dirty="0">
                <a:solidFill>
                  <a:srgbClr val="FFFFFF"/>
                </a:solidFill>
                <a:latin typeface="Calibri"/>
                <a:cs typeface="Calibri"/>
              </a:rPr>
              <a:t>CSP004_C_E:</a:t>
            </a:r>
            <a:r>
              <a:rPr sz="65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650" spc="55" dirty="0">
                <a:solidFill>
                  <a:srgbClr val="FFFFFF"/>
                </a:solidFill>
                <a:latin typeface="Calibri"/>
                <a:cs typeface="Calibri"/>
              </a:rPr>
              <a:t>Abdelkader</a:t>
            </a:r>
            <a:r>
              <a:rPr sz="65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650" spc="60" dirty="0">
                <a:solidFill>
                  <a:srgbClr val="FFFFFF"/>
                </a:solidFill>
                <a:latin typeface="Calibri"/>
                <a:cs typeface="Calibri"/>
              </a:rPr>
              <a:t>Shaaban</a:t>
            </a:r>
            <a:r>
              <a:rPr sz="65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650" spc="55" dirty="0">
                <a:solidFill>
                  <a:srgbClr val="FFFFFF"/>
                </a:solidFill>
                <a:latin typeface="Calibri"/>
                <a:cs typeface="Calibri"/>
              </a:rPr>
              <a:t>και</a:t>
            </a:r>
            <a:r>
              <a:rPr sz="650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650" spc="50" dirty="0">
                <a:solidFill>
                  <a:srgbClr val="FFFFFF"/>
                </a:solidFill>
                <a:latin typeface="Calibri"/>
                <a:cs typeface="Calibri"/>
              </a:rPr>
              <a:t>Stefan</a:t>
            </a:r>
            <a:r>
              <a:rPr sz="65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650" spc="50" dirty="0">
                <a:solidFill>
                  <a:srgbClr val="FFFFFF"/>
                </a:solidFill>
                <a:latin typeface="Calibri"/>
                <a:cs typeface="Calibri"/>
              </a:rPr>
              <a:t>Schauer</a:t>
            </a:r>
            <a:endParaRPr sz="650">
              <a:latin typeface="Calibri"/>
              <a:cs typeface="Calibri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7050405" y="2119312"/>
            <a:ext cx="3270885" cy="5969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750" spc="215" dirty="0">
                <a:solidFill>
                  <a:srgbClr val="FFB800"/>
                </a:solidFill>
              </a:rPr>
              <a:t>Σας</a:t>
            </a:r>
            <a:r>
              <a:rPr sz="3750" spc="135" dirty="0">
                <a:solidFill>
                  <a:srgbClr val="FFB800"/>
                </a:solidFill>
              </a:rPr>
              <a:t> </a:t>
            </a:r>
            <a:r>
              <a:rPr sz="3750" spc="240" dirty="0">
                <a:solidFill>
                  <a:srgbClr val="FFB800"/>
                </a:solidFill>
              </a:rPr>
              <a:t>ευχαριστώ</a:t>
            </a:r>
            <a:endParaRPr sz="3750"/>
          </a:p>
        </p:txBody>
      </p:sp>
      <p:sp>
        <p:nvSpPr>
          <p:cNvPr id="10" name="object 10"/>
          <p:cNvSpPr txBox="1"/>
          <p:nvPr/>
        </p:nvSpPr>
        <p:spPr>
          <a:xfrm>
            <a:off x="7050405" y="3339147"/>
            <a:ext cx="3314065" cy="127470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l"/>
            <a:r>
              <a:rPr sz="1000" spc="100" dirty="0">
                <a:solidFill>
                  <a:srgbClr val="FFFFFF"/>
                </a:solidFill>
                <a:latin typeface="Calibri"/>
                <a:cs typeface="Calibri"/>
              </a:rPr>
              <a:t>Παρακαλούμε </a:t>
            </a:r>
            <a:r>
              <a:rPr sz="1000" spc="80" dirty="0">
                <a:solidFill>
                  <a:srgbClr val="FFFFFF"/>
                </a:solidFill>
                <a:latin typeface="Calibri"/>
                <a:cs typeface="Calibri"/>
              </a:rPr>
              <a:t>στείλτε </a:t>
            </a:r>
            <a:r>
              <a:rPr sz="1000" spc="90" dirty="0">
                <a:solidFill>
                  <a:srgbClr val="FFFFFF"/>
                </a:solidFill>
                <a:latin typeface="Calibri"/>
                <a:cs typeface="Calibri"/>
              </a:rPr>
              <a:t>όλες </a:t>
            </a:r>
            <a:r>
              <a:rPr sz="1000" spc="70" dirty="0">
                <a:solidFill>
                  <a:srgbClr val="FFFFFF"/>
                </a:solidFill>
                <a:latin typeface="Calibri"/>
                <a:cs typeface="Calibri"/>
              </a:rPr>
              <a:t>τις </a:t>
            </a:r>
            <a:r>
              <a:rPr sz="1000" spc="90" dirty="0">
                <a:solidFill>
                  <a:srgbClr val="FFFFFF"/>
                </a:solidFill>
                <a:latin typeface="Calibri"/>
                <a:cs typeface="Calibri"/>
              </a:rPr>
              <a:t>ερωτήσεις </a:t>
            </a:r>
            <a:r>
              <a:rPr sz="1000" spc="95" dirty="0" err="1">
                <a:solidFill>
                  <a:srgbClr val="FFFFFF"/>
                </a:solidFill>
                <a:latin typeface="Calibri"/>
                <a:cs typeface="Calibri"/>
              </a:rPr>
              <a:t>στη</a:t>
            </a:r>
            <a:r>
              <a:rPr sz="1000" spc="9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1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lang="en-US" sz="1800" b="0" i="0" u="none" strike="noStrike" baseline="0" dirty="0">
                <a:solidFill>
                  <a:srgbClr val="FFFFFF"/>
                </a:solidFill>
                <a:latin typeface="CenturyGothic"/>
              </a:rPr>
              <a:t>Abdelkader Shaaban,</a:t>
            </a:r>
          </a:p>
          <a:p>
            <a:pPr algn="l"/>
            <a:r>
              <a:rPr lang="en-US" sz="1800" b="0" i="0" u="none" strike="noStrike" baseline="0" dirty="0">
                <a:solidFill>
                  <a:srgbClr val="87882D"/>
                </a:solidFill>
                <a:latin typeface="CenturyGothic"/>
              </a:rPr>
              <a:t>abdelkader.Shaaban@ait.ac.at</a:t>
            </a:r>
          </a:p>
          <a:p>
            <a:pPr algn="l"/>
            <a:r>
              <a:rPr lang="en-US" sz="1800" b="0" i="0" u="none" strike="noStrike" baseline="0" dirty="0">
                <a:solidFill>
                  <a:srgbClr val="FFFFFF"/>
                </a:solidFill>
                <a:latin typeface="CenturyGothic"/>
              </a:rPr>
              <a:t>Stefan Schauer</a:t>
            </a:r>
          </a:p>
          <a:p>
            <a:pPr algn="l"/>
            <a:r>
              <a:rPr lang="en-US" sz="1800" b="0" i="0" u="none" strike="noStrike" baseline="0" dirty="0">
                <a:solidFill>
                  <a:srgbClr val="87882D"/>
                </a:solidFill>
                <a:latin typeface="CenturyGothic"/>
              </a:rPr>
              <a:t>Stefan.Schauer@ait.ac.at</a:t>
            </a:r>
            <a:endParaRPr sz="10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0843260" cy="6883400"/>
            <a:chOff x="0" y="0"/>
            <a:chExt cx="10843260" cy="6883400"/>
          </a:xfrm>
        </p:grpSpPr>
        <p:sp>
          <p:nvSpPr>
            <p:cNvPr id="3" name="object 3"/>
            <p:cNvSpPr/>
            <p:nvPr/>
          </p:nvSpPr>
          <p:spPr>
            <a:xfrm>
              <a:off x="5384165" y="0"/>
              <a:ext cx="5361940" cy="6841490"/>
            </a:xfrm>
            <a:custGeom>
              <a:avLst/>
              <a:gdLst/>
              <a:ahLst/>
              <a:cxnLst/>
              <a:rect l="l" t="t" r="r" b="b"/>
              <a:pathLst>
                <a:path w="5361940" h="6841490">
                  <a:moveTo>
                    <a:pt x="5361622" y="0"/>
                  </a:moveTo>
                  <a:lnTo>
                    <a:pt x="1922462" y="0"/>
                  </a:lnTo>
                  <a:lnTo>
                    <a:pt x="0" y="6841172"/>
                  </a:lnTo>
                  <a:lnTo>
                    <a:pt x="3439160" y="6841172"/>
                  </a:lnTo>
                  <a:lnTo>
                    <a:pt x="5361622" y="0"/>
                  </a:lnTo>
                  <a:close/>
                </a:path>
              </a:pathLst>
            </a:custGeom>
            <a:solidFill>
              <a:srgbClr val="FFB800">
                <a:alpha val="22352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4561840" y="0"/>
              <a:ext cx="1924685" cy="6858000"/>
            </a:xfrm>
            <a:custGeom>
              <a:avLst/>
              <a:gdLst/>
              <a:ahLst/>
              <a:cxnLst/>
              <a:rect l="l" t="t" r="r" b="b"/>
              <a:pathLst>
                <a:path w="1924685" h="6858000">
                  <a:moveTo>
                    <a:pt x="1924685" y="0"/>
                  </a:moveTo>
                  <a:lnTo>
                    <a:pt x="0" y="6858000"/>
                  </a:lnTo>
                </a:path>
              </a:pathLst>
            </a:custGeom>
            <a:ln w="25400">
              <a:solidFill>
                <a:srgbClr val="D6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3507740" y="0"/>
              <a:ext cx="2549525" cy="6847840"/>
            </a:xfrm>
            <a:custGeom>
              <a:avLst/>
              <a:gdLst/>
              <a:ahLst/>
              <a:cxnLst/>
              <a:rect l="l" t="t" r="r" b="b"/>
              <a:pathLst>
                <a:path w="2549525" h="6847840">
                  <a:moveTo>
                    <a:pt x="1325562" y="2279967"/>
                  </a:moveTo>
                  <a:lnTo>
                    <a:pt x="1275397" y="2287904"/>
                  </a:lnTo>
                  <a:lnTo>
                    <a:pt x="1229995" y="2309177"/>
                  </a:lnTo>
                  <a:lnTo>
                    <a:pt x="1191577" y="2342197"/>
                  </a:lnTo>
                  <a:lnTo>
                    <a:pt x="1162685" y="2386012"/>
                  </a:lnTo>
                  <a:lnTo>
                    <a:pt x="1162685" y="2387282"/>
                  </a:lnTo>
                  <a:lnTo>
                    <a:pt x="821689" y="3659504"/>
                  </a:lnTo>
                  <a:lnTo>
                    <a:pt x="0" y="6846570"/>
                  </a:lnTo>
                  <a:lnTo>
                    <a:pt x="6667" y="6847205"/>
                  </a:lnTo>
                  <a:lnTo>
                    <a:pt x="20002" y="6847840"/>
                  </a:lnTo>
                  <a:lnTo>
                    <a:pt x="26670" y="6847840"/>
                  </a:lnTo>
                  <a:lnTo>
                    <a:pt x="845905" y="3665537"/>
                  </a:lnTo>
                  <a:lnTo>
                    <a:pt x="1186814" y="2394902"/>
                  </a:lnTo>
                  <a:lnTo>
                    <a:pt x="1211580" y="2357437"/>
                  </a:lnTo>
                  <a:lnTo>
                    <a:pt x="1244917" y="2329179"/>
                  </a:lnTo>
                  <a:lnTo>
                    <a:pt x="1283970" y="2311082"/>
                  </a:lnTo>
                  <a:lnTo>
                    <a:pt x="1326514" y="2304415"/>
                  </a:lnTo>
                  <a:lnTo>
                    <a:pt x="1421635" y="2304415"/>
                  </a:lnTo>
                  <a:lnTo>
                    <a:pt x="1377314" y="2286000"/>
                  </a:lnTo>
                  <a:lnTo>
                    <a:pt x="1325562" y="2279967"/>
                  </a:lnTo>
                  <a:close/>
                </a:path>
                <a:path w="2549525" h="6847840">
                  <a:moveTo>
                    <a:pt x="1421635" y="2304415"/>
                  </a:moveTo>
                  <a:lnTo>
                    <a:pt x="1326514" y="2304415"/>
                  </a:lnTo>
                  <a:lnTo>
                    <a:pt x="1370964" y="2310129"/>
                  </a:lnTo>
                  <a:lnTo>
                    <a:pt x="1416685" y="2330767"/>
                  </a:lnTo>
                  <a:lnTo>
                    <a:pt x="1452880" y="2364104"/>
                  </a:lnTo>
                  <a:lnTo>
                    <a:pt x="1477010" y="2406015"/>
                  </a:lnTo>
                  <a:lnTo>
                    <a:pt x="1487487" y="2453957"/>
                  </a:lnTo>
                  <a:lnTo>
                    <a:pt x="1482407" y="2503804"/>
                  </a:lnTo>
                  <a:lnTo>
                    <a:pt x="1223645" y="3458210"/>
                  </a:lnTo>
                  <a:lnTo>
                    <a:pt x="1217930" y="3493452"/>
                  </a:lnTo>
                  <a:lnTo>
                    <a:pt x="1226820" y="3564254"/>
                  </a:lnTo>
                  <a:lnTo>
                    <a:pt x="1262380" y="3627437"/>
                  </a:lnTo>
                  <a:lnTo>
                    <a:pt x="1318577" y="3670935"/>
                  </a:lnTo>
                  <a:lnTo>
                    <a:pt x="1401762" y="3689985"/>
                  </a:lnTo>
                  <a:lnTo>
                    <a:pt x="1449070" y="3683635"/>
                  </a:lnTo>
                  <a:lnTo>
                    <a:pt x="1492250" y="3665537"/>
                  </a:lnTo>
                  <a:lnTo>
                    <a:pt x="1494775" y="3663632"/>
                  </a:lnTo>
                  <a:lnTo>
                    <a:pt x="1408112" y="3663632"/>
                  </a:lnTo>
                  <a:lnTo>
                    <a:pt x="1358264" y="3658235"/>
                  </a:lnTo>
                  <a:lnTo>
                    <a:pt x="1303020" y="3630929"/>
                  </a:lnTo>
                  <a:lnTo>
                    <a:pt x="1263014" y="3584892"/>
                  </a:lnTo>
                  <a:lnTo>
                    <a:pt x="1243012" y="3526472"/>
                  </a:lnTo>
                  <a:lnTo>
                    <a:pt x="1242377" y="3495675"/>
                  </a:lnTo>
                  <a:lnTo>
                    <a:pt x="1247775" y="3464560"/>
                  </a:lnTo>
                  <a:lnTo>
                    <a:pt x="1506537" y="2510154"/>
                  </a:lnTo>
                  <a:lnTo>
                    <a:pt x="1512887" y="2461577"/>
                  </a:lnTo>
                  <a:lnTo>
                    <a:pt x="1506537" y="2414270"/>
                  </a:lnTo>
                  <a:lnTo>
                    <a:pt x="1488439" y="2371090"/>
                  </a:lnTo>
                  <a:lnTo>
                    <a:pt x="1460182" y="2333625"/>
                  </a:lnTo>
                  <a:lnTo>
                    <a:pt x="1422400" y="2304732"/>
                  </a:lnTo>
                  <a:lnTo>
                    <a:pt x="1421635" y="2304415"/>
                  </a:lnTo>
                  <a:close/>
                </a:path>
                <a:path w="2549525" h="6847840">
                  <a:moveTo>
                    <a:pt x="2549525" y="0"/>
                  </a:moveTo>
                  <a:lnTo>
                    <a:pt x="2523172" y="0"/>
                  </a:lnTo>
                  <a:lnTo>
                    <a:pt x="1945322" y="2097087"/>
                  </a:lnTo>
                  <a:lnTo>
                    <a:pt x="1552257" y="3546792"/>
                  </a:lnTo>
                  <a:lnTo>
                    <a:pt x="1531302" y="3592829"/>
                  </a:lnTo>
                  <a:lnTo>
                    <a:pt x="1497964" y="3628707"/>
                  </a:lnTo>
                  <a:lnTo>
                    <a:pt x="1456055" y="3653154"/>
                  </a:lnTo>
                  <a:lnTo>
                    <a:pt x="1408112" y="3663632"/>
                  </a:lnTo>
                  <a:lnTo>
                    <a:pt x="1494775" y="3663632"/>
                  </a:lnTo>
                  <a:lnTo>
                    <a:pt x="1529714" y="3637279"/>
                  </a:lnTo>
                  <a:lnTo>
                    <a:pt x="1558925" y="3599815"/>
                  </a:lnTo>
                  <a:lnTo>
                    <a:pt x="1577339" y="3554412"/>
                  </a:lnTo>
                  <a:lnTo>
                    <a:pt x="1970722" y="2104707"/>
                  </a:lnTo>
                  <a:lnTo>
                    <a:pt x="2547620" y="6350"/>
                  </a:lnTo>
                  <a:lnTo>
                    <a:pt x="2549525" y="0"/>
                  </a:lnTo>
                  <a:close/>
                </a:path>
              </a:pathLst>
            </a:custGeom>
            <a:solidFill>
              <a:srgbClr val="FFB8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5842000" cy="6858000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548880" y="6167120"/>
              <a:ext cx="3294379" cy="612140"/>
            </a:xfrm>
            <a:prstGeom prst="rect">
              <a:avLst/>
            </a:prstGeom>
          </p:spPr>
        </p:pic>
      </p:grpSp>
      <p:sp>
        <p:nvSpPr>
          <p:cNvPr id="8" name="object 8"/>
          <p:cNvSpPr txBox="1"/>
          <p:nvPr/>
        </p:nvSpPr>
        <p:spPr>
          <a:xfrm>
            <a:off x="9914890" y="33019"/>
            <a:ext cx="2174240" cy="1244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50" spc="60" dirty="0">
                <a:latin typeface="Calibri"/>
                <a:cs typeface="Calibri"/>
              </a:rPr>
              <a:t>CSP004_C_E:</a:t>
            </a:r>
            <a:r>
              <a:rPr sz="650" spc="35" dirty="0">
                <a:latin typeface="Calibri"/>
                <a:cs typeface="Calibri"/>
              </a:rPr>
              <a:t> </a:t>
            </a:r>
            <a:r>
              <a:rPr sz="650" spc="55" dirty="0">
                <a:latin typeface="Calibri"/>
                <a:cs typeface="Calibri"/>
              </a:rPr>
              <a:t>Abdelkader</a:t>
            </a:r>
            <a:r>
              <a:rPr sz="650" spc="30" dirty="0">
                <a:latin typeface="Calibri"/>
                <a:cs typeface="Calibri"/>
              </a:rPr>
              <a:t> </a:t>
            </a:r>
            <a:r>
              <a:rPr sz="650" spc="60" dirty="0">
                <a:latin typeface="Calibri"/>
                <a:cs typeface="Calibri"/>
              </a:rPr>
              <a:t>Shaaban</a:t>
            </a:r>
            <a:r>
              <a:rPr sz="650" spc="40" dirty="0">
                <a:latin typeface="Calibri"/>
                <a:cs typeface="Calibri"/>
              </a:rPr>
              <a:t> </a:t>
            </a:r>
            <a:r>
              <a:rPr sz="650" spc="55" dirty="0">
                <a:latin typeface="Calibri"/>
                <a:cs typeface="Calibri"/>
              </a:rPr>
              <a:t>και</a:t>
            </a:r>
            <a:r>
              <a:rPr sz="650" spc="25" dirty="0">
                <a:latin typeface="Calibri"/>
                <a:cs typeface="Calibri"/>
              </a:rPr>
              <a:t> </a:t>
            </a:r>
            <a:r>
              <a:rPr sz="650" spc="50" dirty="0">
                <a:latin typeface="Calibri"/>
                <a:cs typeface="Calibri"/>
              </a:rPr>
              <a:t>Stefan</a:t>
            </a:r>
            <a:r>
              <a:rPr sz="650" spc="25" dirty="0">
                <a:latin typeface="Calibri"/>
                <a:cs typeface="Calibri"/>
              </a:rPr>
              <a:t> </a:t>
            </a:r>
            <a:r>
              <a:rPr sz="650" spc="50" dirty="0">
                <a:latin typeface="Calibri"/>
                <a:cs typeface="Calibri"/>
              </a:rPr>
              <a:t>Schauer</a:t>
            </a:r>
            <a:endParaRPr sz="650">
              <a:latin typeface="Calibri"/>
              <a:cs typeface="Calibri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7813675" y="683259"/>
            <a:ext cx="3685540" cy="1244600"/>
          </a:xfrm>
          <a:prstGeom prst="rect">
            <a:avLst/>
          </a:prstGeom>
        </p:spPr>
        <p:txBody>
          <a:bodyPr vert="horz" wrap="square" lIns="0" tIns="41910" rIns="0" bIns="0" rtlCol="0">
            <a:spAutoFit/>
          </a:bodyPr>
          <a:lstStyle/>
          <a:p>
            <a:pPr marL="12700" marR="5080" algn="ctr">
              <a:lnSpc>
                <a:spcPts val="3150"/>
              </a:lnSpc>
              <a:spcBef>
                <a:spcPts val="330"/>
              </a:spcBef>
            </a:pPr>
            <a:r>
              <a:rPr sz="2750" spc="135" dirty="0">
                <a:solidFill>
                  <a:srgbClr val="000000"/>
                </a:solidFill>
                <a:latin typeface="Calibri"/>
                <a:cs typeface="Calibri"/>
              </a:rPr>
              <a:t>Προστασία</a:t>
            </a:r>
            <a:r>
              <a:rPr sz="2750" spc="8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750" spc="114" dirty="0">
                <a:solidFill>
                  <a:srgbClr val="000000"/>
                </a:solidFill>
                <a:latin typeface="Calibri"/>
                <a:cs typeface="Calibri"/>
              </a:rPr>
              <a:t>δικτύου</a:t>
            </a:r>
            <a:r>
              <a:rPr sz="2750" spc="7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750" spc="114" dirty="0">
                <a:solidFill>
                  <a:srgbClr val="000000"/>
                </a:solidFill>
                <a:latin typeface="Calibri"/>
                <a:cs typeface="Calibri"/>
              </a:rPr>
              <a:t>για </a:t>
            </a:r>
            <a:r>
              <a:rPr sz="2750" spc="-60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750" spc="125" dirty="0">
                <a:solidFill>
                  <a:srgbClr val="000000"/>
                </a:solidFill>
                <a:latin typeface="Calibri"/>
                <a:cs typeface="Calibri"/>
              </a:rPr>
              <a:t>συστήματα </a:t>
            </a:r>
            <a:r>
              <a:rPr sz="2750" spc="90" dirty="0">
                <a:solidFill>
                  <a:srgbClr val="000000"/>
                </a:solidFill>
                <a:latin typeface="Calibri"/>
                <a:cs typeface="Calibri"/>
              </a:rPr>
              <a:t>ελέγχου </a:t>
            </a:r>
            <a:r>
              <a:rPr sz="2750" spc="9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750" spc="80" dirty="0">
                <a:solidFill>
                  <a:srgbClr val="000000"/>
                </a:solidFill>
                <a:latin typeface="Calibri"/>
                <a:cs typeface="Calibri"/>
              </a:rPr>
              <a:t>ενέργειας</a:t>
            </a:r>
            <a:endParaRPr sz="275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199630" y="2121534"/>
            <a:ext cx="2496185" cy="5359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350" b="1" spc="240" dirty="0">
                <a:solidFill>
                  <a:srgbClr val="D6791A"/>
                </a:solidFill>
                <a:latin typeface="Calibri"/>
                <a:cs typeface="Calibri"/>
              </a:rPr>
              <a:t>CSP004_C_E</a:t>
            </a:r>
            <a:endParaRPr sz="335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6892925" y="3290569"/>
            <a:ext cx="3098165" cy="918844"/>
          </a:xfrm>
          <a:prstGeom prst="rect">
            <a:avLst/>
          </a:prstGeom>
        </p:spPr>
        <p:txBody>
          <a:bodyPr vert="horz" wrap="square" lIns="0" tIns="812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40"/>
              </a:spcBef>
            </a:pPr>
            <a:r>
              <a:rPr sz="1000" spc="130" dirty="0">
                <a:latin typeface="Calibri"/>
                <a:cs typeface="Calibri"/>
              </a:rPr>
              <a:t>ΠΑΡΟΥΣ</a:t>
            </a:r>
            <a:r>
              <a:rPr lang="el-GR" sz="1000" spc="130" dirty="0">
                <a:latin typeface="Calibri"/>
                <a:cs typeface="Calibri"/>
              </a:rPr>
              <a:t>Ι</a:t>
            </a:r>
            <a:r>
              <a:rPr sz="1000" spc="130" dirty="0">
                <a:latin typeface="Calibri"/>
                <a:cs typeface="Calibri"/>
              </a:rPr>
              <a:t>ΑΣΗ</a:t>
            </a:r>
            <a:r>
              <a:rPr sz="1000" spc="160" dirty="0">
                <a:latin typeface="Calibri"/>
                <a:cs typeface="Calibri"/>
              </a:rPr>
              <a:t> </a:t>
            </a:r>
            <a:r>
              <a:rPr sz="1000" spc="90" dirty="0">
                <a:latin typeface="Calibri"/>
                <a:cs typeface="Calibri"/>
              </a:rPr>
              <a:t>:</a:t>
            </a:r>
            <a:endParaRPr sz="100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545"/>
              </a:spcBef>
            </a:pPr>
            <a:r>
              <a:rPr sz="1000" spc="110" dirty="0">
                <a:latin typeface="Calibri"/>
                <a:cs typeface="Calibri"/>
              </a:rPr>
              <a:t>DR.</a:t>
            </a:r>
            <a:r>
              <a:rPr sz="1000" spc="140" dirty="0">
                <a:latin typeface="Calibri"/>
                <a:cs typeface="Calibri"/>
              </a:rPr>
              <a:t> </a:t>
            </a:r>
            <a:r>
              <a:rPr sz="1000" spc="135" dirty="0">
                <a:latin typeface="Calibri"/>
                <a:cs typeface="Calibri"/>
              </a:rPr>
              <a:t>STEFAN</a:t>
            </a:r>
            <a:r>
              <a:rPr sz="1000" spc="150" dirty="0">
                <a:latin typeface="Calibri"/>
                <a:cs typeface="Calibri"/>
              </a:rPr>
              <a:t> </a:t>
            </a:r>
            <a:r>
              <a:rPr sz="1000" spc="140" dirty="0">
                <a:latin typeface="Calibri"/>
                <a:cs typeface="Calibri"/>
              </a:rPr>
              <a:t>SCHAUER</a:t>
            </a:r>
            <a:endParaRPr sz="100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530"/>
              </a:spcBef>
            </a:pPr>
            <a:r>
              <a:rPr sz="1000" spc="110" dirty="0">
                <a:latin typeface="Calibri"/>
                <a:cs typeface="Calibri"/>
              </a:rPr>
              <a:t>DR.</a:t>
            </a:r>
            <a:r>
              <a:rPr sz="1000" spc="140" dirty="0">
                <a:latin typeface="Calibri"/>
                <a:cs typeface="Calibri"/>
              </a:rPr>
              <a:t> </a:t>
            </a:r>
            <a:r>
              <a:rPr sz="1000" spc="145" dirty="0">
                <a:latin typeface="Calibri"/>
                <a:cs typeface="Calibri"/>
              </a:rPr>
              <a:t>ABDELKADER </a:t>
            </a:r>
            <a:r>
              <a:rPr sz="1000" spc="135" dirty="0">
                <a:latin typeface="Calibri"/>
                <a:cs typeface="Calibri"/>
              </a:rPr>
              <a:t>SHAABAN</a:t>
            </a:r>
            <a:endParaRPr sz="100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620"/>
              </a:spcBef>
              <a:tabLst>
                <a:tab pos="354965" algn="l"/>
                <a:tab pos="1196340" algn="l"/>
              </a:tabLst>
            </a:pPr>
            <a:r>
              <a:rPr sz="1000" b="1" spc="35" dirty="0">
                <a:latin typeface="Calibri"/>
                <a:cs typeface="Calibri"/>
              </a:rPr>
              <a:t>AIT	</a:t>
            </a:r>
            <a:r>
              <a:rPr sz="1000" b="1" spc="70" dirty="0">
                <a:latin typeface="Calibri"/>
                <a:cs typeface="Calibri"/>
              </a:rPr>
              <a:t>ΑΥΣΤΡΙΑΚ</a:t>
            </a:r>
            <a:r>
              <a:rPr lang="el-GR" sz="1000" b="1" spc="70" dirty="0">
                <a:latin typeface="Calibri"/>
                <a:cs typeface="Calibri"/>
              </a:rPr>
              <a:t>Ο</a:t>
            </a:r>
            <a:r>
              <a:rPr sz="1000" b="1" spc="70" dirty="0">
                <a:latin typeface="Calibri"/>
                <a:cs typeface="Calibri"/>
              </a:rPr>
              <a:t>	</a:t>
            </a:r>
            <a:r>
              <a:rPr sz="1000" b="1" spc="45" dirty="0">
                <a:latin typeface="Calibri"/>
                <a:cs typeface="Calibri"/>
              </a:rPr>
              <a:t>ΘΕΣΜΙΚΟ</a:t>
            </a:r>
            <a:r>
              <a:rPr sz="1000" b="1" spc="100" dirty="0">
                <a:latin typeface="Calibri"/>
                <a:cs typeface="Calibri"/>
              </a:rPr>
              <a:t> </a:t>
            </a:r>
            <a:r>
              <a:rPr sz="1000" b="1" spc="45" dirty="0">
                <a:latin typeface="Calibri"/>
                <a:cs typeface="Calibri"/>
              </a:rPr>
              <a:t>ΟΡΓΑΝΟ</a:t>
            </a:r>
            <a:r>
              <a:rPr sz="1000" b="1" spc="100" dirty="0">
                <a:latin typeface="Calibri"/>
                <a:cs typeface="Calibri"/>
              </a:rPr>
              <a:t> </a:t>
            </a:r>
            <a:r>
              <a:rPr sz="1000" b="1" spc="50" dirty="0">
                <a:latin typeface="Calibri"/>
                <a:cs typeface="Calibri"/>
              </a:rPr>
              <a:t>ΤΕΧΝΟΛΟΓΙΑ</a:t>
            </a:r>
            <a:endParaRPr sz="10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0" y="0"/>
            <a:ext cx="6042660" cy="6878955"/>
            <a:chOff x="0" y="0"/>
            <a:chExt cx="6042660" cy="6878955"/>
          </a:xfrm>
        </p:grpSpPr>
        <p:sp>
          <p:nvSpPr>
            <p:cNvPr id="4" name="object 4"/>
            <p:cNvSpPr/>
            <p:nvPr/>
          </p:nvSpPr>
          <p:spPr>
            <a:xfrm>
              <a:off x="4498340" y="5113972"/>
              <a:ext cx="798195" cy="1739264"/>
            </a:xfrm>
            <a:custGeom>
              <a:avLst/>
              <a:gdLst/>
              <a:ahLst/>
              <a:cxnLst/>
              <a:rect l="l" t="t" r="r" b="b"/>
              <a:pathLst>
                <a:path w="798195" h="1739265">
                  <a:moveTo>
                    <a:pt x="610235" y="0"/>
                  </a:moveTo>
                  <a:lnTo>
                    <a:pt x="561339" y="6667"/>
                  </a:lnTo>
                  <a:lnTo>
                    <a:pt x="516889" y="25400"/>
                  </a:lnTo>
                  <a:lnTo>
                    <a:pt x="478472" y="55244"/>
                  </a:lnTo>
                  <a:lnTo>
                    <a:pt x="448310" y="94614"/>
                  </a:lnTo>
                  <a:lnTo>
                    <a:pt x="428942" y="142239"/>
                  </a:lnTo>
                  <a:lnTo>
                    <a:pt x="0" y="1738947"/>
                  </a:lnTo>
                  <a:lnTo>
                    <a:pt x="27939" y="1738947"/>
                  </a:lnTo>
                  <a:lnTo>
                    <a:pt x="454025" y="148907"/>
                  </a:lnTo>
                  <a:lnTo>
                    <a:pt x="470535" y="107950"/>
                  </a:lnTo>
                  <a:lnTo>
                    <a:pt x="496252" y="74294"/>
                  </a:lnTo>
                  <a:lnTo>
                    <a:pt x="529589" y="48577"/>
                  </a:lnTo>
                  <a:lnTo>
                    <a:pt x="567689" y="32384"/>
                  </a:lnTo>
                  <a:lnTo>
                    <a:pt x="609600" y="26669"/>
                  </a:lnTo>
                  <a:lnTo>
                    <a:pt x="698750" y="26669"/>
                  </a:lnTo>
                  <a:lnTo>
                    <a:pt x="659130" y="6667"/>
                  </a:lnTo>
                  <a:lnTo>
                    <a:pt x="610235" y="0"/>
                  </a:lnTo>
                  <a:close/>
                </a:path>
                <a:path w="798195" h="1739265">
                  <a:moveTo>
                    <a:pt x="698750" y="26669"/>
                  </a:moveTo>
                  <a:lnTo>
                    <a:pt x="609600" y="26669"/>
                  </a:lnTo>
                  <a:lnTo>
                    <a:pt x="652462" y="32384"/>
                  </a:lnTo>
                  <a:lnTo>
                    <a:pt x="709612" y="60959"/>
                  </a:lnTo>
                  <a:lnTo>
                    <a:pt x="750570" y="109537"/>
                  </a:lnTo>
                  <a:lnTo>
                    <a:pt x="770889" y="170497"/>
                  </a:lnTo>
                  <a:lnTo>
                    <a:pt x="771842" y="202882"/>
                  </a:lnTo>
                  <a:lnTo>
                    <a:pt x="766445" y="235584"/>
                  </a:lnTo>
                  <a:lnTo>
                    <a:pt x="362585" y="1738947"/>
                  </a:lnTo>
                  <a:lnTo>
                    <a:pt x="390525" y="1738947"/>
                  </a:lnTo>
                  <a:lnTo>
                    <a:pt x="791527" y="242252"/>
                  </a:lnTo>
                  <a:lnTo>
                    <a:pt x="797877" y="204787"/>
                  </a:lnTo>
                  <a:lnTo>
                    <a:pt x="796607" y="167322"/>
                  </a:lnTo>
                  <a:lnTo>
                    <a:pt x="773112" y="96202"/>
                  </a:lnTo>
                  <a:lnTo>
                    <a:pt x="724535" y="39687"/>
                  </a:lnTo>
                  <a:lnTo>
                    <a:pt x="698750" y="26669"/>
                  </a:lnTo>
                  <a:close/>
                </a:path>
              </a:pathLst>
            </a:custGeom>
            <a:solidFill>
              <a:srgbClr val="D679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2933700" y="1270"/>
              <a:ext cx="1818639" cy="6856730"/>
            </a:xfrm>
            <a:custGeom>
              <a:avLst/>
              <a:gdLst/>
              <a:ahLst/>
              <a:cxnLst/>
              <a:rect l="l" t="t" r="r" b="b"/>
              <a:pathLst>
                <a:path w="1818639" h="6856730">
                  <a:moveTo>
                    <a:pt x="1818322" y="0"/>
                  </a:moveTo>
                  <a:lnTo>
                    <a:pt x="0" y="6856730"/>
                  </a:lnTo>
                </a:path>
              </a:pathLst>
            </a:custGeom>
            <a:ln w="22225">
              <a:solidFill>
                <a:srgbClr val="D6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3497579" y="17779"/>
              <a:ext cx="2545080" cy="6837680"/>
            </a:xfrm>
            <a:custGeom>
              <a:avLst/>
              <a:gdLst/>
              <a:ahLst/>
              <a:cxnLst/>
              <a:rect l="l" t="t" r="r" b="b"/>
              <a:pathLst>
                <a:path w="2545079" h="6837680">
                  <a:moveTo>
                    <a:pt x="1321435" y="2283142"/>
                  </a:moveTo>
                  <a:lnTo>
                    <a:pt x="1271587" y="2291397"/>
                  </a:lnTo>
                  <a:lnTo>
                    <a:pt x="1226185" y="2312352"/>
                  </a:lnTo>
                  <a:lnTo>
                    <a:pt x="1187767" y="2345372"/>
                  </a:lnTo>
                  <a:lnTo>
                    <a:pt x="1159510" y="2389187"/>
                  </a:lnTo>
                  <a:lnTo>
                    <a:pt x="1159510" y="2390457"/>
                  </a:lnTo>
                  <a:lnTo>
                    <a:pt x="819150" y="3658870"/>
                  </a:lnTo>
                  <a:lnTo>
                    <a:pt x="0" y="6836410"/>
                  </a:lnTo>
                  <a:lnTo>
                    <a:pt x="13335" y="6837680"/>
                  </a:lnTo>
                  <a:lnTo>
                    <a:pt x="26670" y="6837680"/>
                  </a:lnTo>
                  <a:lnTo>
                    <a:pt x="843365" y="3664902"/>
                  </a:lnTo>
                  <a:lnTo>
                    <a:pt x="1183322" y="2398077"/>
                  </a:lnTo>
                  <a:lnTo>
                    <a:pt x="1208087" y="2360612"/>
                  </a:lnTo>
                  <a:lnTo>
                    <a:pt x="1241107" y="2332355"/>
                  </a:lnTo>
                  <a:lnTo>
                    <a:pt x="1279842" y="2314257"/>
                  </a:lnTo>
                  <a:lnTo>
                    <a:pt x="1322705" y="2307590"/>
                  </a:lnTo>
                  <a:lnTo>
                    <a:pt x="1417637" y="2307590"/>
                  </a:lnTo>
                  <a:lnTo>
                    <a:pt x="1372870" y="2289175"/>
                  </a:lnTo>
                  <a:lnTo>
                    <a:pt x="1321435" y="2283142"/>
                  </a:lnTo>
                  <a:close/>
                </a:path>
                <a:path w="2545079" h="6837680">
                  <a:moveTo>
                    <a:pt x="1417637" y="2307590"/>
                  </a:moveTo>
                  <a:lnTo>
                    <a:pt x="1322705" y="2307590"/>
                  </a:lnTo>
                  <a:lnTo>
                    <a:pt x="1366837" y="2313305"/>
                  </a:lnTo>
                  <a:lnTo>
                    <a:pt x="1412557" y="2334260"/>
                  </a:lnTo>
                  <a:lnTo>
                    <a:pt x="1448435" y="2367280"/>
                  </a:lnTo>
                  <a:lnTo>
                    <a:pt x="1472565" y="2409190"/>
                  </a:lnTo>
                  <a:lnTo>
                    <a:pt x="1483042" y="2456815"/>
                  </a:lnTo>
                  <a:lnTo>
                    <a:pt x="1477962" y="2506662"/>
                  </a:lnTo>
                  <a:lnTo>
                    <a:pt x="1220152" y="3457892"/>
                  </a:lnTo>
                  <a:lnTo>
                    <a:pt x="1214120" y="3493452"/>
                  </a:lnTo>
                  <a:lnTo>
                    <a:pt x="1223010" y="3563620"/>
                  </a:lnTo>
                  <a:lnTo>
                    <a:pt x="1258570" y="3626802"/>
                  </a:lnTo>
                  <a:lnTo>
                    <a:pt x="1314767" y="3670300"/>
                  </a:lnTo>
                  <a:lnTo>
                    <a:pt x="1397635" y="3689350"/>
                  </a:lnTo>
                  <a:lnTo>
                    <a:pt x="1444625" y="3683000"/>
                  </a:lnTo>
                  <a:lnTo>
                    <a:pt x="1487805" y="3664902"/>
                  </a:lnTo>
                  <a:lnTo>
                    <a:pt x="1490662" y="3662680"/>
                  </a:lnTo>
                  <a:lnTo>
                    <a:pt x="1403985" y="3662680"/>
                  </a:lnTo>
                  <a:lnTo>
                    <a:pt x="1354137" y="3657600"/>
                  </a:lnTo>
                  <a:lnTo>
                    <a:pt x="1299210" y="3630612"/>
                  </a:lnTo>
                  <a:lnTo>
                    <a:pt x="1259205" y="3584257"/>
                  </a:lnTo>
                  <a:lnTo>
                    <a:pt x="1239202" y="3526155"/>
                  </a:lnTo>
                  <a:lnTo>
                    <a:pt x="1238567" y="3495357"/>
                  </a:lnTo>
                  <a:lnTo>
                    <a:pt x="1243965" y="3464242"/>
                  </a:lnTo>
                  <a:lnTo>
                    <a:pt x="1502092" y="2513012"/>
                  </a:lnTo>
                  <a:lnTo>
                    <a:pt x="1508442" y="2464435"/>
                  </a:lnTo>
                  <a:lnTo>
                    <a:pt x="1502092" y="2417445"/>
                  </a:lnTo>
                  <a:lnTo>
                    <a:pt x="1483995" y="2374265"/>
                  </a:lnTo>
                  <a:lnTo>
                    <a:pt x="1455737" y="2336800"/>
                  </a:lnTo>
                  <a:lnTo>
                    <a:pt x="1418272" y="2307907"/>
                  </a:lnTo>
                  <a:lnTo>
                    <a:pt x="1417637" y="2307590"/>
                  </a:lnTo>
                  <a:close/>
                </a:path>
                <a:path w="2545079" h="6837680">
                  <a:moveTo>
                    <a:pt x="2545080" y="0"/>
                  </a:moveTo>
                  <a:lnTo>
                    <a:pt x="2518410" y="0"/>
                  </a:lnTo>
                  <a:lnTo>
                    <a:pt x="1939290" y="2101215"/>
                  </a:lnTo>
                  <a:lnTo>
                    <a:pt x="1547495" y="3546475"/>
                  </a:lnTo>
                  <a:lnTo>
                    <a:pt x="1526540" y="3592195"/>
                  </a:lnTo>
                  <a:lnTo>
                    <a:pt x="1493520" y="3628072"/>
                  </a:lnTo>
                  <a:lnTo>
                    <a:pt x="1451610" y="3652202"/>
                  </a:lnTo>
                  <a:lnTo>
                    <a:pt x="1403985" y="3662680"/>
                  </a:lnTo>
                  <a:lnTo>
                    <a:pt x="1490662" y="3662680"/>
                  </a:lnTo>
                  <a:lnTo>
                    <a:pt x="1525270" y="3636645"/>
                  </a:lnTo>
                  <a:lnTo>
                    <a:pt x="1554162" y="3599180"/>
                  </a:lnTo>
                  <a:lnTo>
                    <a:pt x="1572895" y="3554095"/>
                  </a:lnTo>
                  <a:lnTo>
                    <a:pt x="1964690" y="2108835"/>
                  </a:lnTo>
                  <a:lnTo>
                    <a:pt x="2540000" y="16510"/>
                  </a:lnTo>
                  <a:lnTo>
                    <a:pt x="2543810" y="3810"/>
                  </a:lnTo>
                  <a:lnTo>
                    <a:pt x="2545080" y="0"/>
                  </a:lnTo>
                  <a:close/>
                </a:path>
              </a:pathLst>
            </a:custGeom>
            <a:solidFill>
              <a:srgbClr val="FFB8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5841999" cy="6858000"/>
            </a:xfrm>
            <a:prstGeom prst="rect">
              <a:avLst/>
            </a:prstGeom>
          </p:spPr>
        </p:pic>
      </p:grpSp>
      <p:sp>
        <p:nvSpPr>
          <p:cNvPr id="8" name="object 8"/>
          <p:cNvSpPr txBox="1"/>
          <p:nvPr/>
        </p:nvSpPr>
        <p:spPr>
          <a:xfrm>
            <a:off x="9914890" y="33019"/>
            <a:ext cx="2174240" cy="1244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50" spc="60" dirty="0">
                <a:solidFill>
                  <a:srgbClr val="FFFFFF"/>
                </a:solidFill>
                <a:latin typeface="Calibri"/>
                <a:cs typeface="Calibri"/>
              </a:rPr>
              <a:t>CSP004_C_E:</a:t>
            </a:r>
            <a:r>
              <a:rPr sz="65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650" spc="55" dirty="0">
                <a:solidFill>
                  <a:srgbClr val="FFFFFF"/>
                </a:solidFill>
                <a:latin typeface="Calibri"/>
                <a:cs typeface="Calibri"/>
              </a:rPr>
              <a:t>Abdelkader</a:t>
            </a:r>
            <a:r>
              <a:rPr sz="65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650" spc="60" dirty="0">
                <a:solidFill>
                  <a:srgbClr val="FFFFFF"/>
                </a:solidFill>
                <a:latin typeface="Calibri"/>
                <a:cs typeface="Calibri"/>
              </a:rPr>
              <a:t>Shaaban</a:t>
            </a:r>
            <a:r>
              <a:rPr sz="65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650" spc="55" dirty="0">
                <a:solidFill>
                  <a:srgbClr val="FFFFFF"/>
                </a:solidFill>
                <a:latin typeface="Calibri"/>
                <a:cs typeface="Calibri"/>
              </a:rPr>
              <a:t>και</a:t>
            </a:r>
            <a:r>
              <a:rPr sz="650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650" spc="50" dirty="0">
                <a:solidFill>
                  <a:srgbClr val="FFFFFF"/>
                </a:solidFill>
                <a:latin typeface="Calibri"/>
                <a:cs typeface="Calibri"/>
              </a:rPr>
              <a:t>Stefan</a:t>
            </a:r>
            <a:r>
              <a:rPr sz="650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650" spc="50" dirty="0">
                <a:solidFill>
                  <a:srgbClr val="FFFFFF"/>
                </a:solidFill>
                <a:latin typeface="Calibri"/>
                <a:cs typeface="Calibri"/>
              </a:rPr>
              <a:t>Schauer</a:t>
            </a:r>
            <a:endParaRPr sz="650">
              <a:latin typeface="Calibri"/>
              <a:cs typeface="Calibri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46990" rIns="0" bIns="0" rtlCol="0">
            <a:spAutoFit/>
          </a:bodyPr>
          <a:lstStyle/>
          <a:p>
            <a:pPr marL="7168515" marR="5080" indent="-1003300">
              <a:lnSpc>
                <a:spcPts val="2160"/>
              </a:lnSpc>
              <a:spcBef>
                <a:spcPts val="370"/>
              </a:spcBef>
            </a:pPr>
            <a:r>
              <a:rPr spc="170" dirty="0"/>
              <a:t>Προστασία</a:t>
            </a:r>
            <a:r>
              <a:rPr spc="195" dirty="0"/>
              <a:t> </a:t>
            </a:r>
            <a:r>
              <a:rPr spc="150" dirty="0"/>
              <a:t>δικτύου</a:t>
            </a:r>
            <a:r>
              <a:rPr spc="185" dirty="0"/>
              <a:t> </a:t>
            </a:r>
            <a:r>
              <a:rPr spc="80" dirty="0"/>
              <a:t>για</a:t>
            </a:r>
            <a:r>
              <a:rPr spc="45" dirty="0"/>
              <a:t> </a:t>
            </a:r>
            <a:r>
              <a:rPr spc="155" dirty="0"/>
              <a:t>συστήματα </a:t>
            </a:r>
            <a:r>
              <a:rPr spc="-484" dirty="0"/>
              <a:t> </a:t>
            </a:r>
            <a:r>
              <a:rPr spc="150" dirty="0"/>
              <a:t>ελέγχου</a:t>
            </a:r>
            <a:r>
              <a:rPr spc="190" dirty="0"/>
              <a:t> </a:t>
            </a:r>
            <a:r>
              <a:rPr spc="145" dirty="0"/>
              <a:t>ενέργειας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6914515" y="1725929"/>
            <a:ext cx="4183379" cy="4235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1000" b="1" spc="45" dirty="0">
                <a:solidFill>
                  <a:srgbClr val="FFB800"/>
                </a:solidFill>
                <a:latin typeface="Calibri"/>
                <a:cs typeface="Calibri"/>
              </a:rPr>
              <a:t>Αυτές</a:t>
            </a:r>
            <a:r>
              <a:rPr sz="1000" b="1" spc="10" dirty="0">
                <a:solidFill>
                  <a:srgbClr val="FFB800"/>
                </a:solidFill>
                <a:latin typeface="Calibri"/>
                <a:cs typeface="Calibri"/>
              </a:rPr>
              <a:t> </a:t>
            </a:r>
            <a:r>
              <a:rPr sz="1000" b="1" spc="35" dirty="0">
                <a:solidFill>
                  <a:srgbClr val="FFB800"/>
                </a:solidFill>
                <a:latin typeface="Calibri"/>
                <a:cs typeface="Calibri"/>
              </a:rPr>
              <a:t>οι</a:t>
            </a:r>
            <a:r>
              <a:rPr sz="1000" b="1" spc="15" dirty="0">
                <a:solidFill>
                  <a:srgbClr val="FFB800"/>
                </a:solidFill>
                <a:latin typeface="Calibri"/>
                <a:cs typeface="Calibri"/>
              </a:rPr>
              <a:t> </a:t>
            </a:r>
            <a:r>
              <a:rPr sz="1000" b="1" spc="45" dirty="0">
                <a:solidFill>
                  <a:srgbClr val="FFB800"/>
                </a:solidFill>
                <a:latin typeface="Calibri"/>
                <a:cs typeface="Calibri"/>
              </a:rPr>
              <a:t>διαφάνειες</a:t>
            </a:r>
            <a:r>
              <a:rPr sz="1000" b="1" spc="15" dirty="0">
                <a:solidFill>
                  <a:srgbClr val="FFB800"/>
                </a:solidFill>
                <a:latin typeface="Calibri"/>
                <a:cs typeface="Calibri"/>
              </a:rPr>
              <a:t> </a:t>
            </a:r>
            <a:r>
              <a:rPr sz="1000" b="1" spc="50" dirty="0">
                <a:solidFill>
                  <a:srgbClr val="FFB800"/>
                </a:solidFill>
                <a:latin typeface="Calibri"/>
                <a:cs typeface="Calibri"/>
              </a:rPr>
              <a:t>περιγράφουν</a:t>
            </a:r>
            <a:r>
              <a:rPr sz="1000" b="1" spc="10" dirty="0">
                <a:solidFill>
                  <a:srgbClr val="FFB800"/>
                </a:solidFill>
                <a:latin typeface="Calibri"/>
                <a:cs typeface="Calibri"/>
              </a:rPr>
              <a:t> </a:t>
            </a:r>
            <a:r>
              <a:rPr sz="1000" b="1" spc="45" dirty="0">
                <a:solidFill>
                  <a:srgbClr val="FFB800"/>
                </a:solidFill>
                <a:latin typeface="Calibri"/>
                <a:cs typeface="Calibri"/>
              </a:rPr>
              <a:t>τα</a:t>
            </a:r>
            <a:r>
              <a:rPr sz="1000" b="1" spc="15" dirty="0">
                <a:solidFill>
                  <a:srgbClr val="FFB800"/>
                </a:solidFill>
                <a:latin typeface="Calibri"/>
                <a:cs typeface="Calibri"/>
              </a:rPr>
              <a:t> </a:t>
            </a:r>
            <a:r>
              <a:rPr sz="1000" b="1" spc="50" dirty="0">
                <a:solidFill>
                  <a:srgbClr val="FFB800"/>
                </a:solidFill>
                <a:latin typeface="Calibri"/>
                <a:cs typeface="Calibri"/>
              </a:rPr>
              <a:t>ουσιώδη</a:t>
            </a:r>
            <a:r>
              <a:rPr sz="1000" b="1" spc="15" dirty="0">
                <a:solidFill>
                  <a:srgbClr val="FFB800"/>
                </a:solidFill>
                <a:latin typeface="Calibri"/>
                <a:cs typeface="Calibri"/>
              </a:rPr>
              <a:t> </a:t>
            </a:r>
            <a:r>
              <a:rPr sz="1000" b="1" spc="40" dirty="0">
                <a:solidFill>
                  <a:srgbClr val="FFB800"/>
                </a:solidFill>
                <a:latin typeface="Calibri"/>
                <a:cs typeface="Calibri"/>
              </a:rPr>
              <a:t>επιθετικά</a:t>
            </a:r>
            <a:r>
              <a:rPr sz="1000" b="1" spc="15" dirty="0">
                <a:solidFill>
                  <a:srgbClr val="FFB800"/>
                </a:solidFill>
                <a:latin typeface="Calibri"/>
                <a:cs typeface="Calibri"/>
              </a:rPr>
              <a:t> </a:t>
            </a:r>
            <a:r>
              <a:rPr sz="1000" b="1" spc="45" dirty="0">
                <a:solidFill>
                  <a:srgbClr val="FFB800"/>
                </a:solidFill>
                <a:latin typeface="Calibri"/>
                <a:cs typeface="Calibri"/>
              </a:rPr>
              <a:t>εργαλεία</a:t>
            </a:r>
            <a:r>
              <a:rPr sz="1000" b="1" spc="10" dirty="0">
                <a:solidFill>
                  <a:srgbClr val="FFB800"/>
                </a:solidFill>
                <a:latin typeface="Calibri"/>
                <a:cs typeface="Calibri"/>
              </a:rPr>
              <a:t> </a:t>
            </a:r>
            <a:r>
              <a:rPr sz="1000" b="1" spc="40" dirty="0">
                <a:solidFill>
                  <a:srgbClr val="FFB800"/>
                </a:solidFill>
                <a:latin typeface="Calibri"/>
                <a:cs typeface="Calibri"/>
              </a:rPr>
              <a:t>που</a:t>
            </a:r>
            <a:endParaRPr sz="1000">
              <a:latin typeface="Calibri"/>
              <a:cs typeface="Calibri"/>
            </a:endParaRPr>
          </a:p>
          <a:p>
            <a:pPr marL="4445" algn="ctr">
              <a:lnSpc>
                <a:spcPct val="100000"/>
              </a:lnSpc>
              <a:spcBef>
                <a:spcPts val="735"/>
              </a:spcBef>
            </a:pPr>
            <a:r>
              <a:rPr sz="1000" b="1" spc="55" dirty="0">
                <a:solidFill>
                  <a:srgbClr val="FFB800"/>
                </a:solidFill>
                <a:latin typeface="Calibri"/>
                <a:cs typeface="Calibri"/>
              </a:rPr>
              <a:t>θα</a:t>
            </a:r>
            <a:r>
              <a:rPr sz="1000" b="1" dirty="0">
                <a:solidFill>
                  <a:srgbClr val="FFB800"/>
                </a:solidFill>
                <a:latin typeface="Calibri"/>
                <a:cs typeface="Calibri"/>
              </a:rPr>
              <a:t> </a:t>
            </a:r>
            <a:r>
              <a:rPr sz="1000" b="1" spc="45" dirty="0">
                <a:solidFill>
                  <a:srgbClr val="FFB800"/>
                </a:solidFill>
                <a:latin typeface="Calibri"/>
                <a:cs typeface="Calibri"/>
              </a:rPr>
              <a:t>χρησιμοποιηθεί</a:t>
            </a:r>
            <a:r>
              <a:rPr sz="1000" b="1" spc="5" dirty="0">
                <a:solidFill>
                  <a:srgbClr val="FFB800"/>
                </a:solidFill>
                <a:latin typeface="Calibri"/>
                <a:cs typeface="Calibri"/>
              </a:rPr>
              <a:t> </a:t>
            </a:r>
            <a:r>
              <a:rPr sz="1000" b="1" spc="50" dirty="0">
                <a:solidFill>
                  <a:srgbClr val="FFB800"/>
                </a:solidFill>
                <a:latin typeface="Calibri"/>
                <a:cs typeface="Calibri"/>
              </a:rPr>
              <a:t>σε</a:t>
            </a:r>
            <a:r>
              <a:rPr sz="1000" b="1" dirty="0">
                <a:solidFill>
                  <a:srgbClr val="FFB800"/>
                </a:solidFill>
                <a:latin typeface="Calibri"/>
                <a:cs typeface="Calibri"/>
              </a:rPr>
              <a:t> </a:t>
            </a:r>
            <a:r>
              <a:rPr sz="1000" b="1" spc="50" dirty="0">
                <a:solidFill>
                  <a:srgbClr val="FFB800"/>
                </a:solidFill>
                <a:latin typeface="Calibri"/>
                <a:cs typeface="Calibri"/>
              </a:rPr>
              <a:t>αυτό</a:t>
            </a:r>
            <a:r>
              <a:rPr sz="1000" b="1" spc="5" dirty="0">
                <a:solidFill>
                  <a:srgbClr val="FFB800"/>
                </a:solidFill>
                <a:latin typeface="Calibri"/>
                <a:cs typeface="Calibri"/>
              </a:rPr>
              <a:t> </a:t>
            </a:r>
            <a:r>
              <a:rPr sz="1000" b="1" spc="40" dirty="0">
                <a:solidFill>
                  <a:srgbClr val="FFB800"/>
                </a:solidFill>
                <a:latin typeface="Calibri"/>
                <a:cs typeface="Calibri"/>
              </a:rPr>
              <a:t>το</a:t>
            </a:r>
            <a:r>
              <a:rPr sz="1000" b="1" spc="-15" dirty="0">
                <a:solidFill>
                  <a:srgbClr val="FFB800"/>
                </a:solidFill>
                <a:latin typeface="Calibri"/>
                <a:cs typeface="Calibri"/>
              </a:rPr>
              <a:t> </a:t>
            </a:r>
            <a:r>
              <a:rPr sz="1000" b="1" spc="40" dirty="0">
                <a:solidFill>
                  <a:srgbClr val="FFB800"/>
                </a:solidFill>
                <a:latin typeface="Calibri"/>
                <a:cs typeface="Calibri"/>
              </a:rPr>
              <a:t>μάθημα.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947092" y="2522220"/>
            <a:ext cx="5647690" cy="11950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 marR="5080" indent="-4445" algn="ctr">
              <a:lnSpc>
                <a:spcPct val="100000"/>
              </a:lnSpc>
              <a:spcBef>
                <a:spcPts val="100"/>
              </a:spcBef>
            </a:pPr>
            <a:r>
              <a:rPr sz="1100" spc="80" dirty="0">
                <a:solidFill>
                  <a:srgbClr val="FF0000"/>
                </a:solidFill>
                <a:latin typeface="Calibri"/>
                <a:cs typeface="Calibri"/>
              </a:rPr>
              <a:t>Αυτά </a:t>
            </a:r>
            <a:r>
              <a:rPr sz="1100" spc="75" dirty="0">
                <a:solidFill>
                  <a:srgbClr val="FF0000"/>
                </a:solidFill>
                <a:latin typeface="Calibri"/>
                <a:cs typeface="Calibri"/>
              </a:rPr>
              <a:t>τα εργαλεία </a:t>
            </a:r>
            <a:r>
              <a:rPr sz="1100" spc="70" dirty="0">
                <a:solidFill>
                  <a:srgbClr val="FF0000"/>
                </a:solidFill>
                <a:latin typeface="Calibri"/>
                <a:cs typeface="Calibri"/>
              </a:rPr>
              <a:t>προορίζονται για </a:t>
            </a:r>
            <a:r>
              <a:rPr sz="1100" spc="80" dirty="0">
                <a:solidFill>
                  <a:srgbClr val="FF0000"/>
                </a:solidFill>
                <a:latin typeface="Calibri"/>
                <a:cs typeface="Calibri"/>
              </a:rPr>
              <a:t>χρήση </a:t>
            </a:r>
            <a:r>
              <a:rPr sz="1100" spc="75" dirty="0">
                <a:solidFill>
                  <a:srgbClr val="FF0000"/>
                </a:solidFill>
                <a:latin typeface="Calibri"/>
                <a:cs typeface="Calibri"/>
              </a:rPr>
              <a:t>στο </a:t>
            </a:r>
            <a:r>
              <a:rPr sz="1100" spc="70" dirty="0">
                <a:solidFill>
                  <a:srgbClr val="FF0000"/>
                </a:solidFill>
                <a:latin typeface="Calibri"/>
                <a:cs typeface="Calibri"/>
              </a:rPr>
              <a:t>πλαίσιο </a:t>
            </a:r>
            <a:r>
              <a:rPr sz="1100" spc="80" dirty="0">
                <a:solidFill>
                  <a:srgbClr val="FF0000"/>
                </a:solidFill>
                <a:latin typeface="Calibri"/>
                <a:cs typeface="Calibri"/>
              </a:rPr>
              <a:t>αυτού </a:t>
            </a:r>
            <a:r>
              <a:rPr sz="1100" spc="75" dirty="0">
                <a:solidFill>
                  <a:srgbClr val="FF0000"/>
                </a:solidFill>
                <a:latin typeface="Calibri"/>
                <a:cs typeface="Calibri"/>
              </a:rPr>
              <a:t>του </a:t>
            </a:r>
            <a:r>
              <a:rPr sz="1100" spc="80" dirty="0">
                <a:solidFill>
                  <a:srgbClr val="FF0000"/>
                </a:solidFill>
                <a:latin typeface="Calibri"/>
                <a:cs typeface="Calibri"/>
              </a:rPr>
              <a:t>μαθήματος </a:t>
            </a:r>
            <a:r>
              <a:rPr sz="1100" spc="70" dirty="0">
                <a:solidFill>
                  <a:srgbClr val="FF0000"/>
                </a:solidFill>
                <a:latin typeface="Calibri"/>
                <a:cs typeface="Calibri"/>
              </a:rPr>
              <a:t>για </a:t>
            </a:r>
            <a:r>
              <a:rPr sz="1100" spc="80" dirty="0">
                <a:solidFill>
                  <a:srgbClr val="FF0000"/>
                </a:solidFill>
                <a:latin typeface="Calibri"/>
                <a:cs typeface="Calibri"/>
              </a:rPr>
              <a:t>να </a:t>
            </a:r>
            <a:r>
              <a:rPr sz="1100" spc="8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100" spc="75" dirty="0">
                <a:solidFill>
                  <a:srgbClr val="FF0000"/>
                </a:solidFill>
                <a:latin typeface="Calibri"/>
                <a:cs typeface="Calibri"/>
              </a:rPr>
              <a:t>καταδείξουν </a:t>
            </a:r>
            <a:r>
              <a:rPr sz="1100" spc="90" dirty="0">
                <a:solidFill>
                  <a:srgbClr val="FF0000"/>
                </a:solidFill>
                <a:latin typeface="Calibri"/>
                <a:cs typeface="Calibri"/>
              </a:rPr>
              <a:t>πώς </a:t>
            </a:r>
            <a:r>
              <a:rPr sz="1100" spc="80" dirty="0">
                <a:solidFill>
                  <a:srgbClr val="FF0000"/>
                </a:solidFill>
                <a:latin typeface="Calibri"/>
                <a:cs typeface="Calibri"/>
              </a:rPr>
              <a:t>μπορούν να </a:t>
            </a:r>
            <a:r>
              <a:rPr sz="1100" spc="75" dirty="0">
                <a:solidFill>
                  <a:srgbClr val="FF0000"/>
                </a:solidFill>
                <a:latin typeface="Calibri"/>
                <a:cs typeface="Calibri"/>
              </a:rPr>
              <a:t>χρησιμοποιηθούν </a:t>
            </a:r>
            <a:r>
              <a:rPr sz="1100" spc="80" dirty="0">
                <a:solidFill>
                  <a:srgbClr val="FF0000"/>
                </a:solidFill>
                <a:latin typeface="Calibri"/>
                <a:cs typeface="Calibri"/>
              </a:rPr>
              <a:t>διάφορα </a:t>
            </a:r>
            <a:r>
              <a:rPr sz="1100" spc="75" dirty="0">
                <a:solidFill>
                  <a:srgbClr val="FF0000"/>
                </a:solidFill>
                <a:latin typeface="Calibri"/>
                <a:cs typeface="Calibri"/>
              </a:rPr>
              <a:t>εργαλεία </a:t>
            </a:r>
            <a:r>
              <a:rPr sz="1100" spc="70" dirty="0">
                <a:solidFill>
                  <a:srgbClr val="FF0000"/>
                </a:solidFill>
                <a:latin typeface="Calibri"/>
                <a:cs typeface="Calibri"/>
              </a:rPr>
              <a:t>για </a:t>
            </a:r>
            <a:r>
              <a:rPr sz="1100" spc="75" dirty="0">
                <a:solidFill>
                  <a:srgbClr val="FF0000"/>
                </a:solidFill>
                <a:latin typeface="Calibri"/>
                <a:cs typeface="Calibri"/>
              </a:rPr>
              <a:t>διάφορες </a:t>
            </a:r>
            <a:r>
              <a:rPr sz="1100" spc="8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100" spc="75" dirty="0">
                <a:solidFill>
                  <a:srgbClr val="FF0000"/>
                </a:solidFill>
                <a:latin typeface="Calibri"/>
                <a:cs typeface="Calibri"/>
              </a:rPr>
              <a:t>δραστηριότητες κυβερνοεπιθέσεων </a:t>
            </a:r>
            <a:r>
              <a:rPr sz="1100" spc="70" dirty="0">
                <a:solidFill>
                  <a:srgbClr val="FF0000"/>
                </a:solidFill>
                <a:latin typeface="Calibri"/>
                <a:cs typeface="Calibri"/>
              </a:rPr>
              <a:t>και </a:t>
            </a:r>
            <a:r>
              <a:rPr sz="1100" spc="80" dirty="0">
                <a:solidFill>
                  <a:srgbClr val="FF0000"/>
                </a:solidFill>
                <a:latin typeface="Calibri"/>
                <a:cs typeface="Calibri"/>
              </a:rPr>
              <a:t>να </a:t>
            </a:r>
            <a:r>
              <a:rPr sz="1100" spc="75" dirty="0">
                <a:solidFill>
                  <a:srgbClr val="FF0000"/>
                </a:solidFill>
                <a:latin typeface="Calibri"/>
                <a:cs typeface="Calibri"/>
              </a:rPr>
              <a:t>διευθυνσιοδοτηθούν </a:t>
            </a:r>
            <a:r>
              <a:rPr sz="1100" spc="60" dirty="0">
                <a:solidFill>
                  <a:srgbClr val="FF0000"/>
                </a:solidFill>
                <a:latin typeface="Calibri"/>
                <a:cs typeface="Calibri"/>
              </a:rPr>
              <a:t>οι </a:t>
            </a:r>
            <a:r>
              <a:rPr sz="1100" spc="80" dirty="0">
                <a:solidFill>
                  <a:srgbClr val="FF0000"/>
                </a:solidFill>
                <a:latin typeface="Calibri"/>
                <a:cs typeface="Calibri"/>
              </a:rPr>
              <a:t>υπάρχουσες </a:t>
            </a:r>
            <a:r>
              <a:rPr sz="1100" spc="8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100" spc="75" dirty="0">
                <a:solidFill>
                  <a:srgbClr val="FF0000"/>
                </a:solidFill>
                <a:latin typeface="Calibri"/>
                <a:cs typeface="Calibri"/>
              </a:rPr>
              <a:t>αδυναμίες</a:t>
            </a:r>
            <a:r>
              <a:rPr sz="1100" spc="4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100" spc="80" dirty="0">
                <a:solidFill>
                  <a:srgbClr val="FF0000"/>
                </a:solidFill>
                <a:latin typeface="Calibri"/>
                <a:cs typeface="Calibri"/>
              </a:rPr>
              <a:t>ασφάλειας</a:t>
            </a:r>
            <a:r>
              <a:rPr sz="1100" spc="5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100" spc="70" dirty="0">
                <a:solidFill>
                  <a:srgbClr val="FF0000"/>
                </a:solidFill>
                <a:latin typeface="Calibri"/>
                <a:cs typeface="Calibri"/>
              </a:rPr>
              <a:t>για</a:t>
            </a:r>
            <a:r>
              <a:rPr sz="1100" spc="4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100" spc="75" dirty="0">
                <a:solidFill>
                  <a:srgbClr val="FF0000"/>
                </a:solidFill>
                <a:latin typeface="Calibri"/>
                <a:cs typeface="Calibri"/>
              </a:rPr>
              <a:t>την</a:t>
            </a:r>
            <a:r>
              <a:rPr sz="1100" spc="4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100" spc="85" dirty="0">
                <a:solidFill>
                  <a:srgbClr val="FF0000"/>
                </a:solidFill>
                <a:latin typeface="Calibri"/>
                <a:cs typeface="Calibri"/>
              </a:rPr>
              <a:t>αποφυγή</a:t>
            </a:r>
            <a:r>
              <a:rPr sz="1100" spc="4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100" spc="85" dirty="0">
                <a:solidFill>
                  <a:srgbClr val="FF0000"/>
                </a:solidFill>
                <a:latin typeface="Calibri"/>
                <a:cs typeface="Calibri"/>
              </a:rPr>
              <a:t>ή</a:t>
            </a:r>
            <a:r>
              <a:rPr sz="1100" spc="4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100" spc="70" dirty="0">
                <a:solidFill>
                  <a:srgbClr val="FF0000"/>
                </a:solidFill>
                <a:latin typeface="Calibri"/>
                <a:cs typeface="Calibri"/>
              </a:rPr>
              <a:t>τον</a:t>
            </a:r>
            <a:r>
              <a:rPr sz="1100" spc="4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100" spc="75" dirty="0">
                <a:solidFill>
                  <a:srgbClr val="FF0000"/>
                </a:solidFill>
                <a:latin typeface="Calibri"/>
                <a:cs typeface="Calibri"/>
              </a:rPr>
              <a:t>μετριασμό</a:t>
            </a:r>
            <a:r>
              <a:rPr sz="1100" spc="4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100" spc="80" dirty="0">
                <a:solidFill>
                  <a:srgbClr val="FF0000"/>
                </a:solidFill>
                <a:latin typeface="Calibri"/>
                <a:cs typeface="Calibri"/>
              </a:rPr>
              <a:t>των</a:t>
            </a:r>
            <a:r>
              <a:rPr sz="1100" spc="3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100" spc="70" dirty="0">
                <a:solidFill>
                  <a:srgbClr val="FF0000"/>
                </a:solidFill>
                <a:latin typeface="Calibri"/>
                <a:cs typeface="Calibri"/>
              </a:rPr>
              <a:t>σχετικών</a:t>
            </a:r>
            <a:r>
              <a:rPr sz="1100" spc="4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100" spc="75" dirty="0">
                <a:solidFill>
                  <a:srgbClr val="FF0000"/>
                </a:solidFill>
                <a:latin typeface="Calibri"/>
                <a:cs typeface="Calibri"/>
              </a:rPr>
              <a:t>κινδύνων</a:t>
            </a:r>
            <a:r>
              <a:rPr sz="1100" spc="4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100" spc="70" dirty="0">
                <a:solidFill>
                  <a:srgbClr val="FF0000"/>
                </a:solidFill>
                <a:latin typeface="Calibri"/>
                <a:cs typeface="Calibri"/>
              </a:rPr>
              <a:t>στον </a:t>
            </a:r>
            <a:r>
              <a:rPr sz="1100" spc="-23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100" spc="75" dirty="0">
                <a:solidFill>
                  <a:srgbClr val="FF0000"/>
                </a:solidFill>
                <a:latin typeface="Calibri"/>
                <a:cs typeface="Calibri"/>
              </a:rPr>
              <a:t>κυβερνοχώρο. </a:t>
            </a:r>
            <a:r>
              <a:rPr sz="1100" spc="85" dirty="0">
                <a:solidFill>
                  <a:srgbClr val="FF0000"/>
                </a:solidFill>
                <a:latin typeface="Calibri"/>
                <a:cs typeface="Calibri"/>
              </a:rPr>
              <a:t>Ως </a:t>
            </a:r>
            <a:r>
              <a:rPr sz="1100" spc="70" dirty="0">
                <a:solidFill>
                  <a:srgbClr val="FF0000"/>
                </a:solidFill>
                <a:latin typeface="Calibri"/>
                <a:cs typeface="Calibri"/>
              </a:rPr>
              <a:t>εκ τούτου, όλες </a:t>
            </a:r>
            <a:r>
              <a:rPr sz="1100" spc="75" dirty="0">
                <a:solidFill>
                  <a:srgbClr val="FF0000"/>
                </a:solidFill>
                <a:latin typeface="Calibri"/>
                <a:cs typeface="Calibri"/>
              </a:rPr>
              <a:t>αυτές </a:t>
            </a:r>
            <a:r>
              <a:rPr sz="1100" spc="65" dirty="0">
                <a:solidFill>
                  <a:srgbClr val="FF0000"/>
                </a:solidFill>
                <a:latin typeface="Calibri"/>
                <a:cs typeface="Calibri"/>
              </a:rPr>
              <a:t>οι </a:t>
            </a:r>
            <a:r>
              <a:rPr sz="1100" spc="70" dirty="0">
                <a:solidFill>
                  <a:srgbClr val="FF0000"/>
                </a:solidFill>
                <a:latin typeface="Calibri"/>
                <a:cs typeface="Calibri"/>
              </a:rPr>
              <a:t>πρακτικές </a:t>
            </a:r>
            <a:r>
              <a:rPr sz="1100" spc="75" dirty="0">
                <a:solidFill>
                  <a:srgbClr val="FF0000"/>
                </a:solidFill>
                <a:latin typeface="Calibri"/>
                <a:cs typeface="Calibri"/>
              </a:rPr>
              <a:t>δραστηριότητες </a:t>
            </a:r>
            <a:r>
              <a:rPr sz="1100" spc="70" dirty="0">
                <a:solidFill>
                  <a:srgbClr val="FF0000"/>
                </a:solidFill>
                <a:latin typeface="Calibri"/>
                <a:cs typeface="Calibri"/>
              </a:rPr>
              <a:t>προορίζονται </a:t>
            </a:r>
            <a:r>
              <a:rPr sz="1100" spc="7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100" spc="70" dirty="0">
                <a:solidFill>
                  <a:srgbClr val="FF0000"/>
                </a:solidFill>
                <a:latin typeface="Calibri"/>
                <a:cs typeface="Calibri"/>
              </a:rPr>
              <a:t>αποκλειστικά και </a:t>
            </a:r>
            <a:r>
              <a:rPr sz="1100" spc="80" dirty="0">
                <a:solidFill>
                  <a:srgbClr val="FF0000"/>
                </a:solidFill>
                <a:latin typeface="Calibri"/>
                <a:cs typeface="Calibri"/>
              </a:rPr>
              <a:t>μόνο </a:t>
            </a:r>
            <a:r>
              <a:rPr sz="1100" spc="70" dirty="0">
                <a:solidFill>
                  <a:srgbClr val="FF0000"/>
                </a:solidFill>
                <a:latin typeface="Calibri"/>
                <a:cs typeface="Calibri"/>
              </a:rPr>
              <a:t>για εκπαιδευτικούς </a:t>
            </a:r>
            <a:r>
              <a:rPr sz="1100" spc="80" dirty="0">
                <a:solidFill>
                  <a:srgbClr val="FF0000"/>
                </a:solidFill>
                <a:latin typeface="Calibri"/>
                <a:cs typeface="Calibri"/>
              </a:rPr>
              <a:t>σκοπούς </a:t>
            </a:r>
            <a:r>
              <a:rPr sz="1100" spc="70" dirty="0">
                <a:solidFill>
                  <a:srgbClr val="FF0000"/>
                </a:solidFill>
                <a:latin typeface="Calibri"/>
                <a:cs typeface="Calibri"/>
              </a:rPr>
              <a:t>και </a:t>
            </a:r>
            <a:r>
              <a:rPr sz="1100" spc="65" dirty="0">
                <a:solidFill>
                  <a:srgbClr val="FF0000"/>
                </a:solidFill>
                <a:latin typeface="Calibri"/>
                <a:cs typeface="Calibri"/>
              </a:rPr>
              <a:t>όχι </a:t>
            </a:r>
            <a:r>
              <a:rPr sz="1100" spc="70" dirty="0">
                <a:solidFill>
                  <a:srgbClr val="FF0000"/>
                </a:solidFill>
                <a:latin typeface="Calibri"/>
                <a:cs typeface="Calibri"/>
              </a:rPr>
              <a:t>για </a:t>
            </a:r>
            <a:r>
              <a:rPr sz="1100" spc="75" dirty="0">
                <a:solidFill>
                  <a:srgbClr val="FF0000"/>
                </a:solidFill>
                <a:latin typeface="Calibri"/>
                <a:cs typeface="Calibri"/>
              </a:rPr>
              <a:t>οποιαδήποτε </a:t>
            </a:r>
            <a:r>
              <a:rPr sz="1100" spc="80" dirty="0">
                <a:solidFill>
                  <a:srgbClr val="FF0000"/>
                </a:solidFill>
                <a:latin typeface="Calibri"/>
                <a:cs typeface="Calibri"/>
              </a:rPr>
              <a:t>άλλη </a:t>
            </a:r>
            <a:r>
              <a:rPr sz="1100" spc="8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100" spc="80" dirty="0">
                <a:solidFill>
                  <a:srgbClr val="FF0000"/>
                </a:solidFill>
                <a:latin typeface="Calibri"/>
                <a:cs typeface="Calibri"/>
              </a:rPr>
              <a:t>κακόβουλη</a:t>
            </a:r>
            <a:r>
              <a:rPr sz="1100" spc="3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100" spc="85" dirty="0">
                <a:solidFill>
                  <a:srgbClr val="FF0000"/>
                </a:solidFill>
                <a:latin typeface="Calibri"/>
                <a:cs typeface="Calibri"/>
              </a:rPr>
              <a:t>ή</a:t>
            </a:r>
            <a:r>
              <a:rPr sz="1100" spc="3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100" spc="75" dirty="0">
                <a:solidFill>
                  <a:srgbClr val="FF0000"/>
                </a:solidFill>
                <a:latin typeface="Calibri"/>
                <a:cs typeface="Calibri"/>
              </a:rPr>
              <a:t>ανεξουσιοδοτημένη</a:t>
            </a:r>
            <a:r>
              <a:rPr sz="1100" spc="2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100" spc="70" dirty="0">
                <a:solidFill>
                  <a:srgbClr val="FF0000"/>
                </a:solidFill>
                <a:latin typeface="Calibri"/>
                <a:cs typeface="Calibri"/>
              </a:rPr>
              <a:t>δραστηριότητα.</a:t>
            </a:r>
            <a:endParaRPr sz="1100">
              <a:latin typeface="Calibri"/>
              <a:cs typeface="Calibri"/>
            </a:endParaRPr>
          </a:p>
        </p:txBody>
      </p:sp>
      <p:pic>
        <p:nvPicPr>
          <p:cNvPr id="12" name="object 1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548880" y="4580254"/>
            <a:ext cx="3294062" cy="61214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75030" y="408304"/>
            <a:ext cx="8859520" cy="3683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250" spc="180" dirty="0">
                <a:solidFill>
                  <a:srgbClr val="000000"/>
                </a:solidFill>
              </a:rPr>
              <a:t>Εγκατεστημένο</a:t>
            </a:r>
            <a:r>
              <a:rPr sz="2250" spc="215" dirty="0">
                <a:solidFill>
                  <a:srgbClr val="000000"/>
                </a:solidFill>
              </a:rPr>
              <a:t> </a:t>
            </a:r>
            <a:r>
              <a:rPr sz="2250" spc="150" dirty="0">
                <a:solidFill>
                  <a:srgbClr val="000000"/>
                </a:solidFill>
              </a:rPr>
              <a:t>αρχείο</a:t>
            </a:r>
            <a:r>
              <a:rPr sz="2250" spc="190" dirty="0">
                <a:solidFill>
                  <a:srgbClr val="000000"/>
                </a:solidFill>
              </a:rPr>
              <a:t> </a:t>
            </a:r>
            <a:r>
              <a:rPr sz="2250" spc="165" dirty="0">
                <a:solidFill>
                  <a:srgbClr val="000000"/>
                </a:solidFill>
              </a:rPr>
              <a:t>εγκατάστασης</a:t>
            </a:r>
            <a:r>
              <a:rPr sz="2250" spc="195" dirty="0">
                <a:solidFill>
                  <a:srgbClr val="000000"/>
                </a:solidFill>
              </a:rPr>
              <a:t> </a:t>
            </a:r>
            <a:r>
              <a:rPr sz="2250" spc="160" dirty="0">
                <a:solidFill>
                  <a:srgbClr val="000000"/>
                </a:solidFill>
              </a:rPr>
              <a:t>λογισμικού</a:t>
            </a:r>
            <a:r>
              <a:rPr sz="2250" spc="190" dirty="0">
                <a:solidFill>
                  <a:srgbClr val="000000"/>
                </a:solidFill>
              </a:rPr>
              <a:t> </a:t>
            </a:r>
            <a:r>
              <a:rPr sz="2250" spc="165" dirty="0">
                <a:solidFill>
                  <a:srgbClr val="000000"/>
                </a:solidFill>
              </a:rPr>
              <a:t>ακραίο</a:t>
            </a:r>
            <a:r>
              <a:rPr sz="2250" spc="204" dirty="0">
                <a:solidFill>
                  <a:srgbClr val="000000"/>
                </a:solidFill>
              </a:rPr>
              <a:t> </a:t>
            </a:r>
            <a:r>
              <a:rPr sz="2250" spc="160" dirty="0">
                <a:solidFill>
                  <a:srgbClr val="000000"/>
                </a:solidFill>
              </a:rPr>
              <a:t>σημείο)</a:t>
            </a:r>
            <a:endParaRPr sz="2250"/>
          </a:p>
        </p:txBody>
      </p:sp>
      <p:sp>
        <p:nvSpPr>
          <p:cNvPr id="3" name="object 3"/>
          <p:cNvSpPr txBox="1"/>
          <p:nvPr/>
        </p:nvSpPr>
        <p:spPr>
          <a:xfrm>
            <a:off x="1113155" y="973454"/>
            <a:ext cx="6142355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90" dirty="0">
                <a:latin typeface="Calibri"/>
                <a:cs typeface="Calibri"/>
              </a:rPr>
              <a:t>Από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spc="75" dirty="0">
                <a:latin typeface="Calibri"/>
                <a:cs typeface="Calibri"/>
              </a:rPr>
              <a:t>την</a:t>
            </a:r>
            <a:r>
              <a:rPr sz="1100" spc="35" dirty="0">
                <a:latin typeface="Calibri"/>
                <a:cs typeface="Calibri"/>
              </a:rPr>
              <a:t> </a:t>
            </a:r>
            <a:r>
              <a:rPr sz="1100" b="1" spc="80" dirty="0">
                <a:latin typeface="Calibri"/>
                <a:cs typeface="Calibri"/>
              </a:rPr>
              <a:t>ακραία</a:t>
            </a:r>
            <a:r>
              <a:rPr sz="1100" b="1" spc="45" dirty="0">
                <a:latin typeface="Calibri"/>
                <a:cs typeface="Calibri"/>
              </a:rPr>
              <a:t> </a:t>
            </a:r>
            <a:r>
              <a:rPr sz="1100" spc="70" dirty="0">
                <a:latin typeface="Calibri"/>
                <a:cs typeface="Calibri"/>
              </a:rPr>
              <a:t>σελίδα,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spc="65" dirty="0">
                <a:latin typeface="Calibri"/>
                <a:cs typeface="Calibri"/>
              </a:rPr>
              <a:t>επιλέξτε</a:t>
            </a:r>
            <a:r>
              <a:rPr sz="1100" spc="35" dirty="0">
                <a:latin typeface="Calibri"/>
                <a:cs typeface="Calibri"/>
              </a:rPr>
              <a:t> </a:t>
            </a:r>
            <a:r>
              <a:rPr sz="1100" b="1" spc="75" dirty="0">
                <a:latin typeface="Calibri"/>
                <a:cs typeface="Calibri"/>
              </a:rPr>
              <a:t>Διαδικασία</a:t>
            </a:r>
            <a:r>
              <a:rPr sz="1100" b="1" spc="40" dirty="0">
                <a:latin typeface="Calibri"/>
                <a:cs typeface="Calibri"/>
              </a:rPr>
              <a:t> </a:t>
            </a:r>
            <a:r>
              <a:rPr sz="1100" b="1" spc="80" dirty="0">
                <a:latin typeface="Calibri"/>
                <a:cs typeface="Calibri"/>
              </a:rPr>
              <a:t>εγκατάστασης</a:t>
            </a:r>
            <a:r>
              <a:rPr sz="1100" b="1" spc="40" dirty="0">
                <a:latin typeface="Calibri"/>
                <a:cs typeface="Calibri"/>
              </a:rPr>
              <a:t> </a:t>
            </a:r>
            <a:r>
              <a:rPr sz="1100" b="1" spc="70" dirty="0">
                <a:latin typeface="Calibri"/>
                <a:cs typeface="Calibri"/>
              </a:rPr>
              <a:t>και</a:t>
            </a:r>
            <a:r>
              <a:rPr sz="1100" b="1" spc="335" dirty="0">
                <a:latin typeface="Calibri"/>
                <a:cs typeface="Calibri"/>
              </a:rPr>
              <a:t> </a:t>
            </a:r>
            <a:r>
              <a:rPr sz="1100" b="1" spc="80" dirty="0">
                <a:latin typeface="Calibri"/>
                <a:cs typeface="Calibri"/>
              </a:rPr>
              <a:t>σε</a:t>
            </a:r>
            <a:r>
              <a:rPr sz="1100" b="1" spc="40" dirty="0">
                <a:latin typeface="Calibri"/>
                <a:cs typeface="Calibri"/>
              </a:rPr>
              <a:t> </a:t>
            </a:r>
            <a:r>
              <a:rPr sz="1100" b="1" spc="75" dirty="0">
                <a:latin typeface="Calibri"/>
                <a:cs typeface="Calibri"/>
              </a:rPr>
              <a:t>περιβάλλον</a:t>
            </a:r>
            <a:r>
              <a:rPr sz="1100" b="1" spc="40" dirty="0">
                <a:latin typeface="Calibri"/>
                <a:cs typeface="Calibri"/>
              </a:rPr>
              <a:t> </a:t>
            </a:r>
            <a:r>
              <a:rPr sz="1100" b="1" spc="85" dirty="0">
                <a:latin typeface="Calibri"/>
                <a:cs typeface="Calibri"/>
              </a:rPr>
              <a:t>παραγωγής</a:t>
            </a:r>
            <a:endParaRPr sz="1100">
              <a:latin typeface="Calibri"/>
              <a:cs typeface="Calibri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609600" y="0"/>
            <a:ext cx="11182350" cy="6878955"/>
            <a:chOff x="609600" y="0"/>
            <a:chExt cx="11182350" cy="6878955"/>
          </a:xfrm>
        </p:grpSpPr>
        <p:sp>
          <p:nvSpPr>
            <p:cNvPr id="5" name="object 5"/>
            <p:cNvSpPr/>
            <p:nvPr/>
          </p:nvSpPr>
          <p:spPr>
            <a:xfrm>
              <a:off x="6896100" y="1270"/>
              <a:ext cx="1818639" cy="6856730"/>
            </a:xfrm>
            <a:custGeom>
              <a:avLst/>
              <a:gdLst/>
              <a:ahLst/>
              <a:cxnLst/>
              <a:rect l="l" t="t" r="r" b="b"/>
              <a:pathLst>
                <a:path w="1818640" h="6856730">
                  <a:moveTo>
                    <a:pt x="0" y="6856730"/>
                  </a:moveTo>
                  <a:lnTo>
                    <a:pt x="1818322" y="0"/>
                  </a:lnTo>
                </a:path>
              </a:pathLst>
            </a:custGeom>
            <a:ln w="22225">
              <a:solidFill>
                <a:srgbClr val="D6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09600" y="1280159"/>
              <a:ext cx="11182350" cy="5577839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05179" y="1475739"/>
              <a:ext cx="10604500" cy="5161280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6965950" y="4392929"/>
              <a:ext cx="1330960" cy="251460"/>
            </a:xfrm>
            <a:custGeom>
              <a:avLst/>
              <a:gdLst/>
              <a:ahLst/>
              <a:cxnLst/>
              <a:rect l="l" t="t" r="r" b="b"/>
              <a:pathLst>
                <a:path w="1330959" h="251460">
                  <a:moveTo>
                    <a:pt x="0" y="251460"/>
                  </a:moveTo>
                  <a:lnTo>
                    <a:pt x="1330959" y="251460"/>
                  </a:lnTo>
                  <a:lnTo>
                    <a:pt x="1330959" y="0"/>
                  </a:lnTo>
                  <a:lnTo>
                    <a:pt x="0" y="0"/>
                  </a:lnTo>
                  <a:lnTo>
                    <a:pt x="0" y="251460"/>
                  </a:lnTo>
                </a:path>
              </a:pathLst>
            </a:custGeom>
            <a:ln w="285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720"/>
              </a:lnSpc>
            </a:pPr>
            <a:fld id="{81D60167-4931-47E6-BA6A-407CBD079E47}" type="slidenum">
              <a:rPr spc="30" dirty="0"/>
              <a:t>18</a:t>
            </a:fld>
            <a:endParaRPr spc="30" dirty="0"/>
          </a:p>
        </p:txBody>
      </p:sp>
    </p:spTree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6042660" cy="6878955"/>
            <a:chOff x="0" y="0"/>
            <a:chExt cx="6042660" cy="6878955"/>
          </a:xfrm>
        </p:grpSpPr>
        <p:sp>
          <p:nvSpPr>
            <p:cNvPr id="3" name="object 3"/>
            <p:cNvSpPr/>
            <p:nvPr/>
          </p:nvSpPr>
          <p:spPr>
            <a:xfrm>
              <a:off x="4498340" y="5113972"/>
              <a:ext cx="798195" cy="1739264"/>
            </a:xfrm>
            <a:custGeom>
              <a:avLst/>
              <a:gdLst/>
              <a:ahLst/>
              <a:cxnLst/>
              <a:rect l="l" t="t" r="r" b="b"/>
              <a:pathLst>
                <a:path w="798195" h="1739265">
                  <a:moveTo>
                    <a:pt x="610235" y="0"/>
                  </a:moveTo>
                  <a:lnTo>
                    <a:pt x="561339" y="6667"/>
                  </a:lnTo>
                  <a:lnTo>
                    <a:pt x="516889" y="25400"/>
                  </a:lnTo>
                  <a:lnTo>
                    <a:pt x="478472" y="55244"/>
                  </a:lnTo>
                  <a:lnTo>
                    <a:pt x="448310" y="94614"/>
                  </a:lnTo>
                  <a:lnTo>
                    <a:pt x="428942" y="142239"/>
                  </a:lnTo>
                  <a:lnTo>
                    <a:pt x="0" y="1738947"/>
                  </a:lnTo>
                  <a:lnTo>
                    <a:pt x="27939" y="1738947"/>
                  </a:lnTo>
                  <a:lnTo>
                    <a:pt x="454025" y="148907"/>
                  </a:lnTo>
                  <a:lnTo>
                    <a:pt x="470535" y="107950"/>
                  </a:lnTo>
                  <a:lnTo>
                    <a:pt x="496252" y="74294"/>
                  </a:lnTo>
                  <a:lnTo>
                    <a:pt x="529589" y="48577"/>
                  </a:lnTo>
                  <a:lnTo>
                    <a:pt x="567689" y="32384"/>
                  </a:lnTo>
                  <a:lnTo>
                    <a:pt x="609600" y="26669"/>
                  </a:lnTo>
                  <a:lnTo>
                    <a:pt x="698750" y="26669"/>
                  </a:lnTo>
                  <a:lnTo>
                    <a:pt x="659130" y="6667"/>
                  </a:lnTo>
                  <a:lnTo>
                    <a:pt x="610235" y="0"/>
                  </a:lnTo>
                  <a:close/>
                </a:path>
                <a:path w="798195" h="1739265">
                  <a:moveTo>
                    <a:pt x="698750" y="26669"/>
                  </a:moveTo>
                  <a:lnTo>
                    <a:pt x="609600" y="26669"/>
                  </a:lnTo>
                  <a:lnTo>
                    <a:pt x="652462" y="32384"/>
                  </a:lnTo>
                  <a:lnTo>
                    <a:pt x="709612" y="60959"/>
                  </a:lnTo>
                  <a:lnTo>
                    <a:pt x="750570" y="109537"/>
                  </a:lnTo>
                  <a:lnTo>
                    <a:pt x="770889" y="170497"/>
                  </a:lnTo>
                  <a:lnTo>
                    <a:pt x="771842" y="202882"/>
                  </a:lnTo>
                  <a:lnTo>
                    <a:pt x="766445" y="235584"/>
                  </a:lnTo>
                  <a:lnTo>
                    <a:pt x="362585" y="1738947"/>
                  </a:lnTo>
                  <a:lnTo>
                    <a:pt x="390525" y="1738947"/>
                  </a:lnTo>
                  <a:lnTo>
                    <a:pt x="791527" y="242252"/>
                  </a:lnTo>
                  <a:lnTo>
                    <a:pt x="797877" y="204787"/>
                  </a:lnTo>
                  <a:lnTo>
                    <a:pt x="796607" y="167322"/>
                  </a:lnTo>
                  <a:lnTo>
                    <a:pt x="773112" y="96202"/>
                  </a:lnTo>
                  <a:lnTo>
                    <a:pt x="724535" y="39687"/>
                  </a:lnTo>
                  <a:lnTo>
                    <a:pt x="698750" y="26669"/>
                  </a:lnTo>
                  <a:close/>
                </a:path>
              </a:pathLst>
            </a:custGeom>
            <a:solidFill>
              <a:srgbClr val="D679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2933700" y="1270"/>
              <a:ext cx="1818639" cy="6856730"/>
            </a:xfrm>
            <a:custGeom>
              <a:avLst/>
              <a:gdLst/>
              <a:ahLst/>
              <a:cxnLst/>
              <a:rect l="l" t="t" r="r" b="b"/>
              <a:pathLst>
                <a:path w="1818639" h="6856730">
                  <a:moveTo>
                    <a:pt x="1818322" y="0"/>
                  </a:moveTo>
                  <a:lnTo>
                    <a:pt x="0" y="6856730"/>
                  </a:lnTo>
                </a:path>
              </a:pathLst>
            </a:custGeom>
            <a:ln w="22225">
              <a:solidFill>
                <a:srgbClr val="D6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3497579" y="17779"/>
              <a:ext cx="2545080" cy="6837680"/>
            </a:xfrm>
            <a:custGeom>
              <a:avLst/>
              <a:gdLst/>
              <a:ahLst/>
              <a:cxnLst/>
              <a:rect l="l" t="t" r="r" b="b"/>
              <a:pathLst>
                <a:path w="2545079" h="6837680">
                  <a:moveTo>
                    <a:pt x="1321435" y="2283142"/>
                  </a:moveTo>
                  <a:lnTo>
                    <a:pt x="1271587" y="2291397"/>
                  </a:lnTo>
                  <a:lnTo>
                    <a:pt x="1226185" y="2312352"/>
                  </a:lnTo>
                  <a:lnTo>
                    <a:pt x="1187767" y="2345372"/>
                  </a:lnTo>
                  <a:lnTo>
                    <a:pt x="1159510" y="2389187"/>
                  </a:lnTo>
                  <a:lnTo>
                    <a:pt x="1159510" y="2390457"/>
                  </a:lnTo>
                  <a:lnTo>
                    <a:pt x="819150" y="3658870"/>
                  </a:lnTo>
                  <a:lnTo>
                    <a:pt x="0" y="6836410"/>
                  </a:lnTo>
                  <a:lnTo>
                    <a:pt x="13335" y="6837680"/>
                  </a:lnTo>
                  <a:lnTo>
                    <a:pt x="26670" y="6837680"/>
                  </a:lnTo>
                  <a:lnTo>
                    <a:pt x="843365" y="3664902"/>
                  </a:lnTo>
                  <a:lnTo>
                    <a:pt x="1183322" y="2398077"/>
                  </a:lnTo>
                  <a:lnTo>
                    <a:pt x="1208087" y="2360612"/>
                  </a:lnTo>
                  <a:lnTo>
                    <a:pt x="1241107" y="2332355"/>
                  </a:lnTo>
                  <a:lnTo>
                    <a:pt x="1279842" y="2314257"/>
                  </a:lnTo>
                  <a:lnTo>
                    <a:pt x="1322705" y="2307590"/>
                  </a:lnTo>
                  <a:lnTo>
                    <a:pt x="1417637" y="2307590"/>
                  </a:lnTo>
                  <a:lnTo>
                    <a:pt x="1372870" y="2289175"/>
                  </a:lnTo>
                  <a:lnTo>
                    <a:pt x="1321435" y="2283142"/>
                  </a:lnTo>
                  <a:close/>
                </a:path>
                <a:path w="2545079" h="6837680">
                  <a:moveTo>
                    <a:pt x="1417637" y="2307590"/>
                  </a:moveTo>
                  <a:lnTo>
                    <a:pt x="1322705" y="2307590"/>
                  </a:lnTo>
                  <a:lnTo>
                    <a:pt x="1366837" y="2313305"/>
                  </a:lnTo>
                  <a:lnTo>
                    <a:pt x="1412557" y="2334260"/>
                  </a:lnTo>
                  <a:lnTo>
                    <a:pt x="1448435" y="2367280"/>
                  </a:lnTo>
                  <a:lnTo>
                    <a:pt x="1472565" y="2409190"/>
                  </a:lnTo>
                  <a:lnTo>
                    <a:pt x="1483042" y="2456815"/>
                  </a:lnTo>
                  <a:lnTo>
                    <a:pt x="1477962" y="2506662"/>
                  </a:lnTo>
                  <a:lnTo>
                    <a:pt x="1220152" y="3457892"/>
                  </a:lnTo>
                  <a:lnTo>
                    <a:pt x="1214120" y="3493452"/>
                  </a:lnTo>
                  <a:lnTo>
                    <a:pt x="1223010" y="3563620"/>
                  </a:lnTo>
                  <a:lnTo>
                    <a:pt x="1258570" y="3626802"/>
                  </a:lnTo>
                  <a:lnTo>
                    <a:pt x="1314767" y="3670300"/>
                  </a:lnTo>
                  <a:lnTo>
                    <a:pt x="1397635" y="3689350"/>
                  </a:lnTo>
                  <a:lnTo>
                    <a:pt x="1444625" y="3683000"/>
                  </a:lnTo>
                  <a:lnTo>
                    <a:pt x="1487805" y="3664902"/>
                  </a:lnTo>
                  <a:lnTo>
                    <a:pt x="1490662" y="3662680"/>
                  </a:lnTo>
                  <a:lnTo>
                    <a:pt x="1403985" y="3662680"/>
                  </a:lnTo>
                  <a:lnTo>
                    <a:pt x="1354137" y="3657600"/>
                  </a:lnTo>
                  <a:lnTo>
                    <a:pt x="1299210" y="3630612"/>
                  </a:lnTo>
                  <a:lnTo>
                    <a:pt x="1259205" y="3584257"/>
                  </a:lnTo>
                  <a:lnTo>
                    <a:pt x="1239202" y="3526155"/>
                  </a:lnTo>
                  <a:lnTo>
                    <a:pt x="1238567" y="3495357"/>
                  </a:lnTo>
                  <a:lnTo>
                    <a:pt x="1243965" y="3464242"/>
                  </a:lnTo>
                  <a:lnTo>
                    <a:pt x="1502092" y="2513012"/>
                  </a:lnTo>
                  <a:lnTo>
                    <a:pt x="1508442" y="2464435"/>
                  </a:lnTo>
                  <a:lnTo>
                    <a:pt x="1502092" y="2417445"/>
                  </a:lnTo>
                  <a:lnTo>
                    <a:pt x="1483995" y="2374265"/>
                  </a:lnTo>
                  <a:lnTo>
                    <a:pt x="1455737" y="2336800"/>
                  </a:lnTo>
                  <a:lnTo>
                    <a:pt x="1418272" y="2307907"/>
                  </a:lnTo>
                  <a:lnTo>
                    <a:pt x="1417637" y="2307590"/>
                  </a:lnTo>
                  <a:close/>
                </a:path>
                <a:path w="2545079" h="6837680">
                  <a:moveTo>
                    <a:pt x="2545080" y="0"/>
                  </a:moveTo>
                  <a:lnTo>
                    <a:pt x="2518410" y="0"/>
                  </a:lnTo>
                  <a:lnTo>
                    <a:pt x="1939290" y="2101215"/>
                  </a:lnTo>
                  <a:lnTo>
                    <a:pt x="1547495" y="3546475"/>
                  </a:lnTo>
                  <a:lnTo>
                    <a:pt x="1526540" y="3592195"/>
                  </a:lnTo>
                  <a:lnTo>
                    <a:pt x="1493520" y="3628072"/>
                  </a:lnTo>
                  <a:lnTo>
                    <a:pt x="1451610" y="3652202"/>
                  </a:lnTo>
                  <a:lnTo>
                    <a:pt x="1403985" y="3662680"/>
                  </a:lnTo>
                  <a:lnTo>
                    <a:pt x="1490662" y="3662680"/>
                  </a:lnTo>
                  <a:lnTo>
                    <a:pt x="1525270" y="3636645"/>
                  </a:lnTo>
                  <a:lnTo>
                    <a:pt x="1554162" y="3599180"/>
                  </a:lnTo>
                  <a:lnTo>
                    <a:pt x="1572895" y="3554095"/>
                  </a:lnTo>
                  <a:lnTo>
                    <a:pt x="1964690" y="2108835"/>
                  </a:lnTo>
                  <a:lnTo>
                    <a:pt x="2540000" y="16510"/>
                  </a:lnTo>
                  <a:lnTo>
                    <a:pt x="2543810" y="3810"/>
                  </a:lnTo>
                  <a:lnTo>
                    <a:pt x="2545080" y="0"/>
                  </a:lnTo>
                  <a:close/>
                </a:path>
              </a:pathLst>
            </a:custGeom>
            <a:solidFill>
              <a:srgbClr val="FFB8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5841999" cy="6858000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9914890" y="33019"/>
            <a:ext cx="2174240" cy="1244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50" spc="60" dirty="0">
                <a:solidFill>
                  <a:srgbClr val="FFFFFF"/>
                </a:solidFill>
                <a:latin typeface="Calibri"/>
                <a:cs typeface="Calibri"/>
              </a:rPr>
              <a:t>CSP004_C_E:</a:t>
            </a:r>
            <a:r>
              <a:rPr sz="65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650" spc="55" dirty="0">
                <a:solidFill>
                  <a:srgbClr val="FFFFFF"/>
                </a:solidFill>
                <a:latin typeface="Calibri"/>
                <a:cs typeface="Calibri"/>
              </a:rPr>
              <a:t>Abdelkader</a:t>
            </a:r>
            <a:r>
              <a:rPr sz="65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650" spc="60" dirty="0">
                <a:solidFill>
                  <a:srgbClr val="FFFFFF"/>
                </a:solidFill>
                <a:latin typeface="Calibri"/>
                <a:cs typeface="Calibri"/>
              </a:rPr>
              <a:t>Shaaban</a:t>
            </a:r>
            <a:r>
              <a:rPr sz="65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650" spc="55" dirty="0">
                <a:solidFill>
                  <a:srgbClr val="FFFFFF"/>
                </a:solidFill>
                <a:latin typeface="Calibri"/>
                <a:cs typeface="Calibri"/>
              </a:rPr>
              <a:t>και</a:t>
            </a:r>
            <a:r>
              <a:rPr sz="650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650" spc="50" dirty="0">
                <a:solidFill>
                  <a:srgbClr val="FFFFFF"/>
                </a:solidFill>
                <a:latin typeface="Calibri"/>
                <a:cs typeface="Calibri"/>
              </a:rPr>
              <a:t>Stefan</a:t>
            </a:r>
            <a:r>
              <a:rPr sz="65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650" spc="50" dirty="0">
                <a:solidFill>
                  <a:srgbClr val="FFFFFF"/>
                </a:solidFill>
                <a:latin typeface="Calibri"/>
                <a:cs typeface="Calibri"/>
              </a:rPr>
              <a:t>Schauer</a:t>
            </a:r>
            <a:endParaRPr sz="650">
              <a:latin typeface="Calibri"/>
              <a:cs typeface="Calibri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5920740" y="2878137"/>
            <a:ext cx="2806065" cy="3683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250" spc="114" dirty="0"/>
              <a:t>Προσομοιωτής</a:t>
            </a:r>
            <a:r>
              <a:rPr sz="2250" spc="120" dirty="0"/>
              <a:t> </a:t>
            </a:r>
            <a:r>
              <a:rPr sz="2250" spc="114" dirty="0"/>
              <a:t>GNS3</a:t>
            </a:r>
            <a:endParaRPr sz="2250"/>
          </a:p>
        </p:txBody>
      </p:sp>
      <p:pic>
        <p:nvPicPr>
          <p:cNvPr id="9" name="object 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548880" y="5900420"/>
            <a:ext cx="3294062" cy="612140"/>
          </a:xfrm>
          <a:prstGeom prst="rect">
            <a:avLst/>
          </a:prstGeom>
        </p:spPr>
      </p:pic>
    </p:spTree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207750" y="6326504"/>
            <a:ext cx="71755" cy="1244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50" spc="30" dirty="0">
                <a:latin typeface="Calibri"/>
                <a:cs typeface="Calibri"/>
              </a:rPr>
              <a:t>4</a:t>
            </a:r>
            <a:endParaRPr sz="650">
              <a:latin typeface="Calibri"/>
              <a:cs typeface="Calibri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5323840" y="0"/>
            <a:ext cx="6629400" cy="6878955"/>
            <a:chOff x="5323840" y="0"/>
            <a:chExt cx="6629400" cy="6878955"/>
          </a:xfrm>
        </p:grpSpPr>
        <p:sp>
          <p:nvSpPr>
            <p:cNvPr id="5" name="object 5"/>
            <p:cNvSpPr/>
            <p:nvPr/>
          </p:nvSpPr>
          <p:spPr>
            <a:xfrm>
              <a:off x="6896100" y="1270"/>
              <a:ext cx="1818639" cy="6856730"/>
            </a:xfrm>
            <a:custGeom>
              <a:avLst/>
              <a:gdLst/>
              <a:ahLst/>
              <a:cxnLst/>
              <a:rect l="l" t="t" r="r" b="b"/>
              <a:pathLst>
                <a:path w="1818640" h="6856730">
                  <a:moveTo>
                    <a:pt x="0" y="6856730"/>
                  </a:moveTo>
                  <a:lnTo>
                    <a:pt x="1818322" y="0"/>
                  </a:lnTo>
                </a:path>
              </a:pathLst>
            </a:custGeom>
            <a:ln w="22225">
              <a:solidFill>
                <a:srgbClr val="D6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7377747" y="0"/>
              <a:ext cx="2555875" cy="6858000"/>
            </a:xfrm>
            <a:custGeom>
              <a:avLst/>
              <a:gdLst/>
              <a:ahLst/>
              <a:cxnLst/>
              <a:rect l="l" t="t" r="r" b="b"/>
              <a:pathLst>
                <a:path w="2555875" h="6858000">
                  <a:moveTo>
                    <a:pt x="1542097" y="1537652"/>
                  </a:moveTo>
                  <a:lnTo>
                    <a:pt x="1494790" y="1544002"/>
                  </a:lnTo>
                  <a:lnTo>
                    <a:pt x="1451292" y="1562100"/>
                  </a:lnTo>
                  <a:lnTo>
                    <a:pt x="1413827" y="1590675"/>
                  </a:lnTo>
                  <a:lnTo>
                    <a:pt x="1384617" y="1628139"/>
                  </a:lnTo>
                  <a:lnTo>
                    <a:pt x="1365885" y="1673860"/>
                  </a:lnTo>
                  <a:lnTo>
                    <a:pt x="970915" y="3128645"/>
                  </a:lnTo>
                  <a:lnTo>
                    <a:pt x="0" y="6858000"/>
                  </a:lnTo>
                  <a:lnTo>
                    <a:pt x="26035" y="6858000"/>
                  </a:lnTo>
                  <a:lnTo>
                    <a:pt x="996632" y="3136265"/>
                  </a:lnTo>
                  <a:lnTo>
                    <a:pt x="1391285" y="1681479"/>
                  </a:lnTo>
                  <a:lnTo>
                    <a:pt x="1412240" y="1635442"/>
                  </a:lnTo>
                  <a:lnTo>
                    <a:pt x="1445577" y="1599247"/>
                  </a:lnTo>
                  <a:lnTo>
                    <a:pt x="1487805" y="1574800"/>
                  </a:lnTo>
                  <a:lnTo>
                    <a:pt x="1535747" y="1564322"/>
                  </a:lnTo>
                  <a:lnTo>
                    <a:pt x="1637665" y="1564322"/>
                  </a:lnTo>
                  <a:lnTo>
                    <a:pt x="1625600" y="1556702"/>
                  </a:lnTo>
                  <a:lnTo>
                    <a:pt x="1590992" y="1544002"/>
                  </a:lnTo>
                  <a:lnTo>
                    <a:pt x="1542097" y="1537652"/>
                  </a:lnTo>
                  <a:close/>
                </a:path>
                <a:path w="2555875" h="6858000">
                  <a:moveTo>
                    <a:pt x="1637665" y="1564322"/>
                  </a:moveTo>
                  <a:lnTo>
                    <a:pt x="1535747" y="1564322"/>
                  </a:lnTo>
                  <a:lnTo>
                    <a:pt x="1585912" y="1569402"/>
                  </a:lnTo>
                  <a:lnTo>
                    <a:pt x="1615122" y="1580514"/>
                  </a:lnTo>
                  <a:lnTo>
                    <a:pt x="1663700" y="1617662"/>
                  </a:lnTo>
                  <a:lnTo>
                    <a:pt x="1694497" y="1671954"/>
                  </a:lnTo>
                  <a:lnTo>
                    <a:pt x="1702117" y="1732597"/>
                  </a:lnTo>
                  <a:lnTo>
                    <a:pt x="1696720" y="1764029"/>
                  </a:lnTo>
                  <a:lnTo>
                    <a:pt x="1437005" y="2721927"/>
                  </a:lnTo>
                  <a:lnTo>
                    <a:pt x="1430655" y="2770822"/>
                  </a:lnTo>
                  <a:lnTo>
                    <a:pt x="1437005" y="2818129"/>
                  </a:lnTo>
                  <a:lnTo>
                    <a:pt x="1455102" y="2861627"/>
                  </a:lnTo>
                  <a:lnTo>
                    <a:pt x="1483677" y="2899092"/>
                  </a:lnTo>
                  <a:lnTo>
                    <a:pt x="1521460" y="2928302"/>
                  </a:lnTo>
                  <a:lnTo>
                    <a:pt x="1566862" y="2947035"/>
                  </a:lnTo>
                  <a:lnTo>
                    <a:pt x="1618932" y="2953067"/>
                  </a:lnTo>
                  <a:lnTo>
                    <a:pt x="1669097" y="2944812"/>
                  </a:lnTo>
                  <a:lnTo>
                    <a:pt x="1704340" y="2928302"/>
                  </a:lnTo>
                  <a:lnTo>
                    <a:pt x="1617662" y="2928302"/>
                  </a:lnTo>
                  <a:lnTo>
                    <a:pt x="1573212" y="2922904"/>
                  </a:lnTo>
                  <a:lnTo>
                    <a:pt x="1527175" y="2901950"/>
                  </a:lnTo>
                  <a:lnTo>
                    <a:pt x="1490980" y="2868612"/>
                  </a:lnTo>
                  <a:lnTo>
                    <a:pt x="1466532" y="2826385"/>
                  </a:lnTo>
                  <a:lnTo>
                    <a:pt x="1456055" y="2778442"/>
                  </a:lnTo>
                  <a:lnTo>
                    <a:pt x="1461135" y="2728277"/>
                  </a:lnTo>
                  <a:lnTo>
                    <a:pt x="1720850" y="1770379"/>
                  </a:lnTo>
                  <a:lnTo>
                    <a:pt x="1726882" y="1734820"/>
                  </a:lnTo>
                  <a:lnTo>
                    <a:pt x="1725930" y="1701800"/>
                  </a:lnTo>
                  <a:lnTo>
                    <a:pt x="1725930" y="1698942"/>
                  </a:lnTo>
                  <a:lnTo>
                    <a:pt x="1717992" y="1664017"/>
                  </a:lnTo>
                  <a:lnTo>
                    <a:pt x="1703070" y="1630679"/>
                  </a:lnTo>
                  <a:lnTo>
                    <a:pt x="1682115" y="1600517"/>
                  </a:lnTo>
                  <a:lnTo>
                    <a:pt x="1656080" y="1575752"/>
                  </a:lnTo>
                  <a:lnTo>
                    <a:pt x="1637665" y="1564322"/>
                  </a:lnTo>
                  <a:close/>
                </a:path>
                <a:path w="2555875" h="6858000">
                  <a:moveTo>
                    <a:pt x="2555875" y="0"/>
                  </a:moveTo>
                  <a:lnTo>
                    <a:pt x="2528570" y="0"/>
                  </a:lnTo>
                  <a:lnTo>
                    <a:pt x="2100177" y="1562100"/>
                  </a:lnTo>
                  <a:lnTo>
                    <a:pt x="1757680" y="2837497"/>
                  </a:lnTo>
                  <a:lnTo>
                    <a:pt x="1732915" y="2875279"/>
                  </a:lnTo>
                  <a:lnTo>
                    <a:pt x="1699895" y="2903537"/>
                  </a:lnTo>
                  <a:lnTo>
                    <a:pt x="1660525" y="2921635"/>
                  </a:lnTo>
                  <a:lnTo>
                    <a:pt x="1617662" y="2928302"/>
                  </a:lnTo>
                  <a:lnTo>
                    <a:pt x="1704340" y="2928302"/>
                  </a:lnTo>
                  <a:lnTo>
                    <a:pt x="1714817" y="2923540"/>
                  </a:lnTo>
                  <a:lnTo>
                    <a:pt x="1753235" y="2890520"/>
                  </a:lnTo>
                  <a:lnTo>
                    <a:pt x="1782127" y="2846387"/>
                  </a:lnTo>
                  <a:lnTo>
                    <a:pt x="1782127" y="2845117"/>
                  </a:lnTo>
                  <a:lnTo>
                    <a:pt x="2124710" y="1568132"/>
                  </a:lnTo>
                  <a:lnTo>
                    <a:pt x="2555875" y="0"/>
                  </a:lnTo>
                  <a:close/>
                </a:path>
              </a:pathLst>
            </a:custGeom>
            <a:solidFill>
              <a:srgbClr val="FFB8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7895590" y="5207635"/>
              <a:ext cx="756285" cy="1645920"/>
            </a:xfrm>
            <a:custGeom>
              <a:avLst/>
              <a:gdLst/>
              <a:ahLst/>
              <a:cxnLst/>
              <a:rect l="l" t="t" r="r" b="b"/>
              <a:pathLst>
                <a:path w="756284" h="1645920">
                  <a:moveTo>
                    <a:pt x="578484" y="0"/>
                  </a:moveTo>
                  <a:lnTo>
                    <a:pt x="532129" y="6350"/>
                  </a:lnTo>
                  <a:lnTo>
                    <a:pt x="489902" y="24129"/>
                  </a:lnTo>
                  <a:lnTo>
                    <a:pt x="453389" y="52387"/>
                  </a:lnTo>
                  <a:lnTo>
                    <a:pt x="425132" y="89534"/>
                  </a:lnTo>
                  <a:lnTo>
                    <a:pt x="406400" y="134619"/>
                  </a:lnTo>
                  <a:lnTo>
                    <a:pt x="0" y="1645602"/>
                  </a:lnTo>
                  <a:lnTo>
                    <a:pt x="26352" y="1645602"/>
                  </a:lnTo>
                  <a:lnTo>
                    <a:pt x="430212" y="140969"/>
                  </a:lnTo>
                  <a:lnTo>
                    <a:pt x="450214" y="95249"/>
                  </a:lnTo>
                  <a:lnTo>
                    <a:pt x="482282" y="59689"/>
                  </a:lnTo>
                  <a:lnTo>
                    <a:pt x="523239" y="35559"/>
                  </a:lnTo>
                  <a:lnTo>
                    <a:pt x="569594" y="25399"/>
                  </a:lnTo>
                  <a:lnTo>
                    <a:pt x="662362" y="25399"/>
                  </a:lnTo>
                  <a:lnTo>
                    <a:pt x="624839" y="6350"/>
                  </a:lnTo>
                  <a:lnTo>
                    <a:pt x="578484" y="0"/>
                  </a:lnTo>
                  <a:close/>
                </a:path>
                <a:path w="756284" h="1645920">
                  <a:moveTo>
                    <a:pt x="662362" y="25399"/>
                  </a:moveTo>
                  <a:lnTo>
                    <a:pt x="569594" y="25399"/>
                  </a:lnTo>
                  <a:lnTo>
                    <a:pt x="618489" y="30797"/>
                  </a:lnTo>
                  <a:lnTo>
                    <a:pt x="672464" y="57784"/>
                  </a:lnTo>
                  <a:lnTo>
                    <a:pt x="711517" y="103822"/>
                  </a:lnTo>
                  <a:lnTo>
                    <a:pt x="730884" y="161607"/>
                  </a:lnTo>
                  <a:lnTo>
                    <a:pt x="731837" y="192087"/>
                  </a:lnTo>
                  <a:lnTo>
                    <a:pt x="726439" y="222884"/>
                  </a:lnTo>
                  <a:lnTo>
                    <a:pt x="343852" y="1645602"/>
                  </a:lnTo>
                  <a:lnTo>
                    <a:pt x="370204" y="1645602"/>
                  </a:lnTo>
                  <a:lnTo>
                    <a:pt x="750252" y="229552"/>
                  </a:lnTo>
                  <a:lnTo>
                    <a:pt x="756284" y="193674"/>
                  </a:lnTo>
                  <a:lnTo>
                    <a:pt x="755332" y="158432"/>
                  </a:lnTo>
                  <a:lnTo>
                    <a:pt x="732789" y="91122"/>
                  </a:lnTo>
                  <a:lnTo>
                    <a:pt x="686752" y="37782"/>
                  </a:lnTo>
                  <a:lnTo>
                    <a:pt x="662362" y="25399"/>
                  </a:lnTo>
                  <a:close/>
                </a:path>
              </a:pathLst>
            </a:custGeom>
            <a:solidFill>
              <a:srgbClr val="D679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548880" y="6167120"/>
              <a:ext cx="3294379" cy="612140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323840" y="1755140"/>
              <a:ext cx="6629400" cy="3733800"/>
            </a:xfrm>
            <a:prstGeom prst="rect">
              <a:avLst/>
            </a:prstGeom>
          </p:spPr>
        </p:pic>
      </p:grp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1203007" y="678497"/>
            <a:ext cx="2823845" cy="3683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250" spc="120" dirty="0">
                <a:solidFill>
                  <a:srgbClr val="000000"/>
                </a:solidFill>
                <a:latin typeface="Calibri"/>
                <a:cs typeface="Calibri"/>
              </a:rPr>
              <a:t>Προσομοιωτής</a:t>
            </a:r>
            <a:r>
              <a:rPr sz="2250" spc="15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250" spc="114" dirty="0">
                <a:solidFill>
                  <a:srgbClr val="000000"/>
                </a:solidFill>
              </a:rPr>
              <a:t>GNS3</a:t>
            </a:r>
            <a:endParaRPr sz="225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8308340" y="33019"/>
            <a:ext cx="2174240" cy="1244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50" spc="60" dirty="0">
                <a:latin typeface="Calibri"/>
                <a:cs typeface="Calibri"/>
              </a:rPr>
              <a:t>CSP004_C_E:</a:t>
            </a:r>
            <a:r>
              <a:rPr sz="650" spc="35" dirty="0">
                <a:latin typeface="Calibri"/>
                <a:cs typeface="Calibri"/>
              </a:rPr>
              <a:t> </a:t>
            </a:r>
            <a:r>
              <a:rPr sz="650" spc="55" dirty="0">
                <a:latin typeface="Calibri"/>
                <a:cs typeface="Calibri"/>
              </a:rPr>
              <a:t>Abdelkader</a:t>
            </a:r>
            <a:r>
              <a:rPr sz="650" spc="30" dirty="0">
                <a:latin typeface="Calibri"/>
                <a:cs typeface="Calibri"/>
              </a:rPr>
              <a:t> </a:t>
            </a:r>
            <a:r>
              <a:rPr sz="650" spc="60" dirty="0">
                <a:latin typeface="Calibri"/>
                <a:cs typeface="Calibri"/>
              </a:rPr>
              <a:t>Shaaban</a:t>
            </a:r>
            <a:r>
              <a:rPr sz="650" spc="40" dirty="0">
                <a:latin typeface="Calibri"/>
                <a:cs typeface="Calibri"/>
              </a:rPr>
              <a:t> </a:t>
            </a:r>
            <a:r>
              <a:rPr sz="650" spc="55" dirty="0">
                <a:latin typeface="Calibri"/>
                <a:cs typeface="Calibri"/>
              </a:rPr>
              <a:t>και</a:t>
            </a:r>
            <a:r>
              <a:rPr sz="650" spc="25" dirty="0">
                <a:latin typeface="Calibri"/>
                <a:cs typeface="Calibri"/>
              </a:rPr>
              <a:t> </a:t>
            </a:r>
            <a:r>
              <a:rPr sz="650" spc="50" dirty="0">
                <a:latin typeface="Calibri"/>
                <a:cs typeface="Calibri"/>
              </a:rPr>
              <a:t>Stefan</a:t>
            </a:r>
            <a:r>
              <a:rPr sz="650" spc="25" dirty="0">
                <a:latin typeface="Calibri"/>
                <a:cs typeface="Calibri"/>
              </a:rPr>
              <a:t> </a:t>
            </a:r>
            <a:r>
              <a:rPr sz="650" spc="50" dirty="0">
                <a:latin typeface="Calibri"/>
                <a:cs typeface="Calibri"/>
              </a:rPr>
              <a:t>Schauer</a:t>
            </a:r>
            <a:endParaRPr sz="65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56259" y="1416248"/>
            <a:ext cx="4719320" cy="10833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06045" indent="-93345">
              <a:lnSpc>
                <a:spcPts val="1610"/>
              </a:lnSpc>
              <a:buClr>
                <a:srgbClr val="FFB800"/>
              </a:buClr>
              <a:buSzPct val="150000"/>
              <a:buFont typeface="Arial"/>
              <a:buChar char="▪"/>
              <a:tabLst>
                <a:tab pos="106045" algn="l"/>
              </a:tabLst>
            </a:pPr>
            <a:r>
              <a:rPr sz="1000" b="1" spc="85" dirty="0">
                <a:latin typeface="Calibri"/>
                <a:cs typeface="Calibri"/>
              </a:rPr>
              <a:t>Συσκευές</a:t>
            </a:r>
            <a:r>
              <a:rPr sz="1000" b="1" spc="-15" dirty="0">
                <a:latin typeface="Calibri"/>
                <a:cs typeface="Calibri"/>
              </a:rPr>
              <a:t> </a:t>
            </a:r>
            <a:r>
              <a:rPr sz="1000" b="1" spc="70" dirty="0">
                <a:latin typeface="Calibri"/>
                <a:cs typeface="Calibri"/>
              </a:rPr>
              <a:t>πεδίου</a:t>
            </a:r>
            <a:endParaRPr sz="1000">
              <a:latin typeface="Calibri"/>
              <a:cs typeface="Calibri"/>
            </a:endParaRPr>
          </a:p>
          <a:p>
            <a:pPr marL="396240" marR="5080" lvl="1" indent="-182880" algn="just">
              <a:lnSpc>
                <a:spcPct val="100000"/>
              </a:lnSpc>
              <a:spcBef>
                <a:spcPts val="835"/>
              </a:spcBef>
              <a:buSzPct val="160000"/>
              <a:buFont typeface="Arial"/>
              <a:buChar char="▪"/>
              <a:tabLst>
                <a:tab pos="396240" algn="l"/>
              </a:tabLst>
            </a:pPr>
            <a:r>
              <a:rPr sz="1000" spc="65" dirty="0">
                <a:latin typeface="Calibri"/>
                <a:cs typeface="Calibri"/>
              </a:rPr>
              <a:t>Raspberry </a:t>
            </a:r>
            <a:r>
              <a:rPr sz="1000" spc="55" dirty="0">
                <a:latin typeface="Calibri"/>
                <a:cs typeface="Calibri"/>
              </a:rPr>
              <a:t>Pi </a:t>
            </a:r>
            <a:r>
              <a:rPr sz="1000" spc="80" dirty="0">
                <a:latin typeface="Calibri"/>
                <a:cs typeface="Calibri"/>
              </a:rPr>
              <a:t>που </a:t>
            </a:r>
            <a:r>
              <a:rPr sz="1000" spc="60" dirty="0">
                <a:latin typeface="Calibri"/>
                <a:cs typeface="Calibri"/>
              </a:rPr>
              <a:t>εκτελεί </a:t>
            </a:r>
            <a:r>
              <a:rPr sz="1000" spc="75" dirty="0">
                <a:latin typeface="Calibri"/>
                <a:cs typeface="Calibri"/>
              </a:rPr>
              <a:t>ελαφρύ </a:t>
            </a:r>
            <a:r>
              <a:rPr sz="1000" spc="60" dirty="0">
                <a:latin typeface="Calibri"/>
                <a:cs typeface="Calibri"/>
              </a:rPr>
              <a:t>Linux (λειτουργικό </a:t>
            </a:r>
            <a:r>
              <a:rPr sz="1000" spc="75" dirty="0">
                <a:latin typeface="Calibri"/>
                <a:cs typeface="Calibri"/>
              </a:rPr>
              <a:t>σύστημα </a:t>
            </a:r>
            <a:r>
              <a:rPr sz="1000" spc="65" dirty="0">
                <a:latin typeface="Calibri"/>
                <a:cs typeface="Calibri"/>
              </a:rPr>
              <a:t>ανοιχτού </a:t>
            </a:r>
            <a:r>
              <a:rPr sz="1000" spc="70" dirty="0">
                <a:latin typeface="Calibri"/>
                <a:cs typeface="Calibri"/>
              </a:rPr>
              <a:t> κώδικα</a:t>
            </a:r>
            <a:r>
              <a:rPr sz="1000" spc="75" dirty="0">
                <a:latin typeface="Calibri"/>
                <a:cs typeface="Calibri"/>
              </a:rPr>
              <a:t> </a:t>
            </a:r>
            <a:r>
              <a:rPr sz="1000" spc="70" dirty="0">
                <a:latin typeface="Calibri"/>
                <a:cs typeface="Calibri"/>
              </a:rPr>
              <a:t>βασισμένο</a:t>
            </a:r>
            <a:r>
              <a:rPr sz="1000" spc="75" dirty="0">
                <a:latin typeface="Calibri"/>
                <a:cs typeface="Calibri"/>
              </a:rPr>
              <a:t> </a:t>
            </a:r>
            <a:r>
              <a:rPr sz="1000" spc="70" dirty="0">
                <a:latin typeface="Calibri"/>
                <a:cs typeface="Calibri"/>
              </a:rPr>
              <a:t>στο</a:t>
            </a:r>
            <a:r>
              <a:rPr sz="1000" spc="75" dirty="0">
                <a:latin typeface="Calibri"/>
                <a:cs typeface="Calibri"/>
              </a:rPr>
              <a:t> </a:t>
            </a:r>
            <a:r>
              <a:rPr sz="1000" spc="60" dirty="0">
                <a:latin typeface="Calibri"/>
                <a:cs typeface="Calibri"/>
              </a:rPr>
              <a:t>Unix)</a:t>
            </a:r>
            <a:r>
              <a:rPr sz="1000" spc="65" dirty="0">
                <a:latin typeface="Calibri"/>
                <a:cs typeface="Calibri"/>
              </a:rPr>
              <a:t> </a:t>
            </a:r>
            <a:r>
              <a:rPr sz="1000" spc="50" dirty="0">
                <a:latin typeface="Calibri"/>
                <a:cs typeface="Calibri"/>
              </a:rPr>
              <a:t>(client</a:t>
            </a:r>
            <a:r>
              <a:rPr sz="1000" spc="55" dirty="0">
                <a:latin typeface="Calibri"/>
                <a:cs typeface="Calibri"/>
              </a:rPr>
              <a:t> </a:t>
            </a:r>
            <a:r>
              <a:rPr sz="1000" spc="70" dirty="0">
                <a:latin typeface="Calibri"/>
                <a:cs typeface="Calibri"/>
              </a:rPr>
              <a:t>(σύστημα</a:t>
            </a:r>
            <a:r>
              <a:rPr sz="1000" spc="75" dirty="0">
                <a:latin typeface="Calibri"/>
                <a:cs typeface="Calibri"/>
              </a:rPr>
              <a:t> </a:t>
            </a:r>
            <a:r>
              <a:rPr sz="1000" spc="80" dirty="0">
                <a:latin typeface="Calibri"/>
                <a:cs typeface="Calibri"/>
              </a:rPr>
              <a:t>ή</a:t>
            </a:r>
            <a:r>
              <a:rPr sz="1000" spc="85" dirty="0">
                <a:latin typeface="Calibri"/>
                <a:cs typeface="Calibri"/>
              </a:rPr>
              <a:t> </a:t>
            </a:r>
            <a:r>
              <a:rPr sz="1000" spc="75" dirty="0">
                <a:latin typeface="Calibri"/>
                <a:cs typeface="Calibri"/>
              </a:rPr>
              <a:t>πρόγραμμα</a:t>
            </a:r>
            <a:r>
              <a:rPr sz="1000" spc="80" dirty="0">
                <a:latin typeface="Calibri"/>
                <a:cs typeface="Calibri"/>
              </a:rPr>
              <a:t> που </a:t>
            </a:r>
            <a:r>
              <a:rPr sz="1000" spc="85" dirty="0">
                <a:latin typeface="Calibri"/>
                <a:cs typeface="Calibri"/>
              </a:rPr>
              <a:t> </a:t>
            </a:r>
            <a:r>
              <a:rPr sz="1000" spc="60" dirty="0">
                <a:latin typeface="Calibri"/>
                <a:cs typeface="Calibri"/>
              </a:rPr>
              <a:t>επικοινωνεί </a:t>
            </a:r>
            <a:r>
              <a:rPr sz="1000" spc="70" dirty="0">
                <a:latin typeface="Calibri"/>
                <a:cs typeface="Calibri"/>
              </a:rPr>
              <a:t>με </a:t>
            </a:r>
            <a:r>
              <a:rPr sz="1000" spc="65" dirty="0">
                <a:latin typeface="Calibri"/>
                <a:cs typeface="Calibri"/>
              </a:rPr>
              <a:t>εξυπηρετητή) </a:t>
            </a:r>
            <a:r>
              <a:rPr sz="1000" spc="60" dirty="0">
                <a:latin typeface="Calibri"/>
                <a:cs typeface="Calibri"/>
              </a:rPr>
              <a:t>και </a:t>
            </a:r>
            <a:r>
              <a:rPr sz="1000" spc="65" dirty="0">
                <a:latin typeface="Calibri"/>
                <a:cs typeface="Calibri"/>
              </a:rPr>
              <a:t>εξυπηρετητής/εξυπηρετητής) </a:t>
            </a:r>
            <a:r>
              <a:rPr sz="1000" spc="60" dirty="0">
                <a:latin typeface="Calibri"/>
                <a:cs typeface="Calibri"/>
              </a:rPr>
              <a:t>για </a:t>
            </a:r>
            <a:r>
              <a:rPr sz="1000" spc="70" dirty="0">
                <a:latin typeface="Calibri"/>
                <a:cs typeface="Calibri"/>
              </a:rPr>
              <a:t>τη </a:t>
            </a:r>
            <a:r>
              <a:rPr sz="1000" spc="75" dirty="0">
                <a:latin typeface="Calibri"/>
                <a:cs typeface="Calibri"/>
              </a:rPr>
              <a:t> </a:t>
            </a:r>
            <a:r>
              <a:rPr sz="1000" spc="70" dirty="0">
                <a:latin typeface="Calibri"/>
                <a:cs typeface="Calibri"/>
              </a:rPr>
              <a:t>μετάδοση </a:t>
            </a:r>
            <a:r>
              <a:rPr sz="1000" spc="75" dirty="0">
                <a:latin typeface="Calibri"/>
                <a:cs typeface="Calibri"/>
              </a:rPr>
              <a:t>δεδομένων </a:t>
            </a:r>
            <a:r>
              <a:rPr sz="1000" spc="80" dirty="0">
                <a:latin typeface="Calibri"/>
                <a:cs typeface="Calibri"/>
              </a:rPr>
              <a:t>μέσω </a:t>
            </a:r>
            <a:r>
              <a:rPr sz="1000" spc="65" dirty="0">
                <a:latin typeface="Calibri"/>
                <a:cs typeface="Calibri"/>
              </a:rPr>
              <a:t>επικοινωνίας </a:t>
            </a:r>
            <a:r>
              <a:rPr sz="1000" spc="80" dirty="0">
                <a:latin typeface="Calibri"/>
                <a:cs typeface="Calibri"/>
              </a:rPr>
              <a:t>ModBus </a:t>
            </a:r>
            <a:r>
              <a:rPr sz="1000" spc="70" dirty="0">
                <a:latin typeface="Calibri"/>
                <a:cs typeface="Calibri"/>
              </a:rPr>
              <a:t>χρησιμοποιώντας </a:t>
            </a:r>
            <a:r>
              <a:rPr sz="1000" spc="65" dirty="0">
                <a:latin typeface="Calibri"/>
                <a:cs typeface="Calibri"/>
              </a:rPr>
              <a:t>το </a:t>
            </a:r>
            <a:r>
              <a:rPr sz="1000" spc="-215" dirty="0">
                <a:latin typeface="Calibri"/>
                <a:cs typeface="Calibri"/>
              </a:rPr>
              <a:t> </a:t>
            </a:r>
            <a:r>
              <a:rPr sz="1000" spc="70" dirty="0">
                <a:latin typeface="Calibri"/>
                <a:cs typeface="Calibri"/>
              </a:rPr>
              <a:t>pyModbusTCP.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556259" y="3029862"/>
            <a:ext cx="4633595" cy="6668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06045" indent="-93345">
              <a:lnSpc>
                <a:spcPts val="1610"/>
              </a:lnSpc>
              <a:buClr>
                <a:srgbClr val="FFB800"/>
              </a:buClr>
              <a:buSzPct val="150000"/>
              <a:buFont typeface="Arial"/>
              <a:buChar char="▪"/>
              <a:tabLst>
                <a:tab pos="106045" algn="l"/>
              </a:tabLst>
            </a:pPr>
            <a:r>
              <a:rPr sz="1000" b="1" spc="65" dirty="0">
                <a:latin typeface="Calibri"/>
                <a:cs typeface="Calibri"/>
              </a:rPr>
              <a:t>Τομέας</a:t>
            </a:r>
            <a:r>
              <a:rPr sz="1000" b="1" spc="-25" dirty="0">
                <a:latin typeface="Calibri"/>
                <a:cs typeface="Calibri"/>
              </a:rPr>
              <a:t> </a:t>
            </a:r>
            <a:r>
              <a:rPr sz="1000" b="1" spc="65" dirty="0">
                <a:latin typeface="Calibri"/>
                <a:cs typeface="Calibri"/>
              </a:rPr>
              <a:t>διαχείρισης</a:t>
            </a:r>
            <a:endParaRPr sz="1000" dirty="0">
              <a:latin typeface="Calibri"/>
              <a:cs typeface="Calibri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l-GR" sz="1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Συσκευή διαχείρισης δικτύου</a:t>
            </a:r>
            <a:r>
              <a:rPr kumimoji="0" lang="el-GR" altLang="el-GR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για </a:t>
            </a:r>
            <a:r>
              <a:rPr kumimoji="0" lang="el-GR" altLang="el-GR" sz="1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παρακολούθηση της κυκλοφορίας</a:t>
            </a:r>
            <a:r>
              <a:rPr kumimoji="0" lang="el-GR" altLang="el-GR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μέσω </a:t>
            </a:r>
            <a:r>
              <a:rPr kumimoji="0" lang="el-GR" altLang="el-GR" sz="10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Kali</a:t>
            </a:r>
            <a:r>
              <a:rPr kumimoji="0" lang="el-GR" altLang="el-GR" sz="1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l-GR" altLang="el-GR" sz="10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Linux</a:t>
            </a:r>
            <a:r>
              <a:rPr kumimoji="0" lang="el-GR" altLang="el-GR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l-GR" sz="10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Wazuh</a:t>
            </a:r>
            <a:r>
              <a:rPr kumimoji="0" lang="el-GR" altLang="el-GR" sz="1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Server:</a:t>
            </a:r>
            <a:r>
              <a:rPr kumimoji="0" lang="el-GR" altLang="el-GR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Λεπτομέρειες θα παρουσιαστούν </a:t>
            </a:r>
            <a:r>
              <a:rPr kumimoji="0" lang="el-GR" altLang="el-GR" sz="1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σε επόμενο στάδιο</a:t>
            </a:r>
            <a:r>
              <a:rPr kumimoji="0" lang="el-GR" altLang="el-GR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.</a:t>
            </a:r>
          </a:p>
        </p:txBody>
      </p:sp>
      <p:sp>
        <p:nvSpPr>
          <p:cNvPr id="17" name="object 17"/>
          <p:cNvSpPr txBox="1"/>
          <p:nvPr/>
        </p:nvSpPr>
        <p:spPr>
          <a:xfrm>
            <a:off x="556259" y="4635777"/>
            <a:ext cx="4719955" cy="7791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06045" indent="-93345">
              <a:lnSpc>
                <a:spcPts val="1610"/>
              </a:lnSpc>
              <a:buClr>
                <a:srgbClr val="FFB800"/>
              </a:buClr>
              <a:buSzPct val="150000"/>
              <a:buFont typeface="Arial"/>
              <a:buChar char="▪"/>
              <a:tabLst>
                <a:tab pos="106045" algn="l"/>
              </a:tabLst>
            </a:pPr>
            <a:r>
              <a:rPr sz="1000" b="1" spc="50" dirty="0">
                <a:latin typeface="Calibri"/>
                <a:cs typeface="Calibri"/>
              </a:rPr>
              <a:t>Κακόβουλο</a:t>
            </a:r>
            <a:r>
              <a:rPr sz="1000" b="1" spc="-20" dirty="0">
                <a:latin typeface="Calibri"/>
                <a:cs typeface="Calibri"/>
              </a:rPr>
              <a:t> </a:t>
            </a:r>
            <a:r>
              <a:rPr sz="1000" b="1" spc="35" dirty="0">
                <a:latin typeface="Calibri"/>
                <a:cs typeface="Calibri"/>
              </a:rPr>
              <a:t>περιεχόμενο</a:t>
            </a:r>
            <a:endParaRPr sz="1000">
              <a:latin typeface="Calibri"/>
              <a:cs typeface="Calibri"/>
            </a:endParaRPr>
          </a:p>
          <a:p>
            <a:pPr marL="396240" marR="5080" lvl="1" indent="-182880" algn="just">
              <a:lnSpc>
                <a:spcPct val="100000"/>
              </a:lnSpc>
              <a:spcBef>
                <a:spcPts val="830"/>
              </a:spcBef>
              <a:buSzPct val="160000"/>
              <a:buFont typeface="Arial"/>
              <a:buChar char="▪"/>
              <a:tabLst>
                <a:tab pos="396240" algn="l"/>
              </a:tabLst>
            </a:pPr>
            <a:r>
              <a:rPr sz="1000" spc="75" dirty="0">
                <a:latin typeface="Calibri"/>
                <a:cs typeface="Calibri"/>
              </a:rPr>
              <a:t>Το</a:t>
            </a:r>
            <a:r>
              <a:rPr sz="1000" spc="80" dirty="0">
                <a:latin typeface="Calibri"/>
                <a:cs typeface="Calibri"/>
              </a:rPr>
              <a:t> </a:t>
            </a:r>
            <a:r>
              <a:rPr sz="1000" spc="50" dirty="0">
                <a:latin typeface="Calibri"/>
                <a:cs typeface="Calibri"/>
              </a:rPr>
              <a:t>Kali</a:t>
            </a:r>
            <a:r>
              <a:rPr sz="1000" spc="55" dirty="0">
                <a:latin typeface="Calibri"/>
                <a:cs typeface="Calibri"/>
              </a:rPr>
              <a:t> </a:t>
            </a:r>
            <a:r>
              <a:rPr sz="1000" spc="60" dirty="0">
                <a:latin typeface="Calibri"/>
                <a:cs typeface="Calibri"/>
              </a:rPr>
              <a:t>Linux</a:t>
            </a:r>
            <a:r>
              <a:rPr sz="1000" spc="65" dirty="0">
                <a:latin typeface="Calibri"/>
                <a:cs typeface="Calibri"/>
              </a:rPr>
              <a:t> </a:t>
            </a:r>
            <a:r>
              <a:rPr sz="1000" spc="80" dirty="0">
                <a:latin typeface="Calibri"/>
                <a:cs typeface="Calibri"/>
              </a:rPr>
              <a:t>θα</a:t>
            </a:r>
            <a:r>
              <a:rPr sz="1000" spc="85" dirty="0">
                <a:latin typeface="Calibri"/>
                <a:cs typeface="Calibri"/>
              </a:rPr>
              <a:t> </a:t>
            </a:r>
            <a:r>
              <a:rPr sz="1000" spc="65" dirty="0">
                <a:latin typeface="Calibri"/>
                <a:cs typeface="Calibri"/>
              </a:rPr>
              <a:t>χρησιμοποιηθεί</a:t>
            </a:r>
            <a:r>
              <a:rPr sz="1000" spc="70" dirty="0">
                <a:latin typeface="Calibri"/>
                <a:cs typeface="Calibri"/>
              </a:rPr>
              <a:t> </a:t>
            </a:r>
            <a:r>
              <a:rPr sz="1000" spc="60" dirty="0">
                <a:latin typeface="Calibri"/>
                <a:cs typeface="Calibri"/>
              </a:rPr>
              <a:t>για</a:t>
            </a:r>
            <a:r>
              <a:rPr sz="1000" spc="65" dirty="0">
                <a:latin typeface="Calibri"/>
                <a:cs typeface="Calibri"/>
              </a:rPr>
              <a:t> την</a:t>
            </a:r>
            <a:r>
              <a:rPr sz="1000" spc="70" dirty="0">
                <a:latin typeface="Calibri"/>
                <a:cs typeface="Calibri"/>
              </a:rPr>
              <a:t> </a:t>
            </a:r>
            <a:r>
              <a:rPr sz="1000" spc="75" dirty="0">
                <a:latin typeface="Calibri"/>
                <a:cs typeface="Calibri"/>
              </a:rPr>
              <a:t>προσομοίωση</a:t>
            </a:r>
            <a:r>
              <a:rPr sz="1000" spc="80" dirty="0">
                <a:latin typeface="Calibri"/>
                <a:cs typeface="Calibri"/>
              </a:rPr>
              <a:t> </a:t>
            </a:r>
            <a:r>
              <a:rPr sz="1000" spc="75" dirty="0">
                <a:latin typeface="Calibri"/>
                <a:cs typeface="Calibri"/>
              </a:rPr>
              <a:t>διαφόρων </a:t>
            </a:r>
            <a:r>
              <a:rPr sz="1000" spc="80" dirty="0">
                <a:latin typeface="Calibri"/>
                <a:cs typeface="Calibri"/>
              </a:rPr>
              <a:t> </a:t>
            </a:r>
            <a:r>
              <a:rPr sz="1000" spc="75" dirty="0">
                <a:latin typeface="Calibri"/>
                <a:cs typeface="Calibri"/>
              </a:rPr>
              <a:t>κακόβουλων </a:t>
            </a:r>
            <a:r>
              <a:rPr sz="1000" spc="70" dirty="0">
                <a:latin typeface="Calibri"/>
                <a:cs typeface="Calibri"/>
              </a:rPr>
              <a:t>δραστηριοτήτων </a:t>
            </a:r>
            <a:r>
              <a:rPr sz="1000" spc="75" dirty="0">
                <a:latin typeface="Calibri"/>
                <a:cs typeface="Calibri"/>
              </a:rPr>
              <a:t>που </a:t>
            </a:r>
            <a:r>
              <a:rPr sz="1000" spc="70" dirty="0">
                <a:latin typeface="Calibri"/>
                <a:cs typeface="Calibri"/>
              </a:rPr>
              <a:t>στοχεύουν συσκευές </a:t>
            </a:r>
            <a:r>
              <a:rPr sz="1000" spc="65" dirty="0">
                <a:latin typeface="Calibri"/>
                <a:cs typeface="Calibri"/>
              </a:rPr>
              <a:t>εντός </a:t>
            </a:r>
            <a:r>
              <a:rPr sz="1000" spc="75" dirty="0">
                <a:latin typeface="Calibri"/>
                <a:cs typeface="Calibri"/>
              </a:rPr>
              <a:t>αυτού </a:t>
            </a:r>
            <a:r>
              <a:rPr sz="1000" spc="80" dirty="0">
                <a:latin typeface="Calibri"/>
                <a:cs typeface="Calibri"/>
              </a:rPr>
              <a:t> </a:t>
            </a:r>
            <a:r>
              <a:rPr sz="1000" spc="70" dirty="0">
                <a:latin typeface="Calibri"/>
                <a:cs typeface="Calibri"/>
              </a:rPr>
              <a:t>του</a:t>
            </a:r>
            <a:r>
              <a:rPr sz="1000" spc="25" dirty="0">
                <a:latin typeface="Calibri"/>
                <a:cs typeface="Calibri"/>
              </a:rPr>
              <a:t> </a:t>
            </a:r>
            <a:r>
              <a:rPr sz="1000" spc="65" dirty="0">
                <a:latin typeface="Calibri"/>
                <a:cs typeface="Calibri"/>
              </a:rPr>
              <a:t>κλειστού</a:t>
            </a:r>
            <a:r>
              <a:rPr sz="1000" spc="30" dirty="0">
                <a:latin typeface="Calibri"/>
                <a:cs typeface="Calibri"/>
              </a:rPr>
              <a:t> </a:t>
            </a:r>
            <a:r>
              <a:rPr sz="1000" spc="60" dirty="0">
                <a:latin typeface="Calibri"/>
                <a:cs typeface="Calibri"/>
              </a:rPr>
              <a:t>δικτύου.</a:t>
            </a:r>
            <a:endParaRPr sz="10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6042660" cy="6878955"/>
            <a:chOff x="0" y="0"/>
            <a:chExt cx="6042660" cy="6878955"/>
          </a:xfrm>
        </p:grpSpPr>
        <p:sp>
          <p:nvSpPr>
            <p:cNvPr id="3" name="object 3"/>
            <p:cNvSpPr/>
            <p:nvPr/>
          </p:nvSpPr>
          <p:spPr>
            <a:xfrm>
              <a:off x="4498340" y="5113972"/>
              <a:ext cx="798195" cy="1739264"/>
            </a:xfrm>
            <a:custGeom>
              <a:avLst/>
              <a:gdLst/>
              <a:ahLst/>
              <a:cxnLst/>
              <a:rect l="l" t="t" r="r" b="b"/>
              <a:pathLst>
                <a:path w="798195" h="1739265">
                  <a:moveTo>
                    <a:pt x="610235" y="0"/>
                  </a:moveTo>
                  <a:lnTo>
                    <a:pt x="561339" y="6667"/>
                  </a:lnTo>
                  <a:lnTo>
                    <a:pt x="516889" y="25400"/>
                  </a:lnTo>
                  <a:lnTo>
                    <a:pt x="478472" y="55244"/>
                  </a:lnTo>
                  <a:lnTo>
                    <a:pt x="448310" y="94614"/>
                  </a:lnTo>
                  <a:lnTo>
                    <a:pt x="428942" y="142239"/>
                  </a:lnTo>
                  <a:lnTo>
                    <a:pt x="0" y="1738947"/>
                  </a:lnTo>
                  <a:lnTo>
                    <a:pt x="27939" y="1738947"/>
                  </a:lnTo>
                  <a:lnTo>
                    <a:pt x="454025" y="148907"/>
                  </a:lnTo>
                  <a:lnTo>
                    <a:pt x="470535" y="107950"/>
                  </a:lnTo>
                  <a:lnTo>
                    <a:pt x="496252" y="74294"/>
                  </a:lnTo>
                  <a:lnTo>
                    <a:pt x="529589" y="48577"/>
                  </a:lnTo>
                  <a:lnTo>
                    <a:pt x="567689" y="32384"/>
                  </a:lnTo>
                  <a:lnTo>
                    <a:pt x="609600" y="26669"/>
                  </a:lnTo>
                  <a:lnTo>
                    <a:pt x="698750" y="26669"/>
                  </a:lnTo>
                  <a:lnTo>
                    <a:pt x="659130" y="6667"/>
                  </a:lnTo>
                  <a:lnTo>
                    <a:pt x="610235" y="0"/>
                  </a:lnTo>
                  <a:close/>
                </a:path>
                <a:path w="798195" h="1739265">
                  <a:moveTo>
                    <a:pt x="698750" y="26669"/>
                  </a:moveTo>
                  <a:lnTo>
                    <a:pt x="609600" y="26669"/>
                  </a:lnTo>
                  <a:lnTo>
                    <a:pt x="652462" y="32384"/>
                  </a:lnTo>
                  <a:lnTo>
                    <a:pt x="709612" y="60959"/>
                  </a:lnTo>
                  <a:lnTo>
                    <a:pt x="750570" y="109537"/>
                  </a:lnTo>
                  <a:lnTo>
                    <a:pt x="770889" y="170497"/>
                  </a:lnTo>
                  <a:lnTo>
                    <a:pt x="771842" y="202882"/>
                  </a:lnTo>
                  <a:lnTo>
                    <a:pt x="766445" y="235584"/>
                  </a:lnTo>
                  <a:lnTo>
                    <a:pt x="362585" y="1738947"/>
                  </a:lnTo>
                  <a:lnTo>
                    <a:pt x="390525" y="1738947"/>
                  </a:lnTo>
                  <a:lnTo>
                    <a:pt x="791527" y="242252"/>
                  </a:lnTo>
                  <a:lnTo>
                    <a:pt x="797877" y="204787"/>
                  </a:lnTo>
                  <a:lnTo>
                    <a:pt x="796607" y="167322"/>
                  </a:lnTo>
                  <a:lnTo>
                    <a:pt x="773112" y="96202"/>
                  </a:lnTo>
                  <a:lnTo>
                    <a:pt x="724535" y="39687"/>
                  </a:lnTo>
                  <a:lnTo>
                    <a:pt x="698750" y="26669"/>
                  </a:lnTo>
                  <a:close/>
                </a:path>
              </a:pathLst>
            </a:custGeom>
            <a:solidFill>
              <a:srgbClr val="D679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2933700" y="1270"/>
              <a:ext cx="1818639" cy="6856730"/>
            </a:xfrm>
            <a:custGeom>
              <a:avLst/>
              <a:gdLst/>
              <a:ahLst/>
              <a:cxnLst/>
              <a:rect l="l" t="t" r="r" b="b"/>
              <a:pathLst>
                <a:path w="1818639" h="6856730">
                  <a:moveTo>
                    <a:pt x="1818322" y="0"/>
                  </a:moveTo>
                  <a:lnTo>
                    <a:pt x="0" y="6856730"/>
                  </a:lnTo>
                </a:path>
              </a:pathLst>
            </a:custGeom>
            <a:ln w="22225">
              <a:solidFill>
                <a:srgbClr val="D6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3497579" y="17779"/>
              <a:ext cx="2545080" cy="6837680"/>
            </a:xfrm>
            <a:custGeom>
              <a:avLst/>
              <a:gdLst/>
              <a:ahLst/>
              <a:cxnLst/>
              <a:rect l="l" t="t" r="r" b="b"/>
              <a:pathLst>
                <a:path w="2545079" h="6837680">
                  <a:moveTo>
                    <a:pt x="1321435" y="2283142"/>
                  </a:moveTo>
                  <a:lnTo>
                    <a:pt x="1271587" y="2291397"/>
                  </a:lnTo>
                  <a:lnTo>
                    <a:pt x="1226185" y="2312352"/>
                  </a:lnTo>
                  <a:lnTo>
                    <a:pt x="1187767" y="2345372"/>
                  </a:lnTo>
                  <a:lnTo>
                    <a:pt x="1159510" y="2389187"/>
                  </a:lnTo>
                  <a:lnTo>
                    <a:pt x="1159510" y="2390457"/>
                  </a:lnTo>
                  <a:lnTo>
                    <a:pt x="819150" y="3658870"/>
                  </a:lnTo>
                  <a:lnTo>
                    <a:pt x="0" y="6836410"/>
                  </a:lnTo>
                  <a:lnTo>
                    <a:pt x="13335" y="6837680"/>
                  </a:lnTo>
                  <a:lnTo>
                    <a:pt x="26670" y="6837680"/>
                  </a:lnTo>
                  <a:lnTo>
                    <a:pt x="843365" y="3664902"/>
                  </a:lnTo>
                  <a:lnTo>
                    <a:pt x="1183322" y="2398077"/>
                  </a:lnTo>
                  <a:lnTo>
                    <a:pt x="1208087" y="2360612"/>
                  </a:lnTo>
                  <a:lnTo>
                    <a:pt x="1241107" y="2332355"/>
                  </a:lnTo>
                  <a:lnTo>
                    <a:pt x="1279842" y="2314257"/>
                  </a:lnTo>
                  <a:lnTo>
                    <a:pt x="1322705" y="2307590"/>
                  </a:lnTo>
                  <a:lnTo>
                    <a:pt x="1417637" y="2307590"/>
                  </a:lnTo>
                  <a:lnTo>
                    <a:pt x="1372870" y="2289175"/>
                  </a:lnTo>
                  <a:lnTo>
                    <a:pt x="1321435" y="2283142"/>
                  </a:lnTo>
                  <a:close/>
                </a:path>
                <a:path w="2545079" h="6837680">
                  <a:moveTo>
                    <a:pt x="1417637" y="2307590"/>
                  </a:moveTo>
                  <a:lnTo>
                    <a:pt x="1322705" y="2307590"/>
                  </a:lnTo>
                  <a:lnTo>
                    <a:pt x="1366837" y="2313305"/>
                  </a:lnTo>
                  <a:lnTo>
                    <a:pt x="1412557" y="2334260"/>
                  </a:lnTo>
                  <a:lnTo>
                    <a:pt x="1448435" y="2367280"/>
                  </a:lnTo>
                  <a:lnTo>
                    <a:pt x="1472565" y="2409190"/>
                  </a:lnTo>
                  <a:lnTo>
                    <a:pt x="1483042" y="2456815"/>
                  </a:lnTo>
                  <a:lnTo>
                    <a:pt x="1477962" y="2506662"/>
                  </a:lnTo>
                  <a:lnTo>
                    <a:pt x="1220152" y="3457892"/>
                  </a:lnTo>
                  <a:lnTo>
                    <a:pt x="1214120" y="3493452"/>
                  </a:lnTo>
                  <a:lnTo>
                    <a:pt x="1223010" y="3563620"/>
                  </a:lnTo>
                  <a:lnTo>
                    <a:pt x="1258570" y="3626802"/>
                  </a:lnTo>
                  <a:lnTo>
                    <a:pt x="1314767" y="3670300"/>
                  </a:lnTo>
                  <a:lnTo>
                    <a:pt x="1397635" y="3689350"/>
                  </a:lnTo>
                  <a:lnTo>
                    <a:pt x="1444625" y="3683000"/>
                  </a:lnTo>
                  <a:lnTo>
                    <a:pt x="1487805" y="3664902"/>
                  </a:lnTo>
                  <a:lnTo>
                    <a:pt x="1490662" y="3662680"/>
                  </a:lnTo>
                  <a:lnTo>
                    <a:pt x="1403985" y="3662680"/>
                  </a:lnTo>
                  <a:lnTo>
                    <a:pt x="1354137" y="3657600"/>
                  </a:lnTo>
                  <a:lnTo>
                    <a:pt x="1299210" y="3630612"/>
                  </a:lnTo>
                  <a:lnTo>
                    <a:pt x="1259205" y="3584257"/>
                  </a:lnTo>
                  <a:lnTo>
                    <a:pt x="1239202" y="3526155"/>
                  </a:lnTo>
                  <a:lnTo>
                    <a:pt x="1238567" y="3495357"/>
                  </a:lnTo>
                  <a:lnTo>
                    <a:pt x="1243965" y="3464242"/>
                  </a:lnTo>
                  <a:lnTo>
                    <a:pt x="1502092" y="2513012"/>
                  </a:lnTo>
                  <a:lnTo>
                    <a:pt x="1508442" y="2464435"/>
                  </a:lnTo>
                  <a:lnTo>
                    <a:pt x="1502092" y="2417445"/>
                  </a:lnTo>
                  <a:lnTo>
                    <a:pt x="1483995" y="2374265"/>
                  </a:lnTo>
                  <a:lnTo>
                    <a:pt x="1455737" y="2336800"/>
                  </a:lnTo>
                  <a:lnTo>
                    <a:pt x="1418272" y="2307907"/>
                  </a:lnTo>
                  <a:lnTo>
                    <a:pt x="1417637" y="2307590"/>
                  </a:lnTo>
                  <a:close/>
                </a:path>
                <a:path w="2545079" h="6837680">
                  <a:moveTo>
                    <a:pt x="2545080" y="0"/>
                  </a:moveTo>
                  <a:lnTo>
                    <a:pt x="2518410" y="0"/>
                  </a:lnTo>
                  <a:lnTo>
                    <a:pt x="1939290" y="2101215"/>
                  </a:lnTo>
                  <a:lnTo>
                    <a:pt x="1547495" y="3546475"/>
                  </a:lnTo>
                  <a:lnTo>
                    <a:pt x="1526540" y="3592195"/>
                  </a:lnTo>
                  <a:lnTo>
                    <a:pt x="1493520" y="3628072"/>
                  </a:lnTo>
                  <a:lnTo>
                    <a:pt x="1451610" y="3652202"/>
                  </a:lnTo>
                  <a:lnTo>
                    <a:pt x="1403985" y="3662680"/>
                  </a:lnTo>
                  <a:lnTo>
                    <a:pt x="1490662" y="3662680"/>
                  </a:lnTo>
                  <a:lnTo>
                    <a:pt x="1525270" y="3636645"/>
                  </a:lnTo>
                  <a:lnTo>
                    <a:pt x="1554162" y="3599180"/>
                  </a:lnTo>
                  <a:lnTo>
                    <a:pt x="1572895" y="3554095"/>
                  </a:lnTo>
                  <a:lnTo>
                    <a:pt x="1964690" y="2108835"/>
                  </a:lnTo>
                  <a:lnTo>
                    <a:pt x="2540000" y="16510"/>
                  </a:lnTo>
                  <a:lnTo>
                    <a:pt x="2543810" y="3810"/>
                  </a:lnTo>
                  <a:lnTo>
                    <a:pt x="2545080" y="0"/>
                  </a:lnTo>
                  <a:close/>
                </a:path>
              </a:pathLst>
            </a:custGeom>
            <a:solidFill>
              <a:srgbClr val="FFB8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5841999" cy="6858000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9914890" y="33019"/>
            <a:ext cx="2174240" cy="1244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50" spc="60" dirty="0">
                <a:solidFill>
                  <a:srgbClr val="FFFFFF"/>
                </a:solidFill>
                <a:latin typeface="Calibri"/>
                <a:cs typeface="Calibri"/>
              </a:rPr>
              <a:t>CSP004_C_E:</a:t>
            </a:r>
            <a:r>
              <a:rPr sz="65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650" spc="55" dirty="0">
                <a:solidFill>
                  <a:srgbClr val="FFFFFF"/>
                </a:solidFill>
                <a:latin typeface="Calibri"/>
                <a:cs typeface="Calibri"/>
              </a:rPr>
              <a:t>Abdelkader</a:t>
            </a:r>
            <a:r>
              <a:rPr sz="65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650" spc="60" dirty="0">
                <a:solidFill>
                  <a:srgbClr val="FFFFFF"/>
                </a:solidFill>
                <a:latin typeface="Calibri"/>
                <a:cs typeface="Calibri"/>
              </a:rPr>
              <a:t>Shaaban</a:t>
            </a:r>
            <a:r>
              <a:rPr sz="65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650" spc="55" dirty="0">
                <a:solidFill>
                  <a:srgbClr val="FFFFFF"/>
                </a:solidFill>
                <a:latin typeface="Calibri"/>
                <a:cs typeface="Calibri"/>
              </a:rPr>
              <a:t>και</a:t>
            </a:r>
            <a:r>
              <a:rPr sz="650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650" spc="50" dirty="0">
                <a:solidFill>
                  <a:srgbClr val="FFFFFF"/>
                </a:solidFill>
                <a:latin typeface="Calibri"/>
                <a:cs typeface="Calibri"/>
              </a:rPr>
              <a:t>Stefan</a:t>
            </a:r>
            <a:r>
              <a:rPr sz="65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650" spc="50" dirty="0">
                <a:solidFill>
                  <a:srgbClr val="FFFFFF"/>
                </a:solidFill>
                <a:latin typeface="Calibri"/>
                <a:cs typeface="Calibri"/>
              </a:rPr>
              <a:t>Schauer</a:t>
            </a:r>
            <a:endParaRPr sz="650">
              <a:latin typeface="Calibri"/>
              <a:cs typeface="Calibri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5920740" y="2827926"/>
            <a:ext cx="2515870" cy="724535"/>
          </a:xfrm>
          <a:prstGeom prst="rect">
            <a:avLst/>
          </a:prstGeom>
        </p:spPr>
        <p:txBody>
          <a:bodyPr vert="horz" wrap="square" lIns="0" tIns="628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95"/>
              </a:spcBef>
            </a:pPr>
            <a:r>
              <a:rPr sz="2250" spc="114" dirty="0"/>
              <a:t>Επιθετικά</a:t>
            </a:r>
            <a:r>
              <a:rPr sz="2250" spc="130" dirty="0"/>
              <a:t> </a:t>
            </a:r>
            <a:r>
              <a:rPr sz="2250" spc="90" dirty="0"/>
              <a:t>εργαλεία</a:t>
            </a:r>
            <a:endParaRPr sz="2250"/>
          </a:p>
          <a:p>
            <a:pPr marL="12700">
              <a:lnSpc>
                <a:spcPct val="100000"/>
              </a:lnSpc>
              <a:spcBef>
                <a:spcPts val="305"/>
              </a:spcBef>
            </a:pPr>
            <a:r>
              <a:rPr sz="1750" spc="135" dirty="0">
                <a:solidFill>
                  <a:srgbClr val="FFB800"/>
                </a:solidFill>
              </a:rPr>
              <a:t>Nmap</a:t>
            </a:r>
            <a:endParaRPr sz="1750"/>
          </a:p>
        </p:txBody>
      </p:sp>
      <p:pic>
        <p:nvPicPr>
          <p:cNvPr id="9" name="object 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548880" y="5747067"/>
            <a:ext cx="3294062" cy="612140"/>
          </a:xfrm>
          <a:prstGeom prst="rect">
            <a:avLst/>
          </a:prstGeom>
        </p:spPr>
      </p:pic>
    </p:spTree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207750" y="6326504"/>
            <a:ext cx="71755" cy="1244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50" spc="30" dirty="0">
                <a:latin typeface="Calibri"/>
                <a:cs typeface="Calibri"/>
              </a:rPr>
              <a:t>6</a:t>
            </a:r>
            <a:endParaRPr sz="650">
              <a:latin typeface="Calibri"/>
              <a:cs typeface="Calibri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6884987" y="0"/>
            <a:ext cx="3958590" cy="6878955"/>
            <a:chOff x="6884987" y="0"/>
            <a:chExt cx="3958590" cy="6878955"/>
          </a:xfrm>
        </p:grpSpPr>
        <p:sp>
          <p:nvSpPr>
            <p:cNvPr id="4" name="object 4"/>
            <p:cNvSpPr/>
            <p:nvPr/>
          </p:nvSpPr>
          <p:spPr>
            <a:xfrm>
              <a:off x="6896100" y="1270"/>
              <a:ext cx="1818639" cy="6856730"/>
            </a:xfrm>
            <a:custGeom>
              <a:avLst/>
              <a:gdLst/>
              <a:ahLst/>
              <a:cxnLst/>
              <a:rect l="l" t="t" r="r" b="b"/>
              <a:pathLst>
                <a:path w="1818640" h="6856730">
                  <a:moveTo>
                    <a:pt x="0" y="6856730"/>
                  </a:moveTo>
                  <a:lnTo>
                    <a:pt x="1818322" y="0"/>
                  </a:lnTo>
                </a:path>
              </a:pathLst>
            </a:custGeom>
            <a:ln w="22225">
              <a:solidFill>
                <a:srgbClr val="D6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7377747" y="0"/>
              <a:ext cx="2555875" cy="6858000"/>
            </a:xfrm>
            <a:custGeom>
              <a:avLst/>
              <a:gdLst/>
              <a:ahLst/>
              <a:cxnLst/>
              <a:rect l="l" t="t" r="r" b="b"/>
              <a:pathLst>
                <a:path w="2555875" h="6858000">
                  <a:moveTo>
                    <a:pt x="1542097" y="1537652"/>
                  </a:moveTo>
                  <a:lnTo>
                    <a:pt x="1494790" y="1544002"/>
                  </a:lnTo>
                  <a:lnTo>
                    <a:pt x="1451292" y="1562100"/>
                  </a:lnTo>
                  <a:lnTo>
                    <a:pt x="1413827" y="1590675"/>
                  </a:lnTo>
                  <a:lnTo>
                    <a:pt x="1384617" y="1628139"/>
                  </a:lnTo>
                  <a:lnTo>
                    <a:pt x="1365885" y="1673860"/>
                  </a:lnTo>
                  <a:lnTo>
                    <a:pt x="970915" y="3128645"/>
                  </a:lnTo>
                  <a:lnTo>
                    <a:pt x="0" y="6858000"/>
                  </a:lnTo>
                  <a:lnTo>
                    <a:pt x="26035" y="6858000"/>
                  </a:lnTo>
                  <a:lnTo>
                    <a:pt x="996632" y="3136265"/>
                  </a:lnTo>
                  <a:lnTo>
                    <a:pt x="1391285" y="1681479"/>
                  </a:lnTo>
                  <a:lnTo>
                    <a:pt x="1412240" y="1635442"/>
                  </a:lnTo>
                  <a:lnTo>
                    <a:pt x="1445577" y="1599247"/>
                  </a:lnTo>
                  <a:lnTo>
                    <a:pt x="1487805" y="1574800"/>
                  </a:lnTo>
                  <a:lnTo>
                    <a:pt x="1535747" y="1564322"/>
                  </a:lnTo>
                  <a:lnTo>
                    <a:pt x="1637665" y="1564322"/>
                  </a:lnTo>
                  <a:lnTo>
                    <a:pt x="1625600" y="1556702"/>
                  </a:lnTo>
                  <a:lnTo>
                    <a:pt x="1590992" y="1544002"/>
                  </a:lnTo>
                  <a:lnTo>
                    <a:pt x="1542097" y="1537652"/>
                  </a:lnTo>
                  <a:close/>
                </a:path>
                <a:path w="2555875" h="6858000">
                  <a:moveTo>
                    <a:pt x="1637665" y="1564322"/>
                  </a:moveTo>
                  <a:lnTo>
                    <a:pt x="1535747" y="1564322"/>
                  </a:lnTo>
                  <a:lnTo>
                    <a:pt x="1585912" y="1569402"/>
                  </a:lnTo>
                  <a:lnTo>
                    <a:pt x="1615122" y="1580514"/>
                  </a:lnTo>
                  <a:lnTo>
                    <a:pt x="1663700" y="1617662"/>
                  </a:lnTo>
                  <a:lnTo>
                    <a:pt x="1694497" y="1671954"/>
                  </a:lnTo>
                  <a:lnTo>
                    <a:pt x="1702117" y="1732597"/>
                  </a:lnTo>
                  <a:lnTo>
                    <a:pt x="1696720" y="1764029"/>
                  </a:lnTo>
                  <a:lnTo>
                    <a:pt x="1437005" y="2721927"/>
                  </a:lnTo>
                  <a:lnTo>
                    <a:pt x="1430655" y="2770822"/>
                  </a:lnTo>
                  <a:lnTo>
                    <a:pt x="1437005" y="2818129"/>
                  </a:lnTo>
                  <a:lnTo>
                    <a:pt x="1455102" y="2861627"/>
                  </a:lnTo>
                  <a:lnTo>
                    <a:pt x="1483677" y="2899092"/>
                  </a:lnTo>
                  <a:lnTo>
                    <a:pt x="1521460" y="2928302"/>
                  </a:lnTo>
                  <a:lnTo>
                    <a:pt x="1566862" y="2947035"/>
                  </a:lnTo>
                  <a:lnTo>
                    <a:pt x="1618932" y="2953067"/>
                  </a:lnTo>
                  <a:lnTo>
                    <a:pt x="1669097" y="2944812"/>
                  </a:lnTo>
                  <a:lnTo>
                    <a:pt x="1704340" y="2928302"/>
                  </a:lnTo>
                  <a:lnTo>
                    <a:pt x="1617662" y="2928302"/>
                  </a:lnTo>
                  <a:lnTo>
                    <a:pt x="1573212" y="2922904"/>
                  </a:lnTo>
                  <a:lnTo>
                    <a:pt x="1527175" y="2901950"/>
                  </a:lnTo>
                  <a:lnTo>
                    <a:pt x="1490980" y="2868612"/>
                  </a:lnTo>
                  <a:lnTo>
                    <a:pt x="1466532" y="2826385"/>
                  </a:lnTo>
                  <a:lnTo>
                    <a:pt x="1456055" y="2778442"/>
                  </a:lnTo>
                  <a:lnTo>
                    <a:pt x="1461135" y="2728277"/>
                  </a:lnTo>
                  <a:lnTo>
                    <a:pt x="1720850" y="1770379"/>
                  </a:lnTo>
                  <a:lnTo>
                    <a:pt x="1726882" y="1734820"/>
                  </a:lnTo>
                  <a:lnTo>
                    <a:pt x="1725930" y="1701800"/>
                  </a:lnTo>
                  <a:lnTo>
                    <a:pt x="1725930" y="1698942"/>
                  </a:lnTo>
                  <a:lnTo>
                    <a:pt x="1717992" y="1664017"/>
                  </a:lnTo>
                  <a:lnTo>
                    <a:pt x="1703070" y="1630679"/>
                  </a:lnTo>
                  <a:lnTo>
                    <a:pt x="1682115" y="1600517"/>
                  </a:lnTo>
                  <a:lnTo>
                    <a:pt x="1656080" y="1575752"/>
                  </a:lnTo>
                  <a:lnTo>
                    <a:pt x="1637665" y="1564322"/>
                  </a:lnTo>
                  <a:close/>
                </a:path>
                <a:path w="2555875" h="6858000">
                  <a:moveTo>
                    <a:pt x="2555875" y="0"/>
                  </a:moveTo>
                  <a:lnTo>
                    <a:pt x="2528570" y="0"/>
                  </a:lnTo>
                  <a:lnTo>
                    <a:pt x="2100177" y="1562100"/>
                  </a:lnTo>
                  <a:lnTo>
                    <a:pt x="1757680" y="2837497"/>
                  </a:lnTo>
                  <a:lnTo>
                    <a:pt x="1732915" y="2875279"/>
                  </a:lnTo>
                  <a:lnTo>
                    <a:pt x="1699895" y="2903537"/>
                  </a:lnTo>
                  <a:lnTo>
                    <a:pt x="1660525" y="2921635"/>
                  </a:lnTo>
                  <a:lnTo>
                    <a:pt x="1617662" y="2928302"/>
                  </a:lnTo>
                  <a:lnTo>
                    <a:pt x="1704340" y="2928302"/>
                  </a:lnTo>
                  <a:lnTo>
                    <a:pt x="1714817" y="2923540"/>
                  </a:lnTo>
                  <a:lnTo>
                    <a:pt x="1753235" y="2890520"/>
                  </a:lnTo>
                  <a:lnTo>
                    <a:pt x="1782127" y="2846387"/>
                  </a:lnTo>
                  <a:lnTo>
                    <a:pt x="1782127" y="2845117"/>
                  </a:lnTo>
                  <a:lnTo>
                    <a:pt x="2124710" y="1568132"/>
                  </a:lnTo>
                  <a:lnTo>
                    <a:pt x="2555875" y="0"/>
                  </a:lnTo>
                  <a:close/>
                </a:path>
              </a:pathLst>
            </a:custGeom>
            <a:solidFill>
              <a:srgbClr val="FFB8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7895589" y="5207635"/>
              <a:ext cx="756285" cy="1645920"/>
            </a:xfrm>
            <a:custGeom>
              <a:avLst/>
              <a:gdLst/>
              <a:ahLst/>
              <a:cxnLst/>
              <a:rect l="l" t="t" r="r" b="b"/>
              <a:pathLst>
                <a:path w="756284" h="1645920">
                  <a:moveTo>
                    <a:pt x="578484" y="0"/>
                  </a:moveTo>
                  <a:lnTo>
                    <a:pt x="532129" y="6350"/>
                  </a:lnTo>
                  <a:lnTo>
                    <a:pt x="489902" y="24129"/>
                  </a:lnTo>
                  <a:lnTo>
                    <a:pt x="453389" y="52387"/>
                  </a:lnTo>
                  <a:lnTo>
                    <a:pt x="425132" y="89534"/>
                  </a:lnTo>
                  <a:lnTo>
                    <a:pt x="406400" y="134619"/>
                  </a:lnTo>
                  <a:lnTo>
                    <a:pt x="0" y="1645602"/>
                  </a:lnTo>
                  <a:lnTo>
                    <a:pt x="26352" y="1645602"/>
                  </a:lnTo>
                  <a:lnTo>
                    <a:pt x="430212" y="140969"/>
                  </a:lnTo>
                  <a:lnTo>
                    <a:pt x="450214" y="95249"/>
                  </a:lnTo>
                  <a:lnTo>
                    <a:pt x="482282" y="59689"/>
                  </a:lnTo>
                  <a:lnTo>
                    <a:pt x="523239" y="35559"/>
                  </a:lnTo>
                  <a:lnTo>
                    <a:pt x="569594" y="25399"/>
                  </a:lnTo>
                  <a:lnTo>
                    <a:pt x="662362" y="25399"/>
                  </a:lnTo>
                  <a:lnTo>
                    <a:pt x="624839" y="6350"/>
                  </a:lnTo>
                  <a:lnTo>
                    <a:pt x="578484" y="0"/>
                  </a:lnTo>
                  <a:close/>
                </a:path>
                <a:path w="756284" h="1645920">
                  <a:moveTo>
                    <a:pt x="662362" y="25399"/>
                  </a:moveTo>
                  <a:lnTo>
                    <a:pt x="569594" y="25399"/>
                  </a:lnTo>
                  <a:lnTo>
                    <a:pt x="618489" y="30797"/>
                  </a:lnTo>
                  <a:lnTo>
                    <a:pt x="672464" y="57784"/>
                  </a:lnTo>
                  <a:lnTo>
                    <a:pt x="711517" y="103822"/>
                  </a:lnTo>
                  <a:lnTo>
                    <a:pt x="730884" y="161607"/>
                  </a:lnTo>
                  <a:lnTo>
                    <a:pt x="731837" y="192087"/>
                  </a:lnTo>
                  <a:lnTo>
                    <a:pt x="726439" y="222884"/>
                  </a:lnTo>
                  <a:lnTo>
                    <a:pt x="343852" y="1645602"/>
                  </a:lnTo>
                  <a:lnTo>
                    <a:pt x="370204" y="1645602"/>
                  </a:lnTo>
                  <a:lnTo>
                    <a:pt x="750252" y="229552"/>
                  </a:lnTo>
                  <a:lnTo>
                    <a:pt x="756284" y="193674"/>
                  </a:lnTo>
                  <a:lnTo>
                    <a:pt x="755332" y="158432"/>
                  </a:lnTo>
                  <a:lnTo>
                    <a:pt x="732789" y="91122"/>
                  </a:lnTo>
                  <a:lnTo>
                    <a:pt x="686752" y="37782"/>
                  </a:lnTo>
                  <a:lnTo>
                    <a:pt x="662362" y="25399"/>
                  </a:lnTo>
                  <a:close/>
                </a:path>
              </a:pathLst>
            </a:custGeom>
            <a:solidFill>
              <a:srgbClr val="D679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548880" y="6167120"/>
              <a:ext cx="3294379" cy="612140"/>
            </a:xfrm>
            <a:prstGeom prst="rect">
              <a:avLst/>
            </a:prstGeom>
          </p:spPr>
        </p:pic>
      </p:grpSp>
      <p:sp>
        <p:nvSpPr>
          <p:cNvPr id="8" name="object 8"/>
          <p:cNvSpPr txBox="1"/>
          <p:nvPr/>
        </p:nvSpPr>
        <p:spPr>
          <a:xfrm>
            <a:off x="9914890" y="33019"/>
            <a:ext cx="2174240" cy="1244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50" spc="60" dirty="0">
                <a:latin typeface="Calibri"/>
                <a:cs typeface="Calibri"/>
              </a:rPr>
              <a:t>CSP004_C_E:</a:t>
            </a:r>
            <a:r>
              <a:rPr sz="650" spc="35" dirty="0">
                <a:latin typeface="Calibri"/>
                <a:cs typeface="Calibri"/>
              </a:rPr>
              <a:t> </a:t>
            </a:r>
            <a:r>
              <a:rPr sz="650" spc="55" dirty="0">
                <a:latin typeface="Calibri"/>
                <a:cs typeface="Calibri"/>
              </a:rPr>
              <a:t>Abdelkader</a:t>
            </a:r>
            <a:r>
              <a:rPr sz="650" spc="30" dirty="0">
                <a:latin typeface="Calibri"/>
                <a:cs typeface="Calibri"/>
              </a:rPr>
              <a:t> </a:t>
            </a:r>
            <a:r>
              <a:rPr sz="650" spc="60" dirty="0">
                <a:latin typeface="Calibri"/>
                <a:cs typeface="Calibri"/>
              </a:rPr>
              <a:t>Shaaban</a:t>
            </a:r>
            <a:r>
              <a:rPr sz="650" spc="40" dirty="0">
                <a:latin typeface="Calibri"/>
                <a:cs typeface="Calibri"/>
              </a:rPr>
              <a:t> </a:t>
            </a:r>
            <a:r>
              <a:rPr sz="650" spc="55" dirty="0">
                <a:latin typeface="Calibri"/>
                <a:cs typeface="Calibri"/>
              </a:rPr>
              <a:t>και</a:t>
            </a:r>
            <a:r>
              <a:rPr sz="650" spc="25" dirty="0">
                <a:latin typeface="Calibri"/>
                <a:cs typeface="Calibri"/>
              </a:rPr>
              <a:t> </a:t>
            </a:r>
            <a:r>
              <a:rPr sz="650" spc="50" dirty="0">
                <a:latin typeface="Calibri"/>
                <a:cs typeface="Calibri"/>
              </a:rPr>
              <a:t>Stefan</a:t>
            </a:r>
            <a:r>
              <a:rPr sz="650" spc="25" dirty="0">
                <a:latin typeface="Calibri"/>
                <a:cs typeface="Calibri"/>
              </a:rPr>
              <a:t> </a:t>
            </a:r>
            <a:r>
              <a:rPr sz="650" spc="50" dirty="0">
                <a:latin typeface="Calibri"/>
                <a:cs typeface="Calibri"/>
              </a:rPr>
              <a:t>Schauer</a:t>
            </a:r>
            <a:endParaRPr sz="650">
              <a:latin typeface="Calibri"/>
              <a:cs typeface="Calibri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875030" y="762634"/>
            <a:ext cx="7354570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114" dirty="0">
                <a:solidFill>
                  <a:srgbClr val="000000"/>
                </a:solidFill>
              </a:rPr>
              <a:t>MITM</a:t>
            </a:r>
            <a:r>
              <a:rPr spc="160" dirty="0">
                <a:solidFill>
                  <a:srgbClr val="000000"/>
                </a:solidFill>
              </a:rPr>
              <a:t> </a:t>
            </a:r>
            <a:r>
              <a:rPr lang="el-GR" spc="160" dirty="0">
                <a:solidFill>
                  <a:srgbClr val="000000"/>
                </a:solidFill>
              </a:rPr>
              <a:t>(</a:t>
            </a:r>
            <a:r>
              <a:rPr spc="110" dirty="0" err="1">
                <a:solidFill>
                  <a:srgbClr val="000000"/>
                </a:solidFill>
              </a:rPr>
              <a:t>Συνέχει</a:t>
            </a:r>
            <a:r>
              <a:rPr spc="110" dirty="0">
                <a:solidFill>
                  <a:srgbClr val="000000"/>
                </a:solidFill>
              </a:rPr>
              <a:t>α):</a:t>
            </a:r>
            <a:r>
              <a:rPr spc="175" dirty="0">
                <a:solidFill>
                  <a:srgbClr val="000000"/>
                </a:solidFill>
              </a:rPr>
              <a:t> </a:t>
            </a:r>
            <a:r>
              <a:rPr spc="105" dirty="0">
                <a:solidFill>
                  <a:srgbClr val="000000"/>
                </a:solidFill>
              </a:rPr>
              <a:t>Εισβολή</a:t>
            </a:r>
            <a:r>
              <a:rPr spc="155" dirty="0">
                <a:solidFill>
                  <a:srgbClr val="000000"/>
                </a:solidFill>
              </a:rPr>
              <a:t> </a:t>
            </a:r>
            <a:r>
              <a:rPr spc="100" dirty="0">
                <a:solidFill>
                  <a:srgbClr val="000000"/>
                </a:solidFill>
              </a:rPr>
              <a:t>κώδικα</a:t>
            </a:r>
            <a:r>
              <a:rPr spc="150" dirty="0">
                <a:solidFill>
                  <a:srgbClr val="000000"/>
                </a:solidFill>
              </a:rPr>
              <a:t> </a:t>
            </a:r>
            <a:r>
              <a:rPr spc="105" dirty="0">
                <a:solidFill>
                  <a:srgbClr val="000000"/>
                </a:solidFill>
              </a:rPr>
              <a:t>προγραμματισμού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742951" y="1240207"/>
            <a:ext cx="10615296" cy="5225148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l-GR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Ο επιτιθέμενος μπορεί να εισάγει </a:t>
            </a:r>
            <a:r>
              <a:rPr kumimoji="0" lang="el-GR" altLang="el-GR" sz="1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JavaScript</a:t>
            </a:r>
            <a:r>
              <a:rPr kumimoji="0" lang="el-GR" altLang="el-GR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κώδικα σε ιστοσελίδες που φορτώνει ο </a:t>
            </a:r>
            <a:r>
              <a:rPr kumimoji="0" lang="el-GR" altLang="el-GR" sz="1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browser</a:t>
            </a:r>
            <a:r>
              <a:rPr kumimoji="0" lang="el-GR" altLang="el-GR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του θύματος.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l-GR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Ο κώδικας εκτελείται από τον </a:t>
            </a:r>
            <a:r>
              <a:rPr kumimoji="0" lang="el-GR" altLang="el-GR" sz="1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browser</a:t>
            </a:r>
            <a:r>
              <a:rPr kumimoji="0" lang="el-GR" altLang="el-GR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και μπορεί να: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l-GR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Αντικαταστήσει συνδέσμους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l-GR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Τροποποιήσει εικόνες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l-GR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Εκτελέσει άλλες επεμβάσεις στην ιστοσελίδα</a:t>
            </a:r>
          </a:p>
          <a:p>
            <a:pPr>
              <a:lnSpc>
                <a:spcPct val="100000"/>
              </a:lnSpc>
            </a:pPr>
            <a:endParaRPr lang="el-GR" sz="1600" dirty="0">
              <a:latin typeface="Calibri"/>
              <a:cs typeface="Calibri"/>
            </a:endParaRPr>
          </a:p>
          <a:p>
            <a:pPr>
              <a:buNone/>
            </a:pPr>
            <a:r>
              <a:rPr lang="el-GR" sz="1600" b="1" dirty="0"/>
              <a:t>Διαδικασία:</a:t>
            </a:r>
          </a:p>
          <a:p>
            <a:pPr>
              <a:buFont typeface="+mj-lt"/>
              <a:buAutoNum type="arabicPeriod"/>
            </a:pPr>
            <a:r>
              <a:rPr lang="el-GR" sz="1600" dirty="0"/>
              <a:t>Δημιουργήστε απλό </a:t>
            </a:r>
            <a:r>
              <a:rPr lang="en-US" sz="1600" dirty="0"/>
              <a:t>JavaScript </a:t>
            </a:r>
            <a:r>
              <a:rPr lang="el-GR" sz="1600" dirty="0"/>
              <a:t>κώδικα, π.χ.:</a:t>
            </a:r>
            <a:br>
              <a:rPr lang="el-GR" sz="1600" dirty="0"/>
            </a:br>
            <a:r>
              <a:rPr lang="en-US" sz="1600" b="1" dirty="0" err="1"/>
              <a:t>javascript</a:t>
            </a:r>
            <a:r>
              <a:rPr lang="en-US" sz="1600" b="1" dirty="0"/>
              <a:t>: alert('Hello World');</a:t>
            </a:r>
            <a:endParaRPr lang="en-US" sz="1600" dirty="0"/>
          </a:p>
          <a:p>
            <a:pPr>
              <a:buFont typeface="+mj-lt"/>
              <a:buAutoNum type="arabicPeriod"/>
            </a:pPr>
            <a:r>
              <a:rPr lang="el-GR" sz="1600" dirty="0"/>
              <a:t>Αποθηκεύστε τον ως αρχείο με όνομα:</a:t>
            </a:r>
            <a:br>
              <a:rPr lang="el-GR" sz="1600" dirty="0"/>
            </a:br>
            <a:r>
              <a:rPr lang="en-US" sz="1600" b="1" dirty="0"/>
              <a:t>InjectExample.js</a:t>
            </a:r>
            <a:endParaRPr lang="en-US" sz="1600" dirty="0"/>
          </a:p>
          <a:p>
            <a:pPr>
              <a:buFont typeface="+mj-lt"/>
              <a:buAutoNum type="arabicPeriod"/>
            </a:pPr>
            <a:r>
              <a:rPr lang="el-GR" sz="1600" dirty="0"/>
              <a:t>Χρησιμοποιήστε το </a:t>
            </a:r>
            <a:r>
              <a:rPr lang="en-US" sz="1600" dirty="0"/>
              <a:t>caplet </a:t>
            </a:r>
            <a:r>
              <a:rPr lang="en-US" sz="1600" b="1" dirty="0" err="1"/>
              <a:t>hsthijack</a:t>
            </a:r>
            <a:r>
              <a:rPr lang="en-US" sz="1600" dirty="0"/>
              <a:t> </a:t>
            </a:r>
            <a:r>
              <a:rPr lang="el-GR" sz="1600" dirty="0"/>
              <a:t>του </a:t>
            </a:r>
            <a:r>
              <a:rPr lang="en-US" sz="1600" dirty="0" err="1"/>
              <a:t>Bettercap</a:t>
            </a:r>
            <a:r>
              <a:rPr lang="en-US" sz="1600" dirty="0"/>
              <a:t>.</a:t>
            </a:r>
          </a:p>
          <a:p>
            <a:pPr>
              <a:buFont typeface="+mj-lt"/>
              <a:buAutoNum type="arabicPeriod"/>
            </a:pPr>
            <a:r>
              <a:rPr lang="el-GR" sz="1600" dirty="0"/>
              <a:t>Εντοπίστε το αρχείο ρυθμίσεων:</a:t>
            </a:r>
            <a:br>
              <a:rPr lang="el-GR" sz="1600" dirty="0"/>
            </a:br>
            <a:r>
              <a:rPr lang="el-GR" sz="1600" b="1" dirty="0"/>
              <a:t>/</a:t>
            </a:r>
            <a:r>
              <a:rPr lang="en-US" sz="1600" b="1" dirty="0" err="1"/>
              <a:t>usr</a:t>
            </a:r>
            <a:r>
              <a:rPr lang="en-US" sz="1600" b="1" dirty="0"/>
              <a:t>/share/</a:t>
            </a:r>
            <a:r>
              <a:rPr lang="en-US" sz="1600" b="1" dirty="0" err="1"/>
              <a:t>bettercap</a:t>
            </a:r>
            <a:r>
              <a:rPr lang="en-US" sz="1600" b="1" dirty="0"/>
              <a:t>/caplets/</a:t>
            </a:r>
            <a:r>
              <a:rPr lang="en-US" sz="1600" b="1" dirty="0" err="1"/>
              <a:t>hstshijack.caplet</a:t>
            </a:r>
            <a:endParaRPr lang="en-US" sz="1600" dirty="0"/>
          </a:p>
          <a:p>
            <a:pPr>
              <a:buFont typeface="+mj-lt"/>
              <a:buAutoNum type="arabicPeriod"/>
            </a:pPr>
            <a:r>
              <a:rPr lang="el-GR" sz="1600" dirty="0"/>
              <a:t>Ενημερώστε το πεδίο </a:t>
            </a:r>
            <a:r>
              <a:rPr lang="en-US" sz="1600" dirty="0"/>
              <a:t>payloads </a:t>
            </a:r>
            <a:r>
              <a:rPr lang="el-GR" sz="1600" dirty="0"/>
              <a:t>με τη διαδρομή του </a:t>
            </a:r>
            <a:r>
              <a:rPr lang="en-US" sz="1600" dirty="0"/>
              <a:t>JavaScript </a:t>
            </a:r>
            <a:r>
              <a:rPr lang="el-GR" sz="1600" dirty="0"/>
              <a:t>αρχείου σας:</a:t>
            </a:r>
            <a:br>
              <a:rPr lang="el-GR" sz="1600" dirty="0"/>
            </a:br>
            <a:r>
              <a:rPr lang="el-GR" sz="1600" b="1" dirty="0"/>
              <a:t>*/</a:t>
            </a:r>
            <a:r>
              <a:rPr lang="en-US" sz="1600" b="1" dirty="0" err="1"/>
              <a:t>usr</a:t>
            </a:r>
            <a:r>
              <a:rPr lang="en-US" sz="1600" b="1" dirty="0"/>
              <a:t>/share/</a:t>
            </a:r>
            <a:r>
              <a:rPr lang="en-US" sz="1600" b="1" dirty="0" err="1"/>
              <a:t>bettercap</a:t>
            </a:r>
            <a:r>
              <a:rPr lang="en-US" sz="1600" b="1" dirty="0"/>
              <a:t>/caplets/</a:t>
            </a:r>
            <a:r>
              <a:rPr lang="en-US" sz="1600" b="1" dirty="0" err="1"/>
              <a:t>hstshijack</a:t>
            </a:r>
            <a:r>
              <a:rPr lang="en-US" sz="1600" b="1" dirty="0"/>
              <a:t>/payloads/InjectExample.js</a:t>
            </a:r>
            <a:endParaRPr lang="en-US" sz="1600" dirty="0"/>
          </a:p>
          <a:p>
            <a:pPr>
              <a:lnSpc>
                <a:spcPct val="100000"/>
              </a:lnSpc>
            </a:pPr>
            <a:endParaRPr sz="16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dirty="0">
              <a:latin typeface="Calibri"/>
              <a:cs typeface="Calibri"/>
            </a:endParaRPr>
          </a:p>
          <a:p>
            <a:pPr marL="299085" indent="-286385">
              <a:lnSpc>
                <a:spcPct val="100000"/>
              </a:lnSpc>
              <a:buSzPct val="163636"/>
              <a:buFont typeface="Arial"/>
              <a:buChar char="•"/>
              <a:tabLst>
                <a:tab pos="298450" algn="l"/>
                <a:tab pos="299085" algn="l"/>
              </a:tabLst>
            </a:pPr>
            <a:r>
              <a:rPr lang="el-GR" sz="1600" b="1" dirty="0"/>
              <a:t>Αποτέλεσμα:</a:t>
            </a:r>
            <a:br>
              <a:rPr lang="el-GR" sz="1600" dirty="0"/>
            </a:br>
            <a:r>
              <a:rPr lang="el-GR" sz="1600" dirty="0"/>
              <a:t>Ο </a:t>
            </a:r>
            <a:r>
              <a:rPr lang="el-GR" sz="1600" dirty="0" err="1"/>
              <a:t>JavaScript</a:t>
            </a:r>
            <a:r>
              <a:rPr lang="el-GR" sz="1600" dirty="0"/>
              <a:t> κώδικας που βρίσκεται στο </a:t>
            </a:r>
            <a:r>
              <a:rPr lang="el-GR" sz="1600" dirty="0" err="1"/>
              <a:t>Kali</a:t>
            </a:r>
            <a:r>
              <a:rPr lang="el-GR" sz="1600" dirty="0"/>
              <a:t> του επιτιθέμενου θα εκτελείται κάθε φορά που το θύμα επισκέπτεται οποιαδήποτε ιστοσελίδα.</a:t>
            </a:r>
            <a:endParaRPr sz="16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5143500" y="0"/>
            <a:ext cx="6945630" cy="6878955"/>
            <a:chOff x="5143500" y="0"/>
            <a:chExt cx="6945630" cy="6878955"/>
          </a:xfrm>
        </p:grpSpPr>
        <p:sp>
          <p:nvSpPr>
            <p:cNvPr id="3" name="object 3"/>
            <p:cNvSpPr/>
            <p:nvPr/>
          </p:nvSpPr>
          <p:spPr>
            <a:xfrm>
              <a:off x="6896100" y="1270"/>
              <a:ext cx="1818639" cy="6856730"/>
            </a:xfrm>
            <a:custGeom>
              <a:avLst/>
              <a:gdLst/>
              <a:ahLst/>
              <a:cxnLst/>
              <a:rect l="l" t="t" r="r" b="b"/>
              <a:pathLst>
                <a:path w="1818640" h="6856730">
                  <a:moveTo>
                    <a:pt x="0" y="6856730"/>
                  </a:moveTo>
                  <a:lnTo>
                    <a:pt x="1818322" y="0"/>
                  </a:lnTo>
                </a:path>
              </a:pathLst>
            </a:custGeom>
            <a:ln w="22225">
              <a:solidFill>
                <a:srgbClr val="D6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7377747" y="0"/>
              <a:ext cx="2555875" cy="6858000"/>
            </a:xfrm>
            <a:custGeom>
              <a:avLst/>
              <a:gdLst/>
              <a:ahLst/>
              <a:cxnLst/>
              <a:rect l="l" t="t" r="r" b="b"/>
              <a:pathLst>
                <a:path w="2555875" h="6858000">
                  <a:moveTo>
                    <a:pt x="1542097" y="1537652"/>
                  </a:moveTo>
                  <a:lnTo>
                    <a:pt x="1494790" y="1544002"/>
                  </a:lnTo>
                  <a:lnTo>
                    <a:pt x="1451292" y="1562100"/>
                  </a:lnTo>
                  <a:lnTo>
                    <a:pt x="1413827" y="1590675"/>
                  </a:lnTo>
                  <a:lnTo>
                    <a:pt x="1384617" y="1628139"/>
                  </a:lnTo>
                  <a:lnTo>
                    <a:pt x="1365885" y="1673860"/>
                  </a:lnTo>
                  <a:lnTo>
                    <a:pt x="970915" y="3128645"/>
                  </a:lnTo>
                  <a:lnTo>
                    <a:pt x="0" y="6858000"/>
                  </a:lnTo>
                  <a:lnTo>
                    <a:pt x="26035" y="6858000"/>
                  </a:lnTo>
                  <a:lnTo>
                    <a:pt x="996632" y="3136265"/>
                  </a:lnTo>
                  <a:lnTo>
                    <a:pt x="1391285" y="1681479"/>
                  </a:lnTo>
                  <a:lnTo>
                    <a:pt x="1412240" y="1635442"/>
                  </a:lnTo>
                  <a:lnTo>
                    <a:pt x="1445577" y="1599247"/>
                  </a:lnTo>
                  <a:lnTo>
                    <a:pt x="1487805" y="1574800"/>
                  </a:lnTo>
                  <a:lnTo>
                    <a:pt x="1535747" y="1564322"/>
                  </a:lnTo>
                  <a:lnTo>
                    <a:pt x="1637665" y="1564322"/>
                  </a:lnTo>
                  <a:lnTo>
                    <a:pt x="1625600" y="1556702"/>
                  </a:lnTo>
                  <a:lnTo>
                    <a:pt x="1590992" y="1544002"/>
                  </a:lnTo>
                  <a:lnTo>
                    <a:pt x="1542097" y="1537652"/>
                  </a:lnTo>
                  <a:close/>
                </a:path>
                <a:path w="2555875" h="6858000">
                  <a:moveTo>
                    <a:pt x="1637665" y="1564322"/>
                  </a:moveTo>
                  <a:lnTo>
                    <a:pt x="1535747" y="1564322"/>
                  </a:lnTo>
                  <a:lnTo>
                    <a:pt x="1585912" y="1569402"/>
                  </a:lnTo>
                  <a:lnTo>
                    <a:pt x="1615122" y="1580514"/>
                  </a:lnTo>
                  <a:lnTo>
                    <a:pt x="1663700" y="1617662"/>
                  </a:lnTo>
                  <a:lnTo>
                    <a:pt x="1694497" y="1671954"/>
                  </a:lnTo>
                  <a:lnTo>
                    <a:pt x="1702117" y="1732597"/>
                  </a:lnTo>
                  <a:lnTo>
                    <a:pt x="1696720" y="1764029"/>
                  </a:lnTo>
                  <a:lnTo>
                    <a:pt x="1437005" y="2721927"/>
                  </a:lnTo>
                  <a:lnTo>
                    <a:pt x="1430655" y="2770822"/>
                  </a:lnTo>
                  <a:lnTo>
                    <a:pt x="1437005" y="2818129"/>
                  </a:lnTo>
                  <a:lnTo>
                    <a:pt x="1455102" y="2861627"/>
                  </a:lnTo>
                  <a:lnTo>
                    <a:pt x="1483677" y="2899092"/>
                  </a:lnTo>
                  <a:lnTo>
                    <a:pt x="1521460" y="2928302"/>
                  </a:lnTo>
                  <a:lnTo>
                    <a:pt x="1566862" y="2947035"/>
                  </a:lnTo>
                  <a:lnTo>
                    <a:pt x="1618932" y="2953067"/>
                  </a:lnTo>
                  <a:lnTo>
                    <a:pt x="1669097" y="2944812"/>
                  </a:lnTo>
                  <a:lnTo>
                    <a:pt x="1704340" y="2928302"/>
                  </a:lnTo>
                  <a:lnTo>
                    <a:pt x="1617662" y="2928302"/>
                  </a:lnTo>
                  <a:lnTo>
                    <a:pt x="1573212" y="2922904"/>
                  </a:lnTo>
                  <a:lnTo>
                    <a:pt x="1527175" y="2901950"/>
                  </a:lnTo>
                  <a:lnTo>
                    <a:pt x="1490980" y="2868612"/>
                  </a:lnTo>
                  <a:lnTo>
                    <a:pt x="1466532" y="2826385"/>
                  </a:lnTo>
                  <a:lnTo>
                    <a:pt x="1456055" y="2778442"/>
                  </a:lnTo>
                  <a:lnTo>
                    <a:pt x="1461135" y="2728277"/>
                  </a:lnTo>
                  <a:lnTo>
                    <a:pt x="1720850" y="1770379"/>
                  </a:lnTo>
                  <a:lnTo>
                    <a:pt x="1726882" y="1734820"/>
                  </a:lnTo>
                  <a:lnTo>
                    <a:pt x="1725930" y="1701800"/>
                  </a:lnTo>
                  <a:lnTo>
                    <a:pt x="1725930" y="1698942"/>
                  </a:lnTo>
                  <a:lnTo>
                    <a:pt x="1717992" y="1664017"/>
                  </a:lnTo>
                  <a:lnTo>
                    <a:pt x="1703070" y="1630679"/>
                  </a:lnTo>
                  <a:lnTo>
                    <a:pt x="1682115" y="1600517"/>
                  </a:lnTo>
                  <a:lnTo>
                    <a:pt x="1656080" y="1575752"/>
                  </a:lnTo>
                  <a:lnTo>
                    <a:pt x="1637665" y="1564322"/>
                  </a:lnTo>
                  <a:close/>
                </a:path>
                <a:path w="2555875" h="6858000">
                  <a:moveTo>
                    <a:pt x="2555875" y="0"/>
                  </a:moveTo>
                  <a:lnTo>
                    <a:pt x="2528570" y="0"/>
                  </a:lnTo>
                  <a:lnTo>
                    <a:pt x="2100177" y="1562100"/>
                  </a:lnTo>
                  <a:lnTo>
                    <a:pt x="1757680" y="2837497"/>
                  </a:lnTo>
                  <a:lnTo>
                    <a:pt x="1732915" y="2875279"/>
                  </a:lnTo>
                  <a:lnTo>
                    <a:pt x="1699895" y="2903537"/>
                  </a:lnTo>
                  <a:lnTo>
                    <a:pt x="1660525" y="2921635"/>
                  </a:lnTo>
                  <a:lnTo>
                    <a:pt x="1617662" y="2928302"/>
                  </a:lnTo>
                  <a:lnTo>
                    <a:pt x="1704340" y="2928302"/>
                  </a:lnTo>
                  <a:lnTo>
                    <a:pt x="1714817" y="2923540"/>
                  </a:lnTo>
                  <a:lnTo>
                    <a:pt x="1753235" y="2890520"/>
                  </a:lnTo>
                  <a:lnTo>
                    <a:pt x="1782127" y="2846387"/>
                  </a:lnTo>
                  <a:lnTo>
                    <a:pt x="1782127" y="2845117"/>
                  </a:lnTo>
                  <a:lnTo>
                    <a:pt x="2124710" y="1568132"/>
                  </a:lnTo>
                  <a:lnTo>
                    <a:pt x="2555875" y="0"/>
                  </a:lnTo>
                  <a:close/>
                </a:path>
              </a:pathLst>
            </a:custGeom>
            <a:solidFill>
              <a:srgbClr val="FFB8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7895589" y="5207635"/>
              <a:ext cx="756285" cy="1645920"/>
            </a:xfrm>
            <a:custGeom>
              <a:avLst/>
              <a:gdLst/>
              <a:ahLst/>
              <a:cxnLst/>
              <a:rect l="l" t="t" r="r" b="b"/>
              <a:pathLst>
                <a:path w="756284" h="1645920">
                  <a:moveTo>
                    <a:pt x="578484" y="0"/>
                  </a:moveTo>
                  <a:lnTo>
                    <a:pt x="532129" y="6350"/>
                  </a:lnTo>
                  <a:lnTo>
                    <a:pt x="489902" y="24129"/>
                  </a:lnTo>
                  <a:lnTo>
                    <a:pt x="453389" y="52387"/>
                  </a:lnTo>
                  <a:lnTo>
                    <a:pt x="425132" y="89534"/>
                  </a:lnTo>
                  <a:lnTo>
                    <a:pt x="406400" y="134619"/>
                  </a:lnTo>
                  <a:lnTo>
                    <a:pt x="0" y="1645602"/>
                  </a:lnTo>
                  <a:lnTo>
                    <a:pt x="26352" y="1645602"/>
                  </a:lnTo>
                  <a:lnTo>
                    <a:pt x="430212" y="140969"/>
                  </a:lnTo>
                  <a:lnTo>
                    <a:pt x="450214" y="95249"/>
                  </a:lnTo>
                  <a:lnTo>
                    <a:pt x="482282" y="59689"/>
                  </a:lnTo>
                  <a:lnTo>
                    <a:pt x="523239" y="35559"/>
                  </a:lnTo>
                  <a:lnTo>
                    <a:pt x="569594" y="25399"/>
                  </a:lnTo>
                  <a:lnTo>
                    <a:pt x="662362" y="25399"/>
                  </a:lnTo>
                  <a:lnTo>
                    <a:pt x="624839" y="6350"/>
                  </a:lnTo>
                  <a:lnTo>
                    <a:pt x="578484" y="0"/>
                  </a:lnTo>
                  <a:close/>
                </a:path>
                <a:path w="756284" h="1645920">
                  <a:moveTo>
                    <a:pt x="662362" y="25399"/>
                  </a:moveTo>
                  <a:lnTo>
                    <a:pt x="569594" y="25399"/>
                  </a:lnTo>
                  <a:lnTo>
                    <a:pt x="618489" y="30797"/>
                  </a:lnTo>
                  <a:lnTo>
                    <a:pt x="672464" y="57784"/>
                  </a:lnTo>
                  <a:lnTo>
                    <a:pt x="711517" y="103822"/>
                  </a:lnTo>
                  <a:lnTo>
                    <a:pt x="730884" y="161607"/>
                  </a:lnTo>
                  <a:lnTo>
                    <a:pt x="731837" y="192087"/>
                  </a:lnTo>
                  <a:lnTo>
                    <a:pt x="726439" y="222884"/>
                  </a:lnTo>
                  <a:lnTo>
                    <a:pt x="343852" y="1645602"/>
                  </a:lnTo>
                  <a:lnTo>
                    <a:pt x="370204" y="1645602"/>
                  </a:lnTo>
                  <a:lnTo>
                    <a:pt x="750252" y="229552"/>
                  </a:lnTo>
                  <a:lnTo>
                    <a:pt x="756284" y="193674"/>
                  </a:lnTo>
                  <a:lnTo>
                    <a:pt x="755332" y="158432"/>
                  </a:lnTo>
                  <a:lnTo>
                    <a:pt x="732789" y="91122"/>
                  </a:lnTo>
                  <a:lnTo>
                    <a:pt x="686752" y="37782"/>
                  </a:lnTo>
                  <a:lnTo>
                    <a:pt x="662362" y="25399"/>
                  </a:lnTo>
                  <a:close/>
                </a:path>
              </a:pathLst>
            </a:custGeom>
            <a:solidFill>
              <a:srgbClr val="D679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548879" y="6167120"/>
              <a:ext cx="3294379" cy="612140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143500" y="1544320"/>
              <a:ext cx="6945630" cy="4895850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339079" y="1739899"/>
              <a:ext cx="6367780" cy="4318000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7372350" y="4380229"/>
              <a:ext cx="1419860" cy="205740"/>
            </a:xfrm>
            <a:custGeom>
              <a:avLst/>
              <a:gdLst/>
              <a:ahLst/>
              <a:cxnLst/>
              <a:rect l="l" t="t" r="r" b="b"/>
              <a:pathLst>
                <a:path w="1419859" h="205739">
                  <a:moveTo>
                    <a:pt x="0" y="205740"/>
                  </a:moveTo>
                  <a:lnTo>
                    <a:pt x="1419859" y="205740"/>
                  </a:lnTo>
                  <a:lnTo>
                    <a:pt x="1419859" y="0"/>
                  </a:lnTo>
                  <a:lnTo>
                    <a:pt x="0" y="0"/>
                  </a:lnTo>
                  <a:lnTo>
                    <a:pt x="0" y="205740"/>
                  </a:lnTo>
                </a:path>
              </a:pathLst>
            </a:custGeom>
            <a:ln w="2857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9914890" y="33019"/>
            <a:ext cx="2174240" cy="1244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50" spc="60" dirty="0">
                <a:latin typeface="Calibri"/>
                <a:cs typeface="Calibri"/>
              </a:rPr>
              <a:t>CSP004_C_E:</a:t>
            </a:r>
            <a:r>
              <a:rPr sz="650" spc="35" dirty="0">
                <a:latin typeface="Calibri"/>
                <a:cs typeface="Calibri"/>
              </a:rPr>
              <a:t> </a:t>
            </a:r>
            <a:r>
              <a:rPr sz="650" spc="55" dirty="0">
                <a:latin typeface="Calibri"/>
                <a:cs typeface="Calibri"/>
              </a:rPr>
              <a:t>Abdelkader</a:t>
            </a:r>
            <a:r>
              <a:rPr sz="650" spc="30" dirty="0">
                <a:latin typeface="Calibri"/>
                <a:cs typeface="Calibri"/>
              </a:rPr>
              <a:t> </a:t>
            </a:r>
            <a:r>
              <a:rPr sz="650" spc="60" dirty="0">
                <a:latin typeface="Calibri"/>
                <a:cs typeface="Calibri"/>
              </a:rPr>
              <a:t>Shaaban</a:t>
            </a:r>
            <a:r>
              <a:rPr sz="650" spc="40" dirty="0">
                <a:latin typeface="Calibri"/>
                <a:cs typeface="Calibri"/>
              </a:rPr>
              <a:t> </a:t>
            </a:r>
            <a:r>
              <a:rPr sz="650" spc="55" dirty="0">
                <a:latin typeface="Calibri"/>
                <a:cs typeface="Calibri"/>
              </a:rPr>
              <a:t>και</a:t>
            </a:r>
            <a:r>
              <a:rPr sz="650" spc="25" dirty="0">
                <a:latin typeface="Calibri"/>
                <a:cs typeface="Calibri"/>
              </a:rPr>
              <a:t> </a:t>
            </a:r>
            <a:r>
              <a:rPr sz="650" spc="50" dirty="0">
                <a:latin typeface="Calibri"/>
                <a:cs typeface="Calibri"/>
              </a:rPr>
              <a:t>Stefan</a:t>
            </a:r>
            <a:r>
              <a:rPr sz="650" spc="30" dirty="0">
                <a:latin typeface="Calibri"/>
                <a:cs typeface="Calibri"/>
              </a:rPr>
              <a:t> </a:t>
            </a:r>
            <a:r>
              <a:rPr sz="650" spc="50" dirty="0">
                <a:latin typeface="Calibri"/>
                <a:cs typeface="Calibri"/>
              </a:rPr>
              <a:t>Schauer</a:t>
            </a:r>
            <a:endParaRPr sz="650">
              <a:latin typeface="Calibri"/>
              <a:cs typeface="Calibri"/>
            </a:endParaRPr>
          </a:p>
        </p:txBody>
      </p: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875030" y="762634"/>
            <a:ext cx="7278370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114" dirty="0">
                <a:solidFill>
                  <a:srgbClr val="000000"/>
                </a:solidFill>
              </a:rPr>
              <a:t>MITM</a:t>
            </a:r>
            <a:r>
              <a:rPr spc="155" dirty="0">
                <a:solidFill>
                  <a:srgbClr val="000000"/>
                </a:solidFill>
              </a:rPr>
              <a:t> </a:t>
            </a:r>
            <a:r>
              <a:rPr lang="el-GR" spc="155" dirty="0">
                <a:solidFill>
                  <a:srgbClr val="000000"/>
                </a:solidFill>
              </a:rPr>
              <a:t>(</a:t>
            </a:r>
            <a:r>
              <a:rPr spc="114" dirty="0" err="1">
                <a:solidFill>
                  <a:srgbClr val="000000"/>
                </a:solidFill>
              </a:rPr>
              <a:t>Συνέχει</a:t>
            </a:r>
            <a:r>
              <a:rPr spc="114" dirty="0">
                <a:solidFill>
                  <a:srgbClr val="000000"/>
                </a:solidFill>
              </a:rPr>
              <a:t>α):</a:t>
            </a:r>
            <a:r>
              <a:rPr spc="185" dirty="0">
                <a:solidFill>
                  <a:srgbClr val="000000"/>
                </a:solidFill>
              </a:rPr>
              <a:t> </a:t>
            </a:r>
            <a:r>
              <a:rPr spc="105" dirty="0">
                <a:solidFill>
                  <a:srgbClr val="000000"/>
                </a:solidFill>
              </a:rPr>
              <a:t>Εισβολή</a:t>
            </a:r>
            <a:r>
              <a:rPr spc="155" dirty="0">
                <a:solidFill>
                  <a:srgbClr val="000000"/>
                </a:solidFill>
              </a:rPr>
              <a:t> </a:t>
            </a:r>
            <a:r>
              <a:rPr spc="100" dirty="0">
                <a:solidFill>
                  <a:srgbClr val="000000"/>
                </a:solidFill>
              </a:rPr>
              <a:t>κώδικα</a:t>
            </a:r>
            <a:r>
              <a:rPr spc="145" dirty="0">
                <a:solidFill>
                  <a:srgbClr val="000000"/>
                </a:solidFill>
              </a:rPr>
              <a:t> </a:t>
            </a:r>
            <a:r>
              <a:rPr spc="105" dirty="0">
                <a:solidFill>
                  <a:srgbClr val="000000"/>
                </a:solidFill>
              </a:rPr>
              <a:t>προγραμματισμού</a:t>
            </a:r>
          </a:p>
        </p:txBody>
      </p:sp>
      <p:sp>
        <p:nvSpPr>
          <p:cNvPr id="12" name="object 12"/>
          <p:cNvSpPr txBox="1"/>
          <p:nvPr/>
        </p:nvSpPr>
        <p:spPr>
          <a:xfrm>
            <a:off x="974725" y="1237615"/>
            <a:ext cx="6256655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63220" indent="-350520">
              <a:lnSpc>
                <a:spcPct val="100000"/>
              </a:lnSpc>
              <a:spcBef>
                <a:spcPts val="100"/>
              </a:spcBef>
              <a:buSzPct val="163636"/>
              <a:buFont typeface="Arial"/>
              <a:buChar char="•"/>
              <a:tabLst>
                <a:tab pos="362585" algn="l"/>
                <a:tab pos="363220" algn="l"/>
              </a:tabLst>
            </a:pPr>
            <a:r>
              <a:rPr sz="1100" spc="100" dirty="0">
                <a:latin typeface="Calibri"/>
                <a:cs typeface="Calibri"/>
              </a:rPr>
              <a:t>Στη</a:t>
            </a:r>
            <a:r>
              <a:rPr sz="1100" spc="50" dirty="0">
                <a:latin typeface="Calibri"/>
                <a:cs typeface="Calibri"/>
              </a:rPr>
              <a:t> </a:t>
            </a:r>
            <a:r>
              <a:rPr sz="1100" spc="95" dirty="0">
                <a:latin typeface="Calibri"/>
                <a:cs typeface="Calibri"/>
              </a:rPr>
              <a:t>συνέχεια,</a:t>
            </a:r>
            <a:r>
              <a:rPr sz="1100" spc="55" dirty="0">
                <a:latin typeface="Calibri"/>
                <a:cs typeface="Calibri"/>
              </a:rPr>
              <a:t> </a:t>
            </a:r>
            <a:r>
              <a:rPr sz="1100" spc="95" dirty="0">
                <a:latin typeface="Calibri"/>
                <a:cs typeface="Calibri"/>
              </a:rPr>
              <a:t>εκτελέστε</a:t>
            </a:r>
            <a:r>
              <a:rPr sz="1100" spc="45" dirty="0">
                <a:latin typeface="Calibri"/>
                <a:cs typeface="Calibri"/>
              </a:rPr>
              <a:t> </a:t>
            </a:r>
            <a:r>
              <a:rPr sz="1100" spc="95" dirty="0">
                <a:latin typeface="Calibri"/>
                <a:cs typeface="Calibri"/>
              </a:rPr>
              <a:t>το</a:t>
            </a:r>
            <a:r>
              <a:rPr sz="1100" spc="55" dirty="0">
                <a:latin typeface="Calibri"/>
                <a:cs typeface="Calibri"/>
              </a:rPr>
              <a:t> </a:t>
            </a:r>
            <a:r>
              <a:rPr sz="1100" spc="85" dirty="0">
                <a:latin typeface="Calibri"/>
                <a:cs typeface="Calibri"/>
              </a:rPr>
              <a:t>caplet</a:t>
            </a:r>
            <a:r>
              <a:rPr sz="1100" spc="50" dirty="0">
                <a:latin typeface="Calibri"/>
                <a:cs typeface="Calibri"/>
              </a:rPr>
              <a:t> </a:t>
            </a:r>
            <a:r>
              <a:rPr sz="1100" spc="110" dirty="0">
                <a:latin typeface="Calibri"/>
                <a:cs typeface="Calibri"/>
              </a:rPr>
              <a:t>σας</a:t>
            </a:r>
            <a:r>
              <a:rPr sz="1100" spc="60" dirty="0">
                <a:latin typeface="Calibri"/>
                <a:cs typeface="Calibri"/>
              </a:rPr>
              <a:t> </a:t>
            </a:r>
            <a:r>
              <a:rPr sz="1100" spc="114" dirty="0">
                <a:latin typeface="Calibri"/>
                <a:cs typeface="Calibri"/>
              </a:rPr>
              <a:t>ή</a:t>
            </a:r>
            <a:r>
              <a:rPr sz="1100" spc="50" dirty="0">
                <a:latin typeface="Calibri"/>
                <a:cs typeface="Calibri"/>
              </a:rPr>
              <a:t> </a:t>
            </a:r>
            <a:r>
              <a:rPr sz="1100" spc="75" dirty="0">
                <a:latin typeface="Calibri"/>
                <a:cs typeface="Calibri"/>
              </a:rPr>
              <a:t>τις</a:t>
            </a:r>
            <a:r>
              <a:rPr sz="1100" spc="60" dirty="0">
                <a:latin typeface="Calibri"/>
                <a:cs typeface="Calibri"/>
              </a:rPr>
              <a:t> </a:t>
            </a:r>
            <a:r>
              <a:rPr sz="1100" spc="85" dirty="0">
                <a:latin typeface="Calibri"/>
                <a:cs typeface="Calibri"/>
              </a:rPr>
              <a:t>εντολές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spc="100" dirty="0">
                <a:latin typeface="Calibri"/>
                <a:cs typeface="Calibri"/>
              </a:rPr>
              <a:t>επίθεσης</a:t>
            </a:r>
            <a:r>
              <a:rPr sz="1100" spc="55" dirty="0">
                <a:latin typeface="Calibri"/>
                <a:cs typeface="Calibri"/>
              </a:rPr>
              <a:t> </a:t>
            </a:r>
            <a:r>
              <a:rPr sz="1100" spc="105" dirty="0">
                <a:latin typeface="Calibri"/>
                <a:cs typeface="Calibri"/>
              </a:rPr>
              <a:t>παραποίησης</a:t>
            </a:r>
            <a:r>
              <a:rPr sz="1100" spc="50" dirty="0">
                <a:latin typeface="Calibri"/>
                <a:cs typeface="Calibri"/>
              </a:rPr>
              <a:t> </a:t>
            </a:r>
            <a:r>
              <a:rPr sz="1100" spc="90" dirty="0">
                <a:latin typeface="Calibri"/>
                <a:cs typeface="Calibri"/>
              </a:rPr>
              <a:t>bettercap)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974725" y="2228215"/>
            <a:ext cx="2943225" cy="360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100" spc="70" dirty="0">
                <a:latin typeface="Calibri"/>
                <a:cs typeface="Calibri"/>
              </a:rPr>
              <a:t>Εκτελέστε</a:t>
            </a:r>
            <a:r>
              <a:rPr sz="1100" spc="30" dirty="0">
                <a:latin typeface="Calibri"/>
                <a:cs typeface="Calibri"/>
              </a:rPr>
              <a:t> </a:t>
            </a:r>
            <a:r>
              <a:rPr sz="1100" spc="70" dirty="0">
                <a:latin typeface="Calibri"/>
                <a:cs typeface="Calibri"/>
              </a:rPr>
              <a:t>το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b="1" spc="65" dirty="0">
                <a:latin typeface="Calibri"/>
                <a:cs typeface="Calibri"/>
              </a:rPr>
              <a:t>caplet</a:t>
            </a:r>
            <a:r>
              <a:rPr sz="1100" b="1" spc="45" dirty="0">
                <a:latin typeface="Calibri"/>
                <a:cs typeface="Calibri"/>
              </a:rPr>
              <a:t> </a:t>
            </a:r>
            <a:r>
              <a:rPr sz="1100" b="1" spc="60" dirty="0">
                <a:latin typeface="Calibri"/>
                <a:cs typeface="Calibri"/>
              </a:rPr>
              <a:t>hsthijack,</a:t>
            </a:r>
            <a:r>
              <a:rPr sz="1100" b="1" spc="40" dirty="0">
                <a:latin typeface="Calibri"/>
                <a:cs typeface="Calibri"/>
              </a:rPr>
              <a:t> </a:t>
            </a:r>
            <a:r>
              <a:rPr sz="1100" spc="75" dirty="0">
                <a:latin typeface="Calibri"/>
                <a:cs typeface="Calibri"/>
              </a:rPr>
              <a:t>την</a:t>
            </a:r>
            <a:r>
              <a:rPr sz="1100" spc="30" dirty="0">
                <a:latin typeface="Calibri"/>
                <a:cs typeface="Calibri"/>
              </a:rPr>
              <a:t> </a:t>
            </a:r>
            <a:r>
              <a:rPr sz="1100" spc="80" dirty="0">
                <a:latin typeface="Calibri"/>
                <a:cs typeface="Calibri"/>
              </a:rPr>
              <a:t>ακόλουθη </a:t>
            </a:r>
            <a:r>
              <a:rPr sz="1100" spc="-229" dirty="0">
                <a:latin typeface="Calibri"/>
                <a:cs typeface="Calibri"/>
              </a:rPr>
              <a:t> </a:t>
            </a:r>
            <a:r>
              <a:rPr sz="1100" spc="75" dirty="0">
                <a:latin typeface="Calibri"/>
                <a:cs typeface="Calibri"/>
              </a:rPr>
              <a:t>εντολή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205864" y="3585209"/>
            <a:ext cx="1393825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b="1" spc="55" dirty="0">
                <a:solidFill>
                  <a:srgbClr val="CF2D1C"/>
                </a:solidFill>
                <a:latin typeface="Calibri"/>
                <a:cs typeface="Calibri"/>
              </a:rPr>
              <a:t>hstshijack/hstshijack</a:t>
            </a:r>
            <a:endParaRPr sz="11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220450" y="5787390"/>
            <a:ext cx="42545" cy="825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615"/>
              </a:lnSpc>
            </a:pPr>
            <a:r>
              <a:rPr sz="650" dirty="0">
                <a:latin typeface="Calibri"/>
                <a:cs typeface="Calibri"/>
              </a:rPr>
              <a:t>8</a:t>
            </a:r>
            <a:endParaRPr sz="650">
              <a:latin typeface="Calibri"/>
              <a:cs typeface="Calibri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6690359" y="0"/>
            <a:ext cx="5380990" cy="6878955"/>
            <a:chOff x="6690359" y="0"/>
            <a:chExt cx="5380990" cy="6878955"/>
          </a:xfrm>
        </p:grpSpPr>
        <p:sp>
          <p:nvSpPr>
            <p:cNvPr id="4" name="object 4"/>
            <p:cNvSpPr/>
            <p:nvPr/>
          </p:nvSpPr>
          <p:spPr>
            <a:xfrm>
              <a:off x="6896099" y="1270"/>
              <a:ext cx="1818639" cy="6856730"/>
            </a:xfrm>
            <a:custGeom>
              <a:avLst/>
              <a:gdLst/>
              <a:ahLst/>
              <a:cxnLst/>
              <a:rect l="l" t="t" r="r" b="b"/>
              <a:pathLst>
                <a:path w="1818640" h="6856730">
                  <a:moveTo>
                    <a:pt x="0" y="6856730"/>
                  </a:moveTo>
                  <a:lnTo>
                    <a:pt x="1818322" y="0"/>
                  </a:lnTo>
                </a:path>
              </a:pathLst>
            </a:custGeom>
            <a:ln w="22225">
              <a:solidFill>
                <a:srgbClr val="D6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7377747" y="0"/>
              <a:ext cx="2555875" cy="6858000"/>
            </a:xfrm>
            <a:custGeom>
              <a:avLst/>
              <a:gdLst/>
              <a:ahLst/>
              <a:cxnLst/>
              <a:rect l="l" t="t" r="r" b="b"/>
              <a:pathLst>
                <a:path w="2555875" h="6858000">
                  <a:moveTo>
                    <a:pt x="1542097" y="1537652"/>
                  </a:moveTo>
                  <a:lnTo>
                    <a:pt x="1494790" y="1544002"/>
                  </a:lnTo>
                  <a:lnTo>
                    <a:pt x="1451292" y="1562100"/>
                  </a:lnTo>
                  <a:lnTo>
                    <a:pt x="1413827" y="1590675"/>
                  </a:lnTo>
                  <a:lnTo>
                    <a:pt x="1384617" y="1628139"/>
                  </a:lnTo>
                  <a:lnTo>
                    <a:pt x="1365885" y="1673860"/>
                  </a:lnTo>
                  <a:lnTo>
                    <a:pt x="970915" y="3128645"/>
                  </a:lnTo>
                  <a:lnTo>
                    <a:pt x="0" y="6858000"/>
                  </a:lnTo>
                  <a:lnTo>
                    <a:pt x="26035" y="6858000"/>
                  </a:lnTo>
                  <a:lnTo>
                    <a:pt x="996632" y="3136265"/>
                  </a:lnTo>
                  <a:lnTo>
                    <a:pt x="1391285" y="1681479"/>
                  </a:lnTo>
                  <a:lnTo>
                    <a:pt x="1412240" y="1635442"/>
                  </a:lnTo>
                  <a:lnTo>
                    <a:pt x="1445577" y="1599247"/>
                  </a:lnTo>
                  <a:lnTo>
                    <a:pt x="1487805" y="1574800"/>
                  </a:lnTo>
                  <a:lnTo>
                    <a:pt x="1535747" y="1564322"/>
                  </a:lnTo>
                  <a:lnTo>
                    <a:pt x="1637665" y="1564322"/>
                  </a:lnTo>
                  <a:lnTo>
                    <a:pt x="1625600" y="1556702"/>
                  </a:lnTo>
                  <a:lnTo>
                    <a:pt x="1590992" y="1544002"/>
                  </a:lnTo>
                  <a:lnTo>
                    <a:pt x="1542097" y="1537652"/>
                  </a:lnTo>
                  <a:close/>
                </a:path>
                <a:path w="2555875" h="6858000">
                  <a:moveTo>
                    <a:pt x="1637665" y="1564322"/>
                  </a:moveTo>
                  <a:lnTo>
                    <a:pt x="1535747" y="1564322"/>
                  </a:lnTo>
                  <a:lnTo>
                    <a:pt x="1585912" y="1569402"/>
                  </a:lnTo>
                  <a:lnTo>
                    <a:pt x="1615122" y="1580514"/>
                  </a:lnTo>
                  <a:lnTo>
                    <a:pt x="1663700" y="1617662"/>
                  </a:lnTo>
                  <a:lnTo>
                    <a:pt x="1694497" y="1671954"/>
                  </a:lnTo>
                  <a:lnTo>
                    <a:pt x="1702117" y="1732597"/>
                  </a:lnTo>
                  <a:lnTo>
                    <a:pt x="1696720" y="1764029"/>
                  </a:lnTo>
                  <a:lnTo>
                    <a:pt x="1437005" y="2721927"/>
                  </a:lnTo>
                  <a:lnTo>
                    <a:pt x="1430655" y="2770822"/>
                  </a:lnTo>
                  <a:lnTo>
                    <a:pt x="1437005" y="2818129"/>
                  </a:lnTo>
                  <a:lnTo>
                    <a:pt x="1455102" y="2861627"/>
                  </a:lnTo>
                  <a:lnTo>
                    <a:pt x="1483677" y="2899092"/>
                  </a:lnTo>
                  <a:lnTo>
                    <a:pt x="1521460" y="2928302"/>
                  </a:lnTo>
                  <a:lnTo>
                    <a:pt x="1566862" y="2947035"/>
                  </a:lnTo>
                  <a:lnTo>
                    <a:pt x="1618932" y="2953067"/>
                  </a:lnTo>
                  <a:lnTo>
                    <a:pt x="1669097" y="2944812"/>
                  </a:lnTo>
                  <a:lnTo>
                    <a:pt x="1704340" y="2928302"/>
                  </a:lnTo>
                  <a:lnTo>
                    <a:pt x="1617662" y="2928302"/>
                  </a:lnTo>
                  <a:lnTo>
                    <a:pt x="1573212" y="2922904"/>
                  </a:lnTo>
                  <a:lnTo>
                    <a:pt x="1527175" y="2901950"/>
                  </a:lnTo>
                  <a:lnTo>
                    <a:pt x="1490980" y="2868612"/>
                  </a:lnTo>
                  <a:lnTo>
                    <a:pt x="1466532" y="2826385"/>
                  </a:lnTo>
                  <a:lnTo>
                    <a:pt x="1456055" y="2778442"/>
                  </a:lnTo>
                  <a:lnTo>
                    <a:pt x="1461135" y="2728277"/>
                  </a:lnTo>
                  <a:lnTo>
                    <a:pt x="1720850" y="1770379"/>
                  </a:lnTo>
                  <a:lnTo>
                    <a:pt x="1726882" y="1734820"/>
                  </a:lnTo>
                  <a:lnTo>
                    <a:pt x="1725930" y="1701800"/>
                  </a:lnTo>
                  <a:lnTo>
                    <a:pt x="1725930" y="1698942"/>
                  </a:lnTo>
                  <a:lnTo>
                    <a:pt x="1717992" y="1664017"/>
                  </a:lnTo>
                  <a:lnTo>
                    <a:pt x="1703070" y="1630679"/>
                  </a:lnTo>
                  <a:lnTo>
                    <a:pt x="1682115" y="1600517"/>
                  </a:lnTo>
                  <a:lnTo>
                    <a:pt x="1656080" y="1575752"/>
                  </a:lnTo>
                  <a:lnTo>
                    <a:pt x="1637665" y="1564322"/>
                  </a:lnTo>
                  <a:close/>
                </a:path>
                <a:path w="2555875" h="6858000">
                  <a:moveTo>
                    <a:pt x="2555875" y="0"/>
                  </a:moveTo>
                  <a:lnTo>
                    <a:pt x="2528570" y="0"/>
                  </a:lnTo>
                  <a:lnTo>
                    <a:pt x="2100177" y="1562100"/>
                  </a:lnTo>
                  <a:lnTo>
                    <a:pt x="1757680" y="2837497"/>
                  </a:lnTo>
                  <a:lnTo>
                    <a:pt x="1732915" y="2875279"/>
                  </a:lnTo>
                  <a:lnTo>
                    <a:pt x="1699895" y="2903537"/>
                  </a:lnTo>
                  <a:lnTo>
                    <a:pt x="1660525" y="2921635"/>
                  </a:lnTo>
                  <a:lnTo>
                    <a:pt x="1617662" y="2928302"/>
                  </a:lnTo>
                  <a:lnTo>
                    <a:pt x="1704340" y="2928302"/>
                  </a:lnTo>
                  <a:lnTo>
                    <a:pt x="1714817" y="2923540"/>
                  </a:lnTo>
                  <a:lnTo>
                    <a:pt x="1753235" y="2890520"/>
                  </a:lnTo>
                  <a:lnTo>
                    <a:pt x="1782127" y="2846387"/>
                  </a:lnTo>
                  <a:lnTo>
                    <a:pt x="1782127" y="2845117"/>
                  </a:lnTo>
                  <a:lnTo>
                    <a:pt x="2124710" y="1568132"/>
                  </a:lnTo>
                  <a:lnTo>
                    <a:pt x="2555875" y="0"/>
                  </a:lnTo>
                  <a:close/>
                </a:path>
              </a:pathLst>
            </a:custGeom>
            <a:solidFill>
              <a:srgbClr val="FFB8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7895589" y="5207635"/>
              <a:ext cx="756285" cy="1645920"/>
            </a:xfrm>
            <a:custGeom>
              <a:avLst/>
              <a:gdLst/>
              <a:ahLst/>
              <a:cxnLst/>
              <a:rect l="l" t="t" r="r" b="b"/>
              <a:pathLst>
                <a:path w="756284" h="1645920">
                  <a:moveTo>
                    <a:pt x="578484" y="0"/>
                  </a:moveTo>
                  <a:lnTo>
                    <a:pt x="532129" y="6350"/>
                  </a:lnTo>
                  <a:lnTo>
                    <a:pt x="489902" y="24129"/>
                  </a:lnTo>
                  <a:lnTo>
                    <a:pt x="453389" y="52387"/>
                  </a:lnTo>
                  <a:lnTo>
                    <a:pt x="425132" y="89534"/>
                  </a:lnTo>
                  <a:lnTo>
                    <a:pt x="406400" y="134619"/>
                  </a:lnTo>
                  <a:lnTo>
                    <a:pt x="0" y="1645602"/>
                  </a:lnTo>
                  <a:lnTo>
                    <a:pt x="26352" y="1645602"/>
                  </a:lnTo>
                  <a:lnTo>
                    <a:pt x="430212" y="140969"/>
                  </a:lnTo>
                  <a:lnTo>
                    <a:pt x="450214" y="95249"/>
                  </a:lnTo>
                  <a:lnTo>
                    <a:pt x="482282" y="59689"/>
                  </a:lnTo>
                  <a:lnTo>
                    <a:pt x="523239" y="35559"/>
                  </a:lnTo>
                  <a:lnTo>
                    <a:pt x="569594" y="25399"/>
                  </a:lnTo>
                  <a:lnTo>
                    <a:pt x="662362" y="25399"/>
                  </a:lnTo>
                  <a:lnTo>
                    <a:pt x="624839" y="6350"/>
                  </a:lnTo>
                  <a:lnTo>
                    <a:pt x="578484" y="0"/>
                  </a:lnTo>
                  <a:close/>
                </a:path>
                <a:path w="756284" h="1645920">
                  <a:moveTo>
                    <a:pt x="662362" y="25399"/>
                  </a:moveTo>
                  <a:lnTo>
                    <a:pt x="569594" y="25399"/>
                  </a:lnTo>
                  <a:lnTo>
                    <a:pt x="618489" y="30797"/>
                  </a:lnTo>
                  <a:lnTo>
                    <a:pt x="672464" y="57784"/>
                  </a:lnTo>
                  <a:lnTo>
                    <a:pt x="711517" y="103822"/>
                  </a:lnTo>
                  <a:lnTo>
                    <a:pt x="730884" y="161607"/>
                  </a:lnTo>
                  <a:lnTo>
                    <a:pt x="731837" y="192087"/>
                  </a:lnTo>
                  <a:lnTo>
                    <a:pt x="726439" y="222884"/>
                  </a:lnTo>
                  <a:lnTo>
                    <a:pt x="343852" y="1645602"/>
                  </a:lnTo>
                  <a:lnTo>
                    <a:pt x="370204" y="1645602"/>
                  </a:lnTo>
                  <a:lnTo>
                    <a:pt x="750252" y="229552"/>
                  </a:lnTo>
                  <a:lnTo>
                    <a:pt x="756284" y="193674"/>
                  </a:lnTo>
                  <a:lnTo>
                    <a:pt x="755332" y="158432"/>
                  </a:lnTo>
                  <a:lnTo>
                    <a:pt x="732789" y="91122"/>
                  </a:lnTo>
                  <a:lnTo>
                    <a:pt x="686752" y="37782"/>
                  </a:lnTo>
                  <a:lnTo>
                    <a:pt x="662362" y="25399"/>
                  </a:lnTo>
                  <a:close/>
                </a:path>
              </a:pathLst>
            </a:custGeom>
            <a:solidFill>
              <a:srgbClr val="D679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548879" y="6167120"/>
              <a:ext cx="3294379" cy="612140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690359" y="1127759"/>
              <a:ext cx="5380990" cy="5730239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885939" y="1323339"/>
              <a:ext cx="4803140" cy="5232400"/>
            </a:xfrm>
            <a:prstGeom prst="rect">
              <a:avLst/>
            </a:prstGeom>
          </p:spPr>
        </p:pic>
      </p:grpSp>
      <p:grpSp>
        <p:nvGrpSpPr>
          <p:cNvPr id="10" name="object 10"/>
          <p:cNvGrpSpPr/>
          <p:nvPr/>
        </p:nvGrpSpPr>
        <p:grpSpPr>
          <a:xfrm>
            <a:off x="304772" y="1219977"/>
            <a:ext cx="6283325" cy="4873625"/>
            <a:chOff x="304772" y="1219977"/>
            <a:chExt cx="6283325" cy="4873625"/>
          </a:xfrm>
        </p:grpSpPr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04772" y="1219977"/>
              <a:ext cx="6282744" cy="4873339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54659" y="1370012"/>
              <a:ext cx="5796280" cy="4386580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2470150" y="2887662"/>
              <a:ext cx="2420620" cy="205740"/>
            </a:xfrm>
            <a:custGeom>
              <a:avLst/>
              <a:gdLst/>
              <a:ahLst/>
              <a:cxnLst/>
              <a:rect l="l" t="t" r="r" b="b"/>
              <a:pathLst>
                <a:path w="2420620" h="205739">
                  <a:moveTo>
                    <a:pt x="0" y="205739"/>
                  </a:moveTo>
                  <a:lnTo>
                    <a:pt x="2420620" y="205739"/>
                  </a:lnTo>
                  <a:lnTo>
                    <a:pt x="2420620" y="0"/>
                  </a:lnTo>
                  <a:lnTo>
                    <a:pt x="0" y="0"/>
                  </a:lnTo>
                  <a:lnTo>
                    <a:pt x="0" y="205739"/>
                  </a:lnTo>
                </a:path>
              </a:pathLst>
            </a:custGeom>
            <a:ln w="2857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object 14"/>
          <p:cNvSpPr txBox="1"/>
          <p:nvPr/>
        </p:nvSpPr>
        <p:spPr>
          <a:xfrm>
            <a:off x="9914890" y="33019"/>
            <a:ext cx="2174240" cy="1244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50" spc="60" dirty="0">
                <a:latin typeface="Calibri"/>
                <a:cs typeface="Calibri"/>
              </a:rPr>
              <a:t>CSP004_C_E:</a:t>
            </a:r>
            <a:r>
              <a:rPr sz="650" spc="35" dirty="0">
                <a:latin typeface="Calibri"/>
                <a:cs typeface="Calibri"/>
              </a:rPr>
              <a:t> </a:t>
            </a:r>
            <a:r>
              <a:rPr sz="650" spc="55" dirty="0">
                <a:latin typeface="Calibri"/>
                <a:cs typeface="Calibri"/>
              </a:rPr>
              <a:t>Abdelkader</a:t>
            </a:r>
            <a:r>
              <a:rPr sz="650" spc="30" dirty="0">
                <a:latin typeface="Calibri"/>
                <a:cs typeface="Calibri"/>
              </a:rPr>
              <a:t> </a:t>
            </a:r>
            <a:r>
              <a:rPr sz="650" spc="60" dirty="0">
                <a:latin typeface="Calibri"/>
                <a:cs typeface="Calibri"/>
              </a:rPr>
              <a:t>Shaaban</a:t>
            </a:r>
            <a:r>
              <a:rPr sz="650" spc="40" dirty="0">
                <a:latin typeface="Calibri"/>
                <a:cs typeface="Calibri"/>
              </a:rPr>
              <a:t> </a:t>
            </a:r>
            <a:r>
              <a:rPr sz="650" spc="55" dirty="0">
                <a:latin typeface="Calibri"/>
                <a:cs typeface="Calibri"/>
              </a:rPr>
              <a:t>και</a:t>
            </a:r>
            <a:r>
              <a:rPr sz="650" spc="25" dirty="0">
                <a:latin typeface="Calibri"/>
                <a:cs typeface="Calibri"/>
              </a:rPr>
              <a:t> </a:t>
            </a:r>
            <a:r>
              <a:rPr sz="650" spc="50" dirty="0">
                <a:latin typeface="Calibri"/>
                <a:cs typeface="Calibri"/>
              </a:rPr>
              <a:t>Stefan</a:t>
            </a:r>
            <a:r>
              <a:rPr sz="650" spc="25" dirty="0">
                <a:latin typeface="Calibri"/>
                <a:cs typeface="Calibri"/>
              </a:rPr>
              <a:t> </a:t>
            </a:r>
            <a:r>
              <a:rPr sz="650" spc="50" dirty="0">
                <a:latin typeface="Calibri"/>
                <a:cs typeface="Calibri"/>
              </a:rPr>
              <a:t>Schauer</a:t>
            </a:r>
            <a:endParaRPr sz="650">
              <a:latin typeface="Calibri"/>
              <a:cs typeface="Calibri"/>
            </a:endParaRPr>
          </a:p>
        </p:txBody>
      </p:sp>
      <p:sp>
        <p:nvSpPr>
          <p:cNvPr id="15" name="object 15"/>
          <p:cNvSpPr txBox="1">
            <a:spLocks noGrp="1"/>
          </p:cNvSpPr>
          <p:nvPr>
            <p:ph type="title"/>
          </p:nvPr>
        </p:nvSpPr>
        <p:spPr>
          <a:xfrm>
            <a:off x="875030" y="762634"/>
            <a:ext cx="6821170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114" dirty="0">
                <a:solidFill>
                  <a:srgbClr val="000000"/>
                </a:solidFill>
              </a:rPr>
              <a:t>MITM</a:t>
            </a:r>
            <a:r>
              <a:rPr spc="155" dirty="0">
                <a:solidFill>
                  <a:srgbClr val="000000"/>
                </a:solidFill>
              </a:rPr>
              <a:t> </a:t>
            </a:r>
            <a:r>
              <a:rPr lang="el-GR" spc="155" dirty="0">
                <a:solidFill>
                  <a:srgbClr val="000000"/>
                </a:solidFill>
              </a:rPr>
              <a:t>(</a:t>
            </a:r>
            <a:r>
              <a:rPr spc="114" dirty="0" err="1">
                <a:solidFill>
                  <a:srgbClr val="000000"/>
                </a:solidFill>
              </a:rPr>
              <a:t>Συνέχει</a:t>
            </a:r>
            <a:r>
              <a:rPr spc="114" dirty="0">
                <a:solidFill>
                  <a:srgbClr val="000000"/>
                </a:solidFill>
              </a:rPr>
              <a:t>α):</a:t>
            </a:r>
            <a:r>
              <a:rPr spc="185" dirty="0">
                <a:solidFill>
                  <a:srgbClr val="000000"/>
                </a:solidFill>
              </a:rPr>
              <a:t> </a:t>
            </a:r>
            <a:r>
              <a:rPr spc="105" dirty="0">
                <a:solidFill>
                  <a:srgbClr val="000000"/>
                </a:solidFill>
              </a:rPr>
              <a:t>Εισβολή</a:t>
            </a:r>
            <a:r>
              <a:rPr spc="155" dirty="0">
                <a:solidFill>
                  <a:srgbClr val="000000"/>
                </a:solidFill>
              </a:rPr>
              <a:t> </a:t>
            </a:r>
            <a:r>
              <a:rPr spc="100" dirty="0">
                <a:solidFill>
                  <a:srgbClr val="000000"/>
                </a:solidFill>
              </a:rPr>
              <a:t>κώδικα</a:t>
            </a:r>
            <a:r>
              <a:rPr spc="145" dirty="0">
                <a:solidFill>
                  <a:srgbClr val="000000"/>
                </a:solidFill>
              </a:rPr>
              <a:t> </a:t>
            </a:r>
            <a:r>
              <a:rPr spc="105" dirty="0">
                <a:solidFill>
                  <a:srgbClr val="000000"/>
                </a:solidFill>
              </a:rPr>
              <a:t>προγραμματισμού</a:t>
            </a:r>
          </a:p>
        </p:txBody>
      </p:sp>
      <p:sp>
        <p:nvSpPr>
          <p:cNvPr id="16" name="object 16"/>
          <p:cNvSpPr txBox="1"/>
          <p:nvPr/>
        </p:nvSpPr>
        <p:spPr>
          <a:xfrm>
            <a:off x="2341245" y="2954337"/>
            <a:ext cx="3056255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b="1" spc="80" dirty="0">
                <a:solidFill>
                  <a:srgbClr val="CF2D1C"/>
                </a:solidFill>
                <a:latin typeface="Calibri"/>
                <a:cs typeface="Calibri"/>
              </a:rPr>
              <a:t>Το</a:t>
            </a:r>
            <a:r>
              <a:rPr sz="1100" b="1" spc="30" dirty="0">
                <a:solidFill>
                  <a:srgbClr val="CF2D1C"/>
                </a:solidFill>
                <a:latin typeface="Calibri"/>
                <a:cs typeface="Calibri"/>
              </a:rPr>
              <a:t> </a:t>
            </a:r>
            <a:r>
              <a:rPr sz="1100" b="1" spc="65" dirty="0">
                <a:solidFill>
                  <a:srgbClr val="CF2D1C"/>
                </a:solidFill>
                <a:latin typeface="Calibri"/>
                <a:cs typeface="Calibri"/>
              </a:rPr>
              <a:t>Hstshijack</a:t>
            </a:r>
            <a:r>
              <a:rPr sz="1100" b="1" spc="35" dirty="0">
                <a:solidFill>
                  <a:srgbClr val="CF2D1C"/>
                </a:solidFill>
                <a:latin typeface="Calibri"/>
                <a:cs typeface="Calibri"/>
              </a:rPr>
              <a:t> </a:t>
            </a:r>
            <a:r>
              <a:rPr sz="1100" b="1" spc="70" dirty="0">
                <a:solidFill>
                  <a:srgbClr val="CF2D1C"/>
                </a:solidFill>
                <a:latin typeface="Calibri"/>
                <a:cs typeface="Calibri"/>
              </a:rPr>
              <a:t>caplate</a:t>
            </a:r>
            <a:r>
              <a:rPr sz="1100" b="1" spc="35" dirty="0">
                <a:solidFill>
                  <a:srgbClr val="CF2D1C"/>
                </a:solidFill>
                <a:latin typeface="Calibri"/>
                <a:cs typeface="Calibri"/>
              </a:rPr>
              <a:t> </a:t>
            </a:r>
            <a:r>
              <a:rPr sz="1100" b="1" spc="85" dirty="0">
                <a:solidFill>
                  <a:srgbClr val="CF2D1C"/>
                </a:solidFill>
                <a:latin typeface="Calibri"/>
                <a:cs typeface="Calibri"/>
              </a:rPr>
              <a:t>φορτώθηκε</a:t>
            </a:r>
            <a:r>
              <a:rPr sz="1100" b="1" spc="40" dirty="0">
                <a:solidFill>
                  <a:srgbClr val="CF2D1C"/>
                </a:solidFill>
                <a:latin typeface="Calibri"/>
                <a:cs typeface="Calibri"/>
              </a:rPr>
              <a:t> </a:t>
            </a:r>
            <a:r>
              <a:rPr sz="1100" b="1" spc="80" dirty="0">
                <a:solidFill>
                  <a:srgbClr val="CF2D1C"/>
                </a:solidFill>
                <a:latin typeface="Calibri"/>
                <a:cs typeface="Calibri"/>
              </a:rPr>
              <a:t>με</a:t>
            </a:r>
            <a:r>
              <a:rPr sz="1100" b="1" spc="10" dirty="0">
                <a:solidFill>
                  <a:srgbClr val="CF2D1C"/>
                </a:solidFill>
                <a:latin typeface="Calibri"/>
                <a:cs typeface="Calibri"/>
              </a:rPr>
              <a:t> </a:t>
            </a:r>
            <a:r>
              <a:rPr sz="1100" b="1" spc="60" dirty="0">
                <a:solidFill>
                  <a:srgbClr val="CF2D1C"/>
                </a:solidFill>
                <a:latin typeface="Calibri"/>
                <a:cs typeface="Calibri"/>
              </a:rPr>
              <a:t>επιτυχία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518794" y="5302884"/>
            <a:ext cx="3443604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503045" algn="l"/>
              </a:tabLst>
            </a:pPr>
            <a:r>
              <a:rPr sz="1100" b="1" spc="95" dirty="0">
                <a:latin typeface="Calibri"/>
                <a:cs typeface="Calibri"/>
              </a:rPr>
              <a:t>Πώς</a:t>
            </a:r>
            <a:r>
              <a:rPr sz="1100" b="1" spc="40" dirty="0">
                <a:latin typeface="Calibri"/>
                <a:cs typeface="Calibri"/>
              </a:rPr>
              <a:t> </a:t>
            </a:r>
            <a:r>
              <a:rPr sz="1100" b="1" spc="85" dirty="0">
                <a:latin typeface="Calibri"/>
                <a:cs typeface="Calibri"/>
              </a:rPr>
              <a:t>μπορούμε</a:t>
            </a:r>
            <a:r>
              <a:rPr sz="1100" b="1" spc="40" dirty="0">
                <a:latin typeface="Calibri"/>
                <a:cs typeface="Calibri"/>
              </a:rPr>
              <a:t> </a:t>
            </a:r>
            <a:r>
              <a:rPr sz="1100" b="1" spc="85" dirty="0">
                <a:latin typeface="Calibri"/>
                <a:cs typeface="Calibri"/>
              </a:rPr>
              <a:t>να	</a:t>
            </a:r>
            <a:r>
              <a:rPr sz="1100" b="1" spc="80" dirty="0">
                <a:latin typeface="Calibri"/>
                <a:cs typeface="Calibri"/>
              </a:rPr>
              <a:t>ποποιήσουμε</a:t>
            </a:r>
            <a:r>
              <a:rPr sz="1100" b="1" spc="30" dirty="0">
                <a:latin typeface="Calibri"/>
                <a:cs typeface="Calibri"/>
              </a:rPr>
              <a:t> </a:t>
            </a:r>
            <a:r>
              <a:rPr sz="1100" b="1" spc="75" dirty="0">
                <a:latin typeface="Calibri"/>
                <a:cs typeface="Calibri"/>
              </a:rPr>
              <a:t>τον</a:t>
            </a:r>
            <a:r>
              <a:rPr sz="1100" b="1" spc="25" dirty="0">
                <a:latin typeface="Calibri"/>
                <a:cs typeface="Calibri"/>
              </a:rPr>
              <a:t> </a:t>
            </a:r>
            <a:r>
              <a:rPr sz="1100" b="1" spc="80" dirty="0">
                <a:latin typeface="Calibri"/>
                <a:cs typeface="Calibri"/>
              </a:rPr>
              <a:t>κώδικα</a:t>
            </a:r>
            <a:r>
              <a:rPr sz="1100" b="1" spc="25" dirty="0">
                <a:latin typeface="Calibri"/>
                <a:cs typeface="Calibri"/>
              </a:rPr>
              <a:t> </a:t>
            </a:r>
            <a:r>
              <a:rPr sz="1100" b="1" spc="90" dirty="0">
                <a:latin typeface="Calibri"/>
                <a:cs typeface="Calibri"/>
              </a:rPr>
              <a:t>πρ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4097706" y="5302884"/>
            <a:ext cx="1183005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b="1" spc="80" dirty="0">
                <a:latin typeface="Calibri"/>
                <a:cs typeface="Calibri"/>
              </a:rPr>
              <a:t>ραμματισμού</a:t>
            </a:r>
            <a:r>
              <a:rPr sz="1100" b="1" dirty="0">
                <a:latin typeface="Calibri"/>
                <a:cs typeface="Calibri"/>
              </a:rPr>
              <a:t> </a:t>
            </a:r>
            <a:r>
              <a:rPr sz="1100" b="1" spc="100" dirty="0">
                <a:latin typeface="Calibri"/>
                <a:cs typeface="Calibri"/>
              </a:rPr>
              <a:t>ώσ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3406216" y="5469890"/>
            <a:ext cx="1455420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b="1" spc="80" dirty="0">
                <a:latin typeface="Calibri"/>
                <a:cs typeface="Calibri"/>
              </a:rPr>
              <a:t>νο </a:t>
            </a:r>
            <a:r>
              <a:rPr sz="1100" b="1" spc="370" dirty="0">
                <a:latin typeface="Calibri"/>
                <a:cs typeface="Calibri"/>
              </a:rPr>
              <a:t> </a:t>
            </a:r>
            <a:r>
              <a:rPr sz="1100" b="1" spc="75" dirty="0">
                <a:latin typeface="Calibri"/>
                <a:cs typeface="Calibri"/>
              </a:rPr>
              <a:t>ταν</a:t>
            </a:r>
            <a:r>
              <a:rPr sz="1100" b="1" spc="30" dirty="0">
                <a:latin typeface="Calibri"/>
                <a:cs typeface="Calibri"/>
              </a:rPr>
              <a:t> </a:t>
            </a:r>
            <a:r>
              <a:rPr sz="1100" b="1" spc="90" dirty="0">
                <a:latin typeface="Calibri"/>
                <a:cs typeface="Calibri"/>
              </a:rPr>
              <a:t>ο </a:t>
            </a:r>
            <a:r>
              <a:rPr sz="1100" b="1" spc="254" dirty="0">
                <a:latin typeface="Calibri"/>
                <a:cs typeface="Calibri"/>
              </a:rPr>
              <a:t> </a:t>
            </a:r>
            <a:r>
              <a:rPr sz="1100" b="1" spc="85" dirty="0">
                <a:latin typeface="Calibri"/>
                <a:cs typeface="Calibri"/>
              </a:rPr>
              <a:t>ρή </a:t>
            </a:r>
            <a:r>
              <a:rPr sz="1100" b="1" spc="90" dirty="0">
                <a:latin typeface="Calibri"/>
                <a:cs typeface="Calibri"/>
              </a:rPr>
              <a:t> </a:t>
            </a:r>
            <a:r>
              <a:rPr sz="1100" b="1" spc="70" dirty="0">
                <a:latin typeface="Calibri"/>
                <a:cs typeface="Calibri"/>
              </a:rPr>
              <a:t>της</a:t>
            </a:r>
            <a:r>
              <a:rPr sz="1100" b="1" spc="25" dirty="0">
                <a:latin typeface="Calibri"/>
                <a:cs typeface="Calibri"/>
              </a:rPr>
              <a:t> </a:t>
            </a:r>
            <a:r>
              <a:rPr sz="1100" b="1" spc="80" dirty="0">
                <a:latin typeface="Calibri"/>
                <a:cs typeface="Calibri"/>
              </a:rPr>
              <a:t>επ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1163955" y="5469890"/>
            <a:ext cx="2054860" cy="360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100" b="1" spc="80" dirty="0">
                <a:latin typeface="Calibri"/>
                <a:cs typeface="Calibri"/>
              </a:rPr>
              <a:t>διασφαλίσ</a:t>
            </a:r>
            <a:r>
              <a:rPr sz="1100" b="1" spc="395" dirty="0">
                <a:latin typeface="Calibri"/>
                <a:cs typeface="Calibri"/>
              </a:rPr>
              <a:t> </a:t>
            </a:r>
            <a:r>
              <a:rPr sz="1100" b="1" spc="85" dirty="0">
                <a:latin typeface="Calibri"/>
                <a:cs typeface="Calibri"/>
              </a:rPr>
              <a:t>υμε</a:t>
            </a:r>
            <a:r>
              <a:rPr sz="1100" b="1" spc="25" dirty="0">
                <a:latin typeface="Calibri"/>
                <a:cs typeface="Calibri"/>
              </a:rPr>
              <a:t> </a:t>
            </a:r>
            <a:r>
              <a:rPr sz="1100" b="1" spc="65" dirty="0">
                <a:latin typeface="Calibri"/>
                <a:cs typeface="Calibri"/>
              </a:rPr>
              <a:t>ότι</a:t>
            </a:r>
            <a:r>
              <a:rPr sz="1100" b="1" spc="25" dirty="0">
                <a:latin typeface="Calibri"/>
                <a:cs typeface="Calibri"/>
              </a:rPr>
              <a:t> </a:t>
            </a:r>
            <a:r>
              <a:rPr sz="1100" b="1" spc="65" dirty="0">
                <a:latin typeface="Calibri"/>
                <a:cs typeface="Calibri"/>
              </a:rPr>
              <a:t>εκτελείται </a:t>
            </a:r>
            <a:r>
              <a:rPr sz="1100" b="1" spc="-235" dirty="0">
                <a:latin typeface="Calibri"/>
                <a:cs typeface="Calibri"/>
              </a:rPr>
              <a:t> </a:t>
            </a:r>
            <a:r>
              <a:rPr sz="1100" b="1" spc="75" dirty="0">
                <a:latin typeface="Calibri"/>
                <a:cs typeface="Calibri"/>
              </a:rPr>
              <a:t>συγκεκριμένη</a:t>
            </a:r>
            <a:r>
              <a:rPr sz="1100" b="1" spc="25" dirty="0">
                <a:latin typeface="Calibri"/>
                <a:cs typeface="Calibri"/>
              </a:rPr>
              <a:t> </a:t>
            </a:r>
            <a:r>
              <a:rPr sz="1100" b="1" spc="70" dirty="0">
                <a:latin typeface="Calibri"/>
                <a:cs typeface="Calibri"/>
              </a:rPr>
              <a:t>ιστοσελίδα;</a:t>
            </a:r>
            <a:endParaRPr sz="11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6042660" cy="6878955"/>
            <a:chOff x="0" y="0"/>
            <a:chExt cx="6042660" cy="6878955"/>
          </a:xfrm>
        </p:grpSpPr>
        <p:sp>
          <p:nvSpPr>
            <p:cNvPr id="3" name="object 3"/>
            <p:cNvSpPr/>
            <p:nvPr/>
          </p:nvSpPr>
          <p:spPr>
            <a:xfrm>
              <a:off x="4498340" y="5113972"/>
              <a:ext cx="798195" cy="1739264"/>
            </a:xfrm>
            <a:custGeom>
              <a:avLst/>
              <a:gdLst/>
              <a:ahLst/>
              <a:cxnLst/>
              <a:rect l="l" t="t" r="r" b="b"/>
              <a:pathLst>
                <a:path w="798195" h="1739265">
                  <a:moveTo>
                    <a:pt x="610235" y="0"/>
                  </a:moveTo>
                  <a:lnTo>
                    <a:pt x="561339" y="6667"/>
                  </a:lnTo>
                  <a:lnTo>
                    <a:pt x="516889" y="25400"/>
                  </a:lnTo>
                  <a:lnTo>
                    <a:pt x="478472" y="55244"/>
                  </a:lnTo>
                  <a:lnTo>
                    <a:pt x="448310" y="94614"/>
                  </a:lnTo>
                  <a:lnTo>
                    <a:pt x="428942" y="142239"/>
                  </a:lnTo>
                  <a:lnTo>
                    <a:pt x="0" y="1738947"/>
                  </a:lnTo>
                  <a:lnTo>
                    <a:pt x="27939" y="1738947"/>
                  </a:lnTo>
                  <a:lnTo>
                    <a:pt x="454025" y="148907"/>
                  </a:lnTo>
                  <a:lnTo>
                    <a:pt x="470535" y="107950"/>
                  </a:lnTo>
                  <a:lnTo>
                    <a:pt x="496252" y="74294"/>
                  </a:lnTo>
                  <a:lnTo>
                    <a:pt x="529589" y="48577"/>
                  </a:lnTo>
                  <a:lnTo>
                    <a:pt x="567689" y="32384"/>
                  </a:lnTo>
                  <a:lnTo>
                    <a:pt x="609600" y="26669"/>
                  </a:lnTo>
                  <a:lnTo>
                    <a:pt x="698750" y="26669"/>
                  </a:lnTo>
                  <a:lnTo>
                    <a:pt x="659130" y="6667"/>
                  </a:lnTo>
                  <a:lnTo>
                    <a:pt x="610235" y="0"/>
                  </a:lnTo>
                  <a:close/>
                </a:path>
                <a:path w="798195" h="1739265">
                  <a:moveTo>
                    <a:pt x="698750" y="26669"/>
                  </a:moveTo>
                  <a:lnTo>
                    <a:pt x="609600" y="26669"/>
                  </a:lnTo>
                  <a:lnTo>
                    <a:pt x="652462" y="32384"/>
                  </a:lnTo>
                  <a:lnTo>
                    <a:pt x="709612" y="60959"/>
                  </a:lnTo>
                  <a:lnTo>
                    <a:pt x="750570" y="109537"/>
                  </a:lnTo>
                  <a:lnTo>
                    <a:pt x="770889" y="170497"/>
                  </a:lnTo>
                  <a:lnTo>
                    <a:pt x="771842" y="202882"/>
                  </a:lnTo>
                  <a:lnTo>
                    <a:pt x="766445" y="235584"/>
                  </a:lnTo>
                  <a:lnTo>
                    <a:pt x="362585" y="1738947"/>
                  </a:lnTo>
                  <a:lnTo>
                    <a:pt x="390525" y="1738947"/>
                  </a:lnTo>
                  <a:lnTo>
                    <a:pt x="791527" y="242252"/>
                  </a:lnTo>
                  <a:lnTo>
                    <a:pt x="797877" y="204787"/>
                  </a:lnTo>
                  <a:lnTo>
                    <a:pt x="796607" y="167322"/>
                  </a:lnTo>
                  <a:lnTo>
                    <a:pt x="773112" y="96202"/>
                  </a:lnTo>
                  <a:lnTo>
                    <a:pt x="724535" y="39687"/>
                  </a:lnTo>
                  <a:lnTo>
                    <a:pt x="698750" y="26669"/>
                  </a:lnTo>
                  <a:close/>
                </a:path>
              </a:pathLst>
            </a:custGeom>
            <a:solidFill>
              <a:srgbClr val="D679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2933700" y="1270"/>
              <a:ext cx="1818639" cy="6856730"/>
            </a:xfrm>
            <a:custGeom>
              <a:avLst/>
              <a:gdLst/>
              <a:ahLst/>
              <a:cxnLst/>
              <a:rect l="l" t="t" r="r" b="b"/>
              <a:pathLst>
                <a:path w="1818639" h="6856730">
                  <a:moveTo>
                    <a:pt x="1818322" y="0"/>
                  </a:moveTo>
                  <a:lnTo>
                    <a:pt x="0" y="6856730"/>
                  </a:lnTo>
                </a:path>
              </a:pathLst>
            </a:custGeom>
            <a:ln w="22225">
              <a:solidFill>
                <a:srgbClr val="D6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3497579" y="17779"/>
              <a:ext cx="2545080" cy="6837680"/>
            </a:xfrm>
            <a:custGeom>
              <a:avLst/>
              <a:gdLst/>
              <a:ahLst/>
              <a:cxnLst/>
              <a:rect l="l" t="t" r="r" b="b"/>
              <a:pathLst>
                <a:path w="2545079" h="6837680">
                  <a:moveTo>
                    <a:pt x="1321435" y="2283142"/>
                  </a:moveTo>
                  <a:lnTo>
                    <a:pt x="1271587" y="2291397"/>
                  </a:lnTo>
                  <a:lnTo>
                    <a:pt x="1226185" y="2312352"/>
                  </a:lnTo>
                  <a:lnTo>
                    <a:pt x="1187767" y="2345372"/>
                  </a:lnTo>
                  <a:lnTo>
                    <a:pt x="1159510" y="2389187"/>
                  </a:lnTo>
                  <a:lnTo>
                    <a:pt x="1159510" y="2390457"/>
                  </a:lnTo>
                  <a:lnTo>
                    <a:pt x="819150" y="3658870"/>
                  </a:lnTo>
                  <a:lnTo>
                    <a:pt x="0" y="6836410"/>
                  </a:lnTo>
                  <a:lnTo>
                    <a:pt x="13335" y="6837680"/>
                  </a:lnTo>
                  <a:lnTo>
                    <a:pt x="26670" y="6837680"/>
                  </a:lnTo>
                  <a:lnTo>
                    <a:pt x="843365" y="3664902"/>
                  </a:lnTo>
                  <a:lnTo>
                    <a:pt x="1183322" y="2398077"/>
                  </a:lnTo>
                  <a:lnTo>
                    <a:pt x="1208087" y="2360612"/>
                  </a:lnTo>
                  <a:lnTo>
                    <a:pt x="1241107" y="2332355"/>
                  </a:lnTo>
                  <a:lnTo>
                    <a:pt x="1279842" y="2314257"/>
                  </a:lnTo>
                  <a:lnTo>
                    <a:pt x="1322705" y="2307590"/>
                  </a:lnTo>
                  <a:lnTo>
                    <a:pt x="1417637" y="2307590"/>
                  </a:lnTo>
                  <a:lnTo>
                    <a:pt x="1372870" y="2289175"/>
                  </a:lnTo>
                  <a:lnTo>
                    <a:pt x="1321435" y="2283142"/>
                  </a:lnTo>
                  <a:close/>
                </a:path>
                <a:path w="2545079" h="6837680">
                  <a:moveTo>
                    <a:pt x="1417637" y="2307590"/>
                  </a:moveTo>
                  <a:lnTo>
                    <a:pt x="1322705" y="2307590"/>
                  </a:lnTo>
                  <a:lnTo>
                    <a:pt x="1366837" y="2313305"/>
                  </a:lnTo>
                  <a:lnTo>
                    <a:pt x="1412557" y="2334260"/>
                  </a:lnTo>
                  <a:lnTo>
                    <a:pt x="1448435" y="2367280"/>
                  </a:lnTo>
                  <a:lnTo>
                    <a:pt x="1472565" y="2409190"/>
                  </a:lnTo>
                  <a:lnTo>
                    <a:pt x="1483042" y="2456815"/>
                  </a:lnTo>
                  <a:lnTo>
                    <a:pt x="1477962" y="2506662"/>
                  </a:lnTo>
                  <a:lnTo>
                    <a:pt x="1220152" y="3457892"/>
                  </a:lnTo>
                  <a:lnTo>
                    <a:pt x="1214120" y="3493452"/>
                  </a:lnTo>
                  <a:lnTo>
                    <a:pt x="1223010" y="3563620"/>
                  </a:lnTo>
                  <a:lnTo>
                    <a:pt x="1258570" y="3626802"/>
                  </a:lnTo>
                  <a:lnTo>
                    <a:pt x="1314767" y="3670300"/>
                  </a:lnTo>
                  <a:lnTo>
                    <a:pt x="1397635" y="3689350"/>
                  </a:lnTo>
                  <a:lnTo>
                    <a:pt x="1444625" y="3683000"/>
                  </a:lnTo>
                  <a:lnTo>
                    <a:pt x="1487805" y="3664902"/>
                  </a:lnTo>
                  <a:lnTo>
                    <a:pt x="1490662" y="3662680"/>
                  </a:lnTo>
                  <a:lnTo>
                    <a:pt x="1403985" y="3662680"/>
                  </a:lnTo>
                  <a:lnTo>
                    <a:pt x="1354137" y="3657600"/>
                  </a:lnTo>
                  <a:lnTo>
                    <a:pt x="1299210" y="3630612"/>
                  </a:lnTo>
                  <a:lnTo>
                    <a:pt x="1259205" y="3584257"/>
                  </a:lnTo>
                  <a:lnTo>
                    <a:pt x="1239202" y="3526155"/>
                  </a:lnTo>
                  <a:lnTo>
                    <a:pt x="1238567" y="3495357"/>
                  </a:lnTo>
                  <a:lnTo>
                    <a:pt x="1243965" y="3464242"/>
                  </a:lnTo>
                  <a:lnTo>
                    <a:pt x="1502092" y="2513012"/>
                  </a:lnTo>
                  <a:lnTo>
                    <a:pt x="1508442" y="2464435"/>
                  </a:lnTo>
                  <a:lnTo>
                    <a:pt x="1502092" y="2417445"/>
                  </a:lnTo>
                  <a:lnTo>
                    <a:pt x="1483995" y="2374265"/>
                  </a:lnTo>
                  <a:lnTo>
                    <a:pt x="1455737" y="2336800"/>
                  </a:lnTo>
                  <a:lnTo>
                    <a:pt x="1418272" y="2307907"/>
                  </a:lnTo>
                  <a:lnTo>
                    <a:pt x="1417637" y="2307590"/>
                  </a:lnTo>
                  <a:close/>
                </a:path>
                <a:path w="2545079" h="6837680">
                  <a:moveTo>
                    <a:pt x="2545080" y="0"/>
                  </a:moveTo>
                  <a:lnTo>
                    <a:pt x="2518410" y="0"/>
                  </a:lnTo>
                  <a:lnTo>
                    <a:pt x="1939290" y="2101215"/>
                  </a:lnTo>
                  <a:lnTo>
                    <a:pt x="1547495" y="3546475"/>
                  </a:lnTo>
                  <a:lnTo>
                    <a:pt x="1526540" y="3592195"/>
                  </a:lnTo>
                  <a:lnTo>
                    <a:pt x="1493520" y="3628072"/>
                  </a:lnTo>
                  <a:lnTo>
                    <a:pt x="1451610" y="3652202"/>
                  </a:lnTo>
                  <a:lnTo>
                    <a:pt x="1403985" y="3662680"/>
                  </a:lnTo>
                  <a:lnTo>
                    <a:pt x="1490662" y="3662680"/>
                  </a:lnTo>
                  <a:lnTo>
                    <a:pt x="1525270" y="3636645"/>
                  </a:lnTo>
                  <a:lnTo>
                    <a:pt x="1554162" y="3599180"/>
                  </a:lnTo>
                  <a:lnTo>
                    <a:pt x="1572895" y="3554095"/>
                  </a:lnTo>
                  <a:lnTo>
                    <a:pt x="1964690" y="2108835"/>
                  </a:lnTo>
                  <a:lnTo>
                    <a:pt x="2540000" y="16510"/>
                  </a:lnTo>
                  <a:lnTo>
                    <a:pt x="2543810" y="3810"/>
                  </a:lnTo>
                  <a:lnTo>
                    <a:pt x="2545080" y="0"/>
                  </a:lnTo>
                  <a:close/>
                </a:path>
              </a:pathLst>
            </a:custGeom>
            <a:solidFill>
              <a:srgbClr val="FFB8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5841999" cy="6858000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9914890" y="33019"/>
            <a:ext cx="2174240" cy="1244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50" spc="60" dirty="0">
                <a:solidFill>
                  <a:srgbClr val="FFFFFF"/>
                </a:solidFill>
                <a:latin typeface="Calibri"/>
                <a:cs typeface="Calibri"/>
              </a:rPr>
              <a:t>CSP004_C_E:</a:t>
            </a:r>
            <a:r>
              <a:rPr sz="65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650" spc="55" dirty="0">
                <a:solidFill>
                  <a:srgbClr val="FFFFFF"/>
                </a:solidFill>
                <a:latin typeface="Calibri"/>
                <a:cs typeface="Calibri"/>
              </a:rPr>
              <a:t>Abdelkader</a:t>
            </a:r>
            <a:r>
              <a:rPr sz="65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650" spc="60" dirty="0">
                <a:solidFill>
                  <a:srgbClr val="FFFFFF"/>
                </a:solidFill>
                <a:latin typeface="Calibri"/>
                <a:cs typeface="Calibri"/>
              </a:rPr>
              <a:t>Shaaban</a:t>
            </a:r>
            <a:r>
              <a:rPr sz="65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650" spc="55" dirty="0">
                <a:solidFill>
                  <a:srgbClr val="FFFFFF"/>
                </a:solidFill>
                <a:latin typeface="Calibri"/>
                <a:cs typeface="Calibri"/>
              </a:rPr>
              <a:t>και</a:t>
            </a:r>
            <a:r>
              <a:rPr sz="650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650" spc="50" dirty="0">
                <a:solidFill>
                  <a:srgbClr val="FFFFFF"/>
                </a:solidFill>
                <a:latin typeface="Calibri"/>
                <a:cs typeface="Calibri"/>
              </a:rPr>
              <a:t>Stefan</a:t>
            </a:r>
            <a:r>
              <a:rPr sz="65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650" spc="50" dirty="0">
                <a:solidFill>
                  <a:srgbClr val="FFFFFF"/>
                </a:solidFill>
                <a:latin typeface="Calibri"/>
                <a:cs typeface="Calibri"/>
              </a:rPr>
              <a:t>Schauer</a:t>
            </a:r>
            <a:endParaRPr sz="650">
              <a:latin typeface="Calibri"/>
              <a:cs typeface="Calibri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5920740" y="2827926"/>
            <a:ext cx="2515870" cy="724535"/>
          </a:xfrm>
          <a:prstGeom prst="rect">
            <a:avLst/>
          </a:prstGeom>
        </p:spPr>
        <p:txBody>
          <a:bodyPr vert="horz" wrap="square" lIns="0" tIns="628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95"/>
              </a:spcBef>
            </a:pPr>
            <a:r>
              <a:rPr sz="2250" spc="114" dirty="0"/>
              <a:t>Επιθετικά</a:t>
            </a:r>
            <a:r>
              <a:rPr sz="2250" spc="130" dirty="0"/>
              <a:t> </a:t>
            </a:r>
            <a:r>
              <a:rPr sz="2250" spc="90" dirty="0"/>
              <a:t>εργαλεία</a:t>
            </a:r>
            <a:endParaRPr sz="2250"/>
          </a:p>
          <a:p>
            <a:pPr marL="12700">
              <a:lnSpc>
                <a:spcPct val="100000"/>
              </a:lnSpc>
              <a:spcBef>
                <a:spcPts val="305"/>
              </a:spcBef>
            </a:pPr>
            <a:r>
              <a:rPr sz="1750" spc="135" dirty="0">
                <a:solidFill>
                  <a:srgbClr val="FFB800"/>
                </a:solidFill>
              </a:rPr>
              <a:t>Nmap</a:t>
            </a:r>
            <a:endParaRPr sz="1750"/>
          </a:p>
        </p:txBody>
      </p:sp>
      <p:pic>
        <p:nvPicPr>
          <p:cNvPr id="9" name="object 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548880" y="5747067"/>
            <a:ext cx="3294062" cy="612140"/>
          </a:xfrm>
          <a:prstGeom prst="rect">
            <a:avLst/>
          </a:prstGeom>
        </p:spPr>
      </p:pic>
    </p:spTree>
  </p:cSld>
  <p:clrMapOvr>
    <a:masterClrMapping/>
  </p:clrMapOvr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884987" y="0"/>
            <a:ext cx="3958590" cy="6878955"/>
            <a:chOff x="6884987" y="0"/>
            <a:chExt cx="3958590" cy="6878955"/>
          </a:xfrm>
        </p:grpSpPr>
        <p:sp>
          <p:nvSpPr>
            <p:cNvPr id="3" name="object 3"/>
            <p:cNvSpPr/>
            <p:nvPr/>
          </p:nvSpPr>
          <p:spPr>
            <a:xfrm>
              <a:off x="6896100" y="1270"/>
              <a:ext cx="1818639" cy="6856730"/>
            </a:xfrm>
            <a:custGeom>
              <a:avLst/>
              <a:gdLst/>
              <a:ahLst/>
              <a:cxnLst/>
              <a:rect l="l" t="t" r="r" b="b"/>
              <a:pathLst>
                <a:path w="1818640" h="6856730">
                  <a:moveTo>
                    <a:pt x="0" y="6856730"/>
                  </a:moveTo>
                  <a:lnTo>
                    <a:pt x="1818322" y="0"/>
                  </a:lnTo>
                </a:path>
              </a:pathLst>
            </a:custGeom>
            <a:ln w="22225">
              <a:solidFill>
                <a:srgbClr val="D6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7377747" y="0"/>
              <a:ext cx="2555875" cy="6858000"/>
            </a:xfrm>
            <a:custGeom>
              <a:avLst/>
              <a:gdLst/>
              <a:ahLst/>
              <a:cxnLst/>
              <a:rect l="l" t="t" r="r" b="b"/>
              <a:pathLst>
                <a:path w="2555875" h="6858000">
                  <a:moveTo>
                    <a:pt x="1542097" y="1537652"/>
                  </a:moveTo>
                  <a:lnTo>
                    <a:pt x="1494790" y="1544002"/>
                  </a:lnTo>
                  <a:lnTo>
                    <a:pt x="1451292" y="1562100"/>
                  </a:lnTo>
                  <a:lnTo>
                    <a:pt x="1413827" y="1590675"/>
                  </a:lnTo>
                  <a:lnTo>
                    <a:pt x="1384617" y="1628139"/>
                  </a:lnTo>
                  <a:lnTo>
                    <a:pt x="1365885" y="1673860"/>
                  </a:lnTo>
                  <a:lnTo>
                    <a:pt x="970915" y="3128645"/>
                  </a:lnTo>
                  <a:lnTo>
                    <a:pt x="0" y="6858000"/>
                  </a:lnTo>
                  <a:lnTo>
                    <a:pt x="26035" y="6858000"/>
                  </a:lnTo>
                  <a:lnTo>
                    <a:pt x="996632" y="3136265"/>
                  </a:lnTo>
                  <a:lnTo>
                    <a:pt x="1391285" y="1681479"/>
                  </a:lnTo>
                  <a:lnTo>
                    <a:pt x="1412240" y="1635442"/>
                  </a:lnTo>
                  <a:lnTo>
                    <a:pt x="1445577" y="1599247"/>
                  </a:lnTo>
                  <a:lnTo>
                    <a:pt x="1487805" y="1574800"/>
                  </a:lnTo>
                  <a:lnTo>
                    <a:pt x="1535747" y="1564322"/>
                  </a:lnTo>
                  <a:lnTo>
                    <a:pt x="1637665" y="1564322"/>
                  </a:lnTo>
                  <a:lnTo>
                    <a:pt x="1625600" y="1556702"/>
                  </a:lnTo>
                  <a:lnTo>
                    <a:pt x="1590992" y="1544002"/>
                  </a:lnTo>
                  <a:lnTo>
                    <a:pt x="1542097" y="1537652"/>
                  </a:lnTo>
                  <a:close/>
                </a:path>
                <a:path w="2555875" h="6858000">
                  <a:moveTo>
                    <a:pt x="1637665" y="1564322"/>
                  </a:moveTo>
                  <a:lnTo>
                    <a:pt x="1535747" y="1564322"/>
                  </a:lnTo>
                  <a:lnTo>
                    <a:pt x="1585912" y="1569402"/>
                  </a:lnTo>
                  <a:lnTo>
                    <a:pt x="1615122" y="1580514"/>
                  </a:lnTo>
                  <a:lnTo>
                    <a:pt x="1663700" y="1617662"/>
                  </a:lnTo>
                  <a:lnTo>
                    <a:pt x="1694497" y="1671954"/>
                  </a:lnTo>
                  <a:lnTo>
                    <a:pt x="1702117" y="1732597"/>
                  </a:lnTo>
                  <a:lnTo>
                    <a:pt x="1696720" y="1764029"/>
                  </a:lnTo>
                  <a:lnTo>
                    <a:pt x="1437005" y="2721927"/>
                  </a:lnTo>
                  <a:lnTo>
                    <a:pt x="1430655" y="2770822"/>
                  </a:lnTo>
                  <a:lnTo>
                    <a:pt x="1437005" y="2818129"/>
                  </a:lnTo>
                  <a:lnTo>
                    <a:pt x="1455102" y="2861627"/>
                  </a:lnTo>
                  <a:lnTo>
                    <a:pt x="1483677" y="2899092"/>
                  </a:lnTo>
                  <a:lnTo>
                    <a:pt x="1521460" y="2928302"/>
                  </a:lnTo>
                  <a:lnTo>
                    <a:pt x="1566862" y="2947035"/>
                  </a:lnTo>
                  <a:lnTo>
                    <a:pt x="1618932" y="2953067"/>
                  </a:lnTo>
                  <a:lnTo>
                    <a:pt x="1669097" y="2944812"/>
                  </a:lnTo>
                  <a:lnTo>
                    <a:pt x="1704340" y="2928302"/>
                  </a:lnTo>
                  <a:lnTo>
                    <a:pt x="1617662" y="2928302"/>
                  </a:lnTo>
                  <a:lnTo>
                    <a:pt x="1573212" y="2922904"/>
                  </a:lnTo>
                  <a:lnTo>
                    <a:pt x="1527175" y="2901950"/>
                  </a:lnTo>
                  <a:lnTo>
                    <a:pt x="1490980" y="2868612"/>
                  </a:lnTo>
                  <a:lnTo>
                    <a:pt x="1466532" y="2826385"/>
                  </a:lnTo>
                  <a:lnTo>
                    <a:pt x="1456055" y="2778442"/>
                  </a:lnTo>
                  <a:lnTo>
                    <a:pt x="1461135" y="2728277"/>
                  </a:lnTo>
                  <a:lnTo>
                    <a:pt x="1720850" y="1770379"/>
                  </a:lnTo>
                  <a:lnTo>
                    <a:pt x="1726882" y="1734820"/>
                  </a:lnTo>
                  <a:lnTo>
                    <a:pt x="1725930" y="1701800"/>
                  </a:lnTo>
                  <a:lnTo>
                    <a:pt x="1725930" y="1698942"/>
                  </a:lnTo>
                  <a:lnTo>
                    <a:pt x="1717992" y="1664017"/>
                  </a:lnTo>
                  <a:lnTo>
                    <a:pt x="1703070" y="1630679"/>
                  </a:lnTo>
                  <a:lnTo>
                    <a:pt x="1682115" y="1600517"/>
                  </a:lnTo>
                  <a:lnTo>
                    <a:pt x="1656080" y="1575752"/>
                  </a:lnTo>
                  <a:lnTo>
                    <a:pt x="1637665" y="1564322"/>
                  </a:lnTo>
                  <a:close/>
                </a:path>
                <a:path w="2555875" h="6858000">
                  <a:moveTo>
                    <a:pt x="2555875" y="0"/>
                  </a:moveTo>
                  <a:lnTo>
                    <a:pt x="2528570" y="0"/>
                  </a:lnTo>
                  <a:lnTo>
                    <a:pt x="2100177" y="1562100"/>
                  </a:lnTo>
                  <a:lnTo>
                    <a:pt x="1757680" y="2837497"/>
                  </a:lnTo>
                  <a:lnTo>
                    <a:pt x="1732915" y="2875279"/>
                  </a:lnTo>
                  <a:lnTo>
                    <a:pt x="1699895" y="2903537"/>
                  </a:lnTo>
                  <a:lnTo>
                    <a:pt x="1660525" y="2921635"/>
                  </a:lnTo>
                  <a:lnTo>
                    <a:pt x="1617662" y="2928302"/>
                  </a:lnTo>
                  <a:lnTo>
                    <a:pt x="1704340" y="2928302"/>
                  </a:lnTo>
                  <a:lnTo>
                    <a:pt x="1714817" y="2923540"/>
                  </a:lnTo>
                  <a:lnTo>
                    <a:pt x="1753235" y="2890520"/>
                  </a:lnTo>
                  <a:lnTo>
                    <a:pt x="1782127" y="2846387"/>
                  </a:lnTo>
                  <a:lnTo>
                    <a:pt x="1782127" y="2845117"/>
                  </a:lnTo>
                  <a:lnTo>
                    <a:pt x="2124710" y="1568132"/>
                  </a:lnTo>
                  <a:lnTo>
                    <a:pt x="2555875" y="0"/>
                  </a:lnTo>
                  <a:close/>
                </a:path>
              </a:pathLst>
            </a:custGeom>
            <a:solidFill>
              <a:srgbClr val="FFB8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7895589" y="5207635"/>
              <a:ext cx="756285" cy="1645920"/>
            </a:xfrm>
            <a:custGeom>
              <a:avLst/>
              <a:gdLst/>
              <a:ahLst/>
              <a:cxnLst/>
              <a:rect l="l" t="t" r="r" b="b"/>
              <a:pathLst>
                <a:path w="756284" h="1645920">
                  <a:moveTo>
                    <a:pt x="578484" y="0"/>
                  </a:moveTo>
                  <a:lnTo>
                    <a:pt x="532129" y="6350"/>
                  </a:lnTo>
                  <a:lnTo>
                    <a:pt x="489902" y="24129"/>
                  </a:lnTo>
                  <a:lnTo>
                    <a:pt x="453389" y="52387"/>
                  </a:lnTo>
                  <a:lnTo>
                    <a:pt x="425132" y="89534"/>
                  </a:lnTo>
                  <a:lnTo>
                    <a:pt x="406400" y="134619"/>
                  </a:lnTo>
                  <a:lnTo>
                    <a:pt x="0" y="1645602"/>
                  </a:lnTo>
                  <a:lnTo>
                    <a:pt x="26352" y="1645602"/>
                  </a:lnTo>
                  <a:lnTo>
                    <a:pt x="430212" y="140969"/>
                  </a:lnTo>
                  <a:lnTo>
                    <a:pt x="450214" y="95249"/>
                  </a:lnTo>
                  <a:lnTo>
                    <a:pt x="482282" y="59689"/>
                  </a:lnTo>
                  <a:lnTo>
                    <a:pt x="523239" y="35559"/>
                  </a:lnTo>
                  <a:lnTo>
                    <a:pt x="569594" y="25399"/>
                  </a:lnTo>
                  <a:lnTo>
                    <a:pt x="662362" y="25399"/>
                  </a:lnTo>
                  <a:lnTo>
                    <a:pt x="624839" y="6350"/>
                  </a:lnTo>
                  <a:lnTo>
                    <a:pt x="578484" y="0"/>
                  </a:lnTo>
                  <a:close/>
                </a:path>
                <a:path w="756284" h="1645920">
                  <a:moveTo>
                    <a:pt x="662362" y="25399"/>
                  </a:moveTo>
                  <a:lnTo>
                    <a:pt x="569594" y="25399"/>
                  </a:lnTo>
                  <a:lnTo>
                    <a:pt x="618489" y="30797"/>
                  </a:lnTo>
                  <a:lnTo>
                    <a:pt x="672464" y="57784"/>
                  </a:lnTo>
                  <a:lnTo>
                    <a:pt x="711517" y="103822"/>
                  </a:lnTo>
                  <a:lnTo>
                    <a:pt x="730884" y="161607"/>
                  </a:lnTo>
                  <a:lnTo>
                    <a:pt x="731837" y="192087"/>
                  </a:lnTo>
                  <a:lnTo>
                    <a:pt x="726439" y="222884"/>
                  </a:lnTo>
                  <a:lnTo>
                    <a:pt x="343852" y="1645602"/>
                  </a:lnTo>
                  <a:lnTo>
                    <a:pt x="370204" y="1645602"/>
                  </a:lnTo>
                  <a:lnTo>
                    <a:pt x="750252" y="229552"/>
                  </a:lnTo>
                  <a:lnTo>
                    <a:pt x="756284" y="193674"/>
                  </a:lnTo>
                  <a:lnTo>
                    <a:pt x="755332" y="158432"/>
                  </a:lnTo>
                  <a:lnTo>
                    <a:pt x="732789" y="91122"/>
                  </a:lnTo>
                  <a:lnTo>
                    <a:pt x="686752" y="37782"/>
                  </a:lnTo>
                  <a:lnTo>
                    <a:pt x="662362" y="25399"/>
                  </a:lnTo>
                  <a:close/>
                </a:path>
              </a:pathLst>
            </a:custGeom>
            <a:solidFill>
              <a:srgbClr val="D679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548880" y="6167120"/>
              <a:ext cx="3294379" cy="612140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9914890" y="33019"/>
            <a:ext cx="2174240" cy="1244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50" spc="60" dirty="0">
                <a:latin typeface="Calibri"/>
                <a:cs typeface="Calibri"/>
              </a:rPr>
              <a:t>CSP004_C_E:</a:t>
            </a:r>
            <a:r>
              <a:rPr sz="650" spc="35" dirty="0">
                <a:latin typeface="Calibri"/>
                <a:cs typeface="Calibri"/>
              </a:rPr>
              <a:t> </a:t>
            </a:r>
            <a:r>
              <a:rPr sz="650" spc="55" dirty="0">
                <a:latin typeface="Calibri"/>
                <a:cs typeface="Calibri"/>
              </a:rPr>
              <a:t>Abdelkader</a:t>
            </a:r>
            <a:r>
              <a:rPr sz="650" spc="30" dirty="0">
                <a:latin typeface="Calibri"/>
                <a:cs typeface="Calibri"/>
              </a:rPr>
              <a:t> </a:t>
            </a:r>
            <a:r>
              <a:rPr sz="650" spc="60" dirty="0">
                <a:latin typeface="Calibri"/>
                <a:cs typeface="Calibri"/>
              </a:rPr>
              <a:t>Shaaban</a:t>
            </a:r>
            <a:r>
              <a:rPr sz="650" spc="40" dirty="0">
                <a:latin typeface="Calibri"/>
                <a:cs typeface="Calibri"/>
              </a:rPr>
              <a:t> </a:t>
            </a:r>
            <a:r>
              <a:rPr sz="650" spc="55" dirty="0">
                <a:latin typeface="Calibri"/>
                <a:cs typeface="Calibri"/>
              </a:rPr>
              <a:t>και</a:t>
            </a:r>
            <a:r>
              <a:rPr sz="650" spc="25" dirty="0">
                <a:latin typeface="Calibri"/>
                <a:cs typeface="Calibri"/>
              </a:rPr>
              <a:t> </a:t>
            </a:r>
            <a:r>
              <a:rPr sz="650" spc="50" dirty="0">
                <a:latin typeface="Calibri"/>
                <a:cs typeface="Calibri"/>
              </a:rPr>
              <a:t>Stefan</a:t>
            </a:r>
            <a:r>
              <a:rPr sz="650" spc="30" dirty="0">
                <a:latin typeface="Calibri"/>
                <a:cs typeface="Calibri"/>
              </a:rPr>
              <a:t> </a:t>
            </a:r>
            <a:r>
              <a:rPr sz="650" spc="50" dirty="0">
                <a:latin typeface="Calibri"/>
                <a:cs typeface="Calibri"/>
              </a:rPr>
              <a:t>Schauer</a:t>
            </a:r>
            <a:endParaRPr sz="650">
              <a:latin typeface="Calibri"/>
              <a:cs typeface="Calibri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875030" y="762634"/>
            <a:ext cx="72580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185" dirty="0">
                <a:solidFill>
                  <a:srgbClr val="000000"/>
                </a:solidFill>
              </a:rPr>
              <a:t>N</a:t>
            </a:r>
            <a:r>
              <a:rPr spc="190" dirty="0">
                <a:solidFill>
                  <a:srgbClr val="000000"/>
                </a:solidFill>
              </a:rPr>
              <a:t>m</a:t>
            </a:r>
            <a:r>
              <a:rPr spc="130" dirty="0">
                <a:solidFill>
                  <a:srgbClr val="000000"/>
                </a:solidFill>
              </a:rPr>
              <a:t>a</a:t>
            </a:r>
            <a:r>
              <a:rPr spc="100" dirty="0">
                <a:solidFill>
                  <a:srgbClr val="000000"/>
                </a:solidFill>
              </a:rPr>
              <a:t>p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874394" y="1378584"/>
            <a:ext cx="10622915" cy="22263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70534" indent="-457200">
              <a:lnSpc>
                <a:spcPct val="100000"/>
              </a:lnSpc>
              <a:spcBef>
                <a:spcPts val="100"/>
              </a:spcBef>
              <a:buSzPct val="163636"/>
              <a:buFont typeface="Arial"/>
              <a:buChar char="•"/>
              <a:tabLst>
                <a:tab pos="469900" algn="l"/>
                <a:tab pos="470534" algn="l"/>
              </a:tabLst>
            </a:pPr>
            <a:r>
              <a:rPr sz="1100" spc="90" dirty="0">
                <a:latin typeface="Calibri"/>
                <a:cs typeface="Calibri"/>
              </a:rPr>
              <a:t>Είναι</a:t>
            </a:r>
            <a:r>
              <a:rPr sz="1100" spc="50" dirty="0">
                <a:latin typeface="Calibri"/>
                <a:cs typeface="Calibri"/>
              </a:rPr>
              <a:t> </a:t>
            </a:r>
            <a:r>
              <a:rPr sz="1100" spc="100" dirty="0">
                <a:latin typeface="Calibri"/>
                <a:cs typeface="Calibri"/>
              </a:rPr>
              <a:t>εργαλείο</a:t>
            </a:r>
            <a:r>
              <a:rPr sz="1100" spc="50" dirty="0">
                <a:latin typeface="Calibri"/>
                <a:cs typeface="Calibri"/>
              </a:rPr>
              <a:t> </a:t>
            </a:r>
            <a:r>
              <a:rPr sz="1100" spc="100" dirty="0">
                <a:latin typeface="Calibri"/>
                <a:cs typeface="Calibri"/>
              </a:rPr>
              <a:t>δικτύου</a:t>
            </a:r>
            <a:r>
              <a:rPr sz="1100" spc="45" dirty="0">
                <a:latin typeface="Calibri"/>
                <a:cs typeface="Calibri"/>
              </a:rPr>
              <a:t> </a:t>
            </a:r>
            <a:r>
              <a:rPr sz="1100" spc="114" dirty="0">
                <a:latin typeface="Calibri"/>
                <a:cs typeface="Calibri"/>
              </a:rPr>
              <a:t>που</a:t>
            </a:r>
            <a:r>
              <a:rPr sz="1100" spc="50" dirty="0">
                <a:latin typeface="Calibri"/>
                <a:cs typeface="Calibri"/>
              </a:rPr>
              <a:t> </a:t>
            </a:r>
            <a:r>
              <a:rPr sz="1100" spc="95" dirty="0">
                <a:latin typeface="Calibri"/>
                <a:cs typeface="Calibri"/>
              </a:rPr>
              <a:t>χρησιμοποιείται</a:t>
            </a:r>
            <a:r>
              <a:rPr sz="1100" spc="50" dirty="0">
                <a:latin typeface="Calibri"/>
                <a:cs typeface="Calibri"/>
              </a:rPr>
              <a:t> </a:t>
            </a:r>
            <a:r>
              <a:rPr sz="1100" spc="90" dirty="0">
                <a:latin typeface="Calibri"/>
                <a:cs typeface="Calibri"/>
              </a:rPr>
              <a:t>για</a:t>
            </a:r>
            <a:r>
              <a:rPr sz="1100" spc="50" dirty="0">
                <a:latin typeface="Calibri"/>
                <a:cs typeface="Calibri"/>
              </a:rPr>
              <a:t> </a:t>
            </a:r>
            <a:r>
              <a:rPr sz="1100" spc="120" dirty="0">
                <a:latin typeface="Calibri"/>
                <a:cs typeface="Calibri"/>
              </a:rPr>
              <a:t>σάρωση</a:t>
            </a:r>
            <a:r>
              <a:rPr sz="1100" spc="50" dirty="0">
                <a:latin typeface="Calibri"/>
                <a:cs typeface="Calibri"/>
              </a:rPr>
              <a:t> </a:t>
            </a:r>
            <a:r>
              <a:rPr sz="1100" spc="100" dirty="0">
                <a:latin typeface="Calibri"/>
                <a:cs typeface="Calibri"/>
              </a:rPr>
              <a:t>δικτύου</a:t>
            </a:r>
            <a:r>
              <a:rPr sz="1100" spc="45" dirty="0">
                <a:latin typeface="Calibri"/>
                <a:cs typeface="Calibri"/>
              </a:rPr>
              <a:t> </a:t>
            </a:r>
            <a:r>
              <a:rPr sz="1100" spc="90" dirty="0">
                <a:latin typeface="Calibri"/>
                <a:cs typeface="Calibri"/>
              </a:rPr>
              <a:t>και</a:t>
            </a:r>
            <a:r>
              <a:rPr sz="1100" spc="50" dirty="0">
                <a:latin typeface="Calibri"/>
                <a:cs typeface="Calibri"/>
              </a:rPr>
              <a:t> </a:t>
            </a:r>
            <a:r>
              <a:rPr sz="1100" spc="90" dirty="0">
                <a:latin typeface="Calibri"/>
                <a:cs typeface="Calibri"/>
              </a:rPr>
              <a:t>εντοπισμό</a:t>
            </a:r>
            <a:r>
              <a:rPr sz="1100" spc="35" dirty="0">
                <a:latin typeface="Calibri"/>
                <a:cs typeface="Calibri"/>
              </a:rPr>
              <a:t> </a:t>
            </a:r>
            <a:r>
              <a:rPr sz="1100" spc="105" dirty="0">
                <a:latin typeface="Calibri"/>
                <a:cs typeface="Calibri"/>
              </a:rPr>
              <a:t>συσκευών.</a:t>
            </a:r>
            <a:endParaRPr sz="11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0"/>
              </a:spcBef>
              <a:buFont typeface="Arial"/>
              <a:buChar char="•"/>
            </a:pPr>
            <a:endParaRPr sz="2250">
              <a:latin typeface="Calibri"/>
              <a:cs typeface="Calibri"/>
            </a:endParaRPr>
          </a:p>
          <a:p>
            <a:pPr marL="470534" indent="-457200">
              <a:lnSpc>
                <a:spcPct val="100000"/>
              </a:lnSpc>
              <a:buSzPct val="163636"/>
              <a:buFont typeface="Arial"/>
              <a:buChar char="•"/>
              <a:tabLst>
                <a:tab pos="469900" algn="l"/>
                <a:tab pos="470534" algn="l"/>
              </a:tabLst>
            </a:pPr>
            <a:r>
              <a:rPr sz="1100" spc="110" dirty="0">
                <a:latin typeface="Calibri"/>
                <a:cs typeface="Calibri"/>
              </a:rPr>
              <a:t>Μπορεί</a:t>
            </a:r>
            <a:r>
              <a:rPr sz="1100" spc="45" dirty="0">
                <a:latin typeface="Calibri"/>
                <a:cs typeface="Calibri"/>
              </a:rPr>
              <a:t> </a:t>
            </a:r>
            <a:r>
              <a:rPr sz="1100" spc="100" dirty="0">
                <a:latin typeface="Calibri"/>
                <a:cs typeface="Calibri"/>
              </a:rPr>
              <a:t>επίσης</a:t>
            </a:r>
            <a:r>
              <a:rPr sz="1100" spc="50" dirty="0">
                <a:latin typeface="Calibri"/>
                <a:cs typeface="Calibri"/>
              </a:rPr>
              <a:t> </a:t>
            </a:r>
            <a:r>
              <a:rPr sz="1100" spc="110" dirty="0">
                <a:latin typeface="Calibri"/>
                <a:cs typeface="Calibri"/>
              </a:rPr>
              <a:t>να</a:t>
            </a:r>
            <a:r>
              <a:rPr sz="1100" spc="50" dirty="0">
                <a:latin typeface="Calibri"/>
                <a:cs typeface="Calibri"/>
              </a:rPr>
              <a:t> </a:t>
            </a:r>
            <a:r>
              <a:rPr sz="1100" spc="100" dirty="0">
                <a:latin typeface="Calibri"/>
                <a:cs typeface="Calibri"/>
              </a:rPr>
              <a:t>χρησιμοποιηθεί</a:t>
            </a:r>
            <a:r>
              <a:rPr sz="1100" spc="55" dirty="0">
                <a:latin typeface="Calibri"/>
                <a:cs typeface="Calibri"/>
              </a:rPr>
              <a:t> </a:t>
            </a:r>
            <a:r>
              <a:rPr sz="1100" spc="90" dirty="0">
                <a:latin typeface="Calibri"/>
                <a:cs typeface="Calibri"/>
              </a:rPr>
              <a:t>για</a:t>
            </a:r>
            <a:r>
              <a:rPr sz="1100" spc="50" dirty="0">
                <a:latin typeface="Calibri"/>
                <a:cs typeface="Calibri"/>
              </a:rPr>
              <a:t> </a:t>
            </a:r>
            <a:r>
              <a:rPr sz="1100" b="1" spc="100" dirty="0">
                <a:latin typeface="Calibri"/>
                <a:cs typeface="Calibri"/>
              </a:rPr>
              <a:t>σκοπούς</a:t>
            </a:r>
            <a:r>
              <a:rPr sz="1100" b="1" spc="35" dirty="0">
                <a:latin typeface="Calibri"/>
                <a:cs typeface="Calibri"/>
              </a:rPr>
              <a:t> </a:t>
            </a:r>
            <a:r>
              <a:rPr sz="1100" b="1" spc="95" dirty="0">
                <a:latin typeface="Calibri"/>
                <a:cs typeface="Calibri"/>
              </a:rPr>
              <a:t>διαχείρισης</a:t>
            </a:r>
            <a:r>
              <a:rPr sz="1100" b="1" spc="45" dirty="0">
                <a:latin typeface="Calibri"/>
                <a:cs typeface="Calibri"/>
              </a:rPr>
              <a:t> </a:t>
            </a:r>
            <a:r>
              <a:rPr sz="1100" b="1" spc="100" dirty="0">
                <a:latin typeface="Calibri"/>
                <a:cs typeface="Calibri"/>
              </a:rPr>
              <a:t>δικτύου</a:t>
            </a:r>
            <a:r>
              <a:rPr sz="1100" b="1" spc="60" dirty="0">
                <a:latin typeface="Calibri"/>
                <a:cs typeface="Calibri"/>
              </a:rPr>
              <a:t> </a:t>
            </a:r>
            <a:r>
              <a:rPr sz="1100" spc="90" dirty="0">
                <a:latin typeface="Calibri"/>
                <a:cs typeface="Calibri"/>
              </a:rPr>
              <a:t>και</a:t>
            </a:r>
            <a:r>
              <a:rPr sz="1100" spc="50" dirty="0">
                <a:latin typeface="Calibri"/>
                <a:cs typeface="Calibri"/>
              </a:rPr>
              <a:t> </a:t>
            </a:r>
            <a:r>
              <a:rPr sz="1100" b="1" spc="110" dirty="0">
                <a:latin typeface="Calibri"/>
                <a:cs typeface="Calibri"/>
              </a:rPr>
              <a:t>δοκιμών</a:t>
            </a:r>
            <a:r>
              <a:rPr sz="1100" b="1" spc="50" dirty="0">
                <a:latin typeface="Calibri"/>
                <a:cs typeface="Calibri"/>
              </a:rPr>
              <a:t> </a:t>
            </a:r>
            <a:r>
              <a:rPr sz="1100" b="1" spc="105" dirty="0">
                <a:latin typeface="Calibri"/>
                <a:cs typeface="Calibri"/>
              </a:rPr>
              <a:t>ασφαλείας.</a:t>
            </a:r>
            <a:endParaRPr sz="11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0"/>
              </a:spcBef>
              <a:buFont typeface="Arial"/>
              <a:buChar char="•"/>
            </a:pPr>
            <a:endParaRPr sz="2300">
              <a:latin typeface="Calibri"/>
              <a:cs typeface="Calibri"/>
            </a:endParaRPr>
          </a:p>
          <a:p>
            <a:pPr marL="470534" indent="-457200">
              <a:lnSpc>
                <a:spcPct val="100000"/>
              </a:lnSpc>
              <a:buSzPct val="163636"/>
              <a:buFont typeface="Arial"/>
              <a:buChar char="•"/>
              <a:tabLst>
                <a:tab pos="469900" algn="l"/>
                <a:tab pos="470534" algn="l"/>
              </a:tabLst>
            </a:pPr>
            <a:r>
              <a:rPr sz="1100" spc="80" dirty="0">
                <a:latin typeface="Calibri"/>
                <a:cs typeface="Calibri"/>
              </a:rPr>
              <a:t>Το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spc="75" dirty="0">
                <a:latin typeface="Calibri"/>
                <a:cs typeface="Calibri"/>
              </a:rPr>
              <a:t>εργαλείο</a:t>
            </a:r>
            <a:r>
              <a:rPr sz="1100" spc="45" dirty="0">
                <a:latin typeface="Calibri"/>
                <a:cs typeface="Calibri"/>
              </a:rPr>
              <a:t> </a:t>
            </a:r>
            <a:r>
              <a:rPr sz="1100" spc="65" dirty="0">
                <a:latin typeface="Calibri"/>
                <a:cs typeface="Calibri"/>
              </a:rPr>
              <a:t>είναι</a:t>
            </a:r>
            <a:r>
              <a:rPr sz="1100" spc="45" dirty="0">
                <a:latin typeface="Calibri"/>
                <a:cs typeface="Calibri"/>
              </a:rPr>
              <a:t> </a:t>
            </a:r>
            <a:r>
              <a:rPr sz="1100" spc="70" dirty="0">
                <a:latin typeface="Calibri"/>
                <a:cs typeface="Calibri"/>
              </a:rPr>
              <a:t>ικανό</a:t>
            </a:r>
            <a:r>
              <a:rPr sz="1100" spc="45" dirty="0">
                <a:latin typeface="Calibri"/>
                <a:cs typeface="Calibri"/>
              </a:rPr>
              <a:t> </a:t>
            </a:r>
            <a:r>
              <a:rPr sz="1100" spc="80" dirty="0">
                <a:latin typeface="Calibri"/>
                <a:cs typeface="Calibri"/>
              </a:rPr>
              <a:t>να</a:t>
            </a:r>
            <a:r>
              <a:rPr sz="1100" spc="45" dirty="0">
                <a:latin typeface="Calibri"/>
                <a:cs typeface="Calibri"/>
              </a:rPr>
              <a:t> </a:t>
            </a:r>
            <a:r>
              <a:rPr sz="1100" b="1" spc="75" dirty="0">
                <a:latin typeface="Calibri"/>
                <a:cs typeface="Calibri"/>
              </a:rPr>
              <a:t>εκμεταλλεύεται</a:t>
            </a:r>
            <a:r>
              <a:rPr sz="1100" b="1" spc="45" dirty="0">
                <a:latin typeface="Calibri"/>
                <a:cs typeface="Calibri"/>
              </a:rPr>
              <a:t> </a:t>
            </a:r>
            <a:r>
              <a:rPr sz="1100" b="1" spc="75" dirty="0">
                <a:latin typeface="Calibri"/>
                <a:cs typeface="Calibri"/>
              </a:rPr>
              <a:t>ευπάθειες</a:t>
            </a:r>
            <a:r>
              <a:rPr sz="1100" b="1" spc="40" dirty="0">
                <a:latin typeface="Calibri"/>
                <a:cs typeface="Calibri"/>
              </a:rPr>
              <a:t> </a:t>
            </a:r>
            <a:r>
              <a:rPr sz="1100" spc="65" dirty="0">
                <a:latin typeface="Calibri"/>
                <a:cs typeface="Calibri"/>
              </a:rPr>
              <a:t>δικτύου</a:t>
            </a:r>
            <a:r>
              <a:rPr sz="1100" b="1" spc="65" dirty="0">
                <a:latin typeface="Calibri"/>
                <a:cs typeface="Calibri"/>
              </a:rPr>
              <a:t>,</a:t>
            </a:r>
            <a:r>
              <a:rPr sz="1100" b="1" spc="45" dirty="0">
                <a:latin typeface="Calibri"/>
                <a:cs typeface="Calibri"/>
              </a:rPr>
              <a:t> </a:t>
            </a:r>
            <a:r>
              <a:rPr sz="1100" b="1" spc="85" dirty="0">
                <a:latin typeface="Calibri"/>
                <a:cs typeface="Calibri"/>
              </a:rPr>
              <a:t>να</a:t>
            </a:r>
            <a:r>
              <a:rPr sz="1100" b="1" spc="45" dirty="0">
                <a:latin typeface="Calibri"/>
                <a:cs typeface="Calibri"/>
              </a:rPr>
              <a:t> </a:t>
            </a:r>
            <a:r>
              <a:rPr sz="1100" b="1" spc="65" dirty="0">
                <a:latin typeface="Calibri"/>
                <a:cs typeface="Calibri"/>
              </a:rPr>
              <a:t>εντοπίζει</a:t>
            </a:r>
            <a:r>
              <a:rPr sz="1100" b="1" spc="45" dirty="0">
                <a:latin typeface="Calibri"/>
                <a:cs typeface="Calibri"/>
              </a:rPr>
              <a:t> </a:t>
            </a:r>
            <a:r>
              <a:rPr sz="1100" b="1" spc="70" dirty="0">
                <a:latin typeface="Calibri"/>
                <a:cs typeface="Calibri"/>
              </a:rPr>
              <a:t>και</a:t>
            </a:r>
            <a:r>
              <a:rPr sz="1100" b="1" spc="45" dirty="0">
                <a:latin typeface="Calibri"/>
                <a:cs typeface="Calibri"/>
              </a:rPr>
              <a:t> </a:t>
            </a:r>
            <a:r>
              <a:rPr sz="1100" b="1" spc="80" dirty="0">
                <a:latin typeface="Calibri"/>
                <a:cs typeface="Calibri"/>
              </a:rPr>
              <a:t>να</a:t>
            </a:r>
            <a:r>
              <a:rPr sz="1100" b="1" spc="25" dirty="0">
                <a:latin typeface="Calibri"/>
                <a:cs typeface="Calibri"/>
              </a:rPr>
              <a:t> </a:t>
            </a:r>
            <a:r>
              <a:rPr sz="1100" b="1" spc="60" dirty="0">
                <a:latin typeface="Calibri"/>
                <a:cs typeface="Calibri"/>
              </a:rPr>
              <a:t>προσδιορίζει</a:t>
            </a:r>
            <a:endParaRPr sz="1100">
              <a:latin typeface="Calibri"/>
              <a:cs typeface="Calibri"/>
            </a:endParaRPr>
          </a:p>
          <a:p>
            <a:pPr marL="470534">
              <a:lnSpc>
                <a:spcPct val="100000"/>
              </a:lnSpc>
              <a:spcBef>
                <a:spcPts val="860"/>
              </a:spcBef>
            </a:pPr>
            <a:r>
              <a:rPr sz="1100" spc="95" dirty="0">
                <a:latin typeface="Calibri"/>
                <a:cs typeface="Calibri"/>
              </a:rPr>
              <a:t>διαθέσιμες</a:t>
            </a:r>
            <a:r>
              <a:rPr sz="1100" spc="25" dirty="0">
                <a:latin typeface="Calibri"/>
                <a:cs typeface="Calibri"/>
              </a:rPr>
              <a:t> </a:t>
            </a:r>
            <a:r>
              <a:rPr sz="1100" b="1" spc="90" dirty="0">
                <a:latin typeface="Calibri"/>
                <a:cs typeface="Calibri"/>
              </a:rPr>
              <a:t>υπηρεσίες.</a:t>
            </a:r>
            <a:endParaRPr sz="11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1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300">
              <a:latin typeface="Calibri"/>
              <a:cs typeface="Calibri"/>
            </a:endParaRPr>
          </a:p>
          <a:p>
            <a:pPr marL="470534" marR="5080" indent="-457834">
              <a:lnSpc>
                <a:spcPct val="100000"/>
              </a:lnSpc>
              <a:buSzPct val="163636"/>
              <a:buFont typeface="Arial"/>
              <a:buChar char="•"/>
              <a:tabLst>
                <a:tab pos="469900" algn="l"/>
                <a:tab pos="470534" algn="l"/>
              </a:tabLst>
            </a:pPr>
            <a:r>
              <a:rPr sz="1100" spc="70" dirty="0">
                <a:latin typeface="Calibri"/>
                <a:cs typeface="Calibri"/>
              </a:rPr>
              <a:t>Επιπλέον,</a:t>
            </a:r>
            <a:r>
              <a:rPr sz="1100" spc="35" dirty="0">
                <a:latin typeface="Calibri"/>
                <a:cs typeface="Calibri"/>
              </a:rPr>
              <a:t> </a:t>
            </a:r>
            <a:r>
              <a:rPr sz="1100" spc="75" dirty="0">
                <a:latin typeface="Calibri"/>
                <a:cs typeface="Calibri"/>
              </a:rPr>
              <a:t>μπορεί</a:t>
            </a:r>
            <a:r>
              <a:rPr sz="1100" spc="45" dirty="0">
                <a:latin typeface="Calibri"/>
                <a:cs typeface="Calibri"/>
              </a:rPr>
              <a:t> </a:t>
            </a:r>
            <a:r>
              <a:rPr sz="1100" spc="80" dirty="0">
                <a:latin typeface="Calibri"/>
                <a:cs typeface="Calibri"/>
              </a:rPr>
              <a:t>να</a:t>
            </a:r>
            <a:r>
              <a:rPr sz="1100" spc="45" dirty="0">
                <a:latin typeface="Calibri"/>
                <a:cs typeface="Calibri"/>
              </a:rPr>
              <a:t> </a:t>
            </a:r>
            <a:r>
              <a:rPr sz="1100" spc="80" dirty="0">
                <a:latin typeface="Calibri"/>
                <a:cs typeface="Calibri"/>
              </a:rPr>
              <a:t>αποδώσει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b="1" spc="90" dirty="0">
                <a:latin typeface="Calibri"/>
                <a:cs typeface="Calibri"/>
              </a:rPr>
              <a:t>σάρωση</a:t>
            </a:r>
            <a:r>
              <a:rPr sz="1100" b="1" spc="45" dirty="0">
                <a:latin typeface="Calibri"/>
                <a:cs typeface="Calibri"/>
              </a:rPr>
              <a:t> </a:t>
            </a:r>
            <a:r>
              <a:rPr sz="1100" b="1" spc="80" dirty="0">
                <a:latin typeface="Calibri"/>
                <a:cs typeface="Calibri"/>
              </a:rPr>
              <a:t>Ευπάθειας</a:t>
            </a:r>
            <a:r>
              <a:rPr sz="1100" b="1" spc="45" dirty="0">
                <a:latin typeface="Calibri"/>
                <a:cs typeface="Calibri"/>
              </a:rPr>
              <a:t> </a:t>
            </a:r>
            <a:r>
              <a:rPr sz="1100" b="1" spc="70" dirty="0">
                <a:latin typeface="Calibri"/>
                <a:cs typeface="Calibri"/>
              </a:rPr>
              <a:t>και</a:t>
            </a:r>
            <a:r>
              <a:rPr sz="1100" b="1" spc="45" dirty="0">
                <a:latin typeface="Calibri"/>
                <a:cs typeface="Calibri"/>
              </a:rPr>
              <a:t> </a:t>
            </a:r>
            <a:r>
              <a:rPr sz="1100" spc="90" dirty="0">
                <a:latin typeface="Calibri"/>
                <a:cs typeface="Calibri"/>
              </a:rPr>
              <a:t>OS</a:t>
            </a:r>
            <a:r>
              <a:rPr sz="1100" spc="45" dirty="0">
                <a:latin typeface="Calibri"/>
                <a:cs typeface="Calibri"/>
              </a:rPr>
              <a:t> </a:t>
            </a:r>
            <a:r>
              <a:rPr sz="1100" b="1" spc="70" dirty="0">
                <a:latin typeface="Calibri"/>
                <a:cs typeface="Calibri"/>
              </a:rPr>
              <a:t>(</a:t>
            </a:r>
            <a:r>
              <a:rPr sz="1100" spc="70" dirty="0">
                <a:latin typeface="Calibri"/>
                <a:cs typeface="Calibri"/>
              </a:rPr>
              <a:t>Operating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spc="75" dirty="0">
                <a:latin typeface="Calibri"/>
                <a:cs typeface="Calibri"/>
              </a:rPr>
              <a:t>System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spc="50" dirty="0">
                <a:latin typeface="Calibri"/>
                <a:cs typeface="Calibri"/>
              </a:rPr>
              <a:t>-</a:t>
            </a:r>
            <a:r>
              <a:rPr sz="1100" spc="45" dirty="0">
                <a:latin typeface="Calibri"/>
                <a:cs typeface="Calibri"/>
              </a:rPr>
              <a:t> </a:t>
            </a:r>
            <a:r>
              <a:rPr sz="1100" spc="70" dirty="0">
                <a:latin typeface="Calibri"/>
                <a:cs typeface="Calibri"/>
              </a:rPr>
              <a:t>λειτουργικό</a:t>
            </a:r>
            <a:r>
              <a:rPr sz="1100" spc="45" dirty="0">
                <a:latin typeface="Calibri"/>
                <a:cs typeface="Calibri"/>
              </a:rPr>
              <a:t> </a:t>
            </a:r>
            <a:r>
              <a:rPr sz="1100" spc="75" dirty="0">
                <a:latin typeface="Calibri"/>
                <a:cs typeface="Calibri"/>
              </a:rPr>
              <a:t>σύστημα</a:t>
            </a:r>
            <a:r>
              <a:rPr sz="1100" b="1" spc="75" dirty="0">
                <a:latin typeface="Calibri"/>
                <a:cs typeface="Calibri"/>
              </a:rPr>
              <a:t>),</a:t>
            </a:r>
            <a:r>
              <a:rPr sz="1100" b="1" spc="45" dirty="0">
                <a:latin typeface="Calibri"/>
                <a:cs typeface="Calibri"/>
              </a:rPr>
              <a:t> </a:t>
            </a:r>
            <a:r>
              <a:rPr sz="1100" spc="75" dirty="0">
                <a:latin typeface="Calibri"/>
                <a:cs typeface="Calibri"/>
              </a:rPr>
              <a:t>δημιουργώντας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spc="80" dirty="0">
                <a:latin typeface="Calibri"/>
                <a:cs typeface="Calibri"/>
              </a:rPr>
              <a:t>αναφορές</a:t>
            </a:r>
            <a:r>
              <a:rPr sz="1100" spc="45" dirty="0">
                <a:latin typeface="Calibri"/>
                <a:cs typeface="Calibri"/>
              </a:rPr>
              <a:t> </a:t>
            </a:r>
            <a:r>
              <a:rPr sz="1100" spc="80" dirty="0">
                <a:latin typeface="Calibri"/>
                <a:cs typeface="Calibri"/>
              </a:rPr>
              <a:t>με</a:t>
            </a:r>
            <a:r>
              <a:rPr sz="1100" spc="45" dirty="0">
                <a:latin typeface="Calibri"/>
                <a:cs typeface="Calibri"/>
              </a:rPr>
              <a:t> </a:t>
            </a:r>
            <a:r>
              <a:rPr sz="1100" spc="75" dirty="0">
                <a:latin typeface="Calibri"/>
                <a:cs typeface="Calibri"/>
              </a:rPr>
              <a:t>τα</a:t>
            </a:r>
            <a:r>
              <a:rPr sz="1100" spc="45" dirty="0">
                <a:latin typeface="Calibri"/>
                <a:cs typeface="Calibri"/>
              </a:rPr>
              <a:t> </a:t>
            </a:r>
            <a:r>
              <a:rPr sz="1100" spc="80" dirty="0">
                <a:latin typeface="Calibri"/>
                <a:cs typeface="Calibri"/>
              </a:rPr>
              <a:t>αποτελέσματα</a:t>
            </a:r>
            <a:r>
              <a:rPr sz="1100" spc="45" dirty="0">
                <a:latin typeface="Calibri"/>
                <a:cs typeface="Calibri"/>
              </a:rPr>
              <a:t> </a:t>
            </a:r>
            <a:r>
              <a:rPr sz="1100" spc="70" dirty="0">
                <a:latin typeface="Calibri"/>
                <a:cs typeface="Calibri"/>
              </a:rPr>
              <a:t>της </a:t>
            </a:r>
            <a:r>
              <a:rPr sz="1100" spc="-235" dirty="0">
                <a:latin typeface="Calibri"/>
                <a:cs typeface="Calibri"/>
              </a:rPr>
              <a:t> </a:t>
            </a:r>
            <a:r>
              <a:rPr sz="1100" spc="85" dirty="0">
                <a:latin typeface="Calibri"/>
                <a:cs typeface="Calibri"/>
              </a:rPr>
              <a:t>σάρωσης</a:t>
            </a:r>
            <a:r>
              <a:rPr sz="1100" spc="35" dirty="0">
                <a:latin typeface="Calibri"/>
                <a:cs typeface="Calibri"/>
              </a:rPr>
              <a:t> </a:t>
            </a:r>
            <a:r>
              <a:rPr sz="1100" spc="70" dirty="0">
                <a:latin typeface="Calibri"/>
                <a:cs typeface="Calibri"/>
              </a:rPr>
              <a:t>για</a:t>
            </a:r>
            <a:r>
              <a:rPr sz="1100" spc="35" dirty="0">
                <a:latin typeface="Calibri"/>
                <a:cs typeface="Calibri"/>
              </a:rPr>
              <a:t> </a:t>
            </a:r>
            <a:r>
              <a:rPr sz="1100" spc="70" dirty="0">
                <a:latin typeface="Calibri"/>
                <a:cs typeface="Calibri"/>
              </a:rPr>
              <a:t>τη</a:t>
            </a:r>
            <a:r>
              <a:rPr sz="1100" spc="35" dirty="0">
                <a:latin typeface="Calibri"/>
                <a:cs typeface="Calibri"/>
              </a:rPr>
              <a:t> </a:t>
            </a:r>
            <a:r>
              <a:rPr sz="1100" spc="75" dirty="0">
                <a:latin typeface="Calibri"/>
                <a:cs typeface="Calibri"/>
              </a:rPr>
              <a:t>βελτίωση</a:t>
            </a:r>
            <a:r>
              <a:rPr sz="1100" spc="35" dirty="0">
                <a:latin typeface="Calibri"/>
                <a:cs typeface="Calibri"/>
              </a:rPr>
              <a:t> </a:t>
            </a:r>
            <a:r>
              <a:rPr sz="1100" b="1" spc="70" dirty="0">
                <a:latin typeface="Calibri"/>
                <a:cs typeface="Calibri"/>
              </a:rPr>
              <a:t>της</a:t>
            </a:r>
            <a:r>
              <a:rPr sz="1100" b="1" spc="35" dirty="0">
                <a:latin typeface="Calibri"/>
                <a:cs typeface="Calibri"/>
              </a:rPr>
              <a:t> </a:t>
            </a:r>
            <a:r>
              <a:rPr sz="1100" b="1" spc="80" dirty="0">
                <a:latin typeface="Calibri"/>
                <a:cs typeface="Calibri"/>
              </a:rPr>
              <a:t>ασφάλειας</a:t>
            </a:r>
            <a:r>
              <a:rPr sz="1100" b="1" spc="35" dirty="0">
                <a:latin typeface="Calibri"/>
                <a:cs typeface="Calibri"/>
              </a:rPr>
              <a:t> </a:t>
            </a:r>
            <a:r>
              <a:rPr sz="1100" b="1" spc="75" dirty="0">
                <a:latin typeface="Calibri"/>
                <a:cs typeface="Calibri"/>
              </a:rPr>
              <a:t>του</a:t>
            </a:r>
            <a:r>
              <a:rPr sz="1100" b="1" spc="35" dirty="0">
                <a:latin typeface="Calibri"/>
                <a:cs typeface="Calibri"/>
              </a:rPr>
              <a:t> </a:t>
            </a:r>
            <a:r>
              <a:rPr sz="1100" b="1" spc="70" dirty="0">
                <a:latin typeface="Calibri"/>
                <a:cs typeface="Calibri"/>
              </a:rPr>
              <a:t>δικτύου.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1198542" y="5893117"/>
            <a:ext cx="114935" cy="1244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50" spc="5" dirty="0">
                <a:latin typeface="Calibri"/>
                <a:cs typeface="Calibri"/>
              </a:rPr>
              <a:t>1</a:t>
            </a:r>
            <a:r>
              <a:rPr sz="650" spc="30" dirty="0">
                <a:latin typeface="Calibri"/>
                <a:cs typeface="Calibri"/>
              </a:rPr>
              <a:t>0</a:t>
            </a:r>
            <a:endParaRPr sz="6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884987" y="0"/>
            <a:ext cx="5307330" cy="6878955"/>
            <a:chOff x="6884987" y="0"/>
            <a:chExt cx="5307330" cy="6878955"/>
          </a:xfrm>
        </p:grpSpPr>
        <p:sp>
          <p:nvSpPr>
            <p:cNvPr id="3" name="object 3"/>
            <p:cNvSpPr/>
            <p:nvPr/>
          </p:nvSpPr>
          <p:spPr>
            <a:xfrm>
              <a:off x="6896100" y="1270"/>
              <a:ext cx="1818639" cy="6856730"/>
            </a:xfrm>
            <a:custGeom>
              <a:avLst/>
              <a:gdLst/>
              <a:ahLst/>
              <a:cxnLst/>
              <a:rect l="l" t="t" r="r" b="b"/>
              <a:pathLst>
                <a:path w="1818640" h="6856730">
                  <a:moveTo>
                    <a:pt x="0" y="6856730"/>
                  </a:moveTo>
                  <a:lnTo>
                    <a:pt x="1818322" y="0"/>
                  </a:lnTo>
                </a:path>
              </a:pathLst>
            </a:custGeom>
            <a:ln w="22225">
              <a:solidFill>
                <a:srgbClr val="D6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7377747" y="0"/>
              <a:ext cx="2555875" cy="6858000"/>
            </a:xfrm>
            <a:custGeom>
              <a:avLst/>
              <a:gdLst/>
              <a:ahLst/>
              <a:cxnLst/>
              <a:rect l="l" t="t" r="r" b="b"/>
              <a:pathLst>
                <a:path w="2555875" h="6858000">
                  <a:moveTo>
                    <a:pt x="1542097" y="1537652"/>
                  </a:moveTo>
                  <a:lnTo>
                    <a:pt x="1494790" y="1544002"/>
                  </a:lnTo>
                  <a:lnTo>
                    <a:pt x="1451292" y="1562100"/>
                  </a:lnTo>
                  <a:lnTo>
                    <a:pt x="1413827" y="1590675"/>
                  </a:lnTo>
                  <a:lnTo>
                    <a:pt x="1384617" y="1628139"/>
                  </a:lnTo>
                  <a:lnTo>
                    <a:pt x="1365885" y="1673860"/>
                  </a:lnTo>
                  <a:lnTo>
                    <a:pt x="970915" y="3128645"/>
                  </a:lnTo>
                  <a:lnTo>
                    <a:pt x="0" y="6858000"/>
                  </a:lnTo>
                  <a:lnTo>
                    <a:pt x="26035" y="6858000"/>
                  </a:lnTo>
                  <a:lnTo>
                    <a:pt x="996632" y="3136265"/>
                  </a:lnTo>
                  <a:lnTo>
                    <a:pt x="1391285" y="1681479"/>
                  </a:lnTo>
                  <a:lnTo>
                    <a:pt x="1412240" y="1635442"/>
                  </a:lnTo>
                  <a:lnTo>
                    <a:pt x="1445577" y="1599247"/>
                  </a:lnTo>
                  <a:lnTo>
                    <a:pt x="1487805" y="1574800"/>
                  </a:lnTo>
                  <a:lnTo>
                    <a:pt x="1535747" y="1564322"/>
                  </a:lnTo>
                  <a:lnTo>
                    <a:pt x="1637665" y="1564322"/>
                  </a:lnTo>
                  <a:lnTo>
                    <a:pt x="1625600" y="1556702"/>
                  </a:lnTo>
                  <a:lnTo>
                    <a:pt x="1590992" y="1544002"/>
                  </a:lnTo>
                  <a:lnTo>
                    <a:pt x="1542097" y="1537652"/>
                  </a:lnTo>
                  <a:close/>
                </a:path>
                <a:path w="2555875" h="6858000">
                  <a:moveTo>
                    <a:pt x="1637665" y="1564322"/>
                  </a:moveTo>
                  <a:lnTo>
                    <a:pt x="1535747" y="1564322"/>
                  </a:lnTo>
                  <a:lnTo>
                    <a:pt x="1585912" y="1569402"/>
                  </a:lnTo>
                  <a:lnTo>
                    <a:pt x="1615122" y="1580514"/>
                  </a:lnTo>
                  <a:lnTo>
                    <a:pt x="1663700" y="1617662"/>
                  </a:lnTo>
                  <a:lnTo>
                    <a:pt x="1694497" y="1671954"/>
                  </a:lnTo>
                  <a:lnTo>
                    <a:pt x="1702117" y="1732597"/>
                  </a:lnTo>
                  <a:lnTo>
                    <a:pt x="1696720" y="1764029"/>
                  </a:lnTo>
                  <a:lnTo>
                    <a:pt x="1437005" y="2721927"/>
                  </a:lnTo>
                  <a:lnTo>
                    <a:pt x="1430655" y="2770822"/>
                  </a:lnTo>
                  <a:lnTo>
                    <a:pt x="1437005" y="2818129"/>
                  </a:lnTo>
                  <a:lnTo>
                    <a:pt x="1455102" y="2861627"/>
                  </a:lnTo>
                  <a:lnTo>
                    <a:pt x="1483677" y="2899092"/>
                  </a:lnTo>
                  <a:lnTo>
                    <a:pt x="1521460" y="2928302"/>
                  </a:lnTo>
                  <a:lnTo>
                    <a:pt x="1566862" y="2947035"/>
                  </a:lnTo>
                  <a:lnTo>
                    <a:pt x="1618932" y="2953067"/>
                  </a:lnTo>
                  <a:lnTo>
                    <a:pt x="1669097" y="2944812"/>
                  </a:lnTo>
                  <a:lnTo>
                    <a:pt x="1704340" y="2928302"/>
                  </a:lnTo>
                  <a:lnTo>
                    <a:pt x="1617662" y="2928302"/>
                  </a:lnTo>
                  <a:lnTo>
                    <a:pt x="1573212" y="2922904"/>
                  </a:lnTo>
                  <a:lnTo>
                    <a:pt x="1527175" y="2901950"/>
                  </a:lnTo>
                  <a:lnTo>
                    <a:pt x="1490980" y="2868612"/>
                  </a:lnTo>
                  <a:lnTo>
                    <a:pt x="1466532" y="2826385"/>
                  </a:lnTo>
                  <a:lnTo>
                    <a:pt x="1456055" y="2778442"/>
                  </a:lnTo>
                  <a:lnTo>
                    <a:pt x="1461135" y="2728277"/>
                  </a:lnTo>
                  <a:lnTo>
                    <a:pt x="1720850" y="1770379"/>
                  </a:lnTo>
                  <a:lnTo>
                    <a:pt x="1726882" y="1734820"/>
                  </a:lnTo>
                  <a:lnTo>
                    <a:pt x="1725930" y="1701800"/>
                  </a:lnTo>
                  <a:lnTo>
                    <a:pt x="1725930" y="1698942"/>
                  </a:lnTo>
                  <a:lnTo>
                    <a:pt x="1717992" y="1664017"/>
                  </a:lnTo>
                  <a:lnTo>
                    <a:pt x="1703070" y="1630679"/>
                  </a:lnTo>
                  <a:lnTo>
                    <a:pt x="1682115" y="1600517"/>
                  </a:lnTo>
                  <a:lnTo>
                    <a:pt x="1656080" y="1575752"/>
                  </a:lnTo>
                  <a:lnTo>
                    <a:pt x="1637665" y="1564322"/>
                  </a:lnTo>
                  <a:close/>
                </a:path>
                <a:path w="2555875" h="6858000">
                  <a:moveTo>
                    <a:pt x="2555875" y="0"/>
                  </a:moveTo>
                  <a:lnTo>
                    <a:pt x="2528570" y="0"/>
                  </a:lnTo>
                  <a:lnTo>
                    <a:pt x="2100177" y="1562100"/>
                  </a:lnTo>
                  <a:lnTo>
                    <a:pt x="1757680" y="2837497"/>
                  </a:lnTo>
                  <a:lnTo>
                    <a:pt x="1732915" y="2875279"/>
                  </a:lnTo>
                  <a:lnTo>
                    <a:pt x="1699895" y="2903537"/>
                  </a:lnTo>
                  <a:lnTo>
                    <a:pt x="1660525" y="2921635"/>
                  </a:lnTo>
                  <a:lnTo>
                    <a:pt x="1617662" y="2928302"/>
                  </a:lnTo>
                  <a:lnTo>
                    <a:pt x="1704340" y="2928302"/>
                  </a:lnTo>
                  <a:lnTo>
                    <a:pt x="1714817" y="2923540"/>
                  </a:lnTo>
                  <a:lnTo>
                    <a:pt x="1753235" y="2890520"/>
                  </a:lnTo>
                  <a:lnTo>
                    <a:pt x="1782127" y="2846387"/>
                  </a:lnTo>
                  <a:lnTo>
                    <a:pt x="1782127" y="2845117"/>
                  </a:lnTo>
                  <a:lnTo>
                    <a:pt x="2124710" y="1568132"/>
                  </a:lnTo>
                  <a:lnTo>
                    <a:pt x="2555875" y="0"/>
                  </a:lnTo>
                  <a:close/>
                </a:path>
              </a:pathLst>
            </a:custGeom>
            <a:solidFill>
              <a:srgbClr val="FFB8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7895589" y="5207635"/>
              <a:ext cx="756285" cy="1645920"/>
            </a:xfrm>
            <a:custGeom>
              <a:avLst/>
              <a:gdLst/>
              <a:ahLst/>
              <a:cxnLst/>
              <a:rect l="l" t="t" r="r" b="b"/>
              <a:pathLst>
                <a:path w="756284" h="1645920">
                  <a:moveTo>
                    <a:pt x="578484" y="0"/>
                  </a:moveTo>
                  <a:lnTo>
                    <a:pt x="532129" y="6350"/>
                  </a:lnTo>
                  <a:lnTo>
                    <a:pt x="489902" y="24129"/>
                  </a:lnTo>
                  <a:lnTo>
                    <a:pt x="453389" y="52387"/>
                  </a:lnTo>
                  <a:lnTo>
                    <a:pt x="425132" y="89534"/>
                  </a:lnTo>
                  <a:lnTo>
                    <a:pt x="406400" y="134619"/>
                  </a:lnTo>
                  <a:lnTo>
                    <a:pt x="0" y="1645602"/>
                  </a:lnTo>
                  <a:lnTo>
                    <a:pt x="26352" y="1645602"/>
                  </a:lnTo>
                  <a:lnTo>
                    <a:pt x="430212" y="140969"/>
                  </a:lnTo>
                  <a:lnTo>
                    <a:pt x="450214" y="95249"/>
                  </a:lnTo>
                  <a:lnTo>
                    <a:pt x="482282" y="59689"/>
                  </a:lnTo>
                  <a:lnTo>
                    <a:pt x="523239" y="35559"/>
                  </a:lnTo>
                  <a:lnTo>
                    <a:pt x="569594" y="25399"/>
                  </a:lnTo>
                  <a:lnTo>
                    <a:pt x="662362" y="25399"/>
                  </a:lnTo>
                  <a:lnTo>
                    <a:pt x="624839" y="6350"/>
                  </a:lnTo>
                  <a:lnTo>
                    <a:pt x="578484" y="0"/>
                  </a:lnTo>
                  <a:close/>
                </a:path>
                <a:path w="756284" h="1645920">
                  <a:moveTo>
                    <a:pt x="662362" y="25399"/>
                  </a:moveTo>
                  <a:lnTo>
                    <a:pt x="569594" y="25399"/>
                  </a:lnTo>
                  <a:lnTo>
                    <a:pt x="618489" y="30797"/>
                  </a:lnTo>
                  <a:lnTo>
                    <a:pt x="672464" y="57784"/>
                  </a:lnTo>
                  <a:lnTo>
                    <a:pt x="711517" y="103822"/>
                  </a:lnTo>
                  <a:lnTo>
                    <a:pt x="730884" y="161607"/>
                  </a:lnTo>
                  <a:lnTo>
                    <a:pt x="731837" y="192087"/>
                  </a:lnTo>
                  <a:lnTo>
                    <a:pt x="726439" y="222884"/>
                  </a:lnTo>
                  <a:lnTo>
                    <a:pt x="343852" y="1645602"/>
                  </a:lnTo>
                  <a:lnTo>
                    <a:pt x="370204" y="1645602"/>
                  </a:lnTo>
                  <a:lnTo>
                    <a:pt x="750252" y="229552"/>
                  </a:lnTo>
                  <a:lnTo>
                    <a:pt x="756284" y="193674"/>
                  </a:lnTo>
                  <a:lnTo>
                    <a:pt x="755332" y="158432"/>
                  </a:lnTo>
                  <a:lnTo>
                    <a:pt x="732789" y="91122"/>
                  </a:lnTo>
                  <a:lnTo>
                    <a:pt x="686752" y="37782"/>
                  </a:lnTo>
                  <a:lnTo>
                    <a:pt x="662362" y="25399"/>
                  </a:lnTo>
                  <a:close/>
                </a:path>
              </a:pathLst>
            </a:custGeom>
            <a:solidFill>
              <a:srgbClr val="D679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548880" y="6167120"/>
              <a:ext cx="3294379" cy="612140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282179" y="378460"/>
              <a:ext cx="4909820" cy="6046470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477759" y="574039"/>
              <a:ext cx="4480559" cy="5468620"/>
            </a:xfrm>
            <a:prstGeom prst="rect">
              <a:avLst/>
            </a:prstGeom>
          </p:spPr>
        </p:pic>
      </p:grpSp>
      <p:sp>
        <p:nvSpPr>
          <p:cNvPr id="9" name="object 9"/>
          <p:cNvSpPr txBox="1"/>
          <p:nvPr/>
        </p:nvSpPr>
        <p:spPr>
          <a:xfrm>
            <a:off x="9914890" y="33019"/>
            <a:ext cx="2174240" cy="1244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50" spc="60" dirty="0">
                <a:latin typeface="Calibri"/>
                <a:cs typeface="Calibri"/>
              </a:rPr>
              <a:t>CSP004_C_E:</a:t>
            </a:r>
            <a:r>
              <a:rPr sz="650" spc="35" dirty="0">
                <a:latin typeface="Calibri"/>
                <a:cs typeface="Calibri"/>
              </a:rPr>
              <a:t> </a:t>
            </a:r>
            <a:r>
              <a:rPr sz="650" spc="55" dirty="0">
                <a:latin typeface="Calibri"/>
                <a:cs typeface="Calibri"/>
              </a:rPr>
              <a:t>Abdelkader</a:t>
            </a:r>
            <a:r>
              <a:rPr sz="650" spc="30" dirty="0">
                <a:latin typeface="Calibri"/>
                <a:cs typeface="Calibri"/>
              </a:rPr>
              <a:t> </a:t>
            </a:r>
            <a:r>
              <a:rPr sz="650" spc="60" dirty="0">
                <a:latin typeface="Calibri"/>
                <a:cs typeface="Calibri"/>
              </a:rPr>
              <a:t>Shaaban</a:t>
            </a:r>
            <a:r>
              <a:rPr sz="650" spc="40" dirty="0">
                <a:latin typeface="Calibri"/>
                <a:cs typeface="Calibri"/>
              </a:rPr>
              <a:t> </a:t>
            </a:r>
            <a:r>
              <a:rPr sz="650" spc="55" dirty="0">
                <a:latin typeface="Calibri"/>
                <a:cs typeface="Calibri"/>
              </a:rPr>
              <a:t>και</a:t>
            </a:r>
            <a:r>
              <a:rPr sz="650" spc="25" dirty="0">
                <a:latin typeface="Calibri"/>
                <a:cs typeface="Calibri"/>
              </a:rPr>
              <a:t> </a:t>
            </a:r>
            <a:r>
              <a:rPr sz="650" spc="50" dirty="0">
                <a:latin typeface="Calibri"/>
                <a:cs typeface="Calibri"/>
              </a:rPr>
              <a:t>Stefan</a:t>
            </a:r>
            <a:r>
              <a:rPr sz="650" spc="30" dirty="0">
                <a:latin typeface="Calibri"/>
                <a:cs typeface="Calibri"/>
              </a:rPr>
              <a:t> </a:t>
            </a:r>
            <a:r>
              <a:rPr sz="650" spc="50" dirty="0">
                <a:latin typeface="Calibri"/>
                <a:cs typeface="Calibri"/>
              </a:rPr>
              <a:t>Schauer</a:t>
            </a:r>
            <a:endParaRPr sz="650">
              <a:latin typeface="Calibri"/>
              <a:cs typeface="Calibr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60325" y="6600507"/>
            <a:ext cx="2379980" cy="952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625"/>
              </a:lnSpc>
            </a:pPr>
            <a:r>
              <a:rPr sz="550" u="sng" spc="45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5"/>
              </a:rPr>
              <a:t>Εντολές</a:t>
            </a:r>
            <a:r>
              <a:rPr sz="550" u="sng" spc="20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5"/>
              </a:rPr>
              <a:t> </a:t>
            </a:r>
            <a:r>
              <a:rPr sz="550" u="sng" spc="65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5"/>
              </a:rPr>
              <a:t>Nmap</a:t>
            </a:r>
            <a:r>
              <a:rPr sz="550" u="sng" spc="170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5"/>
              </a:rPr>
              <a:t> </a:t>
            </a:r>
            <a:r>
              <a:rPr sz="550" u="sng" spc="55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5"/>
              </a:rPr>
              <a:t>17</a:t>
            </a:r>
            <a:r>
              <a:rPr sz="550" u="sng" spc="25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5"/>
              </a:rPr>
              <a:t> </a:t>
            </a:r>
            <a:r>
              <a:rPr sz="550" u="sng" spc="45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5"/>
              </a:rPr>
              <a:t>βασικές</a:t>
            </a:r>
            <a:r>
              <a:rPr sz="550" u="sng" spc="20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5"/>
              </a:rPr>
              <a:t> </a:t>
            </a:r>
            <a:r>
              <a:rPr sz="550" u="sng" spc="45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5"/>
              </a:rPr>
              <a:t>εντολές</a:t>
            </a:r>
            <a:r>
              <a:rPr sz="550" u="sng" spc="25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5"/>
              </a:rPr>
              <a:t> </a:t>
            </a:r>
            <a:r>
              <a:rPr sz="550" u="sng" spc="45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5"/>
              </a:rPr>
              <a:t>για</a:t>
            </a:r>
            <a:r>
              <a:rPr sz="550" u="sng" spc="20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5"/>
              </a:rPr>
              <a:t> </a:t>
            </a:r>
            <a:r>
              <a:rPr sz="550" u="sng" spc="45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5"/>
              </a:rPr>
              <a:t>δίκ</a:t>
            </a:r>
            <a:r>
              <a:rPr sz="550" u="sng" spc="45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</a:rPr>
              <a:t>τυο</a:t>
            </a:r>
            <a:r>
              <a:rPr sz="550" u="sng" spc="20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</a:rPr>
              <a:t> </a:t>
            </a:r>
            <a:r>
              <a:rPr sz="550" u="sng" spc="45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</a:rPr>
              <a:t>Linux</a:t>
            </a:r>
            <a:r>
              <a:rPr sz="550" u="sng" spc="20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</a:rPr>
              <a:t> </a:t>
            </a:r>
            <a:r>
              <a:rPr sz="550" u="sng" spc="40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5"/>
              </a:rPr>
              <a:t>phoenixnap.co</a:t>
            </a:r>
            <a:r>
              <a:rPr sz="550" u="sng" spc="40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</a:rPr>
              <a:t>m</a:t>
            </a:r>
            <a:r>
              <a:rPr sz="550" spc="40" dirty="0">
                <a:solidFill>
                  <a:srgbClr val="85872B"/>
                </a:solidFill>
                <a:latin typeface="Calibri"/>
                <a:cs typeface="Calibri"/>
              </a:rPr>
              <a:t>)</a:t>
            </a:r>
            <a:endParaRPr sz="550">
              <a:latin typeface="Calibri"/>
              <a:cs typeface="Calibri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875030" y="762634"/>
            <a:ext cx="638810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25" dirty="0">
                <a:solidFill>
                  <a:srgbClr val="000000"/>
                </a:solidFill>
              </a:rPr>
              <a:t>Nma</a:t>
            </a:r>
            <a:r>
              <a:rPr dirty="0">
                <a:solidFill>
                  <a:srgbClr val="000000"/>
                </a:solidFill>
              </a:rPr>
              <a:t>p</a:t>
            </a:r>
          </a:p>
        </p:txBody>
      </p:sp>
      <p:sp>
        <p:nvSpPr>
          <p:cNvPr id="11" name="object 11"/>
          <p:cNvSpPr txBox="1"/>
          <p:nvPr/>
        </p:nvSpPr>
        <p:spPr>
          <a:xfrm>
            <a:off x="3028314" y="827404"/>
            <a:ext cx="1454785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-60" dirty="0">
                <a:solidFill>
                  <a:srgbClr val="C42DDF"/>
                </a:solidFill>
                <a:latin typeface="Calibri"/>
                <a:cs typeface="Calibri"/>
              </a:rPr>
              <a:t>Σ</a:t>
            </a:r>
            <a:r>
              <a:rPr sz="1100" spc="-65" dirty="0">
                <a:solidFill>
                  <a:srgbClr val="C42DDF"/>
                </a:solidFill>
                <a:latin typeface="Calibri"/>
                <a:cs typeface="Calibri"/>
              </a:rPr>
              <a:t>άρ</a:t>
            </a:r>
            <a:r>
              <a:rPr sz="1100" spc="-60" dirty="0">
                <a:solidFill>
                  <a:srgbClr val="C42DDF"/>
                </a:solidFill>
                <a:latin typeface="Calibri"/>
                <a:cs typeface="Calibri"/>
              </a:rPr>
              <a:t>ω</a:t>
            </a:r>
            <a:r>
              <a:rPr sz="1100" spc="-65" dirty="0">
                <a:solidFill>
                  <a:srgbClr val="C42DDF"/>
                </a:solidFill>
                <a:latin typeface="Calibri"/>
                <a:cs typeface="Calibri"/>
              </a:rPr>
              <a:t>σ</a:t>
            </a:r>
            <a:r>
              <a:rPr sz="1100" dirty="0">
                <a:solidFill>
                  <a:srgbClr val="C42DDF"/>
                </a:solidFill>
                <a:latin typeface="Calibri"/>
                <a:cs typeface="Calibri"/>
              </a:rPr>
              <a:t>η</a:t>
            </a:r>
            <a:r>
              <a:rPr sz="1100" spc="-5" dirty="0">
                <a:solidFill>
                  <a:srgbClr val="C42DDF"/>
                </a:solidFill>
                <a:latin typeface="Calibri"/>
                <a:cs typeface="Calibri"/>
              </a:rPr>
              <a:t> </a:t>
            </a:r>
            <a:r>
              <a:rPr sz="1100" spc="-65" dirty="0">
                <a:solidFill>
                  <a:srgbClr val="C42DDF"/>
                </a:solidFill>
                <a:latin typeface="Calibri"/>
                <a:cs typeface="Calibri"/>
              </a:rPr>
              <a:t>γι</a:t>
            </a:r>
            <a:r>
              <a:rPr sz="1100" dirty="0">
                <a:solidFill>
                  <a:srgbClr val="C42DDF"/>
                </a:solidFill>
                <a:latin typeface="Calibri"/>
                <a:cs typeface="Calibri"/>
              </a:rPr>
              <a:t>α</a:t>
            </a:r>
            <a:r>
              <a:rPr sz="1100" spc="-5" dirty="0">
                <a:solidFill>
                  <a:srgbClr val="C42DDF"/>
                </a:solidFill>
                <a:latin typeface="Calibri"/>
                <a:cs typeface="Calibri"/>
              </a:rPr>
              <a:t> </a:t>
            </a:r>
            <a:r>
              <a:rPr sz="1100" spc="-60" dirty="0">
                <a:solidFill>
                  <a:srgbClr val="C42DDF"/>
                </a:solidFill>
                <a:latin typeface="Calibri"/>
                <a:cs typeface="Calibri"/>
              </a:rPr>
              <a:t>α</a:t>
            </a:r>
            <a:r>
              <a:rPr sz="1100" spc="-65" dirty="0">
                <a:solidFill>
                  <a:srgbClr val="C42DDF"/>
                </a:solidFill>
                <a:latin typeface="Calibri"/>
                <a:cs typeface="Calibri"/>
              </a:rPr>
              <a:t>νοιχ</a:t>
            </a:r>
            <a:r>
              <a:rPr sz="1100" spc="-60" dirty="0">
                <a:solidFill>
                  <a:srgbClr val="C42DDF"/>
                </a:solidFill>
                <a:latin typeface="Calibri"/>
                <a:cs typeface="Calibri"/>
              </a:rPr>
              <a:t>τ</a:t>
            </a:r>
            <a:r>
              <a:rPr sz="1100" spc="-65" dirty="0">
                <a:solidFill>
                  <a:srgbClr val="C42DDF"/>
                </a:solidFill>
                <a:latin typeface="Calibri"/>
                <a:cs typeface="Calibri"/>
              </a:rPr>
              <a:t>έ</a:t>
            </a:r>
            <a:r>
              <a:rPr sz="1100" dirty="0">
                <a:solidFill>
                  <a:srgbClr val="C42DDF"/>
                </a:solidFill>
                <a:latin typeface="Calibri"/>
                <a:cs typeface="Calibri"/>
              </a:rPr>
              <a:t>ς</a:t>
            </a:r>
            <a:r>
              <a:rPr sz="1100" spc="-5" dirty="0">
                <a:solidFill>
                  <a:srgbClr val="C42DDF"/>
                </a:solidFill>
                <a:latin typeface="Calibri"/>
                <a:cs typeface="Calibri"/>
              </a:rPr>
              <a:t> </a:t>
            </a:r>
            <a:r>
              <a:rPr sz="1100" spc="-65" dirty="0">
                <a:solidFill>
                  <a:srgbClr val="C42DDF"/>
                </a:solidFill>
                <a:latin typeface="Calibri"/>
                <a:cs typeface="Calibri"/>
              </a:rPr>
              <a:t>θύρε</a:t>
            </a:r>
            <a:r>
              <a:rPr sz="1100" dirty="0">
                <a:solidFill>
                  <a:srgbClr val="C42DDF"/>
                </a:solidFill>
                <a:latin typeface="Calibri"/>
                <a:cs typeface="Calibri"/>
              </a:rPr>
              <a:t>ς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875030" y="1499552"/>
            <a:ext cx="4216400" cy="4699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80" dirty="0">
                <a:latin typeface="Calibri"/>
                <a:cs typeface="Calibri"/>
              </a:rPr>
              <a:t>Ας</a:t>
            </a:r>
            <a:r>
              <a:rPr sz="1100" spc="35" dirty="0">
                <a:latin typeface="Calibri"/>
                <a:cs typeface="Calibri"/>
              </a:rPr>
              <a:t> </a:t>
            </a:r>
            <a:r>
              <a:rPr sz="1100" spc="80" dirty="0">
                <a:latin typeface="Calibri"/>
                <a:cs typeface="Calibri"/>
              </a:rPr>
              <a:t>στοχεύσουμε</a:t>
            </a:r>
            <a:r>
              <a:rPr sz="1100" spc="35" dirty="0">
                <a:latin typeface="Calibri"/>
                <a:cs typeface="Calibri"/>
              </a:rPr>
              <a:t> </a:t>
            </a:r>
            <a:r>
              <a:rPr sz="1100" spc="70" dirty="0">
                <a:latin typeface="Calibri"/>
                <a:cs typeface="Calibri"/>
              </a:rPr>
              <a:t>τη</a:t>
            </a:r>
            <a:r>
              <a:rPr sz="1100" spc="35" dirty="0">
                <a:latin typeface="Calibri"/>
                <a:cs typeface="Calibri"/>
              </a:rPr>
              <a:t> </a:t>
            </a:r>
            <a:r>
              <a:rPr sz="1100" b="1" spc="80" dirty="0">
                <a:latin typeface="Calibri"/>
                <a:cs typeface="Calibri"/>
              </a:rPr>
              <a:t>συσκευή</a:t>
            </a:r>
            <a:r>
              <a:rPr sz="1100" b="1" spc="40" dirty="0">
                <a:latin typeface="Calibri"/>
                <a:cs typeface="Calibri"/>
              </a:rPr>
              <a:t> </a:t>
            </a:r>
            <a:r>
              <a:rPr sz="1100" b="1" spc="70" dirty="0">
                <a:latin typeface="Calibri"/>
                <a:cs typeface="Calibri"/>
              </a:rPr>
              <a:t>Metasploit</a:t>
            </a:r>
            <a:r>
              <a:rPr sz="1100" b="1" spc="40" dirty="0">
                <a:latin typeface="Calibri"/>
                <a:cs typeface="Calibri"/>
              </a:rPr>
              <a:t> </a:t>
            </a:r>
            <a:r>
              <a:rPr sz="1100" spc="80" dirty="0">
                <a:latin typeface="Calibri"/>
                <a:cs typeface="Calibri"/>
              </a:rPr>
              <a:t>να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spc="75" dirty="0">
                <a:latin typeface="Calibri"/>
                <a:cs typeface="Calibri"/>
              </a:rPr>
              <a:t>εντοπίσουμε</a:t>
            </a:r>
            <a:r>
              <a:rPr sz="1100" spc="35" dirty="0">
                <a:latin typeface="Calibri"/>
                <a:cs typeface="Calibri"/>
              </a:rPr>
              <a:t> </a:t>
            </a:r>
            <a:r>
              <a:rPr sz="1100" b="1" spc="70" dirty="0">
                <a:latin typeface="Calibri"/>
                <a:cs typeface="Calibri"/>
              </a:rPr>
              <a:t>και</a:t>
            </a:r>
            <a:r>
              <a:rPr sz="1100" b="1" spc="40" dirty="0">
                <a:latin typeface="Calibri"/>
                <a:cs typeface="Calibri"/>
              </a:rPr>
              <a:t> </a:t>
            </a:r>
            <a:r>
              <a:rPr sz="1100" b="1" spc="80" dirty="0">
                <a:latin typeface="Calibri"/>
                <a:cs typeface="Calibri"/>
              </a:rPr>
              <a:t>να</a:t>
            </a:r>
            <a:endParaRPr sz="11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860"/>
              </a:spcBef>
            </a:pPr>
            <a:r>
              <a:rPr sz="1100" b="1" spc="55" dirty="0">
                <a:latin typeface="Calibri"/>
                <a:cs typeface="Calibri"/>
              </a:rPr>
              <a:t>να</a:t>
            </a:r>
            <a:r>
              <a:rPr sz="1100" b="1" spc="20" dirty="0">
                <a:latin typeface="Calibri"/>
                <a:cs typeface="Calibri"/>
              </a:rPr>
              <a:t> </a:t>
            </a:r>
            <a:r>
              <a:rPr sz="1100" b="1" spc="50" dirty="0">
                <a:latin typeface="Calibri"/>
                <a:cs typeface="Calibri"/>
              </a:rPr>
              <a:t>προσδιορίσετε</a:t>
            </a:r>
            <a:r>
              <a:rPr sz="1100" b="1" spc="25" dirty="0">
                <a:latin typeface="Calibri"/>
                <a:cs typeface="Calibri"/>
              </a:rPr>
              <a:t> </a:t>
            </a:r>
            <a:r>
              <a:rPr sz="1100" spc="50" dirty="0">
                <a:latin typeface="Calibri"/>
                <a:cs typeface="Calibri"/>
              </a:rPr>
              <a:t>τα</a:t>
            </a:r>
            <a:r>
              <a:rPr sz="1100" spc="25" dirty="0">
                <a:latin typeface="Calibri"/>
                <a:cs typeface="Calibri"/>
              </a:rPr>
              <a:t> </a:t>
            </a:r>
            <a:r>
              <a:rPr sz="1100" b="1" spc="50" dirty="0">
                <a:latin typeface="Calibri"/>
                <a:cs typeface="Calibri"/>
              </a:rPr>
              <a:t>υφιστάμενα</a:t>
            </a:r>
            <a:r>
              <a:rPr sz="1100" b="1" spc="20" dirty="0">
                <a:latin typeface="Calibri"/>
                <a:cs typeface="Calibri"/>
              </a:rPr>
              <a:t> </a:t>
            </a:r>
            <a:r>
              <a:rPr sz="1100" spc="40" dirty="0">
                <a:latin typeface="Calibri"/>
                <a:cs typeface="Calibri"/>
              </a:rPr>
              <a:t>σημεία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spc="35" dirty="0">
                <a:latin typeface="Calibri"/>
                <a:cs typeface="Calibri"/>
              </a:rPr>
              <a:t>Ευπάθειας.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875030" y="2583179"/>
            <a:ext cx="3994150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75" dirty="0">
                <a:latin typeface="Calibri"/>
                <a:cs typeface="Calibri"/>
              </a:rPr>
              <a:t>Σαρώνει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spc="55" dirty="0">
                <a:latin typeface="Calibri"/>
                <a:cs typeface="Calibri"/>
              </a:rPr>
              <a:t>τις</a:t>
            </a:r>
            <a:r>
              <a:rPr sz="1100" spc="45" dirty="0">
                <a:latin typeface="Calibri"/>
                <a:cs typeface="Calibri"/>
              </a:rPr>
              <a:t> </a:t>
            </a:r>
            <a:r>
              <a:rPr sz="1100" b="1" spc="75" dirty="0">
                <a:latin typeface="Calibri"/>
                <a:cs typeface="Calibri"/>
              </a:rPr>
              <a:t>πιο</a:t>
            </a:r>
            <a:r>
              <a:rPr sz="1100" b="1" spc="40" dirty="0">
                <a:latin typeface="Calibri"/>
                <a:cs typeface="Calibri"/>
              </a:rPr>
              <a:t> </a:t>
            </a:r>
            <a:r>
              <a:rPr sz="1100" b="1" spc="75" dirty="0">
                <a:latin typeface="Calibri"/>
                <a:cs typeface="Calibri"/>
              </a:rPr>
              <a:t>συνηθισμένες</a:t>
            </a:r>
            <a:r>
              <a:rPr sz="1100" b="1" spc="45" dirty="0">
                <a:latin typeface="Calibri"/>
                <a:cs typeface="Calibri"/>
              </a:rPr>
              <a:t> </a:t>
            </a:r>
            <a:r>
              <a:rPr sz="1100" b="1" spc="80" dirty="0">
                <a:latin typeface="Calibri"/>
                <a:cs typeface="Calibri"/>
              </a:rPr>
              <a:t>θύρες</a:t>
            </a:r>
            <a:r>
              <a:rPr sz="1100" b="1" spc="40" dirty="0">
                <a:latin typeface="Calibri"/>
                <a:cs typeface="Calibri"/>
              </a:rPr>
              <a:t> </a:t>
            </a:r>
            <a:r>
              <a:rPr sz="1100" spc="75" dirty="0">
                <a:latin typeface="Calibri"/>
                <a:cs typeface="Calibri"/>
              </a:rPr>
              <a:t>στον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spc="60" dirty="0">
                <a:latin typeface="Calibri"/>
                <a:cs typeface="Calibri"/>
              </a:rPr>
              <a:t>διακομιστή-στόχο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2334577" y="3298825"/>
            <a:ext cx="6733540" cy="1821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b="1" spc="100" dirty="0">
                <a:solidFill>
                  <a:srgbClr val="CF2D1C"/>
                </a:solidFill>
                <a:latin typeface="Calibri"/>
                <a:cs typeface="Calibri"/>
              </a:rPr>
              <a:t>Nmap</a:t>
            </a:r>
            <a:r>
              <a:rPr sz="1100" b="1" spc="50" dirty="0">
                <a:solidFill>
                  <a:srgbClr val="CF2D1C"/>
                </a:solidFill>
                <a:latin typeface="Calibri"/>
                <a:cs typeface="Calibri"/>
              </a:rPr>
              <a:t> </a:t>
            </a:r>
            <a:r>
              <a:rPr sz="1100" b="1" spc="30" dirty="0">
                <a:solidFill>
                  <a:srgbClr val="CF2D1C"/>
                </a:solidFill>
                <a:latin typeface="Calibri"/>
                <a:cs typeface="Calibri"/>
              </a:rPr>
              <a:t> </a:t>
            </a:r>
            <a:r>
              <a:rPr sz="1100" b="1" spc="60" dirty="0">
                <a:solidFill>
                  <a:srgbClr val="CF2D1C"/>
                </a:solidFill>
                <a:latin typeface="Calibri"/>
                <a:cs typeface="Calibri"/>
              </a:rPr>
              <a:t>192.168.122.230</a:t>
            </a:r>
            <a:endParaRPr sz="1100" dirty="0"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875030" y="4068762"/>
            <a:ext cx="2284730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135" dirty="0">
                <a:latin typeface="Calibri"/>
                <a:cs typeface="Calibri"/>
              </a:rPr>
              <a:t>Μπορείτε</a:t>
            </a:r>
            <a:r>
              <a:rPr sz="1100" spc="345" dirty="0">
                <a:latin typeface="Calibri"/>
                <a:cs typeface="Calibri"/>
              </a:rPr>
              <a:t> </a:t>
            </a:r>
            <a:r>
              <a:rPr sz="1100" spc="130" dirty="0">
                <a:latin typeface="Calibri"/>
                <a:cs typeface="Calibri"/>
              </a:rPr>
              <a:t>προσθέσετε</a:t>
            </a:r>
            <a:r>
              <a:rPr sz="1100" spc="45" dirty="0">
                <a:latin typeface="Calibri"/>
                <a:cs typeface="Calibri"/>
              </a:rPr>
              <a:t> </a:t>
            </a:r>
            <a:r>
              <a:rPr sz="1100" spc="135" dirty="0">
                <a:latin typeface="Calibri"/>
                <a:cs typeface="Calibri"/>
              </a:rPr>
              <a:t>σάρωση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2326004" y="4788217"/>
            <a:ext cx="6889115" cy="1821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b="1" spc="100" dirty="0">
                <a:solidFill>
                  <a:srgbClr val="CF2D1C"/>
                </a:solidFill>
                <a:latin typeface="Calibri"/>
                <a:cs typeface="Calibri"/>
              </a:rPr>
              <a:t>Nmap</a:t>
            </a:r>
            <a:r>
              <a:rPr sz="1100" b="1" spc="50" dirty="0">
                <a:solidFill>
                  <a:srgbClr val="CF2D1C"/>
                </a:solidFill>
                <a:latin typeface="Calibri"/>
                <a:cs typeface="Calibri"/>
              </a:rPr>
              <a:t> </a:t>
            </a:r>
            <a:r>
              <a:rPr sz="1100" b="1" spc="55" dirty="0">
                <a:solidFill>
                  <a:srgbClr val="CF2D1C"/>
                </a:solidFill>
                <a:latin typeface="Calibri"/>
                <a:cs typeface="Calibri"/>
              </a:rPr>
              <a:t>-F</a:t>
            </a:r>
            <a:r>
              <a:rPr sz="1100" b="1" spc="30" dirty="0">
                <a:solidFill>
                  <a:srgbClr val="CF2D1C"/>
                </a:solidFill>
                <a:latin typeface="Calibri"/>
                <a:cs typeface="Calibri"/>
              </a:rPr>
              <a:t> </a:t>
            </a:r>
            <a:r>
              <a:rPr sz="1100" b="1" spc="60" dirty="0">
                <a:solidFill>
                  <a:srgbClr val="CF2D1C"/>
                </a:solidFill>
                <a:latin typeface="Calibri"/>
                <a:cs typeface="Calibri"/>
              </a:rPr>
              <a:t>192.168.122.230</a:t>
            </a:r>
            <a:endParaRPr sz="11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131550" y="6326504"/>
            <a:ext cx="114935" cy="1244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50" spc="5" dirty="0">
                <a:latin typeface="Calibri"/>
                <a:cs typeface="Calibri"/>
              </a:rPr>
              <a:t>1</a:t>
            </a:r>
            <a:r>
              <a:rPr sz="650" spc="30" dirty="0">
                <a:latin typeface="Calibri"/>
                <a:cs typeface="Calibri"/>
              </a:rPr>
              <a:t>2</a:t>
            </a:r>
            <a:endParaRPr sz="650">
              <a:latin typeface="Calibri"/>
              <a:cs typeface="Calibri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6799580" y="0"/>
            <a:ext cx="5392420" cy="6878955"/>
            <a:chOff x="6799580" y="0"/>
            <a:chExt cx="5392420" cy="6878955"/>
          </a:xfrm>
        </p:grpSpPr>
        <p:sp>
          <p:nvSpPr>
            <p:cNvPr id="4" name="object 4"/>
            <p:cNvSpPr/>
            <p:nvPr/>
          </p:nvSpPr>
          <p:spPr>
            <a:xfrm>
              <a:off x="6896100" y="1270"/>
              <a:ext cx="1818639" cy="6856730"/>
            </a:xfrm>
            <a:custGeom>
              <a:avLst/>
              <a:gdLst/>
              <a:ahLst/>
              <a:cxnLst/>
              <a:rect l="l" t="t" r="r" b="b"/>
              <a:pathLst>
                <a:path w="1818640" h="6856730">
                  <a:moveTo>
                    <a:pt x="0" y="6856730"/>
                  </a:moveTo>
                  <a:lnTo>
                    <a:pt x="1818322" y="0"/>
                  </a:lnTo>
                </a:path>
              </a:pathLst>
            </a:custGeom>
            <a:ln w="22225">
              <a:solidFill>
                <a:srgbClr val="D6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7377747" y="0"/>
              <a:ext cx="2555875" cy="6858000"/>
            </a:xfrm>
            <a:custGeom>
              <a:avLst/>
              <a:gdLst/>
              <a:ahLst/>
              <a:cxnLst/>
              <a:rect l="l" t="t" r="r" b="b"/>
              <a:pathLst>
                <a:path w="2555875" h="6858000">
                  <a:moveTo>
                    <a:pt x="1542097" y="1537652"/>
                  </a:moveTo>
                  <a:lnTo>
                    <a:pt x="1494790" y="1544002"/>
                  </a:lnTo>
                  <a:lnTo>
                    <a:pt x="1451292" y="1562100"/>
                  </a:lnTo>
                  <a:lnTo>
                    <a:pt x="1413827" y="1590675"/>
                  </a:lnTo>
                  <a:lnTo>
                    <a:pt x="1384617" y="1628139"/>
                  </a:lnTo>
                  <a:lnTo>
                    <a:pt x="1365885" y="1673860"/>
                  </a:lnTo>
                  <a:lnTo>
                    <a:pt x="970915" y="3128645"/>
                  </a:lnTo>
                  <a:lnTo>
                    <a:pt x="0" y="6858000"/>
                  </a:lnTo>
                  <a:lnTo>
                    <a:pt x="26035" y="6858000"/>
                  </a:lnTo>
                  <a:lnTo>
                    <a:pt x="996632" y="3136265"/>
                  </a:lnTo>
                  <a:lnTo>
                    <a:pt x="1391285" y="1681479"/>
                  </a:lnTo>
                  <a:lnTo>
                    <a:pt x="1412240" y="1635442"/>
                  </a:lnTo>
                  <a:lnTo>
                    <a:pt x="1445577" y="1599247"/>
                  </a:lnTo>
                  <a:lnTo>
                    <a:pt x="1487805" y="1574800"/>
                  </a:lnTo>
                  <a:lnTo>
                    <a:pt x="1535747" y="1564322"/>
                  </a:lnTo>
                  <a:lnTo>
                    <a:pt x="1637665" y="1564322"/>
                  </a:lnTo>
                  <a:lnTo>
                    <a:pt x="1625600" y="1556702"/>
                  </a:lnTo>
                  <a:lnTo>
                    <a:pt x="1590992" y="1544002"/>
                  </a:lnTo>
                  <a:lnTo>
                    <a:pt x="1542097" y="1537652"/>
                  </a:lnTo>
                  <a:close/>
                </a:path>
                <a:path w="2555875" h="6858000">
                  <a:moveTo>
                    <a:pt x="1637665" y="1564322"/>
                  </a:moveTo>
                  <a:lnTo>
                    <a:pt x="1535747" y="1564322"/>
                  </a:lnTo>
                  <a:lnTo>
                    <a:pt x="1585912" y="1569402"/>
                  </a:lnTo>
                  <a:lnTo>
                    <a:pt x="1615122" y="1580514"/>
                  </a:lnTo>
                  <a:lnTo>
                    <a:pt x="1663700" y="1617662"/>
                  </a:lnTo>
                  <a:lnTo>
                    <a:pt x="1694497" y="1671954"/>
                  </a:lnTo>
                  <a:lnTo>
                    <a:pt x="1702117" y="1732597"/>
                  </a:lnTo>
                  <a:lnTo>
                    <a:pt x="1696720" y="1764029"/>
                  </a:lnTo>
                  <a:lnTo>
                    <a:pt x="1437005" y="2721927"/>
                  </a:lnTo>
                  <a:lnTo>
                    <a:pt x="1430655" y="2770822"/>
                  </a:lnTo>
                  <a:lnTo>
                    <a:pt x="1437005" y="2818129"/>
                  </a:lnTo>
                  <a:lnTo>
                    <a:pt x="1455102" y="2861627"/>
                  </a:lnTo>
                  <a:lnTo>
                    <a:pt x="1483677" y="2899092"/>
                  </a:lnTo>
                  <a:lnTo>
                    <a:pt x="1521460" y="2928302"/>
                  </a:lnTo>
                  <a:lnTo>
                    <a:pt x="1566862" y="2947035"/>
                  </a:lnTo>
                  <a:lnTo>
                    <a:pt x="1618932" y="2953067"/>
                  </a:lnTo>
                  <a:lnTo>
                    <a:pt x="1669097" y="2944812"/>
                  </a:lnTo>
                  <a:lnTo>
                    <a:pt x="1704340" y="2928302"/>
                  </a:lnTo>
                  <a:lnTo>
                    <a:pt x="1617662" y="2928302"/>
                  </a:lnTo>
                  <a:lnTo>
                    <a:pt x="1573212" y="2922904"/>
                  </a:lnTo>
                  <a:lnTo>
                    <a:pt x="1527175" y="2901950"/>
                  </a:lnTo>
                  <a:lnTo>
                    <a:pt x="1490980" y="2868612"/>
                  </a:lnTo>
                  <a:lnTo>
                    <a:pt x="1466532" y="2826385"/>
                  </a:lnTo>
                  <a:lnTo>
                    <a:pt x="1456055" y="2778442"/>
                  </a:lnTo>
                  <a:lnTo>
                    <a:pt x="1461135" y="2728277"/>
                  </a:lnTo>
                  <a:lnTo>
                    <a:pt x="1720850" y="1770379"/>
                  </a:lnTo>
                  <a:lnTo>
                    <a:pt x="1726882" y="1734820"/>
                  </a:lnTo>
                  <a:lnTo>
                    <a:pt x="1725930" y="1701800"/>
                  </a:lnTo>
                  <a:lnTo>
                    <a:pt x="1725930" y="1698942"/>
                  </a:lnTo>
                  <a:lnTo>
                    <a:pt x="1717992" y="1664017"/>
                  </a:lnTo>
                  <a:lnTo>
                    <a:pt x="1703070" y="1630679"/>
                  </a:lnTo>
                  <a:lnTo>
                    <a:pt x="1682115" y="1600517"/>
                  </a:lnTo>
                  <a:lnTo>
                    <a:pt x="1656080" y="1575752"/>
                  </a:lnTo>
                  <a:lnTo>
                    <a:pt x="1637665" y="1564322"/>
                  </a:lnTo>
                  <a:close/>
                </a:path>
                <a:path w="2555875" h="6858000">
                  <a:moveTo>
                    <a:pt x="2555875" y="0"/>
                  </a:moveTo>
                  <a:lnTo>
                    <a:pt x="2528570" y="0"/>
                  </a:lnTo>
                  <a:lnTo>
                    <a:pt x="2100177" y="1562100"/>
                  </a:lnTo>
                  <a:lnTo>
                    <a:pt x="1757680" y="2837497"/>
                  </a:lnTo>
                  <a:lnTo>
                    <a:pt x="1732915" y="2875279"/>
                  </a:lnTo>
                  <a:lnTo>
                    <a:pt x="1699895" y="2903537"/>
                  </a:lnTo>
                  <a:lnTo>
                    <a:pt x="1660525" y="2921635"/>
                  </a:lnTo>
                  <a:lnTo>
                    <a:pt x="1617662" y="2928302"/>
                  </a:lnTo>
                  <a:lnTo>
                    <a:pt x="1704340" y="2928302"/>
                  </a:lnTo>
                  <a:lnTo>
                    <a:pt x="1714817" y="2923540"/>
                  </a:lnTo>
                  <a:lnTo>
                    <a:pt x="1753235" y="2890520"/>
                  </a:lnTo>
                  <a:lnTo>
                    <a:pt x="1782127" y="2846387"/>
                  </a:lnTo>
                  <a:lnTo>
                    <a:pt x="1782127" y="2845117"/>
                  </a:lnTo>
                  <a:lnTo>
                    <a:pt x="2124710" y="1568132"/>
                  </a:lnTo>
                  <a:lnTo>
                    <a:pt x="2555875" y="0"/>
                  </a:lnTo>
                  <a:close/>
                </a:path>
              </a:pathLst>
            </a:custGeom>
            <a:solidFill>
              <a:srgbClr val="FFB8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7895590" y="5207635"/>
              <a:ext cx="756285" cy="1645920"/>
            </a:xfrm>
            <a:custGeom>
              <a:avLst/>
              <a:gdLst/>
              <a:ahLst/>
              <a:cxnLst/>
              <a:rect l="l" t="t" r="r" b="b"/>
              <a:pathLst>
                <a:path w="756284" h="1645920">
                  <a:moveTo>
                    <a:pt x="578484" y="0"/>
                  </a:moveTo>
                  <a:lnTo>
                    <a:pt x="532129" y="6350"/>
                  </a:lnTo>
                  <a:lnTo>
                    <a:pt x="489902" y="24129"/>
                  </a:lnTo>
                  <a:lnTo>
                    <a:pt x="453389" y="52387"/>
                  </a:lnTo>
                  <a:lnTo>
                    <a:pt x="425132" y="89534"/>
                  </a:lnTo>
                  <a:lnTo>
                    <a:pt x="406400" y="134619"/>
                  </a:lnTo>
                  <a:lnTo>
                    <a:pt x="0" y="1645602"/>
                  </a:lnTo>
                  <a:lnTo>
                    <a:pt x="26352" y="1645602"/>
                  </a:lnTo>
                  <a:lnTo>
                    <a:pt x="430212" y="140969"/>
                  </a:lnTo>
                  <a:lnTo>
                    <a:pt x="450214" y="95249"/>
                  </a:lnTo>
                  <a:lnTo>
                    <a:pt x="482282" y="59689"/>
                  </a:lnTo>
                  <a:lnTo>
                    <a:pt x="523239" y="35559"/>
                  </a:lnTo>
                  <a:lnTo>
                    <a:pt x="569594" y="25399"/>
                  </a:lnTo>
                  <a:lnTo>
                    <a:pt x="662362" y="25399"/>
                  </a:lnTo>
                  <a:lnTo>
                    <a:pt x="624839" y="6350"/>
                  </a:lnTo>
                  <a:lnTo>
                    <a:pt x="578484" y="0"/>
                  </a:lnTo>
                  <a:close/>
                </a:path>
                <a:path w="756284" h="1645920">
                  <a:moveTo>
                    <a:pt x="662362" y="25399"/>
                  </a:moveTo>
                  <a:lnTo>
                    <a:pt x="569594" y="25399"/>
                  </a:lnTo>
                  <a:lnTo>
                    <a:pt x="618489" y="30797"/>
                  </a:lnTo>
                  <a:lnTo>
                    <a:pt x="672464" y="57784"/>
                  </a:lnTo>
                  <a:lnTo>
                    <a:pt x="711517" y="103822"/>
                  </a:lnTo>
                  <a:lnTo>
                    <a:pt x="730884" y="161607"/>
                  </a:lnTo>
                  <a:lnTo>
                    <a:pt x="731837" y="192087"/>
                  </a:lnTo>
                  <a:lnTo>
                    <a:pt x="726439" y="222884"/>
                  </a:lnTo>
                  <a:lnTo>
                    <a:pt x="343852" y="1645602"/>
                  </a:lnTo>
                  <a:lnTo>
                    <a:pt x="370204" y="1645602"/>
                  </a:lnTo>
                  <a:lnTo>
                    <a:pt x="750252" y="229552"/>
                  </a:lnTo>
                  <a:lnTo>
                    <a:pt x="756284" y="193674"/>
                  </a:lnTo>
                  <a:lnTo>
                    <a:pt x="755332" y="158432"/>
                  </a:lnTo>
                  <a:lnTo>
                    <a:pt x="732789" y="91122"/>
                  </a:lnTo>
                  <a:lnTo>
                    <a:pt x="686752" y="37782"/>
                  </a:lnTo>
                  <a:lnTo>
                    <a:pt x="662362" y="25399"/>
                  </a:lnTo>
                  <a:close/>
                </a:path>
              </a:pathLst>
            </a:custGeom>
            <a:solidFill>
              <a:srgbClr val="D679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548880" y="6167120"/>
              <a:ext cx="3294379" cy="612140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799580" y="269240"/>
              <a:ext cx="5392420" cy="5909309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995160" y="464820"/>
              <a:ext cx="5029200" cy="5331459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6912610" y="811530"/>
              <a:ext cx="4483100" cy="5085080"/>
            </a:xfrm>
            <a:custGeom>
              <a:avLst/>
              <a:gdLst/>
              <a:ahLst/>
              <a:cxnLst/>
              <a:rect l="l" t="t" r="r" b="b"/>
              <a:pathLst>
                <a:path w="4483100" h="5085080">
                  <a:moveTo>
                    <a:pt x="7620" y="3891280"/>
                  </a:moveTo>
                  <a:lnTo>
                    <a:pt x="4483100" y="3891280"/>
                  </a:lnTo>
                  <a:lnTo>
                    <a:pt x="4483100" y="0"/>
                  </a:lnTo>
                  <a:lnTo>
                    <a:pt x="7620" y="0"/>
                  </a:lnTo>
                  <a:lnTo>
                    <a:pt x="7620" y="3891280"/>
                  </a:lnTo>
                </a:path>
                <a:path w="4483100" h="5085080">
                  <a:moveTo>
                    <a:pt x="0" y="5085080"/>
                  </a:moveTo>
                  <a:lnTo>
                    <a:pt x="4475480" y="5085080"/>
                  </a:lnTo>
                  <a:lnTo>
                    <a:pt x="4475480" y="3934460"/>
                  </a:lnTo>
                  <a:lnTo>
                    <a:pt x="0" y="3934460"/>
                  </a:lnTo>
                  <a:lnTo>
                    <a:pt x="0" y="5085080"/>
                  </a:lnTo>
                </a:path>
              </a:pathLst>
            </a:custGeom>
            <a:ln w="285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9914890" y="33019"/>
            <a:ext cx="2174240" cy="1244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50" spc="60" dirty="0">
                <a:latin typeface="Calibri"/>
                <a:cs typeface="Calibri"/>
              </a:rPr>
              <a:t>CSP004_C_E:</a:t>
            </a:r>
            <a:r>
              <a:rPr sz="650" spc="35" dirty="0">
                <a:latin typeface="Calibri"/>
                <a:cs typeface="Calibri"/>
              </a:rPr>
              <a:t> </a:t>
            </a:r>
            <a:r>
              <a:rPr sz="650" spc="55" dirty="0">
                <a:latin typeface="Calibri"/>
                <a:cs typeface="Calibri"/>
              </a:rPr>
              <a:t>Abdelkader</a:t>
            </a:r>
            <a:r>
              <a:rPr sz="650" spc="30" dirty="0">
                <a:latin typeface="Calibri"/>
                <a:cs typeface="Calibri"/>
              </a:rPr>
              <a:t> </a:t>
            </a:r>
            <a:r>
              <a:rPr sz="650" spc="60" dirty="0">
                <a:latin typeface="Calibri"/>
                <a:cs typeface="Calibri"/>
              </a:rPr>
              <a:t>Shaaban</a:t>
            </a:r>
            <a:r>
              <a:rPr sz="650" spc="40" dirty="0">
                <a:latin typeface="Calibri"/>
                <a:cs typeface="Calibri"/>
              </a:rPr>
              <a:t> </a:t>
            </a:r>
            <a:r>
              <a:rPr sz="650" spc="55" dirty="0">
                <a:latin typeface="Calibri"/>
                <a:cs typeface="Calibri"/>
              </a:rPr>
              <a:t>και</a:t>
            </a:r>
            <a:r>
              <a:rPr sz="650" spc="25" dirty="0">
                <a:latin typeface="Calibri"/>
                <a:cs typeface="Calibri"/>
              </a:rPr>
              <a:t> </a:t>
            </a:r>
            <a:r>
              <a:rPr sz="650" spc="50" dirty="0">
                <a:latin typeface="Calibri"/>
                <a:cs typeface="Calibri"/>
              </a:rPr>
              <a:t>Stefan</a:t>
            </a:r>
            <a:r>
              <a:rPr sz="650" spc="25" dirty="0">
                <a:latin typeface="Calibri"/>
                <a:cs typeface="Calibri"/>
              </a:rPr>
              <a:t> </a:t>
            </a:r>
            <a:r>
              <a:rPr sz="650" spc="50" dirty="0">
                <a:latin typeface="Calibri"/>
                <a:cs typeface="Calibri"/>
              </a:rPr>
              <a:t>Schauer</a:t>
            </a:r>
            <a:endParaRPr sz="650">
              <a:latin typeface="Calibri"/>
              <a:cs typeface="Calibri"/>
            </a:endParaRPr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875030" y="762634"/>
            <a:ext cx="638810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25" dirty="0">
                <a:solidFill>
                  <a:srgbClr val="000000"/>
                </a:solidFill>
              </a:rPr>
              <a:t>Nma</a:t>
            </a:r>
            <a:r>
              <a:rPr dirty="0">
                <a:solidFill>
                  <a:srgbClr val="000000"/>
                </a:solidFill>
              </a:rPr>
              <a:t>p</a:t>
            </a:r>
          </a:p>
        </p:txBody>
      </p:sp>
      <p:sp>
        <p:nvSpPr>
          <p:cNvPr id="13" name="object 13"/>
          <p:cNvSpPr txBox="1"/>
          <p:nvPr/>
        </p:nvSpPr>
        <p:spPr>
          <a:xfrm>
            <a:off x="3028314" y="827404"/>
            <a:ext cx="2383155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-45" dirty="0">
                <a:solidFill>
                  <a:srgbClr val="C42DDF"/>
                </a:solidFill>
                <a:latin typeface="Calibri"/>
                <a:cs typeface="Calibri"/>
              </a:rPr>
              <a:t>Σάρωση</a:t>
            </a:r>
            <a:r>
              <a:rPr sz="1100" spc="10" dirty="0">
                <a:solidFill>
                  <a:srgbClr val="C42DDF"/>
                </a:solidFill>
                <a:latin typeface="Calibri"/>
                <a:cs typeface="Calibri"/>
              </a:rPr>
              <a:t> </a:t>
            </a:r>
            <a:r>
              <a:rPr sz="1100" spc="-50" dirty="0">
                <a:solidFill>
                  <a:srgbClr val="C42DDF"/>
                </a:solidFill>
                <a:latin typeface="Calibri"/>
                <a:cs typeface="Calibri"/>
              </a:rPr>
              <a:t>πολλαπλών</a:t>
            </a:r>
            <a:r>
              <a:rPr sz="1100" spc="15" dirty="0">
                <a:solidFill>
                  <a:srgbClr val="C42DDF"/>
                </a:solidFill>
                <a:latin typeface="Calibri"/>
                <a:cs typeface="Calibri"/>
              </a:rPr>
              <a:t> </a:t>
            </a:r>
            <a:r>
              <a:rPr sz="1100" spc="-50" dirty="0">
                <a:solidFill>
                  <a:srgbClr val="C42DDF"/>
                </a:solidFill>
                <a:latin typeface="Calibri"/>
                <a:cs typeface="Calibri"/>
              </a:rPr>
              <a:t>κεντρικών</a:t>
            </a:r>
            <a:r>
              <a:rPr sz="1100" spc="5" dirty="0">
                <a:solidFill>
                  <a:srgbClr val="C42DDF"/>
                </a:solidFill>
                <a:latin typeface="Calibri"/>
                <a:cs typeface="Calibri"/>
              </a:rPr>
              <a:t> </a:t>
            </a:r>
            <a:r>
              <a:rPr sz="1100" spc="-50" dirty="0">
                <a:solidFill>
                  <a:srgbClr val="C42DDF"/>
                </a:solidFill>
                <a:latin typeface="Calibri"/>
                <a:cs typeface="Calibri"/>
              </a:rPr>
              <a:t>υπολογιστών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875030" y="1499552"/>
            <a:ext cx="4209415" cy="4699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80" dirty="0">
                <a:latin typeface="Calibri"/>
                <a:cs typeface="Calibri"/>
              </a:rPr>
              <a:t>Ας</a:t>
            </a:r>
            <a:r>
              <a:rPr sz="1100" spc="35" dirty="0">
                <a:latin typeface="Calibri"/>
                <a:cs typeface="Calibri"/>
              </a:rPr>
              <a:t> </a:t>
            </a:r>
            <a:r>
              <a:rPr sz="1100" spc="80" dirty="0">
                <a:latin typeface="Calibri"/>
                <a:cs typeface="Calibri"/>
              </a:rPr>
              <a:t>στοχεύσουμε</a:t>
            </a:r>
            <a:r>
              <a:rPr sz="1100" spc="35" dirty="0">
                <a:latin typeface="Calibri"/>
                <a:cs typeface="Calibri"/>
              </a:rPr>
              <a:t> </a:t>
            </a:r>
            <a:r>
              <a:rPr sz="1100" spc="70" dirty="0">
                <a:latin typeface="Calibri"/>
                <a:cs typeface="Calibri"/>
              </a:rPr>
              <a:t>τη</a:t>
            </a:r>
            <a:r>
              <a:rPr sz="1100" spc="35" dirty="0">
                <a:latin typeface="Calibri"/>
                <a:cs typeface="Calibri"/>
              </a:rPr>
              <a:t> </a:t>
            </a:r>
            <a:r>
              <a:rPr sz="1100" b="1" spc="80" dirty="0">
                <a:latin typeface="Calibri"/>
                <a:cs typeface="Calibri"/>
              </a:rPr>
              <a:t>συσκευή</a:t>
            </a:r>
            <a:r>
              <a:rPr sz="1100" b="1" spc="35" dirty="0">
                <a:latin typeface="Calibri"/>
                <a:cs typeface="Calibri"/>
              </a:rPr>
              <a:t> </a:t>
            </a:r>
            <a:r>
              <a:rPr sz="1100" b="1" spc="70" dirty="0">
                <a:latin typeface="Calibri"/>
                <a:cs typeface="Calibri"/>
              </a:rPr>
              <a:t>Metasploit</a:t>
            </a:r>
            <a:r>
              <a:rPr sz="1100" b="1" spc="45" dirty="0">
                <a:latin typeface="Calibri"/>
                <a:cs typeface="Calibri"/>
              </a:rPr>
              <a:t> </a:t>
            </a:r>
            <a:r>
              <a:rPr sz="1100" spc="80" dirty="0">
                <a:latin typeface="Calibri"/>
                <a:cs typeface="Calibri"/>
              </a:rPr>
              <a:t>να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spc="75" dirty="0">
                <a:latin typeface="Calibri"/>
                <a:cs typeface="Calibri"/>
              </a:rPr>
              <a:t>εντοπίσουμε</a:t>
            </a:r>
            <a:r>
              <a:rPr sz="1100" spc="30" dirty="0">
                <a:latin typeface="Calibri"/>
                <a:cs typeface="Calibri"/>
              </a:rPr>
              <a:t> </a:t>
            </a:r>
            <a:r>
              <a:rPr sz="1100" b="1" spc="70" dirty="0">
                <a:latin typeface="Calibri"/>
                <a:cs typeface="Calibri"/>
              </a:rPr>
              <a:t>και</a:t>
            </a:r>
            <a:r>
              <a:rPr sz="1100" b="1" spc="40" dirty="0">
                <a:latin typeface="Calibri"/>
                <a:cs typeface="Calibri"/>
              </a:rPr>
              <a:t> </a:t>
            </a:r>
            <a:r>
              <a:rPr sz="1100" spc="80" dirty="0">
                <a:latin typeface="Calibri"/>
                <a:cs typeface="Calibri"/>
              </a:rPr>
              <a:t>να</a:t>
            </a:r>
            <a:endParaRPr sz="11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860"/>
              </a:spcBef>
            </a:pPr>
            <a:r>
              <a:rPr sz="1100" b="1" spc="55" dirty="0">
                <a:latin typeface="Calibri"/>
                <a:cs typeface="Calibri"/>
              </a:rPr>
              <a:t>να</a:t>
            </a:r>
            <a:r>
              <a:rPr sz="1100" b="1" spc="20" dirty="0">
                <a:latin typeface="Calibri"/>
                <a:cs typeface="Calibri"/>
              </a:rPr>
              <a:t> </a:t>
            </a:r>
            <a:r>
              <a:rPr sz="1100" b="1" spc="50" dirty="0">
                <a:latin typeface="Calibri"/>
                <a:cs typeface="Calibri"/>
              </a:rPr>
              <a:t>προσδιορίσετε</a:t>
            </a:r>
            <a:r>
              <a:rPr sz="1100" b="1" spc="25" dirty="0">
                <a:latin typeface="Calibri"/>
                <a:cs typeface="Calibri"/>
              </a:rPr>
              <a:t> </a:t>
            </a:r>
            <a:r>
              <a:rPr sz="1100" spc="50" dirty="0">
                <a:latin typeface="Calibri"/>
                <a:cs typeface="Calibri"/>
              </a:rPr>
              <a:t>τα</a:t>
            </a:r>
            <a:r>
              <a:rPr sz="1100" spc="25" dirty="0">
                <a:latin typeface="Calibri"/>
                <a:cs typeface="Calibri"/>
              </a:rPr>
              <a:t> </a:t>
            </a:r>
            <a:r>
              <a:rPr sz="1100" b="1" spc="50" dirty="0">
                <a:latin typeface="Calibri"/>
                <a:cs typeface="Calibri"/>
              </a:rPr>
              <a:t>υφιστάμενα</a:t>
            </a:r>
            <a:r>
              <a:rPr sz="1100" b="1" spc="20" dirty="0">
                <a:latin typeface="Calibri"/>
                <a:cs typeface="Calibri"/>
              </a:rPr>
              <a:t> </a:t>
            </a:r>
            <a:r>
              <a:rPr sz="1100" spc="40" dirty="0">
                <a:latin typeface="Calibri"/>
                <a:cs typeface="Calibri"/>
              </a:rPr>
              <a:t>σημεία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spc="35" dirty="0">
                <a:latin typeface="Calibri"/>
                <a:cs typeface="Calibri"/>
              </a:rPr>
              <a:t>Ευπάθειας.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875030" y="2679700"/>
            <a:ext cx="4812030" cy="4622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80" dirty="0">
                <a:latin typeface="Calibri"/>
                <a:cs typeface="Calibri"/>
              </a:rPr>
              <a:t>Σαρώστε</a:t>
            </a:r>
            <a:r>
              <a:rPr sz="1100" spc="35" dirty="0">
                <a:latin typeface="Calibri"/>
                <a:cs typeface="Calibri"/>
              </a:rPr>
              <a:t> </a:t>
            </a:r>
            <a:r>
              <a:rPr sz="1100" spc="75" dirty="0">
                <a:latin typeface="Calibri"/>
                <a:cs typeface="Calibri"/>
              </a:rPr>
              <a:t>περισσότερους</a:t>
            </a:r>
            <a:r>
              <a:rPr sz="1100" spc="30" dirty="0">
                <a:latin typeface="Calibri"/>
                <a:cs typeface="Calibri"/>
              </a:rPr>
              <a:t> </a:t>
            </a:r>
            <a:r>
              <a:rPr sz="1100" spc="90" dirty="0">
                <a:latin typeface="Calibri"/>
                <a:cs typeface="Calibri"/>
              </a:rPr>
              <a:t>από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b="1" spc="80" dirty="0">
                <a:latin typeface="Calibri"/>
                <a:cs typeface="Calibri"/>
              </a:rPr>
              <a:t>έναν</a:t>
            </a:r>
            <a:r>
              <a:rPr sz="1100" b="1" spc="30" dirty="0">
                <a:latin typeface="Calibri"/>
                <a:cs typeface="Calibri"/>
              </a:rPr>
              <a:t> </a:t>
            </a:r>
            <a:r>
              <a:rPr sz="1100" b="1" spc="70" dirty="0">
                <a:latin typeface="Calibri"/>
                <a:cs typeface="Calibri"/>
              </a:rPr>
              <a:t>κεντρικούς</a:t>
            </a:r>
            <a:r>
              <a:rPr sz="1100" b="1" spc="30" dirty="0">
                <a:latin typeface="Calibri"/>
                <a:cs typeface="Calibri"/>
              </a:rPr>
              <a:t> </a:t>
            </a:r>
            <a:r>
              <a:rPr sz="1100" b="1" spc="75" dirty="0">
                <a:latin typeface="Calibri"/>
                <a:cs typeface="Calibri"/>
              </a:rPr>
              <a:t>υπολογιστές</a:t>
            </a:r>
            <a:r>
              <a:rPr sz="1100" b="1" spc="50" dirty="0">
                <a:latin typeface="Calibri"/>
                <a:cs typeface="Calibri"/>
              </a:rPr>
              <a:t> </a:t>
            </a:r>
            <a:r>
              <a:rPr sz="1100" spc="75" dirty="0">
                <a:latin typeface="Calibri"/>
                <a:cs typeface="Calibri"/>
              </a:rPr>
              <a:t>ταυτόχρονα.</a:t>
            </a:r>
            <a:endParaRPr sz="11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800"/>
              </a:spcBef>
            </a:pPr>
            <a:r>
              <a:rPr sz="1100" spc="55" dirty="0">
                <a:latin typeface="Calibri"/>
                <a:cs typeface="Calibri"/>
              </a:rPr>
              <a:t>τις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spc="70" dirty="0">
                <a:latin typeface="Calibri"/>
                <a:cs typeface="Calibri"/>
              </a:rPr>
              <a:t>συσκευές</a:t>
            </a:r>
            <a:r>
              <a:rPr sz="1100" spc="25" dirty="0">
                <a:latin typeface="Calibri"/>
                <a:cs typeface="Calibri"/>
              </a:rPr>
              <a:t> </a:t>
            </a:r>
            <a:r>
              <a:rPr sz="1100" b="1" spc="70" dirty="0">
                <a:latin typeface="Calibri"/>
                <a:cs typeface="Calibri"/>
              </a:rPr>
              <a:t>Metasploit</a:t>
            </a:r>
            <a:r>
              <a:rPr sz="1100" b="1" spc="50" dirty="0">
                <a:latin typeface="Calibri"/>
                <a:cs typeface="Calibri"/>
              </a:rPr>
              <a:t> </a:t>
            </a:r>
            <a:r>
              <a:rPr sz="1100" spc="70" dirty="0">
                <a:latin typeface="Calibri"/>
                <a:cs typeface="Calibri"/>
              </a:rPr>
              <a:t>και</a:t>
            </a:r>
            <a:r>
              <a:rPr sz="1100" spc="45" dirty="0">
                <a:latin typeface="Calibri"/>
                <a:cs typeface="Calibri"/>
              </a:rPr>
              <a:t> </a:t>
            </a:r>
            <a:r>
              <a:rPr sz="1100" b="1" spc="70" dirty="0">
                <a:latin typeface="Calibri"/>
                <a:cs typeface="Calibri"/>
              </a:rPr>
              <a:t>διακομιστές/Εξυπηρετητής</a:t>
            </a:r>
            <a:r>
              <a:rPr sz="1100" spc="70" dirty="0">
                <a:latin typeface="Calibri"/>
                <a:cs typeface="Calibri"/>
              </a:rPr>
              <a:t>.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350962" y="3570604"/>
            <a:ext cx="5629275" cy="1821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b="1" spc="65" dirty="0">
                <a:solidFill>
                  <a:srgbClr val="CF2D1C"/>
                </a:solidFill>
                <a:latin typeface="Calibri"/>
                <a:cs typeface="Calibri"/>
              </a:rPr>
              <a:t>Nmap</a:t>
            </a:r>
            <a:r>
              <a:rPr sz="1100" b="1" spc="25" dirty="0">
                <a:solidFill>
                  <a:srgbClr val="CF2D1C"/>
                </a:solidFill>
                <a:latin typeface="Calibri"/>
                <a:cs typeface="Calibri"/>
              </a:rPr>
              <a:t> </a:t>
            </a:r>
            <a:endParaRPr sz="1100" dirty="0">
              <a:latin typeface="Calibri"/>
              <a:cs typeface="Calibr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982152" y="3578701"/>
            <a:ext cx="2672080" cy="1821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lang="el-GR" sz="1100" b="1" spc="45" dirty="0">
                <a:solidFill>
                  <a:srgbClr val="CF2D1C"/>
                </a:solidFill>
                <a:latin typeface="Calibri"/>
                <a:cs typeface="Calibri"/>
              </a:rPr>
              <a:t>19</a:t>
            </a:r>
            <a:r>
              <a:rPr sz="1100" b="1" spc="45" dirty="0">
                <a:solidFill>
                  <a:srgbClr val="CF2D1C"/>
                </a:solidFill>
                <a:latin typeface="Calibri"/>
                <a:cs typeface="Calibri"/>
              </a:rPr>
              <a:t>2.168.122.230</a:t>
            </a:r>
            <a:r>
              <a:rPr sz="1100" b="1" spc="-5" dirty="0">
                <a:solidFill>
                  <a:srgbClr val="CF2D1C"/>
                </a:solidFill>
                <a:latin typeface="Calibri"/>
                <a:cs typeface="Calibri"/>
              </a:rPr>
              <a:t> </a:t>
            </a:r>
            <a:r>
              <a:rPr sz="1100" b="1" spc="40" dirty="0">
                <a:solidFill>
                  <a:srgbClr val="CF2D1C"/>
                </a:solidFill>
                <a:latin typeface="Calibri"/>
                <a:cs typeface="Calibri"/>
              </a:rPr>
              <a:t>192.168.122.109</a:t>
            </a:r>
            <a:endParaRPr sz="1100" dirty="0">
              <a:latin typeface="Calibri"/>
              <a:cs typeface="Calibri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895985" y="4054475"/>
            <a:ext cx="1316990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b="1" spc="80" dirty="0">
                <a:latin typeface="Calibri"/>
                <a:cs typeface="Calibri"/>
              </a:rPr>
              <a:t>Πρόσθετες</a:t>
            </a:r>
            <a:r>
              <a:rPr sz="1100" b="1" spc="-15" dirty="0">
                <a:latin typeface="Calibri"/>
                <a:cs typeface="Calibri"/>
              </a:rPr>
              <a:t> </a:t>
            </a:r>
            <a:r>
              <a:rPr sz="1100" b="1" spc="90" dirty="0">
                <a:latin typeface="Calibri"/>
                <a:cs typeface="Calibri"/>
              </a:rPr>
              <a:t>εντολές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508952" y="4904104"/>
            <a:ext cx="6021705" cy="1821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1100" b="1" spc="100" dirty="0">
                <a:solidFill>
                  <a:srgbClr val="CF2D1C"/>
                </a:solidFill>
                <a:latin typeface="Calibri"/>
                <a:cs typeface="Calibri"/>
              </a:rPr>
              <a:t>Nmap</a:t>
            </a:r>
            <a:r>
              <a:rPr sz="1100" b="1" spc="50" dirty="0">
                <a:solidFill>
                  <a:srgbClr val="CF2D1C"/>
                </a:solidFill>
                <a:latin typeface="Calibri"/>
                <a:cs typeface="Calibri"/>
              </a:rPr>
              <a:t> </a:t>
            </a:r>
            <a:r>
              <a:rPr sz="1100" b="1" spc="55" dirty="0">
                <a:solidFill>
                  <a:srgbClr val="CF2D1C"/>
                </a:solidFill>
                <a:latin typeface="Calibri"/>
                <a:cs typeface="Calibri"/>
              </a:rPr>
              <a:t>(192.168.122.*) </a:t>
            </a:r>
            <a:r>
              <a:rPr sz="1100" b="1" spc="75" dirty="0">
                <a:solidFill>
                  <a:srgbClr val="CF2D1C"/>
                </a:solidFill>
                <a:latin typeface="Calibri"/>
                <a:cs typeface="Calibri"/>
              </a:rPr>
              <a:t> </a:t>
            </a:r>
            <a:r>
              <a:rPr sz="1650" spc="127" baseline="10101" dirty="0">
                <a:latin typeface="Calibri"/>
                <a:cs typeface="Calibri"/>
              </a:rPr>
              <a:t>Σάρωση</a:t>
            </a:r>
            <a:r>
              <a:rPr sz="1650" spc="75" baseline="10101" dirty="0">
                <a:latin typeface="Calibri"/>
                <a:cs typeface="Calibri"/>
              </a:rPr>
              <a:t> </a:t>
            </a:r>
            <a:r>
              <a:rPr sz="1650" spc="120" baseline="10101" dirty="0">
                <a:latin typeface="Calibri"/>
                <a:cs typeface="Calibri"/>
              </a:rPr>
              <a:t>ολόκληρου</a:t>
            </a:r>
            <a:r>
              <a:rPr sz="1650" spc="82" baseline="10101" dirty="0">
                <a:latin typeface="Calibri"/>
                <a:cs typeface="Calibri"/>
              </a:rPr>
              <a:t> </a:t>
            </a:r>
            <a:r>
              <a:rPr sz="1650" spc="112" baseline="10101" dirty="0">
                <a:latin typeface="Calibri"/>
                <a:cs typeface="Calibri"/>
              </a:rPr>
              <a:t>του</a:t>
            </a:r>
            <a:r>
              <a:rPr sz="1650" spc="75" baseline="10101" dirty="0">
                <a:latin typeface="Calibri"/>
                <a:cs typeface="Calibri"/>
              </a:rPr>
              <a:t> </a:t>
            </a:r>
            <a:r>
              <a:rPr sz="1650" spc="97" baseline="10101" dirty="0">
                <a:latin typeface="Calibri"/>
                <a:cs typeface="Calibri"/>
              </a:rPr>
              <a:t>υποδικτύου</a:t>
            </a:r>
            <a:endParaRPr sz="1650" baseline="10101" dirty="0">
              <a:latin typeface="Calibri"/>
              <a:cs typeface="Calibri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538480" y="5340984"/>
            <a:ext cx="6375400" cy="1821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b="1" spc="65" dirty="0">
                <a:solidFill>
                  <a:srgbClr val="CF2D1C"/>
                </a:solidFill>
                <a:latin typeface="Calibri"/>
                <a:cs typeface="Calibri"/>
              </a:rPr>
              <a:t>Nmap</a:t>
            </a:r>
            <a:r>
              <a:rPr sz="1100" b="1" spc="25" dirty="0">
                <a:solidFill>
                  <a:srgbClr val="CF2D1C"/>
                </a:solidFill>
                <a:latin typeface="Calibri"/>
                <a:cs typeface="Calibri"/>
              </a:rPr>
              <a:t> </a:t>
            </a:r>
            <a:r>
              <a:rPr sz="1100" b="1" spc="45" dirty="0">
                <a:solidFill>
                  <a:srgbClr val="CF2D1C"/>
                </a:solidFill>
                <a:latin typeface="Calibri"/>
                <a:cs typeface="Calibri"/>
              </a:rPr>
              <a:t>192.168.122.</a:t>
            </a:r>
            <a:r>
              <a:rPr lang="el-GR" sz="1100" b="1" spc="45" dirty="0">
                <a:solidFill>
                  <a:srgbClr val="CF2D1C"/>
                </a:solidFill>
                <a:latin typeface="Calibri"/>
                <a:cs typeface="Calibri"/>
              </a:rPr>
              <a:t>103 - 109</a:t>
            </a:r>
            <a:endParaRPr sz="1100" dirty="0">
              <a:latin typeface="Calibri"/>
              <a:cs typeface="Calibri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7772400" y="5315584"/>
            <a:ext cx="1313180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  <a:tabLst>
                <a:tab pos="845185" algn="l"/>
              </a:tabLst>
            </a:pPr>
            <a:r>
              <a:rPr sz="1100" spc="114" dirty="0">
                <a:latin typeface="Calibri"/>
                <a:cs typeface="Calibri"/>
              </a:rPr>
              <a:t>Σάρωση</a:t>
            </a:r>
            <a:r>
              <a:rPr sz="1100" spc="55" dirty="0">
                <a:latin typeface="Calibri"/>
                <a:cs typeface="Calibri"/>
              </a:rPr>
              <a:t> </a:t>
            </a:r>
            <a:r>
              <a:rPr sz="1100" spc="75" dirty="0">
                <a:latin typeface="Calibri"/>
                <a:cs typeface="Calibri"/>
              </a:rPr>
              <a:t>γι	</a:t>
            </a:r>
            <a:r>
              <a:rPr sz="1100" spc="90" dirty="0">
                <a:latin typeface="Calibri"/>
                <a:cs typeface="Calibri"/>
              </a:rPr>
              <a:t>περι</a:t>
            </a:r>
            <a:r>
              <a:rPr sz="1100" spc="345" dirty="0">
                <a:latin typeface="Calibri"/>
                <a:cs typeface="Calibri"/>
              </a:rPr>
              <a:t> </a:t>
            </a:r>
            <a:r>
              <a:rPr sz="1100" spc="90" dirty="0">
                <a:latin typeface="Calibri"/>
                <a:cs typeface="Calibri"/>
              </a:rPr>
              <a:t>χ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9420859" y="2498090"/>
            <a:ext cx="462280" cy="1397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750" spc="50" dirty="0">
                <a:solidFill>
                  <a:srgbClr val="FF0000"/>
                </a:solidFill>
                <a:latin typeface="Calibri"/>
                <a:cs typeface="Calibri"/>
              </a:rPr>
              <a:t>M</a:t>
            </a:r>
            <a:r>
              <a:rPr sz="750" spc="25" dirty="0">
                <a:solidFill>
                  <a:srgbClr val="FF0000"/>
                </a:solidFill>
                <a:latin typeface="Calibri"/>
                <a:cs typeface="Calibri"/>
              </a:rPr>
              <a:t>e</a:t>
            </a:r>
            <a:r>
              <a:rPr sz="750" spc="10" dirty="0">
                <a:solidFill>
                  <a:srgbClr val="FF0000"/>
                </a:solidFill>
                <a:latin typeface="Calibri"/>
                <a:cs typeface="Calibri"/>
              </a:rPr>
              <a:t>t</a:t>
            </a:r>
            <a:r>
              <a:rPr sz="750" spc="20" dirty="0">
                <a:solidFill>
                  <a:srgbClr val="FF0000"/>
                </a:solidFill>
                <a:latin typeface="Calibri"/>
                <a:cs typeface="Calibri"/>
              </a:rPr>
              <a:t>a</a:t>
            </a:r>
            <a:r>
              <a:rPr sz="750" spc="15" dirty="0">
                <a:solidFill>
                  <a:srgbClr val="FF0000"/>
                </a:solidFill>
                <a:latin typeface="Calibri"/>
                <a:cs typeface="Calibri"/>
              </a:rPr>
              <a:t>s</a:t>
            </a:r>
            <a:r>
              <a:rPr sz="750" spc="20" dirty="0">
                <a:solidFill>
                  <a:srgbClr val="FF0000"/>
                </a:solidFill>
                <a:latin typeface="Calibri"/>
                <a:cs typeface="Calibri"/>
              </a:rPr>
              <a:t>p</a:t>
            </a:r>
            <a:r>
              <a:rPr sz="750" dirty="0">
                <a:solidFill>
                  <a:srgbClr val="FF0000"/>
                </a:solidFill>
                <a:latin typeface="Calibri"/>
                <a:cs typeface="Calibri"/>
              </a:rPr>
              <a:t>l</a:t>
            </a:r>
            <a:r>
              <a:rPr sz="750" spc="25" dirty="0">
                <a:solidFill>
                  <a:srgbClr val="FF0000"/>
                </a:solidFill>
                <a:latin typeface="Calibri"/>
                <a:cs typeface="Calibri"/>
              </a:rPr>
              <a:t>o</a:t>
            </a:r>
            <a:r>
              <a:rPr sz="750" dirty="0">
                <a:solidFill>
                  <a:srgbClr val="FF0000"/>
                </a:solidFill>
                <a:latin typeface="Calibri"/>
                <a:cs typeface="Calibri"/>
              </a:rPr>
              <a:t>i</a:t>
            </a:r>
            <a:r>
              <a:rPr sz="750" spc="25" dirty="0">
                <a:solidFill>
                  <a:srgbClr val="FF0000"/>
                </a:solidFill>
                <a:latin typeface="Calibri"/>
                <a:cs typeface="Calibri"/>
              </a:rPr>
              <a:t>t</a:t>
            </a:r>
            <a:endParaRPr sz="750">
              <a:latin typeface="Calibri"/>
              <a:cs typeface="Calibri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10759122" y="4734877"/>
            <a:ext cx="426720" cy="1397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750" spc="45" dirty="0">
                <a:solidFill>
                  <a:srgbClr val="FF0000"/>
                </a:solidFill>
                <a:latin typeface="Calibri"/>
                <a:cs typeface="Calibri"/>
              </a:rPr>
              <a:t>Ε</a:t>
            </a:r>
            <a:r>
              <a:rPr sz="750" spc="25" dirty="0">
                <a:solidFill>
                  <a:srgbClr val="FF0000"/>
                </a:solidFill>
                <a:latin typeface="Calibri"/>
                <a:cs typeface="Calibri"/>
              </a:rPr>
              <a:t>ξ</a:t>
            </a:r>
            <a:r>
              <a:rPr sz="750" spc="50" dirty="0">
                <a:solidFill>
                  <a:srgbClr val="FF0000"/>
                </a:solidFill>
                <a:latin typeface="Calibri"/>
                <a:cs typeface="Calibri"/>
              </a:rPr>
              <a:t>υπη</a:t>
            </a:r>
            <a:r>
              <a:rPr sz="750" spc="40" dirty="0">
                <a:solidFill>
                  <a:srgbClr val="FF0000"/>
                </a:solidFill>
                <a:latin typeface="Calibri"/>
                <a:cs typeface="Calibri"/>
              </a:rPr>
              <a:t>ρετ</a:t>
            </a:r>
            <a:endParaRPr sz="7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69862" y="0"/>
            <a:ext cx="12030075" cy="6878955"/>
            <a:chOff x="169862" y="0"/>
            <a:chExt cx="12030075" cy="6878955"/>
          </a:xfrm>
        </p:grpSpPr>
        <p:sp>
          <p:nvSpPr>
            <p:cNvPr id="3" name="object 3"/>
            <p:cNvSpPr/>
            <p:nvPr/>
          </p:nvSpPr>
          <p:spPr>
            <a:xfrm>
              <a:off x="6896100" y="1270"/>
              <a:ext cx="1818639" cy="6856730"/>
            </a:xfrm>
            <a:custGeom>
              <a:avLst/>
              <a:gdLst/>
              <a:ahLst/>
              <a:cxnLst/>
              <a:rect l="l" t="t" r="r" b="b"/>
              <a:pathLst>
                <a:path w="1818640" h="6856730">
                  <a:moveTo>
                    <a:pt x="0" y="6856730"/>
                  </a:moveTo>
                  <a:lnTo>
                    <a:pt x="1818322" y="0"/>
                  </a:lnTo>
                </a:path>
              </a:pathLst>
            </a:custGeom>
            <a:ln w="22225">
              <a:solidFill>
                <a:srgbClr val="D6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689860" y="4338320"/>
              <a:ext cx="6348730" cy="198501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885439" y="4533899"/>
              <a:ext cx="5770879" cy="1407160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238240" y="1864359"/>
              <a:ext cx="5953760" cy="2348230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433820" y="2059940"/>
              <a:ext cx="5580380" cy="1770380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11737340" y="1757680"/>
              <a:ext cx="454659" cy="447040"/>
            </a:xfrm>
            <a:custGeom>
              <a:avLst/>
              <a:gdLst/>
              <a:ahLst/>
              <a:cxnLst/>
              <a:rect l="l" t="t" r="r" b="b"/>
              <a:pathLst>
                <a:path w="454659" h="447039">
                  <a:moveTo>
                    <a:pt x="227329" y="0"/>
                  </a:moveTo>
                  <a:lnTo>
                    <a:pt x="181609" y="4445"/>
                  </a:lnTo>
                  <a:lnTo>
                    <a:pt x="138747" y="17462"/>
                  </a:lnTo>
                  <a:lnTo>
                    <a:pt x="100329" y="38100"/>
                  </a:lnTo>
                  <a:lnTo>
                    <a:pt x="66675" y="65405"/>
                  </a:lnTo>
                  <a:lnTo>
                    <a:pt x="38734" y="98425"/>
                  </a:lnTo>
                  <a:lnTo>
                    <a:pt x="17779" y="136525"/>
                  </a:lnTo>
                  <a:lnTo>
                    <a:pt x="4762" y="178435"/>
                  </a:lnTo>
                  <a:lnTo>
                    <a:pt x="0" y="223520"/>
                  </a:lnTo>
                  <a:lnTo>
                    <a:pt x="4762" y="268605"/>
                  </a:lnTo>
                  <a:lnTo>
                    <a:pt x="17779" y="310515"/>
                  </a:lnTo>
                  <a:lnTo>
                    <a:pt x="38734" y="348615"/>
                  </a:lnTo>
                  <a:lnTo>
                    <a:pt x="66675" y="381635"/>
                  </a:lnTo>
                  <a:lnTo>
                    <a:pt x="100329" y="408940"/>
                  </a:lnTo>
                  <a:lnTo>
                    <a:pt x="138747" y="429577"/>
                  </a:lnTo>
                  <a:lnTo>
                    <a:pt x="181609" y="442595"/>
                  </a:lnTo>
                  <a:lnTo>
                    <a:pt x="227329" y="447040"/>
                  </a:lnTo>
                  <a:lnTo>
                    <a:pt x="273050" y="442595"/>
                  </a:lnTo>
                  <a:lnTo>
                    <a:pt x="315912" y="429577"/>
                  </a:lnTo>
                  <a:lnTo>
                    <a:pt x="354329" y="408940"/>
                  </a:lnTo>
                  <a:lnTo>
                    <a:pt x="387984" y="381635"/>
                  </a:lnTo>
                  <a:lnTo>
                    <a:pt x="415925" y="348615"/>
                  </a:lnTo>
                  <a:lnTo>
                    <a:pt x="436879" y="310515"/>
                  </a:lnTo>
                  <a:lnTo>
                    <a:pt x="449897" y="268605"/>
                  </a:lnTo>
                  <a:lnTo>
                    <a:pt x="454659" y="223520"/>
                  </a:lnTo>
                  <a:lnTo>
                    <a:pt x="449897" y="178435"/>
                  </a:lnTo>
                  <a:lnTo>
                    <a:pt x="436879" y="136525"/>
                  </a:lnTo>
                  <a:lnTo>
                    <a:pt x="415925" y="98425"/>
                  </a:lnTo>
                  <a:lnTo>
                    <a:pt x="387984" y="65405"/>
                  </a:lnTo>
                  <a:lnTo>
                    <a:pt x="354329" y="38100"/>
                  </a:lnTo>
                  <a:lnTo>
                    <a:pt x="315912" y="17462"/>
                  </a:lnTo>
                  <a:lnTo>
                    <a:pt x="273050" y="4445"/>
                  </a:lnTo>
                  <a:lnTo>
                    <a:pt x="227329" y="0"/>
                  </a:lnTo>
                  <a:close/>
                </a:path>
              </a:pathLst>
            </a:custGeom>
            <a:solidFill>
              <a:srgbClr val="FFB8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1737340" y="1757680"/>
              <a:ext cx="454659" cy="447040"/>
            </a:xfrm>
            <a:custGeom>
              <a:avLst/>
              <a:gdLst/>
              <a:ahLst/>
              <a:cxnLst/>
              <a:rect l="l" t="t" r="r" b="b"/>
              <a:pathLst>
                <a:path w="454659" h="447039">
                  <a:moveTo>
                    <a:pt x="0" y="223520"/>
                  </a:moveTo>
                  <a:lnTo>
                    <a:pt x="4762" y="178435"/>
                  </a:lnTo>
                  <a:lnTo>
                    <a:pt x="17779" y="136525"/>
                  </a:lnTo>
                  <a:lnTo>
                    <a:pt x="38734" y="98425"/>
                  </a:lnTo>
                  <a:lnTo>
                    <a:pt x="66675" y="65405"/>
                  </a:lnTo>
                  <a:lnTo>
                    <a:pt x="100329" y="38100"/>
                  </a:lnTo>
                  <a:lnTo>
                    <a:pt x="138747" y="17462"/>
                  </a:lnTo>
                  <a:lnTo>
                    <a:pt x="181609" y="4445"/>
                  </a:lnTo>
                  <a:lnTo>
                    <a:pt x="227329" y="0"/>
                  </a:lnTo>
                  <a:lnTo>
                    <a:pt x="273050" y="4445"/>
                  </a:lnTo>
                  <a:lnTo>
                    <a:pt x="315912" y="17462"/>
                  </a:lnTo>
                  <a:lnTo>
                    <a:pt x="354329" y="38100"/>
                  </a:lnTo>
                  <a:lnTo>
                    <a:pt x="387984" y="65405"/>
                  </a:lnTo>
                  <a:lnTo>
                    <a:pt x="415925" y="98425"/>
                  </a:lnTo>
                  <a:lnTo>
                    <a:pt x="436879" y="136525"/>
                  </a:lnTo>
                  <a:lnTo>
                    <a:pt x="449897" y="178435"/>
                  </a:lnTo>
                  <a:lnTo>
                    <a:pt x="454659" y="223520"/>
                  </a:lnTo>
                  <a:lnTo>
                    <a:pt x="449897" y="268605"/>
                  </a:lnTo>
                  <a:lnTo>
                    <a:pt x="436879" y="310515"/>
                  </a:lnTo>
                  <a:lnTo>
                    <a:pt x="415925" y="348615"/>
                  </a:lnTo>
                  <a:lnTo>
                    <a:pt x="387984" y="381635"/>
                  </a:lnTo>
                  <a:lnTo>
                    <a:pt x="354329" y="408940"/>
                  </a:lnTo>
                  <a:lnTo>
                    <a:pt x="315912" y="429577"/>
                  </a:lnTo>
                  <a:lnTo>
                    <a:pt x="273050" y="442595"/>
                  </a:lnTo>
                  <a:lnTo>
                    <a:pt x="227329" y="447040"/>
                  </a:lnTo>
                  <a:lnTo>
                    <a:pt x="181609" y="442595"/>
                  </a:lnTo>
                  <a:lnTo>
                    <a:pt x="138747" y="429577"/>
                  </a:lnTo>
                  <a:lnTo>
                    <a:pt x="100329" y="408940"/>
                  </a:lnTo>
                  <a:lnTo>
                    <a:pt x="66675" y="381635"/>
                  </a:lnTo>
                  <a:lnTo>
                    <a:pt x="38734" y="348615"/>
                  </a:lnTo>
                  <a:lnTo>
                    <a:pt x="17779" y="310515"/>
                  </a:lnTo>
                  <a:lnTo>
                    <a:pt x="4762" y="268605"/>
                  </a:lnTo>
                  <a:lnTo>
                    <a:pt x="0" y="223520"/>
                  </a:lnTo>
                </a:path>
              </a:pathLst>
            </a:custGeom>
            <a:ln w="15875">
              <a:solidFill>
                <a:srgbClr val="DF2D6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8313419" y="4295140"/>
              <a:ext cx="457200" cy="444500"/>
            </a:xfrm>
            <a:custGeom>
              <a:avLst/>
              <a:gdLst/>
              <a:ahLst/>
              <a:cxnLst/>
              <a:rect l="l" t="t" r="r" b="b"/>
              <a:pathLst>
                <a:path w="457200" h="444500">
                  <a:moveTo>
                    <a:pt x="228600" y="0"/>
                  </a:moveTo>
                  <a:lnTo>
                    <a:pt x="182562" y="4445"/>
                  </a:lnTo>
                  <a:lnTo>
                    <a:pt x="139700" y="17462"/>
                  </a:lnTo>
                  <a:lnTo>
                    <a:pt x="100647" y="37782"/>
                  </a:lnTo>
                  <a:lnTo>
                    <a:pt x="66992" y="65087"/>
                  </a:lnTo>
                  <a:lnTo>
                    <a:pt x="39052" y="98107"/>
                  </a:lnTo>
                  <a:lnTo>
                    <a:pt x="18097" y="135572"/>
                  </a:lnTo>
                  <a:lnTo>
                    <a:pt x="4762" y="177482"/>
                  </a:lnTo>
                  <a:lnTo>
                    <a:pt x="0" y="222250"/>
                  </a:lnTo>
                  <a:lnTo>
                    <a:pt x="4762" y="267017"/>
                  </a:lnTo>
                  <a:lnTo>
                    <a:pt x="18097" y="308610"/>
                  </a:lnTo>
                  <a:lnTo>
                    <a:pt x="39052" y="346392"/>
                  </a:lnTo>
                  <a:lnTo>
                    <a:pt x="66992" y="379412"/>
                  </a:lnTo>
                  <a:lnTo>
                    <a:pt x="100647" y="406400"/>
                  </a:lnTo>
                  <a:lnTo>
                    <a:pt x="139700" y="427037"/>
                  </a:lnTo>
                  <a:lnTo>
                    <a:pt x="182562" y="440055"/>
                  </a:lnTo>
                  <a:lnTo>
                    <a:pt x="228600" y="444500"/>
                  </a:lnTo>
                  <a:lnTo>
                    <a:pt x="274637" y="440055"/>
                  </a:lnTo>
                  <a:lnTo>
                    <a:pt x="317500" y="427037"/>
                  </a:lnTo>
                  <a:lnTo>
                    <a:pt x="356552" y="406400"/>
                  </a:lnTo>
                  <a:lnTo>
                    <a:pt x="390207" y="379412"/>
                  </a:lnTo>
                  <a:lnTo>
                    <a:pt x="418147" y="346392"/>
                  </a:lnTo>
                  <a:lnTo>
                    <a:pt x="439102" y="308610"/>
                  </a:lnTo>
                  <a:lnTo>
                    <a:pt x="452437" y="267017"/>
                  </a:lnTo>
                  <a:lnTo>
                    <a:pt x="457200" y="222250"/>
                  </a:lnTo>
                  <a:lnTo>
                    <a:pt x="452437" y="177482"/>
                  </a:lnTo>
                  <a:lnTo>
                    <a:pt x="439102" y="135572"/>
                  </a:lnTo>
                  <a:lnTo>
                    <a:pt x="418147" y="98107"/>
                  </a:lnTo>
                  <a:lnTo>
                    <a:pt x="390207" y="65087"/>
                  </a:lnTo>
                  <a:lnTo>
                    <a:pt x="356552" y="37782"/>
                  </a:lnTo>
                  <a:lnTo>
                    <a:pt x="317500" y="17462"/>
                  </a:lnTo>
                  <a:lnTo>
                    <a:pt x="274637" y="4445"/>
                  </a:lnTo>
                  <a:lnTo>
                    <a:pt x="228600" y="0"/>
                  </a:lnTo>
                  <a:close/>
                </a:path>
              </a:pathLst>
            </a:custGeom>
            <a:solidFill>
              <a:srgbClr val="FFB8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8313419" y="4295140"/>
              <a:ext cx="457200" cy="444500"/>
            </a:xfrm>
            <a:custGeom>
              <a:avLst/>
              <a:gdLst/>
              <a:ahLst/>
              <a:cxnLst/>
              <a:rect l="l" t="t" r="r" b="b"/>
              <a:pathLst>
                <a:path w="457200" h="444500">
                  <a:moveTo>
                    <a:pt x="0" y="222250"/>
                  </a:moveTo>
                  <a:lnTo>
                    <a:pt x="4762" y="177482"/>
                  </a:lnTo>
                  <a:lnTo>
                    <a:pt x="18097" y="135572"/>
                  </a:lnTo>
                  <a:lnTo>
                    <a:pt x="39052" y="98107"/>
                  </a:lnTo>
                  <a:lnTo>
                    <a:pt x="66992" y="65087"/>
                  </a:lnTo>
                  <a:lnTo>
                    <a:pt x="100647" y="37782"/>
                  </a:lnTo>
                  <a:lnTo>
                    <a:pt x="139700" y="17462"/>
                  </a:lnTo>
                  <a:lnTo>
                    <a:pt x="182562" y="4445"/>
                  </a:lnTo>
                  <a:lnTo>
                    <a:pt x="228600" y="0"/>
                  </a:lnTo>
                  <a:lnTo>
                    <a:pt x="274637" y="4445"/>
                  </a:lnTo>
                  <a:lnTo>
                    <a:pt x="317500" y="17462"/>
                  </a:lnTo>
                  <a:lnTo>
                    <a:pt x="356552" y="37782"/>
                  </a:lnTo>
                  <a:lnTo>
                    <a:pt x="390207" y="65087"/>
                  </a:lnTo>
                  <a:lnTo>
                    <a:pt x="418147" y="98107"/>
                  </a:lnTo>
                  <a:lnTo>
                    <a:pt x="439102" y="135572"/>
                  </a:lnTo>
                  <a:lnTo>
                    <a:pt x="452437" y="177482"/>
                  </a:lnTo>
                  <a:lnTo>
                    <a:pt x="457200" y="222250"/>
                  </a:lnTo>
                  <a:lnTo>
                    <a:pt x="452437" y="267017"/>
                  </a:lnTo>
                  <a:lnTo>
                    <a:pt x="439102" y="308610"/>
                  </a:lnTo>
                  <a:lnTo>
                    <a:pt x="418147" y="346392"/>
                  </a:lnTo>
                  <a:lnTo>
                    <a:pt x="390207" y="379412"/>
                  </a:lnTo>
                  <a:lnTo>
                    <a:pt x="356552" y="406400"/>
                  </a:lnTo>
                  <a:lnTo>
                    <a:pt x="317500" y="427037"/>
                  </a:lnTo>
                  <a:lnTo>
                    <a:pt x="274637" y="440055"/>
                  </a:lnTo>
                  <a:lnTo>
                    <a:pt x="228600" y="444500"/>
                  </a:lnTo>
                  <a:lnTo>
                    <a:pt x="182562" y="440055"/>
                  </a:lnTo>
                  <a:lnTo>
                    <a:pt x="139700" y="427037"/>
                  </a:lnTo>
                  <a:lnTo>
                    <a:pt x="100647" y="406400"/>
                  </a:lnTo>
                  <a:lnTo>
                    <a:pt x="66992" y="379412"/>
                  </a:lnTo>
                  <a:lnTo>
                    <a:pt x="39052" y="346392"/>
                  </a:lnTo>
                  <a:lnTo>
                    <a:pt x="18097" y="308610"/>
                  </a:lnTo>
                  <a:lnTo>
                    <a:pt x="4762" y="267017"/>
                  </a:lnTo>
                  <a:lnTo>
                    <a:pt x="0" y="222250"/>
                  </a:lnTo>
                </a:path>
              </a:pathLst>
            </a:custGeom>
            <a:ln w="15875">
              <a:solidFill>
                <a:srgbClr val="DF2D6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68300" y="1869440"/>
              <a:ext cx="6272530" cy="2348230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63879" y="2065020"/>
              <a:ext cx="5694680" cy="1770379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177800" y="1821180"/>
              <a:ext cx="457200" cy="444500"/>
            </a:xfrm>
            <a:custGeom>
              <a:avLst/>
              <a:gdLst/>
              <a:ahLst/>
              <a:cxnLst/>
              <a:rect l="l" t="t" r="r" b="b"/>
              <a:pathLst>
                <a:path w="457200" h="444500">
                  <a:moveTo>
                    <a:pt x="228600" y="0"/>
                  </a:moveTo>
                  <a:lnTo>
                    <a:pt x="182562" y="4445"/>
                  </a:lnTo>
                  <a:lnTo>
                    <a:pt x="139700" y="17462"/>
                  </a:lnTo>
                  <a:lnTo>
                    <a:pt x="100647" y="38100"/>
                  </a:lnTo>
                  <a:lnTo>
                    <a:pt x="66992" y="65087"/>
                  </a:lnTo>
                  <a:lnTo>
                    <a:pt x="39052" y="98107"/>
                  </a:lnTo>
                  <a:lnTo>
                    <a:pt x="18097" y="135890"/>
                  </a:lnTo>
                  <a:lnTo>
                    <a:pt x="4762" y="177482"/>
                  </a:lnTo>
                  <a:lnTo>
                    <a:pt x="0" y="222250"/>
                  </a:lnTo>
                  <a:lnTo>
                    <a:pt x="4762" y="267017"/>
                  </a:lnTo>
                  <a:lnTo>
                    <a:pt x="18097" y="308610"/>
                  </a:lnTo>
                  <a:lnTo>
                    <a:pt x="39052" y="346392"/>
                  </a:lnTo>
                  <a:lnTo>
                    <a:pt x="66992" y="379412"/>
                  </a:lnTo>
                  <a:lnTo>
                    <a:pt x="100647" y="406400"/>
                  </a:lnTo>
                  <a:lnTo>
                    <a:pt x="139700" y="427037"/>
                  </a:lnTo>
                  <a:lnTo>
                    <a:pt x="182562" y="440055"/>
                  </a:lnTo>
                  <a:lnTo>
                    <a:pt x="228600" y="444500"/>
                  </a:lnTo>
                  <a:lnTo>
                    <a:pt x="274637" y="440055"/>
                  </a:lnTo>
                  <a:lnTo>
                    <a:pt x="317500" y="427037"/>
                  </a:lnTo>
                  <a:lnTo>
                    <a:pt x="356552" y="406400"/>
                  </a:lnTo>
                  <a:lnTo>
                    <a:pt x="390207" y="379412"/>
                  </a:lnTo>
                  <a:lnTo>
                    <a:pt x="418147" y="346392"/>
                  </a:lnTo>
                  <a:lnTo>
                    <a:pt x="439102" y="308610"/>
                  </a:lnTo>
                  <a:lnTo>
                    <a:pt x="452437" y="267017"/>
                  </a:lnTo>
                  <a:lnTo>
                    <a:pt x="457200" y="222250"/>
                  </a:lnTo>
                  <a:lnTo>
                    <a:pt x="452437" y="177482"/>
                  </a:lnTo>
                  <a:lnTo>
                    <a:pt x="439102" y="135890"/>
                  </a:lnTo>
                  <a:lnTo>
                    <a:pt x="418147" y="98107"/>
                  </a:lnTo>
                  <a:lnTo>
                    <a:pt x="390207" y="65087"/>
                  </a:lnTo>
                  <a:lnTo>
                    <a:pt x="356552" y="38100"/>
                  </a:lnTo>
                  <a:lnTo>
                    <a:pt x="317500" y="17462"/>
                  </a:lnTo>
                  <a:lnTo>
                    <a:pt x="274637" y="4445"/>
                  </a:lnTo>
                  <a:lnTo>
                    <a:pt x="228600" y="0"/>
                  </a:lnTo>
                  <a:close/>
                </a:path>
              </a:pathLst>
            </a:custGeom>
            <a:solidFill>
              <a:srgbClr val="FFB8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177800" y="1821180"/>
              <a:ext cx="457200" cy="444500"/>
            </a:xfrm>
            <a:custGeom>
              <a:avLst/>
              <a:gdLst/>
              <a:ahLst/>
              <a:cxnLst/>
              <a:rect l="l" t="t" r="r" b="b"/>
              <a:pathLst>
                <a:path w="457200" h="444500">
                  <a:moveTo>
                    <a:pt x="0" y="222250"/>
                  </a:moveTo>
                  <a:lnTo>
                    <a:pt x="4762" y="177482"/>
                  </a:lnTo>
                  <a:lnTo>
                    <a:pt x="18097" y="135890"/>
                  </a:lnTo>
                  <a:lnTo>
                    <a:pt x="39052" y="98107"/>
                  </a:lnTo>
                  <a:lnTo>
                    <a:pt x="66992" y="65087"/>
                  </a:lnTo>
                  <a:lnTo>
                    <a:pt x="100647" y="38100"/>
                  </a:lnTo>
                  <a:lnTo>
                    <a:pt x="139700" y="17462"/>
                  </a:lnTo>
                  <a:lnTo>
                    <a:pt x="182562" y="4445"/>
                  </a:lnTo>
                  <a:lnTo>
                    <a:pt x="228600" y="0"/>
                  </a:lnTo>
                  <a:lnTo>
                    <a:pt x="274637" y="4445"/>
                  </a:lnTo>
                  <a:lnTo>
                    <a:pt x="317500" y="17462"/>
                  </a:lnTo>
                  <a:lnTo>
                    <a:pt x="356552" y="38100"/>
                  </a:lnTo>
                  <a:lnTo>
                    <a:pt x="390207" y="65087"/>
                  </a:lnTo>
                  <a:lnTo>
                    <a:pt x="418147" y="98107"/>
                  </a:lnTo>
                  <a:lnTo>
                    <a:pt x="439102" y="135890"/>
                  </a:lnTo>
                  <a:lnTo>
                    <a:pt x="452437" y="177482"/>
                  </a:lnTo>
                  <a:lnTo>
                    <a:pt x="457200" y="222250"/>
                  </a:lnTo>
                  <a:lnTo>
                    <a:pt x="452437" y="267017"/>
                  </a:lnTo>
                  <a:lnTo>
                    <a:pt x="439102" y="308610"/>
                  </a:lnTo>
                  <a:lnTo>
                    <a:pt x="418147" y="346392"/>
                  </a:lnTo>
                  <a:lnTo>
                    <a:pt x="390207" y="379412"/>
                  </a:lnTo>
                  <a:lnTo>
                    <a:pt x="356552" y="406400"/>
                  </a:lnTo>
                  <a:lnTo>
                    <a:pt x="317500" y="427037"/>
                  </a:lnTo>
                  <a:lnTo>
                    <a:pt x="274637" y="440055"/>
                  </a:lnTo>
                  <a:lnTo>
                    <a:pt x="228600" y="444500"/>
                  </a:lnTo>
                  <a:lnTo>
                    <a:pt x="182562" y="440055"/>
                  </a:lnTo>
                  <a:lnTo>
                    <a:pt x="139700" y="427037"/>
                  </a:lnTo>
                  <a:lnTo>
                    <a:pt x="100647" y="406400"/>
                  </a:lnTo>
                  <a:lnTo>
                    <a:pt x="66992" y="379412"/>
                  </a:lnTo>
                  <a:lnTo>
                    <a:pt x="39052" y="346392"/>
                  </a:lnTo>
                  <a:lnTo>
                    <a:pt x="18097" y="308610"/>
                  </a:lnTo>
                  <a:lnTo>
                    <a:pt x="4762" y="267017"/>
                  </a:lnTo>
                  <a:lnTo>
                    <a:pt x="0" y="222250"/>
                  </a:lnTo>
                </a:path>
              </a:pathLst>
            </a:custGeom>
            <a:ln w="15875">
              <a:solidFill>
                <a:srgbClr val="DF2D6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" name="object 16"/>
          <p:cNvSpPr txBox="1">
            <a:spLocks noGrp="1"/>
          </p:cNvSpPr>
          <p:nvPr>
            <p:ph type="title"/>
          </p:nvPr>
        </p:nvSpPr>
        <p:spPr>
          <a:xfrm>
            <a:off x="875030" y="418465"/>
            <a:ext cx="6748145" cy="3683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250" spc="160" dirty="0">
                <a:solidFill>
                  <a:srgbClr val="000000"/>
                </a:solidFill>
              </a:rPr>
              <a:t>Αρχείο</a:t>
            </a:r>
            <a:r>
              <a:rPr sz="2250" spc="195" dirty="0">
                <a:solidFill>
                  <a:srgbClr val="000000"/>
                </a:solidFill>
              </a:rPr>
              <a:t> </a:t>
            </a:r>
            <a:r>
              <a:rPr sz="2250" spc="175" dirty="0">
                <a:solidFill>
                  <a:srgbClr val="000000"/>
                </a:solidFill>
              </a:rPr>
              <a:t>εγκατάστασης</a:t>
            </a:r>
            <a:r>
              <a:rPr sz="2250" spc="210" dirty="0">
                <a:solidFill>
                  <a:srgbClr val="000000"/>
                </a:solidFill>
              </a:rPr>
              <a:t> </a:t>
            </a:r>
            <a:r>
              <a:rPr sz="2250" spc="160" dirty="0">
                <a:solidFill>
                  <a:srgbClr val="000000"/>
                </a:solidFill>
              </a:rPr>
              <a:t>λογισμικού</a:t>
            </a:r>
            <a:r>
              <a:rPr sz="2250" spc="190" dirty="0">
                <a:solidFill>
                  <a:srgbClr val="000000"/>
                </a:solidFill>
              </a:rPr>
              <a:t> </a:t>
            </a:r>
            <a:r>
              <a:rPr sz="2250" spc="165" dirty="0">
                <a:solidFill>
                  <a:srgbClr val="000000"/>
                </a:solidFill>
              </a:rPr>
              <a:t>ακραίο</a:t>
            </a:r>
            <a:r>
              <a:rPr sz="2250" spc="195" dirty="0">
                <a:solidFill>
                  <a:srgbClr val="000000"/>
                </a:solidFill>
              </a:rPr>
              <a:t> </a:t>
            </a:r>
            <a:r>
              <a:rPr sz="2250" spc="160" dirty="0">
                <a:solidFill>
                  <a:srgbClr val="000000"/>
                </a:solidFill>
              </a:rPr>
              <a:t>σημείο)</a:t>
            </a:r>
            <a:endParaRPr sz="2250"/>
          </a:p>
        </p:txBody>
      </p:sp>
      <p:sp>
        <p:nvSpPr>
          <p:cNvPr id="17" name="object 17"/>
          <p:cNvSpPr txBox="1"/>
          <p:nvPr/>
        </p:nvSpPr>
        <p:spPr>
          <a:xfrm>
            <a:off x="815975" y="1367790"/>
            <a:ext cx="7212330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9720" indent="-287020">
              <a:lnSpc>
                <a:spcPct val="100000"/>
              </a:lnSpc>
              <a:spcBef>
                <a:spcPts val="100"/>
              </a:spcBef>
              <a:buSzPct val="163636"/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sz="1100" spc="70" dirty="0">
                <a:latin typeface="Calibri"/>
                <a:cs typeface="Calibri"/>
              </a:rPr>
              <a:t>Επιλέξτε</a:t>
            </a:r>
            <a:r>
              <a:rPr sz="1100" spc="35" dirty="0">
                <a:latin typeface="Calibri"/>
                <a:cs typeface="Calibri"/>
              </a:rPr>
              <a:t> </a:t>
            </a:r>
            <a:r>
              <a:rPr sz="1100" spc="70" dirty="0">
                <a:latin typeface="Calibri"/>
                <a:cs typeface="Calibri"/>
              </a:rPr>
              <a:t>το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b="1" spc="95" dirty="0">
                <a:latin typeface="Calibri"/>
                <a:cs typeface="Calibri"/>
              </a:rPr>
              <a:t>OS</a:t>
            </a:r>
            <a:r>
              <a:rPr sz="1100" b="1" spc="40" dirty="0">
                <a:latin typeface="Calibri"/>
                <a:cs typeface="Calibri"/>
              </a:rPr>
              <a:t> </a:t>
            </a:r>
            <a:r>
              <a:rPr sz="1100" b="1" spc="70" dirty="0">
                <a:latin typeface="Calibri"/>
                <a:cs typeface="Calibri"/>
              </a:rPr>
              <a:t>(Operating</a:t>
            </a:r>
            <a:r>
              <a:rPr sz="1100" b="1" spc="40" dirty="0">
                <a:latin typeface="Calibri"/>
                <a:cs typeface="Calibri"/>
              </a:rPr>
              <a:t> </a:t>
            </a:r>
            <a:r>
              <a:rPr sz="1100" b="1" spc="80" dirty="0">
                <a:latin typeface="Calibri"/>
                <a:cs typeface="Calibri"/>
              </a:rPr>
              <a:t>System</a:t>
            </a:r>
            <a:r>
              <a:rPr sz="1100" b="1" spc="40" dirty="0">
                <a:latin typeface="Calibri"/>
                <a:cs typeface="Calibri"/>
              </a:rPr>
              <a:t> </a:t>
            </a:r>
            <a:r>
              <a:rPr sz="1100" b="1" spc="50" dirty="0">
                <a:latin typeface="Calibri"/>
                <a:cs typeface="Calibri"/>
              </a:rPr>
              <a:t>-</a:t>
            </a:r>
            <a:r>
              <a:rPr sz="1100" b="1" spc="45" dirty="0">
                <a:latin typeface="Calibri"/>
                <a:cs typeface="Calibri"/>
              </a:rPr>
              <a:t> </a:t>
            </a:r>
            <a:r>
              <a:rPr sz="1100" b="1" spc="70" dirty="0">
                <a:latin typeface="Calibri"/>
                <a:cs typeface="Calibri"/>
              </a:rPr>
              <a:t>λειτουργικό</a:t>
            </a:r>
            <a:r>
              <a:rPr sz="1100" b="1" spc="40" dirty="0">
                <a:latin typeface="Calibri"/>
                <a:cs typeface="Calibri"/>
              </a:rPr>
              <a:t> </a:t>
            </a:r>
            <a:r>
              <a:rPr sz="1100" b="1" spc="80" dirty="0">
                <a:latin typeface="Calibri"/>
                <a:cs typeface="Calibri"/>
              </a:rPr>
              <a:t>σύστημα)</a:t>
            </a:r>
            <a:r>
              <a:rPr sz="1100" b="1" spc="45" dirty="0">
                <a:latin typeface="Calibri"/>
                <a:cs typeface="Calibri"/>
              </a:rPr>
              <a:t> </a:t>
            </a:r>
            <a:r>
              <a:rPr sz="1100" spc="75" dirty="0">
                <a:latin typeface="Calibri"/>
                <a:cs typeface="Calibri"/>
              </a:rPr>
              <a:t>του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b="1" spc="80" dirty="0">
                <a:latin typeface="Calibri"/>
                <a:cs typeface="Calibri"/>
              </a:rPr>
              <a:t>πράκτορά</a:t>
            </a:r>
            <a:r>
              <a:rPr sz="1100" b="1" spc="45" dirty="0">
                <a:latin typeface="Calibri"/>
                <a:cs typeface="Calibri"/>
              </a:rPr>
              <a:t> </a:t>
            </a:r>
            <a:r>
              <a:rPr sz="1100" spc="70" dirty="0">
                <a:latin typeface="Calibri"/>
                <a:cs typeface="Calibri"/>
              </a:rPr>
              <a:t>σας</a:t>
            </a:r>
            <a:r>
              <a:rPr sz="1100" b="1" spc="70" dirty="0">
                <a:latin typeface="Calibri"/>
                <a:cs typeface="Calibri"/>
              </a:rPr>
              <a:t>,</a:t>
            </a:r>
            <a:r>
              <a:rPr sz="1100" b="1" spc="40" dirty="0">
                <a:latin typeface="Calibri"/>
                <a:cs typeface="Calibri"/>
              </a:rPr>
              <a:t> </a:t>
            </a:r>
            <a:r>
              <a:rPr sz="1100" spc="75" dirty="0">
                <a:latin typeface="Calibri"/>
                <a:cs typeface="Calibri"/>
              </a:rPr>
              <a:t>στην</a:t>
            </a:r>
            <a:r>
              <a:rPr sz="1100" spc="35" dirty="0">
                <a:latin typeface="Calibri"/>
                <a:cs typeface="Calibri"/>
              </a:rPr>
              <a:t> </a:t>
            </a:r>
            <a:r>
              <a:rPr sz="1100" spc="80" dirty="0">
                <a:latin typeface="Calibri"/>
                <a:cs typeface="Calibri"/>
              </a:rPr>
              <a:t>περίπτωσή</a:t>
            </a:r>
            <a:r>
              <a:rPr sz="1100" spc="35" dirty="0">
                <a:latin typeface="Calibri"/>
                <a:cs typeface="Calibri"/>
              </a:rPr>
              <a:t> </a:t>
            </a:r>
            <a:r>
              <a:rPr sz="1100" spc="80" dirty="0">
                <a:latin typeface="Calibri"/>
                <a:cs typeface="Calibri"/>
              </a:rPr>
              <a:t>μας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spc="65" dirty="0">
                <a:latin typeface="Calibri"/>
                <a:cs typeface="Calibri"/>
              </a:rPr>
              <a:t>είναι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329565" y="1664017"/>
            <a:ext cx="103505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b="1" spc="55" dirty="0">
                <a:latin typeface="Calibri"/>
                <a:cs typeface="Calibri"/>
              </a:rPr>
              <a:t>1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11889740" y="1606867"/>
            <a:ext cx="103505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b="1" spc="55" dirty="0">
                <a:latin typeface="Calibri"/>
                <a:cs typeface="Calibri"/>
              </a:rPr>
              <a:t>2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8529955" y="4029392"/>
            <a:ext cx="103505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b="1" spc="55" dirty="0">
                <a:latin typeface="Calibri"/>
                <a:cs typeface="Calibri"/>
              </a:rPr>
              <a:t>3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3872865" y="5714365"/>
            <a:ext cx="2984500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b="1" spc="105" dirty="0">
                <a:latin typeface="Calibri"/>
                <a:cs typeface="Calibri"/>
              </a:rPr>
              <a:t>Αντιγράψτε</a:t>
            </a:r>
            <a:r>
              <a:rPr sz="1100" b="1" spc="50" dirty="0">
                <a:latin typeface="Calibri"/>
                <a:cs typeface="Calibri"/>
              </a:rPr>
              <a:t> </a:t>
            </a:r>
            <a:r>
              <a:rPr sz="1100" spc="90" dirty="0">
                <a:latin typeface="Calibri"/>
                <a:cs typeface="Calibri"/>
              </a:rPr>
              <a:t>και</a:t>
            </a:r>
            <a:r>
              <a:rPr sz="1100" spc="50" dirty="0">
                <a:latin typeface="Calibri"/>
                <a:cs typeface="Calibri"/>
              </a:rPr>
              <a:t> </a:t>
            </a:r>
            <a:r>
              <a:rPr sz="1100" b="1" spc="95" dirty="0">
                <a:latin typeface="Calibri"/>
                <a:cs typeface="Calibri"/>
              </a:rPr>
              <a:t>εκτελέστε</a:t>
            </a:r>
            <a:r>
              <a:rPr sz="1100" b="1" spc="45" dirty="0">
                <a:latin typeface="Calibri"/>
                <a:cs typeface="Calibri"/>
              </a:rPr>
              <a:t> </a:t>
            </a:r>
            <a:r>
              <a:rPr sz="1100" spc="110" dirty="0">
                <a:latin typeface="Calibri"/>
                <a:cs typeface="Calibri"/>
              </a:rPr>
              <a:t>αυτή</a:t>
            </a:r>
            <a:r>
              <a:rPr sz="1100" spc="55" dirty="0">
                <a:latin typeface="Calibri"/>
                <a:cs typeface="Calibri"/>
              </a:rPr>
              <a:t> </a:t>
            </a:r>
            <a:r>
              <a:rPr sz="1100" spc="90" dirty="0">
                <a:latin typeface="Calibri"/>
                <a:cs typeface="Calibri"/>
              </a:rPr>
              <a:t>την</a:t>
            </a:r>
            <a:r>
              <a:rPr sz="1100" spc="20" dirty="0">
                <a:latin typeface="Calibri"/>
                <a:cs typeface="Calibri"/>
              </a:rPr>
              <a:t> </a:t>
            </a:r>
            <a:r>
              <a:rPr sz="1100" spc="90" dirty="0">
                <a:latin typeface="Calibri"/>
                <a:cs typeface="Calibri"/>
              </a:rPr>
              <a:t>εντολή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4467859" y="5991225"/>
            <a:ext cx="1875789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100" dirty="0">
                <a:latin typeface="Calibri"/>
                <a:cs typeface="Calibri"/>
              </a:rPr>
              <a:t>(</a:t>
            </a:r>
            <a:r>
              <a:rPr sz="1100" b="1" spc="100" dirty="0">
                <a:latin typeface="Calibri"/>
                <a:cs typeface="Calibri"/>
              </a:rPr>
              <a:t>μπορεί</a:t>
            </a:r>
            <a:r>
              <a:rPr sz="1100" b="1" spc="25" dirty="0">
                <a:latin typeface="Calibri"/>
                <a:cs typeface="Calibri"/>
              </a:rPr>
              <a:t> </a:t>
            </a:r>
            <a:r>
              <a:rPr sz="1100" spc="110" dirty="0">
                <a:latin typeface="Calibri"/>
                <a:cs typeface="Calibri"/>
              </a:rPr>
              <a:t>να</a:t>
            </a:r>
            <a:r>
              <a:rPr sz="1100" spc="25" dirty="0">
                <a:latin typeface="Calibri"/>
                <a:cs typeface="Calibri"/>
              </a:rPr>
              <a:t> </a:t>
            </a:r>
            <a:r>
              <a:rPr sz="1100" spc="85" dirty="0">
                <a:latin typeface="Calibri"/>
                <a:cs typeface="Calibri"/>
              </a:rPr>
              <a:t>χρειαστεί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95" dirty="0">
                <a:latin typeface="Calibri"/>
                <a:cs typeface="Calibri"/>
              </a:rPr>
              <a:t>sudo)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11178857" y="5995048"/>
            <a:ext cx="133350" cy="134620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sz="700" spc="55" dirty="0">
                <a:latin typeface="Calibri"/>
                <a:cs typeface="Calibri"/>
              </a:rPr>
              <a:t>1</a:t>
            </a:r>
            <a:r>
              <a:rPr sz="700" spc="80" dirty="0">
                <a:latin typeface="Calibri"/>
                <a:cs typeface="Calibri"/>
              </a:rPr>
              <a:t>9</a:t>
            </a:r>
            <a:endParaRPr sz="7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884987" y="0"/>
            <a:ext cx="3958590" cy="6878955"/>
            <a:chOff x="6884987" y="0"/>
            <a:chExt cx="3958590" cy="6878955"/>
          </a:xfrm>
        </p:grpSpPr>
        <p:sp>
          <p:nvSpPr>
            <p:cNvPr id="3" name="object 3"/>
            <p:cNvSpPr/>
            <p:nvPr/>
          </p:nvSpPr>
          <p:spPr>
            <a:xfrm>
              <a:off x="6896100" y="1270"/>
              <a:ext cx="1818639" cy="6856730"/>
            </a:xfrm>
            <a:custGeom>
              <a:avLst/>
              <a:gdLst/>
              <a:ahLst/>
              <a:cxnLst/>
              <a:rect l="l" t="t" r="r" b="b"/>
              <a:pathLst>
                <a:path w="1818640" h="6856730">
                  <a:moveTo>
                    <a:pt x="0" y="6856730"/>
                  </a:moveTo>
                  <a:lnTo>
                    <a:pt x="1818322" y="0"/>
                  </a:lnTo>
                </a:path>
              </a:pathLst>
            </a:custGeom>
            <a:ln w="22225">
              <a:solidFill>
                <a:srgbClr val="D6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7377747" y="0"/>
              <a:ext cx="2555875" cy="6858000"/>
            </a:xfrm>
            <a:custGeom>
              <a:avLst/>
              <a:gdLst/>
              <a:ahLst/>
              <a:cxnLst/>
              <a:rect l="l" t="t" r="r" b="b"/>
              <a:pathLst>
                <a:path w="2555875" h="6858000">
                  <a:moveTo>
                    <a:pt x="1542097" y="1537652"/>
                  </a:moveTo>
                  <a:lnTo>
                    <a:pt x="1494790" y="1544002"/>
                  </a:lnTo>
                  <a:lnTo>
                    <a:pt x="1451292" y="1562100"/>
                  </a:lnTo>
                  <a:lnTo>
                    <a:pt x="1413827" y="1590675"/>
                  </a:lnTo>
                  <a:lnTo>
                    <a:pt x="1384617" y="1628139"/>
                  </a:lnTo>
                  <a:lnTo>
                    <a:pt x="1365885" y="1673860"/>
                  </a:lnTo>
                  <a:lnTo>
                    <a:pt x="970915" y="3128645"/>
                  </a:lnTo>
                  <a:lnTo>
                    <a:pt x="0" y="6858000"/>
                  </a:lnTo>
                  <a:lnTo>
                    <a:pt x="26035" y="6858000"/>
                  </a:lnTo>
                  <a:lnTo>
                    <a:pt x="996632" y="3136265"/>
                  </a:lnTo>
                  <a:lnTo>
                    <a:pt x="1391285" y="1681479"/>
                  </a:lnTo>
                  <a:lnTo>
                    <a:pt x="1412240" y="1635442"/>
                  </a:lnTo>
                  <a:lnTo>
                    <a:pt x="1445577" y="1599247"/>
                  </a:lnTo>
                  <a:lnTo>
                    <a:pt x="1487805" y="1574800"/>
                  </a:lnTo>
                  <a:lnTo>
                    <a:pt x="1535747" y="1564322"/>
                  </a:lnTo>
                  <a:lnTo>
                    <a:pt x="1637665" y="1564322"/>
                  </a:lnTo>
                  <a:lnTo>
                    <a:pt x="1625600" y="1556702"/>
                  </a:lnTo>
                  <a:lnTo>
                    <a:pt x="1590992" y="1544002"/>
                  </a:lnTo>
                  <a:lnTo>
                    <a:pt x="1542097" y="1537652"/>
                  </a:lnTo>
                  <a:close/>
                </a:path>
                <a:path w="2555875" h="6858000">
                  <a:moveTo>
                    <a:pt x="1637665" y="1564322"/>
                  </a:moveTo>
                  <a:lnTo>
                    <a:pt x="1535747" y="1564322"/>
                  </a:lnTo>
                  <a:lnTo>
                    <a:pt x="1585912" y="1569402"/>
                  </a:lnTo>
                  <a:lnTo>
                    <a:pt x="1615122" y="1580514"/>
                  </a:lnTo>
                  <a:lnTo>
                    <a:pt x="1663700" y="1617662"/>
                  </a:lnTo>
                  <a:lnTo>
                    <a:pt x="1694497" y="1671954"/>
                  </a:lnTo>
                  <a:lnTo>
                    <a:pt x="1702117" y="1732597"/>
                  </a:lnTo>
                  <a:lnTo>
                    <a:pt x="1696720" y="1764029"/>
                  </a:lnTo>
                  <a:lnTo>
                    <a:pt x="1437005" y="2721927"/>
                  </a:lnTo>
                  <a:lnTo>
                    <a:pt x="1430655" y="2770822"/>
                  </a:lnTo>
                  <a:lnTo>
                    <a:pt x="1437005" y="2818129"/>
                  </a:lnTo>
                  <a:lnTo>
                    <a:pt x="1455102" y="2861627"/>
                  </a:lnTo>
                  <a:lnTo>
                    <a:pt x="1483677" y="2899092"/>
                  </a:lnTo>
                  <a:lnTo>
                    <a:pt x="1521460" y="2928302"/>
                  </a:lnTo>
                  <a:lnTo>
                    <a:pt x="1566862" y="2947035"/>
                  </a:lnTo>
                  <a:lnTo>
                    <a:pt x="1618932" y="2953067"/>
                  </a:lnTo>
                  <a:lnTo>
                    <a:pt x="1669097" y="2944812"/>
                  </a:lnTo>
                  <a:lnTo>
                    <a:pt x="1704340" y="2928302"/>
                  </a:lnTo>
                  <a:lnTo>
                    <a:pt x="1617662" y="2928302"/>
                  </a:lnTo>
                  <a:lnTo>
                    <a:pt x="1573212" y="2922904"/>
                  </a:lnTo>
                  <a:lnTo>
                    <a:pt x="1527175" y="2901950"/>
                  </a:lnTo>
                  <a:lnTo>
                    <a:pt x="1490980" y="2868612"/>
                  </a:lnTo>
                  <a:lnTo>
                    <a:pt x="1466532" y="2826385"/>
                  </a:lnTo>
                  <a:lnTo>
                    <a:pt x="1456055" y="2778442"/>
                  </a:lnTo>
                  <a:lnTo>
                    <a:pt x="1461135" y="2728277"/>
                  </a:lnTo>
                  <a:lnTo>
                    <a:pt x="1720850" y="1770379"/>
                  </a:lnTo>
                  <a:lnTo>
                    <a:pt x="1726882" y="1734820"/>
                  </a:lnTo>
                  <a:lnTo>
                    <a:pt x="1725930" y="1701800"/>
                  </a:lnTo>
                  <a:lnTo>
                    <a:pt x="1725930" y="1698942"/>
                  </a:lnTo>
                  <a:lnTo>
                    <a:pt x="1717992" y="1664017"/>
                  </a:lnTo>
                  <a:lnTo>
                    <a:pt x="1703070" y="1630679"/>
                  </a:lnTo>
                  <a:lnTo>
                    <a:pt x="1682115" y="1600517"/>
                  </a:lnTo>
                  <a:lnTo>
                    <a:pt x="1656080" y="1575752"/>
                  </a:lnTo>
                  <a:lnTo>
                    <a:pt x="1637665" y="1564322"/>
                  </a:lnTo>
                  <a:close/>
                </a:path>
                <a:path w="2555875" h="6858000">
                  <a:moveTo>
                    <a:pt x="2555875" y="0"/>
                  </a:moveTo>
                  <a:lnTo>
                    <a:pt x="2528570" y="0"/>
                  </a:lnTo>
                  <a:lnTo>
                    <a:pt x="2100177" y="1562100"/>
                  </a:lnTo>
                  <a:lnTo>
                    <a:pt x="1757680" y="2837497"/>
                  </a:lnTo>
                  <a:lnTo>
                    <a:pt x="1732915" y="2875279"/>
                  </a:lnTo>
                  <a:lnTo>
                    <a:pt x="1699895" y="2903537"/>
                  </a:lnTo>
                  <a:lnTo>
                    <a:pt x="1660525" y="2921635"/>
                  </a:lnTo>
                  <a:lnTo>
                    <a:pt x="1617662" y="2928302"/>
                  </a:lnTo>
                  <a:lnTo>
                    <a:pt x="1704340" y="2928302"/>
                  </a:lnTo>
                  <a:lnTo>
                    <a:pt x="1714817" y="2923540"/>
                  </a:lnTo>
                  <a:lnTo>
                    <a:pt x="1753235" y="2890520"/>
                  </a:lnTo>
                  <a:lnTo>
                    <a:pt x="1782127" y="2846387"/>
                  </a:lnTo>
                  <a:lnTo>
                    <a:pt x="1782127" y="2845117"/>
                  </a:lnTo>
                  <a:lnTo>
                    <a:pt x="2124710" y="1568132"/>
                  </a:lnTo>
                  <a:lnTo>
                    <a:pt x="2555875" y="0"/>
                  </a:lnTo>
                  <a:close/>
                </a:path>
              </a:pathLst>
            </a:custGeom>
            <a:solidFill>
              <a:srgbClr val="FFB8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7895589" y="5207635"/>
              <a:ext cx="756285" cy="1645920"/>
            </a:xfrm>
            <a:custGeom>
              <a:avLst/>
              <a:gdLst/>
              <a:ahLst/>
              <a:cxnLst/>
              <a:rect l="l" t="t" r="r" b="b"/>
              <a:pathLst>
                <a:path w="756284" h="1645920">
                  <a:moveTo>
                    <a:pt x="578484" y="0"/>
                  </a:moveTo>
                  <a:lnTo>
                    <a:pt x="532129" y="6350"/>
                  </a:lnTo>
                  <a:lnTo>
                    <a:pt x="489902" y="24129"/>
                  </a:lnTo>
                  <a:lnTo>
                    <a:pt x="453389" y="52387"/>
                  </a:lnTo>
                  <a:lnTo>
                    <a:pt x="425132" y="89534"/>
                  </a:lnTo>
                  <a:lnTo>
                    <a:pt x="406400" y="134619"/>
                  </a:lnTo>
                  <a:lnTo>
                    <a:pt x="0" y="1645602"/>
                  </a:lnTo>
                  <a:lnTo>
                    <a:pt x="26352" y="1645602"/>
                  </a:lnTo>
                  <a:lnTo>
                    <a:pt x="430212" y="140969"/>
                  </a:lnTo>
                  <a:lnTo>
                    <a:pt x="450214" y="95249"/>
                  </a:lnTo>
                  <a:lnTo>
                    <a:pt x="482282" y="59689"/>
                  </a:lnTo>
                  <a:lnTo>
                    <a:pt x="523239" y="35559"/>
                  </a:lnTo>
                  <a:lnTo>
                    <a:pt x="569594" y="25399"/>
                  </a:lnTo>
                  <a:lnTo>
                    <a:pt x="662362" y="25399"/>
                  </a:lnTo>
                  <a:lnTo>
                    <a:pt x="624839" y="6350"/>
                  </a:lnTo>
                  <a:lnTo>
                    <a:pt x="578484" y="0"/>
                  </a:lnTo>
                  <a:close/>
                </a:path>
                <a:path w="756284" h="1645920">
                  <a:moveTo>
                    <a:pt x="662362" y="25399"/>
                  </a:moveTo>
                  <a:lnTo>
                    <a:pt x="569594" y="25399"/>
                  </a:lnTo>
                  <a:lnTo>
                    <a:pt x="618489" y="30797"/>
                  </a:lnTo>
                  <a:lnTo>
                    <a:pt x="672464" y="57784"/>
                  </a:lnTo>
                  <a:lnTo>
                    <a:pt x="711517" y="103822"/>
                  </a:lnTo>
                  <a:lnTo>
                    <a:pt x="730884" y="161607"/>
                  </a:lnTo>
                  <a:lnTo>
                    <a:pt x="731837" y="192087"/>
                  </a:lnTo>
                  <a:lnTo>
                    <a:pt x="726439" y="222884"/>
                  </a:lnTo>
                  <a:lnTo>
                    <a:pt x="343852" y="1645602"/>
                  </a:lnTo>
                  <a:lnTo>
                    <a:pt x="370204" y="1645602"/>
                  </a:lnTo>
                  <a:lnTo>
                    <a:pt x="750252" y="229552"/>
                  </a:lnTo>
                  <a:lnTo>
                    <a:pt x="756284" y="193674"/>
                  </a:lnTo>
                  <a:lnTo>
                    <a:pt x="755332" y="158432"/>
                  </a:lnTo>
                  <a:lnTo>
                    <a:pt x="732789" y="91122"/>
                  </a:lnTo>
                  <a:lnTo>
                    <a:pt x="686752" y="37782"/>
                  </a:lnTo>
                  <a:lnTo>
                    <a:pt x="662362" y="25399"/>
                  </a:lnTo>
                  <a:close/>
                </a:path>
              </a:pathLst>
            </a:custGeom>
            <a:solidFill>
              <a:srgbClr val="D679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548880" y="6167120"/>
              <a:ext cx="3294379" cy="612140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9914890" y="33019"/>
            <a:ext cx="2174240" cy="1244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50" spc="60" dirty="0">
                <a:latin typeface="Calibri"/>
                <a:cs typeface="Calibri"/>
              </a:rPr>
              <a:t>CSP004_C_E:</a:t>
            </a:r>
            <a:r>
              <a:rPr sz="650" spc="35" dirty="0">
                <a:latin typeface="Calibri"/>
                <a:cs typeface="Calibri"/>
              </a:rPr>
              <a:t> </a:t>
            </a:r>
            <a:r>
              <a:rPr sz="650" spc="55" dirty="0">
                <a:latin typeface="Calibri"/>
                <a:cs typeface="Calibri"/>
              </a:rPr>
              <a:t>Abdelkader</a:t>
            </a:r>
            <a:r>
              <a:rPr sz="650" spc="30" dirty="0">
                <a:latin typeface="Calibri"/>
                <a:cs typeface="Calibri"/>
              </a:rPr>
              <a:t> </a:t>
            </a:r>
            <a:r>
              <a:rPr sz="650" spc="60" dirty="0">
                <a:latin typeface="Calibri"/>
                <a:cs typeface="Calibri"/>
              </a:rPr>
              <a:t>Shaaban</a:t>
            </a:r>
            <a:r>
              <a:rPr sz="650" spc="40" dirty="0">
                <a:latin typeface="Calibri"/>
                <a:cs typeface="Calibri"/>
              </a:rPr>
              <a:t> </a:t>
            </a:r>
            <a:r>
              <a:rPr sz="650" spc="55" dirty="0">
                <a:latin typeface="Calibri"/>
                <a:cs typeface="Calibri"/>
              </a:rPr>
              <a:t>και</a:t>
            </a:r>
            <a:r>
              <a:rPr sz="650" spc="25" dirty="0">
                <a:latin typeface="Calibri"/>
                <a:cs typeface="Calibri"/>
              </a:rPr>
              <a:t> </a:t>
            </a:r>
            <a:r>
              <a:rPr sz="650" spc="50" dirty="0">
                <a:latin typeface="Calibri"/>
                <a:cs typeface="Calibri"/>
              </a:rPr>
              <a:t>Stefan</a:t>
            </a:r>
            <a:r>
              <a:rPr sz="650" spc="30" dirty="0">
                <a:latin typeface="Calibri"/>
                <a:cs typeface="Calibri"/>
              </a:rPr>
              <a:t> </a:t>
            </a:r>
            <a:r>
              <a:rPr sz="650" spc="50" dirty="0">
                <a:latin typeface="Calibri"/>
                <a:cs typeface="Calibri"/>
              </a:rPr>
              <a:t>Schauer</a:t>
            </a:r>
            <a:endParaRPr sz="650">
              <a:latin typeface="Calibri"/>
              <a:cs typeface="Calibri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875030" y="762634"/>
            <a:ext cx="638810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25" dirty="0">
                <a:solidFill>
                  <a:srgbClr val="000000"/>
                </a:solidFill>
              </a:rPr>
              <a:t>Nma</a:t>
            </a:r>
            <a:r>
              <a:rPr dirty="0">
                <a:solidFill>
                  <a:srgbClr val="000000"/>
                </a:solidFill>
              </a:rPr>
              <a:t>p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3028314" y="827404"/>
            <a:ext cx="2383155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-45" dirty="0">
                <a:solidFill>
                  <a:srgbClr val="C42DDF"/>
                </a:solidFill>
                <a:latin typeface="Calibri"/>
                <a:cs typeface="Calibri"/>
              </a:rPr>
              <a:t>Σάρωση</a:t>
            </a:r>
            <a:r>
              <a:rPr sz="1100" spc="10" dirty="0">
                <a:solidFill>
                  <a:srgbClr val="C42DDF"/>
                </a:solidFill>
                <a:latin typeface="Calibri"/>
                <a:cs typeface="Calibri"/>
              </a:rPr>
              <a:t> </a:t>
            </a:r>
            <a:r>
              <a:rPr sz="1100" spc="-50" dirty="0">
                <a:solidFill>
                  <a:srgbClr val="C42DDF"/>
                </a:solidFill>
                <a:latin typeface="Calibri"/>
                <a:cs typeface="Calibri"/>
              </a:rPr>
              <a:t>πολλαπλών</a:t>
            </a:r>
            <a:r>
              <a:rPr sz="1100" spc="15" dirty="0">
                <a:solidFill>
                  <a:srgbClr val="C42DDF"/>
                </a:solidFill>
                <a:latin typeface="Calibri"/>
                <a:cs typeface="Calibri"/>
              </a:rPr>
              <a:t> </a:t>
            </a:r>
            <a:r>
              <a:rPr sz="1100" spc="-50" dirty="0">
                <a:solidFill>
                  <a:srgbClr val="C42DDF"/>
                </a:solidFill>
                <a:latin typeface="Calibri"/>
                <a:cs typeface="Calibri"/>
              </a:rPr>
              <a:t>κεντρικών</a:t>
            </a:r>
            <a:r>
              <a:rPr sz="1100" spc="5" dirty="0">
                <a:solidFill>
                  <a:srgbClr val="C42DDF"/>
                </a:solidFill>
                <a:latin typeface="Calibri"/>
                <a:cs typeface="Calibri"/>
              </a:rPr>
              <a:t> </a:t>
            </a:r>
            <a:r>
              <a:rPr sz="1100" spc="-50" dirty="0">
                <a:solidFill>
                  <a:srgbClr val="C42DDF"/>
                </a:solidFill>
                <a:latin typeface="Calibri"/>
                <a:cs typeface="Calibri"/>
              </a:rPr>
              <a:t>υπολογιστών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875030" y="1499552"/>
            <a:ext cx="4216400" cy="34983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80" dirty="0">
                <a:latin typeface="Calibri"/>
                <a:cs typeface="Calibri"/>
              </a:rPr>
              <a:t>Ας</a:t>
            </a:r>
            <a:r>
              <a:rPr sz="1100" spc="35" dirty="0">
                <a:latin typeface="Calibri"/>
                <a:cs typeface="Calibri"/>
              </a:rPr>
              <a:t> </a:t>
            </a:r>
            <a:r>
              <a:rPr sz="1100" spc="80" dirty="0">
                <a:latin typeface="Calibri"/>
                <a:cs typeface="Calibri"/>
              </a:rPr>
              <a:t>στοχεύσουμε</a:t>
            </a:r>
            <a:r>
              <a:rPr sz="1100" spc="35" dirty="0">
                <a:latin typeface="Calibri"/>
                <a:cs typeface="Calibri"/>
              </a:rPr>
              <a:t> </a:t>
            </a:r>
            <a:r>
              <a:rPr sz="1100" spc="70" dirty="0">
                <a:latin typeface="Calibri"/>
                <a:cs typeface="Calibri"/>
              </a:rPr>
              <a:t>τη</a:t>
            </a:r>
            <a:r>
              <a:rPr sz="1100" spc="35" dirty="0">
                <a:latin typeface="Calibri"/>
                <a:cs typeface="Calibri"/>
              </a:rPr>
              <a:t> </a:t>
            </a:r>
            <a:r>
              <a:rPr sz="1100" b="1" spc="80" dirty="0">
                <a:latin typeface="Calibri"/>
                <a:cs typeface="Calibri"/>
              </a:rPr>
              <a:t>συσκευή</a:t>
            </a:r>
            <a:r>
              <a:rPr sz="1100" b="1" spc="40" dirty="0">
                <a:latin typeface="Calibri"/>
                <a:cs typeface="Calibri"/>
              </a:rPr>
              <a:t> </a:t>
            </a:r>
            <a:r>
              <a:rPr sz="1100" b="1" spc="70" dirty="0">
                <a:latin typeface="Calibri"/>
                <a:cs typeface="Calibri"/>
              </a:rPr>
              <a:t>Metasploit</a:t>
            </a:r>
            <a:r>
              <a:rPr sz="1100" b="1" spc="40" dirty="0">
                <a:latin typeface="Calibri"/>
                <a:cs typeface="Calibri"/>
              </a:rPr>
              <a:t> </a:t>
            </a:r>
            <a:r>
              <a:rPr sz="1100" spc="80" dirty="0">
                <a:latin typeface="Calibri"/>
                <a:cs typeface="Calibri"/>
              </a:rPr>
              <a:t>να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spc="75" dirty="0">
                <a:latin typeface="Calibri"/>
                <a:cs typeface="Calibri"/>
              </a:rPr>
              <a:t>εντοπίσουμε</a:t>
            </a:r>
            <a:r>
              <a:rPr sz="1100" spc="35" dirty="0">
                <a:latin typeface="Calibri"/>
                <a:cs typeface="Calibri"/>
              </a:rPr>
              <a:t> </a:t>
            </a:r>
            <a:r>
              <a:rPr sz="1100" b="1" spc="70" dirty="0">
                <a:latin typeface="Calibri"/>
                <a:cs typeface="Calibri"/>
              </a:rPr>
              <a:t>και</a:t>
            </a:r>
            <a:r>
              <a:rPr sz="1100" b="1" spc="40" dirty="0">
                <a:latin typeface="Calibri"/>
                <a:cs typeface="Calibri"/>
              </a:rPr>
              <a:t> </a:t>
            </a:r>
            <a:r>
              <a:rPr sz="1100" b="1" spc="80" dirty="0">
                <a:latin typeface="Calibri"/>
                <a:cs typeface="Calibri"/>
              </a:rPr>
              <a:t>να</a:t>
            </a:r>
            <a:endParaRPr sz="110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860"/>
              </a:spcBef>
            </a:pPr>
            <a:r>
              <a:rPr sz="1100" b="1" spc="55" dirty="0">
                <a:latin typeface="Calibri"/>
                <a:cs typeface="Calibri"/>
              </a:rPr>
              <a:t>να</a:t>
            </a:r>
            <a:r>
              <a:rPr sz="1100" b="1" spc="20" dirty="0">
                <a:latin typeface="Calibri"/>
                <a:cs typeface="Calibri"/>
              </a:rPr>
              <a:t> </a:t>
            </a:r>
            <a:r>
              <a:rPr sz="1100" b="1" spc="50" dirty="0">
                <a:latin typeface="Calibri"/>
                <a:cs typeface="Calibri"/>
              </a:rPr>
              <a:t>προσδιορίσετε</a:t>
            </a:r>
            <a:r>
              <a:rPr sz="1100" b="1" spc="25" dirty="0">
                <a:latin typeface="Calibri"/>
                <a:cs typeface="Calibri"/>
              </a:rPr>
              <a:t> </a:t>
            </a:r>
            <a:r>
              <a:rPr sz="1100" spc="50" dirty="0">
                <a:latin typeface="Calibri"/>
                <a:cs typeface="Calibri"/>
              </a:rPr>
              <a:t>τα</a:t>
            </a:r>
            <a:r>
              <a:rPr sz="1100" spc="25" dirty="0">
                <a:latin typeface="Calibri"/>
                <a:cs typeface="Calibri"/>
              </a:rPr>
              <a:t> </a:t>
            </a:r>
            <a:r>
              <a:rPr sz="1100" b="1" spc="50" dirty="0">
                <a:latin typeface="Calibri"/>
                <a:cs typeface="Calibri"/>
              </a:rPr>
              <a:t>υφιστάμενα</a:t>
            </a:r>
            <a:r>
              <a:rPr sz="1100" b="1" spc="20" dirty="0">
                <a:latin typeface="Calibri"/>
                <a:cs typeface="Calibri"/>
              </a:rPr>
              <a:t> </a:t>
            </a:r>
            <a:r>
              <a:rPr sz="1100" spc="40" dirty="0">
                <a:latin typeface="Calibri"/>
                <a:cs typeface="Calibri"/>
              </a:rPr>
              <a:t>σημεία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spc="35" dirty="0">
                <a:latin typeface="Calibri"/>
                <a:cs typeface="Calibri"/>
              </a:rPr>
              <a:t>Ευπάθειας.</a:t>
            </a:r>
            <a:br>
              <a:rPr lang="el-GR" sz="1100" spc="35" dirty="0">
                <a:latin typeface="Calibri"/>
                <a:cs typeface="Calibri"/>
              </a:rPr>
            </a:br>
            <a:endParaRPr lang="el-GR" sz="2400" spc="35" dirty="0">
              <a:latin typeface="Calibri"/>
              <a:cs typeface="Calibri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l-GR" altLang="el-GR" sz="1100" b="1" spc="50" dirty="0">
                <a:latin typeface="Calibri"/>
                <a:cs typeface="Calibri"/>
              </a:rPr>
              <a:t>Σάρωση πολλών συσκευών ταυτόχρονα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lang="el-GR" altLang="el-GR" sz="1100" b="1" spc="50" dirty="0">
                <a:latin typeface="Calibri"/>
                <a:cs typeface="Calibri"/>
              </a:rPr>
              <a:t>Εκτελούμε σάρωση ολόκληρου του δικτύου, εξαιρώντας τη συσκευή του επιτιθέμενου (με IP που καταλήγει σε .27)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lang="el-GR" altLang="el-GR" sz="1100" b="1" spc="50" dirty="0">
                <a:latin typeface="Calibri"/>
                <a:cs typeface="Calibri"/>
              </a:rPr>
              <a:t>Εντολή Nmap:</a:t>
            </a:r>
          </a:p>
          <a:p>
            <a:pPr marL="12700">
              <a:lnSpc>
                <a:spcPct val="100000"/>
              </a:lnSpc>
              <a:spcBef>
                <a:spcPts val="860"/>
              </a:spcBef>
            </a:pPr>
            <a:r>
              <a:rPr lang="en-US" sz="1100" spc="35" dirty="0" err="1">
                <a:latin typeface="Calibri"/>
                <a:cs typeface="Calibri"/>
              </a:rPr>
              <a:t>nmap</a:t>
            </a:r>
            <a:r>
              <a:rPr lang="en-US" sz="1100" spc="35" dirty="0">
                <a:latin typeface="Calibri"/>
                <a:cs typeface="Calibri"/>
              </a:rPr>
              <a:t> 192.168.122.* --exclude 192.168.122.27</a:t>
            </a:r>
            <a:endParaRPr lang="el-GR" sz="1100" spc="35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860"/>
              </a:spcBef>
            </a:pPr>
            <a:endParaRPr lang="el-GR" sz="1100" spc="35" dirty="0">
              <a:latin typeface="Calibri"/>
              <a:cs typeface="Calibri"/>
            </a:endParaRPr>
          </a:p>
          <a:p>
            <a:pPr>
              <a:buNone/>
            </a:pPr>
            <a:r>
              <a:rPr lang="el-GR" sz="1100" dirty="0"/>
              <a:t>Με αυτή την εντολή μπορούμε να: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l-GR" sz="1100" dirty="0"/>
              <a:t>Σαρώσουμε </a:t>
            </a:r>
            <a:r>
              <a:rPr lang="el-GR" sz="1100" b="1" dirty="0"/>
              <a:t>πολλαπλούς </a:t>
            </a:r>
            <a:r>
              <a:rPr lang="el-GR" sz="1100" b="1" dirty="0" err="1"/>
              <a:t>hosts</a:t>
            </a:r>
            <a:endParaRPr lang="el-GR" sz="1100" dirty="0"/>
          </a:p>
          <a:p>
            <a:pPr>
              <a:buFont typeface="Arial" panose="020B0604020202020204" pitchFamily="34" charset="0"/>
              <a:buChar char="•"/>
            </a:pPr>
            <a:r>
              <a:rPr lang="el-GR" sz="1100" dirty="0"/>
              <a:t>Εντοπίσουμε ενεργές συσκευές όπως </a:t>
            </a:r>
            <a:r>
              <a:rPr lang="el-GR" sz="1100" b="1" dirty="0" err="1"/>
              <a:t>Metasploit</a:t>
            </a:r>
            <a:r>
              <a:rPr lang="el-GR" sz="1100" dirty="0"/>
              <a:t> και </a:t>
            </a:r>
            <a:r>
              <a:rPr lang="el-GR" sz="1100" b="1" dirty="0" err="1"/>
              <a:t>server</a:t>
            </a:r>
            <a:endParaRPr lang="el-GR" sz="1100" dirty="0"/>
          </a:p>
          <a:p>
            <a:pPr>
              <a:buFont typeface="Arial" panose="020B0604020202020204" pitchFamily="34" charset="0"/>
              <a:buChar char="•"/>
            </a:pPr>
            <a:r>
              <a:rPr lang="el-GR" sz="1100" dirty="0"/>
              <a:t>Συνεχίσουμε με αναζήτηση </a:t>
            </a:r>
            <a:r>
              <a:rPr lang="el-GR" sz="1100" b="1" dirty="0"/>
              <a:t>υπηρεσιών και ευπαθειών</a:t>
            </a:r>
            <a:endParaRPr lang="el-GR" sz="1100" dirty="0"/>
          </a:p>
          <a:p>
            <a:pPr marL="12700">
              <a:lnSpc>
                <a:spcPct val="100000"/>
              </a:lnSpc>
              <a:spcBef>
                <a:spcPts val="860"/>
              </a:spcBef>
            </a:pPr>
            <a:endParaRPr lang="el-GR" sz="1100" spc="35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860"/>
              </a:spcBef>
            </a:pPr>
            <a:br>
              <a:rPr lang="el-GR" sz="1100" spc="35" dirty="0">
                <a:latin typeface="Calibri"/>
                <a:cs typeface="Calibri"/>
              </a:rPr>
            </a:br>
            <a:endParaRPr sz="1100" dirty="0">
              <a:latin typeface="Calibri"/>
              <a:cs typeface="Calibr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1198542" y="6087109"/>
            <a:ext cx="114935" cy="1244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50" spc="5" dirty="0">
                <a:latin typeface="Calibri"/>
                <a:cs typeface="Calibri"/>
              </a:rPr>
              <a:t>1</a:t>
            </a:r>
            <a:r>
              <a:rPr sz="650" spc="30" dirty="0">
                <a:latin typeface="Calibri"/>
                <a:cs typeface="Calibri"/>
              </a:rPr>
              <a:t>3</a:t>
            </a:r>
            <a:endParaRPr sz="650">
              <a:latin typeface="Calibri"/>
              <a:cs typeface="Calibri"/>
            </a:endParaRPr>
          </a:p>
        </p:txBody>
      </p:sp>
      <p:grpSp>
        <p:nvGrpSpPr>
          <p:cNvPr id="18" name="object 18"/>
          <p:cNvGrpSpPr/>
          <p:nvPr/>
        </p:nvGrpSpPr>
        <p:grpSpPr>
          <a:xfrm>
            <a:off x="6677659" y="434340"/>
            <a:ext cx="5514340" cy="6013450"/>
            <a:chOff x="6677659" y="434340"/>
            <a:chExt cx="5514340" cy="6013450"/>
          </a:xfrm>
        </p:grpSpPr>
        <p:pic>
          <p:nvPicPr>
            <p:cNvPr id="19" name="object 1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697979" y="434340"/>
              <a:ext cx="5494020" cy="6013450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893559" y="629920"/>
              <a:ext cx="5113020" cy="5435600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677659" y="734060"/>
              <a:ext cx="3825875" cy="653414"/>
            </a:xfrm>
            <a:prstGeom prst="rect">
              <a:avLst/>
            </a:prstGeom>
          </p:spPr>
        </p:pic>
        <p:sp>
          <p:nvSpPr>
            <p:cNvPr id="22" name="object 22"/>
            <p:cNvSpPr/>
            <p:nvPr/>
          </p:nvSpPr>
          <p:spPr>
            <a:xfrm>
              <a:off x="6821169" y="877570"/>
              <a:ext cx="3543300" cy="370840"/>
            </a:xfrm>
            <a:custGeom>
              <a:avLst/>
              <a:gdLst/>
              <a:ahLst/>
              <a:cxnLst/>
              <a:rect l="l" t="t" r="r" b="b"/>
              <a:pathLst>
                <a:path w="3543300" h="370840">
                  <a:moveTo>
                    <a:pt x="0" y="370839"/>
                  </a:moveTo>
                  <a:lnTo>
                    <a:pt x="3543300" y="370839"/>
                  </a:lnTo>
                  <a:lnTo>
                    <a:pt x="3543300" y="0"/>
                  </a:lnTo>
                  <a:lnTo>
                    <a:pt x="0" y="0"/>
                  </a:lnTo>
                  <a:lnTo>
                    <a:pt x="0" y="370839"/>
                  </a:lnTo>
                </a:path>
              </a:pathLst>
            </a:custGeom>
            <a:ln w="285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3" name="object 23"/>
          <p:cNvSpPr txBox="1"/>
          <p:nvPr/>
        </p:nvSpPr>
        <p:spPr>
          <a:xfrm>
            <a:off x="60325" y="6600507"/>
            <a:ext cx="2379980" cy="952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625"/>
              </a:lnSpc>
            </a:pPr>
            <a:r>
              <a:rPr sz="550" u="sng" spc="45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6"/>
              </a:rPr>
              <a:t>Εντολές</a:t>
            </a:r>
            <a:r>
              <a:rPr sz="550" u="sng" spc="20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6"/>
              </a:rPr>
              <a:t> </a:t>
            </a:r>
            <a:r>
              <a:rPr sz="550" u="sng" spc="65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6"/>
              </a:rPr>
              <a:t>Nmap</a:t>
            </a:r>
            <a:r>
              <a:rPr sz="550" u="sng" spc="170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6"/>
              </a:rPr>
              <a:t> </a:t>
            </a:r>
            <a:r>
              <a:rPr sz="550" u="sng" spc="55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6"/>
              </a:rPr>
              <a:t>17</a:t>
            </a:r>
            <a:r>
              <a:rPr sz="550" u="sng" spc="25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6"/>
              </a:rPr>
              <a:t> </a:t>
            </a:r>
            <a:r>
              <a:rPr sz="550" u="sng" spc="45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6"/>
              </a:rPr>
              <a:t>βασικές</a:t>
            </a:r>
            <a:r>
              <a:rPr sz="550" u="sng" spc="20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6"/>
              </a:rPr>
              <a:t> </a:t>
            </a:r>
            <a:r>
              <a:rPr sz="550" u="sng" spc="45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6"/>
              </a:rPr>
              <a:t>εντολές</a:t>
            </a:r>
            <a:r>
              <a:rPr sz="550" u="sng" spc="25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6"/>
              </a:rPr>
              <a:t> </a:t>
            </a:r>
            <a:r>
              <a:rPr sz="550" u="sng" spc="45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6"/>
              </a:rPr>
              <a:t>για</a:t>
            </a:r>
            <a:r>
              <a:rPr sz="550" u="sng" spc="20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6"/>
              </a:rPr>
              <a:t> </a:t>
            </a:r>
            <a:r>
              <a:rPr sz="550" u="sng" spc="45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6"/>
              </a:rPr>
              <a:t>δίκ</a:t>
            </a:r>
            <a:r>
              <a:rPr sz="550" u="sng" spc="45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</a:rPr>
              <a:t>τυο</a:t>
            </a:r>
            <a:r>
              <a:rPr sz="550" u="sng" spc="20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</a:rPr>
              <a:t> </a:t>
            </a:r>
            <a:r>
              <a:rPr sz="550" u="sng" spc="45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</a:rPr>
              <a:t>Linux</a:t>
            </a:r>
            <a:r>
              <a:rPr sz="550" u="sng" spc="20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</a:rPr>
              <a:t> </a:t>
            </a:r>
            <a:r>
              <a:rPr sz="550" u="sng" spc="40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6"/>
              </a:rPr>
              <a:t>phoenixnap.co</a:t>
            </a:r>
            <a:r>
              <a:rPr sz="550" u="sng" spc="40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</a:rPr>
              <a:t>m</a:t>
            </a:r>
            <a:r>
              <a:rPr sz="550" spc="40" dirty="0">
                <a:solidFill>
                  <a:srgbClr val="85872B"/>
                </a:solidFill>
                <a:latin typeface="Calibri"/>
                <a:cs typeface="Calibri"/>
              </a:rPr>
              <a:t>)</a:t>
            </a:r>
            <a:endParaRPr sz="5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884987" y="0"/>
            <a:ext cx="5280660" cy="6878955"/>
            <a:chOff x="6884987" y="0"/>
            <a:chExt cx="5280660" cy="6878955"/>
          </a:xfrm>
        </p:grpSpPr>
        <p:sp>
          <p:nvSpPr>
            <p:cNvPr id="3" name="object 3"/>
            <p:cNvSpPr/>
            <p:nvPr/>
          </p:nvSpPr>
          <p:spPr>
            <a:xfrm>
              <a:off x="6896100" y="1270"/>
              <a:ext cx="1818639" cy="6856730"/>
            </a:xfrm>
            <a:custGeom>
              <a:avLst/>
              <a:gdLst/>
              <a:ahLst/>
              <a:cxnLst/>
              <a:rect l="l" t="t" r="r" b="b"/>
              <a:pathLst>
                <a:path w="1818640" h="6856730">
                  <a:moveTo>
                    <a:pt x="0" y="6856730"/>
                  </a:moveTo>
                  <a:lnTo>
                    <a:pt x="1818322" y="0"/>
                  </a:lnTo>
                </a:path>
              </a:pathLst>
            </a:custGeom>
            <a:ln w="22225">
              <a:solidFill>
                <a:srgbClr val="D6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7377747" y="0"/>
              <a:ext cx="2555875" cy="6858000"/>
            </a:xfrm>
            <a:custGeom>
              <a:avLst/>
              <a:gdLst/>
              <a:ahLst/>
              <a:cxnLst/>
              <a:rect l="l" t="t" r="r" b="b"/>
              <a:pathLst>
                <a:path w="2555875" h="6858000">
                  <a:moveTo>
                    <a:pt x="1542097" y="1537652"/>
                  </a:moveTo>
                  <a:lnTo>
                    <a:pt x="1494790" y="1544002"/>
                  </a:lnTo>
                  <a:lnTo>
                    <a:pt x="1451292" y="1562100"/>
                  </a:lnTo>
                  <a:lnTo>
                    <a:pt x="1413827" y="1590675"/>
                  </a:lnTo>
                  <a:lnTo>
                    <a:pt x="1384617" y="1628139"/>
                  </a:lnTo>
                  <a:lnTo>
                    <a:pt x="1365885" y="1673860"/>
                  </a:lnTo>
                  <a:lnTo>
                    <a:pt x="970915" y="3128645"/>
                  </a:lnTo>
                  <a:lnTo>
                    <a:pt x="0" y="6858000"/>
                  </a:lnTo>
                  <a:lnTo>
                    <a:pt x="26035" y="6858000"/>
                  </a:lnTo>
                  <a:lnTo>
                    <a:pt x="996632" y="3136265"/>
                  </a:lnTo>
                  <a:lnTo>
                    <a:pt x="1391285" y="1681479"/>
                  </a:lnTo>
                  <a:lnTo>
                    <a:pt x="1412240" y="1635442"/>
                  </a:lnTo>
                  <a:lnTo>
                    <a:pt x="1445577" y="1599247"/>
                  </a:lnTo>
                  <a:lnTo>
                    <a:pt x="1487805" y="1574800"/>
                  </a:lnTo>
                  <a:lnTo>
                    <a:pt x="1535747" y="1564322"/>
                  </a:lnTo>
                  <a:lnTo>
                    <a:pt x="1637665" y="1564322"/>
                  </a:lnTo>
                  <a:lnTo>
                    <a:pt x="1625600" y="1556702"/>
                  </a:lnTo>
                  <a:lnTo>
                    <a:pt x="1590992" y="1544002"/>
                  </a:lnTo>
                  <a:lnTo>
                    <a:pt x="1542097" y="1537652"/>
                  </a:lnTo>
                  <a:close/>
                </a:path>
                <a:path w="2555875" h="6858000">
                  <a:moveTo>
                    <a:pt x="1637665" y="1564322"/>
                  </a:moveTo>
                  <a:lnTo>
                    <a:pt x="1535747" y="1564322"/>
                  </a:lnTo>
                  <a:lnTo>
                    <a:pt x="1585912" y="1569402"/>
                  </a:lnTo>
                  <a:lnTo>
                    <a:pt x="1615122" y="1580514"/>
                  </a:lnTo>
                  <a:lnTo>
                    <a:pt x="1663700" y="1617662"/>
                  </a:lnTo>
                  <a:lnTo>
                    <a:pt x="1694497" y="1671954"/>
                  </a:lnTo>
                  <a:lnTo>
                    <a:pt x="1702117" y="1732597"/>
                  </a:lnTo>
                  <a:lnTo>
                    <a:pt x="1696720" y="1764029"/>
                  </a:lnTo>
                  <a:lnTo>
                    <a:pt x="1437005" y="2721927"/>
                  </a:lnTo>
                  <a:lnTo>
                    <a:pt x="1430655" y="2770822"/>
                  </a:lnTo>
                  <a:lnTo>
                    <a:pt x="1437005" y="2818129"/>
                  </a:lnTo>
                  <a:lnTo>
                    <a:pt x="1455102" y="2861627"/>
                  </a:lnTo>
                  <a:lnTo>
                    <a:pt x="1483677" y="2899092"/>
                  </a:lnTo>
                  <a:lnTo>
                    <a:pt x="1521460" y="2928302"/>
                  </a:lnTo>
                  <a:lnTo>
                    <a:pt x="1566862" y="2947035"/>
                  </a:lnTo>
                  <a:lnTo>
                    <a:pt x="1618932" y="2953067"/>
                  </a:lnTo>
                  <a:lnTo>
                    <a:pt x="1669097" y="2944812"/>
                  </a:lnTo>
                  <a:lnTo>
                    <a:pt x="1704340" y="2928302"/>
                  </a:lnTo>
                  <a:lnTo>
                    <a:pt x="1617662" y="2928302"/>
                  </a:lnTo>
                  <a:lnTo>
                    <a:pt x="1573212" y="2922904"/>
                  </a:lnTo>
                  <a:lnTo>
                    <a:pt x="1527175" y="2901950"/>
                  </a:lnTo>
                  <a:lnTo>
                    <a:pt x="1490980" y="2868612"/>
                  </a:lnTo>
                  <a:lnTo>
                    <a:pt x="1466532" y="2826385"/>
                  </a:lnTo>
                  <a:lnTo>
                    <a:pt x="1456055" y="2778442"/>
                  </a:lnTo>
                  <a:lnTo>
                    <a:pt x="1461135" y="2728277"/>
                  </a:lnTo>
                  <a:lnTo>
                    <a:pt x="1720850" y="1770379"/>
                  </a:lnTo>
                  <a:lnTo>
                    <a:pt x="1726882" y="1734820"/>
                  </a:lnTo>
                  <a:lnTo>
                    <a:pt x="1725930" y="1701800"/>
                  </a:lnTo>
                  <a:lnTo>
                    <a:pt x="1725930" y="1698942"/>
                  </a:lnTo>
                  <a:lnTo>
                    <a:pt x="1717992" y="1664017"/>
                  </a:lnTo>
                  <a:lnTo>
                    <a:pt x="1703070" y="1630679"/>
                  </a:lnTo>
                  <a:lnTo>
                    <a:pt x="1682115" y="1600517"/>
                  </a:lnTo>
                  <a:lnTo>
                    <a:pt x="1656080" y="1575752"/>
                  </a:lnTo>
                  <a:lnTo>
                    <a:pt x="1637665" y="1564322"/>
                  </a:lnTo>
                  <a:close/>
                </a:path>
                <a:path w="2555875" h="6858000">
                  <a:moveTo>
                    <a:pt x="2555875" y="0"/>
                  </a:moveTo>
                  <a:lnTo>
                    <a:pt x="2528570" y="0"/>
                  </a:lnTo>
                  <a:lnTo>
                    <a:pt x="2100177" y="1562100"/>
                  </a:lnTo>
                  <a:lnTo>
                    <a:pt x="1757680" y="2837497"/>
                  </a:lnTo>
                  <a:lnTo>
                    <a:pt x="1732915" y="2875279"/>
                  </a:lnTo>
                  <a:lnTo>
                    <a:pt x="1699895" y="2903537"/>
                  </a:lnTo>
                  <a:lnTo>
                    <a:pt x="1660525" y="2921635"/>
                  </a:lnTo>
                  <a:lnTo>
                    <a:pt x="1617662" y="2928302"/>
                  </a:lnTo>
                  <a:lnTo>
                    <a:pt x="1704340" y="2928302"/>
                  </a:lnTo>
                  <a:lnTo>
                    <a:pt x="1714817" y="2923540"/>
                  </a:lnTo>
                  <a:lnTo>
                    <a:pt x="1753235" y="2890520"/>
                  </a:lnTo>
                  <a:lnTo>
                    <a:pt x="1782127" y="2846387"/>
                  </a:lnTo>
                  <a:lnTo>
                    <a:pt x="1782127" y="2845117"/>
                  </a:lnTo>
                  <a:lnTo>
                    <a:pt x="2124710" y="1568132"/>
                  </a:lnTo>
                  <a:lnTo>
                    <a:pt x="2555875" y="0"/>
                  </a:lnTo>
                  <a:close/>
                </a:path>
              </a:pathLst>
            </a:custGeom>
            <a:solidFill>
              <a:srgbClr val="FFB8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7895589" y="5207635"/>
              <a:ext cx="756285" cy="1645920"/>
            </a:xfrm>
            <a:custGeom>
              <a:avLst/>
              <a:gdLst/>
              <a:ahLst/>
              <a:cxnLst/>
              <a:rect l="l" t="t" r="r" b="b"/>
              <a:pathLst>
                <a:path w="756284" h="1645920">
                  <a:moveTo>
                    <a:pt x="578484" y="0"/>
                  </a:moveTo>
                  <a:lnTo>
                    <a:pt x="532129" y="6350"/>
                  </a:lnTo>
                  <a:lnTo>
                    <a:pt x="489902" y="24129"/>
                  </a:lnTo>
                  <a:lnTo>
                    <a:pt x="453389" y="52387"/>
                  </a:lnTo>
                  <a:lnTo>
                    <a:pt x="425132" y="89534"/>
                  </a:lnTo>
                  <a:lnTo>
                    <a:pt x="406400" y="134619"/>
                  </a:lnTo>
                  <a:lnTo>
                    <a:pt x="0" y="1645602"/>
                  </a:lnTo>
                  <a:lnTo>
                    <a:pt x="26352" y="1645602"/>
                  </a:lnTo>
                  <a:lnTo>
                    <a:pt x="430212" y="140969"/>
                  </a:lnTo>
                  <a:lnTo>
                    <a:pt x="450214" y="95249"/>
                  </a:lnTo>
                  <a:lnTo>
                    <a:pt x="482282" y="59689"/>
                  </a:lnTo>
                  <a:lnTo>
                    <a:pt x="523239" y="35559"/>
                  </a:lnTo>
                  <a:lnTo>
                    <a:pt x="569594" y="25399"/>
                  </a:lnTo>
                  <a:lnTo>
                    <a:pt x="662362" y="25399"/>
                  </a:lnTo>
                  <a:lnTo>
                    <a:pt x="624839" y="6350"/>
                  </a:lnTo>
                  <a:lnTo>
                    <a:pt x="578484" y="0"/>
                  </a:lnTo>
                  <a:close/>
                </a:path>
                <a:path w="756284" h="1645920">
                  <a:moveTo>
                    <a:pt x="662362" y="25399"/>
                  </a:moveTo>
                  <a:lnTo>
                    <a:pt x="569594" y="25399"/>
                  </a:lnTo>
                  <a:lnTo>
                    <a:pt x="618489" y="30797"/>
                  </a:lnTo>
                  <a:lnTo>
                    <a:pt x="672464" y="57784"/>
                  </a:lnTo>
                  <a:lnTo>
                    <a:pt x="711517" y="103822"/>
                  </a:lnTo>
                  <a:lnTo>
                    <a:pt x="730884" y="161607"/>
                  </a:lnTo>
                  <a:lnTo>
                    <a:pt x="731837" y="192087"/>
                  </a:lnTo>
                  <a:lnTo>
                    <a:pt x="726439" y="222884"/>
                  </a:lnTo>
                  <a:lnTo>
                    <a:pt x="343852" y="1645602"/>
                  </a:lnTo>
                  <a:lnTo>
                    <a:pt x="370204" y="1645602"/>
                  </a:lnTo>
                  <a:lnTo>
                    <a:pt x="750252" y="229552"/>
                  </a:lnTo>
                  <a:lnTo>
                    <a:pt x="756284" y="193674"/>
                  </a:lnTo>
                  <a:lnTo>
                    <a:pt x="755332" y="158432"/>
                  </a:lnTo>
                  <a:lnTo>
                    <a:pt x="732789" y="91122"/>
                  </a:lnTo>
                  <a:lnTo>
                    <a:pt x="686752" y="37782"/>
                  </a:lnTo>
                  <a:lnTo>
                    <a:pt x="662362" y="25399"/>
                  </a:lnTo>
                  <a:close/>
                </a:path>
              </a:pathLst>
            </a:custGeom>
            <a:solidFill>
              <a:srgbClr val="D679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548880" y="6167120"/>
              <a:ext cx="3294379" cy="612140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002779" y="91439"/>
              <a:ext cx="5162550" cy="6333489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198359" y="287020"/>
              <a:ext cx="4584700" cy="5755640"/>
            </a:xfrm>
            <a:prstGeom prst="rect">
              <a:avLst/>
            </a:prstGeom>
          </p:spPr>
        </p:pic>
      </p:grpSp>
      <p:sp>
        <p:nvSpPr>
          <p:cNvPr id="9" name="object 9"/>
          <p:cNvSpPr txBox="1"/>
          <p:nvPr/>
        </p:nvSpPr>
        <p:spPr>
          <a:xfrm>
            <a:off x="9914890" y="33019"/>
            <a:ext cx="2174240" cy="1244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50" spc="60" dirty="0">
                <a:latin typeface="Calibri"/>
                <a:cs typeface="Calibri"/>
              </a:rPr>
              <a:t>CSP004_C_E:</a:t>
            </a:r>
            <a:r>
              <a:rPr sz="650" spc="35" dirty="0">
                <a:latin typeface="Calibri"/>
                <a:cs typeface="Calibri"/>
              </a:rPr>
              <a:t> </a:t>
            </a:r>
            <a:r>
              <a:rPr sz="650" spc="55" dirty="0">
                <a:latin typeface="Calibri"/>
                <a:cs typeface="Calibri"/>
              </a:rPr>
              <a:t>Abdelkader</a:t>
            </a:r>
            <a:r>
              <a:rPr sz="650" spc="30" dirty="0">
                <a:latin typeface="Calibri"/>
                <a:cs typeface="Calibri"/>
              </a:rPr>
              <a:t> </a:t>
            </a:r>
            <a:r>
              <a:rPr sz="650" spc="60" dirty="0">
                <a:latin typeface="Calibri"/>
                <a:cs typeface="Calibri"/>
              </a:rPr>
              <a:t>Shaaban</a:t>
            </a:r>
            <a:r>
              <a:rPr sz="650" spc="40" dirty="0">
                <a:latin typeface="Calibri"/>
                <a:cs typeface="Calibri"/>
              </a:rPr>
              <a:t> </a:t>
            </a:r>
            <a:r>
              <a:rPr sz="650" spc="55" dirty="0">
                <a:latin typeface="Calibri"/>
                <a:cs typeface="Calibri"/>
              </a:rPr>
              <a:t>και</a:t>
            </a:r>
            <a:r>
              <a:rPr sz="650" spc="25" dirty="0">
                <a:latin typeface="Calibri"/>
                <a:cs typeface="Calibri"/>
              </a:rPr>
              <a:t> </a:t>
            </a:r>
            <a:r>
              <a:rPr sz="650" spc="50" dirty="0">
                <a:latin typeface="Calibri"/>
                <a:cs typeface="Calibri"/>
              </a:rPr>
              <a:t>Stefan</a:t>
            </a:r>
            <a:r>
              <a:rPr sz="650" spc="30" dirty="0">
                <a:latin typeface="Calibri"/>
                <a:cs typeface="Calibri"/>
              </a:rPr>
              <a:t> </a:t>
            </a:r>
            <a:r>
              <a:rPr sz="650" spc="50" dirty="0">
                <a:latin typeface="Calibri"/>
                <a:cs typeface="Calibri"/>
              </a:rPr>
              <a:t>Schauer</a:t>
            </a:r>
            <a:endParaRPr sz="650">
              <a:latin typeface="Calibri"/>
              <a:cs typeface="Calibr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60325" y="6600507"/>
            <a:ext cx="2379980" cy="952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625"/>
              </a:lnSpc>
            </a:pPr>
            <a:r>
              <a:rPr sz="550" u="sng" spc="45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5"/>
              </a:rPr>
              <a:t>Εντολές</a:t>
            </a:r>
            <a:r>
              <a:rPr sz="550" u="sng" spc="20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5"/>
              </a:rPr>
              <a:t> </a:t>
            </a:r>
            <a:r>
              <a:rPr sz="550" u="sng" spc="65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5"/>
              </a:rPr>
              <a:t>Nmap</a:t>
            </a:r>
            <a:r>
              <a:rPr sz="550" u="sng" spc="170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5"/>
              </a:rPr>
              <a:t> </a:t>
            </a:r>
            <a:r>
              <a:rPr sz="550" u="sng" spc="55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5"/>
              </a:rPr>
              <a:t>17</a:t>
            </a:r>
            <a:r>
              <a:rPr sz="550" u="sng" spc="25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5"/>
              </a:rPr>
              <a:t> </a:t>
            </a:r>
            <a:r>
              <a:rPr sz="550" u="sng" spc="45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5"/>
              </a:rPr>
              <a:t>βασικές</a:t>
            </a:r>
            <a:r>
              <a:rPr sz="550" u="sng" spc="20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5"/>
              </a:rPr>
              <a:t> </a:t>
            </a:r>
            <a:r>
              <a:rPr sz="550" u="sng" spc="45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5"/>
              </a:rPr>
              <a:t>εντολές</a:t>
            </a:r>
            <a:r>
              <a:rPr sz="550" u="sng" spc="25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5"/>
              </a:rPr>
              <a:t> </a:t>
            </a:r>
            <a:r>
              <a:rPr sz="550" u="sng" spc="45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5"/>
              </a:rPr>
              <a:t>για</a:t>
            </a:r>
            <a:r>
              <a:rPr sz="550" u="sng" spc="20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5"/>
              </a:rPr>
              <a:t> </a:t>
            </a:r>
            <a:r>
              <a:rPr sz="550" u="sng" spc="45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5"/>
              </a:rPr>
              <a:t>δίκ</a:t>
            </a:r>
            <a:r>
              <a:rPr sz="550" u="sng" spc="45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</a:rPr>
              <a:t>τυο</a:t>
            </a:r>
            <a:r>
              <a:rPr sz="550" u="sng" spc="20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</a:rPr>
              <a:t> </a:t>
            </a:r>
            <a:r>
              <a:rPr sz="550" u="sng" spc="45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</a:rPr>
              <a:t>Linux</a:t>
            </a:r>
            <a:r>
              <a:rPr sz="550" u="sng" spc="20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</a:rPr>
              <a:t> </a:t>
            </a:r>
            <a:r>
              <a:rPr sz="550" u="sng" spc="40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5"/>
              </a:rPr>
              <a:t>phoenixnap.co</a:t>
            </a:r>
            <a:r>
              <a:rPr sz="550" u="sng" spc="40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</a:rPr>
              <a:t>m</a:t>
            </a:r>
            <a:r>
              <a:rPr sz="550" spc="40" dirty="0">
                <a:solidFill>
                  <a:srgbClr val="85872B"/>
                </a:solidFill>
                <a:latin typeface="Calibri"/>
                <a:cs typeface="Calibri"/>
              </a:rPr>
              <a:t>)</a:t>
            </a:r>
            <a:endParaRPr sz="550">
              <a:latin typeface="Calibri"/>
              <a:cs typeface="Calibri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875030" y="762634"/>
            <a:ext cx="638810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25" dirty="0">
                <a:solidFill>
                  <a:srgbClr val="000000"/>
                </a:solidFill>
              </a:rPr>
              <a:t>Nma</a:t>
            </a:r>
            <a:r>
              <a:rPr dirty="0">
                <a:solidFill>
                  <a:srgbClr val="000000"/>
                </a:solidFill>
              </a:rPr>
              <a:t>p</a:t>
            </a:r>
          </a:p>
        </p:txBody>
      </p:sp>
      <p:sp>
        <p:nvSpPr>
          <p:cNvPr id="11" name="object 11"/>
          <p:cNvSpPr txBox="1"/>
          <p:nvPr/>
        </p:nvSpPr>
        <p:spPr>
          <a:xfrm>
            <a:off x="2097723" y="873440"/>
            <a:ext cx="5140960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-65" dirty="0">
                <a:solidFill>
                  <a:srgbClr val="C42DDF"/>
                </a:solidFill>
                <a:latin typeface="Calibri"/>
                <a:cs typeface="Calibri"/>
              </a:rPr>
              <a:t>Σάρωση</a:t>
            </a:r>
            <a:r>
              <a:rPr sz="1100" spc="75" dirty="0">
                <a:solidFill>
                  <a:srgbClr val="C42DDF"/>
                </a:solidFill>
                <a:latin typeface="Calibri"/>
                <a:cs typeface="Calibri"/>
              </a:rPr>
              <a:t> </a:t>
            </a:r>
            <a:r>
              <a:rPr sz="1100" spc="-50" dirty="0">
                <a:solidFill>
                  <a:srgbClr val="C42DDF"/>
                </a:solidFill>
                <a:latin typeface="Calibri"/>
                <a:cs typeface="Calibri"/>
              </a:rPr>
              <a:t>για</a:t>
            </a:r>
            <a:r>
              <a:rPr sz="1100" spc="80" dirty="0">
                <a:solidFill>
                  <a:srgbClr val="C42DDF"/>
                </a:solidFill>
                <a:latin typeface="Calibri"/>
                <a:cs typeface="Calibri"/>
              </a:rPr>
              <a:t> </a:t>
            </a:r>
            <a:r>
              <a:rPr sz="1100" spc="-60" dirty="0">
                <a:solidFill>
                  <a:srgbClr val="C42DDF"/>
                </a:solidFill>
                <a:latin typeface="Calibri"/>
                <a:cs typeface="Calibri"/>
              </a:rPr>
              <a:t>να</a:t>
            </a:r>
            <a:r>
              <a:rPr sz="1100" spc="80" dirty="0">
                <a:solidFill>
                  <a:srgbClr val="C42DDF"/>
                </a:solidFill>
                <a:latin typeface="Calibri"/>
                <a:cs typeface="Calibri"/>
              </a:rPr>
              <a:t> </a:t>
            </a:r>
            <a:r>
              <a:rPr sz="1100" spc="-60" dirty="0">
                <a:solidFill>
                  <a:srgbClr val="C42DDF"/>
                </a:solidFill>
                <a:latin typeface="Calibri"/>
                <a:cs typeface="Calibri"/>
              </a:rPr>
              <a:t>μάθετε</a:t>
            </a:r>
            <a:r>
              <a:rPr sz="1100" spc="75" dirty="0">
                <a:solidFill>
                  <a:srgbClr val="C42DDF"/>
                </a:solidFill>
                <a:latin typeface="Calibri"/>
                <a:cs typeface="Calibri"/>
              </a:rPr>
              <a:t> </a:t>
            </a:r>
            <a:r>
              <a:rPr sz="1100" spc="-65" dirty="0">
                <a:solidFill>
                  <a:srgbClr val="C42DDF"/>
                </a:solidFill>
                <a:latin typeface="Calibri"/>
                <a:cs typeface="Calibri"/>
              </a:rPr>
              <a:t>πληροφορίες</a:t>
            </a:r>
            <a:r>
              <a:rPr sz="1100" spc="60" dirty="0">
                <a:solidFill>
                  <a:srgbClr val="C42DDF"/>
                </a:solidFill>
                <a:latin typeface="Calibri"/>
                <a:cs typeface="Calibri"/>
              </a:rPr>
              <a:t> </a:t>
            </a:r>
            <a:r>
              <a:rPr sz="1100" spc="-50" dirty="0">
                <a:solidFill>
                  <a:srgbClr val="C42DDF"/>
                </a:solidFill>
                <a:latin typeface="Calibri"/>
                <a:cs typeface="Calibri"/>
              </a:rPr>
              <a:t>για</a:t>
            </a:r>
            <a:r>
              <a:rPr sz="1100" spc="80" dirty="0">
                <a:solidFill>
                  <a:srgbClr val="C42DDF"/>
                </a:solidFill>
                <a:latin typeface="Calibri"/>
                <a:cs typeface="Calibri"/>
              </a:rPr>
              <a:t> </a:t>
            </a:r>
            <a:r>
              <a:rPr sz="1100" spc="-55" dirty="0">
                <a:solidFill>
                  <a:srgbClr val="C42DDF"/>
                </a:solidFill>
                <a:latin typeface="Calibri"/>
                <a:cs typeface="Calibri"/>
              </a:rPr>
              <a:t>το</a:t>
            </a:r>
            <a:r>
              <a:rPr sz="1100" spc="80" dirty="0">
                <a:solidFill>
                  <a:srgbClr val="C42DDF"/>
                </a:solidFill>
                <a:latin typeface="Calibri"/>
                <a:cs typeface="Calibri"/>
              </a:rPr>
              <a:t> </a:t>
            </a:r>
            <a:r>
              <a:rPr sz="1100" spc="-90" dirty="0">
                <a:solidFill>
                  <a:srgbClr val="C42DDF"/>
                </a:solidFill>
                <a:latin typeface="Arial Black"/>
                <a:cs typeface="Arial Black"/>
              </a:rPr>
              <a:t>OS</a:t>
            </a:r>
            <a:r>
              <a:rPr sz="1100" spc="-40" dirty="0">
                <a:solidFill>
                  <a:srgbClr val="C42DDF"/>
                </a:solidFill>
                <a:latin typeface="Arial Black"/>
                <a:cs typeface="Arial Black"/>
              </a:rPr>
              <a:t> </a:t>
            </a:r>
            <a:r>
              <a:rPr sz="1100" spc="-65" dirty="0">
                <a:solidFill>
                  <a:srgbClr val="C42DDF"/>
                </a:solidFill>
                <a:latin typeface="Arial Black"/>
                <a:cs typeface="Arial Black"/>
              </a:rPr>
              <a:t>(Operating</a:t>
            </a:r>
            <a:r>
              <a:rPr sz="1100" spc="-40" dirty="0">
                <a:solidFill>
                  <a:srgbClr val="C42DDF"/>
                </a:solidFill>
                <a:latin typeface="Arial Black"/>
                <a:cs typeface="Arial Black"/>
              </a:rPr>
              <a:t> </a:t>
            </a:r>
            <a:r>
              <a:rPr sz="1100" spc="-75" dirty="0">
                <a:solidFill>
                  <a:srgbClr val="C42DDF"/>
                </a:solidFill>
                <a:latin typeface="Arial Black"/>
                <a:cs typeface="Arial Black"/>
              </a:rPr>
              <a:t>System</a:t>
            </a:r>
            <a:r>
              <a:rPr sz="1100" spc="-40" dirty="0">
                <a:solidFill>
                  <a:srgbClr val="C42DDF"/>
                </a:solidFill>
                <a:latin typeface="Arial Black"/>
                <a:cs typeface="Arial Black"/>
              </a:rPr>
              <a:t> - </a:t>
            </a:r>
            <a:r>
              <a:rPr sz="1100" spc="-50" dirty="0">
                <a:solidFill>
                  <a:srgbClr val="C42DDF"/>
                </a:solidFill>
                <a:latin typeface="Calibri"/>
                <a:cs typeface="Calibri"/>
              </a:rPr>
              <a:t>λειτουργικό</a:t>
            </a:r>
            <a:r>
              <a:rPr sz="1100" spc="75" dirty="0">
                <a:solidFill>
                  <a:srgbClr val="C42DDF"/>
                </a:solidFill>
                <a:latin typeface="Calibri"/>
                <a:cs typeface="Calibri"/>
              </a:rPr>
              <a:t> </a:t>
            </a:r>
            <a:r>
              <a:rPr sz="1100" spc="-60" dirty="0">
                <a:solidFill>
                  <a:srgbClr val="C42DDF"/>
                </a:solidFill>
                <a:latin typeface="Calibri"/>
                <a:cs typeface="Calibri"/>
              </a:rPr>
              <a:t>σύστημα</a:t>
            </a:r>
            <a:r>
              <a:rPr sz="1100" spc="-60" dirty="0">
                <a:solidFill>
                  <a:srgbClr val="C42DDF"/>
                </a:solidFill>
                <a:latin typeface="Arial Black"/>
                <a:cs typeface="Arial Black"/>
              </a:rPr>
              <a:t>)</a:t>
            </a:r>
            <a:endParaRPr sz="1100" dirty="0">
              <a:latin typeface="Arial Black"/>
              <a:cs typeface="Arial Black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875030" y="1499552"/>
            <a:ext cx="4216400" cy="4699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80" dirty="0">
                <a:latin typeface="Calibri"/>
                <a:cs typeface="Calibri"/>
              </a:rPr>
              <a:t>Ας</a:t>
            </a:r>
            <a:r>
              <a:rPr sz="1100" spc="35" dirty="0">
                <a:latin typeface="Calibri"/>
                <a:cs typeface="Calibri"/>
              </a:rPr>
              <a:t> </a:t>
            </a:r>
            <a:r>
              <a:rPr sz="1100" spc="80" dirty="0">
                <a:latin typeface="Calibri"/>
                <a:cs typeface="Calibri"/>
              </a:rPr>
              <a:t>στοχεύσουμε</a:t>
            </a:r>
            <a:r>
              <a:rPr sz="1100" spc="35" dirty="0">
                <a:latin typeface="Calibri"/>
                <a:cs typeface="Calibri"/>
              </a:rPr>
              <a:t> </a:t>
            </a:r>
            <a:r>
              <a:rPr sz="1100" spc="70" dirty="0">
                <a:latin typeface="Calibri"/>
                <a:cs typeface="Calibri"/>
              </a:rPr>
              <a:t>τη</a:t>
            </a:r>
            <a:r>
              <a:rPr sz="1100" spc="35" dirty="0">
                <a:latin typeface="Calibri"/>
                <a:cs typeface="Calibri"/>
              </a:rPr>
              <a:t> </a:t>
            </a:r>
            <a:r>
              <a:rPr sz="1100" b="1" spc="80" dirty="0">
                <a:latin typeface="Calibri"/>
                <a:cs typeface="Calibri"/>
              </a:rPr>
              <a:t>συσκευή</a:t>
            </a:r>
            <a:r>
              <a:rPr sz="1100" b="1" spc="40" dirty="0">
                <a:latin typeface="Calibri"/>
                <a:cs typeface="Calibri"/>
              </a:rPr>
              <a:t> </a:t>
            </a:r>
            <a:r>
              <a:rPr sz="1100" b="1" spc="70" dirty="0">
                <a:latin typeface="Calibri"/>
                <a:cs typeface="Calibri"/>
              </a:rPr>
              <a:t>Metasploit</a:t>
            </a:r>
            <a:r>
              <a:rPr sz="1100" b="1" spc="40" dirty="0">
                <a:latin typeface="Calibri"/>
                <a:cs typeface="Calibri"/>
              </a:rPr>
              <a:t> </a:t>
            </a:r>
            <a:r>
              <a:rPr sz="1100" spc="80" dirty="0">
                <a:latin typeface="Calibri"/>
                <a:cs typeface="Calibri"/>
              </a:rPr>
              <a:t>να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spc="75" dirty="0">
                <a:latin typeface="Calibri"/>
                <a:cs typeface="Calibri"/>
              </a:rPr>
              <a:t>εντοπίσουμε</a:t>
            </a:r>
            <a:r>
              <a:rPr sz="1100" spc="35" dirty="0">
                <a:latin typeface="Calibri"/>
                <a:cs typeface="Calibri"/>
              </a:rPr>
              <a:t> </a:t>
            </a:r>
            <a:r>
              <a:rPr sz="1100" b="1" spc="70" dirty="0">
                <a:latin typeface="Calibri"/>
                <a:cs typeface="Calibri"/>
              </a:rPr>
              <a:t>και</a:t>
            </a:r>
            <a:r>
              <a:rPr sz="1100" b="1" spc="40" dirty="0">
                <a:latin typeface="Calibri"/>
                <a:cs typeface="Calibri"/>
              </a:rPr>
              <a:t> </a:t>
            </a:r>
            <a:r>
              <a:rPr sz="1100" b="1" spc="80" dirty="0">
                <a:latin typeface="Calibri"/>
                <a:cs typeface="Calibri"/>
              </a:rPr>
              <a:t>να</a:t>
            </a:r>
            <a:endParaRPr sz="11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860"/>
              </a:spcBef>
            </a:pPr>
            <a:r>
              <a:rPr sz="1100" b="1" spc="55" dirty="0">
                <a:latin typeface="Calibri"/>
                <a:cs typeface="Calibri"/>
              </a:rPr>
              <a:t>να</a:t>
            </a:r>
            <a:r>
              <a:rPr sz="1100" b="1" spc="20" dirty="0">
                <a:latin typeface="Calibri"/>
                <a:cs typeface="Calibri"/>
              </a:rPr>
              <a:t> </a:t>
            </a:r>
            <a:r>
              <a:rPr sz="1100" b="1" spc="50" dirty="0">
                <a:latin typeface="Calibri"/>
                <a:cs typeface="Calibri"/>
              </a:rPr>
              <a:t>προσδιορίσετε</a:t>
            </a:r>
            <a:r>
              <a:rPr sz="1100" b="1" spc="25" dirty="0">
                <a:latin typeface="Calibri"/>
                <a:cs typeface="Calibri"/>
              </a:rPr>
              <a:t> </a:t>
            </a:r>
            <a:r>
              <a:rPr sz="1100" spc="50" dirty="0">
                <a:latin typeface="Calibri"/>
                <a:cs typeface="Calibri"/>
              </a:rPr>
              <a:t>τα</a:t>
            </a:r>
            <a:r>
              <a:rPr sz="1100" spc="25" dirty="0">
                <a:latin typeface="Calibri"/>
                <a:cs typeface="Calibri"/>
              </a:rPr>
              <a:t> </a:t>
            </a:r>
            <a:r>
              <a:rPr sz="1100" b="1" spc="50" dirty="0">
                <a:latin typeface="Calibri"/>
                <a:cs typeface="Calibri"/>
              </a:rPr>
              <a:t>υφιστάμενα</a:t>
            </a:r>
            <a:r>
              <a:rPr sz="1100" b="1" spc="20" dirty="0">
                <a:latin typeface="Calibri"/>
                <a:cs typeface="Calibri"/>
              </a:rPr>
              <a:t> </a:t>
            </a:r>
            <a:r>
              <a:rPr sz="1100" spc="40" dirty="0">
                <a:latin typeface="Calibri"/>
                <a:cs typeface="Calibri"/>
              </a:rPr>
              <a:t>σημεία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spc="35" dirty="0">
                <a:latin typeface="Calibri"/>
                <a:cs typeface="Calibri"/>
              </a:rPr>
              <a:t>Ευπάθειας.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875030" y="2555239"/>
            <a:ext cx="4711700" cy="4127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58419">
              <a:lnSpc>
                <a:spcPct val="115500"/>
              </a:lnSpc>
              <a:spcBef>
                <a:spcPts val="100"/>
              </a:spcBef>
            </a:pPr>
            <a:r>
              <a:rPr sz="1100" b="1" spc="-95" dirty="0">
                <a:latin typeface="Calibri"/>
                <a:cs typeface="Calibri"/>
              </a:rPr>
              <a:t>Ανακαλύψτε</a:t>
            </a:r>
            <a:r>
              <a:rPr sz="1100" b="1" spc="-90" dirty="0">
                <a:latin typeface="Calibri"/>
                <a:cs typeface="Calibri"/>
              </a:rPr>
              <a:t> </a:t>
            </a:r>
            <a:r>
              <a:rPr sz="1100" spc="-60" dirty="0">
                <a:latin typeface="Calibri"/>
                <a:cs typeface="Calibri"/>
              </a:rPr>
              <a:t>τις </a:t>
            </a:r>
            <a:r>
              <a:rPr sz="1100" spc="-85" dirty="0">
                <a:latin typeface="Calibri"/>
                <a:cs typeface="Calibri"/>
              </a:rPr>
              <a:t>πληροφορίες</a:t>
            </a:r>
            <a:r>
              <a:rPr sz="1100" spc="-80" dirty="0">
                <a:latin typeface="Calibri"/>
                <a:cs typeface="Calibri"/>
              </a:rPr>
              <a:t> </a:t>
            </a:r>
            <a:r>
              <a:rPr sz="1100" spc="-85" dirty="0">
                <a:latin typeface="Calibri"/>
                <a:cs typeface="Calibri"/>
              </a:rPr>
              <a:t>του</a:t>
            </a:r>
            <a:r>
              <a:rPr sz="1100" spc="-80" dirty="0">
                <a:latin typeface="Calibri"/>
                <a:cs typeface="Calibri"/>
              </a:rPr>
              <a:t> </a:t>
            </a:r>
            <a:r>
              <a:rPr sz="1100" b="1" spc="-80" dirty="0">
                <a:latin typeface="Calibri"/>
                <a:cs typeface="Calibri"/>
              </a:rPr>
              <a:t>λειτουργικού</a:t>
            </a:r>
            <a:r>
              <a:rPr sz="1100" b="1" spc="-75" dirty="0">
                <a:latin typeface="Calibri"/>
                <a:cs typeface="Calibri"/>
              </a:rPr>
              <a:t> </a:t>
            </a:r>
            <a:r>
              <a:rPr sz="1100" b="1" spc="-90" dirty="0">
                <a:latin typeface="Calibri"/>
                <a:cs typeface="Calibri"/>
              </a:rPr>
              <a:t>συστήματος</a:t>
            </a:r>
            <a:r>
              <a:rPr sz="1100" b="1" spc="-85" dirty="0">
                <a:latin typeface="Calibri"/>
                <a:cs typeface="Calibri"/>
              </a:rPr>
              <a:t> </a:t>
            </a:r>
            <a:r>
              <a:rPr sz="1100" spc="-90" dirty="0">
                <a:latin typeface="Calibri"/>
                <a:cs typeface="Calibri"/>
              </a:rPr>
              <a:t>των</a:t>
            </a:r>
            <a:r>
              <a:rPr sz="1100" spc="-85" dirty="0">
                <a:latin typeface="Calibri"/>
                <a:cs typeface="Calibri"/>
              </a:rPr>
              <a:t> </a:t>
            </a:r>
            <a:r>
              <a:rPr sz="1100" spc="-80" dirty="0">
                <a:latin typeface="Calibri"/>
                <a:cs typeface="Calibri"/>
              </a:rPr>
              <a:t>κεντρικών </a:t>
            </a:r>
            <a:r>
              <a:rPr sz="1100" spc="-85" dirty="0">
                <a:latin typeface="Calibri"/>
                <a:cs typeface="Calibri"/>
              </a:rPr>
              <a:t>υπολογιστών </a:t>
            </a:r>
            <a:r>
              <a:rPr sz="1100" spc="-105" dirty="0">
                <a:latin typeface="Calibri"/>
                <a:cs typeface="Calibri"/>
              </a:rPr>
              <a:t>που </a:t>
            </a:r>
            <a:r>
              <a:rPr sz="1100" spc="-235" dirty="0">
                <a:latin typeface="Calibri"/>
                <a:cs typeface="Calibri"/>
              </a:rPr>
              <a:t> </a:t>
            </a:r>
            <a:r>
              <a:rPr sz="1100" spc="-15" dirty="0">
                <a:latin typeface="Calibri"/>
                <a:cs typeface="Calibri"/>
              </a:rPr>
              <a:t>χαρτογραφούνται</a:t>
            </a:r>
            <a:r>
              <a:rPr sz="1100" spc="-15" dirty="0">
                <a:latin typeface="Noto Sans"/>
                <a:cs typeface="Noto Sans"/>
              </a:rPr>
              <a:t>.</a:t>
            </a:r>
            <a:endParaRPr sz="1100">
              <a:latin typeface="Noto Sans"/>
              <a:cs typeface="Noto Sans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513840" y="3713108"/>
            <a:ext cx="6931659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800" b="1" i="0" u="none" strike="noStrike" baseline="0" dirty="0" err="1">
                <a:solidFill>
                  <a:srgbClr val="D02E1D"/>
                </a:solidFill>
                <a:latin typeface="CenturyGothic-Bold"/>
              </a:rPr>
              <a:t>nmap</a:t>
            </a:r>
            <a:r>
              <a:rPr lang="en-US" sz="1800" b="1" i="0" u="none" strike="noStrike" baseline="0" dirty="0">
                <a:solidFill>
                  <a:srgbClr val="D02E1D"/>
                </a:solidFill>
                <a:latin typeface="CenturyGothic-Bold"/>
              </a:rPr>
              <a:t> -A 192.168.122.230</a:t>
            </a:r>
            <a:endParaRPr sz="1100" dirty="0"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1198542" y="5996304"/>
            <a:ext cx="114935" cy="1244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50" spc="5" dirty="0">
                <a:latin typeface="Calibri"/>
                <a:cs typeface="Calibri"/>
              </a:rPr>
              <a:t>1</a:t>
            </a:r>
            <a:r>
              <a:rPr sz="650" spc="30" dirty="0">
                <a:latin typeface="Calibri"/>
                <a:cs typeface="Calibri"/>
              </a:rPr>
              <a:t>4</a:t>
            </a:r>
            <a:endParaRPr sz="6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131550" y="6326504"/>
            <a:ext cx="114935" cy="1244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50" spc="5" dirty="0">
                <a:latin typeface="Calibri"/>
                <a:cs typeface="Calibri"/>
              </a:rPr>
              <a:t>1</a:t>
            </a:r>
            <a:r>
              <a:rPr sz="650" spc="30" dirty="0">
                <a:latin typeface="Calibri"/>
                <a:cs typeface="Calibri"/>
              </a:rPr>
              <a:t>5</a:t>
            </a:r>
            <a:endParaRPr sz="650">
              <a:latin typeface="Calibri"/>
              <a:cs typeface="Calibri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6799580" y="0"/>
            <a:ext cx="5392420" cy="6878955"/>
            <a:chOff x="6799580" y="0"/>
            <a:chExt cx="5392420" cy="6878955"/>
          </a:xfrm>
        </p:grpSpPr>
        <p:sp>
          <p:nvSpPr>
            <p:cNvPr id="4" name="object 4"/>
            <p:cNvSpPr/>
            <p:nvPr/>
          </p:nvSpPr>
          <p:spPr>
            <a:xfrm>
              <a:off x="6896100" y="1270"/>
              <a:ext cx="1818639" cy="6856730"/>
            </a:xfrm>
            <a:custGeom>
              <a:avLst/>
              <a:gdLst/>
              <a:ahLst/>
              <a:cxnLst/>
              <a:rect l="l" t="t" r="r" b="b"/>
              <a:pathLst>
                <a:path w="1818640" h="6856730">
                  <a:moveTo>
                    <a:pt x="0" y="6856730"/>
                  </a:moveTo>
                  <a:lnTo>
                    <a:pt x="1818322" y="0"/>
                  </a:lnTo>
                </a:path>
              </a:pathLst>
            </a:custGeom>
            <a:ln w="22225">
              <a:solidFill>
                <a:srgbClr val="D6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799580" y="269240"/>
              <a:ext cx="5392420" cy="5909309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995160" y="464820"/>
              <a:ext cx="5029200" cy="5331459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548880" y="6167120"/>
              <a:ext cx="3294379" cy="612140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6912610" y="811530"/>
              <a:ext cx="4483100" cy="5085080"/>
            </a:xfrm>
            <a:custGeom>
              <a:avLst/>
              <a:gdLst/>
              <a:ahLst/>
              <a:cxnLst/>
              <a:rect l="l" t="t" r="r" b="b"/>
              <a:pathLst>
                <a:path w="4483100" h="5085080">
                  <a:moveTo>
                    <a:pt x="7620" y="3891280"/>
                  </a:moveTo>
                  <a:lnTo>
                    <a:pt x="4483100" y="3891280"/>
                  </a:lnTo>
                  <a:lnTo>
                    <a:pt x="4483100" y="0"/>
                  </a:lnTo>
                  <a:lnTo>
                    <a:pt x="7620" y="0"/>
                  </a:lnTo>
                  <a:lnTo>
                    <a:pt x="7620" y="3891280"/>
                  </a:lnTo>
                </a:path>
                <a:path w="4483100" h="5085080">
                  <a:moveTo>
                    <a:pt x="0" y="5085080"/>
                  </a:moveTo>
                  <a:lnTo>
                    <a:pt x="4475480" y="5085080"/>
                  </a:lnTo>
                  <a:lnTo>
                    <a:pt x="4475480" y="3934460"/>
                  </a:lnTo>
                  <a:lnTo>
                    <a:pt x="0" y="3934460"/>
                  </a:lnTo>
                  <a:lnTo>
                    <a:pt x="0" y="5085080"/>
                  </a:lnTo>
                </a:path>
              </a:pathLst>
            </a:custGeom>
            <a:ln w="285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9914890" y="33019"/>
            <a:ext cx="2174240" cy="1244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50" spc="60" dirty="0">
                <a:latin typeface="Calibri"/>
                <a:cs typeface="Calibri"/>
              </a:rPr>
              <a:t>CSP004_C_E:</a:t>
            </a:r>
            <a:r>
              <a:rPr sz="650" spc="35" dirty="0">
                <a:latin typeface="Calibri"/>
                <a:cs typeface="Calibri"/>
              </a:rPr>
              <a:t> </a:t>
            </a:r>
            <a:r>
              <a:rPr sz="650" spc="55" dirty="0">
                <a:latin typeface="Calibri"/>
                <a:cs typeface="Calibri"/>
              </a:rPr>
              <a:t>Abdelkader</a:t>
            </a:r>
            <a:r>
              <a:rPr sz="650" spc="30" dirty="0">
                <a:latin typeface="Calibri"/>
                <a:cs typeface="Calibri"/>
              </a:rPr>
              <a:t> </a:t>
            </a:r>
            <a:r>
              <a:rPr sz="650" spc="60" dirty="0">
                <a:latin typeface="Calibri"/>
                <a:cs typeface="Calibri"/>
              </a:rPr>
              <a:t>Shaaban</a:t>
            </a:r>
            <a:r>
              <a:rPr sz="650" spc="40" dirty="0">
                <a:latin typeface="Calibri"/>
                <a:cs typeface="Calibri"/>
              </a:rPr>
              <a:t> </a:t>
            </a:r>
            <a:r>
              <a:rPr sz="650" spc="55" dirty="0">
                <a:latin typeface="Calibri"/>
                <a:cs typeface="Calibri"/>
              </a:rPr>
              <a:t>και</a:t>
            </a:r>
            <a:r>
              <a:rPr sz="650" spc="25" dirty="0">
                <a:latin typeface="Calibri"/>
                <a:cs typeface="Calibri"/>
              </a:rPr>
              <a:t> </a:t>
            </a:r>
            <a:r>
              <a:rPr sz="650" spc="50" dirty="0">
                <a:latin typeface="Calibri"/>
                <a:cs typeface="Calibri"/>
              </a:rPr>
              <a:t>Stefan</a:t>
            </a:r>
            <a:r>
              <a:rPr sz="650" spc="25" dirty="0">
                <a:latin typeface="Calibri"/>
                <a:cs typeface="Calibri"/>
              </a:rPr>
              <a:t> </a:t>
            </a:r>
            <a:r>
              <a:rPr sz="650" spc="50" dirty="0">
                <a:latin typeface="Calibri"/>
                <a:cs typeface="Calibri"/>
              </a:rPr>
              <a:t>Schauer</a:t>
            </a:r>
            <a:endParaRPr sz="650">
              <a:latin typeface="Calibri"/>
              <a:cs typeface="Calibri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60325" y="6600507"/>
            <a:ext cx="2379980" cy="952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625"/>
              </a:lnSpc>
            </a:pPr>
            <a:r>
              <a:rPr sz="550" u="sng" spc="45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5"/>
              </a:rPr>
              <a:t>Εντολές</a:t>
            </a:r>
            <a:r>
              <a:rPr sz="550" u="sng" spc="20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5"/>
              </a:rPr>
              <a:t> </a:t>
            </a:r>
            <a:r>
              <a:rPr sz="550" u="sng" spc="65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5"/>
              </a:rPr>
              <a:t>Nmap</a:t>
            </a:r>
            <a:r>
              <a:rPr sz="550" u="sng" spc="170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5"/>
              </a:rPr>
              <a:t> </a:t>
            </a:r>
            <a:r>
              <a:rPr sz="550" u="sng" spc="55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5"/>
              </a:rPr>
              <a:t>17</a:t>
            </a:r>
            <a:r>
              <a:rPr sz="550" u="sng" spc="25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5"/>
              </a:rPr>
              <a:t> </a:t>
            </a:r>
            <a:r>
              <a:rPr sz="550" u="sng" spc="45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5"/>
              </a:rPr>
              <a:t>βασικές</a:t>
            </a:r>
            <a:r>
              <a:rPr sz="550" u="sng" spc="20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5"/>
              </a:rPr>
              <a:t> </a:t>
            </a:r>
            <a:r>
              <a:rPr sz="550" u="sng" spc="45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5"/>
              </a:rPr>
              <a:t>εντολές</a:t>
            </a:r>
            <a:r>
              <a:rPr sz="550" u="sng" spc="25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5"/>
              </a:rPr>
              <a:t> </a:t>
            </a:r>
            <a:r>
              <a:rPr sz="550" u="sng" spc="45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5"/>
              </a:rPr>
              <a:t>για</a:t>
            </a:r>
            <a:r>
              <a:rPr sz="550" u="sng" spc="20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5"/>
              </a:rPr>
              <a:t> </a:t>
            </a:r>
            <a:r>
              <a:rPr sz="550" u="sng" spc="45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5"/>
              </a:rPr>
              <a:t>δίκ</a:t>
            </a:r>
            <a:r>
              <a:rPr sz="550" u="sng" spc="45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</a:rPr>
              <a:t>τυο</a:t>
            </a:r>
            <a:r>
              <a:rPr sz="550" u="sng" spc="20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</a:rPr>
              <a:t> </a:t>
            </a:r>
            <a:r>
              <a:rPr sz="550" u="sng" spc="45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</a:rPr>
              <a:t>Linux</a:t>
            </a:r>
            <a:r>
              <a:rPr sz="550" u="sng" spc="20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</a:rPr>
              <a:t> </a:t>
            </a:r>
            <a:r>
              <a:rPr sz="550" u="sng" spc="40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5"/>
              </a:rPr>
              <a:t>phoenixnap.co</a:t>
            </a:r>
            <a:r>
              <a:rPr sz="550" u="sng" spc="40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</a:rPr>
              <a:t>m</a:t>
            </a:r>
            <a:r>
              <a:rPr sz="550" spc="40" dirty="0">
                <a:solidFill>
                  <a:srgbClr val="85872B"/>
                </a:solidFill>
                <a:latin typeface="Calibri"/>
                <a:cs typeface="Calibri"/>
              </a:rPr>
              <a:t>)</a:t>
            </a:r>
            <a:endParaRPr sz="550">
              <a:latin typeface="Calibri"/>
              <a:cs typeface="Calibri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875030" y="762634"/>
            <a:ext cx="638810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25" dirty="0">
                <a:solidFill>
                  <a:srgbClr val="000000"/>
                </a:solidFill>
              </a:rPr>
              <a:t>Nma</a:t>
            </a:r>
            <a:r>
              <a:rPr dirty="0">
                <a:solidFill>
                  <a:srgbClr val="000000"/>
                </a:solidFill>
              </a:rPr>
              <a:t>p</a:t>
            </a:r>
          </a:p>
        </p:txBody>
      </p:sp>
      <p:sp>
        <p:nvSpPr>
          <p:cNvPr id="11" name="object 11"/>
          <p:cNvSpPr txBox="1"/>
          <p:nvPr/>
        </p:nvSpPr>
        <p:spPr>
          <a:xfrm>
            <a:off x="1812925" y="915352"/>
            <a:ext cx="5140960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-65" dirty="0">
                <a:solidFill>
                  <a:srgbClr val="C42DDF"/>
                </a:solidFill>
                <a:latin typeface="Calibri"/>
                <a:cs typeface="Calibri"/>
              </a:rPr>
              <a:t>Σάρωση</a:t>
            </a:r>
            <a:r>
              <a:rPr sz="1100" spc="75" dirty="0">
                <a:solidFill>
                  <a:srgbClr val="C42DDF"/>
                </a:solidFill>
                <a:latin typeface="Calibri"/>
                <a:cs typeface="Calibri"/>
              </a:rPr>
              <a:t> </a:t>
            </a:r>
            <a:r>
              <a:rPr sz="1100" spc="-50" dirty="0">
                <a:solidFill>
                  <a:srgbClr val="C42DDF"/>
                </a:solidFill>
                <a:latin typeface="Calibri"/>
                <a:cs typeface="Calibri"/>
              </a:rPr>
              <a:t>για</a:t>
            </a:r>
            <a:r>
              <a:rPr sz="1100" spc="80" dirty="0">
                <a:solidFill>
                  <a:srgbClr val="C42DDF"/>
                </a:solidFill>
                <a:latin typeface="Calibri"/>
                <a:cs typeface="Calibri"/>
              </a:rPr>
              <a:t> </a:t>
            </a:r>
            <a:r>
              <a:rPr sz="1100" spc="-60" dirty="0">
                <a:solidFill>
                  <a:srgbClr val="C42DDF"/>
                </a:solidFill>
                <a:latin typeface="Calibri"/>
                <a:cs typeface="Calibri"/>
              </a:rPr>
              <a:t>να</a:t>
            </a:r>
            <a:r>
              <a:rPr sz="1100" spc="80" dirty="0">
                <a:solidFill>
                  <a:srgbClr val="C42DDF"/>
                </a:solidFill>
                <a:latin typeface="Calibri"/>
                <a:cs typeface="Calibri"/>
              </a:rPr>
              <a:t> </a:t>
            </a:r>
            <a:r>
              <a:rPr sz="1100" spc="-60" dirty="0">
                <a:solidFill>
                  <a:srgbClr val="C42DDF"/>
                </a:solidFill>
                <a:latin typeface="Calibri"/>
                <a:cs typeface="Calibri"/>
              </a:rPr>
              <a:t>μάθετε</a:t>
            </a:r>
            <a:r>
              <a:rPr sz="1100" spc="75" dirty="0">
                <a:solidFill>
                  <a:srgbClr val="C42DDF"/>
                </a:solidFill>
                <a:latin typeface="Calibri"/>
                <a:cs typeface="Calibri"/>
              </a:rPr>
              <a:t> </a:t>
            </a:r>
            <a:r>
              <a:rPr sz="1100" spc="-65" dirty="0">
                <a:solidFill>
                  <a:srgbClr val="C42DDF"/>
                </a:solidFill>
                <a:latin typeface="Calibri"/>
                <a:cs typeface="Calibri"/>
              </a:rPr>
              <a:t>πληροφορίες</a:t>
            </a:r>
            <a:r>
              <a:rPr sz="1100" spc="60" dirty="0">
                <a:solidFill>
                  <a:srgbClr val="C42DDF"/>
                </a:solidFill>
                <a:latin typeface="Calibri"/>
                <a:cs typeface="Calibri"/>
              </a:rPr>
              <a:t> </a:t>
            </a:r>
            <a:r>
              <a:rPr sz="1100" spc="-50" dirty="0">
                <a:solidFill>
                  <a:srgbClr val="C42DDF"/>
                </a:solidFill>
                <a:latin typeface="Calibri"/>
                <a:cs typeface="Calibri"/>
              </a:rPr>
              <a:t>για</a:t>
            </a:r>
            <a:r>
              <a:rPr sz="1100" spc="80" dirty="0">
                <a:solidFill>
                  <a:srgbClr val="C42DDF"/>
                </a:solidFill>
                <a:latin typeface="Calibri"/>
                <a:cs typeface="Calibri"/>
              </a:rPr>
              <a:t> </a:t>
            </a:r>
            <a:r>
              <a:rPr sz="1100" spc="-55" dirty="0">
                <a:solidFill>
                  <a:srgbClr val="C42DDF"/>
                </a:solidFill>
                <a:latin typeface="Calibri"/>
                <a:cs typeface="Calibri"/>
              </a:rPr>
              <a:t>το</a:t>
            </a:r>
            <a:r>
              <a:rPr sz="1100" spc="80" dirty="0">
                <a:solidFill>
                  <a:srgbClr val="C42DDF"/>
                </a:solidFill>
                <a:latin typeface="Calibri"/>
                <a:cs typeface="Calibri"/>
              </a:rPr>
              <a:t> </a:t>
            </a:r>
            <a:r>
              <a:rPr sz="1100" spc="-90" dirty="0">
                <a:solidFill>
                  <a:srgbClr val="C42DDF"/>
                </a:solidFill>
                <a:latin typeface="Arial Black"/>
                <a:cs typeface="Arial Black"/>
              </a:rPr>
              <a:t>OS</a:t>
            </a:r>
            <a:r>
              <a:rPr sz="1100" spc="-40" dirty="0">
                <a:solidFill>
                  <a:srgbClr val="C42DDF"/>
                </a:solidFill>
                <a:latin typeface="Arial Black"/>
                <a:cs typeface="Arial Black"/>
              </a:rPr>
              <a:t> </a:t>
            </a:r>
            <a:r>
              <a:rPr sz="1100" spc="-65" dirty="0">
                <a:solidFill>
                  <a:srgbClr val="C42DDF"/>
                </a:solidFill>
                <a:latin typeface="Arial Black"/>
                <a:cs typeface="Arial Black"/>
              </a:rPr>
              <a:t>(Operating</a:t>
            </a:r>
            <a:r>
              <a:rPr sz="1100" spc="-40" dirty="0">
                <a:solidFill>
                  <a:srgbClr val="C42DDF"/>
                </a:solidFill>
                <a:latin typeface="Arial Black"/>
                <a:cs typeface="Arial Black"/>
              </a:rPr>
              <a:t> </a:t>
            </a:r>
            <a:r>
              <a:rPr sz="1100" spc="-75" dirty="0">
                <a:solidFill>
                  <a:srgbClr val="C42DDF"/>
                </a:solidFill>
                <a:latin typeface="Arial Black"/>
                <a:cs typeface="Arial Black"/>
              </a:rPr>
              <a:t>System</a:t>
            </a:r>
            <a:r>
              <a:rPr sz="1100" spc="-40" dirty="0">
                <a:solidFill>
                  <a:srgbClr val="C42DDF"/>
                </a:solidFill>
                <a:latin typeface="Arial Black"/>
                <a:cs typeface="Arial Black"/>
              </a:rPr>
              <a:t> - </a:t>
            </a:r>
            <a:r>
              <a:rPr sz="1100" spc="-50" dirty="0">
                <a:solidFill>
                  <a:srgbClr val="C42DDF"/>
                </a:solidFill>
                <a:latin typeface="Calibri"/>
                <a:cs typeface="Calibri"/>
              </a:rPr>
              <a:t>λειτουργικό</a:t>
            </a:r>
            <a:r>
              <a:rPr sz="1100" spc="75" dirty="0">
                <a:solidFill>
                  <a:srgbClr val="C42DDF"/>
                </a:solidFill>
                <a:latin typeface="Calibri"/>
                <a:cs typeface="Calibri"/>
              </a:rPr>
              <a:t> </a:t>
            </a:r>
            <a:r>
              <a:rPr sz="1100" spc="-60" dirty="0">
                <a:solidFill>
                  <a:srgbClr val="C42DDF"/>
                </a:solidFill>
                <a:latin typeface="Calibri"/>
                <a:cs typeface="Calibri"/>
              </a:rPr>
              <a:t>σύστημα</a:t>
            </a:r>
            <a:r>
              <a:rPr sz="1100" spc="-60" dirty="0">
                <a:solidFill>
                  <a:srgbClr val="C42DDF"/>
                </a:solidFill>
                <a:latin typeface="Arial Black"/>
                <a:cs typeface="Arial Black"/>
              </a:rPr>
              <a:t>)</a:t>
            </a:r>
            <a:endParaRPr sz="1100" dirty="0">
              <a:latin typeface="Arial Black"/>
              <a:cs typeface="Arial Black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875030" y="1499552"/>
            <a:ext cx="4216400" cy="4699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80" dirty="0">
                <a:latin typeface="Calibri"/>
                <a:cs typeface="Calibri"/>
              </a:rPr>
              <a:t>Ας</a:t>
            </a:r>
            <a:r>
              <a:rPr sz="1100" spc="35" dirty="0">
                <a:latin typeface="Calibri"/>
                <a:cs typeface="Calibri"/>
              </a:rPr>
              <a:t> </a:t>
            </a:r>
            <a:r>
              <a:rPr sz="1100" spc="80" dirty="0">
                <a:latin typeface="Calibri"/>
                <a:cs typeface="Calibri"/>
              </a:rPr>
              <a:t>στοχεύσουμε</a:t>
            </a:r>
            <a:r>
              <a:rPr sz="1100" spc="35" dirty="0">
                <a:latin typeface="Calibri"/>
                <a:cs typeface="Calibri"/>
              </a:rPr>
              <a:t> </a:t>
            </a:r>
            <a:r>
              <a:rPr sz="1100" spc="70" dirty="0">
                <a:latin typeface="Calibri"/>
                <a:cs typeface="Calibri"/>
              </a:rPr>
              <a:t>τη</a:t>
            </a:r>
            <a:r>
              <a:rPr sz="1100" spc="35" dirty="0">
                <a:latin typeface="Calibri"/>
                <a:cs typeface="Calibri"/>
              </a:rPr>
              <a:t> </a:t>
            </a:r>
            <a:r>
              <a:rPr sz="1100" b="1" spc="80" dirty="0">
                <a:latin typeface="Calibri"/>
                <a:cs typeface="Calibri"/>
              </a:rPr>
              <a:t>συσκευή</a:t>
            </a:r>
            <a:r>
              <a:rPr sz="1100" b="1" spc="40" dirty="0">
                <a:latin typeface="Calibri"/>
                <a:cs typeface="Calibri"/>
              </a:rPr>
              <a:t> </a:t>
            </a:r>
            <a:r>
              <a:rPr sz="1100" b="1" spc="70" dirty="0">
                <a:latin typeface="Calibri"/>
                <a:cs typeface="Calibri"/>
              </a:rPr>
              <a:t>Metasploit</a:t>
            </a:r>
            <a:r>
              <a:rPr sz="1100" b="1" spc="40" dirty="0">
                <a:latin typeface="Calibri"/>
                <a:cs typeface="Calibri"/>
              </a:rPr>
              <a:t> </a:t>
            </a:r>
            <a:r>
              <a:rPr sz="1100" spc="80" dirty="0">
                <a:latin typeface="Calibri"/>
                <a:cs typeface="Calibri"/>
              </a:rPr>
              <a:t>να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spc="75" dirty="0">
                <a:latin typeface="Calibri"/>
                <a:cs typeface="Calibri"/>
              </a:rPr>
              <a:t>εντοπίσουμε</a:t>
            </a:r>
            <a:r>
              <a:rPr sz="1100" spc="35" dirty="0">
                <a:latin typeface="Calibri"/>
                <a:cs typeface="Calibri"/>
              </a:rPr>
              <a:t> </a:t>
            </a:r>
            <a:r>
              <a:rPr sz="1100" b="1" spc="70" dirty="0">
                <a:latin typeface="Calibri"/>
                <a:cs typeface="Calibri"/>
              </a:rPr>
              <a:t>και</a:t>
            </a:r>
            <a:r>
              <a:rPr sz="1100" b="1" spc="40" dirty="0">
                <a:latin typeface="Calibri"/>
                <a:cs typeface="Calibri"/>
              </a:rPr>
              <a:t> </a:t>
            </a:r>
            <a:r>
              <a:rPr sz="1100" b="1" spc="80" dirty="0">
                <a:latin typeface="Calibri"/>
                <a:cs typeface="Calibri"/>
              </a:rPr>
              <a:t>να</a:t>
            </a:r>
            <a:endParaRPr sz="11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860"/>
              </a:spcBef>
            </a:pPr>
            <a:r>
              <a:rPr sz="1100" b="1" spc="55" dirty="0">
                <a:latin typeface="Calibri"/>
                <a:cs typeface="Calibri"/>
              </a:rPr>
              <a:t>να</a:t>
            </a:r>
            <a:r>
              <a:rPr sz="1100" b="1" spc="20" dirty="0">
                <a:latin typeface="Calibri"/>
                <a:cs typeface="Calibri"/>
              </a:rPr>
              <a:t> </a:t>
            </a:r>
            <a:r>
              <a:rPr sz="1100" b="1" spc="50" dirty="0">
                <a:latin typeface="Calibri"/>
                <a:cs typeface="Calibri"/>
              </a:rPr>
              <a:t>προσδιορίσετε</a:t>
            </a:r>
            <a:r>
              <a:rPr sz="1100" b="1" spc="25" dirty="0">
                <a:latin typeface="Calibri"/>
                <a:cs typeface="Calibri"/>
              </a:rPr>
              <a:t> </a:t>
            </a:r>
            <a:r>
              <a:rPr sz="1100" spc="50" dirty="0">
                <a:latin typeface="Calibri"/>
                <a:cs typeface="Calibri"/>
              </a:rPr>
              <a:t>τα</a:t>
            </a:r>
            <a:r>
              <a:rPr sz="1100" spc="25" dirty="0">
                <a:latin typeface="Calibri"/>
                <a:cs typeface="Calibri"/>
              </a:rPr>
              <a:t> </a:t>
            </a:r>
            <a:r>
              <a:rPr sz="1100" b="1" spc="50" dirty="0">
                <a:latin typeface="Calibri"/>
                <a:cs typeface="Calibri"/>
              </a:rPr>
              <a:t>υφιστάμενα</a:t>
            </a:r>
            <a:r>
              <a:rPr sz="1100" b="1" spc="20" dirty="0">
                <a:latin typeface="Calibri"/>
                <a:cs typeface="Calibri"/>
              </a:rPr>
              <a:t> </a:t>
            </a:r>
            <a:r>
              <a:rPr sz="1100" spc="40" dirty="0">
                <a:latin typeface="Calibri"/>
                <a:cs typeface="Calibri"/>
              </a:rPr>
              <a:t>σημεία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spc="35" dirty="0">
                <a:latin typeface="Calibri"/>
                <a:cs typeface="Calibri"/>
              </a:rPr>
              <a:t>Ευπάθειας.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875030" y="2681287"/>
            <a:ext cx="4828540" cy="46100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80" dirty="0">
                <a:latin typeface="Calibri"/>
                <a:cs typeface="Calibri"/>
              </a:rPr>
              <a:t>Ανάκτηση</a:t>
            </a:r>
            <a:r>
              <a:rPr sz="1100" spc="35" dirty="0">
                <a:latin typeface="Calibri"/>
                <a:cs typeface="Calibri"/>
              </a:rPr>
              <a:t> </a:t>
            </a:r>
            <a:r>
              <a:rPr sz="1100" b="1" spc="85" dirty="0">
                <a:latin typeface="Calibri"/>
                <a:cs typeface="Calibri"/>
              </a:rPr>
              <a:t>πρόσθετων</a:t>
            </a:r>
            <a:r>
              <a:rPr sz="1100" b="1" spc="40" dirty="0">
                <a:latin typeface="Calibri"/>
                <a:cs typeface="Calibri"/>
              </a:rPr>
              <a:t> </a:t>
            </a:r>
            <a:r>
              <a:rPr sz="1100" spc="75" dirty="0">
                <a:latin typeface="Calibri"/>
                <a:cs typeface="Calibri"/>
              </a:rPr>
              <a:t>λεπτομερειών</a:t>
            </a:r>
            <a:r>
              <a:rPr sz="1100" spc="35" dirty="0">
                <a:latin typeface="Calibri"/>
                <a:cs typeface="Calibri"/>
              </a:rPr>
              <a:t> </a:t>
            </a:r>
            <a:r>
              <a:rPr sz="1100" spc="70" dirty="0">
                <a:latin typeface="Calibri"/>
                <a:cs typeface="Calibri"/>
              </a:rPr>
              <a:t>σχετικά</a:t>
            </a:r>
            <a:r>
              <a:rPr sz="1100" spc="35" dirty="0">
                <a:latin typeface="Calibri"/>
                <a:cs typeface="Calibri"/>
              </a:rPr>
              <a:t> </a:t>
            </a:r>
            <a:r>
              <a:rPr sz="1100" spc="80" dirty="0">
                <a:latin typeface="Calibri"/>
                <a:cs typeface="Calibri"/>
              </a:rPr>
              <a:t>με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spc="70" dirty="0">
                <a:latin typeface="Calibri"/>
                <a:cs typeface="Calibri"/>
              </a:rPr>
              <a:t>το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b="1" spc="70" dirty="0">
                <a:latin typeface="Calibri"/>
                <a:cs typeface="Calibri"/>
              </a:rPr>
              <a:t>λειτουργικό</a:t>
            </a:r>
            <a:r>
              <a:rPr sz="1100" b="1" spc="40" dirty="0">
                <a:latin typeface="Calibri"/>
                <a:cs typeface="Calibri"/>
              </a:rPr>
              <a:t> </a:t>
            </a:r>
            <a:r>
              <a:rPr sz="1100" b="1" spc="75" dirty="0">
                <a:latin typeface="Calibri"/>
                <a:cs typeface="Calibri"/>
              </a:rPr>
              <a:t>σύστημα</a:t>
            </a:r>
            <a:endParaRPr sz="11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785"/>
              </a:spcBef>
            </a:pPr>
            <a:r>
              <a:rPr sz="1100" spc="105" dirty="0">
                <a:latin typeface="Calibri"/>
                <a:cs typeface="Calibri"/>
              </a:rPr>
              <a:t>του</a:t>
            </a:r>
            <a:r>
              <a:rPr sz="1100" spc="45" dirty="0">
                <a:latin typeface="Calibri"/>
                <a:cs typeface="Calibri"/>
              </a:rPr>
              <a:t> </a:t>
            </a:r>
            <a:r>
              <a:rPr sz="1100" b="1" spc="95" dirty="0">
                <a:latin typeface="Calibri"/>
                <a:cs typeface="Calibri"/>
              </a:rPr>
              <a:t>αντιστοιχισμένου</a:t>
            </a:r>
            <a:r>
              <a:rPr sz="1100" b="1" spc="55" dirty="0">
                <a:latin typeface="Calibri"/>
                <a:cs typeface="Calibri"/>
              </a:rPr>
              <a:t> </a:t>
            </a:r>
            <a:r>
              <a:rPr sz="1100" spc="85" dirty="0">
                <a:latin typeface="Calibri"/>
                <a:cs typeface="Calibri"/>
              </a:rPr>
              <a:t>κεντρικού</a:t>
            </a:r>
            <a:r>
              <a:rPr sz="1100" spc="20" dirty="0">
                <a:latin typeface="Calibri"/>
                <a:cs typeface="Calibri"/>
              </a:rPr>
              <a:t> </a:t>
            </a:r>
            <a:r>
              <a:rPr sz="1100" spc="90" dirty="0">
                <a:latin typeface="Calibri"/>
                <a:cs typeface="Calibri"/>
              </a:rPr>
              <a:t>υπολογιστή.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281119" y="3924617"/>
            <a:ext cx="4483735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800" b="1" i="0" u="none" strike="noStrike" baseline="0" dirty="0" err="1">
                <a:solidFill>
                  <a:srgbClr val="D02E1D"/>
                </a:solidFill>
                <a:latin typeface="CenturyGothic-Bold"/>
              </a:rPr>
              <a:t>nmap</a:t>
            </a:r>
            <a:r>
              <a:rPr lang="en-US" sz="1800" b="1" i="0" u="none" strike="noStrike" baseline="0" dirty="0">
                <a:solidFill>
                  <a:srgbClr val="D02E1D"/>
                </a:solidFill>
                <a:latin typeface="CenturyGothic-Bold"/>
              </a:rPr>
              <a:t> -O 192.168.122.230</a:t>
            </a:r>
            <a:endParaRPr sz="1100" dirty="0"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6952570" y="3828097"/>
            <a:ext cx="2473960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100" b="1" spc="70" dirty="0">
                <a:solidFill>
                  <a:srgbClr val="CF2D1C"/>
                </a:solidFill>
                <a:latin typeface="Calibri"/>
                <a:cs typeface="Calibri"/>
              </a:rPr>
              <a:t>σισμένο</a:t>
            </a:r>
            <a:r>
              <a:rPr sz="1100" b="1" spc="10" dirty="0">
                <a:solidFill>
                  <a:srgbClr val="CF2D1C"/>
                </a:solidFill>
                <a:latin typeface="Calibri"/>
                <a:cs typeface="Calibri"/>
              </a:rPr>
              <a:t> </a:t>
            </a:r>
            <a:r>
              <a:rPr sz="1100" b="1" spc="65" dirty="0">
                <a:solidFill>
                  <a:srgbClr val="CF2D1C"/>
                </a:solidFill>
                <a:latin typeface="Calibri"/>
                <a:cs typeface="Calibri"/>
              </a:rPr>
              <a:t>σtην</a:t>
            </a:r>
            <a:r>
              <a:rPr sz="1100" b="1" spc="15" dirty="0">
                <a:solidFill>
                  <a:srgbClr val="CF2D1C"/>
                </a:solidFill>
                <a:latin typeface="Calibri"/>
                <a:cs typeface="Calibri"/>
              </a:rPr>
              <a:t> </a:t>
            </a:r>
            <a:r>
              <a:rPr sz="1100" b="1" spc="70" dirty="0">
                <a:solidFill>
                  <a:srgbClr val="CF2D1C"/>
                </a:solidFill>
                <a:latin typeface="Calibri"/>
                <a:cs typeface="Calibri"/>
              </a:rPr>
              <a:t>ΤΝ)</a:t>
            </a:r>
            <a:r>
              <a:rPr sz="1100" b="1" spc="15" dirty="0">
                <a:solidFill>
                  <a:srgbClr val="CF2D1C"/>
                </a:solidFill>
                <a:latin typeface="Calibri"/>
                <a:cs typeface="Calibri"/>
              </a:rPr>
              <a:t> </a:t>
            </a:r>
            <a:r>
              <a:rPr sz="1100" b="1" spc="75" dirty="0">
                <a:solidFill>
                  <a:srgbClr val="CF2D1C"/>
                </a:solidFill>
                <a:latin typeface="Calibri"/>
                <a:cs typeface="Calibri"/>
              </a:rPr>
              <a:t>-O</a:t>
            </a:r>
            <a:r>
              <a:rPr sz="1100" b="1" spc="15" dirty="0">
                <a:solidFill>
                  <a:srgbClr val="CF2D1C"/>
                </a:solidFill>
                <a:latin typeface="Calibri"/>
                <a:cs typeface="Calibri"/>
              </a:rPr>
              <a:t> </a:t>
            </a:r>
            <a:r>
              <a:rPr sz="1100" b="1" spc="60" dirty="0">
                <a:solidFill>
                  <a:srgbClr val="CF2D1C"/>
                </a:solidFill>
                <a:latin typeface="Calibri"/>
                <a:cs typeface="Calibri"/>
              </a:rPr>
              <a:t>192.168.122.230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9172575" y="2505709"/>
            <a:ext cx="968375" cy="1397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750" spc="75" dirty="0">
                <a:solidFill>
                  <a:srgbClr val="FF0000"/>
                </a:solidFill>
                <a:latin typeface="Calibri"/>
                <a:cs typeface="Calibri"/>
              </a:rPr>
              <a:t>Πύλη</a:t>
            </a:r>
            <a:r>
              <a:rPr sz="750" spc="1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750" spc="60" dirty="0">
                <a:solidFill>
                  <a:srgbClr val="FF0000"/>
                </a:solidFill>
                <a:latin typeface="Calibri"/>
                <a:cs typeface="Calibri"/>
              </a:rPr>
              <a:t>δηλ.</a:t>
            </a:r>
            <a:r>
              <a:rPr sz="750" spc="1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750" spc="80" dirty="0">
                <a:solidFill>
                  <a:srgbClr val="FF0000"/>
                </a:solidFill>
                <a:latin typeface="Calibri"/>
                <a:cs typeface="Calibri"/>
              </a:rPr>
              <a:t>GNS3VM)</a:t>
            </a:r>
            <a:endParaRPr sz="750">
              <a:latin typeface="Calibri"/>
              <a:cs typeface="Calibr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8782684" y="5348287"/>
            <a:ext cx="525780" cy="1397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750" spc="40" dirty="0">
                <a:solidFill>
                  <a:srgbClr val="FF0000"/>
                </a:solidFill>
                <a:latin typeface="Calibri"/>
                <a:cs typeface="Calibri"/>
              </a:rPr>
              <a:t>Εξυπηρετητ</a:t>
            </a:r>
            <a:endParaRPr sz="7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131550" y="6326504"/>
            <a:ext cx="114935" cy="1244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50" spc="5" dirty="0">
                <a:latin typeface="Calibri"/>
                <a:cs typeface="Calibri"/>
              </a:rPr>
              <a:t>1</a:t>
            </a:r>
            <a:r>
              <a:rPr sz="650" spc="30" dirty="0">
                <a:latin typeface="Calibri"/>
                <a:cs typeface="Calibri"/>
              </a:rPr>
              <a:t>6</a:t>
            </a:r>
            <a:endParaRPr sz="650">
              <a:latin typeface="Calibri"/>
              <a:cs typeface="Calibri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6149340" y="0"/>
            <a:ext cx="6042660" cy="6878955"/>
            <a:chOff x="6149340" y="0"/>
            <a:chExt cx="6042660" cy="6878955"/>
          </a:xfrm>
        </p:grpSpPr>
        <p:sp>
          <p:nvSpPr>
            <p:cNvPr id="4" name="object 4"/>
            <p:cNvSpPr/>
            <p:nvPr/>
          </p:nvSpPr>
          <p:spPr>
            <a:xfrm>
              <a:off x="6896100" y="1270"/>
              <a:ext cx="1818639" cy="6856730"/>
            </a:xfrm>
            <a:custGeom>
              <a:avLst/>
              <a:gdLst/>
              <a:ahLst/>
              <a:cxnLst/>
              <a:rect l="l" t="t" r="r" b="b"/>
              <a:pathLst>
                <a:path w="1818640" h="6856730">
                  <a:moveTo>
                    <a:pt x="0" y="6856730"/>
                  </a:moveTo>
                  <a:lnTo>
                    <a:pt x="1818322" y="0"/>
                  </a:lnTo>
                </a:path>
              </a:pathLst>
            </a:custGeom>
            <a:ln w="22225">
              <a:solidFill>
                <a:srgbClr val="D6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548880" y="6167120"/>
              <a:ext cx="3294379" cy="612140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149340" y="1920240"/>
              <a:ext cx="6042660" cy="3813810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344920" y="2115820"/>
              <a:ext cx="5755639" cy="3235960"/>
            </a:xfrm>
            <a:prstGeom prst="rect">
              <a:avLst/>
            </a:prstGeom>
          </p:spPr>
        </p:pic>
      </p:grpSp>
      <p:sp>
        <p:nvSpPr>
          <p:cNvPr id="8" name="object 8"/>
          <p:cNvSpPr txBox="1"/>
          <p:nvPr/>
        </p:nvSpPr>
        <p:spPr>
          <a:xfrm>
            <a:off x="9914890" y="33019"/>
            <a:ext cx="2174240" cy="1244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50" spc="60" dirty="0">
                <a:latin typeface="Calibri"/>
                <a:cs typeface="Calibri"/>
              </a:rPr>
              <a:t>CSP004_C_E:</a:t>
            </a:r>
            <a:r>
              <a:rPr sz="650" spc="35" dirty="0">
                <a:latin typeface="Calibri"/>
                <a:cs typeface="Calibri"/>
              </a:rPr>
              <a:t> </a:t>
            </a:r>
            <a:r>
              <a:rPr sz="650" spc="55" dirty="0">
                <a:latin typeface="Calibri"/>
                <a:cs typeface="Calibri"/>
              </a:rPr>
              <a:t>Abdelkader</a:t>
            </a:r>
            <a:r>
              <a:rPr sz="650" spc="30" dirty="0">
                <a:latin typeface="Calibri"/>
                <a:cs typeface="Calibri"/>
              </a:rPr>
              <a:t> </a:t>
            </a:r>
            <a:r>
              <a:rPr sz="650" spc="60" dirty="0">
                <a:latin typeface="Calibri"/>
                <a:cs typeface="Calibri"/>
              </a:rPr>
              <a:t>Shaaban</a:t>
            </a:r>
            <a:r>
              <a:rPr sz="650" spc="40" dirty="0">
                <a:latin typeface="Calibri"/>
                <a:cs typeface="Calibri"/>
              </a:rPr>
              <a:t> </a:t>
            </a:r>
            <a:r>
              <a:rPr sz="650" spc="55" dirty="0">
                <a:latin typeface="Calibri"/>
                <a:cs typeface="Calibri"/>
              </a:rPr>
              <a:t>και</a:t>
            </a:r>
            <a:r>
              <a:rPr sz="650" spc="25" dirty="0">
                <a:latin typeface="Calibri"/>
                <a:cs typeface="Calibri"/>
              </a:rPr>
              <a:t> </a:t>
            </a:r>
            <a:r>
              <a:rPr sz="650" spc="50" dirty="0">
                <a:latin typeface="Calibri"/>
                <a:cs typeface="Calibri"/>
              </a:rPr>
              <a:t>Stefan</a:t>
            </a:r>
            <a:r>
              <a:rPr sz="650" spc="25" dirty="0">
                <a:latin typeface="Calibri"/>
                <a:cs typeface="Calibri"/>
              </a:rPr>
              <a:t> </a:t>
            </a:r>
            <a:r>
              <a:rPr sz="650" spc="50" dirty="0">
                <a:latin typeface="Calibri"/>
                <a:cs typeface="Calibri"/>
              </a:rPr>
              <a:t>Schauer</a:t>
            </a:r>
            <a:endParaRPr sz="65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60325" y="6600507"/>
            <a:ext cx="2379980" cy="952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625"/>
              </a:lnSpc>
            </a:pPr>
            <a:r>
              <a:rPr sz="550" u="sng" spc="45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5"/>
              </a:rPr>
              <a:t>Εντολές</a:t>
            </a:r>
            <a:r>
              <a:rPr sz="550" u="sng" spc="20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5"/>
              </a:rPr>
              <a:t> </a:t>
            </a:r>
            <a:r>
              <a:rPr sz="550" u="sng" spc="65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5"/>
              </a:rPr>
              <a:t>Nmap</a:t>
            </a:r>
            <a:r>
              <a:rPr sz="550" u="sng" spc="170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5"/>
              </a:rPr>
              <a:t> </a:t>
            </a:r>
            <a:r>
              <a:rPr sz="550" u="sng" spc="55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5"/>
              </a:rPr>
              <a:t>17</a:t>
            </a:r>
            <a:r>
              <a:rPr sz="550" u="sng" spc="25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5"/>
              </a:rPr>
              <a:t> </a:t>
            </a:r>
            <a:r>
              <a:rPr sz="550" u="sng" spc="45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5"/>
              </a:rPr>
              <a:t>βασικές</a:t>
            </a:r>
            <a:r>
              <a:rPr sz="550" u="sng" spc="20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5"/>
              </a:rPr>
              <a:t> </a:t>
            </a:r>
            <a:r>
              <a:rPr sz="550" u="sng" spc="45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5"/>
              </a:rPr>
              <a:t>εντολές</a:t>
            </a:r>
            <a:r>
              <a:rPr sz="550" u="sng" spc="25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5"/>
              </a:rPr>
              <a:t> </a:t>
            </a:r>
            <a:r>
              <a:rPr sz="550" u="sng" spc="45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5"/>
              </a:rPr>
              <a:t>για</a:t>
            </a:r>
            <a:r>
              <a:rPr sz="550" u="sng" spc="20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5"/>
              </a:rPr>
              <a:t> </a:t>
            </a:r>
            <a:r>
              <a:rPr sz="550" u="sng" spc="45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5"/>
              </a:rPr>
              <a:t>δίκ</a:t>
            </a:r>
            <a:r>
              <a:rPr sz="550" u="sng" spc="45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</a:rPr>
              <a:t>τυο</a:t>
            </a:r>
            <a:r>
              <a:rPr sz="550" u="sng" spc="20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</a:rPr>
              <a:t> </a:t>
            </a:r>
            <a:r>
              <a:rPr sz="550" u="sng" spc="45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</a:rPr>
              <a:t>Linux</a:t>
            </a:r>
            <a:r>
              <a:rPr sz="550" u="sng" spc="20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</a:rPr>
              <a:t> </a:t>
            </a:r>
            <a:r>
              <a:rPr sz="550" u="sng" spc="40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5"/>
              </a:rPr>
              <a:t>phoenixnap.co</a:t>
            </a:r>
            <a:r>
              <a:rPr sz="550" u="sng" spc="40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</a:rPr>
              <a:t>m</a:t>
            </a:r>
            <a:r>
              <a:rPr sz="550" spc="40" dirty="0">
                <a:solidFill>
                  <a:srgbClr val="85872B"/>
                </a:solidFill>
                <a:latin typeface="Calibri"/>
                <a:cs typeface="Calibri"/>
              </a:rPr>
              <a:t>)</a:t>
            </a:r>
            <a:endParaRPr sz="550">
              <a:latin typeface="Calibri"/>
              <a:cs typeface="Calibri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875030" y="762634"/>
            <a:ext cx="638810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25" dirty="0">
                <a:solidFill>
                  <a:srgbClr val="000000"/>
                </a:solidFill>
              </a:rPr>
              <a:t>Nma</a:t>
            </a:r>
            <a:r>
              <a:rPr dirty="0">
                <a:solidFill>
                  <a:srgbClr val="000000"/>
                </a:solidFill>
              </a:rPr>
              <a:t>p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3028314" y="848042"/>
            <a:ext cx="3937000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-65" dirty="0">
                <a:solidFill>
                  <a:srgbClr val="C42DDF"/>
                </a:solidFill>
                <a:latin typeface="Calibri"/>
                <a:cs typeface="Calibri"/>
              </a:rPr>
              <a:t>Σάρωση</a:t>
            </a:r>
            <a:r>
              <a:rPr sz="1100" spc="80" dirty="0">
                <a:solidFill>
                  <a:srgbClr val="C42DDF"/>
                </a:solidFill>
                <a:latin typeface="Calibri"/>
                <a:cs typeface="Calibri"/>
              </a:rPr>
              <a:t> </a:t>
            </a:r>
            <a:r>
              <a:rPr sz="1100" spc="-50" dirty="0">
                <a:solidFill>
                  <a:srgbClr val="C42DDF"/>
                </a:solidFill>
                <a:latin typeface="Calibri"/>
                <a:cs typeface="Calibri"/>
              </a:rPr>
              <a:t>για</a:t>
            </a:r>
            <a:r>
              <a:rPr sz="1100" spc="85" dirty="0">
                <a:solidFill>
                  <a:srgbClr val="C42DDF"/>
                </a:solidFill>
                <a:latin typeface="Calibri"/>
                <a:cs typeface="Calibri"/>
              </a:rPr>
              <a:t> </a:t>
            </a:r>
            <a:r>
              <a:rPr sz="1100" spc="-55" dirty="0">
                <a:solidFill>
                  <a:srgbClr val="C42DDF"/>
                </a:solidFill>
                <a:latin typeface="Calibri"/>
                <a:cs typeface="Calibri"/>
              </a:rPr>
              <a:t>τον</a:t>
            </a:r>
            <a:r>
              <a:rPr sz="1100" spc="80" dirty="0">
                <a:solidFill>
                  <a:srgbClr val="C42DDF"/>
                </a:solidFill>
                <a:latin typeface="Calibri"/>
                <a:cs typeface="Calibri"/>
              </a:rPr>
              <a:t> </a:t>
            </a:r>
            <a:r>
              <a:rPr sz="1100" spc="-55" dirty="0">
                <a:solidFill>
                  <a:srgbClr val="C42DDF"/>
                </a:solidFill>
                <a:latin typeface="Calibri"/>
                <a:cs typeface="Calibri"/>
              </a:rPr>
              <a:t>εντοπισμό</a:t>
            </a:r>
            <a:r>
              <a:rPr sz="1100" spc="80" dirty="0">
                <a:solidFill>
                  <a:srgbClr val="C42DDF"/>
                </a:solidFill>
                <a:latin typeface="Calibri"/>
                <a:cs typeface="Calibri"/>
              </a:rPr>
              <a:t> </a:t>
            </a:r>
            <a:r>
              <a:rPr sz="1100" spc="-65" dirty="0">
                <a:solidFill>
                  <a:srgbClr val="C42DDF"/>
                </a:solidFill>
                <a:latin typeface="Calibri"/>
                <a:cs typeface="Calibri"/>
              </a:rPr>
              <a:t>ρυθμίσεων</a:t>
            </a:r>
            <a:r>
              <a:rPr sz="1100" spc="70" dirty="0">
                <a:solidFill>
                  <a:srgbClr val="C42DDF"/>
                </a:solidFill>
                <a:latin typeface="Calibri"/>
                <a:cs typeface="Calibri"/>
              </a:rPr>
              <a:t> </a:t>
            </a:r>
            <a:r>
              <a:rPr sz="1100" spc="-50" dirty="0">
                <a:solidFill>
                  <a:srgbClr val="C42DDF"/>
                </a:solidFill>
                <a:latin typeface="Calibri"/>
                <a:cs typeface="Calibri"/>
              </a:rPr>
              <a:t>τείχους</a:t>
            </a:r>
            <a:r>
              <a:rPr sz="1100" spc="85" dirty="0">
                <a:solidFill>
                  <a:srgbClr val="C42DDF"/>
                </a:solidFill>
                <a:latin typeface="Calibri"/>
                <a:cs typeface="Calibri"/>
              </a:rPr>
              <a:t> </a:t>
            </a:r>
            <a:r>
              <a:rPr sz="1100" spc="-55" dirty="0">
                <a:solidFill>
                  <a:srgbClr val="C42DDF"/>
                </a:solidFill>
                <a:latin typeface="Arial Black"/>
                <a:cs typeface="Arial Black"/>
              </a:rPr>
              <a:t>(</a:t>
            </a:r>
            <a:r>
              <a:rPr sz="1100" spc="-55" dirty="0">
                <a:solidFill>
                  <a:srgbClr val="C42DDF"/>
                </a:solidFill>
                <a:latin typeface="Calibri"/>
                <a:cs typeface="Calibri"/>
              </a:rPr>
              <a:t>ηλεκτρονικής</a:t>
            </a:r>
            <a:r>
              <a:rPr sz="1100" spc="-55" dirty="0">
                <a:solidFill>
                  <a:srgbClr val="C42DDF"/>
                </a:solidFill>
                <a:latin typeface="Arial Black"/>
                <a:cs typeface="Arial Black"/>
              </a:rPr>
              <a:t>)</a:t>
            </a:r>
            <a:r>
              <a:rPr sz="1100" spc="-35" dirty="0">
                <a:solidFill>
                  <a:srgbClr val="C42DDF"/>
                </a:solidFill>
                <a:latin typeface="Arial Black"/>
                <a:cs typeface="Arial Black"/>
              </a:rPr>
              <a:t> </a:t>
            </a:r>
            <a:r>
              <a:rPr sz="1100" spc="-60" dirty="0">
                <a:solidFill>
                  <a:srgbClr val="C42DDF"/>
                </a:solidFill>
                <a:latin typeface="Calibri"/>
                <a:cs typeface="Calibri"/>
              </a:rPr>
              <a:t>προστασίας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875030" y="1499552"/>
            <a:ext cx="4216400" cy="4699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80" dirty="0">
                <a:latin typeface="Calibri"/>
                <a:cs typeface="Calibri"/>
              </a:rPr>
              <a:t>Ας</a:t>
            </a:r>
            <a:r>
              <a:rPr sz="1100" spc="35" dirty="0">
                <a:latin typeface="Calibri"/>
                <a:cs typeface="Calibri"/>
              </a:rPr>
              <a:t> </a:t>
            </a:r>
            <a:r>
              <a:rPr sz="1100" spc="80" dirty="0">
                <a:latin typeface="Calibri"/>
                <a:cs typeface="Calibri"/>
              </a:rPr>
              <a:t>στοχεύσουμε</a:t>
            </a:r>
            <a:r>
              <a:rPr sz="1100" spc="35" dirty="0">
                <a:latin typeface="Calibri"/>
                <a:cs typeface="Calibri"/>
              </a:rPr>
              <a:t> </a:t>
            </a:r>
            <a:r>
              <a:rPr sz="1100" spc="70" dirty="0">
                <a:latin typeface="Calibri"/>
                <a:cs typeface="Calibri"/>
              </a:rPr>
              <a:t>τη</a:t>
            </a:r>
            <a:r>
              <a:rPr sz="1100" spc="35" dirty="0">
                <a:latin typeface="Calibri"/>
                <a:cs typeface="Calibri"/>
              </a:rPr>
              <a:t> </a:t>
            </a:r>
            <a:r>
              <a:rPr sz="1100" b="1" spc="80" dirty="0">
                <a:latin typeface="Calibri"/>
                <a:cs typeface="Calibri"/>
              </a:rPr>
              <a:t>συσκευή</a:t>
            </a:r>
            <a:r>
              <a:rPr sz="1100" b="1" spc="40" dirty="0">
                <a:latin typeface="Calibri"/>
                <a:cs typeface="Calibri"/>
              </a:rPr>
              <a:t> </a:t>
            </a:r>
            <a:r>
              <a:rPr sz="1100" b="1" spc="70" dirty="0">
                <a:latin typeface="Calibri"/>
                <a:cs typeface="Calibri"/>
              </a:rPr>
              <a:t>Metasploit</a:t>
            </a:r>
            <a:r>
              <a:rPr sz="1100" b="1" spc="40" dirty="0">
                <a:latin typeface="Calibri"/>
                <a:cs typeface="Calibri"/>
              </a:rPr>
              <a:t> </a:t>
            </a:r>
            <a:r>
              <a:rPr sz="1100" spc="80" dirty="0">
                <a:latin typeface="Calibri"/>
                <a:cs typeface="Calibri"/>
              </a:rPr>
              <a:t>να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spc="75" dirty="0">
                <a:latin typeface="Calibri"/>
                <a:cs typeface="Calibri"/>
              </a:rPr>
              <a:t>εντοπίσουμε</a:t>
            </a:r>
            <a:r>
              <a:rPr sz="1100" spc="35" dirty="0">
                <a:latin typeface="Calibri"/>
                <a:cs typeface="Calibri"/>
              </a:rPr>
              <a:t> </a:t>
            </a:r>
            <a:r>
              <a:rPr sz="1100" b="1" spc="70" dirty="0">
                <a:latin typeface="Calibri"/>
                <a:cs typeface="Calibri"/>
              </a:rPr>
              <a:t>και</a:t>
            </a:r>
            <a:r>
              <a:rPr sz="1100" b="1" spc="40" dirty="0">
                <a:latin typeface="Calibri"/>
                <a:cs typeface="Calibri"/>
              </a:rPr>
              <a:t> </a:t>
            </a:r>
            <a:r>
              <a:rPr sz="1100" b="1" spc="80" dirty="0">
                <a:latin typeface="Calibri"/>
                <a:cs typeface="Calibri"/>
              </a:rPr>
              <a:t>να</a:t>
            </a:r>
            <a:endParaRPr sz="11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860"/>
              </a:spcBef>
            </a:pPr>
            <a:r>
              <a:rPr sz="1100" b="1" spc="55" dirty="0">
                <a:latin typeface="Calibri"/>
                <a:cs typeface="Calibri"/>
              </a:rPr>
              <a:t>να</a:t>
            </a:r>
            <a:r>
              <a:rPr sz="1100" b="1" spc="20" dirty="0">
                <a:latin typeface="Calibri"/>
                <a:cs typeface="Calibri"/>
              </a:rPr>
              <a:t> </a:t>
            </a:r>
            <a:r>
              <a:rPr sz="1100" b="1" spc="50" dirty="0">
                <a:latin typeface="Calibri"/>
                <a:cs typeface="Calibri"/>
              </a:rPr>
              <a:t>προσδιορίσετε</a:t>
            </a:r>
            <a:r>
              <a:rPr sz="1100" b="1" spc="25" dirty="0">
                <a:latin typeface="Calibri"/>
                <a:cs typeface="Calibri"/>
              </a:rPr>
              <a:t> </a:t>
            </a:r>
            <a:r>
              <a:rPr sz="1100" spc="50" dirty="0">
                <a:latin typeface="Calibri"/>
                <a:cs typeface="Calibri"/>
              </a:rPr>
              <a:t>τα</a:t>
            </a:r>
            <a:r>
              <a:rPr sz="1100" spc="25" dirty="0">
                <a:latin typeface="Calibri"/>
                <a:cs typeface="Calibri"/>
              </a:rPr>
              <a:t> </a:t>
            </a:r>
            <a:r>
              <a:rPr sz="1100" b="1" spc="50" dirty="0">
                <a:latin typeface="Calibri"/>
                <a:cs typeface="Calibri"/>
              </a:rPr>
              <a:t>υφιστάμενα</a:t>
            </a:r>
            <a:r>
              <a:rPr sz="1100" b="1" spc="20" dirty="0">
                <a:latin typeface="Calibri"/>
                <a:cs typeface="Calibri"/>
              </a:rPr>
              <a:t> </a:t>
            </a:r>
            <a:r>
              <a:rPr sz="1100" spc="40" dirty="0">
                <a:latin typeface="Calibri"/>
                <a:cs typeface="Calibri"/>
              </a:rPr>
              <a:t>σημεία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spc="35" dirty="0">
                <a:latin typeface="Calibri"/>
                <a:cs typeface="Calibri"/>
              </a:rPr>
              <a:t>Ευπάθειας.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265430" y="2624137"/>
            <a:ext cx="5883910" cy="1821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75" dirty="0">
                <a:latin typeface="Calibri"/>
                <a:cs typeface="Calibri"/>
              </a:rPr>
              <a:t>Ανακτήστε</a:t>
            </a:r>
            <a:r>
              <a:rPr sz="1100" spc="35" dirty="0">
                <a:latin typeface="Calibri"/>
                <a:cs typeface="Calibri"/>
              </a:rPr>
              <a:t> </a:t>
            </a:r>
            <a:r>
              <a:rPr sz="1100" spc="85" dirty="0">
                <a:latin typeface="Calibri"/>
                <a:cs typeface="Calibri"/>
              </a:rPr>
              <a:t>αν</a:t>
            </a:r>
            <a:r>
              <a:rPr sz="1100" spc="45" dirty="0">
                <a:latin typeface="Calibri"/>
                <a:cs typeface="Calibri"/>
              </a:rPr>
              <a:t> </a:t>
            </a:r>
            <a:r>
              <a:rPr sz="1100" b="1" spc="65" dirty="0">
                <a:latin typeface="Calibri"/>
                <a:cs typeface="Calibri"/>
              </a:rPr>
              <a:t>τείχος</a:t>
            </a:r>
            <a:r>
              <a:rPr sz="1100" b="1" spc="45" dirty="0">
                <a:latin typeface="Calibri"/>
                <a:cs typeface="Calibri"/>
              </a:rPr>
              <a:t> </a:t>
            </a:r>
            <a:r>
              <a:rPr sz="1100" b="1" spc="70" dirty="0">
                <a:latin typeface="Calibri"/>
                <a:cs typeface="Calibri"/>
              </a:rPr>
              <a:t>(ηλεκτρονικής)</a:t>
            </a:r>
            <a:r>
              <a:rPr sz="1100" b="1" spc="35" dirty="0">
                <a:latin typeface="Calibri"/>
                <a:cs typeface="Calibri"/>
              </a:rPr>
              <a:t> </a:t>
            </a:r>
            <a:r>
              <a:rPr sz="1100" b="1" spc="75" dirty="0">
                <a:latin typeface="Calibri"/>
                <a:cs typeface="Calibri"/>
              </a:rPr>
              <a:t>προστασίας</a:t>
            </a:r>
            <a:r>
              <a:rPr sz="1100" b="1" spc="55" dirty="0">
                <a:latin typeface="Calibri"/>
                <a:cs typeface="Calibri"/>
              </a:rPr>
              <a:t> </a:t>
            </a:r>
            <a:r>
              <a:rPr sz="1100" spc="65" dirty="0">
                <a:latin typeface="Calibri"/>
                <a:cs typeface="Calibri"/>
              </a:rPr>
              <a:t>είναι</a:t>
            </a:r>
            <a:r>
              <a:rPr sz="1100" spc="45" dirty="0">
                <a:latin typeface="Calibri"/>
                <a:cs typeface="Calibri"/>
              </a:rPr>
              <a:t> </a:t>
            </a:r>
            <a:r>
              <a:rPr sz="1100" b="1" spc="75" dirty="0">
                <a:latin typeface="Calibri"/>
                <a:cs typeface="Calibri"/>
              </a:rPr>
              <a:t>ενεργό</a:t>
            </a:r>
            <a:r>
              <a:rPr sz="1100" b="1" spc="45" dirty="0">
                <a:latin typeface="Calibri"/>
                <a:cs typeface="Calibri"/>
              </a:rPr>
              <a:t> </a:t>
            </a:r>
            <a:r>
              <a:rPr sz="1100" spc="75" dirty="0">
                <a:latin typeface="Calibri"/>
                <a:cs typeface="Calibri"/>
              </a:rPr>
              <a:t>στον</a:t>
            </a:r>
            <a:r>
              <a:rPr sz="1100" spc="45" dirty="0">
                <a:latin typeface="Calibri"/>
                <a:cs typeface="Calibri"/>
              </a:rPr>
              <a:t> </a:t>
            </a:r>
            <a:r>
              <a:rPr sz="1100" spc="60" dirty="0">
                <a:latin typeface="Calibri"/>
                <a:cs typeface="Calibri"/>
              </a:rPr>
              <a:t>κεντρικό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spc="65" dirty="0">
                <a:latin typeface="Calibri"/>
                <a:cs typeface="Calibri"/>
              </a:rPr>
              <a:t>υπολογι</a:t>
            </a:r>
            <a:r>
              <a:rPr lang="el-GR" sz="1100" spc="65" dirty="0">
                <a:latin typeface="Calibri"/>
                <a:cs typeface="Calibri"/>
              </a:rPr>
              <a:t>σ</a:t>
            </a:r>
            <a:r>
              <a:rPr sz="1100" spc="55" dirty="0" err="1">
                <a:latin typeface="Calibri"/>
                <a:cs typeface="Calibri"/>
              </a:rPr>
              <a:t>τή</a:t>
            </a:r>
            <a:r>
              <a:rPr sz="1100" spc="55" dirty="0">
                <a:latin typeface="Calibri"/>
                <a:cs typeface="Calibri"/>
              </a:rPr>
              <a:t>.</a:t>
            </a:r>
            <a:endParaRPr sz="1100" dirty="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466408" y="3713450"/>
            <a:ext cx="6975475" cy="1821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b="1" spc="100" dirty="0">
                <a:solidFill>
                  <a:srgbClr val="CF2D1C"/>
                </a:solidFill>
                <a:latin typeface="Calibri"/>
                <a:cs typeface="Calibri"/>
              </a:rPr>
              <a:t>Nmap</a:t>
            </a:r>
            <a:r>
              <a:rPr sz="1100" b="1" spc="50" dirty="0">
                <a:solidFill>
                  <a:srgbClr val="CF2D1C"/>
                </a:solidFill>
                <a:latin typeface="Calibri"/>
                <a:cs typeface="Calibri"/>
              </a:rPr>
              <a:t> </a:t>
            </a:r>
            <a:r>
              <a:rPr sz="1100" b="1" spc="65" dirty="0">
                <a:solidFill>
                  <a:srgbClr val="CF2D1C"/>
                </a:solidFill>
                <a:latin typeface="Calibri"/>
                <a:cs typeface="Calibri"/>
              </a:rPr>
              <a:t>-sA</a:t>
            </a:r>
            <a:r>
              <a:rPr sz="1100" b="1" spc="25" dirty="0">
                <a:solidFill>
                  <a:srgbClr val="CF2D1C"/>
                </a:solidFill>
                <a:latin typeface="Calibri"/>
                <a:cs typeface="Calibri"/>
              </a:rPr>
              <a:t> </a:t>
            </a:r>
            <a:r>
              <a:rPr sz="1100" b="1" spc="60" dirty="0">
                <a:solidFill>
                  <a:srgbClr val="CF2D1C"/>
                </a:solidFill>
                <a:latin typeface="Calibri"/>
                <a:cs typeface="Calibri"/>
              </a:rPr>
              <a:t>192.168.122.230</a:t>
            </a:r>
            <a:endParaRPr sz="11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131550" y="6326504"/>
            <a:ext cx="114935" cy="1244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50" spc="5" dirty="0">
                <a:latin typeface="Calibri"/>
                <a:cs typeface="Calibri"/>
              </a:rPr>
              <a:t>1</a:t>
            </a:r>
            <a:r>
              <a:rPr sz="650" spc="30" dirty="0">
                <a:latin typeface="Calibri"/>
                <a:cs typeface="Calibri"/>
              </a:rPr>
              <a:t>7</a:t>
            </a:r>
            <a:endParaRPr sz="650">
              <a:latin typeface="Calibri"/>
              <a:cs typeface="Calibri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6004559" y="0"/>
            <a:ext cx="6187440" cy="6878955"/>
            <a:chOff x="6004559" y="0"/>
            <a:chExt cx="6187440" cy="6878955"/>
          </a:xfrm>
        </p:grpSpPr>
        <p:sp>
          <p:nvSpPr>
            <p:cNvPr id="4" name="object 4"/>
            <p:cNvSpPr/>
            <p:nvPr/>
          </p:nvSpPr>
          <p:spPr>
            <a:xfrm>
              <a:off x="6896099" y="1270"/>
              <a:ext cx="1818639" cy="6856730"/>
            </a:xfrm>
            <a:custGeom>
              <a:avLst/>
              <a:gdLst/>
              <a:ahLst/>
              <a:cxnLst/>
              <a:rect l="l" t="t" r="r" b="b"/>
              <a:pathLst>
                <a:path w="1818640" h="6856730">
                  <a:moveTo>
                    <a:pt x="0" y="6856730"/>
                  </a:moveTo>
                  <a:lnTo>
                    <a:pt x="1818322" y="0"/>
                  </a:lnTo>
                </a:path>
              </a:pathLst>
            </a:custGeom>
            <a:ln w="22225">
              <a:solidFill>
                <a:srgbClr val="D6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548879" y="6167120"/>
              <a:ext cx="3294379" cy="612140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004559" y="1910080"/>
              <a:ext cx="6187440" cy="3821429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200139" y="2105659"/>
              <a:ext cx="5758179" cy="3243579"/>
            </a:xfrm>
            <a:prstGeom prst="rect">
              <a:avLst/>
            </a:prstGeom>
          </p:spPr>
        </p:pic>
      </p:grpSp>
      <p:sp>
        <p:nvSpPr>
          <p:cNvPr id="8" name="object 8"/>
          <p:cNvSpPr txBox="1"/>
          <p:nvPr/>
        </p:nvSpPr>
        <p:spPr>
          <a:xfrm>
            <a:off x="9914890" y="33019"/>
            <a:ext cx="2174240" cy="1244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50" spc="60" dirty="0">
                <a:latin typeface="Calibri"/>
                <a:cs typeface="Calibri"/>
              </a:rPr>
              <a:t>CSP004_C_E:</a:t>
            </a:r>
            <a:r>
              <a:rPr sz="650" spc="35" dirty="0">
                <a:latin typeface="Calibri"/>
                <a:cs typeface="Calibri"/>
              </a:rPr>
              <a:t> </a:t>
            </a:r>
            <a:r>
              <a:rPr sz="650" spc="55" dirty="0">
                <a:latin typeface="Calibri"/>
                <a:cs typeface="Calibri"/>
              </a:rPr>
              <a:t>Abdelkader</a:t>
            </a:r>
            <a:r>
              <a:rPr sz="650" spc="30" dirty="0">
                <a:latin typeface="Calibri"/>
                <a:cs typeface="Calibri"/>
              </a:rPr>
              <a:t> </a:t>
            </a:r>
            <a:r>
              <a:rPr sz="650" spc="60" dirty="0">
                <a:latin typeface="Calibri"/>
                <a:cs typeface="Calibri"/>
              </a:rPr>
              <a:t>Shaaban</a:t>
            </a:r>
            <a:r>
              <a:rPr sz="650" spc="40" dirty="0">
                <a:latin typeface="Calibri"/>
                <a:cs typeface="Calibri"/>
              </a:rPr>
              <a:t> </a:t>
            </a:r>
            <a:r>
              <a:rPr sz="650" spc="55" dirty="0">
                <a:latin typeface="Calibri"/>
                <a:cs typeface="Calibri"/>
              </a:rPr>
              <a:t>και</a:t>
            </a:r>
            <a:r>
              <a:rPr sz="650" spc="25" dirty="0">
                <a:latin typeface="Calibri"/>
                <a:cs typeface="Calibri"/>
              </a:rPr>
              <a:t> </a:t>
            </a:r>
            <a:r>
              <a:rPr sz="650" spc="50" dirty="0">
                <a:latin typeface="Calibri"/>
                <a:cs typeface="Calibri"/>
              </a:rPr>
              <a:t>Stefan</a:t>
            </a:r>
            <a:r>
              <a:rPr sz="650" spc="25" dirty="0">
                <a:latin typeface="Calibri"/>
                <a:cs typeface="Calibri"/>
              </a:rPr>
              <a:t> </a:t>
            </a:r>
            <a:r>
              <a:rPr sz="650" spc="50" dirty="0">
                <a:latin typeface="Calibri"/>
                <a:cs typeface="Calibri"/>
              </a:rPr>
              <a:t>Schauer</a:t>
            </a:r>
            <a:endParaRPr sz="65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60325" y="6600507"/>
            <a:ext cx="2379980" cy="952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625"/>
              </a:lnSpc>
            </a:pPr>
            <a:r>
              <a:rPr sz="550" u="sng" spc="45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5"/>
              </a:rPr>
              <a:t>Εντολές</a:t>
            </a:r>
            <a:r>
              <a:rPr sz="550" u="sng" spc="20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5"/>
              </a:rPr>
              <a:t> </a:t>
            </a:r>
            <a:r>
              <a:rPr sz="550" u="sng" spc="65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5"/>
              </a:rPr>
              <a:t>Nmap</a:t>
            </a:r>
            <a:r>
              <a:rPr sz="550" u="sng" spc="170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5"/>
              </a:rPr>
              <a:t> </a:t>
            </a:r>
            <a:r>
              <a:rPr sz="550" u="sng" spc="55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5"/>
              </a:rPr>
              <a:t>17</a:t>
            </a:r>
            <a:r>
              <a:rPr sz="550" u="sng" spc="25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5"/>
              </a:rPr>
              <a:t> </a:t>
            </a:r>
            <a:r>
              <a:rPr sz="550" u="sng" spc="45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5"/>
              </a:rPr>
              <a:t>βασικές</a:t>
            </a:r>
            <a:r>
              <a:rPr sz="550" u="sng" spc="20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5"/>
              </a:rPr>
              <a:t> </a:t>
            </a:r>
            <a:r>
              <a:rPr sz="550" u="sng" spc="45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5"/>
              </a:rPr>
              <a:t>εντολές</a:t>
            </a:r>
            <a:r>
              <a:rPr sz="550" u="sng" spc="25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5"/>
              </a:rPr>
              <a:t> </a:t>
            </a:r>
            <a:r>
              <a:rPr sz="550" u="sng" spc="45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5"/>
              </a:rPr>
              <a:t>για</a:t>
            </a:r>
            <a:r>
              <a:rPr sz="550" u="sng" spc="20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5"/>
              </a:rPr>
              <a:t> </a:t>
            </a:r>
            <a:r>
              <a:rPr sz="550" u="sng" spc="45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5"/>
              </a:rPr>
              <a:t>δίκ</a:t>
            </a:r>
            <a:r>
              <a:rPr sz="550" u="sng" spc="45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</a:rPr>
              <a:t>τυο</a:t>
            </a:r>
            <a:r>
              <a:rPr sz="550" u="sng" spc="20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</a:rPr>
              <a:t> </a:t>
            </a:r>
            <a:r>
              <a:rPr sz="550" u="sng" spc="45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</a:rPr>
              <a:t>Linux</a:t>
            </a:r>
            <a:r>
              <a:rPr sz="550" u="sng" spc="20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</a:rPr>
              <a:t> </a:t>
            </a:r>
            <a:r>
              <a:rPr sz="550" u="sng" spc="40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5"/>
              </a:rPr>
              <a:t>phoenixnap.co</a:t>
            </a:r>
            <a:r>
              <a:rPr sz="550" u="sng" spc="40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</a:rPr>
              <a:t>m</a:t>
            </a:r>
            <a:r>
              <a:rPr sz="550" spc="40" dirty="0">
                <a:solidFill>
                  <a:srgbClr val="85872B"/>
                </a:solidFill>
                <a:latin typeface="Calibri"/>
                <a:cs typeface="Calibri"/>
              </a:rPr>
              <a:t>)</a:t>
            </a:r>
            <a:endParaRPr sz="550">
              <a:latin typeface="Calibri"/>
              <a:cs typeface="Calibri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875030" y="762634"/>
            <a:ext cx="638810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25" dirty="0">
                <a:solidFill>
                  <a:srgbClr val="000000"/>
                </a:solidFill>
              </a:rPr>
              <a:t>Nma</a:t>
            </a:r>
            <a:r>
              <a:rPr dirty="0">
                <a:solidFill>
                  <a:srgbClr val="000000"/>
                </a:solidFill>
              </a:rPr>
              <a:t>p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3028314" y="827404"/>
            <a:ext cx="989965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-65" dirty="0">
                <a:solidFill>
                  <a:srgbClr val="C42DDF"/>
                </a:solidFill>
                <a:latin typeface="Calibri"/>
                <a:cs typeface="Calibri"/>
              </a:rPr>
              <a:t>Σάρωση</a:t>
            </a:r>
            <a:r>
              <a:rPr sz="1100" spc="45" dirty="0">
                <a:solidFill>
                  <a:srgbClr val="C42DDF"/>
                </a:solidFill>
                <a:latin typeface="Calibri"/>
                <a:cs typeface="Calibri"/>
              </a:rPr>
              <a:t> </a:t>
            </a:r>
            <a:r>
              <a:rPr sz="1100" spc="-50" dirty="0">
                <a:solidFill>
                  <a:srgbClr val="C42DDF"/>
                </a:solidFill>
                <a:latin typeface="Calibri"/>
                <a:cs typeface="Calibri"/>
              </a:rPr>
              <a:t>για</a:t>
            </a:r>
            <a:r>
              <a:rPr sz="1100" spc="55" dirty="0">
                <a:solidFill>
                  <a:srgbClr val="C42DDF"/>
                </a:solidFill>
                <a:latin typeface="Calibri"/>
                <a:cs typeface="Calibri"/>
              </a:rPr>
              <a:t> </a:t>
            </a:r>
            <a:r>
              <a:rPr sz="1100" spc="-65" dirty="0">
                <a:solidFill>
                  <a:srgbClr val="C42DDF"/>
                </a:solidFill>
                <a:latin typeface="Calibri"/>
                <a:cs typeface="Calibri"/>
              </a:rPr>
              <a:t>θύρες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875030" y="1499552"/>
            <a:ext cx="4216400" cy="4699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80" dirty="0">
                <a:latin typeface="Calibri"/>
                <a:cs typeface="Calibri"/>
              </a:rPr>
              <a:t>Ας</a:t>
            </a:r>
            <a:r>
              <a:rPr sz="1100" spc="35" dirty="0">
                <a:latin typeface="Calibri"/>
                <a:cs typeface="Calibri"/>
              </a:rPr>
              <a:t> </a:t>
            </a:r>
            <a:r>
              <a:rPr sz="1100" spc="80" dirty="0">
                <a:latin typeface="Calibri"/>
                <a:cs typeface="Calibri"/>
              </a:rPr>
              <a:t>στοχεύσουμε</a:t>
            </a:r>
            <a:r>
              <a:rPr sz="1100" spc="35" dirty="0">
                <a:latin typeface="Calibri"/>
                <a:cs typeface="Calibri"/>
              </a:rPr>
              <a:t> </a:t>
            </a:r>
            <a:r>
              <a:rPr sz="1100" spc="70" dirty="0">
                <a:latin typeface="Calibri"/>
                <a:cs typeface="Calibri"/>
              </a:rPr>
              <a:t>τη</a:t>
            </a:r>
            <a:r>
              <a:rPr sz="1100" spc="35" dirty="0">
                <a:latin typeface="Calibri"/>
                <a:cs typeface="Calibri"/>
              </a:rPr>
              <a:t> </a:t>
            </a:r>
            <a:r>
              <a:rPr sz="1100" b="1" spc="80" dirty="0">
                <a:latin typeface="Calibri"/>
                <a:cs typeface="Calibri"/>
              </a:rPr>
              <a:t>συσκευή</a:t>
            </a:r>
            <a:r>
              <a:rPr sz="1100" b="1" spc="40" dirty="0">
                <a:latin typeface="Calibri"/>
                <a:cs typeface="Calibri"/>
              </a:rPr>
              <a:t> </a:t>
            </a:r>
            <a:r>
              <a:rPr sz="1100" b="1" spc="70" dirty="0">
                <a:latin typeface="Calibri"/>
                <a:cs typeface="Calibri"/>
              </a:rPr>
              <a:t>Metasploit</a:t>
            </a:r>
            <a:r>
              <a:rPr sz="1100" b="1" spc="40" dirty="0">
                <a:latin typeface="Calibri"/>
                <a:cs typeface="Calibri"/>
              </a:rPr>
              <a:t> </a:t>
            </a:r>
            <a:r>
              <a:rPr sz="1100" spc="80" dirty="0">
                <a:latin typeface="Calibri"/>
                <a:cs typeface="Calibri"/>
              </a:rPr>
              <a:t>να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spc="75" dirty="0">
                <a:latin typeface="Calibri"/>
                <a:cs typeface="Calibri"/>
              </a:rPr>
              <a:t>εντοπίσουμε</a:t>
            </a:r>
            <a:r>
              <a:rPr sz="1100" spc="35" dirty="0">
                <a:latin typeface="Calibri"/>
                <a:cs typeface="Calibri"/>
              </a:rPr>
              <a:t> </a:t>
            </a:r>
            <a:r>
              <a:rPr sz="1100" b="1" spc="70" dirty="0">
                <a:latin typeface="Calibri"/>
                <a:cs typeface="Calibri"/>
              </a:rPr>
              <a:t>και</a:t>
            </a:r>
            <a:r>
              <a:rPr sz="1100" b="1" spc="40" dirty="0">
                <a:latin typeface="Calibri"/>
                <a:cs typeface="Calibri"/>
              </a:rPr>
              <a:t> </a:t>
            </a:r>
            <a:r>
              <a:rPr sz="1100" b="1" spc="80" dirty="0">
                <a:latin typeface="Calibri"/>
                <a:cs typeface="Calibri"/>
              </a:rPr>
              <a:t>να</a:t>
            </a:r>
            <a:endParaRPr sz="11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860"/>
              </a:spcBef>
            </a:pPr>
            <a:r>
              <a:rPr sz="1100" b="1" spc="55" dirty="0">
                <a:latin typeface="Calibri"/>
                <a:cs typeface="Calibri"/>
              </a:rPr>
              <a:t>να</a:t>
            </a:r>
            <a:r>
              <a:rPr sz="1100" b="1" spc="20" dirty="0">
                <a:latin typeface="Calibri"/>
                <a:cs typeface="Calibri"/>
              </a:rPr>
              <a:t> </a:t>
            </a:r>
            <a:r>
              <a:rPr sz="1100" b="1" spc="50" dirty="0">
                <a:latin typeface="Calibri"/>
                <a:cs typeface="Calibri"/>
              </a:rPr>
              <a:t>προσδιορίσετε</a:t>
            </a:r>
            <a:r>
              <a:rPr sz="1100" b="1" spc="25" dirty="0">
                <a:latin typeface="Calibri"/>
                <a:cs typeface="Calibri"/>
              </a:rPr>
              <a:t> </a:t>
            </a:r>
            <a:r>
              <a:rPr sz="1100" spc="50" dirty="0">
                <a:latin typeface="Calibri"/>
                <a:cs typeface="Calibri"/>
              </a:rPr>
              <a:t>τα</a:t>
            </a:r>
            <a:r>
              <a:rPr sz="1100" spc="25" dirty="0">
                <a:latin typeface="Calibri"/>
                <a:cs typeface="Calibri"/>
              </a:rPr>
              <a:t> </a:t>
            </a:r>
            <a:r>
              <a:rPr sz="1100" b="1" spc="50" dirty="0">
                <a:latin typeface="Calibri"/>
                <a:cs typeface="Calibri"/>
              </a:rPr>
              <a:t>υφιστάμενα</a:t>
            </a:r>
            <a:r>
              <a:rPr sz="1100" b="1" spc="20" dirty="0">
                <a:latin typeface="Calibri"/>
                <a:cs typeface="Calibri"/>
              </a:rPr>
              <a:t> </a:t>
            </a:r>
            <a:r>
              <a:rPr sz="1100" spc="40" dirty="0">
                <a:latin typeface="Calibri"/>
                <a:cs typeface="Calibri"/>
              </a:rPr>
              <a:t>σημεία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spc="35" dirty="0">
                <a:latin typeface="Calibri"/>
                <a:cs typeface="Calibri"/>
              </a:rPr>
              <a:t>Ευπάθειας.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875030" y="2583179"/>
            <a:ext cx="8416290" cy="13417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114" dirty="0">
                <a:latin typeface="Calibri"/>
                <a:cs typeface="Calibri"/>
              </a:rPr>
              <a:t>Σάρωση</a:t>
            </a:r>
            <a:r>
              <a:rPr sz="1100" spc="35" dirty="0">
                <a:latin typeface="Calibri"/>
                <a:cs typeface="Calibri"/>
              </a:rPr>
              <a:t> </a:t>
            </a:r>
            <a:r>
              <a:rPr sz="1100" spc="90" dirty="0">
                <a:latin typeface="Calibri"/>
                <a:cs typeface="Calibri"/>
              </a:rPr>
              <a:t>για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b="1" spc="105" dirty="0">
                <a:latin typeface="Calibri"/>
                <a:cs typeface="Calibri"/>
              </a:rPr>
              <a:t>συγκεκριμένη</a:t>
            </a:r>
            <a:r>
              <a:rPr sz="1100" b="1" spc="35" dirty="0">
                <a:latin typeface="Calibri"/>
                <a:cs typeface="Calibri"/>
              </a:rPr>
              <a:t> </a:t>
            </a:r>
            <a:r>
              <a:rPr sz="1100" b="1" spc="100" dirty="0">
                <a:latin typeface="Calibri"/>
                <a:cs typeface="Calibri"/>
              </a:rPr>
              <a:t>θύρα</a:t>
            </a:r>
            <a:endParaRPr sz="11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800" dirty="0">
              <a:latin typeface="Calibri"/>
              <a:cs typeface="Calibri"/>
            </a:endParaRPr>
          </a:p>
          <a:p>
            <a:pPr marL="1005205">
              <a:lnSpc>
                <a:spcPct val="100000"/>
              </a:lnSpc>
            </a:pPr>
            <a:r>
              <a:rPr sz="1100" b="1" spc="100" dirty="0">
                <a:solidFill>
                  <a:srgbClr val="CF2D1C"/>
                </a:solidFill>
                <a:latin typeface="Calibri"/>
                <a:cs typeface="Calibri"/>
              </a:rPr>
              <a:t>Nmap</a:t>
            </a:r>
            <a:r>
              <a:rPr sz="1100" b="1" spc="45" dirty="0">
                <a:solidFill>
                  <a:srgbClr val="CF2D1C"/>
                </a:solidFill>
                <a:latin typeface="Calibri"/>
                <a:cs typeface="Calibri"/>
              </a:rPr>
              <a:t> </a:t>
            </a:r>
            <a:r>
              <a:rPr sz="1100" b="1" spc="65" dirty="0">
                <a:solidFill>
                  <a:srgbClr val="CF2D1C"/>
                </a:solidFill>
                <a:latin typeface="Calibri"/>
                <a:cs typeface="Calibri"/>
              </a:rPr>
              <a:t>-p</a:t>
            </a:r>
            <a:r>
              <a:rPr sz="1100" b="1" spc="30" dirty="0">
                <a:solidFill>
                  <a:srgbClr val="CF2D1C"/>
                </a:solidFill>
                <a:latin typeface="Calibri"/>
                <a:cs typeface="Calibri"/>
              </a:rPr>
              <a:t> </a:t>
            </a:r>
            <a:r>
              <a:rPr sz="1100" b="1" spc="75" dirty="0">
                <a:solidFill>
                  <a:srgbClr val="CF2D1C"/>
                </a:solidFill>
                <a:latin typeface="Calibri"/>
                <a:cs typeface="Calibri"/>
              </a:rPr>
              <a:t>80</a:t>
            </a:r>
            <a:r>
              <a:rPr sz="1100" b="1" spc="30" dirty="0">
                <a:solidFill>
                  <a:srgbClr val="CF2D1C"/>
                </a:solidFill>
                <a:latin typeface="Calibri"/>
                <a:cs typeface="Calibri"/>
              </a:rPr>
              <a:t> </a:t>
            </a:r>
            <a:r>
              <a:rPr sz="1100" b="1" spc="60" dirty="0">
                <a:solidFill>
                  <a:srgbClr val="CF2D1C"/>
                </a:solidFill>
                <a:latin typeface="Calibri"/>
                <a:cs typeface="Calibri"/>
              </a:rPr>
              <a:t>192.168.122.230</a:t>
            </a:r>
            <a:endParaRPr sz="11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1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00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100" spc="105" dirty="0">
                <a:latin typeface="Calibri"/>
                <a:cs typeface="Calibri"/>
              </a:rPr>
              <a:t>Μπορείτε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spc="110" dirty="0">
                <a:latin typeface="Calibri"/>
                <a:cs typeface="Calibri"/>
              </a:rPr>
              <a:t>να</a:t>
            </a:r>
            <a:r>
              <a:rPr sz="1100" spc="45" dirty="0">
                <a:latin typeface="Calibri"/>
                <a:cs typeface="Calibri"/>
              </a:rPr>
              <a:t> </a:t>
            </a:r>
            <a:r>
              <a:rPr sz="1100" spc="105" dirty="0">
                <a:latin typeface="Calibri"/>
                <a:cs typeface="Calibri"/>
              </a:rPr>
              <a:t>πραγματοποιήσετε</a:t>
            </a:r>
            <a:r>
              <a:rPr sz="1100" spc="35" dirty="0">
                <a:latin typeface="Calibri"/>
                <a:cs typeface="Calibri"/>
              </a:rPr>
              <a:t> </a:t>
            </a:r>
            <a:r>
              <a:rPr sz="1100" spc="120" dirty="0">
                <a:latin typeface="Calibri"/>
                <a:cs typeface="Calibri"/>
              </a:rPr>
              <a:t>σάρωση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spc="90" dirty="0">
                <a:latin typeface="Calibri"/>
                <a:cs typeface="Calibri"/>
              </a:rPr>
              <a:t>για</a:t>
            </a:r>
            <a:r>
              <a:rPr sz="1100" spc="45" dirty="0">
                <a:latin typeface="Calibri"/>
                <a:cs typeface="Calibri"/>
              </a:rPr>
              <a:t> </a:t>
            </a:r>
            <a:r>
              <a:rPr sz="1100" b="1" spc="110" dirty="0">
                <a:latin typeface="Calibri"/>
                <a:cs typeface="Calibri"/>
              </a:rPr>
              <a:t>πολλαπλές</a:t>
            </a:r>
            <a:r>
              <a:rPr sz="1100" b="1" spc="45" dirty="0">
                <a:latin typeface="Calibri"/>
                <a:cs typeface="Calibri"/>
              </a:rPr>
              <a:t> </a:t>
            </a:r>
            <a:r>
              <a:rPr sz="1100" b="1" spc="100" dirty="0">
                <a:latin typeface="Calibri"/>
                <a:cs typeface="Calibri"/>
              </a:rPr>
              <a:t>θύρες</a:t>
            </a:r>
            <a:endParaRPr sz="11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200" dirty="0">
              <a:latin typeface="Calibri"/>
              <a:cs typeface="Calibri"/>
            </a:endParaRPr>
          </a:p>
          <a:p>
            <a:pPr marL="992505">
              <a:lnSpc>
                <a:spcPct val="100000"/>
              </a:lnSpc>
            </a:pPr>
            <a:r>
              <a:rPr sz="1100" b="1" spc="100" dirty="0">
                <a:solidFill>
                  <a:srgbClr val="CF2D1C"/>
                </a:solidFill>
                <a:latin typeface="Calibri"/>
                <a:cs typeface="Calibri"/>
              </a:rPr>
              <a:t>Nmap</a:t>
            </a:r>
            <a:r>
              <a:rPr sz="1100" b="1" spc="40" dirty="0">
                <a:solidFill>
                  <a:srgbClr val="CF2D1C"/>
                </a:solidFill>
                <a:latin typeface="Calibri"/>
                <a:cs typeface="Calibri"/>
              </a:rPr>
              <a:t> </a:t>
            </a:r>
            <a:r>
              <a:rPr sz="1100" b="1" spc="65" dirty="0">
                <a:solidFill>
                  <a:srgbClr val="CF2D1C"/>
                </a:solidFill>
                <a:latin typeface="Calibri"/>
                <a:cs typeface="Calibri"/>
              </a:rPr>
              <a:t>-p</a:t>
            </a:r>
            <a:r>
              <a:rPr sz="1100" b="1" spc="25" dirty="0">
                <a:solidFill>
                  <a:srgbClr val="CF2D1C"/>
                </a:solidFill>
                <a:latin typeface="Calibri"/>
                <a:cs typeface="Calibri"/>
              </a:rPr>
              <a:t> </a:t>
            </a:r>
            <a:r>
              <a:rPr sz="1100" b="1" spc="60" dirty="0">
                <a:solidFill>
                  <a:srgbClr val="CF2D1C"/>
                </a:solidFill>
                <a:latin typeface="Calibri"/>
                <a:cs typeface="Calibri"/>
              </a:rPr>
              <a:t>80,</a:t>
            </a:r>
            <a:r>
              <a:rPr sz="1100" b="1" spc="25" dirty="0">
                <a:solidFill>
                  <a:srgbClr val="CF2D1C"/>
                </a:solidFill>
                <a:latin typeface="Calibri"/>
                <a:cs typeface="Calibri"/>
              </a:rPr>
              <a:t> </a:t>
            </a:r>
            <a:r>
              <a:rPr sz="1100" b="1" spc="75" dirty="0">
                <a:solidFill>
                  <a:srgbClr val="CF2D1C"/>
                </a:solidFill>
                <a:latin typeface="Calibri"/>
                <a:cs typeface="Calibri"/>
              </a:rPr>
              <a:t>443</a:t>
            </a:r>
            <a:r>
              <a:rPr sz="1100" b="1" spc="20" dirty="0">
                <a:solidFill>
                  <a:srgbClr val="CF2D1C"/>
                </a:solidFill>
                <a:latin typeface="Calibri"/>
                <a:cs typeface="Calibri"/>
              </a:rPr>
              <a:t> </a:t>
            </a:r>
            <a:r>
              <a:rPr sz="1100" b="1" spc="60" dirty="0">
                <a:solidFill>
                  <a:srgbClr val="CF2D1C"/>
                </a:solidFill>
                <a:latin typeface="Calibri"/>
                <a:cs typeface="Calibri"/>
              </a:rPr>
              <a:t>192.168.122.230</a:t>
            </a:r>
            <a:endParaRPr sz="1100" dirty="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024255" y="4491990"/>
            <a:ext cx="3014980" cy="446405"/>
          </a:xfrm>
          <a:prstGeom prst="rect">
            <a:avLst/>
          </a:prstGeom>
        </p:spPr>
        <p:txBody>
          <a:bodyPr vert="horz" wrap="square" lIns="0" tIns="5524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34"/>
              </a:spcBef>
            </a:pPr>
            <a:r>
              <a:rPr sz="1100" spc="135" dirty="0">
                <a:latin typeface="Calibri"/>
                <a:cs typeface="Calibri"/>
              </a:rPr>
              <a:t>Μπορείτε</a:t>
            </a:r>
            <a:r>
              <a:rPr sz="1100" spc="45" dirty="0">
                <a:latin typeface="Calibri"/>
                <a:cs typeface="Calibri"/>
              </a:rPr>
              <a:t> </a:t>
            </a:r>
            <a:r>
              <a:rPr sz="1100" spc="135" dirty="0">
                <a:latin typeface="Calibri"/>
                <a:cs typeface="Calibri"/>
              </a:rPr>
              <a:t>να</a:t>
            </a:r>
            <a:r>
              <a:rPr sz="1100" spc="55" dirty="0">
                <a:latin typeface="Calibri"/>
                <a:cs typeface="Calibri"/>
              </a:rPr>
              <a:t> </a:t>
            </a:r>
            <a:r>
              <a:rPr sz="1100" spc="140" dirty="0">
                <a:latin typeface="Calibri"/>
                <a:cs typeface="Calibri"/>
              </a:rPr>
              <a:t>σαρώσετε</a:t>
            </a:r>
            <a:r>
              <a:rPr sz="1100" spc="45" dirty="0">
                <a:latin typeface="Calibri"/>
                <a:cs typeface="Calibri"/>
              </a:rPr>
              <a:t> </a:t>
            </a:r>
            <a:r>
              <a:rPr sz="1100" b="1" spc="130" dirty="0">
                <a:latin typeface="Calibri"/>
                <a:cs typeface="Calibri"/>
              </a:rPr>
              <a:t>εύ</a:t>
            </a:r>
            <a:r>
              <a:rPr sz="1100" spc="130" dirty="0">
                <a:latin typeface="Calibri"/>
                <a:cs typeface="Calibri"/>
              </a:rPr>
              <a:t>ρος</a:t>
            </a:r>
            <a:r>
              <a:rPr sz="1100" spc="55" dirty="0">
                <a:latin typeface="Calibri"/>
                <a:cs typeface="Calibri"/>
              </a:rPr>
              <a:t> </a:t>
            </a:r>
            <a:r>
              <a:rPr sz="1100" spc="135" dirty="0">
                <a:latin typeface="Calibri"/>
                <a:cs typeface="Calibri"/>
              </a:rPr>
              <a:t>θυρών</a:t>
            </a:r>
            <a:endParaRPr sz="1100">
              <a:latin typeface="Calibri"/>
              <a:cs typeface="Calibri"/>
            </a:endParaRPr>
          </a:p>
          <a:p>
            <a:pPr marL="762000">
              <a:lnSpc>
                <a:spcPct val="100000"/>
              </a:lnSpc>
              <a:spcBef>
                <a:spcPts val="340"/>
              </a:spcBef>
            </a:pPr>
            <a:r>
              <a:rPr sz="1100" b="1" spc="135" dirty="0">
                <a:solidFill>
                  <a:srgbClr val="CF2D1C"/>
                </a:solidFill>
                <a:latin typeface="Calibri"/>
                <a:cs typeface="Calibri"/>
              </a:rPr>
              <a:t>Nmap</a:t>
            </a:r>
            <a:r>
              <a:rPr sz="1100" b="1" spc="35" dirty="0">
                <a:solidFill>
                  <a:srgbClr val="CF2D1C"/>
                </a:solidFill>
                <a:latin typeface="Calibri"/>
                <a:cs typeface="Calibri"/>
              </a:rPr>
              <a:t> </a:t>
            </a:r>
            <a:r>
              <a:rPr sz="1100" b="1" spc="90" dirty="0">
                <a:solidFill>
                  <a:srgbClr val="CF2D1C"/>
                </a:solidFill>
                <a:latin typeface="Calibri"/>
                <a:cs typeface="Calibri"/>
              </a:rPr>
              <a:t>-p</a:t>
            </a:r>
            <a:r>
              <a:rPr sz="1100" b="1" spc="40" dirty="0">
                <a:solidFill>
                  <a:srgbClr val="CF2D1C"/>
                </a:solidFill>
                <a:latin typeface="Calibri"/>
                <a:cs typeface="Calibri"/>
              </a:rPr>
              <a:t> </a:t>
            </a:r>
            <a:r>
              <a:rPr sz="1100" b="1" spc="100" dirty="0">
                <a:solidFill>
                  <a:srgbClr val="CF2D1C"/>
                </a:solidFill>
                <a:latin typeface="Calibri"/>
                <a:cs typeface="Calibri"/>
              </a:rPr>
              <a:t>80-100</a:t>
            </a:r>
            <a:r>
              <a:rPr sz="1100" b="1" spc="20" dirty="0">
                <a:solidFill>
                  <a:srgbClr val="CF2D1C"/>
                </a:solidFill>
                <a:latin typeface="Calibri"/>
                <a:cs typeface="Calibri"/>
              </a:rPr>
              <a:t> </a:t>
            </a:r>
            <a:r>
              <a:rPr sz="1100" b="1" spc="60" dirty="0">
                <a:solidFill>
                  <a:srgbClr val="CF2D1C"/>
                </a:solidFill>
                <a:latin typeface="Calibri"/>
                <a:cs typeface="Calibri"/>
              </a:rPr>
              <a:t>192.168.122.230</a:t>
            </a:r>
            <a:endParaRPr sz="11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131550" y="6326504"/>
            <a:ext cx="114935" cy="1244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50" spc="5" dirty="0">
                <a:latin typeface="Calibri"/>
                <a:cs typeface="Calibri"/>
              </a:rPr>
              <a:t>1</a:t>
            </a:r>
            <a:r>
              <a:rPr sz="650" spc="30" dirty="0">
                <a:latin typeface="Calibri"/>
                <a:cs typeface="Calibri"/>
              </a:rPr>
              <a:t>8</a:t>
            </a:r>
            <a:endParaRPr sz="650">
              <a:latin typeface="Calibri"/>
              <a:cs typeface="Calibri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3954779" y="0"/>
            <a:ext cx="6888480" cy="6878955"/>
            <a:chOff x="3954779" y="0"/>
            <a:chExt cx="6888480" cy="6878955"/>
          </a:xfrm>
        </p:grpSpPr>
        <p:sp>
          <p:nvSpPr>
            <p:cNvPr id="4" name="object 4"/>
            <p:cNvSpPr/>
            <p:nvPr/>
          </p:nvSpPr>
          <p:spPr>
            <a:xfrm>
              <a:off x="6896100" y="1270"/>
              <a:ext cx="1818639" cy="6856730"/>
            </a:xfrm>
            <a:custGeom>
              <a:avLst/>
              <a:gdLst/>
              <a:ahLst/>
              <a:cxnLst/>
              <a:rect l="l" t="t" r="r" b="b"/>
              <a:pathLst>
                <a:path w="1818640" h="6856730">
                  <a:moveTo>
                    <a:pt x="0" y="6856730"/>
                  </a:moveTo>
                  <a:lnTo>
                    <a:pt x="1818322" y="0"/>
                  </a:lnTo>
                </a:path>
              </a:pathLst>
            </a:custGeom>
            <a:ln w="22225">
              <a:solidFill>
                <a:srgbClr val="D6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7377747" y="0"/>
              <a:ext cx="2555875" cy="6858000"/>
            </a:xfrm>
            <a:custGeom>
              <a:avLst/>
              <a:gdLst/>
              <a:ahLst/>
              <a:cxnLst/>
              <a:rect l="l" t="t" r="r" b="b"/>
              <a:pathLst>
                <a:path w="2555875" h="6858000">
                  <a:moveTo>
                    <a:pt x="1542097" y="1537652"/>
                  </a:moveTo>
                  <a:lnTo>
                    <a:pt x="1494790" y="1544002"/>
                  </a:lnTo>
                  <a:lnTo>
                    <a:pt x="1451292" y="1562100"/>
                  </a:lnTo>
                  <a:lnTo>
                    <a:pt x="1413827" y="1590675"/>
                  </a:lnTo>
                  <a:lnTo>
                    <a:pt x="1384617" y="1628139"/>
                  </a:lnTo>
                  <a:lnTo>
                    <a:pt x="1365885" y="1673860"/>
                  </a:lnTo>
                  <a:lnTo>
                    <a:pt x="970915" y="3128645"/>
                  </a:lnTo>
                  <a:lnTo>
                    <a:pt x="0" y="6858000"/>
                  </a:lnTo>
                  <a:lnTo>
                    <a:pt x="26035" y="6858000"/>
                  </a:lnTo>
                  <a:lnTo>
                    <a:pt x="996632" y="3136265"/>
                  </a:lnTo>
                  <a:lnTo>
                    <a:pt x="1391285" y="1681479"/>
                  </a:lnTo>
                  <a:lnTo>
                    <a:pt x="1412240" y="1635442"/>
                  </a:lnTo>
                  <a:lnTo>
                    <a:pt x="1445577" y="1599247"/>
                  </a:lnTo>
                  <a:lnTo>
                    <a:pt x="1487805" y="1574800"/>
                  </a:lnTo>
                  <a:lnTo>
                    <a:pt x="1535747" y="1564322"/>
                  </a:lnTo>
                  <a:lnTo>
                    <a:pt x="1637665" y="1564322"/>
                  </a:lnTo>
                  <a:lnTo>
                    <a:pt x="1625600" y="1556702"/>
                  </a:lnTo>
                  <a:lnTo>
                    <a:pt x="1590992" y="1544002"/>
                  </a:lnTo>
                  <a:lnTo>
                    <a:pt x="1542097" y="1537652"/>
                  </a:lnTo>
                  <a:close/>
                </a:path>
                <a:path w="2555875" h="6858000">
                  <a:moveTo>
                    <a:pt x="1637665" y="1564322"/>
                  </a:moveTo>
                  <a:lnTo>
                    <a:pt x="1535747" y="1564322"/>
                  </a:lnTo>
                  <a:lnTo>
                    <a:pt x="1585912" y="1569402"/>
                  </a:lnTo>
                  <a:lnTo>
                    <a:pt x="1615122" y="1580514"/>
                  </a:lnTo>
                  <a:lnTo>
                    <a:pt x="1663700" y="1617662"/>
                  </a:lnTo>
                  <a:lnTo>
                    <a:pt x="1694497" y="1671954"/>
                  </a:lnTo>
                  <a:lnTo>
                    <a:pt x="1702117" y="1732597"/>
                  </a:lnTo>
                  <a:lnTo>
                    <a:pt x="1696720" y="1764029"/>
                  </a:lnTo>
                  <a:lnTo>
                    <a:pt x="1437005" y="2721927"/>
                  </a:lnTo>
                  <a:lnTo>
                    <a:pt x="1430655" y="2770822"/>
                  </a:lnTo>
                  <a:lnTo>
                    <a:pt x="1437005" y="2818129"/>
                  </a:lnTo>
                  <a:lnTo>
                    <a:pt x="1455102" y="2861627"/>
                  </a:lnTo>
                  <a:lnTo>
                    <a:pt x="1483677" y="2899092"/>
                  </a:lnTo>
                  <a:lnTo>
                    <a:pt x="1521460" y="2928302"/>
                  </a:lnTo>
                  <a:lnTo>
                    <a:pt x="1566862" y="2947035"/>
                  </a:lnTo>
                  <a:lnTo>
                    <a:pt x="1618932" y="2953067"/>
                  </a:lnTo>
                  <a:lnTo>
                    <a:pt x="1669097" y="2944812"/>
                  </a:lnTo>
                  <a:lnTo>
                    <a:pt x="1704340" y="2928302"/>
                  </a:lnTo>
                  <a:lnTo>
                    <a:pt x="1617662" y="2928302"/>
                  </a:lnTo>
                  <a:lnTo>
                    <a:pt x="1573212" y="2922904"/>
                  </a:lnTo>
                  <a:lnTo>
                    <a:pt x="1527175" y="2901950"/>
                  </a:lnTo>
                  <a:lnTo>
                    <a:pt x="1490980" y="2868612"/>
                  </a:lnTo>
                  <a:lnTo>
                    <a:pt x="1466532" y="2826385"/>
                  </a:lnTo>
                  <a:lnTo>
                    <a:pt x="1456055" y="2778442"/>
                  </a:lnTo>
                  <a:lnTo>
                    <a:pt x="1461135" y="2728277"/>
                  </a:lnTo>
                  <a:lnTo>
                    <a:pt x="1720850" y="1770379"/>
                  </a:lnTo>
                  <a:lnTo>
                    <a:pt x="1726882" y="1734820"/>
                  </a:lnTo>
                  <a:lnTo>
                    <a:pt x="1725930" y="1701800"/>
                  </a:lnTo>
                  <a:lnTo>
                    <a:pt x="1725930" y="1698942"/>
                  </a:lnTo>
                  <a:lnTo>
                    <a:pt x="1717992" y="1664017"/>
                  </a:lnTo>
                  <a:lnTo>
                    <a:pt x="1703070" y="1630679"/>
                  </a:lnTo>
                  <a:lnTo>
                    <a:pt x="1682115" y="1600517"/>
                  </a:lnTo>
                  <a:lnTo>
                    <a:pt x="1656080" y="1575752"/>
                  </a:lnTo>
                  <a:lnTo>
                    <a:pt x="1637665" y="1564322"/>
                  </a:lnTo>
                  <a:close/>
                </a:path>
                <a:path w="2555875" h="6858000">
                  <a:moveTo>
                    <a:pt x="2555875" y="0"/>
                  </a:moveTo>
                  <a:lnTo>
                    <a:pt x="2528570" y="0"/>
                  </a:lnTo>
                  <a:lnTo>
                    <a:pt x="2100177" y="1562100"/>
                  </a:lnTo>
                  <a:lnTo>
                    <a:pt x="1757680" y="2837497"/>
                  </a:lnTo>
                  <a:lnTo>
                    <a:pt x="1732915" y="2875279"/>
                  </a:lnTo>
                  <a:lnTo>
                    <a:pt x="1699895" y="2903537"/>
                  </a:lnTo>
                  <a:lnTo>
                    <a:pt x="1660525" y="2921635"/>
                  </a:lnTo>
                  <a:lnTo>
                    <a:pt x="1617662" y="2928302"/>
                  </a:lnTo>
                  <a:lnTo>
                    <a:pt x="1704340" y="2928302"/>
                  </a:lnTo>
                  <a:lnTo>
                    <a:pt x="1714817" y="2923540"/>
                  </a:lnTo>
                  <a:lnTo>
                    <a:pt x="1753235" y="2890520"/>
                  </a:lnTo>
                  <a:lnTo>
                    <a:pt x="1782127" y="2846387"/>
                  </a:lnTo>
                  <a:lnTo>
                    <a:pt x="1782127" y="2845117"/>
                  </a:lnTo>
                  <a:lnTo>
                    <a:pt x="2124710" y="1568132"/>
                  </a:lnTo>
                  <a:lnTo>
                    <a:pt x="2555875" y="0"/>
                  </a:lnTo>
                  <a:close/>
                </a:path>
              </a:pathLst>
            </a:custGeom>
            <a:solidFill>
              <a:srgbClr val="FFB8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7895589" y="5207635"/>
              <a:ext cx="756285" cy="1645920"/>
            </a:xfrm>
            <a:custGeom>
              <a:avLst/>
              <a:gdLst/>
              <a:ahLst/>
              <a:cxnLst/>
              <a:rect l="l" t="t" r="r" b="b"/>
              <a:pathLst>
                <a:path w="756284" h="1645920">
                  <a:moveTo>
                    <a:pt x="578484" y="0"/>
                  </a:moveTo>
                  <a:lnTo>
                    <a:pt x="532129" y="6350"/>
                  </a:lnTo>
                  <a:lnTo>
                    <a:pt x="489902" y="24129"/>
                  </a:lnTo>
                  <a:lnTo>
                    <a:pt x="453389" y="52387"/>
                  </a:lnTo>
                  <a:lnTo>
                    <a:pt x="425132" y="89534"/>
                  </a:lnTo>
                  <a:lnTo>
                    <a:pt x="406400" y="134619"/>
                  </a:lnTo>
                  <a:lnTo>
                    <a:pt x="0" y="1645602"/>
                  </a:lnTo>
                  <a:lnTo>
                    <a:pt x="26352" y="1645602"/>
                  </a:lnTo>
                  <a:lnTo>
                    <a:pt x="430212" y="140969"/>
                  </a:lnTo>
                  <a:lnTo>
                    <a:pt x="450214" y="95249"/>
                  </a:lnTo>
                  <a:lnTo>
                    <a:pt x="482282" y="59689"/>
                  </a:lnTo>
                  <a:lnTo>
                    <a:pt x="523239" y="35559"/>
                  </a:lnTo>
                  <a:lnTo>
                    <a:pt x="569594" y="25399"/>
                  </a:lnTo>
                  <a:lnTo>
                    <a:pt x="662362" y="25399"/>
                  </a:lnTo>
                  <a:lnTo>
                    <a:pt x="624839" y="6350"/>
                  </a:lnTo>
                  <a:lnTo>
                    <a:pt x="578484" y="0"/>
                  </a:lnTo>
                  <a:close/>
                </a:path>
                <a:path w="756284" h="1645920">
                  <a:moveTo>
                    <a:pt x="662362" y="25399"/>
                  </a:moveTo>
                  <a:lnTo>
                    <a:pt x="569594" y="25399"/>
                  </a:lnTo>
                  <a:lnTo>
                    <a:pt x="618489" y="30797"/>
                  </a:lnTo>
                  <a:lnTo>
                    <a:pt x="672464" y="57784"/>
                  </a:lnTo>
                  <a:lnTo>
                    <a:pt x="711517" y="103822"/>
                  </a:lnTo>
                  <a:lnTo>
                    <a:pt x="730884" y="161607"/>
                  </a:lnTo>
                  <a:lnTo>
                    <a:pt x="731837" y="192087"/>
                  </a:lnTo>
                  <a:lnTo>
                    <a:pt x="726439" y="222884"/>
                  </a:lnTo>
                  <a:lnTo>
                    <a:pt x="343852" y="1645602"/>
                  </a:lnTo>
                  <a:lnTo>
                    <a:pt x="370204" y="1645602"/>
                  </a:lnTo>
                  <a:lnTo>
                    <a:pt x="750252" y="229552"/>
                  </a:lnTo>
                  <a:lnTo>
                    <a:pt x="756284" y="193674"/>
                  </a:lnTo>
                  <a:lnTo>
                    <a:pt x="755332" y="158432"/>
                  </a:lnTo>
                  <a:lnTo>
                    <a:pt x="732789" y="91122"/>
                  </a:lnTo>
                  <a:lnTo>
                    <a:pt x="686752" y="37782"/>
                  </a:lnTo>
                  <a:lnTo>
                    <a:pt x="662362" y="25399"/>
                  </a:lnTo>
                  <a:close/>
                </a:path>
              </a:pathLst>
            </a:custGeom>
            <a:solidFill>
              <a:srgbClr val="D679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548879" y="6167120"/>
              <a:ext cx="3294379" cy="612140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954779" y="1645920"/>
              <a:ext cx="6142989" cy="4801870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150359" y="1841499"/>
              <a:ext cx="5565140" cy="4224020"/>
            </a:xfrm>
            <a:prstGeom prst="rect">
              <a:avLst/>
            </a:prstGeom>
          </p:spPr>
        </p:pic>
      </p:grpSp>
      <p:sp>
        <p:nvSpPr>
          <p:cNvPr id="10" name="object 10"/>
          <p:cNvSpPr txBox="1"/>
          <p:nvPr/>
        </p:nvSpPr>
        <p:spPr>
          <a:xfrm>
            <a:off x="9914890" y="33019"/>
            <a:ext cx="2174240" cy="1244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50" spc="60" dirty="0">
                <a:latin typeface="Calibri"/>
                <a:cs typeface="Calibri"/>
              </a:rPr>
              <a:t>CSP004_C_E:</a:t>
            </a:r>
            <a:r>
              <a:rPr sz="650" spc="35" dirty="0">
                <a:latin typeface="Calibri"/>
                <a:cs typeface="Calibri"/>
              </a:rPr>
              <a:t> </a:t>
            </a:r>
            <a:r>
              <a:rPr sz="650" spc="55" dirty="0">
                <a:latin typeface="Calibri"/>
                <a:cs typeface="Calibri"/>
              </a:rPr>
              <a:t>Abdelkader</a:t>
            </a:r>
            <a:r>
              <a:rPr sz="650" spc="30" dirty="0">
                <a:latin typeface="Calibri"/>
                <a:cs typeface="Calibri"/>
              </a:rPr>
              <a:t> </a:t>
            </a:r>
            <a:r>
              <a:rPr sz="650" spc="60" dirty="0">
                <a:latin typeface="Calibri"/>
                <a:cs typeface="Calibri"/>
              </a:rPr>
              <a:t>Shaaban</a:t>
            </a:r>
            <a:r>
              <a:rPr sz="650" spc="40" dirty="0">
                <a:latin typeface="Calibri"/>
                <a:cs typeface="Calibri"/>
              </a:rPr>
              <a:t> </a:t>
            </a:r>
            <a:r>
              <a:rPr sz="650" spc="55" dirty="0">
                <a:latin typeface="Calibri"/>
                <a:cs typeface="Calibri"/>
              </a:rPr>
              <a:t>και</a:t>
            </a:r>
            <a:r>
              <a:rPr sz="650" spc="25" dirty="0">
                <a:latin typeface="Calibri"/>
                <a:cs typeface="Calibri"/>
              </a:rPr>
              <a:t> </a:t>
            </a:r>
            <a:r>
              <a:rPr sz="650" spc="50" dirty="0">
                <a:latin typeface="Calibri"/>
                <a:cs typeface="Calibri"/>
              </a:rPr>
              <a:t>Stefan</a:t>
            </a:r>
            <a:r>
              <a:rPr sz="650" spc="25" dirty="0">
                <a:latin typeface="Calibri"/>
                <a:cs typeface="Calibri"/>
              </a:rPr>
              <a:t> </a:t>
            </a:r>
            <a:r>
              <a:rPr sz="650" spc="50" dirty="0">
                <a:latin typeface="Calibri"/>
                <a:cs typeface="Calibri"/>
              </a:rPr>
              <a:t>Schauer</a:t>
            </a:r>
            <a:endParaRPr sz="650">
              <a:latin typeface="Calibri"/>
              <a:cs typeface="Calibr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60325" y="6600507"/>
            <a:ext cx="2379980" cy="952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625"/>
              </a:lnSpc>
            </a:pPr>
            <a:r>
              <a:rPr sz="550" u="sng" spc="45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5"/>
              </a:rPr>
              <a:t>Εντολές</a:t>
            </a:r>
            <a:r>
              <a:rPr sz="550" u="sng" spc="20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5"/>
              </a:rPr>
              <a:t> </a:t>
            </a:r>
            <a:r>
              <a:rPr sz="550" u="sng" spc="65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5"/>
              </a:rPr>
              <a:t>Nmap</a:t>
            </a:r>
            <a:r>
              <a:rPr sz="550" u="sng" spc="170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5"/>
              </a:rPr>
              <a:t> </a:t>
            </a:r>
            <a:r>
              <a:rPr sz="550" u="sng" spc="55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5"/>
              </a:rPr>
              <a:t>17</a:t>
            </a:r>
            <a:r>
              <a:rPr sz="550" u="sng" spc="25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5"/>
              </a:rPr>
              <a:t> </a:t>
            </a:r>
            <a:r>
              <a:rPr sz="550" u="sng" spc="45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5"/>
              </a:rPr>
              <a:t>βασικές</a:t>
            </a:r>
            <a:r>
              <a:rPr sz="550" u="sng" spc="20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5"/>
              </a:rPr>
              <a:t> </a:t>
            </a:r>
            <a:r>
              <a:rPr sz="550" u="sng" spc="45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5"/>
              </a:rPr>
              <a:t>εντολές</a:t>
            </a:r>
            <a:r>
              <a:rPr sz="550" u="sng" spc="25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5"/>
              </a:rPr>
              <a:t> </a:t>
            </a:r>
            <a:r>
              <a:rPr sz="550" u="sng" spc="45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5"/>
              </a:rPr>
              <a:t>για</a:t>
            </a:r>
            <a:r>
              <a:rPr sz="550" u="sng" spc="20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5"/>
              </a:rPr>
              <a:t> </a:t>
            </a:r>
            <a:r>
              <a:rPr sz="550" u="sng" spc="45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5"/>
              </a:rPr>
              <a:t>δίκ</a:t>
            </a:r>
            <a:r>
              <a:rPr sz="550" u="sng" spc="45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</a:rPr>
              <a:t>τυο</a:t>
            </a:r>
            <a:r>
              <a:rPr sz="550" u="sng" spc="20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</a:rPr>
              <a:t> </a:t>
            </a:r>
            <a:r>
              <a:rPr sz="550" u="sng" spc="45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</a:rPr>
              <a:t>Linux</a:t>
            </a:r>
            <a:r>
              <a:rPr sz="550" u="sng" spc="20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</a:rPr>
              <a:t> </a:t>
            </a:r>
            <a:r>
              <a:rPr sz="550" u="sng" spc="40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5"/>
              </a:rPr>
              <a:t>phoenixnap.co</a:t>
            </a:r>
            <a:r>
              <a:rPr sz="550" u="sng" spc="40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</a:rPr>
              <a:t>m</a:t>
            </a:r>
            <a:r>
              <a:rPr sz="550" spc="40" dirty="0">
                <a:solidFill>
                  <a:srgbClr val="85872B"/>
                </a:solidFill>
                <a:latin typeface="Calibri"/>
                <a:cs typeface="Calibri"/>
              </a:rPr>
              <a:t>)</a:t>
            </a:r>
            <a:endParaRPr sz="550">
              <a:latin typeface="Calibri"/>
              <a:cs typeface="Calibri"/>
            </a:endParaRPr>
          </a:p>
        </p:txBody>
      </p: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875030" y="762634"/>
            <a:ext cx="72580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185" dirty="0">
                <a:solidFill>
                  <a:srgbClr val="000000"/>
                </a:solidFill>
              </a:rPr>
              <a:t>N</a:t>
            </a:r>
            <a:r>
              <a:rPr spc="190" dirty="0">
                <a:solidFill>
                  <a:srgbClr val="000000"/>
                </a:solidFill>
              </a:rPr>
              <a:t>m</a:t>
            </a:r>
            <a:r>
              <a:rPr spc="130" dirty="0">
                <a:solidFill>
                  <a:srgbClr val="000000"/>
                </a:solidFill>
              </a:rPr>
              <a:t>a</a:t>
            </a:r>
            <a:r>
              <a:rPr spc="100" dirty="0">
                <a:solidFill>
                  <a:srgbClr val="000000"/>
                </a:solidFill>
              </a:rPr>
              <a:t>p</a:t>
            </a:r>
          </a:p>
        </p:txBody>
      </p:sp>
      <p:sp>
        <p:nvSpPr>
          <p:cNvPr id="12" name="object 12"/>
          <p:cNvSpPr txBox="1"/>
          <p:nvPr/>
        </p:nvSpPr>
        <p:spPr>
          <a:xfrm>
            <a:off x="819785" y="1264920"/>
            <a:ext cx="9591040" cy="44114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9720" indent="-287020">
              <a:lnSpc>
                <a:spcPct val="100000"/>
              </a:lnSpc>
              <a:spcBef>
                <a:spcPts val="100"/>
              </a:spcBef>
              <a:buSzPct val="163636"/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sz="1100" spc="110" dirty="0">
                <a:latin typeface="Calibri"/>
                <a:cs typeface="Calibri"/>
              </a:rPr>
              <a:t>Σαρώστε</a:t>
            </a:r>
            <a:r>
              <a:rPr sz="1100" spc="50" dirty="0">
                <a:latin typeface="Calibri"/>
                <a:cs typeface="Calibri"/>
              </a:rPr>
              <a:t> </a:t>
            </a:r>
            <a:r>
              <a:rPr sz="1100" spc="100" dirty="0">
                <a:latin typeface="Calibri"/>
                <a:cs typeface="Calibri"/>
              </a:rPr>
              <a:t>όλες</a:t>
            </a:r>
            <a:r>
              <a:rPr sz="1100" spc="60" dirty="0">
                <a:latin typeface="Calibri"/>
                <a:cs typeface="Calibri"/>
              </a:rPr>
              <a:t> </a:t>
            </a:r>
            <a:r>
              <a:rPr sz="1100" b="1" spc="75" dirty="0">
                <a:latin typeface="Calibri"/>
                <a:cs typeface="Calibri"/>
              </a:rPr>
              <a:t>τις</a:t>
            </a:r>
            <a:r>
              <a:rPr sz="1100" b="1" spc="50" dirty="0">
                <a:latin typeface="Calibri"/>
                <a:cs typeface="Calibri"/>
              </a:rPr>
              <a:t> </a:t>
            </a:r>
            <a:r>
              <a:rPr sz="1100" b="1" spc="100" dirty="0">
                <a:latin typeface="Calibri"/>
                <a:cs typeface="Calibri"/>
              </a:rPr>
              <a:t>διαθέσιμες</a:t>
            </a:r>
            <a:r>
              <a:rPr sz="1100" b="1" spc="55" dirty="0">
                <a:latin typeface="Calibri"/>
                <a:cs typeface="Calibri"/>
              </a:rPr>
              <a:t> </a:t>
            </a:r>
            <a:r>
              <a:rPr sz="1100" b="1" spc="105" dirty="0">
                <a:latin typeface="Calibri"/>
                <a:cs typeface="Calibri"/>
              </a:rPr>
              <a:t>συσκευές</a:t>
            </a:r>
            <a:r>
              <a:rPr sz="1100" b="1" spc="60" dirty="0">
                <a:latin typeface="Calibri"/>
                <a:cs typeface="Calibri"/>
              </a:rPr>
              <a:t> </a:t>
            </a:r>
            <a:r>
              <a:rPr sz="1100" spc="100" dirty="0">
                <a:latin typeface="Calibri"/>
                <a:cs typeface="Calibri"/>
              </a:rPr>
              <a:t>στο</a:t>
            </a:r>
            <a:r>
              <a:rPr sz="1100" spc="50" dirty="0">
                <a:latin typeface="Calibri"/>
                <a:cs typeface="Calibri"/>
              </a:rPr>
              <a:t> </a:t>
            </a:r>
            <a:r>
              <a:rPr sz="1100" spc="95" dirty="0">
                <a:latin typeface="Calibri"/>
                <a:cs typeface="Calibri"/>
              </a:rPr>
              <a:t>δίκτυό</a:t>
            </a:r>
            <a:r>
              <a:rPr sz="1100" spc="55" dirty="0">
                <a:latin typeface="Calibri"/>
                <a:cs typeface="Calibri"/>
              </a:rPr>
              <a:t> </a:t>
            </a:r>
            <a:r>
              <a:rPr sz="1100" spc="110" dirty="0">
                <a:latin typeface="Calibri"/>
                <a:cs typeface="Calibri"/>
              </a:rPr>
              <a:t>σας</a:t>
            </a:r>
            <a:r>
              <a:rPr sz="1100" spc="55" dirty="0">
                <a:latin typeface="Calibri"/>
                <a:cs typeface="Calibri"/>
              </a:rPr>
              <a:t> </a:t>
            </a:r>
            <a:r>
              <a:rPr sz="1100" spc="85" dirty="0">
                <a:latin typeface="Calibri"/>
                <a:cs typeface="Calibri"/>
              </a:rPr>
              <a:t>(αντί</a:t>
            </a:r>
            <a:r>
              <a:rPr sz="1100" spc="50" dirty="0">
                <a:latin typeface="Calibri"/>
                <a:cs typeface="Calibri"/>
              </a:rPr>
              <a:t> </a:t>
            </a:r>
            <a:r>
              <a:rPr sz="1100" spc="110" dirty="0">
                <a:latin typeface="Calibri"/>
                <a:cs typeface="Calibri"/>
              </a:rPr>
              <a:t>να</a:t>
            </a:r>
            <a:r>
              <a:rPr sz="1100" spc="60" dirty="0">
                <a:latin typeface="Calibri"/>
                <a:cs typeface="Calibri"/>
              </a:rPr>
              <a:t> </a:t>
            </a:r>
            <a:r>
              <a:rPr sz="1100" spc="100" dirty="0">
                <a:latin typeface="Calibri"/>
                <a:cs typeface="Calibri"/>
              </a:rPr>
              <a:t>κάνετε</a:t>
            </a:r>
            <a:r>
              <a:rPr sz="1100" spc="50" dirty="0">
                <a:latin typeface="Calibri"/>
                <a:cs typeface="Calibri"/>
              </a:rPr>
              <a:t> </a:t>
            </a:r>
            <a:r>
              <a:rPr sz="1100" spc="90" dirty="0">
                <a:latin typeface="Calibri"/>
                <a:cs typeface="Calibri"/>
              </a:rPr>
              <a:t>ping</a:t>
            </a:r>
            <a:r>
              <a:rPr sz="1100" spc="65" dirty="0">
                <a:latin typeface="Calibri"/>
                <a:cs typeface="Calibri"/>
              </a:rPr>
              <a:t> </a:t>
            </a:r>
            <a:r>
              <a:rPr sz="1100" b="1" spc="95" dirty="0">
                <a:latin typeface="Calibri"/>
                <a:cs typeface="Calibri"/>
              </a:rPr>
              <a:t>για</a:t>
            </a:r>
            <a:r>
              <a:rPr sz="1100" b="1" spc="55" dirty="0">
                <a:latin typeface="Calibri"/>
                <a:cs typeface="Calibri"/>
              </a:rPr>
              <a:t> </a:t>
            </a:r>
            <a:r>
              <a:rPr sz="1100" spc="105" dirty="0">
                <a:latin typeface="Calibri"/>
                <a:cs typeface="Calibri"/>
              </a:rPr>
              <a:t>κάθε</a:t>
            </a:r>
            <a:r>
              <a:rPr sz="1100" spc="50" dirty="0">
                <a:latin typeface="Calibri"/>
                <a:cs typeface="Calibri"/>
              </a:rPr>
              <a:t> </a:t>
            </a:r>
            <a:r>
              <a:rPr sz="1100" b="1" spc="100" dirty="0">
                <a:latin typeface="Calibri"/>
                <a:cs typeface="Calibri"/>
              </a:rPr>
              <a:t>συσκευή).</a:t>
            </a:r>
            <a:r>
              <a:rPr sz="1100" b="1" spc="60" dirty="0">
                <a:latin typeface="Calibri"/>
                <a:cs typeface="Calibri"/>
              </a:rPr>
              <a:t> </a:t>
            </a:r>
            <a:r>
              <a:rPr sz="1100" spc="100" dirty="0">
                <a:latin typeface="Calibri"/>
                <a:cs typeface="Calibri"/>
              </a:rPr>
              <a:t>Χρησιμοποιήστε</a:t>
            </a:r>
            <a:r>
              <a:rPr sz="1100" spc="55" dirty="0">
                <a:latin typeface="Calibri"/>
                <a:cs typeface="Calibri"/>
              </a:rPr>
              <a:t> </a:t>
            </a:r>
            <a:r>
              <a:rPr sz="1100" spc="100" dirty="0">
                <a:latin typeface="Calibri"/>
                <a:cs typeface="Calibri"/>
              </a:rPr>
              <a:t>την</a:t>
            </a:r>
            <a:r>
              <a:rPr sz="1100" spc="45" dirty="0">
                <a:latin typeface="Calibri"/>
                <a:cs typeface="Calibri"/>
              </a:rPr>
              <a:t> </a:t>
            </a:r>
            <a:r>
              <a:rPr sz="1100" spc="110" dirty="0">
                <a:latin typeface="Calibri"/>
                <a:cs typeface="Calibri"/>
              </a:rPr>
              <a:t>ακόλουθη</a:t>
            </a:r>
            <a:r>
              <a:rPr sz="1100" spc="55" dirty="0">
                <a:latin typeface="Calibri"/>
                <a:cs typeface="Calibri"/>
              </a:rPr>
              <a:t> </a:t>
            </a:r>
            <a:r>
              <a:rPr sz="1100" spc="85" dirty="0">
                <a:latin typeface="Calibri"/>
                <a:cs typeface="Calibri"/>
              </a:rPr>
              <a:t>εντολή:</a:t>
            </a:r>
            <a:endParaRPr sz="1100" dirty="0">
              <a:latin typeface="Calibri"/>
              <a:cs typeface="Calibri"/>
            </a:endParaRPr>
          </a:p>
          <a:p>
            <a:pPr marL="756920" lvl="1" indent="-287020">
              <a:lnSpc>
                <a:spcPct val="100000"/>
              </a:lnSpc>
              <a:spcBef>
                <a:spcPts val="710"/>
              </a:spcBef>
              <a:buSzPct val="163636"/>
              <a:buFont typeface="Arial"/>
              <a:buChar char="•"/>
              <a:tabLst>
                <a:tab pos="756285" algn="l"/>
                <a:tab pos="756920" algn="l"/>
              </a:tabLst>
            </a:pPr>
            <a:r>
              <a:rPr sz="1100" b="1" spc="100" dirty="0">
                <a:latin typeface="Calibri"/>
                <a:cs typeface="Calibri"/>
              </a:rPr>
              <a:t>Nmap</a:t>
            </a:r>
            <a:r>
              <a:rPr sz="1100" b="1" spc="5" dirty="0">
                <a:latin typeface="Calibri"/>
                <a:cs typeface="Calibri"/>
              </a:rPr>
              <a:t> </a:t>
            </a:r>
            <a:r>
              <a:rPr lang="el-GR" sz="1100" b="1" spc="5" dirty="0">
                <a:latin typeface="Calibri"/>
                <a:cs typeface="Calibri"/>
              </a:rPr>
              <a:t>–</a:t>
            </a:r>
            <a:r>
              <a:rPr lang="en-US" sz="1100" b="1" spc="5" dirty="0" err="1">
                <a:latin typeface="Calibri"/>
                <a:cs typeface="Calibri"/>
              </a:rPr>
              <a:t>sP</a:t>
            </a:r>
            <a:r>
              <a:rPr lang="en-US" sz="1100" b="1" spc="5" dirty="0">
                <a:latin typeface="Calibri"/>
                <a:cs typeface="Calibri"/>
              </a:rPr>
              <a:t> </a:t>
            </a:r>
            <a:r>
              <a:rPr sz="1100" b="1" spc="65" dirty="0">
                <a:latin typeface="Calibri"/>
                <a:cs typeface="Calibri"/>
              </a:rPr>
              <a:t>&lt;δίκτυο&gt;</a:t>
            </a:r>
            <a:endParaRPr sz="1100" dirty="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663575" y="2494597"/>
            <a:ext cx="1581785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b="1" spc="65" dirty="0">
                <a:solidFill>
                  <a:srgbClr val="CF2D1C"/>
                </a:solidFill>
                <a:latin typeface="Calibri"/>
                <a:cs typeface="Calibri"/>
              </a:rPr>
              <a:t>Nmap</a:t>
            </a:r>
            <a:r>
              <a:rPr sz="1100" b="1" spc="250" dirty="0">
                <a:solidFill>
                  <a:srgbClr val="CF2D1C"/>
                </a:solidFill>
                <a:latin typeface="Calibri"/>
                <a:cs typeface="Calibri"/>
              </a:rPr>
              <a:t> </a:t>
            </a:r>
            <a:r>
              <a:rPr sz="1100" b="1" spc="35" dirty="0">
                <a:solidFill>
                  <a:srgbClr val="CF2D1C"/>
                </a:solidFill>
                <a:latin typeface="Calibri"/>
                <a:cs typeface="Calibri"/>
              </a:rPr>
              <a:t>192.168.122.0/24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324484" y="3144520"/>
            <a:ext cx="3100070" cy="5270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0"/>
              </a:spcBef>
            </a:pPr>
            <a:r>
              <a:rPr sz="1100" spc="100" dirty="0">
                <a:latin typeface="Calibri"/>
                <a:cs typeface="Calibri"/>
              </a:rPr>
              <a:t>Η </a:t>
            </a:r>
            <a:r>
              <a:rPr sz="1100" b="1" spc="75" dirty="0">
                <a:latin typeface="Calibri"/>
                <a:cs typeface="Calibri"/>
              </a:rPr>
              <a:t>εντολή </a:t>
            </a:r>
            <a:r>
              <a:rPr sz="1100" b="1" spc="65" dirty="0">
                <a:latin typeface="Calibri"/>
                <a:cs typeface="Calibri"/>
              </a:rPr>
              <a:t>-sP</a:t>
            </a:r>
            <a:r>
              <a:rPr sz="1100" b="1" spc="70" dirty="0">
                <a:latin typeface="Calibri"/>
                <a:cs typeface="Calibri"/>
              </a:rPr>
              <a:t> </a:t>
            </a:r>
            <a:r>
              <a:rPr sz="1100" b="1" spc="95" dirty="0">
                <a:latin typeface="Calibri"/>
                <a:cs typeface="Calibri"/>
              </a:rPr>
              <a:t>θα </a:t>
            </a:r>
            <a:r>
              <a:rPr sz="1100" b="1" spc="80" dirty="0">
                <a:latin typeface="Calibri"/>
                <a:cs typeface="Calibri"/>
              </a:rPr>
              <a:t>παράγει </a:t>
            </a:r>
            <a:r>
              <a:rPr sz="1100" b="1" spc="75" dirty="0">
                <a:latin typeface="Calibri"/>
                <a:cs typeface="Calibri"/>
              </a:rPr>
              <a:t>μια </a:t>
            </a:r>
            <a:r>
              <a:rPr sz="1100" b="1" spc="70" dirty="0">
                <a:latin typeface="Calibri"/>
                <a:cs typeface="Calibri"/>
              </a:rPr>
              <a:t>λίστα</a:t>
            </a:r>
            <a:r>
              <a:rPr sz="1100" b="1" spc="75" dirty="0">
                <a:latin typeface="Calibri"/>
                <a:cs typeface="Calibri"/>
              </a:rPr>
              <a:t> </a:t>
            </a:r>
            <a:r>
              <a:rPr sz="1100" b="1" spc="80" dirty="0">
                <a:latin typeface="Calibri"/>
                <a:cs typeface="Calibri"/>
              </a:rPr>
              <a:t>με </a:t>
            </a:r>
            <a:r>
              <a:rPr sz="1100" b="1" spc="75" dirty="0">
                <a:latin typeface="Calibri"/>
                <a:cs typeface="Calibri"/>
              </a:rPr>
              <a:t>τα </a:t>
            </a:r>
            <a:r>
              <a:rPr sz="1100" b="1" spc="80" dirty="0">
                <a:latin typeface="Calibri"/>
                <a:cs typeface="Calibri"/>
              </a:rPr>
              <a:t> ενεργά </a:t>
            </a:r>
            <a:r>
              <a:rPr sz="1100" b="1" spc="70" dirty="0">
                <a:latin typeface="Calibri"/>
                <a:cs typeface="Calibri"/>
              </a:rPr>
              <a:t>και διαθέσιμα </a:t>
            </a:r>
            <a:r>
              <a:rPr sz="1100" b="1" spc="85" dirty="0">
                <a:latin typeface="Calibri"/>
                <a:cs typeface="Calibri"/>
              </a:rPr>
              <a:t>μηχανήματα </a:t>
            </a:r>
            <a:r>
              <a:rPr sz="1100" b="1" spc="65" dirty="0">
                <a:latin typeface="Calibri"/>
                <a:cs typeface="Calibri"/>
              </a:rPr>
              <a:t>(εικονικά </a:t>
            </a:r>
            <a:r>
              <a:rPr sz="1100" b="1" spc="70" dirty="0">
                <a:latin typeface="Calibri"/>
                <a:cs typeface="Calibri"/>
              </a:rPr>
              <a:t> </a:t>
            </a:r>
            <a:r>
              <a:rPr sz="1100" b="1" spc="80" dirty="0">
                <a:latin typeface="Calibri"/>
                <a:cs typeface="Calibri"/>
              </a:rPr>
              <a:t>μηχανήματα)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5690870" y="4704397"/>
            <a:ext cx="2586355" cy="2838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3970" marR="5080" indent="-1905">
              <a:lnSpc>
                <a:spcPct val="100000"/>
              </a:lnSpc>
              <a:spcBef>
                <a:spcPts val="100"/>
              </a:spcBef>
            </a:pPr>
            <a:r>
              <a:rPr sz="850" spc="85" dirty="0">
                <a:solidFill>
                  <a:srgbClr val="FF0000"/>
                </a:solidFill>
                <a:latin typeface="Calibri"/>
                <a:cs typeface="Calibri"/>
              </a:rPr>
              <a:t>Το</a:t>
            </a:r>
            <a:r>
              <a:rPr sz="850" spc="3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850" spc="100" dirty="0">
                <a:solidFill>
                  <a:srgbClr val="FF0000"/>
                </a:solidFill>
                <a:latin typeface="Calibri"/>
                <a:cs typeface="Calibri"/>
              </a:rPr>
              <a:t>Nmap</a:t>
            </a:r>
            <a:r>
              <a:rPr sz="850" spc="4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850" spc="85" dirty="0">
                <a:solidFill>
                  <a:srgbClr val="FF0000"/>
                </a:solidFill>
                <a:latin typeface="Calibri"/>
                <a:cs typeface="Calibri"/>
              </a:rPr>
              <a:t>ολοκλήρωσε</a:t>
            </a:r>
            <a:r>
              <a:rPr sz="850" spc="3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850" spc="75" dirty="0">
                <a:solidFill>
                  <a:srgbClr val="FF0000"/>
                </a:solidFill>
                <a:latin typeface="Calibri"/>
                <a:cs typeface="Calibri"/>
              </a:rPr>
              <a:t>τη</a:t>
            </a:r>
            <a:r>
              <a:rPr sz="850" spc="3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850" spc="90" dirty="0">
                <a:solidFill>
                  <a:srgbClr val="FF0000"/>
                </a:solidFill>
                <a:latin typeface="Calibri"/>
                <a:cs typeface="Calibri"/>
              </a:rPr>
              <a:t>σάρωση</a:t>
            </a:r>
            <a:r>
              <a:rPr sz="850" spc="3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850" spc="75" dirty="0">
                <a:solidFill>
                  <a:srgbClr val="FF0000"/>
                </a:solidFill>
                <a:latin typeface="Calibri"/>
                <a:cs typeface="Calibri"/>
              </a:rPr>
              <a:t>δικτύου</a:t>
            </a:r>
            <a:r>
              <a:rPr sz="850" spc="3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850" spc="80" dirty="0">
                <a:solidFill>
                  <a:srgbClr val="FF0000"/>
                </a:solidFill>
                <a:latin typeface="Calibri"/>
                <a:cs typeface="Calibri"/>
              </a:rPr>
              <a:t>σε</a:t>
            </a:r>
            <a:r>
              <a:rPr sz="850" spc="3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850" spc="80" dirty="0">
                <a:solidFill>
                  <a:srgbClr val="FF0000"/>
                </a:solidFill>
                <a:latin typeface="Calibri"/>
                <a:cs typeface="Calibri"/>
              </a:rPr>
              <a:t>15 </a:t>
            </a:r>
            <a:r>
              <a:rPr sz="850" spc="-18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850" spc="80" dirty="0">
                <a:solidFill>
                  <a:srgbClr val="FF0000"/>
                </a:solidFill>
                <a:latin typeface="Calibri"/>
                <a:cs typeface="Calibri"/>
              </a:rPr>
              <a:t>δευτερόλεπτα</a:t>
            </a:r>
            <a:r>
              <a:rPr sz="850" spc="2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850" spc="70" dirty="0">
                <a:solidFill>
                  <a:srgbClr val="FF0000"/>
                </a:solidFill>
                <a:latin typeface="Calibri"/>
                <a:cs typeface="Calibri"/>
              </a:rPr>
              <a:t>και</a:t>
            </a:r>
            <a:r>
              <a:rPr sz="850" spc="2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850" spc="75" dirty="0">
                <a:solidFill>
                  <a:srgbClr val="FF0000"/>
                </a:solidFill>
                <a:latin typeface="Calibri"/>
                <a:cs typeface="Calibri"/>
              </a:rPr>
              <a:t>εντόπισε</a:t>
            </a:r>
            <a:r>
              <a:rPr sz="850" spc="2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850" spc="85" dirty="0">
                <a:solidFill>
                  <a:srgbClr val="FF0000"/>
                </a:solidFill>
                <a:latin typeface="Calibri"/>
                <a:cs typeface="Calibri"/>
              </a:rPr>
              <a:t>6</a:t>
            </a:r>
            <a:r>
              <a:rPr sz="850" spc="2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850" spc="75" dirty="0">
                <a:solidFill>
                  <a:srgbClr val="FF0000"/>
                </a:solidFill>
                <a:latin typeface="Calibri"/>
                <a:cs typeface="Calibri"/>
              </a:rPr>
              <a:t>ενεργές</a:t>
            </a:r>
            <a:r>
              <a:rPr sz="850" spc="3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850" spc="75" dirty="0">
                <a:solidFill>
                  <a:srgbClr val="FF0000"/>
                </a:solidFill>
                <a:latin typeface="Calibri"/>
                <a:cs typeface="Calibri"/>
              </a:rPr>
              <a:t>συσκευές.</a:t>
            </a:r>
            <a:endParaRPr sz="850">
              <a:latin typeface="Calibri"/>
              <a:cs typeface="Calibri"/>
            </a:endParaRPr>
          </a:p>
        </p:txBody>
      </p:sp>
      <p:graphicFrame>
        <p:nvGraphicFramePr>
          <p:cNvPr id="16" name="object 16"/>
          <p:cNvGraphicFramePr>
            <a:graphicFrameLocks noGrp="1"/>
          </p:cNvGraphicFramePr>
          <p:nvPr/>
        </p:nvGraphicFramePr>
        <p:xfrm>
          <a:off x="4114165" y="2025332"/>
          <a:ext cx="4476750" cy="251142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4767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5465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550">
                        <a:latin typeface="Times New Roman"/>
                        <a:cs typeface="Times New Roman"/>
                      </a:endParaRPr>
                    </a:p>
                    <a:p>
                      <a:pPr marR="215900" algn="r">
                        <a:lnSpc>
                          <a:spcPct val="100000"/>
                        </a:lnSpc>
                      </a:pPr>
                      <a:r>
                        <a:rPr sz="650" spc="65" dirty="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Πύλη</a:t>
                      </a:r>
                      <a:r>
                        <a:rPr sz="650" spc="5" dirty="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650" spc="55" dirty="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δηλ.</a:t>
                      </a:r>
                      <a:r>
                        <a:rPr sz="650" dirty="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650" spc="70" dirty="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GNS3VM)</a:t>
                      </a:r>
                      <a:endParaRPr sz="650">
                        <a:latin typeface="Calibri"/>
                        <a:cs typeface="Calibri"/>
                      </a:endParaRPr>
                    </a:p>
                  </a:txBody>
                  <a:tcPr marL="0" marR="0" marT="1905" marB="0">
                    <a:lnL w="28575">
                      <a:solidFill>
                        <a:srgbClr val="FF0000"/>
                      </a:solidFill>
                      <a:prstDash val="solid"/>
                    </a:lnL>
                    <a:lnR w="28575">
                      <a:solidFill>
                        <a:srgbClr val="FF0000"/>
                      </a:solidFill>
                      <a:prstDash val="solid"/>
                    </a:lnR>
                    <a:lnT w="28575">
                      <a:solidFill>
                        <a:srgbClr val="FF0000"/>
                      </a:solidFill>
                      <a:prstDash val="solid"/>
                    </a:lnT>
                    <a:lnB w="28575">
                      <a:solidFill>
                        <a:srgbClr val="FF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4022">
                <a:tc>
                  <a:txBody>
                    <a:bodyPr/>
                    <a:lstStyle/>
                    <a:p>
                      <a:pPr marR="137795" algn="r">
                        <a:lnSpc>
                          <a:spcPct val="100000"/>
                        </a:lnSpc>
                        <a:spcBef>
                          <a:spcPts val="430"/>
                        </a:spcBef>
                      </a:pPr>
                      <a:r>
                        <a:rPr sz="650" spc="35" dirty="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Συσκευή</a:t>
                      </a:r>
                      <a:r>
                        <a:rPr sz="650" dirty="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650" spc="50" dirty="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ModbusTCP</a:t>
                      </a:r>
                      <a:r>
                        <a:rPr sz="650" spc="30" dirty="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650" spc="35" dirty="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Client</a:t>
                      </a:r>
                      <a:r>
                        <a:rPr sz="650" spc="25" dirty="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650" spc="45" dirty="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(σύστημα</a:t>
                      </a:r>
                      <a:r>
                        <a:rPr sz="650" spc="35" dirty="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650" spc="50" dirty="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ή</a:t>
                      </a:r>
                      <a:r>
                        <a:rPr sz="650" spc="25" dirty="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650" spc="45" dirty="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πρόγραμμα</a:t>
                      </a:r>
                      <a:r>
                        <a:rPr sz="650" spc="25" dirty="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650" spc="50" dirty="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που</a:t>
                      </a:r>
                      <a:r>
                        <a:rPr sz="650" spc="25" dirty="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650" spc="40" dirty="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επικοινωνεί</a:t>
                      </a:r>
                      <a:r>
                        <a:rPr sz="650" spc="20" dirty="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650" spc="45" dirty="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με</a:t>
                      </a:r>
                      <a:r>
                        <a:rPr sz="650" spc="25" dirty="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650" spc="35" dirty="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server)</a:t>
                      </a:r>
                      <a:endParaRPr sz="650">
                        <a:latin typeface="Calibri"/>
                        <a:cs typeface="Calibri"/>
                      </a:endParaRPr>
                    </a:p>
                  </a:txBody>
                  <a:tcPr marL="0" marR="0" marT="54610" marB="0">
                    <a:lnL w="28575">
                      <a:solidFill>
                        <a:srgbClr val="FF0000"/>
                      </a:solidFill>
                      <a:prstDash val="solid"/>
                    </a:lnL>
                    <a:lnR w="28575">
                      <a:solidFill>
                        <a:srgbClr val="FF0000"/>
                      </a:solidFill>
                      <a:prstDash val="solid"/>
                    </a:lnR>
                    <a:lnT w="28575">
                      <a:solidFill>
                        <a:srgbClr val="FF0000"/>
                      </a:solidFill>
                      <a:prstDash val="solid"/>
                    </a:lnT>
                    <a:lnB w="38100">
                      <a:solidFill>
                        <a:srgbClr val="FF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18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R="113664" algn="r">
                        <a:lnSpc>
                          <a:spcPct val="100000"/>
                        </a:lnSpc>
                      </a:pPr>
                      <a:r>
                        <a:rPr sz="650" spc="35" dirty="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Συσκευή</a:t>
                      </a:r>
                      <a:r>
                        <a:rPr sz="650" spc="15" dirty="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650" spc="40" dirty="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διακομιστή/Εξυπηρετητή</a:t>
                      </a:r>
                      <a:r>
                        <a:rPr sz="650" spc="35" dirty="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650" spc="50" dirty="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ModbusTCP</a:t>
                      </a:r>
                      <a:endParaRPr sz="650">
                        <a:latin typeface="Calibri"/>
                        <a:cs typeface="Calibri"/>
                      </a:endParaRPr>
                    </a:p>
                  </a:txBody>
                  <a:tcPr marL="0" marR="0" marT="5080" marB="0">
                    <a:lnL w="28575">
                      <a:solidFill>
                        <a:srgbClr val="FF0000"/>
                      </a:solidFill>
                      <a:prstDash val="solid"/>
                    </a:lnL>
                    <a:lnR w="28575">
                      <a:solidFill>
                        <a:srgbClr val="FF0000"/>
                      </a:solidFill>
                      <a:prstDash val="solid"/>
                    </a:lnR>
                    <a:lnT w="38100">
                      <a:solidFill>
                        <a:srgbClr val="FF0000"/>
                      </a:solidFill>
                      <a:prstDash val="solid"/>
                    </a:lnT>
                    <a:lnB w="38100">
                      <a:solidFill>
                        <a:srgbClr val="FF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7625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  <a:p>
                      <a:pPr marL="2411095">
                        <a:lnSpc>
                          <a:spcPct val="100000"/>
                        </a:lnSpc>
                      </a:pPr>
                      <a:r>
                        <a:rPr sz="650" spc="60" dirty="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Συσκευή</a:t>
                      </a:r>
                      <a:r>
                        <a:rPr sz="650" spc="15" dirty="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650" spc="50" dirty="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διαχειριστή</a:t>
                      </a:r>
                      <a:r>
                        <a:rPr sz="650" spc="15" dirty="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650" spc="45" dirty="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Kali</a:t>
                      </a:r>
                      <a:r>
                        <a:rPr sz="650" spc="25" dirty="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650" spc="40" dirty="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)</a:t>
                      </a:r>
                      <a:endParaRPr sz="650">
                        <a:latin typeface="Calibri"/>
                        <a:cs typeface="Calibri"/>
                      </a:endParaRPr>
                    </a:p>
                  </a:txBody>
                  <a:tcPr marL="0" marR="0" marT="6985" marB="0">
                    <a:lnL w="28575">
                      <a:solidFill>
                        <a:srgbClr val="FF0000"/>
                      </a:solidFill>
                      <a:prstDash val="solid"/>
                    </a:lnL>
                    <a:lnR w="28575">
                      <a:solidFill>
                        <a:srgbClr val="FF0000"/>
                      </a:solidFill>
                      <a:prstDash val="solid"/>
                    </a:lnR>
                    <a:lnT w="38100">
                      <a:solidFill>
                        <a:srgbClr val="FF0000"/>
                      </a:solidFill>
                      <a:prstDash val="solid"/>
                    </a:lnT>
                    <a:lnB w="38100">
                      <a:solidFill>
                        <a:srgbClr val="FF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31800">
                <a:tc>
                  <a:txBody>
                    <a:bodyPr/>
                    <a:lstStyle/>
                    <a:p>
                      <a:pPr marL="2411095">
                        <a:lnSpc>
                          <a:spcPct val="100000"/>
                        </a:lnSpc>
                        <a:spcBef>
                          <a:spcPts val="525"/>
                        </a:spcBef>
                      </a:pPr>
                      <a:r>
                        <a:rPr sz="650" spc="15" dirty="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Διακομιστής/Εξυπηρετητής</a:t>
                      </a:r>
                      <a:r>
                        <a:rPr sz="650" spc="-10" dirty="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650" spc="25" dirty="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Metaspliot</a:t>
                      </a:r>
                      <a:endParaRPr sz="650">
                        <a:latin typeface="Calibri"/>
                        <a:cs typeface="Calibri"/>
                      </a:endParaRPr>
                    </a:p>
                  </a:txBody>
                  <a:tcPr marL="0" marR="0" marT="66675" marB="0">
                    <a:lnL w="28575">
                      <a:solidFill>
                        <a:srgbClr val="FF0000"/>
                      </a:solidFill>
                      <a:prstDash val="solid"/>
                    </a:lnL>
                    <a:lnR w="28575">
                      <a:solidFill>
                        <a:srgbClr val="FF0000"/>
                      </a:solidFill>
                      <a:prstDash val="solid"/>
                    </a:lnR>
                    <a:lnT w="38100">
                      <a:solidFill>
                        <a:srgbClr val="FF0000"/>
                      </a:solidFill>
                      <a:prstDash val="solid"/>
                    </a:lnT>
                    <a:lnB w="38100">
                      <a:solidFill>
                        <a:srgbClr val="FF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2892">
                <a:tc>
                  <a:txBody>
                    <a:bodyPr/>
                    <a:lstStyle/>
                    <a:p>
                      <a:pPr marR="115570" algn="r">
                        <a:lnSpc>
                          <a:spcPct val="100000"/>
                        </a:lnSpc>
                        <a:spcBef>
                          <a:spcPts val="535"/>
                        </a:spcBef>
                      </a:pPr>
                      <a:r>
                        <a:rPr sz="650" spc="60" dirty="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Συσκευή</a:t>
                      </a:r>
                      <a:r>
                        <a:rPr sz="650" spc="10" dirty="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650" spc="55" dirty="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επιτιθέμενου</a:t>
                      </a:r>
                      <a:r>
                        <a:rPr sz="650" spc="15" dirty="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650" spc="45" dirty="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Kali</a:t>
                      </a:r>
                      <a:r>
                        <a:rPr sz="650" spc="25" dirty="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650" spc="40" dirty="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)</a:t>
                      </a:r>
                      <a:endParaRPr sz="650">
                        <a:latin typeface="Calibri"/>
                        <a:cs typeface="Calibri"/>
                      </a:endParaRPr>
                    </a:p>
                  </a:txBody>
                  <a:tcPr marL="0" marR="0" marT="67945" marB="0">
                    <a:lnL w="28575">
                      <a:solidFill>
                        <a:srgbClr val="FF0000"/>
                      </a:solidFill>
                      <a:prstDash val="solid"/>
                    </a:lnL>
                    <a:lnR w="28575">
                      <a:solidFill>
                        <a:srgbClr val="FF0000"/>
                      </a:solidFill>
                      <a:prstDash val="solid"/>
                    </a:lnR>
                    <a:lnT w="38100">
                      <a:solidFill>
                        <a:srgbClr val="FF0000"/>
                      </a:solidFill>
                      <a:prstDash val="solid"/>
                    </a:lnT>
                    <a:lnB w="28575">
                      <a:solidFill>
                        <a:srgbClr val="FF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189979" y="0"/>
            <a:ext cx="6002020" cy="6878955"/>
            <a:chOff x="6189979" y="0"/>
            <a:chExt cx="6002020" cy="6878955"/>
          </a:xfrm>
        </p:grpSpPr>
        <p:sp>
          <p:nvSpPr>
            <p:cNvPr id="3" name="object 3"/>
            <p:cNvSpPr/>
            <p:nvPr/>
          </p:nvSpPr>
          <p:spPr>
            <a:xfrm>
              <a:off x="6896099" y="1270"/>
              <a:ext cx="1818639" cy="6856730"/>
            </a:xfrm>
            <a:custGeom>
              <a:avLst/>
              <a:gdLst/>
              <a:ahLst/>
              <a:cxnLst/>
              <a:rect l="l" t="t" r="r" b="b"/>
              <a:pathLst>
                <a:path w="1818640" h="6856730">
                  <a:moveTo>
                    <a:pt x="0" y="6856730"/>
                  </a:moveTo>
                  <a:lnTo>
                    <a:pt x="1818322" y="0"/>
                  </a:lnTo>
                </a:path>
              </a:pathLst>
            </a:custGeom>
            <a:ln w="22225">
              <a:solidFill>
                <a:srgbClr val="D6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7377747" y="0"/>
              <a:ext cx="2555875" cy="6858000"/>
            </a:xfrm>
            <a:custGeom>
              <a:avLst/>
              <a:gdLst/>
              <a:ahLst/>
              <a:cxnLst/>
              <a:rect l="l" t="t" r="r" b="b"/>
              <a:pathLst>
                <a:path w="2555875" h="6858000">
                  <a:moveTo>
                    <a:pt x="1542097" y="1537652"/>
                  </a:moveTo>
                  <a:lnTo>
                    <a:pt x="1494790" y="1544002"/>
                  </a:lnTo>
                  <a:lnTo>
                    <a:pt x="1451292" y="1562100"/>
                  </a:lnTo>
                  <a:lnTo>
                    <a:pt x="1413827" y="1590675"/>
                  </a:lnTo>
                  <a:lnTo>
                    <a:pt x="1384617" y="1628139"/>
                  </a:lnTo>
                  <a:lnTo>
                    <a:pt x="1365885" y="1673860"/>
                  </a:lnTo>
                  <a:lnTo>
                    <a:pt x="970915" y="3128645"/>
                  </a:lnTo>
                  <a:lnTo>
                    <a:pt x="0" y="6858000"/>
                  </a:lnTo>
                  <a:lnTo>
                    <a:pt x="26035" y="6858000"/>
                  </a:lnTo>
                  <a:lnTo>
                    <a:pt x="996632" y="3136265"/>
                  </a:lnTo>
                  <a:lnTo>
                    <a:pt x="1391285" y="1681479"/>
                  </a:lnTo>
                  <a:lnTo>
                    <a:pt x="1412240" y="1635442"/>
                  </a:lnTo>
                  <a:lnTo>
                    <a:pt x="1445577" y="1599247"/>
                  </a:lnTo>
                  <a:lnTo>
                    <a:pt x="1487805" y="1574800"/>
                  </a:lnTo>
                  <a:lnTo>
                    <a:pt x="1535747" y="1564322"/>
                  </a:lnTo>
                  <a:lnTo>
                    <a:pt x="1637665" y="1564322"/>
                  </a:lnTo>
                  <a:lnTo>
                    <a:pt x="1625600" y="1556702"/>
                  </a:lnTo>
                  <a:lnTo>
                    <a:pt x="1590992" y="1544002"/>
                  </a:lnTo>
                  <a:lnTo>
                    <a:pt x="1542097" y="1537652"/>
                  </a:lnTo>
                  <a:close/>
                </a:path>
                <a:path w="2555875" h="6858000">
                  <a:moveTo>
                    <a:pt x="1637665" y="1564322"/>
                  </a:moveTo>
                  <a:lnTo>
                    <a:pt x="1535747" y="1564322"/>
                  </a:lnTo>
                  <a:lnTo>
                    <a:pt x="1585912" y="1569402"/>
                  </a:lnTo>
                  <a:lnTo>
                    <a:pt x="1615122" y="1580514"/>
                  </a:lnTo>
                  <a:lnTo>
                    <a:pt x="1663700" y="1617662"/>
                  </a:lnTo>
                  <a:lnTo>
                    <a:pt x="1694497" y="1671954"/>
                  </a:lnTo>
                  <a:lnTo>
                    <a:pt x="1702117" y="1732597"/>
                  </a:lnTo>
                  <a:lnTo>
                    <a:pt x="1696720" y="1764029"/>
                  </a:lnTo>
                  <a:lnTo>
                    <a:pt x="1437005" y="2721927"/>
                  </a:lnTo>
                  <a:lnTo>
                    <a:pt x="1430655" y="2770822"/>
                  </a:lnTo>
                  <a:lnTo>
                    <a:pt x="1437005" y="2818129"/>
                  </a:lnTo>
                  <a:lnTo>
                    <a:pt x="1455102" y="2861627"/>
                  </a:lnTo>
                  <a:lnTo>
                    <a:pt x="1483677" y="2899092"/>
                  </a:lnTo>
                  <a:lnTo>
                    <a:pt x="1521460" y="2928302"/>
                  </a:lnTo>
                  <a:lnTo>
                    <a:pt x="1566862" y="2947035"/>
                  </a:lnTo>
                  <a:lnTo>
                    <a:pt x="1618932" y="2953067"/>
                  </a:lnTo>
                  <a:lnTo>
                    <a:pt x="1669097" y="2944812"/>
                  </a:lnTo>
                  <a:lnTo>
                    <a:pt x="1704340" y="2928302"/>
                  </a:lnTo>
                  <a:lnTo>
                    <a:pt x="1617662" y="2928302"/>
                  </a:lnTo>
                  <a:lnTo>
                    <a:pt x="1573212" y="2922904"/>
                  </a:lnTo>
                  <a:lnTo>
                    <a:pt x="1527175" y="2901950"/>
                  </a:lnTo>
                  <a:lnTo>
                    <a:pt x="1490980" y="2868612"/>
                  </a:lnTo>
                  <a:lnTo>
                    <a:pt x="1466532" y="2826385"/>
                  </a:lnTo>
                  <a:lnTo>
                    <a:pt x="1456055" y="2778442"/>
                  </a:lnTo>
                  <a:lnTo>
                    <a:pt x="1461135" y="2728277"/>
                  </a:lnTo>
                  <a:lnTo>
                    <a:pt x="1720850" y="1770379"/>
                  </a:lnTo>
                  <a:lnTo>
                    <a:pt x="1726882" y="1734820"/>
                  </a:lnTo>
                  <a:lnTo>
                    <a:pt x="1725930" y="1701800"/>
                  </a:lnTo>
                  <a:lnTo>
                    <a:pt x="1725930" y="1698942"/>
                  </a:lnTo>
                  <a:lnTo>
                    <a:pt x="1717992" y="1664017"/>
                  </a:lnTo>
                  <a:lnTo>
                    <a:pt x="1703070" y="1630679"/>
                  </a:lnTo>
                  <a:lnTo>
                    <a:pt x="1682115" y="1600517"/>
                  </a:lnTo>
                  <a:lnTo>
                    <a:pt x="1656080" y="1575752"/>
                  </a:lnTo>
                  <a:lnTo>
                    <a:pt x="1637665" y="1564322"/>
                  </a:lnTo>
                  <a:close/>
                </a:path>
                <a:path w="2555875" h="6858000">
                  <a:moveTo>
                    <a:pt x="2555875" y="0"/>
                  </a:moveTo>
                  <a:lnTo>
                    <a:pt x="2528570" y="0"/>
                  </a:lnTo>
                  <a:lnTo>
                    <a:pt x="2100177" y="1562100"/>
                  </a:lnTo>
                  <a:lnTo>
                    <a:pt x="1757680" y="2837497"/>
                  </a:lnTo>
                  <a:lnTo>
                    <a:pt x="1732915" y="2875279"/>
                  </a:lnTo>
                  <a:lnTo>
                    <a:pt x="1699895" y="2903537"/>
                  </a:lnTo>
                  <a:lnTo>
                    <a:pt x="1660525" y="2921635"/>
                  </a:lnTo>
                  <a:lnTo>
                    <a:pt x="1617662" y="2928302"/>
                  </a:lnTo>
                  <a:lnTo>
                    <a:pt x="1704340" y="2928302"/>
                  </a:lnTo>
                  <a:lnTo>
                    <a:pt x="1714817" y="2923540"/>
                  </a:lnTo>
                  <a:lnTo>
                    <a:pt x="1753235" y="2890520"/>
                  </a:lnTo>
                  <a:lnTo>
                    <a:pt x="1782127" y="2846387"/>
                  </a:lnTo>
                  <a:lnTo>
                    <a:pt x="1782127" y="2845117"/>
                  </a:lnTo>
                  <a:lnTo>
                    <a:pt x="2124710" y="1568132"/>
                  </a:lnTo>
                  <a:lnTo>
                    <a:pt x="2555875" y="0"/>
                  </a:lnTo>
                  <a:close/>
                </a:path>
              </a:pathLst>
            </a:custGeom>
            <a:solidFill>
              <a:srgbClr val="FFB8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7895589" y="5207635"/>
              <a:ext cx="756285" cy="1645920"/>
            </a:xfrm>
            <a:custGeom>
              <a:avLst/>
              <a:gdLst/>
              <a:ahLst/>
              <a:cxnLst/>
              <a:rect l="l" t="t" r="r" b="b"/>
              <a:pathLst>
                <a:path w="756284" h="1645920">
                  <a:moveTo>
                    <a:pt x="578484" y="0"/>
                  </a:moveTo>
                  <a:lnTo>
                    <a:pt x="532129" y="6350"/>
                  </a:lnTo>
                  <a:lnTo>
                    <a:pt x="489902" y="24129"/>
                  </a:lnTo>
                  <a:lnTo>
                    <a:pt x="453389" y="52387"/>
                  </a:lnTo>
                  <a:lnTo>
                    <a:pt x="425132" y="89534"/>
                  </a:lnTo>
                  <a:lnTo>
                    <a:pt x="406400" y="134619"/>
                  </a:lnTo>
                  <a:lnTo>
                    <a:pt x="0" y="1645602"/>
                  </a:lnTo>
                  <a:lnTo>
                    <a:pt x="26352" y="1645602"/>
                  </a:lnTo>
                  <a:lnTo>
                    <a:pt x="430212" y="140969"/>
                  </a:lnTo>
                  <a:lnTo>
                    <a:pt x="450214" y="95249"/>
                  </a:lnTo>
                  <a:lnTo>
                    <a:pt x="482282" y="59689"/>
                  </a:lnTo>
                  <a:lnTo>
                    <a:pt x="523239" y="35559"/>
                  </a:lnTo>
                  <a:lnTo>
                    <a:pt x="569594" y="25399"/>
                  </a:lnTo>
                  <a:lnTo>
                    <a:pt x="662362" y="25399"/>
                  </a:lnTo>
                  <a:lnTo>
                    <a:pt x="624839" y="6350"/>
                  </a:lnTo>
                  <a:lnTo>
                    <a:pt x="578484" y="0"/>
                  </a:lnTo>
                  <a:close/>
                </a:path>
                <a:path w="756284" h="1645920">
                  <a:moveTo>
                    <a:pt x="662362" y="25399"/>
                  </a:moveTo>
                  <a:lnTo>
                    <a:pt x="569594" y="25399"/>
                  </a:lnTo>
                  <a:lnTo>
                    <a:pt x="618489" y="30797"/>
                  </a:lnTo>
                  <a:lnTo>
                    <a:pt x="672464" y="57784"/>
                  </a:lnTo>
                  <a:lnTo>
                    <a:pt x="711517" y="103822"/>
                  </a:lnTo>
                  <a:lnTo>
                    <a:pt x="730884" y="161607"/>
                  </a:lnTo>
                  <a:lnTo>
                    <a:pt x="731837" y="192087"/>
                  </a:lnTo>
                  <a:lnTo>
                    <a:pt x="726439" y="222884"/>
                  </a:lnTo>
                  <a:lnTo>
                    <a:pt x="343852" y="1645602"/>
                  </a:lnTo>
                  <a:lnTo>
                    <a:pt x="370204" y="1645602"/>
                  </a:lnTo>
                  <a:lnTo>
                    <a:pt x="750252" y="229552"/>
                  </a:lnTo>
                  <a:lnTo>
                    <a:pt x="756284" y="193674"/>
                  </a:lnTo>
                  <a:lnTo>
                    <a:pt x="755332" y="158432"/>
                  </a:lnTo>
                  <a:lnTo>
                    <a:pt x="732789" y="91122"/>
                  </a:lnTo>
                  <a:lnTo>
                    <a:pt x="686752" y="37782"/>
                  </a:lnTo>
                  <a:lnTo>
                    <a:pt x="662362" y="25399"/>
                  </a:lnTo>
                  <a:close/>
                </a:path>
              </a:pathLst>
            </a:custGeom>
            <a:solidFill>
              <a:srgbClr val="D679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548879" y="6167120"/>
              <a:ext cx="3294379" cy="612140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423659" y="1087120"/>
              <a:ext cx="5768340" cy="4893309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619239" y="1282700"/>
              <a:ext cx="5427980" cy="4315460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6455409" y="2061209"/>
              <a:ext cx="3479800" cy="2928620"/>
            </a:xfrm>
            <a:custGeom>
              <a:avLst/>
              <a:gdLst/>
              <a:ahLst/>
              <a:cxnLst/>
              <a:rect l="l" t="t" r="r" b="b"/>
              <a:pathLst>
                <a:path w="3479800" h="2928620">
                  <a:moveTo>
                    <a:pt x="5079" y="840739"/>
                  </a:moveTo>
                  <a:lnTo>
                    <a:pt x="1521460" y="840739"/>
                  </a:lnTo>
                  <a:lnTo>
                    <a:pt x="1521460" y="619760"/>
                  </a:lnTo>
                  <a:lnTo>
                    <a:pt x="5079" y="619760"/>
                  </a:lnTo>
                  <a:lnTo>
                    <a:pt x="5079" y="840739"/>
                  </a:lnTo>
                </a:path>
                <a:path w="3479800" h="2928620">
                  <a:moveTo>
                    <a:pt x="43179" y="220979"/>
                  </a:moveTo>
                  <a:lnTo>
                    <a:pt x="3180080" y="220979"/>
                  </a:lnTo>
                  <a:lnTo>
                    <a:pt x="3180080" y="0"/>
                  </a:lnTo>
                  <a:lnTo>
                    <a:pt x="43179" y="0"/>
                  </a:lnTo>
                  <a:lnTo>
                    <a:pt x="43179" y="220979"/>
                  </a:lnTo>
                </a:path>
                <a:path w="3479800" h="2928620">
                  <a:moveTo>
                    <a:pt x="15239" y="1297939"/>
                  </a:moveTo>
                  <a:lnTo>
                    <a:pt x="3479799" y="1297939"/>
                  </a:lnTo>
                  <a:lnTo>
                    <a:pt x="3479799" y="1079500"/>
                  </a:lnTo>
                  <a:lnTo>
                    <a:pt x="15239" y="1079500"/>
                  </a:lnTo>
                  <a:lnTo>
                    <a:pt x="15239" y="1297939"/>
                  </a:lnTo>
                </a:path>
                <a:path w="3479800" h="2928620">
                  <a:moveTo>
                    <a:pt x="25400" y="1866900"/>
                  </a:moveTo>
                  <a:lnTo>
                    <a:pt x="1521460" y="1866900"/>
                  </a:lnTo>
                  <a:lnTo>
                    <a:pt x="1521460" y="1701800"/>
                  </a:lnTo>
                  <a:lnTo>
                    <a:pt x="25400" y="1701800"/>
                  </a:lnTo>
                  <a:lnTo>
                    <a:pt x="25400" y="1866900"/>
                  </a:lnTo>
                </a:path>
                <a:path w="3479800" h="2928620">
                  <a:moveTo>
                    <a:pt x="5079" y="2319020"/>
                  </a:moveTo>
                  <a:lnTo>
                    <a:pt x="3053080" y="2319020"/>
                  </a:lnTo>
                  <a:lnTo>
                    <a:pt x="3053080" y="2113279"/>
                  </a:lnTo>
                  <a:lnTo>
                    <a:pt x="5079" y="2113279"/>
                  </a:lnTo>
                  <a:lnTo>
                    <a:pt x="5079" y="2319020"/>
                  </a:lnTo>
                </a:path>
                <a:path w="3479800" h="2928620">
                  <a:moveTo>
                    <a:pt x="0" y="2928620"/>
                  </a:moveTo>
                  <a:lnTo>
                    <a:pt x="1516380" y="2928620"/>
                  </a:lnTo>
                  <a:lnTo>
                    <a:pt x="1516380" y="2730500"/>
                  </a:lnTo>
                  <a:lnTo>
                    <a:pt x="0" y="2730500"/>
                  </a:lnTo>
                  <a:lnTo>
                    <a:pt x="0" y="2928620"/>
                  </a:lnTo>
                </a:path>
              </a:pathLst>
            </a:custGeom>
            <a:ln w="285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195059" y="2133599"/>
              <a:ext cx="396557" cy="787717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6217919" y="2156459"/>
              <a:ext cx="278765" cy="648970"/>
            </a:xfrm>
            <a:custGeom>
              <a:avLst/>
              <a:gdLst/>
              <a:ahLst/>
              <a:cxnLst/>
              <a:rect l="l" t="t" r="r" b="b"/>
              <a:pathLst>
                <a:path w="278764" h="648969">
                  <a:moveTo>
                    <a:pt x="164464" y="624522"/>
                  </a:moveTo>
                  <a:lnTo>
                    <a:pt x="157479" y="648969"/>
                  </a:lnTo>
                  <a:lnTo>
                    <a:pt x="241300" y="632777"/>
                  </a:lnTo>
                  <a:lnTo>
                    <a:pt x="235902" y="628014"/>
                  </a:lnTo>
                  <a:lnTo>
                    <a:pt x="176529" y="628014"/>
                  </a:lnTo>
                  <a:lnTo>
                    <a:pt x="164464" y="624522"/>
                  </a:lnTo>
                  <a:close/>
                </a:path>
                <a:path w="278764" h="648969">
                  <a:moveTo>
                    <a:pt x="171132" y="600075"/>
                  </a:moveTo>
                  <a:lnTo>
                    <a:pt x="171132" y="600392"/>
                  </a:lnTo>
                  <a:lnTo>
                    <a:pt x="164464" y="624522"/>
                  </a:lnTo>
                  <a:lnTo>
                    <a:pt x="176529" y="628014"/>
                  </a:lnTo>
                  <a:lnTo>
                    <a:pt x="183514" y="603567"/>
                  </a:lnTo>
                  <a:lnTo>
                    <a:pt x="175577" y="601344"/>
                  </a:lnTo>
                  <a:lnTo>
                    <a:pt x="173989" y="601344"/>
                  </a:lnTo>
                  <a:lnTo>
                    <a:pt x="171132" y="600075"/>
                  </a:lnTo>
                  <a:close/>
                </a:path>
                <a:path w="278764" h="648969">
                  <a:moveTo>
                    <a:pt x="178117" y="575627"/>
                  </a:moveTo>
                  <a:lnTo>
                    <a:pt x="171450" y="599757"/>
                  </a:lnTo>
                  <a:lnTo>
                    <a:pt x="172084" y="600075"/>
                  </a:lnTo>
                  <a:lnTo>
                    <a:pt x="172402" y="600392"/>
                  </a:lnTo>
                  <a:lnTo>
                    <a:pt x="183514" y="603567"/>
                  </a:lnTo>
                  <a:lnTo>
                    <a:pt x="176529" y="628014"/>
                  </a:lnTo>
                  <a:lnTo>
                    <a:pt x="235902" y="628014"/>
                  </a:lnTo>
                  <a:lnTo>
                    <a:pt x="178117" y="575627"/>
                  </a:lnTo>
                  <a:close/>
                </a:path>
                <a:path w="278764" h="648969">
                  <a:moveTo>
                    <a:pt x="277494" y="0"/>
                  </a:moveTo>
                  <a:lnTo>
                    <a:pt x="238442" y="4127"/>
                  </a:lnTo>
                  <a:lnTo>
                    <a:pt x="199707" y="16192"/>
                  </a:lnTo>
                  <a:lnTo>
                    <a:pt x="162559" y="34925"/>
                  </a:lnTo>
                  <a:lnTo>
                    <a:pt x="127952" y="60007"/>
                  </a:lnTo>
                  <a:lnTo>
                    <a:pt x="86359" y="100964"/>
                  </a:lnTo>
                  <a:lnTo>
                    <a:pt x="51117" y="149542"/>
                  </a:lnTo>
                  <a:lnTo>
                    <a:pt x="29527" y="189864"/>
                  </a:lnTo>
                  <a:lnTo>
                    <a:pt x="13652" y="232727"/>
                  </a:lnTo>
                  <a:lnTo>
                    <a:pt x="3492" y="276860"/>
                  </a:lnTo>
                  <a:lnTo>
                    <a:pt x="0" y="322579"/>
                  </a:lnTo>
                  <a:lnTo>
                    <a:pt x="317" y="337185"/>
                  </a:lnTo>
                  <a:lnTo>
                    <a:pt x="317" y="337502"/>
                  </a:lnTo>
                  <a:lnTo>
                    <a:pt x="1269" y="350837"/>
                  </a:lnTo>
                  <a:lnTo>
                    <a:pt x="1269" y="352742"/>
                  </a:lnTo>
                  <a:lnTo>
                    <a:pt x="8254" y="397192"/>
                  </a:lnTo>
                  <a:lnTo>
                    <a:pt x="20002" y="440372"/>
                  </a:lnTo>
                  <a:lnTo>
                    <a:pt x="43179" y="494664"/>
                  </a:lnTo>
                  <a:lnTo>
                    <a:pt x="73659" y="542925"/>
                  </a:lnTo>
                  <a:lnTo>
                    <a:pt x="109537" y="584517"/>
                  </a:lnTo>
                  <a:lnTo>
                    <a:pt x="139700" y="609600"/>
                  </a:lnTo>
                  <a:lnTo>
                    <a:pt x="161925" y="623569"/>
                  </a:lnTo>
                  <a:lnTo>
                    <a:pt x="162877" y="624204"/>
                  </a:lnTo>
                  <a:lnTo>
                    <a:pt x="163829" y="624522"/>
                  </a:lnTo>
                  <a:lnTo>
                    <a:pt x="164464" y="624522"/>
                  </a:lnTo>
                  <a:lnTo>
                    <a:pt x="164464" y="624204"/>
                  </a:lnTo>
                  <a:lnTo>
                    <a:pt x="171132" y="600075"/>
                  </a:lnTo>
                  <a:lnTo>
                    <a:pt x="171450" y="599757"/>
                  </a:lnTo>
                  <a:lnTo>
                    <a:pt x="164464" y="595629"/>
                  </a:lnTo>
                  <a:lnTo>
                    <a:pt x="154939" y="589279"/>
                  </a:lnTo>
                  <a:lnTo>
                    <a:pt x="110489" y="548957"/>
                  </a:lnTo>
                  <a:lnTo>
                    <a:pt x="79692" y="507047"/>
                  </a:lnTo>
                  <a:lnTo>
                    <a:pt x="54609" y="458787"/>
                  </a:lnTo>
                  <a:lnTo>
                    <a:pt x="36194" y="406082"/>
                  </a:lnTo>
                  <a:lnTo>
                    <a:pt x="28257" y="364807"/>
                  </a:lnTo>
                  <a:lnTo>
                    <a:pt x="25400" y="323214"/>
                  </a:lnTo>
                  <a:lnTo>
                    <a:pt x="25717" y="309244"/>
                  </a:lnTo>
                  <a:lnTo>
                    <a:pt x="31114" y="267652"/>
                  </a:lnTo>
                  <a:lnTo>
                    <a:pt x="42227" y="227012"/>
                  </a:lnTo>
                  <a:lnTo>
                    <a:pt x="58419" y="188277"/>
                  </a:lnTo>
                  <a:lnTo>
                    <a:pt x="87629" y="140017"/>
                  </a:lnTo>
                  <a:lnTo>
                    <a:pt x="123507" y="98107"/>
                  </a:lnTo>
                  <a:lnTo>
                    <a:pt x="153987" y="71754"/>
                  </a:lnTo>
                  <a:lnTo>
                    <a:pt x="186372" y="50800"/>
                  </a:lnTo>
                  <a:lnTo>
                    <a:pt x="231457" y="31750"/>
                  </a:lnTo>
                  <a:lnTo>
                    <a:pt x="278447" y="25400"/>
                  </a:lnTo>
                  <a:lnTo>
                    <a:pt x="277812" y="7302"/>
                  </a:lnTo>
                  <a:lnTo>
                    <a:pt x="277812" y="4127"/>
                  </a:lnTo>
                  <a:lnTo>
                    <a:pt x="277494" y="1904"/>
                  </a:lnTo>
                  <a:lnTo>
                    <a:pt x="277494" y="0"/>
                  </a:lnTo>
                  <a:close/>
                </a:path>
                <a:path w="278764" h="648969">
                  <a:moveTo>
                    <a:pt x="171450" y="599757"/>
                  </a:moveTo>
                  <a:lnTo>
                    <a:pt x="171132" y="600075"/>
                  </a:lnTo>
                  <a:lnTo>
                    <a:pt x="173989" y="601344"/>
                  </a:lnTo>
                  <a:lnTo>
                    <a:pt x="172402" y="600392"/>
                  </a:lnTo>
                  <a:lnTo>
                    <a:pt x="171450" y="600075"/>
                  </a:lnTo>
                  <a:lnTo>
                    <a:pt x="171926" y="600075"/>
                  </a:lnTo>
                  <a:lnTo>
                    <a:pt x="171450" y="599757"/>
                  </a:lnTo>
                  <a:close/>
                </a:path>
                <a:path w="278764" h="648969">
                  <a:moveTo>
                    <a:pt x="172402" y="600392"/>
                  </a:moveTo>
                  <a:lnTo>
                    <a:pt x="173989" y="601344"/>
                  </a:lnTo>
                  <a:lnTo>
                    <a:pt x="175577" y="601344"/>
                  </a:lnTo>
                  <a:lnTo>
                    <a:pt x="172402" y="600392"/>
                  </a:lnTo>
                  <a:close/>
                </a:path>
                <a:path w="278764" h="648969">
                  <a:moveTo>
                    <a:pt x="171926" y="600075"/>
                  </a:moveTo>
                  <a:lnTo>
                    <a:pt x="171450" y="600075"/>
                  </a:lnTo>
                  <a:lnTo>
                    <a:pt x="172402" y="600392"/>
                  </a:lnTo>
                  <a:lnTo>
                    <a:pt x="171926" y="600075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205219" y="3213099"/>
              <a:ext cx="406717" cy="762317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6228079" y="3235959"/>
              <a:ext cx="251460" cy="626110"/>
            </a:xfrm>
            <a:custGeom>
              <a:avLst/>
              <a:gdLst/>
              <a:ahLst/>
              <a:cxnLst/>
              <a:rect l="l" t="t" r="r" b="b"/>
              <a:pathLst>
                <a:path w="251460" h="626110">
                  <a:moveTo>
                    <a:pt x="174625" y="601027"/>
                  </a:moveTo>
                  <a:lnTo>
                    <a:pt x="168275" y="626109"/>
                  </a:lnTo>
                  <a:lnTo>
                    <a:pt x="251460" y="607694"/>
                  </a:lnTo>
                  <a:lnTo>
                    <a:pt x="247650" y="604519"/>
                  </a:lnTo>
                  <a:lnTo>
                    <a:pt x="186372" y="604519"/>
                  </a:lnTo>
                  <a:lnTo>
                    <a:pt x="174625" y="601027"/>
                  </a:lnTo>
                  <a:close/>
                </a:path>
                <a:path w="251460" h="626110">
                  <a:moveTo>
                    <a:pt x="180657" y="576579"/>
                  </a:moveTo>
                  <a:lnTo>
                    <a:pt x="174625" y="601027"/>
                  </a:lnTo>
                  <a:lnTo>
                    <a:pt x="186372" y="604519"/>
                  </a:lnTo>
                  <a:lnTo>
                    <a:pt x="193357" y="580072"/>
                  </a:lnTo>
                  <a:lnTo>
                    <a:pt x="180657" y="576579"/>
                  </a:lnTo>
                  <a:close/>
                </a:path>
                <a:path w="251460" h="626110">
                  <a:moveTo>
                    <a:pt x="186690" y="552450"/>
                  </a:moveTo>
                  <a:lnTo>
                    <a:pt x="180975" y="575627"/>
                  </a:lnTo>
                  <a:lnTo>
                    <a:pt x="180657" y="575944"/>
                  </a:lnTo>
                  <a:lnTo>
                    <a:pt x="180657" y="576579"/>
                  </a:lnTo>
                  <a:lnTo>
                    <a:pt x="193357" y="580072"/>
                  </a:lnTo>
                  <a:lnTo>
                    <a:pt x="186372" y="604519"/>
                  </a:lnTo>
                  <a:lnTo>
                    <a:pt x="247650" y="604519"/>
                  </a:lnTo>
                  <a:lnTo>
                    <a:pt x="186690" y="552450"/>
                  </a:lnTo>
                  <a:close/>
                </a:path>
                <a:path w="251460" h="626110">
                  <a:moveTo>
                    <a:pt x="240665" y="0"/>
                  </a:moveTo>
                  <a:lnTo>
                    <a:pt x="195262" y="6985"/>
                  </a:lnTo>
                  <a:lnTo>
                    <a:pt x="151130" y="27304"/>
                  </a:lnTo>
                  <a:lnTo>
                    <a:pt x="120015" y="49529"/>
                  </a:lnTo>
                  <a:lnTo>
                    <a:pt x="91757" y="76835"/>
                  </a:lnTo>
                  <a:lnTo>
                    <a:pt x="58420" y="120014"/>
                  </a:lnTo>
                  <a:lnTo>
                    <a:pt x="31432" y="169544"/>
                  </a:lnTo>
                  <a:lnTo>
                    <a:pt x="12065" y="223837"/>
                  </a:lnTo>
                  <a:lnTo>
                    <a:pt x="3175" y="266382"/>
                  </a:lnTo>
                  <a:lnTo>
                    <a:pt x="0" y="309879"/>
                  </a:lnTo>
                  <a:lnTo>
                    <a:pt x="317" y="323850"/>
                  </a:lnTo>
                  <a:lnTo>
                    <a:pt x="5397" y="367664"/>
                  </a:lnTo>
                  <a:lnTo>
                    <a:pt x="21272" y="423544"/>
                  </a:lnTo>
                  <a:lnTo>
                    <a:pt x="45402" y="475614"/>
                  </a:lnTo>
                  <a:lnTo>
                    <a:pt x="77152" y="522287"/>
                  </a:lnTo>
                  <a:lnTo>
                    <a:pt x="114617" y="561975"/>
                  </a:lnTo>
                  <a:lnTo>
                    <a:pt x="146050" y="586104"/>
                  </a:lnTo>
                  <a:lnTo>
                    <a:pt x="168275" y="598804"/>
                  </a:lnTo>
                  <a:lnTo>
                    <a:pt x="169227" y="599439"/>
                  </a:lnTo>
                  <a:lnTo>
                    <a:pt x="169862" y="599757"/>
                  </a:lnTo>
                  <a:lnTo>
                    <a:pt x="174625" y="601027"/>
                  </a:lnTo>
                  <a:lnTo>
                    <a:pt x="180657" y="576579"/>
                  </a:lnTo>
                  <a:lnTo>
                    <a:pt x="178117" y="575627"/>
                  </a:lnTo>
                  <a:lnTo>
                    <a:pt x="178752" y="575627"/>
                  </a:lnTo>
                  <a:lnTo>
                    <a:pt x="141605" y="551179"/>
                  </a:lnTo>
                  <a:lnTo>
                    <a:pt x="97472" y="507047"/>
                  </a:lnTo>
                  <a:lnTo>
                    <a:pt x="67945" y="463867"/>
                  </a:lnTo>
                  <a:lnTo>
                    <a:pt x="45402" y="415289"/>
                  </a:lnTo>
                  <a:lnTo>
                    <a:pt x="33337" y="376554"/>
                  </a:lnTo>
                  <a:lnTo>
                    <a:pt x="26670" y="337185"/>
                  </a:lnTo>
                  <a:lnTo>
                    <a:pt x="25717" y="324485"/>
                  </a:lnTo>
                  <a:lnTo>
                    <a:pt x="25717" y="323850"/>
                  </a:lnTo>
                  <a:lnTo>
                    <a:pt x="25400" y="310514"/>
                  </a:lnTo>
                  <a:lnTo>
                    <a:pt x="33020" y="244157"/>
                  </a:lnTo>
                  <a:lnTo>
                    <a:pt x="44132" y="205739"/>
                  </a:lnTo>
                  <a:lnTo>
                    <a:pt x="65722" y="157162"/>
                  </a:lnTo>
                  <a:lnTo>
                    <a:pt x="93980" y="113664"/>
                  </a:lnTo>
                  <a:lnTo>
                    <a:pt x="127000" y="77152"/>
                  </a:lnTo>
                  <a:lnTo>
                    <a:pt x="163512" y="49529"/>
                  </a:lnTo>
                  <a:lnTo>
                    <a:pt x="201930" y="31750"/>
                  </a:lnTo>
                  <a:lnTo>
                    <a:pt x="220662" y="27304"/>
                  </a:lnTo>
                  <a:lnTo>
                    <a:pt x="220345" y="27304"/>
                  </a:lnTo>
                  <a:lnTo>
                    <a:pt x="231140" y="26035"/>
                  </a:lnTo>
                  <a:lnTo>
                    <a:pt x="241935" y="25400"/>
                  </a:lnTo>
                  <a:lnTo>
                    <a:pt x="240982" y="6985"/>
                  </a:lnTo>
                  <a:lnTo>
                    <a:pt x="240982" y="1904"/>
                  </a:lnTo>
                  <a:lnTo>
                    <a:pt x="240665" y="0"/>
                  </a:lnTo>
                  <a:close/>
                </a:path>
                <a:path w="251460" h="626110">
                  <a:moveTo>
                    <a:pt x="178117" y="575627"/>
                  </a:moveTo>
                  <a:lnTo>
                    <a:pt x="180657" y="576579"/>
                  </a:lnTo>
                  <a:lnTo>
                    <a:pt x="179387" y="575944"/>
                  </a:lnTo>
                  <a:lnTo>
                    <a:pt x="178117" y="575627"/>
                  </a:lnTo>
                  <a:close/>
                </a:path>
                <a:path w="251460" h="626110">
                  <a:moveTo>
                    <a:pt x="178752" y="575627"/>
                  </a:moveTo>
                  <a:lnTo>
                    <a:pt x="178117" y="575627"/>
                  </a:lnTo>
                  <a:lnTo>
                    <a:pt x="179387" y="575944"/>
                  </a:lnTo>
                  <a:lnTo>
                    <a:pt x="178752" y="575627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189979" y="4241799"/>
              <a:ext cx="396557" cy="782637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6212839" y="4264660"/>
              <a:ext cx="247650" cy="643255"/>
            </a:xfrm>
            <a:custGeom>
              <a:avLst/>
              <a:gdLst/>
              <a:ahLst/>
              <a:cxnLst/>
              <a:rect l="l" t="t" r="r" b="b"/>
              <a:pathLst>
                <a:path w="247650" h="643254">
                  <a:moveTo>
                    <a:pt x="164464" y="618489"/>
                  </a:moveTo>
                  <a:lnTo>
                    <a:pt x="157797" y="642937"/>
                  </a:lnTo>
                  <a:lnTo>
                    <a:pt x="241300" y="626427"/>
                  </a:lnTo>
                  <a:lnTo>
                    <a:pt x="236220" y="621664"/>
                  </a:lnTo>
                  <a:lnTo>
                    <a:pt x="176530" y="621664"/>
                  </a:lnTo>
                  <a:lnTo>
                    <a:pt x="164464" y="618489"/>
                  </a:lnTo>
                  <a:close/>
                </a:path>
                <a:path w="247650" h="643254">
                  <a:moveTo>
                    <a:pt x="171132" y="594042"/>
                  </a:moveTo>
                  <a:lnTo>
                    <a:pt x="171132" y="594359"/>
                  </a:lnTo>
                  <a:lnTo>
                    <a:pt x="164464" y="617854"/>
                  </a:lnTo>
                  <a:lnTo>
                    <a:pt x="164464" y="618489"/>
                  </a:lnTo>
                  <a:lnTo>
                    <a:pt x="176530" y="621664"/>
                  </a:lnTo>
                  <a:lnTo>
                    <a:pt x="183514" y="597534"/>
                  </a:lnTo>
                  <a:lnTo>
                    <a:pt x="174879" y="594994"/>
                  </a:lnTo>
                  <a:lnTo>
                    <a:pt x="173989" y="594994"/>
                  </a:lnTo>
                  <a:lnTo>
                    <a:pt x="171132" y="594042"/>
                  </a:lnTo>
                  <a:close/>
                </a:path>
                <a:path w="247650" h="643254">
                  <a:moveTo>
                    <a:pt x="177800" y="569594"/>
                  </a:moveTo>
                  <a:lnTo>
                    <a:pt x="171450" y="593407"/>
                  </a:lnTo>
                  <a:lnTo>
                    <a:pt x="172720" y="594359"/>
                  </a:lnTo>
                  <a:lnTo>
                    <a:pt x="175577" y="594994"/>
                  </a:lnTo>
                  <a:lnTo>
                    <a:pt x="183514" y="597534"/>
                  </a:lnTo>
                  <a:lnTo>
                    <a:pt x="176530" y="621664"/>
                  </a:lnTo>
                  <a:lnTo>
                    <a:pt x="236220" y="621664"/>
                  </a:lnTo>
                  <a:lnTo>
                    <a:pt x="177800" y="569594"/>
                  </a:lnTo>
                  <a:close/>
                </a:path>
                <a:path w="247650" h="643254">
                  <a:moveTo>
                    <a:pt x="246380" y="0"/>
                  </a:moveTo>
                  <a:lnTo>
                    <a:pt x="200025" y="7302"/>
                  </a:lnTo>
                  <a:lnTo>
                    <a:pt x="154622" y="27939"/>
                  </a:lnTo>
                  <a:lnTo>
                    <a:pt x="122872" y="51117"/>
                  </a:lnTo>
                  <a:lnTo>
                    <a:pt x="93980" y="79057"/>
                  </a:lnTo>
                  <a:lnTo>
                    <a:pt x="59689" y="123825"/>
                  </a:lnTo>
                  <a:lnTo>
                    <a:pt x="32067" y="174942"/>
                  </a:lnTo>
                  <a:lnTo>
                    <a:pt x="12064" y="230504"/>
                  </a:lnTo>
                  <a:lnTo>
                    <a:pt x="3175" y="274637"/>
                  </a:lnTo>
                  <a:lnTo>
                    <a:pt x="0" y="319404"/>
                  </a:lnTo>
                  <a:lnTo>
                    <a:pt x="317" y="333692"/>
                  </a:lnTo>
                  <a:lnTo>
                    <a:pt x="5397" y="378777"/>
                  </a:lnTo>
                  <a:lnTo>
                    <a:pt x="20320" y="435927"/>
                  </a:lnTo>
                  <a:lnTo>
                    <a:pt x="43497" y="489584"/>
                  </a:lnTo>
                  <a:lnTo>
                    <a:pt x="73660" y="537844"/>
                  </a:lnTo>
                  <a:lnTo>
                    <a:pt x="109537" y="578484"/>
                  </a:lnTo>
                  <a:lnTo>
                    <a:pt x="139700" y="603567"/>
                  </a:lnTo>
                  <a:lnTo>
                    <a:pt x="164464" y="618489"/>
                  </a:lnTo>
                  <a:lnTo>
                    <a:pt x="164464" y="617854"/>
                  </a:lnTo>
                  <a:lnTo>
                    <a:pt x="171132" y="594042"/>
                  </a:lnTo>
                  <a:lnTo>
                    <a:pt x="171450" y="593407"/>
                  </a:lnTo>
                  <a:lnTo>
                    <a:pt x="164464" y="589279"/>
                  </a:lnTo>
                  <a:lnTo>
                    <a:pt x="127952" y="561022"/>
                  </a:lnTo>
                  <a:lnTo>
                    <a:pt x="94614" y="523239"/>
                  </a:lnTo>
                  <a:lnTo>
                    <a:pt x="66357" y="478789"/>
                  </a:lnTo>
                  <a:lnTo>
                    <a:pt x="44450" y="428625"/>
                  </a:lnTo>
                  <a:lnTo>
                    <a:pt x="33020" y="388619"/>
                  </a:lnTo>
                  <a:lnTo>
                    <a:pt x="26670" y="347344"/>
                  </a:lnTo>
                  <a:lnTo>
                    <a:pt x="25717" y="334327"/>
                  </a:lnTo>
                  <a:lnTo>
                    <a:pt x="25717" y="333692"/>
                  </a:lnTo>
                  <a:lnTo>
                    <a:pt x="26670" y="292417"/>
                  </a:lnTo>
                  <a:lnTo>
                    <a:pt x="33020" y="251459"/>
                  </a:lnTo>
                  <a:lnTo>
                    <a:pt x="44450" y="211772"/>
                  </a:lnTo>
                  <a:lnTo>
                    <a:pt x="66992" y="161607"/>
                  </a:lnTo>
                  <a:lnTo>
                    <a:pt x="95885" y="116839"/>
                  </a:lnTo>
                  <a:lnTo>
                    <a:pt x="129539" y="79057"/>
                  </a:lnTo>
                  <a:lnTo>
                    <a:pt x="167322" y="50164"/>
                  </a:lnTo>
                  <a:lnTo>
                    <a:pt x="206692" y="31750"/>
                  </a:lnTo>
                  <a:lnTo>
                    <a:pt x="247650" y="25400"/>
                  </a:lnTo>
                  <a:lnTo>
                    <a:pt x="246697" y="7302"/>
                  </a:lnTo>
                  <a:lnTo>
                    <a:pt x="246697" y="1904"/>
                  </a:lnTo>
                  <a:lnTo>
                    <a:pt x="246380" y="0"/>
                  </a:lnTo>
                  <a:close/>
                </a:path>
                <a:path w="247650" h="643254">
                  <a:moveTo>
                    <a:pt x="171450" y="594042"/>
                  </a:moveTo>
                  <a:lnTo>
                    <a:pt x="172085" y="594359"/>
                  </a:lnTo>
                  <a:lnTo>
                    <a:pt x="173989" y="594994"/>
                  </a:lnTo>
                  <a:lnTo>
                    <a:pt x="172720" y="594359"/>
                  </a:lnTo>
                  <a:lnTo>
                    <a:pt x="171450" y="594042"/>
                  </a:lnTo>
                  <a:close/>
                </a:path>
                <a:path w="247650" h="643254">
                  <a:moveTo>
                    <a:pt x="172720" y="594359"/>
                  </a:moveTo>
                  <a:lnTo>
                    <a:pt x="173989" y="594994"/>
                  </a:lnTo>
                  <a:lnTo>
                    <a:pt x="174879" y="594994"/>
                  </a:lnTo>
                  <a:lnTo>
                    <a:pt x="172720" y="594359"/>
                  </a:lnTo>
                  <a:close/>
                </a:path>
                <a:path w="247650" h="643254">
                  <a:moveTo>
                    <a:pt x="171450" y="593407"/>
                  </a:moveTo>
                  <a:lnTo>
                    <a:pt x="171450" y="594042"/>
                  </a:lnTo>
                  <a:lnTo>
                    <a:pt x="172720" y="594359"/>
                  </a:lnTo>
                  <a:lnTo>
                    <a:pt x="171450" y="593407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" name="object 16"/>
          <p:cNvSpPr txBox="1"/>
          <p:nvPr/>
        </p:nvSpPr>
        <p:spPr>
          <a:xfrm>
            <a:off x="9914890" y="33019"/>
            <a:ext cx="2174240" cy="1244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50" spc="60" dirty="0">
                <a:latin typeface="Calibri"/>
                <a:cs typeface="Calibri"/>
              </a:rPr>
              <a:t>CSP004_C_E:</a:t>
            </a:r>
            <a:r>
              <a:rPr sz="650" spc="35" dirty="0">
                <a:latin typeface="Calibri"/>
                <a:cs typeface="Calibri"/>
              </a:rPr>
              <a:t> </a:t>
            </a:r>
            <a:r>
              <a:rPr sz="650" spc="55" dirty="0">
                <a:latin typeface="Calibri"/>
                <a:cs typeface="Calibri"/>
              </a:rPr>
              <a:t>Abdelkader</a:t>
            </a:r>
            <a:r>
              <a:rPr sz="650" spc="30" dirty="0">
                <a:latin typeface="Calibri"/>
                <a:cs typeface="Calibri"/>
              </a:rPr>
              <a:t> </a:t>
            </a:r>
            <a:r>
              <a:rPr sz="650" spc="60" dirty="0">
                <a:latin typeface="Calibri"/>
                <a:cs typeface="Calibri"/>
              </a:rPr>
              <a:t>Shaaban</a:t>
            </a:r>
            <a:r>
              <a:rPr sz="650" spc="40" dirty="0">
                <a:latin typeface="Calibri"/>
                <a:cs typeface="Calibri"/>
              </a:rPr>
              <a:t> </a:t>
            </a:r>
            <a:r>
              <a:rPr sz="650" spc="55" dirty="0">
                <a:latin typeface="Calibri"/>
                <a:cs typeface="Calibri"/>
              </a:rPr>
              <a:t>και</a:t>
            </a:r>
            <a:r>
              <a:rPr sz="650" spc="25" dirty="0">
                <a:latin typeface="Calibri"/>
                <a:cs typeface="Calibri"/>
              </a:rPr>
              <a:t> </a:t>
            </a:r>
            <a:r>
              <a:rPr sz="650" spc="50" dirty="0">
                <a:latin typeface="Calibri"/>
                <a:cs typeface="Calibri"/>
              </a:rPr>
              <a:t>Stefan</a:t>
            </a:r>
            <a:r>
              <a:rPr sz="650" spc="30" dirty="0">
                <a:latin typeface="Calibri"/>
                <a:cs typeface="Calibri"/>
              </a:rPr>
              <a:t> </a:t>
            </a:r>
            <a:r>
              <a:rPr sz="650" spc="50" dirty="0">
                <a:latin typeface="Calibri"/>
                <a:cs typeface="Calibri"/>
              </a:rPr>
              <a:t>Schauer</a:t>
            </a:r>
            <a:endParaRPr sz="650">
              <a:latin typeface="Calibri"/>
              <a:cs typeface="Calibri"/>
            </a:endParaRPr>
          </a:p>
        </p:txBody>
      </p:sp>
      <p:sp>
        <p:nvSpPr>
          <p:cNvPr id="23" name="object 23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720"/>
              </a:lnSpc>
            </a:pPr>
            <a:r>
              <a:rPr spc="30" dirty="0"/>
              <a:t>19</a:t>
            </a:r>
          </a:p>
        </p:txBody>
      </p:sp>
      <p:sp>
        <p:nvSpPr>
          <p:cNvPr id="17" name="object 17"/>
          <p:cNvSpPr txBox="1">
            <a:spLocks noGrp="1"/>
          </p:cNvSpPr>
          <p:nvPr>
            <p:ph type="title"/>
          </p:nvPr>
        </p:nvSpPr>
        <p:spPr>
          <a:xfrm>
            <a:off x="875030" y="762634"/>
            <a:ext cx="72580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185" dirty="0">
                <a:solidFill>
                  <a:srgbClr val="000000"/>
                </a:solidFill>
              </a:rPr>
              <a:t>N</a:t>
            </a:r>
            <a:r>
              <a:rPr spc="190" dirty="0">
                <a:solidFill>
                  <a:srgbClr val="000000"/>
                </a:solidFill>
              </a:rPr>
              <a:t>m</a:t>
            </a:r>
            <a:r>
              <a:rPr spc="130" dirty="0">
                <a:solidFill>
                  <a:srgbClr val="000000"/>
                </a:solidFill>
              </a:rPr>
              <a:t>a</a:t>
            </a:r>
            <a:r>
              <a:rPr spc="100" dirty="0">
                <a:solidFill>
                  <a:srgbClr val="000000"/>
                </a:solidFill>
              </a:rPr>
              <a:t>p</a:t>
            </a:r>
          </a:p>
        </p:txBody>
      </p:sp>
      <p:sp>
        <p:nvSpPr>
          <p:cNvPr id="18" name="object 18"/>
          <p:cNvSpPr txBox="1"/>
          <p:nvPr/>
        </p:nvSpPr>
        <p:spPr>
          <a:xfrm>
            <a:off x="899160" y="1444942"/>
            <a:ext cx="3547745" cy="8470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9085" indent="-286385">
              <a:lnSpc>
                <a:spcPct val="100000"/>
              </a:lnSpc>
              <a:spcBef>
                <a:spcPts val="100"/>
              </a:spcBef>
              <a:buSzPct val="163636"/>
              <a:buFont typeface="Arial"/>
              <a:buChar char="•"/>
              <a:tabLst>
                <a:tab pos="298450" algn="l"/>
                <a:tab pos="299085" algn="l"/>
              </a:tabLst>
            </a:pPr>
            <a:r>
              <a:rPr sz="1100" spc="85" dirty="0">
                <a:latin typeface="Calibri"/>
                <a:cs typeface="Calibri"/>
              </a:rPr>
              <a:t>Σάρωση</a:t>
            </a:r>
            <a:r>
              <a:rPr sz="1100" spc="30" dirty="0">
                <a:latin typeface="Calibri"/>
                <a:cs typeface="Calibri"/>
              </a:rPr>
              <a:t> </a:t>
            </a:r>
            <a:r>
              <a:rPr sz="1100" b="1" spc="90" dirty="0">
                <a:latin typeface="Calibri"/>
                <a:cs typeface="Calibri"/>
              </a:rPr>
              <a:t>όλων</a:t>
            </a:r>
            <a:r>
              <a:rPr sz="1100" b="1" spc="35" dirty="0">
                <a:latin typeface="Calibri"/>
                <a:cs typeface="Calibri"/>
              </a:rPr>
              <a:t> </a:t>
            </a:r>
            <a:r>
              <a:rPr sz="1100" spc="80" dirty="0">
                <a:latin typeface="Calibri"/>
                <a:cs typeface="Calibri"/>
              </a:rPr>
              <a:t>των</a:t>
            </a:r>
            <a:r>
              <a:rPr sz="1100" spc="30" dirty="0">
                <a:latin typeface="Calibri"/>
                <a:cs typeface="Calibri"/>
              </a:rPr>
              <a:t> </a:t>
            </a:r>
            <a:r>
              <a:rPr sz="1100" b="1" spc="75" dirty="0">
                <a:latin typeface="Calibri"/>
                <a:cs typeface="Calibri"/>
              </a:rPr>
              <a:t>ανοικτών</a:t>
            </a:r>
            <a:r>
              <a:rPr sz="1100" b="1" spc="40" dirty="0">
                <a:latin typeface="Calibri"/>
                <a:cs typeface="Calibri"/>
              </a:rPr>
              <a:t> </a:t>
            </a:r>
            <a:r>
              <a:rPr sz="1100" spc="85" dirty="0">
                <a:latin typeface="Calibri"/>
                <a:cs typeface="Calibri"/>
              </a:rPr>
              <a:t>θυρών</a:t>
            </a:r>
            <a:r>
              <a:rPr sz="1100" spc="30" dirty="0">
                <a:latin typeface="Calibri"/>
                <a:cs typeface="Calibri"/>
              </a:rPr>
              <a:t> </a:t>
            </a:r>
            <a:r>
              <a:rPr sz="1100" spc="75" dirty="0">
                <a:latin typeface="Calibri"/>
                <a:cs typeface="Calibri"/>
              </a:rPr>
              <a:t>στο</a:t>
            </a:r>
            <a:r>
              <a:rPr sz="1100" spc="35" dirty="0">
                <a:latin typeface="Calibri"/>
                <a:cs typeface="Calibri"/>
              </a:rPr>
              <a:t> </a:t>
            </a:r>
            <a:r>
              <a:rPr sz="1100" spc="65" dirty="0">
                <a:latin typeface="Calibri"/>
                <a:cs typeface="Calibri"/>
              </a:rPr>
              <a:t>δίκτυο/α</a:t>
            </a:r>
            <a:endParaRPr sz="1100" dirty="0">
              <a:latin typeface="Calibri"/>
              <a:cs typeface="Calibri"/>
            </a:endParaRPr>
          </a:p>
          <a:p>
            <a:pPr marL="299720">
              <a:lnSpc>
                <a:spcPct val="100000"/>
              </a:lnSpc>
              <a:spcBef>
                <a:spcPts val="860"/>
              </a:spcBef>
            </a:pPr>
            <a:r>
              <a:rPr sz="1100" spc="90" dirty="0">
                <a:latin typeface="Calibri"/>
                <a:cs typeface="Calibri"/>
              </a:rPr>
              <a:t>συγκεκριμένη</a:t>
            </a:r>
            <a:r>
              <a:rPr sz="1100" spc="-5" dirty="0">
                <a:latin typeface="Calibri"/>
                <a:cs typeface="Calibri"/>
              </a:rPr>
              <a:t> </a:t>
            </a:r>
            <a:r>
              <a:rPr sz="1100" spc="95" dirty="0">
                <a:latin typeface="Calibri"/>
                <a:cs typeface="Calibri"/>
              </a:rPr>
              <a:t>συσκευή:</a:t>
            </a:r>
            <a:endParaRPr sz="11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60"/>
              </a:spcBef>
            </a:pPr>
            <a:endParaRPr sz="1300" dirty="0">
              <a:latin typeface="Calibri"/>
              <a:cs typeface="Calibri"/>
            </a:endParaRPr>
          </a:p>
          <a:p>
            <a:pPr marL="800100">
              <a:lnSpc>
                <a:spcPct val="100000"/>
              </a:lnSpc>
            </a:pPr>
            <a:r>
              <a:rPr sz="1100" b="1" spc="65" dirty="0">
                <a:solidFill>
                  <a:srgbClr val="CF2D1C"/>
                </a:solidFill>
                <a:latin typeface="Calibri"/>
                <a:cs typeface="Calibri"/>
              </a:rPr>
              <a:t>Nmap</a:t>
            </a:r>
            <a:r>
              <a:rPr lang="en-US" sz="1100" b="1" spc="65" dirty="0">
                <a:solidFill>
                  <a:srgbClr val="CF2D1C"/>
                </a:solidFill>
                <a:latin typeface="Calibri"/>
                <a:cs typeface="Calibri"/>
              </a:rPr>
              <a:t> -</a:t>
            </a:r>
            <a:r>
              <a:rPr lang="en-US" sz="1100" b="1" spc="65" dirty="0" err="1">
                <a:solidFill>
                  <a:srgbClr val="CF2D1C"/>
                </a:solidFill>
                <a:latin typeface="Calibri"/>
                <a:cs typeface="Calibri"/>
              </a:rPr>
              <a:t>sT</a:t>
            </a:r>
            <a:r>
              <a:rPr sz="1100" b="1" spc="10" dirty="0">
                <a:solidFill>
                  <a:srgbClr val="CF2D1C"/>
                </a:solidFill>
                <a:latin typeface="Calibri"/>
                <a:cs typeface="Calibri"/>
              </a:rPr>
              <a:t> </a:t>
            </a:r>
            <a:r>
              <a:rPr sz="1100" b="1" spc="45" dirty="0">
                <a:solidFill>
                  <a:srgbClr val="CF2D1C"/>
                </a:solidFill>
                <a:latin typeface="Calibri"/>
                <a:cs typeface="Calibri"/>
              </a:rPr>
              <a:t>-p</a:t>
            </a:r>
            <a:r>
              <a:rPr sz="1100" b="1" spc="5" dirty="0">
                <a:solidFill>
                  <a:srgbClr val="CF2D1C"/>
                </a:solidFill>
                <a:latin typeface="Calibri"/>
                <a:cs typeface="Calibri"/>
              </a:rPr>
              <a:t> </a:t>
            </a:r>
            <a:r>
              <a:rPr sz="1100" b="1" spc="45" dirty="0">
                <a:solidFill>
                  <a:srgbClr val="CF2D1C"/>
                </a:solidFill>
                <a:latin typeface="Calibri"/>
                <a:cs typeface="Calibri"/>
              </a:rPr>
              <a:t>80</a:t>
            </a:r>
            <a:r>
              <a:rPr sz="1100" b="1" spc="-5" dirty="0">
                <a:solidFill>
                  <a:srgbClr val="CF2D1C"/>
                </a:solidFill>
                <a:latin typeface="Calibri"/>
                <a:cs typeface="Calibri"/>
              </a:rPr>
              <a:t> </a:t>
            </a:r>
            <a:r>
              <a:rPr sz="1100" b="1" spc="35" dirty="0">
                <a:solidFill>
                  <a:srgbClr val="CF2D1C"/>
                </a:solidFill>
                <a:latin typeface="Calibri"/>
                <a:cs typeface="Calibri"/>
              </a:rPr>
              <a:t>192.168.122.0/24</a:t>
            </a:r>
            <a:endParaRPr sz="1100" dirty="0">
              <a:latin typeface="Calibri"/>
              <a:cs typeface="Calibri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899160" y="2698168"/>
            <a:ext cx="4341495" cy="870110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lang="el-GR" altLang="el-GR" sz="1100" b="1" spc="90" dirty="0">
                <a:latin typeface="Calibri"/>
                <a:cs typeface="Calibri"/>
              </a:rPr>
              <a:t>-</a:t>
            </a:r>
            <a:r>
              <a:rPr lang="el-GR" altLang="el-GR" sz="1100" b="1" spc="90" dirty="0" err="1">
                <a:latin typeface="Calibri"/>
                <a:cs typeface="Calibri"/>
              </a:rPr>
              <a:t>sT</a:t>
            </a:r>
            <a:r>
              <a:rPr lang="el-GR" altLang="el-GR" sz="1100" b="1" spc="90" dirty="0">
                <a:latin typeface="Calibri"/>
                <a:cs typeface="Calibri"/>
              </a:rPr>
              <a:t> : Σάρωση TCP μέσω πλήρους σύνδεσης (3-way </a:t>
            </a:r>
            <a:r>
              <a:rPr lang="el-GR" altLang="el-GR" sz="1100" b="1" spc="90" dirty="0" err="1">
                <a:latin typeface="Calibri"/>
                <a:cs typeface="Calibri"/>
              </a:rPr>
              <a:t>handshake</a:t>
            </a:r>
            <a:r>
              <a:rPr lang="el-GR" altLang="el-GR" sz="1100" b="1" spc="90" dirty="0">
                <a:latin typeface="Calibri"/>
                <a:cs typeface="Calibri"/>
              </a:rPr>
              <a:t>)</a:t>
            </a:r>
            <a:br>
              <a:rPr lang="el-GR" altLang="el-GR" sz="1100" b="1" spc="90" dirty="0">
                <a:latin typeface="Calibri"/>
                <a:cs typeface="Calibri"/>
              </a:rPr>
            </a:br>
            <a:r>
              <a:rPr lang="el-GR" altLang="el-GR" sz="1100" b="1" spc="90" dirty="0">
                <a:latin typeface="Calibri"/>
                <a:cs typeface="Calibri"/>
              </a:rPr>
              <a:t>➤ Χρησιμοποιείται όταν δεν απαιτούνται προνόμια </a:t>
            </a:r>
            <a:r>
              <a:rPr lang="el-GR" altLang="el-GR" sz="1100" b="1" spc="90" dirty="0" err="1">
                <a:latin typeface="Calibri"/>
                <a:cs typeface="Calibri"/>
              </a:rPr>
              <a:t>root</a:t>
            </a:r>
            <a:endParaRPr lang="el-GR" altLang="el-GR" sz="1100" b="1" spc="90" dirty="0">
              <a:latin typeface="Calibri"/>
              <a:cs typeface="Calibri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lang="el-GR" altLang="el-GR" sz="1100" b="1" spc="90" dirty="0">
                <a:latin typeface="Calibri"/>
                <a:cs typeface="Calibri"/>
              </a:rPr>
              <a:t>-p : Καθορισμός θυρών προς σάρωση</a:t>
            </a:r>
            <a:br>
              <a:rPr lang="el-GR" altLang="el-GR" sz="1100" b="1" spc="90" dirty="0">
                <a:latin typeface="Calibri"/>
                <a:cs typeface="Calibri"/>
              </a:rPr>
            </a:br>
            <a:r>
              <a:rPr lang="el-GR" altLang="el-GR" sz="1100" b="1" spc="90" dirty="0">
                <a:latin typeface="Calibri"/>
                <a:cs typeface="Calibri"/>
              </a:rPr>
              <a:t>➤ Μπορείτε να εισάγετε πολλαπλές θύρες με κόμμα, π.χ.:</a:t>
            </a:r>
            <a:br>
              <a:rPr lang="el-GR" altLang="el-GR" sz="1100" b="1" spc="90" dirty="0">
                <a:latin typeface="Calibri"/>
                <a:cs typeface="Calibri"/>
              </a:rPr>
            </a:br>
            <a:r>
              <a:rPr lang="el-GR" altLang="el-GR" sz="1100" b="1" spc="90" dirty="0">
                <a:latin typeface="Calibri"/>
                <a:cs typeface="Calibri"/>
              </a:rPr>
              <a:t>-p 21,22,80,443</a:t>
            </a:r>
          </a:p>
        </p:txBody>
      </p:sp>
      <p:sp>
        <p:nvSpPr>
          <p:cNvPr id="20" name="object 20"/>
          <p:cNvSpPr txBox="1"/>
          <p:nvPr/>
        </p:nvSpPr>
        <p:spPr>
          <a:xfrm>
            <a:off x="8104505" y="2582227"/>
            <a:ext cx="436880" cy="1244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50" spc="70" dirty="0">
                <a:solidFill>
                  <a:srgbClr val="00AF4F"/>
                </a:solidFill>
                <a:latin typeface="Calibri"/>
                <a:cs typeface="Calibri"/>
              </a:rPr>
              <a:t>Α</a:t>
            </a:r>
            <a:r>
              <a:rPr sz="650" spc="50" dirty="0">
                <a:solidFill>
                  <a:srgbClr val="00AF4F"/>
                </a:solidFill>
                <a:latin typeface="Calibri"/>
                <a:cs typeface="Calibri"/>
              </a:rPr>
              <a:t>ν</a:t>
            </a:r>
            <a:r>
              <a:rPr sz="650" spc="65" dirty="0">
                <a:solidFill>
                  <a:srgbClr val="00AF4F"/>
                </a:solidFill>
                <a:latin typeface="Calibri"/>
                <a:cs typeface="Calibri"/>
              </a:rPr>
              <a:t>ο</a:t>
            </a:r>
            <a:r>
              <a:rPr sz="650" spc="25" dirty="0">
                <a:solidFill>
                  <a:srgbClr val="00AF4F"/>
                </a:solidFill>
                <a:latin typeface="Calibri"/>
                <a:cs typeface="Calibri"/>
              </a:rPr>
              <a:t>ί</a:t>
            </a:r>
            <a:r>
              <a:rPr sz="650" spc="35" dirty="0">
                <a:solidFill>
                  <a:srgbClr val="00AF4F"/>
                </a:solidFill>
                <a:latin typeface="Calibri"/>
                <a:cs typeface="Calibri"/>
              </a:rPr>
              <a:t>ξ</a:t>
            </a:r>
            <a:r>
              <a:rPr sz="650" spc="40" dirty="0">
                <a:solidFill>
                  <a:srgbClr val="00AF4F"/>
                </a:solidFill>
                <a:latin typeface="Calibri"/>
                <a:cs typeface="Calibri"/>
              </a:rPr>
              <a:t>τ</a:t>
            </a:r>
            <a:r>
              <a:rPr sz="650" spc="75" dirty="0">
                <a:solidFill>
                  <a:srgbClr val="00AF4F"/>
                </a:solidFill>
                <a:latin typeface="Calibri"/>
                <a:cs typeface="Calibri"/>
              </a:rPr>
              <a:t>ε</a:t>
            </a:r>
            <a:r>
              <a:rPr sz="650" spc="-5" dirty="0">
                <a:solidFill>
                  <a:srgbClr val="00AF4F"/>
                </a:solidFill>
                <a:latin typeface="Calibri"/>
                <a:cs typeface="Calibri"/>
              </a:rPr>
              <a:t> </a:t>
            </a:r>
            <a:r>
              <a:rPr sz="650" spc="40" dirty="0">
                <a:solidFill>
                  <a:srgbClr val="00AF4F"/>
                </a:solidFill>
                <a:latin typeface="Calibri"/>
                <a:cs typeface="Calibri"/>
              </a:rPr>
              <a:t>τ</a:t>
            </a:r>
            <a:r>
              <a:rPr sz="650" spc="85" dirty="0">
                <a:solidFill>
                  <a:srgbClr val="00AF4F"/>
                </a:solidFill>
                <a:latin typeface="Calibri"/>
                <a:cs typeface="Calibri"/>
              </a:rPr>
              <a:t>ο</a:t>
            </a:r>
            <a:endParaRPr sz="650">
              <a:latin typeface="Calibri"/>
              <a:cs typeface="Calibri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8093075" y="3511550"/>
            <a:ext cx="332105" cy="1244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50" spc="45" dirty="0">
                <a:solidFill>
                  <a:srgbClr val="FF0000"/>
                </a:solidFill>
                <a:latin typeface="Calibri"/>
                <a:cs typeface="Calibri"/>
              </a:rPr>
              <a:t>Κλειστό</a:t>
            </a:r>
            <a:endParaRPr sz="650">
              <a:latin typeface="Calibri"/>
              <a:cs typeface="Calibri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8145780" y="4583429"/>
            <a:ext cx="332105" cy="1244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50" spc="45" dirty="0">
                <a:solidFill>
                  <a:srgbClr val="FF0000"/>
                </a:solidFill>
                <a:latin typeface="Calibri"/>
                <a:cs typeface="Calibri"/>
              </a:rPr>
              <a:t>Κλειστό</a:t>
            </a:r>
            <a:endParaRPr sz="6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845300" y="0"/>
            <a:ext cx="5346700" cy="6878955"/>
            <a:chOff x="6845300" y="0"/>
            <a:chExt cx="5346700" cy="6878955"/>
          </a:xfrm>
        </p:grpSpPr>
        <p:sp>
          <p:nvSpPr>
            <p:cNvPr id="3" name="object 3"/>
            <p:cNvSpPr/>
            <p:nvPr/>
          </p:nvSpPr>
          <p:spPr>
            <a:xfrm>
              <a:off x="6896100" y="1270"/>
              <a:ext cx="1818639" cy="6856730"/>
            </a:xfrm>
            <a:custGeom>
              <a:avLst/>
              <a:gdLst/>
              <a:ahLst/>
              <a:cxnLst/>
              <a:rect l="l" t="t" r="r" b="b"/>
              <a:pathLst>
                <a:path w="1818640" h="6856730">
                  <a:moveTo>
                    <a:pt x="0" y="6856730"/>
                  </a:moveTo>
                  <a:lnTo>
                    <a:pt x="1818322" y="0"/>
                  </a:lnTo>
                </a:path>
              </a:pathLst>
            </a:custGeom>
            <a:ln w="22225">
              <a:solidFill>
                <a:srgbClr val="D6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7377747" y="0"/>
              <a:ext cx="2555875" cy="6858000"/>
            </a:xfrm>
            <a:custGeom>
              <a:avLst/>
              <a:gdLst/>
              <a:ahLst/>
              <a:cxnLst/>
              <a:rect l="l" t="t" r="r" b="b"/>
              <a:pathLst>
                <a:path w="2555875" h="6858000">
                  <a:moveTo>
                    <a:pt x="1542097" y="1537652"/>
                  </a:moveTo>
                  <a:lnTo>
                    <a:pt x="1494790" y="1544002"/>
                  </a:lnTo>
                  <a:lnTo>
                    <a:pt x="1451292" y="1562100"/>
                  </a:lnTo>
                  <a:lnTo>
                    <a:pt x="1413827" y="1590675"/>
                  </a:lnTo>
                  <a:lnTo>
                    <a:pt x="1384617" y="1628139"/>
                  </a:lnTo>
                  <a:lnTo>
                    <a:pt x="1365885" y="1673860"/>
                  </a:lnTo>
                  <a:lnTo>
                    <a:pt x="970915" y="3128645"/>
                  </a:lnTo>
                  <a:lnTo>
                    <a:pt x="0" y="6858000"/>
                  </a:lnTo>
                  <a:lnTo>
                    <a:pt x="26035" y="6858000"/>
                  </a:lnTo>
                  <a:lnTo>
                    <a:pt x="996632" y="3136265"/>
                  </a:lnTo>
                  <a:lnTo>
                    <a:pt x="1391285" y="1681479"/>
                  </a:lnTo>
                  <a:lnTo>
                    <a:pt x="1412240" y="1635442"/>
                  </a:lnTo>
                  <a:lnTo>
                    <a:pt x="1445577" y="1599247"/>
                  </a:lnTo>
                  <a:lnTo>
                    <a:pt x="1487805" y="1574800"/>
                  </a:lnTo>
                  <a:lnTo>
                    <a:pt x="1535747" y="1564322"/>
                  </a:lnTo>
                  <a:lnTo>
                    <a:pt x="1637665" y="1564322"/>
                  </a:lnTo>
                  <a:lnTo>
                    <a:pt x="1625600" y="1556702"/>
                  </a:lnTo>
                  <a:lnTo>
                    <a:pt x="1590992" y="1544002"/>
                  </a:lnTo>
                  <a:lnTo>
                    <a:pt x="1542097" y="1537652"/>
                  </a:lnTo>
                  <a:close/>
                </a:path>
                <a:path w="2555875" h="6858000">
                  <a:moveTo>
                    <a:pt x="1637665" y="1564322"/>
                  </a:moveTo>
                  <a:lnTo>
                    <a:pt x="1535747" y="1564322"/>
                  </a:lnTo>
                  <a:lnTo>
                    <a:pt x="1585912" y="1569402"/>
                  </a:lnTo>
                  <a:lnTo>
                    <a:pt x="1615122" y="1580514"/>
                  </a:lnTo>
                  <a:lnTo>
                    <a:pt x="1663700" y="1617662"/>
                  </a:lnTo>
                  <a:lnTo>
                    <a:pt x="1694497" y="1671954"/>
                  </a:lnTo>
                  <a:lnTo>
                    <a:pt x="1702117" y="1732597"/>
                  </a:lnTo>
                  <a:lnTo>
                    <a:pt x="1696720" y="1764029"/>
                  </a:lnTo>
                  <a:lnTo>
                    <a:pt x="1437005" y="2721927"/>
                  </a:lnTo>
                  <a:lnTo>
                    <a:pt x="1430655" y="2770822"/>
                  </a:lnTo>
                  <a:lnTo>
                    <a:pt x="1437005" y="2818129"/>
                  </a:lnTo>
                  <a:lnTo>
                    <a:pt x="1455102" y="2861627"/>
                  </a:lnTo>
                  <a:lnTo>
                    <a:pt x="1483677" y="2899092"/>
                  </a:lnTo>
                  <a:lnTo>
                    <a:pt x="1521460" y="2928302"/>
                  </a:lnTo>
                  <a:lnTo>
                    <a:pt x="1566862" y="2947035"/>
                  </a:lnTo>
                  <a:lnTo>
                    <a:pt x="1618932" y="2953067"/>
                  </a:lnTo>
                  <a:lnTo>
                    <a:pt x="1669097" y="2944812"/>
                  </a:lnTo>
                  <a:lnTo>
                    <a:pt x="1704340" y="2928302"/>
                  </a:lnTo>
                  <a:lnTo>
                    <a:pt x="1617662" y="2928302"/>
                  </a:lnTo>
                  <a:lnTo>
                    <a:pt x="1573212" y="2922904"/>
                  </a:lnTo>
                  <a:lnTo>
                    <a:pt x="1527175" y="2901950"/>
                  </a:lnTo>
                  <a:lnTo>
                    <a:pt x="1490980" y="2868612"/>
                  </a:lnTo>
                  <a:lnTo>
                    <a:pt x="1466532" y="2826385"/>
                  </a:lnTo>
                  <a:lnTo>
                    <a:pt x="1456055" y="2778442"/>
                  </a:lnTo>
                  <a:lnTo>
                    <a:pt x="1461135" y="2728277"/>
                  </a:lnTo>
                  <a:lnTo>
                    <a:pt x="1720850" y="1770379"/>
                  </a:lnTo>
                  <a:lnTo>
                    <a:pt x="1726882" y="1734820"/>
                  </a:lnTo>
                  <a:lnTo>
                    <a:pt x="1725930" y="1701800"/>
                  </a:lnTo>
                  <a:lnTo>
                    <a:pt x="1725930" y="1698942"/>
                  </a:lnTo>
                  <a:lnTo>
                    <a:pt x="1717992" y="1664017"/>
                  </a:lnTo>
                  <a:lnTo>
                    <a:pt x="1703070" y="1630679"/>
                  </a:lnTo>
                  <a:lnTo>
                    <a:pt x="1682115" y="1600517"/>
                  </a:lnTo>
                  <a:lnTo>
                    <a:pt x="1656080" y="1575752"/>
                  </a:lnTo>
                  <a:lnTo>
                    <a:pt x="1637665" y="1564322"/>
                  </a:lnTo>
                  <a:close/>
                </a:path>
                <a:path w="2555875" h="6858000">
                  <a:moveTo>
                    <a:pt x="2555875" y="0"/>
                  </a:moveTo>
                  <a:lnTo>
                    <a:pt x="2528570" y="0"/>
                  </a:lnTo>
                  <a:lnTo>
                    <a:pt x="2100177" y="1562100"/>
                  </a:lnTo>
                  <a:lnTo>
                    <a:pt x="1757680" y="2837497"/>
                  </a:lnTo>
                  <a:lnTo>
                    <a:pt x="1732915" y="2875279"/>
                  </a:lnTo>
                  <a:lnTo>
                    <a:pt x="1699895" y="2903537"/>
                  </a:lnTo>
                  <a:lnTo>
                    <a:pt x="1660525" y="2921635"/>
                  </a:lnTo>
                  <a:lnTo>
                    <a:pt x="1617662" y="2928302"/>
                  </a:lnTo>
                  <a:lnTo>
                    <a:pt x="1704340" y="2928302"/>
                  </a:lnTo>
                  <a:lnTo>
                    <a:pt x="1714817" y="2923540"/>
                  </a:lnTo>
                  <a:lnTo>
                    <a:pt x="1753235" y="2890520"/>
                  </a:lnTo>
                  <a:lnTo>
                    <a:pt x="1782127" y="2846387"/>
                  </a:lnTo>
                  <a:lnTo>
                    <a:pt x="1782127" y="2845117"/>
                  </a:lnTo>
                  <a:lnTo>
                    <a:pt x="2124710" y="1568132"/>
                  </a:lnTo>
                  <a:lnTo>
                    <a:pt x="2555875" y="0"/>
                  </a:lnTo>
                  <a:close/>
                </a:path>
              </a:pathLst>
            </a:custGeom>
            <a:solidFill>
              <a:srgbClr val="FFB8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7895589" y="5207635"/>
              <a:ext cx="756285" cy="1645920"/>
            </a:xfrm>
            <a:custGeom>
              <a:avLst/>
              <a:gdLst/>
              <a:ahLst/>
              <a:cxnLst/>
              <a:rect l="l" t="t" r="r" b="b"/>
              <a:pathLst>
                <a:path w="756284" h="1645920">
                  <a:moveTo>
                    <a:pt x="578484" y="0"/>
                  </a:moveTo>
                  <a:lnTo>
                    <a:pt x="532129" y="6350"/>
                  </a:lnTo>
                  <a:lnTo>
                    <a:pt x="489902" y="24129"/>
                  </a:lnTo>
                  <a:lnTo>
                    <a:pt x="453389" y="52387"/>
                  </a:lnTo>
                  <a:lnTo>
                    <a:pt x="425132" y="89534"/>
                  </a:lnTo>
                  <a:lnTo>
                    <a:pt x="406400" y="134619"/>
                  </a:lnTo>
                  <a:lnTo>
                    <a:pt x="0" y="1645602"/>
                  </a:lnTo>
                  <a:lnTo>
                    <a:pt x="26352" y="1645602"/>
                  </a:lnTo>
                  <a:lnTo>
                    <a:pt x="430212" y="140969"/>
                  </a:lnTo>
                  <a:lnTo>
                    <a:pt x="450214" y="95249"/>
                  </a:lnTo>
                  <a:lnTo>
                    <a:pt x="482282" y="59689"/>
                  </a:lnTo>
                  <a:lnTo>
                    <a:pt x="523239" y="35559"/>
                  </a:lnTo>
                  <a:lnTo>
                    <a:pt x="569594" y="25399"/>
                  </a:lnTo>
                  <a:lnTo>
                    <a:pt x="662362" y="25399"/>
                  </a:lnTo>
                  <a:lnTo>
                    <a:pt x="624839" y="6350"/>
                  </a:lnTo>
                  <a:lnTo>
                    <a:pt x="578484" y="0"/>
                  </a:lnTo>
                  <a:close/>
                </a:path>
                <a:path w="756284" h="1645920">
                  <a:moveTo>
                    <a:pt x="662362" y="25399"/>
                  </a:moveTo>
                  <a:lnTo>
                    <a:pt x="569594" y="25399"/>
                  </a:lnTo>
                  <a:lnTo>
                    <a:pt x="618489" y="30797"/>
                  </a:lnTo>
                  <a:lnTo>
                    <a:pt x="672464" y="57784"/>
                  </a:lnTo>
                  <a:lnTo>
                    <a:pt x="711517" y="103822"/>
                  </a:lnTo>
                  <a:lnTo>
                    <a:pt x="730884" y="161607"/>
                  </a:lnTo>
                  <a:lnTo>
                    <a:pt x="731837" y="192087"/>
                  </a:lnTo>
                  <a:lnTo>
                    <a:pt x="726439" y="222884"/>
                  </a:lnTo>
                  <a:lnTo>
                    <a:pt x="343852" y="1645602"/>
                  </a:lnTo>
                  <a:lnTo>
                    <a:pt x="370204" y="1645602"/>
                  </a:lnTo>
                  <a:lnTo>
                    <a:pt x="750252" y="229552"/>
                  </a:lnTo>
                  <a:lnTo>
                    <a:pt x="756284" y="193674"/>
                  </a:lnTo>
                  <a:lnTo>
                    <a:pt x="755332" y="158432"/>
                  </a:lnTo>
                  <a:lnTo>
                    <a:pt x="732789" y="91122"/>
                  </a:lnTo>
                  <a:lnTo>
                    <a:pt x="686752" y="37782"/>
                  </a:lnTo>
                  <a:lnTo>
                    <a:pt x="662362" y="25399"/>
                  </a:lnTo>
                  <a:close/>
                </a:path>
              </a:pathLst>
            </a:custGeom>
            <a:solidFill>
              <a:srgbClr val="D679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548880" y="6167120"/>
              <a:ext cx="3294379" cy="612140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845300" y="1805940"/>
              <a:ext cx="5346700" cy="4484370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040879" y="2001520"/>
              <a:ext cx="5059680" cy="3906520"/>
            </a:xfrm>
            <a:prstGeom prst="rect">
              <a:avLst/>
            </a:prstGeom>
          </p:spPr>
        </p:pic>
      </p:grpSp>
      <p:sp>
        <p:nvSpPr>
          <p:cNvPr id="9" name="object 9"/>
          <p:cNvSpPr txBox="1"/>
          <p:nvPr/>
        </p:nvSpPr>
        <p:spPr>
          <a:xfrm>
            <a:off x="9914890" y="33019"/>
            <a:ext cx="2174240" cy="1244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50" spc="60" dirty="0">
                <a:latin typeface="Calibri"/>
                <a:cs typeface="Calibri"/>
              </a:rPr>
              <a:t>CSP004_C_E:</a:t>
            </a:r>
            <a:r>
              <a:rPr sz="650" spc="35" dirty="0">
                <a:latin typeface="Calibri"/>
                <a:cs typeface="Calibri"/>
              </a:rPr>
              <a:t> </a:t>
            </a:r>
            <a:r>
              <a:rPr sz="650" spc="55" dirty="0">
                <a:latin typeface="Calibri"/>
                <a:cs typeface="Calibri"/>
              </a:rPr>
              <a:t>Abdelkader</a:t>
            </a:r>
            <a:r>
              <a:rPr sz="650" spc="30" dirty="0">
                <a:latin typeface="Calibri"/>
                <a:cs typeface="Calibri"/>
              </a:rPr>
              <a:t> </a:t>
            </a:r>
            <a:r>
              <a:rPr sz="650" spc="60" dirty="0">
                <a:latin typeface="Calibri"/>
                <a:cs typeface="Calibri"/>
              </a:rPr>
              <a:t>Shaaban</a:t>
            </a:r>
            <a:r>
              <a:rPr sz="650" spc="40" dirty="0">
                <a:latin typeface="Calibri"/>
                <a:cs typeface="Calibri"/>
              </a:rPr>
              <a:t> </a:t>
            </a:r>
            <a:r>
              <a:rPr sz="650" spc="55" dirty="0">
                <a:latin typeface="Calibri"/>
                <a:cs typeface="Calibri"/>
              </a:rPr>
              <a:t>και</a:t>
            </a:r>
            <a:r>
              <a:rPr sz="650" spc="25" dirty="0">
                <a:latin typeface="Calibri"/>
                <a:cs typeface="Calibri"/>
              </a:rPr>
              <a:t> </a:t>
            </a:r>
            <a:r>
              <a:rPr sz="650" spc="50" dirty="0">
                <a:latin typeface="Calibri"/>
                <a:cs typeface="Calibri"/>
              </a:rPr>
              <a:t>Stefan</a:t>
            </a:r>
            <a:r>
              <a:rPr sz="650" spc="30" dirty="0">
                <a:latin typeface="Calibri"/>
                <a:cs typeface="Calibri"/>
              </a:rPr>
              <a:t> </a:t>
            </a:r>
            <a:r>
              <a:rPr sz="650" spc="50" dirty="0">
                <a:latin typeface="Calibri"/>
                <a:cs typeface="Calibri"/>
              </a:rPr>
              <a:t>Schauer</a:t>
            </a:r>
            <a:endParaRPr sz="650">
              <a:latin typeface="Calibri"/>
              <a:cs typeface="Calibri"/>
            </a:endParaRPr>
          </a:p>
        </p:txBody>
      </p:sp>
      <p:sp>
        <p:nvSpPr>
          <p:cNvPr id="14" name="object 1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720"/>
              </a:lnSpc>
            </a:pPr>
            <a:r>
              <a:rPr spc="30" dirty="0"/>
              <a:t>20</a:t>
            </a:r>
          </a:p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875030" y="762634"/>
            <a:ext cx="72580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185" dirty="0">
                <a:solidFill>
                  <a:srgbClr val="000000"/>
                </a:solidFill>
              </a:rPr>
              <a:t>N</a:t>
            </a:r>
            <a:r>
              <a:rPr spc="190" dirty="0">
                <a:solidFill>
                  <a:srgbClr val="000000"/>
                </a:solidFill>
              </a:rPr>
              <a:t>m</a:t>
            </a:r>
            <a:r>
              <a:rPr spc="130" dirty="0">
                <a:solidFill>
                  <a:srgbClr val="000000"/>
                </a:solidFill>
              </a:rPr>
              <a:t>a</a:t>
            </a:r>
            <a:r>
              <a:rPr spc="100" dirty="0">
                <a:solidFill>
                  <a:srgbClr val="000000"/>
                </a:solidFill>
              </a:rPr>
              <a:t>p</a:t>
            </a:r>
          </a:p>
        </p:txBody>
      </p:sp>
      <p:sp>
        <p:nvSpPr>
          <p:cNvPr id="11" name="object 11"/>
          <p:cNvSpPr txBox="1"/>
          <p:nvPr/>
        </p:nvSpPr>
        <p:spPr>
          <a:xfrm>
            <a:off x="875030" y="1297304"/>
            <a:ext cx="5819775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80" dirty="0">
                <a:latin typeface="Calibri"/>
                <a:cs typeface="Calibri"/>
              </a:rPr>
              <a:t>Ας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spc="80" dirty="0">
                <a:latin typeface="Calibri"/>
                <a:cs typeface="Calibri"/>
              </a:rPr>
              <a:t>στοχεύσουμε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spc="70" dirty="0">
                <a:latin typeface="Calibri"/>
                <a:cs typeface="Calibri"/>
              </a:rPr>
              <a:t>τη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b="1" spc="80" dirty="0">
                <a:latin typeface="Calibri"/>
                <a:cs typeface="Calibri"/>
              </a:rPr>
              <a:t>συσκευή</a:t>
            </a:r>
            <a:r>
              <a:rPr sz="1100" b="1" spc="40" dirty="0">
                <a:latin typeface="Calibri"/>
                <a:cs typeface="Calibri"/>
              </a:rPr>
              <a:t> </a:t>
            </a:r>
            <a:r>
              <a:rPr sz="1100" b="1" spc="70" dirty="0">
                <a:latin typeface="Calibri"/>
                <a:cs typeface="Calibri"/>
              </a:rPr>
              <a:t>Metasploit</a:t>
            </a:r>
            <a:r>
              <a:rPr sz="1100" b="1" spc="50" dirty="0">
                <a:latin typeface="Calibri"/>
                <a:cs typeface="Calibri"/>
              </a:rPr>
              <a:t> </a:t>
            </a:r>
            <a:r>
              <a:rPr sz="1100" spc="80" dirty="0">
                <a:latin typeface="Calibri"/>
                <a:cs typeface="Calibri"/>
              </a:rPr>
              <a:t>να</a:t>
            </a:r>
            <a:r>
              <a:rPr sz="1100" spc="45" dirty="0">
                <a:latin typeface="Calibri"/>
                <a:cs typeface="Calibri"/>
              </a:rPr>
              <a:t> </a:t>
            </a:r>
            <a:r>
              <a:rPr sz="1100" spc="75" dirty="0">
                <a:latin typeface="Calibri"/>
                <a:cs typeface="Calibri"/>
              </a:rPr>
              <a:t>εντοπίσουμε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b="1" spc="70" dirty="0">
                <a:latin typeface="Calibri"/>
                <a:cs typeface="Calibri"/>
              </a:rPr>
              <a:t>και</a:t>
            </a:r>
            <a:r>
              <a:rPr sz="1100" b="1" spc="45" dirty="0">
                <a:latin typeface="Calibri"/>
                <a:cs typeface="Calibri"/>
              </a:rPr>
              <a:t> </a:t>
            </a:r>
            <a:r>
              <a:rPr sz="1100" b="1" spc="55" dirty="0">
                <a:latin typeface="Calibri"/>
                <a:cs typeface="Calibri"/>
              </a:rPr>
              <a:t>τις</a:t>
            </a:r>
            <a:r>
              <a:rPr sz="1100" b="1" spc="40" dirty="0">
                <a:latin typeface="Calibri"/>
                <a:cs typeface="Calibri"/>
              </a:rPr>
              <a:t> </a:t>
            </a:r>
            <a:r>
              <a:rPr sz="1100" spc="80" dirty="0">
                <a:latin typeface="Calibri"/>
                <a:cs typeface="Calibri"/>
              </a:rPr>
              <a:t>υπάρχουσες</a:t>
            </a:r>
            <a:r>
              <a:rPr sz="1100" spc="45" dirty="0">
                <a:latin typeface="Calibri"/>
                <a:cs typeface="Calibri"/>
              </a:rPr>
              <a:t> </a:t>
            </a:r>
            <a:r>
              <a:rPr sz="1100" spc="60" dirty="0">
                <a:latin typeface="Calibri"/>
                <a:cs typeface="Calibri"/>
              </a:rPr>
              <a:t>ευπάθειες.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875030" y="2360295"/>
            <a:ext cx="5080000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70" dirty="0">
                <a:latin typeface="Calibri"/>
                <a:cs typeface="Calibri"/>
              </a:rPr>
              <a:t>ελέγξτε</a:t>
            </a:r>
            <a:r>
              <a:rPr sz="1100" spc="20" dirty="0">
                <a:latin typeface="Calibri"/>
                <a:cs typeface="Calibri"/>
              </a:rPr>
              <a:t> </a:t>
            </a:r>
            <a:r>
              <a:rPr sz="1100" spc="85" dirty="0">
                <a:latin typeface="Calibri"/>
                <a:cs typeface="Calibri"/>
              </a:rPr>
              <a:t>αν</a:t>
            </a:r>
            <a:r>
              <a:rPr sz="1100" spc="30" dirty="0">
                <a:latin typeface="Calibri"/>
                <a:cs typeface="Calibri"/>
              </a:rPr>
              <a:t> </a:t>
            </a:r>
            <a:r>
              <a:rPr sz="1100" spc="85" dirty="0">
                <a:latin typeface="Calibri"/>
                <a:cs typeface="Calibri"/>
              </a:rPr>
              <a:t>ο</a:t>
            </a:r>
            <a:r>
              <a:rPr sz="1100" spc="35" dirty="0">
                <a:latin typeface="Calibri"/>
                <a:cs typeface="Calibri"/>
              </a:rPr>
              <a:t> </a:t>
            </a:r>
            <a:r>
              <a:rPr sz="1100" spc="75" dirty="0">
                <a:latin typeface="Calibri"/>
                <a:cs typeface="Calibri"/>
              </a:rPr>
              <a:t>εξυπηρετητής</a:t>
            </a:r>
            <a:r>
              <a:rPr sz="1100" spc="25" dirty="0">
                <a:latin typeface="Calibri"/>
                <a:cs typeface="Calibri"/>
              </a:rPr>
              <a:t> </a:t>
            </a:r>
            <a:r>
              <a:rPr sz="1100" b="1" spc="70" dirty="0">
                <a:latin typeface="Calibri"/>
                <a:cs typeface="Calibri"/>
              </a:rPr>
              <a:t>Metasploit</a:t>
            </a:r>
            <a:r>
              <a:rPr sz="1100" b="1" spc="40" dirty="0">
                <a:latin typeface="Calibri"/>
                <a:cs typeface="Calibri"/>
              </a:rPr>
              <a:t> </a:t>
            </a:r>
            <a:r>
              <a:rPr sz="1100" spc="65" dirty="0">
                <a:latin typeface="Calibri"/>
                <a:cs typeface="Calibri"/>
              </a:rPr>
              <a:t>είναι</a:t>
            </a:r>
            <a:r>
              <a:rPr sz="1100" spc="30" dirty="0">
                <a:latin typeface="Calibri"/>
                <a:cs typeface="Calibri"/>
              </a:rPr>
              <a:t> </a:t>
            </a:r>
            <a:r>
              <a:rPr sz="1100" b="1" spc="75" dirty="0">
                <a:latin typeface="Calibri"/>
                <a:cs typeface="Calibri"/>
              </a:rPr>
              <a:t>διαδικτυακός</a:t>
            </a:r>
            <a:r>
              <a:rPr sz="1100" b="1" spc="35" dirty="0">
                <a:latin typeface="Calibri"/>
                <a:cs typeface="Calibri"/>
              </a:rPr>
              <a:t> </a:t>
            </a:r>
            <a:r>
              <a:rPr sz="1100" spc="70" dirty="0">
                <a:latin typeface="Calibri"/>
                <a:cs typeface="Calibri"/>
              </a:rPr>
              <a:t>και</a:t>
            </a:r>
            <a:r>
              <a:rPr sz="1100" spc="30" dirty="0">
                <a:latin typeface="Calibri"/>
                <a:cs typeface="Calibri"/>
              </a:rPr>
              <a:t> </a:t>
            </a:r>
            <a:r>
              <a:rPr sz="1100" b="1" spc="70" dirty="0">
                <a:latin typeface="Calibri"/>
                <a:cs typeface="Calibri"/>
              </a:rPr>
              <a:t>προσβάσιμος: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2397760" y="3496945"/>
            <a:ext cx="1790064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b="1" spc="100" dirty="0">
                <a:solidFill>
                  <a:srgbClr val="CF2D1C"/>
                </a:solidFill>
                <a:latin typeface="Calibri"/>
                <a:cs typeface="Calibri"/>
              </a:rPr>
              <a:t>Nmap</a:t>
            </a:r>
            <a:r>
              <a:rPr sz="1100" b="1" spc="25" dirty="0">
                <a:solidFill>
                  <a:srgbClr val="CF2D1C"/>
                </a:solidFill>
                <a:latin typeface="Calibri"/>
                <a:cs typeface="Calibri"/>
              </a:rPr>
              <a:t> </a:t>
            </a:r>
            <a:r>
              <a:rPr sz="1100" b="1" spc="65" dirty="0">
                <a:solidFill>
                  <a:srgbClr val="CF2D1C"/>
                </a:solidFill>
                <a:latin typeface="Calibri"/>
                <a:cs typeface="Calibri"/>
              </a:rPr>
              <a:t>-sn</a:t>
            </a:r>
            <a:r>
              <a:rPr sz="1100" b="1" spc="15" dirty="0">
                <a:solidFill>
                  <a:srgbClr val="CF2D1C"/>
                </a:solidFill>
                <a:latin typeface="Calibri"/>
                <a:cs typeface="Calibri"/>
              </a:rPr>
              <a:t> </a:t>
            </a:r>
            <a:r>
              <a:rPr sz="1100" b="1" spc="60" dirty="0">
                <a:solidFill>
                  <a:srgbClr val="CF2D1C"/>
                </a:solidFill>
                <a:latin typeface="Calibri"/>
                <a:cs typeface="Calibri"/>
              </a:rPr>
              <a:t>192.168.122.230</a:t>
            </a:r>
            <a:endParaRPr sz="11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490652" y="32702"/>
            <a:ext cx="5348605" cy="6823709"/>
          </a:xfrm>
          <a:custGeom>
            <a:avLst/>
            <a:gdLst/>
            <a:ahLst/>
            <a:cxnLst/>
            <a:rect l="l" t="t" r="r" b="b"/>
            <a:pathLst>
              <a:path w="5348605" h="6823709">
                <a:moveTo>
                  <a:pt x="5348287" y="0"/>
                </a:moveTo>
                <a:lnTo>
                  <a:pt x="1917700" y="0"/>
                </a:lnTo>
                <a:lnTo>
                  <a:pt x="0" y="6823392"/>
                </a:lnTo>
                <a:lnTo>
                  <a:pt x="3430587" y="6823392"/>
                </a:lnTo>
                <a:lnTo>
                  <a:pt x="5348287" y="0"/>
                </a:lnTo>
                <a:close/>
              </a:path>
            </a:pathLst>
          </a:custGeom>
          <a:solidFill>
            <a:srgbClr val="FFB800">
              <a:alpha val="1254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4052887" y="0"/>
            <a:ext cx="2934970" cy="6878955"/>
            <a:chOff x="4052887" y="0"/>
            <a:chExt cx="2934970" cy="6878955"/>
          </a:xfrm>
        </p:grpSpPr>
        <p:sp>
          <p:nvSpPr>
            <p:cNvPr id="4" name="object 4"/>
            <p:cNvSpPr/>
            <p:nvPr/>
          </p:nvSpPr>
          <p:spPr>
            <a:xfrm>
              <a:off x="5453380" y="5113972"/>
              <a:ext cx="798195" cy="1739264"/>
            </a:xfrm>
            <a:custGeom>
              <a:avLst/>
              <a:gdLst/>
              <a:ahLst/>
              <a:cxnLst/>
              <a:rect l="l" t="t" r="r" b="b"/>
              <a:pathLst>
                <a:path w="798195" h="1739265">
                  <a:moveTo>
                    <a:pt x="610235" y="0"/>
                  </a:moveTo>
                  <a:lnTo>
                    <a:pt x="561340" y="6667"/>
                  </a:lnTo>
                  <a:lnTo>
                    <a:pt x="516890" y="25400"/>
                  </a:lnTo>
                  <a:lnTo>
                    <a:pt x="478472" y="55244"/>
                  </a:lnTo>
                  <a:lnTo>
                    <a:pt x="448310" y="94614"/>
                  </a:lnTo>
                  <a:lnTo>
                    <a:pt x="428942" y="142239"/>
                  </a:lnTo>
                  <a:lnTo>
                    <a:pt x="0" y="1738947"/>
                  </a:lnTo>
                  <a:lnTo>
                    <a:pt x="27940" y="1738947"/>
                  </a:lnTo>
                  <a:lnTo>
                    <a:pt x="454025" y="148907"/>
                  </a:lnTo>
                  <a:lnTo>
                    <a:pt x="470535" y="107950"/>
                  </a:lnTo>
                  <a:lnTo>
                    <a:pt x="496252" y="74294"/>
                  </a:lnTo>
                  <a:lnTo>
                    <a:pt x="529590" y="48577"/>
                  </a:lnTo>
                  <a:lnTo>
                    <a:pt x="567690" y="32384"/>
                  </a:lnTo>
                  <a:lnTo>
                    <a:pt x="609600" y="26669"/>
                  </a:lnTo>
                  <a:lnTo>
                    <a:pt x="698750" y="26669"/>
                  </a:lnTo>
                  <a:lnTo>
                    <a:pt x="659130" y="6667"/>
                  </a:lnTo>
                  <a:lnTo>
                    <a:pt x="610235" y="0"/>
                  </a:lnTo>
                  <a:close/>
                </a:path>
                <a:path w="798195" h="1739265">
                  <a:moveTo>
                    <a:pt x="698750" y="26669"/>
                  </a:moveTo>
                  <a:lnTo>
                    <a:pt x="609600" y="26669"/>
                  </a:lnTo>
                  <a:lnTo>
                    <a:pt x="652462" y="32384"/>
                  </a:lnTo>
                  <a:lnTo>
                    <a:pt x="709612" y="60959"/>
                  </a:lnTo>
                  <a:lnTo>
                    <a:pt x="750570" y="109537"/>
                  </a:lnTo>
                  <a:lnTo>
                    <a:pt x="770890" y="170497"/>
                  </a:lnTo>
                  <a:lnTo>
                    <a:pt x="771842" y="202882"/>
                  </a:lnTo>
                  <a:lnTo>
                    <a:pt x="766445" y="235584"/>
                  </a:lnTo>
                  <a:lnTo>
                    <a:pt x="362585" y="1738947"/>
                  </a:lnTo>
                  <a:lnTo>
                    <a:pt x="390525" y="1738947"/>
                  </a:lnTo>
                  <a:lnTo>
                    <a:pt x="791527" y="242252"/>
                  </a:lnTo>
                  <a:lnTo>
                    <a:pt x="797877" y="204787"/>
                  </a:lnTo>
                  <a:lnTo>
                    <a:pt x="796607" y="167322"/>
                  </a:lnTo>
                  <a:lnTo>
                    <a:pt x="773112" y="96202"/>
                  </a:lnTo>
                  <a:lnTo>
                    <a:pt x="724535" y="39687"/>
                  </a:lnTo>
                  <a:lnTo>
                    <a:pt x="698750" y="26669"/>
                  </a:lnTo>
                  <a:close/>
                </a:path>
              </a:pathLst>
            </a:custGeom>
            <a:solidFill>
              <a:srgbClr val="D679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4442459" y="5079"/>
              <a:ext cx="2545080" cy="6837680"/>
            </a:xfrm>
            <a:custGeom>
              <a:avLst/>
              <a:gdLst/>
              <a:ahLst/>
              <a:cxnLst/>
              <a:rect l="l" t="t" r="r" b="b"/>
              <a:pathLst>
                <a:path w="2545079" h="6837680">
                  <a:moveTo>
                    <a:pt x="1321435" y="2283142"/>
                  </a:moveTo>
                  <a:lnTo>
                    <a:pt x="1271587" y="2291397"/>
                  </a:lnTo>
                  <a:lnTo>
                    <a:pt x="1226185" y="2312352"/>
                  </a:lnTo>
                  <a:lnTo>
                    <a:pt x="1187767" y="2345372"/>
                  </a:lnTo>
                  <a:lnTo>
                    <a:pt x="1159510" y="2389187"/>
                  </a:lnTo>
                  <a:lnTo>
                    <a:pt x="1159510" y="2390457"/>
                  </a:lnTo>
                  <a:lnTo>
                    <a:pt x="819150" y="3658870"/>
                  </a:lnTo>
                  <a:lnTo>
                    <a:pt x="0" y="6836410"/>
                  </a:lnTo>
                  <a:lnTo>
                    <a:pt x="13335" y="6837680"/>
                  </a:lnTo>
                  <a:lnTo>
                    <a:pt x="26669" y="6837680"/>
                  </a:lnTo>
                  <a:lnTo>
                    <a:pt x="843365" y="3664902"/>
                  </a:lnTo>
                  <a:lnTo>
                    <a:pt x="1183322" y="2398077"/>
                  </a:lnTo>
                  <a:lnTo>
                    <a:pt x="1208087" y="2360612"/>
                  </a:lnTo>
                  <a:lnTo>
                    <a:pt x="1241107" y="2332355"/>
                  </a:lnTo>
                  <a:lnTo>
                    <a:pt x="1279842" y="2314257"/>
                  </a:lnTo>
                  <a:lnTo>
                    <a:pt x="1322704" y="2307590"/>
                  </a:lnTo>
                  <a:lnTo>
                    <a:pt x="1417637" y="2307590"/>
                  </a:lnTo>
                  <a:lnTo>
                    <a:pt x="1372869" y="2289175"/>
                  </a:lnTo>
                  <a:lnTo>
                    <a:pt x="1321435" y="2283142"/>
                  </a:lnTo>
                  <a:close/>
                </a:path>
                <a:path w="2545079" h="6837680">
                  <a:moveTo>
                    <a:pt x="1417637" y="2307590"/>
                  </a:moveTo>
                  <a:lnTo>
                    <a:pt x="1322704" y="2307590"/>
                  </a:lnTo>
                  <a:lnTo>
                    <a:pt x="1366837" y="2313305"/>
                  </a:lnTo>
                  <a:lnTo>
                    <a:pt x="1412557" y="2334260"/>
                  </a:lnTo>
                  <a:lnTo>
                    <a:pt x="1448435" y="2367280"/>
                  </a:lnTo>
                  <a:lnTo>
                    <a:pt x="1472564" y="2409190"/>
                  </a:lnTo>
                  <a:lnTo>
                    <a:pt x="1483042" y="2456815"/>
                  </a:lnTo>
                  <a:lnTo>
                    <a:pt x="1477962" y="2506662"/>
                  </a:lnTo>
                  <a:lnTo>
                    <a:pt x="1220152" y="3457892"/>
                  </a:lnTo>
                  <a:lnTo>
                    <a:pt x="1214119" y="3493452"/>
                  </a:lnTo>
                  <a:lnTo>
                    <a:pt x="1223010" y="3563620"/>
                  </a:lnTo>
                  <a:lnTo>
                    <a:pt x="1258569" y="3626802"/>
                  </a:lnTo>
                  <a:lnTo>
                    <a:pt x="1314767" y="3670300"/>
                  </a:lnTo>
                  <a:lnTo>
                    <a:pt x="1397635" y="3689350"/>
                  </a:lnTo>
                  <a:lnTo>
                    <a:pt x="1444625" y="3683000"/>
                  </a:lnTo>
                  <a:lnTo>
                    <a:pt x="1487804" y="3664902"/>
                  </a:lnTo>
                  <a:lnTo>
                    <a:pt x="1490662" y="3662680"/>
                  </a:lnTo>
                  <a:lnTo>
                    <a:pt x="1403985" y="3662680"/>
                  </a:lnTo>
                  <a:lnTo>
                    <a:pt x="1354137" y="3657600"/>
                  </a:lnTo>
                  <a:lnTo>
                    <a:pt x="1299210" y="3630612"/>
                  </a:lnTo>
                  <a:lnTo>
                    <a:pt x="1259204" y="3584257"/>
                  </a:lnTo>
                  <a:lnTo>
                    <a:pt x="1239202" y="3526155"/>
                  </a:lnTo>
                  <a:lnTo>
                    <a:pt x="1238567" y="3495357"/>
                  </a:lnTo>
                  <a:lnTo>
                    <a:pt x="1243964" y="3464242"/>
                  </a:lnTo>
                  <a:lnTo>
                    <a:pt x="1502092" y="2513012"/>
                  </a:lnTo>
                  <a:lnTo>
                    <a:pt x="1508442" y="2464435"/>
                  </a:lnTo>
                  <a:lnTo>
                    <a:pt x="1502092" y="2417445"/>
                  </a:lnTo>
                  <a:lnTo>
                    <a:pt x="1483994" y="2374265"/>
                  </a:lnTo>
                  <a:lnTo>
                    <a:pt x="1455737" y="2336800"/>
                  </a:lnTo>
                  <a:lnTo>
                    <a:pt x="1418272" y="2307907"/>
                  </a:lnTo>
                  <a:lnTo>
                    <a:pt x="1417637" y="2307590"/>
                  </a:lnTo>
                  <a:close/>
                </a:path>
                <a:path w="2545079" h="6837680">
                  <a:moveTo>
                    <a:pt x="2545080" y="0"/>
                  </a:moveTo>
                  <a:lnTo>
                    <a:pt x="2518410" y="0"/>
                  </a:lnTo>
                  <a:lnTo>
                    <a:pt x="1939289" y="2101215"/>
                  </a:lnTo>
                  <a:lnTo>
                    <a:pt x="1547494" y="3546475"/>
                  </a:lnTo>
                  <a:lnTo>
                    <a:pt x="1526539" y="3592195"/>
                  </a:lnTo>
                  <a:lnTo>
                    <a:pt x="1493519" y="3628072"/>
                  </a:lnTo>
                  <a:lnTo>
                    <a:pt x="1451610" y="3652202"/>
                  </a:lnTo>
                  <a:lnTo>
                    <a:pt x="1403985" y="3662680"/>
                  </a:lnTo>
                  <a:lnTo>
                    <a:pt x="1490662" y="3662680"/>
                  </a:lnTo>
                  <a:lnTo>
                    <a:pt x="1525269" y="3636645"/>
                  </a:lnTo>
                  <a:lnTo>
                    <a:pt x="1554162" y="3599180"/>
                  </a:lnTo>
                  <a:lnTo>
                    <a:pt x="1572894" y="3554095"/>
                  </a:lnTo>
                  <a:lnTo>
                    <a:pt x="1964689" y="2108835"/>
                  </a:lnTo>
                  <a:lnTo>
                    <a:pt x="2539999" y="16510"/>
                  </a:lnTo>
                  <a:lnTo>
                    <a:pt x="2543810" y="3810"/>
                  </a:lnTo>
                  <a:lnTo>
                    <a:pt x="2545080" y="0"/>
                  </a:lnTo>
                  <a:close/>
                </a:path>
              </a:pathLst>
            </a:custGeom>
            <a:solidFill>
              <a:srgbClr val="FFB8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4064000" y="1270"/>
              <a:ext cx="1818639" cy="6856730"/>
            </a:xfrm>
            <a:custGeom>
              <a:avLst/>
              <a:gdLst/>
              <a:ahLst/>
              <a:cxnLst/>
              <a:rect l="l" t="t" r="r" b="b"/>
              <a:pathLst>
                <a:path w="1818639" h="6856730">
                  <a:moveTo>
                    <a:pt x="1818322" y="0"/>
                  </a:moveTo>
                  <a:lnTo>
                    <a:pt x="0" y="6856730"/>
                  </a:lnTo>
                </a:path>
              </a:pathLst>
            </a:custGeom>
            <a:ln w="22225">
              <a:solidFill>
                <a:srgbClr val="D6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7" name="object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548880" y="6167120"/>
            <a:ext cx="3294379" cy="612140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9914890" y="33019"/>
            <a:ext cx="2174240" cy="1244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50" spc="60" dirty="0">
                <a:solidFill>
                  <a:srgbClr val="FFFFFF"/>
                </a:solidFill>
                <a:latin typeface="Calibri"/>
                <a:cs typeface="Calibri"/>
              </a:rPr>
              <a:t>CSP004_C_E:</a:t>
            </a:r>
            <a:r>
              <a:rPr sz="65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650" spc="55" dirty="0">
                <a:solidFill>
                  <a:srgbClr val="FFFFFF"/>
                </a:solidFill>
                <a:latin typeface="Calibri"/>
                <a:cs typeface="Calibri"/>
              </a:rPr>
              <a:t>Abdelkader</a:t>
            </a:r>
            <a:r>
              <a:rPr sz="65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650" spc="60" dirty="0">
                <a:solidFill>
                  <a:srgbClr val="FFFFFF"/>
                </a:solidFill>
                <a:latin typeface="Calibri"/>
                <a:cs typeface="Calibri"/>
              </a:rPr>
              <a:t>Shaaban</a:t>
            </a:r>
            <a:r>
              <a:rPr sz="65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650" spc="55" dirty="0">
                <a:solidFill>
                  <a:srgbClr val="FFFFFF"/>
                </a:solidFill>
                <a:latin typeface="Calibri"/>
                <a:cs typeface="Calibri"/>
              </a:rPr>
              <a:t>και</a:t>
            </a:r>
            <a:r>
              <a:rPr sz="650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650" spc="50" dirty="0">
                <a:solidFill>
                  <a:srgbClr val="FFFFFF"/>
                </a:solidFill>
                <a:latin typeface="Calibri"/>
                <a:cs typeface="Calibri"/>
              </a:rPr>
              <a:t>Stefan</a:t>
            </a:r>
            <a:r>
              <a:rPr sz="65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650" spc="50" dirty="0">
                <a:solidFill>
                  <a:srgbClr val="FFFFFF"/>
                </a:solidFill>
                <a:latin typeface="Calibri"/>
                <a:cs typeface="Calibri"/>
              </a:rPr>
              <a:t>Schauer</a:t>
            </a:r>
            <a:endParaRPr sz="650">
              <a:latin typeface="Calibri"/>
              <a:cs typeface="Calibri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7050405" y="2119312"/>
            <a:ext cx="3270885" cy="5969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750" spc="215" dirty="0">
                <a:solidFill>
                  <a:srgbClr val="FFB800"/>
                </a:solidFill>
              </a:rPr>
              <a:t>Σας</a:t>
            </a:r>
            <a:r>
              <a:rPr sz="3750" spc="135" dirty="0">
                <a:solidFill>
                  <a:srgbClr val="FFB800"/>
                </a:solidFill>
              </a:rPr>
              <a:t> </a:t>
            </a:r>
            <a:r>
              <a:rPr sz="3750" spc="240" dirty="0">
                <a:solidFill>
                  <a:srgbClr val="FFB800"/>
                </a:solidFill>
              </a:rPr>
              <a:t>ευχαριστώ</a:t>
            </a:r>
            <a:endParaRPr sz="3750"/>
          </a:p>
        </p:txBody>
      </p:sp>
      <p:sp>
        <p:nvSpPr>
          <p:cNvPr id="10" name="object 10"/>
          <p:cNvSpPr txBox="1"/>
          <p:nvPr/>
        </p:nvSpPr>
        <p:spPr>
          <a:xfrm>
            <a:off x="7050405" y="3339147"/>
            <a:ext cx="3314065" cy="11208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l"/>
            <a:r>
              <a:rPr lang="en-US" sz="1800" b="0" i="0" u="none" strike="noStrike" baseline="0" dirty="0">
                <a:solidFill>
                  <a:srgbClr val="FFFFFF"/>
                </a:solidFill>
                <a:latin typeface="CenturyGothic"/>
              </a:rPr>
              <a:t>Abdelkader Shaaban,</a:t>
            </a:r>
          </a:p>
          <a:p>
            <a:pPr algn="l"/>
            <a:r>
              <a:rPr lang="en-US" sz="1800" b="0" i="0" u="none" strike="noStrike" baseline="0" dirty="0">
                <a:solidFill>
                  <a:srgbClr val="87882D"/>
                </a:solidFill>
                <a:latin typeface="CenturyGothic"/>
              </a:rPr>
              <a:t>abdelkader.Shaaban@ait.ac.at</a:t>
            </a:r>
          </a:p>
          <a:p>
            <a:pPr algn="l"/>
            <a:r>
              <a:rPr lang="en-US" sz="1800" b="0" i="0" u="none" strike="noStrike" baseline="0" dirty="0">
                <a:solidFill>
                  <a:srgbClr val="FFFFFF"/>
                </a:solidFill>
                <a:latin typeface="CenturyGothic"/>
              </a:rPr>
              <a:t>Stefan Schauer</a:t>
            </a:r>
          </a:p>
          <a:p>
            <a:pPr algn="l"/>
            <a:r>
              <a:rPr lang="en-US" sz="1800" b="0" i="0" u="none" strike="noStrike" baseline="0" dirty="0">
                <a:solidFill>
                  <a:srgbClr val="87882D"/>
                </a:solidFill>
                <a:latin typeface="CenturyGothic"/>
              </a:rPr>
              <a:t>Stefan.Schauer@ait.ac.at</a:t>
            </a:r>
            <a:endParaRPr sz="10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0843260" cy="6883400"/>
            <a:chOff x="0" y="0"/>
            <a:chExt cx="10843260" cy="6883400"/>
          </a:xfrm>
        </p:grpSpPr>
        <p:sp>
          <p:nvSpPr>
            <p:cNvPr id="3" name="object 3"/>
            <p:cNvSpPr/>
            <p:nvPr/>
          </p:nvSpPr>
          <p:spPr>
            <a:xfrm>
              <a:off x="5384165" y="0"/>
              <a:ext cx="5361940" cy="6841490"/>
            </a:xfrm>
            <a:custGeom>
              <a:avLst/>
              <a:gdLst/>
              <a:ahLst/>
              <a:cxnLst/>
              <a:rect l="l" t="t" r="r" b="b"/>
              <a:pathLst>
                <a:path w="5361940" h="6841490">
                  <a:moveTo>
                    <a:pt x="5361622" y="0"/>
                  </a:moveTo>
                  <a:lnTo>
                    <a:pt x="1922462" y="0"/>
                  </a:lnTo>
                  <a:lnTo>
                    <a:pt x="0" y="6841172"/>
                  </a:lnTo>
                  <a:lnTo>
                    <a:pt x="3439160" y="6841172"/>
                  </a:lnTo>
                  <a:lnTo>
                    <a:pt x="5361622" y="0"/>
                  </a:lnTo>
                  <a:close/>
                </a:path>
              </a:pathLst>
            </a:custGeom>
            <a:solidFill>
              <a:srgbClr val="FFB800">
                <a:alpha val="22352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4561840" y="0"/>
              <a:ext cx="1924685" cy="6858000"/>
            </a:xfrm>
            <a:custGeom>
              <a:avLst/>
              <a:gdLst/>
              <a:ahLst/>
              <a:cxnLst/>
              <a:rect l="l" t="t" r="r" b="b"/>
              <a:pathLst>
                <a:path w="1924685" h="6858000">
                  <a:moveTo>
                    <a:pt x="1924685" y="0"/>
                  </a:moveTo>
                  <a:lnTo>
                    <a:pt x="0" y="6858000"/>
                  </a:lnTo>
                </a:path>
              </a:pathLst>
            </a:custGeom>
            <a:ln w="25400">
              <a:solidFill>
                <a:srgbClr val="D6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3507740" y="0"/>
              <a:ext cx="2549525" cy="6847840"/>
            </a:xfrm>
            <a:custGeom>
              <a:avLst/>
              <a:gdLst/>
              <a:ahLst/>
              <a:cxnLst/>
              <a:rect l="l" t="t" r="r" b="b"/>
              <a:pathLst>
                <a:path w="2549525" h="6847840">
                  <a:moveTo>
                    <a:pt x="1325562" y="2279967"/>
                  </a:moveTo>
                  <a:lnTo>
                    <a:pt x="1275397" y="2287904"/>
                  </a:lnTo>
                  <a:lnTo>
                    <a:pt x="1229995" y="2309177"/>
                  </a:lnTo>
                  <a:lnTo>
                    <a:pt x="1191577" y="2342197"/>
                  </a:lnTo>
                  <a:lnTo>
                    <a:pt x="1162685" y="2386012"/>
                  </a:lnTo>
                  <a:lnTo>
                    <a:pt x="1162685" y="2387282"/>
                  </a:lnTo>
                  <a:lnTo>
                    <a:pt x="821689" y="3659504"/>
                  </a:lnTo>
                  <a:lnTo>
                    <a:pt x="0" y="6846570"/>
                  </a:lnTo>
                  <a:lnTo>
                    <a:pt x="6667" y="6847205"/>
                  </a:lnTo>
                  <a:lnTo>
                    <a:pt x="20002" y="6847840"/>
                  </a:lnTo>
                  <a:lnTo>
                    <a:pt x="26670" y="6847840"/>
                  </a:lnTo>
                  <a:lnTo>
                    <a:pt x="845905" y="3665537"/>
                  </a:lnTo>
                  <a:lnTo>
                    <a:pt x="1186814" y="2394902"/>
                  </a:lnTo>
                  <a:lnTo>
                    <a:pt x="1211580" y="2357437"/>
                  </a:lnTo>
                  <a:lnTo>
                    <a:pt x="1244917" y="2329179"/>
                  </a:lnTo>
                  <a:lnTo>
                    <a:pt x="1283970" y="2311082"/>
                  </a:lnTo>
                  <a:lnTo>
                    <a:pt x="1326514" y="2304415"/>
                  </a:lnTo>
                  <a:lnTo>
                    <a:pt x="1421635" y="2304415"/>
                  </a:lnTo>
                  <a:lnTo>
                    <a:pt x="1377314" y="2286000"/>
                  </a:lnTo>
                  <a:lnTo>
                    <a:pt x="1325562" y="2279967"/>
                  </a:lnTo>
                  <a:close/>
                </a:path>
                <a:path w="2549525" h="6847840">
                  <a:moveTo>
                    <a:pt x="1421635" y="2304415"/>
                  </a:moveTo>
                  <a:lnTo>
                    <a:pt x="1326514" y="2304415"/>
                  </a:lnTo>
                  <a:lnTo>
                    <a:pt x="1370964" y="2310129"/>
                  </a:lnTo>
                  <a:lnTo>
                    <a:pt x="1416685" y="2330767"/>
                  </a:lnTo>
                  <a:lnTo>
                    <a:pt x="1452880" y="2364104"/>
                  </a:lnTo>
                  <a:lnTo>
                    <a:pt x="1477010" y="2406015"/>
                  </a:lnTo>
                  <a:lnTo>
                    <a:pt x="1487487" y="2453957"/>
                  </a:lnTo>
                  <a:lnTo>
                    <a:pt x="1482407" y="2503804"/>
                  </a:lnTo>
                  <a:lnTo>
                    <a:pt x="1223645" y="3458210"/>
                  </a:lnTo>
                  <a:lnTo>
                    <a:pt x="1217930" y="3493452"/>
                  </a:lnTo>
                  <a:lnTo>
                    <a:pt x="1226820" y="3564254"/>
                  </a:lnTo>
                  <a:lnTo>
                    <a:pt x="1262380" y="3627437"/>
                  </a:lnTo>
                  <a:lnTo>
                    <a:pt x="1318577" y="3670935"/>
                  </a:lnTo>
                  <a:lnTo>
                    <a:pt x="1401762" y="3689985"/>
                  </a:lnTo>
                  <a:lnTo>
                    <a:pt x="1449070" y="3683635"/>
                  </a:lnTo>
                  <a:lnTo>
                    <a:pt x="1492250" y="3665537"/>
                  </a:lnTo>
                  <a:lnTo>
                    <a:pt x="1494775" y="3663632"/>
                  </a:lnTo>
                  <a:lnTo>
                    <a:pt x="1408112" y="3663632"/>
                  </a:lnTo>
                  <a:lnTo>
                    <a:pt x="1358264" y="3658235"/>
                  </a:lnTo>
                  <a:lnTo>
                    <a:pt x="1303020" y="3630929"/>
                  </a:lnTo>
                  <a:lnTo>
                    <a:pt x="1263014" y="3584892"/>
                  </a:lnTo>
                  <a:lnTo>
                    <a:pt x="1243012" y="3526472"/>
                  </a:lnTo>
                  <a:lnTo>
                    <a:pt x="1242377" y="3495675"/>
                  </a:lnTo>
                  <a:lnTo>
                    <a:pt x="1247775" y="3464560"/>
                  </a:lnTo>
                  <a:lnTo>
                    <a:pt x="1506537" y="2510154"/>
                  </a:lnTo>
                  <a:lnTo>
                    <a:pt x="1512887" y="2461577"/>
                  </a:lnTo>
                  <a:lnTo>
                    <a:pt x="1506537" y="2414270"/>
                  </a:lnTo>
                  <a:lnTo>
                    <a:pt x="1488439" y="2371090"/>
                  </a:lnTo>
                  <a:lnTo>
                    <a:pt x="1460182" y="2333625"/>
                  </a:lnTo>
                  <a:lnTo>
                    <a:pt x="1422400" y="2304732"/>
                  </a:lnTo>
                  <a:lnTo>
                    <a:pt x="1421635" y="2304415"/>
                  </a:lnTo>
                  <a:close/>
                </a:path>
                <a:path w="2549525" h="6847840">
                  <a:moveTo>
                    <a:pt x="2549525" y="0"/>
                  </a:moveTo>
                  <a:lnTo>
                    <a:pt x="2523172" y="0"/>
                  </a:lnTo>
                  <a:lnTo>
                    <a:pt x="1945322" y="2097087"/>
                  </a:lnTo>
                  <a:lnTo>
                    <a:pt x="1552257" y="3546792"/>
                  </a:lnTo>
                  <a:lnTo>
                    <a:pt x="1531302" y="3592829"/>
                  </a:lnTo>
                  <a:lnTo>
                    <a:pt x="1497964" y="3628707"/>
                  </a:lnTo>
                  <a:lnTo>
                    <a:pt x="1456055" y="3653154"/>
                  </a:lnTo>
                  <a:lnTo>
                    <a:pt x="1408112" y="3663632"/>
                  </a:lnTo>
                  <a:lnTo>
                    <a:pt x="1494775" y="3663632"/>
                  </a:lnTo>
                  <a:lnTo>
                    <a:pt x="1529714" y="3637279"/>
                  </a:lnTo>
                  <a:lnTo>
                    <a:pt x="1558925" y="3599815"/>
                  </a:lnTo>
                  <a:lnTo>
                    <a:pt x="1577339" y="3554412"/>
                  </a:lnTo>
                  <a:lnTo>
                    <a:pt x="1970722" y="2104707"/>
                  </a:lnTo>
                  <a:lnTo>
                    <a:pt x="2547620" y="6350"/>
                  </a:lnTo>
                  <a:lnTo>
                    <a:pt x="2549525" y="0"/>
                  </a:lnTo>
                  <a:close/>
                </a:path>
              </a:pathLst>
            </a:custGeom>
            <a:solidFill>
              <a:srgbClr val="FFB8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5842000" cy="6858000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548880" y="6167120"/>
              <a:ext cx="3294379" cy="612140"/>
            </a:xfrm>
            <a:prstGeom prst="rect">
              <a:avLst/>
            </a:prstGeom>
          </p:spPr>
        </p:pic>
      </p:grpSp>
      <p:sp>
        <p:nvSpPr>
          <p:cNvPr id="8" name="object 8"/>
          <p:cNvSpPr txBox="1"/>
          <p:nvPr/>
        </p:nvSpPr>
        <p:spPr>
          <a:xfrm>
            <a:off x="9914890" y="33019"/>
            <a:ext cx="2174240" cy="1244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50" spc="60" dirty="0">
                <a:latin typeface="Calibri"/>
                <a:cs typeface="Calibri"/>
              </a:rPr>
              <a:t>CSP004_C_E:</a:t>
            </a:r>
            <a:r>
              <a:rPr sz="650" spc="35" dirty="0">
                <a:latin typeface="Calibri"/>
                <a:cs typeface="Calibri"/>
              </a:rPr>
              <a:t> </a:t>
            </a:r>
            <a:r>
              <a:rPr sz="650" spc="55" dirty="0">
                <a:latin typeface="Calibri"/>
                <a:cs typeface="Calibri"/>
              </a:rPr>
              <a:t>Abdelkader</a:t>
            </a:r>
            <a:r>
              <a:rPr sz="650" spc="30" dirty="0">
                <a:latin typeface="Calibri"/>
                <a:cs typeface="Calibri"/>
              </a:rPr>
              <a:t> </a:t>
            </a:r>
            <a:r>
              <a:rPr sz="650" spc="60" dirty="0">
                <a:latin typeface="Calibri"/>
                <a:cs typeface="Calibri"/>
              </a:rPr>
              <a:t>Shaaban</a:t>
            </a:r>
            <a:r>
              <a:rPr sz="650" spc="40" dirty="0">
                <a:latin typeface="Calibri"/>
                <a:cs typeface="Calibri"/>
              </a:rPr>
              <a:t> </a:t>
            </a:r>
            <a:r>
              <a:rPr sz="650" spc="55" dirty="0">
                <a:latin typeface="Calibri"/>
                <a:cs typeface="Calibri"/>
              </a:rPr>
              <a:t>και</a:t>
            </a:r>
            <a:r>
              <a:rPr sz="650" spc="25" dirty="0">
                <a:latin typeface="Calibri"/>
                <a:cs typeface="Calibri"/>
              </a:rPr>
              <a:t> </a:t>
            </a:r>
            <a:r>
              <a:rPr sz="650" spc="50" dirty="0">
                <a:latin typeface="Calibri"/>
                <a:cs typeface="Calibri"/>
              </a:rPr>
              <a:t>Stefan</a:t>
            </a:r>
            <a:r>
              <a:rPr sz="650" spc="25" dirty="0">
                <a:latin typeface="Calibri"/>
                <a:cs typeface="Calibri"/>
              </a:rPr>
              <a:t> </a:t>
            </a:r>
            <a:r>
              <a:rPr sz="650" spc="50" dirty="0">
                <a:latin typeface="Calibri"/>
                <a:cs typeface="Calibri"/>
              </a:rPr>
              <a:t>Schauer</a:t>
            </a:r>
            <a:endParaRPr sz="650">
              <a:latin typeface="Calibri"/>
              <a:cs typeface="Calibri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7813675" y="683259"/>
            <a:ext cx="3685540" cy="1244600"/>
          </a:xfrm>
          <a:prstGeom prst="rect">
            <a:avLst/>
          </a:prstGeom>
        </p:spPr>
        <p:txBody>
          <a:bodyPr vert="horz" wrap="square" lIns="0" tIns="41910" rIns="0" bIns="0" rtlCol="0">
            <a:spAutoFit/>
          </a:bodyPr>
          <a:lstStyle/>
          <a:p>
            <a:pPr marL="12700" marR="5080" algn="ctr">
              <a:lnSpc>
                <a:spcPts val="3150"/>
              </a:lnSpc>
              <a:spcBef>
                <a:spcPts val="330"/>
              </a:spcBef>
            </a:pPr>
            <a:r>
              <a:rPr sz="2750" spc="135" dirty="0">
                <a:solidFill>
                  <a:srgbClr val="000000"/>
                </a:solidFill>
                <a:latin typeface="Calibri"/>
                <a:cs typeface="Calibri"/>
              </a:rPr>
              <a:t>Προστασία</a:t>
            </a:r>
            <a:r>
              <a:rPr sz="2750" spc="8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750" spc="114" dirty="0">
                <a:solidFill>
                  <a:srgbClr val="000000"/>
                </a:solidFill>
                <a:latin typeface="Calibri"/>
                <a:cs typeface="Calibri"/>
              </a:rPr>
              <a:t>δικτύου</a:t>
            </a:r>
            <a:r>
              <a:rPr sz="2750" spc="7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750" spc="114" dirty="0">
                <a:solidFill>
                  <a:srgbClr val="000000"/>
                </a:solidFill>
                <a:latin typeface="Calibri"/>
                <a:cs typeface="Calibri"/>
              </a:rPr>
              <a:t>για </a:t>
            </a:r>
            <a:r>
              <a:rPr sz="2750" spc="-60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750" spc="125" dirty="0">
                <a:solidFill>
                  <a:srgbClr val="000000"/>
                </a:solidFill>
                <a:latin typeface="Calibri"/>
                <a:cs typeface="Calibri"/>
              </a:rPr>
              <a:t>συστήματα </a:t>
            </a:r>
            <a:r>
              <a:rPr sz="2750" spc="90" dirty="0">
                <a:solidFill>
                  <a:srgbClr val="000000"/>
                </a:solidFill>
                <a:latin typeface="Calibri"/>
                <a:cs typeface="Calibri"/>
              </a:rPr>
              <a:t>ελέγχου </a:t>
            </a:r>
            <a:r>
              <a:rPr sz="2750" spc="9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750" spc="80" dirty="0">
                <a:solidFill>
                  <a:srgbClr val="000000"/>
                </a:solidFill>
                <a:latin typeface="Calibri"/>
                <a:cs typeface="Calibri"/>
              </a:rPr>
              <a:t>ενέργειας</a:t>
            </a:r>
            <a:endParaRPr sz="275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199630" y="2121534"/>
            <a:ext cx="2496185" cy="5359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350" b="1" spc="240" dirty="0">
                <a:solidFill>
                  <a:srgbClr val="D6791A"/>
                </a:solidFill>
                <a:latin typeface="Calibri"/>
                <a:cs typeface="Calibri"/>
              </a:rPr>
              <a:t>CSP004_C_E</a:t>
            </a:r>
            <a:endParaRPr sz="335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6892925" y="3290569"/>
            <a:ext cx="3150235" cy="918844"/>
          </a:xfrm>
          <a:prstGeom prst="rect">
            <a:avLst/>
          </a:prstGeom>
        </p:spPr>
        <p:txBody>
          <a:bodyPr vert="horz" wrap="square" lIns="0" tIns="812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40"/>
              </a:spcBef>
            </a:pPr>
            <a:r>
              <a:rPr sz="1000" spc="130" dirty="0">
                <a:latin typeface="Calibri"/>
                <a:cs typeface="Calibri"/>
              </a:rPr>
              <a:t>ΠΑΡΟΥΣ</a:t>
            </a:r>
            <a:r>
              <a:rPr lang="en-US" sz="1000" spc="130" dirty="0">
                <a:latin typeface="Calibri"/>
                <a:cs typeface="Calibri"/>
              </a:rPr>
              <a:t>I</a:t>
            </a:r>
            <a:r>
              <a:rPr sz="1000" spc="130" dirty="0">
                <a:latin typeface="Calibri"/>
                <a:cs typeface="Calibri"/>
              </a:rPr>
              <a:t>ΑΣΗ</a:t>
            </a:r>
            <a:r>
              <a:rPr sz="1000" spc="160" dirty="0">
                <a:latin typeface="Calibri"/>
                <a:cs typeface="Calibri"/>
              </a:rPr>
              <a:t> </a:t>
            </a:r>
            <a:r>
              <a:rPr sz="1000" spc="90" dirty="0">
                <a:latin typeface="Calibri"/>
                <a:cs typeface="Calibri"/>
              </a:rPr>
              <a:t>ΑΠ</a:t>
            </a:r>
            <a:r>
              <a:rPr lang="en-US" sz="1000" spc="90" dirty="0">
                <a:latin typeface="Calibri"/>
                <a:cs typeface="Calibri"/>
              </a:rPr>
              <a:t>O</a:t>
            </a:r>
            <a:r>
              <a:rPr sz="1000" spc="90" dirty="0">
                <a:latin typeface="Calibri"/>
                <a:cs typeface="Calibri"/>
              </a:rPr>
              <a:t>:</a:t>
            </a:r>
            <a:endParaRPr sz="100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545"/>
              </a:spcBef>
            </a:pPr>
            <a:r>
              <a:rPr sz="1000" spc="110" dirty="0">
                <a:latin typeface="Calibri"/>
                <a:cs typeface="Calibri"/>
              </a:rPr>
              <a:t>DR.</a:t>
            </a:r>
            <a:r>
              <a:rPr sz="1000" spc="140" dirty="0">
                <a:latin typeface="Calibri"/>
                <a:cs typeface="Calibri"/>
              </a:rPr>
              <a:t> </a:t>
            </a:r>
            <a:r>
              <a:rPr sz="1000" spc="135" dirty="0">
                <a:latin typeface="Calibri"/>
                <a:cs typeface="Calibri"/>
              </a:rPr>
              <a:t>STEFAN</a:t>
            </a:r>
            <a:r>
              <a:rPr sz="1000" spc="150" dirty="0">
                <a:latin typeface="Calibri"/>
                <a:cs typeface="Calibri"/>
              </a:rPr>
              <a:t> </a:t>
            </a:r>
            <a:r>
              <a:rPr sz="1000" spc="140" dirty="0">
                <a:latin typeface="Calibri"/>
                <a:cs typeface="Calibri"/>
              </a:rPr>
              <a:t>SCHAUER</a:t>
            </a:r>
            <a:endParaRPr sz="100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530"/>
              </a:spcBef>
            </a:pPr>
            <a:r>
              <a:rPr sz="1000" spc="110" dirty="0">
                <a:latin typeface="Calibri"/>
                <a:cs typeface="Calibri"/>
              </a:rPr>
              <a:t>DR.</a:t>
            </a:r>
            <a:r>
              <a:rPr sz="1000" spc="140" dirty="0">
                <a:latin typeface="Calibri"/>
                <a:cs typeface="Calibri"/>
              </a:rPr>
              <a:t> </a:t>
            </a:r>
            <a:r>
              <a:rPr sz="1000" spc="145" dirty="0">
                <a:latin typeface="Calibri"/>
                <a:cs typeface="Calibri"/>
              </a:rPr>
              <a:t>ABDELKADER </a:t>
            </a:r>
            <a:r>
              <a:rPr sz="1000" spc="135" dirty="0">
                <a:latin typeface="Calibri"/>
                <a:cs typeface="Calibri"/>
              </a:rPr>
              <a:t>SHAABAN</a:t>
            </a:r>
            <a:endParaRPr sz="100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620"/>
              </a:spcBef>
              <a:tabLst>
                <a:tab pos="354965" algn="l"/>
                <a:tab pos="1196340" algn="l"/>
              </a:tabLst>
            </a:pPr>
            <a:r>
              <a:rPr sz="1000" b="1" spc="35" dirty="0">
                <a:latin typeface="Calibri"/>
                <a:cs typeface="Calibri"/>
              </a:rPr>
              <a:t>AIT	</a:t>
            </a:r>
            <a:r>
              <a:rPr sz="1000" b="1" spc="70" dirty="0">
                <a:latin typeface="Calibri"/>
                <a:cs typeface="Calibri"/>
              </a:rPr>
              <a:t>ΑΥΣΤΡΙΑ</a:t>
            </a:r>
            <a:r>
              <a:rPr lang="el-GR" sz="1000" b="1" spc="70" dirty="0">
                <a:latin typeface="Calibri"/>
                <a:cs typeface="Calibri"/>
              </a:rPr>
              <a:t>Κ</a:t>
            </a:r>
            <a:r>
              <a:rPr lang="en-US" sz="1000" b="1" spc="70" dirty="0">
                <a:latin typeface="Calibri"/>
                <a:cs typeface="Calibri"/>
              </a:rPr>
              <a:t>O</a:t>
            </a:r>
            <a:r>
              <a:rPr sz="1000" b="1" spc="70" dirty="0">
                <a:latin typeface="Calibri"/>
                <a:cs typeface="Calibri"/>
              </a:rPr>
              <a:t>	</a:t>
            </a:r>
            <a:r>
              <a:rPr sz="1000" b="1" spc="45" dirty="0">
                <a:latin typeface="Calibri"/>
                <a:cs typeface="Calibri"/>
              </a:rPr>
              <a:t>ΘΕΣΜΙΚΟ</a:t>
            </a:r>
            <a:r>
              <a:rPr sz="1000" b="1" spc="100" dirty="0">
                <a:latin typeface="Calibri"/>
                <a:cs typeface="Calibri"/>
              </a:rPr>
              <a:t> </a:t>
            </a:r>
            <a:r>
              <a:rPr sz="1000" b="1" spc="45" dirty="0">
                <a:latin typeface="Calibri"/>
                <a:cs typeface="Calibri"/>
              </a:rPr>
              <a:t>ΟΡΓΑΝΟ</a:t>
            </a:r>
            <a:r>
              <a:rPr sz="1000" b="1" spc="105" dirty="0">
                <a:latin typeface="Calibri"/>
                <a:cs typeface="Calibri"/>
              </a:rPr>
              <a:t> </a:t>
            </a:r>
            <a:r>
              <a:rPr sz="1000" b="1" spc="50" dirty="0">
                <a:latin typeface="Calibri"/>
                <a:cs typeface="Calibri"/>
              </a:rPr>
              <a:t>ΤΕΧΝΟΛΟ</a:t>
            </a:r>
            <a:r>
              <a:rPr lang="el-GR" sz="1000" b="1" spc="50" dirty="0">
                <a:latin typeface="Calibri"/>
                <a:cs typeface="Calibri"/>
              </a:rPr>
              <a:t>ΓΙ</a:t>
            </a:r>
            <a:r>
              <a:rPr sz="1000" b="1" spc="50" dirty="0">
                <a:latin typeface="Calibri"/>
                <a:cs typeface="Calibri"/>
              </a:rPr>
              <a:t>ΕΣ</a:t>
            </a:r>
            <a:endParaRPr sz="10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0" y="0"/>
            <a:ext cx="6042660" cy="6878955"/>
            <a:chOff x="0" y="0"/>
            <a:chExt cx="6042660" cy="6878955"/>
          </a:xfrm>
        </p:grpSpPr>
        <p:sp>
          <p:nvSpPr>
            <p:cNvPr id="4" name="object 4"/>
            <p:cNvSpPr/>
            <p:nvPr/>
          </p:nvSpPr>
          <p:spPr>
            <a:xfrm>
              <a:off x="4498340" y="5113972"/>
              <a:ext cx="798195" cy="1739264"/>
            </a:xfrm>
            <a:custGeom>
              <a:avLst/>
              <a:gdLst/>
              <a:ahLst/>
              <a:cxnLst/>
              <a:rect l="l" t="t" r="r" b="b"/>
              <a:pathLst>
                <a:path w="798195" h="1739265">
                  <a:moveTo>
                    <a:pt x="610235" y="0"/>
                  </a:moveTo>
                  <a:lnTo>
                    <a:pt x="561339" y="6667"/>
                  </a:lnTo>
                  <a:lnTo>
                    <a:pt x="516889" y="25400"/>
                  </a:lnTo>
                  <a:lnTo>
                    <a:pt x="478472" y="55244"/>
                  </a:lnTo>
                  <a:lnTo>
                    <a:pt x="448310" y="94614"/>
                  </a:lnTo>
                  <a:lnTo>
                    <a:pt x="428942" y="142239"/>
                  </a:lnTo>
                  <a:lnTo>
                    <a:pt x="0" y="1738947"/>
                  </a:lnTo>
                  <a:lnTo>
                    <a:pt x="27939" y="1738947"/>
                  </a:lnTo>
                  <a:lnTo>
                    <a:pt x="454025" y="148907"/>
                  </a:lnTo>
                  <a:lnTo>
                    <a:pt x="470535" y="107950"/>
                  </a:lnTo>
                  <a:lnTo>
                    <a:pt x="496252" y="74294"/>
                  </a:lnTo>
                  <a:lnTo>
                    <a:pt x="529589" y="48577"/>
                  </a:lnTo>
                  <a:lnTo>
                    <a:pt x="567689" y="32384"/>
                  </a:lnTo>
                  <a:lnTo>
                    <a:pt x="609600" y="26669"/>
                  </a:lnTo>
                  <a:lnTo>
                    <a:pt x="698750" y="26669"/>
                  </a:lnTo>
                  <a:lnTo>
                    <a:pt x="659130" y="6667"/>
                  </a:lnTo>
                  <a:lnTo>
                    <a:pt x="610235" y="0"/>
                  </a:lnTo>
                  <a:close/>
                </a:path>
                <a:path w="798195" h="1739265">
                  <a:moveTo>
                    <a:pt x="698750" y="26669"/>
                  </a:moveTo>
                  <a:lnTo>
                    <a:pt x="609600" y="26669"/>
                  </a:lnTo>
                  <a:lnTo>
                    <a:pt x="652462" y="32384"/>
                  </a:lnTo>
                  <a:lnTo>
                    <a:pt x="709612" y="60959"/>
                  </a:lnTo>
                  <a:lnTo>
                    <a:pt x="750570" y="109537"/>
                  </a:lnTo>
                  <a:lnTo>
                    <a:pt x="770889" y="170497"/>
                  </a:lnTo>
                  <a:lnTo>
                    <a:pt x="771842" y="202882"/>
                  </a:lnTo>
                  <a:lnTo>
                    <a:pt x="766445" y="235584"/>
                  </a:lnTo>
                  <a:lnTo>
                    <a:pt x="362585" y="1738947"/>
                  </a:lnTo>
                  <a:lnTo>
                    <a:pt x="390525" y="1738947"/>
                  </a:lnTo>
                  <a:lnTo>
                    <a:pt x="791527" y="242252"/>
                  </a:lnTo>
                  <a:lnTo>
                    <a:pt x="797877" y="204787"/>
                  </a:lnTo>
                  <a:lnTo>
                    <a:pt x="796607" y="167322"/>
                  </a:lnTo>
                  <a:lnTo>
                    <a:pt x="773112" y="96202"/>
                  </a:lnTo>
                  <a:lnTo>
                    <a:pt x="724535" y="39687"/>
                  </a:lnTo>
                  <a:lnTo>
                    <a:pt x="698750" y="26669"/>
                  </a:lnTo>
                  <a:close/>
                </a:path>
              </a:pathLst>
            </a:custGeom>
            <a:solidFill>
              <a:srgbClr val="D679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2933700" y="1270"/>
              <a:ext cx="1818639" cy="6856730"/>
            </a:xfrm>
            <a:custGeom>
              <a:avLst/>
              <a:gdLst/>
              <a:ahLst/>
              <a:cxnLst/>
              <a:rect l="l" t="t" r="r" b="b"/>
              <a:pathLst>
                <a:path w="1818639" h="6856730">
                  <a:moveTo>
                    <a:pt x="1818322" y="0"/>
                  </a:moveTo>
                  <a:lnTo>
                    <a:pt x="0" y="6856730"/>
                  </a:lnTo>
                </a:path>
              </a:pathLst>
            </a:custGeom>
            <a:ln w="22225">
              <a:solidFill>
                <a:srgbClr val="D6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3497579" y="17779"/>
              <a:ext cx="2545080" cy="6837680"/>
            </a:xfrm>
            <a:custGeom>
              <a:avLst/>
              <a:gdLst/>
              <a:ahLst/>
              <a:cxnLst/>
              <a:rect l="l" t="t" r="r" b="b"/>
              <a:pathLst>
                <a:path w="2545079" h="6837680">
                  <a:moveTo>
                    <a:pt x="1321435" y="2283142"/>
                  </a:moveTo>
                  <a:lnTo>
                    <a:pt x="1271587" y="2291397"/>
                  </a:lnTo>
                  <a:lnTo>
                    <a:pt x="1226185" y="2312352"/>
                  </a:lnTo>
                  <a:lnTo>
                    <a:pt x="1187767" y="2345372"/>
                  </a:lnTo>
                  <a:lnTo>
                    <a:pt x="1159510" y="2389187"/>
                  </a:lnTo>
                  <a:lnTo>
                    <a:pt x="1159510" y="2390457"/>
                  </a:lnTo>
                  <a:lnTo>
                    <a:pt x="819150" y="3658870"/>
                  </a:lnTo>
                  <a:lnTo>
                    <a:pt x="0" y="6836410"/>
                  </a:lnTo>
                  <a:lnTo>
                    <a:pt x="13335" y="6837680"/>
                  </a:lnTo>
                  <a:lnTo>
                    <a:pt x="26670" y="6837680"/>
                  </a:lnTo>
                  <a:lnTo>
                    <a:pt x="843365" y="3664902"/>
                  </a:lnTo>
                  <a:lnTo>
                    <a:pt x="1183322" y="2398077"/>
                  </a:lnTo>
                  <a:lnTo>
                    <a:pt x="1208087" y="2360612"/>
                  </a:lnTo>
                  <a:lnTo>
                    <a:pt x="1241107" y="2332355"/>
                  </a:lnTo>
                  <a:lnTo>
                    <a:pt x="1279842" y="2314257"/>
                  </a:lnTo>
                  <a:lnTo>
                    <a:pt x="1322705" y="2307590"/>
                  </a:lnTo>
                  <a:lnTo>
                    <a:pt x="1417637" y="2307590"/>
                  </a:lnTo>
                  <a:lnTo>
                    <a:pt x="1372870" y="2289175"/>
                  </a:lnTo>
                  <a:lnTo>
                    <a:pt x="1321435" y="2283142"/>
                  </a:lnTo>
                  <a:close/>
                </a:path>
                <a:path w="2545079" h="6837680">
                  <a:moveTo>
                    <a:pt x="1417637" y="2307590"/>
                  </a:moveTo>
                  <a:lnTo>
                    <a:pt x="1322705" y="2307590"/>
                  </a:lnTo>
                  <a:lnTo>
                    <a:pt x="1366837" y="2313305"/>
                  </a:lnTo>
                  <a:lnTo>
                    <a:pt x="1412557" y="2334260"/>
                  </a:lnTo>
                  <a:lnTo>
                    <a:pt x="1448435" y="2367280"/>
                  </a:lnTo>
                  <a:lnTo>
                    <a:pt x="1472565" y="2409190"/>
                  </a:lnTo>
                  <a:lnTo>
                    <a:pt x="1483042" y="2456815"/>
                  </a:lnTo>
                  <a:lnTo>
                    <a:pt x="1477962" y="2506662"/>
                  </a:lnTo>
                  <a:lnTo>
                    <a:pt x="1220152" y="3457892"/>
                  </a:lnTo>
                  <a:lnTo>
                    <a:pt x="1214120" y="3493452"/>
                  </a:lnTo>
                  <a:lnTo>
                    <a:pt x="1223010" y="3563620"/>
                  </a:lnTo>
                  <a:lnTo>
                    <a:pt x="1258570" y="3626802"/>
                  </a:lnTo>
                  <a:lnTo>
                    <a:pt x="1314767" y="3670300"/>
                  </a:lnTo>
                  <a:lnTo>
                    <a:pt x="1397635" y="3689350"/>
                  </a:lnTo>
                  <a:lnTo>
                    <a:pt x="1444625" y="3683000"/>
                  </a:lnTo>
                  <a:lnTo>
                    <a:pt x="1487805" y="3664902"/>
                  </a:lnTo>
                  <a:lnTo>
                    <a:pt x="1490662" y="3662680"/>
                  </a:lnTo>
                  <a:lnTo>
                    <a:pt x="1403985" y="3662680"/>
                  </a:lnTo>
                  <a:lnTo>
                    <a:pt x="1354137" y="3657600"/>
                  </a:lnTo>
                  <a:lnTo>
                    <a:pt x="1299210" y="3630612"/>
                  </a:lnTo>
                  <a:lnTo>
                    <a:pt x="1259205" y="3584257"/>
                  </a:lnTo>
                  <a:lnTo>
                    <a:pt x="1239202" y="3526155"/>
                  </a:lnTo>
                  <a:lnTo>
                    <a:pt x="1238567" y="3495357"/>
                  </a:lnTo>
                  <a:lnTo>
                    <a:pt x="1243965" y="3464242"/>
                  </a:lnTo>
                  <a:lnTo>
                    <a:pt x="1502092" y="2513012"/>
                  </a:lnTo>
                  <a:lnTo>
                    <a:pt x="1508442" y="2464435"/>
                  </a:lnTo>
                  <a:lnTo>
                    <a:pt x="1502092" y="2417445"/>
                  </a:lnTo>
                  <a:lnTo>
                    <a:pt x="1483995" y="2374265"/>
                  </a:lnTo>
                  <a:lnTo>
                    <a:pt x="1455737" y="2336800"/>
                  </a:lnTo>
                  <a:lnTo>
                    <a:pt x="1418272" y="2307907"/>
                  </a:lnTo>
                  <a:lnTo>
                    <a:pt x="1417637" y="2307590"/>
                  </a:lnTo>
                  <a:close/>
                </a:path>
                <a:path w="2545079" h="6837680">
                  <a:moveTo>
                    <a:pt x="2545080" y="0"/>
                  </a:moveTo>
                  <a:lnTo>
                    <a:pt x="2518410" y="0"/>
                  </a:lnTo>
                  <a:lnTo>
                    <a:pt x="1939290" y="2101215"/>
                  </a:lnTo>
                  <a:lnTo>
                    <a:pt x="1547495" y="3546475"/>
                  </a:lnTo>
                  <a:lnTo>
                    <a:pt x="1526540" y="3592195"/>
                  </a:lnTo>
                  <a:lnTo>
                    <a:pt x="1493520" y="3628072"/>
                  </a:lnTo>
                  <a:lnTo>
                    <a:pt x="1451610" y="3652202"/>
                  </a:lnTo>
                  <a:lnTo>
                    <a:pt x="1403985" y="3662680"/>
                  </a:lnTo>
                  <a:lnTo>
                    <a:pt x="1490662" y="3662680"/>
                  </a:lnTo>
                  <a:lnTo>
                    <a:pt x="1525270" y="3636645"/>
                  </a:lnTo>
                  <a:lnTo>
                    <a:pt x="1554162" y="3599180"/>
                  </a:lnTo>
                  <a:lnTo>
                    <a:pt x="1572895" y="3554095"/>
                  </a:lnTo>
                  <a:lnTo>
                    <a:pt x="1964690" y="2108835"/>
                  </a:lnTo>
                  <a:lnTo>
                    <a:pt x="2540000" y="16510"/>
                  </a:lnTo>
                  <a:lnTo>
                    <a:pt x="2543810" y="3810"/>
                  </a:lnTo>
                  <a:lnTo>
                    <a:pt x="2545080" y="0"/>
                  </a:lnTo>
                  <a:close/>
                </a:path>
              </a:pathLst>
            </a:custGeom>
            <a:solidFill>
              <a:srgbClr val="FFB8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5841999" cy="6858000"/>
            </a:xfrm>
            <a:prstGeom prst="rect">
              <a:avLst/>
            </a:prstGeom>
          </p:spPr>
        </p:pic>
      </p:grpSp>
      <p:sp>
        <p:nvSpPr>
          <p:cNvPr id="8" name="object 8"/>
          <p:cNvSpPr txBox="1"/>
          <p:nvPr/>
        </p:nvSpPr>
        <p:spPr>
          <a:xfrm>
            <a:off x="9914890" y="33019"/>
            <a:ext cx="2174240" cy="1244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50" spc="60" dirty="0">
                <a:solidFill>
                  <a:srgbClr val="FFFFFF"/>
                </a:solidFill>
                <a:latin typeface="Calibri"/>
                <a:cs typeface="Calibri"/>
              </a:rPr>
              <a:t>CSP004_C_E:</a:t>
            </a:r>
            <a:r>
              <a:rPr sz="65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650" spc="55" dirty="0">
                <a:solidFill>
                  <a:srgbClr val="FFFFFF"/>
                </a:solidFill>
                <a:latin typeface="Calibri"/>
                <a:cs typeface="Calibri"/>
              </a:rPr>
              <a:t>Abdelkader</a:t>
            </a:r>
            <a:r>
              <a:rPr sz="65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650" spc="60" dirty="0">
                <a:solidFill>
                  <a:srgbClr val="FFFFFF"/>
                </a:solidFill>
                <a:latin typeface="Calibri"/>
                <a:cs typeface="Calibri"/>
              </a:rPr>
              <a:t>Shaaban</a:t>
            </a:r>
            <a:r>
              <a:rPr sz="65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650" spc="55" dirty="0">
                <a:solidFill>
                  <a:srgbClr val="FFFFFF"/>
                </a:solidFill>
                <a:latin typeface="Calibri"/>
                <a:cs typeface="Calibri"/>
              </a:rPr>
              <a:t>και</a:t>
            </a:r>
            <a:r>
              <a:rPr sz="650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650" spc="50" dirty="0">
                <a:solidFill>
                  <a:srgbClr val="FFFFFF"/>
                </a:solidFill>
                <a:latin typeface="Calibri"/>
                <a:cs typeface="Calibri"/>
              </a:rPr>
              <a:t>Stefan</a:t>
            </a:r>
            <a:r>
              <a:rPr sz="650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650" spc="50" dirty="0">
                <a:solidFill>
                  <a:srgbClr val="FFFFFF"/>
                </a:solidFill>
                <a:latin typeface="Calibri"/>
                <a:cs typeface="Calibri"/>
              </a:rPr>
              <a:t>Schauer</a:t>
            </a:r>
            <a:endParaRPr sz="650">
              <a:latin typeface="Calibri"/>
              <a:cs typeface="Calibri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46990" rIns="0" bIns="0" rtlCol="0">
            <a:spAutoFit/>
          </a:bodyPr>
          <a:lstStyle/>
          <a:p>
            <a:pPr marL="7168515" marR="5080" indent="-1003300">
              <a:lnSpc>
                <a:spcPts val="2160"/>
              </a:lnSpc>
              <a:spcBef>
                <a:spcPts val="370"/>
              </a:spcBef>
            </a:pPr>
            <a:r>
              <a:rPr spc="170" dirty="0"/>
              <a:t>Προστασία</a:t>
            </a:r>
            <a:r>
              <a:rPr spc="195" dirty="0"/>
              <a:t> </a:t>
            </a:r>
            <a:r>
              <a:rPr spc="150" dirty="0"/>
              <a:t>δικτύου</a:t>
            </a:r>
            <a:r>
              <a:rPr spc="185" dirty="0"/>
              <a:t> </a:t>
            </a:r>
            <a:r>
              <a:rPr spc="80" dirty="0"/>
              <a:t>για</a:t>
            </a:r>
            <a:r>
              <a:rPr spc="45" dirty="0"/>
              <a:t> </a:t>
            </a:r>
            <a:r>
              <a:rPr spc="155" dirty="0"/>
              <a:t>συστήματα </a:t>
            </a:r>
            <a:r>
              <a:rPr spc="-484" dirty="0"/>
              <a:t> </a:t>
            </a:r>
            <a:r>
              <a:rPr spc="150" dirty="0"/>
              <a:t>ελέγχου</a:t>
            </a:r>
            <a:r>
              <a:rPr spc="190" dirty="0"/>
              <a:t> </a:t>
            </a:r>
            <a:r>
              <a:rPr spc="145" dirty="0"/>
              <a:t>ενέργειας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6914515" y="1725929"/>
            <a:ext cx="4183379" cy="4235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1000" b="1" spc="45" dirty="0">
                <a:solidFill>
                  <a:srgbClr val="FFB800"/>
                </a:solidFill>
                <a:latin typeface="Calibri"/>
                <a:cs typeface="Calibri"/>
              </a:rPr>
              <a:t>Αυτές</a:t>
            </a:r>
            <a:r>
              <a:rPr sz="1000" b="1" spc="10" dirty="0">
                <a:solidFill>
                  <a:srgbClr val="FFB800"/>
                </a:solidFill>
                <a:latin typeface="Calibri"/>
                <a:cs typeface="Calibri"/>
              </a:rPr>
              <a:t> </a:t>
            </a:r>
            <a:r>
              <a:rPr sz="1000" b="1" spc="35" dirty="0">
                <a:solidFill>
                  <a:srgbClr val="FFB800"/>
                </a:solidFill>
                <a:latin typeface="Calibri"/>
                <a:cs typeface="Calibri"/>
              </a:rPr>
              <a:t>οι</a:t>
            </a:r>
            <a:r>
              <a:rPr sz="1000" b="1" spc="15" dirty="0">
                <a:solidFill>
                  <a:srgbClr val="FFB800"/>
                </a:solidFill>
                <a:latin typeface="Calibri"/>
                <a:cs typeface="Calibri"/>
              </a:rPr>
              <a:t> </a:t>
            </a:r>
            <a:r>
              <a:rPr sz="1000" b="1" spc="45" dirty="0">
                <a:solidFill>
                  <a:srgbClr val="FFB800"/>
                </a:solidFill>
                <a:latin typeface="Calibri"/>
                <a:cs typeface="Calibri"/>
              </a:rPr>
              <a:t>διαφάνειες</a:t>
            </a:r>
            <a:r>
              <a:rPr sz="1000" b="1" spc="15" dirty="0">
                <a:solidFill>
                  <a:srgbClr val="FFB800"/>
                </a:solidFill>
                <a:latin typeface="Calibri"/>
                <a:cs typeface="Calibri"/>
              </a:rPr>
              <a:t> </a:t>
            </a:r>
            <a:r>
              <a:rPr sz="1000" b="1" spc="50" dirty="0">
                <a:solidFill>
                  <a:srgbClr val="FFB800"/>
                </a:solidFill>
                <a:latin typeface="Calibri"/>
                <a:cs typeface="Calibri"/>
              </a:rPr>
              <a:t>περιγράφουν</a:t>
            </a:r>
            <a:r>
              <a:rPr sz="1000" b="1" spc="10" dirty="0">
                <a:solidFill>
                  <a:srgbClr val="FFB800"/>
                </a:solidFill>
                <a:latin typeface="Calibri"/>
                <a:cs typeface="Calibri"/>
              </a:rPr>
              <a:t> </a:t>
            </a:r>
            <a:r>
              <a:rPr sz="1000" b="1" spc="45" dirty="0">
                <a:solidFill>
                  <a:srgbClr val="FFB800"/>
                </a:solidFill>
                <a:latin typeface="Calibri"/>
                <a:cs typeface="Calibri"/>
              </a:rPr>
              <a:t>τα</a:t>
            </a:r>
            <a:r>
              <a:rPr sz="1000" b="1" spc="15" dirty="0">
                <a:solidFill>
                  <a:srgbClr val="FFB800"/>
                </a:solidFill>
                <a:latin typeface="Calibri"/>
                <a:cs typeface="Calibri"/>
              </a:rPr>
              <a:t> </a:t>
            </a:r>
            <a:r>
              <a:rPr sz="1000" b="1" spc="50" dirty="0">
                <a:solidFill>
                  <a:srgbClr val="FFB800"/>
                </a:solidFill>
                <a:latin typeface="Calibri"/>
                <a:cs typeface="Calibri"/>
              </a:rPr>
              <a:t>ουσιώδη</a:t>
            </a:r>
            <a:r>
              <a:rPr sz="1000" b="1" spc="15" dirty="0">
                <a:solidFill>
                  <a:srgbClr val="FFB800"/>
                </a:solidFill>
                <a:latin typeface="Calibri"/>
                <a:cs typeface="Calibri"/>
              </a:rPr>
              <a:t> </a:t>
            </a:r>
            <a:r>
              <a:rPr sz="1000" b="1" spc="40" dirty="0">
                <a:solidFill>
                  <a:srgbClr val="FFB800"/>
                </a:solidFill>
                <a:latin typeface="Calibri"/>
                <a:cs typeface="Calibri"/>
              </a:rPr>
              <a:t>επιθετικά</a:t>
            </a:r>
            <a:r>
              <a:rPr sz="1000" b="1" spc="15" dirty="0">
                <a:solidFill>
                  <a:srgbClr val="FFB800"/>
                </a:solidFill>
                <a:latin typeface="Calibri"/>
                <a:cs typeface="Calibri"/>
              </a:rPr>
              <a:t> </a:t>
            </a:r>
            <a:r>
              <a:rPr sz="1000" b="1" spc="45" dirty="0">
                <a:solidFill>
                  <a:srgbClr val="FFB800"/>
                </a:solidFill>
                <a:latin typeface="Calibri"/>
                <a:cs typeface="Calibri"/>
              </a:rPr>
              <a:t>εργαλεία</a:t>
            </a:r>
            <a:r>
              <a:rPr sz="1000" b="1" spc="10" dirty="0">
                <a:solidFill>
                  <a:srgbClr val="FFB800"/>
                </a:solidFill>
                <a:latin typeface="Calibri"/>
                <a:cs typeface="Calibri"/>
              </a:rPr>
              <a:t> </a:t>
            </a:r>
            <a:r>
              <a:rPr sz="1000" b="1" spc="40" dirty="0">
                <a:solidFill>
                  <a:srgbClr val="FFB800"/>
                </a:solidFill>
                <a:latin typeface="Calibri"/>
                <a:cs typeface="Calibri"/>
              </a:rPr>
              <a:t>που</a:t>
            </a:r>
            <a:endParaRPr sz="1000">
              <a:latin typeface="Calibri"/>
              <a:cs typeface="Calibri"/>
            </a:endParaRPr>
          </a:p>
          <a:p>
            <a:pPr marL="4445" algn="ctr">
              <a:lnSpc>
                <a:spcPct val="100000"/>
              </a:lnSpc>
              <a:spcBef>
                <a:spcPts val="735"/>
              </a:spcBef>
            </a:pPr>
            <a:r>
              <a:rPr sz="1000" b="1" spc="55" dirty="0">
                <a:solidFill>
                  <a:srgbClr val="FFB800"/>
                </a:solidFill>
                <a:latin typeface="Calibri"/>
                <a:cs typeface="Calibri"/>
              </a:rPr>
              <a:t>θα</a:t>
            </a:r>
            <a:r>
              <a:rPr sz="1000" b="1" dirty="0">
                <a:solidFill>
                  <a:srgbClr val="FFB800"/>
                </a:solidFill>
                <a:latin typeface="Calibri"/>
                <a:cs typeface="Calibri"/>
              </a:rPr>
              <a:t> </a:t>
            </a:r>
            <a:r>
              <a:rPr sz="1000" b="1" spc="45" dirty="0">
                <a:solidFill>
                  <a:srgbClr val="FFB800"/>
                </a:solidFill>
                <a:latin typeface="Calibri"/>
                <a:cs typeface="Calibri"/>
              </a:rPr>
              <a:t>χρησιμοποιηθεί</a:t>
            </a:r>
            <a:r>
              <a:rPr sz="1000" b="1" spc="5" dirty="0">
                <a:solidFill>
                  <a:srgbClr val="FFB800"/>
                </a:solidFill>
                <a:latin typeface="Calibri"/>
                <a:cs typeface="Calibri"/>
              </a:rPr>
              <a:t> </a:t>
            </a:r>
            <a:r>
              <a:rPr sz="1000" b="1" spc="50" dirty="0">
                <a:solidFill>
                  <a:srgbClr val="FFB800"/>
                </a:solidFill>
                <a:latin typeface="Calibri"/>
                <a:cs typeface="Calibri"/>
              </a:rPr>
              <a:t>σε</a:t>
            </a:r>
            <a:r>
              <a:rPr sz="1000" b="1" dirty="0">
                <a:solidFill>
                  <a:srgbClr val="FFB800"/>
                </a:solidFill>
                <a:latin typeface="Calibri"/>
                <a:cs typeface="Calibri"/>
              </a:rPr>
              <a:t> </a:t>
            </a:r>
            <a:r>
              <a:rPr sz="1000" b="1" spc="50" dirty="0">
                <a:solidFill>
                  <a:srgbClr val="FFB800"/>
                </a:solidFill>
                <a:latin typeface="Calibri"/>
                <a:cs typeface="Calibri"/>
              </a:rPr>
              <a:t>αυτό</a:t>
            </a:r>
            <a:r>
              <a:rPr sz="1000" b="1" spc="5" dirty="0">
                <a:solidFill>
                  <a:srgbClr val="FFB800"/>
                </a:solidFill>
                <a:latin typeface="Calibri"/>
                <a:cs typeface="Calibri"/>
              </a:rPr>
              <a:t> </a:t>
            </a:r>
            <a:r>
              <a:rPr sz="1000" b="1" spc="40" dirty="0">
                <a:solidFill>
                  <a:srgbClr val="FFB800"/>
                </a:solidFill>
                <a:latin typeface="Calibri"/>
                <a:cs typeface="Calibri"/>
              </a:rPr>
              <a:t>το</a:t>
            </a:r>
            <a:r>
              <a:rPr sz="1000" b="1" spc="-15" dirty="0">
                <a:solidFill>
                  <a:srgbClr val="FFB800"/>
                </a:solidFill>
                <a:latin typeface="Calibri"/>
                <a:cs typeface="Calibri"/>
              </a:rPr>
              <a:t> </a:t>
            </a:r>
            <a:r>
              <a:rPr sz="1000" b="1" spc="40" dirty="0">
                <a:solidFill>
                  <a:srgbClr val="FFB800"/>
                </a:solidFill>
                <a:latin typeface="Calibri"/>
                <a:cs typeface="Calibri"/>
              </a:rPr>
              <a:t>μάθημα.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947092" y="2522220"/>
            <a:ext cx="5647690" cy="11950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 marR="5080" indent="-4445" algn="ctr">
              <a:lnSpc>
                <a:spcPct val="100000"/>
              </a:lnSpc>
              <a:spcBef>
                <a:spcPts val="100"/>
              </a:spcBef>
            </a:pPr>
            <a:r>
              <a:rPr sz="1100" spc="80" dirty="0">
                <a:solidFill>
                  <a:srgbClr val="FF0000"/>
                </a:solidFill>
                <a:latin typeface="Calibri"/>
                <a:cs typeface="Calibri"/>
              </a:rPr>
              <a:t>Αυτά </a:t>
            </a:r>
            <a:r>
              <a:rPr sz="1100" spc="75" dirty="0">
                <a:solidFill>
                  <a:srgbClr val="FF0000"/>
                </a:solidFill>
                <a:latin typeface="Calibri"/>
                <a:cs typeface="Calibri"/>
              </a:rPr>
              <a:t>τα εργαλεία </a:t>
            </a:r>
            <a:r>
              <a:rPr sz="1100" spc="70" dirty="0">
                <a:solidFill>
                  <a:srgbClr val="FF0000"/>
                </a:solidFill>
                <a:latin typeface="Calibri"/>
                <a:cs typeface="Calibri"/>
              </a:rPr>
              <a:t>προορίζονται για </a:t>
            </a:r>
            <a:r>
              <a:rPr sz="1100" spc="80" dirty="0">
                <a:solidFill>
                  <a:srgbClr val="FF0000"/>
                </a:solidFill>
                <a:latin typeface="Calibri"/>
                <a:cs typeface="Calibri"/>
              </a:rPr>
              <a:t>χρήση </a:t>
            </a:r>
            <a:r>
              <a:rPr sz="1100" spc="75" dirty="0">
                <a:solidFill>
                  <a:srgbClr val="FF0000"/>
                </a:solidFill>
                <a:latin typeface="Calibri"/>
                <a:cs typeface="Calibri"/>
              </a:rPr>
              <a:t>στο </a:t>
            </a:r>
            <a:r>
              <a:rPr sz="1100" spc="70" dirty="0">
                <a:solidFill>
                  <a:srgbClr val="FF0000"/>
                </a:solidFill>
                <a:latin typeface="Calibri"/>
                <a:cs typeface="Calibri"/>
              </a:rPr>
              <a:t>πλαίσιο </a:t>
            </a:r>
            <a:r>
              <a:rPr sz="1100" spc="80" dirty="0">
                <a:solidFill>
                  <a:srgbClr val="FF0000"/>
                </a:solidFill>
                <a:latin typeface="Calibri"/>
                <a:cs typeface="Calibri"/>
              </a:rPr>
              <a:t>αυτού </a:t>
            </a:r>
            <a:r>
              <a:rPr sz="1100" spc="75" dirty="0">
                <a:solidFill>
                  <a:srgbClr val="FF0000"/>
                </a:solidFill>
                <a:latin typeface="Calibri"/>
                <a:cs typeface="Calibri"/>
              </a:rPr>
              <a:t>του </a:t>
            </a:r>
            <a:r>
              <a:rPr sz="1100" spc="80" dirty="0">
                <a:solidFill>
                  <a:srgbClr val="FF0000"/>
                </a:solidFill>
                <a:latin typeface="Calibri"/>
                <a:cs typeface="Calibri"/>
              </a:rPr>
              <a:t>μαθήματος </a:t>
            </a:r>
            <a:r>
              <a:rPr sz="1100" spc="70" dirty="0">
                <a:solidFill>
                  <a:srgbClr val="FF0000"/>
                </a:solidFill>
                <a:latin typeface="Calibri"/>
                <a:cs typeface="Calibri"/>
              </a:rPr>
              <a:t>για </a:t>
            </a:r>
            <a:r>
              <a:rPr sz="1100" spc="80" dirty="0">
                <a:solidFill>
                  <a:srgbClr val="FF0000"/>
                </a:solidFill>
                <a:latin typeface="Calibri"/>
                <a:cs typeface="Calibri"/>
              </a:rPr>
              <a:t>να </a:t>
            </a:r>
            <a:r>
              <a:rPr sz="1100" spc="8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100" spc="75" dirty="0">
                <a:solidFill>
                  <a:srgbClr val="FF0000"/>
                </a:solidFill>
                <a:latin typeface="Calibri"/>
                <a:cs typeface="Calibri"/>
              </a:rPr>
              <a:t>καταδείξουν </a:t>
            </a:r>
            <a:r>
              <a:rPr sz="1100" spc="90" dirty="0">
                <a:solidFill>
                  <a:srgbClr val="FF0000"/>
                </a:solidFill>
                <a:latin typeface="Calibri"/>
                <a:cs typeface="Calibri"/>
              </a:rPr>
              <a:t>πώς </a:t>
            </a:r>
            <a:r>
              <a:rPr sz="1100" spc="80" dirty="0">
                <a:solidFill>
                  <a:srgbClr val="FF0000"/>
                </a:solidFill>
                <a:latin typeface="Calibri"/>
                <a:cs typeface="Calibri"/>
              </a:rPr>
              <a:t>μπορούν να </a:t>
            </a:r>
            <a:r>
              <a:rPr sz="1100" spc="75" dirty="0">
                <a:solidFill>
                  <a:srgbClr val="FF0000"/>
                </a:solidFill>
                <a:latin typeface="Calibri"/>
                <a:cs typeface="Calibri"/>
              </a:rPr>
              <a:t>χρησιμοποιηθούν </a:t>
            </a:r>
            <a:r>
              <a:rPr sz="1100" spc="80" dirty="0">
                <a:solidFill>
                  <a:srgbClr val="FF0000"/>
                </a:solidFill>
                <a:latin typeface="Calibri"/>
                <a:cs typeface="Calibri"/>
              </a:rPr>
              <a:t>διάφορα </a:t>
            </a:r>
            <a:r>
              <a:rPr sz="1100" spc="75" dirty="0">
                <a:solidFill>
                  <a:srgbClr val="FF0000"/>
                </a:solidFill>
                <a:latin typeface="Calibri"/>
                <a:cs typeface="Calibri"/>
              </a:rPr>
              <a:t>εργαλεία </a:t>
            </a:r>
            <a:r>
              <a:rPr sz="1100" spc="70" dirty="0">
                <a:solidFill>
                  <a:srgbClr val="FF0000"/>
                </a:solidFill>
                <a:latin typeface="Calibri"/>
                <a:cs typeface="Calibri"/>
              </a:rPr>
              <a:t>για </a:t>
            </a:r>
            <a:r>
              <a:rPr sz="1100" spc="75" dirty="0">
                <a:solidFill>
                  <a:srgbClr val="FF0000"/>
                </a:solidFill>
                <a:latin typeface="Calibri"/>
                <a:cs typeface="Calibri"/>
              </a:rPr>
              <a:t>διάφορες </a:t>
            </a:r>
            <a:r>
              <a:rPr sz="1100" spc="8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100" spc="75" dirty="0">
                <a:solidFill>
                  <a:srgbClr val="FF0000"/>
                </a:solidFill>
                <a:latin typeface="Calibri"/>
                <a:cs typeface="Calibri"/>
              </a:rPr>
              <a:t>δραστηριότητες κυβερνοεπιθέσεων </a:t>
            </a:r>
            <a:r>
              <a:rPr sz="1100" spc="70" dirty="0">
                <a:solidFill>
                  <a:srgbClr val="FF0000"/>
                </a:solidFill>
                <a:latin typeface="Calibri"/>
                <a:cs typeface="Calibri"/>
              </a:rPr>
              <a:t>και </a:t>
            </a:r>
            <a:r>
              <a:rPr sz="1100" spc="80" dirty="0">
                <a:solidFill>
                  <a:srgbClr val="FF0000"/>
                </a:solidFill>
                <a:latin typeface="Calibri"/>
                <a:cs typeface="Calibri"/>
              </a:rPr>
              <a:t>να </a:t>
            </a:r>
            <a:r>
              <a:rPr sz="1100" spc="75" dirty="0">
                <a:solidFill>
                  <a:srgbClr val="FF0000"/>
                </a:solidFill>
                <a:latin typeface="Calibri"/>
                <a:cs typeface="Calibri"/>
              </a:rPr>
              <a:t>διευθυνσιοδοτηθούν </a:t>
            </a:r>
            <a:r>
              <a:rPr sz="1100" spc="60" dirty="0">
                <a:solidFill>
                  <a:srgbClr val="FF0000"/>
                </a:solidFill>
                <a:latin typeface="Calibri"/>
                <a:cs typeface="Calibri"/>
              </a:rPr>
              <a:t>οι </a:t>
            </a:r>
            <a:r>
              <a:rPr sz="1100" spc="80" dirty="0">
                <a:solidFill>
                  <a:srgbClr val="FF0000"/>
                </a:solidFill>
                <a:latin typeface="Calibri"/>
                <a:cs typeface="Calibri"/>
              </a:rPr>
              <a:t>υπάρχουσες </a:t>
            </a:r>
            <a:r>
              <a:rPr sz="1100" spc="8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100" spc="75" dirty="0">
                <a:solidFill>
                  <a:srgbClr val="FF0000"/>
                </a:solidFill>
                <a:latin typeface="Calibri"/>
                <a:cs typeface="Calibri"/>
              </a:rPr>
              <a:t>αδυναμίες</a:t>
            </a:r>
            <a:r>
              <a:rPr sz="1100" spc="4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100" spc="80" dirty="0">
                <a:solidFill>
                  <a:srgbClr val="FF0000"/>
                </a:solidFill>
                <a:latin typeface="Calibri"/>
                <a:cs typeface="Calibri"/>
              </a:rPr>
              <a:t>ασφάλειας</a:t>
            </a:r>
            <a:r>
              <a:rPr sz="1100" spc="5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100" spc="70" dirty="0">
                <a:solidFill>
                  <a:srgbClr val="FF0000"/>
                </a:solidFill>
                <a:latin typeface="Calibri"/>
                <a:cs typeface="Calibri"/>
              </a:rPr>
              <a:t>για</a:t>
            </a:r>
            <a:r>
              <a:rPr sz="1100" spc="4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100" spc="75" dirty="0">
                <a:solidFill>
                  <a:srgbClr val="FF0000"/>
                </a:solidFill>
                <a:latin typeface="Calibri"/>
                <a:cs typeface="Calibri"/>
              </a:rPr>
              <a:t>την</a:t>
            </a:r>
            <a:r>
              <a:rPr sz="1100" spc="4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100" spc="85" dirty="0">
                <a:solidFill>
                  <a:srgbClr val="FF0000"/>
                </a:solidFill>
                <a:latin typeface="Calibri"/>
                <a:cs typeface="Calibri"/>
              </a:rPr>
              <a:t>αποφυγή</a:t>
            </a:r>
            <a:r>
              <a:rPr sz="1100" spc="4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100" spc="85" dirty="0">
                <a:solidFill>
                  <a:srgbClr val="FF0000"/>
                </a:solidFill>
                <a:latin typeface="Calibri"/>
                <a:cs typeface="Calibri"/>
              </a:rPr>
              <a:t>ή</a:t>
            </a:r>
            <a:r>
              <a:rPr sz="1100" spc="4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100" spc="70" dirty="0">
                <a:solidFill>
                  <a:srgbClr val="FF0000"/>
                </a:solidFill>
                <a:latin typeface="Calibri"/>
                <a:cs typeface="Calibri"/>
              </a:rPr>
              <a:t>τον</a:t>
            </a:r>
            <a:r>
              <a:rPr sz="1100" spc="4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100" spc="75" dirty="0">
                <a:solidFill>
                  <a:srgbClr val="FF0000"/>
                </a:solidFill>
                <a:latin typeface="Calibri"/>
                <a:cs typeface="Calibri"/>
              </a:rPr>
              <a:t>μετριασμό</a:t>
            </a:r>
            <a:r>
              <a:rPr sz="1100" spc="4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100" spc="80" dirty="0">
                <a:solidFill>
                  <a:srgbClr val="FF0000"/>
                </a:solidFill>
                <a:latin typeface="Calibri"/>
                <a:cs typeface="Calibri"/>
              </a:rPr>
              <a:t>των</a:t>
            </a:r>
            <a:r>
              <a:rPr sz="1100" spc="3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100" spc="70" dirty="0">
                <a:solidFill>
                  <a:srgbClr val="FF0000"/>
                </a:solidFill>
                <a:latin typeface="Calibri"/>
                <a:cs typeface="Calibri"/>
              </a:rPr>
              <a:t>σχετικών</a:t>
            </a:r>
            <a:r>
              <a:rPr sz="1100" spc="4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100" spc="75" dirty="0">
                <a:solidFill>
                  <a:srgbClr val="FF0000"/>
                </a:solidFill>
                <a:latin typeface="Calibri"/>
                <a:cs typeface="Calibri"/>
              </a:rPr>
              <a:t>κινδύνων</a:t>
            </a:r>
            <a:r>
              <a:rPr sz="1100" spc="4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100" spc="70" dirty="0">
                <a:solidFill>
                  <a:srgbClr val="FF0000"/>
                </a:solidFill>
                <a:latin typeface="Calibri"/>
                <a:cs typeface="Calibri"/>
              </a:rPr>
              <a:t>στον </a:t>
            </a:r>
            <a:r>
              <a:rPr sz="1100" spc="-23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100" spc="75" dirty="0">
                <a:solidFill>
                  <a:srgbClr val="FF0000"/>
                </a:solidFill>
                <a:latin typeface="Calibri"/>
                <a:cs typeface="Calibri"/>
              </a:rPr>
              <a:t>κυβερνοχώρο. </a:t>
            </a:r>
            <a:r>
              <a:rPr sz="1100" spc="85" dirty="0">
                <a:solidFill>
                  <a:srgbClr val="FF0000"/>
                </a:solidFill>
                <a:latin typeface="Calibri"/>
                <a:cs typeface="Calibri"/>
              </a:rPr>
              <a:t>Ως </a:t>
            </a:r>
            <a:r>
              <a:rPr sz="1100" spc="70" dirty="0">
                <a:solidFill>
                  <a:srgbClr val="FF0000"/>
                </a:solidFill>
                <a:latin typeface="Calibri"/>
                <a:cs typeface="Calibri"/>
              </a:rPr>
              <a:t>εκ τούτου, όλες </a:t>
            </a:r>
            <a:r>
              <a:rPr sz="1100" spc="75" dirty="0">
                <a:solidFill>
                  <a:srgbClr val="FF0000"/>
                </a:solidFill>
                <a:latin typeface="Calibri"/>
                <a:cs typeface="Calibri"/>
              </a:rPr>
              <a:t>αυτές </a:t>
            </a:r>
            <a:r>
              <a:rPr sz="1100" spc="65" dirty="0">
                <a:solidFill>
                  <a:srgbClr val="FF0000"/>
                </a:solidFill>
                <a:latin typeface="Calibri"/>
                <a:cs typeface="Calibri"/>
              </a:rPr>
              <a:t>οι </a:t>
            </a:r>
            <a:r>
              <a:rPr sz="1100" spc="70" dirty="0">
                <a:solidFill>
                  <a:srgbClr val="FF0000"/>
                </a:solidFill>
                <a:latin typeface="Calibri"/>
                <a:cs typeface="Calibri"/>
              </a:rPr>
              <a:t>πρακτικές </a:t>
            </a:r>
            <a:r>
              <a:rPr sz="1100" spc="75" dirty="0">
                <a:solidFill>
                  <a:srgbClr val="FF0000"/>
                </a:solidFill>
                <a:latin typeface="Calibri"/>
                <a:cs typeface="Calibri"/>
              </a:rPr>
              <a:t>δραστηριότητες </a:t>
            </a:r>
            <a:r>
              <a:rPr sz="1100" spc="70" dirty="0">
                <a:solidFill>
                  <a:srgbClr val="FF0000"/>
                </a:solidFill>
                <a:latin typeface="Calibri"/>
                <a:cs typeface="Calibri"/>
              </a:rPr>
              <a:t>προορίζονται </a:t>
            </a:r>
            <a:r>
              <a:rPr sz="1100" spc="7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100" spc="70" dirty="0">
                <a:solidFill>
                  <a:srgbClr val="FF0000"/>
                </a:solidFill>
                <a:latin typeface="Calibri"/>
                <a:cs typeface="Calibri"/>
              </a:rPr>
              <a:t>αποκλειστικά και </a:t>
            </a:r>
            <a:r>
              <a:rPr sz="1100" spc="80" dirty="0">
                <a:solidFill>
                  <a:srgbClr val="FF0000"/>
                </a:solidFill>
                <a:latin typeface="Calibri"/>
                <a:cs typeface="Calibri"/>
              </a:rPr>
              <a:t>μόνο </a:t>
            </a:r>
            <a:r>
              <a:rPr sz="1100" spc="70" dirty="0">
                <a:solidFill>
                  <a:srgbClr val="FF0000"/>
                </a:solidFill>
                <a:latin typeface="Calibri"/>
                <a:cs typeface="Calibri"/>
              </a:rPr>
              <a:t>για εκπαιδευτικούς </a:t>
            </a:r>
            <a:r>
              <a:rPr sz="1100" spc="80" dirty="0">
                <a:solidFill>
                  <a:srgbClr val="FF0000"/>
                </a:solidFill>
                <a:latin typeface="Calibri"/>
                <a:cs typeface="Calibri"/>
              </a:rPr>
              <a:t>σκοπούς </a:t>
            </a:r>
            <a:r>
              <a:rPr sz="1100" spc="70" dirty="0">
                <a:solidFill>
                  <a:srgbClr val="FF0000"/>
                </a:solidFill>
                <a:latin typeface="Calibri"/>
                <a:cs typeface="Calibri"/>
              </a:rPr>
              <a:t>και </a:t>
            </a:r>
            <a:r>
              <a:rPr sz="1100" spc="65" dirty="0">
                <a:solidFill>
                  <a:srgbClr val="FF0000"/>
                </a:solidFill>
                <a:latin typeface="Calibri"/>
                <a:cs typeface="Calibri"/>
              </a:rPr>
              <a:t>όχι </a:t>
            </a:r>
            <a:r>
              <a:rPr sz="1100" spc="70" dirty="0">
                <a:solidFill>
                  <a:srgbClr val="FF0000"/>
                </a:solidFill>
                <a:latin typeface="Calibri"/>
                <a:cs typeface="Calibri"/>
              </a:rPr>
              <a:t>για </a:t>
            </a:r>
            <a:r>
              <a:rPr sz="1100" spc="75" dirty="0">
                <a:solidFill>
                  <a:srgbClr val="FF0000"/>
                </a:solidFill>
                <a:latin typeface="Calibri"/>
                <a:cs typeface="Calibri"/>
              </a:rPr>
              <a:t>οποιαδήποτε </a:t>
            </a:r>
            <a:r>
              <a:rPr sz="1100" spc="80" dirty="0">
                <a:solidFill>
                  <a:srgbClr val="FF0000"/>
                </a:solidFill>
                <a:latin typeface="Calibri"/>
                <a:cs typeface="Calibri"/>
              </a:rPr>
              <a:t>άλλη </a:t>
            </a:r>
            <a:r>
              <a:rPr sz="1100" spc="8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100" spc="80" dirty="0">
                <a:solidFill>
                  <a:srgbClr val="FF0000"/>
                </a:solidFill>
                <a:latin typeface="Calibri"/>
                <a:cs typeface="Calibri"/>
              </a:rPr>
              <a:t>κακόβουλη</a:t>
            </a:r>
            <a:r>
              <a:rPr sz="1100" spc="3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100" spc="85" dirty="0">
                <a:solidFill>
                  <a:srgbClr val="FF0000"/>
                </a:solidFill>
                <a:latin typeface="Calibri"/>
                <a:cs typeface="Calibri"/>
              </a:rPr>
              <a:t>ή</a:t>
            </a:r>
            <a:r>
              <a:rPr sz="1100" spc="3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100" spc="75" dirty="0">
                <a:solidFill>
                  <a:srgbClr val="FF0000"/>
                </a:solidFill>
                <a:latin typeface="Calibri"/>
                <a:cs typeface="Calibri"/>
              </a:rPr>
              <a:t>ανεξουσιοδοτημένη</a:t>
            </a:r>
            <a:r>
              <a:rPr sz="1100" spc="2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100" spc="70" dirty="0">
                <a:solidFill>
                  <a:srgbClr val="FF0000"/>
                </a:solidFill>
                <a:latin typeface="Calibri"/>
                <a:cs typeface="Calibri"/>
              </a:rPr>
              <a:t>δραστηριότητα.</a:t>
            </a:r>
            <a:endParaRPr sz="1100">
              <a:latin typeface="Calibri"/>
              <a:cs typeface="Calibri"/>
            </a:endParaRPr>
          </a:p>
        </p:txBody>
      </p:sp>
      <p:pic>
        <p:nvPicPr>
          <p:cNvPr id="12" name="object 1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548880" y="4580254"/>
            <a:ext cx="3294062" cy="61214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504940" y="0"/>
            <a:ext cx="5687060" cy="6878955"/>
            <a:chOff x="6504940" y="0"/>
            <a:chExt cx="5687060" cy="6878955"/>
          </a:xfrm>
        </p:grpSpPr>
        <p:sp>
          <p:nvSpPr>
            <p:cNvPr id="3" name="object 3"/>
            <p:cNvSpPr/>
            <p:nvPr/>
          </p:nvSpPr>
          <p:spPr>
            <a:xfrm>
              <a:off x="6896100" y="1270"/>
              <a:ext cx="1818639" cy="6856730"/>
            </a:xfrm>
            <a:custGeom>
              <a:avLst/>
              <a:gdLst/>
              <a:ahLst/>
              <a:cxnLst/>
              <a:rect l="l" t="t" r="r" b="b"/>
              <a:pathLst>
                <a:path w="1818640" h="6856730">
                  <a:moveTo>
                    <a:pt x="0" y="6856730"/>
                  </a:moveTo>
                  <a:lnTo>
                    <a:pt x="1818322" y="0"/>
                  </a:lnTo>
                </a:path>
              </a:pathLst>
            </a:custGeom>
            <a:ln w="22225">
              <a:solidFill>
                <a:srgbClr val="D6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504940" y="1648459"/>
              <a:ext cx="5687059" cy="507873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700520" y="1844040"/>
              <a:ext cx="5288280" cy="4500880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875030" y="347345"/>
            <a:ext cx="6748145" cy="3683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250" spc="160" dirty="0">
                <a:solidFill>
                  <a:srgbClr val="000000"/>
                </a:solidFill>
              </a:rPr>
              <a:t>Αρχείο</a:t>
            </a:r>
            <a:r>
              <a:rPr sz="2250" spc="195" dirty="0">
                <a:solidFill>
                  <a:srgbClr val="000000"/>
                </a:solidFill>
              </a:rPr>
              <a:t> </a:t>
            </a:r>
            <a:r>
              <a:rPr sz="2250" spc="175" dirty="0">
                <a:solidFill>
                  <a:srgbClr val="000000"/>
                </a:solidFill>
              </a:rPr>
              <a:t>εγκατάστασης</a:t>
            </a:r>
            <a:r>
              <a:rPr sz="2250" spc="210" dirty="0">
                <a:solidFill>
                  <a:srgbClr val="000000"/>
                </a:solidFill>
              </a:rPr>
              <a:t> </a:t>
            </a:r>
            <a:r>
              <a:rPr sz="2250" spc="160" dirty="0">
                <a:solidFill>
                  <a:srgbClr val="000000"/>
                </a:solidFill>
              </a:rPr>
              <a:t>λογισμικού</a:t>
            </a:r>
            <a:r>
              <a:rPr sz="2250" spc="190" dirty="0">
                <a:solidFill>
                  <a:srgbClr val="000000"/>
                </a:solidFill>
              </a:rPr>
              <a:t> </a:t>
            </a:r>
            <a:r>
              <a:rPr sz="2250" spc="165" dirty="0">
                <a:solidFill>
                  <a:srgbClr val="000000"/>
                </a:solidFill>
              </a:rPr>
              <a:t>ακραίο</a:t>
            </a:r>
            <a:r>
              <a:rPr sz="2250" spc="195" dirty="0">
                <a:solidFill>
                  <a:srgbClr val="000000"/>
                </a:solidFill>
              </a:rPr>
              <a:t> </a:t>
            </a:r>
            <a:r>
              <a:rPr sz="2250" spc="160" dirty="0">
                <a:solidFill>
                  <a:srgbClr val="000000"/>
                </a:solidFill>
              </a:rPr>
              <a:t>σημείο)</a:t>
            </a:r>
            <a:endParaRPr sz="2250"/>
          </a:p>
        </p:txBody>
      </p:sp>
      <p:sp>
        <p:nvSpPr>
          <p:cNvPr id="7" name="object 7"/>
          <p:cNvSpPr txBox="1"/>
          <p:nvPr/>
        </p:nvSpPr>
        <p:spPr>
          <a:xfrm>
            <a:off x="281940" y="3516947"/>
            <a:ext cx="6418580" cy="167481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l"/>
            <a:r>
              <a:rPr lang="en-US" sz="1800" b="1" i="0" u="none" strike="noStrike" baseline="0" dirty="0">
                <a:solidFill>
                  <a:srgbClr val="D02E1D"/>
                </a:solidFill>
                <a:latin typeface="CenturyGothic-Bold"/>
              </a:rPr>
              <a:t>Sudo </a:t>
            </a:r>
            <a:r>
              <a:rPr lang="en-US" sz="1800" b="1" i="0" u="none" strike="noStrike" baseline="0" dirty="0" err="1">
                <a:solidFill>
                  <a:srgbClr val="D02E1D"/>
                </a:solidFill>
                <a:latin typeface="CenturyGothic-Bold"/>
              </a:rPr>
              <a:t>wget</a:t>
            </a:r>
            <a:r>
              <a:rPr lang="en-US" sz="1800" b="1" i="0" u="none" strike="noStrike" baseline="0" dirty="0">
                <a:solidFill>
                  <a:srgbClr val="D02E1D"/>
                </a:solidFill>
                <a:latin typeface="CenturyGothic-Bold"/>
              </a:rPr>
              <a:t> https://packages.wazuh.com/4.x/apt/pool/main/w/wazuhagent/</a:t>
            </a:r>
          </a:p>
          <a:p>
            <a:pPr algn="l"/>
            <a:r>
              <a:rPr lang="en-US" sz="1800" b="1" i="0" u="none" strike="noStrike" baseline="0" dirty="0">
                <a:solidFill>
                  <a:srgbClr val="D02E1D"/>
                </a:solidFill>
                <a:latin typeface="CenturyGothic-Bold"/>
              </a:rPr>
              <a:t>wazuh-agent_4.8.1-1_amd64.deb &amp;&amp; </a:t>
            </a:r>
            <a:r>
              <a:rPr lang="en-US" sz="1800" b="1" i="0" u="none" strike="noStrike" baseline="0" dirty="0" err="1">
                <a:solidFill>
                  <a:srgbClr val="D02E1D"/>
                </a:solidFill>
                <a:latin typeface="CenturyGothic-Bold"/>
              </a:rPr>
              <a:t>sudo</a:t>
            </a:r>
            <a:endParaRPr lang="en-US" sz="1800" b="1" i="0" u="none" strike="noStrike" baseline="0" dirty="0">
              <a:solidFill>
                <a:srgbClr val="D02E1D"/>
              </a:solidFill>
              <a:latin typeface="CenturyGothic-Bold"/>
            </a:endParaRPr>
          </a:p>
          <a:p>
            <a:pPr algn="l"/>
            <a:r>
              <a:rPr lang="en-US" sz="1800" b="1" i="0" u="none" strike="noStrike" baseline="0" dirty="0">
                <a:solidFill>
                  <a:srgbClr val="D02E1D"/>
                </a:solidFill>
                <a:latin typeface="CenturyGothic-Bold"/>
              </a:rPr>
              <a:t>WAZUH_MANAGER='192.168.122.173' WAZUH_AGENT_NAME='Client' </a:t>
            </a:r>
            <a:r>
              <a:rPr lang="en-US" sz="1800" b="1" i="0" u="none" strike="noStrike" baseline="0" dirty="0" err="1">
                <a:solidFill>
                  <a:srgbClr val="D02E1D"/>
                </a:solidFill>
                <a:latin typeface="CenturyGothic-Bold"/>
              </a:rPr>
              <a:t>dpkg</a:t>
            </a:r>
            <a:r>
              <a:rPr lang="en-US" sz="1800" b="1" i="0" u="none" strike="noStrike" baseline="0" dirty="0">
                <a:solidFill>
                  <a:srgbClr val="D02E1D"/>
                </a:solidFill>
                <a:latin typeface="CenturyGothic-Bold"/>
              </a:rPr>
              <a:t> -</a:t>
            </a:r>
            <a:r>
              <a:rPr lang="en-US" sz="1800" b="1" i="0" u="none" strike="noStrike" baseline="0" dirty="0" err="1">
                <a:solidFill>
                  <a:srgbClr val="D02E1D"/>
                </a:solidFill>
                <a:latin typeface="CenturyGothic-Bold"/>
              </a:rPr>
              <a:t>i</a:t>
            </a:r>
            <a:r>
              <a:rPr lang="en-US" sz="1800" b="1" i="0" u="none" strike="noStrike" baseline="0" dirty="0">
                <a:solidFill>
                  <a:srgbClr val="D02E1D"/>
                </a:solidFill>
                <a:latin typeface="CenturyGothic-Bold"/>
              </a:rPr>
              <a:t> ./</a:t>
            </a:r>
            <a:r>
              <a:rPr lang="en-US" sz="1800" b="1" i="0" u="none" strike="noStrike" baseline="0" dirty="0" err="1">
                <a:solidFill>
                  <a:srgbClr val="D02E1D"/>
                </a:solidFill>
                <a:latin typeface="CenturyGothic-Bold"/>
              </a:rPr>
              <a:t>wazuhagent</a:t>
            </a:r>
            <a:r>
              <a:rPr lang="en-US" sz="1800" b="1" i="0" u="none" strike="noStrike" baseline="0" dirty="0">
                <a:solidFill>
                  <a:srgbClr val="D02E1D"/>
                </a:solidFill>
                <a:latin typeface="CenturyGothic-Bold"/>
              </a:rPr>
              <a:t>_</a:t>
            </a:r>
          </a:p>
          <a:p>
            <a:pPr algn="l"/>
            <a:r>
              <a:rPr lang="en-US" sz="1800" b="1" i="0" u="none" strike="noStrike" baseline="0" dirty="0">
                <a:solidFill>
                  <a:srgbClr val="D02E1D"/>
                </a:solidFill>
                <a:latin typeface="CenturyGothic-Bold"/>
              </a:rPr>
              <a:t>4.8.1-1_amd64.deb</a:t>
            </a:r>
            <a:endParaRPr sz="75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0" y="0"/>
            <a:ext cx="6042660" cy="6878955"/>
            <a:chOff x="0" y="0"/>
            <a:chExt cx="6042660" cy="6878955"/>
          </a:xfrm>
        </p:grpSpPr>
        <p:sp>
          <p:nvSpPr>
            <p:cNvPr id="4" name="object 4"/>
            <p:cNvSpPr/>
            <p:nvPr/>
          </p:nvSpPr>
          <p:spPr>
            <a:xfrm>
              <a:off x="4498340" y="5113972"/>
              <a:ext cx="798195" cy="1739264"/>
            </a:xfrm>
            <a:custGeom>
              <a:avLst/>
              <a:gdLst/>
              <a:ahLst/>
              <a:cxnLst/>
              <a:rect l="l" t="t" r="r" b="b"/>
              <a:pathLst>
                <a:path w="798195" h="1739265">
                  <a:moveTo>
                    <a:pt x="610235" y="0"/>
                  </a:moveTo>
                  <a:lnTo>
                    <a:pt x="561339" y="6667"/>
                  </a:lnTo>
                  <a:lnTo>
                    <a:pt x="516889" y="25400"/>
                  </a:lnTo>
                  <a:lnTo>
                    <a:pt x="478472" y="55244"/>
                  </a:lnTo>
                  <a:lnTo>
                    <a:pt x="448310" y="94614"/>
                  </a:lnTo>
                  <a:lnTo>
                    <a:pt x="428942" y="142239"/>
                  </a:lnTo>
                  <a:lnTo>
                    <a:pt x="0" y="1738947"/>
                  </a:lnTo>
                  <a:lnTo>
                    <a:pt x="27939" y="1738947"/>
                  </a:lnTo>
                  <a:lnTo>
                    <a:pt x="454025" y="148907"/>
                  </a:lnTo>
                  <a:lnTo>
                    <a:pt x="470535" y="107950"/>
                  </a:lnTo>
                  <a:lnTo>
                    <a:pt x="496252" y="74294"/>
                  </a:lnTo>
                  <a:lnTo>
                    <a:pt x="529589" y="48577"/>
                  </a:lnTo>
                  <a:lnTo>
                    <a:pt x="567689" y="32384"/>
                  </a:lnTo>
                  <a:lnTo>
                    <a:pt x="609600" y="26669"/>
                  </a:lnTo>
                  <a:lnTo>
                    <a:pt x="698750" y="26669"/>
                  </a:lnTo>
                  <a:lnTo>
                    <a:pt x="659130" y="6667"/>
                  </a:lnTo>
                  <a:lnTo>
                    <a:pt x="610235" y="0"/>
                  </a:lnTo>
                  <a:close/>
                </a:path>
                <a:path w="798195" h="1739265">
                  <a:moveTo>
                    <a:pt x="698750" y="26669"/>
                  </a:moveTo>
                  <a:lnTo>
                    <a:pt x="609600" y="26669"/>
                  </a:lnTo>
                  <a:lnTo>
                    <a:pt x="652462" y="32384"/>
                  </a:lnTo>
                  <a:lnTo>
                    <a:pt x="709612" y="60959"/>
                  </a:lnTo>
                  <a:lnTo>
                    <a:pt x="750570" y="109537"/>
                  </a:lnTo>
                  <a:lnTo>
                    <a:pt x="770889" y="170497"/>
                  </a:lnTo>
                  <a:lnTo>
                    <a:pt x="771842" y="202882"/>
                  </a:lnTo>
                  <a:lnTo>
                    <a:pt x="766445" y="235584"/>
                  </a:lnTo>
                  <a:lnTo>
                    <a:pt x="362585" y="1738947"/>
                  </a:lnTo>
                  <a:lnTo>
                    <a:pt x="390525" y="1738947"/>
                  </a:lnTo>
                  <a:lnTo>
                    <a:pt x="791527" y="242252"/>
                  </a:lnTo>
                  <a:lnTo>
                    <a:pt x="797877" y="204787"/>
                  </a:lnTo>
                  <a:lnTo>
                    <a:pt x="796607" y="167322"/>
                  </a:lnTo>
                  <a:lnTo>
                    <a:pt x="773112" y="96202"/>
                  </a:lnTo>
                  <a:lnTo>
                    <a:pt x="724535" y="39687"/>
                  </a:lnTo>
                  <a:lnTo>
                    <a:pt x="698750" y="26669"/>
                  </a:lnTo>
                  <a:close/>
                </a:path>
              </a:pathLst>
            </a:custGeom>
            <a:solidFill>
              <a:srgbClr val="D679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2933700" y="1270"/>
              <a:ext cx="1818639" cy="6856730"/>
            </a:xfrm>
            <a:custGeom>
              <a:avLst/>
              <a:gdLst/>
              <a:ahLst/>
              <a:cxnLst/>
              <a:rect l="l" t="t" r="r" b="b"/>
              <a:pathLst>
                <a:path w="1818639" h="6856730">
                  <a:moveTo>
                    <a:pt x="1818322" y="0"/>
                  </a:moveTo>
                  <a:lnTo>
                    <a:pt x="0" y="6856730"/>
                  </a:lnTo>
                </a:path>
              </a:pathLst>
            </a:custGeom>
            <a:ln w="22225">
              <a:solidFill>
                <a:srgbClr val="D6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3497579" y="17779"/>
              <a:ext cx="2545080" cy="6837680"/>
            </a:xfrm>
            <a:custGeom>
              <a:avLst/>
              <a:gdLst/>
              <a:ahLst/>
              <a:cxnLst/>
              <a:rect l="l" t="t" r="r" b="b"/>
              <a:pathLst>
                <a:path w="2545079" h="6837680">
                  <a:moveTo>
                    <a:pt x="1321435" y="2283142"/>
                  </a:moveTo>
                  <a:lnTo>
                    <a:pt x="1271587" y="2291397"/>
                  </a:lnTo>
                  <a:lnTo>
                    <a:pt x="1226185" y="2312352"/>
                  </a:lnTo>
                  <a:lnTo>
                    <a:pt x="1187767" y="2345372"/>
                  </a:lnTo>
                  <a:lnTo>
                    <a:pt x="1159510" y="2389187"/>
                  </a:lnTo>
                  <a:lnTo>
                    <a:pt x="1159510" y="2390457"/>
                  </a:lnTo>
                  <a:lnTo>
                    <a:pt x="819150" y="3658870"/>
                  </a:lnTo>
                  <a:lnTo>
                    <a:pt x="0" y="6836410"/>
                  </a:lnTo>
                  <a:lnTo>
                    <a:pt x="13335" y="6837680"/>
                  </a:lnTo>
                  <a:lnTo>
                    <a:pt x="26670" y="6837680"/>
                  </a:lnTo>
                  <a:lnTo>
                    <a:pt x="843365" y="3664902"/>
                  </a:lnTo>
                  <a:lnTo>
                    <a:pt x="1183322" y="2398077"/>
                  </a:lnTo>
                  <a:lnTo>
                    <a:pt x="1208087" y="2360612"/>
                  </a:lnTo>
                  <a:lnTo>
                    <a:pt x="1241107" y="2332355"/>
                  </a:lnTo>
                  <a:lnTo>
                    <a:pt x="1279842" y="2314257"/>
                  </a:lnTo>
                  <a:lnTo>
                    <a:pt x="1322705" y="2307590"/>
                  </a:lnTo>
                  <a:lnTo>
                    <a:pt x="1417637" y="2307590"/>
                  </a:lnTo>
                  <a:lnTo>
                    <a:pt x="1372870" y="2289175"/>
                  </a:lnTo>
                  <a:lnTo>
                    <a:pt x="1321435" y="2283142"/>
                  </a:lnTo>
                  <a:close/>
                </a:path>
                <a:path w="2545079" h="6837680">
                  <a:moveTo>
                    <a:pt x="1417637" y="2307590"/>
                  </a:moveTo>
                  <a:lnTo>
                    <a:pt x="1322705" y="2307590"/>
                  </a:lnTo>
                  <a:lnTo>
                    <a:pt x="1366837" y="2313305"/>
                  </a:lnTo>
                  <a:lnTo>
                    <a:pt x="1412557" y="2334260"/>
                  </a:lnTo>
                  <a:lnTo>
                    <a:pt x="1448435" y="2367280"/>
                  </a:lnTo>
                  <a:lnTo>
                    <a:pt x="1472565" y="2409190"/>
                  </a:lnTo>
                  <a:lnTo>
                    <a:pt x="1483042" y="2456815"/>
                  </a:lnTo>
                  <a:lnTo>
                    <a:pt x="1477962" y="2506662"/>
                  </a:lnTo>
                  <a:lnTo>
                    <a:pt x="1220152" y="3457892"/>
                  </a:lnTo>
                  <a:lnTo>
                    <a:pt x="1214120" y="3493452"/>
                  </a:lnTo>
                  <a:lnTo>
                    <a:pt x="1223010" y="3563620"/>
                  </a:lnTo>
                  <a:lnTo>
                    <a:pt x="1258570" y="3626802"/>
                  </a:lnTo>
                  <a:lnTo>
                    <a:pt x="1314767" y="3670300"/>
                  </a:lnTo>
                  <a:lnTo>
                    <a:pt x="1397635" y="3689350"/>
                  </a:lnTo>
                  <a:lnTo>
                    <a:pt x="1444625" y="3683000"/>
                  </a:lnTo>
                  <a:lnTo>
                    <a:pt x="1487805" y="3664902"/>
                  </a:lnTo>
                  <a:lnTo>
                    <a:pt x="1490662" y="3662680"/>
                  </a:lnTo>
                  <a:lnTo>
                    <a:pt x="1403985" y="3662680"/>
                  </a:lnTo>
                  <a:lnTo>
                    <a:pt x="1354137" y="3657600"/>
                  </a:lnTo>
                  <a:lnTo>
                    <a:pt x="1299210" y="3630612"/>
                  </a:lnTo>
                  <a:lnTo>
                    <a:pt x="1259205" y="3584257"/>
                  </a:lnTo>
                  <a:lnTo>
                    <a:pt x="1239202" y="3526155"/>
                  </a:lnTo>
                  <a:lnTo>
                    <a:pt x="1238567" y="3495357"/>
                  </a:lnTo>
                  <a:lnTo>
                    <a:pt x="1243965" y="3464242"/>
                  </a:lnTo>
                  <a:lnTo>
                    <a:pt x="1502092" y="2513012"/>
                  </a:lnTo>
                  <a:lnTo>
                    <a:pt x="1508442" y="2464435"/>
                  </a:lnTo>
                  <a:lnTo>
                    <a:pt x="1502092" y="2417445"/>
                  </a:lnTo>
                  <a:lnTo>
                    <a:pt x="1483995" y="2374265"/>
                  </a:lnTo>
                  <a:lnTo>
                    <a:pt x="1455737" y="2336800"/>
                  </a:lnTo>
                  <a:lnTo>
                    <a:pt x="1418272" y="2307907"/>
                  </a:lnTo>
                  <a:lnTo>
                    <a:pt x="1417637" y="2307590"/>
                  </a:lnTo>
                  <a:close/>
                </a:path>
                <a:path w="2545079" h="6837680">
                  <a:moveTo>
                    <a:pt x="2545080" y="0"/>
                  </a:moveTo>
                  <a:lnTo>
                    <a:pt x="2518410" y="0"/>
                  </a:lnTo>
                  <a:lnTo>
                    <a:pt x="1939290" y="2101215"/>
                  </a:lnTo>
                  <a:lnTo>
                    <a:pt x="1547495" y="3546475"/>
                  </a:lnTo>
                  <a:lnTo>
                    <a:pt x="1526540" y="3592195"/>
                  </a:lnTo>
                  <a:lnTo>
                    <a:pt x="1493520" y="3628072"/>
                  </a:lnTo>
                  <a:lnTo>
                    <a:pt x="1451610" y="3652202"/>
                  </a:lnTo>
                  <a:lnTo>
                    <a:pt x="1403985" y="3662680"/>
                  </a:lnTo>
                  <a:lnTo>
                    <a:pt x="1490662" y="3662680"/>
                  </a:lnTo>
                  <a:lnTo>
                    <a:pt x="1525270" y="3636645"/>
                  </a:lnTo>
                  <a:lnTo>
                    <a:pt x="1554162" y="3599180"/>
                  </a:lnTo>
                  <a:lnTo>
                    <a:pt x="1572895" y="3554095"/>
                  </a:lnTo>
                  <a:lnTo>
                    <a:pt x="1964690" y="2108835"/>
                  </a:lnTo>
                  <a:lnTo>
                    <a:pt x="2540000" y="16510"/>
                  </a:lnTo>
                  <a:lnTo>
                    <a:pt x="2543810" y="3810"/>
                  </a:lnTo>
                  <a:lnTo>
                    <a:pt x="2545080" y="0"/>
                  </a:lnTo>
                  <a:close/>
                </a:path>
              </a:pathLst>
            </a:custGeom>
            <a:solidFill>
              <a:srgbClr val="FFB8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5841999" cy="6858000"/>
            </a:xfrm>
            <a:prstGeom prst="rect">
              <a:avLst/>
            </a:prstGeom>
          </p:spPr>
        </p:pic>
      </p:grpSp>
      <p:sp>
        <p:nvSpPr>
          <p:cNvPr id="8" name="object 8"/>
          <p:cNvSpPr txBox="1"/>
          <p:nvPr/>
        </p:nvSpPr>
        <p:spPr>
          <a:xfrm>
            <a:off x="9914890" y="33019"/>
            <a:ext cx="2174240" cy="1244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50" spc="60" dirty="0">
                <a:solidFill>
                  <a:srgbClr val="FFFFFF"/>
                </a:solidFill>
                <a:latin typeface="Calibri"/>
                <a:cs typeface="Calibri"/>
              </a:rPr>
              <a:t>CSP004_C_E:</a:t>
            </a:r>
            <a:r>
              <a:rPr sz="65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650" spc="55" dirty="0">
                <a:solidFill>
                  <a:srgbClr val="FFFFFF"/>
                </a:solidFill>
                <a:latin typeface="Calibri"/>
                <a:cs typeface="Calibri"/>
              </a:rPr>
              <a:t>Abdelkader</a:t>
            </a:r>
            <a:r>
              <a:rPr sz="65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650" spc="60" dirty="0">
                <a:solidFill>
                  <a:srgbClr val="FFFFFF"/>
                </a:solidFill>
                <a:latin typeface="Calibri"/>
                <a:cs typeface="Calibri"/>
              </a:rPr>
              <a:t>Shaaban</a:t>
            </a:r>
            <a:r>
              <a:rPr sz="65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650" spc="55" dirty="0">
                <a:solidFill>
                  <a:srgbClr val="FFFFFF"/>
                </a:solidFill>
                <a:latin typeface="Calibri"/>
                <a:cs typeface="Calibri"/>
              </a:rPr>
              <a:t>και</a:t>
            </a:r>
            <a:r>
              <a:rPr sz="650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650" spc="50" dirty="0">
                <a:solidFill>
                  <a:srgbClr val="FFFFFF"/>
                </a:solidFill>
                <a:latin typeface="Calibri"/>
                <a:cs typeface="Calibri"/>
              </a:rPr>
              <a:t>Stefan</a:t>
            </a:r>
            <a:r>
              <a:rPr sz="650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650" spc="50" dirty="0">
                <a:solidFill>
                  <a:srgbClr val="FFFFFF"/>
                </a:solidFill>
                <a:latin typeface="Calibri"/>
                <a:cs typeface="Calibri"/>
              </a:rPr>
              <a:t>Schauer</a:t>
            </a:r>
            <a:endParaRPr sz="650">
              <a:latin typeface="Calibri"/>
              <a:cs typeface="Calibri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46990" rIns="0" bIns="0" rtlCol="0">
            <a:spAutoFit/>
          </a:bodyPr>
          <a:lstStyle/>
          <a:p>
            <a:pPr marL="7168515" marR="5080" indent="-1003300">
              <a:lnSpc>
                <a:spcPts val="2160"/>
              </a:lnSpc>
              <a:spcBef>
                <a:spcPts val="370"/>
              </a:spcBef>
            </a:pPr>
            <a:r>
              <a:rPr spc="170" dirty="0"/>
              <a:t>Προστασία</a:t>
            </a:r>
            <a:r>
              <a:rPr spc="195" dirty="0"/>
              <a:t> </a:t>
            </a:r>
            <a:r>
              <a:rPr spc="150" dirty="0"/>
              <a:t>δικτύου</a:t>
            </a:r>
            <a:r>
              <a:rPr spc="185" dirty="0"/>
              <a:t> </a:t>
            </a:r>
            <a:r>
              <a:rPr spc="80" dirty="0"/>
              <a:t>για</a:t>
            </a:r>
            <a:r>
              <a:rPr spc="45" dirty="0"/>
              <a:t> </a:t>
            </a:r>
            <a:r>
              <a:rPr spc="155" dirty="0"/>
              <a:t>συστήματα </a:t>
            </a:r>
            <a:r>
              <a:rPr spc="-484" dirty="0"/>
              <a:t> </a:t>
            </a:r>
            <a:r>
              <a:rPr spc="150" dirty="0"/>
              <a:t>ελέγχου</a:t>
            </a:r>
            <a:r>
              <a:rPr spc="190" dirty="0"/>
              <a:t> </a:t>
            </a:r>
            <a:r>
              <a:rPr spc="145" dirty="0"/>
              <a:t>ενέργειας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6914515" y="1725929"/>
            <a:ext cx="4183379" cy="4235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1000" b="1" spc="45" dirty="0">
                <a:solidFill>
                  <a:srgbClr val="FFB800"/>
                </a:solidFill>
                <a:latin typeface="Calibri"/>
                <a:cs typeface="Calibri"/>
              </a:rPr>
              <a:t>Αυτές</a:t>
            </a:r>
            <a:r>
              <a:rPr sz="1000" b="1" spc="10" dirty="0">
                <a:solidFill>
                  <a:srgbClr val="FFB800"/>
                </a:solidFill>
                <a:latin typeface="Calibri"/>
                <a:cs typeface="Calibri"/>
              </a:rPr>
              <a:t> </a:t>
            </a:r>
            <a:r>
              <a:rPr sz="1000" b="1" spc="35" dirty="0">
                <a:solidFill>
                  <a:srgbClr val="FFB800"/>
                </a:solidFill>
                <a:latin typeface="Calibri"/>
                <a:cs typeface="Calibri"/>
              </a:rPr>
              <a:t>οι</a:t>
            </a:r>
            <a:r>
              <a:rPr sz="1000" b="1" spc="15" dirty="0">
                <a:solidFill>
                  <a:srgbClr val="FFB800"/>
                </a:solidFill>
                <a:latin typeface="Calibri"/>
                <a:cs typeface="Calibri"/>
              </a:rPr>
              <a:t> </a:t>
            </a:r>
            <a:r>
              <a:rPr sz="1000" b="1" spc="45" dirty="0">
                <a:solidFill>
                  <a:srgbClr val="FFB800"/>
                </a:solidFill>
                <a:latin typeface="Calibri"/>
                <a:cs typeface="Calibri"/>
              </a:rPr>
              <a:t>διαφάνειες</a:t>
            </a:r>
            <a:r>
              <a:rPr sz="1000" b="1" spc="15" dirty="0">
                <a:solidFill>
                  <a:srgbClr val="FFB800"/>
                </a:solidFill>
                <a:latin typeface="Calibri"/>
                <a:cs typeface="Calibri"/>
              </a:rPr>
              <a:t> </a:t>
            </a:r>
            <a:r>
              <a:rPr sz="1000" b="1" spc="50" dirty="0">
                <a:solidFill>
                  <a:srgbClr val="FFB800"/>
                </a:solidFill>
                <a:latin typeface="Calibri"/>
                <a:cs typeface="Calibri"/>
              </a:rPr>
              <a:t>περιγράφουν</a:t>
            </a:r>
            <a:r>
              <a:rPr sz="1000" b="1" spc="10" dirty="0">
                <a:solidFill>
                  <a:srgbClr val="FFB800"/>
                </a:solidFill>
                <a:latin typeface="Calibri"/>
                <a:cs typeface="Calibri"/>
              </a:rPr>
              <a:t> </a:t>
            </a:r>
            <a:r>
              <a:rPr sz="1000" b="1" spc="45" dirty="0">
                <a:solidFill>
                  <a:srgbClr val="FFB800"/>
                </a:solidFill>
                <a:latin typeface="Calibri"/>
                <a:cs typeface="Calibri"/>
              </a:rPr>
              <a:t>τα</a:t>
            </a:r>
            <a:r>
              <a:rPr sz="1000" b="1" spc="15" dirty="0">
                <a:solidFill>
                  <a:srgbClr val="FFB800"/>
                </a:solidFill>
                <a:latin typeface="Calibri"/>
                <a:cs typeface="Calibri"/>
              </a:rPr>
              <a:t> </a:t>
            </a:r>
            <a:r>
              <a:rPr sz="1000" b="1" spc="50" dirty="0">
                <a:solidFill>
                  <a:srgbClr val="FFB800"/>
                </a:solidFill>
                <a:latin typeface="Calibri"/>
                <a:cs typeface="Calibri"/>
              </a:rPr>
              <a:t>ουσιώδη</a:t>
            </a:r>
            <a:r>
              <a:rPr sz="1000" b="1" spc="15" dirty="0">
                <a:solidFill>
                  <a:srgbClr val="FFB800"/>
                </a:solidFill>
                <a:latin typeface="Calibri"/>
                <a:cs typeface="Calibri"/>
              </a:rPr>
              <a:t> </a:t>
            </a:r>
            <a:r>
              <a:rPr sz="1000" b="1" spc="40" dirty="0">
                <a:solidFill>
                  <a:srgbClr val="FFB800"/>
                </a:solidFill>
                <a:latin typeface="Calibri"/>
                <a:cs typeface="Calibri"/>
              </a:rPr>
              <a:t>επιθετικά</a:t>
            </a:r>
            <a:r>
              <a:rPr sz="1000" b="1" spc="15" dirty="0">
                <a:solidFill>
                  <a:srgbClr val="FFB800"/>
                </a:solidFill>
                <a:latin typeface="Calibri"/>
                <a:cs typeface="Calibri"/>
              </a:rPr>
              <a:t> </a:t>
            </a:r>
            <a:r>
              <a:rPr sz="1000" b="1" spc="45" dirty="0">
                <a:solidFill>
                  <a:srgbClr val="FFB800"/>
                </a:solidFill>
                <a:latin typeface="Calibri"/>
                <a:cs typeface="Calibri"/>
              </a:rPr>
              <a:t>εργαλεία</a:t>
            </a:r>
            <a:r>
              <a:rPr sz="1000" b="1" spc="10" dirty="0">
                <a:solidFill>
                  <a:srgbClr val="FFB800"/>
                </a:solidFill>
                <a:latin typeface="Calibri"/>
                <a:cs typeface="Calibri"/>
              </a:rPr>
              <a:t> </a:t>
            </a:r>
            <a:r>
              <a:rPr sz="1000" b="1" spc="40" dirty="0">
                <a:solidFill>
                  <a:srgbClr val="FFB800"/>
                </a:solidFill>
                <a:latin typeface="Calibri"/>
                <a:cs typeface="Calibri"/>
              </a:rPr>
              <a:t>που</a:t>
            </a:r>
            <a:endParaRPr sz="1000">
              <a:latin typeface="Calibri"/>
              <a:cs typeface="Calibri"/>
            </a:endParaRPr>
          </a:p>
          <a:p>
            <a:pPr marL="4445" algn="ctr">
              <a:lnSpc>
                <a:spcPct val="100000"/>
              </a:lnSpc>
              <a:spcBef>
                <a:spcPts val="735"/>
              </a:spcBef>
            </a:pPr>
            <a:r>
              <a:rPr sz="1000" b="1" spc="55" dirty="0">
                <a:solidFill>
                  <a:srgbClr val="FFB800"/>
                </a:solidFill>
                <a:latin typeface="Calibri"/>
                <a:cs typeface="Calibri"/>
              </a:rPr>
              <a:t>θα</a:t>
            </a:r>
            <a:r>
              <a:rPr sz="1000" b="1" dirty="0">
                <a:solidFill>
                  <a:srgbClr val="FFB800"/>
                </a:solidFill>
                <a:latin typeface="Calibri"/>
                <a:cs typeface="Calibri"/>
              </a:rPr>
              <a:t> </a:t>
            </a:r>
            <a:r>
              <a:rPr sz="1000" b="1" spc="45" dirty="0">
                <a:solidFill>
                  <a:srgbClr val="FFB800"/>
                </a:solidFill>
                <a:latin typeface="Calibri"/>
                <a:cs typeface="Calibri"/>
              </a:rPr>
              <a:t>χρησιμοποιηθεί</a:t>
            </a:r>
            <a:r>
              <a:rPr sz="1000" b="1" spc="5" dirty="0">
                <a:solidFill>
                  <a:srgbClr val="FFB800"/>
                </a:solidFill>
                <a:latin typeface="Calibri"/>
                <a:cs typeface="Calibri"/>
              </a:rPr>
              <a:t> </a:t>
            </a:r>
            <a:r>
              <a:rPr sz="1000" b="1" spc="50" dirty="0">
                <a:solidFill>
                  <a:srgbClr val="FFB800"/>
                </a:solidFill>
                <a:latin typeface="Calibri"/>
                <a:cs typeface="Calibri"/>
              </a:rPr>
              <a:t>σε</a:t>
            </a:r>
            <a:r>
              <a:rPr sz="1000" b="1" dirty="0">
                <a:solidFill>
                  <a:srgbClr val="FFB800"/>
                </a:solidFill>
                <a:latin typeface="Calibri"/>
                <a:cs typeface="Calibri"/>
              </a:rPr>
              <a:t> </a:t>
            </a:r>
            <a:r>
              <a:rPr sz="1000" b="1" spc="50" dirty="0">
                <a:solidFill>
                  <a:srgbClr val="FFB800"/>
                </a:solidFill>
                <a:latin typeface="Calibri"/>
                <a:cs typeface="Calibri"/>
              </a:rPr>
              <a:t>αυτό</a:t>
            </a:r>
            <a:r>
              <a:rPr sz="1000" b="1" spc="5" dirty="0">
                <a:solidFill>
                  <a:srgbClr val="FFB800"/>
                </a:solidFill>
                <a:latin typeface="Calibri"/>
                <a:cs typeface="Calibri"/>
              </a:rPr>
              <a:t> </a:t>
            </a:r>
            <a:r>
              <a:rPr sz="1000" b="1" spc="40" dirty="0">
                <a:solidFill>
                  <a:srgbClr val="FFB800"/>
                </a:solidFill>
                <a:latin typeface="Calibri"/>
                <a:cs typeface="Calibri"/>
              </a:rPr>
              <a:t>το</a:t>
            </a:r>
            <a:r>
              <a:rPr sz="1000" b="1" spc="-15" dirty="0">
                <a:solidFill>
                  <a:srgbClr val="FFB800"/>
                </a:solidFill>
                <a:latin typeface="Calibri"/>
                <a:cs typeface="Calibri"/>
              </a:rPr>
              <a:t> </a:t>
            </a:r>
            <a:r>
              <a:rPr sz="1000" b="1" spc="40" dirty="0">
                <a:solidFill>
                  <a:srgbClr val="FFB800"/>
                </a:solidFill>
                <a:latin typeface="Calibri"/>
                <a:cs typeface="Calibri"/>
              </a:rPr>
              <a:t>μάθημα.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947092" y="2522220"/>
            <a:ext cx="5647690" cy="11950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 marR="5080" indent="-4445" algn="ctr">
              <a:lnSpc>
                <a:spcPct val="100000"/>
              </a:lnSpc>
              <a:spcBef>
                <a:spcPts val="100"/>
              </a:spcBef>
            </a:pPr>
            <a:r>
              <a:rPr sz="1100" spc="85" dirty="0">
                <a:solidFill>
                  <a:srgbClr val="FF0000"/>
                </a:solidFill>
                <a:latin typeface="Calibri"/>
                <a:cs typeface="Calibri"/>
              </a:rPr>
              <a:t>Τα </a:t>
            </a:r>
            <a:r>
              <a:rPr sz="1100" spc="75" dirty="0">
                <a:solidFill>
                  <a:srgbClr val="FF0000"/>
                </a:solidFill>
                <a:latin typeface="Calibri"/>
                <a:cs typeface="Calibri"/>
              </a:rPr>
              <a:t>εργαλεία </a:t>
            </a:r>
            <a:r>
              <a:rPr sz="1100" spc="80" dirty="0">
                <a:solidFill>
                  <a:srgbClr val="FF0000"/>
                </a:solidFill>
                <a:latin typeface="Calibri"/>
                <a:cs typeface="Calibri"/>
              </a:rPr>
              <a:t>αυτά </a:t>
            </a:r>
            <a:r>
              <a:rPr sz="1100" spc="70" dirty="0">
                <a:solidFill>
                  <a:srgbClr val="FF0000"/>
                </a:solidFill>
                <a:latin typeface="Calibri"/>
                <a:cs typeface="Calibri"/>
              </a:rPr>
              <a:t>προορίζονται για </a:t>
            </a:r>
            <a:r>
              <a:rPr sz="1100" spc="80" dirty="0">
                <a:solidFill>
                  <a:srgbClr val="FF0000"/>
                </a:solidFill>
                <a:latin typeface="Calibri"/>
                <a:cs typeface="Calibri"/>
              </a:rPr>
              <a:t>χρήση </a:t>
            </a:r>
            <a:r>
              <a:rPr sz="1100" spc="75" dirty="0">
                <a:solidFill>
                  <a:srgbClr val="FF0000"/>
                </a:solidFill>
                <a:latin typeface="Calibri"/>
                <a:cs typeface="Calibri"/>
              </a:rPr>
              <a:t>στο </a:t>
            </a:r>
            <a:r>
              <a:rPr sz="1100" spc="70" dirty="0">
                <a:solidFill>
                  <a:srgbClr val="FF0000"/>
                </a:solidFill>
                <a:latin typeface="Calibri"/>
                <a:cs typeface="Calibri"/>
              </a:rPr>
              <a:t>πλαίσιο </a:t>
            </a:r>
            <a:r>
              <a:rPr sz="1100" spc="80" dirty="0">
                <a:solidFill>
                  <a:srgbClr val="FF0000"/>
                </a:solidFill>
                <a:latin typeface="Calibri"/>
                <a:cs typeface="Calibri"/>
              </a:rPr>
              <a:t>αυτού </a:t>
            </a:r>
            <a:r>
              <a:rPr sz="1100" spc="75" dirty="0">
                <a:solidFill>
                  <a:srgbClr val="FF0000"/>
                </a:solidFill>
                <a:latin typeface="Calibri"/>
                <a:cs typeface="Calibri"/>
              </a:rPr>
              <a:t>του </a:t>
            </a:r>
            <a:r>
              <a:rPr sz="1100" spc="80" dirty="0">
                <a:solidFill>
                  <a:srgbClr val="FF0000"/>
                </a:solidFill>
                <a:latin typeface="Calibri"/>
                <a:cs typeface="Calibri"/>
              </a:rPr>
              <a:t>μαθήματος </a:t>
            </a:r>
            <a:r>
              <a:rPr sz="1100" spc="70" dirty="0">
                <a:solidFill>
                  <a:srgbClr val="FF0000"/>
                </a:solidFill>
                <a:latin typeface="Calibri"/>
                <a:cs typeface="Calibri"/>
              </a:rPr>
              <a:t>για </a:t>
            </a:r>
            <a:r>
              <a:rPr sz="1100" spc="80" dirty="0">
                <a:solidFill>
                  <a:srgbClr val="FF0000"/>
                </a:solidFill>
                <a:latin typeface="Calibri"/>
                <a:cs typeface="Calibri"/>
              </a:rPr>
              <a:t>να </a:t>
            </a:r>
            <a:r>
              <a:rPr sz="1100" spc="8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100" spc="75" dirty="0">
                <a:solidFill>
                  <a:srgbClr val="FF0000"/>
                </a:solidFill>
                <a:latin typeface="Calibri"/>
                <a:cs typeface="Calibri"/>
              </a:rPr>
              <a:t>καταδείξουν </a:t>
            </a:r>
            <a:r>
              <a:rPr sz="1100" spc="90" dirty="0">
                <a:solidFill>
                  <a:srgbClr val="FF0000"/>
                </a:solidFill>
                <a:latin typeface="Calibri"/>
                <a:cs typeface="Calibri"/>
              </a:rPr>
              <a:t>πώς </a:t>
            </a:r>
            <a:r>
              <a:rPr sz="1100" spc="80" dirty="0">
                <a:solidFill>
                  <a:srgbClr val="FF0000"/>
                </a:solidFill>
                <a:latin typeface="Calibri"/>
                <a:cs typeface="Calibri"/>
              </a:rPr>
              <a:t>μπορούν να </a:t>
            </a:r>
            <a:r>
              <a:rPr sz="1100" spc="75" dirty="0">
                <a:solidFill>
                  <a:srgbClr val="FF0000"/>
                </a:solidFill>
                <a:latin typeface="Calibri"/>
                <a:cs typeface="Calibri"/>
              </a:rPr>
              <a:t>χρησιμοποιηθούν </a:t>
            </a:r>
            <a:r>
              <a:rPr sz="1100" spc="80" dirty="0">
                <a:solidFill>
                  <a:srgbClr val="FF0000"/>
                </a:solidFill>
                <a:latin typeface="Calibri"/>
                <a:cs typeface="Calibri"/>
              </a:rPr>
              <a:t>διάφορα </a:t>
            </a:r>
            <a:r>
              <a:rPr sz="1100" spc="75" dirty="0">
                <a:solidFill>
                  <a:srgbClr val="FF0000"/>
                </a:solidFill>
                <a:latin typeface="Calibri"/>
                <a:cs typeface="Calibri"/>
              </a:rPr>
              <a:t>εργαλεία </a:t>
            </a:r>
            <a:r>
              <a:rPr sz="1100" spc="70" dirty="0">
                <a:solidFill>
                  <a:srgbClr val="FF0000"/>
                </a:solidFill>
                <a:latin typeface="Calibri"/>
                <a:cs typeface="Calibri"/>
              </a:rPr>
              <a:t>για </a:t>
            </a:r>
            <a:r>
              <a:rPr sz="1100" spc="75" dirty="0">
                <a:solidFill>
                  <a:srgbClr val="FF0000"/>
                </a:solidFill>
                <a:latin typeface="Calibri"/>
                <a:cs typeface="Calibri"/>
              </a:rPr>
              <a:t>διάφορες </a:t>
            </a:r>
            <a:r>
              <a:rPr sz="1100" spc="8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100" spc="75" dirty="0">
                <a:solidFill>
                  <a:srgbClr val="FF0000"/>
                </a:solidFill>
                <a:latin typeface="Calibri"/>
                <a:cs typeface="Calibri"/>
              </a:rPr>
              <a:t>δραστηριότητες κυβερνοεπιθέσεων </a:t>
            </a:r>
            <a:r>
              <a:rPr sz="1100" spc="70" dirty="0">
                <a:solidFill>
                  <a:srgbClr val="FF0000"/>
                </a:solidFill>
                <a:latin typeface="Calibri"/>
                <a:cs typeface="Calibri"/>
              </a:rPr>
              <a:t>και </a:t>
            </a:r>
            <a:r>
              <a:rPr sz="1100" spc="80" dirty="0">
                <a:solidFill>
                  <a:srgbClr val="FF0000"/>
                </a:solidFill>
                <a:latin typeface="Calibri"/>
                <a:cs typeface="Calibri"/>
              </a:rPr>
              <a:t>να </a:t>
            </a:r>
            <a:r>
              <a:rPr sz="1100" spc="75" dirty="0">
                <a:solidFill>
                  <a:srgbClr val="FF0000"/>
                </a:solidFill>
                <a:latin typeface="Calibri"/>
                <a:cs typeface="Calibri"/>
              </a:rPr>
              <a:t>διευθυνσιοδοτηθούν </a:t>
            </a:r>
            <a:r>
              <a:rPr sz="1100" spc="60" dirty="0">
                <a:solidFill>
                  <a:srgbClr val="FF0000"/>
                </a:solidFill>
                <a:latin typeface="Calibri"/>
                <a:cs typeface="Calibri"/>
              </a:rPr>
              <a:t>οι </a:t>
            </a:r>
            <a:r>
              <a:rPr sz="1100" spc="80" dirty="0">
                <a:solidFill>
                  <a:srgbClr val="FF0000"/>
                </a:solidFill>
                <a:latin typeface="Calibri"/>
                <a:cs typeface="Calibri"/>
              </a:rPr>
              <a:t>υπάρχουσες </a:t>
            </a:r>
            <a:r>
              <a:rPr sz="1100" spc="8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100" spc="75" dirty="0">
                <a:solidFill>
                  <a:srgbClr val="FF0000"/>
                </a:solidFill>
                <a:latin typeface="Calibri"/>
                <a:cs typeface="Calibri"/>
              </a:rPr>
              <a:t>αδυναμίες</a:t>
            </a:r>
            <a:r>
              <a:rPr sz="1100" spc="4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100" spc="80" dirty="0">
                <a:solidFill>
                  <a:srgbClr val="FF0000"/>
                </a:solidFill>
                <a:latin typeface="Calibri"/>
                <a:cs typeface="Calibri"/>
              </a:rPr>
              <a:t>ασφάλειας</a:t>
            </a:r>
            <a:r>
              <a:rPr sz="1100" spc="5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100" spc="70" dirty="0">
                <a:solidFill>
                  <a:srgbClr val="FF0000"/>
                </a:solidFill>
                <a:latin typeface="Calibri"/>
                <a:cs typeface="Calibri"/>
              </a:rPr>
              <a:t>για</a:t>
            </a:r>
            <a:r>
              <a:rPr sz="1100" spc="4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100" spc="75" dirty="0">
                <a:solidFill>
                  <a:srgbClr val="FF0000"/>
                </a:solidFill>
                <a:latin typeface="Calibri"/>
                <a:cs typeface="Calibri"/>
              </a:rPr>
              <a:t>την</a:t>
            </a:r>
            <a:r>
              <a:rPr sz="1100" spc="4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100" spc="85" dirty="0">
                <a:solidFill>
                  <a:srgbClr val="FF0000"/>
                </a:solidFill>
                <a:latin typeface="Calibri"/>
                <a:cs typeface="Calibri"/>
              </a:rPr>
              <a:t>αποφυγή</a:t>
            </a:r>
            <a:r>
              <a:rPr sz="1100" spc="4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100" spc="85" dirty="0">
                <a:solidFill>
                  <a:srgbClr val="FF0000"/>
                </a:solidFill>
                <a:latin typeface="Calibri"/>
                <a:cs typeface="Calibri"/>
              </a:rPr>
              <a:t>ή</a:t>
            </a:r>
            <a:r>
              <a:rPr sz="1100" spc="4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100" spc="70" dirty="0">
                <a:solidFill>
                  <a:srgbClr val="FF0000"/>
                </a:solidFill>
                <a:latin typeface="Calibri"/>
                <a:cs typeface="Calibri"/>
              </a:rPr>
              <a:t>τον</a:t>
            </a:r>
            <a:r>
              <a:rPr sz="1100" spc="4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100" spc="75" dirty="0">
                <a:solidFill>
                  <a:srgbClr val="FF0000"/>
                </a:solidFill>
                <a:latin typeface="Calibri"/>
                <a:cs typeface="Calibri"/>
              </a:rPr>
              <a:t>μετριασμό</a:t>
            </a:r>
            <a:r>
              <a:rPr sz="1100" spc="4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100" spc="80" dirty="0">
                <a:solidFill>
                  <a:srgbClr val="FF0000"/>
                </a:solidFill>
                <a:latin typeface="Calibri"/>
                <a:cs typeface="Calibri"/>
              </a:rPr>
              <a:t>των</a:t>
            </a:r>
            <a:r>
              <a:rPr sz="1100" spc="3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100" spc="70" dirty="0">
                <a:solidFill>
                  <a:srgbClr val="FF0000"/>
                </a:solidFill>
                <a:latin typeface="Calibri"/>
                <a:cs typeface="Calibri"/>
              </a:rPr>
              <a:t>σχετικών</a:t>
            </a:r>
            <a:r>
              <a:rPr sz="1100" spc="4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100" spc="75" dirty="0">
                <a:solidFill>
                  <a:srgbClr val="FF0000"/>
                </a:solidFill>
                <a:latin typeface="Calibri"/>
                <a:cs typeface="Calibri"/>
              </a:rPr>
              <a:t>κινδύνων</a:t>
            </a:r>
            <a:r>
              <a:rPr sz="1100" spc="4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100" spc="70" dirty="0">
                <a:solidFill>
                  <a:srgbClr val="FF0000"/>
                </a:solidFill>
                <a:latin typeface="Calibri"/>
                <a:cs typeface="Calibri"/>
              </a:rPr>
              <a:t>στον </a:t>
            </a:r>
            <a:r>
              <a:rPr sz="1100" spc="-23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100" spc="75" dirty="0">
                <a:solidFill>
                  <a:srgbClr val="FF0000"/>
                </a:solidFill>
                <a:latin typeface="Calibri"/>
                <a:cs typeface="Calibri"/>
              </a:rPr>
              <a:t>κυβερνοχώρο. </a:t>
            </a:r>
            <a:r>
              <a:rPr sz="1100" spc="85" dirty="0">
                <a:solidFill>
                  <a:srgbClr val="FF0000"/>
                </a:solidFill>
                <a:latin typeface="Calibri"/>
                <a:cs typeface="Calibri"/>
              </a:rPr>
              <a:t>Ως </a:t>
            </a:r>
            <a:r>
              <a:rPr sz="1100" spc="70" dirty="0">
                <a:solidFill>
                  <a:srgbClr val="FF0000"/>
                </a:solidFill>
                <a:latin typeface="Calibri"/>
                <a:cs typeface="Calibri"/>
              </a:rPr>
              <a:t>εκ τούτου, όλες </a:t>
            </a:r>
            <a:r>
              <a:rPr sz="1100" spc="75" dirty="0">
                <a:solidFill>
                  <a:srgbClr val="FF0000"/>
                </a:solidFill>
                <a:latin typeface="Calibri"/>
                <a:cs typeface="Calibri"/>
              </a:rPr>
              <a:t>αυτές </a:t>
            </a:r>
            <a:r>
              <a:rPr sz="1100" spc="65" dirty="0">
                <a:solidFill>
                  <a:srgbClr val="FF0000"/>
                </a:solidFill>
                <a:latin typeface="Calibri"/>
                <a:cs typeface="Calibri"/>
              </a:rPr>
              <a:t>οι </a:t>
            </a:r>
            <a:r>
              <a:rPr sz="1100" spc="70" dirty="0">
                <a:solidFill>
                  <a:srgbClr val="FF0000"/>
                </a:solidFill>
                <a:latin typeface="Calibri"/>
                <a:cs typeface="Calibri"/>
              </a:rPr>
              <a:t>πρακτικές </a:t>
            </a:r>
            <a:r>
              <a:rPr sz="1100" spc="75" dirty="0">
                <a:solidFill>
                  <a:srgbClr val="FF0000"/>
                </a:solidFill>
                <a:latin typeface="Calibri"/>
                <a:cs typeface="Calibri"/>
              </a:rPr>
              <a:t>δραστηριότητες </a:t>
            </a:r>
            <a:r>
              <a:rPr sz="1100" spc="70" dirty="0">
                <a:solidFill>
                  <a:srgbClr val="FF0000"/>
                </a:solidFill>
                <a:latin typeface="Calibri"/>
                <a:cs typeface="Calibri"/>
              </a:rPr>
              <a:t>προορίζονται </a:t>
            </a:r>
            <a:r>
              <a:rPr sz="1100" spc="7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100" spc="70" dirty="0">
                <a:solidFill>
                  <a:srgbClr val="FF0000"/>
                </a:solidFill>
                <a:latin typeface="Calibri"/>
                <a:cs typeface="Calibri"/>
              </a:rPr>
              <a:t>αποκλειστικά και </a:t>
            </a:r>
            <a:r>
              <a:rPr sz="1100" spc="80" dirty="0">
                <a:solidFill>
                  <a:srgbClr val="FF0000"/>
                </a:solidFill>
                <a:latin typeface="Calibri"/>
                <a:cs typeface="Calibri"/>
              </a:rPr>
              <a:t>μόνο </a:t>
            </a:r>
            <a:r>
              <a:rPr sz="1100" spc="70" dirty="0">
                <a:solidFill>
                  <a:srgbClr val="FF0000"/>
                </a:solidFill>
                <a:latin typeface="Calibri"/>
                <a:cs typeface="Calibri"/>
              </a:rPr>
              <a:t>για εκπαιδευτικούς </a:t>
            </a:r>
            <a:r>
              <a:rPr sz="1100" spc="80" dirty="0">
                <a:solidFill>
                  <a:srgbClr val="FF0000"/>
                </a:solidFill>
                <a:latin typeface="Calibri"/>
                <a:cs typeface="Calibri"/>
              </a:rPr>
              <a:t>σκοπούς </a:t>
            </a:r>
            <a:r>
              <a:rPr sz="1100" spc="70" dirty="0">
                <a:solidFill>
                  <a:srgbClr val="FF0000"/>
                </a:solidFill>
                <a:latin typeface="Calibri"/>
                <a:cs typeface="Calibri"/>
              </a:rPr>
              <a:t>και </a:t>
            </a:r>
            <a:r>
              <a:rPr sz="1100" spc="65" dirty="0">
                <a:solidFill>
                  <a:srgbClr val="FF0000"/>
                </a:solidFill>
                <a:latin typeface="Calibri"/>
                <a:cs typeface="Calibri"/>
              </a:rPr>
              <a:t>όχι </a:t>
            </a:r>
            <a:r>
              <a:rPr sz="1100" spc="70" dirty="0">
                <a:solidFill>
                  <a:srgbClr val="FF0000"/>
                </a:solidFill>
                <a:latin typeface="Calibri"/>
                <a:cs typeface="Calibri"/>
              </a:rPr>
              <a:t>για </a:t>
            </a:r>
            <a:r>
              <a:rPr sz="1100" spc="75" dirty="0">
                <a:solidFill>
                  <a:srgbClr val="FF0000"/>
                </a:solidFill>
                <a:latin typeface="Calibri"/>
                <a:cs typeface="Calibri"/>
              </a:rPr>
              <a:t>οποιαδήποτε </a:t>
            </a:r>
            <a:r>
              <a:rPr sz="1100" spc="80" dirty="0">
                <a:solidFill>
                  <a:srgbClr val="FF0000"/>
                </a:solidFill>
                <a:latin typeface="Calibri"/>
                <a:cs typeface="Calibri"/>
              </a:rPr>
              <a:t>άλλη </a:t>
            </a:r>
            <a:r>
              <a:rPr sz="1100" spc="8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100" spc="80" dirty="0">
                <a:solidFill>
                  <a:srgbClr val="FF0000"/>
                </a:solidFill>
                <a:latin typeface="Calibri"/>
                <a:cs typeface="Calibri"/>
              </a:rPr>
              <a:t>κακόβουλη</a:t>
            </a:r>
            <a:r>
              <a:rPr sz="1100" spc="3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100" spc="85" dirty="0">
                <a:solidFill>
                  <a:srgbClr val="FF0000"/>
                </a:solidFill>
                <a:latin typeface="Calibri"/>
                <a:cs typeface="Calibri"/>
              </a:rPr>
              <a:t>ή</a:t>
            </a:r>
            <a:r>
              <a:rPr sz="1100" spc="3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100" spc="75" dirty="0">
                <a:solidFill>
                  <a:srgbClr val="FF0000"/>
                </a:solidFill>
                <a:latin typeface="Calibri"/>
                <a:cs typeface="Calibri"/>
              </a:rPr>
              <a:t>ανεξουσιοδοτημένη</a:t>
            </a:r>
            <a:r>
              <a:rPr sz="1100" spc="2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100" spc="70" dirty="0">
                <a:solidFill>
                  <a:srgbClr val="FF0000"/>
                </a:solidFill>
                <a:latin typeface="Calibri"/>
                <a:cs typeface="Calibri"/>
              </a:rPr>
              <a:t>δραστηριότητα.</a:t>
            </a:r>
            <a:endParaRPr sz="1100">
              <a:latin typeface="Calibri"/>
              <a:cs typeface="Calibri"/>
            </a:endParaRPr>
          </a:p>
        </p:txBody>
      </p:sp>
      <p:pic>
        <p:nvPicPr>
          <p:cNvPr id="12" name="object 1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548880" y="4580254"/>
            <a:ext cx="3294062" cy="612140"/>
          </a:xfrm>
          <a:prstGeom prst="rect">
            <a:avLst/>
          </a:prstGeom>
        </p:spPr>
      </p:pic>
    </p:spTree>
  </p:cSld>
  <p:clrMapOvr>
    <a:masterClrMapping/>
  </p:clrMapOvr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6042660" cy="6878955"/>
            <a:chOff x="0" y="0"/>
            <a:chExt cx="6042660" cy="6878955"/>
          </a:xfrm>
        </p:grpSpPr>
        <p:sp>
          <p:nvSpPr>
            <p:cNvPr id="3" name="object 3"/>
            <p:cNvSpPr/>
            <p:nvPr/>
          </p:nvSpPr>
          <p:spPr>
            <a:xfrm>
              <a:off x="4498340" y="5113972"/>
              <a:ext cx="798195" cy="1739264"/>
            </a:xfrm>
            <a:custGeom>
              <a:avLst/>
              <a:gdLst/>
              <a:ahLst/>
              <a:cxnLst/>
              <a:rect l="l" t="t" r="r" b="b"/>
              <a:pathLst>
                <a:path w="798195" h="1739265">
                  <a:moveTo>
                    <a:pt x="610235" y="0"/>
                  </a:moveTo>
                  <a:lnTo>
                    <a:pt x="561339" y="6667"/>
                  </a:lnTo>
                  <a:lnTo>
                    <a:pt x="516889" y="25400"/>
                  </a:lnTo>
                  <a:lnTo>
                    <a:pt x="478472" y="55244"/>
                  </a:lnTo>
                  <a:lnTo>
                    <a:pt x="448310" y="94614"/>
                  </a:lnTo>
                  <a:lnTo>
                    <a:pt x="428942" y="142239"/>
                  </a:lnTo>
                  <a:lnTo>
                    <a:pt x="0" y="1738947"/>
                  </a:lnTo>
                  <a:lnTo>
                    <a:pt x="27939" y="1738947"/>
                  </a:lnTo>
                  <a:lnTo>
                    <a:pt x="454025" y="148907"/>
                  </a:lnTo>
                  <a:lnTo>
                    <a:pt x="470535" y="107950"/>
                  </a:lnTo>
                  <a:lnTo>
                    <a:pt x="496252" y="74294"/>
                  </a:lnTo>
                  <a:lnTo>
                    <a:pt x="529589" y="48577"/>
                  </a:lnTo>
                  <a:lnTo>
                    <a:pt x="567689" y="32384"/>
                  </a:lnTo>
                  <a:lnTo>
                    <a:pt x="609600" y="26669"/>
                  </a:lnTo>
                  <a:lnTo>
                    <a:pt x="698750" y="26669"/>
                  </a:lnTo>
                  <a:lnTo>
                    <a:pt x="659130" y="6667"/>
                  </a:lnTo>
                  <a:lnTo>
                    <a:pt x="610235" y="0"/>
                  </a:lnTo>
                  <a:close/>
                </a:path>
                <a:path w="798195" h="1739265">
                  <a:moveTo>
                    <a:pt x="698750" y="26669"/>
                  </a:moveTo>
                  <a:lnTo>
                    <a:pt x="609600" y="26669"/>
                  </a:lnTo>
                  <a:lnTo>
                    <a:pt x="652462" y="32384"/>
                  </a:lnTo>
                  <a:lnTo>
                    <a:pt x="709612" y="60959"/>
                  </a:lnTo>
                  <a:lnTo>
                    <a:pt x="750570" y="109537"/>
                  </a:lnTo>
                  <a:lnTo>
                    <a:pt x="770889" y="170497"/>
                  </a:lnTo>
                  <a:lnTo>
                    <a:pt x="771842" y="202882"/>
                  </a:lnTo>
                  <a:lnTo>
                    <a:pt x="766445" y="235584"/>
                  </a:lnTo>
                  <a:lnTo>
                    <a:pt x="362585" y="1738947"/>
                  </a:lnTo>
                  <a:lnTo>
                    <a:pt x="390525" y="1738947"/>
                  </a:lnTo>
                  <a:lnTo>
                    <a:pt x="791527" y="242252"/>
                  </a:lnTo>
                  <a:lnTo>
                    <a:pt x="797877" y="204787"/>
                  </a:lnTo>
                  <a:lnTo>
                    <a:pt x="796607" y="167322"/>
                  </a:lnTo>
                  <a:lnTo>
                    <a:pt x="773112" y="96202"/>
                  </a:lnTo>
                  <a:lnTo>
                    <a:pt x="724535" y="39687"/>
                  </a:lnTo>
                  <a:lnTo>
                    <a:pt x="698750" y="26669"/>
                  </a:lnTo>
                  <a:close/>
                </a:path>
              </a:pathLst>
            </a:custGeom>
            <a:solidFill>
              <a:srgbClr val="D679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2933700" y="1270"/>
              <a:ext cx="1818639" cy="6856730"/>
            </a:xfrm>
            <a:custGeom>
              <a:avLst/>
              <a:gdLst/>
              <a:ahLst/>
              <a:cxnLst/>
              <a:rect l="l" t="t" r="r" b="b"/>
              <a:pathLst>
                <a:path w="1818639" h="6856730">
                  <a:moveTo>
                    <a:pt x="1818322" y="0"/>
                  </a:moveTo>
                  <a:lnTo>
                    <a:pt x="0" y="6856730"/>
                  </a:lnTo>
                </a:path>
              </a:pathLst>
            </a:custGeom>
            <a:ln w="22225">
              <a:solidFill>
                <a:srgbClr val="D6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3497579" y="17779"/>
              <a:ext cx="2545080" cy="6837680"/>
            </a:xfrm>
            <a:custGeom>
              <a:avLst/>
              <a:gdLst/>
              <a:ahLst/>
              <a:cxnLst/>
              <a:rect l="l" t="t" r="r" b="b"/>
              <a:pathLst>
                <a:path w="2545079" h="6837680">
                  <a:moveTo>
                    <a:pt x="1321435" y="2283142"/>
                  </a:moveTo>
                  <a:lnTo>
                    <a:pt x="1271587" y="2291397"/>
                  </a:lnTo>
                  <a:lnTo>
                    <a:pt x="1226185" y="2312352"/>
                  </a:lnTo>
                  <a:lnTo>
                    <a:pt x="1187767" y="2345372"/>
                  </a:lnTo>
                  <a:lnTo>
                    <a:pt x="1159510" y="2389187"/>
                  </a:lnTo>
                  <a:lnTo>
                    <a:pt x="1159510" y="2390457"/>
                  </a:lnTo>
                  <a:lnTo>
                    <a:pt x="819150" y="3658870"/>
                  </a:lnTo>
                  <a:lnTo>
                    <a:pt x="0" y="6836410"/>
                  </a:lnTo>
                  <a:lnTo>
                    <a:pt x="13335" y="6837680"/>
                  </a:lnTo>
                  <a:lnTo>
                    <a:pt x="26670" y="6837680"/>
                  </a:lnTo>
                  <a:lnTo>
                    <a:pt x="843365" y="3664902"/>
                  </a:lnTo>
                  <a:lnTo>
                    <a:pt x="1183322" y="2398077"/>
                  </a:lnTo>
                  <a:lnTo>
                    <a:pt x="1208087" y="2360612"/>
                  </a:lnTo>
                  <a:lnTo>
                    <a:pt x="1241107" y="2332355"/>
                  </a:lnTo>
                  <a:lnTo>
                    <a:pt x="1279842" y="2314257"/>
                  </a:lnTo>
                  <a:lnTo>
                    <a:pt x="1322705" y="2307590"/>
                  </a:lnTo>
                  <a:lnTo>
                    <a:pt x="1417637" y="2307590"/>
                  </a:lnTo>
                  <a:lnTo>
                    <a:pt x="1372870" y="2289175"/>
                  </a:lnTo>
                  <a:lnTo>
                    <a:pt x="1321435" y="2283142"/>
                  </a:lnTo>
                  <a:close/>
                </a:path>
                <a:path w="2545079" h="6837680">
                  <a:moveTo>
                    <a:pt x="1417637" y="2307590"/>
                  </a:moveTo>
                  <a:lnTo>
                    <a:pt x="1322705" y="2307590"/>
                  </a:lnTo>
                  <a:lnTo>
                    <a:pt x="1366837" y="2313305"/>
                  </a:lnTo>
                  <a:lnTo>
                    <a:pt x="1412557" y="2334260"/>
                  </a:lnTo>
                  <a:lnTo>
                    <a:pt x="1448435" y="2367280"/>
                  </a:lnTo>
                  <a:lnTo>
                    <a:pt x="1472565" y="2409190"/>
                  </a:lnTo>
                  <a:lnTo>
                    <a:pt x="1483042" y="2456815"/>
                  </a:lnTo>
                  <a:lnTo>
                    <a:pt x="1477962" y="2506662"/>
                  </a:lnTo>
                  <a:lnTo>
                    <a:pt x="1220152" y="3457892"/>
                  </a:lnTo>
                  <a:lnTo>
                    <a:pt x="1214120" y="3493452"/>
                  </a:lnTo>
                  <a:lnTo>
                    <a:pt x="1223010" y="3563620"/>
                  </a:lnTo>
                  <a:lnTo>
                    <a:pt x="1258570" y="3626802"/>
                  </a:lnTo>
                  <a:lnTo>
                    <a:pt x="1314767" y="3670300"/>
                  </a:lnTo>
                  <a:lnTo>
                    <a:pt x="1397635" y="3689350"/>
                  </a:lnTo>
                  <a:lnTo>
                    <a:pt x="1444625" y="3683000"/>
                  </a:lnTo>
                  <a:lnTo>
                    <a:pt x="1487805" y="3664902"/>
                  </a:lnTo>
                  <a:lnTo>
                    <a:pt x="1490662" y="3662680"/>
                  </a:lnTo>
                  <a:lnTo>
                    <a:pt x="1403985" y="3662680"/>
                  </a:lnTo>
                  <a:lnTo>
                    <a:pt x="1354137" y="3657600"/>
                  </a:lnTo>
                  <a:lnTo>
                    <a:pt x="1299210" y="3630612"/>
                  </a:lnTo>
                  <a:lnTo>
                    <a:pt x="1259205" y="3584257"/>
                  </a:lnTo>
                  <a:lnTo>
                    <a:pt x="1239202" y="3526155"/>
                  </a:lnTo>
                  <a:lnTo>
                    <a:pt x="1238567" y="3495357"/>
                  </a:lnTo>
                  <a:lnTo>
                    <a:pt x="1243965" y="3464242"/>
                  </a:lnTo>
                  <a:lnTo>
                    <a:pt x="1502092" y="2513012"/>
                  </a:lnTo>
                  <a:lnTo>
                    <a:pt x="1508442" y="2464435"/>
                  </a:lnTo>
                  <a:lnTo>
                    <a:pt x="1502092" y="2417445"/>
                  </a:lnTo>
                  <a:lnTo>
                    <a:pt x="1483995" y="2374265"/>
                  </a:lnTo>
                  <a:lnTo>
                    <a:pt x="1455737" y="2336800"/>
                  </a:lnTo>
                  <a:lnTo>
                    <a:pt x="1418272" y="2307907"/>
                  </a:lnTo>
                  <a:lnTo>
                    <a:pt x="1417637" y="2307590"/>
                  </a:lnTo>
                  <a:close/>
                </a:path>
                <a:path w="2545079" h="6837680">
                  <a:moveTo>
                    <a:pt x="2545080" y="0"/>
                  </a:moveTo>
                  <a:lnTo>
                    <a:pt x="2518410" y="0"/>
                  </a:lnTo>
                  <a:lnTo>
                    <a:pt x="1939290" y="2101215"/>
                  </a:lnTo>
                  <a:lnTo>
                    <a:pt x="1547495" y="3546475"/>
                  </a:lnTo>
                  <a:lnTo>
                    <a:pt x="1526540" y="3592195"/>
                  </a:lnTo>
                  <a:lnTo>
                    <a:pt x="1493520" y="3628072"/>
                  </a:lnTo>
                  <a:lnTo>
                    <a:pt x="1451610" y="3652202"/>
                  </a:lnTo>
                  <a:lnTo>
                    <a:pt x="1403985" y="3662680"/>
                  </a:lnTo>
                  <a:lnTo>
                    <a:pt x="1490662" y="3662680"/>
                  </a:lnTo>
                  <a:lnTo>
                    <a:pt x="1525270" y="3636645"/>
                  </a:lnTo>
                  <a:lnTo>
                    <a:pt x="1554162" y="3599180"/>
                  </a:lnTo>
                  <a:lnTo>
                    <a:pt x="1572895" y="3554095"/>
                  </a:lnTo>
                  <a:lnTo>
                    <a:pt x="1964690" y="2108835"/>
                  </a:lnTo>
                  <a:lnTo>
                    <a:pt x="2540000" y="16510"/>
                  </a:lnTo>
                  <a:lnTo>
                    <a:pt x="2543810" y="3810"/>
                  </a:lnTo>
                  <a:lnTo>
                    <a:pt x="2545080" y="0"/>
                  </a:lnTo>
                  <a:close/>
                </a:path>
              </a:pathLst>
            </a:custGeom>
            <a:solidFill>
              <a:srgbClr val="FFB8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5841999" cy="6858000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9914890" y="33019"/>
            <a:ext cx="2174240" cy="1244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50" spc="60" dirty="0">
                <a:solidFill>
                  <a:srgbClr val="FFFFFF"/>
                </a:solidFill>
                <a:latin typeface="Calibri"/>
                <a:cs typeface="Calibri"/>
              </a:rPr>
              <a:t>CSP004_C_E:</a:t>
            </a:r>
            <a:r>
              <a:rPr sz="65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650" spc="55" dirty="0">
                <a:solidFill>
                  <a:srgbClr val="FFFFFF"/>
                </a:solidFill>
                <a:latin typeface="Calibri"/>
                <a:cs typeface="Calibri"/>
              </a:rPr>
              <a:t>Abdelkader</a:t>
            </a:r>
            <a:r>
              <a:rPr sz="65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650" spc="60" dirty="0">
                <a:solidFill>
                  <a:srgbClr val="FFFFFF"/>
                </a:solidFill>
                <a:latin typeface="Calibri"/>
                <a:cs typeface="Calibri"/>
              </a:rPr>
              <a:t>Shaaban</a:t>
            </a:r>
            <a:r>
              <a:rPr sz="65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650" spc="55" dirty="0">
                <a:solidFill>
                  <a:srgbClr val="FFFFFF"/>
                </a:solidFill>
                <a:latin typeface="Calibri"/>
                <a:cs typeface="Calibri"/>
              </a:rPr>
              <a:t>και</a:t>
            </a:r>
            <a:r>
              <a:rPr sz="650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650" spc="50" dirty="0">
                <a:solidFill>
                  <a:srgbClr val="FFFFFF"/>
                </a:solidFill>
                <a:latin typeface="Calibri"/>
                <a:cs typeface="Calibri"/>
              </a:rPr>
              <a:t>Stefan</a:t>
            </a:r>
            <a:r>
              <a:rPr sz="650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650" spc="50" dirty="0">
                <a:solidFill>
                  <a:srgbClr val="FFFFFF"/>
                </a:solidFill>
                <a:latin typeface="Calibri"/>
                <a:cs typeface="Calibri"/>
              </a:rPr>
              <a:t>Schauer</a:t>
            </a:r>
            <a:endParaRPr sz="650">
              <a:latin typeface="Calibri"/>
              <a:cs typeface="Calibri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5920740" y="2827926"/>
            <a:ext cx="2697480" cy="724535"/>
          </a:xfrm>
          <a:prstGeom prst="rect">
            <a:avLst/>
          </a:prstGeom>
        </p:spPr>
        <p:txBody>
          <a:bodyPr vert="horz" wrap="square" lIns="0" tIns="628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95"/>
              </a:spcBef>
            </a:pPr>
            <a:r>
              <a:rPr sz="2250" spc="145" dirty="0"/>
              <a:t>Εργαλεία</a:t>
            </a:r>
            <a:r>
              <a:rPr sz="2250" spc="105" dirty="0"/>
              <a:t> </a:t>
            </a:r>
            <a:r>
              <a:rPr sz="2250" spc="180" dirty="0"/>
              <a:t>πρόληψης</a:t>
            </a:r>
            <a:endParaRPr sz="2250"/>
          </a:p>
          <a:p>
            <a:pPr marL="12700">
              <a:lnSpc>
                <a:spcPct val="100000"/>
              </a:lnSpc>
              <a:spcBef>
                <a:spcPts val="305"/>
              </a:spcBef>
            </a:pPr>
            <a:r>
              <a:rPr sz="1750" spc="125" dirty="0">
                <a:solidFill>
                  <a:srgbClr val="FFB800"/>
                </a:solidFill>
              </a:rPr>
              <a:t>iptables</a:t>
            </a:r>
            <a:endParaRPr sz="1750"/>
          </a:p>
        </p:txBody>
      </p:sp>
      <p:pic>
        <p:nvPicPr>
          <p:cNvPr id="9" name="object 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548880" y="5747067"/>
            <a:ext cx="3294062" cy="612140"/>
          </a:xfrm>
          <a:prstGeom prst="rect">
            <a:avLst/>
          </a:prstGeom>
        </p:spPr>
      </p:pic>
    </p:spTree>
  </p:cSld>
  <p:clrMapOvr>
    <a:masterClrMapping/>
  </p:clrMapOvr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207750" y="6326504"/>
            <a:ext cx="71755" cy="1244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50" spc="30" dirty="0">
                <a:latin typeface="Calibri"/>
                <a:cs typeface="Calibri"/>
              </a:rPr>
              <a:t>4</a:t>
            </a:r>
            <a:endParaRPr sz="650">
              <a:latin typeface="Calibri"/>
              <a:cs typeface="Calibri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6884987" y="0"/>
            <a:ext cx="3958590" cy="6878955"/>
            <a:chOff x="6884987" y="0"/>
            <a:chExt cx="3958590" cy="6878955"/>
          </a:xfrm>
        </p:grpSpPr>
        <p:sp>
          <p:nvSpPr>
            <p:cNvPr id="4" name="object 4"/>
            <p:cNvSpPr/>
            <p:nvPr/>
          </p:nvSpPr>
          <p:spPr>
            <a:xfrm>
              <a:off x="6896100" y="1270"/>
              <a:ext cx="1818639" cy="6856730"/>
            </a:xfrm>
            <a:custGeom>
              <a:avLst/>
              <a:gdLst/>
              <a:ahLst/>
              <a:cxnLst/>
              <a:rect l="l" t="t" r="r" b="b"/>
              <a:pathLst>
                <a:path w="1818640" h="6856730">
                  <a:moveTo>
                    <a:pt x="0" y="6856730"/>
                  </a:moveTo>
                  <a:lnTo>
                    <a:pt x="1818322" y="0"/>
                  </a:lnTo>
                </a:path>
              </a:pathLst>
            </a:custGeom>
            <a:ln w="22225">
              <a:solidFill>
                <a:srgbClr val="D6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7895589" y="5207635"/>
              <a:ext cx="756285" cy="1645920"/>
            </a:xfrm>
            <a:custGeom>
              <a:avLst/>
              <a:gdLst/>
              <a:ahLst/>
              <a:cxnLst/>
              <a:rect l="l" t="t" r="r" b="b"/>
              <a:pathLst>
                <a:path w="756284" h="1645920">
                  <a:moveTo>
                    <a:pt x="578484" y="0"/>
                  </a:moveTo>
                  <a:lnTo>
                    <a:pt x="532129" y="6350"/>
                  </a:lnTo>
                  <a:lnTo>
                    <a:pt x="489902" y="24129"/>
                  </a:lnTo>
                  <a:lnTo>
                    <a:pt x="453389" y="52387"/>
                  </a:lnTo>
                  <a:lnTo>
                    <a:pt x="425132" y="89534"/>
                  </a:lnTo>
                  <a:lnTo>
                    <a:pt x="406400" y="134619"/>
                  </a:lnTo>
                  <a:lnTo>
                    <a:pt x="0" y="1645602"/>
                  </a:lnTo>
                  <a:lnTo>
                    <a:pt x="26352" y="1645602"/>
                  </a:lnTo>
                  <a:lnTo>
                    <a:pt x="430212" y="140969"/>
                  </a:lnTo>
                  <a:lnTo>
                    <a:pt x="450214" y="95249"/>
                  </a:lnTo>
                  <a:lnTo>
                    <a:pt x="482282" y="59689"/>
                  </a:lnTo>
                  <a:lnTo>
                    <a:pt x="523239" y="35559"/>
                  </a:lnTo>
                  <a:lnTo>
                    <a:pt x="569594" y="25399"/>
                  </a:lnTo>
                  <a:lnTo>
                    <a:pt x="662362" y="25399"/>
                  </a:lnTo>
                  <a:lnTo>
                    <a:pt x="624839" y="6350"/>
                  </a:lnTo>
                  <a:lnTo>
                    <a:pt x="578484" y="0"/>
                  </a:lnTo>
                  <a:close/>
                </a:path>
                <a:path w="756284" h="1645920">
                  <a:moveTo>
                    <a:pt x="662362" y="25399"/>
                  </a:moveTo>
                  <a:lnTo>
                    <a:pt x="569594" y="25399"/>
                  </a:lnTo>
                  <a:lnTo>
                    <a:pt x="618489" y="30797"/>
                  </a:lnTo>
                  <a:lnTo>
                    <a:pt x="672464" y="57784"/>
                  </a:lnTo>
                  <a:lnTo>
                    <a:pt x="711517" y="103822"/>
                  </a:lnTo>
                  <a:lnTo>
                    <a:pt x="730884" y="161607"/>
                  </a:lnTo>
                  <a:lnTo>
                    <a:pt x="731837" y="192087"/>
                  </a:lnTo>
                  <a:lnTo>
                    <a:pt x="726439" y="222884"/>
                  </a:lnTo>
                  <a:lnTo>
                    <a:pt x="343852" y="1645602"/>
                  </a:lnTo>
                  <a:lnTo>
                    <a:pt x="370204" y="1645602"/>
                  </a:lnTo>
                  <a:lnTo>
                    <a:pt x="750252" y="229552"/>
                  </a:lnTo>
                  <a:lnTo>
                    <a:pt x="756284" y="193674"/>
                  </a:lnTo>
                  <a:lnTo>
                    <a:pt x="755332" y="158432"/>
                  </a:lnTo>
                  <a:lnTo>
                    <a:pt x="732789" y="91122"/>
                  </a:lnTo>
                  <a:lnTo>
                    <a:pt x="686752" y="37782"/>
                  </a:lnTo>
                  <a:lnTo>
                    <a:pt x="662362" y="25399"/>
                  </a:lnTo>
                  <a:close/>
                </a:path>
              </a:pathLst>
            </a:custGeom>
            <a:solidFill>
              <a:srgbClr val="D679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548880" y="6167120"/>
              <a:ext cx="3294379" cy="612140"/>
            </a:xfrm>
            <a:prstGeom prst="rect">
              <a:avLst/>
            </a:prstGeom>
          </p:spPr>
        </p:pic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875030" y="423545"/>
            <a:ext cx="2101215" cy="2921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50" spc="110" dirty="0">
                <a:solidFill>
                  <a:srgbClr val="000000"/>
                </a:solidFill>
              </a:rPr>
              <a:t>Τι</a:t>
            </a:r>
            <a:r>
              <a:rPr sz="1750" spc="140" dirty="0">
                <a:solidFill>
                  <a:srgbClr val="000000"/>
                </a:solidFill>
              </a:rPr>
              <a:t> </a:t>
            </a:r>
            <a:r>
              <a:rPr sz="1750" spc="105" dirty="0">
                <a:solidFill>
                  <a:srgbClr val="000000"/>
                </a:solidFill>
              </a:rPr>
              <a:t>είναι</a:t>
            </a:r>
            <a:r>
              <a:rPr sz="1750" spc="114" dirty="0">
                <a:solidFill>
                  <a:srgbClr val="000000"/>
                </a:solidFill>
              </a:rPr>
              <a:t> </a:t>
            </a:r>
            <a:r>
              <a:rPr sz="1750" spc="105" dirty="0">
                <a:solidFill>
                  <a:srgbClr val="000000"/>
                </a:solidFill>
              </a:rPr>
              <a:t>το</a:t>
            </a:r>
            <a:r>
              <a:rPr sz="1750" spc="135" dirty="0">
                <a:solidFill>
                  <a:srgbClr val="000000"/>
                </a:solidFill>
              </a:rPr>
              <a:t> </a:t>
            </a:r>
            <a:r>
              <a:rPr sz="1750" spc="125" dirty="0">
                <a:solidFill>
                  <a:srgbClr val="000000"/>
                </a:solidFill>
              </a:rPr>
              <a:t>iptables;</a:t>
            </a:r>
            <a:endParaRPr sz="1750"/>
          </a:p>
        </p:txBody>
      </p:sp>
      <p:sp>
        <p:nvSpPr>
          <p:cNvPr id="14" name="object 14"/>
          <p:cNvSpPr txBox="1"/>
          <p:nvPr/>
        </p:nvSpPr>
        <p:spPr>
          <a:xfrm>
            <a:off x="33972" y="6644005"/>
            <a:ext cx="1115060" cy="889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575"/>
              </a:lnSpc>
            </a:pPr>
            <a:r>
              <a:rPr sz="500" u="sng" spc="30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3"/>
              </a:rPr>
              <a:t>Σεμινάριο</a:t>
            </a:r>
            <a:r>
              <a:rPr sz="500" u="sng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3"/>
              </a:rPr>
              <a:t> </a:t>
            </a:r>
            <a:r>
              <a:rPr sz="500" u="sng" spc="25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3"/>
              </a:rPr>
              <a:t>Iptabl</a:t>
            </a:r>
            <a:r>
              <a:rPr sz="500" u="sng" spc="25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</a:rPr>
              <a:t>es:</a:t>
            </a:r>
            <a:r>
              <a:rPr sz="500" u="sng" spc="5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</a:rPr>
              <a:t> </a:t>
            </a:r>
            <a:r>
              <a:rPr sz="500" u="sng" spc="25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3"/>
              </a:rPr>
              <a:t>phoenixnap.co</a:t>
            </a:r>
            <a:r>
              <a:rPr sz="500" u="sng" spc="25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</a:rPr>
              <a:t>m</a:t>
            </a:r>
            <a:r>
              <a:rPr sz="500" spc="25" dirty="0">
                <a:solidFill>
                  <a:srgbClr val="85872B"/>
                </a:solidFill>
                <a:latin typeface="Calibri"/>
                <a:cs typeface="Calibri"/>
              </a:rPr>
              <a:t>)</a:t>
            </a:r>
            <a:endParaRPr sz="5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8308975" y="33019"/>
            <a:ext cx="2174240" cy="1244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50" spc="60" dirty="0">
                <a:latin typeface="Calibri"/>
                <a:cs typeface="Calibri"/>
              </a:rPr>
              <a:t>CSP004_C_E:</a:t>
            </a:r>
            <a:r>
              <a:rPr sz="650" spc="35" dirty="0">
                <a:latin typeface="Calibri"/>
                <a:cs typeface="Calibri"/>
              </a:rPr>
              <a:t> </a:t>
            </a:r>
            <a:r>
              <a:rPr sz="650" spc="55" dirty="0">
                <a:latin typeface="Calibri"/>
                <a:cs typeface="Calibri"/>
              </a:rPr>
              <a:t>Abdelkader</a:t>
            </a:r>
            <a:r>
              <a:rPr sz="650" spc="30" dirty="0">
                <a:latin typeface="Calibri"/>
                <a:cs typeface="Calibri"/>
              </a:rPr>
              <a:t> </a:t>
            </a:r>
            <a:r>
              <a:rPr sz="650" spc="60" dirty="0">
                <a:latin typeface="Calibri"/>
                <a:cs typeface="Calibri"/>
              </a:rPr>
              <a:t>Shaaban</a:t>
            </a:r>
            <a:r>
              <a:rPr sz="650" spc="40" dirty="0">
                <a:latin typeface="Calibri"/>
                <a:cs typeface="Calibri"/>
              </a:rPr>
              <a:t> </a:t>
            </a:r>
            <a:r>
              <a:rPr sz="650" spc="55" dirty="0">
                <a:latin typeface="Calibri"/>
                <a:cs typeface="Calibri"/>
              </a:rPr>
              <a:t>και</a:t>
            </a:r>
            <a:r>
              <a:rPr sz="650" spc="25" dirty="0">
                <a:latin typeface="Calibri"/>
                <a:cs typeface="Calibri"/>
              </a:rPr>
              <a:t> </a:t>
            </a:r>
            <a:r>
              <a:rPr sz="650" spc="50" dirty="0">
                <a:latin typeface="Calibri"/>
                <a:cs typeface="Calibri"/>
              </a:rPr>
              <a:t>Stefan</a:t>
            </a:r>
            <a:r>
              <a:rPr sz="650" spc="25" dirty="0">
                <a:latin typeface="Calibri"/>
                <a:cs typeface="Calibri"/>
              </a:rPr>
              <a:t> </a:t>
            </a:r>
            <a:r>
              <a:rPr sz="650" spc="50" dirty="0">
                <a:latin typeface="Calibri"/>
                <a:cs typeface="Calibri"/>
              </a:rPr>
              <a:t>Schauer</a:t>
            </a:r>
            <a:endParaRPr sz="65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012825" y="1657984"/>
            <a:ext cx="8359775" cy="339836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l-GR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Το </a:t>
            </a:r>
            <a:r>
              <a:rPr kumimoji="0" lang="el-GR" altLang="el-GR" sz="20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iptables</a:t>
            </a:r>
            <a:r>
              <a:rPr kumimoji="0" lang="el-GR" altLang="el-GR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είναι ένα </a:t>
            </a:r>
            <a:r>
              <a:rPr kumimoji="0" lang="el-GR" altLang="el-GR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εργαλείο γραμμής εντολών</a:t>
            </a:r>
            <a:r>
              <a:rPr kumimoji="0" lang="el-GR" altLang="el-GR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για τη ρύθμιση του </a:t>
            </a:r>
            <a:r>
              <a:rPr kumimoji="0" lang="el-GR" altLang="el-GR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τείχους προστασίας του πυρήνα του </a:t>
            </a:r>
            <a:r>
              <a:rPr kumimoji="0" lang="el-GR" altLang="el-GR" sz="20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Linux</a:t>
            </a:r>
            <a:r>
              <a:rPr kumimoji="0" lang="el-GR" altLang="el-GR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l-GR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Επιτρέπει στους διαχειριστές να ορίζουν </a:t>
            </a:r>
            <a:r>
              <a:rPr kumimoji="0" lang="el-GR" altLang="el-GR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κανόνες για τον έλεγχο της εισερχόμενης και εξερχόμενης κυκλοφορίας</a:t>
            </a:r>
            <a:r>
              <a:rPr kumimoji="0" lang="el-GR" altLang="el-GR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δικτύου.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l-GR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Οι κανόνες αυτοί καθορίζουν </a:t>
            </a:r>
            <a:r>
              <a:rPr kumimoji="0" lang="el-GR" altLang="el-GR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ποια πακέτα επιτρέπονται</a:t>
            </a:r>
            <a:r>
              <a:rPr kumimoji="0" lang="el-GR" altLang="el-GR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και </a:t>
            </a:r>
            <a:r>
              <a:rPr kumimoji="0" lang="el-GR" altLang="el-GR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ποια απορρίπτονται</a:t>
            </a:r>
            <a:r>
              <a:rPr kumimoji="0" lang="el-GR" altLang="el-GR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, ενισχύοντας έτσι την ασφάλεια.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l-GR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Το </a:t>
            </a:r>
            <a:r>
              <a:rPr kumimoji="0" lang="el-GR" altLang="el-GR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iptables</a:t>
            </a:r>
            <a:r>
              <a:rPr kumimoji="0" lang="el-GR" altLang="el-GR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βοηθά στην </a:t>
            </a:r>
            <a:r>
              <a:rPr kumimoji="0" lang="el-GR" altLang="el-GR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προστασία του συστήματος από παραβιάσεις δεδομένων</a:t>
            </a:r>
            <a:r>
              <a:rPr kumimoji="0" lang="el-GR" altLang="el-GR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, </a:t>
            </a:r>
            <a:r>
              <a:rPr kumimoji="0" lang="el-GR" altLang="el-GR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μη εξουσιοδοτημένη πρόσβαση</a:t>
            </a:r>
            <a:r>
              <a:rPr kumimoji="0" lang="el-GR" altLang="el-GR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και </a:t>
            </a:r>
            <a:r>
              <a:rPr kumimoji="0" lang="el-GR" altLang="el-GR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δικτυακές επιθέσεις</a:t>
            </a:r>
            <a:r>
              <a:rPr kumimoji="0" lang="el-GR" altLang="el-GR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l-GR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Οι διαχειριστές το χρησιμοποιούν για να </a:t>
            </a:r>
            <a:r>
              <a:rPr kumimoji="0" lang="el-GR" altLang="el-GR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εφαρμόσουν πολιτικές ασφαλείας</a:t>
            </a:r>
            <a:r>
              <a:rPr kumimoji="0" lang="el-GR" altLang="el-GR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και να </a:t>
            </a:r>
            <a:r>
              <a:rPr kumimoji="0" lang="el-GR" altLang="el-GR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θωρακίσουν τα συστήματα</a:t>
            </a:r>
            <a:r>
              <a:rPr kumimoji="0" lang="el-GR" altLang="el-GR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από επιθέσεις που προέρχονται από το δίκτυο.</a:t>
            </a:r>
          </a:p>
        </p:txBody>
      </p:sp>
    </p:spTree>
  </p:cSld>
  <p:clrMapOvr>
    <a:masterClrMapping/>
  </p:clrMapOvr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207750" y="6326504"/>
            <a:ext cx="71755" cy="1244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50" spc="30" dirty="0">
                <a:latin typeface="Calibri"/>
                <a:cs typeface="Calibri"/>
              </a:rPr>
              <a:t>5</a:t>
            </a:r>
            <a:endParaRPr sz="650">
              <a:latin typeface="Calibri"/>
              <a:cs typeface="Calibri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6884987" y="0"/>
            <a:ext cx="3958590" cy="6878955"/>
            <a:chOff x="6884987" y="0"/>
            <a:chExt cx="3958590" cy="6878955"/>
          </a:xfrm>
        </p:grpSpPr>
        <p:sp>
          <p:nvSpPr>
            <p:cNvPr id="4" name="object 4"/>
            <p:cNvSpPr/>
            <p:nvPr/>
          </p:nvSpPr>
          <p:spPr>
            <a:xfrm>
              <a:off x="6896100" y="1270"/>
              <a:ext cx="1818639" cy="6856730"/>
            </a:xfrm>
            <a:custGeom>
              <a:avLst/>
              <a:gdLst/>
              <a:ahLst/>
              <a:cxnLst/>
              <a:rect l="l" t="t" r="r" b="b"/>
              <a:pathLst>
                <a:path w="1818640" h="6856730">
                  <a:moveTo>
                    <a:pt x="0" y="6856730"/>
                  </a:moveTo>
                  <a:lnTo>
                    <a:pt x="1818322" y="0"/>
                  </a:lnTo>
                </a:path>
              </a:pathLst>
            </a:custGeom>
            <a:ln w="22225">
              <a:solidFill>
                <a:srgbClr val="D6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7895589" y="5207635"/>
              <a:ext cx="756285" cy="1645920"/>
            </a:xfrm>
            <a:custGeom>
              <a:avLst/>
              <a:gdLst/>
              <a:ahLst/>
              <a:cxnLst/>
              <a:rect l="l" t="t" r="r" b="b"/>
              <a:pathLst>
                <a:path w="756284" h="1645920">
                  <a:moveTo>
                    <a:pt x="578484" y="0"/>
                  </a:moveTo>
                  <a:lnTo>
                    <a:pt x="532129" y="6350"/>
                  </a:lnTo>
                  <a:lnTo>
                    <a:pt x="489902" y="24129"/>
                  </a:lnTo>
                  <a:lnTo>
                    <a:pt x="453389" y="52387"/>
                  </a:lnTo>
                  <a:lnTo>
                    <a:pt x="425132" y="89534"/>
                  </a:lnTo>
                  <a:lnTo>
                    <a:pt x="406400" y="134619"/>
                  </a:lnTo>
                  <a:lnTo>
                    <a:pt x="0" y="1645602"/>
                  </a:lnTo>
                  <a:lnTo>
                    <a:pt x="26352" y="1645602"/>
                  </a:lnTo>
                  <a:lnTo>
                    <a:pt x="430212" y="140969"/>
                  </a:lnTo>
                  <a:lnTo>
                    <a:pt x="450214" y="95249"/>
                  </a:lnTo>
                  <a:lnTo>
                    <a:pt x="482282" y="59689"/>
                  </a:lnTo>
                  <a:lnTo>
                    <a:pt x="523239" y="35559"/>
                  </a:lnTo>
                  <a:lnTo>
                    <a:pt x="569594" y="25399"/>
                  </a:lnTo>
                  <a:lnTo>
                    <a:pt x="662362" y="25399"/>
                  </a:lnTo>
                  <a:lnTo>
                    <a:pt x="624839" y="6350"/>
                  </a:lnTo>
                  <a:lnTo>
                    <a:pt x="578484" y="0"/>
                  </a:lnTo>
                  <a:close/>
                </a:path>
                <a:path w="756284" h="1645920">
                  <a:moveTo>
                    <a:pt x="662362" y="25399"/>
                  </a:moveTo>
                  <a:lnTo>
                    <a:pt x="569594" y="25399"/>
                  </a:lnTo>
                  <a:lnTo>
                    <a:pt x="618489" y="30797"/>
                  </a:lnTo>
                  <a:lnTo>
                    <a:pt x="672464" y="57784"/>
                  </a:lnTo>
                  <a:lnTo>
                    <a:pt x="711517" y="103822"/>
                  </a:lnTo>
                  <a:lnTo>
                    <a:pt x="730884" y="161607"/>
                  </a:lnTo>
                  <a:lnTo>
                    <a:pt x="731837" y="192087"/>
                  </a:lnTo>
                  <a:lnTo>
                    <a:pt x="726439" y="222884"/>
                  </a:lnTo>
                  <a:lnTo>
                    <a:pt x="343852" y="1645602"/>
                  </a:lnTo>
                  <a:lnTo>
                    <a:pt x="370204" y="1645602"/>
                  </a:lnTo>
                  <a:lnTo>
                    <a:pt x="750252" y="229552"/>
                  </a:lnTo>
                  <a:lnTo>
                    <a:pt x="756284" y="193674"/>
                  </a:lnTo>
                  <a:lnTo>
                    <a:pt x="755332" y="158432"/>
                  </a:lnTo>
                  <a:lnTo>
                    <a:pt x="732789" y="91122"/>
                  </a:lnTo>
                  <a:lnTo>
                    <a:pt x="686752" y="37782"/>
                  </a:lnTo>
                  <a:lnTo>
                    <a:pt x="662362" y="25399"/>
                  </a:lnTo>
                  <a:close/>
                </a:path>
              </a:pathLst>
            </a:custGeom>
            <a:solidFill>
              <a:srgbClr val="D679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548880" y="6167120"/>
              <a:ext cx="3294379" cy="612140"/>
            </a:xfrm>
            <a:prstGeom prst="rect">
              <a:avLst/>
            </a:prstGeom>
          </p:spPr>
        </p:pic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875030" y="423862"/>
            <a:ext cx="2945765" cy="2921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50" spc="135" dirty="0">
                <a:solidFill>
                  <a:srgbClr val="000000"/>
                </a:solidFill>
              </a:rPr>
              <a:t>Πώς</a:t>
            </a:r>
            <a:r>
              <a:rPr sz="1750" spc="125" dirty="0">
                <a:solidFill>
                  <a:srgbClr val="000000"/>
                </a:solidFill>
              </a:rPr>
              <a:t> λειτουργεί</a:t>
            </a:r>
            <a:r>
              <a:rPr sz="1750" spc="150" dirty="0">
                <a:solidFill>
                  <a:srgbClr val="000000"/>
                </a:solidFill>
              </a:rPr>
              <a:t> </a:t>
            </a:r>
            <a:r>
              <a:rPr sz="1750" spc="114" dirty="0">
                <a:solidFill>
                  <a:srgbClr val="000000"/>
                </a:solidFill>
              </a:rPr>
              <a:t>το</a:t>
            </a:r>
            <a:r>
              <a:rPr sz="1750" spc="180" dirty="0">
                <a:solidFill>
                  <a:srgbClr val="000000"/>
                </a:solidFill>
              </a:rPr>
              <a:t> </a:t>
            </a:r>
            <a:r>
              <a:rPr sz="1750" spc="135" dirty="0">
                <a:solidFill>
                  <a:srgbClr val="000000"/>
                </a:solidFill>
              </a:rPr>
              <a:t>iptables;</a:t>
            </a:r>
            <a:endParaRPr sz="1750"/>
          </a:p>
        </p:txBody>
      </p:sp>
      <p:sp>
        <p:nvSpPr>
          <p:cNvPr id="10" name="object 10"/>
          <p:cNvSpPr txBox="1"/>
          <p:nvPr/>
        </p:nvSpPr>
        <p:spPr>
          <a:xfrm>
            <a:off x="33972" y="6644005"/>
            <a:ext cx="1115060" cy="889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575"/>
              </a:lnSpc>
            </a:pPr>
            <a:r>
              <a:rPr sz="500" u="sng" spc="30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3"/>
              </a:rPr>
              <a:t>Σεμινάριο</a:t>
            </a:r>
            <a:r>
              <a:rPr sz="500" u="sng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3"/>
              </a:rPr>
              <a:t> </a:t>
            </a:r>
            <a:r>
              <a:rPr sz="500" u="sng" spc="25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3"/>
              </a:rPr>
              <a:t>Iptabl</a:t>
            </a:r>
            <a:r>
              <a:rPr sz="500" u="sng" spc="25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</a:rPr>
              <a:t>es:</a:t>
            </a:r>
            <a:r>
              <a:rPr sz="500" u="sng" spc="5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</a:rPr>
              <a:t> </a:t>
            </a:r>
            <a:r>
              <a:rPr sz="500" u="sng" spc="25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3"/>
              </a:rPr>
              <a:t>phoenixnap.co</a:t>
            </a:r>
            <a:r>
              <a:rPr sz="500" u="sng" spc="25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</a:rPr>
              <a:t>m</a:t>
            </a:r>
            <a:r>
              <a:rPr sz="500" spc="25" dirty="0">
                <a:solidFill>
                  <a:srgbClr val="85872B"/>
                </a:solidFill>
                <a:latin typeface="Calibri"/>
                <a:cs typeface="Calibri"/>
              </a:rPr>
              <a:t>)</a:t>
            </a:r>
            <a:endParaRPr sz="5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8308340" y="33019"/>
            <a:ext cx="2174240" cy="1244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50" spc="60" dirty="0">
                <a:latin typeface="Calibri"/>
                <a:cs typeface="Calibri"/>
              </a:rPr>
              <a:t>CSP004_C_E:</a:t>
            </a:r>
            <a:r>
              <a:rPr sz="650" spc="35" dirty="0">
                <a:latin typeface="Calibri"/>
                <a:cs typeface="Calibri"/>
              </a:rPr>
              <a:t> </a:t>
            </a:r>
            <a:r>
              <a:rPr sz="650" spc="55" dirty="0">
                <a:latin typeface="Calibri"/>
                <a:cs typeface="Calibri"/>
              </a:rPr>
              <a:t>Abdelkader</a:t>
            </a:r>
            <a:r>
              <a:rPr sz="650" spc="30" dirty="0">
                <a:latin typeface="Calibri"/>
                <a:cs typeface="Calibri"/>
              </a:rPr>
              <a:t> </a:t>
            </a:r>
            <a:r>
              <a:rPr sz="650" spc="60" dirty="0">
                <a:latin typeface="Calibri"/>
                <a:cs typeface="Calibri"/>
              </a:rPr>
              <a:t>Shaaban</a:t>
            </a:r>
            <a:r>
              <a:rPr sz="650" spc="40" dirty="0">
                <a:latin typeface="Calibri"/>
                <a:cs typeface="Calibri"/>
              </a:rPr>
              <a:t> </a:t>
            </a:r>
            <a:r>
              <a:rPr sz="650" spc="55" dirty="0">
                <a:latin typeface="Calibri"/>
                <a:cs typeface="Calibri"/>
              </a:rPr>
              <a:t>και</a:t>
            </a:r>
            <a:r>
              <a:rPr sz="650" spc="25" dirty="0">
                <a:latin typeface="Calibri"/>
                <a:cs typeface="Calibri"/>
              </a:rPr>
              <a:t> </a:t>
            </a:r>
            <a:r>
              <a:rPr sz="650" spc="50" dirty="0">
                <a:latin typeface="Calibri"/>
                <a:cs typeface="Calibri"/>
              </a:rPr>
              <a:t>Stefan</a:t>
            </a:r>
            <a:r>
              <a:rPr sz="650" spc="25" dirty="0">
                <a:latin typeface="Calibri"/>
                <a:cs typeface="Calibri"/>
              </a:rPr>
              <a:t> </a:t>
            </a:r>
            <a:r>
              <a:rPr sz="650" spc="50" dirty="0">
                <a:latin typeface="Calibri"/>
                <a:cs typeface="Calibri"/>
              </a:rPr>
              <a:t>Schauer</a:t>
            </a:r>
            <a:endParaRPr sz="65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012825" y="1268412"/>
            <a:ext cx="9929495" cy="376110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spc="100" dirty="0">
                <a:latin typeface="Calibri"/>
                <a:cs typeface="Calibri"/>
              </a:rPr>
              <a:t>Το</a:t>
            </a:r>
            <a:r>
              <a:rPr sz="1000" b="1" spc="50" dirty="0">
                <a:latin typeface="Calibri"/>
                <a:cs typeface="Calibri"/>
              </a:rPr>
              <a:t> </a:t>
            </a:r>
            <a:r>
              <a:rPr sz="1000" b="1" spc="80" dirty="0">
                <a:latin typeface="Calibri"/>
                <a:cs typeface="Calibri"/>
              </a:rPr>
              <a:t>iptables</a:t>
            </a:r>
            <a:r>
              <a:rPr sz="1000" b="1" spc="55" dirty="0">
                <a:latin typeface="Calibri"/>
                <a:cs typeface="Calibri"/>
              </a:rPr>
              <a:t> </a:t>
            </a:r>
            <a:r>
              <a:rPr sz="1000" spc="85" dirty="0">
                <a:latin typeface="Calibri"/>
                <a:cs typeface="Calibri"/>
              </a:rPr>
              <a:t>χρησιμοποιεί</a:t>
            </a:r>
            <a:r>
              <a:rPr sz="1000" spc="55" dirty="0">
                <a:latin typeface="Calibri"/>
                <a:cs typeface="Calibri"/>
              </a:rPr>
              <a:t> </a:t>
            </a:r>
            <a:r>
              <a:rPr sz="1000" spc="90" dirty="0">
                <a:latin typeface="Calibri"/>
                <a:cs typeface="Calibri"/>
              </a:rPr>
              <a:t>κανόνες</a:t>
            </a:r>
            <a:r>
              <a:rPr sz="1000" spc="55" dirty="0">
                <a:latin typeface="Calibri"/>
                <a:cs typeface="Calibri"/>
              </a:rPr>
              <a:t> </a:t>
            </a:r>
            <a:r>
              <a:rPr sz="1000" spc="85" dirty="0">
                <a:latin typeface="Calibri"/>
                <a:cs typeface="Calibri"/>
              </a:rPr>
              <a:t>για</a:t>
            </a:r>
            <a:r>
              <a:rPr sz="1000" spc="50" dirty="0">
                <a:latin typeface="Calibri"/>
                <a:cs typeface="Calibri"/>
              </a:rPr>
              <a:t> </a:t>
            </a:r>
            <a:r>
              <a:rPr sz="1000" b="1" spc="100" dirty="0">
                <a:latin typeface="Calibri"/>
                <a:cs typeface="Calibri"/>
              </a:rPr>
              <a:t>να</a:t>
            </a:r>
            <a:r>
              <a:rPr sz="1000" b="1" spc="50" dirty="0">
                <a:latin typeface="Calibri"/>
                <a:cs typeface="Calibri"/>
              </a:rPr>
              <a:t> </a:t>
            </a:r>
            <a:r>
              <a:rPr sz="1000" b="1" spc="90" dirty="0">
                <a:latin typeface="Calibri"/>
                <a:cs typeface="Calibri"/>
              </a:rPr>
              <a:t>καθορίσει</a:t>
            </a:r>
            <a:r>
              <a:rPr sz="1000" b="1" spc="50" dirty="0">
                <a:latin typeface="Calibri"/>
                <a:cs typeface="Calibri"/>
              </a:rPr>
              <a:t> </a:t>
            </a:r>
            <a:r>
              <a:rPr sz="1000" spc="65" dirty="0">
                <a:latin typeface="Calibri"/>
                <a:cs typeface="Calibri"/>
              </a:rPr>
              <a:t>τι</a:t>
            </a:r>
            <a:r>
              <a:rPr sz="1000" spc="50" dirty="0">
                <a:latin typeface="Calibri"/>
                <a:cs typeface="Calibri"/>
              </a:rPr>
              <a:t> </a:t>
            </a:r>
            <a:r>
              <a:rPr sz="1000" spc="90" dirty="0">
                <a:latin typeface="Calibri"/>
                <a:cs typeface="Calibri"/>
              </a:rPr>
              <a:t>πρέπει</a:t>
            </a:r>
            <a:r>
              <a:rPr sz="1000" spc="50" dirty="0">
                <a:latin typeface="Calibri"/>
                <a:cs typeface="Calibri"/>
              </a:rPr>
              <a:t> </a:t>
            </a:r>
            <a:r>
              <a:rPr sz="1000" spc="100" dirty="0">
                <a:latin typeface="Calibri"/>
                <a:cs typeface="Calibri"/>
              </a:rPr>
              <a:t>να</a:t>
            </a:r>
            <a:r>
              <a:rPr sz="1000" spc="50" dirty="0">
                <a:latin typeface="Calibri"/>
                <a:cs typeface="Calibri"/>
              </a:rPr>
              <a:t> </a:t>
            </a:r>
            <a:r>
              <a:rPr sz="1000" spc="85" dirty="0">
                <a:latin typeface="Calibri"/>
                <a:cs typeface="Calibri"/>
              </a:rPr>
              <a:t>κάνει</a:t>
            </a:r>
            <a:r>
              <a:rPr sz="1000" spc="55" dirty="0">
                <a:latin typeface="Calibri"/>
                <a:cs typeface="Calibri"/>
              </a:rPr>
              <a:t> </a:t>
            </a:r>
            <a:r>
              <a:rPr sz="1000" spc="95" dirty="0">
                <a:latin typeface="Calibri"/>
                <a:cs typeface="Calibri"/>
              </a:rPr>
              <a:t>με</a:t>
            </a:r>
            <a:r>
              <a:rPr sz="1000" spc="50" dirty="0">
                <a:latin typeface="Calibri"/>
                <a:cs typeface="Calibri"/>
              </a:rPr>
              <a:t> </a:t>
            </a:r>
            <a:r>
              <a:rPr sz="1000" b="1" spc="95" dirty="0">
                <a:latin typeface="Calibri"/>
                <a:cs typeface="Calibri"/>
              </a:rPr>
              <a:t>πακέτο</a:t>
            </a:r>
            <a:r>
              <a:rPr sz="1000" b="1" spc="50" dirty="0">
                <a:latin typeface="Calibri"/>
                <a:cs typeface="Calibri"/>
              </a:rPr>
              <a:t> </a:t>
            </a:r>
            <a:r>
              <a:rPr sz="1000" b="1" spc="100" dirty="0">
                <a:latin typeface="Calibri"/>
                <a:cs typeface="Calibri"/>
              </a:rPr>
              <a:t>δεδομένων</a:t>
            </a:r>
            <a:r>
              <a:rPr sz="1000" b="1" spc="45" dirty="0">
                <a:latin typeface="Calibri"/>
                <a:cs typeface="Calibri"/>
              </a:rPr>
              <a:t> </a:t>
            </a:r>
            <a:r>
              <a:rPr sz="1000" b="1" spc="85" dirty="0">
                <a:latin typeface="Calibri"/>
                <a:cs typeface="Calibri"/>
              </a:rPr>
              <a:t>δικτύου.</a:t>
            </a:r>
            <a:r>
              <a:rPr sz="1000" b="1" spc="55" dirty="0">
                <a:latin typeface="Calibri"/>
                <a:cs typeface="Calibri"/>
              </a:rPr>
              <a:t> </a:t>
            </a:r>
            <a:r>
              <a:rPr sz="1000" spc="100" dirty="0">
                <a:latin typeface="Calibri"/>
                <a:cs typeface="Calibri"/>
              </a:rPr>
              <a:t>Το</a:t>
            </a:r>
            <a:r>
              <a:rPr sz="1000" spc="50" dirty="0">
                <a:latin typeface="Calibri"/>
                <a:cs typeface="Calibri"/>
              </a:rPr>
              <a:t> </a:t>
            </a:r>
            <a:r>
              <a:rPr sz="1000" spc="90" dirty="0">
                <a:latin typeface="Calibri"/>
                <a:cs typeface="Calibri"/>
              </a:rPr>
              <a:t>εργαλείο</a:t>
            </a:r>
            <a:r>
              <a:rPr sz="1000" spc="50" dirty="0">
                <a:latin typeface="Calibri"/>
                <a:cs typeface="Calibri"/>
              </a:rPr>
              <a:t> </a:t>
            </a:r>
            <a:r>
              <a:rPr sz="1000" spc="85" dirty="0">
                <a:latin typeface="Calibri"/>
                <a:cs typeface="Calibri"/>
              </a:rPr>
              <a:t>αποτελείται</a:t>
            </a:r>
            <a:r>
              <a:rPr sz="1000" spc="50" dirty="0">
                <a:latin typeface="Calibri"/>
                <a:cs typeface="Calibri"/>
              </a:rPr>
              <a:t> </a:t>
            </a:r>
            <a:r>
              <a:rPr sz="1000" spc="105" dirty="0">
                <a:latin typeface="Calibri"/>
                <a:cs typeface="Calibri"/>
              </a:rPr>
              <a:t>από</a:t>
            </a:r>
            <a:r>
              <a:rPr sz="1000" spc="50" dirty="0">
                <a:latin typeface="Calibri"/>
                <a:cs typeface="Calibri"/>
              </a:rPr>
              <a:t> </a:t>
            </a:r>
            <a:r>
              <a:rPr sz="1000" spc="90" dirty="0">
                <a:latin typeface="Calibri"/>
                <a:cs typeface="Calibri"/>
              </a:rPr>
              <a:t>τα</a:t>
            </a:r>
            <a:r>
              <a:rPr sz="1000" spc="50" dirty="0">
                <a:latin typeface="Calibri"/>
                <a:cs typeface="Calibri"/>
              </a:rPr>
              <a:t> </a:t>
            </a:r>
            <a:r>
              <a:rPr sz="1000" spc="100" dirty="0">
                <a:latin typeface="Calibri"/>
                <a:cs typeface="Calibri"/>
              </a:rPr>
              <a:t>ακόλουθα</a:t>
            </a:r>
            <a:r>
              <a:rPr sz="1000" spc="55" dirty="0">
                <a:latin typeface="Calibri"/>
                <a:cs typeface="Calibri"/>
              </a:rPr>
              <a:t> </a:t>
            </a:r>
            <a:r>
              <a:rPr sz="1000" spc="80" dirty="0">
                <a:latin typeface="Calibri"/>
                <a:cs typeface="Calibri"/>
              </a:rPr>
              <a:t>εξαρτήματα:</a:t>
            </a:r>
            <a:endParaRPr sz="10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0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000">
              <a:latin typeface="Calibri"/>
              <a:cs typeface="Calibri"/>
            </a:endParaRPr>
          </a:p>
          <a:p>
            <a:pPr marL="299720" indent="-287020">
              <a:lnSpc>
                <a:spcPct val="100000"/>
              </a:lnSpc>
              <a:buSzPct val="160000"/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sz="1000" b="1" spc="65" dirty="0">
                <a:latin typeface="Calibri"/>
                <a:cs typeface="Calibri"/>
              </a:rPr>
              <a:t>Πίνακες.</a:t>
            </a:r>
            <a:r>
              <a:rPr sz="1000" b="1" spc="30" dirty="0">
                <a:latin typeface="Calibri"/>
                <a:cs typeface="Calibri"/>
              </a:rPr>
              <a:t> </a:t>
            </a:r>
            <a:r>
              <a:rPr sz="1000" spc="70" dirty="0">
                <a:latin typeface="Calibri"/>
                <a:cs typeface="Calibri"/>
              </a:rPr>
              <a:t>Οι</a:t>
            </a:r>
            <a:r>
              <a:rPr sz="1000" spc="40" dirty="0">
                <a:latin typeface="Calibri"/>
                <a:cs typeface="Calibri"/>
              </a:rPr>
              <a:t> </a:t>
            </a:r>
            <a:r>
              <a:rPr sz="1000" spc="65" dirty="0">
                <a:latin typeface="Calibri"/>
                <a:cs typeface="Calibri"/>
              </a:rPr>
              <a:t>πίνακες</a:t>
            </a:r>
            <a:r>
              <a:rPr sz="1000" spc="40" dirty="0">
                <a:latin typeface="Calibri"/>
                <a:cs typeface="Calibri"/>
              </a:rPr>
              <a:t> </a:t>
            </a:r>
            <a:r>
              <a:rPr sz="1000" spc="55" dirty="0">
                <a:latin typeface="Calibri"/>
                <a:cs typeface="Calibri"/>
              </a:rPr>
              <a:t>είναι</a:t>
            </a:r>
            <a:r>
              <a:rPr sz="1000" spc="45" dirty="0">
                <a:latin typeface="Calibri"/>
                <a:cs typeface="Calibri"/>
              </a:rPr>
              <a:t> </a:t>
            </a:r>
            <a:r>
              <a:rPr sz="1000" b="1" spc="70" dirty="0">
                <a:latin typeface="Calibri"/>
                <a:cs typeface="Calibri"/>
              </a:rPr>
              <a:t>αρχεία</a:t>
            </a:r>
            <a:r>
              <a:rPr sz="1000" b="1" spc="35" dirty="0">
                <a:latin typeface="Calibri"/>
                <a:cs typeface="Calibri"/>
              </a:rPr>
              <a:t> </a:t>
            </a:r>
            <a:r>
              <a:rPr sz="1000" spc="75" dirty="0">
                <a:latin typeface="Calibri"/>
                <a:cs typeface="Calibri"/>
              </a:rPr>
              <a:t>που</a:t>
            </a:r>
            <a:r>
              <a:rPr sz="1000" spc="40" dirty="0">
                <a:latin typeface="Calibri"/>
                <a:cs typeface="Calibri"/>
              </a:rPr>
              <a:t> </a:t>
            </a:r>
            <a:r>
              <a:rPr sz="1000" spc="70" dirty="0">
                <a:latin typeface="Calibri"/>
                <a:cs typeface="Calibri"/>
              </a:rPr>
              <a:t>ομαδοποιούν</a:t>
            </a:r>
            <a:r>
              <a:rPr sz="1000" spc="40" dirty="0">
                <a:latin typeface="Calibri"/>
                <a:cs typeface="Calibri"/>
              </a:rPr>
              <a:t> </a:t>
            </a:r>
            <a:r>
              <a:rPr sz="1000" b="1" spc="70" dirty="0">
                <a:latin typeface="Calibri"/>
                <a:cs typeface="Calibri"/>
              </a:rPr>
              <a:t>κανόνες</a:t>
            </a:r>
            <a:r>
              <a:rPr sz="1000" b="1" spc="35" dirty="0">
                <a:latin typeface="Calibri"/>
                <a:cs typeface="Calibri"/>
              </a:rPr>
              <a:t> </a:t>
            </a:r>
            <a:r>
              <a:rPr sz="1000" spc="70" dirty="0">
                <a:latin typeface="Calibri"/>
                <a:cs typeface="Calibri"/>
              </a:rPr>
              <a:t>με</a:t>
            </a:r>
            <a:r>
              <a:rPr sz="1000" spc="40" dirty="0">
                <a:latin typeface="Calibri"/>
                <a:cs typeface="Calibri"/>
              </a:rPr>
              <a:t> </a:t>
            </a:r>
            <a:r>
              <a:rPr sz="1000" spc="65" dirty="0">
                <a:latin typeface="Calibri"/>
                <a:cs typeface="Calibri"/>
              </a:rPr>
              <a:t>ομοιότητα</a:t>
            </a:r>
            <a:r>
              <a:rPr sz="1000" b="1" spc="65" dirty="0">
                <a:latin typeface="Calibri"/>
                <a:cs typeface="Calibri"/>
              </a:rPr>
              <a:t>.</a:t>
            </a:r>
            <a:r>
              <a:rPr sz="1000" b="1" spc="40" dirty="0">
                <a:latin typeface="Calibri"/>
                <a:cs typeface="Calibri"/>
              </a:rPr>
              <a:t> </a:t>
            </a:r>
            <a:r>
              <a:rPr sz="1000" spc="70" dirty="0">
                <a:latin typeface="Calibri"/>
                <a:cs typeface="Calibri"/>
              </a:rPr>
              <a:t>Ένας</a:t>
            </a:r>
            <a:r>
              <a:rPr sz="1000" spc="40" dirty="0">
                <a:latin typeface="Calibri"/>
                <a:cs typeface="Calibri"/>
              </a:rPr>
              <a:t> </a:t>
            </a:r>
            <a:r>
              <a:rPr sz="1000" spc="65" dirty="0">
                <a:latin typeface="Calibri"/>
                <a:cs typeface="Calibri"/>
              </a:rPr>
              <a:t>πίνακας</a:t>
            </a:r>
            <a:r>
              <a:rPr sz="1000" spc="40" dirty="0">
                <a:latin typeface="Calibri"/>
                <a:cs typeface="Calibri"/>
              </a:rPr>
              <a:t> </a:t>
            </a:r>
            <a:r>
              <a:rPr sz="1000" spc="60" dirty="0">
                <a:latin typeface="Calibri"/>
                <a:cs typeface="Calibri"/>
              </a:rPr>
              <a:t>αποτελείται</a:t>
            </a:r>
            <a:r>
              <a:rPr sz="1000" spc="40" dirty="0">
                <a:latin typeface="Calibri"/>
                <a:cs typeface="Calibri"/>
              </a:rPr>
              <a:t> </a:t>
            </a:r>
            <a:r>
              <a:rPr sz="1000" spc="80" dirty="0">
                <a:latin typeface="Calibri"/>
                <a:cs typeface="Calibri"/>
              </a:rPr>
              <a:t>από</a:t>
            </a:r>
            <a:r>
              <a:rPr sz="1000" spc="40" dirty="0">
                <a:latin typeface="Calibri"/>
                <a:cs typeface="Calibri"/>
              </a:rPr>
              <a:t> </a:t>
            </a:r>
            <a:r>
              <a:rPr sz="1000" spc="70" dirty="0">
                <a:latin typeface="Calibri"/>
                <a:cs typeface="Calibri"/>
              </a:rPr>
              <a:t>διάφορες</a:t>
            </a:r>
            <a:r>
              <a:rPr sz="1000" spc="40" dirty="0">
                <a:latin typeface="Calibri"/>
                <a:cs typeface="Calibri"/>
              </a:rPr>
              <a:t> </a:t>
            </a:r>
            <a:r>
              <a:rPr sz="1000" b="1" spc="60" dirty="0">
                <a:latin typeface="Calibri"/>
                <a:cs typeface="Calibri"/>
              </a:rPr>
              <a:t>αλυσίδες</a:t>
            </a:r>
            <a:r>
              <a:rPr sz="1000" b="1" spc="25" dirty="0">
                <a:latin typeface="Calibri"/>
                <a:cs typeface="Calibri"/>
              </a:rPr>
              <a:t> </a:t>
            </a:r>
            <a:r>
              <a:rPr sz="1000" spc="70" dirty="0">
                <a:latin typeface="Calibri"/>
                <a:cs typeface="Calibri"/>
              </a:rPr>
              <a:t>κανόνων</a:t>
            </a:r>
            <a:r>
              <a:rPr sz="1000" b="1" spc="70" dirty="0">
                <a:latin typeface="Calibri"/>
                <a:cs typeface="Calibri"/>
              </a:rPr>
              <a:t>.</a:t>
            </a:r>
            <a:endParaRPr sz="10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5"/>
              </a:spcBef>
              <a:buFont typeface="Arial"/>
              <a:buChar char="•"/>
            </a:pPr>
            <a:endParaRPr sz="1400">
              <a:latin typeface="Calibri"/>
              <a:cs typeface="Calibri"/>
            </a:endParaRPr>
          </a:p>
          <a:p>
            <a:pPr marL="300355" marR="2684145" indent="-287655">
              <a:lnSpc>
                <a:spcPct val="161700"/>
              </a:lnSpc>
              <a:buSzPct val="160000"/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sz="1000" b="1" spc="90" dirty="0">
                <a:latin typeface="Calibri"/>
                <a:cs typeface="Calibri"/>
              </a:rPr>
              <a:t>Αλυσίδες.</a:t>
            </a:r>
            <a:r>
              <a:rPr sz="1000" b="1" spc="40" dirty="0">
                <a:latin typeface="Calibri"/>
                <a:cs typeface="Calibri"/>
              </a:rPr>
              <a:t> </a:t>
            </a:r>
            <a:r>
              <a:rPr sz="1000" spc="110" dirty="0">
                <a:latin typeface="Calibri"/>
                <a:cs typeface="Calibri"/>
              </a:rPr>
              <a:t>Μια</a:t>
            </a:r>
            <a:r>
              <a:rPr sz="1000" spc="45" dirty="0">
                <a:latin typeface="Calibri"/>
                <a:cs typeface="Calibri"/>
              </a:rPr>
              <a:t> </a:t>
            </a:r>
            <a:r>
              <a:rPr sz="1000" spc="95" dirty="0">
                <a:latin typeface="Calibri"/>
                <a:cs typeface="Calibri"/>
              </a:rPr>
              <a:t>αλυσίδα</a:t>
            </a:r>
            <a:r>
              <a:rPr sz="1000" spc="45" dirty="0">
                <a:latin typeface="Calibri"/>
                <a:cs typeface="Calibri"/>
              </a:rPr>
              <a:t> </a:t>
            </a:r>
            <a:r>
              <a:rPr sz="1000" spc="75" dirty="0">
                <a:latin typeface="Calibri"/>
                <a:cs typeface="Calibri"/>
              </a:rPr>
              <a:t>είναι</a:t>
            </a:r>
            <a:r>
              <a:rPr sz="1000" spc="50" dirty="0">
                <a:latin typeface="Calibri"/>
                <a:cs typeface="Calibri"/>
              </a:rPr>
              <a:t> </a:t>
            </a:r>
            <a:r>
              <a:rPr sz="1000" spc="90" dirty="0">
                <a:latin typeface="Calibri"/>
                <a:cs typeface="Calibri"/>
              </a:rPr>
              <a:t>σειρά</a:t>
            </a:r>
            <a:r>
              <a:rPr sz="1000" spc="50" dirty="0">
                <a:latin typeface="Calibri"/>
                <a:cs typeface="Calibri"/>
              </a:rPr>
              <a:t> </a:t>
            </a:r>
            <a:r>
              <a:rPr sz="1000" b="1" spc="95" dirty="0">
                <a:latin typeface="Calibri"/>
                <a:cs typeface="Calibri"/>
              </a:rPr>
              <a:t>κανόνων.</a:t>
            </a:r>
            <a:r>
              <a:rPr sz="1000" b="1" spc="40" dirty="0">
                <a:latin typeface="Calibri"/>
                <a:cs typeface="Calibri"/>
              </a:rPr>
              <a:t> </a:t>
            </a:r>
            <a:r>
              <a:rPr sz="1000" spc="100" dirty="0">
                <a:latin typeface="Calibri"/>
                <a:cs typeface="Calibri"/>
              </a:rPr>
              <a:t>Όταν</a:t>
            </a:r>
            <a:r>
              <a:rPr sz="1000" spc="45" dirty="0">
                <a:latin typeface="Calibri"/>
                <a:cs typeface="Calibri"/>
              </a:rPr>
              <a:t> </a:t>
            </a:r>
            <a:r>
              <a:rPr sz="1000" b="1" spc="95" dirty="0">
                <a:latin typeface="Calibri"/>
                <a:cs typeface="Calibri"/>
              </a:rPr>
              <a:t>λαμβάνεται</a:t>
            </a:r>
            <a:r>
              <a:rPr sz="1000" b="1" spc="40" dirty="0">
                <a:latin typeface="Calibri"/>
                <a:cs typeface="Calibri"/>
              </a:rPr>
              <a:t> </a:t>
            </a:r>
            <a:r>
              <a:rPr sz="1000" spc="95" dirty="0">
                <a:latin typeface="Calibri"/>
                <a:cs typeface="Calibri"/>
              </a:rPr>
              <a:t>πακέτο</a:t>
            </a:r>
            <a:r>
              <a:rPr sz="1000" spc="45" dirty="0">
                <a:latin typeface="Calibri"/>
                <a:cs typeface="Calibri"/>
              </a:rPr>
              <a:t> </a:t>
            </a:r>
            <a:r>
              <a:rPr sz="1000" spc="95" dirty="0">
                <a:latin typeface="Calibri"/>
                <a:cs typeface="Calibri"/>
              </a:rPr>
              <a:t>δεδομένων</a:t>
            </a:r>
            <a:r>
              <a:rPr sz="1000" b="1" spc="95" dirty="0">
                <a:latin typeface="Calibri"/>
                <a:cs typeface="Calibri"/>
              </a:rPr>
              <a:t>,</a:t>
            </a:r>
            <a:r>
              <a:rPr sz="1000" b="1" spc="45" dirty="0">
                <a:latin typeface="Calibri"/>
                <a:cs typeface="Calibri"/>
              </a:rPr>
              <a:t> </a:t>
            </a:r>
            <a:r>
              <a:rPr sz="1000" b="1" u="sng" spc="9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το</a:t>
            </a:r>
            <a:r>
              <a:rPr sz="1000" b="1" u="sng" spc="4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1000" b="1" u="sng" spc="8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iptables</a:t>
            </a:r>
            <a:r>
              <a:rPr sz="1000" b="1" u="sng" spc="4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1000" b="1" u="sng" spc="9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τον</a:t>
            </a:r>
            <a:r>
              <a:rPr sz="1000" b="1" spc="45" dirty="0">
                <a:latin typeface="Calibri"/>
                <a:cs typeface="Calibri"/>
              </a:rPr>
              <a:t> </a:t>
            </a:r>
            <a:r>
              <a:rPr sz="1000" spc="95" dirty="0">
                <a:latin typeface="Calibri"/>
                <a:cs typeface="Calibri"/>
              </a:rPr>
              <a:t>κατάλληλο </a:t>
            </a:r>
            <a:r>
              <a:rPr sz="1000" spc="-215" dirty="0">
                <a:latin typeface="Calibri"/>
                <a:cs typeface="Calibri"/>
              </a:rPr>
              <a:t> </a:t>
            </a:r>
            <a:r>
              <a:rPr sz="1000" spc="85" dirty="0">
                <a:latin typeface="Calibri"/>
                <a:cs typeface="Calibri"/>
              </a:rPr>
              <a:t>και</a:t>
            </a:r>
            <a:r>
              <a:rPr sz="1000" spc="40" dirty="0">
                <a:latin typeface="Calibri"/>
                <a:cs typeface="Calibri"/>
              </a:rPr>
              <a:t> </a:t>
            </a:r>
            <a:r>
              <a:rPr sz="1000" spc="65" dirty="0">
                <a:latin typeface="Calibri"/>
                <a:cs typeface="Calibri"/>
              </a:rPr>
              <a:t>το</a:t>
            </a:r>
            <a:r>
              <a:rPr sz="1000" spc="30" dirty="0">
                <a:latin typeface="Calibri"/>
                <a:cs typeface="Calibri"/>
              </a:rPr>
              <a:t> </a:t>
            </a:r>
            <a:r>
              <a:rPr sz="1000" b="1" spc="65" dirty="0">
                <a:latin typeface="Calibri"/>
                <a:cs typeface="Calibri"/>
              </a:rPr>
              <a:t>φιλτράρει</a:t>
            </a:r>
            <a:r>
              <a:rPr sz="1000" b="1" spc="25" dirty="0">
                <a:latin typeface="Calibri"/>
                <a:cs typeface="Calibri"/>
              </a:rPr>
              <a:t> </a:t>
            </a:r>
            <a:r>
              <a:rPr sz="1000" spc="80" dirty="0">
                <a:latin typeface="Calibri"/>
                <a:cs typeface="Calibri"/>
              </a:rPr>
              <a:t>μέσω</a:t>
            </a:r>
            <a:r>
              <a:rPr sz="1000" spc="30" dirty="0">
                <a:latin typeface="Calibri"/>
                <a:cs typeface="Calibri"/>
              </a:rPr>
              <a:t> </a:t>
            </a:r>
            <a:r>
              <a:rPr sz="1000" spc="65" dirty="0">
                <a:latin typeface="Calibri"/>
                <a:cs typeface="Calibri"/>
              </a:rPr>
              <a:t>της</a:t>
            </a:r>
            <a:r>
              <a:rPr sz="1000" spc="25" dirty="0">
                <a:latin typeface="Calibri"/>
                <a:cs typeface="Calibri"/>
              </a:rPr>
              <a:t> </a:t>
            </a:r>
            <a:r>
              <a:rPr sz="1000" b="1" spc="70" dirty="0">
                <a:latin typeface="Calibri"/>
                <a:cs typeface="Calibri"/>
              </a:rPr>
              <a:t>αλυσίδας</a:t>
            </a:r>
            <a:r>
              <a:rPr sz="1000" b="1" spc="30" dirty="0">
                <a:latin typeface="Calibri"/>
                <a:cs typeface="Calibri"/>
              </a:rPr>
              <a:t> </a:t>
            </a:r>
            <a:r>
              <a:rPr sz="1000" b="1" spc="75" dirty="0">
                <a:latin typeface="Calibri"/>
                <a:cs typeface="Calibri"/>
              </a:rPr>
              <a:t>κανόνων</a:t>
            </a:r>
            <a:r>
              <a:rPr sz="1000" b="1" spc="20" dirty="0">
                <a:latin typeface="Calibri"/>
                <a:cs typeface="Calibri"/>
              </a:rPr>
              <a:t> </a:t>
            </a:r>
            <a:r>
              <a:rPr sz="1000" spc="60" dirty="0">
                <a:latin typeface="Calibri"/>
                <a:cs typeface="Calibri"/>
              </a:rPr>
              <a:t>μέχρι</a:t>
            </a:r>
            <a:r>
              <a:rPr sz="1000" spc="30" dirty="0">
                <a:latin typeface="Calibri"/>
                <a:cs typeface="Calibri"/>
              </a:rPr>
              <a:t> </a:t>
            </a:r>
            <a:r>
              <a:rPr sz="1000" spc="75" dirty="0">
                <a:latin typeface="Calibri"/>
                <a:cs typeface="Calibri"/>
              </a:rPr>
              <a:t>να</a:t>
            </a:r>
            <a:r>
              <a:rPr sz="1000" spc="30" dirty="0">
                <a:latin typeface="Calibri"/>
                <a:cs typeface="Calibri"/>
              </a:rPr>
              <a:t> </a:t>
            </a:r>
            <a:r>
              <a:rPr sz="1000" b="1" spc="65" dirty="0">
                <a:latin typeface="Calibri"/>
                <a:cs typeface="Calibri"/>
              </a:rPr>
              <a:t>βρει</a:t>
            </a:r>
            <a:r>
              <a:rPr sz="1000" b="1" spc="30" dirty="0">
                <a:latin typeface="Calibri"/>
                <a:cs typeface="Calibri"/>
              </a:rPr>
              <a:t> </a:t>
            </a:r>
            <a:r>
              <a:rPr sz="1000" b="1" spc="50" dirty="0">
                <a:latin typeface="Calibri"/>
                <a:cs typeface="Calibri"/>
              </a:rPr>
              <a:t>αντιστοιχία.</a:t>
            </a:r>
            <a:endParaRPr sz="1000">
              <a:latin typeface="Calibri"/>
              <a:cs typeface="Calibri"/>
            </a:endParaRPr>
          </a:p>
          <a:p>
            <a:pPr>
              <a:lnSpc>
                <a:spcPct val="100000"/>
              </a:lnSpc>
              <a:buFont typeface="Arial"/>
              <a:buChar char="•"/>
            </a:pPr>
            <a:endParaRPr sz="10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5"/>
              </a:spcBef>
              <a:buFont typeface="Arial"/>
              <a:buChar char="•"/>
            </a:pPr>
            <a:endParaRPr sz="1100">
              <a:latin typeface="Calibri"/>
              <a:cs typeface="Calibri"/>
            </a:endParaRPr>
          </a:p>
          <a:p>
            <a:pPr marL="300355" indent="-287655">
              <a:lnSpc>
                <a:spcPct val="100000"/>
              </a:lnSpc>
              <a:buSzPct val="160000"/>
              <a:buFont typeface="Arial"/>
              <a:buChar char="•"/>
              <a:tabLst>
                <a:tab pos="299720" algn="l"/>
                <a:tab pos="300355" algn="l"/>
              </a:tabLst>
            </a:pPr>
            <a:r>
              <a:rPr sz="1000" b="1" spc="65" dirty="0">
                <a:latin typeface="Calibri"/>
                <a:cs typeface="Calibri"/>
              </a:rPr>
              <a:t>Κανόνες.</a:t>
            </a:r>
            <a:r>
              <a:rPr sz="1000" b="1" spc="35" dirty="0">
                <a:latin typeface="Calibri"/>
                <a:cs typeface="Calibri"/>
              </a:rPr>
              <a:t> </a:t>
            </a:r>
            <a:r>
              <a:rPr sz="1000" spc="70" dirty="0">
                <a:latin typeface="Calibri"/>
                <a:cs typeface="Calibri"/>
              </a:rPr>
              <a:t>Ένας</a:t>
            </a:r>
            <a:r>
              <a:rPr sz="1000" spc="40" dirty="0">
                <a:latin typeface="Calibri"/>
                <a:cs typeface="Calibri"/>
              </a:rPr>
              <a:t> </a:t>
            </a:r>
            <a:r>
              <a:rPr sz="1000" spc="70" dirty="0">
                <a:latin typeface="Calibri"/>
                <a:cs typeface="Calibri"/>
              </a:rPr>
              <a:t>κανόνας</a:t>
            </a:r>
            <a:r>
              <a:rPr sz="1000" spc="45" dirty="0">
                <a:latin typeface="Calibri"/>
                <a:cs typeface="Calibri"/>
              </a:rPr>
              <a:t> </a:t>
            </a:r>
            <a:r>
              <a:rPr sz="1000" spc="55" dirty="0">
                <a:latin typeface="Calibri"/>
                <a:cs typeface="Calibri"/>
              </a:rPr>
              <a:t>είναι</a:t>
            </a:r>
            <a:r>
              <a:rPr sz="1000" spc="40" dirty="0">
                <a:latin typeface="Calibri"/>
                <a:cs typeface="Calibri"/>
              </a:rPr>
              <a:t> </a:t>
            </a:r>
            <a:r>
              <a:rPr sz="1000" b="1" spc="80" dirty="0">
                <a:latin typeface="Calibri"/>
                <a:cs typeface="Calibri"/>
              </a:rPr>
              <a:t>δήλωση</a:t>
            </a:r>
            <a:r>
              <a:rPr sz="1000" b="1" spc="50" dirty="0">
                <a:latin typeface="Calibri"/>
                <a:cs typeface="Calibri"/>
              </a:rPr>
              <a:t> </a:t>
            </a:r>
            <a:r>
              <a:rPr sz="1000" spc="75" dirty="0">
                <a:latin typeface="Calibri"/>
                <a:cs typeface="Calibri"/>
              </a:rPr>
              <a:t>που</a:t>
            </a:r>
            <a:r>
              <a:rPr sz="1000" spc="45" dirty="0">
                <a:latin typeface="Calibri"/>
                <a:cs typeface="Calibri"/>
              </a:rPr>
              <a:t> </a:t>
            </a:r>
            <a:r>
              <a:rPr sz="1000" spc="55" dirty="0">
                <a:latin typeface="Calibri"/>
                <a:cs typeface="Calibri"/>
              </a:rPr>
              <a:t>ορίζει</a:t>
            </a:r>
            <a:r>
              <a:rPr sz="1000" spc="40" dirty="0">
                <a:latin typeface="Calibri"/>
                <a:cs typeface="Calibri"/>
              </a:rPr>
              <a:t> </a:t>
            </a:r>
            <a:r>
              <a:rPr sz="1000" spc="50" dirty="0">
                <a:latin typeface="Calibri"/>
                <a:cs typeface="Calibri"/>
              </a:rPr>
              <a:t>τις</a:t>
            </a:r>
            <a:r>
              <a:rPr sz="1000" spc="45" dirty="0">
                <a:latin typeface="Calibri"/>
                <a:cs typeface="Calibri"/>
              </a:rPr>
              <a:t> </a:t>
            </a:r>
            <a:r>
              <a:rPr sz="1000" b="1" spc="70" dirty="0">
                <a:latin typeface="Calibri"/>
                <a:cs typeface="Calibri"/>
              </a:rPr>
              <a:t>συνθήκες</a:t>
            </a:r>
            <a:r>
              <a:rPr sz="1000" b="1" spc="40" dirty="0">
                <a:latin typeface="Calibri"/>
                <a:cs typeface="Calibri"/>
              </a:rPr>
              <a:t> </a:t>
            </a:r>
            <a:r>
              <a:rPr sz="1000" spc="60" dirty="0">
                <a:latin typeface="Calibri"/>
                <a:cs typeface="Calibri"/>
              </a:rPr>
              <a:t>για</a:t>
            </a:r>
            <a:r>
              <a:rPr sz="1000" spc="45" dirty="0">
                <a:latin typeface="Calibri"/>
                <a:cs typeface="Calibri"/>
              </a:rPr>
              <a:t> </a:t>
            </a:r>
            <a:r>
              <a:rPr sz="1000" b="1" spc="70" dirty="0">
                <a:latin typeface="Calibri"/>
                <a:cs typeface="Calibri"/>
              </a:rPr>
              <a:t>την</a:t>
            </a:r>
            <a:r>
              <a:rPr sz="1000" b="1" spc="40" dirty="0">
                <a:latin typeface="Calibri"/>
                <a:cs typeface="Calibri"/>
              </a:rPr>
              <a:t> </a:t>
            </a:r>
            <a:r>
              <a:rPr sz="1000" b="1" spc="60" dirty="0">
                <a:latin typeface="Calibri"/>
                <a:cs typeface="Calibri"/>
              </a:rPr>
              <a:t>αντιστοίχιση</a:t>
            </a:r>
            <a:r>
              <a:rPr sz="1000" b="1" spc="35" dirty="0">
                <a:latin typeface="Calibri"/>
                <a:cs typeface="Calibri"/>
              </a:rPr>
              <a:t> </a:t>
            </a:r>
            <a:r>
              <a:rPr sz="1000" spc="70" dirty="0">
                <a:latin typeface="Calibri"/>
                <a:cs typeface="Calibri"/>
              </a:rPr>
              <a:t>πακέτου</a:t>
            </a:r>
            <a:r>
              <a:rPr sz="1000" spc="45" dirty="0">
                <a:latin typeface="Calibri"/>
                <a:cs typeface="Calibri"/>
              </a:rPr>
              <a:t> </a:t>
            </a:r>
            <a:r>
              <a:rPr sz="1000" spc="70" dirty="0">
                <a:latin typeface="Calibri"/>
                <a:cs typeface="Calibri"/>
              </a:rPr>
              <a:t>δεδομένων,</a:t>
            </a:r>
            <a:r>
              <a:rPr sz="1000" spc="35" dirty="0">
                <a:latin typeface="Calibri"/>
                <a:cs typeface="Calibri"/>
              </a:rPr>
              <a:t> </a:t>
            </a:r>
            <a:r>
              <a:rPr sz="1000" spc="70" dirty="0">
                <a:latin typeface="Calibri"/>
                <a:cs typeface="Calibri"/>
              </a:rPr>
              <a:t>στη</a:t>
            </a:r>
            <a:r>
              <a:rPr sz="1000" spc="45" dirty="0">
                <a:latin typeface="Calibri"/>
                <a:cs typeface="Calibri"/>
              </a:rPr>
              <a:t> </a:t>
            </a:r>
            <a:r>
              <a:rPr sz="1000" spc="65" dirty="0">
                <a:latin typeface="Calibri"/>
                <a:cs typeface="Calibri"/>
              </a:rPr>
              <a:t>συνέχεια</a:t>
            </a:r>
            <a:r>
              <a:rPr sz="1000" spc="40" dirty="0">
                <a:latin typeface="Calibri"/>
                <a:cs typeface="Calibri"/>
              </a:rPr>
              <a:t> </a:t>
            </a:r>
            <a:r>
              <a:rPr sz="1000" spc="65" dirty="0">
                <a:latin typeface="Calibri"/>
                <a:cs typeface="Calibri"/>
              </a:rPr>
              <a:t>αποστέλλεται</a:t>
            </a:r>
            <a:r>
              <a:rPr sz="1000" spc="45" dirty="0">
                <a:latin typeface="Calibri"/>
                <a:cs typeface="Calibri"/>
              </a:rPr>
              <a:t> </a:t>
            </a:r>
            <a:r>
              <a:rPr sz="1000" spc="70" dirty="0">
                <a:latin typeface="Calibri"/>
                <a:cs typeface="Calibri"/>
              </a:rPr>
              <a:t>σε</a:t>
            </a:r>
            <a:r>
              <a:rPr sz="1000" spc="40" dirty="0">
                <a:latin typeface="Calibri"/>
                <a:cs typeface="Calibri"/>
              </a:rPr>
              <a:t> </a:t>
            </a:r>
            <a:r>
              <a:rPr sz="1000" spc="70" dirty="0">
                <a:latin typeface="Calibri"/>
                <a:cs typeface="Calibri"/>
              </a:rPr>
              <a:t>έναν</a:t>
            </a:r>
            <a:r>
              <a:rPr sz="1000" spc="45" dirty="0">
                <a:latin typeface="Calibri"/>
                <a:cs typeface="Calibri"/>
              </a:rPr>
              <a:t> </a:t>
            </a:r>
            <a:r>
              <a:rPr sz="1000" b="1" spc="65" dirty="0">
                <a:latin typeface="Calibri"/>
                <a:cs typeface="Calibri"/>
              </a:rPr>
              <a:t>στόχο.</a:t>
            </a:r>
            <a:endParaRPr sz="10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"/>
              </a:spcBef>
              <a:buFont typeface="Arial"/>
              <a:buChar char="•"/>
            </a:pPr>
            <a:endParaRPr sz="2050">
              <a:latin typeface="Calibri"/>
              <a:cs typeface="Calibri"/>
            </a:endParaRPr>
          </a:p>
          <a:p>
            <a:pPr marL="299720" indent="-287020">
              <a:lnSpc>
                <a:spcPct val="100000"/>
              </a:lnSpc>
              <a:buSzPct val="160000"/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sz="1000" b="1" spc="80" dirty="0">
                <a:latin typeface="Calibri"/>
                <a:cs typeface="Calibri"/>
              </a:rPr>
              <a:t>Στόχοι.</a:t>
            </a:r>
            <a:r>
              <a:rPr sz="1000" b="1" spc="40" dirty="0">
                <a:latin typeface="Calibri"/>
                <a:cs typeface="Calibri"/>
              </a:rPr>
              <a:t> </a:t>
            </a:r>
            <a:r>
              <a:rPr sz="1000" spc="90" dirty="0">
                <a:latin typeface="Calibri"/>
                <a:cs typeface="Calibri"/>
              </a:rPr>
              <a:t>Ένας</a:t>
            </a:r>
            <a:r>
              <a:rPr sz="1000" spc="45" dirty="0">
                <a:latin typeface="Calibri"/>
                <a:cs typeface="Calibri"/>
              </a:rPr>
              <a:t> </a:t>
            </a:r>
            <a:r>
              <a:rPr sz="1000" spc="90" dirty="0">
                <a:latin typeface="Calibri"/>
                <a:cs typeface="Calibri"/>
              </a:rPr>
              <a:t>στόχος</a:t>
            </a:r>
            <a:r>
              <a:rPr sz="1000" spc="50" dirty="0">
                <a:latin typeface="Calibri"/>
                <a:cs typeface="Calibri"/>
              </a:rPr>
              <a:t> </a:t>
            </a:r>
            <a:r>
              <a:rPr sz="1000" spc="75" dirty="0">
                <a:latin typeface="Calibri"/>
                <a:cs typeface="Calibri"/>
              </a:rPr>
              <a:t>είναι</a:t>
            </a:r>
            <a:r>
              <a:rPr sz="1000" spc="50" dirty="0">
                <a:latin typeface="Calibri"/>
                <a:cs typeface="Calibri"/>
              </a:rPr>
              <a:t> </a:t>
            </a:r>
            <a:r>
              <a:rPr sz="1000" b="1" u="sng" spc="114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απόφαση</a:t>
            </a:r>
            <a:r>
              <a:rPr sz="1000" b="1" spc="50" dirty="0">
                <a:latin typeface="Calibri"/>
                <a:cs typeface="Calibri"/>
              </a:rPr>
              <a:t> </a:t>
            </a:r>
            <a:r>
              <a:rPr sz="1000" spc="85" dirty="0">
                <a:latin typeface="Calibri"/>
                <a:cs typeface="Calibri"/>
              </a:rPr>
              <a:t>για</a:t>
            </a:r>
            <a:r>
              <a:rPr sz="1000" spc="45" dirty="0">
                <a:latin typeface="Calibri"/>
                <a:cs typeface="Calibri"/>
              </a:rPr>
              <a:t> </a:t>
            </a:r>
            <a:r>
              <a:rPr sz="1000" spc="85" dirty="0">
                <a:latin typeface="Calibri"/>
                <a:cs typeface="Calibri"/>
              </a:rPr>
              <a:t>το</a:t>
            </a:r>
            <a:r>
              <a:rPr sz="1000" spc="45" dirty="0">
                <a:latin typeface="Calibri"/>
                <a:cs typeface="Calibri"/>
              </a:rPr>
              <a:t> </a:t>
            </a:r>
            <a:r>
              <a:rPr sz="1000" spc="60" dirty="0">
                <a:latin typeface="Calibri"/>
                <a:cs typeface="Calibri"/>
              </a:rPr>
              <a:t>τι</a:t>
            </a:r>
            <a:r>
              <a:rPr sz="1000" spc="50" dirty="0">
                <a:latin typeface="Calibri"/>
                <a:cs typeface="Calibri"/>
              </a:rPr>
              <a:t> </a:t>
            </a:r>
            <a:r>
              <a:rPr sz="1000" spc="90" dirty="0">
                <a:latin typeface="Calibri"/>
                <a:cs typeface="Calibri"/>
              </a:rPr>
              <a:t>πρέπει</a:t>
            </a:r>
            <a:r>
              <a:rPr sz="1000" spc="45" dirty="0">
                <a:latin typeface="Calibri"/>
                <a:cs typeface="Calibri"/>
              </a:rPr>
              <a:t> </a:t>
            </a:r>
            <a:r>
              <a:rPr sz="1000" spc="100" dirty="0">
                <a:latin typeface="Calibri"/>
                <a:cs typeface="Calibri"/>
              </a:rPr>
              <a:t>να</a:t>
            </a:r>
            <a:r>
              <a:rPr sz="1000" spc="50" dirty="0">
                <a:latin typeface="Calibri"/>
                <a:cs typeface="Calibri"/>
              </a:rPr>
              <a:t> </a:t>
            </a:r>
            <a:r>
              <a:rPr sz="1000" spc="75" dirty="0">
                <a:latin typeface="Calibri"/>
                <a:cs typeface="Calibri"/>
              </a:rPr>
              <a:t>γίνει</a:t>
            </a:r>
            <a:r>
              <a:rPr sz="1000" spc="45" dirty="0">
                <a:latin typeface="Calibri"/>
                <a:cs typeface="Calibri"/>
              </a:rPr>
              <a:t> </a:t>
            </a:r>
            <a:r>
              <a:rPr sz="1000" spc="95" dirty="0">
                <a:latin typeface="Calibri"/>
                <a:cs typeface="Calibri"/>
              </a:rPr>
              <a:t>με</a:t>
            </a:r>
            <a:r>
              <a:rPr sz="1000" spc="50" dirty="0">
                <a:latin typeface="Calibri"/>
                <a:cs typeface="Calibri"/>
              </a:rPr>
              <a:t> </a:t>
            </a:r>
            <a:r>
              <a:rPr sz="1000" spc="95" dirty="0">
                <a:latin typeface="Calibri"/>
                <a:cs typeface="Calibri"/>
              </a:rPr>
              <a:t>πακέτο</a:t>
            </a:r>
            <a:r>
              <a:rPr sz="1000" spc="45" dirty="0">
                <a:latin typeface="Calibri"/>
                <a:cs typeface="Calibri"/>
              </a:rPr>
              <a:t> </a:t>
            </a:r>
            <a:r>
              <a:rPr sz="1000" spc="95" dirty="0">
                <a:latin typeface="Calibri"/>
                <a:cs typeface="Calibri"/>
              </a:rPr>
              <a:t>δεδομένων.</a:t>
            </a:r>
            <a:r>
              <a:rPr sz="1000" spc="40" dirty="0">
                <a:latin typeface="Calibri"/>
                <a:cs typeface="Calibri"/>
              </a:rPr>
              <a:t> </a:t>
            </a:r>
            <a:r>
              <a:rPr sz="1000" spc="95" dirty="0">
                <a:latin typeface="Calibri"/>
                <a:cs typeface="Calibri"/>
              </a:rPr>
              <a:t>Το</a:t>
            </a:r>
            <a:r>
              <a:rPr sz="1000" spc="50" dirty="0">
                <a:latin typeface="Calibri"/>
                <a:cs typeface="Calibri"/>
              </a:rPr>
              <a:t> </a:t>
            </a:r>
            <a:r>
              <a:rPr sz="1000" spc="95" dirty="0">
                <a:latin typeface="Calibri"/>
                <a:cs typeface="Calibri"/>
              </a:rPr>
              <a:t>πακέτο</a:t>
            </a:r>
            <a:r>
              <a:rPr sz="1000" spc="45" dirty="0">
                <a:latin typeface="Calibri"/>
                <a:cs typeface="Calibri"/>
              </a:rPr>
              <a:t> </a:t>
            </a:r>
            <a:r>
              <a:rPr sz="1000" spc="100" dirty="0">
                <a:latin typeface="Calibri"/>
                <a:cs typeface="Calibri"/>
              </a:rPr>
              <a:t>δεδομένων</a:t>
            </a:r>
            <a:r>
              <a:rPr sz="1000" spc="50" dirty="0">
                <a:latin typeface="Calibri"/>
                <a:cs typeface="Calibri"/>
              </a:rPr>
              <a:t> </a:t>
            </a:r>
            <a:r>
              <a:rPr sz="1000" spc="75" dirty="0">
                <a:latin typeface="Calibri"/>
                <a:cs typeface="Calibri"/>
              </a:rPr>
              <a:t>είτε</a:t>
            </a:r>
            <a:r>
              <a:rPr sz="1000" spc="45" dirty="0">
                <a:latin typeface="Calibri"/>
                <a:cs typeface="Calibri"/>
              </a:rPr>
              <a:t> </a:t>
            </a:r>
            <a:r>
              <a:rPr sz="1000" spc="80" dirty="0">
                <a:latin typeface="Calibri"/>
                <a:cs typeface="Calibri"/>
              </a:rPr>
              <a:t>γίνεται</a:t>
            </a:r>
            <a:r>
              <a:rPr sz="1000" spc="45" dirty="0">
                <a:latin typeface="Calibri"/>
                <a:cs typeface="Calibri"/>
              </a:rPr>
              <a:t> </a:t>
            </a:r>
            <a:r>
              <a:rPr sz="1000" b="1" u="sng" spc="9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αποδεκτό,</a:t>
            </a:r>
            <a:r>
              <a:rPr sz="1000" b="1" spc="50" dirty="0">
                <a:latin typeface="Calibri"/>
                <a:cs typeface="Calibri"/>
              </a:rPr>
              <a:t> </a:t>
            </a:r>
            <a:r>
              <a:rPr sz="1000" spc="75" dirty="0">
                <a:latin typeface="Calibri"/>
                <a:cs typeface="Calibri"/>
              </a:rPr>
              <a:t>είτε</a:t>
            </a:r>
            <a:r>
              <a:rPr sz="1000" spc="45" dirty="0">
                <a:latin typeface="Calibri"/>
                <a:cs typeface="Calibri"/>
              </a:rPr>
              <a:t> </a:t>
            </a:r>
            <a:r>
              <a:rPr sz="1000" b="1" u="sng" spc="8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απορρίπτεται,</a:t>
            </a:r>
            <a:endParaRPr sz="1000">
              <a:latin typeface="Calibri"/>
              <a:cs typeface="Calibri"/>
            </a:endParaRPr>
          </a:p>
          <a:p>
            <a:pPr marL="300355">
              <a:lnSpc>
                <a:spcPct val="100000"/>
              </a:lnSpc>
              <a:spcBef>
                <a:spcPts val="725"/>
              </a:spcBef>
            </a:pPr>
            <a:r>
              <a:rPr sz="1000" spc="80" dirty="0">
                <a:latin typeface="Calibri"/>
                <a:cs typeface="Calibri"/>
              </a:rPr>
              <a:t>ή</a:t>
            </a:r>
            <a:r>
              <a:rPr sz="1000" spc="5" dirty="0">
                <a:latin typeface="Calibri"/>
                <a:cs typeface="Calibri"/>
              </a:rPr>
              <a:t> </a:t>
            </a:r>
            <a:r>
              <a:rPr sz="1000" b="1" u="sng" spc="5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απορρίπτεται.</a:t>
            </a:r>
            <a:endParaRPr sz="1000">
              <a:latin typeface="Calibri"/>
              <a:cs typeface="Calibri"/>
            </a:endParaRPr>
          </a:p>
          <a:p>
            <a:pPr marL="756920" lvl="1" indent="-286385">
              <a:lnSpc>
                <a:spcPct val="100000"/>
              </a:lnSpc>
              <a:spcBef>
                <a:spcPts val="735"/>
              </a:spcBef>
              <a:buSzPct val="160000"/>
              <a:buFont typeface="Arial"/>
              <a:buChar char="•"/>
              <a:tabLst>
                <a:tab pos="756285" algn="l"/>
                <a:tab pos="756920" algn="l"/>
              </a:tabLst>
            </a:pPr>
            <a:r>
              <a:rPr sz="1000" b="1" spc="85" dirty="0">
                <a:latin typeface="Calibri"/>
                <a:cs typeface="Calibri"/>
              </a:rPr>
              <a:t>ΑΠΟΔΕΧΟΜΕΝΟ.</a:t>
            </a:r>
            <a:r>
              <a:rPr sz="1000" b="1" spc="25" dirty="0">
                <a:latin typeface="Calibri"/>
                <a:cs typeface="Calibri"/>
              </a:rPr>
              <a:t> </a:t>
            </a:r>
            <a:r>
              <a:rPr sz="1000" spc="60" dirty="0">
                <a:latin typeface="Calibri"/>
                <a:cs typeface="Calibri"/>
              </a:rPr>
              <a:t>Επιτρέπει</a:t>
            </a:r>
            <a:r>
              <a:rPr sz="1000" spc="40" dirty="0">
                <a:latin typeface="Calibri"/>
                <a:cs typeface="Calibri"/>
              </a:rPr>
              <a:t> </a:t>
            </a:r>
            <a:r>
              <a:rPr sz="1000" b="1" spc="65" dirty="0">
                <a:latin typeface="Calibri"/>
                <a:cs typeface="Calibri"/>
              </a:rPr>
              <a:t>τη</a:t>
            </a:r>
            <a:r>
              <a:rPr sz="1000" b="1" spc="40" dirty="0">
                <a:latin typeface="Calibri"/>
                <a:cs typeface="Calibri"/>
              </a:rPr>
              <a:t> </a:t>
            </a:r>
            <a:r>
              <a:rPr sz="1000" b="1" spc="70" dirty="0">
                <a:latin typeface="Calibri"/>
                <a:cs typeface="Calibri"/>
              </a:rPr>
              <a:t>διέλευση</a:t>
            </a:r>
            <a:r>
              <a:rPr sz="1000" b="1" spc="35" dirty="0">
                <a:latin typeface="Calibri"/>
                <a:cs typeface="Calibri"/>
              </a:rPr>
              <a:t> </a:t>
            </a:r>
            <a:r>
              <a:rPr sz="1000" spc="70" dirty="0">
                <a:latin typeface="Calibri"/>
                <a:cs typeface="Calibri"/>
              </a:rPr>
              <a:t>του</a:t>
            </a:r>
            <a:r>
              <a:rPr sz="1000" spc="40" dirty="0">
                <a:latin typeface="Calibri"/>
                <a:cs typeface="Calibri"/>
              </a:rPr>
              <a:t> </a:t>
            </a:r>
            <a:r>
              <a:rPr sz="1000" b="1" spc="70" dirty="0">
                <a:latin typeface="Calibri"/>
                <a:cs typeface="Calibri"/>
              </a:rPr>
              <a:t>πακέτου</a:t>
            </a:r>
            <a:r>
              <a:rPr sz="1000" b="1" spc="40" dirty="0">
                <a:latin typeface="Calibri"/>
                <a:cs typeface="Calibri"/>
              </a:rPr>
              <a:t> </a:t>
            </a:r>
            <a:r>
              <a:rPr sz="1000" b="1" spc="75" dirty="0">
                <a:latin typeface="Calibri"/>
                <a:cs typeface="Calibri"/>
              </a:rPr>
              <a:t>δεδομένων</a:t>
            </a:r>
            <a:r>
              <a:rPr sz="1000" b="1" spc="35" dirty="0">
                <a:latin typeface="Calibri"/>
                <a:cs typeface="Calibri"/>
              </a:rPr>
              <a:t> </a:t>
            </a:r>
            <a:r>
              <a:rPr sz="1000" spc="80" dirty="0">
                <a:latin typeface="Calibri"/>
                <a:cs typeface="Calibri"/>
              </a:rPr>
              <a:t>από</a:t>
            </a:r>
            <a:r>
              <a:rPr sz="1000" spc="35" dirty="0">
                <a:latin typeface="Calibri"/>
                <a:cs typeface="Calibri"/>
              </a:rPr>
              <a:t> </a:t>
            </a:r>
            <a:r>
              <a:rPr sz="1000" spc="65" dirty="0">
                <a:latin typeface="Calibri"/>
                <a:cs typeface="Calibri"/>
              </a:rPr>
              <a:t>το</a:t>
            </a:r>
            <a:r>
              <a:rPr sz="1000" spc="40" dirty="0">
                <a:latin typeface="Calibri"/>
                <a:cs typeface="Calibri"/>
              </a:rPr>
              <a:t> </a:t>
            </a:r>
            <a:r>
              <a:rPr sz="1000" b="1" spc="50" dirty="0">
                <a:latin typeface="Calibri"/>
                <a:cs typeface="Calibri"/>
              </a:rPr>
              <a:t>τείχος</a:t>
            </a:r>
            <a:r>
              <a:rPr sz="1000" b="1" spc="20" dirty="0">
                <a:latin typeface="Calibri"/>
                <a:cs typeface="Calibri"/>
              </a:rPr>
              <a:t> </a:t>
            </a:r>
            <a:r>
              <a:rPr sz="1000" b="1" spc="55" dirty="0">
                <a:latin typeface="Calibri"/>
                <a:cs typeface="Calibri"/>
              </a:rPr>
              <a:t>(ηλεκτρονικής)</a:t>
            </a:r>
            <a:r>
              <a:rPr sz="1000" b="1" spc="25" dirty="0">
                <a:latin typeface="Calibri"/>
                <a:cs typeface="Calibri"/>
              </a:rPr>
              <a:t> </a:t>
            </a:r>
            <a:r>
              <a:rPr sz="1000" b="1" spc="60" dirty="0">
                <a:latin typeface="Calibri"/>
                <a:cs typeface="Calibri"/>
              </a:rPr>
              <a:t>προστασίας.</a:t>
            </a:r>
            <a:endParaRPr sz="1000">
              <a:latin typeface="Calibri"/>
              <a:cs typeface="Calibri"/>
            </a:endParaRPr>
          </a:p>
          <a:p>
            <a:pPr lvl="1">
              <a:lnSpc>
                <a:spcPct val="100000"/>
              </a:lnSpc>
              <a:spcBef>
                <a:spcPts val="10"/>
              </a:spcBef>
              <a:buFont typeface="Arial"/>
              <a:buChar char="•"/>
            </a:pPr>
            <a:endParaRPr sz="2100">
              <a:latin typeface="Calibri"/>
              <a:cs typeface="Calibri"/>
            </a:endParaRPr>
          </a:p>
          <a:p>
            <a:pPr marL="756920" lvl="1" indent="-286385">
              <a:lnSpc>
                <a:spcPct val="100000"/>
              </a:lnSpc>
              <a:buSzPct val="160000"/>
              <a:buFont typeface="Arial"/>
              <a:buChar char="•"/>
              <a:tabLst>
                <a:tab pos="756285" algn="l"/>
                <a:tab pos="756920" algn="l"/>
              </a:tabLst>
            </a:pPr>
            <a:r>
              <a:rPr sz="1000" b="1" spc="75" dirty="0">
                <a:latin typeface="Calibri"/>
                <a:cs typeface="Calibri"/>
              </a:rPr>
              <a:t>DROP.</a:t>
            </a:r>
            <a:r>
              <a:rPr sz="1000" b="1" spc="25" dirty="0">
                <a:latin typeface="Calibri"/>
                <a:cs typeface="Calibri"/>
              </a:rPr>
              <a:t> </a:t>
            </a:r>
            <a:r>
              <a:rPr sz="1000" spc="65" dirty="0">
                <a:latin typeface="Calibri"/>
                <a:cs typeface="Calibri"/>
              </a:rPr>
              <a:t>Απορρίπτει</a:t>
            </a:r>
            <a:r>
              <a:rPr sz="1000" spc="40" dirty="0">
                <a:latin typeface="Calibri"/>
                <a:cs typeface="Calibri"/>
              </a:rPr>
              <a:t> </a:t>
            </a:r>
            <a:r>
              <a:rPr sz="1000" spc="65" dirty="0">
                <a:latin typeface="Calibri"/>
                <a:cs typeface="Calibri"/>
              </a:rPr>
              <a:t>το</a:t>
            </a:r>
            <a:r>
              <a:rPr sz="1000" spc="35" dirty="0">
                <a:latin typeface="Calibri"/>
                <a:cs typeface="Calibri"/>
              </a:rPr>
              <a:t> </a:t>
            </a:r>
            <a:r>
              <a:rPr sz="1000" spc="70" dirty="0">
                <a:latin typeface="Calibri"/>
                <a:cs typeface="Calibri"/>
              </a:rPr>
              <a:t>πακέτο</a:t>
            </a:r>
            <a:r>
              <a:rPr sz="1000" spc="35" dirty="0">
                <a:latin typeface="Calibri"/>
                <a:cs typeface="Calibri"/>
              </a:rPr>
              <a:t> </a:t>
            </a:r>
            <a:r>
              <a:rPr sz="1000" spc="75" dirty="0">
                <a:latin typeface="Calibri"/>
                <a:cs typeface="Calibri"/>
              </a:rPr>
              <a:t>δεδομένων</a:t>
            </a:r>
            <a:r>
              <a:rPr sz="1000" spc="35" dirty="0">
                <a:latin typeface="Calibri"/>
                <a:cs typeface="Calibri"/>
              </a:rPr>
              <a:t> </a:t>
            </a:r>
            <a:r>
              <a:rPr sz="1000" b="1" spc="70" dirty="0">
                <a:latin typeface="Calibri"/>
                <a:cs typeface="Calibri"/>
              </a:rPr>
              <a:t>χωρίς</a:t>
            </a:r>
            <a:r>
              <a:rPr sz="1000" b="1" spc="30" dirty="0">
                <a:latin typeface="Calibri"/>
                <a:cs typeface="Calibri"/>
              </a:rPr>
              <a:t> </a:t>
            </a:r>
            <a:r>
              <a:rPr sz="1000" b="1" spc="75" dirty="0">
                <a:latin typeface="Calibri"/>
                <a:cs typeface="Calibri"/>
              </a:rPr>
              <a:t>να</a:t>
            </a:r>
            <a:r>
              <a:rPr sz="1000" b="1" spc="30" dirty="0">
                <a:latin typeface="Calibri"/>
                <a:cs typeface="Calibri"/>
              </a:rPr>
              <a:t> </a:t>
            </a:r>
            <a:r>
              <a:rPr sz="1000" b="1" spc="70" dirty="0">
                <a:latin typeface="Calibri"/>
                <a:cs typeface="Calibri"/>
              </a:rPr>
              <a:t>ενημερώσει</a:t>
            </a:r>
            <a:r>
              <a:rPr sz="1000" b="1" spc="30" dirty="0">
                <a:latin typeface="Calibri"/>
                <a:cs typeface="Calibri"/>
              </a:rPr>
              <a:t> </a:t>
            </a:r>
            <a:r>
              <a:rPr sz="1000" spc="65" dirty="0">
                <a:latin typeface="Calibri"/>
                <a:cs typeface="Calibri"/>
              </a:rPr>
              <a:t>τον</a:t>
            </a:r>
            <a:r>
              <a:rPr sz="1000" spc="35" dirty="0">
                <a:latin typeface="Calibri"/>
                <a:cs typeface="Calibri"/>
              </a:rPr>
              <a:t> </a:t>
            </a:r>
            <a:r>
              <a:rPr sz="1000" b="1" spc="60" dirty="0">
                <a:latin typeface="Calibri"/>
                <a:cs typeface="Calibri"/>
              </a:rPr>
              <a:t>αποστολέα.</a:t>
            </a:r>
            <a:endParaRPr sz="1000">
              <a:latin typeface="Calibri"/>
              <a:cs typeface="Calibri"/>
            </a:endParaRPr>
          </a:p>
          <a:p>
            <a:pPr lvl="1">
              <a:lnSpc>
                <a:spcPct val="100000"/>
              </a:lnSpc>
              <a:spcBef>
                <a:spcPts val="15"/>
              </a:spcBef>
              <a:buFont typeface="Arial"/>
              <a:buChar char="•"/>
            </a:pPr>
            <a:endParaRPr sz="2000">
              <a:latin typeface="Calibri"/>
              <a:cs typeface="Calibri"/>
            </a:endParaRPr>
          </a:p>
          <a:p>
            <a:pPr marL="756920" lvl="1" indent="-286385">
              <a:lnSpc>
                <a:spcPct val="100000"/>
              </a:lnSpc>
              <a:buSzPct val="160000"/>
              <a:buFont typeface="Arial"/>
              <a:buChar char="•"/>
              <a:tabLst>
                <a:tab pos="756285" algn="l"/>
                <a:tab pos="756920" algn="l"/>
              </a:tabLst>
            </a:pPr>
            <a:r>
              <a:rPr sz="1000" b="1" spc="75" dirty="0">
                <a:latin typeface="Calibri"/>
                <a:cs typeface="Calibri"/>
              </a:rPr>
              <a:t>ΑΠΟΡΡΙΨΤΕ.</a:t>
            </a:r>
            <a:r>
              <a:rPr sz="1000" b="1" spc="35" dirty="0">
                <a:latin typeface="Calibri"/>
                <a:cs typeface="Calibri"/>
              </a:rPr>
              <a:t> </a:t>
            </a:r>
            <a:r>
              <a:rPr sz="1000" b="1" spc="65" dirty="0">
                <a:latin typeface="Calibri"/>
                <a:cs typeface="Calibri"/>
              </a:rPr>
              <a:t>Απορρίπτει</a:t>
            </a:r>
            <a:r>
              <a:rPr sz="1000" b="1" spc="35" dirty="0">
                <a:latin typeface="Calibri"/>
                <a:cs typeface="Calibri"/>
              </a:rPr>
              <a:t> </a:t>
            </a:r>
            <a:r>
              <a:rPr sz="1000" spc="65" dirty="0">
                <a:latin typeface="Calibri"/>
                <a:cs typeface="Calibri"/>
              </a:rPr>
              <a:t>το</a:t>
            </a:r>
            <a:r>
              <a:rPr sz="1000" spc="40" dirty="0">
                <a:latin typeface="Calibri"/>
                <a:cs typeface="Calibri"/>
              </a:rPr>
              <a:t> </a:t>
            </a:r>
            <a:r>
              <a:rPr sz="1000" spc="70" dirty="0">
                <a:latin typeface="Calibri"/>
                <a:cs typeface="Calibri"/>
              </a:rPr>
              <a:t>πακέτο</a:t>
            </a:r>
            <a:r>
              <a:rPr sz="1000" spc="40" dirty="0">
                <a:latin typeface="Calibri"/>
                <a:cs typeface="Calibri"/>
              </a:rPr>
              <a:t> </a:t>
            </a:r>
            <a:r>
              <a:rPr sz="1000" spc="75" dirty="0">
                <a:latin typeface="Calibri"/>
                <a:cs typeface="Calibri"/>
              </a:rPr>
              <a:t>δεδομένων</a:t>
            </a:r>
            <a:r>
              <a:rPr sz="1000" spc="40" dirty="0">
                <a:latin typeface="Calibri"/>
                <a:cs typeface="Calibri"/>
              </a:rPr>
              <a:t> </a:t>
            </a:r>
            <a:r>
              <a:rPr sz="1000" spc="60" dirty="0">
                <a:latin typeface="Calibri"/>
                <a:cs typeface="Calibri"/>
              </a:rPr>
              <a:t>και</a:t>
            </a:r>
            <a:r>
              <a:rPr sz="1000" spc="40" dirty="0">
                <a:latin typeface="Calibri"/>
                <a:cs typeface="Calibri"/>
              </a:rPr>
              <a:t> </a:t>
            </a:r>
            <a:r>
              <a:rPr sz="1000" b="1" spc="65" dirty="0">
                <a:latin typeface="Calibri"/>
                <a:cs typeface="Calibri"/>
              </a:rPr>
              <a:t>επιστρέφει</a:t>
            </a:r>
            <a:r>
              <a:rPr sz="1000" b="1" spc="40" dirty="0">
                <a:latin typeface="Calibri"/>
                <a:cs typeface="Calibri"/>
              </a:rPr>
              <a:t> </a:t>
            </a:r>
            <a:r>
              <a:rPr sz="1000" spc="65" dirty="0">
                <a:latin typeface="Calibri"/>
                <a:cs typeface="Calibri"/>
              </a:rPr>
              <a:t>μια</a:t>
            </a:r>
            <a:r>
              <a:rPr sz="1000" spc="40" dirty="0">
                <a:latin typeface="Calibri"/>
                <a:cs typeface="Calibri"/>
              </a:rPr>
              <a:t> </a:t>
            </a:r>
            <a:r>
              <a:rPr sz="1000" spc="70" dirty="0">
                <a:latin typeface="Calibri"/>
                <a:cs typeface="Calibri"/>
              </a:rPr>
              <a:t>απάντηση</a:t>
            </a:r>
            <a:r>
              <a:rPr sz="1000" spc="45" dirty="0">
                <a:latin typeface="Calibri"/>
                <a:cs typeface="Calibri"/>
              </a:rPr>
              <a:t> </a:t>
            </a:r>
            <a:r>
              <a:rPr sz="1000" spc="75" dirty="0">
                <a:latin typeface="Calibri"/>
                <a:cs typeface="Calibri"/>
              </a:rPr>
              <a:t>σφάλματος</a:t>
            </a:r>
            <a:r>
              <a:rPr sz="1000" spc="40" dirty="0">
                <a:latin typeface="Calibri"/>
                <a:cs typeface="Calibri"/>
              </a:rPr>
              <a:t> </a:t>
            </a:r>
            <a:r>
              <a:rPr sz="1000" spc="65" dirty="0">
                <a:latin typeface="Calibri"/>
                <a:cs typeface="Calibri"/>
              </a:rPr>
              <a:t>στον</a:t>
            </a:r>
            <a:r>
              <a:rPr sz="1000" spc="50" dirty="0">
                <a:latin typeface="Calibri"/>
                <a:cs typeface="Calibri"/>
              </a:rPr>
              <a:t> </a:t>
            </a:r>
            <a:r>
              <a:rPr sz="1000" spc="60" dirty="0">
                <a:latin typeface="Calibri"/>
                <a:cs typeface="Calibri"/>
              </a:rPr>
              <a:t>αποστολέα.</a:t>
            </a:r>
            <a:endParaRPr sz="10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72440" y="0"/>
            <a:ext cx="11344910" cy="6878955"/>
            <a:chOff x="472440" y="0"/>
            <a:chExt cx="11344910" cy="6878955"/>
          </a:xfrm>
        </p:grpSpPr>
        <p:sp>
          <p:nvSpPr>
            <p:cNvPr id="3" name="object 3"/>
            <p:cNvSpPr/>
            <p:nvPr/>
          </p:nvSpPr>
          <p:spPr>
            <a:xfrm>
              <a:off x="6896099" y="1270"/>
              <a:ext cx="1818639" cy="6856730"/>
            </a:xfrm>
            <a:custGeom>
              <a:avLst/>
              <a:gdLst/>
              <a:ahLst/>
              <a:cxnLst/>
              <a:rect l="l" t="t" r="r" b="b"/>
              <a:pathLst>
                <a:path w="1818640" h="6856730">
                  <a:moveTo>
                    <a:pt x="0" y="6856730"/>
                  </a:moveTo>
                  <a:lnTo>
                    <a:pt x="1818322" y="0"/>
                  </a:lnTo>
                </a:path>
              </a:pathLst>
            </a:custGeom>
            <a:ln w="22225">
              <a:solidFill>
                <a:srgbClr val="D6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7895590" y="5207635"/>
              <a:ext cx="756285" cy="1645920"/>
            </a:xfrm>
            <a:custGeom>
              <a:avLst/>
              <a:gdLst/>
              <a:ahLst/>
              <a:cxnLst/>
              <a:rect l="l" t="t" r="r" b="b"/>
              <a:pathLst>
                <a:path w="756284" h="1645920">
                  <a:moveTo>
                    <a:pt x="578484" y="0"/>
                  </a:moveTo>
                  <a:lnTo>
                    <a:pt x="532129" y="6350"/>
                  </a:lnTo>
                  <a:lnTo>
                    <a:pt x="489902" y="24129"/>
                  </a:lnTo>
                  <a:lnTo>
                    <a:pt x="453389" y="52387"/>
                  </a:lnTo>
                  <a:lnTo>
                    <a:pt x="425132" y="89534"/>
                  </a:lnTo>
                  <a:lnTo>
                    <a:pt x="406400" y="134619"/>
                  </a:lnTo>
                  <a:lnTo>
                    <a:pt x="0" y="1645602"/>
                  </a:lnTo>
                  <a:lnTo>
                    <a:pt x="26352" y="1645602"/>
                  </a:lnTo>
                  <a:lnTo>
                    <a:pt x="430212" y="140969"/>
                  </a:lnTo>
                  <a:lnTo>
                    <a:pt x="450214" y="95249"/>
                  </a:lnTo>
                  <a:lnTo>
                    <a:pt x="482282" y="59689"/>
                  </a:lnTo>
                  <a:lnTo>
                    <a:pt x="523239" y="35559"/>
                  </a:lnTo>
                  <a:lnTo>
                    <a:pt x="569594" y="25399"/>
                  </a:lnTo>
                  <a:lnTo>
                    <a:pt x="662362" y="25399"/>
                  </a:lnTo>
                  <a:lnTo>
                    <a:pt x="624839" y="6350"/>
                  </a:lnTo>
                  <a:lnTo>
                    <a:pt x="578484" y="0"/>
                  </a:lnTo>
                  <a:close/>
                </a:path>
                <a:path w="756284" h="1645920">
                  <a:moveTo>
                    <a:pt x="662362" y="25399"/>
                  </a:moveTo>
                  <a:lnTo>
                    <a:pt x="569594" y="25399"/>
                  </a:lnTo>
                  <a:lnTo>
                    <a:pt x="618489" y="30797"/>
                  </a:lnTo>
                  <a:lnTo>
                    <a:pt x="672464" y="57784"/>
                  </a:lnTo>
                  <a:lnTo>
                    <a:pt x="711517" y="103822"/>
                  </a:lnTo>
                  <a:lnTo>
                    <a:pt x="730884" y="161607"/>
                  </a:lnTo>
                  <a:lnTo>
                    <a:pt x="731837" y="192087"/>
                  </a:lnTo>
                  <a:lnTo>
                    <a:pt x="726439" y="222884"/>
                  </a:lnTo>
                  <a:lnTo>
                    <a:pt x="343852" y="1645602"/>
                  </a:lnTo>
                  <a:lnTo>
                    <a:pt x="370204" y="1645602"/>
                  </a:lnTo>
                  <a:lnTo>
                    <a:pt x="750252" y="229552"/>
                  </a:lnTo>
                  <a:lnTo>
                    <a:pt x="756284" y="193674"/>
                  </a:lnTo>
                  <a:lnTo>
                    <a:pt x="755332" y="158432"/>
                  </a:lnTo>
                  <a:lnTo>
                    <a:pt x="732789" y="91122"/>
                  </a:lnTo>
                  <a:lnTo>
                    <a:pt x="686752" y="37782"/>
                  </a:lnTo>
                  <a:lnTo>
                    <a:pt x="662362" y="25399"/>
                  </a:lnTo>
                  <a:close/>
                </a:path>
              </a:pathLst>
            </a:custGeom>
            <a:solidFill>
              <a:srgbClr val="D679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548880" y="6167120"/>
              <a:ext cx="3294379" cy="612140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72440" y="2651759"/>
              <a:ext cx="11344910" cy="2795270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68020" y="2847340"/>
              <a:ext cx="10767060" cy="2217419"/>
            </a:xfrm>
            <a:prstGeom prst="rect">
              <a:avLst/>
            </a:prstGeom>
          </p:spPr>
        </p:pic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875030" y="423862"/>
            <a:ext cx="2945765" cy="2921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50" spc="135" dirty="0">
                <a:solidFill>
                  <a:srgbClr val="000000"/>
                </a:solidFill>
              </a:rPr>
              <a:t>Πώς</a:t>
            </a:r>
            <a:r>
              <a:rPr sz="1750" spc="125" dirty="0">
                <a:solidFill>
                  <a:srgbClr val="000000"/>
                </a:solidFill>
              </a:rPr>
              <a:t> λειτουργεί</a:t>
            </a:r>
            <a:r>
              <a:rPr sz="1750" spc="150" dirty="0">
                <a:solidFill>
                  <a:srgbClr val="000000"/>
                </a:solidFill>
              </a:rPr>
              <a:t> </a:t>
            </a:r>
            <a:r>
              <a:rPr sz="1750" spc="114" dirty="0">
                <a:solidFill>
                  <a:srgbClr val="000000"/>
                </a:solidFill>
              </a:rPr>
              <a:t>το</a:t>
            </a:r>
            <a:r>
              <a:rPr sz="1750" spc="170" dirty="0">
                <a:solidFill>
                  <a:srgbClr val="000000"/>
                </a:solidFill>
              </a:rPr>
              <a:t> </a:t>
            </a:r>
            <a:r>
              <a:rPr sz="1750" spc="135" dirty="0">
                <a:solidFill>
                  <a:srgbClr val="000000"/>
                </a:solidFill>
              </a:rPr>
              <a:t>iptables;</a:t>
            </a:r>
            <a:endParaRPr sz="1750"/>
          </a:p>
        </p:txBody>
      </p:sp>
      <p:sp>
        <p:nvSpPr>
          <p:cNvPr id="11" name="object 11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720"/>
              </a:lnSpc>
            </a:pPr>
            <a:r>
              <a:rPr spc="30" dirty="0"/>
              <a:t>6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8308340" y="33019"/>
            <a:ext cx="2174240" cy="1244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50" spc="60" dirty="0">
                <a:latin typeface="Calibri"/>
                <a:cs typeface="Calibri"/>
              </a:rPr>
              <a:t>CSP004_C_E:</a:t>
            </a:r>
            <a:r>
              <a:rPr sz="650" spc="35" dirty="0">
                <a:latin typeface="Calibri"/>
                <a:cs typeface="Calibri"/>
              </a:rPr>
              <a:t> </a:t>
            </a:r>
            <a:r>
              <a:rPr sz="650" spc="55" dirty="0">
                <a:latin typeface="Calibri"/>
                <a:cs typeface="Calibri"/>
              </a:rPr>
              <a:t>Abdelkader</a:t>
            </a:r>
            <a:r>
              <a:rPr sz="650" spc="30" dirty="0">
                <a:latin typeface="Calibri"/>
                <a:cs typeface="Calibri"/>
              </a:rPr>
              <a:t> </a:t>
            </a:r>
            <a:r>
              <a:rPr sz="650" spc="60" dirty="0">
                <a:latin typeface="Calibri"/>
                <a:cs typeface="Calibri"/>
              </a:rPr>
              <a:t>Shaaban</a:t>
            </a:r>
            <a:r>
              <a:rPr sz="650" spc="40" dirty="0">
                <a:latin typeface="Calibri"/>
                <a:cs typeface="Calibri"/>
              </a:rPr>
              <a:t> </a:t>
            </a:r>
            <a:r>
              <a:rPr sz="650" spc="55" dirty="0">
                <a:latin typeface="Calibri"/>
                <a:cs typeface="Calibri"/>
              </a:rPr>
              <a:t>και</a:t>
            </a:r>
            <a:r>
              <a:rPr sz="650" spc="25" dirty="0">
                <a:latin typeface="Calibri"/>
                <a:cs typeface="Calibri"/>
              </a:rPr>
              <a:t> </a:t>
            </a:r>
            <a:r>
              <a:rPr sz="650" spc="50" dirty="0">
                <a:latin typeface="Calibri"/>
                <a:cs typeface="Calibri"/>
              </a:rPr>
              <a:t>Stefan</a:t>
            </a:r>
            <a:r>
              <a:rPr sz="650" spc="25" dirty="0">
                <a:latin typeface="Calibri"/>
                <a:cs typeface="Calibri"/>
              </a:rPr>
              <a:t> </a:t>
            </a:r>
            <a:r>
              <a:rPr sz="650" spc="50" dirty="0">
                <a:latin typeface="Calibri"/>
                <a:cs typeface="Calibri"/>
              </a:rPr>
              <a:t>Schauer</a:t>
            </a:r>
            <a:endParaRPr sz="65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2133600" y="1972627"/>
            <a:ext cx="8348980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800" b="1" i="1" u="none" strike="noStrike" baseline="0" dirty="0">
                <a:latin typeface="Calibri-BoldItalic"/>
              </a:rPr>
              <a:t>$ </a:t>
            </a:r>
            <a:r>
              <a:rPr lang="en-US" sz="1800" b="1" i="1" u="none" strike="noStrike" baseline="0" dirty="0" err="1">
                <a:latin typeface="Calibri-BoldItalic"/>
              </a:rPr>
              <a:t>iptable</a:t>
            </a:r>
            <a:r>
              <a:rPr lang="en-US" sz="1800" b="1" i="1" u="none" strike="noStrike" baseline="0" dirty="0">
                <a:latin typeface="Calibri-BoldItalic"/>
              </a:rPr>
              <a:t> &lt;operations&gt; &lt;string&gt; &lt;conditions&gt; &lt;action&gt; &lt;action&gt;</a:t>
            </a:r>
            <a:endParaRPr sz="110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707639" y="0"/>
            <a:ext cx="8135620" cy="6878955"/>
            <a:chOff x="2707639" y="0"/>
            <a:chExt cx="8135620" cy="6878955"/>
          </a:xfrm>
        </p:grpSpPr>
        <p:sp>
          <p:nvSpPr>
            <p:cNvPr id="3" name="object 3"/>
            <p:cNvSpPr/>
            <p:nvPr/>
          </p:nvSpPr>
          <p:spPr>
            <a:xfrm>
              <a:off x="6896099" y="1270"/>
              <a:ext cx="1818639" cy="6856730"/>
            </a:xfrm>
            <a:custGeom>
              <a:avLst/>
              <a:gdLst/>
              <a:ahLst/>
              <a:cxnLst/>
              <a:rect l="l" t="t" r="r" b="b"/>
              <a:pathLst>
                <a:path w="1818640" h="6856730">
                  <a:moveTo>
                    <a:pt x="0" y="6856730"/>
                  </a:moveTo>
                  <a:lnTo>
                    <a:pt x="1818322" y="0"/>
                  </a:lnTo>
                </a:path>
              </a:pathLst>
            </a:custGeom>
            <a:ln w="22225">
              <a:solidFill>
                <a:srgbClr val="D6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7895589" y="5207635"/>
              <a:ext cx="756285" cy="1645920"/>
            </a:xfrm>
            <a:custGeom>
              <a:avLst/>
              <a:gdLst/>
              <a:ahLst/>
              <a:cxnLst/>
              <a:rect l="l" t="t" r="r" b="b"/>
              <a:pathLst>
                <a:path w="756284" h="1645920">
                  <a:moveTo>
                    <a:pt x="578484" y="0"/>
                  </a:moveTo>
                  <a:lnTo>
                    <a:pt x="532129" y="6350"/>
                  </a:lnTo>
                  <a:lnTo>
                    <a:pt x="489902" y="24129"/>
                  </a:lnTo>
                  <a:lnTo>
                    <a:pt x="453389" y="52387"/>
                  </a:lnTo>
                  <a:lnTo>
                    <a:pt x="425132" y="89534"/>
                  </a:lnTo>
                  <a:lnTo>
                    <a:pt x="406400" y="134619"/>
                  </a:lnTo>
                  <a:lnTo>
                    <a:pt x="0" y="1645602"/>
                  </a:lnTo>
                  <a:lnTo>
                    <a:pt x="26352" y="1645602"/>
                  </a:lnTo>
                  <a:lnTo>
                    <a:pt x="430212" y="140969"/>
                  </a:lnTo>
                  <a:lnTo>
                    <a:pt x="450214" y="95249"/>
                  </a:lnTo>
                  <a:lnTo>
                    <a:pt x="482282" y="59689"/>
                  </a:lnTo>
                  <a:lnTo>
                    <a:pt x="523239" y="35559"/>
                  </a:lnTo>
                  <a:lnTo>
                    <a:pt x="569594" y="25399"/>
                  </a:lnTo>
                  <a:lnTo>
                    <a:pt x="662362" y="25399"/>
                  </a:lnTo>
                  <a:lnTo>
                    <a:pt x="624839" y="6350"/>
                  </a:lnTo>
                  <a:lnTo>
                    <a:pt x="578484" y="0"/>
                  </a:lnTo>
                  <a:close/>
                </a:path>
                <a:path w="756284" h="1645920">
                  <a:moveTo>
                    <a:pt x="662362" y="25399"/>
                  </a:moveTo>
                  <a:lnTo>
                    <a:pt x="569594" y="25399"/>
                  </a:lnTo>
                  <a:lnTo>
                    <a:pt x="618489" y="30797"/>
                  </a:lnTo>
                  <a:lnTo>
                    <a:pt x="672464" y="57784"/>
                  </a:lnTo>
                  <a:lnTo>
                    <a:pt x="711517" y="103822"/>
                  </a:lnTo>
                  <a:lnTo>
                    <a:pt x="730884" y="161607"/>
                  </a:lnTo>
                  <a:lnTo>
                    <a:pt x="731837" y="192087"/>
                  </a:lnTo>
                  <a:lnTo>
                    <a:pt x="726439" y="222884"/>
                  </a:lnTo>
                  <a:lnTo>
                    <a:pt x="343852" y="1645602"/>
                  </a:lnTo>
                  <a:lnTo>
                    <a:pt x="370204" y="1645602"/>
                  </a:lnTo>
                  <a:lnTo>
                    <a:pt x="750252" y="229552"/>
                  </a:lnTo>
                  <a:lnTo>
                    <a:pt x="756284" y="193674"/>
                  </a:lnTo>
                  <a:lnTo>
                    <a:pt x="755332" y="158432"/>
                  </a:lnTo>
                  <a:lnTo>
                    <a:pt x="732789" y="91122"/>
                  </a:lnTo>
                  <a:lnTo>
                    <a:pt x="686752" y="37782"/>
                  </a:lnTo>
                  <a:lnTo>
                    <a:pt x="662362" y="25399"/>
                  </a:lnTo>
                  <a:close/>
                </a:path>
              </a:pathLst>
            </a:custGeom>
            <a:solidFill>
              <a:srgbClr val="D679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548880" y="6167120"/>
              <a:ext cx="3294379" cy="612140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707639" y="1620520"/>
              <a:ext cx="6874509" cy="4847590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903219" y="1816099"/>
              <a:ext cx="6296659" cy="4269740"/>
            </a:xfrm>
            <a:prstGeom prst="rect">
              <a:avLst/>
            </a:prstGeom>
          </p:spPr>
        </p:pic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875030" y="423545"/>
            <a:ext cx="2893695" cy="2921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50" spc="160" dirty="0">
                <a:solidFill>
                  <a:srgbClr val="000000"/>
                </a:solidFill>
              </a:rPr>
              <a:t>Παραδείγματα</a:t>
            </a:r>
            <a:r>
              <a:rPr sz="1750" spc="170" dirty="0">
                <a:solidFill>
                  <a:srgbClr val="000000"/>
                </a:solidFill>
              </a:rPr>
              <a:t> </a:t>
            </a:r>
            <a:r>
              <a:rPr sz="1750" spc="80" dirty="0">
                <a:solidFill>
                  <a:srgbClr val="000000"/>
                </a:solidFill>
              </a:rPr>
              <a:t>στο</a:t>
            </a:r>
            <a:r>
              <a:rPr sz="1750" spc="5" dirty="0">
                <a:solidFill>
                  <a:srgbClr val="000000"/>
                </a:solidFill>
              </a:rPr>
              <a:t> </a:t>
            </a:r>
            <a:r>
              <a:rPr sz="1750" spc="125" dirty="0">
                <a:solidFill>
                  <a:srgbClr val="000000"/>
                </a:solidFill>
              </a:rPr>
              <a:t>iptables</a:t>
            </a:r>
            <a:endParaRPr sz="1750"/>
          </a:p>
        </p:txBody>
      </p:sp>
      <p:sp>
        <p:nvSpPr>
          <p:cNvPr id="12" name="object 12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720"/>
              </a:lnSpc>
            </a:pPr>
            <a:r>
              <a:rPr spc="30" dirty="0"/>
              <a:t>7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875030" y="1002347"/>
            <a:ext cx="1365250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b="1" spc="-5" dirty="0">
                <a:solidFill>
                  <a:srgbClr val="CF2D1C"/>
                </a:solidFill>
                <a:latin typeface="Courier New"/>
                <a:cs typeface="Courier New"/>
              </a:rPr>
              <a:t>sudo</a:t>
            </a:r>
            <a:r>
              <a:rPr sz="1100" b="1" spc="-40" dirty="0">
                <a:solidFill>
                  <a:srgbClr val="CF2D1C"/>
                </a:solidFill>
                <a:latin typeface="Courier New"/>
                <a:cs typeface="Courier New"/>
              </a:rPr>
              <a:t> </a:t>
            </a:r>
            <a:r>
              <a:rPr sz="1100" b="1" spc="-5" dirty="0">
                <a:solidFill>
                  <a:srgbClr val="CF2D1C"/>
                </a:solidFill>
                <a:latin typeface="Courier New"/>
                <a:cs typeface="Courier New"/>
              </a:rPr>
              <a:t>iptables</a:t>
            </a:r>
            <a:r>
              <a:rPr sz="1100" b="1" spc="-40" dirty="0">
                <a:solidFill>
                  <a:srgbClr val="CF2D1C"/>
                </a:solidFill>
                <a:latin typeface="Courier New"/>
                <a:cs typeface="Courier New"/>
              </a:rPr>
              <a:t> </a:t>
            </a:r>
            <a:r>
              <a:rPr sz="1100" b="1" spc="-5" dirty="0">
                <a:solidFill>
                  <a:srgbClr val="CF2D1C"/>
                </a:solidFill>
                <a:latin typeface="Courier New"/>
                <a:cs typeface="Courier New"/>
              </a:rPr>
              <a:t>-L</a:t>
            </a:r>
            <a:endParaRPr sz="1100">
              <a:latin typeface="Courier New"/>
              <a:cs typeface="Courier New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8308340" y="33019"/>
            <a:ext cx="2174240" cy="1244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50" spc="60" dirty="0">
                <a:latin typeface="Calibri"/>
                <a:cs typeface="Calibri"/>
              </a:rPr>
              <a:t>CSP004_C_E:</a:t>
            </a:r>
            <a:r>
              <a:rPr sz="650" spc="35" dirty="0">
                <a:latin typeface="Calibri"/>
                <a:cs typeface="Calibri"/>
              </a:rPr>
              <a:t> </a:t>
            </a:r>
            <a:r>
              <a:rPr sz="650" spc="55" dirty="0">
                <a:latin typeface="Calibri"/>
                <a:cs typeface="Calibri"/>
              </a:rPr>
              <a:t>Abdelkader</a:t>
            </a:r>
            <a:r>
              <a:rPr sz="650" spc="30" dirty="0">
                <a:latin typeface="Calibri"/>
                <a:cs typeface="Calibri"/>
              </a:rPr>
              <a:t> </a:t>
            </a:r>
            <a:r>
              <a:rPr sz="650" spc="60" dirty="0">
                <a:latin typeface="Calibri"/>
                <a:cs typeface="Calibri"/>
              </a:rPr>
              <a:t>Shaaban</a:t>
            </a:r>
            <a:r>
              <a:rPr sz="650" spc="40" dirty="0">
                <a:latin typeface="Calibri"/>
                <a:cs typeface="Calibri"/>
              </a:rPr>
              <a:t> </a:t>
            </a:r>
            <a:r>
              <a:rPr sz="650" spc="55" dirty="0">
                <a:latin typeface="Calibri"/>
                <a:cs typeface="Calibri"/>
              </a:rPr>
              <a:t>και</a:t>
            </a:r>
            <a:r>
              <a:rPr sz="650" spc="25" dirty="0">
                <a:latin typeface="Calibri"/>
                <a:cs typeface="Calibri"/>
              </a:rPr>
              <a:t> </a:t>
            </a:r>
            <a:r>
              <a:rPr sz="650" spc="50" dirty="0">
                <a:latin typeface="Calibri"/>
                <a:cs typeface="Calibri"/>
              </a:rPr>
              <a:t>Stefan</a:t>
            </a:r>
            <a:r>
              <a:rPr sz="650" spc="25" dirty="0">
                <a:latin typeface="Calibri"/>
                <a:cs typeface="Calibri"/>
              </a:rPr>
              <a:t> </a:t>
            </a:r>
            <a:r>
              <a:rPr sz="650" spc="50" dirty="0">
                <a:latin typeface="Calibri"/>
                <a:cs typeface="Calibri"/>
              </a:rPr>
              <a:t>Schauer</a:t>
            </a:r>
            <a:endParaRPr sz="65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0126027" y="715327"/>
            <a:ext cx="131000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spc="-15" dirty="0">
                <a:solidFill>
                  <a:srgbClr val="CF2D1C"/>
                </a:solidFill>
                <a:latin typeface="Calibri"/>
                <a:cs typeface="Calibri"/>
              </a:rPr>
              <a:t>ΔΙΑΚΟΜΙΣΤΗΣ</a:t>
            </a:r>
            <a:r>
              <a:rPr sz="1000" b="1" spc="-15" dirty="0">
                <a:solidFill>
                  <a:srgbClr val="CF2D1C"/>
                </a:solidFill>
                <a:latin typeface="Courier New"/>
                <a:cs typeface="Courier New"/>
              </a:rPr>
              <a:t>/</a:t>
            </a:r>
            <a:r>
              <a:rPr sz="1000" b="1" spc="-15" dirty="0">
                <a:solidFill>
                  <a:srgbClr val="CF2D1C"/>
                </a:solidFill>
                <a:latin typeface="Calibri"/>
                <a:cs typeface="Calibri"/>
              </a:rPr>
              <a:t>ΕΞΥΠΡΟΣ</a:t>
            </a:r>
            <a:endParaRPr sz="10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750820" y="0"/>
            <a:ext cx="8092440" cy="6878955"/>
            <a:chOff x="2750820" y="0"/>
            <a:chExt cx="8092440" cy="6878955"/>
          </a:xfrm>
        </p:grpSpPr>
        <p:sp>
          <p:nvSpPr>
            <p:cNvPr id="3" name="object 3"/>
            <p:cNvSpPr/>
            <p:nvPr/>
          </p:nvSpPr>
          <p:spPr>
            <a:xfrm>
              <a:off x="6896100" y="1270"/>
              <a:ext cx="1818639" cy="6856730"/>
            </a:xfrm>
            <a:custGeom>
              <a:avLst/>
              <a:gdLst/>
              <a:ahLst/>
              <a:cxnLst/>
              <a:rect l="l" t="t" r="r" b="b"/>
              <a:pathLst>
                <a:path w="1818640" h="6856730">
                  <a:moveTo>
                    <a:pt x="0" y="6856730"/>
                  </a:moveTo>
                  <a:lnTo>
                    <a:pt x="1818322" y="0"/>
                  </a:lnTo>
                </a:path>
              </a:pathLst>
            </a:custGeom>
            <a:ln w="22225">
              <a:solidFill>
                <a:srgbClr val="D6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7895590" y="5207635"/>
              <a:ext cx="756285" cy="1645920"/>
            </a:xfrm>
            <a:custGeom>
              <a:avLst/>
              <a:gdLst/>
              <a:ahLst/>
              <a:cxnLst/>
              <a:rect l="l" t="t" r="r" b="b"/>
              <a:pathLst>
                <a:path w="756284" h="1645920">
                  <a:moveTo>
                    <a:pt x="578484" y="0"/>
                  </a:moveTo>
                  <a:lnTo>
                    <a:pt x="532129" y="6350"/>
                  </a:lnTo>
                  <a:lnTo>
                    <a:pt x="489902" y="24129"/>
                  </a:lnTo>
                  <a:lnTo>
                    <a:pt x="453389" y="52387"/>
                  </a:lnTo>
                  <a:lnTo>
                    <a:pt x="425132" y="89534"/>
                  </a:lnTo>
                  <a:lnTo>
                    <a:pt x="406400" y="134619"/>
                  </a:lnTo>
                  <a:lnTo>
                    <a:pt x="0" y="1645602"/>
                  </a:lnTo>
                  <a:lnTo>
                    <a:pt x="26352" y="1645602"/>
                  </a:lnTo>
                  <a:lnTo>
                    <a:pt x="430212" y="140969"/>
                  </a:lnTo>
                  <a:lnTo>
                    <a:pt x="450214" y="95249"/>
                  </a:lnTo>
                  <a:lnTo>
                    <a:pt x="482282" y="59689"/>
                  </a:lnTo>
                  <a:lnTo>
                    <a:pt x="523239" y="35559"/>
                  </a:lnTo>
                  <a:lnTo>
                    <a:pt x="569594" y="25399"/>
                  </a:lnTo>
                  <a:lnTo>
                    <a:pt x="662362" y="25399"/>
                  </a:lnTo>
                  <a:lnTo>
                    <a:pt x="624839" y="6350"/>
                  </a:lnTo>
                  <a:lnTo>
                    <a:pt x="578484" y="0"/>
                  </a:lnTo>
                  <a:close/>
                </a:path>
                <a:path w="756284" h="1645920">
                  <a:moveTo>
                    <a:pt x="662362" y="25399"/>
                  </a:moveTo>
                  <a:lnTo>
                    <a:pt x="569594" y="25399"/>
                  </a:lnTo>
                  <a:lnTo>
                    <a:pt x="618489" y="30797"/>
                  </a:lnTo>
                  <a:lnTo>
                    <a:pt x="672464" y="57784"/>
                  </a:lnTo>
                  <a:lnTo>
                    <a:pt x="711517" y="103822"/>
                  </a:lnTo>
                  <a:lnTo>
                    <a:pt x="730884" y="161607"/>
                  </a:lnTo>
                  <a:lnTo>
                    <a:pt x="731837" y="192087"/>
                  </a:lnTo>
                  <a:lnTo>
                    <a:pt x="726439" y="222884"/>
                  </a:lnTo>
                  <a:lnTo>
                    <a:pt x="343852" y="1645602"/>
                  </a:lnTo>
                  <a:lnTo>
                    <a:pt x="370204" y="1645602"/>
                  </a:lnTo>
                  <a:lnTo>
                    <a:pt x="750252" y="229552"/>
                  </a:lnTo>
                  <a:lnTo>
                    <a:pt x="756284" y="193674"/>
                  </a:lnTo>
                  <a:lnTo>
                    <a:pt x="755332" y="158432"/>
                  </a:lnTo>
                  <a:lnTo>
                    <a:pt x="732789" y="91122"/>
                  </a:lnTo>
                  <a:lnTo>
                    <a:pt x="686752" y="37782"/>
                  </a:lnTo>
                  <a:lnTo>
                    <a:pt x="662362" y="25399"/>
                  </a:lnTo>
                  <a:close/>
                </a:path>
              </a:pathLst>
            </a:custGeom>
            <a:solidFill>
              <a:srgbClr val="D679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548879" y="6167120"/>
              <a:ext cx="3294379" cy="612140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750820" y="1694180"/>
              <a:ext cx="6877050" cy="4855210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946400" y="1889759"/>
              <a:ext cx="6299200" cy="4277360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2858770" y="3768090"/>
              <a:ext cx="5544820" cy="256540"/>
            </a:xfrm>
            <a:custGeom>
              <a:avLst/>
              <a:gdLst/>
              <a:ahLst/>
              <a:cxnLst/>
              <a:rect l="l" t="t" r="r" b="b"/>
              <a:pathLst>
                <a:path w="5544820" h="256539">
                  <a:moveTo>
                    <a:pt x="0" y="256540"/>
                  </a:moveTo>
                  <a:lnTo>
                    <a:pt x="5544820" y="256540"/>
                  </a:lnTo>
                  <a:lnTo>
                    <a:pt x="5544820" y="0"/>
                  </a:lnTo>
                  <a:lnTo>
                    <a:pt x="0" y="0"/>
                  </a:lnTo>
                  <a:lnTo>
                    <a:pt x="0" y="256540"/>
                  </a:lnTo>
                </a:path>
              </a:pathLst>
            </a:custGeom>
            <a:ln w="285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875030" y="423862"/>
            <a:ext cx="2893695" cy="2921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50" spc="160" dirty="0">
                <a:solidFill>
                  <a:srgbClr val="000000"/>
                </a:solidFill>
              </a:rPr>
              <a:t>Παραδείγματα</a:t>
            </a:r>
            <a:r>
              <a:rPr sz="1750" spc="170" dirty="0">
                <a:solidFill>
                  <a:srgbClr val="000000"/>
                </a:solidFill>
              </a:rPr>
              <a:t> </a:t>
            </a:r>
            <a:r>
              <a:rPr sz="1750" spc="80" dirty="0">
                <a:solidFill>
                  <a:srgbClr val="000000"/>
                </a:solidFill>
              </a:rPr>
              <a:t>στο</a:t>
            </a:r>
            <a:r>
              <a:rPr sz="1750" spc="5" dirty="0">
                <a:solidFill>
                  <a:srgbClr val="000000"/>
                </a:solidFill>
              </a:rPr>
              <a:t> </a:t>
            </a:r>
            <a:r>
              <a:rPr sz="1750" spc="125" dirty="0">
                <a:solidFill>
                  <a:srgbClr val="000000"/>
                </a:solidFill>
              </a:rPr>
              <a:t>iptables</a:t>
            </a:r>
            <a:endParaRPr sz="1750"/>
          </a:p>
        </p:txBody>
      </p:sp>
      <p:sp>
        <p:nvSpPr>
          <p:cNvPr id="13" name="object 13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720"/>
              </a:lnSpc>
            </a:pPr>
            <a:r>
              <a:rPr spc="30" dirty="0"/>
              <a:t>8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648333" y="819467"/>
            <a:ext cx="8066405" cy="703141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2700" marR="5080">
              <a:lnSpc>
                <a:spcPct val="101699"/>
              </a:lnSpc>
              <a:spcBef>
                <a:spcPts val="75"/>
              </a:spcBef>
            </a:pPr>
            <a:r>
              <a:rPr sz="1100" spc="80" dirty="0">
                <a:latin typeface="Calibri"/>
                <a:cs typeface="Calibri"/>
              </a:rPr>
              <a:t>Απορρίψτε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spc="85" dirty="0">
                <a:latin typeface="Calibri"/>
                <a:cs typeface="Calibri"/>
              </a:rPr>
              <a:t>όλα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spc="75" dirty="0">
                <a:latin typeface="Calibri"/>
                <a:cs typeface="Calibri"/>
              </a:rPr>
              <a:t>τα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b="1" spc="75" dirty="0">
                <a:latin typeface="Calibri"/>
                <a:cs typeface="Calibri"/>
              </a:rPr>
              <a:t>εισερχόμενα</a:t>
            </a:r>
            <a:r>
              <a:rPr sz="1100" b="1" spc="35" dirty="0">
                <a:latin typeface="Calibri"/>
                <a:cs typeface="Calibri"/>
              </a:rPr>
              <a:t> </a:t>
            </a:r>
            <a:r>
              <a:rPr sz="1100" spc="80" dirty="0">
                <a:latin typeface="Calibri"/>
                <a:cs typeface="Calibri"/>
              </a:rPr>
              <a:t>πακέτα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b="1" spc="80" dirty="0">
                <a:latin typeface="Calibri"/>
                <a:cs typeface="Calibri"/>
              </a:rPr>
              <a:t>TCP</a:t>
            </a:r>
            <a:r>
              <a:rPr sz="1100" b="1" spc="40" dirty="0">
                <a:latin typeface="Calibri"/>
                <a:cs typeface="Calibri"/>
              </a:rPr>
              <a:t> </a:t>
            </a:r>
            <a:r>
              <a:rPr sz="1100" b="1" spc="70" dirty="0">
                <a:latin typeface="Calibri"/>
                <a:cs typeface="Calibri"/>
              </a:rPr>
              <a:t>(Transmission</a:t>
            </a:r>
            <a:r>
              <a:rPr sz="1100" b="1" spc="40" dirty="0">
                <a:latin typeface="Calibri"/>
                <a:cs typeface="Calibri"/>
              </a:rPr>
              <a:t> </a:t>
            </a:r>
            <a:r>
              <a:rPr sz="1100" b="1" spc="70" dirty="0">
                <a:latin typeface="Calibri"/>
                <a:cs typeface="Calibri"/>
              </a:rPr>
              <a:t>Control</a:t>
            </a:r>
            <a:r>
              <a:rPr sz="1100" b="1" spc="40" dirty="0">
                <a:latin typeface="Calibri"/>
                <a:cs typeface="Calibri"/>
              </a:rPr>
              <a:t> </a:t>
            </a:r>
            <a:r>
              <a:rPr sz="1100" b="1" spc="70" dirty="0">
                <a:latin typeface="Calibri"/>
                <a:cs typeface="Calibri"/>
              </a:rPr>
              <a:t>Protocol</a:t>
            </a:r>
            <a:r>
              <a:rPr sz="1100" b="1" spc="40" dirty="0">
                <a:latin typeface="Calibri"/>
                <a:cs typeface="Calibri"/>
              </a:rPr>
              <a:t> </a:t>
            </a:r>
            <a:r>
              <a:rPr sz="1100" b="1" spc="50" dirty="0">
                <a:latin typeface="Calibri"/>
                <a:cs typeface="Calibri"/>
              </a:rPr>
              <a:t>-</a:t>
            </a:r>
            <a:r>
              <a:rPr sz="1100" b="1" spc="40" dirty="0">
                <a:latin typeface="Calibri"/>
                <a:cs typeface="Calibri"/>
              </a:rPr>
              <a:t> </a:t>
            </a:r>
            <a:r>
              <a:rPr sz="1100" b="1" spc="85" dirty="0">
                <a:latin typeface="Calibri"/>
                <a:cs typeface="Calibri"/>
              </a:rPr>
              <a:t>πρωτόκολλο</a:t>
            </a:r>
            <a:r>
              <a:rPr sz="1100" b="1" spc="45" dirty="0">
                <a:latin typeface="Calibri"/>
                <a:cs typeface="Calibri"/>
              </a:rPr>
              <a:t> </a:t>
            </a:r>
            <a:r>
              <a:rPr sz="1100" b="1" spc="70" dirty="0">
                <a:latin typeface="Calibri"/>
                <a:cs typeface="Calibri"/>
              </a:rPr>
              <a:t>επικοινωνίας </a:t>
            </a:r>
            <a:r>
              <a:rPr sz="1100" b="1" spc="-235" dirty="0">
                <a:latin typeface="Calibri"/>
                <a:cs typeface="Calibri"/>
              </a:rPr>
              <a:t> </a:t>
            </a:r>
            <a:r>
              <a:rPr sz="1100" b="1" spc="75" dirty="0">
                <a:latin typeface="Calibri"/>
                <a:cs typeface="Calibri"/>
              </a:rPr>
              <a:t>δικτύου</a:t>
            </a:r>
            <a:r>
              <a:rPr sz="1100" b="1" spc="35" dirty="0">
                <a:latin typeface="Calibri"/>
                <a:cs typeface="Calibri"/>
              </a:rPr>
              <a:t> </a:t>
            </a:r>
            <a:r>
              <a:rPr sz="1100" b="1" spc="90" dirty="0">
                <a:latin typeface="Calibri"/>
                <a:cs typeface="Calibri"/>
              </a:rPr>
              <a:t>που</a:t>
            </a:r>
            <a:r>
              <a:rPr sz="1100" b="1" spc="35" dirty="0">
                <a:latin typeface="Calibri"/>
                <a:cs typeface="Calibri"/>
              </a:rPr>
              <a:t> </a:t>
            </a:r>
            <a:r>
              <a:rPr sz="1100" b="1" spc="70" dirty="0">
                <a:latin typeface="Calibri"/>
                <a:cs typeface="Calibri"/>
              </a:rPr>
              <a:t>χρησιμοποιείται</a:t>
            </a:r>
            <a:r>
              <a:rPr sz="1100" b="1" spc="35" dirty="0">
                <a:latin typeface="Calibri"/>
                <a:cs typeface="Calibri"/>
              </a:rPr>
              <a:t> </a:t>
            </a:r>
            <a:r>
              <a:rPr sz="1100" b="1" spc="80" dirty="0">
                <a:latin typeface="Calibri"/>
                <a:cs typeface="Calibri"/>
              </a:rPr>
              <a:t>στο</a:t>
            </a:r>
            <a:r>
              <a:rPr sz="1100" b="1" spc="45" dirty="0">
                <a:latin typeface="Calibri"/>
                <a:cs typeface="Calibri"/>
              </a:rPr>
              <a:t> </a:t>
            </a:r>
            <a:r>
              <a:rPr sz="1100" b="1" spc="70" dirty="0">
                <a:latin typeface="Calibri"/>
                <a:cs typeface="Calibri"/>
              </a:rPr>
              <a:t>διαδίκτυο)</a:t>
            </a:r>
            <a:r>
              <a:rPr sz="1100" b="1" spc="-10" dirty="0">
                <a:latin typeface="Calibri"/>
                <a:cs typeface="Calibri"/>
              </a:rPr>
              <a:t> </a:t>
            </a:r>
            <a:r>
              <a:rPr sz="1100" spc="80" dirty="0">
                <a:latin typeface="Calibri"/>
                <a:cs typeface="Calibri"/>
              </a:rPr>
              <a:t>προς</a:t>
            </a:r>
            <a:r>
              <a:rPr sz="1100" spc="35" dirty="0">
                <a:latin typeface="Calibri"/>
                <a:cs typeface="Calibri"/>
              </a:rPr>
              <a:t> </a:t>
            </a:r>
            <a:r>
              <a:rPr sz="1100" spc="70" dirty="0">
                <a:latin typeface="Calibri"/>
                <a:cs typeface="Calibri"/>
              </a:rPr>
              <a:t>τον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spc="75" dirty="0">
                <a:latin typeface="Calibri"/>
                <a:cs typeface="Calibri"/>
              </a:rPr>
              <a:t>εξυπηρετητή</a:t>
            </a:r>
            <a:r>
              <a:rPr sz="1100" spc="25" dirty="0">
                <a:latin typeface="Calibri"/>
                <a:cs typeface="Calibri"/>
              </a:rPr>
              <a:t> </a:t>
            </a:r>
            <a:r>
              <a:rPr sz="1100" spc="75" dirty="0">
                <a:latin typeface="Calibri"/>
                <a:cs typeface="Calibri"/>
              </a:rPr>
              <a:t>στη</a:t>
            </a:r>
            <a:r>
              <a:rPr sz="1100" spc="35" dirty="0">
                <a:latin typeface="Calibri"/>
                <a:cs typeface="Calibri"/>
              </a:rPr>
              <a:t> </a:t>
            </a:r>
            <a:r>
              <a:rPr sz="1100" b="1" spc="85" dirty="0">
                <a:latin typeface="Calibri"/>
                <a:cs typeface="Calibri"/>
              </a:rPr>
              <a:t>θύρα</a:t>
            </a:r>
            <a:r>
              <a:rPr sz="1100" b="1" spc="10" dirty="0">
                <a:latin typeface="Calibri"/>
                <a:cs typeface="Calibri"/>
              </a:rPr>
              <a:t> </a:t>
            </a:r>
            <a:r>
              <a:rPr sz="1100" b="1" spc="55" dirty="0">
                <a:latin typeface="Calibri"/>
                <a:cs typeface="Calibri"/>
              </a:rPr>
              <a:t>502.</a:t>
            </a:r>
            <a:endParaRPr sz="11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000" dirty="0">
              <a:latin typeface="Calibri"/>
              <a:cs typeface="Calibri"/>
            </a:endParaRPr>
          </a:p>
          <a:p>
            <a:pPr marL="171450" marR="293370">
              <a:lnSpc>
                <a:spcPts val="1250"/>
              </a:lnSpc>
              <a:tabLst>
                <a:tab pos="3858260" algn="l"/>
              </a:tabLst>
            </a:pPr>
            <a:r>
              <a:rPr lang="en-US" sz="1800" b="1" i="0" u="none" strike="noStrike" baseline="0" dirty="0" err="1">
                <a:solidFill>
                  <a:srgbClr val="D02E1D"/>
                </a:solidFill>
                <a:latin typeface="CourierNewPS-BoldMT"/>
              </a:rPr>
              <a:t>sudo</a:t>
            </a:r>
            <a:r>
              <a:rPr lang="en-US" sz="1800" b="1" i="0" u="none" strike="noStrike" baseline="0" dirty="0">
                <a:solidFill>
                  <a:srgbClr val="D02E1D"/>
                </a:solidFill>
                <a:latin typeface="CourierNewPS-BoldMT"/>
              </a:rPr>
              <a:t> iptables –A INPUT –p </a:t>
            </a:r>
            <a:r>
              <a:rPr lang="en-US" sz="1800" b="1" i="0" u="none" strike="noStrike" baseline="0" dirty="0" err="1">
                <a:solidFill>
                  <a:srgbClr val="D02E1D"/>
                </a:solidFill>
                <a:latin typeface="CourierNewPS-BoldMT"/>
              </a:rPr>
              <a:t>tcp</a:t>
            </a:r>
            <a:r>
              <a:rPr lang="en-US" sz="1800" b="1" i="0" u="none" strike="noStrike" baseline="0" dirty="0">
                <a:solidFill>
                  <a:srgbClr val="D02E1D"/>
                </a:solidFill>
                <a:latin typeface="CourierNewPS-BoldMT"/>
              </a:rPr>
              <a:t> –-</a:t>
            </a:r>
            <a:r>
              <a:rPr lang="en-US" sz="1800" b="1" i="0" u="none" strike="noStrike" baseline="0" dirty="0" err="1">
                <a:solidFill>
                  <a:srgbClr val="D02E1D"/>
                </a:solidFill>
                <a:latin typeface="CourierNewPS-BoldMT"/>
              </a:rPr>
              <a:t>dport</a:t>
            </a:r>
            <a:r>
              <a:rPr lang="en-US" sz="1800" b="1" i="0" u="none" strike="noStrike" baseline="0" dirty="0">
                <a:solidFill>
                  <a:srgbClr val="D02E1D"/>
                </a:solidFill>
                <a:latin typeface="CourierNewPS-BoldMT"/>
              </a:rPr>
              <a:t> 502 –j REJECT</a:t>
            </a:r>
            <a:endParaRPr sz="1100" dirty="0">
              <a:latin typeface="Courier New"/>
              <a:cs typeface="Courier New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8308340" y="33019"/>
            <a:ext cx="2174240" cy="1244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50" spc="60" dirty="0">
                <a:latin typeface="Calibri"/>
                <a:cs typeface="Calibri"/>
              </a:rPr>
              <a:t>CSP004_C_E:</a:t>
            </a:r>
            <a:r>
              <a:rPr sz="650" spc="35" dirty="0">
                <a:latin typeface="Calibri"/>
                <a:cs typeface="Calibri"/>
              </a:rPr>
              <a:t> </a:t>
            </a:r>
            <a:r>
              <a:rPr sz="650" spc="55" dirty="0">
                <a:latin typeface="Calibri"/>
                <a:cs typeface="Calibri"/>
              </a:rPr>
              <a:t>Abdelkader</a:t>
            </a:r>
            <a:r>
              <a:rPr sz="650" spc="30" dirty="0">
                <a:latin typeface="Calibri"/>
                <a:cs typeface="Calibri"/>
              </a:rPr>
              <a:t> </a:t>
            </a:r>
            <a:r>
              <a:rPr sz="650" spc="60" dirty="0">
                <a:latin typeface="Calibri"/>
                <a:cs typeface="Calibri"/>
              </a:rPr>
              <a:t>Shaaban</a:t>
            </a:r>
            <a:r>
              <a:rPr sz="650" spc="40" dirty="0">
                <a:latin typeface="Calibri"/>
                <a:cs typeface="Calibri"/>
              </a:rPr>
              <a:t> </a:t>
            </a:r>
            <a:r>
              <a:rPr sz="650" spc="55" dirty="0">
                <a:latin typeface="Calibri"/>
                <a:cs typeface="Calibri"/>
              </a:rPr>
              <a:t>και</a:t>
            </a:r>
            <a:r>
              <a:rPr sz="650" spc="25" dirty="0">
                <a:latin typeface="Calibri"/>
                <a:cs typeface="Calibri"/>
              </a:rPr>
              <a:t> </a:t>
            </a:r>
            <a:r>
              <a:rPr sz="650" spc="50" dirty="0">
                <a:latin typeface="Calibri"/>
                <a:cs typeface="Calibri"/>
              </a:rPr>
              <a:t>Stefan</a:t>
            </a:r>
            <a:r>
              <a:rPr sz="650" spc="25" dirty="0">
                <a:latin typeface="Calibri"/>
                <a:cs typeface="Calibri"/>
              </a:rPr>
              <a:t> </a:t>
            </a:r>
            <a:r>
              <a:rPr sz="650" spc="50" dirty="0">
                <a:latin typeface="Calibri"/>
                <a:cs typeface="Calibri"/>
              </a:rPr>
              <a:t>Schauer</a:t>
            </a:r>
            <a:endParaRPr sz="65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0676255" y="715327"/>
            <a:ext cx="1310005" cy="1667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spc="-15" dirty="0">
                <a:solidFill>
                  <a:srgbClr val="CF2D1C"/>
                </a:solidFill>
                <a:latin typeface="Calibri"/>
                <a:cs typeface="Calibri"/>
              </a:rPr>
              <a:t>ΔΙΑΚΟΜΙΣΤΗΣ</a:t>
            </a:r>
            <a:endParaRPr sz="10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436620" y="0"/>
            <a:ext cx="7406640" cy="6878955"/>
            <a:chOff x="3436620" y="0"/>
            <a:chExt cx="7406640" cy="6878955"/>
          </a:xfrm>
        </p:grpSpPr>
        <p:sp>
          <p:nvSpPr>
            <p:cNvPr id="3" name="object 3"/>
            <p:cNvSpPr/>
            <p:nvPr/>
          </p:nvSpPr>
          <p:spPr>
            <a:xfrm>
              <a:off x="6896100" y="1270"/>
              <a:ext cx="1818639" cy="6856730"/>
            </a:xfrm>
            <a:custGeom>
              <a:avLst/>
              <a:gdLst/>
              <a:ahLst/>
              <a:cxnLst/>
              <a:rect l="l" t="t" r="r" b="b"/>
              <a:pathLst>
                <a:path w="1818640" h="6856730">
                  <a:moveTo>
                    <a:pt x="0" y="6856730"/>
                  </a:moveTo>
                  <a:lnTo>
                    <a:pt x="1818322" y="0"/>
                  </a:lnTo>
                </a:path>
              </a:pathLst>
            </a:custGeom>
            <a:ln w="22225">
              <a:solidFill>
                <a:srgbClr val="D6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7895590" y="5207635"/>
              <a:ext cx="756285" cy="1645920"/>
            </a:xfrm>
            <a:custGeom>
              <a:avLst/>
              <a:gdLst/>
              <a:ahLst/>
              <a:cxnLst/>
              <a:rect l="l" t="t" r="r" b="b"/>
              <a:pathLst>
                <a:path w="756284" h="1645920">
                  <a:moveTo>
                    <a:pt x="578484" y="0"/>
                  </a:moveTo>
                  <a:lnTo>
                    <a:pt x="532129" y="6350"/>
                  </a:lnTo>
                  <a:lnTo>
                    <a:pt x="489902" y="24129"/>
                  </a:lnTo>
                  <a:lnTo>
                    <a:pt x="453389" y="52387"/>
                  </a:lnTo>
                  <a:lnTo>
                    <a:pt x="425132" y="89534"/>
                  </a:lnTo>
                  <a:lnTo>
                    <a:pt x="406400" y="134619"/>
                  </a:lnTo>
                  <a:lnTo>
                    <a:pt x="0" y="1645602"/>
                  </a:lnTo>
                  <a:lnTo>
                    <a:pt x="26352" y="1645602"/>
                  </a:lnTo>
                  <a:lnTo>
                    <a:pt x="430212" y="140969"/>
                  </a:lnTo>
                  <a:lnTo>
                    <a:pt x="450214" y="95249"/>
                  </a:lnTo>
                  <a:lnTo>
                    <a:pt x="482282" y="59689"/>
                  </a:lnTo>
                  <a:lnTo>
                    <a:pt x="523239" y="35559"/>
                  </a:lnTo>
                  <a:lnTo>
                    <a:pt x="569594" y="25399"/>
                  </a:lnTo>
                  <a:lnTo>
                    <a:pt x="662362" y="25399"/>
                  </a:lnTo>
                  <a:lnTo>
                    <a:pt x="624839" y="6350"/>
                  </a:lnTo>
                  <a:lnTo>
                    <a:pt x="578484" y="0"/>
                  </a:lnTo>
                  <a:close/>
                </a:path>
                <a:path w="756284" h="1645920">
                  <a:moveTo>
                    <a:pt x="662362" y="25399"/>
                  </a:moveTo>
                  <a:lnTo>
                    <a:pt x="569594" y="25399"/>
                  </a:lnTo>
                  <a:lnTo>
                    <a:pt x="618489" y="30797"/>
                  </a:lnTo>
                  <a:lnTo>
                    <a:pt x="672464" y="57784"/>
                  </a:lnTo>
                  <a:lnTo>
                    <a:pt x="711517" y="103822"/>
                  </a:lnTo>
                  <a:lnTo>
                    <a:pt x="730884" y="161607"/>
                  </a:lnTo>
                  <a:lnTo>
                    <a:pt x="731837" y="192087"/>
                  </a:lnTo>
                  <a:lnTo>
                    <a:pt x="726439" y="222884"/>
                  </a:lnTo>
                  <a:lnTo>
                    <a:pt x="343852" y="1645602"/>
                  </a:lnTo>
                  <a:lnTo>
                    <a:pt x="370204" y="1645602"/>
                  </a:lnTo>
                  <a:lnTo>
                    <a:pt x="750252" y="229552"/>
                  </a:lnTo>
                  <a:lnTo>
                    <a:pt x="756284" y="193674"/>
                  </a:lnTo>
                  <a:lnTo>
                    <a:pt x="755332" y="158432"/>
                  </a:lnTo>
                  <a:lnTo>
                    <a:pt x="732789" y="91122"/>
                  </a:lnTo>
                  <a:lnTo>
                    <a:pt x="686752" y="37782"/>
                  </a:lnTo>
                  <a:lnTo>
                    <a:pt x="662362" y="25399"/>
                  </a:lnTo>
                  <a:close/>
                </a:path>
              </a:pathLst>
            </a:custGeom>
            <a:solidFill>
              <a:srgbClr val="D679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548879" y="6167120"/>
              <a:ext cx="3294379" cy="612140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436620" y="1899920"/>
              <a:ext cx="6186170" cy="4400550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632200" y="2095499"/>
              <a:ext cx="5608320" cy="3822700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3498850" y="2576830"/>
              <a:ext cx="4330700" cy="215900"/>
            </a:xfrm>
            <a:custGeom>
              <a:avLst/>
              <a:gdLst/>
              <a:ahLst/>
              <a:cxnLst/>
              <a:rect l="l" t="t" r="r" b="b"/>
              <a:pathLst>
                <a:path w="4330700" h="215900">
                  <a:moveTo>
                    <a:pt x="0" y="215900"/>
                  </a:moveTo>
                  <a:lnTo>
                    <a:pt x="4330700" y="215900"/>
                  </a:lnTo>
                  <a:lnTo>
                    <a:pt x="4330700" y="0"/>
                  </a:lnTo>
                  <a:lnTo>
                    <a:pt x="0" y="0"/>
                  </a:lnTo>
                  <a:lnTo>
                    <a:pt x="0" y="215900"/>
                  </a:lnTo>
                </a:path>
              </a:pathLst>
            </a:custGeom>
            <a:ln w="285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875030" y="423862"/>
            <a:ext cx="2893695" cy="2921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50" spc="160" dirty="0">
                <a:solidFill>
                  <a:srgbClr val="000000"/>
                </a:solidFill>
              </a:rPr>
              <a:t>Παραδείγματα</a:t>
            </a:r>
            <a:r>
              <a:rPr sz="1750" spc="170" dirty="0">
                <a:solidFill>
                  <a:srgbClr val="000000"/>
                </a:solidFill>
              </a:rPr>
              <a:t> </a:t>
            </a:r>
            <a:r>
              <a:rPr sz="1750" spc="80" dirty="0">
                <a:solidFill>
                  <a:srgbClr val="000000"/>
                </a:solidFill>
              </a:rPr>
              <a:t>στο</a:t>
            </a:r>
            <a:r>
              <a:rPr sz="1750" spc="5" dirty="0">
                <a:solidFill>
                  <a:srgbClr val="000000"/>
                </a:solidFill>
              </a:rPr>
              <a:t> </a:t>
            </a:r>
            <a:r>
              <a:rPr sz="1750" spc="125" dirty="0">
                <a:solidFill>
                  <a:srgbClr val="000000"/>
                </a:solidFill>
              </a:rPr>
              <a:t>iptables</a:t>
            </a:r>
            <a:endParaRPr sz="1750"/>
          </a:p>
        </p:txBody>
      </p:sp>
      <p:sp>
        <p:nvSpPr>
          <p:cNvPr id="15" name="object 1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720"/>
              </a:lnSpc>
            </a:pPr>
            <a:r>
              <a:rPr spc="30" dirty="0"/>
              <a:t>9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648334" y="819467"/>
            <a:ext cx="6922134" cy="363855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2700" marR="5080">
              <a:lnSpc>
                <a:spcPct val="101699"/>
              </a:lnSpc>
              <a:spcBef>
                <a:spcPts val="75"/>
              </a:spcBef>
            </a:pPr>
            <a:r>
              <a:rPr sz="1100" spc="80" dirty="0">
                <a:latin typeface="Calibri"/>
                <a:cs typeface="Calibri"/>
              </a:rPr>
              <a:t>Απορρίψτε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spc="85" dirty="0">
                <a:latin typeface="Calibri"/>
                <a:cs typeface="Calibri"/>
              </a:rPr>
              <a:t>όλα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spc="75" dirty="0">
                <a:latin typeface="Calibri"/>
                <a:cs typeface="Calibri"/>
              </a:rPr>
              <a:t>τα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b="1" spc="75" dirty="0">
                <a:latin typeface="Calibri"/>
                <a:cs typeface="Calibri"/>
              </a:rPr>
              <a:t>εισερχόμενα</a:t>
            </a:r>
            <a:r>
              <a:rPr sz="1100" b="1" spc="35" dirty="0">
                <a:latin typeface="Calibri"/>
                <a:cs typeface="Calibri"/>
              </a:rPr>
              <a:t> </a:t>
            </a:r>
            <a:r>
              <a:rPr sz="1100" spc="80" dirty="0">
                <a:latin typeface="Calibri"/>
                <a:cs typeface="Calibri"/>
              </a:rPr>
              <a:t>πακέτα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b="1" spc="80" dirty="0">
                <a:latin typeface="Calibri"/>
                <a:cs typeface="Calibri"/>
              </a:rPr>
              <a:t>TCP</a:t>
            </a:r>
            <a:r>
              <a:rPr sz="1100" b="1" spc="40" dirty="0">
                <a:latin typeface="Calibri"/>
                <a:cs typeface="Calibri"/>
              </a:rPr>
              <a:t> </a:t>
            </a:r>
            <a:r>
              <a:rPr sz="1100" b="1" spc="70" dirty="0">
                <a:latin typeface="Calibri"/>
                <a:cs typeface="Calibri"/>
              </a:rPr>
              <a:t>(Transmission</a:t>
            </a:r>
            <a:r>
              <a:rPr sz="1100" b="1" spc="40" dirty="0">
                <a:latin typeface="Calibri"/>
                <a:cs typeface="Calibri"/>
              </a:rPr>
              <a:t> </a:t>
            </a:r>
            <a:r>
              <a:rPr sz="1100" b="1" spc="70" dirty="0">
                <a:latin typeface="Calibri"/>
                <a:cs typeface="Calibri"/>
              </a:rPr>
              <a:t>Control</a:t>
            </a:r>
            <a:r>
              <a:rPr sz="1100" b="1" spc="40" dirty="0">
                <a:latin typeface="Calibri"/>
                <a:cs typeface="Calibri"/>
              </a:rPr>
              <a:t> </a:t>
            </a:r>
            <a:r>
              <a:rPr sz="1100" b="1" spc="70" dirty="0">
                <a:latin typeface="Calibri"/>
                <a:cs typeface="Calibri"/>
              </a:rPr>
              <a:t>Protocol</a:t>
            </a:r>
            <a:r>
              <a:rPr sz="1100" b="1" spc="40" dirty="0">
                <a:latin typeface="Calibri"/>
                <a:cs typeface="Calibri"/>
              </a:rPr>
              <a:t> </a:t>
            </a:r>
            <a:r>
              <a:rPr sz="1100" b="1" spc="50" dirty="0">
                <a:latin typeface="Calibri"/>
                <a:cs typeface="Calibri"/>
              </a:rPr>
              <a:t>-</a:t>
            </a:r>
            <a:r>
              <a:rPr sz="1100" b="1" spc="40" dirty="0">
                <a:latin typeface="Calibri"/>
                <a:cs typeface="Calibri"/>
              </a:rPr>
              <a:t> </a:t>
            </a:r>
            <a:r>
              <a:rPr sz="1100" b="1" spc="85" dirty="0">
                <a:latin typeface="Calibri"/>
                <a:cs typeface="Calibri"/>
              </a:rPr>
              <a:t>πρωτόκολλο</a:t>
            </a:r>
            <a:r>
              <a:rPr sz="1100" b="1" spc="45" dirty="0">
                <a:latin typeface="Calibri"/>
                <a:cs typeface="Calibri"/>
              </a:rPr>
              <a:t> </a:t>
            </a:r>
            <a:r>
              <a:rPr sz="1100" b="1" spc="70" dirty="0">
                <a:latin typeface="Calibri"/>
                <a:cs typeface="Calibri"/>
              </a:rPr>
              <a:t>επικοινωνίας </a:t>
            </a:r>
            <a:r>
              <a:rPr sz="1100" b="1" spc="-235" dirty="0">
                <a:latin typeface="Calibri"/>
                <a:cs typeface="Calibri"/>
              </a:rPr>
              <a:t> </a:t>
            </a:r>
            <a:r>
              <a:rPr sz="1100" b="1" spc="75" dirty="0">
                <a:latin typeface="Calibri"/>
                <a:cs typeface="Calibri"/>
              </a:rPr>
              <a:t>δικτύου</a:t>
            </a:r>
            <a:r>
              <a:rPr sz="1100" b="1" spc="35" dirty="0">
                <a:latin typeface="Calibri"/>
                <a:cs typeface="Calibri"/>
              </a:rPr>
              <a:t> </a:t>
            </a:r>
            <a:r>
              <a:rPr sz="1100" b="1" spc="90" dirty="0">
                <a:latin typeface="Calibri"/>
                <a:cs typeface="Calibri"/>
              </a:rPr>
              <a:t>που</a:t>
            </a:r>
            <a:r>
              <a:rPr sz="1100" b="1" spc="35" dirty="0">
                <a:latin typeface="Calibri"/>
                <a:cs typeface="Calibri"/>
              </a:rPr>
              <a:t> </a:t>
            </a:r>
            <a:r>
              <a:rPr sz="1100" b="1" spc="70" dirty="0">
                <a:latin typeface="Calibri"/>
                <a:cs typeface="Calibri"/>
              </a:rPr>
              <a:t>χρησιμοποιείται</a:t>
            </a:r>
            <a:r>
              <a:rPr sz="1100" b="1" spc="35" dirty="0">
                <a:latin typeface="Calibri"/>
                <a:cs typeface="Calibri"/>
              </a:rPr>
              <a:t> </a:t>
            </a:r>
            <a:r>
              <a:rPr sz="1100" b="1" spc="80" dirty="0">
                <a:latin typeface="Calibri"/>
                <a:cs typeface="Calibri"/>
              </a:rPr>
              <a:t>στο</a:t>
            </a:r>
            <a:r>
              <a:rPr sz="1100" b="1" spc="45" dirty="0">
                <a:latin typeface="Calibri"/>
                <a:cs typeface="Calibri"/>
              </a:rPr>
              <a:t> </a:t>
            </a:r>
            <a:r>
              <a:rPr sz="1100" b="1" spc="70" dirty="0">
                <a:latin typeface="Calibri"/>
                <a:cs typeface="Calibri"/>
              </a:rPr>
              <a:t>διαδίκτυο)</a:t>
            </a:r>
            <a:r>
              <a:rPr sz="1100" b="1" spc="-10" dirty="0">
                <a:latin typeface="Calibri"/>
                <a:cs typeface="Calibri"/>
              </a:rPr>
              <a:t> </a:t>
            </a:r>
            <a:r>
              <a:rPr sz="1100" spc="80" dirty="0">
                <a:latin typeface="Calibri"/>
                <a:cs typeface="Calibri"/>
              </a:rPr>
              <a:t>προς</a:t>
            </a:r>
            <a:r>
              <a:rPr sz="1100" spc="35" dirty="0">
                <a:latin typeface="Calibri"/>
                <a:cs typeface="Calibri"/>
              </a:rPr>
              <a:t> </a:t>
            </a:r>
            <a:r>
              <a:rPr sz="1100" spc="70" dirty="0">
                <a:latin typeface="Calibri"/>
                <a:cs typeface="Calibri"/>
              </a:rPr>
              <a:t>τον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spc="75" dirty="0">
                <a:latin typeface="Calibri"/>
                <a:cs typeface="Calibri"/>
              </a:rPr>
              <a:t>εξυπηρετητή</a:t>
            </a:r>
            <a:r>
              <a:rPr sz="1100" spc="25" dirty="0">
                <a:latin typeface="Calibri"/>
                <a:cs typeface="Calibri"/>
              </a:rPr>
              <a:t> </a:t>
            </a:r>
            <a:r>
              <a:rPr sz="1100" spc="75" dirty="0">
                <a:latin typeface="Calibri"/>
                <a:cs typeface="Calibri"/>
              </a:rPr>
              <a:t>στη</a:t>
            </a:r>
            <a:r>
              <a:rPr sz="1100" spc="35" dirty="0">
                <a:latin typeface="Calibri"/>
                <a:cs typeface="Calibri"/>
              </a:rPr>
              <a:t> </a:t>
            </a:r>
            <a:r>
              <a:rPr sz="1100" b="1" spc="85" dirty="0">
                <a:latin typeface="Calibri"/>
                <a:cs typeface="Calibri"/>
              </a:rPr>
              <a:t>θύρα</a:t>
            </a:r>
            <a:r>
              <a:rPr sz="1100" b="1" spc="10" dirty="0">
                <a:latin typeface="Calibri"/>
                <a:cs typeface="Calibri"/>
              </a:rPr>
              <a:t> </a:t>
            </a:r>
            <a:r>
              <a:rPr sz="1100" b="1" spc="55" dirty="0">
                <a:latin typeface="Calibri"/>
                <a:cs typeface="Calibri"/>
              </a:rPr>
              <a:t>502.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807719" y="1401127"/>
            <a:ext cx="6910705" cy="368300"/>
          </a:xfrm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12700" marR="5080">
              <a:lnSpc>
                <a:spcPct val="104400"/>
              </a:lnSpc>
              <a:spcBef>
                <a:spcPts val="40"/>
              </a:spcBef>
            </a:pPr>
            <a:r>
              <a:rPr sz="1100" b="1" spc="-5" dirty="0">
                <a:latin typeface="Calibri"/>
                <a:cs typeface="Calibri"/>
              </a:rPr>
              <a:t>Δοκιμάστε</a:t>
            </a:r>
            <a:r>
              <a:rPr sz="1100" b="1" spc="240" dirty="0">
                <a:latin typeface="Calibri"/>
                <a:cs typeface="Calibri"/>
              </a:rPr>
              <a:t> </a:t>
            </a:r>
            <a:r>
              <a:rPr sz="1100" b="1" spc="-5" dirty="0">
                <a:latin typeface="Calibri"/>
                <a:cs typeface="Calibri"/>
              </a:rPr>
              <a:t>την</a:t>
            </a:r>
            <a:r>
              <a:rPr sz="1100" b="1" spc="240" dirty="0">
                <a:latin typeface="Calibri"/>
                <a:cs typeface="Calibri"/>
              </a:rPr>
              <a:t> </a:t>
            </a:r>
            <a:r>
              <a:rPr sz="1100" b="1" spc="-5" dirty="0">
                <a:latin typeface="Calibri"/>
                <a:cs typeface="Calibri"/>
              </a:rPr>
              <a:t>επικοινωνία</a:t>
            </a:r>
            <a:r>
              <a:rPr sz="1100" b="1" spc="240" dirty="0">
                <a:latin typeface="Calibri"/>
                <a:cs typeface="Calibri"/>
              </a:rPr>
              <a:t> </a:t>
            </a:r>
            <a:r>
              <a:rPr sz="1100" b="1" spc="-5" dirty="0">
                <a:latin typeface="Calibri"/>
                <a:cs typeface="Calibri"/>
              </a:rPr>
              <a:t>μεταξύ</a:t>
            </a:r>
            <a:r>
              <a:rPr sz="1100" b="1" spc="240" dirty="0">
                <a:latin typeface="Calibri"/>
                <a:cs typeface="Calibri"/>
              </a:rPr>
              <a:t> </a:t>
            </a:r>
            <a:r>
              <a:rPr sz="1100" b="1" spc="-5" dirty="0">
                <a:latin typeface="Calibri"/>
                <a:cs typeface="Calibri"/>
              </a:rPr>
              <a:t>του</a:t>
            </a:r>
            <a:r>
              <a:rPr sz="1100" b="1" spc="480" dirty="0">
                <a:latin typeface="Calibri"/>
                <a:cs typeface="Calibri"/>
              </a:rPr>
              <a:t> </a:t>
            </a:r>
            <a:r>
              <a:rPr sz="1100" b="1" spc="-5" dirty="0">
                <a:latin typeface="Courier New"/>
                <a:cs typeface="Courier New"/>
              </a:rPr>
              <a:t>client </a:t>
            </a:r>
            <a:r>
              <a:rPr sz="1100" b="1" spc="-10" dirty="0">
                <a:latin typeface="Courier New"/>
                <a:cs typeface="Courier New"/>
              </a:rPr>
              <a:t>(</a:t>
            </a:r>
            <a:r>
              <a:rPr sz="1100" b="1" spc="-10" dirty="0">
                <a:latin typeface="Calibri"/>
                <a:cs typeface="Calibri"/>
              </a:rPr>
              <a:t>σύστημα</a:t>
            </a:r>
            <a:r>
              <a:rPr sz="1100" b="1" spc="465" dirty="0">
                <a:latin typeface="Calibri"/>
                <a:cs typeface="Calibri"/>
              </a:rPr>
              <a:t> </a:t>
            </a:r>
            <a:r>
              <a:rPr sz="1100" b="1" dirty="0">
                <a:latin typeface="Calibri"/>
                <a:cs typeface="Calibri"/>
              </a:rPr>
              <a:t>ή</a:t>
            </a:r>
            <a:r>
              <a:rPr sz="1100" b="1" spc="250" dirty="0">
                <a:latin typeface="Calibri"/>
                <a:cs typeface="Calibri"/>
              </a:rPr>
              <a:t> </a:t>
            </a:r>
            <a:r>
              <a:rPr sz="1100" b="1" spc="-15" dirty="0">
                <a:latin typeface="Calibri"/>
                <a:cs typeface="Calibri"/>
              </a:rPr>
              <a:t>πρόγραμμα</a:t>
            </a:r>
            <a:r>
              <a:rPr sz="1100" b="1" spc="455" dirty="0">
                <a:latin typeface="Calibri"/>
                <a:cs typeface="Calibri"/>
              </a:rPr>
              <a:t> </a:t>
            </a:r>
            <a:r>
              <a:rPr sz="1100" b="1" spc="-10" dirty="0">
                <a:latin typeface="Calibri"/>
                <a:cs typeface="Calibri"/>
              </a:rPr>
              <a:t>που</a:t>
            </a:r>
            <a:r>
              <a:rPr sz="1100" b="1" spc="225" dirty="0">
                <a:latin typeface="Calibri"/>
                <a:cs typeface="Calibri"/>
              </a:rPr>
              <a:t> </a:t>
            </a:r>
            <a:r>
              <a:rPr sz="1100" b="1" spc="-15" dirty="0">
                <a:latin typeface="Calibri"/>
                <a:cs typeface="Calibri"/>
              </a:rPr>
              <a:t>επικοινωνεί</a:t>
            </a:r>
            <a:r>
              <a:rPr sz="1100" b="1" spc="455" dirty="0">
                <a:latin typeface="Calibri"/>
                <a:cs typeface="Calibri"/>
              </a:rPr>
              <a:t> </a:t>
            </a:r>
            <a:r>
              <a:rPr sz="1100" b="1" spc="-5" dirty="0">
                <a:latin typeface="Calibri"/>
                <a:cs typeface="Calibri"/>
              </a:rPr>
              <a:t>με</a:t>
            </a:r>
            <a:r>
              <a:rPr sz="1100" b="1" spc="240" dirty="0">
                <a:latin typeface="Calibri"/>
                <a:cs typeface="Calibri"/>
              </a:rPr>
              <a:t> </a:t>
            </a:r>
            <a:r>
              <a:rPr sz="1100" b="1" spc="-15" dirty="0">
                <a:latin typeface="Calibri"/>
                <a:cs typeface="Calibri"/>
              </a:rPr>
              <a:t>εξυπηρετητή</a:t>
            </a:r>
            <a:r>
              <a:rPr sz="1100" b="1" spc="-15" dirty="0">
                <a:latin typeface="Courier New"/>
                <a:cs typeface="Courier New"/>
              </a:rPr>
              <a:t>) </a:t>
            </a:r>
            <a:r>
              <a:rPr sz="1100" b="1" spc="-650" dirty="0">
                <a:latin typeface="Courier New"/>
                <a:cs typeface="Courier New"/>
              </a:rPr>
              <a:t> </a:t>
            </a:r>
            <a:r>
              <a:rPr sz="1100" b="1" spc="-5" dirty="0">
                <a:latin typeface="Calibri"/>
                <a:cs typeface="Calibri"/>
              </a:rPr>
              <a:t>και</a:t>
            </a:r>
            <a:r>
              <a:rPr sz="1100" b="1" spc="165" dirty="0">
                <a:latin typeface="Calibri"/>
                <a:cs typeface="Calibri"/>
              </a:rPr>
              <a:t> </a:t>
            </a:r>
            <a:r>
              <a:rPr sz="1100" b="1" spc="-10" dirty="0">
                <a:latin typeface="Calibri"/>
                <a:cs typeface="Calibri"/>
              </a:rPr>
              <a:t>του</a:t>
            </a:r>
            <a:r>
              <a:rPr sz="1100" b="1" spc="155" dirty="0">
                <a:latin typeface="Calibri"/>
                <a:cs typeface="Calibri"/>
              </a:rPr>
              <a:t> </a:t>
            </a:r>
            <a:r>
              <a:rPr sz="1100" b="1" spc="-15" dirty="0">
                <a:latin typeface="Calibri"/>
                <a:cs typeface="Calibri"/>
              </a:rPr>
              <a:t>εξυπηρετητή</a:t>
            </a:r>
            <a:r>
              <a:rPr sz="1100" b="1" spc="-15" dirty="0">
                <a:latin typeface="Courier New"/>
                <a:cs typeface="Courier New"/>
              </a:rPr>
              <a:t>/</a:t>
            </a:r>
            <a:r>
              <a:rPr sz="1100" b="1" spc="-15" dirty="0">
                <a:latin typeface="Calibri"/>
                <a:cs typeface="Calibri"/>
              </a:rPr>
              <a:t>εξυπηρετητή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8308340" y="33019"/>
            <a:ext cx="2174240" cy="1244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50" spc="60" dirty="0">
                <a:latin typeface="Calibri"/>
                <a:cs typeface="Calibri"/>
              </a:rPr>
              <a:t>CSP004_C_E:</a:t>
            </a:r>
            <a:r>
              <a:rPr sz="650" spc="35" dirty="0">
                <a:latin typeface="Calibri"/>
                <a:cs typeface="Calibri"/>
              </a:rPr>
              <a:t> </a:t>
            </a:r>
            <a:r>
              <a:rPr sz="650" spc="55" dirty="0">
                <a:latin typeface="Calibri"/>
                <a:cs typeface="Calibri"/>
              </a:rPr>
              <a:t>Abdelkader</a:t>
            </a:r>
            <a:r>
              <a:rPr sz="650" spc="30" dirty="0">
                <a:latin typeface="Calibri"/>
                <a:cs typeface="Calibri"/>
              </a:rPr>
              <a:t> </a:t>
            </a:r>
            <a:r>
              <a:rPr sz="650" spc="60" dirty="0">
                <a:latin typeface="Calibri"/>
                <a:cs typeface="Calibri"/>
              </a:rPr>
              <a:t>Shaaban</a:t>
            </a:r>
            <a:r>
              <a:rPr sz="650" spc="40" dirty="0">
                <a:latin typeface="Calibri"/>
                <a:cs typeface="Calibri"/>
              </a:rPr>
              <a:t> </a:t>
            </a:r>
            <a:r>
              <a:rPr sz="650" spc="55" dirty="0">
                <a:latin typeface="Calibri"/>
                <a:cs typeface="Calibri"/>
              </a:rPr>
              <a:t>και</a:t>
            </a:r>
            <a:r>
              <a:rPr sz="650" spc="25" dirty="0">
                <a:latin typeface="Calibri"/>
                <a:cs typeface="Calibri"/>
              </a:rPr>
              <a:t> </a:t>
            </a:r>
            <a:r>
              <a:rPr sz="650" spc="50" dirty="0">
                <a:latin typeface="Calibri"/>
                <a:cs typeface="Calibri"/>
              </a:rPr>
              <a:t>Stefan</a:t>
            </a:r>
            <a:r>
              <a:rPr sz="650" spc="25" dirty="0">
                <a:latin typeface="Calibri"/>
                <a:cs typeface="Calibri"/>
              </a:rPr>
              <a:t> </a:t>
            </a:r>
            <a:r>
              <a:rPr sz="650" spc="50" dirty="0">
                <a:latin typeface="Calibri"/>
                <a:cs typeface="Calibri"/>
              </a:rPr>
              <a:t>Schauer</a:t>
            </a:r>
            <a:endParaRPr sz="65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9369741" y="782001"/>
            <a:ext cx="1818639" cy="164276"/>
          </a:xfrm>
          <a:prstGeom prst="rect">
            <a:avLst/>
          </a:prstGeom>
        </p:spPr>
        <p:txBody>
          <a:bodyPr vert="horz" wrap="square" lIns="0" tIns="5715" rIns="0" bIns="0" rtlCol="0">
            <a:spAutoFit/>
          </a:bodyPr>
          <a:lstStyle/>
          <a:p>
            <a:pPr marL="12700" marR="5080">
              <a:lnSpc>
                <a:spcPct val="104400"/>
              </a:lnSpc>
              <a:spcBef>
                <a:spcPts val="45"/>
              </a:spcBef>
            </a:pPr>
            <a:r>
              <a:rPr sz="1000" b="1" spc="-15" dirty="0">
                <a:solidFill>
                  <a:srgbClr val="CF2D1C"/>
                </a:solidFill>
                <a:latin typeface="Calibri"/>
                <a:cs typeface="Calibri"/>
              </a:rPr>
              <a:t>ΕΞΥΠΗΡΕΤΗΤΗΣ</a:t>
            </a:r>
            <a:r>
              <a:rPr sz="1000" b="1" spc="-15" dirty="0">
                <a:solidFill>
                  <a:srgbClr val="CF2D1C"/>
                </a:solidFill>
                <a:latin typeface="Courier New"/>
                <a:cs typeface="Courier New"/>
              </a:rPr>
              <a:t>/</a:t>
            </a:r>
            <a:r>
              <a:rPr sz="1000" b="1" spc="-15" dirty="0">
                <a:solidFill>
                  <a:srgbClr val="CF2D1C"/>
                </a:solidFill>
                <a:latin typeface="Calibri"/>
                <a:cs typeface="Calibri"/>
              </a:rPr>
              <a:t>ΕΞΥΠΗΡΕΤΗ </a:t>
            </a:r>
            <a:r>
              <a:rPr sz="1000" b="1" spc="-215" dirty="0">
                <a:solidFill>
                  <a:srgbClr val="CF2D1C"/>
                </a:solidFill>
                <a:latin typeface="Calibri"/>
                <a:cs typeface="Calibri"/>
              </a:rPr>
              <a:t> </a:t>
            </a:r>
            <a:r>
              <a:rPr sz="1000" b="1" spc="-10" dirty="0">
                <a:solidFill>
                  <a:srgbClr val="CF2D1C"/>
                </a:solidFill>
                <a:latin typeface="Calibri"/>
                <a:cs typeface="Calibri"/>
              </a:rPr>
              <a:t>ΤΗΣ</a:t>
            </a:r>
            <a:endParaRPr sz="1000" dirty="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0131742" y="3955414"/>
            <a:ext cx="791845" cy="3733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5244" marR="5080" indent="-43180">
              <a:lnSpc>
                <a:spcPct val="114199"/>
              </a:lnSpc>
              <a:spcBef>
                <a:spcPts val="100"/>
              </a:spcBef>
            </a:pPr>
            <a:r>
              <a:rPr sz="1000" b="1" dirty="0">
                <a:solidFill>
                  <a:srgbClr val="CF2D1C"/>
                </a:solidFill>
                <a:latin typeface="Calibri"/>
                <a:cs typeface="Calibri"/>
              </a:rPr>
              <a:t>Η</a:t>
            </a:r>
            <a:r>
              <a:rPr sz="1000" b="1" spc="5" dirty="0">
                <a:solidFill>
                  <a:srgbClr val="CF2D1C"/>
                </a:solidFill>
                <a:latin typeface="Calibri"/>
                <a:cs typeface="Calibri"/>
              </a:rPr>
              <a:t> </a:t>
            </a:r>
            <a:r>
              <a:rPr sz="1000" b="1" spc="-5" dirty="0">
                <a:solidFill>
                  <a:srgbClr val="CF2D1C"/>
                </a:solidFill>
                <a:latin typeface="Calibri"/>
                <a:cs typeface="Calibri"/>
              </a:rPr>
              <a:t>θύρα</a:t>
            </a:r>
            <a:r>
              <a:rPr sz="1000" b="1" dirty="0">
                <a:solidFill>
                  <a:srgbClr val="CF2D1C"/>
                </a:solidFill>
                <a:latin typeface="Calibri"/>
                <a:cs typeface="Calibri"/>
              </a:rPr>
              <a:t> </a:t>
            </a:r>
            <a:r>
              <a:rPr sz="1000" b="1" spc="-25" dirty="0">
                <a:solidFill>
                  <a:srgbClr val="CF2D1C"/>
                </a:solidFill>
                <a:latin typeface="Calibri"/>
                <a:cs typeface="Calibri"/>
              </a:rPr>
              <a:t>είναι </a:t>
            </a:r>
            <a:r>
              <a:rPr sz="1000" b="1" spc="-215" dirty="0">
                <a:solidFill>
                  <a:srgbClr val="CF2D1C"/>
                </a:solidFill>
                <a:latin typeface="Calibri"/>
                <a:cs typeface="Calibri"/>
              </a:rPr>
              <a:t> </a:t>
            </a:r>
            <a:r>
              <a:rPr sz="1000" b="1" spc="-5" dirty="0">
                <a:solidFill>
                  <a:srgbClr val="CF2D1C"/>
                </a:solidFill>
                <a:latin typeface="Calibri"/>
                <a:cs typeface="Calibri"/>
              </a:rPr>
              <a:t>ήδη</a:t>
            </a:r>
            <a:r>
              <a:rPr sz="1000" b="1" spc="120" dirty="0">
                <a:solidFill>
                  <a:srgbClr val="CF2D1C"/>
                </a:solidFill>
                <a:latin typeface="Calibri"/>
                <a:cs typeface="Calibri"/>
              </a:rPr>
              <a:t> </a:t>
            </a:r>
            <a:r>
              <a:rPr sz="1000" b="1" spc="-15" dirty="0">
                <a:solidFill>
                  <a:srgbClr val="CF2D1C"/>
                </a:solidFill>
                <a:latin typeface="Calibri"/>
                <a:cs typeface="Calibri"/>
              </a:rPr>
              <a:t>κλειστό</a:t>
            </a:r>
            <a:endParaRPr sz="10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047740" y="0"/>
            <a:ext cx="5617210" cy="6878955"/>
            <a:chOff x="6047740" y="0"/>
            <a:chExt cx="5617210" cy="6878955"/>
          </a:xfrm>
        </p:grpSpPr>
        <p:sp>
          <p:nvSpPr>
            <p:cNvPr id="3" name="object 3"/>
            <p:cNvSpPr/>
            <p:nvPr/>
          </p:nvSpPr>
          <p:spPr>
            <a:xfrm>
              <a:off x="6896100" y="1270"/>
              <a:ext cx="1818639" cy="6856730"/>
            </a:xfrm>
            <a:custGeom>
              <a:avLst/>
              <a:gdLst/>
              <a:ahLst/>
              <a:cxnLst/>
              <a:rect l="l" t="t" r="r" b="b"/>
              <a:pathLst>
                <a:path w="1818640" h="6856730">
                  <a:moveTo>
                    <a:pt x="0" y="6856730"/>
                  </a:moveTo>
                  <a:lnTo>
                    <a:pt x="1818322" y="0"/>
                  </a:lnTo>
                </a:path>
              </a:pathLst>
            </a:custGeom>
            <a:ln w="22225">
              <a:solidFill>
                <a:srgbClr val="D6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7895590" y="5207635"/>
              <a:ext cx="756285" cy="1645920"/>
            </a:xfrm>
            <a:custGeom>
              <a:avLst/>
              <a:gdLst/>
              <a:ahLst/>
              <a:cxnLst/>
              <a:rect l="l" t="t" r="r" b="b"/>
              <a:pathLst>
                <a:path w="756284" h="1645920">
                  <a:moveTo>
                    <a:pt x="578484" y="0"/>
                  </a:moveTo>
                  <a:lnTo>
                    <a:pt x="532129" y="6350"/>
                  </a:lnTo>
                  <a:lnTo>
                    <a:pt x="489902" y="24129"/>
                  </a:lnTo>
                  <a:lnTo>
                    <a:pt x="453389" y="52387"/>
                  </a:lnTo>
                  <a:lnTo>
                    <a:pt x="425132" y="89534"/>
                  </a:lnTo>
                  <a:lnTo>
                    <a:pt x="406400" y="134619"/>
                  </a:lnTo>
                  <a:lnTo>
                    <a:pt x="0" y="1645602"/>
                  </a:lnTo>
                  <a:lnTo>
                    <a:pt x="26352" y="1645602"/>
                  </a:lnTo>
                  <a:lnTo>
                    <a:pt x="430212" y="140969"/>
                  </a:lnTo>
                  <a:lnTo>
                    <a:pt x="450214" y="95249"/>
                  </a:lnTo>
                  <a:lnTo>
                    <a:pt x="482282" y="59689"/>
                  </a:lnTo>
                  <a:lnTo>
                    <a:pt x="523239" y="35559"/>
                  </a:lnTo>
                  <a:lnTo>
                    <a:pt x="569594" y="25399"/>
                  </a:lnTo>
                  <a:lnTo>
                    <a:pt x="662362" y="25399"/>
                  </a:lnTo>
                  <a:lnTo>
                    <a:pt x="624839" y="6350"/>
                  </a:lnTo>
                  <a:lnTo>
                    <a:pt x="578484" y="0"/>
                  </a:lnTo>
                  <a:close/>
                </a:path>
                <a:path w="756284" h="1645920">
                  <a:moveTo>
                    <a:pt x="662362" y="25399"/>
                  </a:moveTo>
                  <a:lnTo>
                    <a:pt x="569594" y="25399"/>
                  </a:lnTo>
                  <a:lnTo>
                    <a:pt x="618489" y="30797"/>
                  </a:lnTo>
                  <a:lnTo>
                    <a:pt x="672464" y="57784"/>
                  </a:lnTo>
                  <a:lnTo>
                    <a:pt x="711517" y="103822"/>
                  </a:lnTo>
                  <a:lnTo>
                    <a:pt x="730884" y="161607"/>
                  </a:lnTo>
                  <a:lnTo>
                    <a:pt x="731837" y="192087"/>
                  </a:lnTo>
                  <a:lnTo>
                    <a:pt x="726439" y="222884"/>
                  </a:lnTo>
                  <a:lnTo>
                    <a:pt x="343852" y="1645602"/>
                  </a:lnTo>
                  <a:lnTo>
                    <a:pt x="370204" y="1645602"/>
                  </a:lnTo>
                  <a:lnTo>
                    <a:pt x="750252" y="229552"/>
                  </a:lnTo>
                  <a:lnTo>
                    <a:pt x="756284" y="193674"/>
                  </a:lnTo>
                  <a:lnTo>
                    <a:pt x="755332" y="158432"/>
                  </a:lnTo>
                  <a:lnTo>
                    <a:pt x="732789" y="91122"/>
                  </a:lnTo>
                  <a:lnTo>
                    <a:pt x="686752" y="37782"/>
                  </a:lnTo>
                  <a:lnTo>
                    <a:pt x="662362" y="25399"/>
                  </a:lnTo>
                  <a:close/>
                </a:path>
              </a:pathLst>
            </a:custGeom>
            <a:solidFill>
              <a:srgbClr val="D679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548880" y="6167120"/>
              <a:ext cx="3294379" cy="612140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047740" y="1650999"/>
              <a:ext cx="5617210" cy="4009390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243320" y="1846580"/>
              <a:ext cx="5039360" cy="3431540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7235190" y="3582670"/>
              <a:ext cx="1846580" cy="317500"/>
            </a:xfrm>
            <a:custGeom>
              <a:avLst/>
              <a:gdLst/>
              <a:ahLst/>
              <a:cxnLst/>
              <a:rect l="l" t="t" r="r" b="b"/>
              <a:pathLst>
                <a:path w="1846579" h="317500">
                  <a:moveTo>
                    <a:pt x="0" y="317499"/>
                  </a:moveTo>
                  <a:lnTo>
                    <a:pt x="1846579" y="317499"/>
                  </a:lnTo>
                  <a:lnTo>
                    <a:pt x="1846579" y="0"/>
                  </a:lnTo>
                  <a:lnTo>
                    <a:pt x="0" y="0"/>
                  </a:lnTo>
                  <a:lnTo>
                    <a:pt x="0" y="317499"/>
                  </a:lnTo>
                </a:path>
              </a:pathLst>
            </a:custGeom>
            <a:ln w="2857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875030" y="423862"/>
            <a:ext cx="2893695" cy="2921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50" spc="160" dirty="0">
                <a:solidFill>
                  <a:srgbClr val="000000"/>
                </a:solidFill>
              </a:rPr>
              <a:t>Παραδείγματα</a:t>
            </a:r>
            <a:r>
              <a:rPr sz="1750" spc="170" dirty="0">
                <a:solidFill>
                  <a:srgbClr val="000000"/>
                </a:solidFill>
              </a:rPr>
              <a:t> </a:t>
            </a:r>
            <a:r>
              <a:rPr sz="1750" spc="80" dirty="0">
                <a:solidFill>
                  <a:srgbClr val="000000"/>
                </a:solidFill>
              </a:rPr>
              <a:t>στο</a:t>
            </a:r>
            <a:r>
              <a:rPr sz="1750" spc="5" dirty="0">
                <a:solidFill>
                  <a:srgbClr val="000000"/>
                </a:solidFill>
              </a:rPr>
              <a:t> </a:t>
            </a:r>
            <a:r>
              <a:rPr sz="1750" spc="125" dirty="0">
                <a:solidFill>
                  <a:srgbClr val="000000"/>
                </a:solidFill>
              </a:rPr>
              <a:t>iptables</a:t>
            </a:r>
            <a:endParaRPr sz="1750"/>
          </a:p>
        </p:txBody>
      </p:sp>
      <p:sp>
        <p:nvSpPr>
          <p:cNvPr id="10" name="object 10"/>
          <p:cNvSpPr txBox="1"/>
          <p:nvPr/>
        </p:nvSpPr>
        <p:spPr>
          <a:xfrm>
            <a:off x="648334" y="762952"/>
            <a:ext cx="3120391" cy="530273"/>
          </a:xfrm>
          <a:prstGeom prst="rect">
            <a:avLst/>
          </a:prstGeom>
        </p:spPr>
        <p:txBody>
          <a:bodyPr vert="horz" wrap="square" lIns="0" tIns="1009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95"/>
              </a:spcBef>
            </a:pPr>
            <a:r>
              <a:rPr sz="1100" b="1" spc="55" dirty="0">
                <a:latin typeface="Calibri"/>
                <a:cs typeface="Calibri"/>
              </a:rPr>
              <a:t>Διαγραφή</a:t>
            </a:r>
            <a:r>
              <a:rPr sz="1100" b="1" spc="-5" dirty="0">
                <a:latin typeface="Calibri"/>
                <a:cs typeface="Calibri"/>
              </a:rPr>
              <a:t> </a:t>
            </a:r>
            <a:r>
              <a:rPr sz="1100" spc="35" dirty="0">
                <a:latin typeface="Calibri"/>
                <a:cs typeface="Calibri"/>
              </a:rPr>
              <a:t>κανόνων</a:t>
            </a:r>
            <a:endParaRPr sz="1100" dirty="0">
              <a:latin typeface="Calibri"/>
              <a:cs typeface="Calibri"/>
            </a:endParaRPr>
          </a:p>
          <a:p>
            <a:pPr marL="105410">
              <a:lnSpc>
                <a:spcPct val="100000"/>
              </a:lnSpc>
              <a:spcBef>
                <a:spcPts val="695"/>
              </a:spcBef>
            </a:pPr>
            <a:r>
              <a:rPr sz="1100" b="1" spc="-5" dirty="0">
                <a:solidFill>
                  <a:srgbClr val="CF2D1C"/>
                </a:solidFill>
                <a:latin typeface="Courier New"/>
                <a:cs typeface="Courier New"/>
              </a:rPr>
              <a:t>sudo</a:t>
            </a:r>
            <a:r>
              <a:rPr sz="1100" b="1" spc="-30" dirty="0">
                <a:solidFill>
                  <a:srgbClr val="CF2D1C"/>
                </a:solidFill>
                <a:latin typeface="Courier New"/>
                <a:cs typeface="Courier New"/>
              </a:rPr>
              <a:t> </a:t>
            </a:r>
            <a:r>
              <a:rPr sz="1100" b="1" spc="-5" dirty="0">
                <a:solidFill>
                  <a:srgbClr val="CF2D1C"/>
                </a:solidFill>
                <a:latin typeface="Courier New"/>
                <a:cs typeface="Courier New"/>
              </a:rPr>
              <a:t>iptables</a:t>
            </a:r>
            <a:r>
              <a:rPr sz="1100" b="1" spc="-10" dirty="0">
                <a:solidFill>
                  <a:srgbClr val="CF2D1C"/>
                </a:solidFill>
                <a:latin typeface="Courier New"/>
                <a:cs typeface="Courier New"/>
              </a:rPr>
              <a:t> </a:t>
            </a:r>
            <a:r>
              <a:rPr lang="el-GR" sz="1100" b="1" spc="-10" dirty="0">
                <a:solidFill>
                  <a:srgbClr val="CF2D1C"/>
                </a:solidFill>
                <a:latin typeface="Courier New"/>
                <a:cs typeface="Courier New"/>
              </a:rPr>
              <a:t>–</a:t>
            </a:r>
            <a:r>
              <a:rPr lang="en-US" sz="1100" b="1" spc="-10" dirty="0">
                <a:solidFill>
                  <a:srgbClr val="CF2D1C"/>
                </a:solidFill>
                <a:latin typeface="Courier New"/>
                <a:cs typeface="Courier New"/>
              </a:rPr>
              <a:t>L </a:t>
            </a:r>
            <a:r>
              <a:rPr sz="1100" b="1" spc="-15" dirty="0">
                <a:solidFill>
                  <a:srgbClr val="CF2D1C"/>
                </a:solidFill>
                <a:latin typeface="Courier New"/>
                <a:cs typeface="Courier New"/>
              </a:rPr>
              <a:t>--line-numbers</a:t>
            </a:r>
            <a:endParaRPr sz="1100" dirty="0">
              <a:latin typeface="Courier New"/>
              <a:cs typeface="Courier New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8308340" y="33019"/>
            <a:ext cx="2174240" cy="1244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50" spc="60" dirty="0">
                <a:latin typeface="Calibri"/>
                <a:cs typeface="Calibri"/>
              </a:rPr>
              <a:t>CSP004_C_E:</a:t>
            </a:r>
            <a:r>
              <a:rPr sz="650" spc="35" dirty="0">
                <a:latin typeface="Calibri"/>
                <a:cs typeface="Calibri"/>
              </a:rPr>
              <a:t> </a:t>
            </a:r>
            <a:r>
              <a:rPr sz="650" spc="55" dirty="0">
                <a:latin typeface="Calibri"/>
                <a:cs typeface="Calibri"/>
              </a:rPr>
              <a:t>Abdelkader</a:t>
            </a:r>
            <a:r>
              <a:rPr sz="650" spc="30" dirty="0">
                <a:latin typeface="Calibri"/>
                <a:cs typeface="Calibri"/>
              </a:rPr>
              <a:t> </a:t>
            </a:r>
            <a:r>
              <a:rPr sz="650" spc="60" dirty="0">
                <a:latin typeface="Calibri"/>
                <a:cs typeface="Calibri"/>
              </a:rPr>
              <a:t>Shaaban</a:t>
            </a:r>
            <a:r>
              <a:rPr sz="650" spc="40" dirty="0">
                <a:latin typeface="Calibri"/>
                <a:cs typeface="Calibri"/>
              </a:rPr>
              <a:t> </a:t>
            </a:r>
            <a:r>
              <a:rPr sz="650" spc="55" dirty="0">
                <a:latin typeface="Calibri"/>
                <a:cs typeface="Calibri"/>
              </a:rPr>
              <a:t>και</a:t>
            </a:r>
            <a:r>
              <a:rPr sz="650" spc="25" dirty="0">
                <a:latin typeface="Calibri"/>
                <a:cs typeface="Calibri"/>
              </a:rPr>
              <a:t> </a:t>
            </a:r>
            <a:r>
              <a:rPr sz="650" spc="50" dirty="0">
                <a:latin typeface="Calibri"/>
                <a:cs typeface="Calibri"/>
              </a:rPr>
              <a:t>Stefan</a:t>
            </a:r>
            <a:r>
              <a:rPr sz="650" spc="25" dirty="0">
                <a:latin typeface="Calibri"/>
                <a:cs typeface="Calibri"/>
              </a:rPr>
              <a:t> </a:t>
            </a:r>
            <a:r>
              <a:rPr sz="650" spc="50" dirty="0">
                <a:latin typeface="Calibri"/>
                <a:cs typeface="Calibri"/>
              </a:rPr>
              <a:t>Schauer</a:t>
            </a:r>
            <a:endParaRPr sz="65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0126027" y="715327"/>
            <a:ext cx="1310005" cy="1667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spc="-15" dirty="0">
                <a:solidFill>
                  <a:srgbClr val="CF2D1C"/>
                </a:solidFill>
                <a:latin typeface="Calibri"/>
                <a:cs typeface="Calibri"/>
              </a:rPr>
              <a:t>ΔΙΑΚΟΜΙΣΤΗΣ</a:t>
            </a:r>
            <a:endParaRPr sz="1000" dirty="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7002780" y="1228090"/>
            <a:ext cx="3741420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263650" algn="l"/>
              </a:tabLst>
            </a:pPr>
            <a:r>
              <a:rPr lang="en-US" sz="1800" b="1" i="0" u="none" strike="noStrike" baseline="0" dirty="0" err="1">
                <a:solidFill>
                  <a:srgbClr val="D02E1D"/>
                </a:solidFill>
                <a:latin typeface="CourierNewPS-BoldMT"/>
              </a:rPr>
              <a:t>sudo</a:t>
            </a:r>
            <a:r>
              <a:rPr lang="en-US" sz="1800" b="1" i="0" u="none" strike="noStrike" baseline="0" dirty="0">
                <a:solidFill>
                  <a:srgbClr val="D02E1D"/>
                </a:solidFill>
                <a:latin typeface="CourierNewPS-BoldMT"/>
              </a:rPr>
              <a:t> iptables –D INPUT 1</a:t>
            </a:r>
            <a:endParaRPr sz="1100" dirty="0">
              <a:latin typeface="Courier New"/>
              <a:cs typeface="Courier New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6726555" y="3881754"/>
            <a:ext cx="4429125" cy="6426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50" b="1" spc="55" dirty="0">
                <a:solidFill>
                  <a:srgbClr val="CF2D1C"/>
                </a:solidFill>
                <a:latin typeface="Calibri"/>
                <a:cs typeface="Calibri"/>
              </a:rPr>
              <a:t>-D</a:t>
            </a:r>
            <a:r>
              <a:rPr sz="850" b="1" spc="20" dirty="0">
                <a:solidFill>
                  <a:srgbClr val="CF2D1C"/>
                </a:solidFill>
                <a:latin typeface="Calibri"/>
                <a:cs typeface="Calibri"/>
              </a:rPr>
              <a:t> </a:t>
            </a:r>
            <a:r>
              <a:rPr sz="850" b="1" spc="55" dirty="0">
                <a:solidFill>
                  <a:srgbClr val="CF2D1C"/>
                </a:solidFill>
                <a:latin typeface="Calibri"/>
                <a:cs typeface="Calibri"/>
              </a:rPr>
              <a:t>χρησιμοποιείται</a:t>
            </a:r>
            <a:r>
              <a:rPr sz="850" b="1" spc="20" dirty="0">
                <a:solidFill>
                  <a:srgbClr val="CF2D1C"/>
                </a:solidFill>
                <a:latin typeface="Calibri"/>
                <a:cs typeface="Calibri"/>
              </a:rPr>
              <a:t> </a:t>
            </a:r>
            <a:r>
              <a:rPr sz="850" b="1" spc="50" dirty="0">
                <a:solidFill>
                  <a:srgbClr val="CF2D1C"/>
                </a:solidFill>
                <a:latin typeface="Calibri"/>
                <a:cs typeface="Calibri"/>
              </a:rPr>
              <a:t>για</a:t>
            </a:r>
            <a:r>
              <a:rPr sz="850" b="1" spc="20" dirty="0">
                <a:solidFill>
                  <a:srgbClr val="CF2D1C"/>
                </a:solidFill>
                <a:latin typeface="Calibri"/>
                <a:cs typeface="Calibri"/>
              </a:rPr>
              <a:t> </a:t>
            </a:r>
            <a:r>
              <a:rPr sz="850" b="1" spc="60" dirty="0">
                <a:solidFill>
                  <a:srgbClr val="CF2D1C"/>
                </a:solidFill>
                <a:latin typeface="Calibri"/>
                <a:cs typeface="Calibri"/>
              </a:rPr>
              <a:t>τη</a:t>
            </a:r>
            <a:r>
              <a:rPr sz="850" b="1" spc="20" dirty="0">
                <a:solidFill>
                  <a:srgbClr val="CF2D1C"/>
                </a:solidFill>
                <a:latin typeface="Calibri"/>
                <a:cs typeface="Calibri"/>
              </a:rPr>
              <a:t> </a:t>
            </a:r>
            <a:r>
              <a:rPr sz="850" b="1" spc="65" dirty="0">
                <a:solidFill>
                  <a:srgbClr val="CF2D1C"/>
                </a:solidFill>
                <a:latin typeface="Calibri"/>
                <a:cs typeface="Calibri"/>
              </a:rPr>
              <a:t>διαγραφή</a:t>
            </a:r>
            <a:r>
              <a:rPr sz="850" b="1" spc="25" dirty="0">
                <a:solidFill>
                  <a:srgbClr val="CF2D1C"/>
                </a:solidFill>
                <a:latin typeface="Calibri"/>
                <a:cs typeface="Calibri"/>
              </a:rPr>
              <a:t> </a:t>
            </a:r>
            <a:r>
              <a:rPr sz="850" b="1" spc="50" dirty="0">
                <a:solidFill>
                  <a:srgbClr val="CF2D1C"/>
                </a:solidFill>
                <a:latin typeface="Calibri"/>
                <a:cs typeface="Calibri"/>
              </a:rPr>
              <a:t>κανόνα,</a:t>
            </a:r>
            <a:endParaRPr sz="850">
              <a:latin typeface="Calibri"/>
              <a:cs typeface="Calibri"/>
            </a:endParaRPr>
          </a:p>
          <a:p>
            <a:pPr marL="12700" marR="5080">
              <a:lnSpc>
                <a:spcPct val="105500"/>
              </a:lnSpc>
              <a:spcBef>
                <a:spcPts val="605"/>
              </a:spcBef>
              <a:tabLst>
                <a:tab pos="354965" algn="l"/>
              </a:tabLst>
            </a:pPr>
            <a:r>
              <a:rPr sz="850" b="1" spc="40" dirty="0">
                <a:solidFill>
                  <a:srgbClr val="CF2D1C"/>
                </a:solidFill>
                <a:latin typeface="Calibri"/>
                <a:cs typeface="Calibri"/>
              </a:rPr>
              <a:t>1	αντιπροσωπεύει </a:t>
            </a:r>
            <a:r>
              <a:rPr sz="850" b="1" spc="35" dirty="0">
                <a:solidFill>
                  <a:srgbClr val="CF2D1C"/>
                </a:solidFill>
                <a:latin typeface="Calibri"/>
                <a:cs typeface="Calibri"/>
              </a:rPr>
              <a:t>τον </a:t>
            </a:r>
            <a:r>
              <a:rPr sz="850" b="1" spc="40" dirty="0">
                <a:solidFill>
                  <a:srgbClr val="CF2D1C"/>
                </a:solidFill>
                <a:latin typeface="Calibri"/>
                <a:cs typeface="Calibri"/>
              </a:rPr>
              <a:t>αριθμό γραμμής </a:t>
            </a:r>
            <a:r>
              <a:rPr sz="850" b="1" spc="35" dirty="0">
                <a:solidFill>
                  <a:srgbClr val="CF2D1C"/>
                </a:solidFill>
                <a:latin typeface="Calibri"/>
                <a:cs typeface="Calibri"/>
              </a:rPr>
              <a:t>συγκεκριμένου </a:t>
            </a:r>
            <a:r>
              <a:rPr sz="850" b="1" spc="25" dirty="0">
                <a:solidFill>
                  <a:srgbClr val="CF2D1C"/>
                </a:solidFill>
                <a:latin typeface="Calibri"/>
                <a:cs typeface="Calibri"/>
              </a:rPr>
              <a:t>κανόνα. </a:t>
            </a:r>
            <a:r>
              <a:rPr sz="850" b="1" spc="30" dirty="0">
                <a:solidFill>
                  <a:srgbClr val="CF2D1C"/>
                </a:solidFill>
                <a:latin typeface="Calibri"/>
                <a:cs typeface="Calibri"/>
              </a:rPr>
              <a:t> </a:t>
            </a:r>
            <a:r>
              <a:rPr sz="850" b="1" spc="65" dirty="0">
                <a:solidFill>
                  <a:srgbClr val="CF2D1C"/>
                </a:solidFill>
                <a:latin typeface="Calibri"/>
                <a:cs typeface="Calibri"/>
              </a:rPr>
              <a:t>(FORWARD/ΕΞΟΔΟΣ)</a:t>
            </a:r>
            <a:r>
              <a:rPr sz="850" b="1" spc="20" dirty="0">
                <a:solidFill>
                  <a:srgbClr val="CF2D1C"/>
                </a:solidFill>
                <a:latin typeface="Calibri"/>
                <a:cs typeface="Calibri"/>
              </a:rPr>
              <a:t> </a:t>
            </a:r>
            <a:r>
              <a:rPr sz="850" b="1" spc="85" dirty="0">
                <a:solidFill>
                  <a:srgbClr val="CF2D1C"/>
                </a:solidFill>
                <a:latin typeface="Calibri"/>
                <a:cs typeface="Calibri"/>
              </a:rPr>
              <a:t>ανάλογα</a:t>
            </a:r>
            <a:r>
              <a:rPr sz="850" b="1" spc="40" dirty="0">
                <a:solidFill>
                  <a:srgbClr val="CF2D1C"/>
                </a:solidFill>
                <a:latin typeface="Calibri"/>
                <a:cs typeface="Calibri"/>
              </a:rPr>
              <a:t> </a:t>
            </a:r>
            <a:r>
              <a:rPr sz="850" b="1" spc="85" dirty="0">
                <a:solidFill>
                  <a:srgbClr val="CF2D1C"/>
                </a:solidFill>
                <a:latin typeface="Calibri"/>
                <a:cs typeface="Calibri"/>
              </a:rPr>
              <a:t>με</a:t>
            </a:r>
            <a:r>
              <a:rPr sz="850" b="1" spc="40" dirty="0">
                <a:solidFill>
                  <a:srgbClr val="CF2D1C"/>
                </a:solidFill>
                <a:latin typeface="Calibri"/>
                <a:cs typeface="Calibri"/>
              </a:rPr>
              <a:t> </a:t>
            </a:r>
            <a:r>
              <a:rPr sz="850" b="1" spc="80" dirty="0">
                <a:solidFill>
                  <a:srgbClr val="CF2D1C"/>
                </a:solidFill>
                <a:latin typeface="Calibri"/>
                <a:cs typeface="Calibri"/>
              </a:rPr>
              <a:t>το</a:t>
            </a:r>
            <a:r>
              <a:rPr sz="850" b="1" spc="35" dirty="0">
                <a:solidFill>
                  <a:srgbClr val="CF2D1C"/>
                </a:solidFill>
                <a:latin typeface="Calibri"/>
                <a:cs typeface="Calibri"/>
              </a:rPr>
              <a:t> </a:t>
            </a:r>
            <a:r>
              <a:rPr sz="850" b="1" spc="75" dirty="0">
                <a:solidFill>
                  <a:srgbClr val="CF2D1C"/>
                </a:solidFill>
                <a:latin typeface="Calibri"/>
                <a:cs typeface="Calibri"/>
              </a:rPr>
              <a:t>ποιος</a:t>
            </a:r>
            <a:r>
              <a:rPr sz="850" b="1" spc="40" dirty="0">
                <a:solidFill>
                  <a:srgbClr val="CF2D1C"/>
                </a:solidFill>
                <a:latin typeface="Calibri"/>
                <a:cs typeface="Calibri"/>
              </a:rPr>
              <a:t> </a:t>
            </a:r>
            <a:r>
              <a:rPr sz="850" b="1" spc="80" dirty="0">
                <a:solidFill>
                  <a:srgbClr val="CF2D1C"/>
                </a:solidFill>
                <a:latin typeface="Calibri"/>
                <a:cs typeface="Calibri"/>
              </a:rPr>
              <a:t>κανόνας</a:t>
            </a:r>
            <a:r>
              <a:rPr sz="850" b="1" spc="40" dirty="0">
                <a:solidFill>
                  <a:srgbClr val="CF2D1C"/>
                </a:solidFill>
                <a:latin typeface="Calibri"/>
                <a:cs typeface="Calibri"/>
              </a:rPr>
              <a:t> </a:t>
            </a:r>
            <a:r>
              <a:rPr sz="850" b="1" spc="80" dirty="0">
                <a:solidFill>
                  <a:srgbClr val="CF2D1C"/>
                </a:solidFill>
                <a:latin typeface="Calibri"/>
                <a:cs typeface="Calibri"/>
              </a:rPr>
              <a:t>πρέπει</a:t>
            </a:r>
            <a:r>
              <a:rPr sz="850" b="1" spc="40" dirty="0">
                <a:solidFill>
                  <a:srgbClr val="CF2D1C"/>
                </a:solidFill>
                <a:latin typeface="Calibri"/>
                <a:cs typeface="Calibri"/>
              </a:rPr>
              <a:t> </a:t>
            </a:r>
            <a:r>
              <a:rPr sz="850" b="1" spc="85" dirty="0">
                <a:solidFill>
                  <a:srgbClr val="CF2D1C"/>
                </a:solidFill>
                <a:latin typeface="Calibri"/>
                <a:cs typeface="Calibri"/>
              </a:rPr>
              <a:t>να</a:t>
            </a:r>
            <a:r>
              <a:rPr sz="850" b="1" spc="35" dirty="0">
                <a:solidFill>
                  <a:srgbClr val="CF2D1C"/>
                </a:solidFill>
                <a:latin typeface="Calibri"/>
                <a:cs typeface="Calibri"/>
              </a:rPr>
              <a:t> </a:t>
            </a:r>
            <a:r>
              <a:rPr sz="850" b="1" spc="85" dirty="0">
                <a:solidFill>
                  <a:srgbClr val="CF2D1C"/>
                </a:solidFill>
                <a:latin typeface="Calibri"/>
                <a:cs typeface="Calibri"/>
              </a:rPr>
              <a:t>απομακρυσθεί</a:t>
            </a:r>
            <a:r>
              <a:rPr sz="850" b="1" spc="40" dirty="0">
                <a:solidFill>
                  <a:srgbClr val="CF2D1C"/>
                </a:solidFill>
                <a:latin typeface="Calibri"/>
                <a:cs typeface="Calibri"/>
              </a:rPr>
              <a:t> </a:t>
            </a:r>
            <a:r>
              <a:rPr sz="850" b="1" spc="95" dirty="0">
                <a:solidFill>
                  <a:srgbClr val="CF2D1C"/>
                </a:solidFill>
                <a:latin typeface="Calibri"/>
                <a:cs typeface="Calibri"/>
              </a:rPr>
              <a:t>από </a:t>
            </a:r>
            <a:r>
              <a:rPr sz="850" b="1" spc="-175" dirty="0">
                <a:solidFill>
                  <a:srgbClr val="CF2D1C"/>
                </a:solidFill>
                <a:latin typeface="Calibri"/>
                <a:cs typeface="Calibri"/>
              </a:rPr>
              <a:t> </a:t>
            </a:r>
            <a:r>
              <a:rPr sz="850" b="1" spc="80" dirty="0">
                <a:solidFill>
                  <a:srgbClr val="CF2D1C"/>
                </a:solidFill>
                <a:latin typeface="Calibri"/>
                <a:cs typeface="Calibri"/>
              </a:rPr>
              <a:t>μια</a:t>
            </a:r>
            <a:r>
              <a:rPr sz="850" b="1" spc="30" dirty="0">
                <a:solidFill>
                  <a:srgbClr val="CF2D1C"/>
                </a:solidFill>
                <a:latin typeface="Calibri"/>
                <a:cs typeface="Calibri"/>
              </a:rPr>
              <a:t> </a:t>
            </a:r>
            <a:r>
              <a:rPr sz="850" b="1" spc="80" dirty="0">
                <a:solidFill>
                  <a:srgbClr val="CF2D1C"/>
                </a:solidFill>
                <a:latin typeface="Calibri"/>
                <a:cs typeface="Calibri"/>
              </a:rPr>
              <a:t>συγκεκριμένη</a:t>
            </a:r>
            <a:r>
              <a:rPr sz="850" b="1" spc="35" dirty="0">
                <a:solidFill>
                  <a:srgbClr val="CF2D1C"/>
                </a:solidFill>
                <a:latin typeface="Calibri"/>
                <a:cs typeface="Calibri"/>
              </a:rPr>
              <a:t> </a:t>
            </a:r>
            <a:r>
              <a:rPr sz="850" b="1" spc="75" dirty="0">
                <a:solidFill>
                  <a:srgbClr val="CF2D1C"/>
                </a:solidFill>
                <a:latin typeface="Calibri"/>
                <a:cs typeface="Calibri"/>
              </a:rPr>
              <a:t>αλυσίδα.</a:t>
            </a:r>
            <a:endParaRPr sz="850">
              <a:latin typeface="Calibri"/>
              <a:cs typeface="Calibri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332740" y="1443037"/>
            <a:ext cx="5525770" cy="3918585"/>
            <a:chOff x="332740" y="1443037"/>
            <a:chExt cx="5525770" cy="3918585"/>
          </a:xfrm>
        </p:grpSpPr>
        <p:pic>
          <p:nvPicPr>
            <p:cNvPr id="16" name="object 1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32740" y="1443037"/>
              <a:ext cx="5525770" cy="3918267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82600" y="1592897"/>
              <a:ext cx="5039360" cy="3431540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422910" y="2376487"/>
              <a:ext cx="5173980" cy="317500"/>
            </a:xfrm>
            <a:custGeom>
              <a:avLst/>
              <a:gdLst/>
              <a:ahLst/>
              <a:cxnLst/>
              <a:rect l="l" t="t" r="r" b="b"/>
              <a:pathLst>
                <a:path w="5173980" h="317500">
                  <a:moveTo>
                    <a:pt x="0" y="317500"/>
                  </a:moveTo>
                  <a:lnTo>
                    <a:pt x="5173980" y="317500"/>
                  </a:lnTo>
                  <a:lnTo>
                    <a:pt x="5173980" y="0"/>
                  </a:lnTo>
                  <a:lnTo>
                    <a:pt x="0" y="0"/>
                  </a:lnTo>
                  <a:lnTo>
                    <a:pt x="0" y="317500"/>
                  </a:lnTo>
                </a:path>
              </a:pathLst>
            </a:custGeom>
            <a:ln w="285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9" name="object 19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720"/>
              </a:lnSpc>
            </a:pPr>
            <a:r>
              <a:rPr spc="30" dirty="0"/>
              <a:t>10</a:t>
            </a:r>
          </a:p>
        </p:txBody>
      </p:sp>
    </p:spTree>
  </p:cSld>
  <p:clrMapOvr>
    <a:masterClrMapping/>
  </p:clrMapOvr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884987" y="0"/>
            <a:ext cx="3958590" cy="6878955"/>
            <a:chOff x="6884987" y="0"/>
            <a:chExt cx="3958590" cy="6878955"/>
          </a:xfrm>
        </p:grpSpPr>
        <p:sp>
          <p:nvSpPr>
            <p:cNvPr id="3" name="object 3"/>
            <p:cNvSpPr/>
            <p:nvPr/>
          </p:nvSpPr>
          <p:spPr>
            <a:xfrm>
              <a:off x="6896100" y="1270"/>
              <a:ext cx="1818639" cy="6856730"/>
            </a:xfrm>
            <a:custGeom>
              <a:avLst/>
              <a:gdLst/>
              <a:ahLst/>
              <a:cxnLst/>
              <a:rect l="l" t="t" r="r" b="b"/>
              <a:pathLst>
                <a:path w="1818640" h="6856730">
                  <a:moveTo>
                    <a:pt x="0" y="6856730"/>
                  </a:moveTo>
                  <a:lnTo>
                    <a:pt x="1818322" y="0"/>
                  </a:lnTo>
                </a:path>
              </a:pathLst>
            </a:custGeom>
            <a:ln w="22225">
              <a:solidFill>
                <a:srgbClr val="D6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7895589" y="5207635"/>
              <a:ext cx="756285" cy="1645920"/>
            </a:xfrm>
            <a:custGeom>
              <a:avLst/>
              <a:gdLst/>
              <a:ahLst/>
              <a:cxnLst/>
              <a:rect l="l" t="t" r="r" b="b"/>
              <a:pathLst>
                <a:path w="756284" h="1645920">
                  <a:moveTo>
                    <a:pt x="578484" y="0"/>
                  </a:moveTo>
                  <a:lnTo>
                    <a:pt x="532129" y="6350"/>
                  </a:lnTo>
                  <a:lnTo>
                    <a:pt x="489902" y="24129"/>
                  </a:lnTo>
                  <a:lnTo>
                    <a:pt x="453389" y="52387"/>
                  </a:lnTo>
                  <a:lnTo>
                    <a:pt x="425132" y="89534"/>
                  </a:lnTo>
                  <a:lnTo>
                    <a:pt x="406400" y="134619"/>
                  </a:lnTo>
                  <a:lnTo>
                    <a:pt x="0" y="1645602"/>
                  </a:lnTo>
                  <a:lnTo>
                    <a:pt x="26352" y="1645602"/>
                  </a:lnTo>
                  <a:lnTo>
                    <a:pt x="430212" y="140969"/>
                  </a:lnTo>
                  <a:lnTo>
                    <a:pt x="450214" y="95249"/>
                  </a:lnTo>
                  <a:lnTo>
                    <a:pt x="482282" y="59689"/>
                  </a:lnTo>
                  <a:lnTo>
                    <a:pt x="523239" y="35559"/>
                  </a:lnTo>
                  <a:lnTo>
                    <a:pt x="569594" y="25399"/>
                  </a:lnTo>
                  <a:lnTo>
                    <a:pt x="662362" y="25399"/>
                  </a:lnTo>
                  <a:lnTo>
                    <a:pt x="624839" y="6350"/>
                  </a:lnTo>
                  <a:lnTo>
                    <a:pt x="578484" y="0"/>
                  </a:lnTo>
                  <a:close/>
                </a:path>
                <a:path w="756284" h="1645920">
                  <a:moveTo>
                    <a:pt x="662362" y="25399"/>
                  </a:moveTo>
                  <a:lnTo>
                    <a:pt x="569594" y="25399"/>
                  </a:lnTo>
                  <a:lnTo>
                    <a:pt x="618489" y="30797"/>
                  </a:lnTo>
                  <a:lnTo>
                    <a:pt x="672464" y="57784"/>
                  </a:lnTo>
                  <a:lnTo>
                    <a:pt x="711517" y="103822"/>
                  </a:lnTo>
                  <a:lnTo>
                    <a:pt x="730884" y="161607"/>
                  </a:lnTo>
                  <a:lnTo>
                    <a:pt x="731837" y="192087"/>
                  </a:lnTo>
                  <a:lnTo>
                    <a:pt x="726439" y="222884"/>
                  </a:lnTo>
                  <a:lnTo>
                    <a:pt x="343852" y="1645602"/>
                  </a:lnTo>
                  <a:lnTo>
                    <a:pt x="370204" y="1645602"/>
                  </a:lnTo>
                  <a:lnTo>
                    <a:pt x="750252" y="229552"/>
                  </a:lnTo>
                  <a:lnTo>
                    <a:pt x="756284" y="193674"/>
                  </a:lnTo>
                  <a:lnTo>
                    <a:pt x="755332" y="158432"/>
                  </a:lnTo>
                  <a:lnTo>
                    <a:pt x="732789" y="91122"/>
                  </a:lnTo>
                  <a:lnTo>
                    <a:pt x="686752" y="37782"/>
                  </a:lnTo>
                  <a:lnTo>
                    <a:pt x="662362" y="25399"/>
                  </a:lnTo>
                  <a:close/>
                </a:path>
              </a:pathLst>
            </a:custGeom>
            <a:solidFill>
              <a:srgbClr val="D679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548880" y="6167120"/>
              <a:ext cx="3294379" cy="612140"/>
            </a:xfrm>
            <a:prstGeom prst="rect">
              <a:avLst/>
            </a:prstGeom>
          </p:spPr>
        </p:pic>
      </p:grp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531324" y="3290077"/>
            <a:ext cx="260940" cy="261293"/>
          </a:xfrm>
          <a:prstGeom prst="rect">
            <a:avLst/>
          </a:prstGeom>
        </p:spPr>
      </p:pic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875030" y="423862"/>
            <a:ext cx="2893695" cy="2921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50" spc="160" dirty="0">
                <a:solidFill>
                  <a:srgbClr val="000000"/>
                </a:solidFill>
              </a:rPr>
              <a:t>Παραδείγματα</a:t>
            </a:r>
            <a:r>
              <a:rPr sz="1750" spc="170" dirty="0">
                <a:solidFill>
                  <a:srgbClr val="000000"/>
                </a:solidFill>
              </a:rPr>
              <a:t> </a:t>
            </a:r>
            <a:r>
              <a:rPr sz="1750" spc="80" dirty="0">
                <a:solidFill>
                  <a:srgbClr val="000000"/>
                </a:solidFill>
              </a:rPr>
              <a:t>στο</a:t>
            </a:r>
            <a:r>
              <a:rPr sz="1750" spc="5" dirty="0">
                <a:solidFill>
                  <a:srgbClr val="000000"/>
                </a:solidFill>
              </a:rPr>
              <a:t> </a:t>
            </a:r>
            <a:r>
              <a:rPr sz="1750" spc="125" dirty="0">
                <a:solidFill>
                  <a:srgbClr val="000000"/>
                </a:solidFill>
              </a:rPr>
              <a:t>iptables</a:t>
            </a:r>
            <a:endParaRPr sz="1750"/>
          </a:p>
        </p:txBody>
      </p:sp>
      <p:sp>
        <p:nvSpPr>
          <p:cNvPr id="13" name="object 13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720"/>
              </a:lnSpc>
            </a:pPr>
            <a:r>
              <a:rPr spc="30" dirty="0"/>
              <a:t>11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8308340" y="33019"/>
            <a:ext cx="2174240" cy="1244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50" spc="60" dirty="0">
                <a:latin typeface="Calibri"/>
                <a:cs typeface="Calibri"/>
              </a:rPr>
              <a:t>CSP004_C_E:</a:t>
            </a:r>
            <a:r>
              <a:rPr sz="650" spc="35" dirty="0">
                <a:latin typeface="Calibri"/>
                <a:cs typeface="Calibri"/>
              </a:rPr>
              <a:t> </a:t>
            </a:r>
            <a:r>
              <a:rPr sz="650" spc="55" dirty="0">
                <a:latin typeface="Calibri"/>
                <a:cs typeface="Calibri"/>
              </a:rPr>
              <a:t>Abdelkader</a:t>
            </a:r>
            <a:r>
              <a:rPr sz="650" spc="30" dirty="0">
                <a:latin typeface="Calibri"/>
                <a:cs typeface="Calibri"/>
              </a:rPr>
              <a:t> </a:t>
            </a:r>
            <a:r>
              <a:rPr sz="650" spc="60" dirty="0">
                <a:latin typeface="Calibri"/>
                <a:cs typeface="Calibri"/>
              </a:rPr>
              <a:t>Shaaban</a:t>
            </a:r>
            <a:r>
              <a:rPr sz="650" spc="40" dirty="0">
                <a:latin typeface="Calibri"/>
                <a:cs typeface="Calibri"/>
              </a:rPr>
              <a:t> </a:t>
            </a:r>
            <a:r>
              <a:rPr sz="650" spc="55" dirty="0">
                <a:latin typeface="Calibri"/>
                <a:cs typeface="Calibri"/>
              </a:rPr>
              <a:t>και</a:t>
            </a:r>
            <a:r>
              <a:rPr sz="650" spc="25" dirty="0">
                <a:latin typeface="Calibri"/>
                <a:cs typeface="Calibri"/>
              </a:rPr>
              <a:t> </a:t>
            </a:r>
            <a:r>
              <a:rPr sz="650" spc="50" dirty="0">
                <a:latin typeface="Calibri"/>
                <a:cs typeface="Calibri"/>
              </a:rPr>
              <a:t>Stefan</a:t>
            </a:r>
            <a:r>
              <a:rPr sz="650" spc="25" dirty="0">
                <a:latin typeface="Calibri"/>
                <a:cs typeface="Calibri"/>
              </a:rPr>
              <a:t> </a:t>
            </a:r>
            <a:r>
              <a:rPr sz="650" spc="50" dirty="0">
                <a:latin typeface="Calibri"/>
                <a:cs typeface="Calibri"/>
              </a:rPr>
              <a:t>Schauer</a:t>
            </a:r>
            <a:endParaRPr sz="65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9712959" y="715327"/>
            <a:ext cx="1722755" cy="1667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spc="-15" dirty="0">
                <a:solidFill>
                  <a:srgbClr val="CF2D1C"/>
                </a:solidFill>
                <a:latin typeface="Calibri"/>
                <a:cs typeface="Calibri"/>
              </a:rPr>
              <a:t>ΕΞΥΠΗΡΕΤΗΤΗΣ</a:t>
            </a:r>
            <a:endParaRPr sz="1000" dirty="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807719" y="855027"/>
            <a:ext cx="11195050" cy="15452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87750">
              <a:lnSpc>
                <a:spcPct val="100000"/>
              </a:lnSpc>
              <a:spcBef>
                <a:spcPts val="100"/>
              </a:spcBef>
            </a:pPr>
            <a:r>
              <a:rPr sz="1100" spc="60" dirty="0">
                <a:latin typeface="Calibri"/>
                <a:cs typeface="Calibri"/>
              </a:rPr>
              <a:t>Στόχοι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b="1" spc="75" dirty="0">
                <a:latin typeface="Calibri"/>
                <a:cs typeface="Calibri"/>
              </a:rPr>
              <a:t>REJECT</a:t>
            </a:r>
            <a:r>
              <a:rPr sz="1100" b="1" spc="25" dirty="0">
                <a:latin typeface="Calibri"/>
                <a:cs typeface="Calibri"/>
              </a:rPr>
              <a:t> </a:t>
            </a:r>
            <a:r>
              <a:rPr sz="1100" spc="85" dirty="0">
                <a:latin typeface="Calibri"/>
                <a:cs typeface="Calibri"/>
              </a:rPr>
              <a:t>VS</a:t>
            </a:r>
            <a:r>
              <a:rPr sz="1100" spc="25" dirty="0">
                <a:latin typeface="Calibri"/>
                <a:cs typeface="Calibri"/>
              </a:rPr>
              <a:t> </a:t>
            </a:r>
            <a:r>
              <a:rPr sz="1100" b="1" spc="95" dirty="0">
                <a:latin typeface="Calibri"/>
                <a:cs typeface="Calibri"/>
              </a:rPr>
              <a:t>DROP</a:t>
            </a:r>
            <a:endParaRPr sz="11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1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105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100" b="1" spc="85" dirty="0">
                <a:latin typeface="Calibri"/>
                <a:cs typeface="Calibri"/>
              </a:rPr>
              <a:t>DROP:</a:t>
            </a:r>
            <a:r>
              <a:rPr sz="1100" b="1" spc="40" dirty="0">
                <a:latin typeface="Calibri"/>
                <a:cs typeface="Calibri"/>
              </a:rPr>
              <a:t> </a:t>
            </a:r>
            <a:r>
              <a:rPr sz="1100" b="1" spc="75" dirty="0">
                <a:latin typeface="Calibri"/>
                <a:cs typeface="Calibri"/>
              </a:rPr>
              <a:t>Απορρίπτει</a:t>
            </a:r>
            <a:r>
              <a:rPr sz="1100" b="1" spc="50" dirty="0">
                <a:latin typeface="Calibri"/>
                <a:cs typeface="Calibri"/>
              </a:rPr>
              <a:t> </a:t>
            </a:r>
            <a:r>
              <a:rPr sz="1100" spc="70" dirty="0">
                <a:latin typeface="Calibri"/>
                <a:cs typeface="Calibri"/>
              </a:rPr>
              <a:t>το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b="1" spc="80" dirty="0">
                <a:latin typeface="Calibri"/>
                <a:cs typeface="Calibri"/>
              </a:rPr>
              <a:t>πακέτο</a:t>
            </a:r>
            <a:r>
              <a:rPr sz="1100" b="1" spc="45" dirty="0">
                <a:latin typeface="Calibri"/>
                <a:cs typeface="Calibri"/>
              </a:rPr>
              <a:t> </a:t>
            </a:r>
            <a:r>
              <a:rPr sz="1100" b="1" spc="85" dirty="0">
                <a:latin typeface="Calibri"/>
                <a:cs typeface="Calibri"/>
              </a:rPr>
              <a:t>δεδομένων</a:t>
            </a:r>
            <a:r>
              <a:rPr sz="1100" b="1" spc="35" dirty="0">
                <a:latin typeface="Calibri"/>
                <a:cs typeface="Calibri"/>
              </a:rPr>
              <a:t> </a:t>
            </a:r>
            <a:r>
              <a:rPr sz="1100" b="1" spc="75" dirty="0">
                <a:latin typeface="Calibri"/>
                <a:cs typeface="Calibri"/>
              </a:rPr>
              <a:t>χωρίς</a:t>
            </a:r>
            <a:r>
              <a:rPr sz="1100" b="1" spc="45" dirty="0">
                <a:latin typeface="Calibri"/>
                <a:cs typeface="Calibri"/>
              </a:rPr>
              <a:t> </a:t>
            </a:r>
            <a:r>
              <a:rPr sz="1100" spc="80" dirty="0">
                <a:latin typeface="Calibri"/>
                <a:cs typeface="Calibri"/>
              </a:rPr>
              <a:t>να</a:t>
            </a:r>
            <a:r>
              <a:rPr sz="1100" spc="45" dirty="0">
                <a:latin typeface="Calibri"/>
                <a:cs typeface="Calibri"/>
              </a:rPr>
              <a:t> </a:t>
            </a:r>
            <a:r>
              <a:rPr sz="1100" spc="70" dirty="0">
                <a:latin typeface="Calibri"/>
                <a:cs typeface="Calibri"/>
              </a:rPr>
              <a:t>ειδοποιήσει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spc="70" dirty="0">
                <a:latin typeface="Calibri"/>
                <a:cs typeface="Calibri"/>
              </a:rPr>
              <a:t>τον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b="1" spc="80" dirty="0">
                <a:latin typeface="Calibri"/>
                <a:cs typeface="Calibri"/>
              </a:rPr>
              <a:t>αποστολέα.</a:t>
            </a:r>
            <a:r>
              <a:rPr sz="1100" b="1" spc="45" dirty="0">
                <a:latin typeface="Calibri"/>
                <a:cs typeface="Calibri"/>
              </a:rPr>
              <a:t> </a:t>
            </a:r>
            <a:r>
              <a:rPr sz="1100" spc="80" dirty="0">
                <a:latin typeface="Calibri"/>
                <a:cs typeface="Calibri"/>
              </a:rPr>
              <a:t>Όταν</a:t>
            </a:r>
            <a:r>
              <a:rPr sz="1100" spc="45" dirty="0">
                <a:latin typeface="Calibri"/>
                <a:cs typeface="Calibri"/>
              </a:rPr>
              <a:t> </a:t>
            </a:r>
            <a:r>
              <a:rPr sz="1100" spc="85" dirty="0">
                <a:latin typeface="Calibri"/>
                <a:cs typeface="Calibri"/>
              </a:rPr>
              <a:t>ο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b="1" spc="80" dirty="0">
                <a:latin typeface="Calibri"/>
                <a:cs typeface="Calibri"/>
              </a:rPr>
              <a:t>παραλήπτης</a:t>
            </a:r>
            <a:r>
              <a:rPr sz="1100" b="1" spc="45" dirty="0">
                <a:latin typeface="Calibri"/>
                <a:cs typeface="Calibri"/>
              </a:rPr>
              <a:t> </a:t>
            </a:r>
            <a:r>
              <a:rPr sz="1100" b="1" spc="75" dirty="0">
                <a:latin typeface="Calibri"/>
                <a:cs typeface="Calibri"/>
              </a:rPr>
              <a:t>συναντήσει</a:t>
            </a:r>
            <a:r>
              <a:rPr sz="1100" b="1" spc="40" dirty="0">
                <a:latin typeface="Calibri"/>
                <a:cs typeface="Calibri"/>
              </a:rPr>
              <a:t> </a:t>
            </a:r>
            <a:r>
              <a:rPr sz="1100" b="1" spc="70" dirty="0">
                <a:latin typeface="Calibri"/>
                <a:cs typeface="Calibri"/>
              </a:rPr>
              <a:t>πακέτο</a:t>
            </a:r>
            <a:r>
              <a:rPr sz="1100" b="1" spc="25" dirty="0">
                <a:latin typeface="Calibri"/>
                <a:cs typeface="Calibri"/>
              </a:rPr>
              <a:t> </a:t>
            </a:r>
            <a:r>
              <a:rPr sz="1100" b="1" spc="75" dirty="0">
                <a:latin typeface="Calibri"/>
                <a:cs typeface="Calibri"/>
              </a:rPr>
              <a:t>δεδομένων</a:t>
            </a:r>
            <a:endParaRPr sz="110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860"/>
              </a:spcBef>
            </a:pPr>
            <a:r>
              <a:rPr sz="1100" spc="85" dirty="0">
                <a:latin typeface="Calibri"/>
                <a:cs typeface="Calibri"/>
              </a:rPr>
              <a:t>που</a:t>
            </a:r>
            <a:r>
              <a:rPr sz="1100" spc="45" dirty="0">
                <a:latin typeface="Calibri"/>
                <a:cs typeface="Calibri"/>
              </a:rPr>
              <a:t> </a:t>
            </a:r>
            <a:r>
              <a:rPr sz="1100" b="1" spc="65" dirty="0">
                <a:latin typeface="Calibri"/>
                <a:cs typeface="Calibri"/>
              </a:rPr>
              <a:t>ταιριάζει</a:t>
            </a:r>
            <a:r>
              <a:rPr sz="1100" b="1" spc="45" dirty="0">
                <a:latin typeface="Calibri"/>
                <a:cs typeface="Calibri"/>
              </a:rPr>
              <a:t> </a:t>
            </a:r>
            <a:r>
              <a:rPr sz="1100" b="1" spc="85" dirty="0">
                <a:latin typeface="Calibri"/>
                <a:cs typeface="Calibri"/>
              </a:rPr>
              <a:t>με</a:t>
            </a:r>
            <a:r>
              <a:rPr sz="1100" b="1" spc="50" dirty="0">
                <a:latin typeface="Calibri"/>
                <a:cs typeface="Calibri"/>
              </a:rPr>
              <a:t> </a:t>
            </a:r>
            <a:r>
              <a:rPr sz="1100" spc="75" dirty="0">
                <a:latin typeface="Calibri"/>
                <a:cs typeface="Calibri"/>
              </a:rPr>
              <a:t>οποιονδήποτε</a:t>
            </a:r>
            <a:r>
              <a:rPr sz="1100" spc="35" dirty="0">
                <a:latin typeface="Calibri"/>
                <a:cs typeface="Calibri"/>
              </a:rPr>
              <a:t> </a:t>
            </a:r>
            <a:r>
              <a:rPr sz="1100" b="1" spc="80" dirty="0">
                <a:latin typeface="Calibri"/>
                <a:cs typeface="Calibri"/>
              </a:rPr>
              <a:t>κανόνα</a:t>
            </a:r>
            <a:r>
              <a:rPr sz="1100" b="1" spc="50" dirty="0">
                <a:latin typeface="Calibri"/>
                <a:cs typeface="Calibri"/>
              </a:rPr>
              <a:t> </a:t>
            </a:r>
            <a:r>
              <a:rPr sz="1100" b="1" spc="85" dirty="0">
                <a:latin typeface="Calibri"/>
                <a:cs typeface="Calibri"/>
              </a:rPr>
              <a:t>DROP,</a:t>
            </a:r>
            <a:r>
              <a:rPr sz="1100" b="1" spc="45" dirty="0">
                <a:latin typeface="Calibri"/>
                <a:cs typeface="Calibri"/>
              </a:rPr>
              <a:t> </a:t>
            </a:r>
            <a:r>
              <a:rPr sz="1100" spc="70" dirty="0">
                <a:latin typeface="Calibri"/>
                <a:cs typeface="Calibri"/>
              </a:rPr>
              <a:t>το</a:t>
            </a:r>
            <a:r>
              <a:rPr sz="1100" spc="45" dirty="0">
                <a:latin typeface="Calibri"/>
                <a:cs typeface="Calibri"/>
              </a:rPr>
              <a:t> </a:t>
            </a:r>
            <a:r>
              <a:rPr sz="1100" spc="75" dirty="0">
                <a:latin typeface="Calibri"/>
                <a:cs typeface="Calibri"/>
              </a:rPr>
              <a:t>πακέτο</a:t>
            </a:r>
            <a:r>
              <a:rPr sz="1100" spc="45" dirty="0">
                <a:latin typeface="Calibri"/>
                <a:cs typeface="Calibri"/>
              </a:rPr>
              <a:t> </a:t>
            </a:r>
            <a:r>
              <a:rPr sz="1100" spc="80" dirty="0">
                <a:latin typeface="Calibri"/>
                <a:cs typeface="Calibri"/>
              </a:rPr>
              <a:t>δεδομένων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b="1" spc="75" dirty="0">
                <a:latin typeface="Calibri"/>
                <a:cs typeface="Calibri"/>
              </a:rPr>
              <a:t>απορρίπτεται</a:t>
            </a:r>
            <a:r>
              <a:rPr sz="1100" b="1" spc="50" dirty="0">
                <a:latin typeface="Calibri"/>
                <a:cs typeface="Calibri"/>
              </a:rPr>
              <a:t> </a:t>
            </a:r>
            <a:r>
              <a:rPr sz="1100" b="1" spc="70" dirty="0">
                <a:latin typeface="Calibri"/>
                <a:cs typeface="Calibri"/>
              </a:rPr>
              <a:t>και</a:t>
            </a:r>
            <a:r>
              <a:rPr sz="1100" b="1" spc="50" dirty="0">
                <a:latin typeface="Calibri"/>
                <a:cs typeface="Calibri"/>
              </a:rPr>
              <a:t> </a:t>
            </a:r>
            <a:r>
              <a:rPr sz="1100" spc="75" dirty="0">
                <a:latin typeface="Calibri"/>
                <a:cs typeface="Calibri"/>
              </a:rPr>
              <a:t>δεν</a:t>
            </a:r>
            <a:r>
              <a:rPr sz="1100" spc="45" dirty="0">
                <a:latin typeface="Calibri"/>
                <a:cs typeface="Calibri"/>
              </a:rPr>
              <a:t> </a:t>
            </a:r>
            <a:r>
              <a:rPr sz="1100" b="1" spc="75" dirty="0">
                <a:latin typeface="Calibri"/>
                <a:cs typeface="Calibri"/>
              </a:rPr>
              <a:t>αποστέλλεται</a:t>
            </a:r>
            <a:r>
              <a:rPr sz="1100" b="1" spc="50" dirty="0">
                <a:latin typeface="Calibri"/>
                <a:cs typeface="Calibri"/>
              </a:rPr>
              <a:t> </a:t>
            </a:r>
            <a:r>
              <a:rPr sz="1100" spc="75" dirty="0">
                <a:latin typeface="Calibri"/>
                <a:cs typeface="Calibri"/>
              </a:rPr>
              <a:t>καμία</a:t>
            </a:r>
            <a:r>
              <a:rPr sz="1100" spc="55" dirty="0">
                <a:latin typeface="Calibri"/>
                <a:cs typeface="Calibri"/>
              </a:rPr>
              <a:t> </a:t>
            </a:r>
            <a:r>
              <a:rPr sz="1100" b="1" spc="75" dirty="0">
                <a:latin typeface="Calibri"/>
                <a:cs typeface="Calibri"/>
              </a:rPr>
              <a:t>ειδοποίηση</a:t>
            </a:r>
            <a:r>
              <a:rPr sz="1100" b="1" spc="45" dirty="0">
                <a:latin typeface="Calibri"/>
                <a:cs typeface="Calibri"/>
              </a:rPr>
              <a:t> </a:t>
            </a:r>
            <a:r>
              <a:rPr sz="1100" spc="75" dirty="0">
                <a:latin typeface="Calibri"/>
                <a:cs typeface="Calibri"/>
              </a:rPr>
              <a:t>στον</a:t>
            </a:r>
            <a:r>
              <a:rPr sz="1100" spc="45" dirty="0">
                <a:latin typeface="Calibri"/>
                <a:cs typeface="Calibri"/>
              </a:rPr>
              <a:t> </a:t>
            </a:r>
            <a:r>
              <a:rPr sz="1100" spc="75" dirty="0">
                <a:latin typeface="Calibri"/>
                <a:cs typeface="Calibri"/>
              </a:rPr>
              <a:t>αποστολέα.</a:t>
            </a:r>
            <a:endParaRPr sz="11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1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250" dirty="0">
              <a:latin typeface="Calibri"/>
              <a:cs typeface="Calibri"/>
            </a:endParaRPr>
          </a:p>
          <a:p>
            <a:pPr marL="1189355" marR="5080">
              <a:lnSpc>
                <a:spcPts val="1410"/>
              </a:lnSpc>
              <a:tabLst>
                <a:tab pos="2710180" algn="l"/>
              </a:tabLst>
            </a:pPr>
            <a:r>
              <a:rPr lang="en-US" sz="1800" b="1" i="0" u="none" strike="noStrike" baseline="0" dirty="0" err="1">
                <a:solidFill>
                  <a:srgbClr val="D02E1D"/>
                </a:solidFill>
                <a:latin typeface="CourierNewPS-BoldMT"/>
              </a:rPr>
              <a:t>sudo</a:t>
            </a:r>
            <a:r>
              <a:rPr lang="en-US" sz="1800" b="1" i="0" u="none" strike="noStrike" baseline="0" dirty="0">
                <a:solidFill>
                  <a:srgbClr val="D02E1D"/>
                </a:solidFill>
                <a:latin typeface="CourierNewPS-BoldMT"/>
              </a:rPr>
              <a:t> iptables –A INPUT –p </a:t>
            </a:r>
            <a:r>
              <a:rPr lang="en-US" sz="1800" b="1" i="0" u="none" strike="noStrike" baseline="0" dirty="0" err="1">
                <a:solidFill>
                  <a:srgbClr val="D02E1D"/>
                </a:solidFill>
                <a:latin typeface="CourierNewPS-BoldMT"/>
              </a:rPr>
              <a:t>tcp</a:t>
            </a:r>
            <a:r>
              <a:rPr lang="en-US" sz="1800" b="1" i="0" u="none" strike="noStrike" baseline="0" dirty="0">
                <a:solidFill>
                  <a:srgbClr val="D02E1D"/>
                </a:solidFill>
                <a:latin typeface="CourierNewPS-BoldMT"/>
              </a:rPr>
              <a:t> -–</a:t>
            </a:r>
            <a:r>
              <a:rPr lang="en-US" sz="1800" b="1" i="0" u="none" strike="noStrike" baseline="0" dirty="0" err="1">
                <a:solidFill>
                  <a:srgbClr val="D02E1D"/>
                </a:solidFill>
                <a:latin typeface="CourierNewPS-BoldMT"/>
              </a:rPr>
              <a:t>dport</a:t>
            </a:r>
            <a:r>
              <a:rPr lang="en-US" sz="1800" b="1" i="0" u="none" strike="noStrike" baseline="0" dirty="0">
                <a:solidFill>
                  <a:srgbClr val="D02E1D"/>
                </a:solidFill>
                <a:latin typeface="CourierNewPS-BoldMT"/>
              </a:rPr>
              <a:t> 502 –j DROP</a:t>
            </a:r>
            <a:endParaRPr sz="1250" dirty="0">
              <a:latin typeface="Courier New"/>
              <a:cs typeface="Courier New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875030" y="2993390"/>
            <a:ext cx="9041765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80" dirty="0">
                <a:latin typeface="Calibri"/>
                <a:cs typeface="Calibri"/>
              </a:rPr>
              <a:t>Ας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spc="75" dirty="0">
                <a:latin typeface="Calibri"/>
                <a:cs typeface="Calibri"/>
              </a:rPr>
              <a:t>στείλουμε</a:t>
            </a:r>
            <a:r>
              <a:rPr sz="1100" spc="45" dirty="0">
                <a:latin typeface="Calibri"/>
                <a:cs typeface="Calibri"/>
              </a:rPr>
              <a:t> </a:t>
            </a:r>
            <a:r>
              <a:rPr sz="1100" spc="80" dirty="0">
                <a:latin typeface="Calibri"/>
                <a:cs typeface="Calibri"/>
              </a:rPr>
              <a:t>ένα</a:t>
            </a:r>
            <a:r>
              <a:rPr sz="1100" spc="45" dirty="0">
                <a:latin typeface="Calibri"/>
                <a:cs typeface="Calibri"/>
              </a:rPr>
              <a:t> </a:t>
            </a:r>
            <a:r>
              <a:rPr sz="1100" b="1" spc="80" dirty="0">
                <a:latin typeface="Calibri"/>
                <a:cs typeface="Calibri"/>
              </a:rPr>
              <a:t>πακέτο</a:t>
            </a:r>
            <a:r>
              <a:rPr sz="1100" b="1" spc="45" dirty="0">
                <a:latin typeface="Calibri"/>
                <a:cs typeface="Calibri"/>
              </a:rPr>
              <a:t> </a:t>
            </a:r>
            <a:r>
              <a:rPr sz="1100" b="1" spc="85" dirty="0">
                <a:latin typeface="Calibri"/>
                <a:cs typeface="Calibri"/>
              </a:rPr>
              <a:t>δεδομένων</a:t>
            </a:r>
            <a:r>
              <a:rPr sz="1100" b="1" spc="40" dirty="0">
                <a:latin typeface="Calibri"/>
                <a:cs typeface="Calibri"/>
              </a:rPr>
              <a:t> </a:t>
            </a:r>
            <a:r>
              <a:rPr sz="1100" spc="80" dirty="0">
                <a:latin typeface="Calibri"/>
                <a:cs typeface="Calibri"/>
              </a:rPr>
              <a:t>TCP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b="1" spc="90" dirty="0">
                <a:latin typeface="Calibri"/>
                <a:cs typeface="Calibri"/>
              </a:rPr>
              <a:t>από</a:t>
            </a:r>
            <a:r>
              <a:rPr sz="1100" b="1" spc="40" dirty="0">
                <a:latin typeface="Calibri"/>
                <a:cs typeface="Calibri"/>
              </a:rPr>
              <a:t> </a:t>
            </a:r>
            <a:r>
              <a:rPr sz="1100" b="1" spc="75" dirty="0">
                <a:latin typeface="Calibri"/>
                <a:cs typeface="Calibri"/>
              </a:rPr>
              <a:t>τη</a:t>
            </a:r>
            <a:r>
              <a:rPr sz="1100" b="1" spc="45" dirty="0">
                <a:latin typeface="Calibri"/>
                <a:cs typeface="Calibri"/>
              </a:rPr>
              <a:t> </a:t>
            </a:r>
            <a:r>
              <a:rPr sz="1100" b="1" spc="80" dirty="0">
                <a:latin typeface="Calibri"/>
                <a:cs typeface="Calibri"/>
              </a:rPr>
              <a:t>συσκευή</a:t>
            </a:r>
            <a:r>
              <a:rPr sz="1100" b="1" spc="45" dirty="0">
                <a:latin typeface="Calibri"/>
                <a:cs typeface="Calibri"/>
              </a:rPr>
              <a:t> </a:t>
            </a:r>
            <a:r>
              <a:rPr sz="1100" spc="75" dirty="0">
                <a:latin typeface="Calibri"/>
                <a:cs typeface="Calibri"/>
              </a:rPr>
              <a:t>του</a:t>
            </a:r>
            <a:r>
              <a:rPr sz="1100" spc="45" dirty="0">
                <a:latin typeface="Calibri"/>
                <a:cs typeface="Calibri"/>
              </a:rPr>
              <a:t> </a:t>
            </a:r>
            <a:r>
              <a:rPr sz="1100" spc="70" dirty="0">
                <a:latin typeface="Calibri"/>
                <a:cs typeface="Calibri"/>
              </a:rPr>
              <a:t>επιτιθέμενου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b="1" spc="75" dirty="0">
                <a:latin typeface="Calibri"/>
                <a:cs typeface="Calibri"/>
              </a:rPr>
              <a:t>χρησιμοποιώντας</a:t>
            </a:r>
            <a:r>
              <a:rPr sz="1100" b="1" spc="45" dirty="0">
                <a:latin typeface="Calibri"/>
                <a:cs typeface="Calibri"/>
              </a:rPr>
              <a:t> </a:t>
            </a:r>
            <a:r>
              <a:rPr sz="1100" spc="70" dirty="0">
                <a:latin typeface="Calibri"/>
                <a:cs typeface="Calibri"/>
              </a:rPr>
              <a:t>το</a:t>
            </a:r>
            <a:r>
              <a:rPr sz="1100" spc="45" dirty="0">
                <a:latin typeface="Calibri"/>
                <a:cs typeface="Calibri"/>
              </a:rPr>
              <a:t> </a:t>
            </a:r>
            <a:r>
              <a:rPr sz="1100" spc="70" dirty="0">
                <a:latin typeface="Calibri"/>
                <a:cs typeface="Calibri"/>
              </a:rPr>
              <a:t>Scapy!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b="1" spc="85" dirty="0">
                <a:latin typeface="Calibri"/>
                <a:cs typeface="Calibri"/>
              </a:rPr>
              <a:t>Θυμάστε</a:t>
            </a:r>
            <a:r>
              <a:rPr sz="1100" b="1" spc="45" dirty="0">
                <a:latin typeface="Calibri"/>
                <a:cs typeface="Calibri"/>
              </a:rPr>
              <a:t> </a:t>
            </a:r>
            <a:r>
              <a:rPr sz="1100" spc="90" dirty="0">
                <a:latin typeface="Calibri"/>
                <a:cs typeface="Calibri"/>
              </a:rPr>
              <a:t>πώς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b="1" spc="75" dirty="0">
                <a:latin typeface="Calibri"/>
                <a:cs typeface="Calibri"/>
              </a:rPr>
              <a:t>το</a:t>
            </a:r>
            <a:r>
              <a:rPr sz="1100" b="1" spc="45" dirty="0">
                <a:latin typeface="Calibri"/>
                <a:cs typeface="Calibri"/>
              </a:rPr>
              <a:t> </a:t>
            </a:r>
            <a:r>
              <a:rPr sz="1100" b="1" spc="80" dirty="0">
                <a:latin typeface="Calibri"/>
                <a:cs typeface="Calibri"/>
              </a:rPr>
              <a:t>κάναμε</a:t>
            </a:r>
            <a:r>
              <a:rPr sz="1100" b="1" spc="45" dirty="0">
                <a:latin typeface="Calibri"/>
                <a:cs typeface="Calibri"/>
              </a:rPr>
              <a:t> </a:t>
            </a:r>
            <a:r>
              <a:rPr sz="1100" b="1" spc="65" dirty="0">
                <a:latin typeface="Calibri"/>
                <a:cs typeface="Calibri"/>
              </a:rPr>
              <a:t>αυτό;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2528570" y="3485515"/>
            <a:ext cx="8067040" cy="613309"/>
          </a:xfrm>
          <a:prstGeom prst="rect">
            <a:avLst/>
          </a:prstGeom>
          <a:ln w="28575">
            <a:solidFill>
              <a:srgbClr val="FF0000"/>
            </a:solidFill>
          </a:ln>
        </p:spPr>
        <p:txBody>
          <a:bodyPr vert="horz" wrap="square" lIns="0" tIns="42545" rIns="0" bIns="0" rtlCol="0">
            <a:spAutoFit/>
          </a:bodyPr>
          <a:lstStyle/>
          <a:p>
            <a:pPr marR="107950" algn="ctr">
              <a:lnSpc>
                <a:spcPct val="100000"/>
              </a:lnSpc>
              <a:spcBef>
                <a:spcPts val="335"/>
              </a:spcBef>
            </a:pPr>
            <a:r>
              <a:rPr sz="1100" b="1" spc="75" dirty="0">
                <a:latin typeface="Calibri"/>
                <a:cs typeface="Calibri"/>
              </a:rPr>
              <a:t>Στον</a:t>
            </a:r>
            <a:r>
              <a:rPr sz="1100" b="1" spc="25" dirty="0">
                <a:latin typeface="Calibri"/>
                <a:cs typeface="Calibri"/>
              </a:rPr>
              <a:t> </a:t>
            </a:r>
            <a:r>
              <a:rPr sz="1100" b="1" spc="70" dirty="0">
                <a:latin typeface="Calibri"/>
                <a:cs typeface="Calibri"/>
              </a:rPr>
              <a:t>επιτιθέμενο</a:t>
            </a:r>
            <a:r>
              <a:rPr sz="1100" b="1" spc="30" dirty="0">
                <a:latin typeface="Calibri"/>
                <a:cs typeface="Calibri"/>
              </a:rPr>
              <a:t> </a:t>
            </a:r>
            <a:r>
              <a:rPr sz="1100" b="1" spc="60" dirty="0">
                <a:latin typeface="Calibri"/>
                <a:cs typeface="Calibri"/>
              </a:rPr>
              <a:t>Kali</a:t>
            </a:r>
            <a:r>
              <a:rPr sz="1100" b="1" spc="25" dirty="0">
                <a:latin typeface="Calibri"/>
                <a:cs typeface="Calibri"/>
              </a:rPr>
              <a:t> </a:t>
            </a:r>
            <a:r>
              <a:rPr sz="1100" b="1" spc="50" dirty="0">
                <a:latin typeface="Calibri"/>
                <a:cs typeface="Calibri"/>
              </a:rPr>
              <a:t>Linux</a:t>
            </a:r>
            <a:endParaRPr sz="1100" dirty="0">
              <a:latin typeface="Calibri"/>
              <a:cs typeface="Calibri"/>
            </a:endParaRPr>
          </a:p>
          <a:p>
            <a:pPr marL="108585" marR="2442210" algn="ctr">
              <a:lnSpc>
                <a:spcPct val="101699"/>
              </a:lnSpc>
              <a:spcBef>
                <a:spcPts val="975"/>
              </a:spcBef>
            </a:pPr>
            <a:r>
              <a:rPr lang="en-US" sz="1800" b="1" i="0" u="none" strike="noStrike" baseline="0" dirty="0">
                <a:solidFill>
                  <a:srgbClr val="D02E1D"/>
                </a:solidFill>
                <a:latin typeface="CenturyGothic-Bold"/>
              </a:rPr>
              <a:t>P = IP(</a:t>
            </a:r>
            <a:r>
              <a:rPr lang="en-US" sz="1800" b="1" i="0" u="none" strike="noStrike" baseline="0" dirty="0" err="1">
                <a:solidFill>
                  <a:srgbClr val="D02E1D"/>
                </a:solidFill>
                <a:latin typeface="CenturyGothic-Bold"/>
              </a:rPr>
              <a:t>dst</a:t>
            </a:r>
            <a:r>
              <a:rPr lang="en-US" sz="1800" b="1" i="0" u="none" strike="noStrike" baseline="0" dirty="0">
                <a:solidFill>
                  <a:srgbClr val="D02E1D"/>
                </a:solidFill>
                <a:latin typeface="CenturyGothic-Bold"/>
              </a:rPr>
              <a:t>="192.168.122.109") / TCP(</a:t>
            </a:r>
            <a:r>
              <a:rPr lang="en-US" sz="1800" b="1" i="0" u="none" strike="noStrike" baseline="0" dirty="0" err="1">
                <a:solidFill>
                  <a:srgbClr val="D02E1D"/>
                </a:solidFill>
                <a:latin typeface="CenturyGothic-Bold"/>
              </a:rPr>
              <a:t>dport</a:t>
            </a:r>
            <a:r>
              <a:rPr lang="en-US" sz="1800" b="1" i="0" u="none" strike="noStrike" baseline="0" dirty="0">
                <a:solidFill>
                  <a:srgbClr val="D02E1D"/>
                </a:solidFill>
                <a:latin typeface="CenturyGothic-Bold"/>
              </a:rPr>
              <a:t>=502)</a:t>
            </a:r>
            <a:endParaRPr sz="11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144250" y="6412229"/>
            <a:ext cx="81280" cy="825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615"/>
              </a:lnSpc>
            </a:pPr>
            <a:r>
              <a:rPr sz="650" spc="-30" dirty="0">
                <a:latin typeface="Calibri"/>
                <a:cs typeface="Calibri"/>
              </a:rPr>
              <a:t>2</a:t>
            </a:r>
            <a:r>
              <a:rPr sz="650" dirty="0">
                <a:latin typeface="Calibri"/>
                <a:cs typeface="Calibri"/>
              </a:rPr>
              <a:t>1</a:t>
            </a:r>
            <a:endParaRPr sz="650">
              <a:latin typeface="Calibri"/>
              <a:cs typeface="Calibri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5593079" y="0"/>
            <a:ext cx="6598920" cy="6878955"/>
            <a:chOff x="5593079" y="0"/>
            <a:chExt cx="6598920" cy="6878955"/>
          </a:xfrm>
        </p:grpSpPr>
        <p:sp>
          <p:nvSpPr>
            <p:cNvPr id="4" name="object 4"/>
            <p:cNvSpPr/>
            <p:nvPr/>
          </p:nvSpPr>
          <p:spPr>
            <a:xfrm>
              <a:off x="6896099" y="1270"/>
              <a:ext cx="1818639" cy="6856730"/>
            </a:xfrm>
            <a:custGeom>
              <a:avLst/>
              <a:gdLst/>
              <a:ahLst/>
              <a:cxnLst/>
              <a:rect l="l" t="t" r="r" b="b"/>
              <a:pathLst>
                <a:path w="1818640" h="6856730">
                  <a:moveTo>
                    <a:pt x="0" y="6856730"/>
                  </a:moveTo>
                  <a:lnTo>
                    <a:pt x="1818322" y="0"/>
                  </a:lnTo>
                </a:path>
              </a:pathLst>
            </a:custGeom>
            <a:ln w="22225">
              <a:solidFill>
                <a:srgbClr val="D6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593079" y="1551939"/>
              <a:ext cx="6598920" cy="5306060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788659" y="1747520"/>
              <a:ext cx="6403340" cy="4980940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6097269" y="3986529"/>
              <a:ext cx="2987040" cy="271780"/>
            </a:xfrm>
            <a:custGeom>
              <a:avLst/>
              <a:gdLst/>
              <a:ahLst/>
              <a:cxnLst/>
              <a:rect l="l" t="t" r="r" b="b"/>
              <a:pathLst>
                <a:path w="2987040" h="271779">
                  <a:moveTo>
                    <a:pt x="0" y="271780"/>
                  </a:moveTo>
                  <a:lnTo>
                    <a:pt x="2987039" y="271780"/>
                  </a:lnTo>
                  <a:lnTo>
                    <a:pt x="2987039" y="0"/>
                  </a:lnTo>
                  <a:lnTo>
                    <a:pt x="0" y="0"/>
                  </a:lnTo>
                  <a:lnTo>
                    <a:pt x="0" y="271780"/>
                  </a:lnTo>
                </a:path>
              </a:pathLst>
            </a:custGeom>
            <a:ln w="285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875030" y="428625"/>
            <a:ext cx="8859520" cy="3683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250" spc="180" dirty="0">
                <a:solidFill>
                  <a:srgbClr val="000000"/>
                </a:solidFill>
              </a:rPr>
              <a:t>Εγκατεστημένο</a:t>
            </a:r>
            <a:r>
              <a:rPr sz="2250" spc="215" dirty="0">
                <a:solidFill>
                  <a:srgbClr val="000000"/>
                </a:solidFill>
              </a:rPr>
              <a:t> </a:t>
            </a:r>
            <a:r>
              <a:rPr sz="2250" spc="150" dirty="0">
                <a:solidFill>
                  <a:srgbClr val="000000"/>
                </a:solidFill>
              </a:rPr>
              <a:t>αρχείο</a:t>
            </a:r>
            <a:r>
              <a:rPr sz="2250" spc="190" dirty="0">
                <a:solidFill>
                  <a:srgbClr val="000000"/>
                </a:solidFill>
              </a:rPr>
              <a:t> </a:t>
            </a:r>
            <a:r>
              <a:rPr sz="2250" spc="165" dirty="0">
                <a:solidFill>
                  <a:srgbClr val="000000"/>
                </a:solidFill>
              </a:rPr>
              <a:t>εγκατάστασης</a:t>
            </a:r>
            <a:r>
              <a:rPr sz="2250" spc="195" dirty="0">
                <a:solidFill>
                  <a:srgbClr val="000000"/>
                </a:solidFill>
              </a:rPr>
              <a:t> </a:t>
            </a:r>
            <a:r>
              <a:rPr sz="2250" spc="160" dirty="0">
                <a:solidFill>
                  <a:srgbClr val="000000"/>
                </a:solidFill>
              </a:rPr>
              <a:t>λογισμικού</a:t>
            </a:r>
            <a:r>
              <a:rPr sz="2250" spc="190" dirty="0">
                <a:solidFill>
                  <a:srgbClr val="000000"/>
                </a:solidFill>
              </a:rPr>
              <a:t> </a:t>
            </a:r>
            <a:r>
              <a:rPr sz="2250" spc="165" dirty="0">
                <a:solidFill>
                  <a:srgbClr val="000000"/>
                </a:solidFill>
              </a:rPr>
              <a:t>ακραίο</a:t>
            </a:r>
            <a:r>
              <a:rPr sz="2250" spc="204" dirty="0">
                <a:solidFill>
                  <a:srgbClr val="000000"/>
                </a:solidFill>
              </a:rPr>
              <a:t> </a:t>
            </a:r>
            <a:r>
              <a:rPr sz="2250" spc="160" dirty="0">
                <a:solidFill>
                  <a:srgbClr val="000000"/>
                </a:solidFill>
              </a:rPr>
              <a:t>σημείο)</a:t>
            </a:r>
            <a:endParaRPr sz="2250"/>
          </a:p>
        </p:txBody>
      </p:sp>
      <p:sp>
        <p:nvSpPr>
          <p:cNvPr id="9" name="object 9"/>
          <p:cNvSpPr txBox="1"/>
          <p:nvPr/>
        </p:nvSpPr>
        <p:spPr>
          <a:xfrm>
            <a:off x="969327" y="3353752"/>
            <a:ext cx="4035425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80" dirty="0">
                <a:latin typeface="Calibri"/>
                <a:cs typeface="Calibri"/>
              </a:rPr>
              <a:t>Ενημερώστε</a:t>
            </a:r>
            <a:r>
              <a:rPr sz="1100" spc="25" dirty="0">
                <a:latin typeface="Calibri"/>
                <a:cs typeface="Calibri"/>
              </a:rPr>
              <a:t> </a:t>
            </a:r>
            <a:r>
              <a:rPr sz="1100" spc="75" dirty="0">
                <a:latin typeface="Calibri"/>
                <a:cs typeface="Calibri"/>
              </a:rPr>
              <a:t>την</a:t>
            </a:r>
            <a:r>
              <a:rPr sz="1100" spc="30" dirty="0">
                <a:latin typeface="Calibri"/>
                <a:cs typeface="Calibri"/>
              </a:rPr>
              <a:t> </a:t>
            </a:r>
            <a:r>
              <a:rPr sz="1100" b="1" spc="60" dirty="0">
                <a:latin typeface="Calibri"/>
                <a:cs typeface="Calibri"/>
              </a:rPr>
              <a:t>IP</a:t>
            </a:r>
            <a:r>
              <a:rPr sz="1100" b="1" spc="35" dirty="0">
                <a:latin typeface="Calibri"/>
                <a:cs typeface="Calibri"/>
              </a:rPr>
              <a:t> </a:t>
            </a:r>
            <a:r>
              <a:rPr sz="1100" b="1" spc="75" dirty="0">
                <a:latin typeface="Calibri"/>
                <a:cs typeface="Calibri"/>
              </a:rPr>
              <a:t>του</a:t>
            </a:r>
            <a:r>
              <a:rPr sz="1100" b="1" spc="35" dirty="0">
                <a:latin typeface="Calibri"/>
                <a:cs typeface="Calibri"/>
              </a:rPr>
              <a:t> </a:t>
            </a:r>
            <a:r>
              <a:rPr sz="1100" b="1" spc="75" dirty="0">
                <a:latin typeface="Calibri"/>
                <a:cs typeface="Calibri"/>
              </a:rPr>
              <a:t>διακομιστή/Εξυπηρετητή</a:t>
            </a:r>
            <a:r>
              <a:rPr sz="1100" b="1" spc="35" dirty="0">
                <a:latin typeface="Calibri"/>
                <a:cs typeface="Calibri"/>
              </a:rPr>
              <a:t> </a:t>
            </a:r>
            <a:r>
              <a:rPr sz="1100" spc="75" dirty="0">
                <a:latin typeface="Calibri"/>
                <a:cs typeface="Calibri"/>
              </a:rPr>
              <a:t>στο</a:t>
            </a:r>
            <a:r>
              <a:rPr sz="1100" spc="35" dirty="0">
                <a:latin typeface="Calibri"/>
                <a:cs typeface="Calibri"/>
              </a:rPr>
              <a:t> </a:t>
            </a:r>
            <a:r>
              <a:rPr sz="1100" b="1" spc="75" dirty="0">
                <a:latin typeface="Calibri"/>
                <a:cs typeface="Calibri"/>
              </a:rPr>
              <a:t>αρχείο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2625407" y="3630612"/>
            <a:ext cx="721995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b="1" spc="90" dirty="0">
                <a:latin typeface="Calibri"/>
                <a:cs typeface="Calibri"/>
              </a:rPr>
              <a:t>o</a:t>
            </a:r>
            <a:r>
              <a:rPr sz="1100" b="1" spc="60" dirty="0">
                <a:latin typeface="Calibri"/>
                <a:cs typeface="Calibri"/>
              </a:rPr>
              <a:t>s</a:t>
            </a:r>
            <a:r>
              <a:rPr sz="1100" b="1" spc="65" dirty="0">
                <a:latin typeface="Calibri"/>
                <a:cs typeface="Calibri"/>
              </a:rPr>
              <a:t>s</a:t>
            </a:r>
            <a:r>
              <a:rPr sz="1100" b="1" spc="70" dirty="0">
                <a:latin typeface="Calibri"/>
                <a:cs typeface="Calibri"/>
              </a:rPr>
              <a:t>ec</a:t>
            </a:r>
            <a:r>
              <a:rPr sz="1100" b="1" spc="40" dirty="0">
                <a:latin typeface="Calibri"/>
                <a:cs typeface="Calibri"/>
              </a:rPr>
              <a:t>.</a:t>
            </a:r>
            <a:r>
              <a:rPr sz="1100" b="1" spc="75" dirty="0">
                <a:latin typeface="Calibri"/>
                <a:cs typeface="Calibri"/>
              </a:rPr>
              <a:t>co</a:t>
            </a:r>
            <a:r>
              <a:rPr sz="1100" b="1" spc="90" dirty="0">
                <a:latin typeface="Calibri"/>
                <a:cs typeface="Calibri"/>
              </a:rPr>
              <a:t>n</a:t>
            </a:r>
            <a:r>
              <a:rPr sz="1100" b="1" spc="50" dirty="0">
                <a:latin typeface="Calibri"/>
                <a:cs typeface="Calibri"/>
              </a:rPr>
              <a:t>f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692910" y="3907472"/>
            <a:ext cx="2592070" cy="6515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1100" spc="100" dirty="0">
                <a:latin typeface="Calibri"/>
                <a:cs typeface="Calibri"/>
              </a:rPr>
              <a:t>στην</a:t>
            </a:r>
            <a:r>
              <a:rPr sz="1100" spc="30" dirty="0">
                <a:latin typeface="Calibri"/>
                <a:cs typeface="Calibri"/>
              </a:rPr>
              <a:t> </a:t>
            </a:r>
            <a:r>
              <a:rPr sz="1100" spc="100" dirty="0">
                <a:latin typeface="Calibri"/>
                <a:cs typeface="Calibri"/>
              </a:rPr>
              <a:t>πλευρά</a:t>
            </a:r>
            <a:r>
              <a:rPr sz="1100" spc="30" dirty="0">
                <a:latin typeface="Calibri"/>
                <a:cs typeface="Calibri"/>
              </a:rPr>
              <a:t> </a:t>
            </a:r>
            <a:r>
              <a:rPr sz="1100" b="1" spc="105" dirty="0">
                <a:latin typeface="Calibri"/>
                <a:cs typeface="Calibri"/>
              </a:rPr>
              <a:t>του</a:t>
            </a:r>
            <a:r>
              <a:rPr sz="1100" b="1" spc="40" dirty="0">
                <a:latin typeface="Calibri"/>
                <a:cs typeface="Calibri"/>
              </a:rPr>
              <a:t> </a:t>
            </a:r>
            <a:r>
              <a:rPr sz="1100" b="1" spc="105" dirty="0">
                <a:latin typeface="Calibri"/>
                <a:cs typeface="Calibri"/>
              </a:rPr>
              <a:t>πράκτορα</a:t>
            </a:r>
            <a:r>
              <a:rPr sz="1100" spc="105" dirty="0">
                <a:latin typeface="Calibri"/>
                <a:cs typeface="Calibri"/>
              </a:rPr>
              <a:t>.</a:t>
            </a:r>
            <a:endParaRPr sz="11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1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  <a:spcBef>
                <a:spcPts val="945"/>
              </a:spcBef>
            </a:pPr>
            <a:r>
              <a:rPr sz="1100" b="1" spc="105" dirty="0">
                <a:latin typeface="Calibri"/>
                <a:cs typeface="Calibri"/>
              </a:rPr>
              <a:t>Sudo</a:t>
            </a:r>
            <a:r>
              <a:rPr sz="1100" b="1" spc="30" dirty="0">
                <a:latin typeface="Calibri"/>
                <a:cs typeface="Calibri"/>
              </a:rPr>
              <a:t> </a:t>
            </a:r>
            <a:r>
              <a:rPr sz="1100" b="1" spc="105" dirty="0">
                <a:latin typeface="Calibri"/>
                <a:cs typeface="Calibri"/>
              </a:rPr>
              <a:t>nano</a:t>
            </a:r>
            <a:r>
              <a:rPr sz="1100" b="1" spc="30" dirty="0">
                <a:latin typeface="Calibri"/>
                <a:cs typeface="Calibri"/>
              </a:rPr>
              <a:t> </a:t>
            </a:r>
            <a:r>
              <a:rPr sz="1100" b="1" spc="80" dirty="0">
                <a:latin typeface="Calibri"/>
                <a:cs typeface="Calibri"/>
              </a:rPr>
              <a:t>/var/ossec/etc/ossec.conf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7185025" y="3335972"/>
            <a:ext cx="4341495" cy="1549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50" b="1" spc="40" dirty="0">
                <a:solidFill>
                  <a:srgbClr val="FF0000"/>
                </a:solidFill>
                <a:latin typeface="Calibri"/>
                <a:cs typeface="Calibri"/>
              </a:rPr>
              <a:t>Αυτή</a:t>
            </a:r>
            <a:r>
              <a:rPr sz="850" b="1" spc="1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850" b="1" spc="45" dirty="0">
                <a:solidFill>
                  <a:srgbClr val="FF0000"/>
                </a:solidFill>
                <a:latin typeface="Calibri"/>
                <a:cs typeface="Calibri"/>
              </a:rPr>
              <a:t>η</a:t>
            </a:r>
            <a:r>
              <a:rPr sz="850" b="1" spc="2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850" b="1" spc="40" dirty="0">
                <a:solidFill>
                  <a:srgbClr val="FF0000"/>
                </a:solidFill>
                <a:latin typeface="Calibri"/>
                <a:cs typeface="Calibri"/>
              </a:rPr>
              <a:t>διεύθυνση</a:t>
            </a:r>
            <a:r>
              <a:rPr sz="850" b="1" spc="1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850" b="1" spc="35" dirty="0">
                <a:solidFill>
                  <a:srgbClr val="FF0000"/>
                </a:solidFill>
                <a:latin typeface="Calibri"/>
                <a:cs typeface="Calibri"/>
              </a:rPr>
              <a:t>IP</a:t>
            </a:r>
            <a:r>
              <a:rPr sz="850" b="1" spc="1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850" b="1" spc="35" dirty="0">
                <a:solidFill>
                  <a:srgbClr val="FF0000"/>
                </a:solidFill>
                <a:latin typeface="Calibri"/>
                <a:cs typeface="Calibri"/>
              </a:rPr>
              <a:t>ενδέχεται</a:t>
            </a:r>
            <a:r>
              <a:rPr sz="850" b="1" spc="2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850" b="1" spc="40" dirty="0">
                <a:solidFill>
                  <a:srgbClr val="FF0000"/>
                </a:solidFill>
                <a:latin typeface="Calibri"/>
                <a:cs typeface="Calibri"/>
              </a:rPr>
              <a:t>να</a:t>
            </a:r>
            <a:r>
              <a:rPr sz="850" b="1" spc="2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850" b="1" spc="35" dirty="0">
                <a:solidFill>
                  <a:srgbClr val="FF0000"/>
                </a:solidFill>
                <a:latin typeface="Calibri"/>
                <a:cs typeface="Calibri"/>
              </a:rPr>
              <a:t>διαφέρει</a:t>
            </a:r>
            <a:r>
              <a:rPr sz="850" b="1" spc="2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850" b="1" spc="45" dirty="0">
                <a:solidFill>
                  <a:srgbClr val="FF0000"/>
                </a:solidFill>
                <a:latin typeface="Calibri"/>
                <a:cs typeface="Calibri"/>
              </a:rPr>
              <a:t>από</a:t>
            </a:r>
            <a:r>
              <a:rPr sz="850" b="1" spc="1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850" b="1" spc="40" dirty="0">
                <a:solidFill>
                  <a:srgbClr val="FF0000"/>
                </a:solidFill>
                <a:latin typeface="Calibri"/>
                <a:cs typeface="Calibri"/>
              </a:rPr>
              <a:t>τη</a:t>
            </a:r>
            <a:r>
              <a:rPr sz="850" b="1" spc="30" dirty="0">
                <a:solidFill>
                  <a:srgbClr val="FF0000"/>
                </a:solidFill>
                <a:latin typeface="Calibri"/>
                <a:cs typeface="Calibri"/>
              </a:rPr>
              <a:t> διεύθυνση</a:t>
            </a:r>
            <a:r>
              <a:rPr sz="850" b="1" spc="-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850" b="1" spc="30" dirty="0">
                <a:solidFill>
                  <a:srgbClr val="FF0000"/>
                </a:solidFill>
                <a:latin typeface="Calibri"/>
                <a:cs typeface="Calibri"/>
              </a:rPr>
              <a:t>του</a:t>
            </a:r>
            <a:r>
              <a:rPr sz="850" b="1" spc="1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850" b="1" spc="45" dirty="0">
                <a:solidFill>
                  <a:srgbClr val="FF0000"/>
                </a:solidFill>
                <a:latin typeface="Calibri"/>
                <a:cs typeface="Calibri"/>
              </a:rPr>
              <a:t>Wazuh</a:t>
            </a:r>
            <a:r>
              <a:rPr sz="850" b="1" spc="1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850" b="1" spc="30" dirty="0">
                <a:solidFill>
                  <a:srgbClr val="FF0000"/>
                </a:solidFill>
                <a:latin typeface="Calibri"/>
                <a:cs typeface="Calibri"/>
              </a:rPr>
              <a:t>Manager</a:t>
            </a:r>
            <a:r>
              <a:rPr sz="850" b="1" spc="-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850" b="1" spc="35" dirty="0">
                <a:solidFill>
                  <a:srgbClr val="FF0000"/>
                </a:solidFill>
                <a:latin typeface="Calibri"/>
                <a:cs typeface="Calibri"/>
              </a:rPr>
              <a:t>σας</a:t>
            </a:r>
            <a:endParaRPr sz="85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6532880" y="3551237"/>
            <a:ext cx="5641340" cy="1549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50" b="1" spc="50" dirty="0">
                <a:solidFill>
                  <a:srgbClr val="FF0000"/>
                </a:solidFill>
                <a:latin typeface="Calibri"/>
                <a:cs typeface="Calibri"/>
              </a:rPr>
              <a:t>IPS</a:t>
            </a:r>
            <a:r>
              <a:rPr sz="850" b="1" spc="3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850" b="1" spc="45" dirty="0">
                <a:solidFill>
                  <a:srgbClr val="FF0000"/>
                </a:solidFill>
                <a:latin typeface="Calibri"/>
                <a:cs typeface="Calibri"/>
              </a:rPr>
              <a:t>(Intrusion</a:t>
            </a:r>
            <a:r>
              <a:rPr sz="850" b="1" spc="3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850" b="1" spc="55" dirty="0">
                <a:solidFill>
                  <a:srgbClr val="FF0000"/>
                </a:solidFill>
                <a:latin typeface="Calibri"/>
                <a:cs typeface="Calibri"/>
              </a:rPr>
              <a:t>Prevention</a:t>
            </a:r>
            <a:r>
              <a:rPr sz="850" b="1" spc="3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850" b="1" spc="60" dirty="0">
                <a:solidFill>
                  <a:srgbClr val="FF0000"/>
                </a:solidFill>
                <a:latin typeface="Calibri"/>
                <a:cs typeface="Calibri"/>
              </a:rPr>
              <a:t>System</a:t>
            </a:r>
            <a:r>
              <a:rPr sz="850" b="1" spc="4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850" b="1" spc="35" dirty="0">
                <a:solidFill>
                  <a:srgbClr val="FF0000"/>
                </a:solidFill>
                <a:latin typeface="Calibri"/>
                <a:cs typeface="Calibri"/>
              </a:rPr>
              <a:t>- </a:t>
            </a:r>
            <a:r>
              <a:rPr sz="850" b="1" spc="60" dirty="0">
                <a:solidFill>
                  <a:srgbClr val="FF0000"/>
                </a:solidFill>
                <a:latin typeface="Calibri"/>
                <a:cs typeface="Calibri"/>
              </a:rPr>
              <a:t>Σύστημα</a:t>
            </a:r>
            <a:r>
              <a:rPr sz="850" b="1" spc="4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850" b="1" spc="65" dirty="0">
                <a:solidFill>
                  <a:srgbClr val="FF0000"/>
                </a:solidFill>
                <a:latin typeface="Calibri"/>
                <a:cs typeface="Calibri"/>
              </a:rPr>
              <a:t>πρόληψης</a:t>
            </a:r>
            <a:r>
              <a:rPr sz="850" b="1" spc="3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850" b="1" spc="55" dirty="0">
                <a:solidFill>
                  <a:srgbClr val="FF0000"/>
                </a:solidFill>
                <a:latin typeface="Calibri"/>
                <a:cs typeface="Calibri"/>
              </a:rPr>
              <a:t>εισβολών)</a:t>
            </a:r>
            <a:r>
              <a:rPr sz="850" b="1" spc="3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850" b="1" spc="40" dirty="0">
                <a:solidFill>
                  <a:srgbClr val="FF0000"/>
                </a:solidFill>
                <a:latin typeface="Calibri"/>
                <a:cs typeface="Calibri"/>
              </a:rPr>
              <a:t>IP, </a:t>
            </a:r>
            <a:r>
              <a:rPr sz="850" b="1" spc="35" dirty="0">
                <a:solidFill>
                  <a:srgbClr val="FF0000"/>
                </a:solidFill>
                <a:latin typeface="Calibri"/>
                <a:cs typeface="Calibri"/>
              </a:rPr>
              <a:t>γι' </a:t>
            </a:r>
            <a:r>
              <a:rPr sz="850" b="1" spc="60" dirty="0">
                <a:solidFill>
                  <a:srgbClr val="FF0000"/>
                </a:solidFill>
                <a:latin typeface="Calibri"/>
                <a:cs typeface="Calibri"/>
              </a:rPr>
              <a:t>αυτό</a:t>
            </a:r>
            <a:r>
              <a:rPr sz="850" b="1" spc="3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850" b="1" spc="55" dirty="0">
                <a:solidFill>
                  <a:srgbClr val="FF0000"/>
                </a:solidFill>
                <a:latin typeface="Calibri"/>
                <a:cs typeface="Calibri"/>
              </a:rPr>
              <a:t>βεβαιωθείτε</a:t>
            </a:r>
            <a:r>
              <a:rPr sz="850" b="1" spc="3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850" b="1" spc="50" dirty="0">
                <a:solidFill>
                  <a:srgbClr val="FF0000"/>
                </a:solidFill>
                <a:latin typeface="Calibri"/>
                <a:cs typeface="Calibri"/>
              </a:rPr>
              <a:t>ότι</a:t>
            </a:r>
            <a:r>
              <a:rPr sz="850" b="1" spc="4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850" b="1" spc="60" dirty="0">
                <a:solidFill>
                  <a:srgbClr val="FF0000"/>
                </a:solidFill>
                <a:latin typeface="Calibri"/>
                <a:cs typeface="Calibri"/>
              </a:rPr>
              <a:t>προσθέτετε</a:t>
            </a:r>
            <a:r>
              <a:rPr sz="850" b="1" spc="4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850" b="1" spc="60" dirty="0">
                <a:solidFill>
                  <a:srgbClr val="FF0000"/>
                </a:solidFill>
                <a:latin typeface="Calibri"/>
                <a:cs typeface="Calibri"/>
              </a:rPr>
              <a:t>τη</a:t>
            </a:r>
            <a:endParaRPr sz="85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9153842" y="3766502"/>
            <a:ext cx="399415" cy="1549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50" b="1" spc="70" dirty="0">
                <a:solidFill>
                  <a:srgbClr val="FF0000"/>
                </a:solidFill>
                <a:latin typeface="Calibri"/>
                <a:cs typeface="Calibri"/>
              </a:rPr>
              <a:t>σωσ</a:t>
            </a:r>
            <a:r>
              <a:rPr sz="850" b="1" spc="50" dirty="0">
                <a:solidFill>
                  <a:srgbClr val="FF0000"/>
                </a:solidFill>
                <a:latin typeface="Calibri"/>
                <a:cs typeface="Calibri"/>
              </a:rPr>
              <a:t>τ</a:t>
            </a:r>
            <a:r>
              <a:rPr sz="850" b="1" spc="45" dirty="0">
                <a:solidFill>
                  <a:srgbClr val="FF0000"/>
                </a:solidFill>
                <a:latin typeface="Calibri"/>
                <a:cs typeface="Calibri"/>
              </a:rPr>
              <a:t>ή.</a:t>
            </a:r>
            <a:endParaRPr sz="8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689542" y="0"/>
            <a:ext cx="8154034" cy="6878955"/>
            <a:chOff x="2689542" y="0"/>
            <a:chExt cx="8154034" cy="6878955"/>
          </a:xfrm>
        </p:grpSpPr>
        <p:sp>
          <p:nvSpPr>
            <p:cNvPr id="3" name="object 3"/>
            <p:cNvSpPr/>
            <p:nvPr/>
          </p:nvSpPr>
          <p:spPr>
            <a:xfrm>
              <a:off x="6896100" y="1270"/>
              <a:ext cx="1818639" cy="6856730"/>
            </a:xfrm>
            <a:custGeom>
              <a:avLst/>
              <a:gdLst/>
              <a:ahLst/>
              <a:cxnLst/>
              <a:rect l="l" t="t" r="r" b="b"/>
              <a:pathLst>
                <a:path w="1818640" h="6856730">
                  <a:moveTo>
                    <a:pt x="0" y="6856730"/>
                  </a:moveTo>
                  <a:lnTo>
                    <a:pt x="1818322" y="0"/>
                  </a:lnTo>
                </a:path>
              </a:pathLst>
            </a:custGeom>
            <a:ln w="22225">
              <a:solidFill>
                <a:srgbClr val="D6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7895589" y="5207635"/>
              <a:ext cx="756285" cy="1645920"/>
            </a:xfrm>
            <a:custGeom>
              <a:avLst/>
              <a:gdLst/>
              <a:ahLst/>
              <a:cxnLst/>
              <a:rect l="l" t="t" r="r" b="b"/>
              <a:pathLst>
                <a:path w="756284" h="1645920">
                  <a:moveTo>
                    <a:pt x="578484" y="0"/>
                  </a:moveTo>
                  <a:lnTo>
                    <a:pt x="532129" y="6350"/>
                  </a:lnTo>
                  <a:lnTo>
                    <a:pt x="489902" y="24129"/>
                  </a:lnTo>
                  <a:lnTo>
                    <a:pt x="453389" y="52387"/>
                  </a:lnTo>
                  <a:lnTo>
                    <a:pt x="425132" y="89534"/>
                  </a:lnTo>
                  <a:lnTo>
                    <a:pt x="406400" y="134619"/>
                  </a:lnTo>
                  <a:lnTo>
                    <a:pt x="0" y="1645602"/>
                  </a:lnTo>
                  <a:lnTo>
                    <a:pt x="26352" y="1645602"/>
                  </a:lnTo>
                  <a:lnTo>
                    <a:pt x="430212" y="140969"/>
                  </a:lnTo>
                  <a:lnTo>
                    <a:pt x="450214" y="95249"/>
                  </a:lnTo>
                  <a:lnTo>
                    <a:pt x="482282" y="59689"/>
                  </a:lnTo>
                  <a:lnTo>
                    <a:pt x="523239" y="35559"/>
                  </a:lnTo>
                  <a:lnTo>
                    <a:pt x="569594" y="25399"/>
                  </a:lnTo>
                  <a:lnTo>
                    <a:pt x="662362" y="25399"/>
                  </a:lnTo>
                  <a:lnTo>
                    <a:pt x="624839" y="6350"/>
                  </a:lnTo>
                  <a:lnTo>
                    <a:pt x="578484" y="0"/>
                  </a:lnTo>
                  <a:close/>
                </a:path>
                <a:path w="756284" h="1645920">
                  <a:moveTo>
                    <a:pt x="662362" y="25399"/>
                  </a:moveTo>
                  <a:lnTo>
                    <a:pt x="569594" y="25399"/>
                  </a:lnTo>
                  <a:lnTo>
                    <a:pt x="618489" y="30797"/>
                  </a:lnTo>
                  <a:lnTo>
                    <a:pt x="672464" y="57784"/>
                  </a:lnTo>
                  <a:lnTo>
                    <a:pt x="711517" y="103822"/>
                  </a:lnTo>
                  <a:lnTo>
                    <a:pt x="730884" y="161607"/>
                  </a:lnTo>
                  <a:lnTo>
                    <a:pt x="731837" y="192087"/>
                  </a:lnTo>
                  <a:lnTo>
                    <a:pt x="726439" y="222884"/>
                  </a:lnTo>
                  <a:lnTo>
                    <a:pt x="343852" y="1645602"/>
                  </a:lnTo>
                  <a:lnTo>
                    <a:pt x="370204" y="1645602"/>
                  </a:lnTo>
                  <a:lnTo>
                    <a:pt x="750252" y="229552"/>
                  </a:lnTo>
                  <a:lnTo>
                    <a:pt x="756284" y="193674"/>
                  </a:lnTo>
                  <a:lnTo>
                    <a:pt x="755332" y="158432"/>
                  </a:lnTo>
                  <a:lnTo>
                    <a:pt x="732789" y="91122"/>
                  </a:lnTo>
                  <a:lnTo>
                    <a:pt x="686752" y="37782"/>
                  </a:lnTo>
                  <a:lnTo>
                    <a:pt x="662362" y="25399"/>
                  </a:lnTo>
                  <a:close/>
                </a:path>
              </a:pathLst>
            </a:custGeom>
            <a:solidFill>
              <a:srgbClr val="D679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548879" y="6167120"/>
              <a:ext cx="3294379" cy="612140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2703829" y="1934209"/>
              <a:ext cx="8067040" cy="1071880"/>
            </a:xfrm>
            <a:custGeom>
              <a:avLst/>
              <a:gdLst/>
              <a:ahLst/>
              <a:cxnLst/>
              <a:rect l="l" t="t" r="r" b="b"/>
              <a:pathLst>
                <a:path w="8067040" h="1071880">
                  <a:moveTo>
                    <a:pt x="0" y="1071879"/>
                  </a:moveTo>
                  <a:lnTo>
                    <a:pt x="8067040" y="1071879"/>
                  </a:lnTo>
                  <a:lnTo>
                    <a:pt x="8067040" y="0"/>
                  </a:lnTo>
                  <a:lnTo>
                    <a:pt x="0" y="0"/>
                  </a:lnTo>
                  <a:lnTo>
                    <a:pt x="0" y="1071879"/>
                  </a:lnTo>
                </a:path>
              </a:pathLst>
            </a:custGeom>
            <a:ln w="285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249419" y="2842259"/>
              <a:ext cx="4974589" cy="3925570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445000" y="3037840"/>
              <a:ext cx="4396740" cy="3347720"/>
            </a:xfrm>
            <a:prstGeom prst="rect">
              <a:avLst/>
            </a:prstGeom>
          </p:spPr>
        </p:pic>
      </p:grp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875030" y="423862"/>
            <a:ext cx="2893695" cy="2921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50" spc="160" dirty="0">
                <a:solidFill>
                  <a:srgbClr val="000000"/>
                </a:solidFill>
              </a:rPr>
              <a:t>Παραδείγματα</a:t>
            </a:r>
            <a:r>
              <a:rPr sz="1750" spc="170" dirty="0">
                <a:solidFill>
                  <a:srgbClr val="000000"/>
                </a:solidFill>
              </a:rPr>
              <a:t> </a:t>
            </a:r>
            <a:r>
              <a:rPr sz="1750" spc="80" dirty="0">
                <a:solidFill>
                  <a:srgbClr val="000000"/>
                </a:solidFill>
              </a:rPr>
              <a:t>στο</a:t>
            </a:r>
            <a:r>
              <a:rPr sz="1750" spc="5" dirty="0">
                <a:solidFill>
                  <a:srgbClr val="000000"/>
                </a:solidFill>
              </a:rPr>
              <a:t> </a:t>
            </a:r>
            <a:r>
              <a:rPr sz="1750" spc="125" dirty="0">
                <a:solidFill>
                  <a:srgbClr val="000000"/>
                </a:solidFill>
              </a:rPr>
              <a:t>iptables</a:t>
            </a:r>
            <a:endParaRPr sz="1750"/>
          </a:p>
        </p:txBody>
      </p:sp>
      <p:sp>
        <p:nvSpPr>
          <p:cNvPr id="17" name="object 1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720"/>
              </a:lnSpc>
            </a:pPr>
            <a:r>
              <a:rPr spc="30" dirty="0"/>
              <a:t>12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8308340" y="33019"/>
            <a:ext cx="2174240" cy="1244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50" spc="60" dirty="0">
                <a:latin typeface="Calibri"/>
                <a:cs typeface="Calibri"/>
              </a:rPr>
              <a:t>CSP004_C_E:</a:t>
            </a:r>
            <a:r>
              <a:rPr sz="650" spc="35" dirty="0">
                <a:latin typeface="Calibri"/>
                <a:cs typeface="Calibri"/>
              </a:rPr>
              <a:t> </a:t>
            </a:r>
            <a:r>
              <a:rPr sz="650" spc="55" dirty="0">
                <a:latin typeface="Calibri"/>
                <a:cs typeface="Calibri"/>
              </a:rPr>
              <a:t>Abdelkader</a:t>
            </a:r>
            <a:r>
              <a:rPr sz="650" spc="30" dirty="0">
                <a:latin typeface="Calibri"/>
                <a:cs typeface="Calibri"/>
              </a:rPr>
              <a:t> </a:t>
            </a:r>
            <a:r>
              <a:rPr sz="650" spc="60" dirty="0">
                <a:latin typeface="Calibri"/>
                <a:cs typeface="Calibri"/>
              </a:rPr>
              <a:t>Shaaban</a:t>
            </a:r>
            <a:r>
              <a:rPr sz="650" spc="40" dirty="0">
                <a:latin typeface="Calibri"/>
                <a:cs typeface="Calibri"/>
              </a:rPr>
              <a:t> </a:t>
            </a:r>
            <a:r>
              <a:rPr sz="650" spc="55" dirty="0">
                <a:latin typeface="Calibri"/>
                <a:cs typeface="Calibri"/>
              </a:rPr>
              <a:t>και</a:t>
            </a:r>
            <a:r>
              <a:rPr sz="650" spc="25" dirty="0">
                <a:latin typeface="Calibri"/>
                <a:cs typeface="Calibri"/>
              </a:rPr>
              <a:t> </a:t>
            </a:r>
            <a:r>
              <a:rPr sz="650" spc="50" dirty="0">
                <a:latin typeface="Calibri"/>
                <a:cs typeface="Calibri"/>
              </a:rPr>
              <a:t>Stefan</a:t>
            </a:r>
            <a:r>
              <a:rPr sz="650" spc="25" dirty="0">
                <a:latin typeface="Calibri"/>
                <a:cs typeface="Calibri"/>
              </a:rPr>
              <a:t> </a:t>
            </a:r>
            <a:r>
              <a:rPr sz="650" spc="50" dirty="0">
                <a:latin typeface="Calibri"/>
                <a:cs typeface="Calibri"/>
              </a:rPr>
              <a:t>Schauer</a:t>
            </a:r>
            <a:endParaRPr sz="65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0126027" y="715327"/>
            <a:ext cx="131000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spc="-15" dirty="0">
                <a:solidFill>
                  <a:srgbClr val="CF2D1C"/>
                </a:solidFill>
                <a:latin typeface="Calibri"/>
                <a:cs typeface="Calibri"/>
              </a:rPr>
              <a:t>ΔΙΑΚΟΜΙΣΤΗΣ</a:t>
            </a:r>
            <a:r>
              <a:rPr sz="1000" b="1" spc="-15" dirty="0">
                <a:solidFill>
                  <a:srgbClr val="CF2D1C"/>
                </a:solidFill>
                <a:latin typeface="Courier New"/>
                <a:cs typeface="Courier New"/>
              </a:rPr>
              <a:t>/</a:t>
            </a:r>
            <a:r>
              <a:rPr sz="1000" b="1" spc="-15" dirty="0">
                <a:solidFill>
                  <a:srgbClr val="CF2D1C"/>
                </a:solidFill>
                <a:latin typeface="Calibri"/>
                <a:cs typeface="Calibri"/>
              </a:rPr>
              <a:t>ΕΞΥΠΡΟΣ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807719" y="855027"/>
            <a:ext cx="9108440" cy="12915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387350" algn="ctr">
              <a:lnSpc>
                <a:spcPct val="100000"/>
              </a:lnSpc>
              <a:spcBef>
                <a:spcPts val="100"/>
              </a:spcBef>
            </a:pPr>
            <a:r>
              <a:rPr sz="1100" spc="60" dirty="0">
                <a:latin typeface="Calibri"/>
                <a:cs typeface="Calibri"/>
              </a:rPr>
              <a:t>Στόχοι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b="1" spc="75" dirty="0">
                <a:latin typeface="Calibri"/>
                <a:cs typeface="Calibri"/>
              </a:rPr>
              <a:t>REJECT</a:t>
            </a:r>
            <a:r>
              <a:rPr sz="1100" b="1" spc="25" dirty="0">
                <a:latin typeface="Calibri"/>
                <a:cs typeface="Calibri"/>
              </a:rPr>
              <a:t> </a:t>
            </a:r>
            <a:r>
              <a:rPr sz="1100" spc="85" dirty="0">
                <a:latin typeface="Calibri"/>
                <a:cs typeface="Calibri"/>
              </a:rPr>
              <a:t>VS</a:t>
            </a:r>
            <a:r>
              <a:rPr sz="1100" spc="25" dirty="0">
                <a:latin typeface="Calibri"/>
                <a:cs typeface="Calibri"/>
              </a:rPr>
              <a:t> </a:t>
            </a:r>
            <a:r>
              <a:rPr sz="1100" b="1" spc="95" dirty="0">
                <a:latin typeface="Calibri"/>
                <a:cs typeface="Calibri"/>
              </a:rPr>
              <a:t>DROP</a:t>
            </a:r>
            <a:endParaRPr sz="11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15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100" b="1" spc="70" dirty="0">
                <a:latin typeface="Calibri"/>
                <a:cs typeface="Calibri"/>
              </a:rPr>
              <a:t>Ξεκινήστε</a:t>
            </a:r>
            <a:r>
              <a:rPr sz="1100" b="1" spc="40" dirty="0">
                <a:latin typeface="Calibri"/>
                <a:cs typeface="Calibri"/>
              </a:rPr>
              <a:t> </a:t>
            </a:r>
            <a:r>
              <a:rPr sz="1100" b="1" spc="75" dirty="0">
                <a:latin typeface="Calibri"/>
                <a:cs typeface="Calibri"/>
              </a:rPr>
              <a:t>το</a:t>
            </a:r>
            <a:r>
              <a:rPr sz="1100" b="1" spc="45" dirty="0">
                <a:latin typeface="Calibri"/>
                <a:cs typeface="Calibri"/>
              </a:rPr>
              <a:t> </a:t>
            </a:r>
            <a:r>
              <a:rPr sz="1100" b="1" spc="75" dirty="0">
                <a:latin typeface="Calibri"/>
                <a:cs typeface="Calibri"/>
              </a:rPr>
              <a:t>Wireshark</a:t>
            </a:r>
            <a:r>
              <a:rPr sz="1100" b="1" spc="45" dirty="0">
                <a:latin typeface="Calibri"/>
                <a:cs typeface="Calibri"/>
              </a:rPr>
              <a:t> </a:t>
            </a:r>
            <a:r>
              <a:rPr sz="1100" b="1" spc="80" dirty="0">
                <a:latin typeface="Calibri"/>
                <a:cs typeface="Calibri"/>
              </a:rPr>
              <a:t>στο</a:t>
            </a:r>
            <a:r>
              <a:rPr sz="1100" b="1" spc="45" dirty="0">
                <a:latin typeface="Calibri"/>
                <a:cs typeface="Calibri"/>
              </a:rPr>
              <a:t> </a:t>
            </a:r>
            <a:r>
              <a:rPr sz="1100" b="1" spc="85" dirty="0">
                <a:latin typeface="Calibri"/>
                <a:cs typeface="Calibri"/>
              </a:rPr>
              <a:t>μηχάνημα</a:t>
            </a:r>
            <a:r>
              <a:rPr sz="1100" b="1" spc="40" dirty="0">
                <a:latin typeface="Calibri"/>
                <a:cs typeface="Calibri"/>
              </a:rPr>
              <a:t> </a:t>
            </a:r>
            <a:r>
              <a:rPr sz="1100" b="1" spc="60" dirty="0">
                <a:latin typeface="Calibri"/>
                <a:cs typeface="Calibri"/>
              </a:rPr>
              <a:t>Kali</a:t>
            </a:r>
            <a:r>
              <a:rPr sz="1100" b="1" spc="45" dirty="0">
                <a:latin typeface="Calibri"/>
                <a:cs typeface="Calibri"/>
              </a:rPr>
              <a:t> </a:t>
            </a:r>
            <a:r>
              <a:rPr sz="1100" b="1" spc="65" dirty="0">
                <a:latin typeface="Calibri"/>
                <a:cs typeface="Calibri"/>
              </a:rPr>
              <a:t>διαχειριστής)</a:t>
            </a:r>
            <a:r>
              <a:rPr sz="1100" b="1" spc="40" dirty="0">
                <a:latin typeface="Calibri"/>
                <a:cs typeface="Calibri"/>
              </a:rPr>
              <a:t> </a:t>
            </a:r>
            <a:r>
              <a:rPr sz="1100" b="1" spc="70" dirty="0">
                <a:latin typeface="Calibri"/>
                <a:cs typeface="Calibri"/>
              </a:rPr>
              <a:t>και</a:t>
            </a:r>
            <a:r>
              <a:rPr sz="1100" b="1" spc="45" dirty="0">
                <a:latin typeface="Calibri"/>
                <a:cs typeface="Calibri"/>
              </a:rPr>
              <a:t> </a:t>
            </a:r>
            <a:r>
              <a:rPr sz="1100" b="1" spc="85" dirty="0">
                <a:latin typeface="Calibri"/>
                <a:cs typeface="Calibri"/>
              </a:rPr>
              <a:t>εφαρμόστε</a:t>
            </a:r>
            <a:r>
              <a:rPr sz="1100" b="1" spc="45" dirty="0">
                <a:latin typeface="Calibri"/>
                <a:cs typeface="Calibri"/>
              </a:rPr>
              <a:t> </a:t>
            </a:r>
            <a:r>
              <a:rPr sz="1100" b="1" spc="80" dirty="0">
                <a:latin typeface="Calibri"/>
                <a:cs typeface="Calibri"/>
              </a:rPr>
              <a:t>ένα</a:t>
            </a:r>
            <a:r>
              <a:rPr sz="1100" b="1" spc="35" dirty="0">
                <a:latin typeface="Calibri"/>
                <a:cs typeface="Calibri"/>
              </a:rPr>
              <a:t> </a:t>
            </a:r>
            <a:r>
              <a:rPr sz="1100" b="1" spc="75" dirty="0">
                <a:latin typeface="Calibri"/>
                <a:cs typeface="Calibri"/>
              </a:rPr>
              <a:t>φίλτρο</a:t>
            </a:r>
            <a:r>
              <a:rPr sz="1100" b="1" spc="45" dirty="0">
                <a:latin typeface="Calibri"/>
                <a:cs typeface="Calibri"/>
              </a:rPr>
              <a:t> </a:t>
            </a:r>
            <a:r>
              <a:rPr sz="1100" b="1" spc="75" dirty="0">
                <a:latin typeface="Calibri"/>
                <a:cs typeface="Calibri"/>
              </a:rPr>
              <a:t>για</a:t>
            </a:r>
            <a:r>
              <a:rPr sz="1100" b="1" spc="45" dirty="0">
                <a:latin typeface="Calibri"/>
                <a:cs typeface="Calibri"/>
              </a:rPr>
              <a:t> </a:t>
            </a:r>
            <a:r>
              <a:rPr sz="1100" b="1" spc="85" dirty="0">
                <a:latin typeface="Calibri"/>
                <a:cs typeface="Calibri"/>
              </a:rPr>
              <a:t>να</a:t>
            </a:r>
            <a:r>
              <a:rPr sz="1100" b="1" spc="40" dirty="0">
                <a:latin typeface="Calibri"/>
                <a:cs typeface="Calibri"/>
              </a:rPr>
              <a:t> </a:t>
            </a:r>
            <a:r>
              <a:rPr sz="1100" b="1" spc="80" dirty="0">
                <a:latin typeface="Calibri"/>
                <a:cs typeface="Calibri"/>
              </a:rPr>
              <a:t>καταγράφετε</a:t>
            </a:r>
            <a:r>
              <a:rPr sz="1100" b="1" spc="45" dirty="0">
                <a:latin typeface="Calibri"/>
                <a:cs typeface="Calibri"/>
              </a:rPr>
              <a:t> </a:t>
            </a:r>
            <a:r>
              <a:rPr sz="1100" b="1" spc="85" dirty="0">
                <a:latin typeface="Calibri"/>
                <a:cs typeface="Calibri"/>
              </a:rPr>
              <a:t>μόνο</a:t>
            </a:r>
            <a:r>
              <a:rPr sz="1100" b="1" spc="45" dirty="0">
                <a:latin typeface="Calibri"/>
                <a:cs typeface="Calibri"/>
              </a:rPr>
              <a:t> </a:t>
            </a:r>
            <a:r>
              <a:rPr sz="1100" b="1" spc="80" dirty="0">
                <a:latin typeface="Calibri"/>
                <a:cs typeface="Calibri"/>
              </a:rPr>
              <a:t>πακέτα</a:t>
            </a:r>
            <a:r>
              <a:rPr sz="1100" b="1" spc="45" dirty="0">
                <a:latin typeface="Calibri"/>
                <a:cs typeface="Calibri"/>
              </a:rPr>
              <a:t> </a:t>
            </a:r>
            <a:r>
              <a:rPr sz="1100" b="1" spc="85" dirty="0">
                <a:latin typeface="Calibri"/>
                <a:cs typeface="Calibri"/>
              </a:rPr>
              <a:t>δεδομένων</a:t>
            </a:r>
            <a:r>
              <a:rPr sz="1100" b="1" spc="35" dirty="0">
                <a:latin typeface="Calibri"/>
                <a:cs typeface="Calibri"/>
              </a:rPr>
              <a:t> </a:t>
            </a:r>
            <a:r>
              <a:rPr sz="1100" b="1" spc="70" dirty="0">
                <a:latin typeface="Calibri"/>
                <a:cs typeface="Calibri"/>
              </a:rPr>
              <a:t>TCP.</a:t>
            </a:r>
            <a:endParaRPr sz="11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400">
              <a:latin typeface="Calibri"/>
              <a:cs typeface="Calibri"/>
            </a:endParaRPr>
          </a:p>
          <a:p>
            <a:pPr marL="4964430">
              <a:lnSpc>
                <a:spcPct val="100000"/>
              </a:lnSpc>
            </a:pPr>
            <a:r>
              <a:rPr sz="1100" b="1" spc="75" dirty="0">
                <a:latin typeface="Calibri"/>
                <a:cs typeface="Calibri"/>
              </a:rPr>
              <a:t>Στον</a:t>
            </a:r>
            <a:r>
              <a:rPr sz="1100" b="1" spc="25" dirty="0">
                <a:latin typeface="Calibri"/>
                <a:cs typeface="Calibri"/>
              </a:rPr>
              <a:t> </a:t>
            </a:r>
            <a:r>
              <a:rPr sz="1100" b="1" spc="70" dirty="0">
                <a:latin typeface="Calibri"/>
                <a:cs typeface="Calibri"/>
              </a:rPr>
              <a:t>επιτιθέμενο</a:t>
            </a:r>
            <a:r>
              <a:rPr sz="1100" b="1" spc="30" dirty="0">
                <a:latin typeface="Calibri"/>
                <a:cs typeface="Calibri"/>
              </a:rPr>
              <a:t> </a:t>
            </a:r>
            <a:r>
              <a:rPr sz="1100" b="1" spc="60" dirty="0">
                <a:latin typeface="Calibri"/>
                <a:cs typeface="Calibri"/>
              </a:rPr>
              <a:t>Kali</a:t>
            </a:r>
            <a:r>
              <a:rPr sz="1100" b="1" spc="25" dirty="0">
                <a:latin typeface="Calibri"/>
                <a:cs typeface="Calibri"/>
              </a:rPr>
              <a:t> </a:t>
            </a:r>
            <a:r>
              <a:rPr sz="1100" b="1" spc="50" dirty="0">
                <a:latin typeface="Calibri"/>
                <a:cs typeface="Calibri"/>
              </a:rPr>
              <a:t>Linux</a:t>
            </a:r>
            <a:endParaRPr sz="11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800">
              <a:latin typeface="Calibri"/>
              <a:cs typeface="Calibri"/>
            </a:endParaRPr>
          </a:p>
          <a:p>
            <a:pPr marL="2072005">
              <a:lnSpc>
                <a:spcPct val="100000"/>
              </a:lnSpc>
              <a:spcBef>
                <a:spcPts val="5"/>
              </a:spcBef>
            </a:pPr>
            <a:r>
              <a:rPr sz="1100" spc="105" dirty="0">
                <a:latin typeface="Calibri"/>
                <a:cs typeface="Calibri"/>
              </a:rPr>
              <a:t>&gt;&gt;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b="1" spc="85" dirty="0">
                <a:solidFill>
                  <a:srgbClr val="CF2D1C"/>
                </a:solidFill>
                <a:latin typeface="Calibri"/>
                <a:cs typeface="Calibri"/>
              </a:rPr>
              <a:t>send(P)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241394" y="3339366"/>
            <a:ext cx="3982085" cy="133369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just">
              <a:lnSpc>
                <a:spcPts val="1195"/>
              </a:lnSpc>
              <a:spcBef>
                <a:spcPts val="100"/>
              </a:spcBef>
            </a:pPr>
            <a:r>
              <a:rPr sz="1000" spc="114" dirty="0">
                <a:solidFill>
                  <a:srgbClr val="CF2D1C"/>
                </a:solidFill>
                <a:latin typeface="Calibri"/>
                <a:cs typeface="Calibri"/>
              </a:rPr>
              <a:t>Μόνο</a:t>
            </a:r>
            <a:r>
              <a:rPr sz="1000" spc="45" dirty="0">
                <a:solidFill>
                  <a:srgbClr val="CF2D1C"/>
                </a:solidFill>
                <a:latin typeface="Calibri"/>
                <a:cs typeface="Calibri"/>
              </a:rPr>
              <a:t> </a:t>
            </a:r>
            <a:r>
              <a:rPr sz="1000" b="1" spc="100" dirty="0">
                <a:solidFill>
                  <a:srgbClr val="CF2D1C"/>
                </a:solidFill>
                <a:latin typeface="Calibri"/>
                <a:cs typeface="Calibri"/>
              </a:rPr>
              <a:t>ένα</a:t>
            </a:r>
            <a:r>
              <a:rPr sz="1000" b="1" spc="35" dirty="0">
                <a:solidFill>
                  <a:srgbClr val="CF2D1C"/>
                </a:solidFill>
                <a:latin typeface="Calibri"/>
                <a:cs typeface="Calibri"/>
              </a:rPr>
              <a:t> </a:t>
            </a:r>
            <a:r>
              <a:rPr sz="1000" b="1" spc="95" dirty="0">
                <a:solidFill>
                  <a:srgbClr val="CF2D1C"/>
                </a:solidFill>
                <a:latin typeface="Calibri"/>
                <a:cs typeface="Calibri"/>
              </a:rPr>
              <a:t>πακέτο</a:t>
            </a:r>
            <a:r>
              <a:rPr sz="1000" b="1" spc="40" dirty="0">
                <a:solidFill>
                  <a:srgbClr val="CF2D1C"/>
                </a:solidFill>
                <a:latin typeface="Calibri"/>
                <a:cs typeface="Calibri"/>
              </a:rPr>
              <a:t> </a:t>
            </a:r>
            <a:r>
              <a:rPr sz="1000" b="1" spc="100" dirty="0">
                <a:solidFill>
                  <a:srgbClr val="CF2D1C"/>
                </a:solidFill>
                <a:latin typeface="Calibri"/>
                <a:cs typeface="Calibri"/>
              </a:rPr>
              <a:t>δεδομένων</a:t>
            </a:r>
            <a:r>
              <a:rPr sz="1000" b="1" spc="35" dirty="0">
                <a:solidFill>
                  <a:srgbClr val="CF2D1C"/>
                </a:solidFill>
                <a:latin typeface="Calibri"/>
                <a:cs typeface="Calibri"/>
              </a:rPr>
              <a:t> </a:t>
            </a:r>
            <a:r>
              <a:rPr sz="1000" spc="75" dirty="0">
                <a:solidFill>
                  <a:srgbClr val="CF2D1C"/>
                </a:solidFill>
                <a:latin typeface="Calibri"/>
                <a:cs typeface="Calibri"/>
              </a:rPr>
              <a:t>έχει</a:t>
            </a:r>
            <a:r>
              <a:rPr sz="1000" spc="45" dirty="0">
                <a:solidFill>
                  <a:srgbClr val="CF2D1C"/>
                </a:solidFill>
                <a:latin typeface="Calibri"/>
                <a:cs typeface="Calibri"/>
              </a:rPr>
              <a:t> </a:t>
            </a:r>
            <a:r>
              <a:rPr sz="1000" b="1" spc="95" dirty="0">
                <a:solidFill>
                  <a:srgbClr val="CF2D1C"/>
                </a:solidFill>
                <a:latin typeface="Calibri"/>
                <a:cs typeface="Calibri"/>
              </a:rPr>
              <a:t>συλληφθεί.</a:t>
            </a:r>
            <a:r>
              <a:rPr sz="1000" b="1" spc="40" dirty="0">
                <a:solidFill>
                  <a:srgbClr val="CF2D1C"/>
                </a:solidFill>
                <a:latin typeface="Calibri"/>
                <a:cs typeface="Calibri"/>
              </a:rPr>
              <a:t> </a:t>
            </a:r>
            <a:r>
              <a:rPr sz="1000" spc="85" dirty="0">
                <a:solidFill>
                  <a:srgbClr val="CF2D1C"/>
                </a:solidFill>
                <a:latin typeface="Calibri"/>
                <a:cs typeface="Calibri"/>
              </a:rPr>
              <a:t>Συνήθως,</a:t>
            </a:r>
            <a:endParaRPr sz="1000" dirty="0">
              <a:latin typeface="Calibri"/>
              <a:cs typeface="Calibri"/>
            </a:endParaRPr>
          </a:p>
          <a:p>
            <a:pPr marL="12700" marR="5080" algn="just">
              <a:lnSpc>
                <a:spcPts val="1200"/>
              </a:lnSpc>
              <a:spcBef>
                <a:spcPts val="35"/>
              </a:spcBef>
              <a:tabLst>
                <a:tab pos="1419225" algn="l"/>
                <a:tab pos="2532380" algn="l"/>
                <a:tab pos="3750945" algn="l"/>
              </a:tabLst>
            </a:pPr>
            <a:r>
              <a:rPr lang="el-GR" sz="1000" spc="75" dirty="0">
                <a:solidFill>
                  <a:srgbClr val="CF2D1C"/>
                </a:solidFill>
                <a:latin typeface="Calibri"/>
                <a:cs typeface="Calibri"/>
              </a:rPr>
              <a:t>Τ</a:t>
            </a:r>
            <a:r>
              <a:rPr sz="1000" spc="75" dirty="0">
                <a:solidFill>
                  <a:srgbClr val="CF2D1C"/>
                </a:solidFill>
                <a:latin typeface="Calibri"/>
                <a:cs typeface="Calibri"/>
              </a:rPr>
              <a:t>ο</a:t>
            </a:r>
            <a:r>
              <a:rPr lang="en-US" sz="1000" spc="75" dirty="0">
                <a:solidFill>
                  <a:srgbClr val="CF2D1C"/>
                </a:solidFill>
                <a:latin typeface="Calibri"/>
                <a:cs typeface="Calibri"/>
              </a:rPr>
              <a:t> </a:t>
            </a:r>
            <a:r>
              <a:rPr sz="1000" b="1" spc="85" dirty="0">
                <a:solidFill>
                  <a:srgbClr val="CF2D1C"/>
                </a:solidFill>
                <a:latin typeface="Calibri"/>
                <a:cs typeface="Calibri"/>
              </a:rPr>
              <a:t>TCP</a:t>
            </a:r>
            <a:r>
              <a:rPr sz="1000" b="1" spc="90" dirty="0">
                <a:solidFill>
                  <a:srgbClr val="CF2D1C"/>
                </a:solidFill>
                <a:latin typeface="Calibri"/>
                <a:cs typeface="Calibri"/>
              </a:rPr>
              <a:t> </a:t>
            </a:r>
            <a:r>
              <a:rPr lang="en-US" sz="1000" b="1" spc="90" dirty="0">
                <a:solidFill>
                  <a:srgbClr val="CF2D1C"/>
                </a:solidFill>
                <a:latin typeface="Calibri"/>
                <a:cs typeface="Calibri"/>
              </a:rPr>
              <a:t> </a:t>
            </a:r>
            <a:r>
              <a:rPr sz="1000" b="1" spc="75" dirty="0">
                <a:solidFill>
                  <a:srgbClr val="CF2D1C"/>
                </a:solidFill>
                <a:latin typeface="Calibri"/>
                <a:cs typeface="Calibri"/>
              </a:rPr>
              <a:t>π</a:t>
            </a:r>
            <a:r>
              <a:rPr sz="1000" b="1" spc="65" dirty="0" err="1">
                <a:solidFill>
                  <a:srgbClr val="CF2D1C"/>
                </a:solidFill>
                <a:latin typeface="Calibri"/>
                <a:cs typeface="Calibri"/>
              </a:rPr>
              <a:t>ρ</a:t>
            </a:r>
            <a:r>
              <a:rPr sz="1000" b="1" spc="90" dirty="0" err="1">
                <a:solidFill>
                  <a:srgbClr val="CF2D1C"/>
                </a:solidFill>
                <a:latin typeface="Calibri"/>
                <a:cs typeface="Calibri"/>
              </a:rPr>
              <a:t>ω</a:t>
            </a:r>
            <a:r>
              <a:rPr sz="1000" b="1" spc="45" dirty="0" err="1">
                <a:solidFill>
                  <a:srgbClr val="CF2D1C"/>
                </a:solidFill>
                <a:latin typeface="Calibri"/>
                <a:cs typeface="Calibri"/>
              </a:rPr>
              <a:t>τ</a:t>
            </a:r>
            <a:r>
              <a:rPr sz="1000" b="1" spc="65" dirty="0" err="1">
                <a:solidFill>
                  <a:srgbClr val="CF2D1C"/>
                </a:solidFill>
                <a:latin typeface="Calibri"/>
                <a:cs typeface="Calibri"/>
              </a:rPr>
              <a:t>ό</a:t>
            </a:r>
            <a:r>
              <a:rPr sz="1000" b="1" spc="60" dirty="0" err="1">
                <a:solidFill>
                  <a:srgbClr val="CF2D1C"/>
                </a:solidFill>
                <a:latin typeface="Calibri"/>
                <a:cs typeface="Calibri"/>
              </a:rPr>
              <a:t>κ</a:t>
            </a:r>
            <a:r>
              <a:rPr sz="1000" b="1" spc="65" dirty="0" err="1">
                <a:solidFill>
                  <a:srgbClr val="CF2D1C"/>
                </a:solidFill>
                <a:latin typeface="Calibri"/>
                <a:cs typeface="Calibri"/>
              </a:rPr>
              <a:t>ο</a:t>
            </a:r>
            <a:r>
              <a:rPr sz="1000" b="1" spc="60" dirty="0" err="1">
                <a:solidFill>
                  <a:srgbClr val="CF2D1C"/>
                </a:solidFill>
                <a:latin typeface="Calibri"/>
                <a:cs typeface="Calibri"/>
              </a:rPr>
              <a:t>λ</a:t>
            </a:r>
            <a:r>
              <a:rPr sz="1000" b="1" spc="55" dirty="0" err="1">
                <a:solidFill>
                  <a:srgbClr val="CF2D1C"/>
                </a:solidFill>
                <a:latin typeface="Calibri"/>
                <a:cs typeface="Calibri"/>
              </a:rPr>
              <a:t>λ</a:t>
            </a:r>
            <a:r>
              <a:rPr sz="1000" b="1" spc="80" dirty="0" err="1">
                <a:solidFill>
                  <a:srgbClr val="CF2D1C"/>
                </a:solidFill>
                <a:latin typeface="Calibri"/>
                <a:cs typeface="Calibri"/>
              </a:rPr>
              <a:t>ο</a:t>
            </a:r>
            <a:r>
              <a:rPr sz="1000" b="1" dirty="0">
                <a:solidFill>
                  <a:srgbClr val="CF2D1C"/>
                </a:solidFill>
                <a:latin typeface="Calibri"/>
                <a:cs typeface="Calibri"/>
              </a:rPr>
              <a:t>	</a:t>
            </a:r>
            <a:r>
              <a:rPr sz="1000" b="1" spc="85" dirty="0">
                <a:solidFill>
                  <a:srgbClr val="CF2D1C"/>
                </a:solidFill>
                <a:latin typeface="Calibri"/>
                <a:cs typeface="Calibri"/>
              </a:rPr>
              <a:t>ε</a:t>
            </a:r>
            <a:r>
              <a:rPr sz="1000" b="1" spc="114" dirty="0">
                <a:solidFill>
                  <a:srgbClr val="CF2D1C"/>
                </a:solidFill>
                <a:latin typeface="Calibri"/>
                <a:cs typeface="Calibri"/>
              </a:rPr>
              <a:t>π</a:t>
            </a:r>
            <a:r>
              <a:rPr sz="1000" b="1" spc="50" dirty="0">
                <a:solidFill>
                  <a:srgbClr val="CF2D1C"/>
                </a:solidFill>
                <a:latin typeface="Calibri"/>
                <a:cs typeface="Calibri"/>
              </a:rPr>
              <a:t>ι</a:t>
            </a:r>
            <a:r>
              <a:rPr sz="1000" b="1" spc="95" dirty="0">
                <a:solidFill>
                  <a:srgbClr val="CF2D1C"/>
                </a:solidFill>
                <a:latin typeface="Calibri"/>
                <a:cs typeface="Calibri"/>
              </a:rPr>
              <a:t>βε</a:t>
            </a:r>
            <a:r>
              <a:rPr sz="1000" b="1" spc="105" dirty="0">
                <a:solidFill>
                  <a:srgbClr val="CF2D1C"/>
                </a:solidFill>
                <a:latin typeface="Calibri"/>
                <a:cs typeface="Calibri"/>
              </a:rPr>
              <a:t>β</a:t>
            </a:r>
            <a:r>
              <a:rPr sz="1000" b="1" spc="114" dirty="0">
                <a:solidFill>
                  <a:srgbClr val="CF2D1C"/>
                </a:solidFill>
                <a:latin typeface="Calibri"/>
                <a:cs typeface="Calibri"/>
              </a:rPr>
              <a:t>α</a:t>
            </a:r>
            <a:r>
              <a:rPr sz="1000" b="1" spc="50" dirty="0">
                <a:solidFill>
                  <a:srgbClr val="CF2D1C"/>
                </a:solidFill>
                <a:latin typeface="Calibri"/>
                <a:cs typeface="Calibri"/>
              </a:rPr>
              <a:t>ι</a:t>
            </a:r>
            <a:r>
              <a:rPr sz="1000" b="1" spc="140" dirty="0">
                <a:solidFill>
                  <a:srgbClr val="CF2D1C"/>
                </a:solidFill>
                <a:latin typeface="Calibri"/>
                <a:cs typeface="Calibri"/>
              </a:rPr>
              <a:t>ώ</a:t>
            </a:r>
            <a:r>
              <a:rPr sz="1000" b="1" spc="95" dirty="0">
                <a:solidFill>
                  <a:srgbClr val="CF2D1C"/>
                </a:solidFill>
                <a:latin typeface="Calibri"/>
                <a:cs typeface="Calibri"/>
              </a:rPr>
              <a:t>ν</a:t>
            </a:r>
            <a:r>
              <a:rPr sz="1000" b="1" spc="85" dirty="0">
                <a:solidFill>
                  <a:srgbClr val="CF2D1C"/>
                </a:solidFill>
                <a:latin typeface="Calibri"/>
                <a:cs typeface="Calibri"/>
              </a:rPr>
              <a:t>ε</a:t>
            </a:r>
            <a:r>
              <a:rPr sz="1000" b="1" spc="55" dirty="0">
                <a:solidFill>
                  <a:srgbClr val="CF2D1C"/>
                </a:solidFill>
                <a:latin typeface="Calibri"/>
                <a:cs typeface="Calibri"/>
              </a:rPr>
              <a:t>ι</a:t>
            </a:r>
            <a:r>
              <a:rPr sz="1000" b="1" dirty="0">
                <a:solidFill>
                  <a:srgbClr val="CF2D1C"/>
                </a:solidFill>
                <a:latin typeface="Calibri"/>
                <a:cs typeface="Calibri"/>
              </a:rPr>
              <a:t>	</a:t>
            </a:r>
            <a:r>
              <a:rPr sz="1000" b="1" spc="75" dirty="0">
                <a:solidFill>
                  <a:srgbClr val="CF2D1C"/>
                </a:solidFill>
                <a:latin typeface="Calibri"/>
                <a:cs typeface="Calibri"/>
              </a:rPr>
              <a:t>τ</a:t>
            </a:r>
            <a:r>
              <a:rPr sz="1000" b="1" spc="110" dirty="0">
                <a:solidFill>
                  <a:srgbClr val="CF2D1C"/>
                </a:solidFill>
                <a:latin typeface="Calibri"/>
                <a:cs typeface="Calibri"/>
              </a:rPr>
              <a:t>η</a:t>
            </a:r>
            <a:r>
              <a:rPr sz="1000" b="1" spc="60" dirty="0">
                <a:solidFill>
                  <a:srgbClr val="CF2D1C"/>
                </a:solidFill>
                <a:latin typeface="Calibri"/>
                <a:cs typeface="Calibri"/>
              </a:rPr>
              <a:t>ν  </a:t>
            </a:r>
            <a:r>
              <a:rPr sz="1000" b="1" spc="105" dirty="0">
                <a:solidFill>
                  <a:srgbClr val="CF2D1C"/>
                </a:solidFill>
                <a:latin typeface="Calibri"/>
                <a:cs typeface="Calibri"/>
              </a:rPr>
              <a:t>παραλαβή </a:t>
            </a:r>
            <a:r>
              <a:rPr sz="1000" spc="95" dirty="0">
                <a:solidFill>
                  <a:srgbClr val="CF2D1C"/>
                </a:solidFill>
                <a:latin typeface="Calibri"/>
                <a:cs typeface="Calibri"/>
              </a:rPr>
              <a:t>όταν</a:t>
            </a:r>
            <a:r>
              <a:rPr sz="1000" spc="100" dirty="0">
                <a:solidFill>
                  <a:srgbClr val="CF2D1C"/>
                </a:solidFill>
                <a:latin typeface="Calibri"/>
                <a:cs typeface="Calibri"/>
              </a:rPr>
              <a:t> </a:t>
            </a:r>
            <a:r>
              <a:rPr sz="1000" spc="105" dirty="0">
                <a:solidFill>
                  <a:srgbClr val="CF2D1C"/>
                </a:solidFill>
                <a:latin typeface="Calibri"/>
                <a:cs typeface="Calibri"/>
              </a:rPr>
              <a:t>ο </a:t>
            </a:r>
            <a:r>
              <a:rPr sz="1000" b="1" spc="100" dirty="0">
                <a:solidFill>
                  <a:srgbClr val="CF2D1C"/>
                </a:solidFill>
                <a:latin typeface="Calibri"/>
                <a:cs typeface="Calibri"/>
              </a:rPr>
              <a:t>παραλήπτης </a:t>
            </a:r>
            <a:r>
              <a:rPr sz="1000" b="1" spc="95" dirty="0">
                <a:solidFill>
                  <a:srgbClr val="CF2D1C"/>
                </a:solidFill>
                <a:latin typeface="Calibri"/>
                <a:cs typeface="Calibri"/>
              </a:rPr>
              <a:t>λαμβάνει </a:t>
            </a:r>
            <a:r>
              <a:rPr sz="1000" spc="90" dirty="0">
                <a:solidFill>
                  <a:srgbClr val="CF2D1C"/>
                </a:solidFill>
                <a:latin typeface="Calibri"/>
                <a:cs typeface="Calibri"/>
              </a:rPr>
              <a:t>επιτυχώς</a:t>
            </a:r>
            <a:r>
              <a:rPr sz="1000" spc="95" dirty="0">
                <a:solidFill>
                  <a:srgbClr val="CF2D1C"/>
                </a:solidFill>
                <a:latin typeface="Calibri"/>
                <a:cs typeface="Calibri"/>
              </a:rPr>
              <a:t> πακέτο </a:t>
            </a:r>
            <a:r>
              <a:rPr sz="1000" spc="100" dirty="0">
                <a:solidFill>
                  <a:srgbClr val="CF2D1C"/>
                </a:solidFill>
                <a:latin typeface="Calibri"/>
                <a:cs typeface="Calibri"/>
              </a:rPr>
              <a:t> δεδομένων </a:t>
            </a:r>
            <a:r>
              <a:rPr sz="1000" b="1" spc="100" dirty="0">
                <a:solidFill>
                  <a:srgbClr val="CF2D1C"/>
                </a:solidFill>
                <a:latin typeface="Calibri"/>
                <a:cs typeface="Calibri"/>
              </a:rPr>
              <a:t>TCP </a:t>
            </a:r>
            <a:r>
              <a:rPr sz="1000" b="1" spc="85" dirty="0">
                <a:solidFill>
                  <a:srgbClr val="CF2D1C"/>
                </a:solidFill>
                <a:latin typeface="Calibri"/>
                <a:cs typeface="Calibri"/>
              </a:rPr>
              <a:t>(Transmission Control </a:t>
            </a:r>
            <a:r>
              <a:rPr sz="1000" b="1" spc="80" dirty="0">
                <a:solidFill>
                  <a:srgbClr val="CF2D1C"/>
                </a:solidFill>
                <a:latin typeface="Calibri"/>
                <a:cs typeface="Calibri"/>
              </a:rPr>
              <a:t>Protocol </a:t>
            </a:r>
            <a:r>
              <a:rPr sz="1000" b="1" spc="60" dirty="0">
                <a:solidFill>
                  <a:srgbClr val="CF2D1C"/>
                </a:solidFill>
                <a:latin typeface="Calibri"/>
                <a:cs typeface="Calibri"/>
              </a:rPr>
              <a:t>- </a:t>
            </a:r>
            <a:r>
              <a:rPr sz="1000" b="1" spc="100" dirty="0">
                <a:solidFill>
                  <a:srgbClr val="CF2D1C"/>
                </a:solidFill>
                <a:latin typeface="Calibri"/>
                <a:cs typeface="Calibri"/>
              </a:rPr>
              <a:t>πρωτόκολλο </a:t>
            </a:r>
            <a:r>
              <a:rPr sz="1000" b="1" spc="105" dirty="0">
                <a:solidFill>
                  <a:srgbClr val="CF2D1C"/>
                </a:solidFill>
                <a:latin typeface="Calibri"/>
                <a:cs typeface="Calibri"/>
              </a:rPr>
              <a:t> </a:t>
            </a:r>
            <a:r>
              <a:rPr sz="1000" b="1" spc="90" dirty="0">
                <a:solidFill>
                  <a:srgbClr val="CF2D1C"/>
                </a:solidFill>
                <a:latin typeface="Calibri"/>
                <a:cs typeface="Calibri"/>
              </a:rPr>
              <a:t>επικοινωνίας δικτύου</a:t>
            </a:r>
            <a:r>
              <a:rPr sz="1000" b="1" spc="95" dirty="0">
                <a:solidFill>
                  <a:srgbClr val="CF2D1C"/>
                </a:solidFill>
                <a:latin typeface="Calibri"/>
                <a:cs typeface="Calibri"/>
              </a:rPr>
              <a:t> </a:t>
            </a:r>
            <a:r>
              <a:rPr sz="1000" b="1" spc="110" dirty="0">
                <a:solidFill>
                  <a:srgbClr val="CF2D1C"/>
                </a:solidFill>
                <a:latin typeface="Calibri"/>
                <a:cs typeface="Calibri"/>
              </a:rPr>
              <a:t>που </a:t>
            </a:r>
            <a:r>
              <a:rPr sz="1000" b="1" spc="85" dirty="0">
                <a:solidFill>
                  <a:srgbClr val="CF2D1C"/>
                </a:solidFill>
                <a:latin typeface="Calibri"/>
                <a:cs typeface="Calibri"/>
              </a:rPr>
              <a:t>χρησιμοποιείται  </a:t>
            </a:r>
            <a:r>
              <a:rPr sz="1000" b="1" spc="95" dirty="0">
                <a:solidFill>
                  <a:srgbClr val="CF2D1C"/>
                </a:solidFill>
                <a:latin typeface="Calibri"/>
                <a:cs typeface="Calibri"/>
              </a:rPr>
              <a:t>στο </a:t>
            </a:r>
            <a:r>
              <a:rPr sz="1000" b="1" spc="85" dirty="0">
                <a:solidFill>
                  <a:srgbClr val="CF2D1C"/>
                </a:solidFill>
                <a:latin typeface="Calibri"/>
                <a:cs typeface="Calibri"/>
              </a:rPr>
              <a:t>διαδίκτυο</a:t>
            </a:r>
            <a:r>
              <a:rPr sz="1000" spc="85" dirty="0">
                <a:solidFill>
                  <a:srgbClr val="CF2D1C"/>
                </a:solidFill>
                <a:latin typeface="Calibri"/>
                <a:cs typeface="Calibri"/>
              </a:rPr>
              <a:t>) </a:t>
            </a:r>
            <a:r>
              <a:rPr sz="1000" spc="90" dirty="0">
                <a:solidFill>
                  <a:srgbClr val="CF2D1C"/>
                </a:solidFill>
                <a:latin typeface="Calibri"/>
                <a:cs typeface="Calibri"/>
              </a:rPr>
              <a:t> </a:t>
            </a:r>
            <a:r>
              <a:rPr sz="1000" spc="85" dirty="0">
                <a:solidFill>
                  <a:srgbClr val="CF2D1C"/>
                </a:solidFill>
                <a:latin typeface="Calibri"/>
                <a:cs typeface="Calibri"/>
              </a:rPr>
              <a:t>και</a:t>
            </a:r>
            <a:r>
              <a:rPr sz="1000" spc="35" dirty="0">
                <a:solidFill>
                  <a:srgbClr val="CF2D1C"/>
                </a:solidFill>
                <a:latin typeface="Calibri"/>
                <a:cs typeface="Calibri"/>
              </a:rPr>
              <a:t> </a:t>
            </a:r>
            <a:r>
              <a:rPr sz="1000" b="1" spc="105" dirty="0">
                <a:solidFill>
                  <a:srgbClr val="CF2D1C"/>
                </a:solidFill>
                <a:latin typeface="Calibri"/>
                <a:cs typeface="Calibri"/>
              </a:rPr>
              <a:t>απαντά</a:t>
            </a:r>
            <a:r>
              <a:rPr sz="1000" b="1" spc="35" dirty="0">
                <a:solidFill>
                  <a:srgbClr val="CF2D1C"/>
                </a:solidFill>
                <a:latin typeface="Calibri"/>
                <a:cs typeface="Calibri"/>
              </a:rPr>
              <a:t> </a:t>
            </a:r>
            <a:r>
              <a:rPr sz="1000" spc="95" dirty="0">
                <a:solidFill>
                  <a:srgbClr val="CF2D1C"/>
                </a:solidFill>
                <a:latin typeface="Calibri"/>
                <a:cs typeface="Calibri"/>
              </a:rPr>
              <a:t>με</a:t>
            </a:r>
            <a:r>
              <a:rPr sz="1000" spc="40" dirty="0">
                <a:solidFill>
                  <a:srgbClr val="CF2D1C"/>
                </a:solidFill>
                <a:latin typeface="Calibri"/>
                <a:cs typeface="Calibri"/>
              </a:rPr>
              <a:t> </a:t>
            </a:r>
            <a:r>
              <a:rPr sz="1000" spc="90" dirty="0">
                <a:solidFill>
                  <a:srgbClr val="CF2D1C"/>
                </a:solidFill>
                <a:latin typeface="Calibri"/>
                <a:cs typeface="Calibri"/>
              </a:rPr>
              <a:t>μια</a:t>
            </a:r>
            <a:r>
              <a:rPr sz="1000" spc="40" dirty="0">
                <a:solidFill>
                  <a:srgbClr val="CF2D1C"/>
                </a:solidFill>
                <a:latin typeface="Calibri"/>
                <a:cs typeface="Calibri"/>
              </a:rPr>
              <a:t> </a:t>
            </a:r>
            <a:r>
              <a:rPr sz="1000" spc="85" dirty="0">
                <a:solidFill>
                  <a:srgbClr val="CF2D1C"/>
                </a:solidFill>
                <a:latin typeface="Calibri"/>
                <a:cs typeface="Calibri"/>
              </a:rPr>
              <a:t>αντίστοιχη</a:t>
            </a:r>
            <a:r>
              <a:rPr sz="1000" spc="45" dirty="0">
                <a:solidFill>
                  <a:srgbClr val="CF2D1C"/>
                </a:solidFill>
                <a:latin typeface="Calibri"/>
                <a:cs typeface="Calibri"/>
              </a:rPr>
              <a:t> </a:t>
            </a:r>
            <a:r>
              <a:rPr sz="1000" b="1" spc="95" dirty="0">
                <a:solidFill>
                  <a:srgbClr val="CF2D1C"/>
                </a:solidFill>
                <a:latin typeface="Calibri"/>
                <a:cs typeface="Calibri"/>
              </a:rPr>
              <a:t>γνωστοποίηση.</a:t>
            </a:r>
            <a:endParaRPr sz="10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000" dirty="0">
              <a:latin typeface="Calibri"/>
              <a:cs typeface="Calibri"/>
            </a:endParaRPr>
          </a:p>
          <a:p>
            <a:pPr marL="12700" algn="just">
              <a:lnSpc>
                <a:spcPct val="100000"/>
              </a:lnSpc>
              <a:spcBef>
                <a:spcPts val="665"/>
              </a:spcBef>
            </a:pPr>
            <a:r>
              <a:rPr sz="1000" spc="75" dirty="0">
                <a:solidFill>
                  <a:srgbClr val="CF2D1C"/>
                </a:solidFill>
                <a:latin typeface="Calibri"/>
                <a:cs typeface="Calibri"/>
              </a:rPr>
              <a:t>Αυτό</a:t>
            </a:r>
            <a:r>
              <a:rPr sz="1000" spc="110" dirty="0">
                <a:solidFill>
                  <a:srgbClr val="CF2D1C"/>
                </a:solidFill>
                <a:latin typeface="Calibri"/>
                <a:cs typeface="Calibri"/>
              </a:rPr>
              <a:t> </a:t>
            </a:r>
            <a:r>
              <a:rPr sz="1000" b="1" u="sng" spc="70" dirty="0">
                <a:solidFill>
                  <a:srgbClr val="CF2D1C"/>
                </a:solidFill>
                <a:uFill>
                  <a:solidFill>
                    <a:srgbClr val="CF2D1C"/>
                  </a:solidFill>
                </a:uFill>
                <a:latin typeface="Calibri"/>
                <a:cs typeface="Calibri"/>
              </a:rPr>
              <a:t>δεν</a:t>
            </a:r>
            <a:r>
              <a:rPr sz="1000" b="1" u="sng" spc="110" dirty="0">
                <a:solidFill>
                  <a:srgbClr val="CF2D1C"/>
                </a:solidFill>
                <a:uFill>
                  <a:solidFill>
                    <a:srgbClr val="CF2D1C"/>
                  </a:solidFill>
                </a:uFill>
                <a:latin typeface="Calibri"/>
                <a:cs typeface="Calibri"/>
              </a:rPr>
              <a:t> </a:t>
            </a:r>
            <a:r>
              <a:rPr sz="1000" b="1" u="sng" spc="65" dirty="0">
                <a:solidFill>
                  <a:srgbClr val="CF2D1C"/>
                </a:solidFill>
                <a:uFill>
                  <a:solidFill>
                    <a:srgbClr val="CF2D1C"/>
                  </a:solidFill>
                </a:uFill>
                <a:latin typeface="Calibri"/>
                <a:cs typeface="Calibri"/>
              </a:rPr>
              <a:t>συμβαίνει</a:t>
            </a:r>
            <a:r>
              <a:rPr sz="1000" b="1" u="sng" spc="100" dirty="0">
                <a:solidFill>
                  <a:srgbClr val="CF2D1C"/>
                </a:solidFill>
                <a:uFill>
                  <a:solidFill>
                    <a:srgbClr val="CF2D1C"/>
                  </a:solidFill>
                </a:uFill>
                <a:latin typeface="Calibri"/>
                <a:cs typeface="Calibri"/>
              </a:rPr>
              <a:t> </a:t>
            </a:r>
            <a:r>
              <a:rPr sz="1000" b="1" u="sng" spc="70" dirty="0">
                <a:solidFill>
                  <a:srgbClr val="CF2D1C"/>
                </a:solidFill>
                <a:uFill>
                  <a:solidFill>
                    <a:srgbClr val="CF2D1C"/>
                  </a:solidFill>
                </a:uFill>
                <a:latin typeface="Calibri"/>
                <a:cs typeface="Calibri"/>
              </a:rPr>
              <a:t>εδώ,</a:t>
            </a:r>
            <a:r>
              <a:rPr sz="1000" b="1" spc="110" dirty="0">
                <a:solidFill>
                  <a:srgbClr val="CF2D1C"/>
                </a:solidFill>
                <a:latin typeface="Calibri"/>
                <a:cs typeface="Calibri"/>
              </a:rPr>
              <a:t> </a:t>
            </a:r>
            <a:r>
              <a:rPr sz="1000" spc="75" dirty="0">
                <a:solidFill>
                  <a:srgbClr val="CF2D1C"/>
                </a:solidFill>
                <a:latin typeface="Calibri"/>
                <a:cs typeface="Calibri"/>
              </a:rPr>
              <a:t>πράγμα</a:t>
            </a:r>
            <a:r>
              <a:rPr sz="1000" spc="110" dirty="0">
                <a:solidFill>
                  <a:srgbClr val="CF2D1C"/>
                </a:solidFill>
                <a:latin typeface="Calibri"/>
                <a:cs typeface="Calibri"/>
              </a:rPr>
              <a:t> </a:t>
            </a:r>
            <a:r>
              <a:rPr sz="1000" spc="75" dirty="0">
                <a:solidFill>
                  <a:srgbClr val="CF2D1C"/>
                </a:solidFill>
                <a:latin typeface="Calibri"/>
                <a:cs typeface="Calibri"/>
              </a:rPr>
              <a:t>που</a:t>
            </a:r>
            <a:r>
              <a:rPr sz="1000" spc="105" dirty="0">
                <a:solidFill>
                  <a:srgbClr val="CF2D1C"/>
                </a:solidFill>
                <a:latin typeface="Calibri"/>
                <a:cs typeface="Calibri"/>
              </a:rPr>
              <a:t> </a:t>
            </a:r>
            <a:r>
              <a:rPr sz="1000" spc="55" dirty="0">
                <a:solidFill>
                  <a:srgbClr val="CF2D1C"/>
                </a:solidFill>
                <a:latin typeface="Calibri"/>
                <a:cs typeface="Calibri"/>
              </a:rPr>
              <a:t>ότι</a:t>
            </a:r>
            <a:r>
              <a:rPr sz="1000" spc="114" dirty="0">
                <a:solidFill>
                  <a:srgbClr val="CF2D1C"/>
                </a:solidFill>
                <a:latin typeface="Calibri"/>
                <a:cs typeface="Calibri"/>
              </a:rPr>
              <a:t> </a:t>
            </a:r>
            <a:r>
              <a:rPr sz="1000" spc="65" dirty="0">
                <a:solidFill>
                  <a:srgbClr val="CF2D1C"/>
                </a:solidFill>
                <a:latin typeface="Calibri"/>
                <a:cs typeface="Calibri"/>
              </a:rPr>
              <a:t>το</a:t>
            </a:r>
            <a:r>
              <a:rPr sz="1000" spc="110" dirty="0">
                <a:solidFill>
                  <a:srgbClr val="CF2D1C"/>
                </a:solidFill>
                <a:latin typeface="Calibri"/>
                <a:cs typeface="Calibri"/>
              </a:rPr>
              <a:t> </a:t>
            </a:r>
            <a:r>
              <a:rPr sz="1000" b="1" spc="70" dirty="0">
                <a:solidFill>
                  <a:srgbClr val="CF2D1C"/>
                </a:solidFill>
                <a:latin typeface="Calibri"/>
                <a:cs typeface="Calibri"/>
              </a:rPr>
              <a:t>πακέτο</a:t>
            </a:r>
            <a:r>
              <a:rPr sz="1000" b="1" spc="105" dirty="0">
                <a:solidFill>
                  <a:srgbClr val="CF2D1C"/>
                </a:solidFill>
                <a:latin typeface="Calibri"/>
                <a:cs typeface="Calibri"/>
              </a:rPr>
              <a:t> </a:t>
            </a:r>
            <a:r>
              <a:rPr sz="1000" b="1" spc="75" dirty="0">
                <a:solidFill>
                  <a:srgbClr val="CF2D1C"/>
                </a:solidFill>
                <a:latin typeface="Calibri"/>
                <a:cs typeface="Calibri"/>
              </a:rPr>
              <a:t>δεδομένων</a:t>
            </a:r>
            <a:endParaRPr sz="1000" dirty="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2135504" y="4712652"/>
            <a:ext cx="209994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431165" algn="l"/>
                <a:tab pos="1356995" algn="l"/>
                <a:tab pos="1887220" algn="l"/>
              </a:tabLst>
            </a:pPr>
            <a:r>
              <a:rPr sz="1000" spc="55" dirty="0">
                <a:solidFill>
                  <a:srgbClr val="CF2D1C"/>
                </a:solidFill>
                <a:latin typeface="Calibri"/>
                <a:cs typeface="Calibri"/>
              </a:rPr>
              <a:t>τ</a:t>
            </a:r>
            <a:r>
              <a:rPr sz="1000" spc="75" dirty="0">
                <a:solidFill>
                  <a:srgbClr val="CF2D1C"/>
                </a:solidFill>
                <a:latin typeface="Calibri"/>
                <a:cs typeface="Calibri"/>
              </a:rPr>
              <a:t>ο</a:t>
            </a:r>
            <a:r>
              <a:rPr sz="1000" spc="65" dirty="0">
                <a:solidFill>
                  <a:srgbClr val="CF2D1C"/>
                </a:solidFill>
                <a:latin typeface="Calibri"/>
                <a:cs typeface="Calibri"/>
              </a:rPr>
              <a:t>ν</a:t>
            </a:r>
            <a:r>
              <a:rPr sz="1000" dirty="0">
                <a:solidFill>
                  <a:srgbClr val="CF2D1C"/>
                </a:solidFill>
                <a:latin typeface="Calibri"/>
                <a:cs typeface="Calibri"/>
              </a:rPr>
              <a:t>	</a:t>
            </a:r>
            <a:r>
              <a:rPr sz="1000" b="1" spc="85" dirty="0">
                <a:solidFill>
                  <a:srgbClr val="CF2D1C"/>
                </a:solidFill>
                <a:latin typeface="Calibri"/>
                <a:cs typeface="Calibri"/>
              </a:rPr>
              <a:t>πα</a:t>
            </a:r>
            <a:r>
              <a:rPr sz="1000" b="1" spc="80" dirty="0">
                <a:solidFill>
                  <a:srgbClr val="CF2D1C"/>
                </a:solidFill>
                <a:latin typeface="Calibri"/>
                <a:cs typeface="Calibri"/>
              </a:rPr>
              <a:t>ρα</a:t>
            </a:r>
            <a:r>
              <a:rPr sz="1000" b="1" spc="70" dirty="0">
                <a:solidFill>
                  <a:srgbClr val="CF2D1C"/>
                </a:solidFill>
                <a:latin typeface="Calibri"/>
                <a:cs typeface="Calibri"/>
              </a:rPr>
              <a:t>λ</a:t>
            </a:r>
            <a:r>
              <a:rPr sz="1000" b="1" spc="75" dirty="0">
                <a:solidFill>
                  <a:srgbClr val="CF2D1C"/>
                </a:solidFill>
                <a:latin typeface="Calibri"/>
                <a:cs typeface="Calibri"/>
              </a:rPr>
              <a:t>ή</a:t>
            </a:r>
            <a:r>
              <a:rPr sz="1000" b="1" spc="85" dirty="0">
                <a:solidFill>
                  <a:srgbClr val="CF2D1C"/>
                </a:solidFill>
                <a:latin typeface="Calibri"/>
                <a:cs typeface="Calibri"/>
              </a:rPr>
              <a:t>π</a:t>
            </a:r>
            <a:r>
              <a:rPr sz="1000" b="1" spc="55" dirty="0">
                <a:solidFill>
                  <a:srgbClr val="CF2D1C"/>
                </a:solidFill>
                <a:latin typeface="Calibri"/>
                <a:cs typeface="Calibri"/>
              </a:rPr>
              <a:t>τ</a:t>
            </a:r>
            <a:r>
              <a:rPr sz="1000" b="1" spc="80" dirty="0">
                <a:solidFill>
                  <a:srgbClr val="CF2D1C"/>
                </a:solidFill>
                <a:latin typeface="Calibri"/>
                <a:cs typeface="Calibri"/>
              </a:rPr>
              <a:t>η</a:t>
            </a:r>
            <a:r>
              <a:rPr sz="1000" b="1" dirty="0">
                <a:solidFill>
                  <a:srgbClr val="CF2D1C"/>
                </a:solidFill>
                <a:latin typeface="Calibri"/>
                <a:cs typeface="Calibri"/>
              </a:rPr>
              <a:t>	</a:t>
            </a:r>
            <a:r>
              <a:rPr sz="1000" b="1" spc="45" dirty="0">
                <a:solidFill>
                  <a:srgbClr val="CF2D1C"/>
                </a:solidFill>
                <a:latin typeface="Calibri"/>
                <a:cs typeface="Calibri"/>
              </a:rPr>
              <a:t>(</a:t>
            </a:r>
            <a:r>
              <a:rPr sz="1000" b="1" spc="75" dirty="0">
                <a:solidFill>
                  <a:srgbClr val="CF2D1C"/>
                </a:solidFill>
                <a:latin typeface="Calibri"/>
                <a:cs typeface="Calibri"/>
              </a:rPr>
              <a:t>δη</a:t>
            </a:r>
            <a:r>
              <a:rPr sz="1000" b="1" spc="70" dirty="0">
                <a:solidFill>
                  <a:srgbClr val="CF2D1C"/>
                </a:solidFill>
                <a:latin typeface="Calibri"/>
                <a:cs typeface="Calibri"/>
              </a:rPr>
              <a:t>λ</a:t>
            </a:r>
            <a:r>
              <a:rPr sz="1000" spc="35" dirty="0">
                <a:solidFill>
                  <a:srgbClr val="CF2D1C"/>
                </a:solidFill>
                <a:latin typeface="Calibri"/>
                <a:cs typeface="Calibri"/>
              </a:rPr>
              <a:t>.</a:t>
            </a:r>
            <a:r>
              <a:rPr sz="1000" dirty="0">
                <a:solidFill>
                  <a:srgbClr val="CF2D1C"/>
                </a:solidFill>
                <a:latin typeface="Calibri"/>
                <a:cs typeface="Calibri"/>
              </a:rPr>
              <a:t>	</a:t>
            </a:r>
            <a:r>
              <a:rPr sz="1000" spc="50" dirty="0">
                <a:solidFill>
                  <a:srgbClr val="CF2D1C"/>
                </a:solidFill>
                <a:latin typeface="Calibri"/>
                <a:cs typeface="Calibri"/>
              </a:rPr>
              <a:t>τ</a:t>
            </a:r>
            <a:r>
              <a:rPr sz="1000" spc="80" dirty="0">
                <a:solidFill>
                  <a:srgbClr val="CF2D1C"/>
                </a:solidFill>
                <a:latin typeface="Calibri"/>
                <a:cs typeface="Calibri"/>
              </a:rPr>
              <a:t>ο</a:t>
            </a:r>
            <a:r>
              <a:rPr sz="1000" spc="65" dirty="0">
                <a:solidFill>
                  <a:srgbClr val="CF2D1C"/>
                </a:solidFill>
                <a:latin typeface="Calibri"/>
                <a:cs typeface="Calibri"/>
              </a:rPr>
              <a:t>ν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2083333" y="4865687"/>
            <a:ext cx="215392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386715" algn="l"/>
                <a:tab pos="780415" algn="l"/>
                <a:tab pos="1788160" algn="l"/>
              </a:tabLst>
            </a:pPr>
            <a:r>
              <a:rPr sz="1000" spc="60" dirty="0">
                <a:solidFill>
                  <a:srgbClr val="CF2D1C"/>
                </a:solidFill>
                <a:latin typeface="Calibri"/>
                <a:cs typeface="Calibri"/>
              </a:rPr>
              <a:t>κ</a:t>
            </a:r>
            <a:r>
              <a:rPr sz="1000" spc="85" dirty="0">
                <a:solidFill>
                  <a:srgbClr val="CF2D1C"/>
                </a:solidFill>
                <a:latin typeface="Calibri"/>
                <a:cs typeface="Calibri"/>
              </a:rPr>
              <a:t>α</a:t>
            </a:r>
            <a:r>
              <a:rPr sz="1000" spc="40" dirty="0">
                <a:solidFill>
                  <a:srgbClr val="CF2D1C"/>
                </a:solidFill>
                <a:latin typeface="Calibri"/>
                <a:cs typeface="Calibri"/>
              </a:rPr>
              <a:t>ι</a:t>
            </a:r>
            <a:r>
              <a:rPr sz="1000" dirty="0">
                <a:solidFill>
                  <a:srgbClr val="CF2D1C"/>
                </a:solidFill>
                <a:latin typeface="Calibri"/>
                <a:cs typeface="Calibri"/>
              </a:rPr>
              <a:t>	</a:t>
            </a:r>
            <a:r>
              <a:rPr sz="1000" spc="70" dirty="0">
                <a:solidFill>
                  <a:srgbClr val="CF2D1C"/>
                </a:solidFill>
                <a:latin typeface="Calibri"/>
                <a:cs typeface="Calibri"/>
              </a:rPr>
              <a:t>δ</a:t>
            </a:r>
            <a:r>
              <a:rPr sz="1000" spc="65" dirty="0">
                <a:solidFill>
                  <a:srgbClr val="CF2D1C"/>
                </a:solidFill>
                <a:latin typeface="Calibri"/>
                <a:cs typeface="Calibri"/>
              </a:rPr>
              <a:t>εν</a:t>
            </a:r>
            <a:r>
              <a:rPr sz="1000" dirty="0">
                <a:solidFill>
                  <a:srgbClr val="CF2D1C"/>
                </a:solidFill>
                <a:latin typeface="Calibri"/>
                <a:cs typeface="Calibri"/>
              </a:rPr>
              <a:t>	</a:t>
            </a:r>
            <a:r>
              <a:rPr sz="1000" spc="85" dirty="0">
                <a:solidFill>
                  <a:srgbClr val="CF2D1C"/>
                </a:solidFill>
                <a:latin typeface="Calibri"/>
                <a:cs typeface="Calibri"/>
              </a:rPr>
              <a:t>α</a:t>
            </a:r>
            <a:r>
              <a:rPr sz="1000" spc="75" dirty="0">
                <a:solidFill>
                  <a:srgbClr val="CF2D1C"/>
                </a:solidFill>
                <a:latin typeface="Calibri"/>
                <a:cs typeface="Calibri"/>
              </a:rPr>
              <a:t>ποσ</a:t>
            </a:r>
            <a:r>
              <a:rPr sz="1000" spc="55" dirty="0">
                <a:solidFill>
                  <a:srgbClr val="CF2D1C"/>
                </a:solidFill>
                <a:latin typeface="Calibri"/>
                <a:cs typeface="Calibri"/>
              </a:rPr>
              <a:t>τ</a:t>
            </a:r>
            <a:r>
              <a:rPr sz="1000" spc="65" dirty="0">
                <a:solidFill>
                  <a:srgbClr val="CF2D1C"/>
                </a:solidFill>
                <a:latin typeface="Calibri"/>
                <a:cs typeface="Calibri"/>
              </a:rPr>
              <a:t>έλλε</a:t>
            </a:r>
            <a:r>
              <a:rPr sz="1000" spc="50" dirty="0">
                <a:solidFill>
                  <a:srgbClr val="CF2D1C"/>
                </a:solidFill>
                <a:latin typeface="Calibri"/>
                <a:cs typeface="Calibri"/>
              </a:rPr>
              <a:t>τ</a:t>
            </a:r>
            <a:r>
              <a:rPr sz="1000" spc="85" dirty="0">
                <a:solidFill>
                  <a:srgbClr val="CF2D1C"/>
                </a:solidFill>
                <a:latin typeface="Calibri"/>
                <a:cs typeface="Calibri"/>
              </a:rPr>
              <a:t>α</a:t>
            </a:r>
            <a:r>
              <a:rPr sz="1000" spc="40" dirty="0">
                <a:solidFill>
                  <a:srgbClr val="CF2D1C"/>
                </a:solidFill>
                <a:latin typeface="Calibri"/>
                <a:cs typeface="Calibri"/>
              </a:rPr>
              <a:t>ι</a:t>
            </a:r>
            <a:r>
              <a:rPr sz="1000" dirty="0">
                <a:solidFill>
                  <a:srgbClr val="CF2D1C"/>
                </a:solidFill>
                <a:latin typeface="Calibri"/>
                <a:cs typeface="Calibri"/>
              </a:rPr>
              <a:t>	</a:t>
            </a:r>
            <a:r>
              <a:rPr sz="1000" spc="60" dirty="0">
                <a:solidFill>
                  <a:srgbClr val="CF2D1C"/>
                </a:solidFill>
                <a:latin typeface="Calibri"/>
                <a:cs typeface="Calibri"/>
              </a:rPr>
              <a:t>κ</a:t>
            </a:r>
            <a:r>
              <a:rPr sz="1000" spc="85" dirty="0">
                <a:solidFill>
                  <a:srgbClr val="CF2D1C"/>
                </a:solidFill>
                <a:latin typeface="Calibri"/>
                <a:cs typeface="Calibri"/>
              </a:rPr>
              <a:t>α</a:t>
            </a:r>
            <a:r>
              <a:rPr sz="1000" spc="55" dirty="0">
                <a:solidFill>
                  <a:srgbClr val="CF2D1C"/>
                </a:solidFill>
                <a:latin typeface="Calibri"/>
                <a:cs typeface="Calibri"/>
              </a:rPr>
              <a:t>μί</a:t>
            </a:r>
            <a:r>
              <a:rPr sz="1000" spc="85" dirty="0">
                <a:solidFill>
                  <a:srgbClr val="CF2D1C"/>
                </a:solidFill>
                <a:latin typeface="Calibri"/>
                <a:cs typeface="Calibri"/>
              </a:rPr>
              <a:t>α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256540" y="4712652"/>
            <a:ext cx="1804670" cy="4838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  <a:tabLst>
                <a:tab pos="466725" algn="l"/>
                <a:tab pos="1422400" algn="l"/>
              </a:tabLst>
            </a:pPr>
            <a:r>
              <a:rPr sz="1000" spc="55" dirty="0">
                <a:solidFill>
                  <a:srgbClr val="CF2D1C"/>
                </a:solidFill>
                <a:latin typeface="Calibri"/>
                <a:cs typeface="Calibri"/>
              </a:rPr>
              <a:t>έχει	</a:t>
            </a:r>
            <a:r>
              <a:rPr sz="1000" b="1" spc="70" dirty="0">
                <a:solidFill>
                  <a:srgbClr val="CF2D1C"/>
                </a:solidFill>
                <a:latin typeface="Calibri"/>
                <a:cs typeface="Calibri"/>
              </a:rPr>
              <a:t>απορριφθεί	</a:t>
            </a:r>
            <a:r>
              <a:rPr sz="1000" b="1" spc="85" dirty="0">
                <a:solidFill>
                  <a:srgbClr val="CF2D1C"/>
                </a:solidFill>
                <a:latin typeface="Calibri"/>
                <a:cs typeface="Calibri"/>
              </a:rPr>
              <a:t>από </a:t>
            </a:r>
            <a:r>
              <a:rPr sz="1000" b="1" spc="90" dirty="0">
                <a:solidFill>
                  <a:srgbClr val="CF2D1C"/>
                </a:solidFill>
                <a:latin typeface="Calibri"/>
                <a:cs typeface="Calibri"/>
              </a:rPr>
              <a:t> </a:t>
            </a:r>
            <a:r>
              <a:rPr sz="1000" spc="65" dirty="0">
                <a:solidFill>
                  <a:srgbClr val="CF2D1C"/>
                </a:solidFill>
                <a:latin typeface="Calibri"/>
                <a:cs typeface="Calibri"/>
              </a:rPr>
              <a:t>εξυπηρετητή/εξυπηρετητή) </a:t>
            </a:r>
            <a:r>
              <a:rPr sz="1000" spc="70" dirty="0">
                <a:solidFill>
                  <a:srgbClr val="CF2D1C"/>
                </a:solidFill>
                <a:latin typeface="Calibri"/>
                <a:cs typeface="Calibri"/>
              </a:rPr>
              <a:t> </a:t>
            </a:r>
            <a:r>
              <a:rPr sz="1000" b="1" spc="70" dirty="0">
                <a:solidFill>
                  <a:srgbClr val="CF2D1C"/>
                </a:solidFill>
                <a:latin typeface="Calibri"/>
                <a:cs typeface="Calibri"/>
              </a:rPr>
              <a:t>ειδοποίηση</a:t>
            </a:r>
            <a:r>
              <a:rPr sz="1000" b="1" spc="10" dirty="0">
                <a:solidFill>
                  <a:srgbClr val="CF2D1C"/>
                </a:solidFill>
                <a:latin typeface="Calibri"/>
                <a:cs typeface="Calibri"/>
              </a:rPr>
              <a:t> </a:t>
            </a:r>
            <a:r>
              <a:rPr sz="1000" spc="65" dirty="0">
                <a:solidFill>
                  <a:srgbClr val="CF2D1C"/>
                </a:solidFill>
                <a:latin typeface="Calibri"/>
                <a:cs typeface="Calibri"/>
              </a:rPr>
              <a:t>στον</a:t>
            </a:r>
            <a:r>
              <a:rPr sz="1000" spc="10" dirty="0">
                <a:solidFill>
                  <a:srgbClr val="CF2D1C"/>
                </a:solidFill>
                <a:latin typeface="Calibri"/>
                <a:cs typeface="Calibri"/>
              </a:rPr>
              <a:t> </a:t>
            </a:r>
            <a:r>
              <a:rPr sz="1000" b="1" spc="70" dirty="0">
                <a:solidFill>
                  <a:srgbClr val="CF2D1C"/>
                </a:solidFill>
                <a:latin typeface="Calibri"/>
                <a:cs typeface="Calibri"/>
              </a:rPr>
              <a:t>αποστολέα.</a:t>
            </a:r>
            <a:endParaRPr sz="10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884987" y="0"/>
            <a:ext cx="3958590" cy="6878955"/>
            <a:chOff x="6884987" y="0"/>
            <a:chExt cx="3958590" cy="6878955"/>
          </a:xfrm>
        </p:grpSpPr>
        <p:sp>
          <p:nvSpPr>
            <p:cNvPr id="3" name="object 3"/>
            <p:cNvSpPr/>
            <p:nvPr/>
          </p:nvSpPr>
          <p:spPr>
            <a:xfrm>
              <a:off x="6896100" y="1270"/>
              <a:ext cx="1818639" cy="6856730"/>
            </a:xfrm>
            <a:custGeom>
              <a:avLst/>
              <a:gdLst/>
              <a:ahLst/>
              <a:cxnLst/>
              <a:rect l="l" t="t" r="r" b="b"/>
              <a:pathLst>
                <a:path w="1818640" h="6856730">
                  <a:moveTo>
                    <a:pt x="0" y="6856730"/>
                  </a:moveTo>
                  <a:lnTo>
                    <a:pt x="1818322" y="0"/>
                  </a:lnTo>
                </a:path>
              </a:pathLst>
            </a:custGeom>
            <a:ln w="22225">
              <a:solidFill>
                <a:srgbClr val="D6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7895589" y="5207635"/>
              <a:ext cx="756285" cy="1645920"/>
            </a:xfrm>
            <a:custGeom>
              <a:avLst/>
              <a:gdLst/>
              <a:ahLst/>
              <a:cxnLst/>
              <a:rect l="l" t="t" r="r" b="b"/>
              <a:pathLst>
                <a:path w="756284" h="1645920">
                  <a:moveTo>
                    <a:pt x="578484" y="0"/>
                  </a:moveTo>
                  <a:lnTo>
                    <a:pt x="532129" y="6350"/>
                  </a:lnTo>
                  <a:lnTo>
                    <a:pt x="489902" y="24129"/>
                  </a:lnTo>
                  <a:lnTo>
                    <a:pt x="453389" y="52387"/>
                  </a:lnTo>
                  <a:lnTo>
                    <a:pt x="425132" y="89534"/>
                  </a:lnTo>
                  <a:lnTo>
                    <a:pt x="406400" y="134619"/>
                  </a:lnTo>
                  <a:lnTo>
                    <a:pt x="0" y="1645602"/>
                  </a:lnTo>
                  <a:lnTo>
                    <a:pt x="26352" y="1645602"/>
                  </a:lnTo>
                  <a:lnTo>
                    <a:pt x="430212" y="140969"/>
                  </a:lnTo>
                  <a:lnTo>
                    <a:pt x="450214" y="95249"/>
                  </a:lnTo>
                  <a:lnTo>
                    <a:pt x="482282" y="59689"/>
                  </a:lnTo>
                  <a:lnTo>
                    <a:pt x="523239" y="35559"/>
                  </a:lnTo>
                  <a:lnTo>
                    <a:pt x="569594" y="25399"/>
                  </a:lnTo>
                  <a:lnTo>
                    <a:pt x="662362" y="25399"/>
                  </a:lnTo>
                  <a:lnTo>
                    <a:pt x="624839" y="6350"/>
                  </a:lnTo>
                  <a:lnTo>
                    <a:pt x="578484" y="0"/>
                  </a:lnTo>
                  <a:close/>
                </a:path>
                <a:path w="756284" h="1645920">
                  <a:moveTo>
                    <a:pt x="662362" y="25399"/>
                  </a:moveTo>
                  <a:lnTo>
                    <a:pt x="569594" y="25399"/>
                  </a:lnTo>
                  <a:lnTo>
                    <a:pt x="618489" y="30797"/>
                  </a:lnTo>
                  <a:lnTo>
                    <a:pt x="672464" y="57784"/>
                  </a:lnTo>
                  <a:lnTo>
                    <a:pt x="711517" y="103822"/>
                  </a:lnTo>
                  <a:lnTo>
                    <a:pt x="730884" y="161607"/>
                  </a:lnTo>
                  <a:lnTo>
                    <a:pt x="731837" y="192087"/>
                  </a:lnTo>
                  <a:lnTo>
                    <a:pt x="726439" y="222884"/>
                  </a:lnTo>
                  <a:lnTo>
                    <a:pt x="343852" y="1645602"/>
                  </a:lnTo>
                  <a:lnTo>
                    <a:pt x="370204" y="1645602"/>
                  </a:lnTo>
                  <a:lnTo>
                    <a:pt x="750252" y="229552"/>
                  </a:lnTo>
                  <a:lnTo>
                    <a:pt x="756284" y="193674"/>
                  </a:lnTo>
                  <a:lnTo>
                    <a:pt x="755332" y="158432"/>
                  </a:lnTo>
                  <a:lnTo>
                    <a:pt x="732789" y="91122"/>
                  </a:lnTo>
                  <a:lnTo>
                    <a:pt x="686752" y="37782"/>
                  </a:lnTo>
                  <a:lnTo>
                    <a:pt x="662362" y="25399"/>
                  </a:lnTo>
                  <a:close/>
                </a:path>
              </a:pathLst>
            </a:custGeom>
            <a:solidFill>
              <a:srgbClr val="D679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548880" y="6167120"/>
              <a:ext cx="3294379" cy="612140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875030" y="423862"/>
            <a:ext cx="2893695" cy="2921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50" spc="160" dirty="0">
                <a:solidFill>
                  <a:srgbClr val="000000"/>
                </a:solidFill>
              </a:rPr>
              <a:t>Παραδείγματα</a:t>
            </a:r>
            <a:r>
              <a:rPr sz="1750" spc="170" dirty="0">
                <a:solidFill>
                  <a:srgbClr val="000000"/>
                </a:solidFill>
              </a:rPr>
              <a:t> </a:t>
            </a:r>
            <a:r>
              <a:rPr sz="1750" spc="80" dirty="0">
                <a:solidFill>
                  <a:srgbClr val="000000"/>
                </a:solidFill>
              </a:rPr>
              <a:t>στο</a:t>
            </a:r>
            <a:r>
              <a:rPr sz="1750" spc="5" dirty="0">
                <a:solidFill>
                  <a:srgbClr val="000000"/>
                </a:solidFill>
              </a:rPr>
              <a:t> </a:t>
            </a:r>
            <a:r>
              <a:rPr sz="1750" spc="125" dirty="0">
                <a:solidFill>
                  <a:srgbClr val="000000"/>
                </a:solidFill>
              </a:rPr>
              <a:t>iptables</a:t>
            </a:r>
            <a:endParaRPr sz="1750"/>
          </a:p>
        </p:txBody>
      </p:sp>
      <p:sp>
        <p:nvSpPr>
          <p:cNvPr id="11" name="object 11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720"/>
              </a:lnSpc>
            </a:pPr>
            <a:r>
              <a:rPr spc="30" dirty="0"/>
              <a:t>13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8308340" y="33019"/>
            <a:ext cx="2174240" cy="1244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50" spc="60" dirty="0">
                <a:latin typeface="Calibri"/>
                <a:cs typeface="Calibri"/>
              </a:rPr>
              <a:t>CSP004_C_E:</a:t>
            </a:r>
            <a:r>
              <a:rPr sz="650" spc="35" dirty="0">
                <a:latin typeface="Calibri"/>
                <a:cs typeface="Calibri"/>
              </a:rPr>
              <a:t> </a:t>
            </a:r>
            <a:r>
              <a:rPr sz="650" spc="55" dirty="0">
                <a:latin typeface="Calibri"/>
                <a:cs typeface="Calibri"/>
              </a:rPr>
              <a:t>Abdelkader</a:t>
            </a:r>
            <a:r>
              <a:rPr sz="650" spc="30" dirty="0">
                <a:latin typeface="Calibri"/>
                <a:cs typeface="Calibri"/>
              </a:rPr>
              <a:t> </a:t>
            </a:r>
            <a:r>
              <a:rPr sz="650" spc="60" dirty="0">
                <a:latin typeface="Calibri"/>
                <a:cs typeface="Calibri"/>
              </a:rPr>
              <a:t>Shaaban</a:t>
            </a:r>
            <a:r>
              <a:rPr sz="650" spc="40" dirty="0">
                <a:latin typeface="Calibri"/>
                <a:cs typeface="Calibri"/>
              </a:rPr>
              <a:t> </a:t>
            </a:r>
            <a:r>
              <a:rPr sz="650" spc="55" dirty="0">
                <a:latin typeface="Calibri"/>
                <a:cs typeface="Calibri"/>
              </a:rPr>
              <a:t>και</a:t>
            </a:r>
            <a:r>
              <a:rPr sz="650" spc="25" dirty="0">
                <a:latin typeface="Calibri"/>
                <a:cs typeface="Calibri"/>
              </a:rPr>
              <a:t> </a:t>
            </a:r>
            <a:r>
              <a:rPr sz="650" spc="50" dirty="0">
                <a:latin typeface="Calibri"/>
                <a:cs typeface="Calibri"/>
              </a:rPr>
              <a:t>Stefan</a:t>
            </a:r>
            <a:r>
              <a:rPr sz="650" spc="25" dirty="0">
                <a:latin typeface="Calibri"/>
                <a:cs typeface="Calibri"/>
              </a:rPr>
              <a:t> </a:t>
            </a:r>
            <a:r>
              <a:rPr sz="650" spc="50" dirty="0">
                <a:latin typeface="Calibri"/>
                <a:cs typeface="Calibri"/>
              </a:rPr>
              <a:t>Schauer</a:t>
            </a:r>
            <a:endParaRPr sz="65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0126027" y="715327"/>
            <a:ext cx="1310005" cy="1667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spc="-15" dirty="0">
                <a:solidFill>
                  <a:srgbClr val="CF2D1C"/>
                </a:solidFill>
                <a:latin typeface="Calibri"/>
                <a:cs typeface="Calibri"/>
              </a:rPr>
              <a:t>ΔΙΑΚΟΜΙΣΤΗΣ</a:t>
            </a:r>
            <a:endParaRPr sz="1000" dirty="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07719" y="855027"/>
            <a:ext cx="9592310" cy="241110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871219" algn="ctr">
              <a:lnSpc>
                <a:spcPct val="100000"/>
              </a:lnSpc>
              <a:spcBef>
                <a:spcPts val="100"/>
              </a:spcBef>
            </a:pPr>
            <a:r>
              <a:rPr sz="1100" spc="60" dirty="0">
                <a:latin typeface="Calibri"/>
                <a:cs typeface="Calibri"/>
              </a:rPr>
              <a:t>Στόχοι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b="1" spc="75" dirty="0">
                <a:latin typeface="Calibri"/>
                <a:cs typeface="Calibri"/>
              </a:rPr>
              <a:t>REJECT</a:t>
            </a:r>
            <a:r>
              <a:rPr sz="1100" b="1" spc="25" dirty="0">
                <a:latin typeface="Calibri"/>
                <a:cs typeface="Calibri"/>
              </a:rPr>
              <a:t> </a:t>
            </a:r>
            <a:r>
              <a:rPr sz="1100" spc="85" dirty="0">
                <a:latin typeface="Calibri"/>
                <a:cs typeface="Calibri"/>
              </a:rPr>
              <a:t>VS</a:t>
            </a:r>
            <a:r>
              <a:rPr sz="1100" spc="25" dirty="0">
                <a:latin typeface="Calibri"/>
                <a:cs typeface="Calibri"/>
              </a:rPr>
              <a:t> </a:t>
            </a:r>
            <a:r>
              <a:rPr sz="1100" b="1" spc="95" dirty="0">
                <a:latin typeface="Calibri"/>
                <a:cs typeface="Calibri"/>
              </a:rPr>
              <a:t>DROP</a:t>
            </a:r>
            <a:endParaRPr sz="11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1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105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100" b="1" spc="85" dirty="0">
                <a:latin typeface="Calibri"/>
                <a:cs typeface="Calibri"/>
              </a:rPr>
              <a:t>ΑΠΟΡΡΙΨΤΕ:</a:t>
            </a:r>
            <a:r>
              <a:rPr sz="1100" b="1" spc="40" dirty="0">
                <a:latin typeface="Calibri"/>
                <a:cs typeface="Calibri"/>
              </a:rPr>
              <a:t> </a:t>
            </a:r>
            <a:r>
              <a:rPr sz="1100" b="1" spc="75" dirty="0">
                <a:latin typeface="Calibri"/>
                <a:cs typeface="Calibri"/>
              </a:rPr>
              <a:t>Απορρίπτει</a:t>
            </a:r>
            <a:r>
              <a:rPr sz="1100" b="1" spc="50" dirty="0">
                <a:latin typeface="Calibri"/>
                <a:cs typeface="Calibri"/>
              </a:rPr>
              <a:t> </a:t>
            </a:r>
            <a:r>
              <a:rPr sz="1100" spc="70" dirty="0">
                <a:latin typeface="Calibri"/>
                <a:cs typeface="Calibri"/>
              </a:rPr>
              <a:t>το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b="1" spc="80" dirty="0">
                <a:latin typeface="Calibri"/>
                <a:cs typeface="Calibri"/>
              </a:rPr>
              <a:t>πακέτο</a:t>
            </a:r>
            <a:r>
              <a:rPr sz="1100" b="1" spc="45" dirty="0">
                <a:latin typeface="Calibri"/>
                <a:cs typeface="Calibri"/>
              </a:rPr>
              <a:t> </a:t>
            </a:r>
            <a:r>
              <a:rPr sz="1100" b="1" spc="85" dirty="0">
                <a:latin typeface="Calibri"/>
                <a:cs typeface="Calibri"/>
              </a:rPr>
              <a:t>δεδομένων</a:t>
            </a:r>
            <a:r>
              <a:rPr sz="1100" b="1" spc="35" dirty="0">
                <a:latin typeface="Calibri"/>
                <a:cs typeface="Calibri"/>
              </a:rPr>
              <a:t> </a:t>
            </a:r>
            <a:r>
              <a:rPr sz="1100" b="1" spc="80" dirty="0">
                <a:latin typeface="Calibri"/>
                <a:cs typeface="Calibri"/>
              </a:rPr>
              <a:t>με</a:t>
            </a:r>
            <a:r>
              <a:rPr sz="1100" b="1" spc="50" dirty="0">
                <a:latin typeface="Calibri"/>
                <a:cs typeface="Calibri"/>
              </a:rPr>
              <a:t> </a:t>
            </a:r>
            <a:r>
              <a:rPr sz="1100" spc="75" dirty="0">
                <a:latin typeface="Calibri"/>
                <a:cs typeface="Calibri"/>
              </a:rPr>
              <a:t>ειδοποίηση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spc="75" dirty="0">
                <a:latin typeface="Calibri"/>
                <a:cs typeface="Calibri"/>
              </a:rPr>
              <a:t>του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b="1" spc="80" dirty="0">
                <a:latin typeface="Calibri"/>
                <a:cs typeface="Calibri"/>
              </a:rPr>
              <a:t>αποστολέα.</a:t>
            </a:r>
            <a:r>
              <a:rPr sz="1100" b="1" spc="50" dirty="0">
                <a:latin typeface="Calibri"/>
                <a:cs typeface="Calibri"/>
              </a:rPr>
              <a:t> </a:t>
            </a:r>
            <a:r>
              <a:rPr sz="1100" spc="80" dirty="0">
                <a:latin typeface="Calibri"/>
                <a:cs typeface="Calibri"/>
              </a:rPr>
              <a:t>Όταν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spc="85" dirty="0">
                <a:latin typeface="Calibri"/>
                <a:cs typeface="Calibri"/>
              </a:rPr>
              <a:t>ο</a:t>
            </a:r>
            <a:r>
              <a:rPr sz="1100" spc="45" dirty="0">
                <a:latin typeface="Calibri"/>
                <a:cs typeface="Calibri"/>
              </a:rPr>
              <a:t> </a:t>
            </a:r>
            <a:r>
              <a:rPr sz="1100" b="1" spc="80" dirty="0">
                <a:latin typeface="Calibri"/>
                <a:cs typeface="Calibri"/>
              </a:rPr>
              <a:t>παραλήπτης</a:t>
            </a:r>
            <a:r>
              <a:rPr sz="1100" b="1" spc="40" dirty="0">
                <a:latin typeface="Calibri"/>
                <a:cs typeface="Calibri"/>
              </a:rPr>
              <a:t> </a:t>
            </a:r>
            <a:r>
              <a:rPr sz="1100" b="1" spc="75" dirty="0">
                <a:latin typeface="Calibri"/>
                <a:cs typeface="Calibri"/>
              </a:rPr>
              <a:t>συναντήσει</a:t>
            </a:r>
            <a:r>
              <a:rPr sz="1100" b="1" spc="45" dirty="0">
                <a:latin typeface="Calibri"/>
                <a:cs typeface="Calibri"/>
              </a:rPr>
              <a:t> </a:t>
            </a:r>
            <a:r>
              <a:rPr sz="1100" b="1" spc="70" dirty="0">
                <a:latin typeface="Calibri"/>
                <a:cs typeface="Calibri"/>
              </a:rPr>
              <a:t>πακέτο</a:t>
            </a:r>
            <a:r>
              <a:rPr sz="1100" b="1" spc="20" dirty="0">
                <a:latin typeface="Calibri"/>
                <a:cs typeface="Calibri"/>
              </a:rPr>
              <a:t> </a:t>
            </a:r>
            <a:r>
              <a:rPr sz="1100" b="1" spc="75" dirty="0">
                <a:latin typeface="Calibri"/>
                <a:cs typeface="Calibri"/>
              </a:rPr>
              <a:t>δεδομένων</a:t>
            </a:r>
            <a:endParaRPr sz="110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860"/>
              </a:spcBef>
            </a:pPr>
            <a:r>
              <a:rPr sz="1100" spc="85" dirty="0">
                <a:latin typeface="Calibri"/>
                <a:cs typeface="Calibri"/>
              </a:rPr>
              <a:t>που</a:t>
            </a:r>
            <a:r>
              <a:rPr sz="1100" spc="45" dirty="0">
                <a:latin typeface="Calibri"/>
                <a:cs typeface="Calibri"/>
              </a:rPr>
              <a:t> </a:t>
            </a:r>
            <a:r>
              <a:rPr sz="1100" b="1" spc="65" dirty="0">
                <a:latin typeface="Calibri"/>
                <a:cs typeface="Calibri"/>
              </a:rPr>
              <a:t>ταιριάζει</a:t>
            </a:r>
            <a:r>
              <a:rPr sz="1100" b="1" spc="50" dirty="0">
                <a:latin typeface="Calibri"/>
                <a:cs typeface="Calibri"/>
              </a:rPr>
              <a:t> </a:t>
            </a:r>
            <a:r>
              <a:rPr sz="1100" b="1" spc="85" dirty="0">
                <a:latin typeface="Calibri"/>
                <a:cs typeface="Calibri"/>
              </a:rPr>
              <a:t>με</a:t>
            </a:r>
            <a:r>
              <a:rPr sz="1100" b="1" spc="50" dirty="0">
                <a:latin typeface="Calibri"/>
                <a:cs typeface="Calibri"/>
              </a:rPr>
              <a:t> </a:t>
            </a:r>
            <a:r>
              <a:rPr sz="1100" spc="75" dirty="0">
                <a:latin typeface="Calibri"/>
                <a:cs typeface="Calibri"/>
              </a:rPr>
              <a:t>οποιονδήποτε</a:t>
            </a:r>
            <a:r>
              <a:rPr sz="1100" spc="35" dirty="0">
                <a:latin typeface="Calibri"/>
                <a:cs typeface="Calibri"/>
              </a:rPr>
              <a:t> </a:t>
            </a:r>
            <a:r>
              <a:rPr sz="1100" b="1" spc="80" dirty="0">
                <a:latin typeface="Calibri"/>
                <a:cs typeface="Calibri"/>
              </a:rPr>
              <a:t>κανόνα</a:t>
            </a:r>
            <a:r>
              <a:rPr sz="1100" b="1" spc="50" dirty="0">
                <a:latin typeface="Calibri"/>
                <a:cs typeface="Calibri"/>
              </a:rPr>
              <a:t> </a:t>
            </a:r>
            <a:r>
              <a:rPr sz="1100" b="1" spc="70" dirty="0">
                <a:latin typeface="Calibri"/>
                <a:cs typeface="Calibri"/>
              </a:rPr>
              <a:t>REJECT,</a:t>
            </a:r>
            <a:r>
              <a:rPr sz="1100" b="1" spc="55" dirty="0">
                <a:latin typeface="Calibri"/>
                <a:cs typeface="Calibri"/>
              </a:rPr>
              <a:t> </a:t>
            </a:r>
            <a:r>
              <a:rPr sz="1100" spc="70" dirty="0">
                <a:latin typeface="Calibri"/>
                <a:cs typeface="Calibri"/>
              </a:rPr>
              <a:t>το</a:t>
            </a:r>
            <a:r>
              <a:rPr sz="1100" spc="50" dirty="0">
                <a:latin typeface="Calibri"/>
                <a:cs typeface="Calibri"/>
              </a:rPr>
              <a:t> </a:t>
            </a:r>
            <a:r>
              <a:rPr sz="1100" spc="75" dirty="0">
                <a:latin typeface="Calibri"/>
                <a:cs typeface="Calibri"/>
              </a:rPr>
              <a:t>πακέτο</a:t>
            </a:r>
            <a:r>
              <a:rPr sz="1100" spc="45" dirty="0">
                <a:latin typeface="Calibri"/>
                <a:cs typeface="Calibri"/>
              </a:rPr>
              <a:t> </a:t>
            </a:r>
            <a:r>
              <a:rPr sz="1100" spc="80" dirty="0">
                <a:latin typeface="Calibri"/>
                <a:cs typeface="Calibri"/>
              </a:rPr>
              <a:t>δεδομένων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b="1" spc="75" dirty="0">
                <a:latin typeface="Calibri"/>
                <a:cs typeface="Calibri"/>
              </a:rPr>
              <a:t>απορρίπτεται</a:t>
            </a:r>
            <a:r>
              <a:rPr sz="1100" b="1" spc="50" dirty="0">
                <a:latin typeface="Calibri"/>
                <a:cs typeface="Calibri"/>
              </a:rPr>
              <a:t> </a:t>
            </a:r>
            <a:r>
              <a:rPr sz="1100" b="1" spc="70" dirty="0">
                <a:latin typeface="Calibri"/>
                <a:cs typeface="Calibri"/>
              </a:rPr>
              <a:t>και</a:t>
            </a:r>
            <a:r>
              <a:rPr sz="1100" b="1" spc="50" dirty="0">
                <a:latin typeface="Calibri"/>
                <a:cs typeface="Calibri"/>
              </a:rPr>
              <a:t> </a:t>
            </a:r>
            <a:r>
              <a:rPr sz="1100" b="1" spc="75" dirty="0">
                <a:latin typeface="Calibri"/>
                <a:cs typeface="Calibri"/>
              </a:rPr>
              <a:t>αποστέλλεται</a:t>
            </a:r>
            <a:r>
              <a:rPr sz="1100" b="1" spc="50" dirty="0">
                <a:latin typeface="Calibri"/>
                <a:cs typeface="Calibri"/>
              </a:rPr>
              <a:t> </a:t>
            </a:r>
            <a:r>
              <a:rPr sz="1100" b="1" spc="75" dirty="0">
                <a:latin typeface="Calibri"/>
                <a:cs typeface="Calibri"/>
              </a:rPr>
              <a:t>ειδοποίηση</a:t>
            </a:r>
            <a:r>
              <a:rPr sz="1100" b="1" spc="55" dirty="0">
                <a:latin typeface="Calibri"/>
                <a:cs typeface="Calibri"/>
              </a:rPr>
              <a:t> </a:t>
            </a:r>
            <a:r>
              <a:rPr sz="1100" spc="75" dirty="0">
                <a:latin typeface="Calibri"/>
                <a:cs typeface="Calibri"/>
              </a:rPr>
              <a:t>στον</a:t>
            </a:r>
            <a:r>
              <a:rPr sz="1100" spc="50" dirty="0">
                <a:latin typeface="Calibri"/>
                <a:cs typeface="Calibri"/>
              </a:rPr>
              <a:t> </a:t>
            </a:r>
            <a:r>
              <a:rPr sz="1100" spc="75" dirty="0">
                <a:latin typeface="Calibri"/>
                <a:cs typeface="Calibri"/>
              </a:rPr>
              <a:t>αποστολέα.</a:t>
            </a:r>
            <a:endParaRPr sz="11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1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000" dirty="0">
              <a:latin typeface="Calibri"/>
              <a:cs typeface="Calibri"/>
            </a:endParaRPr>
          </a:p>
          <a:p>
            <a:pPr marL="1812289" marR="5080" indent="-1006475">
              <a:lnSpc>
                <a:spcPct val="129200"/>
              </a:lnSpc>
            </a:pPr>
            <a:r>
              <a:rPr lang="en-US" sz="1800" b="1" i="0" u="none" strike="noStrike" baseline="0" dirty="0" err="1">
                <a:solidFill>
                  <a:srgbClr val="D02E1D"/>
                </a:solidFill>
                <a:latin typeface="CourierNewPS-BoldMT"/>
              </a:rPr>
              <a:t>sudo</a:t>
            </a:r>
            <a:r>
              <a:rPr lang="en-US" sz="1800" b="1" i="0" u="none" strike="noStrike" baseline="0" dirty="0">
                <a:solidFill>
                  <a:srgbClr val="D02E1D"/>
                </a:solidFill>
                <a:latin typeface="CourierNewPS-BoldMT"/>
              </a:rPr>
              <a:t> iptables –A INPUT –p </a:t>
            </a:r>
            <a:r>
              <a:rPr lang="en-US" sz="1800" b="1" i="0" u="none" strike="noStrike" baseline="0" dirty="0" err="1">
                <a:solidFill>
                  <a:srgbClr val="D02E1D"/>
                </a:solidFill>
                <a:latin typeface="CourierNewPS-BoldMT"/>
              </a:rPr>
              <a:t>tcp</a:t>
            </a:r>
            <a:r>
              <a:rPr lang="en-US" sz="1800" b="1" i="0" u="none" strike="noStrike" baseline="0" dirty="0">
                <a:solidFill>
                  <a:srgbClr val="D02E1D"/>
                </a:solidFill>
                <a:latin typeface="CourierNewPS-BoldMT"/>
              </a:rPr>
              <a:t> –-</a:t>
            </a:r>
            <a:r>
              <a:rPr lang="en-US" sz="1800" b="1" i="0" u="none" strike="noStrike" baseline="0" dirty="0" err="1">
                <a:solidFill>
                  <a:srgbClr val="D02E1D"/>
                </a:solidFill>
                <a:latin typeface="CourierNewPS-BoldMT"/>
              </a:rPr>
              <a:t>dport</a:t>
            </a:r>
            <a:r>
              <a:rPr lang="en-US" sz="1800" b="1" i="0" u="none" strike="noStrike" baseline="0" dirty="0">
                <a:solidFill>
                  <a:srgbClr val="D02E1D"/>
                </a:solidFill>
                <a:latin typeface="CourierNewPS-BoldMT"/>
              </a:rPr>
              <a:t> 502 –j REJECT</a:t>
            </a:r>
          </a:p>
          <a:p>
            <a:pPr marL="1812289" marR="5080" indent="-1006475">
              <a:lnSpc>
                <a:spcPct val="129200"/>
              </a:lnSpc>
            </a:pPr>
            <a:r>
              <a:rPr sz="1250" b="1" spc="-15" dirty="0">
                <a:solidFill>
                  <a:srgbClr val="CF2D1C"/>
                </a:solidFill>
                <a:latin typeface="Courier New"/>
                <a:cs typeface="Courier New"/>
              </a:rPr>
              <a:t> </a:t>
            </a:r>
            <a:r>
              <a:rPr sz="1250" b="1" spc="-735" dirty="0">
                <a:solidFill>
                  <a:srgbClr val="CF2D1C"/>
                </a:solidFill>
                <a:latin typeface="Courier New"/>
                <a:cs typeface="Courier New"/>
              </a:rPr>
              <a:t> </a:t>
            </a:r>
            <a:r>
              <a:rPr sz="1250" b="1" spc="-5" dirty="0">
                <a:solidFill>
                  <a:srgbClr val="7028D1"/>
                </a:solidFill>
                <a:latin typeface="Courier New"/>
                <a:cs typeface="Courier New"/>
              </a:rPr>
              <a:t>Μην</a:t>
            </a:r>
            <a:r>
              <a:rPr sz="1250" b="1" spc="-10" dirty="0">
                <a:solidFill>
                  <a:srgbClr val="7028D1"/>
                </a:solidFill>
                <a:latin typeface="Courier New"/>
                <a:cs typeface="Courier New"/>
              </a:rPr>
              <a:t> </a:t>
            </a:r>
            <a:r>
              <a:rPr sz="1250" b="1" spc="-5" dirty="0">
                <a:solidFill>
                  <a:srgbClr val="7028D1"/>
                </a:solidFill>
                <a:latin typeface="Courier New"/>
                <a:cs typeface="Courier New"/>
              </a:rPr>
              <a:t>ξεχάσετε να διαγράψετε</a:t>
            </a:r>
            <a:r>
              <a:rPr sz="1250" b="1" spc="-10" dirty="0">
                <a:solidFill>
                  <a:srgbClr val="7028D1"/>
                </a:solidFill>
                <a:latin typeface="Courier New"/>
                <a:cs typeface="Courier New"/>
              </a:rPr>
              <a:t> </a:t>
            </a:r>
            <a:r>
              <a:rPr sz="1250" b="1" spc="-5" dirty="0">
                <a:solidFill>
                  <a:srgbClr val="7028D1"/>
                </a:solidFill>
                <a:latin typeface="Courier New"/>
                <a:cs typeface="Courier New"/>
              </a:rPr>
              <a:t>τον κανόνα DROP</a:t>
            </a:r>
            <a:r>
              <a:rPr sz="1250" b="1" spc="30" dirty="0">
                <a:solidFill>
                  <a:srgbClr val="7028D1"/>
                </a:solidFill>
                <a:latin typeface="Courier New"/>
                <a:cs typeface="Courier New"/>
              </a:rPr>
              <a:t> </a:t>
            </a:r>
            <a:r>
              <a:rPr sz="1250" dirty="0">
                <a:solidFill>
                  <a:srgbClr val="7028D1"/>
                </a:solidFill>
                <a:latin typeface="Arial"/>
                <a:cs typeface="Arial"/>
              </a:rPr>
              <a:t>☺</a:t>
            </a:r>
            <a:endParaRPr sz="1250" dirty="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500" dirty="0">
              <a:latin typeface="Arial"/>
              <a:cs typeface="Arial"/>
            </a:endParaRPr>
          </a:p>
          <a:p>
            <a:pPr marL="80010">
              <a:lnSpc>
                <a:spcPct val="100000"/>
              </a:lnSpc>
              <a:spcBef>
                <a:spcPts val="945"/>
              </a:spcBef>
            </a:pPr>
            <a:r>
              <a:rPr sz="1100" spc="95" dirty="0">
                <a:latin typeface="Calibri"/>
                <a:cs typeface="Calibri"/>
              </a:rPr>
              <a:t>Και</a:t>
            </a:r>
            <a:r>
              <a:rPr sz="1100" spc="50" dirty="0">
                <a:latin typeface="Calibri"/>
                <a:cs typeface="Calibri"/>
              </a:rPr>
              <a:t> </a:t>
            </a:r>
            <a:r>
              <a:rPr sz="1100" spc="90" dirty="0">
                <a:latin typeface="Calibri"/>
                <a:cs typeface="Calibri"/>
              </a:rPr>
              <a:t>πάλι,</a:t>
            </a:r>
            <a:r>
              <a:rPr sz="1100" spc="55" dirty="0">
                <a:latin typeface="Calibri"/>
                <a:cs typeface="Calibri"/>
              </a:rPr>
              <a:t> </a:t>
            </a:r>
            <a:r>
              <a:rPr sz="1100" spc="90" dirty="0">
                <a:latin typeface="Calibri"/>
                <a:cs typeface="Calibri"/>
              </a:rPr>
              <a:t>στείλτε</a:t>
            </a:r>
            <a:r>
              <a:rPr sz="1100" spc="50" dirty="0">
                <a:latin typeface="Calibri"/>
                <a:cs typeface="Calibri"/>
              </a:rPr>
              <a:t> </a:t>
            </a:r>
            <a:r>
              <a:rPr sz="1100" spc="105" dirty="0">
                <a:latin typeface="Calibri"/>
                <a:cs typeface="Calibri"/>
              </a:rPr>
              <a:t>ένα</a:t>
            </a:r>
            <a:r>
              <a:rPr sz="1100" spc="50" dirty="0">
                <a:latin typeface="Calibri"/>
                <a:cs typeface="Calibri"/>
              </a:rPr>
              <a:t> </a:t>
            </a:r>
            <a:r>
              <a:rPr sz="1100" b="1" spc="105" dirty="0">
                <a:latin typeface="Calibri"/>
                <a:cs typeface="Calibri"/>
              </a:rPr>
              <a:t>πακέτο</a:t>
            </a:r>
            <a:r>
              <a:rPr sz="1100" b="1" spc="55" dirty="0">
                <a:latin typeface="Calibri"/>
                <a:cs typeface="Calibri"/>
              </a:rPr>
              <a:t> </a:t>
            </a:r>
            <a:r>
              <a:rPr sz="1100" b="1" spc="114" dirty="0">
                <a:latin typeface="Calibri"/>
                <a:cs typeface="Calibri"/>
              </a:rPr>
              <a:t>δεδομένωναπό</a:t>
            </a:r>
            <a:r>
              <a:rPr sz="1100" b="1" spc="50" dirty="0">
                <a:latin typeface="Calibri"/>
                <a:cs typeface="Calibri"/>
              </a:rPr>
              <a:t> </a:t>
            </a:r>
            <a:r>
              <a:rPr sz="1100" spc="100" dirty="0">
                <a:latin typeface="Calibri"/>
                <a:cs typeface="Calibri"/>
              </a:rPr>
              <a:t>τη</a:t>
            </a:r>
            <a:r>
              <a:rPr sz="1100" spc="50" dirty="0">
                <a:latin typeface="Calibri"/>
                <a:cs typeface="Calibri"/>
              </a:rPr>
              <a:t> </a:t>
            </a:r>
            <a:r>
              <a:rPr sz="1100" b="1" spc="110" dirty="0">
                <a:latin typeface="Calibri"/>
                <a:cs typeface="Calibri"/>
              </a:rPr>
              <a:t>συσκευή</a:t>
            </a:r>
            <a:r>
              <a:rPr sz="1100" b="1" spc="45" dirty="0">
                <a:latin typeface="Calibri"/>
                <a:cs typeface="Calibri"/>
              </a:rPr>
              <a:t> </a:t>
            </a:r>
            <a:r>
              <a:rPr sz="1100" b="1" spc="105" dirty="0">
                <a:latin typeface="Calibri"/>
                <a:cs typeface="Calibri"/>
              </a:rPr>
              <a:t>του</a:t>
            </a:r>
            <a:r>
              <a:rPr sz="1100" b="1" spc="55" dirty="0">
                <a:latin typeface="Calibri"/>
                <a:cs typeface="Calibri"/>
              </a:rPr>
              <a:t> </a:t>
            </a:r>
            <a:r>
              <a:rPr sz="1100" b="1" spc="100" dirty="0">
                <a:latin typeface="Calibri"/>
                <a:cs typeface="Calibri"/>
              </a:rPr>
              <a:t>επιτιθέμενου</a:t>
            </a:r>
            <a:r>
              <a:rPr sz="1100" b="1" spc="50" dirty="0">
                <a:latin typeface="Calibri"/>
                <a:cs typeface="Calibri"/>
              </a:rPr>
              <a:t> </a:t>
            </a:r>
            <a:r>
              <a:rPr sz="1100" spc="95" dirty="0">
                <a:latin typeface="Calibri"/>
                <a:cs typeface="Calibri"/>
              </a:rPr>
              <a:t>το</a:t>
            </a:r>
            <a:r>
              <a:rPr sz="1100" spc="55" dirty="0">
                <a:latin typeface="Calibri"/>
                <a:cs typeface="Calibri"/>
              </a:rPr>
              <a:t> </a:t>
            </a:r>
            <a:r>
              <a:rPr sz="1100" spc="95" dirty="0">
                <a:latin typeface="Calibri"/>
                <a:cs typeface="Calibri"/>
              </a:rPr>
              <a:t>Scapy</a:t>
            </a:r>
            <a:endParaRPr sz="1100" dirty="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2528570" y="3459479"/>
            <a:ext cx="8067040" cy="613309"/>
          </a:xfrm>
          <a:prstGeom prst="rect">
            <a:avLst/>
          </a:prstGeom>
          <a:ln w="28575">
            <a:solidFill>
              <a:srgbClr val="FF0000"/>
            </a:solidFill>
          </a:ln>
        </p:spPr>
        <p:txBody>
          <a:bodyPr vert="horz" wrap="square" lIns="0" tIns="42545" rIns="0" bIns="0" rtlCol="0">
            <a:spAutoFit/>
          </a:bodyPr>
          <a:lstStyle/>
          <a:p>
            <a:pPr marR="107950" algn="ctr">
              <a:lnSpc>
                <a:spcPct val="100000"/>
              </a:lnSpc>
              <a:spcBef>
                <a:spcPts val="335"/>
              </a:spcBef>
            </a:pPr>
            <a:r>
              <a:rPr sz="1100" b="1" spc="75" dirty="0">
                <a:latin typeface="Calibri"/>
                <a:cs typeface="Calibri"/>
              </a:rPr>
              <a:t>Στον</a:t>
            </a:r>
            <a:r>
              <a:rPr sz="1100" b="1" spc="25" dirty="0">
                <a:latin typeface="Calibri"/>
                <a:cs typeface="Calibri"/>
              </a:rPr>
              <a:t> </a:t>
            </a:r>
            <a:r>
              <a:rPr sz="1100" b="1" spc="70" dirty="0">
                <a:latin typeface="Calibri"/>
                <a:cs typeface="Calibri"/>
              </a:rPr>
              <a:t>επιτιθέμενο</a:t>
            </a:r>
            <a:r>
              <a:rPr sz="1100" b="1" spc="30" dirty="0">
                <a:latin typeface="Calibri"/>
                <a:cs typeface="Calibri"/>
              </a:rPr>
              <a:t> </a:t>
            </a:r>
            <a:r>
              <a:rPr sz="1100" b="1" spc="60" dirty="0">
                <a:latin typeface="Calibri"/>
                <a:cs typeface="Calibri"/>
              </a:rPr>
              <a:t>Kali</a:t>
            </a:r>
            <a:r>
              <a:rPr sz="1100" b="1" spc="25" dirty="0">
                <a:latin typeface="Calibri"/>
                <a:cs typeface="Calibri"/>
              </a:rPr>
              <a:t> </a:t>
            </a:r>
            <a:r>
              <a:rPr sz="1100" b="1" spc="50" dirty="0">
                <a:latin typeface="Calibri"/>
                <a:cs typeface="Calibri"/>
              </a:rPr>
              <a:t>Linux</a:t>
            </a:r>
            <a:endParaRPr sz="1100" dirty="0">
              <a:latin typeface="Calibri"/>
              <a:cs typeface="Calibri"/>
            </a:endParaRPr>
          </a:p>
          <a:p>
            <a:pPr marL="2540" marR="2336800" indent="-635" algn="ctr">
              <a:lnSpc>
                <a:spcPct val="101699"/>
              </a:lnSpc>
              <a:spcBef>
                <a:spcPts val="975"/>
              </a:spcBef>
            </a:pPr>
            <a:r>
              <a:rPr lang="en-US" sz="1800" b="1" i="0" u="none" strike="noStrike" baseline="0" dirty="0">
                <a:solidFill>
                  <a:srgbClr val="D02E1D"/>
                </a:solidFill>
                <a:latin typeface="CenturyGothic-Bold"/>
              </a:rPr>
              <a:t>P = IP(</a:t>
            </a:r>
            <a:r>
              <a:rPr lang="en-US" sz="1800" b="1" i="0" u="none" strike="noStrike" baseline="0" dirty="0" err="1">
                <a:solidFill>
                  <a:srgbClr val="D02E1D"/>
                </a:solidFill>
                <a:latin typeface="CenturyGothic-Bold"/>
              </a:rPr>
              <a:t>dst</a:t>
            </a:r>
            <a:r>
              <a:rPr lang="en-US" sz="1800" b="1" i="0" u="none" strike="noStrike" baseline="0" dirty="0">
                <a:solidFill>
                  <a:srgbClr val="D02E1D"/>
                </a:solidFill>
                <a:latin typeface="CenturyGothic-Bold"/>
              </a:rPr>
              <a:t>="192.168.122.109") / TCP(</a:t>
            </a:r>
            <a:r>
              <a:rPr lang="en-US" sz="1800" b="1" i="0" u="none" strike="noStrike" baseline="0" dirty="0" err="1">
                <a:solidFill>
                  <a:srgbClr val="D02E1D"/>
                </a:solidFill>
                <a:latin typeface="CenturyGothic-Bold"/>
              </a:rPr>
              <a:t>dport</a:t>
            </a:r>
            <a:r>
              <a:rPr lang="en-US" sz="1800" b="1" i="0" u="none" strike="noStrike" baseline="0" dirty="0">
                <a:solidFill>
                  <a:srgbClr val="D02E1D"/>
                </a:solidFill>
                <a:latin typeface="CenturyGothic-Bold"/>
              </a:rPr>
              <a:t>=502)</a:t>
            </a:r>
            <a:endParaRPr sz="11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689542" y="0"/>
            <a:ext cx="8154034" cy="6878955"/>
            <a:chOff x="2689542" y="0"/>
            <a:chExt cx="8154034" cy="6878955"/>
          </a:xfrm>
        </p:grpSpPr>
        <p:sp>
          <p:nvSpPr>
            <p:cNvPr id="3" name="object 3"/>
            <p:cNvSpPr/>
            <p:nvPr/>
          </p:nvSpPr>
          <p:spPr>
            <a:xfrm>
              <a:off x="6896100" y="1270"/>
              <a:ext cx="1818639" cy="6856730"/>
            </a:xfrm>
            <a:custGeom>
              <a:avLst/>
              <a:gdLst/>
              <a:ahLst/>
              <a:cxnLst/>
              <a:rect l="l" t="t" r="r" b="b"/>
              <a:pathLst>
                <a:path w="1818640" h="6856730">
                  <a:moveTo>
                    <a:pt x="0" y="6856730"/>
                  </a:moveTo>
                  <a:lnTo>
                    <a:pt x="1818322" y="0"/>
                  </a:lnTo>
                </a:path>
              </a:pathLst>
            </a:custGeom>
            <a:ln w="22225">
              <a:solidFill>
                <a:srgbClr val="D6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7895589" y="5207635"/>
              <a:ext cx="756285" cy="1645920"/>
            </a:xfrm>
            <a:custGeom>
              <a:avLst/>
              <a:gdLst/>
              <a:ahLst/>
              <a:cxnLst/>
              <a:rect l="l" t="t" r="r" b="b"/>
              <a:pathLst>
                <a:path w="756284" h="1645920">
                  <a:moveTo>
                    <a:pt x="578484" y="0"/>
                  </a:moveTo>
                  <a:lnTo>
                    <a:pt x="532129" y="6350"/>
                  </a:lnTo>
                  <a:lnTo>
                    <a:pt x="489902" y="24129"/>
                  </a:lnTo>
                  <a:lnTo>
                    <a:pt x="453389" y="52387"/>
                  </a:lnTo>
                  <a:lnTo>
                    <a:pt x="425132" y="89534"/>
                  </a:lnTo>
                  <a:lnTo>
                    <a:pt x="406400" y="134619"/>
                  </a:lnTo>
                  <a:lnTo>
                    <a:pt x="0" y="1645602"/>
                  </a:lnTo>
                  <a:lnTo>
                    <a:pt x="26352" y="1645602"/>
                  </a:lnTo>
                  <a:lnTo>
                    <a:pt x="430212" y="140969"/>
                  </a:lnTo>
                  <a:lnTo>
                    <a:pt x="450214" y="95249"/>
                  </a:lnTo>
                  <a:lnTo>
                    <a:pt x="482282" y="59689"/>
                  </a:lnTo>
                  <a:lnTo>
                    <a:pt x="523239" y="35559"/>
                  </a:lnTo>
                  <a:lnTo>
                    <a:pt x="569594" y="25399"/>
                  </a:lnTo>
                  <a:lnTo>
                    <a:pt x="662362" y="25399"/>
                  </a:lnTo>
                  <a:lnTo>
                    <a:pt x="624839" y="6350"/>
                  </a:lnTo>
                  <a:lnTo>
                    <a:pt x="578484" y="0"/>
                  </a:lnTo>
                  <a:close/>
                </a:path>
                <a:path w="756284" h="1645920">
                  <a:moveTo>
                    <a:pt x="662362" y="25399"/>
                  </a:moveTo>
                  <a:lnTo>
                    <a:pt x="569594" y="25399"/>
                  </a:lnTo>
                  <a:lnTo>
                    <a:pt x="618489" y="30797"/>
                  </a:lnTo>
                  <a:lnTo>
                    <a:pt x="672464" y="57784"/>
                  </a:lnTo>
                  <a:lnTo>
                    <a:pt x="711517" y="103822"/>
                  </a:lnTo>
                  <a:lnTo>
                    <a:pt x="730884" y="161607"/>
                  </a:lnTo>
                  <a:lnTo>
                    <a:pt x="731837" y="192087"/>
                  </a:lnTo>
                  <a:lnTo>
                    <a:pt x="726439" y="222884"/>
                  </a:lnTo>
                  <a:lnTo>
                    <a:pt x="343852" y="1645602"/>
                  </a:lnTo>
                  <a:lnTo>
                    <a:pt x="370204" y="1645602"/>
                  </a:lnTo>
                  <a:lnTo>
                    <a:pt x="750252" y="229552"/>
                  </a:lnTo>
                  <a:lnTo>
                    <a:pt x="756284" y="193674"/>
                  </a:lnTo>
                  <a:lnTo>
                    <a:pt x="755332" y="158432"/>
                  </a:lnTo>
                  <a:lnTo>
                    <a:pt x="732789" y="91122"/>
                  </a:lnTo>
                  <a:lnTo>
                    <a:pt x="686752" y="37782"/>
                  </a:lnTo>
                  <a:lnTo>
                    <a:pt x="662362" y="25399"/>
                  </a:lnTo>
                  <a:close/>
                </a:path>
              </a:pathLst>
            </a:custGeom>
            <a:solidFill>
              <a:srgbClr val="D679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548879" y="6167120"/>
              <a:ext cx="3294379" cy="612140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2703829" y="1934209"/>
              <a:ext cx="8067040" cy="1071880"/>
            </a:xfrm>
            <a:custGeom>
              <a:avLst/>
              <a:gdLst/>
              <a:ahLst/>
              <a:cxnLst/>
              <a:rect l="l" t="t" r="r" b="b"/>
              <a:pathLst>
                <a:path w="8067040" h="1071880">
                  <a:moveTo>
                    <a:pt x="0" y="1071879"/>
                  </a:moveTo>
                  <a:lnTo>
                    <a:pt x="8067040" y="1071879"/>
                  </a:lnTo>
                  <a:lnTo>
                    <a:pt x="8067040" y="0"/>
                  </a:lnTo>
                  <a:lnTo>
                    <a:pt x="0" y="0"/>
                  </a:lnTo>
                  <a:lnTo>
                    <a:pt x="0" y="1071879"/>
                  </a:lnTo>
                </a:path>
              </a:pathLst>
            </a:custGeom>
            <a:ln w="285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249419" y="2842259"/>
              <a:ext cx="4974589" cy="3933190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445000" y="3037840"/>
              <a:ext cx="4396740" cy="3355340"/>
            </a:xfrm>
            <a:prstGeom prst="rect">
              <a:avLst/>
            </a:prstGeom>
          </p:spPr>
        </p:pic>
      </p:grp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875030" y="423862"/>
            <a:ext cx="2893695" cy="2921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50" spc="160" dirty="0">
                <a:solidFill>
                  <a:srgbClr val="000000"/>
                </a:solidFill>
              </a:rPr>
              <a:t>Παραδείγματα</a:t>
            </a:r>
            <a:r>
              <a:rPr sz="1750" spc="170" dirty="0">
                <a:solidFill>
                  <a:srgbClr val="000000"/>
                </a:solidFill>
              </a:rPr>
              <a:t> </a:t>
            </a:r>
            <a:r>
              <a:rPr sz="1750" spc="80" dirty="0">
                <a:solidFill>
                  <a:srgbClr val="000000"/>
                </a:solidFill>
              </a:rPr>
              <a:t>στο</a:t>
            </a:r>
            <a:r>
              <a:rPr sz="1750" spc="5" dirty="0">
                <a:solidFill>
                  <a:srgbClr val="000000"/>
                </a:solidFill>
              </a:rPr>
              <a:t> </a:t>
            </a:r>
            <a:r>
              <a:rPr sz="1750" spc="125" dirty="0">
                <a:solidFill>
                  <a:srgbClr val="000000"/>
                </a:solidFill>
              </a:rPr>
              <a:t>iptables</a:t>
            </a:r>
            <a:endParaRPr sz="1750"/>
          </a:p>
        </p:txBody>
      </p:sp>
      <p:sp>
        <p:nvSpPr>
          <p:cNvPr id="14" name="object 1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720"/>
              </a:lnSpc>
            </a:pPr>
            <a:r>
              <a:rPr spc="30" dirty="0"/>
              <a:t>14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8308340" y="33019"/>
            <a:ext cx="2174240" cy="1244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50" spc="60" dirty="0">
                <a:latin typeface="Calibri"/>
                <a:cs typeface="Calibri"/>
              </a:rPr>
              <a:t>CSP004_C_E:</a:t>
            </a:r>
            <a:r>
              <a:rPr sz="650" spc="35" dirty="0">
                <a:latin typeface="Calibri"/>
                <a:cs typeface="Calibri"/>
              </a:rPr>
              <a:t> </a:t>
            </a:r>
            <a:r>
              <a:rPr sz="650" spc="55" dirty="0">
                <a:latin typeface="Calibri"/>
                <a:cs typeface="Calibri"/>
              </a:rPr>
              <a:t>Abdelkader</a:t>
            </a:r>
            <a:r>
              <a:rPr sz="650" spc="30" dirty="0">
                <a:latin typeface="Calibri"/>
                <a:cs typeface="Calibri"/>
              </a:rPr>
              <a:t> </a:t>
            </a:r>
            <a:r>
              <a:rPr sz="650" spc="60" dirty="0">
                <a:latin typeface="Calibri"/>
                <a:cs typeface="Calibri"/>
              </a:rPr>
              <a:t>Shaaban</a:t>
            </a:r>
            <a:r>
              <a:rPr sz="650" spc="40" dirty="0">
                <a:latin typeface="Calibri"/>
                <a:cs typeface="Calibri"/>
              </a:rPr>
              <a:t> </a:t>
            </a:r>
            <a:r>
              <a:rPr sz="650" spc="55" dirty="0">
                <a:latin typeface="Calibri"/>
                <a:cs typeface="Calibri"/>
              </a:rPr>
              <a:t>και</a:t>
            </a:r>
            <a:r>
              <a:rPr sz="650" spc="25" dirty="0">
                <a:latin typeface="Calibri"/>
                <a:cs typeface="Calibri"/>
              </a:rPr>
              <a:t> </a:t>
            </a:r>
            <a:r>
              <a:rPr sz="650" spc="50" dirty="0">
                <a:latin typeface="Calibri"/>
                <a:cs typeface="Calibri"/>
              </a:rPr>
              <a:t>Stefan</a:t>
            </a:r>
            <a:r>
              <a:rPr sz="650" spc="25" dirty="0">
                <a:latin typeface="Calibri"/>
                <a:cs typeface="Calibri"/>
              </a:rPr>
              <a:t> </a:t>
            </a:r>
            <a:r>
              <a:rPr sz="650" spc="50" dirty="0">
                <a:latin typeface="Calibri"/>
                <a:cs typeface="Calibri"/>
              </a:rPr>
              <a:t>Schauer</a:t>
            </a:r>
            <a:endParaRPr sz="65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0126027" y="715327"/>
            <a:ext cx="1310005" cy="1667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spc="-15" dirty="0">
                <a:solidFill>
                  <a:srgbClr val="CF2D1C"/>
                </a:solidFill>
                <a:latin typeface="Calibri"/>
                <a:cs typeface="Calibri"/>
              </a:rPr>
              <a:t>ΔΙΑΚΟΜΙΣΤΗΣ</a:t>
            </a:r>
            <a:endParaRPr sz="1000" dirty="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807719" y="855027"/>
            <a:ext cx="8855710" cy="12915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134620" algn="ctr">
              <a:lnSpc>
                <a:spcPct val="100000"/>
              </a:lnSpc>
              <a:spcBef>
                <a:spcPts val="100"/>
              </a:spcBef>
            </a:pPr>
            <a:r>
              <a:rPr sz="1100" spc="60" dirty="0">
                <a:latin typeface="Calibri"/>
                <a:cs typeface="Calibri"/>
              </a:rPr>
              <a:t>Στόχοι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b="1" spc="75" dirty="0">
                <a:latin typeface="Calibri"/>
                <a:cs typeface="Calibri"/>
              </a:rPr>
              <a:t>REJECT</a:t>
            </a:r>
            <a:r>
              <a:rPr sz="1100" b="1" spc="25" dirty="0">
                <a:latin typeface="Calibri"/>
                <a:cs typeface="Calibri"/>
              </a:rPr>
              <a:t> </a:t>
            </a:r>
            <a:r>
              <a:rPr sz="1100" spc="85" dirty="0">
                <a:latin typeface="Calibri"/>
                <a:cs typeface="Calibri"/>
              </a:rPr>
              <a:t>VS</a:t>
            </a:r>
            <a:r>
              <a:rPr sz="1100" spc="25" dirty="0">
                <a:latin typeface="Calibri"/>
                <a:cs typeface="Calibri"/>
              </a:rPr>
              <a:t> </a:t>
            </a:r>
            <a:r>
              <a:rPr sz="1100" b="1" spc="95" dirty="0">
                <a:latin typeface="Calibri"/>
                <a:cs typeface="Calibri"/>
              </a:rPr>
              <a:t>DROP</a:t>
            </a:r>
            <a:endParaRPr sz="11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15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100" b="1" spc="70" dirty="0">
                <a:latin typeface="Calibri"/>
                <a:cs typeface="Calibri"/>
              </a:rPr>
              <a:t>Ξεκινήστε</a:t>
            </a:r>
            <a:r>
              <a:rPr sz="1100" b="1" spc="40" dirty="0">
                <a:latin typeface="Calibri"/>
                <a:cs typeface="Calibri"/>
              </a:rPr>
              <a:t> </a:t>
            </a:r>
            <a:r>
              <a:rPr sz="1100" b="1" spc="75" dirty="0">
                <a:latin typeface="Calibri"/>
                <a:cs typeface="Calibri"/>
              </a:rPr>
              <a:t>το</a:t>
            </a:r>
            <a:r>
              <a:rPr sz="1100" b="1" spc="45" dirty="0">
                <a:latin typeface="Calibri"/>
                <a:cs typeface="Calibri"/>
              </a:rPr>
              <a:t> </a:t>
            </a:r>
            <a:r>
              <a:rPr sz="1100" b="1" spc="75" dirty="0">
                <a:latin typeface="Calibri"/>
                <a:cs typeface="Calibri"/>
              </a:rPr>
              <a:t>Wireshark</a:t>
            </a:r>
            <a:r>
              <a:rPr sz="1100" b="1" spc="45" dirty="0">
                <a:latin typeface="Calibri"/>
                <a:cs typeface="Calibri"/>
              </a:rPr>
              <a:t> </a:t>
            </a:r>
            <a:r>
              <a:rPr sz="1100" b="1" spc="80" dirty="0">
                <a:latin typeface="Calibri"/>
                <a:cs typeface="Calibri"/>
              </a:rPr>
              <a:t>στο</a:t>
            </a:r>
            <a:r>
              <a:rPr sz="1100" b="1" spc="50" dirty="0">
                <a:latin typeface="Calibri"/>
                <a:cs typeface="Calibri"/>
              </a:rPr>
              <a:t> </a:t>
            </a:r>
            <a:r>
              <a:rPr sz="1100" b="1" spc="85" dirty="0">
                <a:latin typeface="Calibri"/>
                <a:cs typeface="Calibri"/>
              </a:rPr>
              <a:t>μηχάνημα</a:t>
            </a:r>
            <a:r>
              <a:rPr sz="1100" b="1" spc="35" dirty="0">
                <a:latin typeface="Calibri"/>
                <a:cs typeface="Calibri"/>
              </a:rPr>
              <a:t> </a:t>
            </a:r>
            <a:r>
              <a:rPr sz="1100" b="1" spc="60" dirty="0">
                <a:latin typeface="Calibri"/>
                <a:cs typeface="Calibri"/>
              </a:rPr>
              <a:t>Kali</a:t>
            </a:r>
            <a:r>
              <a:rPr sz="1100" b="1" spc="45" dirty="0">
                <a:latin typeface="Calibri"/>
                <a:cs typeface="Calibri"/>
              </a:rPr>
              <a:t> </a:t>
            </a:r>
            <a:r>
              <a:rPr sz="1100" b="1" spc="65" dirty="0">
                <a:latin typeface="Calibri"/>
                <a:cs typeface="Calibri"/>
              </a:rPr>
              <a:t>διαχειριστής)</a:t>
            </a:r>
            <a:r>
              <a:rPr sz="1100" b="1" spc="45" dirty="0">
                <a:latin typeface="Calibri"/>
                <a:cs typeface="Calibri"/>
              </a:rPr>
              <a:t> </a:t>
            </a:r>
            <a:r>
              <a:rPr sz="1100" b="1" spc="70" dirty="0">
                <a:latin typeface="Calibri"/>
                <a:cs typeface="Calibri"/>
              </a:rPr>
              <a:t>και</a:t>
            </a:r>
            <a:r>
              <a:rPr sz="1100" b="1" spc="45" dirty="0">
                <a:latin typeface="Calibri"/>
                <a:cs typeface="Calibri"/>
              </a:rPr>
              <a:t> </a:t>
            </a:r>
            <a:r>
              <a:rPr sz="1100" b="1" spc="85" dirty="0">
                <a:latin typeface="Calibri"/>
                <a:cs typeface="Calibri"/>
              </a:rPr>
              <a:t>εφαρμόστε</a:t>
            </a:r>
            <a:r>
              <a:rPr sz="1100" b="1" spc="45" dirty="0">
                <a:latin typeface="Calibri"/>
                <a:cs typeface="Calibri"/>
              </a:rPr>
              <a:t> </a:t>
            </a:r>
            <a:r>
              <a:rPr sz="1100" b="1" spc="80" dirty="0">
                <a:latin typeface="Calibri"/>
                <a:cs typeface="Calibri"/>
              </a:rPr>
              <a:t>ένα</a:t>
            </a:r>
            <a:r>
              <a:rPr sz="1100" b="1" spc="35" dirty="0">
                <a:latin typeface="Calibri"/>
                <a:cs typeface="Calibri"/>
              </a:rPr>
              <a:t> </a:t>
            </a:r>
            <a:r>
              <a:rPr sz="1100" b="1" spc="75" dirty="0">
                <a:latin typeface="Calibri"/>
                <a:cs typeface="Calibri"/>
              </a:rPr>
              <a:t>φίλτρο</a:t>
            </a:r>
            <a:r>
              <a:rPr sz="1100" b="1" spc="45" dirty="0">
                <a:latin typeface="Calibri"/>
                <a:cs typeface="Calibri"/>
              </a:rPr>
              <a:t> </a:t>
            </a:r>
            <a:r>
              <a:rPr sz="1100" b="1" spc="85" dirty="0">
                <a:latin typeface="Calibri"/>
                <a:cs typeface="Calibri"/>
              </a:rPr>
              <a:t>να</a:t>
            </a:r>
            <a:r>
              <a:rPr sz="1100" b="1" spc="45" dirty="0">
                <a:latin typeface="Calibri"/>
                <a:cs typeface="Calibri"/>
              </a:rPr>
              <a:t> </a:t>
            </a:r>
            <a:r>
              <a:rPr sz="1100" b="1" spc="80" dirty="0">
                <a:latin typeface="Calibri"/>
                <a:cs typeface="Calibri"/>
              </a:rPr>
              <a:t>καταγράφετε</a:t>
            </a:r>
            <a:r>
              <a:rPr sz="1100" b="1" spc="45" dirty="0">
                <a:latin typeface="Calibri"/>
                <a:cs typeface="Calibri"/>
              </a:rPr>
              <a:t> </a:t>
            </a:r>
            <a:r>
              <a:rPr sz="1100" b="1" spc="85" dirty="0">
                <a:latin typeface="Calibri"/>
                <a:cs typeface="Calibri"/>
              </a:rPr>
              <a:t>μόνο</a:t>
            </a:r>
            <a:r>
              <a:rPr sz="1100" b="1" spc="40" dirty="0">
                <a:latin typeface="Calibri"/>
                <a:cs typeface="Calibri"/>
              </a:rPr>
              <a:t> </a:t>
            </a:r>
            <a:r>
              <a:rPr sz="1100" b="1" spc="80" dirty="0">
                <a:latin typeface="Calibri"/>
                <a:cs typeface="Calibri"/>
              </a:rPr>
              <a:t>πακέτα</a:t>
            </a:r>
            <a:r>
              <a:rPr sz="1100" b="1" spc="45" dirty="0">
                <a:latin typeface="Calibri"/>
                <a:cs typeface="Calibri"/>
              </a:rPr>
              <a:t> </a:t>
            </a:r>
            <a:r>
              <a:rPr sz="1100" b="1" spc="85" dirty="0">
                <a:latin typeface="Calibri"/>
                <a:cs typeface="Calibri"/>
              </a:rPr>
              <a:t>δεδομένων</a:t>
            </a:r>
            <a:r>
              <a:rPr sz="1100" b="1" spc="40" dirty="0">
                <a:latin typeface="Calibri"/>
                <a:cs typeface="Calibri"/>
              </a:rPr>
              <a:t> </a:t>
            </a:r>
            <a:r>
              <a:rPr sz="1100" b="1" spc="70" dirty="0">
                <a:latin typeface="Calibri"/>
                <a:cs typeface="Calibri"/>
              </a:rPr>
              <a:t>TCP.</a:t>
            </a:r>
            <a:endParaRPr sz="11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400">
              <a:latin typeface="Calibri"/>
              <a:cs typeface="Calibri"/>
            </a:endParaRPr>
          </a:p>
          <a:p>
            <a:pPr marL="4964430">
              <a:lnSpc>
                <a:spcPct val="100000"/>
              </a:lnSpc>
            </a:pPr>
            <a:r>
              <a:rPr sz="1100" b="1" spc="75" dirty="0">
                <a:latin typeface="Calibri"/>
                <a:cs typeface="Calibri"/>
              </a:rPr>
              <a:t>Στον</a:t>
            </a:r>
            <a:r>
              <a:rPr sz="1100" b="1" spc="25" dirty="0">
                <a:latin typeface="Calibri"/>
                <a:cs typeface="Calibri"/>
              </a:rPr>
              <a:t> </a:t>
            </a:r>
            <a:r>
              <a:rPr sz="1100" b="1" spc="70" dirty="0">
                <a:latin typeface="Calibri"/>
                <a:cs typeface="Calibri"/>
              </a:rPr>
              <a:t>επιτιθέμενο</a:t>
            </a:r>
            <a:r>
              <a:rPr sz="1100" b="1" spc="30" dirty="0">
                <a:latin typeface="Calibri"/>
                <a:cs typeface="Calibri"/>
              </a:rPr>
              <a:t> </a:t>
            </a:r>
            <a:r>
              <a:rPr sz="1100" b="1" spc="60" dirty="0">
                <a:latin typeface="Calibri"/>
                <a:cs typeface="Calibri"/>
              </a:rPr>
              <a:t>Kali</a:t>
            </a:r>
            <a:r>
              <a:rPr sz="1100" b="1" spc="25" dirty="0">
                <a:latin typeface="Calibri"/>
                <a:cs typeface="Calibri"/>
              </a:rPr>
              <a:t> </a:t>
            </a:r>
            <a:r>
              <a:rPr sz="1100" b="1" spc="50" dirty="0">
                <a:latin typeface="Calibri"/>
                <a:cs typeface="Calibri"/>
              </a:rPr>
              <a:t>Linux</a:t>
            </a:r>
            <a:endParaRPr sz="11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800">
              <a:latin typeface="Calibri"/>
              <a:cs typeface="Calibri"/>
            </a:endParaRPr>
          </a:p>
          <a:p>
            <a:pPr marL="2072005">
              <a:lnSpc>
                <a:spcPct val="100000"/>
              </a:lnSpc>
              <a:spcBef>
                <a:spcPts val="5"/>
              </a:spcBef>
            </a:pPr>
            <a:r>
              <a:rPr sz="1100" spc="105" dirty="0">
                <a:latin typeface="Calibri"/>
                <a:cs typeface="Calibri"/>
              </a:rPr>
              <a:t>&gt;&gt;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b="1" spc="85" dirty="0">
                <a:solidFill>
                  <a:srgbClr val="CF2D1C"/>
                </a:solidFill>
                <a:latin typeface="Calibri"/>
                <a:cs typeface="Calibri"/>
              </a:rPr>
              <a:t>send(P)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256540" y="3672522"/>
            <a:ext cx="3978275" cy="6330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0"/>
              </a:spcBef>
            </a:pPr>
            <a:r>
              <a:rPr sz="1000" spc="100" dirty="0">
                <a:solidFill>
                  <a:srgbClr val="CF2D1C"/>
                </a:solidFill>
                <a:latin typeface="Calibri"/>
                <a:cs typeface="Calibri"/>
              </a:rPr>
              <a:t>Το</a:t>
            </a:r>
            <a:r>
              <a:rPr sz="1000" spc="40" dirty="0">
                <a:solidFill>
                  <a:srgbClr val="CF2D1C"/>
                </a:solidFill>
                <a:latin typeface="Calibri"/>
                <a:cs typeface="Calibri"/>
              </a:rPr>
              <a:t> </a:t>
            </a:r>
            <a:r>
              <a:rPr sz="1000" spc="95" dirty="0">
                <a:solidFill>
                  <a:srgbClr val="CF2D1C"/>
                </a:solidFill>
                <a:latin typeface="Calibri"/>
                <a:cs typeface="Calibri"/>
              </a:rPr>
              <a:t>πακέτο</a:t>
            </a:r>
            <a:r>
              <a:rPr sz="1000" spc="45" dirty="0">
                <a:solidFill>
                  <a:srgbClr val="CF2D1C"/>
                </a:solidFill>
                <a:latin typeface="Calibri"/>
                <a:cs typeface="Calibri"/>
              </a:rPr>
              <a:t> </a:t>
            </a:r>
            <a:r>
              <a:rPr sz="1000" spc="100" dirty="0">
                <a:solidFill>
                  <a:srgbClr val="CF2D1C"/>
                </a:solidFill>
                <a:latin typeface="Calibri"/>
                <a:cs typeface="Calibri"/>
              </a:rPr>
              <a:t>δεδομένων</a:t>
            </a:r>
            <a:r>
              <a:rPr sz="1000" spc="35" dirty="0">
                <a:solidFill>
                  <a:srgbClr val="CF2D1C"/>
                </a:solidFill>
                <a:latin typeface="Calibri"/>
                <a:cs typeface="Calibri"/>
              </a:rPr>
              <a:t> </a:t>
            </a:r>
            <a:r>
              <a:rPr sz="1000" spc="100" dirty="0">
                <a:solidFill>
                  <a:srgbClr val="CF2D1C"/>
                </a:solidFill>
                <a:latin typeface="Calibri"/>
                <a:cs typeface="Calibri"/>
              </a:rPr>
              <a:t>TCP</a:t>
            </a:r>
            <a:r>
              <a:rPr sz="1000" spc="50" dirty="0">
                <a:solidFill>
                  <a:srgbClr val="CF2D1C"/>
                </a:solidFill>
                <a:latin typeface="Calibri"/>
                <a:cs typeface="Calibri"/>
              </a:rPr>
              <a:t> </a:t>
            </a:r>
            <a:r>
              <a:rPr sz="1000" b="1" spc="105" dirty="0">
                <a:solidFill>
                  <a:srgbClr val="CF2D1C"/>
                </a:solidFill>
                <a:latin typeface="Calibri"/>
                <a:cs typeface="Calibri"/>
              </a:rPr>
              <a:t>ελήφθη</a:t>
            </a:r>
            <a:r>
              <a:rPr sz="1000" b="1" spc="45" dirty="0">
                <a:solidFill>
                  <a:srgbClr val="CF2D1C"/>
                </a:solidFill>
                <a:latin typeface="Calibri"/>
                <a:cs typeface="Calibri"/>
              </a:rPr>
              <a:t> </a:t>
            </a:r>
            <a:r>
              <a:rPr sz="1000" spc="105" dirty="0">
                <a:solidFill>
                  <a:srgbClr val="CF2D1C"/>
                </a:solidFill>
                <a:latin typeface="Calibri"/>
                <a:cs typeface="Calibri"/>
              </a:rPr>
              <a:t>από</a:t>
            </a:r>
            <a:r>
              <a:rPr sz="1000" spc="40" dirty="0">
                <a:solidFill>
                  <a:srgbClr val="CF2D1C"/>
                </a:solidFill>
                <a:latin typeface="Calibri"/>
                <a:cs typeface="Calibri"/>
              </a:rPr>
              <a:t> </a:t>
            </a:r>
            <a:r>
              <a:rPr sz="1000" spc="90" dirty="0">
                <a:solidFill>
                  <a:srgbClr val="CF2D1C"/>
                </a:solidFill>
                <a:latin typeface="Calibri"/>
                <a:cs typeface="Calibri"/>
              </a:rPr>
              <a:t>τον</a:t>
            </a:r>
            <a:r>
              <a:rPr sz="1000" spc="45" dirty="0">
                <a:solidFill>
                  <a:srgbClr val="CF2D1C"/>
                </a:solidFill>
                <a:latin typeface="Calibri"/>
                <a:cs typeface="Calibri"/>
              </a:rPr>
              <a:t> </a:t>
            </a:r>
            <a:r>
              <a:rPr sz="1000" b="1" spc="90" dirty="0">
                <a:solidFill>
                  <a:srgbClr val="CF2D1C"/>
                </a:solidFill>
                <a:latin typeface="Calibri"/>
                <a:cs typeface="Calibri"/>
              </a:rPr>
              <a:t>εξυπηρετητή,</a:t>
            </a:r>
            <a:r>
              <a:rPr sz="1000" b="1" spc="40" dirty="0">
                <a:solidFill>
                  <a:srgbClr val="CF2D1C"/>
                </a:solidFill>
                <a:latin typeface="Calibri"/>
                <a:cs typeface="Calibri"/>
              </a:rPr>
              <a:t> </a:t>
            </a:r>
            <a:r>
              <a:rPr sz="1000" spc="100" dirty="0">
                <a:solidFill>
                  <a:srgbClr val="CF2D1C"/>
                </a:solidFill>
                <a:latin typeface="Calibri"/>
                <a:cs typeface="Calibri"/>
              </a:rPr>
              <a:t>αλλά </a:t>
            </a:r>
            <a:r>
              <a:rPr sz="1000" spc="-210" dirty="0">
                <a:solidFill>
                  <a:srgbClr val="CF2D1C"/>
                </a:solidFill>
                <a:latin typeface="Calibri"/>
                <a:cs typeface="Calibri"/>
              </a:rPr>
              <a:t> </a:t>
            </a:r>
            <a:r>
              <a:rPr sz="1000" spc="80" dirty="0">
                <a:solidFill>
                  <a:srgbClr val="CF2D1C"/>
                </a:solidFill>
                <a:latin typeface="Calibri"/>
                <a:cs typeface="Calibri"/>
              </a:rPr>
              <a:t>αντί </a:t>
            </a:r>
            <a:r>
              <a:rPr sz="1000" spc="85" dirty="0">
                <a:solidFill>
                  <a:srgbClr val="CF2D1C"/>
                </a:solidFill>
                <a:latin typeface="Calibri"/>
                <a:cs typeface="Calibri"/>
              </a:rPr>
              <a:t>για </a:t>
            </a:r>
            <a:r>
              <a:rPr sz="1000" spc="90" dirty="0">
                <a:solidFill>
                  <a:srgbClr val="CF2D1C"/>
                </a:solidFill>
                <a:latin typeface="Calibri"/>
                <a:cs typeface="Calibri"/>
              </a:rPr>
              <a:t>μια </a:t>
            </a:r>
            <a:r>
              <a:rPr sz="1000" b="1" spc="100" dirty="0">
                <a:solidFill>
                  <a:srgbClr val="CF2D1C"/>
                </a:solidFill>
                <a:latin typeface="Calibri"/>
                <a:cs typeface="Calibri"/>
              </a:rPr>
              <a:t>γνωστοποίηση </a:t>
            </a:r>
            <a:r>
              <a:rPr sz="1000" spc="100" dirty="0">
                <a:solidFill>
                  <a:srgbClr val="CF2D1C"/>
                </a:solidFill>
                <a:latin typeface="Calibri"/>
                <a:cs typeface="Calibri"/>
              </a:rPr>
              <a:t>TCP </a:t>
            </a:r>
            <a:r>
              <a:rPr sz="1000" b="1" spc="70" dirty="0">
                <a:solidFill>
                  <a:srgbClr val="CF2D1C"/>
                </a:solidFill>
                <a:latin typeface="Calibri"/>
                <a:cs typeface="Calibri"/>
              </a:rPr>
              <a:t>(π.χ</a:t>
            </a:r>
            <a:r>
              <a:rPr sz="1000" spc="70" dirty="0">
                <a:solidFill>
                  <a:srgbClr val="CF2D1C"/>
                </a:solidFill>
                <a:latin typeface="Calibri"/>
                <a:cs typeface="Calibri"/>
              </a:rPr>
              <a:t>. </a:t>
            </a:r>
            <a:r>
              <a:rPr sz="1000" spc="105" dirty="0">
                <a:solidFill>
                  <a:srgbClr val="CF2D1C"/>
                </a:solidFill>
                <a:latin typeface="Calibri"/>
                <a:cs typeface="Calibri"/>
              </a:rPr>
              <a:t>από </a:t>
            </a:r>
            <a:r>
              <a:rPr sz="1000" spc="90" dirty="0">
                <a:solidFill>
                  <a:srgbClr val="CF2D1C"/>
                </a:solidFill>
                <a:latin typeface="Calibri"/>
                <a:cs typeface="Calibri"/>
              </a:rPr>
              <a:t>τον εξυπηρετητή </a:t>
            </a:r>
            <a:r>
              <a:rPr sz="1000" spc="95" dirty="0">
                <a:solidFill>
                  <a:srgbClr val="CF2D1C"/>
                </a:solidFill>
                <a:latin typeface="Calibri"/>
                <a:cs typeface="Calibri"/>
              </a:rPr>
              <a:t> προς</a:t>
            </a:r>
            <a:r>
              <a:rPr sz="1000" spc="100" dirty="0">
                <a:solidFill>
                  <a:srgbClr val="CF2D1C"/>
                </a:solidFill>
                <a:latin typeface="Calibri"/>
                <a:cs typeface="Calibri"/>
              </a:rPr>
              <a:t> </a:t>
            </a:r>
            <a:r>
              <a:rPr sz="1000" spc="90" dirty="0">
                <a:solidFill>
                  <a:srgbClr val="CF2D1C"/>
                </a:solidFill>
                <a:latin typeface="Calibri"/>
                <a:cs typeface="Calibri"/>
              </a:rPr>
              <a:t>τον</a:t>
            </a:r>
            <a:r>
              <a:rPr sz="1000" spc="95" dirty="0">
                <a:solidFill>
                  <a:srgbClr val="CF2D1C"/>
                </a:solidFill>
                <a:latin typeface="Calibri"/>
                <a:cs typeface="Calibri"/>
              </a:rPr>
              <a:t> </a:t>
            </a:r>
            <a:r>
              <a:rPr sz="1000" spc="80" dirty="0">
                <a:solidFill>
                  <a:srgbClr val="CF2D1C"/>
                </a:solidFill>
                <a:latin typeface="Calibri"/>
                <a:cs typeface="Calibri"/>
              </a:rPr>
              <a:t>επιτιθέμενο),</a:t>
            </a:r>
            <a:r>
              <a:rPr sz="1000" spc="85" dirty="0">
                <a:solidFill>
                  <a:srgbClr val="CF2D1C"/>
                </a:solidFill>
                <a:latin typeface="Calibri"/>
                <a:cs typeface="Calibri"/>
              </a:rPr>
              <a:t> </a:t>
            </a:r>
            <a:r>
              <a:rPr sz="1000" spc="95" dirty="0">
                <a:solidFill>
                  <a:srgbClr val="CF2D1C"/>
                </a:solidFill>
                <a:latin typeface="Calibri"/>
                <a:cs typeface="Calibri"/>
              </a:rPr>
              <a:t>εστάλη</a:t>
            </a:r>
            <a:r>
              <a:rPr sz="1000" spc="100" dirty="0">
                <a:solidFill>
                  <a:srgbClr val="CF2D1C"/>
                </a:solidFill>
                <a:latin typeface="Calibri"/>
                <a:cs typeface="Calibri"/>
              </a:rPr>
              <a:t> </a:t>
            </a:r>
            <a:r>
              <a:rPr sz="1000" spc="90" dirty="0">
                <a:solidFill>
                  <a:srgbClr val="CF2D1C"/>
                </a:solidFill>
                <a:latin typeface="Calibri"/>
                <a:cs typeface="Calibri"/>
              </a:rPr>
              <a:t>μια</a:t>
            </a:r>
            <a:r>
              <a:rPr sz="1000" spc="95" dirty="0">
                <a:solidFill>
                  <a:srgbClr val="CF2D1C"/>
                </a:solidFill>
                <a:latin typeface="Calibri"/>
                <a:cs typeface="Calibri"/>
              </a:rPr>
              <a:t> </a:t>
            </a:r>
            <a:r>
              <a:rPr sz="1000" spc="90" dirty="0">
                <a:solidFill>
                  <a:srgbClr val="CF2D1C"/>
                </a:solidFill>
                <a:latin typeface="Calibri"/>
                <a:cs typeface="Calibri"/>
              </a:rPr>
              <a:t>ειδοποίηση</a:t>
            </a:r>
            <a:r>
              <a:rPr sz="1000" spc="95" dirty="0">
                <a:solidFill>
                  <a:srgbClr val="CF2D1C"/>
                </a:solidFill>
                <a:latin typeface="Calibri"/>
                <a:cs typeface="Calibri"/>
              </a:rPr>
              <a:t> </a:t>
            </a:r>
            <a:r>
              <a:rPr sz="1000" spc="105" dirty="0">
                <a:solidFill>
                  <a:srgbClr val="CF2D1C"/>
                </a:solidFill>
                <a:latin typeface="Calibri"/>
                <a:cs typeface="Calibri"/>
              </a:rPr>
              <a:t>από</a:t>
            </a:r>
            <a:r>
              <a:rPr sz="1000" spc="110" dirty="0">
                <a:solidFill>
                  <a:srgbClr val="CF2D1C"/>
                </a:solidFill>
                <a:latin typeface="Calibri"/>
                <a:cs typeface="Calibri"/>
              </a:rPr>
              <a:t> </a:t>
            </a:r>
            <a:r>
              <a:rPr sz="1000" spc="90" dirty="0">
                <a:solidFill>
                  <a:srgbClr val="CF2D1C"/>
                </a:solidFill>
                <a:latin typeface="Calibri"/>
                <a:cs typeface="Calibri"/>
              </a:rPr>
              <a:t>τον </a:t>
            </a:r>
            <a:r>
              <a:rPr sz="1000" spc="95" dirty="0">
                <a:solidFill>
                  <a:srgbClr val="CF2D1C"/>
                </a:solidFill>
                <a:latin typeface="Calibri"/>
                <a:cs typeface="Calibri"/>
              </a:rPr>
              <a:t> </a:t>
            </a:r>
            <a:r>
              <a:rPr sz="1000" spc="90" dirty="0">
                <a:solidFill>
                  <a:srgbClr val="CF2D1C"/>
                </a:solidFill>
                <a:latin typeface="Calibri"/>
                <a:cs typeface="Calibri"/>
              </a:rPr>
              <a:t>εξυπηρετητή</a:t>
            </a:r>
            <a:r>
              <a:rPr sz="1000" spc="50" dirty="0">
                <a:solidFill>
                  <a:srgbClr val="CF2D1C"/>
                </a:solidFill>
                <a:latin typeface="Calibri"/>
                <a:cs typeface="Calibri"/>
              </a:rPr>
              <a:t> </a:t>
            </a:r>
            <a:r>
              <a:rPr sz="1000" spc="100" dirty="0">
                <a:solidFill>
                  <a:srgbClr val="CF2D1C"/>
                </a:solidFill>
                <a:latin typeface="Calibri"/>
                <a:cs typeface="Calibri"/>
              </a:rPr>
              <a:t>προς</a:t>
            </a:r>
            <a:r>
              <a:rPr sz="1000" spc="50" dirty="0">
                <a:solidFill>
                  <a:srgbClr val="CF2D1C"/>
                </a:solidFill>
                <a:latin typeface="Calibri"/>
                <a:cs typeface="Calibri"/>
              </a:rPr>
              <a:t> </a:t>
            </a:r>
            <a:r>
              <a:rPr sz="1000" spc="90" dirty="0">
                <a:solidFill>
                  <a:srgbClr val="CF2D1C"/>
                </a:solidFill>
                <a:latin typeface="Calibri"/>
                <a:cs typeface="Calibri"/>
              </a:rPr>
              <a:t>τον</a:t>
            </a:r>
            <a:r>
              <a:rPr sz="1000" spc="50" dirty="0">
                <a:solidFill>
                  <a:srgbClr val="CF2D1C"/>
                </a:solidFill>
                <a:latin typeface="Calibri"/>
                <a:cs typeface="Calibri"/>
              </a:rPr>
              <a:t> </a:t>
            </a:r>
            <a:r>
              <a:rPr sz="1000" b="1" spc="85" dirty="0">
                <a:solidFill>
                  <a:srgbClr val="CF2D1C"/>
                </a:solidFill>
                <a:latin typeface="Calibri"/>
                <a:cs typeface="Calibri"/>
              </a:rPr>
              <a:t>επιτιθέμενο</a:t>
            </a:r>
            <a:r>
              <a:rPr sz="1000" b="1" spc="50" dirty="0">
                <a:solidFill>
                  <a:srgbClr val="CF2D1C"/>
                </a:solidFill>
                <a:latin typeface="Calibri"/>
                <a:cs typeface="Calibri"/>
              </a:rPr>
              <a:t> </a:t>
            </a:r>
            <a:r>
              <a:rPr sz="1000" spc="90" dirty="0">
                <a:solidFill>
                  <a:srgbClr val="CF2D1C"/>
                </a:solidFill>
                <a:latin typeface="Calibri"/>
                <a:cs typeface="Calibri"/>
              </a:rPr>
              <a:t>χρησιμοποιώντας</a:t>
            </a:r>
            <a:r>
              <a:rPr sz="1000" spc="55" dirty="0">
                <a:solidFill>
                  <a:srgbClr val="CF2D1C"/>
                </a:solidFill>
                <a:latin typeface="Calibri"/>
                <a:cs typeface="Calibri"/>
              </a:rPr>
              <a:t> </a:t>
            </a:r>
            <a:r>
              <a:rPr sz="1000" b="1" spc="50" dirty="0">
                <a:solidFill>
                  <a:srgbClr val="CF2D1C"/>
                </a:solidFill>
                <a:latin typeface="Calibri"/>
                <a:cs typeface="Calibri"/>
              </a:rPr>
              <a:t>, </a:t>
            </a:r>
            <a:r>
              <a:rPr sz="1000" b="1" spc="80" dirty="0">
                <a:solidFill>
                  <a:srgbClr val="CF2D1C"/>
                </a:solidFill>
                <a:latin typeface="Calibri"/>
                <a:cs typeface="Calibri"/>
              </a:rPr>
              <a:t>όχι</a:t>
            </a:r>
            <a:r>
              <a:rPr sz="1000" b="1" spc="50" dirty="0">
                <a:solidFill>
                  <a:srgbClr val="CF2D1C"/>
                </a:solidFill>
                <a:latin typeface="Calibri"/>
                <a:cs typeface="Calibri"/>
              </a:rPr>
              <a:t> </a:t>
            </a:r>
            <a:r>
              <a:rPr sz="1000" spc="85" dirty="0">
                <a:solidFill>
                  <a:srgbClr val="CF2D1C"/>
                </a:solidFill>
                <a:latin typeface="Calibri"/>
                <a:cs typeface="Calibri"/>
              </a:rPr>
              <a:t>TCP.</a:t>
            </a:r>
            <a:endParaRPr sz="10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144250" y="6412229"/>
            <a:ext cx="81280" cy="825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615"/>
              </a:lnSpc>
            </a:pPr>
            <a:r>
              <a:rPr sz="650" spc="-30" dirty="0">
                <a:latin typeface="Calibri"/>
                <a:cs typeface="Calibri"/>
              </a:rPr>
              <a:t>1</a:t>
            </a:r>
            <a:r>
              <a:rPr sz="650" dirty="0">
                <a:latin typeface="Calibri"/>
                <a:cs typeface="Calibri"/>
              </a:rPr>
              <a:t>5</a:t>
            </a:r>
            <a:endParaRPr sz="650">
              <a:latin typeface="Calibri"/>
              <a:cs typeface="Calibri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5252720" y="0"/>
            <a:ext cx="6823709" cy="6878955"/>
            <a:chOff x="5252720" y="0"/>
            <a:chExt cx="6823709" cy="6878955"/>
          </a:xfrm>
        </p:grpSpPr>
        <p:sp>
          <p:nvSpPr>
            <p:cNvPr id="4" name="object 4"/>
            <p:cNvSpPr/>
            <p:nvPr/>
          </p:nvSpPr>
          <p:spPr>
            <a:xfrm>
              <a:off x="6896100" y="1270"/>
              <a:ext cx="1818639" cy="6856730"/>
            </a:xfrm>
            <a:custGeom>
              <a:avLst/>
              <a:gdLst/>
              <a:ahLst/>
              <a:cxnLst/>
              <a:rect l="l" t="t" r="r" b="b"/>
              <a:pathLst>
                <a:path w="1818640" h="6856730">
                  <a:moveTo>
                    <a:pt x="0" y="6856730"/>
                  </a:moveTo>
                  <a:lnTo>
                    <a:pt x="1818322" y="0"/>
                  </a:lnTo>
                </a:path>
              </a:pathLst>
            </a:custGeom>
            <a:ln w="22225">
              <a:solidFill>
                <a:srgbClr val="D6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7895590" y="5207635"/>
              <a:ext cx="756285" cy="1645920"/>
            </a:xfrm>
            <a:custGeom>
              <a:avLst/>
              <a:gdLst/>
              <a:ahLst/>
              <a:cxnLst/>
              <a:rect l="l" t="t" r="r" b="b"/>
              <a:pathLst>
                <a:path w="756284" h="1645920">
                  <a:moveTo>
                    <a:pt x="578484" y="0"/>
                  </a:moveTo>
                  <a:lnTo>
                    <a:pt x="532129" y="6350"/>
                  </a:lnTo>
                  <a:lnTo>
                    <a:pt x="489902" y="24129"/>
                  </a:lnTo>
                  <a:lnTo>
                    <a:pt x="453389" y="52387"/>
                  </a:lnTo>
                  <a:lnTo>
                    <a:pt x="425132" y="89534"/>
                  </a:lnTo>
                  <a:lnTo>
                    <a:pt x="406400" y="134619"/>
                  </a:lnTo>
                  <a:lnTo>
                    <a:pt x="0" y="1645602"/>
                  </a:lnTo>
                  <a:lnTo>
                    <a:pt x="26352" y="1645602"/>
                  </a:lnTo>
                  <a:lnTo>
                    <a:pt x="430212" y="140969"/>
                  </a:lnTo>
                  <a:lnTo>
                    <a:pt x="450214" y="95249"/>
                  </a:lnTo>
                  <a:lnTo>
                    <a:pt x="482282" y="59689"/>
                  </a:lnTo>
                  <a:lnTo>
                    <a:pt x="523239" y="35559"/>
                  </a:lnTo>
                  <a:lnTo>
                    <a:pt x="569594" y="25399"/>
                  </a:lnTo>
                  <a:lnTo>
                    <a:pt x="662362" y="25399"/>
                  </a:lnTo>
                  <a:lnTo>
                    <a:pt x="624839" y="6350"/>
                  </a:lnTo>
                  <a:lnTo>
                    <a:pt x="578484" y="0"/>
                  </a:lnTo>
                  <a:close/>
                </a:path>
                <a:path w="756284" h="1645920">
                  <a:moveTo>
                    <a:pt x="662362" y="25399"/>
                  </a:moveTo>
                  <a:lnTo>
                    <a:pt x="569594" y="25399"/>
                  </a:lnTo>
                  <a:lnTo>
                    <a:pt x="618489" y="30797"/>
                  </a:lnTo>
                  <a:lnTo>
                    <a:pt x="672464" y="57784"/>
                  </a:lnTo>
                  <a:lnTo>
                    <a:pt x="711517" y="103822"/>
                  </a:lnTo>
                  <a:lnTo>
                    <a:pt x="730884" y="161607"/>
                  </a:lnTo>
                  <a:lnTo>
                    <a:pt x="731837" y="192087"/>
                  </a:lnTo>
                  <a:lnTo>
                    <a:pt x="726439" y="222884"/>
                  </a:lnTo>
                  <a:lnTo>
                    <a:pt x="343852" y="1645602"/>
                  </a:lnTo>
                  <a:lnTo>
                    <a:pt x="370204" y="1645602"/>
                  </a:lnTo>
                  <a:lnTo>
                    <a:pt x="750252" y="229552"/>
                  </a:lnTo>
                  <a:lnTo>
                    <a:pt x="756284" y="193674"/>
                  </a:lnTo>
                  <a:lnTo>
                    <a:pt x="755332" y="158432"/>
                  </a:lnTo>
                  <a:lnTo>
                    <a:pt x="732789" y="91122"/>
                  </a:lnTo>
                  <a:lnTo>
                    <a:pt x="686752" y="37782"/>
                  </a:lnTo>
                  <a:lnTo>
                    <a:pt x="662362" y="25399"/>
                  </a:lnTo>
                  <a:close/>
                </a:path>
              </a:pathLst>
            </a:custGeom>
            <a:solidFill>
              <a:srgbClr val="D679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548880" y="6167120"/>
              <a:ext cx="3294379" cy="612140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252720" y="2204720"/>
              <a:ext cx="6823709" cy="4653280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448300" y="2400299"/>
              <a:ext cx="6245859" cy="4229100"/>
            </a:xfrm>
            <a:prstGeom prst="rect">
              <a:avLst/>
            </a:prstGeom>
          </p:spPr>
        </p:pic>
      </p:grp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875030" y="423862"/>
            <a:ext cx="2893695" cy="2921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50" spc="160" dirty="0">
                <a:solidFill>
                  <a:srgbClr val="000000"/>
                </a:solidFill>
              </a:rPr>
              <a:t>Παραδείγματα</a:t>
            </a:r>
            <a:r>
              <a:rPr sz="1750" spc="175" dirty="0">
                <a:solidFill>
                  <a:srgbClr val="000000"/>
                </a:solidFill>
              </a:rPr>
              <a:t> </a:t>
            </a:r>
            <a:r>
              <a:rPr sz="1750" spc="80" dirty="0">
                <a:solidFill>
                  <a:srgbClr val="000000"/>
                </a:solidFill>
              </a:rPr>
              <a:t>στο</a:t>
            </a:r>
            <a:r>
              <a:rPr sz="1750" spc="10" dirty="0">
                <a:solidFill>
                  <a:srgbClr val="000000"/>
                </a:solidFill>
              </a:rPr>
              <a:t> </a:t>
            </a:r>
            <a:r>
              <a:rPr sz="1750" spc="125" dirty="0">
                <a:solidFill>
                  <a:srgbClr val="000000"/>
                </a:solidFill>
              </a:rPr>
              <a:t>iptables</a:t>
            </a:r>
            <a:endParaRPr sz="1750"/>
          </a:p>
        </p:txBody>
      </p:sp>
      <p:sp>
        <p:nvSpPr>
          <p:cNvPr id="10" name="object 10"/>
          <p:cNvSpPr txBox="1"/>
          <p:nvPr/>
        </p:nvSpPr>
        <p:spPr>
          <a:xfrm>
            <a:off x="8308340" y="33019"/>
            <a:ext cx="2174240" cy="1244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50" spc="60" dirty="0">
                <a:latin typeface="Calibri"/>
                <a:cs typeface="Calibri"/>
              </a:rPr>
              <a:t>CSP004_C_E:</a:t>
            </a:r>
            <a:r>
              <a:rPr sz="650" spc="35" dirty="0">
                <a:latin typeface="Calibri"/>
                <a:cs typeface="Calibri"/>
              </a:rPr>
              <a:t> </a:t>
            </a:r>
            <a:r>
              <a:rPr sz="650" spc="55" dirty="0">
                <a:latin typeface="Calibri"/>
                <a:cs typeface="Calibri"/>
              </a:rPr>
              <a:t>Abdelkader</a:t>
            </a:r>
            <a:r>
              <a:rPr sz="650" spc="30" dirty="0">
                <a:latin typeface="Calibri"/>
                <a:cs typeface="Calibri"/>
              </a:rPr>
              <a:t> </a:t>
            </a:r>
            <a:r>
              <a:rPr sz="650" spc="60" dirty="0">
                <a:latin typeface="Calibri"/>
                <a:cs typeface="Calibri"/>
              </a:rPr>
              <a:t>Shaaban</a:t>
            </a:r>
            <a:r>
              <a:rPr sz="650" spc="40" dirty="0">
                <a:latin typeface="Calibri"/>
                <a:cs typeface="Calibri"/>
              </a:rPr>
              <a:t> </a:t>
            </a:r>
            <a:r>
              <a:rPr sz="650" spc="55" dirty="0">
                <a:latin typeface="Calibri"/>
                <a:cs typeface="Calibri"/>
              </a:rPr>
              <a:t>και</a:t>
            </a:r>
            <a:r>
              <a:rPr sz="650" spc="25" dirty="0">
                <a:latin typeface="Calibri"/>
                <a:cs typeface="Calibri"/>
              </a:rPr>
              <a:t> </a:t>
            </a:r>
            <a:r>
              <a:rPr sz="650" spc="50" dirty="0">
                <a:latin typeface="Calibri"/>
                <a:cs typeface="Calibri"/>
              </a:rPr>
              <a:t>Stefan</a:t>
            </a:r>
            <a:r>
              <a:rPr sz="650" spc="25" dirty="0">
                <a:latin typeface="Calibri"/>
                <a:cs typeface="Calibri"/>
              </a:rPr>
              <a:t> </a:t>
            </a:r>
            <a:r>
              <a:rPr sz="650" spc="50" dirty="0">
                <a:latin typeface="Calibri"/>
                <a:cs typeface="Calibri"/>
              </a:rPr>
              <a:t>Schauer</a:t>
            </a:r>
            <a:endParaRPr sz="65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0126027" y="763587"/>
            <a:ext cx="1310005" cy="1667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spc="-15" dirty="0">
                <a:solidFill>
                  <a:srgbClr val="CF2D1C"/>
                </a:solidFill>
                <a:latin typeface="Calibri"/>
                <a:cs typeface="Calibri"/>
              </a:rPr>
              <a:t>ΔΙΑΚΟΜΙΣΤΗΣ</a:t>
            </a:r>
            <a:endParaRPr sz="1000" dirty="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621665" y="938212"/>
            <a:ext cx="7193280" cy="11036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536065">
              <a:lnSpc>
                <a:spcPct val="100000"/>
              </a:lnSpc>
              <a:spcBef>
                <a:spcPts val="100"/>
              </a:spcBef>
            </a:pPr>
            <a:r>
              <a:rPr sz="1100" b="1" spc="65" dirty="0">
                <a:latin typeface="Calibri"/>
                <a:cs typeface="Calibri"/>
              </a:rPr>
              <a:t>Να</a:t>
            </a:r>
            <a:r>
              <a:rPr sz="1100" b="1" spc="20" dirty="0">
                <a:latin typeface="Calibri"/>
                <a:cs typeface="Calibri"/>
              </a:rPr>
              <a:t> </a:t>
            </a:r>
            <a:r>
              <a:rPr sz="1100" b="1" spc="45" dirty="0">
                <a:latin typeface="Calibri"/>
                <a:cs typeface="Calibri"/>
              </a:rPr>
              <a:t>επιτρέπεται</a:t>
            </a:r>
            <a:r>
              <a:rPr sz="1100" b="1" spc="25" dirty="0">
                <a:latin typeface="Calibri"/>
                <a:cs typeface="Calibri"/>
              </a:rPr>
              <a:t> </a:t>
            </a:r>
            <a:r>
              <a:rPr sz="1100" b="1" spc="55" dirty="0">
                <a:latin typeface="Calibri"/>
                <a:cs typeface="Calibri"/>
              </a:rPr>
              <a:t>όλη</a:t>
            </a:r>
            <a:r>
              <a:rPr sz="1100" b="1" spc="25" dirty="0">
                <a:latin typeface="Calibri"/>
                <a:cs typeface="Calibri"/>
              </a:rPr>
              <a:t> </a:t>
            </a:r>
            <a:r>
              <a:rPr sz="1100" b="1" spc="60" dirty="0">
                <a:latin typeface="Calibri"/>
                <a:cs typeface="Calibri"/>
              </a:rPr>
              <a:t>η</a:t>
            </a:r>
            <a:r>
              <a:rPr sz="1100" b="1" spc="20" dirty="0">
                <a:latin typeface="Calibri"/>
                <a:cs typeface="Calibri"/>
              </a:rPr>
              <a:t> </a:t>
            </a:r>
            <a:r>
              <a:rPr sz="1100" b="1" spc="50" dirty="0">
                <a:latin typeface="Calibri"/>
                <a:cs typeface="Calibri"/>
              </a:rPr>
              <a:t>κίνηση</a:t>
            </a:r>
            <a:r>
              <a:rPr sz="1100" b="1" spc="25" dirty="0">
                <a:latin typeface="Calibri"/>
                <a:cs typeface="Calibri"/>
              </a:rPr>
              <a:t> </a:t>
            </a:r>
            <a:r>
              <a:rPr sz="1100" b="1" spc="60" dirty="0">
                <a:latin typeface="Calibri"/>
                <a:cs typeface="Calibri"/>
              </a:rPr>
              <a:t>από</a:t>
            </a:r>
            <a:r>
              <a:rPr sz="1100" b="1" spc="30" dirty="0">
                <a:latin typeface="Calibri"/>
                <a:cs typeface="Calibri"/>
              </a:rPr>
              <a:t> </a:t>
            </a:r>
            <a:r>
              <a:rPr sz="1100" b="1" spc="35" dirty="0">
                <a:latin typeface="Calibri"/>
                <a:cs typeface="Calibri"/>
              </a:rPr>
              <a:t>τις</a:t>
            </a:r>
            <a:r>
              <a:rPr sz="1100" b="1" spc="25" dirty="0">
                <a:latin typeface="Calibri"/>
                <a:cs typeface="Calibri"/>
              </a:rPr>
              <a:t> </a:t>
            </a:r>
            <a:r>
              <a:rPr sz="1100" b="1" spc="50" dirty="0">
                <a:latin typeface="Calibri"/>
                <a:cs typeface="Calibri"/>
              </a:rPr>
              <a:t>εξουσιοδοτημένες</a:t>
            </a:r>
            <a:r>
              <a:rPr sz="1100" b="1" spc="20" dirty="0">
                <a:latin typeface="Calibri"/>
                <a:cs typeface="Calibri"/>
              </a:rPr>
              <a:t> </a:t>
            </a:r>
            <a:r>
              <a:rPr sz="1100" b="1" spc="50" dirty="0">
                <a:latin typeface="Calibri"/>
                <a:cs typeface="Calibri"/>
              </a:rPr>
              <a:t>συσκευές</a:t>
            </a:r>
            <a:r>
              <a:rPr sz="1100" b="1" spc="25" dirty="0">
                <a:latin typeface="Calibri"/>
                <a:cs typeface="Calibri"/>
              </a:rPr>
              <a:t> </a:t>
            </a:r>
            <a:r>
              <a:rPr sz="1100" b="1" spc="55" dirty="0">
                <a:latin typeface="Calibri"/>
                <a:cs typeface="Calibri"/>
              </a:rPr>
              <a:t>μου</a:t>
            </a:r>
            <a:r>
              <a:rPr sz="1100" b="1" spc="30" dirty="0">
                <a:latin typeface="Calibri"/>
                <a:cs typeface="Calibri"/>
              </a:rPr>
              <a:t> </a:t>
            </a:r>
            <a:r>
              <a:rPr sz="1100" b="1" spc="50" dirty="0">
                <a:latin typeface="Calibri"/>
                <a:cs typeface="Calibri"/>
              </a:rPr>
              <a:t>μόνο)</a:t>
            </a:r>
            <a:r>
              <a:rPr sz="1100" b="1" spc="25" dirty="0">
                <a:latin typeface="Calibri"/>
                <a:cs typeface="Calibri"/>
              </a:rPr>
              <a:t> </a:t>
            </a:r>
            <a:r>
              <a:rPr sz="1100" b="1" spc="50" dirty="0">
                <a:latin typeface="Calibri"/>
                <a:cs typeface="Calibri"/>
              </a:rPr>
              <a:t>στο</a:t>
            </a:r>
            <a:r>
              <a:rPr sz="1100" b="1" spc="30" dirty="0">
                <a:latin typeface="Calibri"/>
                <a:cs typeface="Calibri"/>
              </a:rPr>
              <a:t> </a:t>
            </a:r>
            <a:r>
              <a:rPr sz="1100" b="1" spc="45" dirty="0">
                <a:latin typeface="Calibri"/>
                <a:cs typeface="Calibri"/>
              </a:rPr>
              <a:t>δίκτυο</a:t>
            </a:r>
            <a:endParaRPr sz="11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1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3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tabLst>
                <a:tab pos="354965" algn="l"/>
              </a:tabLst>
            </a:pPr>
            <a:r>
              <a:rPr sz="1800" b="1" spc="-10" dirty="0">
                <a:latin typeface="Calibri"/>
                <a:cs typeface="Calibri"/>
              </a:rPr>
              <a:t>1.	</a:t>
            </a:r>
            <a:r>
              <a:rPr sz="1100" b="1" spc="70" dirty="0">
                <a:latin typeface="Calibri"/>
                <a:cs typeface="Calibri"/>
              </a:rPr>
              <a:t>Επιτρέπει</a:t>
            </a:r>
            <a:r>
              <a:rPr sz="1100" b="1" spc="35" dirty="0">
                <a:latin typeface="Calibri"/>
                <a:cs typeface="Calibri"/>
              </a:rPr>
              <a:t> </a:t>
            </a:r>
            <a:r>
              <a:rPr sz="1100" spc="75" dirty="0">
                <a:latin typeface="Calibri"/>
                <a:cs typeface="Calibri"/>
              </a:rPr>
              <a:t>την</a:t>
            </a:r>
            <a:r>
              <a:rPr sz="1100" spc="30" dirty="0">
                <a:latin typeface="Calibri"/>
                <a:cs typeface="Calibri"/>
              </a:rPr>
              <a:t> </a:t>
            </a:r>
            <a:r>
              <a:rPr sz="1100" spc="70" dirty="0">
                <a:latin typeface="Calibri"/>
                <a:cs typeface="Calibri"/>
              </a:rPr>
              <a:t>επικοινωνία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spc="80" dirty="0">
                <a:latin typeface="Calibri"/>
                <a:cs typeface="Calibri"/>
              </a:rPr>
              <a:t>με</a:t>
            </a:r>
            <a:r>
              <a:rPr sz="1100" spc="35" dirty="0">
                <a:latin typeface="Calibri"/>
                <a:cs typeface="Calibri"/>
              </a:rPr>
              <a:t> </a:t>
            </a:r>
            <a:r>
              <a:rPr sz="1100" b="1" spc="75" dirty="0">
                <a:latin typeface="Calibri"/>
                <a:cs typeface="Calibri"/>
              </a:rPr>
              <a:t>τη</a:t>
            </a:r>
            <a:r>
              <a:rPr sz="1100" b="1" spc="35" dirty="0">
                <a:latin typeface="Calibri"/>
                <a:cs typeface="Calibri"/>
              </a:rPr>
              <a:t> </a:t>
            </a:r>
            <a:r>
              <a:rPr sz="1100" b="1" spc="75" dirty="0">
                <a:latin typeface="Calibri"/>
                <a:cs typeface="Calibri"/>
              </a:rPr>
              <a:t>συγκεκριμένη</a:t>
            </a:r>
            <a:r>
              <a:rPr sz="1100" b="1" spc="35" dirty="0">
                <a:latin typeface="Calibri"/>
                <a:cs typeface="Calibri"/>
              </a:rPr>
              <a:t> </a:t>
            </a:r>
            <a:r>
              <a:rPr sz="1100" b="1" spc="40" dirty="0">
                <a:latin typeface="Calibri"/>
                <a:cs typeface="Calibri"/>
              </a:rPr>
              <a:t>IP:</a:t>
            </a:r>
            <a:endParaRPr sz="1100">
              <a:latin typeface="Calibri"/>
              <a:cs typeface="Calibri"/>
            </a:endParaRPr>
          </a:p>
          <a:p>
            <a:pPr marL="1125220">
              <a:lnSpc>
                <a:spcPct val="100000"/>
              </a:lnSpc>
              <a:spcBef>
                <a:spcPts val="550"/>
              </a:spcBef>
            </a:pPr>
            <a:r>
              <a:rPr sz="1250" b="1" spc="-5" dirty="0">
                <a:solidFill>
                  <a:srgbClr val="CF2D1C"/>
                </a:solidFill>
                <a:latin typeface="Courier New"/>
                <a:cs typeface="Courier New"/>
              </a:rPr>
              <a:t>sudo</a:t>
            </a:r>
            <a:r>
              <a:rPr sz="1250" b="1" spc="-15" dirty="0">
                <a:solidFill>
                  <a:srgbClr val="CF2D1C"/>
                </a:solidFill>
                <a:latin typeface="Courier New"/>
                <a:cs typeface="Courier New"/>
              </a:rPr>
              <a:t> </a:t>
            </a:r>
            <a:r>
              <a:rPr sz="1250" b="1" spc="-5" dirty="0">
                <a:solidFill>
                  <a:srgbClr val="CF2D1C"/>
                </a:solidFill>
                <a:latin typeface="Courier New"/>
                <a:cs typeface="Courier New"/>
              </a:rPr>
              <a:t>iptables</a:t>
            </a:r>
            <a:r>
              <a:rPr sz="1250" b="1" spc="-10" dirty="0">
                <a:solidFill>
                  <a:srgbClr val="CF2D1C"/>
                </a:solidFill>
                <a:latin typeface="Courier New"/>
                <a:cs typeface="Courier New"/>
              </a:rPr>
              <a:t> </a:t>
            </a:r>
            <a:r>
              <a:rPr sz="1250" b="1" spc="-5" dirty="0">
                <a:solidFill>
                  <a:srgbClr val="CF2D1C"/>
                </a:solidFill>
                <a:latin typeface="Courier New"/>
                <a:cs typeface="Courier New"/>
              </a:rPr>
              <a:t>-s</a:t>
            </a:r>
            <a:r>
              <a:rPr sz="1250" b="1" spc="-10" dirty="0">
                <a:solidFill>
                  <a:srgbClr val="CF2D1C"/>
                </a:solidFill>
                <a:latin typeface="Courier New"/>
                <a:cs typeface="Courier New"/>
              </a:rPr>
              <a:t> </a:t>
            </a:r>
            <a:r>
              <a:rPr sz="1250" b="1" spc="-5" dirty="0">
                <a:solidFill>
                  <a:srgbClr val="CF2D1C"/>
                </a:solidFill>
                <a:latin typeface="Courier New"/>
                <a:cs typeface="Courier New"/>
              </a:rPr>
              <a:t>192.168.122.103</a:t>
            </a:r>
            <a:r>
              <a:rPr sz="1250" b="1" spc="-15" dirty="0">
                <a:solidFill>
                  <a:srgbClr val="CF2D1C"/>
                </a:solidFill>
                <a:latin typeface="Courier New"/>
                <a:cs typeface="Courier New"/>
              </a:rPr>
              <a:t> </a:t>
            </a:r>
            <a:r>
              <a:rPr sz="1250" b="1" spc="-5" dirty="0">
                <a:solidFill>
                  <a:srgbClr val="CF2D1C"/>
                </a:solidFill>
                <a:latin typeface="Courier New"/>
                <a:cs typeface="Courier New"/>
              </a:rPr>
              <a:t>-j</a:t>
            </a:r>
            <a:r>
              <a:rPr sz="1250" b="1" spc="-10" dirty="0">
                <a:solidFill>
                  <a:srgbClr val="CF2D1C"/>
                </a:solidFill>
                <a:latin typeface="Courier New"/>
                <a:cs typeface="Courier New"/>
              </a:rPr>
              <a:t> </a:t>
            </a:r>
            <a:r>
              <a:rPr sz="1250" b="1" spc="-5" dirty="0">
                <a:solidFill>
                  <a:srgbClr val="CF2D1C"/>
                </a:solidFill>
                <a:latin typeface="Courier New"/>
                <a:cs typeface="Courier New"/>
              </a:rPr>
              <a:t>ACCEPT</a:t>
            </a:r>
            <a:endParaRPr sz="1250">
              <a:latin typeface="Courier New"/>
              <a:cs typeface="Courier New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440690" y="3440429"/>
            <a:ext cx="4850130" cy="5270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0"/>
              </a:spcBef>
            </a:pPr>
            <a:r>
              <a:rPr sz="1100" spc="80" dirty="0">
                <a:solidFill>
                  <a:srgbClr val="CF2D1C"/>
                </a:solidFill>
                <a:latin typeface="Calibri"/>
                <a:cs typeface="Calibri"/>
              </a:rPr>
              <a:t>Αυτό </a:t>
            </a:r>
            <a:r>
              <a:rPr sz="1100" b="1" spc="75" dirty="0">
                <a:solidFill>
                  <a:srgbClr val="CF2D1C"/>
                </a:solidFill>
                <a:latin typeface="Calibri"/>
                <a:cs typeface="Calibri"/>
              </a:rPr>
              <a:t>σημαίνει </a:t>
            </a:r>
            <a:r>
              <a:rPr sz="1100" spc="60" dirty="0">
                <a:solidFill>
                  <a:srgbClr val="CF2D1C"/>
                </a:solidFill>
                <a:latin typeface="Calibri"/>
                <a:cs typeface="Calibri"/>
              </a:rPr>
              <a:t>ότι </a:t>
            </a:r>
            <a:r>
              <a:rPr sz="1100" b="1" spc="80" dirty="0">
                <a:solidFill>
                  <a:srgbClr val="CF2D1C"/>
                </a:solidFill>
                <a:latin typeface="Calibri"/>
                <a:cs typeface="Calibri"/>
              </a:rPr>
              <a:t>αποδέχομαι </a:t>
            </a:r>
            <a:r>
              <a:rPr sz="1100" spc="75" dirty="0">
                <a:solidFill>
                  <a:srgbClr val="CF2D1C"/>
                </a:solidFill>
                <a:latin typeface="Calibri"/>
                <a:cs typeface="Calibri"/>
              </a:rPr>
              <a:t>στο </a:t>
            </a:r>
            <a:r>
              <a:rPr sz="1100" b="1" spc="75" dirty="0">
                <a:solidFill>
                  <a:srgbClr val="CF2D1C"/>
                </a:solidFill>
                <a:latin typeface="Calibri"/>
                <a:cs typeface="Calibri"/>
              </a:rPr>
              <a:t>διακομιστή/Εξυπηρετητή </a:t>
            </a:r>
            <a:r>
              <a:rPr sz="1100" spc="80" dirty="0">
                <a:solidFill>
                  <a:srgbClr val="CF2D1C"/>
                </a:solidFill>
                <a:latin typeface="Calibri"/>
                <a:cs typeface="Calibri"/>
              </a:rPr>
              <a:t>να </a:t>
            </a:r>
            <a:r>
              <a:rPr sz="1100" spc="70" dirty="0">
                <a:solidFill>
                  <a:srgbClr val="CF2D1C"/>
                </a:solidFill>
                <a:latin typeface="Calibri"/>
                <a:cs typeface="Calibri"/>
              </a:rPr>
              <a:t>δέχεται </a:t>
            </a:r>
            <a:r>
              <a:rPr sz="1100" spc="-235" dirty="0">
                <a:solidFill>
                  <a:srgbClr val="CF2D1C"/>
                </a:solidFill>
                <a:latin typeface="Calibri"/>
                <a:cs typeface="Calibri"/>
              </a:rPr>
              <a:t> </a:t>
            </a:r>
            <a:r>
              <a:rPr sz="1100" b="1" spc="85" dirty="0">
                <a:solidFill>
                  <a:srgbClr val="CF2D1C"/>
                </a:solidFill>
                <a:latin typeface="Calibri"/>
                <a:cs typeface="Calibri"/>
              </a:rPr>
              <a:t>όλα </a:t>
            </a:r>
            <a:r>
              <a:rPr sz="1100" b="1" spc="80" dirty="0">
                <a:solidFill>
                  <a:srgbClr val="CF2D1C"/>
                </a:solidFill>
                <a:latin typeface="Calibri"/>
                <a:cs typeface="Calibri"/>
              </a:rPr>
              <a:t>τα πακέτα </a:t>
            </a:r>
            <a:r>
              <a:rPr sz="1100" b="1" spc="85" dirty="0">
                <a:solidFill>
                  <a:srgbClr val="CF2D1C"/>
                </a:solidFill>
                <a:latin typeface="Calibri"/>
                <a:cs typeface="Calibri"/>
              </a:rPr>
              <a:t>δεδομένων </a:t>
            </a:r>
            <a:r>
              <a:rPr sz="1100" spc="90" dirty="0">
                <a:solidFill>
                  <a:srgbClr val="CF2D1C"/>
                </a:solidFill>
                <a:latin typeface="Calibri"/>
                <a:cs typeface="Calibri"/>
              </a:rPr>
              <a:t>από </a:t>
            </a:r>
            <a:r>
              <a:rPr sz="1100" spc="70" dirty="0">
                <a:solidFill>
                  <a:srgbClr val="CF2D1C"/>
                </a:solidFill>
                <a:latin typeface="Calibri"/>
                <a:cs typeface="Calibri"/>
              </a:rPr>
              <a:t>τη </a:t>
            </a:r>
            <a:r>
              <a:rPr sz="1100" b="1" spc="80" dirty="0">
                <a:solidFill>
                  <a:srgbClr val="CF2D1C"/>
                </a:solidFill>
                <a:latin typeface="Calibri"/>
                <a:cs typeface="Calibri"/>
              </a:rPr>
              <a:t>συσκευή-πελάτη </a:t>
            </a:r>
            <a:r>
              <a:rPr sz="1100" spc="80" dirty="0">
                <a:solidFill>
                  <a:srgbClr val="CF2D1C"/>
                </a:solidFill>
                <a:latin typeface="Calibri"/>
                <a:cs typeface="Calibri"/>
              </a:rPr>
              <a:t>με </a:t>
            </a:r>
            <a:r>
              <a:rPr sz="1100" b="1" spc="60" dirty="0">
                <a:solidFill>
                  <a:srgbClr val="CF2D1C"/>
                </a:solidFill>
                <a:latin typeface="Calibri"/>
                <a:cs typeface="Calibri"/>
              </a:rPr>
              <a:t>IP </a:t>
            </a:r>
            <a:r>
              <a:rPr sz="1100" b="1" spc="85" dirty="0">
                <a:solidFill>
                  <a:srgbClr val="CF2D1C"/>
                </a:solidFill>
                <a:latin typeface="Calibri"/>
                <a:cs typeface="Calibri"/>
              </a:rPr>
              <a:t>που </a:t>
            </a:r>
            <a:r>
              <a:rPr sz="1100" b="1" spc="70" dirty="0">
                <a:solidFill>
                  <a:srgbClr val="CF2D1C"/>
                </a:solidFill>
                <a:latin typeface="Calibri"/>
                <a:cs typeface="Calibri"/>
              </a:rPr>
              <a:t>τελειώνει </a:t>
            </a:r>
            <a:r>
              <a:rPr sz="1100" b="1" spc="-240" dirty="0">
                <a:solidFill>
                  <a:srgbClr val="CF2D1C"/>
                </a:solidFill>
                <a:latin typeface="Calibri"/>
                <a:cs typeface="Calibri"/>
              </a:rPr>
              <a:t> </a:t>
            </a:r>
            <a:r>
              <a:rPr sz="1100" spc="80" dirty="0">
                <a:solidFill>
                  <a:srgbClr val="CF2D1C"/>
                </a:solidFill>
                <a:latin typeface="Calibri"/>
                <a:cs typeface="Calibri"/>
              </a:rPr>
              <a:t>σε</a:t>
            </a:r>
            <a:r>
              <a:rPr sz="1100" spc="30" dirty="0">
                <a:solidFill>
                  <a:srgbClr val="CF2D1C"/>
                </a:solidFill>
                <a:latin typeface="Calibri"/>
                <a:cs typeface="Calibri"/>
              </a:rPr>
              <a:t> </a:t>
            </a:r>
            <a:r>
              <a:rPr sz="1100" spc="60" dirty="0">
                <a:solidFill>
                  <a:srgbClr val="CF2D1C"/>
                </a:solidFill>
                <a:latin typeface="Calibri"/>
                <a:cs typeface="Calibri"/>
              </a:rPr>
              <a:t>.103.</a:t>
            </a:r>
            <a:endParaRPr sz="11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131550" y="6326504"/>
            <a:ext cx="114935" cy="1244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50" spc="5" dirty="0">
                <a:latin typeface="Calibri"/>
                <a:cs typeface="Calibri"/>
              </a:rPr>
              <a:t>1</a:t>
            </a:r>
            <a:r>
              <a:rPr sz="650" spc="30" dirty="0">
                <a:latin typeface="Calibri"/>
                <a:cs typeface="Calibri"/>
              </a:rPr>
              <a:t>6</a:t>
            </a:r>
            <a:endParaRPr sz="650">
              <a:latin typeface="Calibri"/>
              <a:cs typeface="Calibri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6884987" y="0"/>
            <a:ext cx="3958590" cy="6878955"/>
            <a:chOff x="6884987" y="0"/>
            <a:chExt cx="3958590" cy="6878955"/>
          </a:xfrm>
        </p:grpSpPr>
        <p:sp>
          <p:nvSpPr>
            <p:cNvPr id="4" name="object 4"/>
            <p:cNvSpPr/>
            <p:nvPr/>
          </p:nvSpPr>
          <p:spPr>
            <a:xfrm>
              <a:off x="6896100" y="1270"/>
              <a:ext cx="1818639" cy="6856730"/>
            </a:xfrm>
            <a:custGeom>
              <a:avLst/>
              <a:gdLst/>
              <a:ahLst/>
              <a:cxnLst/>
              <a:rect l="l" t="t" r="r" b="b"/>
              <a:pathLst>
                <a:path w="1818640" h="6856730">
                  <a:moveTo>
                    <a:pt x="0" y="6856730"/>
                  </a:moveTo>
                  <a:lnTo>
                    <a:pt x="1818322" y="0"/>
                  </a:lnTo>
                </a:path>
              </a:pathLst>
            </a:custGeom>
            <a:ln w="22225">
              <a:solidFill>
                <a:srgbClr val="D6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7895589" y="5207635"/>
              <a:ext cx="756285" cy="1645920"/>
            </a:xfrm>
            <a:custGeom>
              <a:avLst/>
              <a:gdLst/>
              <a:ahLst/>
              <a:cxnLst/>
              <a:rect l="l" t="t" r="r" b="b"/>
              <a:pathLst>
                <a:path w="756284" h="1645920">
                  <a:moveTo>
                    <a:pt x="578484" y="0"/>
                  </a:moveTo>
                  <a:lnTo>
                    <a:pt x="532129" y="6350"/>
                  </a:lnTo>
                  <a:lnTo>
                    <a:pt x="489902" y="24129"/>
                  </a:lnTo>
                  <a:lnTo>
                    <a:pt x="453389" y="52387"/>
                  </a:lnTo>
                  <a:lnTo>
                    <a:pt x="425132" y="89534"/>
                  </a:lnTo>
                  <a:lnTo>
                    <a:pt x="406400" y="134619"/>
                  </a:lnTo>
                  <a:lnTo>
                    <a:pt x="0" y="1645602"/>
                  </a:lnTo>
                  <a:lnTo>
                    <a:pt x="26352" y="1645602"/>
                  </a:lnTo>
                  <a:lnTo>
                    <a:pt x="430212" y="140969"/>
                  </a:lnTo>
                  <a:lnTo>
                    <a:pt x="450214" y="95249"/>
                  </a:lnTo>
                  <a:lnTo>
                    <a:pt x="482282" y="59689"/>
                  </a:lnTo>
                  <a:lnTo>
                    <a:pt x="523239" y="35559"/>
                  </a:lnTo>
                  <a:lnTo>
                    <a:pt x="569594" y="25399"/>
                  </a:lnTo>
                  <a:lnTo>
                    <a:pt x="662362" y="25399"/>
                  </a:lnTo>
                  <a:lnTo>
                    <a:pt x="624839" y="6350"/>
                  </a:lnTo>
                  <a:lnTo>
                    <a:pt x="578484" y="0"/>
                  </a:lnTo>
                  <a:close/>
                </a:path>
                <a:path w="756284" h="1645920">
                  <a:moveTo>
                    <a:pt x="662362" y="25399"/>
                  </a:moveTo>
                  <a:lnTo>
                    <a:pt x="569594" y="25399"/>
                  </a:lnTo>
                  <a:lnTo>
                    <a:pt x="618489" y="30797"/>
                  </a:lnTo>
                  <a:lnTo>
                    <a:pt x="672464" y="57784"/>
                  </a:lnTo>
                  <a:lnTo>
                    <a:pt x="711517" y="103822"/>
                  </a:lnTo>
                  <a:lnTo>
                    <a:pt x="730884" y="161607"/>
                  </a:lnTo>
                  <a:lnTo>
                    <a:pt x="731837" y="192087"/>
                  </a:lnTo>
                  <a:lnTo>
                    <a:pt x="726439" y="222884"/>
                  </a:lnTo>
                  <a:lnTo>
                    <a:pt x="343852" y="1645602"/>
                  </a:lnTo>
                  <a:lnTo>
                    <a:pt x="370204" y="1645602"/>
                  </a:lnTo>
                  <a:lnTo>
                    <a:pt x="750252" y="229552"/>
                  </a:lnTo>
                  <a:lnTo>
                    <a:pt x="756284" y="193674"/>
                  </a:lnTo>
                  <a:lnTo>
                    <a:pt x="755332" y="158432"/>
                  </a:lnTo>
                  <a:lnTo>
                    <a:pt x="732789" y="91122"/>
                  </a:lnTo>
                  <a:lnTo>
                    <a:pt x="686752" y="37782"/>
                  </a:lnTo>
                  <a:lnTo>
                    <a:pt x="662362" y="25399"/>
                  </a:lnTo>
                  <a:close/>
                </a:path>
              </a:pathLst>
            </a:custGeom>
            <a:solidFill>
              <a:srgbClr val="D679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548880" y="6167120"/>
              <a:ext cx="3294379" cy="612140"/>
            </a:xfrm>
            <a:prstGeom prst="rect">
              <a:avLst/>
            </a:prstGeom>
          </p:spPr>
        </p:pic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875030" y="423862"/>
            <a:ext cx="2893695" cy="2921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50" spc="160" dirty="0">
                <a:solidFill>
                  <a:srgbClr val="000000"/>
                </a:solidFill>
              </a:rPr>
              <a:t>Παραδείγματα</a:t>
            </a:r>
            <a:r>
              <a:rPr sz="1750" spc="175" dirty="0">
                <a:solidFill>
                  <a:srgbClr val="000000"/>
                </a:solidFill>
              </a:rPr>
              <a:t> </a:t>
            </a:r>
            <a:r>
              <a:rPr sz="1750" spc="80" dirty="0">
                <a:solidFill>
                  <a:srgbClr val="000000"/>
                </a:solidFill>
              </a:rPr>
              <a:t>στο</a:t>
            </a:r>
            <a:r>
              <a:rPr sz="1750" spc="10" dirty="0">
                <a:solidFill>
                  <a:srgbClr val="000000"/>
                </a:solidFill>
              </a:rPr>
              <a:t> </a:t>
            </a:r>
            <a:r>
              <a:rPr sz="1750" spc="125" dirty="0">
                <a:solidFill>
                  <a:srgbClr val="000000"/>
                </a:solidFill>
              </a:rPr>
              <a:t>iptables</a:t>
            </a:r>
            <a:endParaRPr sz="1750"/>
          </a:p>
        </p:txBody>
      </p:sp>
      <p:sp>
        <p:nvSpPr>
          <p:cNvPr id="8" name="object 8"/>
          <p:cNvSpPr txBox="1"/>
          <p:nvPr/>
        </p:nvSpPr>
        <p:spPr>
          <a:xfrm>
            <a:off x="8308340" y="33019"/>
            <a:ext cx="2174240" cy="1244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50" spc="60" dirty="0">
                <a:latin typeface="Calibri"/>
                <a:cs typeface="Calibri"/>
              </a:rPr>
              <a:t>CSP004_C_E:</a:t>
            </a:r>
            <a:r>
              <a:rPr sz="650" spc="35" dirty="0">
                <a:latin typeface="Calibri"/>
                <a:cs typeface="Calibri"/>
              </a:rPr>
              <a:t> </a:t>
            </a:r>
            <a:r>
              <a:rPr sz="650" spc="55" dirty="0">
                <a:latin typeface="Calibri"/>
                <a:cs typeface="Calibri"/>
              </a:rPr>
              <a:t>Abdelkader</a:t>
            </a:r>
            <a:r>
              <a:rPr sz="650" spc="30" dirty="0">
                <a:latin typeface="Calibri"/>
                <a:cs typeface="Calibri"/>
              </a:rPr>
              <a:t> </a:t>
            </a:r>
            <a:r>
              <a:rPr sz="650" spc="60" dirty="0">
                <a:latin typeface="Calibri"/>
                <a:cs typeface="Calibri"/>
              </a:rPr>
              <a:t>Shaaban</a:t>
            </a:r>
            <a:r>
              <a:rPr sz="650" spc="40" dirty="0">
                <a:latin typeface="Calibri"/>
                <a:cs typeface="Calibri"/>
              </a:rPr>
              <a:t> </a:t>
            </a:r>
            <a:r>
              <a:rPr sz="650" spc="55" dirty="0">
                <a:latin typeface="Calibri"/>
                <a:cs typeface="Calibri"/>
              </a:rPr>
              <a:t>και</a:t>
            </a:r>
            <a:r>
              <a:rPr sz="650" spc="25" dirty="0">
                <a:latin typeface="Calibri"/>
                <a:cs typeface="Calibri"/>
              </a:rPr>
              <a:t> </a:t>
            </a:r>
            <a:r>
              <a:rPr sz="650" spc="50" dirty="0">
                <a:latin typeface="Calibri"/>
                <a:cs typeface="Calibri"/>
              </a:rPr>
              <a:t>Stefan</a:t>
            </a:r>
            <a:r>
              <a:rPr sz="650" spc="25" dirty="0">
                <a:latin typeface="Calibri"/>
                <a:cs typeface="Calibri"/>
              </a:rPr>
              <a:t> </a:t>
            </a:r>
            <a:r>
              <a:rPr sz="650" spc="50" dirty="0">
                <a:latin typeface="Calibri"/>
                <a:cs typeface="Calibri"/>
              </a:rPr>
              <a:t>Schauer</a:t>
            </a:r>
            <a:endParaRPr sz="65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0126027" y="763587"/>
            <a:ext cx="1310005" cy="1667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spc="-15" dirty="0">
                <a:solidFill>
                  <a:srgbClr val="CF2D1C"/>
                </a:solidFill>
                <a:latin typeface="Calibri"/>
                <a:cs typeface="Calibri"/>
              </a:rPr>
              <a:t>ΔΙΑΚΟΜΙΣΤΗΣ</a:t>
            </a:r>
            <a:endParaRPr sz="1000" dirty="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21665" y="938212"/>
            <a:ext cx="7193280" cy="11036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536065">
              <a:lnSpc>
                <a:spcPct val="100000"/>
              </a:lnSpc>
              <a:spcBef>
                <a:spcPts val="100"/>
              </a:spcBef>
            </a:pPr>
            <a:r>
              <a:rPr sz="1100" b="1" spc="65" dirty="0">
                <a:latin typeface="Calibri"/>
                <a:cs typeface="Calibri"/>
              </a:rPr>
              <a:t>Να</a:t>
            </a:r>
            <a:r>
              <a:rPr sz="1100" b="1" spc="20" dirty="0">
                <a:latin typeface="Calibri"/>
                <a:cs typeface="Calibri"/>
              </a:rPr>
              <a:t> </a:t>
            </a:r>
            <a:r>
              <a:rPr sz="1100" b="1" spc="45" dirty="0">
                <a:latin typeface="Calibri"/>
                <a:cs typeface="Calibri"/>
              </a:rPr>
              <a:t>επιτρέπεται</a:t>
            </a:r>
            <a:r>
              <a:rPr sz="1100" b="1" spc="25" dirty="0">
                <a:latin typeface="Calibri"/>
                <a:cs typeface="Calibri"/>
              </a:rPr>
              <a:t> </a:t>
            </a:r>
            <a:r>
              <a:rPr sz="1100" b="1" spc="55" dirty="0">
                <a:latin typeface="Calibri"/>
                <a:cs typeface="Calibri"/>
              </a:rPr>
              <a:t>όλη</a:t>
            </a:r>
            <a:r>
              <a:rPr sz="1100" b="1" spc="25" dirty="0">
                <a:latin typeface="Calibri"/>
                <a:cs typeface="Calibri"/>
              </a:rPr>
              <a:t> </a:t>
            </a:r>
            <a:r>
              <a:rPr sz="1100" b="1" spc="60" dirty="0">
                <a:latin typeface="Calibri"/>
                <a:cs typeface="Calibri"/>
              </a:rPr>
              <a:t>η</a:t>
            </a:r>
            <a:r>
              <a:rPr sz="1100" b="1" spc="20" dirty="0">
                <a:latin typeface="Calibri"/>
                <a:cs typeface="Calibri"/>
              </a:rPr>
              <a:t> </a:t>
            </a:r>
            <a:r>
              <a:rPr sz="1100" b="1" spc="50" dirty="0">
                <a:latin typeface="Calibri"/>
                <a:cs typeface="Calibri"/>
              </a:rPr>
              <a:t>κίνηση</a:t>
            </a:r>
            <a:r>
              <a:rPr sz="1100" b="1" spc="25" dirty="0">
                <a:latin typeface="Calibri"/>
                <a:cs typeface="Calibri"/>
              </a:rPr>
              <a:t> </a:t>
            </a:r>
            <a:r>
              <a:rPr sz="1100" b="1" spc="60" dirty="0">
                <a:latin typeface="Calibri"/>
                <a:cs typeface="Calibri"/>
              </a:rPr>
              <a:t>από</a:t>
            </a:r>
            <a:r>
              <a:rPr sz="1100" b="1" spc="30" dirty="0">
                <a:latin typeface="Calibri"/>
                <a:cs typeface="Calibri"/>
              </a:rPr>
              <a:t> </a:t>
            </a:r>
            <a:r>
              <a:rPr sz="1100" b="1" spc="35" dirty="0">
                <a:latin typeface="Calibri"/>
                <a:cs typeface="Calibri"/>
              </a:rPr>
              <a:t>τις</a:t>
            </a:r>
            <a:r>
              <a:rPr sz="1100" b="1" spc="25" dirty="0">
                <a:latin typeface="Calibri"/>
                <a:cs typeface="Calibri"/>
              </a:rPr>
              <a:t> </a:t>
            </a:r>
            <a:r>
              <a:rPr sz="1100" b="1" spc="50" dirty="0">
                <a:latin typeface="Calibri"/>
                <a:cs typeface="Calibri"/>
              </a:rPr>
              <a:t>εξουσιοδοτημένες</a:t>
            </a:r>
            <a:r>
              <a:rPr sz="1100" b="1" spc="20" dirty="0">
                <a:latin typeface="Calibri"/>
                <a:cs typeface="Calibri"/>
              </a:rPr>
              <a:t> </a:t>
            </a:r>
            <a:r>
              <a:rPr sz="1100" b="1" spc="50" dirty="0">
                <a:latin typeface="Calibri"/>
                <a:cs typeface="Calibri"/>
              </a:rPr>
              <a:t>συσκευές</a:t>
            </a:r>
            <a:r>
              <a:rPr sz="1100" b="1" spc="25" dirty="0">
                <a:latin typeface="Calibri"/>
                <a:cs typeface="Calibri"/>
              </a:rPr>
              <a:t> </a:t>
            </a:r>
            <a:r>
              <a:rPr sz="1100" b="1" spc="55" dirty="0">
                <a:latin typeface="Calibri"/>
                <a:cs typeface="Calibri"/>
              </a:rPr>
              <a:t>μου</a:t>
            </a:r>
            <a:r>
              <a:rPr sz="1100" b="1" spc="30" dirty="0">
                <a:latin typeface="Calibri"/>
                <a:cs typeface="Calibri"/>
              </a:rPr>
              <a:t> </a:t>
            </a:r>
            <a:r>
              <a:rPr sz="1100" b="1" spc="50" dirty="0">
                <a:latin typeface="Calibri"/>
                <a:cs typeface="Calibri"/>
              </a:rPr>
              <a:t>μόνο)</a:t>
            </a:r>
            <a:r>
              <a:rPr sz="1100" b="1" spc="25" dirty="0">
                <a:latin typeface="Calibri"/>
                <a:cs typeface="Calibri"/>
              </a:rPr>
              <a:t> </a:t>
            </a:r>
            <a:r>
              <a:rPr sz="1100" b="1" spc="50" dirty="0">
                <a:latin typeface="Calibri"/>
                <a:cs typeface="Calibri"/>
              </a:rPr>
              <a:t>στο</a:t>
            </a:r>
            <a:r>
              <a:rPr sz="1100" b="1" spc="30" dirty="0">
                <a:latin typeface="Calibri"/>
                <a:cs typeface="Calibri"/>
              </a:rPr>
              <a:t> </a:t>
            </a:r>
            <a:r>
              <a:rPr sz="1100" b="1" spc="45" dirty="0">
                <a:latin typeface="Calibri"/>
                <a:cs typeface="Calibri"/>
              </a:rPr>
              <a:t>δίκτυο</a:t>
            </a:r>
            <a:endParaRPr sz="11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1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3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tabLst>
                <a:tab pos="354965" algn="l"/>
              </a:tabLst>
            </a:pPr>
            <a:r>
              <a:rPr sz="1800" b="1" spc="-10" dirty="0">
                <a:latin typeface="Calibri"/>
                <a:cs typeface="Calibri"/>
              </a:rPr>
              <a:t>2.	</a:t>
            </a:r>
            <a:r>
              <a:rPr sz="1100" b="1" spc="75" dirty="0">
                <a:latin typeface="Calibri"/>
                <a:cs typeface="Calibri"/>
              </a:rPr>
              <a:t>Αποκλείστε</a:t>
            </a:r>
            <a:r>
              <a:rPr sz="1100" b="1" spc="40" dirty="0">
                <a:latin typeface="Calibri"/>
                <a:cs typeface="Calibri"/>
              </a:rPr>
              <a:t> </a:t>
            </a:r>
            <a:r>
              <a:rPr sz="1100" spc="80" dirty="0">
                <a:latin typeface="Calibri"/>
                <a:cs typeface="Calibri"/>
              </a:rPr>
              <a:t>όλη</a:t>
            </a:r>
            <a:r>
              <a:rPr sz="1100" spc="35" dirty="0">
                <a:latin typeface="Calibri"/>
                <a:cs typeface="Calibri"/>
              </a:rPr>
              <a:t> </a:t>
            </a:r>
            <a:r>
              <a:rPr sz="1100" spc="65" dirty="0">
                <a:latin typeface="Calibri"/>
                <a:cs typeface="Calibri"/>
              </a:rPr>
              <a:t>την</a:t>
            </a:r>
            <a:r>
              <a:rPr sz="1100" spc="20" dirty="0">
                <a:latin typeface="Calibri"/>
                <a:cs typeface="Calibri"/>
              </a:rPr>
              <a:t> </a:t>
            </a:r>
            <a:r>
              <a:rPr sz="1100" b="1" spc="80" dirty="0">
                <a:latin typeface="Calibri"/>
                <a:cs typeface="Calibri"/>
              </a:rPr>
              <a:t>υπόλοιπη</a:t>
            </a:r>
            <a:r>
              <a:rPr sz="1100" b="1" spc="40" dirty="0">
                <a:latin typeface="Calibri"/>
                <a:cs typeface="Calibri"/>
              </a:rPr>
              <a:t> </a:t>
            </a:r>
            <a:r>
              <a:rPr sz="1100" spc="60" dirty="0">
                <a:latin typeface="Calibri"/>
                <a:cs typeface="Calibri"/>
              </a:rPr>
              <a:t>κίνηση:</a:t>
            </a:r>
            <a:endParaRPr sz="1100">
              <a:latin typeface="Calibri"/>
              <a:cs typeface="Calibri"/>
            </a:endParaRPr>
          </a:p>
          <a:p>
            <a:pPr marL="106680" algn="ctr">
              <a:lnSpc>
                <a:spcPct val="100000"/>
              </a:lnSpc>
              <a:spcBef>
                <a:spcPts val="550"/>
              </a:spcBef>
            </a:pPr>
            <a:r>
              <a:rPr sz="1250" b="1" spc="-5" dirty="0">
                <a:solidFill>
                  <a:srgbClr val="CF2D1C"/>
                </a:solidFill>
                <a:latin typeface="Courier New"/>
                <a:cs typeface="Courier New"/>
              </a:rPr>
              <a:t>sudo</a:t>
            </a:r>
            <a:r>
              <a:rPr sz="1250" b="1" spc="-25" dirty="0">
                <a:solidFill>
                  <a:srgbClr val="CF2D1C"/>
                </a:solidFill>
                <a:latin typeface="Courier New"/>
                <a:cs typeface="Courier New"/>
              </a:rPr>
              <a:t> </a:t>
            </a:r>
            <a:r>
              <a:rPr sz="1250" b="1" spc="-5" dirty="0">
                <a:solidFill>
                  <a:srgbClr val="CF2D1C"/>
                </a:solidFill>
                <a:latin typeface="Courier New"/>
                <a:cs typeface="Courier New"/>
              </a:rPr>
              <a:t>iptables </a:t>
            </a:r>
            <a:r>
              <a:rPr sz="1250" b="1" spc="-15" dirty="0">
                <a:solidFill>
                  <a:srgbClr val="CF2D1C"/>
                </a:solidFill>
                <a:latin typeface="Courier New"/>
                <a:cs typeface="Courier New"/>
              </a:rPr>
              <a:t>-j</a:t>
            </a:r>
            <a:r>
              <a:rPr sz="1250" b="1" spc="-65" dirty="0">
                <a:solidFill>
                  <a:srgbClr val="CF2D1C"/>
                </a:solidFill>
                <a:latin typeface="Courier New"/>
                <a:cs typeface="Courier New"/>
              </a:rPr>
              <a:t> </a:t>
            </a:r>
            <a:r>
              <a:rPr sz="1250" b="1" spc="-20" dirty="0">
                <a:solidFill>
                  <a:srgbClr val="CF2D1C"/>
                </a:solidFill>
                <a:latin typeface="Courier New"/>
                <a:cs typeface="Courier New"/>
              </a:rPr>
              <a:t>DROP</a:t>
            </a:r>
            <a:endParaRPr sz="1250">
              <a:latin typeface="Courier New"/>
              <a:cs typeface="Courier New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40690" y="3526790"/>
            <a:ext cx="3314065" cy="4699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50" dirty="0">
                <a:solidFill>
                  <a:srgbClr val="CF2D1C"/>
                </a:solidFill>
                <a:latin typeface="Calibri"/>
                <a:cs typeface="Calibri"/>
              </a:rPr>
              <a:t>Αυτό</a:t>
            </a:r>
            <a:r>
              <a:rPr sz="1100" spc="25" dirty="0">
                <a:solidFill>
                  <a:srgbClr val="CF2D1C"/>
                </a:solidFill>
                <a:latin typeface="Calibri"/>
                <a:cs typeface="Calibri"/>
              </a:rPr>
              <a:t> </a:t>
            </a:r>
            <a:r>
              <a:rPr sz="1100" spc="45" dirty="0">
                <a:solidFill>
                  <a:srgbClr val="CF2D1C"/>
                </a:solidFill>
                <a:latin typeface="Calibri"/>
                <a:cs typeface="Calibri"/>
              </a:rPr>
              <a:t>σημαίνει</a:t>
            </a:r>
            <a:r>
              <a:rPr sz="1100" spc="30" dirty="0">
                <a:solidFill>
                  <a:srgbClr val="CF2D1C"/>
                </a:solidFill>
                <a:latin typeface="Calibri"/>
                <a:cs typeface="Calibri"/>
              </a:rPr>
              <a:t> </a:t>
            </a:r>
            <a:r>
              <a:rPr sz="1100" spc="40" dirty="0">
                <a:solidFill>
                  <a:srgbClr val="CF2D1C"/>
                </a:solidFill>
                <a:latin typeface="Calibri"/>
                <a:cs typeface="Calibri"/>
              </a:rPr>
              <a:t>ότι</a:t>
            </a:r>
            <a:r>
              <a:rPr sz="1100" spc="30" dirty="0">
                <a:solidFill>
                  <a:srgbClr val="CF2D1C"/>
                </a:solidFill>
                <a:latin typeface="Calibri"/>
                <a:cs typeface="Calibri"/>
              </a:rPr>
              <a:t> </a:t>
            </a:r>
            <a:r>
              <a:rPr sz="1100" b="1" spc="55" dirty="0">
                <a:solidFill>
                  <a:srgbClr val="CF2D1C"/>
                </a:solidFill>
                <a:latin typeface="Calibri"/>
                <a:cs typeface="Calibri"/>
              </a:rPr>
              <a:t>απορρίπτω</a:t>
            </a:r>
            <a:r>
              <a:rPr sz="1100" b="1" spc="30" dirty="0">
                <a:solidFill>
                  <a:srgbClr val="CF2D1C"/>
                </a:solidFill>
                <a:latin typeface="Calibri"/>
                <a:cs typeface="Calibri"/>
              </a:rPr>
              <a:t> </a:t>
            </a:r>
            <a:r>
              <a:rPr sz="1100" spc="45" dirty="0">
                <a:solidFill>
                  <a:srgbClr val="CF2D1C"/>
                </a:solidFill>
                <a:latin typeface="Calibri"/>
                <a:cs typeface="Calibri"/>
              </a:rPr>
              <a:t>όλες</a:t>
            </a:r>
            <a:r>
              <a:rPr sz="1100" spc="30" dirty="0">
                <a:solidFill>
                  <a:srgbClr val="CF2D1C"/>
                </a:solidFill>
                <a:latin typeface="Calibri"/>
                <a:cs typeface="Calibri"/>
              </a:rPr>
              <a:t> </a:t>
            </a:r>
            <a:r>
              <a:rPr sz="1100" b="1" spc="30" dirty="0">
                <a:solidFill>
                  <a:srgbClr val="CF2D1C"/>
                </a:solidFill>
                <a:latin typeface="Calibri"/>
                <a:cs typeface="Calibri"/>
              </a:rPr>
              <a:t>τις</a:t>
            </a:r>
            <a:r>
              <a:rPr sz="1100" b="1" spc="5" dirty="0">
                <a:solidFill>
                  <a:srgbClr val="CF2D1C"/>
                </a:solidFill>
                <a:latin typeface="Calibri"/>
                <a:cs typeface="Calibri"/>
              </a:rPr>
              <a:t> </a:t>
            </a:r>
            <a:r>
              <a:rPr sz="1100" b="1" spc="35" dirty="0">
                <a:solidFill>
                  <a:srgbClr val="CF2D1C"/>
                </a:solidFill>
                <a:latin typeface="Calibri"/>
                <a:cs typeface="Calibri"/>
              </a:rPr>
              <a:t>εισερχόμενες</a:t>
            </a:r>
            <a:endParaRPr sz="11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860"/>
              </a:spcBef>
            </a:pPr>
            <a:r>
              <a:rPr sz="1100" spc="100" dirty="0">
                <a:solidFill>
                  <a:srgbClr val="CF2D1C"/>
                </a:solidFill>
                <a:latin typeface="Calibri"/>
                <a:cs typeface="Calibri"/>
              </a:rPr>
              <a:t>πακέτα</a:t>
            </a:r>
            <a:r>
              <a:rPr sz="1100" spc="-10" dirty="0">
                <a:solidFill>
                  <a:srgbClr val="CF2D1C"/>
                </a:solidFill>
                <a:latin typeface="Calibri"/>
                <a:cs typeface="Calibri"/>
              </a:rPr>
              <a:t> </a:t>
            </a:r>
            <a:r>
              <a:rPr sz="1100" spc="95" dirty="0">
                <a:solidFill>
                  <a:srgbClr val="CF2D1C"/>
                </a:solidFill>
                <a:latin typeface="Calibri"/>
                <a:cs typeface="Calibri"/>
              </a:rPr>
              <a:t>δεδομένων.</a:t>
            </a:r>
            <a:endParaRPr sz="1100">
              <a:latin typeface="Calibri"/>
              <a:cs typeface="Calibri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5367020" y="2186939"/>
            <a:ext cx="6102350" cy="4326890"/>
            <a:chOff x="5367020" y="2186939"/>
            <a:chExt cx="6102350" cy="4326890"/>
          </a:xfrm>
        </p:grpSpPr>
        <p:pic>
          <p:nvPicPr>
            <p:cNvPr id="13" name="object 1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367020" y="2186939"/>
              <a:ext cx="6102350" cy="4326890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562600" y="2382519"/>
              <a:ext cx="5524500" cy="374904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5372100" y="0"/>
            <a:ext cx="6097270" cy="6878955"/>
            <a:chOff x="5372100" y="0"/>
            <a:chExt cx="6097270" cy="6878955"/>
          </a:xfrm>
        </p:grpSpPr>
        <p:sp>
          <p:nvSpPr>
            <p:cNvPr id="3" name="object 3"/>
            <p:cNvSpPr/>
            <p:nvPr/>
          </p:nvSpPr>
          <p:spPr>
            <a:xfrm>
              <a:off x="6896100" y="1270"/>
              <a:ext cx="1818639" cy="6856730"/>
            </a:xfrm>
            <a:custGeom>
              <a:avLst/>
              <a:gdLst/>
              <a:ahLst/>
              <a:cxnLst/>
              <a:rect l="l" t="t" r="r" b="b"/>
              <a:pathLst>
                <a:path w="1818640" h="6856730">
                  <a:moveTo>
                    <a:pt x="0" y="6856730"/>
                  </a:moveTo>
                  <a:lnTo>
                    <a:pt x="1818322" y="0"/>
                  </a:lnTo>
                </a:path>
              </a:pathLst>
            </a:custGeom>
            <a:ln w="22225">
              <a:solidFill>
                <a:srgbClr val="D6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7895589" y="5207635"/>
              <a:ext cx="756285" cy="1645920"/>
            </a:xfrm>
            <a:custGeom>
              <a:avLst/>
              <a:gdLst/>
              <a:ahLst/>
              <a:cxnLst/>
              <a:rect l="l" t="t" r="r" b="b"/>
              <a:pathLst>
                <a:path w="756284" h="1645920">
                  <a:moveTo>
                    <a:pt x="578484" y="0"/>
                  </a:moveTo>
                  <a:lnTo>
                    <a:pt x="532129" y="6350"/>
                  </a:lnTo>
                  <a:lnTo>
                    <a:pt x="489902" y="24129"/>
                  </a:lnTo>
                  <a:lnTo>
                    <a:pt x="453389" y="52387"/>
                  </a:lnTo>
                  <a:lnTo>
                    <a:pt x="425132" y="89534"/>
                  </a:lnTo>
                  <a:lnTo>
                    <a:pt x="406400" y="134619"/>
                  </a:lnTo>
                  <a:lnTo>
                    <a:pt x="0" y="1645602"/>
                  </a:lnTo>
                  <a:lnTo>
                    <a:pt x="26352" y="1645602"/>
                  </a:lnTo>
                  <a:lnTo>
                    <a:pt x="430212" y="140969"/>
                  </a:lnTo>
                  <a:lnTo>
                    <a:pt x="450214" y="95249"/>
                  </a:lnTo>
                  <a:lnTo>
                    <a:pt x="482282" y="59689"/>
                  </a:lnTo>
                  <a:lnTo>
                    <a:pt x="523239" y="35559"/>
                  </a:lnTo>
                  <a:lnTo>
                    <a:pt x="569594" y="25399"/>
                  </a:lnTo>
                  <a:lnTo>
                    <a:pt x="662362" y="25399"/>
                  </a:lnTo>
                  <a:lnTo>
                    <a:pt x="624839" y="6350"/>
                  </a:lnTo>
                  <a:lnTo>
                    <a:pt x="578484" y="0"/>
                  </a:lnTo>
                  <a:close/>
                </a:path>
                <a:path w="756284" h="1645920">
                  <a:moveTo>
                    <a:pt x="662362" y="25399"/>
                  </a:moveTo>
                  <a:lnTo>
                    <a:pt x="569594" y="25399"/>
                  </a:lnTo>
                  <a:lnTo>
                    <a:pt x="618489" y="30797"/>
                  </a:lnTo>
                  <a:lnTo>
                    <a:pt x="672464" y="57784"/>
                  </a:lnTo>
                  <a:lnTo>
                    <a:pt x="711517" y="103822"/>
                  </a:lnTo>
                  <a:lnTo>
                    <a:pt x="730884" y="161607"/>
                  </a:lnTo>
                  <a:lnTo>
                    <a:pt x="731837" y="192087"/>
                  </a:lnTo>
                  <a:lnTo>
                    <a:pt x="726439" y="222884"/>
                  </a:lnTo>
                  <a:lnTo>
                    <a:pt x="343852" y="1645602"/>
                  </a:lnTo>
                  <a:lnTo>
                    <a:pt x="370204" y="1645602"/>
                  </a:lnTo>
                  <a:lnTo>
                    <a:pt x="750252" y="229552"/>
                  </a:lnTo>
                  <a:lnTo>
                    <a:pt x="756284" y="193674"/>
                  </a:lnTo>
                  <a:lnTo>
                    <a:pt x="755332" y="158432"/>
                  </a:lnTo>
                  <a:lnTo>
                    <a:pt x="732789" y="91122"/>
                  </a:lnTo>
                  <a:lnTo>
                    <a:pt x="686752" y="37782"/>
                  </a:lnTo>
                  <a:lnTo>
                    <a:pt x="662362" y="25399"/>
                  </a:lnTo>
                  <a:close/>
                </a:path>
              </a:pathLst>
            </a:custGeom>
            <a:solidFill>
              <a:srgbClr val="D679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548879" y="6167120"/>
              <a:ext cx="3294379" cy="612140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372100" y="2174240"/>
              <a:ext cx="6097270" cy="4321810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567679" y="2369820"/>
              <a:ext cx="5519420" cy="3743960"/>
            </a:xfrm>
            <a:prstGeom prst="rect">
              <a:avLst/>
            </a:prstGeom>
          </p:spPr>
        </p:pic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875030" y="423862"/>
            <a:ext cx="2893695" cy="2921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50" spc="160" dirty="0">
                <a:solidFill>
                  <a:srgbClr val="000000"/>
                </a:solidFill>
              </a:rPr>
              <a:t>Παραδείγματα</a:t>
            </a:r>
            <a:r>
              <a:rPr sz="1750" spc="170" dirty="0">
                <a:solidFill>
                  <a:srgbClr val="000000"/>
                </a:solidFill>
              </a:rPr>
              <a:t> </a:t>
            </a:r>
            <a:r>
              <a:rPr sz="1750" spc="80" dirty="0">
                <a:solidFill>
                  <a:srgbClr val="000000"/>
                </a:solidFill>
              </a:rPr>
              <a:t>στο</a:t>
            </a:r>
            <a:r>
              <a:rPr sz="1750" spc="5" dirty="0">
                <a:solidFill>
                  <a:srgbClr val="000000"/>
                </a:solidFill>
              </a:rPr>
              <a:t> </a:t>
            </a:r>
            <a:r>
              <a:rPr sz="1750" spc="125" dirty="0">
                <a:solidFill>
                  <a:srgbClr val="000000"/>
                </a:solidFill>
              </a:rPr>
              <a:t>iptables</a:t>
            </a:r>
            <a:endParaRPr sz="1750"/>
          </a:p>
        </p:txBody>
      </p:sp>
      <p:sp>
        <p:nvSpPr>
          <p:cNvPr id="9" name="object 9"/>
          <p:cNvSpPr txBox="1"/>
          <p:nvPr/>
        </p:nvSpPr>
        <p:spPr>
          <a:xfrm>
            <a:off x="8308340" y="33019"/>
            <a:ext cx="2174240" cy="1244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50" spc="60" dirty="0">
                <a:latin typeface="Calibri"/>
                <a:cs typeface="Calibri"/>
              </a:rPr>
              <a:t>CSP004_C_E:</a:t>
            </a:r>
            <a:r>
              <a:rPr sz="650" spc="35" dirty="0">
                <a:latin typeface="Calibri"/>
                <a:cs typeface="Calibri"/>
              </a:rPr>
              <a:t> </a:t>
            </a:r>
            <a:r>
              <a:rPr sz="650" spc="55" dirty="0">
                <a:latin typeface="Calibri"/>
                <a:cs typeface="Calibri"/>
              </a:rPr>
              <a:t>Abdelkader</a:t>
            </a:r>
            <a:r>
              <a:rPr sz="650" spc="30" dirty="0">
                <a:latin typeface="Calibri"/>
                <a:cs typeface="Calibri"/>
              </a:rPr>
              <a:t> </a:t>
            </a:r>
            <a:r>
              <a:rPr sz="650" spc="60" dirty="0">
                <a:latin typeface="Calibri"/>
                <a:cs typeface="Calibri"/>
              </a:rPr>
              <a:t>Shaaban</a:t>
            </a:r>
            <a:r>
              <a:rPr sz="650" spc="40" dirty="0">
                <a:latin typeface="Calibri"/>
                <a:cs typeface="Calibri"/>
              </a:rPr>
              <a:t> </a:t>
            </a:r>
            <a:r>
              <a:rPr sz="650" spc="55" dirty="0">
                <a:latin typeface="Calibri"/>
                <a:cs typeface="Calibri"/>
              </a:rPr>
              <a:t>και</a:t>
            </a:r>
            <a:r>
              <a:rPr sz="650" spc="25" dirty="0">
                <a:latin typeface="Calibri"/>
                <a:cs typeface="Calibri"/>
              </a:rPr>
              <a:t> </a:t>
            </a:r>
            <a:r>
              <a:rPr sz="650" spc="50" dirty="0">
                <a:latin typeface="Calibri"/>
                <a:cs typeface="Calibri"/>
              </a:rPr>
              <a:t>Stefan</a:t>
            </a:r>
            <a:r>
              <a:rPr sz="650" spc="25" dirty="0">
                <a:latin typeface="Calibri"/>
                <a:cs typeface="Calibri"/>
              </a:rPr>
              <a:t> </a:t>
            </a:r>
            <a:r>
              <a:rPr sz="650" spc="50" dirty="0">
                <a:latin typeface="Calibri"/>
                <a:cs typeface="Calibri"/>
              </a:rPr>
              <a:t>Schauer</a:t>
            </a:r>
            <a:endParaRPr sz="65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9712959" y="763587"/>
            <a:ext cx="1722755" cy="1667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spc="-15" dirty="0">
                <a:solidFill>
                  <a:srgbClr val="CF2D1C"/>
                </a:solidFill>
                <a:latin typeface="Calibri"/>
                <a:cs typeface="Calibri"/>
              </a:rPr>
              <a:t>ΕΞΥΠΗΡΕΤΗΤΗΣ</a:t>
            </a:r>
            <a:endParaRPr sz="1000" dirty="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621665" y="938212"/>
            <a:ext cx="7193280" cy="11036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536065">
              <a:lnSpc>
                <a:spcPct val="100000"/>
              </a:lnSpc>
              <a:spcBef>
                <a:spcPts val="100"/>
              </a:spcBef>
            </a:pPr>
            <a:r>
              <a:rPr sz="1100" b="1" spc="65" dirty="0">
                <a:latin typeface="Calibri"/>
                <a:cs typeface="Calibri"/>
              </a:rPr>
              <a:t>Να</a:t>
            </a:r>
            <a:r>
              <a:rPr sz="1100" b="1" spc="20" dirty="0">
                <a:latin typeface="Calibri"/>
                <a:cs typeface="Calibri"/>
              </a:rPr>
              <a:t> </a:t>
            </a:r>
            <a:r>
              <a:rPr sz="1100" b="1" spc="45" dirty="0">
                <a:latin typeface="Calibri"/>
                <a:cs typeface="Calibri"/>
              </a:rPr>
              <a:t>επιτρέπεται</a:t>
            </a:r>
            <a:r>
              <a:rPr sz="1100" b="1" spc="25" dirty="0">
                <a:latin typeface="Calibri"/>
                <a:cs typeface="Calibri"/>
              </a:rPr>
              <a:t> </a:t>
            </a:r>
            <a:r>
              <a:rPr sz="1100" b="1" spc="55" dirty="0">
                <a:latin typeface="Calibri"/>
                <a:cs typeface="Calibri"/>
              </a:rPr>
              <a:t>όλη</a:t>
            </a:r>
            <a:r>
              <a:rPr sz="1100" b="1" spc="25" dirty="0">
                <a:latin typeface="Calibri"/>
                <a:cs typeface="Calibri"/>
              </a:rPr>
              <a:t> </a:t>
            </a:r>
            <a:r>
              <a:rPr sz="1100" b="1" spc="60" dirty="0">
                <a:latin typeface="Calibri"/>
                <a:cs typeface="Calibri"/>
              </a:rPr>
              <a:t>η</a:t>
            </a:r>
            <a:r>
              <a:rPr sz="1100" b="1" spc="20" dirty="0">
                <a:latin typeface="Calibri"/>
                <a:cs typeface="Calibri"/>
              </a:rPr>
              <a:t> </a:t>
            </a:r>
            <a:r>
              <a:rPr sz="1100" b="1" spc="50" dirty="0">
                <a:latin typeface="Calibri"/>
                <a:cs typeface="Calibri"/>
              </a:rPr>
              <a:t>κίνηση</a:t>
            </a:r>
            <a:r>
              <a:rPr sz="1100" b="1" spc="25" dirty="0">
                <a:latin typeface="Calibri"/>
                <a:cs typeface="Calibri"/>
              </a:rPr>
              <a:t> </a:t>
            </a:r>
            <a:r>
              <a:rPr sz="1100" b="1" spc="60" dirty="0">
                <a:latin typeface="Calibri"/>
                <a:cs typeface="Calibri"/>
              </a:rPr>
              <a:t>από</a:t>
            </a:r>
            <a:r>
              <a:rPr sz="1100" b="1" spc="30" dirty="0">
                <a:latin typeface="Calibri"/>
                <a:cs typeface="Calibri"/>
              </a:rPr>
              <a:t> </a:t>
            </a:r>
            <a:r>
              <a:rPr sz="1100" b="1" spc="35" dirty="0">
                <a:latin typeface="Calibri"/>
                <a:cs typeface="Calibri"/>
              </a:rPr>
              <a:t>τις</a:t>
            </a:r>
            <a:r>
              <a:rPr sz="1100" b="1" spc="25" dirty="0">
                <a:latin typeface="Calibri"/>
                <a:cs typeface="Calibri"/>
              </a:rPr>
              <a:t> </a:t>
            </a:r>
            <a:r>
              <a:rPr sz="1100" b="1" spc="50" dirty="0">
                <a:latin typeface="Calibri"/>
                <a:cs typeface="Calibri"/>
              </a:rPr>
              <a:t>εξουσιοδοτημένες</a:t>
            </a:r>
            <a:r>
              <a:rPr sz="1100" b="1" spc="20" dirty="0">
                <a:latin typeface="Calibri"/>
                <a:cs typeface="Calibri"/>
              </a:rPr>
              <a:t> </a:t>
            </a:r>
            <a:r>
              <a:rPr sz="1100" b="1" spc="50" dirty="0">
                <a:latin typeface="Calibri"/>
                <a:cs typeface="Calibri"/>
              </a:rPr>
              <a:t>συσκευές</a:t>
            </a:r>
            <a:r>
              <a:rPr sz="1100" b="1" spc="25" dirty="0">
                <a:latin typeface="Calibri"/>
                <a:cs typeface="Calibri"/>
              </a:rPr>
              <a:t> </a:t>
            </a:r>
            <a:r>
              <a:rPr sz="1100" b="1" spc="55" dirty="0">
                <a:latin typeface="Calibri"/>
                <a:cs typeface="Calibri"/>
              </a:rPr>
              <a:t>μου</a:t>
            </a:r>
            <a:r>
              <a:rPr sz="1100" b="1" spc="30" dirty="0">
                <a:latin typeface="Calibri"/>
                <a:cs typeface="Calibri"/>
              </a:rPr>
              <a:t> </a:t>
            </a:r>
            <a:r>
              <a:rPr sz="1100" b="1" spc="50" dirty="0">
                <a:latin typeface="Calibri"/>
                <a:cs typeface="Calibri"/>
              </a:rPr>
              <a:t>μόνο)</a:t>
            </a:r>
            <a:r>
              <a:rPr sz="1100" b="1" spc="25" dirty="0">
                <a:latin typeface="Calibri"/>
                <a:cs typeface="Calibri"/>
              </a:rPr>
              <a:t> </a:t>
            </a:r>
            <a:r>
              <a:rPr sz="1100" b="1" spc="50" dirty="0">
                <a:latin typeface="Calibri"/>
                <a:cs typeface="Calibri"/>
              </a:rPr>
              <a:t>στο</a:t>
            </a:r>
            <a:r>
              <a:rPr sz="1100" b="1" spc="30" dirty="0">
                <a:latin typeface="Calibri"/>
                <a:cs typeface="Calibri"/>
              </a:rPr>
              <a:t> </a:t>
            </a:r>
            <a:r>
              <a:rPr sz="1100" b="1" spc="45" dirty="0">
                <a:latin typeface="Calibri"/>
                <a:cs typeface="Calibri"/>
              </a:rPr>
              <a:t>δίκτυο</a:t>
            </a:r>
            <a:endParaRPr sz="11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1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3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tabLst>
                <a:tab pos="354965" algn="l"/>
              </a:tabLst>
            </a:pPr>
            <a:r>
              <a:rPr sz="1800" b="1" spc="-10" dirty="0">
                <a:latin typeface="Calibri"/>
                <a:cs typeface="Calibri"/>
              </a:rPr>
              <a:t>3.	</a:t>
            </a:r>
            <a:r>
              <a:rPr sz="1100" b="1" spc="75" dirty="0">
                <a:latin typeface="Calibri"/>
                <a:cs typeface="Calibri"/>
              </a:rPr>
              <a:t>Επιτρέψτε</a:t>
            </a:r>
            <a:r>
              <a:rPr sz="1100" b="1" spc="40" dirty="0">
                <a:latin typeface="Calibri"/>
                <a:cs typeface="Calibri"/>
              </a:rPr>
              <a:t> </a:t>
            </a:r>
            <a:r>
              <a:rPr sz="1100" spc="75" dirty="0">
                <a:latin typeface="Calibri"/>
                <a:cs typeface="Calibri"/>
              </a:rPr>
              <a:t>την</a:t>
            </a:r>
            <a:r>
              <a:rPr sz="1100" spc="35" dirty="0">
                <a:latin typeface="Calibri"/>
                <a:cs typeface="Calibri"/>
              </a:rPr>
              <a:t> </a:t>
            </a:r>
            <a:r>
              <a:rPr sz="1100" b="1" spc="75" dirty="0">
                <a:latin typeface="Calibri"/>
                <a:cs typeface="Calibri"/>
              </a:rPr>
              <a:t>εξερχόμενη</a:t>
            </a:r>
            <a:r>
              <a:rPr sz="1100" b="1" spc="35" dirty="0">
                <a:latin typeface="Calibri"/>
                <a:cs typeface="Calibri"/>
              </a:rPr>
              <a:t> </a:t>
            </a:r>
            <a:r>
              <a:rPr sz="1100" spc="70" dirty="0">
                <a:latin typeface="Calibri"/>
                <a:cs typeface="Calibri"/>
              </a:rPr>
              <a:t>κίνηση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spc="80" dirty="0">
                <a:latin typeface="Calibri"/>
                <a:cs typeface="Calibri"/>
              </a:rPr>
              <a:t>προς</a:t>
            </a:r>
            <a:r>
              <a:rPr sz="1100" spc="45" dirty="0">
                <a:latin typeface="Calibri"/>
                <a:cs typeface="Calibri"/>
              </a:rPr>
              <a:t> </a:t>
            </a:r>
            <a:r>
              <a:rPr sz="1100" spc="70" dirty="0">
                <a:latin typeface="Calibri"/>
                <a:cs typeface="Calibri"/>
              </a:rPr>
              <a:t>τη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b="1" spc="75" dirty="0">
                <a:latin typeface="Calibri"/>
                <a:cs typeface="Calibri"/>
              </a:rPr>
              <a:t>συγκεκριμένη</a:t>
            </a:r>
            <a:r>
              <a:rPr sz="1100" b="1" spc="40" dirty="0">
                <a:latin typeface="Calibri"/>
                <a:cs typeface="Calibri"/>
              </a:rPr>
              <a:t> IP:</a:t>
            </a:r>
            <a:endParaRPr sz="1100">
              <a:latin typeface="Calibri"/>
              <a:cs typeface="Calibri"/>
            </a:endParaRPr>
          </a:p>
          <a:p>
            <a:pPr marL="880744">
              <a:lnSpc>
                <a:spcPct val="100000"/>
              </a:lnSpc>
              <a:spcBef>
                <a:spcPts val="550"/>
              </a:spcBef>
            </a:pPr>
            <a:r>
              <a:rPr sz="1250" b="1" spc="-5" dirty="0">
                <a:solidFill>
                  <a:srgbClr val="CF2D1C"/>
                </a:solidFill>
                <a:latin typeface="Courier New"/>
                <a:cs typeface="Courier New"/>
              </a:rPr>
              <a:t>sudo</a:t>
            </a:r>
            <a:r>
              <a:rPr sz="1250" b="1" spc="-15" dirty="0">
                <a:solidFill>
                  <a:srgbClr val="CF2D1C"/>
                </a:solidFill>
                <a:latin typeface="Courier New"/>
                <a:cs typeface="Courier New"/>
              </a:rPr>
              <a:t> </a:t>
            </a:r>
            <a:r>
              <a:rPr sz="1250" b="1" spc="-5" dirty="0">
                <a:solidFill>
                  <a:srgbClr val="CF2D1C"/>
                </a:solidFill>
                <a:latin typeface="Courier New"/>
                <a:cs typeface="Courier New"/>
              </a:rPr>
              <a:t>iptables</a:t>
            </a:r>
            <a:r>
              <a:rPr sz="1250" b="1" spc="-10" dirty="0">
                <a:solidFill>
                  <a:srgbClr val="CF2D1C"/>
                </a:solidFill>
                <a:latin typeface="Courier New"/>
                <a:cs typeface="Courier New"/>
              </a:rPr>
              <a:t> </a:t>
            </a:r>
            <a:r>
              <a:rPr sz="1250" b="1" spc="-5" dirty="0">
                <a:solidFill>
                  <a:srgbClr val="CF2D1C"/>
                </a:solidFill>
                <a:latin typeface="Courier New"/>
                <a:cs typeface="Courier New"/>
              </a:rPr>
              <a:t>-d</a:t>
            </a:r>
            <a:r>
              <a:rPr sz="1250" b="1" spc="-10" dirty="0">
                <a:solidFill>
                  <a:srgbClr val="CF2D1C"/>
                </a:solidFill>
                <a:latin typeface="Courier New"/>
                <a:cs typeface="Courier New"/>
              </a:rPr>
              <a:t> </a:t>
            </a:r>
            <a:r>
              <a:rPr sz="1250" b="1" spc="-5" dirty="0">
                <a:solidFill>
                  <a:srgbClr val="CF2D1C"/>
                </a:solidFill>
                <a:latin typeface="Courier New"/>
                <a:cs typeface="Courier New"/>
              </a:rPr>
              <a:t>192.168.122.103</a:t>
            </a:r>
            <a:r>
              <a:rPr sz="1250" b="1" spc="-15" dirty="0">
                <a:solidFill>
                  <a:srgbClr val="CF2D1C"/>
                </a:solidFill>
                <a:latin typeface="Courier New"/>
                <a:cs typeface="Courier New"/>
              </a:rPr>
              <a:t> </a:t>
            </a:r>
            <a:r>
              <a:rPr sz="1250" b="1" spc="-5" dirty="0">
                <a:solidFill>
                  <a:srgbClr val="CF2D1C"/>
                </a:solidFill>
                <a:latin typeface="Courier New"/>
                <a:cs typeface="Courier New"/>
              </a:rPr>
              <a:t>-j</a:t>
            </a:r>
            <a:r>
              <a:rPr sz="1250" b="1" spc="-10" dirty="0">
                <a:solidFill>
                  <a:srgbClr val="CF2D1C"/>
                </a:solidFill>
                <a:latin typeface="Courier New"/>
                <a:cs typeface="Courier New"/>
              </a:rPr>
              <a:t> </a:t>
            </a:r>
            <a:r>
              <a:rPr sz="1250" b="1" spc="-5" dirty="0">
                <a:solidFill>
                  <a:srgbClr val="CF2D1C"/>
                </a:solidFill>
                <a:latin typeface="Courier New"/>
                <a:cs typeface="Courier New"/>
              </a:rPr>
              <a:t>ACCEPT</a:t>
            </a:r>
            <a:endParaRPr sz="1250">
              <a:latin typeface="Courier New"/>
              <a:cs typeface="Courier New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440690" y="3439795"/>
            <a:ext cx="4858385" cy="5270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0"/>
              </a:spcBef>
            </a:pPr>
            <a:r>
              <a:rPr sz="1100" spc="80" dirty="0">
                <a:solidFill>
                  <a:srgbClr val="CF2D1C"/>
                </a:solidFill>
                <a:latin typeface="Calibri"/>
                <a:cs typeface="Calibri"/>
              </a:rPr>
              <a:t>Αυτό </a:t>
            </a:r>
            <a:r>
              <a:rPr sz="1100" spc="70" dirty="0">
                <a:solidFill>
                  <a:srgbClr val="CF2D1C"/>
                </a:solidFill>
                <a:latin typeface="Calibri"/>
                <a:cs typeface="Calibri"/>
              </a:rPr>
              <a:t>σημαίνει</a:t>
            </a:r>
            <a:r>
              <a:rPr sz="1100" spc="75" dirty="0">
                <a:solidFill>
                  <a:srgbClr val="CF2D1C"/>
                </a:solidFill>
                <a:latin typeface="Calibri"/>
                <a:cs typeface="Calibri"/>
              </a:rPr>
              <a:t> </a:t>
            </a:r>
            <a:r>
              <a:rPr sz="1100" spc="60" dirty="0">
                <a:solidFill>
                  <a:srgbClr val="CF2D1C"/>
                </a:solidFill>
                <a:latin typeface="Calibri"/>
                <a:cs typeface="Calibri"/>
              </a:rPr>
              <a:t>ότι  </a:t>
            </a:r>
            <a:r>
              <a:rPr sz="1100" b="1" spc="80" dirty="0">
                <a:solidFill>
                  <a:srgbClr val="CF2D1C"/>
                </a:solidFill>
                <a:latin typeface="Calibri"/>
                <a:cs typeface="Calibri"/>
              </a:rPr>
              <a:t>επιτρέπω </a:t>
            </a:r>
            <a:r>
              <a:rPr sz="1100" spc="85" dirty="0">
                <a:solidFill>
                  <a:srgbClr val="CF2D1C"/>
                </a:solidFill>
                <a:latin typeface="Calibri"/>
                <a:cs typeface="Calibri"/>
              </a:rPr>
              <a:t>όλα </a:t>
            </a:r>
            <a:r>
              <a:rPr sz="1100" b="1" spc="80" dirty="0">
                <a:solidFill>
                  <a:srgbClr val="CF2D1C"/>
                </a:solidFill>
                <a:latin typeface="Calibri"/>
                <a:cs typeface="Calibri"/>
              </a:rPr>
              <a:t>τα </a:t>
            </a:r>
            <a:r>
              <a:rPr sz="1100" b="1" spc="75" dirty="0">
                <a:solidFill>
                  <a:srgbClr val="CF2D1C"/>
                </a:solidFill>
                <a:latin typeface="Calibri"/>
                <a:cs typeface="Calibri"/>
              </a:rPr>
              <a:t>εξερχόμενα </a:t>
            </a:r>
            <a:r>
              <a:rPr sz="1100" b="1" spc="80" dirty="0">
                <a:solidFill>
                  <a:srgbClr val="CF2D1C"/>
                </a:solidFill>
                <a:latin typeface="Calibri"/>
                <a:cs typeface="Calibri"/>
              </a:rPr>
              <a:t>πακέτα </a:t>
            </a:r>
            <a:r>
              <a:rPr sz="1100" b="1" spc="85" dirty="0">
                <a:solidFill>
                  <a:srgbClr val="CF2D1C"/>
                </a:solidFill>
                <a:latin typeface="Calibri"/>
                <a:cs typeface="Calibri"/>
              </a:rPr>
              <a:t>δεδομένων </a:t>
            </a:r>
            <a:r>
              <a:rPr sz="1100" b="1" spc="90" dirty="0">
                <a:solidFill>
                  <a:srgbClr val="CF2D1C"/>
                </a:solidFill>
                <a:latin typeface="Calibri"/>
                <a:cs typeface="Calibri"/>
              </a:rPr>
              <a:t> </a:t>
            </a:r>
            <a:r>
              <a:rPr sz="1100" spc="80" dirty="0">
                <a:solidFill>
                  <a:srgbClr val="CF2D1C"/>
                </a:solidFill>
                <a:latin typeface="Calibri"/>
                <a:cs typeface="Calibri"/>
              </a:rPr>
              <a:t>προς </a:t>
            </a:r>
            <a:r>
              <a:rPr sz="1100" spc="70" dirty="0">
                <a:solidFill>
                  <a:srgbClr val="CF2D1C"/>
                </a:solidFill>
                <a:latin typeface="Calibri"/>
                <a:cs typeface="Calibri"/>
              </a:rPr>
              <a:t>τη </a:t>
            </a:r>
            <a:r>
              <a:rPr sz="1100" b="1" spc="80" dirty="0">
                <a:solidFill>
                  <a:srgbClr val="CF2D1C"/>
                </a:solidFill>
                <a:latin typeface="Calibri"/>
                <a:cs typeface="Calibri"/>
              </a:rPr>
              <a:t>συσκευή </a:t>
            </a:r>
            <a:r>
              <a:rPr sz="1100" b="1" spc="60" dirty="0">
                <a:solidFill>
                  <a:srgbClr val="CF2D1C"/>
                </a:solidFill>
                <a:latin typeface="Calibri"/>
                <a:cs typeface="Calibri"/>
              </a:rPr>
              <a:t>client </a:t>
            </a:r>
            <a:r>
              <a:rPr sz="1100" b="1" spc="80" dirty="0">
                <a:solidFill>
                  <a:srgbClr val="CF2D1C"/>
                </a:solidFill>
                <a:latin typeface="Calibri"/>
                <a:cs typeface="Calibri"/>
              </a:rPr>
              <a:t>(σύστημα </a:t>
            </a:r>
            <a:r>
              <a:rPr sz="1100" b="1" spc="90" dirty="0">
                <a:solidFill>
                  <a:srgbClr val="CF2D1C"/>
                </a:solidFill>
                <a:latin typeface="Calibri"/>
                <a:cs typeface="Calibri"/>
              </a:rPr>
              <a:t>ή </a:t>
            </a:r>
            <a:r>
              <a:rPr sz="1100" b="1" spc="85" dirty="0">
                <a:solidFill>
                  <a:srgbClr val="CF2D1C"/>
                </a:solidFill>
                <a:latin typeface="Calibri"/>
                <a:cs typeface="Calibri"/>
              </a:rPr>
              <a:t>πρόγραμμα </a:t>
            </a:r>
            <a:r>
              <a:rPr sz="1100" b="1" spc="90" dirty="0">
                <a:solidFill>
                  <a:srgbClr val="CF2D1C"/>
                </a:solidFill>
                <a:latin typeface="Calibri"/>
                <a:cs typeface="Calibri"/>
              </a:rPr>
              <a:t>που </a:t>
            </a:r>
            <a:r>
              <a:rPr sz="1100" b="1" spc="70" dirty="0">
                <a:solidFill>
                  <a:srgbClr val="CF2D1C"/>
                </a:solidFill>
                <a:latin typeface="Calibri"/>
                <a:cs typeface="Calibri"/>
              </a:rPr>
              <a:t>επικοινωνεί </a:t>
            </a:r>
            <a:r>
              <a:rPr sz="1100" b="1" spc="85" dirty="0">
                <a:solidFill>
                  <a:srgbClr val="CF2D1C"/>
                </a:solidFill>
                <a:latin typeface="Calibri"/>
                <a:cs typeface="Calibri"/>
              </a:rPr>
              <a:t>με </a:t>
            </a:r>
            <a:r>
              <a:rPr sz="1100" b="1" spc="90" dirty="0">
                <a:solidFill>
                  <a:srgbClr val="CF2D1C"/>
                </a:solidFill>
                <a:latin typeface="Calibri"/>
                <a:cs typeface="Calibri"/>
              </a:rPr>
              <a:t> </a:t>
            </a:r>
            <a:r>
              <a:rPr sz="1100" b="1" spc="65" dirty="0">
                <a:solidFill>
                  <a:srgbClr val="CF2D1C"/>
                </a:solidFill>
                <a:latin typeface="Calibri"/>
                <a:cs typeface="Calibri"/>
              </a:rPr>
              <a:t>server)</a:t>
            </a:r>
            <a:r>
              <a:rPr sz="1100" b="1" spc="30" dirty="0">
                <a:solidFill>
                  <a:srgbClr val="CF2D1C"/>
                </a:solidFill>
                <a:latin typeface="Calibri"/>
                <a:cs typeface="Calibri"/>
              </a:rPr>
              <a:t> </a:t>
            </a:r>
            <a:r>
              <a:rPr sz="1100" spc="80" dirty="0">
                <a:solidFill>
                  <a:srgbClr val="CF2D1C"/>
                </a:solidFill>
                <a:latin typeface="Calibri"/>
                <a:cs typeface="Calibri"/>
              </a:rPr>
              <a:t>με</a:t>
            </a:r>
            <a:r>
              <a:rPr sz="1100" spc="35" dirty="0">
                <a:solidFill>
                  <a:srgbClr val="CF2D1C"/>
                </a:solidFill>
                <a:latin typeface="Calibri"/>
                <a:cs typeface="Calibri"/>
              </a:rPr>
              <a:t> </a:t>
            </a:r>
            <a:r>
              <a:rPr sz="1100" spc="60" dirty="0">
                <a:solidFill>
                  <a:srgbClr val="CF2D1C"/>
                </a:solidFill>
                <a:latin typeface="Calibri"/>
                <a:cs typeface="Calibri"/>
              </a:rPr>
              <a:t>IP</a:t>
            </a:r>
            <a:r>
              <a:rPr sz="1100" spc="35" dirty="0">
                <a:solidFill>
                  <a:srgbClr val="CF2D1C"/>
                </a:solidFill>
                <a:latin typeface="Calibri"/>
                <a:cs typeface="Calibri"/>
              </a:rPr>
              <a:t> </a:t>
            </a:r>
            <a:r>
              <a:rPr sz="1100" spc="85" dirty="0">
                <a:solidFill>
                  <a:srgbClr val="CF2D1C"/>
                </a:solidFill>
                <a:latin typeface="Calibri"/>
                <a:cs typeface="Calibri"/>
              </a:rPr>
              <a:t>που</a:t>
            </a:r>
            <a:r>
              <a:rPr sz="1100" spc="35" dirty="0">
                <a:solidFill>
                  <a:srgbClr val="CF2D1C"/>
                </a:solidFill>
                <a:latin typeface="Calibri"/>
                <a:cs typeface="Calibri"/>
              </a:rPr>
              <a:t> </a:t>
            </a:r>
            <a:r>
              <a:rPr sz="1100" spc="70" dirty="0">
                <a:solidFill>
                  <a:srgbClr val="CF2D1C"/>
                </a:solidFill>
                <a:latin typeface="Calibri"/>
                <a:cs typeface="Calibri"/>
              </a:rPr>
              <a:t>τελειώνει</a:t>
            </a:r>
            <a:r>
              <a:rPr sz="1100" spc="30" dirty="0">
                <a:solidFill>
                  <a:srgbClr val="CF2D1C"/>
                </a:solidFill>
                <a:latin typeface="Calibri"/>
                <a:cs typeface="Calibri"/>
              </a:rPr>
              <a:t> </a:t>
            </a:r>
            <a:r>
              <a:rPr sz="1100" spc="80" dirty="0">
                <a:solidFill>
                  <a:srgbClr val="CF2D1C"/>
                </a:solidFill>
                <a:latin typeface="Calibri"/>
                <a:cs typeface="Calibri"/>
              </a:rPr>
              <a:t>σε</a:t>
            </a:r>
            <a:r>
              <a:rPr sz="1100" spc="35" dirty="0">
                <a:solidFill>
                  <a:srgbClr val="CF2D1C"/>
                </a:solidFill>
                <a:latin typeface="Calibri"/>
                <a:cs typeface="Calibri"/>
              </a:rPr>
              <a:t> </a:t>
            </a:r>
            <a:r>
              <a:rPr sz="1100" spc="60" dirty="0">
                <a:solidFill>
                  <a:srgbClr val="CF2D1C"/>
                </a:solidFill>
                <a:latin typeface="Calibri"/>
                <a:cs typeface="Calibri"/>
              </a:rPr>
              <a:t>.</a:t>
            </a:r>
            <a:r>
              <a:rPr sz="1100" b="1" spc="60" dirty="0">
                <a:solidFill>
                  <a:srgbClr val="CF2D1C"/>
                </a:solidFill>
                <a:latin typeface="Calibri"/>
                <a:cs typeface="Calibri"/>
              </a:rPr>
              <a:t>103.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-5714" y="4901882"/>
            <a:ext cx="4773295" cy="70814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350" algn="ctr">
              <a:lnSpc>
                <a:spcPct val="100000"/>
              </a:lnSpc>
              <a:spcBef>
                <a:spcPts val="100"/>
              </a:spcBef>
            </a:pPr>
            <a:r>
              <a:rPr sz="1100" b="1" spc="110" dirty="0">
                <a:solidFill>
                  <a:srgbClr val="CF2D1C"/>
                </a:solidFill>
                <a:latin typeface="Calibri"/>
                <a:cs typeface="Calibri"/>
              </a:rPr>
              <a:t>Ο</a:t>
            </a:r>
            <a:r>
              <a:rPr sz="1100" b="1" spc="30" dirty="0">
                <a:solidFill>
                  <a:srgbClr val="CF2D1C"/>
                </a:solidFill>
                <a:latin typeface="Calibri"/>
                <a:cs typeface="Calibri"/>
              </a:rPr>
              <a:t> </a:t>
            </a:r>
            <a:r>
              <a:rPr sz="1100" b="1" spc="75" dirty="0">
                <a:solidFill>
                  <a:srgbClr val="CF2D1C"/>
                </a:solidFill>
                <a:latin typeface="Calibri"/>
                <a:cs typeface="Calibri"/>
              </a:rPr>
              <a:t>εξυπηρετητής</a:t>
            </a:r>
            <a:r>
              <a:rPr sz="1100" b="1" spc="25" dirty="0">
                <a:solidFill>
                  <a:srgbClr val="CF2D1C"/>
                </a:solidFill>
                <a:latin typeface="Calibri"/>
                <a:cs typeface="Calibri"/>
              </a:rPr>
              <a:t> </a:t>
            </a:r>
            <a:r>
              <a:rPr sz="1100" b="1" spc="65" dirty="0">
                <a:solidFill>
                  <a:srgbClr val="CF2D1C"/>
                </a:solidFill>
                <a:latin typeface="Calibri"/>
                <a:cs typeface="Calibri"/>
              </a:rPr>
              <a:t>έχει</a:t>
            </a:r>
            <a:r>
              <a:rPr sz="1100" b="1" spc="30" dirty="0">
                <a:solidFill>
                  <a:srgbClr val="CF2D1C"/>
                </a:solidFill>
                <a:latin typeface="Calibri"/>
                <a:cs typeface="Calibri"/>
              </a:rPr>
              <a:t> </a:t>
            </a:r>
            <a:r>
              <a:rPr sz="1100" b="1" spc="80" dirty="0">
                <a:solidFill>
                  <a:srgbClr val="CF2D1C"/>
                </a:solidFill>
                <a:latin typeface="Calibri"/>
                <a:cs typeface="Calibri"/>
              </a:rPr>
              <a:t>πλέον</a:t>
            </a:r>
            <a:r>
              <a:rPr sz="1100" b="1" spc="35" dirty="0">
                <a:solidFill>
                  <a:srgbClr val="CF2D1C"/>
                </a:solidFill>
                <a:latin typeface="Calibri"/>
                <a:cs typeface="Calibri"/>
              </a:rPr>
              <a:t> </a:t>
            </a:r>
            <a:r>
              <a:rPr sz="1100" b="1" spc="80" dirty="0">
                <a:solidFill>
                  <a:srgbClr val="CF2D1C"/>
                </a:solidFill>
                <a:latin typeface="Calibri"/>
                <a:cs typeface="Calibri"/>
              </a:rPr>
              <a:t>διαρθρωθεί</a:t>
            </a:r>
            <a:r>
              <a:rPr sz="1100" b="1" spc="30" dirty="0">
                <a:solidFill>
                  <a:srgbClr val="CF2D1C"/>
                </a:solidFill>
                <a:latin typeface="Calibri"/>
                <a:cs typeface="Calibri"/>
              </a:rPr>
              <a:t> </a:t>
            </a:r>
            <a:r>
              <a:rPr sz="1100" b="1" spc="55" dirty="0">
                <a:solidFill>
                  <a:srgbClr val="CF2D1C"/>
                </a:solidFill>
                <a:latin typeface="Calibri"/>
                <a:cs typeface="Calibri"/>
              </a:rPr>
              <a:t>ώστε</a:t>
            </a:r>
            <a:endParaRPr sz="1100" dirty="0">
              <a:latin typeface="Calibri"/>
              <a:cs typeface="Calibri"/>
            </a:endParaRPr>
          </a:p>
          <a:p>
            <a:pPr marL="12700" marR="5080" algn="ctr">
              <a:lnSpc>
                <a:spcPct val="165200"/>
              </a:lnSpc>
            </a:pPr>
            <a:r>
              <a:rPr sz="1100" b="1" spc="75" dirty="0">
                <a:solidFill>
                  <a:srgbClr val="CF2D1C"/>
                </a:solidFill>
                <a:latin typeface="Calibri"/>
                <a:cs typeface="Calibri"/>
              </a:rPr>
              <a:t>επικοινωνούν</a:t>
            </a:r>
            <a:r>
              <a:rPr sz="1100" b="1" spc="40" dirty="0">
                <a:solidFill>
                  <a:srgbClr val="CF2D1C"/>
                </a:solidFill>
                <a:latin typeface="Calibri"/>
                <a:cs typeface="Calibri"/>
              </a:rPr>
              <a:t> </a:t>
            </a:r>
            <a:r>
              <a:rPr sz="1100" b="1" spc="85" dirty="0">
                <a:solidFill>
                  <a:srgbClr val="CF2D1C"/>
                </a:solidFill>
                <a:latin typeface="Calibri"/>
                <a:cs typeface="Calibri"/>
              </a:rPr>
              <a:t>μόνο</a:t>
            </a:r>
            <a:r>
              <a:rPr sz="1100" b="1" spc="40" dirty="0">
                <a:solidFill>
                  <a:srgbClr val="CF2D1C"/>
                </a:solidFill>
                <a:latin typeface="Calibri"/>
                <a:cs typeface="Calibri"/>
              </a:rPr>
              <a:t> </a:t>
            </a:r>
            <a:r>
              <a:rPr sz="1100" b="1" spc="85" dirty="0">
                <a:solidFill>
                  <a:srgbClr val="CF2D1C"/>
                </a:solidFill>
                <a:latin typeface="Calibri"/>
                <a:cs typeface="Calibri"/>
              </a:rPr>
              <a:t>με</a:t>
            </a:r>
            <a:r>
              <a:rPr sz="1100" b="1" spc="40" dirty="0">
                <a:solidFill>
                  <a:srgbClr val="CF2D1C"/>
                </a:solidFill>
                <a:latin typeface="Calibri"/>
                <a:cs typeface="Calibri"/>
              </a:rPr>
              <a:t> </a:t>
            </a:r>
            <a:r>
              <a:rPr sz="1100" b="1" spc="75" dirty="0">
                <a:solidFill>
                  <a:srgbClr val="CF2D1C"/>
                </a:solidFill>
                <a:latin typeface="Calibri"/>
                <a:cs typeface="Calibri"/>
              </a:rPr>
              <a:t>τη</a:t>
            </a:r>
            <a:r>
              <a:rPr sz="1100" b="1" spc="40" dirty="0">
                <a:solidFill>
                  <a:srgbClr val="CF2D1C"/>
                </a:solidFill>
                <a:latin typeface="Calibri"/>
                <a:cs typeface="Calibri"/>
              </a:rPr>
              <a:t> </a:t>
            </a:r>
            <a:r>
              <a:rPr sz="1100" b="1" spc="75" dirty="0">
                <a:solidFill>
                  <a:srgbClr val="CF2D1C"/>
                </a:solidFill>
                <a:latin typeface="Calibri"/>
                <a:cs typeface="Calibri"/>
              </a:rPr>
              <a:t>συσκευή</a:t>
            </a:r>
            <a:r>
              <a:rPr sz="1100" b="1" spc="30" dirty="0">
                <a:solidFill>
                  <a:srgbClr val="CF2D1C"/>
                </a:solidFill>
                <a:latin typeface="Calibri"/>
                <a:cs typeface="Calibri"/>
              </a:rPr>
              <a:t> </a:t>
            </a:r>
            <a:r>
              <a:rPr sz="1100" b="1" spc="60" dirty="0">
                <a:solidFill>
                  <a:srgbClr val="CF2D1C"/>
                </a:solidFill>
                <a:latin typeface="Calibri"/>
                <a:cs typeface="Calibri"/>
              </a:rPr>
              <a:t>client</a:t>
            </a:r>
            <a:r>
              <a:rPr sz="1100" b="1" spc="40" dirty="0">
                <a:solidFill>
                  <a:srgbClr val="CF2D1C"/>
                </a:solidFill>
                <a:latin typeface="Calibri"/>
                <a:cs typeface="Calibri"/>
              </a:rPr>
              <a:t> </a:t>
            </a:r>
            <a:r>
              <a:rPr sz="1100" b="1" spc="80" dirty="0">
                <a:solidFill>
                  <a:srgbClr val="CF2D1C"/>
                </a:solidFill>
                <a:latin typeface="Calibri"/>
                <a:cs typeface="Calibri"/>
              </a:rPr>
              <a:t>(σύστημα</a:t>
            </a:r>
            <a:r>
              <a:rPr sz="1100" b="1" spc="40" dirty="0">
                <a:solidFill>
                  <a:srgbClr val="CF2D1C"/>
                </a:solidFill>
                <a:latin typeface="Calibri"/>
                <a:cs typeface="Calibri"/>
              </a:rPr>
              <a:t> </a:t>
            </a:r>
            <a:r>
              <a:rPr sz="1100" b="1" spc="90" dirty="0">
                <a:solidFill>
                  <a:srgbClr val="CF2D1C"/>
                </a:solidFill>
                <a:latin typeface="Calibri"/>
                <a:cs typeface="Calibri"/>
              </a:rPr>
              <a:t>ή</a:t>
            </a:r>
            <a:r>
              <a:rPr sz="1100" b="1" spc="40" dirty="0">
                <a:solidFill>
                  <a:srgbClr val="CF2D1C"/>
                </a:solidFill>
                <a:latin typeface="Calibri"/>
                <a:cs typeface="Calibri"/>
              </a:rPr>
              <a:t> </a:t>
            </a:r>
            <a:r>
              <a:rPr sz="1100" b="1" spc="85" dirty="0">
                <a:solidFill>
                  <a:srgbClr val="CF2D1C"/>
                </a:solidFill>
                <a:latin typeface="Calibri"/>
                <a:cs typeface="Calibri"/>
              </a:rPr>
              <a:t>πρόγραμμα</a:t>
            </a:r>
            <a:r>
              <a:rPr sz="1100" b="1" spc="45" dirty="0">
                <a:solidFill>
                  <a:srgbClr val="CF2D1C"/>
                </a:solidFill>
                <a:latin typeface="Calibri"/>
                <a:cs typeface="Calibri"/>
              </a:rPr>
              <a:t> </a:t>
            </a:r>
            <a:r>
              <a:rPr sz="1100" b="1" spc="85" dirty="0">
                <a:solidFill>
                  <a:srgbClr val="CF2D1C"/>
                </a:solidFill>
                <a:latin typeface="Calibri"/>
                <a:cs typeface="Calibri"/>
              </a:rPr>
              <a:t>που</a:t>
            </a:r>
            <a:r>
              <a:rPr sz="1100" b="1" spc="40" dirty="0">
                <a:solidFill>
                  <a:srgbClr val="CF2D1C"/>
                </a:solidFill>
                <a:latin typeface="Calibri"/>
                <a:cs typeface="Calibri"/>
              </a:rPr>
              <a:t> </a:t>
            </a:r>
            <a:r>
              <a:rPr sz="1100" b="1" spc="70" dirty="0">
                <a:solidFill>
                  <a:srgbClr val="CF2D1C"/>
                </a:solidFill>
                <a:latin typeface="Calibri"/>
                <a:cs typeface="Calibri"/>
              </a:rPr>
              <a:t>επικοινωνεί</a:t>
            </a:r>
            <a:r>
              <a:rPr sz="1100" b="1" spc="40" dirty="0">
                <a:solidFill>
                  <a:srgbClr val="CF2D1C"/>
                </a:solidFill>
                <a:latin typeface="Calibri"/>
                <a:cs typeface="Calibri"/>
              </a:rPr>
              <a:t> </a:t>
            </a:r>
            <a:r>
              <a:rPr sz="1100" b="1" spc="80" dirty="0">
                <a:solidFill>
                  <a:srgbClr val="CF2D1C"/>
                </a:solidFill>
                <a:latin typeface="Calibri"/>
                <a:cs typeface="Calibri"/>
              </a:rPr>
              <a:t>με </a:t>
            </a:r>
            <a:r>
              <a:rPr sz="1100" b="1" spc="-235" dirty="0">
                <a:solidFill>
                  <a:srgbClr val="CF2D1C"/>
                </a:solidFill>
                <a:latin typeface="Calibri"/>
                <a:cs typeface="Calibri"/>
              </a:rPr>
              <a:t> </a:t>
            </a:r>
            <a:r>
              <a:rPr sz="1100" b="1" spc="60" dirty="0">
                <a:solidFill>
                  <a:srgbClr val="CF2D1C"/>
                </a:solidFill>
                <a:latin typeface="Calibri"/>
                <a:cs typeface="Calibri"/>
              </a:rPr>
              <a:t>server).</a:t>
            </a:r>
            <a:endParaRPr sz="1100" dirty="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2262504" y="5913754"/>
            <a:ext cx="987425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b="1" dirty="0">
                <a:solidFill>
                  <a:srgbClr val="CF2D1C"/>
                </a:solidFill>
                <a:latin typeface="Calibri"/>
                <a:cs typeface="Calibri"/>
              </a:rPr>
              <a:t>Ας</a:t>
            </a:r>
            <a:r>
              <a:rPr sz="1100" b="1" spc="-50" dirty="0">
                <a:solidFill>
                  <a:srgbClr val="CF2D1C"/>
                </a:solidFill>
                <a:latin typeface="Calibri"/>
                <a:cs typeface="Calibri"/>
              </a:rPr>
              <a:t> </a:t>
            </a:r>
            <a:r>
              <a:rPr sz="1100" b="1" spc="-5" dirty="0">
                <a:solidFill>
                  <a:srgbClr val="CF2D1C"/>
                </a:solidFill>
                <a:latin typeface="Calibri"/>
                <a:cs typeface="Calibri"/>
              </a:rPr>
              <a:t>δοκιμάσουμε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1205844" y="5945504"/>
            <a:ext cx="106680" cy="1244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50" spc="-30" dirty="0">
                <a:latin typeface="Calibri"/>
                <a:cs typeface="Calibri"/>
              </a:rPr>
              <a:t>1</a:t>
            </a:r>
            <a:r>
              <a:rPr sz="650" dirty="0">
                <a:latin typeface="Calibri"/>
                <a:cs typeface="Calibri"/>
              </a:rPr>
              <a:t>7</a:t>
            </a:r>
            <a:endParaRPr sz="6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857500" y="0"/>
            <a:ext cx="7985759" cy="6878955"/>
            <a:chOff x="2857500" y="0"/>
            <a:chExt cx="7985759" cy="6878955"/>
          </a:xfrm>
        </p:grpSpPr>
        <p:sp>
          <p:nvSpPr>
            <p:cNvPr id="3" name="object 3"/>
            <p:cNvSpPr/>
            <p:nvPr/>
          </p:nvSpPr>
          <p:spPr>
            <a:xfrm>
              <a:off x="6896100" y="1270"/>
              <a:ext cx="1818639" cy="6856730"/>
            </a:xfrm>
            <a:custGeom>
              <a:avLst/>
              <a:gdLst/>
              <a:ahLst/>
              <a:cxnLst/>
              <a:rect l="l" t="t" r="r" b="b"/>
              <a:pathLst>
                <a:path w="1818640" h="6856730">
                  <a:moveTo>
                    <a:pt x="0" y="6856730"/>
                  </a:moveTo>
                  <a:lnTo>
                    <a:pt x="1818322" y="0"/>
                  </a:lnTo>
                </a:path>
              </a:pathLst>
            </a:custGeom>
            <a:ln w="22225">
              <a:solidFill>
                <a:srgbClr val="D6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7895590" y="5207635"/>
              <a:ext cx="756285" cy="1645920"/>
            </a:xfrm>
            <a:custGeom>
              <a:avLst/>
              <a:gdLst/>
              <a:ahLst/>
              <a:cxnLst/>
              <a:rect l="l" t="t" r="r" b="b"/>
              <a:pathLst>
                <a:path w="756284" h="1645920">
                  <a:moveTo>
                    <a:pt x="578484" y="0"/>
                  </a:moveTo>
                  <a:lnTo>
                    <a:pt x="532129" y="6350"/>
                  </a:lnTo>
                  <a:lnTo>
                    <a:pt x="489902" y="24129"/>
                  </a:lnTo>
                  <a:lnTo>
                    <a:pt x="453389" y="52387"/>
                  </a:lnTo>
                  <a:lnTo>
                    <a:pt x="425132" y="89534"/>
                  </a:lnTo>
                  <a:lnTo>
                    <a:pt x="406400" y="134619"/>
                  </a:lnTo>
                  <a:lnTo>
                    <a:pt x="0" y="1645602"/>
                  </a:lnTo>
                  <a:lnTo>
                    <a:pt x="26352" y="1645602"/>
                  </a:lnTo>
                  <a:lnTo>
                    <a:pt x="430212" y="140969"/>
                  </a:lnTo>
                  <a:lnTo>
                    <a:pt x="450214" y="95249"/>
                  </a:lnTo>
                  <a:lnTo>
                    <a:pt x="482282" y="59689"/>
                  </a:lnTo>
                  <a:lnTo>
                    <a:pt x="523239" y="35559"/>
                  </a:lnTo>
                  <a:lnTo>
                    <a:pt x="569594" y="25399"/>
                  </a:lnTo>
                  <a:lnTo>
                    <a:pt x="662362" y="25399"/>
                  </a:lnTo>
                  <a:lnTo>
                    <a:pt x="624839" y="6350"/>
                  </a:lnTo>
                  <a:lnTo>
                    <a:pt x="578484" y="0"/>
                  </a:lnTo>
                  <a:close/>
                </a:path>
                <a:path w="756284" h="1645920">
                  <a:moveTo>
                    <a:pt x="662362" y="25399"/>
                  </a:moveTo>
                  <a:lnTo>
                    <a:pt x="569594" y="25399"/>
                  </a:lnTo>
                  <a:lnTo>
                    <a:pt x="618489" y="30797"/>
                  </a:lnTo>
                  <a:lnTo>
                    <a:pt x="672464" y="57784"/>
                  </a:lnTo>
                  <a:lnTo>
                    <a:pt x="711517" y="103822"/>
                  </a:lnTo>
                  <a:lnTo>
                    <a:pt x="730884" y="161607"/>
                  </a:lnTo>
                  <a:lnTo>
                    <a:pt x="731837" y="192087"/>
                  </a:lnTo>
                  <a:lnTo>
                    <a:pt x="726439" y="222884"/>
                  </a:lnTo>
                  <a:lnTo>
                    <a:pt x="343852" y="1645602"/>
                  </a:lnTo>
                  <a:lnTo>
                    <a:pt x="370204" y="1645602"/>
                  </a:lnTo>
                  <a:lnTo>
                    <a:pt x="750252" y="229552"/>
                  </a:lnTo>
                  <a:lnTo>
                    <a:pt x="756284" y="193674"/>
                  </a:lnTo>
                  <a:lnTo>
                    <a:pt x="755332" y="158432"/>
                  </a:lnTo>
                  <a:lnTo>
                    <a:pt x="732789" y="91122"/>
                  </a:lnTo>
                  <a:lnTo>
                    <a:pt x="686752" y="37782"/>
                  </a:lnTo>
                  <a:lnTo>
                    <a:pt x="662362" y="25399"/>
                  </a:lnTo>
                  <a:close/>
                </a:path>
              </a:pathLst>
            </a:custGeom>
            <a:solidFill>
              <a:srgbClr val="D679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548879" y="6167120"/>
              <a:ext cx="3294379" cy="612140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857500" y="1968499"/>
              <a:ext cx="6097270" cy="4354830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053079" y="2164080"/>
              <a:ext cx="5519420" cy="3776979"/>
            </a:xfrm>
            <a:prstGeom prst="rect">
              <a:avLst/>
            </a:prstGeom>
          </p:spPr>
        </p:pic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875030" y="423545"/>
            <a:ext cx="2893695" cy="2921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50" spc="160" dirty="0">
                <a:solidFill>
                  <a:srgbClr val="000000"/>
                </a:solidFill>
              </a:rPr>
              <a:t>Παραδείγματα</a:t>
            </a:r>
            <a:r>
              <a:rPr sz="1750" spc="170" dirty="0">
                <a:solidFill>
                  <a:srgbClr val="000000"/>
                </a:solidFill>
              </a:rPr>
              <a:t> </a:t>
            </a:r>
            <a:r>
              <a:rPr sz="1750" spc="80" dirty="0">
                <a:solidFill>
                  <a:srgbClr val="000000"/>
                </a:solidFill>
              </a:rPr>
              <a:t>στο</a:t>
            </a:r>
            <a:r>
              <a:rPr sz="1750" spc="5" dirty="0">
                <a:solidFill>
                  <a:srgbClr val="000000"/>
                </a:solidFill>
              </a:rPr>
              <a:t> </a:t>
            </a:r>
            <a:r>
              <a:rPr sz="1750" spc="125" dirty="0">
                <a:solidFill>
                  <a:srgbClr val="000000"/>
                </a:solidFill>
              </a:rPr>
              <a:t>iptables</a:t>
            </a:r>
            <a:endParaRPr sz="1750"/>
          </a:p>
        </p:txBody>
      </p:sp>
      <p:sp>
        <p:nvSpPr>
          <p:cNvPr id="14" name="object 1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720"/>
              </a:lnSpc>
            </a:pPr>
            <a:r>
              <a:rPr spc="30" dirty="0"/>
              <a:t>18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8308340" y="33019"/>
            <a:ext cx="2174240" cy="1244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50" spc="60" dirty="0">
                <a:latin typeface="Calibri"/>
                <a:cs typeface="Calibri"/>
              </a:rPr>
              <a:t>CSP004_C_E:</a:t>
            </a:r>
            <a:r>
              <a:rPr sz="650" spc="35" dirty="0">
                <a:latin typeface="Calibri"/>
                <a:cs typeface="Calibri"/>
              </a:rPr>
              <a:t> </a:t>
            </a:r>
            <a:r>
              <a:rPr sz="650" spc="55" dirty="0">
                <a:latin typeface="Calibri"/>
                <a:cs typeface="Calibri"/>
              </a:rPr>
              <a:t>Abdelkader</a:t>
            </a:r>
            <a:r>
              <a:rPr sz="650" spc="30" dirty="0">
                <a:latin typeface="Calibri"/>
                <a:cs typeface="Calibri"/>
              </a:rPr>
              <a:t> </a:t>
            </a:r>
            <a:r>
              <a:rPr sz="650" spc="60" dirty="0">
                <a:latin typeface="Calibri"/>
                <a:cs typeface="Calibri"/>
              </a:rPr>
              <a:t>Shaaban</a:t>
            </a:r>
            <a:r>
              <a:rPr sz="650" spc="40" dirty="0">
                <a:latin typeface="Calibri"/>
                <a:cs typeface="Calibri"/>
              </a:rPr>
              <a:t> </a:t>
            </a:r>
            <a:r>
              <a:rPr sz="650" spc="55" dirty="0">
                <a:latin typeface="Calibri"/>
                <a:cs typeface="Calibri"/>
              </a:rPr>
              <a:t>και</a:t>
            </a:r>
            <a:r>
              <a:rPr sz="650" spc="25" dirty="0">
                <a:latin typeface="Calibri"/>
                <a:cs typeface="Calibri"/>
              </a:rPr>
              <a:t> </a:t>
            </a:r>
            <a:r>
              <a:rPr sz="650" spc="50" dirty="0">
                <a:latin typeface="Calibri"/>
                <a:cs typeface="Calibri"/>
              </a:rPr>
              <a:t>Stefan</a:t>
            </a:r>
            <a:r>
              <a:rPr sz="650" spc="25" dirty="0">
                <a:latin typeface="Calibri"/>
                <a:cs typeface="Calibri"/>
              </a:rPr>
              <a:t> </a:t>
            </a:r>
            <a:r>
              <a:rPr sz="650" spc="50" dirty="0">
                <a:latin typeface="Calibri"/>
                <a:cs typeface="Calibri"/>
              </a:rPr>
              <a:t>Schauer</a:t>
            </a:r>
            <a:endParaRPr sz="65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0126027" y="763904"/>
            <a:ext cx="1310005" cy="1667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spc="-15" dirty="0">
                <a:solidFill>
                  <a:srgbClr val="CF2D1C"/>
                </a:solidFill>
                <a:latin typeface="Calibri"/>
                <a:cs typeface="Calibri"/>
              </a:rPr>
              <a:t>ΔΙΑΚΟΜΙΣΤΗΣ</a:t>
            </a:r>
            <a:endParaRPr sz="1000" dirty="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2145029" y="938529"/>
            <a:ext cx="5669915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b="1" spc="65" dirty="0">
                <a:latin typeface="Calibri"/>
                <a:cs typeface="Calibri"/>
              </a:rPr>
              <a:t>Να</a:t>
            </a:r>
            <a:r>
              <a:rPr sz="1100" b="1" spc="20" dirty="0">
                <a:latin typeface="Calibri"/>
                <a:cs typeface="Calibri"/>
              </a:rPr>
              <a:t> </a:t>
            </a:r>
            <a:r>
              <a:rPr sz="1100" b="1" spc="45" dirty="0">
                <a:latin typeface="Calibri"/>
                <a:cs typeface="Calibri"/>
              </a:rPr>
              <a:t>επιτρέπεται</a:t>
            </a:r>
            <a:r>
              <a:rPr sz="1100" b="1" spc="25" dirty="0">
                <a:latin typeface="Calibri"/>
                <a:cs typeface="Calibri"/>
              </a:rPr>
              <a:t> </a:t>
            </a:r>
            <a:r>
              <a:rPr sz="1100" b="1" spc="55" dirty="0">
                <a:latin typeface="Calibri"/>
                <a:cs typeface="Calibri"/>
              </a:rPr>
              <a:t>όλη</a:t>
            </a:r>
            <a:r>
              <a:rPr sz="1100" b="1" spc="25" dirty="0">
                <a:latin typeface="Calibri"/>
                <a:cs typeface="Calibri"/>
              </a:rPr>
              <a:t> </a:t>
            </a:r>
            <a:r>
              <a:rPr sz="1100" b="1" spc="60" dirty="0">
                <a:latin typeface="Calibri"/>
                <a:cs typeface="Calibri"/>
              </a:rPr>
              <a:t>η</a:t>
            </a:r>
            <a:r>
              <a:rPr sz="1100" b="1" spc="20" dirty="0">
                <a:latin typeface="Calibri"/>
                <a:cs typeface="Calibri"/>
              </a:rPr>
              <a:t> </a:t>
            </a:r>
            <a:r>
              <a:rPr sz="1100" b="1" spc="50" dirty="0">
                <a:latin typeface="Calibri"/>
                <a:cs typeface="Calibri"/>
              </a:rPr>
              <a:t>κίνηση</a:t>
            </a:r>
            <a:r>
              <a:rPr sz="1100" b="1" spc="25" dirty="0">
                <a:latin typeface="Calibri"/>
                <a:cs typeface="Calibri"/>
              </a:rPr>
              <a:t> </a:t>
            </a:r>
            <a:r>
              <a:rPr sz="1100" b="1" spc="60" dirty="0">
                <a:latin typeface="Calibri"/>
                <a:cs typeface="Calibri"/>
              </a:rPr>
              <a:t>από</a:t>
            </a:r>
            <a:r>
              <a:rPr sz="1100" b="1" spc="30" dirty="0">
                <a:latin typeface="Calibri"/>
                <a:cs typeface="Calibri"/>
              </a:rPr>
              <a:t> </a:t>
            </a:r>
            <a:r>
              <a:rPr sz="1100" b="1" spc="35" dirty="0">
                <a:latin typeface="Calibri"/>
                <a:cs typeface="Calibri"/>
              </a:rPr>
              <a:t>τις</a:t>
            </a:r>
            <a:r>
              <a:rPr sz="1100" b="1" spc="25" dirty="0">
                <a:latin typeface="Calibri"/>
                <a:cs typeface="Calibri"/>
              </a:rPr>
              <a:t> </a:t>
            </a:r>
            <a:r>
              <a:rPr sz="1100" b="1" spc="50" dirty="0">
                <a:latin typeface="Calibri"/>
                <a:cs typeface="Calibri"/>
              </a:rPr>
              <a:t>εξουσιοδοτημένες</a:t>
            </a:r>
            <a:r>
              <a:rPr sz="1100" b="1" spc="20" dirty="0">
                <a:latin typeface="Calibri"/>
                <a:cs typeface="Calibri"/>
              </a:rPr>
              <a:t> </a:t>
            </a:r>
            <a:r>
              <a:rPr sz="1100" b="1" spc="50" dirty="0">
                <a:latin typeface="Calibri"/>
                <a:cs typeface="Calibri"/>
              </a:rPr>
              <a:t>συσκευές</a:t>
            </a:r>
            <a:r>
              <a:rPr sz="1100" b="1" spc="25" dirty="0">
                <a:latin typeface="Calibri"/>
                <a:cs typeface="Calibri"/>
              </a:rPr>
              <a:t> </a:t>
            </a:r>
            <a:r>
              <a:rPr sz="1100" b="1" spc="55" dirty="0">
                <a:latin typeface="Calibri"/>
                <a:cs typeface="Calibri"/>
              </a:rPr>
              <a:t>μου</a:t>
            </a:r>
            <a:r>
              <a:rPr sz="1100" b="1" spc="30" dirty="0">
                <a:latin typeface="Calibri"/>
                <a:cs typeface="Calibri"/>
              </a:rPr>
              <a:t> </a:t>
            </a:r>
            <a:r>
              <a:rPr sz="1100" b="1" spc="50" dirty="0">
                <a:latin typeface="Calibri"/>
                <a:cs typeface="Calibri"/>
              </a:rPr>
              <a:t>μόνο)</a:t>
            </a:r>
            <a:r>
              <a:rPr sz="1100" b="1" spc="25" dirty="0">
                <a:latin typeface="Calibri"/>
                <a:cs typeface="Calibri"/>
              </a:rPr>
              <a:t> </a:t>
            </a:r>
            <a:r>
              <a:rPr sz="1100" b="1" spc="50" dirty="0">
                <a:latin typeface="Calibri"/>
                <a:cs typeface="Calibri"/>
              </a:rPr>
              <a:t>στο</a:t>
            </a:r>
            <a:r>
              <a:rPr sz="1100" b="1" spc="30" dirty="0">
                <a:latin typeface="Calibri"/>
                <a:cs typeface="Calibri"/>
              </a:rPr>
              <a:t> </a:t>
            </a:r>
            <a:r>
              <a:rPr sz="1100" b="1" spc="45" dirty="0">
                <a:latin typeface="Calibri"/>
                <a:cs typeface="Calibri"/>
              </a:rPr>
              <a:t>δίκτυο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621665" y="1574482"/>
            <a:ext cx="11479530" cy="4699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75" dirty="0">
                <a:latin typeface="Calibri"/>
                <a:cs typeface="Calibri"/>
              </a:rPr>
              <a:t>Δοκιμάστε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spc="75" dirty="0">
                <a:latin typeface="Calibri"/>
                <a:cs typeface="Calibri"/>
              </a:rPr>
              <a:t>την</a:t>
            </a:r>
            <a:r>
              <a:rPr sz="1100" spc="35" dirty="0">
                <a:latin typeface="Calibri"/>
                <a:cs typeface="Calibri"/>
              </a:rPr>
              <a:t> </a:t>
            </a:r>
            <a:r>
              <a:rPr sz="1100" b="1" spc="75" dirty="0">
                <a:latin typeface="Calibri"/>
                <a:cs typeface="Calibri"/>
              </a:rPr>
              <a:t>επικοινωνία</a:t>
            </a:r>
            <a:r>
              <a:rPr sz="1100" b="1" spc="45" dirty="0">
                <a:latin typeface="Calibri"/>
                <a:cs typeface="Calibri"/>
              </a:rPr>
              <a:t> </a:t>
            </a:r>
            <a:r>
              <a:rPr sz="1100" spc="75" dirty="0">
                <a:latin typeface="Calibri"/>
                <a:cs typeface="Calibri"/>
              </a:rPr>
              <a:t>μεταξύ</a:t>
            </a:r>
            <a:r>
              <a:rPr sz="1100" spc="35" dirty="0">
                <a:latin typeface="Calibri"/>
                <a:cs typeface="Calibri"/>
              </a:rPr>
              <a:t> </a:t>
            </a:r>
            <a:r>
              <a:rPr sz="1100" spc="75" dirty="0">
                <a:latin typeface="Calibri"/>
                <a:cs typeface="Calibri"/>
              </a:rPr>
              <a:t>του</a:t>
            </a:r>
            <a:r>
              <a:rPr sz="1100" spc="45" dirty="0">
                <a:latin typeface="Calibri"/>
                <a:cs typeface="Calibri"/>
              </a:rPr>
              <a:t> </a:t>
            </a:r>
            <a:r>
              <a:rPr sz="1100" b="1" spc="60" dirty="0">
                <a:latin typeface="Calibri"/>
                <a:cs typeface="Calibri"/>
              </a:rPr>
              <a:t>client</a:t>
            </a:r>
            <a:r>
              <a:rPr sz="1100" b="1" spc="40" dirty="0">
                <a:latin typeface="Calibri"/>
                <a:cs typeface="Calibri"/>
              </a:rPr>
              <a:t> </a:t>
            </a:r>
            <a:r>
              <a:rPr sz="1100" b="1" spc="75" dirty="0">
                <a:latin typeface="Calibri"/>
                <a:cs typeface="Calibri"/>
              </a:rPr>
              <a:t>(συστήματος</a:t>
            </a:r>
            <a:r>
              <a:rPr sz="1100" b="1" spc="50" dirty="0">
                <a:latin typeface="Calibri"/>
                <a:cs typeface="Calibri"/>
              </a:rPr>
              <a:t> </a:t>
            </a:r>
            <a:r>
              <a:rPr sz="1100" spc="85" dirty="0">
                <a:latin typeface="Calibri"/>
                <a:cs typeface="Calibri"/>
              </a:rPr>
              <a:t>ή</a:t>
            </a:r>
            <a:r>
              <a:rPr sz="1100" spc="45" dirty="0">
                <a:latin typeface="Calibri"/>
                <a:cs typeface="Calibri"/>
              </a:rPr>
              <a:t> </a:t>
            </a:r>
            <a:r>
              <a:rPr sz="1100" spc="80" dirty="0">
                <a:latin typeface="Calibri"/>
                <a:cs typeface="Calibri"/>
              </a:rPr>
              <a:t>προγράμματος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spc="85" dirty="0">
                <a:latin typeface="Calibri"/>
                <a:cs typeface="Calibri"/>
              </a:rPr>
              <a:t>που</a:t>
            </a:r>
            <a:r>
              <a:rPr sz="1100" spc="45" dirty="0">
                <a:latin typeface="Calibri"/>
                <a:cs typeface="Calibri"/>
              </a:rPr>
              <a:t> </a:t>
            </a:r>
            <a:r>
              <a:rPr sz="1100" spc="70" dirty="0">
                <a:latin typeface="Calibri"/>
                <a:cs typeface="Calibri"/>
              </a:rPr>
              <a:t>επικοινωνεί</a:t>
            </a:r>
            <a:r>
              <a:rPr sz="1100" spc="35" dirty="0">
                <a:latin typeface="Calibri"/>
                <a:cs typeface="Calibri"/>
              </a:rPr>
              <a:t> </a:t>
            </a:r>
            <a:r>
              <a:rPr sz="1100" spc="80" dirty="0">
                <a:latin typeface="Calibri"/>
                <a:cs typeface="Calibri"/>
              </a:rPr>
              <a:t>με</a:t>
            </a:r>
            <a:r>
              <a:rPr sz="1100" spc="45" dirty="0">
                <a:latin typeface="Calibri"/>
                <a:cs typeface="Calibri"/>
              </a:rPr>
              <a:t> </a:t>
            </a:r>
            <a:r>
              <a:rPr sz="1100" b="1" spc="75" dirty="0">
                <a:latin typeface="Calibri"/>
                <a:cs typeface="Calibri"/>
              </a:rPr>
              <a:t>εξυπηρετητή</a:t>
            </a:r>
            <a:r>
              <a:rPr sz="1100" spc="75" dirty="0">
                <a:latin typeface="Calibri"/>
                <a:cs typeface="Calibri"/>
              </a:rPr>
              <a:t>)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spc="70" dirty="0">
                <a:latin typeface="Calibri"/>
                <a:cs typeface="Calibri"/>
              </a:rPr>
              <a:t>και</a:t>
            </a:r>
            <a:r>
              <a:rPr sz="1100" spc="45" dirty="0">
                <a:latin typeface="Calibri"/>
                <a:cs typeface="Calibri"/>
              </a:rPr>
              <a:t> </a:t>
            </a:r>
            <a:r>
              <a:rPr sz="1100" spc="75" dirty="0">
                <a:latin typeface="Calibri"/>
                <a:cs typeface="Calibri"/>
              </a:rPr>
              <a:t>του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b="1" spc="75" dirty="0">
                <a:latin typeface="Calibri"/>
                <a:cs typeface="Calibri"/>
              </a:rPr>
              <a:t>εξυπηρετητή</a:t>
            </a:r>
            <a:r>
              <a:rPr sz="1100" b="1" spc="40" dirty="0">
                <a:latin typeface="Calibri"/>
                <a:cs typeface="Calibri"/>
              </a:rPr>
              <a:t> </a:t>
            </a:r>
            <a:r>
              <a:rPr sz="1100" spc="75" dirty="0">
                <a:latin typeface="Calibri"/>
                <a:cs typeface="Calibri"/>
              </a:rPr>
              <a:t>χρησιμοποιώντας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spc="75" dirty="0">
                <a:latin typeface="Calibri"/>
                <a:cs typeface="Calibri"/>
              </a:rPr>
              <a:t>την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spc="75" dirty="0">
                <a:latin typeface="Calibri"/>
                <a:cs typeface="Calibri"/>
              </a:rPr>
              <a:t>εντολή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b="1" spc="70" dirty="0">
                <a:latin typeface="Calibri"/>
                <a:cs typeface="Calibri"/>
              </a:rPr>
              <a:t>ping</a:t>
            </a:r>
            <a:r>
              <a:rPr sz="1100" b="1" spc="45" dirty="0">
                <a:latin typeface="Calibri"/>
                <a:cs typeface="Calibri"/>
              </a:rPr>
              <a:t> </a:t>
            </a:r>
            <a:r>
              <a:rPr sz="1100" spc="90" dirty="0">
                <a:latin typeface="Calibri"/>
                <a:cs typeface="Calibri"/>
              </a:rPr>
              <a:t>από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spc="60" dirty="0">
                <a:latin typeface="Calibri"/>
                <a:cs typeface="Calibri"/>
              </a:rPr>
              <a:t>το</a:t>
            </a:r>
            <a:endParaRPr sz="11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860"/>
              </a:spcBef>
            </a:pPr>
            <a:r>
              <a:rPr sz="1100" b="1" spc="30" dirty="0">
                <a:latin typeface="Calibri"/>
                <a:cs typeface="Calibri"/>
              </a:rPr>
              <a:t>client</a:t>
            </a:r>
            <a:r>
              <a:rPr sz="1100" b="1" dirty="0">
                <a:latin typeface="Calibri"/>
                <a:cs typeface="Calibri"/>
              </a:rPr>
              <a:t> </a:t>
            </a:r>
            <a:r>
              <a:rPr sz="1100" b="1" spc="40" dirty="0">
                <a:latin typeface="Calibri"/>
                <a:cs typeface="Calibri"/>
              </a:rPr>
              <a:t>(σύστημα</a:t>
            </a:r>
            <a:r>
              <a:rPr sz="1100" b="1" spc="10" dirty="0">
                <a:latin typeface="Calibri"/>
                <a:cs typeface="Calibri"/>
              </a:rPr>
              <a:t> </a:t>
            </a:r>
            <a:r>
              <a:rPr sz="1100" b="1" spc="60" dirty="0">
                <a:latin typeface="Calibri"/>
                <a:cs typeface="Calibri"/>
              </a:rPr>
              <a:t>ή</a:t>
            </a:r>
            <a:r>
              <a:rPr sz="1100" b="1" spc="5" dirty="0">
                <a:latin typeface="Calibri"/>
                <a:cs typeface="Calibri"/>
              </a:rPr>
              <a:t> </a:t>
            </a:r>
            <a:r>
              <a:rPr sz="1100" b="1" spc="45" dirty="0">
                <a:latin typeface="Calibri"/>
                <a:cs typeface="Calibri"/>
              </a:rPr>
              <a:t>πρόγραμμα</a:t>
            </a:r>
            <a:r>
              <a:rPr sz="1100" b="1" spc="10" dirty="0">
                <a:latin typeface="Calibri"/>
                <a:cs typeface="Calibri"/>
              </a:rPr>
              <a:t> </a:t>
            </a:r>
            <a:r>
              <a:rPr sz="1100" b="1" spc="50" dirty="0">
                <a:latin typeface="Calibri"/>
                <a:cs typeface="Calibri"/>
              </a:rPr>
              <a:t>που</a:t>
            </a:r>
            <a:r>
              <a:rPr sz="1100" b="1" spc="10" dirty="0">
                <a:latin typeface="Calibri"/>
                <a:cs typeface="Calibri"/>
              </a:rPr>
              <a:t> </a:t>
            </a:r>
            <a:r>
              <a:rPr sz="1100" b="1" spc="35" dirty="0">
                <a:latin typeface="Calibri"/>
                <a:cs typeface="Calibri"/>
              </a:rPr>
              <a:t>επικοινωνεί</a:t>
            </a:r>
            <a:r>
              <a:rPr sz="1100" b="1" dirty="0">
                <a:latin typeface="Calibri"/>
                <a:cs typeface="Calibri"/>
              </a:rPr>
              <a:t> </a:t>
            </a:r>
            <a:r>
              <a:rPr sz="1100" b="1" spc="45" dirty="0">
                <a:latin typeface="Calibri"/>
                <a:cs typeface="Calibri"/>
              </a:rPr>
              <a:t>με</a:t>
            </a:r>
            <a:r>
              <a:rPr sz="1100" b="1" spc="5" dirty="0">
                <a:latin typeface="Calibri"/>
                <a:cs typeface="Calibri"/>
              </a:rPr>
              <a:t> </a:t>
            </a:r>
            <a:r>
              <a:rPr sz="1100" b="1" spc="30" dirty="0">
                <a:latin typeface="Calibri"/>
                <a:cs typeface="Calibri"/>
              </a:rPr>
              <a:t>server).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4825682" y="3788727"/>
            <a:ext cx="1974214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spc="60" dirty="0">
                <a:solidFill>
                  <a:srgbClr val="CF2D1C"/>
                </a:solidFill>
                <a:latin typeface="Calibri"/>
                <a:cs typeface="Calibri"/>
              </a:rPr>
              <a:t>Η</a:t>
            </a:r>
            <a:r>
              <a:rPr sz="1000" b="1" spc="15" dirty="0">
                <a:solidFill>
                  <a:srgbClr val="CF2D1C"/>
                </a:solidFill>
                <a:latin typeface="Calibri"/>
                <a:cs typeface="Calibri"/>
              </a:rPr>
              <a:t> </a:t>
            </a:r>
            <a:r>
              <a:rPr sz="1000" b="1" spc="40" dirty="0">
                <a:solidFill>
                  <a:srgbClr val="CF2D1C"/>
                </a:solidFill>
                <a:latin typeface="Calibri"/>
                <a:cs typeface="Calibri"/>
              </a:rPr>
              <a:t>επικοινωνία</a:t>
            </a:r>
            <a:r>
              <a:rPr sz="1000" b="1" spc="15" dirty="0">
                <a:solidFill>
                  <a:srgbClr val="CF2D1C"/>
                </a:solidFill>
                <a:latin typeface="Calibri"/>
                <a:cs typeface="Calibri"/>
              </a:rPr>
              <a:t> </a:t>
            </a:r>
            <a:r>
              <a:rPr sz="1000" b="1" spc="40" dirty="0">
                <a:solidFill>
                  <a:srgbClr val="CF2D1C"/>
                </a:solidFill>
                <a:latin typeface="Calibri"/>
                <a:cs typeface="Calibri"/>
              </a:rPr>
              <a:t>λειτουργεί</a:t>
            </a:r>
            <a:r>
              <a:rPr sz="1000" b="1" spc="15" dirty="0">
                <a:solidFill>
                  <a:srgbClr val="CF2D1C"/>
                </a:solidFill>
                <a:latin typeface="Calibri"/>
                <a:cs typeface="Calibri"/>
              </a:rPr>
              <a:t> </a:t>
            </a:r>
            <a:r>
              <a:rPr sz="1000" b="1" spc="45" dirty="0">
                <a:solidFill>
                  <a:srgbClr val="CF2D1C"/>
                </a:solidFill>
                <a:latin typeface="Calibri"/>
                <a:cs typeface="Calibri"/>
              </a:rPr>
              <a:t>ομαλά.</a:t>
            </a:r>
            <a:endParaRPr sz="10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263139" y="3641090"/>
            <a:ext cx="1736089" cy="2787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1920">
              <a:lnSpc>
                <a:spcPts val="944"/>
              </a:lnSpc>
            </a:pPr>
            <a:r>
              <a:rPr sz="1000" b="1" spc="60" dirty="0">
                <a:solidFill>
                  <a:srgbClr val="CF2D1C"/>
                </a:solidFill>
                <a:latin typeface="Calibri"/>
                <a:cs typeface="Calibri"/>
              </a:rPr>
              <a:t>Η</a:t>
            </a:r>
            <a:r>
              <a:rPr sz="1000" b="1" dirty="0">
                <a:solidFill>
                  <a:srgbClr val="CF2D1C"/>
                </a:solidFill>
                <a:latin typeface="Calibri"/>
                <a:cs typeface="Calibri"/>
              </a:rPr>
              <a:t> </a:t>
            </a:r>
            <a:r>
              <a:rPr sz="1000" b="1" spc="40" dirty="0">
                <a:solidFill>
                  <a:srgbClr val="CF2D1C"/>
                </a:solidFill>
                <a:latin typeface="Calibri"/>
                <a:cs typeface="Calibri"/>
              </a:rPr>
              <a:t>επικοινωνία</a:t>
            </a:r>
            <a:r>
              <a:rPr sz="1000" b="1" spc="-5" dirty="0">
                <a:solidFill>
                  <a:srgbClr val="CF2D1C"/>
                </a:solidFill>
                <a:latin typeface="Calibri"/>
                <a:cs typeface="Calibri"/>
              </a:rPr>
              <a:t> </a:t>
            </a:r>
            <a:r>
              <a:rPr sz="1000" b="1" spc="45" dirty="0">
                <a:solidFill>
                  <a:srgbClr val="CF2D1C"/>
                </a:solidFill>
                <a:latin typeface="Calibri"/>
                <a:cs typeface="Calibri"/>
              </a:rPr>
              <a:t>παρουσιάζει</a:t>
            </a:r>
            <a:endParaRPr sz="1000">
              <a:latin typeface="Calibri"/>
              <a:cs typeface="Calibri"/>
            </a:endParaRPr>
          </a:p>
          <a:p>
            <a:pPr>
              <a:lnSpc>
                <a:spcPts val="1195"/>
              </a:lnSpc>
            </a:pPr>
            <a:r>
              <a:rPr sz="1000" b="1" spc="40" dirty="0">
                <a:solidFill>
                  <a:srgbClr val="CF2D1C"/>
                </a:solidFill>
                <a:latin typeface="Calibri"/>
                <a:cs typeface="Calibri"/>
              </a:rPr>
              <a:t>δυσκολίες.</a:t>
            </a:r>
            <a:endParaRPr sz="1000">
              <a:latin typeface="Calibri"/>
              <a:cs typeface="Calibri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6223000" y="0"/>
            <a:ext cx="5492750" cy="6878955"/>
            <a:chOff x="6223000" y="0"/>
            <a:chExt cx="5492750" cy="6878955"/>
          </a:xfrm>
        </p:grpSpPr>
        <p:sp>
          <p:nvSpPr>
            <p:cNvPr id="4" name="object 4"/>
            <p:cNvSpPr/>
            <p:nvPr/>
          </p:nvSpPr>
          <p:spPr>
            <a:xfrm>
              <a:off x="6896100" y="1270"/>
              <a:ext cx="1818639" cy="6856730"/>
            </a:xfrm>
            <a:custGeom>
              <a:avLst/>
              <a:gdLst/>
              <a:ahLst/>
              <a:cxnLst/>
              <a:rect l="l" t="t" r="r" b="b"/>
              <a:pathLst>
                <a:path w="1818640" h="6856730">
                  <a:moveTo>
                    <a:pt x="0" y="6856730"/>
                  </a:moveTo>
                  <a:lnTo>
                    <a:pt x="1818322" y="0"/>
                  </a:lnTo>
                </a:path>
              </a:pathLst>
            </a:custGeom>
            <a:ln w="22225">
              <a:solidFill>
                <a:srgbClr val="D6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7895589" y="5207635"/>
              <a:ext cx="756285" cy="1645920"/>
            </a:xfrm>
            <a:custGeom>
              <a:avLst/>
              <a:gdLst/>
              <a:ahLst/>
              <a:cxnLst/>
              <a:rect l="l" t="t" r="r" b="b"/>
              <a:pathLst>
                <a:path w="756284" h="1645920">
                  <a:moveTo>
                    <a:pt x="578484" y="0"/>
                  </a:moveTo>
                  <a:lnTo>
                    <a:pt x="532129" y="6350"/>
                  </a:lnTo>
                  <a:lnTo>
                    <a:pt x="489902" y="24129"/>
                  </a:lnTo>
                  <a:lnTo>
                    <a:pt x="453389" y="52387"/>
                  </a:lnTo>
                  <a:lnTo>
                    <a:pt x="425132" y="89534"/>
                  </a:lnTo>
                  <a:lnTo>
                    <a:pt x="406400" y="134619"/>
                  </a:lnTo>
                  <a:lnTo>
                    <a:pt x="0" y="1645602"/>
                  </a:lnTo>
                  <a:lnTo>
                    <a:pt x="26352" y="1645602"/>
                  </a:lnTo>
                  <a:lnTo>
                    <a:pt x="430212" y="140969"/>
                  </a:lnTo>
                  <a:lnTo>
                    <a:pt x="450214" y="95249"/>
                  </a:lnTo>
                  <a:lnTo>
                    <a:pt x="482282" y="59689"/>
                  </a:lnTo>
                  <a:lnTo>
                    <a:pt x="523239" y="35559"/>
                  </a:lnTo>
                  <a:lnTo>
                    <a:pt x="569594" y="25399"/>
                  </a:lnTo>
                  <a:lnTo>
                    <a:pt x="662362" y="25399"/>
                  </a:lnTo>
                  <a:lnTo>
                    <a:pt x="624839" y="6350"/>
                  </a:lnTo>
                  <a:lnTo>
                    <a:pt x="578484" y="0"/>
                  </a:lnTo>
                  <a:close/>
                </a:path>
                <a:path w="756284" h="1645920">
                  <a:moveTo>
                    <a:pt x="662362" y="25399"/>
                  </a:moveTo>
                  <a:lnTo>
                    <a:pt x="569594" y="25399"/>
                  </a:lnTo>
                  <a:lnTo>
                    <a:pt x="618489" y="30797"/>
                  </a:lnTo>
                  <a:lnTo>
                    <a:pt x="672464" y="57784"/>
                  </a:lnTo>
                  <a:lnTo>
                    <a:pt x="711517" y="103822"/>
                  </a:lnTo>
                  <a:lnTo>
                    <a:pt x="730884" y="161607"/>
                  </a:lnTo>
                  <a:lnTo>
                    <a:pt x="731837" y="192087"/>
                  </a:lnTo>
                  <a:lnTo>
                    <a:pt x="726439" y="222884"/>
                  </a:lnTo>
                  <a:lnTo>
                    <a:pt x="343852" y="1645602"/>
                  </a:lnTo>
                  <a:lnTo>
                    <a:pt x="370204" y="1645602"/>
                  </a:lnTo>
                  <a:lnTo>
                    <a:pt x="750252" y="229552"/>
                  </a:lnTo>
                  <a:lnTo>
                    <a:pt x="756284" y="193674"/>
                  </a:lnTo>
                  <a:lnTo>
                    <a:pt x="755332" y="158432"/>
                  </a:lnTo>
                  <a:lnTo>
                    <a:pt x="732789" y="91122"/>
                  </a:lnTo>
                  <a:lnTo>
                    <a:pt x="686752" y="37782"/>
                  </a:lnTo>
                  <a:lnTo>
                    <a:pt x="662362" y="25399"/>
                  </a:lnTo>
                  <a:close/>
                </a:path>
              </a:pathLst>
            </a:custGeom>
            <a:solidFill>
              <a:srgbClr val="D679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548880" y="6167120"/>
              <a:ext cx="3294379" cy="612140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223000" y="2118359"/>
              <a:ext cx="5492750" cy="4265930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418579" y="2313940"/>
              <a:ext cx="4914900" cy="3688079"/>
            </a:xfrm>
            <a:prstGeom prst="rect">
              <a:avLst/>
            </a:prstGeom>
          </p:spPr>
        </p:pic>
      </p:grp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875030" y="423862"/>
            <a:ext cx="2893695" cy="2921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50" spc="160" dirty="0">
                <a:solidFill>
                  <a:srgbClr val="000000"/>
                </a:solidFill>
              </a:rPr>
              <a:t>Παραδείγματα</a:t>
            </a:r>
            <a:r>
              <a:rPr sz="1750" spc="175" dirty="0">
                <a:solidFill>
                  <a:srgbClr val="000000"/>
                </a:solidFill>
              </a:rPr>
              <a:t> </a:t>
            </a:r>
            <a:r>
              <a:rPr sz="1750" spc="80" dirty="0">
                <a:solidFill>
                  <a:srgbClr val="000000"/>
                </a:solidFill>
              </a:rPr>
              <a:t>στο</a:t>
            </a:r>
            <a:r>
              <a:rPr sz="1750" spc="10" dirty="0">
                <a:solidFill>
                  <a:srgbClr val="000000"/>
                </a:solidFill>
              </a:rPr>
              <a:t> </a:t>
            </a:r>
            <a:r>
              <a:rPr sz="1750" spc="125" dirty="0">
                <a:solidFill>
                  <a:srgbClr val="000000"/>
                </a:solidFill>
              </a:rPr>
              <a:t>iptables</a:t>
            </a:r>
            <a:endParaRPr sz="1750"/>
          </a:p>
        </p:txBody>
      </p:sp>
      <p:sp>
        <p:nvSpPr>
          <p:cNvPr id="10" name="object 10"/>
          <p:cNvSpPr txBox="1"/>
          <p:nvPr/>
        </p:nvSpPr>
        <p:spPr>
          <a:xfrm>
            <a:off x="8308340" y="33019"/>
            <a:ext cx="2174240" cy="1244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50" spc="60" dirty="0">
                <a:latin typeface="Calibri"/>
                <a:cs typeface="Calibri"/>
              </a:rPr>
              <a:t>CSP004_C_E:</a:t>
            </a:r>
            <a:r>
              <a:rPr sz="650" spc="35" dirty="0">
                <a:latin typeface="Calibri"/>
                <a:cs typeface="Calibri"/>
              </a:rPr>
              <a:t> </a:t>
            </a:r>
            <a:r>
              <a:rPr sz="650" spc="55" dirty="0">
                <a:latin typeface="Calibri"/>
                <a:cs typeface="Calibri"/>
              </a:rPr>
              <a:t>Abdelkader</a:t>
            </a:r>
            <a:r>
              <a:rPr sz="650" spc="30" dirty="0">
                <a:latin typeface="Calibri"/>
                <a:cs typeface="Calibri"/>
              </a:rPr>
              <a:t> </a:t>
            </a:r>
            <a:r>
              <a:rPr sz="650" spc="60" dirty="0">
                <a:latin typeface="Calibri"/>
                <a:cs typeface="Calibri"/>
              </a:rPr>
              <a:t>Shaaban</a:t>
            </a:r>
            <a:r>
              <a:rPr sz="650" spc="40" dirty="0">
                <a:latin typeface="Calibri"/>
                <a:cs typeface="Calibri"/>
              </a:rPr>
              <a:t> </a:t>
            </a:r>
            <a:r>
              <a:rPr sz="650" spc="55" dirty="0">
                <a:latin typeface="Calibri"/>
                <a:cs typeface="Calibri"/>
              </a:rPr>
              <a:t>και</a:t>
            </a:r>
            <a:r>
              <a:rPr sz="650" spc="25" dirty="0">
                <a:latin typeface="Calibri"/>
                <a:cs typeface="Calibri"/>
              </a:rPr>
              <a:t> </a:t>
            </a:r>
            <a:r>
              <a:rPr sz="650" spc="50" dirty="0">
                <a:latin typeface="Calibri"/>
                <a:cs typeface="Calibri"/>
              </a:rPr>
              <a:t>Stefan</a:t>
            </a:r>
            <a:r>
              <a:rPr sz="650" spc="25" dirty="0">
                <a:latin typeface="Calibri"/>
                <a:cs typeface="Calibri"/>
              </a:rPr>
              <a:t> </a:t>
            </a:r>
            <a:r>
              <a:rPr sz="650" spc="50" dirty="0">
                <a:latin typeface="Calibri"/>
                <a:cs typeface="Calibri"/>
              </a:rPr>
              <a:t>Schauer</a:t>
            </a:r>
            <a:endParaRPr sz="65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9712959" y="763587"/>
            <a:ext cx="1722755" cy="1667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spc="-15" dirty="0">
                <a:solidFill>
                  <a:srgbClr val="CF2D1C"/>
                </a:solidFill>
                <a:latin typeface="Calibri"/>
                <a:cs typeface="Calibri"/>
              </a:rPr>
              <a:t>ΕΞΥΠΗΡΕΤΗΤΗΣ</a:t>
            </a:r>
            <a:endParaRPr sz="1000" dirty="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621665" y="938212"/>
            <a:ext cx="11365230" cy="7423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536065">
              <a:lnSpc>
                <a:spcPct val="100000"/>
              </a:lnSpc>
              <a:spcBef>
                <a:spcPts val="100"/>
              </a:spcBef>
            </a:pPr>
            <a:r>
              <a:rPr sz="1100" b="1" spc="65" dirty="0">
                <a:latin typeface="Calibri"/>
                <a:cs typeface="Calibri"/>
              </a:rPr>
              <a:t>Να</a:t>
            </a:r>
            <a:r>
              <a:rPr sz="1100" b="1" spc="20" dirty="0">
                <a:latin typeface="Calibri"/>
                <a:cs typeface="Calibri"/>
              </a:rPr>
              <a:t> </a:t>
            </a:r>
            <a:r>
              <a:rPr sz="1100" b="1" spc="45" dirty="0">
                <a:latin typeface="Calibri"/>
                <a:cs typeface="Calibri"/>
              </a:rPr>
              <a:t>επιτρέπεται</a:t>
            </a:r>
            <a:r>
              <a:rPr sz="1100" b="1" spc="25" dirty="0">
                <a:latin typeface="Calibri"/>
                <a:cs typeface="Calibri"/>
              </a:rPr>
              <a:t> </a:t>
            </a:r>
            <a:r>
              <a:rPr sz="1100" b="1" spc="55" dirty="0">
                <a:latin typeface="Calibri"/>
                <a:cs typeface="Calibri"/>
              </a:rPr>
              <a:t>όλη</a:t>
            </a:r>
            <a:r>
              <a:rPr sz="1100" b="1" spc="25" dirty="0">
                <a:latin typeface="Calibri"/>
                <a:cs typeface="Calibri"/>
              </a:rPr>
              <a:t> </a:t>
            </a:r>
            <a:r>
              <a:rPr sz="1100" b="1" spc="60" dirty="0">
                <a:latin typeface="Calibri"/>
                <a:cs typeface="Calibri"/>
              </a:rPr>
              <a:t>η</a:t>
            </a:r>
            <a:r>
              <a:rPr sz="1100" b="1" spc="20" dirty="0">
                <a:latin typeface="Calibri"/>
                <a:cs typeface="Calibri"/>
              </a:rPr>
              <a:t> </a:t>
            </a:r>
            <a:r>
              <a:rPr sz="1100" b="1" spc="50" dirty="0">
                <a:latin typeface="Calibri"/>
                <a:cs typeface="Calibri"/>
              </a:rPr>
              <a:t>κίνηση</a:t>
            </a:r>
            <a:r>
              <a:rPr sz="1100" b="1" spc="25" dirty="0">
                <a:latin typeface="Calibri"/>
                <a:cs typeface="Calibri"/>
              </a:rPr>
              <a:t> </a:t>
            </a:r>
            <a:r>
              <a:rPr sz="1100" b="1" spc="60" dirty="0">
                <a:latin typeface="Calibri"/>
                <a:cs typeface="Calibri"/>
              </a:rPr>
              <a:t>από</a:t>
            </a:r>
            <a:r>
              <a:rPr sz="1100" b="1" spc="30" dirty="0">
                <a:latin typeface="Calibri"/>
                <a:cs typeface="Calibri"/>
              </a:rPr>
              <a:t> </a:t>
            </a:r>
            <a:r>
              <a:rPr sz="1100" b="1" spc="35" dirty="0">
                <a:latin typeface="Calibri"/>
                <a:cs typeface="Calibri"/>
              </a:rPr>
              <a:t>τις</a:t>
            </a:r>
            <a:r>
              <a:rPr sz="1100" b="1" spc="20" dirty="0">
                <a:latin typeface="Calibri"/>
                <a:cs typeface="Calibri"/>
              </a:rPr>
              <a:t> </a:t>
            </a:r>
            <a:r>
              <a:rPr sz="1100" b="1" spc="50" dirty="0">
                <a:latin typeface="Calibri"/>
                <a:cs typeface="Calibri"/>
              </a:rPr>
              <a:t>εξουσιοδοτημένες</a:t>
            </a:r>
            <a:r>
              <a:rPr sz="1100" b="1" spc="25" dirty="0">
                <a:latin typeface="Calibri"/>
                <a:cs typeface="Calibri"/>
              </a:rPr>
              <a:t> </a:t>
            </a:r>
            <a:r>
              <a:rPr sz="1100" b="1" spc="50" dirty="0">
                <a:latin typeface="Calibri"/>
                <a:cs typeface="Calibri"/>
              </a:rPr>
              <a:t>συσκευές</a:t>
            </a:r>
            <a:r>
              <a:rPr sz="1100" b="1" spc="25" dirty="0">
                <a:latin typeface="Calibri"/>
                <a:cs typeface="Calibri"/>
              </a:rPr>
              <a:t> </a:t>
            </a:r>
            <a:r>
              <a:rPr sz="1100" b="1" spc="55" dirty="0">
                <a:latin typeface="Calibri"/>
                <a:cs typeface="Calibri"/>
              </a:rPr>
              <a:t>μου</a:t>
            </a:r>
            <a:r>
              <a:rPr sz="1100" b="1" spc="30" dirty="0">
                <a:latin typeface="Calibri"/>
                <a:cs typeface="Calibri"/>
              </a:rPr>
              <a:t> </a:t>
            </a:r>
            <a:r>
              <a:rPr sz="1100" b="1" spc="50" dirty="0">
                <a:latin typeface="Calibri"/>
                <a:cs typeface="Calibri"/>
              </a:rPr>
              <a:t>μόνο)</a:t>
            </a:r>
            <a:r>
              <a:rPr sz="1100" b="1" spc="25" dirty="0">
                <a:latin typeface="Calibri"/>
                <a:cs typeface="Calibri"/>
              </a:rPr>
              <a:t> </a:t>
            </a:r>
            <a:r>
              <a:rPr sz="1100" b="1" spc="50" dirty="0">
                <a:latin typeface="Calibri"/>
                <a:cs typeface="Calibri"/>
              </a:rPr>
              <a:t>στο</a:t>
            </a:r>
            <a:r>
              <a:rPr sz="1100" b="1" spc="30" dirty="0">
                <a:latin typeface="Calibri"/>
                <a:cs typeface="Calibri"/>
              </a:rPr>
              <a:t> </a:t>
            </a:r>
            <a:r>
              <a:rPr sz="1100" b="1" spc="45" dirty="0">
                <a:latin typeface="Calibri"/>
                <a:cs typeface="Calibri"/>
              </a:rPr>
              <a:t>δίκτυο</a:t>
            </a:r>
            <a:endParaRPr sz="11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1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3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100" b="1" spc="75" dirty="0">
                <a:latin typeface="Calibri"/>
                <a:cs typeface="Calibri"/>
              </a:rPr>
              <a:t>Δοκιμάστε</a:t>
            </a:r>
            <a:r>
              <a:rPr sz="1100" b="1" spc="45" dirty="0">
                <a:latin typeface="Calibri"/>
                <a:cs typeface="Calibri"/>
              </a:rPr>
              <a:t> </a:t>
            </a:r>
            <a:r>
              <a:rPr sz="1100" spc="75" dirty="0">
                <a:latin typeface="Calibri"/>
                <a:cs typeface="Calibri"/>
              </a:rPr>
              <a:t>την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b="1" spc="75" dirty="0">
                <a:latin typeface="Calibri"/>
                <a:cs typeface="Calibri"/>
              </a:rPr>
              <a:t>επικοινωνία</a:t>
            </a:r>
            <a:r>
              <a:rPr sz="1100" b="1" spc="45" dirty="0">
                <a:latin typeface="Calibri"/>
                <a:cs typeface="Calibri"/>
              </a:rPr>
              <a:t> </a:t>
            </a:r>
            <a:r>
              <a:rPr sz="1100" spc="75" dirty="0">
                <a:latin typeface="Calibri"/>
                <a:cs typeface="Calibri"/>
              </a:rPr>
              <a:t>μεταξύ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spc="75" dirty="0">
                <a:latin typeface="Calibri"/>
                <a:cs typeface="Calibri"/>
              </a:rPr>
              <a:t>του</a:t>
            </a:r>
            <a:r>
              <a:rPr sz="1100" spc="45" dirty="0">
                <a:latin typeface="Calibri"/>
                <a:cs typeface="Calibri"/>
              </a:rPr>
              <a:t> </a:t>
            </a:r>
            <a:r>
              <a:rPr sz="1100" spc="55" dirty="0">
                <a:latin typeface="Calibri"/>
                <a:cs typeface="Calibri"/>
              </a:rPr>
              <a:t>kali</a:t>
            </a:r>
            <a:r>
              <a:rPr sz="1100" spc="45" dirty="0">
                <a:latin typeface="Calibri"/>
                <a:cs typeface="Calibri"/>
              </a:rPr>
              <a:t> </a:t>
            </a:r>
            <a:r>
              <a:rPr sz="1100" b="1" spc="70" dirty="0">
                <a:latin typeface="Calibri"/>
                <a:cs typeface="Calibri"/>
              </a:rPr>
              <a:t>φιλικός</a:t>
            </a:r>
            <a:r>
              <a:rPr sz="1100" b="1" spc="45" dirty="0">
                <a:latin typeface="Calibri"/>
                <a:cs typeface="Calibri"/>
              </a:rPr>
              <a:t> </a:t>
            </a:r>
            <a:r>
              <a:rPr sz="1100" b="1" spc="50" dirty="0">
                <a:latin typeface="Calibri"/>
                <a:cs typeface="Calibri"/>
              </a:rPr>
              <a:t>)</a:t>
            </a:r>
            <a:r>
              <a:rPr sz="1100" b="1" spc="45" dirty="0">
                <a:latin typeface="Calibri"/>
                <a:cs typeface="Calibri"/>
              </a:rPr>
              <a:t> </a:t>
            </a:r>
            <a:r>
              <a:rPr sz="1100" b="1" spc="70" dirty="0">
                <a:latin typeface="Calibri"/>
                <a:cs typeface="Calibri"/>
              </a:rPr>
              <a:t>και</a:t>
            </a:r>
            <a:r>
              <a:rPr sz="1100" b="1" spc="50" dirty="0">
                <a:latin typeface="Calibri"/>
                <a:cs typeface="Calibri"/>
              </a:rPr>
              <a:t> </a:t>
            </a:r>
            <a:r>
              <a:rPr sz="1100" spc="75" dirty="0">
                <a:latin typeface="Calibri"/>
                <a:cs typeface="Calibri"/>
              </a:rPr>
              <a:t>του</a:t>
            </a:r>
            <a:r>
              <a:rPr sz="1100" spc="45" dirty="0">
                <a:latin typeface="Calibri"/>
                <a:cs typeface="Calibri"/>
              </a:rPr>
              <a:t> </a:t>
            </a:r>
            <a:r>
              <a:rPr sz="1100" spc="75" dirty="0">
                <a:latin typeface="Calibri"/>
                <a:cs typeface="Calibri"/>
              </a:rPr>
              <a:t>εξυπηρετητή</a:t>
            </a:r>
            <a:r>
              <a:rPr sz="1100" spc="35" dirty="0">
                <a:latin typeface="Calibri"/>
                <a:cs typeface="Calibri"/>
              </a:rPr>
              <a:t> </a:t>
            </a:r>
            <a:r>
              <a:rPr sz="1100" b="1" spc="75" dirty="0">
                <a:latin typeface="Calibri"/>
                <a:cs typeface="Calibri"/>
              </a:rPr>
              <a:t>χρησιμοποιώντας</a:t>
            </a:r>
            <a:r>
              <a:rPr sz="1100" b="1" spc="50" dirty="0">
                <a:latin typeface="Calibri"/>
                <a:cs typeface="Calibri"/>
              </a:rPr>
              <a:t> </a:t>
            </a:r>
            <a:r>
              <a:rPr sz="1100" spc="75" dirty="0">
                <a:latin typeface="Calibri"/>
                <a:cs typeface="Calibri"/>
              </a:rPr>
              <a:t>εντολή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spc="70" dirty="0">
                <a:latin typeface="Calibri"/>
                <a:cs typeface="Calibri"/>
              </a:rPr>
              <a:t>ping</a:t>
            </a:r>
            <a:r>
              <a:rPr sz="1100" spc="45" dirty="0">
                <a:latin typeface="Calibri"/>
                <a:cs typeface="Calibri"/>
              </a:rPr>
              <a:t> </a:t>
            </a:r>
            <a:r>
              <a:rPr sz="1100" spc="90" dirty="0">
                <a:latin typeface="Calibri"/>
                <a:cs typeface="Calibri"/>
              </a:rPr>
              <a:t>από</a:t>
            </a:r>
            <a:r>
              <a:rPr sz="1100" spc="45" dirty="0">
                <a:latin typeface="Calibri"/>
                <a:cs typeface="Calibri"/>
              </a:rPr>
              <a:t> </a:t>
            </a:r>
            <a:r>
              <a:rPr sz="1100" spc="70" dirty="0">
                <a:latin typeface="Calibri"/>
                <a:cs typeface="Calibri"/>
              </a:rPr>
              <a:t>τον</a:t>
            </a:r>
            <a:r>
              <a:rPr sz="1100" spc="45" dirty="0">
                <a:latin typeface="Calibri"/>
                <a:cs typeface="Calibri"/>
              </a:rPr>
              <a:t> </a:t>
            </a:r>
            <a:r>
              <a:rPr sz="1100" spc="55" dirty="0">
                <a:latin typeface="Calibri"/>
                <a:cs typeface="Calibri"/>
              </a:rPr>
              <a:t>client</a:t>
            </a:r>
            <a:r>
              <a:rPr sz="1100" spc="45" dirty="0">
                <a:latin typeface="Calibri"/>
                <a:cs typeface="Calibri"/>
              </a:rPr>
              <a:t> </a:t>
            </a:r>
            <a:r>
              <a:rPr sz="1100" spc="75" dirty="0">
                <a:latin typeface="Calibri"/>
                <a:cs typeface="Calibri"/>
              </a:rPr>
              <a:t>(σύστημα</a:t>
            </a:r>
            <a:r>
              <a:rPr sz="1100" spc="45" dirty="0">
                <a:latin typeface="Calibri"/>
                <a:cs typeface="Calibri"/>
              </a:rPr>
              <a:t> </a:t>
            </a:r>
            <a:r>
              <a:rPr sz="1100" spc="85" dirty="0">
                <a:latin typeface="Calibri"/>
                <a:cs typeface="Calibri"/>
              </a:rPr>
              <a:t>ή</a:t>
            </a:r>
            <a:r>
              <a:rPr sz="1100" spc="45" dirty="0">
                <a:latin typeface="Calibri"/>
                <a:cs typeface="Calibri"/>
              </a:rPr>
              <a:t> </a:t>
            </a:r>
            <a:r>
              <a:rPr sz="1100" spc="85" dirty="0">
                <a:latin typeface="Calibri"/>
                <a:cs typeface="Calibri"/>
              </a:rPr>
              <a:t>πρόγραμμα</a:t>
            </a:r>
            <a:r>
              <a:rPr sz="1100" spc="45" dirty="0">
                <a:latin typeface="Calibri"/>
                <a:cs typeface="Calibri"/>
              </a:rPr>
              <a:t> </a:t>
            </a:r>
            <a:r>
              <a:rPr sz="1100" spc="85" dirty="0">
                <a:latin typeface="Calibri"/>
                <a:cs typeface="Calibri"/>
              </a:rPr>
              <a:t>που</a:t>
            </a:r>
            <a:r>
              <a:rPr sz="1100" spc="45" dirty="0">
                <a:latin typeface="Calibri"/>
                <a:cs typeface="Calibri"/>
              </a:rPr>
              <a:t> </a:t>
            </a:r>
            <a:r>
              <a:rPr sz="1100" spc="70" dirty="0">
                <a:latin typeface="Calibri"/>
                <a:cs typeface="Calibri"/>
              </a:rPr>
              <a:t>επικοινωνεί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spc="80" dirty="0">
                <a:latin typeface="Calibri"/>
                <a:cs typeface="Calibri"/>
              </a:rPr>
              <a:t>με</a:t>
            </a:r>
            <a:r>
              <a:rPr sz="1100" spc="45" dirty="0">
                <a:latin typeface="Calibri"/>
                <a:cs typeface="Calibri"/>
              </a:rPr>
              <a:t> </a:t>
            </a:r>
            <a:r>
              <a:rPr sz="1100" spc="60" dirty="0">
                <a:latin typeface="Calibri"/>
                <a:cs typeface="Calibri"/>
              </a:rPr>
              <a:t>server).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7564755" y="4181792"/>
            <a:ext cx="2624455" cy="3295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73660">
              <a:lnSpc>
                <a:spcPct val="100000"/>
              </a:lnSpc>
              <a:spcBef>
                <a:spcPts val="100"/>
              </a:spcBef>
            </a:pPr>
            <a:r>
              <a:rPr sz="1000" b="1" spc="50" dirty="0">
                <a:solidFill>
                  <a:srgbClr val="CF2D1C"/>
                </a:solidFill>
                <a:latin typeface="Calibri"/>
                <a:cs typeface="Calibri"/>
              </a:rPr>
              <a:t>Το </a:t>
            </a:r>
            <a:r>
              <a:rPr sz="1000" b="1" spc="35" dirty="0">
                <a:solidFill>
                  <a:srgbClr val="CF2D1C"/>
                </a:solidFill>
                <a:latin typeface="Calibri"/>
                <a:cs typeface="Calibri"/>
              </a:rPr>
              <a:t>ίδιο </a:t>
            </a:r>
            <a:r>
              <a:rPr sz="1000" b="1" spc="50" dirty="0">
                <a:solidFill>
                  <a:srgbClr val="CF2D1C"/>
                </a:solidFill>
                <a:latin typeface="Calibri"/>
                <a:cs typeface="Calibri"/>
              </a:rPr>
              <a:t>όπως αν προσπαθήσετε να </a:t>
            </a:r>
            <a:r>
              <a:rPr sz="1000" b="1" spc="40" dirty="0">
                <a:solidFill>
                  <a:srgbClr val="CF2D1C"/>
                </a:solidFill>
                <a:latin typeface="Calibri"/>
                <a:cs typeface="Calibri"/>
              </a:rPr>
              <a:t>κάνετε </a:t>
            </a:r>
            <a:r>
              <a:rPr sz="1000" b="1" spc="45" dirty="0">
                <a:solidFill>
                  <a:srgbClr val="CF2D1C"/>
                </a:solidFill>
                <a:latin typeface="Calibri"/>
                <a:cs typeface="Calibri"/>
              </a:rPr>
              <a:t> </a:t>
            </a:r>
            <a:r>
              <a:rPr sz="1000" b="1" spc="40" dirty="0">
                <a:solidFill>
                  <a:srgbClr val="CF2D1C"/>
                </a:solidFill>
                <a:latin typeface="Calibri"/>
                <a:cs typeface="Calibri"/>
              </a:rPr>
              <a:t>ping</a:t>
            </a:r>
            <a:r>
              <a:rPr sz="1000" b="1" spc="20" dirty="0">
                <a:solidFill>
                  <a:srgbClr val="CF2D1C"/>
                </a:solidFill>
                <a:latin typeface="Calibri"/>
                <a:cs typeface="Calibri"/>
              </a:rPr>
              <a:t> </a:t>
            </a:r>
            <a:r>
              <a:rPr sz="1000" b="1" spc="55" dirty="0">
                <a:solidFill>
                  <a:srgbClr val="CF2D1C"/>
                </a:solidFill>
                <a:latin typeface="Calibri"/>
                <a:cs typeface="Calibri"/>
              </a:rPr>
              <a:t>από</a:t>
            </a:r>
            <a:r>
              <a:rPr sz="1000" b="1" spc="15" dirty="0">
                <a:solidFill>
                  <a:srgbClr val="CF2D1C"/>
                </a:solidFill>
                <a:latin typeface="Calibri"/>
                <a:cs typeface="Calibri"/>
              </a:rPr>
              <a:t> </a:t>
            </a:r>
            <a:r>
              <a:rPr sz="1000" b="1" spc="45" dirty="0">
                <a:solidFill>
                  <a:srgbClr val="CF2D1C"/>
                </a:solidFill>
                <a:latin typeface="Calibri"/>
                <a:cs typeface="Calibri"/>
              </a:rPr>
              <a:t>τη</a:t>
            </a:r>
            <a:r>
              <a:rPr sz="1000" b="1" spc="20" dirty="0">
                <a:solidFill>
                  <a:srgbClr val="CF2D1C"/>
                </a:solidFill>
                <a:latin typeface="Calibri"/>
                <a:cs typeface="Calibri"/>
              </a:rPr>
              <a:t> </a:t>
            </a:r>
            <a:r>
              <a:rPr sz="1000" b="1" spc="50" dirty="0">
                <a:solidFill>
                  <a:srgbClr val="CF2D1C"/>
                </a:solidFill>
                <a:latin typeface="Calibri"/>
                <a:cs typeface="Calibri"/>
              </a:rPr>
              <a:t>συσκευή</a:t>
            </a:r>
            <a:r>
              <a:rPr sz="1000" b="1" spc="20" dirty="0">
                <a:solidFill>
                  <a:srgbClr val="CF2D1C"/>
                </a:solidFill>
                <a:latin typeface="Calibri"/>
                <a:cs typeface="Calibri"/>
              </a:rPr>
              <a:t> </a:t>
            </a:r>
            <a:r>
              <a:rPr sz="1000" b="1" spc="45" dirty="0">
                <a:solidFill>
                  <a:srgbClr val="CF2D1C"/>
                </a:solidFill>
                <a:latin typeface="Calibri"/>
                <a:cs typeface="Calibri"/>
              </a:rPr>
              <a:t>του</a:t>
            </a:r>
            <a:r>
              <a:rPr sz="1000" b="1" spc="15" dirty="0">
                <a:solidFill>
                  <a:srgbClr val="CF2D1C"/>
                </a:solidFill>
                <a:latin typeface="Calibri"/>
                <a:cs typeface="Calibri"/>
              </a:rPr>
              <a:t> </a:t>
            </a:r>
            <a:r>
              <a:rPr sz="1000" b="1" spc="40" dirty="0">
                <a:solidFill>
                  <a:srgbClr val="CF2D1C"/>
                </a:solidFill>
                <a:latin typeface="Calibri"/>
                <a:cs typeface="Calibri"/>
              </a:rPr>
              <a:t>επιτιθέμενου</a:t>
            </a:r>
            <a:r>
              <a:rPr sz="1000" b="1" spc="10" dirty="0">
                <a:solidFill>
                  <a:srgbClr val="CF2D1C"/>
                </a:solidFill>
                <a:latin typeface="Calibri"/>
                <a:cs typeface="Calibri"/>
              </a:rPr>
              <a:t> </a:t>
            </a:r>
            <a:r>
              <a:rPr sz="1000" b="1" spc="30" dirty="0">
                <a:solidFill>
                  <a:srgbClr val="CF2D1C"/>
                </a:solidFill>
                <a:latin typeface="Calibri"/>
                <a:cs typeface="Calibri"/>
              </a:rPr>
              <a:t>(kali)</a:t>
            </a:r>
            <a:endParaRPr sz="1000">
              <a:latin typeface="Calibri"/>
              <a:cs typeface="Calibri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355600" y="2427922"/>
            <a:ext cx="5059045" cy="4076065"/>
            <a:chOff x="355600" y="2427922"/>
            <a:chExt cx="5059045" cy="4076065"/>
          </a:xfrm>
        </p:grpSpPr>
        <p:pic>
          <p:nvPicPr>
            <p:cNvPr id="15" name="object 1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55600" y="2427922"/>
              <a:ext cx="5058727" cy="4075747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05460" y="2578100"/>
              <a:ext cx="4572000" cy="3589020"/>
            </a:xfrm>
            <a:prstGeom prst="rect">
              <a:avLst/>
            </a:prstGeom>
          </p:spPr>
        </p:pic>
      </p:grpSp>
      <p:sp>
        <p:nvSpPr>
          <p:cNvPr id="17" name="object 17"/>
          <p:cNvSpPr txBox="1"/>
          <p:nvPr/>
        </p:nvSpPr>
        <p:spPr>
          <a:xfrm>
            <a:off x="1455419" y="4177347"/>
            <a:ext cx="1761489" cy="3295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121920">
              <a:lnSpc>
                <a:spcPct val="100000"/>
              </a:lnSpc>
              <a:spcBef>
                <a:spcPts val="100"/>
              </a:spcBef>
            </a:pPr>
            <a:r>
              <a:rPr sz="1000" b="1" spc="60" dirty="0">
                <a:solidFill>
                  <a:srgbClr val="CF2D1C"/>
                </a:solidFill>
                <a:latin typeface="Calibri"/>
                <a:cs typeface="Calibri"/>
              </a:rPr>
              <a:t>Η</a:t>
            </a:r>
            <a:r>
              <a:rPr sz="1000" b="1" dirty="0">
                <a:solidFill>
                  <a:srgbClr val="CF2D1C"/>
                </a:solidFill>
                <a:latin typeface="Calibri"/>
                <a:cs typeface="Calibri"/>
              </a:rPr>
              <a:t> </a:t>
            </a:r>
            <a:r>
              <a:rPr sz="1000" b="1" spc="40" dirty="0">
                <a:solidFill>
                  <a:srgbClr val="CF2D1C"/>
                </a:solidFill>
                <a:latin typeface="Calibri"/>
                <a:cs typeface="Calibri"/>
              </a:rPr>
              <a:t>επικοινωνία</a:t>
            </a:r>
            <a:r>
              <a:rPr sz="1000" b="1" spc="-5" dirty="0">
                <a:solidFill>
                  <a:srgbClr val="CF2D1C"/>
                </a:solidFill>
                <a:latin typeface="Calibri"/>
                <a:cs typeface="Calibri"/>
              </a:rPr>
              <a:t> </a:t>
            </a:r>
            <a:r>
              <a:rPr sz="1000" b="1" spc="45" dirty="0">
                <a:solidFill>
                  <a:srgbClr val="CF2D1C"/>
                </a:solidFill>
                <a:latin typeface="Calibri"/>
                <a:cs typeface="Calibri"/>
              </a:rPr>
              <a:t>παρουσιάζει </a:t>
            </a:r>
            <a:r>
              <a:rPr sz="1000" b="1" spc="-210" dirty="0">
                <a:solidFill>
                  <a:srgbClr val="CF2D1C"/>
                </a:solidFill>
                <a:latin typeface="Calibri"/>
                <a:cs typeface="Calibri"/>
              </a:rPr>
              <a:t> </a:t>
            </a:r>
            <a:r>
              <a:rPr sz="1000" b="1" spc="40" dirty="0">
                <a:solidFill>
                  <a:srgbClr val="CF2D1C"/>
                </a:solidFill>
                <a:latin typeface="Calibri"/>
                <a:cs typeface="Calibri"/>
              </a:rPr>
              <a:t>δυσκολίες.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8" name="object 1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720"/>
              </a:lnSpc>
            </a:pPr>
            <a:r>
              <a:rPr spc="30" dirty="0"/>
              <a:t>19</a:t>
            </a:r>
          </a:p>
        </p:txBody>
      </p:sp>
    </p:spTree>
  </p:cSld>
  <p:clrMapOvr>
    <a:masterClrMapping/>
  </p:clrMapOvr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884987" y="0"/>
            <a:ext cx="3958590" cy="6878955"/>
            <a:chOff x="6884987" y="0"/>
            <a:chExt cx="3958590" cy="6878955"/>
          </a:xfrm>
        </p:grpSpPr>
        <p:sp>
          <p:nvSpPr>
            <p:cNvPr id="3" name="object 3"/>
            <p:cNvSpPr/>
            <p:nvPr/>
          </p:nvSpPr>
          <p:spPr>
            <a:xfrm>
              <a:off x="6896100" y="1270"/>
              <a:ext cx="1818639" cy="6856730"/>
            </a:xfrm>
            <a:custGeom>
              <a:avLst/>
              <a:gdLst/>
              <a:ahLst/>
              <a:cxnLst/>
              <a:rect l="l" t="t" r="r" b="b"/>
              <a:pathLst>
                <a:path w="1818640" h="6856730">
                  <a:moveTo>
                    <a:pt x="0" y="6856730"/>
                  </a:moveTo>
                  <a:lnTo>
                    <a:pt x="1818322" y="0"/>
                  </a:lnTo>
                </a:path>
              </a:pathLst>
            </a:custGeom>
            <a:ln w="22225">
              <a:solidFill>
                <a:srgbClr val="D6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7895589" y="5207635"/>
              <a:ext cx="756285" cy="1645920"/>
            </a:xfrm>
            <a:custGeom>
              <a:avLst/>
              <a:gdLst/>
              <a:ahLst/>
              <a:cxnLst/>
              <a:rect l="l" t="t" r="r" b="b"/>
              <a:pathLst>
                <a:path w="756284" h="1645920">
                  <a:moveTo>
                    <a:pt x="578484" y="0"/>
                  </a:moveTo>
                  <a:lnTo>
                    <a:pt x="532129" y="6350"/>
                  </a:lnTo>
                  <a:lnTo>
                    <a:pt x="489902" y="24129"/>
                  </a:lnTo>
                  <a:lnTo>
                    <a:pt x="453389" y="52387"/>
                  </a:lnTo>
                  <a:lnTo>
                    <a:pt x="425132" y="89534"/>
                  </a:lnTo>
                  <a:lnTo>
                    <a:pt x="406400" y="134619"/>
                  </a:lnTo>
                  <a:lnTo>
                    <a:pt x="0" y="1645602"/>
                  </a:lnTo>
                  <a:lnTo>
                    <a:pt x="26352" y="1645602"/>
                  </a:lnTo>
                  <a:lnTo>
                    <a:pt x="430212" y="140969"/>
                  </a:lnTo>
                  <a:lnTo>
                    <a:pt x="450214" y="95249"/>
                  </a:lnTo>
                  <a:lnTo>
                    <a:pt x="482282" y="59689"/>
                  </a:lnTo>
                  <a:lnTo>
                    <a:pt x="523239" y="35559"/>
                  </a:lnTo>
                  <a:lnTo>
                    <a:pt x="569594" y="25399"/>
                  </a:lnTo>
                  <a:lnTo>
                    <a:pt x="662362" y="25399"/>
                  </a:lnTo>
                  <a:lnTo>
                    <a:pt x="624839" y="6350"/>
                  </a:lnTo>
                  <a:lnTo>
                    <a:pt x="578484" y="0"/>
                  </a:lnTo>
                  <a:close/>
                </a:path>
                <a:path w="756284" h="1645920">
                  <a:moveTo>
                    <a:pt x="662362" y="25399"/>
                  </a:moveTo>
                  <a:lnTo>
                    <a:pt x="569594" y="25399"/>
                  </a:lnTo>
                  <a:lnTo>
                    <a:pt x="618489" y="30797"/>
                  </a:lnTo>
                  <a:lnTo>
                    <a:pt x="672464" y="57784"/>
                  </a:lnTo>
                  <a:lnTo>
                    <a:pt x="711517" y="103822"/>
                  </a:lnTo>
                  <a:lnTo>
                    <a:pt x="730884" y="161607"/>
                  </a:lnTo>
                  <a:lnTo>
                    <a:pt x="731837" y="192087"/>
                  </a:lnTo>
                  <a:lnTo>
                    <a:pt x="726439" y="222884"/>
                  </a:lnTo>
                  <a:lnTo>
                    <a:pt x="343852" y="1645602"/>
                  </a:lnTo>
                  <a:lnTo>
                    <a:pt x="370204" y="1645602"/>
                  </a:lnTo>
                  <a:lnTo>
                    <a:pt x="750252" y="229552"/>
                  </a:lnTo>
                  <a:lnTo>
                    <a:pt x="756284" y="193674"/>
                  </a:lnTo>
                  <a:lnTo>
                    <a:pt x="755332" y="158432"/>
                  </a:lnTo>
                  <a:lnTo>
                    <a:pt x="732789" y="91122"/>
                  </a:lnTo>
                  <a:lnTo>
                    <a:pt x="686752" y="37782"/>
                  </a:lnTo>
                  <a:lnTo>
                    <a:pt x="662362" y="25399"/>
                  </a:lnTo>
                  <a:close/>
                </a:path>
              </a:pathLst>
            </a:custGeom>
            <a:solidFill>
              <a:srgbClr val="D679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548880" y="6167120"/>
              <a:ext cx="3294379" cy="612140"/>
            </a:xfrm>
            <a:prstGeom prst="rect">
              <a:avLst/>
            </a:prstGeom>
          </p:spPr>
        </p:pic>
      </p:grpSp>
      <p:grpSp>
        <p:nvGrpSpPr>
          <p:cNvPr id="6" name="object 6"/>
          <p:cNvGrpSpPr/>
          <p:nvPr/>
        </p:nvGrpSpPr>
        <p:grpSpPr>
          <a:xfrm>
            <a:off x="1150619" y="2415222"/>
            <a:ext cx="5059045" cy="4073525"/>
            <a:chOff x="1150619" y="2415222"/>
            <a:chExt cx="5059045" cy="4073525"/>
          </a:xfrm>
        </p:grpSpPr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50619" y="2415222"/>
              <a:ext cx="5058727" cy="4073207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300479" y="2565400"/>
              <a:ext cx="4572000" cy="3586479"/>
            </a:xfrm>
            <a:prstGeom prst="rect">
              <a:avLst/>
            </a:prstGeom>
          </p:spPr>
        </p:pic>
      </p:grp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875030" y="423862"/>
            <a:ext cx="2893695" cy="2921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50" spc="160" dirty="0">
                <a:solidFill>
                  <a:srgbClr val="000000"/>
                </a:solidFill>
              </a:rPr>
              <a:t>Παραδείγματα</a:t>
            </a:r>
            <a:r>
              <a:rPr sz="1750" spc="170" dirty="0">
                <a:solidFill>
                  <a:srgbClr val="000000"/>
                </a:solidFill>
              </a:rPr>
              <a:t> </a:t>
            </a:r>
            <a:r>
              <a:rPr sz="1750" spc="80" dirty="0">
                <a:solidFill>
                  <a:srgbClr val="000000"/>
                </a:solidFill>
              </a:rPr>
              <a:t>στο</a:t>
            </a:r>
            <a:r>
              <a:rPr sz="1750" spc="5" dirty="0">
                <a:solidFill>
                  <a:srgbClr val="000000"/>
                </a:solidFill>
              </a:rPr>
              <a:t> </a:t>
            </a:r>
            <a:r>
              <a:rPr sz="1750" spc="125" dirty="0">
                <a:solidFill>
                  <a:srgbClr val="000000"/>
                </a:solidFill>
              </a:rPr>
              <a:t>iptables</a:t>
            </a:r>
            <a:endParaRPr sz="1750"/>
          </a:p>
        </p:txBody>
      </p:sp>
      <p:sp>
        <p:nvSpPr>
          <p:cNvPr id="17" name="object 1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720"/>
              </a:lnSpc>
            </a:pPr>
            <a:r>
              <a:rPr spc="30" dirty="0"/>
              <a:t>20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8308340" y="33019"/>
            <a:ext cx="2174240" cy="1244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50" spc="60" dirty="0">
                <a:latin typeface="Calibri"/>
                <a:cs typeface="Calibri"/>
              </a:rPr>
              <a:t>CSP004_C_E:</a:t>
            </a:r>
            <a:r>
              <a:rPr sz="650" spc="35" dirty="0">
                <a:latin typeface="Calibri"/>
                <a:cs typeface="Calibri"/>
              </a:rPr>
              <a:t> </a:t>
            </a:r>
            <a:r>
              <a:rPr sz="650" spc="55" dirty="0">
                <a:latin typeface="Calibri"/>
                <a:cs typeface="Calibri"/>
              </a:rPr>
              <a:t>Abdelkader</a:t>
            </a:r>
            <a:r>
              <a:rPr sz="650" spc="30" dirty="0">
                <a:latin typeface="Calibri"/>
                <a:cs typeface="Calibri"/>
              </a:rPr>
              <a:t> </a:t>
            </a:r>
            <a:r>
              <a:rPr sz="650" spc="60" dirty="0">
                <a:latin typeface="Calibri"/>
                <a:cs typeface="Calibri"/>
              </a:rPr>
              <a:t>Shaaban</a:t>
            </a:r>
            <a:r>
              <a:rPr sz="650" spc="40" dirty="0">
                <a:latin typeface="Calibri"/>
                <a:cs typeface="Calibri"/>
              </a:rPr>
              <a:t> </a:t>
            </a:r>
            <a:r>
              <a:rPr sz="650" spc="55" dirty="0">
                <a:latin typeface="Calibri"/>
                <a:cs typeface="Calibri"/>
              </a:rPr>
              <a:t>και</a:t>
            </a:r>
            <a:r>
              <a:rPr sz="650" spc="25" dirty="0">
                <a:latin typeface="Calibri"/>
                <a:cs typeface="Calibri"/>
              </a:rPr>
              <a:t> </a:t>
            </a:r>
            <a:r>
              <a:rPr sz="650" spc="50" dirty="0">
                <a:latin typeface="Calibri"/>
                <a:cs typeface="Calibri"/>
              </a:rPr>
              <a:t>Stefan</a:t>
            </a:r>
            <a:r>
              <a:rPr sz="650" spc="25" dirty="0">
                <a:latin typeface="Calibri"/>
                <a:cs typeface="Calibri"/>
              </a:rPr>
              <a:t> </a:t>
            </a:r>
            <a:r>
              <a:rPr sz="650" spc="50" dirty="0">
                <a:latin typeface="Calibri"/>
                <a:cs typeface="Calibri"/>
              </a:rPr>
              <a:t>Schauer</a:t>
            </a:r>
            <a:endParaRPr sz="65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0126027" y="763587"/>
            <a:ext cx="1310005" cy="1667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spc="-15" dirty="0">
                <a:solidFill>
                  <a:srgbClr val="CF2D1C"/>
                </a:solidFill>
                <a:latin typeface="Calibri"/>
                <a:cs typeface="Calibri"/>
              </a:rPr>
              <a:t>ΔΙΑΚΟΜΙΣΤΗΣ</a:t>
            </a:r>
            <a:endParaRPr sz="1000" dirty="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621665" y="938212"/>
            <a:ext cx="10832465" cy="90931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536065">
              <a:lnSpc>
                <a:spcPct val="100000"/>
              </a:lnSpc>
              <a:spcBef>
                <a:spcPts val="100"/>
              </a:spcBef>
            </a:pPr>
            <a:r>
              <a:rPr sz="1100" b="1" spc="65" dirty="0">
                <a:latin typeface="Calibri"/>
                <a:cs typeface="Calibri"/>
              </a:rPr>
              <a:t>Να</a:t>
            </a:r>
            <a:r>
              <a:rPr sz="1100" b="1" spc="20" dirty="0">
                <a:latin typeface="Calibri"/>
                <a:cs typeface="Calibri"/>
              </a:rPr>
              <a:t> </a:t>
            </a:r>
            <a:r>
              <a:rPr sz="1100" b="1" spc="45" dirty="0">
                <a:latin typeface="Calibri"/>
                <a:cs typeface="Calibri"/>
              </a:rPr>
              <a:t>επιτρέπεται</a:t>
            </a:r>
            <a:r>
              <a:rPr sz="1100" b="1" spc="25" dirty="0">
                <a:latin typeface="Calibri"/>
                <a:cs typeface="Calibri"/>
              </a:rPr>
              <a:t> </a:t>
            </a:r>
            <a:r>
              <a:rPr sz="1100" b="1" spc="55" dirty="0">
                <a:latin typeface="Calibri"/>
                <a:cs typeface="Calibri"/>
              </a:rPr>
              <a:t>όλη</a:t>
            </a:r>
            <a:r>
              <a:rPr sz="1100" b="1" spc="25" dirty="0">
                <a:latin typeface="Calibri"/>
                <a:cs typeface="Calibri"/>
              </a:rPr>
              <a:t> </a:t>
            </a:r>
            <a:r>
              <a:rPr sz="1100" b="1" spc="60" dirty="0">
                <a:latin typeface="Calibri"/>
                <a:cs typeface="Calibri"/>
              </a:rPr>
              <a:t>η</a:t>
            </a:r>
            <a:r>
              <a:rPr sz="1100" b="1" spc="20" dirty="0">
                <a:latin typeface="Calibri"/>
                <a:cs typeface="Calibri"/>
              </a:rPr>
              <a:t> </a:t>
            </a:r>
            <a:r>
              <a:rPr sz="1100" b="1" spc="50" dirty="0">
                <a:latin typeface="Calibri"/>
                <a:cs typeface="Calibri"/>
              </a:rPr>
              <a:t>κίνηση</a:t>
            </a:r>
            <a:r>
              <a:rPr sz="1100" b="1" spc="25" dirty="0">
                <a:latin typeface="Calibri"/>
                <a:cs typeface="Calibri"/>
              </a:rPr>
              <a:t> </a:t>
            </a:r>
            <a:r>
              <a:rPr sz="1100" b="1" spc="60" dirty="0">
                <a:latin typeface="Calibri"/>
                <a:cs typeface="Calibri"/>
              </a:rPr>
              <a:t>από</a:t>
            </a:r>
            <a:r>
              <a:rPr sz="1100" b="1" spc="30" dirty="0">
                <a:latin typeface="Calibri"/>
                <a:cs typeface="Calibri"/>
              </a:rPr>
              <a:t> </a:t>
            </a:r>
            <a:r>
              <a:rPr sz="1100" b="1" spc="35" dirty="0">
                <a:latin typeface="Calibri"/>
                <a:cs typeface="Calibri"/>
              </a:rPr>
              <a:t>τις</a:t>
            </a:r>
            <a:r>
              <a:rPr sz="1100" b="1" spc="20" dirty="0">
                <a:latin typeface="Calibri"/>
                <a:cs typeface="Calibri"/>
              </a:rPr>
              <a:t> </a:t>
            </a:r>
            <a:r>
              <a:rPr sz="1100" b="1" spc="50" dirty="0">
                <a:latin typeface="Calibri"/>
                <a:cs typeface="Calibri"/>
              </a:rPr>
              <a:t>εξουσιοδοτημένες</a:t>
            </a:r>
            <a:r>
              <a:rPr sz="1100" b="1" spc="25" dirty="0">
                <a:latin typeface="Calibri"/>
                <a:cs typeface="Calibri"/>
              </a:rPr>
              <a:t> </a:t>
            </a:r>
            <a:r>
              <a:rPr sz="1100" b="1" spc="50" dirty="0">
                <a:latin typeface="Calibri"/>
                <a:cs typeface="Calibri"/>
              </a:rPr>
              <a:t>συσκευές</a:t>
            </a:r>
            <a:r>
              <a:rPr sz="1100" b="1" spc="25" dirty="0">
                <a:latin typeface="Calibri"/>
                <a:cs typeface="Calibri"/>
              </a:rPr>
              <a:t> </a:t>
            </a:r>
            <a:r>
              <a:rPr sz="1100" b="1" spc="55" dirty="0">
                <a:latin typeface="Calibri"/>
                <a:cs typeface="Calibri"/>
              </a:rPr>
              <a:t>μου</a:t>
            </a:r>
            <a:r>
              <a:rPr sz="1100" b="1" spc="30" dirty="0">
                <a:latin typeface="Calibri"/>
                <a:cs typeface="Calibri"/>
              </a:rPr>
              <a:t> </a:t>
            </a:r>
            <a:r>
              <a:rPr sz="1100" b="1" spc="50" dirty="0">
                <a:latin typeface="Calibri"/>
                <a:cs typeface="Calibri"/>
              </a:rPr>
              <a:t>μόνο)</a:t>
            </a:r>
            <a:r>
              <a:rPr sz="1100" b="1" spc="25" dirty="0">
                <a:latin typeface="Calibri"/>
                <a:cs typeface="Calibri"/>
              </a:rPr>
              <a:t> </a:t>
            </a:r>
            <a:r>
              <a:rPr sz="1100" b="1" spc="50" dirty="0">
                <a:latin typeface="Calibri"/>
                <a:cs typeface="Calibri"/>
              </a:rPr>
              <a:t>στο</a:t>
            </a:r>
            <a:r>
              <a:rPr sz="1100" b="1" spc="30" dirty="0">
                <a:latin typeface="Calibri"/>
                <a:cs typeface="Calibri"/>
              </a:rPr>
              <a:t> </a:t>
            </a:r>
            <a:r>
              <a:rPr sz="1100" b="1" spc="45" dirty="0">
                <a:latin typeface="Calibri"/>
                <a:cs typeface="Calibri"/>
              </a:rPr>
              <a:t>δίκτυο</a:t>
            </a:r>
            <a:endParaRPr sz="11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1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350">
              <a:latin typeface="Calibri"/>
              <a:cs typeface="Calibri"/>
            </a:endParaRPr>
          </a:p>
          <a:p>
            <a:pPr marL="12700" marR="5080">
              <a:lnSpc>
                <a:spcPct val="100000"/>
              </a:lnSpc>
            </a:pPr>
            <a:r>
              <a:rPr sz="1100" b="1" spc="75" dirty="0">
                <a:latin typeface="Calibri"/>
                <a:cs typeface="Calibri"/>
              </a:rPr>
              <a:t>Δοκιμάστε</a:t>
            </a:r>
            <a:r>
              <a:rPr sz="1100" b="1" spc="45" dirty="0">
                <a:latin typeface="Calibri"/>
                <a:cs typeface="Calibri"/>
              </a:rPr>
              <a:t> </a:t>
            </a:r>
            <a:r>
              <a:rPr sz="1100" spc="75" dirty="0">
                <a:latin typeface="Calibri"/>
                <a:cs typeface="Calibri"/>
              </a:rPr>
              <a:t>την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b="1" spc="75" dirty="0">
                <a:latin typeface="Calibri"/>
                <a:cs typeface="Calibri"/>
              </a:rPr>
              <a:t>επικοινωνία</a:t>
            </a:r>
            <a:r>
              <a:rPr sz="1100" b="1" spc="45" dirty="0">
                <a:latin typeface="Calibri"/>
                <a:cs typeface="Calibri"/>
              </a:rPr>
              <a:t> </a:t>
            </a:r>
            <a:r>
              <a:rPr sz="1100" spc="75" dirty="0">
                <a:latin typeface="Calibri"/>
                <a:cs typeface="Calibri"/>
              </a:rPr>
              <a:t>μεταξύ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spc="75" dirty="0">
                <a:latin typeface="Calibri"/>
                <a:cs typeface="Calibri"/>
              </a:rPr>
              <a:t>του</a:t>
            </a:r>
            <a:r>
              <a:rPr sz="1100" spc="45" dirty="0">
                <a:latin typeface="Calibri"/>
                <a:cs typeface="Calibri"/>
              </a:rPr>
              <a:t> </a:t>
            </a:r>
            <a:r>
              <a:rPr sz="1100" spc="55" dirty="0">
                <a:latin typeface="Calibri"/>
                <a:cs typeface="Calibri"/>
              </a:rPr>
              <a:t>kali</a:t>
            </a:r>
            <a:r>
              <a:rPr sz="1100" spc="45" dirty="0">
                <a:latin typeface="Calibri"/>
                <a:cs typeface="Calibri"/>
              </a:rPr>
              <a:t> </a:t>
            </a:r>
            <a:r>
              <a:rPr sz="1100" b="1" spc="70" dirty="0">
                <a:latin typeface="Calibri"/>
                <a:cs typeface="Calibri"/>
              </a:rPr>
              <a:t>φιλικός</a:t>
            </a:r>
            <a:r>
              <a:rPr sz="1100" b="1" spc="45" dirty="0">
                <a:latin typeface="Calibri"/>
                <a:cs typeface="Calibri"/>
              </a:rPr>
              <a:t> </a:t>
            </a:r>
            <a:r>
              <a:rPr sz="1100" b="1" spc="50" dirty="0">
                <a:latin typeface="Calibri"/>
                <a:cs typeface="Calibri"/>
              </a:rPr>
              <a:t>) </a:t>
            </a:r>
            <a:r>
              <a:rPr sz="1100" b="1" spc="70" dirty="0">
                <a:latin typeface="Calibri"/>
                <a:cs typeface="Calibri"/>
              </a:rPr>
              <a:t>και</a:t>
            </a:r>
            <a:r>
              <a:rPr sz="1100" b="1" spc="50" dirty="0">
                <a:latin typeface="Calibri"/>
                <a:cs typeface="Calibri"/>
              </a:rPr>
              <a:t> </a:t>
            </a:r>
            <a:r>
              <a:rPr sz="1100" spc="75" dirty="0">
                <a:latin typeface="Calibri"/>
                <a:cs typeface="Calibri"/>
              </a:rPr>
              <a:t>του</a:t>
            </a:r>
            <a:r>
              <a:rPr sz="1100" spc="45" dirty="0">
                <a:latin typeface="Calibri"/>
                <a:cs typeface="Calibri"/>
              </a:rPr>
              <a:t> </a:t>
            </a:r>
            <a:r>
              <a:rPr sz="1100" spc="75" dirty="0">
                <a:latin typeface="Calibri"/>
                <a:cs typeface="Calibri"/>
              </a:rPr>
              <a:t>εξυπηρετητή</a:t>
            </a:r>
            <a:r>
              <a:rPr sz="1100" spc="35" dirty="0">
                <a:latin typeface="Calibri"/>
                <a:cs typeface="Calibri"/>
              </a:rPr>
              <a:t> </a:t>
            </a:r>
            <a:r>
              <a:rPr sz="1100" b="1" spc="75" dirty="0">
                <a:latin typeface="Calibri"/>
                <a:cs typeface="Calibri"/>
              </a:rPr>
              <a:t>χρησιμοποιώντας</a:t>
            </a:r>
            <a:r>
              <a:rPr sz="1100" b="1" spc="45" dirty="0">
                <a:latin typeface="Calibri"/>
                <a:cs typeface="Calibri"/>
              </a:rPr>
              <a:t> </a:t>
            </a:r>
            <a:r>
              <a:rPr sz="1100" spc="75" dirty="0">
                <a:latin typeface="Calibri"/>
                <a:cs typeface="Calibri"/>
              </a:rPr>
              <a:t>εντολή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spc="70" dirty="0">
                <a:latin typeface="Calibri"/>
                <a:cs typeface="Calibri"/>
              </a:rPr>
              <a:t>ping</a:t>
            </a:r>
            <a:r>
              <a:rPr sz="1100" spc="45" dirty="0">
                <a:latin typeface="Calibri"/>
                <a:cs typeface="Calibri"/>
              </a:rPr>
              <a:t> </a:t>
            </a:r>
            <a:r>
              <a:rPr sz="1100" spc="90" dirty="0">
                <a:latin typeface="Calibri"/>
                <a:cs typeface="Calibri"/>
              </a:rPr>
              <a:t>από</a:t>
            </a:r>
            <a:r>
              <a:rPr sz="1100" spc="50" dirty="0">
                <a:latin typeface="Calibri"/>
                <a:cs typeface="Calibri"/>
              </a:rPr>
              <a:t> </a:t>
            </a:r>
            <a:r>
              <a:rPr sz="1100" spc="70" dirty="0">
                <a:latin typeface="Calibri"/>
                <a:cs typeface="Calibri"/>
              </a:rPr>
              <a:t>τον</a:t>
            </a:r>
            <a:r>
              <a:rPr sz="1100" spc="45" dirty="0">
                <a:latin typeface="Calibri"/>
                <a:cs typeface="Calibri"/>
              </a:rPr>
              <a:t> </a:t>
            </a:r>
            <a:r>
              <a:rPr sz="1100" spc="55" dirty="0">
                <a:latin typeface="Calibri"/>
                <a:cs typeface="Calibri"/>
              </a:rPr>
              <a:t>client</a:t>
            </a:r>
            <a:r>
              <a:rPr sz="1100" spc="45" dirty="0">
                <a:latin typeface="Calibri"/>
                <a:cs typeface="Calibri"/>
              </a:rPr>
              <a:t> </a:t>
            </a:r>
            <a:r>
              <a:rPr sz="1100" spc="75" dirty="0">
                <a:latin typeface="Calibri"/>
                <a:cs typeface="Calibri"/>
              </a:rPr>
              <a:t>(σύστημα</a:t>
            </a:r>
            <a:r>
              <a:rPr sz="1100" spc="45" dirty="0">
                <a:latin typeface="Calibri"/>
                <a:cs typeface="Calibri"/>
              </a:rPr>
              <a:t> </a:t>
            </a:r>
            <a:r>
              <a:rPr sz="1100" spc="85" dirty="0">
                <a:latin typeface="Calibri"/>
                <a:cs typeface="Calibri"/>
              </a:rPr>
              <a:t>ή</a:t>
            </a:r>
            <a:r>
              <a:rPr sz="1100" spc="45" dirty="0">
                <a:latin typeface="Calibri"/>
                <a:cs typeface="Calibri"/>
              </a:rPr>
              <a:t> </a:t>
            </a:r>
            <a:r>
              <a:rPr sz="1100" spc="85" dirty="0">
                <a:latin typeface="Calibri"/>
                <a:cs typeface="Calibri"/>
              </a:rPr>
              <a:t>πρόγραμμα</a:t>
            </a:r>
            <a:r>
              <a:rPr sz="1100" spc="45" dirty="0">
                <a:latin typeface="Calibri"/>
                <a:cs typeface="Calibri"/>
              </a:rPr>
              <a:t> </a:t>
            </a:r>
            <a:r>
              <a:rPr sz="1100" spc="85" dirty="0">
                <a:latin typeface="Calibri"/>
                <a:cs typeface="Calibri"/>
              </a:rPr>
              <a:t>που</a:t>
            </a:r>
            <a:r>
              <a:rPr sz="1100" spc="45" dirty="0">
                <a:latin typeface="Calibri"/>
                <a:cs typeface="Calibri"/>
              </a:rPr>
              <a:t> </a:t>
            </a:r>
            <a:r>
              <a:rPr sz="1100" spc="70" dirty="0">
                <a:latin typeface="Calibri"/>
                <a:cs typeface="Calibri"/>
              </a:rPr>
              <a:t>επικοινωνεί</a:t>
            </a:r>
            <a:r>
              <a:rPr sz="1100" spc="45" dirty="0">
                <a:latin typeface="Calibri"/>
                <a:cs typeface="Calibri"/>
              </a:rPr>
              <a:t> </a:t>
            </a:r>
            <a:r>
              <a:rPr sz="1100" spc="75" dirty="0">
                <a:latin typeface="Calibri"/>
                <a:cs typeface="Calibri"/>
              </a:rPr>
              <a:t>με </a:t>
            </a:r>
            <a:r>
              <a:rPr sz="1100" spc="80" dirty="0">
                <a:latin typeface="Calibri"/>
                <a:cs typeface="Calibri"/>
              </a:rPr>
              <a:t> </a:t>
            </a:r>
            <a:r>
              <a:rPr sz="1100" spc="70" dirty="0">
                <a:latin typeface="Calibri"/>
                <a:cs typeface="Calibri"/>
              </a:rPr>
              <a:t>εξυπηρετητή).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2250439" y="3771900"/>
            <a:ext cx="1761489" cy="3295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121920">
              <a:lnSpc>
                <a:spcPct val="100000"/>
              </a:lnSpc>
              <a:spcBef>
                <a:spcPts val="100"/>
              </a:spcBef>
            </a:pPr>
            <a:r>
              <a:rPr sz="1000" b="1" spc="60" dirty="0">
                <a:solidFill>
                  <a:srgbClr val="CF2D1C"/>
                </a:solidFill>
                <a:latin typeface="Calibri"/>
                <a:cs typeface="Calibri"/>
              </a:rPr>
              <a:t>Η</a:t>
            </a:r>
            <a:r>
              <a:rPr sz="1000" b="1" dirty="0">
                <a:solidFill>
                  <a:srgbClr val="CF2D1C"/>
                </a:solidFill>
                <a:latin typeface="Calibri"/>
                <a:cs typeface="Calibri"/>
              </a:rPr>
              <a:t> </a:t>
            </a:r>
            <a:r>
              <a:rPr sz="1000" b="1" spc="40" dirty="0">
                <a:solidFill>
                  <a:srgbClr val="CF2D1C"/>
                </a:solidFill>
                <a:latin typeface="Calibri"/>
                <a:cs typeface="Calibri"/>
              </a:rPr>
              <a:t>επικοινωνία</a:t>
            </a:r>
            <a:r>
              <a:rPr sz="1000" b="1" spc="-5" dirty="0">
                <a:solidFill>
                  <a:srgbClr val="CF2D1C"/>
                </a:solidFill>
                <a:latin typeface="Calibri"/>
                <a:cs typeface="Calibri"/>
              </a:rPr>
              <a:t> </a:t>
            </a:r>
            <a:r>
              <a:rPr sz="1000" b="1" spc="45" dirty="0">
                <a:solidFill>
                  <a:srgbClr val="CF2D1C"/>
                </a:solidFill>
                <a:latin typeface="Calibri"/>
                <a:cs typeface="Calibri"/>
              </a:rPr>
              <a:t>παρουσιάζει </a:t>
            </a:r>
            <a:r>
              <a:rPr sz="1000" b="1" spc="-210" dirty="0">
                <a:solidFill>
                  <a:srgbClr val="CF2D1C"/>
                </a:solidFill>
                <a:latin typeface="Calibri"/>
                <a:cs typeface="Calibri"/>
              </a:rPr>
              <a:t> </a:t>
            </a:r>
            <a:r>
              <a:rPr sz="1000" b="1" spc="40" dirty="0">
                <a:solidFill>
                  <a:srgbClr val="CF2D1C"/>
                </a:solidFill>
                <a:latin typeface="Calibri"/>
                <a:cs typeface="Calibri"/>
              </a:rPr>
              <a:t>δυσκολίες.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6044565" y="2886709"/>
            <a:ext cx="5939155" cy="5270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0"/>
              </a:spcBef>
            </a:pPr>
            <a:r>
              <a:rPr sz="1100" b="1" spc="45" dirty="0">
                <a:latin typeface="Calibri"/>
                <a:cs typeface="Calibri"/>
              </a:rPr>
              <a:t>Επιπλέον,</a:t>
            </a:r>
            <a:r>
              <a:rPr sz="1100" b="1" spc="50" dirty="0">
                <a:latin typeface="Calibri"/>
                <a:cs typeface="Calibri"/>
              </a:rPr>
              <a:t> </a:t>
            </a:r>
            <a:r>
              <a:rPr sz="1100" spc="40" dirty="0">
                <a:latin typeface="Calibri"/>
                <a:cs typeface="Calibri"/>
              </a:rPr>
              <a:t>είναι</a:t>
            </a:r>
            <a:r>
              <a:rPr sz="1100" spc="45" dirty="0">
                <a:latin typeface="Calibri"/>
                <a:cs typeface="Calibri"/>
              </a:rPr>
              <a:t> </a:t>
            </a:r>
            <a:r>
              <a:rPr sz="1100" b="1" u="sng" spc="5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ουσιώδες</a:t>
            </a:r>
            <a:r>
              <a:rPr sz="1100" b="1" u="sng" spc="5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να</a:t>
            </a:r>
            <a:r>
              <a:rPr sz="1100" b="1" u="sng" spc="36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1100" spc="50" dirty="0">
                <a:latin typeface="Calibri"/>
                <a:cs typeface="Calibri"/>
              </a:rPr>
              <a:t>προστεθούν</a:t>
            </a:r>
            <a:r>
              <a:rPr sz="1100" spc="55" dirty="0">
                <a:latin typeface="Calibri"/>
                <a:cs typeface="Calibri"/>
              </a:rPr>
              <a:t> </a:t>
            </a:r>
            <a:r>
              <a:rPr sz="1100" b="1" spc="45" dirty="0">
                <a:latin typeface="Calibri"/>
                <a:cs typeface="Calibri"/>
              </a:rPr>
              <a:t>νέοι</a:t>
            </a:r>
            <a:r>
              <a:rPr sz="1100" b="1" spc="50" dirty="0">
                <a:latin typeface="Calibri"/>
                <a:cs typeface="Calibri"/>
              </a:rPr>
              <a:t> κανόνες</a:t>
            </a:r>
            <a:r>
              <a:rPr sz="1100" b="1" spc="55" dirty="0">
                <a:latin typeface="Calibri"/>
                <a:cs typeface="Calibri"/>
              </a:rPr>
              <a:t> </a:t>
            </a:r>
            <a:r>
              <a:rPr sz="1100" b="1" spc="50" dirty="0">
                <a:latin typeface="Calibri"/>
                <a:cs typeface="Calibri"/>
              </a:rPr>
              <a:t>στον</a:t>
            </a:r>
            <a:r>
              <a:rPr sz="1100" b="1" spc="55" dirty="0">
                <a:latin typeface="Calibri"/>
                <a:cs typeface="Calibri"/>
              </a:rPr>
              <a:t> </a:t>
            </a:r>
            <a:r>
              <a:rPr sz="1100" b="1" spc="50" dirty="0">
                <a:latin typeface="Calibri"/>
                <a:cs typeface="Calibri"/>
              </a:rPr>
              <a:t>εξυπηρετητή</a:t>
            </a:r>
            <a:r>
              <a:rPr sz="1100" b="1" spc="55" dirty="0">
                <a:latin typeface="Calibri"/>
                <a:cs typeface="Calibri"/>
              </a:rPr>
              <a:t> </a:t>
            </a:r>
            <a:r>
              <a:rPr sz="1100" b="1" spc="45" dirty="0">
                <a:latin typeface="Calibri"/>
                <a:cs typeface="Calibri"/>
              </a:rPr>
              <a:t>για</a:t>
            </a:r>
            <a:r>
              <a:rPr sz="1100" b="1" spc="50" dirty="0">
                <a:latin typeface="Calibri"/>
                <a:cs typeface="Calibri"/>
              </a:rPr>
              <a:t> </a:t>
            </a:r>
            <a:r>
              <a:rPr sz="1100" spc="50" dirty="0">
                <a:latin typeface="Calibri"/>
                <a:cs typeface="Calibri"/>
              </a:rPr>
              <a:t>να </a:t>
            </a:r>
            <a:r>
              <a:rPr sz="1100" spc="-235" dirty="0">
                <a:latin typeface="Calibri"/>
                <a:cs typeface="Calibri"/>
              </a:rPr>
              <a:t> </a:t>
            </a:r>
            <a:r>
              <a:rPr sz="1100" spc="45" dirty="0">
                <a:latin typeface="Calibri"/>
                <a:cs typeface="Calibri"/>
              </a:rPr>
              <a:t>διασφαλιστεί</a:t>
            </a:r>
            <a:r>
              <a:rPr sz="1100" spc="50" dirty="0">
                <a:latin typeface="Calibri"/>
                <a:cs typeface="Calibri"/>
              </a:rPr>
              <a:t> </a:t>
            </a:r>
            <a:r>
              <a:rPr sz="1100" b="1" spc="60" dirty="0">
                <a:latin typeface="Calibri"/>
                <a:cs typeface="Calibri"/>
              </a:rPr>
              <a:t>η</a:t>
            </a:r>
            <a:r>
              <a:rPr sz="1100" b="1" spc="65" dirty="0">
                <a:latin typeface="Calibri"/>
                <a:cs typeface="Calibri"/>
              </a:rPr>
              <a:t> </a:t>
            </a:r>
            <a:r>
              <a:rPr sz="1100" b="1" spc="50" dirty="0">
                <a:latin typeface="Calibri"/>
                <a:cs typeface="Calibri"/>
              </a:rPr>
              <a:t>νόμιμη</a:t>
            </a:r>
            <a:r>
              <a:rPr sz="1100" b="1" spc="55" dirty="0">
                <a:latin typeface="Calibri"/>
                <a:cs typeface="Calibri"/>
              </a:rPr>
              <a:t> </a:t>
            </a:r>
            <a:r>
              <a:rPr sz="1100" b="1" spc="45" dirty="0">
                <a:latin typeface="Calibri"/>
                <a:cs typeface="Calibri"/>
              </a:rPr>
              <a:t>επικοινωνία</a:t>
            </a:r>
            <a:r>
              <a:rPr sz="1100" b="1" spc="50" dirty="0">
                <a:latin typeface="Calibri"/>
                <a:cs typeface="Calibri"/>
              </a:rPr>
              <a:t> </a:t>
            </a:r>
            <a:r>
              <a:rPr sz="1100" b="1" spc="55" dirty="0">
                <a:latin typeface="Calibri"/>
                <a:cs typeface="Calibri"/>
              </a:rPr>
              <a:t>με</a:t>
            </a:r>
            <a:r>
              <a:rPr sz="1100" b="1" spc="60" dirty="0">
                <a:latin typeface="Calibri"/>
                <a:cs typeface="Calibri"/>
              </a:rPr>
              <a:t> </a:t>
            </a:r>
            <a:r>
              <a:rPr sz="1100" spc="45" dirty="0">
                <a:latin typeface="Calibri"/>
                <a:cs typeface="Calibri"/>
              </a:rPr>
              <a:t>όλες</a:t>
            </a:r>
            <a:r>
              <a:rPr sz="1100" spc="50" dirty="0">
                <a:latin typeface="Calibri"/>
                <a:cs typeface="Calibri"/>
              </a:rPr>
              <a:t> </a:t>
            </a:r>
            <a:r>
              <a:rPr sz="1100" b="1" spc="35" dirty="0">
                <a:latin typeface="Calibri"/>
                <a:cs typeface="Calibri"/>
              </a:rPr>
              <a:t>τις</a:t>
            </a:r>
            <a:r>
              <a:rPr sz="1100" b="1" spc="40" dirty="0">
                <a:latin typeface="Calibri"/>
                <a:cs typeface="Calibri"/>
              </a:rPr>
              <a:t> </a:t>
            </a:r>
            <a:r>
              <a:rPr sz="1100" b="1" spc="50" dirty="0">
                <a:latin typeface="Calibri"/>
                <a:cs typeface="Calibri"/>
              </a:rPr>
              <a:t>εξουσιοδοτημένες</a:t>
            </a:r>
            <a:r>
              <a:rPr sz="1100" b="1" spc="55" dirty="0">
                <a:latin typeface="Calibri"/>
                <a:cs typeface="Calibri"/>
              </a:rPr>
              <a:t> </a:t>
            </a:r>
            <a:r>
              <a:rPr sz="1100" b="1" spc="50" dirty="0">
                <a:latin typeface="Calibri"/>
                <a:cs typeface="Calibri"/>
              </a:rPr>
              <a:t>συσκευές</a:t>
            </a:r>
            <a:r>
              <a:rPr sz="1100" b="1" spc="55" dirty="0">
                <a:latin typeface="Calibri"/>
                <a:cs typeface="Calibri"/>
              </a:rPr>
              <a:t> </a:t>
            </a:r>
            <a:r>
              <a:rPr sz="1100" spc="45" dirty="0">
                <a:latin typeface="Calibri"/>
                <a:cs typeface="Calibri"/>
              </a:rPr>
              <a:t>εντός</a:t>
            </a:r>
            <a:r>
              <a:rPr sz="1100" spc="50" dirty="0">
                <a:latin typeface="Calibri"/>
                <a:cs typeface="Calibri"/>
              </a:rPr>
              <a:t> </a:t>
            </a:r>
            <a:r>
              <a:rPr sz="1100" spc="45" dirty="0">
                <a:latin typeface="Calibri"/>
                <a:cs typeface="Calibri"/>
              </a:rPr>
              <a:t>του </a:t>
            </a:r>
            <a:r>
              <a:rPr sz="1100" spc="50" dirty="0">
                <a:latin typeface="Calibri"/>
                <a:cs typeface="Calibri"/>
              </a:rPr>
              <a:t> </a:t>
            </a:r>
            <a:r>
              <a:rPr sz="1100" b="1" spc="45" dirty="0">
                <a:latin typeface="Calibri"/>
                <a:cs typeface="Calibri"/>
              </a:rPr>
              <a:t>δικτύου.</a:t>
            </a:r>
            <a:r>
              <a:rPr sz="1100" b="1" spc="25" dirty="0">
                <a:latin typeface="Calibri"/>
                <a:cs typeface="Calibri"/>
              </a:rPr>
              <a:t> </a:t>
            </a:r>
            <a:r>
              <a:rPr sz="1100" spc="45" dirty="0">
                <a:latin typeface="Calibri"/>
                <a:cs typeface="Calibri"/>
              </a:rPr>
              <a:t>Για</a:t>
            </a:r>
            <a:r>
              <a:rPr sz="1100" spc="30" dirty="0">
                <a:latin typeface="Calibri"/>
                <a:cs typeface="Calibri"/>
              </a:rPr>
              <a:t> </a:t>
            </a:r>
            <a:r>
              <a:rPr sz="1100" spc="50" dirty="0">
                <a:latin typeface="Calibri"/>
                <a:cs typeface="Calibri"/>
              </a:rPr>
              <a:t>να</a:t>
            </a:r>
            <a:r>
              <a:rPr sz="1100" spc="30" dirty="0">
                <a:latin typeface="Calibri"/>
                <a:cs typeface="Calibri"/>
              </a:rPr>
              <a:t> </a:t>
            </a:r>
            <a:r>
              <a:rPr sz="1100" spc="50" dirty="0">
                <a:latin typeface="Calibri"/>
                <a:cs typeface="Calibri"/>
              </a:rPr>
              <a:t>αποτρέψετε</a:t>
            </a:r>
            <a:r>
              <a:rPr sz="1100" spc="20" dirty="0">
                <a:latin typeface="Calibri"/>
                <a:cs typeface="Calibri"/>
              </a:rPr>
              <a:t> </a:t>
            </a:r>
            <a:r>
              <a:rPr sz="1100" b="1" spc="45" dirty="0">
                <a:latin typeface="Calibri"/>
                <a:cs typeface="Calibri"/>
              </a:rPr>
              <a:t>την</a:t>
            </a:r>
            <a:r>
              <a:rPr sz="1100" b="1" spc="25" dirty="0">
                <a:latin typeface="Calibri"/>
                <a:cs typeface="Calibri"/>
              </a:rPr>
              <a:t> </a:t>
            </a:r>
            <a:r>
              <a:rPr sz="1100" b="1" spc="50" dirty="0">
                <a:latin typeface="Calibri"/>
                <a:cs typeface="Calibri"/>
              </a:rPr>
              <a:t>ανεξουσιοδότητη</a:t>
            </a:r>
            <a:r>
              <a:rPr sz="1100" b="1" spc="25" dirty="0">
                <a:latin typeface="Calibri"/>
                <a:cs typeface="Calibri"/>
              </a:rPr>
              <a:t> </a:t>
            </a:r>
            <a:r>
              <a:rPr sz="1100" b="1" spc="45" dirty="0">
                <a:latin typeface="Calibri"/>
                <a:cs typeface="Calibri"/>
              </a:rPr>
              <a:t>επικοινωνία</a:t>
            </a:r>
            <a:r>
              <a:rPr sz="1100" b="1" spc="30" dirty="0">
                <a:latin typeface="Calibri"/>
                <a:cs typeface="Calibri"/>
              </a:rPr>
              <a:t> </a:t>
            </a:r>
            <a:r>
              <a:rPr sz="1100" spc="50" dirty="0">
                <a:latin typeface="Calibri"/>
                <a:cs typeface="Calibri"/>
              </a:rPr>
              <a:t>με</a:t>
            </a:r>
            <a:r>
              <a:rPr sz="1100" spc="25" dirty="0">
                <a:latin typeface="Calibri"/>
                <a:cs typeface="Calibri"/>
              </a:rPr>
              <a:t> </a:t>
            </a:r>
            <a:r>
              <a:rPr sz="1100" spc="45" dirty="0">
                <a:latin typeface="Calibri"/>
                <a:cs typeface="Calibri"/>
              </a:rPr>
              <a:t>τον</a:t>
            </a:r>
            <a:r>
              <a:rPr sz="1100" spc="25" dirty="0">
                <a:latin typeface="Calibri"/>
                <a:cs typeface="Calibri"/>
              </a:rPr>
              <a:t> </a:t>
            </a:r>
            <a:r>
              <a:rPr sz="1100" b="1" spc="45" dirty="0">
                <a:latin typeface="Calibri"/>
                <a:cs typeface="Calibri"/>
              </a:rPr>
              <a:t>εξυπηρετητή.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6044565" y="3752850"/>
            <a:ext cx="6156960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b="1" spc="40" dirty="0">
                <a:latin typeface="Calibri"/>
                <a:cs typeface="Calibri"/>
              </a:rPr>
              <a:t>Έτσι,</a:t>
            </a:r>
            <a:r>
              <a:rPr sz="1100" b="1" spc="229" dirty="0">
                <a:latin typeface="Calibri"/>
                <a:cs typeface="Calibri"/>
              </a:rPr>
              <a:t> </a:t>
            </a:r>
            <a:r>
              <a:rPr sz="1100" spc="50" dirty="0">
                <a:latin typeface="Calibri"/>
                <a:cs typeface="Calibri"/>
              </a:rPr>
              <a:t>επαναλάβετε</a:t>
            </a:r>
            <a:r>
              <a:rPr sz="1100" spc="225" dirty="0">
                <a:latin typeface="Calibri"/>
                <a:cs typeface="Calibri"/>
              </a:rPr>
              <a:t> </a:t>
            </a:r>
            <a:r>
              <a:rPr sz="1100" spc="50" dirty="0">
                <a:latin typeface="Calibri"/>
                <a:cs typeface="Calibri"/>
              </a:rPr>
              <a:t>τα</a:t>
            </a:r>
            <a:r>
              <a:rPr sz="1100" spc="229" dirty="0">
                <a:latin typeface="Calibri"/>
                <a:cs typeface="Calibri"/>
              </a:rPr>
              <a:t> </a:t>
            </a:r>
            <a:r>
              <a:rPr sz="1100" b="1" spc="55" dirty="0">
                <a:latin typeface="Calibri"/>
                <a:cs typeface="Calibri"/>
              </a:rPr>
              <a:t>προηγούμενα</a:t>
            </a:r>
            <a:r>
              <a:rPr sz="1100" b="1" spc="225" dirty="0">
                <a:latin typeface="Calibri"/>
                <a:cs typeface="Calibri"/>
              </a:rPr>
              <a:t> </a:t>
            </a:r>
            <a:r>
              <a:rPr sz="1100" spc="45" dirty="0">
                <a:latin typeface="Calibri"/>
                <a:cs typeface="Calibri"/>
              </a:rPr>
              <a:t>για</a:t>
            </a:r>
            <a:r>
              <a:rPr sz="1100" spc="229" dirty="0">
                <a:latin typeface="Calibri"/>
                <a:cs typeface="Calibri"/>
              </a:rPr>
              <a:t> </a:t>
            </a:r>
            <a:r>
              <a:rPr sz="1100" spc="45" dirty="0">
                <a:latin typeface="Calibri"/>
                <a:cs typeface="Calibri"/>
              </a:rPr>
              <a:t>όλες</a:t>
            </a:r>
            <a:r>
              <a:rPr sz="1100" spc="225" dirty="0">
                <a:latin typeface="Calibri"/>
                <a:cs typeface="Calibri"/>
              </a:rPr>
              <a:t> </a:t>
            </a:r>
            <a:r>
              <a:rPr sz="1100" b="1" spc="35" dirty="0">
                <a:latin typeface="Calibri"/>
                <a:cs typeface="Calibri"/>
              </a:rPr>
              <a:t>τις</a:t>
            </a:r>
            <a:r>
              <a:rPr sz="1100" b="1" spc="229" dirty="0">
                <a:latin typeface="Calibri"/>
                <a:cs typeface="Calibri"/>
              </a:rPr>
              <a:t> </a:t>
            </a:r>
            <a:r>
              <a:rPr sz="1100" b="1" spc="50" dirty="0">
                <a:latin typeface="Calibri"/>
                <a:cs typeface="Calibri"/>
              </a:rPr>
              <a:t>εξουσιοδοτημένες</a:t>
            </a:r>
            <a:r>
              <a:rPr sz="1100" b="1" spc="225" dirty="0">
                <a:latin typeface="Calibri"/>
                <a:cs typeface="Calibri"/>
              </a:rPr>
              <a:t> </a:t>
            </a:r>
            <a:r>
              <a:rPr sz="1100" b="1" spc="45" dirty="0">
                <a:latin typeface="Calibri"/>
                <a:cs typeface="Calibri"/>
              </a:rPr>
              <a:t>IPS</a:t>
            </a:r>
            <a:r>
              <a:rPr sz="1100" b="1" spc="225" dirty="0">
                <a:latin typeface="Calibri"/>
                <a:cs typeface="Calibri"/>
              </a:rPr>
              <a:t> </a:t>
            </a:r>
            <a:r>
              <a:rPr sz="1100" b="1" spc="40" dirty="0">
                <a:latin typeface="Calibri"/>
                <a:cs typeface="Calibri"/>
              </a:rPr>
              <a:t>(Intrusion</a:t>
            </a:r>
            <a:r>
              <a:rPr sz="1100" b="1" spc="220" dirty="0">
                <a:latin typeface="Calibri"/>
                <a:cs typeface="Calibri"/>
              </a:rPr>
              <a:t> </a:t>
            </a:r>
            <a:r>
              <a:rPr sz="1100" b="1" spc="45" dirty="0">
                <a:latin typeface="Calibri"/>
                <a:cs typeface="Calibri"/>
              </a:rPr>
              <a:t>Prevention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6044565" y="4029709"/>
            <a:ext cx="2577465" cy="4699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b="1" spc="50" dirty="0">
                <a:latin typeface="Calibri"/>
                <a:cs typeface="Calibri"/>
              </a:rPr>
              <a:t>System</a:t>
            </a:r>
            <a:r>
              <a:rPr sz="1100" b="1" spc="15" dirty="0">
                <a:latin typeface="Calibri"/>
                <a:cs typeface="Calibri"/>
              </a:rPr>
              <a:t> </a:t>
            </a:r>
            <a:r>
              <a:rPr sz="1100" b="1" spc="30" dirty="0">
                <a:latin typeface="Calibri"/>
                <a:cs typeface="Calibri"/>
              </a:rPr>
              <a:t>-</a:t>
            </a:r>
            <a:r>
              <a:rPr sz="1100" b="1" spc="15" dirty="0">
                <a:latin typeface="Calibri"/>
                <a:cs typeface="Calibri"/>
              </a:rPr>
              <a:t> </a:t>
            </a:r>
            <a:r>
              <a:rPr sz="1100" b="1" spc="55" dirty="0">
                <a:latin typeface="Calibri"/>
                <a:cs typeface="Calibri"/>
              </a:rPr>
              <a:t>Σύστημα</a:t>
            </a:r>
            <a:r>
              <a:rPr sz="1100" b="1" spc="15" dirty="0">
                <a:latin typeface="Calibri"/>
                <a:cs typeface="Calibri"/>
              </a:rPr>
              <a:t> </a:t>
            </a:r>
            <a:r>
              <a:rPr sz="1100" b="1" spc="55" dirty="0">
                <a:latin typeface="Calibri"/>
                <a:cs typeface="Calibri"/>
              </a:rPr>
              <a:t>πρόληψης</a:t>
            </a:r>
            <a:r>
              <a:rPr sz="1100" b="1" spc="15" dirty="0">
                <a:latin typeface="Calibri"/>
                <a:cs typeface="Calibri"/>
              </a:rPr>
              <a:t> </a:t>
            </a:r>
            <a:r>
              <a:rPr sz="1100" b="1" spc="50" dirty="0">
                <a:latin typeface="Calibri"/>
                <a:cs typeface="Calibri"/>
              </a:rPr>
              <a:t>εισβολών)</a:t>
            </a:r>
            <a:endParaRPr sz="11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860"/>
              </a:spcBef>
            </a:pPr>
            <a:r>
              <a:rPr sz="1100" spc="70" dirty="0">
                <a:latin typeface="Calibri"/>
                <a:cs typeface="Calibri"/>
              </a:rPr>
              <a:t>το</a:t>
            </a:r>
            <a:r>
              <a:rPr sz="1100" spc="-5" dirty="0">
                <a:latin typeface="Calibri"/>
                <a:cs typeface="Calibri"/>
              </a:rPr>
              <a:t> </a:t>
            </a:r>
            <a:r>
              <a:rPr sz="1100" b="1" spc="60" dirty="0">
                <a:latin typeface="Calibri"/>
                <a:cs typeface="Calibri"/>
              </a:rPr>
              <a:t>δίκτυο.</a:t>
            </a:r>
            <a:endParaRPr sz="11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884987" y="0"/>
            <a:ext cx="3958590" cy="6878955"/>
            <a:chOff x="6884987" y="0"/>
            <a:chExt cx="3958590" cy="6878955"/>
          </a:xfrm>
        </p:grpSpPr>
        <p:sp>
          <p:nvSpPr>
            <p:cNvPr id="3" name="object 3"/>
            <p:cNvSpPr/>
            <p:nvPr/>
          </p:nvSpPr>
          <p:spPr>
            <a:xfrm>
              <a:off x="6896100" y="1270"/>
              <a:ext cx="1818639" cy="6856730"/>
            </a:xfrm>
            <a:custGeom>
              <a:avLst/>
              <a:gdLst/>
              <a:ahLst/>
              <a:cxnLst/>
              <a:rect l="l" t="t" r="r" b="b"/>
              <a:pathLst>
                <a:path w="1818640" h="6856730">
                  <a:moveTo>
                    <a:pt x="0" y="6856730"/>
                  </a:moveTo>
                  <a:lnTo>
                    <a:pt x="1818322" y="0"/>
                  </a:lnTo>
                </a:path>
              </a:pathLst>
            </a:custGeom>
            <a:ln w="22225">
              <a:solidFill>
                <a:srgbClr val="D6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7895589" y="5207635"/>
              <a:ext cx="756285" cy="1645920"/>
            </a:xfrm>
            <a:custGeom>
              <a:avLst/>
              <a:gdLst/>
              <a:ahLst/>
              <a:cxnLst/>
              <a:rect l="l" t="t" r="r" b="b"/>
              <a:pathLst>
                <a:path w="756284" h="1645920">
                  <a:moveTo>
                    <a:pt x="578484" y="0"/>
                  </a:moveTo>
                  <a:lnTo>
                    <a:pt x="532129" y="6350"/>
                  </a:lnTo>
                  <a:lnTo>
                    <a:pt x="489902" y="24129"/>
                  </a:lnTo>
                  <a:lnTo>
                    <a:pt x="453389" y="52387"/>
                  </a:lnTo>
                  <a:lnTo>
                    <a:pt x="425132" y="89534"/>
                  </a:lnTo>
                  <a:lnTo>
                    <a:pt x="406400" y="134619"/>
                  </a:lnTo>
                  <a:lnTo>
                    <a:pt x="0" y="1645602"/>
                  </a:lnTo>
                  <a:lnTo>
                    <a:pt x="26352" y="1645602"/>
                  </a:lnTo>
                  <a:lnTo>
                    <a:pt x="430212" y="140969"/>
                  </a:lnTo>
                  <a:lnTo>
                    <a:pt x="450214" y="95249"/>
                  </a:lnTo>
                  <a:lnTo>
                    <a:pt x="482282" y="59689"/>
                  </a:lnTo>
                  <a:lnTo>
                    <a:pt x="523239" y="35559"/>
                  </a:lnTo>
                  <a:lnTo>
                    <a:pt x="569594" y="25399"/>
                  </a:lnTo>
                  <a:lnTo>
                    <a:pt x="662362" y="25399"/>
                  </a:lnTo>
                  <a:lnTo>
                    <a:pt x="624839" y="6350"/>
                  </a:lnTo>
                  <a:lnTo>
                    <a:pt x="578484" y="0"/>
                  </a:lnTo>
                  <a:close/>
                </a:path>
                <a:path w="756284" h="1645920">
                  <a:moveTo>
                    <a:pt x="662362" y="25399"/>
                  </a:moveTo>
                  <a:lnTo>
                    <a:pt x="569594" y="25399"/>
                  </a:lnTo>
                  <a:lnTo>
                    <a:pt x="618489" y="30797"/>
                  </a:lnTo>
                  <a:lnTo>
                    <a:pt x="672464" y="57784"/>
                  </a:lnTo>
                  <a:lnTo>
                    <a:pt x="711517" y="103822"/>
                  </a:lnTo>
                  <a:lnTo>
                    <a:pt x="730884" y="161607"/>
                  </a:lnTo>
                  <a:lnTo>
                    <a:pt x="731837" y="192087"/>
                  </a:lnTo>
                  <a:lnTo>
                    <a:pt x="726439" y="222884"/>
                  </a:lnTo>
                  <a:lnTo>
                    <a:pt x="343852" y="1645602"/>
                  </a:lnTo>
                  <a:lnTo>
                    <a:pt x="370204" y="1645602"/>
                  </a:lnTo>
                  <a:lnTo>
                    <a:pt x="750252" y="229552"/>
                  </a:lnTo>
                  <a:lnTo>
                    <a:pt x="756284" y="193674"/>
                  </a:lnTo>
                  <a:lnTo>
                    <a:pt x="755332" y="158432"/>
                  </a:lnTo>
                  <a:lnTo>
                    <a:pt x="732789" y="91122"/>
                  </a:lnTo>
                  <a:lnTo>
                    <a:pt x="686752" y="37782"/>
                  </a:lnTo>
                  <a:lnTo>
                    <a:pt x="662362" y="25399"/>
                  </a:lnTo>
                  <a:close/>
                </a:path>
              </a:pathLst>
            </a:custGeom>
            <a:solidFill>
              <a:srgbClr val="D679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548880" y="6167120"/>
              <a:ext cx="3294379" cy="612140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875030" y="423862"/>
            <a:ext cx="2893695" cy="2921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50" spc="160" dirty="0">
                <a:solidFill>
                  <a:srgbClr val="000000"/>
                </a:solidFill>
              </a:rPr>
              <a:t>Παραδείγματα</a:t>
            </a:r>
            <a:r>
              <a:rPr sz="1750" spc="170" dirty="0">
                <a:solidFill>
                  <a:srgbClr val="000000"/>
                </a:solidFill>
              </a:rPr>
              <a:t> </a:t>
            </a:r>
            <a:r>
              <a:rPr sz="1750" spc="80" dirty="0">
                <a:solidFill>
                  <a:srgbClr val="000000"/>
                </a:solidFill>
              </a:rPr>
              <a:t>στο</a:t>
            </a:r>
            <a:r>
              <a:rPr sz="1750" spc="5" dirty="0">
                <a:solidFill>
                  <a:srgbClr val="000000"/>
                </a:solidFill>
              </a:rPr>
              <a:t> </a:t>
            </a:r>
            <a:r>
              <a:rPr sz="1750" spc="125" dirty="0">
                <a:solidFill>
                  <a:srgbClr val="000000"/>
                </a:solidFill>
              </a:rPr>
              <a:t>iptables</a:t>
            </a:r>
            <a:endParaRPr sz="1750"/>
          </a:p>
        </p:txBody>
      </p:sp>
      <p:sp>
        <p:nvSpPr>
          <p:cNvPr id="12" name="object 12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720"/>
              </a:lnSpc>
            </a:pPr>
            <a:r>
              <a:rPr spc="30" dirty="0"/>
              <a:t>21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621665" y="855027"/>
            <a:ext cx="5934710" cy="2533015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3886200" marR="29845">
              <a:lnSpc>
                <a:spcPct val="101699"/>
              </a:lnSpc>
              <a:spcBef>
                <a:spcPts val="75"/>
              </a:spcBef>
            </a:pPr>
            <a:r>
              <a:rPr sz="1100" b="1" spc="114" dirty="0">
                <a:latin typeface="Calibri"/>
                <a:cs typeface="Calibri"/>
              </a:rPr>
              <a:t>Καταγραφή</a:t>
            </a:r>
            <a:r>
              <a:rPr sz="1100" b="1" spc="35" dirty="0">
                <a:latin typeface="Calibri"/>
                <a:cs typeface="Calibri"/>
              </a:rPr>
              <a:t> </a:t>
            </a:r>
            <a:r>
              <a:rPr sz="1100" b="1" spc="110" dirty="0">
                <a:solidFill>
                  <a:srgbClr val="CF2D1C"/>
                </a:solidFill>
                <a:latin typeface="Calibri"/>
                <a:cs typeface="Calibri"/>
              </a:rPr>
              <a:t>απορριφθέντων </a:t>
            </a:r>
            <a:r>
              <a:rPr sz="1100" b="1" spc="-229" dirty="0">
                <a:solidFill>
                  <a:srgbClr val="CF2D1C"/>
                </a:solidFill>
                <a:latin typeface="Calibri"/>
                <a:cs typeface="Calibri"/>
              </a:rPr>
              <a:t> </a:t>
            </a:r>
            <a:r>
              <a:rPr sz="1100" b="1" spc="105" dirty="0">
                <a:latin typeface="Calibri"/>
                <a:cs typeface="Calibri"/>
              </a:rPr>
              <a:t>πακέτων</a:t>
            </a:r>
            <a:r>
              <a:rPr sz="1100" b="1" spc="15" dirty="0">
                <a:latin typeface="Calibri"/>
                <a:cs typeface="Calibri"/>
              </a:rPr>
              <a:t> </a:t>
            </a:r>
            <a:r>
              <a:rPr sz="1100" b="1" spc="105" dirty="0">
                <a:latin typeface="Calibri"/>
                <a:cs typeface="Calibri"/>
              </a:rPr>
              <a:t>δεδομένων</a:t>
            </a:r>
            <a:endParaRPr sz="11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1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30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buSzPct val="163636"/>
              <a:buAutoNum type="arabicPeriod"/>
              <a:tabLst>
                <a:tab pos="354965" algn="l"/>
                <a:tab pos="355600" algn="l"/>
              </a:tabLst>
            </a:pPr>
            <a:r>
              <a:rPr sz="1100" b="1" spc="105" dirty="0">
                <a:latin typeface="Calibri"/>
                <a:cs typeface="Calibri"/>
              </a:rPr>
              <a:t>Χρησιμοποιήστε</a:t>
            </a:r>
            <a:r>
              <a:rPr sz="1100" b="1" spc="45" dirty="0">
                <a:latin typeface="Calibri"/>
                <a:cs typeface="Calibri"/>
              </a:rPr>
              <a:t> </a:t>
            </a:r>
            <a:r>
              <a:rPr sz="1100" spc="95" dirty="0">
                <a:latin typeface="Calibri"/>
                <a:cs typeface="Calibri"/>
              </a:rPr>
              <a:t>τον</a:t>
            </a:r>
            <a:r>
              <a:rPr sz="1100" spc="45" dirty="0">
                <a:latin typeface="Calibri"/>
                <a:cs typeface="Calibri"/>
              </a:rPr>
              <a:t> </a:t>
            </a:r>
            <a:r>
              <a:rPr sz="1100" b="1" spc="105" dirty="0">
                <a:latin typeface="Calibri"/>
                <a:cs typeface="Calibri"/>
              </a:rPr>
              <a:t>στόχο</a:t>
            </a:r>
            <a:r>
              <a:rPr sz="1100" b="1" spc="50" dirty="0">
                <a:latin typeface="Calibri"/>
                <a:cs typeface="Calibri"/>
              </a:rPr>
              <a:t> </a:t>
            </a:r>
            <a:r>
              <a:rPr sz="1100" b="1" spc="125" dirty="0">
                <a:latin typeface="Calibri"/>
                <a:cs typeface="Calibri"/>
              </a:rPr>
              <a:t>LOG</a:t>
            </a:r>
            <a:r>
              <a:rPr sz="1100" b="1" spc="45" dirty="0">
                <a:latin typeface="Calibri"/>
                <a:cs typeface="Calibri"/>
              </a:rPr>
              <a:t> </a:t>
            </a:r>
            <a:r>
              <a:rPr sz="1100" spc="90" dirty="0">
                <a:latin typeface="Calibri"/>
                <a:cs typeface="Calibri"/>
              </a:rPr>
              <a:t>και</a:t>
            </a:r>
            <a:r>
              <a:rPr sz="1100" spc="50" dirty="0">
                <a:latin typeface="Calibri"/>
                <a:cs typeface="Calibri"/>
              </a:rPr>
              <a:t> </a:t>
            </a:r>
            <a:r>
              <a:rPr sz="1100" b="1" spc="110" dirty="0">
                <a:latin typeface="Calibri"/>
                <a:cs typeface="Calibri"/>
              </a:rPr>
              <a:t>προσθέστε</a:t>
            </a:r>
            <a:r>
              <a:rPr sz="1100" b="1" spc="45" dirty="0">
                <a:latin typeface="Calibri"/>
                <a:cs typeface="Calibri"/>
              </a:rPr>
              <a:t> </a:t>
            </a:r>
            <a:r>
              <a:rPr sz="1100" b="1" spc="110" dirty="0">
                <a:latin typeface="Calibri"/>
                <a:cs typeface="Calibri"/>
              </a:rPr>
              <a:t>πρόθεμα</a:t>
            </a:r>
            <a:r>
              <a:rPr sz="1100" b="1" spc="40" dirty="0">
                <a:latin typeface="Calibri"/>
                <a:cs typeface="Calibri"/>
              </a:rPr>
              <a:t> </a:t>
            </a:r>
            <a:r>
              <a:rPr sz="1100" b="1" spc="105" dirty="0">
                <a:latin typeface="Calibri"/>
                <a:cs typeface="Calibri"/>
              </a:rPr>
              <a:t>μηνύματος:</a:t>
            </a:r>
            <a:endParaRPr sz="11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0"/>
              </a:spcBef>
              <a:buFont typeface="Calibri"/>
              <a:buAutoNum type="arabicPeriod"/>
            </a:pPr>
            <a:endParaRPr sz="2100">
              <a:latin typeface="Calibri"/>
              <a:cs typeface="Calibri"/>
            </a:endParaRPr>
          </a:p>
          <a:p>
            <a:pPr marL="1395095">
              <a:lnSpc>
                <a:spcPct val="100000"/>
              </a:lnSpc>
            </a:pPr>
            <a:r>
              <a:rPr sz="1100" b="1" spc="-5" dirty="0">
                <a:solidFill>
                  <a:srgbClr val="CF2D1C"/>
                </a:solidFill>
                <a:latin typeface="Courier New"/>
                <a:cs typeface="Courier New"/>
              </a:rPr>
              <a:t>sudo</a:t>
            </a:r>
            <a:r>
              <a:rPr sz="1100" b="1" spc="-10" dirty="0">
                <a:solidFill>
                  <a:srgbClr val="CF2D1C"/>
                </a:solidFill>
                <a:latin typeface="Courier New"/>
                <a:cs typeface="Courier New"/>
              </a:rPr>
              <a:t> </a:t>
            </a:r>
            <a:r>
              <a:rPr sz="1100" b="1" spc="-5" dirty="0">
                <a:solidFill>
                  <a:srgbClr val="CF2D1C"/>
                </a:solidFill>
                <a:latin typeface="Courier New"/>
                <a:cs typeface="Courier New"/>
              </a:rPr>
              <a:t>iptables -A</a:t>
            </a:r>
            <a:r>
              <a:rPr sz="1100" b="1" spc="-10" dirty="0">
                <a:solidFill>
                  <a:srgbClr val="CF2D1C"/>
                </a:solidFill>
                <a:latin typeface="Courier New"/>
                <a:cs typeface="Courier New"/>
              </a:rPr>
              <a:t> </a:t>
            </a:r>
            <a:r>
              <a:rPr sz="1100" b="1" spc="-5" dirty="0">
                <a:solidFill>
                  <a:srgbClr val="CF2D1C"/>
                </a:solidFill>
                <a:latin typeface="Courier New"/>
                <a:cs typeface="Courier New"/>
              </a:rPr>
              <a:t>INPUT -j LOG</a:t>
            </a:r>
            <a:r>
              <a:rPr sz="1100" b="1" spc="-10" dirty="0">
                <a:solidFill>
                  <a:srgbClr val="CF2D1C"/>
                </a:solidFill>
                <a:latin typeface="Courier New"/>
                <a:cs typeface="Courier New"/>
              </a:rPr>
              <a:t> </a:t>
            </a:r>
            <a:r>
              <a:rPr sz="1100" b="1" spc="-5" dirty="0">
                <a:solidFill>
                  <a:srgbClr val="CF2D1C"/>
                </a:solidFill>
                <a:latin typeface="Courier New"/>
                <a:cs typeface="Courier New"/>
              </a:rPr>
              <a:t>--log-prefix "Dropped:</a:t>
            </a:r>
            <a:r>
              <a:rPr sz="1100" b="1" spc="45" dirty="0">
                <a:solidFill>
                  <a:srgbClr val="CF2D1C"/>
                </a:solidFill>
                <a:latin typeface="Courier New"/>
                <a:cs typeface="Courier New"/>
              </a:rPr>
              <a:t> </a:t>
            </a:r>
            <a:r>
              <a:rPr sz="1100" b="1" dirty="0">
                <a:solidFill>
                  <a:srgbClr val="CF2D1C"/>
                </a:solidFill>
                <a:latin typeface="Courier New"/>
                <a:cs typeface="Courier New"/>
              </a:rPr>
              <a:t>"</a:t>
            </a:r>
            <a:endParaRPr sz="1100">
              <a:latin typeface="Courier New"/>
              <a:cs typeface="Courier New"/>
            </a:endParaRPr>
          </a:p>
          <a:p>
            <a:pPr>
              <a:lnSpc>
                <a:spcPct val="100000"/>
              </a:lnSpc>
            </a:pPr>
            <a:endParaRPr sz="1200">
              <a:latin typeface="Courier New"/>
              <a:cs typeface="Courier New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600">
              <a:latin typeface="Courier New"/>
              <a:cs typeface="Courier New"/>
            </a:endParaRPr>
          </a:p>
          <a:p>
            <a:pPr marL="429895" indent="-342900">
              <a:lnSpc>
                <a:spcPct val="100000"/>
              </a:lnSpc>
              <a:buSzPct val="163636"/>
              <a:buAutoNum type="arabicPeriod" startAt="2"/>
              <a:tabLst>
                <a:tab pos="429259" algn="l"/>
                <a:tab pos="429895" algn="l"/>
              </a:tabLst>
            </a:pPr>
            <a:r>
              <a:rPr sz="1100" b="1" spc="80" dirty="0">
                <a:latin typeface="Calibri"/>
                <a:cs typeface="Calibri"/>
              </a:rPr>
              <a:t>Προσθέστε</a:t>
            </a:r>
            <a:r>
              <a:rPr sz="1100" b="1" spc="45" dirty="0">
                <a:latin typeface="Calibri"/>
                <a:cs typeface="Calibri"/>
              </a:rPr>
              <a:t> </a:t>
            </a:r>
            <a:r>
              <a:rPr sz="1100" spc="80" dirty="0">
                <a:latin typeface="Calibri"/>
                <a:cs typeface="Calibri"/>
              </a:rPr>
              <a:t>κανόνα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spc="70" dirty="0">
                <a:latin typeface="Calibri"/>
                <a:cs typeface="Calibri"/>
              </a:rPr>
              <a:t>για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b="1" spc="75" dirty="0">
                <a:latin typeface="Calibri"/>
                <a:cs typeface="Calibri"/>
              </a:rPr>
              <a:t>την</a:t>
            </a:r>
            <a:r>
              <a:rPr sz="1100" b="1" spc="40" dirty="0">
                <a:latin typeface="Calibri"/>
                <a:cs typeface="Calibri"/>
              </a:rPr>
              <a:t> </a:t>
            </a:r>
            <a:r>
              <a:rPr sz="1100" b="1" spc="85" dirty="0">
                <a:latin typeface="Calibri"/>
                <a:cs typeface="Calibri"/>
              </a:rPr>
              <a:t>απόρριψη</a:t>
            </a:r>
            <a:r>
              <a:rPr sz="1100" b="1" spc="45" dirty="0">
                <a:latin typeface="Calibri"/>
                <a:cs typeface="Calibri"/>
              </a:rPr>
              <a:t> </a:t>
            </a:r>
            <a:r>
              <a:rPr sz="1100" spc="80" dirty="0">
                <a:latin typeface="Calibri"/>
                <a:cs typeface="Calibri"/>
              </a:rPr>
              <a:t>πακέτων</a:t>
            </a:r>
            <a:r>
              <a:rPr sz="1100" spc="35" dirty="0">
                <a:latin typeface="Calibri"/>
                <a:cs typeface="Calibri"/>
              </a:rPr>
              <a:t> </a:t>
            </a:r>
            <a:r>
              <a:rPr sz="1100" spc="80" dirty="0">
                <a:latin typeface="Calibri"/>
                <a:cs typeface="Calibri"/>
              </a:rPr>
              <a:t>δεδομένων</a:t>
            </a:r>
            <a:r>
              <a:rPr sz="1100" spc="35" dirty="0">
                <a:latin typeface="Calibri"/>
                <a:cs typeface="Calibri"/>
              </a:rPr>
              <a:t> </a:t>
            </a:r>
            <a:r>
              <a:rPr sz="1100" b="1" spc="80" dirty="0">
                <a:latin typeface="Calibri"/>
                <a:cs typeface="Calibri"/>
              </a:rPr>
              <a:t>μετά</a:t>
            </a:r>
            <a:r>
              <a:rPr sz="1100" b="1" spc="40" dirty="0">
                <a:latin typeface="Calibri"/>
                <a:cs typeface="Calibri"/>
              </a:rPr>
              <a:t> </a:t>
            </a:r>
            <a:r>
              <a:rPr sz="1100" spc="65" dirty="0">
                <a:latin typeface="Calibri"/>
                <a:cs typeface="Calibri"/>
              </a:rPr>
              <a:t>την</a:t>
            </a:r>
            <a:r>
              <a:rPr sz="1100" spc="15" dirty="0">
                <a:latin typeface="Calibri"/>
                <a:cs typeface="Calibri"/>
              </a:rPr>
              <a:t> </a:t>
            </a:r>
            <a:r>
              <a:rPr sz="1100" spc="70" dirty="0">
                <a:latin typeface="Calibri"/>
                <a:cs typeface="Calibri"/>
              </a:rPr>
              <a:t>καταγραφή:</a:t>
            </a:r>
            <a:endParaRPr sz="1100">
              <a:latin typeface="Calibri"/>
              <a:cs typeface="Calibri"/>
            </a:endParaRPr>
          </a:p>
          <a:p>
            <a:pPr marL="2967355">
              <a:lnSpc>
                <a:spcPct val="100000"/>
              </a:lnSpc>
              <a:spcBef>
                <a:spcPts val="1355"/>
              </a:spcBef>
            </a:pPr>
            <a:r>
              <a:rPr sz="1100" b="1" spc="-5" dirty="0">
                <a:solidFill>
                  <a:srgbClr val="CF2D1C"/>
                </a:solidFill>
                <a:latin typeface="Courier New"/>
                <a:cs typeface="Courier New"/>
              </a:rPr>
              <a:t>sudo</a:t>
            </a:r>
            <a:r>
              <a:rPr sz="1100" b="1" spc="-15" dirty="0">
                <a:solidFill>
                  <a:srgbClr val="CF2D1C"/>
                </a:solidFill>
                <a:latin typeface="Courier New"/>
                <a:cs typeface="Courier New"/>
              </a:rPr>
              <a:t> </a:t>
            </a:r>
            <a:r>
              <a:rPr sz="1100" b="1" spc="-5" dirty="0">
                <a:solidFill>
                  <a:srgbClr val="CF2D1C"/>
                </a:solidFill>
                <a:latin typeface="Courier New"/>
                <a:cs typeface="Courier New"/>
              </a:rPr>
              <a:t>iptables</a:t>
            </a:r>
            <a:r>
              <a:rPr sz="1100" b="1" spc="-15" dirty="0">
                <a:solidFill>
                  <a:srgbClr val="CF2D1C"/>
                </a:solidFill>
                <a:latin typeface="Courier New"/>
                <a:cs typeface="Courier New"/>
              </a:rPr>
              <a:t> </a:t>
            </a:r>
            <a:r>
              <a:rPr sz="1100" b="1" spc="-5" dirty="0">
                <a:solidFill>
                  <a:srgbClr val="CF2D1C"/>
                </a:solidFill>
                <a:latin typeface="Courier New"/>
                <a:cs typeface="Courier New"/>
              </a:rPr>
              <a:t>-A</a:t>
            </a:r>
            <a:r>
              <a:rPr sz="1100" b="1" spc="-10" dirty="0">
                <a:solidFill>
                  <a:srgbClr val="CF2D1C"/>
                </a:solidFill>
                <a:latin typeface="Courier New"/>
                <a:cs typeface="Courier New"/>
              </a:rPr>
              <a:t> </a:t>
            </a:r>
            <a:r>
              <a:rPr sz="1100" b="1" spc="-5" dirty="0">
                <a:solidFill>
                  <a:srgbClr val="CF2D1C"/>
                </a:solidFill>
                <a:latin typeface="Courier New"/>
                <a:cs typeface="Courier New"/>
              </a:rPr>
              <a:t>INPUT</a:t>
            </a:r>
            <a:r>
              <a:rPr sz="1100" b="1" spc="-15" dirty="0">
                <a:solidFill>
                  <a:srgbClr val="CF2D1C"/>
                </a:solidFill>
                <a:latin typeface="Courier New"/>
                <a:cs typeface="Courier New"/>
              </a:rPr>
              <a:t> </a:t>
            </a:r>
            <a:r>
              <a:rPr sz="1100" b="1" spc="-5" dirty="0">
                <a:solidFill>
                  <a:srgbClr val="CF2D1C"/>
                </a:solidFill>
                <a:latin typeface="Courier New"/>
                <a:cs typeface="Courier New"/>
              </a:rPr>
              <a:t>-j</a:t>
            </a:r>
            <a:r>
              <a:rPr sz="1100" b="1" spc="10" dirty="0">
                <a:solidFill>
                  <a:srgbClr val="CF2D1C"/>
                </a:solidFill>
                <a:latin typeface="Courier New"/>
                <a:cs typeface="Courier New"/>
              </a:rPr>
              <a:t> </a:t>
            </a:r>
            <a:r>
              <a:rPr sz="1100" b="1" spc="-20" dirty="0">
                <a:solidFill>
                  <a:srgbClr val="CF2D1C"/>
                </a:solidFill>
                <a:latin typeface="Courier New"/>
                <a:cs typeface="Courier New"/>
              </a:rPr>
              <a:t>DROP</a:t>
            </a:r>
            <a:endParaRPr sz="1100">
              <a:latin typeface="Courier New"/>
              <a:cs typeface="Courier New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8308975" y="33019"/>
            <a:ext cx="2174240" cy="1244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50" spc="60" dirty="0">
                <a:latin typeface="Calibri"/>
                <a:cs typeface="Calibri"/>
              </a:rPr>
              <a:t>CSP004_C_E:</a:t>
            </a:r>
            <a:r>
              <a:rPr sz="650" spc="35" dirty="0">
                <a:latin typeface="Calibri"/>
                <a:cs typeface="Calibri"/>
              </a:rPr>
              <a:t> </a:t>
            </a:r>
            <a:r>
              <a:rPr sz="650" spc="55" dirty="0">
                <a:latin typeface="Calibri"/>
                <a:cs typeface="Calibri"/>
              </a:rPr>
              <a:t>Abdelkader</a:t>
            </a:r>
            <a:r>
              <a:rPr sz="650" spc="30" dirty="0">
                <a:latin typeface="Calibri"/>
                <a:cs typeface="Calibri"/>
              </a:rPr>
              <a:t> </a:t>
            </a:r>
            <a:r>
              <a:rPr sz="650" spc="60" dirty="0">
                <a:latin typeface="Calibri"/>
                <a:cs typeface="Calibri"/>
              </a:rPr>
              <a:t>Shaaban</a:t>
            </a:r>
            <a:r>
              <a:rPr sz="650" spc="40" dirty="0">
                <a:latin typeface="Calibri"/>
                <a:cs typeface="Calibri"/>
              </a:rPr>
              <a:t> </a:t>
            </a:r>
            <a:r>
              <a:rPr sz="650" spc="55" dirty="0">
                <a:latin typeface="Calibri"/>
                <a:cs typeface="Calibri"/>
              </a:rPr>
              <a:t>και</a:t>
            </a:r>
            <a:r>
              <a:rPr sz="650" spc="25" dirty="0">
                <a:latin typeface="Calibri"/>
                <a:cs typeface="Calibri"/>
              </a:rPr>
              <a:t> </a:t>
            </a:r>
            <a:r>
              <a:rPr sz="650" spc="50" dirty="0">
                <a:latin typeface="Calibri"/>
                <a:cs typeface="Calibri"/>
              </a:rPr>
              <a:t>Stefan</a:t>
            </a:r>
            <a:r>
              <a:rPr sz="650" spc="25" dirty="0">
                <a:latin typeface="Calibri"/>
                <a:cs typeface="Calibri"/>
              </a:rPr>
              <a:t> </a:t>
            </a:r>
            <a:r>
              <a:rPr sz="650" spc="50" dirty="0">
                <a:latin typeface="Calibri"/>
                <a:cs typeface="Calibri"/>
              </a:rPr>
              <a:t>Schauer</a:t>
            </a:r>
            <a:endParaRPr sz="65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0676255" y="715327"/>
            <a:ext cx="1310005" cy="1667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spc="-15" dirty="0">
                <a:solidFill>
                  <a:srgbClr val="CF2D1C"/>
                </a:solidFill>
                <a:latin typeface="Calibri"/>
                <a:cs typeface="Calibri"/>
              </a:rPr>
              <a:t>ΔΙΑΚΟΜΙΣΤΗΣ</a:t>
            </a:r>
            <a:endParaRPr sz="1000" dirty="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81050" y="3920807"/>
            <a:ext cx="849757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353695" algn="l"/>
              </a:tabLst>
            </a:pPr>
            <a:r>
              <a:rPr sz="1800" spc="-10" dirty="0">
                <a:latin typeface="Noto Sans"/>
                <a:cs typeface="Noto Sans"/>
              </a:rPr>
              <a:t>3.	</a:t>
            </a:r>
            <a:r>
              <a:rPr sz="1100" spc="-70" dirty="0">
                <a:latin typeface="Calibri"/>
                <a:cs typeface="Calibri"/>
              </a:rPr>
              <a:t>Για</a:t>
            </a:r>
            <a:r>
              <a:rPr sz="1100" spc="-5" dirty="0">
                <a:latin typeface="Calibri"/>
                <a:cs typeface="Calibri"/>
              </a:rPr>
              <a:t> </a:t>
            </a:r>
            <a:r>
              <a:rPr sz="1100" spc="-90" dirty="0">
                <a:latin typeface="Calibri"/>
                <a:cs typeface="Calibri"/>
              </a:rPr>
              <a:t>να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75" dirty="0">
                <a:latin typeface="Calibri"/>
                <a:cs typeface="Calibri"/>
              </a:rPr>
              <a:t>ελέγξετε</a:t>
            </a:r>
            <a:r>
              <a:rPr sz="1100" spc="-5" dirty="0">
                <a:latin typeface="Calibri"/>
                <a:cs typeface="Calibri"/>
              </a:rPr>
              <a:t> </a:t>
            </a:r>
            <a:r>
              <a:rPr sz="1100" b="1" spc="-85" dirty="0">
                <a:latin typeface="Calibri"/>
                <a:cs typeface="Calibri"/>
              </a:rPr>
              <a:t>τα</a:t>
            </a:r>
            <a:r>
              <a:rPr sz="1100" b="1" spc="15" dirty="0">
                <a:latin typeface="Calibri"/>
                <a:cs typeface="Calibri"/>
              </a:rPr>
              <a:t> </a:t>
            </a:r>
            <a:r>
              <a:rPr sz="1100" b="1" spc="-85" dirty="0">
                <a:latin typeface="Calibri"/>
                <a:cs typeface="Calibri"/>
              </a:rPr>
              <a:t>αρχεία</a:t>
            </a:r>
            <a:r>
              <a:rPr sz="1100" b="1" spc="15" dirty="0">
                <a:latin typeface="Calibri"/>
                <a:cs typeface="Calibri"/>
              </a:rPr>
              <a:t> </a:t>
            </a:r>
            <a:r>
              <a:rPr sz="1100" b="1" spc="-90" dirty="0">
                <a:latin typeface="Calibri"/>
                <a:cs typeface="Calibri"/>
              </a:rPr>
              <a:t>καταγραφής</a:t>
            </a:r>
            <a:r>
              <a:rPr sz="1100" b="1" spc="-90" dirty="0">
                <a:latin typeface="Arial"/>
                <a:cs typeface="Arial"/>
              </a:rPr>
              <a:t>,</a:t>
            </a:r>
            <a:r>
              <a:rPr sz="1100" b="1" spc="-40" dirty="0">
                <a:latin typeface="Arial"/>
                <a:cs typeface="Arial"/>
              </a:rPr>
              <a:t> </a:t>
            </a:r>
            <a:r>
              <a:rPr sz="1100" spc="-80" dirty="0">
                <a:latin typeface="Calibri"/>
                <a:cs typeface="Calibri"/>
              </a:rPr>
              <a:t>χρησιμοποιήστε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80" dirty="0">
                <a:latin typeface="Calibri"/>
                <a:cs typeface="Calibri"/>
              </a:rPr>
              <a:t>την</a:t>
            </a:r>
            <a:r>
              <a:rPr sz="1100" spc="-5" dirty="0">
                <a:latin typeface="Calibri"/>
                <a:cs typeface="Calibri"/>
              </a:rPr>
              <a:t> </a:t>
            </a:r>
            <a:r>
              <a:rPr sz="1100" b="1" u="sng" spc="-8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  <a:hlinkClick r:id="rId3"/>
              </a:rPr>
              <a:t>εντολή</a:t>
            </a:r>
            <a:r>
              <a:rPr sz="1100" b="1" u="sng" spc="1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  <a:hlinkClick r:id="rId3"/>
              </a:rPr>
              <a:t> </a:t>
            </a:r>
            <a:r>
              <a:rPr sz="1100" b="1" u="sng" spc="-7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  <a:hlinkClick r:id="rId3"/>
              </a:rPr>
              <a:t>για</a:t>
            </a:r>
            <a:r>
              <a:rPr sz="1100" b="1" spc="15" dirty="0">
                <a:latin typeface="Calibri"/>
                <a:cs typeface="Calibri"/>
                <a:hlinkClick r:id="rId3"/>
              </a:rPr>
              <a:t> </a:t>
            </a:r>
            <a:r>
              <a:rPr sz="1100" spc="-90" dirty="0">
                <a:latin typeface="Calibri"/>
                <a:cs typeface="Calibri"/>
              </a:rPr>
              <a:t>να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75" dirty="0">
                <a:latin typeface="Calibri"/>
                <a:cs typeface="Calibri"/>
              </a:rPr>
              <a:t>δείτε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spc="-85" dirty="0">
                <a:latin typeface="Calibri"/>
                <a:cs typeface="Calibri"/>
              </a:rPr>
              <a:t>τα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80" dirty="0">
                <a:latin typeface="Calibri"/>
                <a:cs typeface="Calibri"/>
              </a:rPr>
              <a:t>αρχεία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spc="-90" dirty="0">
                <a:latin typeface="Calibri"/>
                <a:cs typeface="Calibri"/>
              </a:rPr>
              <a:t>καταγραφής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85" dirty="0">
                <a:latin typeface="Calibri"/>
                <a:cs typeface="Calibri"/>
              </a:rPr>
              <a:t>του</a:t>
            </a:r>
            <a:r>
              <a:rPr sz="1100" spc="-5" dirty="0">
                <a:latin typeface="Calibri"/>
                <a:cs typeface="Calibri"/>
              </a:rPr>
              <a:t> </a:t>
            </a:r>
            <a:r>
              <a:rPr sz="1100" spc="-85" dirty="0">
                <a:latin typeface="Calibri"/>
                <a:cs typeface="Calibri"/>
              </a:rPr>
              <a:t>συστήματος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75" dirty="0">
                <a:latin typeface="Calibri"/>
                <a:cs typeface="Calibri"/>
              </a:rPr>
              <a:t>και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80" dirty="0">
                <a:latin typeface="Calibri"/>
                <a:cs typeface="Calibri"/>
              </a:rPr>
              <a:t>την</a:t>
            </a:r>
            <a:r>
              <a:rPr sz="1100" spc="-5" dirty="0">
                <a:latin typeface="Calibri"/>
                <a:cs typeface="Calibri"/>
              </a:rPr>
              <a:t> </a:t>
            </a:r>
            <a:r>
              <a:rPr sz="1100" spc="-95" dirty="0">
                <a:latin typeface="Noto Sans"/>
                <a:cs typeface="Noto Sans"/>
              </a:rPr>
              <a:t>grep</a:t>
            </a:r>
            <a:r>
              <a:rPr sz="1100" spc="-35" dirty="0">
                <a:latin typeface="Noto Sans"/>
                <a:cs typeface="Noto Sans"/>
              </a:rPr>
              <a:t> </a:t>
            </a:r>
            <a:r>
              <a:rPr sz="1100" b="1" u="sng" spc="-7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  <a:hlinkClick r:id="rId4"/>
              </a:rPr>
              <a:t>για</a:t>
            </a:r>
            <a:r>
              <a:rPr sz="1100" b="1" spc="15" dirty="0">
                <a:latin typeface="Calibri"/>
                <a:cs typeface="Calibri"/>
                <a:hlinkClick r:id="rId4"/>
              </a:rPr>
              <a:t> </a:t>
            </a:r>
            <a:r>
              <a:rPr sz="1100" b="1" spc="-90" dirty="0">
                <a:latin typeface="Calibri"/>
                <a:cs typeface="Calibri"/>
              </a:rPr>
              <a:t>να</a:t>
            </a:r>
            <a:r>
              <a:rPr sz="1100" b="1" spc="20" dirty="0">
                <a:latin typeface="Calibri"/>
                <a:cs typeface="Calibri"/>
              </a:rPr>
              <a:t> </a:t>
            </a:r>
            <a:r>
              <a:rPr sz="1100" b="1" spc="-85" dirty="0">
                <a:latin typeface="Calibri"/>
                <a:cs typeface="Calibri"/>
              </a:rPr>
              <a:t>φιλτράρετε</a:t>
            </a:r>
            <a:r>
              <a:rPr sz="1100" b="1" spc="10" dirty="0">
                <a:latin typeface="Calibri"/>
                <a:cs typeface="Calibri"/>
              </a:rPr>
              <a:t> </a:t>
            </a:r>
            <a:r>
              <a:rPr sz="1100" b="1" spc="-80" dirty="0">
                <a:latin typeface="Calibri"/>
                <a:cs typeface="Calibri"/>
              </a:rPr>
              <a:t>την</a:t>
            </a:r>
            <a:r>
              <a:rPr sz="1100" b="1" spc="15" dirty="0">
                <a:latin typeface="Calibri"/>
                <a:cs typeface="Calibri"/>
              </a:rPr>
              <a:t> </a:t>
            </a:r>
            <a:r>
              <a:rPr sz="1100" b="1" spc="-90" dirty="0">
                <a:latin typeface="Calibri"/>
                <a:cs typeface="Calibri"/>
              </a:rPr>
              <a:t>έξοδο</a:t>
            </a:r>
            <a:r>
              <a:rPr sz="1100" b="1" spc="-90" dirty="0">
                <a:latin typeface="Arial"/>
                <a:cs typeface="Arial"/>
              </a:rPr>
              <a:t>:</a:t>
            </a:r>
            <a:endParaRPr sz="11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991677" y="4641850"/>
            <a:ext cx="7804150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800" b="1" i="0" u="none" strike="noStrike" baseline="0" dirty="0" err="1">
                <a:solidFill>
                  <a:srgbClr val="D02E1D"/>
                </a:solidFill>
                <a:latin typeface="CourierNewPS-BoldMT"/>
              </a:rPr>
              <a:t>sudo</a:t>
            </a:r>
            <a:r>
              <a:rPr lang="en-US" sz="1800" b="1" i="0" u="none" strike="noStrike" baseline="0" dirty="0">
                <a:solidFill>
                  <a:srgbClr val="D02E1D"/>
                </a:solidFill>
                <a:latin typeface="CourierNewPS-BoldMT"/>
              </a:rPr>
              <a:t> </a:t>
            </a:r>
            <a:r>
              <a:rPr lang="en-US" sz="1800" b="1" i="0" u="none" strike="noStrike" baseline="0" dirty="0" err="1">
                <a:solidFill>
                  <a:srgbClr val="D02E1D"/>
                </a:solidFill>
                <a:latin typeface="CourierNewPS-BoldMT"/>
              </a:rPr>
              <a:t>dmesg</a:t>
            </a:r>
            <a:r>
              <a:rPr lang="en-US" sz="1800" b="1" i="0" u="none" strike="noStrike" baseline="0" dirty="0">
                <a:solidFill>
                  <a:srgbClr val="D02E1D"/>
                </a:solidFill>
                <a:latin typeface="CourierNewPS-BoldMT"/>
              </a:rPr>
              <a:t> | grep "Dropped"</a:t>
            </a:r>
            <a:endParaRPr sz="1100" dirty="0">
              <a:latin typeface="Courier New"/>
              <a:cs typeface="Courier New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321560" y="0"/>
            <a:ext cx="6944359" cy="6878955"/>
            <a:chOff x="2321560" y="0"/>
            <a:chExt cx="6944359" cy="6878955"/>
          </a:xfrm>
        </p:grpSpPr>
        <p:sp>
          <p:nvSpPr>
            <p:cNvPr id="3" name="object 3"/>
            <p:cNvSpPr/>
            <p:nvPr/>
          </p:nvSpPr>
          <p:spPr>
            <a:xfrm>
              <a:off x="6896100" y="1270"/>
              <a:ext cx="1818639" cy="6856730"/>
            </a:xfrm>
            <a:custGeom>
              <a:avLst/>
              <a:gdLst/>
              <a:ahLst/>
              <a:cxnLst/>
              <a:rect l="l" t="t" r="r" b="b"/>
              <a:pathLst>
                <a:path w="1818640" h="6856730">
                  <a:moveTo>
                    <a:pt x="0" y="6856730"/>
                  </a:moveTo>
                  <a:lnTo>
                    <a:pt x="1818322" y="0"/>
                  </a:lnTo>
                </a:path>
              </a:pathLst>
            </a:custGeom>
            <a:ln w="22225">
              <a:solidFill>
                <a:srgbClr val="D6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321560" y="5138420"/>
              <a:ext cx="6944359" cy="108458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2396490" y="5299710"/>
              <a:ext cx="4770120" cy="307340"/>
            </a:xfrm>
            <a:custGeom>
              <a:avLst/>
              <a:gdLst/>
              <a:ahLst/>
              <a:cxnLst/>
              <a:rect l="l" t="t" r="r" b="b"/>
              <a:pathLst>
                <a:path w="4770120" h="307339">
                  <a:moveTo>
                    <a:pt x="0" y="307339"/>
                  </a:moveTo>
                  <a:lnTo>
                    <a:pt x="4770120" y="307339"/>
                  </a:lnTo>
                  <a:lnTo>
                    <a:pt x="4770120" y="0"/>
                  </a:lnTo>
                  <a:lnTo>
                    <a:pt x="0" y="0"/>
                  </a:lnTo>
                  <a:lnTo>
                    <a:pt x="0" y="307339"/>
                  </a:lnTo>
                </a:path>
              </a:pathLst>
            </a:custGeom>
            <a:ln w="2857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875030" y="428625"/>
            <a:ext cx="6748145" cy="3683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250" spc="160" dirty="0">
                <a:solidFill>
                  <a:srgbClr val="000000"/>
                </a:solidFill>
              </a:rPr>
              <a:t>Αρχείο</a:t>
            </a:r>
            <a:r>
              <a:rPr sz="2250" spc="195" dirty="0">
                <a:solidFill>
                  <a:srgbClr val="000000"/>
                </a:solidFill>
              </a:rPr>
              <a:t> </a:t>
            </a:r>
            <a:r>
              <a:rPr sz="2250" spc="175" dirty="0">
                <a:solidFill>
                  <a:srgbClr val="000000"/>
                </a:solidFill>
              </a:rPr>
              <a:t>εγκατάστασης</a:t>
            </a:r>
            <a:r>
              <a:rPr sz="2250" spc="210" dirty="0">
                <a:solidFill>
                  <a:srgbClr val="000000"/>
                </a:solidFill>
              </a:rPr>
              <a:t> </a:t>
            </a:r>
            <a:r>
              <a:rPr sz="2250" spc="160" dirty="0">
                <a:solidFill>
                  <a:srgbClr val="000000"/>
                </a:solidFill>
              </a:rPr>
              <a:t>λογισμικού</a:t>
            </a:r>
            <a:r>
              <a:rPr sz="2250" spc="190" dirty="0">
                <a:solidFill>
                  <a:srgbClr val="000000"/>
                </a:solidFill>
              </a:rPr>
              <a:t> </a:t>
            </a:r>
            <a:r>
              <a:rPr sz="2250" spc="165" dirty="0">
                <a:solidFill>
                  <a:srgbClr val="000000"/>
                </a:solidFill>
              </a:rPr>
              <a:t>ακραίο</a:t>
            </a:r>
            <a:r>
              <a:rPr sz="2250" spc="195" dirty="0">
                <a:solidFill>
                  <a:srgbClr val="000000"/>
                </a:solidFill>
              </a:rPr>
              <a:t> </a:t>
            </a:r>
            <a:r>
              <a:rPr sz="2250" spc="160" dirty="0">
                <a:solidFill>
                  <a:srgbClr val="000000"/>
                </a:solidFill>
              </a:rPr>
              <a:t>σημείο)</a:t>
            </a:r>
            <a:endParaRPr sz="2250"/>
          </a:p>
        </p:txBody>
      </p:sp>
      <p:sp>
        <p:nvSpPr>
          <p:cNvPr id="7" name="object 7"/>
          <p:cNvSpPr txBox="1"/>
          <p:nvPr/>
        </p:nvSpPr>
        <p:spPr>
          <a:xfrm>
            <a:off x="606425" y="1283334"/>
            <a:ext cx="5668645" cy="6591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75" dirty="0">
                <a:latin typeface="Calibri"/>
                <a:cs typeface="Calibri"/>
              </a:rPr>
              <a:t>Καταχωρίστε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spc="70" dirty="0">
                <a:latin typeface="Calibri"/>
                <a:cs typeface="Calibri"/>
              </a:rPr>
              <a:t>τον</a:t>
            </a:r>
            <a:r>
              <a:rPr sz="1100" spc="45" dirty="0">
                <a:latin typeface="Calibri"/>
                <a:cs typeface="Calibri"/>
              </a:rPr>
              <a:t> </a:t>
            </a:r>
            <a:r>
              <a:rPr sz="1100" b="1" spc="80" dirty="0">
                <a:latin typeface="Calibri"/>
                <a:cs typeface="Calibri"/>
              </a:rPr>
              <a:t>πράκτορα</a:t>
            </a:r>
            <a:r>
              <a:rPr sz="1100" b="1" spc="50" dirty="0">
                <a:latin typeface="Calibri"/>
                <a:cs typeface="Calibri"/>
              </a:rPr>
              <a:t> </a:t>
            </a:r>
            <a:r>
              <a:rPr sz="1100" spc="75" dirty="0">
                <a:latin typeface="Calibri"/>
                <a:cs typeface="Calibri"/>
              </a:rPr>
              <a:t>στον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b="1" spc="70" dirty="0">
                <a:latin typeface="Calibri"/>
                <a:cs typeface="Calibri"/>
              </a:rPr>
              <a:t>διαχειριστή</a:t>
            </a:r>
            <a:r>
              <a:rPr sz="1100" b="1" spc="45" dirty="0">
                <a:latin typeface="Calibri"/>
                <a:cs typeface="Calibri"/>
              </a:rPr>
              <a:t> </a:t>
            </a:r>
            <a:r>
              <a:rPr sz="1100" spc="75" dirty="0">
                <a:latin typeface="Calibri"/>
                <a:cs typeface="Calibri"/>
              </a:rPr>
              <a:t>χρησιμοποιώντας</a:t>
            </a:r>
            <a:r>
              <a:rPr sz="1100" spc="45" dirty="0">
                <a:latin typeface="Calibri"/>
                <a:cs typeface="Calibri"/>
              </a:rPr>
              <a:t> </a:t>
            </a:r>
            <a:r>
              <a:rPr sz="1100" spc="75" dirty="0">
                <a:latin typeface="Calibri"/>
                <a:cs typeface="Calibri"/>
              </a:rPr>
              <a:t>την</a:t>
            </a:r>
            <a:r>
              <a:rPr sz="1100" spc="35" dirty="0">
                <a:latin typeface="Calibri"/>
                <a:cs typeface="Calibri"/>
              </a:rPr>
              <a:t> </a:t>
            </a:r>
            <a:r>
              <a:rPr sz="1100" spc="80" dirty="0">
                <a:latin typeface="Calibri"/>
                <a:cs typeface="Calibri"/>
              </a:rPr>
              <a:t>ακόλουθη</a:t>
            </a:r>
            <a:r>
              <a:rPr sz="1100" spc="45" dirty="0">
                <a:latin typeface="Calibri"/>
                <a:cs typeface="Calibri"/>
              </a:rPr>
              <a:t> </a:t>
            </a:r>
            <a:r>
              <a:rPr sz="1100" b="1" spc="70" dirty="0">
                <a:latin typeface="Calibri"/>
                <a:cs typeface="Calibri"/>
              </a:rPr>
              <a:t>εντολή</a:t>
            </a:r>
            <a:endParaRPr sz="11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1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800">
              <a:latin typeface="Calibri"/>
              <a:cs typeface="Calibri"/>
            </a:endParaRPr>
          </a:p>
          <a:p>
            <a:pPr marL="1357630">
              <a:lnSpc>
                <a:spcPct val="100000"/>
              </a:lnSpc>
            </a:pPr>
            <a:r>
              <a:rPr sz="1100" b="1" spc="70" dirty="0">
                <a:solidFill>
                  <a:srgbClr val="CF2D1C"/>
                </a:solidFill>
                <a:latin typeface="Calibri"/>
                <a:cs typeface="Calibri"/>
              </a:rPr>
              <a:t>/var/ossec/bin/agent-auth</a:t>
            </a:r>
            <a:r>
              <a:rPr sz="1100" b="1" spc="45" dirty="0">
                <a:solidFill>
                  <a:srgbClr val="CF2D1C"/>
                </a:solidFill>
                <a:latin typeface="Calibri"/>
                <a:cs typeface="Calibri"/>
              </a:rPr>
              <a:t> </a:t>
            </a:r>
            <a:r>
              <a:rPr sz="1100" b="1" spc="90" dirty="0">
                <a:solidFill>
                  <a:srgbClr val="CF2D1C"/>
                </a:solidFill>
                <a:latin typeface="Calibri"/>
                <a:cs typeface="Calibri"/>
              </a:rPr>
              <a:t>-m</a:t>
            </a:r>
            <a:r>
              <a:rPr sz="1100" b="1" spc="50" dirty="0">
                <a:solidFill>
                  <a:srgbClr val="CF2D1C"/>
                </a:solidFill>
                <a:latin typeface="Calibri"/>
                <a:cs typeface="Calibri"/>
              </a:rPr>
              <a:t> </a:t>
            </a:r>
            <a:r>
              <a:rPr sz="1100" b="1" spc="75" dirty="0">
                <a:solidFill>
                  <a:srgbClr val="CF2D1C"/>
                </a:solidFill>
                <a:latin typeface="Calibri"/>
                <a:cs typeface="Calibri"/>
              </a:rPr>
              <a:t>manager_ip&gt;</a:t>
            </a:r>
            <a:r>
              <a:rPr sz="1100" b="1" spc="45" dirty="0">
                <a:solidFill>
                  <a:srgbClr val="CF2D1C"/>
                </a:solidFill>
                <a:latin typeface="Calibri"/>
                <a:cs typeface="Calibri"/>
              </a:rPr>
              <a:t> </a:t>
            </a:r>
            <a:r>
              <a:rPr sz="1100" b="1" spc="75" dirty="0">
                <a:solidFill>
                  <a:srgbClr val="CF2D1C"/>
                </a:solidFill>
                <a:latin typeface="Calibri"/>
                <a:cs typeface="Calibri"/>
              </a:rPr>
              <a:t>-A</a:t>
            </a:r>
            <a:r>
              <a:rPr sz="1100" b="1" spc="55" dirty="0">
                <a:solidFill>
                  <a:srgbClr val="CF2D1C"/>
                </a:solidFill>
                <a:latin typeface="Calibri"/>
                <a:cs typeface="Calibri"/>
              </a:rPr>
              <a:t> </a:t>
            </a:r>
            <a:r>
              <a:rPr sz="1100" b="1" spc="70" dirty="0">
                <a:solidFill>
                  <a:srgbClr val="CF2D1C"/>
                </a:solidFill>
                <a:latin typeface="Calibri"/>
                <a:cs typeface="Calibri"/>
              </a:rPr>
              <a:t>agent_name&gt;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69619" y="2588259"/>
            <a:ext cx="10045065" cy="970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715">
              <a:lnSpc>
                <a:spcPct val="100000"/>
              </a:lnSpc>
              <a:spcBef>
                <a:spcPts val="100"/>
              </a:spcBef>
            </a:pPr>
            <a:r>
              <a:rPr sz="1100" spc="75" dirty="0">
                <a:latin typeface="Calibri"/>
                <a:cs typeface="Calibri"/>
              </a:rPr>
              <a:t>Αντικαταστήστε</a:t>
            </a:r>
            <a:r>
              <a:rPr sz="1100" spc="254" dirty="0">
                <a:latin typeface="Calibri"/>
                <a:cs typeface="Calibri"/>
              </a:rPr>
              <a:t> </a:t>
            </a:r>
            <a:r>
              <a:rPr sz="1100" spc="80" dirty="0">
                <a:latin typeface="Calibri"/>
                <a:cs typeface="Calibri"/>
              </a:rPr>
              <a:t>&lt;</a:t>
            </a:r>
            <a:r>
              <a:rPr sz="1100" spc="265" dirty="0">
                <a:latin typeface="Calibri"/>
                <a:cs typeface="Calibri"/>
              </a:rPr>
              <a:t> </a:t>
            </a:r>
            <a:r>
              <a:rPr sz="1100" spc="80" dirty="0">
                <a:latin typeface="Calibri"/>
                <a:cs typeface="Calibri"/>
              </a:rPr>
              <a:t>&gt;</a:t>
            </a:r>
            <a:r>
              <a:rPr sz="1100" spc="265" dirty="0">
                <a:latin typeface="Calibri"/>
                <a:cs typeface="Calibri"/>
              </a:rPr>
              <a:t> </a:t>
            </a:r>
            <a:r>
              <a:rPr sz="1100" b="1" spc="80" dirty="0">
                <a:latin typeface="Calibri"/>
                <a:cs typeface="Calibri"/>
              </a:rPr>
              <a:t>με</a:t>
            </a:r>
            <a:r>
              <a:rPr sz="1100" b="1" spc="265" dirty="0">
                <a:latin typeface="Calibri"/>
                <a:cs typeface="Calibri"/>
              </a:rPr>
              <a:t> </a:t>
            </a:r>
            <a:r>
              <a:rPr sz="1100" b="1" spc="75" dirty="0">
                <a:latin typeface="Calibri"/>
                <a:cs typeface="Calibri"/>
              </a:rPr>
              <a:t>τη</a:t>
            </a:r>
            <a:r>
              <a:rPr sz="1100" b="1" spc="265" dirty="0">
                <a:latin typeface="Calibri"/>
                <a:cs typeface="Calibri"/>
              </a:rPr>
              <a:t> </a:t>
            </a:r>
            <a:r>
              <a:rPr sz="1100" b="1" spc="80" dirty="0">
                <a:latin typeface="Calibri"/>
                <a:cs typeface="Calibri"/>
              </a:rPr>
              <a:t>διεύθυνση</a:t>
            </a:r>
            <a:r>
              <a:rPr sz="1100" b="1" spc="260" dirty="0">
                <a:latin typeface="Calibri"/>
                <a:cs typeface="Calibri"/>
              </a:rPr>
              <a:t> </a:t>
            </a:r>
            <a:r>
              <a:rPr sz="1100" b="1" spc="60" dirty="0">
                <a:latin typeface="Calibri"/>
                <a:cs typeface="Calibri"/>
              </a:rPr>
              <a:t>IP</a:t>
            </a:r>
            <a:r>
              <a:rPr sz="1100" b="1" spc="265" dirty="0">
                <a:latin typeface="Calibri"/>
                <a:cs typeface="Calibri"/>
              </a:rPr>
              <a:t> </a:t>
            </a:r>
            <a:r>
              <a:rPr sz="1100" b="1" spc="75" dirty="0">
                <a:latin typeface="Calibri"/>
                <a:cs typeface="Calibri"/>
              </a:rPr>
              <a:t>του</a:t>
            </a:r>
            <a:r>
              <a:rPr sz="1100" b="1" spc="270" dirty="0">
                <a:latin typeface="Calibri"/>
                <a:cs typeface="Calibri"/>
              </a:rPr>
              <a:t> </a:t>
            </a:r>
            <a:r>
              <a:rPr sz="1100" b="1" spc="70" dirty="0">
                <a:latin typeface="Calibri"/>
                <a:cs typeface="Calibri"/>
              </a:rPr>
              <a:t>διαχειριστή</a:t>
            </a:r>
            <a:r>
              <a:rPr sz="1100" b="1" spc="265" dirty="0">
                <a:latin typeface="Calibri"/>
                <a:cs typeface="Calibri"/>
              </a:rPr>
              <a:t> </a:t>
            </a:r>
            <a:r>
              <a:rPr sz="1100" b="1" spc="90" dirty="0">
                <a:latin typeface="Calibri"/>
                <a:cs typeface="Calibri"/>
              </a:rPr>
              <a:t>Wazuh</a:t>
            </a:r>
            <a:r>
              <a:rPr sz="1100" b="1" spc="265" dirty="0">
                <a:latin typeface="Calibri"/>
                <a:cs typeface="Calibri"/>
              </a:rPr>
              <a:t> </a:t>
            </a:r>
            <a:r>
              <a:rPr sz="1100" b="1" spc="70" dirty="0">
                <a:latin typeface="Calibri"/>
                <a:cs typeface="Calibri"/>
              </a:rPr>
              <a:t>(στην</a:t>
            </a:r>
            <a:r>
              <a:rPr sz="1100" b="1" spc="260" dirty="0">
                <a:latin typeface="Calibri"/>
                <a:cs typeface="Calibri"/>
              </a:rPr>
              <a:t> </a:t>
            </a:r>
            <a:r>
              <a:rPr sz="1100" b="1" spc="80" dirty="0">
                <a:latin typeface="Calibri"/>
                <a:cs typeface="Calibri"/>
              </a:rPr>
              <a:t>περίπτωσή</a:t>
            </a:r>
            <a:r>
              <a:rPr sz="1100" b="1" spc="270" dirty="0">
                <a:latin typeface="Calibri"/>
                <a:cs typeface="Calibri"/>
              </a:rPr>
              <a:t> </a:t>
            </a:r>
            <a:r>
              <a:rPr sz="1100" b="1" spc="85" dirty="0">
                <a:latin typeface="Calibri"/>
                <a:cs typeface="Calibri"/>
              </a:rPr>
              <a:t>μας</a:t>
            </a:r>
            <a:r>
              <a:rPr sz="1100" b="1" spc="265" dirty="0">
                <a:latin typeface="Calibri"/>
                <a:cs typeface="Calibri"/>
              </a:rPr>
              <a:t> </a:t>
            </a:r>
            <a:r>
              <a:rPr sz="1100" b="1" spc="70" dirty="0">
                <a:latin typeface="Calibri"/>
                <a:cs typeface="Calibri"/>
              </a:rPr>
              <a:t>192.168.122.173)</a:t>
            </a:r>
            <a:r>
              <a:rPr sz="1100" b="1" spc="275" dirty="0">
                <a:latin typeface="Calibri"/>
                <a:cs typeface="Calibri"/>
              </a:rPr>
              <a:t> </a:t>
            </a:r>
            <a:r>
              <a:rPr sz="1100" spc="70" dirty="0">
                <a:latin typeface="Calibri"/>
                <a:cs typeface="Calibri"/>
              </a:rPr>
              <a:t>και</a:t>
            </a:r>
            <a:r>
              <a:rPr sz="1100" spc="265" dirty="0">
                <a:latin typeface="Calibri"/>
                <a:cs typeface="Calibri"/>
              </a:rPr>
              <a:t> </a:t>
            </a:r>
            <a:r>
              <a:rPr sz="1100" spc="70" dirty="0">
                <a:latin typeface="Calibri"/>
                <a:cs typeface="Calibri"/>
              </a:rPr>
              <a:t>το</a:t>
            </a:r>
            <a:r>
              <a:rPr sz="1100" spc="265" dirty="0">
                <a:latin typeface="Calibri"/>
                <a:cs typeface="Calibri"/>
              </a:rPr>
              <a:t> </a:t>
            </a:r>
            <a:r>
              <a:rPr sz="1100" spc="80" dirty="0">
                <a:latin typeface="Calibri"/>
                <a:cs typeface="Calibri"/>
              </a:rPr>
              <a:t>&lt;</a:t>
            </a:r>
            <a:r>
              <a:rPr sz="1100" spc="265" dirty="0">
                <a:latin typeface="Calibri"/>
                <a:cs typeface="Calibri"/>
              </a:rPr>
              <a:t> </a:t>
            </a:r>
            <a:r>
              <a:rPr sz="1100" spc="80" dirty="0">
                <a:latin typeface="Calibri"/>
                <a:cs typeface="Calibri"/>
              </a:rPr>
              <a:t>agent_name&gt;</a:t>
            </a:r>
            <a:r>
              <a:rPr sz="1100" spc="260" dirty="0">
                <a:latin typeface="Calibri"/>
                <a:cs typeface="Calibri"/>
              </a:rPr>
              <a:t> </a:t>
            </a:r>
            <a:r>
              <a:rPr sz="1100" spc="80" dirty="0">
                <a:latin typeface="Calibri"/>
                <a:cs typeface="Calibri"/>
              </a:rPr>
              <a:t>με</a:t>
            </a:r>
            <a:r>
              <a:rPr sz="1100" spc="260" dirty="0">
                <a:latin typeface="Calibri"/>
                <a:cs typeface="Calibri"/>
              </a:rPr>
              <a:t> </a:t>
            </a:r>
            <a:r>
              <a:rPr sz="1100" spc="70" dirty="0">
                <a:latin typeface="Calibri"/>
                <a:cs typeface="Calibri"/>
              </a:rPr>
              <a:t>το</a:t>
            </a:r>
            <a:r>
              <a:rPr sz="1100" spc="270" dirty="0">
                <a:latin typeface="Calibri"/>
                <a:cs typeface="Calibri"/>
              </a:rPr>
              <a:t> </a:t>
            </a:r>
            <a:r>
              <a:rPr sz="1100" spc="75" dirty="0">
                <a:latin typeface="Calibri"/>
                <a:cs typeface="Calibri"/>
              </a:rPr>
              <a:t>όνομα</a:t>
            </a:r>
            <a:r>
              <a:rPr sz="1100" spc="235" dirty="0">
                <a:latin typeface="Calibri"/>
                <a:cs typeface="Calibri"/>
              </a:rPr>
              <a:t> </a:t>
            </a:r>
            <a:r>
              <a:rPr sz="1100" spc="70" dirty="0">
                <a:latin typeface="Calibri"/>
                <a:cs typeface="Calibri"/>
              </a:rPr>
              <a:t>του </a:t>
            </a:r>
            <a:r>
              <a:rPr sz="1100" spc="-229" dirty="0">
                <a:latin typeface="Calibri"/>
                <a:cs typeface="Calibri"/>
              </a:rPr>
              <a:t> </a:t>
            </a:r>
            <a:r>
              <a:rPr sz="1100" spc="70" dirty="0">
                <a:latin typeface="Calibri"/>
                <a:cs typeface="Calibri"/>
              </a:rPr>
              <a:t>πράκτορα</a:t>
            </a:r>
            <a:r>
              <a:rPr sz="1100" spc="15" dirty="0">
                <a:latin typeface="Calibri"/>
                <a:cs typeface="Calibri"/>
              </a:rPr>
              <a:t> </a:t>
            </a:r>
            <a:r>
              <a:rPr sz="1100" spc="80" dirty="0">
                <a:latin typeface="Calibri"/>
                <a:cs typeface="Calibri"/>
              </a:rPr>
              <a:t>όπως</a:t>
            </a:r>
            <a:r>
              <a:rPr sz="1100" spc="15" dirty="0">
                <a:latin typeface="Calibri"/>
                <a:cs typeface="Calibri"/>
              </a:rPr>
              <a:t> </a:t>
            </a:r>
            <a:r>
              <a:rPr sz="1100" spc="65" dirty="0">
                <a:latin typeface="Calibri"/>
                <a:cs typeface="Calibri"/>
              </a:rPr>
              <a:t>διαρθρώνεται</a:t>
            </a:r>
            <a:r>
              <a:rPr sz="1100" spc="15" dirty="0">
                <a:latin typeface="Calibri"/>
                <a:cs typeface="Calibri"/>
              </a:rPr>
              <a:t> </a:t>
            </a:r>
            <a:r>
              <a:rPr sz="1100" spc="70" dirty="0">
                <a:latin typeface="Calibri"/>
                <a:cs typeface="Calibri"/>
              </a:rPr>
              <a:t>στο</a:t>
            </a:r>
            <a:r>
              <a:rPr sz="1100" spc="15" dirty="0">
                <a:latin typeface="Calibri"/>
                <a:cs typeface="Calibri"/>
              </a:rPr>
              <a:t> </a:t>
            </a:r>
            <a:r>
              <a:rPr sz="1100" spc="55" dirty="0">
                <a:latin typeface="Calibri"/>
                <a:cs typeface="Calibri"/>
              </a:rPr>
              <a:t>διαχειριστή.</a:t>
            </a:r>
            <a:endParaRPr sz="11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100">
              <a:latin typeface="Calibri"/>
              <a:cs typeface="Calibri"/>
            </a:endParaRPr>
          </a:p>
          <a:p>
            <a:pPr marL="12700" marR="5080">
              <a:lnSpc>
                <a:spcPct val="100000"/>
              </a:lnSpc>
              <a:spcBef>
                <a:spcPts val="825"/>
              </a:spcBef>
            </a:pPr>
            <a:r>
              <a:rPr sz="1100" b="1" spc="75" dirty="0">
                <a:solidFill>
                  <a:srgbClr val="FF0000"/>
                </a:solidFill>
                <a:latin typeface="Calibri"/>
                <a:cs typeface="Calibri"/>
              </a:rPr>
              <a:t>Σημειώστε</a:t>
            </a:r>
            <a:r>
              <a:rPr sz="1100" b="1" spc="18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100" b="1" spc="65" dirty="0">
                <a:solidFill>
                  <a:srgbClr val="FF0000"/>
                </a:solidFill>
                <a:latin typeface="Calibri"/>
                <a:cs typeface="Calibri"/>
              </a:rPr>
              <a:t>ότι</a:t>
            </a:r>
            <a:r>
              <a:rPr sz="1100" b="1" spc="19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100" b="1" spc="75" dirty="0">
                <a:solidFill>
                  <a:srgbClr val="FF0000"/>
                </a:solidFill>
                <a:latin typeface="Calibri"/>
                <a:cs typeface="Calibri"/>
              </a:rPr>
              <a:t>το</a:t>
            </a:r>
            <a:r>
              <a:rPr sz="1100" b="1" spc="18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100" b="1" spc="85" dirty="0">
                <a:solidFill>
                  <a:srgbClr val="FF0000"/>
                </a:solidFill>
                <a:latin typeface="Calibri"/>
                <a:cs typeface="Calibri"/>
              </a:rPr>
              <a:t>όνομα</a:t>
            </a:r>
            <a:r>
              <a:rPr sz="1100" b="1" spc="19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100" b="1" spc="80" dirty="0">
                <a:solidFill>
                  <a:srgbClr val="FF0000"/>
                </a:solidFill>
                <a:latin typeface="Calibri"/>
                <a:cs typeface="Calibri"/>
              </a:rPr>
              <a:t>agent_name</a:t>
            </a:r>
            <a:r>
              <a:rPr sz="1100" b="1" spc="19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100" b="1" spc="75" dirty="0">
                <a:solidFill>
                  <a:srgbClr val="FF0000"/>
                </a:solidFill>
                <a:latin typeface="Calibri"/>
                <a:cs typeface="Calibri"/>
              </a:rPr>
              <a:t>πρέπει</a:t>
            </a:r>
            <a:r>
              <a:rPr sz="1100" b="1" spc="18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100" b="1" spc="85" dirty="0">
                <a:solidFill>
                  <a:srgbClr val="FF0000"/>
                </a:solidFill>
                <a:latin typeface="Calibri"/>
                <a:cs typeface="Calibri"/>
              </a:rPr>
              <a:t>να</a:t>
            </a:r>
            <a:r>
              <a:rPr sz="1100" b="1" spc="18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100" b="1" spc="65" dirty="0">
                <a:solidFill>
                  <a:srgbClr val="FF0000"/>
                </a:solidFill>
                <a:latin typeface="Calibri"/>
                <a:cs typeface="Calibri"/>
              </a:rPr>
              <a:t>είναι</a:t>
            </a:r>
            <a:r>
              <a:rPr sz="1100" b="1" spc="18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100" b="1" spc="80" dirty="0">
                <a:solidFill>
                  <a:srgbClr val="FF0000"/>
                </a:solidFill>
                <a:latin typeface="Calibri"/>
                <a:cs typeface="Calibri"/>
              </a:rPr>
              <a:t>μοναδικό</a:t>
            </a:r>
            <a:r>
              <a:rPr sz="1100" b="1" spc="18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100" b="1" spc="75" dirty="0">
                <a:solidFill>
                  <a:srgbClr val="FF0000"/>
                </a:solidFill>
                <a:latin typeface="Calibri"/>
                <a:cs typeface="Calibri"/>
              </a:rPr>
              <a:t>για</a:t>
            </a:r>
            <a:r>
              <a:rPr sz="1100" b="1" spc="18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100" b="1" spc="85" dirty="0">
                <a:solidFill>
                  <a:srgbClr val="FF0000"/>
                </a:solidFill>
                <a:latin typeface="Calibri"/>
                <a:cs typeface="Calibri"/>
              </a:rPr>
              <a:t>να</a:t>
            </a:r>
            <a:r>
              <a:rPr sz="1100" b="1" spc="18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100" b="1" spc="80" dirty="0">
                <a:solidFill>
                  <a:srgbClr val="FF0000"/>
                </a:solidFill>
                <a:latin typeface="Calibri"/>
                <a:cs typeface="Calibri"/>
              </a:rPr>
              <a:t>αποφευχθεί</a:t>
            </a:r>
            <a:r>
              <a:rPr sz="1100" b="1" spc="19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100" b="1" spc="90" dirty="0">
                <a:solidFill>
                  <a:srgbClr val="FF0000"/>
                </a:solidFill>
                <a:latin typeface="Calibri"/>
                <a:cs typeface="Calibri"/>
              </a:rPr>
              <a:t>η</a:t>
            </a:r>
            <a:r>
              <a:rPr sz="1100" b="1" spc="18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100" b="1" spc="80" dirty="0">
                <a:solidFill>
                  <a:srgbClr val="FF0000"/>
                </a:solidFill>
                <a:latin typeface="Calibri"/>
                <a:cs typeface="Calibri"/>
              </a:rPr>
              <a:t>επανάληψη,</a:t>
            </a:r>
            <a:r>
              <a:rPr sz="1100" b="1" spc="18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100" b="1" spc="85" dirty="0">
                <a:solidFill>
                  <a:srgbClr val="FF0000"/>
                </a:solidFill>
                <a:latin typeface="Calibri"/>
                <a:cs typeface="Calibri"/>
              </a:rPr>
              <a:t>καθώς</a:t>
            </a:r>
            <a:r>
              <a:rPr sz="1100" b="1" spc="18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100" b="1" spc="75" dirty="0">
                <a:solidFill>
                  <a:srgbClr val="FF0000"/>
                </a:solidFill>
                <a:latin typeface="Calibri"/>
                <a:cs typeface="Calibri"/>
              </a:rPr>
              <a:t>διπλά</a:t>
            </a:r>
            <a:r>
              <a:rPr sz="1100" b="1" spc="18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100" b="1" spc="90" dirty="0">
                <a:solidFill>
                  <a:srgbClr val="FF0000"/>
                </a:solidFill>
                <a:latin typeface="Calibri"/>
                <a:cs typeface="Calibri"/>
              </a:rPr>
              <a:t>θα</a:t>
            </a:r>
            <a:r>
              <a:rPr sz="1100" b="1" spc="18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100" b="1" spc="80" dirty="0">
                <a:solidFill>
                  <a:srgbClr val="FF0000"/>
                </a:solidFill>
                <a:latin typeface="Calibri"/>
                <a:cs typeface="Calibri"/>
              </a:rPr>
              <a:t>εμποδίσουν</a:t>
            </a:r>
            <a:r>
              <a:rPr sz="1100" b="1" spc="19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100" b="1" spc="75" dirty="0">
                <a:solidFill>
                  <a:srgbClr val="FF0000"/>
                </a:solidFill>
                <a:latin typeface="Calibri"/>
                <a:cs typeface="Calibri"/>
              </a:rPr>
              <a:t>τον</a:t>
            </a:r>
            <a:r>
              <a:rPr sz="1100" b="1" spc="18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100" b="1" spc="85" dirty="0">
                <a:solidFill>
                  <a:srgbClr val="FF0000"/>
                </a:solidFill>
                <a:latin typeface="Calibri"/>
                <a:cs typeface="Calibri"/>
              </a:rPr>
              <a:t>να</a:t>
            </a:r>
            <a:r>
              <a:rPr sz="1100" b="1" spc="18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100" b="1" spc="75" dirty="0">
                <a:solidFill>
                  <a:srgbClr val="FF0000"/>
                </a:solidFill>
                <a:latin typeface="Calibri"/>
                <a:cs typeface="Calibri"/>
              </a:rPr>
              <a:t>συνδεθεί </a:t>
            </a:r>
            <a:r>
              <a:rPr sz="1100" b="1" spc="-23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100" b="1" spc="75" dirty="0">
                <a:solidFill>
                  <a:srgbClr val="FF0000"/>
                </a:solidFill>
                <a:latin typeface="Calibri"/>
                <a:cs typeface="Calibri"/>
              </a:rPr>
              <a:t>επιτυχώς</a:t>
            </a:r>
            <a:r>
              <a:rPr sz="1100" b="1" spc="3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100" b="1" spc="85" dirty="0">
                <a:solidFill>
                  <a:srgbClr val="FF0000"/>
                </a:solidFill>
                <a:latin typeface="Calibri"/>
                <a:cs typeface="Calibri"/>
              </a:rPr>
              <a:t>με</a:t>
            </a:r>
            <a:r>
              <a:rPr sz="1100" b="1" spc="3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100" b="1" spc="75" dirty="0">
                <a:solidFill>
                  <a:srgbClr val="FF0000"/>
                </a:solidFill>
                <a:latin typeface="Calibri"/>
                <a:cs typeface="Calibri"/>
              </a:rPr>
              <a:t>τον</a:t>
            </a:r>
            <a:r>
              <a:rPr sz="1100" b="1" spc="3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100" b="1" spc="65" dirty="0">
                <a:solidFill>
                  <a:srgbClr val="FF0000"/>
                </a:solidFill>
                <a:latin typeface="Calibri"/>
                <a:cs typeface="Calibri"/>
              </a:rPr>
              <a:t>διαχειριστή.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1198542" y="5212397"/>
            <a:ext cx="114935" cy="1244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50" spc="5" dirty="0">
                <a:latin typeface="Calibri"/>
                <a:cs typeface="Calibri"/>
              </a:rPr>
              <a:t>2</a:t>
            </a:r>
            <a:r>
              <a:rPr sz="650" spc="30" dirty="0">
                <a:latin typeface="Calibri"/>
                <a:cs typeface="Calibri"/>
              </a:rPr>
              <a:t>2</a:t>
            </a:r>
            <a:endParaRPr sz="6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object 3"/>
          <p:cNvGrpSpPr/>
          <p:nvPr/>
        </p:nvGrpSpPr>
        <p:grpSpPr>
          <a:xfrm>
            <a:off x="1492567" y="228600"/>
            <a:ext cx="9420860" cy="6878955"/>
            <a:chOff x="1422400" y="0"/>
            <a:chExt cx="9420860" cy="6878955"/>
          </a:xfrm>
        </p:grpSpPr>
        <p:sp>
          <p:nvSpPr>
            <p:cNvPr id="4" name="object 4"/>
            <p:cNvSpPr/>
            <p:nvPr/>
          </p:nvSpPr>
          <p:spPr>
            <a:xfrm>
              <a:off x="6896100" y="1270"/>
              <a:ext cx="1818639" cy="6856730"/>
            </a:xfrm>
            <a:custGeom>
              <a:avLst/>
              <a:gdLst/>
              <a:ahLst/>
              <a:cxnLst/>
              <a:rect l="l" t="t" r="r" b="b"/>
              <a:pathLst>
                <a:path w="1818640" h="6856730">
                  <a:moveTo>
                    <a:pt x="0" y="6856730"/>
                  </a:moveTo>
                  <a:lnTo>
                    <a:pt x="1818322" y="0"/>
                  </a:lnTo>
                </a:path>
              </a:pathLst>
            </a:custGeom>
            <a:ln w="22224">
              <a:solidFill>
                <a:srgbClr val="D6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7895590" y="5207635"/>
              <a:ext cx="756285" cy="1645920"/>
            </a:xfrm>
            <a:custGeom>
              <a:avLst/>
              <a:gdLst/>
              <a:ahLst/>
              <a:cxnLst/>
              <a:rect l="l" t="t" r="r" b="b"/>
              <a:pathLst>
                <a:path w="756284" h="1645920">
                  <a:moveTo>
                    <a:pt x="578484" y="0"/>
                  </a:moveTo>
                  <a:lnTo>
                    <a:pt x="532129" y="6350"/>
                  </a:lnTo>
                  <a:lnTo>
                    <a:pt x="489902" y="24129"/>
                  </a:lnTo>
                  <a:lnTo>
                    <a:pt x="453389" y="52387"/>
                  </a:lnTo>
                  <a:lnTo>
                    <a:pt x="425132" y="89534"/>
                  </a:lnTo>
                  <a:lnTo>
                    <a:pt x="406400" y="134619"/>
                  </a:lnTo>
                  <a:lnTo>
                    <a:pt x="0" y="1645602"/>
                  </a:lnTo>
                  <a:lnTo>
                    <a:pt x="26352" y="1645602"/>
                  </a:lnTo>
                  <a:lnTo>
                    <a:pt x="430212" y="140969"/>
                  </a:lnTo>
                  <a:lnTo>
                    <a:pt x="450214" y="95249"/>
                  </a:lnTo>
                  <a:lnTo>
                    <a:pt x="482282" y="59689"/>
                  </a:lnTo>
                  <a:lnTo>
                    <a:pt x="523239" y="35559"/>
                  </a:lnTo>
                  <a:lnTo>
                    <a:pt x="569594" y="25399"/>
                  </a:lnTo>
                  <a:lnTo>
                    <a:pt x="662362" y="25399"/>
                  </a:lnTo>
                  <a:lnTo>
                    <a:pt x="624839" y="6350"/>
                  </a:lnTo>
                  <a:lnTo>
                    <a:pt x="578484" y="0"/>
                  </a:lnTo>
                  <a:close/>
                </a:path>
                <a:path w="756284" h="1645920">
                  <a:moveTo>
                    <a:pt x="662362" y="25399"/>
                  </a:moveTo>
                  <a:lnTo>
                    <a:pt x="569594" y="25399"/>
                  </a:lnTo>
                  <a:lnTo>
                    <a:pt x="618489" y="30797"/>
                  </a:lnTo>
                  <a:lnTo>
                    <a:pt x="672464" y="57784"/>
                  </a:lnTo>
                  <a:lnTo>
                    <a:pt x="711517" y="103822"/>
                  </a:lnTo>
                  <a:lnTo>
                    <a:pt x="730884" y="161607"/>
                  </a:lnTo>
                  <a:lnTo>
                    <a:pt x="731837" y="192087"/>
                  </a:lnTo>
                  <a:lnTo>
                    <a:pt x="726439" y="222884"/>
                  </a:lnTo>
                  <a:lnTo>
                    <a:pt x="343852" y="1645602"/>
                  </a:lnTo>
                  <a:lnTo>
                    <a:pt x="370204" y="1645602"/>
                  </a:lnTo>
                  <a:lnTo>
                    <a:pt x="750252" y="229552"/>
                  </a:lnTo>
                  <a:lnTo>
                    <a:pt x="756284" y="193674"/>
                  </a:lnTo>
                  <a:lnTo>
                    <a:pt x="755332" y="158432"/>
                  </a:lnTo>
                  <a:lnTo>
                    <a:pt x="732789" y="91122"/>
                  </a:lnTo>
                  <a:lnTo>
                    <a:pt x="686752" y="37782"/>
                  </a:lnTo>
                  <a:lnTo>
                    <a:pt x="662362" y="25399"/>
                  </a:lnTo>
                  <a:close/>
                </a:path>
              </a:pathLst>
            </a:custGeom>
            <a:solidFill>
              <a:srgbClr val="D679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548879" y="6167120"/>
              <a:ext cx="3294379" cy="612140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3455670" y="4439284"/>
              <a:ext cx="4800600" cy="10160"/>
            </a:xfrm>
            <a:custGeom>
              <a:avLst/>
              <a:gdLst/>
              <a:ahLst/>
              <a:cxnLst/>
              <a:rect l="l" t="t" r="r" b="b"/>
              <a:pathLst>
                <a:path w="4800600" h="10160">
                  <a:moveTo>
                    <a:pt x="1778000" y="0"/>
                  </a:moveTo>
                  <a:lnTo>
                    <a:pt x="0" y="0"/>
                  </a:lnTo>
                  <a:lnTo>
                    <a:pt x="0" y="10160"/>
                  </a:lnTo>
                  <a:lnTo>
                    <a:pt x="1778000" y="10160"/>
                  </a:lnTo>
                  <a:lnTo>
                    <a:pt x="1778000" y="0"/>
                  </a:lnTo>
                  <a:close/>
                </a:path>
                <a:path w="4800600" h="10160">
                  <a:moveTo>
                    <a:pt x="4800600" y="0"/>
                  </a:moveTo>
                  <a:lnTo>
                    <a:pt x="4333240" y="0"/>
                  </a:lnTo>
                  <a:lnTo>
                    <a:pt x="4333240" y="10160"/>
                  </a:lnTo>
                  <a:lnTo>
                    <a:pt x="4800600" y="10160"/>
                  </a:lnTo>
                  <a:lnTo>
                    <a:pt x="480060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422400" y="622300"/>
              <a:ext cx="9250680" cy="5570220"/>
            </a:xfrm>
            <a:prstGeom prst="rect">
              <a:avLst/>
            </a:prstGeom>
          </p:spPr>
        </p:pic>
      </p:grpSp>
      <p:sp>
        <p:nvSpPr>
          <p:cNvPr id="9" name="object 9"/>
          <p:cNvSpPr txBox="1"/>
          <p:nvPr/>
        </p:nvSpPr>
        <p:spPr>
          <a:xfrm>
            <a:off x="9914890" y="33019"/>
            <a:ext cx="2174240" cy="1244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50" spc="60" dirty="0">
                <a:latin typeface="Calibri"/>
                <a:cs typeface="Calibri"/>
              </a:rPr>
              <a:t>CSP004_C_E:</a:t>
            </a:r>
            <a:r>
              <a:rPr sz="650" spc="35" dirty="0">
                <a:latin typeface="Calibri"/>
                <a:cs typeface="Calibri"/>
              </a:rPr>
              <a:t> </a:t>
            </a:r>
            <a:r>
              <a:rPr sz="650" spc="55" dirty="0">
                <a:latin typeface="Calibri"/>
                <a:cs typeface="Calibri"/>
              </a:rPr>
              <a:t>Abdelkader</a:t>
            </a:r>
            <a:r>
              <a:rPr sz="650" spc="30" dirty="0">
                <a:latin typeface="Calibri"/>
                <a:cs typeface="Calibri"/>
              </a:rPr>
              <a:t> </a:t>
            </a:r>
            <a:r>
              <a:rPr sz="650" spc="60" dirty="0">
                <a:latin typeface="Calibri"/>
                <a:cs typeface="Calibri"/>
              </a:rPr>
              <a:t>Shaaban</a:t>
            </a:r>
            <a:r>
              <a:rPr sz="650" spc="40" dirty="0">
                <a:latin typeface="Calibri"/>
                <a:cs typeface="Calibri"/>
              </a:rPr>
              <a:t> </a:t>
            </a:r>
            <a:r>
              <a:rPr sz="650" spc="55" dirty="0">
                <a:latin typeface="Calibri"/>
                <a:cs typeface="Calibri"/>
              </a:rPr>
              <a:t>και</a:t>
            </a:r>
            <a:r>
              <a:rPr sz="650" spc="25" dirty="0">
                <a:latin typeface="Calibri"/>
                <a:cs typeface="Calibri"/>
              </a:rPr>
              <a:t> </a:t>
            </a:r>
            <a:r>
              <a:rPr sz="650" spc="50" dirty="0">
                <a:latin typeface="Calibri"/>
                <a:cs typeface="Calibri"/>
              </a:rPr>
              <a:t>Stefan</a:t>
            </a:r>
            <a:r>
              <a:rPr sz="650" spc="30" dirty="0">
                <a:latin typeface="Calibri"/>
                <a:cs typeface="Calibri"/>
              </a:rPr>
              <a:t> </a:t>
            </a:r>
            <a:r>
              <a:rPr sz="650" spc="50" dirty="0">
                <a:latin typeface="Calibri"/>
                <a:cs typeface="Calibri"/>
              </a:rPr>
              <a:t>Schauer</a:t>
            </a:r>
            <a:endParaRPr sz="650"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33972" y="6644005"/>
            <a:ext cx="1115060" cy="889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575"/>
              </a:lnSpc>
            </a:pPr>
            <a:r>
              <a:rPr sz="500" u="sng" spc="30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4"/>
              </a:rPr>
              <a:t>Σεμινάριο</a:t>
            </a:r>
            <a:r>
              <a:rPr sz="500" u="sng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4"/>
              </a:rPr>
              <a:t> </a:t>
            </a:r>
            <a:r>
              <a:rPr sz="500" u="sng" spc="25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4"/>
              </a:rPr>
              <a:t>Iptabl</a:t>
            </a:r>
            <a:r>
              <a:rPr sz="500" u="sng" spc="25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</a:rPr>
              <a:t>es:</a:t>
            </a:r>
            <a:r>
              <a:rPr sz="500" u="sng" spc="5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</a:rPr>
              <a:t> </a:t>
            </a:r>
            <a:r>
              <a:rPr sz="500" u="sng" spc="25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4"/>
              </a:rPr>
              <a:t>phoenixnap.co</a:t>
            </a:r>
            <a:r>
              <a:rPr sz="500" u="sng" spc="25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</a:rPr>
              <a:t>m</a:t>
            </a:r>
            <a:r>
              <a:rPr sz="500" spc="25" dirty="0">
                <a:solidFill>
                  <a:srgbClr val="85872B"/>
                </a:solidFill>
                <a:latin typeface="Calibri"/>
                <a:cs typeface="Calibri"/>
              </a:rPr>
              <a:t>)</a:t>
            </a:r>
            <a:endParaRPr sz="50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0126027" y="784225"/>
            <a:ext cx="131000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spc="-15" dirty="0">
                <a:solidFill>
                  <a:srgbClr val="CF2D1C"/>
                </a:solidFill>
                <a:latin typeface="Calibri"/>
                <a:cs typeface="Calibri"/>
              </a:rPr>
              <a:t>ΔΙΑΚΟΜΙΣΤΗΣ</a:t>
            </a:r>
            <a:r>
              <a:rPr sz="1000" b="1" spc="-15" dirty="0">
                <a:solidFill>
                  <a:srgbClr val="CF2D1C"/>
                </a:solidFill>
                <a:latin typeface="Courier New"/>
                <a:cs typeface="Courier New"/>
              </a:rPr>
              <a:t>/</a:t>
            </a:r>
            <a:r>
              <a:rPr sz="1000" b="1" spc="-15" dirty="0">
                <a:solidFill>
                  <a:srgbClr val="CF2D1C"/>
                </a:solidFill>
                <a:latin typeface="Calibri"/>
                <a:cs typeface="Calibri"/>
              </a:rPr>
              <a:t>ΕΞΥΠΡΟΣ</a:t>
            </a:r>
            <a:endParaRPr sz="10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418079" y="0"/>
            <a:ext cx="8425180" cy="6878955"/>
            <a:chOff x="2418079" y="0"/>
            <a:chExt cx="8425180" cy="6878955"/>
          </a:xfrm>
        </p:grpSpPr>
        <p:sp>
          <p:nvSpPr>
            <p:cNvPr id="3" name="object 3"/>
            <p:cNvSpPr/>
            <p:nvPr/>
          </p:nvSpPr>
          <p:spPr>
            <a:xfrm>
              <a:off x="6896100" y="1270"/>
              <a:ext cx="1818639" cy="6856730"/>
            </a:xfrm>
            <a:custGeom>
              <a:avLst/>
              <a:gdLst/>
              <a:ahLst/>
              <a:cxnLst/>
              <a:rect l="l" t="t" r="r" b="b"/>
              <a:pathLst>
                <a:path w="1818640" h="6856730">
                  <a:moveTo>
                    <a:pt x="0" y="6856730"/>
                  </a:moveTo>
                  <a:lnTo>
                    <a:pt x="1818322" y="0"/>
                  </a:lnTo>
                </a:path>
              </a:pathLst>
            </a:custGeom>
            <a:ln w="22225">
              <a:solidFill>
                <a:srgbClr val="D6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7895589" y="5207635"/>
              <a:ext cx="756285" cy="1645920"/>
            </a:xfrm>
            <a:custGeom>
              <a:avLst/>
              <a:gdLst/>
              <a:ahLst/>
              <a:cxnLst/>
              <a:rect l="l" t="t" r="r" b="b"/>
              <a:pathLst>
                <a:path w="756284" h="1645920">
                  <a:moveTo>
                    <a:pt x="578484" y="0"/>
                  </a:moveTo>
                  <a:lnTo>
                    <a:pt x="532129" y="6350"/>
                  </a:lnTo>
                  <a:lnTo>
                    <a:pt x="489902" y="24129"/>
                  </a:lnTo>
                  <a:lnTo>
                    <a:pt x="453389" y="52387"/>
                  </a:lnTo>
                  <a:lnTo>
                    <a:pt x="425132" y="89534"/>
                  </a:lnTo>
                  <a:lnTo>
                    <a:pt x="406400" y="134619"/>
                  </a:lnTo>
                  <a:lnTo>
                    <a:pt x="0" y="1645602"/>
                  </a:lnTo>
                  <a:lnTo>
                    <a:pt x="26352" y="1645602"/>
                  </a:lnTo>
                  <a:lnTo>
                    <a:pt x="430212" y="140969"/>
                  </a:lnTo>
                  <a:lnTo>
                    <a:pt x="450214" y="95249"/>
                  </a:lnTo>
                  <a:lnTo>
                    <a:pt x="482282" y="59689"/>
                  </a:lnTo>
                  <a:lnTo>
                    <a:pt x="523239" y="35559"/>
                  </a:lnTo>
                  <a:lnTo>
                    <a:pt x="569594" y="25399"/>
                  </a:lnTo>
                  <a:lnTo>
                    <a:pt x="662362" y="25399"/>
                  </a:lnTo>
                  <a:lnTo>
                    <a:pt x="624839" y="6350"/>
                  </a:lnTo>
                  <a:lnTo>
                    <a:pt x="578484" y="0"/>
                  </a:lnTo>
                  <a:close/>
                </a:path>
                <a:path w="756284" h="1645920">
                  <a:moveTo>
                    <a:pt x="662362" y="25399"/>
                  </a:moveTo>
                  <a:lnTo>
                    <a:pt x="569594" y="25399"/>
                  </a:lnTo>
                  <a:lnTo>
                    <a:pt x="618489" y="30797"/>
                  </a:lnTo>
                  <a:lnTo>
                    <a:pt x="672464" y="57784"/>
                  </a:lnTo>
                  <a:lnTo>
                    <a:pt x="711517" y="103822"/>
                  </a:lnTo>
                  <a:lnTo>
                    <a:pt x="730884" y="161607"/>
                  </a:lnTo>
                  <a:lnTo>
                    <a:pt x="731837" y="192087"/>
                  </a:lnTo>
                  <a:lnTo>
                    <a:pt x="726439" y="222884"/>
                  </a:lnTo>
                  <a:lnTo>
                    <a:pt x="343852" y="1645602"/>
                  </a:lnTo>
                  <a:lnTo>
                    <a:pt x="370204" y="1645602"/>
                  </a:lnTo>
                  <a:lnTo>
                    <a:pt x="750252" y="229552"/>
                  </a:lnTo>
                  <a:lnTo>
                    <a:pt x="756284" y="193674"/>
                  </a:lnTo>
                  <a:lnTo>
                    <a:pt x="755332" y="158432"/>
                  </a:lnTo>
                  <a:lnTo>
                    <a:pt x="732789" y="91122"/>
                  </a:lnTo>
                  <a:lnTo>
                    <a:pt x="686752" y="37782"/>
                  </a:lnTo>
                  <a:lnTo>
                    <a:pt x="662362" y="25399"/>
                  </a:lnTo>
                  <a:close/>
                </a:path>
              </a:pathLst>
            </a:custGeom>
            <a:solidFill>
              <a:srgbClr val="D679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548879" y="6167120"/>
              <a:ext cx="3294379" cy="612140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418079" y="3050540"/>
              <a:ext cx="7989570" cy="3663950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613659" y="3246120"/>
              <a:ext cx="7411720" cy="3086099"/>
            </a:xfrm>
            <a:prstGeom prst="rect">
              <a:avLst/>
            </a:prstGeom>
          </p:spPr>
        </p:pic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875030" y="423862"/>
            <a:ext cx="2893695" cy="2921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50" spc="160" dirty="0">
                <a:solidFill>
                  <a:srgbClr val="000000"/>
                </a:solidFill>
              </a:rPr>
              <a:t>Παραδείγματα</a:t>
            </a:r>
            <a:r>
              <a:rPr sz="1750" spc="170" dirty="0">
                <a:solidFill>
                  <a:srgbClr val="000000"/>
                </a:solidFill>
              </a:rPr>
              <a:t> </a:t>
            </a:r>
            <a:r>
              <a:rPr sz="1750" spc="80" dirty="0">
                <a:solidFill>
                  <a:srgbClr val="000000"/>
                </a:solidFill>
              </a:rPr>
              <a:t>στο</a:t>
            </a:r>
            <a:r>
              <a:rPr sz="1750" spc="5" dirty="0">
                <a:solidFill>
                  <a:srgbClr val="000000"/>
                </a:solidFill>
              </a:rPr>
              <a:t> </a:t>
            </a:r>
            <a:r>
              <a:rPr sz="1750" spc="125" dirty="0">
                <a:solidFill>
                  <a:srgbClr val="000000"/>
                </a:solidFill>
              </a:rPr>
              <a:t>iptables</a:t>
            </a:r>
            <a:endParaRPr sz="1750"/>
          </a:p>
        </p:txBody>
      </p:sp>
      <p:sp>
        <p:nvSpPr>
          <p:cNvPr id="11" name="object 11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720"/>
              </a:lnSpc>
            </a:pPr>
            <a:r>
              <a:rPr spc="30" dirty="0"/>
              <a:t>23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8308340" y="33019"/>
            <a:ext cx="2174240" cy="1244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50" spc="60" dirty="0">
                <a:latin typeface="Calibri"/>
                <a:cs typeface="Calibri"/>
              </a:rPr>
              <a:t>CSP004_C_E:</a:t>
            </a:r>
            <a:r>
              <a:rPr sz="650" spc="35" dirty="0">
                <a:latin typeface="Calibri"/>
                <a:cs typeface="Calibri"/>
              </a:rPr>
              <a:t> </a:t>
            </a:r>
            <a:r>
              <a:rPr sz="650" spc="55" dirty="0">
                <a:latin typeface="Calibri"/>
                <a:cs typeface="Calibri"/>
              </a:rPr>
              <a:t>Abdelkader</a:t>
            </a:r>
            <a:r>
              <a:rPr sz="650" spc="30" dirty="0">
                <a:latin typeface="Calibri"/>
                <a:cs typeface="Calibri"/>
              </a:rPr>
              <a:t> </a:t>
            </a:r>
            <a:r>
              <a:rPr sz="650" spc="60" dirty="0">
                <a:latin typeface="Calibri"/>
                <a:cs typeface="Calibri"/>
              </a:rPr>
              <a:t>Shaaban</a:t>
            </a:r>
            <a:r>
              <a:rPr sz="650" spc="40" dirty="0">
                <a:latin typeface="Calibri"/>
                <a:cs typeface="Calibri"/>
              </a:rPr>
              <a:t> </a:t>
            </a:r>
            <a:r>
              <a:rPr sz="650" spc="55" dirty="0">
                <a:latin typeface="Calibri"/>
                <a:cs typeface="Calibri"/>
              </a:rPr>
              <a:t>και</a:t>
            </a:r>
            <a:r>
              <a:rPr sz="650" spc="25" dirty="0">
                <a:latin typeface="Calibri"/>
                <a:cs typeface="Calibri"/>
              </a:rPr>
              <a:t> </a:t>
            </a:r>
            <a:r>
              <a:rPr sz="650" spc="50" dirty="0">
                <a:latin typeface="Calibri"/>
                <a:cs typeface="Calibri"/>
              </a:rPr>
              <a:t>Stefan</a:t>
            </a:r>
            <a:r>
              <a:rPr sz="650" spc="25" dirty="0">
                <a:latin typeface="Calibri"/>
                <a:cs typeface="Calibri"/>
              </a:rPr>
              <a:t> </a:t>
            </a:r>
            <a:r>
              <a:rPr sz="650" spc="50" dirty="0">
                <a:latin typeface="Calibri"/>
                <a:cs typeface="Calibri"/>
              </a:rPr>
              <a:t>Schauer</a:t>
            </a:r>
            <a:endParaRPr sz="65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347345" y="743382"/>
            <a:ext cx="11198860" cy="1829539"/>
          </a:xfrm>
          <a:prstGeom prst="rect">
            <a:avLst/>
          </a:prstGeom>
        </p:spPr>
        <p:txBody>
          <a:bodyPr vert="horz" wrap="square" lIns="0" tIns="33019" rIns="0" bIns="0" rtlCol="0">
            <a:spAutoFit/>
          </a:bodyPr>
          <a:lstStyle/>
          <a:p>
            <a:pPr marR="114935" algn="r">
              <a:lnSpc>
                <a:spcPct val="100000"/>
              </a:lnSpc>
              <a:spcBef>
                <a:spcPts val="259"/>
              </a:spcBef>
            </a:pPr>
            <a:r>
              <a:rPr sz="1000" b="1" spc="-15" dirty="0">
                <a:solidFill>
                  <a:srgbClr val="CF2D1C"/>
                </a:solidFill>
                <a:latin typeface="Calibri"/>
                <a:cs typeface="Calibri"/>
              </a:rPr>
              <a:t>ΕΞΥΠΗΡΕΤΗΤΗΣ</a:t>
            </a:r>
            <a:endParaRPr sz="1000" dirty="0">
              <a:latin typeface="Calibri"/>
              <a:cs typeface="Calibri"/>
            </a:endParaRPr>
          </a:p>
          <a:p>
            <a:pPr marL="719455" marR="5080">
              <a:lnSpc>
                <a:spcPct val="101699"/>
              </a:lnSpc>
              <a:spcBef>
                <a:spcPts val="150"/>
              </a:spcBef>
            </a:pPr>
            <a:r>
              <a:rPr sz="1100" b="1" spc="80" dirty="0">
                <a:latin typeface="Calibri"/>
                <a:cs typeface="Calibri"/>
              </a:rPr>
              <a:t>Καταγεγραμμένα</a:t>
            </a:r>
            <a:r>
              <a:rPr sz="1100" b="1" spc="40" dirty="0">
                <a:latin typeface="Calibri"/>
                <a:cs typeface="Calibri"/>
              </a:rPr>
              <a:t> </a:t>
            </a:r>
            <a:r>
              <a:rPr sz="1100" b="1" spc="80" dirty="0">
                <a:latin typeface="Calibri"/>
                <a:cs typeface="Calibri"/>
              </a:rPr>
              <a:t>πακέτα</a:t>
            </a:r>
            <a:r>
              <a:rPr sz="1100" b="1" spc="45" dirty="0">
                <a:latin typeface="Calibri"/>
                <a:cs typeface="Calibri"/>
              </a:rPr>
              <a:t> </a:t>
            </a:r>
            <a:r>
              <a:rPr sz="1100" b="1" spc="85" dirty="0">
                <a:latin typeface="Calibri"/>
                <a:cs typeface="Calibri"/>
              </a:rPr>
              <a:t>δεδομένων</a:t>
            </a:r>
            <a:r>
              <a:rPr sz="1100" b="1" spc="40" dirty="0">
                <a:latin typeface="Calibri"/>
                <a:cs typeface="Calibri"/>
              </a:rPr>
              <a:t> </a:t>
            </a:r>
            <a:r>
              <a:rPr sz="1100" b="1" spc="85" dirty="0">
                <a:latin typeface="Calibri"/>
                <a:cs typeface="Calibri"/>
              </a:rPr>
              <a:t>με</a:t>
            </a:r>
            <a:r>
              <a:rPr sz="1100" b="1" spc="45" dirty="0">
                <a:latin typeface="Calibri"/>
                <a:cs typeface="Calibri"/>
              </a:rPr>
              <a:t> </a:t>
            </a:r>
            <a:r>
              <a:rPr sz="1100" b="1" spc="90" dirty="0">
                <a:latin typeface="Calibri"/>
                <a:cs typeface="Calibri"/>
              </a:rPr>
              <a:t>βάση</a:t>
            </a:r>
            <a:r>
              <a:rPr sz="1100" b="1" spc="45" dirty="0">
                <a:latin typeface="Calibri"/>
                <a:cs typeface="Calibri"/>
              </a:rPr>
              <a:t> </a:t>
            </a:r>
            <a:r>
              <a:rPr sz="1100" b="1" spc="75" dirty="0">
                <a:latin typeface="Calibri"/>
                <a:cs typeface="Calibri"/>
              </a:rPr>
              <a:t>το</a:t>
            </a:r>
            <a:r>
              <a:rPr sz="1100" b="1" spc="45" dirty="0">
                <a:latin typeface="Calibri"/>
                <a:cs typeface="Calibri"/>
              </a:rPr>
              <a:t> </a:t>
            </a:r>
            <a:r>
              <a:rPr sz="1100" b="1" spc="80" dirty="0">
                <a:latin typeface="Calibri"/>
                <a:cs typeface="Calibri"/>
              </a:rPr>
              <a:t>παράδειγμα</a:t>
            </a:r>
            <a:r>
              <a:rPr sz="1100" b="1" spc="45" dirty="0">
                <a:latin typeface="Calibri"/>
                <a:cs typeface="Calibri"/>
              </a:rPr>
              <a:t> </a:t>
            </a:r>
            <a:r>
              <a:rPr sz="1100" b="1" spc="75" dirty="0">
                <a:latin typeface="Calibri"/>
                <a:cs typeface="Calibri"/>
              </a:rPr>
              <a:t>για</a:t>
            </a:r>
            <a:r>
              <a:rPr sz="1100" b="1" spc="45" dirty="0">
                <a:latin typeface="Calibri"/>
                <a:cs typeface="Calibri"/>
              </a:rPr>
              <a:t> </a:t>
            </a:r>
            <a:r>
              <a:rPr sz="1100" b="1" spc="85" dirty="0">
                <a:latin typeface="Calibri"/>
                <a:cs typeface="Calibri"/>
              </a:rPr>
              <a:t>αποδοχή</a:t>
            </a:r>
            <a:r>
              <a:rPr sz="1100" b="1" spc="45" dirty="0">
                <a:latin typeface="Calibri"/>
                <a:cs typeface="Calibri"/>
              </a:rPr>
              <a:t> </a:t>
            </a:r>
            <a:r>
              <a:rPr sz="1100" b="1" spc="80" dirty="0">
                <a:latin typeface="Calibri"/>
                <a:cs typeface="Calibri"/>
              </a:rPr>
              <a:t>πακέτων</a:t>
            </a:r>
            <a:r>
              <a:rPr sz="1100" b="1" spc="45" dirty="0">
                <a:latin typeface="Calibri"/>
                <a:cs typeface="Calibri"/>
              </a:rPr>
              <a:t> </a:t>
            </a:r>
            <a:r>
              <a:rPr sz="1100" b="1" spc="85" dirty="0">
                <a:latin typeface="Calibri"/>
                <a:cs typeface="Calibri"/>
              </a:rPr>
              <a:t>μόνο</a:t>
            </a:r>
            <a:r>
              <a:rPr sz="1100" b="1" spc="45" dirty="0">
                <a:latin typeface="Calibri"/>
                <a:cs typeface="Calibri"/>
              </a:rPr>
              <a:t> </a:t>
            </a:r>
            <a:r>
              <a:rPr sz="1100" b="1" spc="90" dirty="0">
                <a:latin typeface="Calibri"/>
                <a:cs typeface="Calibri"/>
              </a:rPr>
              <a:t>από</a:t>
            </a:r>
            <a:r>
              <a:rPr sz="1100" b="1" spc="45" dirty="0">
                <a:latin typeface="Calibri"/>
                <a:cs typeface="Calibri"/>
              </a:rPr>
              <a:t> </a:t>
            </a:r>
            <a:r>
              <a:rPr sz="1100" b="1" spc="75" dirty="0">
                <a:latin typeface="Calibri"/>
                <a:cs typeface="Calibri"/>
              </a:rPr>
              <a:t>νόμιμες</a:t>
            </a:r>
            <a:r>
              <a:rPr sz="1100" b="1" spc="55" dirty="0">
                <a:latin typeface="Calibri"/>
                <a:cs typeface="Calibri"/>
              </a:rPr>
              <a:t> IP.</a:t>
            </a:r>
            <a:endParaRPr sz="11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100" dirty="0">
              <a:latin typeface="Calibri"/>
              <a:cs typeface="Calibri"/>
            </a:endParaRPr>
          </a:p>
          <a:p>
            <a:pPr marL="339725">
              <a:lnSpc>
                <a:spcPct val="100000"/>
              </a:lnSpc>
              <a:spcBef>
                <a:spcPts val="725"/>
              </a:spcBef>
              <a:tabLst>
                <a:tab pos="681990" algn="l"/>
              </a:tabLst>
            </a:pPr>
            <a:r>
              <a:rPr sz="1800" spc="-5" dirty="0">
                <a:latin typeface="Calibri"/>
                <a:cs typeface="Calibri"/>
              </a:rPr>
              <a:t>1.	</a:t>
            </a:r>
            <a:r>
              <a:rPr sz="1100" spc="80" dirty="0">
                <a:latin typeface="Calibri"/>
                <a:cs typeface="Calibri"/>
              </a:rPr>
              <a:t>Καταγεγραμμένα</a:t>
            </a:r>
            <a:r>
              <a:rPr sz="1100" spc="35" dirty="0">
                <a:latin typeface="Calibri"/>
                <a:cs typeface="Calibri"/>
              </a:rPr>
              <a:t> </a:t>
            </a:r>
            <a:r>
              <a:rPr sz="1100" b="1" spc="80" dirty="0">
                <a:latin typeface="Calibri"/>
                <a:cs typeface="Calibri"/>
              </a:rPr>
              <a:t>πακέτα</a:t>
            </a:r>
            <a:r>
              <a:rPr sz="1100" b="1" spc="35" dirty="0">
                <a:latin typeface="Calibri"/>
                <a:cs typeface="Calibri"/>
              </a:rPr>
              <a:t> </a:t>
            </a:r>
            <a:r>
              <a:rPr sz="1100" b="1" spc="85" dirty="0">
                <a:latin typeface="Calibri"/>
                <a:cs typeface="Calibri"/>
              </a:rPr>
              <a:t>δεδομένων</a:t>
            </a:r>
            <a:r>
              <a:rPr sz="1100" b="1" spc="35" dirty="0">
                <a:latin typeface="Calibri"/>
                <a:cs typeface="Calibri"/>
              </a:rPr>
              <a:t> </a:t>
            </a:r>
            <a:r>
              <a:rPr sz="1100" spc="90" dirty="0">
                <a:latin typeface="Calibri"/>
                <a:cs typeface="Calibri"/>
              </a:rPr>
              <a:t>από</a:t>
            </a:r>
            <a:r>
              <a:rPr sz="1100" spc="35" dirty="0">
                <a:latin typeface="Calibri"/>
                <a:cs typeface="Calibri"/>
              </a:rPr>
              <a:t> </a:t>
            </a:r>
            <a:r>
              <a:rPr sz="1100" b="1" spc="75" dirty="0">
                <a:latin typeface="Calibri"/>
                <a:cs typeface="Calibri"/>
              </a:rPr>
              <a:t>νόμιμες</a:t>
            </a:r>
            <a:r>
              <a:rPr sz="1100" b="1" spc="35" dirty="0">
                <a:latin typeface="Calibri"/>
                <a:cs typeface="Calibri"/>
              </a:rPr>
              <a:t> </a:t>
            </a:r>
            <a:r>
              <a:rPr sz="1100" b="1" spc="65" dirty="0">
                <a:latin typeface="Calibri"/>
                <a:cs typeface="Calibri"/>
              </a:rPr>
              <a:t>IPS</a:t>
            </a:r>
            <a:r>
              <a:rPr sz="1100" b="1" spc="30" dirty="0">
                <a:latin typeface="Calibri"/>
                <a:cs typeface="Calibri"/>
              </a:rPr>
              <a:t> </a:t>
            </a:r>
            <a:r>
              <a:rPr sz="1100" spc="70" dirty="0">
                <a:latin typeface="Calibri"/>
                <a:cs typeface="Calibri"/>
              </a:rPr>
              <a:t>πριν</a:t>
            </a:r>
            <a:r>
              <a:rPr sz="1100" spc="35" dirty="0">
                <a:latin typeface="Calibri"/>
                <a:cs typeface="Calibri"/>
              </a:rPr>
              <a:t> </a:t>
            </a:r>
            <a:r>
              <a:rPr sz="1100" b="1" spc="75" dirty="0">
                <a:latin typeface="Calibri"/>
                <a:cs typeface="Calibri"/>
              </a:rPr>
              <a:t>τα</a:t>
            </a:r>
            <a:r>
              <a:rPr sz="1100" b="1" spc="25" dirty="0">
                <a:latin typeface="Calibri"/>
                <a:cs typeface="Calibri"/>
              </a:rPr>
              <a:t> </a:t>
            </a:r>
            <a:r>
              <a:rPr sz="1100" b="1" spc="70" dirty="0">
                <a:latin typeface="Calibri"/>
                <a:cs typeface="Calibri"/>
              </a:rPr>
              <a:t>αποδεχτείτε:</a:t>
            </a:r>
            <a:endParaRPr sz="110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370"/>
              </a:spcBef>
            </a:pPr>
            <a:r>
              <a:rPr sz="1250" b="1" spc="-5" dirty="0">
                <a:solidFill>
                  <a:srgbClr val="CF2D1C"/>
                </a:solidFill>
                <a:latin typeface="Courier New"/>
                <a:cs typeface="Courier New"/>
              </a:rPr>
              <a:t>sudo iptables -s</a:t>
            </a:r>
            <a:r>
              <a:rPr sz="1250" b="1" dirty="0">
                <a:solidFill>
                  <a:srgbClr val="CF2D1C"/>
                </a:solidFill>
                <a:latin typeface="Courier New"/>
                <a:cs typeface="Courier New"/>
              </a:rPr>
              <a:t> </a:t>
            </a:r>
            <a:r>
              <a:rPr sz="1250" b="1" spc="-5" dirty="0">
                <a:solidFill>
                  <a:srgbClr val="CF2D1C"/>
                </a:solidFill>
                <a:latin typeface="Courier New"/>
                <a:cs typeface="Courier New"/>
              </a:rPr>
              <a:t>192.168.122.103</a:t>
            </a:r>
            <a:r>
              <a:rPr sz="1250" b="1" spc="-10" dirty="0">
                <a:solidFill>
                  <a:srgbClr val="CF2D1C"/>
                </a:solidFill>
                <a:latin typeface="Courier New"/>
                <a:cs typeface="Courier New"/>
              </a:rPr>
              <a:t> </a:t>
            </a:r>
            <a:r>
              <a:rPr sz="1250" b="1" spc="-5" dirty="0">
                <a:solidFill>
                  <a:srgbClr val="CF2D1C"/>
                </a:solidFill>
                <a:latin typeface="Courier New"/>
                <a:cs typeface="Courier New"/>
              </a:rPr>
              <a:t>-j LOG</a:t>
            </a:r>
            <a:r>
              <a:rPr sz="1250" b="1" dirty="0">
                <a:solidFill>
                  <a:srgbClr val="CF2D1C"/>
                </a:solidFill>
                <a:latin typeface="Courier New"/>
                <a:cs typeface="Courier New"/>
              </a:rPr>
              <a:t> </a:t>
            </a:r>
            <a:r>
              <a:rPr sz="1250" b="1" spc="-5" dirty="0">
                <a:solidFill>
                  <a:srgbClr val="CF2D1C"/>
                </a:solidFill>
                <a:latin typeface="Courier New"/>
                <a:cs typeface="Courier New"/>
              </a:rPr>
              <a:t>--log-prefix "ACCEPT_LOG: </a:t>
            </a:r>
            <a:r>
              <a:rPr sz="1250" b="1" dirty="0">
                <a:solidFill>
                  <a:srgbClr val="CF2D1C"/>
                </a:solidFill>
                <a:latin typeface="Courier New"/>
                <a:cs typeface="Courier New"/>
              </a:rPr>
              <a:t>"</a:t>
            </a:r>
            <a:endParaRPr sz="1250" dirty="0">
              <a:latin typeface="Courier New"/>
              <a:cs typeface="Courier New"/>
            </a:endParaRPr>
          </a:p>
          <a:p>
            <a:pPr>
              <a:lnSpc>
                <a:spcPct val="100000"/>
              </a:lnSpc>
            </a:pPr>
            <a:endParaRPr sz="1400" dirty="0">
              <a:latin typeface="Courier New"/>
              <a:cs typeface="Courier New"/>
            </a:endParaRPr>
          </a:p>
          <a:p>
            <a:pPr marL="1294765">
              <a:lnSpc>
                <a:spcPct val="100000"/>
              </a:lnSpc>
              <a:spcBef>
                <a:spcPts val="1000"/>
              </a:spcBef>
            </a:pPr>
            <a:r>
              <a:rPr sz="1250" b="1" spc="-5" dirty="0">
                <a:solidFill>
                  <a:srgbClr val="CF2D1C"/>
                </a:solidFill>
                <a:latin typeface="Courier New"/>
                <a:cs typeface="Courier New"/>
              </a:rPr>
              <a:t>sudo</a:t>
            </a:r>
            <a:r>
              <a:rPr sz="1250" b="1" spc="-15" dirty="0">
                <a:solidFill>
                  <a:srgbClr val="CF2D1C"/>
                </a:solidFill>
                <a:latin typeface="Courier New"/>
                <a:cs typeface="Courier New"/>
              </a:rPr>
              <a:t> </a:t>
            </a:r>
            <a:r>
              <a:rPr sz="1250" b="1" spc="-5" dirty="0">
                <a:solidFill>
                  <a:srgbClr val="CF2D1C"/>
                </a:solidFill>
                <a:latin typeface="Courier New"/>
                <a:cs typeface="Courier New"/>
              </a:rPr>
              <a:t>iptables</a:t>
            </a:r>
            <a:r>
              <a:rPr sz="1250" b="1" spc="-10" dirty="0">
                <a:solidFill>
                  <a:srgbClr val="CF2D1C"/>
                </a:solidFill>
                <a:latin typeface="Courier New"/>
                <a:cs typeface="Courier New"/>
              </a:rPr>
              <a:t> </a:t>
            </a:r>
            <a:r>
              <a:rPr sz="1250" b="1" spc="-5" dirty="0">
                <a:solidFill>
                  <a:srgbClr val="CF2D1C"/>
                </a:solidFill>
                <a:latin typeface="Courier New"/>
                <a:cs typeface="Courier New"/>
              </a:rPr>
              <a:t>-s</a:t>
            </a:r>
            <a:r>
              <a:rPr sz="1250" b="1" spc="-10" dirty="0">
                <a:solidFill>
                  <a:srgbClr val="CF2D1C"/>
                </a:solidFill>
                <a:latin typeface="Courier New"/>
                <a:cs typeface="Courier New"/>
              </a:rPr>
              <a:t> </a:t>
            </a:r>
            <a:r>
              <a:rPr sz="1250" b="1" spc="-5" dirty="0">
                <a:solidFill>
                  <a:srgbClr val="CF2D1C"/>
                </a:solidFill>
                <a:latin typeface="Courier New"/>
                <a:cs typeface="Courier New"/>
              </a:rPr>
              <a:t>192.168.122.103</a:t>
            </a:r>
            <a:r>
              <a:rPr sz="1250" b="1" spc="-15" dirty="0">
                <a:solidFill>
                  <a:srgbClr val="CF2D1C"/>
                </a:solidFill>
                <a:latin typeface="Courier New"/>
                <a:cs typeface="Courier New"/>
              </a:rPr>
              <a:t> </a:t>
            </a:r>
            <a:r>
              <a:rPr sz="1250" b="1" spc="-5" dirty="0">
                <a:solidFill>
                  <a:srgbClr val="CF2D1C"/>
                </a:solidFill>
                <a:latin typeface="Courier New"/>
                <a:cs typeface="Courier New"/>
              </a:rPr>
              <a:t>-j</a:t>
            </a:r>
            <a:r>
              <a:rPr sz="1250" b="1" spc="-10" dirty="0">
                <a:solidFill>
                  <a:srgbClr val="CF2D1C"/>
                </a:solidFill>
                <a:latin typeface="Courier New"/>
                <a:cs typeface="Courier New"/>
              </a:rPr>
              <a:t> </a:t>
            </a:r>
            <a:r>
              <a:rPr sz="1250" b="1" spc="-5" dirty="0">
                <a:solidFill>
                  <a:srgbClr val="CF2D1C"/>
                </a:solidFill>
                <a:latin typeface="Courier New"/>
                <a:cs typeface="Courier New"/>
              </a:rPr>
              <a:t>ACCEPT</a:t>
            </a:r>
            <a:endParaRPr sz="1250" dirty="0">
              <a:latin typeface="Courier New"/>
              <a:cs typeface="Courier New"/>
            </a:endParaRPr>
          </a:p>
        </p:txBody>
      </p:sp>
    </p:spTree>
  </p:cSld>
  <p:clrMapOvr>
    <a:masterClrMapping/>
  </p:clrMapOvr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372360" y="0"/>
            <a:ext cx="8470900" cy="6878955"/>
            <a:chOff x="2372360" y="0"/>
            <a:chExt cx="8470900" cy="6878955"/>
          </a:xfrm>
        </p:grpSpPr>
        <p:sp>
          <p:nvSpPr>
            <p:cNvPr id="3" name="object 3"/>
            <p:cNvSpPr/>
            <p:nvPr/>
          </p:nvSpPr>
          <p:spPr>
            <a:xfrm>
              <a:off x="6896100" y="1270"/>
              <a:ext cx="1818639" cy="6856730"/>
            </a:xfrm>
            <a:custGeom>
              <a:avLst/>
              <a:gdLst/>
              <a:ahLst/>
              <a:cxnLst/>
              <a:rect l="l" t="t" r="r" b="b"/>
              <a:pathLst>
                <a:path w="1818640" h="6856730">
                  <a:moveTo>
                    <a:pt x="0" y="6856730"/>
                  </a:moveTo>
                  <a:lnTo>
                    <a:pt x="1818322" y="0"/>
                  </a:lnTo>
                </a:path>
              </a:pathLst>
            </a:custGeom>
            <a:ln w="22225">
              <a:solidFill>
                <a:srgbClr val="D6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7895589" y="5207635"/>
              <a:ext cx="756285" cy="1645920"/>
            </a:xfrm>
            <a:custGeom>
              <a:avLst/>
              <a:gdLst/>
              <a:ahLst/>
              <a:cxnLst/>
              <a:rect l="l" t="t" r="r" b="b"/>
              <a:pathLst>
                <a:path w="756284" h="1645920">
                  <a:moveTo>
                    <a:pt x="578484" y="0"/>
                  </a:moveTo>
                  <a:lnTo>
                    <a:pt x="532129" y="6350"/>
                  </a:lnTo>
                  <a:lnTo>
                    <a:pt x="489902" y="24129"/>
                  </a:lnTo>
                  <a:lnTo>
                    <a:pt x="453389" y="52387"/>
                  </a:lnTo>
                  <a:lnTo>
                    <a:pt x="425132" y="89534"/>
                  </a:lnTo>
                  <a:lnTo>
                    <a:pt x="406400" y="134619"/>
                  </a:lnTo>
                  <a:lnTo>
                    <a:pt x="0" y="1645602"/>
                  </a:lnTo>
                  <a:lnTo>
                    <a:pt x="26352" y="1645602"/>
                  </a:lnTo>
                  <a:lnTo>
                    <a:pt x="430212" y="140969"/>
                  </a:lnTo>
                  <a:lnTo>
                    <a:pt x="450214" y="95249"/>
                  </a:lnTo>
                  <a:lnTo>
                    <a:pt x="482282" y="59689"/>
                  </a:lnTo>
                  <a:lnTo>
                    <a:pt x="523239" y="35559"/>
                  </a:lnTo>
                  <a:lnTo>
                    <a:pt x="569594" y="25399"/>
                  </a:lnTo>
                  <a:lnTo>
                    <a:pt x="662362" y="25399"/>
                  </a:lnTo>
                  <a:lnTo>
                    <a:pt x="624839" y="6350"/>
                  </a:lnTo>
                  <a:lnTo>
                    <a:pt x="578484" y="0"/>
                  </a:lnTo>
                  <a:close/>
                </a:path>
                <a:path w="756284" h="1645920">
                  <a:moveTo>
                    <a:pt x="662362" y="25399"/>
                  </a:moveTo>
                  <a:lnTo>
                    <a:pt x="569594" y="25399"/>
                  </a:lnTo>
                  <a:lnTo>
                    <a:pt x="618489" y="30797"/>
                  </a:lnTo>
                  <a:lnTo>
                    <a:pt x="672464" y="57784"/>
                  </a:lnTo>
                  <a:lnTo>
                    <a:pt x="711517" y="103822"/>
                  </a:lnTo>
                  <a:lnTo>
                    <a:pt x="730884" y="161607"/>
                  </a:lnTo>
                  <a:lnTo>
                    <a:pt x="731837" y="192087"/>
                  </a:lnTo>
                  <a:lnTo>
                    <a:pt x="726439" y="222884"/>
                  </a:lnTo>
                  <a:lnTo>
                    <a:pt x="343852" y="1645602"/>
                  </a:lnTo>
                  <a:lnTo>
                    <a:pt x="370204" y="1645602"/>
                  </a:lnTo>
                  <a:lnTo>
                    <a:pt x="750252" y="229552"/>
                  </a:lnTo>
                  <a:lnTo>
                    <a:pt x="756284" y="193674"/>
                  </a:lnTo>
                  <a:lnTo>
                    <a:pt x="755332" y="158432"/>
                  </a:lnTo>
                  <a:lnTo>
                    <a:pt x="732789" y="91122"/>
                  </a:lnTo>
                  <a:lnTo>
                    <a:pt x="686752" y="37782"/>
                  </a:lnTo>
                  <a:lnTo>
                    <a:pt x="662362" y="25399"/>
                  </a:lnTo>
                  <a:close/>
                </a:path>
              </a:pathLst>
            </a:custGeom>
            <a:solidFill>
              <a:srgbClr val="D679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548880" y="6167120"/>
              <a:ext cx="3294379" cy="612140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372360" y="3192780"/>
              <a:ext cx="7447280" cy="3030220"/>
            </a:xfrm>
            <a:prstGeom prst="rect">
              <a:avLst/>
            </a:prstGeom>
          </p:spPr>
        </p:pic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875030" y="423862"/>
            <a:ext cx="2893695" cy="2921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50" spc="160" dirty="0">
                <a:solidFill>
                  <a:srgbClr val="000000"/>
                </a:solidFill>
              </a:rPr>
              <a:t>Παραδείγματα</a:t>
            </a:r>
            <a:r>
              <a:rPr sz="1750" spc="170" dirty="0">
                <a:solidFill>
                  <a:srgbClr val="000000"/>
                </a:solidFill>
              </a:rPr>
              <a:t> </a:t>
            </a:r>
            <a:r>
              <a:rPr sz="1750" spc="80" dirty="0">
                <a:solidFill>
                  <a:srgbClr val="000000"/>
                </a:solidFill>
              </a:rPr>
              <a:t>στο</a:t>
            </a:r>
            <a:r>
              <a:rPr sz="1750" spc="5" dirty="0">
                <a:solidFill>
                  <a:srgbClr val="000000"/>
                </a:solidFill>
              </a:rPr>
              <a:t> </a:t>
            </a:r>
            <a:r>
              <a:rPr sz="1750" spc="125" dirty="0">
                <a:solidFill>
                  <a:srgbClr val="000000"/>
                </a:solidFill>
              </a:rPr>
              <a:t>iptables</a:t>
            </a:r>
            <a:endParaRPr sz="1750"/>
          </a:p>
        </p:txBody>
      </p:sp>
      <p:sp>
        <p:nvSpPr>
          <p:cNvPr id="10" name="object 10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720"/>
              </a:lnSpc>
            </a:pPr>
            <a:r>
              <a:rPr spc="30" dirty="0"/>
              <a:t>24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8308340" y="33019"/>
            <a:ext cx="2174240" cy="1244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50" spc="60" dirty="0">
                <a:latin typeface="Calibri"/>
                <a:cs typeface="Calibri"/>
              </a:rPr>
              <a:t>CSP004_C_E:</a:t>
            </a:r>
            <a:r>
              <a:rPr sz="650" spc="35" dirty="0">
                <a:latin typeface="Calibri"/>
                <a:cs typeface="Calibri"/>
              </a:rPr>
              <a:t> </a:t>
            </a:r>
            <a:r>
              <a:rPr sz="650" spc="55" dirty="0">
                <a:latin typeface="Calibri"/>
                <a:cs typeface="Calibri"/>
              </a:rPr>
              <a:t>Abdelkader</a:t>
            </a:r>
            <a:r>
              <a:rPr sz="650" spc="30" dirty="0">
                <a:latin typeface="Calibri"/>
                <a:cs typeface="Calibri"/>
              </a:rPr>
              <a:t> </a:t>
            </a:r>
            <a:r>
              <a:rPr sz="650" spc="60" dirty="0">
                <a:latin typeface="Calibri"/>
                <a:cs typeface="Calibri"/>
              </a:rPr>
              <a:t>Shaaban</a:t>
            </a:r>
            <a:r>
              <a:rPr sz="650" spc="40" dirty="0">
                <a:latin typeface="Calibri"/>
                <a:cs typeface="Calibri"/>
              </a:rPr>
              <a:t> </a:t>
            </a:r>
            <a:r>
              <a:rPr sz="650" spc="55" dirty="0">
                <a:latin typeface="Calibri"/>
                <a:cs typeface="Calibri"/>
              </a:rPr>
              <a:t>και</a:t>
            </a:r>
            <a:r>
              <a:rPr sz="650" spc="25" dirty="0">
                <a:latin typeface="Calibri"/>
                <a:cs typeface="Calibri"/>
              </a:rPr>
              <a:t> </a:t>
            </a:r>
            <a:r>
              <a:rPr sz="650" spc="50" dirty="0">
                <a:latin typeface="Calibri"/>
                <a:cs typeface="Calibri"/>
              </a:rPr>
              <a:t>Stefan</a:t>
            </a:r>
            <a:r>
              <a:rPr sz="650" spc="25" dirty="0">
                <a:latin typeface="Calibri"/>
                <a:cs typeface="Calibri"/>
              </a:rPr>
              <a:t> </a:t>
            </a:r>
            <a:r>
              <a:rPr sz="650" spc="50" dirty="0">
                <a:latin typeface="Calibri"/>
                <a:cs typeface="Calibri"/>
              </a:rPr>
              <a:t>Schauer</a:t>
            </a:r>
            <a:endParaRPr sz="65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74369" y="743382"/>
            <a:ext cx="11134725" cy="2015038"/>
          </a:xfrm>
          <a:prstGeom prst="rect">
            <a:avLst/>
          </a:prstGeom>
        </p:spPr>
        <p:txBody>
          <a:bodyPr vert="horz" wrap="square" lIns="0" tIns="33019" rIns="0" bIns="0" rtlCol="0">
            <a:spAutoFit/>
          </a:bodyPr>
          <a:lstStyle/>
          <a:p>
            <a:pPr marR="377825" algn="r">
              <a:lnSpc>
                <a:spcPct val="100000"/>
              </a:lnSpc>
              <a:spcBef>
                <a:spcPts val="259"/>
              </a:spcBef>
            </a:pPr>
            <a:r>
              <a:rPr sz="1000" b="1" spc="-15" dirty="0">
                <a:solidFill>
                  <a:srgbClr val="CF2D1C"/>
                </a:solidFill>
                <a:latin typeface="Calibri"/>
                <a:cs typeface="Calibri"/>
              </a:rPr>
              <a:t>ΕΞΥΠΗΡΕΤΗΤΗΣ</a:t>
            </a:r>
            <a:endParaRPr sz="1000" dirty="0">
              <a:latin typeface="Calibri"/>
              <a:cs typeface="Calibri"/>
            </a:endParaRPr>
          </a:p>
          <a:p>
            <a:pPr marL="392430" marR="5080">
              <a:lnSpc>
                <a:spcPct val="101699"/>
              </a:lnSpc>
              <a:spcBef>
                <a:spcPts val="150"/>
              </a:spcBef>
            </a:pPr>
            <a:r>
              <a:rPr sz="1100" b="1" spc="80" dirty="0">
                <a:latin typeface="Calibri"/>
                <a:cs typeface="Calibri"/>
              </a:rPr>
              <a:t>Καταγεγραμμένα</a:t>
            </a:r>
            <a:r>
              <a:rPr sz="1100" b="1" spc="40" dirty="0">
                <a:latin typeface="Calibri"/>
                <a:cs typeface="Calibri"/>
              </a:rPr>
              <a:t> </a:t>
            </a:r>
            <a:r>
              <a:rPr sz="1100" b="1" spc="80" dirty="0">
                <a:latin typeface="Calibri"/>
                <a:cs typeface="Calibri"/>
              </a:rPr>
              <a:t>πακέτα</a:t>
            </a:r>
            <a:r>
              <a:rPr sz="1100" b="1" spc="45" dirty="0">
                <a:latin typeface="Calibri"/>
                <a:cs typeface="Calibri"/>
              </a:rPr>
              <a:t> </a:t>
            </a:r>
            <a:r>
              <a:rPr sz="1100" b="1" spc="85" dirty="0">
                <a:latin typeface="Calibri"/>
                <a:cs typeface="Calibri"/>
              </a:rPr>
              <a:t>δεδομένων</a:t>
            </a:r>
            <a:r>
              <a:rPr sz="1100" b="1" spc="40" dirty="0">
                <a:latin typeface="Calibri"/>
                <a:cs typeface="Calibri"/>
              </a:rPr>
              <a:t> </a:t>
            </a:r>
            <a:r>
              <a:rPr sz="1100" b="1" spc="85" dirty="0">
                <a:latin typeface="Calibri"/>
                <a:cs typeface="Calibri"/>
              </a:rPr>
              <a:t>με</a:t>
            </a:r>
            <a:r>
              <a:rPr sz="1100" b="1" spc="45" dirty="0">
                <a:latin typeface="Calibri"/>
                <a:cs typeface="Calibri"/>
              </a:rPr>
              <a:t> </a:t>
            </a:r>
            <a:r>
              <a:rPr sz="1100" b="1" spc="90" dirty="0">
                <a:latin typeface="Calibri"/>
                <a:cs typeface="Calibri"/>
              </a:rPr>
              <a:t>βάση</a:t>
            </a:r>
            <a:r>
              <a:rPr sz="1100" b="1" spc="45" dirty="0">
                <a:latin typeface="Calibri"/>
                <a:cs typeface="Calibri"/>
              </a:rPr>
              <a:t> </a:t>
            </a:r>
            <a:r>
              <a:rPr sz="1100" b="1" spc="75" dirty="0">
                <a:latin typeface="Calibri"/>
                <a:cs typeface="Calibri"/>
              </a:rPr>
              <a:t>το</a:t>
            </a:r>
            <a:r>
              <a:rPr sz="1100" b="1" spc="45" dirty="0">
                <a:latin typeface="Calibri"/>
                <a:cs typeface="Calibri"/>
              </a:rPr>
              <a:t> </a:t>
            </a:r>
            <a:r>
              <a:rPr sz="1100" b="1" spc="80" dirty="0">
                <a:latin typeface="Calibri"/>
                <a:cs typeface="Calibri"/>
              </a:rPr>
              <a:t>παράδειγμα</a:t>
            </a:r>
            <a:r>
              <a:rPr sz="1100" b="1" spc="45" dirty="0">
                <a:latin typeface="Calibri"/>
                <a:cs typeface="Calibri"/>
              </a:rPr>
              <a:t> </a:t>
            </a:r>
            <a:r>
              <a:rPr sz="1100" b="1" spc="75" dirty="0">
                <a:latin typeface="Calibri"/>
                <a:cs typeface="Calibri"/>
              </a:rPr>
              <a:t>για</a:t>
            </a:r>
            <a:r>
              <a:rPr sz="1100" b="1" spc="45" dirty="0">
                <a:latin typeface="Calibri"/>
                <a:cs typeface="Calibri"/>
              </a:rPr>
              <a:t> </a:t>
            </a:r>
            <a:r>
              <a:rPr sz="1100" b="1" spc="75" dirty="0">
                <a:latin typeface="Calibri"/>
                <a:cs typeface="Calibri"/>
              </a:rPr>
              <a:t>την</a:t>
            </a:r>
            <a:r>
              <a:rPr sz="1100" b="1" spc="45" dirty="0">
                <a:latin typeface="Calibri"/>
                <a:cs typeface="Calibri"/>
              </a:rPr>
              <a:t> </a:t>
            </a:r>
            <a:r>
              <a:rPr sz="1100" b="1" spc="85" dirty="0">
                <a:latin typeface="Calibri"/>
                <a:cs typeface="Calibri"/>
              </a:rPr>
              <a:t>αποδοχή</a:t>
            </a:r>
            <a:r>
              <a:rPr sz="1100" b="1" spc="45" dirty="0">
                <a:latin typeface="Calibri"/>
                <a:cs typeface="Calibri"/>
              </a:rPr>
              <a:t> </a:t>
            </a:r>
            <a:r>
              <a:rPr sz="1100" b="1" spc="80" dirty="0">
                <a:latin typeface="Calibri"/>
                <a:cs typeface="Calibri"/>
              </a:rPr>
              <a:t>πακέτων</a:t>
            </a:r>
            <a:r>
              <a:rPr sz="1100" b="1" spc="45" dirty="0">
                <a:latin typeface="Calibri"/>
                <a:cs typeface="Calibri"/>
              </a:rPr>
              <a:t> </a:t>
            </a:r>
            <a:r>
              <a:rPr sz="1100" b="1" spc="85" dirty="0">
                <a:latin typeface="Calibri"/>
                <a:cs typeface="Calibri"/>
              </a:rPr>
              <a:t>μόνο</a:t>
            </a:r>
            <a:r>
              <a:rPr sz="1100" b="1" spc="45" dirty="0">
                <a:latin typeface="Calibri"/>
                <a:cs typeface="Calibri"/>
              </a:rPr>
              <a:t> </a:t>
            </a:r>
            <a:r>
              <a:rPr sz="1100" b="1" spc="90" dirty="0">
                <a:latin typeface="Calibri"/>
                <a:cs typeface="Calibri"/>
              </a:rPr>
              <a:t>από</a:t>
            </a:r>
            <a:r>
              <a:rPr sz="1100" b="1" spc="45" dirty="0">
                <a:latin typeface="Calibri"/>
                <a:cs typeface="Calibri"/>
              </a:rPr>
              <a:t> </a:t>
            </a:r>
            <a:r>
              <a:rPr sz="1100" b="1" spc="75" dirty="0">
                <a:latin typeface="Calibri"/>
                <a:cs typeface="Calibri"/>
              </a:rPr>
              <a:t>νόμιμες</a:t>
            </a:r>
            <a:r>
              <a:rPr sz="1100" b="1" spc="55" dirty="0">
                <a:latin typeface="Calibri"/>
                <a:cs typeface="Calibri"/>
              </a:rPr>
              <a:t> IPS</a:t>
            </a:r>
            <a:r>
              <a:rPr sz="1100" b="1" dirty="0">
                <a:latin typeface="Calibri"/>
                <a:cs typeface="Calibri"/>
              </a:rPr>
              <a:t> </a:t>
            </a:r>
            <a:r>
              <a:rPr sz="1100" b="1" spc="45" dirty="0">
                <a:latin typeface="Calibri"/>
                <a:cs typeface="Calibri"/>
              </a:rPr>
              <a:t>(Intrusion</a:t>
            </a:r>
            <a:r>
              <a:rPr sz="1100" b="1" spc="-5" dirty="0">
                <a:latin typeface="Calibri"/>
                <a:cs typeface="Calibri"/>
              </a:rPr>
              <a:t> </a:t>
            </a:r>
            <a:r>
              <a:rPr sz="1100" b="1" spc="55" dirty="0">
                <a:latin typeface="Calibri"/>
                <a:cs typeface="Calibri"/>
              </a:rPr>
              <a:t>Prevention</a:t>
            </a:r>
            <a:r>
              <a:rPr sz="1100" b="1" dirty="0">
                <a:latin typeface="Calibri"/>
                <a:cs typeface="Calibri"/>
              </a:rPr>
              <a:t> </a:t>
            </a:r>
            <a:r>
              <a:rPr sz="1100" b="1" spc="60" dirty="0">
                <a:latin typeface="Calibri"/>
                <a:cs typeface="Calibri"/>
              </a:rPr>
              <a:t>System</a:t>
            </a:r>
            <a:r>
              <a:rPr sz="1100" b="1" dirty="0">
                <a:latin typeface="Calibri"/>
                <a:cs typeface="Calibri"/>
              </a:rPr>
              <a:t> </a:t>
            </a:r>
            <a:r>
              <a:rPr sz="1100" b="1" spc="50" dirty="0">
                <a:latin typeface="Calibri"/>
                <a:cs typeface="Calibri"/>
              </a:rPr>
              <a:t>-</a:t>
            </a:r>
            <a:r>
              <a:rPr sz="1100" b="1" dirty="0">
                <a:latin typeface="Calibri"/>
                <a:cs typeface="Calibri"/>
              </a:rPr>
              <a:t> </a:t>
            </a:r>
            <a:r>
              <a:rPr sz="1100" b="1" spc="65" dirty="0">
                <a:latin typeface="Calibri"/>
                <a:cs typeface="Calibri"/>
              </a:rPr>
              <a:t>Σύστημα</a:t>
            </a:r>
            <a:r>
              <a:rPr sz="1100" b="1" dirty="0">
                <a:latin typeface="Calibri"/>
                <a:cs typeface="Calibri"/>
              </a:rPr>
              <a:t> </a:t>
            </a:r>
            <a:r>
              <a:rPr sz="1100" b="1" spc="65" dirty="0">
                <a:latin typeface="Calibri"/>
                <a:cs typeface="Calibri"/>
              </a:rPr>
              <a:t>πρόληψης </a:t>
            </a:r>
            <a:r>
              <a:rPr sz="1100" b="1" spc="-235" dirty="0">
                <a:latin typeface="Calibri"/>
                <a:cs typeface="Calibri"/>
              </a:rPr>
              <a:t> </a:t>
            </a:r>
            <a:r>
              <a:rPr sz="1100" b="1" spc="55" dirty="0">
                <a:latin typeface="Calibri"/>
                <a:cs typeface="Calibri"/>
              </a:rPr>
              <a:t>εισβολών).</a:t>
            </a:r>
            <a:endParaRPr sz="11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10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765"/>
              </a:spcBef>
              <a:tabLst>
                <a:tab pos="354965" algn="l"/>
              </a:tabLst>
            </a:pPr>
            <a:r>
              <a:rPr sz="1800" spc="-5" dirty="0">
                <a:latin typeface="Calibri"/>
                <a:cs typeface="Calibri"/>
              </a:rPr>
              <a:t>2.	</a:t>
            </a:r>
            <a:r>
              <a:rPr sz="1100" spc="80" dirty="0">
                <a:latin typeface="Calibri"/>
                <a:cs typeface="Calibri"/>
              </a:rPr>
              <a:t>Καταγράψτε</a:t>
            </a:r>
            <a:r>
              <a:rPr sz="1100" spc="30" dirty="0">
                <a:latin typeface="Calibri"/>
                <a:cs typeface="Calibri"/>
              </a:rPr>
              <a:t> </a:t>
            </a:r>
            <a:r>
              <a:rPr sz="1100" b="1" spc="85" dirty="0">
                <a:latin typeface="Calibri"/>
                <a:cs typeface="Calibri"/>
              </a:rPr>
              <a:t>όλη</a:t>
            </a:r>
            <a:r>
              <a:rPr sz="1100" b="1" spc="35" dirty="0">
                <a:latin typeface="Calibri"/>
                <a:cs typeface="Calibri"/>
              </a:rPr>
              <a:t> </a:t>
            </a:r>
            <a:r>
              <a:rPr sz="1100" spc="75" dirty="0">
                <a:latin typeface="Calibri"/>
                <a:cs typeface="Calibri"/>
              </a:rPr>
              <a:t>την</a:t>
            </a:r>
            <a:r>
              <a:rPr sz="1100" spc="30" dirty="0">
                <a:latin typeface="Calibri"/>
                <a:cs typeface="Calibri"/>
              </a:rPr>
              <a:t> </a:t>
            </a:r>
            <a:r>
              <a:rPr sz="1100" b="1" spc="80" dirty="0">
                <a:latin typeface="Calibri"/>
                <a:cs typeface="Calibri"/>
              </a:rPr>
              <a:t>υπόλοιπη</a:t>
            </a:r>
            <a:r>
              <a:rPr sz="1100" b="1" spc="40" dirty="0">
                <a:latin typeface="Calibri"/>
                <a:cs typeface="Calibri"/>
              </a:rPr>
              <a:t> </a:t>
            </a:r>
            <a:r>
              <a:rPr sz="1100" spc="70" dirty="0">
                <a:latin typeface="Calibri"/>
                <a:cs typeface="Calibri"/>
              </a:rPr>
              <a:t>κίνηση</a:t>
            </a:r>
            <a:r>
              <a:rPr sz="1100" spc="35" dirty="0">
                <a:latin typeface="Calibri"/>
                <a:cs typeface="Calibri"/>
              </a:rPr>
              <a:t> </a:t>
            </a:r>
            <a:r>
              <a:rPr sz="1100" b="1" spc="75" dirty="0">
                <a:latin typeface="Calibri"/>
                <a:cs typeface="Calibri"/>
              </a:rPr>
              <a:t>πριν</a:t>
            </a:r>
            <a:r>
              <a:rPr sz="1100" b="1" spc="35" dirty="0">
                <a:latin typeface="Calibri"/>
                <a:cs typeface="Calibri"/>
              </a:rPr>
              <a:t> </a:t>
            </a:r>
            <a:r>
              <a:rPr sz="1100" spc="55" dirty="0">
                <a:latin typeface="Calibri"/>
                <a:cs typeface="Calibri"/>
              </a:rPr>
              <a:t>την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spc="75" dirty="0">
                <a:latin typeface="Calibri"/>
                <a:cs typeface="Calibri"/>
              </a:rPr>
              <a:t>απορρίψετε:</a:t>
            </a:r>
            <a:endParaRPr sz="1100" dirty="0">
              <a:latin typeface="Calibri"/>
              <a:cs typeface="Calibri"/>
            </a:endParaRPr>
          </a:p>
          <a:p>
            <a:pPr marR="274320" algn="ctr">
              <a:lnSpc>
                <a:spcPct val="100000"/>
              </a:lnSpc>
              <a:spcBef>
                <a:spcPts val="1280"/>
              </a:spcBef>
            </a:pPr>
            <a:r>
              <a:rPr sz="1250" b="1" spc="-5" dirty="0">
                <a:solidFill>
                  <a:srgbClr val="CF2D1C"/>
                </a:solidFill>
                <a:latin typeface="Courier New"/>
                <a:cs typeface="Courier New"/>
              </a:rPr>
              <a:t>sudo</a:t>
            </a:r>
            <a:r>
              <a:rPr sz="1250" b="1" spc="-10" dirty="0">
                <a:solidFill>
                  <a:srgbClr val="CF2D1C"/>
                </a:solidFill>
                <a:latin typeface="Courier New"/>
                <a:cs typeface="Courier New"/>
              </a:rPr>
              <a:t> </a:t>
            </a:r>
            <a:r>
              <a:rPr sz="1250" b="1" spc="-5" dirty="0">
                <a:solidFill>
                  <a:srgbClr val="CF2D1C"/>
                </a:solidFill>
                <a:latin typeface="Courier New"/>
                <a:cs typeface="Courier New"/>
              </a:rPr>
              <a:t>iptables</a:t>
            </a:r>
            <a:r>
              <a:rPr sz="1250" b="1" spc="-10" dirty="0">
                <a:solidFill>
                  <a:srgbClr val="CF2D1C"/>
                </a:solidFill>
                <a:latin typeface="Courier New"/>
                <a:cs typeface="Courier New"/>
              </a:rPr>
              <a:t> </a:t>
            </a:r>
            <a:r>
              <a:rPr sz="1250" b="1" spc="-5" dirty="0">
                <a:solidFill>
                  <a:srgbClr val="CF2D1C"/>
                </a:solidFill>
                <a:latin typeface="Courier New"/>
                <a:cs typeface="Courier New"/>
              </a:rPr>
              <a:t>-j LOG</a:t>
            </a:r>
            <a:r>
              <a:rPr sz="1250" b="1" spc="-10" dirty="0">
                <a:solidFill>
                  <a:srgbClr val="CF2D1C"/>
                </a:solidFill>
                <a:latin typeface="Courier New"/>
                <a:cs typeface="Courier New"/>
              </a:rPr>
              <a:t> </a:t>
            </a:r>
            <a:r>
              <a:rPr sz="1250" b="1" spc="-5" dirty="0">
                <a:solidFill>
                  <a:srgbClr val="CF2D1C"/>
                </a:solidFill>
                <a:latin typeface="Courier New"/>
                <a:cs typeface="Courier New"/>
              </a:rPr>
              <a:t>--log-prefix</a:t>
            </a:r>
            <a:r>
              <a:rPr sz="1250" b="1" spc="-10" dirty="0">
                <a:solidFill>
                  <a:srgbClr val="CF2D1C"/>
                </a:solidFill>
                <a:latin typeface="Courier New"/>
                <a:cs typeface="Courier New"/>
              </a:rPr>
              <a:t> </a:t>
            </a:r>
            <a:r>
              <a:rPr sz="1250" b="1" spc="-5" dirty="0">
                <a:solidFill>
                  <a:srgbClr val="CF2D1C"/>
                </a:solidFill>
                <a:latin typeface="Courier New"/>
                <a:cs typeface="Courier New"/>
              </a:rPr>
              <a:t>"DROP_LOG:</a:t>
            </a:r>
            <a:r>
              <a:rPr sz="1250" b="1" spc="30" dirty="0">
                <a:solidFill>
                  <a:srgbClr val="CF2D1C"/>
                </a:solidFill>
                <a:latin typeface="Courier New"/>
                <a:cs typeface="Courier New"/>
              </a:rPr>
              <a:t> </a:t>
            </a:r>
            <a:r>
              <a:rPr sz="1250" b="1" dirty="0">
                <a:solidFill>
                  <a:srgbClr val="CF2D1C"/>
                </a:solidFill>
                <a:latin typeface="Courier New"/>
                <a:cs typeface="Courier New"/>
              </a:rPr>
              <a:t>"</a:t>
            </a:r>
            <a:endParaRPr sz="1250" dirty="0">
              <a:latin typeface="Courier New"/>
              <a:cs typeface="Courier New"/>
            </a:endParaRPr>
          </a:p>
          <a:p>
            <a:pPr>
              <a:lnSpc>
                <a:spcPct val="100000"/>
              </a:lnSpc>
            </a:pPr>
            <a:endParaRPr sz="1400" dirty="0">
              <a:latin typeface="Courier New"/>
              <a:cs typeface="Courier New"/>
            </a:endParaRPr>
          </a:p>
          <a:p>
            <a:pPr marL="2743200">
              <a:lnSpc>
                <a:spcPct val="100000"/>
              </a:lnSpc>
              <a:spcBef>
                <a:spcPts val="1050"/>
              </a:spcBef>
            </a:pPr>
            <a:r>
              <a:rPr sz="1250" b="1" spc="-5" dirty="0">
                <a:solidFill>
                  <a:srgbClr val="CF2D1C"/>
                </a:solidFill>
                <a:latin typeface="Courier New"/>
                <a:cs typeface="Courier New"/>
              </a:rPr>
              <a:t>sudo</a:t>
            </a:r>
            <a:r>
              <a:rPr sz="1250" b="1" spc="-25" dirty="0">
                <a:solidFill>
                  <a:srgbClr val="CF2D1C"/>
                </a:solidFill>
                <a:latin typeface="Courier New"/>
                <a:cs typeface="Courier New"/>
              </a:rPr>
              <a:t> </a:t>
            </a:r>
            <a:r>
              <a:rPr sz="1250" b="1" spc="-5" dirty="0">
                <a:solidFill>
                  <a:srgbClr val="CF2D1C"/>
                </a:solidFill>
                <a:latin typeface="Courier New"/>
                <a:cs typeface="Courier New"/>
              </a:rPr>
              <a:t>iptables </a:t>
            </a:r>
            <a:r>
              <a:rPr sz="1250" b="1" spc="-15" dirty="0">
                <a:solidFill>
                  <a:srgbClr val="CF2D1C"/>
                </a:solidFill>
                <a:latin typeface="Courier New"/>
                <a:cs typeface="Courier New"/>
              </a:rPr>
              <a:t>-j</a:t>
            </a:r>
            <a:r>
              <a:rPr sz="1250" b="1" spc="-65" dirty="0">
                <a:solidFill>
                  <a:srgbClr val="CF2D1C"/>
                </a:solidFill>
                <a:latin typeface="Courier New"/>
                <a:cs typeface="Courier New"/>
              </a:rPr>
              <a:t> </a:t>
            </a:r>
            <a:r>
              <a:rPr sz="1250" b="1" spc="-20" dirty="0">
                <a:solidFill>
                  <a:srgbClr val="CF2D1C"/>
                </a:solidFill>
                <a:latin typeface="Courier New"/>
                <a:cs typeface="Courier New"/>
              </a:rPr>
              <a:t>DROP</a:t>
            </a:r>
            <a:endParaRPr sz="1250" dirty="0">
              <a:latin typeface="Courier New"/>
              <a:cs typeface="Courier New"/>
            </a:endParaRPr>
          </a:p>
        </p:txBody>
      </p:sp>
    </p:spTree>
  </p:cSld>
  <p:clrMapOvr>
    <a:masterClrMapping/>
  </p:clrMapOvr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171700" y="0"/>
            <a:ext cx="8671560" cy="6878955"/>
            <a:chOff x="2171700" y="0"/>
            <a:chExt cx="8671560" cy="6878955"/>
          </a:xfrm>
        </p:grpSpPr>
        <p:sp>
          <p:nvSpPr>
            <p:cNvPr id="3" name="object 3"/>
            <p:cNvSpPr/>
            <p:nvPr/>
          </p:nvSpPr>
          <p:spPr>
            <a:xfrm>
              <a:off x="6896100" y="1270"/>
              <a:ext cx="1818639" cy="6856730"/>
            </a:xfrm>
            <a:custGeom>
              <a:avLst/>
              <a:gdLst/>
              <a:ahLst/>
              <a:cxnLst/>
              <a:rect l="l" t="t" r="r" b="b"/>
              <a:pathLst>
                <a:path w="1818640" h="6856730">
                  <a:moveTo>
                    <a:pt x="0" y="6856730"/>
                  </a:moveTo>
                  <a:lnTo>
                    <a:pt x="1818322" y="0"/>
                  </a:lnTo>
                </a:path>
              </a:pathLst>
            </a:custGeom>
            <a:ln w="22225">
              <a:solidFill>
                <a:srgbClr val="D6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7895590" y="5207635"/>
              <a:ext cx="756285" cy="1645920"/>
            </a:xfrm>
            <a:custGeom>
              <a:avLst/>
              <a:gdLst/>
              <a:ahLst/>
              <a:cxnLst/>
              <a:rect l="l" t="t" r="r" b="b"/>
              <a:pathLst>
                <a:path w="756284" h="1645920">
                  <a:moveTo>
                    <a:pt x="578484" y="0"/>
                  </a:moveTo>
                  <a:lnTo>
                    <a:pt x="532129" y="6350"/>
                  </a:lnTo>
                  <a:lnTo>
                    <a:pt x="489902" y="24129"/>
                  </a:lnTo>
                  <a:lnTo>
                    <a:pt x="453389" y="52387"/>
                  </a:lnTo>
                  <a:lnTo>
                    <a:pt x="425132" y="89534"/>
                  </a:lnTo>
                  <a:lnTo>
                    <a:pt x="406400" y="134619"/>
                  </a:lnTo>
                  <a:lnTo>
                    <a:pt x="0" y="1645602"/>
                  </a:lnTo>
                  <a:lnTo>
                    <a:pt x="26352" y="1645602"/>
                  </a:lnTo>
                  <a:lnTo>
                    <a:pt x="430212" y="140969"/>
                  </a:lnTo>
                  <a:lnTo>
                    <a:pt x="450214" y="95249"/>
                  </a:lnTo>
                  <a:lnTo>
                    <a:pt x="482282" y="59689"/>
                  </a:lnTo>
                  <a:lnTo>
                    <a:pt x="523239" y="35559"/>
                  </a:lnTo>
                  <a:lnTo>
                    <a:pt x="569594" y="25399"/>
                  </a:lnTo>
                  <a:lnTo>
                    <a:pt x="662362" y="25399"/>
                  </a:lnTo>
                  <a:lnTo>
                    <a:pt x="624839" y="6350"/>
                  </a:lnTo>
                  <a:lnTo>
                    <a:pt x="578484" y="0"/>
                  </a:lnTo>
                  <a:close/>
                </a:path>
                <a:path w="756284" h="1645920">
                  <a:moveTo>
                    <a:pt x="662362" y="25399"/>
                  </a:moveTo>
                  <a:lnTo>
                    <a:pt x="569594" y="25399"/>
                  </a:lnTo>
                  <a:lnTo>
                    <a:pt x="618489" y="30797"/>
                  </a:lnTo>
                  <a:lnTo>
                    <a:pt x="672464" y="57784"/>
                  </a:lnTo>
                  <a:lnTo>
                    <a:pt x="711517" y="103822"/>
                  </a:lnTo>
                  <a:lnTo>
                    <a:pt x="730884" y="161607"/>
                  </a:lnTo>
                  <a:lnTo>
                    <a:pt x="731837" y="192087"/>
                  </a:lnTo>
                  <a:lnTo>
                    <a:pt x="726439" y="222884"/>
                  </a:lnTo>
                  <a:lnTo>
                    <a:pt x="343852" y="1645602"/>
                  </a:lnTo>
                  <a:lnTo>
                    <a:pt x="370204" y="1645602"/>
                  </a:lnTo>
                  <a:lnTo>
                    <a:pt x="750252" y="229552"/>
                  </a:lnTo>
                  <a:lnTo>
                    <a:pt x="756284" y="193674"/>
                  </a:lnTo>
                  <a:lnTo>
                    <a:pt x="755332" y="158432"/>
                  </a:lnTo>
                  <a:lnTo>
                    <a:pt x="732789" y="91122"/>
                  </a:lnTo>
                  <a:lnTo>
                    <a:pt x="686752" y="37782"/>
                  </a:lnTo>
                  <a:lnTo>
                    <a:pt x="662362" y="25399"/>
                  </a:lnTo>
                  <a:close/>
                </a:path>
              </a:pathLst>
            </a:custGeom>
            <a:solidFill>
              <a:srgbClr val="D679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548879" y="6167120"/>
              <a:ext cx="3294379" cy="612140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171700" y="2913380"/>
              <a:ext cx="8035290" cy="3636010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367279" y="3108959"/>
              <a:ext cx="7457440" cy="3058160"/>
            </a:xfrm>
            <a:prstGeom prst="rect">
              <a:avLst/>
            </a:prstGeom>
          </p:spPr>
        </p:pic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875030" y="423862"/>
            <a:ext cx="2893695" cy="2921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50" spc="160" dirty="0">
                <a:solidFill>
                  <a:srgbClr val="000000"/>
                </a:solidFill>
              </a:rPr>
              <a:t>Παραδείγματα</a:t>
            </a:r>
            <a:r>
              <a:rPr sz="1750" spc="170" dirty="0">
                <a:solidFill>
                  <a:srgbClr val="000000"/>
                </a:solidFill>
              </a:rPr>
              <a:t> </a:t>
            </a:r>
            <a:r>
              <a:rPr sz="1750" spc="80" dirty="0">
                <a:solidFill>
                  <a:srgbClr val="000000"/>
                </a:solidFill>
              </a:rPr>
              <a:t>στο</a:t>
            </a:r>
            <a:r>
              <a:rPr sz="1750" spc="5" dirty="0">
                <a:solidFill>
                  <a:srgbClr val="000000"/>
                </a:solidFill>
              </a:rPr>
              <a:t> </a:t>
            </a:r>
            <a:r>
              <a:rPr sz="1750" spc="125" dirty="0">
                <a:solidFill>
                  <a:srgbClr val="000000"/>
                </a:solidFill>
              </a:rPr>
              <a:t>iptables</a:t>
            </a:r>
            <a:endParaRPr sz="1750"/>
          </a:p>
        </p:txBody>
      </p:sp>
      <p:sp>
        <p:nvSpPr>
          <p:cNvPr id="11" name="object 11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720"/>
              </a:lnSpc>
            </a:pPr>
            <a:r>
              <a:rPr spc="30" dirty="0"/>
              <a:t>25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8308340" y="33019"/>
            <a:ext cx="2174240" cy="1244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50" spc="60" dirty="0">
                <a:latin typeface="Calibri"/>
                <a:cs typeface="Calibri"/>
              </a:rPr>
              <a:t>CSP004_C_E:</a:t>
            </a:r>
            <a:r>
              <a:rPr sz="650" spc="35" dirty="0">
                <a:latin typeface="Calibri"/>
                <a:cs typeface="Calibri"/>
              </a:rPr>
              <a:t> </a:t>
            </a:r>
            <a:r>
              <a:rPr sz="650" spc="55" dirty="0">
                <a:latin typeface="Calibri"/>
                <a:cs typeface="Calibri"/>
              </a:rPr>
              <a:t>Abdelkader</a:t>
            </a:r>
            <a:r>
              <a:rPr sz="650" spc="30" dirty="0">
                <a:latin typeface="Calibri"/>
                <a:cs typeface="Calibri"/>
              </a:rPr>
              <a:t> </a:t>
            </a:r>
            <a:r>
              <a:rPr sz="650" spc="60" dirty="0">
                <a:latin typeface="Calibri"/>
                <a:cs typeface="Calibri"/>
              </a:rPr>
              <a:t>Shaaban</a:t>
            </a:r>
            <a:r>
              <a:rPr sz="650" spc="40" dirty="0">
                <a:latin typeface="Calibri"/>
                <a:cs typeface="Calibri"/>
              </a:rPr>
              <a:t> </a:t>
            </a:r>
            <a:r>
              <a:rPr sz="650" spc="55" dirty="0">
                <a:latin typeface="Calibri"/>
                <a:cs typeface="Calibri"/>
              </a:rPr>
              <a:t>και</a:t>
            </a:r>
            <a:r>
              <a:rPr sz="650" spc="25" dirty="0">
                <a:latin typeface="Calibri"/>
                <a:cs typeface="Calibri"/>
              </a:rPr>
              <a:t> </a:t>
            </a:r>
            <a:r>
              <a:rPr sz="650" spc="50" dirty="0">
                <a:latin typeface="Calibri"/>
                <a:cs typeface="Calibri"/>
              </a:rPr>
              <a:t>Stefan</a:t>
            </a:r>
            <a:r>
              <a:rPr sz="650" spc="25" dirty="0">
                <a:latin typeface="Calibri"/>
                <a:cs typeface="Calibri"/>
              </a:rPr>
              <a:t> </a:t>
            </a:r>
            <a:r>
              <a:rPr sz="650" spc="50" dirty="0">
                <a:latin typeface="Calibri"/>
                <a:cs typeface="Calibri"/>
              </a:rPr>
              <a:t>Schauer</a:t>
            </a:r>
            <a:endParaRPr sz="65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215900" y="743382"/>
            <a:ext cx="11593195" cy="1930399"/>
          </a:xfrm>
          <a:prstGeom prst="rect">
            <a:avLst/>
          </a:prstGeom>
        </p:spPr>
        <p:txBody>
          <a:bodyPr vert="horz" wrap="square" lIns="0" tIns="33019" rIns="0" bIns="0" rtlCol="0">
            <a:spAutoFit/>
          </a:bodyPr>
          <a:lstStyle/>
          <a:p>
            <a:pPr marR="377825" algn="r">
              <a:lnSpc>
                <a:spcPct val="100000"/>
              </a:lnSpc>
              <a:spcBef>
                <a:spcPts val="259"/>
              </a:spcBef>
            </a:pPr>
            <a:r>
              <a:rPr sz="1000" b="1" spc="-15" dirty="0">
                <a:solidFill>
                  <a:srgbClr val="CF2D1C"/>
                </a:solidFill>
                <a:latin typeface="Calibri"/>
                <a:cs typeface="Calibri"/>
              </a:rPr>
              <a:t>ΔΙΑΚΟΜΙΣΤΗΣ</a:t>
            </a:r>
            <a:endParaRPr sz="1000" dirty="0">
              <a:latin typeface="Calibri"/>
              <a:cs typeface="Calibri"/>
            </a:endParaRPr>
          </a:p>
          <a:p>
            <a:pPr marL="851535" marR="5080">
              <a:lnSpc>
                <a:spcPct val="101699"/>
              </a:lnSpc>
              <a:spcBef>
                <a:spcPts val="150"/>
              </a:spcBef>
            </a:pPr>
            <a:r>
              <a:rPr sz="1100" b="1" spc="80" dirty="0">
                <a:latin typeface="Calibri"/>
                <a:cs typeface="Calibri"/>
              </a:rPr>
              <a:t>Καταγεγραμμένα</a:t>
            </a:r>
            <a:r>
              <a:rPr sz="1100" b="1" spc="40" dirty="0">
                <a:latin typeface="Calibri"/>
                <a:cs typeface="Calibri"/>
              </a:rPr>
              <a:t> </a:t>
            </a:r>
            <a:r>
              <a:rPr sz="1100" b="1" spc="80" dirty="0">
                <a:latin typeface="Calibri"/>
                <a:cs typeface="Calibri"/>
              </a:rPr>
              <a:t>πακέτα</a:t>
            </a:r>
            <a:r>
              <a:rPr sz="1100" b="1" spc="45" dirty="0">
                <a:latin typeface="Calibri"/>
                <a:cs typeface="Calibri"/>
              </a:rPr>
              <a:t> </a:t>
            </a:r>
            <a:r>
              <a:rPr sz="1100" b="1" spc="85" dirty="0">
                <a:latin typeface="Calibri"/>
                <a:cs typeface="Calibri"/>
              </a:rPr>
              <a:t>δεδομένων</a:t>
            </a:r>
            <a:r>
              <a:rPr sz="1100" b="1" spc="40" dirty="0">
                <a:latin typeface="Calibri"/>
                <a:cs typeface="Calibri"/>
              </a:rPr>
              <a:t> </a:t>
            </a:r>
            <a:r>
              <a:rPr sz="1100" b="1" spc="85" dirty="0">
                <a:latin typeface="Calibri"/>
                <a:cs typeface="Calibri"/>
              </a:rPr>
              <a:t>με</a:t>
            </a:r>
            <a:r>
              <a:rPr sz="1100" b="1" spc="45" dirty="0">
                <a:latin typeface="Calibri"/>
                <a:cs typeface="Calibri"/>
              </a:rPr>
              <a:t> </a:t>
            </a:r>
            <a:r>
              <a:rPr sz="1100" b="1" spc="90" dirty="0">
                <a:latin typeface="Calibri"/>
                <a:cs typeface="Calibri"/>
              </a:rPr>
              <a:t>βάση</a:t>
            </a:r>
            <a:r>
              <a:rPr sz="1100" b="1" spc="45" dirty="0">
                <a:latin typeface="Calibri"/>
                <a:cs typeface="Calibri"/>
              </a:rPr>
              <a:t> </a:t>
            </a:r>
            <a:r>
              <a:rPr sz="1100" b="1" spc="75" dirty="0">
                <a:latin typeface="Calibri"/>
                <a:cs typeface="Calibri"/>
              </a:rPr>
              <a:t>το</a:t>
            </a:r>
            <a:r>
              <a:rPr sz="1100" b="1" spc="45" dirty="0">
                <a:latin typeface="Calibri"/>
                <a:cs typeface="Calibri"/>
              </a:rPr>
              <a:t> </a:t>
            </a:r>
            <a:r>
              <a:rPr sz="1100" b="1" spc="80" dirty="0">
                <a:latin typeface="Calibri"/>
                <a:cs typeface="Calibri"/>
              </a:rPr>
              <a:t>παράδειγμα</a:t>
            </a:r>
            <a:r>
              <a:rPr sz="1100" b="1" spc="45" dirty="0">
                <a:latin typeface="Calibri"/>
                <a:cs typeface="Calibri"/>
              </a:rPr>
              <a:t> </a:t>
            </a:r>
            <a:r>
              <a:rPr sz="1100" b="1" spc="75" dirty="0">
                <a:latin typeface="Calibri"/>
                <a:cs typeface="Calibri"/>
              </a:rPr>
              <a:t>για</a:t>
            </a:r>
            <a:r>
              <a:rPr sz="1100" b="1" spc="45" dirty="0">
                <a:latin typeface="Calibri"/>
                <a:cs typeface="Calibri"/>
              </a:rPr>
              <a:t> </a:t>
            </a:r>
            <a:r>
              <a:rPr sz="1100" b="1" spc="75" dirty="0">
                <a:latin typeface="Calibri"/>
                <a:cs typeface="Calibri"/>
              </a:rPr>
              <a:t>την</a:t>
            </a:r>
            <a:r>
              <a:rPr sz="1100" b="1" spc="45" dirty="0">
                <a:latin typeface="Calibri"/>
                <a:cs typeface="Calibri"/>
              </a:rPr>
              <a:t> </a:t>
            </a:r>
            <a:r>
              <a:rPr sz="1100" b="1" spc="85" dirty="0">
                <a:latin typeface="Calibri"/>
                <a:cs typeface="Calibri"/>
              </a:rPr>
              <a:t>αποδοχή</a:t>
            </a:r>
            <a:r>
              <a:rPr sz="1100" b="1" spc="45" dirty="0">
                <a:latin typeface="Calibri"/>
                <a:cs typeface="Calibri"/>
              </a:rPr>
              <a:t> </a:t>
            </a:r>
            <a:r>
              <a:rPr sz="1100" b="1" spc="80" dirty="0">
                <a:latin typeface="Calibri"/>
                <a:cs typeface="Calibri"/>
              </a:rPr>
              <a:t>πακέτων</a:t>
            </a:r>
            <a:r>
              <a:rPr sz="1100" b="1" spc="45" dirty="0">
                <a:latin typeface="Calibri"/>
                <a:cs typeface="Calibri"/>
              </a:rPr>
              <a:t> </a:t>
            </a:r>
            <a:r>
              <a:rPr sz="1100" b="1" spc="85" dirty="0">
                <a:latin typeface="Calibri"/>
                <a:cs typeface="Calibri"/>
              </a:rPr>
              <a:t>μόνο</a:t>
            </a:r>
            <a:r>
              <a:rPr sz="1100" b="1" spc="45" dirty="0">
                <a:latin typeface="Calibri"/>
                <a:cs typeface="Calibri"/>
              </a:rPr>
              <a:t> </a:t>
            </a:r>
            <a:r>
              <a:rPr sz="1100" b="1" spc="90" dirty="0">
                <a:latin typeface="Calibri"/>
                <a:cs typeface="Calibri"/>
              </a:rPr>
              <a:t>από</a:t>
            </a:r>
            <a:r>
              <a:rPr sz="1100" b="1" spc="45" dirty="0">
                <a:latin typeface="Calibri"/>
                <a:cs typeface="Calibri"/>
              </a:rPr>
              <a:t> </a:t>
            </a:r>
            <a:r>
              <a:rPr sz="1100" b="1" spc="75" dirty="0">
                <a:latin typeface="Calibri"/>
                <a:cs typeface="Calibri"/>
              </a:rPr>
              <a:t>νόμιμες</a:t>
            </a:r>
            <a:r>
              <a:rPr sz="1100" b="1" spc="55" dirty="0">
                <a:latin typeface="Calibri"/>
                <a:cs typeface="Calibri"/>
              </a:rPr>
              <a:t> IPS</a:t>
            </a:r>
            <a:r>
              <a:rPr sz="1100" b="1" dirty="0">
                <a:latin typeface="Calibri"/>
                <a:cs typeface="Calibri"/>
              </a:rPr>
              <a:t> </a:t>
            </a:r>
            <a:r>
              <a:rPr sz="1100" b="1" spc="45" dirty="0">
                <a:latin typeface="Calibri"/>
                <a:cs typeface="Calibri"/>
              </a:rPr>
              <a:t>(Intrusion</a:t>
            </a:r>
            <a:r>
              <a:rPr sz="1100" b="1" dirty="0">
                <a:latin typeface="Calibri"/>
                <a:cs typeface="Calibri"/>
              </a:rPr>
              <a:t> </a:t>
            </a:r>
            <a:r>
              <a:rPr sz="1100" b="1" spc="55" dirty="0">
                <a:latin typeface="Calibri"/>
                <a:cs typeface="Calibri"/>
              </a:rPr>
              <a:t>Prevention</a:t>
            </a:r>
            <a:r>
              <a:rPr sz="1100" b="1" spc="-5" dirty="0">
                <a:latin typeface="Calibri"/>
                <a:cs typeface="Calibri"/>
              </a:rPr>
              <a:t> </a:t>
            </a:r>
            <a:r>
              <a:rPr sz="1100" b="1" spc="60" dirty="0">
                <a:latin typeface="Calibri"/>
                <a:cs typeface="Calibri"/>
              </a:rPr>
              <a:t>System</a:t>
            </a:r>
            <a:r>
              <a:rPr sz="1100" b="1" dirty="0">
                <a:latin typeface="Calibri"/>
                <a:cs typeface="Calibri"/>
              </a:rPr>
              <a:t> </a:t>
            </a:r>
            <a:r>
              <a:rPr sz="1100" b="1" spc="50" dirty="0">
                <a:latin typeface="Calibri"/>
                <a:cs typeface="Calibri"/>
              </a:rPr>
              <a:t>-</a:t>
            </a:r>
            <a:r>
              <a:rPr sz="1100" b="1" spc="5" dirty="0">
                <a:latin typeface="Calibri"/>
                <a:cs typeface="Calibri"/>
              </a:rPr>
              <a:t> </a:t>
            </a:r>
            <a:r>
              <a:rPr sz="1100" b="1" spc="65" dirty="0">
                <a:latin typeface="Calibri"/>
                <a:cs typeface="Calibri"/>
              </a:rPr>
              <a:t>Σύστημα</a:t>
            </a:r>
            <a:r>
              <a:rPr sz="1100" b="1" spc="-5" dirty="0">
                <a:latin typeface="Calibri"/>
                <a:cs typeface="Calibri"/>
              </a:rPr>
              <a:t> </a:t>
            </a:r>
            <a:r>
              <a:rPr sz="1100" b="1" spc="65" dirty="0">
                <a:latin typeface="Calibri"/>
                <a:cs typeface="Calibri"/>
              </a:rPr>
              <a:t>πρόληψης </a:t>
            </a:r>
            <a:r>
              <a:rPr sz="1100" b="1" spc="-235" dirty="0">
                <a:latin typeface="Calibri"/>
                <a:cs typeface="Calibri"/>
              </a:rPr>
              <a:t> </a:t>
            </a:r>
            <a:r>
              <a:rPr sz="1100" b="1" spc="55" dirty="0">
                <a:latin typeface="Calibri"/>
                <a:cs typeface="Calibri"/>
              </a:rPr>
              <a:t>εισβολών).</a:t>
            </a:r>
            <a:endParaRPr sz="11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100" dirty="0">
              <a:latin typeface="Calibri"/>
              <a:cs typeface="Calibri"/>
            </a:endParaRPr>
          </a:p>
          <a:p>
            <a:pPr marL="471170">
              <a:lnSpc>
                <a:spcPct val="100000"/>
              </a:lnSpc>
              <a:spcBef>
                <a:spcPts val="760"/>
              </a:spcBef>
              <a:tabLst>
                <a:tab pos="813435" algn="l"/>
              </a:tabLst>
            </a:pPr>
            <a:r>
              <a:rPr sz="1100" spc="45" dirty="0">
                <a:latin typeface="Calibri"/>
                <a:cs typeface="Calibri"/>
              </a:rPr>
              <a:t>2.	</a:t>
            </a:r>
            <a:r>
              <a:rPr sz="1100" spc="85" dirty="0">
                <a:latin typeface="Calibri"/>
                <a:cs typeface="Calibri"/>
              </a:rPr>
              <a:t>Καταγραφή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b="1" spc="80" dirty="0">
                <a:latin typeface="Calibri"/>
                <a:cs typeface="Calibri"/>
              </a:rPr>
              <a:t>εξερχόμενων</a:t>
            </a:r>
            <a:r>
              <a:rPr sz="1100" b="1" spc="30" dirty="0">
                <a:latin typeface="Calibri"/>
                <a:cs typeface="Calibri"/>
              </a:rPr>
              <a:t> </a:t>
            </a:r>
            <a:r>
              <a:rPr sz="1100" spc="80" dirty="0">
                <a:latin typeface="Calibri"/>
                <a:cs typeface="Calibri"/>
              </a:rPr>
              <a:t>πακέτων</a:t>
            </a:r>
            <a:r>
              <a:rPr sz="1100" spc="35" dirty="0">
                <a:latin typeface="Calibri"/>
                <a:cs typeface="Calibri"/>
              </a:rPr>
              <a:t> </a:t>
            </a:r>
            <a:r>
              <a:rPr sz="1100" spc="80" dirty="0">
                <a:latin typeface="Calibri"/>
                <a:cs typeface="Calibri"/>
              </a:rPr>
              <a:t>δεδομένων</a:t>
            </a:r>
            <a:r>
              <a:rPr sz="1100" spc="25" dirty="0">
                <a:latin typeface="Calibri"/>
                <a:cs typeface="Calibri"/>
              </a:rPr>
              <a:t> </a:t>
            </a:r>
            <a:r>
              <a:rPr sz="1100" spc="80" dirty="0">
                <a:latin typeface="Calibri"/>
                <a:cs typeface="Calibri"/>
              </a:rPr>
              <a:t>σε</a:t>
            </a:r>
            <a:r>
              <a:rPr sz="1100" spc="35" dirty="0">
                <a:latin typeface="Calibri"/>
                <a:cs typeface="Calibri"/>
              </a:rPr>
              <a:t> </a:t>
            </a:r>
            <a:r>
              <a:rPr sz="1100" b="1" spc="75" dirty="0">
                <a:latin typeface="Calibri"/>
                <a:cs typeface="Calibri"/>
              </a:rPr>
              <a:t>συγκεκριμένη</a:t>
            </a:r>
            <a:r>
              <a:rPr sz="1100" b="1" spc="40" dirty="0">
                <a:latin typeface="Calibri"/>
                <a:cs typeface="Calibri"/>
              </a:rPr>
              <a:t> </a:t>
            </a:r>
            <a:r>
              <a:rPr sz="1100" b="1" spc="20" dirty="0">
                <a:latin typeface="Calibri"/>
                <a:cs typeface="Calibri"/>
              </a:rPr>
              <a:t>IP:</a:t>
            </a:r>
            <a:endParaRPr sz="11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15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250" b="1" spc="-5" dirty="0">
                <a:solidFill>
                  <a:srgbClr val="CF2D1C"/>
                </a:solidFill>
                <a:latin typeface="Courier New"/>
                <a:cs typeface="Courier New"/>
              </a:rPr>
              <a:t>sudo iptables -d</a:t>
            </a:r>
            <a:r>
              <a:rPr sz="1250" b="1" dirty="0">
                <a:solidFill>
                  <a:srgbClr val="CF2D1C"/>
                </a:solidFill>
                <a:latin typeface="Courier New"/>
                <a:cs typeface="Courier New"/>
              </a:rPr>
              <a:t> </a:t>
            </a:r>
            <a:r>
              <a:rPr sz="1250" b="1" spc="-5" dirty="0">
                <a:solidFill>
                  <a:srgbClr val="CF2D1C"/>
                </a:solidFill>
                <a:latin typeface="Courier New"/>
                <a:cs typeface="Courier New"/>
              </a:rPr>
              <a:t>192.168.122.103</a:t>
            </a:r>
            <a:r>
              <a:rPr sz="1250" b="1" spc="-10" dirty="0">
                <a:solidFill>
                  <a:srgbClr val="CF2D1C"/>
                </a:solidFill>
                <a:latin typeface="Courier New"/>
                <a:cs typeface="Courier New"/>
              </a:rPr>
              <a:t> </a:t>
            </a:r>
            <a:r>
              <a:rPr sz="1250" b="1" spc="-5" dirty="0">
                <a:solidFill>
                  <a:srgbClr val="CF2D1C"/>
                </a:solidFill>
                <a:latin typeface="Courier New"/>
                <a:cs typeface="Courier New"/>
              </a:rPr>
              <a:t>-j LOG</a:t>
            </a:r>
            <a:r>
              <a:rPr sz="1250" b="1" dirty="0">
                <a:solidFill>
                  <a:srgbClr val="CF2D1C"/>
                </a:solidFill>
                <a:latin typeface="Courier New"/>
                <a:cs typeface="Courier New"/>
              </a:rPr>
              <a:t> </a:t>
            </a:r>
            <a:r>
              <a:rPr sz="1250" b="1" spc="-5" dirty="0">
                <a:solidFill>
                  <a:srgbClr val="CF2D1C"/>
                </a:solidFill>
                <a:latin typeface="Courier New"/>
                <a:cs typeface="Courier New"/>
              </a:rPr>
              <a:t>--log-prefix "OUTPUT_LOG: </a:t>
            </a:r>
            <a:r>
              <a:rPr sz="1250" b="1" dirty="0">
                <a:solidFill>
                  <a:srgbClr val="CF2D1C"/>
                </a:solidFill>
                <a:latin typeface="Courier New"/>
                <a:cs typeface="Courier New"/>
              </a:rPr>
              <a:t>"</a:t>
            </a:r>
            <a:endParaRPr sz="1250" dirty="0">
              <a:latin typeface="Courier New"/>
              <a:cs typeface="Courier New"/>
            </a:endParaRPr>
          </a:p>
          <a:p>
            <a:pPr>
              <a:lnSpc>
                <a:spcPct val="100000"/>
              </a:lnSpc>
            </a:pPr>
            <a:endParaRPr sz="1400" dirty="0">
              <a:latin typeface="Courier New"/>
              <a:cs typeface="Courier New"/>
            </a:endParaRPr>
          </a:p>
          <a:p>
            <a:pPr marL="1525905">
              <a:lnSpc>
                <a:spcPct val="100000"/>
              </a:lnSpc>
              <a:spcBef>
                <a:spcPts val="1050"/>
              </a:spcBef>
            </a:pPr>
            <a:r>
              <a:rPr sz="1250" b="1" spc="-5" dirty="0">
                <a:solidFill>
                  <a:srgbClr val="CF2D1C"/>
                </a:solidFill>
                <a:latin typeface="Courier New"/>
                <a:cs typeface="Courier New"/>
              </a:rPr>
              <a:t>sudo</a:t>
            </a:r>
            <a:r>
              <a:rPr sz="1250" b="1" spc="-15" dirty="0">
                <a:solidFill>
                  <a:srgbClr val="CF2D1C"/>
                </a:solidFill>
                <a:latin typeface="Courier New"/>
                <a:cs typeface="Courier New"/>
              </a:rPr>
              <a:t> </a:t>
            </a:r>
            <a:r>
              <a:rPr sz="1250" b="1" spc="-5" dirty="0">
                <a:solidFill>
                  <a:srgbClr val="CF2D1C"/>
                </a:solidFill>
                <a:latin typeface="Courier New"/>
                <a:cs typeface="Courier New"/>
              </a:rPr>
              <a:t>iptables</a:t>
            </a:r>
            <a:r>
              <a:rPr sz="1250" b="1" spc="-10" dirty="0">
                <a:solidFill>
                  <a:srgbClr val="CF2D1C"/>
                </a:solidFill>
                <a:latin typeface="Courier New"/>
                <a:cs typeface="Courier New"/>
              </a:rPr>
              <a:t> </a:t>
            </a:r>
            <a:r>
              <a:rPr sz="1250" b="1" spc="-5" dirty="0">
                <a:solidFill>
                  <a:srgbClr val="CF2D1C"/>
                </a:solidFill>
                <a:latin typeface="Courier New"/>
                <a:cs typeface="Courier New"/>
              </a:rPr>
              <a:t>-d</a:t>
            </a:r>
            <a:r>
              <a:rPr sz="1250" b="1" spc="-10" dirty="0">
                <a:solidFill>
                  <a:srgbClr val="CF2D1C"/>
                </a:solidFill>
                <a:latin typeface="Courier New"/>
                <a:cs typeface="Courier New"/>
              </a:rPr>
              <a:t> </a:t>
            </a:r>
            <a:r>
              <a:rPr sz="1250" b="1" spc="-5" dirty="0">
                <a:solidFill>
                  <a:srgbClr val="CF2D1C"/>
                </a:solidFill>
                <a:latin typeface="Courier New"/>
                <a:cs typeface="Courier New"/>
              </a:rPr>
              <a:t>192.168.122.103</a:t>
            </a:r>
            <a:r>
              <a:rPr sz="1250" b="1" spc="-15" dirty="0">
                <a:solidFill>
                  <a:srgbClr val="CF2D1C"/>
                </a:solidFill>
                <a:latin typeface="Courier New"/>
                <a:cs typeface="Courier New"/>
              </a:rPr>
              <a:t> </a:t>
            </a:r>
            <a:r>
              <a:rPr sz="1250" b="1" spc="-5" dirty="0">
                <a:solidFill>
                  <a:srgbClr val="CF2D1C"/>
                </a:solidFill>
                <a:latin typeface="Courier New"/>
                <a:cs typeface="Courier New"/>
              </a:rPr>
              <a:t>-j</a:t>
            </a:r>
            <a:r>
              <a:rPr sz="1250" b="1" spc="-10" dirty="0">
                <a:solidFill>
                  <a:srgbClr val="CF2D1C"/>
                </a:solidFill>
                <a:latin typeface="Courier New"/>
                <a:cs typeface="Courier New"/>
              </a:rPr>
              <a:t> </a:t>
            </a:r>
            <a:r>
              <a:rPr sz="1250" b="1" spc="-5" dirty="0">
                <a:solidFill>
                  <a:srgbClr val="CF2D1C"/>
                </a:solidFill>
                <a:latin typeface="Courier New"/>
                <a:cs typeface="Courier New"/>
              </a:rPr>
              <a:t>ACCEPT</a:t>
            </a:r>
            <a:endParaRPr sz="1250" dirty="0">
              <a:latin typeface="Courier New"/>
              <a:cs typeface="Courier New"/>
            </a:endParaRPr>
          </a:p>
        </p:txBody>
      </p:sp>
    </p:spTree>
  </p:cSld>
  <p:clrMapOvr>
    <a:masterClrMapping/>
  </p:clrMapOvr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283902" y="0"/>
            <a:ext cx="7559675" cy="6878955"/>
            <a:chOff x="3283902" y="0"/>
            <a:chExt cx="7559675" cy="6878955"/>
          </a:xfrm>
        </p:grpSpPr>
        <p:sp>
          <p:nvSpPr>
            <p:cNvPr id="3" name="object 3"/>
            <p:cNvSpPr/>
            <p:nvPr/>
          </p:nvSpPr>
          <p:spPr>
            <a:xfrm>
              <a:off x="6896100" y="1270"/>
              <a:ext cx="1818639" cy="6856730"/>
            </a:xfrm>
            <a:custGeom>
              <a:avLst/>
              <a:gdLst/>
              <a:ahLst/>
              <a:cxnLst/>
              <a:rect l="l" t="t" r="r" b="b"/>
              <a:pathLst>
                <a:path w="1818640" h="6856730">
                  <a:moveTo>
                    <a:pt x="0" y="6856730"/>
                  </a:moveTo>
                  <a:lnTo>
                    <a:pt x="1818322" y="0"/>
                  </a:lnTo>
                </a:path>
              </a:pathLst>
            </a:custGeom>
            <a:ln w="22225">
              <a:solidFill>
                <a:srgbClr val="D6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7895590" y="5207635"/>
              <a:ext cx="756285" cy="1645920"/>
            </a:xfrm>
            <a:custGeom>
              <a:avLst/>
              <a:gdLst/>
              <a:ahLst/>
              <a:cxnLst/>
              <a:rect l="l" t="t" r="r" b="b"/>
              <a:pathLst>
                <a:path w="756284" h="1645920">
                  <a:moveTo>
                    <a:pt x="578484" y="0"/>
                  </a:moveTo>
                  <a:lnTo>
                    <a:pt x="532129" y="6350"/>
                  </a:lnTo>
                  <a:lnTo>
                    <a:pt x="489902" y="24129"/>
                  </a:lnTo>
                  <a:lnTo>
                    <a:pt x="453389" y="52387"/>
                  </a:lnTo>
                  <a:lnTo>
                    <a:pt x="425132" y="89534"/>
                  </a:lnTo>
                  <a:lnTo>
                    <a:pt x="406400" y="134619"/>
                  </a:lnTo>
                  <a:lnTo>
                    <a:pt x="0" y="1645602"/>
                  </a:lnTo>
                  <a:lnTo>
                    <a:pt x="26352" y="1645602"/>
                  </a:lnTo>
                  <a:lnTo>
                    <a:pt x="430212" y="140969"/>
                  </a:lnTo>
                  <a:lnTo>
                    <a:pt x="450214" y="95249"/>
                  </a:lnTo>
                  <a:lnTo>
                    <a:pt x="482282" y="59689"/>
                  </a:lnTo>
                  <a:lnTo>
                    <a:pt x="523239" y="35559"/>
                  </a:lnTo>
                  <a:lnTo>
                    <a:pt x="569594" y="25399"/>
                  </a:lnTo>
                  <a:lnTo>
                    <a:pt x="662362" y="25399"/>
                  </a:lnTo>
                  <a:lnTo>
                    <a:pt x="624839" y="6350"/>
                  </a:lnTo>
                  <a:lnTo>
                    <a:pt x="578484" y="0"/>
                  </a:lnTo>
                  <a:close/>
                </a:path>
                <a:path w="756284" h="1645920">
                  <a:moveTo>
                    <a:pt x="662362" y="25399"/>
                  </a:moveTo>
                  <a:lnTo>
                    <a:pt x="569594" y="25399"/>
                  </a:lnTo>
                  <a:lnTo>
                    <a:pt x="618489" y="30797"/>
                  </a:lnTo>
                  <a:lnTo>
                    <a:pt x="672464" y="57784"/>
                  </a:lnTo>
                  <a:lnTo>
                    <a:pt x="711517" y="103822"/>
                  </a:lnTo>
                  <a:lnTo>
                    <a:pt x="730884" y="161607"/>
                  </a:lnTo>
                  <a:lnTo>
                    <a:pt x="731837" y="192087"/>
                  </a:lnTo>
                  <a:lnTo>
                    <a:pt x="726439" y="222884"/>
                  </a:lnTo>
                  <a:lnTo>
                    <a:pt x="343852" y="1645602"/>
                  </a:lnTo>
                  <a:lnTo>
                    <a:pt x="370204" y="1645602"/>
                  </a:lnTo>
                  <a:lnTo>
                    <a:pt x="750252" y="229552"/>
                  </a:lnTo>
                  <a:lnTo>
                    <a:pt x="756284" y="193674"/>
                  </a:lnTo>
                  <a:lnTo>
                    <a:pt x="755332" y="158432"/>
                  </a:lnTo>
                  <a:lnTo>
                    <a:pt x="732789" y="91122"/>
                  </a:lnTo>
                  <a:lnTo>
                    <a:pt x="686752" y="37782"/>
                  </a:lnTo>
                  <a:lnTo>
                    <a:pt x="662362" y="25399"/>
                  </a:lnTo>
                  <a:close/>
                </a:path>
              </a:pathLst>
            </a:custGeom>
            <a:solidFill>
              <a:srgbClr val="D679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548880" y="6167120"/>
              <a:ext cx="3294379" cy="612140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296920" y="1882140"/>
              <a:ext cx="5842000" cy="4414520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3298190" y="3272790"/>
              <a:ext cx="5783580" cy="1297940"/>
            </a:xfrm>
            <a:custGeom>
              <a:avLst/>
              <a:gdLst/>
              <a:ahLst/>
              <a:cxnLst/>
              <a:rect l="l" t="t" r="r" b="b"/>
              <a:pathLst>
                <a:path w="5783580" h="1297939">
                  <a:moveTo>
                    <a:pt x="0" y="368300"/>
                  </a:moveTo>
                  <a:lnTo>
                    <a:pt x="5783580" y="368300"/>
                  </a:lnTo>
                  <a:lnTo>
                    <a:pt x="5783580" y="0"/>
                  </a:lnTo>
                  <a:lnTo>
                    <a:pt x="0" y="0"/>
                  </a:lnTo>
                  <a:lnTo>
                    <a:pt x="0" y="368300"/>
                  </a:lnTo>
                </a:path>
                <a:path w="5783580" h="1297939">
                  <a:moveTo>
                    <a:pt x="0" y="1297940"/>
                  </a:moveTo>
                  <a:lnTo>
                    <a:pt x="5783580" y="1297940"/>
                  </a:lnTo>
                  <a:lnTo>
                    <a:pt x="5783580" y="927100"/>
                  </a:lnTo>
                  <a:lnTo>
                    <a:pt x="0" y="927100"/>
                  </a:lnTo>
                  <a:lnTo>
                    <a:pt x="0" y="1297940"/>
                  </a:lnTo>
                </a:path>
              </a:pathLst>
            </a:custGeom>
            <a:ln w="285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4531360" y="3390899"/>
              <a:ext cx="1170940" cy="127000"/>
            </a:xfrm>
            <a:custGeom>
              <a:avLst/>
              <a:gdLst/>
              <a:ahLst/>
              <a:cxnLst/>
              <a:rect l="l" t="t" r="r" b="b"/>
              <a:pathLst>
                <a:path w="1170939" h="127000">
                  <a:moveTo>
                    <a:pt x="1170939" y="0"/>
                  </a:moveTo>
                  <a:lnTo>
                    <a:pt x="0" y="0"/>
                  </a:lnTo>
                  <a:lnTo>
                    <a:pt x="0" y="127000"/>
                  </a:lnTo>
                  <a:lnTo>
                    <a:pt x="1170939" y="127000"/>
                  </a:lnTo>
                  <a:lnTo>
                    <a:pt x="1170939" y="0"/>
                  </a:lnTo>
                  <a:close/>
                </a:path>
              </a:pathLst>
            </a:custGeom>
            <a:solidFill>
              <a:srgbClr val="91CF4F">
                <a:alpha val="71763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4417060" y="4328160"/>
              <a:ext cx="1170940" cy="127000"/>
            </a:xfrm>
            <a:custGeom>
              <a:avLst/>
              <a:gdLst/>
              <a:ahLst/>
              <a:cxnLst/>
              <a:rect l="l" t="t" r="r" b="b"/>
              <a:pathLst>
                <a:path w="1170939" h="127000">
                  <a:moveTo>
                    <a:pt x="1170939" y="0"/>
                  </a:moveTo>
                  <a:lnTo>
                    <a:pt x="0" y="0"/>
                  </a:lnTo>
                  <a:lnTo>
                    <a:pt x="0" y="127000"/>
                  </a:lnTo>
                  <a:lnTo>
                    <a:pt x="1170939" y="127000"/>
                  </a:lnTo>
                  <a:lnTo>
                    <a:pt x="1170939" y="0"/>
                  </a:lnTo>
                  <a:close/>
                </a:path>
              </a:pathLst>
            </a:custGeom>
            <a:solidFill>
              <a:srgbClr val="FF0000">
                <a:alpha val="49803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875030" y="423862"/>
            <a:ext cx="2893695" cy="2921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50" spc="160" dirty="0">
                <a:solidFill>
                  <a:srgbClr val="000000"/>
                </a:solidFill>
              </a:rPr>
              <a:t>Παραδείγματα</a:t>
            </a:r>
            <a:r>
              <a:rPr sz="1750" spc="170" dirty="0">
                <a:solidFill>
                  <a:srgbClr val="000000"/>
                </a:solidFill>
              </a:rPr>
              <a:t> </a:t>
            </a:r>
            <a:r>
              <a:rPr sz="1750" spc="80" dirty="0">
                <a:solidFill>
                  <a:srgbClr val="000000"/>
                </a:solidFill>
              </a:rPr>
              <a:t>στο</a:t>
            </a:r>
            <a:r>
              <a:rPr sz="1750" spc="5" dirty="0">
                <a:solidFill>
                  <a:srgbClr val="000000"/>
                </a:solidFill>
              </a:rPr>
              <a:t> </a:t>
            </a:r>
            <a:r>
              <a:rPr sz="1750" spc="125" dirty="0">
                <a:solidFill>
                  <a:srgbClr val="000000"/>
                </a:solidFill>
              </a:rPr>
              <a:t>iptables</a:t>
            </a:r>
            <a:endParaRPr sz="1750"/>
          </a:p>
        </p:txBody>
      </p:sp>
      <p:sp>
        <p:nvSpPr>
          <p:cNvPr id="20" name="object 20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720"/>
              </a:lnSpc>
            </a:pPr>
            <a:r>
              <a:rPr spc="30" dirty="0"/>
              <a:t>26</a:t>
            </a:r>
          </a:p>
        </p:txBody>
      </p:sp>
      <p:sp>
        <p:nvSpPr>
          <p:cNvPr id="11" name="object 11"/>
          <p:cNvSpPr txBox="1"/>
          <p:nvPr/>
        </p:nvSpPr>
        <p:spPr>
          <a:xfrm>
            <a:off x="8308340" y="33019"/>
            <a:ext cx="2174240" cy="1244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50" spc="60" dirty="0">
                <a:latin typeface="Calibri"/>
                <a:cs typeface="Calibri"/>
              </a:rPr>
              <a:t>CSP004_C_E:</a:t>
            </a:r>
            <a:r>
              <a:rPr sz="650" spc="35" dirty="0">
                <a:latin typeface="Calibri"/>
                <a:cs typeface="Calibri"/>
              </a:rPr>
              <a:t> </a:t>
            </a:r>
            <a:r>
              <a:rPr sz="650" spc="55" dirty="0">
                <a:latin typeface="Calibri"/>
                <a:cs typeface="Calibri"/>
              </a:rPr>
              <a:t>Abdelkader</a:t>
            </a:r>
            <a:r>
              <a:rPr sz="650" spc="30" dirty="0">
                <a:latin typeface="Calibri"/>
                <a:cs typeface="Calibri"/>
              </a:rPr>
              <a:t> </a:t>
            </a:r>
            <a:r>
              <a:rPr sz="650" spc="60" dirty="0">
                <a:latin typeface="Calibri"/>
                <a:cs typeface="Calibri"/>
              </a:rPr>
              <a:t>Shaaban</a:t>
            </a:r>
            <a:r>
              <a:rPr sz="650" spc="40" dirty="0">
                <a:latin typeface="Calibri"/>
                <a:cs typeface="Calibri"/>
              </a:rPr>
              <a:t> </a:t>
            </a:r>
            <a:r>
              <a:rPr sz="650" spc="55" dirty="0">
                <a:latin typeface="Calibri"/>
                <a:cs typeface="Calibri"/>
              </a:rPr>
              <a:t>και</a:t>
            </a:r>
            <a:r>
              <a:rPr sz="650" spc="25" dirty="0">
                <a:latin typeface="Calibri"/>
                <a:cs typeface="Calibri"/>
              </a:rPr>
              <a:t> </a:t>
            </a:r>
            <a:r>
              <a:rPr sz="650" spc="50" dirty="0">
                <a:latin typeface="Calibri"/>
                <a:cs typeface="Calibri"/>
              </a:rPr>
              <a:t>Stefan</a:t>
            </a:r>
            <a:r>
              <a:rPr sz="650" spc="25" dirty="0">
                <a:latin typeface="Calibri"/>
                <a:cs typeface="Calibri"/>
              </a:rPr>
              <a:t> </a:t>
            </a:r>
            <a:r>
              <a:rPr sz="650" spc="50" dirty="0">
                <a:latin typeface="Calibri"/>
                <a:cs typeface="Calibri"/>
              </a:rPr>
              <a:t>Schauer</a:t>
            </a:r>
            <a:endParaRPr sz="65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661669" y="743382"/>
            <a:ext cx="10897235" cy="868044"/>
          </a:xfrm>
          <a:prstGeom prst="rect">
            <a:avLst/>
          </a:prstGeom>
        </p:spPr>
        <p:txBody>
          <a:bodyPr vert="horz" wrap="square" lIns="0" tIns="33019" rIns="0" bIns="0" rtlCol="0">
            <a:spAutoFit/>
          </a:bodyPr>
          <a:lstStyle/>
          <a:p>
            <a:pPr marR="127635" algn="r">
              <a:lnSpc>
                <a:spcPct val="100000"/>
              </a:lnSpc>
              <a:spcBef>
                <a:spcPts val="259"/>
              </a:spcBef>
            </a:pPr>
            <a:r>
              <a:rPr sz="1000" b="1" spc="-15" dirty="0">
                <a:solidFill>
                  <a:srgbClr val="CF2D1C"/>
                </a:solidFill>
                <a:latin typeface="Calibri"/>
                <a:cs typeface="Calibri"/>
              </a:rPr>
              <a:t>ΔΙΑΚΟΜΙΣΤΗΣ</a:t>
            </a:r>
            <a:endParaRPr sz="1000" dirty="0">
              <a:latin typeface="Calibri"/>
              <a:cs typeface="Calibri"/>
            </a:endParaRPr>
          </a:p>
          <a:p>
            <a:pPr marL="405130" marR="17780">
              <a:lnSpc>
                <a:spcPct val="101699"/>
              </a:lnSpc>
              <a:spcBef>
                <a:spcPts val="150"/>
              </a:spcBef>
            </a:pPr>
            <a:r>
              <a:rPr sz="1100" b="1" spc="80" dirty="0">
                <a:latin typeface="Calibri"/>
                <a:cs typeface="Calibri"/>
              </a:rPr>
              <a:t>Καταγεγραμμένα</a:t>
            </a:r>
            <a:r>
              <a:rPr sz="1100" b="1" spc="40" dirty="0">
                <a:latin typeface="Calibri"/>
                <a:cs typeface="Calibri"/>
              </a:rPr>
              <a:t> </a:t>
            </a:r>
            <a:r>
              <a:rPr sz="1100" b="1" spc="80" dirty="0">
                <a:latin typeface="Calibri"/>
                <a:cs typeface="Calibri"/>
              </a:rPr>
              <a:t>πακέτα</a:t>
            </a:r>
            <a:r>
              <a:rPr sz="1100" b="1" spc="45" dirty="0">
                <a:latin typeface="Calibri"/>
                <a:cs typeface="Calibri"/>
              </a:rPr>
              <a:t> </a:t>
            </a:r>
            <a:r>
              <a:rPr sz="1100" b="1" spc="85" dirty="0">
                <a:latin typeface="Calibri"/>
                <a:cs typeface="Calibri"/>
              </a:rPr>
              <a:t>δεδομένων</a:t>
            </a:r>
            <a:r>
              <a:rPr sz="1100" b="1" spc="40" dirty="0">
                <a:latin typeface="Calibri"/>
                <a:cs typeface="Calibri"/>
              </a:rPr>
              <a:t> </a:t>
            </a:r>
            <a:r>
              <a:rPr sz="1100" b="1" spc="85" dirty="0">
                <a:latin typeface="Calibri"/>
                <a:cs typeface="Calibri"/>
              </a:rPr>
              <a:t>με</a:t>
            </a:r>
            <a:r>
              <a:rPr sz="1100" b="1" spc="45" dirty="0">
                <a:latin typeface="Calibri"/>
                <a:cs typeface="Calibri"/>
              </a:rPr>
              <a:t> </a:t>
            </a:r>
            <a:r>
              <a:rPr sz="1100" b="1" spc="90" dirty="0">
                <a:latin typeface="Calibri"/>
                <a:cs typeface="Calibri"/>
              </a:rPr>
              <a:t>βάση</a:t>
            </a:r>
            <a:r>
              <a:rPr sz="1100" b="1" spc="45" dirty="0">
                <a:latin typeface="Calibri"/>
                <a:cs typeface="Calibri"/>
              </a:rPr>
              <a:t> </a:t>
            </a:r>
            <a:r>
              <a:rPr sz="1100" b="1" spc="75" dirty="0">
                <a:latin typeface="Calibri"/>
                <a:cs typeface="Calibri"/>
              </a:rPr>
              <a:t>το</a:t>
            </a:r>
            <a:r>
              <a:rPr sz="1100" b="1" spc="45" dirty="0">
                <a:latin typeface="Calibri"/>
                <a:cs typeface="Calibri"/>
              </a:rPr>
              <a:t> </a:t>
            </a:r>
            <a:r>
              <a:rPr sz="1100" b="1" spc="80" dirty="0">
                <a:latin typeface="Calibri"/>
                <a:cs typeface="Calibri"/>
              </a:rPr>
              <a:t>παράδειγμα</a:t>
            </a:r>
            <a:r>
              <a:rPr sz="1100" b="1" spc="45" dirty="0">
                <a:latin typeface="Calibri"/>
                <a:cs typeface="Calibri"/>
              </a:rPr>
              <a:t> </a:t>
            </a:r>
            <a:r>
              <a:rPr sz="1100" b="1" spc="75" dirty="0">
                <a:latin typeface="Calibri"/>
                <a:cs typeface="Calibri"/>
              </a:rPr>
              <a:t>για</a:t>
            </a:r>
            <a:r>
              <a:rPr sz="1100" b="1" spc="45" dirty="0">
                <a:latin typeface="Calibri"/>
                <a:cs typeface="Calibri"/>
              </a:rPr>
              <a:t> </a:t>
            </a:r>
            <a:r>
              <a:rPr sz="1100" b="1" spc="85" dirty="0">
                <a:latin typeface="Calibri"/>
                <a:cs typeface="Calibri"/>
              </a:rPr>
              <a:t>αποδοχή</a:t>
            </a:r>
            <a:r>
              <a:rPr sz="1100" b="1" spc="45" dirty="0">
                <a:latin typeface="Calibri"/>
                <a:cs typeface="Calibri"/>
              </a:rPr>
              <a:t> </a:t>
            </a:r>
            <a:r>
              <a:rPr sz="1100" b="1" spc="80" dirty="0">
                <a:latin typeface="Calibri"/>
                <a:cs typeface="Calibri"/>
              </a:rPr>
              <a:t>πακέτων</a:t>
            </a:r>
            <a:r>
              <a:rPr sz="1100" b="1" spc="45" dirty="0">
                <a:latin typeface="Calibri"/>
                <a:cs typeface="Calibri"/>
              </a:rPr>
              <a:t> </a:t>
            </a:r>
            <a:r>
              <a:rPr sz="1100" b="1" spc="85" dirty="0">
                <a:latin typeface="Calibri"/>
                <a:cs typeface="Calibri"/>
              </a:rPr>
              <a:t>μόνο</a:t>
            </a:r>
            <a:r>
              <a:rPr sz="1100" b="1" spc="45" dirty="0">
                <a:latin typeface="Calibri"/>
                <a:cs typeface="Calibri"/>
              </a:rPr>
              <a:t> </a:t>
            </a:r>
            <a:r>
              <a:rPr sz="1100" b="1" spc="90" dirty="0">
                <a:latin typeface="Calibri"/>
                <a:cs typeface="Calibri"/>
              </a:rPr>
              <a:t>από</a:t>
            </a:r>
            <a:r>
              <a:rPr sz="1100" b="1" spc="45" dirty="0">
                <a:latin typeface="Calibri"/>
                <a:cs typeface="Calibri"/>
              </a:rPr>
              <a:t> </a:t>
            </a:r>
            <a:r>
              <a:rPr sz="1100" b="1" spc="75" dirty="0">
                <a:latin typeface="Calibri"/>
                <a:cs typeface="Calibri"/>
              </a:rPr>
              <a:t>νόμιμες</a:t>
            </a:r>
            <a:r>
              <a:rPr sz="1100" b="1" spc="55" dirty="0">
                <a:latin typeface="Calibri"/>
                <a:cs typeface="Calibri"/>
              </a:rPr>
              <a:t> IPS</a:t>
            </a:r>
            <a:r>
              <a:rPr sz="1100" b="1" dirty="0">
                <a:latin typeface="Calibri"/>
                <a:cs typeface="Calibri"/>
              </a:rPr>
              <a:t> </a:t>
            </a:r>
            <a:r>
              <a:rPr sz="1100" b="1" spc="45" dirty="0">
                <a:latin typeface="Calibri"/>
                <a:cs typeface="Calibri"/>
              </a:rPr>
              <a:t>(Intrusion</a:t>
            </a:r>
            <a:r>
              <a:rPr sz="1100" b="1" spc="-5" dirty="0">
                <a:latin typeface="Calibri"/>
                <a:cs typeface="Calibri"/>
              </a:rPr>
              <a:t> </a:t>
            </a:r>
            <a:r>
              <a:rPr sz="1100" b="1" spc="55" dirty="0">
                <a:latin typeface="Calibri"/>
                <a:cs typeface="Calibri"/>
              </a:rPr>
              <a:t>Prevention</a:t>
            </a:r>
            <a:r>
              <a:rPr sz="1100" b="1" dirty="0">
                <a:latin typeface="Calibri"/>
                <a:cs typeface="Calibri"/>
              </a:rPr>
              <a:t> </a:t>
            </a:r>
            <a:r>
              <a:rPr sz="1100" b="1" spc="60" dirty="0">
                <a:latin typeface="Calibri"/>
                <a:cs typeface="Calibri"/>
              </a:rPr>
              <a:t>System</a:t>
            </a:r>
            <a:r>
              <a:rPr sz="1100" b="1" dirty="0">
                <a:latin typeface="Calibri"/>
                <a:cs typeface="Calibri"/>
              </a:rPr>
              <a:t> </a:t>
            </a:r>
            <a:r>
              <a:rPr sz="1100" b="1" spc="50" dirty="0">
                <a:latin typeface="Calibri"/>
                <a:cs typeface="Calibri"/>
              </a:rPr>
              <a:t>-</a:t>
            </a:r>
            <a:r>
              <a:rPr sz="1100" b="1" dirty="0">
                <a:latin typeface="Calibri"/>
                <a:cs typeface="Calibri"/>
              </a:rPr>
              <a:t> </a:t>
            </a:r>
            <a:r>
              <a:rPr sz="1100" b="1" spc="65" dirty="0">
                <a:latin typeface="Calibri"/>
                <a:cs typeface="Calibri"/>
              </a:rPr>
              <a:t>Σύστημα</a:t>
            </a:r>
            <a:r>
              <a:rPr sz="1100" b="1" dirty="0">
                <a:latin typeface="Calibri"/>
                <a:cs typeface="Calibri"/>
              </a:rPr>
              <a:t> </a:t>
            </a:r>
            <a:r>
              <a:rPr sz="1100" b="1" spc="65" dirty="0">
                <a:latin typeface="Calibri"/>
                <a:cs typeface="Calibri"/>
              </a:rPr>
              <a:t>πρόληψης </a:t>
            </a:r>
            <a:r>
              <a:rPr sz="1100" b="1" spc="-235" dirty="0">
                <a:latin typeface="Calibri"/>
                <a:cs typeface="Calibri"/>
              </a:rPr>
              <a:t> </a:t>
            </a:r>
            <a:r>
              <a:rPr sz="1100" b="1" spc="55" dirty="0">
                <a:latin typeface="Calibri"/>
                <a:cs typeface="Calibri"/>
              </a:rPr>
              <a:t>εισβολών).</a:t>
            </a:r>
            <a:endParaRPr sz="1100" dirty="0">
              <a:latin typeface="Calibri"/>
              <a:cs typeface="Calibri"/>
            </a:endParaRPr>
          </a:p>
          <a:p>
            <a:pPr marL="25400">
              <a:lnSpc>
                <a:spcPct val="100000"/>
              </a:lnSpc>
              <a:spcBef>
                <a:spcPts val="935"/>
              </a:spcBef>
              <a:tabLst>
                <a:tab pos="3391535" algn="l"/>
              </a:tabLst>
            </a:pPr>
            <a:r>
              <a:rPr sz="1650" spc="-52" baseline="-50505" dirty="0">
                <a:latin typeface="Noto Sans"/>
                <a:cs typeface="Noto Sans"/>
              </a:rPr>
              <a:t>(TEST)</a:t>
            </a:r>
            <a:r>
              <a:rPr sz="1650" spc="-112" baseline="-50505" dirty="0">
                <a:latin typeface="Noto Sans"/>
                <a:cs typeface="Noto Sans"/>
              </a:rPr>
              <a:t> </a:t>
            </a:r>
            <a:r>
              <a:rPr sz="1650" spc="-60" baseline="-50505" dirty="0">
                <a:latin typeface="Noto Sans"/>
                <a:cs typeface="Noto Sans"/>
              </a:rPr>
              <a:t>(</a:t>
            </a:r>
            <a:r>
              <a:rPr sz="1650" spc="-60" baseline="-50505" dirty="0">
                <a:latin typeface="Calibri"/>
                <a:cs typeface="Calibri"/>
              </a:rPr>
              <a:t>καταγραφή</a:t>
            </a:r>
            <a:r>
              <a:rPr sz="1650" spc="-60" baseline="-50505" dirty="0">
                <a:latin typeface="Noto Sans"/>
                <a:cs typeface="Noto Sans"/>
              </a:rPr>
              <a:t>:)	</a:t>
            </a:r>
            <a:r>
              <a:rPr sz="1250" b="1" spc="-5" dirty="0">
                <a:solidFill>
                  <a:srgbClr val="CF2D1C"/>
                </a:solidFill>
                <a:latin typeface="Courier New"/>
                <a:cs typeface="Courier New"/>
              </a:rPr>
              <a:t>sudo</a:t>
            </a:r>
            <a:r>
              <a:rPr sz="1250" b="1" spc="-15" dirty="0">
                <a:solidFill>
                  <a:srgbClr val="CF2D1C"/>
                </a:solidFill>
                <a:latin typeface="Courier New"/>
                <a:cs typeface="Courier New"/>
              </a:rPr>
              <a:t> </a:t>
            </a:r>
            <a:r>
              <a:rPr sz="1250" b="1" spc="-5" dirty="0">
                <a:solidFill>
                  <a:srgbClr val="CF2D1C"/>
                </a:solidFill>
                <a:latin typeface="Courier New"/>
                <a:cs typeface="Courier New"/>
              </a:rPr>
              <a:t>tail</a:t>
            </a:r>
            <a:r>
              <a:rPr sz="1250" b="1" spc="-15" dirty="0">
                <a:solidFill>
                  <a:srgbClr val="CF2D1C"/>
                </a:solidFill>
                <a:latin typeface="Courier New"/>
                <a:cs typeface="Courier New"/>
              </a:rPr>
              <a:t> </a:t>
            </a:r>
            <a:r>
              <a:rPr sz="1250" b="1" spc="-5" dirty="0">
                <a:solidFill>
                  <a:srgbClr val="CF2D1C"/>
                </a:solidFill>
                <a:latin typeface="Courier New"/>
                <a:cs typeface="Courier New"/>
              </a:rPr>
              <a:t>-f </a:t>
            </a:r>
            <a:r>
              <a:rPr sz="1250" b="1" spc="-15" dirty="0">
                <a:solidFill>
                  <a:srgbClr val="CF2D1C"/>
                </a:solidFill>
                <a:latin typeface="Courier New"/>
                <a:cs typeface="Courier New"/>
              </a:rPr>
              <a:t>/var/log/syslog</a:t>
            </a:r>
            <a:endParaRPr sz="1250" dirty="0">
              <a:latin typeface="Courier New"/>
              <a:cs typeface="Courier New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826135" y="3045777"/>
            <a:ext cx="2511425" cy="139781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l"/>
            <a:r>
              <a:rPr lang="en-US" sz="1800" b="1" i="0" u="none" strike="noStrike" baseline="0" dirty="0">
                <a:latin typeface="CenturyGothic-Bold"/>
              </a:rPr>
              <a:t>Ping </a:t>
            </a:r>
            <a:r>
              <a:rPr lang="en-US" sz="1800" b="0" i="0" u="none" strike="noStrike" baseline="0" dirty="0">
                <a:latin typeface="CenturyGothic"/>
              </a:rPr>
              <a:t>from the </a:t>
            </a:r>
            <a:r>
              <a:rPr lang="en-US" sz="1800" b="1" i="0" u="none" strike="noStrike" baseline="0" dirty="0">
                <a:latin typeface="CenturyGothic-Bold"/>
              </a:rPr>
              <a:t>client</a:t>
            </a:r>
          </a:p>
          <a:p>
            <a:pPr algn="l"/>
            <a:r>
              <a:rPr lang="en-US" sz="1800" b="0" i="0" u="none" strike="noStrike" baseline="0" dirty="0">
                <a:latin typeface="CenturyGothic"/>
              </a:rPr>
              <a:t>with the </a:t>
            </a:r>
            <a:r>
              <a:rPr lang="en-US" sz="1800" b="1" i="0" u="none" strike="noStrike" baseline="0" dirty="0">
                <a:latin typeface="CenturyGothic-Bold"/>
              </a:rPr>
              <a:t>IP ending </a:t>
            </a:r>
            <a:r>
              <a:rPr lang="en-US" sz="1800" b="0" i="0" u="none" strike="noStrike" baseline="0" dirty="0">
                <a:latin typeface="CenturyGothic"/>
              </a:rPr>
              <a:t>in</a:t>
            </a:r>
          </a:p>
          <a:p>
            <a:pPr algn="l"/>
            <a:r>
              <a:rPr lang="en-US" sz="1800" b="0" i="0" u="none" strike="noStrike" baseline="0" dirty="0">
                <a:latin typeface="CenturyGothic"/>
              </a:rPr>
              <a:t>.</a:t>
            </a:r>
            <a:r>
              <a:rPr lang="en-US" sz="1800" b="1" i="0" u="none" strike="noStrike" baseline="0" dirty="0">
                <a:latin typeface="CenturyGothic-Bold"/>
              </a:rPr>
              <a:t>103 </a:t>
            </a:r>
            <a:r>
              <a:rPr lang="en-US" sz="1800" b="0" i="0" u="none" strike="noStrike" baseline="0" dirty="0">
                <a:latin typeface="CenturyGothic"/>
              </a:rPr>
              <a:t>and from the</a:t>
            </a:r>
          </a:p>
          <a:p>
            <a:pPr algn="l"/>
            <a:r>
              <a:rPr lang="en-US" sz="1800" b="1" i="0" u="none" strike="noStrike" baseline="0" dirty="0">
                <a:latin typeface="CenturyGothic-Bold"/>
              </a:rPr>
              <a:t>attacker </a:t>
            </a:r>
            <a:r>
              <a:rPr lang="en-US" sz="1800" b="0" i="0" u="none" strike="noStrike" baseline="0" dirty="0">
                <a:latin typeface="CenturyGothic"/>
              </a:rPr>
              <a:t>(</a:t>
            </a:r>
            <a:r>
              <a:rPr lang="en-US" sz="1800" b="1" i="0" u="none" strike="noStrike" baseline="0" dirty="0">
                <a:latin typeface="CenturyGothic-Bold"/>
              </a:rPr>
              <a:t>Kali</a:t>
            </a:r>
            <a:r>
              <a:rPr lang="en-US" sz="1800" b="0" i="0" u="none" strike="noStrike" baseline="0" dirty="0">
                <a:latin typeface="CenturyGothic"/>
              </a:rPr>
              <a:t>) with the</a:t>
            </a:r>
          </a:p>
          <a:p>
            <a:pPr algn="l"/>
            <a:r>
              <a:rPr lang="en-US" sz="1800" b="0" i="0" u="none" strike="noStrike" baseline="0" dirty="0">
                <a:latin typeface="CenturyGothic"/>
              </a:rPr>
              <a:t>IP ending in .</a:t>
            </a:r>
            <a:r>
              <a:rPr lang="en-US" sz="1800" b="1" i="0" u="none" strike="noStrike" baseline="0" dirty="0">
                <a:latin typeface="CenturyGothic-Bold"/>
              </a:rPr>
              <a:t>27.</a:t>
            </a:r>
            <a:endParaRPr sz="1100" dirty="0">
              <a:latin typeface="Calibri"/>
              <a:cs typeface="Calibri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9080500" y="2707957"/>
            <a:ext cx="3086100" cy="645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9720" marR="286385" algn="ctr">
              <a:lnSpc>
                <a:spcPct val="110700"/>
              </a:lnSpc>
              <a:spcBef>
                <a:spcPts val="100"/>
              </a:spcBef>
            </a:pPr>
            <a:r>
              <a:rPr sz="1250" b="1" spc="-5" dirty="0">
                <a:solidFill>
                  <a:srgbClr val="CF2D1C"/>
                </a:solidFill>
                <a:latin typeface="Calibri"/>
                <a:cs typeface="Calibri"/>
              </a:rPr>
              <a:t>Αποδοχή</a:t>
            </a:r>
            <a:r>
              <a:rPr sz="1250" b="1" spc="185" dirty="0">
                <a:solidFill>
                  <a:srgbClr val="CF2D1C"/>
                </a:solidFill>
                <a:latin typeface="Calibri"/>
                <a:cs typeface="Calibri"/>
              </a:rPr>
              <a:t> </a:t>
            </a:r>
            <a:r>
              <a:rPr sz="1250" b="1" spc="-5" dirty="0">
                <a:solidFill>
                  <a:srgbClr val="CF2D1C"/>
                </a:solidFill>
                <a:latin typeface="Calibri"/>
                <a:cs typeface="Calibri"/>
              </a:rPr>
              <a:t>πακέτων</a:t>
            </a:r>
            <a:r>
              <a:rPr sz="1250" b="1" spc="185" dirty="0">
                <a:solidFill>
                  <a:srgbClr val="CF2D1C"/>
                </a:solidFill>
                <a:latin typeface="Calibri"/>
                <a:cs typeface="Calibri"/>
              </a:rPr>
              <a:t> </a:t>
            </a:r>
            <a:r>
              <a:rPr sz="1250" b="1" spc="-5" dirty="0">
                <a:solidFill>
                  <a:srgbClr val="CF2D1C"/>
                </a:solidFill>
                <a:latin typeface="Calibri"/>
                <a:cs typeface="Calibri"/>
              </a:rPr>
              <a:t>δεδομένων</a:t>
            </a:r>
            <a:r>
              <a:rPr sz="1250" b="1" spc="185" dirty="0">
                <a:solidFill>
                  <a:srgbClr val="CF2D1C"/>
                </a:solidFill>
                <a:latin typeface="Calibri"/>
                <a:cs typeface="Calibri"/>
              </a:rPr>
              <a:t> </a:t>
            </a:r>
            <a:r>
              <a:rPr sz="1250" b="1" spc="-15" dirty="0">
                <a:solidFill>
                  <a:srgbClr val="CF2D1C"/>
                </a:solidFill>
                <a:latin typeface="Calibri"/>
                <a:cs typeface="Calibri"/>
              </a:rPr>
              <a:t>από </a:t>
            </a:r>
            <a:r>
              <a:rPr sz="1250" b="1" spc="-270" dirty="0">
                <a:solidFill>
                  <a:srgbClr val="CF2D1C"/>
                </a:solidFill>
                <a:latin typeface="Calibri"/>
                <a:cs typeface="Calibri"/>
              </a:rPr>
              <a:t> </a:t>
            </a:r>
            <a:r>
              <a:rPr sz="1250" b="1" spc="-5" dirty="0">
                <a:solidFill>
                  <a:srgbClr val="CF2D1C"/>
                </a:solidFill>
                <a:latin typeface="Calibri"/>
                <a:cs typeface="Calibri"/>
              </a:rPr>
              <a:t>τη</a:t>
            </a:r>
            <a:r>
              <a:rPr sz="1250" b="1" spc="190" dirty="0">
                <a:solidFill>
                  <a:srgbClr val="CF2D1C"/>
                </a:solidFill>
                <a:latin typeface="Calibri"/>
                <a:cs typeface="Calibri"/>
              </a:rPr>
              <a:t> </a:t>
            </a:r>
            <a:r>
              <a:rPr sz="1250" b="1" spc="-15" dirty="0">
                <a:solidFill>
                  <a:srgbClr val="CF2D1C"/>
                </a:solidFill>
                <a:latin typeface="Calibri"/>
                <a:cs typeface="Calibri"/>
              </a:rPr>
              <a:t>συσκευή</a:t>
            </a:r>
            <a:r>
              <a:rPr sz="1250" b="1" spc="180" dirty="0">
                <a:solidFill>
                  <a:srgbClr val="CF2D1C"/>
                </a:solidFill>
                <a:latin typeface="Calibri"/>
                <a:cs typeface="Calibri"/>
              </a:rPr>
              <a:t> </a:t>
            </a:r>
            <a:r>
              <a:rPr sz="1250" b="1" spc="-5" dirty="0">
                <a:solidFill>
                  <a:srgbClr val="CF2D1C"/>
                </a:solidFill>
                <a:latin typeface="Courier New"/>
                <a:cs typeface="Courier New"/>
              </a:rPr>
              <a:t>client</a:t>
            </a:r>
            <a:r>
              <a:rPr sz="1250" b="1" spc="-10" dirty="0">
                <a:solidFill>
                  <a:srgbClr val="CF2D1C"/>
                </a:solidFill>
                <a:latin typeface="Courier New"/>
                <a:cs typeface="Courier New"/>
              </a:rPr>
              <a:t> </a:t>
            </a:r>
            <a:r>
              <a:rPr sz="1250" b="1" spc="-5" dirty="0">
                <a:solidFill>
                  <a:srgbClr val="CF2D1C"/>
                </a:solidFill>
                <a:latin typeface="Courier New"/>
                <a:cs typeface="Courier New"/>
              </a:rPr>
              <a:t>(</a:t>
            </a:r>
            <a:r>
              <a:rPr sz="1250" b="1" spc="-5" dirty="0">
                <a:solidFill>
                  <a:srgbClr val="CF2D1C"/>
                </a:solidFill>
                <a:latin typeface="Calibri"/>
                <a:cs typeface="Calibri"/>
              </a:rPr>
              <a:t>σύστημα</a:t>
            </a:r>
            <a:r>
              <a:rPr sz="1250" b="1" spc="180" dirty="0">
                <a:solidFill>
                  <a:srgbClr val="CF2D1C"/>
                </a:solidFill>
                <a:latin typeface="Calibri"/>
                <a:cs typeface="Calibri"/>
              </a:rPr>
              <a:t> </a:t>
            </a:r>
            <a:r>
              <a:rPr sz="1250" b="1" dirty="0">
                <a:solidFill>
                  <a:srgbClr val="CF2D1C"/>
                </a:solidFill>
                <a:latin typeface="Calibri"/>
                <a:cs typeface="Calibri"/>
              </a:rPr>
              <a:t>ή</a:t>
            </a:r>
            <a:endParaRPr sz="125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  <a:spcBef>
                <a:spcPts val="65"/>
              </a:spcBef>
            </a:pPr>
            <a:r>
              <a:rPr sz="1250" b="1" spc="-5" dirty="0">
                <a:solidFill>
                  <a:srgbClr val="CF2D1C"/>
                </a:solidFill>
                <a:latin typeface="Calibri"/>
                <a:cs typeface="Calibri"/>
              </a:rPr>
              <a:t>πρόγραμμα</a:t>
            </a:r>
            <a:r>
              <a:rPr sz="1250" b="1" spc="459" dirty="0">
                <a:solidFill>
                  <a:srgbClr val="CF2D1C"/>
                </a:solidFill>
                <a:latin typeface="Calibri"/>
                <a:cs typeface="Calibri"/>
              </a:rPr>
              <a:t> </a:t>
            </a:r>
            <a:r>
              <a:rPr sz="1250" b="1" spc="-5" dirty="0">
                <a:solidFill>
                  <a:srgbClr val="CF2D1C"/>
                </a:solidFill>
                <a:latin typeface="Calibri"/>
                <a:cs typeface="Calibri"/>
              </a:rPr>
              <a:t>που</a:t>
            </a:r>
            <a:r>
              <a:rPr sz="1250" b="1" spc="459" dirty="0">
                <a:solidFill>
                  <a:srgbClr val="CF2D1C"/>
                </a:solidFill>
                <a:latin typeface="Calibri"/>
                <a:cs typeface="Calibri"/>
              </a:rPr>
              <a:t> </a:t>
            </a:r>
            <a:r>
              <a:rPr sz="1250" b="1" spc="-5" dirty="0">
                <a:solidFill>
                  <a:srgbClr val="CF2D1C"/>
                </a:solidFill>
                <a:latin typeface="Calibri"/>
                <a:cs typeface="Calibri"/>
              </a:rPr>
              <a:t>επικοινωνεί</a:t>
            </a:r>
            <a:r>
              <a:rPr sz="1250" b="1" spc="465" dirty="0">
                <a:solidFill>
                  <a:srgbClr val="CF2D1C"/>
                </a:solidFill>
                <a:latin typeface="Calibri"/>
                <a:cs typeface="Calibri"/>
              </a:rPr>
              <a:t> </a:t>
            </a:r>
            <a:r>
              <a:rPr sz="1250" b="1" dirty="0">
                <a:solidFill>
                  <a:srgbClr val="CF2D1C"/>
                </a:solidFill>
                <a:latin typeface="Calibri"/>
                <a:cs typeface="Calibri"/>
              </a:rPr>
              <a:t>με</a:t>
            </a:r>
            <a:r>
              <a:rPr sz="1250" b="1" spc="465" dirty="0">
                <a:solidFill>
                  <a:srgbClr val="CF2D1C"/>
                </a:solidFill>
                <a:latin typeface="Calibri"/>
                <a:cs typeface="Calibri"/>
              </a:rPr>
              <a:t> </a:t>
            </a:r>
            <a:r>
              <a:rPr sz="1250" b="1" spc="-5" dirty="0">
                <a:solidFill>
                  <a:srgbClr val="CF2D1C"/>
                </a:solidFill>
                <a:latin typeface="Courier New"/>
                <a:cs typeface="Courier New"/>
              </a:rPr>
              <a:t>server)</a:t>
            </a:r>
            <a:endParaRPr sz="1250">
              <a:latin typeface="Courier New"/>
              <a:cs typeface="Courier New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9402444" y="4050982"/>
            <a:ext cx="2736215" cy="43560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05155" marR="5080" indent="-593090">
              <a:lnSpc>
                <a:spcPct val="107700"/>
              </a:lnSpc>
              <a:spcBef>
                <a:spcPts val="100"/>
              </a:spcBef>
            </a:pPr>
            <a:r>
              <a:rPr sz="1250" b="1" spc="-5" dirty="0">
                <a:solidFill>
                  <a:srgbClr val="CF2D1C"/>
                </a:solidFill>
                <a:latin typeface="Calibri"/>
                <a:cs typeface="Calibri"/>
              </a:rPr>
              <a:t>Διακοπή</a:t>
            </a:r>
            <a:r>
              <a:rPr sz="1250" b="1" spc="190" dirty="0">
                <a:solidFill>
                  <a:srgbClr val="CF2D1C"/>
                </a:solidFill>
                <a:latin typeface="Calibri"/>
                <a:cs typeface="Calibri"/>
              </a:rPr>
              <a:t> </a:t>
            </a:r>
            <a:r>
              <a:rPr sz="1250" b="1" spc="-5" dirty="0">
                <a:solidFill>
                  <a:srgbClr val="CF2D1C"/>
                </a:solidFill>
                <a:latin typeface="Calibri"/>
                <a:cs typeface="Calibri"/>
              </a:rPr>
              <a:t>πακέτων</a:t>
            </a:r>
            <a:r>
              <a:rPr sz="1250" b="1" spc="190" dirty="0">
                <a:solidFill>
                  <a:srgbClr val="CF2D1C"/>
                </a:solidFill>
                <a:latin typeface="Calibri"/>
                <a:cs typeface="Calibri"/>
              </a:rPr>
              <a:t> </a:t>
            </a:r>
            <a:r>
              <a:rPr sz="1250" b="1" spc="-5" dirty="0">
                <a:solidFill>
                  <a:srgbClr val="CF2D1C"/>
                </a:solidFill>
                <a:latin typeface="Calibri"/>
                <a:cs typeface="Calibri"/>
              </a:rPr>
              <a:t>δεδομένων</a:t>
            </a:r>
            <a:r>
              <a:rPr sz="1250" b="1" spc="190" dirty="0">
                <a:solidFill>
                  <a:srgbClr val="CF2D1C"/>
                </a:solidFill>
                <a:latin typeface="Calibri"/>
                <a:cs typeface="Calibri"/>
              </a:rPr>
              <a:t> </a:t>
            </a:r>
            <a:r>
              <a:rPr sz="1250" b="1" spc="-5" dirty="0">
                <a:solidFill>
                  <a:srgbClr val="CF2D1C"/>
                </a:solidFill>
                <a:latin typeface="Calibri"/>
                <a:cs typeface="Calibri"/>
              </a:rPr>
              <a:t>από</a:t>
            </a:r>
            <a:r>
              <a:rPr sz="1250" b="1" spc="190" dirty="0">
                <a:solidFill>
                  <a:srgbClr val="CF2D1C"/>
                </a:solidFill>
                <a:latin typeface="Calibri"/>
                <a:cs typeface="Calibri"/>
              </a:rPr>
              <a:t> </a:t>
            </a:r>
            <a:r>
              <a:rPr sz="1250" b="1" spc="-5" dirty="0">
                <a:solidFill>
                  <a:srgbClr val="CF2D1C"/>
                </a:solidFill>
                <a:latin typeface="Calibri"/>
                <a:cs typeface="Calibri"/>
              </a:rPr>
              <a:t>τη </a:t>
            </a:r>
            <a:r>
              <a:rPr sz="1250" b="1" spc="-270" dirty="0">
                <a:solidFill>
                  <a:srgbClr val="CF2D1C"/>
                </a:solidFill>
                <a:latin typeface="Calibri"/>
                <a:cs typeface="Calibri"/>
              </a:rPr>
              <a:t> </a:t>
            </a:r>
            <a:r>
              <a:rPr sz="1250" b="1" spc="-15" dirty="0">
                <a:solidFill>
                  <a:srgbClr val="CF2D1C"/>
                </a:solidFill>
                <a:latin typeface="Calibri"/>
                <a:cs typeface="Calibri"/>
              </a:rPr>
              <a:t>συσκευή</a:t>
            </a:r>
            <a:r>
              <a:rPr sz="1250" b="1" spc="180" dirty="0">
                <a:solidFill>
                  <a:srgbClr val="CF2D1C"/>
                </a:solidFill>
                <a:latin typeface="Calibri"/>
                <a:cs typeface="Calibri"/>
              </a:rPr>
              <a:t> </a:t>
            </a:r>
            <a:r>
              <a:rPr sz="1250" b="1" spc="-5" dirty="0">
                <a:solidFill>
                  <a:srgbClr val="CF2D1C"/>
                </a:solidFill>
                <a:latin typeface="Courier New"/>
                <a:cs typeface="Courier New"/>
              </a:rPr>
              <a:t>atatcker.</a:t>
            </a:r>
            <a:endParaRPr sz="1250">
              <a:latin typeface="Courier New"/>
              <a:cs typeface="Courier New"/>
            </a:endParaRPr>
          </a:p>
        </p:txBody>
      </p:sp>
    </p:spTree>
  </p:cSld>
  <p:clrMapOvr>
    <a:masterClrMapping/>
  </p:clrMapOvr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6042660" cy="6878955"/>
            <a:chOff x="0" y="0"/>
            <a:chExt cx="6042660" cy="6878955"/>
          </a:xfrm>
        </p:grpSpPr>
        <p:sp>
          <p:nvSpPr>
            <p:cNvPr id="3" name="object 3"/>
            <p:cNvSpPr/>
            <p:nvPr/>
          </p:nvSpPr>
          <p:spPr>
            <a:xfrm>
              <a:off x="4498340" y="5113972"/>
              <a:ext cx="798195" cy="1739264"/>
            </a:xfrm>
            <a:custGeom>
              <a:avLst/>
              <a:gdLst/>
              <a:ahLst/>
              <a:cxnLst/>
              <a:rect l="l" t="t" r="r" b="b"/>
              <a:pathLst>
                <a:path w="798195" h="1739265">
                  <a:moveTo>
                    <a:pt x="610235" y="0"/>
                  </a:moveTo>
                  <a:lnTo>
                    <a:pt x="561339" y="6667"/>
                  </a:lnTo>
                  <a:lnTo>
                    <a:pt x="516889" y="25400"/>
                  </a:lnTo>
                  <a:lnTo>
                    <a:pt x="478472" y="55244"/>
                  </a:lnTo>
                  <a:lnTo>
                    <a:pt x="448310" y="94614"/>
                  </a:lnTo>
                  <a:lnTo>
                    <a:pt x="428942" y="142239"/>
                  </a:lnTo>
                  <a:lnTo>
                    <a:pt x="0" y="1738947"/>
                  </a:lnTo>
                  <a:lnTo>
                    <a:pt x="27939" y="1738947"/>
                  </a:lnTo>
                  <a:lnTo>
                    <a:pt x="454025" y="148907"/>
                  </a:lnTo>
                  <a:lnTo>
                    <a:pt x="470535" y="107950"/>
                  </a:lnTo>
                  <a:lnTo>
                    <a:pt x="496252" y="74294"/>
                  </a:lnTo>
                  <a:lnTo>
                    <a:pt x="529589" y="48577"/>
                  </a:lnTo>
                  <a:lnTo>
                    <a:pt x="567689" y="32384"/>
                  </a:lnTo>
                  <a:lnTo>
                    <a:pt x="609600" y="26669"/>
                  </a:lnTo>
                  <a:lnTo>
                    <a:pt x="698750" y="26669"/>
                  </a:lnTo>
                  <a:lnTo>
                    <a:pt x="659130" y="6667"/>
                  </a:lnTo>
                  <a:lnTo>
                    <a:pt x="610235" y="0"/>
                  </a:lnTo>
                  <a:close/>
                </a:path>
                <a:path w="798195" h="1739265">
                  <a:moveTo>
                    <a:pt x="698750" y="26669"/>
                  </a:moveTo>
                  <a:lnTo>
                    <a:pt x="609600" y="26669"/>
                  </a:lnTo>
                  <a:lnTo>
                    <a:pt x="652462" y="32384"/>
                  </a:lnTo>
                  <a:lnTo>
                    <a:pt x="709612" y="60959"/>
                  </a:lnTo>
                  <a:lnTo>
                    <a:pt x="750570" y="109537"/>
                  </a:lnTo>
                  <a:lnTo>
                    <a:pt x="770889" y="170497"/>
                  </a:lnTo>
                  <a:lnTo>
                    <a:pt x="771842" y="202882"/>
                  </a:lnTo>
                  <a:lnTo>
                    <a:pt x="766445" y="235584"/>
                  </a:lnTo>
                  <a:lnTo>
                    <a:pt x="362585" y="1738947"/>
                  </a:lnTo>
                  <a:lnTo>
                    <a:pt x="390525" y="1738947"/>
                  </a:lnTo>
                  <a:lnTo>
                    <a:pt x="791527" y="242252"/>
                  </a:lnTo>
                  <a:lnTo>
                    <a:pt x="797877" y="204787"/>
                  </a:lnTo>
                  <a:lnTo>
                    <a:pt x="796607" y="167322"/>
                  </a:lnTo>
                  <a:lnTo>
                    <a:pt x="773112" y="96202"/>
                  </a:lnTo>
                  <a:lnTo>
                    <a:pt x="724535" y="39687"/>
                  </a:lnTo>
                  <a:lnTo>
                    <a:pt x="698750" y="26669"/>
                  </a:lnTo>
                  <a:close/>
                </a:path>
              </a:pathLst>
            </a:custGeom>
            <a:solidFill>
              <a:srgbClr val="D679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2933700" y="1270"/>
              <a:ext cx="1818639" cy="6856730"/>
            </a:xfrm>
            <a:custGeom>
              <a:avLst/>
              <a:gdLst/>
              <a:ahLst/>
              <a:cxnLst/>
              <a:rect l="l" t="t" r="r" b="b"/>
              <a:pathLst>
                <a:path w="1818639" h="6856730">
                  <a:moveTo>
                    <a:pt x="1818322" y="0"/>
                  </a:moveTo>
                  <a:lnTo>
                    <a:pt x="0" y="6856730"/>
                  </a:lnTo>
                </a:path>
              </a:pathLst>
            </a:custGeom>
            <a:ln w="22225">
              <a:solidFill>
                <a:srgbClr val="D6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3497579" y="17779"/>
              <a:ext cx="2545080" cy="6837680"/>
            </a:xfrm>
            <a:custGeom>
              <a:avLst/>
              <a:gdLst/>
              <a:ahLst/>
              <a:cxnLst/>
              <a:rect l="l" t="t" r="r" b="b"/>
              <a:pathLst>
                <a:path w="2545079" h="6837680">
                  <a:moveTo>
                    <a:pt x="1321435" y="2283142"/>
                  </a:moveTo>
                  <a:lnTo>
                    <a:pt x="1271587" y="2291397"/>
                  </a:lnTo>
                  <a:lnTo>
                    <a:pt x="1226185" y="2312352"/>
                  </a:lnTo>
                  <a:lnTo>
                    <a:pt x="1187767" y="2345372"/>
                  </a:lnTo>
                  <a:lnTo>
                    <a:pt x="1159510" y="2389187"/>
                  </a:lnTo>
                  <a:lnTo>
                    <a:pt x="1159510" y="2390457"/>
                  </a:lnTo>
                  <a:lnTo>
                    <a:pt x="819150" y="3658870"/>
                  </a:lnTo>
                  <a:lnTo>
                    <a:pt x="0" y="6836410"/>
                  </a:lnTo>
                  <a:lnTo>
                    <a:pt x="13335" y="6837680"/>
                  </a:lnTo>
                  <a:lnTo>
                    <a:pt x="26670" y="6837680"/>
                  </a:lnTo>
                  <a:lnTo>
                    <a:pt x="843365" y="3664902"/>
                  </a:lnTo>
                  <a:lnTo>
                    <a:pt x="1183322" y="2398077"/>
                  </a:lnTo>
                  <a:lnTo>
                    <a:pt x="1208087" y="2360612"/>
                  </a:lnTo>
                  <a:lnTo>
                    <a:pt x="1241107" y="2332355"/>
                  </a:lnTo>
                  <a:lnTo>
                    <a:pt x="1279842" y="2314257"/>
                  </a:lnTo>
                  <a:lnTo>
                    <a:pt x="1322705" y="2307590"/>
                  </a:lnTo>
                  <a:lnTo>
                    <a:pt x="1417637" y="2307590"/>
                  </a:lnTo>
                  <a:lnTo>
                    <a:pt x="1372870" y="2289175"/>
                  </a:lnTo>
                  <a:lnTo>
                    <a:pt x="1321435" y="2283142"/>
                  </a:lnTo>
                  <a:close/>
                </a:path>
                <a:path w="2545079" h="6837680">
                  <a:moveTo>
                    <a:pt x="1417637" y="2307590"/>
                  </a:moveTo>
                  <a:lnTo>
                    <a:pt x="1322705" y="2307590"/>
                  </a:lnTo>
                  <a:lnTo>
                    <a:pt x="1366837" y="2313305"/>
                  </a:lnTo>
                  <a:lnTo>
                    <a:pt x="1412557" y="2334260"/>
                  </a:lnTo>
                  <a:lnTo>
                    <a:pt x="1448435" y="2367280"/>
                  </a:lnTo>
                  <a:lnTo>
                    <a:pt x="1472565" y="2409190"/>
                  </a:lnTo>
                  <a:lnTo>
                    <a:pt x="1483042" y="2456815"/>
                  </a:lnTo>
                  <a:lnTo>
                    <a:pt x="1477962" y="2506662"/>
                  </a:lnTo>
                  <a:lnTo>
                    <a:pt x="1220152" y="3457892"/>
                  </a:lnTo>
                  <a:lnTo>
                    <a:pt x="1214120" y="3493452"/>
                  </a:lnTo>
                  <a:lnTo>
                    <a:pt x="1223010" y="3563620"/>
                  </a:lnTo>
                  <a:lnTo>
                    <a:pt x="1258570" y="3626802"/>
                  </a:lnTo>
                  <a:lnTo>
                    <a:pt x="1314767" y="3670300"/>
                  </a:lnTo>
                  <a:lnTo>
                    <a:pt x="1397635" y="3689350"/>
                  </a:lnTo>
                  <a:lnTo>
                    <a:pt x="1444625" y="3683000"/>
                  </a:lnTo>
                  <a:lnTo>
                    <a:pt x="1487805" y="3664902"/>
                  </a:lnTo>
                  <a:lnTo>
                    <a:pt x="1490662" y="3662680"/>
                  </a:lnTo>
                  <a:lnTo>
                    <a:pt x="1403985" y="3662680"/>
                  </a:lnTo>
                  <a:lnTo>
                    <a:pt x="1354137" y="3657600"/>
                  </a:lnTo>
                  <a:lnTo>
                    <a:pt x="1299210" y="3630612"/>
                  </a:lnTo>
                  <a:lnTo>
                    <a:pt x="1259205" y="3584257"/>
                  </a:lnTo>
                  <a:lnTo>
                    <a:pt x="1239202" y="3526155"/>
                  </a:lnTo>
                  <a:lnTo>
                    <a:pt x="1238567" y="3495357"/>
                  </a:lnTo>
                  <a:lnTo>
                    <a:pt x="1243965" y="3464242"/>
                  </a:lnTo>
                  <a:lnTo>
                    <a:pt x="1502092" y="2513012"/>
                  </a:lnTo>
                  <a:lnTo>
                    <a:pt x="1508442" y="2464435"/>
                  </a:lnTo>
                  <a:lnTo>
                    <a:pt x="1502092" y="2417445"/>
                  </a:lnTo>
                  <a:lnTo>
                    <a:pt x="1483995" y="2374265"/>
                  </a:lnTo>
                  <a:lnTo>
                    <a:pt x="1455737" y="2336800"/>
                  </a:lnTo>
                  <a:lnTo>
                    <a:pt x="1418272" y="2307907"/>
                  </a:lnTo>
                  <a:lnTo>
                    <a:pt x="1417637" y="2307590"/>
                  </a:lnTo>
                  <a:close/>
                </a:path>
                <a:path w="2545079" h="6837680">
                  <a:moveTo>
                    <a:pt x="2545080" y="0"/>
                  </a:moveTo>
                  <a:lnTo>
                    <a:pt x="2518410" y="0"/>
                  </a:lnTo>
                  <a:lnTo>
                    <a:pt x="1939290" y="2101215"/>
                  </a:lnTo>
                  <a:lnTo>
                    <a:pt x="1547495" y="3546475"/>
                  </a:lnTo>
                  <a:lnTo>
                    <a:pt x="1526540" y="3592195"/>
                  </a:lnTo>
                  <a:lnTo>
                    <a:pt x="1493520" y="3628072"/>
                  </a:lnTo>
                  <a:lnTo>
                    <a:pt x="1451610" y="3652202"/>
                  </a:lnTo>
                  <a:lnTo>
                    <a:pt x="1403985" y="3662680"/>
                  </a:lnTo>
                  <a:lnTo>
                    <a:pt x="1490662" y="3662680"/>
                  </a:lnTo>
                  <a:lnTo>
                    <a:pt x="1525270" y="3636645"/>
                  </a:lnTo>
                  <a:lnTo>
                    <a:pt x="1554162" y="3599180"/>
                  </a:lnTo>
                  <a:lnTo>
                    <a:pt x="1572895" y="3554095"/>
                  </a:lnTo>
                  <a:lnTo>
                    <a:pt x="1964690" y="2108835"/>
                  </a:lnTo>
                  <a:lnTo>
                    <a:pt x="2540000" y="16510"/>
                  </a:lnTo>
                  <a:lnTo>
                    <a:pt x="2543810" y="3810"/>
                  </a:lnTo>
                  <a:lnTo>
                    <a:pt x="2545080" y="0"/>
                  </a:lnTo>
                  <a:close/>
                </a:path>
              </a:pathLst>
            </a:custGeom>
            <a:solidFill>
              <a:srgbClr val="FFB8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5841999" cy="6858000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9914890" y="33019"/>
            <a:ext cx="2174240" cy="1244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50" spc="60" dirty="0">
                <a:solidFill>
                  <a:srgbClr val="FFFFFF"/>
                </a:solidFill>
                <a:latin typeface="Calibri"/>
                <a:cs typeface="Calibri"/>
              </a:rPr>
              <a:t>CSP004_C_E:</a:t>
            </a:r>
            <a:r>
              <a:rPr sz="65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650" spc="55" dirty="0">
                <a:solidFill>
                  <a:srgbClr val="FFFFFF"/>
                </a:solidFill>
                <a:latin typeface="Calibri"/>
                <a:cs typeface="Calibri"/>
              </a:rPr>
              <a:t>Abdelkader</a:t>
            </a:r>
            <a:r>
              <a:rPr sz="65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650" spc="60" dirty="0">
                <a:solidFill>
                  <a:srgbClr val="FFFFFF"/>
                </a:solidFill>
                <a:latin typeface="Calibri"/>
                <a:cs typeface="Calibri"/>
              </a:rPr>
              <a:t>Shaaban</a:t>
            </a:r>
            <a:r>
              <a:rPr sz="65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650" spc="55" dirty="0">
                <a:solidFill>
                  <a:srgbClr val="FFFFFF"/>
                </a:solidFill>
                <a:latin typeface="Calibri"/>
                <a:cs typeface="Calibri"/>
              </a:rPr>
              <a:t>και</a:t>
            </a:r>
            <a:r>
              <a:rPr sz="650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650" spc="50" dirty="0">
                <a:solidFill>
                  <a:srgbClr val="FFFFFF"/>
                </a:solidFill>
                <a:latin typeface="Calibri"/>
                <a:cs typeface="Calibri"/>
              </a:rPr>
              <a:t>Stefan</a:t>
            </a:r>
            <a:r>
              <a:rPr sz="65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650" spc="50" dirty="0">
                <a:solidFill>
                  <a:srgbClr val="FFFFFF"/>
                </a:solidFill>
                <a:latin typeface="Calibri"/>
                <a:cs typeface="Calibri"/>
              </a:rPr>
              <a:t>Schauer</a:t>
            </a:r>
            <a:endParaRPr sz="650">
              <a:latin typeface="Calibri"/>
              <a:cs typeface="Calibri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5920740" y="2827926"/>
            <a:ext cx="2435860" cy="724535"/>
          </a:xfrm>
          <a:prstGeom prst="rect">
            <a:avLst/>
          </a:prstGeom>
        </p:spPr>
        <p:txBody>
          <a:bodyPr vert="horz" wrap="square" lIns="0" tIns="628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95"/>
              </a:spcBef>
            </a:pPr>
            <a:r>
              <a:rPr sz="2250" spc="155" dirty="0"/>
              <a:t>Εργαλεία</a:t>
            </a:r>
            <a:r>
              <a:rPr sz="2250" spc="130" dirty="0"/>
              <a:t> </a:t>
            </a:r>
            <a:r>
              <a:rPr sz="2250" spc="170" dirty="0"/>
              <a:t>έρευνας</a:t>
            </a:r>
            <a:endParaRPr sz="2250"/>
          </a:p>
          <a:p>
            <a:pPr marL="12700">
              <a:lnSpc>
                <a:spcPct val="100000"/>
              </a:lnSpc>
              <a:spcBef>
                <a:spcPts val="305"/>
              </a:spcBef>
            </a:pPr>
            <a:r>
              <a:rPr sz="1750" spc="30" dirty="0">
                <a:solidFill>
                  <a:srgbClr val="FFB800"/>
                </a:solidFill>
              </a:rPr>
              <a:t>SS</a:t>
            </a:r>
            <a:endParaRPr sz="1750"/>
          </a:p>
        </p:txBody>
      </p:sp>
      <p:pic>
        <p:nvPicPr>
          <p:cNvPr id="9" name="object 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548880" y="5747067"/>
            <a:ext cx="3294062" cy="612140"/>
          </a:xfrm>
          <a:prstGeom prst="rect">
            <a:avLst/>
          </a:prstGeom>
        </p:spPr>
      </p:pic>
    </p:spTree>
  </p:cSld>
  <p:clrMapOvr>
    <a:masterClrMapping/>
  </p:clrMapOvr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131550" y="6326504"/>
            <a:ext cx="114935" cy="1244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50" spc="5" dirty="0">
                <a:latin typeface="Calibri"/>
                <a:cs typeface="Calibri"/>
              </a:rPr>
              <a:t>3</a:t>
            </a:r>
            <a:r>
              <a:rPr sz="650" spc="30" dirty="0">
                <a:latin typeface="Calibri"/>
                <a:cs typeface="Calibri"/>
              </a:rPr>
              <a:t>0</a:t>
            </a:r>
            <a:endParaRPr sz="650">
              <a:latin typeface="Calibri"/>
              <a:cs typeface="Calibri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5435600" y="0"/>
            <a:ext cx="6271260" cy="6878955"/>
            <a:chOff x="5435600" y="0"/>
            <a:chExt cx="6271260" cy="6878955"/>
          </a:xfrm>
        </p:grpSpPr>
        <p:sp>
          <p:nvSpPr>
            <p:cNvPr id="4" name="object 4"/>
            <p:cNvSpPr/>
            <p:nvPr/>
          </p:nvSpPr>
          <p:spPr>
            <a:xfrm>
              <a:off x="6896100" y="1270"/>
              <a:ext cx="1818639" cy="6856730"/>
            </a:xfrm>
            <a:custGeom>
              <a:avLst/>
              <a:gdLst/>
              <a:ahLst/>
              <a:cxnLst/>
              <a:rect l="l" t="t" r="r" b="b"/>
              <a:pathLst>
                <a:path w="1818640" h="6856730">
                  <a:moveTo>
                    <a:pt x="0" y="6856730"/>
                  </a:moveTo>
                  <a:lnTo>
                    <a:pt x="1818322" y="0"/>
                  </a:lnTo>
                </a:path>
              </a:pathLst>
            </a:custGeom>
            <a:ln w="22225">
              <a:solidFill>
                <a:srgbClr val="D6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7895589" y="5207635"/>
              <a:ext cx="756285" cy="1645920"/>
            </a:xfrm>
            <a:custGeom>
              <a:avLst/>
              <a:gdLst/>
              <a:ahLst/>
              <a:cxnLst/>
              <a:rect l="l" t="t" r="r" b="b"/>
              <a:pathLst>
                <a:path w="756284" h="1645920">
                  <a:moveTo>
                    <a:pt x="578484" y="0"/>
                  </a:moveTo>
                  <a:lnTo>
                    <a:pt x="532129" y="6350"/>
                  </a:lnTo>
                  <a:lnTo>
                    <a:pt x="489902" y="24129"/>
                  </a:lnTo>
                  <a:lnTo>
                    <a:pt x="453389" y="52387"/>
                  </a:lnTo>
                  <a:lnTo>
                    <a:pt x="425132" y="89534"/>
                  </a:lnTo>
                  <a:lnTo>
                    <a:pt x="406400" y="134619"/>
                  </a:lnTo>
                  <a:lnTo>
                    <a:pt x="0" y="1645602"/>
                  </a:lnTo>
                  <a:lnTo>
                    <a:pt x="26352" y="1645602"/>
                  </a:lnTo>
                  <a:lnTo>
                    <a:pt x="430212" y="140969"/>
                  </a:lnTo>
                  <a:lnTo>
                    <a:pt x="450214" y="95249"/>
                  </a:lnTo>
                  <a:lnTo>
                    <a:pt x="482282" y="59689"/>
                  </a:lnTo>
                  <a:lnTo>
                    <a:pt x="523239" y="35559"/>
                  </a:lnTo>
                  <a:lnTo>
                    <a:pt x="569594" y="25399"/>
                  </a:lnTo>
                  <a:lnTo>
                    <a:pt x="662362" y="25399"/>
                  </a:lnTo>
                  <a:lnTo>
                    <a:pt x="624839" y="6350"/>
                  </a:lnTo>
                  <a:lnTo>
                    <a:pt x="578484" y="0"/>
                  </a:lnTo>
                  <a:close/>
                </a:path>
                <a:path w="756284" h="1645920">
                  <a:moveTo>
                    <a:pt x="662362" y="25399"/>
                  </a:moveTo>
                  <a:lnTo>
                    <a:pt x="569594" y="25399"/>
                  </a:lnTo>
                  <a:lnTo>
                    <a:pt x="618489" y="30797"/>
                  </a:lnTo>
                  <a:lnTo>
                    <a:pt x="672464" y="57784"/>
                  </a:lnTo>
                  <a:lnTo>
                    <a:pt x="711517" y="103822"/>
                  </a:lnTo>
                  <a:lnTo>
                    <a:pt x="730884" y="161607"/>
                  </a:lnTo>
                  <a:lnTo>
                    <a:pt x="731837" y="192087"/>
                  </a:lnTo>
                  <a:lnTo>
                    <a:pt x="726439" y="222884"/>
                  </a:lnTo>
                  <a:lnTo>
                    <a:pt x="343852" y="1645602"/>
                  </a:lnTo>
                  <a:lnTo>
                    <a:pt x="370204" y="1645602"/>
                  </a:lnTo>
                  <a:lnTo>
                    <a:pt x="750252" y="229552"/>
                  </a:lnTo>
                  <a:lnTo>
                    <a:pt x="756284" y="193674"/>
                  </a:lnTo>
                  <a:lnTo>
                    <a:pt x="755332" y="158432"/>
                  </a:lnTo>
                  <a:lnTo>
                    <a:pt x="732789" y="91122"/>
                  </a:lnTo>
                  <a:lnTo>
                    <a:pt x="686752" y="37782"/>
                  </a:lnTo>
                  <a:lnTo>
                    <a:pt x="662362" y="25399"/>
                  </a:lnTo>
                  <a:close/>
                </a:path>
              </a:pathLst>
            </a:custGeom>
            <a:solidFill>
              <a:srgbClr val="D679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548879" y="6167120"/>
              <a:ext cx="3294379" cy="612140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435600" y="1630680"/>
              <a:ext cx="6271259" cy="4587240"/>
            </a:xfrm>
            <a:prstGeom prst="rect">
              <a:avLst/>
            </a:prstGeom>
          </p:spPr>
        </p:pic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875030" y="423545"/>
            <a:ext cx="2646045" cy="287258"/>
          </a:xfrm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lstStyle/>
          <a:p>
            <a:pPr marL="12700" marR="5080" indent="136525">
              <a:lnSpc>
                <a:spcPts val="2010"/>
              </a:lnSpc>
              <a:spcBef>
                <a:spcPts val="240"/>
              </a:spcBef>
              <a:tabLst>
                <a:tab pos="1712595" algn="l"/>
              </a:tabLst>
            </a:pPr>
            <a:r>
              <a:rPr sz="1750" spc="75" dirty="0">
                <a:solidFill>
                  <a:srgbClr val="000000"/>
                </a:solidFill>
              </a:rPr>
              <a:t>Παραδείγματα	</a:t>
            </a:r>
            <a:r>
              <a:rPr sz="1750" spc="-5" dirty="0">
                <a:solidFill>
                  <a:srgbClr val="000000"/>
                </a:solidFill>
              </a:rPr>
              <a:t>στο </a:t>
            </a:r>
            <a:r>
              <a:rPr lang="en-US" sz="1750" spc="-20" dirty="0">
                <a:solidFill>
                  <a:srgbClr val="000000"/>
                </a:solidFill>
              </a:rPr>
              <a:t>SS</a:t>
            </a:r>
            <a:endParaRPr sz="1750" dirty="0"/>
          </a:p>
        </p:txBody>
      </p:sp>
      <p:sp>
        <p:nvSpPr>
          <p:cNvPr id="12" name="object 12"/>
          <p:cNvSpPr txBox="1"/>
          <p:nvPr/>
        </p:nvSpPr>
        <p:spPr>
          <a:xfrm>
            <a:off x="78739" y="6672262"/>
            <a:ext cx="1839595" cy="1809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625"/>
              </a:lnSpc>
            </a:pPr>
            <a:r>
              <a:rPr sz="550" u="sng" spc="35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4"/>
              </a:rPr>
              <a:t>ss(8)</a:t>
            </a:r>
            <a:r>
              <a:rPr sz="550" u="sng" spc="25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4"/>
              </a:rPr>
              <a:t> </a:t>
            </a:r>
            <a:r>
              <a:rPr sz="550" u="sng" spc="30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4"/>
              </a:rPr>
              <a:t>-</a:t>
            </a:r>
            <a:r>
              <a:rPr sz="550" u="sng" spc="25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4"/>
              </a:rPr>
              <a:t> </a:t>
            </a:r>
            <a:r>
              <a:rPr sz="550" u="sng" spc="45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4"/>
              </a:rPr>
              <a:t>Σελίδα</a:t>
            </a:r>
            <a:r>
              <a:rPr sz="550" u="sng" spc="25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4"/>
              </a:rPr>
              <a:t> </a:t>
            </a:r>
            <a:r>
              <a:rPr sz="550" u="sng" spc="40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4"/>
              </a:rPr>
              <a:t>εγχειριδίου</a:t>
            </a:r>
            <a:r>
              <a:rPr sz="550" u="sng" spc="20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4"/>
              </a:rPr>
              <a:t> </a:t>
            </a:r>
            <a:r>
              <a:rPr sz="550" u="sng" spc="45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4"/>
              </a:rPr>
              <a:t>Linux</a:t>
            </a:r>
            <a:r>
              <a:rPr sz="550" u="sng" spc="20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4"/>
              </a:rPr>
              <a:t> </a:t>
            </a:r>
            <a:r>
              <a:rPr sz="550" u="sng" spc="45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4"/>
              </a:rPr>
              <a:t>λειτουργικό</a:t>
            </a:r>
            <a:r>
              <a:rPr sz="550" u="sng" spc="25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4"/>
              </a:rPr>
              <a:t> </a:t>
            </a:r>
            <a:r>
              <a:rPr sz="550" u="sng" spc="50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</a:rPr>
              <a:t>σύστημα</a:t>
            </a:r>
            <a:endParaRPr sz="5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0"/>
              </a:spcBef>
            </a:pPr>
            <a:r>
              <a:rPr sz="550" spc="45" dirty="0">
                <a:solidFill>
                  <a:srgbClr val="85872B"/>
                </a:solidFill>
                <a:latin typeface="Calibri"/>
                <a:cs typeface="Calibri"/>
                <a:hlinkClick r:id="rId4"/>
              </a:rPr>
              <a:t>ανοιχτού</a:t>
            </a:r>
            <a:r>
              <a:rPr sz="550" spc="15" dirty="0">
                <a:solidFill>
                  <a:srgbClr val="85872B"/>
                </a:solidFill>
                <a:latin typeface="Calibri"/>
                <a:cs typeface="Calibri"/>
                <a:hlinkClick r:id="rId4"/>
              </a:rPr>
              <a:t> </a:t>
            </a:r>
            <a:r>
              <a:rPr sz="550" spc="50" dirty="0">
                <a:solidFill>
                  <a:srgbClr val="85872B"/>
                </a:solidFill>
                <a:latin typeface="Calibri"/>
                <a:cs typeface="Calibri"/>
                <a:hlinkClick r:id="rId4"/>
              </a:rPr>
              <a:t>κώδικα</a:t>
            </a:r>
            <a:r>
              <a:rPr sz="550" spc="15" dirty="0">
                <a:solidFill>
                  <a:srgbClr val="85872B"/>
                </a:solidFill>
                <a:latin typeface="Calibri"/>
                <a:cs typeface="Calibri"/>
                <a:hlinkClick r:id="rId4"/>
              </a:rPr>
              <a:t> </a:t>
            </a:r>
            <a:r>
              <a:rPr sz="550" spc="50" dirty="0">
                <a:solidFill>
                  <a:srgbClr val="85872B"/>
                </a:solidFill>
                <a:latin typeface="Calibri"/>
                <a:cs typeface="Calibri"/>
                <a:hlinkClick r:id="rId4"/>
              </a:rPr>
              <a:t>βασισμένο</a:t>
            </a:r>
            <a:r>
              <a:rPr sz="550" spc="15" dirty="0">
                <a:solidFill>
                  <a:srgbClr val="85872B"/>
                </a:solidFill>
                <a:latin typeface="Calibri"/>
                <a:cs typeface="Calibri"/>
                <a:hlinkClick r:id="rId4"/>
              </a:rPr>
              <a:t> </a:t>
            </a:r>
            <a:r>
              <a:rPr sz="550" spc="50" dirty="0">
                <a:solidFill>
                  <a:srgbClr val="85872B"/>
                </a:solidFill>
                <a:latin typeface="Calibri"/>
                <a:cs typeface="Calibri"/>
                <a:hlinkClick r:id="rId4"/>
              </a:rPr>
              <a:t>στ</a:t>
            </a:r>
            <a:r>
              <a:rPr sz="550" spc="50" dirty="0">
                <a:solidFill>
                  <a:srgbClr val="85872B"/>
                </a:solidFill>
                <a:latin typeface="Calibri"/>
                <a:cs typeface="Calibri"/>
              </a:rPr>
              <a:t>ο</a:t>
            </a:r>
            <a:r>
              <a:rPr sz="550" spc="25" dirty="0">
                <a:solidFill>
                  <a:srgbClr val="85872B"/>
                </a:solidFill>
                <a:latin typeface="Calibri"/>
                <a:cs typeface="Calibri"/>
              </a:rPr>
              <a:t> </a:t>
            </a:r>
            <a:r>
              <a:rPr sz="550" spc="40" dirty="0">
                <a:solidFill>
                  <a:srgbClr val="85872B"/>
                </a:solidFill>
                <a:latin typeface="Calibri"/>
                <a:cs typeface="Calibri"/>
              </a:rPr>
              <a:t>Unix)</a:t>
            </a:r>
            <a:endParaRPr sz="55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308340" y="33019"/>
            <a:ext cx="2174240" cy="1244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50" spc="60" dirty="0">
                <a:latin typeface="Calibri"/>
                <a:cs typeface="Calibri"/>
              </a:rPr>
              <a:t>CSP004_C_E:</a:t>
            </a:r>
            <a:r>
              <a:rPr sz="650" spc="35" dirty="0">
                <a:latin typeface="Calibri"/>
                <a:cs typeface="Calibri"/>
              </a:rPr>
              <a:t> </a:t>
            </a:r>
            <a:r>
              <a:rPr sz="650" spc="55" dirty="0">
                <a:latin typeface="Calibri"/>
                <a:cs typeface="Calibri"/>
              </a:rPr>
              <a:t>Abdelkader</a:t>
            </a:r>
            <a:r>
              <a:rPr sz="650" spc="30" dirty="0">
                <a:latin typeface="Calibri"/>
                <a:cs typeface="Calibri"/>
              </a:rPr>
              <a:t> </a:t>
            </a:r>
            <a:r>
              <a:rPr sz="650" spc="60" dirty="0">
                <a:latin typeface="Calibri"/>
                <a:cs typeface="Calibri"/>
              </a:rPr>
              <a:t>Shaaban</a:t>
            </a:r>
            <a:r>
              <a:rPr sz="650" spc="40" dirty="0">
                <a:latin typeface="Calibri"/>
                <a:cs typeface="Calibri"/>
              </a:rPr>
              <a:t> </a:t>
            </a:r>
            <a:r>
              <a:rPr sz="650" spc="55" dirty="0">
                <a:latin typeface="Calibri"/>
                <a:cs typeface="Calibri"/>
              </a:rPr>
              <a:t>και</a:t>
            </a:r>
            <a:r>
              <a:rPr sz="650" spc="25" dirty="0">
                <a:latin typeface="Calibri"/>
                <a:cs typeface="Calibri"/>
              </a:rPr>
              <a:t> </a:t>
            </a:r>
            <a:r>
              <a:rPr sz="650" spc="50" dirty="0">
                <a:latin typeface="Calibri"/>
                <a:cs typeface="Calibri"/>
              </a:rPr>
              <a:t>Stefan</a:t>
            </a:r>
            <a:r>
              <a:rPr sz="650" spc="25" dirty="0">
                <a:latin typeface="Calibri"/>
                <a:cs typeface="Calibri"/>
              </a:rPr>
              <a:t> </a:t>
            </a:r>
            <a:r>
              <a:rPr sz="650" spc="50" dirty="0">
                <a:latin typeface="Calibri"/>
                <a:cs typeface="Calibri"/>
              </a:rPr>
              <a:t>Schauer</a:t>
            </a:r>
            <a:endParaRPr sz="65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054735" y="1672590"/>
            <a:ext cx="2983865" cy="187487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0"/>
              </a:spcBef>
            </a:pPr>
            <a:r>
              <a:rPr sz="1100" b="1" spc="80" dirty="0">
                <a:latin typeface="Calibri"/>
                <a:cs typeface="Calibri"/>
              </a:rPr>
              <a:t>Το</a:t>
            </a:r>
            <a:r>
              <a:rPr sz="1100" b="1" spc="45" dirty="0">
                <a:latin typeface="Calibri"/>
                <a:cs typeface="Calibri"/>
              </a:rPr>
              <a:t> </a:t>
            </a:r>
            <a:r>
              <a:rPr sz="1100" b="1" spc="75" dirty="0">
                <a:latin typeface="Calibri"/>
                <a:cs typeface="Calibri"/>
              </a:rPr>
              <a:t>SS</a:t>
            </a:r>
            <a:r>
              <a:rPr sz="1100" b="1" spc="50" dirty="0">
                <a:latin typeface="Calibri"/>
                <a:cs typeface="Calibri"/>
              </a:rPr>
              <a:t> </a:t>
            </a:r>
            <a:r>
              <a:rPr sz="1100" b="1" spc="70" dirty="0">
                <a:latin typeface="Calibri"/>
                <a:cs typeface="Calibri"/>
              </a:rPr>
              <a:t>χρησιμοποιείται</a:t>
            </a:r>
            <a:r>
              <a:rPr sz="1100" b="1" spc="55" dirty="0">
                <a:latin typeface="Calibri"/>
                <a:cs typeface="Calibri"/>
              </a:rPr>
              <a:t> </a:t>
            </a:r>
            <a:r>
              <a:rPr sz="1100" b="1" spc="70" dirty="0">
                <a:latin typeface="Calibri"/>
                <a:cs typeface="Calibri"/>
              </a:rPr>
              <a:t>για</a:t>
            </a:r>
            <a:r>
              <a:rPr sz="1100" b="1" spc="50" dirty="0">
                <a:latin typeface="Calibri"/>
                <a:cs typeface="Calibri"/>
              </a:rPr>
              <a:t> </a:t>
            </a:r>
            <a:r>
              <a:rPr sz="1100" b="1" spc="75" dirty="0">
                <a:latin typeface="Calibri"/>
                <a:cs typeface="Calibri"/>
              </a:rPr>
              <a:t>την</a:t>
            </a:r>
            <a:r>
              <a:rPr sz="1100" b="1" spc="50" dirty="0">
                <a:latin typeface="Calibri"/>
                <a:cs typeface="Calibri"/>
              </a:rPr>
              <a:t> </a:t>
            </a:r>
            <a:r>
              <a:rPr sz="1100" b="1" spc="85" dirty="0">
                <a:latin typeface="Calibri"/>
                <a:cs typeface="Calibri"/>
              </a:rPr>
              <a:t>απόρριψη</a:t>
            </a:r>
            <a:r>
              <a:rPr sz="1100" b="1" spc="50" dirty="0">
                <a:latin typeface="Calibri"/>
                <a:cs typeface="Calibri"/>
              </a:rPr>
              <a:t> </a:t>
            </a:r>
            <a:r>
              <a:rPr sz="1100" b="1" spc="70" dirty="0">
                <a:latin typeface="Calibri"/>
                <a:cs typeface="Calibri"/>
              </a:rPr>
              <a:t>στατιστικών</a:t>
            </a:r>
            <a:r>
              <a:rPr sz="1100" b="1" spc="55" dirty="0">
                <a:latin typeface="Calibri"/>
                <a:cs typeface="Calibri"/>
              </a:rPr>
              <a:t> </a:t>
            </a:r>
            <a:r>
              <a:rPr sz="1100" b="1" spc="70" dirty="0">
                <a:latin typeface="Calibri"/>
                <a:cs typeface="Calibri"/>
              </a:rPr>
              <a:t>στοιχείων</a:t>
            </a:r>
            <a:r>
              <a:rPr sz="1100" b="1" spc="50" dirty="0">
                <a:latin typeface="Calibri"/>
                <a:cs typeface="Calibri"/>
              </a:rPr>
              <a:t> </a:t>
            </a:r>
            <a:r>
              <a:rPr sz="1100" b="1" spc="75" dirty="0">
                <a:latin typeface="Calibri"/>
                <a:cs typeface="Calibri"/>
              </a:rPr>
              <a:t>υποδοχής.</a:t>
            </a:r>
            <a:r>
              <a:rPr sz="1100" b="1" spc="50" dirty="0">
                <a:latin typeface="Calibri"/>
                <a:cs typeface="Calibri"/>
              </a:rPr>
              <a:t> </a:t>
            </a:r>
            <a:r>
              <a:rPr sz="1100" b="1" spc="70" dirty="0">
                <a:latin typeface="Calibri"/>
                <a:cs typeface="Calibri"/>
              </a:rPr>
              <a:t>Επιτρέπει</a:t>
            </a:r>
            <a:r>
              <a:rPr sz="1100" b="1" spc="50" dirty="0">
                <a:latin typeface="Calibri"/>
                <a:cs typeface="Calibri"/>
              </a:rPr>
              <a:t> </a:t>
            </a:r>
            <a:r>
              <a:rPr sz="1100" b="1" spc="75" dirty="0">
                <a:latin typeface="Calibri"/>
                <a:cs typeface="Calibri"/>
              </a:rPr>
              <a:t>την</a:t>
            </a:r>
            <a:r>
              <a:rPr sz="1100" b="1" spc="50" dirty="0">
                <a:latin typeface="Calibri"/>
                <a:cs typeface="Calibri"/>
              </a:rPr>
              <a:t> </a:t>
            </a:r>
            <a:r>
              <a:rPr sz="1100" b="1" spc="80" dirty="0">
                <a:latin typeface="Calibri"/>
                <a:cs typeface="Calibri"/>
              </a:rPr>
              <a:t>εμφάνιση</a:t>
            </a:r>
            <a:r>
              <a:rPr sz="1100" b="1" spc="50" dirty="0">
                <a:latin typeface="Calibri"/>
                <a:cs typeface="Calibri"/>
              </a:rPr>
              <a:t> </a:t>
            </a:r>
            <a:r>
              <a:rPr sz="1100" b="1" spc="85" dirty="0">
                <a:latin typeface="Calibri"/>
                <a:cs typeface="Calibri"/>
              </a:rPr>
              <a:t>πληροφοριών</a:t>
            </a:r>
            <a:r>
              <a:rPr sz="1100" b="1" spc="45" dirty="0">
                <a:latin typeface="Calibri"/>
                <a:cs typeface="Calibri"/>
              </a:rPr>
              <a:t> </a:t>
            </a:r>
            <a:r>
              <a:rPr sz="1100" b="1" spc="75" dirty="0">
                <a:latin typeface="Calibri"/>
                <a:cs typeface="Calibri"/>
              </a:rPr>
              <a:t>ομοιότητας</a:t>
            </a:r>
            <a:r>
              <a:rPr sz="1100" b="1" spc="55" dirty="0">
                <a:latin typeface="Calibri"/>
                <a:cs typeface="Calibri"/>
              </a:rPr>
              <a:t> </a:t>
            </a:r>
            <a:r>
              <a:rPr sz="1100" b="1" spc="85" dirty="0">
                <a:latin typeface="Calibri"/>
                <a:cs typeface="Calibri"/>
              </a:rPr>
              <a:t>με</a:t>
            </a:r>
            <a:r>
              <a:rPr sz="1100" b="1" spc="50" dirty="0">
                <a:latin typeface="Calibri"/>
                <a:cs typeface="Calibri"/>
              </a:rPr>
              <a:t> </a:t>
            </a:r>
            <a:r>
              <a:rPr sz="1100" b="1" spc="75" dirty="0">
                <a:latin typeface="Calibri"/>
                <a:cs typeface="Calibri"/>
              </a:rPr>
              <a:t>το</a:t>
            </a:r>
            <a:r>
              <a:rPr sz="1100" b="1" spc="50" dirty="0">
                <a:latin typeface="Calibri"/>
                <a:cs typeface="Calibri"/>
              </a:rPr>
              <a:t> </a:t>
            </a:r>
            <a:r>
              <a:rPr sz="1100" b="1" spc="70" dirty="0">
                <a:latin typeface="Calibri"/>
                <a:cs typeface="Calibri"/>
              </a:rPr>
              <a:t>Netstat</a:t>
            </a:r>
            <a:r>
              <a:rPr sz="1100" b="1" spc="55" dirty="0">
                <a:latin typeface="Calibri"/>
                <a:cs typeface="Calibri"/>
              </a:rPr>
              <a:t> </a:t>
            </a:r>
            <a:r>
              <a:rPr sz="1100" b="1" spc="70" dirty="0">
                <a:latin typeface="Calibri"/>
                <a:cs typeface="Calibri"/>
              </a:rPr>
              <a:t>(εντολή</a:t>
            </a:r>
            <a:r>
              <a:rPr sz="1100" b="1" spc="50" dirty="0">
                <a:latin typeface="Calibri"/>
                <a:cs typeface="Calibri"/>
              </a:rPr>
              <a:t> </a:t>
            </a:r>
            <a:r>
              <a:rPr sz="1100" b="1" spc="70" dirty="0">
                <a:latin typeface="Calibri"/>
                <a:cs typeface="Calibri"/>
              </a:rPr>
              <a:t>για</a:t>
            </a:r>
            <a:r>
              <a:rPr sz="1100" b="1" spc="50" dirty="0">
                <a:latin typeface="Calibri"/>
                <a:cs typeface="Calibri"/>
              </a:rPr>
              <a:t> </a:t>
            </a:r>
            <a:r>
              <a:rPr sz="1100" b="1" spc="75" dirty="0">
                <a:latin typeface="Calibri"/>
                <a:cs typeface="Calibri"/>
              </a:rPr>
              <a:t>έλεγχο </a:t>
            </a:r>
            <a:r>
              <a:rPr sz="1100" b="1" spc="-235" dirty="0">
                <a:latin typeface="Calibri"/>
                <a:cs typeface="Calibri"/>
              </a:rPr>
              <a:t> </a:t>
            </a:r>
            <a:r>
              <a:rPr sz="1100" b="1" spc="80" dirty="0">
                <a:latin typeface="Calibri"/>
                <a:cs typeface="Calibri"/>
              </a:rPr>
              <a:t>ενεργών</a:t>
            </a:r>
            <a:r>
              <a:rPr sz="1100" b="1" spc="40" dirty="0">
                <a:latin typeface="Calibri"/>
                <a:cs typeface="Calibri"/>
              </a:rPr>
              <a:t> </a:t>
            </a:r>
            <a:r>
              <a:rPr sz="1100" b="1" spc="80" dirty="0">
                <a:latin typeface="Calibri"/>
                <a:cs typeface="Calibri"/>
              </a:rPr>
              <a:t>συνδέσεων</a:t>
            </a:r>
            <a:r>
              <a:rPr sz="1100" b="1" spc="45" dirty="0">
                <a:latin typeface="Calibri"/>
                <a:cs typeface="Calibri"/>
              </a:rPr>
              <a:t> </a:t>
            </a:r>
            <a:r>
              <a:rPr sz="1100" b="1" spc="70" dirty="0">
                <a:latin typeface="Calibri"/>
                <a:cs typeface="Calibri"/>
              </a:rPr>
              <a:t>και</a:t>
            </a:r>
            <a:r>
              <a:rPr sz="1100" b="1" spc="50" dirty="0">
                <a:latin typeface="Calibri"/>
                <a:cs typeface="Calibri"/>
              </a:rPr>
              <a:t> </a:t>
            </a:r>
            <a:r>
              <a:rPr sz="1100" b="1" spc="70" dirty="0">
                <a:latin typeface="Calibri"/>
                <a:cs typeface="Calibri"/>
              </a:rPr>
              <a:t>ports</a:t>
            </a:r>
            <a:r>
              <a:rPr sz="1100" b="1" spc="45" dirty="0">
                <a:latin typeface="Calibri"/>
                <a:cs typeface="Calibri"/>
              </a:rPr>
              <a:t> </a:t>
            </a:r>
            <a:r>
              <a:rPr sz="1100" b="1" spc="80" dirty="0">
                <a:latin typeface="Calibri"/>
                <a:cs typeface="Calibri"/>
              </a:rPr>
              <a:t>σε</a:t>
            </a:r>
            <a:r>
              <a:rPr sz="1100" b="1" spc="50" dirty="0">
                <a:latin typeface="Calibri"/>
                <a:cs typeface="Calibri"/>
              </a:rPr>
              <a:t> </a:t>
            </a:r>
            <a:r>
              <a:rPr sz="1100" b="1" spc="70" dirty="0">
                <a:latin typeface="Calibri"/>
                <a:cs typeface="Calibri"/>
              </a:rPr>
              <a:t>λειτουργικά</a:t>
            </a:r>
            <a:r>
              <a:rPr sz="1100" b="1" spc="45" dirty="0">
                <a:latin typeface="Calibri"/>
                <a:cs typeface="Calibri"/>
              </a:rPr>
              <a:t> </a:t>
            </a:r>
            <a:r>
              <a:rPr sz="1100" b="1" spc="75" dirty="0">
                <a:latin typeface="Calibri"/>
                <a:cs typeface="Calibri"/>
              </a:rPr>
              <a:t>συστήματα).</a:t>
            </a:r>
            <a:r>
              <a:rPr sz="1100" b="1" spc="55" dirty="0">
                <a:latin typeface="Calibri"/>
                <a:cs typeface="Calibri"/>
              </a:rPr>
              <a:t> </a:t>
            </a:r>
            <a:r>
              <a:rPr sz="1100" b="1" spc="85" dirty="0">
                <a:latin typeface="Calibri"/>
                <a:cs typeface="Calibri"/>
              </a:rPr>
              <a:t>Μπορεί</a:t>
            </a:r>
            <a:r>
              <a:rPr sz="1100" b="1" spc="45" dirty="0">
                <a:latin typeface="Calibri"/>
                <a:cs typeface="Calibri"/>
              </a:rPr>
              <a:t> </a:t>
            </a:r>
            <a:r>
              <a:rPr sz="1100" b="1" spc="85" dirty="0">
                <a:latin typeface="Calibri"/>
                <a:cs typeface="Calibri"/>
              </a:rPr>
              <a:t>να</a:t>
            </a:r>
            <a:r>
              <a:rPr sz="1100" b="1" spc="50" dirty="0">
                <a:latin typeface="Calibri"/>
                <a:cs typeface="Calibri"/>
              </a:rPr>
              <a:t> </a:t>
            </a:r>
            <a:r>
              <a:rPr sz="1100" b="1" spc="75" dirty="0">
                <a:latin typeface="Calibri"/>
                <a:cs typeface="Calibri"/>
              </a:rPr>
              <a:t>εμφανίσει</a:t>
            </a:r>
            <a:r>
              <a:rPr sz="1100" b="1" spc="45" dirty="0">
                <a:latin typeface="Calibri"/>
                <a:cs typeface="Calibri"/>
              </a:rPr>
              <a:t> </a:t>
            </a:r>
            <a:r>
              <a:rPr sz="1100" b="1" spc="75" dirty="0">
                <a:latin typeface="Calibri"/>
                <a:cs typeface="Calibri"/>
              </a:rPr>
              <a:t>περισσότερες</a:t>
            </a:r>
            <a:r>
              <a:rPr sz="1100" b="1" spc="50" dirty="0">
                <a:latin typeface="Calibri"/>
                <a:cs typeface="Calibri"/>
              </a:rPr>
              <a:t> </a:t>
            </a:r>
            <a:r>
              <a:rPr sz="1100" b="1" spc="80" dirty="0">
                <a:latin typeface="Calibri"/>
                <a:cs typeface="Calibri"/>
              </a:rPr>
              <a:t>πληροφορίες</a:t>
            </a:r>
            <a:r>
              <a:rPr sz="1100" b="1" spc="55" dirty="0">
                <a:latin typeface="Calibri"/>
                <a:cs typeface="Calibri"/>
              </a:rPr>
              <a:t> </a:t>
            </a:r>
            <a:r>
              <a:rPr sz="1100" b="1" spc="80" dirty="0">
                <a:latin typeface="Calibri"/>
                <a:cs typeface="Calibri"/>
              </a:rPr>
              <a:t>TCP</a:t>
            </a:r>
            <a:r>
              <a:rPr sz="1100" b="1" spc="50" dirty="0">
                <a:latin typeface="Calibri"/>
                <a:cs typeface="Calibri"/>
              </a:rPr>
              <a:t> </a:t>
            </a:r>
            <a:r>
              <a:rPr sz="1100" b="1" spc="70" dirty="0">
                <a:latin typeface="Calibri"/>
                <a:cs typeface="Calibri"/>
              </a:rPr>
              <a:t>(Transmission</a:t>
            </a:r>
            <a:r>
              <a:rPr sz="1100" b="1" spc="45" dirty="0">
                <a:latin typeface="Calibri"/>
                <a:cs typeface="Calibri"/>
              </a:rPr>
              <a:t> </a:t>
            </a:r>
            <a:r>
              <a:rPr sz="1100" b="1" spc="70" dirty="0">
                <a:latin typeface="Calibri"/>
                <a:cs typeface="Calibri"/>
              </a:rPr>
              <a:t>Control</a:t>
            </a:r>
            <a:r>
              <a:rPr sz="1100" b="1" spc="45" dirty="0">
                <a:latin typeface="Calibri"/>
                <a:cs typeface="Calibri"/>
              </a:rPr>
              <a:t> </a:t>
            </a:r>
            <a:r>
              <a:rPr sz="1100" b="1" spc="70" dirty="0">
                <a:latin typeface="Calibri"/>
                <a:cs typeface="Calibri"/>
              </a:rPr>
              <a:t>Protocol</a:t>
            </a:r>
            <a:r>
              <a:rPr sz="1100" b="1" spc="50" dirty="0">
                <a:latin typeface="Calibri"/>
                <a:cs typeface="Calibri"/>
              </a:rPr>
              <a:t> -</a:t>
            </a:r>
            <a:r>
              <a:rPr sz="1100" b="1" spc="45" dirty="0">
                <a:latin typeface="Calibri"/>
                <a:cs typeface="Calibri"/>
              </a:rPr>
              <a:t> </a:t>
            </a:r>
            <a:r>
              <a:rPr sz="1100" b="1" spc="85" dirty="0">
                <a:latin typeface="Calibri"/>
                <a:cs typeface="Calibri"/>
              </a:rPr>
              <a:t>πρωτόκολλο </a:t>
            </a:r>
            <a:r>
              <a:rPr sz="1100" b="1" spc="90" dirty="0">
                <a:latin typeface="Calibri"/>
                <a:cs typeface="Calibri"/>
              </a:rPr>
              <a:t> </a:t>
            </a:r>
            <a:r>
              <a:rPr sz="1100" b="1" spc="70" dirty="0">
                <a:latin typeface="Calibri"/>
                <a:cs typeface="Calibri"/>
              </a:rPr>
              <a:t>επικοινωνίας</a:t>
            </a:r>
            <a:r>
              <a:rPr sz="1100" b="1" spc="35" dirty="0">
                <a:latin typeface="Calibri"/>
                <a:cs typeface="Calibri"/>
              </a:rPr>
              <a:t> </a:t>
            </a:r>
            <a:r>
              <a:rPr sz="1100" b="1" spc="75" dirty="0">
                <a:latin typeface="Calibri"/>
                <a:cs typeface="Calibri"/>
              </a:rPr>
              <a:t>δικτύου</a:t>
            </a:r>
            <a:r>
              <a:rPr sz="1100" b="1" spc="35" dirty="0">
                <a:latin typeface="Calibri"/>
                <a:cs typeface="Calibri"/>
              </a:rPr>
              <a:t> </a:t>
            </a:r>
            <a:r>
              <a:rPr sz="1100" b="1" spc="90" dirty="0">
                <a:latin typeface="Calibri"/>
                <a:cs typeface="Calibri"/>
              </a:rPr>
              <a:t>που</a:t>
            </a:r>
            <a:r>
              <a:rPr sz="1100" b="1" spc="35" dirty="0">
                <a:latin typeface="Calibri"/>
                <a:cs typeface="Calibri"/>
              </a:rPr>
              <a:t> </a:t>
            </a:r>
            <a:r>
              <a:rPr sz="1100" b="1" spc="70" dirty="0">
                <a:latin typeface="Calibri"/>
                <a:cs typeface="Calibri"/>
              </a:rPr>
              <a:t>χρησιμοποιείται</a:t>
            </a:r>
            <a:r>
              <a:rPr sz="1100" b="1" spc="35" dirty="0">
                <a:latin typeface="Calibri"/>
                <a:cs typeface="Calibri"/>
              </a:rPr>
              <a:t> </a:t>
            </a:r>
            <a:r>
              <a:rPr sz="1100" b="1" spc="80" dirty="0">
                <a:latin typeface="Calibri"/>
                <a:cs typeface="Calibri"/>
              </a:rPr>
              <a:t>στο</a:t>
            </a:r>
            <a:r>
              <a:rPr sz="1100" b="1" spc="35" dirty="0">
                <a:latin typeface="Calibri"/>
                <a:cs typeface="Calibri"/>
              </a:rPr>
              <a:t> </a:t>
            </a:r>
            <a:r>
              <a:rPr sz="1100" b="1" spc="70" dirty="0">
                <a:latin typeface="Calibri"/>
                <a:cs typeface="Calibri"/>
              </a:rPr>
              <a:t>διαδίκτυο)</a:t>
            </a:r>
            <a:r>
              <a:rPr sz="1100" b="1" spc="40" dirty="0">
                <a:latin typeface="Calibri"/>
                <a:cs typeface="Calibri"/>
              </a:rPr>
              <a:t> </a:t>
            </a:r>
            <a:r>
              <a:rPr sz="1100" b="1" spc="70" dirty="0">
                <a:latin typeface="Calibri"/>
                <a:cs typeface="Calibri"/>
              </a:rPr>
              <a:t>και</a:t>
            </a:r>
            <a:r>
              <a:rPr sz="1100" b="1" spc="35" dirty="0">
                <a:latin typeface="Calibri"/>
                <a:cs typeface="Calibri"/>
              </a:rPr>
              <a:t> </a:t>
            </a:r>
            <a:r>
              <a:rPr sz="1100" b="1" spc="80" dirty="0">
                <a:latin typeface="Calibri"/>
                <a:cs typeface="Calibri"/>
              </a:rPr>
              <a:t>κατάστασης</a:t>
            </a:r>
            <a:r>
              <a:rPr sz="1100" b="1" spc="35" dirty="0">
                <a:latin typeface="Calibri"/>
                <a:cs typeface="Calibri"/>
              </a:rPr>
              <a:t> </a:t>
            </a:r>
            <a:r>
              <a:rPr sz="1100" b="1" spc="90" dirty="0">
                <a:latin typeface="Calibri"/>
                <a:cs typeface="Calibri"/>
              </a:rPr>
              <a:t>από</a:t>
            </a:r>
            <a:r>
              <a:rPr sz="1100" b="1" spc="35" dirty="0">
                <a:latin typeface="Calibri"/>
                <a:cs typeface="Calibri"/>
              </a:rPr>
              <a:t> </a:t>
            </a:r>
            <a:r>
              <a:rPr sz="1100" b="1" spc="85" dirty="0">
                <a:latin typeface="Calibri"/>
                <a:cs typeface="Calibri"/>
              </a:rPr>
              <a:t>άλλα</a:t>
            </a:r>
            <a:r>
              <a:rPr sz="1100" b="1" spc="35" dirty="0">
                <a:latin typeface="Calibri"/>
                <a:cs typeface="Calibri"/>
              </a:rPr>
              <a:t> </a:t>
            </a:r>
            <a:r>
              <a:rPr sz="1100" b="1" spc="70" dirty="0">
                <a:latin typeface="Calibri"/>
                <a:cs typeface="Calibri"/>
              </a:rPr>
              <a:t>εργαλεία.</a:t>
            </a:r>
            <a:endParaRPr sz="1100" dirty="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2013585" y="4343082"/>
            <a:ext cx="501650" cy="2159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50" b="1" spc="-5" dirty="0">
                <a:solidFill>
                  <a:srgbClr val="CF2D1C"/>
                </a:solidFill>
                <a:latin typeface="Courier New"/>
                <a:cs typeface="Courier New"/>
              </a:rPr>
              <a:t>ss</a:t>
            </a:r>
            <a:r>
              <a:rPr sz="1250" b="1" spc="-85" dirty="0">
                <a:solidFill>
                  <a:srgbClr val="CF2D1C"/>
                </a:solidFill>
                <a:latin typeface="Courier New"/>
                <a:cs typeface="Courier New"/>
              </a:rPr>
              <a:t> </a:t>
            </a:r>
            <a:r>
              <a:rPr sz="1250" b="1" spc="-5" dirty="0">
                <a:solidFill>
                  <a:srgbClr val="CF2D1C"/>
                </a:solidFill>
                <a:latin typeface="Courier New"/>
                <a:cs typeface="Courier New"/>
              </a:rPr>
              <a:t>-a</a:t>
            </a:r>
            <a:endParaRPr sz="1250">
              <a:latin typeface="Courier New"/>
              <a:cs typeface="Courier New"/>
            </a:endParaRPr>
          </a:p>
        </p:txBody>
      </p:sp>
    </p:spTree>
  </p:cSld>
  <p:clrMapOvr>
    <a:masterClrMapping/>
  </p:clrMapOvr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131550" y="6326504"/>
            <a:ext cx="114935" cy="1244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50" spc="5" dirty="0">
                <a:latin typeface="Calibri"/>
                <a:cs typeface="Calibri"/>
              </a:rPr>
              <a:t>3</a:t>
            </a:r>
            <a:r>
              <a:rPr sz="650" spc="30" dirty="0">
                <a:latin typeface="Calibri"/>
                <a:cs typeface="Calibri"/>
              </a:rPr>
              <a:t>1</a:t>
            </a:r>
            <a:endParaRPr sz="650">
              <a:latin typeface="Calibri"/>
              <a:cs typeface="Calibri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6884987" y="0"/>
            <a:ext cx="3958590" cy="6878955"/>
            <a:chOff x="6884987" y="0"/>
            <a:chExt cx="3958590" cy="6878955"/>
          </a:xfrm>
        </p:grpSpPr>
        <p:sp>
          <p:nvSpPr>
            <p:cNvPr id="4" name="object 4"/>
            <p:cNvSpPr/>
            <p:nvPr/>
          </p:nvSpPr>
          <p:spPr>
            <a:xfrm>
              <a:off x="6896100" y="1270"/>
              <a:ext cx="1818639" cy="6856730"/>
            </a:xfrm>
            <a:custGeom>
              <a:avLst/>
              <a:gdLst/>
              <a:ahLst/>
              <a:cxnLst/>
              <a:rect l="l" t="t" r="r" b="b"/>
              <a:pathLst>
                <a:path w="1818640" h="6856730">
                  <a:moveTo>
                    <a:pt x="0" y="6856730"/>
                  </a:moveTo>
                  <a:lnTo>
                    <a:pt x="1818322" y="0"/>
                  </a:lnTo>
                </a:path>
              </a:pathLst>
            </a:custGeom>
            <a:ln w="22225">
              <a:solidFill>
                <a:srgbClr val="D6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7895589" y="5207635"/>
              <a:ext cx="756285" cy="1645920"/>
            </a:xfrm>
            <a:custGeom>
              <a:avLst/>
              <a:gdLst/>
              <a:ahLst/>
              <a:cxnLst/>
              <a:rect l="l" t="t" r="r" b="b"/>
              <a:pathLst>
                <a:path w="756284" h="1645920">
                  <a:moveTo>
                    <a:pt x="578484" y="0"/>
                  </a:moveTo>
                  <a:lnTo>
                    <a:pt x="532129" y="6350"/>
                  </a:lnTo>
                  <a:lnTo>
                    <a:pt x="489902" y="24129"/>
                  </a:lnTo>
                  <a:lnTo>
                    <a:pt x="453389" y="52387"/>
                  </a:lnTo>
                  <a:lnTo>
                    <a:pt x="425132" y="89534"/>
                  </a:lnTo>
                  <a:lnTo>
                    <a:pt x="406400" y="134619"/>
                  </a:lnTo>
                  <a:lnTo>
                    <a:pt x="0" y="1645602"/>
                  </a:lnTo>
                  <a:lnTo>
                    <a:pt x="26352" y="1645602"/>
                  </a:lnTo>
                  <a:lnTo>
                    <a:pt x="430212" y="140969"/>
                  </a:lnTo>
                  <a:lnTo>
                    <a:pt x="450214" y="95249"/>
                  </a:lnTo>
                  <a:lnTo>
                    <a:pt x="482282" y="59689"/>
                  </a:lnTo>
                  <a:lnTo>
                    <a:pt x="523239" y="35559"/>
                  </a:lnTo>
                  <a:lnTo>
                    <a:pt x="569594" y="25399"/>
                  </a:lnTo>
                  <a:lnTo>
                    <a:pt x="662362" y="25399"/>
                  </a:lnTo>
                  <a:lnTo>
                    <a:pt x="624839" y="6350"/>
                  </a:lnTo>
                  <a:lnTo>
                    <a:pt x="578484" y="0"/>
                  </a:lnTo>
                  <a:close/>
                </a:path>
                <a:path w="756284" h="1645920">
                  <a:moveTo>
                    <a:pt x="662362" y="25399"/>
                  </a:moveTo>
                  <a:lnTo>
                    <a:pt x="569594" y="25399"/>
                  </a:lnTo>
                  <a:lnTo>
                    <a:pt x="618489" y="30797"/>
                  </a:lnTo>
                  <a:lnTo>
                    <a:pt x="672464" y="57784"/>
                  </a:lnTo>
                  <a:lnTo>
                    <a:pt x="711517" y="103822"/>
                  </a:lnTo>
                  <a:lnTo>
                    <a:pt x="730884" y="161607"/>
                  </a:lnTo>
                  <a:lnTo>
                    <a:pt x="731837" y="192087"/>
                  </a:lnTo>
                  <a:lnTo>
                    <a:pt x="726439" y="222884"/>
                  </a:lnTo>
                  <a:lnTo>
                    <a:pt x="343852" y="1645602"/>
                  </a:lnTo>
                  <a:lnTo>
                    <a:pt x="370204" y="1645602"/>
                  </a:lnTo>
                  <a:lnTo>
                    <a:pt x="750252" y="229552"/>
                  </a:lnTo>
                  <a:lnTo>
                    <a:pt x="756284" y="193674"/>
                  </a:lnTo>
                  <a:lnTo>
                    <a:pt x="755332" y="158432"/>
                  </a:lnTo>
                  <a:lnTo>
                    <a:pt x="732789" y="91122"/>
                  </a:lnTo>
                  <a:lnTo>
                    <a:pt x="686752" y="37782"/>
                  </a:lnTo>
                  <a:lnTo>
                    <a:pt x="662362" y="25399"/>
                  </a:lnTo>
                  <a:close/>
                </a:path>
              </a:pathLst>
            </a:custGeom>
            <a:solidFill>
              <a:srgbClr val="D679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548880" y="6167120"/>
              <a:ext cx="3294379" cy="612140"/>
            </a:xfrm>
            <a:prstGeom prst="rect">
              <a:avLst/>
            </a:prstGeom>
          </p:spPr>
        </p:pic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875030" y="423862"/>
            <a:ext cx="2646045" cy="287258"/>
          </a:xfrm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lstStyle/>
          <a:p>
            <a:pPr marL="12700" marR="5080" indent="136525">
              <a:lnSpc>
                <a:spcPts val="2010"/>
              </a:lnSpc>
              <a:spcBef>
                <a:spcPts val="240"/>
              </a:spcBef>
              <a:tabLst>
                <a:tab pos="1712595" algn="l"/>
              </a:tabLst>
            </a:pPr>
            <a:r>
              <a:rPr sz="1750" spc="75" dirty="0">
                <a:solidFill>
                  <a:srgbClr val="000000"/>
                </a:solidFill>
              </a:rPr>
              <a:t>Παραδείγματα	</a:t>
            </a:r>
            <a:r>
              <a:rPr sz="1750" spc="-5" dirty="0">
                <a:solidFill>
                  <a:srgbClr val="000000"/>
                </a:solidFill>
              </a:rPr>
              <a:t>στο </a:t>
            </a:r>
            <a:r>
              <a:rPr lang="en-US" sz="1750" spc="-20" dirty="0">
                <a:solidFill>
                  <a:srgbClr val="000000"/>
                </a:solidFill>
              </a:rPr>
              <a:t>SS</a:t>
            </a:r>
            <a:endParaRPr sz="1750" dirty="0"/>
          </a:p>
        </p:txBody>
      </p:sp>
      <p:sp>
        <p:nvSpPr>
          <p:cNvPr id="8" name="object 8"/>
          <p:cNvSpPr txBox="1"/>
          <p:nvPr/>
        </p:nvSpPr>
        <p:spPr>
          <a:xfrm>
            <a:off x="8308340" y="33019"/>
            <a:ext cx="2174240" cy="1244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50" spc="60" dirty="0">
                <a:latin typeface="Calibri"/>
                <a:cs typeface="Calibri"/>
              </a:rPr>
              <a:t>CSP004_C_E:</a:t>
            </a:r>
            <a:r>
              <a:rPr sz="650" spc="35" dirty="0">
                <a:latin typeface="Calibri"/>
                <a:cs typeface="Calibri"/>
              </a:rPr>
              <a:t> </a:t>
            </a:r>
            <a:r>
              <a:rPr sz="650" spc="55" dirty="0">
                <a:latin typeface="Calibri"/>
                <a:cs typeface="Calibri"/>
              </a:rPr>
              <a:t>Abdelkader</a:t>
            </a:r>
            <a:r>
              <a:rPr sz="650" spc="30" dirty="0">
                <a:latin typeface="Calibri"/>
                <a:cs typeface="Calibri"/>
              </a:rPr>
              <a:t> </a:t>
            </a:r>
            <a:r>
              <a:rPr sz="650" spc="60" dirty="0">
                <a:latin typeface="Calibri"/>
                <a:cs typeface="Calibri"/>
              </a:rPr>
              <a:t>Shaaban</a:t>
            </a:r>
            <a:r>
              <a:rPr sz="650" spc="40" dirty="0">
                <a:latin typeface="Calibri"/>
                <a:cs typeface="Calibri"/>
              </a:rPr>
              <a:t> </a:t>
            </a:r>
            <a:r>
              <a:rPr sz="650" spc="55" dirty="0">
                <a:latin typeface="Calibri"/>
                <a:cs typeface="Calibri"/>
              </a:rPr>
              <a:t>και</a:t>
            </a:r>
            <a:r>
              <a:rPr sz="650" spc="25" dirty="0">
                <a:latin typeface="Calibri"/>
                <a:cs typeface="Calibri"/>
              </a:rPr>
              <a:t> </a:t>
            </a:r>
            <a:r>
              <a:rPr sz="650" spc="50" dirty="0">
                <a:latin typeface="Calibri"/>
                <a:cs typeface="Calibri"/>
              </a:rPr>
              <a:t>Stefan</a:t>
            </a:r>
            <a:r>
              <a:rPr sz="650" spc="25" dirty="0">
                <a:latin typeface="Calibri"/>
                <a:cs typeface="Calibri"/>
              </a:rPr>
              <a:t> </a:t>
            </a:r>
            <a:r>
              <a:rPr sz="650" spc="50" dirty="0">
                <a:latin typeface="Calibri"/>
                <a:cs typeface="Calibri"/>
              </a:rPr>
              <a:t>Schauer</a:t>
            </a:r>
            <a:endParaRPr sz="65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054735" y="1672907"/>
            <a:ext cx="3387407" cy="153631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0"/>
              </a:spcBef>
            </a:pPr>
            <a:r>
              <a:rPr sz="1100" b="1" spc="80" dirty="0">
                <a:latin typeface="Calibri"/>
                <a:cs typeface="Calibri"/>
              </a:rPr>
              <a:t>Το</a:t>
            </a:r>
            <a:r>
              <a:rPr sz="1100" b="1" spc="45" dirty="0">
                <a:latin typeface="Calibri"/>
                <a:cs typeface="Calibri"/>
              </a:rPr>
              <a:t> </a:t>
            </a:r>
            <a:r>
              <a:rPr sz="1100" b="1" spc="75" dirty="0">
                <a:latin typeface="Calibri"/>
                <a:cs typeface="Calibri"/>
              </a:rPr>
              <a:t>SS</a:t>
            </a:r>
            <a:r>
              <a:rPr sz="1100" b="1" spc="50" dirty="0">
                <a:latin typeface="Calibri"/>
                <a:cs typeface="Calibri"/>
              </a:rPr>
              <a:t> </a:t>
            </a:r>
            <a:r>
              <a:rPr sz="1100" b="1" spc="70" dirty="0">
                <a:latin typeface="Calibri"/>
                <a:cs typeface="Calibri"/>
              </a:rPr>
              <a:t>χρησιμοποιείται</a:t>
            </a:r>
            <a:r>
              <a:rPr sz="1100" b="1" spc="55" dirty="0">
                <a:latin typeface="Calibri"/>
                <a:cs typeface="Calibri"/>
              </a:rPr>
              <a:t> </a:t>
            </a:r>
            <a:r>
              <a:rPr sz="1100" b="1" spc="70" dirty="0">
                <a:latin typeface="Calibri"/>
                <a:cs typeface="Calibri"/>
              </a:rPr>
              <a:t>για</a:t>
            </a:r>
            <a:r>
              <a:rPr sz="1100" b="1" spc="50" dirty="0">
                <a:latin typeface="Calibri"/>
                <a:cs typeface="Calibri"/>
              </a:rPr>
              <a:t> </a:t>
            </a:r>
            <a:r>
              <a:rPr sz="1100" b="1" spc="75" dirty="0">
                <a:latin typeface="Calibri"/>
                <a:cs typeface="Calibri"/>
              </a:rPr>
              <a:t>την</a:t>
            </a:r>
            <a:r>
              <a:rPr sz="1100" b="1" spc="50" dirty="0">
                <a:latin typeface="Calibri"/>
                <a:cs typeface="Calibri"/>
              </a:rPr>
              <a:t> </a:t>
            </a:r>
            <a:r>
              <a:rPr sz="1100" b="1" spc="85" dirty="0">
                <a:latin typeface="Calibri"/>
                <a:cs typeface="Calibri"/>
              </a:rPr>
              <a:t>απόρριψη</a:t>
            </a:r>
            <a:r>
              <a:rPr sz="1100" b="1" spc="50" dirty="0">
                <a:latin typeface="Calibri"/>
                <a:cs typeface="Calibri"/>
              </a:rPr>
              <a:t> </a:t>
            </a:r>
            <a:r>
              <a:rPr sz="1100" b="1" spc="70" dirty="0">
                <a:latin typeface="Calibri"/>
                <a:cs typeface="Calibri"/>
              </a:rPr>
              <a:t>στατιστικών</a:t>
            </a:r>
            <a:r>
              <a:rPr sz="1100" b="1" spc="55" dirty="0">
                <a:latin typeface="Calibri"/>
                <a:cs typeface="Calibri"/>
              </a:rPr>
              <a:t> </a:t>
            </a:r>
            <a:r>
              <a:rPr sz="1100" b="1" spc="70" dirty="0">
                <a:latin typeface="Calibri"/>
                <a:cs typeface="Calibri"/>
              </a:rPr>
              <a:t>στοιχείων</a:t>
            </a:r>
            <a:r>
              <a:rPr sz="1100" b="1" spc="50" dirty="0">
                <a:latin typeface="Calibri"/>
                <a:cs typeface="Calibri"/>
              </a:rPr>
              <a:t> </a:t>
            </a:r>
            <a:r>
              <a:rPr sz="1100" b="1" spc="75" dirty="0">
                <a:latin typeface="Calibri"/>
                <a:cs typeface="Calibri"/>
              </a:rPr>
              <a:t>υποδοχής.</a:t>
            </a:r>
            <a:r>
              <a:rPr sz="1100" b="1" spc="50" dirty="0">
                <a:latin typeface="Calibri"/>
                <a:cs typeface="Calibri"/>
              </a:rPr>
              <a:t> </a:t>
            </a:r>
            <a:r>
              <a:rPr sz="1100" b="1" spc="70" dirty="0">
                <a:latin typeface="Calibri"/>
                <a:cs typeface="Calibri"/>
              </a:rPr>
              <a:t>Επιτρέπει</a:t>
            </a:r>
            <a:r>
              <a:rPr sz="1100" b="1" spc="50" dirty="0">
                <a:latin typeface="Calibri"/>
                <a:cs typeface="Calibri"/>
              </a:rPr>
              <a:t> </a:t>
            </a:r>
            <a:r>
              <a:rPr sz="1100" b="1" spc="75" dirty="0">
                <a:latin typeface="Calibri"/>
                <a:cs typeface="Calibri"/>
              </a:rPr>
              <a:t>την</a:t>
            </a:r>
            <a:r>
              <a:rPr sz="1100" b="1" spc="50" dirty="0">
                <a:latin typeface="Calibri"/>
                <a:cs typeface="Calibri"/>
              </a:rPr>
              <a:t> </a:t>
            </a:r>
            <a:r>
              <a:rPr sz="1100" b="1" spc="80" dirty="0">
                <a:latin typeface="Calibri"/>
                <a:cs typeface="Calibri"/>
              </a:rPr>
              <a:t>εμφάνιση</a:t>
            </a:r>
            <a:r>
              <a:rPr sz="1100" b="1" spc="50" dirty="0">
                <a:latin typeface="Calibri"/>
                <a:cs typeface="Calibri"/>
              </a:rPr>
              <a:t> </a:t>
            </a:r>
            <a:r>
              <a:rPr sz="1100" b="1" spc="85" dirty="0">
                <a:latin typeface="Calibri"/>
                <a:cs typeface="Calibri"/>
              </a:rPr>
              <a:t>πληροφοριών</a:t>
            </a:r>
            <a:r>
              <a:rPr sz="1100" b="1" spc="45" dirty="0">
                <a:latin typeface="Calibri"/>
                <a:cs typeface="Calibri"/>
              </a:rPr>
              <a:t> </a:t>
            </a:r>
            <a:r>
              <a:rPr sz="1100" b="1" spc="75" dirty="0">
                <a:latin typeface="Calibri"/>
                <a:cs typeface="Calibri"/>
              </a:rPr>
              <a:t>ομοιότητας</a:t>
            </a:r>
            <a:r>
              <a:rPr sz="1100" b="1" spc="55" dirty="0">
                <a:latin typeface="Calibri"/>
                <a:cs typeface="Calibri"/>
              </a:rPr>
              <a:t> </a:t>
            </a:r>
            <a:r>
              <a:rPr sz="1100" b="1" spc="85" dirty="0">
                <a:latin typeface="Calibri"/>
                <a:cs typeface="Calibri"/>
              </a:rPr>
              <a:t>με</a:t>
            </a:r>
            <a:r>
              <a:rPr sz="1100" b="1" spc="50" dirty="0">
                <a:latin typeface="Calibri"/>
                <a:cs typeface="Calibri"/>
              </a:rPr>
              <a:t> </a:t>
            </a:r>
            <a:r>
              <a:rPr sz="1100" b="1" spc="75" dirty="0">
                <a:latin typeface="Calibri"/>
                <a:cs typeface="Calibri"/>
              </a:rPr>
              <a:t>το</a:t>
            </a:r>
            <a:r>
              <a:rPr sz="1100" b="1" spc="50" dirty="0">
                <a:latin typeface="Calibri"/>
                <a:cs typeface="Calibri"/>
              </a:rPr>
              <a:t> </a:t>
            </a:r>
            <a:r>
              <a:rPr sz="1100" b="1" spc="70" dirty="0">
                <a:latin typeface="Calibri"/>
                <a:cs typeface="Calibri"/>
              </a:rPr>
              <a:t>Netstat</a:t>
            </a:r>
            <a:r>
              <a:rPr sz="1100" b="1" spc="55" dirty="0">
                <a:latin typeface="Calibri"/>
                <a:cs typeface="Calibri"/>
              </a:rPr>
              <a:t> </a:t>
            </a:r>
            <a:r>
              <a:rPr sz="1100" b="1" spc="70" dirty="0">
                <a:latin typeface="Calibri"/>
                <a:cs typeface="Calibri"/>
              </a:rPr>
              <a:t>(εντολή</a:t>
            </a:r>
            <a:r>
              <a:rPr sz="1100" b="1" spc="50" dirty="0">
                <a:latin typeface="Calibri"/>
                <a:cs typeface="Calibri"/>
              </a:rPr>
              <a:t> </a:t>
            </a:r>
            <a:r>
              <a:rPr sz="1100" b="1" spc="70" dirty="0">
                <a:latin typeface="Calibri"/>
                <a:cs typeface="Calibri"/>
              </a:rPr>
              <a:t>για</a:t>
            </a:r>
            <a:r>
              <a:rPr sz="1100" b="1" spc="50" dirty="0">
                <a:latin typeface="Calibri"/>
                <a:cs typeface="Calibri"/>
              </a:rPr>
              <a:t> </a:t>
            </a:r>
            <a:r>
              <a:rPr sz="1100" b="1" spc="75" dirty="0">
                <a:latin typeface="Calibri"/>
                <a:cs typeface="Calibri"/>
              </a:rPr>
              <a:t>έλεγχο </a:t>
            </a:r>
            <a:r>
              <a:rPr sz="1100" b="1" spc="-235" dirty="0">
                <a:latin typeface="Calibri"/>
                <a:cs typeface="Calibri"/>
              </a:rPr>
              <a:t> </a:t>
            </a:r>
            <a:r>
              <a:rPr sz="1100" b="1" spc="80" dirty="0">
                <a:latin typeface="Calibri"/>
                <a:cs typeface="Calibri"/>
              </a:rPr>
              <a:t>ενεργών</a:t>
            </a:r>
            <a:r>
              <a:rPr sz="1100" b="1" spc="40" dirty="0">
                <a:latin typeface="Calibri"/>
                <a:cs typeface="Calibri"/>
              </a:rPr>
              <a:t> </a:t>
            </a:r>
            <a:r>
              <a:rPr sz="1100" b="1" spc="80" dirty="0">
                <a:latin typeface="Calibri"/>
                <a:cs typeface="Calibri"/>
              </a:rPr>
              <a:t>συνδέσεων</a:t>
            </a:r>
            <a:r>
              <a:rPr sz="1100" b="1" spc="45" dirty="0">
                <a:latin typeface="Calibri"/>
                <a:cs typeface="Calibri"/>
              </a:rPr>
              <a:t> </a:t>
            </a:r>
            <a:r>
              <a:rPr sz="1100" b="1" spc="70" dirty="0">
                <a:latin typeface="Calibri"/>
                <a:cs typeface="Calibri"/>
              </a:rPr>
              <a:t>και</a:t>
            </a:r>
            <a:r>
              <a:rPr sz="1100" b="1" spc="50" dirty="0">
                <a:latin typeface="Calibri"/>
                <a:cs typeface="Calibri"/>
              </a:rPr>
              <a:t> </a:t>
            </a:r>
            <a:r>
              <a:rPr sz="1100" b="1" spc="70" dirty="0">
                <a:latin typeface="Calibri"/>
                <a:cs typeface="Calibri"/>
              </a:rPr>
              <a:t>ports</a:t>
            </a:r>
            <a:r>
              <a:rPr sz="1100" b="1" spc="45" dirty="0">
                <a:latin typeface="Calibri"/>
                <a:cs typeface="Calibri"/>
              </a:rPr>
              <a:t> </a:t>
            </a:r>
            <a:r>
              <a:rPr sz="1100" b="1" spc="80" dirty="0">
                <a:latin typeface="Calibri"/>
                <a:cs typeface="Calibri"/>
              </a:rPr>
              <a:t>σε</a:t>
            </a:r>
            <a:r>
              <a:rPr sz="1100" b="1" spc="50" dirty="0">
                <a:latin typeface="Calibri"/>
                <a:cs typeface="Calibri"/>
              </a:rPr>
              <a:t> </a:t>
            </a:r>
            <a:r>
              <a:rPr sz="1100" b="1" spc="70" dirty="0">
                <a:latin typeface="Calibri"/>
                <a:cs typeface="Calibri"/>
              </a:rPr>
              <a:t>λειτουργικά</a:t>
            </a:r>
            <a:r>
              <a:rPr sz="1100" b="1" spc="45" dirty="0">
                <a:latin typeface="Calibri"/>
                <a:cs typeface="Calibri"/>
              </a:rPr>
              <a:t> </a:t>
            </a:r>
            <a:r>
              <a:rPr sz="1100" b="1" spc="75" dirty="0">
                <a:latin typeface="Calibri"/>
                <a:cs typeface="Calibri"/>
              </a:rPr>
              <a:t>συστήματα).</a:t>
            </a:r>
            <a:r>
              <a:rPr sz="1100" b="1" spc="55" dirty="0">
                <a:latin typeface="Calibri"/>
                <a:cs typeface="Calibri"/>
              </a:rPr>
              <a:t> </a:t>
            </a:r>
            <a:r>
              <a:rPr sz="1100" b="1" spc="85" dirty="0">
                <a:latin typeface="Calibri"/>
                <a:cs typeface="Calibri"/>
              </a:rPr>
              <a:t>Μπορεί</a:t>
            </a:r>
            <a:r>
              <a:rPr sz="1100" b="1" spc="45" dirty="0">
                <a:latin typeface="Calibri"/>
                <a:cs typeface="Calibri"/>
              </a:rPr>
              <a:t> </a:t>
            </a:r>
            <a:r>
              <a:rPr sz="1100" b="1" spc="85" dirty="0">
                <a:latin typeface="Calibri"/>
                <a:cs typeface="Calibri"/>
              </a:rPr>
              <a:t>να</a:t>
            </a:r>
            <a:r>
              <a:rPr sz="1100" b="1" spc="50" dirty="0">
                <a:latin typeface="Calibri"/>
                <a:cs typeface="Calibri"/>
              </a:rPr>
              <a:t> </a:t>
            </a:r>
            <a:r>
              <a:rPr sz="1100" b="1" spc="75" dirty="0">
                <a:latin typeface="Calibri"/>
                <a:cs typeface="Calibri"/>
              </a:rPr>
              <a:t>εμφανίσει</a:t>
            </a:r>
            <a:r>
              <a:rPr sz="1100" b="1" spc="45" dirty="0">
                <a:latin typeface="Calibri"/>
                <a:cs typeface="Calibri"/>
              </a:rPr>
              <a:t> </a:t>
            </a:r>
            <a:r>
              <a:rPr sz="1100" b="1" spc="75" dirty="0">
                <a:latin typeface="Calibri"/>
                <a:cs typeface="Calibri"/>
              </a:rPr>
              <a:t>περισσότερες</a:t>
            </a:r>
            <a:r>
              <a:rPr sz="1100" b="1" spc="50" dirty="0">
                <a:latin typeface="Calibri"/>
                <a:cs typeface="Calibri"/>
              </a:rPr>
              <a:t> </a:t>
            </a:r>
            <a:r>
              <a:rPr sz="1100" b="1" spc="80" dirty="0">
                <a:latin typeface="Calibri"/>
                <a:cs typeface="Calibri"/>
              </a:rPr>
              <a:t>πληροφορίες</a:t>
            </a:r>
            <a:r>
              <a:rPr sz="1100" b="1" spc="55" dirty="0">
                <a:latin typeface="Calibri"/>
                <a:cs typeface="Calibri"/>
              </a:rPr>
              <a:t> </a:t>
            </a:r>
            <a:r>
              <a:rPr sz="1100" b="1" spc="80" dirty="0">
                <a:latin typeface="Calibri"/>
                <a:cs typeface="Calibri"/>
              </a:rPr>
              <a:t>TCP</a:t>
            </a:r>
            <a:r>
              <a:rPr sz="1100" b="1" spc="50" dirty="0">
                <a:latin typeface="Calibri"/>
                <a:cs typeface="Calibri"/>
              </a:rPr>
              <a:t> </a:t>
            </a:r>
            <a:r>
              <a:rPr sz="1100" b="1" spc="70" dirty="0">
                <a:latin typeface="Calibri"/>
                <a:cs typeface="Calibri"/>
              </a:rPr>
              <a:t>(Transmission</a:t>
            </a:r>
            <a:r>
              <a:rPr sz="1100" b="1" spc="45" dirty="0">
                <a:latin typeface="Calibri"/>
                <a:cs typeface="Calibri"/>
              </a:rPr>
              <a:t> </a:t>
            </a:r>
            <a:r>
              <a:rPr sz="1100" b="1" spc="70" dirty="0">
                <a:latin typeface="Calibri"/>
                <a:cs typeface="Calibri"/>
              </a:rPr>
              <a:t>Control</a:t>
            </a:r>
            <a:r>
              <a:rPr sz="1100" b="1" spc="45" dirty="0">
                <a:latin typeface="Calibri"/>
                <a:cs typeface="Calibri"/>
              </a:rPr>
              <a:t> </a:t>
            </a:r>
            <a:r>
              <a:rPr sz="1100" b="1" spc="70" dirty="0">
                <a:latin typeface="Calibri"/>
                <a:cs typeface="Calibri"/>
              </a:rPr>
              <a:t>Protocol</a:t>
            </a:r>
            <a:r>
              <a:rPr sz="1100" b="1" spc="50" dirty="0">
                <a:latin typeface="Calibri"/>
                <a:cs typeface="Calibri"/>
              </a:rPr>
              <a:t> -</a:t>
            </a:r>
            <a:r>
              <a:rPr sz="1100" b="1" spc="45" dirty="0">
                <a:latin typeface="Calibri"/>
                <a:cs typeface="Calibri"/>
              </a:rPr>
              <a:t> </a:t>
            </a:r>
            <a:r>
              <a:rPr sz="1100" b="1" spc="85" dirty="0">
                <a:latin typeface="Calibri"/>
                <a:cs typeface="Calibri"/>
              </a:rPr>
              <a:t>πρωτόκολλο </a:t>
            </a:r>
            <a:r>
              <a:rPr sz="1100" b="1" spc="90" dirty="0">
                <a:latin typeface="Calibri"/>
                <a:cs typeface="Calibri"/>
              </a:rPr>
              <a:t> </a:t>
            </a:r>
            <a:r>
              <a:rPr sz="1100" b="1" spc="70" dirty="0">
                <a:latin typeface="Calibri"/>
                <a:cs typeface="Calibri"/>
              </a:rPr>
              <a:t>επικοινωνίας</a:t>
            </a:r>
            <a:r>
              <a:rPr sz="1100" b="1" spc="35" dirty="0">
                <a:latin typeface="Calibri"/>
                <a:cs typeface="Calibri"/>
              </a:rPr>
              <a:t> </a:t>
            </a:r>
            <a:r>
              <a:rPr sz="1100" b="1" spc="75" dirty="0">
                <a:latin typeface="Calibri"/>
                <a:cs typeface="Calibri"/>
              </a:rPr>
              <a:t>δικτύου</a:t>
            </a:r>
            <a:r>
              <a:rPr sz="1100" b="1" spc="35" dirty="0">
                <a:latin typeface="Calibri"/>
                <a:cs typeface="Calibri"/>
              </a:rPr>
              <a:t> </a:t>
            </a:r>
            <a:r>
              <a:rPr sz="1100" b="1" spc="90" dirty="0">
                <a:latin typeface="Calibri"/>
                <a:cs typeface="Calibri"/>
              </a:rPr>
              <a:t>που</a:t>
            </a:r>
            <a:r>
              <a:rPr sz="1100" b="1" spc="35" dirty="0">
                <a:latin typeface="Calibri"/>
                <a:cs typeface="Calibri"/>
              </a:rPr>
              <a:t> </a:t>
            </a:r>
            <a:r>
              <a:rPr sz="1100" b="1" spc="70" dirty="0">
                <a:latin typeface="Calibri"/>
                <a:cs typeface="Calibri"/>
              </a:rPr>
              <a:t>χρησιμοποιείται</a:t>
            </a:r>
            <a:r>
              <a:rPr sz="1100" b="1" spc="35" dirty="0">
                <a:latin typeface="Calibri"/>
                <a:cs typeface="Calibri"/>
              </a:rPr>
              <a:t> </a:t>
            </a:r>
            <a:r>
              <a:rPr sz="1100" b="1" spc="80" dirty="0">
                <a:latin typeface="Calibri"/>
                <a:cs typeface="Calibri"/>
              </a:rPr>
              <a:t>στο</a:t>
            </a:r>
            <a:r>
              <a:rPr sz="1100" b="1" spc="35" dirty="0">
                <a:latin typeface="Calibri"/>
                <a:cs typeface="Calibri"/>
              </a:rPr>
              <a:t> </a:t>
            </a:r>
            <a:r>
              <a:rPr sz="1100" b="1" spc="70" dirty="0">
                <a:latin typeface="Calibri"/>
                <a:cs typeface="Calibri"/>
              </a:rPr>
              <a:t>διαδίκτυο)</a:t>
            </a:r>
            <a:r>
              <a:rPr sz="1100" b="1" spc="40" dirty="0">
                <a:latin typeface="Calibri"/>
                <a:cs typeface="Calibri"/>
              </a:rPr>
              <a:t> </a:t>
            </a:r>
            <a:r>
              <a:rPr sz="1100" b="1" spc="70" dirty="0">
                <a:latin typeface="Calibri"/>
                <a:cs typeface="Calibri"/>
              </a:rPr>
              <a:t>και</a:t>
            </a:r>
            <a:r>
              <a:rPr sz="1100" b="1" spc="35" dirty="0">
                <a:latin typeface="Calibri"/>
                <a:cs typeface="Calibri"/>
              </a:rPr>
              <a:t> </a:t>
            </a:r>
            <a:r>
              <a:rPr sz="1100" b="1" spc="80" dirty="0">
                <a:latin typeface="Calibri"/>
                <a:cs typeface="Calibri"/>
              </a:rPr>
              <a:t>κατάστασης</a:t>
            </a:r>
            <a:r>
              <a:rPr sz="1100" b="1" spc="35" dirty="0">
                <a:latin typeface="Calibri"/>
                <a:cs typeface="Calibri"/>
              </a:rPr>
              <a:t> </a:t>
            </a:r>
            <a:r>
              <a:rPr sz="1100" b="1" spc="90" dirty="0">
                <a:latin typeface="Calibri"/>
                <a:cs typeface="Calibri"/>
              </a:rPr>
              <a:t>από</a:t>
            </a:r>
            <a:r>
              <a:rPr sz="1100" b="1" spc="35" dirty="0">
                <a:latin typeface="Calibri"/>
                <a:cs typeface="Calibri"/>
              </a:rPr>
              <a:t> </a:t>
            </a:r>
            <a:r>
              <a:rPr sz="1100" b="1" spc="85" dirty="0">
                <a:latin typeface="Calibri"/>
                <a:cs typeface="Calibri"/>
              </a:rPr>
              <a:t>άλλα</a:t>
            </a:r>
            <a:r>
              <a:rPr sz="1100" b="1" spc="35" dirty="0">
                <a:latin typeface="Calibri"/>
                <a:cs typeface="Calibri"/>
              </a:rPr>
              <a:t> </a:t>
            </a:r>
            <a:r>
              <a:rPr sz="1100" b="1" spc="70" dirty="0">
                <a:latin typeface="Calibri"/>
                <a:cs typeface="Calibri"/>
              </a:rPr>
              <a:t>εργαλεία.</a:t>
            </a:r>
            <a:endParaRPr sz="1100" dirty="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935672" y="4342129"/>
            <a:ext cx="3506470" cy="13436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090295">
              <a:lnSpc>
                <a:spcPct val="100000"/>
              </a:lnSpc>
              <a:spcBef>
                <a:spcPts val="100"/>
              </a:spcBef>
            </a:pPr>
            <a:r>
              <a:rPr sz="1250" b="1" spc="-5" dirty="0">
                <a:solidFill>
                  <a:srgbClr val="CF2D1C"/>
                </a:solidFill>
                <a:latin typeface="Courier New"/>
                <a:cs typeface="Courier New"/>
              </a:rPr>
              <a:t>ss</a:t>
            </a:r>
            <a:r>
              <a:rPr sz="1250" b="1" spc="-65" dirty="0">
                <a:solidFill>
                  <a:srgbClr val="CF2D1C"/>
                </a:solidFill>
                <a:latin typeface="Courier New"/>
                <a:cs typeface="Courier New"/>
              </a:rPr>
              <a:t> </a:t>
            </a:r>
            <a:r>
              <a:rPr sz="1250" b="1" spc="-5" dirty="0">
                <a:solidFill>
                  <a:srgbClr val="CF2D1C"/>
                </a:solidFill>
                <a:latin typeface="Courier New"/>
                <a:cs typeface="Courier New"/>
              </a:rPr>
              <a:t>-a</a:t>
            </a:r>
            <a:endParaRPr sz="1250">
              <a:latin typeface="Courier New"/>
              <a:cs typeface="Courier New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2000">
              <a:latin typeface="Courier New"/>
              <a:cs typeface="Courier New"/>
            </a:endParaRPr>
          </a:p>
          <a:p>
            <a:pPr marL="12700" marR="5080" algn="ctr">
              <a:lnSpc>
                <a:spcPct val="109800"/>
              </a:lnSpc>
            </a:pPr>
            <a:r>
              <a:rPr sz="1250" b="1" spc="-5" dirty="0">
                <a:solidFill>
                  <a:srgbClr val="CF2D1C"/>
                </a:solidFill>
                <a:latin typeface="Calibri"/>
                <a:cs typeface="Calibri"/>
              </a:rPr>
              <a:t>Εάν</a:t>
            </a:r>
            <a:r>
              <a:rPr sz="1250" b="1" spc="195" dirty="0">
                <a:solidFill>
                  <a:srgbClr val="CF2D1C"/>
                </a:solidFill>
                <a:latin typeface="Calibri"/>
                <a:cs typeface="Calibri"/>
              </a:rPr>
              <a:t> </a:t>
            </a:r>
            <a:r>
              <a:rPr sz="1250" b="1" spc="-5" dirty="0">
                <a:solidFill>
                  <a:srgbClr val="CF2D1C"/>
                </a:solidFill>
                <a:latin typeface="Calibri"/>
                <a:cs typeface="Calibri"/>
              </a:rPr>
              <a:t>κάποια</a:t>
            </a:r>
            <a:r>
              <a:rPr sz="1250" b="1" spc="185" dirty="0">
                <a:solidFill>
                  <a:srgbClr val="CF2D1C"/>
                </a:solidFill>
                <a:latin typeface="Calibri"/>
                <a:cs typeface="Calibri"/>
              </a:rPr>
              <a:t> </a:t>
            </a:r>
            <a:r>
              <a:rPr sz="1250" b="1" spc="-5" dirty="0">
                <a:solidFill>
                  <a:srgbClr val="CF2D1C"/>
                </a:solidFill>
                <a:latin typeface="Calibri"/>
                <a:cs typeface="Calibri"/>
              </a:rPr>
              <a:t>θύρα</a:t>
            </a:r>
            <a:r>
              <a:rPr sz="1250" b="1" spc="185" dirty="0">
                <a:solidFill>
                  <a:srgbClr val="CF2D1C"/>
                </a:solidFill>
                <a:latin typeface="Calibri"/>
                <a:cs typeface="Calibri"/>
              </a:rPr>
              <a:t> </a:t>
            </a:r>
            <a:r>
              <a:rPr sz="1250" b="1" spc="-5" dirty="0">
                <a:solidFill>
                  <a:srgbClr val="CF2D1C"/>
                </a:solidFill>
                <a:latin typeface="Calibri"/>
                <a:cs typeface="Calibri"/>
              </a:rPr>
              <a:t>ανοίξει</a:t>
            </a:r>
            <a:r>
              <a:rPr sz="1250" b="1" spc="-5" dirty="0">
                <a:solidFill>
                  <a:srgbClr val="CF2D1C"/>
                </a:solidFill>
                <a:latin typeface="Courier New"/>
                <a:cs typeface="Courier New"/>
              </a:rPr>
              <a:t>, </a:t>
            </a:r>
            <a:r>
              <a:rPr sz="1250" b="1" spc="-5" dirty="0">
                <a:solidFill>
                  <a:srgbClr val="CF2D1C"/>
                </a:solidFill>
                <a:latin typeface="Calibri"/>
                <a:cs typeface="Calibri"/>
              </a:rPr>
              <a:t>το</a:t>
            </a:r>
            <a:r>
              <a:rPr sz="1250" b="1" spc="190" dirty="0">
                <a:solidFill>
                  <a:srgbClr val="CF2D1C"/>
                </a:solidFill>
                <a:latin typeface="Calibri"/>
                <a:cs typeface="Calibri"/>
              </a:rPr>
              <a:t> </a:t>
            </a:r>
            <a:r>
              <a:rPr sz="1250" b="1" spc="-5" dirty="0">
                <a:solidFill>
                  <a:srgbClr val="CF2D1C"/>
                </a:solidFill>
                <a:latin typeface="Calibri"/>
                <a:cs typeface="Calibri"/>
              </a:rPr>
              <a:t>εργαλείο</a:t>
            </a:r>
            <a:r>
              <a:rPr sz="1250" b="1" spc="190" dirty="0">
                <a:solidFill>
                  <a:srgbClr val="CF2D1C"/>
                </a:solidFill>
                <a:latin typeface="Calibri"/>
                <a:cs typeface="Calibri"/>
              </a:rPr>
              <a:t> </a:t>
            </a:r>
            <a:r>
              <a:rPr sz="1250" b="1" spc="-5" dirty="0">
                <a:solidFill>
                  <a:srgbClr val="CF2D1C"/>
                </a:solidFill>
                <a:latin typeface="Calibri"/>
                <a:cs typeface="Calibri"/>
              </a:rPr>
              <a:t>θα</a:t>
            </a:r>
            <a:r>
              <a:rPr sz="1250" b="1" spc="185" dirty="0">
                <a:solidFill>
                  <a:srgbClr val="CF2D1C"/>
                </a:solidFill>
                <a:latin typeface="Calibri"/>
                <a:cs typeface="Calibri"/>
              </a:rPr>
              <a:t> </a:t>
            </a:r>
            <a:r>
              <a:rPr sz="1250" b="1" spc="-5" dirty="0">
                <a:solidFill>
                  <a:srgbClr val="CF2D1C"/>
                </a:solidFill>
                <a:latin typeface="Calibri"/>
                <a:cs typeface="Calibri"/>
              </a:rPr>
              <a:t>την </a:t>
            </a:r>
            <a:r>
              <a:rPr sz="1250" b="1" spc="-270" dirty="0">
                <a:solidFill>
                  <a:srgbClr val="CF2D1C"/>
                </a:solidFill>
                <a:latin typeface="Calibri"/>
                <a:cs typeface="Calibri"/>
              </a:rPr>
              <a:t> </a:t>
            </a:r>
            <a:r>
              <a:rPr sz="1250" b="1" spc="-5" dirty="0">
                <a:solidFill>
                  <a:srgbClr val="CF2D1C"/>
                </a:solidFill>
                <a:latin typeface="Calibri"/>
                <a:cs typeface="Calibri"/>
              </a:rPr>
              <a:t>εντοπίσει</a:t>
            </a:r>
            <a:r>
              <a:rPr sz="1250" b="1" spc="-5" dirty="0">
                <a:solidFill>
                  <a:srgbClr val="CF2D1C"/>
                </a:solidFill>
                <a:latin typeface="Courier New"/>
                <a:cs typeface="Courier New"/>
              </a:rPr>
              <a:t>. </a:t>
            </a:r>
            <a:r>
              <a:rPr sz="1250" b="1" spc="-5" dirty="0">
                <a:solidFill>
                  <a:srgbClr val="CF2D1C"/>
                </a:solidFill>
                <a:latin typeface="Calibri"/>
                <a:cs typeface="Calibri"/>
              </a:rPr>
              <a:t>Για</a:t>
            </a:r>
            <a:r>
              <a:rPr sz="1250" b="1" dirty="0">
                <a:solidFill>
                  <a:srgbClr val="CF2D1C"/>
                </a:solidFill>
                <a:latin typeface="Calibri"/>
                <a:cs typeface="Calibri"/>
              </a:rPr>
              <a:t> </a:t>
            </a:r>
            <a:r>
              <a:rPr sz="1250" b="1" spc="-5" dirty="0">
                <a:solidFill>
                  <a:srgbClr val="CF2D1C"/>
                </a:solidFill>
                <a:latin typeface="Calibri"/>
                <a:cs typeface="Calibri"/>
              </a:rPr>
              <a:t>παράδειγμα</a:t>
            </a:r>
            <a:r>
              <a:rPr sz="1250" b="1" spc="-5" dirty="0">
                <a:solidFill>
                  <a:srgbClr val="CF2D1C"/>
                </a:solidFill>
                <a:latin typeface="Courier New"/>
                <a:cs typeface="Courier New"/>
              </a:rPr>
              <a:t>, </a:t>
            </a:r>
            <a:r>
              <a:rPr sz="1250" b="1" spc="-5" dirty="0">
                <a:solidFill>
                  <a:srgbClr val="CF2D1C"/>
                </a:solidFill>
                <a:latin typeface="Calibri"/>
                <a:cs typeface="Calibri"/>
              </a:rPr>
              <a:t>αν</a:t>
            </a:r>
            <a:r>
              <a:rPr sz="1250" b="1" spc="275" dirty="0">
                <a:solidFill>
                  <a:srgbClr val="CF2D1C"/>
                </a:solidFill>
                <a:latin typeface="Calibri"/>
                <a:cs typeface="Calibri"/>
              </a:rPr>
              <a:t> </a:t>
            </a:r>
            <a:r>
              <a:rPr sz="1250" b="1" dirty="0">
                <a:solidFill>
                  <a:srgbClr val="CF2D1C"/>
                </a:solidFill>
                <a:latin typeface="Calibri"/>
                <a:cs typeface="Calibri"/>
              </a:rPr>
              <a:t>η</a:t>
            </a:r>
            <a:r>
              <a:rPr sz="1250" b="1" spc="280" dirty="0">
                <a:solidFill>
                  <a:srgbClr val="CF2D1C"/>
                </a:solidFill>
                <a:latin typeface="Calibri"/>
                <a:cs typeface="Calibri"/>
              </a:rPr>
              <a:t> </a:t>
            </a:r>
            <a:r>
              <a:rPr sz="1250" b="1" spc="-5" dirty="0">
                <a:solidFill>
                  <a:srgbClr val="CF2D1C"/>
                </a:solidFill>
                <a:latin typeface="Calibri"/>
                <a:cs typeface="Calibri"/>
              </a:rPr>
              <a:t>θύρα</a:t>
            </a:r>
            <a:r>
              <a:rPr sz="1250" b="1" spc="275" dirty="0">
                <a:solidFill>
                  <a:srgbClr val="CF2D1C"/>
                </a:solidFill>
                <a:latin typeface="Calibri"/>
                <a:cs typeface="Calibri"/>
              </a:rPr>
              <a:t> </a:t>
            </a:r>
            <a:r>
              <a:rPr sz="1250" b="1" spc="-5" dirty="0">
                <a:solidFill>
                  <a:srgbClr val="CF2D1C"/>
                </a:solidFill>
                <a:latin typeface="Courier New"/>
                <a:cs typeface="Courier New"/>
              </a:rPr>
              <a:t>502 </a:t>
            </a:r>
            <a:r>
              <a:rPr sz="1250" b="1" dirty="0">
                <a:solidFill>
                  <a:srgbClr val="CF2D1C"/>
                </a:solidFill>
                <a:latin typeface="Courier New"/>
                <a:cs typeface="Courier New"/>
              </a:rPr>
              <a:t> </a:t>
            </a:r>
            <a:r>
              <a:rPr sz="1250" b="1" spc="-5" dirty="0">
                <a:solidFill>
                  <a:srgbClr val="CF2D1C"/>
                </a:solidFill>
                <a:latin typeface="Calibri"/>
                <a:cs typeface="Calibri"/>
              </a:rPr>
              <a:t>είναι</a:t>
            </a:r>
            <a:r>
              <a:rPr sz="1250" b="1" dirty="0">
                <a:solidFill>
                  <a:srgbClr val="CF2D1C"/>
                </a:solidFill>
                <a:latin typeface="Calibri"/>
                <a:cs typeface="Calibri"/>
              </a:rPr>
              <a:t> </a:t>
            </a:r>
            <a:r>
              <a:rPr sz="1250" b="1" spc="-5" dirty="0">
                <a:solidFill>
                  <a:srgbClr val="CF2D1C"/>
                </a:solidFill>
                <a:latin typeface="Calibri"/>
                <a:cs typeface="Calibri"/>
              </a:rPr>
              <a:t>ανοιχτή</a:t>
            </a:r>
            <a:r>
              <a:rPr sz="1250" b="1" spc="-5" dirty="0">
                <a:solidFill>
                  <a:srgbClr val="CF2D1C"/>
                </a:solidFill>
                <a:latin typeface="Courier New"/>
                <a:cs typeface="Courier New"/>
              </a:rPr>
              <a:t>, </a:t>
            </a:r>
            <a:r>
              <a:rPr sz="1250" b="1" spc="-5" dirty="0">
                <a:solidFill>
                  <a:srgbClr val="CF2D1C"/>
                </a:solidFill>
                <a:latin typeface="Calibri"/>
                <a:cs typeface="Calibri"/>
              </a:rPr>
              <a:t>το</a:t>
            </a:r>
            <a:r>
              <a:rPr sz="1250" b="1" dirty="0">
                <a:solidFill>
                  <a:srgbClr val="CF2D1C"/>
                </a:solidFill>
                <a:latin typeface="Calibri"/>
                <a:cs typeface="Calibri"/>
              </a:rPr>
              <a:t> </a:t>
            </a:r>
            <a:r>
              <a:rPr sz="1250" b="1" spc="-5" dirty="0">
                <a:solidFill>
                  <a:srgbClr val="CF2D1C"/>
                </a:solidFill>
                <a:latin typeface="Calibri"/>
                <a:cs typeface="Calibri"/>
              </a:rPr>
              <a:t>εργαλείο</a:t>
            </a:r>
            <a:r>
              <a:rPr sz="1250" b="1" dirty="0">
                <a:solidFill>
                  <a:srgbClr val="CF2D1C"/>
                </a:solidFill>
                <a:latin typeface="Calibri"/>
                <a:cs typeface="Calibri"/>
              </a:rPr>
              <a:t> </a:t>
            </a:r>
            <a:r>
              <a:rPr sz="1250" b="1" spc="-5" dirty="0">
                <a:solidFill>
                  <a:srgbClr val="CF2D1C"/>
                </a:solidFill>
                <a:latin typeface="Calibri"/>
                <a:cs typeface="Calibri"/>
              </a:rPr>
              <a:t>θα</a:t>
            </a:r>
            <a:r>
              <a:rPr sz="1250" b="1" dirty="0">
                <a:solidFill>
                  <a:srgbClr val="CF2D1C"/>
                </a:solidFill>
                <a:latin typeface="Calibri"/>
                <a:cs typeface="Calibri"/>
              </a:rPr>
              <a:t> </a:t>
            </a:r>
            <a:r>
              <a:rPr sz="1250" b="1" spc="-5" dirty="0">
                <a:solidFill>
                  <a:srgbClr val="CF2D1C"/>
                </a:solidFill>
                <a:latin typeface="Calibri"/>
                <a:cs typeface="Calibri"/>
              </a:rPr>
              <a:t>την</a:t>
            </a:r>
            <a:r>
              <a:rPr sz="1250" b="1" dirty="0">
                <a:solidFill>
                  <a:srgbClr val="CF2D1C"/>
                </a:solidFill>
                <a:latin typeface="Calibri"/>
                <a:cs typeface="Calibri"/>
              </a:rPr>
              <a:t> </a:t>
            </a:r>
            <a:r>
              <a:rPr sz="1250" b="1" spc="-5" dirty="0">
                <a:solidFill>
                  <a:srgbClr val="CF2D1C"/>
                </a:solidFill>
                <a:latin typeface="Calibri"/>
                <a:cs typeface="Calibri"/>
              </a:rPr>
              <a:t>ανιχνεύσει </a:t>
            </a:r>
            <a:r>
              <a:rPr sz="1250" b="1" dirty="0">
                <a:solidFill>
                  <a:srgbClr val="CF2D1C"/>
                </a:solidFill>
                <a:latin typeface="Calibri"/>
                <a:cs typeface="Calibri"/>
              </a:rPr>
              <a:t> </a:t>
            </a:r>
            <a:r>
              <a:rPr sz="1250" b="1" spc="-5" dirty="0">
                <a:solidFill>
                  <a:srgbClr val="CF2D1C"/>
                </a:solidFill>
                <a:latin typeface="Calibri"/>
                <a:cs typeface="Calibri"/>
              </a:rPr>
              <a:t>επίσης</a:t>
            </a:r>
            <a:r>
              <a:rPr sz="1250" b="1" spc="-5" dirty="0">
                <a:solidFill>
                  <a:srgbClr val="CF2D1C"/>
                </a:solidFill>
                <a:latin typeface="Courier New"/>
                <a:cs typeface="Courier New"/>
              </a:rPr>
              <a:t>.</a:t>
            </a:r>
            <a:endParaRPr sz="1250">
              <a:latin typeface="Courier New"/>
              <a:cs typeface="Courier New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5374640" y="1435100"/>
            <a:ext cx="6817359" cy="5190490"/>
            <a:chOff x="5374640" y="1435100"/>
            <a:chExt cx="6817359" cy="5190490"/>
          </a:xfrm>
        </p:grpSpPr>
        <p:pic>
          <p:nvPicPr>
            <p:cNvPr id="12" name="object 1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374640" y="1435100"/>
              <a:ext cx="6817359" cy="5190490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570220" y="1630679"/>
              <a:ext cx="6273800" cy="4612640"/>
            </a:xfrm>
            <a:prstGeom prst="rect">
              <a:avLst/>
            </a:prstGeom>
          </p:spPr>
        </p:pic>
      </p:grpSp>
      <p:sp>
        <p:nvSpPr>
          <p:cNvPr id="14" name="object 14"/>
          <p:cNvSpPr txBox="1"/>
          <p:nvPr/>
        </p:nvSpPr>
        <p:spPr>
          <a:xfrm>
            <a:off x="78739" y="6672262"/>
            <a:ext cx="1839595" cy="1809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625"/>
              </a:lnSpc>
            </a:pPr>
            <a:r>
              <a:rPr sz="550" u="sng" spc="35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5"/>
              </a:rPr>
              <a:t>ss(8)</a:t>
            </a:r>
            <a:r>
              <a:rPr sz="550" u="sng" spc="25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5"/>
              </a:rPr>
              <a:t> </a:t>
            </a:r>
            <a:r>
              <a:rPr sz="550" u="sng" spc="30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5"/>
              </a:rPr>
              <a:t>-</a:t>
            </a:r>
            <a:r>
              <a:rPr sz="550" u="sng" spc="25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5"/>
              </a:rPr>
              <a:t> </a:t>
            </a:r>
            <a:r>
              <a:rPr sz="550" u="sng" spc="45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5"/>
              </a:rPr>
              <a:t>Σελίδα</a:t>
            </a:r>
            <a:r>
              <a:rPr sz="550" u="sng" spc="25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5"/>
              </a:rPr>
              <a:t> </a:t>
            </a:r>
            <a:r>
              <a:rPr sz="550" u="sng" spc="40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5"/>
              </a:rPr>
              <a:t>εγχειριδίου</a:t>
            </a:r>
            <a:r>
              <a:rPr sz="550" u="sng" spc="20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5"/>
              </a:rPr>
              <a:t> </a:t>
            </a:r>
            <a:r>
              <a:rPr sz="550" u="sng" spc="45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5"/>
              </a:rPr>
              <a:t>Linux</a:t>
            </a:r>
            <a:r>
              <a:rPr sz="550" u="sng" spc="20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5"/>
              </a:rPr>
              <a:t> </a:t>
            </a:r>
            <a:r>
              <a:rPr sz="550" u="sng" spc="45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5"/>
              </a:rPr>
              <a:t>λειτουργικό</a:t>
            </a:r>
            <a:r>
              <a:rPr sz="550" u="sng" spc="25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5"/>
              </a:rPr>
              <a:t> </a:t>
            </a:r>
            <a:r>
              <a:rPr sz="550" u="sng" spc="50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</a:rPr>
              <a:t>σύστημα</a:t>
            </a:r>
            <a:endParaRPr sz="5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0"/>
              </a:spcBef>
            </a:pPr>
            <a:r>
              <a:rPr sz="550" spc="45" dirty="0">
                <a:solidFill>
                  <a:srgbClr val="85872B"/>
                </a:solidFill>
                <a:latin typeface="Calibri"/>
                <a:cs typeface="Calibri"/>
                <a:hlinkClick r:id="rId5"/>
              </a:rPr>
              <a:t>ανοιχτού</a:t>
            </a:r>
            <a:r>
              <a:rPr sz="550" spc="15" dirty="0">
                <a:solidFill>
                  <a:srgbClr val="85872B"/>
                </a:solidFill>
                <a:latin typeface="Calibri"/>
                <a:cs typeface="Calibri"/>
                <a:hlinkClick r:id="rId5"/>
              </a:rPr>
              <a:t> </a:t>
            </a:r>
            <a:r>
              <a:rPr sz="550" spc="50" dirty="0">
                <a:solidFill>
                  <a:srgbClr val="85872B"/>
                </a:solidFill>
                <a:latin typeface="Calibri"/>
                <a:cs typeface="Calibri"/>
                <a:hlinkClick r:id="rId5"/>
              </a:rPr>
              <a:t>κώδικα</a:t>
            </a:r>
            <a:r>
              <a:rPr sz="550" spc="15" dirty="0">
                <a:solidFill>
                  <a:srgbClr val="85872B"/>
                </a:solidFill>
                <a:latin typeface="Calibri"/>
                <a:cs typeface="Calibri"/>
                <a:hlinkClick r:id="rId5"/>
              </a:rPr>
              <a:t> </a:t>
            </a:r>
            <a:r>
              <a:rPr sz="550" spc="50" dirty="0">
                <a:solidFill>
                  <a:srgbClr val="85872B"/>
                </a:solidFill>
                <a:latin typeface="Calibri"/>
                <a:cs typeface="Calibri"/>
                <a:hlinkClick r:id="rId5"/>
              </a:rPr>
              <a:t>βασισμένο</a:t>
            </a:r>
            <a:r>
              <a:rPr sz="550" spc="15" dirty="0">
                <a:solidFill>
                  <a:srgbClr val="85872B"/>
                </a:solidFill>
                <a:latin typeface="Calibri"/>
                <a:cs typeface="Calibri"/>
                <a:hlinkClick r:id="rId5"/>
              </a:rPr>
              <a:t> </a:t>
            </a:r>
            <a:r>
              <a:rPr sz="550" spc="50" dirty="0">
                <a:solidFill>
                  <a:srgbClr val="85872B"/>
                </a:solidFill>
                <a:latin typeface="Calibri"/>
                <a:cs typeface="Calibri"/>
                <a:hlinkClick r:id="rId5"/>
              </a:rPr>
              <a:t>στ</a:t>
            </a:r>
            <a:r>
              <a:rPr sz="550" spc="50" dirty="0">
                <a:solidFill>
                  <a:srgbClr val="85872B"/>
                </a:solidFill>
                <a:latin typeface="Calibri"/>
                <a:cs typeface="Calibri"/>
              </a:rPr>
              <a:t>ο</a:t>
            </a:r>
            <a:r>
              <a:rPr sz="550" spc="25" dirty="0">
                <a:solidFill>
                  <a:srgbClr val="85872B"/>
                </a:solidFill>
                <a:latin typeface="Calibri"/>
                <a:cs typeface="Calibri"/>
              </a:rPr>
              <a:t> </a:t>
            </a:r>
            <a:r>
              <a:rPr sz="550" spc="40" dirty="0">
                <a:solidFill>
                  <a:srgbClr val="85872B"/>
                </a:solidFill>
                <a:latin typeface="Calibri"/>
                <a:cs typeface="Calibri"/>
              </a:rPr>
              <a:t>Unix)</a:t>
            </a:r>
            <a:endParaRPr sz="5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131550" y="6326504"/>
            <a:ext cx="114935" cy="1244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50" spc="5" dirty="0">
                <a:latin typeface="Calibri"/>
                <a:cs typeface="Calibri"/>
              </a:rPr>
              <a:t>3</a:t>
            </a:r>
            <a:r>
              <a:rPr sz="650" spc="30" dirty="0">
                <a:latin typeface="Calibri"/>
                <a:cs typeface="Calibri"/>
              </a:rPr>
              <a:t>2</a:t>
            </a:r>
            <a:endParaRPr sz="650">
              <a:latin typeface="Calibri"/>
              <a:cs typeface="Calibri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6884987" y="0"/>
            <a:ext cx="3958590" cy="6878955"/>
            <a:chOff x="6884987" y="0"/>
            <a:chExt cx="3958590" cy="6878955"/>
          </a:xfrm>
        </p:grpSpPr>
        <p:sp>
          <p:nvSpPr>
            <p:cNvPr id="4" name="object 4"/>
            <p:cNvSpPr/>
            <p:nvPr/>
          </p:nvSpPr>
          <p:spPr>
            <a:xfrm>
              <a:off x="6896100" y="1270"/>
              <a:ext cx="1818639" cy="6856730"/>
            </a:xfrm>
            <a:custGeom>
              <a:avLst/>
              <a:gdLst/>
              <a:ahLst/>
              <a:cxnLst/>
              <a:rect l="l" t="t" r="r" b="b"/>
              <a:pathLst>
                <a:path w="1818640" h="6856730">
                  <a:moveTo>
                    <a:pt x="0" y="6856730"/>
                  </a:moveTo>
                  <a:lnTo>
                    <a:pt x="1818322" y="0"/>
                  </a:lnTo>
                </a:path>
              </a:pathLst>
            </a:custGeom>
            <a:ln w="22225">
              <a:solidFill>
                <a:srgbClr val="D6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7895589" y="5207635"/>
              <a:ext cx="756285" cy="1645920"/>
            </a:xfrm>
            <a:custGeom>
              <a:avLst/>
              <a:gdLst/>
              <a:ahLst/>
              <a:cxnLst/>
              <a:rect l="l" t="t" r="r" b="b"/>
              <a:pathLst>
                <a:path w="756284" h="1645920">
                  <a:moveTo>
                    <a:pt x="578484" y="0"/>
                  </a:moveTo>
                  <a:lnTo>
                    <a:pt x="532129" y="6350"/>
                  </a:lnTo>
                  <a:lnTo>
                    <a:pt x="489902" y="24129"/>
                  </a:lnTo>
                  <a:lnTo>
                    <a:pt x="453389" y="52387"/>
                  </a:lnTo>
                  <a:lnTo>
                    <a:pt x="425132" y="89534"/>
                  </a:lnTo>
                  <a:lnTo>
                    <a:pt x="406400" y="134619"/>
                  </a:lnTo>
                  <a:lnTo>
                    <a:pt x="0" y="1645602"/>
                  </a:lnTo>
                  <a:lnTo>
                    <a:pt x="26352" y="1645602"/>
                  </a:lnTo>
                  <a:lnTo>
                    <a:pt x="430212" y="140969"/>
                  </a:lnTo>
                  <a:lnTo>
                    <a:pt x="450214" y="95249"/>
                  </a:lnTo>
                  <a:lnTo>
                    <a:pt x="482282" y="59689"/>
                  </a:lnTo>
                  <a:lnTo>
                    <a:pt x="523239" y="35559"/>
                  </a:lnTo>
                  <a:lnTo>
                    <a:pt x="569594" y="25399"/>
                  </a:lnTo>
                  <a:lnTo>
                    <a:pt x="662362" y="25399"/>
                  </a:lnTo>
                  <a:lnTo>
                    <a:pt x="624839" y="6350"/>
                  </a:lnTo>
                  <a:lnTo>
                    <a:pt x="578484" y="0"/>
                  </a:lnTo>
                  <a:close/>
                </a:path>
                <a:path w="756284" h="1645920">
                  <a:moveTo>
                    <a:pt x="662362" y="25399"/>
                  </a:moveTo>
                  <a:lnTo>
                    <a:pt x="569594" y="25399"/>
                  </a:lnTo>
                  <a:lnTo>
                    <a:pt x="618489" y="30797"/>
                  </a:lnTo>
                  <a:lnTo>
                    <a:pt x="672464" y="57784"/>
                  </a:lnTo>
                  <a:lnTo>
                    <a:pt x="711517" y="103822"/>
                  </a:lnTo>
                  <a:lnTo>
                    <a:pt x="730884" y="161607"/>
                  </a:lnTo>
                  <a:lnTo>
                    <a:pt x="731837" y="192087"/>
                  </a:lnTo>
                  <a:lnTo>
                    <a:pt x="726439" y="222884"/>
                  </a:lnTo>
                  <a:lnTo>
                    <a:pt x="343852" y="1645602"/>
                  </a:lnTo>
                  <a:lnTo>
                    <a:pt x="370204" y="1645602"/>
                  </a:lnTo>
                  <a:lnTo>
                    <a:pt x="750252" y="229552"/>
                  </a:lnTo>
                  <a:lnTo>
                    <a:pt x="756284" y="193674"/>
                  </a:lnTo>
                  <a:lnTo>
                    <a:pt x="755332" y="158432"/>
                  </a:lnTo>
                  <a:lnTo>
                    <a:pt x="732789" y="91122"/>
                  </a:lnTo>
                  <a:lnTo>
                    <a:pt x="686752" y="37782"/>
                  </a:lnTo>
                  <a:lnTo>
                    <a:pt x="662362" y="25399"/>
                  </a:lnTo>
                  <a:close/>
                </a:path>
              </a:pathLst>
            </a:custGeom>
            <a:solidFill>
              <a:srgbClr val="D679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548880" y="6167120"/>
              <a:ext cx="3294379" cy="612140"/>
            </a:xfrm>
            <a:prstGeom prst="rect">
              <a:avLst/>
            </a:prstGeom>
          </p:spPr>
        </p:pic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875030" y="423862"/>
            <a:ext cx="2646045" cy="1059180"/>
          </a:xfrm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lstStyle/>
          <a:p>
            <a:pPr marL="12700" marR="5080" indent="136525">
              <a:lnSpc>
                <a:spcPts val="2010"/>
              </a:lnSpc>
              <a:spcBef>
                <a:spcPts val="240"/>
              </a:spcBef>
              <a:tabLst>
                <a:tab pos="1712595" algn="l"/>
              </a:tabLst>
            </a:pPr>
            <a:r>
              <a:rPr sz="1750" spc="75" dirty="0">
                <a:solidFill>
                  <a:srgbClr val="000000"/>
                </a:solidFill>
              </a:rPr>
              <a:t>Παραδείγματα	</a:t>
            </a:r>
            <a:r>
              <a:rPr sz="1750" spc="-5" dirty="0">
                <a:solidFill>
                  <a:srgbClr val="000000"/>
                </a:solidFill>
              </a:rPr>
              <a:t>στο </a:t>
            </a:r>
            <a:r>
              <a:rPr sz="1750" spc="-20" dirty="0">
                <a:solidFill>
                  <a:srgbClr val="000000"/>
                </a:solidFill>
              </a:rPr>
              <a:t>XML </a:t>
            </a:r>
            <a:r>
              <a:rPr sz="1750" spc="-425" dirty="0">
                <a:solidFill>
                  <a:srgbClr val="000000"/>
                </a:solidFill>
              </a:rPr>
              <a:t> </a:t>
            </a:r>
            <a:r>
              <a:rPr sz="1750" spc="-30" dirty="0">
                <a:solidFill>
                  <a:srgbClr val="000000"/>
                </a:solidFill>
              </a:rPr>
              <a:t>(Extens</a:t>
            </a:r>
            <a:r>
              <a:rPr sz="1750" spc="-25" dirty="0">
                <a:solidFill>
                  <a:srgbClr val="000000"/>
                </a:solidFill>
              </a:rPr>
              <a:t>i</a:t>
            </a:r>
            <a:r>
              <a:rPr sz="1750" spc="-30" dirty="0">
                <a:solidFill>
                  <a:srgbClr val="000000"/>
                </a:solidFill>
              </a:rPr>
              <a:t>bl</a:t>
            </a:r>
            <a:r>
              <a:rPr sz="1750" dirty="0">
                <a:solidFill>
                  <a:srgbClr val="000000"/>
                </a:solidFill>
              </a:rPr>
              <a:t>e</a:t>
            </a:r>
            <a:r>
              <a:rPr sz="1750" spc="-55" dirty="0">
                <a:solidFill>
                  <a:srgbClr val="000000"/>
                </a:solidFill>
              </a:rPr>
              <a:t> </a:t>
            </a:r>
            <a:r>
              <a:rPr sz="1750" spc="-30" dirty="0">
                <a:solidFill>
                  <a:srgbClr val="000000"/>
                </a:solidFill>
              </a:rPr>
              <a:t>Marku</a:t>
            </a:r>
            <a:r>
              <a:rPr sz="1750" dirty="0">
                <a:solidFill>
                  <a:srgbClr val="000000"/>
                </a:solidFill>
              </a:rPr>
              <a:t>p</a:t>
            </a:r>
            <a:r>
              <a:rPr sz="1750" spc="-55" dirty="0">
                <a:solidFill>
                  <a:srgbClr val="000000"/>
                </a:solidFill>
              </a:rPr>
              <a:t> </a:t>
            </a:r>
            <a:r>
              <a:rPr sz="1750" spc="-30" dirty="0">
                <a:solidFill>
                  <a:srgbClr val="000000"/>
                </a:solidFill>
              </a:rPr>
              <a:t>Languag</a:t>
            </a:r>
            <a:r>
              <a:rPr sz="1750" dirty="0">
                <a:solidFill>
                  <a:srgbClr val="000000"/>
                </a:solidFill>
              </a:rPr>
              <a:t>e</a:t>
            </a:r>
            <a:endParaRPr sz="1750"/>
          </a:p>
          <a:p>
            <a:pPr marL="12700" marR="420370">
              <a:lnSpc>
                <a:spcPts val="2010"/>
              </a:lnSpc>
              <a:spcBef>
                <a:spcPts val="5"/>
              </a:spcBef>
            </a:pPr>
            <a:r>
              <a:rPr sz="1750" dirty="0">
                <a:solidFill>
                  <a:srgbClr val="000000"/>
                </a:solidFill>
              </a:rPr>
              <a:t>- </a:t>
            </a:r>
            <a:r>
              <a:rPr sz="1750" spc="-25" dirty="0">
                <a:solidFill>
                  <a:srgbClr val="000000"/>
                </a:solidFill>
              </a:rPr>
              <a:t>δομημένη μορφή </a:t>
            </a:r>
            <a:r>
              <a:rPr sz="1750" spc="-20" dirty="0">
                <a:solidFill>
                  <a:srgbClr val="000000"/>
                </a:solidFill>
              </a:rPr>
              <a:t> </a:t>
            </a:r>
            <a:r>
              <a:rPr sz="1750" spc="-30" dirty="0">
                <a:solidFill>
                  <a:srgbClr val="000000"/>
                </a:solidFill>
              </a:rPr>
              <a:t>αν</a:t>
            </a:r>
            <a:r>
              <a:rPr sz="1750" spc="-25" dirty="0">
                <a:solidFill>
                  <a:srgbClr val="000000"/>
                </a:solidFill>
              </a:rPr>
              <a:t>τ</a:t>
            </a:r>
            <a:r>
              <a:rPr sz="1750" spc="-30" dirty="0">
                <a:solidFill>
                  <a:srgbClr val="000000"/>
                </a:solidFill>
              </a:rPr>
              <a:t>α</a:t>
            </a:r>
            <a:r>
              <a:rPr sz="1750" spc="-25" dirty="0">
                <a:solidFill>
                  <a:srgbClr val="000000"/>
                </a:solidFill>
              </a:rPr>
              <a:t>λ</a:t>
            </a:r>
            <a:r>
              <a:rPr sz="1750" spc="-30" dirty="0">
                <a:solidFill>
                  <a:srgbClr val="000000"/>
                </a:solidFill>
              </a:rPr>
              <a:t>λαγή</a:t>
            </a:r>
            <a:r>
              <a:rPr sz="1750" dirty="0">
                <a:solidFill>
                  <a:srgbClr val="000000"/>
                </a:solidFill>
              </a:rPr>
              <a:t>ς</a:t>
            </a:r>
            <a:r>
              <a:rPr sz="1750" spc="-55" dirty="0">
                <a:solidFill>
                  <a:srgbClr val="000000"/>
                </a:solidFill>
              </a:rPr>
              <a:t> </a:t>
            </a:r>
            <a:r>
              <a:rPr sz="1750" spc="-30" dirty="0">
                <a:solidFill>
                  <a:srgbClr val="000000"/>
                </a:solidFill>
              </a:rPr>
              <a:t>δεδομένω</a:t>
            </a:r>
            <a:r>
              <a:rPr sz="1750" spc="-25" dirty="0">
                <a:solidFill>
                  <a:srgbClr val="000000"/>
                </a:solidFill>
              </a:rPr>
              <a:t>ν</a:t>
            </a:r>
            <a:r>
              <a:rPr sz="1750" spc="-30" dirty="0">
                <a:solidFill>
                  <a:srgbClr val="000000"/>
                </a:solidFill>
              </a:rPr>
              <a:t>n</a:t>
            </a:r>
            <a:r>
              <a:rPr sz="1750" dirty="0">
                <a:solidFill>
                  <a:srgbClr val="000000"/>
                </a:solidFill>
              </a:rPr>
              <a:t>)</a:t>
            </a:r>
            <a:endParaRPr sz="1750"/>
          </a:p>
        </p:txBody>
      </p:sp>
      <p:sp>
        <p:nvSpPr>
          <p:cNvPr id="8" name="object 8"/>
          <p:cNvSpPr txBox="1"/>
          <p:nvPr/>
        </p:nvSpPr>
        <p:spPr>
          <a:xfrm>
            <a:off x="8308340" y="33019"/>
            <a:ext cx="2174240" cy="1244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50" spc="60" dirty="0">
                <a:latin typeface="Calibri"/>
                <a:cs typeface="Calibri"/>
              </a:rPr>
              <a:t>CSP004_C_E:</a:t>
            </a:r>
            <a:r>
              <a:rPr sz="650" spc="35" dirty="0">
                <a:latin typeface="Calibri"/>
                <a:cs typeface="Calibri"/>
              </a:rPr>
              <a:t> </a:t>
            </a:r>
            <a:r>
              <a:rPr sz="650" spc="55" dirty="0">
                <a:latin typeface="Calibri"/>
                <a:cs typeface="Calibri"/>
              </a:rPr>
              <a:t>Abdelkader</a:t>
            </a:r>
            <a:r>
              <a:rPr sz="650" spc="30" dirty="0">
                <a:latin typeface="Calibri"/>
                <a:cs typeface="Calibri"/>
              </a:rPr>
              <a:t> </a:t>
            </a:r>
            <a:r>
              <a:rPr sz="650" spc="60" dirty="0">
                <a:latin typeface="Calibri"/>
                <a:cs typeface="Calibri"/>
              </a:rPr>
              <a:t>Shaaban</a:t>
            </a:r>
            <a:r>
              <a:rPr sz="650" spc="40" dirty="0">
                <a:latin typeface="Calibri"/>
                <a:cs typeface="Calibri"/>
              </a:rPr>
              <a:t> </a:t>
            </a:r>
            <a:r>
              <a:rPr sz="650" spc="55" dirty="0">
                <a:latin typeface="Calibri"/>
                <a:cs typeface="Calibri"/>
              </a:rPr>
              <a:t>και</a:t>
            </a:r>
            <a:r>
              <a:rPr sz="650" spc="25" dirty="0">
                <a:latin typeface="Calibri"/>
                <a:cs typeface="Calibri"/>
              </a:rPr>
              <a:t> </a:t>
            </a:r>
            <a:r>
              <a:rPr sz="650" spc="50" dirty="0">
                <a:latin typeface="Calibri"/>
                <a:cs typeface="Calibri"/>
              </a:rPr>
              <a:t>Stefan</a:t>
            </a:r>
            <a:r>
              <a:rPr sz="650" spc="25" dirty="0">
                <a:latin typeface="Calibri"/>
                <a:cs typeface="Calibri"/>
              </a:rPr>
              <a:t> </a:t>
            </a:r>
            <a:r>
              <a:rPr sz="650" spc="50" dirty="0">
                <a:latin typeface="Calibri"/>
                <a:cs typeface="Calibri"/>
              </a:rPr>
              <a:t>Schauer</a:t>
            </a:r>
            <a:endParaRPr sz="65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054735" y="1672907"/>
            <a:ext cx="10739755" cy="5270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0"/>
              </a:spcBef>
            </a:pPr>
            <a:r>
              <a:rPr sz="1100" b="1" spc="80" dirty="0">
                <a:latin typeface="Calibri"/>
                <a:cs typeface="Calibri"/>
              </a:rPr>
              <a:t>Το</a:t>
            </a:r>
            <a:r>
              <a:rPr sz="1100" b="1" spc="45" dirty="0">
                <a:latin typeface="Calibri"/>
                <a:cs typeface="Calibri"/>
              </a:rPr>
              <a:t> </a:t>
            </a:r>
            <a:r>
              <a:rPr sz="1100" b="1" spc="75" dirty="0">
                <a:latin typeface="Calibri"/>
                <a:cs typeface="Calibri"/>
              </a:rPr>
              <a:t>SS</a:t>
            </a:r>
            <a:r>
              <a:rPr sz="1100" b="1" spc="50" dirty="0">
                <a:latin typeface="Calibri"/>
                <a:cs typeface="Calibri"/>
              </a:rPr>
              <a:t> </a:t>
            </a:r>
            <a:r>
              <a:rPr sz="1100" b="1" spc="70" dirty="0">
                <a:latin typeface="Calibri"/>
                <a:cs typeface="Calibri"/>
              </a:rPr>
              <a:t>χρησιμοποιείται</a:t>
            </a:r>
            <a:r>
              <a:rPr sz="1100" b="1" spc="55" dirty="0">
                <a:latin typeface="Calibri"/>
                <a:cs typeface="Calibri"/>
              </a:rPr>
              <a:t> </a:t>
            </a:r>
            <a:r>
              <a:rPr sz="1100" b="1" spc="70" dirty="0">
                <a:latin typeface="Calibri"/>
                <a:cs typeface="Calibri"/>
              </a:rPr>
              <a:t>για</a:t>
            </a:r>
            <a:r>
              <a:rPr sz="1100" b="1" spc="50" dirty="0">
                <a:latin typeface="Calibri"/>
                <a:cs typeface="Calibri"/>
              </a:rPr>
              <a:t> </a:t>
            </a:r>
            <a:r>
              <a:rPr sz="1100" b="1" spc="75" dirty="0">
                <a:latin typeface="Calibri"/>
                <a:cs typeface="Calibri"/>
              </a:rPr>
              <a:t>την</a:t>
            </a:r>
            <a:r>
              <a:rPr sz="1100" b="1" spc="50" dirty="0">
                <a:latin typeface="Calibri"/>
                <a:cs typeface="Calibri"/>
              </a:rPr>
              <a:t> </a:t>
            </a:r>
            <a:r>
              <a:rPr sz="1100" b="1" spc="85" dirty="0">
                <a:latin typeface="Calibri"/>
                <a:cs typeface="Calibri"/>
              </a:rPr>
              <a:t>απόρριψη</a:t>
            </a:r>
            <a:r>
              <a:rPr sz="1100" b="1" spc="50" dirty="0">
                <a:latin typeface="Calibri"/>
                <a:cs typeface="Calibri"/>
              </a:rPr>
              <a:t> </a:t>
            </a:r>
            <a:r>
              <a:rPr sz="1100" b="1" spc="70" dirty="0">
                <a:latin typeface="Calibri"/>
                <a:cs typeface="Calibri"/>
              </a:rPr>
              <a:t>στατιστικών</a:t>
            </a:r>
            <a:r>
              <a:rPr sz="1100" b="1" spc="55" dirty="0">
                <a:latin typeface="Calibri"/>
                <a:cs typeface="Calibri"/>
              </a:rPr>
              <a:t> </a:t>
            </a:r>
            <a:r>
              <a:rPr sz="1100" b="1" spc="70" dirty="0">
                <a:latin typeface="Calibri"/>
                <a:cs typeface="Calibri"/>
              </a:rPr>
              <a:t>στοιχείων</a:t>
            </a:r>
            <a:r>
              <a:rPr sz="1100" b="1" spc="50" dirty="0">
                <a:latin typeface="Calibri"/>
                <a:cs typeface="Calibri"/>
              </a:rPr>
              <a:t> </a:t>
            </a:r>
            <a:r>
              <a:rPr sz="1100" b="1" spc="75" dirty="0">
                <a:latin typeface="Calibri"/>
                <a:cs typeface="Calibri"/>
              </a:rPr>
              <a:t>υποδοχής.</a:t>
            </a:r>
            <a:r>
              <a:rPr sz="1100" b="1" spc="50" dirty="0">
                <a:latin typeface="Calibri"/>
                <a:cs typeface="Calibri"/>
              </a:rPr>
              <a:t> </a:t>
            </a:r>
            <a:r>
              <a:rPr sz="1100" b="1" spc="70" dirty="0">
                <a:latin typeface="Calibri"/>
                <a:cs typeface="Calibri"/>
              </a:rPr>
              <a:t>Επιτρέπει</a:t>
            </a:r>
            <a:r>
              <a:rPr sz="1100" b="1" spc="50" dirty="0">
                <a:latin typeface="Calibri"/>
                <a:cs typeface="Calibri"/>
              </a:rPr>
              <a:t> </a:t>
            </a:r>
            <a:r>
              <a:rPr sz="1100" b="1" spc="75" dirty="0">
                <a:latin typeface="Calibri"/>
                <a:cs typeface="Calibri"/>
              </a:rPr>
              <a:t>την</a:t>
            </a:r>
            <a:r>
              <a:rPr sz="1100" b="1" spc="50" dirty="0">
                <a:latin typeface="Calibri"/>
                <a:cs typeface="Calibri"/>
              </a:rPr>
              <a:t> </a:t>
            </a:r>
            <a:r>
              <a:rPr sz="1100" b="1" spc="80" dirty="0">
                <a:latin typeface="Calibri"/>
                <a:cs typeface="Calibri"/>
              </a:rPr>
              <a:t>εμφάνιση</a:t>
            </a:r>
            <a:r>
              <a:rPr sz="1100" b="1" spc="50" dirty="0">
                <a:latin typeface="Calibri"/>
                <a:cs typeface="Calibri"/>
              </a:rPr>
              <a:t> </a:t>
            </a:r>
            <a:r>
              <a:rPr sz="1100" b="1" spc="85" dirty="0">
                <a:latin typeface="Calibri"/>
                <a:cs typeface="Calibri"/>
              </a:rPr>
              <a:t>πληροφοριών</a:t>
            </a:r>
            <a:r>
              <a:rPr sz="1100" b="1" spc="45" dirty="0">
                <a:latin typeface="Calibri"/>
                <a:cs typeface="Calibri"/>
              </a:rPr>
              <a:t> </a:t>
            </a:r>
            <a:r>
              <a:rPr sz="1100" b="1" spc="75" dirty="0">
                <a:latin typeface="Calibri"/>
                <a:cs typeface="Calibri"/>
              </a:rPr>
              <a:t>ομοιότητας</a:t>
            </a:r>
            <a:r>
              <a:rPr sz="1100" b="1" spc="55" dirty="0">
                <a:latin typeface="Calibri"/>
                <a:cs typeface="Calibri"/>
              </a:rPr>
              <a:t> </a:t>
            </a:r>
            <a:r>
              <a:rPr sz="1100" b="1" spc="85" dirty="0">
                <a:latin typeface="Calibri"/>
                <a:cs typeface="Calibri"/>
              </a:rPr>
              <a:t>με</a:t>
            </a:r>
            <a:r>
              <a:rPr sz="1100" b="1" spc="50" dirty="0">
                <a:latin typeface="Calibri"/>
                <a:cs typeface="Calibri"/>
              </a:rPr>
              <a:t> </a:t>
            </a:r>
            <a:r>
              <a:rPr sz="1100" b="1" spc="75" dirty="0">
                <a:latin typeface="Calibri"/>
                <a:cs typeface="Calibri"/>
              </a:rPr>
              <a:t>το</a:t>
            </a:r>
            <a:r>
              <a:rPr sz="1100" b="1" spc="50" dirty="0">
                <a:latin typeface="Calibri"/>
                <a:cs typeface="Calibri"/>
              </a:rPr>
              <a:t> </a:t>
            </a:r>
            <a:r>
              <a:rPr sz="1100" b="1" spc="70" dirty="0">
                <a:latin typeface="Calibri"/>
                <a:cs typeface="Calibri"/>
              </a:rPr>
              <a:t>Netstat</a:t>
            </a:r>
            <a:r>
              <a:rPr sz="1100" b="1" spc="55" dirty="0">
                <a:latin typeface="Calibri"/>
                <a:cs typeface="Calibri"/>
              </a:rPr>
              <a:t> </a:t>
            </a:r>
            <a:r>
              <a:rPr sz="1100" b="1" spc="70" dirty="0">
                <a:latin typeface="Calibri"/>
                <a:cs typeface="Calibri"/>
              </a:rPr>
              <a:t>(εντολή</a:t>
            </a:r>
            <a:r>
              <a:rPr sz="1100" b="1" spc="50" dirty="0">
                <a:latin typeface="Calibri"/>
                <a:cs typeface="Calibri"/>
              </a:rPr>
              <a:t> </a:t>
            </a:r>
            <a:r>
              <a:rPr sz="1100" b="1" spc="70" dirty="0">
                <a:latin typeface="Calibri"/>
                <a:cs typeface="Calibri"/>
              </a:rPr>
              <a:t>για</a:t>
            </a:r>
            <a:r>
              <a:rPr sz="1100" b="1" spc="50" dirty="0">
                <a:latin typeface="Calibri"/>
                <a:cs typeface="Calibri"/>
              </a:rPr>
              <a:t> </a:t>
            </a:r>
            <a:r>
              <a:rPr sz="1100" b="1" spc="75" dirty="0">
                <a:latin typeface="Calibri"/>
                <a:cs typeface="Calibri"/>
              </a:rPr>
              <a:t>έλεγχο </a:t>
            </a:r>
            <a:r>
              <a:rPr sz="1100" b="1" spc="-235" dirty="0">
                <a:latin typeface="Calibri"/>
                <a:cs typeface="Calibri"/>
              </a:rPr>
              <a:t> </a:t>
            </a:r>
            <a:r>
              <a:rPr sz="1100" b="1" spc="80" dirty="0">
                <a:latin typeface="Calibri"/>
                <a:cs typeface="Calibri"/>
              </a:rPr>
              <a:t>ενεργών</a:t>
            </a:r>
            <a:r>
              <a:rPr sz="1100" b="1" spc="40" dirty="0">
                <a:latin typeface="Calibri"/>
                <a:cs typeface="Calibri"/>
              </a:rPr>
              <a:t> </a:t>
            </a:r>
            <a:r>
              <a:rPr sz="1100" b="1" spc="80" dirty="0">
                <a:latin typeface="Calibri"/>
                <a:cs typeface="Calibri"/>
              </a:rPr>
              <a:t>συνδέσεων</a:t>
            </a:r>
            <a:r>
              <a:rPr sz="1100" b="1" spc="45" dirty="0">
                <a:latin typeface="Calibri"/>
                <a:cs typeface="Calibri"/>
              </a:rPr>
              <a:t> </a:t>
            </a:r>
            <a:r>
              <a:rPr sz="1100" b="1" spc="70" dirty="0">
                <a:latin typeface="Calibri"/>
                <a:cs typeface="Calibri"/>
              </a:rPr>
              <a:t>και</a:t>
            </a:r>
            <a:r>
              <a:rPr sz="1100" b="1" spc="50" dirty="0">
                <a:latin typeface="Calibri"/>
                <a:cs typeface="Calibri"/>
              </a:rPr>
              <a:t> </a:t>
            </a:r>
            <a:r>
              <a:rPr sz="1100" b="1" spc="70" dirty="0">
                <a:latin typeface="Calibri"/>
                <a:cs typeface="Calibri"/>
              </a:rPr>
              <a:t>ports</a:t>
            </a:r>
            <a:r>
              <a:rPr sz="1100" b="1" spc="45" dirty="0">
                <a:latin typeface="Calibri"/>
                <a:cs typeface="Calibri"/>
              </a:rPr>
              <a:t> </a:t>
            </a:r>
            <a:r>
              <a:rPr sz="1100" b="1" spc="80" dirty="0">
                <a:latin typeface="Calibri"/>
                <a:cs typeface="Calibri"/>
              </a:rPr>
              <a:t>σε</a:t>
            </a:r>
            <a:r>
              <a:rPr sz="1100" b="1" spc="50" dirty="0">
                <a:latin typeface="Calibri"/>
                <a:cs typeface="Calibri"/>
              </a:rPr>
              <a:t> </a:t>
            </a:r>
            <a:r>
              <a:rPr sz="1100" b="1" spc="70" dirty="0">
                <a:latin typeface="Calibri"/>
                <a:cs typeface="Calibri"/>
              </a:rPr>
              <a:t>λειτουργικά</a:t>
            </a:r>
            <a:r>
              <a:rPr sz="1100" b="1" spc="45" dirty="0">
                <a:latin typeface="Calibri"/>
                <a:cs typeface="Calibri"/>
              </a:rPr>
              <a:t> </a:t>
            </a:r>
            <a:r>
              <a:rPr sz="1100" b="1" spc="75" dirty="0">
                <a:latin typeface="Calibri"/>
                <a:cs typeface="Calibri"/>
              </a:rPr>
              <a:t>συστήματα).</a:t>
            </a:r>
            <a:r>
              <a:rPr sz="1100" b="1" spc="55" dirty="0">
                <a:latin typeface="Calibri"/>
                <a:cs typeface="Calibri"/>
              </a:rPr>
              <a:t> </a:t>
            </a:r>
            <a:r>
              <a:rPr sz="1100" b="1" spc="85" dirty="0">
                <a:latin typeface="Calibri"/>
                <a:cs typeface="Calibri"/>
              </a:rPr>
              <a:t>Μπορεί</a:t>
            </a:r>
            <a:r>
              <a:rPr sz="1100" b="1" spc="45" dirty="0">
                <a:latin typeface="Calibri"/>
                <a:cs typeface="Calibri"/>
              </a:rPr>
              <a:t> </a:t>
            </a:r>
            <a:r>
              <a:rPr sz="1100" b="1" spc="85" dirty="0">
                <a:latin typeface="Calibri"/>
                <a:cs typeface="Calibri"/>
              </a:rPr>
              <a:t>να</a:t>
            </a:r>
            <a:r>
              <a:rPr sz="1100" b="1" spc="50" dirty="0">
                <a:latin typeface="Calibri"/>
                <a:cs typeface="Calibri"/>
              </a:rPr>
              <a:t> </a:t>
            </a:r>
            <a:r>
              <a:rPr sz="1100" b="1" spc="75" dirty="0">
                <a:latin typeface="Calibri"/>
                <a:cs typeface="Calibri"/>
              </a:rPr>
              <a:t>εμφανίσει</a:t>
            </a:r>
            <a:r>
              <a:rPr sz="1100" b="1" spc="45" dirty="0">
                <a:latin typeface="Calibri"/>
                <a:cs typeface="Calibri"/>
              </a:rPr>
              <a:t> </a:t>
            </a:r>
            <a:r>
              <a:rPr sz="1100" b="1" spc="75" dirty="0">
                <a:latin typeface="Calibri"/>
                <a:cs typeface="Calibri"/>
              </a:rPr>
              <a:t>περισσότερες</a:t>
            </a:r>
            <a:r>
              <a:rPr sz="1100" b="1" spc="50" dirty="0">
                <a:latin typeface="Calibri"/>
                <a:cs typeface="Calibri"/>
              </a:rPr>
              <a:t> </a:t>
            </a:r>
            <a:r>
              <a:rPr sz="1100" b="1" spc="80" dirty="0">
                <a:latin typeface="Calibri"/>
                <a:cs typeface="Calibri"/>
              </a:rPr>
              <a:t>πληροφορίες</a:t>
            </a:r>
            <a:r>
              <a:rPr sz="1100" b="1" spc="55" dirty="0">
                <a:latin typeface="Calibri"/>
                <a:cs typeface="Calibri"/>
              </a:rPr>
              <a:t> </a:t>
            </a:r>
            <a:r>
              <a:rPr sz="1100" b="1" spc="80" dirty="0">
                <a:latin typeface="Calibri"/>
                <a:cs typeface="Calibri"/>
              </a:rPr>
              <a:t>TCP</a:t>
            </a:r>
            <a:r>
              <a:rPr sz="1100" b="1" spc="50" dirty="0">
                <a:latin typeface="Calibri"/>
                <a:cs typeface="Calibri"/>
              </a:rPr>
              <a:t> </a:t>
            </a:r>
            <a:r>
              <a:rPr sz="1100" b="1" spc="70" dirty="0">
                <a:latin typeface="Calibri"/>
                <a:cs typeface="Calibri"/>
              </a:rPr>
              <a:t>(Transmission</a:t>
            </a:r>
            <a:r>
              <a:rPr sz="1100" b="1" spc="45" dirty="0">
                <a:latin typeface="Calibri"/>
                <a:cs typeface="Calibri"/>
              </a:rPr>
              <a:t> </a:t>
            </a:r>
            <a:r>
              <a:rPr sz="1100" b="1" spc="70" dirty="0">
                <a:latin typeface="Calibri"/>
                <a:cs typeface="Calibri"/>
              </a:rPr>
              <a:t>Control</a:t>
            </a:r>
            <a:r>
              <a:rPr sz="1100" b="1" spc="45" dirty="0">
                <a:latin typeface="Calibri"/>
                <a:cs typeface="Calibri"/>
              </a:rPr>
              <a:t> </a:t>
            </a:r>
            <a:r>
              <a:rPr sz="1100" b="1" spc="70" dirty="0">
                <a:latin typeface="Calibri"/>
                <a:cs typeface="Calibri"/>
              </a:rPr>
              <a:t>Protocol</a:t>
            </a:r>
            <a:r>
              <a:rPr sz="1100" b="1" spc="50" dirty="0">
                <a:latin typeface="Calibri"/>
                <a:cs typeface="Calibri"/>
              </a:rPr>
              <a:t> -</a:t>
            </a:r>
            <a:r>
              <a:rPr sz="1100" b="1" spc="45" dirty="0">
                <a:latin typeface="Calibri"/>
                <a:cs typeface="Calibri"/>
              </a:rPr>
              <a:t> </a:t>
            </a:r>
            <a:r>
              <a:rPr sz="1100" b="1" spc="85" dirty="0">
                <a:latin typeface="Calibri"/>
                <a:cs typeface="Calibri"/>
              </a:rPr>
              <a:t>πρωτόκολλο </a:t>
            </a:r>
            <a:r>
              <a:rPr sz="1100" b="1" spc="90" dirty="0">
                <a:latin typeface="Calibri"/>
                <a:cs typeface="Calibri"/>
              </a:rPr>
              <a:t> </a:t>
            </a:r>
            <a:r>
              <a:rPr sz="1100" b="1" spc="70" dirty="0">
                <a:latin typeface="Calibri"/>
                <a:cs typeface="Calibri"/>
              </a:rPr>
              <a:t>επικοινωνίας</a:t>
            </a:r>
            <a:r>
              <a:rPr sz="1100" b="1" spc="35" dirty="0">
                <a:latin typeface="Calibri"/>
                <a:cs typeface="Calibri"/>
              </a:rPr>
              <a:t> </a:t>
            </a:r>
            <a:r>
              <a:rPr sz="1100" b="1" spc="75" dirty="0">
                <a:latin typeface="Calibri"/>
                <a:cs typeface="Calibri"/>
              </a:rPr>
              <a:t>δικτύου</a:t>
            </a:r>
            <a:r>
              <a:rPr sz="1100" b="1" spc="35" dirty="0">
                <a:latin typeface="Calibri"/>
                <a:cs typeface="Calibri"/>
              </a:rPr>
              <a:t> </a:t>
            </a:r>
            <a:r>
              <a:rPr sz="1100" b="1" spc="90" dirty="0">
                <a:latin typeface="Calibri"/>
                <a:cs typeface="Calibri"/>
              </a:rPr>
              <a:t>που</a:t>
            </a:r>
            <a:r>
              <a:rPr sz="1100" b="1" spc="35" dirty="0">
                <a:latin typeface="Calibri"/>
                <a:cs typeface="Calibri"/>
              </a:rPr>
              <a:t> </a:t>
            </a:r>
            <a:r>
              <a:rPr sz="1100" b="1" spc="70" dirty="0">
                <a:latin typeface="Calibri"/>
                <a:cs typeface="Calibri"/>
              </a:rPr>
              <a:t>χρησιμοποιείται</a:t>
            </a:r>
            <a:r>
              <a:rPr sz="1100" b="1" spc="35" dirty="0">
                <a:latin typeface="Calibri"/>
                <a:cs typeface="Calibri"/>
              </a:rPr>
              <a:t> </a:t>
            </a:r>
            <a:r>
              <a:rPr sz="1100" b="1" spc="80" dirty="0">
                <a:latin typeface="Calibri"/>
                <a:cs typeface="Calibri"/>
              </a:rPr>
              <a:t>στο</a:t>
            </a:r>
            <a:r>
              <a:rPr sz="1100" b="1" spc="35" dirty="0">
                <a:latin typeface="Calibri"/>
                <a:cs typeface="Calibri"/>
              </a:rPr>
              <a:t> </a:t>
            </a:r>
            <a:r>
              <a:rPr sz="1100" b="1" spc="70" dirty="0">
                <a:latin typeface="Calibri"/>
                <a:cs typeface="Calibri"/>
              </a:rPr>
              <a:t>διαδίκτυο)</a:t>
            </a:r>
            <a:r>
              <a:rPr sz="1100" b="1" spc="40" dirty="0">
                <a:latin typeface="Calibri"/>
                <a:cs typeface="Calibri"/>
              </a:rPr>
              <a:t> </a:t>
            </a:r>
            <a:r>
              <a:rPr sz="1100" b="1" spc="70" dirty="0">
                <a:latin typeface="Calibri"/>
                <a:cs typeface="Calibri"/>
              </a:rPr>
              <a:t>και</a:t>
            </a:r>
            <a:r>
              <a:rPr sz="1100" b="1" spc="35" dirty="0">
                <a:latin typeface="Calibri"/>
                <a:cs typeface="Calibri"/>
              </a:rPr>
              <a:t> </a:t>
            </a:r>
            <a:r>
              <a:rPr sz="1100" b="1" spc="80" dirty="0">
                <a:latin typeface="Calibri"/>
                <a:cs typeface="Calibri"/>
              </a:rPr>
              <a:t>κατάστασης</a:t>
            </a:r>
            <a:r>
              <a:rPr sz="1100" b="1" spc="35" dirty="0">
                <a:latin typeface="Calibri"/>
                <a:cs typeface="Calibri"/>
              </a:rPr>
              <a:t> </a:t>
            </a:r>
            <a:r>
              <a:rPr sz="1100" b="1" spc="90" dirty="0">
                <a:latin typeface="Calibri"/>
                <a:cs typeface="Calibri"/>
              </a:rPr>
              <a:t>από</a:t>
            </a:r>
            <a:r>
              <a:rPr sz="1100" b="1" spc="35" dirty="0">
                <a:latin typeface="Calibri"/>
                <a:cs typeface="Calibri"/>
              </a:rPr>
              <a:t> </a:t>
            </a:r>
            <a:r>
              <a:rPr sz="1100" b="1" spc="85" dirty="0">
                <a:latin typeface="Calibri"/>
                <a:cs typeface="Calibri"/>
              </a:rPr>
              <a:t>άλλα</a:t>
            </a:r>
            <a:r>
              <a:rPr sz="1100" b="1" spc="35" dirty="0">
                <a:latin typeface="Calibri"/>
                <a:cs typeface="Calibri"/>
              </a:rPr>
              <a:t> </a:t>
            </a:r>
            <a:r>
              <a:rPr sz="1100" b="1" spc="70" dirty="0">
                <a:latin typeface="Calibri"/>
                <a:cs typeface="Calibri"/>
              </a:rPr>
              <a:t>εργαλεία.</a:t>
            </a:r>
            <a:endParaRPr sz="1100" dirty="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054735" y="3029902"/>
            <a:ext cx="3712845" cy="292900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b="1" spc="50" dirty="0">
                <a:latin typeface="Calibri"/>
                <a:cs typeface="Calibri"/>
              </a:rPr>
              <a:t>Λίστα</a:t>
            </a:r>
            <a:r>
              <a:rPr sz="1100" b="1" spc="25" dirty="0">
                <a:latin typeface="Calibri"/>
                <a:cs typeface="Calibri"/>
              </a:rPr>
              <a:t> </a:t>
            </a:r>
            <a:r>
              <a:rPr sz="1100" b="1" spc="55" dirty="0">
                <a:latin typeface="Calibri"/>
                <a:cs typeface="Calibri"/>
              </a:rPr>
              <a:t>όλων</a:t>
            </a:r>
            <a:r>
              <a:rPr sz="1100" b="1" spc="25" dirty="0">
                <a:latin typeface="Calibri"/>
                <a:cs typeface="Calibri"/>
              </a:rPr>
              <a:t> </a:t>
            </a:r>
            <a:r>
              <a:rPr sz="1100" b="1" spc="45" dirty="0">
                <a:latin typeface="Calibri"/>
                <a:cs typeface="Calibri"/>
              </a:rPr>
              <a:t>των</a:t>
            </a:r>
            <a:r>
              <a:rPr sz="1100" b="1" dirty="0">
                <a:latin typeface="Calibri"/>
                <a:cs typeface="Calibri"/>
              </a:rPr>
              <a:t> </a:t>
            </a:r>
            <a:r>
              <a:rPr sz="1100" b="1" spc="45" dirty="0">
                <a:latin typeface="Calibri"/>
                <a:cs typeface="Calibri"/>
              </a:rPr>
              <a:t>υποδοχών</a:t>
            </a:r>
            <a:r>
              <a:rPr sz="1100" b="1" spc="10" dirty="0">
                <a:latin typeface="Calibri"/>
                <a:cs typeface="Calibri"/>
              </a:rPr>
              <a:t> </a:t>
            </a:r>
            <a:r>
              <a:rPr sz="1100" b="1" spc="50" dirty="0">
                <a:latin typeface="Calibri"/>
                <a:cs typeface="Calibri"/>
              </a:rPr>
              <a:t>TCP/UDP:</a:t>
            </a:r>
            <a:endParaRPr sz="11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1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1400" dirty="0">
              <a:latin typeface="Calibri"/>
              <a:cs typeface="Calibri"/>
            </a:endParaRPr>
          </a:p>
          <a:p>
            <a:pPr marL="477520">
              <a:lnSpc>
                <a:spcPct val="100000"/>
              </a:lnSpc>
            </a:pPr>
            <a:r>
              <a:rPr sz="1250" b="1" spc="-5" dirty="0">
                <a:solidFill>
                  <a:srgbClr val="CF2D1C"/>
                </a:solidFill>
                <a:latin typeface="Courier New"/>
                <a:cs typeface="Courier New"/>
              </a:rPr>
              <a:t>ss</a:t>
            </a:r>
            <a:r>
              <a:rPr sz="1250" b="1" spc="-65" dirty="0">
                <a:solidFill>
                  <a:srgbClr val="CF2D1C"/>
                </a:solidFill>
                <a:latin typeface="Courier New"/>
                <a:cs typeface="Courier New"/>
              </a:rPr>
              <a:t> </a:t>
            </a:r>
            <a:r>
              <a:rPr lang="el-GR" sz="1250" b="1" spc="-20" dirty="0">
                <a:solidFill>
                  <a:srgbClr val="CF2D1C"/>
                </a:solidFill>
                <a:latin typeface="Courier New"/>
                <a:cs typeface="Courier New"/>
              </a:rPr>
              <a:t>–</a:t>
            </a:r>
            <a:r>
              <a:rPr sz="1250" b="1" spc="-20" dirty="0" err="1">
                <a:solidFill>
                  <a:srgbClr val="CF2D1C"/>
                </a:solidFill>
                <a:latin typeface="Courier New"/>
                <a:cs typeface="Courier New"/>
              </a:rPr>
              <a:t>tuln</a:t>
            </a:r>
            <a:br>
              <a:rPr lang="en-US" sz="1250" b="1" spc="-20" dirty="0">
                <a:solidFill>
                  <a:srgbClr val="CF2D1C"/>
                </a:solidFill>
                <a:latin typeface="Courier New"/>
                <a:cs typeface="Courier New"/>
              </a:rPr>
            </a:br>
            <a:br>
              <a:rPr lang="en-US" sz="1250" b="1" spc="-20" dirty="0">
                <a:solidFill>
                  <a:srgbClr val="CF2D1C"/>
                </a:solidFill>
                <a:latin typeface="Courier New"/>
                <a:cs typeface="Courier New"/>
              </a:rPr>
            </a:br>
            <a:endParaRPr lang="en-US" sz="1250" b="1" spc="-20" dirty="0">
              <a:solidFill>
                <a:srgbClr val="CF2D1C"/>
              </a:solidFill>
              <a:latin typeface="Courier New"/>
              <a:cs typeface="Courier New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l-GR" altLang="el-GR" sz="1100" b="1" spc="50" dirty="0">
                <a:latin typeface="Calibri"/>
                <a:cs typeface="Calibri"/>
              </a:rPr>
              <a:t>Παράμετροι για την εντολή </a:t>
            </a:r>
            <a:r>
              <a:rPr lang="el-GR" altLang="el-GR" sz="1100" b="1" spc="50" dirty="0" err="1">
                <a:latin typeface="Calibri"/>
                <a:cs typeface="Calibri"/>
              </a:rPr>
              <a:t>netstat</a:t>
            </a:r>
            <a:r>
              <a:rPr lang="el-GR" altLang="el-GR" sz="1100" b="1" spc="50" dirty="0">
                <a:latin typeface="Calibri"/>
                <a:cs typeface="Calibri"/>
              </a:rPr>
              <a:t> (ή </a:t>
            </a:r>
            <a:r>
              <a:rPr lang="el-GR" altLang="el-GR" sz="1100" b="1" spc="50" dirty="0" err="1">
                <a:latin typeface="Calibri"/>
                <a:cs typeface="Calibri"/>
              </a:rPr>
              <a:t>ss</a:t>
            </a:r>
            <a:r>
              <a:rPr lang="el-GR" altLang="el-GR" sz="1100" b="1" spc="50" dirty="0">
                <a:latin typeface="Calibri"/>
                <a:cs typeface="Calibri"/>
              </a:rPr>
              <a:t>) στο </a:t>
            </a:r>
            <a:r>
              <a:rPr lang="el-GR" altLang="el-GR" sz="1100" b="1" spc="50" dirty="0" err="1">
                <a:latin typeface="Calibri"/>
                <a:cs typeface="Calibri"/>
              </a:rPr>
              <a:t>Linux</a:t>
            </a:r>
            <a:endParaRPr lang="el-GR" altLang="el-GR" sz="1100" b="1" spc="50" dirty="0">
              <a:latin typeface="Calibri"/>
              <a:cs typeface="Calibri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lang="el-GR" altLang="el-GR" sz="1100" b="1" spc="50" dirty="0">
                <a:latin typeface="Calibri"/>
                <a:cs typeface="Calibri"/>
              </a:rPr>
              <a:t>-t : Εμφάνιση των TCP συνδέσεων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lang="el-GR" altLang="el-GR" sz="1100" b="1" spc="50" dirty="0">
                <a:latin typeface="Calibri"/>
                <a:cs typeface="Calibri"/>
              </a:rPr>
              <a:t>-u : Εμφάνιση των UDP συνδέσεων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lang="el-GR" altLang="el-GR" sz="1100" b="1" spc="50" dirty="0">
                <a:latin typeface="Calibri"/>
                <a:cs typeface="Calibri"/>
              </a:rPr>
              <a:t>-l : Εμφάνιση θυρών που βρίσκονται σε κατάσταση ακρόασης (</a:t>
            </a:r>
            <a:r>
              <a:rPr lang="el-GR" altLang="el-GR" sz="1100" b="1" spc="50" dirty="0" err="1">
                <a:latin typeface="Calibri"/>
                <a:cs typeface="Calibri"/>
              </a:rPr>
              <a:t>listening</a:t>
            </a:r>
            <a:r>
              <a:rPr lang="el-GR" altLang="el-GR" sz="1100" b="1" spc="50" dirty="0">
                <a:latin typeface="Calibri"/>
                <a:cs typeface="Calibri"/>
              </a:rPr>
              <a:t>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lang="el-GR" altLang="el-GR" sz="1100" b="1" spc="50" dirty="0">
                <a:latin typeface="Calibri"/>
                <a:cs typeface="Calibri"/>
              </a:rPr>
              <a:t>-n : Εμφάνιση αριθμητικών διευθύνσεων (χωρίς επίλυση ονομάτων </a:t>
            </a:r>
            <a:r>
              <a:rPr lang="el-GR" altLang="el-GR" sz="1100" b="1" spc="50" dirty="0" err="1">
                <a:latin typeface="Calibri"/>
                <a:cs typeface="Calibri"/>
              </a:rPr>
              <a:t>host</a:t>
            </a:r>
            <a:r>
              <a:rPr lang="el-GR" altLang="el-GR" sz="1100" b="1" spc="50" dirty="0">
                <a:latin typeface="Calibri"/>
                <a:cs typeface="Calibri"/>
              </a:rPr>
              <a:t>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l-GR" altLang="el-GR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477520">
              <a:lnSpc>
                <a:spcPct val="100000"/>
              </a:lnSpc>
            </a:pPr>
            <a:endParaRPr lang="en-US" sz="1250" b="1" spc="-20" dirty="0">
              <a:solidFill>
                <a:srgbClr val="CF2D1C"/>
              </a:solidFill>
              <a:latin typeface="Courier New"/>
              <a:cs typeface="Courier New"/>
            </a:endParaRPr>
          </a:p>
          <a:p>
            <a:pPr marL="477520">
              <a:lnSpc>
                <a:spcPct val="100000"/>
              </a:lnSpc>
            </a:pPr>
            <a:endParaRPr sz="1250" dirty="0">
              <a:latin typeface="Courier New"/>
              <a:cs typeface="Courier New"/>
            </a:endParaRPr>
          </a:p>
        </p:txBody>
      </p:sp>
      <p:grpSp>
        <p:nvGrpSpPr>
          <p:cNvPr id="16" name="object 16"/>
          <p:cNvGrpSpPr/>
          <p:nvPr/>
        </p:nvGrpSpPr>
        <p:grpSpPr>
          <a:xfrm>
            <a:off x="5448300" y="1371600"/>
            <a:ext cx="6743700" cy="5185410"/>
            <a:chOff x="5448300" y="1371600"/>
            <a:chExt cx="6743700" cy="5185410"/>
          </a:xfrm>
        </p:grpSpPr>
        <p:pic>
          <p:nvPicPr>
            <p:cNvPr id="17" name="object 1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448300" y="1371600"/>
              <a:ext cx="6743700" cy="5185410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643879" y="1567179"/>
              <a:ext cx="6200139" cy="4607560"/>
            </a:xfrm>
            <a:prstGeom prst="rect">
              <a:avLst/>
            </a:prstGeom>
          </p:spPr>
        </p:pic>
      </p:grpSp>
      <p:sp>
        <p:nvSpPr>
          <p:cNvPr id="19" name="object 19"/>
          <p:cNvSpPr txBox="1"/>
          <p:nvPr/>
        </p:nvSpPr>
        <p:spPr>
          <a:xfrm>
            <a:off x="78739" y="6672262"/>
            <a:ext cx="1839595" cy="1809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625"/>
              </a:lnSpc>
            </a:pPr>
            <a:r>
              <a:rPr sz="550" u="sng" spc="35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5"/>
              </a:rPr>
              <a:t>ss(8)</a:t>
            </a:r>
            <a:r>
              <a:rPr sz="550" u="sng" spc="25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5"/>
              </a:rPr>
              <a:t> </a:t>
            </a:r>
            <a:r>
              <a:rPr sz="550" u="sng" spc="30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5"/>
              </a:rPr>
              <a:t>-</a:t>
            </a:r>
            <a:r>
              <a:rPr sz="550" u="sng" spc="25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5"/>
              </a:rPr>
              <a:t> </a:t>
            </a:r>
            <a:r>
              <a:rPr sz="550" u="sng" spc="45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5"/>
              </a:rPr>
              <a:t>Σελίδα</a:t>
            </a:r>
            <a:r>
              <a:rPr sz="550" u="sng" spc="25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5"/>
              </a:rPr>
              <a:t> </a:t>
            </a:r>
            <a:r>
              <a:rPr sz="550" u="sng" spc="40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5"/>
              </a:rPr>
              <a:t>εγχειριδίου</a:t>
            </a:r>
            <a:r>
              <a:rPr sz="550" u="sng" spc="20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5"/>
              </a:rPr>
              <a:t> </a:t>
            </a:r>
            <a:r>
              <a:rPr sz="550" u="sng" spc="45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5"/>
              </a:rPr>
              <a:t>Linux</a:t>
            </a:r>
            <a:r>
              <a:rPr sz="550" u="sng" spc="20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5"/>
              </a:rPr>
              <a:t> </a:t>
            </a:r>
            <a:r>
              <a:rPr sz="550" u="sng" spc="45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5"/>
              </a:rPr>
              <a:t>λειτουργικό</a:t>
            </a:r>
            <a:r>
              <a:rPr sz="550" u="sng" spc="25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5"/>
              </a:rPr>
              <a:t> </a:t>
            </a:r>
            <a:r>
              <a:rPr sz="550" u="sng" spc="50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</a:rPr>
              <a:t>σύστημα</a:t>
            </a:r>
            <a:endParaRPr sz="5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0"/>
              </a:spcBef>
            </a:pPr>
            <a:r>
              <a:rPr sz="550" spc="45" dirty="0">
                <a:solidFill>
                  <a:srgbClr val="85872B"/>
                </a:solidFill>
                <a:latin typeface="Calibri"/>
                <a:cs typeface="Calibri"/>
                <a:hlinkClick r:id="rId5"/>
              </a:rPr>
              <a:t>ανοιχτού</a:t>
            </a:r>
            <a:r>
              <a:rPr sz="550" spc="15" dirty="0">
                <a:solidFill>
                  <a:srgbClr val="85872B"/>
                </a:solidFill>
                <a:latin typeface="Calibri"/>
                <a:cs typeface="Calibri"/>
                <a:hlinkClick r:id="rId5"/>
              </a:rPr>
              <a:t> </a:t>
            </a:r>
            <a:r>
              <a:rPr sz="550" spc="50" dirty="0">
                <a:solidFill>
                  <a:srgbClr val="85872B"/>
                </a:solidFill>
                <a:latin typeface="Calibri"/>
                <a:cs typeface="Calibri"/>
                <a:hlinkClick r:id="rId5"/>
              </a:rPr>
              <a:t>κώδικα</a:t>
            </a:r>
            <a:r>
              <a:rPr sz="550" spc="15" dirty="0">
                <a:solidFill>
                  <a:srgbClr val="85872B"/>
                </a:solidFill>
                <a:latin typeface="Calibri"/>
                <a:cs typeface="Calibri"/>
                <a:hlinkClick r:id="rId5"/>
              </a:rPr>
              <a:t> </a:t>
            </a:r>
            <a:r>
              <a:rPr sz="550" spc="50" dirty="0">
                <a:solidFill>
                  <a:srgbClr val="85872B"/>
                </a:solidFill>
                <a:latin typeface="Calibri"/>
                <a:cs typeface="Calibri"/>
                <a:hlinkClick r:id="rId5"/>
              </a:rPr>
              <a:t>βασισμένο</a:t>
            </a:r>
            <a:r>
              <a:rPr sz="550" spc="15" dirty="0">
                <a:solidFill>
                  <a:srgbClr val="85872B"/>
                </a:solidFill>
                <a:latin typeface="Calibri"/>
                <a:cs typeface="Calibri"/>
                <a:hlinkClick r:id="rId5"/>
              </a:rPr>
              <a:t> </a:t>
            </a:r>
            <a:r>
              <a:rPr sz="550" spc="50" dirty="0">
                <a:solidFill>
                  <a:srgbClr val="85872B"/>
                </a:solidFill>
                <a:latin typeface="Calibri"/>
                <a:cs typeface="Calibri"/>
                <a:hlinkClick r:id="rId5"/>
              </a:rPr>
              <a:t>στ</a:t>
            </a:r>
            <a:r>
              <a:rPr sz="550" spc="50" dirty="0">
                <a:solidFill>
                  <a:srgbClr val="85872B"/>
                </a:solidFill>
                <a:latin typeface="Calibri"/>
                <a:cs typeface="Calibri"/>
              </a:rPr>
              <a:t>ο</a:t>
            </a:r>
            <a:r>
              <a:rPr sz="550" spc="25" dirty="0">
                <a:solidFill>
                  <a:srgbClr val="85872B"/>
                </a:solidFill>
                <a:latin typeface="Calibri"/>
                <a:cs typeface="Calibri"/>
              </a:rPr>
              <a:t> </a:t>
            </a:r>
            <a:r>
              <a:rPr sz="550" spc="40" dirty="0">
                <a:solidFill>
                  <a:srgbClr val="85872B"/>
                </a:solidFill>
                <a:latin typeface="Calibri"/>
                <a:cs typeface="Calibri"/>
              </a:rPr>
              <a:t>Unix)</a:t>
            </a:r>
            <a:endParaRPr sz="5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131550" y="6326504"/>
            <a:ext cx="114935" cy="1244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50" spc="5" dirty="0">
                <a:latin typeface="Calibri"/>
                <a:cs typeface="Calibri"/>
              </a:rPr>
              <a:t>3</a:t>
            </a:r>
            <a:r>
              <a:rPr sz="650" spc="30" dirty="0">
                <a:latin typeface="Calibri"/>
                <a:cs typeface="Calibri"/>
              </a:rPr>
              <a:t>3</a:t>
            </a:r>
            <a:endParaRPr sz="650">
              <a:latin typeface="Calibri"/>
              <a:cs typeface="Calibri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5643879" y="0"/>
            <a:ext cx="6294120" cy="6878955"/>
            <a:chOff x="5643879" y="0"/>
            <a:chExt cx="6294120" cy="6878955"/>
          </a:xfrm>
        </p:grpSpPr>
        <p:sp>
          <p:nvSpPr>
            <p:cNvPr id="4" name="object 4"/>
            <p:cNvSpPr/>
            <p:nvPr/>
          </p:nvSpPr>
          <p:spPr>
            <a:xfrm>
              <a:off x="6896099" y="1270"/>
              <a:ext cx="1818639" cy="6856730"/>
            </a:xfrm>
            <a:custGeom>
              <a:avLst/>
              <a:gdLst/>
              <a:ahLst/>
              <a:cxnLst/>
              <a:rect l="l" t="t" r="r" b="b"/>
              <a:pathLst>
                <a:path w="1818640" h="6856730">
                  <a:moveTo>
                    <a:pt x="0" y="6856730"/>
                  </a:moveTo>
                  <a:lnTo>
                    <a:pt x="1818322" y="0"/>
                  </a:lnTo>
                </a:path>
              </a:pathLst>
            </a:custGeom>
            <a:ln w="22225">
              <a:solidFill>
                <a:srgbClr val="D6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7895589" y="5207635"/>
              <a:ext cx="756285" cy="1645920"/>
            </a:xfrm>
            <a:custGeom>
              <a:avLst/>
              <a:gdLst/>
              <a:ahLst/>
              <a:cxnLst/>
              <a:rect l="l" t="t" r="r" b="b"/>
              <a:pathLst>
                <a:path w="756284" h="1645920">
                  <a:moveTo>
                    <a:pt x="578484" y="0"/>
                  </a:moveTo>
                  <a:lnTo>
                    <a:pt x="532129" y="6350"/>
                  </a:lnTo>
                  <a:lnTo>
                    <a:pt x="489902" y="24129"/>
                  </a:lnTo>
                  <a:lnTo>
                    <a:pt x="453389" y="52387"/>
                  </a:lnTo>
                  <a:lnTo>
                    <a:pt x="425132" y="89534"/>
                  </a:lnTo>
                  <a:lnTo>
                    <a:pt x="406400" y="134619"/>
                  </a:lnTo>
                  <a:lnTo>
                    <a:pt x="0" y="1645602"/>
                  </a:lnTo>
                  <a:lnTo>
                    <a:pt x="26352" y="1645602"/>
                  </a:lnTo>
                  <a:lnTo>
                    <a:pt x="430212" y="140969"/>
                  </a:lnTo>
                  <a:lnTo>
                    <a:pt x="450214" y="95249"/>
                  </a:lnTo>
                  <a:lnTo>
                    <a:pt x="482282" y="59689"/>
                  </a:lnTo>
                  <a:lnTo>
                    <a:pt x="523239" y="35559"/>
                  </a:lnTo>
                  <a:lnTo>
                    <a:pt x="569594" y="25399"/>
                  </a:lnTo>
                  <a:lnTo>
                    <a:pt x="662362" y="25399"/>
                  </a:lnTo>
                  <a:lnTo>
                    <a:pt x="624839" y="6350"/>
                  </a:lnTo>
                  <a:lnTo>
                    <a:pt x="578484" y="0"/>
                  </a:lnTo>
                  <a:close/>
                </a:path>
                <a:path w="756284" h="1645920">
                  <a:moveTo>
                    <a:pt x="662362" y="25399"/>
                  </a:moveTo>
                  <a:lnTo>
                    <a:pt x="569594" y="25399"/>
                  </a:lnTo>
                  <a:lnTo>
                    <a:pt x="618489" y="30797"/>
                  </a:lnTo>
                  <a:lnTo>
                    <a:pt x="672464" y="57784"/>
                  </a:lnTo>
                  <a:lnTo>
                    <a:pt x="711517" y="103822"/>
                  </a:lnTo>
                  <a:lnTo>
                    <a:pt x="730884" y="161607"/>
                  </a:lnTo>
                  <a:lnTo>
                    <a:pt x="731837" y="192087"/>
                  </a:lnTo>
                  <a:lnTo>
                    <a:pt x="726439" y="222884"/>
                  </a:lnTo>
                  <a:lnTo>
                    <a:pt x="343852" y="1645602"/>
                  </a:lnTo>
                  <a:lnTo>
                    <a:pt x="370204" y="1645602"/>
                  </a:lnTo>
                  <a:lnTo>
                    <a:pt x="750252" y="229552"/>
                  </a:lnTo>
                  <a:lnTo>
                    <a:pt x="756284" y="193674"/>
                  </a:lnTo>
                  <a:lnTo>
                    <a:pt x="755332" y="158432"/>
                  </a:lnTo>
                  <a:lnTo>
                    <a:pt x="732789" y="91122"/>
                  </a:lnTo>
                  <a:lnTo>
                    <a:pt x="686752" y="37782"/>
                  </a:lnTo>
                  <a:lnTo>
                    <a:pt x="662362" y="25399"/>
                  </a:lnTo>
                  <a:close/>
                </a:path>
              </a:pathLst>
            </a:custGeom>
            <a:solidFill>
              <a:srgbClr val="D679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548879" y="6167120"/>
              <a:ext cx="3294379" cy="612140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643879" y="2067559"/>
              <a:ext cx="6294120" cy="4137660"/>
            </a:xfrm>
            <a:prstGeom prst="rect">
              <a:avLst/>
            </a:prstGeom>
          </p:spPr>
        </p:pic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875030" y="423862"/>
            <a:ext cx="2646045" cy="287258"/>
          </a:xfrm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lstStyle/>
          <a:p>
            <a:pPr marL="12700" marR="5080" indent="136525">
              <a:lnSpc>
                <a:spcPts val="2010"/>
              </a:lnSpc>
              <a:spcBef>
                <a:spcPts val="240"/>
              </a:spcBef>
              <a:tabLst>
                <a:tab pos="1712595" algn="l"/>
              </a:tabLst>
            </a:pPr>
            <a:r>
              <a:rPr sz="1750" spc="75" dirty="0">
                <a:solidFill>
                  <a:srgbClr val="000000"/>
                </a:solidFill>
              </a:rPr>
              <a:t>Παραδείγματα	</a:t>
            </a:r>
            <a:r>
              <a:rPr sz="1750" spc="-5" dirty="0">
                <a:solidFill>
                  <a:srgbClr val="000000"/>
                </a:solidFill>
              </a:rPr>
              <a:t>στο </a:t>
            </a:r>
            <a:r>
              <a:rPr lang="en-US" sz="1750" spc="-20" dirty="0">
                <a:solidFill>
                  <a:srgbClr val="000000"/>
                </a:solidFill>
              </a:rPr>
              <a:t>SS</a:t>
            </a:r>
            <a:endParaRPr sz="1750" dirty="0"/>
          </a:p>
        </p:txBody>
      </p:sp>
      <p:sp>
        <p:nvSpPr>
          <p:cNvPr id="13" name="object 13"/>
          <p:cNvSpPr txBox="1"/>
          <p:nvPr/>
        </p:nvSpPr>
        <p:spPr>
          <a:xfrm>
            <a:off x="78739" y="6672262"/>
            <a:ext cx="1839595" cy="1809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625"/>
              </a:lnSpc>
            </a:pPr>
            <a:r>
              <a:rPr sz="550" u="sng" spc="35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4"/>
              </a:rPr>
              <a:t>ss(8)</a:t>
            </a:r>
            <a:r>
              <a:rPr sz="550" u="sng" spc="25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4"/>
              </a:rPr>
              <a:t> </a:t>
            </a:r>
            <a:r>
              <a:rPr sz="550" u="sng" spc="30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4"/>
              </a:rPr>
              <a:t>-</a:t>
            </a:r>
            <a:r>
              <a:rPr sz="550" u="sng" spc="25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4"/>
              </a:rPr>
              <a:t> </a:t>
            </a:r>
            <a:r>
              <a:rPr sz="550" u="sng" spc="45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4"/>
              </a:rPr>
              <a:t>Σελίδα</a:t>
            </a:r>
            <a:r>
              <a:rPr sz="550" u="sng" spc="25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4"/>
              </a:rPr>
              <a:t> </a:t>
            </a:r>
            <a:r>
              <a:rPr sz="550" u="sng" spc="40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4"/>
              </a:rPr>
              <a:t>εγχειριδίου</a:t>
            </a:r>
            <a:r>
              <a:rPr sz="550" u="sng" spc="20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4"/>
              </a:rPr>
              <a:t> </a:t>
            </a:r>
            <a:r>
              <a:rPr sz="550" u="sng" spc="45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4"/>
              </a:rPr>
              <a:t>Linux</a:t>
            </a:r>
            <a:r>
              <a:rPr sz="550" u="sng" spc="20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4"/>
              </a:rPr>
              <a:t> </a:t>
            </a:r>
            <a:r>
              <a:rPr sz="550" u="sng" spc="45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4"/>
              </a:rPr>
              <a:t>λειτουργικό</a:t>
            </a:r>
            <a:r>
              <a:rPr sz="550" u="sng" spc="25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4"/>
              </a:rPr>
              <a:t> </a:t>
            </a:r>
            <a:r>
              <a:rPr sz="550" u="sng" spc="50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</a:rPr>
              <a:t>σύστημα</a:t>
            </a:r>
            <a:endParaRPr sz="5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0"/>
              </a:spcBef>
            </a:pPr>
            <a:r>
              <a:rPr sz="550" spc="45" dirty="0">
                <a:solidFill>
                  <a:srgbClr val="85872B"/>
                </a:solidFill>
                <a:latin typeface="Calibri"/>
                <a:cs typeface="Calibri"/>
                <a:hlinkClick r:id="rId4"/>
              </a:rPr>
              <a:t>ανοιχτού</a:t>
            </a:r>
            <a:r>
              <a:rPr sz="550" spc="15" dirty="0">
                <a:solidFill>
                  <a:srgbClr val="85872B"/>
                </a:solidFill>
                <a:latin typeface="Calibri"/>
                <a:cs typeface="Calibri"/>
                <a:hlinkClick r:id="rId4"/>
              </a:rPr>
              <a:t> </a:t>
            </a:r>
            <a:r>
              <a:rPr sz="550" spc="50" dirty="0">
                <a:solidFill>
                  <a:srgbClr val="85872B"/>
                </a:solidFill>
                <a:latin typeface="Calibri"/>
                <a:cs typeface="Calibri"/>
                <a:hlinkClick r:id="rId4"/>
              </a:rPr>
              <a:t>κώδικα</a:t>
            </a:r>
            <a:r>
              <a:rPr sz="550" spc="15" dirty="0">
                <a:solidFill>
                  <a:srgbClr val="85872B"/>
                </a:solidFill>
                <a:latin typeface="Calibri"/>
                <a:cs typeface="Calibri"/>
                <a:hlinkClick r:id="rId4"/>
              </a:rPr>
              <a:t> </a:t>
            </a:r>
            <a:r>
              <a:rPr sz="550" spc="50" dirty="0">
                <a:solidFill>
                  <a:srgbClr val="85872B"/>
                </a:solidFill>
                <a:latin typeface="Calibri"/>
                <a:cs typeface="Calibri"/>
                <a:hlinkClick r:id="rId4"/>
              </a:rPr>
              <a:t>βασισμένο</a:t>
            </a:r>
            <a:r>
              <a:rPr sz="550" spc="15" dirty="0">
                <a:solidFill>
                  <a:srgbClr val="85872B"/>
                </a:solidFill>
                <a:latin typeface="Calibri"/>
                <a:cs typeface="Calibri"/>
                <a:hlinkClick r:id="rId4"/>
              </a:rPr>
              <a:t> </a:t>
            </a:r>
            <a:r>
              <a:rPr sz="550" spc="50" dirty="0">
                <a:solidFill>
                  <a:srgbClr val="85872B"/>
                </a:solidFill>
                <a:latin typeface="Calibri"/>
                <a:cs typeface="Calibri"/>
                <a:hlinkClick r:id="rId4"/>
              </a:rPr>
              <a:t>στ</a:t>
            </a:r>
            <a:r>
              <a:rPr sz="550" spc="50" dirty="0">
                <a:solidFill>
                  <a:srgbClr val="85872B"/>
                </a:solidFill>
                <a:latin typeface="Calibri"/>
                <a:cs typeface="Calibri"/>
              </a:rPr>
              <a:t>ο</a:t>
            </a:r>
            <a:r>
              <a:rPr sz="550" spc="25" dirty="0">
                <a:solidFill>
                  <a:srgbClr val="85872B"/>
                </a:solidFill>
                <a:latin typeface="Calibri"/>
                <a:cs typeface="Calibri"/>
              </a:rPr>
              <a:t> </a:t>
            </a:r>
            <a:r>
              <a:rPr sz="550" spc="40" dirty="0">
                <a:solidFill>
                  <a:srgbClr val="85872B"/>
                </a:solidFill>
                <a:latin typeface="Calibri"/>
                <a:cs typeface="Calibri"/>
              </a:rPr>
              <a:t>Unix)</a:t>
            </a:r>
            <a:endParaRPr sz="55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308340" y="33019"/>
            <a:ext cx="2174240" cy="1244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50" spc="60" dirty="0">
                <a:latin typeface="Calibri"/>
                <a:cs typeface="Calibri"/>
              </a:rPr>
              <a:t>CSP004_C_E:</a:t>
            </a:r>
            <a:r>
              <a:rPr sz="650" spc="35" dirty="0">
                <a:latin typeface="Calibri"/>
                <a:cs typeface="Calibri"/>
              </a:rPr>
              <a:t> </a:t>
            </a:r>
            <a:r>
              <a:rPr sz="650" spc="55" dirty="0">
                <a:latin typeface="Calibri"/>
                <a:cs typeface="Calibri"/>
              </a:rPr>
              <a:t>Abdelkader</a:t>
            </a:r>
            <a:r>
              <a:rPr sz="650" spc="30" dirty="0">
                <a:latin typeface="Calibri"/>
                <a:cs typeface="Calibri"/>
              </a:rPr>
              <a:t> </a:t>
            </a:r>
            <a:r>
              <a:rPr sz="650" spc="60" dirty="0">
                <a:latin typeface="Calibri"/>
                <a:cs typeface="Calibri"/>
              </a:rPr>
              <a:t>Shaaban</a:t>
            </a:r>
            <a:r>
              <a:rPr sz="650" spc="40" dirty="0">
                <a:latin typeface="Calibri"/>
                <a:cs typeface="Calibri"/>
              </a:rPr>
              <a:t> </a:t>
            </a:r>
            <a:r>
              <a:rPr sz="650" spc="55" dirty="0">
                <a:latin typeface="Calibri"/>
                <a:cs typeface="Calibri"/>
              </a:rPr>
              <a:t>και</a:t>
            </a:r>
            <a:r>
              <a:rPr sz="650" spc="25" dirty="0">
                <a:latin typeface="Calibri"/>
                <a:cs typeface="Calibri"/>
              </a:rPr>
              <a:t> </a:t>
            </a:r>
            <a:r>
              <a:rPr sz="650" spc="50" dirty="0">
                <a:latin typeface="Calibri"/>
                <a:cs typeface="Calibri"/>
              </a:rPr>
              <a:t>Stefan</a:t>
            </a:r>
            <a:r>
              <a:rPr sz="650" spc="25" dirty="0">
                <a:latin typeface="Calibri"/>
                <a:cs typeface="Calibri"/>
              </a:rPr>
              <a:t> </a:t>
            </a:r>
            <a:r>
              <a:rPr sz="650" spc="50" dirty="0">
                <a:latin typeface="Calibri"/>
                <a:cs typeface="Calibri"/>
              </a:rPr>
              <a:t>Schauer</a:t>
            </a:r>
            <a:endParaRPr sz="65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054736" y="1672907"/>
            <a:ext cx="4073522" cy="136704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0"/>
              </a:spcBef>
            </a:pPr>
            <a:r>
              <a:rPr sz="1100" b="1" spc="80" dirty="0">
                <a:latin typeface="Calibri"/>
                <a:cs typeface="Calibri"/>
              </a:rPr>
              <a:t>Το</a:t>
            </a:r>
            <a:r>
              <a:rPr sz="1100" b="1" spc="45" dirty="0">
                <a:latin typeface="Calibri"/>
                <a:cs typeface="Calibri"/>
              </a:rPr>
              <a:t> </a:t>
            </a:r>
            <a:r>
              <a:rPr sz="1100" b="1" spc="75" dirty="0">
                <a:latin typeface="Calibri"/>
                <a:cs typeface="Calibri"/>
              </a:rPr>
              <a:t>SS</a:t>
            </a:r>
            <a:r>
              <a:rPr sz="1100" b="1" spc="50" dirty="0">
                <a:latin typeface="Calibri"/>
                <a:cs typeface="Calibri"/>
              </a:rPr>
              <a:t> </a:t>
            </a:r>
            <a:r>
              <a:rPr sz="1100" b="1" spc="70" dirty="0">
                <a:latin typeface="Calibri"/>
                <a:cs typeface="Calibri"/>
              </a:rPr>
              <a:t>χρησιμοποιείται</a:t>
            </a:r>
            <a:r>
              <a:rPr sz="1100" b="1" spc="55" dirty="0">
                <a:latin typeface="Calibri"/>
                <a:cs typeface="Calibri"/>
              </a:rPr>
              <a:t> </a:t>
            </a:r>
            <a:r>
              <a:rPr sz="1100" b="1" spc="70" dirty="0">
                <a:latin typeface="Calibri"/>
                <a:cs typeface="Calibri"/>
              </a:rPr>
              <a:t>για</a:t>
            </a:r>
            <a:r>
              <a:rPr sz="1100" b="1" spc="50" dirty="0">
                <a:latin typeface="Calibri"/>
                <a:cs typeface="Calibri"/>
              </a:rPr>
              <a:t> </a:t>
            </a:r>
            <a:r>
              <a:rPr sz="1100" b="1" spc="75" dirty="0">
                <a:latin typeface="Calibri"/>
                <a:cs typeface="Calibri"/>
              </a:rPr>
              <a:t>την</a:t>
            </a:r>
            <a:r>
              <a:rPr sz="1100" b="1" spc="50" dirty="0">
                <a:latin typeface="Calibri"/>
                <a:cs typeface="Calibri"/>
              </a:rPr>
              <a:t> </a:t>
            </a:r>
            <a:r>
              <a:rPr sz="1100" b="1" spc="85" dirty="0">
                <a:latin typeface="Calibri"/>
                <a:cs typeface="Calibri"/>
              </a:rPr>
              <a:t>απόρριψη</a:t>
            </a:r>
            <a:r>
              <a:rPr sz="1100" b="1" spc="50" dirty="0">
                <a:latin typeface="Calibri"/>
                <a:cs typeface="Calibri"/>
              </a:rPr>
              <a:t> </a:t>
            </a:r>
            <a:r>
              <a:rPr sz="1100" b="1" spc="70" dirty="0">
                <a:latin typeface="Calibri"/>
                <a:cs typeface="Calibri"/>
              </a:rPr>
              <a:t>στατιστικών</a:t>
            </a:r>
            <a:r>
              <a:rPr sz="1100" b="1" spc="55" dirty="0">
                <a:latin typeface="Calibri"/>
                <a:cs typeface="Calibri"/>
              </a:rPr>
              <a:t> </a:t>
            </a:r>
            <a:r>
              <a:rPr sz="1100" b="1" spc="70" dirty="0">
                <a:latin typeface="Calibri"/>
                <a:cs typeface="Calibri"/>
              </a:rPr>
              <a:t>στοιχείων</a:t>
            </a:r>
            <a:r>
              <a:rPr sz="1100" b="1" spc="50" dirty="0">
                <a:latin typeface="Calibri"/>
                <a:cs typeface="Calibri"/>
              </a:rPr>
              <a:t> </a:t>
            </a:r>
            <a:r>
              <a:rPr sz="1100" b="1" spc="75" dirty="0">
                <a:latin typeface="Calibri"/>
                <a:cs typeface="Calibri"/>
              </a:rPr>
              <a:t>υποδοχής.</a:t>
            </a:r>
            <a:r>
              <a:rPr sz="1100" b="1" spc="50" dirty="0">
                <a:latin typeface="Calibri"/>
                <a:cs typeface="Calibri"/>
              </a:rPr>
              <a:t> </a:t>
            </a:r>
            <a:r>
              <a:rPr sz="1100" b="1" spc="70" dirty="0">
                <a:latin typeface="Calibri"/>
                <a:cs typeface="Calibri"/>
              </a:rPr>
              <a:t>Επιτρέπει</a:t>
            </a:r>
            <a:r>
              <a:rPr sz="1100" b="1" spc="50" dirty="0">
                <a:latin typeface="Calibri"/>
                <a:cs typeface="Calibri"/>
              </a:rPr>
              <a:t> </a:t>
            </a:r>
            <a:r>
              <a:rPr sz="1100" b="1" spc="75" dirty="0">
                <a:latin typeface="Calibri"/>
                <a:cs typeface="Calibri"/>
              </a:rPr>
              <a:t>την</a:t>
            </a:r>
            <a:r>
              <a:rPr sz="1100" b="1" spc="50" dirty="0">
                <a:latin typeface="Calibri"/>
                <a:cs typeface="Calibri"/>
              </a:rPr>
              <a:t> </a:t>
            </a:r>
            <a:r>
              <a:rPr sz="1100" b="1" spc="80" dirty="0">
                <a:latin typeface="Calibri"/>
                <a:cs typeface="Calibri"/>
              </a:rPr>
              <a:t>εμφάνιση</a:t>
            </a:r>
            <a:r>
              <a:rPr sz="1100" b="1" spc="50" dirty="0">
                <a:latin typeface="Calibri"/>
                <a:cs typeface="Calibri"/>
              </a:rPr>
              <a:t> </a:t>
            </a:r>
            <a:r>
              <a:rPr sz="1100" b="1" spc="85" dirty="0">
                <a:latin typeface="Calibri"/>
                <a:cs typeface="Calibri"/>
              </a:rPr>
              <a:t>πληροφοριών</a:t>
            </a:r>
            <a:r>
              <a:rPr sz="1100" b="1" spc="45" dirty="0">
                <a:latin typeface="Calibri"/>
                <a:cs typeface="Calibri"/>
              </a:rPr>
              <a:t> </a:t>
            </a:r>
            <a:r>
              <a:rPr sz="1100" b="1" spc="75" dirty="0">
                <a:latin typeface="Calibri"/>
                <a:cs typeface="Calibri"/>
              </a:rPr>
              <a:t>ομοιότητας</a:t>
            </a:r>
            <a:r>
              <a:rPr sz="1100" b="1" spc="55" dirty="0">
                <a:latin typeface="Calibri"/>
                <a:cs typeface="Calibri"/>
              </a:rPr>
              <a:t> </a:t>
            </a:r>
            <a:r>
              <a:rPr sz="1100" b="1" spc="85" dirty="0">
                <a:latin typeface="Calibri"/>
                <a:cs typeface="Calibri"/>
              </a:rPr>
              <a:t>με</a:t>
            </a:r>
            <a:r>
              <a:rPr sz="1100" b="1" spc="50" dirty="0">
                <a:latin typeface="Calibri"/>
                <a:cs typeface="Calibri"/>
              </a:rPr>
              <a:t> </a:t>
            </a:r>
            <a:r>
              <a:rPr sz="1100" b="1" spc="75" dirty="0">
                <a:latin typeface="Calibri"/>
                <a:cs typeface="Calibri"/>
              </a:rPr>
              <a:t>το</a:t>
            </a:r>
            <a:r>
              <a:rPr sz="1100" b="1" spc="50" dirty="0">
                <a:latin typeface="Calibri"/>
                <a:cs typeface="Calibri"/>
              </a:rPr>
              <a:t> </a:t>
            </a:r>
            <a:r>
              <a:rPr sz="1100" b="1" spc="70" dirty="0">
                <a:latin typeface="Calibri"/>
                <a:cs typeface="Calibri"/>
              </a:rPr>
              <a:t>Netstat</a:t>
            </a:r>
            <a:r>
              <a:rPr sz="1100" b="1" spc="55" dirty="0">
                <a:latin typeface="Calibri"/>
                <a:cs typeface="Calibri"/>
              </a:rPr>
              <a:t> </a:t>
            </a:r>
            <a:r>
              <a:rPr sz="1100" b="1" spc="70" dirty="0">
                <a:latin typeface="Calibri"/>
                <a:cs typeface="Calibri"/>
              </a:rPr>
              <a:t>(εντολή</a:t>
            </a:r>
            <a:r>
              <a:rPr sz="1100" b="1" spc="50" dirty="0">
                <a:latin typeface="Calibri"/>
                <a:cs typeface="Calibri"/>
              </a:rPr>
              <a:t> </a:t>
            </a:r>
            <a:r>
              <a:rPr sz="1100" b="1" spc="70" dirty="0">
                <a:latin typeface="Calibri"/>
                <a:cs typeface="Calibri"/>
              </a:rPr>
              <a:t>για</a:t>
            </a:r>
            <a:r>
              <a:rPr sz="1100" b="1" spc="50" dirty="0">
                <a:latin typeface="Calibri"/>
                <a:cs typeface="Calibri"/>
              </a:rPr>
              <a:t> </a:t>
            </a:r>
            <a:r>
              <a:rPr sz="1100" b="1" spc="75" dirty="0">
                <a:latin typeface="Calibri"/>
                <a:cs typeface="Calibri"/>
              </a:rPr>
              <a:t>έλεγχο </a:t>
            </a:r>
            <a:r>
              <a:rPr sz="1100" b="1" spc="-235" dirty="0">
                <a:latin typeface="Calibri"/>
                <a:cs typeface="Calibri"/>
              </a:rPr>
              <a:t> </a:t>
            </a:r>
            <a:r>
              <a:rPr sz="1100" b="1" spc="80" dirty="0">
                <a:latin typeface="Calibri"/>
                <a:cs typeface="Calibri"/>
              </a:rPr>
              <a:t>ενεργών</a:t>
            </a:r>
            <a:r>
              <a:rPr sz="1100" b="1" spc="40" dirty="0">
                <a:latin typeface="Calibri"/>
                <a:cs typeface="Calibri"/>
              </a:rPr>
              <a:t> </a:t>
            </a:r>
            <a:r>
              <a:rPr sz="1100" b="1" spc="80" dirty="0">
                <a:latin typeface="Calibri"/>
                <a:cs typeface="Calibri"/>
              </a:rPr>
              <a:t>συνδέσεων</a:t>
            </a:r>
            <a:r>
              <a:rPr sz="1100" b="1" spc="45" dirty="0">
                <a:latin typeface="Calibri"/>
                <a:cs typeface="Calibri"/>
              </a:rPr>
              <a:t> </a:t>
            </a:r>
            <a:r>
              <a:rPr sz="1100" b="1" spc="70" dirty="0">
                <a:latin typeface="Calibri"/>
                <a:cs typeface="Calibri"/>
              </a:rPr>
              <a:t>και</a:t>
            </a:r>
            <a:r>
              <a:rPr sz="1100" b="1" spc="50" dirty="0">
                <a:latin typeface="Calibri"/>
                <a:cs typeface="Calibri"/>
              </a:rPr>
              <a:t> </a:t>
            </a:r>
            <a:r>
              <a:rPr sz="1100" b="1" spc="70" dirty="0">
                <a:latin typeface="Calibri"/>
                <a:cs typeface="Calibri"/>
              </a:rPr>
              <a:t>ports</a:t>
            </a:r>
            <a:r>
              <a:rPr sz="1100" b="1" spc="45" dirty="0">
                <a:latin typeface="Calibri"/>
                <a:cs typeface="Calibri"/>
              </a:rPr>
              <a:t> </a:t>
            </a:r>
            <a:r>
              <a:rPr sz="1100" b="1" spc="80" dirty="0">
                <a:latin typeface="Calibri"/>
                <a:cs typeface="Calibri"/>
              </a:rPr>
              <a:t>σε</a:t>
            </a:r>
            <a:r>
              <a:rPr sz="1100" b="1" spc="50" dirty="0">
                <a:latin typeface="Calibri"/>
                <a:cs typeface="Calibri"/>
              </a:rPr>
              <a:t> </a:t>
            </a:r>
            <a:r>
              <a:rPr sz="1100" b="1" spc="70" dirty="0">
                <a:latin typeface="Calibri"/>
                <a:cs typeface="Calibri"/>
              </a:rPr>
              <a:t>λειτουργικά</a:t>
            </a:r>
            <a:r>
              <a:rPr sz="1100" b="1" spc="45" dirty="0">
                <a:latin typeface="Calibri"/>
                <a:cs typeface="Calibri"/>
              </a:rPr>
              <a:t> </a:t>
            </a:r>
            <a:r>
              <a:rPr sz="1100" b="1" spc="75" dirty="0">
                <a:latin typeface="Calibri"/>
                <a:cs typeface="Calibri"/>
              </a:rPr>
              <a:t>συστήματα).</a:t>
            </a:r>
            <a:r>
              <a:rPr sz="1100" b="1" spc="55" dirty="0">
                <a:latin typeface="Calibri"/>
                <a:cs typeface="Calibri"/>
              </a:rPr>
              <a:t> </a:t>
            </a:r>
            <a:r>
              <a:rPr sz="1100" b="1" spc="85" dirty="0">
                <a:latin typeface="Calibri"/>
                <a:cs typeface="Calibri"/>
              </a:rPr>
              <a:t>Μπορεί</a:t>
            </a:r>
            <a:r>
              <a:rPr sz="1100" b="1" spc="45" dirty="0">
                <a:latin typeface="Calibri"/>
                <a:cs typeface="Calibri"/>
              </a:rPr>
              <a:t> </a:t>
            </a:r>
            <a:r>
              <a:rPr sz="1100" b="1" spc="85" dirty="0">
                <a:latin typeface="Calibri"/>
                <a:cs typeface="Calibri"/>
              </a:rPr>
              <a:t>να</a:t>
            </a:r>
            <a:r>
              <a:rPr sz="1100" b="1" spc="50" dirty="0">
                <a:latin typeface="Calibri"/>
                <a:cs typeface="Calibri"/>
              </a:rPr>
              <a:t> </a:t>
            </a:r>
            <a:r>
              <a:rPr sz="1100" b="1" spc="75" dirty="0">
                <a:latin typeface="Calibri"/>
                <a:cs typeface="Calibri"/>
              </a:rPr>
              <a:t>εμφανίσει</a:t>
            </a:r>
            <a:r>
              <a:rPr sz="1100" b="1" spc="45" dirty="0">
                <a:latin typeface="Calibri"/>
                <a:cs typeface="Calibri"/>
              </a:rPr>
              <a:t> </a:t>
            </a:r>
            <a:r>
              <a:rPr sz="1100" b="1" spc="75" dirty="0">
                <a:latin typeface="Calibri"/>
                <a:cs typeface="Calibri"/>
              </a:rPr>
              <a:t>περισσότερες</a:t>
            </a:r>
            <a:r>
              <a:rPr sz="1100" b="1" spc="50" dirty="0">
                <a:latin typeface="Calibri"/>
                <a:cs typeface="Calibri"/>
              </a:rPr>
              <a:t> </a:t>
            </a:r>
            <a:r>
              <a:rPr sz="1100" b="1" spc="80" dirty="0">
                <a:latin typeface="Calibri"/>
                <a:cs typeface="Calibri"/>
              </a:rPr>
              <a:t>πληροφορίες</a:t>
            </a:r>
            <a:r>
              <a:rPr sz="1100" b="1" spc="55" dirty="0">
                <a:latin typeface="Calibri"/>
                <a:cs typeface="Calibri"/>
              </a:rPr>
              <a:t> </a:t>
            </a:r>
            <a:r>
              <a:rPr sz="1100" b="1" spc="80" dirty="0">
                <a:latin typeface="Calibri"/>
                <a:cs typeface="Calibri"/>
              </a:rPr>
              <a:t>TCP</a:t>
            </a:r>
            <a:r>
              <a:rPr sz="1100" b="1" spc="50" dirty="0">
                <a:latin typeface="Calibri"/>
                <a:cs typeface="Calibri"/>
              </a:rPr>
              <a:t> </a:t>
            </a:r>
            <a:r>
              <a:rPr sz="1100" b="1" spc="70" dirty="0">
                <a:latin typeface="Calibri"/>
                <a:cs typeface="Calibri"/>
              </a:rPr>
              <a:t>(Transmission</a:t>
            </a:r>
            <a:r>
              <a:rPr sz="1100" b="1" spc="45" dirty="0">
                <a:latin typeface="Calibri"/>
                <a:cs typeface="Calibri"/>
              </a:rPr>
              <a:t> </a:t>
            </a:r>
            <a:r>
              <a:rPr sz="1100" b="1" spc="70" dirty="0">
                <a:latin typeface="Calibri"/>
                <a:cs typeface="Calibri"/>
              </a:rPr>
              <a:t>Control</a:t>
            </a:r>
            <a:r>
              <a:rPr sz="1100" b="1" spc="45" dirty="0">
                <a:latin typeface="Calibri"/>
                <a:cs typeface="Calibri"/>
              </a:rPr>
              <a:t> </a:t>
            </a:r>
            <a:r>
              <a:rPr sz="1100" b="1" spc="70" dirty="0">
                <a:latin typeface="Calibri"/>
                <a:cs typeface="Calibri"/>
              </a:rPr>
              <a:t>Protocol</a:t>
            </a:r>
            <a:r>
              <a:rPr sz="1100" b="1" spc="50" dirty="0">
                <a:latin typeface="Calibri"/>
                <a:cs typeface="Calibri"/>
              </a:rPr>
              <a:t> -</a:t>
            </a:r>
            <a:r>
              <a:rPr sz="1100" b="1" spc="45" dirty="0">
                <a:latin typeface="Calibri"/>
                <a:cs typeface="Calibri"/>
              </a:rPr>
              <a:t> </a:t>
            </a:r>
            <a:r>
              <a:rPr sz="1100" b="1" spc="85" dirty="0">
                <a:latin typeface="Calibri"/>
                <a:cs typeface="Calibri"/>
              </a:rPr>
              <a:t>πρωτόκολλο </a:t>
            </a:r>
            <a:r>
              <a:rPr sz="1100" b="1" spc="90" dirty="0">
                <a:latin typeface="Calibri"/>
                <a:cs typeface="Calibri"/>
              </a:rPr>
              <a:t> </a:t>
            </a:r>
            <a:r>
              <a:rPr sz="1100" b="1" spc="70" dirty="0">
                <a:latin typeface="Calibri"/>
                <a:cs typeface="Calibri"/>
              </a:rPr>
              <a:t>επικοινωνίας</a:t>
            </a:r>
            <a:r>
              <a:rPr sz="1100" b="1" spc="35" dirty="0">
                <a:latin typeface="Calibri"/>
                <a:cs typeface="Calibri"/>
              </a:rPr>
              <a:t> </a:t>
            </a:r>
            <a:r>
              <a:rPr sz="1100" b="1" spc="75" dirty="0">
                <a:latin typeface="Calibri"/>
                <a:cs typeface="Calibri"/>
              </a:rPr>
              <a:t>δικτύου</a:t>
            </a:r>
            <a:r>
              <a:rPr sz="1100" b="1" spc="35" dirty="0">
                <a:latin typeface="Calibri"/>
                <a:cs typeface="Calibri"/>
              </a:rPr>
              <a:t> </a:t>
            </a:r>
            <a:r>
              <a:rPr sz="1100" b="1" spc="90" dirty="0">
                <a:latin typeface="Calibri"/>
                <a:cs typeface="Calibri"/>
              </a:rPr>
              <a:t>που</a:t>
            </a:r>
            <a:r>
              <a:rPr sz="1100" b="1" spc="35" dirty="0">
                <a:latin typeface="Calibri"/>
                <a:cs typeface="Calibri"/>
              </a:rPr>
              <a:t> </a:t>
            </a:r>
            <a:r>
              <a:rPr sz="1100" b="1" spc="70" dirty="0">
                <a:latin typeface="Calibri"/>
                <a:cs typeface="Calibri"/>
              </a:rPr>
              <a:t>χρησιμοποιείται</a:t>
            </a:r>
            <a:r>
              <a:rPr sz="1100" b="1" spc="35" dirty="0">
                <a:latin typeface="Calibri"/>
                <a:cs typeface="Calibri"/>
              </a:rPr>
              <a:t> </a:t>
            </a:r>
            <a:r>
              <a:rPr sz="1100" b="1" spc="80" dirty="0">
                <a:latin typeface="Calibri"/>
                <a:cs typeface="Calibri"/>
              </a:rPr>
              <a:t>στο</a:t>
            </a:r>
            <a:r>
              <a:rPr sz="1100" b="1" spc="35" dirty="0">
                <a:latin typeface="Calibri"/>
                <a:cs typeface="Calibri"/>
              </a:rPr>
              <a:t> </a:t>
            </a:r>
            <a:r>
              <a:rPr sz="1100" b="1" spc="70" dirty="0">
                <a:latin typeface="Calibri"/>
                <a:cs typeface="Calibri"/>
              </a:rPr>
              <a:t>διαδίκτυο)</a:t>
            </a:r>
            <a:r>
              <a:rPr sz="1100" b="1" spc="40" dirty="0">
                <a:latin typeface="Calibri"/>
                <a:cs typeface="Calibri"/>
              </a:rPr>
              <a:t> </a:t>
            </a:r>
            <a:r>
              <a:rPr sz="1100" b="1" spc="70" dirty="0">
                <a:latin typeface="Calibri"/>
                <a:cs typeface="Calibri"/>
              </a:rPr>
              <a:t>και</a:t>
            </a:r>
            <a:r>
              <a:rPr sz="1100" b="1" spc="35" dirty="0">
                <a:latin typeface="Calibri"/>
                <a:cs typeface="Calibri"/>
              </a:rPr>
              <a:t> </a:t>
            </a:r>
            <a:r>
              <a:rPr sz="1100" b="1" spc="80" dirty="0">
                <a:latin typeface="Calibri"/>
                <a:cs typeface="Calibri"/>
              </a:rPr>
              <a:t>κατάστασης</a:t>
            </a:r>
            <a:r>
              <a:rPr sz="1100" b="1" spc="35" dirty="0">
                <a:latin typeface="Calibri"/>
                <a:cs typeface="Calibri"/>
              </a:rPr>
              <a:t> </a:t>
            </a:r>
            <a:r>
              <a:rPr sz="1100" b="1" spc="90" dirty="0">
                <a:latin typeface="Calibri"/>
                <a:cs typeface="Calibri"/>
              </a:rPr>
              <a:t>από</a:t>
            </a:r>
            <a:r>
              <a:rPr sz="1100" b="1" spc="35" dirty="0">
                <a:latin typeface="Calibri"/>
                <a:cs typeface="Calibri"/>
              </a:rPr>
              <a:t> </a:t>
            </a:r>
            <a:r>
              <a:rPr sz="1100" b="1" spc="85" dirty="0">
                <a:latin typeface="Calibri"/>
                <a:cs typeface="Calibri"/>
              </a:rPr>
              <a:t>άλλα</a:t>
            </a:r>
            <a:r>
              <a:rPr sz="1100" b="1" spc="35" dirty="0">
                <a:latin typeface="Calibri"/>
                <a:cs typeface="Calibri"/>
              </a:rPr>
              <a:t> </a:t>
            </a:r>
            <a:r>
              <a:rPr sz="1100" b="1" spc="70" dirty="0">
                <a:latin typeface="Calibri"/>
                <a:cs typeface="Calibri"/>
              </a:rPr>
              <a:t>εργαλεία.</a:t>
            </a:r>
            <a:endParaRPr sz="1100" dirty="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828992" y="3498651"/>
            <a:ext cx="2919730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b="1" spc="80" dirty="0">
                <a:latin typeface="Calibri"/>
                <a:cs typeface="Calibri"/>
              </a:rPr>
              <a:t>Φιλτράρισμα</a:t>
            </a:r>
            <a:r>
              <a:rPr sz="1100" b="1" spc="30" dirty="0">
                <a:latin typeface="Calibri"/>
                <a:cs typeface="Calibri"/>
              </a:rPr>
              <a:t> </a:t>
            </a:r>
            <a:r>
              <a:rPr sz="1100" b="1" spc="80" dirty="0">
                <a:latin typeface="Calibri"/>
                <a:cs typeface="Calibri"/>
              </a:rPr>
              <a:t>με</a:t>
            </a:r>
            <a:r>
              <a:rPr sz="1100" b="1" spc="35" dirty="0">
                <a:latin typeface="Calibri"/>
                <a:cs typeface="Calibri"/>
              </a:rPr>
              <a:t> </a:t>
            </a:r>
            <a:r>
              <a:rPr sz="1100" b="1" spc="90" dirty="0">
                <a:latin typeface="Calibri"/>
                <a:cs typeface="Calibri"/>
              </a:rPr>
              <a:t>βάση</a:t>
            </a:r>
            <a:r>
              <a:rPr sz="1100" b="1" spc="30" dirty="0">
                <a:latin typeface="Calibri"/>
                <a:cs typeface="Calibri"/>
              </a:rPr>
              <a:t> </a:t>
            </a:r>
            <a:r>
              <a:rPr sz="1100" b="1" spc="75" dirty="0">
                <a:latin typeface="Calibri"/>
                <a:cs typeface="Calibri"/>
              </a:rPr>
              <a:t>συγκεκριμένη</a:t>
            </a:r>
            <a:r>
              <a:rPr sz="1100" b="1" spc="35" dirty="0">
                <a:latin typeface="Calibri"/>
                <a:cs typeface="Calibri"/>
              </a:rPr>
              <a:t> </a:t>
            </a:r>
            <a:r>
              <a:rPr sz="1100" b="1" spc="60" dirty="0">
                <a:latin typeface="Calibri"/>
                <a:cs typeface="Calibri"/>
              </a:rPr>
              <a:t>θύρα: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960119" y="4316095"/>
            <a:ext cx="3230881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800" b="1" i="0" u="none" strike="noStrike" baseline="0" dirty="0">
                <a:solidFill>
                  <a:srgbClr val="D02E1D"/>
                </a:solidFill>
                <a:latin typeface="CourierNewPS-BoldMT"/>
              </a:rPr>
              <a:t>ss –</a:t>
            </a:r>
            <a:r>
              <a:rPr lang="en-US" sz="1800" b="1" i="0" u="none" strike="noStrike" baseline="0" dirty="0" err="1">
                <a:solidFill>
                  <a:srgbClr val="D02E1D"/>
                </a:solidFill>
                <a:latin typeface="CourierNewPS-BoldMT"/>
              </a:rPr>
              <a:t>tuln</a:t>
            </a:r>
            <a:r>
              <a:rPr lang="en-US" sz="1800" b="1" i="0" u="none" strike="noStrike" baseline="0" dirty="0">
                <a:solidFill>
                  <a:srgbClr val="D02E1D"/>
                </a:solidFill>
                <a:latin typeface="CourierNewPS-BoldMT"/>
              </a:rPr>
              <a:t> sport = :502</a:t>
            </a:r>
            <a:endParaRPr sz="1250" dirty="0">
              <a:latin typeface="Courier New"/>
              <a:cs typeface="Courier New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5237479" y="0"/>
            <a:ext cx="6531609" cy="6878955"/>
            <a:chOff x="5237479" y="0"/>
            <a:chExt cx="6531609" cy="6878955"/>
          </a:xfrm>
        </p:grpSpPr>
        <p:sp>
          <p:nvSpPr>
            <p:cNvPr id="3" name="object 3"/>
            <p:cNvSpPr/>
            <p:nvPr/>
          </p:nvSpPr>
          <p:spPr>
            <a:xfrm>
              <a:off x="6896100" y="1270"/>
              <a:ext cx="1818639" cy="6856730"/>
            </a:xfrm>
            <a:custGeom>
              <a:avLst/>
              <a:gdLst/>
              <a:ahLst/>
              <a:cxnLst/>
              <a:rect l="l" t="t" r="r" b="b"/>
              <a:pathLst>
                <a:path w="1818640" h="6856730">
                  <a:moveTo>
                    <a:pt x="0" y="6856730"/>
                  </a:moveTo>
                  <a:lnTo>
                    <a:pt x="1818322" y="0"/>
                  </a:lnTo>
                </a:path>
              </a:pathLst>
            </a:custGeom>
            <a:ln w="22225">
              <a:solidFill>
                <a:srgbClr val="D6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237479" y="970280"/>
              <a:ext cx="6531609" cy="564261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433059" y="1165859"/>
              <a:ext cx="5953760" cy="5064760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6292849" y="5078729"/>
              <a:ext cx="3103880" cy="1016000"/>
            </a:xfrm>
            <a:custGeom>
              <a:avLst/>
              <a:gdLst/>
              <a:ahLst/>
              <a:cxnLst/>
              <a:rect l="l" t="t" r="r" b="b"/>
              <a:pathLst>
                <a:path w="3103879" h="1016000">
                  <a:moveTo>
                    <a:pt x="0" y="452120"/>
                  </a:moveTo>
                  <a:lnTo>
                    <a:pt x="2987040" y="452120"/>
                  </a:lnTo>
                  <a:lnTo>
                    <a:pt x="2987040" y="0"/>
                  </a:lnTo>
                  <a:lnTo>
                    <a:pt x="0" y="0"/>
                  </a:lnTo>
                  <a:lnTo>
                    <a:pt x="0" y="452120"/>
                  </a:lnTo>
                </a:path>
                <a:path w="3103879" h="1016000">
                  <a:moveTo>
                    <a:pt x="116839" y="1016000"/>
                  </a:moveTo>
                  <a:lnTo>
                    <a:pt x="3103879" y="1016000"/>
                  </a:lnTo>
                  <a:lnTo>
                    <a:pt x="3103879" y="746760"/>
                  </a:lnTo>
                  <a:lnTo>
                    <a:pt x="116839" y="746760"/>
                  </a:lnTo>
                  <a:lnTo>
                    <a:pt x="116839" y="1016000"/>
                  </a:lnTo>
                </a:path>
              </a:pathLst>
            </a:custGeom>
            <a:ln w="285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875030" y="418465"/>
            <a:ext cx="5438775" cy="3683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250" spc="165" dirty="0">
                <a:solidFill>
                  <a:srgbClr val="000000"/>
                </a:solidFill>
              </a:rPr>
              <a:t>Εκκίνηση</a:t>
            </a:r>
            <a:r>
              <a:rPr sz="2250" spc="180" dirty="0">
                <a:solidFill>
                  <a:srgbClr val="000000"/>
                </a:solidFill>
              </a:rPr>
              <a:t> </a:t>
            </a:r>
            <a:r>
              <a:rPr sz="2250" spc="150" dirty="0">
                <a:solidFill>
                  <a:srgbClr val="000000"/>
                </a:solidFill>
              </a:rPr>
              <a:t>του</a:t>
            </a:r>
            <a:r>
              <a:rPr sz="2250" spc="190" dirty="0">
                <a:solidFill>
                  <a:srgbClr val="000000"/>
                </a:solidFill>
              </a:rPr>
              <a:t> </a:t>
            </a:r>
            <a:r>
              <a:rPr sz="2250" spc="165" dirty="0">
                <a:solidFill>
                  <a:srgbClr val="000000"/>
                </a:solidFill>
              </a:rPr>
              <a:t>πράκτορα</a:t>
            </a:r>
            <a:r>
              <a:rPr sz="2250" spc="185" dirty="0">
                <a:solidFill>
                  <a:srgbClr val="000000"/>
                </a:solidFill>
              </a:rPr>
              <a:t> </a:t>
            </a:r>
            <a:r>
              <a:rPr sz="2250" spc="165" dirty="0">
                <a:solidFill>
                  <a:srgbClr val="000000"/>
                </a:solidFill>
              </a:rPr>
              <a:t>ακραίο</a:t>
            </a:r>
            <a:r>
              <a:rPr sz="2250" spc="200" dirty="0">
                <a:solidFill>
                  <a:srgbClr val="000000"/>
                </a:solidFill>
              </a:rPr>
              <a:t> </a:t>
            </a:r>
            <a:r>
              <a:rPr sz="2250" spc="160" dirty="0">
                <a:solidFill>
                  <a:srgbClr val="000000"/>
                </a:solidFill>
              </a:rPr>
              <a:t>σημείο)</a:t>
            </a:r>
            <a:endParaRPr sz="2250"/>
          </a:p>
        </p:txBody>
      </p:sp>
      <p:sp>
        <p:nvSpPr>
          <p:cNvPr id="8" name="object 8"/>
          <p:cNvSpPr txBox="1"/>
          <p:nvPr/>
        </p:nvSpPr>
        <p:spPr>
          <a:xfrm>
            <a:off x="800100" y="1911984"/>
            <a:ext cx="155257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spc="65" dirty="0">
                <a:latin typeface="Calibri"/>
                <a:cs typeface="Calibri"/>
              </a:rPr>
              <a:t>Εκτελέστε</a:t>
            </a:r>
            <a:r>
              <a:rPr sz="1000" b="1" spc="15" dirty="0">
                <a:latin typeface="Calibri"/>
                <a:cs typeface="Calibri"/>
              </a:rPr>
              <a:t> </a:t>
            </a:r>
            <a:r>
              <a:rPr sz="1000" b="1" spc="65" dirty="0">
                <a:latin typeface="Calibri"/>
                <a:cs typeface="Calibri"/>
              </a:rPr>
              <a:t>τον</a:t>
            </a:r>
            <a:r>
              <a:rPr sz="1000" b="1" spc="15" dirty="0">
                <a:latin typeface="Calibri"/>
                <a:cs typeface="Calibri"/>
              </a:rPr>
              <a:t> </a:t>
            </a:r>
            <a:r>
              <a:rPr sz="1000" b="1" spc="60" dirty="0">
                <a:latin typeface="Calibri"/>
                <a:cs typeface="Calibri"/>
              </a:rPr>
              <a:t>πράκτορα: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75030" y="2842577"/>
            <a:ext cx="3773170" cy="8438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l"/>
            <a:r>
              <a:rPr lang="en-US" sz="1800" b="1" i="0" u="none" strike="noStrike" baseline="0" dirty="0">
                <a:solidFill>
                  <a:srgbClr val="D02E1D"/>
                </a:solidFill>
                <a:latin typeface="CenturyGothic-Bold"/>
              </a:rPr>
              <a:t>Sudo </a:t>
            </a:r>
            <a:r>
              <a:rPr lang="en-US" sz="1800" b="1" i="0" u="none" strike="noStrike" baseline="0" dirty="0" err="1">
                <a:solidFill>
                  <a:srgbClr val="D02E1D"/>
                </a:solidFill>
                <a:latin typeface="CenturyGothic-Bold"/>
              </a:rPr>
              <a:t>systemctl</a:t>
            </a:r>
            <a:r>
              <a:rPr lang="en-US" sz="1800" b="1" i="0" u="none" strike="noStrike" baseline="0" dirty="0">
                <a:solidFill>
                  <a:srgbClr val="D02E1D"/>
                </a:solidFill>
                <a:latin typeface="CenturyGothic-Bold"/>
              </a:rPr>
              <a:t> daemon-reload</a:t>
            </a:r>
          </a:p>
          <a:p>
            <a:pPr algn="l"/>
            <a:r>
              <a:rPr lang="en-US" sz="1800" b="1" i="0" u="none" strike="noStrike" baseline="0" dirty="0">
                <a:solidFill>
                  <a:srgbClr val="D02E1D"/>
                </a:solidFill>
                <a:latin typeface="CenturyGothic-Bold"/>
              </a:rPr>
              <a:t>Sudo </a:t>
            </a:r>
            <a:r>
              <a:rPr lang="en-US" sz="1800" b="1" i="0" u="none" strike="noStrike" baseline="0" dirty="0" err="1">
                <a:solidFill>
                  <a:srgbClr val="D02E1D"/>
                </a:solidFill>
                <a:latin typeface="CenturyGothic-Bold"/>
              </a:rPr>
              <a:t>systemctl</a:t>
            </a:r>
            <a:r>
              <a:rPr lang="en-US" sz="1800" b="1" i="0" u="none" strike="noStrike" baseline="0" dirty="0">
                <a:solidFill>
                  <a:srgbClr val="D02E1D"/>
                </a:solidFill>
                <a:latin typeface="CenturyGothic-Bold"/>
              </a:rPr>
              <a:t> enable </a:t>
            </a:r>
            <a:r>
              <a:rPr lang="en-US" sz="1800" b="1" i="0" u="none" strike="noStrike" baseline="0" dirty="0" err="1">
                <a:solidFill>
                  <a:srgbClr val="D02E1D"/>
                </a:solidFill>
                <a:latin typeface="CenturyGothic-Bold"/>
              </a:rPr>
              <a:t>wazuh</a:t>
            </a:r>
            <a:r>
              <a:rPr lang="en-US" sz="1800" b="1" i="0" u="none" strike="noStrike" baseline="0" dirty="0">
                <a:solidFill>
                  <a:srgbClr val="D02E1D"/>
                </a:solidFill>
                <a:latin typeface="CenturyGothic-Bold"/>
              </a:rPr>
              <a:t>-agent</a:t>
            </a:r>
          </a:p>
          <a:p>
            <a:pPr algn="l"/>
            <a:r>
              <a:rPr lang="en-US" sz="1800" b="1" i="0" u="none" strike="noStrike" baseline="0" dirty="0">
                <a:solidFill>
                  <a:srgbClr val="D02E1D"/>
                </a:solidFill>
                <a:latin typeface="CenturyGothic-Bold"/>
              </a:rPr>
              <a:t>Sudo </a:t>
            </a:r>
            <a:r>
              <a:rPr lang="en-US" sz="1800" b="1" i="0" u="none" strike="noStrike" baseline="0" dirty="0" err="1">
                <a:solidFill>
                  <a:srgbClr val="D02E1D"/>
                </a:solidFill>
                <a:latin typeface="CenturyGothic-Bold"/>
              </a:rPr>
              <a:t>systemctl</a:t>
            </a:r>
            <a:r>
              <a:rPr lang="en-US" sz="1800" b="1" i="0" u="none" strike="noStrike" baseline="0" dirty="0">
                <a:solidFill>
                  <a:srgbClr val="D02E1D"/>
                </a:solidFill>
                <a:latin typeface="CenturyGothic-Bold"/>
              </a:rPr>
              <a:t> start </a:t>
            </a:r>
            <a:r>
              <a:rPr lang="en-US" sz="1800" b="1" i="0" u="none" strike="noStrike" baseline="0" dirty="0" err="1">
                <a:solidFill>
                  <a:srgbClr val="D02E1D"/>
                </a:solidFill>
                <a:latin typeface="CenturyGothic-Bold"/>
              </a:rPr>
              <a:t>wazuh</a:t>
            </a:r>
            <a:r>
              <a:rPr lang="en-US" sz="1800" b="1" i="0" u="none" strike="noStrike" baseline="0" dirty="0">
                <a:solidFill>
                  <a:srgbClr val="D02E1D"/>
                </a:solidFill>
                <a:latin typeface="CenturyGothic-Bold"/>
              </a:rPr>
              <a:t>-agent</a:t>
            </a:r>
            <a:endParaRPr sz="1000" dirty="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1241492" y="5216525"/>
            <a:ext cx="71755" cy="1244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50" spc="30" dirty="0">
                <a:latin typeface="Calibri"/>
                <a:cs typeface="Calibri"/>
              </a:rPr>
              <a:t>3</a:t>
            </a:r>
            <a:endParaRPr sz="6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131550" y="6326504"/>
            <a:ext cx="114935" cy="1244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50" spc="5" dirty="0">
                <a:latin typeface="Calibri"/>
                <a:cs typeface="Calibri"/>
              </a:rPr>
              <a:t>3</a:t>
            </a:r>
            <a:r>
              <a:rPr sz="650" spc="30" dirty="0">
                <a:latin typeface="Calibri"/>
                <a:cs typeface="Calibri"/>
              </a:rPr>
              <a:t>4</a:t>
            </a:r>
            <a:endParaRPr sz="650">
              <a:latin typeface="Calibri"/>
              <a:cs typeface="Calibri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4155440" y="0"/>
            <a:ext cx="6973570" cy="6878955"/>
            <a:chOff x="4155440" y="0"/>
            <a:chExt cx="6973570" cy="6878955"/>
          </a:xfrm>
        </p:grpSpPr>
        <p:sp>
          <p:nvSpPr>
            <p:cNvPr id="4" name="object 4"/>
            <p:cNvSpPr/>
            <p:nvPr/>
          </p:nvSpPr>
          <p:spPr>
            <a:xfrm>
              <a:off x="6896100" y="1270"/>
              <a:ext cx="1818639" cy="6856730"/>
            </a:xfrm>
            <a:custGeom>
              <a:avLst/>
              <a:gdLst/>
              <a:ahLst/>
              <a:cxnLst/>
              <a:rect l="l" t="t" r="r" b="b"/>
              <a:pathLst>
                <a:path w="1818640" h="6856730">
                  <a:moveTo>
                    <a:pt x="0" y="6856730"/>
                  </a:moveTo>
                  <a:lnTo>
                    <a:pt x="1818322" y="0"/>
                  </a:lnTo>
                </a:path>
              </a:pathLst>
            </a:custGeom>
            <a:ln w="22225">
              <a:solidFill>
                <a:srgbClr val="D6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7895590" y="5207635"/>
              <a:ext cx="756285" cy="1645920"/>
            </a:xfrm>
            <a:custGeom>
              <a:avLst/>
              <a:gdLst/>
              <a:ahLst/>
              <a:cxnLst/>
              <a:rect l="l" t="t" r="r" b="b"/>
              <a:pathLst>
                <a:path w="756284" h="1645920">
                  <a:moveTo>
                    <a:pt x="578484" y="0"/>
                  </a:moveTo>
                  <a:lnTo>
                    <a:pt x="532129" y="6350"/>
                  </a:lnTo>
                  <a:lnTo>
                    <a:pt x="489902" y="24129"/>
                  </a:lnTo>
                  <a:lnTo>
                    <a:pt x="453389" y="52387"/>
                  </a:lnTo>
                  <a:lnTo>
                    <a:pt x="425132" y="89534"/>
                  </a:lnTo>
                  <a:lnTo>
                    <a:pt x="406400" y="134619"/>
                  </a:lnTo>
                  <a:lnTo>
                    <a:pt x="0" y="1645602"/>
                  </a:lnTo>
                  <a:lnTo>
                    <a:pt x="26352" y="1645602"/>
                  </a:lnTo>
                  <a:lnTo>
                    <a:pt x="430212" y="140969"/>
                  </a:lnTo>
                  <a:lnTo>
                    <a:pt x="450214" y="95249"/>
                  </a:lnTo>
                  <a:lnTo>
                    <a:pt x="482282" y="59689"/>
                  </a:lnTo>
                  <a:lnTo>
                    <a:pt x="523239" y="35559"/>
                  </a:lnTo>
                  <a:lnTo>
                    <a:pt x="569594" y="25399"/>
                  </a:lnTo>
                  <a:lnTo>
                    <a:pt x="662362" y="25399"/>
                  </a:lnTo>
                  <a:lnTo>
                    <a:pt x="624839" y="6350"/>
                  </a:lnTo>
                  <a:lnTo>
                    <a:pt x="578484" y="0"/>
                  </a:lnTo>
                  <a:close/>
                </a:path>
                <a:path w="756284" h="1645920">
                  <a:moveTo>
                    <a:pt x="662362" y="25399"/>
                  </a:moveTo>
                  <a:lnTo>
                    <a:pt x="569594" y="25399"/>
                  </a:lnTo>
                  <a:lnTo>
                    <a:pt x="618489" y="30797"/>
                  </a:lnTo>
                  <a:lnTo>
                    <a:pt x="672464" y="57784"/>
                  </a:lnTo>
                  <a:lnTo>
                    <a:pt x="711517" y="103822"/>
                  </a:lnTo>
                  <a:lnTo>
                    <a:pt x="730884" y="161607"/>
                  </a:lnTo>
                  <a:lnTo>
                    <a:pt x="731837" y="192087"/>
                  </a:lnTo>
                  <a:lnTo>
                    <a:pt x="726439" y="222884"/>
                  </a:lnTo>
                  <a:lnTo>
                    <a:pt x="343852" y="1645602"/>
                  </a:lnTo>
                  <a:lnTo>
                    <a:pt x="370204" y="1645602"/>
                  </a:lnTo>
                  <a:lnTo>
                    <a:pt x="750252" y="229552"/>
                  </a:lnTo>
                  <a:lnTo>
                    <a:pt x="756284" y="193674"/>
                  </a:lnTo>
                  <a:lnTo>
                    <a:pt x="755332" y="158432"/>
                  </a:lnTo>
                  <a:lnTo>
                    <a:pt x="732789" y="91122"/>
                  </a:lnTo>
                  <a:lnTo>
                    <a:pt x="686752" y="37782"/>
                  </a:lnTo>
                  <a:lnTo>
                    <a:pt x="662362" y="25399"/>
                  </a:lnTo>
                  <a:close/>
                </a:path>
              </a:pathLst>
            </a:custGeom>
            <a:solidFill>
              <a:srgbClr val="D679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548880" y="6167120"/>
              <a:ext cx="3294379" cy="612140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155440" y="1681480"/>
              <a:ext cx="6973569" cy="4799330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351020" y="1877059"/>
              <a:ext cx="6395720" cy="4221480"/>
            </a:xfrm>
            <a:prstGeom prst="rect">
              <a:avLst/>
            </a:prstGeom>
          </p:spPr>
        </p:pic>
      </p:grp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875030" y="423862"/>
            <a:ext cx="2646045" cy="287258"/>
          </a:xfrm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lstStyle/>
          <a:p>
            <a:pPr marL="12700" marR="5080" indent="136525">
              <a:lnSpc>
                <a:spcPts val="2010"/>
              </a:lnSpc>
              <a:spcBef>
                <a:spcPts val="240"/>
              </a:spcBef>
              <a:tabLst>
                <a:tab pos="1712595" algn="l"/>
              </a:tabLst>
            </a:pPr>
            <a:r>
              <a:rPr sz="1750" spc="75" dirty="0">
                <a:solidFill>
                  <a:srgbClr val="000000"/>
                </a:solidFill>
              </a:rPr>
              <a:t>Παραδείγματα	</a:t>
            </a:r>
            <a:r>
              <a:rPr sz="1750" spc="-5" dirty="0">
                <a:solidFill>
                  <a:srgbClr val="000000"/>
                </a:solidFill>
              </a:rPr>
              <a:t>στο </a:t>
            </a:r>
            <a:r>
              <a:rPr lang="en-US" sz="1750" spc="-20" dirty="0">
                <a:solidFill>
                  <a:srgbClr val="000000"/>
                </a:solidFill>
              </a:rPr>
              <a:t>SS</a:t>
            </a:r>
            <a:endParaRPr sz="1750" dirty="0"/>
          </a:p>
        </p:txBody>
      </p:sp>
      <p:sp>
        <p:nvSpPr>
          <p:cNvPr id="15" name="object 15"/>
          <p:cNvSpPr txBox="1"/>
          <p:nvPr/>
        </p:nvSpPr>
        <p:spPr>
          <a:xfrm>
            <a:off x="78739" y="6672262"/>
            <a:ext cx="1839595" cy="1809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625"/>
              </a:lnSpc>
            </a:pPr>
            <a:r>
              <a:rPr sz="550" u="sng" spc="35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5"/>
              </a:rPr>
              <a:t>ss(8)</a:t>
            </a:r>
            <a:r>
              <a:rPr sz="550" u="sng" spc="25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5"/>
              </a:rPr>
              <a:t> </a:t>
            </a:r>
            <a:r>
              <a:rPr sz="550" u="sng" spc="30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5"/>
              </a:rPr>
              <a:t>-</a:t>
            </a:r>
            <a:r>
              <a:rPr sz="550" u="sng" spc="25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5"/>
              </a:rPr>
              <a:t> </a:t>
            </a:r>
            <a:r>
              <a:rPr sz="550" u="sng" spc="45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5"/>
              </a:rPr>
              <a:t>Σελίδα</a:t>
            </a:r>
            <a:r>
              <a:rPr sz="550" u="sng" spc="25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5"/>
              </a:rPr>
              <a:t> </a:t>
            </a:r>
            <a:r>
              <a:rPr sz="550" u="sng" spc="40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5"/>
              </a:rPr>
              <a:t>εγχειριδίου</a:t>
            </a:r>
            <a:r>
              <a:rPr sz="550" u="sng" spc="20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5"/>
              </a:rPr>
              <a:t> </a:t>
            </a:r>
            <a:r>
              <a:rPr sz="550" u="sng" spc="45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5"/>
              </a:rPr>
              <a:t>Linux</a:t>
            </a:r>
            <a:r>
              <a:rPr sz="550" u="sng" spc="20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5"/>
              </a:rPr>
              <a:t> </a:t>
            </a:r>
            <a:r>
              <a:rPr sz="550" u="sng" spc="45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5"/>
              </a:rPr>
              <a:t>λειτουργικό</a:t>
            </a:r>
            <a:r>
              <a:rPr sz="550" u="sng" spc="25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5"/>
              </a:rPr>
              <a:t> </a:t>
            </a:r>
            <a:r>
              <a:rPr sz="550" u="sng" spc="50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</a:rPr>
              <a:t>σύστημα</a:t>
            </a:r>
            <a:endParaRPr sz="5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0"/>
              </a:spcBef>
            </a:pPr>
            <a:r>
              <a:rPr sz="550" spc="45" dirty="0">
                <a:solidFill>
                  <a:srgbClr val="85872B"/>
                </a:solidFill>
                <a:latin typeface="Calibri"/>
                <a:cs typeface="Calibri"/>
                <a:hlinkClick r:id="rId5"/>
              </a:rPr>
              <a:t>ανοιχτού</a:t>
            </a:r>
            <a:r>
              <a:rPr sz="550" spc="15" dirty="0">
                <a:solidFill>
                  <a:srgbClr val="85872B"/>
                </a:solidFill>
                <a:latin typeface="Calibri"/>
                <a:cs typeface="Calibri"/>
                <a:hlinkClick r:id="rId5"/>
              </a:rPr>
              <a:t> </a:t>
            </a:r>
            <a:r>
              <a:rPr sz="550" spc="50" dirty="0">
                <a:solidFill>
                  <a:srgbClr val="85872B"/>
                </a:solidFill>
                <a:latin typeface="Calibri"/>
                <a:cs typeface="Calibri"/>
                <a:hlinkClick r:id="rId5"/>
              </a:rPr>
              <a:t>κώδικα</a:t>
            </a:r>
            <a:r>
              <a:rPr sz="550" spc="15" dirty="0">
                <a:solidFill>
                  <a:srgbClr val="85872B"/>
                </a:solidFill>
                <a:latin typeface="Calibri"/>
                <a:cs typeface="Calibri"/>
                <a:hlinkClick r:id="rId5"/>
              </a:rPr>
              <a:t> </a:t>
            </a:r>
            <a:r>
              <a:rPr sz="550" spc="50" dirty="0">
                <a:solidFill>
                  <a:srgbClr val="85872B"/>
                </a:solidFill>
                <a:latin typeface="Calibri"/>
                <a:cs typeface="Calibri"/>
                <a:hlinkClick r:id="rId5"/>
              </a:rPr>
              <a:t>βασισμένο</a:t>
            </a:r>
            <a:r>
              <a:rPr sz="550" spc="15" dirty="0">
                <a:solidFill>
                  <a:srgbClr val="85872B"/>
                </a:solidFill>
                <a:latin typeface="Calibri"/>
                <a:cs typeface="Calibri"/>
                <a:hlinkClick r:id="rId5"/>
              </a:rPr>
              <a:t> </a:t>
            </a:r>
            <a:r>
              <a:rPr sz="550" spc="50" dirty="0">
                <a:solidFill>
                  <a:srgbClr val="85872B"/>
                </a:solidFill>
                <a:latin typeface="Calibri"/>
                <a:cs typeface="Calibri"/>
                <a:hlinkClick r:id="rId5"/>
              </a:rPr>
              <a:t>στ</a:t>
            </a:r>
            <a:r>
              <a:rPr sz="550" spc="50" dirty="0">
                <a:solidFill>
                  <a:srgbClr val="85872B"/>
                </a:solidFill>
                <a:latin typeface="Calibri"/>
                <a:cs typeface="Calibri"/>
              </a:rPr>
              <a:t>ο</a:t>
            </a:r>
            <a:r>
              <a:rPr sz="550" spc="25" dirty="0">
                <a:solidFill>
                  <a:srgbClr val="85872B"/>
                </a:solidFill>
                <a:latin typeface="Calibri"/>
                <a:cs typeface="Calibri"/>
              </a:rPr>
              <a:t> </a:t>
            </a:r>
            <a:r>
              <a:rPr sz="550" spc="40" dirty="0">
                <a:solidFill>
                  <a:srgbClr val="85872B"/>
                </a:solidFill>
                <a:latin typeface="Calibri"/>
                <a:cs typeface="Calibri"/>
              </a:rPr>
              <a:t>Unix)</a:t>
            </a:r>
            <a:endParaRPr sz="55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8308340" y="33019"/>
            <a:ext cx="2174240" cy="1244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50" spc="60" dirty="0">
                <a:latin typeface="Calibri"/>
                <a:cs typeface="Calibri"/>
              </a:rPr>
              <a:t>CSP004_C_E:</a:t>
            </a:r>
            <a:r>
              <a:rPr sz="650" spc="35" dirty="0">
                <a:latin typeface="Calibri"/>
                <a:cs typeface="Calibri"/>
              </a:rPr>
              <a:t> </a:t>
            </a:r>
            <a:r>
              <a:rPr sz="650" spc="55" dirty="0">
                <a:latin typeface="Calibri"/>
                <a:cs typeface="Calibri"/>
              </a:rPr>
              <a:t>Abdelkader</a:t>
            </a:r>
            <a:r>
              <a:rPr sz="650" spc="30" dirty="0">
                <a:latin typeface="Calibri"/>
                <a:cs typeface="Calibri"/>
              </a:rPr>
              <a:t> </a:t>
            </a:r>
            <a:r>
              <a:rPr sz="650" spc="60" dirty="0">
                <a:latin typeface="Calibri"/>
                <a:cs typeface="Calibri"/>
              </a:rPr>
              <a:t>Shaaban</a:t>
            </a:r>
            <a:r>
              <a:rPr sz="650" spc="40" dirty="0">
                <a:latin typeface="Calibri"/>
                <a:cs typeface="Calibri"/>
              </a:rPr>
              <a:t> </a:t>
            </a:r>
            <a:r>
              <a:rPr sz="650" spc="55" dirty="0">
                <a:latin typeface="Calibri"/>
                <a:cs typeface="Calibri"/>
              </a:rPr>
              <a:t>και</a:t>
            </a:r>
            <a:r>
              <a:rPr sz="650" spc="25" dirty="0">
                <a:latin typeface="Calibri"/>
                <a:cs typeface="Calibri"/>
              </a:rPr>
              <a:t> </a:t>
            </a:r>
            <a:r>
              <a:rPr sz="650" spc="50" dirty="0">
                <a:latin typeface="Calibri"/>
                <a:cs typeface="Calibri"/>
              </a:rPr>
              <a:t>Stefan</a:t>
            </a:r>
            <a:r>
              <a:rPr sz="650" spc="25" dirty="0">
                <a:latin typeface="Calibri"/>
                <a:cs typeface="Calibri"/>
              </a:rPr>
              <a:t> </a:t>
            </a:r>
            <a:r>
              <a:rPr sz="650" spc="50" dirty="0">
                <a:latin typeface="Calibri"/>
                <a:cs typeface="Calibri"/>
              </a:rPr>
              <a:t>Schauer</a:t>
            </a:r>
            <a:endParaRPr sz="65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054736" y="1672907"/>
            <a:ext cx="2895282" cy="187487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0"/>
              </a:spcBef>
            </a:pPr>
            <a:r>
              <a:rPr sz="1100" b="1" spc="80" dirty="0">
                <a:latin typeface="Calibri"/>
                <a:cs typeface="Calibri"/>
              </a:rPr>
              <a:t>Το</a:t>
            </a:r>
            <a:r>
              <a:rPr sz="1100" b="1" spc="45" dirty="0">
                <a:latin typeface="Calibri"/>
                <a:cs typeface="Calibri"/>
              </a:rPr>
              <a:t> </a:t>
            </a:r>
            <a:r>
              <a:rPr sz="1100" b="1" spc="75" dirty="0">
                <a:latin typeface="Calibri"/>
                <a:cs typeface="Calibri"/>
              </a:rPr>
              <a:t>SS</a:t>
            </a:r>
            <a:r>
              <a:rPr sz="1100" b="1" spc="50" dirty="0">
                <a:latin typeface="Calibri"/>
                <a:cs typeface="Calibri"/>
              </a:rPr>
              <a:t> </a:t>
            </a:r>
            <a:r>
              <a:rPr sz="1100" b="1" spc="70" dirty="0">
                <a:latin typeface="Calibri"/>
                <a:cs typeface="Calibri"/>
              </a:rPr>
              <a:t>χρησιμοποιείται</a:t>
            </a:r>
            <a:r>
              <a:rPr sz="1100" b="1" spc="55" dirty="0">
                <a:latin typeface="Calibri"/>
                <a:cs typeface="Calibri"/>
              </a:rPr>
              <a:t> </a:t>
            </a:r>
            <a:r>
              <a:rPr sz="1100" b="1" spc="70" dirty="0">
                <a:latin typeface="Calibri"/>
                <a:cs typeface="Calibri"/>
              </a:rPr>
              <a:t>για</a:t>
            </a:r>
            <a:r>
              <a:rPr sz="1100" b="1" spc="50" dirty="0">
                <a:latin typeface="Calibri"/>
                <a:cs typeface="Calibri"/>
              </a:rPr>
              <a:t> </a:t>
            </a:r>
            <a:r>
              <a:rPr sz="1100" b="1" spc="75" dirty="0">
                <a:latin typeface="Calibri"/>
                <a:cs typeface="Calibri"/>
              </a:rPr>
              <a:t>την</a:t>
            </a:r>
            <a:r>
              <a:rPr sz="1100" b="1" spc="50" dirty="0">
                <a:latin typeface="Calibri"/>
                <a:cs typeface="Calibri"/>
              </a:rPr>
              <a:t> </a:t>
            </a:r>
            <a:r>
              <a:rPr sz="1100" b="1" spc="85" dirty="0">
                <a:latin typeface="Calibri"/>
                <a:cs typeface="Calibri"/>
              </a:rPr>
              <a:t>απόρριψη</a:t>
            </a:r>
            <a:r>
              <a:rPr sz="1100" b="1" spc="50" dirty="0">
                <a:latin typeface="Calibri"/>
                <a:cs typeface="Calibri"/>
              </a:rPr>
              <a:t> </a:t>
            </a:r>
            <a:r>
              <a:rPr sz="1100" b="1" spc="70" dirty="0">
                <a:latin typeface="Calibri"/>
                <a:cs typeface="Calibri"/>
              </a:rPr>
              <a:t>στατιστικών</a:t>
            </a:r>
            <a:r>
              <a:rPr sz="1100" b="1" spc="55" dirty="0">
                <a:latin typeface="Calibri"/>
                <a:cs typeface="Calibri"/>
              </a:rPr>
              <a:t> </a:t>
            </a:r>
            <a:r>
              <a:rPr sz="1100" b="1" spc="70" dirty="0">
                <a:latin typeface="Calibri"/>
                <a:cs typeface="Calibri"/>
              </a:rPr>
              <a:t>στοιχείων</a:t>
            </a:r>
            <a:r>
              <a:rPr sz="1100" b="1" spc="50" dirty="0">
                <a:latin typeface="Calibri"/>
                <a:cs typeface="Calibri"/>
              </a:rPr>
              <a:t> </a:t>
            </a:r>
            <a:r>
              <a:rPr sz="1100" b="1" spc="75" dirty="0">
                <a:latin typeface="Calibri"/>
                <a:cs typeface="Calibri"/>
              </a:rPr>
              <a:t>υποδοχής.</a:t>
            </a:r>
            <a:r>
              <a:rPr sz="1100" b="1" spc="50" dirty="0">
                <a:latin typeface="Calibri"/>
                <a:cs typeface="Calibri"/>
              </a:rPr>
              <a:t> </a:t>
            </a:r>
            <a:r>
              <a:rPr sz="1100" b="1" spc="70" dirty="0">
                <a:latin typeface="Calibri"/>
                <a:cs typeface="Calibri"/>
              </a:rPr>
              <a:t>Επιτρέπει</a:t>
            </a:r>
            <a:r>
              <a:rPr sz="1100" b="1" spc="50" dirty="0">
                <a:latin typeface="Calibri"/>
                <a:cs typeface="Calibri"/>
              </a:rPr>
              <a:t> </a:t>
            </a:r>
            <a:r>
              <a:rPr sz="1100" b="1" spc="75" dirty="0">
                <a:latin typeface="Calibri"/>
                <a:cs typeface="Calibri"/>
              </a:rPr>
              <a:t>την</a:t>
            </a:r>
            <a:r>
              <a:rPr sz="1100" b="1" spc="50" dirty="0">
                <a:latin typeface="Calibri"/>
                <a:cs typeface="Calibri"/>
              </a:rPr>
              <a:t> </a:t>
            </a:r>
            <a:r>
              <a:rPr sz="1100" b="1" spc="80" dirty="0">
                <a:latin typeface="Calibri"/>
                <a:cs typeface="Calibri"/>
              </a:rPr>
              <a:t>εμφάνιση</a:t>
            </a:r>
            <a:r>
              <a:rPr sz="1100" b="1" spc="50" dirty="0">
                <a:latin typeface="Calibri"/>
                <a:cs typeface="Calibri"/>
              </a:rPr>
              <a:t> </a:t>
            </a:r>
            <a:r>
              <a:rPr sz="1100" b="1" spc="85" dirty="0">
                <a:latin typeface="Calibri"/>
                <a:cs typeface="Calibri"/>
              </a:rPr>
              <a:t>πληροφοριών</a:t>
            </a:r>
            <a:r>
              <a:rPr sz="1100" b="1" spc="45" dirty="0">
                <a:latin typeface="Calibri"/>
                <a:cs typeface="Calibri"/>
              </a:rPr>
              <a:t> </a:t>
            </a:r>
            <a:r>
              <a:rPr sz="1100" b="1" spc="75" dirty="0">
                <a:latin typeface="Calibri"/>
                <a:cs typeface="Calibri"/>
              </a:rPr>
              <a:t>ομοιότητας</a:t>
            </a:r>
            <a:r>
              <a:rPr sz="1100" b="1" spc="55" dirty="0">
                <a:latin typeface="Calibri"/>
                <a:cs typeface="Calibri"/>
              </a:rPr>
              <a:t> </a:t>
            </a:r>
            <a:r>
              <a:rPr sz="1100" b="1" spc="85" dirty="0">
                <a:latin typeface="Calibri"/>
                <a:cs typeface="Calibri"/>
              </a:rPr>
              <a:t>με</a:t>
            </a:r>
            <a:r>
              <a:rPr sz="1100" b="1" spc="50" dirty="0">
                <a:latin typeface="Calibri"/>
                <a:cs typeface="Calibri"/>
              </a:rPr>
              <a:t> </a:t>
            </a:r>
            <a:r>
              <a:rPr sz="1100" b="1" spc="75" dirty="0">
                <a:latin typeface="Calibri"/>
                <a:cs typeface="Calibri"/>
              </a:rPr>
              <a:t>το</a:t>
            </a:r>
            <a:r>
              <a:rPr sz="1100" b="1" spc="50" dirty="0">
                <a:latin typeface="Calibri"/>
                <a:cs typeface="Calibri"/>
              </a:rPr>
              <a:t> </a:t>
            </a:r>
            <a:r>
              <a:rPr sz="1100" b="1" spc="70" dirty="0">
                <a:latin typeface="Calibri"/>
                <a:cs typeface="Calibri"/>
              </a:rPr>
              <a:t>Netstat</a:t>
            </a:r>
            <a:r>
              <a:rPr sz="1100" b="1" spc="55" dirty="0">
                <a:latin typeface="Calibri"/>
                <a:cs typeface="Calibri"/>
              </a:rPr>
              <a:t> </a:t>
            </a:r>
            <a:r>
              <a:rPr sz="1100" b="1" spc="70" dirty="0">
                <a:latin typeface="Calibri"/>
                <a:cs typeface="Calibri"/>
              </a:rPr>
              <a:t>(εντολή</a:t>
            </a:r>
            <a:r>
              <a:rPr sz="1100" b="1" spc="50" dirty="0">
                <a:latin typeface="Calibri"/>
                <a:cs typeface="Calibri"/>
              </a:rPr>
              <a:t> </a:t>
            </a:r>
            <a:r>
              <a:rPr sz="1100" b="1" spc="70" dirty="0">
                <a:latin typeface="Calibri"/>
                <a:cs typeface="Calibri"/>
              </a:rPr>
              <a:t>για</a:t>
            </a:r>
            <a:r>
              <a:rPr sz="1100" b="1" spc="50" dirty="0">
                <a:latin typeface="Calibri"/>
                <a:cs typeface="Calibri"/>
              </a:rPr>
              <a:t> </a:t>
            </a:r>
            <a:r>
              <a:rPr sz="1100" b="1" spc="75" dirty="0">
                <a:latin typeface="Calibri"/>
                <a:cs typeface="Calibri"/>
              </a:rPr>
              <a:t>έλεγχο </a:t>
            </a:r>
            <a:r>
              <a:rPr sz="1100" b="1" spc="-235" dirty="0">
                <a:latin typeface="Calibri"/>
                <a:cs typeface="Calibri"/>
              </a:rPr>
              <a:t> </a:t>
            </a:r>
            <a:r>
              <a:rPr sz="1100" b="1" spc="80" dirty="0">
                <a:latin typeface="Calibri"/>
                <a:cs typeface="Calibri"/>
              </a:rPr>
              <a:t>ενεργών</a:t>
            </a:r>
            <a:r>
              <a:rPr sz="1100" b="1" spc="40" dirty="0">
                <a:latin typeface="Calibri"/>
                <a:cs typeface="Calibri"/>
              </a:rPr>
              <a:t> </a:t>
            </a:r>
            <a:r>
              <a:rPr sz="1100" b="1" spc="80" dirty="0">
                <a:latin typeface="Calibri"/>
                <a:cs typeface="Calibri"/>
              </a:rPr>
              <a:t>συνδέσεων</a:t>
            </a:r>
            <a:r>
              <a:rPr sz="1100" b="1" spc="45" dirty="0">
                <a:latin typeface="Calibri"/>
                <a:cs typeface="Calibri"/>
              </a:rPr>
              <a:t> </a:t>
            </a:r>
            <a:r>
              <a:rPr sz="1100" b="1" spc="70" dirty="0">
                <a:latin typeface="Calibri"/>
                <a:cs typeface="Calibri"/>
              </a:rPr>
              <a:t>και</a:t>
            </a:r>
            <a:r>
              <a:rPr sz="1100" b="1" spc="50" dirty="0">
                <a:latin typeface="Calibri"/>
                <a:cs typeface="Calibri"/>
              </a:rPr>
              <a:t> </a:t>
            </a:r>
            <a:r>
              <a:rPr sz="1100" b="1" spc="70" dirty="0">
                <a:latin typeface="Calibri"/>
                <a:cs typeface="Calibri"/>
              </a:rPr>
              <a:t>ports</a:t>
            </a:r>
            <a:r>
              <a:rPr sz="1100" b="1" spc="45" dirty="0">
                <a:latin typeface="Calibri"/>
                <a:cs typeface="Calibri"/>
              </a:rPr>
              <a:t> </a:t>
            </a:r>
            <a:r>
              <a:rPr sz="1100" b="1" spc="80" dirty="0">
                <a:latin typeface="Calibri"/>
                <a:cs typeface="Calibri"/>
              </a:rPr>
              <a:t>σε</a:t>
            </a:r>
            <a:r>
              <a:rPr sz="1100" b="1" spc="50" dirty="0">
                <a:latin typeface="Calibri"/>
                <a:cs typeface="Calibri"/>
              </a:rPr>
              <a:t> </a:t>
            </a:r>
            <a:r>
              <a:rPr sz="1100" b="1" spc="70" dirty="0">
                <a:latin typeface="Calibri"/>
                <a:cs typeface="Calibri"/>
              </a:rPr>
              <a:t>λειτουργικά</a:t>
            </a:r>
            <a:r>
              <a:rPr sz="1100" b="1" spc="45" dirty="0">
                <a:latin typeface="Calibri"/>
                <a:cs typeface="Calibri"/>
              </a:rPr>
              <a:t> </a:t>
            </a:r>
            <a:r>
              <a:rPr sz="1100" b="1" spc="75" dirty="0">
                <a:latin typeface="Calibri"/>
                <a:cs typeface="Calibri"/>
              </a:rPr>
              <a:t>συστήματα).</a:t>
            </a:r>
            <a:r>
              <a:rPr sz="1100" b="1" spc="55" dirty="0">
                <a:latin typeface="Calibri"/>
                <a:cs typeface="Calibri"/>
              </a:rPr>
              <a:t> </a:t>
            </a:r>
            <a:r>
              <a:rPr sz="1100" b="1" spc="85" dirty="0">
                <a:latin typeface="Calibri"/>
                <a:cs typeface="Calibri"/>
              </a:rPr>
              <a:t>Μπορεί</a:t>
            </a:r>
            <a:r>
              <a:rPr sz="1100" b="1" spc="45" dirty="0">
                <a:latin typeface="Calibri"/>
                <a:cs typeface="Calibri"/>
              </a:rPr>
              <a:t> </a:t>
            </a:r>
            <a:r>
              <a:rPr sz="1100" b="1" spc="85" dirty="0">
                <a:latin typeface="Calibri"/>
                <a:cs typeface="Calibri"/>
              </a:rPr>
              <a:t>να</a:t>
            </a:r>
            <a:r>
              <a:rPr sz="1100" b="1" spc="50" dirty="0">
                <a:latin typeface="Calibri"/>
                <a:cs typeface="Calibri"/>
              </a:rPr>
              <a:t> </a:t>
            </a:r>
            <a:r>
              <a:rPr sz="1100" b="1" spc="75" dirty="0">
                <a:latin typeface="Calibri"/>
                <a:cs typeface="Calibri"/>
              </a:rPr>
              <a:t>εμφανίσει</a:t>
            </a:r>
            <a:r>
              <a:rPr sz="1100" b="1" spc="45" dirty="0">
                <a:latin typeface="Calibri"/>
                <a:cs typeface="Calibri"/>
              </a:rPr>
              <a:t> </a:t>
            </a:r>
            <a:r>
              <a:rPr sz="1100" b="1" spc="75" dirty="0">
                <a:latin typeface="Calibri"/>
                <a:cs typeface="Calibri"/>
              </a:rPr>
              <a:t>περισσότερες</a:t>
            </a:r>
            <a:r>
              <a:rPr sz="1100" b="1" spc="50" dirty="0">
                <a:latin typeface="Calibri"/>
                <a:cs typeface="Calibri"/>
              </a:rPr>
              <a:t> </a:t>
            </a:r>
            <a:r>
              <a:rPr sz="1100" b="1" spc="80" dirty="0">
                <a:latin typeface="Calibri"/>
                <a:cs typeface="Calibri"/>
              </a:rPr>
              <a:t>πληροφορίες</a:t>
            </a:r>
            <a:r>
              <a:rPr sz="1100" b="1" spc="55" dirty="0">
                <a:latin typeface="Calibri"/>
                <a:cs typeface="Calibri"/>
              </a:rPr>
              <a:t> </a:t>
            </a:r>
            <a:r>
              <a:rPr sz="1100" b="1" spc="80" dirty="0">
                <a:latin typeface="Calibri"/>
                <a:cs typeface="Calibri"/>
              </a:rPr>
              <a:t>TCP</a:t>
            </a:r>
            <a:r>
              <a:rPr sz="1100" b="1" spc="50" dirty="0">
                <a:latin typeface="Calibri"/>
                <a:cs typeface="Calibri"/>
              </a:rPr>
              <a:t> </a:t>
            </a:r>
            <a:r>
              <a:rPr sz="1100" b="1" spc="70" dirty="0">
                <a:latin typeface="Calibri"/>
                <a:cs typeface="Calibri"/>
              </a:rPr>
              <a:t>(Transmission</a:t>
            </a:r>
            <a:r>
              <a:rPr sz="1100" b="1" spc="45" dirty="0">
                <a:latin typeface="Calibri"/>
                <a:cs typeface="Calibri"/>
              </a:rPr>
              <a:t> </a:t>
            </a:r>
            <a:r>
              <a:rPr sz="1100" b="1" spc="70" dirty="0">
                <a:latin typeface="Calibri"/>
                <a:cs typeface="Calibri"/>
              </a:rPr>
              <a:t>Control</a:t>
            </a:r>
            <a:r>
              <a:rPr sz="1100" b="1" spc="45" dirty="0">
                <a:latin typeface="Calibri"/>
                <a:cs typeface="Calibri"/>
              </a:rPr>
              <a:t> </a:t>
            </a:r>
            <a:r>
              <a:rPr sz="1100" b="1" spc="70" dirty="0">
                <a:latin typeface="Calibri"/>
                <a:cs typeface="Calibri"/>
              </a:rPr>
              <a:t>Protocol</a:t>
            </a:r>
            <a:r>
              <a:rPr sz="1100" b="1" spc="50" dirty="0">
                <a:latin typeface="Calibri"/>
                <a:cs typeface="Calibri"/>
              </a:rPr>
              <a:t> -</a:t>
            </a:r>
            <a:r>
              <a:rPr sz="1100" b="1" spc="45" dirty="0">
                <a:latin typeface="Calibri"/>
                <a:cs typeface="Calibri"/>
              </a:rPr>
              <a:t> </a:t>
            </a:r>
            <a:r>
              <a:rPr sz="1100" b="1" spc="85" dirty="0">
                <a:latin typeface="Calibri"/>
                <a:cs typeface="Calibri"/>
              </a:rPr>
              <a:t>πρωτόκολλο </a:t>
            </a:r>
            <a:r>
              <a:rPr sz="1100" b="1" spc="90" dirty="0">
                <a:latin typeface="Calibri"/>
                <a:cs typeface="Calibri"/>
              </a:rPr>
              <a:t> </a:t>
            </a:r>
            <a:r>
              <a:rPr sz="1100" b="1" spc="70" dirty="0">
                <a:latin typeface="Calibri"/>
                <a:cs typeface="Calibri"/>
              </a:rPr>
              <a:t>επικοινωνίας</a:t>
            </a:r>
            <a:r>
              <a:rPr sz="1100" b="1" spc="35" dirty="0">
                <a:latin typeface="Calibri"/>
                <a:cs typeface="Calibri"/>
              </a:rPr>
              <a:t> </a:t>
            </a:r>
            <a:r>
              <a:rPr sz="1100" b="1" spc="75" dirty="0">
                <a:latin typeface="Calibri"/>
                <a:cs typeface="Calibri"/>
              </a:rPr>
              <a:t>δικτύου</a:t>
            </a:r>
            <a:r>
              <a:rPr sz="1100" b="1" spc="35" dirty="0">
                <a:latin typeface="Calibri"/>
                <a:cs typeface="Calibri"/>
              </a:rPr>
              <a:t> </a:t>
            </a:r>
            <a:r>
              <a:rPr sz="1100" b="1" spc="90" dirty="0">
                <a:latin typeface="Calibri"/>
                <a:cs typeface="Calibri"/>
              </a:rPr>
              <a:t>που</a:t>
            </a:r>
            <a:r>
              <a:rPr sz="1100" b="1" spc="35" dirty="0">
                <a:latin typeface="Calibri"/>
                <a:cs typeface="Calibri"/>
              </a:rPr>
              <a:t> </a:t>
            </a:r>
            <a:r>
              <a:rPr sz="1100" b="1" spc="70" dirty="0">
                <a:latin typeface="Calibri"/>
                <a:cs typeface="Calibri"/>
              </a:rPr>
              <a:t>χρησιμοποιείται</a:t>
            </a:r>
            <a:r>
              <a:rPr sz="1100" b="1" spc="35" dirty="0">
                <a:latin typeface="Calibri"/>
                <a:cs typeface="Calibri"/>
              </a:rPr>
              <a:t> </a:t>
            </a:r>
            <a:r>
              <a:rPr sz="1100" b="1" spc="80" dirty="0">
                <a:latin typeface="Calibri"/>
                <a:cs typeface="Calibri"/>
              </a:rPr>
              <a:t>στο</a:t>
            </a:r>
            <a:r>
              <a:rPr sz="1100" b="1" spc="35" dirty="0">
                <a:latin typeface="Calibri"/>
                <a:cs typeface="Calibri"/>
              </a:rPr>
              <a:t> </a:t>
            </a:r>
            <a:r>
              <a:rPr sz="1100" b="1" spc="70" dirty="0">
                <a:latin typeface="Calibri"/>
                <a:cs typeface="Calibri"/>
              </a:rPr>
              <a:t>διαδίκτυο)</a:t>
            </a:r>
            <a:r>
              <a:rPr sz="1100" b="1" spc="40" dirty="0">
                <a:latin typeface="Calibri"/>
                <a:cs typeface="Calibri"/>
              </a:rPr>
              <a:t> </a:t>
            </a:r>
            <a:r>
              <a:rPr sz="1100" b="1" spc="70" dirty="0">
                <a:latin typeface="Calibri"/>
                <a:cs typeface="Calibri"/>
              </a:rPr>
              <a:t>και</a:t>
            </a:r>
            <a:r>
              <a:rPr sz="1100" b="1" spc="35" dirty="0">
                <a:latin typeface="Calibri"/>
                <a:cs typeface="Calibri"/>
              </a:rPr>
              <a:t> </a:t>
            </a:r>
            <a:r>
              <a:rPr sz="1100" b="1" spc="80" dirty="0">
                <a:latin typeface="Calibri"/>
                <a:cs typeface="Calibri"/>
              </a:rPr>
              <a:t>κατάστασης</a:t>
            </a:r>
            <a:r>
              <a:rPr sz="1100" b="1" spc="35" dirty="0">
                <a:latin typeface="Calibri"/>
                <a:cs typeface="Calibri"/>
              </a:rPr>
              <a:t> </a:t>
            </a:r>
            <a:r>
              <a:rPr sz="1100" b="1" spc="90" dirty="0">
                <a:latin typeface="Calibri"/>
                <a:cs typeface="Calibri"/>
              </a:rPr>
              <a:t>από</a:t>
            </a:r>
            <a:r>
              <a:rPr sz="1100" b="1" spc="35" dirty="0">
                <a:latin typeface="Calibri"/>
                <a:cs typeface="Calibri"/>
              </a:rPr>
              <a:t> </a:t>
            </a:r>
            <a:r>
              <a:rPr sz="1100" b="1" spc="85" dirty="0">
                <a:latin typeface="Calibri"/>
                <a:cs typeface="Calibri"/>
              </a:rPr>
              <a:t>άλλα</a:t>
            </a:r>
            <a:r>
              <a:rPr sz="1100" b="1" spc="35" dirty="0">
                <a:latin typeface="Calibri"/>
                <a:cs typeface="Calibri"/>
              </a:rPr>
              <a:t> </a:t>
            </a:r>
            <a:r>
              <a:rPr sz="1100" b="1" spc="70" dirty="0">
                <a:latin typeface="Calibri"/>
                <a:cs typeface="Calibri"/>
              </a:rPr>
              <a:t>εργαλεία.</a:t>
            </a:r>
            <a:endParaRPr sz="1100" dirty="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027173" y="4255942"/>
            <a:ext cx="2141220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b="1" spc="55" dirty="0">
                <a:latin typeface="Calibri"/>
                <a:cs typeface="Calibri"/>
              </a:rPr>
              <a:t>Εμφάνιση</a:t>
            </a:r>
            <a:r>
              <a:rPr sz="1100" b="1" spc="15" dirty="0">
                <a:latin typeface="Calibri"/>
                <a:cs typeface="Calibri"/>
              </a:rPr>
              <a:t> </a:t>
            </a:r>
            <a:r>
              <a:rPr sz="1100" b="1" spc="45" dirty="0">
                <a:latin typeface="Calibri"/>
                <a:cs typeface="Calibri"/>
              </a:rPr>
              <a:t>υποδοχών</a:t>
            </a:r>
            <a:r>
              <a:rPr sz="1100" b="1" spc="-5" dirty="0">
                <a:latin typeface="Calibri"/>
                <a:cs typeface="Calibri"/>
              </a:rPr>
              <a:t> </a:t>
            </a:r>
            <a:r>
              <a:rPr sz="1100" b="1" spc="45" dirty="0">
                <a:latin typeface="Calibri"/>
                <a:cs typeface="Calibri"/>
              </a:rPr>
              <a:t>IPv4</a:t>
            </a:r>
            <a:r>
              <a:rPr sz="1100" b="1" spc="10" dirty="0">
                <a:latin typeface="Calibri"/>
                <a:cs typeface="Calibri"/>
              </a:rPr>
              <a:t> </a:t>
            </a:r>
            <a:r>
              <a:rPr sz="1100" b="1" spc="60" dirty="0">
                <a:latin typeface="Calibri"/>
                <a:cs typeface="Calibri"/>
              </a:rPr>
              <a:t>ή</a:t>
            </a:r>
            <a:r>
              <a:rPr sz="1100" b="1" spc="15" dirty="0">
                <a:latin typeface="Calibri"/>
                <a:cs typeface="Calibri"/>
              </a:rPr>
              <a:t> </a:t>
            </a:r>
            <a:r>
              <a:rPr sz="1100" b="1" spc="40" dirty="0">
                <a:latin typeface="Calibri"/>
                <a:cs typeface="Calibri"/>
              </a:rPr>
              <a:t>IPv6:</a:t>
            </a:r>
            <a:endParaRPr sz="1100" dirty="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8616633" y="2398870"/>
            <a:ext cx="499109" cy="2159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50" b="1" spc="-5" dirty="0">
                <a:solidFill>
                  <a:srgbClr val="CF2D1C"/>
                </a:solidFill>
                <a:latin typeface="Courier New"/>
                <a:cs typeface="Courier New"/>
              </a:rPr>
              <a:t>ss</a:t>
            </a:r>
            <a:r>
              <a:rPr sz="1250" b="1" spc="-85" dirty="0">
                <a:solidFill>
                  <a:srgbClr val="CF2D1C"/>
                </a:solidFill>
                <a:latin typeface="Courier New"/>
                <a:cs typeface="Courier New"/>
              </a:rPr>
              <a:t> </a:t>
            </a:r>
            <a:r>
              <a:rPr sz="1250" b="1" spc="-15" dirty="0">
                <a:solidFill>
                  <a:srgbClr val="CF2D1C"/>
                </a:solidFill>
                <a:latin typeface="Courier New"/>
                <a:cs typeface="Courier New"/>
              </a:rPr>
              <a:t>-4</a:t>
            </a:r>
            <a:endParaRPr sz="1250" dirty="0">
              <a:latin typeface="Courier New"/>
              <a:cs typeface="Courier New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6332219" y="3126104"/>
            <a:ext cx="499109" cy="2159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50" b="1" spc="-5" dirty="0">
                <a:solidFill>
                  <a:srgbClr val="CF2D1C"/>
                </a:solidFill>
                <a:latin typeface="Courier New"/>
                <a:cs typeface="Courier New"/>
              </a:rPr>
              <a:t>ss</a:t>
            </a:r>
            <a:r>
              <a:rPr sz="1250" b="1" spc="-85" dirty="0">
                <a:solidFill>
                  <a:srgbClr val="CF2D1C"/>
                </a:solidFill>
                <a:latin typeface="Courier New"/>
                <a:cs typeface="Courier New"/>
              </a:rPr>
              <a:t> </a:t>
            </a:r>
            <a:r>
              <a:rPr sz="1250" b="1" spc="-15" dirty="0">
                <a:solidFill>
                  <a:srgbClr val="CF2D1C"/>
                </a:solidFill>
                <a:latin typeface="Courier New"/>
                <a:cs typeface="Courier New"/>
              </a:rPr>
              <a:t>-6</a:t>
            </a:r>
            <a:endParaRPr sz="1250" dirty="0">
              <a:latin typeface="Courier New"/>
              <a:cs typeface="Courier New"/>
            </a:endParaRPr>
          </a:p>
        </p:txBody>
      </p:sp>
    </p:spTree>
  </p:cSld>
  <p:clrMapOvr>
    <a:masterClrMapping/>
  </p:clrMapOvr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6042660" cy="6878955"/>
            <a:chOff x="0" y="0"/>
            <a:chExt cx="6042660" cy="6878955"/>
          </a:xfrm>
        </p:grpSpPr>
        <p:sp>
          <p:nvSpPr>
            <p:cNvPr id="3" name="object 3"/>
            <p:cNvSpPr/>
            <p:nvPr/>
          </p:nvSpPr>
          <p:spPr>
            <a:xfrm>
              <a:off x="4498340" y="5113972"/>
              <a:ext cx="798195" cy="1739264"/>
            </a:xfrm>
            <a:custGeom>
              <a:avLst/>
              <a:gdLst/>
              <a:ahLst/>
              <a:cxnLst/>
              <a:rect l="l" t="t" r="r" b="b"/>
              <a:pathLst>
                <a:path w="798195" h="1739265">
                  <a:moveTo>
                    <a:pt x="610235" y="0"/>
                  </a:moveTo>
                  <a:lnTo>
                    <a:pt x="561339" y="6667"/>
                  </a:lnTo>
                  <a:lnTo>
                    <a:pt x="516889" y="25400"/>
                  </a:lnTo>
                  <a:lnTo>
                    <a:pt x="478472" y="55244"/>
                  </a:lnTo>
                  <a:lnTo>
                    <a:pt x="448310" y="94614"/>
                  </a:lnTo>
                  <a:lnTo>
                    <a:pt x="428942" y="142239"/>
                  </a:lnTo>
                  <a:lnTo>
                    <a:pt x="0" y="1738947"/>
                  </a:lnTo>
                  <a:lnTo>
                    <a:pt x="27939" y="1738947"/>
                  </a:lnTo>
                  <a:lnTo>
                    <a:pt x="454025" y="148907"/>
                  </a:lnTo>
                  <a:lnTo>
                    <a:pt x="470535" y="107950"/>
                  </a:lnTo>
                  <a:lnTo>
                    <a:pt x="496252" y="74294"/>
                  </a:lnTo>
                  <a:lnTo>
                    <a:pt x="529589" y="48577"/>
                  </a:lnTo>
                  <a:lnTo>
                    <a:pt x="567689" y="32384"/>
                  </a:lnTo>
                  <a:lnTo>
                    <a:pt x="609600" y="26669"/>
                  </a:lnTo>
                  <a:lnTo>
                    <a:pt x="698750" y="26669"/>
                  </a:lnTo>
                  <a:lnTo>
                    <a:pt x="659130" y="6667"/>
                  </a:lnTo>
                  <a:lnTo>
                    <a:pt x="610235" y="0"/>
                  </a:lnTo>
                  <a:close/>
                </a:path>
                <a:path w="798195" h="1739265">
                  <a:moveTo>
                    <a:pt x="698750" y="26669"/>
                  </a:moveTo>
                  <a:lnTo>
                    <a:pt x="609600" y="26669"/>
                  </a:lnTo>
                  <a:lnTo>
                    <a:pt x="652462" y="32384"/>
                  </a:lnTo>
                  <a:lnTo>
                    <a:pt x="709612" y="60959"/>
                  </a:lnTo>
                  <a:lnTo>
                    <a:pt x="750570" y="109537"/>
                  </a:lnTo>
                  <a:lnTo>
                    <a:pt x="770889" y="170497"/>
                  </a:lnTo>
                  <a:lnTo>
                    <a:pt x="771842" y="202882"/>
                  </a:lnTo>
                  <a:lnTo>
                    <a:pt x="766445" y="235584"/>
                  </a:lnTo>
                  <a:lnTo>
                    <a:pt x="362585" y="1738947"/>
                  </a:lnTo>
                  <a:lnTo>
                    <a:pt x="390525" y="1738947"/>
                  </a:lnTo>
                  <a:lnTo>
                    <a:pt x="791527" y="242252"/>
                  </a:lnTo>
                  <a:lnTo>
                    <a:pt x="797877" y="204787"/>
                  </a:lnTo>
                  <a:lnTo>
                    <a:pt x="796607" y="167322"/>
                  </a:lnTo>
                  <a:lnTo>
                    <a:pt x="773112" y="96202"/>
                  </a:lnTo>
                  <a:lnTo>
                    <a:pt x="724535" y="39687"/>
                  </a:lnTo>
                  <a:lnTo>
                    <a:pt x="698750" y="26669"/>
                  </a:lnTo>
                  <a:close/>
                </a:path>
              </a:pathLst>
            </a:custGeom>
            <a:solidFill>
              <a:srgbClr val="D679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2933700" y="1270"/>
              <a:ext cx="1818639" cy="6856730"/>
            </a:xfrm>
            <a:custGeom>
              <a:avLst/>
              <a:gdLst/>
              <a:ahLst/>
              <a:cxnLst/>
              <a:rect l="l" t="t" r="r" b="b"/>
              <a:pathLst>
                <a:path w="1818639" h="6856730">
                  <a:moveTo>
                    <a:pt x="1818322" y="0"/>
                  </a:moveTo>
                  <a:lnTo>
                    <a:pt x="0" y="6856730"/>
                  </a:lnTo>
                </a:path>
              </a:pathLst>
            </a:custGeom>
            <a:ln w="22225">
              <a:solidFill>
                <a:srgbClr val="D6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3497579" y="17779"/>
              <a:ext cx="2545080" cy="6837680"/>
            </a:xfrm>
            <a:custGeom>
              <a:avLst/>
              <a:gdLst/>
              <a:ahLst/>
              <a:cxnLst/>
              <a:rect l="l" t="t" r="r" b="b"/>
              <a:pathLst>
                <a:path w="2545079" h="6837680">
                  <a:moveTo>
                    <a:pt x="1321435" y="2283142"/>
                  </a:moveTo>
                  <a:lnTo>
                    <a:pt x="1271587" y="2291397"/>
                  </a:lnTo>
                  <a:lnTo>
                    <a:pt x="1226185" y="2312352"/>
                  </a:lnTo>
                  <a:lnTo>
                    <a:pt x="1187767" y="2345372"/>
                  </a:lnTo>
                  <a:lnTo>
                    <a:pt x="1159510" y="2389187"/>
                  </a:lnTo>
                  <a:lnTo>
                    <a:pt x="1159510" y="2390457"/>
                  </a:lnTo>
                  <a:lnTo>
                    <a:pt x="819150" y="3658870"/>
                  </a:lnTo>
                  <a:lnTo>
                    <a:pt x="0" y="6836410"/>
                  </a:lnTo>
                  <a:lnTo>
                    <a:pt x="13335" y="6837680"/>
                  </a:lnTo>
                  <a:lnTo>
                    <a:pt x="26670" y="6837680"/>
                  </a:lnTo>
                  <a:lnTo>
                    <a:pt x="843365" y="3664902"/>
                  </a:lnTo>
                  <a:lnTo>
                    <a:pt x="1183322" y="2398077"/>
                  </a:lnTo>
                  <a:lnTo>
                    <a:pt x="1208087" y="2360612"/>
                  </a:lnTo>
                  <a:lnTo>
                    <a:pt x="1241107" y="2332355"/>
                  </a:lnTo>
                  <a:lnTo>
                    <a:pt x="1279842" y="2314257"/>
                  </a:lnTo>
                  <a:lnTo>
                    <a:pt x="1322705" y="2307590"/>
                  </a:lnTo>
                  <a:lnTo>
                    <a:pt x="1417637" y="2307590"/>
                  </a:lnTo>
                  <a:lnTo>
                    <a:pt x="1372870" y="2289175"/>
                  </a:lnTo>
                  <a:lnTo>
                    <a:pt x="1321435" y="2283142"/>
                  </a:lnTo>
                  <a:close/>
                </a:path>
                <a:path w="2545079" h="6837680">
                  <a:moveTo>
                    <a:pt x="1417637" y="2307590"/>
                  </a:moveTo>
                  <a:lnTo>
                    <a:pt x="1322705" y="2307590"/>
                  </a:lnTo>
                  <a:lnTo>
                    <a:pt x="1366837" y="2313305"/>
                  </a:lnTo>
                  <a:lnTo>
                    <a:pt x="1412557" y="2334260"/>
                  </a:lnTo>
                  <a:lnTo>
                    <a:pt x="1448435" y="2367280"/>
                  </a:lnTo>
                  <a:lnTo>
                    <a:pt x="1472565" y="2409190"/>
                  </a:lnTo>
                  <a:lnTo>
                    <a:pt x="1483042" y="2456815"/>
                  </a:lnTo>
                  <a:lnTo>
                    <a:pt x="1477962" y="2506662"/>
                  </a:lnTo>
                  <a:lnTo>
                    <a:pt x="1220152" y="3457892"/>
                  </a:lnTo>
                  <a:lnTo>
                    <a:pt x="1214120" y="3493452"/>
                  </a:lnTo>
                  <a:lnTo>
                    <a:pt x="1223010" y="3563620"/>
                  </a:lnTo>
                  <a:lnTo>
                    <a:pt x="1258570" y="3626802"/>
                  </a:lnTo>
                  <a:lnTo>
                    <a:pt x="1314767" y="3670300"/>
                  </a:lnTo>
                  <a:lnTo>
                    <a:pt x="1397635" y="3689350"/>
                  </a:lnTo>
                  <a:lnTo>
                    <a:pt x="1444625" y="3683000"/>
                  </a:lnTo>
                  <a:lnTo>
                    <a:pt x="1487805" y="3664902"/>
                  </a:lnTo>
                  <a:lnTo>
                    <a:pt x="1490662" y="3662680"/>
                  </a:lnTo>
                  <a:lnTo>
                    <a:pt x="1403985" y="3662680"/>
                  </a:lnTo>
                  <a:lnTo>
                    <a:pt x="1354137" y="3657600"/>
                  </a:lnTo>
                  <a:lnTo>
                    <a:pt x="1299210" y="3630612"/>
                  </a:lnTo>
                  <a:lnTo>
                    <a:pt x="1259205" y="3584257"/>
                  </a:lnTo>
                  <a:lnTo>
                    <a:pt x="1239202" y="3526155"/>
                  </a:lnTo>
                  <a:lnTo>
                    <a:pt x="1238567" y="3495357"/>
                  </a:lnTo>
                  <a:lnTo>
                    <a:pt x="1243965" y="3464242"/>
                  </a:lnTo>
                  <a:lnTo>
                    <a:pt x="1502092" y="2513012"/>
                  </a:lnTo>
                  <a:lnTo>
                    <a:pt x="1508442" y="2464435"/>
                  </a:lnTo>
                  <a:lnTo>
                    <a:pt x="1502092" y="2417445"/>
                  </a:lnTo>
                  <a:lnTo>
                    <a:pt x="1483995" y="2374265"/>
                  </a:lnTo>
                  <a:lnTo>
                    <a:pt x="1455737" y="2336800"/>
                  </a:lnTo>
                  <a:lnTo>
                    <a:pt x="1418272" y="2307907"/>
                  </a:lnTo>
                  <a:lnTo>
                    <a:pt x="1417637" y="2307590"/>
                  </a:lnTo>
                  <a:close/>
                </a:path>
                <a:path w="2545079" h="6837680">
                  <a:moveTo>
                    <a:pt x="2545080" y="0"/>
                  </a:moveTo>
                  <a:lnTo>
                    <a:pt x="2518410" y="0"/>
                  </a:lnTo>
                  <a:lnTo>
                    <a:pt x="1939290" y="2101215"/>
                  </a:lnTo>
                  <a:lnTo>
                    <a:pt x="1547495" y="3546475"/>
                  </a:lnTo>
                  <a:lnTo>
                    <a:pt x="1526540" y="3592195"/>
                  </a:lnTo>
                  <a:lnTo>
                    <a:pt x="1493520" y="3628072"/>
                  </a:lnTo>
                  <a:lnTo>
                    <a:pt x="1451610" y="3652202"/>
                  </a:lnTo>
                  <a:lnTo>
                    <a:pt x="1403985" y="3662680"/>
                  </a:lnTo>
                  <a:lnTo>
                    <a:pt x="1490662" y="3662680"/>
                  </a:lnTo>
                  <a:lnTo>
                    <a:pt x="1525270" y="3636645"/>
                  </a:lnTo>
                  <a:lnTo>
                    <a:pt x="1554162" y="3599180"/>
                  </a:lnTo>
                  <a:lnTo>
                    <a:pt x="1572895" y="3554095"/>
                  </a:lnTo>
                  <a:lnTo>
                    <a:pt x="1964690" y="2108835"/>
                  </a:lnTo>
                  <a:lnTo>
                    <a:pt x="2540000" y="16510"/>
                  </a:lnTo>
                  <a:lnTo>
                    <a:pt x="2543810" y="3810"/>
                  </a:lnTo>
                  <a:lnTo>
                    <a:pt x="2545080" y="0"/>
                  </a:lnTo>
                  <a:close/>
                </a:path>
              </a:pathLst>
            </a:custGeom>
            <a:solidFill>
              <a:srgbClr val="FFB8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5841999" cy="6858000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9914890" y="33019"/>
            <a:ext cx="2174240" cy="1244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50" spc="60" dirty="0">
                <a:solidFill>
                  <a:srgbClr val="FFFFFF"/>
                </a:solidFill>
                <a:latin typeface="Calibri"/>
                <a:cs typeface="Calibri"/>
              </a:rPr>
              <a:t>CSP004_C_E:</a:t>
            </a:r>
            <a:r>
              <a:rPr sz="65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650" spc="55" dirty="0">
                <a:solidFill>
                  <a:srgbClr val="FFFFFF"/>
                </a:solidFill>
                <a:latin typeface="Calibri"/>
                <a:cs typeface="Calibri"/>
              </a:rPr>
              <a:t>Abdelkader</a:t>
            </a:r>
            <a:r>
              <a:rPr sz="65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650" spc="60" dirty="0">
                <a:solidFill>
                  <a:srgbClr val="FFFFFF"/>
                </a:solidFill>
                <a:latin typeface="Calibri"/>
                <a:cs typeface="Calibri"/>
              </a:rPr>
              <a:t>Shaaban</a:t>
            </a:r>
            <a:r>
              <a:rPr sz="65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650" spc="55" dirty="0">
                <a:solidFill>
                  <a:srgbClr val="FFFFFF"/>
                </a:solidFill>
                <a:latin typeface="Calibri"/>
                <a:cs typeface="Calibri"/>
              </a:rPr>
              <a:t>και</a:t>
            </a:r>
            <a:r>
              <a:rPr sz="650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650" spc="50" dirty="0">
                <a:solidFill>
                  <a:srgbClr val="FFFFFF"/>
                </a:solidFill>
                <a:latin typeface="Calibri"/>
                <a:cs typeface="Calibri"/>
              </a:rPr>
              <a:t>Stefan</a:t>
            </a:r>
            <a:r>
              <a:rPr sz="65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650" spc="50" dirty="0">
                <a:solidFill>
                  <a:srgbClr val="FFFFFF"/>
                </a:solidFill>
                <a:latin typeface="Calibri"/>
                <a:cs typeface="Calibri"/>
              </a:rPr>
              <a:t>Schauer</a:t>
            </a:r>
            <a:endParaRPr sz="650">
              <a:latin typeface="Calibri"/>
              <a:cs typeface="Calibri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5920740" y="2827926"/>
            <a:ext cx="2435860" cy="724535"/>
          </a:xfrm>
          <a:prstGeom prst="rect">
            <a:avLst/>
          </a:prstGeom>
        </p:spPr>
        <p:txBody>
          <a:bodyPr vert="horz" wrap="square" lIns="0" tIns="628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95"/>
              </a:spcBef>
            </a:pPr>
            <a:r>
              <a:rPr sz="2250" spc="155" dirty="0"/>
              <a:t>Εργαλεία</a:t>
            </a:r>
            <a:r>
              <a:rPr sz="2250" spc="130" dirty="0"/>
              <a:t> </a:t>
            </a:r>
            <a:r>
              <a:rPr sz="2250" spc="170" dirty="0"/>
              <a:t>έρευνας</a:t>
            </a:r>
            <a:endParaRPr sz="2250"/>
          </a:p>
          <a:p>
            <a:pPr marL="12700">
              <a:lnSpc>
                <a:spcPct val="100000"/>
              </a:lnSpc>
              <a:spcBef>
                <a:spcPts val="305"/>
              </a:spcBef>
            </a:pPr>
            <a:r>
              <a:rPr sz="1750" spc="125" dirty="0">
                <a:solidFill>
                  <a:srgbClr val="FFB800"/>
                </a:solidFill>
              </a:rPr>
              <a:t>fping</a:t>
            </a:r>
            <a:endParaRPr sz="1750"/>
          </a:p>
        </p:txBody>
      </p:sp>
      <p:pic>
        <p:nvPicPr>
          <p:cNvPr id="9" name="object 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548880" y="5747067"/>
            <a:ext cx="3294062" cy="612140"/>
          </a:xfrm>
          <a:prstGeom prst="rect">
            <a:avLst/>
          </a:prstGeom>
        </p:spPr>
      </p:pic>
    </p:spTree>
  </p:cSld>
  <p:clrMapOvr>
    <a:masterClrMapping/>
  </p:clrMapOvr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5084" y="6650355"/>
            <a:ext cx="691515" cy="1092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50" u="sng" spc="40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2"/>
              </a:rPr>
              <a:t>fpin</a:t>
            </a:r>
            <a:r>
              <a:rPr sz="550" u="sng" spc="40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</a:rPr>
              <a:t>g</a:t>
            </a:r>
            <a:r>
              <a:rPr sz="550" u="sng" spc="-10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</a:rPr>
              <a:t> </a:t>
            </a:r>
            <a:r>
              <a:rPr sz="550" u="sng" spc="40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2"/>
              </a:rPr>
              <a:t>Αρχική</a:t>
            </a:r>
            <a:r>
              <a:rPr sz="550" u="sng" spc="-20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2"/>
              </a:rPr>
              <a:t> </a:t>
            </a:r>
            <a:r>
              <a:rPr sz="550" u="sng" spc="40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2"/>
              </a:rPr>
              <a:t>σελί</a:t>
            </a:r>
            <a:r>
              <a:rPr sz="550" u="sng" spc="40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</a:rPr>
              <a:t>δα</a:t>
            </a:r>
            <a:endParaRPr sz="550">
              <a:latin typeface="Calibri"/>
              <a:cs typeface="Calibri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5214620" y="0"/>
            <a:ext cx="6977380" cy="6878955"/>
            <a:chOff x="5214620" y="0"/>
            <a:chExt cx="6977380" cy="6878955"/>
          </a:xfrm>
        </p:grpSpPr>
        <p:sp>
          <p:nvSpPr>
            <p:cNvPr id="4" name="object 4"/>
            <p:cNvSpPr/>
            <p:nvPr/>
          </p:nvSpPr>
          <p:spPr>
            <a:xfrm>
              <a:off x="6896100" y="1270"/>
              <a:ext cx="1818639" cy="6856730"/>
            </a:xfrm>
            <a:custGeom>
              <a:avLst/>
              <a:gdLst/>
              <a:ahLst/>
              <a:cxnLst/>
              <a:rect l="l" t="t" r="r" b="b"/>
              <a:pathLst>
                <a:path w="1818640" h="6856730">
                  <a:moveTo>
                    <a:pt x="0" y="6856730"/>
                  </a:moveTo>
                  <a:lnTo>
                    <a:pt x="1818322" y="0"/>
                  </a:lnTo>
                </a:path>
              </a:pathLst>
            </a:custGeom>
            <a:ln w="22225">
              <a:solidFill>
                <a:srgbClr val="D6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7895590" y="5207635"/>
              <a:ext cx="756285" cy="1645920"/>
            </a:xfrm>
            <a:custGeom>
              <a:avLst/>
              <a:gdLst/>
              <a:ahLst/>
              <a:cxnLst/>
              <a:rect l="l" t="t" r="r" b="b"/>
              <a:pathLst>
                <a:path w="756284" h="1645920">
                  <a:moveTo>
                    <a:pt x="578484" y="0"/>
                  </a:moveTo>
                  <a:lnTo>
                    <a:pt x="532129" y="6350"/>
                  </a:lnTo>
                  <a:lnTo>
                    <a:pt x="489902" y="24129"/>
                  </a:lnTo>
                  <a:lnTo>
                    <a:pt x="453389" y="52387"/>
                  </a:lnTo>
                  <a:lnTo>
                    <a:pt x="425132" y="89534"/>
                  </a:lnTo>
                  <a:lnTo>
                    <a:pt x="406400" y="134619"/>
                  </a:lnTo>
                  <a:lnTo>
                    <a:pt x="0" y="1645602"/>
                  </a:lnTo>
                  <a:lnTo>
                    <a:pt x="26352" y="1645602"/>
                  </a:lnTo>
                  <a:lnTo>
                    <a:pt x="430212" y="140969"/>
                  </a:lnTo>
                  <a:lnTo>
                    <a:pt x="450214" y="95249"/>
                  </a:lnTo>
                  <a:lnTo>
                    <a:pt x="482282" y="59689"/>
                  </a:lnTo>
                  <a:lnTo>
                    <a:pt x="523239" y="35559"/>
                  </a:lnTo>
                  <a:lnTo>
                    <a:pt x="569594" y="25399"/>
                  </a:lnTo>
                  <a:lnTo>
                    <a:pt x="662362" y="25399"/>
                  </a:lnTo>
                  <a:lnTo>
                    <a:pt x="624839" y="6350"/>
                  </a:lnTo>
                  <a:lnTo>
                    <a:pt x="578484" y="0"/>
                  </a:lnTo>
                  <a:close/>
                </a:path>
                <a:path w="756284" h="1645920">
                  <a:moveTo>
                    <a:pt x="662362" y="25399"/>
                  </a:moveTo>
                  <a:lnTo>
                    <a:pt x="569594" y="25399"/>
                  </a:lnTo>
                  <a:lnTo>
                    <a:pt x="618489" y="30797"/>
                  </a:lnTo>
                  <a:lnTo>
                    <a:pt x="672464" y="57784"/>
                  </a:lnTo>
                  <a:lnTo>
                    <a:pt x="711517" y="103822"/>
                  </a:lnTo>
                  <a:lnTo>
                    <a:pt x="730884" y="161607"/>
                  </a:lnTo>
                  <a:lnTo>
                    <a:pt x="731837" y="192087"/>
                  </a:lnTo>
                  <a:lnTo>
                    <a:pt x="726439" y="222884"/>
                  </a:lnTo>
                  <a:lnTo>
                    <a:pt x="343852" y="1645602"/>
                  </a:lnTo>
                  <a:lnTo>
                    <a:pt x="370204" y="1645602"/>
                  </a:lnTo>
                  <a:lnTo>
                    <a:pt x="750252" y="229552"/>
                  </a:lnTo>
                  <a:lnTo>
                    <a:pt x="756284" y="193674"/>
                  </a:lnTo>
                  <a:lnTo>
                    <a:pt x="755332" y="158432"/>
                  </a:lnTo>
                  <a:lnTo>
                    <a:pt x="732789" y="91122"/>
                  </a:lnTo>
                  <a:lnTo>
                    <a:pt x="686752" y="37782"/>
                  </a:lnTo>
                  <a:lnTo>
                    <a:pt x="662362" y="25399"/>
                  </a:lnTo>
                  <a:close/>
                </a:path>
              </a:pathLst>
            </a:custGeom>
            <a:solidFill>
              <a:srgbClr val="D679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548880" y="6167120"/>
              <a:ext cx="3294379" cy="612140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214620" y="1549400"/>
              <a:ext cx="6977380" cy="4944110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410200" y="1744980"/>
              <a:ext cx="6596380" cy="4366260"/>
            </a:xfrm>
            <a:prstGeom prst="rect">
              <a:avLst/>
            </a:prstGeom>
          </p:spPr>
        </p:pic>
      </p:grp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875030" y="423545"/>
            <a:ext cx="2616835" cy="2921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50" spc="160" dirty="0">
                <a:solidFill>
                  <a:srgbClr val="000000"/>
                </a:solidFill>
              </a:rPr>
              <a:t>Παραδείγματα</a:t>
            </a:r>
            <a:r>
              <a:rPr sz="1750" spc="170" dirty="0">
                <a:solidFill>
                  <a:srgbClr val="000000"/>
                </a:solidFill>
              </a:rPr>
              <a:t> </a:t>
            </a:r>
            <a:r>
              <a:rPr sz="1750" spc="80" dirty="0">
                <a:solidFill>
                  <a:srgbClr val="000000"/>
                </a:solidFill>
              </a:rPr>
              <a:t>στο</a:t>
            </a:r>
            <a:r>
              <a:rPr sz="1750" spc="5" dirty="0">
                <a:solidFill>
                  <a:srgbClr val="000000"/>
                </a:solidFill>
              </a:rPr>
              <a:t> </a:t>
            </a:r>
            <a:r>
              <a:rPr sz="1750" spc="114" dirty="0">
                <a:solidFill>
                  <a:srgbClr val="000000"/>
                </a:solidFill>
              </a:rPr>
              <a:t>fping</a:t>
            </a:r>
            <a:endParaRPr sz="1750"/>
          </a:p>
        </p:txBody>
      </p:sp>
      <p:sp>
        <p:nvSpPr>
          <p:cNvPr id="10" name="object 10"/>
          <p:cNvSpPr txBox="1"/>
          <p:nvPr/>
        </p:nvSpPr>
        <p:spPr>
          <a:xfrm>
            <a:off x="8308340" y="33019"/>
            <a:ext cx="2174240" cy="1244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50" spc="60" dirty="0">
                <a:latin typeface="Calibri"/>
                <a:cs typeface="Calibri"/>
              </a:rPr>
              <a:t>CSP004_C_E:</a:t>
            </a:r>
            <a:r>
              <a:rPr sz="650" spc="35" dirty="0">
                <a:latin typeface="Calibri"/>
                <a:cs typeface="Calibri"/>
              </a:rPr>
              <a:t> </a:t>
            </a:r>
            <a:r>
              <a:rPr sz="650" spc="55" dirty="0">
                <a:latin typeface="Calibri"/>
                <a:cs typeface="Calibri"/>
              </a:rPr>
              <a:t>Abdelkader</a:t>
            </a:r>
            <a:r>
              <a:rPr sz="650" spc="30" dirty="0">
                <a:latin typeface="Calibri"/>
                <a:cs typeface="Calibri"/>
              </a:rPr>
              <a:t> </a:t>
            </a:r>
            <a:r>
              <a:rPr sz="650" spc="60" dirty="0">
                <a:latin typeface="Calibri"/>
                <a:cs typeface="Calibri"/>
              </a:rPr>
              <a:t>Shaaban</a:t>
            </a:r>
            <a:r>
              <a:rPr sz="650" spc="40" dirty="0">
                <a:latin typeface="Calibri"/>
                <a:cs typeface="Calibri"/>
              </a:rPr>
              <a:t> </a:t>
            </a:r>
            <a:r>
              <a:rPr sz="650" spc="55" dirty="0">
                <a:latin typeface="Calibri"/>
                <a:cs typeface="Calibri"/>
              </a:rPr>
              <a:t>και</a:t>
            </a:r>
            <a:r>
              <a:rPr sz="650" spc="25" dirty="0">
                <a:latin typeface="Calibri"/>
                <a:cs typeface="Calibri"/>
              </a:rPr>
              <a:t> </a:t>
            </a:r>
            <a:r>
              <a:rPr sz="650" spc="50" dirty="0">
                <a:latin typeface="Calibri"/>
                <a:cs typeface="Calibri"/>
              </a:rPr>
              <a:t>Stefan</a:t>
            </a:r>
            <a:r>
              <a:rPr sz="650" spc="25" dirty="0">
                <a:latin typeface="Calibri"/>
                <a:cs typeface="Calibri"/>
              </a:rPr>
              <a:t> </a:t>
            </a:r>
            <a:r>
              <a:rPr sz="650" spc="50" dirty="0">
                <a:latin typeface="Calibri"/>
                <a:cs typeface="Calibri"/>
              </a:rPr>
              <a:t>Schauer</a:t>
            </a:r>
            <a:endParaRPr sz="65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054735" y="894079"/>
            <a:ext cx="10492105" cy="3835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6800"/>
              </a:lnSpc>
              <a:spcBef>
                <a:spcPts val="100"/>
              </a:spcBef>
            </a:pPr>
            <a:r>
              <a:rPr sz="1100" b="1" spc="-5" dirty="0">
                <a:latin typeface="Calibri"/>
                <a:cs typeface="Calibri"/>
              </a:rPr>
              <a:t>Το</a:t>
            </a:r>
            <a:r>
              <a:rPr sz="1100" b="1" spc="65" dirty="0">
                <a:latin typeface="Calibri"/>
                <a:cs typeface="Calibri"/>
              </a:rPr>
              <a:t> </a:t>
            </a:r>
            <a:r>
              <a:rPr sz="1100" b="1" spc="-5" dirty="0">
                <a:latin typeface="Arial"/>
                <a:cs typeface="Arial"/>
              </a:rPr>
              <a:t>fping</a:t>
            </a:r>
            <a:r>
              <a:rPr sz="1100" b="1" spc="10" dirty="0">
                <a:latin typeface="Arial"/>
                <a:cs typeface="Arial"/>
              </a:rPr>
              <a:t> </a:t>
            </a:r>
            <a:r>
              <a:rPr sz="1100" b="1" spc="-5" dirty="0">
                <a:latin typeface="Calibri"/>
                <a:cs typeface="Calibri"/>
              </a:rPr>
              <a:t>είναι</a:t>
            </a:r>
            <a:r>
              <a:rPr sz="1100" b="1" spc="70" dirty="0">
                <a:latin typeface="Calibri"/>
                <a:cs typeface="Calibri"/>
              </a:rPr>
              <a:t> </a:t>
            </a:r>
            <a:r>
              <a:rPr sz="1100" b="1" spc="-5" dirty="0">
                <a:latin typeface="Calibri"/>
                <a:cs typeface="Calibri"/>
              </a:rPr>
              <a:t>προγραμματισμένο</a:t>
            </a:r>
            <a:r>
              <a:rPr sz="1100" b="1" spc="70" dirty="0">
                <a:latin typeface="Calibri"/>
                <a:cs typeface="Calibri"/>
              </a:rPr>
              <a:t> </a:t>
            </a:r>
            <a:r>
              <a:rPr sz="1100" b="1" spc="-5" dirty="0">
                <a:latin typeface="Calibri"/>
                <a:cs typeface="Calibri"/>
              </a:rPr>
              <a:t>εργαλείο</a:t>
            </a:r>
            <a:r>
              <a:rPr sz="1100" b="1" spc="70" dirty="0">
                <a:latin typeface="Calibri"/>
                <a:cs typeface="Calibri"/>
              </a:rPr>
              <a:t> </a:t>
            </a:r>
            <a:r>
              <a:rPr sz="1100" b="1" dirty="0">
                <a:latin typeface="Calibri"/>
                <a:cs typeface="Calibri"/>
              </a:rPr>
              <a:t>για</a:t>
            </a:r>
            <a:r>
              <a:rPr sz="1100" b="1" spc="65" dirty="0">
                <a:latin typeface="Calibri"/>
                <a:cs typeface="Calibri"/>
              </a:rPr>
              <a:t> </a:t>
            </a:r>
            <a:r>
              <a:rPr sz="1100" b="1" spc="-5" dirty="0">
                <a:latin typeface="Calibri"/>
                <a:cs typeface="Calibri"/>
              </a:rPr>
              <a:t>την</a:t>
            </a:r>
            <a:r>
              <a:rPr sz="1100" b="1" spc="70" dirty="0">
                <a:latin typeface="Calibri"/>
                <a:cs typeface="Calibri"/>
              </a:rPr>
              <a:t> </a:t>
            </a:r>
            <a:r>
              <a:rPr sz="1100" b="1" spc="-5" dirty="0">
                <a:latin typeface="Calibri"/>
                <a:cs typeface="Calibri"/>
              </a:rPr>
              <a:t>αποστολή</a:t>
            </a:r>
            <a:r>
              <a:rPr sz="1100" b="1" spc="70" dirty="0">
                <a:latin typeface="Calibri"/>
                <a:cs typeface="Calibri"/>
              </a:rPr>
              <a:t> </a:t>
            </a:r>
            <a:r>
              <a:rPr sz="1100" b="1" spc="-5" dirty="0">
                <a:latin typeface="Arial"/>
                <a:cs typeface="Arial"/>
              </a:rPr>
              <a:t>ICMP</a:t>
            </a:r>
            <a:r>
              <a:rPr sz="1100" b="1" spc="15" dirty="0">
                <a:latin typeface="Arial"/>
                <a:cs typeface="Arial"/>
              </a:rPr>
              <a:t> </a:t>
            </a:r>
            <a:r>
              <a:rPr sz="1100" b="1" spc="-5" dirty="0">
                <a:latin typeface="Arial"/>
                <a:cs typeface="Arial"/>
              </a:rPr>
              <a:t>(Internet</a:t>
            </a:r>
            <a:r>
              <a:rPr sz="1100" b="1" spc="10" dirty="0">
                <a:latin typeface="Arial"/>
                <a:cs typeface="Arial"/>
              </a:rPr>
              <a:t> </a:t>
            </a:r>
            <a:r>
              <a:rPr sz="1100" b="1" spc="-5" dirty="0">
                <a:latin typeface="Arial"/>
                <a:cs typeface="Arial"/>
              </a:rPr>
              <a:t>Control</a:t>
            </a:r>
            <a:r>
              <a:rPr sz="1100" b="1" spc="5" dirty="0">
                <a:latin typeface="Arial"/>
                <a:cs typeface="Arial"/>
              </a:rPr>
              <a:t> </a:t>
            </a:r>
            <a:r>
              <a:rPr sz="1100" b="1" spc="-5" dirty="0">
                <a:latin typeface="Arial"/>
                <a:cs typeface="Arial"/>
              </a:rPr>
              <a:t>Message</a:t>
            </a:r>
            <a:r>
              <a:rPr sz="1100" b="1" spc="15" dirty="0">
                <a:latin typeface="Arial"/>
                <a:cs typeface="Arial"/>
              </a:rPr>
              <a:t> </a:t>
            </a:r>
            <a:r>
              <a:rPr sz="1100" b="1" spc="-5" dirty="0">
                <a:latin typeface="Arial"/>
                <a:cs typeface="Arial"/>
              </a:rPr>
              <a:t>Protocol</a:t>
            </a:r>
            <a:r>
              <a:rPr sz="1100" b="1" spc="15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-</a:t>
            </a:r>
            <a:r>
              <a:rPr sz="1100" b="1" spc="10" dirty="0">
                <a:latin typeface="Arial"/>
                <a:cs typeface="Arial"/>
              </a:rPr>
              <a:t> </a:t>
            </a:r>
            <a:r>
              <a:rPr sz="1100" b="1" spc="-5" dirty="0">
                <a:latin typeface="Calibri"/>
                <a:cs typeface="Calibri"/>
              </a:rPr>
              <a:t>Πρωτόκολλο</a:t>
            </a:r>
            <a:r>
              <a:rPr sz="1100" b="1" spc="70" dirty="0">
                <a:latin typeface="Calibri"/>
                <a:cs typeface="Calibri"/>
              </a:rPr>
              <a:t> </a:t>
            </a:r>
            <a:r>
              <a:rPr sz="1100" b="1" spc="-5" dirty="0">
                <a:latin typeface="Calibri"/>
                <a:cs typeface="Calibri"/>
              </a:rPr>
              <a:t>επικοινωνίας</a:t>
            </a:r>
            <a:r>
              <a:rPr sz="1100" b="1" spc="65" dirty="0">
                <a:latin typeface="Calibri"/>
                <a:cs typeface="Calibri"/>
              </a:rPr>
              <a:t> </a:t>
            </a:r>
            <a:r>
              <a:rPr sz="1100" b="1" spc="-5" dirty="0">
                <a:latin typeface="Calibri"/>
                <a:cs typeface="Calibri"/>
              </a:rPr>
              <a:t>δικτύων</a:t>
            </a:r>
            <a:r>
              <a:rPr sz="1100" b="1" spc="-5" dirty="0">
                <a:latin typeface="Arial"/>
                <a:cs typeface="Arial"/>
              </a:rPr>
              <a:t>)</a:t>
            </a:r>
            <a:r>
              <a:rPr sz="1100" b="1" spc="10" dirty="0">
                <a:latin typeface="Arial"/>
                <a:cs typeface="Arial"/>
              </a:rPr>
              <a:t> </a:t>
            </a:r>
            <a:r>
              <a:rPr sz="1100" b="1" spc="-5" dirty="0">
                <a:latin typeface="Arial"/>
                <a:cs typeface="Arial"/>
              </a:rPr>
              <a:t>echo</a:t>
            </a:r>
            <a:r>
              <a:rPr sz="1100" b="1" spc="15" dirty="0">
                <a:latin typeface="Arial"/>
                <a:cs typeface="Arial"/>
              </a:rPr>
              <a:t> </a:t>
            </a:r>
            <a:r>
              <a:rPr sz="1100" b="1" spc="-5" dirty="0">
                <a:latin typeface="Arial"/>
                <a:cs typeface="Arial"/>
              </a:rPr>
              <a:t>probes</a:t>
            </a:r>
            <a:r>
              <a:rPr sz="1100" b="1" spc="15" dirty="0">
                <a:latin typeface="Arial"/>
                <a:cs typeface="Arial"/>
              </a:rPr>
              <a:t> </a:t>
            </a:r>
            <a:r>
              <a:rPr sz="1100" b="1" dirty="0">
                <a:latin typeface="Calibri"/>
                <a:cs typeface="Calibri"/>
              </a:rPr>
              <a:t>σε</a:t>
            </a:r>
            <a:r>
              <a:rPr sz="1100" b="1" spc="65" dirty="0">
                <a:latin typeface="Calibri"/>
                <a:cs typeface="Calibri"/>
              </a:rPr>
              <a:t> </a:t>
            </a:r>
            <a:r>
              <a:rPr sz="1100" b="1" spc="-5" dirty="0">
                <a:latin typeface="Calibri"/>
                <a:cs typeface="Calibri"/>
              </a:rPr>
              <a:t>δικτυακούς </a:t>
            </a:r>
            <a:r>
              <a:rPr sz="1100" b="1" dirty="0">
                <a:latin typeface="Calibri"/>
                <a:cs typeface="Calibri"/>
              </a:rPr>
              <a:t> </a:t>
            </a:r>
            <a:r>
              <a:rPr sz="1100" b="1" spc="-5" dirty="0">
                <a:latin typeface="Calibri"/>
                <a:cs typeface="Calibri"/>
              </a:rPr>
              <a:t>υπολογιστές</a:t>
            </a:r>
            <a:r>
              <a:rPr sz="1100" b="1" spc="-5" dirty="0">
                <a:latin typeface="Arial"/>
                <a:cs typeface="Arial"/>
              </a:rPr>
              <a:t>, </a:t>
            </a:r>
            <a:r>
              <a:rPr sz="1100" b="1" spc="-5" dirty="0">
                <a:latin typeface="Calibri"/>
                <a:cs typeface="Calibri"/>
              </a:rPr>
              <a:t>παρόμοιο</a:t>
            </a:r>
            <a:r>
              <a:rPr sz="1100" b="1" spc="55" dirty="0">
                <a:latin typeface="Calibri"/>
                <a:cs typeface="Calibri"/>
              </a:rPr>
              <a:t> </a:t>
            </a:r>
            <a:r>
              <a:rPr sz="1100" b="1" dirty="0">
                <a:latin typeface="Calibri"/>
                <a:cs typeface="Calibri"/>
              </a:rPr>
              <a:t>με</a:t>
            </a:r>
            <a:r>
              <a:rPr sz="1100" b="1" spc="50" dirty="0">
                <a:latin typeface="Calibri"/>
                <a:cs typeface="Calibri"/>
              </a:rPr>
              <a:t> </a:t>
            </a:r>
            <a:r>
              <a:rPr sz="1100" b="1" spc="-5" dirty="0">
                <a:latin typeface="Calibri"/>
                <a:cs typeface="Calibri"/>
              </a:rPr>
              <a:t>το</a:t>
            </a:r>
            <a:r>
              <a:rPr sz="1100" b="1" spc="60" dirty="0">
                <a:latin typeface="Calibri"/>
                <a:cs typeface="Calibri"/>
              </a:rPr>
              <a:t> </a:t>
            </a:r>
            <a:r>
              <a:rPr sz="1100" b="1" spc="-5" dirty="0">
                <a:latin typeface="Arial"/>
                <a:cs typeface="Arial"/>
              </a:rPr>
              <a:t>ping</a:t>
            </a:r>
            <a:r>
              <a:rPr sz="1100" b="1" spc="-5" dirty="0">
                <a:latin typeface="Calibri"/>
                <a:cs typeface="Calibri"/>
              </a:rPr>
              <a:t>αλλά</a:t>
            </a:r>
            <a:r>
              <a:rPr sz="1100" b="1" spc="50" dirty="0">
                <a:latin typeface="Calibri"/>
                <a:cs typeface="Calibri"/>
              </a:rPr>
              <a:t> </a:t>
            </a:r>
            <a:r>
              <a:rPr sz="1100" b="1" dirty="0">
                <a:latin typeface="Calibri"/>
                <a:cs typeface="Calibri"/>
              </a:rPr>
              <a:t>με</a:t>
            </a:r>
            <a:r>
              <a:rPr sz="1100" b="1" spc="50" dirty="0">
                <a:latin typeface="Calibri"/>
                <a:cs typeface="Calibri"/>
              </a:rPr>
              <a:t> </a:t>
            </a:r>
            <a:r>
              <a:rPr sz="1100" b="1" spc="-5" dirty="0">
                <a:latin typeface="Calibri"/>
                <a:cs typeface="Calibri"/>
              </a:rPr>
              <a:t>πολύ</a:t>
            </a:r>
            <a:r>
              <a:rPr sz="1100" b="1" spc="60" dirty="0">
                <a:latin typeface="Calibri"/>
                <a:cs typeface="Calibri"/>
              </a:rPr>
              <a:t> </a:t>
            </a:r>
            <a:r>
              <a:rPr sz="1100" b="1" spc="-5" dirty="0">
                <a:latin typeface="Calibri"/>
                <a:cs typeface="Calibri"/>
              </a:rPr>
              <a:t>καλύτερες</a:t>
            </a:r>
            <a:r>
              <a:rPr sz="1100" b="1" spc="50" dirty="0">
                <a:latin typeface="Calibri"/>
                <a:cs typeface="Calibri"/>
              </a:rPr>
              <a:t> </a:t>
            </a:r>
            <a:r>
              <a:rPr sz="1100" b="1" spc="-5" dirty="0">
                <a:latin typeface="Calibri"/>
                <a:cs typeface="Calibri"/>
              </a:rPr>
              <a:t>επιδόσεις</a:t>
            </a:r>
            <a:r>
              <a:rPr sz="1100" b="1" spc="50" dirty="0">
                <a:latin typeface="Calibri"/>
                <a:cs typeface="Calibri"/>
              </a:rPr>
              <a:t> </a:t>
            </a:r>
            <a:r>
              <a:rPr sz="1100" b="1" spc="-5" dirty="0">
                <a:latin typeface="Calibri"/>
                <a:cs typeface="Calibri"/>
              </a:rPr>
              <a:t>όταν</a:t>
            </a:r>
            <a:r>
              <a:rPr sz="1100" b="1" spc="60" dirty="0">
                <a:latin typeface="Calibri"/>
                <a:cs typeface="Calibri"/>
              </a:rPr>
              <a:t> </a:t>
            </a:r>
            <a:r>
              <a:rPr sz="1100" b="1" spc="-5" dirty="0">
                <a:latin typeface="Calibri"/>
                <a:cs typeface="Calibri"/>
              </a:rPr>
              <a:t>κάνει</a:t>
            </a:r>
            <a:r>
              <a:rPr sz="1100" b="1" spc="50" dirty="0">
                <a:latin typeface="Calibri"/>
                <a:cs typeface="Calibri"/>
              </a:rPr>
              <a:t> </a:t>
            </a:r>
            <a:r>
              <a:rPr sz="1100" b="1" spc="-5" dirty="0">
                <a:latin typeface="Arial"/>
                <a:cs typeface="Arial"/>
              </a:rPr>
              <a:t>ping </a:t>
            </a:r>
            <a:r>
              <a:rPr sz="1100" b="1" dirty="0">
                <a:latin typeface="Calibri"/>
                <a:cs typeface="Calibri"/>
              </a:rPr>
              <a:t>σε</a:t>
            </a:r>
            <a:r>
              <a:rPr sz="1100" b="1" spc="55" dirty="0">
                <a:latin typeface="Calibri"/>
                <a:cs typeface="Calibri"/>
              </a:rPr>
              <a:t> </a:t>
            </a:r>
            <a:r>
              <a:rPr sz="1100" b="1" spc="-5" dirty="0">
                <a:latin typeface="Calibri"/>
                <a:cs typeface="Calibri"/>
              </a:rPr>
              <a:t>πολλούς</a:t>
            </a:r>
            <a:r>
              <a:rPr sz="1100" b="1" spc="55" dirty="0">
                <a:latin typeface="Calibri"/>
                <a:cs typeface="Calibri"/>
              </a:rPr>
              <a:t> </a:t>
            </a:r>
            <a:r>
              <a:rPr sz="1100" b="1" spc="-5" dirty="0">
                <a:latin typeface="Calibri"/>
                <a:cs typeface="Calibri"/>
              </a:rPr>
              <a:t>υπολογιστές</a:t>
            </a:r>
            <a:r>
              <a:rPr sz="1100" b="1" spc="-5" dirty="0">
                <a:latin typeface="Arial"/>
                <a:cs typeface="Arial"/>
              </a:rPr>
              <a:t>.</a:t>
            </a:r>
            <a:endParaRPr sz="110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956310" y="2025967"/>
            <a:ext cx="3978910" cy="854075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2700" marR="5080" algn="ctr">
              <a:lnSpc>
                <a:spcPct val="109100"/>
              </a:lnSpc>
              <a:spcBef>
                <a:spcPts val="75"/>
              </a:spcBef>
            </a:pPr>
            <a:r>
              <a:rPr sz="1250" b="1" spc="-5" dirty="0">
                <a:latin typeface="Calibri"/>
                <a:cs typeface="Calibri"/>
              </a:rPr>
              <a:t>Ίσως</a:t>
            </a:r>
            <a:r>
              <a:rPr sz="1250" b="1" dirty="0">
                <a:latin typeface="Calibri"/>
                <a:cs typeface="Calibri"/>
              </a:rPr>
              <a:t> </a:t>
            </a:r>
            <a:r>
              <a:rPr sz="1250" b="1" spc="-5" dirty="0">
                <a:latin typeface="Calibri"/>
                <a:cs typeface="Calibri"/>
              </a:rPr>
              <a:t>χρειαστεί</a:t>
            </a:r>
            <a:r>
              <a:rPr sz="1250" b="1" dirty="0">
                <a:latin typeface="Calibri"/>
                <a:cs typeface="Calibri"/>
              </a:rPr>
              <a:t> </a:t>
            </a:r>
            <a:r>
              <a:rPr sz="1250" b="1" spc="-5" dirty="0">
                <a:latin typeface="Calibri"/>
                <a:cs typeface="Calibri"/>
              </a:rPr>
              <a:t>πρώτα</a:t>
            </a:r>
            <a:r>
              <a:rPr sz="1250" b="1" dirty="0">
                <a:latin typeface="Calibri"/>
                <a:cs typeface="Calibri"/>
              </a:rPr>
              <a:t> να</a:t>
            </a:r>
            <a:r>
              <a:rPr sz="1250" b="1" spc="5" dirty="0">
                <a:latin typeface="Calibri"/>
                <a:cs typeface="Calibri"/>
              </a:rPr>
              <a:t> </a:t>
            </a:r>
            <a:r>
              <a:rPr sz="1250" b="1" spc="-5" dirty="0">
                <a:latin typeface="Calibri"/>
                <a:cs typeface="Calibri"/>
              </a:rPr>
              <a:t>αρχίσετε</a:t>
            </a:r>
            <a:r>
              <a:rPr sz="1250" b="1" dirty="0">
                <a:latin typeface="Calibri"/>
                <a:cs typeface="Calibri"/>
              </a:rPr>
              <a:t> να</a:t>
            </a:r>
            <a:r>
              <a:rPr sz="1250" b="1" spc="280" dirty="0">
                <a:latin typeface="Calibri"/>
                <a:cs typeface="Calibri"/>
              </a:rPr>
              <a:t> </a:t>
            </a:r>
            <a:r>
              <a:rPr sz="1250" b="1" spc="-5" dirty="0">
                <a:latin typeface="Calibri"/>
                <a:cs typeface="Calibri"/>
              </a:rPr>
              <a:t>εγκαθιστάτε</a:t>
            </a:r>
            <a:r>
              <a:rPr sz="1250" b="1" spc="275" dirty="0">
                <a:latin typeface="Calibri"/>
                <a:cs typeface="Calibri"/>
              </a:rPr>
              <a:t> </a:t>
            </a:r>
            <a:r>
              <a:rPr sz="1250" b="1" spc="-5" dirty="0">
                <a:latin typeface="Calibri"/>
                <a:cs typeface="Calibri"/>
              </a:rPr>
              <a:t>το </a:t>
            </a:r>
            <a:r>
              <a:rPr sz="1250" b="1" spc="-270" dirty="0">
                <a:latin typeface="Calibri"/>
                <a:cs typeface="Calibri"/>
              </a:rPr>
              <a:t> </a:t>
            </a:r>
            <a:r>
              <a:rPr sz="1250" b="1" u="sng" spc="-5" dirty="0">
                <a:uFill>
                  <a:solidFill>
                    <a:srgbClr val="000000"/>
                  </a:solidFill>
                </a:uFill>
                <a:latin typeface="Courier New"/>
                <a:cs typeface="Courier New"/>
              </a:rPr>
              <a:t>Fing (</a:t>
            </a:r>
            <a:r>
              <a:rPr sz="1250" b="1" u="sng" spc="-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εργαλείο</a:t>
            </a:r>
            <a:r>
              <a:rPr sz="1250" b="1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1250" b="1" u="sng" spc="-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σάρωσης</a:t>
            </a:r>
            <a:r>
              <a:rPr sz="1250" b="1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1250" b="1" u="sng" spc="-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δικτύου</a:t>
            </a:r>
            <a:r>
              <a:rPr sz="1250" b="1" u="sng" spc="-5" dirty="0">
                <a:uFill>
                  <a:solidFill>
                    <a:srgbClr val="000000"/>
                  </a:solidFill>
                </a:uFill>
                <a:latin typeface="Courier New"/>
                <a:cs typeface="Courier New"/>
              </a:rPr>
              <a:t>) </a:t>
            </a:r>
            <a:r>
              <a:rPr sz="1250" b="1" spc="-5" dirty="0">
                <a:latin typeface="Calibri"/>
                <a:cs typeface="Calibri"/>
              </a:rPr>
              <a:t>στο</a:t>
            </a:r>
            <a:r>
              <a:rPr sz="1250" b="1" dirty="0">
                <a:latin typeface="Calibri"/>
                <a:cs typeface="Calibri"/>
              </a:rPr>
              <a:t> </a:t>
            </a:r>
            <a:r>
              <a:rPr sz="1250" b="1" spc="-15" dirty="0">
                <a:latin typeface="Courier New"/>
                <a:cs typeface="Courier New"/>
              </a:rPr>
              <a:t>Linux </a:t>
            </a:r>
            <a:r>
              <a:rPr sz="1250" b="1" spc="-10" dirty="0">
                <a:latin typeface="Courier New"/>
                <a:cs typeface="Courier New"/>
              </a:rPr>
              <a:t> </a:t>
            </a:r>
            <a:r>
              <a:rPr sz="1250" b="1" spc="-5" dirty="0">
                <a:latin typeface="Courier New"/>
                <a:cs typeface="Courier New"/>
              </a:rPr>
              <a:t>(</a:t>
            </a:r>
            <a:r>
              <a:rPr sz="1250" b="1" spc="-5" dirty="0">
                <a:latin typeface="Calibri"/>
                <a:cs typeface="Calibri"/>
              </a:rPr>
              <a:t>λειτουργικό</a:t>
            </a:r>
            <a:r>
              <a:rPr sz="1250" b="1" spc="605" dirty="0">
                <a:latin typeface="Calibri"/>
                <a:cs typeface="Calibri"/>
              </a:rPr>
              <a:t> </a:t>
            </a:r>
            <a:r>
              <a:rPr sz="1250" b="1" spc="-5" dirty="0">
                <a:latin typeface="Calibri"/>
                <a:cs typeface="Calibri"/>
              </a:rPr>
              <a:t>σύστημα</a:t>
            </a:r>
            <a:r>
              <a:rPr sz="1250" b="1" spc="600" dirty="0">
                <a:latin typeface="Calibri"/>
                <a:cs typeface="Calibri"/>
              </a:rPr>
              <a:t> </a:t>
            </a:r>
            <a:r>
              <a:rPr sz="1250" b="1" spc="-5" dirty="0">
                <a:latin typeface="Calibri"/>
                <a:cs typeface="Calibri"/>
              </a:rPr>
              <a:t>ανοιχτού</a:t>
            </a:r>
            <a:r>
              <a:rPr sz="1250" b="1" spc="605" dirty="0">
                <a:latin typeface="Calibri"/>
                <a:cs typeface="Calibri"/>
              </a:rPr>
              <a:t> </a:t>
            </a:r>
            <a:r>
              <a:rPr sz="1250" b="1" spc="-5" dirty="0">
                <a:latin typeface="Calibri"/>
                <a:cs typeface="Calibri"/>
              </a:rPr>
              <a:t>κώδικα</a:t>
            </a:r>
            <a:r>
              <a:rPr sz="1250" b="1" spc="600" dirty="0">
                <a:latin typeface="Calibri"/>
                <a:cs typeface="Calibri"/>
              </a:rPr>
              <a:t> </a:t>
            </a:r>
            <a:r>
              <a:rPr sz="1250" b="1" spc="-5" dirty="0">
                <a:latin typeface="Calibri"/>
                <a:cs typeface="Calibri"/>
              </a:rPr>
              <a:t>βασισμένο </a:t>
            </a:r>
            <a:r>
              <a:rPr sz="1250" b="1" dirty="0">
                <a:latin typeface="Calibri"/>
                <a:cs typeface="Calibri"/>
              </a:rPr>
              <a:t> </a:t>
            </a:r>
            <a:r>
              <a:rPr sz="1250" b="1" spc="-5" dirty="0">
                <a:latin typeface="Calibri"/>
                <a:cs typeface="Calibri"/>
              </a:rPr>
              <a:t>στο</a:t>
            </a:r>
            <a:r>
              <a:rPr sz="1250" b="1" spc="190" dirty="0">
                <a:latin typeface="Calibri"/>
                <a:cs typeface="Calibri"/>
              </a:rPr>
              <a:t> </a:t>
            </a:r>
            <a:r>
              <a:rPr sz="1250" b="1" spc="-5" dirty="0">
                <a:latin typeface="Courier New"/>
                <a:cs typeface="Courier New"/>
              </a:rPr>
              <a:t>Unix)</a:t>
            </a:r>
            <a:endParaRPr sz="1250">
              <a:latin typeface="Courier New"/>
              <a:cs typeface="Courier New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697989" y="3768725"/>
            <a:ext cx="2497455" cy="2159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50" b="1" spc="-5" dirty="0">
                <a:solidFill>
                  <a:srgbClr val="CF2D1C"/>
                </a:solidFill>
                <a:latin typeface="Courier New"/>
                <a:cs typeface="Courier New"/>
              </a:rPr>
              <a:t>Sudo</a:t>
            </a:r>
            <a:r>
              <a:rPr sz="1250" b="1" spc="-20" dirty="0">
                <a:solidFill>
                  <a:srgbClr val="CF2D1C"/>
                </a:solidFill>
                <a:latin typeface="Courier New"/>
                <a:cs typeface="Courier New"/>
              </a:rPr>
              <a:t> </a:t>
            </a:r>
            <a:r>
              <a:rPr sz="1250" b="1" spc="-5" dirty="0">
                <a:solidFill>
                  <a:srgbClr val="CF2D1C"/>
                </a:solidFill>
                <a:latin typeface="Courier New"/>
                <a:cs typeface="Courier New"/>
              </a:rPr>
              <a:t>apt-get</a:t>
            </a:r>
            <a:r>
              <a:rPr sz="1250" b="1" spc="-20" dirty="0">
                <a:solidFill>
                  <a:srgbClr val="CF2D1C"/>
                </a:solidFill>
                <a:latin typeface="Courier New"/>
                <a:cs typeface="Courier New"/>
              </a:rPr>
              <a:t> </a:t>
            </a:r>
            <a:r>
              <a:rPr sz="1250" b="1" spc="-5" dirty="0">
                <a:solidFill>
                  <a:srgbClr val="CF2D1C"/>
                </a:solidFill>
                <a:latin typeface="Courier New"/>
                <a:cs typeface="Courier New"/>
              </a:rPr>
              <a:t>install</a:t>
            </a:r>
            <a:r>
              <a:rPr sz="1250" b="1" dirty="0">
                <a:solidFill>
                  <a:srgbClr val="CF2D1C"/>
                </a:solidFill>
                <a:latin typeface="Courier New"/>
                <a:cs typeface="Courier New"/>
              </a:rPr>
              <a:t> </a:t>
            </a:r>
            <a:r>
              <a:rPr sz="1250" b="1" spc="-15" dirty="0">
                <a:solidFill>
                  <a:srgbClr val="CF2D1C"/>
                </a:solidFill>
                <a:latin typeface="Courier New"/>
                <a:cs typeface="Courier New"/>
              </a:rPr>
              <a:t>fping</a:t>
            </a:r>
            <a:endParaRPr sz="1250">
              <a:latin typeface="Courier New"/>
              <a:cs typeface="Courier New"/>
            </a:endParaRPr>
          </a:p>
        </p:txBody>
      </p:sp>
    </p:spTree>
  </p:cSld>
  <p:clrMapOvr>
    <a:masterClrMapping/>
  </p:clrMapOvr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884987" y="0"/>
            <a:ext cx="3958590" cy="6878955"/>
            <a:chOff x="6884987" y="0"/>
            <a:chExt cx="3958590" cy="6878955"/>
          </a:xfrm>
        </p:grpSpPr>
        <p:sp>
          <p:nvSpPr>
            <p:cNvPr id="3" name="object 3"/>
            <p:cNvSpPr/>
            <p:nvPr/>
          </p:nvSpPr>
          <p:spPr>
            <a:xfrm>
              <a:off x="6896100" y="1270"/>
              <a:ext cx="1818639" cy="6856730"/>
            </a:xfrm>
            <a:custGeom>
              <a:avLst/>
              <a:gdLst/>
              <a:ahLst/>
              <a:cxnLst/>
              <a:rect l="l" t="t" r="r" b="b"/>
              <a:pathLst>
                <a:path w="1818640" h="6856730">
                  <a:moveTo>
                    <a:pt x="0" y="6856730"/>
                  </a:moveTo>
                  <a:lnTo>
                    <a:pt x="1818322" y="0"/>
                  </a:lnTo>
                </a:path>
              </a:pathLst>
            </a:custGeom>
            <a:ln w="22225">
              <a:solidFill>
                <a:srgbClr val="D6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7895589" y="5207635"/>
              <a:ext cx="756285" cy="1645920"/>
            </a:xfrm>
            <a:custGeom>
              <a:avLst/>
              <a:gdLst/>
              <a:ahLst/>
              <a:cxnLst/>
              <a:rect l="l" t="t" r="r" b="b"/>
              <a:pathLst>
                <a:path w="756284" h="1645920">
                  <a:moveTo>
                    <a:pt x="578484" y="0"/>
                  </a:moveTo>
                  <a:lnTo>
                    <a:pt x="532129" y="6350"/>
                  </a:lnTo>
                  <a:lnTo>
                    <a:pt x="489902" y="24129"/>
                  </a:lnTo>
                  <a:lnTo>
                    <a:pt x="453389" y="52387"/>
                  </a:lnTo>
                  <a:lnTo>
                    <a:pt x="425132" y="89534"/>
                  </a:lnTo>
                  <a:lnTo>
                    <a:pt x="406400" y="134619"/>
                  </a:lnTo>
                  <a:lnTo>
                    <a:pt x="0" y="1645602"/>
                  </a:lnTo>
                  <a:lnTo>
                    <a:pt x="26352" y="1645602"/>
                  </a:lnTo>
                  <a:lnTo>
                    <a:pt x="430212" y="140969"/>
                  </a:lnTo>
                  <a:lnTo>
                    <a:pt x="450214" y="95249"/>
                  </a:lnTo>
                  <a:lnTo>
                    <a:pt x="482282" y="59689"/>
                  </a:lnTo>
                  <a:lnTo>
                    <a:pt x="523239" y="35559"/>
                  </a:lnTo>
                  <a:lnTo>
                    <a:pt x="569594" y="25399"/>
                  </a:lnTo>
                  <a:lnTo>
                    <a:pt x="662362" y="25399"/>
                  </a:lnTo>
                  <a:lnTo>
                    <a:pt x="624839" y="6350"/>
                  </a:lnTo>
                  <a:lnTo>
                    <a:pt x="578484" y="0"/>
                  </a:lnTo>
                  <a:close/>
                </a:path>
                <a:path w="756284" h="1645920">
                  <a:moveTo>
                    <a:pt x="662362" y="25399"/>
                  </a:moveTo>
                  <a:lnTo>
                    <a:pt x="569594" y="25399"/>
                  </a:lnTo>
                  <a:lnTo>
                    <a:pt x="618489" y="30797"/>
                  </a:lnTo>
                  <a:lnTo>
                    <a:pt x="672464" y="57784"/>
                  </a:lnTo>
                  <a:lnTo>
                    <a:pt x="711517" y="103822"/>
                  </a:lnTo>
                  <a:lnTo>
                    <a:pt x="730884" y="161607"/>
                  </a:lnTo>
                  <a:lnTo>
                    <a:pt x="731837" y="192087"/>
                  </a:lnTo>
                  <a:lnTo>
                    <a:pt x="726439" y="222884"/>
                  </a:lnTo>
                  <a:lnTo>
                    <a:pt x="343852" y="1645602"/>
                  </a:lnTo>
                  <a:lnTo>
                    <a:pt x="370204" y="1645602"/>
                  </a:lnTo>
                  <a:lnTo>
                    <a:pt x="750252" y="229552"/>
                  </a:lnTo>
                  <a:lnTo>
                    <a:pt x="756284" y="193674"/>
                  </a:lnTo>
                  <a:lnTo>
                    <a:pt x="755332" y="158432"/>
                  </a:lnTo>
                  <a:lnTo>
                    <a:pt x="732789" y="91122"/>
                  </a:lnTo>
                  <a:lnTo>
                    <a:pt x="686752" y="37782"/>
                  </a:lnTo>
                  <a:lnTo>
                    <a:pt x="662362" y="25399"/>
                  </a:lnTo>
                  <a:close/>
                </a:path>
              </a:pathLst>
            </a:custGeom>
            <a:solidFill>
              <a:srgbClr val="D679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548880" y="6167120"/>
              <a:ext cx="3294379" cy="612140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875030" y="423862"/>
            <a:ext cx="2616835" cy="2921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50" spc="160" dirty="0">
                <a:solidFill>
                  <a:srgbClr val="000000"/>
                </a:solidFill>
              </a:rPr>
              <a:t>Παραδείγματα</a:t>
            </a:r>
            <a:r>
              <a:rPr sz="1750" spc="165" dirty="0">
                <a:solidFill>
                  <a:srgbClr val="000000"/>
                </a:solidFill>
              </a:rPr>
              <a:t> </a:t>
            </a:r>
            <a:r>
              <a:rPr sz="1750" spc="80" dirty="0">
                <a:solidFill>
                  <a:srgbClr val="000000"/>
                </a:solidFill>
              </a:rPr>
              <a:t>στο</a:t>
            </a:r>
            <a:r>
              <a:rPr sz="1750" spc="5" dirty="0">
                <a:solidFill>
                  <a:srgbClr val="000000"/>
                </a:solidFill>
              </a:rPr>
              <a:t> </a:t>
            </a:r>
            <a:r>
              <a:rPr sz="1750" spc="114" dirty="0">
                <a:solidFill>
                  <a:srgbClr val="000000"/>
                </a:solidFill>
              </a:rPr>
              <a:t>fping</a:t>
            </a:r>
            <a:endParaRPr sz="1750"/>
          </a:p>
        </p:txBody>
      </p:sp>
      <p:sp>
        <p:nvSpPr>
          <p:cNvPr id="7" name="object 7"/>
          <p:cNvSpPr txBox="1"/>
          <p:nvPr/>
        </p:nvSpPr>
        <p:spPr>
          <a:xfrm>
            <a:off x="8308340" y="33019"/>
            <a:ext cx="2174240" cy="1244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50" spc="60" dirty="0">
                <a:latin typeface="Calibri"/>
                <a:cs typeface="Calibri"/>
              </a:rPr>
              <a:t>CSP004_C_E:</a:t>
            </a:r>
            <a:r>
              <a:rPr sz="650" spc="35" dirty="0">
                <a:latin typeface="Calibri"/>
                <a:cs typeface="Calibri"/>
              </a:rPr>
              <a:t> </a:t>
            </a:r>
            <a:r>
              <a:rPr sz="650" spc="55" dirty="0">
                <a:latin typeface="Calibri"/>
                <a:cs typeface="Calibri"/>
              </a:rPr>
              <a:t>Abdelkader</a:t>
            </a:r>
            <a:r>
              <a:rPr sz="650" spc="30" dirty="0">
                <a:latin typeface="Calibri"/>
                <a:cs typeface="Calibri"/>
              </a:rPr>
              <a:t> </a:t>
            </a:r>
            <a:r>
              <a:rPr sz="650" spc="60" dirty="0">
                <a:latin typeface="Calibri"/>
                <a:cs typeface="Calibri"/>
              </a:rPr>
              <a:t>Shaaban</a:t>
            </a:r>
            <a:r>
              <a:rPr sz="650" spc="40" dirty="0">
                <a:latin typeface="Calibri"/>
                <a:cs typeface="Calibri"/>
              </a:rPr>
              <a:t> </a:t>
            </a:r>
            <a:r>
              <a:rPr sz="650" spc="55" dirty="0">
                <a:latin typeface="Calibri"/>
                <a:cs typeface="Calibri"/>
              </a:rPr>
              <a:t>και</a:t>
            </a:r>
            <a:r>
              <a:rPr sz="650" spc="25" dirty="0">
                <a:latin typeface="Calibri"/>
                <a:cs typeface="Calibri"/>
              </a:rPr>
              <a:t> </a:t>
            </a:r>
            <a:r>
              <a:rPr sz="650" spc="50" dirty="0">
                <a:latin typeface="Calibri"/>
                <a:cs typeface="Calibri"/>
              </a:rPr>
              <a:t>Stefan</a:t>
            </a:r>
            <a:r>
              <a:rPr sz="650" spc="25" dirty="0">
                <a:latin typeface="Calibri"/>
                <a:cs typeface="Calibri"/>
              </a:rPr>
              <a:t> </a:t>
            </a:r>
            <a:r>
              <a:rPr sz="650" spc="50" dirty="0">
                <a:latin typeface="Calibri"/>
                <a:cs typeface="Calibri"/>
              </a:rPr>
              <a:t>Schauer</a:t>
            </a:r>
            <a:endParaRPr sz="65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054735" y="893762"/>
            <a:ext cx="11013440" cy="3835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6800"/>
              </a:lnSpc>
              <a:spcBef>
                <a:spcPts val="100"/>
              </a:spcBef>
            </a:pPr>
            <a:r>
              <a:rPr sz="1100" b="1" spc="-5" dirty="0">
                <a:latin typeface="Calibri"/>
                <a:cs typeface="Calibri"/>
              </a:rPr>
              <a:t>Το</a:t>
            </a:r>
            <a:r>
              <a:rPr sz="1100" b="1" spc="65" dirty="0">
                <a:latin typeface="Calibri"/>
                <a:cs typeface="Calibri"/>
              </a:rPr>
              <a:t> </a:t>
            </a:r>
            <a:r>
              <a:rPr sz="1100" b="1" spc="-5" dirty="0">
                <a:latin typeface="Arial"/>
                <a:cs typeface="Arial"/>
              </a:rPr>
              <a:t>fping</a:t>
            </a:r>
            <a:r>
              <a:rPr sz="1100" b="1" spc="5" dirty="0">
                <a:latin typeface="Arial"/>
                <a:cs typeface="Arial"/>
              </a:rPr>
              <a:t> </a:t>
            </a:r>
            <a:r>
              <a:rPr sz="1100" b="1" spc="-5" dirty="0">
                <a:latin typeface="Calibri"/>
                <a:cs typeface="Calibri"/>
              </a:rPr>
              <a:t>είναι</a:t>
            </a:r>
            <a:r>
              <a:rPr sz="1100" b="1" spc="70" dirty="0">
                <a:latin typeface="Calibri"/>
                <a:cs typeface="Calibri"/>
              </a:rPr>
              <a:t> </a:t>
            </a:r>
            <a:r>
              <a:rPr sz="1100" b="1" spc="-5" dirty="0">
                <a:latin typeface="Calibri"/>
                <a:cs typeface="Calibri"/>
              </a:rPr>
              <a:t>προγραμματίζω</a:t>
            </a:r>
            <a:r>
              <a:rPr sz="1100" b="1" spc="65" dirty="0">
                <a:latin typeface="Calibri"/>
                <a:cs typeface="Calibri"/>
              </a:rPr>
              <a:t> </a:t>
            </a:r>
            <a:r>
              <a:rPr sz="1100" b="1" dirty="0">
                <a:latin typeface="Calibri"/>
                <a:cs typeface="Calibri"/>
              </a:rPr>
              <a:t>για</a:t>
            </a:r>
            <a:r>
              <a:rPr sz="1100" b="1" spc="60" dirty="0">
                <a:latin typeface="Calibri"/>
                <a:cs typeface="Calibri"/>
              </a:rPr>
              <a:t> </a:t>
            </a:r>
            <a:r>
              <a:rPr sz="1100" b="1" spc="-5" dirty="0">
                <a:latin typeface="Calibri"/>
                <a:cs typeface="Calibri"/>
              </a:rPr>
              <a:t>την</a:t>
            </a:r>
            <a:r>
              <a:rPr sz="1100" b="1" spc="70" dirty="0">
                <a:latin typeface="Calibri"/>
                <a:cs typeface="Calibri"/>
              </a:rPr>
              <a:t> </a:t>
            </a:r>
            <a:r>
              <a:rPr sz="1100" b="1" spc="-5" dirty="0">
                <a:latin typeface="Calibri"/>
                <a:cs typeface="Calibri"/>
              </a:rPr>
              <a:t>αποστολή</a:t>
            </a:r>
            <a:r>
              <a:rPr sz="1100" b="1" spc="65" dirty="0">
                <a:latin typeface="Calibri"/>
                <a:cs typeface="Calibri"/>
              </a:rPr>
              <a:t> </a:t>
            </a:r>
            <a:r>
              <a:rPr sz="1100" b="1" spc="-5" dirty="0">
                <a:latin typeface="Arial"/>
                <a:cs typeface="Arial"/>
              </a:rPr>
              <a:t>ICMP</a:t>
            </a:r>
            <a:r>
              <a:rPr sz="1100" b="1" spc="15" dirty="0">
                <a:latin typeface="Arial"/>
                <a:cs typeface="Arial"/>
              </a:rPr>
              <a:t> </a:t>
            </a:r>
            <a:r>
              <a:rPr sz="1100" b="1" spc="-5" dirty="0">
                <a:latin typeface="Arial"/>
                <a:cs typeface="Arial"/>
              </a:rPr>
              <a:t>echo</a:t>
            </a:r>
            <a:r>
              <a:rPr sz="1100" b="1" spc="10" dirty="0">
                <a:latin typeface="Arial"/>
                <a:cs typeface="Arial"/>
              </a:rPr>
              <a:t> </a:t>
            </a:r>
            <a:r>
              <a:rPr sz="1100" b="1" spc="-5" dirty="0">
                <a:latin typeface="Arial"/>
                <a:cs typeface="Arial"/>
              </a:rPr>
              <a:t>probes</a:t>
            </a:r>
            <a:r>
              <a:rPr sz="1100" b="1" spc="10" dirty="0">
                <a:latin typeface="Arial"/>
                <a:cs typeface="Arial"/>
              </a:rPr>
              <a:t> </a:t>
            </a:r>
            <a:r>
              <a:rPr sz="1100" b="1" dirty="0">
                <a:latin typeface="Calibri"/>
                <a:cs typeface="Calibri"/>
              </a:rPr>
              <a:t>σε</a:t>
            </a:r>
            <a:r>
              <a:rPr sz="1100" b="1" spc="65" dirty="0">
                <a:latin typeface="Calibri"/>
                <a:cs typeface="Calibri"/>
              </a:rPr>
              <a:t> </a:t>
            </a:r>
            <a:r>
              <a:rPr sz="1100" b="1" spc="-5" dirty="0">
                <a:latin typeface="Calibri"/>
                <a:cs typeface="Calibri"/>
              </a:rPr>
              <a:t>δικτυακούς</a:t>
            </a:r>
            <a:r>
              <a:rPr sz="1100" b="1" spc="65" dirty="0">
                <a:latin typeface="Calibri"/>
                <a:cs typeface="Calibri"/>
              </a:rPr>
              <a:t> </a:t>
            </a:r>
            <a:r>
              <a:rPr sz="1100" b="1" spc="-5" dirty="0">
                <a:latin typeface="Calibri"/>
                <a:cs typeface="Calibri"/>
              </a:rPr>
              <a:t>υπολογιστές</a:t>
            </a:r>
            <a:r>
              <a:rPr sz="1100" b="1" spc="-5" dirty="0">
                <a:latin typeface="Arial"/>
                <a:cs typeface="Arial"/>
              </a:rPr>
              <a:t>,</a:t>
            </a:r>
            <a:r>
              <a:rPr sz="1100" b="1" spc="5" dirty="0">
                <a:latin typeface="Arial"/>
                <a:cs typeface="Arial"/>
              </a:rPr>
              <a:t> </a:t>
            </a:r>
            <a:r>
              <a:rPr sz="1100" b="1" spc="-5" dirty="0">
                <a:latin typeface="Calibri"/>
                <a:cs typeface="Calibri"/>
              </a:rPr>
              <a:t>παρόμοιο</a:t>
            </a:r>
            <a:r>
              <a:rPr sz="1100" b="1" spc="70" dirty="0">
                <a:latin typeface="Calibri"/>
                <a:cs typeface="Calibri"/>
              </a:rPr>
              <a:t> </a:t>
            </a:r>
            <a:r>
              <a:rPr sz="1100" b="1" dirty="0">
                <a:latin typeface="Calibri"/>
                <a:cs typeface="Calibri"/>
              </a:rPr>
              <a:t>με</a:t>
            </a:r>
            <a:r>
              <a:rPr sz="1100" b="1" spc="60" dirty="0">
                <a:latin typeface="Calibri"/>
                <a:cs typeface="Calibri"/>
              </a:rPr>
              <a:t> </a:t>
            </a:r>
            <a:r>
              <a:rPr sz="1100" b="1" spc="-5" dirty="0">
                <a:latin typeface="Calibri"/>
                <a:cs typeface="Calibri"/>
              </a:rPr>
              <a:t>το</a:t>
            </a:r>
            <a:r>
              <a:rPr sz="1100" b="1" spc="70" dirty="0">
                <a:latin typeface="Calibri"/>
                <a:cs typeface="Calibri"/>
              </a:rPr>
              <a:t> </a:t>
            </a:r>
            <a:r>
              <a:rPr sz="1100" b="1" spc="-5" dirty="0">
                <a:latin typeface="Arial"/>
                <a:cs typeface="Arial"/>
              </a:rPr>
              <a:t>ping</a:t>
            </a:r>
            <a:r>
              <a:rPr sz="1100" b="1" spc="-5" dirty="0">
                <a:latin typeface="Calibri"/>
                <a:cs typeface="Calibri"/>
              </a:rPr>
              <a:t>αλλά</a:t>
            </a:r>
            <a:r>
              <a:rPr sz="1100" b="1" spc="60" dirty="0">
                <a:latin typeface="Calibri"/>
                <a:cs typeface="Calibri"/>
              </a:rPr>
              <a:t> </a:t>
            </a:r>
            <a:r>
              <a:rPr sz="1100" b="1" dirty="0">
                <a:latin typeface="Calibri"/>
                <a:cs typeface="Calibri"/>
              </a:rPr>
              <a:t>με</a:t>
            </a:r>
            <a:r>
              <a:rPr sz="1100" b="1" spc="60" dirty="0">
                <a:latin typeface="Calibri"/>
                <a:cs typeface="Calibri"/>
              </a:rPr>
              <a:t> </a:t>
            </a:r>
            <a:r>
              <a:rPr sz="1100" b="1" spc="-5" dirty="0">
                <a:latin typeface="Calibri"/>
                <a:cs typeface="Calibri"/>
              </a:rPr>
              <a:t>πολύ</a:t>
            </a:r>
            <a:r>
              <a:rPr sz="1100" b="1" spc="70" dirty="0">
                <a:latin typeface="Calibri"/>
                <a:cs typeface="Calibri"/>
              </a:rPr>
              <a:t> </a:t>
            </a:r>
            <a:r>
              <a:rPr sz="1100" b="1" spc="-5" dirty="0">
                <a:latin typeface="Calibri"/>
                <a:cs typeface="Calibri"/>
              </a:rPr>
              <a:t>καλύτερες</a:t>
            </a:r>
            <a:r>
              <a:rPr sz="1100" b="1" spc="60" dirty="0">
                <a:latin typeface="Calibri"/>
                <a:cs typeface="Calibri"/>
              </a:rPr>
              <a:t> </a:t>
            </a:r>
            <a:r>
              <a:rPr sz="1100" b="1" spc="-5" dirty="0">
                <a:latin typeface="Calibri"/>
                <a:cs typeface="Calibri"/>
              </a:rPr>
              <a:t>επιδόσεις</a:t>
            </a:r>
            <a:r>
              <a:rPr sz="1100" b="1" spc="60" dirty="0">
                <a:latin typeface="Calibri"/>
                <a:cs typeface="Calibri"/>
              </a:rPr>
              <a:t> </a:t>
            </a:r>
            <a:r>
              <a:rPr sz="1100" b="1" spc="-5" dirty="0">
                <a:latin typeface="Calibri"/>
                <a:cs typeface="Calibri"/>
              </a:rPr>
              <a:t>όταν</a:t>
            </a:r>
            <a:r>
              <a:rPr sz="1100" b="1" spc="70" dirty="0">
                <a:latin typeface="Calibri"/>
                <a:cs typeface="Calibri"/>
              </a:rPr>
              <a:t> </a:t>
            </a:r>
            <a:r>
              <a:rPr sz="1100" b="1" spc="-5" dirty="0">
                <a:latin typeface="Calibri"/>
                <a:cs typeface="Calibri"/>
              </a:rPr>
              <a:t>κάνει</a:t>
            </a:r>
            <a:r>
              <a:rPr sz="1100" b="1" spc="60" dirty="0">
                <a:latin typeface="Calibri"/>
                <a:cs typeface="Calibri"/>
              </a:rPr>
              <a:t> </a:t>
            </a:r>
            <a:r>
              <a:rPr sz="1100" b="1" spc="-5" dirty="0">
                <a:latin typeface="Arial"/>
                <a:cs typeface="Arial"/>
              </a:rPr>
              <a:t>ping</a:t>
            </a:r>
            <a:r>
              <a:rPr sz="1100" b="1" spc="5" dirty="0">
                <a:latin typeface="Arial"/>
                <a:cs typeface="Arial"/>
              </a:rPr>
              <a:t> </a:t>
            </a:r>
            <a:r>
              <a:rPr sz="1100" b="1" dirty="0">
                <a:latin typeface="Calibri"/>
                <a:cs typeface="Calibri"/>
              </a:rPr>
              <a:t>σε</a:t>
            </a:r>
            <a:r>
              <a:rPr sz="1100" b="1" spc="65" dirty="0">
                <a:latin typeface="Calibri"/>
                <a:cs typeface="Calibri"/>
              </a:rPr>
              <a:t> </a:t>
            </a:r>
            <a:r>
              <a:rPr sz="1100" b="1" spc="-5" dirty="0">
                <a:latin typeface="Calibri"/>
                <a:cs typeface="Calibri"/>
              </a:rPr>
              <a:t>πολλούς </a:t>
            </a:r>
            <a:r>
              <a:rPr sz="1100" b="1" dirty="0">
                <a:latin typeface="Calibri"/>
                <a:cs typeface="Calibri"/>
              </a:rPr>
              <a:t> </a:t>
            </a:r>
            <a:r>
              <a:rPr sz="1100" b="1" spc="-5" dirty="0">
                <a:latin typeface="Calibri"/>
                <a:cs typeface="Calibri"/>
              </a:rPr>
              <a:t>υπολογιστές</a:t>
            </a:r>
            <a:r>
              <a:rPr sz="1100" b="1" spc="-5" dirty="0">
                <a:latin typeface="Arial"/>
                <a:cs typeface="Arial"/>
              </a:rPr>
              <a:t>.</a:t>
            </a:r>
            <a:endParaRPr sz="11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054735" y="1862454"/>
            <a:ext cx="3243580" cy="2159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50" b="1" spc="80" dirty="0">
                <a:latin typeface="Calibri"/>
                <a:cs typeface="Calibri"/>
              </a:rPr>
              <a:t>Ping</a:t>
            </a:r>
            <a:r>
              <a:rPr sz="1250" b="1" spc="30" dirty="0">
                <a:latin typeface="Calibri"/>
                <a:cs typeface="Calibri"/>
              </a:rPr>
              <a:t> </a:t>
            </a:r>
            <a:r>
              <a:rPr sz="1250" b="1" spc="95" dirty="0">
                <a:latin typeface="Calibri"/>
                <a:cs typeface="Calibri"/>
              </a:rPr>
              <a:t>μεμονωμένου</a:t>
            </a:r>
            <a:r>
              <a:rPr sz="1250" b="1" spc="45" dirty="0">
                <a:latin typeface="Calibri"/>
                <a:cs typeface="Calibri"/>
              </a:rPr>
              <a:t> </a:t>
            </a:r>
            <a:r>
              <a:rPr sz="1250" b="1" spc="75" dirty="0">
                <a:latin typeface="Calibri"/>
                <a:cs typeface="Calibri"/>
              </a:rPr>
              <a:t>κεντρικού</a:t>
            </a:r>
            <a:r>
              <a:rPr sz="1250" b="1" spc="15" dirty="0">
                <a:latin typeface="Calibri"/>
                <a:cs typeface="Calibri"/>
              </a:rPr>
              <a:t> </a:t>
            </a:r>
            <a:r>
              <a:rPr sz="1250" b="1" spc="75" dirty="0">
                <a:latin typeface="Calibri"/>
                <a:cs typeface="Calibri"/>
              </a:rPr>
              <a:t>υπολογιστή:</a:t>
            </a:r>
            <a:endParaRPr sz="125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024255" y="3373120"/>
            <a:ext cx="1767205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b="1" spc="-5" dirty="0">
                <a:solidFill>
                  <a:srgbClr val="CF2D1C"/>
                </a:solidFill>
                <a:latin typeface="Courier New"/>
                <a:cs typeface="Courier New"/>
              </a:rPr>
              <a:t>fping</a:t>
            </a:r>
            <a:r>
              <a:rPr sz="1100" b="1" spc="-60" dirty="0">
                <a:solidFill>
                  <a:srgbClr val="CF2D1C"/>
                </a:solidFill>
                <a:latin typeface="Courier New"/>
                <a:cs typeface="Courier New"/>
              </a:rPr>
              <a:t> </a:t>
            </a:r>
            <a:r>
              <a:rPr sz="1100" b="1" spc="-15" dirty="0">
                <a:solidFill>
                  <a:srgbClr val="CF2D1C"/>
                </a:solidFill>
                <a:latin typeface="Courier New"/>
                <a:cs typeface="Courier New"/>
              </a:rPr>
              <a:t>192.168.122.103</a:t>
            </a:r>
            <a:endParaRPr sz="1100">
              <a:latin typeface="Courier New"/>
              <a:cs typeface="Courier New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4556759" y="1427480"/>
            <a:ext cx="7529830" cy="5175250"/>
            <a:chOff x="4556759" y="1427480"/>
            <a:chExt cx="7529830" cy="5175250"/>
          </a:xfrm>
        </p:grpSpPr>
        <p:pic>
          <p:nvPicPr>
            <p:cNvPr id="12" name="object 1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556759" y="1427480"/>
              <a:ext cx="7529830" cy="5175250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752339" y="1623060"/>
              <a:ext cx="6951979" cy="4597400"/>
            </a:xfrm>
            <a:prstGeom prst="rect">
              <a:avLst/>
            </a:prstGeom>
          </p:spPr>
        </p:pic>
      </p:grpSp>
      <p:sp>
        <p:nvSpPr>
          <p:cNvPr id="14" name="object 1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720"/>
              </a:lnSpc>
            </a:pPr>
            <a:r>
              <a:rPr spc="30" dirty="0"/>
              <a:t>37</a:t>
            </a:r>
          </a:p>
        </p:txBody>
      </p:sp>
    </p:spTree>
  </p:cSld>
  <p:clrMapOvr>
    <a:masterClrMapping/>
  </p:clrMapOvr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884987" y="0"/>
            <a:ext cx="3958590" cy="6878955"/>
            <a:chOff x="6884987" y="0"/>
            <a:chExt cx="3958590" cy="6878955"/>
          </a:xfrm>
        </p:grpSpPr>
        <p:sp>
          <p:nvSpPr>
            <p:cNvPr id="3" name="object 3"/>
            <p:cNvSpPr/>
            <p:nvPr/>
          </p:nvSpPr>
          <p:spPr>
            <a:xfrm>
              <a:off x="6896100" y="1270"/>
              <a:ext cx="1818639" cy="6856730"/>
            </a:xfrm>
            <a:custGeom>
              <a:avLst/>
              <a:gdLst/>
              <a:ahLst/>
              <a:cxnLst/>
              <a:rect l="l" t="t" r="r" b="b"/>
              <a:pathLst>
                <a:path w="1818640" h="6856730">
                  <a:moveTo>
                    <a:pt x="0" y="6856730"/>
                  </a:moveTo>
                  <a:lnTo>
                    <a:pt x="1818322" y="0"/>
                  </a:lnTo>
                </a:path>
              </a:pathLst>
            </a:custGeom>
            <a:ln w="22225">
              <a:solidFill>
                <a:srgbClr val="D6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7895589" y="5207635"/>
              <a:ext cx="756285" cy="1645920"/>
            </a:xfrm>
            <a:custGeom>
              <a:avLst/>
              <a:gdLst/>
              <a:ahLst/>
              <a:cxnLst/>
              <a:rect l="l" t="t" r="r" b="b"/>
              <a:pathLst>
                <a:path w="756284" h="1645920">
                  <a:moveTo>
                    <a:pt x="578484" y="0"/>
                  </a:moveTo>
                  <a:lnTo>
                    <a:pt x="532129" y="6350"/>
                  </a:lnTo>
                  <a:lnTo>
                    <a:pt x="489902" y="24129"/>
                  </a:lnTo>
                  <a:lnTo>
                    <a:pt x="453389" y="52387"/>
                  </a:lnTo>
                  <a:lnTo>
                    <a:pt x="425132" y="89534"/>
                  </a:lnTo>
                  <a:lnTo>
                    <a:pt x="406400" y="134619"/>
                  </a:lnTo>
                  <a:lnTo>
                    <a:pt x="0" y="1645602"/>
                  </a:lnTo>
                  <a:lnTo>
                    <a:pt x="26352" y="1645602"/>
                  </a:lnTo>
                  <a:lnTo>
                    <a:pt x="430212" y="140969"/>
                  </a:lnTo>
                  <a:lnTo>
                    <a:pt x="450214" y="95249"/>
                  </a:lnTo>
                  <a:lnTo>
                    <a:pt x="482282" y="59689"/>
                  </a:lnTo>
                  <a:lnTo>
                    <a:pt x="523239" y="35559"/>
                  </a:lnTo>
                  <a:lnTo>
                    <a:pt x="569594" y="25399"/>
                  </a:lnTo>
                  <a:lnTo>
                    <a:pt x="662362" y="25399"/>
                  </a:lnTo>
                  <a:lnTo>
                    <a:pt x="624839" y="6350"/>
                  </a:lnTo>
                  <a:lnTo>
                    <a:pt x="578484" y="0"/>
                  </a:lnTo>
                  <a:close/>
                </a:path>
                <a:path w="756284" h="1645920">
                  <a:moveTo>
                    <a:pt x="662362" y="25399"/>
                  </a:moveTo>
                  <a:lnTo>
                    <a:pt x="569594" y="25399"/>
                  </a:lnTo>
                  <a:lnTo>
                    <a:pt x="618489" y="30797"/>
                  </a:lnTo>
                  <a:lnTo>
                    <a:pt x="672464" y="57784"/>
                  </a:lnTo>
                  <a:lnTo>
                    <a:pt x="711517" y="103822"/>
                  </a:lnTo>
                  <a:lnTo>
                    <a:pt x="730884" y="161607"/>
                  </a:lnTo>
                  <a:lnTo>
                    <a:pt x="731837" y="192087"/>
                  </a:lnTo>
                  <a:lnTo>
                    <a:pt x="726439" y="222884"/>
                  </a:lnTo>
                  <a:lnTo>
                    <a:pt x="343852" y="1645602"/>
                  </a:lnTo>
                  <a:lnTo>
                    <a:pt x="370204" y="1645602"/>
                  </a:lnTo>
                  <a:lnTo>
                    <a:pt x="750252" y="229552"/>
                  </a:lnTo>
                  <a:lnTo>
                    <a:pt x="756284" y="193674"/>
                  </a:lnTo>
                  <a:lnTo>
                    <a:pt x="755332" y="158432"/>
                  </a:lnTo>
                  <a:lnTo>
                    <a:pt x="732789" y="91122"/>
                  </a:lnTo>
                  <a:lnTo>
                    <a:pt x="686752" y="37782"/>
                  </a:lnTo>
                  <a:lnTo>
                    <a:pt x="662362" y="25399"/>
                  </a:lnTo>
                  <a:close/>
                </a:path>
              </a:pathLst>
            </a:custGeom>
            <a:solidFill>
              <a:srgbClr val="D679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548880" y="6167120"/>
              <a:ext cx="3294379" cy="612140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875030" y="423862"/>
            <a:ext cx="2616835" cy="2921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50" spc="160" dirty="0">
                <a:solidFill>
                  <a:srgbClr val="000000"/>
                </a:solidFill>
              </a:rPr>
              <a:t>Παραδείγματα</a:t>
            </a:r>
            <a:r>
              <a:rPr sz="1750" spc="165" dirty="0">
                <a:solidFill>
                  <a:srgbClr val="000000"/>
                </a:solidFill>
              </a:rPr>
              <a:t> </a:t>
            </a:r>
            <a:r>
              <a:rPr sz="1750" spc="80" dirty="0">
                <a:solidFill>
                  <a:srgbClr val="000000"/>
                </a:solidFill>
              </a:rPr>
              <a:t>στο</a:t>
            </a:r>
            <a:r>
              <a:rPr sz="1750" spc="5" dirty="0">
                <a:solidFill>
                  <a:srgbClr val="000000"/>
                </a:solidFill>
              </a:rPr>
              <a:t> </a:t>
            </a:r>
            <a:r>
              <a:rPr sz="1750" spc="114" dirty="0">
                <a:solidFill>
                  <a:srgbClr val="000000"/>
                </a:solidFill>
              </a:rPr>
              <a:t>fping</a:t>
            </a:r>
            <a:endParaRPr sz="1750"/>
          </a:p>
        </p:txBody>
      </p:sp>
      <p:sp>
        <p:nvSpPr>
          <p:cNvPr id="7" name="object 7"/>
          <p:cNvSpPr txBox="1"/>
          <p:nvPr/>
        </p:nvSpPr>
        <p:spPr>
          <a:xfrm>
            <a:off x="8308340" y="33019"/>
            <a:ext cx="2174240" cy="1244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50" spc="60" dirty="0">
                <a:latin typeface="Calibri"/>
                <a:cs typeface="Calibri"/>
              </a:rPr>
              <a:t>CSP004_C_E:</a:t>
            </a:r>
            <a:r>
              <a:rPr sz="650" spc="35" dirty="0">
                <a:latin typeface="Calibri"/>
                <a:cs typeface="Calibri"/>
              </a:rPr>
              <a:t> </a:t>
            </a:r>
            <a:r>
              <a:rPr sz="650" spc="55" dirty="0">
                <a:latin typeface="Calibri"/>
                <a:cs typeface="Calibri"/>
              </a:rPr>
              <a:t>Abdelkader</a:t>
            </a:r>
            <a:r>
              <a:rPr sz="650" spc="30" dirty="0">
                <a:latin typeface="Calibri"/>
                <a:cs typeface="Calibri"/>
              </a:rPr>
              <a:t> </a:t>
            </a:r>
            <a:r>
              <a:rPr sz="650" spc="60" dirty="0">
                <a:latin typeface="Calibri"/>
                <a:cs typeface="Calibri"/>
              </a:rPr>
              <a:t>Shaaban</a:t>
            </a:r>
            <a:r>
              <a:rPr sz="650" spc="40" dirty="0">
                <a:latin typeface="Calibri"/>
                <a:cs typeface="Calibri"/>
              </a:rPr>
              <a:t> </a:t>
            </a:r>
            <a:r>
              <a:rPr sz="650" spc="55" dirty="0">
                <a:latin typeface="Calibri"/>
                <a:cs typeface="Calibri"/>
              </a:rPr>
              <a:t>και</a:t>
            </a:r>
            <a:r>
              <a:rPr sz="650" spc="25" dirty="0">
                <a:latin typeface="Calibri"/>
                <a:cs typeface="Calibri"/>
              </a:rPr>
              <a:t> </a:t>
            </a:r>
            <a:r>
              <a:rPr sz="650" spc="50" dirty="0">
                <a:latin typeface="Calibri"/>
                <a:cs typeface="Calibri"/>
              </a:rPr>
              <a:t>Stefan</a:t>
            </a:r>
            <a:r>
              <a:rPr sz="650" spc="25" dirty="0">
                <a:latin typeface="Calibri"/>
                <a:cs typeface="Calibri"/>
              </a:rPr>
              <a:t> </a:t>
            </a:r>
            <a:r>
              <a:rPr sz="650" spc="50" dirty="0">
                <a:latin typeface="Calibri"/>
                <a:cs typeface="Calibri"/>
              </a:rPr>
              <a:t>Schauer</a:t>
            </a:r>
            <a:endParaRPr sz="65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054735" y="893762"/>
            <a:ext cx="11142980" cy="3835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6800"/>
              </a:lnSpc>
              <a:spcBef>
                <a:spcPts val="100"/>
              </a:spcBef>
            </a:pPr>
            <a:r>
              <a:rPr sz="1100" b="1" spc="-5" dirty="0">
                <a:latin typeface="Calibri"/>
                <a:cs typeface="Calibri"/>
              </a:rPr>
              <a:t>Το</a:t>
            </a:r>
            <a:r>
              <a:rPr sz="1100" b="1" spc="65" dirty="0">
                <a:latin typeface="Calibri"/>
                <a:cs typeface="Calibri"/>
              </a:rPr>
              <a:t> </a:t>
            </a:r>
            <a:r>
              <a:rPr sz="1100" b="1" spc="-5" dirty="0">
                <a:latin typeface="Arial"/>
                <a:cs typeface="Arial"/>
              </a:rPr>
              <a:t>fping</a:t>
            </a:r>
            <a:r>
              <a:rPr sz="1100" b="1" spc="10" dirty="0">
                <a:latin typeface="Arial"/>
                <a:cs typeface="Arial"/>
              </a:rPr>
              <a:t> </a:t>
            </a:r>
            <a:r>
              <a:rPr sz="1100" b="1" spc="-5" dirty="0">
                <a:latin typeface="Calibri"/>
                <a:cs typeface="Calibri"/>
              </a:rPr>
              <a:t>είναι</a:t>
            </a:r>
            <a:r>
              <a:rPr sz="1100" b="1" spc="70" dirty="0">
                <a:latin typeface="Calibri"/>
                <a:cs typeface="Calibri"/>
              </a:rPr>
              <a:t> </a:t>
            </a:r>
            <a:r>
              <a:rPr sz="1100" b="1" spc="-5" dirty="0">
                <a:latin typeface="Calibri"/>
                <a:cs typeface="Calibri"/>
              </a:rPr>
              <a:t>προγραμματίζω</a:t>
            </a:r>
            <a:r>
              <a:rPr sz="1100" b="1" spc="70" dirty="0">
                <a:latin typeface="Calibri"/>
                <a:cs typeface="Calibri"/>
              </a:rPr>
              <a:t> </a:t>
            </a:r>
            <a:r>
              <a:rPr sz="1100" b="1" dirty="0">
                <a:latin typeface="Calibri"/>
                <a:cs typeface="Calibri"/>
              </a:rPr>
              <a:t>για</a:t>
            </a:r>
            <a:r>
              <a:rPr sz="1100" b="1" spc="65" dirty="0">
                <a:latin typeface="Calibri"/>
                <a:cs typeface="Calibri"/>
              </a:rPr>
              <a:t> </a:t>
            </a:r>
            <a:r>
              <a:rPr sz="1100" b="1" spc="-5" dirty="0">
                <a:latin typeface="Calibri"/>
                <a:cs typeface="Calibri"/>
              </a:rPr>
              <a:t>την</a:t>
            </a:r>
            <a:r>
              <a:rPr sz="1100" b="1" spc="70" dirty="0">
                <a:latin typeface="Calibri"/>
                <a:cs typeface="Calibri"/>
              </a:rPr>
              <a:t> </a:t>
            </a:r>
            <a:r>
              <a:rPr sz="1100" b="1" spc="-5" dirty="0">
                <a:latin typeface="Calibri"/>
                <a:cs typeface="Calibri"/>
              </a:rPr>
              <a:t>αποστολή</a:t>
            </a:r>
            <a:r>
              <a:rPr sz="1100" b="1" spc="70" dirty="0">
                <a:latin typeface="Calibri"/>
                <a:cs typeface="Calibri"/>
              </a:rPr>
              <a:t> </a:t>
            </a:r>
            <a:r>
              <a:rPr sz="1100" b="1" spc="-5" dirty="0">
                <a:latin typeface="Arial"/>
                <a:cs typeface="Arial"/>
              </a:rPr>
              <a:t>ICMP</a:t>
            </a:r>
            <a:r>
              <a:rPr sz="1100" b="1" spc="15" dirty="0">
                <a:latin typeface="Arial"/>
                <a:cs typeface="Arial"/>
              </a:rPr>
              <a:t> </a:t>
            </a:r>
            <a:r>
              <a:rPr sz="1100" b="1" spc="-5" dirty="0">
                <a:latin typeface="Arial"/>
                <a:cs typeface="Arial"/>
              </a:rPr>
              <a:t>(Internet</a:t>
            </a:r>
            <a:r>
              <a:rPr sz="1100" b="1" spc="10" dirty="0">
                <a:latin typeface="Arial"/>
                <a:cs typeface="Arial"/>
              </a:rPr>
              <a:t> </a:t>
            </a:r>
            <a:r>
              <a:rPr sz="1100" b="1" spc="-5" dirty="0">
                <a:latin typeface="Arial"/>
                <a:cs typeface="Arial"/>
              </a:rPr>
              <a:t>Control</a:t>
            </a:r>
            <a:r>
              <a:rPr sz="1100" b="1" spc="5" dirty="0">
                <a:latin typeface="Arial"/>
                <a:cs typeface="Arial"/>
              </a:rPr>
              <a:t> </a:t>
            </a:r>
            <a:r>
              <a:rPr sz="1100" b="1" spc="-5" dirty="0">
                <a:latin typeface="Arial"/>
                <a:cs typeface="Arial"/>
              </a:rPr>
              <a:t>Message</a:t>
            </a:r>
            <a:r>
              <a:rPr sz="1100" b="1" spc="15" dirty="0">
                <a:latin typeface="Arial"/>
                <a:cs typeface="Arial"/>
              </a:rPr>
              <a:t> </a:t>
            </a:r>
            <a:r>
              <a:rPr sz="1100" b="1" spc="-5" dirty="0">
                <a:latin typeface="Arial"/>
                <a:cs typeface="Arial"/>
              </a:rPr>
              <a:t>Protocol</a:t>
            </a:r>
            <a:r>
              <a:rPr sz="1100" b="1" spc="15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-</a:t>
            </a:r>
            <a:r>
              <a:rPr sz="1100" b="1" spc="10" dirty="0">
                <a:latin typeface="Arial"/>
                <a:cs typeface="Arial"/>
              </a:rPr>
              <a:t> </a:t>
            </a:r>
            <a:r>
              <a:rPr sz="1100" b="1" spc="-5" dirty="0">
                <a:latin typeface="Calibri"/>
                <a:cs typeface="Calibri"/>
              </a:rPr>
              <a:t>Πρωτόκολλο</a:t>
            </a:r>
            <a:r>
              <a:rPr sz="1100" b="1" spc="70" dirty="0">
                <a:latin typeface="Calibri"/>
                <a:cs typeface="Calibri"/>
              </a:rPr>
              <a:t> </a:t>
            </a:r>
            <a:r>
              <a:rPr sz="1100" b="1" spc="-5" dirty="0">
                <a:latin typeface="Calibri"/>
                <a:cs typeface="Calibri"/>
              </a:rPr>
              <a:t>επικοινωνίας</a:t>
            </a:r>
            <a:r>
              <a:rPr sz="1100" b="1" spc="65" dirty="0">
                <a:latin typeface="Calibri"/>
                <a:cs typeface="Calibri"/>
              </a:rPr>
              <a:t> </a:t>
            </a:r>
            <a:r>
              <a:rPr sz="1100" b="1" spc="-5" dirty="0">
                <a:latin typeface="Calibri"/>
                <a:cs typeface="Calibri"/>
              </a:rPr>
              <a:t>δικτύων</a:t>
            </a:r>
            <a:r>
              <a:rPr sz="1100" b="1" spc="-5" dirty="0">
                <a:latin typeface="Arial"/>
                <a:cs typeface="Arial"/>
              </a:rPr>
              <a:t>)</a:t>
            </a:r>
            <a:r>
              <a:rPr sz="1100" b="1" spc="10" dirty="0">
                <a:latin typeface="Arial"/>
                <a:cs typeface="Arial"/>
              </a:rPr>
              <a:t> </a:t>
            </a:r>
            <a:r>
              <a:rPr sz="1100" b="1" spc="-5" dirty="0">
                <a:latin typeface="Arial"/>
                <a:cs typeface="Arial"/>
              </a:rPr>
              <a:t>echo</a:t>
            </a:r>
            <a:r>
              <a:rPr sz="1100" b="1" spc="15" dirty="0">
                <a:latin typeface="Arial"/>
                <a:cs typeface="Arial"/>
              </a:rPr>
              <a:t> </a:t>
            </a:r>
            <a:r>
              <a:rPr sz="1100" b="1" spc="-5" dirty="0">
                <a:latin typeface="Arial"/>
                <a:cs typeface="Arial"/>
              </a:rPr>
              <a:t>probes</a:t>
            </a:r>
            <a:r>
              <a:rPr sz="1100" b="1" spc="15" dirty="0">
                <a:latin typeface="Arial"/>
                <a:cs typeface="Arial"/>
              </a:rPr>
              <a:t> </a:t>
            </a:r>
            <a:r>
              <a:rPr sz="1100" b="1" dirty="0">
                <a:latin typeface="Calibri"/>
                <a:cs typeface="Calibri"/>
              </a:rPr>
              <a:t>σε</a:t>
            </a:r>
            <a:r>
              <a:rPr sz="1100" b="1" spc="65" dirty="0">
                <a:latin typeface="Calibri"/>
                <a:cs typeface="Calibri"/>
              </a:rPr>
              <a:t> </a:t>
            </a:r>
            <a:r>
              <a:rPr sz="1100" b="1" spc="-5" dirty="0">
                <a:latin typeface="Calibri"/>
                <a:cs typeface="Calibri"/>
              </a:rPr>
              <a:t>δικτυακούς</a:t>
            </a:r>
            <a:r>
              <a:rPr sz="1100" b="1" spc="70" dirty="0">
                <a:latin typeface="Calibri"/>
                <a:cs typeface="Calibri"/>
              </a:rPr>
              <a:t> </a:t>
            </a:r>
            <a:r>
              <a:rPr sz="1100" b="1" spc="-5" dirty="0">
                <a:latin typeface="Calibri"/>
                <a:cs typeface="Calibri"/>
              </a:rPr>
              <a:t>υπολογιστές</a:t>
            </a:r>
            <a:r>
              <a:rPr sz="1100" b="1" spc="-5" dirty="0">
                <a:latin typeface="Arial"/>
                <a:cs typeface="Arial"/>
              </a:rPr>
              <a:t>,</a:t>
            </a:r>
            <a:r>
              <a:rPr sz="1100" b="1" spc="5" dirty="0">
                <a:latin typeface="Arial"/>
                <a:cs typeface="Arial"/>
              </a:rPr>
              <a:t> </a:t>
            </a:r>
            <a:r>
              <a:rPr sz="1100" b="1" spc="-5" dirty="0">
                <a:latin typeface="Calibri"/>
                <a:cs typeface="Calibri"/>
              </a:rPr>
              <a:t>παρόμοιο </a:t>
            </a:r>
            <a:r>
              <a:rPr sz="1100" b="1" dirty="0">
                <a:latin typeface="Calibri"/>
                <a:cs typeface="Calibri"/>
              </a:rPr>
              <a:t> με</a:t>
            </a:r>
            <a:r>
              <a:rPr sz="1100" b="1" spc="50" dirty="0">
                <a:latin typeface="Calibri"/>
                <a:cs typeface="Calibri"/>
              </a:rPr>
              <a:t> </a:t>
            </a:r>
            <a:r>
              <a:rPr sz="1100" b="1" spc="-5" dirty="0">
                <a:latin typeface="Calibri"/>
                <a:cs typeface="Calibri"/>
              </a:rPr>
              <a:t>το</a:t>
            </a:r>
            <a:r>
              <a:rPr sz="1100" b="1" spc="55" dirty="0">
                <a:latin typeface="Calibri"/>
                <a:cs typeface="Calibri"/>
              </a:rPr>
              <a:t> </a:t>
            </a:r>
            <a:r>
              <a:rPr sz="1100" b="1" spc="-5" dirty="0">
                <a:latin typeface="Arial"/>
                <a:cs typeface="Arial"/>
              </a:rPr>
              <a:t>ping</a:t>
            </a:r>
            <a:r>
              <a:rPr sz="1100" b="1" spc="-5" dirty="0">
                <a:latin typeface="Calibri"/>
                <a:cs typeface="Calibri"/>
              </a:rPr>
              <a:t>αλλά</a:t>
            </a:r>
            <a:r>
              <a:rPr sz="1100" b="1" spc="50" dirty="0">
                <a:latin typeface="Calibri"/>
                <a:cs typeface="Calibri"/>
              </a:rPr>
              <a:t> </a:t>
            </a:r>
            <a:r>
              <a:rPr sz="1100" b="1" dirty="0">
                <a:latin typeface="Calibri"/>
                <a:cs typeface="Calibri"/>
              </a:rPr>
              <a:t>με</a:t>
            </a:r>
            <a:r>
              <a:rPr sz="1100" b="1" spc="50" dirty="0">
                <a:latin typeface="Calibri"/>
                <a:cs typeface="Calibri"/>
              </a:rPr>
              <a:t> </a:t>
            </a:r>
            <a:r>
              <a:rPr sz="1100" b="1" spc="-5" dirty="0">
                <a:latin typeface="Calibri"/>
                <a:cs typeface="Calibri"/>
              </a:rPr>
              <a:t>πολύ</a:t>
            </a:r>
            <a:r>
              <a:rPr sz="1100" b="1" spc="55" dirty="0">
                <a:latin typeface="Calibri"/>
                <a:cs typeface="Calibri"/>
              </a:rPr>
              <a:t> </a:t>
            </a:r>
            <a:r>
              <a:rPr sz="1100" b="1" spc="-5" dirty="0">
                <a:latin typeface="Calibri"/>
                <a:cs typeface="Calibri"/>
              </a:rPr>
              <a:t>καλύτερες</a:t>
            </a:r>
            <a:r>
              <a:rPr sz="1100" b="1" spc="50" dirty="0">
                <a:latin typeface="Calibri"/>
                <a:cs typeface="Calibri"/>
              </a:rPr>
              <a:t> </a:t>
            </a:r>
            <a:r>
              <a:rPr sz="1100" b="1" spc="-5" dirty="0">
                <a:latin typeface="Calibri"/>
                <a:cs typeface="Calibri"/>
              </a:rPr>
              <a:t>επιδόσεις</a:t>
            </a:r>
            <a:r>
              <a:rPr sz="1100" b="1" spc="55" dirty="0">
                <a:latin typeface="Calibri"/>
                <a:cs typeface="Calibri"/>
              </a:rPr>
              <a:t> </a:t>
            </a:r>
            <a:r>
              <a:rPr sz="1100" b="1" spc="-5" dirty="0">
                <a:latin typeface="Calibri"/>
                <a:cs typeface="Calibri"/>
              </a:rPr>
              <a:t>όταν</a:t>
            </a:r>
            <a:r>
              <a:rPr sz="1100" b="1" spc="55" dirty="0">
                <a:latin typeface="Calibri"/>
                <a:cs typeface="Calibri"/>
              </a:rPr>
              <a:t> </a:t>
            </a:r>
            <a:r>
              <a:rPr sz="1100" b="1" spc="-5" dirty="0">
                <a:latin typeface="Calibri"/>
                <a:cs typeface="Calibri"/>
              </a:rPr>
              <a:t>κάνει</a:t>
            </a:r>
            <a:r>
              <a:rPr sz="1100" b="1" spc="50" dirty="0">
                <a:latin typeface="Calibri"/>
                <a:cs typeface="Calibri"/>
              </a:rPr>
              <a:t> </a:t>
            </a:r>
            <a:r>
              <a:rPr sz="1100" b="1" spc="-5" dirty="0">
                <a:latin typeface="Arial"/>
                <a:cs typeface="Arial"/>
              </a:rPr>
              <a:t>ping </a:t>
            </a:r>
            <a:r>
              <a:rPr sz="1100" b="1" dirty="0">
                <a:latin typeface="Calibri"/>
                <a:cs typeface="Calibri"/>
              </a:rPr>
              <a:t>σε</a:t>
            </a:r>
            <a:r>
              <a:rPr sz="1100" b="1" spc="50" dirty="0">
                <a:latin typeface="Calibri"/>
                <a:cs typeface="Calibri"/>
              </a:rPr>
              <a:t> </a:t>
            </a:r>
            <a:r>
              <a:rPr sz="1100" b="1" spc="-5" dirty="0">
                <a:latin typeface="Calibri"/>
                <a:cs typeface="Calibri"/>
              </a:rPr>
              <a:t>πολλούς</a:t>
            </a:r>
            <a:r>
              <a:rPr sz="1100" b="1" spc="55" dirty="0">
                <a:latin typeface="Calibri"/>
                <a:cs typeface="Calibri"/>
              </a:rPr>
              <a:t> </a:t>
            </a:r>
            <a:r>
              <a:rPr sz="1100" b="1" spc="-5" dirty="0">
                <a:latin typeface="Calibri"/>
                <a:cs typeface="Calibri"/>
              </a:rPr>
              <a:t>υπολογιστές</a:t>
            </a:r>
            <a:r>
              <a:rPr sz="1100" b="1" spc="-5" dirty="0">
                <a:latin typeface="Arial"/>
                <a:cs typeface="Arial"/>
              </a:rPr>
              <a:t>.</a:t>
            </a:r>
            <a:endParaRPr sz="11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054735" y="1862454"/>
            <a:ext cx="3011805" cy="2159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50" b="1" spc="50" dirty="0">
                <a:latin typeface="Calibri"/>
                <a:cs typeface="Calibri"/>
              </a:rPr>
              <a:t>Ping</a:t>
            </a:r>
            <a:r>
              <a:rPr sz="1250" b="1" spc="15" dirty="0">
                <a:latin typeface="Calibri"/>
                <a:cs typeface="Calibri"/>
              </a:rPr>
              <a:t> </a:t>
            </a:r>
            <a:r>
              <a:rPr sz="1250" b="1" spc="65" dirty="0">
                <a:latin typeface="Calibri"/>
                <a:cs typeface="Calibri"/>
              </a:rPr>
              <a:t>πολλαπλών</a:t>
            </a:r>
            <a:r>
              <a:rPr sz="1250" b="1" spc="20" dirty="0">
                <a:latin typeface="Calibri"/>
                <a:cs typeface="Calibri"/>
              </a:rPr>
              <a:t> </a:t>
            </a:r>
            <a:r>
              <a:rPr sz="1250" b="1" spc="45" dirty="0">
                <a:latin typeface="Calibri"/>
                <a:cs typeface="Calibri"/>
              </a:rPr>
              <a:t>κεντρικών</a:t>
            </a:r>
            <a:r>
              <a:rPr sz="1250" b="1" spc="-5" dirty="0">
                <a:latin typeface="Calibri"/>
                <a:cs typeface="Calibri"/>
              </a:rPr>
              <a:t> </a:t>
            </a:r>
            <a:r>
              <a:rPr sz="1250" b="1" spc="50" dirty="0">
                <a:latin typeface="Calibri"/>
                <a:cs typeface="Calibri"/>
              </a:rPr>
              <a:t>υπολογιστών</a:t>
            </a:r>
            <a:endParaRPr sz="125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365885" y="2855595"/>
            <a:ext cx="1767205" cy="366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1100" b="1" spc="-5" dirty="0">
                <a:solidFill>
                  <a:srgbClr val="CF2D1C"/>
                </a:solidFill>
                <a:latin typeface="Courier New"/>
                <a:cs typeface="Courier New"/>
              </a:rPr>
              <a:t>fping</a:t>
            </a:r>
            <a:r>
              <a:rPr sz="1100" b="1" spc="-55" dirty="0">
                <a:solidFill>
                  <a:srgbClr val="CF2D1C"/>
                </a:solidFill>
                <a:latin typeface="Courier New"/>
                <a:cs typeface="Courier New"/>
              </a:rPr>
              <a:t> </a:t>
            </a:r>
            <a:r>
              <a:rPr sz="1100" b="1" spc="-15" dirty="0">
                <a:solidFill>
                  <a:srgbClr val="CF2D1C"/>
                </a:solidFill>
                <a:latin typeface="Courier New"/>
                <a:cs typeface="Courier New"/>
              </a:rPr>
              <a:t>192.168.122.103</a:t>
            </a:r>
            <a:endParaRPr sz="1100">
              <a:latin typeface="Courier New"/>
              <a:cs typeface="Courier New"/>
            </a:endParaRPr>
          </a:p>
          <a:p>
            <a:pPr algn="ctr">
              <a:lnSpc>
                <a:spcPct val="100000"/>
              </a:lnSpc>
              <a:spcBef>
                <a:spcPts val="45"/>
              </a:spcBef>
            </a:pPr>
            <a:r>
              <a:rPr sz="1100" b="1" spc="-15" dirty="0">
                <a:solidFill>
                  <a:srgbClr val="CF2D1C"/>
                </a:solidFill>
                <a:latin typeface="Courier New"/>
                <a:cs typeface="Courier New"/>
              </a:rPr>
              <a:t>192.168.122.203</a:t>
            </a:r>
            <a:endParaRPr sz="1100">
              <a:latin typeface="Courier New"/>
              <a:cs typeface="Courier New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764857" y="3798252"/>
            <a:ext cx="2971165" cy="745490"/>
          </a:xfrm>
          <a:prstGeom prst="rect">
            <a:avLst/>
          </a:prstGeom>
        </p:spPr>
        <p:txBody>
          <a:bodyPr vert="horz" wrap="square" lIns="0" tIns="18415" rIns="0" bIns="0" rtlCol="0">
            <a:spAutoFit/>
          </a:bodyPr>
          <a:lstStyle/>
          <a:p>
            <a:pPr marL="12700" marR="5080" indent="-635" algn="ctr">
              <a:lnSpc>
                <a:spcPct val="106500"/>
              </a:lnSpc>
              <a:spcBef>
                <a:spcPts val="145"/>
              </a:spcBef>
            </a:pPr>
            <a:r>
              <a:rPr sz="1100" b="1" spc="-5" dirty="0">
                <a:latin typeface="Calibri"/>
                <a:cs typeface="Calibri"/>
              </a:rPr>
              <a:t>Π</a:t>
            </a:r>
            <a:r>
              <a:rPr sz="1100" b="1" spc="-5" dirty="0">
                <a:latin typeface="Courier New"/>
                <a:cs typeface="Courier New"/>
              </a:rPr>
              <a:t>.</a:t>
            </a:r>
            <a:r>
              <a:rPr sz="1100" b="1" spc="-5" dirty="0">
                <a:latin typeface="Calibri"/>
                <a:cs typeface="Calibri"/>
              </a:rPr>
              <a:t>μ</a:t>
            </a:r>
            <a:r>
              <a:rPr sz="1100" b="1" spc="-5" dirty="0">
                <a:latin typeface="Courier New"/>
                <a:cs typeface="Courier New"/>
              </a:rPr>
              <a:t>. </a:t>
            </a:r>
            <a:r>
              <a:rPr sz="1100" b="1" spc="-5" dirty="0">
                <a:latin typeface="Calibri"/>
                <a:cs typeface="Calibri"/>
              </a:rPr>
              <a:t>προσπαθώ</a:t>
            </a:r>
            <a:r>
              <a:rPr sz="1100" b="1" dirty="0">
                <a:latin typeface="Calibri"/>
                <a:cs typeface="Calibri"/>
              </a:rPr>
              <a:t> </a:t>
            </a:r>
            <a:r>
              <a:rPr sz="1100" b="1" spc="-5" dirty="0">
                <a:latin typeface="Calibri"/>
                <a:cs typeface="Calibri"/>
              </a:rPr>
              <a:t>να</a:t>
            </a:r>
            <a:r>
              <a:rPr sz="1100" b="1" dirty="0">
                <a:latin typeface="Calibri"/>
                <a:cs typeface="Calibri"/>
              </a:rPr>
              <a:t> </a:t>
            </a:r>
            <a:r>
              <a:rPr sz="1100" b="1" spc="-5" dirty="0">
                <a:latin typeface="Calibri"/>
                <a:cs typeface="Calibri"/>
              </a:rPr>
              <a:t>κάνω</a:t>
            </a:r>
            <a:r>
              <a:rPr sz="1100" b="1" dirty="0">
                <a:latin typeface="Calibri"/>
                <a:cs typeface="Calibri"/>
              </a:rPr>
              <a:t> </a:t>
            </a:r>
            <a:r>
              <a:rPr sz="1100" b="1" spc="-5" dirty="0">
                <a:latin typeface="Courier New"/>
                <a:cs typeface="Courier New"/>
              </a:rPr>
              <a:t>ping </a:t>
            </a:r>
            <a:r>
              <a:rPr sz="1100" b="1" spc="-5" dirty="0">
                <a:latin typeface="Calibri"/>
                <a:cs typeface="Calibri"/>
              </a:rPr>
              <a:t>τόσο</a:t>
            </a:r>
            <a:r>
              <a:rPr sz="1100" b="1" dirty="0">
                <a:latin typeface="Calibri"/>
                <a:cs typeface="Calibri"/>
              </a:rPr>
              <a:t> </a:t>
            </a:r>
            <a:r>
              <a:rPr sz="1100" b="1" spc="-5" dirty="0">
                <a:latin typeface="Calibri"/>
                <a:cs typeface="Calibri"/>
              </a:rPr>
              <a:t>στον </a:t>
            </a:r>
            <a:r>
              <a:rPr sz="1100" b="1" dirty="0">
                <a:latin typeface="Calibri"/>
                <a:cs typeface="Calibri"/>
              </a:rPr>
              <a:t> </a:t>
            </a:r>
            <a:r>
              <a:rPr sz="1100" b="1" spc="-5" dirty="0">
                <a:latin typeface="Courier New"/>
                <a:cs typeface="Courier New"/>
              </a:rPr>
              <a:t>client (</a:t>
            </a:r>
            <a:r>
              <a:rPr sz="1100" b="1" spc="-5" dirty="0">
                <a:latin typeface="Calibri"/>
                <a:cs typeface="Calibri"/>
              </a:rPr>
              <a:t>σύστημα</a:t>
            </a:r>
            <a:r>
              <a:rPr sz="1100" b="1" dirty="0">
                <a:latin typeface="Calibri"/>
                <a:cs typeface="Calibri"/>
              </a:rPr>
              <a:t> ή</a:t>
            </a:r>
            <a:r>
              <a:rPr sz="1100" b="1" spc="5" dirty="0">
                <a:latin typeface="Calibri"/>
                <a:cs typeface="Calibri"/>
              </a:rPr>
              <a:t> </a:t>
            </a:r>
            <a:r>
              <a:rPr sz="1100" b="1" spc="-5" dirty="0">
                <a:latin typeface="Calibri"/>
                <a:cs typeface="Calibri"/>
              </a:rPr>
              <a:t>πρόγραμμα</a:t>
            </a:r>
            <a:r>
              <a:rPr sz="1100" b="1" dirty="0">
                <a:latin typeface="Calibri"/>
                <a:cs typeface="Calibri"/>
              </a:rPr>
              <a:t> </a:t>
            </a:r>
            <a:r>
              <a:rPr sz="1100" b="1" spc="-5" dirty="0">
                <a:latin typeface="Calibri"/>
                <a:cs typeface="Calibri"/>
              </a:rPr>
              <a:t>που </a:t>
            </a:r>
            <a:r>
              <a:rPr sz="1100" b="1" dirty="0">
                <a:latin typeface="Calibri"/>
                <a:cs typeface="Calibri"/>
              </a:rPr>
              <a:t> </a:t>
            </a:r>
            <a:r>
              <a:rPr sz="1100" b="1" spc="-5" dirty="0">
                <a:latin typeface="Calibri"/>
                <a:cs typeface="Calibri"/>
              </a:rPr>
              <a:t>επικοινωνεί</a:t>
            </a:r>
            <a:r>
              <a:rPr sz="1100" b="1" spc="170" dirty="0">
                <a:latin typeface="Calibri"/>
                <a:cs typeface="Calibri"/>
              </a:rPr>
              <a:t> </a:t>
            </a:r>
            <a:r>
              <a:rPr sz="1100" b="1" dirty="0">
                <a:latin typeface="Calibri"/>
                <a:cs typeface="Calibri"/>
              </a:rPr>
              <a:t>με</a:t>
            </a:r>
            <a:r>
              <a:rPr sz="1100" b="1" spc="160" dirty="0">
                <a:latin typeface="Calibri"/>
                <a:cs typeface="Calibri"/>
              </a:rPr>
              <a:t> </a:t>
            </a:r>
            <a:r>
              <a:rPr sz="1100" b="1" spc="-5" dirty="0">
                <a:latin typeface="Courier New"/>
                <a:cs typeface="Courier New"/>
              </a:rPr>
              <a:t>server)</a:t>
            </a:r>
            <a:r>
              <a:rPr sz="1100" b="1" spc="5" dirty="0">
                <a:latin typeface="Courier New"/>
                <a:cs typeface="Courier New"/>
              </a:rPr>
              <a:t> </a:t>
            </a:r>
            <a:r>
              <a:rPr sz="1100" b="1" spc="-5" dirty="0">
                <a:latin typeface="Calibri"/>
                <a:cs typeface="Calibri"/>
              </a:rPr>
              <a:t>όσο</a:t>
            </a:r>
            <a:r>
              <a:rPr sz="1100" b="1" spc="170" dirty="0">
                <a:latin typeface="Calibri"/>
                <a:cs typeface="Calibri"/>
              </a:rPr>
              <a:t> </a:t>
            </a:r>
            <a:r>
              <a:rPr sz="1100" b="1" spc="-5" dirty="0">
                <a:latin typeface="Calibri"/>
                <a:cs typeface="Calibri"/>
              </a:rPr>
              <a:t>και</a:t>
            </a:r>
            <a:r>
              <a:rPr sz="1100" b="1" spc="165" dirty="0">
                <a:latin typeface="Calibri"/>
                <a:cs typeface="Calibri"/>
              </a:rPr>
              <a:t> </a:t>
            </a:r>
            <a:r>
              <a:rPr sz="1100" b="1" spc="-5" dirty="0">
                <a:latin typeface="Calibri"/>
                <a:cs typeface="Calibri"/>
              </a:rPr>
              <a:t>στο</a:t>
            </a:r>
            <a:r>
              <a:rPr sz="1100" b="1" spc="170" dirty="0">
                <a:latin typeface="Calibri"/>
                <a:cs typeface="Calibri"/>
              </a:rPr>
              <a:t> </a:t>
            </a:r>
            <a:r>
              <a:rPr sz="1100" b="1" spc="-5" dirty="0">
                <a:latin typeface="Calibri"/>
                <a:cs typeface="Calibri"/>
              </a:rPr>
              <a:t>φιλικό </a:t>
            </a:r>
            <a:r>
              <a:rPr sz="1100" b="1" spc="-235" dirty="0">
                <a:latin typeface="Calibri"/>
                <a:cs typeface="Calibri"/>
              </a:rPr>
              <a:t> </a:t>
            </a:r>
            <a:r>
              <a:rPr sz="1100" b="1" spc="-5" dirty="0">
                <a:latin typeface="Courier New"/>
                <a:cs typeface="Courier New"/>
              </a:rPr>
              <a:t>Kali</a:t>
            </a:r>
            <a:r>
              <a:rPr sz="1100" b="1" spc="-10" dirty="0">
                <a:latin typeface="Courier New"/>
                <a:cs typeface="Courier New"/>
              </a:rPr>
              <a:t> </a:t>
            </a:r>
            <a:r>
              <a:rPr sz="1100" b="1" spc="-5" dirty="0">
                <a:latin typeface="Courier New"/>
                <a:cs typeface="Courier New"/>
              </a:rPr>
              <a:t>Linux.</a:t>
            </a:r>
            <a:endParaRPr sz="1100">
              <a:latin typeface="Courier New"/>
              <a:cs typeface="Courier New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4368800" y="1480819"/>
            <a:ext cx="7715250" cy="5287010"/>
            <a:chOff x="4368800" y="1480819"/>
            <a:chExt cx="7715250" cy="5287010"/>
          </a:xfrm>
        </p:grpSpPr>
        <p:pic>
          <p:nvPicPr>
            <p:cNvPr id="13" name="object 1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368800" y="1480819"/>
              <a:ext cx="7715250" cy="5287010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564379" y="1676399"/>
              <a:ext cx="7137400" cy="4709160"/>
            </a:xfrm>
            <a:prstGeom prst="rect">
              <a:avLst/>
            </a:prstGeom>
          </p:spPr>
        </p:pic>
      </p:grpSp>
      <p:sp>
        <p:nvSpPr>
          <p:cNvPr id="15" name="object 1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720"/>
              </a:lnSpc>
            </a:pPr>
            <a:r>
              <a:rPr spc="30" dirty="0"/>
              <a:t>38</a:t>
            </a:r>
          </a:p>
        </p:txBody>
      </p:sp>
    </p:spTree>
  </p:cSld>
  <p:clrMapOvr>
    <a:masterClrMapping/>
  </p:clrMapOvr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876800" y="0"/>
            <a:ext cx="6845300" cy="6878955"/>
            <a:chOff x="4876800" y="0"/>
            <a:chExt cx="6845300" cy="6878955"/>
          </a:xfrm>
        </p:grpSpPr>
        <p:sp>
          <p:nvSpPr>
            <p:cNvPr id="3" name="object 3"/>
            <p:cNvSpPr/>
            <p:nvPr/>
          </p:nvSpPr>
          <p:spPr>
            <a:xfrm>
              <a:off x="6896100" y="1270"/>
              <a:ext cx="1818639" cy="6856730"/>
            </a:xfrm>
            <a:custGeom>
              <a:avLst/>
              <a:gdLst/>
              <a:ahLst/>
              <a:cxnLst/>
              <a:rect l="l" t="t" r="r" b="b"/>
              <a:pathLst>
                <a:path w="1818640" h="6856730">
                  <a:moveTo>
                    <a:pt x="0" y="6856730"/>
                  </a:moveTo>
                  <a:lnTo>
                    <a:pt x="1818322" y="0"/>
                  </a:lnTo>
                </a:path>
              </a:pathLst>
            </a:custGeom>
            <a:ln w="22225">
              <a:solidFill>
                <a:srgbClr val="D6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7895589" y="5207635"/>
              <a:ext cx="756285" cy="1645920"/>
            </a:xfrm>
            <a:custGeom>
              <a:avLst/>
              <a:gdLst/>
              <a:ahLst/>
              <a:cxnLst/>
              <a:rect l="l" t="t" r="r" b="b"/>
              <a:pathLst>
                <a:path w="756284" h="1645920">
                  <a:moveTo>
                    <a:pt x="578484" y="0"/>
                  </a:moveTo>
                  <a:lnTo>
                    <a:pt x="532129" y="6350"/>
                  </a:lnTo>
                  <a:lnTo>
                    <a:pt x="489902" y="24129"/>
                  </a:lnTo>
                  <a:lnTo>
                    <a:pt x="453389" y="52387"/>
                  </a:lnTo>
                  <a:lnTo>
                    <a:pt x="425132" y="89534"/>
                  </a:lnTo>
                  <a:lnTo>
                    <a:pt x="406400" y="134619"/>
                  </a:lnTo>
                  <a:lnTo>
                    <a:pt x="0" y="1645602"/>
                  </a:lnTo>
                  <a:lnTo>
                    <a:pt x="26352" y="1645602"/>
                  </a:lnTo>
                  <a:lnTo>
                    <a:pt x="430212" y="140969"/>
                  </a:lnTo>
                  <a:lnTo>
                    <a:pt x="450214" y="95249"/>
                  </a:lnTo>
                  <a:lnTo>
                    <a:pt x="482282" y="59689"/>
                  </a:lnTo>
                  <a:lnTo>
                    <a:pt x="523239" y="35559"/>
                  </a:lnTo>
                  <a:lnTo>
                    <a:pt x="569594" y="25399"/>
                  </a:lnTo>
                  <a:lnTo>
                    <a:pt x="662362" y="25399"/>
                  </a:lnTo>
                  <a:lnTo>
                    <a:pt x="624839" y="6350"/>
                  </a:lnTo>
                  <a:lnTo>
                    <a:pt x="578484" y="0"/>
                  </a:lnTo>
                  <a:close/>
                </a:path>
                <a:path w="756284" h="1645920">
                  <a:moveTo>
                    <a:pt x="662362" y="25399"/>
                  </a:moveTo>
                  <a:lnTo>
                    <a:pt x="569594" y="25399"/>
                  </a:lnTo>
                  <a:lnTo>
                    <a:pt x="618489" y="30797"/>
                  </a:lnTo>
                  <a:lnTo>
                    <a:pt x="672464" y="57784"/>
                  </a:lnTo>
                  <a:lnTo>
                    <a:pt x="711517" y="103822"/>
                  </a:lnTo>
                  <a:lnTo>
                    <a:pt x="730884" y="161607"/>
                  </a:lnTo>
                  <a:lnTo>
                    <a:pt x="731837" y="192087"/>
                  </a:lnTo>
                  <a:lnTo>
                    <a:pt x="726439" y="222884"/>
                  </a:lnTo>
                  <a:lnTo>
                    <a:pt x="343852" y="1645602"/>
                  </a:lnTo>
                  <a:lnTo>
                    <a:pt x="370204" y="1645602"/>
                  </a:lnTo>
                  <a:lnTo>
                    <a:pt x="750252" y="229552"/>
                  </a:lnTo>
                  <a:lnTo>
                    <a:pt x="756284" y="193674"/>
                  </a:lnTo>
                  <a:lnTo>
                    <a:pt x="755332" y="158432"/>
                  </a:lnTo>
                  <a:lnTo>
                    <a:pt x="732789" y="91122"/>
                  </a:lnTo>
                  <a:lnTo>
                    <a:pt x="686752" y="37782"/>
                  </a:lnTo>
                  <a:lnTo>
                    <a:pt x="662362" y="25399"/>
                  </a:lnTo>
                  <a:close/>
                </a:path>
              </a:pathLst>
            </a:custGeom>
            <a:solidFill>
              <a:srgbClr val="D679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548879" y="6167120"/>
              <a:ext cx="3294379" cy="612140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876800" y="1640840"/>
              <a:ext cx="6845300" cy="4526280"/>
            </a:xfrm>
            <a:prstGeom prst="rect">
              <a:avLst/>
            </a:prstGeom>
          </p:spPr>
        </p:pic>
      </p:grpSp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58558" y="3129598"/>
            <a:ext cx="2816860" cy="2834640"/>
          </a:xfrm>
          <a:prstGeom prst="rect">
            <a:avLst/>
          </a:prstGeom>
        </p:spPr>
      </p:pic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875030" y="423862"/>
            <a:ext cx="2616835" cy="2921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50" spc="160" dirty="0">
                <a:solidFill>
                  <a:srgbClr val="000000"/>
                </a:solidFill>
              </a:rPr>
              <a:t>Παραδείγματα</a:t>
            </a:r>
            <a:r>
              <a:rPr sz="1750" spc="165" dirty="0">
                <a:solidFill>
                  <a:srgbClr val="000000"/>
                </a:solidFill>
              </a:rPr>
              <a:t> </a:t>
            </a:r>
            <a:r>
              <a:rPr sz="1750" spc="80" dirty="0">
                <a:solidFill>
                  <a:srgbClr val="000000"/>
                </a:solidFill>
              </a:rPr>
              <a:t>στο</a:t>
            </a:r>
            <a:r>
              <a:rPr sz="1750" spc="5" dirty="0">
                <a:solidFill>
                  <a:srgbClr val="000000"/>
                </a:solidFill>
              </a:rPr>
              <a:t> </a:t>
            </a:r>
            <a:r>
              <a:rPr sz="1750" spc="114" dirty="0">
                <a:solidFill>
                  <a:srgbClr val="000000"/>
                </a:solidFill>
              </a:rPr>
              <a:t>fping</a:t>
            </a:r>
            <a:endParaRPr sz="1750"/>
          </a:p>
        </p:txBody>
      </p:sp>
      <p:sp>
        <p:nvSpPr>
          <p:cNvPr id="13" name="object 13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720"/>
              </a:lnSpc>
            </a:pPr>
            <a:r>
              <a:rPr spc="30" dirty="0"/>
              <a:t>39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8308340" y="33019"/>
            <a:ext cx="2174240" cy="1244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50" spc="60" dirty="0">
                <a:latin typeface="Calibri"/>
                <a:cs typeface="Calibri"/>
              </a:rPr>
              <a:t>CSP004_C_E:</a:t>
            </a:r>
            <a:r>
              <a:rPr sz="650" spc="35" dirty="0">
                <a:latin typeface="Calibri"/>
                <a:cs typeface="Calibri"/>
              </a:rPr>
              <a:t> </a:t>
            </a:r>
            <a:r>
              <a:rPr sz="650" spc="55" dirty="0">
                <a:latin typeface="Calibri"/>
                <a:cs typeface="Calibri"/>
              </a:rPr>
              <a:t>Abdelkader</a:t>
            </a:r>
            <a:r>
              <a:rPr sz="650" spc="30" dirty="0">
                <a:latin typeface="Calibri"/>
                <a:cs typeface="Calibri"/>
              </a:rPr>
              <a:t> </a:t>
            </a:r>
            <a:r>
              <a:rPr sz="650" spc="60" dirty="0">
                <a:latin typeface="Calibri"/>
                <a:cs typeface="Calibri"/>
              </a:rPr>
              <a:t>Shaaban</a:t>
            </a:r>
            <a:r>
              <a:rPr sz="650" spc="40" dirty="0">
                <a:latin typeface="Calibri"/>
                <a:cs typeface="Calibri"/>
              </a:rPr>
              <a:t> </a:t>
            </a:r>
            <a:r>
              <a:rPr sz="650" spc="55" dirty="0">
                <a:latin typeface="Calibri"/>
                <a:cs typeface="Calibri"/>
              </a:rPr>
              <a:t>και</a:t>
            </a:r>
            <a:r>
              <a:rPr sz="650" spc="25" dirty="0">
                <a:latin typeface="Calibri"/>
                <a:cs typeface="Calibri"/>
              </a:rPr>
              <a:t> </a:t>
            </a:r>
            <a:r>
              <a:rPr sz="650" spc="50" dirty="0">
                <a:latin typeface="Calibri"/>
                <a:cs typeface="Calibri"/>
              </a:rPr>
              <a:t>Stefan</a:t>
            </a:r>
            <a:r>
              <a:rPr sz="650" spc="25" dirty="0">
                <a:latin typeface="Calibri"/>
                <a:cs typeface="Calibri"/>
              </a:rPr>
              <a:t> </a:t>
            </a:r>
            <a:r>
              <a:rPr sz="650" spc="50" dirty="0">
                <a:latin typeface="Calibri"/>
                <a:cs typeface="Calibri"/>
              </a:rPr>
              <a:t>Schauer</a:t>
            </a:r>
            <a:endParaRPr sz="65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054735" y="893762"/>
            <a:ext cx="11013440" cy="3835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6800"/>
              </a:lnSpc>
              <a:spcBef>
                <a:spcPts val="100"/>
              </a:spcBef>
            </a:pPr>
            <a:r>
              <a:rPr sz="1100" b="1" spc="-5" dirty="0">
                <a:latin typeface="Calibri"/>
                <a:cs typeface="Calibri"/>
              </a:rPr>
              <a:t>Το</a:t>
            </a:r>
            <a:r>
              <a:rPr sz="1100" b="1" spc="65" dirty="0">
                <a:latin typeface="Calibri"/>
                <a:cs typeface="Calibri"/>
              </a:rPr>
              <a:t> </a:t>
            </a:r>
            <a:r>
              <a:rPr sz="1100" b="1" spc="-5" dirty="0">
                <a:latin typeface="Arial"/>
                <a:cs typeface="Arial"/>
              </a:rPr>
              <a:t>fping</a:t>
            </a:r>
            <a:r>
              <a:rPr sz="1100" b="1" spc="5" dirty="0">
                <a:latin typeface="Arial"/>
                <a:cs typeface="Arial"/>
              </a:rPr>
              <a:t> </a:t>
            </a:r>
            <a:r>
              <a:rPr sz="1100" b="1" spc="-5" dirty="0">
                <a:latin typeface="Calibri"/>
                <a:cs typeface="Calibri"/>
              </a:rPr>
              <a:t>είναι</a:t>
            </a:r>
            <a:r>
              <a:rPr sz="1100" b="1" spc="70" dirty="0">
                <a:latin typeface="Calibri"/>
                <a:cs typeface="Calibri"/>
              </a:rPr>
              <a:t> </a:t>
            </a:r>
            <a:r>
              <a:rPr sz="1100" b="1" spc="-5" dirty="0">
                <a:latin typeface="Calibri"/>
                <a:cs typeface="Calibri"/>
              </a:rPr>
              <a:t>προγραμματίζω</a:t>
            </a:r>
            <a:r>
              <a:rPr sz="1100" b="1" spc="65" dirty="0">
                <a:latin typeface="Calibri"/>
                <a:cs typeface="Calibri"/>
              </a:rPr>
              <a:t> </a:t>
            </a:r>
            <a:r>
              <a:rPr sz="1100" b="1" dirty="0">
                <a:latin typeface="Calibri"/>
                <a:cs typeface="Calibri"/>
              </a:rPr>
              <a:t>για</a:t>
            </a:r>
            <a:r>
              <a:rPr sz="1100" b="1" spc="60" dirty="0">
                <a:latin typeface="Calibri"/>
                <a:cs typeface="Calibri"/>
              </a:rPr>
              <a:t> </a:t>
            </a:r>
            <a:r>
              <a:rPr sz="1100" b="1" spc="-5" dirty="0">
                <a:latin typeface="Calibri"/>
                <a:cs typeface="Calibri"/>
              </a:rPr>
              <a:t>την</a:t>
            </a:r>
            <a:r>
              <a:rPr sz="1100" b="1" spc="70" dirty="0">
                <a:latin typeface="Calibri"/>
                <a:cs typeface="Calibri"/>
              </a:rPr>
              <a:t> </a:t>
            </a:r>
            <a:r>
              <a:rPr sz="1100" b="1" spc="-5" dirty="0">
                <a:latin typeface="Calibri"/>
                <a:cs typeface="Calibri"/>
              </a:rPr>
              <a:t>αποστολή</a:t>
            </a:r>
            <a:r>
              <a:rPr sz="1100" b="1" spc="65" dirty="0">
                <a:latin typeface="Calibri"/>
                <a:cs typeface="Calibri"/>
              </a:rPr>
              <a:t> </a:t>
            </a:r>
            <a:r>
              <a:rPr sz="1100" b="1" spc="-5" dirty="0">
                <a:latin typeface="Arial"/>
                <a:cs typeface="Arial"/>
              </a:rPr>
              <a:t>ICMP</a:t>
            </a:r>
            <a:r>
              <a:rPr sz="1100" b="1" spc="15" dirty="0">
                <a:latin typeface="Arial"/>
                <a:cs typeface="Arial"/>
              </a:rPr>
              <a:t> </a:t>
            </a:r>
            <a:r>
              <a:rPr sz="1100" b="1" spc="-5" dirty="0">
                <a:latin typeface="Arial"/>
                <a:cs typeface="Arial"/>
              </a:rPr>
              <a:t>echo</a:t>
            </a:r>
            <a:r>
              <a:rPr sz="1100" b="1" spc="10" dirty="0">
                <a:latin typeface="Arial"/>
                <a:cs typeface="Arial"/>
              </a:rPr>
              <a:t> </a:t>
            </a:r>
            <a:r>
              <a:rPr sz="1100" b="1" spc="-5" dirty="0">
                <a:latin typeface="Arial"/>
                <a:cs typeface="Arial"/>
              </a:rPr>
              <a:t>probes</a:t>
            </a:r>
            <a:r>
              <a:rPr sz="1100" b="1" spc="10" dirty="0">
                <a:latin typeface="Arial"/>
                <a:cs typeface="Arial"/>
              </a:rPr>
              <a:t> </a:t>
            </a:r>
            <a:r>
              <a:rPr sz="1100" b="1" dirty="0">
                <a:latin typeface="Calibri"/>
                <a:cs typeface="Calibri"/>
              </a:rPr>
              <a:t>σε</a:t>
            </a:r>
            <a:r>
              <a:rPr sz="1100" b="1" spc="65" dirty="0">
                <a:latin typeface="Calibri"/>
                <a:cs typeface="Calibri"/>
              </a:rPr>
              <a:t> </a:t>
            </a:r>
            <a:r>
              <a:rPr sz="1100" b="1" spc="-5" dirty="0">
                <a:latin typeface="Calibri"/>
                <a:cs typeface="Calibri"/>
              </a:rPr>
              <a:t>δικτυακούς</a:t>
            </a:r>
            <a:r>
              <a:rPr sz="1100" b="1" spc="65" dirty="0">
                <a:latin typeface="Calibri"/>
                <a:cs typeface="Calibri"/>
              </a:rPr>
              <a:t> </a:t>
            </a:r>
            <a:r>
              <a:rPr sz="1100" b="1" spc="-5" dirty="0">
                <a:latin typeface="Calibri"/>
                <a:cs typeface="Calibri"/>
              </a:rPr>
              <a:t>υπολογιστές</a:t>
            </a:r>
            <a:r>
              <a:rPr sz="1100" b="1" spc="-5" dirty="0">
                <a:latin typeface="Arial"/>
                <a:cs typeface="Arial"/>
              </a:rPr>
              <a:t>,</a:t>
            </a:r>
            <a:r>
              <a:rPr sz="1100" b="1" spc="5" dirty="0">
                <a:latin typeface="Arial"/>
                <a:cs typeface="Arial"/>
              </a:rPr>
              <a:t> </a:t>
            </a:r>
            <a:r>
              <a:rPr sz="1100" b="1" spc="-5" dirty="0">
                <a:latin typeface="Calibri"/>
                <a:cs typeface="Calibri"/>
              </a:rPr>
              <a:t>παρόμοιο</a:t>
            </a:r>
            <a:r>
              <a:rPr sz="1100" b="1" spc="70" dirty="0">
                <a:latin typeface="Calibri"/>
                <a:cs typeface="Calibri"/>
              </a:rPr>
              <a:t> </a:t>
            </a:r>
            <a:r>
              <a:rPr sz="1100" b="1" dirty="0">
                <a:latin typeface="Calibri"/>
                <a:cs typeface="Calibri"/>
              </a:rPr>
              <a:t>με</a:t>
            </a:r>
            <a:r>
              <a:rPr sz="1100" b="1" spc="60" dirty="0">
                <a:latin typeface="Calibri"/>
                <a:cs typeface="Calibri"/>
              </a:rPr>
              <a:t> </a:t>
            </a:r>
            <a:r>
              <a:rPr sz="1100" b="1" spc="-5" dirty="0">
                <a:latin typeface="Calibri"/>
                <a:cs typeface="Calibri"/>
              </a:rPr>
              <a:t>το</a:t>
            </a:r>
            <a:r>
              <a:rPr sz="1100" b="1" spc="70" dirty="0">
                <a:latin typeface="Calibri"/>
                <a:cs typeface="Calibri"/>
              </a:rPr>
              <a:t> </a:t>
            </a:r>
            <a:r>
              <a:rPr sz="1100" b="1" spc="-5" dirty="0">
                <a:latin typeface="Arial"/>
                <a:cs typeface="Arial"/>
              </a:rPr>
              <a:t>ping</a:t>
            </a:r>
            <a:r>
              <a:rPr sz="1100" b="1" spc="-5" dirty="0">
                <a:latin typeface="Calibri"/>
                <a:cs typeface="Calibri"/>
              </a:rPr>
              <a:t>αλλά</a:t>
            </a:r>
            <a:r>
              <a:rPr sz="1100" b="1" spc="60" dirty="0">
                <a:latin typeface="Calibri"/>
                <a:cs typeface="Calibri"/>
              </a:rPr>
              <a:t> </a:t>
            </a:r>
            <a:r>
              <a:rPr sz="1100" b="1" dirty="0">
                <a:latin typeface="Calibri"/>
                <a:cs typeface="Calibri"/>
              </a:rPr>
              <a:t>με</a:t>
            </a:r>
            <a:r>
              <a:rPr sz="1100" b="1" spc="60" dirty="0">
                <a:latin typeface="Calibri"/>
                <a:cs typeface="Calibri"/>
              </a:rPr>
              <a:t> </a:t>
            </a:r>
            <a:r>
              <a:rPr sz="1100" b="1" spc="-5" dirty="0">
                <a:latin typeface="Calibri"/>
                <a:cs typeface="Calibri"/>
              </a:rPr>
              <a:t>πολύ</a:t>
            </a:r>
            <a:r>
              <a:rPr sz="1100" b="1" spc="70" dirty="0">
                <a:latin typeface="Calibri"/>
                <a:cs typeface="Calibri"/>
              </a:rPr>
              <a:t> </a:t>
            </a:r>
            <a:r>
              <a:rPr sz="1100" b="1" spc="-5" dirty="0">
                <a:latin typeface="Calibri"/>
                <a:cs typeface="Calibri"/>
              </a:rPr>
              <a:t>καλύτερες</a:t>
            </a:r>
            <a:r>
              <a:rPr sz="1100" b="1" spc="60" dirty="0">
                <a:latin typeface="Calibri"/>
                <a:cs typeface="Calibri"/>
              </a:rPr>
              <a:t> </a:t>
            </a:r>
            <a:r>
              <a:rPr sz="1100" b="1" spc="-5" dirty="0">
                <a:latin typeface="Calibri"/>
                <a:cs typeface="Calibri"/>
              </a:rPr>
              <a:t>επιδόσεις</a:t>
            </a:r>
            <a:r>
              <a:rPr sz="1100" b="1" spc="60" dirty="0">
                <a:latin typeface="Calibri"/>
                <a:cs typeface="Calibri"/>
              </a:rPr>
              <a:t> </a:t>
            </a:r>
            <a:r>
              <a:rPr sz="1100" b="1" spc="-5" dirty="0">
                <a:latin typeface="Calibri"/>
                <a:cs typeface="Calibri"/>
              </a:rPr>
              <a:t>όταν</a:t>
            </a:r>
            <a:r>
              <a:rPr sz="1100" b="1" spc="70" dirty="0">
                <a:latin typeface="Calibri"/>
                <a:cs typeface="Calibri"/>
              </a:rPr>
              <a:t> </a:t>
            </a:r>
            <a:r>
              <a:rPr sz="1100" b="1" spc="-5" dirty="0">
                <a:latin typeface="Calibri"/>
                <a:cs typeface="Calibri"/>
              </a:rPr>
              <a:t>κάνει</a:t>
            </a:r>
            <a:r>
              <a:rPr sz="1100" b="1" spc="60" dirty="0">
                <a:latin typeface="Calibri"/>
                <a:cs typeface="Calibri"/>
              </a:rPr>
              <a:t> </a:t>
            </a:r>
            <a:r>
              <a:rPr sz="1100" b="1" spc="-5" dirty="0">
                <a:latin typeface="Arial"/>
                <a:cs typeface="Arial"/>
              </a:rPr>
              <a:t>ping</a:t>
            </a:r>
            <a:r>
              <a:rPr sz="1100" b="1" spc="5" dirty="0">
                <a:latin typeface="Arial"/>
                <a:cs typeface="Arial"/>
              </a:rPr>
              <a:t> </a:t>
            </a:r>
            <a:r>
              <a:rPr sz="1100" b="1" dirty="0">
                <a:latin typeface="Calibri"/>
                <a:cs typeface="Calibri"/>
              </a:rPr>
              <a:t>σε</a:t>
            </a:r>
            <a:r>
              <a:rPr sz="1100" b="1" spc="65" dirty="0">
                <a:latin typeface="Calibri"/>
                <a:cs typeface="Calibri"/>
              </a:rPr>
              <a:t> </a:t>
            </a:r>
            <a:r>
              <a:rPr sz="1100" b="1" spc="-5" dirty="0">
                <a:latin typeface="Calibri"/>
                <a:cs typeface="Calibri"/>
              </a:rPr>
              <a:t>πολλούς </a:t>
            </a:r>
            <a:r>
              <a:rPr sz="1100" b="1" dirty="0">
                <a:latin typeface="Calibri"/>
                <a:cs typeface="Calibri"/>
              </a:rPr>
              <a:t> </a:t>
            </a:r>
            <a:r>
              <a:rPr sz="1100" b="1" spc="-5" dirty="0">
                <a:latin typeface="Calibri"/>
                <a:cs typeface="Calibri"/>
              </a:rPr>
              <a:t>υπολογιστές</a:t>
            </a:r>
            <a:r>
              <a:rPr sz="1100" b="1" spc="-5" dirty="0">
                <a:latin typeface="Arial"/>
                <a:cs typeface="Arial"/>
              </a:rPr>
              <a:t>.</a:t>
            </a:r>
            <a:endParaRPr sz="11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305434" y="1840229"/>
            <a:ext cx="4079240" cy="6934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50" b="1" spc="80" dirty="0">
                <a:latin typeface="Calibri"/>
                <a:cs typeface="Calibri"/>
              </a:rPr>
              <a:t>Ping</a:t>
            </a:r>
            <a:r>
              <a:rPr sz="1250" b="1" spc="30" dirty="0">
                <a:latin typeface="Calibri"/>
                <a:cs typeface="Calibri"/>
              </a:rPr>
              <a:t> </a:t>
            </a:r>
            <a:r>
              <a:rPr sz="1250" b="1" spc="100" dirty="0">
                <a:latin typeface="Calibri"/>
                <a:cs typeface="Calibri"/>
              </a:rPr>
              <a:t>πολλαπλών</a:t>
            </a:r>
            <a:r>
              <a:rPr sz="1250" b="1" spc="35" dirty="0">
                <a:latin typeface="Calibri"/>
                <a:cs typeface="Calibri"/>
              </a:rPr>
              <a:t> </a:t>
            </a:r>
            <a:r>
              <a:rPr sz="1250" b="1" spc="85" dirty="0">
                <a:latin typeface="Calibri"/>
                <a:cs typeface="Calibri"/>
              </a:rPr>
              <a:t>κεντρικών</a:t>
            </a:r>
            <a:r>
              <a:rPr sz="1250" b="1" spc="35" dirty="0">
                <a:latin typeface="Calibri"/>
                <a:cs typeface="Calibri"/>
              </a:rPr>
              <a:t> </a:t>
            </a:r>
            <a:r>
              <a:rPr sz="1250" b="1" spc="90" dirty="0">
                <a:latin typeface="Calibri"/>
                <a:cs typeface="Calibri"/>
              </a:rPr>
              <a:t>υπολογιστών</a:t>
            </a:r>
            <a:r>
              <a:rPr sz="1250" b="1" spc="35" dirty="0">
                <a:latin typeface="Calibri"/>
                <a:cs typeface="Calibri"/>
              </a:rPr>
              <a:t> </a:t>
            </a:r>
            <a:r>
              <a:rPr sz="1250" b="1" spc="105" dirty="0">
                <a:latin typeface="Calibri"/>
                <a:cs typeface="Calibri"/>
              </a:rPr>
              <a:t>από</a:t>
            </a:r>
            <a:r>
              <a:rPr sz="1250" b="1" spc="35" dirty="0">
                <a:latin typeface="Calibri"/>
                <a:cs typeface="Calibri"/>
              </a:rPr>
              <a:t> </a:t>
            </a:r>
            <a:r>
              <a:rPr sz="1250" b="1" spc="70" dirty="0">
                <a:latin typeface="Calibri"/>
                <a:cs typeface="Calibri"/>
              </a:rPr>
              <a:t>αρχείο</a:t>
            </a:r>
            <a:endParaRPr sz="125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200">
              <a:latin typeface="Calibri"/>
              <a:cs typeface="Calibri"/>
            </a:endParaRPr>
          </a:p>
          <a:p>
            <a:pPr marL="729615">
              <a:lnSpc>
                <a:spcPct val="100000"/>
              </a:lnSpc>
              <a:spcBef>
                <a:spcPts val="969"/>
              </a:spcBef>
            </a:pPr>
            <a:r>
              <a:rPr sz="1100" b="1" spc="-5" dirty="0">
                <a:solidFill>
                  <a:srgbClr val="CF2D1C"/>
                </a:solidFill>
                <a:latin typeface="Courier New"/>
                <a:cs typeface="Courier New"/>
              </a:rPr>
              <a:t>fping</a:t>
            </a:r>
            <a:r>
              <a:rPr sz="1100" b="1" spc="-45" dirty="0">
                <a:solidFill>
                  <a:srgbClr val="CF2D1C"/>
                </a:solidFill>
                <a:latin typeface="Courier New"/>
                <a:cs typeface="Courier New"/>
              </a:rPr>
              <a:t> </a:t>
            </a:r>
            <a:r>
              <a:rPr sz="1100" b="1" spc="-15" dirty="0">
                <a:solidFill>
                  <a:srgbClr val="CF2D1C"/>
                </a:solidFill>
                <a:latin typeface="Courier New"/>
                <a:cs typeface="Courier New"/>
              </a:rPr>
              <a:t>hosts.txt</a:t>
            </a:r>
            <a:endParaRPr sz="1100">
              <a:latin typeface="Courier New"/>
              <a:cs typeface="Courier New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663257" y="4473575"/>
            <a:ext cx="3577590" cy="57848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 marR="5080" algn="ctr">
              <a:lnSpc>
                <a:spcPct val="109600"/>
              </a:lnSpc>
              <a:spcBef>
                <a:spcPts val="110"/>
              </a:spcBef>
            </a:pPr>
            <a:r>
              <a:rPr sz="1100" b="1" spc="-5" dirty="0">
                <a:latin typeface="Calibri"/>
                <a:cs typeface="Calibri"/>
              </a:rPr>
              <a:t>Το</a:t>
            </a:r>
            <a:r>
              <a:rPr sz="1100" b="1" spc="170" dirty="0">
                <a:latin typeface="Calibri"/>
                <a:cs typeface="Calibri"/>
              </a:rPr>
              <a:t> </a:t>
            </a:r>
            <a:r>
              <a:rPr sz="1100" b="1" spc="-5" dirty="0">
                <a:latin typeface="Calibri"/>
                <a:cs typeface="Calibri"/>
              </a:rPr>
              <a:t>αρχείο</a:t>
            </a:r>
            <a:r>
              <a:rPr sz="1100" b="1" spc="170" dirty="0">
                <a:latin typeface="Calibri"/>
                <a:cs typeface="Calibri"/>
              </a:rPr>
              <a:t> </a:t>
            </a:r>
            <a:r>
              <a:rPr sz="1100" b="1" spc="-5" dirty="0">
                <a:latin typeface="Courier New"/>
                <a:cs typeface="Courier New"/>
              </a:rPr>
              <a:t>hosts.txt</a:t>
            </a:r>
            <a:r>
              <a:rPr sz="1100" b="1" spc="5" dirty="0">
                <a:latin typeface="Courier New"/>
                <a:cs typeface="Courier New"/>
              </a:rPr>
              <a:t> </a:t>
            </a:r>
            <a:r>
              <a:rPr sz="1100" b="1" spc="-5" dirty="0">
                <a:latin typeface="Calibri"/>
                <a:cs typeface="Calibri"/>
              </a:rPr>
              <a:t>βρίσκεται</a:t>
            </a:r>
            <a:r>
              <a:rPr sz="1100" b="1" spc="170" dirty="0">
                <a:latin typeface="Calibri"/>
                <a:cs typeface="Calibri"/>
              </a:rPr>
              <a:t> </a:t>
            </a:r>
            <a:r>
              <a:rPr sz="1100" b="1" spc="-5" dirty="0">
                <a:latin typeface="Calibri"/>
                <a:cs typeface="Calibri"/>
              </a:rPr>
              <a:t>στην</a:t>
            </a:r>
            <a:r>
              <a:rPr sz="1100" b="1" spc="170" dirty="0">
                <a:latin typeface="Calibri"/>
                <a:cs typeface="Calibri"/>
              </a:rPr>
              <a:t> </a:t>
            </a:r>
            <a:r>
              <a:rPr sz="1100" b="1" spc="-5" dirty="0">
                <a:latin typeface="Calibri"/>
                <a:cs typeface="Calibri"/>
              </a:rPr>
              <a:t>επιτραπέζια</a:t>
            </a:r>
            <a:r>
              <a:rPr sz="1100" b="1" spc="170" dirty="0">
                <a:latin typeface="Calibri"/>
                <a:cs typeface="Calibri"/>
              </a:rPr>
              <a:t> </a:t>
            </a:r>
            <a:r>
              <a:rPr sz="1100" b="1" spc="-5" dirty="0">
                <a:latin typeface="Calibri"/>
                <a:cs typeface="Calibri"/>
              </a:rPr>
              <a:t>και </a:t>
            </a:r>
            <a:r>
              <a:rPr sz="1100" b="1" spc="-235" dirty="0">
                <a:latin typeface="Calibri"/>
                <a:cs typeface="Calibri"/>
              </a:rPr>
              <a:t> </a:t>
            </a:r>
            <a:r>
              <a:rPr sz="1100" b="1" spc="-5" dirty="0">
                <a:latin typeface="Calibri"/>
                <a:cs typeface="Calibri"/>
              </a:rPr>
              <a:t>περιέχει</a:t>
            </a:r>
            <a:r>
              <a:rPr sz="1100" b="1" spc="245" dirty="0">
                <a:latin typeface="Calibri"/>
                <a:cs typeface="Calibri"/>
              </a:rPr>
              <a:t> </a:t>
            </a:r>
            <a:r>
              <a:rPr sz="1100" b="1" spc="-5" dirty="0">
                <a:latin typeface="Calibri"/>
                <a:cs typeface="Calibri"/>
              </a:rPr>
              <a:t>μια</a:t>
            </a:r>
            <a:r>
              <a:rPr sz="1100" b="1" spc="240" dirty="0">
                <a:latin typeface="Calibri"/>
                <a:cs typeface="Calibri"/>
              </a:rPr>
              <a:t> </a:t>
            </a:r>
            <a:r>
              <a:rPr sz="1100" b="1" spc="-5" dirty="0">
                <a:latin typeface="Calibri"/>
                <a:cs typeface="Calibri"/>
              </a:rPr>
              <a:t>λίστα</a:t>
            </a:r>
            <a:r>
              <a:rPr sz="1100" b="1" spc="240" dirty="0">
                <a:latin typeface="Calibri"/>
                <a:cs typeface="Calibri"/>
              </a:rPr>
              <a:t> </a:t>
            </a:r>
            <a:r>
              <a:rPr sz="1100" b="1" dirty="0">
                <a:latin typeface="Calibri"/>
                <a:cs typeface="Calibri"/>
              </a:rPr>
              <a:t>με</a:t>
            </a:r>
            <a:r>
              <a:rPr sz="1100" b="1" spc="245" dirty="0">
                <a:latin typeface="Calibri"/>
                <a:cs typeface="Calibri"/>
              </a:rPr>
              <a:t> </a:t>
            </a:r>
            <a:r>
              <a:rPr sz="1100" b="1" spc="-5" dirty="0">
                <a:latin typeface="Calibri"/>
                <a:cs typeface="Calibri"/>
              </a:rPr>
              <a:t>όλες</a:t>
            </a:r>
            <a:r>
              <a:rPr sz="1100" b="1" spc="240" dirty="0">
                <a:latin typeface="Calibri"/>
                <a:cs typeface="Calibri"/>
              </a:rPr>
              <a:t> </a:t>
            </a:r>
            <a:r>
              <a:rPr sz="1100" b="1" spc="-5" dirty="0">
                <a:latin typeface="Calibri"/>
                <a:cs typeface="Calibri"/>
              </a:rPr>
              <a:t>τις</a:t>
            </a:r>
            <a:r>
              <a:rPr sz="1100" b="1" spc="240" dirty="0">
                <a:latin typeface="Calibri"/>
                <a:cs typeface="Calibri"/>
              </a:rPr>
              <a:t> </a:t>
            </a:r>
            <a:r>
              <a:rPr sz="1100" b="1" spc="-5" dirty="0">
                <a:latin typeface="Calibri"/>
                <a:cs typeface="Calibri"/>
              </a:rPr>
              <a:t>συσκευές</a:t>
            </a:r>
            <a:r>
              <a:rPr sz="1100" b="1" spc="484" dirty="0">
                <a:latin typeface="Calibri"/>
                <a:cs typeface="Calibri"/>
              </a:rPr>
              <a:t> </a:t>
            </a:r>
            <a:r>
              <a:rPr sz="1100" b="1" spc="-5" dirty="0">
                <a:latin typeface="Calibri"/>
                <a:cs typeface="Calibri"/>
              </a:rPr>
              <a:t>μου</a:t>
            </a:r>
            <a:r>
              <a:rPr sz="1100" b="1" spc="480" dirty="0">
                <a:latin typeface="Calibri"/>
                <a:cs typeface="Calibri"/>
              </a:rPr>
              <a:t> </a:t>
            </a:r>
            <a:r>
              <a:rPr sz="1100" b="1" spc="-5" dirty="0">
                <a:latin typeface="Calibri"/>
                <a:cs typeface="Calibri"/>
              </a:rPr>
              <a:t>στο </a:t>
            </a:r>
            <a:r>
              <a:rPr sz="1100" b="1" dirty="0">
                <a:latin typeface="Calibri"/>
                <a:cs typeface="Calibri"/>
              </a:rPr>
              <a:t> </a:t>
            </a:r>
            <a:r>
              <a:rPr sz="1100" b="1" spc="-5" dirty="0">
                <a:latin typeface="Calibri"/>
                <a:cs typeface="Calibri"/>
              </a:rPr>
              <a:t>δίκτυο</a:t>
            </a:r>
            <a:r>
              <a:rPr sz="1100" b="1" spc="-5" dirty="0">
                <a:latin typeface="Courier New"/>
                <a:cs typeface="Courier New"/>
              </a:rPr>
              <a:t>.</a:t>
            </a:r>
            <a:endParaRPr sz="1100">
              <a:latin typeface="Courier New"/>
              <a:cs typeface="Courier New"/>
            </a:endParaRPr>
          </a:p>
        </p:txBody>
      </p:sp>
    </p:spTree>
  </p:cSld>
  <p:clrMapOvr>
    <a:masterClrMapping/>
  </p:clrMapOvr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579620" y="0"/>
            <a:ext cx="7425690" cy="6878955"/>
            <a:chOff x="4579620" y="0"/>
            <a:chExt cx="7425690" cy="6878955"/>
          </a:xfrm>
        </p:grpSpPr>
        <p:sp>
          <p:nvSpPr>
            <p:cNvPr id="3" name="object 3"/>
            <p:cNvSpPr/>
            <p:nvPr/>
          </p:nvSpPr>
          <p:spPr>
            <a:xfrm>
              <a:off x="6896100" y="1270"/>
              <a:ext cx="1818639" cy="6856730"/>
            </a:xfrm>
            <a:custGeom>
              <a:avLst/>
              <a:gdLst/>
              <a:ahLst/>
              <a:cxnLst/>
              <a:rect l="l" t="t" r="r" b="b"/>
              <a:pathLst>
                <a:path w="1818640" h="6856730">
                  <a:moveTo>
                    <a:pt x="0" y="6856730"/>
                  </a:moveTo>
                  <a:lnTo>
                    <a:pt x="1818322" y="0"/>
                  </a:lnTo>
                </a:path>
              </a:pathLst>
            </a:custGeom>
            <a:ln w="22225">
              <a:solidFill>
                <a:srgbClr val="D6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7895590" y="5207635"/>
              <a:ext cx="756285" cy="1645920"/>
            </a:xfrm>
            <a:custGeom>
              <a:avLst/>
              <a:gdLst/>
              <a:ahLst/>
              <a:cxnLst/>
              <a:rect l="l" t="t" r="r" b="b"/>
              <a:pathLst>
                <a:path w="756284" h="1645920">
                  <a:moveTo>
                    <a:pt x="578484" y="0"/>
                  </a:moveTo>
                  <a:lnTo>
                    <a:pt x="532129" y="6350"/>
                  </a:lnTo>
                  <a:lnTo>
                    <a:pt x="489902" y="24129"/>
                  </a:lnTo>
                  <a:lnTo>
                    <a:pt x="453389" y="52387"/>
                  </a:lnTo>
                  <a:lnTo>
                    <a:pt x="425132" y="89534"/>
                  </a:lnTo>
                  <a:lnTo>
                    <a:pt x="406400" y="134619"/>
                  </a:lnTo>
                  <a:lnTo>
                    <a:pt x="0" y="1645602"/>
                  </a:lnTo>
                  <a:lnTo>
                    <a:pt x="26352" y="1645602"/>
                  </a:lnTo>
                  <a:lnTo>
                    <a:pt x="430212" y="140969"/>
                  </a:lnTo>
                  <a:lnTo>
                    <a:pt x="450214" y="95249"/>
                  </a:lnTo>
                  <a:lnTo>
                    <a:pt x="482282" y="59689"/>
                  </a:lnTo>
                  <a:lnTo>
                    <a:pt x="523239" y="35559"/>
                  </a:lnTo>
                  <a:lnTo>
                    <a:pt x="569594" y="25399"/>
                  </a:lnTo>
                  <a:lnTo>
                    <a:pt x="662362" y="25399"/>
                  </a:lnTo>
                  <a:lnTo>
                    <a:pt x="624839" y="6350"/>
                  </a:lnTo>
                  <a:lnTo>
                    <a:pt x="578484" y="0"/>
                  </a:lnTo>
                  <a:close/>
                </a:path>
                <a:path w="756284" h="1645920">
                  <a:moveTo>
                    <a:pt x="662362" y="25399"/>
                  </a:moveTo>
                  <a:lnTo>
                    <a:pt x="569594" y="25399"/>
                  </a:lnTo>
                  <a:lnTo>
                    <a:pt x="618489" y="30797"/>
                  </a:lnTo>
                  <a:lnTo>
                    <a:pt x="672464" y="57784"/>
                  </a:lnTo>
                  <a:lnTo>
                    <a:pt x="711517" y="103822"/>
                  </a:lnTo>
                  <a:lnTo>
                    <a:pt x="730884" y="161607"/>
                  </a:lnTo>
                  <a:lnTo>
                    <a:pt x="731837" y="192087"/>
                  </a:lnTo>
                  <a:lnTo>
                    <a:pt x="726439" y="222884"/>
                  </a:lnTo>
                  <a:lnTo>
                    <a:pt x="343852" y="1645602"/>
                  </a:lnTo>
                  <a:lnTo>
                    <a:pt x="370204" y="1645602"/>
                  </a:lnTo>
                  <a:lnTo>
                    <a:pt x="750252" y="229552"/>
                  </a:lnTo>
                  <a:lnTo>
                    <a:pt x="756284" y="193674"/>
                  </a:lnTo>
                  <a:lnTo>
                    <a:pt x="755332" y="158432"/>
                  </a:lnTo>
                  <a:lnTo>
                    <a:pt x="732789" y="91122"/>
                  </a:lnTo>
                  <a:lnTo>
                    <a:pt x="686752" y="37782"/>
                  </a:lnTo>
                  <a:lnTo>
                    <a:pt x="662362" y="25399"/>
                  </a:lnTo>
                  <a:close/>
                </a:path>
              </a:pathLst>
            </a:custGeom>
            <a:solidFill>
              <a:srgbClr val="D679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548880" y="6167120"/>
              <a:ext cx="3294379" cy="612140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579620" y="1521459"/>
              <a:ext cx="7425690" cy="5071110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775200" y="1717040"/>
              <a:ext cx="6847840" cy="4493260"/>
            </a:xfrm>
            <a:prstGeom prst="rect">
              <a:avLst/>
            </a:prstGeom>
          </p:spPr>
        </p:pic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875030" y="423862"/>
            <a:ext cx="2616835" cy="2921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50" spc="160" dirty="0">
                <a:solidFill>
                  <a:srgbClr val="000000"/>
                </a:solidFill>
              </a:rPr>
              <a:t>Παραδείγματα</a:t>
            </a:r>
            <a:r>
              <a:rPr sz="1750" spc="165" dirty="0">
                <a:solidFill>
                  <a:srgbClr val="000000"/>
                </a:solidFill>
              </a:rPr>
              <a:t> </a:t>
            </a:r>
            <a:r>
              <a:rPr sz="1750" spc="80" dirty="0">
                <a:solidFill>
                  <a:srgbClr val="000000"/>
                </a:solidFill>
              </a:rPr>
              <a:t>στο</a:t>
            </a:r>
            <a:r>
              <a:rPr sz="1750" spc="5" dirty="0">
                <a:solidFill>
                  <a:srgbClr val="000000"/>
                </a:solidFill>
              </a:rPr>
              <a:t> </a:t>
            </a:r>
            <a:r>
              <a:rPr sz="1750" spc="114" dirty="0">
                <a:solidFill>
                  <a:srgbClr val="000000"/>
                </a:solidFill>
              </a:rPr>
              <a:t>fping</a:t>
            </a:r>
            <a:endParaRPr sz="1750"/>
          </a:p>
        </p:txBody>
      </p:sp>
      <p:sp>
        <p:nvSpPr>
          <p:cNvPr id="9" name="object 9"/>
          <p:cNvSpPr txBox="1"/>
          <p:nvPr/>
        </p:nvSpPr>
        <p:spPr>
          <a:xfrm>
            <a:off x="8308340" y="33019"/>
            <a:ext cx="2174240" cy="1244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50" spc="60" dirty="0">
                <a:latin typeface="Calibri"/>
                <a:cs typeface="Calibri"/>
              </a:rPr>
              <a:t>CSP004_C_E:</a:t>
            </a:r>
            <a:r>
              <a:rPr sz="650" spc="35" dirty="0">
                <a:latin typeface="Calibri"/>
                <a:cs typeface="Calibri"/>
              </a:rPr>
              <a:t> </a:t>
            </a:r>
            <a:r>
              <a:rPr sz="650" spc="55" dirty="0">
                <a:latin typeface="Calibri"/>
                <a:cs typeface="Calibri"/>
              </a:rPr>
              <a:t>Abdelkader</a:t>
            </a:r>
            <a:r>
              <a:rPr sz="650" spc="30" dirty="0">
                <a:latin typeface="Calibri"/>
                <a:cs typeface="Calibri"/>
              </a:rPr>
              <a:t> </a:t>
            </a:r>
            <a:r>
              <a:rPr sz="650" spc="60" dirty="0">
                <a:latin typeface="Calibri"/>
                <a:cs typeface="Calibri"/>
              </a:rPr>
              <a:t>Shaaban</a:t>
            </a:r>
            <a:r>
              <a:rPr sz="650" spc="40" dirty="0">
                <a:latin typeface="Calibri"/>
                <a:cs typeface="Calibri"/>
              </a:rPr>
              <a:t> </a:t>
            </a:r>
            <a:r>
              <a:rPr sz="650" spc="55" dirty="0">
                <a:latin typeface="Calibri"/>
                <a:cs typeface="Calibri"/>
              </a:rPr>
              <a:t>και</a:t>
            </a:r>
            <a:r>
              <a:rPr sz="650" spc="25" dirty="0">
                <a:latin typeface="Calibri"/>
                <a:cs typeface="Calibri"/>
              </a:rPr>
              <a:t> </a:t>
            </a:r>
            <a:r>
              <a:rPr sz="650" spc="50" dirty="0">
                <a:latin typeface="Calibri"/>
                <a:cs typeface="Calibri"/>
              </a:rPr>
              <a:t>Stefan</a:t>
            </a:r>
            <a:r>
              <a:rPr sz="650" spc="25" dirty="0">
                <a:latin typeface="Calibri"/>
                <a:cs typeface="Calibri"/>
              </a:rPr>
              <a:t> </a:t>
            </a:r>
            <a:r>
              <a:rPr sz="650" spc="50" dirty="0">
                <a:latin typeface="Calibri"/>
                <a:cs typeface="Calibri"/>
              </a:rPr>
              <a:t>Schauer</a:t>
            </a:r>
            <a:endParaRPr sz="65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054735" y="893762"/>
            <a:ext cx="10681970" cy="3835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6800"/>
              </a:lnSpc>
              <a:spcBef>
                <a:spcPts val="100"/>
              </a:spcBef>
            </a:pPr>
            <a:r>
              <a:rPr sz="1100" b="1" spc="-5" dirty="0">
                <a:latin typeface="Calibri"/>
                <a:cs typeface="Calibri"/>
              </a:rPr>
              <a:t>Το</a:t>
            </a:r>
            <a:r>
              <a:rPr sz="1100" b="1" spc="65" dirty="0">
                <a:latin typeface="Calibri"/>
                <a:cs typeface="Calibri"/>
              </a:rPr>
              <a:t> </a:t>
            </a:r>
            <a:r>
              <a:rPr sz="1100" b="1" spc="-5" dirty="0">
                <a:latin typeface="Arial"/>
                <a:cs typeface="Arial"/>
              </a:rPr>
              <a:t>fping</a:t>
            </a:r>
            <a:r>
              <a:rPr sz="1100" b="1" spc="10" dirty="0">
                <a:latin typeface="Arial"/>
                <a:cs typeface="Arial"/>
              </a:rPr>
              <a:t> </a:t>
            </a:r>
            <a:r>
              <a:rPr sz="1100" b="1" spc="-5" dirty="0">
                <a:latin typeface="Calibri"/>
                <a:cs typeface="Calibri"/>
              </a:rPr>
              <a:t>είναι</a:t>
            </a:r>
            <a:r>
              <a:rPr sz="1100" b="1" spc="70" dirty="0">
                <a:latin typeface="Calibri"/>
                <a:cs typeface="Calibri"/>
              </a:rPr>
              <a:t> </a:t>
            </a:r>
            <a:r>
              <a:rPr sz="1100" b="1" spc="-5" dirty="0">
                <a:latin typeface="Calibri"/>
                <a:cs typeface="Calibri"/>
              </a:rPr>
              <a:t>προγραμματίζω</a:t>
            </a:r>
            <a:r>
              <a:rPr sz="1100" b="1" spc="70" dirty="0">
                <a:latin typeface="Calibri"/>
                <a:cs typeface="Calibri"/>
              </a:rPr>
              <a:t> </a:t>
            </a:r>
            <a:r>
              <a:rPr sz="1100" b="1" dirty="0">
                <a:latin typeface="Calibri"/>
                <a:cs typeface="Calibri"/>
              </a:rPr>
              <a:t>για</a:t>
            </a:r>
            <a:r>
              <a:rPr sz="1100" b="1" spc="65" dirty="0">
                <a:latin typeface="Calibri"/>
                <a:cs typeface="Calibri"/>
              </a:rPr>
              <a:t> </a:t>
            </a:r>
            <a:r>
              <a:rPr sz="1100" b="1" spc="-5" dirty="0">
                <a:latin typeface="Calibri"/>
                <a:cs typeface="Calibri"/>
              </a:rPr>
              <a:t>την</a:t>
            </a:r>
            <a:r>
              <a:rPr sz="1100" b="1" spc="70" dirty="0">
                <a:latin typeface="Calibri"/>
                <a:cs typeface="Calibri"/>
              </a:rPr>
              <a:t> </a:t>
            </a:r>
            <a:r>
              <a:rPr sz="1100" b="1" spc="-5" dirty="0">
                <a:latin typeface="Calibri"/>
                <a:cs typeface="Calibri"/>
              </a:rPr>
              <a:t>αποστολή</a:t>
            </a:r>
            <a:r>
              <a:rPr sz="1100" b="1" spc="70" dirty="0">
                <a:latin typeface="Calibri"/>
                <a:cs typeface="Calibri"/>
              </a:rPr>
              <a:t> </a:t>
            </a:r>
            <a:r>
              <a:rPr sz="1100" b="1" spc="-5" dirty="0">
                <a:latin typeface="Arial"/>
                <a:cs typeface="Arial"/>
              </a:rPr>
              <a:t>ICMP</a:t>
            </a:r>
            <a:r>
              <a:rPr sz="1100" b="1" spc="15" dirty="0">
                <a:latin typeface="Arial"/>
                <a:cs typeface="Arial"/>
              </a:rPr>
              <a:t> </a:t>
            </a:r>
            <a:r>
              <a:rPr sz="1100" b="1" spc="-5" dirty="0">
                <a:latin typeface="Arial"/>
                <a:cs typeface="Arial"/>
              </a:rPr>
              <a:t>(Internet</a:t>
            </a:r>
            <a:r>
              <a:rPr sz="1100" b="1" spc="10" dirty="0">
                <a:latin typeface="Arial"/>
                <a:cs typeface="Arial"/>
              </a:rPr>
              <a:t> </a:t>
            </a:r>
            <a:r>
              <a:rPr sz="1100" b="1" spc="-5" dirty="0">
                <a:latin typeface="Arial"/>
                <a:cs typeface="Arial"/>
              </a:rPr>
              <a:t>Control</a:t>
            </a:r>
            <a:r>
              <a:rPr sz="1100" b="1" spc="10" dirty="0">
                <a:latin typeface="Arial"/>
                <a:cs typeface="Arial"/>
              </a:rPr>
              <a:t> </a:t>
            </a:r>
            <a:r>
              <a:rPr sz="1100" b="1" spc="-5" dirty="0">
                <a:latin typeface="Arial"/>
                <a:cs typeface="Arial"/>
              </a:rPr>
              <a:t>Message</a:t>
            </a:r>
            <a:r>
              <a:rPr sz="1100" b="1" spc="15" dirty="0">
                <a:latin typeface="Arial"/>
                <a:cs typeface="Arial"/>
              </a:rPr>
              <a:t> </a:t>
            </a:r>
            <a:r>
              <a:rPr sz="1100" b="1" spc="-5" dirty="0">
                <a:latin typeface="Arial"/>
                <a:cs typeface="Arial"/>
              </a:rPr>
              <a:t>Protocol</a:t>
            </a:r>
            <a:r>
              <a:rPr sz="1100" b="1" spc="15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-</a:t>
            </a:r>
            <a:r>
              <a:rPr sz="1100" b="1" spc="10" dirty="0">
                <a:latin typeface="Arial"/>
                <a:cs typeface="Arial"/>
              </a:rPr>
              <a:t> </a:t>
            </a:r>
            <a:r>
              <a:rPr sz="1100" b="1" spc="-5" dirty="0">
                <a:latin typeface="Calibri"/>
                <a:cs typeface="Calibri"/>
              </a:rPr>
              <a:t>Πρωτόκολλο</a:t>
            </a:r>
            <a:r>
              <a:rPr sz="1100" b="1" spc="70" dirty="0">
                <a:latin typeface="Calibri"/>
                <a:cs typeface="Calibri"/>
              </a:rPr>
              <a:t> </a:t>
            </a:r>
            <a:r>
              <a:rPr sz="1100" b="1" spc="-5" dirty="0">
                <a:latin typeface="Calibri"/>
                <a:cs typeface="Calibri"/>
              </a:rPr>
              <a:t>επικοινωνίας</a:t>
            </a:r>
            <a:r>
              <a:rPr sz="1100" b="1" spc="60" dirty="0">
                <a:latin typeface="Calibri"/>
                <a:cs typeface="Calibri"/>
              </a:rPr>
              <a:t> </a:t>
            </a:r>
            <a:r>
              <a:rPr sz="1100" b="1" spc="-5" dirty="0">
                <a:latin typeface="Calibri"/>
                <a:cs typeface="Calibri"/>
              </a:rPr>
              <a:t>δικτύων</a:t>
            </a:r>
            <a:r>
              <a:rPr sz="1100" b="1" spc="-5" dirty="0">
                <a:latin typeface="Arial"/>
                <a:cs typeface="Arial"/>
              </a:rPr>
              <a:t>)</a:t>
            </a:r>
            <a:r>
              <a:rPr sz="1100" b="1" spc="10" dirty="0">
                <a:latin typeface="Arial"/>
                <a:cs typeface="Arial"/>
              </a:rPr>
              <a:t> </a:t>
            </a:r>
            <a:r>
              <a:rPr sz="1100" b="1" spc="-5" dirty="0">
                <a:latin typeface="Arial"/>
                <a:cs typeface="Arial"/>
              </a:rPr>
              <a:t>echo</a:t>
            </a:r>
            <a:r>
              <a:rPr sz="1100" b="1" spc="15" dirty="0">
                <a:latin typeface="Arial"/>
                <a:cs typeface="Arial"/>
              </a:rPr>
              <a:t> </a:t>
            </a:r>
            <a:r>
              <a:rPr sz="1100" b="1" spc="-5" dirty="0">
                <a:latin typeface="Arial"/>
                <a:cs typeface="Arial"/>
              </a:rPr>
              <a:t>probes</a:t>
            </a:r>
            <a:r>
              <a:rPr sz="1100" b="1" spc="15" dirty="0">
                <a:latin typeface="Arial"/>
                <a:cs typeface="Arial"/>
              </a:rPr>
              <a:t> </a:t>
            </a:r>
            <a:r>
              <a:rPr sz="1100" b="1" dirty="0">
                <a:latin typeface="Calibri"/>
                <a:cs typeface="Calibri"/>
              </a:rPr>
              <a:t>σε</a:t>
            </a:r>
            <a:r>
              <a:rPr sz="1100" b="1" spc="65" dirty="0">
                <a:latin typeface="Calibri"/>
                <a:cs typeface="Calibri"/>
              </a:rPr>
              <a:t> </a:t>
            </a:r>
            <a:r>
              <a:rPr sz="1100" b="1" spc="-5" dirty="0">
                <a:latin typeface="Calibri"/>
                <a:cs typeface="Calibri"/>
              </a:rPr>
              <a:t>δικτυωμένους</a:t>
            </a:r>
            <a:r>
              <a:rPr sz="1100" b="1" spc="65" dirty="0">
                <a:latin typeface="Calibri"/>
                <a:cs typeface="Calibri"/>
              </a:rPr>
              <a:t> </a:t>
            </a:r>
            <a:r>
              <a:rPr sz="1100" b="1" spc="-5" dirty="0">
                <a:latin typeface="Calibri"/>
                <a:cs typeface="Calibri"/>
              </a:rPr>
              <a:t>υπολογιστές</a:t>
            </a:r>
            <a:r>
              <a:rPr sz="1100" b="1" spc="-5" dirty="0">
                <a:latin typeface="Arial"/>
                <a:cs typeface="Arial"/>
              </a:rPr>
              <a:t>, </a:t>
            </a:r>
            <a:r>
              <a:rPr sz="1100" b="1" dirty="0">
                <a:latin typeface="Arial"/>
                <a:cs typeface="Arial"/>
              </a:rPr>
              <a:t> </a:t>
            </a:r>
            <a:r>
              <a:rPr sz="1100" b="1" spc="-5" dirty="0">
                <a:latin typeface="Calibri"/>
                <a:cs typeface="Calibri"/>
              </a:rPr>
              <a:t>παρόμοιο</a:t>
            </a:r>
            <a:r>
              <a:rPr sz="1100" b="1" spc="55" dirty="0">
                <a:latin typeface="Calibri"/>
                <a:cs typeface="Calibri"/>
              </a:rPr>
              <a:t> </a:t>
            </a:r>
            <a:r>
              <a:rPr sz="1100" b="1" dirty="0">
                <a:latin typeface="Calibri"/>
                <a:cs typeface="Calibri"/>
              </a:rPr>
              <a:t>με</a:t>
            </a:r>
            <a:r>
              <a:rPr sz="1100" b="1" spc="50" dirty="0">
                <a:latin typeface="Calibri"/>
                <a:cs typeface="Calibri"/>
              </a:rPr>
              <a:t> </a:t>
            </a:r>
            <a:r>
              <a:rPr sz="1100" b="1" spc="-5" dirty="0">
                <a:latin typeface="Calibri"/>
                <a:cs typeface="Calibri"/>
              </a:rPr>
              <a:t>το</a:t>
            </a:r>
            <a:r>
              <a:rPr sz="1100" b="1" spc="55" dirty="0">
                <a:latin typeface="Calibri"/>
                <a:cs typeface="Calibri"/>
              </a:rPr>
              <a:t> </a:t>
            </a:r>
            <a:r>
              <a:rPr sz="1100" b="1" spc="-5" dirty="0">
                <a:latin typeface="Arial"/>
                <a:cs typeface="Arial"/>
              </a:rPr>
              <a:t>ping</a:t>
            </a:r>
            <a:r>
              <a:rPr sz="1100" b="1" spc="-5" dirty="0">
                <a:latin typeface="Calibri"/>
                <a:cs typeface="Calibri"/>
              </a:rPr>
              <a:t>αλλά</a:t>
            </a:r>
            <a:r>
              <a:rPr sz="1100" b="1" spc="50" dirty="0">
                <a:latin typeface="Calibri"/>
                <a:cs typeface="Calibri"/>
              </a:rPr>
              <a:t> </a:t>
            </a:r>
            <a:r>
              <a:rPr sz="1100" b="1" dirty="0">
                <a:latin typeface="Calibri"/>
                <a:cs typeface="Calibri"/>
              </a:rPr>
              <a:t>με</a:t>
            </a:r>
            <a:r>
              <a:rPr sz="1100" b="1" spc="55" dirty="0">
                <a:latin typeface="Calibri"/>
                <a:cs typeface="Calibri"/>
              </a:rPr>
              <a:t> </a:t>
            </a:r>
            <a:r>
              <a:rPr sz="1100" b="1" spc="-5" dirty="0">
                <a:latin typeface="Calibri"/>
                <a:cs typeface="Calibri"/>
              </a:rPr>
              <a:t>πολύ</a:t>
            </a:r>
            <a:r>
              <a:rPr sz="1100" b="1" spc="55" dirty="0">
                <a:latin typeface="Calibri"/>
                <a:cs typeface="Calibri"/>
              </a:rPr>
              <a:t> </a:t>
            </a:r>
            <a:r>
              <a:rPr sz="1100" b="1" spc="-5" dirty="0">
                <a:latin typeface="Calibri"/>
                <a:cs typeface="Calibri"/>
              </a:rPr>
              <a:t>καλύτερες</a:t>
            </a:r>
            <a:r>
              <a:rPr sz="1100" b="1" spc="50" dirty="0">
                <a:latin typeface="Calibri"/>
                <a:cs typeface="Calibri"/>
              </a:rPr>
              <a:t> </a:t>
            </a:r>
            <a:r>
              <a:rPr sz="1100" b="1" spc="-5" dirty="0">
                <a:latin typeface="Calibri"/>
                <a:cs typeface="Calibri"/>
              </a:rPr>
              <a:t>επιδόσεις</a:t>
            </a:r>
            <a:r>
              <a:rPr sz="1100" b="1" spc="50" dirty="0">
                <a:latin typeface="Calibri"/>
                <a:cs typeface="Calibri"/>
              </a:rPr>
              <a:t> </a:t>
            </a:r>
            <a:r>
              <a:rPr sz="1100" b="1" spc="-5" dirty="0">
                <a:latin typeface="Calibri"/>
                <a:cs typeface="Calibri"/>
              </a:rPr>
              <a:t>όταν</a:t>
            </a:r>
            <a:r>
              <a:rPr sz="1100" b="1" spc="55" dirty="0">
                <a:latin typeface="Calibri"/>
                <a:cs typeface="Calibri"/>
              </a:rPr>
              <a:t> </a:t>
            </a:r>
            <a:r>
              <a:rPr sz="1100" b="1" spc="-5" dirty="0">
                <a:latin typeface="Calibri"/>
                <a:cs typeface="Calibri"/>
              </a:rPr>
              <a:t>κάνει</a:t>
            </a:r>
            <a:r>
              <a:rPr sz="1100" b="1" spc="55" dirty="0">
                <a:latin typeface="Calibri"/>
                <a:cs typeface="Calibri"/>
              </a:rPr>
              <a:t> </a:t>
            </a:r>
            <a:r>
              <a:rPr sz="1100" b="1" spc="-5" dirty="0">
                <a:latin typeface="Arial"/>
                <a:cs typeface="Arial"/>
              </a:rPr>
              <a:t>ping </a:t>
            </a:r>
            <a:r>
              <a:rPr sz="1100" b="1" dirty="0">
                <a:latin typeface="Calibri"/>
                <a:cs typeface="Calibri"/>
              </a:rPr>
              <a:t>σε</a:t>
            </a:r>
            <a:r>
              <a:rPr sz="1100" b="1" spc="50" dirty="0">
                <a:latin typeface="Calibri"/>
                <a:cs typeface="Calibri"/>
              </a:rPr>
              <a:t> </a:t>
            </a:r>
            <a:r>
              <a:rPr sz="1100" b="1" spc="-5" dirty="0">
                <a:latin typeface="Calibri"/>
                <a:cs typeface="Calibri"/>
              </a:rPr>
              <a:t>πολλούς</a:t>
            </a:r>
            <a:r>
              <a:rPr sz="1100" b="1" spc="55" dirty="0">
                <a:latin typeface="Calibri"/>
                <a:cs typeface="Calibri"/>
              </a:rPr>
              <a:t> </a:t>
            </a:r>
            <a:r>
              <a:rPr sz="1100" b="1" spc="-5" dirty="0">
                <a:latin typeface="Calibri"/>
                <a:cs typeface="Calibri"/>
              </a:rPr>
              <a:t>υπολογιστές</a:t>
            </a:r>
            <a:r>
              <a:rPr sz="1100" b="1" spc="-5" dirty="0">
                <a:latin typeface="Arial"/>
                <a:cs typeface="Arial"/>
              </a:rPr>
              <a:t>.</a:t>
            </a:r>
            <a:endParaRPr sz="11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305434" y="1840229"/>
            <a:ext cx="2316480" cy="2159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50" b="1" spc="50" dirty="0">
                <a:latin typeface="Calibri"/>
                <a:cs typeface="Calibri"/>
              </a:rPr>
              <a:t>Ping</a:t>
            </a:r>
            <a:r>
              <a:rPr sz="1250" b="1" spc="20" dirty="0">
                <a:latin typeface="Calibri"/>
                <a:cs typeface="Calibri"/>
              </a:rPr>
              <a:t> </a:t>
            </a:r>
            <a:r>
              <a:rPr sz="1250" b="1" spc="60" dirty="0">
                <a:latin typeface="Calibri"/>
                <a:cs typeface="Calibri"/>
              </a:rPr>
              <a:t>σε</a:t>
            </a:r>
            <a:r>
              <a:rPr sz="1250" b="1" spc="20" dirty="0">
                <a:latin typeface="Calibri"/>
                <a:cs typeface="Calibri"/>
              </a:rPr>
              <a:t> </a:t>
            </a:r>
            <a:r>
              <a:rPr sz="1250" b="1" spc="60" dirty="0">
                <a:latin typeface="Calibri"/>
                <a:cs typeface="Calibri"/>
              </a:rPr>
              <a:t>ολόκληρο</a:t>
            </a:r>
            <a:r>
              <a:rPr sz="1250" b="1" spc="30" dirty="0">
                <a:latin typeface="Calibri"/>
                <a:cs typeface="Calibri"/>
              </a:rPr>
              <a:t> </a:t>
            </a:r>
            <a:r>
              <a:rPr sz="1250" b="1" spc="50" dirty="0">
                <a:latin typeface="Calibri"/>
                <a:cs typeface="Calibri"/>
              </a:rPr>
              <a:t>το</a:t>
            </a:r>
            <a:r>
              <a:rPr sz="1250" b="1" spc="-5" dirty="0">
                <a:latin typeface="Calibri"/>
                <a:cs typeface="Calibri"/>
              </a:rPr>
              <a:t> </a:t>
            </a:r>
            <a:r>
              <a:rPr sz="1250" b="1" spc="45" dirty="0">
                <a:latin typeface="Calibri"/>
                <a:cs typeface="Calibri"/>
              </a:rPr>
              <a:t>υποδίκτυο</a:t>
            </a:r>
            <a:endParaRPr sz="125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686752" y="3036252"/>
            <a:ext cx="3563620" cy="19062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06045">
              <a:lnSpc>
                <a:spcPct val="100000"/>
              </a:lnSpc>
              <a:spcBef>
                <a:spcPts val="100"/>
              </a:spcBef>
            </a:pPr>
            <a:r>
              <a:rPr sz="1100" b="1" spc="-5" dirty="0">
                <a:solidFill>
                  <a:srgbClr val="CF2D1C"/>
                </a:solidFill>
                <a:latin typeface="Courier New"/>
                <a:cs typeface="Courier New"/>
              </a:rPr>
              <a:t>fping</a:t>
            </a:r>
            <a:r>
              <a:rPr sz="1100" b="1" spc="-25" dirty="0">
                <a:solidFill>
                  <a:srgbClr val="CF2D1C"/>
                </a:solidFill>
                <a:latin typeface="Courier New"/>
                <a:cs typeface="Courier New"/>
              </a:rPr>
              <a:t> </a:t>
            </a:r>
            <a:r>
              <a:rPr sz="1100" b="1" spc="-10" dirty="0">
                <a:solidFill>
                  <a:srgbClr val="CF2D1C"/>
                </a:solidFill>
                <a:latin typeface="Courier New"/>
                <a:cs typeface="Courier New"/>
              </a:rPr>
              <a:t>-g</a:t>
            </a:r>
            <a:r>
              <a:rPr sz="1100" b="1" spc="-50" dirty="0">
                <a:solidFill>
                  <a:srgbClr val="CF2D1C"/>
                </a:solidFill>
                <a:latin typeface="Courier New"/>
                <a:cs typeface="Courier New"/>
              </a:rPr>
              <a:t> </a:t>
            </a:r>
            <a:r>
              <a:rPr sz="1100" b="1" spc="-15" dirty="0">
                <a:solidFill>
                  <a:srgbClr val="CF2D1C"/>
                </a:solidFill>
                <a:latin typeface="Courier New"/>
                <a:cs typeface="Courier New"/>
              </a:rPr>
              <a:t>192.168.122.0/24</a:t>
            </a:r>
            <a:endParaRPr sz="1100" dirty="0">
              <a:latin typeface="Courier New"/>
              <a:cs typeface="Courier New"/>
            </a:endParaRPr>
          </a:p>
          <a:p>
            <a:pPr>
              <a:lnSpc>
                <a:spcPct val="100000"/>
              </a:lnSpc>
            </a:pPr>
            <a:endParaRPr sz="1200" dirty="0">
              <a:latin typeface="Courier New"/>
              <a:cs typeface="Courier New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000" dirty="0">
              <a:latin typeface="Courier New"/>
              <a:cs typeface="Courier New"/>
            </a:endParaRPr>
          </a:p>
          <a:p>
            <a:pPr marL="12065" marR="5080" algn="ctr">
              <a:lnSpc>
                <a:spcPct val="109100"/>
              </a:lnSpc>
            </a:pPr>
            <a:r>
              <a:rPr sz="850" b="1" spc="-5" dirty="0">
                <a:latin typeface="Calibri"/>
                <a:cs typeface="Calibri"/>
              </a:rPr>
              <a:t>Αυτό</a:t>
            </a:r>
            <a:r>
              <a:rPr sz="850" b="1" spc="185" dirty="0">
                <a:latin typeface="Calibri"/>
                <a:cs typeface="Calibri"/>
              </a:rPr>
              <a:t> </a:t>
            </a:r>
            <a:r>
              <a:rPr sz="850" b="1" spc="-5" dirty="0">
                <a:latin typeface="Calibri"/>
                <a:cs typeface="Calibri"/>
              </a:rPr>
              <a:t>μπορεί</a:t>
            </a:r>
            <a:r>
              <a:rPr sz="850" b="1" spc="185" dirty="0">
                <a:latin typeface="Calibri"/>
                <a:cs typeface="Calibri"/>
              </a:rPr>
              <a:t> </a:t>
            </a:r>
            <a:r>
              <a:rPr sz="850" b="1" spc="-5" dirty="0">
                <a:latin typeface="Calibri"/>
                <a:cs typeface="Calibri"/>
              </a:rPr>
              <a:t>να</a:t>
            </a:r>
            <a:r>
              <a:rPr sz="850" b="1" spc="365" dirty="0">
                <a:latin typeface="Calibri"/>
                <a:cs typeface="Calibri"/>
              </a:rPr>
              <a:t> </a:t>
            </a:r>
            <a:r>
              <a:rPr sz="850" b="1" spc="-5" dirty="0">
                <a:latin typeface="Calibri"/>
                <a:cs typeface="Calibri"/>
              </a:rPr>
              <a:t>χρησιμοποιηθεί</a:t>
            </a:r>
            <a:r>
              <a:rPr sz="850" b="1" spc="370" dirty="0">
                <a:latin typeface="Calibri"/>
                <a:cs typeface="Calibri"/>
              </a:rPr>
              <a:t> </a:t>
            </a:r>
            <a:r>
              <a:rPr sz="850" b="1" spc="-5" dirty="0">
                <a:latin typeface="Calibri"/>
                <a:cs typeface="Calibri"/>
              </a:rPr>
              <a:t>για</a:t>
            </a:r>
            <a:r>
              <a:rPr sz="850" b="1" spc="370" dirty="0">
                <a:latin typeface="Calibri"/>
                <a:cs typeface="Calibri"/>
              </a:rPr>
              <a:t> </a:t>
            </a:r>
            <a:r>
              <a:rPr sz="850" b="1" spc="-5" dirty="0">
                <a:latin typeface="Calibri"/>
                <a:cs typeface="Calibri"/>
              </a:rPr>
              <a:t>την</a:t>
            </a:r>
            <a:r>
              <a:rPr sz="850" b="1" spc="370" dirty="0">
                <a:latin typeface="Calibri"/>
                <a:cs typeface="Calibri"/>
              </a:rPr>
              <a:t> </a:t>
            </a:r>
            <a:r>
              <a:rPr sz="850" b="1" spc="-5" dirty="0">
                <a:latin typeface="Calibri"/>
                <a:cs typeface="Calibri"/>
              </a:rPr>
              <a:t>επίδοση</a:t>
            </a:r>
            <a:r>
              <a:rPr sz="850" b="1" spc="370" dirty="0">
                <a:latin typeface="Calibri"/>
                <a:cs typeface="Calibri"/>
              </a:rPr>
              <a:t> </a:t>
            </a:r>
            <a:r>
              <a:rPr sz="850" b="1" spc="-5" dirty="0">
                <a:latin typeface="Calibri"/>
                <a:cs typeface="Calibri"/>
              </a:rPr>
              <a:t>ενός</a:t>
            </a:r>
            <a:r>
              <a:rPr sz="850" b="1" spc="370" dirty="0">
                <a:latin typeface="Calibri"/>
                <a:cs typeface="Calibri"/>
              </a:rPr>
              <a:t> </a:t>
            </a:r>
            <a:r>
              <a:rPr sz="850" b="1" spc="-5" dirty="0">
                <a:latin typeface="Calibri"/>
                <a:cs typeface="Calibri"/>
              </a:rPr>
              <a:t>γρήγορου </a:t>
            </a:r>
            <a:r>
              <a:rPr sz="850" b="1" dirty="0">
                <a:latin typeface="Calibri"/>
                <a:cs typeface="Calibri"/>
              </a:rPr>
              <a:t> </a:t>
            </a:r>
            <a:r>
              <a:rPr sz="850" b="1" spc="-5" dirty="0">
                <a:latin typeface="Calibri"/>
                <a:cs typeface="Calibri"/>
              </a:rPr>
              <a:t>ελέγχου</a:t>
            </a:r>
            <a:r>
              <a:rPr sz="850" b="1" spc="190" dirty="0">
                <a:latin typeface="Calibri"/>
                <a:cs typeface="Calibri"/>
              </a:rPr>
              <a:t> </a:t>
            </a:r>
            <a:r>
              <a:rPr sz="850" b="1" spc="-5" dirty="0">
                <a:latin typeface="Calibri"/>
                <a:cs typeface="Calibri"/>
              </a:rPr>
              <a:t>στο</a:t>
            </a:r>
            <a:r>
              <a:rPr sz="850" b="1" spc="185" dirty="0">
                <a:latin typeface="Calibri"/>
                <a:cs typeface="Calibri"/>
              </a:rPr>
              <a:t> </a:t>
            </a:r>
            <a:r>
              <a:rPr sz="850" b="1" spc="-5" dirty="0">
                <a:latin typeface="Calibri"/>
                <a:cs typeface="Calibri"/>
              </a:rPr>
              <a:t>δίκτυο</a:t>
            </a:r>
            <a:r>
              <a:rPr sz="850" b="1" spc="185" dirty="0">
                <a:latin typeface="Calibri"/>
                <a:cs typeface="Calibri"/>
              </a:rPr>
              <a:t> </a:t>
            </a:r>
            <a:r>
              <a:rPr sz="850" b="1" spc="-5" dirty="0">
                <a:latin typeface="Calibri"/>
                <a:cs typeface="Calibri"/>
              </a:rPr>
              <a:t>για</a:t>
            </a:r>
            <a:r>
              <a:rPr sz="850" b="1" spc="185" dirty="0">
                <a:latin typeface="Calibri"/>
                <a:cs typeface="Calibri"/>
              </a:rPr>
              <a:t> </a:t>
            </a:r>
            <a:r>
              <a:rPr sz="850" b="1" spc="-5" dirty="0">
                <a:latin typeface="Calibri"/>
                <a:cs typeface="Calibri"/>
              </a:rPr>
              <a:t>τον</a:t>
            </a:r>
            <a:r>
              <a:rPr sz="850" b="1" spc="185" dirty="0">
                <a:latin typeface="Calibri"/>
                <a:cs typeface="Calibri"/>
              </a:rPr>
              <a:t> </a:t>
            </a:r>
            <a:r>
              <a:rPr sz="850" b="1" spc="-5" dirty="0">
                <a:latin typeface="Calibri"/>
                <a:cs typeface="Calibri"/>
              </a:rPr>
              <a:t>εντοπισμό</a:t>
            </a:r>
            <a:r>
              <a:rPr sz="850" b="1" spc="185" dirty="0">
                <a:latin typeface="Calibri"/>
                <a:cs typeface="Calibri"/>
              </a:rPr>
              <a:t> </a:t>
            </a:r>
            <a:r>
              <a:rPr sz="850" b="1" spc="-5" dirty="0">
                <a:latin typeface="Calibri"/>
                <a:cs typeface="Calibri"/>
              </a:rPr>
              <a:t>τυχόν</a:t>
            </a:r>
            <a:r>
              <a:rPr sz="850" b="1" spc="185" dirty="0">
                <a:latin typeface="Calibri"/>
                <a:cs typeface="Calibri"/>
              </a:rPr>
              <a:t> </a:t>
            </a:r>
            <a:r>
              <a:rPr sz="850" b="1" spc="-5" dirty="0">
                <a:latin typeface="Calibri"/>
                <a:cs typeface="Calibri"/>
              </a:rPr>
              <a:t>ύποπτων</a:t>
            </a:r>
            <a:r>
              <a:rPr sz="850" b="1" spc="185" dirty="0">
                <a:latin typeface="Calibri"/>
                <a:cs typeface="Calibri"/>
              </a:rPr>
              <a:t> </a:t>
            </a:r>
            <a:r>
              <a:rPr sz="850" b="1" spc="-5" dirty="0">
                <a:latin typeface="Calibri"/>
                <a:cs typeface="Calibri"/>
              </a:rPr>
              <a:t>συσκευών</a:t>
            </a:r>
            <a:r>
              <a:rPr sz="850" b="1" spc="365" dirty="0">
                <a:latin typeface="Calibri"/>
                <a:cs typeface="Calibri"/>
              </a:rPr>
              <a:t> </a:t>
            </a:r>
            <a:r>
              <a:rPr sz="850" b="1" spc="-5" dirty="0">
                <a:latin typeface="Calibri"/>
                <a:cs typeface="Calibri"/>
              </a:rPr>
              <a:t>που </a:t>
            </a:r>
            <a:r>
              <a:rPr sz="850" b="1" spc="-180" dirty="0">
                <a:latin typeface="Calibri"/>
                <a:cs typeface="Calibri"/>
              </a:rPr>
              <a:t> </a:t>
            </a:r>
            <a:r>
              <a:rPr sz="850" b="1" spc="-5" dirty="0">
                <a:latin typeface="Calibri"/>
                <a:cs typeface="Calibri"/>
              </a:rPr>
              <a:t>είναι</a:t>
            </a:r>
            <a:r>
              <a:rPr sz="850" b="1" spc="190" dirty="0">
                <a:latin typeface="Calibri"/>
                <a:cs typeface="Calibri"/>
              </a:rPr>
              <a:t> </a:t>
            </a:r>
            <a:r>
              <a:rPr sz="850" b="1" spc="-5" dirty="0">
                <a:latin typeface="Calibri"/>
                <a:cs typeface="Calibri"/>
              </a:rPr>
              <a:t>συνδεδεμένες</a:t>
            </a:r>
            <a:r>
              <a:rPr sz="850" b="1" spc="185" dirty="0">
                <a:latin typeface="Calibri"/>
                <a:cs typeface="Calibri"/>
              </a:rPr>
              <a:t> </a:t>
            </a:r>
            <a:r>
              <a:rPr sz="850" b="1" spc="-5" dirty="0">
                <a:latin typeface="Calibri"/>
                <a:cs typeface="Calibri"/>
              </a:rPr>
              <a:t>σε</a:t>
            </a:r>
            <a:r>
              <a:rPr sz="850" b="1" spc="185" dirty="0">
                <a:latin typeface="Calibri"/>
                <a:cs typeface="Calibri"/>
              </a:rPr>
              <a:t> </a:t>
            </a:r>
            <a:r>
              <a:rPr sz="850" b="1" spc="-5" dirty="0">
                <a:latin typeface="Calibri"/>
                <a:cs typeface="Calibri"/>
              </a:rPr>
              <a:t>αυτό</a:t>
            </a:r>
            <a:r>
              <a:rPr sz="850" b="1" spc="-5" dirty="0">
                <a:latin typeface="Courier New"/>
                <a:cs typeface="Courier New"/>
              </a:rPr>
              <a:t>. </a:t>
            </a:r>
            <a:r>
              <a:rPr sz="850" b="1" spc="-5" dirty="0">
                <a:latin typeface="Calibri"/>
                <a:cs typeface="Calibri"/>
              </a:rPr>
              <a:t>Για</a:t>
            </a:r>
            <a:r>
              <a:rPr sz="850" b="1" spc="365" dirty="0">
                <a:latin typeface="Calibri"/>
                <a:cs typeface="Calibri"/>
              </a:rPr>
              <a:t> </a:t>
            </a:r>
            <a:r>
              <a:rPr sz="850" b="1" spc="-5" dirty="0">
                <a:latin typeface="Calibri"/>
                <a:cs typeface="Calibri"/>
              </a:rPr>
              <a:t>παράδειγμα</a:t>
            </a:r>
            <a:r>
              <a:rPr sz="850" b="1" spc="-5" dirty="0">
                <a:latin typeface="Courier New"/>
                <a:cs typeface="Courier New"/>
              </a:rPr>
              <a:t>, </a:t>
            </a:r>
            <a:r>
              <a:rPr sz="850" b="1" spc="-5" dirty="0">
                <a:latin typeface="Calibri"/>
                <a:cs typeface="Calibri"/>
              </a:rPr>
              <a:t>όλες</a:t>
            </a:r>
            <a:r>
              <a:rPr sz="850" b="1" spc="370" dirty="0">
                <a:latin typeface="Calibri"/>
                <a:cs typeface="Calibri"/>
              </a:rPr>
              <a:t> </a:t>
            </a:r>
            <a:r>
              <a:rPr sz="850" b="1" spc="-5" dirty="0">
                <a:latin typeface="Calibri"/>
                <a:cs typeface="Calibri"/>
              </a:rPr>
              <a:t>οι</a:t>
            </a:r>
            <a:r>
              <a:rPr sz="850" b="1" spc="370" dirty="0">
                <a:latin typeface="Calibri"/>
                <a:cs typeface="Calibri"/>
              </a:rPr>
              <a:t> </a:t>
            </a:r>
            <a:r>
              <a:rPr sz="850" b="1" spc="-5" dirty="0">
                <a:latin typeface="Calibri"/>
                <a:cs typeface="Calibri"/>
              </a:rPr>
              <a:t>ενεργές </a:t>
            </a:r>
            <a:r>
              <a:rPr sz="850" b="1" dirty="0">
                <a:latin typeface="Calibri"/>
                <a:cs typeface="Calibri"/>
              </a:rPr>
              <a:t> </a:t>
            </a:r>
            <a:r>
              <a:rPr sz="850" b="1" spc="-5" dirty="0">
                <a:latin typeface="Calibri"/>
                <a:cs typeface="Calibri"/>
              </a:rPr>
              <a:t>συσκευές</a:t>
            </a:r>
            <a:r>
              <a:rPr sz="850" b="1" spc="190" dirty="0">
                <a:latin typeface="Calibri"/>
                <a:cs typeface="Calibri"/>
              </a:rPr>
              <a:t> </a:t>
            </a:r>
            <a:r>
              <a:rPr sz="850" b="1" spc="-5" dirty="0">
                <a:latin typeface="Courier New"/>
                <a:cs typeface="Courier New"/>
              </a:rPr>
              <a:t>(</a:t>
            </a:r>
            <a:r>
              <a:rPr sz="850" b="1" spc="-5" dirty="0">
                <a:latin typeface="Calibri"/>
                <a:cs typeface="Calibri"/>
              </a:rPr>
              <a:t>κατάσταση</a:t>
            </a:r>
            <a:r>
              <a:rPr sz="850" b="1" spc="185" dirty="0">
                <a:latin typeface="Calibri"/>
                <a:cs typeface="Calibri"/>
              </a:rPr>
              <a:t> </a:t>
            </a:r>
            <a:r>
              <a:rPr sz="850" b="1" spc="-5" dirty="0">
                <a:latin typeface="Calibri"/>
                <a:cs typeface="Calibri"/>
              </a:rPr>
              <a:t>ζωής</a:t>
            </a:r>
            <a:r>
              <a:rPr sz="850" b="1" spc="-5" dirty="0">
                <a:latin typeface="Courier New"/>
                <a:cs typeface="Courier New"/>
              </a:rPr>
              <a:t>) </a:t>
            </a:r>
            <a:r>
              <a:rPr sz="850" b="1" spc="-5" dirty="0">
                <a:latin typeface="Calibri"/>
                <a:cs typeface="Calibri"/>
              </a:rPr>
              <a:t>θα</a:t>
            </a:r>
            <a:r>
              <a:rPr sz="850" b="1" spc="185" dirty="0">
                <a:latin typeface="Calibri"/>
                <a:cs typeface="Calibri"/>
              </a:rPr>
              <a:t> </a:t>
            </a:r>
            <a:r>
              <a:rPr sz="850" b="1" spc="-5" dirty="0">
                <a:latin typeface="Calibri"/>
                <a:cs typeface="Calibri"/>
              </a:rPr>
              <a:t>πρέπει</a:t>
            </a:r>
            <a:r>
              <a:rPr sz="850" b="1" spc="185" dirty="0">
                <a:latin typeface="Calibri"/>
                <a:cs typeface="Calibri"/>
              </a:rPr>
              <a:t> </a:t>
            </a:r>
            <a:r>
              <a:rPr sz="850" b="1" spc="-5" dirty="0">
                <a:latin typeface="Calibri"/>
                <a:cs typeface="Calibri"/>
              </a:rPr>
              <a:t>να</a:t>
            </a:r>
            <a:r>
              <a:rPr sz="850" b="1" spc="185" dirty="0">
                <a:latin typeface="Calibri"/>
                <a:cs typeface="Calibri"/>
              </a:rPr>
              <a:t> </a:t>
            </a:r>
            <a:r>
              <a:rPr sz="850" b="1" spc="-5" dirty="0">
                <a:latin typeface="Calibri"/>
                <a:cs typeface="Calibri"/>
              </a:rPr>
              <a:t>είναι</a:t>
            </a:r>
            <a:r>
              <a:rPr sz="850" b="1" spc="185" dirty="0">
                <a:latin typeface="Calibri"/>
                <a:cs typeface="Calibri"/>
              </a:rPr>
              <a:t> </a:t>
            </a:r>
            <a:r>
              <a:rPr sz="850" b="1" spc="-5" dirty="0">
                <a:latin typeface="Calibri"/>
                <a:cs typeface="Calibri"/>
              </a:rPr>
              <a:t>γνωστές</a:t>
            </a:r>
            <a:r>
              <a:rPr sz="850" b="1" spc="365" dirty="0">
                <a:latin typeface="Calibri"/>
                <a:cs typeface="Calibri"/>
              </a:rPr>
              <a:t> </a:t>
            </a:r>
            <a:r>
              <a:rPr sz="850" b="1" spc="-5" dirty="0">
                <a:latin typeface="Calibri"/>
                <a:cs typeface="Calibri"/>
              </a:rPr>
              <a:t>στον </a:t>
            </a:r>
            <a:r>
              <a:rPr sz="850" b="1" dirty="0">
                <a:latin typeface="Calibri"/>
                <a:cs typeface="Calibri"/>
              </a:rPr>
              <a:t> </a:t>
            </a:r>
            <a:r>
              <a:rPr sz="850" b="1" spc="-5" dirty="0">
                <a:latin typeface="Calibri"/>
                <a:cs typeface="Calibri"/>
              </a:rPr>
              <a:t>διαχειριστή</a:t>
            </a:r>
            <a:r>
              <a:rPr sz="850" b="1" spc="185" dirty="0">
                <a:latin typeface="Calibri"/>
                <a:cs typeface="Calibri"/>
              </a:rPr>
              <a:t> </a:t>
            </a:r>
            <a:r>
              <a:rPr sz="850" b="1" spc="-5" dirty="0">
                <a:latin typeface="Calibri"/>
                <a:cs typeface="Calibri"/>
              </a:rPr>
              <a:t>του</a:t>
            </a:r>
            <a:r>
              <a:rPr sz="850" b="1" spc="185" dirty="0">
                <a:latin typeface="Calibri"/>
                <a:cs typeface="Calibri"/>
              </a:rPr>
              <a:t> </a:t>
            </a:r>
            <a:r>
              <a:rPr sz="850" b="1" spc="-5" dirty="0">
                <a:latin typeface="Calibri"/>
                <a:cs typeface="Calibri"/>
              </a:rPr>
              <a:t>δικτύου</a:t>
            </a:r>
            <a:r>
              <a:rPr sz="850" b="1" spc="-5" dirty="0">
                <a:latin typeface="Courier New"/>
                <a:cs typeface="Courier New"/>
              </a:rPr>
              <a:t>, </a:t>
            </a:r>
            <a:r>
              <a:rPr sz="850" b="1" spc="-5" dirty="0">
                <a:latin typeface="Calibri"/>
                <a:cs typeface="Calibri"/>
              </a:rPr>
              <a:t>αλλά</a:t>
            </a:r>
            <a:r>
              <a:rPr sz="850" b="1" spc="185" dirty="0">
                <a:latin typeface="Calibri"/>
                <a:cs typeface="Calibri"/>
              </a:rPr>
              <a:t> </a:t>
            </a:r>
            <a:r>
              <a:rPr sz="850" b="1" spc="-5" dirty="0">
                <a:latin typeface="Calibri"/>
                <a:cs typeface="Calibri"/>
              </a:rPr>
              <a:t>εδώ</a:t>
            </a:r>
            <a:r>
              <a:rPr sz="850" b="1" spc="-5" dirty="0">
                <a:latin typeface="Courier New"/>
                <a:cs typeface="Courier New"/>
              </a:rPr>
              <a:t>, </a:t>
            </a:r>
            <a:r>
              <a:rPr sz="850" b="1" dirty="0">
                <a:latin typeface="Calibri"/>
                <a:cs typeface="Calibri"/>
              </a:rPr>
              <a:t>το</a:t>
            </a:r>
            <a:r>
              <a:rPr sz="850" b="1" spc="190" dirty="0">
                <a:latin typeface="Calibri"/>
                <a:cs typeface="Calibri"/>
              </a:rPr>
              <a:t> </a:t>
            </a:r>
            <a:r>
              <a:rPr sz="850" b="1" spc="-5" dirty="0">
                <a:latin typeface="Courier New"/>
                <a:cs typeface="Courier New"/>
              </a:rPr>
              <a:t>fping </a:t>
            </a:r>
            <a:r>
              <a:rPr sz="850" b="1" spc="-5" dirty="0">
                <a:latin typeface="Calibri"/>
                <a:cs typeface="Calibri"/>
              </a:rPr>
              <a:t>ανιχνεύει</a:t>
            </a:r>
            <a:r>
              <a:rPr sz="850" b="1" spc="185" dirty="0">
                <a:latin typeface="Calibri"/>
                <a:cs typeface="Calibri"/>
              </a:rPr>
              <a:t> </a:t>
            </a:r>
            <a:r>
              <a:rPr sz="850" b="1" spc="-5" dirty="0">
                <a:latin typeface="Calibri"/>
                <a:cs typeface="Calibri"/>
              </a:rPr>
              <a:t>ότι</a:t>
            </a:r>
            <a:r>
              <a:rPr sz="850" b="1" spc="185" dirty="0">
                <a:latin typeface="Calibri"/>
                <a:cs typeface="Calibri"/>
              </a:rPr>
              <a:t> </a:t>
            </a:r>
            <a:r>
              <a:rPr sz="850" b="1" spc="-5" dirty="0">
                <a:latin typeface="Calibri"/>
                <a:cs typeface="Calibri"/>
              </a:rPr>
              <a:t>υπάρχει </a:t>
            </a:r>
            <a:r>
              <a:rPr sz="850" b="1" spc="-180" dirty="0">
                <a:latin typeface="Calibri"/>
                <a:cs typeface="Calibri"/>
              </a:rPr>
              <a:t> </a:t>
            </a:r>
            <a:r>
              <a:rPr sz="850" b="1" spc="-5" dirty="0">
                <a:latin typeface="Calibri"/>
                <a:cs typeface="Calibri"/>
              </a:rPr>
              <a:t>μια</a:t>
            </a:r>
            <a:r>
              <a:rPr sz="850" b="1" spc="190" dirty="0">
                <a:latin typeface="Calibri"/>
                <a:cs typeface="Calibri"/>
              </a:rPr>
              <a:t> </a:t>
            </a:r>
            <a:r>
              <a:rPr sz="850" b="1" spc="-5" dirty="0">
                <a:latin typeface="Calibri"/>
                <a:cs typeface="Calibri"/>
              </a:rPr>
              <a:t>συσκευή</a:t>
            </a:r>
            <a:r>
              <a:rPr sz="850" b="1" spc="180" dirty="0">
                <a:latin typeface="Calibri"/>
                <a:cs typeface="Calibri"/>
              </a:rPr>
              <a:t> </a:t>
            </a:r>
            <a:r>
              <a:rPr sz="850" b="1" dirty="0">
                <a:latin typeface="Calibri"/>
                <a:cs typeface="Calibri"/>
              </a:rPr>
              <a:t>με</a:t>
            </a:r>
            <a:r>
              <a:rPr sz="850" b="1" spc="190" dirty="0">
                <a:latin typeface="Calibri"/>
                <a:cs typeface="Calibri"/>
              </a:rPr>
              <a:t> </a:t>
            </a:r>
            <a:r>
              <a:rPr sz="850" b="1" spc="-5" dirty="0">
                <a:latin typeface="Courier New"/>
                <a:cs typeface="Courier New"/>
              </a:rPr>
              <a:t>IP </a:t>
            </a:r>
            <a:r>
              <a:rPr sz="850" b="1" spc="-5" dirty="0">
                <a:latin typeface="Calibri"/>
                <a:cs typeface="Calibri"/>
              </a:rPr>
              <a:t>που</a:t>
            </a:r>
            <a:r>
              <a:rPr sz="850" b="1" spc="185" dirty="0">
                <a:latin typeface="Calibri"/>
                <a:cs typeface="Calibri"/>
              </a:rPr>
              <a:t> </a:t>
            </a:r>
            <a:r>
              <a:rPr sz="850" b="1" spc="-5" dirty="0">
                <a:latin typeface="Calibri"/>
                <a:cs typeface="Calibri"/>
              </a:rPr>
              <a:t>τελειώνει</a:t>
            </a:r>
            <a:r>
              <a:rPr sz="850" b="1" spc="185" dirty="0">
                <a:latin typeface="Calibri"/>
                <a:cs typeface="Calibri"/>
              </a:rPr>
              <a:t> </a:t>
            </a:r>
            <a:r>
              <a:rPr sz="850" b="1" spc="-5" dirty="0">
                <a:latin typeface="Calibri"/>
                <a:cs typeface="Calibri"/>
              </a:rPr>
              <a:t>σε</a:t>
            </a:r>
            <a:r>
              <a:rPr sz="850" b="1" spc="185" dirty="0">
                <a:latin typeface="Calibri"/>
                <a:cs typeface="Calibri"/>
              </a:rPr>
              <a:t> </a:t>
            </a:r>
            <a:r>
              <a:rPr sz="850" b="1" spc="-5" dirty="0">
                <a:latin typeface="Courier New"/>
                <a:cs typeface="Courier New"/>
              </a:rPr>
              <a:t>.27 </a:t>
            </a:r>
            <a:r>
              <a:rPr sz="850" b="1" spc="-5" dirty="0">
                <a:latin typeface="Calibri"/>
                <a:cs typeface="Calibri"/>
              </a:rPr>
              <a:t>και</a:t>
            </a:r>
            <a:r>
              <a:rPr sz="850" b="1" spc="185" dirty="0">
                <a:latin typeface="Calibri"/>
                <a:cs typeface="Calibri"/>
              </a:rPr>
              <a:t> </a:t>
            </a:r>
            <a:r>
              <a:rPr sz="850" b="1" spc="-5" dirty="0">
                <a:solidFill>
                  <a:srgbClr val="CF2D1C"/>
                </a:solidFill>
                <a:latin typeface="Calibri"/>
                <a:cs typeface="Calibri"/>
              </a:rPr>
              <a:t>είναι</a:t>
            </a:r>
            <a:r>
              <a:rPr sz="850" b="1" spc="185" dirty="0">
                <a:solidFill>
                  <a:srgbClr val="CF2D1C"/>
                </a:solidFill>
                <a:latin typeface="Calibri"/>
                <a:cs typeface="Calibri"/>
              </a:rPr>
              <a:t> </a:t>
            </a:r>
            <a:r>
              <a:rPr sz="850" b="1" spc="-5" dirty="0">
                <a:solidFill>
                  <a:srgbClr val="CF2D1C"/>
                </a:solidFill>
                <a:latin typeface="Calibri"/>
                <a:cs typeface="Calibri"/>
              </a:rPr>
              <a:t>άγνωστη</a:t>
            </a:r>
            <a:r>
              <a:rPr sz="850" b="1" spc="370" dirty="0">
                <a:solidFill>
                  <a:srgbClr val="CF2D1C"/>
                </a:solidFill>
                <a:latin typeface="Calibri"/>
                <a:cs typeface="Calibri"/>
              </a:rPr>
              <a:t> </a:t>
            </a:r>
            <a:r>
              <a:rPr sz="850" b="1" spc="-5" dirty="0">
                <a:solidFill>
                  <a:srgbClr val="CF2D1C"/>
                </a:solidFill>
                <a:latin typeface="Calibri"/>
                <a:cs typeface="Calibri"/>
              </a:rPr>
              <a:t>στο </a:t>
            </a:r>
            <a:r>
              <a:rPr sz="850" b="1" dirty="0">
                <a:solidFill>
                  <a:srgbClr val="CF2D1C"/>
                </a:solidFill>
                <a:latin typeface="Calibri"/>
                <a:cs typeface="Calibri"/>
              </a:rPr>
              <a:t> </a:t>
            </a:r>
            <a:r>
              <a:rPr sz="850" b="1" spc="-5" dirty="0">
                <a:latin typeface="Calibri"/>
                <a:cs typeface="Calibri"/>
              </a:rPr>
              <a:t>δίκτυο</a:t>
            </a:r>
            <a:r>
              <a:rPr sz="850" b="1" spc="-5" dirty="0">
                <a:latin typeface="Courier New"/>
                <a:cs typeface="Courier New"/>
              </a:rPr>
              <a:t>,</a:t>
            </a:r>
            <a:r>
              <a:rPr sz="850" b="1" spc="-10" dirty="0">
                <a:latin typeface="Courier New"/>
                <a:cs typeface="Courier New"/>
              </a:rPr>
              <a:t> </a:t>
            </a:r>
            <a:r>
              <a:rPr sz="850" b="1" dirty="0">
                <a:latin typeface="Calibri"/>
                <a:cs typeface="Calibri"/>
              </a:rPr>
              <a:t>η</a:t>
            </a:r>
            <a:r>
              <a:rPr sz="850" b="1" spc="125" dirty="0">
                <a:latin typeface="Calibri"/>
                <a:cs typeface="Calibri"/>
              </a:rPr>
              <a:t> </a:t>
            </a:r>
            <a:r>
              <a:rPr sz="850" b="1" spc="-5" dirty="0">
                <a:latin typeface="Calibri"/>
                <a:cs typeface="Calibri"/>
              </a:rPr>
              <a:t>οποία</a:t>
            </a:r>
            <a:endParaRPr sz="850" dirty="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  <a:spcBef>
                <a:spcPts val="355"/>
              </a:spcBef>
            </a:pPr>
            <a:r>
              <a:rPr sz="850" b="1" spc="-15" dirty="0">
                <a:latin typeface="Calibri"/>
                <a:cs typeface="Calibri"/>
              </a:rPr>
              <a:t>θα</a:t>
            </a:r>
            <a:r>
              <a:rPr sz="850" b="1" spc="114" dirty="0">
                <a:latin typeface="Calibri"/>
                <a:cs typeface="Calibri"/>
              </a:rPr>
              <a:t> </a:t>
            </a:r>
            <a:r>
              <a:rPr sz="850" b="1" spc="-5" dirty="0">
                <a:latin typeface="Calibri"/>
                <a:cs typeface="Calibri"/>
              </a:rPr>
              <a:t>μπορούσε</a:t>
            </a:r>
            <a:r>
              <a:rPr sz="850" b="1" spc="305" dirty="0">
                <a:latin typeface="Calibri"/>
                <a:cs typeface="Calibri"/>
              </a:rPr>
              <a:t> </a:t>
            </a:r>
            <a:r>
              <a:rPr sz="850" b="1" spc="-5" dirty="0">
                <a:latin typeface="Calibri"/>
                <a:cs typeface="Calibri"/>
              </a:rPr>
              <a:t>να</a:t>
            </a:r>
            <a:r>
              <a:rPr sz="850" b="1" spc="310" dirty="0">
                <a:latin typeface="Calibri"/>
                <a:cs typeface="Calibri"/>
              </a:rPr>
              <a:t> </a:t>
            </a:r>
            <a:r>
              <a:rPr sz="850" b="1" spc="-5" dirty="0">
                <a:latin typeface="Calibri"/>
                <a:cs typeface="Calibri"/>
              </a:rPr>
              <a:t>αναγνωριστεί</a:t>
            </a:r>
            <a:r>
              <a:rPr sz="850" b="1" spc="305" dirty="0">
                <a:latin typeface="Calibri"/>
                <a:cs typeface="Calibri"/>
              </a:rPr>
              <a:t> </a:t>
            </a:r>
            <a:r>
              <a:rPr sz="850" b="1" spc="-5" dirty="0">
                <a:latin typeface="Calibri"/>
                <a:cs typeface="Calibri"/>
              </a:rPr>
              <a:t>ως</a:t>
            </a:r>
            <a:endParaRPr sz="85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600" dirty="0">
              <a:latin typeface="Calibri"/>
              <a:cs typeface="Calibri"/>
            </a:endParaRPr>
          </a:p>
          <a:p>
            <a:pPr marR="432434" algn="ctr">
              <a:lnSpc>
                <a:spcPct val="100000"/>
              </a:lnSpc>
            </a:pPr>
            <a:r>
              <a:rPr sz="850" b="1" u="sng" spc="-15" dirty="0">
                <a:solidFill>
                  <a:srgbClr val="CF2D1C"/>
                </a:solidFill>
                <a:uFill>
                  <a:solidFill>
                    <a:srgbClr val="CF2D1C"/>
                  </a:solidFill>
                </a:uFill>
                <a:latin typeface="Calibri"/>
                <a:cs typeface="Calibri"/>
              </a:rPr>
              <a:t>εισβολέας</a:t>
            </a:r>
            <a:r>
              <a:rPr sz="850" b="1" u="sng" spc="-15" dirty="0">
                <a:solidFill>
                  <a:srgbClr val="CF2D1C"/>
                </a:solidFill>
                <a:uFill>
                  <a:solidFill>
                    <a:srgbClr val="CF2D1C"/>
                  </a:solidFill>
                </a:uFill>
                <a:latin typeface="Courier New"/>
                <a:cs typeface="Courier New"/>
              </a:rPr>
              <a:t>.</a:t>
            </a:r>
            <a:endParaRPr sz="850" dirty="0">
              <a:latin typeface="Courier New"/>
              <a:cs typeface="Courier New"/>
            </a:endParaRPr>
          </a:p>
        </p:txBody>
      </p:sp>
    </p:spTree>
  </p:cSld>
  <p:clrMapOvr>
    <a:masterClrMapping/>
  </p:clrMapOvr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897120" y="0"/>
            <a:ext cx="7294880" cy="6878955"/>
            <a:chOff x="4897120" y="0"/>
            <a:chExt cx="7294880" cy="6878955"/>
          </a:xfrm>
        </p:grpSpPr>
        <p:sp>
          <p:nvSpPr>
            <p:cNvPr id="3" name="object 3"/>
            <p:cNvSpPr/>
            <p:nvPr/>
          </p:nvSpPr>
          <p:spPr>
            <a:xfrm>
              <a:off x="6896100" y="1270"/>
              <a:ext cx="1818639" cy="6856730"/>
            </a:xfrm>
            <a:custGeom>
              <a:avLst/>
              <a:gdLst/>
              <a:ahLst/>
              <a:cxnLst/>
              <a:rect l="l" t="t" r="r" b="b"/>
              <a:pathLst>
                <a:path w="1818640" h="6856730">
                  <a:moveTo>
                    <a:pt x="0" y="6856730"/>
                  </a:moveTo>
                  <a:lnTo>
                    <a:pt x="1818322" y="0"/>
                  </a:lnTo>
                </a:path>
              </a:pathLst>
            </a:custGeom>
            <a:ln w="22225">
              <a:solidFill>
                <a:srgbClr val="D6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7895590" y="5207635"/>
              <a:ext cx="756285" cy="1645920"/>
            </a:xfrm>
            <a:custGeom>
              <a:avLst/>
              <a:gdLst/>
              <a:ahLst/>
              <a:cxnLst/>
              <a:rect l="l" t="t" r="r" b="b"/>
              <a:pathLst>
                <a:path w="756284" h="1645920">
                  <a:moveTo>
                    <a:pt x="578484" y="0"/>
                  </a:moveTo>
                  <a:lnTo>
                    <a:pt x="532129" y="6350"/>
                  </a:lnTo>
                  <a:lnTo>
                    <a:pt x="489902" y="24129"/>
                  </a:lnTo>
                  <a:lnTo>
                    <a:pt x="453389" y="52387"/>
                  </a:lnTo>
                  <a:lnTo>
                    <a:pt x="425132" y="89534"/>
                  </a:lnTo>
                  <a:lnTo>
                    <a:pt x="406400" y="134619"/>
                  </a:lnTo>
                  <a:lnTo>
                    <a:pt x="0" y="1645602"/>
                  </a:lnTo>
                  <a:lnTo>
                    <a:pt x="26352" y="1645602"/>
                  </a:lnTo>
                  <a:lnTo>
                    <a:pt x="430212" y="140969"/>
                  </a:lnTo>
                  <a:lnTo>
                    <a:pt x="450214" y="95249"/>
                  </a:lnTo>
                  <a:lnTo>
                    <a:pt x="482282" y="59689"/>
                  </a:lnTo>
                  <a:lnTo>
                    <a:pt x="523239" y="35559"/>
                  </a:lnTo>
                  <a:lnTo>
                    <a:pt x="569594" y="25399"/>
                  </a:lnTo>
                  <a:lnTo>
                    <a:pt x="662362" y="25399"/>
                  </a:lnTo>
                  <a:lnTo>
                    <a:pt x="624839" y="6350"/>
                  </a:lnTo>
                  <a:lnTo>
                    <a:pt x="578484" y="0"/>
                  </a:lnTo>
                  <a:close/>
                </a:path>
                <a:path w="756284" h="1645920">
                  <a:moveTo>
                    <a:pt x="662362" y="25399"/>
                  </a:moveTo>
                  <a:lnTo>
                    <a:pt x="569594" y="25399"/>
                  </a:lnTo>
                  <a:lnTo>
                    <a:pt x="618489" y="30797"/>
                  </a:lnTo>
                  <a:lnTo>
                    <a:pt x="672464" y="57784"/>
                  </a:lnTo>
                  <a:lnTo>
                    <a:pt x="711517" y="103822"/>
                  </a:lnTo>
                  <a:lnTo>
                    <a:pt x="730884" y="161607"/>
                  </a:lnTo>
                  <a:lnTo>
                    <a:pt x="731837" y="192087"/>
                  </a:lnTo>
                  <a:lnTo>
                    <a:pt x="726439" y="222884"/>
                  </a:lnTo>
                  <a:lnTo>
                    <a:pt x="343852" y="1645602"/>
                  </a:lnTo>
                  <a:lnTo>
                    <a:pt x="370204" y="1645602"/>
                  </a:lnTo>
                  <a:lnTo>
                    <a:pt x="750252" y="229552"/>
                  </a:lnTo>
                  <a:lnTo>
                    <a:pt x="756284" y="193674"/>
                  </a:lnTo>
                  <a:lnTo>
                    <a:pt x="755332" y="158432"/>
                  </a:lnTo>
                  <a:lnTo>
                    <a:pt x="732789" y="91122"/>
                  </a:lnTo>
                  <a:lnTo>
                    <a:pt x="686752" y="37782"/>
                  </a:lnTo>
                  <a:lnTo>
                    <a:pt x="662362" y="25399"/>
                  </a:lnTo>
                  <a:close/>
                </a:path>
              </a:pathLst>
            </a:custGeom>
            <a:solidFill>
              <a:srgbClr val="D679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548880" y="6167120"/>
              <a:ext cx="3294379" cy="612140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897120" y="1394459"/>
              <a:ext cx="7294880" cy="5154930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092700" y="1590039"/>
              <a:ext cx="6957059" cy="4577080"/>
            </a:xfrm>
            <a:prstGeom prst="rect">
              <a:avLst/>
            </a:prstGeom>
          </p:spPr>
        </p:pic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875030" y="423545"/>
            <a:ext cx="2616835" cy="2921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50" spc="160" dirty="0">
                <a:solidFill>
                  <a:srgbClr val="000000"/>
                </a:solidFill>
              </a:rPr>
              <a:t>Παραδείγματα</a:t>
            </a:r>
            <a:r>
              <a:rPr sz="1750" spc="165" dirty="0">
                <a:solidFill>
                  <a:srgbClr val="000000"/>
                </a:solidFill>
              </a:rPr>
              <a:t> </a:t>
            </a:r>
            <a:r>
              <a:rPr sz="1750" spc="80" dirty="0">
                <a:solidFill>
                  <a:srgbClr val="000000"/>
                </a:solidFill>
              </a:rPr>
              <a:t>στο</a:t>
            </a:r>
            <a:r>
              <a:rPr sz="1750" spc="5" dirty="0">
                <a:solidFill>
                  <a:srgbClr val="000000"/>
                </a:solidFill>
              </a:rPr>
              <a:t> </a:t>
            </a:r>
            <a:r>
              <a:rPr sz="1750" spc="114" dirty="0">
                <a:solidFill>
                  <a:srgbClr val="000000"/>
                </a:solidFill>
              </a:rPr>
              <a:t>fping</a:t>
            </a:r>
            <a:endParaRPr sz="1750"/>
          </a:p>
        </p:txBody>
      </p:sp>
      <p:sp>
        <p:nvSpPr>
          <p:cNvPr id="9" name="object 9"/>
          <p:cNvSpPr txBox="1"/>
          <p:nvPr/>
        </p:nvSpPr>
        <p:spPr>
          <a:xfrm>
            <a:off x="8308340" y="33019"/>
            <a:ext cx="2174240" cy="1244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50" spc="60" dirty="0">
                <a:latin typeface="Calibri"/>
                <a:cs typeface="Calibri"/>
              </a:rPr>
              <a:t>CSP004_C_E:</a:t>
            </a:r>
            <a:r>
              <a:rPr sz="650" spc="35" dirty="0">
                <a:latin typeface="Calibri"/>
                <a:cs typeface="Calibri"/>
              </a:rPr>
              <a:t> </a:t>
            </a:r>
            <a:r>
              <a:rPr sz="650" spc="55" dirty="0">
                <a:latin typeface="Calibri"/>
                <a:cs typeface="Calibri"/>
              </a:rPr>
              <a:t>Abdelkader</a:t>
            </a:r>
            <a:r>
              <a:rPr sz="650" spc="30" dirty="0">
                <a:latin typeface="Calibri"/>
                <a:cs typeface="Calibri"/>
              </a:rPr>
              <a:t> </a:t>
            </a:r>
            <a:r>
              <a:rPr sz="650" spc="60" dirty="0">
                <a:latin typeface="Calibri"/>
                <a:cs typeface="Calibri"/>
              </a:rPr>
              <a:t>Shaaban</a:t>
            </a:r>
            <a:r>
              <a:rPr sz="650" spc="40" dirty="0">
                <a:latin typeface="Calibri"/>
                <a:cs typeface="Calibri"/>
              </a:rPr>
              <a:t> </a:t>
            </a:r>
            <a:r>
              <a:rPr sz="650" spc="55" dirty="0">
                <a:latin typeface="Calibri"/>
                <a:cs typeface="Calibri"/>
              </a:rPr>
              <a:t>και</a:t>
            </a:r>
            <a:r>
              <a:rPr sz="650" spc="25" dirty="0">
                <a:latin typeface="Calibri"/>
                <a:cs typeface="Calibri"/>
              </a:rPr>
              <a:t> </a:t>
            </a:r>
            <a:r>
              <a:rPr sz="650" spc="50" dirty="0">
                <a:latin typeface="Calibri"/>
                <a:cs typeface="Calibri"/>
              </a:rPr>
              <a:t>Stefan</a:t>
            </a:r>
            <a:r>
              <a:rPr sz="650" spc="25" dirty="0">
                <a:latin typeface="Calibri"/>
                <a:cs typeface="Calibri"/>
              </a:rPr>
              <a:t> </a:t>
            </a:r>
            <a:r>
              <a:rPr sz="650" spc="50" dirty="0">
                <a:latin typeface="Calibri"/>
                <a:cs typeface="Calibri"/>
              </a:rPr>
              <a:t>Schauer</a:t>
            </a:r>
            <a:endParaRPr sz="65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054735" y="893444"/>
            <a:ext cx="11142980" cy="3835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6800"/>
              </a:lnSpc>
              <a:spcBef>
                <a:spcPts val="100"/>
              </a:spcBef>
            </a:pPr>
            <a:r>
              <a:rPr sz="1100" b="1" spc="-5" dirty="0">
                <a:latin typeface="Calibri"/>
                <a:cs typeface="Calibri"/>
              </a:rPr>
              <a:t>Το</a:t>
            </a:r>
            <a:r>
              <a:rPr sz="1100" b="1" spc="65" dirty="0">
                <a:latin typeface="Calibri"/>
                <a:cs typeface="Calibri"/>
              </a:rPr>
              <a:t> </a:t>
            </a:r>
            <a:r>
              <a:rPr sz="1100" b="1" spc="-5" dirty="0">
                <a:latin typeface="Arial"/>
                <a:cs typeface="Arial"/>
              </a:rPr>
              <a:t>fping</a:t>
            </a:r>
            <a:r>
              <a:rPr sz="1100" b="1" spc="10" dirty="0">
                <a:latin typeface="Arial"/>
                <a:cs typeface="Arial"/>
              </a:rPr>
              <a:t> </a:t>
            </a:r>
            <a:r>
              <a:rPr sz="1100" b="1" spc="-5" dirty="0">
                <a:latin typeface="Calibri"/>
                <a:cs typeface="Calibri"/>
              </a:rPr>
              <a:t>είναι</a:t>
            </a:r>
            <a:r>
              <a:rPr sz="1100" b="1" spc="70" dirty="0">
                <a:latin typeface="Calibri"/>
                <a:cs typeface="Calibri"/>
              </a:rPr>
              <a:t> </a:t>
            </a:r>
            <a:r>
              <a:rPr sz="1100" b="1" spc="-5" dirty="0">
                <a:latin typeface="Calibri"/>
                <a:cs typeface="Calibri"/>
              </a:rPr>
              <a:t>προγραμματίζω</a:t>
            </a:r>
            <a:r>
              <a:rPr sz="1100" b="1" spc="70" dirty="0">
                <a:latin typeface="Calibri"/>
                <a:cs typeface="Calibri"/>
              </a:rPr>
              <a:t> </a:t>
            </a:r>
            <a:r>
              <a:rPr sz="1100" b="1" dirty="0">
                <a:latin typeface="Calibri"/>
                <a:cs typeface="Calibri"/>
              </a:rPr>
              <a:t>για</a:t>
            </a:r>
            <a:r>
              <a:rPr sz="1100" b="1" spc="65" dirty="0">
                <a:latin typeface="Calibri"/>
                <a:cs typeface="Calibri"/>
              </a:rPr>
              <a:t> </a:t>
            </a:r>
            <a:r>
              <a:rPr sz="1100" b="1" spc="-5" dirty="0">
                <a:latin typeface="Calibri"/>
                <a:cs typeface="Calibri"/>
              </a:rPr>
              <a:t>την</a:t>
            </a:r>
            <a:r>
              <a:rPr sz="1100" b="1" spc="70" dirty="0">
                <a:latin typeface="Calibri"/>
                <a:cs typeface="Calibri"/>
              </a:rPr>
              <a:t> </a:t>
            </a:r>
            <a:r>
              <a:rPr sz="1100" b="1" spc="-5" dirty="0">
                <a:latin typeface="Calibri"/>
                <a:cs typeface="Calibri"/>
              </a:rPr>
              <a:t>αποστολή</a:t>
            </a:r>
            <a:r>
              <a:rPr sz="1100" b="1" spc="70" dirty="0">
                <a:latin typeface="Calibri"/>
                <a:cs typeface="Calibri"/>
              </a:rPr>
              <a:t> </a:t>
            </a:r>
            <a:r>
              <a:rPr sz="1100" b="1" spc="-5" dirty="0">
                <a:latin typeface="Arial"/>
                <a:cs typeface="Arial"/>
              </a:rPr>
              <a:t>ICMP</a:t>
            </a:r>
            <a:r>
              <a:rPr sz="1100" b="1" spc="15" dirty="0">
                <a:latin typeface="Arial"/>
                <a:cs typeface="Arial"/>
              </a:rPr>
              <a:t> </a:t>
            </a:r>
            <a:r>
              <a:rPr sz="1100" b="1" spc="-5" dirty="0">
                <a:latin typeface="Arial"/>
                <a:cs typeface="Arial"/>
              </a:rPr>
              <a:t>(Internet</a:t>
            </a:r>
            <a:r>
              <a:rPr sz="1100" b="1" spc="10" dirty="0">
                <a:latin typeface="Arial"/>
                <a:cs typeface="Arial"/>
              </a:rPr>
              <a:t> </a:t>
            </a:r>
            <a:r>
              <a:rPr sz="1100" b="1" spc="-5" dirty="0">
                <a:latin typeface="Arial"/>
                <a:cs typeface="Arial"/>
              </a:rPr>
              <a:t>Control</a:t>
            </a:r>
            <a:r>
              <a:rPr sz="1100" b="1" spc="5" dirty="0">
                <a:latin typeface="Arial"/>
                <a:cs typeface="Arial"/>
              </a:rPr>
              <a:t> </a:t>
            </a:r>
            <a:r>
              <a:rPr sz="1100" b="1" spc="-5" dirty="0">
                <a:latin typeface="Arial"/>
                <a:cs typeface="Arial"/>
              </a:rPr>
              <a:t>Message</a:t>
            </a:r>
            <a:r>
              <a:rPr sz="1100" b="1" spc="15" dirty="0">
                <a:latin typeface="Arial"/>
                <a:cs typeface="Arial"/>
              </a:rPr>
              <a:t> </a:t>
            </a:r>
            <a:r>
              <a:rPr sz="1100" b="1" spc="-5" dirty="0">
                <a:latin typeface="Arial"/>
                <a:cs typeface="Arial"/>
              </a:rPr>
              <a:t>Protocol</a:t>
            </a:r>
            <a:r>
              <a:rPr sz="1100" b="1" spc="15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-</a:t>
            </a:r>
            <a:r>
              <a:rPr sz="1100" b="1" spc="10" dirty="0">
                <a:latin typeface="Arial"/>
                <a:cs typeface="Arial"/>
              </a:rPr>
              <a:t> </a:t>
            </a:r>
            <a:r>
              <a:rPr sz="1100" b="1" spc="-5" dirty="0">
                <a:latin typeface="Calibri"/>
                <a:cs typeface="Calibri"/>
              </a:rPr>
              <a:t>Πρωτόκολλο</a:t>
            </a:r>
            <a:r>
              <a:rPr sz="1100" b="1" spc="70" dirty="0">
                <a:latin typeface="Calibri"/>
                <a:cs typeface="Calibri"/>
              </a:rPr>
              <a:t> </a:t>
            </a:r>
            <a:r>
              <a:rPr sz="1100" b="1" spc="-5" dirty="0">
                <a:latin typeface="Calibri"/>
                <a:cs typeface="Calibri"/>
              </a:rPr>
              <a:t>επικοινωνίας</a:t>
            </a:r>
            <a:r>
              <a:rPr sz="1100" b="1" spc="65" dirty="0">
                <a:latin typeface="Calibri"/>
                <a:cs typeface="Calibri"/>
              </a:rPr>
              <a:t> </a:t>
            </a:r>
            <a:r>
              <a:rPr sz="1100" b="1" spc="-5" dirty="0">
                <a:latin typeface="Calibri"/>
                <a:cs typeface="Calibri"/>
              </a:rPr>
              <a:t>δικτύων</a:t>
            </a:r>
            <a:r>
              <a:rPr sz="1100" b="1" spc="-5" dirty="0">
                <a:latin typeface="Arial"/>
                <a:cs typeface="Arial"/>
              </a:rPr>
              <a:t>)</a:t>
            </a:r>
            <a:r>
              <a:rPr sz="1100" b="1" spc="10" dirty="0">
                <a:latin typeface="Arial"/>
                <a:cs typeface="Arial"/>
              </a:rPr>
              <a:t> </a:t>
            </a:r>
            <a:r>
              <a:rPr sz="1100" b="1" spc="-5" dirty="0">
                <a:latin typeface="Arial"/>
                <a:cs typeface="Arial"/>
              </a:rPr>
              <a:t>echo</a:t>
            </a:r>
            <a:r>
              <a:rPr sz="1100" b="1" spc="15" dirty="0">
                <a:latin typeface="Arial"/>
                <a:cs typeface="Arial"/>
              </a:rPr>
              <a:t> </a:t>
            </a:r>
            <a:r>
              <a:rPr sz="1100" b="1" spc="-5" dirty="0">
                <a:latin typeface="Arial"/>
                <a:cs typeface="Arial"/>
              </a:rPr>
              <a:t>probes</a:t>
            </a:r>
            <a:r>
              <a:rPr sz="1100" b="1" spc="15" dirty="0">
                <a:latin typeface="Arial"/>
                <a:cs typeface="Arial"/>
              </a:rPr>
              <a:t> </a:t>
            </a:r>
            <a:r>
              <a:rPr sz="1100" b="1" dirty="0">
                <a:latin typeface="Calibri"/>
                <a:cs typeface="Calibri"/>
              </a:rPr>
              <a:t>σε</a:t>
            </a:r>
            <a:r>
              <a:rPr sz="1100" b="1" spc="65" dirty="0">
                <a:latin typeface="Calibri"/>
                <a:cs typeface="Calibri"/>
              </a:rPr>
              <a:t> </a:t>
            </a:r>
            <a:r>
              <a:rPr sz="1100" b="1" spc="-5" dirty="0">
                <a:latin typeface="Calibri"/>
                <a:cs typeface="Calibri"/>
              </a:rPr>
              <a:t>δικτυακούς</a:t>
            </a:r>
            <a:r>
              <a:rPr sz="1100" b="1" spc="70" dirty="0">
                <a:latin typeface="Calibri"/>
                <a:cs typeface="Calibri"/>
              </a:rPr>
              <a:t> </a:t>
            </a:r>
            <a:r>
              <a:rPr sz="1100" b="1" spc="-5" dirty="0">
                <a:latin typeface="Calibri"/>
                <a:cs typeface="Calibri"/>
              </a:rPr>
              <a:t>υπολογιστές</a:t>
            </a:r>
            <a:r>
              <a:rPr sz="1100" b="1" spc="-5" dirty="0">
                <a:latin typeface="Arial"/>
                <a:cs typeface="Arial"/>
              </a:rPr>
              <a:t>,</a:t>
            </a:r>
            <a:r>
              <a:rPr sz="1100" b="1" spc="5" dirty="0">
                <a:latin typeface="Arial"/>
                <a:cs typeface="Arial"/>
              </a:rPr>
              <a:t> </a:t>
            </a:r>
            <a:r>
              <a:rPr sz="1100" b="1" spc="-5" dirty="0">
                <a:latin typeface="Calibri"/>
                <a:cs typeface="Calibri"/>
              </a:rPr>
              <a:t>παρόμοιο </a:t>
            </a:r>
            <a:r>
              <a:rPr sz="1100" b="1" dirty="0">
                <a:latin typeface="Calibri"/>
                <a:cs typeface="Calibri"/>
              </a:rPr>
              <a:t> με</a:t>
            </a:r>
            <a:r>
              <a:rPr sz="1100" b="1" spc="50" dirty="0">
                <a:latin typeface="Calibri"/>
                <a:cs typeface="Calibri"/>
              </a:rPr>
              <a:t> </a:t>
            </a:r>
            <a:r>
              <a:rPr sz="1100" b="1" spc="-5" dirty="0">
                <a:latin typeface="Calibri"/>
                <a:cs typeface="Calibri"/>
              </a:rPr>
              <a:t>το</a:t>
            </a:r>
            <a:r>
              <a:rPr sz="1100" b="1" spc="55" dirty="0">
                <a:latin typeface="Calibri"/>
                <a:cs typeface="Calibri"/>
              </a:rPr>
              <a:t> </a:t>
            </a:r>
            <a:r>
              <a:rPr sz="1100" b="1" spc="-5" dirty="0">
                <a:latin typeface="Arial"/>
                <a:cs typeface="Arial"/>
              </a:rPr>
              <a:t>ping</a:t>
            </a:r>
            <a:r>
              <a:rPr sz="1100" b="1" spc="-5" dirty="0">
                <a:latin typeface="Calibri"/>
                <a:cs typeface="Calibri"/>
              </a:rPr>
              <a:t>αλλά</a:t>
            </a:r>
            <a:r>
              <a:rPr sz="1100" b="1" spc="50" dirty="0">
                <a:latin typeface="Calibri"/>
                <a:cs typeface="Calibri"/>
              </a:rPr>
              <a:t> </a:t>
            </a:r>
            <a:r>
              <a:rPr sz="1100" b="1" dirty="0">
                <a:latin typeface="Calibri"/>
                <a:cs typeface="Calibri"/>
              </a:rPr>
              <a:t>με</a:t>
            </a:r>
            <a:r>
              <a:rPr sz="1100" b="1" spc="50" dirty="0">
                <a:latin typeface="Calibri"/>
                <a:cs typeface="Calibri"/>
              </a:rPr>
              <a:t> </a:t>
            </a:r>
            <a:r>
              <a:rPr sz="1100" b="1" spc="-5" dirty="0">
                <a:latin typeface="Calibri"/>
                <a:cs typeface="Calibri"/>
              </a:rPr>
              <a:t>πολύ</a:t>
            </a:r>
            <a:r>
              <a:rPr sz="1100" b="1" spc="55" dirty="0">
                <a:latin typeface="Calibri"/>
                <a:cs typeface="Calibri"/>
              </a:rPr>
              <a:t> </a:t>
            </a:r>
            <a:r>
              <a:rPr sz="1100" b="1" spc="-5" dirty="0">
                <a:latin typeface="Calibri"/>
                <a:cs typeface="Calibri"/>
              </a:rPr>
              <a:t>καλύτερες</a:t>
            </a:r>
            <a:r>
              <a:rPr sz="1100" b="1" spc="50" dirty="0">
                <a:latin typeface="Calibri"/>
                <a:cs typeface="Calibri"/>
              </a:rPr>
              <a:t> </a:t>
            </a:r>
            <a:r>
              <a:rPr sz="1100" b="1" spc="-5" dirty="0">
                <a:latin typeface="Calibri"/>
                <a:cs typeface="Calibri"/>
              </a:rPr>
              <a:t>επιδόσεις</a:t>
            </a:r>
            <a:r>
              <a:rPr sz="1100" b="1" spc="55" dirty="0">
                <a:latin typeface="Calibri"/>
                <a:cs typeface="Calibri"/>
              </a:rPr>
              <a:t> </a:t>
            </a:r>
            <a:r>
              <a:rPr sz="1100" b="1" spc="-5" dirty="0">
                <a:latin typeface="Calibri"/>
                <a:cs typeface="Calibri"/>
              </a:rPr>
              <a:t>όταν</a:t>
            </a:r>
            <a:r>
              <a:rPr sz="1100" b="1" spc="55" dirty="0">
                <a:latin typeface="Calibri"/>
                <a:cs typeface="Calibri"/>
              </a:rPr>
              <a:t> </a:t>
            </a:r>
            <a:r>
              <a:rPr sz="1100" b="1" spc="-5" dirty="0">
                <a:latin typeface="Calibri"/>
                <a:cs typeface="Calibri"/>
              </a:rPr>
              <a:t>κάνει</a:t>
            </a:r>
            <a:r>
              <a:rPr sz="1100" b="1" spc="50" dirty="0">
                <a:latin typeface="Calibri"/>
                <a:cs typeface="Calibri"/>
              </a:rPr>
              <a:t> </a:t>
            </a:r>
            <a:r>
              <a:rPr sz="1100" b="1" spc="-5" dirty="0">
                <a:latin typeface="Arial"/>
                <a:cs typeface="Arial"/>
              </a:rPr>
              <a:t>ping </a:t>
            </a:r>
            <a:r>
              <a:rPr sz="1100" b="1" dirty="0">
                <a:latin typeface="Calibri"/>
                <a:cs typeface="Calibri"/>
              </a:rPr>
              <a:t>σε</a:t>
            </a:r>
            <a:r>
              <a:rPr sz="1100" b="1" spc="50" dirty="0">
                <a:latin typeface="Calibri"/>
                <a:cs typeface="Calibri"/>
              </a:rPr>
              <a:t> </a:t>
            </a:r>
            <a:r>
              <a:rPr sz="1100" b="1" spc="-5" dirty="0">
                <a:latin typeface="Calibri"/>
                <a:cs typeface="Calibri"/>
              </a:rPr>
              <a:t>πολλούς</a:t>
            </a:r>
            <a:r>
              <a:rPr sz="1100" b="1" spc="55" dirty="0">
                <a:latin typeface="Calibri"/>
                <a:cs typeface="Calibri"/>
              </a:rPr>
              <a:t> </a:t>
            </a:r>
            <a:r>
              <a:rPr sz="1100" b="1" spc="-5" dirty="0">
                <a:latin typeface="Calibri"/>
                <a:cs typeface="Calibri"/>
              </a:rPr>
              <a:t>υπολογιστές</a:t>
            </a:r>
            <a:r>
              <a:rPr sz="1100" b="1" spc="-5" dirty="0">
                <a:latin typeface="Arial"/>
                <a:cs typeface="Arial"/>
              </a:rPr>
              <a:t>.</a:t>
            </a:r>
            <a:endParaRPr sz="11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680719" y="1840547"/>
            <a:ext cx="795020" cy="2159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50" b="1" spc="50" dirty="0">
                <a:latin typeface="Calibri"/>
                <a:cs typeface="Calibri"/>
              </a:rPr>
              <a:t>ΠοσοPings</a:t>
            </a:r>
            <a:endParaRPr sz="125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15619" y="2621597"/>
            <a:ext cx="8292465" cy="1821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b="1" spc="-5" dirty="0" err="1">
                <a:solidFill>
                  <a:srgbClr val="CF2D1C"/>
                </a:solidFill>
                <a:latin typeface="Courier New"/>
                <a:cs typeface="Courier New"/>
              </a:rPr>
              <a:t>fping</a:t>
            </a:r>
            <a:r>
              <a:rPr sz="1100" b="1" spc="5" dirty="0">
                <a:solidFill>
                  <a:srgbClr val="CF2D1C"/>
                </a:solidFill>
                <a:latin typeface="Courier New"/>
                <a:cs typeface="Courier New"/>
              </a:rPr>
              <a:t> </a:t>
            </a:r>
            <a:r>
              <a:rPr lang="en-US" sz="1100" b="1" spc="5" dirty="0">
                <a:solidFill>
                  <a:srgbClr val="CF2D1C"/>
                </a:solidFill>
                <a:latin typeface="Courier New"/>
                <a:cs typeface="Courier New"/>
              </a:rPr>
              <a:t>–c 5 </a:t>
            </a:r>
            <a:r>
              <a:rPr sz="1100" b="1" spc="-5" dirty="0">
                <a:solidFill>
                  <a:srgbClr val="CF2D1C"/>
                </a:solidFill>
                <a:latin typeface="Courier New"/>
                <a:cs typeface="Courier New"/>
              </a:rPr>
              <a:t>-</a:t>
            </a:r>
            <a:r>
              <a:rPr sz="1100" b="1" spc="-5" dirty="0" err="1">
                <a:solidFill>
                  <a:srgbClr val="CF2D1C"/>
                </a:solidFill>
                <a:latin typeface="Courier New"/>
                <a:cs typeface="Courier New"/>
              </a:rPr>
              <a:t>i</a:t>
            </a:r>
            <a:r>
              <a:rPr sz="1100" b="1" dirty="0">
                <a:solidFill>
                  <a:srgbClr val="CF2D1C"/>
                </a:solidFill>
                <a:latin typeface="Courier New"/>
                <a:cs typeface="Courier New"/>
              </a:rPr>
              <a:t> </a:t>
            </a:r>
            <a:r>
              <a:rPr sz="1100" b="1" spc="-10" dirty="0">
                <a:solidFill>
                  <a:srgbClr val="CF2D1C"/>
                </a:solidFill>
                <a:latin typeface="Courier New"/>
                <a:cs typeface="Courier New"/>
              </a:rPr>
              <a:t>100</a:t>
            </a:r>
            <a:r>
              <a:rPr sz="1100" b="1" spc="-15" dirty="0">
                <a:solidFill>
                  <a:srgbClr val="CF2D1C"/>
                </a:solidFill>
                <a:latin typeface="Courier New"/>
                <a:cs typeface="Courier New"/>
              </a:rPr>
              <a:t> 192.168.122.103</a:t>
            </a:r>
            <a:endParaRPr sz="1100" dirty="0">
              <a:latin typeface="Courier New"/>
              <a:cs typeface="Courier New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647065" y="3517582"/>
            <a:ext cx="3295650" cy="305212"/>
          </a:xfrm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40"/>
              </a:spcBef>
            </a:pPr>
            <a:r>
              <a:rPr sz="850" b="1" spc="-5" dirty="0">
                <a:latin typeface="Courier New"/>
                <a:cs typeface="Courier New"/>
              </a:rPr>
              <a:t>-c</a:t>
            </a:r>
            <a:r>
              <a:rPr lang="en-US" sz="850" b="1" spc="-5" dirty="0">
                <a:latin typeface="Courier New"/>
                <a:cs typeface="Courier New"/>
              </a:rPr>
              <a:t> 5</a:t>
            </a:r>
            <a:r>
              <a:rPr sz="850" b="1" spc="-5" dirty="0">
                <a:latin typeface="Courier New"/>
                <a:cs typeface="Courier New"/>
              </a:rPr>
              <a:t>:</a:t>
            </a:r>
            <a:r>
              <a:rPr sz="850" b="1" spc="-25" dirty="0">
                <a:latin typeface="Courier New"/>
                <a:cs typeface="Courier New"/>
              </a:rPr>
              <a:t> </a:t>
            </a:r>
            <a:r>
              <a:rPr sz="850" b="1" spc="-5" dirty="0">
                <a:latin typeface="Calibri"/>
                <a:cs typeface="Calibri"/>
              </a:rPr>
              <a:t>Απ</a:t>
            </a:r>
            <a:r>
              <a:rPr sz="850" b="1" spc="-5" dirty="0" err="1">
                <a:latin typeface="Calibri"/>
                <a:cs typeface="Calibri"/>
              </a:rPr>
              <a:t>οστολή</a:t>
            </a:r>
            <a:r>
              <a:rPr sz="850" b="1" spc="114" dirty="0">
                <a:latin typeface="Calibri"/>
                <a:cs typeface="Calibri"/>
              </a:rPr>
              <a:t> </a:t>
            </a:r>
            <a:r>
              <a:rPr sz="850" b="1" dirty="0">
                <a:latin typeface="Courier New"/>
                <a:cs typeface="Courier New"/>
              </a:rPr>
              <a:t>5</a:t>
            </a:r>
            <a:r>
              <a:rPr lang="en-US" sz="850" b="1" dirty="0">
                <a:latin typeface="Courier New"/>
                <a:cs typeface="Courier New"/>
              </a:rPr>
              <a:t> pings</a:t>
            </a:r>
            <a:r>
              <a:rPr sz="850" b="1" spc="-25" dirty="0">
                <a:latin typeface="Courier New"/>
                <a:cs typeface="Courier New"/>
              </a:rPr>
              <a:t> </a:t>
            </a:r>
            <a:r>
              <a:rPr sz="850" b="1" dirty="0">
                <a:latin typeface="Courier New"/>
                <a:cs typeface="Courier New"/>
              </a:rPr>
              <a:t>.</a:t>
            </a:r>
            <a:endParaRPr sz="850" dirty="0">
              <a:latin typeface="Courier New"/>
              <a:cs typeface="Courier New"/>
            </a:endParaRPr>
          </a:p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sz="850" b="1" spc="-5" dirty="0">
                <a:latin typeface="Courier New"/>
                <a:cs typeface="Courier New"/>
              </a:rPr>
              <a:t>-i 100:</a:t>
            </a:r>
            <a:r>
              <a:rPr sz="850" b="1" dirty="0">
                <a:latin typeface="Courier New"/>
                <a:cs typeface="Courier New"/>
              </a:rPr>
              <a:t> </a:t>
            </a:r>
            <a:r>
              <a:rPr sz="850" b="1" spc="-5" dirty="0">
                <a:latin typeface="Calibri"/>
                <a:cs typeface="Calibri"/>
              </a:rPr>
              <a:t>Ορίστε</a:t>
            </a:r>
            <a:r>
              <a:rPr sz="850" b="1" spc="315" dirty="0">
                <a:latin typeface="Calibri"/>
                <a:cs typeface="Calibri"/>
              </a:rPr>
              <a:t> </a:t>
            </a:r>
            <a:r>
              <a:rPr sz="850" b="1" dirty="0">
                <a:latin typeface="Calibri"/>
                <a:cs typeface="Calibri"/>
              </a:rPr>
              <a:t>το</a:t>
            </a:r>
            <a:r>
              <a:rPr sz="850" b="1" spc="315" dirty="0">
                <a:latin typeface="Calibri"/>
                <a:cs typeface="Calibri"/>
              </a:rPr>
              <a:t> </a:t>
            </a:r>
            <a:r>
              <a:rPr sz="850" b="1" spc="-5" dirty="0">
                <a:latin typeface="Calibri"/>
                <a:cs typeface="Calibri"/>
              </a:rPr>
              <a:t>διάστημα</a:t>
            </a:r>
            <a:r>
              <a:rPr sz="850" b="1" spc="320" dirty="0">
                <a:latin typeface="Calibri"/>
                <a:cs typeface="Calibri"/>
              </a:rPr>
              <a:t> </a:t>
            </a:r>
            <a:r>
              <a:rPr sz="850" b="1" spc="-5" dirty="0">
                <a:latin typeface="Calibri"/>
                <a:cs typeface="Calibri"/>
              </a:rPr>
              <a:t>μεταξύ</a:t>
            </a:r>
            <a:r>
              <a:rPr sz="850" b="1" spc="325" dirty="0">
                <a:latin typeface="Calibri"/>
                <a:cs typeface="Calibri"/>
              </a:rPr>
              <a:t> </a:t>
            </a:r>
            <a:r>
              <a:rPr sz="850" b="1" spc="-5" dirty="0">
                <a:latin typeface="Calibri"/>
                <a:cs typeface="Calibri"/>
              </a:rPr>
              <a:t>των</a:t>
            </a:r>
            <a:r>
              <a:rPr sz="850" b="1" spc="315" dirty="0">
                <a:latin typeface="Calibri"/>
                <a:cs typeface="Calibri"/>
              </a:rPr>
              <a:t> </a:t>
            </a:r>
            <a:r>
              <a:rPr sz="850" b="1" spc="-5" dirty="0">
                <a:latin typeface="Calibri"/>
                <a:cs typeface="Calibri"/>
              </a:rPr>
              <a:t>κλήσεων</a:t>
            </a:r>
            <a:r>
              <a:rPr sz="850" b="1" spc="315" dirty="0">
                <a:latin typeface="Calibri"/>
                <a:cs typeface="Calibri"/>
              </a:rPr>
              <a:t> </a:t>
            </a:r>
            <a:r>
              <a:rPr sz="850" b="1" spc="-5" dirty="0">
                <a:latin typeface="Calibri"/>
                <a:cs typeface="Calibri"/>
              </a:rPr>
              <a:t>σε</a:t>
            </a:r>
            <a:r>
              <a:rPr sz="850" b="1" spc="315" dirty="0">
                <a:latin typeface="Calibri"/>
                <a:cs typeface="Calibri"/>
              </a:rPr>
              <a:t> </a:t>
            </a:r>
            <a:r>
              <a:rPr sz="850" b="1" spc="-5" dirty="0">
                <a:latin typeface="Courier New"/>
                <a:cs typeface="Courier New"/>
              </a:rPr>
              <a:t>100 ms.</a:t>
            </a:r>
            <a:endParaRPr sz="850" dirty="0">
              <a:latin typeface="Courier New"/>
              <a:cs typeface="Courier New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789305" y="4443412"/>
            <a:ext cx="3419475" cy="405130"/>
          </a:xfrm>
          <a:prstGeom prst="rect">
            <a:avLst/>
          </a:prstGeom>
        </p:spPr>
        <p:txBody>
          <a:bodyPr vert="horz" wrap="square" lIns="0" tIns="20955" rIns="0" bIns="0" rtlCol="0">
            <a:spAutoFit/>
          </a:bodyPr>
          <a:lstStyle/>
          <a:p>
            <a:pPr marL="12065" marR="5080" algn="ctr">
              <a:lnSpc>
                <a:spcPts val="980"/>
              </a:lnSpc>
              <a:spcBef>
                <a:spcPts val="165"/>
              </a:spcBef>
            </a:pPr>
            <a:r>
              <a:rPr sz="850" b="1" spc="65" dirty="0">
                <a:latin typeface="Calibri"/>
                <a:cs typeface="Calibri"/>
              </a:rPr>
              <a:t>Αυτή</a:t>
            </a:r>
            <a:r>
              <a:rPr sz="850" b="1" spc="30" dirty="0">
                <a:latin typeface="Calibri"/>
                <a:cs typeface="Calibri"/>
              </a:rPr>
              <a:t> </a:t>
            </a:r>
            <a:r>
              <a:rPr sz="850" b="1" spc="70" dirty="0">
                <a:latin typeface="Calibri"/>
                <a:cs typeface="Calibri"/>
              </a:rPr>
              <a:t>η</a:t>
            </a:r>
            <a:r>
              <a:rPr sz="850" b="1" spc="30" dirty="0">
                <a:latin typeface="Calibri"/>
                <a:cs typeface="Calibri"/>
              </a:rPr>
              <a:t> </a:t>
            </a:r>
            <a:r>
              <a:rPr sz="850" b="1" spc="55" dirty="0">
                <a:latin typeface="Calibri"/>
                <a:cs typeface="Calibri"/>
              </a:rPr>
              <a:t>εντολή</a:t>
            </a:r>
            <a:r>
              <a:rPr sz="850" b="1" spc="35" dirty="0">
                <a:latin typeface="Calibri"/>
                <a:cs typeface="Calibri"/>
              </a:rPr>
              <a:t> </a:t>
            </a:r>
            <a:r>
              <a:rPr sz="850" b="1" spc="60" dirty="0">
                <a:latin typeface="Calibri"/>
                <a:cs typeface="Calibri"/>
              </a:rPr>
              <a:t>μπορεί</a:t>
            </a:r>
            <a:r>
              <a:rPr sz="850" b="1" spc="30" dirty="0">
                <a:latin typeface="Calibri"/>
                <a:cs typeface="Calibri"/>
              </a:rPr>
              <a:t> </a:t>
            </a:r>
            <a:r>
              <a:rPr sz="850" b="1" spc="65" dirty="0">
                <a:latin typeface="Calibri"/>
                <a:cs typeface="Calibri"/>
              </a:rPr>
              <a:t>να</a:t>
            </a:r>
            <a:r>
              <a:rPr sz="850" b="1" spc="30" dirty="0">
                <a:latin typeface="Calibri"/>
                <a:cs typeface="Calibri"/>
              </a:rPr>
              <a:t> </a:t>
            </a:r>
            <a:r>
              <a:rPr sz="850" b="1" spc="55" dirty="0">
                <a:latin typeface="Calibri"/>
                <a:cs typeface="Calibri"/>
              </a:rPr>
              <a:t>χρησιμοποιηθεί</a:t>
            </a:r>
            <a:r>
              <a:rPr sz="850" b="1" spc="30" dirty="0">
                <a:latin typeface="Calibri"/>
                <a:cs typeface="Calibri"/>
              </a:rPr>
              <a:t> </a:t>
            </a:r>
            <a:r>
              <a:rPr sz="850" b="1" spc="55" dirty="0">
                <a:latin typeface="Calibri"/>
                <a:cs typeface="Calibri"/>
              </a:rPr>
              <a:t>για</a:t>
            </a:r>
            <a:r>
              <a:rPr sz="850" b="1" spc="30" dirty="0">
                <a:latin typeface="Calibri"/>
                <a:cs typeface="Calibri"/>
              </a:rPr>
              <a:t> </a:t>
            </a:r>
            <a:r>
              <a:rPr sz="850" b="1" spc="55" dirty="0">
                <a:latin typeface="Calibri"/>
                <a:cs typeface="Calibri"/>
              </a:rPr>
              <a:t>τον</a:t>
            </a:r>
            <a:r>
              <a:rPr sz="850" b="1" spc="35" dirty="0">
                <a:latin typeface="Calibri"/>
                <a:cs typeface="Calibri"/>
              </a:rPr>
              <a:t> </a:t>
            </a:r>
            <a:r>
              <a:rPr sz="850" b="1" spc="55" dirty="0">
                <a:latin typeface="Calibri"/>
                <a:cs typeface="Calibri"/>
              </a:rPr>
              <a:t>περιορισμό</a:t>
            </a:r>
            <a:r>
              <a:rPr sz="850" b="1" spc="30" dirty="0">
                <a:latin typeface="Calibri"/>
                <a:cs typeface="Calibri"/>
              </a:rPr>
              <a:t> </a:t>
            </a:r>
            <a:r>
              <a:rPr sz="850" b="1" spc="60" dirty="0">
                <a:latin typeface="Calibri"/>
                <a:cs typeface="Calibri"/>
              </a:rPr>
              <a:t>του </a:t>
            </a:r>
            <a:r>
              <a:rPr sz="850" b="1" spc="-180" dirty="0">
                <a:latin typeface="Calibri"/>
                <a:cs typeface="Calibri"/>
              </a:rPr>
              <a:t> </a:t>
            </a:r>
            <a:r>
              <a:rPr sz="850" b="1" spc="65" dirty="0">
                <a:latin typeface="Calibri"/>
                <a:cs typeface="Calibri"/>
              </a:rPr>
              <a:t>ρυθμού των </a:t>
            </a:r>
            <a:r>
              <a:rPr sz="850" b="1" spc="50" dirty="0">
                <a:latin typeface="Calibri"/>
                <a:cs typeface="Calibri"/>
              </a:rPr>
              <a:t>pings, </a:t>
            </a:r>
            <a:r>
              <a:rPr sz="850" b="1" spc="65" dirty="0">
                <a:latin typeface="Calibri"/>
                <a:cs typeface="Calibri"/>
              </a:rPr>
              <a:t>ώστε να </a:t>
            </a:r>
            <a:r>
              <a:rPr sz="850" b="1" spc="60" dirty="0">
                <a:latin typeface="Calibri"/>
                <a:cs typeface="Calibri"/>
              </a:rPr>
              <a:t>αποφευχθεί </a:t>
            </a:r>
            <a:r>
              <a:rPr sz="850" b="1" spc="70" dirty="0">
                <a:latin typeface="Calibri"/>
                <a:cs typeface="Calibri"/>
              </a:rPr>
              <a:t>η </a:t>
            </a:r>
            <a:r>
              <a:rPr sz="850" b="1" spc="65" dirty="0">
                <a:latin typeface="Calibri"/>
                <a:cs typeface="Calibri"/>
              </a:rPr>
              <a:t>υπερφόρτωση </a:t>
            </a:r>
            <a:r>
              <a:rPr sz="850" b="1" spc="60" dirty="0">
                <a:latin typeface="Calibri"/>
                <a:cs typeface="Calibri"/>
              </a:rPr>
              <a:t>του </a:t>
            </a:r>
            <a:r>
              <a:rPr sz="850" b="1" spc="65" dirty="0">
                <a:latin typeface="Calibri"/>
                <a:cs typeface="Calibri"/>
              </a:rPr>
              <a:t> </a:t>
            </a:r>
            <a:r>
              <a:rPr sz="850" b="1" spc="45" dirty="0">
                <a:latin typeface="Calibri"/>
                <a:cs typeface="Calibri"/>
              </a:rPr>
              <a:t>δικτύου.</a:t>
            </a:r>
            <a:endParaRPr sz="8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6042660" cy="6878955"/>
            <a:chOff x="0" y="0"/>
            <a:chExt cx="6042660" cy="6878955"/>
          </a:xfrm>
        </p:grpSpPr>
        <p:sp>
          <p:nvSpPr>
            <p:cNvPr id="3" name="object 3"/>
            <p:cNvSpPr/>
            <p:nvPr/>
          </p:nvSpPr>
          <p:spPr>
            <a:xfrm>
              <a:off x="4498340" y="5113972"/>
              <a:ext cx="798195" cy="1739264"/>
            </a:xfrm>
            <a:custGeom>
              <a:avLst/>
              <a:gdLst/>
              <a:ahLst/>
              <a:cxnLst/>
              <a:rect l="l" t="t" r="r" b="b"/>
              <a:pathLst>
                <a:path w="798195" h="1739265">
                  <a:moveTo>
                    <a:pt x="610235" y="0"/>
                  </a:moveTo>
                  <a:lnTo>
                    <a:pt x="561339" y="6667"/>
                  </a:lnTo>
                  <a:lnTo>
                    <a:pt x="516889" y="25400"/>
                  </a:lnTo>
                  <a:lnTo>
                    <a:pt x="478472" y="55244"/>
                  </a:lnTo>
                  <a:lnTo>
                    <a:pt x="448310" y="94614"/>
                  </a:lnTo>
                  <a:lnTo>
                    <a:pt x="428942" y="142239"/>
                  </a:lnTo>
                  <a:lnTo>
                    <a:pt x="0" y="1738947"/>
                  </a:lnTo>
                  <a:lnTo>
                    <a:pt x="27939" y="1738947"/>
                  </a:lnTo>
                  <a:lnTo>
                    <a:pt x="454025" y="148907"/>
                  </a:lnTo>
                  <a:lnTo>
                    <a:pt x="470535" y="107950"/>
                  </a:lnTo>
                  <a:lnTo>
                    <a:pt x="496252" y="74294"/>
                  </a:lnTo>
                  <a:lnTo>
                    <a:pt x="529589" y="48577"/>
                  </a:lnTo>
                  <a:lnTo>
                    <a:pt x="567689" y="32384"/>
                  </a:lnTo>
                  <a:lnTo>
                    <a:pt x="609600" y="26669"/>
                  </a:lnTo>
                  <a:lnTo>
                    <a:pt x="698750" y="26669"/>
                  </a:lnTo>
                  <a:lnTo>
                    <a:pt x="659130" y="6667"/>
                  </a:lnTo>
                  <a:lnTo>
                    <a:pt x="610235" y="0"/>
                  </a:lnTo>
                  <a:close/>
                </a:path>
                <a:path w="798195" h="1739265">
                  <a:moveTo>
                    <a:pt x="698750" y="26669"/>
                  </a:moveTo>
                  <a:lnTo>
                    <a:pt x="609600" y="26669"/>
                  </a:lnTo>
                  <a:lnTo>
                    <a:pt x="652462" y="32384"/>
                  </a:lnTo>
                  <a:lnTo>
                    <a:pt x="709612" y="60959"/>
                  </a:lnTo>
                  <a:lnTo>
                    <a:pt x="750570" y="109537"/>
                  </a:lnTo>
                  <a:lnTo>
                    <a:pt x="770889" y="170497"/>
                  </a:lnTo>
                  <a:lnTo>
                    <a:pt x="771842" y="202882"/>
                  </a:lnTo>
                  <a:lnTo>
                    <a:pt x="766445" y="235584"/>
                  </a:lnTo>
                  <a:lnTo>
                    <a:pt x="362585" y="1738947"/>
                  </a:lnTo>
                  <a:lnTo>
                    <a:pt x="390525" y="1738947"/>
                  </a:lnTo>
                  <a:lnTo>
                    <a:pt x="791527" y="242252"/>
                  </a:lnTo>
                  <a:lnTo>
                    <a:pt x="797877" y="204787"/>
                  </a:lnTo>
                  <a:lnTo>
                    <a:pt x="796607" y="167322"/>
                  </a:lnTo>
                  <a:lnTo>
                    <a:pt x="773112" y="96202"/>
                  </a:lnTo>
                  <a:lnTo>
                    <a:pt x="724535" y="39687"/>
                  </a:lnTo>
                  <a:lnTo>
                    <a:pt x="698750" y="26669"/>
                  </a:lnTo>
                  <a:close/>
                </a:path>
              </a:pathLst>
            </a:custGeom>
            <a:solidFill>
              <a:srgbClr val="D679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2933700" y="1270"/>
              <a:ext cx="1818639" cy="6856730"/>
            </a:xfrm>
            <a:custGeom>
              <a:avLst/>
              <a:gdLst/>
              <a:ahLst/>
              <a:cxnLst/>
              <a:rect l="l" t="t" r="r" b="b"/>
              <a:pathLst>
                <a:path w="1818639" h="6856730">
                  <a:moveTo>
                    <a:pt x="1818322" y="0"/>
                  </a:moveTo>
                  <a:lnTo>
                    <a:pt x="0" y="6856730"/>
                  </a:lnTo>
                </a:path>
              </a:pathLst>
            </a:custGeom>
            <a:ln w="22225">
              <a:solidFill>
                <a:srgbClr val="D6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3497579" y="17779"/>
              <a:ext cx="2545080" cy="6837680"/>
            </a:xfrm>
            <a:custGeom>
              <a:avLst/>
              <a:gdLst/>
              <a:ahLst/>
              <a:cxnLst/>
              <a:rect l="l" t="t" r="r" b="b"/>
              <a:pathLst>
                <a:path w="2545079" h="6837680">
                  <a:moveTo>
                    <a:pt x="1321435" y="2283142"/>
                  </a:moveTo>
                  <a:lnTo>
                    <a:pt x="1271587" y="2291397"/>
                  </a:lnTo>
                  <a:lnTo>
                    <a:pt x="1226185" y="2312352"/>
                  </a:lnTo>
                  <a:lnTo>
                    <a:pt x="1187767" y="2345372"/>
                  </a:lnTo>
                  <a:lnTo>
                    <a:pt x="1159510" y="2389187"/>
                  </a:lnTo>
                  <a:lnTo>
                    <a:pt x="1159510" y="2390457"/>
                  </a:lnTo>
                  <a:lnTo>
                    <a:pt x="819150" y="3658870"/>
                  </a:lnTo>
                  <a:lnTo>
                    <a:pt x="0" y="6836410"/>
                  </a:lnTo>
                  <a:lnTo>
                    <a:pt x="13335" y="6837680"/>
                  </a:lnTo>
                  <a:lnTo>
                    <a:pt x="26670" y="6837680"/>
                  </a:lnTo>
                  <a:lnTo>
                    <a:pt x="843365" y="3664902"/>
                  </a:lnTo>
                  <a:lnTo>
                    <a:pt x="1183322" y="2398077"/>
                  </a:lnTo>
                  <a:lnTo>
                    <a:pt x="1208087" y="2360612"/>
                  </a:lnTo>
                  <a:lnTo>
                    <a:pt x="1241107" y="2332355"/>
                  </a:lnTo>
                  <a:lnTo>
                    <a:pt x="1279842" y="2314257"/>
                  </a:lnTo>
                  <a:lnTo>
                    <a:pt x="1322705" y="2307590"/>
                  </a:lnTo>
                  <a:lnTo>
                    <a:pt x="1417637" y="2307590"/>
                  </a:lnTo>
                  <a:lnTo>
                    <a:pt x="1372870" y="2289175"/>
                  </a:lnTo>
                  <a:lnTo>
                    <a:pt x="1321435" y="2283142"/>
                  </a:lnTo>
                  <a:close/>
                </a:path>
                <a:path w="2545079" h="6837680">
                  <a:moveTo>
                    <a:pt x="1417637" y="2307590"/>
                  </a:moveTo>
                  <a:lnTo>
                    <a:pt x="1322705" y="2307590"/>
                  </a:lnTo>
                  <a:lnTo>
                    <a:pt x="1366837" y="2313305"/>
                  </a:lnTo>
                  <a:lnTo>
                    <a:pt x="1412557" y="2334260"/>
                  </a:lnTo>
                  <a:lnTo>
                    <a:pt x="1448435" y="2367280"/>
                  </a:lnTo>
                  <a:lnTo>
                    <a:pt x="1472565" y="2409190"/>
                  </a:lnTo>
                  <a:lnTo>
                    <a:pt x="1483042" y="2456815"/>
                  </a:lnTo>
                  <a:lnTo>
                    <a:pt x="1477962" y="2506662"/>
                  </a:lnTo>
                  <a:lnTo>
                    <a:pt x="1220152" y="3457892"/>
                  </a:lnTo>
                  <a:lnTo>
                    <a:pt x="1214120" y="3493452"/>
                  </a:lnTo>
                  <a:lnTo>
                    <a:pt x="1223010" y="3563620"/>
                  </a:lnTo>
                  <a:lnTo>
                    <a:pt x="1258570" y="3626802"/>
                  </a:lnTo>
                  <a:lnTo>
                    <a:pt x="1314767" y="3670300"/>
                  </a:lnTo>
                  <a:lnTo>
                    <a:pt x="1397635" y="3689350"/>
                  </a:lnTo>
                  <a:lnTo>
                    <a:pt x="1444625" y="3683000"/>
                  </a:lnTo>
                  <a:lnTo>
                    <a:pt x="1487805" y="3664902"/>
                  </a:lnTo>
                  <a:lnTo>
                    <a:pt x="1490662" y="3662680"/>
                  </a:lnTo>
                  <a:lnTo>
                    <a:pt x="1403985" y="3662680"/>
                  </a:lnTo>
                  <a:lnTo>
                    <a:pt x="1354137" y="3657600"/>
                  </a:lnTo>
                  <a:lnTo>
                    <a:pt x="1299210" y="3630612"/>
                  </a:lnTo>
                  <a:lnTo>
                    <a:pt x="1259205" y="3584257"/>
                  </a:lnTo>
                  <a:lnTo>
                    <a:pt x="1239202" y="3526155"/>
                  </a:lnTo>
                  <a:lnTo>
                    <a:pt x="1238567" y="3495357"/>
                  </a:lnTo>
                  <a:lnTo>
                    <a:pt x="1243965" y="3464242"/>
                  </a:lnTo>
                  <a:lnTo>
                    <a:pt x="1502092" y="2513012"/>
                  </a:lnTo>
                  <a:lnTo>
                    <a:pt x="1508442" y="2464435"/>
                  </a:lnTo>
                  <a:lnTo>
                    <a:pt x="1502092" y="2417445"/>
                  </a:lnTo>
                  <a:lnTo>
                    <a:pt x="1483995" y="2374265"/>
                  </a:lnTo>
                  <a:lnTo>
                    <a:pt x="1455737" y="2336800"/>
                  </a:lnTo>
                  <a:lnTo>
                    <a:pt x="1418272" y="2307907"/>
                  </a:lnTo>
                  <a:lnTo>
                    <a:pt x="1417637" y="2307590"/>
                  </a:lnTo>
                  <a:close/>
                </a:path>
                <a:path w="2545079" h="6837680">
                  <a:moveTo>
                    <a:pt x="2545080" y="0"/>
                  </a:moveTo>
                  <a:lnTo>
                    <a:pt x="2518410" y="0"/>
                  </a:lnTo>
                  <a:lnTo>
                    <a:pt x="1939290" y="2101215"/>
                  </a:lnTo>
                  <a:lnTo>
                    <a:pt x="1547495" y="3546475"/>
                  </a:lnTo>
                  <a:lnTo>
                    <a:pt x="1526540" y="3592195"/>
                  </a:lnTo>
                  <a:lnTo>
                    <a:pt x="1493520" y="3628072"/>
                  </a:lnTo>
                  <a:lnTo>
                    <a:pt x="1451610" y="3652202"/>
                  </a:lnTo>
                  <a:lnTo>
                    <a:pt x="1403985" y="3662680"/>
                  </a:lnTo>
                  <a:lnTo>
                    <a:pt x="1490662" y="3662680"/>
                  </a:lnTo>
                  <a:lnTo>
                    <a:pt x="1525270" y="3636645"/>
                  </a:lnTo>
                  <a:lnTo>
                    <a:pt x="1554162" y="3599180"/>
                  </a:lnTo>
                  <a:lnTo>
                    <a:pt x="1572895" y="3554095"/>
                  </a:lnTo>
                  <a:lnTo>
                    <a:pt x="1964690" y="2108835"/>
                  </a:lnTo>
                  <a:lnTo>
                    <a:pt x="2540000" y="16510"/>
                  </a:lnTo>
                  <a:lnTo>
                    <a:pt x="2543810" y="3810"/>
                  </a:lnTo>
                  <a:lnTo>
                    <a:pt x="2545080" y="0"/>
                  </a:lnTo>
                  <a:close/>
                </a:path>
              </a:pathLst>
            </a:custGeom>
            <a:solidFill>
              <a:srgbClr val="FFB8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5841999" cy="6858000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9914890" y="33019"/>
            <a:ext cx="2174240" cy="1244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50" spc="60" dirty="0">
                <a:solidFill>
                  <a:srgbClr val="FFFFFF"/>
                </a:solidFill>
                <a:latin typeface="Calibri"/>
                <a:cs typeface="Calibri"/>
              </a:rPr>
              <a:t>CSP004_C_E:</a:t>
            </a:r>
            <a:r>
              <a:rPr sz="65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650" spc="55" dirty="0">
                <a:solidFill>
                  <a:srgbClr val="FFFFFF"/>
                </a:solidFill>
                <a:latin typeface="Calibri"/>
                <a:cs typeface="Calibri"/>
              </a:rPr>
              <a:t>Abdelkader</a:t>
            </a:r>
            <a:r>
              <a:rPr sz="65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650" spc="60" dirty="0">
                <a:solidFill>
                  <a:srgbClr val="FFFFFF"/>
                </a:solidFill>
                <a:latin typeface="Calibri"/>
                <a:cs typeface="Calibri"/>
              </a:rPr>
              <a:t>Shaaban</a:t>
            </a:r>
            <a:r>
              <a:rPr sz="65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650" spc="55" dirty="0">
                <a:solidFill>
                  <a:srgbClr val="FFFFFF"/>
                </a:solidFill>
                <a:latin typeface="Calibri"/>
                <a:cs typeface="Calibri"/>
              </a:rPr>
              <a:t>και</a:t>
            </a:r>
            <a:r>
              <a:rPr sz="650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650" spc="50" dirty="0">
                <a:solidFill>
                  <a:srgbClr val="FFFFFF"/>
                </a:solidFill>
                <a:latin typeface="Calibri"/>
                <a:cs typeface="Calibri"/>
              </a:rPr>
              <a:t>Stefan</a:t>
            </a:r>
            <a:r>
              <a:rPr sz="65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650" spc="50" dirty="0">
                <a:solidFill>
                  <a:srgbClr val="FFFFFF"/>
                </a:solidFill>
                <a:latin typeface="Calibri"/>
                <a:cs typeface="Calibri"/>
              </a:rPr>
              <a:t>Schauer</a:t>
            </a:r>
            <a:endParaRPr sz="650">
              <a:latin typeface="Calibri"/>
              <a:cs typeface="Calibri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5920740" y="2941320"/>
            <a:ext cx="3651250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160" dirty="0"/>
              <a:t>Ανίχνευση</a:t>
            </a:r>
            <a:r>
              <a:rPr spc="175" dirty="0"/>
              <a:t> </a:t>
            </a:r>
            <a:r>
              <a:rPr spc="160" dirty="0"/>
              <a:t>κυβερνοεπιθέσεων</a:t>
            </a:r>
          </a:p>
        </p:txBody>
      </p:sp>
      <p:pic>
        <p:nvPicPr>
          <p:cNvPr id="9" name="object 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548880" y="5921057"/>
            <a:ext cx="3294062" cy="612140"/>
          </a:xfrm>
          <a:prstGeom prst="rect">
            <a:avLst/>
          </a:prstGeom>
        </p:spPr>
      </p:pic>
    </p:spTree>
  </p:cSld>
  <p:clrMapOvr>
    <a:masterClrMapping/>
  </p:clrMapOvr>
</p:sld>
</file>

<file path=ppt/slides/slide2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070600" y="0"/>
            <a:ext cx="6121400" cy="6858000"/>
            <a:chOff x="6070600" y="0"/>
            <a:chExt cx="61214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352540" y="4759"/>
              <a:ext cx="5839460" cy="685324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7377747" y="0"/>
              <a:ext cx="2555875" cy="6858000"/>
            </a:xfrm>
            <a:custGeom>
              <a:avLst/>
              <a:gdLst/>
              <a:ahLst/>
              <a:cxnLst/>
              <a:rect l="l" t="t" r="r" b="b"/>
              <a:pathLst>
                <a:path w="2555875" h="6858000">
                  <a:moveTo>
                    <a:pt x="1542097" y="1537652"/>
                  </a:moveTo>
                  <a:lnTo>
                    <a:pt x="1494790" y="1544002"/>
                  </a:lnTo>
                  <a:lnTo>
                    <a:pt x="1451292" y="1562100"/>
                  </a:lnTo>
                  <a:lnTo>
                    <a:pt x="1413827" y="1590675"/>
                  </a:lnTo>
                  <a:lnTo>
                    <a:pt x="1384617" y="1628139"/>
                  </a:lnTo>
                  <a:lnTo>
                    <a:pt x="1365885" y="1673860"/>
                  </a:lnTo>
                  <a:lnTo>
                    <a:pt x="970915" y="3128645"/>
                  </a:lnTo>
                  <a:lnTo>
                    <a:pt x="0" y="6858000"/>
                  </a:lnTo>
                  <a:lnTo>
                    <a:pt x="26035" y="6858000"/>
                  </a:lnTo>
                  <a:lnTo>
                    <a:pt x="996632" y="3136265"/>
                  </a:lnTo>
                  <a:lnTo>
                    <a:pt x="1391285" y="1681479"/>
                  </a:lnTo>
                  <a:lnTo>
                    <a:pt x="1412240" y="1635442"/>
                  </a:lnTo>
                  <a:lnTo>
                    <a:pt x="1445577" y="1599247"/>
                  </a:lnTo>
                  <a:lnTo>
                    <a:pt x="1487805" y="1574800"/>
                  </a:lnTo>
                  <a:lnTo>
                    <a:pt x="1535747" y="1564322"/>
                  </a:lnTo>
                  <a:lnTo>
                    <a:pt x="1637665" y="1564322"/>
                  </a:lnTo>
                  <a:lnTo>
                    <a:pt x="1625600" y="1556702"/>
                  </a:lnTo>
                  <a:lnTo>
                    <a:pt x="1590992" y="1544002"/>
                  </a:lnTo>
                  <a:lnTo>
                    <a:pt x="1542097" y="1537652"/>
                  </a:lnTo>
                  <a:close/>
                </a:path>
                <a:path w="2555875" h="6858000">
                  <a:moveTo>
                    <a:pt x="1637665" y="1564322"/>
                  </a:moveTo>
                  <a:lnTo>
                    <a:pt x="1535747" y="1564322"/>
                  </a:lnTo>
                  <a:lnTo>
                    <a:pt x="1585912" y="1569402"/>
                  </a:lnTo>
                  <a:lnTo>
                    <a:pt x="1615122" y="1580514"/>
                  </a:lnTo>
                  <a:lnTo>
                    <a:pt x="1663700" y="1617662"/>
                  </a:lnTo>
                  <a:lnTo>
                    <a:pt x="1694497" y="1671954"/>
                  </a:lnTo>
                  <a:lnTo>
                    <a:pt x="1702117" y="1732597"/>
                  </a:lnTo>
                  <a:lnTo>
                    <a:pt x="1696720" y="1764029"/>
                  </a:lnTo>
                  <a:lnTo>
                    <a:pt x="1437005" y="2721927"/>
                  </a:lnTo>
                  <a:lnTo>
                    <a:pt x="1430655" y="2770822"/>
                  </a:lnTo>
                  <a:lnTo>
                    <a:pt x="1437005" y="2818129"/>
                  </a:lnTo>
                  <a:lnTo>
                    <a:pt x="1455102" y="2861627"/>
                  </a:lnTo>
                  <a:lnTo>
                    <a:pt x="1483677" y="2899092"/>
                  </a:lnTo>
                  <a:lnTo>
                    <a:pt x="1521460" y="2928302"/>
                  </a:lnTo>
                  <a:lnTo>
                    <a:pt x="1566862" y="2947035"/>
                  </a:lnTo>
                  <a:lnTo>
                    <a:pt x="1618932" y="2953067"/>
                  </a:lnTo>
                  <a:lnTo>
                    <a:pt x="1669097" y="2944812"/>
                  </a:lnTo>
                  <a:lnTo>
                    <a:pt x="1704340" y="2928302"/>
                  </a:lnTo>
                  <a:lnTo>
                    <a:pt x="1617662" y="2928302"/>
                  </a:lnTo>
                  <a:lnTo>
                    <a:pt x="1573212" y="2922904"/>
                  </a:lnTo>
                  <a:lnTo>
                    <a:pt x="1527175" y="2901950"/>
                  </a:lnTo>
                  <a:lnTo>
                    <a:pt x="1490980" y="2868612"/>
                  </a:lnTo>
                  <a:lnTo>
                    <a:pt x="1466532" y="2826385"/>
                  </a:lnTo>
                  <a:lnTo>
                    <a:pt x="1456055" y="2778442"/>
                  </a:lnTo>
                  <a:lnTo>
                    <a:pt x="1461135" y="2728277"/>
                  </a:lnTo>
                  <a:lnTo>
                    <a:pt x="1720850" y="1770379"/>
                  </a:lnTo>
                  <a:lnTo>
                    <a:pt x="1726882" y="1734820"/>
                  </a:lnTo>
                  <a:lnTo>
                    <a:pt x="1725930" y="1701800"/>
                  </a:lnTo>
                  <a:lnTo>
                    <a:pt x="1725930" y="1698942"/>
                  </a:lnTo>
                  <a:lnTo>
                    <a:pt x="1717992" y="1664017"/>
                  </a:lnTo>
                  <a:lnTo>
                    <a:pt x="1703070" y="1630679"/>
                  </a:lnTo>
                  <a:lnTo>
                    <a:pt x="1682115" y="1600517"/>
                  </a:lnTo>
                  <a:lnTo>
                    <a:pt x="1656080" y="1575752"/>
                  </a:lnTo>
                  <a:lnTo>
                    <a:pt x="1637665" y="1564322"/>
                  </a:lnTo>
                  <a:close/>
                </a:path>
                <a:path w="2555875" h="6858000">
                  <a:moveTo>
                    <a:pt x="2555875" y="0"/>
                  </a:moveTo>
                  <a:lnTo>
                    <a:pt x="2528570" y="0"/>
                  </a:lnTo>
                  <a:lnTo>
                    <a:pt x="2100177" y="1562100"/>
                  </a:lnTo>
                  <a:lnTo>
                    <a:pt x="1757680" y="2837497"/>
                  </a:lnTo>
                  <a:lnTo>
                    <a:pt x="1732915" y="2875279"/>
                  </a:lnTo>
                  <a:lnTo>
                    <a:pt x="1699895" y="2903537"/>
                  </a:lnTo>
                  <a:lnTo>
                    <a:pt x="1660525" y="2921635"/>
                  </a:lnTo>
                  <a:lnTo>
                    <a:pt x="1617662" y="2928302"/>
                  </a:lnTo>
                  <a:lnTo>
                    <a:pt x="1704340" y="2928302"/>
                  </a:lnTo>
                  <a:lnTo>
                    <a:pt x="1714817" y="2923540"/>
                  </a:lnTo>
                  <a:lnTo>
                    <a:pt x="1753235" y="2890520"/>
                  </a:lnTo>
                  <a:lnTo>
                    <a:pt x="1782127" y="2846387"/>
                  </a:lnTo>
                  <a:lnTo>
                    <a:pt x="1782127" y="2845117"/>
                  </a:lnTo>
                  <a:lnTo>
                    <a:pt x="2124710" y="1568132"/>
                  </a:lnTo>
                  <a:lnTo>
                    <a:pt x="2555875" y="0"/>
                  </a:lnTo>
                  <a:close/>
                </a:path>
              </a:pathLst>
            </a:custGeom>
            <a:solidFill>
              <a:srgbClr val="FFB8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7895589" y="5207634"/>
              <a:ext cx="756285" cy="1645920"/>
            </a:xfrm>
            <a:custGeom>
              <a:avLst/>
              <a:gdLst/>
              <a:ahLst/>
              <a:cxnLst/>
              <a:rect l="l" t="t" r="r" b="b"/>
              <a:pathLst>
                <a:path w="756284" h="1645920">
                  <a:moveTo>
                    <a:pt x="578484" y="0"/>
                  </a:moveTo>
                  <a:lnTo>
                    <a:pt x="532129" y="6350"/>
                  </a:lnTo>
                  <a:lnTo>
                    <a:pt x="489902" y="24129"/>
                  </a:lnTo>
                  <a:lnTo>
                    <a:pt x="453389" y="52387"/>
                  </a:lnTo>
                  <a:lnTo>
                    <a:pt x="425132" y="89534"/>
                  </a:lnTo>
                  <a:lnTo>
                    <a:pt x="406400" y="134619"/>
                  </a:lnTo>
                  <a:lnTo>
                    <a:pt x="0" y="1645602"/>
                  </a:lnTo>
                  <a:lnTo>
                    <a:pt x="26352" y="1645602"/>
                  </a:lnTo>
                  <a:lnTo>
                    <a:pt x="430212" y="140969"/>
                  </a:lnTo>
                  <a:lnTo>
                    <a:pt x="450214" y="95249"/>
                  </a:lnTo>
                  <a:lnTo>
                    <a:pt x="482282" y="59689"/>
                  </a:lnTo>
                  <a:lnTo>
                    <a:pt x="523239" y="35559"/>
                  </a:lnTo>
                  <a:lnTo>
                    <a:pt x="569594" y="25399"/>
                  </a:lnTo>
                  <a:lnTo>
                    <a:pt x="662362" y="25399"/>
                  </a:lnTo>
                  <a:lnTo>
                    <a:pt x="624839" y="6350"/>
                  </a:lnTo>
                  <a:lnTo>
                    <a:pt x="578484" y="0"/>
                  </a:lnTo>
                  <a:close/>
                </a:path>
                <a:path w="756284" h="1645920">
                  <a:moveTo>
                    <a:pt x="662362" y="25399"/>
                  </a:moveTo>
                  <a:lnTo>
                    <a:pt x="569594" y="25399"/>
                  </a:lnTo>
                  <a:lnTo>
                    <a:pt x="618489" y="30797"/>
                  </a:lnTo>
                  <a:lnTo>
                    <a:pt x="672464" y="57784"/>
                  </a:lnTo>
                  <a:lnTo>
                    <a:pt x="711517" y="103822"/>
                  </a:lnTo>
                  <a:lnTo>
                    <a:pt x="730884" y="161607"/>
                  </a:lnTo>
                  <a:lnTo>
                    <a:pt x="731837" y="192087"/>
                  </a:lnTo>
                  <a:lnTo>
                    <a:pt x="726439" y="222884"/>
                  </a:lnTo>
                  <a:lnTo>
                    <a:pt x="343852" y="1645602"/>
                  </a:lnTo>
                  <a:lnTo>
                    <a:pt x="370204" y="1645602"/>
                  </a:lnTo>
                  <a:lnTo>
                    <a:pt x="750252" y="229552"/>
                  </a:lnTo>
                  <a:lnTo>
                    <a:pt x="756284" y="193674"/>
                  </a:lnTo>
                  <a:lnTo>
                    <a:pt x="755332" y="158432"/>
                  </a:lnTo>
                  <a:lnTo>
                    <a:pt x="732789" y="91122"/>
                  </a:lnTo>
                  <a:lnTo>
                    <a:pt x="686752" y="37782"/>
                  </a:lnTo>
                  <a:lnTo>
                    <a:pt x="662362" y="25399"/>
                  </a:lnTo>
                  <a:close/>
                </a:path>
              </a:pathLst>
            </a:custGeom>
            <a:solidFill>
              <a:srgbClr val="D679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548880" y="6167120"/>
              <a:ext cx="3294379" cy="612140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070600" y="2644139"/>
              <a:ext cx="5943600" cy="3429000"/>
            </a:xfrm>
            <a:prstGeom prst="rect">
              <a:avLst/>
            </a:prstGeom>
          </p:spPr>
        </p:pic>
      </p:grpSp>
      <p:sp>
        <p:nvSpPr>
          <p:cNvPr id="8" name="object 8"/>
          <p:cNvSpPr txBox="1"/>
          <p:nvPr/>
        </p:nvSpPr>
        <p:spPr>
          <a:xfrm>
            <a:off x="9914890" y="33019"/>
            <a:ext cx="2174240" cy="1244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50" spc="60" dirty="0">
                <a:latin typeface="Calibri"/>
                <a:cs typeface="Calibri"/>
              </a:rPr>
              <a:t>CSP004_C_E:</a:t>
            </a:r>
            <a:r>
              <a:rPr sz="650" spc="35" dirty="0">
                <a:latin typeface="Calibri"/>
                <a:cs typeface="Calibri"/>
              </a:rPr>
              <a:t> </a:t>
            </a:r>
            <a:r>
              <a:rPr sz="650" spc="55" dirty="0">
                <a:latin typeface="Calibri"/>
                <a:cs typeface="Calibri"/>
              </a:rPr>
              <a:t>Abdelkader</a:t>
            </a:r>
            <a:r>
              <a:rPr sz="650" spc="30" dirty="0">
                <a:latin typeface="Calibri"/>
                <a:cs typeface="Calibri"/>
              </a:rPr>
              <a:t> </a:t>
            </a:r>
            <a:r>
              <a:rPr sz="650" spc="60" dirty="0">
                <a:latin typeface="Calibri"/>
                <a:cs typeface="Calibri"/>
              </a:rPr>
              <a:t>Shaaban</a:t>
            </a:r>
            <a:r>
              <a:rPr sz="650" spc="40" dirty="0">
                <a:latin typeface="Calibri"/>
                <a:cs typeface="Calibri"/>
              </a:rPr>
              <a:t> </a:t>
            </a:r>
            <a:r>
              <a:rPr sz="650" spc="55" dirty="0">
                <a:latin typeface="Calibri"/>
                <a:cs typeface="Calibri"/>
              </a:rPr>
              <a:t>και</a:t>
            </a:r>
            <a:r>
              <a:rPr sz="650" spc="25" dirty="0">
                <a:latin typeface="Calibri"/>
                <a:cs typeface="Calibri"/>
              </a:rPr>
              <a:t> </a:t>
            </a:r>
            <a:r>
              <a:rPr sz="650" spc="50" dirty="0">
                <a:latin typeface="Calibri"/>
                <a:cs typeface="Calibri"/>
              </a:rPr>
              <a:t>Stefan</a:t>
            </a:r>
            <a:r>
              <a:rPr sz="650" spc="30" dirty="0">
                <a:latin typeface="Calibri"/>
                <a:cs typeface="Calibri"/>
              </a:rPr>
              <a:t> </a:t>
            </a:r>
            <a:r>
              <a:rPr sz="650" spc="50" dirty="0">
                <a:latin typeface="Calibri"/>
                <a:cs typeface="Calibri"/>
              </a:rPr>
              <a:t>Schauer</a:t>
            </a:r>
            <a:endParaRPr sz="650">
              <a:latin typeface="Calibri"/>
              <a:cs typeface="Calibri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875030" y="762634"/>
            <a:ext cx="3651250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160" dirty="0">
                <a:solidFill>
                  <a:srgbClr val="000000"/>
                </a:solidFill>
              </a:rPr>
              <a:t>Ανίχνευση</a:t>
            </a:r>
            <a:r>
              <a:rPr spc="175" dirty="0">
                <a:solidFill>
                  <a:srgbClr val="000000"/>
                </a:solidFill>
              </a:rPr>
              <a:t> </a:t>
            </a:r>
            <a:r>
              <a:rPr spc="160" dirty="0">
                <a:solidFill>
                  <a:srgbClr val="000000"/>
                </a:solidFill>
              </a:rPr>
              <a:t>κυβερνοεπιθέσεων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875030" y="1292277"/>
            <a:ext cx="7155180" cy="1304290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299720" indent="-287020">
              <a:lnSpc>
                <a:spcPct val="100000"/>
              </a:lnSpc>
              <a:spcBef>
                <a:spcPts val="185"/>
              </a:spcBef>
              <a:buSzPct val="163636"/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sz="1100" spc="75" dirty="0">
                <a:latin typeface="Calibri"/>
                <a:cs typeface="Calibri"/>
              </a:rPr>
              <a:t>Ανίχνευση</a:t>
            </a:r>
            <a:r>
              <a:rPr sz="1100" spc="35" dirty="0">
                <a:latin typeface="Calibri"/>
                <a:cs typeface="Calibri"/>
              </a:rPr>
              <a:t> </a:t>
            </a:r>
            <a:r>
              <a:rPr sz="1100" spc="75" dirty="0">
                <a:latin typeface="Calibri"/>
                <a:cs typeface="Calibri"/>
              </a:rPr>
              <a:t>επιθέσεων</a:t>
            </a:r>
            <a:r>
              <a:rPr sz="1100" spc="30" dirty="0">
                <a:latin typeface="Calibri"/>
                <a:cs typeface="Calibri"/>
              </a:rPr>
              <a:t> </a:t>
            </a:r>
            <a:r>
              <a:rPr sz="1100" b="1" spc="90" dirty="0">
                <a:latin typeface="Calibri"/>
                <a:cs typeface="Calibri"/>
              </a:rPr>
              <a:t>ARP</a:t>
            </a:r>
            <a:r>
              <a:rPr sz="1100" b="1" spc="35" dirty="0">
                <a:latin typeface="Calibri"/>
                <a:cs typeface="Calibri"/>
              </a:rPr>
              <a:t> </a:t>
            </a:r>
            <a:r>
              <a:rPr sz="1100" b="1" spc="70" dirty="0">
                <a:latin typeface="Calibri"/>
                <a:cs typeface="Calibri"/>
              </a:rPr>
              <a:t>Poisoning</a:t>
            </a:r>
            <a:r>
              <a:rPr sz="1100" b="1" spc="45" dirty="0">
                <a:latin typeface="Calibri"/>
                <a:cs typeface="Calibri"/>
              </a:rPr>
              <a:t> </a:t>
            </a:r>
            <a:r>
              <a:rPr sz="1100" spc="75" dirty="0">
                <a:latin typeface="Calibri"/>
                <a:cs typeface="Calibri"/>
              </a:rPr>
              <a:t>στο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spc="60" dirty="0">
                <a:latin typeface="Calibri"/>
                <a:cs typeface="Calibri"/>
              </a:rPr>
              <a:t>δίκτυο</a:t>
            </a:r>
            <a:endParaRPr sz="1100">
              <a:latin typeface="Calibri"/>
              <a:cs typeface="Calibri"/>
            </a:endParaRPr>
          </a:p>
          <a:p>
            <a:pPr marL="299085" marR="436880" indent="-287020">
              <a:lnSpc>
                <a:spcPct val="163600"/>
              </a:lnSpc>
              <a:spcBef>
                <a:spcPts val="5"/>
              </a:spcBef>
              <a:buSzPct val="163636"/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sz="1100" spc="114" dirty="0">
                <a:latin typeface="Calibri"/>
                <a:cs typeface="Calibri"/>
              </a:rPr>
              <a:t>Θεωρούμε</a:t>
            </a:r>
            <a:r>
              <a:rPr sz="1100" spc="45" dirty="0">
                <a:latin typeface="Calibri"/>
                <a:cs typeface="Calibri"/>
              </a:rPr>
              <a:t> </a:t>
            </a:r>
            <a:r>
              <a:rPr sz="1100" spc="85" dirty="0">
                <a:latin typeface="Calibri"/>
                <a:cs typeface="Calibri"/>
              </a:rPr>
              <a:t>ότι</a:t>
            </a:r>
            <a:r>
              <a:rPr sz="1100" spc="55" dirty="0">
                <a:latin typeface="Calibri"/>
                <a:cs typeface="Calibri"/>
              </a:rPr>
              <a:t> </a:t>
            </a:r>
            <a:r>
              <a:rPr sz="1100" spc="114" dirty="0">
                <a:latin typeface="Calibri"/>
                <a:cs typeface="Calibri"/>
              </a:rPr>
              <a:t>η</a:t>
            </a:r>
            <a:r>
              <a:rPr sz="1100" spc="50" dirty="0">
                <a:latin typeface="Calibri"/>
                <a:cs typeface="Calibri"/>
              </a:rPr>
              <a:t> </a:t>
            </a:r>
            <a:r>
              <a:rPr sz="1100" spc="110" dirty="0">
                <a:latin typeface="Calibri"/>
                <a:cs typeface="Calibri"/>
              </a:rPr>
              <a:t>μηχανή</a:t>
            </a:r>
            <a:r>
              <a:rPr sz="1100" spc="50" dirty="0">
                <a:latin typeface="Calibri"/>
                <a:cs typeface="Calibri"/>
              </a:rPr>
              <a:t> </a:t>
            </a:r>
            <a:r>
              <a:rPr sz="1100" b="1" spc="80" dirty="0">
                <a:latin typeface="Calibri"/>
                <a:cs typeface="Calibri"/>
              </a:rPr>
              <a:t>Kali</a:t>
            </a:r>
            <a:r>
              <a:rPr sz="1100" b="1" spc="50" dirty="0">
                <a:latin typeface="Calibri"/>
                <a:cs typeface="Calibri"/>
              </a:rPr>
              <a:t> </a:t>
            </a:r>
            <a:r>
              <a:rPr sz="1100" b="1" spc="110" dirty="0">
                <a:latin typeface="Calibri"/>
                <a:cs typeface="Calibri"/>
              </a:rPr>
              <a:t>admin</a:t>
            </a:r>
            <a:r>
              <a:rPr sz="1100" b="1" spc="55" dirty="0">
                <a:latin typeface="Calibri"/>
                <a:cs typeface="Calibri"/>
              </a:rPr>
              <a:t> </a:t>
            </a:r>
            <a:r>
              <a:rPr sz="1100" spc="90" dirty="0">
                <a:latin typeface="Calibri"/>
                <a:cs typeface="Calibri"/>
              </a:rPr>
              <a:t>εκτελεί</a:t>
            </a:r>
            <a:r>
              <a:rPr sz="1100" spc="50" dirty="0">
                <a:latin typeface="Calibri"/>
                <a:cs typeface="Calibri"/>
              </a:rPr>
              <a:t> </a:t>
            </a:r>
            <a:r>
              <a:rPr sz="1100" spc="95" dirty="0">
                <a:latin typeface="Calibri"/>
                <a:cs typeface="Calibri"/>
              </a:rPr>
              <a:t>πράξεις</a:t>
            </a:r>
            <a:r>
              <a:rPr sz="1100" spc="50" dirty="0">
                <a:latin typeface="Calibri"/>
                <a:cs typeface="Calibri"/>
              </a:rPr>
              <a:t> </a:t>
            </a:r>
            <a:r>
              <a:rPr sz="1100" spc="120" dirty="0">
                <a:latin typeface="Calibri"/>
                <a:cs typeface="Calibri"/>
              </a:rPr>
              <a:t>ως</a:t>
            </a:r>
            <a:r>
              <a:rPr sz="1100" spc="50" dirty="0">
                <a:latin typeface="Calibri"/>
                <a:cs typeface="Calibri"/>
              </a:rPr>
              <a:t> </a:t>
            </a:r>
            <a:r>
              <a:rPr sz="1100" spc="110" dirty="0">
                <a:latin typeface="Calibri"/>
                <a:cs typeface="Calibri"/>
              </a:rPr>
              <a:t>μηχανή</a:t>
            </a:r>
            <a:r>
              <a:rPr sz="1100" spc="55" dirty="0">
                <a:latin typeface="Calibri"/>
                <a:cs typeface="Calibri"/>
              </a:rPr>
              <a:t> </a:t>
            </a:r>
            <a:r>
              <a:rPr sz="1100" spc="90" dirty="0">
                <a:latin typeface="Calibri"/>
                <a:cs typeface="Calibri"/>
              </a:rPr>
              <a:t>διαχείρισης</a:t>
            </a:r>
            <a:r>
              <a:rPr sz="1100" spc="55" dirty="0">
                <a:latin typeface="Calibri"/>
                <a:cs typeface="Calibri"/>
              </a:rPr>
              <a:t> </a:t>
            </a:r>
            <a:r>
              <a:rPr sz="1100" spc="100" dirty="0">
                <a:latin typeface="Calibri"/>
                <a:cs typeface="Calibri"/>
              </a:rPr>
              <a:t>δικτύου</a:t>
            </a:r>
            <a:r>
              <a:rPr sz="1100" spc="50" dirty="0">
                <a:latin typeface="Calibri"/>
                <a:cs typeface="Calibri"/>
              </a:rPr>
              <a:t> </a:t>
            </a:r>
            <a:r>
              <a:rPr sz="1100" spc="95" dirty="0">
                <a:latin typeface="Calibri"/>
                <a:cs typeface="Calibri"/>
              </a:rPr>
              <a:t>εντός</a:t>
            </a:r>
            <a:r>
              <a:rPr sz="1100" spc="55" dirty="0">
                <a:latin typeface="Calibri"/>
                <a:cs typeface="Calibri"/>
              </a:rPr>
              <a:t> </a:t>
            </a:r>
            <a:r>
              <a:rPr sz="1100" spc="85" dirty="0">
                <a:latin typeface="Calibri"/>
                <a:cs typeface="Calibri"/>
              </a:rPr>
              <a:t>του </a:t>
            </a:r>
            <a:r>
              <a:rPr sz="1100" spc="-235" dirty="0">
                <a:latin typeface="Calibri"/>
                <a:cs typeface="Calibri"/>
              </a:rPr>
              <a:t> </a:t>
            </a:r>
            <a:r>
              <a:rPr sz="1100" spc="30" dirty="0">
                <a:latin typeface="Calibri"/>
                <a:cs typeface="Calibri"/>
              </a:rPr>
              <a:t>δίκτυο.</a:t>
            </a:r>
            <a:endParaRPr sz="1100">
              <a:latin typeface="Calibri"/>
              <a:cs typeface="Calibri"/>
            </a:endParaRPr>
          </a:p>
          <a:p>
            <a:pPr marL="299720" indent="-287020">
              <a:lnSpc>
                <a:spcPct val="100000"/>
              </a:lnSpc>
              <a:spcBef>
                <a:spcPts val="840"/>
              </a:spcBef>
              <a:buSzPct val="163636"/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sz="1100" spc="80" dirty="0">
                <a:latin typeface="Calibri"/>
                <a:cs typeface="Calibri"/>
              </a:rPr>
              <a:t>Εάν</a:t>
            </a:r>
            <a:r>
              <a:rPr sz="1100" spc="35" dirty="0">
                <a:latin typeface="Calibri"/>
                <a:cs typeface="Calibri"/>
              </a:rPr>
              <a:t> </a:t>
            </a:r>
            <a:r>
              <a:rPr sz="1100" spc="80" dirty="0">
                <a:latin typeface="Calibri"/>
                <a:cs typeface="Calibri"/>
              </a:rPr>
              <a:t>υπάρχουν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b="1" spc="80" dirty="0">
                <a:latin typeface="Calibri"/>
                <a:cs typeface="Calibri"/>
              </a:rPr>
              <a:t>ύποπτες</a:t>
            </a:r>
            <a:r>
              <a:rPr sz="1100" b="1" spc="40" dirty="0">
                <a:latin typeface="Calibri"/>
                <a:cs typeface="Calibri"/>
              </a:rPr>
              <a:t> </a:t>
            </a:r>
            <a:r>
              <a:rPr sz="1100" b="1" spc="75" dirty="0">
                <a:latin typeface="Calibri"/>
                <a:cs typeface="Calibri"/>
              </a:rPr>
              <a:t>δραστηριότητες</a:t>
            </a:r>
            <a:r>
              <a:rPr sz="1100" b="1" spc="40" dirty="0">
                <a:latin typeface="Calibri"/>
                <a:cs typeface="Calibri"/>
              </a:rPr>
              <a:t> </a:t>
            </a:r>
            <a:r>
              <a:rPr sz="1100" spc="75" dirty="0">
                <a:latin typeface="Calibri"/>
                <a:cs typeface="Calibri"/>
              </a:rPr>
              <a:t>στο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spc="65" dirty="0">
                <a:latin typeface="Calibri"/>
                <a:cs typeface="Calibri"/>
              </a:rPr>
              <a:t>δίκτυο,</a:t>
            </a:r>
            <a:r>
              <a:rPr sz="1100" spc="35" dirty="0">
                <a:latin typeface="Calibri"/>
                <a:cs typeface="Calibri"/>
              </a:rPr>
              <a:t> </a:t>
            </a:r>
            <a:r>
              <a:rPr sz="1100" spc="85" dirty="0">
                <a:latin typeface="Calibri"/>
                <a:cs typeface="Calibri"/>
              </a:rPr>
              <a:t>ο</a:t>
            </a:r>
            <a:r>
              <a:rPr sz="1100" spc="45" dirty="0">
                <a:latin typeface="Calibri"/>
                <a:cs typeface="Calibri"/>
              </a:rPr>
              <a:t> </a:t>
            </a:r>
            <a:r>
              <a:rPr sz="1100" b="1" spc="70" dirty="0">
                <a:latin typeface="Calibri"/>
                <a:cs typeface="Calibri"/>
              </a:rPr>
              <a:t>διαχειριστής</a:t>
            </a:r>
            <a:r>
              <a:rPr sz="1100" b="1" spc="40" dirty="0">
                <a:latin typeface="Calibri"/>
                <a:cs typeface="Calibri"/>
              </a:rPr>
              <a:t> </a:t>
            </a:r>
            <a:r>
              <a:rPr sz="1100" spc="75" dirty="0">
                <a:latin typeface="Calibri"/>
                <a:cs typeface="Calibri"/>
              </a:rPr>
              <a:t>του</a:t>
            </a:r>
            <a:r>
              <a:rPr sz="1100" spc="35" dirty="0">
                <a:latin typeface="Calibri"/>
                <a:cs typeface="Calibri"/>
              </a:rPr>
              <a:t> </a:t>
            </a:r>
            <a:r>
              <a:rPr sz="1100" spc="75" dirty="0">
                <a:latin typeface="Calibri"/>
                <a:cs typeface="Calibri"/>
              </a:rPr>
              <a:t>δικτύου</a:t>
            </a:r>
            <a:r>
              <a:rPr sz="1100" spc="35" dirty="0">
                <a:latin typeface="Calibri"/>
                <a:cs typeface="Calibri"/>
              </a:rPr>
              <a:t> </a:t>
            </a:r>
            <a:r>
              <a:rPr sz="1100" spc="85" dirty="0">
                <a:latin typeface="Calibri"/>
                <a:cs typeface="Calibri"/>
              </a:rPr>
              <a:t>θα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spc="75" dirty="0">
                <a:latin typeface="Calibri"/>
                <a:cs typeface="Calibri"/>
              </a:rPr>
              <a:t>πρέπει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b="1" spc="80" dirty="0">
                <a:latin typeface="Calibri"/>
                <a:cs typeface="Calibri"/>
              </a:rPr>
              <a:t>να</a:t>
            </a:r>
            <a:r>
              <a:rPr sz="1100" b="1" spc="20" dirty="0">
                <a:latin typeface="Calibri"/>
                <a:cs typeface="Calibri"/>
              </a:rPr>
              <a:t> </a:t>
            </a:r>
            <a:r>
              <a:rPr sz="1100" b="1" spc="60" dirty="0">
                <a:latin typeface="Calibri"/>
                <a:cs typeface="Calibri"/>
              </a:rPr>
              <a:t>εντοπίσει</a:t>
            </a:r>
            <a:endParaRPr sz="1100">
              <a:latin typeface="Calibri"/>
              <a:cs typeface="Calibri"/>
            </a:endParaRPr>
          </a:p>
          <a:p>
            <a:pPr marL="299085">
              <a:lnSpc>
                <a:spcPct val="100000"/>
              </a:lnSpc>
              <a:spcBef>
                <a:spcPts val="855"/>
              </a:spcBef>
            </a:pPr>
            <a:r>
              <a:rPr sz="1100" spc="65" dirty="0">
                <a:latin typeface="Calibri"/>
                <a:cs typeface="Calibri"/>
              </a:rPr>
              <a:t>τους.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65" dirty="0">
                <a:latin typeface="Calibri"/>
                <a:cs typeface="Calibri"/>
              </a:rPr>
              <a:t>Πώς;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884555" y="3694112"/>
            <a:ext cx="796290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65" dirty="0">
                <a:latin typeface="Calibri"/>
                <a:cs typeface="Calibri"/>
              </a:rPr>
              <a:t>Πριν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spc="80" dirty="0">
                <a:latin typeface="Calibri"/>
                <a:cs typeface="Calibri"/>
              </a:rPr>
              <a:t>από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spc="65" dirty="0">
                <a:latin typeface="Calibri"/>
                <a:cs typeface="Calibri"/>
              </a:rPr>
              <a:t>το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941069" y="5301932"/>
            <a:ext cx="534035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70" dirty="0">
                <a:latin typeface="Calibri"/>
                <a:cs typeface="Calibri"/>
              </a:rPr>
              <a:t>Μ</a:t>
            </a:r>
            <a:r>
              <a:rPr sz="1100" spc="30" dirty="0">
                <a:latin typeface="Calibri"/>
                <a:cs typeface="Calibri"/>
              </a:rPr>
              <a:t>ε</a:t>
            </a:r>
            <a:r>
              <a:rPr sz="1100" spc="15" dirty="0">
                <a:latin typeface="Calibri"/>
                <a:cs typeface="Calibri"/>
              </a:rPr>
              <a:t>τ</a:t>
            </a:r>
            <a:r>
              <a:rPr sz="1100" spc="60" dirty="0">
                <a:latin typeface="Calibri"/>
                <a:cs typeface="Calibri"/>
              </a:rPr>
              <a:t>ά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spc="15" dirty="0">
                <a:latin typeface="Calibri"/>
                <a:cs typeface="Calibri"/>
              </a:rPr>
              <a:t>τ</a:t>
            </a:r>
            <a:r>
              <a:rPr sz="1100" spc="55" dirty="0">
                <a:latin typeface="Calibri"/>
                <a:cs typeface="Calibri"/>
              </a:rPr>
              <a:t>ο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1198542" y="5863907"/>
            <a:ext cx="114935" cy="1244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50" spc="5" dirty="0">
                <a:latin typeface="Calibri"/>
                <a:cs typeface="Calibri"/>
              </a:rPr>
              <a:t>4</a:t>
            </a:r>
            <a:r>
              <a:rPr sz="650" spc="30" dirty="0">
                <a:latin typeface="Calibri"/>
                <a:cs typeface="Calibri"/>
              </a:rPr>
              <a:t>3</a:t>
            </a:r>
            <a:endParaRPr sz="650">
              <a:latin typeface="Calibri"/>
              <a:cs typeface="Calibri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1640522" y="3059429"/>
            <a:ext cx="3800475" cy="3350260"/>
            <a:chOff x="1640522" y="3059429"/>
            <a:chExt cx="3800475" cy="3350260"/>
          </a:xfrm>
        </p:grpSpPr>
        <p:pic>
          <p:nvPicPr>
            <p:cNvPr id="15" name="object 1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887220" y="3059429"/>
              <a:ext cx="3553459" cy="3350260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1654810" y="3329939"/>
              <a:ext cx="3568700" cy="2847340"/>
            </a:xfrm>
            <a:custGeom>
              <a:avLst/>
              <a:gdLst/>
              <a:ahLst/>
              <a:cxnLst/>
              <a:rect l="l" t="t" r="r" b="b"/>
              <a:pathLst>
                <a:path w="3568700" h="2847340">
                  <a:moveTo>
                    <a:pt x="0" y="1247140"/>
                  </a:moveTo>
                  <a:lnTo>
                    <a:pt x="3568700" y="1247140"/>
                  </a:lnTo>
                  <a:lnTo>
                    <a:pt x="3568700" y="0"/>
                  </a:lnTo>
                  <a:lnTo>
                    <a:pt x="0" y="0"/>
                  </a:lnTo>
                  <a:lnTo>
                    <a:pt x="0" y="1247140"/>
                  </a:lnTo>
                </a:path>
                <a:path w="3568700" h="2847340">
                  <a:moveTo>
                    <a:pt x="0" y="2847340"/>
                  </a:moveTo>
                  <a:lnTo>
                    <a:pt x="3568700" y="2847340"/>
                  </a:lnTo>
                  <a:lnTo>
                    <a:pt x="3568700" y="1516380"/>
                  </a:lnTo>
                  <a:lnTo>
                    <a:pt x="0" y="1516380"/>
                  </a:lnTo>
                  <a:lnTo>
                    <a:pt x="0" y="2847340"/>
                  </a:lnTo>
                </a:path>
              </a:pathLst>
            </a:custGeom>
            <a:ln w="285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896417" y="1270"/>
            <a:ext cx="1818639" cy="6856730"/>
          </a:xfrm>
          <a:custGeom>
            <a:avLst/>
            <a:gdLst/>
            <a:ahLst/>
            <a:cxnLst/>
            <a:rect l="l" t="t" r="r" b="b"/>
            <a:pathLst>
              <a:path w="1818640" h="6856730">
                <a:moveTo>
                  <a:pt x="0" y="6856730"/>
                </a:moveTo>
                <a:lnTo>
                  <a:pt x="1818322" y="0"/>
                </a:lnTo>
              </a:path>
            </a:pathLst>
          </a:custGeom>
          <a:ln w="22225">
            <a:solidFill>
              <a:srgbClr val="D6791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215900" y="2199639"/>
            <a:ext cx="11722100" cy="4222750"/>
            <a:chOff x="215900" y="2199639"/>
            <a:chExt cx="11722100" cy="422275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15900" y="2199639"/>
              <a:ext cx="5907087" cy="422275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65760" y="2349499"/>
              <a:ext cx="5420360" cy="3736340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913120" y="2349499"/>
              <a:ext cx="6024880" cy="3736340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6216650" y="5096510"/>
              <a:ext cx="2710180" cy="236220"/>
            </a:xfrm>
            <a:custGeom>
              <a:avLst/>
              <a:gdLst/>
              <a:ahLst/>
              <a:cxnLst/>
              <a:rect l="l" t="t" r="r" b="b"/>
              <a:pathLst>
                <a:path w="2710179" h="236220">
                  <a:moveTo>
                    <a:pt x="0" y="236219"/>
                  </a:moveTo>
                  <a:lnTo>
                    <a:pt x="2710179" y="236219"/>
                  </a:lnTo>
                  <a:lnTo>
                    <a:pt x="2710179" y="0"/>
                  </a:lnTo>
                  <a:lnTo>
                    <a:pt x="0" y="0"/>
                  </a:lnTo>
                  <a:lnTo>
                    <a:pt x="0" y="236219"/>
                  </a:lnTo>
                </a:path>
              </a:pathLst>
            </a:custGeom>
            <a:ln w="285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875030" y="509270"/>
            <a:ext cx="5880100" cy="3683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250" spc="165" dirty="0">
                <a:solidFill>
                  <a:srgbClr val="000000"/>
                </a:solidFill>
              </a:rPr>
              <a:t>Έλεγχος</a:t>
            </a:r>
            <a:r>
              <a:rPr sz="2250" spc="185" dirty="0">
                <a:solidFill>
                  <a:srgbClr val="000000"/>
                </a:solidFill>
              </a:rPr>
              <a:t> </a:t>
            </a:r>
            <a:r>
              <a:rPr sz="2250" spc="150" dirty="0">
                <a:solidFill>
                  <a:srgbClr val="000000"/>
                </a:solidFill>
              </a:rPr>
              <a:t>λίστας</a:t>
            </a:r>
            <a:r>
              <a:rPr sz="2250" spc="185" dirty="0">
                <a:solidFill>
                  <a:srgbClr val="000000"/>
                </a:solidFill>
              </a:rPr>
              <a:t> </a:t>
            </a:r>
            <a:r>
              <a:rPr sz="2250" spc="175" dirty="0">
                <a:solidFill>
                  <a:srgbClr val="000000"/>
                </a:solidFill>
              </a:rPr>
              <a:t>πρακτόρων</a:t>
            </a:r>
            <a:r>
              <a:rPr sz="2250" spc="185" dirty="0">
                <a:solidFill>
                  <a:srgbClr val="000000"/>
                </a:solidFill>
              </a:rPr>
              <a:t> </a:t>
            </a:r>
            <a:r>
              <a:rPr sz="2250" spc="170" dirty="0">
                <a:solidFill>
                  <a:srgbClr val="000000"/>
                </a:solidFill>
              </a:rPr>
              <a:t>ακραίο</a:t>
            </a:r>
            <a:r>
              <a:rPr sz="2250" spc="204" dirty="0">
                <a:solidFill>
                  <a:srgbClr val="000000"/>
                </a:solidFill>
              </a:rPr>
              <a:t> </a:t>
            </a:r>
            <a:r>
              <a:rPr sz="2250" spc="165" dirty="0">
                <a:solidFill>
                  <a:srgbClr val="000000"/>
                </a:solidFill>
              </a:rPr>
              <a:t>σημείο)</a:t>
            </a:r>
            <a:endParaRPr sz="2250"/>
          </a:p>
        </p:txBody>
      </p:sp>
      <p:sp>
        <p:nvSpPr>
          <p:cNvPr id="9" name="object 9"/>
          <p:cNvSpPr txBox="1"/>
          <p:nvPr/>
        </p:nvSpPr>
        <p:spPr>
          <a:xfrm>
            <a:off x="1255712" y="1204912"/>
            <a:ext cx="3863975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50" dirty="0">
                <a:latin typeface="Calibri"/>
                <a:cs typeface="Calibri"/>
              </a:rPr>
              <a:t>Βεβαιωθείτε</a:t>
            </a:r>
            <a:r>
              <a:rPr sz="1100" spc="20" dirty="0">
                <a:latin typeface="Calibri"/>
                <a:cs typeface="Calibri"/>
              </a:rPr>
              <a:t> </a:t>
            </a:r>
            <a:r>
              <a:rPr sz="1100" spc="40" dirty="0">
                <a:latin typeface="Calibri"/>
                <a:cs typeface="Calibri"/>
              </a:rPr>
              <a:t>ότι</a:t>
            </a:r>
            <a:r>
              <a:rPr sz="1100" spc="30" dirty="0">
                <a:latin typeface="Calibri"/>
                <a:cs typeface="Calibri"/>
              </a:rPr>
              <a:t> </a:t>
            </a:r>
            <a:r>
              <a:rPr sz="1100" spc="55" dirty="0">
                <a:latin typeface="Calibri"/>
                <a:cs typeface="Calibri"/>
              </a:rPr>
              <a:t>ο</a:t>
            </a:r>
            <a:r>
              <a:rPr sz="1100" spc="20" dirty="0">
                <a:latin typeface="Calibri"/>
                <a:cs typeface="Calibri"/>
              </a:rPr>
              <a:t> </a:t>
            </a:r>
            <a:r>
              <a:rPr sz="1100" spc="50" dirty="0">
                <a:latin typeface="Calibri"/>
                <a:cs typeface="Calibri"/>
              </a:rPr>
              <a:t>πράκτοράς</a:t>
            </a:r>
            <a:r>
              <a:rPr sz="1100" spc="30" dirty="0">
                <a:latin typeface="Calibri"/>
                <a:cs typeface="Calibri"/>
              </a:rPr>
              <a:t> </a:t>
            </a:r>
            <a:r>
              <a:rPr sz="1100" spc="55" dirty="0">
                <a:latin typeface="Calibri"/>
                <a:cs typeface="Calibri"/>
              </a:rPr>
              <a:t>σας</a:t>
            </a:r>
            <a:r>
              <a:rPr sz="1100" spc="25" dirty="0">
                <a:latin typeface="Calibri"/>
                <a:cs typeface="Calibri"/>
              </a:rPr>
              <a:t> </a:t>
            </a:r>
            <a:r>
              <a:rPr sz="1100" spc="40" dirty="0">
                <a:latin typeface="Calibri"/>
                <a:cs typeface="Calibri"/>
              </a:rPr>
              <a:t>είναι</a:t>
            </a:r>
            <a:r>
              <a:rPr sz="1100" spc="25" dirty="0">
                <a:latin typeface="Calibri"/>
                <a:cs typeface="Calibri"/>
              </a:rPr>
              <a:t> </a:t>
            </a:r>
            <a:r>
              <a:rPr sz="1100" spc="50" dirty="0">
                <a:latin typeface="Calibri"/>
                <a:cs typeface="Calibri"/>
              </a:rPr>
              <a:t>καταχωρημένος</a:t>
            </a:r>
            <a:r>
              <a:rPr sz="1100" spc="25" dirty="0">
                <a:latin typeface="Calibri"/>
                <a:cs typeface="Calibri"/>
              </a:rPr>
              <a:t> </a:t>
            </a:r>
            <a:r>
              <a:rPr sz="1100" b="1" spc="50" dirty="0">
                <a:latin typeface="Calibri"/>
                <a:cs typeface="Calibri"/>
              </a:rPr>
              <a:t>στον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2749867" y="1481772"/>
            <a:ext cx="877569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b="1" spc="35" dirty="0">
                <a:latin typeface="Calibri"/>
                <a:cs typeface="Calibri"/>
              </a:rPr>
              <a:t>εξυπηρετητή.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430337" y="1756409"/>
            <a:ext cx="3512820" cy="4699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1100" spc="45" dirty="0">
                <a:latin typeface="Calibri"/>
                <a:cs typeface="Calibri"/>
              </a:rPr>
              <a:t>Λίστα</a:t>
            </a:r>
            <a:r>
              <a:rPr sz="1100" spc="20" dirty="0">
                <a:latin typeface="Calibri"/>
                <a:cs typeface="Calibri"/>
              </a:rPr>
              <a:t> </a:t>
            </a:r>
            <a:r>
              <a:rPr sz="1100" spc="55" dirty="0">
                <a:latin typeface="Calibri"/>
                <a:cs typeface="Calibri"/>
              </a:rPr>
              <a:t>όλων</a:t>
            </a:r>
            <a:r>
              <a:rPr sz="1100" spc="20" dirty="0">
                <a:latin typeface="Calibri"/>
                <a:cs typeface="Calibri"/>
              </a:rPr>
              <a:t> </a:t>
            </a:r>
            <a:r>
              <a:rPr sz="1100" spc="55" dirty="0">
                <a:latin typeface="Calibri"/>
                <a:cs typeface="Calibri"/>
              </a:rPr>
              <a:t>των</a:t>
            </a:r>
            <a:r>
              <a:rPr sz="1100" spc="20" dirty="0">
                <a:latin typeface="Calibri"/>
                <a:cs typeface="Calibri"/>
              </a:rPr>
              <a:t> </a:t>
            </a:r>
            <a:r>
              <a:rPr sz="1100" spc="50" dirty="0">
                <a:latin typeface="Calibri"/>
                <a:cs typeface="Calibri"/>
              </a:rPr>
              <a:t>πρακτόρων</a:t>
            </a:r>
            <a:r>
              <a:rPr sz="1100" spc="20" dirty="0">
                <a:latin typeface="Calibri"/>
                <a:cs typeface="Calibri"/>
              </a:rPr>
              <a:t> </a:t>
            </a:r>
            <a:r>
              <a:rPr sz="1100" spc="50" dirty="0">
                <a:latin typeface="Calibri"/>
                <a:cs typeface="Calibri"/>
              </a:rPr>
              <a:t>στο</a:t>
            </a:r>
            <a:r>
              <a:rPr sz="1100" spc="20" dirty="0">
                <a:latin typeface="Calibri"/>
                <a:cs typeface="Calibri"/>
              </a:rPr>
              <a:t> </a:t>
            </a:r>
            <a:r>
              <a:rPr sz="1100" spc="50" dirty="0">
                <a:latin typeface="Calibri"/>
                <a:cs typeface="Calibri"/>
              </a:rPr>
              <a:t>εξυπηρετητή</a:t>
            </a:r>
            <a:r>
              <a:rPr sz="1100" spc="15" dirty="0">
                <a:latin typeface="Calibri"/>
                <a:cs typeface="Calibri"/>
              </a:rPr>
              <a:t> </a:t>
            </a:r>
            <a:r>
              <a:rPr sz="1100" spc="45" dirty="0">
                <a:latin typeface="Calibri"/>
                <a:cs typeface="Calibri"/>
              </a:rPr>
              <a:t>με</a:t>
            </a:r>
            <a:r>
              <a:rPr sz="1100" spc="-5" dirty="0">
                <a:latin typeface="Calibri"/>
                <a:cs typeface="Calibri"/>
              </a:rPr>
              <a:t> </a:t>
            </a:r>
            <a:r>
              <a:rPr sz="1100" spc="40" dirty="0">
                <a:latin typeface="Calibri"/>
                <a:cs typeface="Calibri"/>
              </a:rPr>
              <a:t>χρήση:</a:t>
            </a:r>
            <a:endParaRPr sz="1100">
              <a:latin typeface="Calibri"/>
              <a:cs typeface="Calibri"/>
            </a:endParaRPr>
          </a:p>
          <a:p>
            <a:pPr marL="1270" algn="ctr">
              <a:lnSpc>
                <a:spcPct val="100000"/>
              </a:lnSpc>
              <a:spcBef>
                <a:spcPts val="855"/>
              </a:spcBef>
            </a:pPr>
            <a:r>
              <a:rPr sz="1100" b="1" spc="80" dirty="0">
                <a:solidFill>
                  <a:srgbClr val="CF2D1C"/>
                </a:solidFill>
                <a:latin typeface="Calibri"/>
                <a:cs typeface="Calibri"/>
              </a:rPr>
              <a:t>Sudo</a:t>
            </a:r>
            <a:r>
              <a:rPr sz="1100" b="1" spc="20" dirty="0">
                <a:solidFill>
                  <a:srgbClr val="CF2D1C"/>
                </a:solidFill>
                <a:latin typeface="Calibri"/>
                <a:cs typeface="Calibri"/>
              </a:rPr>
              <a:t> </a:t>
            </a:r>
            <a:r>
              <a:rPr sz="1100" b="1" spc="70" dirty="0">
                <a:solidFill>
                  <a:srgbClr val="CF2D1C"/>
                </a:solidFill>
                <a:latin typeface="Calibri"/>
                <a:cs typeface="Calibri"/>
              </a:rPr>
              <a:t>/var/ossec/bin/agent_control</a:t>
            </a:r>
            <a:r>
              <a:rPr sz="1100" b="1" spc="25" dirty="0">
                <a:solidFill>
                  <a:srgbClr val="CF2D1C"/>
                </a:solidFill>
                <a:latin typeface="Calibri"/>
                <a:cs typeface="Calibri"/>
              </a:rPr>
              <a:t> </a:t>
            </a:r>
            <a:r>
              <a:rPr sz="1100" b="1" spc="30" dirty="0">
                <a:solidFill>
                  <a:srgbClr val="CF2D1C"/>
                </a:solidFill>
                <a:latin typeface="Calibri"/>
                <a:cs typeface="Calibri"/>
              </a:rPr>
              <a:t>-l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6127115" y="1254442"/>
            <a:ext cx="5102225" cy="360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189355" marR="5080" indent="-1176655">
              <a:lnSpc>
                <a:spcPct val="100000"/>
              </a:lnSpc>
              <a:spcBef>
                <a:spcPts val="100"/>
              </a:spcBef>
            </a:pPr>
            <a:r>
              <a:rPr sz="1100" b="1" spc="95" dirty="0">
                <a:latin typeface="Calibri"/>
                <a:cs typeface="Calibri"/>
              </a:rPr>
              <a:t>Τώρα</a:t>
            </a:r>
            <a:r>
              <a:rPr sz="1100" b="1" spc="40" dirty="0">
                <a:latin typeface="Calibri"/>
                <a:cs typeface="Calibri"/>
              </a:rPr>
              <a:t> </a:t>
            </a:r>
            <a:r>
              <a:rPr sz="1100" b="1" spc="95" dirty="0">
                <a:latin typeface="Calibri"/>
                <a:cs typeface="Calibri"/>
              </a:rPr>
              <a:t>θα</a:t>
            </a:r>
            <a:r>
              <a:rPr sz="1100" b="1" spc="40" dirty="0">
                <a:latin typeface="Calibri"/>
                <a:cs typeface="Calibri"/>
              </a:rPr>
              <a:t> </a:t>
            </a:r>
            <a:r>
              <a:rPr sz="1100" b="1" spc="75" dirty="0">
                <a:latin typeface="Calibri"/>
                <a:cs typeface="Calibri"/>
              </a:rPr>
              <a:t>πρέπει</a:t>
            </a:r>
            <a:r>
              <a:rPr sz="1100" b="1" spc="35" dirty="0">
                <a:latin typeface="Calibri"/>
                <a:cs typeface="Calibri"/>
              </a:rPr>
              <a:t> </a:t>
            </a:r>
            <a:r>
              <a:rPr sz="1100" b="1" spc="85" dirty="0">
                <a:latin typeface="Calibri"/>
                <a:cs typeface="Calibri"/>
              </a:rPr>
              <a:t>να</a:t>
            </a:r>
            <a:r>
              <a:rPr sz="1100" b="1" spc="40" dirty="0">
                <a:latin typeface="Calibri"/>
                <a:cs typeface="Calibri"/>
              </a:rPr>
              <a:t> </a:t>
            </a:r>
            <a:r>
              <a:rPr sz="1100" b="1" spc="65" dirty="0">
                <a:latin typeface="Calibri"/>
                <a:cs typeface="Calibri"/>
              </a:rPr>
              <a:t>δείτε</a:t>
            </a:r>
            <a:r>
              <a:rPr sz="1100" b="1" spc="40" dirty="0">
                <a:latin typeface="Calibri"/>
                <a:cs typeface="Calibri"/>
              </a:rPr>
              <a:t> </a:t>
            </a:r>
            <a:r>
              <a:rPr sz="1100" b="1" spc="75" dirty="0">
                <a:latin typeface="Calibri"/>
                <a:cs typeface="Calibri"/>
              </a:rPr>
              <a:t>τον</a:t>
            </a:r>
            <a:r>
              <a:rPr sz="1100" b="1" spc="40" dirty="0">
                <a:latin typeface="Calibri"/>
                <a:cs typeface="Calibri"/>
              </a:rPr>
              <a:t> </a:t>
            </a:r>
            <a:r>
              <a:rPr sz="1100" b="1" spc="90" dirty="0">
                <a:latin typeface="Calibri"/>
                <a:cs typeface="Calibri"/>
              </a:rPr>
              <a:t>πρόσφατα</a:t>
            </a:r>
            <a:r>
              <a:rPr sz="1100" b="1" spc="40" dirty="0">
                <a:latin typeface="Calibri"/>
                <a:cs typeface="Calibri"/>
              </a:rPr>
              <a:t> </a:t>
            </a:r>
            <a:r>
              <a:rPr sz="1100" b="1" spc="75" dirty="0">
                <a:latin typeface="Calibri"/>
                <a:cs typeface="Calibri"/>
              </a:rPr>
              <a:t>προστιθέμενο</a:t>
            </a:r>
            <a:r>
              <a:rPr sz="1100" b="1" spc="45" dirty="0">
                <a:latin typeface="Calibri"/>
                <a:cs typeface="Calibri"/>
              </a:rPr>
              <a:t> </a:t>
            </a:r>
            <a:r>
              <a:rPr sz="1100" b="1" spc="80" dirty="0">
                <a:latin typeface="Calibri"/>
                <a:cs typeface="Calibri"/>
              </a:rPr>
              <a:t>πράκτορα</a:t>
            </a:r>
            <a:r>
              <a:rPr sz="1100" b="1" spc="40" dirty="0">
                <a:latin typeface="Calibri"/>
                <a:cs typeface="Calibri"/>
              </a:rPr>
              <a:t> </a:t>
            </a:r>
            <a:r>
              <a:rPr sz="1100" b="1" spc="80" dirty="0">
                <a:latin typeface="Calibri"/>
                <a:cs typeface="Calibri"/>
              </a:rPr>
              <a:t>στη</a:t>
            </a:r>
            <a:r>
              <a:rPr sz="1100" b="1" spc="40" dirty="0">
                <a:latin typeface="Calibri"/>
                <a:cs typeface="Calibri"/>
              </a:rPr>
              <a:t> </a:t>
            </a:r>
            <a:r>
              <a:rPr sz="1100" b="1" spc="70" dirty="0">
                <a:latin typeface="Calibri"/>
                <a:cs typeface="Calibri"/>
              </a:rPr>
              <a:t>λίστα </a:t>
            </a:r>
            <a:r>
              <a:rPr sz="1100" b="1" spc="-229" dirty="0">
                <a:latin typeface="Calibri"/>
                <a:cs typeface="Calibri"/>
              </a:rPr>
              <a:t> </a:t>
            </a:r>
            <a:r>
              <a:rPr sz="1100" b="1" spc="85" dirty="0">
                <a:latin typeface="Calibri"/>
                <a:cs typeface="Calibri"/>
              </a:rPr>
              <a:t>πρακτόρων</a:t>
            </a:r>
            <a:r>
              <a:rPr sz="1100" b="1" spc="30" dirty="0">
                <a:latin typeface="Calibri"/>
                <a:cs typeface="Calibri"/>
              </a:rPr>
              <a:t> </a:t>
            </a:r>
            <a:r>
              <a:rPr sz="1100" b="1" spc="75" dirty="0">
                <a:latin typeface="Calibri"/>
                <a:cs typeface="Calibri"/>
              </a:rPr>
              <a:t>του</a:t>
            </a:r>
            <a:r>
              <a:rPr sz="1100" b="1" spc="40" dirty="0">
                <a:latin typeface="Calibri"/>
                <a:cs typeface="Calibri"/>
              </a:rPr>
              <a:t> </a:t>
            </a:r>
            <a:r>
              <a:rPr sz="1100" b="1" spc="75" dirty="0">
                <a:latin typeface="Calibri"/>
                <a:cs typeface="Calibri"/>
              </a:rPr>
              <a:t>εξυπηρετητή</a:t>
            </a:r>
            <a:r>
              <a:rPr sz="1100" b="1" spc="30" dirty="0">
                <a:latin typeface="Calibri"/>
                <a:cs typeface="Calibri"/>
              </a:rPr>
              <a:t> </a:t>
            </a:r>
            <a:r>
              <a:rPr sz="1100" b="1" spc="80" dirty="0">
                <a:latin typeface="Calibri"/>
                <a:cs typeface="Calibri"/>
              </a:rPr>
              <a:t>Wazuh.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1198542" y="6676390"/>
            <a:ext cx="114935" cy="1244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50" spc="5" dirty="0">
                <a:latin typeface="Calibri"/>
                <a:cs typeface="Calibri"/>
              </a:rPr>
              <a:t>2</a:t>
            </a:r>
            <a:r>
              <a:rPr sz="650" spc="30" dirty="0">
                <a:latin typeface="Calibri"/>
                <a:cs typeface="Calibri"/>
              </a:rPr>
              <a:t>4</a:t>
            </a:r>
            <a:endParaRPr sz="650">
              <a:latin typeface="Calibri"/>
              <a:cs typeface="Calibri"/>
            </a:endParaRPr>
          </a:p>
        </p:txBody>
      </p:sp>
      <p:sp>
        <p:nvSpPr>
          <p:cNvPr id="14" name="object 2"/>
          <p:cNvSpPr txBox="1"/>
          <p:nvPr/>
        </p:nvSpPr>
        <p:spPr>
          <a:xfrm>
            <a:off x="6329045" y="5603558"/>
            <a:ext cx="2485390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b="1" spc="80" dirty="0">
                <a:solidFill>
                  <a:srgbClr val="CF2D1C"/>
                </a:solidFill>
                <a:latin typeface="Calibri"/>
                <a:cs typeface="Calibri"/>
              </a:rPr>
              <a:t>Sudo</a:t>
            </a:r>
            <a:r>
              <a:rPr sz="1100" b="1" spc="5" dirty="0">
                <a:solidFill>
                  <a:srgbClr val="CF2D1C"/>
                </a:solidFill>
                <a:latin typeface="Calibri"/>
                <a:cs typeface="Calibri"/>
              </a:rPr>
              <a:t> </a:t>
            </a:r>
            <a:r>
              <a:rPr sz="1100" b="1" spc="65" dirty="0">
                <a:solidFill>
                  <a:srgbClr val="CF2D1C"/>
                </a:solidFill>
                <a:latin typeface="Calibri"/>
                <a:cs typeface="Calibri"/>
              </a:rPr>
              <a:t>/var/ossec/bin/manage_agents</a:t>
            </a:r>
            <a:endParaRPr sz="11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5618479" y="0"/>
            <a:ext cx="6167120" cy="6878955"/>
            <a:chOff x="5618479" y="0"/>
            <a:chExt cx="6167120" cy="6878955"/>
          </a:xfrm>
        </p:grpSpPr>
        <p:sp>
          <p:nvSpPr>
            <p:cNvPr id="3" name="object 3"/>
            <p:cNvSpPr/>
            <p:nvPr/>
          </p:nvSpPr>
          <p:spPr>
            <a:xfrm>
              <a:off x="6896099" y="1270"/>
              <a:ext cx="1818639" cy="6856730"/>
            </a:xfrm>
            <a:custGeom>
              <a:avLst/>
              <a:gdLst/>
              <a:ahLst/>
              <a:cxnLst/>
              <a:rect l="l" t="t" r="r" b="b"/>
              <a:pathLst>
                <a:path w="1818640" h="6856730">
                  <a:moveTo>
                    <a:pt x="0" y="6856730"/>
                  </a:moveTo>
                  <a:lnTo>
                    <a:pt x="1818322" y="0"/>
                  </a:lnTo>
                </a:path>
              </a:pathLst>
            </a:custGeom>
            <a:ln w="22225">
              <a:solidFill>
                <a:srgbClr val="D6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7377747" y="0"/>
              <a:ext cx="2555875" cy="6858000"/>
            </a:xfrm>
            <a:custGeom>
              <a:avLst/>
              <a:gdLst/>
              <a:ahLst/>
              <a:cxnLst/>
              <a:rect l="l" t="t" r="r" b="b"/>
              <a:pathLst>
                <a:path w="2555875" h="6858000">
                  <a:moveTo>
                    <a:pt x="1542097" y="1537652"/>
                  </a:moveTo>
                  <a:lnTo>
                    <a:pt x="1494790" y="1544002"/>
                  </a:lnTo>
                  <a:lnTo>
                    <a:pt x="1451292" y="1562100"/>
                  </a:lnTo>
                  <a:lnTo>
                    <a:pt x="1413827" y="1590675"/>
                  </a:lnTo>
                  <a:lnTo>
                    <a:pt x="1384617" y="1628139"/>
                  </a:lnTo>
                  <a:lnTo>
                    <a:pt x="1365885" y="1673860"/>
                  </a:lnTo>
                  <a:lnTo>
                    <a:pt x="970915" y="3128645"/>
                  </a:lnTo>
                  <a:lnTo>
                    <a:pt x="0" y="6858000"/>
                  </a:lnTo>
                  <a:lnTo>
                    <a:pt x="26035" y="6858000"/>
                  </a:lnTo>
                  <a:lnTo>
                    <a:pt x="996632" y="3136265"/>
                  </a:lnTo>
                  <a:lnTo>
                    <a:pt x="1391285" y="1681479"/>
                  </a:lnTo>
                  <a:lnTo>
                    <a:pt x="1412240" y="1635442"/>
                  </a:lnTo>
                  <a:lnTo>
                    <a:pt x="1445577" y="1599247"/>
                  </a:lnTo>
                  <a:lnTo>
                    <a:pt x="1487805" y="1574800"/>
                  </a:lnTo>
                  <a:lnTo>
                    <a:pt x="1535747" y="1564322"/>
                  </a:lnTo>
                  <a:lnTo>
                    <a:pt x="1637665" y="1564322"/>
                  </a:lnTo>
                  <a:lnTo>
                    <a:pt x="1625600" y="1556702"/>
                  </a:lnTo>
                  <a:lnTo>
                    <a:pt x="1590992" y="1544002"/>
                  </a:lnTo>
                  <a:lnTo>
                    <a:pt x="1542097" y="1537652"/>
                  </a:lnTo>
                  <a:close/>
                </a:path>
                <a:path w="2555875" h="6858000">
                  <a:moveTo>
                    <a:pt x="1637665" y="1564322"/>
                  </a:moveTo>
                  <a:lnTo>
                    <a:pt x="1535747" y="1564322"/>
                  </a:lnTo>
                  <a:lnTo>
                    <a:pt x="1585912" y="1569402"/>
                  </a:lnTo>
                  <a:lnTo>
                    <a:pt x="1615122" y="1580514"/>
                  </a:lnTo>
                  <a:lnTo>
                    <a:pt x="1663700" y="1617662"/>
                  </a:lnTo>
                  <a:lnTo>
                    <a:pt x="1694497" y="1671954"/>
                  </a:lnTo>
                  <a:lnTo>
                    <a:pt x="1702117" y="1732597"/>
                  </a:lnTo>
                  <a:lnTo>
                    <a:pt x="1696720" y="1764029"/>
                  </a:lnTo>
                  <a:lnTo>
                    <a:pt x="1437005" y="2721927"/>
                  </a:lnTo>
                  <a:lnTo>
                    <a:pt x="1430655" y="2770822"/>
                  </a:lnTo>
                  <a:lnTo>
                    <a:pt x="1437005" y="2818129"/>
                  </a:lnTo>
                  <a:lnTo>
                    <a:pt x="1455102" y="2861627"/>
                  </a:lnTo>
                  <a:lnTo>
                    <a:pt x="1483677" y="2899092"/>
                  </a:lnTo>
                  <a:lnTo>
                    <a:pt x="1521460" y="2928302"/>
                  </a:lnTo>
                  <a:lnTo>
                    <a:pt x="1566862" y="2947035"/>
                  </a:lnTo>
                  <a:lnTo>
                    <a:pt x="1618932" y="2953067"/>
                  </a:lnTo>
                  <a:lnTo>
                    <a:pt x="1669097" y="2944812"/>
                  </a:lnTo>
                  <a:lnTo>
                    <a:pt x="1704340" y="2928302"/>
                  </a:lnTo>
                  <a:lnTo>
                    <a:pt x="1617662" y="2928302"/>
                  </a:lnTo>
                  <a:lnTo>
                    <a:pt x="1573212" y="2922904"/>
                  </a:lnTo>
                  <a:lnTo>
                    <a:pt x="1527175" y="2901950"/>
                  </a:lnTo>
                  <a:lnTo>
                    <a:pt x="1490980" y="2868612"/>
                  </a:lnTo>
                  <a:lnTo>
                    <a:pt x="1466532" y="2826385"/>
                  </a:lnTo>
                  <a:lnTo>
                    <a:pt x="1456055" y="2778442"/>
                  </a:lnTo>
                  <a:lnTo>
                    <a:pt x="1461135" y="2728277"/>
                  </a:lnTo>
                  <a:lnTo>
                    <a:pt x="1720850" y="1770379"/>
                  </a:lnTo>
                  <a:lnTo>
                    <a:pt x="1726882" y="1734820"/>
                  </a:lnTo>
                  <a:lnTo>
                    <a:pt x="1725930" y="1701800"/>
                  </a:lnTo>
                  <a:lnTo>
                    <a:pt x="1725930" y="1698942"/>
                  </a:lnTo>
                  <a:lnTo>
                    <a:pt x="1717992" y="1664017"/>
                  </a:lnTo>
                  <a:lnTo>
                    <a:pt x="1703070" y="1630679"/>
                  </a:lnTo>
                  <a:lnTo>
                    <a:pt x="1682115" y="1600517"/>
                  </a:lnTo>
                  <a:lnTo>
                    <a:pt x="1656080" y="1575752"/>
                  </a:lnTo>
                  <a:lnTo>
                    <a:pt x="1637665" y="1564322"/>
                  </a:lnTo>
                  <a:close/>
                </a:path>
                <a:path w="2555875" h="6858000">
                  <a:moveTo>
                    <a:pt x="2555875" y="0"/>
                  </a:moveTo>
                  <a:lnTo>
                    <a:pt x="2528570" y="0"/>
                  </a:lnTo>
                  <a:lnTo>
                    <a:pt x="2100177" y="1562100"/>
                  </a:lnTo>
                  <a:lnTo>
                    <a:pt x="1757680" y="2837497"/>
                  </a:lnTo>
                  <a:lnTo>
                    <a:pt x="1732915" y="2875279"/>
                  </a:lnTo>
                  <a:lnTo>
                    <a:pt x="1699895" y="2903537"/>
                  </a:lnTo>
                  <a:lnTo>
                    <a:pt x="1660525" y="2921635"/>
                  </a:lnTo>
                  <a:lnTo>
                    <a:pt x="1617662" y="2928302"/>
                  </a:lnTo>
                  <a:lnTo>
                    <a:pt x="1704340" y="2928302"/>
                  </a:lnTo>
                  <a:lnTo>
                    <a:pt x="1714817" y="2923540"/>
                  </a:lnTo>
                  <a:lnTo>
                    <a:pt x="1753235" y="2890520"/>
                  </a:lnTo>
                  <a:lnTo>
                    <a:pt x="1782127" y="2846387"/>
                  </a:lnTo>
                  <a:lnTo>
                    <a:pt x="1782127" y="2845117"/>
                  </a:lnTo>
                  <a:lnTo>
                    <a:pt x="2124710" y="1568132"/>
                  </a:lnTo>
                  <a:lnTo>
                    <a:pt x="2555875" y="0"/>
                  </a:lnTo>
                  <a:close/>
                </a:path>
              </a:pathLst>
            </a:custGeom>
            <a:solidFill>
              <a:srgbClr val="FFB8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7895589" y="5207635"/>
              <a:ext cx="756285" cy="1645920"/>
            </a:xfrm>
            <a:custGeom>
              <a:avLst/>
              <a:gdLst/>
              <a:ahLst/>
              <a:cxnLst/>
              <a:rect l="l" t="t" r="r" b="b"/>
              <a:pathLst>
                <a:path w="756284" h="1645920">
                  <a:moveTo>
                    <a:pt x="578484" y="0"/>
                  </a:moveTo>
                  <a:lnTo>
                    <a:pt x="532129" y="6350"/>
                  </a:lnTo>
                  <a:lnTo>
                    <a:pt x="489902" y="24129"/>
                  </a:lnTo>
                  <a:lnTo>
                    <a:pt x="453389" y="52387"/>
                  </a:lnTo>
                  <a:lnTo>
                    <a:pt x="425132" y="89534"/>
                  </a:lnTo>
                  <a:lnTo>
                    <a:pt x="406400" y="134619"/>
                  </a:lnTo>
                  <a:lnTo>
                    <a:pt x="0" y="1645602"/>
                  </a:lnTo>
                  <a:lnTo>
                    <a:pt x="26352" y="1645602"/>
                  </a:lnTo>
                  <a:lnTo>
                    <a:pt x="430212" y="140969"/>
                  </a:lnTo>
                  <a:lnTo>
                    <a:pt x="450214" y="95249"/>
                  </a:lnTo>
                  <a:lnTo>
                    <a:pt x="482282" y="59689"/>
                  </a:lnTo>
                  <a:lnTo>
                    <a:pt x="523239" y="35559"/>
                  </a:lnTo>
                  <a:lnTo>
                    <a:pt x="569594" y="25399"/>
                  </a:lnTo>
                  <a:lnTo>
                    <a:pt x="662362" y="25399"/>
                  </a:lnTo>
                  <a:lnTo>
                    <a:pt x="624839" y="6350"/>
                  </a:lnTo>
                  <a:lnTo>
                    <a:pt x="578484" y="0"/>
                  </a:lnTo>
                  <a:close/>
                </a:path>
                <a:path w="756284" h="1645920">
                  <a:moveTo>
                    <a:pt x="662362" y="25399"/>
                  </a:moveTo>
                  <a:lnTo>
                    <a:pt x="569594" y="25399"/>
                  </a:lnTo>
                  <a:lnTo>
                    <a:pt x="618489" y="30797"/>
                  </a:lnTo>
                  <a:lnTo>
                    <a:pt x="672464" y="57784"/>
                  </a:lnTo>
                  <a:lnTo>
                    <a:pt x="711517" y="103822"/>
                  </a:lnTo>
                  <a:lnTo>
                    <a:pt x="730884" y="161607"/>
                  </a:lnTo>
                  <a:lnTo>
                    <a:pt x="731837" y="192087"/>
                  </a:lnTo>
                  <a:lnTo>
                    <a:pt x="726439" y="222884"/>
                  </a:lnTo>
                  <a:lnTo>
                    <a:pt x="343852" y="1645602"/>
                  </a:lnTo>
                  <a:lnTo>
                    <a:pt x="370204" y="1645602"/>
                  </a:lnTo>
                  <a:lnTo>
                    <a:pt x="750252" y="229552"/>
                  </a:lnTo>
                  <a:lnTo>
                    <a:pt x="756284" y="193674"/>
                  </a:lnTo>
                  <a:lnTo>
                    <a:pt x="755332" y="158432"/>
                  </a:lnTo>
                  <a:lnTo>
                    <a:pt x="732789" y="91122"/>
                  </a:lnTo>
                  <a:lnTo>
                    <a:pt x="686752" y="37782"/>
                  </a:lnTo>
                  <a:lnTo>
                    <a:pt x="662362" y="25399"/>
                  </a:lnTo>
                  <a:close/>
                </a:path>
              </a:pathLst>
            </a:custGeom>
            <a:solidFill>
              <a:srgbClr val="D679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548879" y="6167120"/>
              <a:ext cx="3294379" cy="612140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104120" y="378460"/>
              <a:ext cx="1681479" cy="1747520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618479" y="2092959"/>
              <a:ext cx="6150610" cy="4337050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814059" y="2288540"/>
              <a:ext cx="5572760" cy="3759200"/>
            </a:xfrm>
            <a:prstGeom prst="rect">
              <a:avLst/>
            </a:prstGeom>
          </p:spPr>
        </p:pic>
      </p:grpSp>
      <p:sp>
        <p:nvSpPr>
          <p:cNvPr id="10" name="object 10"/>
          <p:cNvSpPr txBox="1"/>
          <p:nvPr/>
        </p:nvSpPr>
        <p:spPr>
          <a:xfrm>
            <a:off x="9914890" y="33019"/>
            <a:ext cx="2174240" cy="1244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50" spc="60" dirty="0">
                <a:latin typeface="Calibri"/>
                <a:cs typeface="Calibri"/>
              </a:rPr>
              <a:t>CSP004_C_E:</a:t>
            </a:r>
            <a:r>
              <a:rPr sz="650" spc="35" dirty="0">
                <a:latin typeface="Calibri"/>
                <a:cs typeface="Calibri"/>
              </a:rPr>
              <a:t> </a:t>
            </a:r>
            <a:r>
              <a:rPr sz="650" spc="55" dirty="0">
                <a:latin typeface="Calibri"/>
                <a:cs typeface="Calibri"/>
              </a:rPr>
              <a:t>Abdelkader</a:t>
            </a:r>
            <a:r>
              <a:rPr sz="650" spc="30" dirty="0">
                <a:latin typeface="Calibri"/>
                <a:cs typeface="Calibri"/>
              </a:rPr>
              <a:t> </a:t>
            </a:r>
            <a:r>
              <a:rPr sz="650" spc="60" dirty="0">
                <a:latin typeface="Calibri"/>
                <a:cs typeface="Calibri"/>
              </a:rPr>
              <a:t>Shaaban</a:t>
            </a:r>
            <a:r>
              <a:rPr sz="650" spc="40" dirty="0">
                <a:latin typeface="Calibri"/>
                <a:cs typeface="Calibri"/>
              </a:rPr>
              <a:t> </a:t>
            </a:r>
            <a:r>
              <a:rPr sz="650" spc="55" dirty="0">
                <a:latin typeface="Calibri"/>
                <a:cs typeface="Calibri"/>
              </a:rPr>
              <a:t>και</a:t>
            </a:r>
            <a:r>
              <a:rPr sz="650" spc="25" dirty="0">
                <a:latin typeface="Calibri"/>
                <a:cs typeface="Calibri"/>
              </a:rPr>
              <a:t> </a:t>
            </a:r>
            <a:r>
              <a:rPr sz="650" spc="50" dirty="0">
                <a:latin typeface="Calibri"/>
                <a:cs typeface="Calibri"/>
              </a:rPr>
              <a:t>Stefan</a:t>
            </a:r>
            <a:r>
              <a:rPr sz="650" spc="30" dirty="0">
                <a:latin typeface="Calibri"/>
                <a:cs typeface="Calibri"/>
              </a:rPr>
              <a:t> </a:t>
            </a:r>
            <a:r>
              <a:rPr sz="650" spc="50" dirty="0">
                <a:latin typeface="Calibri"/>
                <a:cs typeface="Calibri"/>
              </a:rPr>
              <a:t>Schauer</a:t>
            </a:r>
            <a:endParaRPr sz="650">
              <a:latin typeface="Calibri"/>
              <a:cs typeface="Calibri"/>
            </a:endParaRPr>
          </a:p>
        </p:txBody>
      </p: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875030" y="762634"/>
            <a:ext cx="3651250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160" dirty="0">
                <a:solidFill>
                  <a:srgbClr val="000000"/>
                </a:solidFill>
              </a:rPr>
              <a:t>Ανίχνευση</a:t>
            </a:r>
            <a:r>
              <a:rPr spc="175" dirty="0">
                <a:solidFill>
                  <a:srgbClr val="000000"/>
                </a:solidFill>
              </a:rPr>
              <a:t> </a:t>
            </a:r>
            <a:r>
              <a:rPr spc="160" dirty="0">
                <a:solidFill>
                  <a:srgbClr val="000000"/>
                </a:solidFill>
              </a:rPr>
              <a:t>κυβερνοεπιθέσεων</a:t>
            </a:r>
          </a:p>
        </p:txBody>
      </p:sp>
      <p:sp>
        <p:nvSpPr>
          <p:cNvPr id="12" name="object 12"/>
          <p:cNvSpPr txBox="1"/>
          <p:nvPr/>
        </p:nvSpPr>
        <p:spPr>
          <a:xfrm>
            <a:off x="603884" y="1453197"/>
            <a:ext cx="9334500" cy="360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100" b="1" spc="70" dirty="0">
                <a:latin typeface="Calibri"/>
                <a:cs typeface="Calibri"/>
              </a:rPr>
              <a:t>Netdiscover</a:t>
            </a:r>
            <a:r>
              <a:rPr sz="1100" b="1" spc="45" dirty="0">
                <a:latin typeface="Calibri"/>
                <a:cs typeface="Calibri"/>
              </a:rPr>
              <a:t> </a:t>
            </a:r>
            <a:r>
              <a:rPr sz="1100" b="1" spc="70" dirty="0">
                <a:latin typeface="Calibri"/>
                <a:cs typeface="Calibri"/>
              </a:rPr>
              <a:t>(</a:t>
            </a:r>
            <a:r>
              <a:rPr sz="1100" spc="70" dirty="0">
                <a:latin typeface="Calibri"/>
                <a:cs typeface="Calibri"/>
              </a:rPr>
              <a:t>εργαλείο</a:t>
            </a:r>
            <a:r>
              <a:rPr sz="1100" spc="50" dirty="0">
                <a:latin typeface="Calibri"/>
                <a:cs typeface="Calibri"/>
              </a:rPr>
              <a:t> </a:t>
            </a:r>
            <a:r>
              <a:rPr sz="1100" spc="70" dirty="0">
                <a:latin typeface="Calibri"/>
                <a:cs typeface="Calibri"/>
              </a:rPr>
              <a:t>δικτυακής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spc="85" dirty="0">
                <a:latin typeface="Calibri"/>
                <a:cs typeface="Calibri"/>
              </a:rPr>
              <a:t>σάρωσης</a:t>
            </a:r>
            <a:r>
              <a:rPr sz="1100" spc="45" dirty="0">
                <a:latin typeface="Calibri"/>
                <a:cs typeface="Calibri"/>
              </a:rPr>
              <a:t> </a:t>
            </a:r>
            <a:r>
              <a:rPr sz="1100" spc="70" dirty="0">
                <a:latin typeface="Calibri"/>
                <a:cs typeface="Calibri"/>
              </a:rPr>
              <a:t>για</a:t>
            </a:r>
            <a:r>
              <a:rPr sz="1100" spc="45" dirty="0">
                <a:latin typeface="Calibri"/>
                <a:cs typeface="Calibri"/>
              </a:rPr>
              <a:t> </a:t>
            </a:r>
            <a:r>
              <a:rPr sz="1100" spc="80" dirty="0">
                <a:latin typeface="Calibri"/>
                <a:cs typeface="Calibri"/>
              </a:rPr>
              <a:t>εύρεση</a:t>
            </a:r>
            <a:r>
              <a:rPr sz="1100" spc="45" dirty="0">
                <a:latin typeface="Calibri"/>
                <a:cs typeface="Calibri"/>
              </a:rPr>
              <a:t> </a:t>
            </a:r>
            <a:r>
              <a:rPr sz="1100" spc="80" dirty="0">
                <a:latin typeface="Calibri"/>
                <a:cs typeface="Calibri"/>
              </a:rPr>
              <a:t>συσκευών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b="1" spc="80" dirty="0">
                <a:latin typeface="Calibri"/>
                <a:cs typeface="Calibri"/>
              </a:rPr>
              <a:t>σε</a:t>
            </a:r>
            <a:r>
              <a:rPr sz="1100" b="1" spc="45" dirty="0">
                <a:latin typeface="Calibri"/>
                <a:cs typeface="Calibri"/>
              </a:rPr>
              <a:t> </a:t>
            </a:r>
            <a:r>
              <a:rPr sz="1100" b="1" spc="80" dirty="0">
                <a:latin typeface="Calibri"/>
                <a:cs typeface="Calibri"/>
              </a:rPr>
              <a:t>LAN)</a:t>
            </a:r>
            <a:r>
              <a:rPr sz="1100" b="1" spc="45" dirty="0">
                <a:latin typeface="Calibri"/>
                <a:cs typeface="Calibri"/>
              </a:rPr>
              <a:t> </a:t>
            </a:r>
            <a:r>
              <a:rPr sz="1100" spc="65" dirty="0">
                <a:latin typeface="Calibri"/>
                <a:cs typeface="Calibri"/>
              </a:rPr>
              <a:t>είναι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spc="75" dirty="0">
                <a:latin typeface="Calibri"/>
                <a:cs typeface="Calibri"/>
              </a:rPr>
              <a:t>εργαλείο</a:t>
            </a:r>
            <a:r>
              <a:rPr sz="1100" spc="45" dirty="0">
                <a:latin typeface="Calibri"/>
                <a:cs typeface="Calibri"/>
              </a:rPr>
              <a:t> </a:t>
            </a:r>
            <a:r>
              <a:rPr sz="1100" b="1" spc="75" dirty="0">
                <a:latin typeface="Calibri"/>
                <a:cs typeface="Calibri"/>
              </a:rPr>
              <a:t>ενεργητικής/παθητικής</a:t>
            </a:r>
            <a:r>
              <a:rPr sz="1100" b="1" spc="40" dirty="0">
                <a:latin typeface="Calibri"/>
                <a:cs typeface="Calibri"/>
              </a:rPr>
              <a:t> </a:t>
            </a:r>
            <a:r>
              <a:rPr sz="1100" spc="75" dirty="0">
                <a:latin typeface="Calibri"/>
                <a:cs typeface="Calibri"/>
              </a:rPr>
              <a:t>διευθυνσιοδότησης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spc="75" dirty="0">
                <a:latin typeface="Calibri"/>
                <a:cs typeface="Calibri"/>
              </a:rPr>
              <a:t>κυρίως </a:t>
            </a:r>
            <a:r>
              <a:rPr sz="1100" spc="-235" dirty="0">
                <a:latin typeface="Calibri"/>
                <a:cs typeface="Calibri"/>
              </a:rPr>
              <a:t> </a:t>
            </a:r>
            <a:r>
              <a:rPr sz="1100" spc="70" dirty="0">
                <a:latin typeface="Calibri"/>
                <a:cs typeface="Calibri"/>
              </a:rPr>
              <a:t>για</a:t>
            </a:r>
            <a:r>
              <a:rPr sz="1100" spc="35" dirty="0">
                <a:latin typeface="Calibri"/>
                <a:cs typeface="Calibri"/>
              </a:rPr>
              <a:t> </a:t>
            </a:r>
            <a:r>
              <a:rPr sz="1100" spc="75" dirty="0">
                <a:latin typeface="Calibri"/>
                <a:cs typeface="Calibri"/>
              </a:rPr>
              <a:t>τα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spc="85" dirty="0">
                <a:latin typeface="Calibri"/>
                <a:cs typeface="Calibri"/>
              </a:rPr>
              <a:t>ασύρματα</a:t>
            </a:r>
            <a:r>
              <a:rPr sz="1100" spc="45" dirty="0">
                <a:latin typeface="Calibri"/>
                <a:cs typeface="Calibri"/>
              </a:rPr>
              <a:t> </a:t>
            </a:r>
            <a:r>
              <a:rPr sz="1100" b="1" spc="75" dirty="0">
                <a:latin typeface="Calibri"/>
                <a:cs typeface="Calibri"/>
              </a:rPr>
              <a:t>δίκτυα</a:t>
            </a:r>
            <a:r>
              <a:rPr sz="1100" b="1" spc="40" dirty="0">
                <a:latin typeface="Calibri"/>
                <a:cs typeface="Calibri"/>
              </a:rPr>
              <a:t> </a:t>
            </a:r>
            <a:r>
              <a:rPr sz="1100" b="1" spc="75" dirty="0">
                <a:latin typeface="Calibri"/>
                <a:cs typeface="Calibri"/>
              </a:rPr>
              <a:t>χωρίς</a:t>
            </a:r>
            <a:r>
              <a:rPr sz="1100" b="1" spc="45" dirty="0">
                <a:latin typeface="Calibri"/>
                <a:cs typeface="Calibri"/>
              </a:rPr>
              <a:t> </a:t>
            </a:r>
            <a:r>
              <a:rPr sz="1100" spc="70" dirty="0">
                <a:latin typeface="Calibri"/>
                <a:cs typeface="Calibri"/>
              </a:rPr>
              <a:t>διακομιστή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spc="80" dirty="0">
                <a:latin typeface="Calibri"/>
                <a:cs typeface="Calibri"/>
              </a:rPr>
              <a:t>DHCP,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spc="75" dirty="0">
                <a:latin typeface="Calibri"/>
                <a:cs typeface="Calibri"/>
              </a:rPr>
              <a:t>όταν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spc="65" dirty="0">
                <a:latin typeface="Calibri"/>
                <a:cs typeface="Calibri"/>
              </a:rPr>
              <a:t>είστε</a:t>
            </a:r>
            <a:r>
              <a:rPr sz="1100" spc="30" dirty="0">
                <a:latin typeface="Calibri"/>
                <a:cs typeface="Calibri"/>
              </a:rPr>
              <a:t> </a:t>
            </a:r>
            <a:r>
              <a:rPr sz="1100" spc="80" dirty="0">
                <a:latin typeface="Calibri"/>
                <a:cs typeface="Calibri"/>
              </a:rPr>
              <a:t>σε</a:t>
            </a:r>
            <a:r>
              <a:rPr sz="1100" spc="35" dirty="0">
                <a:latin typeface="Calibri"/>
                <a:cs typeface="Calibri"/>
              </a:rPr>
              <a:t> </a:t>
            </a:r>
            <a:r>
              <a:rPr sz="1100" spc="70" dirty="0">
                <a:latin typeface="Calibri"/>
                <a:cs typeface="Calibri"/>
              </a:rPr>
              <a:t>περιπολία.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spc="85" dirty="0">
                <a:latin typeface="Calibri"/>
                <a:cs typeface="Calibri"/>
              </a:rPr>
              <a:t>Μπορεί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spc="70" dirty="0">
                <a:latin typeface="Calibri"/>
                <a:cs typeface="Calibri"/>
              </a:rPr>
              <a:t>επίσης</a:t>
            </a:r>
            <a:r>
              <a:rPr sz="1100" spc="35" dirty="0">
                <a:latin typeface="Calibri"/>
                <a:cs typeface="Calibri"/>
              </a:rPr>
              <a:t> </a:t>
            </a:r>
            <a:r>
              <a:rPr sz="1100" spc="80" dirty="0">
                <a:latin typeface="Calibri"/>
                <a:cs typeface="Calibri"/>
              </a:rPr>
              <a:t>να</a:t>
            </a:r>
            <a:r>
              <a:rPr sz="1100" spc="35" dirty="0">
                <a:latin typeface="Calibri"/>
                <a:cs typeface="Calibri"/>
              </a:rPr>
              <a:t> </a:t>
            </a:r>
            <a:r>
              <a:rPr sz="1100" spc="75" dirty="0">
                <a:latin typeface="Calibri"/>
                <a:cs typeface="Calibri"/>
              </a:rPr>
              <a:t>χρησιμοποιηθεί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spc="80" dirty="0">
                <a:latin typeface="Calibri"/>
                <a:cs typeface="Calibri"/>
              </a:rPr>
              <a:t>σε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spc="70" dirty="0">
                <a:latin typeface="Calibri"/>
                <a:cs typeface="Calibri"/>
              </a:rPr>
              <a:t>δίκτυα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spc="70" dirty="0">
                <a:latin typeface="Calibri"/>
                <a:cs typeface="Calibri"/>
              </a:rPr>
              <a:t>hub/switched.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606425" y="3117532"/>
            <a:ext cx="4682490" cy="8610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0"/>
              </a:spcBef>
            </a:pPr>
            <a:r>
              <a:rPr sz="1100" spc="80" dirty="0">
                <a:latin typeface="Calibri"/>
                <a:cs typeface="Calibri"/>
              </a:rPr>
              <a:t>Το </a:t>
            </a:r>
            <a:r>
              <a:rPr sz="1100" spc="70" dirty="0">
                <a:latin typeface="Calibri"/>
                <a:cs typeface="Calibri"/>
              </a:rPr>
              <a:t>Netdiscover </a:t>
            </a:r>
            <a:r>
              <a:rPr sz="1100" b="1" spc="70" dirty="0">
                <a:latin typeface="Calibri"/>
                <a:cs typeface="Calibri"/>
              </a:rPr>
              <a:t>(</a:t>
            </a:r>
            <a:r>
              <a:rPr sz="1100" spc="70" dirty="0">
                <a:latin typeface="Calibri"/>
                <a:cs typeface="Calibri"/>
              </a:rPr>
              <a:t>εργαλείο δικτυακής </a:t>
            </a:r>
            <a:r>
              <a:rPr sz="1100" spc="85" dirty="0">
                <a:latin typeface="Calibri"/>
                <a:cs typeface="Calibri"/>
              </a:rPr>
              <a:t>σάρωσης </a:t>
            </a:r>
            <a:r>
              <a:rPr sz="1100" spc="70" dirty="0">
                <a:latin typeface="Calibri"/>
                <a:cs typeface="Calibri"/>
              </a:rPr>
              <a:t>για  </a:t>
            </a:r>
            <a:r>
              <a:rPr sz="1100" spc="80" dirty="0">
                <a:latin typeface="Calibri"/>
                <a:cs typeface="Calibri"/>
              </a:rPr>
              <a:t>εύρεση συσκευών </a:t>
            </a:r>
            <a:r>
              <a:rPr sz="1100" spc="85" dirty="0">
                <a:latin typeface="Calibri"/>
                <a:cs typeface="Calibri"/>
              </a:rPr>
              <a:t> </a:t>
            </a:r>
            <a:r>
              <a:rPr sz="1100" spc="80" dirty="0">
                <a:latin typeface="Calibri"/>
                <a:cs typeface="Calibri"/>
              </a:rPr>
              <a:t>σε </a:t>
            </a:r>
            <a:r>
              <a:rPr sz="1100" spc="75" dirty="0">
                <a:latin typeface="Calibri"/>
                <a:cs typeface="Calibri"/>
              </a:rPr>
              <a:t>LAN</a:t>
            </a:r>
            <a:r>
              <a:rPr sz="1100" b="1" spc="75" dirty="0">
                <a:latin typeface="Calibri"/>
                <a:cs typeface="Calibri"/>
              </a:rPr>
              <a:t>) </a:t>
            </a:r>
            <a:r>
              <a:rPr sz="1100" spc="75" dirty="0">
                <a:latin typeface="Calibri"/>
                <a:cs typeface="Calibri"/>
              </a:rPr>
              <a:t>μπορεί </a:t>
            </a:r>
            <a:r>
              <a:rPr sz="1100" spc="70" dirty="0">
                <a:latin typeface="Calibri"/>
                <a:cs typeface="Calibri"/>
              </a:rPr>
              <a:t>επίσης </a:t>
            </a:r>
            <a:r>
              <a:rPr sz="1100" spc="80" dirty="0">
                <a:latin typeface="Calibri"/>
                <a:cs typeface="Calibri"/>
              </a:rPr>
              <a:t>να </a:t>
            </a:r>
            <a:r>
              <a:rPr sz="1100" spc="75" dirty="0">
                <a:latin typeface="Calibri"/>
                <a:cs typeface="Calibri"/>
              </a:rPr>
              <a:t>χρησιμοποιηθεί </a:t>
            </a:r>
            <a:r>
              <a:rPr sz="1100" spc="70" dirty="0">
                <a:latin typeface="Calibri"/>
                <a:cs typeface="Calibri"/>
              </a:rPr>
              <a:t>για </a:t>
            </a:r>
            <a:r>
              <a:rPr sz="1100" b="1" spc="75" dirty="0">
                <a:latin typeface="Calibri"/>
                <a:cs typeface="Calibri"/>
              </a:rPr>
              <a:t>την </a:t>
            </a:r>
            <a:r>
              <a:rPr sz="1100" b="1" spc="80" dirty="0">
                <a:latin typeface="Calibri"/>
                <a:cs typeface="Calibri"/>
              </a:rPr>
              <a:t>επιθεώρηση </a:t>
            </a:r>
            <a:r>
              <a:rPr sz="1100" b="1" spc="70" dirty="0">
                <a:latin typeface="Calibri"/>
                <a:cs typeface="Calibri"/>
              </a:rPr>
              <a:t>της </a:t>
            </a:r>
            <a:r>
              <a:rPr sz="1100" b="1" spc="75" dirty="0">
                <a:latin typeface="Calibri"/>
                <a:cs typeface="Calibri"/>
              </a:rPr>
              <a:t> κίνησης </a:t>
            </a:r>
            <a:r>
              <a:rPr sz="1100" b="1" spc="90" dirty="0">
                <a:latin typeface="Calibri"/>
                <a:cs typeface="Calibri"/>
              </a:rPr>
              <a:t>ARP </a:t>
            </a:r>
            <a:r>
              <a:rPr sz="1100" spc="75" dirty="0">
                <a:latin typeface="Calibri"/>
                <a:cs typeface="Calibri"/>
              </a:rPr>
              <a:t>του δικτύου </a:t>
            </a:r>
            <a:r>
              <a:rPr sz="1100" spc="80" dirty="0">
                <a:latin typeface="Calibri"/>
                <a:cs typeface="Calibri"/>
              </a:rPr>
              <a:t>σας </a:t>
            </a:r>
            <a:r>
              <a:rPr sz="1100" spc="85" dirty="0">
                <a:latin typeface="Calibri"/>
                <a:cs typeface="Calibri"/>
              </a:rPr>
              <a:t>ή </a:t>
            </a:r>
            <a:r>
              <a:rPr sz="1100" spc="70" dirty="0">
                <a:latin typeface="Calibri"/>
                <a:cs typeface="Calibri"/>
              </a:rPr>
              <a:t>για </a:t>
            </a:r>
            <a:r>
              <a:rPr sz="1100" spc="75" dirty="0">
                <a:latin typeface="Calibri"/>
                <a:cs typeface="Calibri"/>
              </a:rPr>
              <a:t>την </a:t>
            </a:r>
            <a:r>
              <a:rPr sz="1100" spc="80" dirty="0">
                <a:latin typeface="Calibri"/>
                <a:cs typeface="Calibri"/>
              </a:rPr>
              <a:t>εύρεση διευθύνσεων </a:t>
            </a:r>
            <a:r>
              <a:rPr sz="1100" b="1" spc="75" dirty="0">
                <a:latin typeface="Calibri"/>
                <a:cs typeface="Calibri"/>
              </a:rPr>
              <a:t>δικτύου </a:t>
            </a:r>
            <a:r>
              <a:rPr sz="1100" b="1" spc="-235" dirty="0">
                <a:latin typeface="Calibri"/>
                <a:cs typeface="Calibri"/>
              </a:rPr>
              <a:t> </a:t>
            </a:r>
            <a:r>
              <a:rPr sz="1100" spc="75" dirty="0">
                <a:latin typeface="Calibri"/>
                <a:cs typeface="Calibri"/>
              </a:rPr>
              <a:t>χρησιμοποιώντας </a:t>
            </a:r>
            <a:r>
              <a:rPr sz="1100" spc="70" dirty="0">
                <a:latin typeface="Calibri"/>
                <a:cs typeface="Calibri"/>
              </a:rPr>
              <a:t>τη λειτουργία </a:t>
            </a:r>
            <a:r>
              <a:rPr sz="1100" spc="80" dirty="0">
                <a:latin typeface="Calibri"/>
                <a:cs typeface="Calibri"/>
              </a:rPr>
              <a:t>αυτόματης </a:t>
            </a:r>
            <a:r>
              <a:rPr sz="1100" spc="65" dirty="0">
                <a:latin typeface="Calibri"/>
                <a:cs typeface="Calibri"/>
              </a:rPr>
              <a:t>λειτουργίας, </a:t>
            </a:r>
            <a:r>
              <a:rPr sz="1100" spc="85" dirty="0">
                <a:latin typeface="Calibri"/>
                <a:cs typeface="Calibri"/>
              </a:rPr>
              <a:t>η </a:t>
            </a:r>
            <a:r>
              <a:rPr sz="1100" spc="75" dirty="0">
                <a:latin typeface="Calibri"/>
                <a:cs typeface="Calibri"/>
              </a:rPr>
              <a:t>οποία </a:t>
            </a:r>
            <a:r>
              <a:rPr sz="1100" spc="70" dirty="0">
                <a:latin typeface="Calibri"/>
                <a:cs typeface="Calibri"/>
              </a:rPr>
              <a:t>για </a:t>
            </a:r>
            <a:r>
              <a:rPr sz="1100" spc="75" dirty="0">
                <a:latin typeface="Calibri"/>
                <a:cs typeface="Calibri"/>
              </a:rPr>
              <a:t> </a:t>
            </a:r>
            <a:r>
              <a:rPr sz="1100" spc="70" dirty="0">
                <a:latin typeface="Calibri"/>
                <a:cs typeface="Calibri"/>
              </a:rPr>
              <a:t>κοινά</a:t>
            </a:r>
            <a:r>
              <a:rPr sz="1100" spc="30" dirty="0">
                <a:latin typeface="Calibri"/>
                <a:cs typeface="Calibri"/>
              </a:rPr>
              <a:t> </a:t>
            </a:r>
            <a:r>
              <a:rPr sz="1100" spc="70" dirty="0">
                <a:latin typeface="Calibri"/>
                <a:cs typeface="Calibri"/>
              </a:rPr>
              <a:t>τοπικά</a:t>
            </a:r>
            <a:r>
              <a:rPr sz="1100" spc="35" dirty="0">
                <a:latin typeface="Calibri"/>
                <a:cs typeface="Calibri"/>
              </a:rPr>
              <a:t> </a:t>
            </a:r>
            <a:r>
              <a:rPr sz="1100" spc="65" dirty="0">
                <a:latin typeface="Calibri"/>
                <a:cs typeface="Calibri"/>
              </a:rPr>
              <a:t>δίκτυα.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1198542" y="5335587"/>
            <a:ext cx="114935" cy="1244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50" spc="5" dirty="0">
                <a:latin typeface="Calibri"/>
                <a:cs typeface="Calibri"/>
              </a:rPr>
              <a:t>4</a:t>
            </a:r>
            <a:r>
              <a:rPr sz="650" spc="30" dirty="0">
                <a:latin typeface="Calibri"/>
                <a:cs typeface="Calibri"/>
              </a:rPr>
              <a:t>4</a:t>
            </a:r>
            <a:endParaRPr sz="6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144259" y="0"/>
            <a:ext cx="5641340" cy="6878955"/>
            <a:chOff x="6144259" y="0"/>
            <a:chExt cx="5641340" cy="6878955"/>
          </a:xfrm>
        </p:grpSpPr>
        <p:sp>
          <p:nvSpPr>
            <p:cNvPr id="3" name="object 3"/>
            <p:cNvSpPr/>
            <p:nvPr/>
          </p:nvSpPr>
          <p:spPr>
            <a:xfrm>
              <a:off x="6896099" y="1270"/>
              <a:ext cx="1818639" cy="6856730"/>
            </a:xfrm>
            <a:custGeom>
              <a:avLst/>
              <a:gdLst/>
              <a:ahLst/>
              <a:cxnLst/>
              <a:rect l="l" t="t" r="r" b="b"/>
              <a:pathLst>
                <a:path w="1818640" h="6856730">
                  <a:moveTo>
                    <a:pt x="0" y="6856730"/>
                  </a:moveTo>
                  <a:lnTo>
                    <a:pt x="1818322" y="0"/>
                  </a:lnTo>
                </a:path>
              </a:pathLst>
            </a:custGeom>
            <a:ln w="22225">
              <a:solidFill>
                <a:srgbClr val="D6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7377747" y="0"/>
              <a:ext cx="2555875" cy="6858000"/>
            </a:xfrm>
            <a:custGeom>
              <a:avLst/>
              <a:gdLst/>
              <a:ahLst/>
              <a:cxnLst/>
              <a:rect l="l" t="t" r="r" b="b"/>
              <a:pathLst>
                <a:path w="2555875" h="6858000">
                  <a:moveTo>
                    <a:pt x="1542097" y="1537652"/>
                  </a:moveTo>
                  <a:lnTo>
                    <a:pt x="1494790" y="1544002"/>
                  </a:lnTo>
                  <a:lnTo>
                    <a:pt x="1451292" y="1562100"/>
                  </a:lnTo>
                  <a:lnTo>
                    <a:pt x="1413827" y="1590675"/>
                  </a:lnTo>
                  <a:lnTo>
                    <a:pt x="1384617" y="1628139"/>
                  </a:lnTo>
                  <a:lnTo>
                    <a:pt x="1365885" y="1673860"/>
                  </a:lnTo>
                  <a:lnTo>
                    <a:pt x="970915" y="3128645"/>
                  </a:lnTo>
                  <a:lnTo>
                    <a:pt x="0" y="6858000"/>
                  </a:lnTo>
                  <a:lnTo>
                    <a:pt x="26035" y="6858000"/>
                  </a:lnTo>
                  <a:lnTo>
                    <a:pt x="996632" y="3136265"/>
                  </a:lnTo>
                  <a:lnTo>
                    <a:pt x="1391285" y="1681479"/>
                  </a:lnTo>
                  <a:lnTo>
                    <a:pt x="1412240" y="1635442"/>
                  </a:lnTo>
                  <a:lnTo>
                    <a:pt x="1445577" y="1599247"/>
                  </a:lnTo>
                  <a:lnTo>
                    <a:pt x="1487805" y="1574800"/>
                  </a:lnTo>
                  <a:lnTo>
                    <a:pt x="1535747" y="1564322"/>
                  </a:lnTo>
                  <a:lnTo>
                    <a:pt x="1637665" y="1564322"/>
                  </a:lnTo>
                  <a:lnTo>
                    <a:pt x="1625600" y="1556702"/>
                  </a:lnTo>
                  <a:lnTo>
                    <a:pt x="1590992" y="1544002"/>
                  </a:lnTo>
                  <a:lnTo>
                    <a:pt x="1542097" y="1537652"/>
                  </a:lnTo>
                  <a:close/>
                </a:path>
                <a:path w="2555875" h="6858000">
                  <a:moveTo>
                    <a:pt x="1637665" y="1564322"/>
                  </a:moveTo>
                  <a:lnTo>
                    <a:pt x="1535747" y="1564322"/>
                  </a:lnTo>
                  <a:lnTo>
                    <a:pt x="1585912" y="1569402"/>
                  </a:lnTo>
                  <a:lnTo>
                    <a:pt x="1615122" y="1580514"/>
                  </a:lnTo>
                  <a:lnTo>
                    <a:pt x="1663700" y="1617662"/>
                  </a:lnTo>
                  <a:lnTo>
                    <a:pt x="1694497" y="1671954"/>
                  </a:lnTo>
                  <a:lnTo>
                    <a:pt x="1702117" y="1732597"/>
                  </a:lnTo>
                  <a:lnTo>
                    <a:pt x="1696720" y="1764029"/>
                  </a:lnTo>
                  <a:lnTo>
                    <a:pt x="1437005" y="2721927"/>
                  </a:lnTo>
                  <a:lnTo>
                    <a:pt x="1430655" y="2770822"/>
                  </a:lnTo>
                  <a:lnTo>
                    <a:pt x="1437005" y="2818129"/>
                  </a:lnTo>
                  <a:lnTo>
                    <a:pt x="1455102" y="2861627"/>
                  </a:lnTo>
                  <a:lnTo>
                    <a:pt x="1483677" y="2899092"/>
                  </a:lnTo>
                  <a:lnTo>
                    <a:pt x="1521460" y="2928302"/>
                  </a:lnTo>
                  <a:lnTo>
                    <a:pt x="1566862" y="2947035"/>
                  </a:lnTo>
                  <a:lnTo>
                    <a:pt x="1618932" y="2953067"/>
                  </a:lnTo>
                  <a:lnTo>
                    <a:pt x="1669097" y="2944812"/>
                  </a:lnTo>
                  <a:lnTo>
                    <a:pt x="1704340" y="2928302"/>
                  </a:lnTo>
                  <a:lnTo>
                    <a:pt x="1617662" y="2928302"/>
                  </a:lnTo>
                  <a:lnTo>
                    <a:pt x="1573212" y="2922904"/>
                  </a:lnTo>
                  <a:lnTo>
                    <a:pt x="1527175" y="2901950"/>
                  </a:lnTo>
                  <a:lnTo>
                    <a:pt x="1490980" y="2868612"/>
                  </a:lnTo>
                  <a:lnTo>
                    <a:pt x="1466532" y="2826385"/>
                  </a:lnTo>
                  <a:lnTo>
                    <a:pt x="1456055" y="2778442"/>
                  </a:lnTo>
                  <a:lnTo>
                    <a:pt x="1461135" y="2728277"/>
                  </a:lnTo>
                  <a:lnTo>
                    <a:pt x="1720850" y="1770379"/>
                  </a:lnTo>
                  <a:lnTo>
                    <a:pt x="1726882" y="1734820"/>
                  </a:lnTo>
                  <a:lnTo>
                    <a:pt x="1725930" y="1701800"/>
                  </a:lnTo>
                  <a:lnTo>
                    <a:pt x="1725930" y="1698942"/>
                  </a:lnTo>
                  <a:lnTo>
                    <a:pt x="1717992" y="1664017"/>
                  </a:lnTo>
                  <a:lnTo>
                    <a:pt x="1703070" y="1630679"/>
                  </a:lnTo>
                  <a:lnTo>
                    <a:pt x="1682115" y="1600517"/>
                  </a:lnTo>
                  <a:lnTo>
                    <a:pt x="1656080" y="1575752"/>
                  </a:lnTo>
                  <a:lnTo>
                    <a:pt x="1637665" y="1564322"/>
                  </a:lnTo>
                  <a:close/>
                </a:path>
                <a:path w="2555875" h="6858000">
                  <a:moveTo>
                    <a:pt x="2555875" y="0"/>
                  </a:moveTo>
                  <a:lnTo>
                    <a:pt x="2528570" y="0"/>
                  </a:lnTo>
                  <a:lnTo>
                    <a:pt x="2100177" y="1562100"/>
                  </a:lnTo>
                  <a:lnTo>
                    <a:pt x="1757680" y="2837497"/>
                  </a:lnTo>
                  <a:lnTo>
                    <a:pt x="1732915" y="2875279"/>
                  </a:lnTo>
                  <a:lnTo>
                    <a:pt x="1699895" y="2903537"/>
                  </a:lnTo>
                  <a:lnTo>
                    <a:pt x="1660525" y="2921635"/>
                  </a:lnTo>
                  <a:lnTo>
                    <a:pt x="1617662" y="2928302"/>
                  </a:lnTo>
                  <a:lnTo>
                    <a:pt x="1704340" y="2928302"/>
                  </a:lnTo>
                  <a:lnTo>
                    <a:pt x="1714817" y="2923540"/>
                  </a:lnTo>
                  <a:lnTo>
                    <a:pt x="1753235" y="2890520"/>
                  </a:lnTo>
                  <a:lnTo>
                    <a:pt x="1782127" y="2846387"/>
                  </a:lnTo>
                  <a:lnTo>
                    <a:pt x="1782127" y="2845117"/>
                  </a:lnTo>
                  <a:lnTo>
                    <a:pt x="2124710" y="1568132"/>
                  </a:lnTo>
                  <a:lnTo>
                    <a:pt x="2555875" y="0"/>
                  </a:lnTo>
                  <a:close/>
                </a:path>
              </a:pathLst>
            </a:custGeom>
            <a:solidFill>
              <a:srgbClr val="FFB8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7895589" y="5207635"/>
              <a:ext cx="756285" cy="1645920"/>
            </a:xfrm>
            <a:custGeom>
              <a:avLst/>
              <a:gdLst/>
              <a:ahLst/>
              <a:cxnLst/>
              <a:rect l="l" t="t" r="r" b="b"/>
              <a:pathLst>
                <a:path w="756284" h="1645920">
                  <a:moveTo>
                    <a:pt x="578484" y="0"/>
                  </a:moveTo>
                  <a:lnTo>
                    <a:pt x="532129" y="6350"/>
                  </a:lnTo>
                  <a:lnTo>
                    <a:pt x="489902" y="24129"/>
                  </a:lnTo>
                  <a:lnTo>
                    <a:pt x="453389" y="52387"/>
                  </a:lnTo>
                  <a:lnTo>
                    <a:pt x="425132" y="89534"/>
                  </a:lnTo>
                  <a:lnTo>
                    <a:pt x="406400" y="134619"/>
                  </a:lnTo>
                  <a:lnTo>
                    <a:pt x="0" y="1645602"/>
                  </a:lnTo>
                  <a:lnTo>
                    <a:pt x="26352" y="1645602"/>
                  </a:lnTo>
                  <a:lnTo>
                    <a:pt x="430212" y="140969"/>
                  </a:lnTo>
                  <a:lnTo>
                    <a:pt x="450214" y="95249"/>
                  </a:lnTo>
                  <a:lnTo>
                    <a:pt x="482282" y="59689"/>
                  </a:lnTo>
                  <a:lnTo>
                    <a:pt x="523239" y="35559"/>
                  </a:lnTo>
                  <a:lnTo>
                    <a:pt x="569594" y="25399"/>
                  </a:lnTo>
                  <a:lnTo>
                    <a:pt x="662362" y="25399"/>
                  </a:lnTo>
                  <a:lnTo>
                    <a:pt x="624839" y="6350"/>
                  </a:lnTo>
                  <a:lnTo>
                    <a:pt x="578484" y="0"/>
                  </a:lnTo>
                  <a:close/>
                </a:path>
                <a:path w="756284" h="1645920">
                  <a:moveTo>
                    <a:pt x="662362" y="25399"/>
                  </a:moveTo>
                  <a:lnTo>
                    <a:pt x="569594" y="25399"/>
                  </a:lnTo>
                  <a:lnTo>
                    <a:pt x="618489" y="30797"/>
                  </a:lnTo>
                  <a:lnTo>
                    <a:pt x="672464" y="57784"/>
                  </a:lnTo>
                  <a:lnTo>
                    <a:pt x="711517" y="103822"/>
                  </a:lnTo>
                  <a:lnTo>
                    <a:pt x="730884" y="161607"/>
                  </a:lnTo>
                  <a:lnTo>
                    <a:pt x="731837" y="192087"/>
                  </a:lnTo>
                  <a:lnTo>
                    <a:pt x="726439" y="222884"/>
                  </a:lnTo>
                  <a:lnTo>
                    <a:pt x="343852" y="1645602"/>
                  </a:lnTo>
                  <a:lnTo>
                    <a:pt x="370204" y="1645602"/>
                  </a:lnTo>
                  <a:lnTo>
                    <a:pt x="750252" y="229552"/>
                  </a:lnTo>
                  <a:lnTo>
                    <a:pt x="756284" y="193674"/>
                  </a:lnTo>
                  <a:lnTo>
                    <a:pt x="755332" y="158432"/>
                  </a:lnTo>
                  <a:lnTo>
                    <a:pt x="732789" y="91122"/>
                  </a:lnTo>
                  <a:lnTo>
                    <a:pt x="686752" y="37782"/>
                  </a:lnTo>
                  <a:lnTo>
                    <a:pt x="662362" y="25399"/>
                  </a:lnTo>
                  <a:close/>
                </a:path>
              </a:pathLst>
            </a:custGeom>
            <a:solidFill>
              <a:srgbClr val="D679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548879" y="6167120"/>
              <a:ext cx="3294379" cy="612140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104119" y="378460"/>
              <a:ext cx="1681479" cy="1747520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144259" y="2364740"/>
              <a:ext cx="5571490" cy="4072890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339839" y="2560320"/>
              <a:ext cx="4993640" cy="3495040"/>
            </a:xfrm>
            <a:prstGeom prst="rect">
              <a:avLst/>
            </a:prstGeom>
          </p:spPr>
        </p:pic>
      </p:grpSp>
      <p:sp>
        <p:nvSpPr>
          <p:cNvPr id="10" name="object 10"/>
          <p:cNvSpPr txBox="1"/>
          <p:nvPr/>
        </p:nvSpPr>
        <p:spPr>
          <a:xfrm>
            <a:off x="9914890" y="33019"/>
            <a:ext cx="2174240" cy="1244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50" spc="60" dirty="0">
                <a:latin typeface="Calibri"/>
                <a:cs typeface="Calibri"/>
              </a:rPr>
              <a:t>CSP004_C_E:</a:t>
            </a:r>
            <a:r>
              <a:rPr sz="650" spc="35" dirty="0">
                <a:latin typeface="Calibri"/>
                <a:cs typeface="Calibri"/>
              </a:rPr>
              <a:t> </a:t>
            </a:r>
            <a:r>
              <a:rPr sz="650" spc="55" dirty="0">
                <a:latin typeface="Calibri"/>
                <a:cs typeface="Calibri"/>
              </a:rPr>
              <a:t>Abdelkader</a:t>
            </a:r>
            <a:r>
              <a:rPr sz="650" spc="30" dirty="0">
                <a:latin typeface="Calibri"/>
                <a:cs typeface="Calibri"/>
              </a:rPr>
              <a:t> </a:t>
            </a:r>
            <a:r>
              <a:rPr sz="650" spc="60" dirty="0">
                <a:latin typeface="Calibri"/>
                <a:cs typeface="Calibri"/>
              </a:rPr>
              <a:t>Shaaban</a:t>
            </a:r>
            <a:r>
              <a:rPr sz="650" spc="40" dirty="0">
                <a:latin typeface="Calibri"/>
                <a:cs typeface="Calibri"/>
              </a:rPr>
              <a:t> </a:t>
            </a:r>
            <a:r>
              <a:rPr sz="650" spc="55" dirty="0">
                <a:latin typeface="Calibri"/>
                <a:cs typeface="Calibri"/>
              </a:rPr>
              <a:t>και</a:t>
            </a:r>
            <a:r>
              <a:rPr sz="650" spc="25" dirty="0">
                <a:latin typeface="Calibri"/>
                <a:cs typeface="Calibri"/>
              </a:rPr>
              <a:t> </a:t>
            </a:r>
            <a:r>
              <a:rPr sz="650" spc="50" dirty="0">
                <a:latin typeface="Calibri"/>
                <a:cs typeface="Calibri"/>
              </a:rPr>
              <a:t>Stefan</a:t>
            </a:r>
            <a:r>
              <a:rPr sz="650" spc="30" dirty="0">
                <a:latin typeface="Calibri"/>
                <a:cs typeface="Calibri"/>
              </a:rPr>
              <a:t> </a:t>
            </a:r>
            <a:r>
              <a:rPr sz="650" spc="50" dirty="0">
                <a:latin typeface="Calibri"/>
                <a:cs typeface="Calibri"/>
              </a:rPr>
              <a:t>Schauer</a:t>
            </a:r>
            <a:endParaRPr sz="650">
              <a:latin typeface="Calibri"/>
              <a:cs typeface="Calibri"/>
            </a:endParaRPr>
          </a:p>
        </p:txBody>
      </p: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875030" y="762634"/>
            <a:ext cx="3651250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160" dirty="0">
                <a:solidFill>
                  <a:srgbClr val="000000"/>
                </a:solidFill>
              </a:rPr>
              <a:t>Ανίχνευση</a:t>
            </a:r>
            <a:r>
              <a:rPr spc="175" dirty="0">
                <a:solidFill>
                  <a:srgbClr val="000000"/>
                </a:solidFill>
              </a:rPr>
              <a:t> </a:t>
            </a:r>
            <a:r>
              <a:rPr spc="160" dirty="0">
                <a:solidFill>
                  <a:srgbClr val="000000"/>
                </a:solidFill>
              </a:rPr>
              <a:t>κυβερνοεπιθέσεων</a:t>
            </a:r>
          </a:p>
        </p:txBody>
      </p:sp>
      <p:sp>
        <p:nvSpPr>
          <p:cNvPr id="12" name="object 12"/>
          <p:cNvSpPr txBox="1"/>
          <p:nvPr/>
        </p:nvSpPr>
        <p:spPr>
          <a:xfrm>
            <a:off x="702309" y="1276667"/>
            <a:ext cx="5139055" cy="1549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50" b="1" spc="60" dirty="0">
                <a:latin typeface="Calibri"/>
                <a:cs typeface="Calibri"/>
              </a:rPr>
              <a:t>Δεν</a:t>
            </a:r>
            <a:r>
              <a:rPr sz="850" b="1" spc="25" dirty="0">
                <a:latin typeface="Calibri"/>
                <a:cs typeface="Calibri"/>
              </a:rPr>
              <a:t> </a:t>
            </a:r>
            <a:r>
              <a:rPr sz="850" spc="45" dirty="0">
                <a:latin typeface="Calibri"/>
                <a:cs typeface="Calibri"/>
              </a:rPr>
              <a:t>έχει</a:t>
            </a:r>
            <a:r>
              <a:rPr sz="850" spc="35" dirty="0">
                <a:latin typeface="Calibri"/>
                <a:cs typeface="Calibri"/>
              </a:rPr>
              <a:t> </a:t>
            </a:r>
            <a:r>
              <a:rPr sz="850" b="1" spc="50" dirty="0">
                <a:latin typeface="Calibri"/>
                <a:cs typeface="Calibri"/>
              </a:rPr>
              <a:t>ξεκινήσει</a:t>
            </a:r>
            <a:r>
              <a:rPr sz="850" b="1" spc="30" dirty="0">
                <a:latin typeface="Calibri"/>
                <a:cs typeface="Calibri"/>
              </a:rPr>
              <a:t> </a:t>
            </a:r>
            <a:r>
              <a:rPr sz="850" spc="60" dirty="0">
                <a:latin typeface="Calibri"/>
                <a:cs typeface="Calibri"/>
              </a:rPr>
              <a:t>κα</a:t>
            </a:r>
            <a:r>
              <a:rPr sz="850" b="1" spc="60" dirty="0">
                <a:latin typeface="Calibri"/>
                <a:cs typeface="Calibri"/>
              </a:rPr>
              <a:t>μία</a:t>
            </a:r>
            <a:r>
              <a:rPr sz="850" b="1" spc="30" dirty="0">
                <a:latin typeface="Calibri"/>
                <a:cs typeface="Calibri"/>
              </a:rPr>
              <a:t> </a:t>
            </a:r>
            <a:r>
              <a:rPr sz="850" spc="55" dirty="0">
                <a:latin typeface="Calibri"/>
                <a:cs typeface="Calibri"/>
              </a:rPr>
              <a:t>επίθεση</a:t>
            </a:r>
            <a:r>
              <a:rPr sz="850" spc="30" dirty="0">
                <a:latin typeface="Calibri"/>
                <a:cs typeface="Calibri"/>
              </a:rPr>
              <a:t> </a:t>
            </a:r>
            <a:r>
              <a:rPr sz="850" spc="65" dirty="0">
                <a:latin typeface="Calibri"/>
                <a:cs typeface="Calibri"/>
              </a:rPr>
              <a:t>ARP</a:t>
            </a:r>
            <a:r>
              <a:rPr sz="850" spc="30" dirty="0">
                <a:latin typeface="Calibri"/>
                <a:cs typeface="Calibri"/>
              </a:rPr>
              <a:t> </a:t>
            </a:r>
            <a:r>
              <a:rPr sz="850" spc="60" dirty="0">
                <a:latin typeface="Calibri"/>
                <a:cs typeface="Calibri"/>
              </a:rPr>
              <a:t>στο</a:t>
            </a:r>
            <a:r>
              <a:rPr sz="850" spc="35" dirty="0">
                <a:latin typeface="Calibri"/>
                <a:cs typeface="Calibri"/>
              </a:rPr>
              <a:t> </a:t>
            </a:r>
            <a:r>
              <a:rPr sz="850" spc="55" dirty="0">
                <a:latin typeface="Calibri"/>
                <a:cs typeface="Calibri"/>
              </a:rPr>
              <a:t>δίκτυο</a:t>
            </a:r>
            <a:r>
              <a:rPr sz="850" spc="30" dirty="0">
                <a:latin typeface="Calibri"/>
                <a:cs typeface="Calibri"/>
              </a:rPr>
              <a:t> </a:t>
            </a:r>
            <a:r>
              <a:rPr sz="850" b="1" spc="65" dirty="0">
                <a:latin typeface="Calibri"/>
                <a:cs typeface="Calibri"/>
              </a:rPr>
              <a:t>κατά</a:t>
            </a:r>
            <a:r>
              <a:rPr sz="850" b="1" spc="30" dirty="0">
                <a:latin typeface="Calibri"/>
                <a:cs typeface="Calibri"/>
              </a:rPr>
              <a:t> </a:t>
            </a:r>
            <a:r>
              <a:rPr sz="850" spc="60" dirty="0">
                <a:latin typeface="Calibri"/>
                <a:cs typeface="Calibri"/>
              </a:rPr>
              <a:t>του</a:t>
            </a:r>
            <a:r>
              <a:rPr sz="850" spc="30" dirty="0">
                <a:latin typeface="Calibri"/>
                <a:cs typeface="Calibri"/>
              </a:rPr>
              <a:t> </a:t>
            </a:r>
            <a:r>
              <a:rPr sz="850" b="1" spc="60" dirty="0">
                <a:latin typeface="Calibri"/>
                <a:cs typeface="Calibri"/>
              </a:rPr>
              <a:t>εξυπηρετητή</a:t>
            </a:r>
            <a:r>
              <a:rPr sz="850" b="1" spc="30" dirty="0">
                <a:latin typeface="Calibri"/>
                <a:cs typeface="Calibri"/>
              </a:rPr>
              <a:t> </a:t>
            </a:r>
            <a:r>
              <a:rPr sz="850" spc="60" dirty="0">
                <a:latin typeface="Calibri"/>
                <a:cs typeface="Calibri"/>
              </a:rPr>
              <a:t>με</a:t>
            </a:r>
            <a:r>
              <a:rPr sz="850" spc="30" dirty="0">
                <a:latin typeface="Calibri"/>
                <a:cs typeface="Calibri"/>
              </a:rPr>
              <a:t> </a:t>
            </a:r>
            <a:r>
              <a:rPr sz="850" spc="50" dirty="0">
                <a:latin typeface="Calibri"/>
                <a:cs typeface="Calibri"/>
              </a:rPr>
              <a:t>IP</a:t>
            </a:r>
            <a:r>
              <a:rPr sz="850" spc="30" dirty="0">
                <a:latin typeface="Calibri"/>
                <a:cs typeface="Calibri"/>
              </a:rPr>
              <a:t> </a:t>
            </a:r>
            <a:r>
              <a:rPr sz="850" spc="65" dirty="0">
                <a:latin typeface="Calibri"/>
                <a:cs typeface="Calibri"/>
              </a:rPr>
              <a:t>που</a:t>
            </a:r>
            <a:r>
              <a:rPr sz="850" spc="30" dirty="0">
                <a:latin typeface="Calibri"/>
                <a:cs typeface="Calibri"/>
              </a:rPr>
              <a:t> </a:t>
            </a:r>
            <a:r>
              <a:rPr sz="850" spc="50" dirty="0">
                <a:latin typeface="Calibri"/>
                <a:cs typeface="Calibri"/>
              </a:rPr>
              <a:t>τελειώνει</a:t>
            </a:r>
            <a:r>
              <a:rPr sz="850" spc="35" dirty="0">
                <a:latin typeface="Calibri"/>
                <a:cs typeface="Calibri"/>
              </a:rPr>
              <a:t> </a:t>
            </a:r>
            <a:r>
              <a:rPr sz="850" spc="60" dirty="0">
                <a:latin typeface="Calibri"/>
                <a:cs typeface="Calibri"/>
              </a:rPr>
              <a:t>σε</a:t>
            </a:r>
            <a:r>
              <a:rPr sz="850" spc="30" dirty="0">
                <a:latin typeface="Calibri"/>
                <a:cs typeface="Calibri"/>
              </a:rPr>
              <a:t> </a:t>
            </a:r>
            <a:r>
              <a:rPr sz="850" spc="45" dirty="0">
                <a:latin typeface="Calibri"/>
                <a:cs typeface="Calibri"/>
              </a:rPr>
              <a:t>109.</a:t>
            </a:r>
            <a:endParaRPr sz="85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2684145" y="1711325"/>
            <a:ext cx="431800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b="1" spc="80" dirty="0">
                <a:solidFill>
                  <a:srgbClr val="CF2D1C"/>
                </a:solidFill>
                <a:latin typeface="Calibri"/>
                <a:cs typeface="Calibri"/>
              </a:rPr>
              <a:t>Arp</a:t>
            </a:r>
            <a:r>
              <a:rPr sz="1100" b="1" spc="-30" dirty="0">
                <a:solidFill>
                  <a:srgbClr val="CF2D1C"/>
                </a:solidFill>
                <a:latin typeface="Calibri"/>
                <a:cs typeface="Calibri"/>
              </a:rPr>
              <a:t> </a:t>
            </a:r>
            <a:r>
              <a:rPr sz="1100" b="1" spc="65" dirty="0">
                <a:solidFill>
                  <a:srgbClr val="CF2D1C"/>
                </a:solidFill>
                <a:latin typeface="Calibri"/>
                <a:cs typeface="Calibri"/>
              </a:rPr>
              <a:t>-a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6959600" y="1704975"/>
            <a:ext cx="1450975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b="1" spc="70" dirty="0">
                <a:solidFill>
                  <a:srgbClr val="CF2D1C"/>
                </a:solidFill>
                <a:latin typeface="Calibri"/>
                <a:cs typeface="Calibri"/>
              </a:rPr>
              <a:t>Netdiscover</a:t>
            </a:r>
            <a:r>
              <a:rPr sz="1100" b="1" spc="5" dirty="0">
                <a:solidFill>
                  <a:srgbClr val="CF2D1C"/>
                </a:solidFill>
                <a:latin typeface="Calibri"/>
                <a:cs typeface="Calibri"/>
              </a:rPr>
              <a:t> </a:t>
            </a:r>
            <a:r>
              <a:rPr sz="1100" b="1" spc="65" dirty="0">
                <a:solidFill>
                  <a:srgbClr val="CF2D1C"/>
                </a:solidFill>
                <a:latin typeface="Calibri"/>
                <a:cs typeface="Calibri"/>
              </a:rPr>
              <a:t>(εύρεση)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8276590" y="4560570"/>
            <a:ext cx="1160780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b="1" spc="70" dirty="0">
                <a:solidFill>
                  <a:srgbClr val="CF2D1C"/>
                </a:solidFill>
                <a:latin typeface="Calibri"/>
                <a:cs typeface="Calibri"/>
              </a:rPr>
              <a:t>Διαχειριστής</a:t>
            </a:r>
            <a:r>
              <a:rPr sz="1100" b="1" spc="-20" dirty="0">
                <a:solidFill>
                  <a:srgbClr val="CF2D1C"/>
                </a:solidFill>
                <a:latin typeface="Calibri"/>
                <a:cs typeface="Calibri"/>
              </a:rPr>
              <a:t> </a:t>
            </a:r>
            <a:r>
              <a:rPr sz="1100" b="1" spc="45" dirty="0">
                <a:solidFill>
                  <a:srgbClr val="CF2D1C"/>
                </a:solidFill>
                <a:latin typeface="Calibri"/>
                <a:cs typeface="Calibri"/>
              </a:rPr>
              <a:t>Kali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1198542" y="5772150"/>
            <a:ext cx="114935" cy="1244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50" spc="5" dirty="0">
                <a:latin typeface="Calibri"/>
                <a:cs typeface="Calibri"/>
              </a:rPr>
              <a:t>4</a:t>
            </a:r>
            <a:r>
              <a:rPr sz="650" spc="30" dirty="0">
                <a:latin typeface="Calibri"/>
                <a:cs typeface="Calibri"/>
              </a:rPr>
              <a:t>5</a:t>
            </a:r>
            <a:endParaRPr sz="650">
              <a:latin typeface="Calibri"/>
              <a:cs typeface="Calibri"/>
            </a:endParaRPr>
          </a:p>
        </p:txBody>
      </p:sp>
      <p:grpSp>
        <p:nvGrpSpPr>
          <p:cNvPr id="17" name="object 17"/>
          <p:cNvGrpSpPr/>
          <p:nvPr/>
        </p:nvGrpSpPr>
        <p:grpSpPr>
          <a:xfrm>
            <a:off x="647382" y="2036127"/>
            <a:ext cx="5391785" cy="3870325"/>
            <a:chOff x="647382" y="2036127"/>
            <a:chExt cx="5391785" cy="3870325"/>
          </a:xfrm>
        </p:grpSpPr>
        <p:pic>
          <p:nvPicPr>
            <p:cNvPr id="18" name="object 1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47382" y="2036127"/>
              <a:ext cx="5391467" cy="3870007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97559" y="2186304"/>
              <a:ext cx="4904740" cy="3383279"/>
            </a:xfrm>
            <a:prstGeom prst="rect">
              <a:avLst/>
            </a:prstGeom>
          </p:spPr>
        </p:pic>
      </p:grpSp>
      <p:sp>
        <p:nvSpPr>
          <p:cNvPr id="20" name="object 20"/>
          <p:cNvSpPr txBox="1"/>
          <p:nvPr/>
        </p:nvSpPr>
        <p:spPr>
          <a:xfrm>
            <a:off x="2891154" y="5822632"/>
            <a:ext cx="701675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b="1" spc="40" dirty="0">
                <a:solidFill>
                  <a:srgbClr val="CF2D1C"/>
                </a:solidFill>
                <a:latin typeface="Calibri"/>
                <a:cs typeface="Calibri"/>
              </a:rPr>
              <a:t>Εξυπηρετη</a:t>
            </a:r>
            <a:endParaRPr sz="11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227762" y="0"/>
            <a:ext cx="5622925" cy="6878955"/>
            <a:chOff x="6227762" y="0"/>
            <a:chExt cx="5622925" cy="6878955"/>
          </a:xfrm>
        </p:grpSpPr>
        <p:sp>
          <p:nvSpPr>
            <p:cNvPr id="3" name="object 3"/>
            <p:cNvSpPr/>
            <p:nvPr/>
          </p:nvSpPr>
          <p:spPr>
            <a:xfrm>
              <a:off x="6896100" y="1270"/>
              <a:ext cx="1818639" cy="6856730"/>
            </a:xfrm>
            <a:custGeom>
              <a:avLst/>
              <a:gdLst/>
              <a:ahLst/>
              <a:cxnLst/>
              <a:rect l="l" t="t" r="r" b="b"/>
              <a:pathLst>
                <a:path w="1818640" h="6856730">
                  <a:moveTo>
                    <a:pt x="0" y="6856730"/>
                  </a:moveTo>
                  <a:lnTo>
                    <a:pt x="1818322" y="0"/>
                  </a:lnTo>
                </a:path>
              </a:pathLst>
            </a:custGeom>
            <a:ln w="22225">
              <a:solidFill>
                <a:srgbClr val="D6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7377747" y="0"/>
              <a:ext cx="2555875" cy="6858000"/>
            </a:xfrm>
            <a:custGeom>
              <a:avLst/>
              <a:gdLst/>
              <a:ahLst/>
              <a:cxnLst/>
              <a:rect l="l" t="t" r="r" b="b"/>
              <a:pathLst>
                <a:path w="2555875" h="6858000">
                  <a:moveTo>
                    <a:pt x="1542097" y="1537652"/>
                  </a:moveTo>
                  <a:lnTo>
                    <a:pt x="1494790" y="1544002"/>
                  </a:lnTo>
                  <a:lnTo>
                    <a:pt x="1451292" y="1562100"/>
                  </a:lnTo>
                  <a:lnTo>
                    <a:pt x="1413827" y="1590675"/>
                  </a:lnTo>
                  <a:lnTo>
                    <a:pt x="1384617" y="1628139"/>
                  </a:lnTo>
                  <a:lnTo>
                    <a:pt x="1365885" y="1673860"/>
                  </a:lnTo>
                  <a:lnTo>
                    <a:pt x="970915" y="3128645"/>
                  </a:lnTo>
                  <a:lnTo>
                    <a:pt x="0" y="6858000"/>
                  </a:lnTo>
                  <a:lnTo>
                    <a:pt x="26035" y="6858000"/>
                  </a:lnTo>
                  <a:lnTo>
                    <a:pt x="996632" y="3136265"/>
                  </a:lnTo>
                  <a:lnTo>
                    <a:pt x="1391285" y="1681479"/>
                  </a:lnTo>
                  <a:lnTo>
                    <a:pt x="1412240" y="1635442"/>
                  </a:lnTo>
                  <a:lnTo>
                    <a:pt x="1445577" y="1599247"/>
                  </a:lnTo>
                  <a:lnTo>
                    <a:pt x="1487805" y="1574800"/>
                  </a:lnTo>
                  <a:lnTo>
                    <a:pt x="1535747" y="1564322"/>
                  </a:lnTo>
                  <a:lnTo>
                    <a:pt x="1637665" y="1564322"/>
                  </a:lnTo>
                  <a:lnTo>
                    <a:pt x="1625600" y="1556702"/>
                  </a:lnTo>
                  <a:lnTo>
                    <a:pt x="1590992" y="1544002"/>
                  </a:lnTo>
                  <a:lnTo>
                    <a:pt x="1542097" y="1537652"/>
                  </a:lnTo>
                  <a:close/>
                </a:path>
                <a:path w="2555875" h="6858000">
                  <a:moveTo>
                    <a:pt x="1637665" y="1564322"/>
                  </a:moveTo>
                  <a:lnTo>
                    <a:pt x="1535747" y="1564322"/>
                  </a:lnTo>
                  <a:lnTo>
                    <a:pt x="1585912" y="1569402"/>
                  </a:lnTo>
                  <a:lnTo>
                    <a:pt x="1615122" y="1580514"/>
                  </a:lnTo>
                  <a:lnTo>
                    <a:pt x="1663700" y="1617662"/>
                  </a:lnTo>
                  <a:lnTo>
                    <a:pt x="1694497" y="1671954"/>
                  </a:lnTo>
                  <a:lnTo>
                    <a:pt x="1702117" y="1732597"/>
                  </a:lnTo>
                  <a:lnTo>
                    <a:pt x="1696720" y="1764029"/>
                  </a:lnTo>
                  <a:lnTo>
                    <a:pt x="1437005" y="2721927"/>
                  </a:lnTo>
                  <a:lnTo>
                    <a:pt x="1430655" y="2770822"/>
                  </a:lnTo>
                  <a:lnTo>
                    <a:pt x="1437005" y="2818129"/>
                  </a:lnTo>
                  <a:lnTo>
                    <a:pt x="1455102" y="2861627"/>
                  </a:lnTo>
                  <a:lnTo>
                    <a:pt x="1483677" y="2899092"/>
                  </a:lnTo>
                  <a:lnTo>
                    <a:pt x="1521460" y="2928302"/>
                  </a:lnTo>
                  <a:lnTo>
                    <a:pt x="1566862" y="2947035"/>
                  </a:lnTo>
                  <a:lnTo>
                    <a:pt x="1618932" y="2953067"/>
                  </a:lnTo>
                  <a:lnTo>
                    <a:pt x="1669097" y="2944812"/>
                  </a:lnTo>
                  <a:lnTo>
                    <a:pt x="1704340" y="2928302"/>
                  </a:lnTo>
                  <a:lnTo>
                    <a:pt x="1617662" y="2928302"/>
                  </a:lnTo>
                  <a:lnTo>
                    <a:pt x="1573212" y="2922904"/>
                  </a:lnTo>
                  <a:lnTo>
                    <a:pt x="1527175" y="2901950"/>
                  </a:lnTo>
                  <a:lnTo>
                    <a:pt x="1490980" y="2868612"/>
                  </a:lnTo>
                  <a:lnTo>
                    <a:pt x="1466532" y="2826385"/>
                  </a:lnTo>
                  <a:lnTo>
                    <a:pt x="1456055" y="2778442"/>
                  </a:lnTo>
                  <a:lnTo>
                    <a:pt x="1461135" y="2728277"/>
                  </a:lnTo>
                  <a:lnTo>
                    <a:pt x="1720850" y="1770379"/>
                  </a:lnTo>
                  <a:lnTo>
                    <a:pt x="1726882" y="1734820"/>
                  </a:lnTo>
                  <a:lnTo>
                    <a:pt x="1725930" y="1701800"/>
                  </a:lnTo>
                  <a:lnTo>
                    <a:pt x="1725930" y="1698942"/>
                  </a:lnTo>
                  <a:lnTo>
                    <a:pt x="1717992" y="1664017"/>
                  </a:lnTo>
                  <a:lnTo>
                    <a:pt x="1703070" y="1630679"/>
                  </a:lnTo>
                  <a:lnTo>
                    <a:pt x="1682115" y="1600517"/>
                  </a:lnTo>
                  <a:lnTo>
                    <a:pt x="1656080" y="1575752"/>
                  </a:lnTo>
                  <a:lnTo>
                    <a:pt x="1637665" y="1564322"/>
                  </a:lnTo>
                  <a:close/>
                </a:path>
                <a:path w="2555875" h="6858000">
                  <a:moveTo>
                    <a:pt x="2555875" y="0"/>
                  </a:moveTo>
                  <a:lnTo>
                    <a:pt x="2528570" y="0"/>
                  </a:lnTo>
                  <a:lnTo>
                    <a:pt x="2100177" y="1562100"/>
                  </a:lnTo>
                  <a:lnTo>
                    <a:pt x="1757680" y="2837497"/>
                  </a:lnTo>
                  <a:lnTo>
                    <a:pt x="1732915" y="2875279"/>
                  </a:lnTo>
                  <a:lnTo>
                    <a:pt x="1699895" y="2903537"/>
                  </a:lnTo>
                  <a:lnTo>
                    <a:pt x="1660525" y="2921635"/>
                  </a:lnTo>
                  <a:lnTo>
                    <a:pt x="1617662" y="2928302"/>
                  </a:lnTo>
                  <a:lnTo>
                    <a:pt x="1704340" y="2928302"/>
                  </a:lnTo>
                  <a:lnTo>
                    <a:pt x="1714817" y="2923540"/>
                  </a:lnTo>
                  <a:lnTo>
                    <a:pt x="1753235" y="2890520"/>
                  </a:lnTo>
                  <a:lnTo>
                    <a:pt x="1782127" y="2846387"/>
                  </a:lnTo>
                  <a:lnTo>
                    <a:pt x="1782127" y="2845117"/>
                  </a:lnTo>
                  <a:lnTo>
                    <a:pt x="2124710" y="1568132"/>
                  </a:lnTo>
                  <a:lnTo>
                    <a:pt x="2555875" y="0"/>
                  </a:lnTo>
                  <a:close/>
                </a:path>
              </a:pathLst>
            </a:custGeom>
            <a:solidFill>
              <a:srgbClr val="FFB8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7895589" y="5207635"/>
              <a:ext cx="756285" cy="1645920"/>
            </a:xfrm>
            <a:custGeom>
              <a:avLst/>
              <a:gdLst/>
              <a:ahLst/>
              <a:cxnLst/>
              <a:rect l="l" t="t" r="r" b="b"/>
              <a:pathLst>
                <a:path w="756284" h="1645920">
                  <a:moveTo>
                    <a:pt x="578484" y="0"/>
                  </a:moveTo>
                  <a:lnTo>
                    <a:pt x="532129" y="6350"/>
                  </a:lnTo>
                  <a:lnTo>
                    <a:pt x="489902" y="24129"/>
                  </a:lnTo>
                  <a:lnTo>
                    <a:pt x="453389" y="52387"/>
                  </a:lnTo>
                  <a:lnTo>
                    <a:pt x="425132" y="89534"/>
                  </a:lnTo>
                  <a:lnTo>
                    <a:pt x="406400" y="134619"/>
                  </a:lnTo>
                  <a:lnTo>
                    <a:pt x="0" y="1645602"/>
                  </a:lnTo>
                  <a:lnTo>
                    <a:pt x="26352" y="1645602"/>
                  </a:lnTo>
                  <a:lnTo>
                    <a:pt x="430212" y="140969"/>
                  </a:lnTo>
                  <a:lnTo>
                    <a:pt x="450214" y="95249"/>
                  </a:lnTo>
                  <a:lnTo>
                    <a:pt x="482282" y="59689"/>
                  </a:lnTo>
                  <a:lnTo>
                    <a:pt x="523239" y="35559"/>
                  </a:lnTo>
                  <a:lnTo>
                    <a:pt x="569594" y="25399"/>
                  </a:lnTo>
                  <a:lnTo>
                    <a:pt x="662362" y="25399"/>
                  </a:lnTo>
                  <a:lnTo>
                    <a:pt x="624839" y="6350"/>
                  </a:lnTo>
                  <a:lnTo>
                    <a:pt x="578484" y="0"/>
                  </a:lnTo>
                  <a:close/>
                </a:path>
                <a:path w="756284" h="1645920">
                  <a:moveTo>
                    <a:pt x="662362" y="25399"/>
                  </a:moveTo>
                  <a:lnTo>
                    <a:pt x="569594" y="25399"/>
                  </a:lnTo>
                  <a:lnTo>
                    <a:pt x="618489" y="30797"/>
                  </a:lnTo>
                  <a:lnTo>
                    <a:pt x="672464" y="57784"/>
                  </a:lnTo>
                  <a:lnTo>
                    <a:pt x="711517" y="103822"/>
                  </a:lnTo>
                  <a:lnTo>
                    <a:pt x="730884" y="161607"/>
                  </a:lnTo>
                  <a:lnTo>
                    <a:pt x="731837" y="192087"/>
                  </a:lnTo>
                  <a:lnTo>
                    <a:pt x="726439" y="222884"/>
                  </a:lnTo>
                  <a:lnTo>
                    <a:pt x="343852" y="1645602"/>
                  </a:lnTo>
                  <a:lnTo>
                    <a:pt x="370204" y="1645602"/>
                  </a:lnTo>
                  <a:lnTo>
                    <a:pt x="750252" y="229552"/>
                  </a:lnTo>
                  <a:lnTo>
                    <a:pt x="756284" y="193674"/>
                  </a:lnTo>
                  <a:lnTo>
                    <a:pt x="755332" y="158432"/>
                  </a:lnTo>
                  <a:lnTo>
                    <a:pt x="732789" y="91122"/>
                  </a:lnTo>
                  <a:lnTo>
                    <a:pt x="686752" y="37782"/>
                  </a:lnTo>
                  <a:lnTo>
                    <a:pt x="662362" y="25399"/>
                  </a:lnTo>
                  <a:close/>
                </a:path>
              </a:pathLst>
            </a:custGeom>
            <a:solidFill>
              <a:srgbClr val="D679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548880" y="6167120"/>
              <a:ext cx="3294379" cy="612140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104120" y="378460"/>
              <a:ext cx="1681479" cy="1747520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281419" y="2418080"/>
              <a:ext cx="5568950" cy="3991610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477000" y="2613659"/>
              <a:ext cx="4991100" cy="3413760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6242050" y="3288029"/>
              <a:ext cx="4457700" cy="919480"/>
            </a:xfrm>
            <a:custGeom>
              <a:avLst/>
              <a:gdLst/>
              <a:ahLst/>
              <a:cxnLst/>
              <a:rect l="l" t="t" r="r" b="b"/>
              <a:pathLst>
                <a:path w="4457700" h="919479">
                  <a:moveTo>
                    <a:pt x="0" y="919480"/>
                  </a:moveTo>
                  <a:lnTo>
                    <a:pt x="4457700" y="919480"/>
                  </a:lnTo>
                  <a:lnTo>
                    <a:pt x="4457700" y="0"/>
                  </a:lnTo>
                  <a:lnTo>
                    <a:pt x="0" y="0"/>
                  </a:lnTo>
                  <a:lnTo>
                    <a:pt x="0" y="919480"/>
                  </a:lnTo>
                </a:path>
              </a:pathLst>
            </a:custGeom>
            <a:ln w="2857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9914890" y="33019"/>
            <a:ext cx="2174240" cy="1244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50" spc="60" dirty="0">
                <a:latin typeface="Calibri"/>
                <a:cs typeface="Calibri"/>
              </a:rPr>
              <a:t>CSP004_C_E:</a:t>
            </a:r>
            <a:r>
              <a:rPr sz="650" spc="35" dirty="0">
                <a:latin typeface="Calibri"/>
                <a:cs typeface="Calibri"/>
              </a:rPr>
              <a:t> </a:t>
            </a:r>
            <a:r>
              <a:rPr sz="650" spc="55" dirty="0">
                <a:latin typeface="Calibri"/>
                <a:cs typeface="Calibri"/>
              </a:rPr>
              <a:t>Abdelkader</a:t>
            </a:r>
            <a:r>
              <a:rPr sz="650" spc="30" dirty="0">
                <a:latin typeface="Calibri"/>
                <a:cs typeface="Calibri"/>
              </a:rPr>
              <a:t> </a:t>
            </a:r>
            <a:r>
              <a:rPr sz="650" spc="60" dirty="0">
                <a:latin typeface="Calibri"/>
                <a:cs typeface="Calibri"/>
              </a:rPr>
              <a:t>Shaaban</a:t>
            </a:r>
            <a:r>
              <a:rPr sz="650" spc="40" dirty="0">
                <a:latin typeface="Calibri"/>
                <a:cs typeface="Calibri"/>
              </a:rPr>
              <a:t> </a:t>
            </a:r>
            <a:r>
              <a:rPr sz="650" spc="55" dirty="0">
                <a:latin typeface="Calibri"/>
                <a:cs typeface="Calibri"/>
              </a:rPr>
              <a:t>και</a:t>
            </a:r>
            <a:r>
              <a:rPr sz="650" spc="25" dirty="0">
                <a:latin typeface="Calibri"/>
                <a:cs typeface="Calibri"/>
              </a:rPr>
              <a:t> </a:t>
            </a:r>
            <a:r>
              <a:rPr sz="650" spc="50" dirty="0">
                <a:latin typeface="Calibri"/>
                <a:cs typeface="Calibri"/>
              </a:rPr>
              <a:t>Stefan</a:t>
            </a:r>
            <a:r>
              <a:rPr sz="650" spc="30" dirty="0">
                <a:latin typeface="Calibri"/>
                <a:cs typeface="Calibri"/>
              </a:rPr>
              <a:t> </a:t>
            </a:r>
            <a:r>
              <a:rPr sz="650" spc="50" dirty="0">
                <a:latin typeface="Calibri"/>
                <a:cs typeface="Calibri"/>
              </a:rPr>
              <a:t>Schauer</a:t>
            </a:r>
            <a:endParaRPr sz="650">
              <a:latin typeface="Calibri"/>
              <a:cs typeface="Calibri"/>
            </a:endParaRPr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875030" y="762634"/>
            <a:ext cx="3651250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160" dirty="0">
                <a:solidFill>
                  <a:srgbClr val="000000"/>
                </a:solidFill>
              </a:rPr>
              <a:t>Ανίχνευση</a:t>
            </a:r>
            <a:r>
              <a:rPr spc="175" dirty="0">
                <a:solidFill>
                  <a:srgbClr val="000000"/>
                </a:solidFill>
              </a:rPr>
              <a:t> </a:t>
            </a:r>
            <a:r>
              <a:rPr spc="160" dirty="0">
                <a:solidFill>
                  <a:srgbClr val="000000"/>
                </a:solidFill>
              </a:rPr>
              <a:t>κυβερνοεπιθέσεων</a:t>
            </a:r>
          </a:p>
        </p:txBody>
      </p:sp>
      <p:sp>
        <p:nvSpPr>
          <p:cNvPr id="13" name="object 13"/>
          <p:cNvSpPr txBox="1"/>
          <p:nvPr/>
        </p:nvSpPr>
        <p:spPr>
          <a:xfrm>
            <a:off x="702309" y="1345882"/>
            <a:ext cx="5230495" cy="3702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50" b="1" spc="105" dirty="0">
                <a:latin typeface="Calibri"/>
                <a:cs typeface="Calibri"/>
              </a:rPr>
              <a:t>Η</a:t>
            </a:r>
            <a:r>
              <a:rPr sz="850" b="1" spc="40" dirty="0">
                <a:latin typeface="Calibri"/>
                <a:cs typeface="Calibri"/>
              </a:rPr>
              <a:t> </a:t>
            </a:r>
            <a:r>
              <a:rPr sz="850" spc="75" dirty="0">
                <a:latin typeface="Calibri"/>
                <a:cs typeface="Calibri"/>
              </a:rPr>
              <a:t>επίθεση</a:t>
            </a:r>
            <a:r>
              <a:rPr sz="850" spc="45" dirty="0">
                <a:latin typeface="Calibri"/>
                <a:cs typeface="Calibri"/>
              </a:rPr>
              <a:t> </a:t>
            </a:r>
            <a:r>
              <a:rPr sz="850" spc="90" dirty="0">
                <a:latin typeface="Calibri"/>
                <a:cs typeface="Calibri"/>
              </a:rPr>
              <a:t>ARP</a:t>
            </a:r>
            <a:r>
              <a:rPr sz="850" spc="50" dirty="0">
                <a:latin typeface="Calibri"/>
                <a:cs typeface="Calibri"/>
              </a:rPr>
              <a:t> </a:t>
            </a:r>
            <a:r>
              <a:rPr sz="850" spc="65" dirty="0">
                <a:latin typeface="Calibri"/>
                <a:cs typeface="Calibri"/>
              </a:rPr>
              <a:t>έχει</a:t>
            </a:r>
            <a:r>
              <a:rPr sz="850" spc="45" dirty="0">
                <a:latin typeface="Calibri"/>
                <a:cs typeface="Calibri"/>
              </a:rPr>
              <a:t> </a:t>
            </a:r>
            <a:r>
              <a:rPr sz="850" b="1" spc="70" dirty="0">
                <a:latin typeface="Calibri"/>
                <a:cs typeface="Calibri"/>
              </a:rPr>
              <a:t>ξεκινήσει</a:t>
            </a:r>
            <a:r>
              <a:rPr sz="850" b="1" spc="45" dirty="0">
                <a:latin typeface="Calibri"/>
                <a:cs typeface="Calibri"/>
              </a:rPr>
              <a:t> </a:t>
            </a:r>
            <a:r>
              <a:rPr sz="850" spc="90" dirty="0">
                <a:latin typeface="Calibri"/>
                <a:cs typeface="Calibri"/>
              </a:rPr>
              <a:t>από</a:t>
            </a:r>
            <a:r>
              <a:rPr sz="850" spc="40" dirty="0">
                <a:latin typeface="Calibri"/>
                <a:cs typeface="Calibri"/>
              </a:rPr>
              <a:t> </a:t>
            </a:r>
            <a:r>
              <a:rPr sz="850" spc="75" dirty="0">
                <a:latin typeface="Calibri"/>
                <a:cs typeface="Calibri"/>
              </a:rPr>
              <a:t>την</a:t>
            </a:r>
            <a:r>
              <a:rPr sz="850" spc="50" dirty="0">
                <a:latin typeface="Calibri"/>
                <a:cs typeface="Calibri"/>
              </a:rPr>
              <a:t> </a:t>
            </a:r>
            <a:r>
              <a:rPr sz="850" spc="80" dirty="0">
                <a:latin typeface="Calibri"/>
                <a:cs typeface="Calibri"/>
              </a:rPr>
              <a:t>πλευρά</a:t>
            </a:r>
            <a:r>
              <a:rPr sz="850" spc="45" dirty="0">
                <a:latin typeface="Calibri"/>
                <a:cs typeface="Calibri"/>
              </a:rPr>
              <a:t> </a:t>
            </a:r>
            <a:r>
              <a:rPr sz="850" spc="80" dirty="0">
                <a:latin typeface="Calibri"/>
                <a:cs typeface="Calibri"/>
              </a:rPr>
              <a:t>του</a:t>
            </a:r>
            <a:r>
              <a:rPr sz="850" spc="45" dirty="0">
                <a:latin typeface="Calibri"/>
                <a:cs typeface="Calibri"/>
              </a:rPr>
              <a:t> </a:t>
            </a:r>
            <a:r>
              <a:rPr sz="850" spc="70" dirty="0">
                <a:latin typeface="Calibri"/>
                <a:cs typeface="Calibri"/>
              </a:rPr>
              <a:t>επιτιθέμενου</a:t>
            </a:r>
            <a:r>
              <a:rPr sz="850" spc="50" dirty="0">
                <a:latin typeface="Calibri"/>
                <a:cs typeface="Calibri"/>
              </a:rPr>
              <a:t> </a:t>
            </a:r>
            <a:r>
              <a:rPr sz="850" spc="70" dirty="0">
                <a:latin typeface="Calibri"/>
                <a:cs typeface="Calibri"/>
              </a:rPr>
              <a:t>arpspoof</a:t>
            </a:r>
            <a:r>
              <a:rPr sz="850" spc="45" dirty="0">
                <a:latin typeface="Calibri"/>
                <a:cs typeface="Calibri"/>
              </a:rPr>
              <a:t> </a:t>
            </a:r>
            <a:r>
              <a:rPr sz="850" spc="90" dirty="0">
                <a:latin typeface="Calibri"/>
                <a:cs typeface="Calibri"/>
              </a:rPr>
              <a:t>ή</a:t>
            </a:r>
            <a:r>
              <a:rPr sz="850" spc="45" dirty="0">
                <a:latin typeface="Calibri"/>
                <a:cs typeface="Calibri"/>
              </a:rPr>
              <a:t> </a:t>
            </a:r>
            <a:r>
              <a:rPr sz="850" spc="70" dirty="0">
                <a:latin typeface="Calibri"/>
                <a:cs typeface="Calibri"/>
              </a:rPr>
              <a:t>bettercap)</a:t>
            </a:r>
            <a:r>
              <a:rPr sz="850" spc="45" dirty="0">
                <a:latin typeface="Calibri"/>
                <a:cs typeface="Calibri"/>
              </a:rPr>
              <a:t> </a:t>
            </a:r>
            <a:r>
              <a:rPr sz="850" spc="80" dirty="0">
                <a:latin typeface="Calibri"/>
                <a:cs typeface="Calibri"/>
              </a:rPr>
              <a:t>στο</a:t>
            </a:r>
            <a:r>
              <a:rPr sz="850" spc="50" dirty="0">
                <a:latin typeface="Calibri"/>
                <a:cs typeface="Calibri"/>
              </a:rPr>
              <a:t> </a:t>
            </a:r>
            <a:r>
              <a:rPr sz="850" spc="65" dirty="0">
                <a:latin typeface="Calibri"/>
                <a:cs typeface="Calibri"/>
              </a:rPr>
              <a:t>δίκτυο.</a:t>
            </a:r>
            <a:endParaRPr sz="8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675"/>
              </a:spcBef>
            </a:pPr>
            <a:r>
              <a:rPr sz="850" b="1" spc="65" dirty="0">
                <a:latin typeface="Calibri"/>
                <a:cs typeface="Calibri"/>
              </a:rPr>
              <a:t>κατά</a:t>
            </a:r>
            <a:r>
              <a:rPr sz="850" b="1" spc="25" dirty="0">
                <a:latin typeface="Calibri"/>
                <a:cs typeface="Calibri"/>
              </a:rPr>
              <a:t> </a:t>
            </a:r>
            <a:r>
              <a:rPr sz="850" spc="60" dirty="0">
                <a:latin typeface="Calibri"/>
                <a:cs typeface="Calibri"/>
              </a:rPr>
              <a:t>του</a:t>
            </a:r>
            <a:r>
              <a:rPr sz="850" spc="30" dirty="0">
                <a:latin typeface="Calibri"/>
                <a:cs typeface="Calibri"/>
              </a:rPr>
              <a:t> </a:t>
            </a:r>
            <a:r>
              <a:rPr sz="850" b="1" spc="55" dirty="0">
                <a:latin typeface="Calibri"/>
                <a:cs typeface="Calibri"/>
              </a:rPr>
              <a:t>διακομιστή/Εξυπηρετητή</a:t>
            </a:r>
            <a:r>
              <a:rPr sz="850" b="1" spc="35" dirty="0">
                <a:latin typeface="Calibri"/>
                <a:cs typeface="Calibri"/>
              </a:rPr>
              <a:t> </a:t>
            </a:r>
            <a:r>
              <a:rPr sz="850" spc="60" dirty="0">
                <a:latin typeface="Calibri"/>
                <a:cs typeface="Calibri"/>
              </a:rPr>
              <a:t>με</a:t>
            </a:r>
            <a:r>
              <a:rPr sz="850" spc="30" dirty="0">
                <a:latin typeface="Calibri"/>
                <a:cs typeface="Calibri"/>
              </a:rPr>
              <a:t> </a:t>
            </a:r>
            <a:r>
              <a:rPr sz="850" spc="50" dirty="0">
                <a:latin typeface="Calibri"/>
                <a:cs typeface="Calibri"/>
              </a:rPr>
              <a:t>IP</a:t>
            </a:r>
            <a:r>
              <a:rPr sz="850" spc="30" dirty="0">
                <a:latin typeface="Calibri"/>
                <a:cs typeface="Calibri"/>
              </a:rPr>
              <a:t> </a:t>
            </a:r>
            <a:r>
              <a:rPr sz="850" spc="65" dirty="0">
                <a:latin typeface="Calibri"/>
                <a:cs typeface="Calibri"/>
              </a:rPr>
              <a:t>που</a:t>
            </a:r>
            <a:r>
              <a:rPr sz="850" spc="30" dirty="0">
                <a:latin typeface="Calibri"/>
                <a:cs typeface="Calibri"/>
              </a:rPr>
              <a:t> </a:t>
            </a:r>
            <a:r>
              <a:rPr sz="850" spc="50" dirty="0">
                <a:latin typeface="Calibri"/>
                <a:cs typeface="Calibri"/>
              </a:rPr>
              <a:t>τελειώνει</a:t>
            </a:r>
            <a:r>
              <a:rPr sz="850" spc="35" dirty="0">
                <a:latin typeface="Calibri"/>
                <a:cs typeface="Calibri"/>
              </a:rPr>
              <a:t> </a:t>
            </a:r>
            <a:r>
              <a:rPr sz="850" spc="60" dirty="0">
                <a:latin typeface="Calibri"/>
                <a:cs typeface="Calibri"/>
              </a:rPr>
              <a:t>σε</a:t>
            </a:r>
            <a:r>
              <a:rPr sz="850" spc="35" dirty="0">
                <a:latin typeface="Calibri"/>
                <a:cs typeface="Calibri"/>
              </a:rPr>
              <a:t> </a:t>
            </a:r>
            <a:r>
              <a:rPr sz="850" spc="40" dirty="0">
                <a:latin typeface="Calibri"/>
                <a:cs typeface="Calibri"/>
              </a:rPr>
              <a:t>109.</a:t>
            </a:r>
            <a:endParaRPr sz="85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2967672" y="1802765"/>
            <a:ext cx="448945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b="1" spc="105" dirty="0">
                <a:solidFill>
                  <a:srgbClr val="CF2D1C"/>
                </a:solidFill>
                <a:latin typeface="Calibri"/>
                <a:cs typeface="Calibri"/>
              </a:rPr>
              <a:t>Arp</a:t>
            </a:r>
            <a:r>
              <a:rPr sz="1100" b="1" spc="-15" dirty="0">
                <a:solidFill>
                  <a:srgbClr val="CF2D1C"/>
                </a:solidFill>
                <a:latin typeface="Calibri"/>
                <a:cs typeface="Calibri"/>
              </a:rPr>
              <a:t> </a:t>
            </a:r>
            <a:r>
              <a:rPr sz="1100" b="1" spc="85" dirty="0">
                <a:solidFill>
                  <a:srgbClr val="CF2D1C"/>
                </a:solidFill>
                <a:latin typeface="Calibri"/>
                <a:cs typeface="Calibri"/>
              </a:rPr>
              <a:t>-a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6704330" y="1842134"/>
            <a:ext cx="1386840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b="1" spc="45" dirty="0">
                <a:solidFill>
                  <a:srgbClr val="CF2D1C"/>
                </a:solidFill>
                <a:latin typeface="Calibri"/>
                <a:cs typeface="Calibri"/>
              </a:rPr>
              <a:t>Netdiscover</a:t>
            </a:r>
            <a:r>
              <a:rPr sz="1100" b="1" spc="-20" dirty="0">
                <a:solidFill>
                  <a:srgbClr val="CF2D1C"/>
                </a:solidFill>
                <a:latin typeface="Calibri"/>
                <a:cs typeface="Calibri"/>
              </a:rPr>
              <a:t> </a:t>
            </a:r>
            <a:r>
              <a:rPr sz="1100" b="1" spc="40" dirty="0">
                <a:solidFill>
                  <a:srgbClr val="CF2D1C"/>
                </a:solidFill>
                <a:latin typeface="Calibri"/>
                <a:cs typeface="Calibri"/>
              </a:rPr>
              <a:t>(εύρεση)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6644640" y="4448492"/>
            <a:ext cx="2623820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b="1" spc="80" dirty="0">
                <a:solidFill>
                  <a:srgbClr val="CF2D1C"/>
                </a:solidFill>
                <a:latin typeface="Calibri"/>
                <a:cs typeface="Calibri"/>
              </a:rPr>
              <a:t>Το</a:t>
            </a:r>
            <a:r>
              <a:rPr sz="1100" b="1" spc="30" dirty="0">
                <a:solidFill>
                  <a:srgbClr val="CF2D1C"/>
                </a:solidFill>
                <a:latin typeface="Calibri"/>
                <a:cs typeface="Calibri"/>
              </a:rPr>
              <a:t> </a:t>
            </a:r>
            <a:r>
              <a:rPr sz="1100" b="1" spc="75" dirty="0">
                <a:solidFill>
                  <a:srgbClr val="CF2D1C"/>
                </a:solidFill>
                <a:latin typeface="Calibri"/>
                <a:cs typeface="Calibri"/>
              </a:rPr>
              <a:t>εργαλείο</a:t>
            </a:r>
            <a:r>
              <a:rPr sz="1100" b="1" spc="30" dirty="0">
                <a:solidFill>
                  <a:srgbClr val="CF2D1C"/>
                </a:solidFill>
                <a:latin typeface="Calibri"/>
                <a:cs typeface="Calibri"/>
              </a:rPr>
              <a:t> </a:t>
            </a:r>
            <a:r>
              <a:rPr sz="1100" b="1" spc="70" dirty="0">
                <a:solidFill>
                  <a:srgbClr val="CF2D1C"/>
                </a:solidFill>
                <a:latin typeface="Calibri"/>
                <a:cs typeface="Calibri"/>
              </a:rPr>
              <a:t>ανιχνεύει</a:t>
            </a:r>
            <a:r>
              <a:rPr sz="1100" b="1" spc="25" dirty="0">
                <a:solidFill>
                  <a:srgbClr val="CF2D1C"/>
                </a:solidFill>
                <a:latin typeface="Calibri"/>
                <a:cs typeface="Calibri"/>
              </a:rPr>
              <a:t> </a:t>
            </a:r>
            <a:r>
              <a:rPr sz="1100" b="1" spc="75" dirty="0">
                <a:solidFill>
                  <a:srgbClr val="CF2D1C"/>
                </a:solidFill>
                <a:latin typeface="Calibri"/>
                <a:cs typeface="Calibri"/>
              </a:rPr>
              <a:t>το</a:t>
            </a:r>
            <a:r>
              <a:rPr sz="1100" b="1" spc="30" dirty="0">
                <a:solidFill>
                  <a:srgbClr val="CF2D1C"/>
                </a:solidFill>
                <a:latin typeface="Calibri"/>
                <a:cs typeface="Calibri"/>
              </a:rPr>
              <a:t> </a:t>
            </a:r>
            <a:r>
              <a:rPr sz="1100" b="1" spc="90" dirty="0">
                <a:solidFill>
                  <a:srgbClr val="CF2D1C"/>
                </a:solidFill>
                <a:latin typeface="Calibri"/>
                <a:cs typeface="Calibri"/>
              </a:rPr>
              <a:t>ARP</a:t>
            </a:r>
            <a:r>
              <a:rPr sz="1100" b="1" spc="40" dirty="0">
                <a:solidFill>
                  <a:srgbClr val="CF2D1C"/>
                </a:solidFill>
                <a:latin typeface="Calibri"/>
                <a:cs typeface="Calibri"/>
              </a:rPr>
              <a:t> </a:t>
            </a:r>
            <a:r>
              <a:rPr sz="1100" b="1" spc="60" dirty="0">
                <a:solidFill>
                  <a:srgbClr val="CF2D1C"/>
                </a:solidFill>
                <a:latin typeface="Calibri"/>
                <a:cs typeface="Calibri"/>
              </a:rPr>
              <a:t>spoofing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8327072" y="5039677"/>
            <a:ext cx="1111250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b="1" spc="45" dirty="0">
                <a:solidFill>
                  <a:srgbClr val="CF2D1C"/>
                </a:solidFill>
                <a:latin typeface="Calibri"/>
                <a:cs typeface="Calibri"/>
              </a:rPr>
              <a:t>Διαχειριστής</a:t>
            </a:r>
            <a:r>
              <a:rPr sz="1100" b="1" spc="-30" dirty="0">
                <a:solidFill>
                  <a:srgbClr val="CF2D1C"/>
                </a:solidFill>
                <a:latin typeface="Calibri"/>
                <a:cs typeface="Calibri"/>
              </a:rPr>
              <a:t> </a:t>
            </a:r>
            <a:r>
              <a:rPr sz="1100" b="1" spc="25" dirty="0">
                <a:solidFill>
                  <a:srgbClr val="CF2D1C"/>
                </a:solidFill>
                <a:latin typeface="Calibri"/>
                <a:cs typeface="Calibri"/>
              </a:rPr>
              <a:t>Kali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1198542" y="5852795"/>
            <a:ext cx="114935" cy="1244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50" spc="5" dirty="0">
                <a:latin typeface="Calibri"/>
                <a:cs typeface="Calibri"/>
              </a:rPr>
              <a:t>4</a:t>
            </a:r>
            <a:r>
              <a:rPr sz="650" spc="30" dirty="0">
                <a:latin typeface="Calibri"/>
                <a:cs typeface="Calibri"/>
              </a:rPr>
              <a:t>6</a:t>
            </a:r>
            <a:endParaRPr sz="650">
              <a:latin typeface="Calibri"/>
              <a:cs typeface="Calibri"/>
            </a:endParaRPr>
          </a:p>
        </p:txBody>
      </p:sp>
      <p:grpSp>
        <p:nvGrpSpPr>
          <p:cNvPr id="19" name="object 19"/>
          <p:cNvGrpSpPr/>
          <p:nvPr/>
        </p:nvGrpSpPr>
        <p:grpSpPr>
          <a:xfrm>
            <a:off x="423862" y="2140902"/>
            <a:ext cx="5719445" cy="4030345"/>
            <a:chOff x="423862" y="2140902"/>
            <a:chExt cx="5719445" cy="4030345"/>
          </a:xfrm>
        </p:grpSpPr>
        <p:pic>
          <p:nvPicPr>
            <p:cNvPr id="20" name="object 2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57200" y="2140902"/>
              <a:ext cx="5685790" cy="4030027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07060" y="2291079"/>
              <a:ext cx="5199380" cy="3543300"/>
            </a:xfrm>
            <a:prstGeom prst="rect">
              <a:avLst/>
            </a:prstGeom>
          </p:spPr>
        </p:pic>
        <p:sp>
          <p:nvSpPr>
            <p:cNvPr id="22" name="object 22"/>
            <p:cNvSpPr/>
            <p:nvPr/>
          </p:nvSpPr>
          <p:spPr>
            <a:xfrm>
              <a:off x="438150" y="2726689"/>
              <a:ext cx="4587240" cy="980440"/>
            </a:xfrm>
            <a:custGeom>
              <a:avLst/>
              <a:gdLst/>
              <a:ahLst/>
              <a:cxnLst/>
              <a:rect l="l" t="t" r="r" b="b"/>
              <a:pathLst>
                <a:path w="4587240" h="980439">
                  <a:moveTo>
                    <a:pt x="0" y="980440"/>
                  </a:moveTo>
                  <a:lnTo>
                    <a:pt x="4587240" y="980440"/>
                  </a:lnTo>
                  <a:lnTo>
                    <a:pt x="4587240" y="0"/>
                  </a:lnTo>
                  <a:lnTo>
                    <a:pt x="0" y="0"/>
                  </a:lnTo>
                  <a:lnTo>
                    <a:pt x="0" y="980440"/>
                  </a:lnTo>
                </a:path>
              </a:pathLst>
            </a:custGeom>
            <a:ln w="285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3" name="object 23"/>
          <p:cNvSpPr txBox="1"/>
          <p:nvPr/>
        </p:nvSpPr>
        <p:spPr>
          <a:xfrm>
            <a:off x="1052512" y="4462462"/>
            <a:ext cx="3989070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b="1" spc="80" dirty="0">
                <a:solidFill>
                  <a:srgbClr val="CF2D1C"/>
                </a:solidFill>
                <a:latin typeface="Calibri"/>
                <a:cs typeface="Calibri"/>
              </a:rPr>
              <a:t>Οι</a:t>
            </a:r>
            <a:r>
              <a:rPr sz="1100" b="1" spc="40" dirty="0">
                <a:solidFill>
                  <a:srgbClr val="CF2D1C"/>
                </a:solidFill>
                <a:latin typeface="Calibri"/>
                <a:cs typeface="Calibri"/>
              </a:rPr>
              <a:t> </a:t>
            </a:r>
            <a:r>
              <a:rPr sz="1100" b="1" spc="80" dirty="0">
                <a:solidFill>
                  <a:srgbClr val="CF2D1C"/>
                </a:solidFill>
                <a:latin typeface="Calibri"/>
                <a:cs typeface="Calibri"/>
              </a:rPr>
              <a:t>συσκευές</a:t>
            </a:r>
            <a:r>
              <a:rPr sz="1100" b="1" spc="40" dirty="0">
                <a:solidFill>
                  <a:srgbClr val="CF2D1C"/>
                </a:solidFill>
                <a:latin typeface="Calibri"/>
                <a:cs typeface="Calibri"/>
              </a:rPr>
              <a:t> </a:t>
            </a:r>
            <a:r>
              <a:rPr sz="1100" b="1" spc="80" dirty="0">
                <a:solidFill>
                  <a:srgbClr val="CF2D1C"/>
                </a:solidFill>
                <a:latin typeface="Calibri"/>
                <a:cs typeface="Calibri"/>
              </a:rPr>
              <a:t>με</a:t>
            </a:r>
            <a:r>
              <a:rPr sz="1100" b="1" spc="40" dirty="0">
                <a:solidFill>
                  <a:srgbClr val="CF2D1C"/>
                </a:solidFill>
                <a:latin typeface="Calibri"/>
                <a:cs typeface="Calibri"/>
              </a:rPr>
              <a:t> </a:t>
            </a:r>
            <a:r>
              <a:rPr sz="1100" b="1" spc="65" dirty="0">
                <a:solidFill>
                  <a:srgbClr val="CF2D1C"/>
                </a:solidFill>
                <a:latin typeface="Calibri"/>
                <a:cs typeface="Calibri"/>
              </a:rPr>
              <a:t>IPS</a:t>
            </a:r>
            <a:r>
              <a:rPr sz="1100" b="1" spc="35" dirty="0">
                <a:solidFill>
                  <a:srgbClr val="CF2D1C"/>
                </a:solidFill>
                <a:latin typeface="Calibri"/>
                <a:cs typeface="Calibri"/>
              </a:rPr>
              <a:t> </a:t>
            </a:r>
            <a:r>
              <a:rPr sz="1100" b="1" spc="60" dirty="0">
                <a:solidFill>
                  <a:srgbClr val="CF2D1C"/>
                </a:solidFill>
                <a:latin typeface="Calibri"/>
                <a:cs typeface="Calibri"/>
              </a:rPr>
              <a:t>(Intrusion</a:t>
            </a:r>
            <a:r>
              <a:rPr sz="1100" b="1" spc="40" dirty="0">
                <a:solidFill>
                  <a:srgbClr val="CF2D1C"/>
                </a:solidFill>
                <a:latin typeface="Calibri"/>
                <a:cs typeface="Calibri"/>
              </a:rPr>
              <a:t> </a:t>
            </a:r>
            <a:r>
              <a:rPr sz="1100" b="1" spc="70" dirty="0">
                <a:solidFill>
                  <a:srgbClr val="CF2D1C"/>
                </a:solidFill>
                <a:latin typeface="Calibri"/>
                <a:cs typeface="Calibri"/>
              </a:rPr>
              <a:t>Prevention</a:t>
            </a:r>
            <a:r>
              <a:rPr sz="1100" b="1" spc="40" dirty="0">
                <a:solidFill>
                  <a:srgbClr val="CF2D1C"/>
                </a:solidFill>
                <a:latin typeface="Calibri"/>
                <a:cs typeface="Calibri"/>
              </a:rPr>
              <a:t> </a:t>
            </a:r>
            <a:r>
              <a:rPr sz="1100" b="1" spc="80" dirty="0">
                <a:solidFill>
                  <a:srgbClr val="CF2D1C"/>
                </a:solidFill>
                <a:latin typeface="Calibri"/>
                <a:cs typeface="Calibri"/>
              </a:rPr>
              <a:t>System</a:t>
            </a:r>
            <a:r>
              <a:rPr sz="1100" b="1" spc="45" dirty="0">
                <a:solidFill>
                  <a:srgbClr val="CF2D1C"/>
                </a:solidFill>
                <a:latin typeface="Calibri"/>
                <a:cs typeface="Calibri"/>
              </a:rPr>
              <a:t> </a:t>
            </a:r>
            <a:r>
              <a:rPr sz="1100" b="1" spc="50" dirty="0">
                <a:solidFill>
                  <a:srgbClr val="CF2D1C"/>
                </a:solidFill>
                <a:latin typeface="Calibri"/>
                <a:cs typeface="Calibri"/>
              </a:rPr>
              <a:t>-</a:t>
            </a:r>
            <a:r>
              <a:rPr sz="1100" b="1" spc="40" dirty="0">
                <a:solidFill>
                  <a:srgbClr val="CF2D1C"/>
                </a:solidFill>
                <a:latin typeface="Calibri"/>
                <a:cs typeface="Calibri"/>
              </a:rPr>
              <a:t> </a:t>
            </a:r>
            <a:r>
              <a:rPr sz="1100" b="1" spc="80" dirty="0">
                <a:solidFill>
                  <a:srgbClr val="CF2D1C"/>
                </a:solidFill>
                <a:latin typeface="Calibri"/>
                <a:cs typeface="Calibri"/>
              </a:rPr>
              <a:t>Σύστημα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1472882" y="4739322"/>
            <a:ext cx="3149600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b="1" spc="85" dirty="0">
                <a:solidFill>
                  <a:srgbClr val="CF2D1C"/>
                </a:solidFill>
                <a:latin typeface="Calibri"/>
                <a:cs typeface="Calibri"/>
              </a:rPr>
              <a:t>πρόληψης</a:t>
            </a:r>
            <a:r>
              <a:rPr sz="1100" b="1" spc="30" dirty="0">
                <a:solidFill>
                  <a:srgbClr val="CF2D1C"/>
                </a:solidFill>
                <a:latin typeface="Calibri"/>
                <a:cs typeface="Calibri"/>
              </a:rPr>
              <a:t> </a:t>
            </a:r>
            <a:r>
              <a:rPr sz="1100" b="1" spc="75" dirty="0">
                <a:solidFill>
                  <a:srgbClr val="CF2D1C"/>
                </a:solidFill>
                <a:latin typeface="Calibri"/>
                <a:cs typeface="Calibri"/>
              </a:rPr>
              <a:t>εισβολών)</a:t>
            </a:r>
            <a:r>
              <a:rPr sz="1100" b="1" spc="35" dirty="0">
                <a:solidFill>
                  <a:srgbClr val="CF2D1C"/>
                </a:solidFill>
                <a:latin typeface="Calibri"/>
                <a:cs typeface="Calibri"/>
              </a:rPr>
              <a:t> </a:t>
            </a:r>
            <a:r>
              <a:rPr sz="1100" b="1" spc="85" dirty="0">
                <a:solidFill>
                  <a:srgbClr val="CF2D1C"/>
                </a:solidFill>
                <a:latin typeface="Calibri"/>
                <a:cs typeface="Calibri"/>
              </a:rPr>
              <a:t>που</a:t>
            </a:r>
            <a:r>
              <a:rPr sz="1100" b="1" spc="40" dirty="0">
                <a:solidFill>
                  <a:srgbClr val="CF2D1C"/>
                </a:solidFill>
                <a:latin typeface="Calibri"/>
                <a:cs typeface="Calibri"/>
              </a:rPr>
              <a:t> </a:t>
            </a:r>
            <a:r>
              <a:rPr sz="1100" b="1" spc="75" dirty="0">
                <a:solidFill>
                  <a:srgbClr val="CF2D1C"/>
                </a:solidFill>
                <a:latin typeface="Calibri"/>
                <a:cs typeface="Calibri"/>
              </a:rPr>
              <a:t>τελειώνουν</a:t>
            </a:r>
            <a:r>
              <a:rPr sz="1100" b="1" spc="35" dirty="0">
                <a:solidFill>
                  <a:srgbClr val="CF2D1C"/>
                </a:solidFill>
                <a:latin typeface="Calibri"/>
                <a:cs typeface="Calibri"/>
              </a:rPr>
              <a:t> </a:t>
            </a:r>
            <a:r>
              <a:rPr sz="1100" b="1" spc="80" dirty="0">
                <a:solidFill>
                  <a:srgbClr val="CF2D1C"/>
                </a:solidFill>
                <a:latin typeface="Calibri"/>
                <a:cs typeface="Calibri"/>
              </a:rPr>
              <a:t>σε</a:t>
            </a:r>
            <a:r>
              <a:rPr sz="1100" b="1" spc="35" dirty="0">
                <a:solidFill>
                  <a:srgbClr val="CF2D1C"/>
                </a:solidFill>
                <a:latin typeface="Calibri"/>
                <a:cs typeface="Calibri"/>
              </a:rPr>
              <a:t> </a:t>
            </a:r>
            <a:r>
              <a:rPr sz="1100" b="1" spc="85" dirty="0">
                <a:solidFill>
                  <a:srgbClr val="CF2D1C"/>
                </a:solidFill>
                <a:latin typeface="Calibri"/>
                <a:cs typeface="Calibri"/>
              </a:rPr>
              <a:t>1</a:t>
            </a:r>
            <a:r>
              <a:rPr sz="1100" b="1" spc="35" dirty="0">
                <a:solidFill>
                  <a:srgbClr val="CF2D1C"/>
                </a:solidFill>
                <a:latin typeface="Calibri"/>
                <a:cs typeface="Calibri"/>
              </a:rPr>
              <a:t> </a:t>
            </a:r>
            <a:r>
              <a:rPr sz="1100" b="1" spc="70" dirty="0">
                <a:solidFill>
                  <a:srgbClr val="CF2D1C"/>
                </a:solidFill>
                <a:latin typeface="Calibri"/>
                <a:cs typeface="Calibri"/>
              </a:rPr>
              <a:t>και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2891472" y="6011227"/>
            <a:ext cx="701675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b="1" spc="40" dirty="0">
                <a:solidFill>
                  <a:srgbClr val="CF2D1C"/>
                </a:solidFill>
                <a:latin typeface="Calibri"/>
                <a:cs typeface="Calibri"/>
              </a:rPr>
              <a:t>Εξυπηρετη</a:t>
            </a:r>
            <a:endParaRPr sz="11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352540" y="0"/>
            <a:ext cx="5839460" cy="6858000"/>
            <a:chOff x="6352540" y="0"/>
            <a:chExt cx="583946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352540" y="4759"/>
              <a:ext cx="5839460" cy="685324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7377747" y="0"/>
              <a:ext cx="2555875" cy="6858000"/>
            </a:xfrm>
            <a:custGeom>
              <a:avLst/>
              <a:gdLst/>
              <a:ahLst/>
              <a:cxnLst/>
              <a:rect l="l" t="t" r="r" b="b"/>
              <a:pathLst>
                <a:path w="2555875" h="6858000">
                  <a:moveTo>
                    <a:pt x="1542097" y="1537652"/>
                  </a:moveTo>
                  <a:lnTo>
                    <a:pt x="1494790" y="1544002"/>
                  </a:lnTo>
                  <a:lnTo>
                    <a:pt x="1451292" y="1562100"/>
                  </a:lnTo>
                  <a:lnTo>
                    <a:pt x="1413827" y="1590675"/>
                  </a:lnTo>
                  <a:lnTo>
                    <a:pt x="1384617" y="1628139"/>
                  </a:lnTo>
                  <a:lnTo>
                    <a:pt x="1365885" y="1673860"/>
                  </a:lnTo>
                  <a:lnTo>
                    <a:pt x="970915" y="3128645"/>
                  </a:lnTo>
                  <a:lnTo>
                    <a:pt x="0" y="6858000"/>
                  </a:lnTo>
                  <a:lnTo>
                    <a:pt x="26035" y="6858000"/>
                  </a:lnTo>
                  <a:lnTo>
                    <a:pt x="996632" y="3136265"/>
                  </a:lnTo>
                  <a:lnTo>
                    <a:pt x="1391285" y="1681479"/>
                  </a:lnTo>
                  <a:lnTo>
                    <a:pt x="1412240" y="1635442"/>
                  </a:lnTo>
                  <a:lnTo>
                    <a:pt x="1445577" y="1599247"/>
                  </a:lnTo>
                  <a:lnTo>
                    <a:pt x="1487805" y="1574800"/>
                  </a:lnTo>
                  <a:lnTo>
                    <a:pt x="1535747" y="1564322"/>
                  </a:lnTo>
                  <a:lnTo>
                    <a:pt x="1637665" y="1564322"/>
                  </a:lnTo>
                  <a:lnTo>
                    <a:pt x="1625600" y="1556702"/>
                  </a:lnTo>
                  <a:lnTo>
                    <a:pt x="1590992" y="1544002"/>
                  </a:lnTo>
                  <a:lnTo>
                    <a:pt x="1542097" y="1537652"/>
                  </a:lnTo>
                  <a:close/>
                </a:path>
                <a:path w="2555875" h="6858000">
                  <a:moveTo>
                    <a:pt x="1637665" y="1564322"/>
                  </a:moveTo>
                  <a:lnTo>
                    <a:pt x="1535747" y="1564322"/>
                  </a:lnTo>
                  <a:lnTo>
                    <a:pt x="1585912" y="1569402"/>
                  </a:lnTo>
                  <a:lnTo>
                    <a:pt x="1615122" y="1580514"/>
                  </a:lnTo>
                  <a:lnTo>
                    <a:pt x="1663700" y="1617662"/>
                  </a:lnTo>
                  <a:lnTo>
                    <a:pt x="1694497" y="1671954"/>
                  </a:lnTo>
                  <a:lnTo>
                    <a:pt x="1702117" y="1732597"/>
                  </a:lnTo>
                  <a:lnTo>
                    <a:pt x="1696720" y="1764029"/>
                  </a:lnTo>
                  <a:lnTo>
                    <a:pt x="1437005" y="2721927"/>
                  </a:lnTo>
                  <a:lnTo>
                    <a:pt x="1430655" y="2770822"/>
                  </a:lnTo>
                  <a:lnTo>
                    <a:pt x="1437005" y="2818129"/>
                  </a:lnTo>
                  <a:lnTo>
                    <a:pt x="1455102" y="2861627"/>
                  </a:lnTo>
                  <a:lnTo>
                    <a:pt x="1483677" y="2899092"/>
                  </a:lnTo>
                  <a:lnTo>
                    <a:pt x="1521460" y="2928302"/>
                  </a:lnTo>
                  <a:lnTo>
                    <a:pt x="1566862" y="2947035"/>
                  </a:lnTo>
                  <a:lnTo>
                    <a:pt x="1618932" y="2953067"/>
                  </a:lnTo>
                  <a:lnTo>
                    <a:pt x="1669097" y="2944812"/>
                  </a:lnTo>
                  <a:lnTo>
                    <a:pt x="1704340" y="2928302"/>
                  </a:lnTo>
                  <a:lnTo>
                    <a:pt x="1617662" y="2928302"/>
                  </a:lnTo>
                  <a:lnTo>
                    <a:pt x="1573212" y="2922904"/>
                  </a:lnTo>
                  <a:lnTo>
                    <a:pt x="1527175" y="2901950"/>
                  </a:lnTo>
                  <a:lnTo>
                    <a:pt x="1490980" y="2868612"/>
                  </a:lnTo>
                  <a:lnTo>
                    <a:pt x="1466532" y="2826385"/>
                  </a:lnTo>
                  <a:lnTo>
                    <a:pt x="1456055" y="2778442"/>
                  </a:lnTo>
                  <a:lnTo>
                    <a:pt x="1461135" y="2728277"/>
                  </a:lnTo>
                  <a:lnTo>
                    <a:pt x="1720850" y="1770379"/>
                  </a:lnTo>
                  <a:lnTo>
                    <a:pt x="1726882" y="1734820"/>
                  </a:lnTo>
                  <a:lnTo>
                    <a:pt x="1725930" y="1701800"/>
                  </a:lnTo>
                  <a:lnTo>
                    <a:pt x="1725930" y="1698942"/>
                  </a:lnTo>
                  <a:lnTo>
                    <a:pt x="1717992" y="1664017"/>
                  </a:lnTo>
                  <a:lnTo>
                    <a:pt x="1703070" y="1630679"/>
                  </a:lnTo>
                  <a:lnTo>
                    <a:pt x="1682115" y="1600517"/>
                  </a:lnTo>
                  <a:lnTo>
                    <a:pt x="1656080" y="1575752"/>
                  </a:lnTo>
                  <a:lnTo>
                    <a:pt x="1637665" y="1564322"/>
                  </a:lnTo>
                  <a:close/>
                </a:path>
                <a:path w="2555875" h="6858000">
                  <a:moveTo>
                    <a:pt x="2555875" y="0"/>
                  </a:moveTo>
                  <a:lnTo>
                    <a:pt x="2528570" y="0"/>
                  </a:lnTo>
                  <a:lnTo>
                    <a:pt x="2100177" y="1562100"/>
                  </a:lnTo>
                  <a:lnTo>
                    <a:pt x="1757680" y="2837497"/>
                  </a:lnTo>
                  <a:lnTo>
                    <a:pt x="1732915" y="2875279"/>
                  </a:lnTo>
                  <a:lnTo>
                    <a:pt x="1699895" y="2903537"/>
                  </a:lnTo>
                  <a:lnTo>
                    <a:pt x="1660525" y="2921635"/>
                  </a:lnTo>
                  <a:lnTo>
                    <a:pt x="1617662" y="2928302"/>
                  </a:lnTo>
                  <a:lnTo>
                    <a:pt x="1704340" y="2928302"/>
                  </a:lnTo>
                  <a:lnTo>
                    <a:pt x="1714817" y="2923540"/>
                  </a:lnTo>
                  <a:lnTo>
                    <a:pt x="1753235" y="2890520"/>
                  </a:lnTo>
                  <a:lnTo>
                    <a:pt x="1782127" y="2846387"/>
                  </a:lnTo>
                  <a:lnTo>
                    <a:pt x="1782127" y="2845117"/>
                  </a:lnTo>
                  <a:lnTo>
                    <a:pt x="2124710" y="1568132"/>
                  </a:lnTo>
                  <a:lnTo>
                    <a:pt x="2555875" y="0"/>
                  </a:lnTo>
                  <a:close/>
                </a:path>
              </a:pathLst>
            </a:custGeom>
            <a:solidFill>
              <a:srgbClr val="FFB8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7895590" y="5207634"/>
              <a:ext cx="756285" cy="1645920"/>
            </a:xfrm>
            <a:custGeom>
              <a:avLst/>
              <a:gdLst/>
              <a:ahLst/>
              <a:cxnLst/>
              <a:rect l="l" t="t" r="r" b="b"/>
              <a:pathLst>
                <a:path w="756284" h="1645920">
                  <a:moveTo>
                    <a:pt x="578484" y="0"/>
                  </a:moveTo>
                  <a:lnTo>
                    <a:pt x="532129" y="6350"/>
                  </a:lnTo>
                  <a:lnTo>
                    <a:pt x="489902" y="24129"/>
                  </a:lnTo>
                  <a:lnTo>
                    <a:pt x="453389" y="52387"/>
                  </a:lnTo>
                  <a:lnTo>
                    <a:pt x="425132" y="89534"/>
                  </a:lnTo>
                  <a:lnTo>
                    <a:pt x="406400" y="134619"/>
                  </a:lnTo>
                  <a:lnTo>
                    <a:pt x="0" y="1645602"/>
                  </a:lnTo>
                  <a:lnTo>
                    <a:pt x="26352" y="1645602"/>
                  </a:lnTo>
                  <a:lnTo>
                    <a:pt x="430212" y="140969"/>
                  </a:lnTo>
                  <a:lnTo>
                    <a:pt x="450214" y="95249"/>
                  </a:lnTo>
                  <a:lnTo>
                    <a:pt x="482282" y="59689"/>
                  </a:lnTo>
                  <a:lnTo>
                    <a:pt x="523239" y="35559"/>
                  </a:lnTo>
                  <a:lnTo>
                    <a:pt x="569594" y="25399"/>
                  </a:lnTo>
                  <a:lnTo>
                    <a:pt x="662362" y="25399"/>
                  </a:lnTo>
                  <a:lnTo>
                    <a:pt x="624839" y="6350"/>
                  </a:lnTo>
                  <a:lnTo>
                    <a:pt x="578484" y="0"/>
                  </a:lnTo>
                  <a:close/>
                </a:path>
                <a:path w="756284" h="1645920">
                  <a:moveTo>
                    <a:pt x="662362" y="25399"/>
                  </a:moveTo>
                  <a:lnTo>
                    <a:pt x="569594" y="25399"/>
                  </a:lnTo>
                  <a:lnTo>
                    <a:pt x="618489" y="30797"/>
                  </a:lnTo>
                  <a:lnTo>
                    <a:pt x="672464" y="57784"/>
                  </a:lnTo>
                  <a:lnTo>
                    <a:pt x="711517" y="103822"/>
                  </a:lnTo>
                  <a:lnTo>
                    <a:pt x="730884" y="161607"/>
                  </a:lnTo>
                  <a:lnTo>
                    <a:pt x="731837" y="192087"/>
                  </a:lnTo>
                  <a:lnTo>
                    <a:pt x="726439" y="222884"/>
                  </a:lnTo>
                  <a:lnTo>
                    <a:pt x="343852" y="1645602"/>
                  </a:lnTo>
                  <a:lnTo>
                    <a:pt x="370204" y="1645602"/>
                  </a:lnTo>
                  <a:lnTo>
                    <a:pt x="750252" y="229552"/>
                  </a:lnTo>
                  <a:lnTo>
                    <a:pt x="756284" y="193674"/>
                  </a:lnTo>
                  <a:lnTo>
                    <a:pt x="755332" y="158432"/>
                  </a:lnTo>
                  <a:lnTo>
                    <a:pt x="732789" y="91122"/>
                  </a:lnTo>
                  <a:lnTo>
                    <a:pt x="686752" y="37782"/>
                  </a:lnTo>
                  <a:lnTo>
                    <a:pt x="662362" y="25399"/>
                  </a:lnTo>
                  <a:close/>
                </a:path>
              </a:pathLst>
            </a:custGeom>
            <a:solidFill>
              <a:srgbClr val="D679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548880" y="6167120"/>
              <a:ext cx="3294379" cy="612140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677660" y="2113279"/>
              <a:ext cx="5514340" cy="4436110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873240" y="2308860"/>
              <a:ext cx="5003800" cy="3858260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7829550" y="2569210"/>
              <a:ext cx="1638300" cy="436880"/>
            </a:xfrm>
            <a:custGeom>
              <a:avLst/>
              <a:gdLst/>
              <a:ahLst/>
              <a:cxnLst/>
              <a:rect l="l" t="t" r="r" b="b"/>
              <a:pathLst>
                <a:path w="1638300" h="436880">
                  <a:moveTo>
                    <a:pt x="0" y="436879"/>
                  </a:moveTo>
                  <a:lnTo>
                    <a:pt x="1638300" y="436879"/>
                  </a:lnTo>
                  <a:lnTo>
                    <a:pt x="1638300" y="0"/>
                  </a:lnTo>
                  <a:lnTo>
                    <a:pt x="0" y="0"/>
                  </a:lnTo>
                  <a:lnTo>
                    <a:pt x="0" y="436879"/>
                  </a:lnTo>
                </a:path>
              </a:pathLst>
            </a:custGeom>
            <a:ln w="285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9914890" y="33019"/>
            <a:ext cx="2174240" cy="1244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50" spc="60" dirty="0">
                <a:latin typeface="Calibri"/>
                <a:cs typeface="Calibri"/>
              </a:rPr>
              <a:t>CSP004_C_E:</a:t>
            </a:r>
            <a:r>
              <a:rPr sz="650" spc="35" dirty="0">
                <a:latin typeface="Calibri"/>
                <a:cs typeface="Calibri"/>
              </a:rPr>
              <a:t> </a:t>
            </a:r>
            <a:r>
              <a:rPr sz="650" spc="55" dirty="0">
                <a:latin typeface="Calibri"/>
                <a:cs typeface="Calibri"/>
              </a:rPr>
              <a:t>Abdelkader</a:t>
            </a:r>
            <a:r>
              <a:rPr sz="650" spc="30" dirty="0">
                <a:latin typeface="Calibri"/>
                <a:cs typeface="Calibri"/>
              </a:rPr>
              <a:t> </a:t>
            </a:r>
            <a:r>
              <a:rPr sz="650" spc="60" dirty="0">
                <a:latin typeface="Calibri"/>
                <a:cs typeface="Calibri"/>
              </a:rPr>
              <a:t>Shaaban</a:t>
            </a:r>
            <a:r>
              <a:rPr sz="650" spc="40" dirty="0">
                <a:latin typeface="Calibri"/>
                <a:cs typeface="Calibri"/>
              </a:rPr>
              <a:t> </a:t>
            </a:r>
            <a:r>
              <a:rPr sz="650" spc="55" dirty="0">
                <a:latin typeface="Calibri"/>
                <a:cs typeface="Calibri"/>
              </a:rPr>
              <a:t>και</a:t>
            </a:r>
            <a:r>
              <a:rPr sz="650" spc="25" dirty="0">
                <a:latin typeface="Calibri"/>
                <a:cs typeface="Calibri"/>
              </a:rPr>
              <a:t> </a:t>
            </a:r>
            <a:r>
              <a:rPr sz="650" spc="50" dirty="0">
                <a:latin typeface="Calibri"/>
                <a:cs typeface="Calibri"/>
              </a:rPr>
              <a:t>Stefan</a:t>
            </a:r>
            <a:r>
              <a:rPr sz="650" spc="30" dirty="0">
                <a:latin typeface="Calibri"/>
                <a:cs typeface="Calibri"/>
              </a:rPr>
              <a:t> </a:t>
            </a:r>
            <a:r>
              <a:rPr sz="650" spc="50" dirty="0">
                <a:latin typeface="Calibri"/>
                <a:cs typeface="Calibri"/>
              </a:rPr>
              <a:t>Schauer</a:t>
            </a:r>
            <a:endParaRPr sz="650">
              <a:latin typeface="Calibri"/>
              <a:cs typeface="Calibri"/>
            </a:endParaRPr>
          </a:p>
        </p:txBody>
      </p: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875030" y="762634"/>
            <a:ext cx="3651250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160" dirty="0">
                <a:solidFill>
                  <a:srgbClr val="000000"/>
                </a:solidFill>
              </a:rPr>
              <a:t>Ανίχνευση</a:t>
            </a:r>
            <a:r>
              <a:rPr spc="175" dirty="0">
                <a:solidFill>
                  <a:srgbClr val="000000"/>
                </a:solidFill>
              </a:rPr>
              <a:t> </a:t>
            </a:r>
            <a:r>
              <a:rPr spc="160" dirty="0">
                <a:solidFill>
                  <a:srgbClr val="000000"/>
                </a:solidFill>
              </a:rPr>
              <a:t>κυβερνοεπιθέσεων</a:t>
            </a:r>
          </a:p>
        </p:txBody>
      </p:sp>
      <p:sp>
        <p:nvSpPr>
          <p:cNvPr id="12" name="object 12"/>
          <p:cNvSpPr txBox="1"/>
          <p:nvPr/>
        </p:nvSpPr>
        <p:spPr>
          <a:xfrm>
            <a:off x="590550" y="1176654"/>
            <a:ext cx="6997065" cy="7042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6670">
              <a:lnSpc>
                <a:spcPct val="100000"/>
              </a:lnSpc>
              <a:spcBef>
                <a:spcPts val="100"/>
              </a:spcBef>
            </a:pPr>
            <a:r>
              <a:rPr sz="1100" spc="-5" dirty="0">
                <a:solidFill>
                  <a:srgbClr val="2B2D2F"/>
                </a:solidFill>
                <a:latin typeface="Calibri"/>
                <a:cs typeface="Calibri"/>
              </a:rPr>
              <a:t>Ανίχνευση</a:t>
            </a:r>
            <a:r>
              <a:rPr sz="1100" spc="5" dirty="0">
                <a:solidFill>
                  <a:srgbClr val="2B2D2F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2B2D2F"/>
                </a:solidFill>
                <a:latin typeface="Calibri"/>
                <a:cs typeface="Calibri"/>
              </a:rPr>
              <a:t>ύποπτων</a:t>
            </a:r>
            <a:r>
              <a:rPr sz="1100" spc="5" dirty="0">
                <a:solidFill>
                  <a:srgbClr val="2B2D2F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2B2D2F"/>
                </a:solidFill>
                <a:latin typeface="Calibri"/>
                <a:cs typeface="Calibri"/>
              </a:rPr>
              <a:t>δραστηριοτήτων</a:t>
            </a:r>
            <a:r>
              <a:rPr sz="1100" dirty="0">
                <a:solidFill>
                  <a:srgbClr val="2B2D2F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2B2D2F"/>
                </a:solidFill>
                <a:latin typeface="Calibri"/>
                <a:cs typeface="Calibri"/>
              </a:rPr>
              <a:t>στο</a:t>
            </a:r>
            <a:r>
              <a:rPr sz="1100" spc="10" dirty="0">
                <a:solidFill>
                  <a:srgbClr val="2B2D2F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2B2D2F"/>
                </a:solidFill>
                <a:latin typeface="Calibri"/>
                <a:cs typeface="Calibri"/>
              </a:rPr>
              <a:t>δίκτυο</a:t>
            </a:r>
            <a:r>
              <a:rPr sz="1100" spc="5" dirty="0">
                <a:solidFill>
                  <a:srgbClr val="2B2D2F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2B2D2F"/>
                </a:solidFill>
                <a:latin typeface="Calibri"/>
                <a:cs typeface="Calibri"/>
              </a:rPr>
              <a:t>με</a:t>
            </a:r>
            <a:r>
              <a:rPr sz="1100" spc="5" dirty="0">
                <a:solidFill>
                  <a:srgbClr val="2B2D2F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2B2D2F"/>
                </a:solidFill>
                <a:latin typeface="Calibri"/>
                <a:cs typeface="Calibri"/>
              </a:rPr>
              <a:t>τη</a:t>
            </a:r>
            <a:r>
              <a:rPr sz="1100" spc="5" dirty="0">
                <a:solidFill>
                  <a:srgbClr val="2B2D2F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2B2D2F"/>
                </a:solidFill>
                <a:latin typeface="Calibri"/>
                <a:cs typeface="Calibri"/>
              </a:rPr>
              <a:t>χρήση</a:t>
            </a:r>
            <a:r>
              <a:rPr sz="1100" spc="10" dirty="0">
                <a:solidFill>
                  <a:srgbClr val="2B2D2F"/>
                </a:solidFill>
                <a:latin typeface="Calibri"/>
                <a:cs typeface="Calibri"/>
              </a:rPr>
              <a:t> </a:t>
            </a:r>
            <a:r>
              <a:rPr sz="1100" b="1" spc="-10" dirty="0">
                <a:solidFill>
                  <a:srgbClr val="2B2D2F"/>
                </a:solidFill>
                <a:latin typeface="Calibri"/>
                <a:cs typeface="Calibri"/>
              </a:rPr>
              <a:t>του </a:t>
            </a:r>
            <a:r>
              <a:rPr sz="1100" b="1" spc="-15" dirty="0">
                <a:solidFill>
                  <a:srgbClr val="2B2D2F"/>
                </a:solidFill>
                <a:latin typeface="Calibri"/>
                <a:cs typeface="Calibri"/>
              </a:rPr>
              <a:t>Wireshark</a:t>
            </a:r>
            <a:endParaRPr sz="11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1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60"/>
              </a:spcBef>
            </a:pPr>
            <a:endParaRPr sz="950">
              <a:latin typeface="Calibri"/>
              <a:cs typeface="Calibri"/>
            </a:endParaRPr>
          </a:p>
          <a:p>
            <a:pPr marL="299720" indent="-287020">
              <a:lnSpc>
                <a:spcPct val="100000"/>
              </a:lnSpc>
              <a:buSzPct val="163636"/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sz="1100" spc="-5" dirty="0">
                <a:solidFill>
                  <a:srgbClr val="2B2D2F"/>
                </a:solidFill>
                <a:latin typeface="Calibri"/>
                <a:cs typeface="Calibri"/>
              </a:rPr>
              <a:t>Εκτελέστε</a:t>
            </a:r>
            <a:r>
              <a:rPr sz="1100" spc="5" dirty="0">
                <a:solidFill>
                  <a:srgbClr val="2B2D2F"/>
                </a:solidFill>
                <a:latin typeface="Calibri"/>
                <a:cs typeface="Calibri"/>
              </a:rPr>
              <a:t> </a:t>
            </a:r>
            <a:r>
              <a:rPr sz="1100" b="1" spc="-5" dirty="0">
                <a:solidFill>
                  <a:srgbClr val="2B2D2F"/>
                </a:solidFill>
                <a:latin typeface="Calibri"/>
                <a:cs typeface="Calibri"/>
              </a:rPr>
              <a:t>το</a:t>
            </a:r>
            <a:r>
              <a:rPr sz="1100" b="1" spc="15" dirty="0">
                <a:solidFill>
                  <a:srgbClr val="2B2D2F"/>
                </a:solidFill>
                <a:latin typeface="Calibri"/>
                <a:cs typeface="Calibri"/>
              </a:rPr>
              <a:t> </a:t>
            </a:r>
            <a:r>
              <a:rPr sz="1100" b="1" spc="-5" dirty="0">
                <a:solidFill>
                  <a:srgbClr val="2B2D2F"/>
                </a:solidFill>
                <a:latin typeface="Calibri"/>
                <a:cs typeface="Calibri"/>
              </a:rPr>
              <a:t>Wireshark</a:t>
            </a:r>
            <a:r>
              <a:rPr sz="1100" b="1" spc="10" dirty="0">
                <a:solidFill>
                  <a:srgbClr val="2B2D2F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2B2D2F"/>
                </a:solidFill>
                <a:latin typeface="Calibri"/>
                <a:cs typeface="Calibri"/>
              </a:rPr>
              <a:t>και</a:t>
            </a:r>
            <a:r>
              <a:rPr sz="1100" spc="15" dirty="0">
                <a:solidFill>
                  <a:srgbClr val="2B2D2F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2B2D2F"/>
                </a:solidFill>
                <a:latin typeface="Calibri"/>
                <a:cs typeface="Calibri"/>
              </a:rPr>
              <a:t>αφήστε</a:t>
            </a:r>
            <a:r>
              <a:rPr sz="1100" spc="10" dirty="0">
                <a:solidFill>
                  <a:srgbClr val="2B2D2F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2B2D2F"/>
                </a:solidFill>
                <a:latin typeface="Calibri"/>
                <a:cs typeface="Calibri"/>
              </a:rPr>
              <a:t>το</a:t>
            </a:r>
            <a:r>
              <a:rPr sz="1100" spc="10" dirty="0">
                <a:solidFill>
                  <a:srgbClr val="2B2D2F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2B2D2F"/>
                </a:solidFill>
                <a:latin typeface="Calibri"/>
                <a:cs typeface="Calibri"/>
              </a:rPr>
              <a:t>εργαλείο</a:t>
            </a:r>
            <a:r>
              <a:rPr sz="1100" spc="10" dirty="0">
                <a:solidFill>
                  <a:srgbClr val="2B2D2F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2B2D2F"/>
                </a:solidFill>
                <a:latin typeface="Calibri"/>
                <a:cs typeface="Calibri"/>
              </a:rPr>
              <a:t>να</a:t>
            </a:r>
            <a:r>
              <a:rPr sz="1100" spc="15" dirty="0">
                <a:solidFill>
                  <a:srgbClr val="2B2D2F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2B2D2F"/>
                </a:solidFill>
                <a:latin typeface="Calibri"/>
                <a:cs typeface="Calibri"/>
              </a:rPr>
              <a:t>ανιχνεύσει</a:t>
            </a:r>
            <a:r>
              <a:rPr sz="1100" spc="10" dirty="0">
                <a:solidFill>
                  <a:srgbClr val="2B2D2F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2B2D2F"/>
                </a:solidFill>
                <a:latin typeface="Calibri"/>
                <a:cs typeface="Calibri"/>
              </a:rPr>
              <a:t>πακέτα</a:t>
            </a:r>
            <a:r>
              <a:rPr sz="1100" spc="10" dirty="0">
                <a:solidFill>
                  <a:srgbClr val="2B2D2F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2B2D2F"/>
                </a:solidFill>
                <a:latin typeface="Calibri"/>
                <a:cs typeface="Calibri"/>
              </a:rPr>
              <a:t>δεδομένων</a:t>
            </a:r>
            <a:r>
              <a:rPr sz="1100" spc="5" dirty="0">
                <a:solidFill>
                  <a:srgbClr val="2B2D2F"/>
                </a:solidFill>
                <a:latin typeface="Calibri"/>
                <a:cs typeface="Calibri"/>
              </a:rPr>
              <a:t> </a:t>
            </a:r>
            <a:r>
              <a:rPr sz="1100" b="1" spc="-5" dirty="0">
                <a:solidFill>
                  <a:srgbClr val="2B2D2F"/>
                </a:solidFill>
                <a:latin typeface="Calibri"/>
                <a:cs typeface="Calibri"/>
              </a:rPr>
              <a:t>αιτήματος</a:t>
            </a:r>
            <a:r>
              <a:rPr sz="1100" b="1" spc="15" dirty="0">
                <a:solidFill>
                  <a:srgbClr val="2B2D2F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2B2D2F"/>
                </a:solidFill>
                <a:latin typeface="Calibri"/>
                <a:cs typeface="Calibri"/>
              </a:rPr>
              <a:t>ARP</a:t>
            </a:r>
            <a:r>
              <a:rPr sz="1100" spc="10" dirty="0">
                <a:solidFill>
                  <a:srgbClr val="2B2D2F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2B2D2F"/>
                </a:solidFill>
                <a:latin typeface="Calibri"/>
                <a:cs typeface="Calibri"/>
              </a:rPr>
              <a:t>μέσω</a:t>
            </a:r>
            <a:r>
              <a:rPr sz="1100" spc="10" dirty="0">
                <a:solidFill>
                  <a:srgbClr val="2B2D2F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2B2D2F"/>
                </a:solidFill>
                <a:latin typeface="Calibri"/>
                <a:cs typeface="Calibri"/>
              </a:rPr>
              <a:t>του</a:t>
            </a:r>
            <a:r>
              <a:rPr sz="1100" spc="10" dirty="0">
                <a:solidFill>
                  <a:srgbClr val="2B2D2F"/>
                </a:solidFill>
                <a:latin typeface="Calibri"/>
                <a:cs typeface="Calibri"/>
              </a:rPr>
              <a:t> </a:t>
            </a:r>
            <a:r>
              <a:rPr sz="1100" spc="-15" dirty="0">
                <a:solidFill>
                  <a:srgbClr val="2B2D2F"/>
                </a:solidFill>
                <a:latin typeface="Calibri"/>
                <a:cs typeface="Calibri"/>
              </a:rPr>
              <a:t>δικτύου.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0167302" y="2255202"/>
            <a:ext cx="1045210" cy="1549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50" b="1" spc="80" dirty="0">
                <a:solidFill>
                  <a:srgbClr val="CF2D1C"/>
                </a:solidFill>
                <a:latin typeface="Calibri"/>
                <a:cs typeface="Calibri"/>
              </a:rPr>
              <a:t>Πρέπει</a:t>
            </a:r>
            <a:r>
              <a:rPr sz="850" b="1" spc="15" dirty="0">
                <a:solidFill>
                  <a:srgbClr val="CF2D1C"/>
                </a:solidFill>
                <a:latin typeface="Calibri"/>
                <a:cs typeface="Calibri"/>
              </a:rPr>
              <a:t> </a:t>
            </a:r>
            <a:r>
              <a:rPr sz="850" b="1" spc="85" dirty="0">
                <a:solidFill>
                  <a:srgbClr val="CF2D1C"/>
                </a:solidFill>
                <a:latin typeface="Calibri"/>
                <a:cs typeface="Calibri"/>
              </a:rPr>
              <a:t>να</a:t>
            </a:r>
            <a:r>
              <a:rPr sz="850" b="1" spc="15" dirty="0">
                <a:solidFill>
                  <a:srgbClr val="CF2D1C"/>
                </a:solidFill>
                <a:latin typeface="Calibri"/>
                <a:cs typeface="Calibri"/>
              </a:rPr>
              <a:t> </a:t>
            </a:r>
            <a:r>
              <a:rPr sz="850" b="1" spc="60" dirty="0">
                <a:solidFill>
                  <a:srgbClr val="CF2D1C"/>
                </a:solidFill>
                <a:latin typeface="Calibri"/>
                <a:cs typeface="Calibri"/>
              </a:rPr>
              <a:t>επιλεγεί</a:t>
            </a:r>
            <a:endParaRPr sz="85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577215" y="2859404"/>
            <a:ext cx="5906135" cy="1110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9085" marR="5080" indent="-287020">
              <a:lnSpc>
                <a:spcPct val="100000"/>
              </a:lnSpc>
              <a:spcBef>
                <a:spcPts val="100"/>
              </a:spcBef>
              <a:buSzPct val="163636"/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sz="1100" spc="-5" dirty="0">
                <a:solidFill>
                  <a:srgbClr val="2B2D2F"/>
                </a:solidFill>
                <a:latin typeface="Calibri"/>
                <a:cs typeface="Calibri"/>
              </a:rPr>
              <a:t>Εκτελέστε</a:t>
            </a:r>
            <a:r>
              <a:rPr sz="1100" spc="5" dirty="0">
                <a:solidFill>
                  <a:srgbClr val="2B2D2F"/>
                </a:solidFill>
                <a:latin typeface="Calibri"/>
                <a:cs typeface="Calibri"/>
              </a:rPr>
              <a:t> </a:t>
            </a:r>
            <a:r>
              <a:rPr sz="1100" b="1" spc="-5" dirty="0">
                <a:solidFill>
                  <a:srgbClr val="2B2D2F"/>
                </a:solidFill>
                <a:latin typeface="Calibri"/>
                <a:cs typeface="Calibri"/>
              </a:rPr>
              <a:t>το</a:t>
            </a:r>
            <a:r>
              <a:rPr sz="1100" b="1" spc="15" dirty="0">
                <a:solidFill>
                  <a:srgbClr val="2B2D2F"/>
                </a:solidFill>
                <a:latin typeface="Calibri"/>
                <a:cs typeface="Calibri"/>
              </a:rPr>
              <a:t> </a:t>
            </a:r>
            <a:r>
              <a:rPr sz="1100" b="1" spc="-5" dirty="0">
                <a:solidFill>
                  <a:srgbClr val="2B2D2F"/>
                </a:solidFill>
                <a:latin typeface="Calibri"/>
                <a:cs typeface="Calibri"/>
              </a:rPr>
              <a:t>Wireshark</a:t>
            </a:r>
            <a:r>
              <a:rPr sz="1100" b="1" spc="10" dirty="0">
                <a:solidFill>
                  <a:srgbClr val="2B2D2F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2B2D2F"/>
                </a:solidFill>
                <a:latin typeface="Calibri"/>
                <a:cs typeface="Calibri"/>
              </a:rPr>
              <a:t>και</a:t>
            </a:r>
            <a:r>
              <a:rPr sz="1100" spc="15" dirty="0">
                <a:solidFill>
                  <a:srgbClr val="2B2D2F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2B2D2F"/>
                </a:solidFill>
                <a:latin typeface="Calibri"/>
                <a:cs typeface="Calibri"/>
              </a:rPr>
              <a:t>αφήστε</a:t>
            </a:r>
            <a:r>
              <a:rPr sz="1100" spc="5" dirty="0">
                <a:solidFill>
                  <a:srgbClr val="2B2D2F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2B2D2F"/>
                </a:solidFill>
                <a:latin typeface="Calibri"/>
                <a:cs typeface="Calibri"/>
              </a:rPr>
              <a:t>το</a:t>
            </a:r>
            <a:r>
              <a:rPr sz="1100" spc="10" dirty="0">
                <a:solidFill>
                  <a:srgbClr val="2B2D2F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2B2D2F"/>
                </a:solidFill>
                <a:latin typeface="Calibri"/>
                <a:cs typeface="Calibri"/>
              </a:rPr>
              <a:t>εργαλείο</a:t>
            </a:r>
            <a:r>
              <a:rPr sz="1100" spc="10" dirty="0">
                <a:solidFill>
                  <a:srgbClr val="2B2D2F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2B2D2F"/>
                </a:solidFill>
                <a:latin typeface="Calibri"/>
                <a:cs typeface="Calibri"/>
              </a:rPr>
              <a:t>να</a:t>
            </a:r>
            <a:r>
              <a:rPr sz="1100" spc="10" dirty="0">
                <a:solidFill>
                  <a:srgbClr val="2B2D2F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2B2D2F"/>
                </a:solidFill>
                <a:latin typeface="Calibri"/>
                <a:cs typeface="Calibri"/>
              </a:rPr>
              <a:t>ανιχνεύσει</a:t>
            </a:r>
            <a:r>
              <a:rPr sz="1100" spc="10" dirty="0">
                <a:solidFill>
                  <a:srgbClr val="2B2D2F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2B2D2F"/>
                </a:solidFill>
                <a:latin typeface="Calibri"/>
                <a:cs typeface="Calibri"/>
              </a:rPr>
              <a:t>πακέτα</a:t>
            </a:r>
            <a:r>
              <a:rPr sz="1100" spc="10" dirty="0">
                <a:solidFill>
                  <a:srgbClr val="2B2D2F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2B2D2F"/>
                </a:solidFill>
                <a:latin typeface="Calibri"/>
                <a:cs typeface="Calibri"/>
              </a:rPr>
              <a:t>δεδομένων</a:t>
            </a:r>
            <a:r>
              <a:rPr sz="1100" spc="10" dirty="0">
                <a:solidFill>
                  <a:srgbClr val="2B2D2F"/>
                </a:solidFill>
                <a:latin typeface="Calibri"/>
                <a:cs typeface="Calibri"/>
              </a:rPr>
              <a:t> </a:t>
            </a:r>
            <a:r>
              <a:rPr sz="1100" b="1" spc="-5" dirty="0">
                <a:solidFill>
                  <a:srgbClr val="2B2D2F"/>
                </a:solidFill>
                <a:latin typeface="Calibri"/>
                <a:cs typeface="Calibri"/>
              </a:rPr>
              <a:t>αιτήματος</a:t>
            </a:r>
            <a:r>
              <a:rPr sz="1100" b="1" spc="10" dirty="0">
                <a:solidFill>
                  <a:srgbClr val="2B2D2F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2B2D2F"/>
                </a:solidFill>
                <a:latin typeface="Calibri"/>
                <a:cs typeface="Calibri"/>
              </a:rPr>
              <a:t>ARP </a:t>
            </a:r>
            <a:r>
              <a:rPr sz="1100" spc="-229" dirty="0">
                <a:solidFill>
                  <a:srgbClr val="2B2D2F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2B2D2F"/>
                </a:solidFill>
                <a:latin typeface="Calibri"/>
                <a:cs typeface="Calibri"/>
              </a:rPr>
              <a:t>μέσω</a:t>
            </a:r>
            <a:r>
              <a:rPr sz="1100" spc="-10" dirty="0">
                <a:solidFill>
                  <a:srgbClr val="2B2D2F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2B2D2F"/>
                </a:solidFill>
                <a:latin typeface="Calibri"/>
                <a:cs typeface="Calibri"/>
              </a:rPr>
              <a:t>του δικτύου.</a:t>
            </a:r>
            <a:endParaRPr sz="1100" dirty="0">
              <a:latin typeface="Calibri"/>
              <a:cs typeface="Calibri"/>
            </a:endParaRPr>
          </a:p>
          <a:p>
            <a:pPr marL="299720" indent="-287020">
              <a:lnSpc>
                <a:spcPct val="100000"/>
              </a:lnSpc>
              <a:spcBef>
                <a:spcPts val="615"/>
              </a:spcBef>
              <a:buSzPct val="163636"/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sz="1100" spc="-5" dirty="0">
                <a:solidFill>
                  <a:srgbClr val="2B2D2F"/>
                </a:solidFill>
                <a:latin typeface="Calibri"/>
                <a:cs typeface="Calibri"/>
              </a:rPr>
              <a:t>Για να</a:t>
            </a:r>
            <a:r>
              <a:rPr sz="1100" dirty="0">
                <a:solidFill>
                  <a:srgbClr val="2B2D2F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2B2D2F"/>
                </a:solidFill>
                <a:latin typeface="Calibri"/>
                <a:cs typeface="Calibri"/>
              </a:rPr>
              <a:t>το κάνετε</a:t>
            </a:r>
            <a:r>
              <a:rPr sz="1100" spc="-10" dirty="0">
                <a:solidFill>
                  <a:srgbClr val="2B2D2F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2B2D2F"/>
                </a:solidFill>
                <a:latin typeface="Calibri"/>
                <a:cs typeface="Calibri"/>
              </a:rPr>
              <a:t>αυτό, κάντε τα</a:t>
            </a:r>
            <a:r>
              <a:rPr sz="1100" dirty="0">
                <a:solidFill>
                  <a:srgbClr val="2B2D2F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2B2D2F"/>
                </a:solidFill>
                <a:latin typeface="Calibri"/>
                <a:cs typeface="Calibri"/>
              </a:rPr>
              <a:t>εξής:</a:t>
            </a:r>
            <a:endParaRPr sz="1100" dirty="0">
              <a:latin typeface="Calibri"/>
              <a:cs typeface="Calibri"/>
            </a:endParaRPr>
          </a:p>
          <a:p>
            <a:pPr marL="756285" lvl="1" indent="-287655">
              <a:lnSpc>
                <a:spcPts val="1315"/>
              </a:lnSpc>
              <a:spcBef>
                <a:spcPts val="730"/>
              </a:spcBef>
              <a:buSzPct val="163636"/>
              <a:buFont typeface="Arial"/>
              <a:buChar char="•"/>
              <a:tabLst>
                <a:tab pos="756285" algn="l"/>
                <a:tab pos="756920" algn="l"/>
              </a:tabLst>
            </a:pPr>
            <a:r>
              <a:rPr lang="el-GR" sz="1100" dirty="0">
                <a:solidFill>
                  <a:srgbClr val="2B2D2F"/>
                </a:solidFill>
                <a:latin typeface="Noto Sans Symbols2"/>
                <a:cs typeface="Noto Sans Symbols2"/>
              </a:rPr>
              <a:t></a:t>
            </a:r>
            <a:r>
              <a:rPr lang="el-GR" sz="1100" spc="-5" dirty="0">
                <a:solidFill>
                  <a:srgbClr val="2B2D2F"/>
                </a:solidFill>
                <a:latin typeface="Calibri"/>
                <a:cs typeface="Calibri"/>
              </a:rPr>
              <a:t>Επιλέξτε</a:t>
            </a:r>
            <a:r>
              <a:rPr lang="el-GR" sz="1100" dirty="0">
                <a:solidFill>
                  <a:srgbClr val="2B2D2F"/>
                </a:solidFill>
                <a:latin typeface="Calibri"/>
                <a:cs typeface="Calibri"/>
              </a:rPr>
              <a:t> </a:t>
            </a:r>
            <a:r>
              <a:rPr lang="en-US" sz="1100" b="1" spc="-5" dirty="0">
                <a:solidFill>
                  <a:srgbClr val="2B2D2F"/>
                </a:solidFill>
                <a:latin typeface="Calibri"/>
                <a:cs typeface="Calibri"/>
              </a:rPr>
              <a:t>preferences from Edit, then select Protocols→</a:t>
            </a:r>
          </a:p>
          <a:p>
            <a:pPr marL="756285" lvl="1" indent="-287655">
              <a:lnSpc>
                <a:spcPts val="1315"/>
              </a:lnSpc>
              <a:spcBef>
                <a:spcPts val="730"/>
              </a:spcBef>
              <a:buSzPct val="163636"/>
              <a:buFont typeface="Arial"/>
              <a:buChar char="•"/>
              <a:tabLst>
                <a:tab pos="756285" algn="l"/>
                <a:tab pos="756920" algn="l"/>
              </a:tabLst>
            </a:pPr>
            <a:r>
              <a:rPr lang="en-US" sz="1100" b="1" spc="-5" dirty="0">
                <a:solidFill>
                  <a:srgbClr val="2B2D2F"/>
                </a:solidFill>
                <a:latin typeface="Calibri"/>
                <a:cs typeface="Calibri"/>
              </a:rPr>
              <a:t>ARP/RARP</a:t>
            </a:r>
            <a:r>
              <a:rPr lang="el-GR" sz="1100" spc="-5" dirty="0">
                <a:solidFill>
                  <a:srgbClr val="2B2D2F"/>
                </a:solidFill>
                <a:latin typeface="Calibri"/>
                <a:cs typeface="Calibri"/>
              </a:rPr>
              <a:t>Διατηρήστε</a:t>
            </a:r>
            <a:r>
              <a:rPr lang="el-GR" sz="1100" dirty="0">
                <a:solidFill>
                  <a:srgbClr val="2B2D2F"/>
                </a:solidFill>
                <a:latin typeface="Calibri"/>
                <a:cs typeface="Calibri"/>
              </a:rPr>
              <a:t> </a:t>
            </a:r>
            <a:r>
              <a:rPr lang="el-GR" sz="1100" spc="-5" dirty="0">
                <a:solidFill>
                  <a:srgbClr val="2B2D2F"/>
                </a:solidFill>
                <a:latin typeface="Calibri"/>
                <a:cs typeface="Calibri"/>
              </a:rPr>
              <a:t>επιλεγμένο</a:t>
            </a:r>
            <a:r>
              <a:rPr lang="el-GR" sz="1100" spc="5" dirty="0">
                <a:solidFill>
                  <a:srgbClr val="2B2D2F"/>
                </a:solidFill>
                <a:latin typeface="Calibri"/>
                <a:cs typeface="Calibri"/>
              </a:rPr>
              <a:t> </a:t>
            </a:r>
            <a:r>
              <a:rPr lang="el-GR" sz="1100" spc="-5" dirty="0">
                <a:solidFill>
                  <a:srgbClr val="2B2D2F"/>
                </a:solidFill>
                <a:latin typeface="Calibri"/>
                <a:cs typeface="Calibri"/>
              </a:rPr>
              <a:t>το</a:t>
            </a:r>
            <a:r>
              <a:rPr lang="el-GR" sz="1100" spc="5" dirty="0">
                <a:solidFill>
                  <a:srgbClr val="2B2D2F"/>
                </a:solidFill>
                <a:latin typeface="Calibri"/>
                <a:cs typeface="Calibri"/>
              </a:rPr>
              <a:t> </a:t>
            </a:r>
            <a:r>
              <a:rPr lang="el-GR" sz="1100" b="1" spc="-5" dirty="0">
                <a:solidFill>
                  <a:srgbClr val="2B2D2F"/>
                </a:solidFill>
                <a:latin typeface="Calibri"/>
                <a:cs typeface="Calibri"/>
              </a:rPr>
              <a:t>"</a:t>
            </a:r>
            <a:r>
              <a:rPr lang="el-GR" sz="1100" b="1" spc="-5" dirty="0" err="1">
                <a:solidFill>
                  <a:srgbClr val="2B2D2F"/>
                </a:solidFill>
                <a:latin typeface="Calibri"/>
                <a:cs typeface="Calibri"/>
              </a:rPr>
              <a:t>Detect</a:t>
            </a:r>
            <a:r>
              <a:rPr lang="el-GR" sz="1100" b="1" spc="10" dirty="0">
                <a:solidFill>
                  <a:srgbClr val="2B2D2F"/>
                </a:solidFill>
                <a:latin typeface="Calibri"/>
                <a:cs typeface="Calibri"/>
              </a:rPr>
              <a:t> </a:t>
            </a:r>
            <a:r>
              <a:rPr lang="el-GR" sz="1100" b="1" spc="-5" dirty="0" err="1">
                <a:solidFill>
                  <a:srgbClr val="2B2D2F"/>
                </a:solidFill>
                <a:latin typeface="Calibri"/>
                <a:cs typeface="Calibri"/>
              </a:rPr>
              <a:t>request</a:t>
            </a:r>
            <a:r>
              <a:rPr lang="el-GR" sz="1100" b="1" spc="10" dirty="0">
                <a:solidFill>
                  <a:srgbClr val="2B2D2F"/>
                </a:solidFill>
                <a:latin typeface="Calibri"/>
                <a:cs typeface="Calibri"/>
              </a:rPr>
              <a:t> </a:t>
            </a:r>
            <a:r>
              <a:rPr lang="el-GR" sz="1100" b="1" spc="-5" dirty="0" err="1">
                <a:solidFill>
                  <a:srgbClr val="2B2D2F"/>
                </a:solidFill>
                <a:latin typeface="Calibri"/>
                <a:cs typeface="Calibri"/>
              </a:rPr>
              <a:t>storms</a:t>
            </a:r>
            <a:r>
              <a:rPr lang="el-GR" sz="1100" spc="-5" dirty="0">
                <a:solidFill>
                  <a:srgbClr val="2B2D2F"/>
                </a:solidFill>
                <a:latin typeface="Calibri"/>
                <a:cs typeface="Calibri"/>
              </a:rPr>
              <a:t>".</a:t>
            </a:r>
            <a:r>
              <a:rPr lang="el-GR" sz="1100" spc="5" dirty="0">
                <a:solidFill>
                  <a:srgbClr val="2B2D2F"/>
                </a:solidFill>
                <a:latin typeface="Calibri"/>
                <a:cs typeface="Calibri"/>
              </a:rPr>
              <a:t> </a:t>
            </a:r>
            <a:r>
              <a:rPr lang="el-GR" sz="1100" spc="-15" dirty="0">
                <a:solidFill>
                  <a:srgbClr val="2B2D2F"/>
                </a:solidFill>
                <a:latin typeface="Calibri"/>
                <a:cs typeface="Calibri"/>
              </a:rPr>
              <a:t>Στη</a:t>
            </a:r>
            <a:r>
              <a:rPr lang="el-GR" sz="1100" spc="-35" dirty="0">
                <a:solidFill>
                  <a:srgbClr val="2B2D2F"/>
                </a:solidFill>
                <a:latin typeface="Calibri"/>
                <a:cs typeface="Calibri"/>
              </a:rPr>
              <a:t> </a:t>
            </a:r>
            <a:r>
              <a:rPr lang="el-GR" sz="1100" spc="-20" dirty="0">
                <a:solidFill>
                  <a:srgbClr val="2B2D2F"/>
                </a:solidFill>
                <a:latin typeface="Calibri"/>
                <a:cs typeface="Calibri"/>
              </a:rPr>
              <a:t>συνέχεια, </a:t>
            </a:r>
            <a:r>
              <a:rPr lang="el-GR" sz="1100" spc="-235" dirty="0">
                <a:solidFill>
                  <a:srgbClr val="2B2D2F"/>
                </a:solidFill>
                <a:latin typeface="Calibri"/>
                <a:cs typeface="Calibri"/>
              </a:rPr>
              <a:t> </a:t>
            </a:r>
            <a:r>
              <a:rPr lang="el-GR" sz="1100" spc="-5" dirty="0">
                <a:solidFill>
                  <a:srgbClr val="2B2D2F"/>
                </a:solidFill>
                <a:latin typeface="Calibri"/>
                <a:cs typeface="Calibri"/>
              </a:rPr>
              <a:t>πατήστε</a:t>
            </a:r>
            <a:r>
              <a:rPr lang="el-GR" sz="1100" spc="-10" dirty="0">
                <a:solidFill>
                  <a:srgbClr val="2B2D2F"/>
                </a:solidFill>
                <a:latin typeface="Calibri"/>
                <a:cs typeface="Calibri"/>
              </a:rPr>
              <a:t> </a:t>
            </a:r>
            <a:r>
              <a:rPr lang="el-GR" sz="1100" b="1" spc="-15" dirty="0">
                <a:solidFill>
                  <a:srgbClr val="2B2D2F"/>
                </a:solidFill>
                <a:latin typeface="Calibri"/>
                <a:cs typeface="Calibri"/>
              </a:rPr>
              <a:t>OK</a:t>
            </a:r>
            <a:endParaRPr lang="el-GR" sz="1100" dirty="0"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1198542" y="5708015"/>
            <a:ext cx="114935" cy="1244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50" spc="5" dirty="0">
                <a:latin typeface="Calibri"/>
                <a:cs typeface="Calibri"/>
              </a:rPr>
              <a:t>4</a:t>
            </a:r>
            <a:r>
              <a:rPr sz="650" spc="30" dirty="0">
                <a:latin typeface="Calibri"/>
                <a:cs typeface="Calibri"/>
              </a:rPr>
              <a:t>7</a:t>
            </a:r>
            <a:endParaRPr sz="6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884987" y="0"/>
            <a:ext cx="3958590" cy="6878955"/>
            <a:chOff x="6884987" y="0"/>
            <a:chExt cx="3958590" cy="6878955"/>
          </a:xfrm>
        </p:grpSpPr>
        <p:sp>
          <p:nvSpPr>
            <p:cNvPr id="3" name="object 3"/>
            <p:cNvSpPr/>
            <p:nvPr/>
          </p:nvSpPr>
          <p:spPr>
            <a:xfrm>
              <a:off x="6896100" y="1270"/>
              <a:ext cx="1818639" cy="6856730"/>
            </a:xfrm>
            <a:custGeom>
              <a:avLst/>
              <a:gdLst/>
              <a:ahLst/>
              <a:cxnLst/>
              <a:rect l="l" t="t" r="r" b="b"/>
              <a:pathLst>
                <a:path w="1818640" h="6856730">
                  <a:moveTo>
                    <a:pt x="0" y="6856730"/>
                  </a:moveTo>
                  <a:lnTo>
                    <a:pt x="1818322" y="0"/>
                  </a:lnTo>
                </a:path>
              </a:pathLst>
            </a:custGeom>
            <a:ln w="22225">
              <a:solidFill>
                <a:srgbClr val="D6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7377747" y="0"/>
              <a:ext cx="2555875" cy="6858000"/>
            </a:xfrm>
            <a:custGeom>
              <a:avLst/>
              <a:gdLst/>
              <a:ahLst/>
              <a:cxnLst/>
              <a:rect l="l" t="t" r="r" b="b"/>
              <a:pathLst>
                <a:path w="2555875" h="6858000">
                  <a:moveTo>
                    <a:pt x="1542097" y="1537652"/>
                  </a:moveTo>
                  <a:lnTo>
                    <a:pt x="1494790" y="1544002"/>
                  </a:lnTo>
                  <a:lnTo>
                    <a:pt x="1451292" y="1562100"/>
                  </a:lnTo>
                  <a:lnTo>
                    <a:pt x="1413827" y="1590675"/>
                  </a:lnTo>
                  <a:lnTo>
                    <a:pt x="1384617" y="1628139"/>
                  </a:lnTo>
                  <a:lnTo>
                    <a:pt x="1365885" y="1673860"/>
                  </a:lnTo>
                  <a:lnTo>
                    <a:pt x="970915" y="3128645"/>
                  </a:lnTo>
                  <a:lnTo>
                    <a:pt x="0" y="6858000"/>
                  </a:lnTo>
                  <a:lnTo>
                    <a:pt x="26035" y="6858000"/>
                  </a:lnTo>
                  <a:lnTo>
                    <a:pt x="996632" y="3136265"/>
                  </a:lnTo>
                  <a:lnTo>
                    <a:pt x="1391285" y="1681479"/>
                  </a:lnTo>
                  <a:lnTo>
                    <a:pt x="1412240" y="1635442"/>
                  </a:lnTo>
                  <a:lnTo>
                    <a:pt x="1445577" y="1599247"/>
                  </a:lnTo>
                  <a:lnTo>
                    <a:pt x="1487805" y="1574800"/>
                  </a:lnTo>
                  <a:lnTo>
                    <a:pt x="1535747" y="1564322"/>
                  </a:lnTo>
                  <a:lnTo>
                    <a:pt x="1637665" y="1564322"/>
                  </a:lnTo>
                  <a:lnTo>
                    <a:pt x="1625600" y="1556702"/>
                  </a:lnTo>
                  <a:lnTo>
                    <a:pt x="1590992" y="1544002"/>
                  </a:lnTo>
                  <a:lnTo>
                    <a:pt x="1542097" y="1537652"/>
                  </a:lnTo>
                  <a:close/>
                </a:path>
                <a:path w="2555875" h="6858000">
                  <a:moveTo>
                    <a:pt x="1637665" y="1564322"/>
                  </a:moveTo>
                  <a:lnTo>
                    <a:pt x="1535747" y="1564322"/>
                  </a:lnTo>
                  <a:lnTo>
                    <a:pt x="1585912" y="1569402"/>
                  </a:lnTo>
                  <a:lnTo>
                    <a:pt x="1615122" y="1580514"/>
                  </a:lnTo>
                  <a:lnTo>
                    <a:pt x="1663700" y="1617662"/>
                  </a:lnTo>
                  <a:lnTo>
                    <a:pt x="1694497" y="1671954"/>
                  </a:lnTo>
                  <a:lnTo>
                    <a:pt x="1702117" y="1732597"/>
                  </a:lnTo>
                  <a:lnTo>
                    <a:pt x="1696720" y="1764029"/>
                  </a:lnTo>
                  <a:lnTo>
                    <a:pt x="1437005" y="2721927"/>
                  </a:lnTo>
                  <a:lnTo>
                    <a:pt x="1430655" y="2770822"/>
                  </a:lnTo>
                  <a:lnTo>
                    <a:pt x="1437005" y="2818129"/>
                  </a:lnTo>
                  <a:lnTo>
                    <a:pt x="1455102" y="2861627"/>
                  </a:lnTo>
                  <a:lnTo>
                    <a:pt x="1483677" y="2899092"/>
                  </a:lnTo>
                  <a:lnTo>
                    <a:pt x="1521460" y="2928302"/>
                  </a:lnTo>
                  <a:lnTo>
                    <a:pt x="1566862" y="2947035"/>
                  </a:lnTo>
                  <a:lnTo>
                    <a:pt x="1618932" y="2953067"/>
                  </a:lnTo>
                  <a:lnTo>
                    <a:pt x="1669097" y="2944812"/>
                  </a:lnTo>
                  <a:lnTo>
                    <a:pt x="1704340" y="2928302"/>
                  </a:lnTo>
                  <a:lnTo>
                    <a:pt x="1617662" y="2928302"/>
                  </a:lnTo>
                  <a:lnTo>
                    <a:pt x="1573212" y="2922904"/>
                  </a:lnTo>
                  <a:lnTo>
                    <a:pt x="1527175" y="2901950"/>
                  </a:lnTo>
                  <a:lnTo>
                    <a:pt x="1490980" y="2868612"/>
                  </a:lnTo>
                  <a:lnTo>
                    <a:pt x="1466532" y="2826385"/>
                  </a:lnTo>
                  <a:lnTo>
                    <a:pt x="1456055" y="2778442"/>
                  </a:lnTo>
                  <a:lnTo>
                    <a:pt x="1461135" y="2728277"/>
                  </a:lnTo>
                  <a:lnTo>
                    <a:pt x="1720850" y="1770379"/>
                  </a:lnTo>
                  <a:lnTo>
                    <a:pt x="1726882" y="1734820"/>
                  </a:lnTo>
                  <a:lnTo>
                    <a:pt x="1725930" y="1701800"/>
                  </a:lnTo>
                  <a:lnTo>
                    <a:pt x="1725930" y="1698942"/>
                  </a:lnTo>
                  <a:lnTo>
                    <a:pt x="1717992" y="1664017"/>
                  </a:lnTo>
                  <a:lnTo>
                    <a:pt x="1703070" y="1630679"/>
                  </a:lnTo>
                  <a:lnTo>
                    <a:pt x="1682115" y="1600517"/>
                  </a:lnTo>
                  <a:lnTo>
                    <a:pt x="1656080" y="1575752"/>
                  </a:lnTo>
                  <a:lnTo>
                    <a:pt x="1637665" y="1564322"/>
                  </a:lnTo>
                  <a:close/>
                </a:path>
                <a:path w="2555875" h="6858000">
                  <a:moveTo>
                    <a:pt x="2555875" y="0"/>
                  </a:moveTo>
                  <a:lnTo>
                    <a:pt x="2528570" y="0"/>
                  </a:lnTo>
                  <a:lnTo>
                    <a:pt x="2100177" y="1562100"/>
                  </a:lnTo>
                  <a:lnTo>
                    <a:pt x="1757680" y="2837497"/>
                  </a:lnTo>
                  <a:lnTo>
                    <a:pt x="1732915" y="2875279"/>
                  </a:lnTo>
                  <a:lnTo>
                    <a:pt x="1699895" y="2903537"/>
                  </a:lnTo>
                  <a:lnTo>
                    <a:pt x="1660525" y="2921635"/>
                  </a:lnTo>
                  <a:lnTo>
                    <a:pt x="1617662" y="2928302"/>
                  </a:lnTo>
                  <a:lnTo>
                    <a:pt x="1704340" y="2928302"/>
                  </a:lnTo>
                  <a:lnTo>
                    <a:pt x="1714817" y="2923540"/>
                  </a:lnTo>
                  <a:lnTo>
                    <a:pt x="1753235" y="2890520"/>
                  </a:lnTo>
                  <a:lnTo>
                    <a:pt x="1782127" y="2846387"/>
                  </a:lnTo>
                  <a:lnTo>
                    <a:pt x="1782127" y="2845117"/>
                  </a:lnTo>
                  <a:lnTo>
                    <a:pt x="2124710" y="1568132"/>
                  </a:lnTo>
                  <a:lnTo>
                    <a:pt x="2555875" y="0"/>
                  </a:lnTo>
                  <a:close/>
                </a:path>
              </a:pathLst>
            </a:custGeom>
            <a:solidFill>
              <a:srgbClr val="FFB8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7895589" y="5207635"/>
              <a:ext cx="756285" cy="1645920"/>
            </a:xfrm>
            <a:custGeom>
              <a:avLst/>
              <a:gdLst/>
              <a:ahLst/>
              <a:cxnLst/>
              <a:rect l="l" t="t" r="r" b="b"/>
              <a:pathLst>
                <a:path w="756284" h="1645920">
                  <a:moveTo>
                    <a:pt x="578484" y="0"/>
                  </a:moveTo>
                  <a:lnTo>
                    <a:pt x="532129" y="6350"/>
                  </a:lnTo>
                  <a:lnTo>
                    <a:pt x="489902" y="24129"/>
                  </a:lnTo>
                  <a:lnTo>
                    <a:pt x="453389" y="52387"/>
                  </a:lnTo>
                  <a:lnTo>
                    <a:pt x="425132" y="89534"/>
                  </a:lnTo>
                  <a:lnTo>
                    <a:pt x="406400" y="134619"/>
                  </a:lnTo>
                  <a:lnTo>
                    <a:pt x="0" y="1645602"/>
                  </a:lnTo>
                  <a:lnTo>
                    <a:pt x="26352" y="1645602"/>
                  </a:lnTo>
                  <a:lnTo>
                    <a:pt x="430212" y="140969"/>
                  </a:lnTo>
                  <a:lnTo>
                    <a:pt x="450214" y="95249"/>
                  </a:lnTo>
                  <a:lnTo>
                    <a:pt x="482282" y="59689"/>
                  </a:lnTo>
                  <a:lnTo>
                    <a:pt x="523239" y="35559"/>
                  </a:lnTo>
                  <a:lnTo>
                    <a:pt x="569594" y="25399"/>
                  </a:lnTo>
                  <a:lnTo>
                    <a:pt x="662362" y="25399"/>
                  </a:lnTo>
                  <a:lnTo>
                    <a:pt x="624839" y="6350"/>
                  </a:lnTo>
                  <a:lnTo>
                    <a:pt x="578484" y="0"/>
                  </a:lnTo>
                  <a:close/>
                </a:path>
                <a:path w="756284" h="1645920">
                  <a:moveTo>
                    <a:pt x="662362" y="25399"/>
                  </a:moveTo>
                  <a:lnTo>
                    <a:pt x="569594" y="25399"/>
                  </a:lnTo>
                  <a:lnTo>
                    <a:pt x="618489" y="30797"/>
                  </a:lnTo>
                  <a:lnTo>
                    <a:pt x="672464" y="57784"/>
                  </a:lnTo>
                  <a:lnTo>
                    <a:pt x="711517" y="103822"/>
                  </a:lnTo>
                  <a:lnTo>
                    <a:pt x="730884" y="161607"/>
                  </a:lnTo>
                  <a:lnTo>
                    <a:pt x="731837" y="192087"/>
                  </a:lnTo>
                  <a:lnTo>
                    <a:pt x="726439" y="222884"/>
                  </a:lnTo>
                  <a:lnTo>
                    <a:pt x="343852" y="1645602"/>
                  </a:lnTo>
                  <a:lnTo>
                    <a:pt x="370204" y="1645602"/>
                  </a:lnTo>
                  <a:lnTo>
                    <a:pt x="750252" y="229552"/>
                  </a:lnTo>
                  <a:lnTo>
                    <a:pt x="756284" y="193674"/>
                  </a:lnTo>
                  <a:lnTo>
                    <a:pt x="755332" y="158432"/>
                  </a:lnTo>
                  <a:lnTo>
                    <a:pt x="732789" y="91122"/>
                  </a:lnTo>
                  <a:lnTo>
                    <a:pt x="686752" y="37782"/>
                  </a:lnTo>
                  <a:lnTo>
                    <a:pt x="662362" y="25399"/>
                  </a:lnTo>
                  <a:close/>
                </a:path>
              </a:pathLst>
            </a:custGeom>
            <a:solidFill>
              <a:srgbClr val="D679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548880" y="6167120"/>
              <a:ext cx="3294379" cy="612140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9914890" y="33019"/>
            <a:ext cx="2174240" cy="1244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50" spc="60" dirty="0">
                <a:latin typeface="Calibri"/>
                <a:cs typeface="Calibri"/>
              </a:rPr>
              <a:t>CSP004_C_E:</a:t>
            </a:r>
            <a:r>
              <a:rPr sz="650" spc="35" dirty="0">
                <a:latin typeface="Calibri"/>
                <a:cs typeface="Calibri"/>
              </a:rPr>
              <a:t> </a:t>
            </a:r>
            <a:r>
              <a:rPr sz="650" spc="55" dirty="0">
                <a:latin typeface="Calibri"/>
                <a:cs typeface="Calibri"/>
              </a:rPr>
              <a:t>Abdelkader</a:t>
            </a:r>
            <a:r>
              <a:rPr sz="650" spc="30" dirty="0">
                <a:latin typeface="Calibri"/>
                <a:cs typeface="Calibri"/>
              </a:rPr>
              <a:t> </a:t>
            </a:r>
            <a:r>
              <a:rPr sz="650" spc="60" dirty="0">
                <a:latin typeface="Calibri"/>
                <a:cs typeface="Calibri"/>
              </a:rPr>
              <a:t>Shaaban</a:t>
            </a:r>
            <a:r>
              <a:rPr sz="650" spc="40" dirty="0">
                <a:latin typeface="Calibri"/>
                <a:cs typeface="Calibri"/>
              </a:rPr>
              <a:t> </a:t>
            </a:r>
            <a:r>
              <a:rPr sz="650" spc="55" dirty="0">
                <a:latin typeface="Calibri"/>
                <a:cs typeface="Calibri"/>
              </a:rPr>
              <a:t>και</a:t>
            </a:r>
            <a:r>
              <a:rPr sz="650" spc="25" dirty="0">
                <a:latin typeface="Calibri"/>
                <a:cs typeface="Calibri"/>
              </a:rPr>
              <a:t> </a:t>
            </a:r>
            <a:r>
              <a:rPr sz="650" spc="50" dirty="0">
                <a:latin typeface="Calibri"/>
                <a:cs typeface="Calibri"/>
              </a:rPr>
              <a:t>Stefan</a:t>
            </a:r>
            <a:r>
              <a:rPr sz="650" spc="30" dirty="0">
                <a:latin typeface="Calibri"/>
                <a:cs typeface="Calibri"/>
              </a:rPr>
              <a:t> </a:t>
            </a:r>
            <a:r>
              <a:rPr sz="650" spc="50" dirty="0">
                <a:latin typeface="Calibri"/>
                <a:cs typeface="Calibri"/>
              </a:rPr>
              <a:t>Schauer</a:t>
            </a:r>
            <a:endParaRPr sz="650">
              <a:latin typeface="Calibri"/>
              <a:cs typeface="Calibri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875030" y="762634"/>
            <a:ext cx="3651250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160" dirty="0">
                <a:solidFill>
                  <a:srgbClr val="000000"/>
                </a:solidFill>
              </a:rPr>
              <a:t>Ανίχνευση</a:t>
            </a:r>
            <a:r>
              <a:rPr spc="175" dirty="0">
                <a:solidFill>
                  <a:srgbClr val="000000"/>
                </a:solidFill>
              </a:rPr>
              <a:t> </a:t>
            </a:r>
            <a:r>
              <a:rPr spc="160" dirty="0">
                <a:solidFill>
                  <a:srgbClr val="000000"/>
                </a:solidFill>
              </a:rPr>
              <a:t>κυβερνοεπιθέσεων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518794" y="1176654"/>
            <a:ext cx="4972685" cy="7404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-5" dirty="0">
                <a:solidFill>
                  <a:srgbClr val="2B2D2F"/>
                </a:solidFill>
                <a:latin typeface="Calibri"/>
                <a:cs typeface="Calibri"/>
              </a:rPr>
              <a:t>Ανίχνευση</a:t>
            </a:r>
            <a:r>
              <a:rPr sz="1100" dirty="0">
                <a:solidFill>
                  <a:srgbClr val="2B2D2F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2B2D2F"/>
                </a:solidFill>
                <a:latin typeface="Calibri"/>
                <a:cs typeface="Calibri"/>
              </a:rPr>
              <a:t>ύποπτων</a:t>
            </a:r>
            <a:r>
              <a:rPr sz="1100" spc="5" dirty="0">
                <a:solidFill>
                  <a:srgbClr val="2B2D2F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2B2D2F"/>
                </a:solidFill>
                <a:latin typeface="Calibri"/>
                <a:cs typeface="Calibri"/>
              </a:rPr>
              <a:t>δραστηριοτήτων</a:t>
            </a:r>
            <a:r>
              <a:rPr sz="1100" dirty="0">
                <a:solidFill>
                  <a:srgbClr val="2B2D2F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2B2D2F"/>
                </a:solidFill>
                <a:latin typeface="Calibri"/>
                <a:cs typeface="Calibri"/>
              </a:rPr>
              <a:t>στο</a:t>
            </a:r>
            <a:r>
              <a:rPr sz="1100" spc="10" dirty="0">
                <a:solidFill>
                  <a:srgbClr val="2B2D2F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2B2D2F"/>
                </a:solidFill>
                <a:latin typeface="Calibri"/>
                <a:cs typeface="Calibri"/>
              </a:rPr>
              <a:t>δίκτυο</a:t>
            </a:r>
            <a:r>
              <a:rPr sz="1100" spc="5" dirty="0">
                <a:solidFill>
                  <a:srgbClr val="2B2D2F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2B2D2F"/>
                </a:solidFill>
                <a:latin typeface="Calibri"/>
                <a:cs typeface="Calibri"/>
              </a:rPr>
              <a:t>με</a:t>
            </a:r>
            <a:r>
              <a:rPr sz="1100" spc="5" dirty="0">
                <a:solidFill>
                  <a:srgbClr val="2B2D2F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2B2D2F"/>
                </a:solidFill>
                <a:latin typeface="Calibri"/>
                <a:cs typeface="Calibri"/>
              </a:rPr>
              <a:t>τη</a:t>
            </a:r>
            <a:r>
              <a:rPr sz="1100" dirty="0">
                <a:solidFill>
                  <a:srgbClr val="2B2D2F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2B2D2F"/>
                </a:solidFill>
                <a:latin typeface="Calibri"/>
                <a:cs typeface="Calibri"/>
              </a:rPr>
              <a:t>χρήση</a:t>
            </a:r>
            <a:r>
              <a:rPr sz="1100" spc="10" dirty="0">
                <a:solidFill>
                  <a:srgbClr val="2B2D2F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2B2D2F"/>
                </a:solidFill>
                <a:latin typeface="Calibri"/>
                <a:cs typeface="Calibri"/>
              </a:rPr>
              <a:t>του</a:t>
            </a:r>
            <a:r>
              <a:rPr sz="1100" spc="-15" dirty="0">
                <a:solidFill>
                  <a:srgbClr val="2B2D2F"/>
                </a:solidFill>
                <a:latin typeface="Calibri"/>
                <a:cs typeface="Calibri"/>
              </a:rPr>
              <a:t> Wireshark</a:t>
            </a:r>
            <a:endParaRPr sz="11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1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200">
              <a:latin typeface="Calibri"/>
              <a:cs typeface="Calibri"/>
            </a:endParaRPr>
          </a:p>
          <a:p>
            <a:pPr marL="396240" indent="-287020">
              <a:lnSpc>
                <a:spcPct val="100000"/>
              </a:lnSpc>
              <a:spcBef>
                <a:spcPts val="5"/>
              </a:spcBef>
              <a:buSzPct val="163636"/>
              <a:buFont typeface="Arial"/>
              <a:buChar char="•"/>
              <a:tabLst>
                <a:tab pos="395605" algn="l"/>
                <a:tab pos="396240" algn="l"/>
              </a:tabLst>
            </a:pPr>
            <a:r>
              <a:rPr sz="1100" spc="70" dirty="0">
                <a:latin typeface="Calibri"/>
                <a:cs typeface="Calibri"/>
              </a:rPr>
              <a:t>Εκτελέστε</a:t>
            </a:r>
            <a:r>
              <a:rPr sz="1100" spc="25" dirty="0">
                <a:latin typeface="Calibri"/>
                <a:cs typeface="Calibri"/>
              </a:rPr>
              <a:t> </a:t>
            </a:r>
            <a:r>
              <a:rPr sz="1100" spc="70" dirty="0">
                <a:latin typeface="Calibri"/>
                <a:cs typeface="Calibri"/>
              </a:rPr>
              <a:t>το</a:t>
            </a:r>
            <a:r>
              <a:rPr sz="1100" spc="35" dirty="0">
                <a:latin typeface="Calibri"/>
                <a:cs typeface="Calibri"/>
              </a:rPr>
              <a:t> </a:t>
            </a:r>
            <a:r>
              <a:rPr sz="1100" spc="75" dirty="0">
                <a:latin typeface="Calibri"/>
                <a:cs typeface="Calibri"/>
              </a:rPr>
              <a:t>εργαλείο</a:t>
            </a:r>
            <a:r>
              <a:rPr sz="1100" spc="35" dirty="0">
                <a:latin typeface="Calibri"/>
                <a:cs typeface="Calibri"/>
              </a:rPr>
              <a:t> </a:t>
            </a:r>
            <a:r>
              <a:rPr sz="1100" b="1" spc="75" dirty="0">
                <a:latin typeface="Calibri"/>
                <a:cs typeface="Calibri"/>
              </a:rPr>
              <a:t>Wireshark</a:t>
            </a:r>
            <a:r>
              <a:rPr sz="1100" b="1" spc="35" dirty="0">
                <a:latin typeface="Calibri"/>
                <a:cs typeface="Calibri"/>
              </a:rPr>
              <a:t> </a:t>
            </a:r>
            <a:r>
              <a:rPr sz="1100" spc="75" dirty="0">
                <a:latin typeface="Calibri"/>
                <a:cs typeface="Calibri"/>
              </a:rPr>
              <a:t>στο</a:t>
            </a:r>
            <a:r>
              <a:rPr sz="1100" spc="30" dirty="0">
                <a:latin typeface="Calibri"/>
                <a:cs typeface="Calibri"/>
              </a:rPr>
              <a:t> </a:t>
            </a:r>
            <a:r>
              <a:rPr sz="1100" spc="75" dirty="0">
                <a:latin typeface="Calibri"/>
                <a:cs typeface="Calibri"/>
              </a:rPr>
              <a:t>μηχάνημα</a:t>
            </a:r>
            <a:r>
              <a:rPr sz="1100" spc="30" dirty="0">
                <a:latin typeface="Calibri"/>
                <a:cs typeface="Calibri"/>
              </a:rPr>
              <a:t> </a:t>
            </a:r>
            <a:r>
              <a:rPr sz="1100" spc="70" dirty="0">
                <a:latin typeface="Calibri"/>
                <a:cs typeface="Calibri"/>
              </a:rPr>
              <a:t>διαχείρισης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b="1" spc="75" dirty="0">
                <a:latin typeface="Calibri"/>
                <a:cs typeface="Calibri"/>
              </a:rPr>
              <a:t>του</a:t>
            </a:r>
            <a:r>
              <a:rPr sz="1100" b="1" spc="30" dirty="0">
                <a:latin typeface="Calibri"/>
                <a:cs typeface="Calibri"/>
              </a:rPr>
              <a:t> </a:t>
            </a:r>
            <a:r>
              <a:rPr sz="1100" b="1" spc="55" dirty="0">
                <a:latin typeface="Calibri"/>
                <a:cs typeface="Calibri"/>
              </a:rPr>
              <a:t>Kali</a:t>
            </a:r>
            <a:r>
              <a:rPr sz="1100" spc="55" dirty="0">
                <a:latin typeface="Calibri"/>
                <a:cs typeface="Calibri"/>
              </a:rPr>
              <a:t>.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265545" y="3410267"/>
            <a:ext cx="3959860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75" dirty="0">
                <a:latin typeface="Calibri"/>
                <a:cs typeface="Calibri"/>
              </a:rPr>
              <a:t>Φιλτραρισμένα</a:t>
            </a:r>
            <a:r>
              <a:rPr sz="1100" spc="35" dirty="0">
                <a:latin typeface="Calibri"/>
                <a:cs typeface="Calibri"/>
              </a:rPr>
              <a:t> </a:t>
            </a:r>
            <a:r>
              <a:rPr sz="1100" spc="80" dirty="0">
                <a:latin typeface="Calibri"/>
                <a:cs typeface="Calibri"/>
              </a:rPr>
              <a:t>πακέτα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spc="80" dirty="0">
                <a:latin typeface="Calibri"/>
                <a:cs typeface="Calibri"/>
              </a:rPr>
              <a:t>δεδομένων</a:t>
            </a:r>
            <a:r>
              <a:rPr sz="1100" spc="25" dirty="0">
                <a:latin typeface="Calibri"/>
                <a:cs typeface="Calibri"/>
              </a:rPr>
              <a:t> </a:t>
            </a:r>
            <a:r>
              <a:rPr sz="1100" spc="75" dirty="0">
                <a:latin typeface="Calibri"/>
                <a:cs typeface="Calibri"/>
              </a:rPr>
              <a:t>χρησιμοποιώντας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spc="70" dirty="0">
                <a:latin typeface="Calibri"/>
                <a:cs typeface="Calibri"/>
              </a:rPr>
              <a:t>το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spc="55" dirty="0">
                <a:latin typeface="Calibri"/>
                <a:cs typeface="Calibri"/>
              </a:rPr>
              <a:t>arp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6265545" y="3939222"/>
            <a:ext cx="3526790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80" dirty="0">
                <a:latin typeface="Calibri"/>
                <a:cs typeface="Calibri"/>
              </a:rPr>
              <a:t>Το</a:t>
            </a:r>
            <a:r>
              <a:rPr sz="1100" spc="35" dirty="0">
                <a:latin typeface="Calibri"/>
                <a:cs typeface="Calibri"/>
              </a:rPr>
              <a:t> </a:t>
            </a:r>
            <a:r>
              <a:rPr sz="1100" spc="70" dirty="0">
                <a:latin typeface="Calibri"/>
                <a:cs typeface="Calibri"/>
              </a:rPr>
              <a:t>Wireshark</a:t>
            </a:r>
            <a:r>
              <a:rPr sz="1100" spc="30" dirty="0">
                <a:latin typeface="Calibri"/>
                <a:cs typeface="Calibri"/>
              </a:rPr>
              <a:t> </a:t>
            </a:r>
            <a:r>
              <a:rPr sz="1100" spc="65" dirty="0">
                <a:latin typeface="Calibri"/>
                <a:cs typeface="Calibri"/>
              </a:rPr>
              <a:t>αρχίζει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spc="80" dirty="0">
                <a:latin typeface="Calibri"/>
                <a:cs typeface="Calibri"/>
              </a:rPr>
              <a:t>να</a:t>
            </a:r>
            <a:r>
              <a:rPr sz="1100" spc="35" dirty="0">
                <a:latin typeface="Calibri"/>
                <a:cs typeface="Calibri"/>
              </a:rPr>
              <a:t> </a:t>
            </a:r>
            <a:r>
              <a:rPr sz="1100" spc="70" dirty="0">
                <a:latin typeface="Calibri"/>
                <a:cs typeface="Calibri"/>
              </a:rPr>
              <a:t>ανιχνεύει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spc="65" dirty="0">
                <a:latin typeface="Calibri"/>
                <a:cs typeface="Calibri"/>
              </a:rPr>
              <a:t>αιτήσεις</a:t>
            </a:r>
            <a:r>
              <a:rPr sz="1100" spc="35" dirty="0">
                <a:latin typeface="Calibri"/>
                <a:cs typeface="Calibri"/>
              </a:rPr>
              <a:t> </a:t>
            </a:r>
            <a:r>
              <a:rPr sz="1100" spc="90" dirty="0">
                <a:latin typeface="Calibri"/>
                <a:cs typeface="Calibri"/>
              </a:rPr>
              <a:t>ARP</a:t>
            </a:r>
            <a:r>
              <a:rPr sz="1100" spc="35" dirty="0">
                <a:latin typeface="Calibri"/>
                <a:cs typeface="Calibri"/>
              </a:rPr>
              <a:t> </a:t>
            </a:r>
            <a:r>
              <a:rPr sz="1100" spc="70" dirty="0">
                <a:latin typeface="Calibri"/>
                <a:cs typeface="Calibri"/>
              </a:rPr>
              <a:t>μέσω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6265545" y="4216082"/>
            <a:ext cx="638810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70" dirty="0">
                <a:latin typeface="Calibri"/>
                <a:cs typeface="Calibri"/>
              </a:rPr>
              <a:t>το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spc="60" dirty="0">
                <a:latin typeface="Calibri"/>
                <a:cs typeface="Calibri"/>
              </a:rPr>
              <a:t>δίκτυο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5978842" y="3492500"/>
            <a:ext cx="72390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latin typeface="Arial"/>
                <a:cs typeface="Arial"/>
              </a:rPr>
              <a:t>-</a:t>
            </a:r>
            <a:endParaRPr sz="110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5978842" y="4041140"/>
            <a:ext cx="72390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latin typeface="Arial"/>
                <a:cs typeface="Arial"/>
              </a:rPr>
              <a:t>-</a:t>
            </a:r>
            <a:endParaRPr sz="1100">
              <a:latin typeface="Arial"/>
              <a:cs typeface="Arial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609600" y="2283460"/>
            <a:ext cx="5520690" cy="4574540"/>
            <a:chOff x="609600" y="2283460"/>
            <a:chExt cx="5520690" cy="4574540"/>
          </a:xfrm>
        </p:grpSpPr>
        <p:pic>
          <p:nvPicPr>
            <p:cNvPr id="16" name="object 1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09600" y="2283460"/>
              <a:ext cx="5520690" cy="4574539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05179" y="2479040"/>
              <a:ext cx="4942840" cy="4127500"/>
            </a:xfrm>
            <a:prstGeom prst="rect">
              <a:avLst/>
            </a:prstGeom>
          </p:spPr>
        </p:pic>
      </p:grpSp>
      <p:sp>
        <p:nvSpPr>
          <p:cNvPr id="18" name="object 1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720"/>
              </a:lnSpc>
            </a:pPr>
            <a:r>
              <a:rPr spc="30" dirty="0"/>
              <a:t>48</a:t>
            </a:r>
          </a:p>
        </p:txBody>
      </p:sp>
    </p:spTree>
  </p:cSld>
  <p:clrMapOvr>
    <a:masterClrMapping/>
  </p:clrMapOvr>
</p:sld>
</file>

<file path=ppt/slides/slide2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884987" y="0"/>
            <a:ext cx="3958590" cy="6878955"/>
            <a:chOff x="6884987" y="0"/>
            <a:chExt cx="3958590" cy="6878955"/>
          </a:xfrm>
        </p:grpSpPr>
        <p:sp>
          <p:nvSpPr>
            <p:cNvPr id="3" name="object 3"/>
            <p:cNvSpPr/>
            <p:nvPr/>
          </p:nvSpPr>
          <p:spPr>
            <a:xfrm>
              <a:off x="6896100" y="1270"/>
              <a:ext cx="1818639" cy="6856730"/>
            </a:xfrm>
            <a:custGeom>
              <a:avLst/>
              <a:gdLst/>
              <a:ahLst/>
              <a:cxnLst/>
              <a:rect l="l" t="t" r="r" b="b"/>
              <a:pathLst>
                <a:path w="1818640" h="6856730">
                  <a:moveTo>
                    <a:pt x="0" y="6856730"/>
                  </a:moveTo>
                  <a:lnTo>
                    <a:pt x="1818322" y="0"/>
                  </a:lnTo>
                </a:path>
              </a:pathLst>
            </a:custGeom>
            <a:ln w="22225">
              <a:solidFill>
                <a:srgbClr val="D6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7377747" y="0"/>
              <a:ext cx="2555875" cy="6858000"/>
            </a:xfrm>
            <a:custGeom>
              <a:avLst/>
              <a:gdLst/>
              <a:ahLst/>
              <a:cxnLst/>
              <a:rect l="l" t="t" r="r" b="b"/>
              <a:pathLst>
                <a:path w="2555875" h="6858000">
                  <a:moveTo>
                    <a:pt x="1542097" y="1537652"/>
                  </a:moveTo>
                  <a:lnTo>
                    <a:pt x="1494790" y="1544002"/>
                  </a:lnTo>
                  <a:lnTo>
                    <a:pt x="1451292" y="1562100"/>
                  </a:lnTo>
                  <a:lnTo>
                    <a:pt x="1413827" y="1590675"/>
                  </a:lnTo>
                  <a:lnTo>
                    <a:pt x="1384617" y="1628139"/>
                  </a:lnTo>
                  <a:lnTo>
                    <a:pt x="1365885" y="1673860"/>
                  </a:lnTo>
                  <a:lnTo>
                    <a:pt x="970915" y="3128645"/>
                  </a:lnTo>
                  <a:lnTo>
                    <a:pt x="0" y="6858000"/>
                  </a:lnTo>
                  <a:lnTo>
                    <a:pt x="26035" y="6858000"/>
                  </a:lnTo>
                  <a:lnTo>
                    <a:pt x="996632" y="3136265"/>
                  </a:lnTo>
                  <a:lnTo>
                    <a:pt x="1391285" y="1681479"/>
                  </a:lnTo>
                  <a:lnTo>
                    <a:pt x="1412240" y="1635442"/>
                  </a:lnTo>
                  <a:lnTo>
                    <a:pt x="1445577" y="1599247"/>
                  </a:lnTo>
                  <a:lnTo>
                    <a:pt x="1487805" y="1574800"/>
                  </a:lnTo>
                  <a:lnTo>
                    <a:pt x="1535747" y="1564322"/>
                  </a:lnTo>
                  <a:lnTo>
                    <a:pt x="1637665" y="1564322"/>
                  </a:lnTo>
                  <a:lnTo>
                    <a:pt x="1625600" y="1556702"/>
                  </a:lnTo>
                  <a:lnTo>
                    <a:pt x="1590992" y="1544002"/>
                  </a:lnTo>
                  <a:lnTo>
                    <a:pt x="1542097" y="1537652"/>
                  </a:lnTo>
                  <a:close/>
                </a:path>
                <a:path w="2555875" h="6858000">
                  <a:moveTo>
                    <a:pt x="1637665" y="1564322"/>
                  </a:moveTo>
                  <a:lnTo>
                    <a:pt x="1535747" y="1564322"/>
                  </a:lnTo>
                  <a:lnTo>
                    <a:pt x="1585912" y="1569402"/>
                  </a:lnTo>
                  <a:lnTo>
                    <a:pt x="1615122" y="1580514"/>
                  </a:lnTo>
                  <a:lnTo>
                    <a:pt x="1663700" y="1617662"/>
                  </a:lnTo>
                  <a:lnTo>
                    <a:pt x="1694497" y="1671954"/>
                  </a:lnTo>
                  <a:lnTo>
                    <a:pt x="1702117" y="1732597"/>
                  </a:lnTo>
                  <a:lnTo>
                    <a:pt x="1696720" y="1764029"/>
                  </a:lnTo>
                  <a:lnTo>
                    <a:pt x="1437005" y="2721927"/>
                  </a:lnTo>
                  <a:lnTo>
                    <a:pt x="1430655" y="2770822"/>
                  </a:lnTo>
                  <a:lnTo>
                    <a:pt x="1437005" y="2818129"/>
                  </a:lnTo>
                  <a:lnTo>
                    <a:pt x="1455102" y="2861627"/>
                  </a:lnTo>
                  <a:lnTo>
                    <a:pt x="1483677" y="2899092"/>
                  </a:lnTo>
                  <a:lnTo>
                    <a:pt x="1521460" y="2928302"/>
                  </a:lnTo>
                  <a:lnTo>
                    <a:pt x="1566862" y="2947035"/>
                  </a:lnTo>
                  <a:lnTo>
                    <a:pt x="1618932" y="2953067"/>
                  </a:lnTo>
                  <a:lnTo>
                    <a:pt x="1669097" y="2944812"/>
                  </a:lnTo>
                  <a:lnTo>
                    <a:pt x="1704340" y="2928302"/>
                  </a:lnTo>
                  <a:lnTo>
                    <a:pt x="1617662" y="2928302"/>
                  </a:lnTo>
                  <a:lnTo>
                    <a:pt x="1573212" y="2922904"/>
                  </a:lnTo>
                  <a:lnTo>
                    <a:pt x="1527175" y="2901950"/>
                  </a:lnTo>
                  <a:lnTo>
                    <a:pt x="1490980" y="2868612"/>
                  </a:lnTo>
                  <a:lnTo>
                    <a:pt x="1466532" y="2826385"/>
                  </a:lnTo>
                  <a:lnTo>
                    <a:pt x="1456055" y="2778442"/>
                  </a:lnTo>
                  <a:lnTo>
                    <a:pt x="1461135" y="2728277"/>
                  </a:lnTo>
                  <a:lnTo>
                    <a:pt x="1720850" y="1770379"/>
                  </a:lnTo>
                  <a:lnTo>
                    <a:pt x="1726882" y="1734820"/>
                  </a:lnTo>
                  <a:lnTo>
                    <a:pt x="1725930" y="1701800"/>
                  </a:lnTo>
                  <a:lnTo>
                    <a:pt x="1725930" y="1698942"/>
                  </a:lnTo>
                  <a:lnTo>
                    <a:pt x="1717992" y="1664017"/>
                  </a:lnTo>
                  <a:lnTo>
                    <a:pt x="1703070" y="1630679"/>
                  </a:lnTo>
                  <a:lnTo>
                    <a:pt x="1682115" y="1600517"/>
                  </a:lnTo>
                  <a:lnTo>
                    <a:pt x="1656080" y="1575752"/>
                  </a:lnTo>
                  <a:lnTo>
                    <a:pt x="1637665" y="1564322"/>
                  </a:lnTo>
                  <a:close/>
                </a:path>
                <a:path w="2555875" h="6858000">
                  <a:moveTo>
                    <a:pt x="2555875" y="0"/>
                  </a:moveTo>
                  <a:lnTo>
                    <a:pt x="2528570" y="0"/>
                  </a:lnTo>
                  <a:lnTo>
                    <a:pt x="2100177" y="1562100"/>
                  </a:lnTo>
                  <a:lnTo>
                    <a:pt x="1757680" y="2837497"/>
                  </a:lnTo>
                  <a:lnTo>
                    <a:pt x="1732915" y="2875279"/>
                  </a:lnTo>
                  <a:lnTo>
                    <a:pt x="1699895" y="2903537"/>
                  </a:lnTo>
                  <a:lnTo>
                    <a:pt x="1660525" y="2921635"/>
                  </a:lnTo>
                  <a:lnTo>
                    <a:pt x="1617662" y="2928302"/>
                  </a:lnTo>
                  <a:lnTo>
                    <a:pt x="1704340" y="2928302"/>
                  </a:lnTo>
                  <a:lnTo>
                    <a:pt x="1714817" y="2923540"/>
                  </a:lnTo>
                  <a:lnTo>
                    <a:pt x="1753235" y="2890520"/>
                  </a:lnTo>
                  <a:lnTo>
                    <a:pt x="1782127" y="2846387"/>
                  </a:lnTo>
                  <a:lnTo>
                    <a:pt x="1782127" y="2845117"/>
                  </a:lnTo>
                  <a:lnTo>
                    <a:pt x="2124710" y="1568132"/>
                  </a:lnTo>
                  <a:lnTo>
                    <a:pt x="2555875" y="0"/>
                  </a:lnTo>
                  <a:close/>
                </a:path>
              </a:pathLst>
            </a:custGeom>
            <a:solidFill>
              <a:srgbClr val="FFB8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548880" y="6167120"/>
              <a:ext cx="3294379" cy="612140"/>
            </a:xfrm>
            <a:prstGeom prst="rect">
              <a:avLst/>
            </a:prstGeom>
          </p:spPr>
        </p:pic>
      </p:grpSp>
      <p:sp>
        <p:nvSpPr>
          <p:cNvPr id="6" name="object 6"/>
          <p:cNvSpPr txBox="1"/>
          <p:nvPr/>
        </p:nvSpPr>
        <p:spPr>
          <a:xfrm>
            <a:off x="9914890" y="33019"/>
            <a:ext cx="2174240" cy="1244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50" spc="60" dirty="0">
                <a:latin typeface="Calibri"/>
                <a:cs typeface="Calibri"/>
              </a:rPr>
              <a:t>CSP004_C_E:</a:t>
            </a:r>
            <a:r>
              <a:rPr sz="650" spc="35" dirty="0">
                <a:latin typeface="Calibri"/>
                <a:cs typeface="Calibri"/>
              </a:rPr>
              <a:t> </a:t>
            </a:r>
            <a:r>
              <a:rPr sz="650" spc="55" dirty="0">
                <a:latin typeface="Calibri"/>
                <a:cs typeface="Calibri"/>
              </a:rPr>
              <a:t>Abdelkader</a:t>
            </a:r>
            <a:r>
              <a:rPr sz="650" spc="30" dirty="0">
                <a:latin typeface="Calibri"/>
                <a:cs typeface="Calibri"/>
              </a:rPr>
              <a:t> </a:t>
            </a:r>
            <a:r>
              <a:rPr sz="650" spc="60" dirty="0">
                <a:latin typeface="Calibri"/>
                <a:cs typeface="Calibri"/>
              </a:rPr>
              <a:t>Shaaban</a:t>
            </a:r>
            <a:r>
              <a:rPr sz="650" spc="40" dirty="0">
                <a:latin typeface="Calibri"/>
                <a:cs typeface="Calibri"/>
              </a:rPr>
              <a:t> </a:t>
            </a:r>
            <a:r>
              <a:rPr sz="650" spc="55" dirty="0">
                <a:latin typeface="Calibri"/>
                <a:cs typeface="Calibri"/>
              </a:rPr>
              <a:t>και</a:t>
            </a:r>
            <a:r>
              <a:rPr sz="650" spc="25" dirty="0">
                <a:latin typeface="Calibri"/>
                <a:cs typeface="Calibri"/>
              </a:rPr>
              <a:t> </a:t>
            </a:r>
            <a:r>
              <a:rPr sz="650" spc="50" dirty="0">
                <a:latin typeface="Calibri"/>
                <a:cs typeface="Calibri"/>
              </a:rPr>
              <a:t>Stefan</a:t>
            </a:r>
            <a:r>
              <a:rPr sz="650" spc="30" dirty="0">
                <a:latin typeface="Calibri"/>
                <a:cs typeface="Calibri"/>
              </a:rPr>
              <a:t> </a:t>
            </a:r>
            <a:r>
              <a:rPr sz="650" spc="50" dirty="0">
                <a:latin typeface="Calibri"/>
                <a:cs typeface="Calibri"/>
              </a:rPr>
              <a:t>Schauer</a:t>
            </a:r>
            <a:endParaRPr sz="650">
              <a:latin typeface="Calibri"/>
              <a:cs typeface="Calibri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875030" y="762634"/>
            <a:ext cx="3651250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160" dirty="0">
                <a:solidFill>
                  <a:srgbClr val="000000"/>
                </a:solidFill>
              </a:rPr>
              <a:t>Ανίχνευση</a:t>
            </a:r>
            <a:r>
              <a:rPr spc="175" dirty="0">
                <a:solidFill>
                  <a:srgbClr val="000000"/>
                </a:solidFill>
              </a:rPr>
              <a:t> </a:t>
            </a:r>
            <a:r>
              <a:rPr spc="160" dirty="0">
                <a:solidFill>
                  <a:srgbClr val="000000"/>
                </a:solidFill>
              </a:rPr>
              <a:t>κυβερνοεπιθέσεων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443865" y="1122909"/>
            <a:ext cx="7649845" cy="1254189"/>
          </a:xfrm>
          <a:prstGeom prst="rect">
            <a:avLst/>
          </a:prstGeom>
        </p:spPr>
        <p:txBody>
          <a:bodyPr vert="horz" wrap="square" lIns="0" tIns="66040" rIns="0" bIns="0" rtlCol="0">
            <a:spAutoFit/>
          </a:bodyPr>
          <a:lstStyle/>
          <a:p>
            <a:pPr marL="86995">
              <a:lnSpc>
                <a:spcPct val="100000"/>
              </a:lnSpc>
              <a:spcBef>
                <a:spcPts val="520"/>
              </a:spcBef>
            </a:pPr>
            <a:r>
              <a:rPr sz="1100" spc="-5" dirty="0">
                <a:solidFill>
                  <a:srgbClr val="2B2D2F"/>
                </a:solidFill>
                <a:latin typeface="Calibri"/>
                <a:cs typeface="Calibri"/>
              </a:rPr>
              <a:t>Ανίχνευση</a:t>
            </a:r>
            <a:r>
              <a:rPr sz="1100" dirty="0">
                <a:solidFill>
                  <a:srgbClr val="2B2D2F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2B2D2F"/>
                </a:solidFill>
                <a:latin typeface="Calibri"/>
                <a:cs typeface="Calibri"/>
              </a:rPr>
              <a:t>ύποπτων</a:t>
            </a:r>
            <a:r>
              <a:rPr sz="1100" spc="5" dirty="0">
                <a:solidFill>
                  <a:srgbClr val="2B2D2F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2B2D2F"/>
                </a:solidFill>
                <a:latin typeface="Calibri"/>
                <a:cs typeface="Calibri"/>
              </a:rPr>
              <a:t>δραστηριοτήτων</a:t>
            </a:r>
            <a:r>
              <a:rPr sz="1100" dirty="0">
                <a:solidFill>
                  <a:srgbClr val="2B2D2F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2B2D2F"/>
                </a:solidFill>
                <a:latin typeface="Calibri"/>
                <a:cs typeface="Calibri"/>
              </a:rPr>
              <a:t>στο</a:t>
            </a:r>
            <a:r>
              <a:rPr sz="1100" spc="10" dirty="0">
                <a:solidFill>
                  <a:srgbClr val="2B2D2F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2B2D2F"/>
                </a:solidFill>
                <a:latin typeface="Calibri"/>
                <a:cs typeface="Calibri"/>
              </a:rPr>
              <a:t>δίκτυο</a:t>
            </a:r>
            <a:r>
              <a:rPr sz="1100" spc="5" dirty="0">
                <a:solidFill>
                  <a:srgbClr val="2B2D2F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2B2D2F"/>
                </a:solidFill>
                <a:latin typeface="Calibri"/>
                <a:cs typeface="Calibri"/>
              </a:rPr>
              <a:t>με</a:t>
            </a:r>
            <a:r>
              <a:rPr sz="1100" spc="5" dirty="0">
                <a:solidFill>
                  <a:srgbClr val="2B2D2F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2B2D2F"/>
                </a:solidFill>
                <a:latin typeface="Calibri"/>
                <a:cs typeface="Calibri"/>
              </a:rPr>
              <a:t>τη</a:t>
            </a:r>
            <a:r>
              <a:rPr sz="1100" dirty="0">
                <a:solidFill>
                  <a:srgbClr val="2B2D2F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2B2D2F"/>
                </a:solidFill>
                <a:latin typeface="Calibri"/>
                <a:cs typeface="Calibri"/>
              </a:rPr>
              <a:t>χρήση</a:t>
            </a:r>
            <a:r>
              <a:rPr sz="1100" spc="10" dirty="0">
                <a:solidFill>
                  <a:srgbClr val="2B2D2F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2B2D2F"/>
                </a:solidFill>
                <a:latin typeface="Calibri"/>
                <a:cs typeface="Calibri"/>
              </a:rPr>
              <a:t>του</a:t>
            </a:r>
            <a:r>
              <a:rPr sz="1100" spc="-15" dirty="0">
                <a:solidFill>
                  <a:srgbClr val="2B2D2F"/>
                </a:solidFill>
                <a:latin typeface="Calibri"/>
                <a:cs typeface="Calibri"/>
              </a:rPr>
              <a:t> Wireshark</a:t>
            </a:r>
            <a:endParaRPr sz="11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100" dirty="0">
              <a:latin typeface="Calibri"/>
              <a:cs typeface="Calibri"/>
            </a:endParaRPr>
          </a:p>
          <a:p>
            <a:pPr marL="434975" marR="5080" indent="-287655">
              <a:lnSpc>
                <a:spcPct val="100000"/>
              </a:lnSpc>
              <a:buSzPct val="163636"/>
              <a:buFont typeface="Arial"/>
              <a:buChar char="•"/>
              <a:tabLst>
                <a:tab pos="434340" algn="l"/>
                <a:tab pos="434975" algn="l"/>
              </a:tabLst>
            </a:pPr>
            <a:r>
              <a:rPr sz="1100" spc="95" dirty="0">
                <a:latin typeface="Calibri"/>
                <a:cs typeface="Calibri"/>
              </a:rPr>
              <a:t>Ετελέστε</a:t>
            </a:r>
            <a:r>
              <a:rPr sz="1100" spc="55" dirty="0">
                <a:latin typeface="Calibri"/>
                <a:cs typeface="Calibri"/>
              </a:rPr>
              <a:t> </a:t>
            </a:r>
            <a:r>
              <a:rPr sz="1100" spc="100" dirty="0">
                <a:latin typeface="Calibri"/>
                <a:cs typeface="Calibri"/>
              </a:rPr>
              <a:t>την</a:t>
            </a:r>
            <a:r>
              <a:rPr sz="1100" spc="50" dirty="0">
                <a:latin typeface="Calibri"/>
                <a:cs typeface="Calibri"/>
              </a:rPr>
              <a:t> </a:t>
            </a:r>
            <a:r>
              <a:rPr sz="1100" spc="100" dirty="0">
                <a:latin typeface="Calibri"/>
                <a:cs typeface="Calibri"/>
              </a:rPr>
              <a:t>επίθεση</a:t>
            </a:r>
            <a:r>
              <a:rPr sz="1100" spc="60" dirty="0">
                <a:latin typeface="Calibri"/>
                <a:cs typeface="Calibri"/>
              </a:rPr>
              <a:t> </a:t>
            </a:r>
            <a:r>
              <a:rPr sz="1100" spc="95" dirty="0">
                <a:latin typeface="Calibri"/>
                <a:cs typeface="Calibri"/>
              </a:rPr>
              <a:t>arb</a:t>
            </a:r>
            <a:r>
              <a:rPr sz="1100" spc="55" dirty="0">
                <a:latin typeface="Calibri"/>
                <a:cs typeface="Calibri"/>
              </a:rPr>
              <a:t> </a:t>
            </a:r>
            <a:r>
              <a:rPr sz="1100" spc="90" dirty="0">
                <a:latin typeface="Calibri"/>
                <a:cs typeface="Calibri"/>
              </a:rPr>
              <a:t>spoofing</a:t>
            </a:r>
            <a:r>
              <a:rPr sz="1100" spc="60" dirty="0">
                <a:latin typeface="Calibri"/>
                <a:cs typeface="Calibri"/>
              </a:rPr>
              <a:t> </a:t>
            </a:r>
            <a:r>
              <a:rPr sz="1100" spc="100" dirty="0">
                <a:latin typeface="Calibri"/>
                <a:cs typeface="Calibri"/>
              </a:rPr>
              <a:t>χρησιμοποιώντας</a:t>
            </a:r>
            <a:r>
              <a:rPr sz="1100" spc="55" dirty="0">
                <a:latin typeface="Calibri"/>
                <a:cs typeface="Calibri"/>
              </a:rPr>
              <a:t> </a:t>
            </a:r>
            <a:r>
              <a:rPr sz="1100" spc="105" dirty="0">
                <a:latin typeface="Calibri"/>
                <a:cs typeface="Calibri"/>
              </a:rPr>
              <a:t>οποιοδήποτε</a:t>
            </a:r>
            <a:r>
              <a:rPr sz="1100" spc="55" dirty="0">
                <a:latin typeface="Calibri"/>
                <a:cs typeface="Calibri"/>
              </a:rPr>
              <a:t> </a:t>
            </a:r>
            <a:r>
              <a:rPr sz="1100" spc="120" dirty="0">
                <a:latin typeface="Calibri"/>
                <a:cs typeface="Calibri"/>
              </a:rPr>
              <a:t>από</a:t>
            </a:r>
            <a:r>
              <a:rPr sz="1100" spc="60" dirty="0">
                <a:latin typeface="Calibri"/>
                <a:cs typeface="Calibri"/>
              </a:rPr>
              <a:t> </a:t>
            </a:r>
            <a:r>
              <a:rPr sz="1100" spc="100" dirty="0">
                <a:latin typeface="Calibri"/>
                <a:cs typeface="Calibri"/>
              </a:rPr>
              <a:t>τα</a:t>
            </a:r>
            <a:r>
              <a:rPr sz="1100" spc="60" dirty="0">
                <a:latin typeface="Calibri"/>
                <a:cs typeface="Calibri"/>
              </a:rPr>
              <a:t> </a:t>
            </a:r>
            <a:r>
              <a:rPr sz="1100" spc="110" dirty="0">
                <a:latin typeface="Calibri"/>
                <a:cs typeface="Calibri"/>
              </a:rPr>
              <a:t>προαναφερθέντα</a:t>
            </a:r>
            <a:r>
              <a:rPr sz="1100" spc="60" dirty="0">
                <a:latin typeface="Calibri"/>
                <a:cs typeface="Calibri"/>
              </a:rPr>
              <a:t> </a:t>
            </a:r>
            <a:r>
              <a:rPr sz="1100" spc="90" dirty="0">
                <a:latin typeface="Calibri"/>
                <a:cs typeface="Calibri"/>
              </a:rPr>
              <a:t>(</a:t>
            </a:r>
            <a:r>
              <a:rPr sz="1100" b="1" spc="90" dirty="0">
                <a:latin typeface="Calibri"/>
                <a:cs typeface="Calibri"/>
              </a:rPr>
              <a:t>bettercap</a:t>
            </a:r>
            <a:r>
              <a:rPr sz="1100" b="1" spc="60" dirty="0">
                <a:latin typeface="Calibri"/>
                <a:cs typeface="Calibri"/>
              </a:rPr>
              <a:t> </a:t>
            </a:r>
            <a:r>
              <a:rPr sz="1100" b="1" spc="120" dirty="0">
                <a:latin typeface="Calibri"/>
                <a:cs typeface="Calibri"/>
              </a:rPr>
              <a:t>ή </a:t>
            </a:r>
            <a:r>
              <a:rPr sz="1100" b="1" spc="-229" dirty="0">
                <a:latin typeface="Calibri"/>
                <a:cs typeface="Calibri"/>
              </a:rPr>
              <a:t> </a:t>
            </a:r>
            <a:r>
              <a:rPr sz="1100" b="1" spc="95" dirty="0">
                <a:latin typeface="Calibri"/>
                <a:cs typeface="Calibri"/>
              </a:rPr>
              <a:t>arpspoof)</a:t>
            </a:r>
            <a:endParaRPr sz="11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35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lang="en-US" sz="1800" b="0" i="0" u="none" strike="noStrike" baseline="0" dirty="0" err="1">
                <a:latin typeface="CenturyGothic"/>
              </a:rPr>
              <a:t>Bettercap</a:t>
            </a:r>
            <a:r>
              <a:rPr lang="en-US" sz="1800" b="0" i="0" u="none" strike="noStrike" baseline="0" dirty="0">
                <a:latin typeface="CenturyGothic"/>
              </a:rPr>
              <a:t> –</a:t>
            </a:r>
            <a:r>
              <a:rPr lang="en-US" sz="1800" b="0" i="0" u="none" strike="noStrike" baseline="0" dirty="0" err="1">
                <a:latin typeface="CenturyGothic"/>
              </a:rPr>
              <a:t>iface</a:t>
            </a:r>
            <a:r>
              <a:rPr lang="en-US" sz="1800" b="0" i="0" u="none" strike="noStrike" baseline="0" dirty="0">
                <a:latin typeface="CenturyGothic"/>
              </a:rPr>
              <a:t> eth0 –caplet </a:t>
            </a:r>
            <a:r>
              <a:rPr lang="en-US" sz="1800" b="0" i="0" u="none" strike="noStrike" baseline="0" dirty="0" err="1">
                <a:latin typeface="CenturyGothic"/>
              </a:rPr>
              <a:t>spoof.cap</a:t>
            </a:r>
            <a:endParaRPr sz="1100" dirty="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606415" y="5233352"/>
            <a:ext cx="5672455" cy="2838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850" spc="65" dirty="0">
                <a:latin typeface="Calibri"/>
                <a:cs typeface="Calibri"/>
              </a:rPr>
              <a:t>Το </a:t>
            </a:r>
            <a:r>
              <a:rPr sz="850" spc="55" dirty="0">
                <a:latin typeface="Calibri"/>
                <a:cs typeface="Calibri"/>
              </a:rPr>
              <a:t>Wireshark </a:t>
            </a:r>
            <a:r>
              <a:rPr sz="850" spc="45" dirty="0">
                <a:latin typeface="Calibri"/>
                <a:cs typeface="Calibri"/>
              </a:rPr>
              <a:t>αρχίζει </a:t>
            </a:r>
            <a:r>
              <a:rPr sz="850" b="1" spc="65" dirty="0">
                <a:latin typeface="Calibri"/>
                <a:cs typeface="Calibri"/>
              </a:rPr>
              <a:t>να </a:t>
            </a:r>
            <a:r>
              <a:rPr sz="850" b="1" spc="50" dirty="0">
                <a:latin typeface="Calibri"/>
                <a:cs typeface="Calibri"/>
              </a:rPr>
              <a:t>ανιχνεύει </a:t>
            </a:r>
            <a:r>
              <a:rPr sz="850" spc="50" dirty="0">
                <a:latin typeface="Calibri"/>
                <a:cs typeface="Calibri"/>
              </a:rPr>
              <a:t>αιτήσεις </a:t>
            </a:r>
            <a:r>
              <a:rPr sz="850" b="1" spc="65" dirty="0">
                <a:latin typeface="Calibri"/>
                <a:cs typeface="Calibri"/>
              </a:rPr>
              <a:t>ARP </a:t>
            </a:r>
            <a:r>
              <a:rPr sz="850" b="1" spc="50" dirty="0">
                <a:latin typeface="Calibri"/>
                <a:cs typeface="Calibri"/>
              </a:rPr>
              <a:t>poising </a:t>
            </a:r>
            <a:r>
              <a:rPr sz="850" spc="55" dirty="0">
                <a:latin typeface="Calibri"/>
                <a:cs typeface="Calibri"/>
              </a:rPr>
              <a:t>στο </a:t>
            </a:r>
            <a:r>
              <a:rPr sz="850" spc="50" dirty="0">
                <a:latin typeface="Calibri"/>
                <a:cs typeface="Calibri"/>
              </a:rPr>
              <a:t>δίκτυο. Για </a:t>
            </a:r>
            <a:r>
              <a:rPr sz="850" spc="55" dirty="0">
                <a:latin typeface="Calibri"/>
                <a:cs typeface="Calibri"/>
              </a:rPr>
              <a:t>περισσότερη </a:t>
            </a:r>
            <a:r>
              <a:rPr sz="850" b="1" spc="60" dirty="0">
                <a:latin typeface="Calibri"/>
                <a:cs typeface="Calibri"/>
              </a:rPr>
              <a:t>ανάλυση, </a:t>
            </a:r>
            <a:r>
              <a:rPr sz="850" spc="50" dirty="0">
                <a:latin typeface="Calibri"/>
                <a:cs typeface="Calibri"/>
              </a:rPr>
              <a:t>επιλέξτε </a:t>
            </a:r>
            <a:r>
              <a:rPr sz="850" b="1" spc="55" dirty="0">
                <a:latin typeface="Calibri"/>
                <a:cs typeface="Calibri"/>
              </a:rPr>
              <a:t>Expert </a:t>
            </a:r>
            <a:r>
              <a:rPr sz="850" b="1" spc="-185" dirty="0">
                <a:latin typeface="Calibri"/>
                <a:cs typeface="Calibri"/>
              </a:rPr>
              <a:t> </a:t>
            </a:r>
            <a:r>
              <a:rPr sz="850" b="1" spc="55" dirty="0">
                <a:latin typeface="Calibri"/>
                <a:cs typeface="Calibri"/>
              </a:rPr>
              <a:t>Infromation</a:t>
            </a:r>
            <a:r>
              <a:rPr sz="850" b="1" spc="25" dirty="0">
                <a:latin typeface="Calibri"/>
                <a:cs typeface="Calibri"/>
              </a:rPr>
              <a:t> </a:t>
            </a:r>
            <a:r>
              <a:rPr sz="850" b="1" spc="70" dirty="0">
                <a:latin typeface="Calibri"/>
                <a:cs typeface="Calibri"/>
              </a:rPr>
              <a:t>από</a:t>
            </a:r>
            <a:r>
              <a:rPr sz="850" b="1" spc="30" dirty="0">
                <a:latin typeface="Calibri"/>
                <a:cs typeface="Calibri"/>
              </a:rPr>
              <a:t> </a:t>
            </a:r>
            <a:r>
              <a:rPr sz="850" spc="55" dirty="0">
                <a:latin typeface="Calibri"/>
                <a:cs typeface="Calibri"/>
              </a:rPr>
              <a:t>το</a:t>
            </a:r>
            <a:r>
              <a:rPr sz="850" spc="25" dirty="0">
                <a:latin typeface="Calibri"/>
                <a:cs typeface="Calibri"/>
              </a:rPr>
              <a:t> </a:t>
            </a:r>
            <a:r>
              <a:rPr sz="850" b="1" spc="60" dirty="0">
                <a:latin typeface="Calibri"/>
                <a:cs typeface="Calibri"/>
              </a:rPr>
              <a:t>μενού</a:t>
            </a:r>
            <a:r>
              <a:rPr sz="850" b="1" spc="30" dirty="0">
                <a:latin typeface="Calibri"/>
                <a:cs typeface="Calibri"/>
              </a:rPr>
              <a:t> </a:t>
            </a:r>
            <a:r>
              <a:rPr sz="850" b="1" spc="55" dirty="0">
                <a:latin typeface="Calibri"/>
                <a:cs typeface="Calibri"/>
              </a:rPr>
              <a:t>Analyze</a:t>
            </a:r>
            <a:endParaRPr sz="850" dirty="0">
              <a:latin typeface="Calibri"/>
              <a:cs typeface="Calibri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459422" y="2908300"/>
            <a:ext cx="4987925" cy="3949700"/>
            <a:chOff x="459422" y="2908300"/>
            <a:chExt cx="4987925" cy="3949700"/>
          </a:xfrm>
        </p:grpSpPr>
        <p:pic>
          <p:nvPicPr>
            <p:cNvPr id="11" name="object 1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59422" y="2908300"/>
              <a:ext cx="4987607" cy="3949700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09599" y="3058160"/>
              <a:ext cx="4500880" cy="3479800"/>
            </a:xfrm>
            <a:prstGeom prst="rect">
              <a:avLst/>
            </a:prstGeom>
          </p:spPr>
        </p:pic>
      </p:grpSp>
      <p:sp>
        <p:nvSpPr>
          <p:cNvPr id="13" name="object 13"/>
          <p:cNvSpPr txBox="1"/>
          <p:nvPr/>
        </p:nvSpPr>
        <p:spPr>
          <a:xfrm>
            <a:off x="5269865" y="5262562"/>
            <a:ext cx="61594" cy="325120"/>
          </a:xfrm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60"/>
              </a:spcBef>
            </a:pPr>
            <a:r>
              <a:rPr sz="850" dirty="0">
                <a:latin typeface="Arial"/>
                <a:cs typeface="Arial"/>
              </a:rPr>
              <a:t>-</a:t>
            </a:r>
            <a:endParaRPr sz="8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60"/>
              </a:spcBef>
            </a:pPr>
            <a:r>
              <a:rPr sz="850" dirty="0">
                <a:latin typeface="Arial"/>
                <a:cs typeface="Arial"/>
              </a:rPr>
              <a:t>-</a:t>
            </a:r>
            <a:endParaRPr sz="850">
              <a:latin typeface="Arial"/>
              <a:cs typeface="Arial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5537200" y="1319530"/>
            <a:ext cx="6654800" cy="3864610"/>
            <a:chOff x="5537200" y="1319530"/>
            <a:chExt cx="6654800" cy="3864610"/>
          </a:xfrm>
        </p:grpSpPr>
        <p:pic>
          <p:nvPicPr>
            <p:cNvPr id="15" name="object 1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537200" y="1878330"/>
              <a:ext cx="3496309" cy="3305810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732779" y="2073910"/>
              <a:ext cx="2918460" cy="2727960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938259" y="1319530"/>
              <a:ext cx="3253740" cy="3315970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9133840" y="1515110"/>
              <a:ext cx="2913379" cy="2738120"/>
            </a:xfrm>
            <a:prstGeom prst="rect">
              <a:avLst/>
            </a:prstGeom>
          </p:spPr>
        </p:pic>
      </p:grpSp>
      <p:sp>
        <p:nvSpPr>
          <p:cNvPr id="19" name="object 19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720"/>
              </a:lnSpc>
            </a:pPr>
            <a:r>
              <a:rPr spc="30" dirty="0"/>
              <a:t>49</a:t>
            </a:r>
          </a:p>
        </p:txBody>
      </p:sp>
    </p:spTree>
  </p:cSld>
  <p:clrMapOvr>
    <a:masterClrMapping/>
  </p:clrMapOvr>
</p:sld>
</file>

<file path=ppt/slides/slide2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884987" y="0"/>
            <a:ext cx="3958590" cy="6878955"/>
            <a:chOff x="6884987" y="0"/>
            <a:chExt cx="3958590" cy="6878955"/>
          </a:xfrm>
        </p:grpSpPr>
        <p:sp>
          <p:nvSpPr>
            <p:cNvPr id="3" name="object 3"/>
            <p:cNvSpPr/>
            <p:nvPr/>
          </p:nvSpPr>
          <p:spPr>
            <a:xfrm>
              <a:off x="6896100" y="1270"/>
              <a:ext cx="1818639" cy="6856730"/>
            </a:xfrm>
            <a:custGeom>
              <a:avLst/>
              <a:gdLst/>
              <a:ahLst/>
              <a:cxnLst/>
              <a:rect l="l" t="t" r="r" b="b"/>
              <a:pathLst>
                <a:path w="1818640" h="6856730">
                  <a:moveTo>
                    <a:pt x="0" y="6856730"/>
                  </a:moveTo>
                  <a:lnTo>
                    <a:pt x="1818322" y="0"/>
                  </a:lnTo>
                </a:path>
              </a:pathLst>
            </a:custGeom>
            <a:ln w="22225">
              <a:solidFill>
                <a:srgbClr val="D6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7377747" y="0"/>
              <a:ext cx="2555875" cy="6858000"/>
            </a:xfrm>
            <a:custGeom>
              <a:avLst/>
              <a:gdLst/>
              <a:ahLst/>
              <a:cxnLst/>
              <a:rect l="l" t="t" r="r" b="b"/>
              <a:pathLst>
                <a:path w="2555875" h="6858000">
                  <a:moveTo>
                    <a:pt x="1542097" y="1537652"/>
                  </a:moveTo>
                  <a:lnTo>
                    <a:pt x="1494790" y="1544002"/>
                  </a:lnTo>
                  <a:lnTo>
                    <a:pt x="1451292" y="1562100"/>
                  </a:lnTo>
                  <a:lnTo>
                    <a:pt x="1413827" y="1590675"/>
                  </a:lnTo>
                  <a:lnTo>
                    <a:pt x="1384617" y="1628139"/>
                  </a:lnTo>
                  <a:lnTo>
                    <a:pt x="1365885" y="1673860"/>
                  </a:lnTo>
                  <a:lnTo>
                    <a:pt x="970915" y="3128645"/>
                  </a:lnTo>
                  <a:lnTo>
                    <a:pt x="0" y="6858000"/>
                  </a:lnTo>
                  <a:lnTo>
                    <a:pt x="26035" y="6858000"/>
                  </a:lnTo>
                  <a:lnTo>
                    <a:pt x="996632" y="3136265"/>
                  </a:lnTo>
                  <a:lnTo>
                    <a:pt x="1391285" y="1681479"/>
                  </a:lnTo>
                  <a:lnTo>
                    <a:pt x="1412240" y="1635442"/>
                  </a:lnTo>
                  <a:lnTo>
                    <a:pt x="1445577" y="1599247"/>
                  </a:lnTo>
                  <a:lnTo>
                    <a:pt x="1487805" y="1574800"/>
                  </a:lnTo>
                  <a:lnTo>
                    <a:pt x="1535747" y="1564322"/>
                  </a:lnTo>
                  <a:lnTo>
                    <a:pt x="1637665" y="1564322"/>
                  </a:lnTo>
                  <a:lnTo>
                    <a:pt x="1625600" y="1556702"/>
                  </a:lnTo>
                  <a:lnTo>
                    <a:pt x="1590992" y="1544002"/>
                  </a:lnTo>
                  <a:lnTo>
                    <a:pt x="1542097" y="1537652"/>
                  </a:lnTo>
                  <a:close/>
                </a:path>
                <a:path w="2555875" h="6858000">
                  <a:moveTo>
                    <a:pt x="1637665" y="1564322"/>
                  </a:moveTo>
                  <a:lnTo>
                    <a:pt x="1535747" y="1564322"/>
                  </a:lnTo>
                  <a:lnTo>
                    <a:pt x="1585912" y="1569402"/>
                  </a:lnTo>
                  <a:lnTo>
                    <a:pt x="1615122" y="1580514"/>
                  </a:lnTo>
                  <a:lnTo>
                    <a:pt x="1663700" y="1617662"/>
                  </a:lnTo>
                  <a:lnTo>
                    <a:pt x="1694497" y="1671954"/>
                  </a:lnTo>
                  <a:lnTo>
                    <a:pt x="1702117" y="1732597"/>
                  </a:lnTo>
                  <a:lnTo>
                    <a:pt x="1696720" y="1764029"/>
                  </a:lnTo>
                  <a:lnTo>
                    <a:pt x="1437005" y="2721927"/>
                  </a:lnTo>
                  <a:lnTo>
                    <a:pt x="1430655" y="2770822"/>
                  </a:lnTo>
                  <a:lnTo>
                    <a:pt x="1437005" y="2818129"/>
                  </a:lnTo>
                  <a:lnTo>
                    <a:pt x="1455102" y="2861627"/>
                  </a:lnTo>
                  <a:lnTo>
                    <a:pt x="1483677" y="2899092"/>
                  </a:lnTo>
                  <a:lnTo>
                    <a:pt x="1521460" y="2928302"/>
                  </a:lnTo>
                  <a:lnTo>
                    <a:pt x="1566862" y="2947035"/>
                  </a:lnTo>
                  <a:lnTo>
                    <a:pt x="1618932" y="2953067"/>
                  </a:lnTo>
                  <a:lnTo>
                    <a:pt x="1669097" y="2944812"/>
                  </a:lnTo>
                  <a:lnTo>
                    <a:pt x="1704340" y="2928302"/>
                  </a:lnTo>
                  <a:lnTo>
                    <a:pt x="1617662" y="2928302"/>
                  </a:lnTo>
                  <a:lnTo>
                    <a:pt x="1573212" y="2922904"/>
                  </a:lnTo>
                  <a:lnTo>
                    <a:pt x="1527175" y="2901950"/>
                  </a:lnTo>
                  <a:lnTo>
                    <a:pt x="1490980" y="2868612"/>
                  </a:lnTo>
                  <a:lnTo>
                    <a:pt x="1466532" y="2826385"/>
                  </a:lnTo>
                  <a:lnTo>
                    <a:pt x="1456055" y="2778442"/>
                  </a:lnTo>
                  <a:lnTo>
                    <a:pt x="1461135" y="2728277"/>
                  </a:lnTo>
                  <a:lnTo>
                    <a:pt x="1720850" y="1770379"/>
                  </a:lnTo>
                  <a:lnTo>
                    <a:pt x="1726882" y="1734820"/>
                  </a:lnTo>
                  <a:lnTo>
                    <a:pt x="1725930" y="1701800"/>
                  </a:lnTo>
                  <a:lnTo>
                    <a:pt x="1725930" y="1698942"/>
                  </a:lnTo>
                  <a:lnTo>
                    <a:pt x="1717992" y="1664017"/>
                  </a:lnTo>
                  <a:lnTo>
                    <a:pt x="1703070" y="1630679"/>
                  </a:lnTo>
                  <a:lnTo>
                    <a:pt x="1682115" y="1600517"/>
                  </a:lnTo>
                  <a:lnTo>
                    <a:pt x="1656080" y="1575752"/>
                  </a:lnTo>
                  <a:lnTo>
                    <a:pt x="1637665" y="1564322"/>
                  </a:lnTo>
                  <a:close/>
                </a:path>
                <a:path w="2555875" h="6858000">
                  <a:moveTo>
                    <a:pt x="2555875" y="0"/>
                  </a:moveTo>
                  <a:lnTo>
                    <a:pt x="2528570" y="0"/>
                  </a:lnTo>
                  <a:lnTo>
                    <a:pt x="2100177" y="1562100"/>
                  </a:lnTo>
                  <a:lnTo>
                    <a:pt x="1757680" y="2837497"/>
                  </a:lnTo>
                  <a:lnTo>
                    <a:pt x="1732915" y="2875279"/>
                  </a:lnTo>
                  <a:lnTo>
                    <a:pt x="1699895" y="2903537"/>
                  </a:lnTo>
                  <a:lnTo>
                    <a:pt x="1660525" y="2921635"/>
                  </a:lnTo>
                  <a:lnTo>
                    <a:pt x="1617662" y="2928302"/>
                  </a:lnTo>
                  <a:lnTo>
                    <a:pt x="1704340" y="2928302"/>
                  </a:lnTo>
                  <a:lnTo>
                    <a:pt x="1714817" y="2923540"/>
                  </a:lnTo>
                  <a:lnTo>
                    <a:pt x="1753235" y="2890520"/>
                  </a:lnTo>
                  <a:lnTo>
                    <a:pt x="1782127" y="2846387"/>
                  </a:lnTo>
                  <a:lnTo>
                    <a:pt x="1782127" y="2845117"/>
                  </a:lnTo>
                  <a:lnTo>
                    <a:pt x="2124710" y="1568132"/>
                  </a:lnTo>
                  <a:lnTo>
                    <a:pt x="2555875" y="0"/>
                  </a:lnTo>
                  <a:close/>
                </a:path>
              </a:pathLst>
            </a:custGeom>
            <a:solidFill>
              <a:srgbClr val="FFB8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548880" y="6167120"/>
              <a:ext cx="3294379" cy="612140"/>
            </a:xfrm>
            <a:prstGeom prst="rect">
              <a:avLst/>
            </a:prstGeom>
          </p:spPr>
        </p:pic>
      </p:grpSp>
      <p:sp>
        <p:nvSpPr>
          <p:cNvPr id="6" name="object 6"/>
          <p:cNvSpPr txBox="1"/>
          <p:nvPr/>
        </p:nvSpPr>
        <p:spPr>
          <a:xfrm>
            <a:off x="9914890" y="33019"/>
            <a:ext cx="2174240" cy="1244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50" spc="60" dirty="0">
                <a:latin typeface="Calibri"/>
                <a:cs typeface="Calibri"/>
              </a:rPr>
              <a:t>CSP004_C_E:</a:t>
            </a:r>
            <a:r>
              <a:rPr sz="650" spc="35" dirty="0">
                <a:latin typeface="Calibri"/>
                <a:cs typeface="Calibri"/>
              </a:rPr>
              <a:t> </a:t>
            </a:r>
            <a:r>
              <a:rPr sz="650" spc="55" dirty="0">
                <a:latin typeface="Calibri"/>
                <a:cs typeface="Calibri"/>
              </a:rPr>
              <a:t>Abdelkader</a:t>
            </a:r>
            <a:r>
              <a:rPr sz="650" spc="30" dirty="0">
                <a:latin typeface="Calibri"/>
                <a:cs typeface="Calibri"/>
              </a:rPr>
              <a:t> </a:t>
            </a:r>
            <a:r>
              <a:rPr sz="650" spc="60" dirty="0">
                <a:latin typeface="Calibri"/>
                <a:cs typeface="Calibri"/>
              </a:rPr>
              <a:t>Shaaban</a:t>
            </a:r>
            <a:r>
              <a:rPr sz="650" spc="40" dirty="0">
                <a:latin typeface="Calibri"/>
                <a:cs typeface="Calibri"/>
              </a:rPr>
              <a:t> </a:t>
            </a:r>
            <a:r>
              <a:rPr sz="650" spc="55" dirty="0">
                <a:latin typeface="Calibri"/>
                <a:cs typeface="Calibri"/>
              </a:rPr>
              <a:t>και</a:t>
            </a:r>
            <a:r>
              <a:rPr sz="650" spc="25" dirty="0">
                <a:latin typeface="Calibri"/>
                <a:cs typeface="Calibri"/>
              </a:rPr>
              <a:t> </a:t>
            </a:r>
            <a:r>
              <a:rPr sz="650" spc="50" dirty="0">
                <a:latin typeface="Calibri"/>
                <a:cs typeface="Calibri"/>
              </a:rPr>
              <a:t>Stefan</a:t>
            </a:r>
            <a:r>
              <a:rPr sz="650" spc="30" dirty="0">
                <a:latin typeface="Calibri"/>
                <a:cs typeface="Calibri"/>
              </a:rPr>
              <a:t> </a:t>
            </a:r>
            <a:r>
              <a:rPr sz="650" spc="50" dirty="0">
                <a:latin typeface="Calibri"/>
                <a:cs typeface="Calibri"/>
              </a:rPr>
              <a:t>Schauer</a:t>
            </a:r>
            <a:endParaRPr sz="650">
              <a:latin typeface="Calibri"/>
              <a:cs typeface="Calibri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875030" y="762634"/>
            <a:ext cx="3651250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160" dirty="0">
                <a:solidFill>
                  <a:srgbClr val="000000"/>
                </a:solidFill>
              </a:rPr>
              <a:t>Ανίχνευση</a:t>
            </a:r>
            <a:r>
              <a:rPr spc="175" dirty="0">
                <a:solidFill>
                  <a:srgbClr val="000000"/>
                </a:solidFill>
              </a:rPr>
              <a:t> </a:t>
            </a:r>
            <a:r>
              <a:rPr spc="160" dirty="0">
                <a:solidFill>
                  <a:srgbClr val="000000"/>
                </a:solidFill>
              </a:rPr>
              <a:t>κυβερνοεπιθέσεων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443865" y="1122909"/>
            <a:ext cx="7649845" cy="1254189"/>
          </a:xfrm>
          <a:prstGeom prst="rect">
            <a:avLst/>
          </a:prstGeom>
        </p:spPr>
        <p:txBody>
          <a:bodyPr vert="horz" wrap="square" lIns="0" tIns="66040" rIns="0" bIns="0" rtlCol="0">
            <a:spAutoFit/>
          </a:bodyPr>
          <a:lstStyle/>
          <a:p>
            <a:pPr marL="86995">
              <a:lnSpc>
                <a:spcPct val="100000"/>
              </a:lnSpc>
              <a:spcBef>
                <a:spcPts val="520"/>
              </a:spcBef>
            </a:pPr>
            <a:r>
              <a:rPr sz="1100" spc="-5" dirty="0">
                <a:solidFill>
                  <a:srgbClr val="2B2D2F"/>
                </a:solidFill>
                <a:latin typeface="Calibri"/>
                <a:cs typeface="Calibri"/>
              </a:rPr>
              <a:t>Ανίχνευση</a:t>
            </a:r>
            <a:r>
              <a:rPr sz="1100" dirty="0">
                <a:solidFill>
                  <a:srgbClr val="2B2D2F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2B2D2F"/>
                </a:solidFill>
                <a:latin typeface="Calibri"/>
                <a:cs typeface="Calibri"/>
              </a:rPr>
              <a:t>ύποπτων</a:t>
            </a:r>
            <a:r>
              <a:rPr sz="1100" spc="5" dirty="0">
                <a:solidFill>
                  <a:srgbClr val="2B2D2F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2B2D2F"/>
                </a:solidFill>
                <a:latin typeface="Calibri"/>
                <a:cs typeface="Calibri"/>
              </a:rPr>
              <a:t>δραστηριοτήτων</a:t>
            </a:r>
            <a:r>
              <a:rPr sz="1100" dirty="0">
                <a:solidFill>
                  <a:srgbClr val="2B2D2F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2B2D2F"/>
                </a:solidFill>
                <a:latin typeface="Calibri"/>
                <a:cs typeface="Calibri"/>
              </a:rPr>
              <a:t>στο</a:t>
            </a:r>
            <a:r>
              <a:rPr sz="1100" spc="10" dirty="0">
                <a:solidFill>
                  <a:srgbClr val="2B2D2F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2B2D2F"/>
                </a:solidFill>
                <a:latin typeface="Calibri"/>
                <a:cs typeface="Calibri"/>
              </a:rPr>
              <a:t>δίκτυο</a:t>
            </a:r>
            <a:r>
              <a:rPr sz="1100" spc="5" dirty="0">
                <a:solidFill>
                  <a:srgbClr val="2B2D2F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2B2D2F"/>
                </a:solidFill>
                <a:latin typeface="Calibri"/>
                <a:cs typeface="Calibri"/>
              </a:rPr>
              <a:t>με</a:t>
            </a:r>
            <a:r>
              <a:rPr sz="1100" spc="5" dirty="0">
                <a:solidFill>
                  <a:srgbClr val="2B2D2F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2B2D2F"/>
                </a:solidFill>
                <a:latin typeface="Calibri"/>
                <a:cs typeface="Calibri"/>
              </a:rPr>
              <a:t>τη</a:t>
            </a:r>
            <a:r>
              <a:rPr sz="1100" dirty="0">
                <a:solidFill>
                  <a:srgbClr val="2B2D2F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2B2D2F"/>
                </a:solidFill>
                <a:latin typeface="Calibri"/>
                <a:cs typeface="Calibri"/>
              </a:rPr>
              <a:t>χρήση</a:t>
            </a:r>
            <a:r>
              <a:rPr sz="1100" spc="10" dirty="0">
                <a:solidFill>
                  <a:srgbClr val="2B2D2F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2B2D2F"/>
                </a:solidFill>
                <a:latin typeface="Calibri"/>
                <a:cs typeface="Calibri"/>
              </a:rPr>
              <a:t>του</a:t>
            </a:r>
            <a:r>
              <a:rPr sz="1100" spc="-15" dirty="0">
                <a:solidFill>
                  <a:srgbClr val="2B2D2F"/>
                </a:solidFill>
                <a:latin typeface="Calibri"/>
                <a:cs typeface="Calibri"/>
              </a:rPr>
              <a:t> Wireshark</a:t>
            </a:r>
            <a:endParaRPr sz="11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100" dirty="0">
              <a:latin typeface="Calibri"/>
              <a:cs typeface="Calibri"/>
            </a:endParaRPr>
          </a:p>
          <a:p>
            <a:pPr marL="434975" marR="5080" indent="-287655">
              <a:lnSpc>
                <a:spcPct val="100000"/>
              </a:lnSpc>
              <a:buSzPct val="163636"/>
              <a:buFont typeface="Arial"/>
              <a:buChar char="•"/>
              <a:tabLst>
                <a:tab pos="434340" algn="l"/>
                <a:tab pos="434975" algn="l"/>
              </a:tabLst>
            </a:pPr>
            <a:r>
              <a:rPr sz="1100" spc="95" dirty="0">
                <a:latin typeface="Calibri"/>
                <a:cs typeface="Calibri"/>
              </a:rPr>
              <a:t>Ετελέστε</a:t>
            </a:r>
            <a:r>
              <a:rPr sz="1100" spc="55" dirty="0">
                <a:latin typeface="Calibri"/>
                <a:cs typeface="Calibri"/>
              </a:rPr>
              <a:t> </a:t>
            </a:r>
            <a:r>
              <a:rPr sz="1100" spc="100" dirty="0">
                <a:latin typeface="Calibri"/>
                <a:cs typeface="Calibri"/>
              </a:rPr>
              <a:t>την</a:t>
            </a:r>
            <a:r>
              <a:rPr sz="1100" spc="50" dirty="0">
                <a:latin typeface="Calibri"/>
                <a:cs typeface="Calibri"/>
              </a:rPr>
              <a:t> </a:t>
            </a:r>
            <a:r>
              <a:rPr sz="1100" spc="100" dirty="0">
                <a:latin typeface="Calibri"/>
                <a:cs typeface="Calibri"/>
              </a:rPr>
              <a:t>επίθεση</a:t>
            </a:r>
            <a:r>
              <a:rPr sz="1100" spc="60" dirty="0">
                <a:latin typeface="Calibri"/>
                <a:cs typeface="Calibri"/>
              </a:rPr>
              <a:t> </a:t>
            </a:r>
            <a:r>
              <a:rPr sz="1100" spc="95" dirty="0">
                <a:latin typeface="Calibri"/>
                <a:cs typeface="Calibri"/>
              </a:rPr>
              <a:t>arb</a:t>
            </a:r>
            <a:r>
              <a:rPr sz="1100" spc="55" dirty="0">
                <a:latin typeface="Calibri"/>
                <a:cs typeface="Calibri"/>
              </a:rPr>
              <a:t> </a:t>
            </a:r>
            <a:r>
              <a:rPr sz="1100" spc="90" dirty="0">
                <a:latin typeface="Calibri"/>
                <a:cs typeface="Calibri"/>
              </a:rPr>
              <a:t>spoofing</a:t>
            </a:r>
            <a:r>
              <a:rPr sz="1100" spc="60" dirty="0">
                <a:latin typeface="Calibri"/>
                <a:cs typeface="Calibri"/>
              </a:rPr>
              <a:t> </a:t>
            </a:r>
            <a:r>
              <a:rPr sz="1100" spc="100" dirty="0">
                <a:latin typeface="Calibri"/>
                <a:cs typeface="Calibri"/>
              </a:rPr>
              <a:t>χρησιμοποιώντας</a:t>
            </a:r>
            <a:r>
              <a:rPr sz="1100" spc="55" dirty="0">
                <a:latin typeface="Calibri"/>
                <a:cs typeface="Calibri"/>
              </a:rPr>
              <a:t> </a:t>
            </a:r>
            <a:r>
              <a:rPr sz="1100" spc="105" dirty="0">
                <a:latin typeface="Calibri"/>
                <a:cs typeface="Calibri"/>
              </a:rPr>
              <a:t>οποιοδήποτε</a:t>
            </a:r>
            <a:r>
              <a:rPr sz="1100" spc="55" dirty="0">
                <a:latin typeface="Calibri"/>
                <a:cs typeface="Calibri"/>
              </a:rPr>
              <a:t> </a:t>
            </a:r>
            <a:r>
              <a:rPr sz="1100" spc="120" dirty="0">
                <a:latin typeface="Calibri"/>
                <a:cs typeface="Calibri"/>
              </a:rPr>
              <a:t>από</a:t>
            </a:r>
            <a:r>
              <a:rPr sz="1100" spc="60" dirty="0">
                <a:latin typeface="Calibri"/>
                <a:cs typeface="Calibri"/>
              </a:rPr>
              <a:t> </a:t>
            </a:r>
            <a:r>
              <a:rPr sz="1100" spc="100" dirty="0">
                <a:latin typeface="Calibri"/>
                <a:cs typeface="Calibri"/>
              </a:rPr>
              <a:t>τα</a:t>
            </a:r>
            <a:r>
              <a:rPr sz="1100" spc="60" dirty="0">
                <a:latin typeface="Calibri"/>
                <a:cs typeface="Calibri"/>
              </a:rPr>
              <a:t> </a:t>
            </a:r>
            <a:r>
              <a:rPr sz="1100" spc="110" dirty="0">
                <a:latin typeface="Calibri"/>
                <a:cs typeface="Calibri"/>
              </a:rPr>
              <a:t>προαναφερθέντα</a:t>
            </a:r>
            <a:r>
              <a:rPr sz="1100" spc="60" dirty="0">
                <a:latin typeface="Calibri"/>
                <a:cs typeface="Calibri"/>
              </a:rPr>
              <a:t> </a:t>
            </a:r>
            <a:r>
              <a:rPr sz="1100" spc="90" dirty="0">
                <a:latin typeface="Calibri"/>
                <a:cs typeface="Calibri"/>
              </a:rPr>
              <a:t>(</a:t>
            </a:r>
            <a:r>
              <a:rPr sz="1100" b="1" spc="90" dirty="0">
                <a:latin typeface="Calibri"/>
                <a:cs typeface="Calibri"/>
              </a:rPr>
              <a:t>bettercap</a:t>
            </a:r>
            <a:r>
              <a:rPr sz="1100" b="1" spc="60" dirty="0">
                <a:latin typeface="Calibri"/>
                <a:cs typeface="Calibri"/>
              </a:rPr>
              <a:t> </a:t>
            </a:r>
            <a:r>
              <a:rPr sz="1100" b="1" spc="120" dirty="0">
                <a:latin typeface="Calibri"/>
                <a:cs typeface="Calibri"/>
              </a:rPr>
              <a:t>ή </a:t>
            </a:r>
            <a:r>
              <a:rPr sz="1100" b="1" spc="-229" dirty="0">
                <a:latin typeface="Calibri"/>
                <a:cs typeface="Calibri"/>
              </a:rPr>
              <a:t> </a:t>
            </a:r>
            <a:r>
              <a:rPr sz="1100" b="1" spc="95" dirty="0">
                <a:latin typeface="Calibri"/>
                <a:cs typeface="Calibri"/>
              </a:rPr>
              <a:t>arpspoof)</a:t>
            </a:r>
            <a:endParaRPr sz="11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35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lang="en-US" sz="1800" b="0" i="0" u="none" strike="noStrike" baseline="0" dirty="0" err="1">
                <a:latin typeface="CenturyGothic"/>
              </a:rPr>
              <a:t>Bettercap</a:t>
            </a:r>
            <a:r>
              <a:rPr lang="en-US" sz="1800" b="0" i="0" u="none" strike="noStrike" baseline="0" dirty="0">
                <a:latin typeface="CenturyGothic"/>
              </a:rPr>
              <a:t> –</a:t>
            </a:r>
            <a:r>
              <a:rPr lang="en-US" sz="1800" b="0" i="0" u="none" strike="noStrike" baseline="0" dirty="0" err="1">
                <a:latin typeface="CenturyGothic"/>
              </a:rPr>
              <a:t>iface</a:t>
            </a:r>
            <a:r>
              <a:rPr lang="en-US" sz="1800" b="0" i="0" u="none" strike="noStrike" baseline="0" dirty="0">
                <a:latin typeface="CenturyGothic"/>
              </a:rPr>
              <a:t> eth0 –caplet </a:t>
            </a:r>
            <a:r>
              <a:rPr lang="en-US" sz="1800" b="0" i="0" u="none" strike="noStrike" baseline="0" dirty="0" err="1">
                <a:latin typeface="CenturyGothic"/>
              </a:rPr>
              <a:t>spoof.cap</a:t>
            </a:r>
            <a:endParaRPr sz="1100" dirty="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596687" y="5091429"/>
            <a:ext cx="5672455" cy="2838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850" spc="65" dirty="0">
                <a:latin typeface="Calibri"/>
                <a:cs typeface="Calibri"/>
              </a:rPr>
              <a:t>Το </a:t>
            </a:r>
            <a:r>
              <a:rPr sz="850" spc="55" dirty="0">
                <a:latin typeface="Calibri"/>
                <a:cs typeface="Calibri"/>
              </a:rPr>
              <a:t>Wireshark </a:t>
            </a:r>
            <a:r>
              <a:rPr sz="850" spc="45" dirty="0">
                <a:latin typeface="Calibri"/>
                <a:cs typeface="Calibri"/>
              </a:rPr>
              <a:t>αρχίζει </a:t>
            </a:r>
            <a:r>
              <a:rPr sz="850" b="1" spc="65" dirty="0">
                <a:latin typeface="Calibri"/>
                <a:cs typeface="Calibri"/>
              </a:rPr>
              <a:t>να </a:t>
            </a:r>
            <a:r>
              <a:rPr sz="850" b="1" spc="50" dirty="0">
                <a:latin typeface="Calibri"/>
                <a:cs typeface="Calibri"/>
              </a:rPr>
              <a:t>ανιχνεύει </a:t>
            </a:r>
            <a:r>
              <a:rPr sz="850" spc="50" dirty="0">
                <a:latin typeface="Calibri"/>
                <a:cs typeface="Calibri"/>
              </a:rPr>
              <a:t>αιτήσεις </a:t>
            </a:r>
            <a:r>
              <a:rPr sz="850" b="1" spc="65" dirty="0">
                <a:latin typeface="Calibri"/>
                <a:cs typeface="Calibri"/>
              </a:rPr>
              <a:t>ARP </a:t>
            </a:r>
            <a:r>
              <a:rPr sz="850" b="1" spc="50" dirty="0">
                <a:latin typeface="Calibri"/>
                <a:cs typeface="Calibri"/>
              </a:rPr>
              <a:t>poising </a:t>
            </a:r>
            <a:r>
              <a:rPr sz="850" spc="55" dirty="0">
                <a:latin typeface="Calibri"/>
                <a:cs typeface="Calibri"/>
              </a:rPr>
              <a:t>στο </a:t>
            </a:r>
            <a:r>
              <a:rPr sz="850" spc="50" dirty="0">
                <a:latin typeface="Calibri"/>
                <a:cs typeface="Calibri"/>
              </a:rPr>
              <a:t>δίκτυο. Για </a:t>
            </a:r>
            <a:r>
              <a:rPr sz="850" spc="55" dirty="0">
                <a:latin typeface="Calibri"/>
                <a:cs typeface="Calibri"/>
              </a:rPr>
              <a:t>περισσότερη </a:t>
            </a:r>
            <a:r>
              <a:rPr sz="850" b="1" spc="60" dirty="0">
                <a:latin typeface="Calibri"/>
                <a:cs typeface="Calibri"/>
              </a:rPr>
              <a:t>ανάλυση, </a:t>
            </a:r>
            <a:r>
              <a:rPr sz="850" spc="50" dirty="0">
                <a:latin typeface="Calibri"/>
                <a:cs typeface="Calibri"/>
              </a:rPr>
              <a:t>επιλέξτε </a:t>
            </a:r>
            <a:r>
              <a:rPr sz="850" b="1" spc="55" dirty="0">
                <a:latin typeface="Calibri"/>
                <a:cs typeface="Calibri"/>
              </a:rPr>
              <a:t>Expert </a:t>
            </a:r>
            <a:r>
              <a:rPr sz="850" b="1" spc="-185" dirty="0">
                <a:latin typeface="Calibri"/>
                <a:cs typeface="Calibri"/>
              </a:rPr>
              <a:t> </a:t>
            </a:r>
            <a:r>
              <a:rPr sz="850" b="1" spc="55" dirty="0">
                <a:latin typeface="Calibri"/>
                <a:cs typeface="Calibri"/>
              </a:rPr>
              <a:t>Infromation</a:t>
            </a:r>
            <a:r>
              <a:rPr sz="850" b="1" spc="25" dirty="0">
                <a:latin typeface="Calibri"/>
                <a:cs typeface="Calibri"/>
              </a:rPr>
              <a:t> </a:t>
            </a:r>
            <a:r>
              <a:rPr sz="850" b="1" spc="70" dirty="0">
                <a:latin typeface="Calibri"/>
                <a:cs typeface="Calibri"/>
              </a:rPr>
              <a:t>από</a:t>
            </a:r>
            <a:r>
              <a:rPr sz="850" b="1" spc="30" dirty="0">
                <a:latin typeface="Calibri"/>
                <a:cs typeface="Calibri"/>
              </a:rPr>
              <a:t> </a:t>
            </a:r>
            <a:r>
              <a:rPr sz="850" spc="55" dirty="0">
                <a:latin typeface="Calibri"/>
                <a:cs typeface="Calibri"/>
              </a:rPr>
              <a:t>το</a:t>
            </a:r>
            <a:r>
              <a:rPr sz="850" spc="25" dirty="0">
                <a:latin typeface="Calibri"/>
                <a:cs typeface="Calibri"/>
              </a:rPr>
              <a:t> </a:t>
            </a:r>
            <a:r>
              <a:rPr sz="850" b="1" spc="60" dirty="0">
                <a:latin typeface="Calibri"/>
                <a:cs typeface="Calibri"/>
              </a:rPr>
              <a:t>μενού</a:t>
            </a:r>
            <a:r>
              <a:rPr sz="850" b="1" spc="30" dirty="0">
                <a:latin typeface="Calibri"/>
                <a:cs typeface="Calibri"/>
              </a:rPr>
              <a:t> </a:t>
            </a:r>
            <a:r>
              <a:rPr sz="850" b="1" spc="55" dirty="0">
                <a:latin typeface="Calibri"/>
                <a:cs typeface="Calibri"/>
              </a:rPr>
              <a:t>Analyze</a:t>
            </a:r>
            <a:endParaRPr sz="850" dirty="0">
              <a:latin typeface="Calibri"/>
              <a:cs typeface="Calibri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459422" y="2908300"/>
            <a:ext cx="4987925" cy="3949700"/>
            <a:chOff x="459422" y="2908300"/>
            <a:chExt cx="4987925" cy="3949700"/>
          </a:xfrm>
        </p:grpSpPr>
        <p:pic>
          <p:nvPicPr>
            <p:cNvPr id="11" name="object 1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59422" y="2908300"/>
              <a:ext cx="4987607" cy="3949700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09599" y="3058160"/>
              <a:ext cx="4500880" cy="3479800"/>
            </a:xfrm>
            <a:prstGeom prst="rect">
              <a:avLst/>
            </a:prstGeom>
          </p:spPr>
        </p:pic>
      </p:grpSp>
      <p:sp>
        <p:nvSpPr>
          <p:cNvPr id="13" name="object 13"/>
          <p:cNvSpPr txBox="1"/>
          <p:nvPr/>
        </p:nvSpPr>
        <p:spPr>
          <a:xfrm>
            <a:off x="5269865" y="5262562"/>
            <a:ext cx="61594" cy="325120"/>
          </a:xfrm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60"/>
              </a:spcBef>
            </a:pPr>
            <a:r>
              <a:rPr sz="850" dirty="0">
                <a:latin typeface="Arial"/>
                <a:cs typeface="Arial"/>
              </a:rPr>
              <a:t>-</a:t>
            </a:r>
            <a:endParaRPr sz="8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60"/>
              </a:spcBef>
            </a:pPr>
            <a:r>
              <a:rPr sz="850" dirty="0">
                <a:latin typeface="Arial"/>
                <a:cs typeface="Arial"/>
              </a:rPr>
              <a:t>-</a:t>
            </a:r>
            <a:endParaRPr sz="850">
              <a:latin typeface="Arial"/>
              <a:cs typeface="Arial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5537200" y="1319530"/>
            <a:ext cx="6654800" cy="3864610"/>
            <a:chOff x="5537200" y="1319530"/>
            <a:chExt cx="6654800" cy="3864610"/>
          </a:xfrm>
        </p:grpSpPr>
        <p:pic>
          <p:nvPicPr>
            <p:cNvPr id="15" name="object 1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537200" y="1878330"/>
              <a:ext cx="3496309" cy="3305810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732779" y="2073910"/>
              <a:ext cx="2918460" cy="2727960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938259" y="1319530"/>
              <a:ext cx="3253740" cy="3315970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9133840" y="1515110"/>
              <a:ext cx="2913379" cy="2738120"/>
            </a:xfrm>
            <a:prstGeom prst="rect">
              <a:avLst/>
            </a:prstGeom>
          </p:spPr>
        </p:pic>
      </p:grpSp>
      <p:sp>
        <p:nvSpPr>
          <p:cNvPr id="19" name="object 19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720"/>
              </a:lnSpc>
            </a:pPr>
            <a:r>
              <a:rPr spc="30" dirty="0"/>
              <a:t>50</a:t>
            </a:r>
          </a:p>
        </p:txBody>
      </p:sp>
    </p:spTree>
  </p:cSld>
  <p:clrMapOvr>
    <a:masterClrMapping/>
  </p:clrMapOvr>
</p:sld>
</file>

<file path=ppt/slides/slide2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884987" y="0"/>
            <a:ext cx="3958590" cy="6878955"/>
            <a:chOff x="6884987" y="0"/>
            <a:chExt cx="3958590" cy="6878955"/>
          </a:xfrm>
        </p:grpSpPr>
        <p:sp>
          <p:nvSpPr>
            <p:cNvPr id="3" name="object 3"/>
            <p:cNvSpPr/>
            <p:nvPr/>
          </p:nvSpPr>
          <p:spPr>
            <a:xfrm>
              <a:off x="6896100" y="1270"/>
              <a:ext cx="1818639" cy="6856730"/>
            </a:xfrm>
            <a:custGeom>
              <a:avLst/>
              <a:gdLst/>
              <a:ahLst/>
              <a:cxnLst/>
              <a:rect l="l" t="t" r="r" b="b"/>
              <a:pathLst>
                <a:path w="1818640" h="6856730">
                  <a:moveTo>
                    <a:pt x="0" y="6856730"/>
                  </a:moveTo>
                  <a:lnTo>
                    <a:pt x="1818322" y="0"/>
                  </a:lnTo>
                </a:path>
              </a:pathLst>
            </a:custGeom>
            <a:ln w="22225">
              <a:solidFill>
                <a:srgbClr val="D6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7377747" y="0"/>
              <a:ext cx="2555875" cy="6858000"/>
            </a:xfrm>
            <a:custGeom>
              <a:avLst/>
              <a:gdLst/>
              <a:ahLst/>
              <a:cxnLst/>
              <a:rect l="l" t="t" r="r" b="b"/>
              <a:pathLst>
                <a:path w="2555875" h="6858000">
                  <a:moveTo>
                    <a:pt x="1542097" y="1537652"/>
                  </a:moveTo>
                  <a:lnTo>
                    <a:pt x="1494790" y="1544002"/>
                  </a:lnTo>
                  <a:lnTo>
                    <a:pt x="1451292" y="1562100"/>
                  </a:lnTo>
                  <a:lnTo>
                    <a:pt x="1413827" y="1590675"/>
                  </a:lnTo>
                  <a:lnTo>
                    <a:pt x="1384617" y="1628139"/>
                  </a:lnTo>
                  <a:lnTo>
                    <a:pt x="1365885" y="1673860"/>
                  </a:lnTo>
                  <a:lnTo>
                    <a:pt x="970915" y="3128645"/>
                  </a:lnTo>
                  <a:lnTo>
                    <a:pt x="0" y="6858000"/>
                  </a:lnTo>
                  <a:lnTo>
                    <a:pt x="26035" y="6858000"/>
                  </a:lnTo>
                  <a:lnTo>
                    <a:pt x="996632" y="3136265"/>
                  </a:lnTo>
                  <a:lnTo>
                    <a:pt x="1391285" y="1681479"/>
                  </a:lnTo>
                  <a:lnTo>
                    <a:pt x="1412240" y="1635442"/>
                  </a:lnTo>
                  <a:lnTo>
                    <a:pt x="1445577" y="1599247"/>
                  </a:lnTo>
                  <a:lnTo>
                    <a:pt x="1487805" y="1574800"/>
                  </a:lnTo>
                  <a:lnTo>
                    <a:pt x="1535747" y="1564322"/>
                  </a:lnTo>
                  <a:lnTo>
                    <a:pt x="1637665" y="1564322"/>
                  </a:lnTo>
                  <a:lnTo>
                    <a:pt x="1625600" y="1556702"/>
                  </a:lnTo>
                  <a:lnTo>
                    <a:pt x="1590992" y="1544002"/>
                  </a:lnTo>
                  <a:lnTo>
                    <a:pt x="1542097" y="1537652"/>
                  </a:lnTo>
                  <a:close/>
                </a:path>
                <a:path w="2555875" h="6858000">
                  <a:moveTo>
                    <a:pt x="1637665" y="1564322"/>
                  </a:moveTo>
                  <a:lnTo>
                    <a:pt x="1535747" y="1564322"/>
                  </a:lnTo>
                  <a:lnTo>
                    <a:pt x="1585912" y="1569402"/>
                  </a:lnTo>
                  <a:lnTo>
                    <a:pt x="1615122" y="1580514"/>
                  </a:lnTo>
                  <a:lnTo>
                    <a:pt x="1663700" y="1617662"/>
                  </a:lnTo>
                  <a:lnTo>
                    <a:pt x="1694497" y="1671954"/>
                  </a:lnTo>
                  <a:lnTo>
                    <a:pt x="1702117" y="1732597"/>
                  </a:lnTo>
                  <a:lnTo>
                    <a:pt x="1696720" y="1764029"/>
                  </a:lnTo>
                  <a:lnTo>
                    <a:pt x="1437005" y="2721927"/>
                  </a:lnTo>
                  <a:lnTo>
                    <a:pt x="1430655" y="2770822"/>
                  </a:lnTo>
                  <a:lnTo>
                    <a:pt x="1437005" y="2818129"/>
                  </a:lnTo>
                  <a:lnTo>
                    <a:pt x="1455102" y="2861627"/>
                  </a:lnTo>
                  <a:lnTo>
                    <a:pt x="1483677" y="2899092"/>
                  </a:lnTo>
                  <a:lnTo>
                    <a:pt x="1521460" y="2928302"/>
                  </a:lnTo>
                  <a:lnTo>
                    <a:pt x="1566862" y="2947035"/>
                  </a:lnTo>
                  <a:lnTo>
                    <a:pt x="1618932" y="2953067"/>
                  </a:lnTo>
                  <a:lnTo>
                    <a:pt x="1669097" y="2944812"/>
                  </a:lnTo>
                  <a:lnTo>
                    <a:pt x="1704340" y="2928302"/>
                  </a:lnTo>
                  <a:lnTo>
                    <a:pt x="1617662" y="2928302"/>
                  </a:lnTo>
                  <a:lnTo>
                    <a:pt x="1573212" y="2922904"/>
                  </a:lnTo>
                  <a:lnTo>
                    <a:pt x="1527175" y="2901950"/>
                  </a:lnTo>
                  <a:lnTo>
                    <a:pt x="1490980" y="2868612"/>
                  </a:lnTo>
                  <a:lnTo>
                    <a:pt x="1466532" y="2826385"/>
                  </a:lnTo>
                  <a:lnTo>
                    <a:pt x="1456055" y="2778442"/>
                  </a:lnTo>
                  <a:lnTo>
                    <a:pt x="1461135" y="2728277"/>
                  </a:lnTo>
                  <a:lnTo>
                    <a:pt x="1720850" y="1770379"/>
                  </a:lnTo>
                  <a:lnTo>
                    <a:pt x="1726882" y="1734820"/>
                  </a:lnTo>
                  <a:lnTo>
                    <a:pt x="1725930" y="1701800"/>
                  </a:lnTo>
                  <a:lnTo>
                    <a:pt x="1725930" y="1698942"/>
                  </a:lnTo>
                  <a:lnTo>
                    <a:pt x="1717992" y="1664017"/>
                  </a:lnTo>
                  <a:lnTo>
                    <a:pt x="1703070" y="1630679"/>
                  </a:lnTo>
                  <a:lnTo>
                    <a:pt x="1682115" y="1600517"/>
                  </a:lnTo>
                  <a:lnTo>
                    <a:pt x="1656080" y="1575752"/>
                  </a:lnTo>
                  <a:lnTo>
                    <a:pt x="1637665" y="1564322"/>
                  </a:lnTo>
                  <a:close/>
                </a:path>
                <a:path w="2555875" h="6858000">
                  <a:moveTo>
                    <a:pt x="2555875" y="0"/>
                  </a:moveTo>
                  <a:lnTo>
                    <a:pt x="2528570" y="0"/>
                  </a:lnTo>
                  <a:lnTo>
                    <a:pt x="2100177" y="1562100"/>
                  </a:lnTo>
                  <a:lnTo>
                    <a:pt x="1757680" y="2837497"/>
                  </a:lnTo>
                  <a:lnTo>
                    <a:pt x="1732915" y="2875279"/>
                  </a:lnTo>
                  <a:lnTo>
                    <a:pt x="1699895" y="2903537"/>
                  </a:lnTo>
                  <a:lnTo>
                    <a:pt x="1660525" y="2921635"/>
                  </a:lnTo>
                  <a:lnTo>
                    <a:pt x="1617662" y="2928302"/>
                  </a:lnTo>
                  <a:lnTo>
                    <a:pt x="1704340" y="2928302"/>
                  </a:lnTo>
                  <a:lnTo>
                    <a:pt x="1714817" y="2923540"/>
                  </a:lnTo>
                  <a:lnTo>
                    <a:pt x="1753235" y="2890520"/>
                  </a:lnTo>
                  <a:lnTo>
                    <a:pt x="1782127" y="2846387"/>
                  </a:lnTo>
                  <a:lnTo>
                    <a:pt x="1782127" y="2845117"/>
                  </a:lnTo>
                  <a:lnTo>
                    <a:pt x="2124710" y="1568132"/>
                  </a:lnTo>
                  <a:lnTo>
                    <a:pt x="2555875" y="0"/>
                  </a:lnTo>
                  <a:close/>
                </a:path>
              </a:pathLst>
            </a:custGeom>
            <a:solidFill>
              <a:srgbClr val="FFB8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548880" y="6167120"/>
              <a:ext cx="3294379" cy="612140"/>
            </a:xfrm>
            <a:prstGeom prst="rect">
              <a:avLst/>
            </a:prstGeom>
          </p:spPr>
        </p:pic>
      </p:grpSp>
      <p:sp>
        <p:nvSpPr>
          <p:cNvPr id="6" name="object 6"/>
          <p:cNvSpPr txBox="1"/>
          <p:nvPr/>
        </p:nvSpPr>
        <p:spPr>
          <a:xfrm>
            <a:off x="9914890" y="33019"/>
            <a:ext cx="2174240" cy="1244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50" spc="60" dirty="0">
                <a:latin typeface="Calibri"/>
                <a:cs typeface="Calibri"/>
              </a:rPr>
              <a:t>CSP004_C_E:</a:t>
            </a:r>
            <a:r>
              <a:rPr sz="650" spc="35" dirty="0">
                <a:latin typeface="Calibri"/>
                <a:cs typeface="Calibri"/>
              </a:rPr>
              <a:t> </a:t>
            </a:r>
            <a:r>
              <a:rPr sz="650" spc="55" dirty="0">
                <a:latin typeface="Calibri"/>
                <a:cs typeface="Calibri"/>
              </a:rPr>
              <a:t>Abdelkader</a:t>
            </a:r>
            <a:r>
              <a:rPr sz="650" spc="30" dirty="0">
                <a:latin typeface="Calibri"/>
                <a:cs typeface="Calibri"/>
              </a:rPr>
              <a:t> </a:t>
            </a:r>
            <a:r>
              <a:rPr sz="650" spc="60" dirty="0">
                <a:latin typeface="Calibri"/>
                <a:cs typeface="Calibri"/>
              </a:rPr>
              <a:t>Shaaban</a:t>
            </a:r>
            <a:r>
              <a:rPr sz="650" spc="40" dirty="0">
                <a:latin typeface="Calibri"/>
                <a:cs typeface="Calibri"/>
              </a:rPr>
              <a:t> </a:t>
            </a:r>
            <a:r>
              <a:rPr sz="650" spc="55" dirty="0">
                <a:latin typeface="Calibri"/>
                <a:cs typeface="Calibri"/>
              </a:rPr>
              <a:t>και</a:t>
            </a:r>
            <a:r>
              <a:rPr sz="650" spc="25" dirty="0">
                <a:latin typeface="Calibri"/>
                <a:cs typeface="Calibri"/>
              </a:rPr>
              <a:t> </a:t>
            </a:r>
            <a:r>
              <a:rPr sz="650" spc="50" dirty="0">
                <a:latin typeface="Calibri"/>
                <a:cs typeface="Calibri"/>
              </a:rPr>
              <a:t>Stefan</a:t>
            </a:r>
            <a:r>
              <a:rPr sz="650" spc="30" dirty="0">
                <a:latin typeface="Calibri"/>
                <a:cs typeface="Calibri"/>
              </a:rPr>
              <a:t> </a:t>
            </a:r>
            <a:r>
              <a:rPr sz="650" spc="50" dirty="0">
                <a:latin typeface="Calibri"/>
                <a:cs typeface="Calibri"/>
              </a:rPr>
              <a:t>Schauer</a:t>
            </a:r>
            <a:endParaRPr sz="650">
              <a:latin typeface="Calibri"/>
              <a:cs typeface="Calibri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1034414" y="121127"/>
            <a:ext cx="3651250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160" dirty="0">
                <a:solidFill>
                  <a:srgbClr val="000000"/>
                </a:solidFill>
              </a:rPr>
              <a:t>Ανίχνευση</a:t>
            </a:r>
            <a:r>
              <a:rPr spc="175" dirty="0">
                <a:solidFill>
                  <a:srgbClr val="000000"/>
                </a:solidFill>
              </a:rPr>
              <a:t> </a:t>
            </a:r>
            <a:r>
              <a:rPr spc="160" dirty="0">
                <a:solidFill>
                  <a:srgbClr val="000000"/>
                </a:solidFill>
              </a:rPr>
              <a:t>κυβερνοεπιθέσεων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459422" y="663247"/>
            <a:ext cx="2674946" cy="2208297"/>
          </a:xfrm>
          <a:prstGeom prst="rect">
            <a:avLst/>
          </a:prstGeom>
        </p:spPr>
        <p:txBody>
          <a:bodyPr vert="horz" wrap="square" lIns="0" tIns="66040" rIns="0" bIns="0" rtlCol="0">
            <a:spAutoFit/>
          </a:bodyPr>
          <a:lstStyle/>
          <a:p>
            <a:pPr marL="86995">
              <a:lnSpc>
                <a:spcPct val="100000"/>
              </a:lnSpc>
              <a:spcBef>
                <a:spcPts val="520"/>
              </a:spcBef>
            </a:pPr>
            <a:r>
              <a:rPr sz="1100" spc="-5" dirty="0">
                <a:solidFill>
                  <a:srgbClr val="2B2D2F"/>
                </a:solidFill>
                <a:latin typeface="Calibri"/>
                <a:cs typeface="Calibri"/>
              </a:rPr>
              <a:t>Ανίχνευση</a:t>
            </a:r>
            <a:r>
              <a:rPr sz="1100" dirty="0">
                <a:solidFill>
                  <a:srgbClr val="2B2D2F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2B2D2F"/>
                </a:solidFill>
                <a:latin typeface="Calibri"/>
                <a:cs typeface="Calibri"/>
              </a:rPr>
              <a:t>ύποπτων</a:t>
            </a:r>
            <a:r>
              <a:rPr sz="1100" spc="5" dirty="0">
                <a:solidFill>
                  <a:srgbClr val="2B2D2F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2B2D2F"/>
                </a:solidFill>
                <a:latin typeface="Calibri"/>
                <a:cs typeface="Calibri"/>
              </a:rPr>
              <a:t>δραστηριοτήτων</a:t>
            </a:r>
            <a:r>
              <a:rPr sz="1100" dirty="0">
                <a:solidFill>
                  <a:srgbClr val="2B2D2F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2B2D2F"/>
                </a:solidFill>
                <a:latin typeface="Calibri"/>
                <a:cs typeface="Calibri"/>
              </a:rPr>
              <a:t>στο</a:t>
            </a:r>
            <a:r>
              <a:rPr sz="1100" spc="10" dirty="0">
                <a:solidFill>
                  <a:srgbClr val="2B2D2F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2B2D2F"/>
                </a:solidFill>
                <a:latin typeface="Calibri"/>
                <a:cs typeface="Calibri"/>
              </a:rPr>
              <a:t>δίκτυο</a:t>
            </a:r>
            <a:r>
              <a:rPr sz="1100" spc="5" dirty="0">
                <a:solidFill>
                  <a:srgbClr val="2B2D2F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2B2D2F"/>
                </a:solidFill>
                <a:latin typeface="Calibri"/>
                <a:cs typeface="Calibri"/>
              </a:rPr>
              <a:t>με</a:t>
            </a:r>
            <a:r>
              <a:rPr sz="1100" spc="5" dirty="0">
                <a:solidFill>
                  <a:srgbClr val="2B2D2F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2B2D2F"/>
                </a:solidFill>
                <a:latin typeface="Calibri"/>
                <a:cs typeface="Calibri"/>
              </a:rPr>
              <a:t>τη</a:t>
            </a:r>
            <a:r>
              <a:rPr sz="1100" dirty="0">
                <a:solidFill>
                  <a:srgbClr val="2B2D2F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2B2D2F"/>
                </a:solidFill>
                <a:latin typeface="Calibri"/>
                <a:cs typeface="Calibri"/>
              </a:rPr>
              <a:t>χρήση</a:t>
            </a:r>
            <a:r>
              <a:rPr sz="1100" spc="10" dirty="0">
                <a:solidFill>
                  <a:srgbClr val="2B2D2F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2B2D2F"/>
                </a:solidFill>
                <a:latin typeface="Calibri"/>
                <a:cs typeface="Calibri"/>
              </a:rPr>
              <a:t>του</a:t>
            </a:r>
            <a:r>
              <a:rPr sz="1100" spc="-15" dirty="0">
                <a:solidFill>
                  <a:srgbClr val="2B2D2F"/>
                </a:solidFill>
                <a:latin typeface="Calibri"/>
                <a:cs typeface="Calibri"/>
              </a:rPr>
              <a:t> Wireshark</a:t>
            </a:r>
            <a:endParaRPr sz="11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100" dirty="0">
              <a:latin typeface="Calibri"/>
              <a:cs typeface="Calibri"/>
            </a:endParaRPr>
          </a:p>
          <a:p>
            <a:pPr marL="434975" marR="5080" indent="-287655">
              <a:lnSpc>
                <a:spcPct val="100000"/>
              </a:lnSpc>
              <a:buSzPct val="163636"/>
              <a:buFont typeface="Arial"/>
              <a:buChar char="•"/>
              <a:tabLst>
                <a:tab pos="434340" algn="l"/>
                <a:tab pos="434975" algn="l"/>
              </a:tabLst>
            </a:pPr>
            <a:r>
              <a:rPr sz="1100" spc="95" dirty="0">
                <a:latin typeface="Calibri"/>
                <a:cs typeface="Calibri"/>
              </a:rPr>
              <a:t>Ετελέστε</a:t>
            </a:r>
            <a:r>
              <a:rPr sz="1100" spc="55" dirty="0">
                <a:latin typeface="Calibri"/>
                <a:cs typeface="Calibri"/>
              </a:rPr>
              <a:t> </a:t>
            </a:r>
            <a:r>
              <a:rPr sz="1100" spc="100" dirty="0">
                <a:latin typeface="Calibri"/>
                <a:cs typeface="Calibri"/>
              </a:rPr>
              <a:t>την</a:t>
            </a:r>
            <a:r>
              <a:rPr sz="1100" spc="50" dirty="0">
                <a:latin typeface="Calibri"/>
                <a:cs typeface="Calibri"/>
              </a:rPr>
              <a:t> </a:t>
            </a:r>
            <a:r>
              <a:rPr sz="1100" spc="100" dirty="0">
                <a:latin typeface="Calibri"/>
                <a:cs typeface="Calibri"/>
              </a:rPr>
              <a:t>επίθεση</a:t>
            </a:r>
            <a:r>
              <a:rPr sz="1100" spc="60" dirty="0">
                <a:latin typeface="Calibri"/>
                <a:cs typeface="Calibri"/>
              </a:rPr>
              <a:t> </a:t>
            </a:r>
            <a:r>
              <a:rPr sz="1100" spc="95" dirty="0">
                <a:latin typeface="Calibri"/>
                <a:cs typeface="Calibri"/>
              </a:rPr>
              <a:t>arb</a:t>
            </a:r>
            <a:r>
              <a:rPr sz="1100" spc="55" dirty="0">
                <a:latin typeface="Calibri"/>
                <a:cs typeface="Calibri"/>
              </a:rPr>
              <a:t> </a:t>
            </a:r>
            <a:r>
              <a:rPr sz="1100" spc="90" dirty="0">
                <a:latin typeface="Calibri"/>
                <a:cs typeface="Calibri"/>
              </a:rPr>
              <a:t>spoofing</a:t>
            </a:r>
            <a:r>
              <a:rPr sz="1100" spc="60" dirty="0">
                <a:latin typeface="Calibri"/>
                <a:cs typeface="Calibri"/>
              </a:rPr>
              <a:t> </a:t>
            </a:r>
            <a:r>
              <a:rPr sz="1100" spc="100" dirty="0">
                <a:latin typeface="Calibri"/>
                <a:cs typeface="Calibri"/>
              </a:rPr>
              <a:t>χρησιμοποιώντας</a:t>
            </a:r>
            <a:r>
              <a:rPr sz="1100" spc="55" dirty="0">
                <a:latin typeface="Calibri"/>
                <a:cs typeface="Calibri"/>
              </a:rPr>
              <a:t> </a:t>
            </a:r>
            <a:r>
              <a:rPr sz="1100" spc="105" dirty="0">
                <a:latin typeface="Calibri"/>
                <a:cs typeface="Calibri"/>
              </a:rPr>
              <a:t>οποιοδήποτε</a:t>
            </a:r>
            <a:r>
              <a:rPr sz="1100" spc="55" dirty="0">
                <a:latin typeface="Calibri"/>
                <a:cs typeface="Calibri"/>
              </a:rPr>
              <a:t> </a:t>
            </a:r>
            <a:r>
              <a:rPr sz="1100" spc="120" dirty="0">
                <a:latin typeface="Calibri"/>
                <a:cs typeface="Calibri"/>
              </a:rPr>
              <a:t>από</a:t>
            </a:r>
            <a:r>
              <a:rPr sz="1100" spc="60" dirty="0">
                <a:latin typeface="Calibri"/>
                <a:cs typeface="Calibri"/>
              </a:rPr>
              <a:t> </a:t>
            </a:r>
            <a:r>
              <a:rPr sz="1100" spc="100" dirty="0">
                <a:latin typeface="Calibri"/>
                <a:cs typeface="Calibri"/>
              </a:rPr>
              <a:t>τα</a:t>
            </a:r>
            <a:r>
              <a:rPr sz="1100" spc="60" dirty="0">
                <a:latin typeface="Calibri"/>
                <a:cs typeface="Calibri"/>
              </a:rPr>
              <a:t> </a:t>
            </a:r>
            <a:r>
              <a:rPr sz="1100" spc="110" dirty="0">
                <a:latin typeface="Calibri"/>
                <a:cs typeface="Calibri"/>
              </a:rPr>
              <a:t>προαναφερθέντα</a:t>
            </a:r>
            <a:r>
              <a:rPr sz="1100" spc="60" dirty="0">
                <a:latin typeface="Calibri"/>
                <a:cs typeface="Calibri"/>
              </a:rPr>
              <a:t> </a:t>
            </a:r>
            <a:r>
              <a:rPr sz="1100" spc="90" dirty="0">
                <a:latin typeface="Calibri"/>
                <a:cs typeface="Calibri"/>
              </a:rPr>
              <a:t>(</a:t>
            </a:r>
            <a:r>
              <a:rPr sz="1100" b="1" spc="90" dirty="0">
                <a:latin typeface="Calibri"/>
                <a:cs typeface="Calibri"/>
              </a:rPr>
              <a:t>bettercap</a:t>
            </a:r>
            <a:r>
              <a:rPr sz="1100" b="1" spc="60" dirty="0">
                <a:latin typeface="Calibri"/>
                <a:cs typeface="Calibri"/>
              </a:rPr>
              <a:t> </a:t>
            </a:r>
            <a:r>
              <a:rPr sz="1100" b="1" spc="120" dirty="0">
                <a:latin typeface="Calibri"/>
                <a:cs typeface="Calibri"/>
              </a:rPr>
              <a:t>ή </a:t>
            </a:r>
            <a:r>
              <a:rPr sz="1100" b="1" spc="-229" dirty="0">
                <a:latin typeface="Calibri"/>
                <a:cs typeface="Calibri"/>
              </a:rPr>
              <a:t> </a:t>
            </a:r>
            <a:r>
              <a:rPr sz="1100" b="1" spc="95" dirty="0">
                <a:latin typeface="Calibri"/>
                <a:cs typeface="Calibri"/>
              </a:rPr>
              <a:t>arpspoof)</a:t>
            </a:r>
            <a:endParaRPr sz="11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35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lang="en-US" sz="1800" b="0" i="0" u="none" strike="noStrike" baseline="0" dirty="0" err="1">
                <a:latin typeface="CenturyGothic"/>
              </a:rPr>
              <a:t>Bettercap</a:t>
            </a:r>
            <a:r>
              <a:rPr lang="en-US" sz="1800" b="0" i="0" u="none" strike="noStrike" baseline="0" dirty="0">
                <a:latin typeface="CenturyGothic"/>
              </a:rPr>
              <a:t> –</a:t>
            </a:r>
            <a:r>
              <a:rPr lang="en-US" sz="1800" b="0" i="0" u="none" strike="noStrike" baseline="0" dirty="0" err="1">
                <a:latin typeface="CenturyGothic"/>
              </a:rPr>
              <a:t>iface</a:t>
            </a:r>
            <a:r>
              <a:rPr lang="en-US" sz="1800" b="0" i="0" u="none" strike="noStrike" baseline="0" dirty="0">
                <a:latin typeface="CenturyGothic"/>
              </a:rPr>
              <a:t> eth0 –caplet </a:t>
            </a:r>
            <a:r>
              <a:rPr lang="en-US" sz="1800" b="0" i="0" u="none" strike="noStrike" baseline="0" dirty="0" err="1">
                <a:latin typeface="CenturyGothic"/>
              </a:rPr>
              <a:t>spoof.cap</a:t>
            </a:r>
            <a:endParaRPr sz="1100" dirty="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556884" y="4625022"/>
            <a:ext cx="5672455" cy="2838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850" spc="65" dirty="0">
                <a:latin typeface="Calibri"/>
                <a:cs typeface="Calibri"/>
              </a:rPr>
              <a:t>Το </a:t>
            </a:r>
            <a:r>
              <a:rPr sz="850" spc="55" dirty="0">
                <a:latin typeface="Calibri"/>
                <a:cs typeface="Calibri"/>
              </a:rPr>
              <a:t>Wireshark </a:t>
            </a:r>
            <a:r>
              <a:rPr sz="850" spc="45" dirty="0">
                <a:latin typeface="Calibri"/>
                <a:cs typeface="Calibri"/>
              </a:rPr>
              <a:t>αρχίζει </a:t>
            </a:r>
            <a:r>
              <a:rPr sz="850" b="1" spc="65" dirty="0">
                <a:latin typeface="Calibri"/>
                <a:cs typeface="Calibri"/>
              </a:rPr>
              <a:t>να </a:t>
            </a:r>
            <a:r>
              <a:rPr sz="850" b="1" spc="50" dirty="0">
                <a:latin typeface="Calibri"/>
                <a:cs typeface="Calibri"/>
              </a:rPr>
              <a:t>ανιχνεύει </a:t>
            </a:r>
            <a:r>
              <a:rPr sz="850" spc="50" dirty="0">
                <a:latin typeface="Calibri"/>
                <a:cs typeface="Calibri"/>
              </a:rPr>
              <a:t>αιτήσεις </a:t>
            </a:r>
            <a:r>
              <a:rPr sz="850" b="1" spc="65" dirty="0">
                <a:latin typeface="Calibri"/>
                <a:cs typeface="Calibri"/>
              </a:rPr>
              <a:t>ARP </a:t>
            </a:r>
            <a:r>
              <a:rPr sz="850" b="1" spc="50" dirty="0">
                <a:latin typeface="Calibri"/>
                <a:cs typeface="Calibri"/>
              </a:rPr>
              <a:t>poising </a:t>
            </a:r>
            <a:r>
              <a:rPr sz="850" spc="55" dirty="0">
                <a:latin typeface="Calibri"/>
                <a:cs typeface="Calibri"/>
              </a:rPr>
              <a:t>στο </a:t>
            </a:r>
            <a:r>
              <a:rPr sz="850" spc="50" dirty="0">
                <a:latin typeface="Calibri"/>
                <a:cs typeface="Calibri"/>
              </a:rPr>
              <a:t>δίκτυο. Για </a:t>
            </a:r>
            <a:r>
              <a:rPr sz="850" spc="55" dirty="0">
                <a:latin typeface="Calibri"/>
                <a:cs typeface="Calibri"/>
              </a:rPr>
              <a:t>περισσότερη </a:t>
            </a:r>
            <a:r>
              <a:rPr sz="850" b="1" spc="60" dirty="0">
                <a:latin typeface="Calibri"/>
                <a:cs typeface="Calibri"/>
              </a:rPr>
              <a:t>ανάλυση, </a:t>
            </a:r>
            <a:r>
              <a:rPr sz="850" spc="50" dirty="0">
                <a:latin typeface="Calibri"/>
                <a:cs typeface="Calibri"/>
              </a:rPr>
              <a:t>επιλέξτε </a:t>
            </a:r>
            <a:r>
              <a:rPr sz="850" b="1" spc="55" dirty="0">
                <a:latin typeface="Calibri"/>
                <a:cs typeface="Calibri"/>
              </a:rPr>
              <a:t>Expert </a:t>
            </a:r>
            <a:r>
              <a:rPr sz="850" b="1" spc="-185" dirty="0">
                <a:latin typeface="Calibri"/>
                <a:cs typeface="Calibri"/>
              </a:rPr>
              <a:t> </a:t>
            </a:r>
            <a:r>
              <a:rPr sz="850" b="1" spc="55" dirty="0">
                <a:latin typeface="Calibri"/>
                <a:cs typeface="Calibri"/>
              </a:rPr>
              <a:t>Infromation</a:t>
            </a:r>
            <a:r>
              <a:rPr sz="850" b="1" spc="25" dirty="0">
                <a:latin typeface="Calibri"/>
                <a:cs typeface="Calibri"/>
              </a:rPr>
              <a:t> </a:t>
            </a:r>
            <a:r>
              <a:rPr sz="850" b="1" spc="70" dirty="0">
                <a:latin typeface="Calibri"/>
                <a:cs typeface="Calibri"/>
              </a:rPr>
              <a:t>από</a:t>
            </a:r>
            <a:r>
              <a:rPr sz="850" b="1" spc="30" dirty="0">
                <a:latin typeface="Calibri"/>
                <a:cs typeface="Calibri"/>
              </a:rPr>
              <a:t> </a:t>
            </a:r>
            <a:r>
              <a:rPr sz="850" spc="55" dirty="0">
                <a:latin typeface="Calibri"/>
                <a:cs typeface="Calibri"/>
              </a:rPr>
              <a:t>το</a:t>
            </a:r>
            <a:r>
              <a:rPr sz="850" spc="25" dirty="0">
                <a:latin typeface="Calibri"/>
                <a:cs typeface="Calibri"/>
              </a:rPr>
              <a:t> </a:t>
            </a:r>
            <a:r>
              <a:rPr sz="850" b="1" spc="60" dirty="0">
                <a:latin typeface="Calibri"/>
                <a:cs typeface="Calibri"/>
              </a:rPr>
              <a:t>μενού</a:t>
            </a:r>
            <a:r>
              <a:rPr sz="850" b="1" spc="30" dirty="0">
                <a:latin typeface="Calibri"/>
                <a:cs typeface="Calibri"/>
              </a:rPr>
              <a:t> </a:t>
            </a:r>
            <a:r>
              <a:rPr sz="850" b="1" spc="55" dirty="0">
                <a:latin typeface="Calibri"/>
                <a:cs typeface="Calibri"/>
              </a:rPr>
              <a:t>Analyze</a:t>
            </a:r>
            <a:endParaRPr sz="850">
              <a:latin typeface="Calibri"/>
              <a:cs typeface="Calibri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459422" y="2908300"/>
            <a:ext cx="4987925" cy="3949700"/>
            <a:chOff x="459422" y="2908300"/>
            <a:chExt cx="4987925" cy="3949700"/>
          </a:xfrm>
        </p:grpSpPr>
        <p:pic>
          <p:nvPicPr>
            <p:cNvPr id="11" name="object 1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59422" y="2908300"/>
              <a:ext cx="4987607" cy="3949700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09599" y="3058160"/>
              <a:ext cx="4500880" cy="3479800"/>
            </a:xfrm>
            <a:prstGeom prst="rect">
              <a:avLst/>
            </a:prstGeom>
          </p:spPr>
        </p:pic>
      </p:grpSp>
      <p:sp>
        <p:nvSpPr>
          <p:cNvPr id="13" name="object 13"/>
          <p:cNvSpPr txBox="1"/>
          <p:nvPr/>
        </p:nvSpPr>
        <p:spPr>
          <a:xfrm>
            <a:off x="5269865" y="5262562"/>
            <a:ext cx="61594" cy="325120"/>
          </a:xfrm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60"/>
              </a:spcBef>
            </a:pPr>
            <a:r>
              <a:rPr sz="850" dirty="0">
                <a:latin typeface="Arial"/>
                <a:cs typeface="Arial"/>
              </a:rPr>
              <a:t>-</a:t>
            </a:r>
            <a:endParaRPr sz="8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60"/>
              </a:spcBef>
            </a:pPr>
            <a:r>
              <a:rPr sz="850" dirty="0">
                <a:latin typeface="Arial"/>
                <a:cs typeface="Arial"/>
              </a:rPr>
              <a:t>-</a:t>
            </a:r>
            <a:endParaRPr sz="850">
              <a:latin typeface="Arial"/>
              <a:cs typeface="Arial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2923231" y="1270318"/>
            <a:ext cx="9319260" cy="5500370"/>
            <a:chOff x="2872739" y="1254760"/>
            <a:chExt cx="9319260" cy="5500370"/>
          </a:xfrm>
        </p:grpSpPr>
        <p:pic>
          <p:nvPicPr>
            <p:cNvPr id="15" name="object 1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537200" y="2123440"/>
              <a:ext cx="3496309" cy="3305810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732779" y="2319020"/>
              <a:ext cx="2918460" cy="2727960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938260" y="1564640"/>
              <a:ext cx="3253740" cy="3315970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9133839" y="1760220"/>
              <a:ext cx="2913379" cy="2738119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872739" y="1254760"/>
              <a:ext cx="7303769" cy="5500370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3068319" y="1450340"/>
              <a:ext cx="6725920" cy="4922520"/>
            </a:xfrm>
            <a:prstGeom prst="rect">
              <a:avLst/>
            </a:prstGeom>
          </p:spPr>
        </p:pic>
      </p:grpSp>
      <p:sp>
        <p:nvSpPr>
          <p:cNvPr id="21" name="object 21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720"/>
              </a:lnSpc>
            </a:pPr>
            <a:r>
              <a:rPr spc="30" dirty="0"/>
              <a:t>51</a:t>
            </a:r>
          </a:p>
        </p:txBody>
      </p:sp>
    </p:spTree>
  </p:cSld>
  <p:clrMapOvr>
    <a:masterClrMapping/>
  </p:clrMapOvr>
</p:sld>
</file>

<file path=ppt/slides/slide2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144250" y="6412229"/>
            <a:ext cx="81280" cy="825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615"/>
              </a:lnSpc>
            </a:pPr>
            <a:r>
              <a:rPr sz="650" spc="-30" dirty="0">
                <a:latin typeface="Calibri"/>
                <a:cs typeface="Calibri"/>
              </a:rPr>
              <a:t>5</a:t>
            </a:r>
            <a:r>
              <a:rPr sz="650" dirty="0">
                <a:latin typeface="Calibri"/>
                <a:cs typeface="Calibri"/>
              </a:rPr>
              <a:t>2</a:t>
            </a:r>
            <a:endParaRPr sz="650">
              <a:latin typeface="Calibri"/>
              <a:cs typeface="Calibri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6884987" y="0"/>
            <a:ext cx="5275580" cy="6878955"/>
            <a:chOff x="6884987" y="0"/>
            <a:chExt cx="5275580" cy="6878955"/>
          </a:xfrm>
        </p:grpSpPr>
        <p:sp>
          <p:nvSpPr>
            <p:cNvPr id="4" name="object 4"/>
            <p:cNvSpPr/>
            <p:nvPr/>
          </p:nvSpPr>
          <p:spPr>
            <a:xfrm>
              <a:off x="6896100" y="1270"/>
              <a:ext cx="1818639" cy="6856730"/>
            </a:xfrm>
            <a:custGeom>
              <a:avLst/>
              <a:gdLst/>
              <a:ahLst/>
              <a:cxnLst/>
              <a:rect l="l" t="t" r="r" b="b"/>
              <a:pathLst>
                <a:path w="1818640" h="6856730">
                  <a:moveTo>
                    <a:pt x="0" y="6856730"/>
                  </a:moveTo>
                  <a:lnTo>
                    <a:pt x="1818322" y="0"/>
                  </a:lnTo>
                </a:path>
              </a:pathLst>
            </a:custGeom>
            <a:ln w="22225">
              <a:solidFill>
                <a:srgbClr val="D6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7377747" y="0"/>
              <a:ext cx="2555875" cy="6858000"/>
            </a:xfrm>
            <a:custGeom>
              <a:avLst/>
              <a:gdLst/>
              <a:ahLst/>
              <a:cxnLst/>
              <a:rect l="l" t="t" r="r" b="b"/>
              <a:pathLst>
                <a:path w="2555875" h="6858000">
                  <a:moveTo>
                    <a:pt x="1542097" y="1537652"/>
                  </a:moveTo>
                  <a:lnTo>
                    <a:pt x="1494790" y="1544002"/>
                  </a:lnTo>
                  <a:lnTo>
                    <a:pt x="1451292" y="1562100"/>
                  </a:lnTo>
                  <a:lnTo>
                    <a:pt x="1413827" y="1590675"/>
                  </a:lnTo>
                  <a:lnTo>
                    <a:pt x="1384617" y="1628139"/>
                  </a:lnTo>
                  <a:lnTo>
                    <a:pt x="1365885" y="1673860"/>
                  </a:lnTo>
                  <a:lnTo>
                    <a:pt x="970915" y="3128645"/>
                  </a:lnTo>
                  <a:lnTo>
                    <a:pt x="0" y="6858000"/>
                  </a:lnTo>
                  <a:lnTo>
                    <a:pt x="26035" y="6858000"/>
                  </a:lnTo>
                  <a:lnTo>
                    <a:pt x="996632" y="3136265"/>
                  </a:lnTo>
                  <a:lnTo>
                    <a:pt x="1391285" y="1681479"/>
                  </a:lnTo>
                  <a:lnTo>
                    <a:pt x="1412240" y="1635442"/>
                  </a:lnTo>
                  <a:lnTo>
                    <a:pt x="1445577" y="1599247"/>
                  </a:lnTo>
                  <a:lnTo>
                    <a:pt x="1487805" y="1574800"/>
                  </a:lnTo>
                  <a:lnTo>
                    <a:pt x="1535747" y="1564322"/>
                  </a:lnTo>
                  <a:lnTo>
                    <a:pt x="1637665" y="1564322"/>
                  </a:lnTo>
                  <a:lnTo>
                    <a:pt x="1625600" y="1556702"/>
                  </a:lnTo>
                  <a:lnTo>
                    <a:pt x="1590992" y="1544002"/>
                  </a:lnTo>
                  <a:lnTo>
                    <a:pt x="1542097" y="1537652"/>
                  </a:lnTo>
                  <a:close/>
                </a:path>
                <a:path w="2555875" h="6858000">
                  <a:moveTo>
                    <a:pt x="1637665" y="1564322"/>
                  </a:moveTo>
                  <a:lnTo>
                    <a:pt x="1535747" y="1564322"/>
                  </a:lnTo>
                  <a:lnTo>
                    <a:pt x="1585912" y="1569402"/>
                  </a:lnTo>
                  <a:lnTo>
                    <a:pt x="1615122" y="1580514"/>
                  </a:lnTo>
                  <a:lnTo>
                    <a:pt x="1663700" y="1617662"/>
                  </a:lnTo>
                  <a:lnTo>
                    <a:pt x="1694497" y="1671954"/>
                  </a:lnTo>
                  <a:lnTo>
                    <a:pt x="1702117" y="1732597"/>
                  </a:lnTo>
                  <a:lnTo>
                    <a:pt x="1696720" y="1764029"/>
                  </a:lnTo>
                  <a:lnTo>
                    <a:pt x="1437005" y="2721927"/>
                  </a:lnTo>
                  <a:lnTo>
                    <a:pt x="1430655" y="2770822"/>
                  </a:lnTo>
                  <a:lnTo>
                    <a:pt x="1437005" y="2818129"/>
                  </a:lnTo>
                  <a:lnTo>
                    <a:pt x="1455102" y="2861627"/>
                  </a:lnTo>
                  <a:lnTo>
                    <a:pt x="1483677" y="2899092"/>
                  </a:lnTo>
                  <a:lnTo>
                    <a:pt x="1521460" y="2928302"/>
                  </a:lnTo>
                  <a:lnTo>
                    <a:pt x="1566862" y="2947035"/>
                  </a:lnTo>
                  <a:lnTo>
                    <a:pt x="1618932" y="2953067"/>
                  </a:lnTo>
                  <a:lnTo>
                    <a:pt x="1669097" y="2944812"/>
                  </a:lnTo>
                  <a:lnTo>
                    <a:pt x="1704340" y="2928302"/>
                  </a:lnTo>
                  <a:lnTo>
                    <a:pt x="1617662" y="2928302"/>
                  </a:lnTo>
                  <a:lnTo>
                    <a:pt x="1573212" y="2922904"/>
                  </a:lnTo>
                  <a:lnTo>
                    <a:pt x="1527175" y="2901950"/>
                  </a:lnTo>
                  <a:lnTo>
                    <a:pt x="1490980" y="2868612"/>
                  </a:lnTo>
                  <a:lnTo>
                    <a:pt x="1466532" y="2826385"/>
                  </a:lnTo>
                  <a:lnTo>
                    <a:pt x="1456055" y="2778442"/>
                  </a:lnTo>
                  <a:lnTo>
                    <a:pt x="1461135" y="2728277"/>
                  </a:lnTo>
                  <a:lnTo>
                    <a:pt x="1720850" y="1770379"/>
                  </a:lnTo>
                  <a:lnTo>
                    <a:pt x="1726882" y="1734820"/>
                  </a:lnTo>
                  <a:lnTo>
                    <a:pt x="1725930" y="1701800"/>
                  </a:lnTo>
                  <a:lnTo>
                    <a:pt x="1725930" y="1698942"/>
                  </a:lnTo>
                  <a:lnTo>
                    <a:pt x="1717992" y="1664017"/>
                  </a:lnTo>
                  <a:lnTo>
                    <a:pt x="1703070" y="1630679"/>
                  </a:lnTo>
                  <a:lnTo>
                    <a:pt x="1682115" y="1600517"/>
                  </a:lnTo>
                  <a:lnTo>
                    <a:pt x="1656080" y="1575752"/>
                  </a:lnTo>
                  <a:lnTo>
                    <a:pt x="1637665" y="1564322"/>
                  </a:lnTo>
                  <a:close/>
                </a:path>
                <a:path w="2555875" h="6858000">
                  <a:moveTo>
                    <a:pt x="2555875" y="0"/>
                  </a:moveTo>
                  <a:lnTo>
                    <a:pt x="2528570" y="0"/>
                  </a:lnTo>
                  <a:lnTo>
                    <a:pt x="2100177" y="1562100"/>
                  </a:lnTo>
                  <a:lnTo>
                    <a:pt x="1757680" y="2837497"/>
                  </a:lnTo>
                  <a:lnTo>
                    <a:pt x="1732915" y="2875279"/>
                  </a:lnTo>
                  <a:lnTo>
                    <a:pt x="1699895" y="2903537"/>
                  </a:lnTo>
                  <a:lnTo>
                    <a:pt x="1660525" y="2921635"/>
                  </a:lnTo>
                  <a:lnTo>
                    <a:pt x="1617662" y="2928302"/>
                  </a:lnTo>
                  <a:lnTo>
                    <a:pt x="1704340" y="2928302"/>
                  </a:lnTo>
                  <a:lnTo>
                    <a:pt x="1714817" y="2923540"/>
                  </a:lnTo>
                  <a:lnTo>
                    <a:pt x="1753235" y="2890520"/>
                  </a:lnTo>
                  <a:lnTo>
                    <a:pt x="1782127" y="2846387"/>
                  </a:lnTo>
                  <a:lnTo>
                    <a:pt x="1782127" y="2845117"/>
                  </a:lnTo>
                  <a:lnTo>
                    <a:pt x="2124710" y="1568132"/>
                  </a:lnTo>
                  <a:lnTo>
                    <a:pt x="2555875" y="0"/>
                  </a:lnTo>
                  <a:close/>
                </a:path>
              </a:pathLst>
            </a:custGeom>
            <a:solidFill>
              <a:srgbClr val="FFB8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7895589" y="5207635"/>
              <a:ext cx="756285" cy="1645920"/>
            </a:xfrm>
            <a:custGeom>
              <a:avLst/>
              <a:gdLst/>
              <a:ahLst/>
              <a:cxnLst/>
              <a:rect l="l" t="t" r="r" b="b"/>
              <a:pathLst>
                <a:path w="756284" h="1645920">
                  <a:moveTo>
                    <a:pt x="578484" y="0"/>
                  </a:moveTo>
                  <a:lnTo>
                    <a:pt x="532129" y="6350"/>
                  </a:lnTo>
                  <a:lnTo>
                    <a:pt x="489902" y="24129"/>
                  </a:lnTo>
                  <a:lnTo>
                    <a:pt x="453389" y="52387"/>
                  </a:lnTo>
                  <a:lnTo>
                    <a:pt x="425132" y="89534"/>
                  </a:lnTo>
                  <a:lnTo>
                    <a:pt x="406400" y="134619"/>
                  </a:lnTo>
                  <a:lnTo>
                    <a:pt x="0" y="1645602"/>
                  </a:lnTo>
                  <a:lnTo>
                    <a:pt x="26352" y="1645602"/>
                  </a:lnTo>
                  <a:lnTo>
                    <a:pt x="430212" y="140969"/>
                  </a:lnTo>
                  <a:lnTo>
                    <a:pt x="450214" y="95249"/>
                  </a:lnTo>
                  <a:lnTo>
                    <a:pt x="482282" y="59689"/>
                  </a:lnTo>
                  <a:lnTo>
                    <a:pt x="523239" y="35559"/>
                  </a:lnTo>
                  <a:lnTo>
                    <a:pt x="569594" y="25399"/>
                  </a:lnTo>
                  <a:lnTo>
                    <a:pt x="662362" y="25399"/>
                  </a:lnTo>
                  <a:lnTo>
                    <a:pt x="624839" y="6350"/>
                  </a:lnTo>
                  <a:lnTo>
                    <a:pt x="578484" y="0"/>
                  </a:lnTo>
                  <a:close/>
                </a:path>
                <a:path w="756284" h="1645920">
                  <a:moveTo>
                    <a:pt x="662362" y="25399"/>
                  </a:moveTo>
                  <a:lnTo>
                    <a:pt x="569594" y="25399"/>
                  </a:lnTo>
                  <a:lnTo>
                    <a:pt x="618489" y="30797"/>
                  </a:lnTo>
                  <a:lnTo>
                    <a:pt x="672464" y="57784"/>
                  </a:lnTo>
                  <a:lnTo>
                    <a:pt x="711517" y="103822"/>
                  </a:lnTo>
                  <a:lnTo>
                    <a:pt x="730884" y="161607"/>
                  </a:lnTo>
                  <a:lnTo>
                    <a:pt x="731837" y="192087"/>
                  </a:lnTo>
                  <a:lnTo>
                    <a:pt x="726439" y="222884"/>
                  </a:lnTo>
                  <a:lnTo>
                    <a:pt x="343852" y="1645602"/>
                  </a:lnTo>
                  <a:lnTo>
                    <a:pt x="370204" y="1645602"/>
                  </a:lnTo>
                  <a:lnTo>
                    <a:pt x="750252" y="229552"/>
                  </a:lnTo>
                  <a:lnTo>
                    <a:pt x="756284" y="193674"/>
                  </a:lnTo>
                  <a:lnTo>
                    <a:pt x="755332" y="158432"/>
                  </a:lnTo>
                  <a:lnTo>
                    <a:pt x="732789" y="91122"/>
                  </a:lnTo>
                  <a:lnTo>
                    <a:pt x="686752" y="37782"/>
                  </a:lnTo>
                  <a:lnTo>
                    <a:pt x="662362" y="25399"/>
                  </a:lnTo>
                  <a:close/>
                </a:path>
              </a:pathLst>
            </a:custGeom>
            <a:solidFill>
              <a:srgbClr val="D679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548880" y="6167120"/>
              <a:ext cx="3294379" cy="612140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424419" y="2222499"/>
              <a:ext cx="4735830" cy="4635499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620000" y="2418080"/>
              <a:ext cx="4157979" cy="4114800"/>
            </a:xfrm>
            <a:prstGeom prst="rect">
              <a:avLst/>
            </a:prstGeom>
          </p:spPr>
        </p:pic>
      </p:grpSp>
      <p:sp>
        <p:nvSpPr>
          <p:cNvPr id="10" name="object 10"/>
          <p:cNvSpPr txBox="1"/>
          <p:nvPr/>
        </p:nvSpPr>
        <p:spPr>
          <a:xfrm>
            <a:off x="9914890" y="33019"/>
            <a:ext cx="2174240" cy="1244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50" spc="60" dirty="0">
                <a:latin typeface="Calibri"/>
                <a:cs typeface="Calibri"/>
              </a:rPr>
              <a:t>CSP004_C_E:</a:t>
            </a:r>
            <a:r>
              <a:rPr sz="650" spc="35" dirty="0">
                <a:latin typeface="Calibri"/>
                <a:cs typeface="Calibri"/>
              </a:rPr>
              <a:t> </a:t>
            </a:r>
            <a:r>
              <a:rPr sz="650" spc="55" dirty="0">
                <a:latin typeface="Calibri"/>
                <a:cs typeface="Calibri"/>
              </a:rPr>
              <a:t>Abdelkader</a:t>
            </a:r>
            <a:r>
              <a:rPr sz="650" spc="30" dirty="0">
                <a:latin typeface="Calibri"/>
                <a:cs typeface="Calibri"/>
              </a:rPr>
              <a:t> </a:t>
            </a:r>
            <a:r>
              <a:rPr sz="650" spc="60" dirty="0">
                <a:latin typeface="Calibri"/>
                <a:cs typeface="Calibri"/>
              </a:rPr>
              <a:t>Shaaban</a:t>
            </a:r>
            <a:r>
              <a:rPr sz="650" spc="40" dirty="0">
                <a:latin typeface="Calibri"/>
                <a:cs typeface="Calibri"/>
              </a:rPr>
              <a:t> </a:t>
            </a:r>
            <a:r>
              <a:rPr sz="650" spc="55" dirty="0">
                <a:latin typeface="Calibri"/>
                <a:cs typeface="Calibri"/>
              </a:rPr>
              <a:t>και</a:t>
            </a:r>
            <a:r>
              <a:rPr sz="650" spc="25" dirty="0">
                <a:latin typeface="Calibri"/>
                <a:cs typeface="Calibri"/>
              </a:rPr>
              <a:t> </a:t>
            </a:r>
            <a:r>
              <a:rPr sz="650" spc="50" dirty="0">
                <a:latin typeface="Calibri"/>
                <a:cs typeface="Calibri"/>
              </a:rPr>
              <a:t>Stefan</a:t>
            </a:r>
            <a:r>
              <a:rPr sz="650" spc="25" dirty="0">
                <a:latin typeface="Calibri"/>
                <a:cs typeface="Calibri"/>
              </a:rPr>
              <a:t> </a:t>
            </a:r>
            <a:r>
              <a:rPr sz="650" spc="50" dirty="0">
                <a:latin typeface="Calibri"/>
                <a:cs typeface="Calibri"/>
              </a:rPr>
              <a:t>Schauer</a:t>
            </a:r>
            <a:endParaRPr sz="650">
              <a:latin typeface="Calibri"/>
              <a:cs typeface="Calibri"/>
            </a:endParaRPr>
          </a:p>
        </p:txBody>
      </p: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1525269" y="762634"/>
            <a:ext cx="3651250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160" dirty="0">
                <a:solidFill>
                  <a:srgbClr val="000000"/>
                </a:solidFill>
              </a:rPr>
              <a:t>Ανίχνευση</a:t>
            </a:r>
            <a:r>
              <a:rPr spc="180" dirty="0">
                <a:solidFill>
                  <a:srgbClr val="000000"/>
                </a:solidFill>
              </a:rPr>
              <a:t> </a:t>
            </a:r>
            <a:r>
              <a:rPr spc="160" dirty="0">
                <a:solidFill>
                  <a:srgbClr val="000000"/>
                </a:solidFill>
              </a:rPr>
              <a:t>κυβερνοεπιθέσεων</a:t>
            </a:r>
          </a:p>
        </p:txBody>
      </p:sp>
      <p:sp>
        <p:nvSpPr>
          <p:cNvPr id="12" name="object 12"/>
          <p:cNvSpPr txBox="1"/>
          <p:nvPr/>
        </p:nvSpPr>
        <p:spPr>
          <a:xfrm>
            <a:off x="443865" y="1158875"/>
            <a:ext cx="1711960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b="1" spc="-15" dirty="0">
                <a:solidFill>
                  <a:srgbClr val="2B2D2F"/>
                </a:solidFill>
                <a:latin typeface="Calibri"/>
                <a:cs typeface="Calibri"/>
              </a:rPr>
              <a:t>Επιθέσεις</a:t>
            </a:r>
            <a:r>
              <a:rPr sz="1100" b="1" spc="-20" dirty="0">
                <a:solidFill>
                  <a:srgbClr val="2B2D2F"/>
                </a:solidFill>
                <a:latin typeface="Calibri"/>
                <a:cs typeface="Calibri"/>
              </a:rPr>
              <a:t> </a:t>
            </a:r>
            <a:r>
              <a:rPr sz="1100" b="1" spc="-5" dirty="0">
                <a:solidFill>
                  <a:srgbClr val="2B2D2F"/>
                </a:solidFill>
                <a:latin typeface="Calibri"/>
                <a:cs typeface="Calibri"/>
              </a:rPr>
              <a:t>δηλητηρίασης</a:t>
            </a:r>
            <a:r>
              <a:rPr sz="1100" b="1" spc="-15" dirty="0">
                <a:solidFill>
                  <a:srgbClr val="2B2D2F"/>
                </a:solidFill>
                <a:latin typeface="Calibri"/>
                <a:cs typeface="Calibri"/>
              </a:rPr>
              <a:t> </a:t>
            </a:r>
            <a:r>
              <a:rPr sz="1100" b="1" spc="-5" dirty="0">
                <a:solidFill>
                  <a:srgbClr val="2B2D2F"/>
                </a:solidFill>
                <a:latin typeface="Calibri"/>
                <a:cs typeface="Calibri"/>
              </a:rPr>
              <a:t>ARP</a:t>
            </a:r>
            <a:endParaRPr sz="1100" dirty="0">
              <a:latin typeface="Calibri"/>
              <a:cs typeface="Calibri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8747442" y="778192"/>
            <a:ext cx="3093085" cy="1049655"/>
          </a:xfrm>
          <a:prstGeom prst="rect">
            <a:avLst/>
          </a:prstGeom>
        </p:spPr>
        <p:txBody>
          <a:bodyPr vert="horz" wrap="square" lIns="0" tIns="34925" rIns="0" bIns="0" rtlCol="0">
            <a:spAutoFit/>
          </a:bodyPr>
          <a:lstStyle/>
          <a:p>
            <a:pPr marL="578485" marR="100330" indent="-566420">
              <a:lnSpc>
                <a:spcPts val="2590"/>
              </a:lnSpc>
              <a:spcBef>
                <a:spcPts val="275"/>
              </a:spcBef>
            </a:pPr>
            <a:r>
              <a:rPr sz="2250" b="1" spc="120" dirty="0">
                <a:latin typeface="Times New Roman"/>
                <a:cs typeface="Times New Roman"/>
              </a:rPr>
              <a:t>Λειτουργικό </a:t>
            </a:r>
            <a:r>
              <a:rPr sz="2250" b="1" spc="130" dirty="0">
                <a:latin typeface="Times New Roman"/>
                <a:cs typeface="Times New Roman"/>
              </a:rPr>
              <a:t>σύστημα </a:t>
            </a:r>
            <a:r>
              <a:rPr sz="2250" b="1" spc="-550" dirty="0">
                <a:latin typeface="Times New Roman"/>
                <a:cs typeface="Times New Roman"/>
              </a:rPr>
              <a:t> </a:t>
            </a:r>
            <a:r>
              <a:rPr sz="2250" b="1" spc="195" dirty="0">
                <a:latin typeface="Times New Roman"/>
                <a:cs typeface="Times New Roman"/>
              </a:rPr>
              <a:t>Windows </a:t>
            </a:r>
            <a:r>
              <a:rPr sz="2250" b="1" spc="160" dirty="0">
                <a:latin typeface="Times New Roman"/>
                <a:cs typeface="Times New Roman"/>
              </a:rPr>
              <a:t>OS</a:t>
            </a:r>
            <a:endParaRPr sz="2250" dirty="0">
              <a:latin typeface="Times New Roman"/>
              <a:cs typeface="Times New Roman"/>
            </a:endParaRPr>
          </a:p>
          <a:p>
            <a:pPr marL="52705">
              <a:lnSpc>
                <a:spcPct val="100000"/>
              </a:lnSpc>
              <a:spcBef>
                <a:spcPts val="1385"/>
              </a:spcBef>
              <a:tabLst>
                <a:tab pos="1922780" algn="l"/>
              </a:tabLst>
            </a:pPr>
            <a:r>
              <a:rPr sz="1100" spc="100" dirty="0">
                <a:latin typeface="Calibri"/>
                <a:cs typeface="Calibri"/>
              </a:rPr>
              <a:t>	</a:t>
            </a:r>
            <a:endParaRPr sz="1100" dirty="0">
              <a:latin typeface="Calibri"/>
              <a:cs typeface="Calibri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602615" y="2459672"/>
            <a:ext cx="6484620" cy="553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9720" indent="-287020">
              <a:lnSpc>
                <a:spcPct val="100000"/>
              </a:lnSpc>
              <a:spcBef>
                <a:spcPts val="100"/>
              </a:spcBef>
              <a:buSzPct val="163636"/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sz="1100" spc="110" dirty="0">
                <a:latin typeface="Calibri"/>
                <a:cs typeface="Calibri"/>
              </a:rPr>
              <a:t>Το</a:t>
            </a:r>
            <a:r>
              <a:rPr sz="1100" spc="60" dirty="0">
                <a:latin typeface="Calibri"/>
                <a:cs typeface="Calibri"/>
              </a:rPr>
              <a:t> </a:t>
            </a:r>
            <a:r>
              <a:rPr sz="1100" b="1" spc="100" dirty="0">
                <a:latin typeface="Calibri"/>
                <a:cs typeface="Calibri"/>
              </a:rPr>
              <a:t>εργαλείο</a:t>
            </a:r>
            <a:r>
              <a:rPr sz="1100" b="1" spc="60" dirty="0">
                <a:latin typeface="Calibri"/>
                <a:cs typeface="Calibri"/>
              </a:rPr>
              <a:t> </a:t>
            </a:r>
            <a:r>
              <a:rPr sz="1100" b="1" spc="100" dirty="0">
                <a:latin typeface="Calibri"/>
                <a:cs typeface="Calibri"/>
              </a:rPr>
              <a:t>xarp</a:t>
            </a:r>
            <a:r>
              <a:rPr sz="1100" b="1" spc="55" dirty="0">
                <a:latin typeface="Calibri"/>
                <a:cs typeface="Calibri"/>
              </a:rPr>
              <a:t> </a:t>
            </a:r>
            <a:r>
              <a:rPr sz="1100" spc="100" dirty="0">
                <a:latin typeface="Calibri"/>
                <a:cs typeface="Calibri"/>
              </a:rPr>
              <a:t>μπορεί</a:t>
            </a:r>
            <a:r>
              <a:rPr sz="1100" spc="55" dirty="0">
                <a:latin typeface="Calibri"/>
                <a:cs typeface="Calibri"/>
              </a:rPr>
              <a:t> </a:t>
            </a:r>
            <a:r>
              <a:rPr sz="1100" spc="110" dirty="0">
                <a:latin typeface="Calibri"/>
                <a:cs typeface="Calibri"/>
              </a:rPr>
              <a:t>να</a:t>
            </a:r>
            <a:r>
              <a:rPr sz="1100" spc="60" dirty="0">
                <a:latin typeface="Calibri"/>
                <a:cs typeface="Calibri"/>
              </a:rPr>
              <a:t> </a:t>
            </a:r>
            <a:r>
              <a:rPr sz="1100" b="1" spc="95" dirty="0">
                <a:latin typeface="Calibri"/>
                <a:cs typeface="Calibri"/>
              </a:rPr>
              <a:t>ανιχνεύσει</a:t>
            </a:r>
            <a:r>
              <a:rPr sz="1100" b="1" spc="55" dirty="0">
                <a:latin typeface="Calibri"/>
                <a:cs typeface="Calibri"/>
              </a:rPr>
              <a:t> </a:t>
            </a:r>
            <a:r>
              <a:rPr sz="1100" b="1" spc="110" dirty="0">
                <a:latin typeface="Calibri"/>
                <a:cs typeface="Calibri"/>
              </a:rPr>
              <a:t>αυτόματα</a:t>
            </a:r>
            <a:r>
              <a:rPr sz="1100" b="1" spc="60" dirty="0">
                <a:latin typeface="Calibri"/>
                <a:cs typeface="Calibri"/>
              </a:rPr>
              <a:t> </a:t>
            </a:r>
            <a:r>
              <a:rPr sz="1100" spc="105" dirty="0">
                <a:latin typeface="Calibri"/>
                <a:cs typeface="Calibri"/>
              </a:rPr>
              <a:t>οποιεσδήποτε</a:t>
            </a:r>
            <a:r>
              <a:rPr sz="1100" spc="50" dirty="0">
                <a:latin typeface="Calibri"/>
                <a:cs typeface="Calibri"/>
              </a:rPr>
              <a:t> </a:t>
            </a:r>
            <a:r>
              <a:rPr sz="1100" spc="85" dirty="0">
                <a:latin typeface="Calibri"/>
                <a:cs typeface="Calibri"/>
              </a:rPr>
              <a:t>τέτοιες</a:t>
            </a:r>
            <a:r>
              <a:rPr sz="1100" spc="55" dirty="0">
                <a:latin typeface="Calibri"/>
                <a:cs typeface="Calibri"/>
              </a:rPr>
              <a:t> </a:t>
            </a:r>
            <a:r>
              <a:rPr sz="1100" spc="85" dirty="0">
                <a:latin typeface="Calibri"/>
                <a:cs typeface="Calibri"/>
              </a:rPr>
              <a:t>δραστηριότητες.</a:t>
            </a:r>
            <a:endParaRPr sz="1100" dirty="0">
              <a:latin typeface="Calibri"/>
              <a:cs typeface="Calibri"/>
            </a:endParaRPr>
          </a:p>
          <a:p>
            <a:pPr marL="100965" algn="ctr">
              <a:lnSpc>
                <a:spcPct val="100000"/>
              </a:lnSpc>
              <a:spcBef>
                <a:spcPts val="1515"/>
              </a:spcBef>
            </a:pPr>
            <a:r>
              <a:rPr sz="1100" b="1" spc="40" dirty="0">
                <a:latin typeface="Calibri"/>
                <a:cs typeface="Calibri"/>
              </a:rPr>
              <a:t>Πριν</a:t>
            </a:r>
            <a:r>
              <a:rPr sz="1100" b="1" spc="-25" dirty="0">
                <a:latin typeface="Calibri"/>
                <a:cs typeface="Calibri"/>
              </a:rPr>
              <a:t> </a:t>
            </a:r>
            <a:r>
              <a:rPr sz="1100" b="1" spc="50" dirty="0">
                <a:latin typeface="Calibri"/>
                <a:cs typeface="Calibri"/>
              </a:rPr>
              <a:t>από</a:t>
            </a:r>
            <a:r>
              <a:rPr sz="1100" b="1" spc="-20" dirty="0">
                <a:latin typeface="Calibri"/>
                <a:cs typeface="Calibri"/>
              </a:rPr>
              <a:t> </a:t>
            </a:r>
            <a:r>
              <a:rPr sz="1100" b="1" spc="45" dirty="0">
                <a:latin typeface="Calibri"/>
                <a:cs typeface="Calibri"/>
              </a:rPr>
              <a:t>το</a:t>
            </a:r>
            <a:endParaRPr sz="1100" dirty="0">
              <a:latin typeface="Calibri"/>
              <a:cs typeface="Calibri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9081769" y="2117725"/>
            <a:ext cx="527685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b="1" spc="30" dirty="0">
                <a:latin typeface="Calibri"/>
                <a:cs typeface="Calibri"/>
              </a:rPr>
              <a:t>Μ</a:t>
            </a:r>
            <a:r>
              <a:rPr sz="1100" b="1" spc="10" dirty="0">
                <a:latin typeface="Calibri"/>
                <a:cs typeface="Calibri"/>
              </a:rPr>
              <a:t>ε</a:t>
            </a:r>
            <a:r>
              <a:rPr sz="1100" b="1" spc="5" dirty="0">
                <a:latin typeface="Calibri"/>
                <a:cs typeface="Calibri"/>
              </a:rPr>
              <a:t>τ</a:t>
            </a:r>
            <a:r>
              <a:rPr sz="1100" b="1" spc="30" dirty="0">
                <a:latin typeface="Calibri"/>
                <a:cs typeface="Calibri"/>
              </a:rPr>
              <a:t>ά</a:t>
            </a:r>
            <a:r>
              <a:rPr sz="1100" b="1" spc="-10" dirty="0">
                <a:latin typeface="Calibri"/>
                <a:cs typeface="Calibri"/>
              </a:rPr>
              <a:t> </a:t>
            </a:r>
            <a:r>
              <a:rPr sz="1100" b="1" spc="5" dirty="0">
                <a:latin typeface="Calibri"/>
                <a:cs typeface="Calibri"/>
              </a:rPr>
              <a:t>τ</a:t>
            </a:r>
            <a:r>
              <a:rPr sz="1100" b="1" spc="30" dirty="0">
                <a:latin typeface="Calibri"/>
                <a:cs typeface="Calibri"/>
              </a:rPr>
              <a:t>ο</a:t>
            </a:r>
            <a:endParaRPr sz="1100">
              <a:latin typeface="Calibri"/>
              <a:cs typeface="Calibri"/>
            </a:endParaRPr>
          </a:p>
        </p:txBody>
      </p:sp>
      <p:grpSp>
        <p:nvGrpSpPr>
          <p:cNvPr id="23" name="object 23"/>
          <p:cNvGrpSpPr/>
          <p:nvPr/>
        </p:nvGrpSpPr>
        <p:grpSpPr>
          <a:xfrm>
            <a:off x="1658465" y="3141229"/>
            <a:ext cx="4761865" cy="3694429"/>
            <a:chOff x="1658465" y="3141229"/>
            <a:chExt cx="4761865" cy="3694429"/>
          </a:xfrm>
        </p:grpSpPr>
        <p:pic>
          <p:nvPicPr>
            <p:cNvPr id="24" name="object 2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658465" y="3141229"/>
              <a:ext cx="4761540" cy="3693968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808480" y="3291205"/>
              <a:ext cx="4274820" cy="3210560"/>
            </a:xfrm>
            <a:prstGeom prst="rect">
              <a:avLst/>
            </a:prstGeom>
          </p:spPr>
        </p:pic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4CA7E28F-D980-9009-96C3-87CDBF1E6955}"/>
              </a:ext>
            </a:extLst>
          </p:cNvPr>
          <p:cNvSpPr txBox="1"/>
          <p:nvPr/>
        </p:nvSpPr>
        <p:spPr>
          <a:xfrm>
            <a:off x="590549" y="1582628"/>
            <a:ext cx="66503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Η εντολή </a:t>
            </a:r>
            <a:r>
              <a:rPr lang="el-GR" b="1" dirty="0"/>
              <a:t>"</a:t>
            </a:r>
            <a:r>
              <a:rPr lang="el-GR" b="1" dirty="0" err="1"/>
              <a:t>arp</a:t>
            </a:r>
            <a:r>
              <a:rPr lang="el-GR" b="1" dirty="0"/>
              <a:t> -a"</a:t>
            </a:r>
            <a:r>
              <a:rPr lang="el-GR" dirty="0"/>
              <a:t> πρέπει να εκτελείται </a:t>
            </a:r>
            <a:r>
              <a:rPr lang="el-GR" b="1" dirty="0"/>
              <a:t>χειροκίνητα κάθε φορά</a:t>
            </a:r>
            <a:r>
              <a:rPr lang="el-GR" dirty="0"/>
              <a:t> για να εντοπίζονται </a:t>
            </a:r>
            <a:r>
              <a:rPr lang="el-GR" b="1" dirty="0"/>
              <a:t>ύποπτες δραστηριότητες</a:t>
            </a:r>
            <a:r>
              <a:rPr lang="el-GR" dirty="0"/>
              <a:t> στο δίκτυο.</a:t>
            </a:r>
          </a:p>
        </p:txBody>
      </p:sp>
    </p:spTree>
  </p:cSld>
  <p:clrMapOvr>
    <a:masterClrMapping/>
  </p:clrMapOvr>
</p:sld>
</file>

<file path=ppt/slides/slide2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object 3"/>
          <p:cNvGrpSpPr/>
          <p:nvPr/>
        </p:nvGrpSpPr>
        <p:grpSpPr>
          <a:xfrm>
            <a:off x="3180079" y="0"/>
            <a:ext cx="7663180" cy="6878955"/>
            <a:chOff x="3180079" y="0"/>
            <a:chExt cx="7663180" cy="6878955"/>
          </a:xfrm>
        </p:grpSpPr>
        <p:sp>
          <p:nvSpPr>
            <p:cNvPr id="4" name="object 4"/>
            <p:cNvSpPr/>
            <p:nvPr/>
          </p:nvSpPr>
          <p:spPr>
            <a:xfrm>
              <a:off x="6896100" y="1270"/>
              <a:ext cx="1818639" cy="6856730"/>
            </a:xfrm>
            <a:custGeom>
              <a:avLst/>
              <a:gdLst/>
              <a:ahLst/>
              <a:cxnLst/>
              <a:rect l="l" t="t" r="r" b="b"/>
              <a:pathLst>
                <a:path w="1818640" h="6856730">
                  <a:moveTo>
                    <a:pt x="0" y="6856730"/>
                  </a:moveTo>
                  <a:lnTo>
                    <a:pt x="1818322" y="0"/>
                  </a:lnTo>
                </a:path>
              </a:pathLst>
            </a:custGeom>
            <a:ln w="22225">
              <a:solidFill>
                <a:srgbClr val="D6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7377747" y="0"/>
              <a:ext cx="2555875" cy="6858000"/>
            </a:xfrm>
            <a:custGeom>
              <a:avLst/>
              <a:gdLst/>
              <a:ahLst/>
              <a:cxnLst/>
              <a:rect l="l" t="t" r="r" b="b"/>
              <a:pathLst>
                <a:path w="2555875" h="6858000">
                  <a:moveTo>
                    <a:pt x="1542097" y="1537652"/>
                  </a:moveTo>
                  <a:lnTo>
                    <a:pt x="1494790" y="1544002"/>
                  </a:lnTo>
                  <a:lnTo>
                    <a:pt x="1451292" y="1562100"/>
                  </a:lnTo>
                  <a:lnTo>
                    <a:pt x="1413827" y="1590675"/>
                  </a:lnTo>
                  <a:lnTo>
                    <a:pt x="1384617" y="1628139"/>
                  </a:lnTo>
                  <a:lnTo>
                    <a:pt x="1365885" y="1673860"/>
                  </a:lnTo>
                  <a:lnTo>
                    <a:pt x="970915" y="3128645"/>
                  </a:lnTo>
                  <a:lnTo>
                    <a:pt x="0" y="6858000"/>
                  </a:lnTo>
                  <a:lnTo>
                    <a:pt x="26035" y="6858000"/>
                  </a:lnTo>
                  <a:lnTo>
                    <a:pt x="996632" y="3136265"/>
                  </a:lnTo>
                  <a:lnTo>
                    <a:pt x="1391285" y="1681479"/>
                  </a:lnTo>
                  <a:lnTo>
                    <a:pt x="1412240" y="1635442"/>
                  </a:lnTo>
                  <a:lnTo>
                    <a:pt x="1445577" y="1599247"/>
                  </a:lnTo>
                  <a:lnTo>
                    <a:pt x="1487805" y="1574800"/>
                  </a:lnTo>
                  <a:lnTo>
                    <a:pt x="1535747" y="1564322"/>
                  </a:lnTo>
                  <a:lnTo>
                    <a:pt x="1637665" y="1564322"/>
                  </a:lnTo>
                  <a:lnTo>
                    <a:pt x="1625600" y="1556702"/>
                  </a:lnTo>
                  <a:lnTo>
                    <a:pt x="1590992" y="1544002"/>
                  </a:lnTo>
                  <a:lnTo>
                    <a:pt x="1542097" y="1537652"/>
                  </a:lnTo>
                  <a:close/>
                </a:path>
                <a:path w="2555875" h="6858000">
                  <a:moveTo>
                    <a:pt x="1637665" y="1564322"/>
                  </a:moveTo>
                  <a:lnTo>
                    <a:pt x="1535747" y="1564322"/>
                  </a:lnTo>
                  <a:lnTo>
                    <a:pt x="1585912" y="1569402"/>
                  </a:lnTo>
                  <a:lnTo>
                    <a:pt x="1615122" y="1580514"/>
                  </a:lnTo>
                  <a:lnTo>
                    <a:pt x="1663700" y="1617662"/>
                  </a:lnTo>
                  <a:lnTo>
                    <a:pt x="1694497" y="1671954"/>
                  </a:lnTo>
                  <a:lnTo>
                    <a:pt x="1702117" y="1732597"/>
                  </a:lnTo>
                  <a:lnTo>
                    <a:pt x="1696720" y="1764029"/>
                  </a:lnTo>
                  <a:lnTo>
                    <a:pt x="1437005" y="2721927"/>
                  </a:lnTo>
                  <a:lnTo>
                    <a:pt x="1430655" y="2770822"/>
                  </a:lnTo>
                  <a:lnTo>
                    <a:pt x="1437005" y="2818129"/>
                  </a:lnTo>
                  <a:lnTo>
                    <a:pt x="1455102" y="2861627"/>
                  </a:lnTo>
                  <a:lnTo>
                    <a:pt x="1483677" y="2899092"/>
                  </a:lnTo>
                  <a:lnTo>
                    <a:pt x="1521460" y="2928302"/>
                  </a:lnTo>
                  <a:lnTo>
                    <a:pt x="1566862" y="2947035"/>
                  </a:lnTo>
                  <a:lnTo>
                    <a:pt x="1618932" y="2953067"/>
                  </a:lnTo>
                  <a:lnTo>
                    <a:pt x="1669097" y="2944812"/>
                  </a:lnTo>
                  <a:lnTo>
                    <a:pt x="1704340" y="2928302"/>
                  </a:lnTo>
                  <a:lnTo>
                    <a:pt x="1617662" y="2928302"/>
                  </a:lnTo>
                  <a:lnTo>
                    <a:pt x="1573212" y="2922904"/>
                  </a:lnTo>
                  <a:lnTo>
                    <a:pt x="1527175" y="2901950"/>
                  </a:lnTo>
                  <a:lnTo>
                    <a:pt x="1490980" y="2868612"/>
                  </a:lnTo>
                  <a:lnTo>
                    <a:pt x="1466532" y="2826385"/>
                  </a:lnTo>
                  <a:lnTo>
                    <a:pt x="1456055" y="2778442"/>
                  </a:lnTo>
                  <a:lnTo>
                    <a:pt x="1461135" y="2728277"/>
                  </a:lnTo>
                  <a:lnTo>
                    <a:pt x="1720850" y="1770379"/>
                  </a:lnTo>
                  <a:lnTo>
                    <a:pt x="1726882" y="1734820"/>
                  </a:lnTo>
                  <a:lnTo>
                    <a:pt x="1725930" y="1701800"/>
                  </a:lnTo>
                  <a:lnTo>
                    <a:pt x="1725930" y="1698942"/>
                  </a:lnTo>
                  <a:lnTo>
                    <a:pt x="1717992" y="1664017"/>
                  </a:lnTo>
                  <a:lnTo>
                    <a:pt x="1703070" y="1630679"/>
                  </a:lnTo>
                  <a:lnTo>
                    <a:pt x="1682115" y="1600517"/>
                  </a:lnTo>
                  <a:lnTo>
                    <a:pt x="1656080" y="1575752"/>
                  </a:lnTo>
                  <a:lnTo>
                    <a:pt x="1637665" y="1564322"/>
                  </a:lnTo>
                  <a:close/>
                </a:path>
                <a:path w="2555875" h="6858000">
                  <a:moveTo>
                    <a:pt x="2555875" y="0"/>
                  </a:moveTo>
                  <a:lnTo>
                    <a:pt x="2528570" y="0"/>
                  </a:lnTo>
                  <a:lnTo>
                    <a:pt x="2100177" y="1562100"/>
                  </a:lnTo>
                  <a:lnTo>
                    <a:pt x="1757680" y="2837497"/>
                  </a:lnTo>
                  <a:lnTo>
                    <a:pt x="1732915" y="2875279"/>
                  </a:lnTo>
                  <a:lnTo>
                    <a:pt x="1699895" y="2903537"/>
                  </a:lnTo>
                  <a:lnTo>
                    <a:pt x="1660525" y="2921635"/>
                  </a:lnTo>
                  <a:lnTo>
                    <a:pt x="1617662" y="2928302"/>
                  </a:lnTo>
                  <a:lnTo>
                    <a:pt x="1704340" y="2928302"/>
                  </a:lnTo>
                  <a:lnTo>
                    <a:pt x="1714817" y="2923540"/>
                  </a:lnTo>
                  <a:lnTo>
                    <a:pt x="1753235" y="2890520"/>
                  </a:lnTo>
                  <a:lnTo>
                    <a:pt x="1782127" y="2846387"/>
                  </a:lnTo>
                  <a:lnTo>
                    <a:pt x="1782127" y="2845117"/>
                  </a:lnTo>
                  <a:lnTo>
                    <a:pt x="2124710" y="1568132"/>
                  </a:lnTo>
                  <a:lnTo>
                    <a:pt x="2555875" y="0"/>
                  </a:lnTo>
                  <a:close/>
                </a:path>
              </a:pathLst>
            </a:custGeom>
            <a:solidFill>
              <a:srgbClr val="FFB8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7895589" y="5207635"/>
              <a:ext cx="756285" cy="1645920"/>
            </a:xfrm>
            <a:custGeom>
              <a:avLst/>
              <a:gdLst/>
              <a:ahLst/>
              <a:cxnLst/>
              <a:rect l="l" t="t" r="r" b="b"/>
              <a:pathLst>
                <a:path w="756284" h="1645920">
                  <a:moveTo>
                    <a:pt x="578484" y="0"/>
                  </a:moveTo>
                  <a:lnTo>
                    <a:pt x="532129" y="6350"/>
                  </a:lnTo>
                  <a:lnTo>
                    <a:pt x="489902" y="24129"/>
                  </a:lnTo>
                  <a:lnTo>
                    <a:pt x="453389" y="52387"/>
                  </a:lnTo>
                  <a:lnTo>
                    <a:pt x="425132" y="89534"/>
                  </a:lnTo>
                  <a:lnTo>
                    <a:pt x="406400" y="134619"/>
                  </a:lnTo>
                  <a:lnTo>
                    <a:pt x="0" y="1645602"/>
                  </a:lnTo>
                  <a:lnTo>
                    <a:pt x="26352" y="1645602"/>
                  </a:lnTo>
                  <a:lnTo>
                    <a:pt x="430212" y="140969"/>
                  </a:lnTo>
                  <a:lnTo>
                    <a:pt x="450214" y="95249"/>
                  </a:lnTo>
                  <a:lnTo>
                    <a:pt x="482282" y="59689"/>
                  </a:lnTo>
                  <a:lnTo>
                    <a:pt x="523239" y="35559"/>
                  </a:lnTo>
                  <a:lnTo>
                    <a:pt x="569594" y="25399"/>
                  </a:lnTo>
                  <a:lnTo>
                    <a:pt x="662362" y="25399"/>
                  </a:lnTo>
                  <a:lnTo>
                    <a:pt x="624839" y="6350"/>
                  </a:lnTo>
                  <a:lnTo>
                    <a:pt x="578484" y="0"/>
                  </a:lnTo>
                  <a:close/>
                </a:path>
                <a:path w="756284" h="1645920">
                  <a:moveTo>
                    <a:pt x="662362" y="25399"/>
                  </a:moveTo>
                  <a:lnTo>
                    <a:pt x="569594" y="25399"/>
                  </a:lnTo>
                  <a:lnTo>
                    <a:pt x="618489" y="30797"/>
                  </a:lnTo>
                  <a:lnTo>
                    <a:pt x="672464" y="57784"/>
                  </a:lnTo>
                  <a:lnTo>
                    <a:pt x="711517" y="103822"/>
                  </a:lnTo>
                  <a:lnTo>
                    <a:pt x="730884" y="161607"/>
                  </a:lnTo>
                  <a:lnTo>
                    <a:pt x="731837" y="192087"/>
                  </a:lnTo>
                  <a:lnTo>
                    <a:pt x="726439" y="222884"/>
                  </a:lnTo>
                  <a:lnTo>
                    <a:pt x="343852" y="1645602"/>
                  </a:lnTo>
                  <a:lnTo>
                    <a:pt x="370204" y="1645602"/>
                  </a:lnTo>
                  <a:lnTo>
                    <a:pt x="750252" y="229552"/>
                  </a:lnTo>
                  <a:lnTo>
                    <a:pt x="756284" y="193674"/>
                  </a:lnTo>
                  <a:lnTo>
                    <a:pt x="755332" y="158432"/>
                  </a:lnTo>
                  <a:lnTo>
                    <a:pt x="732789" y="91122"/>
                  </a:lnTo>
                  <a:lnTo>
                    <a:pt x="686752" y="37782"/>
                  </a:lnTo>
                  <a:lnTo>
                    <a:pt x="662362" y="25399"/>
                  </a:lnTo>
                  <a:close/>
                </a:path>
              </a:pathLst>
            </a:custGeom>
            <a:solidFill>
              <a:srgbClr val="D679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548879" y="6167120"/>
              <a:ext cx="3294379" cy="612140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180079" y="1148080"/>
              <a:ext cx="6018530" cy="4636770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375659" y="1343659"/>
              <a:ext cx="5440680" cy="4058920"/>
            </a:xfrm>
            <a:prstGeom prst="rect">
              <a:avLst/>
            </a:prstGeom>
          </p:spPr>
        </p:pic>
      </p:grp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875030" y="717232"/>
            <a:ext cx="5195570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180" dirty="0">
                <a:solidFill>
                  <a:srgbClr val="000000"/>
                </a:solidFill>
              </a:rPr>
              <a:t>Πρόληψη</a:t>
            </a:r>
            <a:r>
              <a:rPr spc="204" dirty="0">
                <a:solidFill>
                  <a:srgbClr val="000000"/>
                </a:solidFill>
              </a:rPr>
              <a:t> </a:t>
            </a:r>
            <a:r>
              <a:rPr spc="85" dirty="0">
                <a:solidFill>
                  <a:srgbClr val="000000"/>
                </a:solidFill>
              </a:rPr>
              <a:t>της</a:t>
            </a:r>
            <a:r>
              <a:rPr spc="40" dirty="0">
                <a:solidFill>
                  <a:srgbClr val="000000"/>
                </a:solidFill>
              </a:rPr>
              <a:t> </a:t>
            </a:r>
            <a:r>
              <a:rPr spc="140" dirty="0">
                <a:solidFill>
                  <a:srgbClr val="000000"/>
                </a:solidFill>
              </a:rPr>
              <a:t>επίθεσης</a:t>
            </a:r>
            <a:r>
              <a:rPr spc="185" dirty="0">
                <a:solidFill>
                  <a:srgbClr val="000000"/>
                </a:solidFill>
              </a:rPr>
              <a:t> </a:t>
            </a:r>
            <a:r>
              <a:rPr spc="170" dirty="0">
                <a:solidFill>
                  <a:srgbClr val="000000"/>
                </a:solidFill>
              </a:rPr>
              <a:t>δηλητηρίασης</a:t>
            </a:r>
            <a:r>
              <a:rPr spc="180" dirty="0">
                <a:solidFill>
                  <a:srgbClr val="000000"/>
                </a:solidFill>
              </a:rPr>
              <a:t> </a:t>
            </a:r>
            <a:r>
              <a:rPr spc="165" dirty="0">
                <a:solidFill>
                  <a:srgbClr val="000000"/>
                </a:solidFill>
              </a:rPr>
              <a:t>ARP</a:t>
            </a:r>
          </a:p>
        </p:txBody>
      </p:sp>
      <p:sp>
        <p:nvSpPr>
          <p:cNvPr id="11" name="object 11"/>
          <p:cNvSpPr txBox="1"/>
          <p:nvPr/>
        </p:nvSpPr>
        <p:spPr>
          <a:xfrm>
            <a:off x="8308975" y="33019"/>
            <a:ext cx="2174240" cy="1244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50" spc="60" dirty="0">
                <a:latin typeface="Calibri"/>
                <a:cs typeface="Calibri"/>
              </a:rPr>
              <a:t>CSP004_C_E:</a:t>
            </a:r>
            <a:r>
              <a:rPr sz="650" spc="35" dirty="0">
                <a:latin typeface="Calibri"/>
                <a:cs typeface="Calibri"/>
              </a:rPr>
              <a:t> </a:t>
            </a:r>
            <a:r>
              <a:rPr sz="650" spc="55" dirty="0">
                <a:latin typeface="Calibri"/>
                <a:cs typeface="Calibri"/>
              </a:rPr>
              <a:t>Abdelkader</a:t>
            </a:r>
            <a:r>
              <a:rPr sz="650" spc="30" dirty="0">
                <a:latin typeface="Calibri"/>
                <a:cs typeface="Calibri"/>
              </a:rPr>
              <a:t> </a:t>
            </a:r>
            <a:r>
              <a:rPr sz="650" spc="60" dirty="0">
                <a:latin typeface="Calibri"/>
                <a:cs typeface="Calibri"/>
              </a:rPr>
              <a:t>Shaaban</a:t>
            </a:r>
            <a:r>
              <a:rPr sz="650" spc="40" dirty="0">
                <a:latin typeface="Calibri"/>
                <a:cs typeface="Calibri"/>
              </a:rPr>
              <a:t> </a:t>
            </a:r>
            <a:r>
              <a:rPr sz="650" spc="55" dirty="0">
                <a:latin typeface="Calibri"/>
                <a:cs typeface="Calibri"/>
              </a:rPr>
              <a:t>και</a:t>
            </a:r>
            <a:r>
              <a:rPr sz="650" spc="25" dirty="0">
                <a:latin typeface="Calibri"/>
                <a:cs typeface="Calibri"/>
              </a:rPr>
              <a:t> </a:t>
            </a:r>
            <a:r>
              <a:rPr sz="650" spc="50" dirty="0">
                <a:latin typeface="Calibri"/>
                <a:cs typeface="Calibri"/>
              </a:rPr>
              <a:t>Stefan</a:t>
            </a:r>
            <a:r>
              <a:rPr sz="650" spc="25" dirty="0">
                <a:latin typeface="Calibri"/>
                <a:cs typeface="Calibri"/>
              </a:rPr>
              <a:t> </a:t>
            </a:r>
            <a:r>
              <a:rPr sz="650" spc="50" dirty="0">
                <a:latin typeface="Calibri"/>
                <a:cs typeface="Calibri"/>
              </a:rPr>
              <a:t>Schauer</a:t>
            </a:r>
            <a:endParaRPr sz="65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8746490" y="777875"/>
            <a:ext cx="2997835" cy="697230"/>
          </a:xfrm>
          <a:prstGeom prst="rect">
            <a:avLst/>
          </a:prstGeom>
        </p:spPr>
        <p:txBody>
          <a:bodyPr vert="horz" wrap="square" lIns="0" tIns="34925" rIns="0" bIns="0" rtlCol="0">
            <a:spAutoFit/>
          </a:bodyPr>
          <a:lstStyle/>
          <a:p>
            <a:pPr marL="578485" marR="5080" indent="-566420">
              <a:lnSpc>
                <a:spcPts val="2590"/>
              </a:lnSpc>
              <a:spcBef>
                <a:spcPts val="275"/>
              </a:spcBef>
            </a:pPr>
            <a:r>
              <a:rPr sz="2250" b="1" spc="120" dirty="0">
                <a:latin typeface="Times New Roman"/>
                <a:cs typeface="Times New Roman"/>
              </a:rPr>
              <a:t>Λειτουργικό </a:t>
            </a:r>
            <a:r>
              <a:rPr sz="2250" b="1" spc="130" dirty="0">
                <a:latin typeface="Times New Roman"/>
                <a:cs typeface="Times New Roman"/>
              </a:rPr>
              <a:t>σύστημα </a:t>
            </a:r>
            <a:r>
              <a:rPr sz="2250" b="1" spc="-550" dirty="0">
                <a:latin typeface="Times New Roman"/>
                <a:cs typeface="Times New Roman"/>
              </a:rPr>
              <a:t> </a:t>
            </a:r>
            <a:r>
              <a:rPr sz="2250" b="1" spc="195" dirty="0">
                <a:latin typeface="Times New Roman"/>
                <a:cs typeface="Times New Roman"/>
              </a:rPr>
              <a:t>Windows </a:t>
            </a:r>
            <a:r>
              <a:rPr sz="2250" b="1" spc="160" dirty="0">
                <a:latin typeface="Times New Roman"/>
                <a:cs typeface="Times New Roman"/>
              </a:rPr>
              <a:t>OS</a:t>
            </a:r>
            <a:endParaRPr sz="225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805815" y="5535929"/>
            <a:ext cx="5988685" cy="35137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b="1" spc="145" dirty="0">
                <a:latin typeface="Calibri"/>
                <a:cs typeface="Calibri"/>
              </a:rPr>
              <a:t>"</a:t>
            </a:r>
            <a:r>
              <a:rPr sz="1100" b="1" spc="145" dirty="0" err="1">
                <a:latin typeface="Calibri"/>
                <a:cs typeface="Calibri"/>
              </a:rPr>
              <a:t>Δυν</a:t>
            </a:r>
            <a:r>
              <a:rPr sz="1100" b="1" spc="145" dirty="0">
                <a:latin typeface="Calibri"/>
                <a:cs typeface="Calibri"/>
              </a:rPr>
              <a:t>αμική"</a:t>
            </a:r>
            <a:r>
              <a:rPr lang="en-US" sz="1100" b="1" spc="145" dirty="0">
                <a:latin typeface="Calibri"/>
                <a:cs typeface="Calibri"/>
              </a:rPr>
              <a:t>  </a:t>
            </a:r>
            <a:r>
              <a:rPr lang="el-GR" sz="1100" dirty="0"/>
              <a:t>Η τιμή </a:t>
            </a:r>
            <a:r>
              <a:rPr lang="el-GR" sz="1100" b="1" dirty="0"/>
              <a:t>"</a:t>
            </a:r>
            <a:r>
              <a:rPr lang="el-GR" sz="1100" b="1" dirty="0" err="1"/>
              <a:t>dynamic</a:t>
            </a:r>
            <a:r>
              <a:rPr lang="el-GR" sz="1100" b="1" dirty="0"/>
              <a:t>"</a:t>
            </a:r>
            <a:r>
              <a:rPr lang="el-GR" sz="1100" dirty="0"/>
              <a:t> μπορεί να αλλάξει σε </a:t>
            </a:r>
            <a:r>
              <a:rPr lang="el-GR" sz="1100" b="1" dirty="0"/>
              <a:t>"</a:t>
            </a:r>
            <a:r>
              <a:rPr lang="el-GR" sz="1100" b="1" dirty="0" err="1"/>
              <a:t>static</a:t>
            </a:r>
            <a:r>
              <a:rPr lang="el-GR" sz="1100" b="1" dirty="0"/>
              <a:t>"</a:t>
            </a:r>
            <a:r>
              <a:rPr lang="el-GR" sz="1100" dirty="0"/>
              <a:t>, όμως όταν προστεθεί μια νέα συσκευή στο δίκτυο, θα πρέπει να την </a:t>
            </a:r>
            <a:r>
              <a:rPr lang="el-GR" sz="1100" b="1" dirty="0"/>
              <a:t>ρυθμίσετε χειροκίνητα</a:t>
            </a:r>
            <a:r>
              <a:rPr lang="el-GR" sz="1100" dirty="0"/>
              <a:t>.</a:t>
            </a:r>
            <a:endParaRPr sz="11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896100" y="1270"/>
            <a:ext cx="1818639" cy="6856730"/>
          </a:xfrm>
          <a:custGeom>
            <a:avLst/>
            <a:gdLst/>
            <a:ahLst/>
            <a:cxnLst/>
            <a:rect l="l" t="t" r="r" b="b"/>
            <a:pathLst>
              <a:path w="1818640" h="6856730">
                <a:moveTo>
                  <a:pt x="0" y="6856730"/>
                </a:moveTo>
                <a:lnTo>
                  <a:pt x="1818322" y="0"/>
                </a:lnTo>
              </a:path>
            </a:pathLst>
          </a:custGeom>
          <a:ln w="22225">
            <a:solidFill>
              <a:srgbClr val="D6791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875030" y="411479"/>
            <a:ext cx="4898390" cy="3683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250" spc="175" dirty="0">
                <a:solidFill>
                  <a:srgbClr val="000000"/>
                </a:solidFill>
              </a:rPr>
              <a:t>Εκκίνηση</a:t>
            </a:r>
            <a:r>
              <a:rPr sz="2250" spc="204" dirty="0">
                <a:solidFill>
                  <a:srgbClr val="000000"/>
                </a:solidFill>
              </a:rPr>
              <a:t> </a:t>
            </a:r>
            <a:r>
              <a:rPr sz="2250" spc="165" dirty="0">
                <a:solidFill>
                  <a:srgbClr val="000000"/>
                </a:solidFill>
              </a:rPr>
              <a:t>πράκτορα</a:t>
            </a:r>
            <a:r>
              <a:rPr sz="2250" spc="185" dirty="0">
                <a:solidFill>
                  <a:srgbClr val="000000"/>
                </a:solidFill>
              </a:rPr>
              <a:t> </a:t>
            </a:r>
            <a:r>
              <a:rPr sz="2250" spc="165" dirty="0">
                <a:solidFill>
                  <a:srgbClr val="000000"/>
                </a:solidFill>
              </a:rPr>
              <a:t>ακραίο</a:t>
            </a:r>
            <a:r>
              <a:rPr sz="2250" spc="195" dirty="0">
                <a:solidFill>
                  <a:srgbClr val="000000"/>
                </a:solidFill>
              </a:rPr>
              <a:t> </a:t>
            </a:r>
            <a:r>
              <a:rPr sz="2250" spc="160" dirty="0">
                <a:solidFill>
                  <a:srgbClr val="000000"/>
                </a:solidFill>
              </a:rPr>
              <a:t>σημείο)</a:t>
            </a:r>
            <a:endParaRPr sz="2250"/>
          </a:p>
        </p:txBody>
      </p:sp>
      <p:sp>
        <p:nvSpPr>
          <p:cNvPr id="4" name="object 4"/>
          <p:cNvSpPr txBox="1"/>
          <p:nvPr/>
        </p:nvSpPr>
        <p:spPr>
          <a:xfrm>
            <a:off x="607059" y="1026159"/>
            <a:ext cx="8328025" cy="15208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9720" indent="-287020">
              <a:lnSpc>
                <a:spcPct val="100000"/>
              </a:lnSpc>
              <a:spcBef>
                <a:spcPts val="100"/>
              </a:spcBef>
              <a:buSzPct val="163636"/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sz="1100" spc="95" dirty="0">
                <a:latin typeface="Calibri"/>
                <a:cs typeface="Calibri"/>
              </a:rPr>
              <a:t>Ελέγξτε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spc="95" dirty="0">
                <a:latin typeface="Calibri"/>
                <a:cs typeface="Calibri"/>
              </a:rPr>
              <a:t>το</a:t>
            </a:r>
            <a:r>
              <a:rPr sz="1100" spc="55" dirty="0">
                <a:latin typeface="Calibri"/>
                <a:cs typeface="Calibri"/>
              </a:rPr>
              <a:t> </a:t>
            </a:r>
            <a:r>
              <a:rPr sz="1100" b="1" spc="105" dirty="0">
                <a:latin typeface="Calibri"/>
                <a:cs typeface="Calibri"/>
              </a:rPr>
              <a:t>εγκατεστημένο</a:t>
            </a:r>
            <a:r>
              <a:rPr sz="1100" b="1" spc="55" dirty="0">
                <a:latin typeface="Calibri"/>
                <a:cs typeface="Calibri"/>
              </a:rPr>
              <a:t> </a:t>
            </a:r>
            <a:r>
              <a:rPr sz="1100" spc="95" dirty="0">
                <a:latin typeface="Calibri"/>
                <a:cs typeface="Calibri"/>
              </a:rPr>
              <a:t>αρχείο</a:t>
            </a:r>
            <a:r>
              <a:rPr sz="1100" spc="50" dirty="0">
                <a:latin typeface="Calibri"/>
                <a:cs typeface="Calibri"/>
              </a:rPr>
              <a:t> </a:t>
            </a:r>
            <a:r>
              <a:rPr sz="1100" spc="95" dirty="0">
                <a:latin typeface="Calibri"/>
                <a:cs typeface="Calibri"/>
              </a:rPr>
              <a:t>λογισμικού</a:t>
            </a:r>
            <a:r>
              <a:rPr sz="1100" spc="50" dirty="0">
                <a:latin typeface="Calibri"/>
                <a:cs typeface="Calibri"/>
              </a:rPr>
              <a:t> </a:t>
            </a:r>
            <a:r>
              <a:rPr sz="1100" spc="120" dirty="0">
                <a:latin typeface="Calibri"/>
                <a:cs typeface="Calibri"/>
              </a:rPr>
              <a:t>από</a:t>
            </a:r>
            <a:r>
              <a:rPr sz="1100" spc="55" dirty="0">
                <a:latin typeface="Calibri"/>
                <a:cs typeface="Calibri"/>
              </a:rPr>
              <a:t> </a:t>
            </a:r>
            <a:r>
              <a:rPr sz="1100" spc="95" dirty="0">
                <a:latin typeface="Calibri"/>
                <a:cs typeface="Calibri"/>
              </a:rPr>
              <a:t>το</a:t>
            </a:r>
            <a:r>
              <a:rPr sz="1100" spc="50" dirty="0">
                <a:latin typeface="Calibri"/>
                <a:cs typeface="Calibri"/>
              </a:rPr>
              <a:t> </a:t>
            </a:r>
            <a:r>
              <a:rPr sz="1100" b="1" spc="95" dirty="0">
                <a:latin typeface="Calibri"/>
                <a:cs typeface="Calibri"/>
              </a:rPr>
              <a:t>ταμπλό.</a:t>
            </a:r>
            <a:endParaRPr sz="11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0"/>
              </a:spcBef>
              <a:buFont typeface="Arial"/>
              <a:buChar char="•"/>
            </a:pPr>
            <a:endParaRPr sz="2250">
              <a:latin typeface="Calibri"/>
              <a:cs typeface="Calibri"/>
            </a:endParaRPr>
          </a:p>
          <a:p>
            <a:pPr marL="299720" indent="-287020">
              <a:lnSpc>
                <a:spcPct val="100000"/>
              </a:lnSpc>
              <a:buSzPct val="163636"/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sz="1100" b="1" spc="75" dirty="0">
                <a:latin typeface="Calibri"/>
                <a:cs typeface="Calibri"/>
              </a:rPr>
              <a:t>Επισκεφθείτε</a:t>
            </a:r>
            <a:r>
              <a:rPr sz="1100" b="1" spc="50" dirty="0">
                <a:latin typeface="Calibri"/>
                <a:cs typeface="Calibri"/>
              </a:rPr>
              <a:t> </a:t>
            </a:r>
            <a:r>
              <a:rPr sz="1100" spc="70" dirty="0">
                <a:latin typeface="Calibri"/>
                <a:cs typeface="Calibri"/>
              </a:rPr>
              <a:t>τον</a:t>
            </a:r>
            <a:r>
              <a:rPr sz="1100" spc="55" dirty="0">
                <a:latin typeface="Calibri"/>
                <a:cs typeface="Calibri"/>
              </a:rPr>
              <a:t> </a:t>
            </a:r>
            <a:r>
              <a:rPr sz="1100" b="1" spc="75" dirty="0">
                <a:latin typeface="Calibri"/>
                <a:cs typeface="Calibri"/>
              </a:rPr>
              <a:t>εξυπηρετητή</a:t>
            </a:r>
            <a:r>
              <a:rPr sz="1100" b="1" spc="50" dirty="0">
                <a:latin typeface="Calibri"/>
                <a:cs typeface="Calibri"/>
              </a:rPr>
              <a:t> </a:t>
            </a:r>
            <a:r>
              <a:rPr sz="1100" b="1" spc="90" dirty="0">
                <a:latin typeface="Calibri"/>
                <a:cs typeface="Calibri"/>
              </a:rPr>
              <a:t>Wazuh</a:t>
            </a:r>
            <a:r>
              <a:rPr sz="1100" b="1" spc="55" dirty="0">
                <a:latin typeface="Calibri"/>
                <a:cs typeface="Calibri"/>
              </a:rPr>
              <a:t> </a:t>
            </a:r>
            <a:r>
              <a:rPr sz="1100" spc="85" dirty="0">
                <a:latin typeface="Calibri"/>
                <a:cs typeface="Calibri"/>
              </a:rPr>
              <a:t>μέσω</a:t>
            </a:r>
            <a:r>
              <a:rPr sz="1100" spc="50" dirty="0">
                <a:latin typeface="Calibri"/>
                <a:cs typeface="Calibri"/>
              </a:rPr>
              <a:t> </a:t>
            </a:r>
            <a:r>
              <a:rPr sz="1100" spc="75" dirty="0">
                <a:latin typeface="Calibri"/>
                <a:cs typeface="Calibri"/>
              </a:rPr>
              <a:t>του</a:t>
            </a:r>
            <a:r>
              <a:rPr sz="1100" spc="55" dirty="0">
                <a:latin typeface="Calibri"/>
                <a:cs typeface="Calibri"/>
              </a:rPr>
              <a:t> </a:t>
            </a:r>
            <a:r>
              <a:rPr sz="1100" b="1" spc="80" dirty="0">
                <a:latin typeface="Calibri"/>
                <a:cs typeface="Calibri"/>
              </a:rPr>
              <a:t>φυλλομετρητή</a:t>
            </a:r>
            <a:r>
              <a:rPr sz="1100" b="1" spc="55" dirty="0">
                <a:latin typeface="Calibri"/>
                <a:cs typeface="Calibri"/>
              </a:rPr>
              <a:t> </a:t>
            </a:r>
            <a:r>
              <a:rPr sz="1100" b="1" spc="75" dirty="0">
                <a:latin typeface="Calibri"/>
                <a:cs typeface="Calibri"/>
              </a:rPr>
              <a:t>του</a:t>
            </a:r>
            <a:r>
              <a:rPr sz="1100" b="1" spc="55" dirty="0">
                <a:latin typeface="Calibri"/>
                <a:cs typeface="Calibri"/>
              </a:rPr>
              <a:t> </a:t>
            </a:r>
            <a:r>
              <a:rPr sz="1100" b="1" spc="80" dirty="0">
                <a:latin typeface="Calibri"/>
                <a:cs typeface="Calibri"/>
              </a:rPr>
              <a:t>πράκτορα</a:t>
            </a:r>
            <a:r>
              <a:rPr sz="1100" b="1" spc="55" dirty="0">
                <a:latin typeface="Calibri"/>
                <a:cs typeface="Calibri"/>
              </a:rPr>
              <a:t> </a:t>
            </a:r>
            <a:r>
              <a:rPr sz="1100" b="1" spc="75" dirty="0">
                <a:latin typeface="Calibri"/>
                <a:cs typeface="Calibri"/>
              </a:rPr>
              <a:t>χρησιμοποιώντας</a:t>
            </a:r>
            <a:r>
              <a:rPr sz="1100" b="1" spc="50" dirty="0">
                <a:latin typeface="Calibri"/>
                <a:cs typeface="Calibri"/>
              </a:rPr>
              <a:t> </a:t>
            </a:r>
            <a:r>
              <a:rPr sz="1100" b="1" spc="80" dirty="0">
                <a:latin typeface="Calibri"/>
                <a:cs typeface="Calibri"/>
              </a:rPr>
              <a:t>διεύθυνση</a:t>
            </a:r>
            <a:r>
              <a:rPr sz="1100" b="1" spc="60" dirty="0">
                <a:latin typeface="Calibri"/>
                <a:cs typeface="Calibri"/>
              </a:rPr>
              <a:t> </a:t>
            </a:r>
            <a:r>
              <a:rPr sz="1100" spc="70" dirty="0">
                <a:latin typeface="Calibri"/>
                <a:cs typeface="Calibri"/>
              </a:rPr>
              <a:t>Wazuh-IPS</a:t>
            </a:r>
            <a:r>
              <a:rPr sz="1100" b="1" spc="70" dirty="0">
                <a:latin typeface="Calibri"/>
                <a:cs typeface="Calibri"/>
              </a:rPr>
              <a:t>.</a:t>
            </a:r>
            <a:endParaRPr sz="11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5"/>
              </a:spcBef>
              <a:buFont typeface="Arial"/>
              <a:buChar char="•"/>
            </a:pPr>
            <a:endParaRPr sz="2300">
              <a:latin typeface="Calibri"/>
              <a:cs typeface="Calibri"/>
            </a:endParaRPr>
          </a:p>
          <a:p>
            <a:pPr marL="299720" indent="-287020">
              <a:lnSpc>
                <a:spcPct val="100000"/>
              </a:lnSpc>
              <a:buSzPct val="163636"/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sz="1100" spc="120" dirty="0">
                <a:latin typeface="Calibri"/>
                <a:cs typeface="Calibri"/>
              </a:rPr>
              <a:t>Τώρα</a:t>
            </a:r>
            <a:r>
              <a:rPr sz="1100" spc="50" dirty="0">
                <a:latin typeface="Calibri"/>
                <a:cs typeface="Calibri"/>
              </a:rPr>
              <a:t> </a:t>
            </a:r>
            <a:r>
              <a:rPr sz="1100" spc="114" dirty="0">
                <a:latin typeface="Calibri"/>
                <a:cs typeface="Calibri"/>
              </a:rPr>
              <a:t>θα</a:t>
            </a:r>
            <a:r>
              <a:rPr sz="1100" spc="60" dirty="0">
                <a:latin typeface="Calibri"/>
                <a:cs typeface="Calibri"/>
              </a:rPr>
              <a:t> </a:t>
            </a:r>
            <a:r>
              <a:rPr sz="1100" spc="100" dirty="0">
                <a:latin typeface="Calibri"/>
                <a:cs typeface="Calibri"/>
              </a:rPr>
              <a:t>πρέπει</a:t>
            </a:r>
            <a:r>
              <a:rPr sz="1100" spc="55" dirty="0">
                <a:latin typeface="Calibri"/>
                <a:cs typeface="Calibri"/>
              </a:rPr>
              <a:t> </a:t>
            </a:r>
            <a:r>
              <a:rPr sz="1100" b="1" spc="114" dirty="0">
                <a:latin typeface="Calibri"/>
                <a:cs typeface="Calibri"/>
              </a:rPr>
              <a:t>να</a:t>
            </a:r>
            <a:r>
              <a:rPr sz="1100" b="1" spc="50" dirty="0">
                <a:latin typeface="Calibri"/>
                <a:cs typeface="Calibri"/>
              </a:rPr>
              <a:t> </a:t>
            </a:r>
            <a:r>
              <a:rPr sz="1100" b="1" spc="100" dirty="0">
                <a:latin typeface="Calibri"/>
                <a:cs typeface="Calibri"/>
              </a:rPr>
              <a:t>βλέπετε</a:t>
            </a:r>
            <a:r>
              <a:rPr sz="1100" b="1" spc="55" dirty="0">
                <a:latin typeface="Calibri"/>
                <a:cs typeface="Calibri"/>
              </a:rPr>
              <a:t> </a:t>
            </a:r>
            <a:r>
              <a:rPr sz="1100" spc="105" dirty="0">
                <a:latin typeface="Calibri"/>
                <a:cs typeface="Calibri"/>
              </a:rPr>
              <a:t>πόσοι</a:t>
            </a:r>
            <a:r>
              <a:rPr sz="1100" spc="55" dirty="0">
                <a:latin typeface="Calibri"/>
                <a:cs typeface="Calibri"/>
              </a:rPr>
              <a:t> </a:t>
            </a:r>
            <a:r>
              <a:rPr sz="1100" b="1" spc="95" dirty="0">
                <a:latin typeface="Calibri"/>
                <a:cs typeface="Calibri"/>
              </a:rPr>
              <a:t>ενεργοί</a:t>
            </a:r>
            <a:r>
              <a:rPr sz="1100" b="1" spc="60" dirty="0">
                <a:latin typeface="Calibri"/>
                <a:cs typeface="Calibri"/>
              </a:rPr>
              <a:t> </a:t>
            </a:r>
            <a:r>
              <a:rPr sz="1100" b="1" spc="105" dirty="0">
                <a:latin typeface="Calibri"/>
                <a:cs typeface="Calibri"/>
              </a:rPr>
              <a:t>πράκτορες</a:t>
            </a:r>
            <a:r>
              <a:rPr sz="1100" b="1" spc="50" dirty="0">
                <a:latin typeface="Calibri"/>
                <a:cs typeface="Calibri"/>
              </a:rPr>
              <a:t> </a:t>
            </a:r>
            <a:r>
              <a:rPr sz="1100" b="1" spc="95" dirty="0">
                <a:latin typeface="Calibri"/>
                <a:cs typeface="Calibri"/>
              </a:rPr>
              <a:t>εκτελούνται</a:t>
            </a:r>
            <a:r>
              <a:rPr sz="1100" b="1" spc="55" dirty="0">
                <a:latin typeface="Calibri"/>
                <a:cs typeface="Calibri"/>
              </a:rPr>
              <a:t> </a:t>
            </a:r>
            <a:r>
              <a:rPr sz="1100" spc="100" dirty="0">
                <a:latin typeface="Calibri"/>
                <a:cs typeface="Calibri"/>
              </a:rPr>
              <a:t>ενεργά</a:t>
            </a:r>
            <a:r>
              <a:rPr sz="1100" spc="55" dirty="0">
                <a:latin typeface="Calibri"/>
                <a:cs typeface="Calibri"/>
              </a:rPr>
              <a:t> </a:t>
            </a:r>
            <a:r>
              <a:rPr sz="1100" spc="90" dirty="0">
                <a:latin typeface="Calibri"/>
                <a:cs typeface="Calibri"/>
              </a:rPr>
              <a:t>και</a:t>
            </a:r>
            <a:r>
              <a:rPr sz="1100" spc="55" dirty="0">
                <a:latin typeface="Calibri"/>
                <a:cs typeface="Calibri"/>
              </a:rPr>
              <a:t> </a:t>
            </a:r>
            <a:r>
              <a:rPr sz="1100" b="1" spc="105" dirty="0">
                <a:latin typeface="Calibri"/>
                <a:cs typeface="Calibri"/>
              </a:rPr>
              <a:t>επικοινωνούν</a:t>
            </a:r>
            <a:r>
              <a:rPr sz="1100" b="1" spc="55" dirty="0">
                <a:latin typeface="Calibri"/>
                <a:cs typeface="Calibri"/>
              </a:rPr>
              <a:t> </a:t>
            </a:r>
            <a:r>
              <a:rPr sz="1100" spc="105" dirty="0">
                <a:latin typeface="Calibri"/>
                <a:cs typeface="Calibri"/>
              </a:rPr>
              <a:t>με</a:t>
            </a:r>
            <a:r>
              <a:rPr sz="1100" spc="55" dirty="0">
                <a:latin typeface="Calibri"/>
                <a:cs typeface="Calibri"/>
              </a:rPr>
              <a:t> </a:t>
            </a:r>
            <a:r>
              <a:rPr sz="1100" spc="85" dirty="0">
                <a:latin typeface="Calibri"/>
                <a:cs typeface="Calibri"/>
              </a:rPr>
              <a:t>το</a:t>
            </a:r>
            <a:endParaRPr sz="1100">
              <a:latin typeface="Calibri"/>
              <a:cs typeface="Calibri"/>
            </a:endParaRPr>
          </a:p>
          <a:p>
            <a:pPr marL="299720">
              <a:lnSpc>
                <a:spcPct val="100000"/>
              </a:lnSpc>
              <a:spcBef>
                <a:spcPts val="860"/>
              </a:spcBef>
            </a:pPr>
            <a:r>
              <a:rPr sz="1100" b="1" spc="40" dirty="0">
                <a:latin typeface="Calibri"/>
                <a:cs typeface="Calibri"/>
              </a:rPr>
              <a:t>Εξυπηρετητής</a:t>
            </a:r>
            <a:r>
              <a:rPr sz="1100" b="1" spc="-25" dirty="0">
                <a:latin typeface="Calibri"/>
                <a:cs typeface="Calibri"/>
              </a:rPr>
              <a:t> </a:t>
            </a:r>
            <a:r>
              <a:rPr sz="1100" b="1" spc="55" dirty="0">
                <a:latin typeface="Calibri"/>
                <a:cs typeface="Calibri"/>
              </a:rPr>
              <a:t>Wazuh.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06425" y="3857625"/>
            <a:ext cx="2473325" cy="360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00355" marR="5080" indent="-287655">
              <a:lnSpc>
                <a:spcPct val="100000"/>
              </a:lnSpc>
              <a:spcBef>
                <a:spcPts val="100"/>
              </a:spcBef>
              <a:buSzPct val="163636"/>
              <a:buFont typeface="Arial"/>
              <a:buChar char="•"/>
              <a:tabLst>
                <a:tab pos="299720" algn="l"/>
                <a:tab pos="300355" algn="l"/>
              </a:tabLst>
            </a:pPr>
            <a:r>
              <a:rPr sz="1100" spc="75" dirty="0">
                <a:latin typeface="Calibri"/>
                <a:cs typeface="Calibri"/>
              </a:rPr>
              <a:t>Σε</a:t>
            </a:r>
            <a:r>
              <a:rPr sz="1100" spc="175" dirty="0">
                <a:latin typeface="Calibri"/>
                <a:cs typeface="Calibri"/>
              </a:rPr>
              <a:t> </a:t>
            </a:r>
            <a:r>
              <a:rPr sz="1100" spc="80" dirty="0">
                <a:latin typeface="Calibri"/>
                <a:cs typeface="Calibri"/>
              </a:rPr>
              <a:t>αυτό</a:t>
            </a:r>
            <a:r>
              <a:rPr sz="1100" spc="175" dirty="0">
                <a:latin typeface="Calibri"/>
                <a:cs typeface="Calibri"/>
              </a:rPr>
              <a:t> </a:t>
            </a:r>
            <a:r>
              <a:rPr sz="1100" spc="70" dirty="0">
                <a:latin typeface="Calibri"/>
                <a:cs typeface="Calibri"/>
              </a:rPr>
              <a:t>το</a:t>
            </a:r>
            <a:r>
              <a:rPr sz="1100" spc="180" dirty="0">
                <a:latin typeface="Calibri"/>
                <a:cs typeface="Calibri"/>
              </a:rPr>
              <a:t> </a:t>
            </a:r>
            <a:r>
              <a:rPr sz="1100" spc="75" dirty="0">
                <a:latin typeface="Calibri"/>
                <a:cs typeface="Calibri"/>
              </a:rPr>
              <a:t>παράδειγμα,</a:t>
            </a:r>
            <a:r>
              <a:rPr sz="1100" spc="175" dirty="0">
                <a:latin typeface="Calibri"/>
                <a:cs typeface="Calibri"/>
              </a:rPr>
              <a:t> </a:t>
            </a:r>
            <a:r>
              <a:rPr sz="1100" spc="75" dirty="0">
                <a:latin typeface="Calibri"/>
                <a:cs typeface="Calibri"/>
              </a:rPr>
              <a:t>έχουμε </a:t>
            </a:r>
            <a:r>
              <a:rPr sz="1100" spc="-235" dirty="0">
                <a:latin typeface="Calibri"/>
                <a:cs typeface="Calibri"/>
              </a:rPr>
              <a:t> </a:t>
            </a:r>
            <a:r>
              <a:rPr sz="1100" spc="85" dirty="0">
                <a:latin typeface="Calibri"/>
                <a:cs typeface="Calibri"/>
              </a:rPr>
              <a:t>δύο</a:t>
            </a:r>
            <a:r>
              <a:rPr sz="1100" spc="25" dirty="0">
                <a:latin typeface="Calibri"/>
                <a:cs typeface="Calibri"/>
              </a:rPr>
              <a:t> </a:t>
            </a:r>
            <a:r>
              <a:rPr sz="1100" b="1" spc="75" dirty="0">
                <a:latin typeface="Calibri"/>
                <a:cs typeface="Calibri"/>
              </a:rPr>
              <a:t>ενεργούς</a:t>
            </a:r>
            <a:r>
              <a:rPr sz="1100" b="1" spc="35" dirty="0">
                <a:latin typeface="Calibri"/>
                <a:cs typeface="Calibri"/>
              </a:rPr>
              <a:t> </a:t>
            </a:r>
            <a:r>
              <a:rPr sz="1100" b="1" spc="65" dirty="0">
                <a:latin typeface="Calibri"/>
                <a:cs typeface="Calibri"/>
              </a:rPr>
              <a:t>παράγοντες.</a:t>
            </a:r>
            <a:endParaRPr sz="1100">
              <a:latin typeface="Calibri"/>
              <a:cs typeface="Calibri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3474720" y="2313939"/>
            <a:ext cx="8717280" cy="4292600"/>
            <a:chOff x="3474720" y="2313939"/>
            <a:chExt cx="8717280" cy="4292600"/>
          </a:xfrm>
        </p:grpSpPr>
        <p:pic>
          <p:nvPicPr>
            <p:cNvPr id="7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474720" y="2313939"/>
              <a:ext cx="8717280" cy="4292600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670300" y="2509519"/>
              <a:ext cx="8458200" cy="4097020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4806950" y="3382009"/>
              <a:ext cx="1132840" cy="243840"/>
            </a:xfrm>
            <a:custGeom>
              <a:avLst/>
              <a:gdLst/>
              <a:ahLst/>
              <a:cxnLst/>
              <a:rect l="l" t="t" r="r" b="b"/>
              <a:pathLst>
                <a:path w="1132839" h="243839">
                  <a:moveTo>
                    <a:pt x="0" y="243839"/>
                  </a:moveTo>
                  <a:lnTo>
                    <a:pt x="1132839" y="243839"/>
                  </a:lnTo>
                  <a:lnTo>
                    <a:pt x="1132839" y="0"/>
                  </a:lnTo>
                  <a:lnTo>
                    <a:pt x="0" y="0"/>
                  </a:lnTo>
                  <a:lnTo>
                    <a:pt x="0" y="243839"/>
                  </a:lnTo>
                </a:path>
              </a:pathLst>
            </a:custGeom>
            <a:ln w="285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3671570" y="5599429"/>
            <a:ext cx="8458200" cy="243840"/>
          </a:xfrm>
          <a:prstGeom prst="rect">
            <a:avLst/>
          </a:prstGeom>
          <a:ln w="28575">
            <a:solidFill>
              <a:srgbClr val="FF00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600">
              <a:latin typeface="Times New Roman"/>
              <a:cs typeface="Times New Roman"/>
            </a:endParaRPr>
          </a:p>
          <a:p>
            <a:pPr marR="888365" algn="r">
              <a:lnSpc>
                <a:spcPct val="100000"/>
              </a:lnSpc>
              <a:spcBef>
                <a:spcPts val="355"/>
              </a:spcBef>
            </a:pPr>
            <a:r>
              <a:rPr sz="650" spc="20" dirty="0">
                <a:latin typeface="Calibri"/>
                <a:cs typeface="Calibri"/>
              </a:rPr>
              <a:t>25</a:t>
            </a:r>
            <a:endParaRPr sz="6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6042660" cy="6878955"/>
            <a:chOff x="0" y="0"/>
            <a:chExt cx="6042660" cy="6878955"/>
          </a:xfrm>
        </p:grpSpPr>
        <p:sp>
          <p:nvSpPr>
            <p:cNvPr id="3" name="object 3"/>
            <p:cNvSpPr/>
            <p:nvPr/>
          </p:nvSpPr>
          <p:spPr>
            <a:xfrm>
              <a:off x="4498340" y="5113972"/>
              <a:ext cx="798195" cy="1739264"/>
            </a:xfrm>
            <a:custGeom>
              <a:avLst/>
              <a:gdLst/>
              <a:ahLst/>
              <a:cxnLst/>
              <a:rect l="l" t="t" r="r" b="b"/>
              <a:pathLst>
                <a:path w="798195" h="1739265">
                  <a:moveTo>
                    <a:pt x="610235" y="0"/>
                  </a:moveTo>
                  <a:lnTo>
                    <a:pt x="561339" y="6667"/>
                  </a:lnTo>
                  <a:lnTo>
                    <a:pt x="516889" y="25400"/>
                  </a:lnTo>
                  <a:lnTo>
                    <a:pt x="478472" y="55244"/>
                  </a:lnTo>
                  <a:lnTo>
                    <a:pt x="448310" y="94614"/>
                  </a:lnTo>
                  <a:lnTo>
                    <a:pt x="428942" y="142239"/>
                  </a:lnTo>
                  <a:lnTo>
                    <a:pt x="0" y="1738947"/>
                  </a:lnTo>
                  <a:lnTo>
                    <a:pt x="27939" y="1738947"/>
                  </a:lnTo>
                  <a:lnTo>
                    <a:pt x="454025" y="148907"/>
                  </a:lnTo>
                  <a:lnTo>
                    <a:pt x="470535" y="107950"/>
                  </a:lnTo>
                  <a:lnTo>
                    <a:pt x="496252" y="74294"/>
                  </a:lnTo>
                  <a:lnTo>
                    <a:pt x="529589" y="48577"/>
                  </a:lnTo>
                  <a:lnTo>
                    <a:pt x="567689" y="32384"/>
                  </a:lnTo>
                  <a:lnTo>
                    <a:pt x="609600" y="26669"/>
                  </a:lnTo>
                  <a:lnTo>
                    <a:pt x="698750" y="26669"/>
                  </a:lnTo>
                  <a:lnTo>
                    <a:pt x="659130" y="6667"/>
                  </a:lnTo>
                  <a:lnTo>
                    <a:pt x="610235" y="0"/>
                  </a:lnTo>
                  <a:close/>
                </a:path>
                <a:path w="798195" h="1739265">
                  <a:moveTo>
                    <a:pt x="698750" y="26669"/>
                  </a:moveTo>
                  <a:lnTo>
                    <a:pt x="609600" y="26669"/>
                  </a:lnTo>
                  <a:lnTo>
                    <a:pt x="652462" y="32384"/>
                  </a:lnTo>
                  <a:lnTo>
                    <a:pt x="709612" y="60959"/>
                  </a:lnTo>
                  <a:lnTo>
                    <a:pt x="750570" y="109537"/>
                  </a:lnTo>
                  <a:lnTo>
                    <a:pt x="770889" y="170497"/>
                  </a:lnTo>
                  <a:lnTo>
                    <a:pt x="771842" y="202882"/>
                  </a:lnTo>
                  <a:lnTo>
                    <a:pt x="766445" y="235584"/>
                  </a:lnTo>
                  <a:lnTo>
                    <a:pt x="362585" y="1738947"/>
                  </a:lnTo>
                  <a:lnTo>
                    <a:pt x="390525" y="1738947"/>
                  </a:lnTo>
                  <a:lnTo>
                    <a:pt x="791527" y="242252"/>
                  </a:lnTo>
                  <a:lnTo>
                    <a:pt x="797877" y="204787"/>
                  </a:lnTo>
                  <a:lnTo>
                    <a:pt x="796607" y="167322"/>
                  </a:lnTo>
                  <a:lnTo>
                    <a:pt x="773112" y="96202"/>
                  </a:lnTo>
                  <a:lnTo>
                    <a:pt x="724535" y="39687"/>
                  </a:lnTo>
                  <a:lnTo>
                    <a:pt x="698750" y="26669"/>
                  </a:lnTo>
                  <a:close/>
                </a:path>
              </a:pathLst>
            </a:custGeom>
            <a:solidFill>
              <a:srgbClr val="D679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2933700" y="1270"/>
              <a:ext cx="1818639" cy="6856730"/>
            </a:xfrm>
            <a:custGeom>
              <a:avLst/>
              <a:gdLst/>
              <a:ahLst/>
              <a:cxnLst/>
              <a:rect l="l" t="t" r="r" b="b"/>
              <a:pathLst>
                <a:path w="1818639" h="6856730">
                  <a:moveTo>
                    <a:pt x="1818322" y="0"/>
                  </a:moveTo>
                  <a:lnTo>
                    <a:pt x="0" y="6856730"/>
                  </a:lnTo>
                </a:path>
              </a:pathLst>
            </a:custGeom>
            <a:ln w="22225">
              <a:solidFill>
                <a:srgbClr val="D6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3497579" y="17779"/>
              <a:ext cx="2545080" cy="6837680"/>
            </a:xfrm>
            <a:custGeom>
              <a:avLst/>
              <a:gdLst/>
              <a:ahLst/>
              <a:cxnLst/>
              <a:rect l="l" t="t" r="r" b="b"/>
              <a:pathLst>
                <a:path w="2545079" h="6837680">
                  <a:moveTo>
                    <a:pt x="1321435" y="2283142"/>
                  </a:moveTo>
                  <a:lnTo>
                    <a:pt x="1271587" y="2291397"/>
                  </a:lnTo>
                  <a:lnTo>
                    <a:pt x="1226185" y="2312352"/>
                  </a:lnTo>
                  <a:lnTo>
                    <a:pt x="1187767" y="2345372"/>
                  </a:lnTo>
                  <a:lnTo>
                    <a:pt x="1159510" y="2389187"/>
                  </a:lnTo>
                  <a:lnTo>
                    <a:pt x="1159510" y="2390457"/>
                  </a:lnTo>
                  <a:lnTo>
                    <a:pt x="819150" y="3658870"/>
                  </a:lnTo>
                  <a:lnTo>
                    <a:pt x="0" y="6836410"/>
                  </a:lnTo>
                  <a:lnTo>
                    <a:pt x="13335" y="6837680"/>
                  </a:lnTo>
                  <a:lnTo>
                    <a:pt x="26670" y="6837680"/>
                  </a:lnTo>
                  <a:lnTo>
                    <a:pt x="843365" y="3664902"/>
                  </a:lnTo>
                  <a:lnTo>
                    <a:pt x="1183322" y="2398077"/>
                  </a:lnTo>
                  <a:lnTo>
                    <a:pt x="1208087" y="2360612"/>
                  </a:lnTo>
                  <a:lnTo>
                    <a:pt x="1241107" y="2332355"/>
                  </a:lnTo>
                  <a:lnTo>
                    <a:pt x="1279842" y="2314257"/>
                  </a:lnTo>
                  <a:lnTo>
                    <a:pt x="1322705" y="2307590"/>
                  </a:lnTo>
                  <a:lnTo>
                    <a:pt x="1417637" y="2307590"/>
                  </a:lnTo>
                  <a:lnTo>
                    <a:pt x="1372870" y="2289175"/>
                  </a:lnTo>
                  <a:lnTo>
                    <a:pt x="1321435" y="2283142"/>
                  </a:lnTo>
                  <a:close/>
                </a:path>
                <a:path w="2545079" h="6837680">
                  <a:moveTo>
                    <a:pt x="1417637" y="2307590"/>
                  </a:moveTo>
                  <a:lnTo>
                    <a:pt x="1322705" y="2307590"/>
                  </a:lnTo>
                  <a:lnTo>
                    <a:pt x="1366837" y="2313305"/>
                  </a:lnTo>
                  <a:lnTo>
                    <a:pt x="1412557" y="2334260"/>
                  </a:lnTo>
                  <a:lnTo>
                    <a:pt x="1448435" y="2367280"/>
                  </a:lnTo>
                  <a:lnTo>
                    <a:pt x="1472565" y="2409190"/>
                  </a:lnTo>
                  <a:lnTo>
                    <a:pt x="1483042" y="2456815"/>
                  </a:lnTo>
                  <a:lnTo>
                    <a:pt x="1477962" y="2506662"/>
                  </a:lnTo>
                  <a:lnTo>
                    <a:pt x="1220152" y="3457892"/>
                  </a:lnTo>
                  <a:lnTo>
                    <a:pt x="1214120" y="3493452"/>
                  </a:lnTo>
                  <a:lnTo>
                    <a:pt x="1223010" y="3563620"/>
                  </a:lnTo>
                  <a:lnTo>
                    <a:pt x="1258570" y="3626802"/>
                  </a:lnTo>
                  <a:lnTo>
                    <a:pt x="1314767" y="3670300"/>
                  </a:lnTo>
                  <a:lnTo>
                    <a:pt x="1397635" y="3689350"/>
                  </a:lnTo>
                  <a:lnTo>
                    <a:pt x="1444625" y="3683000"/>
                  </a:lnTo>
                  <a:lnTo>
                    <a:pt x="1487805" y="3664902"/>
                  </a:lnTo>
                  <a:lnTo>
                    <a:pt x="1490662" y="3662680"/>
                  </a:lnTo>
                  <a:lnTo>
                    <a:pt x="1403985" y="3662680"/>
                  </a:lnTo>
                  <a:lnTo>
                    <a:pt x="1354137" y="3657600"/>
                  </a:lnTo>
                  <a:lnTo>
                    <a:pt x="1299210" y="3630612"/>
                  </a:lnTo>
                  <a:lnTo>
                    <a:pt x="1259205" y="3584257"/>
                  </a:lnTo>
                  <a:lnTo>
                    <a:pt x="1239202" y="3526155"/>
                  </a:lnTo>
                  <a:lnTo>
                    <a:pt x="1238567" y="3495357"/>
                  </a:lnTo>
                  <a:lnTo>
                    <a:pt x="1243965" y="3464242"/>
                  </a:lnTo>
                  <a:lnTo>
                    <a:pt x="1502092" y="2513012"/>
                  </a:lnTo>
                  <a:lnTo>
                    <a:pt x="1508442" y="2464435"/>
                  </a:lnTo>
                  <a:lnTo>
                    <a:pt x="1502092" y="2417445"/>
                  </a:lnTo>
                  <a:lnTo>
                    <a:pt x="1483995" y="2374265"/>
                  </a:lnTo>
                  <a:lnTo>
                    <a:pt x="1455737" y="2336800"/>
                  </a:lnTo>
                  <a:lnTo>
                    <a:pt x="1418272" y="2307907"/>
                  </a:lnTo>
                  <a:lnTo>
                    <a:pt x="1417637" y="2307590"/>
                  </a:lnTo>
                  <a:close/>
                </a:path>
                <a:path w="2545079" h="6837680">
                  <a:moveTo>
                    <a:pt x="2545080" y="0"/>
                  </a:moveTo>
                  <a:lnTo>
                    <a:pt x="2518410" y="0"/>
                  </a:lnTo>
                  <a:lnTo>
                    <a:pt x="1939290" y="2101215"/>
                  </a:lnTo>
                  <a:lnTo>
                    <a:pt x="1547495" y="3546475"/>
                  </a:lnTo>
                  <a:lnTo>
                    <a:pt x="1526540" y="3592195"/>
                  </a:lnTo>
                  <a:lnTo>
                    <a:pt x="1493520" y="3628072"/>
                  </a:lnTo>
                  <a:lnTo>
                    <a:pt x="1451610" y="3652202"/>
                  </a:lnTo>
                  <a:lnTo>
                    <a:pt x="1403985" y="3662680"/>
                  </a:lnTo>
                  <a:lnTo>
                    <a:pt x="1490662" y="3662680"/>
                  </a:lnTo>
                  <a:lnTo>
                    <a:pt x="1525270" y="3636645"/>
                  </a:lnTo>
                  <a:lnTo>
                    <a:pt x="1554162" y="3599180"/>
                  </a:lnTo>
                  <a:lnTo>
                    <a:pt x="1572895" y="3554095"/>
                  </a:lnTo>
                  <a:lnTo>
                    <a:pt x="1964690" y="2108835"/>
                  </a:lnTo>
                  <a:lnTo>
                    <a:pt x="2540000" y="16510"/>
                  </a:lnTo>
                  <a:lnTo>
                    <a:pt x="2543810" y="3810"/>
                  </a:lnTo>
                  <a:lnTo>
                    <a:pt x="2545080" y="0"/>
                  </a:lnTo>
                  <a:close/>
                </a:path>
              </a:pathLst>
            </a:custGeom>
            <a:solidFill>
              <a:srgbClr val="FFB8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5841999" cy="6858000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9914890" y="33019"/>
            <a:ext cx="2174240" cy="1244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50" spc="60" dirty="0">
                <a:solidFill>
                  <a:srgbClr val="FFFFFF"/>
                </a:solidFill>
                <a:latin typeface="Calibri"/>
                <a:cs typeface="Calibri"/>
              </a:rPr>
              <a:t>CSP004_C_E:</a:t>
            </a:r>
            <a:r>
              <a:rPr sz="65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650" spc="55" dirty="0">
                <a:solidFill>
                  <a:srgbClr val="FFFFFF"/>
                </a:solidFill>
                <a:latin typeface="Calibri"/>
                <a:cs typeface="Calibri"/>
              </a:rPr>
              <a:t>Abdelkader</a:t>
            </a:r>
            <a:r>
              <a:rPr sz="65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650" spc="60" dirty="0">
                <a:solidFill>
                  <a:srgbClr val="FFFFFF"/>
                </a:solidFill>
                <a:latin typeface="Calibri"/>
                <a:cs typeface="Calibri"/>
              </a:rPr>
              <a:t>Shaaban</a:t>
            </a:r>
            <a:r>
              <a:rPr sz="65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650" spc="55" dirty="0">
                <a:solidFill>
                  <a:srgbClr val="FFFFFF"/>
                </a:solidFill>
                <a:latin typeface="Calibri"/>
                <a:cs typeface="Calibri"/>
              </a:rPr>
              <a:t>και</a:t>
            </a:r>
            <a:r>
              <a:rPr sz="650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650" spc="50" dirty="0">
                <a:solidFill>
                  <a:srgbClr val="FFFFFF"/>
                </a:solidFill>
                <a:latin typeface="Calibri"/>
                <a:cs typeface="Calibri"/>
              </a:rPr>
              <a:t>Stefan</a:t>
            </a:r>
            <a:r>
              <a:rPr sz="65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650" spc="50" dirty="0">
                <a:solidFill>
                  <a:srgbClr val="FFFFFF"/>
                </a:solidFill>
                <a:latin typeface="Calibri"/>
                <a:cs typeface="Calibri"/>
              </a:rPr>
              <a:t>Schauer</a:t>
            </a:r>
            <a:endParaRPr sz="650">
              <a:latin typeface="Calibri"/>
              <a:cs typeface="Calibri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5920740" y="2822620"/>
            <a:ext cx="2442845" cy="734060"/>
          </a:xfrm>
          <a:prstGeom prst="rect">
            <a:avLst/>
          </a:prstGeom>
        </p:spPr>
        <p:txBody>
          <a:bodyPr vert="horz" wrap="square" lIns="0" tIns="679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35"/>
              </a:spcBef>
            </a:pPr>
            <a:r>
              <a:rPr sz="2250" spc="114" dirty="0"/>
              <a:t>Δηλητηρίαση</a:t>
            </a:r>
            <a:r>
              <a:rPr sz="2250" spc="100" dirty="0"/>
              <a:t> </a:t>
            </a:r>
            <a:r>
              <a:rPr sz="2250" spc="110" dirty="0"/>
              <a:t>ARP</a:t>
            </a:r>
            <a:endParaRPr sz="2250"/>
          </a:p>
          <a:p>
            <a:pPr marL="12700">
              <a:lnSpc>
                <a:spcPct val="100000"/>
              </a:lnSpc>
              <a:spcBef>
                <a:spcPts val="340"/>
              </a:spcBef>
            </a:pPr>
            <a:r>
              <a:rPr sz="1750" spc="150" dirty="0">
                <a:solidFill>
                  <a:srgbClr val="FFB800"/>
                </a:solidFill>
                <a:latin typeface="Calibri"/>
                <a:cs typeface="Calibri"/>
              </a:rPr>
              <a:t>Προστασία</a:t>
            </a:r>
            <a:endParaRPr sz="1750">
              <a:latin typeface="Calibri"/>
              <a:cs typeface="Calibri"/>
            </a:endParaRPr>
          </a:p>
        </p:txBody>
      </p:sp>
      <p:pic>
        <p:nvPicPr>
          <p:cNvPr id="9" name="object 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548880" y="5762625"/>
            <a:ext cx="3294062" cy="612140"/>
          </a:xfrm>
          <a:prstGeom prst="rect">
            <a:avLst/>
          </a:prstGeom>
        </p:spPr>
      </p:pic>
    </p:spTree>
  </p:cSld>
  <p:clrMapOvr>
    <a:masterClrMapping/>
  </p:clrMapOvr>
</p:sld>
</file>

<file path=ppt/slides/slide2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131550" y="6326504"/>
            <a:ext cx="114935" cy="1244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50" spc="5" dirty="0">
                <a:latin typeface="Calibri"/>
                <a:cs typeface="Calibri"/>
              </a:rPr>
              <a:t>5</a:t>
            </a:r>
            <a:r>
              <a:rPr sz="650" spc="30" dirty="0">
                <a:latin typeface="Calibri"/>
                <a:cs typeface="Calibri"/>
              </a:rPr>
              <a:t>5</a:t>
            </a:r>
            <a:endParaRPr sz="650">
              <a:latin typeface="Calibri"/>
              <a:cs typeface="Calibri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6884987" y="0"/>
            <a:ext cx="3958590" cy="6878955"/>
            <a:chOff x="6884987" y="0"/>
            <a:chExt cx="3958590" cy="6878955"/>
          </a:xfrm>
        </p:grpSpPr>
        <p:sp>
          <p:nvSpPr>
            <p:cNvPr id="4" name="object 4"/>
            <p:cNvSpPr/>
            <p:nvPr/>
          </p:nvSpPr>
          <p:spPr>
            <a:xfrm>
              <a:off x="6896100" y="1270"/>
              <a:ext cx="1818639" cy="6856730"/>
            </a:xfrm>
            <a:custGeom>
              <a:avLst/>
              <a:gdLst/>
              <a:ahLst/>
              <a:cxnLst/>
              <a:rect l="l" t="t" r="r" b="b"/>
              <a:pathLst>
                <a:path w="1818640" h="6856730">
                  <a:moveTo>
                    <a:pt x="0" y="6856730"/>
                  </a:moveTo>
                  <a:lnTo>
                    <a:pt x="1818322" y="0"/>
                  </a:lnTo>
                </a:path>
              </a:pathLst>
            </a:custGeom>
            <a:ln w="22225">
              <a:solidFill>
                <a:srgbClr val="D6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7377747" y="0"/>
              <a:ext cx="2555875" cy="6858000"/>
            </a:xfrm>
            <a:custGeom>
              <a:avLst/>
              <a:gdLst/>
              <a:ahLst/>
              <a:cxnLst/>
              <a:rect l="l" t="t" r="r" b="b"/>
              <a:pathLst>
                <a:path w="2555875" h="6858000">
                  <a:moveTo>
                    <a:pt x="1542097" y="1537652"/>
                  </a:moveTo>
                  <a:lnTo>
                    <a:pt x="1494790" y="1544002"/>
                  </a:lnTo>
                  <a:lnTo>
                    <a:pt x="1451292" y="1562100"/>
                  </a:lnTo>
                  <a:lnTo>
                    <a:pt x="1413827" y="1590675"/>
                  </a:lnTo>
                  <a:lnTo>
                    <a:pt x="1384617" y="1628139"/>
                  </a:lnTo>
                  <a:lnTo>
                    <a:pt x="1365885" y="1673860"/>
                  </a:lnTo>
                  <a:lnTo>
                    <a:pt x="970915" y="3128645"/>
                  </a:lnTo>
                  <a:lnTo>
                    <a:pt x="0" y="6858000"/>
                  </a:lnTo>
                  <a:lnTo>
                    <a:pt x="26035" y="6858000"/>
                  </a:lnTo>
                  <a:lnTo>
                    <a:pt x="996632" y="3136265"/>
                  </a:lnTo>
                  <a:lnTo>
                    <a:pt x="1391285" y="1681479"/>
                  </a:lnTo>
                  <a:lnTo>
                    <a:pt x="1412240" y="1635442"/>
                  </a:lnTo>
                  <a:lnTo>
                    <a:pt x="1445577" y="1599247"/>
                  </a:lnTo>
                  <a:lnTo>
                    <a:pt x="1487805" y="1574800"/>
                  </a:lnTo>
                  <a:lnTo>
                    <a:pt x="1535747" y="1564322"/>
                  </a:lnTo>
                  <a:lnTo>
                    <a:pt x="1637665" y="1564322"/>
                  </a:lnTo>
                  <a:lnTo>
                    <a:pt x="1625600" y="1556702"/>
                  </a:lnTo>
                  <a:lnTo>
                    <a:pt x="1590992" y="1544002"/>
                  </a:lnTo>
                  <a:lnTo>
                    <a:pt x="1542097" y="1537652"/>
                  </a:lnTo>
                  <a:close/>
                </a:path>
                <a:path w="2555875" h="6858000">
                  <a:moveTo>
                    <a:pt x="1637665" y="1564322"/>
                  </a:moveTo>
                  <a:lnTo>
                    <a:pt x="1535747" y="1564322"/>
                  </a:lnTo>
                  <a:lnTo>
                    <a:pt x="1585912" y="1569402"/>
                  </a:lnTo>
                  <a:lnTo>
                    <a:pt x="1615122" y="1580514"/>
                  </a:lnTo>
                  <a:lnTo>
                    <a:pt x="1663700" y="1617662"/>
                  </a:lnTo>
                  <a:lnTo>
                    <a:pt x="1694497" y="1671954"/>
                  </a:lnTo>
                  <a:lnTo>
                    <a:pt x="1702117" y="1732597"/>
                  </a:lnTo>
                  <a:lnTo>
                    <a:pt x="1696720" y="1764029"/>
                  </a:lnTo>
                  <a:lnTo>
                    <a:pt x="1437005" y="2721927"/>
                  </a:lnTo>
                  <a:lnTo>
                    <a:pt x="1430655" y="2770822"/>
                  </a:lnTo>
                  <a:lnTo>
                    <a:pt x="1437005" y="2818129"/>
                  </a:lnTo>
                  <a:lnTo>
                    <a:pt x="1455102" y="2861627"/>
                  </a:lnTo>
                  <a:lnTo>
                    <a:pt x="1483677" y="2899092"/>
                  </a:lnTo>
                  <a:lnTo>
                    <a:pt x="1521460" y="2928302"/>
                  </a:lnTo>
                  <a:lnTo>
                    <a:pt x="1566862" y="2947035"/>
                  </a:lnTo>
                  <a:lnTo>
                    <a:pt x="1618932" y="2953067"/>
                  </a:lnTo>
                  <a:lnTo>
                    <a:pt x="1669097" y="2944812"/>
                  </a:lnTo>
                  <a:lnTo>
                    <a:pt x="1704340" y="2928302"/>
                  </a:lnTo>
                  <a:lnTo>
                    <a:pt x="1617662" y="2928302"/>
                  </a:lnTo>
                  <a:lnTo>
                    <a:pt x="1573212" y="2922904"/>
                  </a:lnTo>
                  <a:lnTo>
                    <a:pt x="1527175" y="2901950"/>
                  </a:lnTo>
                  <a:lnTo>
                    <a:pt x="1490980" y="2868612"/>
                  </a:lnTo>
                  <a:lnTo>
                    <a:pt x="1466532" y="2826385"/>
                  </a:lnTo>
                  <a:lnTo>
                    <a:pt x="1456055" y="2778442"/>
                  </a:lnTo>
                  <a:lnTo>
                    <a:pt x="1461135" y="2728277"/>
                  </a:lnTo>
                  <a:lnTo>
                    <a:pt x="1720850" y="1770379"/>
                  </a:lnTo>
                  <a:lnTo>
                    <a:pt x="1726882" y="1734820"/>
                  </a:lnTo>
                  <a:lnTo>
                    <a:pt x="1725930" y="1701800"/>
                  </a:lnTo>
                  <a:lnTo>
                    <a:pt x="1725930" y="1698942"/>
                  </a:lnTo>
                  <a:lnTo>
                    <a:pt x="1717992" y="1664017"/>
                  </a:lnTo>
                  <a:lnTo>
                    <a:pt x="1703070" y="1630679"/>
                  </a:lnTo>
                  <a:lnTo>
                    <a:pt x="1682115" y="1600517"/>
                  </a:lnTo>
                  <a:lnTo>
                    <a:pt x="1656080" y="1575752"/>
                  </a:lnTo>
                  <a:lnTo>
                    <a:pt x="1637665" y="1564322"/>
                  </a:lnTo>
                  <a:close/>
                </a:path>
                <a:path w="2555875" h="6858000">
                  <a:moveTo>
                    <a:pt x="2555875" y="0"/>
                  </a:moveTo>
                  <a:lnTo>
                    <a:pt x="2528570" y="0"/>
                  </a:lnTo>
                  <a:lnTo>
                    <a:pt x="2100177" y="1562100"/>
                  </a:lnTo>
                  <a:lnTo>
                    <a:pt x="1757680" y="2837497"/>
                  </a:lnTo>
                  <a:lnTo>
                    <a:pt x="1732915" y="2875279"/>
                  </a:lnTo>
                  <a:lnTo>
                    <a:pt x="1699895" y="2903537"/>
                  </a:lnTo>
                  <a:lnTo>
                    <a:pt x="1660525" y="2921635"/>
                  </a:lnTo>
                  <a:lnTo>
                    <a:pt x="1617662" y="2928302"/>
                  </a:lnTo>
                  <a:lnTo>
                    <a:pt x="1704340" y="2928302"/>
                  </a:lnTo>
                  <a:lnTo>
                    <a:pt x="1714817" y="2923540"/>
                  </a:lnTo>
                  <a:lnTo>
                    <a:pt x="1753235" y="2890520"/>
                  </a:lnTo>
                  <a:lnTo>
                    <a:pt x="1782127" y="2846387"/>
                  </a:lnTo>
                  <a:lnTo>
                    <a:pt x="1782127" y="2845117"/>
                  </a:lnTo>
                  <a:lnTo>
                    <a:pt x="2124710" y="1568132"/>
                  </a:lnTo>
                  <a:lnTo>
                    <a:pt x="2555875" y="0"/>
                  </a:lnTo>
                  <a:close/>
                </a:path>
              </a:pathLst>
            </a:custGeom>
            <a:solidFill>
              <a:srgbClr val="FFB8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7895589" y="5207635"/>
              <a:ext cx="756285" cy="1645920"/>
            </a:xfrm>
            <a:custGeom>
              <a:avLst/>
              <a:gdLst/>
              <a:ahLst/>
              <a:cxnLst/>
              <a:rect l="l" t="t" r="r" b="b"/>
              <a:pathLst>
                <a:path w="756284" h="1645920">
                  <a:moveTo>
                    <a:pt x="578484" y="0"/>
                  </a:moveTo>
                  <a:lnTo>
                    <a:pt x="532129" y="6350"/>
                  </a:lnTo>
                  <a:lnTo>
                    <a:pt x="489902" y="24129"/>
                  </a:lnTo>
                  <a:lnTo>
                    <a:pt x="453389" y="52387"/>
                  </a:lnTo>
                  <a:lnTo>
                    <a:pt x="425132" y="89534"/>
                  </a:lnTo>
                  <a:lnTo>
                    <a:pt x="406400" y="134619"/>
                  </a:lnTo>
                  <a:lnTo>
                    <a:pt x="0" y="1645602"/>
                  </a:lnTo>
                  <a:lnTo>
                    <a:pt x="26352" y="1645602"/>
                  </a:lnTo>
                  <a:lnTo>
                    <a:pt x="430212" y="140969"/>
                  </a:lnTo>
                  <a:lnTo>
                    <a:pt x="450214" y="95249"/>
                  </a:lnTo>
                  <a:lnTo>
                    <a:pt x="482282" y="59689"/>
                  </a:lnTo>
                  <a:lnTo>
                    <a:pt x="523239" y="35559"/>
                  </a:lnTo>
                  <a:lnTo>
                    <a:pt x="569594" y="25399"/>
                  </a:lnTo>
                  <a:lnTo>
                    <a:pt x="662362" y="25399"/>
                  </a:lnTo>
                  <a:lnTo>
                    <a:pt x="624839" y="6350"/>
                  </a:lnTo>
                  <a:lnTo>
                    <a:pt x="578484" y="0"/>
                  </a:lnTo>
                  <a:close/>
                </a:path>
                <a:path w="756284" h="1645920">
                  <a:moveTo>
                    <a:pt x="662362" y="25399"/>
                  </a:moveTo>
                  <a:lnTo>
                    <a:pt x="569594" y="25399"/>
                  </a:lnTo>
                  <a:lnTo>
                    <a:pt x="618489" y="30797"/>
                  </a:lnTo>
                  <a:lnTo>
                    <a:pt x="672464" y="57784"/>
                  </a:lnTo>
                  <a:lnTo>
                    <a:pt x="711517" y="103822"/>
                  </a:lnTo>
                  <a:lnTo>
                    <a:pt x="730884" y="161607"/>
                  </a:lnTo>
                  <a:lnTo>
                    <a:pt x="731837" y="192087"/>
                  </a:lnTo>
                  <a:lnTo>
                    <a:pt x="726439" y="222884"/>
                  </a:lnTo>
                  <a:lnTo>
                    <a:pt x="343852" y="1645602"/>
                  </a:lnTo>
                  <a:lnTo>
                    <a:pt x="370204" y="1645602"/>
                  </a:lnTo>
                  <a:lnTo>
                    <a:pt x="750252" y="229552"/>
                  </a:lnTo>
                  <a:lnTo>
                    <a:pt x="756284" y="193674"/>
                  </a:lnTo>
                  <a:lnTo>
                    <a:pt x="755332" y="158432"/>
                  </a:lnTo>
                  <a:lnTo>
                    <a:pt x="732789" y="91122"/>
                  </a:lnTo>
                  <a:lnTo>
                    <a:pt x="686752" y="37782"/>
                  </a:lnTo>
                  <a:lnTo>
                    <a:pt x="662362" y="25399"/>
                  </a:lnTo>
                  <a:close/>
                </a:path>
              </a:pathLst>
            </a:custGeom>
            <a:solidFill>
              <a:srgbClr val="D679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548880" y="6167120"/>
              <a:ext cx="3294379" cy="612140"/>
            </a:xfrm>
            <a:prstGeom prst="rect">
              <a:avLst/>
            </a:prstGeom>
          </p:spPr>
        </p:pic>
      </p:grpSp>
      <p:sp>
        <p:nvSpPr>
          <p:cNvPr id="8" name="object 8"/>
          <p:cNvSpPr txBox="1"/>
          <p:nvPr/>
        </p:nvSpPr>
        <p:spPr>
          <a:xfrm>
            <a:off x="9914890" y="33019"/>
            <a:ext cx="2174240" cy="1244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50" spc="60" dirty="0">
                <a:latin typeface="Calibri"/>
                <a:cs typeface="Calibri"/>
              </a:rPr>
              <a:t>CSP004_C_E:</a:t>
            </a:r>
            <a:r>
              <a:rPr sz="650" spc="35" dirty="0">
                <a:latin typeface="Calibri"/>
                <a:cs typeface="Calibri"/>
              </a:rPr>
              <a:t> </a:t>
            </a:r>
            <a:r>
              <a:rPr sz="650" spc="55" dirty="0">
                <a:latin typeface="Calibri"/>
                <a:cs typeface="Calibri"/>
              </a:rPr>
              <a:t>Abdelkader</a:t>
            </a:r>
            <a:r>
              <a:rPr sz="650" spc="30" dirty="0">
                <a:latin typeface="Calibri"/>
                <a:cs typeface="Calibri"/>
              </a:rPr>
              <a:t> </a:t>
            </a:r>
            <a:r>
              <a:rPr sz="650" spc="60" dirty="0">
                <a:latin typeface="Calibri"/>
                <a:cs typeface="Calibri"/>
              </a:rPr>
              <a:t>Shaaban</a:t>
            </a:r>
            <a:r>
              <a:rPr sz="650" spc="40" dirty="0">
                <a:latin typeface="Calibri"/>
                <a:cs typeface="Calibri"/>
              </a:rPr>
              <a:t> </a:t>
            </a:r>
            <a:r>
              <a:rPr sz="650" spc="55" dirty="0">
                <a:latin typeface="Calibri"/>
                <a:cs typeface="Calibri"/>
              </a:rPr>
              <a:t>και</a:t>
            </a:r>
            <a:r>
              <a:rPr sz="650" spc="25" dirty="0">
                <a:latin typeface="Calibri"/>
                <a:cs typeface="Calibri"/>
              </a:rPr>
              <a:t> </a:t>
            </a:r>
            <a:r>
              <a:rPr sz="650" spc="50" dirty="0">
                <a:latin typeface="Calibri"/>
                <a:cs typeface="Calibri"/>
              </a:rPr>
              <a:t>Stefan</a:t>
            </a:r>
            <a:r>
              <a:rPr sz="650" spc="25" dirty="0">
                <a:latin typeface="Calibri"/>
                <a:cs typeface="Calibri"/>
              </a:rPr>
              <a:t> </a:t>
            </a:r>
            <a:r>
              <a:rPr sz="650" spc="50" dirty="0">
                <a:latin typeface="Calibri"/>
                <a:cs typeface="Calibri"/>
              </a:rPr>
              <a:t>Schauer</a:t>
            </a:r>
            <a:endParaRPr sz="650">
              <a:latin typeface="Calibri"/>
              <a:cs typeface="Calibri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875030" y="762634"/>
            <a:ext cx="2505710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180" dirty="0">
                <a:solidFill>
                  <a:srgbClr val="000000"/>
                </a:solidFill>
              </a:rPr>
              <a:t>Πρόληψη</a:t>
            </a:r>
            <a:r>
              <a:rPr spc="175" dirty="0">
                <a:solidFill>
                  <a:srgbClr val="000000"/>
                </a:solidFill>
              </a:rPr>
              <a:t> </a:t>
            </a:r>
            <a:r>
              <a:rPr spc="90" dirty="0">
                <a:solidFill>
                  <a:srgbClr val="000000"/>
                </a:solidFill>
              </a:rPr>
              <a:t>του</a:t>
            </a:r>
            <a:r>
              <a:rPr spc="20" dirty="0">
                <a:solidFill>
                  <a:srgbClr val="000000"/>
                </a:solidFill>
              </a:rPr>
              <a:t> </a:t>
            </a:r>
            <a:r>
              <a:rPr spc="170" dirty="0">
                <a:solidFill>
                  <a:srgbClr val="000000"/>
                </a:solidFill>
              </a:rPr>
              <a:t>MITM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875030" y="1588770"/>
            <a:ext cx="10923270" cy="37242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9720" indent="-287020">
              <a:lnSpc>
                <a:spcPct val="100000"/>
              </a:lnSpc>
              <a:spcBef>
                <a:spcPts val="100"/>
              </a:spcBef>
              <a:buSzPct val="163636"/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sz="1100" spc="135" dirty="0">
                <a:latin typeface="Calibri"/>
                <a:cs typeface="Calibri"/>
              </a:rPr>
              <a:t>Η</a:t>
            </a:r>
            <a:r>
              <a:rPr sz="1100" spc="25" dirty="0">
                <a:latin typeface="Calibri"/>
                <a:cs typeface="Calibri"/>
              </a:rPr>
              <a:t> </a:t>
            </a:r>
            <a:r>
              <a:rPr sz="1100" spc="90" dirty="0">
                <a:latin typeface="Calibri"/>
                <a:cs typeface="Calibri"/>
              </a:rPr>
              <a:t>ανίχνευση</a:t>
            </a:r>
            <a:r>
              <a:rPr sz="1100" spc="25" dirty="0">
                <a:latin typeface="Calibri"/>
                <a:cs typeface="Calibri"/>
              </a:rPr>
              <a:t> </a:t>
            </a:r>
            <a:r>
              <a:rPr sz="1100" spc="95" dirty="0">
                <a:latin typeface="Calibri"/>
                <a:cs typeface="Calibri"/>
              </a:rPr>
              <a:t>δεν</a:t>
            </a:r>
            <a:r>
              <a:rPr sz="1100" spc="20" dirty="0">
                <a:latin typeface="Calibri"/>
                <a:cs typeface="Calibri"/>
              </a:rPr>
              <a:t> </a:t>
            </a:r>
            <a:r>
              <a:rPr sz="1100" b="1" spc="90" dirty="0">
                <a:latin typeface="Calibri"/>
                <a:cs typeface="Calibri"/>
              </a:rPr>
              <a:t>θεωρείται</a:t>
            </a:r>
            <a:r>
              <a:rPr sz="1100" b="1" spc="25" dirty="0">
                <a:latin typeface="Calibri"/>
                <a:cs typeface="Calibri"/>
              </a:rPr>
              <a:t> </a:t>
            </a:r>
            <a:r>
              <a:rPr sz="1100" spc="105" dirty="0">
                <a:latin typeface="Calibri"/>
                <a:cs typeface="Calibri"/>
              </a:rPr>
              <a:t>δράση</a:t>
            </a:r>
            <a:r>
              <a:rPr sz="1100" spc="30" dirty="0">
                <a:latin typeface="Calibri"/>
                <a:cs typeface="Calibri"/>
              </a:rPr>
              <a:t> </a:t>
            </a:r>
            <a:r>
              <a:rPr sz="1100" b="1" spc="100" dirty="0">
                <a:latin typeface="Calibri"/>
                <a:cs typeface="Calibri"/>
              </a:rPr>
              <a:t>πρόληψης</a:t>
            </a:r>
            <a:r>
              <a:rPr sz="1100" spc="100" dirty="0">
                <a:latin typeface="Calibri"/>
                <a:cs typeface="Calibri"/>
              </a:rPr>
              <a:t>.</a:t>
            </a:r>
            <a:endParaRPr sz="11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5"/>
              </a:spcBef>
              <a:buFont typeface="Arial"/>
              <a:buChar char="•"/>
            </a:pPr>
            <a:endParaRPr sz="2300">
              <a:latin typeface="Calibri"/>
              <a:cs typeface="Calibri"/>
            </a:endParaRPr>
          </a:p>
          <a:p>
            <a:pPr marL="299720" indent="-287020">
              <a:lnSpc>
                <a:spcPct val="100000"/>
              </a:lnSpc>
              <a:buSzPct val="163636"/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sz="1100" b="1" spc="80" dirty="0">
                <a:latin typeface="Calibri"/>
                <a:cs typeface="Calibri"/>
              </a:rPr>
              <a:t>Οι</a:t>
            </a:r>
            <a:r>
              <a:rPr sz="1100" b="1" spc="45" dirty="0">
                <a:latin typeface="Calibri"/>
                <a:cs typeface="Calibri"/>
              </a:rPr>
              <a:t> </a:t>
            </a:r>
            <a:r>
              <a:rPr sz="1100" b="1" spc="70" dirty="0">
                <a:latin typeface="Calibri"/>
                <a:cs typeface="Calibri"/>
              </a:rPr>
              <a:t>προσεγγίσεις</a:t>
            </a:r>
            <a:r>
              <a:rPr sz="1100" b="1" spc="55" dirty="0">
                <a:latin typeface="Calibri"/>
                <a:cs typeface="Calibri"/>
              </a:rPr>
              <a:t> </a:t>
            </a:r>
            <a:r>
              <a:rPr sz="1100" b="1" spc="75" dirty="0">
                <a:latin typeface="Calibri"/>
                <a:cs typeface="Calibri"/>
              </a:rPr>
              <a:t>ανίχνευσης</a:t>
            </a:r>
            <a:r>
              <a:rPr sz="1100" b="1" spc="50" dirty="0">
                <a:latin typeface="Calibri"/>
                <a:cs typeface="Calibri"/>
              </a:rPr>
              <a:t> </a:t>
            </a:r>
            <a:r>
              <a:rPr sz="1100" spc="85" dirty="0">
                <a:latin typeface="Calibri"/>
                <a:cs typeface="Calibri"/>
              </a:rPr>
              <a:t>που</a:t>
            </a:r>
            <a:r>
              <a:rPr sz="1100" spc="50" dirty="0">
                <a:latin typeface="Calibri"/>
                <a:cs typeface="Calibri"/>
              </a:rPr>
              <a:t> </a:t>
            </a:r>
            <a:r>
              <a:rPr sz="1100" spc="75" dirty="0">
                <a:latin typeface="Calibri"/>
                <a:cs typeface="Calibri"/>
              </a:rPr>
              <a:t>συζητήθηκαν</a:t>
            </a:r>
            <a:r>
              <a:rPr sz="1100" spc="45" dirty="0">
                <a:latin typeface="Calibri"/>
                <a:cs typeface="Calibri"/>
              </a:rPr>
              <a:t> </a:t>
            </a:r>
            <a:r>
              <a:rPr sz="1100" spc="80" dirty="0">
                <a:latin typeface="Calibri"/>
                <a:cs typeface="Calibri"/>
              </a:rPr>
              <a:t>προηγουμένως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spc="75" dirty="0">
                <a:latin typeface="Calibri"/>
                <a:cs typeface="Calibri"/>
              </a:rPr>
              <a:t>χρησιμοποιήθηκαν</a:t>
            </a:r>
            <a:r>
              <a:rPr sz="1100" spc="50" dirty="0">
                <a:latin typeface="Calibri"/>
                <a:cs typeface="Calibri"/>
              </a:rPr>
              <a:t> </a:t>
            </a:r>
            <a:r>
              <a:rPr sz="1100" spc="80" dirty="0">
                <a:latin typeface="Calibri"/>
                <a:cs typeface="Calibri"/>
              </a:rPr>
              <a:t>μόνο</a:t>
            </a:r>
            <a:r>
              <a:rPr sz="1100" spc="50" dirty="0">
                <a:latin typeface="Calibri"/>
                <a:cs typeface="Calibri"/>
              </a:rPr>
              <a:t> </a:t>
            </a:r>
            <a:r>
              <a:rPr sz="1100" spc="70" dirty="0">
                <a:latin typeface="Calibri"/>
                <a:cs typeface="Calibri"/>
              </a:rPr>
              <a:t>για</a:t>
            </a:r>
            <a:r>
              <a:rPr sz="1100" spc="50" dirty="0">
                <a:latin typeface="Calibri"/>
                <a:cs typeface="Calibri"/>
              </a:rPr>
              <a:t> </a:t>
            </a:r>
            <a:r>
              <a:rPr sz="1100" b="1" spc="75" dirty="0">
                <a:latin typeface="Calibri"/>
                <a:cs typeface="Calibri"/>
              </a:rPr>
              <a:t>την</a:t>
            </a:r>
            <a:r>
              <a:rPr sz="1100" b="1" spc="50" dirty="0">
                <a:latin typeface="Calibri"/>
                <a:cs typeface="Calibri"/>
              </a:rPr>
              <a:t> </a:t>
            </a:r>
            <a:r>
              <a:rPr sz="1100" b="1" spc="75" dirty="0">
                <a:latin typeface="Calibri"/>
                <a:cs typeface="Calibri"/>
              </a:rPr>
              <a:t>ανίχνευση</a:t>
            </a:r>
            <a:r>
              <a:rPr sz="1100" b="1" spc="45" dirty="0">
                <a:latin typeface="Calibri"/>
                <a:cs typeface="Calibri"/>
              </a:rPr>
              <a:t> </a:t>
            </a:r>
            <a:r>
              <a:rPr sz="1100" b="1" spc="70" dirty="0">
                <a:latin typeface="Calibri"/>
                <a:cs typeface="Calibri"/>
              </a:rPr>
              <a:t>του</a:t>
            </a:r>
            <a:r>
              <a:rPr sz="1100" b="1" spc="45" dirty="0">
                <a:latin typeface="Calibri"/>
                <a:cs typeface="Calibri"/>
              </a:rPr>
              <a:t> </a:t>
            </a:r>
            <a:r>
              <a:rPr sz="1100" b="1" spc="90" dirty="0">
                <a:latin typeface="Calibri"/>
                <a:cs typeface="Calibri"/>
              </a:rPr>
              <a:t>ARP</a:t>
            </a:r>
            <a:r>
              <a:rPr sz="1100" b="1" spc="50" dirty="0">
                <a:latin typeface="Calibri"/>
                <a:cs typeface="Calibri"/>
              </a:rPr>
              <a:t> </a:t>
            </a:r>
            <a:r>
              <a:rPr sz="1100" b="1" spc="60" dirty="0">
                <a:latin typeface="Calibri"/>
                <a:cs typeface="Calibri"/>
              </a:rPr>
              <a:t>spoofing</a:t>
            </a:r>
            <a:endParaRPr sz="1100">
              <a:latin typeface="Calibri"/>
              <a:cs typeface="Calibri"/>
            </a:endParaRPr>
          </a:p>
          <a:p>
            <a:pPr marL="299085">
              <a:lnSpc>
                <a:spcPct val="100000"/>
              </a:lnSpc>
              <a:spcBef>
                <a:spcPts val="860"/>
              </a:spcBef>
            </a:pPr>
            <a:r>
              <a:rPr sz="1100" spc="80" dirty="0">
                <a:latin typeface="Calibri"/>
                <a:cs typeface="Calibri"/>
              </a:rPr>
              <a:t>επιτιθέμενοι.</a:t>
            </a:r>
            <a:endParaRPr sz="11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1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250">
              <a:latin typeface="Calibri"/>
              <a:cs typeface="Calibri"/>
            </a:endParaRPr>
          </a:p>
          <a:p>
            <a:pPr marL="299720" indent="-287020">
              <a:lnSpc>
                <a:spcPct val="100000"/>
              </a:lnSpc>
              <a:buSzPct val="163636"/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sz="1100" spc="45" dirty="0">
                <a:latin typeface="Calibri"/>
                <a:cs typeface="Calibri"/>
              </a:rPr>
              <a:t>Για</a:t>
            </a:r>
            <a:r>
              <a:rPr sz="1100" spc="30" dirty="0">
                <a:latin typeface="Calibri"/>
                <a:cs typeface="Calibri"/>
              </a:rPr>
              <a:t> </a:t>
            </a:r>
            <a:r>
              <a:rPr sz="1100" spc="50" dirty="0">
                <a:latin typeface="Calibri"/>
                <a:cs typeface="Calibri"/>
              </a:rPr>
              <a:t>να</a:t>
            </a:r>
            <a:r>
              <a:rPr sz="1100" spc="35" dirty="0">
                <a:latin typeface="Calibri"/>
                <a:cs typeface="Calibri"/>
              </a:rPr>
              <a:t> </a:t>
            </a:r>
            <a:r>
              <a:rPr sz="1100" spc="50" dirty="0">
                <a:latin typeface="Calibri"/>
                <a:cs typeface="Calibri"/>
              </a:rPr>
              <a:t>διασφαλίσετε</a:t>
            </a:r>
            <a:r>
              <a:rPr sz="1100" spc="30" dirty="0">
                <a:latin typeface="Calibri"/>
                <a:cs typeface="Calibri"/>
              </a:rPr>
              <a:t> </a:t>
            </a:r>
            <a:r>
              <a:rPr sz="1100" spc="45" dirty="0">
                <a:latin typeface="Calibri"/>
                <a:cs typeface="Calibri"/>
              </a:rPr>
              <a:t>την</a:t>
            </a:r>
            <a:r>
              <a:rPr sz="1100" spc="30" dirty="0">
                <a:latin typeface="Calibri"/>
                <a:cs typeface="Calibri"/>
              </a:rPr>
              <a:t> </a:t>
            </a:r>
            <a:r>
              <a:rPr sz="1100" spc="50" dirty="0">
                <a:latin typeface="Calibri"/>
                <a:cs typeface="Calibri"/>
              </a:rPr>
              <a:t>ασφάλεια</a:t>
            </a:r>
            <a:r>
              <a:rPr sz="1100" spc="30" dirty="0">
                <a:latin typeface="Calibri"/>
                <a:cs typeface="Calibri"/>
              </a:rPr>
              <a:t> </a:t>
            </a:r>
            <a:r>
              <a:rPr sz="1100" spc="50" dirty="0">
                <a:latin typeface="Calibri"/>
                <a:cs typeface="Calibri"/>
              </a:rPr>
              <a:t>του</a:t>
            </a:r>
            <a:r>
              <a:rPr sz="1100" spc="30" dirty="0">
                <a:latin typeface="Calibri"/>
                <a:cs typeface="Calibri"/>
              </a:rPr>
              <a:t> </a:t>
            </a:r>
            <a:r>
              <a:rPr sz="1100" spc="45" dirty="0">
                <a:latin typeface="Calibri"/>
                <a:cs typeface="Calibri"/>
              </a:rPr>
              <a:t>δικτύου,</a:t>
            </a:r>
            <a:r>
              <a:rPr sz="1100" spc="25" dirty="0">
                <a:latin typeface="Calibri"/>
                <a:cs typeface="Calibri"/>
              </a:rPr>
              <a:t> </a:t>
            </a:r>
            <a:r>
              <a:rPr sz="1100" b="1" spc="50" dirty="0">
                <a:latin typeface="Calibri"/>
                <a:cs typeface="Calibri"/>
              </a:rPr>
              <a:t>κρυπτογραφείτε</a:t>
            </a:r>
            <a:r>
              <a:rPr sz="1100" b="1" spc="35" dirty="0">
                <a:latin typeface="Calibri"/>
                <a:cs typeface="Calibri"/>
              </a:rPr>
              <a:t> </a:t>
            </a:r>
            <a:r>
              <a:rPr sz="1100" b="1" spc="45" dirty="0">
                <a:latin typeface="Calibri"/>
                <a:cs typeface="Calibri"/>
              </a:rPr>
              <a:t>την</a:t>
            </a:r>
            <a:r>
              <a:rPr sz="1100" b="1" spc="25" dirty="0">
                <a:latin typeface="Calibri"/>
                <a:cs typeface="Calibri"/>
              </a:rPr>
              <a:t> </a:t>
            </a:r>
            <a:r>
              <a:rPr sz="1100" b="1" spc="50" dirty="0">
                <a:latin typeface="Calibri"/>
                <a:cs typeface="Calibri"/>
              </a:rPr>
              <a:t>κίνηση</a:t>
            </a:r>
            <a:r>
              <a:rPr sz="1100" b="1" spc="30" dirty="0">
                <a:latin typeface="Calibri"/>
                <a:cs typeface="Calibri"/>
              </a:rPr>
              <a:t> </a:t>
            </a:r>
            <a:r>
              <a:rPr sz="1100" b="1" spc="50" dirty="0">
                <a:latin typeface="Calibri"/>
                <a:cs typeface="Calibri"/>
              </a:rPr>
              <a:t>(</a:t>
            </a:r>
            <a:r>
              <a:rPr sz="1100" spc="50" dirty="0">
                <a:latin typeface="Calibri"/>
                <a:cs typeface="Calibri"/>
              </a:rPr>
              <a:t>πρόσθετα</a:t>
            </a:r>
            <a:r>
              <a:rPr sz="1100" spc="25" dirty="0">
                <a:latin typeface="Calibri"/>
                <a:cs typeface="Calibri"/>
              </a:rPr>
              <a:t> </a:t>
            </a:r>
            <a:r>
              <a:rPr sz="1100" spc="50" dirty="0">
                <a:latin typeface="Calibri"/>
                <a:cs typeface="Calibri"/>
              </a:rPr>
              <a:t>φυλλομετρητών</a:t>
            </a:r>
            <a:endParaRPr sz="11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0"/>
              </a:spcBef>
              <a:buFont typeface="Arial"/>
              <a:buChar char="•"/>
            </a:pPr>
            <a:endParaRPr sz="1600">
              <a:latin typeface="Calibri"/>
              <a:cs typeface="Calibri"/>
            </a:endParaRPr>
          </a:p>
          <a:p>
            <a:pPr marL="299085" marR="5080" indent="-287020">
              <a:lnSpc>
                <a:spcPct val="165200"/>
              </a:lnSpc>
              <a:buSzPct val="163636"/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sz="1100" b="1" spc="80" dirty="0">
                <a:latin typeface="Calibri"/>
                <a:cs typeface="Calibri"/>
              </a:rPr>
              <a:t>Οι</a:t>
            </a:r>
            <a:r>
              <a:rPr sz="1100" b="1" spc="45" dirty="0">
                <a:latin typeface="Calibri"/>
                <a:cs typeface="Calibri"/>
              </a:rPr>
              <a:t> </a:t>
            </a:r>
            <a:r>
              <a:rPr sz="1100" spc="70" dirty="0">
                <a:latin typeface="Calibri"/>
                <a:cs typeface="Calibri"/>
              </a:rPr>
              <a:t>πιο</a:t>
            </a:r>
            <a:r>
              <a:rPr sz="1100" spc="50" dirty="0">
                <a:latin typeface="Calibri"/>
                <a:cs typeface="Calibri"/>
              </a:rPr>
              <a:t> </a:t>
            </a:r>
            <a:r>
              <a:rPr sz="1100" spc="80" dirty="0">
                <a:latin typeface="Calibri"/>
                <a:cs typeface="Calibri"/>
              </a:rPr>
              <a:t>πρόσφατες</a:t>
            </a:r>
            <a:r>
              <a:rPr sz="1100" spc="45" dirty="0">
                <a:latin typeface="Calibri"/>
                <a:cs typeface="Calibri"/>
              </a:rPr>
              <a:t> </a:t>
            </a:r>
            <a:r>
              <a:rPr sz="1100" b="1" spc="70" dirty="0">
                <a:latin typeface="Calibri"/>
                <a:cs typeface="Calibri"/>
              </a:rPr>
              <a:t>εκδόσεις</a:t>
            </a:r>
            <a:r>
              <a:rPr sz="1100" b="1" spc="50" dirty="0">
                <a:latin typeface="Calibri"/>
                <a:cs typeface="Calibri"/>
              </a:rPr>
              <a:t> </a:t>
            </a:r>
            <a:r>
              <a:rPr sz="1100" spc="80" dirty="0">
                <a:latin typeface="Calibri"/>
                <a:cs typeface="Calibri"/>
              </a:rPr>
              <a:t>των</a:t>
            </a:r>
            <a:r>
              <a:rPr sz="1100" spc="45" dirty="0">
                <a:latin typeface="Calibri"/>
                <a:cs typeface="Calibri"/>
              </a:rPr>
              <a:t> </a:t>
            </a:r>
            <a:r>
              <a:rPr sz="1100" b="1" spc="80" dirty="0">
                <a:latin typeface="Calibri"/>
                <a:cs typeface="Calibri"/>
              </a:rPr>
              <a:t>φυλλομετρητών</a:t>
            </a:r>
            <a:r>
              <a:rPr sz="1100" b="1" spc="45" dirty="0">
                <a:latin typeface="Calibri"/>
                <a:cs typeface="Calibri"/>
              </a:rPr>
              <a:t> </a:t>
            </a:r>
            <a:r>
              <a:rPr sz="1100" b="1" spc="75" dirty="0">
                <a:latin typeface="Calibri"/>
                <a:cs typeface="Calibri"/>
              </a:rPr>
              <a:t>(browsers</a:t>
            </a:r>
            <a:r>
              <a:rPr sz="1100" b="1" spc="50" dirty="0">
                <a:latin typeface="Calibri"/>
                <a:cs typeface="Calibri"/>
              </a:rPr>
              <a:t> - </a:t>
            </a:r>
            <a:r>
              <a:rPr sz="1100" b="1" spc="85" dirty="0">
                <a:latin typeface="Calibri"/>
                <a:cs typeface="Calibri"/>
              </a:rPr>
              <a:t>προγράμματα</a:t>
            </a:r>
            <a:r>
              <a:rPr sz="1100" b="1" spc="45" dirty="0">
                <a:latin typeface="Calibri"/>
                <a:cs typeface="Calibri"/>
              </a:rPr>
              <a:t> </a:t>
            </a:r>
            <a:r>
              <a:rPr sz="1100" b="1" spc="75" dirty="0">
                <a:latin typeface="Calibri"/>
                <a:cs typeface="Calibri"/>
              </a:rPr>
              <a:t>περιήγησης)</a:t>
            </a:r>
            <a:r>
              <a:rPr sz="1100" b="1" spc="50" dirty="0">
                <a:latin typeface="Calibri"/>
                <a:cs typeface="Calibri"/>
              </a:rPr>
              <a:t> </a:t>
            </a:r>
            <a:r>
              <a:rPr sz="1100" spc="75" dirty="0">
                <a:latin typeface="Calibri"/>
                <a:cs typeface="Calibri"/>
              </a:rPr>
              <a:t>υποστηρίζουν</a:t>
            </a:r>
            <a:r>
              <a:rPr sz="1100" spc="45" dirty="0">
                <a:latin typeface="Calibri"/>
                <a:cs typeface="Calibri"/>
              </a:rPr>
              <a:t> </a:t>
            </a:r>
            <a:r>
              <a:rPr sz="1100" b="1" spc="75" dirty="0">
                <a:latin typeface="Calibri"/>
                <a:cs typeface="Calibri"/>
              </a:rPr>
              <a:t>υπηρεσίες</a:t>
            </a:r>
            <a:r>
              <a:rPr sz="1100" b="1" spc="40" dirty="0">
                <a:latin typeface="Calibri"/>
                <a:cs typeface="Calibri"/>
              </a:rPr>
              <a:t> </a:t>
            </a:r>
            <a:r>
              <a:rPr sz="1100" spc="85" dirty="0">
                <a:latin typeface="Calibri"/>
                <a:cs typeface="Calibri"/>
              </a:rPr>
              <a:t>που</a:t>
            </a:r>
            <a:r>
              <a:rPr sz="1100" spc="50" dirty="0">
                <a:latin typeface="Calibri"/>
                <a:cs typeface="Calibri"/>
              </a:rPr>
              <a:t> </a:t>
            </a:r>
            <a:r>
              <a:rPr sz="1100" spc="75" dirty="0">
                <a:latin typeface="Calibri"/>
                <a:cs typeface="Calibri"/>
              </a:rPr>
              <a:t>προειδοποιούν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spc="75" dirty="0">
                <a:latin typeface="Calibri"/>
                <a:cs typeface="Calibri"/>
              </a:rPr>
              <a:t>όταν</a:t>
            </a:r>
            <a:r>
              <a:rPr sz="1100" spc="50" dirty="0">
                <a:latin typeface="Calibri"/>
                <a:cs typeface="Calibri"/>
              </a:rPr>
              <a:t> </a:t>
            </a:r>
            <a:r>
              <a:rPr sz="1100" spc="70" dirty="0">
                <a:latin typeface="Calibri"/>
                <a:cs typeface="Calibri"/>
              </a:rPr>
              <a:t>επισκέπτονται</a:t>
            </a:r>
            <a:r>
              <a:rPr sz="1100" spc="45" dirty="0">
                <a:latin typeface="Calibri"/>
                <a:cs typeface="Calibri"/>
              </a:rPr>
              <a:t> </a:t>
            </a:r>
            <a:r>
              <a:rPr sz="1100" b="1" spc="70" dirty="0">
                <a:latin typeface="Calibri"/>
                <a:cs typeface="Calibri"/>
              </a:rPr>
              <a:t>HTTP </a:t>
            </a:r>
            <a:r>
              <a:rPr sz="1100" b="1" spc="-235" dirty="0">
                <a:latin typeface="Calibri"/>
                <a:cs typeface="Calibri"/>
              </a:rPr>
              <a:t> </a:t>
            </a:r>
            <a:r>
              <a:rPr sz="1100" b="1" spc="35" dirty="0">
                <a:latin typeface="Calibri"/>
                <a:cs typeface="Calibri"/>
              </a:rPr>
              <a:t>ιστοσελίδες.</a:t>
            </a:r>
            <a:endParaRPr sz="1100">
              <a:latin typeface="Calibri"/>
              <a:cs typeface="Calibri"/>
            </a:endParaRPr>
          </a:p>
          <a:p>
            <a:pPr>
              <a:lnSpc>
                <a:spcPct val="100000"/>
              </a:lnSpc>
              <a:buFont typeface="Arial"/>
              <a:buChar char="•"/>
            </a:pPr>
            <a:endParaRPr sz="1100">
              <a:latin typeface="Calibri"/>
              <a:cs typeface="Calibri"/>
            </a:endParaRPr>
          </a:p>
          <a:p>
            <a:pPr marL="299085" marR="2632075" indent="-287020">
              <a:lnSpc>
                <a:spcPct val="165200"/>
              </a:lnSpc>
              <a:spcBef>
                <a:spcPts val="785"/>
              </a:spcBef>
              <a:buSzPct val="163636"/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sz="1100" spc="80" dirty="0">
                <a:latin typeface="Calibri"/>
                <a:cs typeface="Calibri"/>
              </a:rPr>
              <a:t>Ορισμένα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spc="80" dirty="0">
                <a:latin typeface="Calibri"/>
                <a:cs typeface="Calibri"/>
              </a:rPr>
              <a:t>πρόσθετα</a:t>
            </a:r>
            <a:r>
              <a:rPr sz="1100" spc="45" dirty="0">
                <a:latin typeface="Calibri"/>
                <a:cs typeface="Calibri"/>
              </a:rPr>
              <a:t> </a:t>
            </a:r>
            <a:r>
              <a:rPr sz="1100" spc="80" dirty="0">
                <a:latin typeface="Calibri"/>
                <a:cs typeface="Calibri"/>
              </a:rPr>
              <a:t>μπορούν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spc="80" dirty="0">
                <a:latin typeface="Calibri"/>
                <a:cs typeface="Calibri"/>
              </a:rPr>
              <a:t>να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spc="80" dirty="0">
                <a:latin typeface="Calibri"/>
                <a:cs typeface="Calibri"/>
              </a:rPr>
              <a:t>ανακατευθύνουν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spc="90" dirty="0">
                <a:latin typeface="Calibri"/>
                <a:cs typeface="Calibri"/>
              </a:rPr>
              <a:t>από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b="1" spc="85" dirty="0">
                <a:latin typeface="Calibri"/>
                <a:cs typeface="Calibri"/>
              </a:rPr>
              <a:t>HTTP</a:t>
            </a:r>
            <a:r>
              <a:rPr sz="1100" b="1" spc="50" dirty="0">
                <a:latin typeface="Calibri"/>
                <a:cs typeface="Calibri"/>
              </a:rPr>
              <a:t> </a:t>
            </a:r>
            <a:r>
              <a:rPr sz="1100" spc="80" dirty="0">
                <a:latin typeface="Calibri"/>
                <a:cs typeface="Calibri"/>
              </a:rPr>
              <a:t>σε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b="1" spc="75" dirty="0">
                <a:latin typeface="Calibri"/>
                <a:cs typeface="Calibri"/>
              </a:rPr>
              <a:t>HTTPS,</a:t>
            </a:r>
            <a:r>
              <a:rPr sz="1100" b="1" spc="45" dirty="0">
                <a:latin typeface="Calibri"/>
                <a:cs typeface="Calibri"/>
              </a:rPr>
              <a:t> </a:t>
            </a:r>
            <a:r>
              <a:rPr sz="1100" spc="80" dirty="0">
                <a:latin typeface="Calibri"/>
                <a:cs typeface="Calibri"/>
              </a:rPr>
              <a:t>αλλά</a:t>
            </a:r>
            <a:r>
              <a:rPr sz="1100" spc="50" dirty="0">
                <a:latin typeface="Calibri"/>
                <a:cs typeface="Calibri"/>
              </a:rPr>
              <a:t> </a:t>
            </a:r>
            <a:r>
              <a:rPr sz="1100" spc="60" dirty="0">
                <a:latin typeface="Calibri"/>
                <a:cs typeface="Calibri"/>
              </a:rPr>
              <a:t>οι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spc="75" dirty="0">
                <a:latin typeface="Calibri"/>
                <a:cs typeface="Calibri"/>
              </a:rPr>
              <a:t>χάκερς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spc="80" dirty="0">
                <a:latin typeface="Calibri"/>
                <a:cs typeface="Calibri"/>
              </a:rPr>
              <a:t>μπορούν</a:t>
            </a:r>
            <a:r>
              <a:rPr sz="1100" spc="45" dirty="0">
                <a:latin typeface="Calibri"/>
                <a:cs typeface="Calibri"/>
              </a:rPr>
              <a:t> </a:t>
            </a:r>
            <a:r>
              <a:rPr sz="1100" spc="80" dirty="0">
                <a:latin typeface="Calibri"/>
                <a:cs typeface="Calibri"/>
              </a:rPr>
              <a:t>να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spc="80" dirty="0">
                <a:latin typeface="Calibri"/>
                <a:cs typeface="Calibri"/>
              </a:rPr>
              <a:t>λάβουν</a:t>
            </a:r>
            <a:r>
              <a:rPr sz="1100" spc="45" dirty="0">
                <a:latin typeface="Calibri"/>
                <a:cs typeface="Calibri"/>
              </a:rPr>
              <a:t> </a:t>
            </a:r>
            <a:r>
              <a:rPr sz="1100" spc="75" dirty="0">
                <a:latin typeface="Calibri"/>
                <a:cs typeface="Calibri"/>
              </a:rPr>
              <a:t>πληροφορίες </a:t>
            </a:r>
            <a:r>
              <a:rPr sz="1100" spc="-235" dirty="0">
                <a:latin typeface="Calibri"/>
                <a:cs typeface="Calibri"/>
              </a:rPr>
              <a:t> </a:t>
            </a:r>
            <a:r>
              <a:rPr sz="1100" spc="65" dirty="0">
                <a:latin typeface="Calibri"/>
                <a:cs typeface="Calibri"/>
              </a:rPr>
              <a:t>την</a:t>
            </a:r>
            <a:r>
              <a:rPr sz="1100" spc="15" dirty="0">
                <a:latin typeface="Calibri"/>
                <a:cs typeface="Calibri"/>
              </a:rPr>
              <a:t> </a:t>
            </a:r>
            <a:r>
              <a:rPr sz="1100" b="1" spc="90" dirty="0">
                <a:latin typeface="Calibri"/>
                <a:cs typeface="Calibri"/>
              </a:rPr>
              <a:t>ανασφαλή</a:t>
            </a:r>
            <a:r>
              <a:rPr sz="1100" b="1" spc="35" dirty="0">
                <a:latin typeface="Calibri"/>
                <a:cs typeface="Calibri"/>
              </a:rPr>
              <a:t> </a:t>
            </a:r>
            <a:r>
              <a:rPr sz="1100" spc="60" dirty="0">
                <a:latin typeface="Calibri"/>
                <a:cs typeface="Calibri"/>
              </a:rPr>
              <a:t>επικοινωνία</a:t>
            </a:r>
            <a:r>
              <a:rPr sz="1100" spc="15" dirty="0">
                <a:latin typeface="Calibri"/>
                <a:cs typeface="Calibri"/>
              </a:rPr>
              <a:t> </a:t>
            </a:r>
            <a:r>
              <a:rPr sz="1100" spc="70" dirty="0">
                <a:latin typeface="Calibri"/>
                <a:cs typeface="Calibri"/>
              </a:rPr>
              <a:t>σας.</a:t>
            </a:r>
            <a:endParaRPr sz="1100">
              <a:latin typeface="Calibri"/>
              <a:cs typeface="Calibri"/>
            </a:endParaRPr>
          </a:p>
          <a:p>
            <a:pPr>
              <a:lnSpc>
                <a:spcPct val="100000"/>
              </a:lnSpc>
              <a:buFont typeface="Arial"/>
              <a:buChar char="•"/>
            </a:pPr>
            <a:endParaRPr sz="11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5"/>
              </a:spcBef>
              <a:buFont typeface="Arial"/>
              <a:buChar char="•"/>
            </a:pPr>
            <a:endParaRPr sz="1250">
              <a:latin typeface="Calibri"/>
              <a:cs typeface="Calibri"/>
            </a:endParaRPr>
          </a:p>
          <a:p>
            <a:pPr marL="299720" indent="-287020">
              <a:lnSpc>
                <a:spcPct val="100000"/>
              </a:lnSpc>
              <a:buSzPct val="163636"/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sz="1100" b="1" spc="55" dirty="0">
                <a:latin typeface="Calibri"/>
                <a:cs typeface="Calibri"/>
              </a:rPr>
              <a:t>Το</a:t>
            </a:r>
            <a:r>
              <a:rPr sz="1100" b="1" spc="30" dirty="0">
                <a:latin typeface="Calibri"/>
                <a:cs typeface="Calibri"/>
              </a:rPr>
              <a:t> </a:t>
            </a:r>
            <a:r>
              <a:rPr sz="1100" b="1" spc="60" dirty="0">
                <a:latin typeface="Calibri"/>
                <a:cs typeface="Calibri"/>
              </a:rPr>
              <a:t>VPN</a:t>
            </a:r>
            <a:r>
              <a:rPr sz="1100" b="1" spc="30" dirty="0">
                <a:latin typeface="Calibri"/>
                <a:cs typeface="Calibri"/>
              </a:rPr>
              <a:t> </a:t>
            </a:r>
            <a:r>
              <a:rPr sz="1100" b="1" spc="40" dirty="0">
                <a:latin typeface="Calibri"/>
                <a:cs typeface="Calibri"/>
              </a:rPr>
              <a:t>(Virtual</a:t>
            </a:r>
            <a:r>
              <a:rPr sz="1100" b="1" spc="30" dirty="0">
                <a:latin typeface="Calibri"/>
                <a:cs typeface="Calibri"/>
              </a:rPr>
              <a:t> </a:t>
            </a:r>
            <a:r>
              <a:rPr sz="1100" b="1" spc="40" dirty="0">
                <a:latin typeface="Calibri"/>
                <a:cs typeface="Calibri"/>
              </a:rPr>
              <a:t>Private</a:t>
            </a:r>
            <a:r>
              <a:rPr sz="1100" b="1" spc="30" dirty="0">
                <a:latin typeface="Calibri"/>
                <a:cs typeface="Calibri"/>
              </a:rPr>
              <a:t> </a:t>
            </a:r>
            <a:r>
              <a:rPr sz="1100" b="1" spc="55" dirty="0">
                <a:latin typeface="Calibri"/>
                <a:cs typeface="Calibri"/>
              </a:rPr>
              <a:t>Network</a:t>
            </a:r>
            <a:r>
              <a:rPr sz="1100" b="1" spc="30" dirty="0">
                <a:latin typeface="Calibri"/>
                <a:cs typeface="Calibri"/>
              </a:rPr>
              <a:t> -</a:t>
            </a:r>
            <a:r>
              <a:rPr sz="1100" b="1" spc="35" dirty="0">
                <a:latin typeface="Calibri"/>
                <a:cs typeface="Calibri"/>
              </a:rPr>
              <a:t> </a:t>
            </a:r>
            <a:r>
              <a:rPr sz="1100" b="1" spc="55" dirty="0">
                <a:latin typeface="Calibri"/>
                <a:cs typeface="Calibri"/>
              </a:rPr>
              <a:t>ασφαλής</a:t>
            </a:r>
            <a:r>
              <a:rPr sz="1100" b="1" spc="35" dirty="0">
                <a:latin typeface="Calibri"/>
                <a:cs typeface="Calibri"/>
              </a:rPr>
              <a:t> </a:t>
            </a:r>
            <a:r>
              <a:rPr sz="1100" b="1" spc="55" dirty="0">
                <a:latin typeface="Calibri"/>
                <a:cs typeface="Calibri"/>
              </a:rPr>
              <a:t>απομακρυσμένη</a:t>
            </a:r>
            <a:r>
              <a:rPr sz="1100" b="1" spc="30" dirty="0">
                <a:latin typeface="Calibri"/>
                <a:cs typeface="Calibri"/>
              </a:rPr>
              <a:t> </a:t>
            </a:r>
            <a:r>
              <a:rPr sz="1100" b="1" spc="55" dirty="0">
                <a:latin typeface="Calibri"/>
                <a:cs typeface="Calibri"/>
              </a:rPr>
              <a:t>πρόσβαση</a:t>
            </a:r>
            <a:r>
              <a:rPr sz="1100" b="1" spc="35" dirty="0">
                <a:latin typeface="Calibri"/>
                <a:cs typeface="Calibri"/>
              </a:rPr>
              <a:t> </a:t>
            </a:r>
            <a:r>
              <a:rPr sz="1100" b="1" spc="55" dirty="0">
                <a:latin typeface="Calibri"/>
                <a:cs typeface="Calibri"/>
              </a:rPr>
              <a:t>σε</a:t>
            </a:r>
            <a:r>
              <a:rPr sz="1100" b="1" spc="40" dirty="0">
                <a:latin typeface="Calibri"/>
                <a:cs typeface="Calibri"/>
              </a:rPr>
              <a:t> </a:t>
            </a:r>
            <a:r>
              <a:rPr sz="1100" spc="35" dirty="0">
                <a:latin typeface="Calibri"/>
                <a:cs typeface="Calibri"/>
              </a:rPr>
              <a:t>δίκτυα)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spc="40" dirty="0">
                <a:latin typeface="Calibri"/>
                <a:cs typeface="Calibri"/>
              </a:rPr>
              <a:t>είναι</a:t>
            </a:r>
            <a:r>
              <a:rPr sz="1100" spc="35" dirty="0">
                <a:latin typeface="Calibri"/>
                <a:cs typeface="Calibri"/>
              </a:rPr>
              <a:t> </a:t>
            </a:r>
            <a:r>
              <a:rPr sz="1100" spc="60" dirty="0">
                <a:latin typeface="Calibri"/>
                <a:cs typeface="Calibri"/>
              </a:rPr>
              <a:t>η</a:t>
            </a:r>
            <a:r>
              <a:rPr sz="1100" spc="35" dirty="0">
                <a:latin typeface="Calibri"/>
                <a:cs typeface="Calibri"/>
              </a:rPr>
              <a:t> </a:t>
            </a:r>
            <a:r>
              <a:rPr sz="1100" b="1" spc="50" dirty="0">
                <a:latin typeface="Calibri"/>
                <a:cs typeface="Calibri"/>
              </a:rPr>
              <a:t>καλύτερη</a:t>
            </a:r>
            <a:r>
              <a:rPr sz="1100" b="1" spc="30" dirty="0">
                <a:latin typeface="Calibri"/>
                <a:cs typeface="Calibri"/>
              </a:rPr>
              <a:t> </a:t>
            </a:r>
            <a:r>
              <a:rPr sz="1100" b="1" spc="55" dirty="0">
                <a:latin typeface="Calibri"/>
                <a:cs typeface="Calibri"/>
              </a:rPr>
              <a:t>λύση</a:t>
            </a:r>
            <a:r>
              <a:rPr sz="1100" b="1" spc="30" dirty="0">
                <a:latin typeface="Calibri"/>
                <a:cs typeface="Calibri"/>
              </a:rPr>
              <a:t> </a:t>
            </a:r>
            <a:r>
              <a:rPr sz="1100" spc="45" dirty="0">
                <a:latin typeface="Calibri"/>
                <a:cs typeface="Calibri"/>
              </a:rPr>
              <a:t>για</a:t>
            </a:r>
            <a:r>
              <a:rPr sz="1100" spc="35" dirty="0">
                <a:latin typeface="Calibri"/>
                <a:cs typeface="Calibri"/>
              </a:rPr>
              <a:t> </a:t>
            </a:r>
            <a:r>
              <a:rPr sz="1100" b="1" spc="45" dirty="0">
                <a:latin typeface="Calibri"/>
                <a:cs typeface="Calibri"/>
              </a:rPr>
              <a:t>την</a:t>
            </a:r>
            <a:r>
              <a:rPr sz="1100" b="1" spc="30" dirty="0">
                <a:latin typeface="Calibri"/>
                <a:cs typeface="Calibri"/>
              </a:rPr>
              <a:t> </a:t>
            </a:r>
            <a:r>
              <a:rPr sz="1100" b="1" spc="55" dirty="0">
                <a:latin typeface="Calibri"/>
                <a:cs typeface="Calibri"/>
              </a:rPr>
              <a:t>αποτροπή</a:t>
            </a:r>
            <a:r>
              <a:rPr sz="1100" b="1" spc="35" dirty="0">
                <a:latin typeface="Calibri"/>
                <a:cs typeface="Calibri"/>
              </a:rPr>
              <a:t> </a:t>
            </a:r>
            <a:r>
              <a:rPr sz="1100" spc="40" dirty="0">
                <a:latin typeface="Calibri"/>
                <a:cs typeface="Calibri"/>
              </a:rPr>
              <a:t>επιθέσεων</a:t>
            </a:r>
            <a:r>
              <a:rPr sz="1100" spc="15" dirty="0">
                <a:latin typeface="Calibri"/>
                <a:cs typeface="Calibri"/>
              </a:rPr>
              <a:t> </a:t>
            </a:r>
            <a:r>
              <a:rPr sz="1100" spc="55" dirty="0">
                <a:latin typeface="Calibri"/>
                <a:cs typeface="Calibri"/>
              </a:rPr>
              <a:t>MITM.</a:t>
            </a:r>
            <a:endParaRPr sz="11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6042660" cy="6878955"/>
            <a:chOff x="0" y="0"/>
            <a:chExt cx="6042660" cy="6878955"/>
          </a:xfrm>
        </p:grpSpPr>
        <p:sp>
          <p:nvSpPr>
            <p:cNvPr id="3" name="object 3"/>
            <p:cNvSpPr/>
            <p:nvPr/>
          </p:nvSpPr>
          <p:spPr>
            <a:xfrm>
              <a:off x="4498340" y="5113972"/>
              <a:ext cx="798195" cy="1739264"/>
            </a:xfrm>
            <a:custGeom>
              <a:avLst/>
              <a:gdLst/>
              <a:ahLst/>
              <a:cxnLst/>
              <a:rect l="l" t="t" r="r" b="b"/>
              <a:pathLst>
                <a:path w="798195" h="1739265">
                  <a:moveTo>
                    <a:pt x="610235" y="0"/>
                  </a:moveTo>
                  <a:lnTo>
                    <a:pt x="561339" y="6667"/>
                  </a:lnTo>
                  <a:lnTo>
                    <a:pt x="516889" y="25400"/>
                  </a:lnTo>
                  <a:lnTo>
                    <a:pt x="478472" y="55244"/>
                  </a:lnTo>
                  <a:lnTo>
                    <a:pt x="448310" y="94614"/>
                  </a:lnTo>
                  <a:lnTo>
                    <a:pt x="428942" y="142239"/>
                  </a:lnTo>
                  <a:lnTo>
                    <a:pt x="0" y="1738947"/>
                  </a:lnTo>
                  <a:lnTo>
                    <a:pt x="27939" y="1738947"/>
                  </a:lnTo>
                  <a:lnTo>
                    <a:pt x="454025" y="148907"/>
                  </a:lnTo>
                  <a:lnTo>
                    <a:pt x="470535" y="107950"/>
                  </a:lnTo>
                  <a:lnTo>
                    <a:pt x="496252" y="74294"/>
                  </a:lnTo>
                  <a:lnTo>
                    <a:pt x="529589" y="48577"/>
                  </a:lnTo>
                  <a:lnTo>
                    <a:pt x="567689" y="32384"/>
                  </a:lnTo>
                  <a:lnTo>
                    <a:pt x="609600" y="26669"/>
                  </a:lnTo>
                  <a:lnTo>
                    <a:pt x="698750" y="26669"/>
                  </a:lnTo>
                  <a:lnTo>
                    <a:pt x="659130" y="6667"/>
                  </a:lnTo>
                  <a:lnTo>
                    <a:pt x="610235" y="0"/>
                  </a:lnTo>
                  <a:close/>
                </a:path>
                <a:path w="798195" h="1739265">
                  <a:moveTo>
                    <a:pt x="698750" y="26669"/>
                  </a:moveTo>
                  <a:lnTo>
                    <a:pt x="609600" y="26669"/>
                  </a:lnTo>
                  <a:lnTo>
                    <a:pt x="652462" y="32384"/>
                  </a:lnTo>
                  <a:lnTo>
                    <a:pt x="709612" y="60959"/>
                  </a:lnTo>
                  <a:lnTo>
                    <a:pt x="750570" y="109537"/>
                  </a:lnTo>
                  <a:lnTo>
                    <a:pt x="770889" y="170497"/>
                  </a:lnTo>
                  <a:lnTo>
                    <a:pt x="771842" y="202882"/>
                  </a:lnTo>
                  <a:lnTo>
                    <a:pt x="766445" y="235584"/>
                  </a:lnTo>
                  <a:lnTo>
                    <a:pt x="362585" y="1738947"/>
                  </a:lnTo>
                  <a:lnTo>
                    <a:pt x="390525" y="1738947"/>
                  </a:lnTo>
                  <a:lnTo>
                    <a:pt x="791527" y="242252"/>
                  </a:lnTo>
                  <a:lnTo>
                    <a:pt x="797877" y="204787"/>
                  </a:lnTo>
                  <a:lnTo>
                    <a:pt x="796607" y="167322"/>
                  </a:lnTo>
                  <a:lnTo>
                    <a:pt x="773112" y="96202"/>
                  </a:lnTo>
                  <a:lnTo>
                    <a:pt x="724535" y="39687"/>
                  </a:lnTo>
                  <a:lnTo>
                    <a:pt x="698750" y="26669"/>
                  </a:lnTo>
                  <a:close/>
                </a:path>
              </a:pathLst>
            </a:custGeom>
            <a:solidFill>
              <a:srgbClr val="D679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2933700" y="1270"/>
              <a:ext cx="1818639" cy="6856730"/>
            </a:xfrm>
            <a:custGeom>
              <a:avLst/>
              <a:gdLst/>
              <a:ahLst/>
              <a:cxnLst/>
              <a:rect l="l" t="t" r="r" b="b"/>
              <a:pathLst>
                <a:path w="1818639" h="6856730">
                  <a:moveTo>
                    <a:pt x="1818322" y="0"/>
                  </a:moveTo>
                  <a:lnTo>
                    <a:pt x="0" y="6856730"/>
                  </a:lnTo>
                </a:path>
              </a:pathLst>
            </a:custGeom>
            <a:ln w="22225">
              <a:solidFill>
                <a:srgbClr val="D6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3497579" y="17779"/>
              <a:ext cx="2545080" cy="6837680"/>
            </a:xfrm>
            <a:custGeom>
              <a:avLst/>
              <a:gdLst/>
              <a:ahLst/>
              <a:cxnLst/>
              <a:rect l="l" t="t" r="r" b="b"/>
              <a:pathLst>
                <a:path w="2545079" h="6837680">
                  <a:moveTo>
                    <a:pt x="1321435" y="2283142"/>
                  </a:moveTo>
                  <a:lnTo>
                    <a:pt x="1271587" y="2291397"/>
                  </a:lnTo>
                  <a:lnTo>
                    <a:pt x="1226185" y="2312352"/>
                  </a:lnTo>
                  <a:lnTo>
                    <a:pt x="1187767" y="2345372"/>
                  </a:lnTo>
                  <a:lnTo>
                    <a:pt x="1159510" y="2389187"/>
                  </a:lnTo>
                  <a:lnTo>
                    <a:pt x="1159510" y="2390457"/>
                  </a:lnTo>
                  <a:lnTo>
                    <a:pt x="819150" y="3658870"/>
                  </a:lnTo>
                  <a:lnTo>
                    <a:pt x="0" y="6836410"/>
                  </a:lnTo>
                  <a:lnTo>
                    <a:pt x="13335" y="6837680"/>
                  </a:lnTo>
                  <a:lnTo>
                    <a:pt x="26670" y="6837680"/>
                  </a:lnTo>
                  <a:lnTo>
                    <a:pt x="843365" y="3664902"/>
                  </a:lnTo>
                  <a:lnTo>
                    <a:pt x="1183322" y="2398077"/>
                  </a:lnTo>
                  <a:lnTo>
                    <a:pt x="1208087" y="2360612"/>
                  </a:lnTo>
                  <a:lnTo>
                    <a:pt x="1241107" y="2332355"/>
                  </a:lnTo>
                  <a:lnTo>
                    <a:pt x="1279842" y="2314257"/>
                  </a:lnTo>
                  <a:lnTo>
                    <a:pt x="1322705" y="2307590"/>
                  </a:lnTo>
                  <a:lnTo>
                    <a:pt x="1417637" y="2307590"/>
                  </a:lnTo>
                  <a:lnTo>
                    <a:pt x="1372870" y="2289175"/>
                  </a:lnTo>
                  <a:lnTo>
                    <a:pt x="1321435" y="2283142"/>
                  </a:lnTo>
                  <a:close/>
                </a:path>
                <a:path w="2545079" h="6837680">
                  <a:moveTo>
                    <a:pt x="1417637" y="2307590"/>
                  </a:moveTo>
                  <a:lnTo>
                    <a:pt x="1322705" y="2307590"/>
                  </a:lnTo>
                  <a:lnTo>
                    <a:pt x="1366837" y="2313305"/>
                  </a:lnTo>
                  <a:lnTo>
                    <a:pt x="1412557" y="2334260"/>
                  </a:lnTo>
                  <a:lnTo>
                    <a:pt x="1448435" y="2367280"/>
                  </a:lnTo>
                  <a:lnTo>
                    <a:pt x="1472565" y="2409190"/>
                  </a:lnTo>
                  <a:lnTo>
                    <a:pt x="1483042" y="2456815"/>
                  </a:lnTo>
                  <a:lnTo>
                    <a:pt x="1477962" y="2506662"/>
                  </a:lnTo>
                  <a:lnTo>
                    <a:pt x="1220152" y="3457892"/>
                  </a:lnTo>
                  <a:lnTo>
                    <a:pt x="1214120" y="3493452"/>
                  </a:lnTo>
                  <a:lnTo>
                    <a:pt x="1223010" y="3563620"/>
                  </a:lnTo>
                  <a:lnTo>
                    <a:pt x="1258570" y="3626802"/>
                  </a:lnTo>
                  <a:lnTo>
                    <a:pt x="1314767" y="3670300"/>
                  </a:lnTo>
                  <a:lnTo>
                    <a:pt x="1397635" y="3689350"/>
                  </a:lnTo>
                  <a:lnTo>
                    <a:pt x="1444625" y="3683000"/>
                  </a:lnTo>
                  <a:lnTo>
                    <a:pt x="1487805" y="3664902"/>
                  </a:lnTo>
                  <a:lnTo>
                    <a:pt x="1490662" y="3662680"/>
                  </a:lnTo>
                  <a:lnTo>
                    <a:pt x="1403985" y="3662680"/>
                  </a:lnTo>
                  <a:lnTo>
                    <a:pt x="1354137" y="3657600"/>
                  </a:lnTo>
                  <a:lnTo>
                    <a:pt x="1299210" y="3630612"/>
                  </a:lnTo>
                  <a:lnTo>
                    <a:pt x="1259205" y="3584257"/>
                  </a:lnTo>
                  <a:lnTo>
                    <a:pt x="1239202" y="3526155"/>
                  </a:lnTo>
                  <a:lnTo>
                    <a:pt x="1238567" y="3495357"/>
                  </a:lnTo>
                  <a:lnTo>
                    <a:pt x="1243965" y="3464242"/>
                  </a:lnTo>
                  <a:lnTo>
                    <a:pt x="1502092" y="2513012"/>
                  </a:lnTo>
                  <a:lnTo>
                    <a:pt x="1508442" y="2464435"/>
                  </a:lnTo>
                  <a:lnTo>
                    <a:pt x="1502092" y="2417445"/>
                  </a:lnTo>
                  <a:lnTo>
                    <a:pt x="1483995" y="2374265"/>
                  </a:lnTo>
                  <a:lnTo>
                    <a:pt x="1455737" y="2336800"/>
                  </a:lnTo>
                  <a:lnTo>
                    <a:pt x="1418272" y="2307907"/>
                  </a:lnTo>
                  <a:lnTo>
                    <a:pt x="1417637" y="2307590"/>
                  </a:lnTo>
                  <a:close/>
                </a:path>
                <a:path w="2545079" h="6837680">
                  <a:moveTo>
                    <a:pt x="2545080" y="0"/>
                  </a:moveTo>
                  <a:lnTo>
                    <a:pt x="2518410" y="0"/>
                  </a:lnTo>
                  <a:lnTo>
                    <a:pt x="1939290" y="2101215"/>
                  </a:lnTo>
                  <a:lnTo>
                    <a:pt x="1547495" y="3546475"/>
                  </a:lnTo>
                  <a:lnTo>
                    <a:pt x="1526540" y="3592195"/>
                  </a:lnTo>
                  <a:lnTo>
                    <a:pt x="1493520" y="3628072"/>
                  </a:lnTo>
                  <a:lnTo>
                    <a:pt x="1451610" y="3652202"/>
                  </a:lnTo>
                  <a:lnTo>
                    <a:pt x="1403985" y="3662680"/>
                  </a:lnTo>
                  <a:lnTo>
                    <a:pt x="1490662" y="3662680"/>
                  </a:lnTo>
                  <a:lnTo>
                    <a:pt x="1525270" y="3636645"/>
                  </a:lnTo>
                  <a:lnTo>
                    <a:pt x="1554162" y="3599180"/>
                  </a:lnTo>
                  <a:lnTo>
                    <a:pt x="1572895" y="3554095"/>
                  </a:lnTo>
                  <a:lnTo>
                    <a:pt x="1964690" y="2108835"/>
                  </a:lnTo>
                  <a:lnTo>
                    <a:pt x="2540000" y="16510"/>
                  </a:lnTo>
                  <a:lnTo>
                    <a:pt x="2543810" y="3810"/>
                  </a:lnTo>
                  <a:lnTo>
                    <a:pt x="2545080" y="0"/>
                  </a:lnTo>
                  <a:close/>
                </a:path>
              </a:pathLst>
            </a:custGeom>
            <a:solidFill>
              <a:srgbClr val="FFB8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5841999" cy="6858000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9914890" y="33019"/>
            <a:ext cx="2174240" cy="1244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50" spc="60" dirty="0">
                <a:solidFill>
                  <a:srgbClr val="FFFFFF"/>
                </a:solidFill>
                <a:latin typeface="Calibri"/>
                <a:cs typeface="Calibri"/>
              </a:rPr>
              <a:t>CSP004_C_E:</a:t>
            </a:r>
            <a:r>
              <a:rPr sz="65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650" spc="55" dirty="0">
                <a:solidFill>
                  <a:srgbClr val="FFFFFF"/>
                </a:solidFill>
                <a:latin typeface="Calibri"/>
                <a:cs typeface="Calibri"/>
              </a:rPr>
              <a:t>Abdelkader</a:t>
            </a:r>
            <a:r>
              <a:rPr sz="65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650" spc="60" dirty="0">
                <a:solidFill>
                  <a:srgbClr val="FFFFFF"/>
                </a:solidFill>
                <a:latin typeface="Calibri"/>
                <a:cs typeface="Calibri"/>
              </a:rPr>
              <a:t>Shaaban</a:t>
            </a:r>
            <a:r>
              <a:rPr sz="65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650" spc="55" dirty="0">
                <a:solidFill>
                  <a:srgbClr val="FFFFFF"/>
                </a:solidFill>
                <a:latin typeface="Calibri"/>
                <a:cs typeface="Calibri"/>
              </a:rPr>
              <a:t>και</a:t>
            </a:r>
            <a:r>
              <a:rPr sz="650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650" spc="50" dirty="0">
                <a:solidFill>
                  <a:srgbClr val="FFFFFF"/>
                </a:solidFill>
                <a:latin typeface="Calibri"/>
                <a:cs typeface="Calibri"/>
              </a:rPr>
              <a:t>Stefan</a:t>
            </a:r>
            <a:r>
              <a:rPr sz="65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650" spc="50" dirty="0">
                <a:solidFill>
                  <a:srgbClr val="FFFFFF"/>
                </a:solidFill>
                <a:latin typeface="Calibri"/>
                <a:cs typeface="Calibri"/>
              </a:rPr>
              <a:t>Schauer</a:t>
            </a:r>
            <a:endParaRPr sz="650">
              <a:latin typeface="Calibri"/>
              <a:cs typeface="Calibri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5920740" y="2822620"/>
            <a:ext cx="6123940" cy="1005205"/>
          </a:xfrm>
          <a:prstGeom prst="rect">
            <a:avLst/>
          </a:prstGeom>
        </p:spPr>
        <p:txBody>
          <a:bodyPr vert="horz" wrap="square" lIns="0" tIns="679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35"/>
              </a:spcBef>
            </a:pPr>
            <a:r>
              <a:rPr sz="2250" spc="170" dirty="0"/>
              <a:t>Προστασία</a:t>
            </a:r>
            <a:endParaRPr sz="2250"/>
          </a:p>
          <a:p>
            <a:pPr marL="12700" marR="5080">
              <a:lnSpc>
                <a:spcPct val="101699"/>
              </a:lnSpc>
              <a:spcBef>
                <a:spcPts val="305"/>
              </a:spcBef>
            </a:pPr>
            <a:r>
              <a:rPr sz="1750" spc="140" dirty="0">
                <a:solidFill>
                  <a:srgbClr val="FFB800"/>
                </a:solidFill>
              </a:rPr>
              <a:t>VPN</a:t>
            </a:r>
            <a:r>
              <a:rPr sz="1750" spc="120" dirty="0">
                <a:solidFill>
                  <a:srgbClr val="FFB800"/>
                </a:solidFill>
              </a:rPr>
              <a:t> </a:t>
            </a:r>
            <a:r>
              <a:rPr sz="1750" spc="100" dirty="0">
                <a:solidFill>
                  <a:srgbClr val="FFB800"/>
                </a:solidFill>
              </a:rPr>
              <a:t>(Virtual</a:t>
            </a:r>
            <a:r>
              <a:rPr sz="1750" spc="125" dirty="0">
                <a:solidFill>
                  <a:srgbClr val="FFB800"/>
                </a:solidFill>
              </a:rPr>
              <a:t> </a:t>
            </a:r>
            <a:r>
              <a:rPr sz="1750" spc="105" dirty="0">
                <a:solidFill>
                  <a:srgbClr val="FFB800"/>
                </a:solidFill>
              </a:rPr>
              <a:t>Private</a:t>
            </a:r>
            <a:r>
              <a:rPr sz="1750" spc="125" dirty="0">
                <a:solidFill>
                  <a:srgbClr val="FFB800"/>
                </a:solidFill>
              </a:rPr>
              <a:t> </a:t>
            </a:r>
            <a:r>
              <a:rPr sz="1750" spc="120" dirty="0">
                <a:solidFill>
                  <a:srgbClr val="FFB800"/>
                </a:solidFill>
              </a:rPr>
              <a:t>Network</a:t>
            </a:r>
            <a:r>
              <a:rPr sz="1750" spc="125" dirty="0">
                <a:solidFill>
                  <a:srgbClr val="FFB800"/>
                </a:solidFill>
              </a:rPr>
              <a:t> </a:t>
            </a:r>
            <a:r>
              <a:rPr sz="1750" spc="60" dirty="0">
                <a:solidFill>
                  <a:srgbClr val="FFB800"/>
                </a:solidFill>
              </a:rPr>
              <a:t>-</a:t>
            </a:r>
            <a:r>
              <a:rPr sz="1750" spc="120" dirty="0">
                <a:solidFill>
                  <a:srgbClr val="FFB800"/>
                </a:solidFill>
              </a:rPr>
              <a:t> </a:t>
            </a:r>
            <a:r>
              <a:rPr sz="1750" spc="125" dirty="0">
                <a:solidFill>
                  <a:srgbClr val="FFB800"/>
                </a:solidFill>
                <a:latin typeface="Calibri"/>
                <a:cs typeface="Calibri"/>
              </a:rPr>
              <a:t>ασφαλής</a:t>
            </a:r>
            <a:r>
              <a:rPr sz="1750" spc="160" dirty="0">
                <a:solidFill>
                  <a:srgbClr val="FFB800"/>
                </a:solidFill>
                <a:latin typeface="Calibri"/>
                <a:cs typeface="Calibri"/>
              </a:rPr>
              <a:t> </a:t>
            </a:r>
            <a:r>
              <a:rPr sz="1750" spc="125" dirty="0">
                <a:solidFill>
                  <a:srgbClr val="FFB800"/>
                </a:solidFill>
                <a:latin typeface="Calibri"/>
                <a:cs typeface="Calibri"/>
              </a:rPr>
              <a:t>απομακρυσμένη </a:t>
            </a:r>
            <a:r>
              <a:rPr sz="1750" spc="-380" dirty="0">
                <a:solidFill>
                  <a:srgbClr val="FFB800"/>
                </a:solidFill>
                <a:latin typeface="Calibri"/>
                <a:cs typeface="Calibri"/>
              </a:rPr>
              <a:t> </a:t>
            </a:r>
            <a:r>
              <a:rPr sz="1750" spc="125" dirty="0">
                <a:solidFill>
                  <a:srgbClr val="FFB800"/>
                </a:solidFill>
                <a:latin typeface="Calibri"/>
                <a:cs typeface="Calibri"/>
              </a:rPr>
              <a:t>πρόσβαση</a:t>
            </a:r>
            <a:r>
              <a:rPr sz="1750" spc="155" dirty="0">
                <a:solidFill>
                  <a:srgbClr val="FFB800"/>
                </a:solidFill>
                <a:latin typeface="Calibri"/>
                <a:cs typeface="Calibri"/>
              </a:rPr>
              <a:t> </a:t>
            </a:r>
            <a:r>
              <a:rPr sz="1750" spc="105" dirty="0">
                <a:solidFill>
                  <a:srgbClr val="FFB800"/>
                </a:solidFill>
                <a:latin typeface="Calibri"/>
                <a:cs typeface="Calibri"/>
              </a:rPr>
              <a:t>σε</a:t>
            </a:r>
            <a:r>
              <a:rPr sz="1750" spc="165" dirty="0">
                <a:solidFill>
                  <a:srgbClr val="FFB800"/>
                </a:solidFill>
                <a:latin typeface="Calibri"/>
                <a:cs typeface="Calibri"/>
              </a:rPr>
              <a:t> </a:t>
            </a:r>
            <a:r>
              <a:rPr sz="1750" spc="110" dirty="0">
                <a:solidFill>
                  <a:srgbClr val="FFB800"/>
                </a:solidFill>
                <a:latin typeface="Calibri"/>
                <a:cs typeface="Calibri"/>
              </a:rPr>
              <a:t>δίκτυα</a:t>
            </a:r>
            <a:r>
              <a:rPr sz="1750" spc="110" dirty="0">
                <a:solidFill>
                  <a:srgbClr val="FFB800"/>
                </a:solidFill>
              </a:rPr>
              <a:t>)</a:t>
            </a:r>
            <a:endParaRPr sz="1750">
              <a:latin typeface="Calibri"/>
              <a:cs typeface="Calibri"/>
            </a:endParaRPr>
          </a:p>
        </p:txBody>
      </p:sp>
      <p:pic>
        <p:nvPicPr>
          <p:cNvPr id="9" name="object 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548880" y="6033770"/>
            <a:ext cx="3294062" cy="612140"/>
          </a:xfrm>
          <a:prstGeom prst="rect">
            <a:avLst/>
          </a:prstGeom>
        </p:spPr>
      </p:pic>
    </p:spTree>
  </p:cSld>
  <p:clrMapOvr>
    <a:masterClrMapping/>
  </p:clrMapOvr>
</p:sld>
</file>

<file path=ppt/slides/slide2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884987" y="0"/>
            <a:ext cx="3958590" cy="6878955"/>
            <a:chOff x="6884987" y="0"/>
            <a:chExt cx="3958590" cy="6878955"/>
          </a:xfrm>
        </p:grpSpPr>
        <p:sp>
          <p:nvSpPr>
            <p:cNvPr id="3" name="object 3"/>
            <p:cNvSpPr/>
            <p:nvPr/>
          </p:nvSpPr>
          <p:spPr>
            <a:xfrm>
              <a:off x="6896100" y="1270"/>
              <a:ext cx="1818639" cy="6856730"/>
            </a:xfrm>
            <a:custGeom>
              <a:avLst/>
              <a:gdLst/>
              <a:ahLst/>
              <a:cxnLst/>
              <a:rect l="l" t="t" r="r" b="b"/>
              <a:pathLst>
                <a:path w="1818640" h="6856730">
                  <a:moveTo>
                    <a:pt x="0" y="6856730"/>
                  </a:moveTo>
                  <a:lnTo>
                    <a:pt x="1818322" y="0"/>
                  </a:lnTo>
                </a:path>
              </a:pathLst>
            </a:custGeom>
            <a:ln w="22225">
              <a:solidFill>
                <a:srgbClr val="D6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7377747" y="0"/>
              <a:ext cx="2555875" cy="6858000"/>
            </a:xfrm>
            <a:custGeom>
              <a:avLst/>
              <a:gdLst/>
              <a:ahLst/>
              <a:cxnLst/>
              <a:rect l="l" t="t" r="r" b="b"/>
              <a:pathLst>
                <a:path w="2555875" h="6858000">
                  <a:moveTo>
                    <a:pt x="1542097" y="1537652"/>
                  </a:moveTo>
                  <a:lnTo>
                    <a:pt x="1494790" y="1544002"/>
                  </a:lnTo>
                  <a:lnTo>
                    <a:pt x="1451292" y="1562100"/>
                  </a:lnTo>
                  <a:lnTo>
                    <a:pt x="1413827" y="1590675"/>
                  </a:lnTo>
                  <a:lnTo>
                    <a:pt x="1384617" y="1628139"/>
                  </a:lnTo>
                  <a:lnTo>
                    <a:pt x="1365885" y="1673860"/>
                  </a:lnTo>
                  <a:lnTo>
                    <a:pt x="970915" y="3128645"/>
                  </a:lnTo>
                  <a:lnTo>
                    <a:pt x="0" y="6858000"/>
                  </a:lnTo>
                  <a:lnTo>
                    <a:pt x="26035" y="6858000"/>
                  </a:lnTo>
                  <a:lnTo>
                    <a:pt x="996632" y="3136265"/>
                  </a:lnTo>
                  <a:lnTo>
                    <a:pt x="1391285" y="1681479"/>
                  </a:lnTo>
                  <a:lnTo>
                    <a:pt x="1412240" y="1635442"/>
                  </a:lnTo>
                  <a:lnTo>
                    <a:pt x="1445577" y="1599247"/>
                  </a:lnTo>
                  <a:lnTo>
                    <a:pt x="1487805" y="1574800"/>
                  </a:lnTo>
                  <a:lnTo>
                    <a:pt x="1535747" y="1564322"/>
                  </a:lnTo>
                  <a:lnTo>
                    <a:pt x="1637665" y="1564322"/>
                  </a:lnTo>
                  <a:lnTo>
                    <a:pt x="1625600" y="1556702"/>
                  </a:lnTo>
                  <a:lnTo>
                    <a:pt x="1590992" y="1544002"/>
                  </a:lnTo>
                  <a:lnTo>
                    <a:pt x="1542097" y="1537652"/>
                  </a:lnTo>
                  <a:close/>
                </a:path>
                <a:path w="2555875" h="6858000">
                  <a:moveTo>
                    <a:pt x="1637665" y="1564322"/>
                  </a:moveTo>
                  <a:lnTo>
                    <a:pt x="1535747" y="1564322"/>
                  </a:lnTo>
                  <a:lnTo>
                    <a:pt x="1585912" y="1569402"/>
                  </a:lnTo>
                  <a:lnTo>
                    <a:pt x="1615122" y="1580514"/>
                  </a:lnTo>
                  <a:lnTo>
                    <a:pt x="1663700" y="1617662"/>
                  </a:lnTo>
                  <a:lnTo>
                    <a:pt x="1694497" y="1671954"/>
                  </a:lnTo>
                  <a:lnTo>
                    <a:pt x="1702117" y="1732597"/>
                  </a:lnTo>
                  <a:lnTo>
                    <a:pt x="1696720" y="1764029"/>
                  </a:lnTo>
                  <a:lnTo>
                    <a:pt x="1437005" y="2721927"/>
                  </a:lnTo>
                  <a:lnTo>
                    <a:pt x="1430655" y="2770822"/>
                  </a:lnTo>
                  <a:lnTo>
                    <a:pt x="1437005" y="2818129"/>
                  </a:lnTo>
                  <a:lnTo>
                    <a:pt x="1455102" y="2861627"/>
                  </a:lnTo>
                  <a:lnTo>
                    <a:pt x="1483677" y="2899092"/>
                  </a:lnTo>
                  <a:lnTo>
                    <a:pt x="1521460" y="2928302"/>
                  </a:lnTo>
                  <a:lnTo>
                    <a:pt x="1566862" y="2947035"/>
                  </a:lnTo>
                  <a:lnTo>
                    <a:pt x="1618932" y="2953067"/>
                  </a:lnTo>
                  <a:lnTo>
                    <a:pt x="1669097" y="2944812"/>
                  </a:lnTo>
                  <a:lnTo>
                    <a:pt x="1704340" y="2928302"/>
                  </a:lnTo>
                  <a:lnTo>
                    <a:pt x="1617662" y="2928302"/>
                  </a:lnTo>
                  <a:lnTo>
                    <a:pt x="1573212" y="2922904"/>
                  </a:lnTo>
                  <a:lnTo>
                    <a:pt x="1527175" y="2901950"/>
                  </a:lnTo>
                  <a:lnTo>
                    <a:pt x="1490980" y="2868612"/>
                  </a:lnTo>
                  <a:lnTo>
                    <a:pt x="1466532" y="2826385"/>
                  </a:lnTo>
                  <a:lnTo>
                    <a:pt x="1456055" y="2778442"/>
                  </a:lnTo>
                  <a:lnTo>
                    <a:pt x="1461135" y="2728277"/>
                  </a:lnTo>
                  <a:lnTo>
                    <a:pt x="1720850" y="1770379"/>
                  </a:lnTo>
                  <a:lnTo>
                    <a:pt x="1726882" y="1734820"/>
                  </a:lnTo>
                  <a:lnTo>
                    <a:pt x="1725930" y="1701800"/>
                  </a:lnTo>
                  <a:lnTo>
                    <a:pt x="1725930" y="1698942"/>
                  </a:lnTo>
                  <a:lnTo>
                    <a:pt x="1717992" y="1664017"/>
                  </a:lnTo>
                  <a:lnTo>
                    <a:pt x="1703070" y="1630679"/>
                  </a:lnTo>
                  <a:lnTo>
                    <a:pt x="1682115" y="1600517"/>
                  </a:lnTo>
                  <a:lnTo>
                    <a:pt x="1656080" y="1575752"/>
                  </a:lnTo>
                  <a:lnTo>
                    <a:pt x="1637665" y="1564322"/>
                  </a:lnTo>
                  <a:close/>
                </a:path>
                <a:path w="2555875" h="6858000">
                  <a:moveTo>
                    <a:pt x="2555875" y="0"/>
                  </a:moveTo>
                  <a:lnTo>
                    <a:pt x="2528570" y="0"/>
                  </a:lnTo>
                  <a:lnTo>
                    <a:pt x="2100177" y="1562100"/>
                  </a:lnTo>
                  <a:lnTo>
                    <a:pt x="1757680" y="2837497"/>
                  </a:lnTo>
                  <a:lnTo>
                    <a:pt x="1732915" y="2875279"/>
                  </a:lnTo>
                  <a:lnTo>
                    <a:pt x="1699895" y="2903537"/>
                  </a:lnTo>
                  <a:lnTo>
                    <a:pt x="1660525" y="2921635"/>
                  </a:lnTo>
                  <a:lnTo>
                    <a:pt x="1617662" y="2928302"/>
                  </a:lnTo>
                  <a:lnTo>
                    <a:pt x="1704340" y="2928302"/>
                  </a:lnTo>
                  <a:lnTo>
                    <a:pt x="1714817" y="2923540"/>
                  </a:lnTo>
                  <a:lnTo>
                    <a:pt x="1753235" y="2890520"/>
                  </a:lnTo>
                  <a:lnTo>
                    <a:pt x="1782127" y="2846387"/>
                  </a:lnTo>
                  <a:lnTo>
                    <a:pt x="1782127" y="2845117"/>
                  </a:lnTo>
                  <a:lnTo>
                    <a:pt x="2124710" y="1568132"/>
                  </a:lnTo>
                  <a:lnTo>
                    <a:pt x="2555875" y="0"/>
                  </a:lnTo>
                  <a:close/>
                </a:path>
              </a:pathLst>
            </a:custGeom>
            <a:solidFill>
              <a:srgbClr val="FFB8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7895589" y="5207635"/>
              <a:ext cx="756285" cy="1645920"/>
            </a:xfrm>
            <a:custGeom>
              <a:avLst/>
              <a:gdLst/>
              <a:ahLst/>
              <a:cxnLst/>
              <a:rect l="l" t="t" r="r" b="b"/>
              <a:pathLst>
                <a:path w="756284" h="1645920">
                  <a:moveTo>
                    <a:pt x="578484" y="0"/>
                  </a:moveTo>
                  <a:lnTo>
                    <a:pt x="532129" y="6350"/>
                  </a:lnTo>
                  <a:lnTo>
                    <a:pt x="489902" y="24129"/>
                  </a:lnTo>
                  <a:lnTo>
                    <a:pt x="453389" y="52387"/>
                  </a:lnTo>
                  <a:lnTo>
                    <a:pt x="425132" y="89534"/>
                  </a:lnTo>
                  <a:lnTo>
                    <a:pt x="406400" y="134619"/>
                  </a:lnTo>
                  <a:lnTo>
                    <a:pt x="0" y="1645602"/>
                  </a:lnTo>
                  <a:lnTo>
                    <a:pt x="26352" y="1645602"/>
                  </a:lnTo>
                  <a:lnTo>
                    <a:pt x="430212" y="140969"/>
                  </a:lnTo>
                  <a:lnTo>
                    <a:pt x="450214" y="95249"/>
                  </a:lnTo>
                  <a:lnTo>
                    <a:pt x="482282" y="59689"/>
                  </a:lnTo>
                  <a:lnTo>
                    <a:pt x="523239" y="35559"/>
                  </a:lnTo>
                  <a:lnTo>
                    <a:pt x="569594" y="25399"/>
                  </a:lnTo>
                  <a:lnTo>
                    <a:pt x="662362" y="25399"/>
                  </a:lnTo>
                  <a:lnTo>
                    <a:pt x="624839" y="6350"/>
                  </a:lnTo>
                  <a:lnTo>
                    <a:pt x="578484" y="0"/>
                  </a:lnTo>
                  <a:close/>
                </a:path>
                <a:path w="756284" h="1645920">
                  <a:moveTo>
                    <a:pt x="662362" y="25399"/>
                  </a:moveTo>
                  <a:lnTo>
                    <a:pt x="569594" y="25399"/>
                  </a:lnTo>
                  <a:lnTo>
                    <a:pt x="618489" y="30797"/>
                  </a:lnTo>
                  <a:lnTo>
                    <a:pt x="672464" y="57784"/>
                  </a:lnTo>
                  <a:lnTo>
                    <a:pt x="711517" y="103822"/>
                  </a:lnTo>
                  <a:lnTo>
                    <a:pt x="730884" y="161607"/>
                  </a:lnTo>
                  <a:lnTo>
                    <a:pt x="731837" y="192087"/>
                  </a:lnTo>
                  <a:lnTo>
                    <a:pt x="726439" y="222884"/>
                  </a:lnTo>
                  <a:lnTo>
                    <a:pt x="343852" y="1645602"/>
                  </a:lnTo>
                  <a:lnTo>
                    <a:pt x="370204" y="1645602"/>
                  </a:lnTo>
                  <a:lnTo>
                    <a:pt x="750252" y="229552"/>
                  </a:lnTo>
                  <a:lnTo>
                    <a:pt x="756284" y="193674"/>
                  </a:lnTo>
                  <a:lnTo>
                    <a:pt x="755332" y="158432"/>
                  </a:lnTo>
                  <a:lnTo>
                    <a:pt x="732789" y="91122"/>
                  </a:lnTo>
                  <a:lnTo>
                    <a:pt x="686752" y="37782"/>
                  </a:lnTo>
                  <a:lnTo>
                    <a:pt x="662362" y="25399"/>
                  </a:lnTo>
                  <a:close/>
                </a:path>
              </a:pathLst>
            </a:custGeom>
            <a:solidFill>
              <a:srgbClr val="D679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548880" y="6167120"/>
              <a:ext cx="3294379" cy="612140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9914890" y="33019"/>
            <a:ext cx="2174240" cy="1244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50" spc="60" dirty="0">
                <a:latin typeface="Calibri"/>
                <a:cs typeface="Calibri"/>
              </a:rPr>
              <a:t>CSP004_C_E:</a:t>
            </a:r>
            <a:r>
              <a:rPr sz="650" spc="35" dirty="0">
                <a:latin typeface="Calibri"/>
                <a:cs typeface="Calibri"/>
              </a:rPr>
              <a:t> </a:t>
            </a:r>
            <a:r>
              <a:rPr sz="650" spc="55" dirty="0">
                <a:latin typeface="Calibri"/>
                <a:cs typeface="Calibri"/>
              </a:rPr>
              <a:t>Abdelkader</a:t>
            </a:r>
            <a:r>
              <a:rPr sz="650" spc="30" dirty="0">
                <a:latin typeface="Calibri"/>
                <a:cs typeface="Calibri"/>
              </a:rPr>
              <a:t> </a:t>
            </a:r>
            <a:r>
              <a:rPr sz="650" spc="60" dirty="0">
                <a:latin typeface="Calibri"/>
                <a:cs typeface="Calibri"/>
              </a:rPr>
              <a:t>Shaaban</a:t>
            </a:r>
            <a:r>
              <a:rPr sz="650" spc="40" dirty="0">
                <a:latin typeface="Calibri"/>
                <a:cs typeface="Calibri"/>
              </a:rPr>
              <a:t> </a:t>
            </a:r>
            <a:r>
              <a:rPr sz="650" spc="55" dirty="0">
                <a:latin typeface="Calibri"/>
                <a:cs typeface="Calibri"/>
              </a:rPr>
              <a:t>και</a:t>
            </a:r>
            <a:r>
              <a:rPr sz="650" spc="25" dirty="0">
                <a:latin typeface="Calibri"/>
                <a:cs typeface="Calibri"/>
              </a:rPr>
              <a:t> </a:t>
            </a:r>
            <a:r>
              <a:rPr sz="650" spc="50" dirty="0">
                <a:latin typeface="Calibri"/>
                <a:cs typeface="Calibri"/>
              </a:rPr>
              <a:t>Stefan</a:t>
            </a:r>
            <a:r>
              <a:rPr sz="650" spc="30" dirty="0">
                <a:latin typeface="Calibri"/>
                <a:cs typeface="Calibri"/>
              </a:rPr>
              <a:t> </a:t>
            </a:r>
            <a:r>
              <a:rPr sz="650" spc="50" dirty="0">
                <a:latin typeface="Calibri"/>
                <a:cs typeface="Calibri"/>
              </a:rPr>
              <a:t>Schauer</a:t>
            </a:r>
            <a:endParaRPr sz="650">
              <a:latin typeface="Calibri"/>
              <a:cs typeface="Calibri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875030" y="762634"/>
            <a:ext cx="946213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175" dirty="0">
                <a:solidFill>
                  <a:srgbClr val="000000"/>
                </a:solidFill>
              </a:rPr>
              <a:t>VPN</a:t>
            </a:r>
            <a:r>
              <a:rPr spc="190" dirty="0">
                <a:solidFill>
                  <a:srgbClr val="000000"/>
                </a:solidFill>
              </a:rPr>
              <a:t> </a:t>
            </a:r>
            <a:r>
              <a:rPr spc="120" dirty="0">
                <a:solidFill>
                  <a:srgbClr val="000000"/>
                </a:solidFill>
              </a:rPr>
              <a:t>(Virtual</a:t>
            </a:r>
            <a:r>
              <a:rPr spc="145" dirty="0">
                <a:solidFill>
                  <a:srgbClr val="000000"/>
                </a:solidFill>
              </a:rPr>
              <a:t> </a:t>
            </a:r>
            <a:r>
              <a:rPr spc="120" dirty="0">
                <a:solidFill>
                  <a:srgbClr val="000000"/>
                </a:solidFill>
              </a:rPr>
              <a:t>Private</a:t>
            </a:r>
            <a:r>
              <a:rPr spc="145" dirty="0">
                <a:solidFill>
                  <a:srgbClr val="000000"/>
                </a:solidFill>
              </a:rPr>
              <a:t> </a:t>
            </a:r>
            <a:r>
              <a:rPr spc="140" dirty="0">
                <a:solidFill>
                  <a:srgbClr val="000000"/>
                </a:solidFill>
              </a:rPr>
              <a:t>Network</a:t>
            </a:r>
            <a:r>
              <a:rPr spc="150" dirty="0">
                <a:solidFill>
                  <a:srgbClr val="000000"/>
                </a:solidFill>
              </a:rPr>
              <a:t> </a:t>
            </a:r>
            <a:r>
              <a:rPr spc="65" dirty="0">
                <a:solidFill>
                  <a:srgbClr val="000000"/>
                </a:solidFill>
              </a:rPr>
              <a:t>-</a:t>
            </a:r>
            <a:r>
              <a:rPr spc="160" dirty="0">
                <a:solidFill>
                  <a:srgbClr val="000000"/>
                </a:solidFill>
              </a:rPr>
              <a:t> </a:t>
            </a:r>
            <a:r>
              <a:rPr spc="170" dirty="0">
                <a:solidFill>
                  <a:srgbClr val="000000"/>
                </a:solidFill>
              </a:rPr>
              <a:t>ασφαλής</a:t>
            </a:r>
            <a:r>
              <a:rPr spc="225" dirty="0">
                <a:solidFill>
                  <a:srgbClr val="000000"/>
                </a:solidFill>
              </a:rPr>
              <a:t> </a:t>
            </a:r>
            <a:r>
              <a:rPr spc="140" dirty="0">
                <a:solidFill>
                  <a:srgbClr val="000000"/>
                </a:solidFill>
              </a:rPr>
              <a:t>απομακρυσμένη</a:t>
            </a:r>
            <a:r>
              <a:rPr spc="95" dirty="0">
                <a:solidFill>
                  <a:srgbClr val="000000"/>
                </a:solidFill>
              </a:rPr>
              <a:t> </a:t>
            </a:r>
            <a:r>
              <a:rPr spc="100" dirty="0">
                <a:solidFill>
                  <a:srgbClr val="000000"/>
                </a:solidFill>
              </a:rPr>
              <a:t>πρόσβαση</a:t>
            </a:r>
            <a:r>
              <a:rPr spc="45" dirty="0">
                <a:solidFill>
                  <a:srgbClr val="000000"/>
                </a:solidFill>
              </a:rPr>
              <a:t> </a:t>
            </a:r>
            <a:r>
              <a:rPr spc="95" dirty="0">
                <a:solidFill>
                  <a:srgbClr val="000000"/>
                </a:solidFill>
              </a:rPr>
              <a:t>σε</a:t>
            </a:r>
            <a:r>
              <a:rPr spc="60" dirty="0">
                <a:solidFill>
                  <a:srgbClr val="000000"/>
                </a:solidFill>
              </a:rPr>
              <a:t> </a:t>
            </a:r>
            <a:r>
              <a:rPr spc="125" dirty="0">
                <a:solidFill>
                  <a:srgbClr val="000000"/>
                </a:solidFill>
              </a:rPr>
              <a:t>δίκτυα)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1442085" y="1692275"/>
            <a:ext cx="5147310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50" dirty="0">
                <a:latin typeface="Calibri"/>
                <a:cs typeface="Calibri"/>
              </a:rPr>
              <a:t>Χρησιμοποιώ</a:t>
            </a:r>
            <a:r>
              <a:rPr sz="1100" spc="30" dirty="0">
                <a:latin typeface="Calibri"/>
                <a:cs typeface="Calibri"/>
              </a:rPr>
              <a:t> </a:t>
            </a:r>
            <a:r>
              <a:rPr sz="1100" b="1" spc="50" dirty="0">
                <a:latin typeface="Calibri"/>
                <a:cs typeface="Calibri"/>
              </a:rPr>
              <a:t>το</a:t>
            </a:r>
            <a:r>
              <a:rPr sz="1100" b="1" spc="35" dirty="0">
                <a:latin typeface="Calibri"/>
                <a:cs typeface="Calibri"/>
              </a:rPr>
              <a:t> </a:t>
            </a:r>
            <a:r>
              <a:rPr sz="1100" b="1" spc="45" dirty="0">
                <a:latin typeface="Calibri"/>
                <a:cs typeface="Calibri"/>
              </a:rPr>
              <a:t>Avira</a:t>
            </a:r>
            <a:r>
              <a:rPr sz="1100" b="1" spc="30" dirty="0">
                <a:latin typeface="Calibri"/>
                <a:cs typeface="Calibri"/>
              </a:rPr>
              <a:t> </a:t>
            </a:r>
            <a:r>
              <a:rPr sz="1100" b="1" spc="40" dirty="0">
                <a:latin typeface="Calibri"/>
                <a:cs typeface="Calibri"/>
              </a:rPr>
              <a:t>(αντιϊικό</a:t>
            </a:r>
            <a:r>
              <a:rPr sz="1100" b="1" spc="35" dirty="0">
                <a:latin typeface="Calibri"/>
                <a:cs typeface="Calibri"/>
              </a:rPr>
              <a:t> </a:t>
            </a:r>
            <a:r>
              <a:rPr sz="1100" b="1" spc="45" dirty="0">
                <a:latin typeface="Calibri"/>
                <a:cs typeface="Calibri"/>
              </a:rPr>
              <a:t>λογισμικό)</a:t>
            </a:r>
            <a:r>
              <a:rPr sz="1100" b="1" spc="35" dirty="0">
                <a:latin typeface="Calibri"/>
                <a:cs typeface="Calibri"/>
              </a:rPr>
              <a:t> </a:t>
            </a:r>
            <a:r>
              <a:rPr sz="1100" b="1" spc="50" dirty="0">
                <a:latin typeface="Calibri"/>
                <a:cs typeface="Calibri"/>
              </a:rPr>
              <a:t>VPN,</a:t>
            </a:r>
            <a:r>
              <a:rPr sz="1100" b="1" spc="30" dirty="0">
                <a:latin typeface="Calibri"/>
                <a:cs typeface="Calibri"/>
              </a:rPr>
              <a:t> </a:t>
            </a:r>
            <a:r>
              <a:rPr sz="1100" spc="45" dirty="0">
                <a:latin typeface="Calibri"/>
                <a:cs typeface="Calibri"/>
              </a:rPr>
              <a:t>τη</a:t>
            </a:r>
            <a:r>
              <a:rPr sz="1100" spc="30" dirty="0">
                <a:latin typeface="Calibri"/>
                <a:cs typeface="Calibri"/>
              </a:rPr>
              <a:t> </a:t>
            </a:r>
            <a:r>
              <a:rPr sz="1100" spc="55" dirty="0">
                <a:latin typeface="Calibri"/>
                <a:cs typeface="Calibri"/>
              </a:rPr>
              <a:t>δωρεάν</a:t>
            </a:r>
            <a:r>
              <a:rPr sz="1100" spc="30" dirty="0">
                <a:latin typeface="Calibri"/>
                <a:cs typeface="Calibri"/>
              </a:rPr>
              <a:t> </a:t>
            </a:r>
            <a:r>
              <a:rPr sz="1100" b="1" spc="50" dirty="0">
                <a:latin typeface="Calibri"/>
                <a:cs typeface="Calibri"/>
              </a:rPr>
              <a:t>έκδοση,</a:t>
            </a:r>
            <a:r>
              <a:rPr sz="1100" b="1" spc="30" dirty="0">
                <a:latin typeface="Calibri"/>
                <a:cs typeface="Calibri"/>
              </a:rPr>
              <a:t> </a:t>
            </a:r>
            <a:r>
              <a:rPr sz="1100" b="1" spc="45" dirty="0">
                <a:latin typeface="Calibri"/>
                <a:cs typeface="Calibri"/>
              </a:rPr>
              <a:t>για</a:t>
            </a:r>
            <a:r>
              <a:rPr sz="1100" b="1" spc="30" dirty="0">
                <a:latin typeface="Calibri"/>
                <a:cs typeface="Calibri"/>
              </a:rPr>
              <a:t> </a:t>
            </a:r>
            <a:r>
              <a:rPr sz="1100" spc="40" dirty="0">
                <a:latin typeface="Calibri"/>
                <a:cs typeface="Calibri"/>
              </a:rPr>
              <a:t>δοκιμές.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442085" y="1966595"/>
            <a:ext cx="4843780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75" dirty="0">
                <a:latin typeface="Calibri"/>
                <a:cs typeface="Calibri"/>
              </a:rPr>
              <a:t>Υπάρχει</a:t>
            </a:r>
            <a:r>
              <a:rPr sz="1100" spc="35" dirty="0">
                <a:latin typeface="Calibri"/>
                <a:cs typeface="Calibri"/>
              </a:rPr>
              <a:t> </a:t>
            </a:r>
            <a:r>
              <a:rPr sz="1100" b="1" spc="75" dirty="0">
                <a:latin typeface="Calibri"/>
                <a:cs typeface="Calibri"/>
              </a:rPr>
              <a:t>διαθέσιμη</a:t>
            </a:r>
            <a:r>
              <a:rPr sz="1100" b="1" spc="40" dirty="0">
                <a:latin typeface="Calibri"/>
                <a:cs typeface="Calibri"/>
              </a:rPr>
              <a:t> </a:t>
            </a:r>
            <a:r>
              <a:rPr sz="1100" b="1" spc="85" dirty="0">
                <a:latin typeface="Calibri"/>
                <a:cs typeface="Calibri"/>
              </a:rPr>
              <a:t>δωρεάν</a:t>
            </a:r>
            <a:r>
              <a:rPr sz="1100" b="1" spc="35" dirty="0">
                <a:latin typeface="Calibri"/>
                <a:cs typeface="Calibri"/>
              </a:rPr>
              <a:t> </a:t>
            </a:r>
            <a:r>
              <a:rPr sz="1100" b="1" spc="80" dirty="0">
                <a:latin typeface="Calibri"/>
                <a:cs typeface="Calibri"/>
              </a:rPr>
              <a:t>έκδοση</a:t>
            </a:r>
            <a:r>
              <a:rPr sz="1100" b="1" spc="40" dirty="0">
                <a:latin typeface="Calibri"/>
                <a:cs typeface="Calibri"/>
              </a:rPr>
              <a:t> </a:t>
            </a:r>
            <a:r>
              <a:rPr sz="1100" spc="80" dirty="0">
                <a:latin typeface="Calibri"/>
                <a:cs typeface="Calibri"/>
              </a:rPr>
              <a:t>με</a:t>
            </a:r>
            <a:r>
              <a:rPr sz="1100" spc="35" dirty="0">
                <a:latin typeface="Calibri"/>
                <a:cs typeface="Calibri"/>
              </a:rPr>
              <a:t> </a:t>
            </a:r>
            <a:r>
              <a:rPr sz="1100" b="1" spc="80" dirty="0">
                <a:latin typeface="Calibri"/>
                <a:cs typeface="Calibri"/>
              </a:rPr>
              <a:t>ροή</a:t>
            </a:r>
            <a:r>
              <a:rPr sz="1100" b="1" spc="30" dirty="0">
                <a:latin typeface="Calibri"/>
                <a:cs typeface="Calibri"/>
              </a:rPr>
              <a:t> </a:t>
            </a:r>
            <a:r>
              <a:rPr sz="1100" b="1" spc="85" dirty="0">
                <a:latin typeface="Calibri"/>
                <a:cs typeface="Calibri"/>
              </a:rPr>
              <a:t>δεδομένων</a:t>
            </a:r>
            <a:r>
              <a:rPr sz="1100" b="1" spc="35" dirty="0">
                <a:latin typeface="Calibri"/>
                <a:cs typeface="Calibri"/>
              </a:rPr>
              <a:t> </a:t>
            </a:r>
            <a:r>
              <a:rPr sz="1100" spc="75" dirty="0">
                <a:latin typeface="Calibri"/>
                <a:cs typeface="Calibri"/>
              </a:rPr>
              <a:t>περίπου</a:t>
            </a:r>
            <a:r>
              <a:rPr sz="1100" spc="30" dirty="0">
                <a:latin typeface="Calibri"/>
                <a:cs typeface="Calibri"/>
              </a:rPr>
              <a:t> </a:t>
            </a:r>
            <a:r>
              <a:rPr sz="1100" b="1" spc="80" dirty="0">
                <a:latin typeface="Calibri"/>
                <a:cs typeface="Calibri"/>
              </a:rPr>
              <a:t>500</a:t>
            </a:r>
            <a:r>
              <a:rPr sz="1100" b="1" spc="40" dirty="0">
                <a:latin typeface="Calibri"/>
                <a:cs typeface="Calibri"/>
              </a:rPr>
              <a:t> </a:t>
            </a:r>
            <a:r>
              <a:rPr sz="1100" spc="85" dirty="0">
                <a:latin typeface="Calibri"/>
                <a:cs typeface="Calibri"/>
              </a:rPr>
              <a:t>MB</a:t>
            </a:r>
            <a:r>
              <a:rPr sz="1100" b="1" spc="85" dirty="0">
                <a:latin typeface="Calibri"/>
                <a:cs typeface="Calibri"/>
              </a:rPr>
              <a:t>.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442085" y="2240915"/>
            <a:ext cx="5852795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80" dirty="0">
                <a:latin typeface="Calibri"/>
                <a:cs typeface="Calibri"/>
              </a:rPr>
              <a:t>Το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spc="70" dirty="0">
                <a:latin typeface="Calibri"/>
                <a:cs typeface="Calibri"/>
              </a:rPr>
              <a:t>αρχείο</a:t>
            </a:r>
            <a:r>
              <a:rPr sz="1100" spc="45" dirty="0">
                <a:latin typeface="Calibri"/>
                <a:cs typeface="Calibri"/>
              </a:rPr>
              <a:t> </a:t>
            </a:r>
            <a:r>
              <a:rPr sz="1100" spc="75" dirty="0">
                <a:latin typeface="Calibri"/>
                <a:cs typeface="Calibri"/>
              </a:rPr>
              <a:t>εγκατάστασης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spc="70" dirty="0">
                <a:latin typeface="Calibri"/>
                <a:cs typeface="Calibri"/>
              </a:rPr>
              <a:t>λογισμικού</a:t>
            </a:r>
            <a:r>
              <a:rPr sz="1100" spc="45" dirty="0">
                <a:latin typeface="Calibri"/>
                <a:cs typeface="Calibri"/>
              </a:rPr>
              <a:t> </a:t>
            </a:r>
            <a:r>
              <a:rPr sz="1100" spc="70" dirty="0">
                <a:latin typeface="Calibri"/>
                <a:cs typeface="Calibri"/>
              </a:rPr>
              <a:t>το</a:t>
            </a:r>
            <a:r>
              <a:rPr sz="1100" spc="45" dirty="0">
                <a:latin typeface="Calibri"/>
                <a:cs typeface="Calibri"/>
              </a:rPr>
              <a:t> </a:t>
            </a:r>
            <a:r>
              <a:rPr sz="1100" spc="75" dirty="0">
                <a:latin typeface="Calibri"/>
                <a:cs typeface="Calibri"/>
              </a:rPr>
              <a:t>εγκατέστησα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spc="75" dirty="0">
                <a:latin typeface="Calibri"/>
                <a:cs typeface="Calibri"/>
              </a:rPr>
              <a:t>στον</a:t>
            </a:r>
            <a:r>
              <a:rPr sz="1100" spc="45" dirty="0">
                <a:latin typeface="Calibri"/>
                <a:cs typeface="Calibri"/>
              </a:rPr>
              <a:t> </a:t>
            </a:r>
            <a:r>
              <a:rPr sz="1100" b="1" spc="70" dirty="0">
                <a:latin typeface="Calibri"/>
                <a:cs typeface="Calibri"/>
              </a:rPr>
              <a:t>υπολογιστή</a:t>
            </a:r>
            <a:r>
              <a:rPr sz="1100" b="1" spc="30" dirty="0">
                <a:latin typeface="Calibri"/>
                <a:cs typeface="Calibri"/>
              </a:rPr>
              <a:t> </a:t>
            </a:r>
            <a:r>
              <a:rPr sz="1100" spc="85" dirty="0">
                <a:latin typeface="Calibri"/>
                <a:cs typeface="Calibri"/>
              </a:rPr>
              <a:t>μου</a:t>
            </a:r>
            <a:r>
              <a:rPr sz="1100" spc="45" dirty="0">
                <a:latin typeface="Calibri"/>
                <a:cs typeface="Calibri"/>
              </a:rPr>
              <a:t> </a:t>
            </a:r>
            <a:r>
              <a:rPr sz="1100" b="1" spc="85" dirty="0">
                <a:latin typeface="Calibri"/>
                <a:cs typeface="Calibri"/>
              </a:rPr>
              <a:t>με</a:t>
            </a:r>
            <a:r>
              <a:rPr sz="1100" b="1" spc="45" dirty="0">
                <a:latin typeface="Calibri"/>
                <a:cs typeface="Calibri"/>
              </a:rPr>
              <a:t> </a:t>
            </a:r>
            <a:r>
              <a:rPr sz="1100" b="1" spc="80" dirty="0">
                <a:latin typeface="Calibri"/>
                <a:cs typeface="Calibri"/>
              </a:rPr>
              <a:t>Windows.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442085" y="2507615"/>
            <a:ext cx="8744585" cy="360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100" b="1" spc="75" dirty="0">
                <a:latin typeface="Calibri"/>
                <a:cs typeface="Calibri"/>
              </a:rPr>
              <a:t>Πριν ενεργοποιήσετε </a:t>
            </a:r>
            <a:r>
              <a:rPr sz="1100" spc="70" dirty="0">
                <a:latin typeface="Calibri"/>
                <a:cs typeface="Calibri"/>
              </a:rPr>
              <a:t>το </a:t>
            </a:r>
            <a:r>
              <a:rPr sz="1100" b="1" spc="95" dirty="0">
                <a:latin typeface="Calibri"/>
                <a:cs typeface="Calibri"/>
              </a:rPr>
              <a:t>VPN </a:t>
            </a:r>
            <a:r>
              <a:rPr sz="1100" b="1" spc="60" dirty="0">
                <a:latin typeface="Calibri"/>
                <a:cs typeface="Calibri"/>
              </a:rPr>
              <a:t>(Virtual </a:t>
            </a:r>
            <a:r>
              <a:rPr sz="1100" b="1" spc="65" dirty="0">
                <a:latin typeface="Calibri"/>
                <a:cs typeface="Calibri"/>
              </a:rPr>
              <a:t>Private </a:t>
            </a:r>
            <a:r>
              <a:rPr sz="1100" b="1" spc="80" dirty="0">
                <a:latin typeface="Calibri"/>
                <a:cs typeface="Calibri"/>
              </a:rPr>
              <a:t>Network </a:t>
            </a:r>
            <a:r>
              <a:rPr sz="1100" b="1" spc="50" dirty="0">
                <a:latin typeface="Calibri"/>
                <a:cs typeface="Calibri"/>
              </a:rPr>
              <a:t>- </a:t>
            </a:r>
            <a:r>
              <a:rPr sz="1100" b="1" spc="45" dirty="0">
                <a:latin typeface="Calibri"/>
                <a:cs typeface="Calibri"/>
              </a:rPr>
              <a:t>), </a:t>
            </a:r>
            <a:r>
              <a:rPr sz="1100" b="1" spc="75" dirty="0">
                <a:latin typeface="Calibri"/>
                <a:cs typeface="Calibri"/>
              </a:rPr>
              <a:t>το testasp.vulnweb.com </a:t>
            </a:r>
            <a:r>
              <a:rPr sz="1100" b="1" spc="70" dirty="0">
                <a:latin typeface="Calibri"/>
                <a:cs typeface="Calibri"/>
              </a:rPr>
              <a:t>και εισάγετε </a:t>
            </a:r>
            <a:r>
              <a:rPr sz="1100" spc="75" dirty="0">
                <a:latin typeface="Calibri"/>
                <a:cs typeface="Calibri"/>
              </a:rPr>
              <a:t>τα </a:t>
            </a:r>
            <a:r>
              <a:rPr sz="1100" spc="70" dirty="0">
                <a:latin typeface="Calibri"/>
                <a:cs typeface="Calibri"/>
              </a:rPr>
              <a:t>διαπιστευτήρια </a:t>
            </a:r>
            <a:r>
              <a:rPr sz="1100" b="1" spc="80" dirty="0">
                <a:latin typeface="Calibri"/>
                <a:cs typeface="Calibri"/>
              </a:rPr>
              <a:t>σας </a:t>
            </a:r>
            <a:r>
              <a:rPr sz="1100" spc="60" dirty="0">
                <a:latin typeface="Calibri"/>
                <a:cs typeface="Calibri"/>
              </a:rPr>
              <a:t>(και </a:t>
            </a:r>
            <a:r>
              <a:rPr sz="1100" spc="75" dirty="0">
                <a:latin typeface="Calibri"/>
                <a:cs typeface="Calibri"/>
              </a:rPr>
              <a:t>κωδικό </a:t>
            </a:r>
            <a:r>
              <a:rPr sz="1100" spc="-235" dirty="0">
                <a:latin typeface="Calibri"/>
                <a:cs typeface="Calibri"/>
              </a:rPr>
              <a:t> </a:t>
            </a:r>
            <a:r>
              <a:rPr sz="1100" spc="75" dirty="0">
                <a:latin typeface="Calibri"/>
                <a:cs typeface="Calibri"/>
              </a:rPr>
              <a:t>πρόσβασης).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13" name="object 13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469900" indent="-457200">
              <a:lnSpc>
                <a:spcPct val="100000"/>
              </a:lnSpc>
              <a:spcBef>
                <a:spcPts val="185"/>
              </a:spcBef>
              <a:buSzPct val="163636"/>
              <a:buFont typeface="Arial"/>
              <a:buChar char="•"/>
              <a:tabLst>
                <a:tab pos="469265" algn="l"/>
                <a:tab pos="469900" algn="l"/>
              </a:tabLst>
            </a:pPr>
            <a:r>
              <a:rPr b="0" spc="50" dirty="0">
                <a:latin typeface="Calibri"/>
                <a:cs typeface="Calibri"/>
              </a:rPr>
              <a:t>Χρησιμοποιήστε</a:t>
            </a:r>
            <a:r>
              <a:rPr b="0" spc="30" dirty="0">
                <a:latin typeface="Calibri"/>
                <a:cs typeface="Calibri"/>
              </a:rPr>
              <a:t> </a:t>
            </a:r>
            <a:r>
              <a:rPr b="0" spc="50" dirty="0">
                <a:latin typeface="Calibri"/>
                <a:cs typeface="Calibri"/>
              </a:rPr>
              <a:t>οποιοδήποτε</a:t>
            </a:r>
            <a:r>
              <a:rPr b="0" spc="25" dirty="0">
                <a:latin typeface="Calibri"/>
                <a:cs typeface="Calibri"/>
              </a:rPr>
              <a:t> </a:t>
            </a:r>
            <a:r>
              <a:rPr spc="50" dirty="0"/>
              <a:t>προτιμώμενο</a:t>
            </a:r>
            <a:r>
              <a:rPr spc="40" dirty="0"/>
              <a:t> </a:t>
            </a:r>
            <a:r>
              <a:rPr b="0" spc="45" dirty="0">
                <a:latin typeface="Calibri"/>
                <a:cs typeface="Calibri"/>
              </a:rPr>
              <a:t>εργαλείο</a:t>
            </a:r>
            <a:r>
              <a:rPr b="0" spc="35" dirty="0">
                <a:latin typeface="Calibri"/>
                <a:cs typeface="Calibri"/>
              </a:rPr>
              <a:t> </a:t>
            </a:r>
            <a:r>
              <a:rPr spc="60" dirty="0"/>
              <a:t>VPN</a:t>
            </a:r>
            <a:r>
              <a:rPr spc="35" dirty="0"/>
              <a:t> </a:t>
            </a:r>
            <a:r>
              <a:rPr spc="40" dirty="0"/>
              <a:t>(Virtual</a:t>
            </a:r>
            <a:r>
              <a:rPr spc="30" dirty="0"/>
              <a:t> </a:t>
            </a:r>
            <a:r>
              <a:rPr spc="40" dirty="0"/>
              <a:t>Private</a:t>
            </a:r>
            <a:r>
              <a:rPr spc="30" dirty="0"/>
              <a:t> </a:t>
            </a:r>
            <a:r>
              <a:rPr spc="55" dirty="0"/>
              <a:t>Network</a:t>
            </a:r>
            <a:r>
              <a:rPr spc="40" dirty="0"/>
              <a:t> </a:t>
            </a:r>
            <a:r>
              <a:rPr spc="30" dirty="0"/>
              <a:t>-</a:t>
            </a:r>
            <a:r>
              <a:rPr spc="35" dirty="0"/>
              <a:t> </a:t>
            </a:r>
            <a:r>
              <a:rPr spc="55" dirty="0"/>
              <a:t>ασφαλής</a:t>
            </a:r>
            <a:r>
              <a:rPr spc="40" dirty="0"/>
              <a:t> </a:t>
            </a:r>
            <a:r>
              <a:rPr spc="55" dirty="0"/>
              <a:t>απομακρυσμένη</a:t>
            </a:r>
            <a:r>
              <a:rPr spc="30" dirty="0"/>
              <a:t> </a:t>
            </a:r>
            <a:r>
              <a:rPr spc="55" dirty="0"/>
              <a:t>πρόσβαση</a:t>
            </a:r>
            <a:r>
              <a:rPr spc="40" dirty="0"/>
              <a:t> </a:t>
            </a:r>
            <a:r>
              <a:rPr spc="55" dirty="0"/>
              <a:t>σε</a:t>
            </a:r>
            <a:r>
              <a:rPr spc="30" dirty="0"/>
              <a:t> </a:t>
            </a:r>
            <a:r>
              <a:rPr spc="45" dirty="0"/>
              <a:t>δίκτυα</a:t>
            </a:r>
            <a:r>
              <a:rPr b="0" spc="45" dirty="0">
                <a:latin typeface="Calibri"/>
                <a:cs typeface="Calibri"/>
              </a:rPr>
              <a:t>)</a:t>
            </a:r>
            <a:r>
              <a:rPr b="0" spc="10" dirty="0">
                <a:latin typeface="Calibri"/>
                <a:cs typeface="Calibri"/>
              </a:rPr>
              <a:t> </a:t>
            </a:r>
            <a:r>
              <a:rPr b="0" spc="45" dirty="0">
                <a:latin typeface="Calibri"/>
                <a:cs typeface="Calibri"/>
              </a:rPr>
              <a:t>για</a:t>
            </a:r>
            <a:r>
              <a:rPr b="0" spc="40" dirty="0">
                <a:latin typeface="Calibri"/>
                <a:cs typeface="Calibri"/>
              </a:rPr>
              <a:t> τη</a:t>
            </a:r>
            <a:r>
              <a:rPr b="0" spc="10" dirty="0">
                <a:latin typeface="Calibri"/>
                <a:cs typeface="Calibri"/>
              </a:rPr>
              <a:t> </a:t>
            </a:r>
            <a:r>
              <a:rPr b="0" spc="40" dirty="0">
                <a:latin typeface="Calibri"/>
                <a:cs typeface="Calibri"/>
              </a:rPr>
              <a:t>δοκιμή</a:t>
            </a:r>
            <a:r>
              <a:rPr b="0" spc="20" dirty="0">
                <a:latin typeface="Calibri"/>
                <a:cs typeface="Calibri"/>
              </a:rPr>
              <a:t> </a:t>
            </a:r>
            <a:r>
              <a:rPr b="0" spc="45" dirty="0">
                <a:latin typeface="Calibri"/>
                <a:cs typeface="Calibri"/>
              </a:rPr>
              <a:t>σας.</a:t>
            </a:r>
          </a:p>
          <a:p>
            <a:pPr marL="12700">
              <a:lnSpc>
                <a:spcPct val="100000"/>
              </a:lnSpc>
              <a:spcBef>
                <a:spcPts val="145"/>
              </a:spcBef>
            </a:pPr>
            <a:r>
              <a:rPr sz="1800" b="0" dirty="0">
                <a:latin typeface="Arial"/>
                <a:cs typeface="Arial"/>
              </a:rPr>
              <a:t>•</a:t>
            </a:r>
            <a:endParaRPr sz="1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800" b="0" dirty="0">
                <a:latin typeface="Arial"/>
                <a:cs typeface="Arial"/>
              </a:rPr>
              <a:t>•</a:t>
            </a:r>
            <a:endParaRPr sz="1800">
              <a:latin typeface="Arial"/>
              <a:cs typeface="Arial"/>
            </a:endParaRPr>
          </a:p>
          <a:p>
            <a:pPr marL="12700">
              <a:lnSpc>
                <a:spcPts val="2130"/>
              </a:lnSpc>
            </a:pPr>
            <a:r>
              <a:rPr sz="1800" b="0" dirty="0">
                <a:latin typeface="Arial"/>
                <a:cs typeface="Arial"/>
              </a:rPr>
              <a:t>•</a:t>
            </a:r>
            <a:endParaRPr sz="1800">
              <a:latin typeface="Arial"/>
              <a:cs typeface="Arial"/>
            </a:endParaRPr>
          </a:p>
          <a:p>
            <a:pPr marL="12700">
              <a:lnSpc>
                <a:spcPts val="2130"/>
              </a:lnSpc>
            </a:pPr>
            <a:r>
              <a:rPr sz="1800" b="0" dirty="0">
                <a:latin typeface="Arial"/>
                <a:cs typeface="Arial"/>
              </a:rPr>
              <a:t>•</a:t>
            </a:r>
            <a:endParaRPr sz="1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170"/>
              </a:spcBef>
            </a:pPr>
            <a:r>
              <a:rPr sz="1800" b="0" dirty="0">
                <a:latin typeface="Arial"/>
                <a:cs typeface="Arial"/>
              </a:rPr>
              <a:t>•</a:t>
            </a:r>
            <a:endParaRPr sz="180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442085" y="2930842"/>
            <a:ext cx="7145020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b="1" spc="75" dirty="0">
                <a:latin typeface="Calibri"/>
                <a:cs typeface="Calibri"/>
              </a:rPr>
              <a:t>Ταυτόχρονα,</a:t>
            </a:r>
            <a:r>
              <a:rPr sz="1100" b="1" spc="40" dirty="0">
                <a:latin typeface="Calibri"/>
                <a:cs typeface="Calibri"/>
              </a:rPr>
              <a:t> </a:t>
            </a:r>
            <a:r>
              <a:rPr sz="1100" b="1" spc="75" dirty="0">
                <a:latin typeface="Calibri"/>
                <a:cs typeface="Calibri"/>
              </a:rPr>
              <a:t>το</a:t>
            </a:r>
            <a:r>
              <a:rPr sz="1100" b="1" spc="40" dirty="0">
                <a:latin typeface="Calibri"/>
                <a:cs typeface="Calibri"/>
              </a:rPr>
              <a:t> </a:t>
            </a:r>
            <a:r>
              <a:rPr sz="1100" b="1" spc="70" dirty="0">
                <a:latin typeface="Calibri"/>
                <a:cs typeface="Calibri"/>
              </a:rPr>
              <a:t>Bettercap</a:t>
            </a:r>
            <a:r>
              <a:rPr sz="1100" b="1" spc="50" dirty="0">
                <a:latin typeface="Calibri"/>
                <a:cs typeface="Calibri"/>
              </a:rPr>
              <a:t> </a:t>
            </a:r>
            <a:r>
              <a:rPr sz="1100" b="1" spc="75" dirty="0">
                <a:latin typeface="Calibri"/>
                <a:cs typeface="Calibri"/>
              </a:rPr>
              <a:t>για</a:t>
            </a:r>
            <a:r>
              <a:rPr sz="1100" b="1" spc="40" dirty="0">
                <a:latin typeface="Calibri"/>
                <a:cs typeface="Calibri"/>
              </a:rPr>
              <a:t> </a:t>
            </a:r>
            <a:r>
              <a:rPr sz="1100" b="1" spc="75" dirty="0">
                <a:latin typeface="Calibri"/>
                <a:cs typeface="Calibri"/>
              </a:rPr>
              <a:t>τη</a:t>
            </a:r>
            <a:r>
              <a:rPr sz="1100" b="1" spc="40" dirty="0">
                <a:latin typeface="Calibri"/>
                <a:cs typeface="Calibri"/>
              </a:rPr>
              <a:t> </a:t>
            </a:r>
            <a:r>
              <a:rPr sz="1100" b="1" spc="80" dirty="0">
                <a:latin typeface="Calibri"/>
                <a:cs typeface="Calibri"/>
              </a:rPr>
              <a:t>συλλογή</a:t>
            </a:r>
            <a:r>
              <a:rPr sz="1100" b="1" spc="45" dirty="0">
                <a:latin typeface="Calibri"/>
                <a:cs typeface="Calibri"/>
              </a:rPr>
              <a:t> </a:t>
            </a:r>
            <a:r>
              <a:rPr sz="1100" b="1" spc="90" dirty="0">
                <a:latin typeface="Calibri"/>
                <a:cs typeface="Calibri"/>
              </a:rPr>
              <a:t>όλων</a:t>
            </a:r>
            <a:r>
              <a:rPr sz="1100" b="1" spc="40" dirty="0">
                <a:latin typeface="Calibri"/>
                <a:cs typeface="Calibri"/>
              </a:rPr>
              <a:t> </a:t>
            </a:r>
            <a:r>
              <a:rPr sz="1100" b="1" spc="85" dirty="0">
                <a:latin typeface="Calibri"/>
                <a:cs typeface="Calibri"/>
              </a:rPr>
              <a:t>των</a:t>
            </a:r>
            <a:r>
              <a:rPr sz="1100" b="1" spc="40" dirty="0">
                <a:latin typeface="Calibri"/>
                <a:cs typeface="Calibri"/>
              </a:rPr>
              <a:t> </a:t>
            </a:r>
            <a:r>
              <a:rPr sz="1100" b="1" spc="85" dirty="0">
                <a:latin typeface="Calibri"/>
                <a:cs typeface="Calibri"/>
              </a:rPr>
              <a:t>πληροφοριών</a:t>
            </a:r>
            <a:r>
              <a:rPr sz="1100" b="1" spc="50" dirty="0">
                <a:latin typeface="Calibri"/>
                <a:cs typeface="Calibri"/>
              </a:rPr>
              <a:t> </a:t>
            </a:r>
            <a:r>
              <a:rPr sz="1100" spc="85" dirty="0">
                <a:latin typeface="Calibri"/>
                <a:cs typeface="Calibri"/>
              </a:rPr>
              <a:t>που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spc="70" dirty="0">
                <a:latin typeface="Calibri"/>
                <a:cs typeface="Calibri"/>
              </a:rPr>
              <a:t>επισκέπτονται</a:t>
            </a:r>
            <a:r>
              <a:rPr sz="1100" spc="35" dirty="0">
                <a:latin typeface="Calibri"/>
                <a:cs typeface="Calibri"/>
              </a:rPr>
              <a:t> </a:t>
            </a:r>
            <a:r>
              <a:rPr sz="1100" b="1" spc="75" dirty="0">
                <a:latin typeface="Calibri"/>
                <a:cs typeface="Calibri"/>
              </a:rPr>
              <a:t>την</a:t>
            </a:r>
            <a:r>
              <a:rPr sz="1100" b="1" spc="45" dirty="0">
                <a:latin typeface="Calibri"/>
                <a:cs typeface="Calibri"/>
              </a:rPr>
              <a:t> </a:t>
            </a:r>
            <a:r>
              <a:rPr sz="1100" b="1" spc="70" dirty="0">
                <a:latin typeface="Calibri"/>
                <a:cs typeface="Calibri"/>
              </a:rPr>
              <a:t>ιστοσελίδα,</a:t>
            </a:r>
            <a:r>
              <a:rPr sz="1100" b="1" spc="40" dirty="0">
                <a:latin typeface="Calibri"/>
                <a:cs typeface="Calibri"/>
              </a:rPr>
              <a:t> </a:t>
            </a:r>
            <a:r>
              <a:rPr sz="1100" spc="80" dirty="0">
                <a:latin typeface="Calibri"/>
                <a:cs typeface="Calibri"/>
              </a:rPr>
              <a:t>των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442085" y="3207384"/>
            <a:ext cx="1107440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b="1" spc="60" dirty="0">
                <a:latin typeface="Calibri"/>
                <a:cs typeface="Calibri"/>
              </a:rPr>
              <a:t>διαπιστευτήρια.</a:t>
            </a:r>
            <a:endParaRPr sz="1100">
              <a:latin typeface="Calibri"/>
              <a:cs typeface="Calibri"/>
            </a:endParaRPr>
          </a:p>
        </p:txBody>
      </p:sp>
      <p:grpSp>
        <p:nvGrpSpPr>
          <p:cNvPr id="16" name="object 16"/>
          <p:cNvGrpSpPr/>
          <p:nvPr/>
        </p:nvGrpSpPr>
        <p:grpSpPr>
          <a:xfrm>
            <a:off x="2788936" y="3415871"/>
            <a:ext cx="3407410" cy="3442335"/>
            <a:chOff x="2788936" y="3415871"/>
            <a:chExt cx="3407410" cy="3442335"/>
          </a:xfrm>
        </p:grpSpPr>
        <p:pic>
          <p:nvPicPr>
            <p:cNvPr id="17" name="object 1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788936" y="3415871"/>
              <a:ext cx="3407376" cy="3442128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938779" y="3566160"/>
              <a:ext cx="2920999" cy="3246120"/>
            </a:xfrm>
            <a:prstGeom prst="rect">
              <a:avLst/>
            </a:prstGeom>
          </p:spPr>
        </p:pic>
      </p:grpSp>
      <p:grpSp>
        <p:nvGrpSpPr>
          <p:cNvPr id="19" name="object 19"/>
          <p:cNvGrpSpPr/>
          <p:nvPr/>
        </p:nvGrpSpPr>
        <p:grpSpPr>
          <a:xfrm>
            <a:off x="6891019" y="3304540"/>
            <a:ext cx="4972050" cy="3553460"/>
            <a:chOff x="6891019" y="3304540"/>
            <a:chExt cx="4972050" cy="3553460"/>
          </a:xfrm>
        </p:grpSpPr>
        <p:pic>
          <p:nvPicPr>
            <p:cNvPr id="20" name="object 2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891019" y="3304540"/>
              <a:ext cx="4972050" cy="3553460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086599" y="3500120"/>
              <a:ext cx="4394200" cy="3312160"/>
            </a:xfrm>
            <a:prstGeom prst="rect">
              <a:avLst/>
            </a:prstGeom>
          </p:spPr>
        </p:pic>
      </p:grpSp>
      <p:sp>
        <p:nvSpPr>
          <p:cNvPr id="22" name="object 22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720"/>
              </a:lnSpc>
            </a:pPr>
            <a:r>
              <a:rPr spc="30" dirty="0"/>
              <a:t>57</a:t>
            </a:r>
          </a:p>
        </p:txBody>
      </p:sp>
    </p:spTree>
  </p:cSld>
  <p:clrMapOvr>
    <a:masterClrMapping/>
  </p:clrMapOvr>
</p:sld>
</file>

<file path=ppt/slides/slide2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884987" y="0"/>
            <a:ext cx="3958590" cy="6878955"/>
            <a:chOff x="6884987" y="0"/>
            <a:chExt cx="3958590" cy="6878955"/>
          </a:xfrm>
        </p:grpSpPr>
        <p:sp>
          <p:nvSpPr>
            <p:cNvPr id="3" name="object 3"/>
            <p:cNvSpPr/>
            <p:nvPr/>
          </p:nvSpPr>
          <p:spPr>
            <a:xfrm>
              <a:off x="6896100" y="1270"/>
              <a:ext cx="1818639" cy="6856730"/>
            </a:xfrm>
            <a:custGeom>
              <a:avLst/>
              <a:gdLst/>
              <a:ahLst/>
              <a:cxnLst/>
              <a:rect l="l" t="t" r="r" b="b"/>
              <a:pathLst>
                <a:path w="1818640" h="6856730">
                  <a:moveTo>
                    <a:pt x="0" y="6856730"/>
                  </a:moveTo>
                  <a:lnTo>
                    <a:pt x="1818322" y="0"/>
                  </a:lnTo>
                </a:path>
              </a:pathLst>
            </a:custGeom>
            <a:ln w="22225">
              <a:solidFill>
                <a:srgbClr val="D6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7377747" y="0"/>
              <a:ext cx="2555875" cy="6858000"/>
            </a:xfrm>
            <a:custGeom>
              <a:avLst/>
              <a:gdLst/>
              <a:ahLst/>
              <a:cxnLst/>
              <a:rect l="l" t="t" r="r" b="b"/>
              <a:pathLst>
                <a:path w="2555875" h="6858000">
                  <a:moveTo>
                    <a:pt x="1542097" y="1537652"/>
                  </a:moveTo>
                  <a:lnTo>
                    <a:pt x="1494790" y="1544002"/>
                  </a:lnTo>
                  <a:lnTo>
                    <a:pt x="1451292" y="1562100"/>
                  </a:lnTo>
                  <a:lnTo>
                    <a:pt x="1413827" y="1590675"/>
                  </a:lnTo>
                  <a:lnTo>
                    <a:pt x="1384617" y="1628139"/>
                  </a:lnTo>
                  <a:lnTo>
                    <a:pt x="1365885" y="1673860"/>
                  </a:lnTo>
                  <a:lnTo>
                    <a:pt x="970915" y="3128645"/>
                  </a:lnTo>
                  <a:lnTo>
                    <a:pt x="0" y="6858000"/>
                  </a:lnTo>
                  <a:lnTo>
                    <a:pt x="26035" y="6858000"/>
                  </a:lnTo>
                  <a:lnTo>
                    <a:pt x="996632" y="3136265"/>
                  </a:lnTo>
                  <a:lnTo>
                    <a:pt x="1391285" y="1681479"/>
                  </a:lnTo>
                  <a:lnTo>
                    <a:pt x="1412240" y="1635442"/>
                  </a:lnTo>
                  <a:lnTo>
                    <a:pt x="1445577" y="1599247"/>
                  </a:lnTo>
                  <a:lnTo>
                    <a:pt x="1487805" y="1574800"/>
                  </a:lnTo>
                  <a:lnTo>
                    <a:pt x="1535747" y="1564322"/>
                  </a:lnTo>
                  <a:lnTo>
                    <a:pt x="1637665" y="1564322"/>
                  </a:lnTo>
                  <a:lnTo>
                    <a:pt x="1625600" y="1556702"/>
                  </a:lnTo>
                  <a:lnTo>
                    <a:pt x="1590992" y="1544002"/>
                  </a:lnTo>
                  <a:lnTo>
                    <a:pt x="1542097" y="1537652"/>
                  </a:lnTo>
                  <a:close/>
                </a:path>
                <a:path w="2555875" h="6858000">
                  <a:moveTo>
                    <a:pt x="1637665" y="1564322"/>
                  </a:moveTo>
                  <a:lnTo>
                    <a:pt x="1535747" y="1564322"/>
                  </a:lnTo>
                  <a:lnTo>
                    <a:pt x="1585912" y="1569402"/>
                  </a:lnTo>
                  <a:lnTo>
                    <a:pt x="1615122" y="1580514"/>
                  </a:lnTo>
                  <a:lnTo>
                    <a:pt x="1663700" y="1617662"/>
                  </a:lnTo>
                  <a:lnTo>
                    <a:pt x="1694497" y="1671954"/>
                  </a:lnTo>
                  <a:lnTo>
                    <a:pt x="1702117" y="1732597"/>
                  </a:lnTo>
                  <a:lnTo>
                    <a:pt x="1696720" y="1764029"/>
                  </a:lnTo>
                  <a:lnTo>
                    <a:pt x="1437005" y="2721927"/>
                  </a:lnTo>
                  <a:lnTo>
                    <a:pt x="1430655" y="2770822"/>
                  </a:lnTo>
                  <a:lnTo>
                    <a:pt x="1437005" y="2818129"/>
                  </a:lnTo>
                  <a:lnTo>
                    <a:pt x="1455102" y="2861627"/>
                  </a:lnTo>
                  <a:lnTo>
                    <a:pt x="1483677" y="2899092"/>
                  </a:lnTo>
                  <a:lnTo>
                    <a:pt x="1521460" y="2928302"/>
                  </a:lnTo>
                  <a:lnTo>
                    <a:pt x="1566862" y="2947035"/>
                  </a:lnTo>
                  <a:lnTo>
                    <a:pt x="1618932" y="2953067"/>
                  </a:lnTo>
                  <a:lnTo>
                    <a:pt x="1669097" y="2944812"/>
                  </a:lnTo>
                  <a:lnTo>
                    <a:pt x="1704340" y="2928302"/>
                  </a:lnTo>
                  <a:lnTo>
                    <a:pt x="1617662" y="2928302"/>
                  </a:lnTo>
                  <a:lnTo>
                    <a:pt x="1573212" y="2922904"/>
                  </a:lnTo>
                  <a:lnTo>
                    <a:pt x="1527175" y="2901950"/>
                  </a:lnTo>
                  <a:lnTo>
                    <a:pt x="1490980" y="2868612"/>
                  </a:lnTo>
                  <a:lnTo>
                    <a:pt x="1466532" y="2826385"/>
                  </a:lnTo>
                  <a:lnTo>
                    <a:pt x="1456055" y="2778442"/>
                  </a:lnTo>
                  <a:lnTo>
                    <a:pt x="1461135" y="2728277"/>
                  </a:lnTo>
                  <a:lnTo>
                    <a:pt x="1720850" y="1770379"/>
                  </a:lnTo>
                  <a:lnTo>
                    <a:pt x="1726882" y="1734820"/>
                  </a:lnTo>
                  <a:lnTo>
                    <a:pt x="1725930" y="1701800"/>
                  </a:lnTo>
                  <a:lnTo>
                    <a:pt x="1725930" y="1698942"/>
                  </a:lnTo>
                  <a:lnTo>
                    <a:pt x="1717992" y="1664017"/>
                  </a:lnTo>
                  <a:lnTo>
                    <a:pt x="1703070" y="1630679"/>
                  </a:lnTo>
                  <a:lnTo>
                    <a:pt x="1682115" y="1600517"/>
                  </a:lnTo>
                  <a:lnTo>
                    <a:pt x="1656080" y="1575752"/>
                  </a:lnTo>
                  <a:lnTo>
                    <a:pt x="1637665" y="1564322"/>
                  </a:lnTo>
                  <a:close/>
                </a:path>
                <a:path w="2555875" h="6858000">
                  <a:moveTo>
                    <a:pt x="2555875" y="0"/>
                  </a:moveTo>
                  <a:lnTo>
                    <a:pt x="2528570" y="0"/>
                  </a:lnTo>
                  <a:lnTo>
                    <a:pt x="2100177" y="1562100"/>
                  </a:lnTo>
                  <a:lnTo>
                    <a:pt x="1757680" y="2837497"/>
                  </a:lnTo>
                  <a:lnTo>
                    <a:pt x="1732915" y="2875279"/>
                  </a:lnTo>
                  <a:lnTo>
                    <a:pt x="1699895" y="2903537"/>
                  </a:lnTo>
                  <a:lnTo>
                    <a:pt x="1660525" y="2921635"/>
                  </a:lnTo>
                  <a:lnTo>
                    <a:pt x="1617662" y="2928302"/>
                  </a:lnTo>
                  <a:lnTo>
                    <a:pt x="1704340" y="2928302"/>
                  </a:lnTo>
                  <a:lnTo>
                    <a:pt x="1714817" y="2923540"/>
                  </a:lnTo>
                  <a:lnTo>
                    <a:pt x="1753235" y="2890520"/>
                  </a:lnTo>
                  <a:lnTo>
                    <a:pt x="1782127" y="2846387"/>
                  </a:lnTo>
                  <a:lnTo>
                    <a:pt x="1782127" y="2845117"/>
                  </a:lnTo>
                  <a:lnTo>
                    <a:pt x="2124710" y="1568132"/>
                  </a:lnTo>
                  <a:lnTo>
                    <a:pt x="2555875" y="0"/>
                  </a:lnTo>
                  <a:close/>
                </a:path>
              </a:pathLst>
            </a:custGeom>
            <a:solidFill>
              <a:srgbClr val="FFB8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7895589" y="5207635"/>
              <a:ext cx="756285" cy="1645920"/>
            </a:xfrm>
            <a:custGeom>
              <a:avLst/>
              <a:gdLst/>
              <a:ahLst/>
              <a:cxnLst/>
              <a:rect l="l" t="t" r="r" b="b"/>
              <a:pathLst>
                <a:path w="756284" h="1645920">
                  <a:moveTo>
                    <a:pt x="578484" y="0"/>
                  </a:moveTo>
                  <a:lnTo>
                    <a:pt x="532129" y="6350"/>
                  </a:lnTo>
                  <a:lnTo>
                    <a:pt x="489902" y="24129"/>
                  </a:lnTo>
                  <a:lnTo>
                    <a:pt x="453389" y="52387"/>
                  </a:lnTo>
                  <a:lnTo>
                    <a:pt x="425132" y="89534"/>
                  </a:lnTo>
                  <a:lnTo>
                    <a:pt x="406400" y="134619"/>
                  </a:lnTo>
                  <a:lnTo>
                    <a:pt x="0" y="1645602"/>
                  </a:lnTo>
                  <a:lnTo>
                    <a:pt x="26352" y="1645602"/>
                  </a:lnTo>
                  <a:lnTo>
                    <a:pt x="430212" y="140969"/>
                  </a:lnTo>
                  <a:lnTo>
                    <a:pt x="450214" y="95249"/>
                  </a:lnTo>
                  <a:lnTo>
                    <a:pt x="482282" y="59689"/>
                  </a:lnTo>
                  <a:lnTo>
                    <a:pt x="523239" y="35559"/>
                  </a:lnTo>
                  <a:lnTo>
                    <a:pt x="569594" y="25399"/>
                  </a:lnTo>
                  <a:lnTo>
                    <a:pt x="662362" y="25399"/>
                  </a:lnTo>
                  <a:lnTo>
                    <a:pt x="624839" y="6350"/>
                  </a:lnTo>
                  <a:lnTo>
                    <a:pt x="578484" y="0"/>
                  </a:lnTo>
                  <a:close/>
                </a:path>
                <a:path w="756284" h="1645920">
                  <a:moveTo>
                    <a:pt x="662362" y="25399"/>
                  </a:moveTo>
                  <a:lnTo>
                    <a:pt x="569594" y="25399"/>
                  </a:lnTo>
                  <a:lnTo>
                    <a:pt x="618489" y="30797"/>
                  </a:lnTo>
                  <a:lnTo>
                    <a:pt x="672464" y="57784"/>
                  </a:lnTo>
                  <a:lnTo>
                    <a:pt x="711517" y="103822"/>
                  </a:lnTo>
                  <a:lnTo>
                    <a:pt x="730884" y="161607"/>
                  </a:lnTo>
                  <a:lnTo>
                    <a:pt x="731837" y="192087"/>
                  </a:lnTo>
                  <a:lnTo>
                    <a:pt x="726439" y="222884"/>
                  </a:lnTo>
                  <a:lnTo>
                    <a:pt x="343852" y="1645602"/>
                  </a:lnTo>
                  <a:lnTo>
                    <a:pt x="370204" y="1645602"/>
                  </a:lnTo>
                  <a:lnTo>
                    <a:pt x="750252" y="229552"/>
                  </a:lnTo>
                  <a:lnTo>
                    <a:pt x="756284" y="193674"/>
                  </a:lnTo>
                  <a:lnTo>
                    <a:pt x="755332" y="158432"/>
                  </a:lnTo>
                  <a:lnTo>
                    <a:pt x="732789" y="91122"/>
                  </a:lnTo>
                  <a:lnTo>
                    <a:pt x="686752" y="37782"/>
                  </a:lnTo>
                  <a:lnTo>
                    <a:pt x="662362" y="25399"/>
                  </a:lnTo>
                  <a:close/>
                </a:path>
              </a:pathLst>
            </a:custGeom>
            <a:solidFill>
              <a:srgbClr val="D679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548880" y="6167120"/>
              <a:ext cx="3294379" cy="612140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9914890" y="33019"/>
            <a:ext cx="2174240" cy="1244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50" spc="60" dirty="0">
                <a:latin typeface="Calibri"/>
                <a:cs typeface="Calibri"/>
              </a:rPr>
              <a:t>CSP004_C_E:</a:t>
            </a:r>
            <a:r>
              <a:rPr sz="650" spc="35" dirty="0">
                <a:latin typeface="Calibri"/>
                <a:cs typeface="Calibri"/>
              </a:rPr>
              <a:t> </a:t>
            </a:r>
            <a:r>
              <a:rPr sz="650" spc="55" dirty="0">
                <a:latin typeface="Calibri"/>
                <a:cs typeface="Calibri"/>
              </a:rPr>
              <a:t>Abdelkader</a:t>
            </a:r>
            <a:r>
              <a:rPr sz="650" spc="30" dirty="0">
                <a:latin typeface="Calibri"/>
                <a:cs typeface="Calibri"/>
              </a:rPr>
              <a:t> </a:t>
            </a:r>
            <a:r>
              <a:rPr sz="650" spc="60" dirty="0">
                <a:latin typeface="Calibri"/>
                <a:cs typeface="Calibri"/>
              </a:rPr>
              <a:t>Shaaban</a:t>
            </a:r>
            <a:r>
              <a:rPr sz="650" spc="40" dirty="0">
                <a:latin typeface="Calibri"/>
                <a:cs typeface="Calibri"/>
              </a:rPr>
              <a:t> </a:t>
            </a:r>
            <a:r>
              <a:rPr sz="650" spc="55" dirty="0">
                <a:latin typeface="Calibri"/>
                <a:cs typeface="Calibri"/>
              </a:rPr>
              <a:t>και</a:t>
            </a:r>
            <a:r>
              <a:rPr sz="650" spc="25" dirty="0">
                <a:latin typeface="Calibri"/>
                <a:cs typeface="Calibri"/>
              </a:rPr>
              <a:t> </a:t>
            </a:r>
            <a:r>
              <a:rPr sz="650" spc="50" dirty="0">
                <a:latin typeface="Calibri"/>
                <a:cs typeface="Calibri"/>
              </a:rPr>
              <a:t>Stefan</a:t>
            </a:r>
            <a:r>
              <a:rPr sz="650" spc="30" dirty="0">
                <a:latin typeface="Calibri"/>
                <a:cs typeface="Calibri"/>
              </a:rPr>
              <a:t> </a:t>
            </a:r>
            <a:r>
              <a:rPr sz="650" spc="50" dirty="0">
                <a:latin typeface="Calibri"/>
                <a:cs typeface="Calibri"/>
              </a:rPr>
              <a:t>Schauer</a:t>
            </a:r>
            <a:endParaRPr sz="650">
              <a:latin typeface="Calibri"/>
              <a:cs typeface="Calibri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875030" y="762634"/>
            <a:ext cx="946213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175" dirty="0">
                <a:solidFill>
                  <a:srgbClr val="000000"/>
                </a:solidFill>
              </a:rPr>
              <a:t>VPN</a:t>
            </a:r>
            <a:r>
              <a:rPr spc="190" dirty="0">
                <a:solidFill>
                  <a:srgbClr val="000000"/>
                </a:solidFill>
              </a:rPr>
              <a:t> </a:t>
            </a:r>
            <a:r>
              <a:rPr spc="120" dirty="0">
                <a:solidFill>
                  <a:srgbClr val="000000"/>
                </a:solidFill>
              </a:rPr>
              <a:t>(Virtual</a:t>
            </a:r>
            <a:r>
              <a:rPr spc="145" dirty="0">
                <a:solidFill>
                  <a:srgbClr val="000000"/>
                </a:solidFill>
              </a:rPr>
              <a:t> </a:t>
            </a:r>
            <a:r>
              <a:rPr spc="120" dirty="0">
                <a:solidFill>
                  <a:srgbClr val="000000"/>
                </a:solidFill>
              </a:rPr>
              <a:t>Private</a:t>
            </a:r>
            <a:r>
              <a:rPr spc="145" dirty="0">
                <a:solidFill>
                  <a:srgbClr val="000000"/>
                </a:solidFill>
              </a:rPr>
              <a:t> </a:t>
            </a:r>
            <a:r>
              <a:rPr spc="140" dirty="0">
                <a:solidFill>
                  <a:srgbClr val="000000"/>
                </a:solidFill>
              </a:rPr>
              <a:t>Network</a:t>
            </a:r>
            <a:r>
              <a:rPr spc="150" dirty="0">
                <a:solidFill>
                  <a:srgbClr val="000000"/>
                </a:solidFill>
              </a:rPr>
              <a:t> </a:t>
            </a:r>
            <a:r>
              <a:rPr spc="65" dirty="0">
                <a:solidFill>
                  <a:srgbClr val="000000"/>
                </a:solidFill>
              </a:rPr>
              <a:t>-</a:t>
            </a:r>
            <a:r>
              <a:rPr spc="160" dirty="0">
                <a:solidFill>
                  <a:srgbClr val="000000"/>
                </a:solidFill>
              </a:rPr>
              <a:t> </a:t>
            </a:r>
            <a:r>
              <a:rPr spc="170" dirty="0">
                <a:solidFill>
                  <a:srgbClr val="000000"/>
                </a:solidFill>
              </a:rPr>
              <a:t>ασφαλής</a:t>
            </a:r>
            <a:r>
              <a:rPr spc="225" dirty="0">
                <a:solidFill>
                  <a:srgbClr val="000000"/>
                </a:solidFill>
              </a:rPr>
              <a:t> </a:t>
            </a:r>
            <a:r>
              <a:rPr spc="140" dirty="0">
                <a:solidFill>
                  <a:srgbClr val="000000"/>
                </a:solidFill>
              </a:rPr>
              <a:t>απομακρυσμένη</a:t>
            </a:r>
            <a:r>
              <a:rPr spc="95" dirty="0">
                <a:solidFill>
                  <a:srgbClr val="000000"/>
                </a:solidFill>
              </a:rPr>
              <a:t> </a:t>
            </a:r>
            <a:r>
              <a:rPr spc="100" dirty="0">
                <a:solidFill>
                  <a:srgbClr val="000000"/>
                </a:solidFill>
              </a:rPr>
              <a:t>πρόσβαση</a:t>
            </a:r>
            <a:r>
              <a:rPr spc="45" dirty="0">
                <a:solidFill>
                  <a:srgbClr val="000000"/>
                </a:solidFill>
              </a:rPr>
              <a:t> </a:t>
            </a:r>
            <a:r>
              <a:rPr spc="95" dirty="0">
                <a:solidFill>
                  <a:srgbClr val="000000"/>
                </a:solidFill>
              </a:rPr>
              <a:t>σε</a:t>
            </a:r>
            <a:r>
              <a:rPr spc="60" dirty="0">
                <a:solidFill>
                  <a:srgbClr val="000000"/>
                </a:solidFill>
              </a:rPr>
              <a:t> </a:t>
            </a:r>
            <a:r>
              <a:rPr spc="125" dirty="0">
                <a:solidFill>
                  <a:srgbClr val="000000"/>
                </a:solidFill>
              </a:rPr>
              <a:t>δίκτυα)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984885" y="1410334"/>
            <a:ext cx="10108565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69900" indent="-457200">
              <a:lnSpc>
                <a:spcPct val="100000"/>
              </a:lnSpc>
              <a:spcBef>
                <a:spcPts val="100"/>
              </a:spcBef>
              <a:buSzPct val="163636"/>
              <a:buFont typeface="Arial"/>
              <a:buChar char="•"/>
              <a:tabLst>
                <a:tab pos="469265" algn="l"/>
                <a:tab pos="469900" algn="l"/>
              </a:tabLst>
            </a:pPr>
            <a:r>
              <a:rPr sz="1100" spc="70" dirty="0">
                <a:latin typeface="Calibri"/>
                <a:cs typeface="Calibri"/>
              </a:rPr>
              <a:t>Ελέγξτε</a:t>
            </a:r>
            <a:r>
              <a:rPr sz="1100" spc="35" dirty="0">
                <a:latin typeface="Calibri"/>
                <a:cs typeface="Calibri"/>
              </a:rPr>
              <a:t> </a:t>
            </a:r>
            <a:r>
              <a:rPr sz="1100" spc="75" dirty="0">
                <a:latin typeface="Calibri"/>
                <a:cs typeface="Calibri"/>
              </a:rPr>
              <a:t>την</a:t>
            </a:r>
            <a:r>
              <a:rPr sz="1100" spc="35" dirty="0">
                <a:latin typeface="Calibri"/>
                <a:cs typeface="Calibri"/>
              </a:rPr>
              <a:t> </a:t>
            </a:r>
            <a:r>
              <a:rPr sz="1100" spc="60" dirty="0">
                <a:latin typeface="Calibri"/>
                <a:cs typeface="Calibri"/>
              </a:rPr>
              <a:t>IP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spc="70" dirty="0">
                <a:latin typeface="Calibri"/>
                <a:cs typeface="Calibri"/>
              </a:rPr>
              <a:t>της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spc="80" dirty="0">
                <a:latin typeface="Calibri"/>
                <a:cs typeface="Calibri"/>
              </a:rPr>
              <a:t>συσκευής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spc="80" dirty="0">
                <a:latin typeface="Calibri"/>
                <a:cs typeface="Calibri"/>
              </a:rPr>
              <a:t>των</a:t>
            </a:r>
            <a:r>
              <a:rPr sz="1100" spc="35" dirty="0">
                <a:latin typeface="Calibri"/>
                <a:cs typeface="Calibri"/>
              </a:rPr>
              <a:t> </a:t>
            </a:r>
            <a:r>
              <a:rPr sz="1100" spc="85" dirty="0">
                <a:latin typeface="Calibri"/>
                <a:cs typeface="Calibri"/>
              </a:rPr>
              <a:t>Windows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spc="75" dirty="0">
                <a:latin typeface="Calibri"/>
                <a:cs typeface="Calibri"/>
              </a:rPr>
              <a:t>χρησιμοποιώντας</a:t>
            </a:r>
            <a:r>
              <a:rPr sz="1100" spc="45" dirty="0">
                <a:latin typeface="Calibri"/>
                <a:cs typeface="Calibri"/>
              </a:rPr>
              <a:t> </a:t>
            </a:r>
            <a:r>
              <a:rPr sz="1100" spc="70" dirty="0">
                <a:latin typeface="Calibri"/>
                <a:cs typeface="Calibri"/>
              </a:rPr>
              <a:t>το</a:t>
            </a:r>
            <a:r>
              <a:rPr sz="1100" spc="45" dirty="0">
                <a:latin typeface="Calibri"/>
                <a:cs typeface="Calibri"/>
              </a:rPr>
              <a:t> </a:t>
            </a:r>
            <a:r>
              <a:rPr sz="1100" spc="55" dirty="0">
                <a:latin typeface="Calibri"/>
                <a:cs typeface="Calibri"/>
              </a:rPr>
              <a:t>ipconfig</a:t>
            </a:r>
            <a:r>
              <a:rPr sz="1100" spc="15" dirty="0">
                <a:latin typeface="Calibri"/>
                <a:cs typeface="Calibri"/>
              </a:rPr>
              <a:t> </a:t>
            </a:r>
            <a:r>
              <a:rPr sz="1100" spc="60" dirty="0">
                <a:latin typeface="Calibri"/>
                <a:cs typeface="Calibri"/>
              </a:rPr>
              <a:t>(εντολή</a:t>
            </a:r>
            <a:r>
              <a:rPr sz="1100" spc="15" dirty="0">
                <a:latin typeface="Calibri"/>
                <a:cs typeface="Calibri"/>
              </a:rPr>
              <a:t> </a:t>
            </a:r>
            <a:r>
              <a:rPr sz="1100" spc="80" dirty="0">
                <a:latin typeface="Calibri"/>
                <a:cs typeface="Calibri"/>
              </a:rPr>
              <a:t>Windows</a:t>
            </a:r>
            <a:r>
              <a:rPr sz="1100" spc="25" dirty="0">
                <a:latin typeface="Calibri"/>
                <a:cs typeface="Calibri"/>
              </a:rPr>
              <a:t> </a:t>
            </a:r>
            <a:r>
              <a:rPr sz="1100" spc="60" dirty="0">
                <a:latin typeface="Calibri"/>
                <a:cs typeface="Calibri"/>
              </a:rPr>
              <a:t>για</a:t>
            </a:r>
            <a:r>
              <a:rPr sz="1100" spc="20" dirty="0">
                <a:latin typeface="Calibri"/>
                <a:cs typeface="Calibri"/>
              </a:rPr>
              <a:t> </a:t>
            </a:r>
            <a:r>
              <a:rPr sz="1100" spc="65" dirty="0">
                <a:latin typeface="Calibri"/>
                <a:cs typeface="Calibri"/>
              </a:rPr>
              <a:t>έλεγχο</a:t>
            </a:r>
            <a:r>
              <a:rPr sz="1100" spc="15" dirty="0">
                <a:latin typeface="Calibri"/>
                <a:cs typeface="Calibri"/>
              </a:rPr>
              <a:t> </a:t>
            </a:r>
            <a:r>
              <a:rPr sz="1100" spc="60" dirty="0">
                <a:latin typeface="Calibri"/>
                <a:cs typeface="Calibri"/>
              </a:rPr>
              <a:t>και</a:t>
            </a:r>
            <a:r>
              <a:rPr sz="1100" spc="20" dirty="0">
                <a:latin typeface="Calibri"/>
                <a:cs typeface="Calibri"/>
              </a:rPr>
              <a:t> </a:t>
            </a:r>
            <a:r>
              <a:rPr sz="1100" spc="70" dirty="0">
                <a:latin typeface="Calibri"/>
                <a:cs typeface="Calibri"/>
              </a:rPr>
              <a:t>ρύθμιση</a:t>
            </a:r>
            <a:r>
              <a:rPr sz="1100" spc="20" dirty="0">
                <a:latin typeface="Calibri"/>
                <a:cs typeface="Calibri"/>
              </a:rPr>
              <a:t> </a:t>
            </a:r>
            <a:r>
              <a:rPr sz="1100" spc="60" dirty="0">
                <a:latin typeface="Calibri"/>
                <a:cs typeface="Calibri"/>
              </a:rPr>
              <a:t>IP</a:t>
            </a:r>
            <a:r>
              <a:rPr sz="1100" spc="25" dirty="0">
                <a:latin typeface="Calibri"/>
                <a:cs typeface="Calibri"/>
              </a:rPr>
              <a:t> </a:t>
            </a:r>
            <a:r>
              <a:rPr sz="1100" spc="70" dirty="0">
                <a:latin typeface="Calibri"/>
                <a:cs typeface="Calibri"/>
              </a:rPr>
              <a:t>διευθύνσεων</a:t>
            </a:r>
            <a:r>
              <a:rPr sz="1100" spc="10" dirty="0">
                <a:latin typeface="Calibri"/>
                <a:cs typeface="Calibri"/>
              </a:rPr>
              <a:t> </a:t>
            </a:r>
            <a:r>
              <a:rPr sz="1100" spc="75" dirty="0">
                <a:latin typeface="Calibri"/>
                <a:cs typeface="Calibri"/>
              </a:rPr>
              <a:t>σε</a:t>
            </a:r>
            <a:r>
              <a:rPr sz="1100" spc="20" dirty="0">
                <a:latin typeface="Calibri"/>
                <a:cs typeface="Calibri"/>
              </a:rPr>
              <a:t> </a:t>
            </a:r>
            <a:r>
              <a:rPr sz="1100" spc="60" dirty="0">
                <a:latin typeface="Calibri"/>
                <a:cs typeface="Calibri"/>
              </a:rPr>
              <a:t>τοπικό</a:t>
            </a:r>
            <a:r>
              <a:rPr sz="1100" spc="20" dirty="0">
                <a:latin typeface="Calibri"/>
                <a:cs typeface="Calibri"/>
              </a:rPr>
              <a:t> </a:t>
            </a:r>
            <a:r>
              <a:rPr sz="1100" spc="60" dirty="0">
                <a:latin typeface="Calibri"/>
                <a:cs typeface="Calibri"/>
              </a:rPr>
              <a:t>δίκτυο)</a:t>
            </a:r>
            <a:endParaRPr sz="1100">
              <a:latin typeface="Calibri"/>
              <a:cs typeface="Calibri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2788920" y="3415982"/>
            <a:ext cx="3407410" cy="3442335"/>
            <a:chOff x="2788920" y="3415982"/>
            <a:chExt cx="3407410" cy="3442335"/>
          </a:xfrm>
        </p:grpSpPr>
        <p:pic>
          <p:nvPicPr>
            <p:cNvPr id="11" name="object 1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788920" y="3415982"/>
              <a:ext cx="3407409" cy="3442017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938780" y="3566160"/>
              <a:ext cx="2920999" cy="3246120"/>
            </a:xfrm>
            <a:prstGeom prst="rect">
              <a:avLst/>
            </a:prstGeom>
          </p:spPr>
        </p:pic>
      </p:grpSp>
      <p:grpSp>
        <p:nvGrpSpPr>
          <p:cNvPr id="13" name="object 13"/>
          <p:cNvGrpSpPr/>
          <p:nvPr/>
        </p:nvGrpSpPr>
        <p:grpSpPr>
          <a:xfrm>
            <a:off x="6891019" y="3304540"/>
            <a:ext cx="4972050" cy="3553460"/>
            <a:chOff x="6891019" y="3304540"/>
            <a:chExt cx="4972050" cy="3553460"/>
          </a:xfrm>
        </p:grpSpPr>
        <p:pic>
          <p:nvPicPr>
            <p:cNvPr id="14" name="object 1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891019" y="3304540"/>
              <a:ext cx="4972050" cy="3553459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086599" y="3500120"/>
              <a:ext cx="4394200" cy="3312160"/>
            </a:xfrm>
            <a:prstGeom prst="rect">
              <a:avLst/>
            </a:prstGeom>
          </p:spPr>
        </p:pic>
      </p:grpSp>
      <p:sp>
        <p:nvSpPr>
          <p:cNvPr id="16" name="object 1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720"/>
              </a:lnSpc>
            </a:pPr>
            <a:r>
              <a:rPr spc="30" dirty="0"/>
              <a:t>58</a:t>
            </a:r>
          </a:p>
        </p:txBody>
      </p:sp>
    </p:spTree>
  </p:cSld>
  <p:clrMapOvr>
    <a:masterClrMapping/>
  </p:clrMapOvr>
</p:sld>
</file>

<file path=ppt/slides/slide2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885305" y="0"/>
            <a:ext cx="3957954" cy="6878955"/>
            <a:chOff x="6885305" y="0"/>
            <a:chExt cx="3957954" cy="6878955"/>
          </a:xfrm>
        </p:grpSpPr>
        <p:sp>
          <p:nvSpPr>
            <p:cNvPr id="3" name="object 3"/>
            <p:cNvSpPr/>
            <p:nvPr/>
          </p:nvSpPr>
          <p:spPr>
            <a:xfrm>
              <a:off x="6896417" y="1270"/>
              <a:ext cx="1818639" cy="6856730"/>
            </a:xfrm>
            <a:custGeom>
              <a:avLst/>
              <a:gdLst/>
              <a:ahLst/>
              <a:cxnLst/>
              <a:rect l="l" t="t" r="r" b="b"/>
              <a:pathLst>
                <a:path w="1818640" h="6856730">
                  <a:moveTo>
                    <a:pt x="0" y="6856730"/>
                  </a:moveTo>
                  <a:lnTo>
                    <a:pt x="1818322" y="0"/>
                  </a:lnTo>
                </a:path>
              </a:pathLst>
            </a:custGeom>
            <a:ln w="22225">
              <a:solidFill>
                <a:srgbClr val="D6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7378065" y="0"/>
              <a:ext cx="2555875" cy="6858000"/>
            </a:xfrm>
            <a:custGeom>
              <a:avLst/>
              <a:gdLst/>
              <a:ahLst/>
              <a:cxnLst/>
              <a:rect l="l" t="t" r="r" b="b"/>
              <a:pathLst>
                <a:path w="2555875" h="6858000">
                  <a:moveTo>
                    <a:pt x="1542097" y="1537652"/>
                  </a:moveTo>
                  <a:lnTo>
                    <a:pt x="1494789" y="1544002"/>
                  </a:lnTo>
                  <a:lnTo>
                    <a:pt x="1451292" y="1562100"/>
                  </a:lnTo>
                  <a:lnTo>
                    <a:pt x="1413827" y="1590675"/>
                  </a:lnTo>
                  <a:lnTo>
                    <a:pt x="1384617" y="1628139"/>
                  </a:lnTo>
                  <a:lnTo>
                    <a:pt x="1365884" y="1673860"/>
                  </a:lnTo>
                  <a:lnTo>
                    <a:pt x="970914" y="3128645"/>
                  </a:lnTo>
                  <a:lnTo>
                    <a:pt x="0" y="6858000"/>
                  </a:lnTo>
                  <a:lnTo>
                    <a:pt x="26034" y="6858000"/>
                  </a:lnTo>
                  <a:lnTo>
                    <a:pt x="996632" y="3136265"/>
                  </a:lnTo>
                  <a:lnTo>
                    <a:pt x="1391284" y="1681479"/>
                  </a:lnTo>
                  <a:lnTo>
                    <a:pt x="1412239" y="1635442"/>
                  </a:lnTo>
                  <a:lnTo>
                    <a:pt x="1445577" y="1599247"/>
                  </a:lnTo>
                  <a:lnTo>
                    <a:pt x="1487804" y="1574800"/>
                  </a:lnTo>
                  <a:lnTo>
                    <a:pt x="1535747" y="1564322"/>
                  </a:lnTo>
                  <a:lnTo>
                    <a:pt x="1637664" y="1564322"/>
                  </a:lnTo>
                  <a:lnTo>
                    <a:pt x="1625600" y="1556702"/>
                  </a:lnTo>
                  <a:lnTo>
                    <a:pt x="1590992" y="1544002"/>
                  </a:lnTo>
                  <a:lnTo>
                    <a:pt x="1542097" y="1537652"/>
                  </a:lnTo>
                  <a:close/>
                </a:path>
                <a:path w="2555875" h="6858000">
                  <a:moveTo>
                    <a:pt x="1637664" y="1564322"/>
                  </a:moveTo>
                  <a:lnTo>
                    <a:pt x="1535747" y="1564322"/>
                  </a:lnTo>
                  <a:lnTo>
                    <a:pt x="1585912" y="1569402"/>
                  </a:lnTo>
                  <a:lnTo>
                    <a:pt x="1615122" y="1580514"/>
                  </a:lnTo>
                  <a:lnTo>
                    <a:pt x="1663700" y="1617662"/>
                  </a:lnTo>
                  <a:lnTo>
                    <a:pt x="1694497" y="1671954"/>
                  </a:lnTo>
                  <a:lnTo>
                    <a:pt x="1702117" y="1732597"/>
                  </a:lnTo>
                  <a:lnTo>
                    <a:pt x="1696719" y="1764029"/>
                  </a:lnTo>
                  <a:lnTo>
                    <a:pt x="1437004" y="2721927"/>
                  </a:lnTo>
                  <a:lnTo>
                    <a:pt x="1430654" y="2770822"/>
                  </a:lnTo>
                  <a:lnTo>
                    <a:pt x="1437004" y="2818129"/>
                  </a:lnTo>
                  <a:lnTo>
                    <a:pt x="1455102" y="2861627"/>
                  </a:lnTo>
                  <a:lnTo>
                    <a:pt x="1483677" y="2899092"/>
                  </a:lnTo>
                  <a:lnTo>
                    <a:pt x="1521459" y="2928302"/>
                  </a:lnTo>
                  <a:lnTo>
                    <a:pt x="1566862" y="2947035"/>
                  </a:lnTo>
                  <a:lnTo>
                    <a:pt x="1618932" y="2953067"/>
                  </a:lnTo>
                  <a:lnTo>
                    <a:pt x="1669097" y="2944812"/>
                  </a:lnTo>
                  <a:lnTo>
                    <a:pt x="1704339" y="2928302"/>
                  </a:lnTo>
                  <a:lnTo>
                    <a:pt x="1617662" y="2928302"/>
                  </a:lnTo>
                  <a:lnTo>
                    <a:pt x="1573212" y="2922904"/>
                  </a:lnTo>
                  <a:lnTo>
                    <a:pt x="1527175" y="2901950"/>
                  </a:lnTo>
                  <a:lnTo>
                    <a:pt x="1490979" y="2868612"/>
                  </a:lnTo>
                  <a:lnTo>
                    <a:pt x="1466532" y="2826385"/>
                  </a:lnTo>
                  <a:lnTo>
                    <a:pt x="1456054" y="2778442"/>
                  </a:lnTo>
                  <a:lnTo>
                    <a:pt x="1461134" y="2728277"/>
                  </a:lnTo>
                  <a:lnTo>
                    <a:pt x="1720850" y="1770379"/>
                  </a:lnTo>
                  <a:lnTo>
                    <a:pt x="1726882" y="1734820"/>
                  </a:lnTo>
                  <a:lnTo>
                    <a:pt x="1725929" y="1701800"/>
                  </a:lnTo>
                  <a:lnTo>
                    <a:pt x="1725929" y="1698942"/>
                  </a:lnTo>
                  <a:lnTo>
                    <a:pt x="1717992" y="1664017"/>
                  </a:lnTo>
                  <a:lnTo>
                    <a:pt x="1703069" y="1630679"/>
                  </a:lnTo>
                  <a:lnTo>
                    <a:pt x="1682114" y="1600517"/>
                  </a:lnTo>
                  <a:lnTo>
                    <a:pt x="1656079" y="1575752"/>
                  </a:lnTo>
                  <a:lnTo>
                    <a:pt x="1637664" y="1564322"/>
                  </a:lnTo>
                  <a:close/>
                </a:path>
                <a:path w="2555875" h="6858000">
                  <a:moveTo>
                    <a:pt x="2555875" y="0"/>
                  </a:moveTo>
                  <a:lnTo>
                    <a:pt x="2528569" y="0"/>
                  </a:lnTo>
                  <a:lnTo>
                    <a:pt x="2100177" y="1562100"/>
                  </a:lnTo>
                  <a:lnTo>
                    <a:pt x="1757679" y="2837497"/>
                  </a:lnTo>
                  <a:lnTo>
                    <a:pt x="1732914" y="2875279"/>
                  </a:lnTo>
                  <a:lnTo>
                    <a:pt x="1699894" y="2903537"/>
                  </a:lnTo>
                  <a:lnTo>
                    <a:pt x="1660525" y="2921635"/>
                  </a:lnTo>
                  <a:lnTo>
                    <a:pt x="1617662" y="2928302"/>
                  </a:lnTo>
                  <a:lnTo>
                    <a:pt x="1704339" y="2928302"/>
                  </a:lnTo>
                  <a:lnTo>
                    <a:pt x="1714817" y="2923540"/>
                  </a:lnTo>
                  <a:lnTo>
                    <a:pt x="1753234" y="2890520"/>
                  </a:lnTo>
                  <a:lnTo>
                    <a:pt x="1782127" y="2846387"/>
                  </a:lnTo>
                  <a:lnTo>
                    <a:pt x="1782127" y="2845117"/>
                  </a:lnTo>
                  <a:lnTo>
                    <a:pt x="2124709" y="1568132"/>
                  </a:lnTo>
                  <a:lnTo>
                    <a:pt x="2555875" y="0"/>
                  </a:lnTo>
                  <a:close/>
                </a:path>
              </a:pathLst>
            </a:custGeom>
            <a:solidFill>
              <a:srgbClr val="FFB8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7895907" y="5207635"/>
              <a:ext cx="756285" cy="1645920"/>
            </a:xfrm>
            <a:custGeom>
              <a:avLst/>
              <a:gdLst/>
              <a:ahLst/>
              <a:cxnLst/>
              <a:rect l="l" t="t" r="r" b="b"/>
              <a:pathLst>
                <a:path w="756284" h="1645920">
                  <a:moveTo>
                    <a:pt x="578484" y="0"/>
                  </a:moveTo>
                  <a:lnTo>
                    <a:pt x="532129" y="6350"/>
                  </a:lnTo>
                  <a:lnTo>
                    <a:pt x="489902" y="24129"/>
                  </a:lnTo>
                  <a:lnTo>
                    <a:pt x="453389" y="52387"/>
                  </a:lnTo>
                  <a:lnTo>
                    <a:pt x="425132" y="89534"/>
                  </a:lnTo>
                  <a:lnTo>
                    <a:pt x="406400" y="134619"/>
                  </a:lnTo>
                  <a:lnTo>
                    <a:pt x="0" y="1645602"/>
                  </a:lnTo>
                  <a:lnTo>
                    <a:pt x="26352" y="1645602"/>
                  </a:lnTo>
                  <a:lnTo>
                    <a:pt x="430212" y="140969"/>
                  </a:lnTo>
                  <a:lnTo>
                    <a:pt x="450214" y="95249"/>
                  </a:lnTo>
                  <a:lnTo>
                    <a:pt x="482282" y="59689"/>
                  </a:lnTo>
                  <a:lnTo>
                    <a:pt x="523239" y="35559"/>
                  </a:lnTo>
                  <a:lnTo>
                    <a:pt x="569595" y="25399"/>
                  </a:lnTo>
                  <a:lnTo>
                    <a:pt x="662362" y="25399"/>
                  </a:lnTo>
                  <a:lnTo>
                    <a:pt x="624839" y="6350"/>
                  </a:lnTo>
                  <a:lnTo>
                    <a:pt x="578484" y="0"/>
                  </a:lnTo>
                  <a:close/>
                </a:path>
                <a:path w="756284" h="1645920">
                  <a:moveTo>
                    <a:pt x="662362" y="25399"/>
                  </a:moveTo>
                  <a:lnTo>
                    <a:pt x="569595" y="25399"/>
                  </a:lnTo>
                  <a:lnTo>
                    <a:pt x="618489" y="30797"/>
                  </a:lnTo>
                  <a:lnTo>
                    <a:pt x="672464" y="57784"/>
                  </a:lnTo>
                  <a:lnTo>
                    <a:pt x="711517" y="103822"/>
                  </a:lnTo>
                  <a:lnTo>
                    <a:pt x="730884" y="161607"/>
                  </a:lnTo>
                  <a:lnTo>
                    <a:pt x="731837" y="192087"/>
                  </a:lnTo>
                  <a:lnTo>
                    <a:pt x="726439" y="222884"/>
                  </a:lnTo>
                  <a:lnTo>
                    <a:pt x="343852" y="1645602"/>
                  </a:lnTo>
                  <a:lnTo>
                    <a:pt x="370204" y="1645602"/>
                  </a:lnTo>
                  <a:lnTo>
                    <a:pt x="750252" y="229552"/>
                  </a:lnTo>
                  <a:lnTo>
                    <a:pt x="756284" y="193674"/>
                  </a:lnTo>
                  <a:lnTo>
                    <a:pt x="755332" y="158432"/>
                  </a:lnTo>
                  <a:lnTo>
                    <a:pt x="732789" y="91122"/>
                  </a:lnTo>
                  <a:lnTo>
                    <a:pt x="686752" y="37782"/>
                  </a:lnTo>
                  <a:lnTo>
                    <a:pt x="662362" y="25399"/>
                  </a:lnTo>
                  <a:close/>
                </a:path>
              </a:pathLst>
            </a:custGeom>
            <a:solidFill>
              <a:srgbClr val="D679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548880" y="6167120"/>
              <a:ext cx="3294379" cy="612140"/>
            </a:xfrm>
            <a:prstGeom prst="rect">
              <a:avLst/>
            </a:prstGeom>
          </p:spPr>
        </p:pic>
      </p:grpSp>
      <p:grpSp>
        <p:nvGrpSpPr>
          <p:cNvPr id="7" name="object 7"/>
          <p:cNvGrpSpPr/>
          <p:nvPr/>
        </p:nvGrpSpPr>
        <p:grpSpPr>
          <a:xfrm>
            <a:off x="106679" y="2026920"/>
            <a:ext cx="12085320" cy="4829810"/>
            <a:chOff x="106679" y="2026920"/>
            <a:chExt cx="12085320" cy="4829810"/>
          </a:xfrm>
        </p:grpSpPr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6679" y="3070860"/>
              <a:ext cx="4538027" cy="3173729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56539" y="3220720"/>
              <a:ext cx="4051300" cy="2687319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297679" y="2758440"/>
              <a:ext cx="4352289" cy="4098290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493259" y="2954020"/>
              <a:ext cx="3774440" cy="3520440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219439" y="2026920"/>
              <a:ext cx="3972559" cy="3298190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8415020" y="2222500"/>
              <a:ext cx="3591560" cy="2720340"/>
            </a:xfrm>
            <a:prstGeom prst="rect">
              <a:avLst/>
            </a:prstGeom>
          </p:spPr>
        </p:pic>
      </p:grpSp>
      <p:sp>
        <p:nvSpPr>
          <p:cNvPr id="14" name="object 14"/>
          <p:cNvSpPr txBox="1"/>
          <p:nvPr/>
        </p:nvSpPr>
        <p:spPr>
          <a:xfrm>
            <a:off x="9914890" y="33019"/>
            <a:ext cx="2174240" cy="1244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50" spc="60" dirty="0">
                <a:latin typeface="Calibri"/>
                <a:cs typeface="Calibri"/>
              </a:rPr>
              <a:t>CSP004_C_E:</a:t>
            </a:r>
            <a:r>
              <a:rPr sz="650" spc="35" dirty="0">
                <a:latin typeface="Calibri"/>
                <a:cs typeface="Calibri"/>
              </a:rPr>
              <a:t> </a:t>
            </a:r>
            <a:r>
              <a:rPr sz="650" spc="55" dirty="0">
                <a:latin typeface="Calibri"/>
                <a:cs typeface="Calibri"/>
              </a:rPr>
              <a:t>Abdelkader</a:t>
            </a:r>
            <a:r>
              <a:rPr sz="650" spc="30" dirty="0">
                <a:latin typeface="Calibri"/>
                <a:cs typeface="Calibri"/>
              </a:rPr>
              <a:t> </a:t>
            </a:r>
            <a:r>
              <a:rPr sz="650" spc="60" dirty="0">
                <a:latin typeface="Calibri"/>
                <a:cs typeface="Calibri"/>
              </a:rPr>
              <a:t>Shaaban</a:t>
            </a:r>
            <a:r>
              <a:rPr sz="650" spc="40" dirty="0">
                <a:latin typeface="Calibri"/>
                <a:cs typeface="Calibri"/>
              </a:rPr>
              <a:t> </a:t>
            </a:r>
            <a:r>
              <a:rPr sz="650" spc="55" dirty="0">
                <a:latin typeface="Calibri"/>
                <a:cs typeface="Calibri"/>
              </a:rPr>
              <a:t>και</a:t>
            </a:r>
            <a:r>
              <a:rPr sz="650" spc="25" dirty="0">
                <a:latin typeface="Calibri"/>
                <a:cs typeface="Calibri"/>
              </a:rPr>
              <a:t> </a:t>
            </a:r>
            <a:r>
              <a:rPr sz="650" spc="50" dirty="0">
                <a:latin typeface="Calibri"/>
                <a:cs typeface="Calibri"/>
              </a:rPr>
              <a:t>Stefan</a:t>
            </a:r>
            <a:r>
              <a:rPr sz="650" spc="30" dirty="0">
                <a:latin typeface="Calibri"/>
                <a:cs typeface="Calibri"/>
              </a:rPr>
              <a:t> </a:t>
            </a:r>
            <a:r>
              <a:rPr sz="650" spc="50" dirty="0">
                <a:latin typeface="Calibri"/>
                <a:cs typeface="Calibri"/>
              </a:rPr>
              <a:t>Schauer</a:t>
            </a:r>
            <a:endParaRPr sz="650">
              <a:latin typeface="Calibri"/>
              <a:cs typeface="Calibri"/>
            </a:endParaRPr>
          </a:p>
        </p:txBody>
      </p:sp>
      <p:sp>
        <p:nvSpPr>
          <p:cNvPr id="17" name="object 1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720"/>
              </a:lnSpc>
            </a:pPr>
            <a:r>
              <a:rPr spc="30" dirty="0"/>
              <a:t>59</a:t>
            </a:r>
          </a:p>
        </p:txBody>
      </p:sp>
      <p:sp>
        <p:nvSpPr>
          <p:cNvPr id="15" name="object 15"/>
          <p:cNvSpPr txBox="1">
            <a:spLocks noGrp="1"/>
          </p:cNvSpPr>
          <p:nvPr>
            <p:ph type="title"/>
          </p:nvPr>
        </p:nvSpPr>
        <p:spPr>
          <a:xfrm>
            <a:off x="875030" y="762634"/>
            <a:ext cx="946213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175" dirty="0">
                <a:solidFill>
                  <a:srgbClr val="000000"/>
                </a:solidFill>
              </a:rPr>
              <a:t>VPN</a:t>
            </a:r>
            <a:r>
              <a:rPr spc="190" dirty="0">
                <a:solidFill>
                  <a:srgbClr val="000000"/>
                </a:solidFill>
              </a:rPr>
              <a:t> </a:t>
            </a:r>
            <a:r>
              <a:rPr spc="120" dirty="0">
                <a:solidFill>
                  <a:srgbClr val="000000"/>
                </a:solidFill>
              </a:rPr>
              <a:t>(Virtual</a:t>
            </a:r>
            <a:r>
              <a:rPr spc="145" dirty="0">
                <a:solidFill>
                  <a:srgbClr val="000000"/>
                </a:solidFill>
              </a:rPr>
              <a:t> </a:t>
            </a:r>
            <a:r>
              <a:rPr spc="120" dirty="0">
                <a:solidFill>
                  <a:srgbClr val="000000"/>
                </a:solidFill>
              </a:rPr>
              <a:t>Private</a:t>
            </a:r>
            <a:r>
              <a:rPr spc="145" dirty="0">
                <a:solidFill>
                  <a:srgbClr val="000000"/>
                </a:solidFill>
              </a:rPr>
              <a:t> </a:t>
            </a:r>
            <a:r>
              <a:rPr spc="140" dirty="0">
                <a:solidFill>
                  <a:srgbClr val="000000"/>
                </a:solidFill>
              </a:rPr>
              <a:t>Network</a:t>
            </a:r>
            <a:r>
              <a:rPr spc="150" dirty="0">
                <a:solidFill>
                  <a:srgbClr val="000000"/>
                </a:solidFill>
              </a:rPr>
              <a:t> </a:t>
            </a:r>
            <a:r>
              <a:rPr spc="65" dirty="0">
                <a:solidFill>
                  <a:srgbClr val="000000"/>
                </a:solidFill>
              </a:rPr>
              <a:t>-</a:t>
            </a:r>
            <a:r>
              <a:rPr spc="160" dirty="0">
                <a:solidFill>
                  <a:srgbClr val="000000"/>
                </a:solidFill>
              </a:rPr>
              <a:t> </a:t>
            </a:r>
            <a:r>
              <a:rPr spc="170" dirty="0">
                <a:solidFill>
                  <a:srgbClr val="000000"/>
                </a:solidFill>
              </a:rPr>
              <a:t>ασφαλής</a:t>
            </a:r>
            <a:r>
              <a:rPr spc="225" dirty="0">
                <a:solidFill>
                  <a:srgbClr val="000000"/>
                </a:solidFill>
              </a:rPr>
              <a:t> </a:t>
            </a:r>
            <a:r>
              <a:rPr spc="140" dirty="0">
                <a:solidFill>
                  <a:srgbClr val="000000"/>
                </a:solidFill>
              </a:rPr>
              <a:t>απομακρυσμένη</a:t>
            </a:r>
            <a:r>
              <a:rPr spc="95" dirty="0">
                <a:solidFill>
                  <a:srgbClr val="000000"/>
                </a:solidFill>
              </a:rPr>
              <a:t> </a:t>
            </a:r>
            <a:r>
              <a:rPr spc="100" dirty="0">
                <a:solidFill>
                  <a:srgbClr val="000000"/>
                </a:solidFill>
              </a:rPr>
              <a:t>πρόσβαση</a:t>
            </a:r>
            <a:r>
              <a:rPr spc="45" dirty="0">
                <a:solidFill>
                  <a:srgbClr val="000000"/>
                </a:solidFill>
              </a:rPr>
              <a:t> </a:t>
            </a:r>
            <a:r>
              <a:rPr spc="95" dirty="0">
                <a:solidFill>
                  <a:srgbClr val="000000"/>
                </a:solidFill>
              </a:rPr>
              <a:t>σε</a:t>
            </a:r>
            <a:r>
              <a:rPr spc="60" dirty="0">
                <a:solidFill>
                  <a:srgbClr val="000000"/>
                </a:solidFill>
              </a:rPr>
              <a:t> </a:t>
            </a:r>
            <a:r>
              <a:rPr spc="125" dirty="0">
                <a:solidFill>
                  <a:srgbClr val="000000"/>
                </a:solidFill>
              </a:rPr>
              <a:t>δίκτυα)</a:t>
            </a:r>
          </a:p>
        </p:txBody>
      </p:sp>
      <p:sp>
        <p:nvSpPr>
          <p:cNvPr id="16" name="object 16"/>
          <p:cNvSpPr txBox="1"/>
          <p:nvPr/>
        </p:nvSpPr>
        <p:spPr>
          <a:xfrm>
            <a:off x="431165" y="1417637"/>
            <a:ext cx="8332470" cy="10267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69900" indent="-457200">
              <a:lnSpc>
                <a:spcPct val="100000"/>
              </a:lnSpc>
              <a:spcBef>
                <a:spcPts val="100"/>
              </a:spcBef>
              <a:buSzPct val="163636"/>
              <a:buFont typeface="Arial"/>
              <a:buChar char="•"/>
              <a:tabLst>
                <a:tab pos="469265" algn="l"/>
                <a:tab pos="469900" algn="l"/>
              </a:tabLst>
            </a:pPr>
            <a:r>
              <a:rPr sz="1100" b="1" spc="105" dirty="0">
                <a:latin typeface="Calibri"/>
                <a:cs typeface="Calibri"/>
              </a:rPr>
              <a:t>Ενεργοποιήστε</a:t>
            </a:r>
            <a:r>
              <a:rPr sz="1100" b="1" spc="55" dirty="0">
                <a:latin typeface="Calibri"/>
                <a:cs typeface="Calibri"/>
              </a:rPr>
              <a:t> </a:t>
            </a:r>
            <a:r>
              <a:rPr sz="1100" spc="95" dirty="0">
                <a:latin typeface="Calibri"/>
                <a:cs typeface="Calibri"/>
              </a:rPr>
              <a:t>το</a:t>
            </a:r>
            <a:r>
              <a:rPr sz="1100" spc="50" dirty="0">
                <a:latin typeface="Calibri"/>
                <a:cs typeface="Calibri"/>
              </a:rPr>
              <a:t> </a:t>
            </a:r>
            <a:r>
              <a:rPr sz="1100" b="1" spc="125" dirty="0">
                <a:latin typeface="Calibri"/>
                <a:cs typeface="Calibri"/>
              </a:rPr>
              <a:t>VPN</a:t>
            </a:r>
            <a:r>
              <a:rPr sz="1100" b="1" spc="55" dirty="0">
                <a:latin typeface="Calibri"/>
                <a:cs typeface="Calibri"/>
              </a:rPr>
              <a:t> </a:t>
            </a:r>
            <a:r>
              <a:rPr sz="1100" spc="100" dirty="0">
                <a:latin typeface="Calibri"/>
                <a:cs typeface="Calibri"/>
              </a:rPr>
              <a:t>στο</a:t>
            </a:r>
            <a:r>
              <a:rPr sz="1100" spc="60" dirty="0">
                <a:latin typeface="Calibri"/>
                <a:cs typeface="Calibri"/>
              </a:rPr>
              <a:t> </a:t>
            </a:r>
            <a:r>
              <a:rPr sz="1100" b="1" spc="114" dirty="0">
                <a:latin typeface="Calibri"/>
                <a:cs typeface="Calibri"/>
              </a:rPr>
              <a:t>μηχάνημα</a:t>
            </a:r>
            <a:r>
              <a:rPr sz="1100" b="1" spc="50" dirty="0">
                <a:latin typeface="Calibri"/>
                <a:cs typeface="Calibri"/>
              </a:rPr>
              <a:t> </a:t>
            </a:r>
            <a:r>
              <a:rPr sz="1100" spc="110" dirty="0">
                <a:latin typeface="Calibri"/>
                <a:cs typeface="Calibri"/>
              </a:rPr>
              <a:t>των</a:t>
            </a:r>
            <a:r>
              <a:rPr sz="1100" spc="50" dirty="0">
                <a:latin typeface="Calibri"/>
                <a:cs typeface="Calibri"/>
              </a:rPr>
              <a:t> </a:t>
            </a:r>
            <a:r>
              <a:rPr sz="1100" b="1" spc="120" dirty="0">
                <a:latin typeface="Calibri"/>
                <a:cs typeface="Calibri"/>
              </a:rPr>
              <a:t>Windows</a:t>
            </a:r>
            <a:r>
              <a:rPr sz="1100" b="1" spc="60" dirty="0">
                <a:latin typeface="Calibri"/>
                <a:cs typeface="Calibri"/>
              </a:rPr>
              <a:t> </a:t>
            </a:r>
            <a:r>
              <a:rPr sz="1100" spc="105" dirty="0">
                <a:latin typeface="Calibri"/>
                <a:cs typeface="Calibri"/>
              </a:rPr>
              <a:t>μηχάνημα-θύμα)</a:t>
            </a:r>
            <a:r>
              <a:rPr sz="1100" spc="50" dirty="0">
                <a:latin typeface="Calibri"/>
                <a:cs typeface="Calibri"/>
              </a:rPr>
              <a:t> </a:t>
            </a:r>
            <a:r>
              <a:rPr sz="1100" spc="80" dirty="0">
                <a:latin typeface="Calibri"/>
                <a:cs typeface="Calibri"/>
              </a:rPr>
              <a:t>και,</a:t>
            </a:r>
            <a:r>
              <a:rPr sz="1100" spc="55" dirty="0">
                <a:latin typeface="Calibri"/>
                <a:cs typeface="Calibri"/>
              </a:rPr>
              <a:t> </a:t>
            </a:r>
            <a:r>
              <a:rPr sz="1100" spc="100" dirty="0">
                <a:latin typeface="Calibri"/>
                <a:cs typeface="Calibri"/>
              </a:rPr>
              <a:t>στη</a:t>
            </a:r>
            <a:r>
              <a:rPr sz="1100" spc="55" dirty="0">
                <a:latin typeface="Calibri"/>
                <a:cs typeface="Calibri"/>
              </a:rPr>
              <a:t> </a:t>
            </a:r>
            <a:r>
              <a:rPr sz="1100" spc="95" dirty="0">
                <a:latin typeface="Calibri"/>
                <a:cs typeface="Calibri"/>
              </a:rPr>
              <a:t>συνέχεια,</a:t>
            </a:r>
            <a:r>
              <a:rPr sz="1100" spc="50" dirty="0">
                <a:latin typeface="Calibri"/>
                <a:cs typeface="Calibri"/>
              </a:rPr>
              <a:t> </a:t>
            </a:r>
            <a:r>
              <a:rPr sz="1100" spc="110" dirty="0">
                <a:latin typeface="Calibri"/>
                <a:cs typeface="Calibri"/>
              </a:rPr>
              <a:t>επαναφορτώστε</a:t>
            </a:r>
            <a:r>
              <a:rPr sz="1100" spc="50" dirty="0">
                <a:latin typeface="Calibri"/>
                <a:cs typeface="Calibri"/>
              </a:rPr>
              <a:t> </a:t>
            </a:r>
            <a:r>
              <a:rPr sz="1100" spc="100" dirty="0">
                <a:latin typeface="Calibri"/>
                <a:cs typeface="Calibri"/>
              </a:rPr>
              <a:t>την</a:t>
            </a:r>
            <a:r>
              <a:rPr sz="1100" spc="50" dirty="0">
                <a:latin typeface="Calibri"/>
                <a:cs typeface="Calibri"/>
              </a:rPr>
              <a:t> </a:t>
            </a:r>
            <a:r>
              <a:rPr sz="1100" spc="85" dirty="0">
                <a:latin typeface="Calibri"/>
                <a:cs typeface="Calibri"/>
              </a:rPr>
              <a:t>ίδια</a:t>
            </a:r>
            <a:endParaRPr sz="1100">
              <a:latin typeface="Calibri"/>
              <a:cs typeface="Calibri"/>
            </a:endParaRPr>
          </a:p>
          <a:p>
            <a:pPr marL="469900">
              <a:lnSpc>
                <a:spcPct val="100000"/>
              </a:lnSpc>
              <a:spcBef>
                <a:spcPts val="860"/>
              </a:spcBef>
            </a:pPr>
            <a:r>
              <a:rPr sz="1100" b="1" spc="70" dirty="0">
                <a:latin typeface="Calibri"/>
                <a:cs typeface="Calibri"/>
              </a:rPr>
              <a:t>εισάγετε</a:t>
            </a:r>
            <a:r>
              <a:rPr sz="1100" b="1" spc="25" dirty="0">
                <a:latin typeface="Calibri"/>
                <a:cs typeface="Calibri"/>
              </a:rPr>
              <a:t> </a:t>
            </a:r>
            <a:r>
              <a:rPr sz="1100" b="1" spc="75" dirty="0">
                <a:latin typeface="Calibri"/>
                <a:cs typeface="Calibri"/>
              </a:rPr>
              <a:t>τα</a:t>
            </a:r>
            <a:r>
              <a:rPr sz="1100" b="1" spc="10" dirty="0">
                <a:latin typeface="Calibri"/>
                <a:cs typeface="Calibri"/>
              </a:rPr>
              <a:t> </a:t>
            </a:r>
            <a:r>
              <a:rPr sz="1100" b="1" spc="65" dirty="0">
                <a:latin typeface="Calibri"/>
                <a:cs typeface="Calibri"/>
              </a:rPr>
              <a:t>διαπιστευτήρια</a:t>
            </a:r>
            <a:r>
              <a:rPr sz="1100" b="1" spc="20" dirty="0">
                <a:latin typeface="Calibri"/>
                <a:cs typeface="Calibri"/>
              </a:rPr>
              <a:t> </a:t>
            </a:r>
            <a:r>
              <a:rPr sz="1100" b="1" spc="85" dirty="0">
                <a:latin typeface="Calibri"/>
                <a:cs typeface="Calibri"/>
              </a:rPr>
              <a:t>πρόσβασής</a:t>
            </a:r>
            <a:r>
              <a:rPr sz="1100" b="1" spc="30" dirty="0">
                <a:latin typeface="Calibri"/>
                <a:cs typeface="Calibri"/>
              </a:rPr>
              <a:t> </a:t>
            </a:r>
            <a:r>
              <a:rPr sz="1100" spc="80" dirty="0">
                <a:latin typeface="Calibri"/>
                <a:cs typeface="Calibri"/>
              </a:rPr>
              <a:t>σας</a:t>
            </a:r>
            <a:endParaRPr sz="11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1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250">
              <a:latin typeface="Calibri"/>
              <a:cs typeface="Calibri"/>
            </a:endParaRPr>
          </a:p>
          <a:p>
            <a:pPr marL="469900" indent="-457200">
              <a:lnSpc>
                <a:spcPct val="100000"/>
              </a:lnSpc>
              <a:buSzPct val="163636"/>
              <a:buFont typeface="Arial"/>
              <a:buChar char="•"/>
              <a:tabLst>
                <a:tab pos="469265" algn="l"/>
                <a:tab pos="469900" algn="l"/>
              </a:tabLst>
            </a:pPr>
            <a:r>
              <a:rPr sz="1100" b="1" spc="75" dirty="0">
                <a:latin typeface="Calibri"/>
                <a:cs typeface="Calibri"/>
              </a:rPr>
              <a:t>Opserve</a:t>
            </a:r>
            <a:r>
              <a:rPr sz="1100" b="1" spc="25" dirty="0">
                <a:latin typeface="Calibri"/>
                <a:cs typeface="Calibri"/>
              </a:rPr>
              <a:t> </a:t>
            </a:r>
            <a:r>
              <a:rPr sz="1100" spc="85" dirty="0">
                <a:latin typeface="Calibri"/>
                <a:cs typeface="Calibri"/>
              </a:rPr>
              <a:t>η</a:t>
            </a:r>
            <a:r>
              <a:rPr sz="1100" spc="25" dirty="0">
                <a:latin typeface="Calibri"/>
                <a:cs typeface="Calibri"/>
              </a:rPr>
              <a:t> </a:t>
            </a:r>
            <a:r>
              <a:rPr sz="1100" b="1" spc="75" dirty="0">
                <a:latin typeface="Calibri"/>
                <a:cs typeface="Calibri"/>
              </a:rPr>
              <a:t>διαφορά</a:t>
            </a:r>
            <a:endParaRPr sz="11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490652" y="32702"/>
            <a:ext cx="5348605" cy="6823709"/>
          </a:xfrm>
          <a:custGeom>
            <a:avLst/>
            <a:gdLst/>
            <a:ahLst/>
            <a:cxnLst/>
            <a:rect l="l" t="t" r="r" b="b"/>
            <a:pathLst>
              <a:path w="5348605" h="6823709">
                <a:moveTo>
                  <a:pt x="5348287" y="0"/>
                </a:moveTo>
                <a:lnTo>
                  <a:pt x="1917700" y="0"/>
                </a:lnTo>
                <a:lnTo>
                  <a:pt x="0" y="6823392"/>
                </a:lnTo>
                <a:lnTo>
                  <a:pt x="3430587" y="6823392"/>
                </a:lnTo>
                <a:lnTo>
                  <a:pt x="5348287" y="0"/>
                </a:lnTo>
                <a:close/>
              </a:path>
            </a:pathLst>
          </a:custGeom>
          <a:solidFill>
            <a:srgbClr val="FFB800">
              <a:alpha val="1254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4052887" y="0"/>
            <a:ext cx="2934970" cy="6878955"/>
            <a:chOff x="4052887" y="0"/>
            <a:chExt cx="2934970" cy="6878955"/>
          </a:xfrm>
        </p:grpSpPr>
        <p:sp>
          <p:nvSpPr>
            <p:cNvPr id="4" name="object 4"/>
            <p:cNvSpPr/>
            <p:nvPr/>
          </p:nvSpPr>
          <p:spPr>
            <a:xfrm>
              <a:off x="5453380" y="5113972"/>
              <a:ext cx="798195" cy="1739264"/>
            </a:xfrm>
            <a:custGeom>
              <a:avLst/>
              <a:gdLst/>
              <a:ahLst/>
              <a:cxnLst/>
              <a:rect l="l" t="t" r="r" b="b"/>
              <a:pathLst>
                <a:path w="798195" h="1739265">
                  <a:moveTo>
                    <a:pt x="610235" y="0"/>
                  </a:moveTo>
                  <a:lnTo>
                    <a:pt x="561340" y="6667"/>
                  </a:lnTo>
                  <a:lnTo>
                    <a:pt x="516890" y="25400"/>
                  </a:lnTo>
                  <a:lnTo>
                    <a:pt x="478472" y="55244"/>
                  </a:lnTo>
                  <a:lnTo>
                    <a:pt x="448310" y="94614"/>
                  </a:lnTo>
                  <a:lnTo>
                    <a:pt x="428942" y="142239"/>
                  </a:lnTo>
                  <a:lnTo>
                    <a:pt x="0" y="1738947"/>
                  </a:lnTo>
                  <a:lnTo>
                    <a:pt x="27940" y="1738947"/>
                  </a:lnTo>
                  <a:lnTo>
                    <a:pt x="454025" y="148907"/>
                  </a:lnTo>
                  <a:lnTo>
                    <a:pt x="470535" y="107950"/>
                  </a:lnTo>
                  <a:lnTo>
                    <a:pt x="496252" y="74294"/>
                  </a:lnTo>
                  <a:lnTo>
                    <a:pt x="529590" y="48577"/>
                  </a:lnTo>
                  <a:lnTo>
                    <a:pt x="567690" y="32384"/>
                  </a:lnTo>
                  <a:lnTo>
                    <a:pt x="609600" y="26669"/>
                  </a:lnTo>
                  <a:lnTo>
                    <a:pt x="698750" y="26669"/>
                  </a:lnTo>
                  <a:lnTo>
                    <a:pt x="659130" y="6667"/>
                  </a:lnTo>
                  <a:lnTo>
                    <a:pt x="610235" y="0"/>
                  </a:lnTo>
                  <a:close/>
                </a:path>
                <a:path w="798195" h="1739265">
                  <a:moveTo>
                    <a:pt x="698750" y="26669"/>
                  </a:moveTo>
                  <a:lnTo>
                    <a:pt x="609600" y="26669"/>
                  </a:lnTo>
                  <a:lnTo>
                    <a:pt x="652462" y="32384"/>
                  </a:lnTo>
                  <a:lnTo>
                    <a:pt x="709612" y="60959"/>
                  </a:lnTo>
                  <a:lnTo>
                    <a:pt x="750570" y="109537"/>
                  </a:lnTo>
                  <a:lnTo>
                    <a:pt x="770890" y="170497"/>
                  </a:lnTo>
                  <a:lnTo>
                    <a:pt x="771842" y="202882"/>
                  </a:lnTo>
                  <a:lnTo>
                    <a:pt x="766445" y="235584"/>
                  </a:lnTo>
                  <a:lnTo>
                    <a:pt x="362585" y="1738947"/>
                  </a:lnTo>
                  <a:lnTo>
                    <a:pt x="390525" y="1738947"/>
                  </a:lnTo>
                  <a:lnTo>
                    <a:pt x="791527" y="242252"/>
                  </a:lnTo>
                  <a:lnTo>
                    <a:pt x="797877" y="204787"/>
                  </a:lnTo>
                  <a:lnTo>
                    <a:pt x="796607" y="167322"/>
                  </a:lnTo>
                  <a:lnTo>
                    <a:pt x="773112" y="96202"/>
                  </a:lnTo>
                  <a:lnTo>
                    <a:pt x="724535" y="39687"/>
                  </a:lnTo>
                  <a:lnTo>
                    <a:pt x="698750" y="26669"/>
                  </a:lnTo>
                  <a:close/>
                </a:path>
              </a:pathLst>
            </a:custGeom>
            <a:solidFill>
              <a:srgbClr val="D679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4442459" y="5079"/>
              <a:ext cx="2545080" cy="6837680"/>
            </a:xfrm>
            <a:custGeom>
              <a:avLst/>
              <a:gdLst/>
              <a:ahLst/>
              <a:cxnLst/>
              <a:rect l="l" t="t" r="r" b="b"/>
              <a:pathLst>
                <a:path w="2545079" h="6837680">
                  <a:moveTo>
                    <a:pt x="1321435" y="2283142"/>
                  </a:moveTo>
                  <a:lnTo>
                    <a:pt x="1271587" y="2291397"/>
                  </a:lnTo>
                  <a:lnTo>
                    <a:pt x="1226185" y="2312352"/>
                  </a:lnTo>
                  <a:lnTo>
                    <a:pt x="1187767" y="2345372"/>
                  </a:lnTo>
                  <a:lnTo>
                    <a:pt x="1159510" y="2389187"/>
                  </a:lnTo>
                  <a:lnTo>
                    <a:pt x="1159510" y="2390457"/>
                  </a:lnTo>
                  <a:lnTo>
                    <a:pt x="819150" y="3658870"/>
                  </a:lnTo>
                  <a:lnTo>
                    <a:pt x="0" y="6836410"/>
                  </a:lnTo>
                  <a:lnTo>
                    <a:pt x="13335" y="6837680"/>
                  </a:lnTo>
                  <a:lnTo>
                    <a:pt x="26669" y="6837680"/>
                  </a:lnTo>
                  <a:lnTo>
                    <a:pt x="843365" y="3664902"/>
                  </a:lnTo>
                  <a:lnTo>
                    <a:pt x="1183322" y="2398077"/>
                  </a:lnTo>
                  <a:lnTo>
                    <a:pt x="1208087" y="2360612"/>
                  </a:lnTo>
                  <a:lnTo>
                    <a:pt x="1241107" y="2332355"/>
                  </a:lnTo>
                  <a:lnTo>
                    <a:pt x="1279842" y="2314257"/>
                  </a:lnTo>
                  <a:lnTo>
                    <a:pt x="1322704" y="2307590"/>
                  </a:lnTo>
                  <a:lnTo>
                    <a:pt x="1417637" y="2307590"/>
                  </a:lnTo>
                  <a:lnTo>
                    <a:pt x="1372869" y="2289175"/>
                  </a:lnTo>
                  <a:lnTo>
                    <a:pt x="1321435" y="2283142"/>
                  </a:lnTo>
                  <a:close/>
                </a:path>
                <a:path w="2545079" h="6837680">
                  <a:moveTo>
                    <a:pt x="1417637" y="2307590"/>
                  </a:moveTo>
                  <a:lnTo>
                    <a:pt x="1322704" y="2307590"/>
                  </a:lnTo>
                  <a:lnTo>
                    <a:pt x="1366837" y="2313305"/>
                  </a:lnTo>
                  <a:lnTo>
                    <a:pt x="1412557" y="2334260"/>
                  </a:lnTo>
                  <a:lnTo>
                    <a:pt x="1448435" y="2367280"/>
                  </a:lnTo>
                  <a:lnTo>
                    <a:pt x="1472564" y="2409190"/>
                  </a:lnTo>
                  <a:lnTo>
                    <a:pt x="1483042" y="2456815"/>
                  </a:lnTo>
                  <a:lnTo>
                    <a:pt x="1477962" y="2506662"/>
                  </a:lnTo>
                  <a:lnTo>
                    <a:pt x="1220152" y="3457892"/>
                  </a:lnTo>
                  <a:lnTo>
                    <a:pt x="1214119" y="3493452"/>
                  </a:lnTo>
                  <a:lnTo>
                    <a:pt x="1223010" y="3563620"/>
                  </a:lnTo>
                  <a:lnTo>
                    <a:pt x="1258569" y="3626802"/>
                  </a:lnTo>
                  <a:lnTo>
                    <a:pt x="1314767" y="3670300"/>
                  </a:lnTo>
                  <a:lnTo>
                    <a:pt x="1397635" y="3689350"/>
                  </a:lnTo>
                  <a:lnTo>
                    <a:pt x="1444625" y="3683000"/>
                  </a:lnTo>
                  <a:lnTo>
                    <a:pt x="1487804" y="3664902"/>
                  </a:lnTo>
                  <a:lnTo>
                    <a:pt x="1490662" y="3662680"/>
                  </a:lnTo>
                  <a:lnTo>
                    <a:pt x="1403985" y="3662680"/>
                  </a:lnTo>
                  <a:lnTo>
                    <a:pt x="1354137" y="3657600"/>
                  </a:lnTo>
                  <a:lnTo>
                    <a:pt x="1299210" y="3630612"/>
                  </a:lnTo>
                  <a:lnTo>
                    <a:pt x="1259204" y="3584257"/>
                  </a:lnTo>
                  <a:lnTo>
                    <a:pt x="1239202" y="3526155"/>
                  </a:lnTo>
                  <a:lnTo>
                    <a:pt x="1238567" y="3495357"/>
                  </a:lnTo>
                  <a:lnTo>
                    <a:pt x="1243964" y="3464242"/>
                  </a:lnTo>
                  <a:lnTo>
                    <a:pt x="1502092" y="2513012"/>
                  </a:lnTo>
                  <a:lnTo>
                    <a:pt x="1508442" y="2464435"/>
                  </a:lnTo>
                  <a:lnTo>
                    <a:pt x="1502092" y="2417445"/>
                  </a:lnTo>
                  <a:lnTo>
                    <a:pt x="1483994" y="2374265"/>
                  </a:lnTo>
                  <a:lnTo>
                    <a:pt x="1455737" y="2336800"/>
                  </a:lnTo>
                  <a:lnTo>
                    <a:pt x="1418272" y="2307907"/>
                  </a:lnTo>
                  <a:lnTo>
                    <a:pt x="1417637" y="2307590"/>
                  </a:lnTo>
                  <a:close/>
                </a:path>
                <a:path w="2545079" h="6837680">
                  <a:moveTo>
                    <a:pt x="2545080" y="0"/>
                  </a:moveTo>
                  <a:lnTo>
                    <a:pt x="2518410" y="0"/>
                  </a:lnTo>
                  <a:lnTo>
                    <a:pt x="1939289" y="2101215"/>
                  </a:lnTo>
                  <a:lnTo>
                    <a:pt x="1547494" y="3546475"/>
                  </a:lnTo>
                  <a:lnTo>
                    <a:pt x="1526539" y="3592195"/>
                  </a:lnTo>
                  <a:lnTo>
                    <a:pt x="1493519" y="3628072"/>
                  </a:lnTo>
                  <a:lnTo>
                    <a:pt x="1451610" y="3652202"/>
                  </a:lnTo>
                  <a:lnTo>
                    <a:pt x="1403985" y="3662680"/>
                  </a:lnTo>
                  <a:lnTo>
                    <a:pt x="1490662" y="3662680"/>
                  </a:lnTo>
                  <a:lnTo>
                    <a:pt x="1525269" y="3636645"/>
                  </a:lnTo>
                  <a:lnTo>
                    <a:pt x="1554162" y="3599180"/>
                  </a:lnTo>
                  <a:lnTo>
                    <a:pt x="1572894" y="3554095"/>
                  </a:lnTo>
                  <a:lnTo>
                    <a:pt x="1964689" y="2108835"/>
                  </a:lnTo>
                  <a:lnTo>
                    <a:pt x="2539999" y="16510"/>
                  </a:lnTo>
                  <a:lnTo>
                    <a:pt x="2543810" y="3810"/>
                  </a:lnTo>
                  <a:lnTo>
                    <a:pt x="2545080" y="0"/>
                  </a:lnTo>
                  <a:close/>
                </a:path>
              </a:pathLst>
            </a:custGeom>
            <a:solidFill>
              <a:srgbClr val="FFB8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4064000" y="1270"/>
              <a:ext cx="1818639" cy="6856730"/>
            </a:xfrm>
            <a:custGeom>
              <a:avLst/>
              <a:gdLst/>
              <a:ahLst/>
              <a:cxnLst/>
              <a:rect l="l" t="t" r="r" b="b"/>
              <a:pathLst>
                <a:path w="1818639" h="6856730">
                  <a:moveTo>
                    <a:pt x="1818322" y="0"/>
                  </a:moveTo>
                  <a:lnTo>
                    <a:pt x="0" y="6856730"/>
                  </a:lnTo>
                </a:path>
              </a:pathLst>
            </a:custGeom>
            <a:ln w="22225">
              <a:solidFill>
                <a:srgbClr val="D6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7" name="object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548880" y="6167120"/>
            <a:ext cx="3294379" cy="612140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9914890" y="33019"/>
            <a:ext cx="2174240" cy="1244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50" spc="60" dirty="0">
                <a:solidFill>
                  <a:srgbClr val="FFFFFF"/>
                </a:solidFill>
                <a:latin typeface="Calibri"/>
                <a:cs typeface="Calibri"/>
              </a:rPr>
              <a:t>CSP004_C_E:</a:t>
            </a:r>
            <a:r>
              <a:rPr sz="65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650" spc="55" dirty="0">
                <a:solidFill>
                  <a:srgbClr val="FFFFFF"/>
                </a:solidFill>
                <a:latin typeface="Calibri"/>
                <a:cs typeface="Calibri"/>
              </a:rPr>
              <a:t>Abdelkader</a:t>
            </a:r>
            <a:r>
              <a:rPr sz="65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650" spc="60" dirty="0">
                <a:solidFill>
                  <a:srgbClr val="FFFFFF"/>
                </a:solidFill>
                <a:latin typeface="Calibri"/>
                <a:cs typeface="Calibri"/>
              </a:rPr>
              <a:t>Shaaban</a:t>
            </a:r>
            <a:r>
              <a:rPr sz="65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650" spc="55" dirty="0">
                <a:solidFill>
                  <a:srgbClr val="FFFFFF"/>
                </a:solidFill>
                <a:latin typeface="Calibri"/>
                <a:cs typeface="Calibri"/>
              </a:rPr>
              <a:t>και</a:t>
            </a:r>
            <a:r>
              <a:rPr sz="650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650" spc="50" dirty="0">
                <a:solidFill>
                  <a:srgbClr val="FFFFFF"/>
                </a:solidFill>
                <a:latin typeface="Calibri"/>
                <a:cs typeface="Calibri"/>
              </a:rPr>
              <a:t>Stefan</a:t>
            </a:r>
            <a:r>
              <a:rPr sz="65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650" spc="50" dirty="0">
                <a:solidFill>
                  <a:srgbClr val="FFFFFF"/>
                </a:solidFill>
                <a:latin typeface="Calibri"/>
                <a:cs typeface="Calibri"/>
              </a:rPr>
              <a:t>Schauer</a:t>
            </a:r>
            <a:endParaRPr sz="650">
              <a:latin typeface="Calibri"/>
              <a:cs typeface="Calibri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7050405" y="2119312"/>
            <a:ext cx="3270885" cy="5969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750" spc="215" dirty="0">
                <a:solidFill>
                  <a:srgbClr val="FFB800"/>
                </a:solidFill>
              </a:rPr>
              <a:t>Σας</a:t>
            </a:r>
            <a:r>
              <a:rPr sz="3750" spc="135" dirty="0">
                <a:solidFill>
                  <a:srgbClr val="FFB800"/>
                </a:solidFill>
              </a:rPr>
              <a:t> </a:t>
            </a:r>
            <a:r>
              <a:rPr sz="3750" spc="240" dirty="0">
                <a:solidFill>
                  <a:srgbClr val="FFB800"/>
                </a:solidFill>
              </a:rPr>
              <a:t>ευχαριστώ</a:t>
            </a:r>
            <a:endParaRPr sz="3750"/>
          </a:p>
        </p:txBody>
      </p:sp>
      <p:sp>
        <p:nvSpPr>
          <p:cNvPr id="10" name="object 10"/>
          <p:cNvSpPr txBox="1"/>
          <p:nvPr/>
        </p:nvSpPr>
        <p:spPr>
          <a:xfrm>
            <a:off x="7050405" y="3339147"/>
            <a:ext cx="3314065" cy="127470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l"/>
            <a:r>
              <a:rPr sz="1000" spc="100" dirty="0">
                <a:solidFill>
                  <a:srgbClr val="FFFFFF"/>
                </a:solidFill>
                <a:latin typeface="Calibri"/>
                <a:cs typeface="Calibri"/>
              </a:rPr>
              <a:t>Παρακαλούμε </a:t>
            </a:r>
            <a:r>
              <a:rPr sz="1000" spc="80" dirty="0">
                <a:solidFill>
                  <a:srgbClr val="FFFFFF"/>
                </a:solidFill>
                <a:latin typeface="Calibri"/>
                <a:cs typeface="Calibri"/>
              </a:rPr>
              <a:t>στείλτε </a:t>
            </a:r>
            <a:r>
              <a:rPr sz="1000" spc="90" dirty="0">
                <a:solidFill>
                  <a:srgbClr val="FFFFFF"/>
                </a:solidFill>
                <a:latin typeface="Calibri"/>
                <a:cs typeface="Calibri"/>
              </a:rPr>
              <a:t>όλες </a:t>
            </a:r>
            <a:r>
              <a:rPr sz="1000" spc="70" dirty="0">
                <a:solidFill>
                  <a:srgbClr val="FFFFFF"/>
                </a:solidFill>
                <a:latin typeface="Calibri"/>
                <a:cs typeface="Calibri"/>
              </a:rPr>
              <a:t>τις </a:t>
            </a:r>
            <a:r>
              <a:rPr sz="1000" spc="90" dirty="0">
                <a:solidFill>
                  <a:srgbClr val="FFFFFF"/>
                </a:solidFill>
                <a:latin typeface="Calibri"/>
                <a:cs typeface="Calibri"/>
              </a:rPr>
              <a:t>ερωτήσεις </a:t>
            </a:r>
            <a:r>
              <a:rPr sz="1000" spc="95" dirty="0" err="1">
                <a:solidFill>
                  <a:srgbClr val="FFFFFF"/>
                </a:solidFill>
                <a:latin typeface="Calibri"/>
                <a:cs typeface="Calibri"/>
              </a:rPr>
              <a:t>στη</a:t>
            </a:r>
            <a:r>
              <a:rPr sz="1000" spc="9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1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lang="en-US" sz="1800" b="0" i="0" u="none" strike="noStrike" baseline="0" dirty="0">
                <a:solidFill>
                  <a:srgbClr val="FFFFFF"/>
                </a:solidFill>
                <a:latin typeface="CenturyGothic"/>
              </a:rPr>
              <a:t>Abdelkader Shaaban,</a:t>
            </a:r>
          </a:p>
          <a:p>
            <a:pPr algn="l"/>
            <a:r>
              <a:rPr lang="en-US" sz="1800" b="0" i="0" u="none" strike="noStrike" baseline="0" dirty="0">
                <a:solidFill>
                  <a:srgbClr val="87882D"/>
                </a:solidFill>
                <a:latin typeface="CenturyGothic"/>
              </a:rPr>
              <a:t>abdelkader.Shaaban@ait.ac.at</a:t>
            </a:r>
          </a:p>
          <a:p>
            <a:pPr algn="l"/>
            <a:r>
              <a:rPr lang="en-US" sz="1800" b="0" i="0" u="none" strike="noStrike" baseline="0" dirty="0">
                <a:solidFill>
                  <a:srgbClr val="FFFFFF"/>
                </a:solidFill>
                <a:latin typeface="CenturyGothic"/>
              </a:rPr>
              <a:t>Stefan Schauer</a:t>
            </a:r>
          </a:p>
          <a:p>
            <a:pPr algn="l"/>
            <a:r>
              <a:rPr lang="en-US" sz="1800" b="0" i="0" u="none" strike="noStrike" baseline="0" dirty="0">
                <a:solidFill>
                  <a:srgbClr val="87882D"/>
                </a:solidFill>
                <a:latin typeface="CenturyGothic"/>
              </a:rPr>
              <a:t>Stefan.Schauer@ait.ac.at</a:t>
            </a:r>
            <a:endParaRPr sz="10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0843260" cy="6883400"/>
            <a:chOff x="0" y="0"/>
            <a:chExt cx="10843260" cy="6883400"/>
          </a:xfrm>
        </p:grpSpPr>
        <p:sp>
          <p:nvSpPr>
            <p:cNvPr id="3" name="object 3"/>
            <p:cNvSpPr/>
            <p:nvPr/>
          </p:nvSpPr>
          <p:spPr>
            <a:xfrm>
              <a:off x="5384165" y="0"/>
              <a:ext cx="5361940" cy="6841490"/>
            </a:xfrm>
            <a:custGeom>
              <a:avLst/>
              <a:gdLst/>
              <a:ahLst/>
              <a:cxnLst/>
              <a:rect l="l" t="t" r="r" b="b"/>
              <a:pathLst>
                <a:path w="5361940" h="6841490">
                  <a:moveTo>
                    <a:pt x="5361622" y="0"/>
                  </a:moveTo>
                  <a:lnTo>
                    <a:pt x="1922462" y="0"/>
                  </a:lnTo>
                  <a:lnTo>
                    <a:pt x="0" y="6841172"/>
                  </a:lnTo>
                  <a:lnTo>
                    <a:pt x="3439160" y="6841172"/>
                  </a:lnTo>
                  <a:lnTo>
                    <a:pt x="5361622" y="0"/>
                  </a:lnTo>
                  <a:close/>
                </a:path>
              </a:pathLst>
            </a:custGeom>
            <a:solidFill>
              <a:srgbClr val="FFB800">
                <a:alpha val="22352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4561840" y="0"/>
              <a:ext cx="1924685" cy="6858000"/>
            </a:xfrm>
            <a:custGeom>
              <a:avLst/>
              <a:gdLst/>
              <a:ahLst/>
              <a:cxnLst/>
              <a:rect l="l" t="t" r="r" b="b"/>
              <a:pathLst>
                <a:path w="1924685" h="6858000">
                  <a:moveTo>
                    <a:pt x="1924685" y="0"/>
                  </a:moveTo>
                  <a:lnTo>
                    <a:pt x="0" y="6858000"/>
                  </a:lnTo>
                </a:path>
              </a:pathLst>
            </a:custGeom>
            <a:ln w="25400">
              <a:solidFill>
                <a:srgbClr val="D6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3507740" y="0"/>
              <a:ext cx="2549525" cy="6847840"/>
            </a:xfrm>
            <a:custGeom>
              <a:avLst/>
              <a:gdLst/>
              <a:ahLst/>
              <a:cxnLst/>
              <a:rect l="l" t="t" r="r" b="b"/>
              <a:pathLst>
                <a:path w="2549525" h="6847840">
                  <a:moveTo>
                    <a:pt x="1325562" y="2279967"/>
                  </a:moveTo>
                  <a:lnTo>
                    <a:pt x="1275397" y="2287904"/>
                  </a:lnTo>
                  <a:lnTo>
                    <a:pt x="1229995" y="2309177"/>
                  </a:lnTo>
                  <a:lnTo>
                    <a:pt x="1191577" y="2342197"/>
                  </a:lnTo>
                  <a:lnTo>
                    <a:pt x="1162685" y="2386012"/>
                  </a:lnTo>
                  <a:lnTo>
                    <a:pt x="1162685" y="2387282"/>
                  </a:lnTo>
                  <a:lnTo>
                    <a:pt x="821689" y="3659504"/>
                  </a:lnTo>
                  <a:lnTo>
                    <a:pt x="0" y="6846570"/>
                  </a:lnTo>
                  <a:lnTo>
                    <a:pt x="6667" y="6847205"/>
                  </a:lnTo>
                  <a:lnTo>
                    <a:pt x="20002" y="6847840"/>
                  </a:lnTo>
                  <a:lnTo>
                    <a:pt x="26670" y="6847840"/>
                  </a:lnTo>
                  <a:lnTo>
                    <a:pt x="845905" y="3665537"/>
                  </a:lnTo>
                  <a:lnTo>
                    <a:pt x="1186814" y="2394902"/>
                  </a:lnTo>
                  <a:lnTo>
                    <a:pt x="1211580" y="2357437"/>
                  </a:lnTo>
                  <a:lnTo>
                    <a:pt x="1244917" y="2329179"/>
                  </a:lnTo>
                  <a:lnTo>
                    <a:pt x="1283970" y="2311082"/>
                  </a:lnTo>
                  <a:lnTo>
                    <a:pt x="1326514" y="2304415"/>
                  </a:lnTo>
                  <a:lnTo>
                    <a:pt x="1421635" y="2304415"/>
                  </a:lnTo>
                  <a:lnTo>
                    <a:pt x="1377314" y="2286000"/>
                  </a:lnTo>
                  <a:lnTo>
                    <a:pt x="1325562" y="2279967"/>
                  </a:lnTo>
                  <a:close/>
                </a:path>
                <a:path w="2549525" h="6847840">
                  <a:moveTo>
                    <a:pt x="1421635" y="2304415"/>
                  </a:moveTo>
                  <a:lnTo>
                    <a:pt x="1326514" y="2304415"/>
                  </a:lnTo>
                  <a:lnTo>
                    <a:pt x="1370964" y="2310129"/>
                  </a:lnTo>
                  <a:lnTo>
                    <a:pt x="1416685" y="2330767"/>
                  </a:lnTo>
                  <a:lnTo>
                    <a:pt x="1452880" y="2364104"/>
                  </a:lnTo>
                  <a:lnTo>
                    <a:pt x="1477010" y="2406015"/>
                  </a:lnTo>
                  <a:lnTo>
                    <a:pt x="1487487" y="2453957"/>
                  </a:lnTo>
                  <a:lnTo>
                    <a:pt x="1482407" y="2503804"/>
                  </a:lnTo>
                  <a:lnTo>
                    <a:pt x="1223645" y="3458210"/>
                  </a:lnTo>
                  <a:lnTo>
                    <a:pt x="1217930" y="3493452"/>
                  </a:lnTo>
                  <a:lnTo>
                    <a:pt x="1226820" y="3564254"/>
                  </a:lnTo>
                  <a:lnTo>
                    <a:pt x="1262380" y="3627437"/>
                  </a:lnTo>
                  <a:lnTo>
                    <a:pt x="1318577" y="3670935"/>
                  </a:lnTo>
                  <a:lnTo>
                    <a:pt x="1401762" y="3689985"/>
                  </a:lnTo>
                  <a:lnTo>
                    <a:pt x="1449070" y="3683635"/>
                  </a:lnTo>
                  <a:lnTo>
                    <a:pt x="1492250" y="3665537"/>
                  </a:lnTo>
                  <a:lnTo>
                    <a:pt x="1494775" y="3663632"/>
                  </a:lnTo>
                  <a:lnTo>
                    <a:pt x="1408112" y="3663632"/>
                  </a:lnTo>
                  <a:lnTo>
                    <a:pt x="1358264" y="3658235"/>
                  </a:lnTo>
                  <a:lnTo>
                    <a:pt x="1303020" y="3630929"/>
                  </a:lnTo>
                  <a:lnTo>
                    <a:pt x="1263014" y="3584892"/>
                  </a:lnTo>
                  <a:lnTo>
                    <a:pt x="1243012" y="3526472"/>
                  </a:lnTo>
                  <a:lnTo>
                    <a:pt x="1242377" y="3495675"/>
                  </a:lnTo>
                  <a:lnTo>
                    <a:pt x="1247775" y="3464560"/>
                  </a:lnTo>
                  <a:lnTo>
                    <a:pt x="1506537" y="2510154"/>
                  </a:lnTo>
                  <a:lnTo>
                    <a:pt x="1512887" y="2461577"/>
                  </a:lnTo>
                  <a:lnTo>
                    <a:pt x="1506537" y="2414270"/>
                  </a:lnTo>
                  <a:lnTo>
                    <a:pt x="1488439" y="2371090"/>
                  </a:lnTo>
                  <a:lnTo>
                    <a:pt x="1460182" y="2333625"/>
                  </a:lnTo>
                  <a:lnTo>
                    <a:pt x="1422400" y="2304732"/>
                  </a:lnTo>
                  <a:lnTo>
                    <a:pt x="1421635" y="2304415"/>
                  </a:lnTo>
                  <a:close/>
                </a:path>
                <a:path w="2549525" h="6847840">
                  <a:moveTo>
                    <a:pt x="2549525" y="0"/>
                  </a:moveTo>
                  <a:lnTo>
                    <a:pt x="2523172" y="0"/>
                  </a:lnTo>
                  <a:lnTo>
                    <a:pt x="1945322" y="2097087"/>
                  </a:lnTo>
                  <a:lnTo>
                    <a:pt x="1552257" y="3546792"/>
                  </a:lnTo>
                  <a:lnTo>
                    <a:pt x="1531302" y="3592829"/>
                  </a:lnTo>
                  <a:lnTo>
                    <a:pt x="1497964" y="3628707"/>
                  </a:lnTo>
                  <a:lnTo>
                    <a:pt x="1456055" y="3653154"/>
                  </a:lnTo>
                  <a:lnTo>
                    <a:pt x="1408112" y="3663632"/>
                  </a:lnTo>
                  <a:lnTo>
                    <a:pt x="1494775" y="3663632"/>
                  </a:lnTo>
                  <a:lnTo>
                    <a:pt x="1529714" y="3637279"/>
                  </a:lnTo>
                  <a:lnTo>
                    <a:pt x="1558925" y="3599815"/>
                  </a:lnTo>
                  <a:lnTo>
                    <a:pt x="1577339" y="3554412"/>
                  </a:lnTo>
                  <a:lnTo>
                    <a:pt x="1970722" y="2104707"/>
                  </a:lnTo>
                  <a:lnTo>
                    <a:pt x="2547620" y="6350"/>
                  </a:lnTo>
                  <a:lnTo>
                    <a:pt x="2549525" y="0"/>
                  </a:lnTo>
                  <a:close/>
                </a:path>
              </a:pathLst>
            </a:custGeom>
            <a:solidFill>
              <a:srgbClr val="FFB8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5842000" cy="6858000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548880" y="6167120"/>
              <a:ext cx="3294379" cy="612140"/>
            </a:xfrm>
            <a:prstGeom prst="rect">
              <a:avLst/>
            </a:prstGeom>
          </p:spPr>
        </p:pic>
      </p:grpSp>
      <p:sp>
        <p:nvSpPr>
          <p:cNvPr id="8" name="object 8"/>
          <p:cNvSpPr txBox="1"/>
          <p:nvPr/>
        </p:nvSpPr>
        <p:spPr>
          <a:xfrm>
            <a:off x="9914890" y="33019"/>
            <a:ext cx="2174240" cy="1244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50" spc="60" dirty="0">
                <a:latin typeface="Calibri"/>
                <a:cs typeface="Calibri"/>
              </a:rPr>
              <a:t>CSP004_C_E:</a:t>
            </a:r>
            <a:r>
              <a:rPr sz="650" spc="35" dirty="0">
                <a:latin typeface="Calibri"/>
                <a:cs typeface="Calibri"/>
              </a:rPr>
              <a:t> </a:t>
            </a:r>
            <a:r>
              <a:rPr sz="650" spc="55" dirty="0">
                <a:latin typeface="Calibri"/>
                <a:cs typeface="Calibri"/>
              </a:rPr>
              <a:t>Abdelkader</a:t>
            </a:r>
            <a:r>
              <a:rPr sz="650" spc="30" dirty="0">
                <a:latin typeface="Calibri"/>
                <a:cs typeface="Calibri"/>
              </a:rPr>
              <a:t> </a:t>
            </a:r>
            <a:r>
              <a:rPr sz="650" spc="60" dirty="0">
                <a:latin typeface="Calibri"/>
                <a:cs typeface="Calibri"/>
              </a:rPr>
              <a:t>Shaaban</a:t>
            </a:r>
            <a:r>
              <a:rPr sz="650" spc="40" dirty="0">
                <a:latin typeface="Calibri"/>
                <a:cs typeface="Calibri"/>
              </a:rPr>
              <a:t> </a:t>
            </a:r>
            <a:r>
              <a:rPr sz="650" spc="55" dirty="0">
                <a:latin typeface="Calibri"/>
                <a:cs typeface="Calibri"/>
              </a:rPr>
              <a:t>και</a:t>
            </a:r>
            <a:r>
              <a:rPr sz="650" spc="25" dirty="0">
                <a:latin typeface="Calibri"/>
                <a:cs typeface="Calibri"/>
              </a:rPr>
              <a:t> </a:t>
            </a:r>
            <a:r>
              <a:rPr sz="650" spc="50" dirty="0">
                <a:latin typeface="Calibri"/>
                <a:cs typeface="Calibri"/>
              </a:rPr>
              <a:t>Stefan</a:t>
            </a:r>
            <a:r>
              <a:rPr sz="650" spc="30" dirty="0">
                <a:latin typeface="Calibri"/>
                <a:cs typeface="Calibri"/>
              </a:rPr>
              <a:t> </a:t>
            </a:r>
            <a:r>
              <a:rPr sz="650" spc="50" dirty="0">
                <a:latin typeface="Calibri"/>
                <a:cs typeface="Calibri"/>
              </a:rPr>
              <a:t>Schauer</a:t>
            </a:r>
            <a:endParaRPr sz="650">
              <a:latin typeface="Calibri"/>
              <a:cs typeface="Calibri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7813675" y="683259"/>
            <a:ext cx="3685540" cy="1244600"/>
          </a:xfrm>
          <a:prstGeom prst="rect">
            <a:avLst/>
          </a:prstGeom>
        </p:spPr>
        <p:txBody>
          <a:bodyPr vert="horz" wrap="square" lIns="0" tIns="41910" rIns="0" bIns="0" rtlCol="0">
            <a:spAutoFit/>
          </a:bodyPr>
          <a:lstStyle/>
          <a:p>
            <a:pPr marL="12700" marR="5080" algn="ctr">
              <a:lnSpc>
                <a:spcPts val="3150"/>
              </a:lnSpc>
              <a:spcBef>
                <a:spcPts val="330"/>
              </a:spcBef>
            </a:pPr>
            <a:r>
              <a:rPr sz="2750" spc="135" dirty="0">
                <a:solidFill>
                  <a:srgbClr val="000000"/>
                </a:solidFill>
                <a:latin typeface="Calibri"/>
                <a:cs typeface="Calibri"/>
              </a:rPr>
              <a:t>Προστασία</a:t>
            </a:r>
            <a:r>
              <a:rPr sz="2750" spc="8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750" spc="114" dirty="0">
                <a:solidFill>
                  <a:srgbClr val="000000"/>
                </a:solidFill>
                <a:latin typeface="Calibri"/>
                <a:cs typeface="Calibri"/>
              </a:rPr>
              <a:t>δικτύου</a:t>
            </a:r>
            <a:r>
              <a:rPr sz="2750" spc="7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750" spc="114" dirty="0">
                <a:solidFill>
                  <a:srgbClr val="000000"/>
                </a:solidFill>
                <a:latin typeface="Calibri"/>
                <a:cs typeface="Calibri"/>
              </a:rPr>
              <a:t>για </a:t>
            </a:r>
            <a:r>
              <a:rPr sz="2750" spc="-60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750" spc="125" dirty="0">
                <a:solidFill>
                  <a:srgbClr val="000000"/>
                </a:solidFill>
                <a:latin typeface="Calibri"/>
                <a:cs typeface="Calibri"/>
              </a:rPr>
              <a:t>συστήματα </a:t>
            </a:r>
            <a:r>
              <a:rPr sz="2750" spc="90" dirty="0">
                <a:solidFill>
                  <a:srgbClr val="000000"/>
                </a:solidFill>
                <a:latin typeface="Calibri"/>
                <a:cs typeface="Calibri"/>
              </a:rPr>
              <a:t>ελέγχου </a:t>
            </a:r>
            <a:r>
              <a:rPr sz="2750" spc="9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750" spc="80" dirty="0">
                <a:solidFill>
                  <a:srgbClr val="000000"/>
                </a:solidFill>
                <a:latin typeface="Calibri"/>
                <a:cs typeface="Calibri"/>
              </a:rPr>
              <a:t>ενέργειας</a:t>
            </a:r>
            <a:endParaRPr sz="275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199630" y="2121534"/>
            <a:ext cx="2496185" cy="5359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350" b="1" spc="240" dirty="0">
                <a:solidFill>
                  <a:srgbClr val="D6791A"/>
                </a:solidFill>
                <a:latin typeface="Calibri"/>
                <a:cs typeface="Calibri"/>
              </a:rPr>
              <a:t>CSP004_C_E</a:t>
            </a:r>
            <a:endParaRPr sz="335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6892925" y="3290569"/>
            <a:ext cx="2784475" cy="918844"/>
          </a:xfrm>
          <a:prstGeom prst="rect">
            <a:avLst/>
          </a:prstGeom>
        </p:spPr>
        <p:txBody>
          <a:bodyPr vert="horz" wrap="square" lIns="0" tIns="812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40"/>
              </a:spcBef>
            </a:pPr>
            <a:r>
              <a:rPr sz="1000" spc="130" dirty="0">
                <a:latin typeface="Calibri"/>
                <a:cs typeface="Calibri"/>
              </a:rPr>
              <a:t>ΠΑΡΟΥΣ</a:t>
            </a:r>
            <a:r>
              <a:rPr lang="en-US" sz="1000" spc="130" dirty="0">
                <a:latin typeface="Calibri"/>
                <a:cs typeface="Calibri"/>
              </a:rPr>
              <a:t>I</a:t>
            </a:r>
            <a:r>
              <a:rPr sz="1000" spc="130" dirty="0">
                <a:latin typeface="Calibri"/>
                <a:cs typeface="Calibri"/>
              </a:rPr>
              <a:t>ΑΣΗ</a:t>
            </a:r>
            <a:r>
              <a:rPr sz="1000" spc="160" dirty="0">
                <a:latin typeface="Calibri"/>
                <a:cs typeface="Calibri"/>
              </a:rPr>
              <a:t> </a:t>
            </a:r>
            <a:r>
              <a:rPr sz="1000" spc="90" dirty="0">
                <a:latin typeface="Calibri"/>
                <a:cs typeface="Calibri"/>
              </a:rPr>
              <a:t>:</a:t>
            </a:r>
            <a:endParaRPr sz="100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545"/>
              </a:spcBef>
            </a:pPr>
            <a:r>
              <a:rPr sz="1000" spc="110" dirty="0">
                <a:latin typeface="Calibri"/>
                <a:cs typeface="Calibri"/>
              </a:rPr>
              <a:t>DR.</a:t>
            </a:r>
            <a:r>
              <a:rPr sz="1000" spc="140" dirty="0">
                <a:latin typeface="Calibri"/>
                <a:cs typeface="Calibri"/>
              </a:rPr>
              <a:t> </a:t>
            </a:r>
            <a:r>
              <a:rPr sz="1000" spc="135" dirty="0">
                <a:latin typeface="Calibri"/>
                <a:cs typeface="Calibri"/>
              </a:rPr>
              <a:t>STEFAN</a:t>
            </a:r>
            <a:r>
              <a:rPr sz="1000" spc="150" dirty="0">
                <a:latin typeface="Calibri"/>
                <a:cs typeface="Calibri"/>
              </a:rPr>
              <a:t> </a:t>
            </a:r>
            <a:r>
              <a:rPr sz="1000" spc="140" dirty="0">
                <a:latin typeface="Calibri"/>
                <a:cs typeface="Calibri"/>
              </a:rPr>
              <a:t>SCHAUER</a:t>
            </a:r>
            <a:endParaRPr sz="100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530"/>
              </a:spcBef>
            </a:pPr>
            <a:r>
              <a:rPr sz="1000" spc="110" dirty="0">
                <a:latin typeface="Calibri"/>
                <a:cs typeface="Calibri"/>
              </a:rPr>
              <a:t>DR.</a:t>
            </a:r>
            <a:r>
              <a:rPr sz="1000" spc="140" dirty="0">
                <a:latin typeface="Calibri"/>
                <a:cs typeface="Calibri"/>
              </a:rPr>
              <a:t> </a:t>
            </a:r>
            <a:r>
              <a:rPr sz="1000" spc="145" dirty="0">
                <a:latin typeface="Calibri"/>
                <a:cs typeface="Calibri"/>
              </a:rPr>
              <a:t>ABDELKADER </a:t>
            </a:r>
            <a:r>
              <a:rPr sz="1000" spc="135" dirty="0">
                <a:latin typeface="Calibri"/>
                <a:cs typeface="Calibri"/>
              </a:rPr>
              <a:t>SHAABAN</a:t>
            </a:r>
            <a:endParaRPr sz="100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620"/>
              </a:spcBef>
              <a:tabLst>
                <a:tab pos="354965" algn="l"/>
                <a:tab pos="1196340" algn="l"/>
              </a:tabLst>
            </a:pPr>
            <a:r>
              <a:rPr sz="1000" b="1" spc="35" dirty="0">
                <a:latin typeface="Calibri"/>
                <a:cs typeface="Calibri"/>
              </a:rPr>
              <a:t>AIT	</a:t>
            </a:r>
            <a:r>
              <a:rPr lang="en-US" sz="1000" b="1" spc="70" dirty="0">
                <a:latin typeface="Calibri"/>
                <a:cs typeface="Calibri"/>
              </a:rPr>
              <a:t>AUSTRIAN INSTITUTE OF TECHNOLOGY</a:t>
            </a:r>
            <a:endParaRPr sz="10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0" y="0"/>
            <a:ext cx="6042660" cy="6878955"/>
            <a:chOff x="0" y="0"/>
            <a:chExt cx="6042660" cy="6878955"/>
          </a:xfrm>
        </p:grpSpPr>
        <p:sp>
          <p:nvSpPr>
            <p:cNvPr id="4" name="object 4"/>
            <p:cNvSpPr/>
            <p:nvPr/>
          </p:nvSpPr>
          <p:spPr>
            <a:xfrm>
              <a:off x="4498340" y="5113972"/>
              <a:ext cx="798195" cy="1739264"/>
            </a:xfrm>
            <a:custGeom>
              <a:avLst/>
              <a:gdLst/>
              <a:ahLst/>
              <a:cxnLst/>
              <a:rect l="l" t="t" r="r" b="b"/>
              <a:pathLst>
                <a:path w="798195" h="1739265">
                  <a:moveTo>
                    <a:pt x="610235" y="0"/>
                  </a:moveTo>
                  <a:lnTo>
                    <a:pt x="561339" y="6667"/>
                  </a:lnTo>
                  <a:lnTo>
                    <a:pt x="516889" y="25400"/>
                  </a:lnTo>
                  <a:lnTo>
                    <a:pt x="478472" y="55244"/>
                  </a:lnTo>
                  <a:lnTo>
                    <a:pt x="448310" y="94614"/>
                  </a:lnTo>
                  <a:lnTo>
                    <a:pt x="428942" y="142239"/>
                  </a:lnTo>
                  <a:lnTo>
                    <a:pt x="0" y="1738947"/>
                  </a:lnTo>
                  <a:lnTo>
                    <a:pt x="27939" y="1738947"/>
                  </a:lnTo>
                  <a:lnTo>
                    <a:pt x="454025" y="148907"/>
                  </a:lnTo>
                  <a:lnTo>
                    <a:pt x="470535" y="107950"/>
                  </a:lnTo>
                  <a:lnTo>
                    <a:pt x="496252" y="74294"/>
                  </a:lnTo>
                  <a:lnTo>
                    <a:pt x="529589" y="48577"/>
                  </a:lnTo>
                  <a:lnTo>
                    <a:pt x="567689" y="32384"/>
                  </a:lnTo>
                  <a:lnTo>
                    <a:pt x="609600" y="26669"/>
                  </a:lnTo>
                  <a:lnTo>
                    <a:pt x="698750" y="26669"/>
                  </a:lnTo>
                  <a:lnTo>
                    <a:pt x="659130" y="6667"/>
                  </a:lnTo>
                  <a:lnTo>
                    <a:pt x="610235" y="0"/>
                  </a:lnTo>
                  <a:close/>
                </a:path>
                <a:path w="798195" h="1739265">
                  <a:moveTo>
                    <a:pt x="698750" y="26669"/>
                  </a:moveTo>
                  <a:lnTo>
                    <a:pt x="609600" y="26669"/>
                  </a:lnTo>
                  <a:lnTo>
                    <a:pt x="652462" y="32384"/>
                  </a:lnTo>
                  <a:lnTo>
                    <a:pt x="709612" y="60959"/>
                  </a:lnTo>
                  <a:lnTo>
                    <a:pt x="750570" y="109537"/>
                  </a:lnTo>
                  <a:lnTo>
                    <a:pt x="770889" y="170497"/>
                  </a:lnTo>
                  <a:lnTo>
                    <a:pt x="771842" y="202882"/>
                  </a:lnTo>
                  <a:lnTo>
                    <a:pt x="766445" y="235584"/>
                  </a:lnTo>
                  <a:lnTo>
                    <a:pt x="362585" y="1738947"/>
                  </a:lnTo>
                  <a:lnTo>
                    <a:pt x="390525" y="1738947"/>
                  </a:lnTo>
                  <a:lnTo>
                    <a:pt x="791527" y="242252"/>
                  </a:lnTo>
                  <a:lnTo>
                    <a:pt x="797877" y="204787"/>
                  </a:lnTo>
                  <a:lnTo>
                    <a:pt x="796607" y="167322"/>
                  </a:lnTo>
                  <a:lnTo>
                    <a:pt x="773112" y="96202"/>
                  </a:lnTo>
                  <a:lnTo>
                    <a:pt x="724535" y="39687"/>
                  </a:lnTo>
                  <a:lnTo>
                    <a:pt x="698750" y="26669"/>
                  </a:lnTo>
                  <a:close/>
                </a:path>
              </a:pathLst>
            </a:custGeom>
            <a:solidFill>
              <a:srgbClr val="D679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2933700" y="1270"/>
              <a:ext cx="1818639" cy="6856730"/>
            </a:xfrm>
            <a:custGeom>
              <a:avLst/>
              <a:gdLst/>
              <a:ahLst/>
              <a:cxnLst/>
              <a:rect l="l" t="t" r="r" b="b"/>
              <a:pathLst>
                <a:path w="1818639" h="6856730">
                  <a:moveTo>
                    <a:pt x="1818322" y="0"/>
                  </a:moveTo>
                  <a:lnTo>
                    <a:pt x="0" y="6856730"/>
                  </a:lnTo>
                </a:path>
              </a:pathLst>
            </a:custGeom>
            <a:ln w="22225">
              <a:solidFill>
                <a:srgbClr val="D6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3497579" y="17779"/>
              <a:ext cx="2545080" cy="6837680"/>
            </a:xfrm>
            <a:custGeom>
              <a:avLst/>
              <a:gdLst/>
              <a:ahLst/>
              <a:cxnLst/>
              <a:rect l="l" t="t" r="r" b="b"/>
              <a:pathLst>
                <a:path w="2545079" h="6837680">
                  <a:moveTo>
                    <a:pt x="1321435" y="2283142"/>
                  </a:moveTo>
                  <a:lnTo>
                    <a:pt x="1271587" y="2291397"/>
                  </a:lnTo>
                  <a:lnTo>
                    <a:pt x="1226185" y="2312352"/>
                  </a:lnTo>
                  <a:lnTo>
                    <a:pt x="1187767" y="2345372"/>
                  </a:lnTo>
                  <a:lnTo>
                    <a:pt x="1159510" y="2389187"/>
                  </a:lnTo>
                  <a:lnTo>
                    <a:pt x="1159510" y="2390457"/>
                  </a:lnTo>
                  <a:lnTo>
                    <a:pt x="819150" y="3658870"/>
                  </a:lnTo>
                  <a:lnTo>
                    <a:pt x="0" y="6836410"/>
                  </a:lnTo>
                  <a:lnTo>
                    <a:pt x="13335" y="6837680"/>
                  </a:lnTo>
                  <a:lnTo>
                    <a:pt x="26670" y="6837680"/>
                  </a:lnTo>
                  <a:lnTo>
                    <a:pt x="843365" y="3664902"/>
                  </a:lnTo>
                  <a:lnTo>
                    <a:pt x="1183322" y="2398077"/>
                  </a:lnTo>
                  <a:lnTo>
                    <a:pt x="1208087" y="2360612"/>
                  </a:lnTo>
                  <a:lnTo>
                    <a:pt x="1241107" y="2332355"/>
                  </a:lnTo>
                  <a:lnTo>
                    <a:pt x="1279842" y="2314257"/>
                  </a:lnTo>
                  <a:lnTo>
                    <a:pt x="1322705" y="2307590"/>
                  </a:lnTo>
                  <a:lnTo>
                    <a:pt x="1417637" y="2307590"/>
                  </a:lnTo>
                  <a:lnTo>
                    <a:pt x="1372870" y="2289175"/>
                  </a:lnTo>
                  <a:lnTo>
                    <a:pt x="1321435" y="2283142"/>
                  </a:lnTo>
                  <a:close/>
                </a:path>
                <a:path w="2545079" h="6837680">
                  <a:moveTo>
                    <a:pt x="1417637" y="2307590"/>
                  </a:moveTo>
                  <a:lnTo>
                    <a:pt x="1322705" y="2307590"/>
                  </a:lnTo>
                  <a:lnTo>
                    <a:pt x="1366837" y="2313305"/>
                  </a:lnTo>
                  <a:lnTo>
                    <a:pt x="1412557" y="2334260"/>
                  </a:lnTo>
                  <a:lnTo>
                    <a:pt x="1448435" y="2367280"/>
                  </a:lnTo>
                  <a:lnTo>
                    <a:pt x="1472565" y="2409190"/>
                  </a:lnTo>
                  <a:lnTo>
                    <a:pt x="1483042" y="2456815"/>
                  </a:lnTo>
                  <a:lnTo>
                    <a:pt x="1477962" y="2506662"/>
                  </a:lnTo>
                  <a:lnTo>
                    <a:pt x="1220152" y="3457892"/>
                  </a:lnTo>
                  <a:lnTo>
                    <a:pt x="1214120" y="3493452"/>
                  </a:lnTo>
                  <a:lnTo>
                    <a:pt x="1223010" y="3563620"/>
                  </a:lnTo>
                  <a:lnTo>
                    <a:pt x="1258570" y="3626802"/>
                  </a:lnTo>
                  <a:lnTo>
                    <a:pt x="1314767" y="3670300"/>
                  </a:lnTo>
                  <a:lnTo>
                    <a:pt x="1397635" y="3689350"/>
                  </a:lnTo>
                  <a:lnTo>
                    <a:pt x="1444625" y="3683000"/>
                  </a:lnTo>
                  <a:lnTo>
                    <a:pt x="1487805" y="3664902"/>
                  </a:lnTo>
                  <a:lnTo>
                    <a:pt x="1490662" y="3662680"/>
                  </a:lnTo>
                  <a:lnTo>
                    <a:pt x="1403985" y="3662680"/>
                  </a:lnTo>
                  <a:lnTo>
                    <a:pt x="1354137" y="3657600"/>
                  </a:lnTo>
                  <a:lnTo>
                    <a:pt x="1299210" y="3630612"/>
                  </a:lnTo>
                  <a:lnTo>
                    <a:pt x="1259205" y="3584257"/>
                  </a:lnTo>
                  <a:lnTo>
                    <a:pt x="1239202" y="3526155"/>
                  </a:lnTo>
                  <a:lnTo>
                    <a:pt x="1238567" y="3495357"/>
                  </a:lnTo>
                  <a:lnTo>
                    <a:pt x="1243965" y="3464242"/>
                  </a:lnTo>
                  <a:lnTo>
                    <a:pt x="1502092" y="2513012"/>
                  </a:lnTo>
                  <a:lnTo>
                    <a:pt x="1508442" y="2464435"/>
                  </a:lnTo>
                  <a:lnTo>
                    <a:pt x="1502092" y="2417445"/>
                  </a:lnTo>
                  <a:lnTo>
                    <a:pt x="1483995" y="2374265"/>
                  </a:lnTo>
                  <a:lnTo>
                    <a:pt x="1455737" y="2336800"/>
                  </a:lnTo>
                  <a:lnTo>
                    <a:pt x="1418272" y="2307907"/>
                  </a:lnTo>
                  <a:lnTo>
                    <a:pt x="1417637" y="2307590"/>
                  </a:lnTo>
                  <a:close/>
                </a:path>
                <a:path w="2545079" h="6837680">
                  <a:moveTo>
                    <a:pt x="2545080" y="0"/>
                  </a:moveTo>
                  <a:lnTo>
                    <a:pt x="2518410" y="0"/>
                  </a:lnTo>
                  <a:lnTo>
                    <a:pt x="1939290" y="2101215"/>
                  </a:lnTo>
                  <a:lnTo>
                    <a:pt x="1547495" y="3546475"/>
                  </a:lnTo>
                  <a:lnTo>
                    <a:pt x="1526540" y="3592195"/>
                  </a:lnTo>
                  <a:lnTo>
                    <a:pt x="1493520" y="3628072"/>
                  </a:lnTo>
                  <a:lnTo>
                    <a:pt x="1451610" y="3652202"/>
                  </a:lnTo>
                  <a:lnTo>
                    <a:pt x="1403985" y="3662680"/>
                  </a:lnTo>
                  <a:lnTo>
                    <a:pt x="1490662" y="3662680"/>
                  </a:lnTo>
                  <a:lnTo>
                    <a:pt x="1525270" y="3636645"/>
                  </a:lnTo>
                  <a:lnTo>
                    <a:pt x="1554162" y="3599180"/>
                  </a:lnTo>
                  <a:lnTo>
                    <a:pt x="1572895" y="3554095"/>
                  </a:lnTo>
                  <a:lnTo>
                    <a:pt x="1964690" y="2108835"/>
                  </a:lnTo>
                  <a:lnTo>
                    <a:pt x="2540000" y="16510"/>
                  </a:lnTo>
                  <a:lnTo>
                    <a:pt x="2543810" y="3810"/>
                  </a:lnTo>
                  <a:lnTo>
                    <a:pt x="2545080" y="0"/>
                  </a:lnTo>
                  <a:close/>
                </a:path>
              </a:pathLst>
            </a:custGeom>
            <a:solidFill>
              <a:srgbClr val="FFB8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5841999" cy="6858000"/>
            </a:xfrm>
            <a:prstGeom prst="rect">
              <a:avLst/>
            </a:prstGeom>
          </p:spPr>
        </p:pic>
      </p:grpSp>
      <p:sp>
        <p:nvSpPr>
          <p:cNvPr id="8" name="object 8"/>
          <p:cNvSpPr txBox="1"/>
          <p:nvPr/>
        </p:nvSpPr>
        <p:spPr>
          <a:xfrm>
            <a:off x="9914890" y="33019"/>
            <a:ext cx="2174240" cy="1244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50" spc="60" dirty="0">
                <a:solidFill>
                  <a:srgbClr val="FFFFFF"/>
                </a:solidFill>
                <a:latin typeface="Calibri"/>
                <a:cs typeface="Calibri"/>
              </a:rPr>
              <a:t>CSP004_C_E:</a:t>
            </a:r>
            <a:r>
              <a:rPr sz="65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650" spc="55" dirty="0">
                <a:solidFill>
                  <a:srgbClr val="FFFFFF"/>
                </a:solidFill>
                <a:latin typeface="Calibri"/>
                <a:cs typeface="Calibri"/>
              </a:rPr>
              <a:t>Abdelkader</a:t>
            </a:r>
            <a:r>
              <a:rPr sz="65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650" spc="60" dirty="0">
                <a:solidFill>
                  <a:srgbClr val="FFFFFF"/>
                </a:solidFill>
                <a:latin typeface="Calibri"/>
                <a:cs typeface="Calibri"/>
              </a:rPr>
              <a:t>Shaaban</a:t>
            </a:r>
            <a:r>
              <a:rPr sz="65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650" spc="55" dirty="0">
                <a:solidFill>
                  <a:srgbClr val="FFFFFF"/>
                </a:solidFill>
                <a:latin typeface="Calibri"/>
                <a:cs typeface="Calibri"/>
              </a:rPr>
              <a:t>και</a:t>
            </a:r>
            <a:r>
              <a:rPr sz="650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650" spc="50" dirty="0">
                <a:solidFill>
                  <a:srgbClr val="FFFFFF"/>
                </a:solidFill>
                <a:latin typeface="Calibri"/>
                <a:cs typeface="Calibri"/>
              </a:rPr>
              <a:t>Stefan</a:t>
            </a:r>
            <a:r>
              <a:rPr sz="65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650" spc="50" dirty="0">
                <a:solidFill>
                  <a:srgbClr val="FFFFFF"/>
                </a:solidFill>
                <a:latin typeface="Calibri"/>
                <a:cs typeface="Calibri"/>
              </a:rPr>
              <a:t>Schauer</a:t>
            </a:r>
            <a:endParaRPr sz="650">
              <a:latin typeface="Calibri"/>
              <a:cs typeface="Calibri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46990" rIns="0" bIns="0" rtlCol="0">
            <a:spAutoFit/>
          </a:bodyPr>
          <a:lstStyle/>
          <a:p>
            <a:pPr marL="7168515" marR="5080" indent="-1003300">
              <a:lnSpc>
                <a:spcPts val="2160"/>
              </a:lnSpc>
              <a:spcBef>
                <a:spcPts val="370"/>
              </a:spcBef>
            </a:pPr>
            <a:r>
              <a:rPr spc="170" dirty="0"/>
              <a:t>Προστασία</a:t>
            </a:r>
            <a:r>
              <a:rPr spc="195" dirty="0"/>
              <a:t> </a:t>
            </a:r>
            <a:r>
              <a:rPr spc="150" dirty="0"/>
              <a:t>δικτύου</a:t>
            </a:r>
            <a:r>
              <a:rPr spc="185" dirty="0"/>
              <a:t> </a:t>
            </a:r>
            <a:r>
              <a:rPr spc="80" dirty="0"/>
              <a:t>για</a:t>
            </a:r>
            <a:r>
              <a:rPr spc="45" dirty="0"/>
              <a:t> </a:t>
            </a:r>
            <a:r>
              <a:rPr spc="155" dirty="0"/>
              <a:t>συστήματα </a:t>
            </a:r>
            <a:r>
              <a:rPr spc="-484" dirty="0"/>
              <a:t> </a:t>
            </a:r>
            <a:r>
              <a:rPr spc="150" dirty="0"/>
              <a:t>ελέγχου</a:t>
            </a:r>
            <a:r>
              <a:rPr spc="190" dirty="0"/>
              <a:t> </a:t>
            </a:r>
            <a:r>
              <a:rPr spc="145" dirty="0"/>
              <a:t>ενέργειας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6914515" y="1725929"/>
            <a:ext cx="4183379" cy="4235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1000" b="1" spc="45" dirty="0">
                <a:solidFill>
                  <a:srgbClr val="FFB800"/>
                </a:solidFill>
                <a:latin typeface="Calibri"/>
                <a:cs typeface="Calibri"/>
              </a:rPr>
              <a:t>Αυτές</a:t>
            </a:r>
            <a:r>
              <a:rPr sz="1000" b="1" spc="10" dirty="0">
                <a:solidFill>
                  <a:srgbClr val="FFB800"/>
                </a:solidFill>
                <a:latin typeface="Calibri"/>
                <a:cs typeface="Calibri"/>
              </a:rPr>
              <a:t> </a:t>
            </a:r>
            <a:r>
              <a:rPr sz="1000" b="1" spc="35" dirty="0">
                <a:solidFill>
                  <a:srgbClr val="FFB800"/>
                </a:solidFill>
                <a:latin typeface="Calibri"/>
                <a:cs typeface="Calibri"/>
              </a:rPr>
              <a:t>οι</a:t>
            </a:r>
            <a:r>
              <a:rPr sz="1000" b="1" spc="15" dirty="0">
                <a:solidFill>
                  <a:srgbClr val="FFB800"/>
                </a:solidFill>
                <a:latin typeface="Calibri"/>
                <a:cs typeface="Calibri"/>
              </a:rPr>
              <a:t> </a:t>
            </a:r>
            <a:r>
              <a:rPr sz="1000" b="1" spc="45" dirty="0">
                <a:solidFill>
                  <a:srgbClr val="FFB800"/>
                </a:solidFill>
                <a:latin typeface="Calibri"/>
                <a:cs typeface="Calibri"/>
              </a:rPr>
              <a:t>διαφάνειες</a:t>
            </a:r>
            <a:r>
              <a:rPr sz="1000" b="1" spc="15" dirty="0">
                <a:solidFill>
                  <a:srgbClr val="FFB800"/>
                </a:solidFill>
                <a:latin typeface="Calibri"/>
                <a:cs typeface="Calibri"/>
              </a:rPr>
              <a:t> </a:t>
            </a:r>
            <a:r>
              <a:rPr sz="1000" b="1" spc="50" dirty="0">
                <a:solidFill>
                  <a:srgbClr val="FFB800"/>
                </a:solidFill>
                <a:latin typeface="Calibri"/>
                <a:cs typeface="Calibri"/>
              </a:rPr>
              <a:t>περιγράφουν</a:t>
            </a:r>
            <a:r>
              <a:rPr sz="1000" b="1" spc="10" dirty="0">
                <a:solidFill>
                  <a:srgbClr val="FFB800"/>
                </a:solidFill>
                <a:latin typeface="Calibri"/>
                <a:cs typeface="Calibri"/>
              </a:rPr>
              <a:t> </a:t>
            </a:r>
            <a:r>
              <a:rPr sz="1000" b="1" spc="45" dirty="0">
                <a:solidFill>
                  <a:srgbClr val="FFB800"/>
                </a:solidFill>
                <a:latin typeface="Calibri"/>
                <a:cs typeface="Calibri"/>
              </a:rPr>
              <a:t>τα</a:t>
            </a:r>
            <a:r>
              <a:rPr sz="1000" b="1" spc="15" dirty="0">
                <a:solidFill>
                  <a:srgbClr val="FFB800"/>
                </a:solidFill>
                <a:latin typeface="Calibri"/>
                <a:cs typeface="Calibri"/>
              </a:rPr>
              <a:t> </a:t>
            </a:r>
            <a:r>
              <a:rPr sz="1000" b="1" spc="50" dirty="0">
                <a:solidFill>
                  <a:srgbClr val="FFB800"/>
                </a:solidFill>
                <a:latin typeface="Calibri"/>
                <a:cs typeface="Calibri"/>
              </a:rPr>
              <a:t>ουσιώδη</a:t>
            </a:r>
            <a:r>
              <a:rPr sz="1000" b="1" spc="15" dirty="0">
                <a:solidFill>
                  <a:srgbClr val="FFB800"/>
                </a:solidFill>
                <a:latin typeface="Calibri"/>
                <a:cs typeface="Calibri"/>
              </a:rPr>
              <a:t> </a:t>
            </a:r>
            <a:r>
              <a:rPr sz="1000" b="1" spc="40" dirty="0">
                <a:solidFill>
                  <a:srgbClr val="FFB800"/>
                </a:solidFill>
                <a:latin typeface="Calibri"/>
                <a:cs typeface="Calibri"/>
              </a:rPr>
              <a:t>επιθετικά</a:t>
            </a:r>
            <a:r>
              <a:rPr sz="1000" b="1" spc="15" dirty="0">
                <a:solidFill>
                  <a:srgbClr val="FFB800"/>
                </a:solidFill>
                <a:latin typeface="Calibri"/>
                <a:cs typeface="Calibri"/>
              </a:rPr>
              <a:t> </a:t>
            </a:r>
            <a:r>
              <a:rPr sz="1000" b="1" spc="45" dirty="0">
                <a:solidFill>
                  <a:srgbClr val="FFB800"/>
                </a:solidFill>
                <a:latin typeface="Calibri"/>
                <a:cs typeface="Calibri"/>
              </a:rPr>
              <a:t>εργαλεία</a:t>
            </a:r>
            <a:r>
              <a:rPr sz="1000" b="1" spc="10" dirty="0">
                <a:solidFill>
                  <a:srgbClr val="FFB800"/>
                </a:solidFill>
                <a:latin typeface="Calibri"/>
                <a:cs typeface="Calibri"/>
              </a:rPr>
              <a:t> </a:t>
            </a:r>
            <a:r>
              <a:rPr sz="1000" b="1" spc="40" dirty="0">
                <a:solidFill>
                  <a:srgbClr val="FFB800"/>
                </a:solidFill>
                <a:latin typeface="Calibri"/>
                <a:cs typeface="Calibri"/>
              </a:rPr>
              <a:t>που</a:t>
            </a:r>
            <a:endParaRPr sz="1000">
              <a:latin typeface="Calibri"/>
              <a:cs typeface="Calibri"/>
            </a:endParaRPr>
          </a:p>
          <a:p>
            <a:pPr marL="4445" algn="ctr">
              <a:lnSpc>
                <a:spcPct val="100000"/>
              </a:lnSpc>
              <a:spcBef>
                <a:spcPts val="735"/>
              </a:spcBef>
            </a:pPr>
            <a:r>
              <a:rPr sz="1000" b="1" spc="55" dirty="0">
                <a:solidFill>
                  <a:srgbClr val="FFB800"/>
                </a:solidFill>
                <a:latin typeface="Calibri"/>
                <a:cs typeface="Calibri"/>
              </a:rPr>
              <a:t>θα</a:t>
            </a:r>
            <a:r>
              <a:rPr sz="1000" b="1" dirty="0">
                <a:solidFill>
                  <a:srgbClr val="FFB800"/>
                </a:solidFill>
                <a:latin typeface="Calibri"/>
                <a:cs typeface="Calibri"/>
              </a:rPr>
              <a:t> </a:t>
            </a:r>
            <a:r>
              <a:rPr sz="1000" b="1" spc="45" dirty="0">
                <a:solidFill>
                  <a:srgbClr val="FFB800"/>
                </a:solidFill>
                <a:latin typeface="Calibri"/>
                <a:cs typeface="Calibri"/>
              </a:rPr>
              <a:t>χρησιμοποιηθεί</a:t>
            </a:r>
            <a:r>
              <a:rPr sz="1000" b="1" spc="5" dirty="0">
                <a:solidFill>
                  <a:srgbClr val="FFB800"/>
                </a:solidFill>
                <a:latin typeface="Calibri"/>
                <a:cs typeface="Calibri"/>
              </a:rPr>
              <a:t> </a:t>
            </a:r>
            <a:r>
              <a:rPr sz="1000" b="1" spc="50" dirty="0">
                <a:solidFill>
                  <a:srgbClr val="FFB800"/>
                </a:solidFill>
                <a:latin typeface="Calibri"/>
                <a:cs typeface="Calibri"/>
              </a:rPr>
              <a:t>σε</a:t>
            </a:r>
            <a:r>
              <a:rPr sz="1000" b="1" dirty="0">
                <a:solidFill>
                  <a:srgbClr val="FFB800"/>
                </a:solidFill>
                <a:latin typeface="Calibri"/>
                <a:cs typeface="Calibri"/>
              </a:rPr>
              <a:t> </a:t>
            </a:r>
            <a:r>
              <a:rPr sz="1000" b="1" spc="50" dirty="0">
                <a:solidFill>
                  <a:srgbClr val="FFB800"/>
                </a:solidFill>
                <a:latin typeface="Calibri"/>
                <a:cs typeface="Calibri"/>
              </a:rPr>
              <a:t>αυτό</a:t>
            </a:r>
            <a:r>
              <a:rPr sz="1000" b="1" spc="5" dirty="0">
                <a:solidFill>
                  <a:srgbClr val="FFB800"/>
                </a:solidFill>
                <a:latin typeface="Calibri"/>
                <a:cs typeface="Calibri"/>
              </a:rPr>
              <a:t> </a:t>
            </a:r>
            <a:r>
              <a:rPr sz="1000" b="1" spc="40" dirty="0">
                <a:solidFill>
                  <a:srgbClr val="FFB800"/>
                </a:solidFill>
                <a:latin typeface="Calibri"/>
                <a:cs typeface="Calibri"/>
              </a:rPr>
              <a:t>το</a:t>
            </a:r>
            <a:r>
              <a:rPr sz="1000" b="1" spc="-15" dirty="0">
                <a:solidFill>
                  <a:srgbClr val="FFB800"/>
                </a:solidFill>
                <a:latin typeface="Calibri"/>
                <a:cs typeface="Calibri"/>
              </a:rPr>
              <a:t> </a:t>
            </a:r>
            <a:r>
              <a:rPr sz="1000" b="1" spc="40" dirty="0">
                <a:solidFill>
                  <a:srgbClr val="FFB800"/>
                </a:solidFill>
                <a:latin typeface="Calibri"/>
                <a:cs typeface="Calibri"/>
              </a:rPr>
              <a:t>μάθημα.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947092" y="2522220"/>
            <a:ext cx="5647690" cy="11950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 marR="5080" indent="-4445" algn="ctr">
              <a:lnSpc>
                <a:spcPct val="100000"/>
              </a:lnSpc>
              <a:spcBef>
                <a:spcPts val="100"/>
              </a:spcBef>
            </a:pPr>
            <a:r>
              <a:rPr sz="1100" spc="80" dirty="0">
                <a:solidFill>
                  <a:srgbClr val="FF0000"/>
                </a:solidFill>
                <a:latin typeface="Calibri"/>
                <a:cs typeface="Calibri"/>
              </a:rPr>
              <a:t>Αυτά </a:t>
            </a:r>
            <a:r>
              <a:rPr sz="1100" spc="75" dirty="0">
                <a:solidFill>
                  <a:srgbClr val="FF0000"/>
                </a:solidFill>
                <a:latin typeface="Calibri"/>
                <a:cs typeface="Calibri"/>
              </a:rPr>
              <a:t>τα εργαλεία </a:t>
            </a:r>
            <a:r>
              <a:rPr sz="1100" spc="70" dirty="0">
                <a:solidFill>
                  <a:srgbClr val="FF0000"/>
                </a:solidFill>
                <a:latin typeface="Calibri"/>
                <a:cs typeface="Calibri"/>
              </a:rPr>
              <a:t>προορίζονται για </a:t>
            </a:r>
            <a:r>
              <a:rPr sz="1100" spc="80" dirty="0">
                <a:solidFill>
                  <a:srgbClr val="FF0000"/>
                </a:solidFill>
                <a:latin typeface="Calibri"/>
                <a:cs typeface="Calibri"/>
              </a:rPr>
              <a:t>χρήση </a:t>
            </a:r>
            <a:r>
              <a:rPr sz="1100" spc="75" dirty="0">
                <a:solidFill>
                  <a:srgbClr val="FF0000"/>
                </a:solidFill>
                <a:latin typeface="Calibri"/>
                <a:cs typeface="Calibri"/>
              </a:rPr>
              <a:t>στο </a:t>
            </a:r>
            <a:r>
              <a:rPr sz="1100" spc="70" dirty="0">
                <a:solidFill>
                  <a:srgbClr val="FF0000"/>
                </a:solidFill>
                <a:latin typeface="Calibri"/>
                <a:cs typeface="Calibri"/>
              </a:rPr>
              <a:t>πλαίσιο </a:t>
            </a:r>
            <a:r>
              <a:rPr sz="1100" spc="80" dirty="0">
                <a:solidFill>
                  <a:srgbClr val="FF0000"/>
                </a:solidFill>
                <a:latin typeface="Calibri"/>
                <a:cs typeface="Calibri"/>
              </a:rPr>
              <a:t>αυτού </a:t>
            </a:r>
            <a:r>
              <a:rPr sz="1100" spc="75" dirty="0">
                <a:solidFill>
                  <a:srgbClr val="FF0000"/>
                </a:solidFill>
                <a:latin typeface="Calibri"/>
                <a:cs typeface="Calibri"/>
              </a:rPr>
              <a:t>του </a:t>
            </a:r>
            <a:r>
              <a:rPr sz="1100" spc="80" dirty="0">
                <a:solidFill>
                  <a:srgbClr val="FF0000"/>
                </a:solidFill>
                <a:latin typeface="Calibri"/>
                <a:cs typeface="Calibri"/>
              </a:rPr>
              <a:t>μαθήματος </a:t>
            </a:r>
            <a:r>
              <a:rPr sz="1100" spc="70" dirty="0">
                <a:solidFill>
                  <a:srgbClr val="FF0000"/>
                </a:solidFill>
                <a:latin typeface="Calibri"/>
                <a:cs typeface="Calibri"/>
              </a:rPr>
              <a:t>για </a:t>
            </a:r>
            <a:r>
              <a:rPr sz="1100" spc="80" dirty="0">
                <a:solidFill>
                  <a:srgbClr val="FF0000"/>
                </a:solidFill>
                <a:latin typeface="Calibri"/>
                <a:cs typeface="Calibri"/>
              </a:rPr>
              <a:t>να </a:t>
            </a:r>
            <a:r>
              <a:rPr sz="1100" spc="8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100" spc="75" dirty="0">
                <a:solidFill>
                  <a:srgbClr val="FF0000"/>
                </a:solidFill>
                <a:latin typeface="Calibri"/>
                <a:cs typeface="Calibri"/>
              </a:rPr>
              <a:t>καταδείξουν </a:t>
            </a:r>
            <a:r>
              <a:rPr sz="1100" spc="90" dirty="0">
                <a:solidFill>
                  <a:srgbClr val="FF0000"/>
                </a:solidFill>
                <a:latin typeface="Calibri"/>
                <a:cs typeface="Calibri"/>
              </a:rPr>
              <a:t>πώς </a:t>
            </a:r>
            <a:r>
              <a:rPr sz="1100" spc="80" dirty="0">
                <a:solidFill>
                  <a:srgbClr val="FF0000"/>
                </a:solidFill>
                <a:latin typeface="Calibri"/>
                <a:cs typeface="Calibri"/>
              </a:rPr>
              <a:t>μπορούν να </a:t>
            </a:r>
            <a:r>
              <a:rPr sz="1100" spc="75" dirty="0">
                <a:solidFill>
                  <a:srgbClr val="FF0000"/>
                </a:solidFill>
                <a:latin typeface="Calibri"/>
                <a:cs typeface="Calibri"/>
              </a:rPr>
              <a:t>χρησιμοποιηθούν </a:t>
            </a:r>
            <a:r>
              <a:rPr sz="1100" spc="80" dirty="0">
                <a:solidFill>
                  <a:srgbClr val="FF0000"/>
                </a:solidFill>
                <a:latin typeface="Calibri"/>
                <a:cs typeface="Calibri"/>
              </a:rPr>
              <a:t>διάφορα </a:t>
            </a:r>
            <a:r>
              <a:rPr sz="1100" spc="75" dirty="0">
                <a:solidFill>
                  <a:srgbClr val="FF0000"/>
                </a:solidFill>
                <a:latin typeface="Calibri"/>
                <a:cs typeface="Calibri"/>
              </a:rPr>
              <a:t>εργαλεία </a:t>
            </a:r>
            <a:r>
              <a:rPr sz="1100" spc="70" dirty="0">
                <a:solidFill>
                  <a:srgbClr val="FF0000"/>
                </a:solidFill>
                <a:latin typeface="Calibri"/>
                <a:cs typeface="Calibri"/>
              </a:rPr>
              <a:t>για </a:t>
            </a:r>
            <a:r>
              <a:rPr sz="1100" spc="75" dirty="0">
                <a:solidFill>
                  <a:srgbClr val="FF0000"/>
                </a:solidFill>
                <a:latin typeface="Calibri"/>
                <a:cs typeface="Calibri"/>
              </a:rPr>
              <a:t>διάφορες </a:t>
            </a:r>
            <a:r>
              <a:rPr sz="1100" spc="8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100" spc="75" dirty="0">
                <a:solidFill>
                  <a:srgbClr val="FF0000"/>
                </a:solidFill>
                <a:latin typeface="Calibri"/>
                <a:cs typeface="Calibri"/>
              </a:rPr>
              <a:t>δραστηριότητες κυβερνοεπιθέσεων </a:t>
            </a:r>
            <a:r>
              <a:rPr sz="1100" spc="70" dirty="0">
                <a:solidFill>
                  <a:srgbClr val="FF0000"/>
                </a:solidFill>
                <a:latin typeface="Calibri"/>
                <a:cs typeface="Calibri"/>
              </a:rPr>
              <a:t>και </a:t>
            </a:r>
            <a:r>
              <a:rPr sz="1100" spc="80" dirty="0">
                <a:solidFill>
                  <a:srgbClr val="FF0000"/>
                </a:solidFill>
                <a:latin typeface="Calibri"/>
                <a:cs typeface="Calibri"/>
              </a:rPr>
              <a:t>να </a:t>
            </a:r>
            <a:r>
              <a:rPr sz="1100" spc="75" dirty="0">
                <a:solidFill>
                  <a:srgbClr val="FF0000"/>
                </a:solidFill>
                <a:latin typeface="Calibri"/>
                <a:cs typeface="Calibri"/>
              </a:rPr>
              <a:t>διευθυνσιοδοτηθούν </a:t>
            </a:r>
            <a:r>
              <a:rPr sz="1100" spc="60" dirty="0">
                <a:solidFill>
                  <a:srgbClr val="FF0000"/>
                </a:solidFill>
                <a:latin typeface="Calibri"/>
                <a:cs typeface="Calibri"/>
              </a:rPr>
              <a:t>οι </a:t>
            </a:r>
            <a:r>
              <a:rPr sz="1100" spc="80" dirty="0">
                <a:solidFill>
                  <a:srgbClr val="FF0000"/>
                </a:solidFill>
                <a:latin typeface="Calibri"/>
                <a:cs typeface="Calibri"/>
              </a:rPr>
              <a:t>υπάρχουσες </a:t>
            </a:r>
            <a:r>
              <a:rPr sz="1100" spc="8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100" spc="75" dirty="0">
                <a:solidFill>
                  <a:srgbClr val="FF0000"/>
                </a:solidFill>
                <a:latin typeface="Calibri"/>
                <a:cs typeface="Calibri"/>
              </a:rPr>
              <a:t>αδυναμίες</a:t>
            </a:r>
            <a:r>
              <a:rPr sz="1100" spc="4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100" spc="80" dirty="0">
                <a:solidFill>
                  <a:srgbClr val="FF0000"/>
                </a:solidFill>
                <a:latin typeface="Calibri"/>
                <a:cs typeface="Calibri"/>
              </a:rPr>
              <a:t>ασφάλειας</a:t>
            </a:r>
            <a:r>
              <a:rPr sz="1100" spc="5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100" spc="70" dirty="0">
                <a:solidFill>
                  <a:srgbClr val="FF0000"/>
                </a:solidFill>
                <a:latin typeface="Calibri"/>
                <a:cs typeface="Calibri"/>
              </a:rPr>
              <a:t>για</a:t>
            </a:r>
            <a:r>
              <a:rPr sz="1100" spc="4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100" spc="75" dirty="0">
                <a:solidFill>
                  <a:srgbClr val="FF0000"/>
                </a:solidFill>
                <a:latin typeface="Calibri"/>
                <a:cs typeface="Calibri"/>
              </a:rPr>
              <a:t>την</a:t>
            </a:r>
            <a:r>
              <a:rPr sz="1100" spc="4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100" spc="85" dirty="0">
                <a:solidFill>
                  <a:srgbClr val="FF0000"/>
                </a:solidFill>
                <a:latin typeface="Calibri"/>
                <a:cs typeface="Calibri"/>
              </a:rPr>
              <a:t>αποφυγή</a:t>
            </a:r>
            <a:r>
              <a:rPr sz="1100" spc="4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100" spc="85" dirty="0">
                <a:solidFill>
                  <a:srgbClr val="FF0000"/>
                </a:solidFill>
                <a:latin typeface="Calibri"/>
                <a:cs typeface="Calibri"/>
              </a:rPr>
              <a:t>ή</a:t>
            </a:r>
            <a:r>
              <a:rPr sz="1100" spc="4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100" spc="70" dirty="0">
                <a:solidFill>
                  <a:srgbClr val="FF0000"/>
                </a:solidFill>
                <a:latin typeface="Calibri"/>
                <a:cs typeface="Calibri"/>
              </a:rPr>
              <a:t>τον</a:t>
            </a:r>
            <a:r>
              <a:rPr sz="1100" spc="4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100" spc="75" dirty="0">
                <a:solidFill>
                  <a:srgbClr val="FF0000"/>
                </a:solidFill>
                <a:latin typeface="Calibri"/>
                <a:cs typeface="Calibri"/>
              </a:rPr>
              <a:t>μετριασμό</a:t>
            </a:r>
            <a:r>
              <a:rPr sz="1100" spc="4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100" spc="80" dirty="0">
                <a:solidFill>
                  <a:srgbClr val="FF0000"/>
                </a:solidFill>
                <a:latin typeface="Calibri"/>
                <a:cs typeface="Calibri"/>
              </a:rPr>
              <a:t>των</a:t>
            </a:r>
            <a:r>
              <a:rPr sz="1100" spc="3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100" spc="70" dirty="0">
                <a:solidFill>
                  <a:srgbClr val="FF0000"/>
                </a:solidFill>
                <a:latin typeface="Calibri"/>
                <a:cs typeface="Calibri"/>
              </a:rPr>
              <a:t>σχετικών</a:t>
            </a:r>
            <a:r>
              <a:rPr sz="1100" spc="4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100" spc="75" dirty="0">
                <a:solidFill>
                  <a:srgbClr val="FF0000"/>
                </a:solidFill>
                <a:latin typeface="Calibri"/>
                <a:cs typeface="Calibri"/>
              </a:rPr>
              <a:t>κινδύνων</a:t>
            </a:r>
            <a:r>
              <a:rPr sz="1100" spc="4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100" spc="70" dirty="0">
                <a:solidFill>
                  <a:srgbClr val="FF0000"/>
                </a:solidFill>
                <a:latin typeface="Calibri"/>
                <a:cs typeface="Calibri"/>
              </a:rPr>
              <a:t>στον </a:t>
            </a:r>
            <a:r>
              <a:rPr sz="1100" spc="-23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100" spc="75" dirty="0">
                <a:solidFill>
                  <a:srgbClr val="FF0000"/>
                </a:solidFill>
                <a:latin typeface="Calibri"/>
                <a:cs typeface="Calibri"/>
              </a:rPr>
              <a:t>κυβερνοχώρο. </a:t>
            </a:r>
            <a:r>
              <a:rPr sz="1100" spc="85" dirty="0">
                <a:solidFill>
                  <a:srgbClr val="FF0000"/>
                </a:solidFill>
                <a:latin typeface="Calibri"/>
                <a:cs typeface="Calibri"/>
              </a:rPr>
              <a:t>Ως </a:t>
            </a:r>
            <a:r>
              <a:rPr sz="1100" spc="70" dirty="0">
                <a:solidFill>
                  <a:srgbClr val="FF0000"/>
                </a:solidFill>
                <a:latin typeface="Calibri"/>
                <a:cs typeface="Calibri"/>
              </a:rPr>
              <a:t>εκ τούτου, όλες </a:t>
            </a:r>
            <a:r>
              <a:rPr sz="1100" spc="75" dirty="0">
                <a:solidFill>
                  <a:srgbClr val="FF0000"/>
                </a:solidFill>
                <a:latin typeface="Calibri"/>
                <a:cs typeface="Calibri"/>
              </a:rPr>
              <a:t>αυτές </a:t>
            </a:r>
            <a:r>
              <a:rPr sz="1100" spc="65" dirty="0">
                <a:solidFill>
                  <a:srgbClr val="FF0000"/>
                </a:solidFill>
                <a:latin typeface="Calibri"/>
                <a:cs typeface="Calibri"/>
              </a:rPr>
              <a:t>οι </a:t>
            </a:r>
            <a:r>
              <a:rPr sz="1100" spc="70" dirty="0">
                <a:solidFill>
                  <a:srgbClr val="FF0000"/>
                </a:solidFill>
                <a:latin typeface="Calibri"/>
                <a:cs typeface="Calibri"/>
              </a:rPr>
              <a:t>πρακτικές </a:t>
            </a:r>
            <a:r>
              <a:rPr sz="1100" spc="75" dirty="0">
                <a:solidFill>
                  <a:srgbClr val="FF0000"/>
                </a:solidFill>
                <a:latin typeface="Calibri"/>
                <a:cs typeface="Calibri"/>
              </a:rPr>
              <a:t>δραστηριότητες </a:t>
            </a:r>
            <a:r>
              <a:rPr sz="1100" spc="70" dirty="0">
                <a:solidFill>
                  <a:srgbClr val="FF0000"/>
                </a:solidFill>
                <a:latin typeface="Calibri"/>
                <a:cs typeface="Calibri"/>
              </a:rPr>
              <a:t>προορίζονται </a:t>
            </a:r>
            <a:r>
              <a:rPr sz="1100" spc="7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100" spc="70" dirty="0">
                <a:solidFill>
                  <a:srgbClr val="FF0000"/>
                </a:solidFill>
                <a:latin typeface="Calibri"/>
                <a:cs typeface="Calibri"/>
              </a:rPr>
              <a:t>αποκλειστικά και </a:t>
            </a:r>
            <a:r>
              <a:rPr sz="1100" spc="80" dirty="0">
                <a:solidFill>
                  <a:srgbClr val="FF0000"/>
                </a:solidFill>
                <a:latin typeface="Calibri"/>
                <a:cs typeface="Calibri"/>
              </a:rPr>
              <a:t>μόνο </a:t>
            </a:r>
            <a:r>
              <a:rPr sz="1100" spc="70" dirty="0">
                <a:solidFill>
                  <a:srgbClr val="FF0000"/>
                </a:solidFill>
                <a:latin typeface="Calibri"/>
                <a:cs typeface="Calibri"/>
              </a:rPr>
              <a:t>για εκπαιδευτικούς </a:t>
            </a:r>
            <a:r>
              <a:rPr sz="1100" spc="80" dirty="0">
                <a:solidFill>
                  <a:srgbClr val="FF0000"/>
                </a:solidFill>
                <a:latin typeface="Calibri"/>
                <a:cs typeface="Calibri"/>
              </a:rPr>
              <a:t>σκοπούς </a:t>
            </a:r>
            <a:r>
              <a:rPr sz="1100" spc="70" dirty="0">
                <a:solidFill>
                  <a:srgbClr val="FF0000"/>
                </a:solidFill>
                <a:latin typeface="Calibri"/>
                <a:cs typeface="Calibri"/>
              </a:rPr>
              <a:t>και </a:t>
            </a:r>
            <a:r>
              <a:rPr sz="1100" spc="65" dirty="0">
                <a:solidFill>
                  <a:srgbClr val="FF0000"/>
                </a:solidFill>
                <a:latin typeface="Calibri"/>
                <a:cs typeface="Calibri"/>
              </a:rPr>
              <a:t>όχι </a:t>
            </a:r>
            <a:r>
              <a:rPr sz="1100" spc="70" dirty="0">
                <a:solidFill>
                  <a:srgbClr val="FF0000"/>
                </a:solidFill>
                <a:latin typeface="Calibri"/>
                <a:cs typeface="Calibri"/>
              </a:rPr>
              <a:t>για </a:t>
            </a:r>
            <a:r>
              <a:rPr sz="1100" spc="75" dirty="0">
                <a:solidFill>
                  <a:srgbClr val="FF0000"/>
                </a:solidFill>
                <a:latin typeface="Calibri"/>
                <a:cs typeface="Calibri"/>
              </a:rPr>
              <a:t>οποιαδήποτε </a:t>
            </a:r>
            <a:r>
              <a:rPr sz="1100" spc="80" dirty="0">
                <a:solidFill>
                  <a:srgbClr val="FF0000"/>
                </a:solidFill>
                <a:latin typeface="Calibri"/>
                <a:cs typeface="Calibri"/>
              </a:rPr>
              <a:t>άλλη </a:t>
            </a:r>
            <a:r>
              <a:rPr sz="1100" spc="8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100" spc="80" dirty="0">
                <a:solidFill>
                  <a:srgbClr val="FF0000"/>
                </a:solidFill>
                <a:latin typeface="Calibri"/>
                <a:cs typeface="Calibri"/>
              </a:rPr>
              <a:t>κακόβουλη</a:t>
            </a:r>
            <a:r>
              <a:rPr sz="1100" spc="3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100" spc="85" dirty="0">
                <a:solidFill>
                  <a:srgbClr val="FF0000"/>
                </a:solidFill>
                <a:latin typeface="Calibri"/>
                <a:cs typeface="Calibri"/>
              </a:rPr>
              <a:t>ή</a:t>
            </a:r>
            <a:r>
              <a:rPr sz="1100" spc="3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100" spc="75" dirty="0">
                <a:solidFill>
                  <a:srgbClr val="FF0000"/>
                </a:solidFill>
                <a:latin typeface="Calibri"/>
                <a:cs typeface="Calibri"/>
              </a:rPr>
              <a:t>ανεξουσιοδοτημένη</a:t>
            </a:r>
            <a:r>
              <a:rPr sz="1100" spc="2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100" spc="70" dirty="0">
                <a:solidFill>
                  <a:srgbClr val="FF0000"/>
                </a:solidFill>
                <a:latin typeface="Calibri"/>
                <a:cs typeface="Calibri"/>
              </a:rPr>
              <a:t>δραστηριότητα.</a:t>
            </a:r>
            <a:endParaRPr sz="1100">
              <a:latin typeface="Calibri"/>
              <a:cs typeface="Calibri"/>
            </a:endParaRPr>
          </a:p>
        </p:txBody>
      </p:sp>
      <p:pic>
        <p:nvPicPr>
          <p:cNvPr id="12" name="object 1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548880" y="4580254"/>
            <a:ext cx="3294062" cy="612140"/>
          </a:xfrm>
          <a:prstGeom prst="rect">
            <a:avLst/>
          </a:prstGeom>
        </p:spPr>
      </p:pic>
    </p:spTree>
  </p:cSld>
  <p:clrMapOvr>
    <a:masterClrMapping/>
  </p:clrMapOvr>
</p:sld>
</file>

<file path=ppt/slides/slide2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6042660" cy="6878955"/>
            <a:chOff x="0" y="0"/>
            <a:chExt cx="6042660" cy="6878955"/>
          </a:xfrm>
        </p:grpSpPr>
        <p:sp>
          <p:nvSpPr>
            <p:cNvPr id="3" name="object 3"/>
            <p:cNvSpPr/>
            <p:nvPr/>
          </p:nvSpPr>
          <p:spPr>
            <a:xfrm>
              <a:off x="4498340" y="5113972"/>
              <a:ext cx="798195" cy="1739264"/>
            </a:xfrm>
            <a:custGeom>
              <a:avLst/>
              <a:gdLst/>
              <a:ahLst/>
              <a:cxnLst/>
              <a:rect l="l" t="t" r="r" b="b"/>
              <a:pathLst>
                <a:path w="798195" h="1739265">
                  <a:moveTo>
                    <a:pt x="610235" y="0"/>
                  </a:moveTo>
                  <a:lnTo>
                    <a:pt x="561339" y="6667"/>
                  </a:lnTo>
                  <a:lnTo>
                    <a:pt x="516889" y="25400"/>
                  </a:lnTo>
                  <a:lnTo>
                    <a:pt x="478472" y="55244"/>
                  </a:lnTo>
                  <a:lnTo>
                    <a:pt x="448310" y="94614"/>
                  </a:lnTo>
                  <a:lnTo>
                    <a:pt x="428942" y="142239"/>
                  </a:lnTo>
                  <a:lnTo>
                    <a:pt x="0" y="1738947"/>
                  </a:lnTo>
                  <a:lnTo>
                    <a:pt x="27939" y="1738947"/>
                  </a:lnTo>
                  <a:lnTo>
                    <a:pt x="454025" y="148907"/>
                  </a:lnTo>
                  <a:lnTo>
                    <a:pt x="470535" y="107950"/>
                  </a:lnTo>
                  <a:lnTo>
                    <a:pt x="496252" y="74294"/>
                  </a:lnTo>
                  <a:lnTo>
                    <a:pt x="529589" y="48577"/>
                  </a:lnTo>
                  <a:lnTo>
                    <a:pt x="567689" y="32384"/>
                  </a:lnTo>
                  <a:lnTo>
                    <a:pt x="609600" y="26669"/>
                  </a:lnTo>
                  <a:lnTo>
                    <a:pt x="698750" y="26669"/>
                  </a:lnTo>
                  <a:lnTo>
                    <a:pt x="659130" y="6667"/>
                  </a:lnTo>
                  <a:lnTo>
                    <a:pt x="610235" y="0"/>
                  </a:lnTo>
                  <a:close/>
                </a:path>
                <a:path w="798195" h="1739265">
                  <a:moveTo>
                    <a:pt x="698750" y="26669"/>
                  </a:moveTo>
                  <a:lnTo>
                    <a:pt x="609600" y="26669"/>
                  </a:lnTo>
                  <a:lnTo>
                    <a:pt x="652462" y="32384"/>
                  </a:lnTo>
                  <a:lnTo>
                    <a:pt x="709612" y="60959"/>
                  </a:lnTo>
                  <a:lnTo>
                    <a:pt x="750570" y="109537"/>
                  </a:lnTo>
                  <a:lnTo>
                    <a:pt x="770889" y="170497"/>
                  </a:lnTo>
                  <a:lnTo>
                    <a:pt x="771842" y="202882"/>
                  </a:lnTo>
                  <a:lnTo>
                    <a:pt x="766445" y="235584"/>
                  </a:lnTo>
                  <a:lnTo>
                    <a:pt x="362585" y="1738947"/>
                  </a:lnTo>
                  <a:lnTo>
                    <a:pt x="390525" y="1738947"/>
                  </a:lnTo>
                  <a:lnTo>
                    <a:pt x="791527" y="242252"/>
                  </a:lnTo>
                  <a:lnTo>
                    <a:pt x="797877" y="204787"/>
                  </a:lnTo>
                  <a:lnTo>
                    <a:pt x="796607" y="167322"/>
                  </a:lnTo>
                  <a:lnTo>
                    <a:pt x="773112" y="96202"/>
                  </a:lnTo>
                  <a:lnTo>
                    <a:pt x="724535" y="39687"/>
                  </a:lnTo>
                  <a:lnTo>
                    <a:pt x="698750" y="26669"/>
                  </a:lnTo>
                  <a:close/>
                </a:path>
              </a:pathLst>
            </a:custGeom>
            <a:solidFill>
              <a:srgbClr val="D679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2933700" y="1270"/>
              <a:ext cx="1818639" cy="6856730"/>
            </a:xfrm>
            <a:custGeom>
              <a:avLst/>
              <a:gdLst/>
              <a:ahLst/>
              <a:cxnLst/>
              <a:rect l="l" t="t" r="r" b="b"/>
              <a:pathLst>
                <a:path w="1818639" h="6856730">
                  <a:moveTo>
                    <a:pt x="1818322" y="0"/>
                  </a:moveTo>
                  <a:lnTo>
                    <a:pt x="0" y="6856730"/>
                  </a:lnTo>
                </a:path>
              </a:pathLst>
            </a:custGeom>
            <a:ln w="22225">
              <a:solidFill>
                <a:srgbClr val="D6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3497579" y="17779"/>
              <a:ext cx="2545080" cy="6837680"/>
            </a:xfrm>
            <a:custGeom>
              <a:avLst/>
              <a:gdLst/>
              <a:ahLst/>
              <a:cxnLst/>
              <a:rect l="l" t="t" r="r" b="b"/>
              <a:pathLst>
                <a:path w="2545079" h="6837680">
                  <a:moveTo>
                    <a:pt x="1321435" y="2283142"/>
                  </a:moveTo>
                  <a:lnTo>
                    <a:pt x="1271587" y="2291397"/>
                  </a:lnTo>
                  <a:lnTo>
                    <a:pt x="1226185" y="2312352"/>
                  </a:lnTo>
                  <a:lnTo>
                    <a:pt x="1187767" y="2345372"/>
                  </a:lnTo>
                  <a:lnTo>
                    <a:pt x="1159510" y="2389187"/>
                  </a:lnTo>
                  <a:lnTo>
                    <a:pt x="1159510" y="2390457"/>
                  </a:lnTo>
                  <a:lnTo>
                    <a:pt x="819150" y="3658870"/>
                  </a:lnTo>
                  <a:lnTo>
                    <a:pt x="0" y="6836410"/>
                  </a:lnTo>
                  <a:lnTo>
                    <a:pt x="13335" y="6837680"/>
                  </a:lnTo>
                  <a:lnTo>
                    <a:pt x="26670" y="6837680"/>
                  </a:lnTo>
                  <a:lnTo>
                    <a:pt x="843365" y="3664902"/>
                  </a:lnTo>
                  <a:lnTo>
                    <a:pt x="1183322" y="2398077"/>
                  </a:lnTo>
                  <a:lnTo>
                    <a:pt x="1208087" y="2360612"/>
                  </a:lnTo>
                  <a:lnTo>
                    <a:pt x="1241107" y="2332355"/>
                  </a:lnTo>
                  <a:lnTo>
                    <a:pt x="1279842" y="2314257"/>
                  </a:lnTo>
                  <a:lnTo>
                    <a:pt x="1322705" y="2307590"/>
                  </a:lnTo>
                  <a:lnTo>
                    <a:pt x="1417637" y="2307590"/>
                  </a:lnTo>
                  <a:lnTo>
                    <a:pt x="1372870" y="2289175"/>
                  </a:lnTo>
                  <a:lnTo>
                    <a:pt x="1321435" y="2283142"/>
                  </a:lnTo>
                  <a:close/>
                </a:path>
                <a:path w="2545079" h="6837680">
                  <a:moveTo>
                    <a:pt x="1417637" y="2307590"/>
                  </a:moveTo>
                  <a:lnTo>
                    <a:pt x="1322705" y="2307590"/>
                  </a:lnTo>
                  <a:lnTo>
                    <a:pt x="1366837" y="2313305"/>
                  </a:lnTo>
                  <a:lnTo>
                    <a:pt x="1412557" y="2334260"/>
                  </a:lnTo>
                  <a:lnTo>
                    <a:pt x="1448435" y="2367280"/>
                  </a:lnTo>
                  <a:lnTo>
                    <a:pt x="1472565" y="2409190"/>
                  </a:lnTo>
                  <a:lnTo>
                    <a:pt x="1483042" y="2456815"/>
                  </a:lnTo>
                  <a:lnTo>
                    <a:pt x="1477962" y="2506662"/>
                  </a:lnTo>
                  <a:lnTo>
                    <a:pt x="1220152" y="3457892"/>
                  </a:lnTo>
                  <a:lnTo>
                    <a:pt x="1214120" y="3493452"/>
                  </a:lnTo>
                  <a:lnTo>
                    <a:pt x="1223010" y="3563620"/>
                  </a:lnTo>
                  <a:lnTo>
                    <a:pt x="1258570" y="3626802"/>
                  </a:lnTo>
                  <a:lnTo>
                    <a:pt x="1314767" y="3670300"/>
                  </a:lnTo>
                  <a:lnTo>
                    <a:pt x="1397635" y="3689350"/>
                  </a:lnTo>
                  <a:lnTo>
                    <a:pt x="1444625" y="3683000"/>
                  </a:lnTo>
                  <a:lnTo>
                    <a:pt x="1487805" y="3664902"/>
                  </a:lnTo>
                  <a:lnTo>
                    <a:pt x="1490662" y="3662680"/>
                  </a:lnTo>
                  <a:lnTo>
                    <a:pt x="1403985" y="3662680"/>
                  </a:lnTo>
                  <a:lnTo>
                    <a:pt x="1354137" y="3657600"/>
                  </a:lnTo>
                  <a:lnTo>
                    <a:pt x="1299210" y="3630612"/>
                  </a:lnTo>
                  <a:lnTo>
                    <a:pt x="1259205" y="3584257"/>
                  </a:lnTo>
                  <a:lnTo>
                    <a:pt x="1239202" y="3526155"/>
                  </a:lnTo>
                  <a:lnTo>
                    <a:pt x="1238567" y="3495357"/>
                  </a:lnTo>
                  <a:lnTo>
                    <a:pt x="1243965" y="3464242"/>
                  </a:lnTo>
                  <a:lnTo>
                    <a:pt x="1502092" y="2513012"/>
                  </a:lnTo>
                  <a:lnTo>
                    <a:pt x="1508442" y="2464435"/>
                  </a:lnTo>
                  <a:lnTo>
                    <a:pt x="1502092" y="2417445"/>
                  </a:lnTo>
                  <a:lnTo>
                    <a:pt x="1483995" y="2374265"/>
                  </a:lnTo>
                  <a:lnTo>
                    <a:pt x="1455737" y="2336800"/>
                  </a:lnTo>
                  <a:lnTo>
                    <a:pt x="1418272" y="2307907"/>
                  </a:lnTo>
                  <a:lnTo>
                    <a:pt x="1417637" y="2307590"/>
                  </a:lnTo>
                  <a:close/>
                </a:path>
                <a:path w="2545079" h="6837680">
                  <a:moveTo>
                    <a:pt x="2545080" y="0"/>
                  </a:moveTo>
                  <a:lnTo>
                    <a:pt x="2518410" y="0"/>
                  </a:lnTo>
                  <a:lnTo>
                    <a:pt x="1939290" y="2101215"/>
                  </a:lnTo>
                  <a:lnTo>
                    <a:pt x="1547495" y="3546475"/>
                  </a:lnTo>
                  <a:lnTo>
                    <a:pt x="1526540" y="3592195"/>
                  </a:lnTo>
                  <a:lnTo>
                    <a:pt x="1493520" y="3628072"/>
                  </a:lnTo>
                  <a:lnTo>
                    <a:pt x="1451610" y="3652202"/>
                  </a:lnTo>
                  <a:lnTo>
                    <a:pt x="1403985" y="3662680"/>
                  </a:lnTo>
                  <a:lnTo>
                    <a:pt x="1490662" y="3662680"/>
                  </a:lnTo>
                  <a:lnTo>
                    <a:pt x="1525270" y="3636645"/>
                  </a:lnTo>
                  <a:lnTo>
                    <a:pt x="1554162" y="3599180"/>
                  </a:lnTo>
                  <a:lnTo>
                    <a:pt x="1572895" y="3554095"/>
                  </a:lnTo>
                  <a:lnTo>
                    <a:pt x="1964690" y="2108835"/>
                  </a:lnTo>
                  <a:lnTo>
                    <a:pt x="2540000" y="16510"/>
                  </a:lnTo>
                  <a:lnTo>
                    <a:pt x="2543810" y="3810"/>
                  </a:lnTo>
                  <a:lnTo>
                    <a:pt x="2545080" y="0"/>
                  </a:lnTo>
                  <a:close/>
                </a:path>
              </a:pathLst>
            </a:custGeom>
            <a:solidFill>
              <a:srgbClr val="FFB8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5841999" cy="6858000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9914890" y="33019"/>
            <a:ext cx="2174240" cy="1244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50" spc="60" dirty="0">
                <a:solidFill>
                  <a:srgbClr val="FFFFFF"/>
                </a:solidFill>
                <a:latin typeface="Calibri"/>
                <a:cs typeface="Calibri"/>
              </a:rPr>
              <a:t>CSP004_C_E:</a:t>
            </a:r>
            <a:r>
              <a:rPr sz="65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650" spc="55" dirty="0">
                <a:solidFill>
                  <a:srgbClr val="FFFFFF"/>
                </a:solidFill>
                <a:latin typeface="Calibri"/>
                <a:cs typeface="Calibri"/>
              </a:rPr>
              <a:t>Abdelkader</a:t>
            </a:r>
            <a:r>
              <a:rPr sz="65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650" spc="60" dirty="0">
                <a:solidFill>
                  <a:srgbClr val="FFFFFF"/>
                </a:solidFill>
                <a:latin typeface="Calibri"/>
                <a:cs typeface="Calibri"/>
              </a:rPr>
              <a:t>Shaaban</a:t>
            </a:r>
            <a:r>
              <a:rPr sz="65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650" spc="55" dirty="0">
                <a:solidFill>
                  <a:srgbClr val="FFFFFF"/>
                </a:solidFill>
                <a:latin typeface="Calibri"/>
                <a:cs typeface="Calibri"/>
              </a:rPr>
              <a:t>και</a:t>
            </a:r>
            <a:r>
              <a:rPr sz="650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650" spc="50" dirty="0">
                <a:solidFill>
                  <a:srgbClr val="FFFFFF"/>
                </a:solidFill>
                <a:latin typeface="Calibri"/>
                <a:cs typeface="Calibri"/>
              </a:rPr>
              <a:t>Stefan</a:t>
            </a:r>
            <a:r>
              <a:rPr sz="65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650" spc="50" dirty="0">
                <a:solidFill>
                  <a:srgbClr val="FFFFFF"/>
                </a:solidFill>
                <a:latin typeface="Calibri"/>
                <a:cs typeface="Calibri"/>
              </a:rPr>
              <a:t>Schauer</a:t>
            </a:r>
            <a:endParaRPr sz="650">
              <a:latin typeface="Calibri"/>
              <a:cs typeface="Calibri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5920740" y="2878137"/>
            <a:ext cx="5224780" cy="1002665"/>
          </a:xfrm>
          <a:prstGeom prst="rect">
            <a:avLst/>
          </a:prstGeom>
        </p:spPr>
        <p:txBody>
          <a:bodyPr vert="horz" wrap="square" lIns="0" tIns="34925" rIns="0" bIns="0" rtlCol="0">
            <a:spAutoFit/>
          </a:bodyPr>
          <a:lstStyle/>
          <a:p>
            <a:pPr marL="12700" marR="5080">
              <a:lnSpc>
                <a:spcPts val="2590"/>
              </a:lnSpc>
              <a:spcBef>
                <a:spcPts val="275"/>
              </a:spcBef>
            </a:pPr>
            <a:r>
              <a:rPr sz="2250" spc="20" dirty="0"/>
              <a:t>IDS</a:t>
            </a:r>
            <a:r>
              <a:rPr sz="2250" spc="65" dirty="0"/>
              <a:t> </a:t>
            </a:r>
            <a:r>
              <a:rPr sz="2250" spc="25" dirty="0"/>
              <a:t>(Intrusion</a:t>
            </a:r>
            <a:r>
              <a:rPr sz="2250" spc="70" dirty="0"/>
              <a:t> </a:t>
            </a:r>
            <a:r>
              <a:rPr sz="2250" spc="25" dirty="0"/>
              <a:t>Detection</a:t>
            </a:r>
            <a:r>
              <a:rPr sz="2250" spc="70" dirty="0"/>
              <a:t> </a:t>
            </a:r>
            <a:r>
              <a:rPr sz="2250" spc="25" dirty="0"/>
              <a:t>System</a:t>
            </a:r>
            <a:r>
              <a:rPr sz="2250" spc="70" dirty="0"/>
              <a:t> </a:t>
            </a:r>
            <a:r>
              <a:rPr sz="2250" dirty="0"/>
              <a:t>-</a:t>
            </a:r>
            <a:r>
              <a:rPr sz="2250" spc="70" dirty="0"/>
              <a:t> </a:t>
            </a:r>
            <a:r>
              <a:rPr sz="2250" spc="25" dirty="0"/>
              <a:t>Σύστημα </a:t>
            </a:r>
            <a:r>
              <a:rPr sz="2250" spc="-550" dirty="0"/>
              <a:t> </a:t>
            </a:r>
            <a:r>
              <a:rPr sz="2250" spc="25" dirty="0"/>
              <a:t>ανίχνευσης</a:t>
            </a:r>
            <a:r>
              <a:rPr sz="2250" spc="60" dirty="0"/>
              <a:t> </a:t>
            </a:r>
            <a:r>
              <a:rPr sz="2250" spc="25" dirty="0"/>
              <a:t>εισβολών)</a:t>
            </a:r>
            <a:endParaRPr sz="2250"/>
          </a:p>
          <a:p>
            <a:pPr marL="12700">
              <a:lnSpc>
                <a:spcPct val="100000"/>
              </a:lnSpc>
              <a:spcBef>
                <a:spcPts val="240"/>
              </a:spcBef>
            </a:pPr>
            <a:r>
              <a:rPr sz="1750" spc="110" dirty="0">
                <a:solidFill>
                  <a:srgbClr val="FFB800"/>
                </a:solidFill>
              </a:rPr>
              <a:t>SURICATA</a:t>
            </a:r>
            <a:endParaRPr sz="1750"/>
          </a:p>
        </p:txBody>
      </p:sp>
      <p:pic>
        <p:nvPicPr>
          <p:cNvPr id="9" name="object 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548880" y="6075679"/>
            <a:ext cx="3294062" cy="61214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500380" y="0"/>
            <a:ext cx="11268710" cy="6878955"/>
            <a:chOff x="500380" y="0"/>
            <a:chExt cx="11268710" cy="6878955"/>
          </a:xfrm>
        </p:grpSpPr>
        <p:sp>
          <p:nvSpPr>
            <p:cNvPr id="3" name="object 3"/>
            <p:cNvSpPr/>
            <p:nvPr/>
          </p:nvSpPr>
          <p:spPr>
            <a:xfrm>
              <a:off x="6896100" y="1270"/>
              <a:ext cx="1818639" cy="6856730"/>
            </a:xfrm>
            <a:custGeom>
              <a:avLst/>
              <a:gdLst/>
              <a:ahLst/>
              <a:cxnLst/>
              <a:rect l="l" t="t" r="r" b="b"/>
              <a:pathLst>
                <a:path w="1818640" h="6856730">
                  <a:moveTo>
                    <a:pt x="0" y="6856730"/>
                  </a:moveTo>
                  <a:lnTo>
                    <a:pt x="1818322" y="0"/>
                  </a:lnTo>
                </a:path>
              </a:pathLst>
            </a:custGeom>
            <a:ln w="22225">
              <a:solidFill>
                <a:srgbClr val="D6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00380" y="1539239"/>
              <a:ext cx="11268710" cy="531876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95960" y="1734820"/>
              <a:ext cx="10690860" cy="5123180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2683509" y="5134610"/>
              <a:ext cx="1341120" cy="800100"/>
            </a:xfrm>
            <a:custGeom>
              <a:avLst/>
              <a:gdLst/>
              <a:ahLst/>
              <a:cxnLst/>
              <a:rect l="l" t="t" r="r" b="b"/>
              <a:pathLst>
                <a:path w="1341120" h="800100">
                  <a:moveTo>
                    <a:pt x="0" y="800099"/>
                  </a:moveTo>
                  <a:lnTo>
                    <a:pt x="1341119" y="800099"/>
                  </a:lnTo>
                  <a:lnTo>
                    <a:pt x="1341119" y="0"/>
                  </a:lnTo>
                  <a:lnTo>
                    <a:pt x="0" y="0"/>
                  </a:lnTo>
                  <a:lnTo>
                    <a:pt x="0" y="800099"/>
                  </a:lnTo>
                </a:path>
              </a:pathLst>
            </a:custGeom>
            <a:ln w="285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875030" y="411479"/>
            <a:ext cx="4898390" cy="3683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250" spc="175" dirty="0">
                <a:solidFill>
                  <a:srgbClr val="000000"/>
                </a:solidFill>
              </a:rPr>
              <a:t>Εκκίνηση</a:t>
            </a:r>
            <a:r>
              <a:rPr sz="2250" spc="204" dirty="0">
                <a:solidFill>
                  <a:srgbClr val="000000"/>
                </a:solidFill>
              </a:rPr>
              <a:t> </a:t>
            </a:r>
            <a:r>
              <a:rPr sz="2250" spc="165" dirty="0">
                <a:solidFill>
                  <a:srgbClr val="000000"/>
                </a:solidFill>
              </a:rPr>
              <a:t>πράκτορα</a:t>
            </a:r>
            <a:r>
              <a:rPr sz="2250" spc="185" dirty="0">
                <a:solidFill>
                  <a:srgbClr val="000000"/>
                </a:solidFill>
              </a:rPr>
              <a:t> </a:t>
            </a:r>
            <a:r>
              <a:rPr sz="2250" spc="165" dirty="0">
                <a:solidFill>
                  <a:srgbClr val="000000"/>
                </a:solidFill>
              </a:rPr>
              <a:t>ακραίο</a:t>
            </a:r>
            <a:r>
              <a:rPr sz="2250" spc="195" dirty="0">
                <a:solidFill>
                  <a:srgbClr val="000000"/>
                </a:solidFill>
              </a:rPr>
              <a:t> </a:t>
            </a:r>
            <a:r>
              <a:rPr sz="2250" spc="160" dirty="0">
                <a:solidFill>
                  <a:srgbClr val="000000"/>
                </a:solidFill>
              </a:rPr>
              <a:t>σημείο)</a:t>
            </a:r>
            <a:endParaRPr sz="2250"/>
          </a:p>
        </p:txBody>
      </p:sp>
      <p:sp>
        <p:nvSpPr>
          <p:cNvPr id="8" name="object 8"/>
          <p:cNvSpPr txBox="1"/>
          <p:nvPr/>
        </p:nvSpPr>
        <p:spPr>
          <a:xfrm>
            <a:off x="875030" y="1056004"/>
            <a:ext cx="3931920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9720" indent="-287020">
              <a:lnSpc>
                <a:spcPct val="100000"/>
              </a:lnSpc>
              <a:spcBef>
                <a:spcPts val="100"/>
              </a:spcBef>
              <a:buSzPct val="163636"/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sz="1100" spc="75" dirty="0">
                <a:latin typeface="Calibri"/>
                <a:cs typeface="Calibri"/>
              </a:rPr>
              <a:t>Σε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spc="80" dirty="0">
                <a:latin typeface="Calibri"/>
                <a:cs typeface="Calibri"/>
              </a:rPr>
              <a:t>αυτό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spc="70" dirty="0">
                <a:latin typeface="Calibri"/>
                <a:cs typeface="Calibri"/>
              </a:rPr>
              <a:t>το</a:t>
            </a:r>
            <a:r>
              <a:rPr sz="1100" spc="45" dirty="0">
                <a:latin typeface="Calibri"/>
                <a:cs typeface="Calibri"/>
              </a:rPr>
              <a:t> </a:t>
            </a:r>
            <a:r>
              <a:rPr sz="1100" spc="75" dirty="0">
                <a:latin typeface="Calibri"/>
                <a:cs typeface="Calibri"/>
              </a:rPr>
              <a:t>παράδειγμα,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spc="75" dirty="0">
                <a:latin typeface="Calibri"/>
                <a:cs typeface="Calibri"/>
              </a:rPr>
              <a:t>έχουμε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b="1" spc="75" dirty="0">
                <a:latin typeface="Calibri"/>
                <a:cs typeface="Calibri"/>
              </a:rPr>
              <a:t>ενεργούς</a:t>
            </a:r>
            <a:r>
              <a:rPr sz="1100" b="1" spc="45" dirty="0">
                <a:latin typeface="Calibri"/>
                <a:cs typeface="Calibri"/>
              </a:rPr>
              <a:t> </a:t>
            </a:r>
            <a:r>
              <a:rPr sz="1100" b="1" spc="65" dirty="0">
                <a:latin typeface="Calibri"/>
                <a:cs typeface="Calibri"/>
              </a:rPr>
              <a:t>παράγοντες.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088515" y="5994082"/>
            <a:ext cx="7905750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b="1" spc="75" dirty="0">
                <a:solidFill>
                  <a:srgbClr val="FF0000"/>
                </a:solidFill>
                <a:latin typeface="Calibri"/>
                <a:cs typeface="Calibri"/>
              </a:rPr>
              <a:t>Raspberry</a:t>
            </a:r>
            <a:r>
              <a:rPr sz="1100" b="1" spc="4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100" b="1" spc="60" dirty="0">
                <a:solidFill>
                  <a:srgbClr val="FF0000"/>
                </a:solidFill>
                <a:latin typeface="Calibri"/>
                <a:cs typeface="Calibri"/>
              </a:rPr>
              <a:t>pi</a:t>
            </a:r>
            <a:r>
              <a:rPr sz="1100" b="1" spc="4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100" b="1" spc="60" dirty="0">
                <a:solidFill>
                  <a:srgbClr val="FF0000"/>
                </a:solidFill>
                <a:latin typeface="Calibri"/>
                <a:cs typeface="Calibri"/>
              </a:rPr>
              <a:t>client</a:t>
            </a:r>
            <a:r>
              <a:rPr sz="1100" b="1" spc="4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100" b="1" spc="80" dirty="0">
                <a:solidFill>
                  <a:srgbClr val="FF0000"/>
                </a:solidFill>
                <a:latin typeface="Calibri"/>
                <a:cs typeface="Calibri"/>
              </a:rPr>
              <a:t>(σύστημα</a:t>
            </a:r>
            <a:r>
              <a:rPr sz="1100" b="1" spc="4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100" b="1" spc="90" dirty="0">
                <a:solidFill>
                  <a:srgbClr val="FF0000"/>
                </a:solidFill>
                <a:latin typeface="Calibri"/>
                <a:cs typeface="Calibri"/>
              </a:rPr>
              <a:t>ή</a:t>
            </a:r>
            <a:r>
              <a:rPr sz="1100" b="1" spc="4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100" b="1" spc="85" dirty="0">
                <a:solidFill>
                  <a:srgbClr val="FF0000"/>
                </a:solidFill>
                <a:latin typeface="Calibri"/>
                <a:cs typeface="Calibri"/>
              </a:rPr>
              <a:t>πρόγραμμα</a:t>
            </a:r>
            <a:r>
              <a:rPr sz="1100" b="1" spc="4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100" b="1" spc="85" dirty="0">
                <a:solidFill>
                  <a:srgbClr val="FF0000"/>
                </a:solidFill>
                <a:latin typeface="Calibri"/>
                <a:cs typeface="Calibri"/>
              </a:rPr>
              <a:t>που</a:t>
            </a:r>
            <a:r>
              <a:rPr sz="1100" b="1" spc="4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100" b="1" spc="70" dirty="0">
                <a:solidFill>
                  <a:srgbClr val="FF0000"/>
                </a:solidFill>
                <a:latin typeface="Calibri"/>
                <a:cs typeface="Calibri"/>
              </a:rPr>
              <a:t>επικοινωνεί</a:t>
            </a:r>
            <a:r>
              <a:rPr sz="1100" b="1" spc="4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100" b="1" spc="80" dirty="0">
                <a:solidFill>
                  <a:srgbClr val="FF0000"/>
                </a:solidFill>
                <a:latin typeface="Calibri"/>
                <a:cs typeface="Calibri"/>
              </a:rPr>
              <a:t>με</a:t>
            </a:r>
            <a:r>
              <a:rPr sz="1100" b="1" spc="4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100" b="1" spc="75" dirty="0">
                <a:solidFill>
                  <a:srgbClr val="FF0000"/>
                </a:solidFill>
                <a:latin typeface="Calibri"/>
                <a:cs typeface="Calibri"/>
              </a:rPr>
              <a:t>εξυπηρετητή/εξυπηρετητή)</a:t>
            </a:r>
            <a:r>
              <a:rPr sz="1100" b="1" spc="3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100" b="1" spc="70" dirty="0">
                <a:solidFill>
                  <a:srgbClr val="FF0000"/>
                </a:solidFill>
                <a:latin typeface="Calibri"/>
                <a:cs typeface="Calibri"/>
              </a:rPr>
              <a:t>και</a:t>
            </a:r>
            <a:r>
              <a:rPr sz="1100" b="1" spc="4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100" b="1" spc="90" dirty="0">
                <a:solidFill>
                  <a:srgbClr val="FF0000"/>
                </a:solidFill>
                <a:latin typeface="Calibri"/>
                <a:cs typeface="Calibri"/>
              </a:rPr>
              <a:t>η</a:t>
            </a:r>
            <a:r>
              <a:rPr sz="1100" b="1" spc="4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100" b="1" spc="80" dirty="0">
                <a:solidFill>
                  <a:srgbClr val="FF0000"/>
                </a:solidFill>
                <a:latin typeface="Calibri"/>
                <a:cs typeface="Calibri"/>
              </a:rPr>
              <a:t>συσκευή</a:t>
            </a:r>
            <a:r>
              <a:rPr sz="1100" b="1" spc="4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100" b="1" spc="85" dirty="0">
                <a:solidFill>
                  <a:srgbClr val="FF0000"/>
                </a:solidFill>
                <a:latin typeface="Calibri"/>
                <a:cs typeface="Calibri"/>
              </a:rPr>
              <a:t>Admin</a:t>
            </a:r>
            <a:r>
              <a:rPr sz="1100" b="1" spc="4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100" b="1" spc="60" dirty="0">
                <a:solidFill>
                  <a:srgbClr val="FF0000"/>
                </a:solidFill>
                <a:latin typeface="Calibri"/>
                <a:cs typeface="Calibri"/>
              </a:rPr>
              <a:t>Kali</a:t>
            </a:r>
            <a:endParaRPr sz="1100" dirty="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1198542" y="5994082"/>
            <a:ext cx="114935" cy="1244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50" spc="5" dirty="0">
                <a:latin typeface="Calibri"/>
                <a:cs typeface="Calibri"/>
              </a:rPr>
              <a:t>2</a:t>
            </a:r>
            <a:r>
              <a:rPr sz="650" spc="30" dirty="0">
                <a:latin typeface="Calibri"/>
                <a:cs typeface="Calibri"/>
              </a:rPr>
              <a:t>6</a:t>
            </a:r>
            <a:endParaRPr sz="6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884987" y="0"/>
            <a:ext cx="3958590" cy="6878955"/>
            <a:chOff x="6884987" y="0"/>
            <a:chExt cx="3958590" cy="6878955"/>
          </a:xfrm>
        </p:grpSpPr>
        <p:sp>
          <p:nvSpPr>
            <p:cNvPr id="3" name="object 3"/>
            <p:cNvSpPr/>
            <p:nvPr/>
          </p:nvSpPr>
          <p:spPr>
            <a:xfrm>
              <a:off x="6896100" y="1270"/>
              <a:ext cx="1818639" cy="6856730"/>
            </a:xfrm>
            <a:custGeom>
              <a:avLst/>
              <a:gdLst/>
              <a:ahLst/>
              <a:cxnLst/>
              <a:rect l="l" t="t" r="r" b="b"/>
              <a:pathLst>
                <a:path w="1818640" h="6856730">
                  <a:moveTo>
                    <a:pt x="0" y="6856730"/>
                  </a:moveTo>
                  <a:lnTo>
                    <a:pt x="1818322" y="0"/>
                  </a:lnTo>
                </a:path>
              </a:pathLst>
            </a:custGeom>
            <a:ln w="22225">
              <a:solidFill>
                <a:srgbClr val="D6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7377747" y="0"/>
              <a:ext cx="2555875" cy="6858000"/>
            </a:xfrm>
            <a:custGeom>
              <a:avLst/>
              <a:gdLst/>
              <a:ahLst/>
              <a:cxnLst/>
              <a:rect l="l" t="t" r="r" b="b"/>
              <a:pathLst>
                <a:path w="2555875" h="6858000">
                  <a:moveTo>
                    <a:pt x="1542097" y="1537652"/>
                  </a:moveTo>
                  <a:lnTo>
                    <a:pt x="1494790" y="1544002"/>
                  </a:lnTo>
                  <a:lnTo>
                    <a:pt x="1451292" y="1562100"/>
                  </a:lnTo>
                  <a:lnTo>
                    <a:pt x="1413827" y="1590675"/>
                  </a:lnTo>
                  <a:lnTo>
                    <a:pt x="1384617" y="1628139"/>
                  </a:lnTo>
                  <a:lnTo>
                    <a:pt x="1365885" y="1673860"/>
                  </a:lnTo>
                  <a:lnTo>
                    <a:pt x="970915" y="3128645"/>
                  </a:lnTo>
                  <a:lnTo>
                    <a:pt x="0" y="6858000"/>
                  </a:lnTo>
                  <a:lnTo>
                    <a:pt x="26035" y="6858000"/>
                  </a:lnTo>
                  <a:lnTo>
                    <a:pt x="996632" y="3136265"/>
                  </a:lnTo>
                  <a:lnTo>
                    <a:pt x="1391285" y="1681479"/>
                  </a:lnTo>
                  <a:lnTo>
                    <a:pt x="1412240" y="1635442"/>
                  </a:lnTo>
                  <a:lnTo>
                    <a:pt x="1445577" y="1599247"/>
                  </a:lnTo>
                  <a:lnTo>
                    <a:pt x="1487805" y="1574800"/>
                  </a:lnTo>
                  <a:lnTo>
                    <a:pt x="1535747" y="1564322"/>
                  </a:lnTo>
                  <a:lnTo>
                    <a:pt x="1637665" y="1564322"/>
                  </a:lnTo>
                  <a:lnTo>
                    <a:pt x="1625600" y="1556702"/>
                  </a:lnTo>
                  <a:lnTo>
                    <a:pt x="1590992" y="1544002"/>
                  </a:lnTo>
                  <a:lnTo>
                    <a:pt x="1542097" y="1537652"/>
                  </a:lnTo>
                  <a:close/>
                </a:path>
                <a:path w="2555875" h="6858000">
                  <a:moveTo>
                    <a:pt x="1637665" y="1564322"/>
                  </a:moveTo>
                  <a:lnTo>
                    <a:pt x="1535747" y="1564322"/>
                  </a:lnTo>
                  <a:lnTo>
                    <a:pt x="1585912" y="1569402"/>
                  </a:lnTo>
                  <a:lnTo>
                    <a:pt x="1615122" y="1580514"/>
                  </a:lnTo>
                  <a:lnTo>
                    <a:pt x="1663700" y="1617662"/>
                  </a:lnTo>
                  <a:lnTo>
                    <a:pt x="1694497" y="1671954"/>
                  </a:lnTo>
                  <a:lnTo>
                    <a:pt x="1702117" y="1732597"/>
                  </a:lnTo>
                  <a:lnTo>
                    <a:pt x="1696720" y="1764029"/>
                  </a:lnTo>
                  <a:lnTo>
                    <a:pt x="1437005" y="2721927"/>
                  </a:lnTo>
                  <a:lnTo>
                    <a:pt x="1430655" y="2770822"/>
                  </a:lnTo>
                  <a:lnTo>
                    <a:pt x="1437005" y="2818129"/>
                  </a:lnTo>
                  <a:lnTo>
                    <a:pt x="1455102" y="2861627"/>
                  </a:lnTo>
                  <a:lnTo>
                    <a:pt x="1483677" y="2899092"/>
                  </a:lnTo>
                  <a:lnTo>
                    <a:pt x="1521460" y="2928302"/>
                  </a:lnTo>
                  <a:lnTo>
                    <a:pt x="1566862" y="2947035"/>
                  </a:lnTo>
                  <a:lnTo>
                    <a:pt x="1618932" y="2953067"/>
                  </a:lnTo>
                  <a:lnTo>
                    <a:pt x="1669097" y="2944812"/>
                  </a:lnTo>
                  <a:lnTo>
                    <a:pt x="1704340" y="2928302"/>
                  </a:lnTo>
                  <a:lnTo>
                    <a:pt x="1617662" y="2928302"/>
                  </a:lnTo>
                  <a:lnTo>
                    <a:pt x="1573212" y="2922904"/>
                  </a:lnTo>
                  <a:lnTo>
                    <a:pt x="1527175" y="2901950"/>
                  </a:lnTo>
                  <a:lnTo>
                    <a:pt x="1490980" y="2868612"/>
                  </a:lnTo>
                  <a:lnTo>
                    <a:pt x="1466532" y="2826385"/>
                  </a:lnTo>
                  <a:lnTo>
                    <a:pt x="1456055" y="2778442"/>
                  </a:lnTo>
                  <a:lnTo>
                    <a:pt x="1461135" y="2728277"/>
                  </a:lnTo>
                  <a:lnTo>
                    <a:pt x="1720850" y="1770379"/>
                  </a:lnTo>
                  <a:lnTo>
                    <a:pt x="1726882" y="1734820"/>
                  </a:lnTo>
                  <a:lnTo>
                    <a:pt x="1725930" y="1701800"/>
                  </a:lnTo>
                  <a:lnTo>
                    <a:pt x="1725930" y="1698942"/>
                  </a:lnTo>
                  <a:lnTo>
                    <a:pt x="1717992" y="1664017"/>
                  </a:lnTo>
                  <a:lnTo>
                    <a:pt x="1703070" y="1630679"/>
                  </a:lnTo>
                  <a:lnTo>
                    <a:pt x="1682115" y="1600517"/>
                  </a:lnTo>
                  <a:lnTo>
                    <a:pt x="1656080" y="1575752"/>
                  </a:lnTo>
                  <a:lnTo>
                    <a:pt x="1637665" y="1564322"/>
                  </a:lnTo>
                  <a:close/>
                </a:path>
                <a:path w="2555875" h="6858000">
                  <a:moveTo>
                    <a:pt x="2555875" y="0"/>
                  </a:moveTo>
                  <a:lnTo>
                    <a:pt x="2528570" y="0"/>
                  </a:lnTo>
                  <a:lnTo>
                    <a:pt x="2100177" y="1562100"/>
                  </a:lnTo>
                  <a:lnTo>
                    <a:pt x="1757680" y="2837497"/>
                  </a:lnTo>
                  <a:lnTo>
                    <a:pt x="1732915" y="2875279"/>
                  </a:lnTo>
                  <a:lnTo>
                    <a:pt x="1699895" y="2903537"/>
                  </a:lnTo>
                  <a:lnTo>
                    <a:pt x="1660525" y="2921635"/>
                  </a:lnTo>
                  <a:lnTo>
                    <a:pt x="1617662" y="2928302"/>
                  </a:lnTo>
                  <a:lnTo>
                    <a:pt x="1704340" y="2928302"/>
                  </a:lnTo>
                  <a:lnTo>
                    <a:pt x="1714817" y="2923540"/>
                  </a:lnTo>
                  <a:lnTo>
                    <a:pt x="1753235" y="2890520"/>
                  </a:lnTo>
                  <a:lnTo>
                    <a:pt x="1782127" y="2846387"/>
                  </a:lnTo>
                  <a:lnTo>
                    <a:pt x="1782127" y="2845117"/>
                  </a:lnTo>
                  <a:lnTo>
                    <a:pt x="2124710" y="1568132"/>
                  </a:lnTo>
                  <a:lnTo>
                    <a:pt x="2555875" y="0"/>
                  </a:lnTo>
                  <a:close/>
                </a:path>
              </a:pathLst>
            </a:custGeom>
            <a:solidFill>
              <a:srgbClr val="FFB8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7895589" y="5207635"/>
              <a:ext cx="756285" cy="1645920"/>
            </a:xfrm>
            <a:custGeom>
              <a:avLst/>
              <a:gdLst/>
              <a:ahLst/>
              <a:cxnLst/>
              <a:rect l="l" t="t" r="r" b="b"/>
              <a:pathLst>
                <a:path w="756284" h="1645920">
                  <a:moveTo>
                    <a:pt x="578484" y="0"/>
                  </a:moveTo>
                  <a:lnTo>
                    <a:pt x="532129" y="6350"/>
                  </a:lnTo>
                  <a:lnTo>
                    <a:pt x="489902" y="24129"/>
                  </a:lnTo>
                  <a:lnTo>
                    <a:pt x="453389" y="52387"/>
                  </a:lnTo>
                  <a:lnTo>
                    <a:pt x="425132" y="89534"/>
                  </a:lnTo>
                  <a:lnTo>
                    <a:pt x="406400" y="134619"/>
                  </a:lnTo>
                  <a:lnTo>
                    <a:pt x="0" y="1645602"/>
                  </a:lnTo>
                  <a:lnTo>
                    <a:pt x="26352" y="1645602"/>
                  </a:lnTo>
                  <a:lnTo>
                    <a:pt x="430212" y="140969"/>
                  </a:lnTo>
                  <a:lnTo>
                    <a:pt x="450214" y="95249"/>
                  </a:lnTo>
                  <a:lnTo>
                    <a:pt x="482282" y="59689"/>
                  </a:lnTo>
                  <a:lnTo>
                    <a:pt x="523239" y="35559"/>
                  </a:lnTo>
                  <a:lnTo>
                    <a:pt x="569594" y="25399"/>
                  </a:lnTo>
                  <a:lnTo>
                    <a:pt x="662362" y="25399"/>
                  </a:lnTo>
                  <a:lnTo>
                    <a:pt x="624839" y="6350"/>
                  </a:lnTo>
                  <a:lnTo>
                    <a:pt x="578484" y="0"/>
                  </a:lnTo>
                  <a:close/>
                </a:path>
                <a:path w="756284" h="1645920">
                  <a:moveTo>
                    <a:pt x="662362" y="25399"/>
                  </a:moveTo>
                  <a:lnTo>
                    <a:pt x="569594" y="25399"/>
                  </a:lnTo>
                  <a:lnTo>
                    <a:pt x="618489" y="30797"/>
                  </a:lnTo>
                  <a:lnTo>
                    <a:pt x="672464" y="57784"/>
                  </a:lnTo>
                  <a:lnTo>
                    <a:pt x="711517" y="103822"/>
                  </a:lnTo>
                  <a:lnTo>
                    <a:pt x="730884" y="161607"/>
                  </a:lnTo>
                  <a:lnTo>
                    <a:pt x="731837" y="192087"/>
                  </a:lnTo>
                  <a:lnTo>
                    <a:pt x="726439" y="222884"/>
                  </a:lnTo>
                  <a:lnTo>
                    <a:pt x="343852" y="1645602"/>
                  </a:lnTo>
                  <a:lnTo>
                    <a:pt x="370204" y="1645602"/>
                  </a:lnTo>
                  <a:lnTo>
                    <a:pt x="750252" y="229552"/>
                  </a:lnTo>
                  <a:lnTo>
                    <a:pt x="756284" y="193674"/>
                  </a:lnTo>
                  <a:lnTo>
                    <a:pt x="755332" y="158432"/>
                  </a:lnTo>
                  <a:lnTo>
                    <a:pt x="732789" y="91122"/>
                  </a:lnTo>
                  <a:lnTo>
                    <a:pt x="686752" y="37782"/>
                  </a:lnTo>
                  <a:lnTo>
                    <a:pt x="662362" y="25399"/>
                  </a:lnTo>
                  <a:close/>
                </a:path>
              </a:pathLst>
            </a:custGeom>
            <a:solidFill>
              <a:srgbClr val="D679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548880" y="6167120"/>
              <a:ext cx="3294379" cy="612140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9914890" y="33019"/>
            <a:ext cx="2174240" cy="1244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50" spc="60" dirty="0">
                <a:latin typeface="Calibri"/>
                <a:cs typeface="Calibri"/>
              </a:rPr>
              <a:t>CSP004_C_E:</a:t>
            </a:r>
            <a:r>
              <a:rPr sz="650" spc="35" dirty="0">
                <a:latin typeface="Calibri"/>
                <a:cs typeface="Calibri"/>
              </a:rPr>
              <a:t> </a:t>
            </a:r>
            <a:r>
              <a:rPr sz="650" spc="55" dirty="0">
                <a:latin typeface="Calibri"/>
                <a:cs typeface="Calibri"/>
              </a:rPr>
              <a:t>Abdelkader</a:t>
            </a:r>
            <a:r>
              <a:rPr sz="650" spc="30" dirty="0">
                <a:latin typeface="Calibri"/>
                <a:cs typeface="Calibri"/>
              </a:rPr>
              <a:t> </a:t>
            </a:r>
            <a:r>
              <a:rPr sz="650" spc="60" dirty="0">
                <a:latin typeface="Calibri"/>
                <a:cs typeface="Calibri"/>
              </a:rPr>
              <a:t>Shaaban</a:t>
            </a:r>
            <a:r>
              <a:rPr sz="650" spc="40" dirty="0">
                <a:latin typeface="Calibri"/>
                <a:cs typeface="Calibri"/>
              </a:rPr>
              <a:t> </a:t>
            </a:r>
            <a:r>
              <a:rPr sz="650" spc="55" dirty="0">
                <a:latin typeface="Calibri"/>
                <a:cs typeface="Calibri"/>
              </a:rPr>
              <a:t>και</a:t>
            </a:r>
            <a:r>
              <a:rPr sz="650" spc="25" dirty="0">
                <a:latin typeface="Calibri"/>
                <a:cs typeface="Calibri"/>
              </a:rPr>
              <a:t> </a:t>
            </a:r>
            <a:r>
              <a:rPr sz="650" spc="50" dirty="0">
                <a:latin typeface="Calibri"/>
                <a:cs typeface="Calibri"/>
              </a:rPr>
              <a:t>Stefan</a:t>
            </a:r>
            <a:r>
              <a:rPr sz="650" spc="30" dirty="0">
                <a:latin typeface="Calibri"/>
                <a:cs typeface="Calibri"/>
              </a:rPr>
              <a:t> </a:t>
            </a:r>
            <a:r>
              <a:rPr sz="650" spc="50" dirty="0">
                <a:latin typeface="Calibri"/>
                <a:cs typeface="Calibri"/>
              </a:rPr>
              <a:t>Schauer</a:t>
            </a:r>
            <a:endParaRPr sz="650">
              <a:latin typeface="Calibri"/>
              <a:cs typeface="Calibri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875030" y="762634"/>
            <a:ext cx="141795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114" dirty="0">
                <a:solidFill>
                  <a:srgbClr val="000000"/>
                </a:solidFill>
              </a:rPr>
              <a:t>SURICATA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875030" y="1387139"/>
            <a:ext cx="8718550" cy="3244850"/>
          </a:xfrm>
          <a:prstGeom prst="rect">
            <a:avLst/>
          </a:prstGeom>
        </p:spPr>
        <p:txBody>
          <a:bodyPr vert="horz" wrap="square" lIns="0" tIns="9017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710"/>
              </a:spcBef>
              <a:buSzPct val="163636"/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1100" spc="80" dirty="0">
                <a:latin typeface="Calibri"/>
                <a:cs typeface="Calibri"/>
              </a:rPr>
              <a:t>Το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spc="65" dirty="0">
                <a:latin typeface="Calibri"/>
                <a:cs typeface="Calibri"/>
              </a:rPr>
              <a:t>Suricata</a:t>
            </a:r>
            <a:r>
              <a:rPr sz="1100" spc="35" dirty="0">
                <a:latin typeface="Calibri"/>
                <a:cs typeface="Calibri"/>
              </a:rPr>
              <a:t> </a:t>
            </a:r>
            <a:r>
              <a:rPr sz="1100" spc="65" dirty="0">
                <a:latin typeface="Calibri"/>
                <a:cs typeface="Calibri"/>
              </a:rPr>
              <a:t>είναι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spc="80" dirty="0">
                <a:latin typeface="Calibri"/>
                <a:cs typeface="Calibri"/>
              </a:rPr>
              <a:t>ένα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spc="80" dirty="0">
                <a:latin typeface="Calibri"/>
                <a:cs typeface="Calibri"/>
              </a:rPr>
              <a:t>σύστημα</a:t>
            </a:r>
            <a:r>
              <a:rPr sz="1100" spc="45" dirty="0">
                <a:latin typeface="Calibri"/>
                <a:cs typeface="Calibri"/>
              </a:rPr>
              <a:t> </a:t>
            </a:r>
            <a:r>
              <a:rPr sz="1100" b="1" spc="75" dirty="0">
                <a:latin typeface="Calibri"/>
                <a:cs typeface="Calibri"/>
              </a:rPr>
              <a:t>ανίχνευσης</a:t>
            </a:r>
            <a:r>
              <a:rPr sz="1100" b="1" spc="35" dirty="0">
                <a:latin typeface="Calibri"/>
                <a:cs typeface="Calibri"/>
              </a:rPr>
              <a:t> </a:t>
            </a:r>
            <a:r>
              <a:rPr sz="1100" b="1" spc="80" dirty="0">
                <a:latin typeface="Calibri"/>
                <a:cs typeface="Calibri"/>
              </a:rPr>
              <a:t>εισβολών</a:t>
            </a:r>
            <a:r>
              <a:rPr sz="1100" b="1" spc="45" dirty="0">
                <a:latin typeface="Calibri"/>
                <a:cs typeface="Calibri"/>
              </a:rPr>
              <a:t> </a:t>
            </a:r>
            <a:r>
              <a:rPr sz="1100" spc="70" dirty="0">
                <a:latin typeface="Calibri"/>
                <a:cs typeface="Calibri"/>
              </a:rPr>
              <a:t>και</a:t>
            </a:r>
            <a:r>
              <a:rPr sz="1100" spc="45" dirty="0">
                <a:latin typeface="Calibri"/>
                <a:cs typeface="Calibri"/>
              </a:rPr>
              <a:t> </a:t>
            </a:r>
            <a:r>
              <a:rPr sz="1100" spc="70" dirty="0">
                <a:latin typeface="Calibri"/>
                <a:cs typeface="Calibri"/>
              </a:rPr>
              <a:t>ένα</a:t>
            </a:r>
            <a:r>
              <a:rPr sz="1100" spc="20" dirty="0">
                <a:latin typeface="Calibri"/>
                <a:cs typeface="Calibri"/>
              </a:rPr>
              <a:t> </a:t>
            </a:r>
            <a:r>
              <a:rPr sz="1100" spc="75" dirty="0">
                <a:latin typeface="Calibri"/>
                <a:cs typeface="Calibri"/>
              </a:rPr>
              <a:t>σύστημα</a:t>
            </a:r>
            <a:r>
              <a:rPr sz="1100" spc="30" dirty="0">
                <a:latin typeface="Calibri"/>
                <a:cs typeface="Calibri"/>
              </a:rPr>
              <a:t> </a:t>
            </a:r>
            <a:r>
              <a:rPr sz="1100" b="1" spc="85" dirty="0">
                <a:latin typeface="Calibri"/>
                <a:cs typeface="Calibri"/>
              </a:rPr>
              <a:t>πρόληψης</a:t>
            </a:r>
            <a:r>
              <a:rPr sz="1100" b="1" spc="40" dirty="0">
                <a:latin typeface="Calibri"/>
                <a:cs typeface="Calibri"/>
              </a:rPr>
              <a:t> </a:t>
            </a:r>
            <a:r>
              <a:rPr sz="1100" b="1" spc="80" dirty="0">
                <a:latin typeface="Calibri"/>
                <a:cs typeface="Calibri"/>
              </a:rPr>
              <a:t>εισβολών</a:t>
            </a:r>
            <a:r>
              <a:rPr sz="1100" b="1" spc="40" dirty="0">
                <a:latin typeface="Calibri"/>
                <a:cs typeface="Calibri"/>
              </a:rPr>
              <a:t> </a:t>
            </a:r>
            <a:r>
              <a:rPr sz="1100" b="1" spc="90" dirty="0">
                <a:latin typeface="Calibri"/>
                <a:cs typeface="Calibri"/>
              </a:rPr>
              <a:t>που</a:t>
            </a:r>
            <a:r>
              <a:rPr sz="1100" b="1" spc="50" dirty="0">
                <a:latin typeface="Calibri"/>
                <a:cs typeface="Calibri"/>
              </a:rPr>
              <a:t> </a:t>
            </a:r>
            <a:r>
              <a:rPr sz="1100" b="1" spc="70" dirty="0">
                <a:latin typeface="Calibri"/>
                <a:cs typeface="Calibri"/>
              </a:rPr>
              <a:t>βασίζεται</a:t>
            </a:r>
            <a:r>
              <a:rPr sz="1100" b="1" spc="40" dirty="0">
                <a:latin typeface="Calibri"/>
                <a:cs typeface="Calibri"/>
              </a:rPr>
              <a:t> </a:t>
            </a:r>
            <a:r>
              <a:rPr sz="1100" b="1" spc="80" dirty="0">
                <a:latin typeface="Calibri"/>
                <a:cs typeface="Calibri"/>
              </a:rPr>
              <a:t>σε</a:t>
            </a:r>
            <a:r>
              <a:rPr sz="1100" b="1" spc="40" dirty="0">
                <a:latin typeface="Calibri"/>
                <a:cs typeface="Calibri"/>
              </a:rPr>
              <a:t> </a:t>
            </a:r>
            <a:r>
              <a:rPr sz="1100" b="1" spc="70" dirty="0">
                <a:latin typeface="Calibri"/>
                <a:cs typeface="Calibri"/>
              </a:rPr>
              <a:t>ανοιχτό</a:t>
            </a:r>
            <a:r>
              <a:rPr sz="1100" b="1" spc="40" dirty="0">
                <a:latin typeface="Calibri"/>
                <a:cs typeface="Calibri"/>
              </a:rPr>
              <a:t> </a:t>
            </a:r>
            <a:r>
              <a:rPr sz="1100" b="1" spc="75" dirty="0">
                <a:latin typeface="Calibri"/>
                <a:cs typeface="Calibri"/>
              </a:rPr>
              <a:t>κώδικα.</a:t>
            </a:r>
            <a:endParaRPr sz="110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1705"/>
              </a:spcBef>
              <a:buSzPct val="163636"/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1100" spc="80" dirty="0">
                <a:latin typeface="Calibri"/>
                <a:cs typeface="Calibri"/>
              </a:rPr>
              <a:t>Το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spc="65" dirty="0">
                <a:latin typeface="Calibri"/>
                <a:cs typeface="Calibri"/>
              </a:rPr>
              <a:t>Suricata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b="1" spc="75" dirty="0">
                <a:latin typeface="Calibri"/>
                <a:cs typeface="Calibri"/>
              </a:rPr>
              <a:t>αναλύει</a:t>
            </a:r>
            <a:r>
              <a:rPr sz="1100" b="1" spc="40" dirty="0">
                <a:latin typeface="Calibri"/>
                <a:cs typeface="Calibri"/>
              </a:rPr>
              <a:t> </a:t>
            </a:r>
            <a:r>
              <a:rPr sz="1100" spc="80" dirty="0">
                <a:latin typeface="Calibri"/>
                <a:cs typeface="Calibri"/>
              </a:rPr>
              <a:t>όλη</a:t>
            </a:r>
            <a:r>
              <a:rPr sz="1100" spc="45" dirty="0">
                <a:latin typeface="Calibri"/>
                <a:cs typeface="Calibri"/>
              </a:rPr>
              <a:t> </a:t>
            </a:r>
            <a:r>
              <a:rPr sz="1100" b="1" spc="75" dirty="0">
                <a:latin typeface="Calibri"/>
                <a:cs typeface="Calibri"/>
              </a:rPr>
              <a:t>την</a:t>
            </a:r>
            <a:r>
              <a:rPr sz="1100" b="1" spc="45" dirty="0">
                <a:latin typeface="Calibri"/>
                <a:cs typeface="Calibri"/>
              </a:rPr>
              <a:t> </a:t>
            </a:r>
            <a:r>
              <a:rPr sz="1100" b="1" spc="75" dirty="0">
                <a:latin typeface="Calibri"/>
                <a:cs typeface="Calibri"/>
              </a:rPr>
              <a:t>κίνηση</a:t>
            </a:r>
            <a:r>
              <a:rPr sz="1100" b="1" spc="45" dirty="0">
                <a:latin typeface="Calibri"/>
                <a:cs typeface="Calibri"/>
              </a:rPr>
              <a:t> </a:t>
            </a:r>
            <a:r>
              <a:rPr sz="1100" spc="75" dirty="0">
                <a:latin typeface="Calibri"/>
                <a:cs typeface="Calibri"/>
              </a:rPr>
              <a:t>στη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b="1" spc="75" dirty="0">
                <a:latin typeface="Calibri"/>
                <a:cs typeface="Calibri"/>
              </a:rPr>
              <a:t>διασύνδεση,</a:t>
            </a:r>
            <a:r>
              <a:rPr sz="1100" b="1" spc="40" dirty="0">
                <a:latin typeface="Calibri"/>
                <a:cs typeface="Calibri"/>
              </a:rPr>
              <a:t> </a:t>
            </a:r>
            <a:r>
              <a:rPr sz="1100" spc="75" dirty="0">
                <a:latin typeface="Calibri"/>
                <a:cs typeface="Calibri"/>
              </a:rPr>
              <a:t>αναζητώντας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b="1" spc="70" dirty="0">
                <a:latin typeface="Calibri"/>
                <a:cs typeface="Calibri"/>
              </a:rPr>
              <a:t>επιθέσεις</a:t>
            </a:r>
            <a:r>
              <a:rPr sz="1100" b="1" spc="45" dirty="0">
                <a:latin typeface="Calibri"/>
                <a:cs typeface="Calibri"/>
              </a:rPr>
              <a:t> </a:t>
            </a:r>
            <a:r>
              <a:rPr sz="1100" b="1" spc="70" dirty="0">
                <a:latin typeface="Calibri"/>
                <a:cs typeface="Calibri"/>
              </a:rPr>
              <a:t>και</a:t>
            </a:r>
            <a:r>
              <a:rPr sz="1100" b="1" spc="45" dirty="0">
                <a:latin typeface="Calibri"/>
                <a:cs typeface="Calibri"/>
              </a:rPr>
              <a:t> </a:t>
            </a:r>
            <a:r>
              <a:rPr sz="1100" b="1" spc="65" dirty="0">
                <a:latin typeface="Calibri"/>
                <a:cs typeface="Calibri"/>
              </a:rPr>
              <a:t>ανωμαλίες.</a:t>
            </a:r>
            <a:endParaRPr sz="1100">
              <a:latin typeface="Calibri"/>
              <a:cs typeface="Calibri"/>
            </a:endParaRPr>
          </a:p>
          <a:p>
            <a:pPr marL="355600" marR="1495425" indent="-342900">
              <a:lnSpc>
                <a:spcPct val="180900"/>
              </a:lnSpc>
              <a:spcBef>
                <a:spcPts val="640"/>
              </a:spcBef>
              <a:buSzPct val="163636"/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1100" spc="110" dirty="0">
                <a:latin typeface="Calibri"/>
                <a:cs typeface="Calibri"/>
              </a:rPr>
              <a:t>Όταν</a:t>
            </a:r>
            <a:r>
              <a:rPr sz="1100" spc="50" dirty="0">
                <a:latin typeface="Calibri"/>
                <a:cs typeface="Calibri"/>
              </a:rPr>
              <a:t> </a:t>
            </a:r>
            <a:r>
              <a:rPr sz="1100" b="1" spc="95" dirty="0">
                <a:latin typeface="Calibri"/>
                <a:cs typeface="Calibri"/>
              </a:rPr>
              <a:t>ανιχνεύεται</a:t>
            </a:r>
            <a:r>
              <a:rPr sz="1100" b="1" spc="50" dirty="0">
                <a:latin typeface="Calibri"/>
                <a:cs typeface="Calibri"/>
              </a:rPr>
              <a:t> </a:t>
            </a:r>
            <a:r>
              <a:rPr sz="1100" spc="100" dirty="0">
                <a:latin typeface="Calibri"/>
                <a:cs typeface="Calibri"/>
              </a:rPr>
              <a:t>μια</a:t>
            </a:r>
            <a:r>
              <a:rPr sz="1100" spc="55" dirty="0">
                <a:latin typeface="Calibri"/>
                <a:cs typeface="Calibri"/>
              </a:rPr>
              <a:t> </a:t>
            </a:r>
            <a:r>
              <a:rPr sz="1100" b="1" spc="105" dirty="0">
                <a:latin typeface="Calibri"/>
                <a:cs typeface="Calibri"/>
              </a:rPr>
              <a:t>επίθεση</a:t>
            </a:r>
            <a:r>
              <a:rPr sz="1100" b="1" spc="50" dirty="0">
                <a:latin typeface="Calibri"/>
                <a:cs typeface="Calibri"/>
              </a:rPr>
              <a:t> </a:t>
            </a:r>
            <a:r>
              <a:rPr sz="1100" spc="114" dirty="0">
                <a:latin typeface="Calibri"/>
                <a:cs typeface="Calibri"/>
              </a:rPr>
              <a:t>ή</a:t>
            </a:r>
            <a:r>
              <a:rPr sz="1100" spc="50" dirty="0">
                <a:latin typeface="Calibri"/>
                <a:cs typeface="Calibri"/>
              </a:rPr>
              <a:t> </a:t>
            </a:r>
            <a:r>
              <a:rPr sz="1100" b="1" spc="105" dirty="0">
                <a:latin typeface="Calibri"/>
                <a:cs typeface="Calibri"/>
              </a:rPr>
              <a:t>ανωμαλία,</a:t>
            </a:r>
            <a:r>
              <a:rPr sz="1100" b="1" spc="50" dirty="0">
                <a:latin typeface="Calibri"/>
                <a:cs typeface="Calibri"/>
              </a:rPr>
              <a:t> </a:t>
            </a:r>
            <a:r>
              <a:rPr sz="1100" spc="95" dirty="0">
                <a:latin typeface="Calibri"/>
                <a:cs typeface="Calibri"/>
              </a:rPr>
              <a:t>το</a:t>
            </a:r>
            <a:r>
              <a:rPr sz="1100" spc="55" dirty="0">
                <a:latin typeface="Calibri"/>
                <a:cs typeface="Calibri"/>
              </a:rPr>
              <a:t> </a:t>
            </a:r>
            <a:r>
              <a:rPr sz="1100" spc="110" dirty="0">
                <a:latin typeface="Calibri"/>
                <a:cs typeface="Calibri"/>
              </a:rPr>
              <a:t>σύστημα</a:t>
            </a:r>
            <a:r>
              <a:rPr sz="1100" spc="50" dirty="0">
                <a:latin typeface="Calibri"/>
                <a:cs typeface="Calibri"/>
              </a:rPr>
              <a:t> </a:t>
            </a:r>
            <a:r>
              <a:rPr sz="1100" spc="100" dirty="0">
                <a:latin typeface="Calibri"/>
                <a:cs typeface="Calibri"/>
              </a:rPr>
              <a:t>μπορεί</a:t>
            </a:r>
            <a:r>
              <a:rPr sz="1100" spc="55" dirty="0">
                <a:latin typeface="Calibri"/>
                <a:cs typeface="Calibri"/>
              </a:rPr>
              <a:t> </a:t>
            </a:r>
            <a:r>
              <a:rPr sz="1100" b="1" spc="114" dirty="0">
                <a:latin typeface="Calibri"/>
                <a:cs typeface="Calibri"/>
              </a:rPr>
              <a:t>να</a:t>
            </a:r>
            <a:r>
              <a:rPr sz="1100" b="1" spc="50" dirty="0">
                <a:latin typeface="Calibri"/>
                <a:cs typeface="Calibri"/>
              </a:rPr>
              <a:t> </a:t>
            </a:r>
            <a:r>
              <a:rPr sz="1100" b="1" spc="110" dirty="0">
                <a:latin typeface="Calibri"/>
                <a:cs typeface="Calibri"/>
              </a:rPr>
              <a:t>αποφασίσει</a:t>
            </a:r>
            <a:r>
              <a:rPr sz="1100" b="1" spc="60" dirty="0">
                <a:latin typeface="Calibri"/>
                <a:cs typeface="Calibri"/>
              </a:rPr>
              <a:t> </a:t>
            </a:r>
            <a:r>
              <a:rPr sz="1100" spc="110" dirty="0">
                <a:latin typeface="Calibri"/>
                <a:cs typeface="Calibri"/>
              </a:rPr>
              <a:t>αν</a:t>
            </a:r>
            <a:r>
              <a:rPr sz="1100" spc="50" dirty="0">
                <a:latin typeface="Calibri"/>
                <a:cs typeface="Calibri"/>
              </a:rPr>
              <a:t> </a:t>
            </a:r>
            <a:r>
              <a:rPr sz="1100" spc="114" dirty="0">
                <a:latin typeface="Calibri"/>
                <a:cs typeface="Calibri"/>
              </a:rPr>
              <a:t>θα</a:t>
            </a:r>
            <a:r>
              <a:rPr sz="1100" spc="55" dirty="0">
                <a:latin typeface="Calibri"/>
                <a:cs typeface="Calibri"/>
              </a:rPr>
              <a:t> </a:t>
            </a:r>
            <a:r>
              <a:rPr sz="1100" b="1" spc="100" dirty="0">
                <a:latin typeface="Calibri"/>
                <a:cs typeface="Calibri"/>
              </a:rPr>
              <a:t>την</a:t>
            </a:r>
            <a:r>
              <a:rPr sz="1100" b="1" spc="50" dirty="0">
                <a:latin typeface="Calibri"/>
                <a:cs typeface="Calibri"/>
              </a:rPr>
              <a:t> </a:t>
            </a:r>
            <a:r>
              <a:rPr sz="1100" b="1" spc="100" dirty="0">
                <a:latin typeface="Calibri"/>
                <a:cs typeface="Calibri"/>
              </a:rPr>
              <a:t>κίνηση</a:t>
            </a:r>
            <a:r>
              <a:rPr sz="1100" b="1" spc="50" dirty="0">
                <a:latin typeface="Calibri"/>
                <a:cs typeface="Calibri"/>
              </a:rPr>
              <a:t> </a:t>
            </a:r>
            <a:r>
              <a:rPr sz="1100" b="1" spc="120" dirty="0">
                <a:latin typeface="Calibri"/>
                <a:cs typeface="Calibri"/>
              </a:rPr>
              <a:t>ή </a:t>
            </a:r>
            <a:r>
              <a:rPr sz="1100" b="1" spc="-235" dirty="0">
                <a:latin typeface="Calibri"/>
                <a:cs typeface="Calibri"/>
              </a:rPr>
              <a:t> </a:t>
            </a:r>
            <a:r>
              <a:rPr sz="1100" b="1" spc="120" dirty="0">
                <a:latin typeface="Calibri"/>
                <a:cs typeface="Calibri"/>
              </a:rPr>
              <a:t>απλά</a:t>
            </a:r>
            <a:r>
              <a:rPr sz="1100" b="1" spc="45" dirty="0">
                <a:latin typeface="Calibri"/>
                <a:cs typeface="Calibri"/>
              </a:rPr>
              <a:t> </a:t>
            </a:r>
            <a:r>
              <a:rPr sz="1100" b="1" spc="110" dirty="0">
                <a:latin typeface="Calibri"/>
                <a:cs typeface="Calibri"/>
              </a:rPr>
              <a:t>αποθηκεύστε</a:t>
            </a:r>
            <a:r>
              <a:rPr sz="1100" b="1" spc="50" dirty="0">
                <a:latin typeface="Calibri"/>
                <a:cs typeface="Calibri"/>
              </a:rPr>
              <a:t> </a:t>
            </a:r>
            <a:r>
              <a:rPr sz="1100" spc="95" dirty="0">
                <a:latin typeface="Calibri"/>
                <a:cs typeface="Calibri"/>
              </a:rPr>
              <a:t>το</a:t>
            </a:r>
            <a:r>
              <a:rPr sz="1100" spc="50" dirty="0">
                <a:latin typeface="Calibri"/>
                <a:cs typeface="Calibri"/>
              </a:rPr>
              <a:t> </a:t>
            </a:r>
            <a:r>
              <a:rPr sz="1100" b="1" spc="114" dirty="0">
                <a:latin typeface="Calibri"/>
                <a:cs typeface="Calibri"/>
              </a:rPr>
              <a:t>συμβάν</a:t>
            </a:r>
            <a:r>
              <a:rPr sz="1100" b="1" spc="50" dirty="0">
                <a:latin typeface="Calibri"/>
                <a:cs typeface="Calibri"/>
              </a:rPr>
              <a:t> </a:t>
            </a:r>
            <a:r>
              <a:rPr sz="1100" spc="105" dirty="0">
                <a:latin typeface="Calibri"/>
                <a:cs typeface="Calibri"/>
              </a:rPr>
              <a:t>σε</a:t>
            </a:r>
            <a:r>
              <a:rPr sz="1100" spc="50" dirty="0">
                <a:latin typeface="Calibri"/>
                <a:cs typeface="Calibri"/>
              </a:rPr>
              <a:t> </a:t>
            </a:r>
            <a:r>
              <a:rPr sz="1100" b="1" spc="100" dirty="0">
                <a:latin typeface="Calibri"/>
                <a:cs typeface="Calibri"/>
              </a:rPr>
              <a:t>αρχείο</a:t>
            </a:r>
            <a:r>
              <a:rPr sz="1100" b="1" spc="45" dirty="0">
                <a:latin typeface="Calibri"/>
                <a:cs typeface="Calibri"/>
              </a:rPr>
              <a:t> </a:t>
            </a:r>
            <a:r>
              <a:rPr sz="1100" b="1" spc="110" dirty="0">
                <a:latin typeface="Calibri"/>
                <a:cs typeface="Calibri"/>
              </a:rPr>
              <a:t>καταγραφής</a:t>
            </a:r>
            <a:r>
              <a:rPr sz="1100" b="1" spc="55" dirty="0">
                <a:latin typeface="Calibri"/>
                <a:cs typeface="Calibri"/>
              </a:rPr>
              <a:t> </a:t>
            </a:r>
            <a:r>
              <a:rPr sz="1100" b="1" u="sng" spc="7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/var/log/suricata/fast.log)</a:t>
            </a:r>
            <a:endParaRPr sz="11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5"/>
              </a:spcBef>
              <a:buFont typeface="Arial"/>
              <a:buChar char="•"/>
            </a:pPr>
            <a:endParaRPr sz="135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5"/>
              </a:spcBef>
              <a:buSzPct val="163636"/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1100" b="1" spc="110" dirty="0">
                <a:latin typeface="Calibri"/>
                <a:cs typeface="Calibri"/>
              </a:rPr>
              <a:t>Το</a:t>
            </a:r>
            <a:r>
              <a:rPr sz="1100" b="1" spc="25" dirty="0">
                <a:latin typeface="Calibri"/>
                <a:cs typeface="Calibri"/>
              </a:rPr>
              <a:t> </a:t>
            </a:r>
            <a:r>
              <a:rPr sz="1100" b="1" spc="80" dirty="0">
                <a:latin typeface="Calibri"/>
                <a:cs typeface="Calibri"/>
              </a:rPr>
              <a:t>Suricata</a:t>
            </a:r>
            <a:r>
              <a:rPr sz="1100" b="1" spc="25" dirty="0">
                <a:latin typeface="Calibri"/>
                <a:cs typeface="Calibri"/>
              </a:rPr>
              <a:t> </a:t>
            </a:r>
            <a:r>
              <a:rPr sz="1100" spc="90" dirty="0">
                <a:latin typeface="Calibri"/>
                <a:cs typeface="Calibri"/>
              </a:rPr>
              <a:t>μπορεί</a:t>
            </a:r>
            <a:r>
              <a:rPr sz="1100" spc="30" dirty="0">
                <a:latin typeface="Calibri"/>
                <a:cs typeface="Calibri"/>
              </a:rPr>
              <a:t> </a:t>
            </a:r>
            <a:r>
              <a:rPr sz="1100" spc="105" dirty="0">
                <a:latin typeface="Calibri"/>
                <a:cs typeface="Calibri"/>
              </a:rPr>
              <a:t>να</a:t>
            </a:r>
            <a:r>
              <a:rPr sz="1100" spc="35" dirty="0">
                <a:latin typeface="Calibri"/>
                <a:cs typeface="Calibri"/>
              </a:rPr>
              <a:t> </a:t>
            </a:r>
            <a:r>
              <a:rPr sz="1100" b="1" spc="100" dirty="0">
                <a:latin typeface="Calibri"/>
                <a:cs typeface="Calibri"/>
              </a:rPr>
              <a:t>διαρθρωθεί</a:t>
            </a:r>
            <a:r>
              <a:rPr sz="1100" b="1" spc="25" dirty="0">
                <a:latin typeface="Calibri"/>
                <a:cs typeface="Calibri"/>
              </a:rPr>
              <a:t> </a:t>
            </a:r>
            <a:r>
              <a:rPr sz="1100" spc="95" dirty="0">
                <a:latin typeface="Calibri"/>
                <a:cs typeface="Calibri"/>
              </a:rPr>
              <a:t>χρησιμοποιώντας</a:t>
            </a:r>
            <a:r>
              <a:rPr sz="1100" spc="30" dirty="0">
                <a:latin typeface="Calibri"/>
                <a:cs typeface="Calibri"/>
              </a:rPr>
              <a:t> </a:t>
            </a:r>
            <a:r>
              <a:rPr sz="1100" spc="100" dirty="0">
                <a:latin typeface="Calibri"/>
                <a:cs typeface="Calibri"/>
              </a:rPr>
              <a:t>σύνολα</a:t>
            </a:r>
            <a:r>
              <a:rPr sz="1100" spc="30" dirty="0">
                <a:latin typeface="Calibri"/>
                <a:cs typeface="Calibri"/>
              </a:rPr>
              <a:t> </a:t>
            </a:r>
            <a:r>
              <a:rPr sz="1100" b="1" u="sng" spc="10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κανόνων</a:t>
            </a:r>
            <a:r>
              <a:rPr sz="1100" b="1" spc="30" dirty="0">
                <a:latin typeface="Calibri"/>
                <a:cs typeface="Calibri"/>
              </a:rPr>
              <a:t> </a:t>
            </a:r>
            <a:r>
              <a:rPr sz="1100" spc="105" dirty="0">
                <a:latin typeface="Calibri"/>
                <a:cs typeface="Calibri"/>
              </a:rPr>
              <a:t>οργανωμένων</a:t>
            </a:r>
            <a:r>
              <a:rPr sz="1100" spc="20" dirty="0">
                <a:latin typeface="Calibri"/>
                <a:cs typeface="Calibri"/>
              </a:rPr>
              <a:t> </a:t>
            </a:r>
            <a:r>
              <a:rPr sz="1100" spc="100" dirty="0">
                <a:latin typeface="Calibri"/>
                <a:cs typeface="Calibri"/>
              </a:rPr>
              <a:t>σε</a:t>
            </a:r>
            <a:r>
              <a:rPr sz="1100" spc="30" dirty="0">
                <a:latin typeface="Calibri"/>
                <a:cs typeface="Calibri"/>
              </a:rPr>
              <a:t> </a:t>
            </a:r>
            <a:r>
              <a:rPr sz="1100" spc="95" dirty="0">
                <a:latin typeface="Calibri"/>
                <a:cs typeface="Calibri"/>
              </a:rPr>
              <a:t>ομοιόμορφες</a:t>
            </a:r>
            <a:r>
              <a:rPr sz="1100" spc="30" dirty="0">
                <a:latin typeface="Calibri"/>
                <a:cs typeface="Calibri"/>
              </a:rPr>
              <a:t> </a:t>
            </a:r>
            <a:r>
              <a:rPr sz="1100" spc="85" dirty="0">
                <a:latin typeface="Calibri"/>
                <a:cs typeface="Calibri"/>
              </a:rPr>
              <a:t>κατηγορίες.</a:t>
            </a:r>
            <a:endParaRPr sz="110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1705"/>
              </a:spcBef>
              <a:buSzPct val="163636"/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1100" spc="140" dirty="0">
                <a:latin typeface="Calibri"/>
                <a:cs typeface="Calibri"/>
              </a:rPr>
              <a:t>Κάθε</a:t>
            </a:r>
            <a:r>
              <a:rPr sz="1100" spc="55" dirty="0">
                <a:latin typeface="Calibri"/>
                <a:cs typeface="Calibri"/>
              </a:rPr>
              <a:t> </a:t>
            </a:r>
            <a:r>
              <a:rPr sz="1100" b="1" spc="130" dirty="0">
                <a:latin typeface="Calibri"/>
                <a:cs typeface="Calibri"/>
              </a:rPr>
              <a:t>κατηγορία</a:t>
            </a:r>
            <a:r>
              <a:rPr sz="1100" b="1" spc="60" dirty="0">
                <a:latin typeface="Calibri"/>
                <a:cs typeface="Calibri"/>
              </a:rPr>
              <a:t> </a:t>
            </a:r>
            <a:r>
              <a:rPr sz="1100" spc="125" dirty="0">
                <a:latin typeface="Calibri"/>
                <a:cs typeface="Calibri"/>
              </a:rPr>
              <a:t>μπορεί</a:t>
            </a:r>
            <a:r>
              <a:rPr sz="1100" spc="60" dirty="0">
                <a:latin typeface="Calibri"/>
                <a:cs typeface="Calibri"/>
              </a:rPr>
              <a:t> </a:t>
            </a:r>
            <a:r>
              <a:rPr sz="1100" spc="135" dirty="0">
                <a:latin typeface="Calibri"/>
                <a:cs typeface="Calibri"/>
              </a:rPr>
              <a:t>να</a:t>
            </a:r>
            <a:r>
              <a:rPr sz="1100" spc="60" dirty="0">
                <a:latin typeface="Calibri"/>
                <a:cs typeface="Calibri"/>
              </a:rPr>
              <a:t> </a:t>
            </a:r>
            <a:r>
              <a:rPr sz="1100" spc="120" dirty="0">
                <a:latin typeface="Calibri"/>
                <a:cs typeface="Calibri"/>
              </a:rPr>
              <a:t>ρυθμιστεί</a:t>
            </a:r>
            <a:r>
              <a:rPr sz="1100" spc="60" dirty="0">
                <a:latin typeface="Calibri"/>
                <a:cs typeface="Calibri"/>
              </a:rPr>
              <a:t> </a:t>
            </a:r>
            <a:r>
              <a:rPr sz="1100" spc="95" dirty="0">
                <a:latin typeface="Calibri"/>
                <a:cs typeface="Calibri"/>
              </a:rPr>
              <a:t>σε:</a:t>
            </a:r>
            <a:endParaRPr sz="1100">
              <a:latin typeface="Calibri"/>
              <a:cs typeface="Calibri"/>
            </a:endParaRPr>
          </a:p>
          <a:p>
            <a:pPr marL="548005" lvl="1" indent="-78105">
              <a:lnSpc>
                <a:spcPct val="100000"/>
              </a:lnSpc>
              <a:spcBef>
                <a:spcPts val="1010"/>
              </a:spcBef>
              <a:buSzPct val="145454"/>
              <a:buFont typeface="Arial"/>
              <a:buChar char="•"/>
              <a:tabLst>
                <a:tab pos="548005" algn="l"/>
              </a:tabLst>
            </a:pPr>
            <a:r>
              <a:rPr sz="1100" b="1" spc="75" dirty="0">
                <a:latin typeface="Calibri"/>
                <a:cs typeface="Calibri"/>
              </a:rPr>
              <a:t>Ενεργοποιώ:</a:t>
            </a:r>
            <a:r>
              <a:rPr sz="1100" b="1" spc="40" dirty="0">
                <a:latin typeface="Calibri"/>
                <a:cs typeface="Calibri"/>
              </a:rPr>
              <a:t> </a:t>
            </a:r>
            <a:r>
              <a:rPr sz="1100" spc="85" dirty="0">
                <a:latin typeface="Calibri"/>
                <a:cs typeface="Calibri"/>
              </a:rPr>
              <a:t>η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spc="70" dirty="0">
                <a:latin typeface="Calibri"/>
                <a:cs typeface="Calibri"/>
              </a:rPr>
              <a:t>κίνηση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b="1" spc="90" dirty="0">
                <a:latin typeface="Calibri"/>
                <a:cs typeface="Calibri"/>
              </a:rPr>
              <a:t>που</a:t>
            </a:r>
            <a:r>
              <a:rPr sz="1100" b="1" spc="40" dirty="0">
                <a:latin typeface="Calibri"/>
                <a:cs typeface="Calibri"/>
              </a:rPr>
              <a:t> </a:t>
            </a:r>
            <a:r>
              <a:rPr sz="1100" b="1" spc="65" dirty="0">
                <a:latin typeface="Calibri"/>
                <a:cs typeface="Calibri"/>
              </a:rPr>
              <a:t>ταιριάζει</a:t>
            </a:r>
            <a:r>
              <a:rPr sz="1100" b="1" spc="40" dirty="0">
                <a:latin typeface="Calibri"/>
                <a:cs typeface="Calibri"/>
              </a:rPr>
              <a:t> </a:t>
            </a:r>
            <a:r>
              <a:rPr sz="1100" b="1" spc="80" dirty="0">
                <a:latin typeface="Calibri"/>
                <a:cs typeface="Calibri"/>
              </a:rPr>
              <a:t>με</a:t>
            </a:r>
            <a:r>
              <a:rPr sz="1100" b="1" spc="40" dirty="0">
                <a:latin typeface="Calibri"/>
                <a:cs typeface="Calibri"/>
              </a:rPr>
              <a:t> </a:t>
            </a:r>
            <a:r>
              <a:rPr sz="1100" b="1" spc="90" dirty="0">
                <a:latin typeface="Calibri"/>
                <a:cs typeface="Calibri"/>
              </a:rPr>
              <a:t>από</a:t>
            </a:r>
            <a:r>
              <a:rPr sz="1100" b="1" spc="40" dirty="0">
                <a:latin typeface="Calibri"/>
                <a:cs typeface="Calibri"/>
              </a:rPr>
              <a:t> </a:t>
            </a:r>
            <a:r>
              <a:rPr sz="1100" b="1" spc="55" dirty="0">
                <a:latin typeface="Calibri"/>
                <a:cs typeface="Calibri"/>
              </a:rPr>
              <a:t>τις</a:t>
            </a:r>
            <a:r>
              <a:rPr sz="1100" b="1" spc="45" dirty="0">
                <a:latin typeface="Calibri"/>
                <a:cs typeface="Calibri"/>
              </a:rPr>
              <a:t> </a:t>
            </a:r>
            <a:r>
              <a:rPr sz="1100" b="1" spc="75" dirty="0">
                <a:latin typeface="Calibri"/>
                <a:cs typeface="Calibri"/>
              </a:rPr>
              <a:t>κατηγορίες</a:t>
            </a:r>
            <a:r>
              <a:rPr sz="1100" b="1" spc="40" dirty="0">
                <a:latin typeface="Calibri"/>
                <a:cs typeface="Calibri"/>
              </a:rPr>
              <a:t> </a:t>
            </a:r>
            <a:r>
              <a:rPr sz="1100" b="1" spc="90" dirty="0">
                <a:latin typeface="Calibri"/>
                <a:cs typeface="Calibri"/>
              </a:rPr>
              <a:t>θα</a:t>
            </a:r>
            <a:r>
              <a:rPr sz="1100" b="1" spc="45" dirty="0">
                <a:latin typeface="Calibri"/>
                <a:cs typeface="Calibri"/>
              </a:rPr>
              <a:t> </a:t>
            </a:r>
            <a:r>
              <a:rPr sz="1100" b="1" spc="70" dirty="0">
                <a:latin typeface="Calibri"/>
                <a:cs typeface="Calibri"/>
              </a:rPr>
              <a:t>αναφέρεται</a:t>
            </a:r>
            <a:endParaRPr sz="1100">
              <a:latin typeface="Calibri"/>
              <a:cs typeface="Calibri"/>
            </a:endParaRPr>
          </a:p>
          <a:p>
            <a:pPr marL="548005" lvl="1" indent="-78105">
              <a:lnSpc>
                <a:spcPct val="100000"/>
              </a:lnSpc>
              <a:spcBef>
                <a:spcPts val="894"/>
              </a:spcBef>
              <a:buSzPct val="145454"/>
              <a:buFont typeface="Arial"/>
              <a:buChar char="•"/>
              <a:tabLst>
                <a:tab pos="548005" algn="l"/>
              </a:tabLst>
            </a:pPr>
            <a:r>
              <a:rPr sz="1100" b="1" spc="75" dirty="0">
                <a:latin typeface="Calibri"/>
                <a:cs typeface="Calibri"/>
              </a:rPr>
              <a:t>Αποκλεισμός:</a:t>
            </a:r>
            <a:r>
              <a:rPr sz="1100" b="1" spc="45" dirty="0">
                <a:latin typeface="Calibri"/>
                <a:cs typeface="Calibri"/>
              </a:rPr>
              <a:t> </a:t>
            </a:r>
            <a:r>
              <a:rPr sz="1100" spc="85" dirty="0">
                <a:latin typeface="Calibri"/>
                <a:cs typeface="Calibri"/>
              </a:rPr>
              <a:t>η</a:t>
            </a:r>
            <a:r>
              <a:rPr sz="1100" spc="45" dirty="0">
                <a:latin typeface="Calibri"/>
                <a:cs typeface="Calibri"/>
              </a:rPr>
              <a:t> </a:t>
            </a:r>
            <a:r>
              <a:rPr sz="1100" spc="70" dirty="0">
                <a:latin typeface="Calibri"/>
                <a:cs typeface="Calibri"/>
              </a:rPr>
              <a:t>κίνηση</a:t>
            </a:r>
            <a:r>
              <a:rPr sz="1100" spc="45" dirty="0">
                <a:latin typeface="Calibri"/>
                <a:cs typeface="Calibri"/>
              </a:rPr>
              <a:t> </a:t>
            </a:r>
            <a:r>
              <a:rPr sz="1100" b="1" spc="90" dirty="0">
                <a:latin typeface="Calibri"/>
                <a:cs typeface="Calibri"/>
              </a:rPr>
              <a:t>που</a:t>
            </a:r>
            <a:r>
              <a:rPr sz="1100" b="1" spc="45" dirty="0">
                <a:latin typeface="Calibri"/>
                <a:cs typeface="Calibri"/>
              </a:rPr>
              <a:t> </a:t>
            </a:r>
            <a:r>
              <a:rPr sz="1100" b="1" spc="65" dirty="0">
                <a:latin typeface="Calibri"/>
                <a:cs typeface="Calibri"/>
              </a:rPr>
              <a:t>ταιριάζει</a:t>
            </a:r>
            <a:r>
              <a:rPr sz="1100" b="1" spc="45" dirty="0">
                <a:latin typeface="Calibri"/>
                <a:cs typeface="Calibri"/>
              </a:rPr>
              <a:t> </a:t>
            </a:r>
            <a:r>
              <a:rPr sz="1100" b="1" spc="80" dirty="0">
                <a:latin typeface="Calibri"/>
                <a:cs typeface="Calibri"/>
              </a:rPr>
              <a:t>με</a:t>
            </a:r>
            <a:r>
              <a:rPr sz="1100" b="1" spc="45" dirty="0">
                <a:latin typeface="Calibri"/>
                <a:cs typeface="Calibri"/>
              </a:rPr>
              <a:t> </a:t>
            </a:r>
            <a:r>
              <a:rPr sz="1100" b="1" spc="90" dirty="0">
                <a:latin typeface="Calibri"/>
                <a:cs typeface="Calibri"/>
              </a:rPr>
              <a:t>από</a:t>
            </a:r>
            <a:r>
              <a:rPr sz="1100" b="1" spc="40" dirty="0">
                <a:latin typeface="Calibri"/>
                <a:cs typeface="Calibri"/>
              </a:rPr>
              <a:t> </a:t>
            </a:r>
            <a:r>
              <a:rPr sz="1100" spc="80" dirty="0">
                <a:latin typeface="Calibri"/>
                <a:cs typeface="Calibri"/>
              </a:rPr>
              <a:t>αυτή</a:t>
            </a:r>
            <a:r>
              <a:rPr sz="1100" spc="45" dirty="0">
                <a:latin typeface="Calibri"/>
                <a:cs typeface="Calibri"/>
              </a:rPr>
              <a:t> </a:t>
            </a:r>
            <a:r>
              <a:rPr sz="1100" b="1" spc="75" dirty="0">
                <a:latin typeface="Calibri"/>
                <a:cs typeface="Calibri"/>
              </a:rPr>
              <a:t>την</a:t>
            </a:r>
            <a:r>
              <a:rPr sz="1100" b="1" spc="45" dirty="0">
                <a:latin typeface="Calibri"/>
                <a:cs typeface="Calibri"/>
              </a:rPr>
              <a:t> </a:t>
            </a:r>
            <a:r>
              <a:rPr sz="1100" b="1" spc="75" dirty="0">
                <a:latin typeface="Calibri"/>
                <a:cs typeface="Calibri"/>
              </a:rPr>
              <a:t>κατηγορία</a:t>
            </a:r>
            <a:r>
              <a:rPr sz="1100" b="1" spc="45" dirty="0">
                <a:latin typeface="Calibri"/>
                <a:cs typeface="Calibri"/>
              </a:rPr>
              <a:t> </a:t>
            </a:r>
            <a:r>
              <a:rPr sz="1100" b="1" spc="90" dirty="0">
                <a:latin typeface="Calibri"/>
                <a:cs typeface="Calibri"/>
              </a:rPr>
              <a:t>θα</a:t>
            </a:r>
            <a:r>
              <a:rPr sz="1100" b="1" spc="50" dirty="0">
                <a:latin typeface="Calibri"/>
                <a:cs typeface="Calibri"/>
              </a:rPr>
              <a:t> </a:t>
            </a:r>
            <a:r>
              <a:rPr sz="1100" b="1" spc="65" dirty="0">
                <a:latin typeface="Calibri"/>
                <a:cs typeface="Calibri"/>
              </a:rPr>
              <a:t>απορρίπτεται</a:t>
            </a:r>
            <a:endParaRPr sz="1100">
              <a:latin typeface="Calibri"/>
              <a:cs typeface="Calibri"/>
            </a:endParaRPr>
          </a:p>
          <a:p>
            <a:pPr marL="548005" lvl="1" indent="-78105">
              <a:lnSpc>
                <a:spcPct val="100000"/>
              </a:lnSpc>
              <a:spcBef>
                <a:spcPts val="894"/>
              </a:spcBef>
              <a:buSzPct val="145454"/>
              <a:buFont typeface="Arial"/>
              <a:buChar char="•"/>
              <a:tabLst>
                <a:tab pos="548005" algn="l"/>
              </a:tabLst>
            </a:pPr>
            <a:r>
              <a:rPr sz="1100" b="1" spc="75" dirty="0">
                <a:latin typeface="Calibri"/>
                <a:cs typeface="Calibri"/>
              </a:rPr>
              <a:t>Απενεργοποίηση:</a:t>
            </a:r>
            <a:r>
              <a:rPr sz="1100" b="1" spc="45" dirty="0">
                <a:latin typeface="Calibri"/>
                <a:cs typeface="Calibri"/>
              </a:rPr>
              <a:t> </a:t>
            </a:r>
            <a:r>
              <a:rPr sz="1100" spc="80" dirty="0">
                <a:latin typeface="Calibri"/>
                <a:cs typeface="Calibri"/>
              </a:rPr>
              <a:t>αυτής</a:t>
            </a:r>
            <a:r>
              <a:rPr sz="1100" spc="35" dirty="0">
                <a:latin typeface="Calibri"/>
                <a:cs typeface="Calibri"/>
              </a:rPr>
              <a:t> </a:t>
            </a:r>
            <a:r>
              <a:rPr sz="1100" b="1" spc="70" dirty="0">
                <a:latin typeface="Calibri"/>
                <a:cs typeface="Calibri"/>
              </a:rPr>
              <a:t>της</a:t>
            </a:r>
            <a:r>
              <a:rPr sz="1100" b="1" spc="40" dirty="0">
                <a:latin typeface="Calibri"/>
                <a:cs typeface="Calibri"/>
              </a:rPr>
              <a:t> </a:t>
            </a:r>
            <a:r>
              <a:rPr sz="1100" spc="75" dirty="0">
                <a:latin typeface="Calibri"/>
                <a:cs typeface="Calibri"/>
              </a:rPr>
              <a:t>κατηγορίας</a:t>
            </a:r>
            <a:r>
              <a:rPr sz="1100" spc="45" dirty="0">
                <a:latin typeface="Calibri"/>
                <a:cs typeface="Calibri"/>
              </a:rPr>
              <a:t> </a:t>
            </a:r>
            <a:r>
              <a:rPr sz="1100" b="1" spc="65" dirty="0">
                <a:latin typeface="Calibri"/>
                <a:cs typeface="Calibri"/>
              </a:rPr>
              <a:t>αγνοούνται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1246802" y="5719127"/>
            <a:ext cx="71755" cy="1244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50" spc="30" dirty="0">
                <a:latin typeface="Calibri"/>
                <a:cs typeface="Calibri"/>
              </a:rPr>
              <a:t>4</a:t>
            </a:r>
            <a:endParaRPr sz="65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27635" y="5978842"/>
            <a:ext cx="1418590" cy="101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00" u="sng" spc="20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3"/>
              </a:rPr>
              <a:t>https://docs.nethserver.org/en/v7/su</a:t>
            </a:r>
            <a:r>
              <a:rPr sz="500" u="sng" spc="20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</a:rPr>
              <a:t>ricata</a:t>
            </a:r>
            <a:r>
              <a:rPr sz="500" spc="20" dirty="0">
                <a:solidFill>
                  <a:srgbClr val="85872B"/>
                </a:solidFill>
                <a:latin typeface="Calibri"/>
                <a:cs typeface="Calibri"/>
              </a:rPr>
              <a:t>.</a:t>
            </a:r>
            <a:r>
              <a:rPr sz="500" spc="20" dirty="0">
                <a:solidFill>
                  <a:srgbClr val="85872B"/>
                </a:solidFill>
                <a:latin typeface="Calibri"/>
                <a:cs typeface="Calibri"/>
                <a:hlinkClick r:id="rId3"/>
              </a:rPr>
              <a:t>htm</a:t>
            </a:r>
            <a:r>
              <a:rPr sz="500" spc="20" dirty="0">
                <a:solidFill>
                  <a:srgbClr val="85872B"/>
                </a:solidFill>
                <a:latin typeface="Calibri"/>
                <a:cs typeface="Calibri"/>
              </a:rPr>
              <a:t>l</a:t>
            </a:r>
            <a:endParaRPr sz="500">
              <a:latin typeface="Calibri"/>
              <a:cs typeface="Calibri"/>
            </a:endParaRPr>
          </a:p>
        </p:txBody>
      </p:sp>
      <p:pic>
        <p:nvPicPr>
          <p:cNvPr id="12" name="object 12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304780" y="3914140"/>
            <a:ext cx="1887220" cy="1996439"/>
          </a:xfrm>
          <a:prstGeom prst="rect">
            <a:avLst/>
          </a:prstGeom>
        </p:spPr>
      </p:pic>
    </p:spTree>
  </p:cSld>
  <p:clrMapOvr>
    <a:masterClrMapping/>
  </p:clrMapOvr>
</p:sld>
</file>

<file path=ppt/slides/slide2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207750" y="6326504"/>
            <a:ext cx="71755" cy="1244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50" spc="30" dirty="0">
                <a:latin typeface="Calibri"/>
                <a:cs typeface="Calibri"/>
              </a:rPr>
              <a:t>5</a:t>
            </a:r>
            <a:endParaRPr sz="650">
              <a:latin typeface="Calibri"/>
              <a:cs typeface="Calibri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5455920" y="0"/>
            <a:ext cx="5387340" cy="6878955"/>
            <a:chOff x="5455920" y="0"/>
            <a:chExt cx="5387340" cy="6878955"/>
          </a:xfrm>
        </p:grpSpPr>
        <p:sp>
          <p:nvSpPr>
            <p:cNvPr id="4" name="object 4"/>
            <p:cNvSpPr/>
            <p:nvPr/>
          </p:nvSpPr>
          <p:spPr>
            <a:xfrm>
              <a:off x="6896100" y="1270"/>
              <a:ext cx="1818639" cy="6856730"/>
            </a:xfrm>
            <a:custGeom>
              <a:avLst/>
              <a:gdLst/>
              <a:ahLst/>
              <a:cxnLst/>
              <a:rect l="l" t="t" r="r" b="b"/>
              <a:pathLst>
                <a:path w="1818640" h="6856730">
                  <a:moveTo>
                    <a:pt x="0" y="6856730"/>
                  </a:moveTo>
                  <a:lnTo>
                    <a:pt x="1818322" y="0"/>
                  </a:lnTo>
                </a:path>
              </a:pathLst>
            </a:custGeom>
            <a:ln w="22225">
              <a:solidFill>
                <a:srgbClr val="D6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7377747" y="0"/>
              <a:ext cx="2555875" cy="6858000"/>
            </a:xfrm>
            <a:custGeom>
              <a:avLst/>
              <a:gdLst/>
              <a:ahLst/>
              <a:cxnLst/>
              <a:rect l="l" t="t" r="r" b="b"/>
              <a:pathLst>
                <a:path w="2555875" h="6858000">
                  <a:moveTo>
                    <a:pt x="1542097" y="1537652"/>
                  </a:moveTo>
                  <a:lnTo>
                    <a:pt x="1494790" y="1544002"/>
                  </a:lnTo>
                  <a:lnTo>
                    <a:pt x="1451292" y="1562100"/>
                  </a:lnTo>
                  <a:lnTo>
                    <a:pt x="1413827" y="1590675"/>
                  </a:lnTo>
                  <a:lnTo>
                    <a:pt x="1384617" y="1628139"/>
                  </a:lnTo>
                  <a:lnTo>
                    <a:pt x="1365885" y="1673860"/>
                  </a:lnTo>
                  <a:lnTo>
                    <a:pt x="970915" y="3128645"/>
                  </a:lnTo>
                  <a:lnTo>
                    <a:pt x="0" y="6858000"/>
                  </a:lnTo>
                  <a:lnTo>
                    <a:pt x="26035" y="6858000"/>
                  </a:lnTo>
                  <a:lnTo>
                    <a:pt x="996632" y="3136265"/>
                  </a:lnTo>
                  <a:lnTo>
                    <a:pt x="1391285" y="1681479"/>
                  </a:lnTo>
                  <a:lnTo>
                    <a:pt x="1412240" y="1635442"/>
                  </a:lnTo>
                  <a:lnTo>
                    <a:pt x="1445577" y="1599247"/>
                  </a:lnTo>
                  <a:lnTo>
                    <a:pt x="1487805" y="1574800"/>
                  </a:lnTo>
                  <a:lnTo>
                    <a:pt x="1535747" y="1564322"/>
                  </a:lnTo>
                  <a:lnTo>
                    <a:pt x="1637665" y="1564322"/>
                  </a:lnTo>
                  <a:lnTo>
                    <a:pt x="1625600" y="1556702"/>
                  </a:lnTo>
                  <a:lnTo>
                    <a:pt x="1590992" y="1544002"/>
                  </a:lnTo>
                  <a:lnTo>
                    <a:pt x="1542097" y="1537652"/>
                  </a:lnTo>
                  <a:close/>
                </a:path>
                <a:path w="2555875" h="6858000">
                  <a:moveTo>
                    <a:pt x="1637665" y="1564322"/>
                  </a:moveTo>
                  <a:lnTo>
                    <a:pt x="1535747" y="1564322"/>
                  </a:lnTo>
                  <a:lnTo>
                    <a:pt x="1585912" y="1569402"/>
                  </a:lnTo>
                  <a:lnTo>
                    <a:pt x="1615122" y="1580514"/>
                  </a:lnTo>
                  <a:lnTo>
                    <a:pt x="1663700" y="1617662"/>
                  </a:lnTo>
                  <a:lnTo>
                    <a:pt x="1694497" y="1671954"/>
                  </a:lnTo>
                  <a:lnTo>
                    <a:pt x="1702117" y="1732597"/>
                  </a:lnTo>
                  <a:lnTo>
                    <a:pt x="1696720" y="1764029"/>
                  </a:lnTo>
                  <a:lnTo>
                    <a:pt x="1437005" y="2721927"/>
                  </a:lnTo>
                  <a:lnTo>
                    <a:pt x="1430655" y="2770822"/>
                  </a:lnTo>
                  <a:lnTo>
                    <a:pt x="1437005" y="2818129"/>
                  </a:lnTo>
                  <a:lnTo>
                    <a:pt x="1455102" y="2861627"/>
                  </a:lnTo>
                  <a:lnTo>
                    <a:pt x="1483677" y="2899092"/>
                  </a:lnTo>
                  <a:lnTo>
                    <a:pt x="1521460" y="2928302"/>
                  </a:lnTo>
                  <a:lnTo>
                    <a:pt x="1566862" y="2947035"/>
                  </a:lnTo>
                  <a:lnTo>
                    <a:pt x="1618932" y="2953067"/>
                  </a:lnTo>
                  <a:lnTo>
                    <a:pt x="1669097" y="2944812"/>
                  </a:lnTo>
                  <a:lnTo>
                    <a:pt x="1704340" y="2928302"/>
                  </a:lnTo>
                  <a:lnTo>
                    <a:pt x="1617662" y="2928302"/>
                  </a:lnTo>
                  <a:lnTo>
                    <a:pt x="1573212" y="2922904"/>
                  </a:lnTo>
                  <a:lnTo>
                    <a:pt x="1527175" y="2901950"/>
                  </a:lnTo>
                  <a:lnTo>
                    <a:pt x="1490980" y="2868612"/>
                  </a:lnTo>
                  <a:lnTo>
                    <a:pt x="1466532" y="2826385"/>
                  </a:lnTo>
                  <a:lnTo>
                    <a:pt x="1456055" y="2778442"/>
                  </a:lnTo>
                  <a:lnTo>
                    <a:pt x="1461135" y="2728277"/>
                  </a:lnTo>
                  <a:lnTo>
                    <a:pt x="1720850" y="1770379"/>
                  </a:lnTo>
                  <a:lnTo>
                    <a:pt x="1726882" y="1734820"/>
                  </a:lnTo>
                  <a:lnTo>
                    <a:pt x="1725930" y="1701800"/>
                  </a:lnTo>
                  <a:lnTo>
                    <a:pt x="1725930" y="1698942"/>
                  </a:lnTo>
                  <a:lnTo>
                    <a:pt x="1717992" y="1664017"/>
                  </a:lnTo>
                  <a:lnTo>
                    <a:pt x="1703070" y="1630679"/>
                  </a:lnTo>
                  <a:lnTo>
                    <a:pt x="1682115" y="1600517"/>
                  </a:lnTo>
                  <a:lnTo>
                    <a:pt x="1656080" y="1575752"/>
                  </a:lnTo>
                  <a:lnTo>
                    <a:pt x="1637665" y="1564322"/>
                  </a:lnTo>
                  <a:close/>
                </a:path>
                <a:path w="2555875" h="6858000">
                  <a:moveTo>
                    <a:pt x="2555875" y="0"/>
                  </a:moveTo>
                  <a:lnTo>
                    <a:pt x="2528570" y="0"/>
                  </a:lnTo>
                  <a:lnTo>
                    <a:pt x="2100177" y="1562100"/>
                  </a:lnTo>
                  <a:lnTo>
                    <a:pt x="1757680" y="2837497"/>
                  </a:lnTo>
                  <a:lnTo>
                    <a:pt x="1732915" y="2875279"/>
                  </a:lnTo>
                  <a:lnTo>
                    <a:pt x="1699895" y="2903537"/>
                  </a:lnTo>
                  <a:lnTo>
                    <a:pt x="1660525" y="2921635"/>
                  </a:lnTo>
                  <a:lnTo>
                    <a:pt x="1617662" y="2928302"/>
                  </a:lnTo>
                  <a:lnTo>
                    <a:pt x="1704340" y="2928302"/>
                  </a:lnTo>
                  <a:lnTo>
                    <a:pt x="1714817" y="2923540"/>
                  </a:lnTo>
                  <a:lnTo>
                    <a:pt x="1753235" y="2890520"/>
                  </a:lnTo>
                  <a:lnTo>
                    <a:pt x="1782127" y="2846387"/>
                  </a:lnTo>
                  <a:lnTo>
                    <a:pt x="1782127" y="2845117"/>
                  </a:lnTo>
                  <a:lnTo>
                    <a:pt x="2124710" y="1568132"/>
                  </a:lnTo>
                  <a:lnTo>
                    <a:pt x="2555875" y="0"/>
                  </a:lnTo>
                  <a:close/>
                </a:path>
              </a:pathLst>
            </a:custGeom>
            <a:solidFill>
              <a:srgbClr val="FFB8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7895590" y="5207635"/>
              <a:ext cx="756285" cy="1645920"/>
            </a:xfrm>
            <a:custGeom>
              <a:avLst/>
              <a:gdLst/>
              <a:ahLst/>
              <a:cxnLst/>
              <a:rect l="l" t="t" r="r" b="b"/>
              <a:pathLst>
                <a:path w="756284" h="1645920">
                  <a:moveTo>
                    <a:pt x="578484" y="0"/>
                  </a:moveTo>
                  <a:lnTo>
                    <a:pt x="532129" y="6350"/>
                  </a:lnTo>
                  <a:lnTo>
                    <a:pt x="489902" y="24129"/>
                  </a:lnTo>
                  <a:lnTo>
                    <a:pt x="453389" y="52387"/>
                  </a:lnTo>
                  <a:lnTo>
                    <a:pt x="425132" y="89534"/>
                  </a:lnTo>
                  <a:lnTo>
                    <a:pt x="406400" y="134619"/>
                  </a:lnTo>
                  <a:lnTo>
                    <a:pt x="0" y="1645602"/>
                  </a:lnTo>
                  <a:lnTo>
                    <a:pt x="26352" y="1645602"/>
                  </a:lnTo>
                  <a:lnTo>
                    <a:pt x="430212" y="140969"/>
                  </a:lnTo>
                  <a:lnTo>
                    <a:pt x="450214" y="95249"/>
                  </a:lnTo>
                  <a:lnTo>
                    <a:pt x="482282" y="59689"/>
                  </a:lnTo>
                  <a:lnTo>
                    <a:pt x="523239" y="35559"/>
                  </a:lnTo>
                  <a:lnTo>
                    <a:pt x="569594" y="25399"/>
                  </a:lnTo>
                  <a:lnTo>
                    <a:pt x="662362" y="25399"/>
                  </a:lnTo>
                  <a:lnTo>
                    <a:pt x="624839" y="6350"/>
                  </a:lnTo>
                  <a:lnTo>
                    <a:pt x="578484" y="0"/>
                  </a:lnTo>
                  <a:close/>
                </a:path>
                <a:path w="756284" h="1645920">
                  <a:moveTo>
                    <a:pt x="662362" y="25399"/>
                  </a:moveTo>
                  <a:lnTo>
                    <a:pt x="569594" y="25399"/>
                  </a:lnTo>
                  <a:lnTo>
                    <a:pt x="618489" y="30797"/>
                  </a:lnTo>
                  <a:lnTo>
                    <a:pt x="672464" y="57784"/>
                  </a:lnTo>
                  <a:lnTo>
                    <a:pt x="711517" y="103822"/>
                  </a:lnTo>
                  <a:lnTo>
                    <a:pt x="730884" y="161607"/>
                  </a:lnTo>
                  <a:lnTo>
                    <a:pt x="731837" y="192087"/>
                  </a:lnTo>
                  <a:lnTo>
                    <a:pt x="726439" y="222884"/>
                  </a:lnTo>
                  <a:lnTo>
                    <a:pt x="343852" y="1645602"/>
                  </a:lnTo>
                  <a:lnTo>
                    <a:pt x="370204" y="1645602"/>
                  </a:lnTo>
                  <a:lnTo>
                    <a:pt x="750252" y="229552"/>
                  </a:lnTo>
                  <a:lnTo>
                    <a:pt x="756284" y="193674"/>
                  </a:lnTo>
                  <a:lnTo>
                    <a:pt x="755332" y="158432"/>
                  </a:lnTo>
                  <a:lnTo>
                    <a:pt x="732789" y="91122"/>
                  </a:lnTo>
                  <a:lnTo>
                    <a:pt x="686752" y="37782"/>
                  </a:lnTo>
                  <a:lnTo>
                    <a:pt x="662362" y="25399"/>
                  </a:lnTo>
                  <a:close/>
                </a:path>
              </a:pathLst>
            </a:custGeom>
            <a:solidFill>
              <a:srgbClr val="D679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548880" y="6167120"/>
              <a:ext cx="3294379" cy="612140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066280" y="3177540"/>
              <a:ext cx="1016000" cy="1016000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812020" y="3177540"/>
              <a:ext cx="1016000" cy="1016000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5455920" y="3647440"/>
              <a:ext cx="4354830" cy="76200"/>
            </a:xfrm>
            <a:custGeom>
              <a:avLst/>
              <a:gdLst/>
              <a:ahLst/>
              <a:cxnLst/>
              <a:rect l="l" t="t" r="r" b="b"/>
              <a:pathLst>
                <a:path w="4354830" h="76200">
                  <a:moveTo>
                    <a:pt x="76200" y="0"/>
                  </a:moveTo>
                  <a:lnTo>
                    <a:pt x="0" y="38100"/>
                  </a:lnTo>
                  <a:lnTo>
                    <a:pt x="76200" y="76200"/>
                  </a:lnTo>
                  <a:lnTo>
                    <a:pt x="76200" y="47625"/>
                  </a:lnTo>
                  <a:lnTo>
                    <a:pt x="1610359" y="47625"/>
                  </a:lnTo>
                  <a:lnTo>
                    <a:pt x="1610359" y="28575"/>
                  </a:lnTo>
                  <a:lnTo>
                    <a:pt x="76200" y="28575"/>
                  </a:lnTo>
                  <a:lnTo>
                    <a:pt x="76200" y="0"/>
                  </a:lnTo>
                  <a:close/>
                </a:path>
                <a:path w="4354830" h="76200">
                  <a:moveTo>
                    <a:pt x="2702559" y="0"/>
                  </a:moveTo>
                  <a:lnTo>
                    <a:pt x="2626359" y="38100"/>
                  </a:lnTo>
                  <a:lnTo>
                    <a:pt x="2702559" y="76200"/>
                  </a:lnTo>
                  <a:lnTo>
                    <a:pt x="2702559" y="47625"/>
                  </a:lnTo>
                  <a:lnTo>
                    <a:pt x="4354830" y="47625"/>
                  </a:lnTo>
                  <a:lnTo>
                    <a:pt x="4354830" y="28575"/>
                  </a:lnTo>
                  <a:lnTo>
                    <a:pt x="2702559" y="28575"/>
                  </a:lnTo>
                  <a:lnTo>
                    <a:pt x="270255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9914890" y="33019"/>
            <a:ext cx="2174240" cy="1244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50" spc="60" dirty="0">
                <a:latin typeface="Calibri"/>
                <a:cs typeface="Calibri"/>
              </a:rPr>
              <a:t>CSP004_C_E:</a:t>
            </a:r>
            <a:r>
              <a:rPr sz="650" spc="35" dirty="0">
                <a:latin typeface="Calibri"/>
                <a:cs typeface="Calibri"/>
              </a:rPr>
              <a:t> </a:t>
            </a:r>
            <a:r>
              <a:rPr sz="650" spc="55" dirty="0">
                <a:latin typeface="Calibri"/>
                <a:cs typeface="Calibri"/>
              </a:rPr>
              <a:t>Abdelkader</a:t>
            </a:r>
            <a:r>
              <a:rPr sz="650" spc="30" dirty="0">
                <a:latin typeface="Calibri"/>
                <a:cs typeface="Calibri"/>
              </a:rPr>
              <a:t> </a:t>
            </a:r>
            <a:r>
              <a:rPr sz="650" spc="60" dirty="0">
                <a:latin typeface="Calibri"/>
                <a:cs typeface="Calibri"/>
              </a:rPr>
              <a:t>Shaaban</a:t>
            </a:r>
            <a:r>
              <a:rPr sz="650" spc="40" dirty="0">
                <a:latin typeface="Calibri"/>
                <a:cs typeface="Calibri"/>
              </a:rPr>
              <a:t> </a:t>
            </a:r>
            <a:r>
              <a:rPr sz="650" spc="55" dirty="0">
                <a:latin typeface="Calibri"/>
                <a:cs typeface="Calibri"/>
              </a:rPr>
              <a:t>και</a:t>
            </a:r>
            <a:r>
              <a:rPr sz="650" spc="25" dirty="0">
                <a:latin typeface="Calibri"/>
                <a:cs typeface="Calibri"/>
              </a:rPr>
              <a:t> </a:t>
            </a:r>
            <a:r>
              <a:rPr sz="650" spc="50" dirty="0">
                <a:latin typeface="Calibri"/>
                <a:cs typeface="Calibri"/>
              </a:rPr>
              <a:t>Stefan</a:t>
            </a:r>
            <a:r>
              <a:rPr sz="650" spc="25" dirty="0">
                <a:latin typeface="Calibri"/>
                <a:cs typeface="Calibri"/>
              </a:rPr>
              <a:t> </a:t>
            </a:r>
            <a:r>
              <a:rPr sz="650" spc="50" dirty="0">
                <a:latin typeface="Calibri"/>
                <a:cs typeface="Calibri"/>
              </a:rPr>
              <a:t>Schauer</a:t>
            </a:r>
            <a:endParaRPr sz="650">
              <a:latin typeface="Calibri"/>
              <a:cs typeface="Calibri"/>
            </a:endParaRPr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875030" y="762634"/>
            <a:ext cx="2682240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100" dirty="0">
                <a:solidFill>
                  <a:srgbClr val="000000"/>
                </a:solidFill>
              </a:rPr>
              <a:t>Λειτουργίες</a:t>
            </a:r>
            <a:r>
              <a:rPr spc="90" dirty="0">
                <a:solidFill>
                  <a:srgbClr val="000000"/>
                </a:solidFill>
              </a:rPr>
              <a:t> </a:t>
            </a:r>
            <a:r>
              <a:rPr spc="125" dirty="0">
                <a:solidFill>
                  <a:srgbClr val="000000"/>
                </a:solidFill>
              </a:rPr>
              <a:t>SURICTA</a:t>
            </a:r>
          </a:p>
        </p:txBody>
      </p:sp>
      <p:sp>
        <p:nvSpPr>
          <p:cNvPr id="13" name="object 13"/>
          <p:cNvSpPr txBox="1"/>
          <p:nvPr/>
        </p:nvSpPr>
        <p:spPr>
          <a:xfrm>
            <a:off x="875030" y="1391602"/>
            <a:ext cx="4580890" cy="2159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50" b="1" spc="35" dirty="0">
                <a:latin typeface="Calibri"/>
                <a:cs typeface="Calibri"/>
              </a:rPr>
              <a:t>IDS</a:t>
            </a:r>
            <a:r>
              <a:rPr sz="1250" b="1" spc="-30" dirty="0">
                <a:latin typeface="Calibri"/>
                <a:cs typeface="Calibri"/>
              </a:rPr>
              <a:t> </a:t>
            </a:r>
            <a:r>
              <a:rPr sz="1250" b="1" spc="25" dirty="0">
                <a:latin typeface="Calibri"/>
                <a:cs typeface="Calibri"/>
              </a:rPr>
              <a:t>(Intrusion</a:t>
            </a:r>
            <a:r>
              <a:rPr sz="1250" b="1" spc="-30" dirty="0">
                <a:latin typeface="Calibri"/>
                <a:cs typeface="Calibri"/>
              </a:rPr>
              <a:t> </a:t>
            </a:r>
            <a:r>
              <a:rPr sz="1250" b="1" spc="30" dirty="0">
                <a:latin typeface="Calibri"/>
                <a:cs typeface="Calibri"/>
              </a:rPr>
              <a:t>Detection</a:t>
            </a:r>
            <a:r>
              <a:rPr sz="1250" b="1" spc="-30" dirty="0">
                <a:latin typeface="Calibri"/>
                <a:cs typeface="Calibri"/>
              </a:rPr>
              <a:t> </a:t>
            </a:r>
            <a:r>
              <a:rPr sz="1250" b="1" spc="40" dirty="0">
                <a:latin typeface="Calibri"/>
                <a:cs typeface="Calibri"/>
              </a:rPr>
              <a:t>System</a:t>
            </a:r>
            <a:r>
              <a:rPr sz="1250" b="1" spc="-25" dirty="0">
                <a:latin typeface="Calibri"/>
                <a:cs typeface="Calibri"/>
              </a:rPr>
              <a:t> </a:t>
            </a:r>
            <a:r>
              <a:rPr sz="1250" b="1" spc="35" dirty="0">
                <a:latin typeface="Calibri"/>
                <a:cs typeface="Calibri"/>
              </a:rPr>
              <a:t>-</a:t>
            </a:r>
            <a:r>
              <a:rPr sz="1250" b="1" spc="-30" dirty="0">
                <a:latin typeface="Calibri"/>
                <a:cs typeface="Calibri"/>
              </a:rPr>
              <a:t> </a:t>
            </a:r>
            <a:r>
              <a:rPr sz="1250" b="1" spc="40" dirty="0">
                <a:latin typeface="Calibri"/>
                <a:cs typeface="Calibri"/>
              </a:rPr>
              <a:t>Σύστημα</a:t>
            </a:r>
            <a:r>
              <a:rPr sz="1250" b="1" spc="-25" dirty="0">
                <a:latin typeface="Calibri"/>
                <a:cs typeface="Calibri"/>
              </a:rPr>
              <a:t> </a:t>
            </a:r>
            <a:r>
              <a:rPr sz="1250" b="1" spc="35" dirty="0">
                <a:latin typeface="Calibri"/>
                <a:cs typeface="Calibri"/>
              </a:rPr>
              <a:t>ανίχνευσης</a:t>
            </a:r>
            <a:r>
              <a:rPr sz="1250" b="1" spc="-30" dirty="0">
                <a:latin typeface="Calibri"/>
                <a:cs typeface="Calibri"/>
              </a:rPr>
              <a:t> </a:t>
            </a:r>
            <a:r>
              <a:rPr sz="1250" b="1" spc="35" dirty="0">
                <a:latin typeface="Calibri"/>
                <a:cs typeface="Calibri"/>
              </a:rPr>
              <a:t>εισβολών)</a:t>
            </a:r>
            <a:endParaRPr sz="1250">
              <a:latin typeface="Calibri"/>
              <a:cs typeface="Calibri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937894" y="4283709"/>
            <a:ext cx="635000" cy="802005"/>
          </a:xfrm>
          <a:custGeom>
            <a:avLst/>
            <a:gdLst/>
            <a:ahLst/>
            <a:cxnLst/>
            <a:rect l="l" t="t" r="r" b="b"/>
            <a:pathLst>
              <a:path w="635000" h="802004">
                <a:moveTo>
                  <a:pt x="593090" y="765809"/>
                </a:moveTo>
                <a:lnTo>
                  <a:pt x="43497" y="765809"/>
                </a:lnTo>
                <a:lnTo>
                  <a:pt x="43497" y="777875"/>
                </a:lnTo>
                <a:lnTo>
                  <a:pt x="45085" y="787082"/>
                </a:lnTo>
                <a:lnTo>
                  <a:pt x="50165" y="794702"/>
                </a:lnTo>
                <a:lnTo>
                  <a:pt x="57785" y="799782"/>
                </a:lnTo>
                <a:lnTo>
                  <a:pt x="66992" y="801687"/>
                </a:lnTo>
                <a:lnTo>
                  <a:pt x="569595" y="801687"/>
                </a:lnTo>
                <a:lnTo>
                  <a:pt x="578802" y="799782"/>
                </a:lnTo>
                <a:lnTo>
                  <a:pt x="586105" y="794702"/>
                </a:lnTo>
                <a:lnTo>
                  <a:pt x="591185" y="787082"/>
                </a:lnTo>
                <a:lnTo>
                  <a:pt x="593090" y="777875"/>
                </a:lnTo>
                <a:lnTo>
                  <a:pt x="593090" y="765809"/>
                </a:lnTo>
                <a:close/>
              </a:path>
              <a:path w="635000" h="802004">
                <a:moveTo>
                  <a:pt x="268605" y="507364"/>
                </a:moveTo>
                <a:lnTo>
                  <a:pt x="138747" y="507364"/>
                </a:lnTo>
                <a:lnTo>
                  <a:pt x="129222" y="509269"/>
                </a:lnTo>
                <a:lnTo>
                  <a:pt x="121920" y="514032"/>
                </a:lnTo>
                <a:lnTo>
                  <a:pt x="116840" y="521652"/>
                </a:lnTo>
                <a:lnTo>
                  <a:pt x="114935" y="530859"/>
                </a:lnTo>
                <a:lnTo>
                  <a:pt x="114935" y="765809"/>
                </a:lnTo>
                <a:lnTo>
                  <a:pt x="521335" y="765809"/>
                </a:lnTo>
                <a:lnTo>
                  <a:pt x="521335" y="706437"/>
                </a:lnTo>
                <a:lnTo>
                  <a:pt x="304482" y="706437"/>
                </a:lnTo>
                <a:lnTo>
                  <a:pt x="289560" y="699769"/>
                </a:lnTo>
                <a:lnTo>
                  <a:pt x="255587" y="699769"/>
                </a:lnTo>
                <a:lnTo>
                  <a:pt x="202882" y="646747"/>
                </a:lnTo>
                <a:lnTo>
                  <a:pt x="255587" y="594042"/>
                </a:lnTo>
                <a:lnTo>
                  <a:pt x="268605" y="594042"/>
                </a:lnTo>
                <a:lnTo>
                  <a:pt x="268605" y="507364"/>
                </a:lnTo>
                <a:close/>
              </a:path>
              <a:path w="635000" h="802004">
                <a:moveTo>
                  <a:pt x="207547" y="246062"/>
                </a:moveTo>
                <a:lnTo>
                  <a:pt x="168910" y="246062"/>
                </a:lnTo>
                <a:lnTo>
                  <a:pt x="174942" y="274319"/>
                </a:lnTo>
                <a:lnTo>
                  <a:pt x="186690" y="300354"/>
                </a:lnTo>
                <a:lnTo>
                  <a:pt x="202882" y="323532"/>
                </a:lnTo>
                <a:lnTo>
                  <a:pt x="223520" y="343217"/>
                </a:lnTo>
                <a:lnTo>
                  <a:pt x="223520" y="370522"/>
                </a:lnTo>
                <a:lnTo>
                  <a:pt x="221615" y="374332"/>
                </a:lnTo>
                <a:lnTo>
                  <a:pt x="217805" y="375284"/>
                </a:lnTo>
                <a:lnTo>
                  <a:pt x="108585" y="420052"/>
                </a:lnTo>
                <a:lnTo>
                  <a:pt x="51752" y="456564"/>
                </a:lnTo>
                <a:lnTo>
                  <a:pt x="26035" y="487362"/>
                </a:lnTo>
                <a:lnTo>
                  <a:pt x="15875" y="526097"/>
                </a:lnTo>
                <a:lnTo>
                  <a:pt x="0" y="669607"/>
                </a:lnTo>
                <a:lnTo>
                  <a:pt x="0" y="684847"/>
                </a:lnTo>
                <a:lnTo>
                  <a:pt x="23495" y="722312"/>
                </a:lnTo>
                <a:lnTo>
                  <a:pt x="57785" y="740727"/>
                </a:lnTo>
                <a:lnTo>
                  <a:pt x="69850" y="745807"/>
                </a:lnTo>
                <a:lnTo>
                  <a:pt x="96202" y="745807"/>
                </a:lnTo>
                <a:lnTo>
                  <a:pt x="96202" y="716597"/>
                </a:lnTo>
                <a:lnTo>
                  <a:pt x="82867" y="711517"/>
                </a:lnTo>
                <a:lnTo>
                  <a:pt x="69850" y="705802"/>
                </a:lnTo>
                <a:lnTo>
                  <a:pt x="57467" y="699452"/>
                </a:lnTo>
                <a:lnTo>
                  <a:pt x="45402" y="692150"/>
                </a:lnTo>
                <a:lnTo>
                  <a:pt x="39687" y="688339"/>
                </a:lnTo>
                <a:lnTo>
                  <a:pt x="36830" y="681672"/>
                </a:lnTo>
                <a:lnTo>
                  <a:pt x="37782" y="675322"/>
                </a:lnTo>
                <a:lnTo>
                  <a:pt x="53657" y="529907"/>
                </a:lnTo>
                <a:lnTo>
                  <a:pt x="75565" y="485775"/>
                </a:lnTo>
                <a:lnTo>
                  <a:pt x="126365" y="453707"/>
                </a:lnTo>
                <a:lnTo>
                  <a:pt x="183832" y="429894"/>
                </a:lnTo>
                <a:lnTo>
                  <a:pt x="199072" y="425450"/>
                </a:lnTo>
                <a:lnTo>
                  <a:pt x="535622" y="425450"/>
                </a:lnTo>
                <a:lnTo>
                  <a:pt x="514350" y="414972"/>
                </a:lnTo>
                <a:lnTo>
                  <a:pt x="316865" y="414972"/>
                </a:lnTo>
                <a:lnTo>
                  <a:pt x="298132" y="414337"/>
                </a:lnTo>
                <a:lnTo>
                  <a:pt x="279717" y="412114"/>
                </a:lnTo>
                <a:lnTo>
                  <a:pt x="260985" y="408939"/>
                </a:lnTo>
                <a:lnTo>
                  <a:pt x="242252" y="404494"/>
                </a:lnTo>
                <a:lnTo>
                  <a:pt x="250190" y="397192"/>
                </a:lnTo>
                <a:lnTo>
                  <a:pt x="255905" y="388302"/>
                </a:lnTo>
                <a:lnTo>
                  <a:pt x="259715" y="377825"/>
                </a:lnTo>
                <a:lnTo>
                  <a:pt x="261302" y="366712"/>
                </a:lnTo>
                <a:lnTo>
                  <a:pt x="261302" y="365759"/>
                </a:lnTo>
                <a:lnTo>
                  <a:pt x="392112" y="365759"/>
                </a:lnTo>
                <a:lnTo>
                  <a:pt x="392112" y="339407"/>
                </a:lnTo>
                <a:lnTo>
                  <a:pt x="317817" y="339407"/>
                </a:lnTo>
                <a:lnTo>
                  <a:pt x="275590" y="331469"/>
                </a:lnTo>
                <a:lnTo>
                  <a:pt x="240665" y="309562"/>
                </a:lnTo>
                <a:lnTo>
                  <a:pt x="215900" y="276225"/>
                </a:lnTo>
                <a:lnTo>
                  <a:pt x="207547" y="246062"/>
                </a:lnTo>
                <a:close/>
              </a:path>
              <a:path w="635000" h="802004">
                <a:moveTo>
                  <a:pt x="535622" y="425450"/>
                </a:moveTo>
                <a:lnTo>
                  <a:pt x="437515" y="425450"/>
                </a:lnTo>
                <a:lnTo>
                  <a:pt x="451485" y="429894"/>
                </a:lnTo>
                <a:lnTo>
                  <a:pt x="508952" y="453707"/>
                </a:lnTo>
                <a:lnTo>
                  <a:pt x="560070" y="485775"/>
                </a:lnTo>
                <a:lnTo>
                  <a:pt x="580707" y="526097"/>
                </a:lnTo>
                <a:lnTo>
                  <a:pt x="597852" y="674369"/>
                </a:lnTo>
                <a:lnTo>
                  <a:pt x="565467" y="705167"/>
                </a:lnTo>
                <a:lnTo>
                  <a:pt x="539432" y="715644"/>
                </a:lnTo>
                <a:lnTo>
                  <a:pt x="539432" y="745807"/>
                </a:lnTo>
                <a:lnTo>
                  <a:pt x="564832" y="745807"/>
                </a:lnTo>
                <a:lnTo>
                  <a:pt x="576897" y="740727"/>
                </a:lnTo>
                <a:lnTo>
                  <a:pt x="610870" y="722312"/>
                </a:lnTo>
                <a:lnTo>
                  <a:pt x="634365" y="684847"/>
                </a:lnTo>
                <a:lnTo>
                  <a:pt x="634682" y="669607"/>
                </a:lnTo>
                <a:lnTo>
                  <a:pt x="619442" y="528002"/>
                </a:lnTo>
                <a:lnTo>
                  <a:pt x="609917" y="488314"/>
                </a:lnTo>
                <a:lnTo>
                  <a:pt x="584517" y="457517"/>
                </a:lnTo>
                <a:lnTo>
                  <a:pt x="535622" y="425450"/>
                </a:lnTo>
                <a:close/>
              </a:path>
              <a:path w="635000" h="802004">
                <a:moveTo>
                  <a:pt x="432752" y="507364"/>
                </a:moveTo>
                <a:lnTo>
                  <a:pt x="348932" y="507364"/>
                </a:lnTo>
                <a:lnTo>
                  <a:pt x="348932" y="599757"/>
                </a:lnTo>
                <a:lnTo>
                  <a:pt x="304482" y="706437"/>
                </a:lnTo>
                <a:lnTo>
                  <a:pt x="521335" y="706437"/>
                </a:lnTo>
                <a:lnTo>
                  <a:pt x="521335" y="700722"/>
                </a:lnTo>
                <a:lnTo>
                  <a:pt x="380047" y="700722"/>
                </a:lnTo>
                <a:lnTo>
                  <a:pt x="366712" y="687387"/>
                </a:lnTo>
                <a:lnTo>
                  <a:pt x="406400" y="647700"/>
                </a:lnTo>
                <a:lnTo>
                  <a:pt x="366712" y="608329"/>
                </a:lnTo>
                <a:lnTo>
                  <a:pt x="380047" y="594994"/>
                </a:lnTo>
                <a:lnTo>
                  <a:pt x="432752" y="594994"/>
                </a:lnTo>
                <a:lnTo>
                  <a:pt x="432752" y="507364"/>
                </a:lnTo>
                <a:close/>
              </a:path>
              <a:path w="635000" h="802004">
                <a:moveTo>
                  <a:pt x="497840" y="507364"/>
                </a:moveTo>
                <a:lnTo>
                  <a:pt x="432752" y="507364"/>
                </a:lnTo>
                <a:lnTo>
                  <a:pt x="432752" y="647700"/>
                </a:lnTo>
                <a:lnTo>
                  <a:pt x="380047" y="700722"/>
                </a:lnTo>
                <a:lnTo>
                  <a:pt x="521335" y="700722"/>
                </a:lnTo>
                <a:lnTo>
                  <a:pt x="521335" y="530859"/>
                </a:lnTo>
                <a:lnTo>
                  <a:pt x="519430" y="521652"/>
                </a:lnTo>
                <a:lnTo>
                  <a:pt x="514667" y="514032"/>
                </a:lnTo>
                <a:lnTo>
                  <a:pt x="507047" y="509269"/>
                </a:lnTo>
                <a:lnTo>
                  <a:pt x="497840" y="507364"/>
                </a:lnTo>
                <a:close/>
              </a:path>
              <a:path w="635000" h="802004">
                <a:moveTo>
                  <a:pt x="348932" y="507364"/>
                </a:moveTo>
                <a:lnTo>
                  <a:pt x="268605" y="507364"/>
                </a:lnTo>
                <a:lnTo>
                  <a:pt x="268605" y="607377"/>
                </a:lnTo>
                <a:lnTo>
                  <a:pt x="229235" y="646747"/>
                </a:lnTo>
                <a:lnTo>
                  <a:pt x="268605" y="686434"/>
                </a:lnTo>
                <a:lnTo>
                  <a:pt x="255587" y="699769"/>
                </a:lnTo>
                <a:lnTo>
                  <a:pt x="289560" y="699769"/>
                </a:lnTo>
                <a:lnTo>
                  <a:pt x="287655" y="698817"/>
                </a:lnTo>
                <a:lnTo>
                  <a:pt x="331152" y="594042"/>
                </a:lnTo>
                <a:lnTo>
                  <a:pt x="331787" y="592137"/>
                </a:lnTo>
                <a:lnTo>
                  <a:pt x="348932" y="592137"/>
                </a:lnTo>
                <a:lnTo>
                  <a:pt x="348932" y="507364"/>
                </a:lnTo>
                <a:close/>
              </a:path>
              <a:path w="635000" h="802004">
                <a:moveTo>
                  <a:pt x="432752" y="594994"/>
                </a:moveTo>
                <a:lnTo>
                  <a:pt x="380047" y="594994"/>
                </a:lnTo>
                <a:lnTo>
                  <a:pt x="432752" y="647700"/>
                </a:lnTo>
                <a:lnTo>
                  <a:pt x="432752" y="594994"/>
                </a:lnTo>
                <a:close/>
              </a:path>
              <a:path w="635000" h="802004">
                <a:moveTo>
                  <a:pt x="268605" y="594042"/>
                </a:moveTo>
                <a:lnTo>
                  <a:pt x="255587" y="594042"/>
                </a:lnTo>
                <a:lnTo>
                  <a:pt x="268605" y="607377"/>
                </a:lnTo>
                <a:lnTo>
                  <a:pt x="268605" y="594042"/>
                </a:lnTo>
                <a:close/>
              </a:path>
              <a:path w="635000" h="802004">
                <a:moveTo>
                  <a:pt x="348932" y="592137"/>
                </a:moveTo>
                <a:lnTo>
                  <a:pt x="331787" y="592137"/>
                </a:lnTo>
                <a:lnTo>
                  <a:pt x="348932" y="599757"/>
                </a:lnTo>
                <a:lnTo>
                  <a:pt x="348932" y="592137"/>
                </a:lnTo>
                <a:close/>
              </a:path>
              <a:path w="635000" h="802004">
                <a:moveTo>
                  <a:pt x="437515" y="425450"/>
                </a:moveTo>
                <a:lnTo>
                  <a:pt x="199072" y="425450"/>
                </a:lnTo>
                <a:lnTo>
                  <a:pt x="222250" y="436879"/>
                </a:lnTo>
                <a:lnTo>
                  <a:pt x="250507" y="445452"/>
                </a:lnTo>
                <a:lnTo>
                  <a:pt x="282892" y="450850"/>
                </a:lnTo>
                <a:lnTo>
                  <a:pt x="317817" y="452754"/>
                </a:lnTo>
                <a:lnTo>
                  <a:pt x="352742" y="450850"/>
                </a:lnTo>
                <a:lnTo>
                  <a:pt x="385127" y="445452"/>
                </a:lnTo>
                <a:lnTo>
                  <a:pt x="413702" y="436879"/>
                </a:lnTo>
                <a:lnTo>
                  <a:pt x="437515" y="425450"/>
                </a:lnTo>
                <a:close/>
              </a:path>
              <a:path w="635000" h="802004">
                <a:moveTo>
                  <a:pt x="430847" y="54292"/>
                </a:moveTo>
                <a:lnTo>
                  <a:pt x="430847" y="226377"/>
                </a:lnTo>
                <a:lnTo>
                  <a:pt x="421957" y="270192"/>
                </a:lnTo>
                <a:lnTo>
                  <a:pt x="397510" y="306387"/>
                </a:lnTo>
                <a:lnTo>
                  <a:pt x="392112" y="309879"/>
                </a:lnTo>
                <a:lnTo>
                  <a:pt x="392112" y="404494"/>
                </a:lnTo>
                <a:lnTo>
                  <a:pt x="373697" y="409575"/>
                </a:lnTo>
                <a:lnTo>
                  <a:pt x="354965" y="413067"/>
                </a:lnTo>
                <a:lnTo>
                  <a:pt x="335915" y="414654"/>
                </a:lnTo>
                <a:lnTo>
                  <a:pt x="316865" y="414972"/>
                </a:lnTo>
                <a:lnTo>
                  <a:pt x="514350" y="414972"/>
                </a:lnTo>
                <a:lnTo>
                  <a:pt x="496887" y="407034"/>
                </a:lnTo>
                <a:lnTo>
                  <a:pt x="464820" y="394969"/>
                </a:lnTo>
                <a:lnTo>
                  <a:pt x="418782" y="376237"/>
                </a:lnTo>
                <a:lnTo>
                  <a:pt x="414972" y="374332"/>
                </a:lnTo>
                <a:lnTo>
                  <a:pt x="413067" y="371475"/>
                </a:lnTo>
                <a:lnTo>
                  <a:pt x="413067" y="345122"/>
                </a:lnTo>
                <a:lnTo>
                  <a:pt x="454660" y="293052"/>
                </a:lnTo>
                <a:lnTo>
                  <a:pt x="469582" y="227329"/>
                </a:lnTo>
                <a:lnTo>
                  <a:pt x="469582" y="193357"/>
                </a:lnTo>
                <a:lnTo>
                  <a:pt x="486397" y="193357"/>
                </a:lnTo>
                <a:lnTo>
                  <a:pt x="472440" y="151764"/>
                </a:lnTo>
                <a:lnTo>
                  <a:pt x="468630" y="138747"/>
                </a:lnTo>
                <a:lnTo>
                  <a:pt x="467677" y="132397"/>
                </a:lnTo>
                <a:lnTo>
                  <a:pt x="467677" y="132079"/>
                </a:lnTo>
                <a:lnTo>
                  <a:pt x="465137" y="122554"/>
                </a:lnTo>
                <a:lnTo>
                  <a:pt x="457517" y="94614"/>
                </a:lnTo>
                <a:lnTo>
                  <a:pt x="439420" y="63182"/>
                </a:lnTo>
                <a:lnTo>
                  <a:pt x="430847" y="54292"/>
                </a:lnTo>
                <a:close/>
              </a:path>
              <a:path w="635000" h="802004">
                <a:moveTo>
                  <a:pt x="392112" y="365759"/>
                </a:moveTo>
                <a:lnTo>
                  <a:pt x="374332" y="365759"/>
                </a:lnTo>
                <a:lnTo>
                  <a:pt x="374332" y="366712"/>
                </a:lnTo>
                <a:lnTo>
                  <a:pt x="375285" y="374332"/>
                </a:lnTo>
                <a:lnTo>
                  <a:pt x="375285" y="376237"/>
                </a:lnTo>
                <a:lnTo>
                  <a:pt x="375602" y="377507"/>
                </a:lnTo>
                <a:lnTo>
                  <a:pt x="379095" y="387350"/>
                </a:lnTo>
                <a:lnTo>
                  <a:pt x="384810" y="396557"/>
                </a:lnTo>
                <a:lnTo>
                  <a:pt x="392112" y="404494"/>
                </a:lnTo>
                <a:lnTo>
                  <a:pt x="392112" y="365759"/>
                </a:lnTo>
                <a:close/>
              </a:path>
              <a:path w="635000" h="802004">
                <a:moveTo>
                  <a:pt x="374332" y="365759"/>
                </a:moveTo>
                <a:lnTo>
                  <a:pt x="261302" y="365759"/>
                </a:lnTo>
                <a:lnTo>
                  <a:pt x="288925" y="374332"/>
                </a:lnTo>
                <a:lnTo>
                  <a:pt x="317817" y="377189"/>
                </a:lnTo>
                <a:lnTo>
                  <a:pt x="346710" y="374332"/>
                </a:lnTo>
                <a:lnTo>
                  <a:pt x="374332" y="365759"/>
                </a:lnTo>
                <a:close/>
              </a:path>
              <a:path w="635000" h="802004">
                <a:moveTo>
                  <a:pt x="392112" y="309879"/>
                </a:moveTo>
                <a:lnTo>
                  <a:pt x="361632" y="330517"/>
                </a:lnTo>
                <a:lnTo>
                  <a:pt x="317817" y="339407"/>
                </a:lnTo>
                <a:lnTo>
                  <a:pt x="392112" y="339407"/>
                </a:lnTo>
                <a:lnTo>
                  <a:pt x="392112" y="309879"/>
                </a:lnTo>
                <a:close/>
              </a:path>
              <a:path w="635000" h="802004">
                <a:moveTo>
                  <a:pt x="316865" y="0"/>
                </a:moveTo>
                <a:lnTo>
                  <a:pt x="274002" y="6667"/>
                </a:lnTo>
                <a:lnTo>
                  <a:pt x="235585" y="25400"/>
                </a:lnTo>
                <a:lnTo>
                  <a:pt x="203835" y="54292"/>
                </a:lnTo>
                <a:lnTo>
                  <a:pt x="180340" y="91439"/>
                </a:lnTo>
                <a:lnTo>
                  <a:pt x="167005" y="134937"/>
                </a:lnTo>
                <a:lnTo>
                  <a:pt x="167005" y="157479"/>
                </a:lnTo>
                <a:lnTo>
                  <a:pt x="166052" y="172719"/>
                </a:lnTo>
                <a:lnTo>
                  <a:pt x="163830" y="187959"/>
                </a:lnTo>
                <a:lnTo>
                  <a:pt x="160020" y="202564"/>
                </a:lnTo>
                <a:lnTo>
                  <a:pt x="154622" y="216852"/>
                </a:lnTo>
                <a:lnTo>
                  <a:pt x="138747" y="254634"/>
                </a:lnTo>
                <a:lnTo>
                  <a:pt x="140652" y="254000"/>
                </a:lnTo>
                <a:lnTo>
                  <a:pt x="156210" y="249872"/>
                </a:lnTo>
                <a:lnTo>
                  <a:pt x="168910" y="246062"/>
                </a:lnTo>
                <a:lnTo>
                  <a:pt x="207547" y="246062"/>
                </a:lnTo>
                <a:lnTo>
                  <a:pt x="204470" y="234950"/>
                </a:lnTo>
                <a:lnTo>
                  <a:pt x="245745" y="220027"/>
                </a:lnTo>
                <a:lnTo>
                  <a:pt x="290195" y="201294"/>
                </a:lnTo>
                <a:lnTo>
                  <a:pt x="333375" y="178752"/>
                </a:lnTo>
                <a:lnTo>
                  <a:pt x="372110" y="152400"/>
                </a:lnTo>
                <a:lnTo>
                  <a:pt x="402590" y="122554"/>
                </a:lnTo>
                <a:lnTo>
                  <a:pt x="430847" y="122554"/>
                </a:lnTo>
                <a:lnTo>
                  <a:pt x="430847" y="54292"/>
                </a:lnTo>
                <a:lnTo>
                  <a:pt x="414337" y="37464"/>
                </a:lnTo>
                <a:lnTo>
                  <a:pt x="395287" y="24447"/>
                </a:lnTo>
                <a:lnTo>
                  <a:pt x="362902" y="24447"/>
                </a:lnTo>
                <a:lnTo>
                  <a:pt x="353695" y="11429"/>
                </a:lnTo>
                <a:lnTo>
                  <a:pt x="316865" y="0"/>
                </a:lnTo>
                <a:close/>
              </a:path>
              <a:path w="635000" h="802004">
                <a:moveTo>
                  <a:pt x="486397" y="193357"/>
                </a:moveTo>
                <a:lnTo>
                  <a:pt x="469582" y="193357"/>
                </a:lnTo>
                <a:lnTo>
                  <a:pt x="475297" y="197167"/>
                </a:lnTo>
                <a:lnTo>
                  <a:pt x="488315" y="199072"/>
                </a:lnTo>
                <a:lnTo>
                  <a:pt x="486397" y="193357"/>
                </a:lnTo>
                <a:close/>
              </a:path>
              <a:path w="635000" h="802004">
                <a:moveTo>
                  <a:pt x="430847" y="122554"/>
                </a:moveTo>
                <a:lnTo>
                  <a:pt x="402590" y="122554"/>
                </a:lnTo>
                <a:lnTo>
                  <a:pt x="409257" y="132397"/>
                </a:lnTo>
                <a:lnTo>
                  <a:pt x="415925" y="141922"/>
                </a:lnTo>
                <a:lnTo>
                  <a:pt x="423227" y="151129"/>
                </a:lnTo>
                <a:lnTo>
                  <a:pt x="430847" y="160337"/>
                </a:lnTo>
                <a:lnTo>
                  <a:pt x="430847" y="122554"/>
                </a:lnTo>
                <a:close/>
              </a:path>
              <a:path w="635000" h="802004">
                <a:moveTo>
                  <a:pt x="380047" y="15239"/>
                </a:moveTo>
                <a:lnTo>
                  <a:pt x="375285" y="15239"/>
                </a:lnTo>
                <a:lnTo>
                  <a:pt x="371475" y="17779"/>
                </a:lnTo>
                <a:lnTo>
                  <a:pt x="362902" y="24447"/>
                </a:lnTo>
                <a:lnTo>
                  <a:pt x="395287" y="24447"/>
                </a:lnTo>
                <a:lnTo>
                  <a:pt x="383857" y="16827"/>
                </a:lnTo>
                <a:lnTo>
                  <a:pt x="380047" y="1523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965200" y="2174239"/>
            <a:ext cx="616585" cy="802005"/>
          </a:xfrm>
          <a:custGeom>
            <a:avLst/>
            <a:gdLst/>
            <a:ahLst/>
            <a:cxnLst/>
            <a:rect l="l" t="t" r="r" b="b"/>
            <a:pathLst>
              <a:path w="616585" h="802005">
                <a:moveTo>
                  <a:pt x="583565" y="765810"/>
                </a:moveTo>
                <a:lnTo>
                  <a:pt x="33972" y="765810"/>
                </a:lnTo>
                <a:lnTo>
                  <a:pt x="33972" y="777875"/>
                </a:lnTo>
                <a:lnTo>
                  <a:pt x="35559" y="787082"/>
                </a:lnTo>
                <a:lnTo>
                  <a:pt x="40640" y="794702"/>
                </a:lnTo>
                <a:lnTo>
                  <a:pt x="48259" y="799782"/>
                </a:lnTo>
                <a:lnTo>
                  <a:pt x="57467" y="801687"/>
                </a:lnTo>
                <a:lnTo>
                  <a:pt x="560069" y="801687"/>
                </a:lnTo>
                <a:lnTo>
                  <a:pt x="569277" y="799782"/>
                </a:lnTo>
                <a:lnTo>
                  <a:pt x="576580" y="794702"/>
                </a:lnTo>
                <a:lnTo>
                  <a:pt x="581660" y="787082"/>
                </a:lnTo>
                <a:lnTo>
                  <a:pt x="583565" y="777875"/>
                </a:lnTo>
                <a:lnTo>
                  <a:pt x="583565" y="765810"/>
                </a:lnTo>
                <a:close/>
              </a:path>
              <a:path w="616585" h="802005">
                <a:moveTo>
                  <a:pt x="259080" y="507364"/>
                </a:moveTo>
                <a:lnTo>
                  <a:pt x="129222" y="507364"/>
                </a:lnTo>
                <a:lnTo>
                  <a:pt x="119697" y="509270"/>
                </a:lnTo>
                <a:lnTo>
                  <a:pt x="112394" y="514032"/>
                </a:lnTo>
                <a:lnTo>
                  <a:pt x="107315" y="521652"/>
                </a:lnTo>
                <a:lnTo>
                  <a:pt x="105409" y="530860"/>
                </a:lnTo>
                <a:lnTo>
                  <a:pt x="105409" y="765810"/>
                </a:lnTo>
                <a:lnTo>
                  <a:pt x="511809" y="765810"/>
                </a:lnTo>
                <a:lnTo>
                  <a:pt x="511809" y="706437"/>
                </a:lnTo>
                <a:lnTo>
                  <a:pt x="294957" y="706437"/>
                </a:lnTo>
                <a:lnTo>
                  <a:pt x="280034" y="699770"/>
                </a:lnTo>
                <a:lnTo>
                  <a:pt x="246062" y="699770"/>
                </a:lnTo>
                <a:lnTo>
                  <a:pt x="193357" y="646747"/>
                </a:lnTo>
                <a:lnTo>
                  <a:pt x="246062" y="594042"/>
                </a:lnTo>
                <a:lnTo>
                  <a:pt x="259080" y="594042"/>
                </a:lnTo>
                <a:lnTo>
                  <a:pt x="259080" y="507364"/>
                </a:lnTo>
                <a:close/>
              </a:path>
              <a:path w="616585" h="802005">
                <a:moveTo>
                  <a:pt x="308292" y="0"/>
                </a:moveTo>
                <a:lnTo>
                  <a:pt x="227330" y="22225"/>
                </a:lnTo>
                <a:lnTo>
                  <a:pt x="180657" y="65087"/>
                </a:lnTo>
                <a:lnTo>
                  <a:pt x="153034" y="128587"/>
                </a:lnTo>
                <a:lnTo>
                  <a:pt x="149859" y="164147"/>
                </a:lnTo>
                <a:lnTo>
                  <a:pt x="149859" y="400685"/>
                </a:lnTo>
                <a:lnTo>
                  <a:pt x="123507" y="412432"/>
                </a:lnTo>
                <a:lnTo>
                  <a:pt x="73977" y="440689"/>
                </a:lnTo>
                <a:lnTo>
                  <a:pt x="36830" y="471487"/>
                </a:lnTo>
                <a:lnTo>
                  <a:pt x="18732" y="507047"/>
                </a:lnTo>
                <a:lnTo>
                  <a:pt x="0" y="665797"/>
                </a:lnTo>
                <a:lnTo>
                  <a:pt x="0" y="681989"/>
                </a:lnTo>
                <a:lnTo>
                  <a:pt x="4127" y="696595"/>
                </a:lnTo>
                <a:lnTo>
                  <a:pt x="36512" y="727392"/>
                </a:lnTo>
                <a:lnTo>
                  <a:pt x="77152" y="746760"/>
                </a:lnTo>
                <a:lnTo>
                  <a:pt x="85725" y="746760"/>
                </a:lnTo>
                <a:lnTo>
                  <a:pt x="85725" y="709930"/>
                </a:lnTo>
                <a:lnTo>
                  <a:pt x="75247" y="705485"/>
                </a:lnTo>
                <a:lnTo>
                  <a:pt x="64452" y="700405"/>
                </a:lnTo>
                <a:lnTo>
                  <a:pt x="54292" y="694689"/>
                </a:lnTo>
                <a:lnTo>
                  <a:pt x="44132" y="688339"/>
                </a:lnTo>
                <a:lnTo>
                  <a:pt x="38417" y="684530"/>
                </a:lnTo>
                <a:lnTo>
                  <a:pt x="35877" y="678180"/>
                </a:lnTo>
                <a:lnTo>
                  <a:pt x="36830" y="671512"/>
                </a:lnTo>
                <a:lnTo>
                  <a:pt x="53544" y="530860"/>
                </a:lnTo>
                <a:lnTo>
                  <a:pt x="53657" y="528002"/>
                </a:lnTo>
                <a:lnTo>
                  <a:pt x="55562" y="516255"/>
                </a:lnTo>
                <a:lnTo>
                  <a:pt x="55562" y="515620"/>
                </a:lnTo>
                <a:lnTo>
                  <a:pt x="96519" y="469582"/>
                </a:lnTo>
                <a:lnTo>
                  <a:pt x="153034" y="439737"/>
                </a:lnTo>
                <a:lnTo>
                  <a:pt x="188594" y="425450"/>
                </a:lnTo>
                <a:lnTo>
                  <a:pt x="518477" y="425450"/>
                </a:lnTo>
                <a:lnTo>
                  <a:pt x="498792" y="414972"/>
                </a:lnTo>
                <a:lnTo>
                  <a:pt x="308292" y="414972"/>
                </a:lnTo>
                <a:lnTo>
                  <a:pt x="289559" y="414337"/>
                </a:lnTo>
                <a:lnTo>
                  <a:pt x="271144" y="412432"/>
                </a:lnTo>
                <a:lnTo>
                  <a:pt x="252730" y="409257"/>
                </a:lnTo>
                <a:lnTo>
                  <a:pt x="234632" y="404495"/>
                </a:lnTo>
                <a:lnTo>
                  <a:pt x="241617" y="397192"/>
                </a:lnTo>
                <a:lnTo>
                  <a:pt x="247015" y="388302"/>
                </a:lnTo>
                <a:lnTo>
                  <a:pt x="250507" y="378142"/>
                </a:lnTo>
                <a:lnTo>
                  <a:pt x="251777" y="367664"/>
                </a:lnTo>
                <a:lnTo>
                  <a:pt x="251777" y="365760"/>
                </a:lnTo>
                <a:lnTo>
                  <a:pt x="381634" y="365760"/>
                </a:lnTo>
                <a:lnTo>
                  <a:pt x="381634" y="337502"/>
                </a:lnTo>
                <a:lnTo>
                  <a:pt x="286702" y="337502"/>
                </a:lnTo>
                <a:lnTo>
                  <a:pt x="227965" y="306387"/>
                </a:lnTo>
                <a:lnTo>
                  <a:pt x="196850" y="247014"/>
                </a:lnTo>
                <a:lnTo>
                  <a:pt x="203517" y="169862"/>
                </a:lnTo>
                <a:lnTo>
                  <a:pt x="418465" y="169862"/>
                </a:lnTo>
                <a:lnTo>
                  <a:pt x="418465" y="47625"/>
                </a:lnTo>
                <a:lnTo>
                  <a:pt x="407034" y="36195"/>
                </a:lnTo>
                <a:lnTo>
                  <a:pt x="389572" y="24447"/>
                </a:lnTo>
                <a:lnTo>
                  <a:pt x="357187" y="24447"/>
                </a:lnTo>
                <a:lnTo>
                  <a:pt x="347662" y="11430"/>
                </a:lnTo>
                <a:lnTo>
                  <a:pt x="345122" y="6667"/>
                </a:lnTo>
                <a:lnTo>
                  <a:pt x="340359" y="3810"/>
                </a:lnTo>
                <a:lnTo>
                  <a:pt x="308292" y="0"/>
                </a:lnTo>
                <a:close/>
              </a:path>
              <a:path w="616585" h="802005">
                <a:moveTo>
                  <a:pt x="518477" y="425450"/>
                </a:moveTo>
                <a:lnTo>
                  <a:pt x="427990" y="425450"/>
                </a:lnTo>
                <a:lnTo>
                  <a:pt x="463867" y="439737"/>
                </a:lnTo>
                <a:lnTo>
                  <a:pt x="520065" y="469582"/>
                </a:lnTo>
                <a:lnTo>
                  <a:pt x="549910" y="494347"/>
                </a:lnTo>
                <a:lnTo>
                  <a:pt x="579755" y="670560"/>
                </a:lnTo>
                <a:lnTo>
                  <a:pt x="580707" y="677227"/>
                </a:lnTo>
                <a:lnTo>
                  <a:pt x="541655" y="704532"/>
                </a:lnTo>
                <a:lnTo>
                  <a:pt x="530860" y="709295"/>
                </a:lnTo>
                <a:lnTo>
                  <a:pt x="530860" y="745807"/>
                </a:lnTo>
                <a:lnTo>
                  <a:pt x="539115" y="745807"/>
                </a:lnTo>
                <a:lnTo>
                  <a:pt x="553085" y="740410"/>
                </a:lnTo>
                <a:lnTo>
                  <a:pt x="593090" y="718502"/>
                </a:lnTo>
                <a:lnTo>
                  <a:pt x="616585" y="681037"/>
                </a:lnTo>
                <a:lnTo>
                  <a:pt x="616585" y="665797"/>
                </a:lnTo>
                <a:lnTo>
                  <a:pt x="600710" y="528002"/>
                </a:lnTo>
                <a:lnTo>
                  <a:pt x="590550" y="488314"/>
                </a:lnTo>
                <a:lnTo>
                  <a:pt x="565785" y="457517"/>
                </a:lnTo>
                <a:lnTo>
                  <a:pt x="518477" y="425450"/>
                </a:lnTo>
                <a:close/>
              </a:path>
              <a:path w="616585" h="802005">
                <a:moveTo>
                  <a:pt x="423227" y="507364"/>
                </a:moveTo>
                <a:lnTo>
                  <a:pt x="339407" y="507364"/>
                </a:lnTo>
                <a:lnTo>
                  <a:pt x="339407" y="599757"/>
                </a:lnTo>
                <a:lnTo>
                  <a:pt x="294957" y="706437"/>
                </a:lnTo>
                <a:lnTo>
                  <a:pt x="511809" y="706437"/>
                </a:lnTo>
                <a:lnTo>
                  <a:pt x="511809" y="700722"/>
                </a:lnTo>
                <a:lnTo>
                  <a:pt x="370522" y="700722"/>
                </a:lnTo>
                <a:lnTo>
                  <a:pt x="357187" y="687387"/>
                </a:lnTo>
                <a:lnTo>
                  <a:pt x="396875" y="647700"/>
                </a:lnTo>
                <a:lnTo>
                  <a:pt x="357187" y="608330"/>
                </a:lnTo>
                <a:lnTo>
                  <a:pt x="370522" y="594995"/>
                </a:lnTo>
                <a:lnTo>
                  <a:pt x="423227" y="594995"/>
                </a:lnTo>
                <a:lnTo>
                  <a:pt x="423227" y="507364"/>
                </a:lnTo>
                <a:close/>
              </a:path>
              <a:path w="616585" h="802005">
                <a:moveTo>
                  <a:pt x="488315" y="507364"/>
                </a:moveTo>
                <a:lnTo>
                  <a:pt x="423227" y="507364"/>
                </a:lnTo>
                <a:lnTo>
                  <a:pt x="423227" y="647700"/>
                </a:lnTo>
                <a:lnTo>
                  <a:pt x="370522" y="700722"/>
                </a:lnTo>
                <a:lnTo>
                  <a:pt x="511809" y="700722"/>
                </a:lnTo>
                <a:lnTo>
                  <a:pt x="511809" y="530860"/>
                </a:lnTo>
                <a:lnTo>
                  <a:pt x="509905" y="521652"/>
                </a:lnTo>
                <a:lnTo>
                  <a:pt x="505142" y="514032"/>
                </a:lnTo>
                <a:lnTo>
                  <a:pt x="497522" y="509270"/>
                </a:lnTo>
                <a:lnTo>
                  <a:pt x="488315" y="507364"/>
                </a:lnTo>
                <a:close/>
              </a:path>
              <a:path w="616585" h="802005">
                <a:moveTo>
                  <a:pt x="339407" y="507364"/>
                </a:moveTo>
                <a:lnTo>
                  <a:pt x="259080" y="507364"/>
                </a:lnTo>
                <a:lnTo>
                  <a:pt x="259080" y="607377"/>
                </a:lnTo>
                <a:lnTo>
                  <a:pt x="219709" y="646747"/>
                </a:lnTo>
                <a:lnTo>
                  <a:pt x="259080" y="686435"/>
                </a:lnTo>
                <a:lnTo>
                  <a:pt x="246062" y="699770"/>
                </a:lnTo>
                <a:lnTo>
                  <a:pt x="280034" y="699770"/>
                </a:lnTo>
                <a:lnTo>
                  <a:pt x="278130" y="698817"/>
                </a:lnTo>
                <a:lnTo>
                  <a:pt x="321627" y="594042"/>
                </a:lnTo>
                <a:lnTo>
                  <a:pt x="322262" y="592137"/>
                </a:lnTo>
                <a:lnTo>
                  <a:pt x="339407" y="592137"/>
                </a:lnTo>
                <a:lnTo>
                  <a:pt x="339407" y="507364"/>
                </a:lnTo>
                <a:close/>
              </a:path>
              <a:path w="616585" h="802005">
                <a:moveTo>
                  <a:pt x="423227" y="594995"/>
                </a:moveTo>
                <a:lnTo>
                  <a:pt x="370522" y="594995"/>
                </a:lnTo>
                <a:lnTo>
                  <a:pt x="423227" y="647700"/>
                </a:lnTo>
                <a:lnTo>
                  <a:pt x="423227" y="594995"/>
                </a:lnTo>
                <a:close/>
              </a:path>
              <a:path w="616585" h="802005">
                <a:moveTo>
                  <a:pt x="259080" y="594042"/>
                </a:moveTo>
                <a:lnTo>
                  <a:pt x="246062" y="594042"/>
                </a:lnTo>
                <a:lnTo>
                  <a:pt x="259080" y="607377"/>
                </a:lnTo>
                <a:lnTo>
                  <a:pt x="259080" y="594042"/>
                </a:lnTo>
                <a:close/>
              </a:path>
              <a:path w="616585" h="802005">
                <a:moveTo>
                  <a:pt x="339407" y="592137"/>
                </a:moveTo>
                <a:lnTo>
                  <a:pt x="322262" y="592137"/>
                </a:lnTo>
                <a:lnTo>
                  <a:pt x="339407" y="599757"/>
                </a:lnTo>
                <a:lnTo>
                  <a:pt x="339407" y="592137"/>
                </a:lnTo>
                <a:close/>
              </a:path>
              <a:path w="616585" h="802005">
                <a:moveTo>
                  <a:pt x="427990" y="425450"/>
                </a:moveTo>
                <a:lnTo>
                  <a:pt x="188594" y="425450"/>
                </a:lnTo>
                <a:lnTo>
                  <a:pt x="212407" y="436880"/>
                </a:lnTo>
                <a:lnTo>
                  <a:pt x="240982" y="445452"/>
                </a:lnTo>
                <a:lnTo>
                  <a:pt x="273367" y="450850"/>
                </a:lnTo>
                <a:lnTo>
                  <a:pt x="308292" y="452755"/>
                </a:lnTo>
                <a:lnTo>
                  <a:pt x="343217" y="450850"/>
                </a:lnTo>
                <a:lnTo>
                  <a:pt x="375602" y="445452"/>
                </a:lnTo>
                <a:lnTo>
                  <a:pt x="404177" y="436880"/>
                </a:lnTo>
                <a:lnTo>
                  <a:pt x="427990" y="425450"/>
                </a:lnTo>
                <a:close/>
              </a:path>
              <a:path w="616585" h="802005">
                <a:moveTo>
                  <a:pt x="418465" y="47625"/>
                </a:moveTo>
                <a:lnTo>
                  <a:pt x="418465" y="247014"/>
                </a:lnTo>
                <a:lnTo>
                  <a:pt x="401955" y="288607"/>
                </a:lnTo>
                <a:lnTo>
                  <a:pt x="381634" y="309245"/>
                </a:lnTo>
                <a:lnTo>
                  <a:pt x="381634" y="404495"/>
                </a:lnTo>
                <a:lnTo>
                  <a:pt x="363855" y="409257"/>
                </a:lnTo>
                <a:lnTo>
                  <a:pt x="345440" y="412432"/>
                </a:lnTo>
                <a:lnTo>
                  <a:pt x="326707" y="414337"/>
                </a:lnTo>
                <a:lnTo>
                  <a:pt x="308292" y="414972"/>
                </a:lnTo>
                <a:lnTo>
                  <a:pt x="498792" y="414972"/>
                </a:lnTo>
                <a:lnTo>
                  <a:pt x="493077" y="411797"/>
                </a:lnTo>
                <a:lnTo>
                  <a:pt x="466725" y="400685"/>
                </a:lnTo>
                <a:lnTo>
                  <a:pt x="466725" y="365760"/>
                </a:lnTo>
                <a:lnTo>
                  <a:pt x="467994" y="258762"/>
                </a:lnTo>
                <a:lnTo>
                  <a:pt x="468312" y="207327"/>
                </a:lnTo>
                <a:lnTo>
                  <a:pt x="468630" y="169862"/>
                </a:lnTo>
                <a:lnTo>
                  <a:pt x="468312" y="164147"/>
                </a:lnTo>
                <a:lnTo>
                  <a:pt x="468312" y="155575"/>
                </a:lnTo>
                <a:lnTo>
                  <a:pt x="450215" y="89217"/>
                </a:lnTo>
                <a:lnTo>
                  <a:pt x="418465" y="47625"/>
                </a:lnTo>
                <a:close/>
              </a:path>
              <a:path w="616585" h="802005">
                <a:moveTo>
                  <a:pt x="381634" y="365760"/>
                </a:moveTo>
                <a:lnTo>
                  <a:pt x="364807" y="365760"/>
                </a:lnTo>
                <a:lnTo>
                  <a:pt x="364807" y="367664"/>
                </a:lnTo>
                <a:lnTo>
                  <a:pt x="381634" y="404495"/>
                </a:lnTo>
                <a:lnTo>
                  <a:pt x="381634" y="365760"/>
                </a:lnTo>
                <a:close/>
              </a:path>
              <a:path w="616585" h="802005">
                <a:moveTo>
                  <a:pt x="364807" y="365760"/>
                </a:moveTo>
                <a:lnTo>
                  <a:pt x="251777" y="365760"/>
                </a:lnTo>
                <a:lnTo>
                  <a:pt x="279400" y="374332"/>
                </a:lnTo>
                <a:lnTo>
                  <a:pt x="308292" y="377189"/>
                </a:lnTo>
                <a:lnTo>
                  <a:pt x="337184" y="374332"/>
                </a:lnTo>
                <a:lnTo>
                  <a:pt x="364807" y="365760"/>
                </a:lnTo>
                <a:close/>
              </a:path>
              <a:path w="616585" h="802005">
                <a:moveTo>
                  <a:pt x="381634" y="309245"/>
                </a:moveTo>
                <a:lnTo>
                  <a:pt x="371475" y="319405"/>
                </a:lnTo>
                <a:lnTo>
                  <a:pt x="331787" y="336867"/>
                </a:lnTo>
                <a:lnTo>
                  <a:pt x="286702" y="337502"/>
                </a:lnTo>
                <a:lnTo>
                  <a:pt x="381634" y="337502"/>
                </a:lnTo>
                <a:lnTo>
                  <a:pt x="381634" y="309245"/>
                </a:lnTo>
                <a:close/>
              </a:path>
              <a:path w="616585" h="802005">
                <a:moveTo>
                  <a:pt x="418465" y="169862"/>
                </a:moveTo>
                <a:lnTo>
                  <a:pt x="411797" y="169862"/>
                </a:lnTo>
                <a:lnTo>
                  <a:pt x="418465" y="247014"/>
                </a:lnTo>
                <a:lnTo>
                  <a:pt x="418465" y="169862"/>
                </a:lnTo>
                <a:close/>
              </a:path>
              <a:path w="616585" h="802005">
                <a:moveTo>
                  <a:pt x="374332" y="15239"/>
                </a:moveTo>
                <a:lnTo>
                  <a:pt x="368617" y="15239"/>
                </a:lnTo>
                <a:lnTo>
                  <a:pt x="365759" y="17780"/>
                </a:lnTo>
                <a:lnTo>
                  <a:pt x="357187" y="24447"/>
                </a:lnTo>
                <a:lnTo>
                  <a:pt x="389572" y="24447"/>
                </a:lnTo>
                <a:lnTo>
                  <a:pt x="378142" y="16827"/>
                </a:lnTo>
                <a:lnTo>
                  <a:pt x="374332" y="1523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6" name="object 16"/>
          <p:cNvGrpSpPr/>
          <p:nvPr/>
        </p:nvGrpSpPr>
        <p:grpSpPr>
          <a:xfrm>
            <a:off x="1711960" y="2503170"/>
            <a:ext cx="2474595" cy="3274695"/>
            <a:chOff x="1711960" y="2503170"/>
            <a:chExt cx="2474595" cy="3274695"/>
          </a:xfrm>
        </p:grpSpPr>
        <p:sp>
          <p:nvSpPr>
            <p:cNvPr id="17" name="object 17"/>
            <p:cNvSpPr/>
            <p:nvPr/>
          </p:nvSpPr>
          <p:spPr>
            <a:xfrm>
              <a:off x="2047875" y="5053012"/>
              <a:ext cx="1212215" cy="724535"/>
            </a:xfrm>
            <a:custGeom>
              <a:avLst/>
              <a:gdLst/>
              <a:ahLst/>
              <a:cxnLst/>
              <a:rect l="l" t="t" r="r" b="b"/>
              <a:pathLst>
                <a:path w="1212214" h="724535">
                  <a:moveTo>
                    <a:pt x="1001394" y="0"/>
                  </a:moveTo>
                  <a:lnTo>
                    <a:pt x="210819" y="0"/>
                  </a:lnTo>
                  <a:lnTo>
                    <a:pt x="190182" y="4127"/>
                  </a:lnTo>
                  <a:lnTo>
                    <a:pt x="173672" y="15557"/>
                  </a:lnTo>
                  <a:lnTo>
                    <a:pt x="162242" y="32067"/>
                  </a:lnTo>
                  <a:lnTo>
                    <a:pt x="158114" y="52705"/>
                  </a:lnTo>
                  <a:lnTo>
                    <a:pt x="158114" y="593090"/>
                  </a:lnTo>
                  <a:lnTo>
                    <a:pt x="184467" y="593090"/>
                  </a:lnTo>
                  <a:lnTo>
                    <a:pt x="184467" y="52705"/>
                  </a:lnTo>
                  <a:lnTo>
                    <a:pt x="186372" y="42544"/>
                  </a:lnTo>
                  <a:lnTo>
                    <a:pt x="192087" y="33972"/>
                  </a:lnTo>
                  <a:lnTo>
                    <a:pt x="200660" y="28575"/>
                  </a:lnTo>
                  <a:lnTo>
                    <a:pt x="210819" y="26352"/>
                  </a:lnTo>
                  <a:lnTo>
                    <a:pt x="1045808" y="26352"/>
                  </a:lnTo>
                  <a:lnTo>
                    <a:pt x="1038542" y="15557"/>
                  </a:lnTo>
                  <a:lnTo>
                    <a:pt x="1021714" y="4127"/>
                  </a:lnTo>
                  <a:lnTo>
                    <a:pt x="1001394" y="0"/>
                  </a:lnTo>
                  <a:close/>
                </a:path>
                <a:path w="1212214" h="724535">
                  <a:moveTo>
                    <a:pt x="1045808" y="26352"/>
                  </a:moveTo>
                  <a:lnTo>
                    <a:pt x="1001394" y="26352"/>
                  </a:lnTo>
                  <a:lnTo>
                    <a:pt x="1011555" y="28575"/>
                  </a:lnTo>
                  <a:lnTo>
                    <a:pt x="1019810" y="33972"/>
                  </a:lnTo>
                  <a:lnTo>
                    <a:pt x="1025525" y="42544"/>
                  </a:lnTo>
                  <a:lnTo>
                    <a:pt x="1027747" y="52705"/>
                  </a:lnTo>
                  <a:lnTo>
                    <a:pt x="1027747" y="593090"/>
                  </a:lnTo>
                  <a:lnTo>
                    <a:pt x="1054100" y="593090"/>
                  </a:lnTo>
                  <a:lnTo>
                    <a:pt x="1054100" y="52705"/>
                  </a:lnTo>
                  <a:lnTo>
                    <a:pt x="1049655" y="32067"/>
                  </a:lnTo>
                  <a:lnTo>
                    <a:pt x="1045808" y="26352"/>
                  </a:lnTo>
                  <a:close/>
                </a:path>
                <a:path w="1212214" h="724535">
                  <a:moveTo>
                    <a:pt x="961707" y="66357"/>
                  </a:moveTo>
                  <a:lnTo>
                    <a:pt x="223837" y="66357"/>
                  </a:lnTo>
                  <a:lnTo>
                    <a:pt x="223837" y="540067"/>
                  </a:lnTo>
                  <a:lnTo>
                    <a:pt x="988060" y="540067"/>
                  </a:lnTo>
                  <a:lnTo>
                    <a:pt x="988060" y="513397"/>
                  </a:lnTo>
                  <a:lnTo>
                    <a:pt x="250189" y="513397"/>
                  </a:lnTo>
                  <a:lnTo>
                    <a:pt x="250189" y="91757"/>
                  </a:lnTo>
                  <a:lnTo>
                    <a:pt x="961707" y="91757"/>
                  </a:lnTo>
                  <a:lnTo>
                    <a:pt x="961707" y="66357"/>
                  </a:lnTo>
                  <a:close/>
                </a:path>
                <a:path w="1212214" h="724535">
                  <a:moveTo>
                    <a:pt x="988060" y="66357"/>
                  </a:moveTo>
                  <a:lnTo>
                    <a:pt x="961707" y="66357"/>
                  </a:lnTo>
                  <a:lnTo>
                    <a:pt x="961707" y="513397"/>
                  </a:lnTo>
                  <a:lnTo>
                    <a:pt x="988060" y="513397"/>
                  </a:lnTo>
                  <a:lnTo>
                    <a:pt x="988060" y="66357"/>
                  </a:lnTo>
                  <a:close/>
                </a:path>
                <a:path w="1212214" h="724535">
                  <a:moveTo>
                    <a:pt x="718483" y="387667"/>
                  </a:moveTo>
                  <a:lnTo>
                    <a:pt x="642302" y="387667"/>
                  </a:lnTo>
                  <a:lnTo>
                    <a:pt x="664210" y="409575"/>
                  </a:lnTo>
                  <a:lnTo>
                    <a:pt x="663892" y="416559"/>
                  </a:lnTo>
                  <a:lnTo>
                    <a:pt x="663892" y="418465"/>
                  </a:lnTo>
                  <a:lnTo>
                    <a:pt x="665162" y="426084"/>
                  </a:lnTo>
                  <a:lnTo>
                    <a:pt x="735964" y="502602"/>
                  </a:lnTo>
                  <a:lnTo>
                    <a:pt x="760730" y="512762"/>
                  </a:lnTo>
                  <a:lnTo>
                    <a:pt x="773747" y="510222"/>
                  </a:lnTo>
                  <a:lnTo>
                    <a:pt x="785177" y="502602"/>
                  </a:lnTo>
                  <a:lnTo>
                    <a:pt x="792797" y="491172"/>
                  </a:lnTo>
                  <a:lnTo>
                    <a:pt x="795337" y="478155"/>
                  </a:lnTo>
                  <a:lnTo>
                    <a:pt x="792797" y="465137"/>
                  </a:lnTo>
                  <a:lnTo>
                    <a:pt x="785177" y="453707"/>
                  </a:lnTo>
                  <a:lnTo>
                    <a:pt x="723582" y="391794"/>
                  </a:lnTo>
                  <a:lnTo>
                    <a:pt x="718483" y="387667"/>
                  </a:lnTo>
                  <a:close/>
                </a:path>
                <a:path w="1212214" h="724535">
                  <a:moveTo>
                    <a:pt x="551814" y="120332"/>
                  </a:moveTo>
                  <a:lnTo>
                    <a:pt x="504507" y="127635"/>
                  </a:lnTo>
                  <a:lnTo>
                    <a:pt x="463232" y="148907"/>
                  </a:lnTo>
                  <a:lnTo>
                    <a:pt x="430847" y="180975"/>
                  </a:lnTo>
                  <a:lnTo>
                    <a:pt x="409257" y="221932"/>
                  </a:lnTo>
                  <a:lnTo>
                    <a:pt x="401637" y="268922"/>
                  </a:lnTo>
                  <a:lnTo>
                    <a:pt x="408939" y="315912"/>
                  </a:lnTo>
                  <a:lnTo>
                    <a:pt x="430212" y="356869"/>
                  </a:lnTo>
                  <a:lnTo>
                    <a:pt x="462280" y="389255"/>
                  </a:lnTo>
                  <a:lnTo>
                    <a:pt x="503555" y="410527"/>
                  </a:lnTo>
                  <a:lnTo>
                    <a:pt x="550862" y="418465"/>
                  </a:lnTo>
                  <a:lnTo>
                    <a:pt x="575310" y="416559"/>
                  </a:lnTo>
                  <a:lnTo>
                    <a:pt x="621664" y="401002"/>
                  </a:lnTo>
                  <a:lnTo>
                    <a:pt x="640828" y="388619"/>
                  </a:lnTo>
                  <a:lnTo>
                    <a:pt x="551814" y="388619"/>
                  </a:lnTo>
                  <a:lnTo>
                    <a:pt x="505142" y="379412"/>
                  </a:lnTo>
                  <a:lnTo>
                    <a:pt x="467360" y="354012"/>
                  </a:lnTo>
                  <a:lnTo>
                    <a:pt x="441642" y="316230"/>
                  </a:lnTo>
                  <a:lnTo>
                    <a:pt x="432435" y="270509"/>
                  </a:lnTo>
                  <a:lnTo>
                    <a:pt x="432435" y="269875"/>
                  </a:lnTo>
                  <a:lnTo>
                    <a:pt x="441642" y="223519"/>
                  </a:lnTo>
                  <a:lnTo>
                    <a:pt x="467360" y="185737"/>
                  </a:lnTo>
                  <a:lnTo>
                    <a:pt x="505142" y="160337"/>
                  </a:lnTo>
                  <a:lnTo>
                    <a:pt x="551814" y="151130"/>
                  </a:lnTo>
                  <a:lnTo>
                    <a:pt x="641667" y="151130"/>
                  </a:lnTo>
                  <a:lnTo>
                    <a:pt x="640080" y="149542"/>
                  </a:lnTo>
                  <a:lnTo>
                    <a:pt x="599122" y="128269"/>
                  </a:lnTo>
                  <a:lnTo>
                    <a:pt x="551814" y="120332"/>
                  </a:lnTo>
                  <a:close/>
                </a:path>
                <a:path w="1212214" h="724535">
                  <a:moveTo>
                    <a:pt x="671194" y="180657"/>
                  </a:moveTo>
                  <a:lnTo>
                    <a:pt x="671194" y="270509"/>
                  </a:lnTo>
                  <a:lnTo>
                    <a:pt x="661669" y="315912"/>
                  </a:lnTo>
                  <a:lnTo>
                    <a:pt x="636269" y="353694"/>
                  </a:lnTo>
                  <a:lnTo>
                    <a:pt x="598169" y="379412"/>
                  </a:lnTo>
                  <a:lnTo>
                    <a:pt x="597852" y="379412"/>
                  </a:lnTo>
                  <a:lnTo>
                    <a:pt x="551814" y="388619"/>
                  </a:lnTo>
                  <a:lnTo>
                    <a:pt x="640828" y="388619"/>
                  </a:lnTo>
                  <a:lnTo>
                    <a:pt x="642302" y="387667"/>
                  </a:lnTo>
                  <a:lnTo>
                    <a:pt x="718483" y="387667"/>
                  </a:lnTo>
                  <a:lnTo>
                    <a:pt x="716914" y="386397"/>
                  </a:lnTo>
                  <a:lnTo>
                    <a:pt x="709294" y="383222"/>
                  </a:lnTo>
                  <a:lnTo>
                    <a:pt x="704850" y="382269"/>
                  </a:lnTo>
                  <a:lnTo>
                    <a:pt x="692785" y="382269"/>
                  </a:lnTo>
                  <a:lnTo>
                    <a:pt x="670242" y="360362"/>
                  </a:lnTo>
                  <a:lnTo>
                    <a:pt x="683577" y="340042"/>
                  </a:lnTo>
                  <a:lnTo>
                    <a:pt x="693102" y="318134"/>
                  </a:lnTo>
                  <a:lnTo>
                    <a:pt x="699135" y="294640"/>
                  </a:lnTo>
                  <a:lnTo>
                    <a:pt x="701039" y="270509"/>
                  </a:lnTo>
                  <a:lnTo>
                    <a:pt x="693737" y="223519"/>
                  </a:lnTo>
                  <a:lnTo>
                    <a:pt x="693737" y="223202"/>
                  </a:lnTo>
                  <a:lnTo>
                    <a:pt x="672464" y="181927"/>
                  </a:lnTo>
                  <a:lnTo>
                    <a:pt x="671194" y="180657"/>
                  </a:lnTo>
                  <a:close/>
                </a:path>
                <a:path w="1212214" h="724535">
                  <a:moveTo>
                    <a:pt x="701039" y="381634"/>
                  </a:moveTo>
                  <a:lnTo>
                    <a:pt x="692785" y="382269"/>
                  </a:lnTo>
                  <a:lnTo>
                    <a:pt x="704850" y="382269"/>
                  </a:lnTo>
                  <a:lnTo>
                    <a:pt x="701039" y="381634"/>
                  </a:lnTo>
                  <a:close/>
                </a:path>
                <a:path w="1212214" h="724535">
                  <a:moveTo>
                    <a:pt x="641667" y="151130"/>
                  </a:moveTo>
                  <a:lnTo>
                    <a:pt x="551814" y="151130"/>
                  </a:lnTo>
                  <a:lnTo>
                    <a:pt x="598487" y="160337"/>
                  </a:lnTo>
                  <a:lnTo>
                    <a:pt x="636269" y="185737"/>
                  </a:lnTo>
                  <a:lnTo>
                    <a:pt x="661987" y="223519"/>
                  </a:lnTo>
                  <a:lnTo>
                    <a:pt x="671194" y="268922"/>
                  </a:lnTo>
                  <a:lnTo>
                    <a:pt x="671194" y="180657"/>
                  </a:lnTo>
                  <a:lnTo>
                    <a:pt x="641667" y="151130"/>
                  </a:lnTo>
                  <a:close/>
                </a:path>
                <a:path w="1212214" h="724535">
                  <a:moveTo>
                    <a:pt x="540067" y="632460"/>
                  </a:moveTo>
                  <a:lnTo>
                    <a:pt x="0" y="632460"/>
                  </a:lnTo>
                  <a:lnTo>
                    <a:pt x="0" y="658812"/>
                  </a:lnTo>
                  <a:lnTo>
                    <a:pt x="5080" y="684212"/>
                  </a:lnTo>
                  <a:lnTo>
                    <a:pt x="19367" y="705167"/>
                  </a:lnTo>
                  <a:lnTo>
                    <a:pt x="40322" y="719455"/>
                  </a:lnTo>
                  <a:lnTo>
                    <a:pt x="65722" y="724535"/>
                  </a:lnTo>
                  <a:lnTo>
                    <a:pt x="1146175" y="724535"/>
                  </a:lnTo>
                  <a:lnTo>
                    <a:pt x="1192847" y="705167"/>
                  </a:lnTo>
                  <a:lnTo>
                    <a:pt x="1195718" y="698182"/>
                  </a:lnTo>
                  <a:lnTo>
                    <a:pt x="65722" y="698182"/>
                  </a:lnTo>
                  <a:lnTo>
                    <a:pt x="50482" y="695007"/>
                  </a:lnTo>
                  <a:lnTo>
                    <a:pt x="37782" y="686752"/>
                  </a:lnTo>
                  <a:lnTo>
                    <a:pt x="29527" y="674052"/>
                  </a:lnTo>
                  <a:lnTo>
                    <a:pt x="26352" y="658812"/>
                  </a:lnTo>
                  <a:lnTo>
                    <a:pt x="540067" y="658812"/>
                  </a:lnTo>
                  <a:lnTo>
                    <a:pt x="540067" y="632460"/>
                  </a:lnTo>
                  <a:close/>
                </a:path>
                <a:path w="1212214" h="724535">
                  <a:moveTo>
                    <a:pt x="1211897" y="632460"/>
                  </a:moveTo>
                  <a:lnTo>
                    <a:pt x="1185545" y="632460"/>
                  </a:lnTo>
                  <a:lnTo>
                    <a:pt x="1185545" y="658812"/>
                  </a:lnTo>
                  <a:lnTo>
                    <a:pt x="1182687" y="674052"/>
                  </a:lnTo>
                  <a:lnTo>
                    <a:pt x="1174114" y="686752"/>
                  </a:lnTo>
                  <a:lnTo>
                    <a:pt x="1161414" y="695007"/>
                  </a:lnTo>
                  <a:lnTo>
                    <a:pt x="1146175" y="698182"/>
                  </a:lnTo>
                  <a:lnTo>
                    <a:pt x="1195718" y="698182"/>
                  </a:lnTo>
                  <a:lnTo>
                    <a:pt x="1211897" y="658812"/>
                  </a:lnTo>
                  <a:lnTo>
                    <a:pt x="1211897" y="632460"/>
                  </a:lnTo>
                  <a:close/>
                </a:path>
                <a:path w="1212214" h="724535">
                  <a:moveTo>
                    <a:pt x="698182" y="658812"/>
                  </a:moveTo>
                  <a:lnTo>
                    <a:pt x="513714" y="658812"/>
                  </a:lnTo>
                  <a:lnTo>
                    <a:pt x="515619" y="668655"/>
                  </a:lnTo>
                  <a:lnTo>
                    <a:pt x="520700" y="676910"/>
                  </a:lnTo>
                  <a:lnTo>
                    <a:pt x="528637" y="682625"/>
                  </a:lnTo>
                  <a:lnTo>
                    <a:pt x="538480" y="685165"/>
                  </a:lnTo>
                  <a:lnTo>
                    <a:pt x="671830" y="685165"/>
                  </a:lnTo>
                  <a:lnTo>
                    <a:pt x="681989" y="683260"/>
                  </a:lnTo>
                  <a:lnTo>
                    <a:pt x="690244" y="678180"/>
                  </a:lnTo>
                  <a:lnTo>
                    <a:pt x="695960" y="670242"/>
                  </a:lnTo>
                  <a:lnTo>
                    <a:pt x="698182" y="660400"/>
                  </a:lnTo>
                  <a:lnTo>
                    <a:pt x="698182" y="658812"/>
                  </a:lnTo>
                  <a:close/>
                </a:path>
                <a:path w="1212214" h="724535">
                  <a:moveTo>
                    <a:pt x="1185545" y="632460"/>
                  </a:moveTo>
                  <a:lnTo>
                    <a:pt x="671830" y="632460"/>
                  </a:lnTo>
                  <a:lnTo>
                    <a:pt x="671830" y="658812"/>
                  </a:lnTo>
                  <a:lnTo>
                    <a:pt x="1185545" y="658812"/>
                  </a:lnTo>
                  <a:lnTo>
                    <a:pt x="1185545" y="63246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493010" y="5246052"/>
              <a:ext cx="214630" cy="157480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277427" y="3073717"/>
              <a:ext cx="740727" cy="740727"/>
            </a:xfrm>
            <a:prstGeom prst="rect">
              <a:avLst/>
            </a:prstGeom>
          </p:spPr>
        </p:pic>
        <p:sp>
          <p:nvSpPr>
            <p:cNvPr id="20" name="object 20"/>
            <p:cNvSpPr/>
            <p:nvPr/>
          </p:nvSpPr>
          <p:spPr>
            <a:xfrm>
              <a:off x="1711960" y="2503170"/>
              <a:ext cx="2474595" cy="2626360"/>
            </a:xfrm>
            <a:custGeom>
              <a:avLst/>
              <a:gdLst/>
              <a:ahLst/>
              <a:cxnLst/>
              <a:rect l="l" t="t" r="r" b="b"/>
              <a:pathLst>
                <a:path w="2474595" h="2626360">
                  <a:moveTo>
                    <a:pt x="76200" y="1864677"/>
                  </a:moveTo>
                  <a:lnTo>
                    <a:pt x="0" y="1902777"/>
                  </a:lnTo>
                  <a:lnTo>
                    <a:pt x="76200" y="1940877"/>
                  </a:lnTo>
                  <a:lnTo>
                    <a:pt x="76200" y="1912302"/>
                  </a:lnTo>
                  <a:lnTo>
                    <a:pt x="286702" y="1912302"/>
                  </a:lnTo>
                  <a:lnTo>
                    <a:pt x="291147" y="1907857"/>
                  </a:lnTo>
                  <a:lnTo>
                    <a:pt x="291147" y="1893252"/>
                  </a:lnTo>
                  <a:lnTo>
                    <a:pt x="76200" y="1893252"/>
                  </a:lnTo>
                  <a:lnTo>
                    <a:pt x="76200" y="1864677"/>
                  </a:lnTo>
                  <a:close/>
                </a:path>
                <a:path w="2474595" h="2626360">
                  <a:moveTo>
                    <a:pt x="292100" y="47625"/>
                  </a:moveTo>
                  <a:lnTo>
                    <a:pt x="273050" y="47625"/>
                  </a:lnTo>
                  <a:lnTo>
                    <a:pt x="273050" y="936307"/>
                  </a:lnTo>
                  <a:lnTo>
                    <a:pt x="272097" y="937259"/>
                  </a:lnTo>
                  <a:lnTo>
                    <a:pt x="272097" y="1893252"/>
                  </a:lnTo>
                  <a:lnTo>
                    <a:pt x="291147" y="1893252"/>
                  </a:lnTo>
                  <a:lnTo>
                    <a:pt x="291147" y="951864"/>
                  </a:lnTo>
                  <a:lnTo>
                    <a:pt x="548639" y="951864"/>
                  </a:lnTo>
                  <a:lnTo>
                    <a:pt x="548639" y="932814"/>
                  </a:lnTo>
                  <a:lnTo>
                    <a:pt x="547052" y="932814"/>
                  </a:lnTo>
                  <a:lnTo>
                    <a:pt x="547052" y="931862"/>
                  </a:lnTo>
                  <a:lnTo>
                    <a:pt x="292100" y="931862"/>
                  </a:lnTo>
                  <a:lnTo>
                    <a:pt x="292100" y="47625"/>
                  </a:lnTo>
                  <a:close/>
                </a:path>
                <a:path w="2474595" h="2626360">
                  <a:moveTo>
                    <a:pt x="93979" y="0"/>
                  </a:moveTo>
                  <a:lnTo>
                    <a:pt x="17779" y="38100"/>
                  </a:lnTo>
                  <a:lnTo>
                    <a:pt x="93979" y="76200"/>
                  </a:lnTo>
                  <a:lnTo>
                    <a:pt x="93979" y="47625"/>
                  </a:lnTo>
                  <a:lnTo>
                    <a:pt x="292100" y="47625"/>
                  </a:lnTo>
                  <a:lnTo>
                    <a:pt x="292100" y="33019"/>
                  </a:lnTo>
                  <a:lnTo>
                    <a:pt x="287654" y="28575"/>
                  </a:lnTo>
                  <a:lnTo>
                    <a:pt x="93979" y="28575"/>
                  </a:lnTo>
                  <a:lnTo>
                    <a:pt x="93979" y="0"/>
                  </a:lnTo>
                  <a:close/>
                </a:path>
                <a:path w="2474595" h="2626360">
                  <a:moveTo>
                    <a:pt x="946784" y="1407159"/>
                  </a:moveTo>
                  <a:lnTo>
                    <a:pt x="927734" y="1407159"/>
                  </a:lnTo>
                  <a:lnTo>
                    <a:pt x="927734" y="2626360"/>
                  </a:lnTo>
                  <a:lnTo>
                    <a:pt x="946784" y="2626360"/>
                  </a:lnTo>
                  <a:lnTo>
                    <a:pt x="946784" y="1407159"/>
                  </a:lnTo>
                  <a:close/>
                </a:path>
                <a:path w="2474595" h="2626360">
                  <a:moveTo>
                    <a:pt x="937259" y="1330959"/>
                  </a:moveTo>
                  <a:lnTo>
                    <a:pt x="899159" y="1407159"/>
                  </a:lnTo>
                  <a:lnTo>
                    <a:pt x="975359" y="1407159"/>
                  </a:lnTo>
                  <a:lnTo>
                    <a:pt x="937259" y="1330959"/>
                  </a:lnTo>
                  <a:close/>
                </a:path>
                <a:path w="2474595" h="2626360">
                  <a:moveTo>
                    <a:pt x="1402079" y="903604"/>
                  </a:moveTo>
                  <a:lnTo>
                    <a:pt x="1325879" y="942022"/>
                  </a:lnTo>
                  <a:lnTo>
                    <a:pt x="1402079" y="979804"/>
                  </a:lnTo>
                  <a:lnTo>
                    <a:pt x="1402079" y="951229"/>
                  </a:lnTo>
                  <a:lnTo>
                    <a:pt x="2474594" y="946784"/>
                  </a:lnTo>
                  <a:lnTo>
                    <a:pt x="2474277" y="932179"/>
                  </a:lnTo>
                  <a:lnTo>
                    <a:pt x="1402079" y="932179"/>
                  </a:lnTo>
                  <a:lnTo>
                    <a:pt x="1402079" y="903604"/>
                  </a:lnTo>
                  <a:close/>
                </a:path>
                <a:path w="2474595" h="2626360">
                  <a:moveTo>
                    <a:pt x="2474277" y="927734"/>
                  </a:moveTo>
                  <a:lnTo>
                    <a:pt x="1402079" y="932179"/>
                  </a:lnTo>
                  <a:lnTo>
                    <a:pt x="2474277" y="932179"/>
                  </a:lnTo>
                  <a:lnTo>
                    <a:pt x="2474277" y="92773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21" name="object 21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4351020" y="2919729"/>
            <a:ext cx="937577" cy="937577"/>
          </a:xfrm>
          <a:prstGeom prst="rect">
            <a:avLst/>
          </a:prstGeom>
        </p:spPr>
      </p:pic>
      <p:sp>
        <p:nvSpPr>
          <p:cNvPr id="22" name="object 22"/>
          <p:cNvSpPr txBox="1"/>
          <p:nvPr/>
        </p:nvSpPr>
        <p:spPr>
          <a:xfrm>
            <a:off x="73977" y="6632892"/>
            <a:ext cx="2706370" cy="889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575"/>
              </a:lnSpc>
            </a:pPr>
            <a:r>
              <a:rPr sz="500" spc="35" dirty="0">
                <a:latin typeface="Calibri"/>
                <a:cs typeface="Calibri"/>
              </a:rPr>
              <a:t>Πηγή</a:t>
            </a:r>
            <a:r>
              <a:rPr sz="500" spc="15" dirty="0">
                <a:latin typeface="Calibri"/>
                <a:cs typeface="Calibri"/>
              </a:rPr>
              <a:t> </a:t>
            </a:r>
            <a:r>
              <a:rPr sz="500" spc="30" dirty="0">
                <a:latin typeface="Calibri"/>
                <a:cs typeface="Calibri"/>
              </a:rPr>
              <a:t>εικονιδίων:</a:t>
            </a:r>
            <a:r>
              <a:rPr sz="500" spc="20" dirty="0">
                <a:latin typeface="Calibri"/>
                <a:cs typeface="Calibri"/>
              </a:rPr>
              <a:t> </a:t>
            </a:r>
            <a:r>
              <a:rPr sz="500" u="sng" spc="25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8"/>
              </a:rPr>
              <a:t>Εικονίδια,</a:t>
            </a:r>
            <a:r>
              <a:rPr sz="500" u="sng" spc="30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8"/>
              </a:rPr>
              <a:t> λογότυπα,</a:t>
            </a:r>
            <a:r>
              <a:rPr sz="500" u="sng" spc="20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8"/>
              </a:rPr>
              <a:t> </a:t>
            </a:r>
            <a:r>
              <a:rPr sz="500" u="sng" spc="35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8"/>
              </a:rPr>
              <a:t>σύμβολα-</a:t>
            </a:r>
            <a:r>
              <a:rPr sz="500" u="sng" spc="25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8"/>
              </a:rPr>
              <a:t> </a:t>
            </a:r>
            <a:r>
              <a:rPr sz="500" u="sng" spc="35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8"/>
              </a:rPr>
              <a:t>Δωρεάν</a:t>
            </a:r>
            <a:r>
              <a:rPr sz="500" u="sng" spc="20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8"/>
              </a:rPr>
              <a:t> </a:t>
            </a:r>
            <a:r>
              <a:rPr sz="500" u="sng" spc="35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8"/>
              </a:rPr>
              <a:t>PNG,</a:t>
            </a:r>
            <a:r>
              <a:rPr sz="500" u="sng" spc="20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8"/>
              </a:rPr>
              <a:t> </a:t>
            </a:r>
            <a:r>
              <a:rPr sz="500" u="sng" spc="40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8"/>
              </a:rPr>
              <a:t>SVG</a:t>
            </a:r>
            <a:r>
              <a:rPr sz="500" u="sng" spc="20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8"/>
              </a:rPr>
              <a:t> </a:t>
            </a:r>
            <a:r>
              <a:rPr sz="500" u="sng" spc="30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8"/>
              </a:rPr>
              <a:t>(ico</a:t>
            </a:r>
            <a:r>
              <a:rPr sz="500" u="sng" spc="30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</a:rPr>
              <a:t>ns8.com</a:t>
            </a:r>
            <a:r>
              <a:rPr sz="500" spc="30" dirty="0">
                <a:solidFill>
                  <a:srgbClr val="85872B"/>
                </a:solidFill>
                <a:latin typeface="Calibri"/>
                <a:cs typeface="Calibri"/>
              </a:rPr>
              <a:t>) </a:t>
            </a:r>
            <a:r>
              <a:rPr sz="500" spc="25" dirty="0">
                <a:latin typeface="Calibri"/>
                <a:cs typeface="Calibri"/>
              </a:rPr>
              <a:t>Ίντερνετ</a:t>
            </a:r>
            <a:endParaRPr sz="5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207750" y="6326504"/>
            <a:ext cx="71755" cy="1244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50" spc="30" dirty="0">
                <a:latin typeface="Calibri"/>
                <a:cs typeface="Calibri"/>
              </a:rPr>
              <a:t>6</a:t>
            </a:r>
            <a:endParaRPr sz="650">
              <a:latin typeface="Calibri"/>
              <a:cs typeface="Calibri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5455920" y="0"/>
            <a:ext cx="5387340" cy="6878955"/>
            <a:chOff x="5455920" y="0"/>
            <a:chExt cx="5387340" cy="6878955"/>
          </a:xfrm>
        </p:grpSpPr>
        <p:sp>
          <p:nvSpPr>
            <p:cNvPr id="4" name="object 4"/>
            <p:cNvSpPr/>
            <p:nvPr/>
          </p:nvSpPr>
          <p:spPr>
            <a:xfrm>
              <a:off x="6896100" y="1270"/>
              <a:ext cx="1818639" cy="6856730"/>
            </a:xfrm>
            <a:custGeom>
              <a:avLst/>
              <a:gdLst/>
              <a:ahLst/>
              <a:cxnLst/>
              <a:rect l="l" t="t" r="r" b="b"/>
              <a:pathLst>
                <a:path w="1818640" h="6856730">
                  <a:moveTo>
                    <a:pt x="0" y="6856730"/>
                  </a:moveTo>
                  <a:lnTo>
                    <a:pt x="1818322" y="0"/>
                  </a:lnTo>
                </a:path>
              </a:pathLst>
            </a:custGeom>
            <a:ln w="22225">
              <a:solidFill>
                <a:srgbClr val="D6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7377747" y="0"/>
              <a:ext cx="2555875" cy="6858000"/>
            </a:xfrm>
            <a:custGeom>
              <a:avLst/>
              <a:gdLst/>
              <a:ahLst/>
              <a:cxnLst/>
              <a:rect l="l" t="t" r="r" b="b"/>
              <a:pathLst>
                <a:path w="2555875" h="6858000">
                  <a:moveTo>
                    <a:pt x="1542097" y="1537652"/>
                  </a:moveTo>
                  <a:lnTo>
                    <a:pt x="1494790" y="1544002"/>
                  </a:lnTo>
                  <a:lnTo>
                    <a:pt x="1451292" y="1562100"/>
                  </a:lnTo>
                  <a:lnTo>
                    <a:pt x="1413827" y="1590675"/>
                  </a:lnTo>
                  <a:lnTo>
                    <a:pt x="1384617" y="1628139"/>
                  </a:lnTo>
                  <a:lnTo>
                    <a:pt x="1365885" y="1673860"/>
                  </a:lnTo>
                  <a:lnTo>
                    <a:pt x="970915" y="3128645"/>
                  </a:lnTo>
                  <a:lnTo>
                    <a:pt x="0" y="6858000"/>
                  </a:lnTo>
                  <a:lnTo>
                    <a:pt x="26035" y="6858000"/>
                  </a:lnTo>
                  <a:lnTo>
                    <a:pt x="996632" y="3136265"/>
                  </a:lnTo>
                  <a:lnTo>
                    <a:pt x="1391285" y="1681479"/>
                  </a:lnTo>
                  <a:lnTo>
                    <a:pt x="1412240" y="1635442"/>
                  </a:lnTo>
                  <a:lnTo>
                    <a:pt x="1445577" y="1599247"/>
                  </a:lnTo>
                  <a:lnTo>
                    <a:pt x="1487805" y="1574800"/>
                  </a:lnTo>
                  <a:lnTo>
                    <a:pt x="1535747" y="1564322"/>
                  </a:lnTo>
                  <a:lnTo>
                    <a:pt x="1637665" y="1564322"/>
                  </a:lnTo>
                  <a:lnTo>
                    <a:pt x="1625600" y="1556702"/>
                  </a:lnTo>
                  <a:lnTo>
                    <a:pt x="1590992" y="1544002"/>
                  </a:lnTo>
                  <a:lnTo>
                    <a:pt x="1542097" y="1537652"/>
                  </a:lnTo>
                  <a:close/>
                </a:path>
                <a:path w="2555875" h="6858000">
                  <a:moveTo>
                    <a:pt x="1637665" y="1564322"/>
                  </a:moveTo>
                  <a:lnTo>
                    <a:pt x="1535747" y="1564322"/>
                  </a:lnTo>
                  <a:lnTo>
                    <a:pt x="1585912" y="1569402"/>
                  </a:lnTo>
                  <a:lnTo>
                    <a:pt x="1615122" y="1580514"/>
                  </a:lnTo>
                  <a:lnTo>
                    <a:pt x="1663700" y="1617662"/>
                  </a:lnTo>
                  <a:lnTo>
                    <a:pt x="1694497" y="1671954"/>
                  </a:lnTo>
                  <a:lnTo>
                    <a:pt x="1702117" y="1732597"/>
                  </a:lnTo>
                  <a:lnTo>
                    <a:pt x="1696720" y="1764029"/>
                  </a:lnTo>
                  <a:lnTo>
                    <a:pt x="1437005" y="2721927"/>
                  </a:lnTo>
                  <a:lnTo>
                    <a:pt x="1430655" y="2770822"/>
                  </a:lnTo>
                  <a:lnTo>
                    <a:pt x="1437005" y="2818129"/>
                  </a:lnTo>
                  <a:lnTo>
                    <a:pt x="1455102" y="2861627"/>
                  </a:lnTo>
                  <a:lnTo>
                    <a:pt x="1483677" y="2899092"/>
                  </a:lnTo>
                  <a:lnTo>
                    <a:pt x="1521460" y="2928302"/>
                  </a:lnTo>
                  <a:lnTo>
                    <a:pt x="1566862" y="2947035"/>
                  </a:lnTo>
                  <a:lnTo>
                    <a:pt x="1618932" y="2953067"/>
                  </a:lnTo>
                  <a:lnTo>
                    <a:pt x="1669097" y="2944812"/>
                  </a:lnTo>
                  <a:lnTo>
                    <a:pt x="1704340" y="2928302"/>
                  </a:lnTo>
                  <a:lnTo>
                    <a:pt x="1617662" y="2928302"/>
                  </a:lnTo>
                  <a:lnTo>
                    <a:pt x="1573212" y="2922904"/>
                  </a:lnTo>
                  <a:lnTo>
                    <a:pt x="1527175" y="2901950"/>
                  </a:lnTo>
                  <a:lnTo>
                    <a:pt x="1490980" y="2868612"/>
                  </a:lnTo>
                  <a:lnTo>
                    <a:pt x="1466532" y="2826385"/>
                  </a:lnTo>
                  <a:lnTo>
                    <a:pt x="1456055" y="2778442"/>
                  </a:lnTo>
                  <a:lnTo>
                    <a:pt x="1461135" y="2728277"/>
                  </a:lnTo>
                  <a:lnTo>
                    <a:pt x="1720850" y="1770379"/>
                  </a:lnTo>
                  <a:lnTo>
                    <a:pt x="1726882" y="1734820"/>
                  </a:lnTo>
                  <a:lnTo>
                    <a:pt x="1725930" y="1701800"/>
                  </a:lnTo>
                  <a:lnTo>
                    <a:pt x="1725930" y="1698942"/>
                  </a:lnTo>
                  <a:lnTo>
                    <a:pt x="1717992" y="1664017"/>
                  </a:lnTo>
                  <a:lnTo>
                    <a:pt x="1703070" y="1630679"/>
                  </a:lnTo>
                  <a:lnTo>
                    <a:pt x="1682115" y="1600517"/>
                  </a:lnTo>
                  <a:lnTo>
                    <a:pt x="1656080" y="1575752"/>
                  </a:lnTo>
                  <a:lnTo>
                    <a:pt x="1637665" y="1564322"/>
                  </a:lnTo>
                  <a:close/>
                </a:path>
                <a:path w="2555875" h="6858000">
                  <a:moveTo>
                    <a:pt x="2555875" y="0"/>
                  </a:moveTo>
                  <a:lnTo>
                    <a:pt x="2528570" y="0"/>
                  </a:lnTo>
                  <a:lnTo>
                    <a:pt x="2100177" y="1562100"/>
                  </a:lnTo>
                  <a:lnTo>
                    <a:pt x="1757680" y="2837497"/>
                  </a:lnTo>
                  <a:lnTo>
                    <a:pt x="1732915" y="2875279"/>
                  </a:lnTo>
                  <a:lnTo>
                    <a:pt x="1699895" y="2903537"/>
                  </a:lnTo>
                  <a:lnTo>
                    <a:pt x="1660525" y="2921635"/>
                  </a:lnTo>
                  <a:lnTo>
                    <a:pt x="1617662" y="2928302"/>
                  </a:lnTo>
                  <a:lnTo>
                    <a:pt x="1704340" y="2928302"/>
                  </a:lnTo>
                  <a:lnTo>
                    <a:pt x="1714817" y="2923540"/>
                  </a:lnTo>
                  <a:lnTo>
                    <a:pt x="1753235" y="2890520"/>
                  </a:lnTo>
                  <a:lnTo>
                    <a:pt x="1782127" y="2846387"/>
                  </a:lnTo>
                  <a:lnTo>
                    <a:pt x="1782127" y="2845117"/>
                  </a:lnTo>
                  <a:lnTo>
                    <a:pt x="2124710" y="1568132"/>
                  </a:lnTo>
                  <a:lnTo>
                    <a:pt x="2555875" y="0"/>
                  </a:lnTo>
                  <a:close/>
                </a:path>
              </a:pathLst>
            </a:custGeom>
            <a:solidFill>
              <a:srgbClr val="FFB8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7895590" y="5207635"/>
              <a:ext cx="756285" cy="1645920"/>
            </a:xfrm>
            <a:custGeom>
              <a:avLst/>
              <a:gdLst/>
              <a:ahLst/>
              <a:cxnLst/>
              <a:rect l="l" t="t" r="r" b="b"/>
              <a:pathLst>
                <a:path w="756284" h="1645920">
                  <a:moveTo>
                    <a:pt x="578484" y="0"/>
                  </a:moveTo>
                  <a:lnTo>
                    <a:pt x="532129" y="6350"/>
                  </a:lnTo>
                  <a:lnTo>
                    <a:pt x="489902" y="24129"/>
                  </a:lnTo>
                  <a:lnTo>
                    <a:pt x="453389" y="52387"/>
                  </a:lnTo>
                  <a:lnTo>
                    <a:pt x="425132" y="89534"/>
                  </a:lnTo>
                  <a:lnTo>
                    <a:pt x="406400" y="134619"/>
                  </a:lnTo>
                  <a:lnTo>
                    <a:pt x="0" y="1645602"/>
                  </a:lnTo>
                  <a:lnTo>
                    <a:pt x="26352" y="1645602"/>
                  </a:lnTo>
                  <a:lnTo>
                    <a:pt x="430212" y="140969"/>
                  </a:lnTo>
                  <a:lnTo>
                    <a:pt x="450214" y="95249"/>
                  </a:lnTo>
                  <a:lnTo>
                    <a:pt x="482282" y="59689"/>
                  </a:lnTo>
                  <a:lnTo>
                    <a:pt x="523239" y="35559"/>
                  </a:lnTo>
                  <a:lnTo>
                    <a:pt x="569594" y="25399"/>
                  </a:lnTo>
                  <a:lnTo>
                    <a:pt x="662362" y="25399"/>
                  </a:lnTo>
                  <a:lnTo>
                    <a:pt x="624839" y="6350"/>
                  </a:lnTo>
                  <a:lnTo>
                    <a:pt x="578484" y="0"/>
                  </a:lnTo>
                  <a:close/>
                </a:path>
                <a:path w="756284" h="1645920">
                  <a:moveTo>
                    <a:pt x="662362" y="25399"/>
                  </a:moveTo>
                  <a:lnTo>
                    <a:pt x="569594" y="25399"/>
                  </a:lnTo>
                  <a:lnTo>
                    <a:pt x="618489" y="30797"/>
                  </a:lnTo>
                  <a:lnTo>
                    <a:pt x="672464" y="57784"/>
                  </a:lnTo>
                  <a:lnTo>
                    <a:pt x="711517" y="103822"/>
                  </a:lnTo>
                  <a:lnTo>
                    <a:pt x="730884" y="161607"/>
                  </a:lnTo>
                  <a:lnTo>
                    <a:pt x="731837" y="192087"/>
                  </a:lnTo>
                  <a:lnTo>
                    <a:pt x="726439" y="222884"/>
                  </a:lnTo>
                  <a:lnTo>
                    <a:pt x="343852" y="1645602"/>
                  </a:lnTo>
                  <a:lnTo>
                    <a:pt x="370204" y="1645602"/>
                  </a:lnTo>
                  <a:lnTo>
                    <a:pt x="750252" y="229552"/>
                  </a:lnTo>
                  <a:lnTo>
                    <a:pt x="756284" y="193674"/>
                  </a:lnTo>
                  <a:lnTo>
                    <a:pt x="755332" y="158432"/>
                  </a:lnTo>
                  <a:lnTo>
                    <a:pt x="732789" y="91122"/>
                  </a:lnTo>
                  <a:lnTo>
                    <a:pt x="686752" y="37782"/>
                  </a:lnTo>
                  <a:lnTo>
                    <a:pt x="662362" y="25399"/>
                  </a:lnTo>
                  <a:close/>
                </a:path>
              </a:pathLst>
            </a:custGeom>
            <a:solidFill>
              <a:srgbClr val="D679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548880" y="6167120"/>
              <a:ext cx="3294379" cy="612140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066280" y="3177540"/>
              <a:ext cx="1016000" cy="1016000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812020" y="3177540"/>
              <a:ext cx="1016000" cy="1016000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5455920" y="3647440"/>
              <a:ext cx="4354830" cy="76200"/>
            </a:xfrm>
            <a:custGeom>
              <a:avLst/>
              <a:gdLst/>
              <a:ahLst/>
              <a:cxnLst/>
              <a:rect l="l" t="t" r="r" b="b"/>
              <a:pathLst>
                <a:path w="4354830" h="76200">
                  <a:moveTo>
                    <a:pt x="76200" y="0"/>
                  </a:moveTo>
                  <a:lnTo>
                    <a:pt x="0" y="38100"/>
                  </a:lnTo>
                  <a:lnTo>
                    <a:pt x="76200" y="76200"/>
                  </a:lnTo>
                  <a:lnTo>
                    <a:pt x="76200" y="47625"/>
                  </a:lnTo>
                  <a:lnTo>
                    <a:pt x="1610359" y="47625"/>
                  </a:lnTo>
                  <a:lnTo>
                    <a:pt x="1610359" y="28575"/>
                  </a:lnTo>
                  <a:lnTo>
                    <a:pt x="76200" y="28575"/>
                  </a:lnTo>
                  <a:lnTo>
                    <a:pt x="76200" y="0"/>
                  </a:lnTo>
                  <a:close/>
                </a:path>
                <a:path w="4354830" h="76200">
                  <a:moveTo>
                    <a:pt x="2702559" y="0"/>
                  </a:moveTo>
                  <a:lnTo>
                    <a:pt x="2626359" y="38100"/>
                  </a:lnTo>
                  <a:lnTo>
                    <a:pt x="2702559" y="76200"/>
                  </a:lnTo>
                  <a:lnTo>
                    <a:pt x="2702559" y="47625"/>
                  </a:lnTo>
                  <a:lnTo>
                    <a:pt x="4354830" y="47625"/>
                  </a:lnTo>
                  <a:lnTo>
                    <a:pt x="4354830" y="28575"/>
                  </a:lnTo>
                  <a:lnTo>
                    <a:pt x="2702559" y="28575"/>
                  </a:lnTo>
                  <a:lnTo>
                    <a:pt x="270255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9914890" y="33019"/>
            <a:ext cx="2174240" cy="1244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50" spc="60" dirty="0">
                <a:latin typeface="Calibri"/>
                <a:cs typeface="Calibri"/>
              </a:rPr>
              <a:t>CSP004_C_E:</a:t>
            </a:r>
            <a:r>
              <a:rPr sz="650" spc="35" dirty="0">
                <a:latin typeface="Calibri"/>
                <a:cs typeface="Calibri"/>
              </a:rPr>
              <a:t> </a:t>
            </a:r>
            <a:r>
              <a:rPr sz="650" spc="55" dirty="0">
                <a:latin typeface="Calibri"/>
                <a:cs typeface="Calibri"/>
              </a:rPr>
              <a:t>Abdelkader</a:t>
            </a:r>
            <a:r>
              <a:rPr sz="650" spc="30" dirty="0">
                <a:latin typeface="Calibri"/>
                <a:cs typeface="Calibri"/>
              </a:rPr>
              <a:t> </a:t>
            </a:r>
            <a:r>
              <a:rPr sz="650" spc="60" dirty="0">
                <a:latin typeface="Calibri"/>
                <a:cs typeface="Calibri"/>
              </a:rPr>
              <a:t>Shaaban</a:t>
            </a:r>
            <a:r>
              <a:rPr sz="650" spc="40" dirty="0">
                <a:latin typeface="Calibri"/>
                <a:cs typeface="Calibri"/>
              </a:rPr>
              <a:t> </a:t>
            </a:r>
            <a:r>
              <a:rPr sz="650" spc="55" dirty="0">
                <a:latin typeface="Calibri"/>
                <a:cs typeface="Calibri"/>
              </a:rPr>
              <a:t>και</a:t>
            </a:r>
            <a:r>
              <a:rPr sz="650" spc="25" dirty="0">
                <a:latin typeface="Calibri"/>
                <a:cs typeface="Calibri"/>
              </a:rPr>
              <a:t> </a:t>
            </a:r>
            <a:r>
              <a:rPr sz="650" spc="50" dirty="0">
                <a:latin typeface="Calibri"/>
                <a:cs typeface="Calibri"/>
              </a:rPr>
              <a:t>Stefan</a:t>
            </a:r>
            <a:r>
              <a:rPr sz="650" spc="25" dirty="0">
                <a:latin typeface="Calibri"/>
                <a:cs typeface="Calibri"/>
              </a:rPr>
              <a:t> </a:t>
            </a:r>
            <a:r>
              <a:rPr sz="650" spc="50" dirty="0">
                <a:latin typeface="Calibri"/>
                <a:cs typeface="Calibri"/>
              </a:rPr>
              <a:t>Schauer</a:t>
            </a:r>
            <a:endParaRPr sz="650">
              <a:latin typeface="Calibri"/>
              <a:cs typeface="Calibri"/>
            </a:endParaRPr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875030" y="762634"/>
            <a:ext cx="2682240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100" dirty="0">
                <a:solidFill>
                  <a:srgbClr val="000000"/>
                </a:solidFill>
              </a:rPr>
              <a:t>Λειτουργίες</a:t>
            </a:r>
            <a:r>
              <a:rPr spc="90" dirty="0">
                <a:solidFill>
                  <a:srgbClr val="000000"/>
                </a:solidFill>
              </a:rPr>
              <a:t> </a:t>
            </a:r>
            <a:r>
              <a:rPr spc="125" dirty="0">
                <a:solidFill>
                  <a:srgbClr val="000000"/>
                </a:solidFill>
              </a:rPr>
              <a:t>SURICTA</a:t>
            </a:r>
          </a:p>
        </p:txBody>
      </p:sp>
      <p:sp>
        <p:nvSpPr>
          <p:cNvPr id="13" name="object 13"/>
          <p:cNvSpPr txBox="1"/>
          <p:nvPr/>
        </p:nvSpPr>
        <p:spPr>
          <a:xfrm>
            <a:off x="875030" y="1391602"/>
            <a:ext cx="4357370" cy="2159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50" b="1" spc="5" dirty="0">
                <a:latin typeface="Calibri"/>
                <a:cs typeface="Calibri"/>
              </a:rPr>
              <a:t>IPS</a:t>
            </a:r>
            <a:r>
              <a:rPr sz="1250" b="1" spc="-40" dirty="0">
                <a:latin typeface="Calibri"/>
                <a:cs typeface="Calibri"/>
              </a:rPr>
              <a:t> </a:t>
            </a:r>
            <a:r>
              <a:rPr sz="1250" b="1" dirty="0">
                <a:latin typeface="Calibri"/>
                <a:cs typeface="Calibri"/>
              </a:rPr>
              <a:t>(Intrusion</a:t>
            </a:r>
            <a:r>
              <a:rPr sz="1250" b="1" spc="-40" dirty="0">
                <a:latin typeface="Calibri"/>
                <a:cs typeface="Calibri"/>
              </a:rPr>
              <a:t> </a:t>
            </a:r>
            <a:r>
              <a:rPr sz="1250" b="1" dirty="0">
                <a:latin typeface="Calibri"/>
                <a:cs typeface="Calibri"/>
              </a:rPr>
              <a:t>Prevention</a:t>
            </a:r>
            <a:r>
              <a:rPr sz="1250" b="1" spc="-30" dirty="0">
                <a:latin typeface="Calibri"/>
                <a:cs typeface="Calibri"/>
              </a:rPr>
              <a:t> </a:t>
            </a:r>
            <a:r>
              <a:rPr sz="1250" b="1" spc="5" dirty="0">
                <a:latin typeface="Calibri"/>
                <a:cs typeface="Calibri"/>
              </a:rPr>
              <a:t>System</a:t>
            </a:r>
            <a:r>
              <a:rPr sz="1250" b="1" spc="-40" dirty="0">
                <a:latin typeface="Calibri"/>
                <a:cs typeface="Calibri"/>
              </a:rPr>
              <a:t> </a:t>
            </a:r>
            <a:r>
              <a:rPr sz="1250" b="1" spc="20" dirty="0">
                <a:latin typeface="Calibri"/>
                <a:cs typeface="Calibri"/>
              </a:rPr>
              <a:t>-</a:t>
            </a:r>
            <a:r>
              <a:rPr sz="1250" b="1" spc="-30" dirty="0">
                <a:latin typeface="Calibri"/>
                <a:cs typeface="Calibri"/>
              </a:rPr>
              <a:t> </a:t>
            </a:r>
            <a:r>
              <a:rPr sz="1250" b="1" spc="5" dirty="0">
                <a:latin typeface="Calibri"/>
                <a:cs typeface="Calibri"/>
              </a:rPr>
              <a:t>Σύστημα</a:t>
            </a:r>
            <a:r>
              <a:rPr sz="1250" b="1" spc="-40" dirty="0">
                <a:latin typeface="Calibri"/>
                <a:cs typeface="Calibri"/>
              </a:rPr>
              <a:t> </a:t>
            </a:r>
            <a:r>
              <a:rPr sz="1250" b="1" spc="5" dirty="0">
                <a:latin typeface="Calibri"/>
                <a:cs typeface="Calibri"/>
              </a:rPr>
              <a:t>πρόληψης</a:t>
            </a:r>
            <a:r>
              <a:rPr sz="1250" b="1" spc="-40" dirty="0">
                <a:latin typeface="Calibri"/>
                <a:cs typeface="Calibri"/>
              </a:rPr>
              <a:t> </a:t>
            </a:r>
            <a:r>
              <a:rPr sz="1250" b="1" dirty="0">
                <a:latin typeface="Calibri"/>
                <a:cs typeface="Calibri"/>
              </a:rPr>
              <a:t>εισβολών)</a:t>
            </a:r>
            <a:endParaRPr sz="1250">
              <a:latin typeface="Calibri"/>
              <a:cs typeface="Calibri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937894" y="4283709"/>
            <a:ext cx="635000" cy="802005"/>
          </a:xfrm>
          <a:custGeom>
            <a:avLst/>
            <a:gdLst/>
            <a:ahLst/>
            <a:cxnLst/>
            <a:rect l="l" t="t" r="r" b="b"/>
            <a:pathLst>
              <a:path w="635000" h="802004">
                <a:moveTo>
                  <a:pt x="593090" y="765809"/>
                </a:moveTo>
                <a:lnTo>
                  <a:pt x="43497" y="765809"/>
                </a:lnTo>
                <a:lnTo>
                  <a:pt x="43497" y="777875"/>
                </a:lnTo>
                <a:lnTo>
                  <a:pt x="45085" y="787082"/>
                </a:lnTo>
                <a:lnTo>
                  <a:pt x="50165" y="794702"/>
                </a:lnTo>
                <a:lnTo>
                  <a:pt x="57785" y="799782"/>
                </a:lnTo>
                <a:lnTo>
                  <a:pt x="66992" y="801687"/>
                </a:lnTo>
                <a:lnTo>
                  <a:pt x="569595" y="801687"/>
                </a:lnTo>
                <a:lnTo>
                  <a:pt x="578802" y="799782"/>
                </a:lnTo>
                <a:lnTo>
                  <a:pt x="586105" y="794702"/>
                </a:lnTo>
                <a:lnTo>
                  <a:pt x="591185" y="787082"/>
                </a:lnTo>
                <a:lnTo>
                  <a:pt x="593090" y="777875"/>
                </a:lnTo>
                <a:lnTo>
                  <a:pt x="593090" y="765809"/>
                </a:lnTo>
                <a:close/>
              </a:path>
              <a:path w="635000" h="802004">
                <a:moveTo>
                  <a:pt x="268605" y="507364"/>
                </a:moveTo>
                <a:lnTo>
                  <a:pt x="138747" y="507364"/>
                </a:lnTo>
                <a:lnTo>
                  <a:pt x="129222" y="509269"/>
                </a:lnTo>
                <a:lnTo>
                  <a:pt x="121920" y="514032"/>
                </a:lnTo>
                <a:lnTo>
                  <a:pt x="116840" y="521652"/>
                </a:lnTo>
                <a:lnTo>
                  <a:pt x="114935" y="530859"/>
                </a:lnTo>
                <a:lnTo>
                  <a:pt x="114935" y="765809"/>
                </a:lnTo>
                <a:lnTo>
                  <a:pt x="521335" y="765809"/>
                </a:lnTo>
                <a:lnTo>
                  <a:pt x="521335" y="706437"/>
                </a:lnTo>
                <a:lnTo>
                  <a:pt x="304482" y="706437"/>
                </a:lnTo>
                <a:lnTo>
                  <a:pt x="289560" y="699769"/>
                </a:lnTo>
                <a:lnTo>
                  <a:pt x="255587" y="699769"/>
                </a:lnTo>
                <a:lnTo>
                  <a:pt x="202882" y="646747"/>
                </a:lnTo>
                <a:lnTo>
                  <a:pt x="255587" y="594042"/>
                </a:lnTo>
                <a:lnTo>
                  <a:pt x="268605" y="594042"/>
                </a:lnTo>
                <a:lnTo>
                  <a:pt x="268605" y="507364"/>
                </a:lnTo>
                <a:close/>
              </a:path>
              <a:path w="635000" h="802004">
                <a:moveTo>
                  <a:pt x="207547" y="246062"/>
                </a:moveTo>
                <a:lnTo>
                  <a:pt x="168910" y="246062"/>
                </a:lnTo>
                <a:lnTo>
                  <a:pt x="174942" y="274319"/>
                </a:lnTo>
                <a:lnTo>
                  <a:pt x="186690" y="300354"/>
                </a:lnTo>
                <a:lnTo>
                  <a:pt x="202882" y="323532"/>
                </a:lnTo>
                <a:lnTo>
                  <a:pt x="223520" y="343217"/>
                </a:lnTo>
                <a:lnTo>
                  <a:pt x="223520" y="370522"/>
                </a:lnTo>
                <a:lnTo>
                  <a:pt x="221615" y="374332"/>
                </a:lnTo>
                <a:lnTo>
                  <a:pt x="217805" y="375284"/>
                </a:lnTo>
                <a:lnTo>
                  <a:pt x="108585" y="420052"/>
                </a:lnTo>
                <a:lnTo>
                  <a:pt x="51752" y="456564"/>
                </a:lnTo>
                <a:lnTo>
                  <a:pt x="26035" y="487362"/>
                </a:lnTo>
                <a:lnTo>
                  <a:pt x="15875" y="526097"/>
                </a:lnTo>
                <a:lnTo>
                  <a:pt x="0" y="669607"/>
                </a:lnTo>
                <a:lnTo>
                  <a:pt x="0" y="684847"/>
                </a:lnTo>
                <a:lnTo>
                  <a:pt x="23495" y="722312"/>
                </a:lnTo>
                <a:lnTo>
                  <a:pt x="57785" y="740727"/>
                </a:lnTo>
                <a:lnTo>
                  <a:pt x="69850" y="745807"/>
                </a:lnTo>
                <a:lnTo>
                  <a:pt x="96202" y="745807"/>
                </a:lnTo>
                <a:lnTo>
                  <a:pt x="96202" y="716597"/>
                </a:lnTo>
                <a:lnTo>
                  <a:pt x="82867" y="711517"/>
                </a:lnTo>
                <a:lnTo>
                  <a:pt x="69850" y="705802"/>
                </a:lnTo>
                <a:lnTo>
                  <a:pt x="57467" y="699452"/>
                </a:lnTo>
                <a:lnTo>
                  <a:pt x="45402" y="692150"/>
                </a:lnTo>
                <a:lnTo>
                  <a:pt x="39687" y="688339"/>
                </a:lnTo>
                <a:lnTo>
                  <a:pt x="36830" y="681672"/>
                </a:lnTo>
                <a:lnTo>
                  <a:pt x="37782" y="675322"/>
                </a:lnTo>
                <a:lnTo>
                  <a:pt x="53657" y="529907"/>
                </a:lnTo>
                <a:lnTo>
                  <a:pt x="75565" y="485775"/>
                </a:lnTo>
                <a:lnTo>
                  <a:pt x="126365" y="453707"/>
                </a:lnTo>
                <a:lnTo>
                  <a:pt x="183832" y="429894"/>
                </a:lnTo>
                <a:lnTo>
                  <a:pt x="199072" y="425450"/>
                </a:lnTo>
                <a:lnTo>
                  <a:pt x="535622" y="425450"/>
                </a:lnTo>
                <a:lnTo>
                  <a:pt x="514350" y="414972"/>
                </a:lnTo>
                <a:lnTo>
                  <a:pt x="316865" y="414972"/>
                </a:lnTo>
                <a:lnTo>
                  <a:pt x="298132" y="414337"/>
                </a:lnTo>
                <a:lnTo>
                  <a:pt x="279717" y="412114"/>
                </a:lnTo>
                <a:lnTo>
                  <a:pt x="260985" y="408939"/>
                </a:lnTo>
                <a:lnTo>
                  <a:pt x="242252" y="404494"/>
                </a:lnTo>
                <a:lnTo>
                  <a:pt x="250190" y="397192"/>
                </a:lnTo>
                <a:lnTo>
                  <a:pt x="255905" y="388302"/>
                </a:lnTo>
                <a:lnTo>
                  <a:pt x="259715" y="377825"/>
                </a:lnTo>
                <a:lnTo>
                  <a:pt x="261302" y="366712"/>
                </a:lnTo>
                <a:lnTo>
                  <a:pt x="261302" y="365759"/>
                </a:lnTo>
                <a:lnTo>
                  <a:pt x="392112" y="365759"/>
                </a:lnTo>
                <a:lnTo>
                  <a:pt x="392112" y="339407"/>
                </a:lnTo>
                <a:lnTo>
                  <a:pt x="317817" y="339407"/>
                </a:lnTo>
                <a:lnTo>
                  <a:pt x="275590" y="331469"/>
                </a:lnTo>
                <a:lnTo>
                  <a:pt x="240665" y="309562"/>
                </a:lnTo>
                <a:lnTo>
                  <a:pt x="215900" y="276225"/>
                </a:lnTo>
                <a:lnTo>
                  <a:pt x="207547" y="246062"/>
                </a:lnTo>
                <a:close/>
              </a:path>
              <a:path w="635000" h="802004">
                <a:moveTo>
                  <a:pt x="535622" y="425450"/>
                </a:moveTo>
                <a:lnTo>
                  <a:pt x="437515" y="425450"/>
                </a:lnTo>
                <a:lnTo>
                  <a:pt x="451485" y="429894"/>
                </a:lnTo>
                <a:lnTo>
                  <a:pt x="508952" y="453707"/>
                </a:lnTo>
                <a:lnTo>
                  <a:pt x="560070" y="485775"/>
                </a:lnTo>
                <a:lnTo>
                  <a:pt x="580707" y="526097"/>
                </a:lnTo>
                <a:lnTo>
                  <a:pt x="597852" y="674369"/>
                </a:lnTo>
                <a:lnTo>
                  <a:pt x="565467" y="705167"/>
                </a:lnTo>
                <a:lnTo>
                  <a:pt x="539432" y="715644"/>
                </a:lnTo>
                <a:lnTo>
                  <a:pt x="539432" y="745807"/>
                </a:lnTo>
                <a:lnTo>
                  <a:pt x="564832" y="745807"/>
                </a:lnTo>
                <a:lnTo>
                  <a:pt x="576897" y="740727"/>
                </a:lnTo>
                <a:lnTo>
                  <a:pt x="610870" y="722312"/>
                </a:lnTo>
                <a:lnTo>
                  <a:pt x="634365" y="684847"/>
                </a:lnTo>
                <a:lnTo>
                  <a:pt x="634682" y="669607"/>
                </a:lnTo>
                <a:lnTo>
                  <a:pt x="619442" y="528002"/>
                </a:lnTo>
                <a:lnTo>
                  <a:pt x="609917" y="488314"/>
                </a:lnTo>
                <a:lnTo>
                  <a:pt x="584517" y="457517"/>
                </a:lnTo>
                <a:lnTo>
                  <a:pt x="535622" y="425450"/>
                </a:lnTo>
                <a:close/>
              </a:path>
              <a:path w="635000" h="802004">
                <a:moveTo>
                  <a:pt x="432752" y="507364"/>
                </a:moveTo>
                <a:lnTo>
                  <a:pt x="348932" y="507364"/>
                </a:lnTo>
                <a:lnTo>
                  <a:pt x="348932" y="599757"/>
                </a:lnTo>
                <a:lnTo>
                  <a:pt x="304482" y="706437"/>
                </a:lnTo>
                <a:lnTo>
                  <a:pt x="521335" y="706437"/>
                </a:lnTo>
                <a:lnTo>
                  <a:pt x="521335" y="700722"/>
                </a:lnTo>
                <a:lnTo>
                  <a:pt x="380047" y="700722"/>
                </a:lnTo>
                <a:lnTo>
                  <a:pt x="366712" y="687387"/>
                </a:lnTo>
                <a:lnTo>
                  <a:pt x="406400" y="647700"/>
                </a:lnTo>
                <a:lnTo>
                  <a:pt x="366712" y="608329"/>
                </a:lnTo>
                <a:lnTo>
                  <a:pt x="380047" y="594994"/>
                </a:lnTo>
                <a:lnTo>
                  <a:pt x="432752" y="594994"/>
                </a:lnTo>
                <a:lnTo>
                  <a:pt x="432752" y="507364"/>
                </a:lnTo>
                <a:close/>
              </a:path>
              <a:path w="635000" h="802004">
                <a:moveTo>
                  <a:pt x="497840" y="507364"/>
                </a:moveTo>
                <a:lnTo>
                  <a:pt x="432752" y="507364"/>
                </a:lnTo>
                <a:lnTo>
                  <a:pt x="432752" y="647700"/>
                </a:lnTo>
                <a:lnTo>
                  <a:pt x="380047" y="700722"/>
                </a:lnTo>
                <a:lnTo>
                  <a:pt x="521335" y="700722"/>
                </a:lnTo>
                <a:lnTo>
                  <a:pt x="521335" y="530859"/>
                </a:lnTo>
                <a:lnTo>
                  <a:pt x="519430" y="521652"/>
                </a:lnTo>
                <a:lnTo>
                  <a:pt x="514667" y="514032"/>
                </a:lnTo>
                <a:lnTo>
                  <a:pt x="507047" y="509269"/>
                </a:lnTo>
                <a:lnTo>
                  <a:pt x="497840" y="507364"/>
                </a:lnTo>
                <a:close/>
              </a:path>
              <a:path w="635000" h="802004">
                <a:moveTo>
                  <a:pt x="348932" y="507364"/>
                </a:moveTo>
                <a:lnTo>
                  <a:pt x="268605" y="507364"/>
                </a:lnTo>
                <a:lnTo>
                  <a:pt x="268605" y="607377"/>
                </a:lnTo>
                <a:lnTo>
                  <a:pt x="229235" y="646747"/>
                </a:lnTo>
                <a:lnTo>
                  <a:pt x="268605" y="686434"/>
                </a:lnTo>
                <a:lnTo>
                  <a:pt x="255587" y="699769"/>
                </a:lnTo>
                <a:lnTo>
                  <a:pt x="289560" y="699769"/>
                </a:lnTo>
                <a:lnTo>
                  <a:pt x="287655" y="698817"/>
                </a:lnTo>
                <a:lnTo>
                  <a:pt x="331152" y="594042"/>
                </a:lnTo>
                <a:lnTo>
                  <a:pt x="331787" y="592137"/>
                </a:lnTo>
                <a:lnTo>
                  <a:pt x="348932" y="592137"/>
                </a:lnTo>
                <a:lnTo>
                  <a:pt x="348932" y="507364"/>
                </a:lnTo>
                <a:close/>
              </a:path>
              <a:path w="635000" h="802004">
                <a:moveTo>
                  <a:pt x="432752" y="594994"/>
                </a:moveTo>
                <a:lnTo>
                  <a:pt x="380047" y="594994"/>
                </a:lnTo>
                <a:lnTo>
                  <a:pt x="432752" y="647700"/>
                </a:lnTo>
                <a:lnTo>
                  <a:pt x="432752" y="594994"/>
                </a:lnTo>
                <a:close/>
              </a:path>
              <a:path w="635000" h="802004">
                <a:moveTo>
                  <a:pt x="268605" y="594042"/>
                </a:moveTo>
                <a:lnTo>
                  <a:pt x="255587" y="594042"/>
                </a:lnTo>
                <a:lnTo>
                  <a:pt x="268605" y="607377"/>
                </a:lnTo>
                <a:lnTo>
                  <a:pt x="268605" y="594042"/>
                </a:lnTo>
                <a:close/>
              </a:path>
              <a:path w="635000" h="802004">
                <a:moveTo>
                  <a:pt x="348932" y="592137"/>
                </a:moveTo>
                <a:lnTo>
                  <a:pt x="331787" y="592137"/>
                </a:lnTo>
                <a:lnTo>
                  <a:pt x="348932" y="599757"/>
                </a:lnTo>
                <a:lnTo>
                  <a:pt x="348932" y="592137"/>
                </a:lnTo>
                <a:close/>
              </a:path>
              <a:path w="635000" h="802004">
                <a:moveTo>
                  <a:pt x="437515" y="425450"/>
                </a:moveTo>
                <a:lnTo>
                  <a:pt x="199072" y="425450"/>
                </a:lnTo>
                <a:lnTo>
                  <a:pt x="222250" y="436879"/>
                </a:lnTo>
                <a:lnTo>
                  <a:pt x="250507" y="445452"/>
                </a:lnTo>
                <a:lnTo>
                  <a:pt x="282892" y="450850"/>
                </a:lnTo>
                <a:lnTo>
                  <a:pt x="317817" y="452754"/>
                </a:lnTo>
                <a:lnTo>
                  <a:pt x="352742" y="450850"/>
                </a:lnTo>
                <a:lnTo>
                  <a:pt x="385127" y="445452"/>
                </a:lnTo>
                <a:lnTo>
                  <a:pt x="413702" y="436879"/>
                </a:lnTo>
                <a:lnTo>
                  <a:pt x="437515" y="425450"/>
                </a:lnTo>
                <a:close/>
              </a:path>
              <a:path w="635000" h="802004">
                <a:moveTo>
                  <a:pt x="430847" y="54292"/>
                </a:moveTo>
                <a:lnTo>
                  <a:pt x="430847" y="226377"/>
                </a:lnTo>
                <a:lnTo>
                  <a:pt x="421957" y="270192"/>
                </a:lnTo>
                <a:lnTo>
                  <a:pt x="397510" y="306387"/>
                </a:lnTo>
                <a:lnTo>
                  <a:pt x="392112" y="309879"/>
                </a:lnTo>
                <a:lnTo>
                  <a:pt x="392112" y="404494"/>
                </a:lnTo>
                <a:lnTo>
                  <a:pt x="373697" y="409575"/>
                </a:lnTo>
                <a:lnTo>
                  <a:pt x="354965" y="413067"/>
                </a:lnTo>
                <a:lnTo>
                  <a:pt x="335915" y="414654"/>
                </a:lnTo>
                <a:lnTo>
                  <a:pt x="316865" y="414972"/>
                </a:lnTo>
                <a:lnTo>
                  <a:pt x="514350" y="414972"/>
                </a:lnTo>
                <a:lnTo>
                  <a:pt x="496887" y="407034"/>
                </a:lnTo>
                <a:lnTo>
                  <a:pt x="464820" y="394969"/>
                </a:lnTo>
                <a:lnTo>
                  <a:pt x="418782" y="376237"/>
                </a:lnTo>
                <a:lnTo>
                  <a:pt x="414972" y="374332"/>
                </a:lnTo>
                <a:lnTo>
                  <a:pt x="413067" y="371475"/>
                </a:lnTo>
                <a:lnTo>
                  <a:pt x="413067" y="345122"/>
                </a:lnTo>
                <a:lnTo>
                  <a:pt x="454660" y="293052"/>
                </a:lnTo>
                <a:lnTo>
                  <a:pt x="469582" y="227329"/>
                </a:lnTo>
                <a:lnTo>
                  <a:pt x="469582" y="193357"/>
                </a:lnTo>
                <a:lnTo>
                  <a:pt x="486397" y="193357"/>
                </a:lnTo>
                <a:lnTo>
                  <a:pt x="472440" y="151764"/>
                </a:lnTo>
                <a:lnTo>
                  <a:pt x="468630" y="138747"/>
                </a:lnTo>
                <a:lnTo>
                  <a:pt x="467677" y="132397"/>
                </a:lnTo>
                <a:lnTo>
                  <a:pt x="467677" y="132079"/>
                </a:lnTo>
                <a:lnTo>
                  <a:pt x="465137" y="122554"/>
                </a:lnTo>
                <a:lnTo>
                  <a:pt x="457517" y="94614"/>
                </a:lnTo>
                <a:lnTo>
                  <a:pt x="439420" y="63182"/>
                </a:lnTo>
                <a:lnTo>
                  <a:pt x="430847" y="54292"/>
                </a:lnTo>
                <a:close/>
              </a:path>
              <a:path w="635000" h="802004">
                <a:moveTo>
                  <a:pt x="392112" y="365759"/>
                </a:moveTo>
                <a:lnTo>
                  <a:pt x="374332" y="365759"/>
                </a:lnTo>
                <a:lnTo>
                  <a:pt x="374332" y="366712"/>
                </a:lnTo>
                <a:lnTo>
                  <a:pt x="375285" y="374332"/>
                </a:lnTo>
                <a:lnTo>
                  <a:pt x="375285" y="376237"/>
                </a:lnTo>
                <a:lnTo>
                  <a:pt x="375602" y="377507"/>
                </a:lnTo>
                <a:lnTo>
                  <a:pt x="379095" y="387350"/>
                </a:lnTo>
                <a:lnTo>
                  <a:pt x="384810" y="396557"/>
                </a:lnTo>
                <a:lnTo>
                  <a:pt x="392112" y="404494"/>
                </a:lnTo>
                <a:lnTo>
                  <a:pt x="392112" y="365759"/>
                </a:lnTo>
                <a:close/>
              </a:path>
              <a:path w="635000" h="802004">
                <a:moveTo>
                  <a:pt x="374332" y="365759"/>
                </a:moveTo>
                <a:lnTo>
                  <a:pt x="261302" y="365759"/>
                </a:lnTo>
                <a:lnTo>
                  <a:pt x="288925" y="374332"/>
                </a:lnTo>
                <a:lnTo>
                  <a:pt x="317817" y="377189"/>
                </a:lnTo>
                <a:lnTo>
                  <a:pt x="346710" y="374332"/>
                </a:lnTo>
                <a:lnTo>
                  <a:pt x="374332" y="365759"/>
                </a:lnTo>
                <a:close/>
              </a:path>
              <a:path w="635000" h="802004">
                <a:moveTo>
                  <a:pt x="392112" y="309879"/>
                </a:moveTo>
                <a:lnTo>
                  <a:pt x="361632" y="330517"/>
                </a:lnTo>
                <a:lnTo>
                  <a:pt x="317817" y="339407"/>
                </a:lnTo>
                <a:lnTo>
                  <a:pt x="392112" y="339407"/>
                </a:lnTo>
                <a:lnTo>
                  <a:pt x="392112" y="309879"/>
                </a:lnTo>
                <a:close/>
              </a:path>
              <a:path w="635000" h="802004">
                <a:moveTo>
                  <a:pt x="316865" y="0"/>
                </a:moveTo>
                <a:lnTo>
                  <a:pt x="274002" y="6667"/>
                </a:lnTo>
                <a:lnTo>
                  <a:pt x="235585" y="25400"/>
                </a:lnTo>
                <a:lnTo>
                  <a:pt x="203835" y="54292"/>
                </a:lnTo>
                <a:lnTo>
                  <a:pt x="180340" y="91439"/>
                </a:lnTo>
                <a:lnTo>
                  <a:pt x="167005" y="134937"/>
                </a:lnTo>
                <a:lnTo>
                  <a:pt x="167005" y="157479"/>
                </a:lnTo>
                <a:lnTo>
                  <a:pt x="166052" y="172719"/>
                </a:lnTo>
                <a:lnTo>
                  <a:pt x="163830" y="187959"/>
                </a:lnTo>
                <a:lnTo>
                  <a:pt x="160020" y="202564"/>
                </a:lnTo>
                <a:lnTo>
                  <a:pt x="154622" y="216852"/>
                </a:lnTo>
                <a:lnTo>
                  <a:pt x="138747" y="254634"/>
                </a:lnTo>
                <a:lnTo>
                  <a:pt x="140652" y="254000"/>
                </a:lnTo>
                <a:lnTo>
                  <a:pt x="156210" y="249872"/>
                </a:lnTo>
                <a:lnTo>
                  <a:pt x="168910" y="246062"/>
                </a:lnTo>
                <a:lnTo>
                  <a:pt x="207547" y="246062"/>
                </a:lnTo>
                <a:lnTo>
                  <a:pt x="204470" y="234950"/>
                </a:lnTo>
                <a:lnTo>
                  <a:pt x="245745" y="220027"/>
                </a:lnTo>
                <a:lnTo>
                  <a:pt x="290195" y="201294"/>
                </a:lnTo>
                <a:lnTo>
                  <a:pt x="333375" y="178752"/>
                </a:lnTo>
                <a:lnTo>
                  <a:pt x="372110" y="152400"/>
                </a:lnTo>
                <a:lnTo>
                  <a:pt x="402590" y="122554"/>
                </a:lnTo>
                <a:lnTo>
                  <a:pt x="430847" y="122554"/>
                </a:lnTo>
                <a:lnTo>
                  <a:pt x="430847" y="54292"/>
                </a:lnTo>
                <a:lnTo>
                  <a:pt x="414337" y="37464"/>
                </a:lnTo>
                <a:lnTo>
                  <a:pt x="395287" y="24447"/>
                </a:lnTo>
                <a:lnTo>
                  <a:pt x="362902" y="24447"/>
                </a:lnTo>
                <a:lnTo>
                  <a:pt x="353695" y="11429"/>
                </a:lnTo>
                <a:lnTo>
                  <a:pt x="316865" y="0"/>
                </a:lnTo>
                <a:close/>
              </a:path>
              <a:path w="635000" h="802004">
                <a:moveTo>
                  <a:pt x="486397" y="193357"/>
                </a:moveTo>
                <a:lnTo>
                  <a:pt x="469582" y="193357"/>
                </a:lnTo>
                <a:lnTo>
                  <a:pt x="475297" y="197167"/>
                </a:lnTo>
                <a:lnTo>
                  <a:pt x="488315" y="199072"/>
                </a:lnTo>
                <a:lnTo>
                  <a:pt x="486397" y="193357"/>
                </a:lnTo>
                <a:close/>
              </a:path>
              <a:path w="635000" h="802004">
                <a:moveTo>
                  <a:pt x="430847" y="122554"/>
                </a:moveTo>
                <a:lnTo>
                  <a:pt x="402590" y="122554"/>
                </a:lnTo>
                <a:lnTo>
                  <a:pt x="409257" y="132397"/>
                </a:lnTo>
                <a:lnTo>
                  <a:pt x="415925" y="141922"/>
                </a:lnTo>
                <a:lnTo>
                  <a:pt x="423227" y="151129"/>
                </a:lnTo>
                <a:lnTo>
                  <a:pt x="430847" y="160337"/>
                </a:lnTo>
                <a:lnTo>
                  <a:pt x="430847" y="122554"/>
                </a:lnTo>
                <a:close/>
              </a:path>
              <a:path w="635000" h="802004">
                <a:moveTo>
                  <a:pt x="380047" y="15239"/>
                </a:moveTo>
                <a:lnTo>
                  <a:pt x="375285" y="15239"/>
                </a:lnTo>
                <a:lnTo>
                  <a:pt x="371475" y="17779"/>
                </a:lnTo>
                <a:lnTo>
                  <a:pt x="362902" y="24447"/>
                </a:lnTo>
                <a:lnTo>
                  <a:pt x="395287" y="24447"/>
                </a:lnTo>
                <a:lnTo>
                  <a:pt x="383857" y="16827"/>
                </a:lnTo>
                <a:lnTo>
                  <a:pt x="380047" y="1523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965200" y="2174239"/>
            <a:ext cx="616585" cy="802005"/>
          </a:xfrm>
          <a:custGeom>
            <a:avLst/>
            <a:gdLst/>
            <a:ahLst/>
            <a:cxnLst/>
            <a:rect l="l" t="t" r="r" b="b"/>
            <a:pathLst>
              <a:path w="616585" h="802005">
                <a:moveTo>
                  <a:pt x="583565" y="765810"/>
                </a:moveTo>
                <a:lnTo>
                  <a:pt x="33972" y="765810"/>
                </a:lnTo>
                <a:lnTo>
                  <a:pt x="33972" y="777875"/>
                </a:lnTo>
                <a:lnTo>
                  <a:pt x="35559" y="787082"/>
                </a:lnTo>
                <a:lnTo>
                  <a:pt x="40640" y="794702"/>
                </a:lnTo>
                <a:lnTo>
                  <a:pt x="48259" y="799782"/>
                </a:lnTo>
                <a:lnTo>
                  <a:pt x="57467" y="801687"/>
                </a:lnTo>
                <a:lnTo>
                  <a:pt x="560069" y="801687"/>
                </a:lnTo>
                <a:lnTo>
                  <a:pt x="569277" y="799782"/>
                </a:lnTo>
                <a:lnTo>
                  <a:pt x="576580" y="794702"/>
                </a:lnTo>
                <a:lnTo>
                  <a:pt x="581660" y="787082"/>
                </a:lnTo>
                <a:lnTo>
                  <a:pt x="583565" y="777875"/>
                </a:lnTo>
                <a:lnTo>
                  <a:pt x="583565" y="765810"/>
                </a:lnTo>
                <a:close/>
              </a:path>
              <a:path w="616585" h="802005">
                <a:moveTo>
                  <a:pt x="259080" y="507364"/>
                </a:moveTo>
                <a:lnTo>
                  <a:pt x="129222" y="507364"/>
                </a:lnTo>
                <a:lnTo>
                  <a:pt x="119697" y="509270"/>
                </a:lnTo>
                <a:lnTo>
                  <a:pt x="112394" y="514032"/>
                </a:lnTo>
                <a:lnTo>
                  <a:pt x="107315" y="521652"/>
                </a:lnTo>
                <a:lnTo>
                  <a:pt x="105409" y="530860"/>
                </a:lnTo>
                <a:lnTo>
                  <a:pt x="105409" y="765810"/>
                </a:lnTo>
                <a:lnTo>
                  <a:pt x="511809" y="765810"/>
                </a:lnTo>
                <a:lnTo>
                  <a:pt x="511809" y="706437"/>
                </a:lnTo>
                <a:lnTo>
                  <a:pt x="294957" y="706437"/>
                </a:lnTo>
                <a:lnTo>
                  <a:pt x="280034" y="699770"/>
                </a:lnTo>
                <a:lnTo>
                  <a:pt x="246062" y="699770"/>
                </a:lnTo>
                <a:lnTo>
                  <a:pt x="193357" y="646747"/>
                </a:lnTo>
                <a:lnTo>
                  <a:pt x="246062" y="594042"/>
                </a:lnTo>
                <a:lnTo>
                  <a:pt x="259080" y="594042"/>
                </a:lnTo>
                <a:lnTo>
                  <a:pt x="259080" y="507364"/>
                </a:lnTo>
                <a:close/>
              </a:path>
              <a:path w="616585" h="802005">
                <a:moveTo>
                  <a:pt x="308292" y="0"/>
                </a:moveTo>
                <a:lnTo>
                  <a:pt x="227330" y="22225"/>
                </a:lnTo>
                <a:lnTo>
                  <a:pt x="180657" y="65087"/>
                </a:lnTo>
                <a:lnTo>
                  <a:pt x="153034" y="128587"/>
                </a:lnTo>
                <a:lnTo>
                  <a:pt x="149859" y="164147"/>
                </a:lnTo>
                <a:lnTo>
                  <a:pt x="149859" y="400685"/>
                </a:lnTo>
                <a:lnTo>
                  <a:pt x="123507" y="412432"/>
                </a:lnTo>
                <a:lnTo>
                  <a:pt x="73977" y="440689"/>
                </a:lnTo>
                <a:lnTo>
                  <a:pt x="36830" y="471487"/>
                </a:lnTo>
                <a:lnTo>
                  <a:pt x="18732" y="507047"/>
                </a:lnTo>
                <a:lnTo>
                  <a:pt x="0" y="665797"/>
                </a:lnTo>
                <a:lnTo>
                  <a:pt x="0" y="681989"/>
                </a:lnTo>
                <a:lnTo>
                  <a:pt x="4127" y="696595"/>
                </a:lnTo>
                <a:lnTo>
                  <a:pt x="36512" y="727392"/>
                </a:lnTo>
                <a:lnTo>
                  <a:pt x="77152" y="746760"/>
                </a:lnTo>
                <a:lnTo>
                  <a:pt x="85725" y="746760"/>
                </a:lnTo>
                <a:lnTo>
                  <a:pt x="85725" y="709930"/>
                </a:lnTo>
                <a:lnTo>
                  <a:pt x="75247" y="705485"/>
                </a:lnTo>
                <a:lnTo>
                  <a:pt x="64452" y="700405"/>
                </a:lnTo>
                <a:lnTo>
                  <a:pt x="54292" y="694689"/>
                </a:lnTo>
                <a:lnTo>
                  <a:pt x="44132" y="688339"/>
                </a:lnTo>
                <a:lnTo>
                  <a:pt x="38417" y="684530"/>
                </a:lnTo>
                <a:lnTo>
                  <a:pt x="35877" y="678180"/>
                </a:lnTo>
                <a:lnTo>
                  <a:pt x="36830" y="671512"/>
                </a:lnTo>
                <a:lnTo>
                  <a:pt x="53544" y="530860"/>
                </a:lnTo>
                <a:lnTo>
                  <a:pt x="53657" y="528002"/>
                </a:lnTo>
                <a:lnTo>
                  <a:pt x="55562" y="516255"/>
                </a:lnTo>
                <a:lnTo>
                  <a:pt x="55562" y="515620"/>
                </a:lnTo>
                <a:lnTo>
                  <a:pt x="96519" y="469582"/>
                </a:lnTo>
                <a:lnTo>
                  <a:pt x="153034" y="439737"/>
                </a:lnTo>
                <a:lnTo>
                  <a:pt x="188594" y="425450"/>
                </a:lnTo>
                <a:lnTo>
                  <a:pt x="518477" y="425450"/>
                </a:lnTo>
                <a:lnTo>
                  <a:pt x="498792" y="414972"/>
                </a:lnTo>
                <a:lnTo>
                  <a:pt x="308292" y="414972"/>
                </a:lnTo>
                <a:lnTo>
                  <a:pt x="289559" y="414337"/>
                </a:lnTo>
                <a:lnTo>
                  <a:pt x="271144" y="412432"/>
                </a:lnTo>
                <a:lnTo>
                  <a:pt x="252730" y="409257"/>
                </a:lnTo>
                <a:lnTo>
                  <a:pt x="234632" y="404495"/>
                </a:lnTo>
                <a:lnTo>
                  <a:pt x="241617" y="397192"/>
                </a:lnTo>
                <a:lnTo>
                  <a:pt x="247015" y="388302"/>
                </a:lnTo>
                <a:lnTo>
                  <a:pt x="250507" y="378142"/>
                </a:lnTo>
                <a:lnTo>
                  <a:pt x="251777" y="367664"/>
                </a:lnTo>
                <a:lnTo>
                  <a:pt x="251777" y="365760"/>
                </a:lnTo>
                <a:lnTo>
                  <a:pt x="381634" y="365760"/>
                </a:lnTo>
                <a:lnTo>
                  <a:pt x="381634" y="337502"/>
                </a:lnTo>
                <a:lnTo>
                  <a:pt x="286702" y="337502"/>
                </a:lnTo>
                <a:lnTo>
                  <a:pt x="227965" y="306387"/>
                </a:lnTo>
                <a:lnTo>
                  <a:pt x="196850" y="247014"/>
                </a:lnTo>
                <a:lnTo>
                  <a:pt x="203517" y="169862"/>
                </a:lnTo>
                <a:lnTo>
                  <a:pt x="418465" y="169862"/>
                </a:lnTo>
                <a:lnTo>
                  <a:pt x="418465" y="47625"/>
                </a:lnTo>
                <a:lnTo>
                  <a:pt x="407034" y="36195"/>
                </a:lnTo>
                <a:lnTo>
                  <a:pt x="389572" y="24447"/>
                </a:lnTo>
                <a:lnTo>
                  <a:pt x="357187" y="24447"/>
                </a:lnTo>
                <a:lnTo>
                  <a:pt x="347662" y="11430"/>
                </a:lnTo>
                <a:lnTo>
                  <a:pt x="345122" y="6667"/>
                </a:lnTo>
                <a:lnTo>
                  <a:pt x="340359" y="3810"/>
                </a:lnTo>
                <a:lnTo>
                  <a:pt x="308292" y="0"/>
                </a:lnTo>
                <a:close/>
              </a:path>
              <a:path w="616585" h="802005">
                <a:moveTo>
                  <a:pt x="518477" y="425450"/>
                </a:moveTo>
                <a:lnTo>
                  <a:pt x="427990" y="425450"/>
                </a:lnTo>
                <a:lnTo>
                  <a:pt x="463867" y="439737"/>
                </a:lnTo>
                <a:lnTo>
                  <a:pt x="520065" y="469582"/>
                </a:lnTo>
                <a:lnTo>
                  <a:pt x="549910" y="494347"/>
                </a:lnTo>
                <a:lnTo>
                  <a:pt x="579755" y="670560"/>
                </a:lnTo>
                <a:lnTo>
                  <a:pt x="580707" y="677227"/>
                </a:lnTo>
                <a:lnTo>
                  <a:pt x="541655" y="704532"/>
                </a:lnTo>
                <a:lnTo>
                  <a:pt x="530860" y="709295"/>
                </a:lnTo>
                <a:lnTo>
                  <a:pt x="530860" y="745807"/>
                </a:lnTo>
                <a:lnTo>
                  <a:pt x="539115" y="745807"/>
                </a:lnTo>
                <a:lnTo>
                  <a:pt x="553085" y="740410"/>
                </a:lnTo>
                <a:lnTo>
                  <a:pt x="593090" y="718502"/>
                </a:lnTo>
                <a:lnTo>
                  <a:pt x="616585" y="681037"/>
                </a:lnTo>
                <a:lnTo>
                  <a:pt x="616585" y="665797"/>
                </a:lnTo>
                <a:lnTo>
                  <a:pt x="600710" y="528002"/>
                </a:lnTo>
                <a:lnTo>
                  <a:pt x="590550" y="488314"/>
                </a:lnTo>
                <a:lnTo>
                  <a:pt x="565785" y="457517"/>
                </a:lnTo>
                <a:lnTo>
                  <a:pt x="518477" y="425450"/>
                </a:lnTo>
                <a:close/>
              </a:path>
              <a:path w="616585" h="802005">
                <a:moveTo>
                  <a:pt x="423227" y="507364"/>
                </a:moveTo>
                <a:lnTo>
                  <a:pt x="339407" y="507364"/>
                </a:lnTo>
                <a:lnTo>
                  <a:pt x="339407" y="599757"/>
                </a:lnTo>
                <a:lnTo>
                  <a:pt x="294957" y="706437"/>
                </a:lnTo>
                <a:lnTo>
                  <a:pt x="511809" y="706437"/>
                </a:lnTo>
                <a:lnTo>
                  <a:pt x="511809" y="700722"/>
                </a:lnTo>
                <a:lnTo>
                  <a:pt x="370522" y="700722"/>
                </a:lnTo>
                <a:lnTo>
                  <a:pt x="357187" y="687387"/>
                </a:lnTo>
                <a:lnTo>
                  <a:pt x="396875" y="647700"/>
                </a:lnTo>
                <a:lnTo>
                  <a:pt x="357187" y="608330"/>
                </a:lnTo>
                <a:lnTo>
                  <a:pt x="370522" y="594995"/>
                </a:lnTo>
                <a:lnTo>
                  <a:pt x="423227" y="594995"/>
                </a:lnTo>
                <a:lnTo>
                  <a:pt x="423227" y="507364"/>
                </a:lnTo>
                <a:close/>
              </a:path>
              <a:path w="616585" h="802005">
                <a:moveTo>
                  <a:pt x="488315" y="507364"/>
                </a:moveTo>
                <a:lnTo>
                  <a:pt x="423227" y="507364"/>
                </a:lnTo>
                <a:lnTo>
                  <a:pt x="423227" y="647700"/>
                </a:lnTo>
                <a:lnTo>
                  <a:pt x="370522" y="700722"/>
                </a:lnTo>
                <a:lnTo>
                  <a:pt x="511809" y="700722"/>
                </a:lnTo>
                <a:lnTo>
                  <a:pt x="511809" y="530860"/>
                </a:lnTo>
                <a:lnTo>
                  <a:pt x="509905" y="521652"/>
                </a:lnTo>
                <a:lnTo>
                  <a:pt x="505142" y="514032"/>
                </a:lnTo>
                <a:lnTo>
                  <a:pt x="497522" y="509270"/>
                </a:lnTo>
                <a:lnTo>
                  <a:pt x="488315" y="507364"/>
                </a:lnTo>
                <a:close/>
              </a:path>
              <a:path w="616585" h="802005">
                <a:moveTo>
                  <a:pt x="339407" y="507364"/>
                </a:moveTo>
                <a:lnTo>
                  <a:pt x="259080" y="507364"/>
                </a:lnTo>
                <a:lnTo>
                  <a:pt x="259080" y="607377"/>
                </a:lnTo>
                <a:lnTo>
                  <a:pt x="219709" y="646747"/>
                </a:lnTo>
                <a:lnTo>
                  <a:pt x="259080" y="686435"/>
                </a:lnTo>
                <a:lnTo>
                  <a:pt x="246062" y="699770"/>
                </a:lnTo>
                <a:lnTo>
                  <a:pt x="280034" y="699770"/>
                </a:lnTo>
                <a:lnTo>
                  <a:pt x="278130" y="698817"/>
                </a:lnTo>
                <a:lnTo>
                  <a:pt x="321627" y="594042"/>
                </a:lnTo>
                <a:lnTo>
                  <a:pt x="322262" y="592137"/>
                </a:lnTo>
                <a:lnTo>
                  <a:pt x="339407" y="592137"/>
                </a:lnTo>
                <a:lnTo>
                  <a:pt x="339407" y="507364"/>
                </a:lnTo>
                <a:close/>
              </a:path>
              <a:path w="616585" h="802005">
                <a:moveTo>
                  <a:pt x="423227" y="594995"/>
                </a:moveTo>
                <a:lnTo>
                  <a:pt x="370522" y="594995"/>
                </a:lnTo>
                <a:lnTo>
                  <a:pt x="423227" y="647700"/>
                </a:lnTo>
                <a:lnTo>
                  <a:pt x="423227" y="594995"/>
                </a:lnTo>
                <a:close/>
              </a:path>
              <a:path w="616585" h="802005">
                <a:moveTo>
                  <a:pt x="259080" y="594042"/>
                </a:moveTo>
                <a:lnTo>
                  <a:pt x="246062" y="594042"/>
                </a:lnTo>
                <a:lnTo>
                  <a:pt x="259080" y="607377"/>
                </a:lnTo>
                <a:lnTo>
                  <a:pt x="259080" y="594042"/>
                </a:lnTo>
                <a:close/>
              </a:path>
              <a:path w="616585" h="802005">
                <a:moveTo>
                  <a:pt x="339407" y="592137"/>
                </a:moveTo>
                <a:lnTo>
                  <a:pt x="322262" y="592137"/>
                </a:lnTo>
                <a:lnTo>
                  <a:pt x="339407" y="599757"/>
                </a:lnTo>
                <a:lnTo>
                  <a:pt x="339407" y="592137"/>
                </a:lnTo>
                <a:close/>
              </a:path>
              <a:path w="616585" h="802005">
                <a:moveTo>
                  <a:pt x="427990" y="425450"/>
                </a:moveTo>
                <a:lnTo>
                  <a:pt x="188594" y="425450"/>
                </a:lnTo>
                <a:lnTo>
                  <a:pt x="212407" y="436880"/>
                </a:lnTo>
                <a:lnTo>
                  <a:pt x="240982" y="445452"/>
                </a:lnTo>
                <a:lnTo>
                  <a:pt x="273367" y="450850"/>
                </a:lnTo>
                <a:lnTo>
                  <a:pt x="308292" y="452755"/>
                </a:lnTo>
                <a:lnTo>
                  <a:pt x="343217" y="450850"/>
                </a:lnTo>
                <a:lnTo>
                  <a:pt x="375602" y="445452"/>
                </a:lnTo>
                <a:lnTo>
                  <a:pt x="404177" y="436880"/>
                </a:lnTo>
                <a:lnTo>
                  <a:pt x="427990" y="425450"/>
                </a:lnTo>
                <a:close/>
              </a:path>
              <a:path w="616585" h="802005">
                <a:moveTo>
                  <a:pt x="418465" y="47625"/>
                </a:moveTo>
                <a:lnTo>
                  <a:pt x="418465" y="247014"/>
                </a:lnTo>
                <a:lnTo>
                  <a:pt x="401955" y="288607"/>
                </a:lnTo>
                <a:lnTo>
                  <a:pt x="381634" y="309245"/>
                </a:lnTo>
                <a:lnTo>
                  <a:pt x="381634" y="404495"/>
                </a:lnTo>
                <a:lnTo>
                  <a:pt x="363855" y="409257"/>
                </a:lnTo>
                <a:lnTo>
                  <a:pt x="345440" y="412432"/>
                </a:lnTo>
                <a:lnTo>
                  <a:pt x="326707" y="414337"/>
                </a:lnTo>
                <a:lnTo>
                  <a:pt x="308292" y="414972"/>
                </a:lnTo>
                <a:lnTo>
                  <a:pt x="498792" y="414972"/>
                </a:lnTo>
                <a:lnTo>
                  <a:pt x="493077" y="411797"/>
                </a:lnTo>
                <a:lnTo>
                  <a:pt x="466725" y="400685"/>
                </a:lnTo>
                <a:lnTo>
                  <a:pt x="466725" y="365760"/>
                </a:lnTo>
                <a:lnTo>
                  <a:pt x="467994" y="258762"/>
                </a:lnTo>
                <a:lnTo>
                  <a:pt x="468312" y="207327"/>
                </a:lnTo>
                <a:lnTo>
                  <a:pt x="468630" y="169862"/>
                </a:lnTo>
                <a:lnTo>
                  <a:pt x="468312" y="164147"/>
                </a:lnTo>
                <a:lnTo>
                  <a:pt x="468312" y="155575"/>
                </a:lnTo>
                <a:lnTo>
                  <a:pt x="450215" y="89217"/>
                </a:lnTo>
                <a:lnTo>
                  <a:pt x="418465" y="47625"/>
                </a:lnTo>
                <a:close/>
              </a:path>
              <a:path w="616585" h="802005">
                <a:moveTo>
                  <a:pt x="381634" y="365760"/>
                </a:moveTo>
                <a:lnTo>
                  <a:pt x="364807" y="365760"/>
                </a:lnTo>
                <a:lnTo>
                  <a:pt x="364807" y="367664"/>
                </a:lnTo>
                <a:lnTo>
                  <a:pt x="381634" y="404495"/>
                </a:lnTo>
                <a:lnTo>
                  <a:pt x="381634" y="365760"/>
                </a:lnTo>
                <a:close/>
              </a:path>
              <a:path w="616585" h="802005">
                <a:moveTo>
                  <a:pt x="364807" y="365760"/>
                </a:moveTo>
                <a:lnTo>
                  <a:pt x="251777" y="365760"/>
                </a:lnTo>
                <a:lnTo>
                  <a:pt x="279400" y="374332"/>
                </a:lnTo>
                <a:lnTo>
                  <a:pt x="308292" y="377189"/>
                </a:lnTo>
                <a:lnTo>
                  <a:pt x="337184" y="374332"/>
                </a:lnTo>
                <a:lnTo>
                  <a:pt x="364807" y="365760"/>
                </a:lnTo>
                <a:close/>
              </a:path>
              <a:path w="616585" h="802005">
                <a:moveTo>
                  <a:pt x="381634" y="309245"/>
                </a:moveTo>
                <a:lnTo>
                  <a:pt x="371475" y="319405"/>
                </a:lnTo>
                <a:lnTo>
                  <a:pt x="331787" y="336867"/>
                </a:lnTo>
                <a:lnTo>
                  <a:pt x="286702" y="337502"/>
                </a:lnTo>
                <a:lnTo>
                  <a:pt x="381634" y="337502"/>
                </a:lnTo>
                <a:lnTo>
                  <a:pt x="381634" y="309245"/>
                </a:lnTo>
                <a:close/>
              </a:path>
              <a:path w="616585" h="802005">
                <a:moveTo>
                  <a:pt x="418465" y="169862"/>
                </a:moveTo>
                <a:lnTo>
                  <a:pt x="411797" y="169862"/>
                </a:lnTo>
                <a:lnTo>
                  <a:pt x="418465" y="247014"/>
                </a:lnTo>
                <a:lnTo>
                  <a:pt x="418465" y="169862"/>
                </a:lnTo>
                <a:close/>
              </a:path>
              <a:path w="616585" h="802005">
                <a:moveTo>
                  <a:pt x="374332" y="15239"/>
                </a:moveTo>
                <a:lnTo>
                  <a:pt x="368617" y="15239"/>
                </a:lnTo>
                <a:lnTo>
                  <a:pt x="365759" y="17780"/>
                </a:lnTo>
                <a:lnTo>
                  <a:pt x="357187" y="24447"/>
                </a:lnTo>
                <a:lnTo>
                  <a:pt x="389572" y="24447"/>
                </a:lnTo>
                <a:lnTo>
                  <a:pt x="378142" y="16827"/>
                </a:lnTo>
                <a:lnTo>
                  <a:pt x="374332" y="1523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6" name="object 16"/>
          <p:cNvGrpSpPr/>
          <p:nvPr/>
        </p:nvGrpSpPr>
        <p:grpSpPr>
          <a:xfrm>
            <a:off x="1711960" y="2503170"/>
            <a:ext cx="3576954" cy="3274695"/>
            <a:chOff x="1711960" y="2503170"/>
            <a:chExt cx="3576954" cy="3274695"/>
          </a:xfrm>
        </p:grpSpPr>
        <p:sp>
          <p:nvSpPr>
            <p:cNvPr id="17" name="object 17"/>
            <p:cNvSpPr/>
            <p:nvPr/>
          </p:nvSpPr>
          <p:spPr>
            <a:xfrm>
              <a:off x="2047875" y="5053012"/>
              <a:ext cx="1212215" cy="724535"/>
            </a:xfrm>
            <a:custGeom>
              <a:avLst/>
              <a:gdLst/>
              <a:ahLst/>
              <a:cxnLst/>
              <a:rect l="l" t="t" r="r" b="b"/>
              <a:pathLst>
                <a:path w="1212214" h="724535">
                  <a:moveTo>
                    <a:pt x="1001394" y="0"/>
                  </a:moveTo>
                  <a:lnTo>
                    <a:pt x="210819" y="0"/>
                  </a:lnTo>
                  <a:lnTo>
                    <a:pt x="190182" y="4127"/>
                  </a:lnTo>
                  <a:lnTo>
                    <a:pt x="173672" y="15557"/>
                  </a:lnTo>
                  <a:lnTo>
                    <a:pt x="162242" y="32067"/>
                  </a:lnTo>
                  <a:lnTo>
                    <a:pt x="158114" y="52705"/>
                  </a:lnTo>
                  <a:lnTo>
                    <a:pt x="158114" y="593090"/>
                  </a:lnTo>
                  <a:lnTo>
                    <a:pt x="184467" y="593090"/>
                  </a:lnTo>
                  <a:lnTo>
                    <a:pt x="184467" y="52705"/>
                  </a:lnTo>
                  <a:lnTo>
                    <a:pt x="186372" y="42544"/>
                  </a:lnTo>
                  <a:lnTo>
                    <a:pt x="192087" y="33972"/>
                  </a:lnTo>
                  <a:lnTo>
                    <a:pt x="200660" y="28575"/>
                  </a:lnTo>
                  <a:lnTo>
                    <a:pt x="210819" y="26352"/>
                  </a:lnTo>
                  <a:lnTo>
                    <a:pt x="1045808" y="26352"/>
                  </a:lnTo>
                  <a:lnTo>
                    <a:pt x="1038542" y="15557"/>
                  </a:lnTo>
                  <a:lnTo>
                    <a:pt x="1021714" y="4127"/>
                  </a:lnTo>
                  <a:lnTo>
                    <a:pt x="1001394" y="0"/>
                  </a:lnTo>
                  <a:close/>
                </a:path>
                <a:path w="1212214" h="724535">
                  <a:moveTo>
                    <a:pt x="1045808" y="26352"/>
                  </a:moveTo>
                  <a:lnTo>
                    <a:pt x="1001394" y="26352"/>
                  </a:lnTo>
                  <a:lnTo>
                    <a:pt x="1011555" y="28575"/>
                  </a:lnTo>
                  <a:lnTo>
                    <a:pt x="1019810" y="33972"/>
                  </a:lnTo>
                  <a:lnTo>
                    <a:pt x="1025525" y="42544"/>
                  </a:lnTo>
                  <a:lnTo>
                    <a:pt x="1027747" y="52705"/>
                  </a:lnTo>
                  <a:lnTo>
                    <a:pt x="1027747" y="593090"/>
                  </a:lnTo>
                  <a:lnTo>
                    <a:pt x="1054100" y="593090"/>
                  </a:lnTo>
                  <a:lnTo>
                    <a:pt x="1054100" y="52705"/>
                  </a:lnTo>
                  <a:lnTo>
                    <a:pt x="1049655" y="32067"/>
                  </a:lnTo>
                  <a:lnTo>
                    <a:pt x="1045808" y="26352"/>
                  </a:lnTo>
                  <a:close/>
                </a:path>
                <a:path w="1212214" h="724535">
                  <a:moveTo>
                    <a:pt x="961707" y="66357"/>
                  </a:moveTo>
                  <a:lnTo>
                    <a:pt x="223837" y="66357"/>
                  </a:lnTo>
                  <a:lnTo>
                    <a:pt x="223837" y="540067"/>
                  </a:lnTo>
                  <a:lnTo>
                    <a:pt x="988060" y="540067"/>
                  </a:lnTo>
                  <a:lnTo>
                    <a:pt x="988060" y="513397"/>
                  </a:lnTo>
                  <a:lnTo>
                    <a:pt x="250189" y="513397"/>
                  </a:lnTo>
                  <a:lnTo>
                    <a:pt x="250189" y="91757"/>
                  </a:lnTo>
                  <a:lnTo>
                    <a:pt x="961707" y="91757"/>
                  </a:lnTo>
                  <a:lnTo>
                    <a:pt x="961707" y="66357"/>
                  </a:lnTo>
                  <a:close/>
                </a:path>
                <a:path w="1212214" h="724535">
                  <a:moveTo>
                    <a:pt x="988060" y="66357"/>
                  </a:moveTo>
                  <a:lnTo>
                    <a:pt x="961707" y="66357"/>
                  </a:lnTo>
                  <a:lnTo>
                    <a:pt x="961707" y="513397"/>
                  </a:lnTo>
                  <a:lnTo>
                    <a:pt x="988060" y="513397"/>
                  </a:lnTo>
                  <a:lnTo>
                    <a:pt x="988060" y="66357"/>
                  </a:lnTo>
                  <a:close/>
                </a:path>
                <a:path w="1212214" h="724535">
                  <a:moveTo>
                    <a:pt x="718483" y="387667"/>
                  </a:moveTo>
                  <a:lnTo>
                    <a:pt x="642302" y="387667"/>
                  </a:lnTo>
                  <a:lnTo>
                    <a:pt x="664210" y="409575"/>
                  </a:lnTo>
                  <a:lnTo>
                    <a:pt x="663892" y="416559"/>
                  </a:lnTo>
                  <a:lnTo>
                    <a:pt x="663892" y="418465"/>
                  </a:lnTo>
                  <a:lnTo>
                    <a:pt x="665162" y="426084"/>
                  </a:lnTo>
                  <a:lnTo>
                    <a:pt x="735964" y="502602"/>
                  </a:lnTo>
                  <a:lnTo>
                    <a:pt x="760730" y="512762"/>
                  </a:lnTo>
                  <a:lnTo>
                    <a:pt x="773747" y="510222"/>
                  </a:lnTo>
                  <a:lnTo>
                    <a:pt x="785177" y="502602"/>
                  </a:lnTo>
                  <a:lnTo>
                    <a:pt x="792797" y="491172"/>
                  </a:lnTo>
                  <a:lnTo>
                    <a:pt x="795337" y="478155"/>
                  </a:lnTo>
                  <a:lnTo>
                    <a:pt x="792797" y="465137"/>
                  </a:lnTo>
                  <a:lnTo>
                    <a:pt x="785177" y="453707"/>
                  </a:lnTo>
                  <a:lnTo>
                    <a:pt x="723582" y="391794"/>
                  </a:lnTo>
                  <a:lnTo>
                    <a:pt x="718483" y="387667"/>
                  </a:lnTo>
                  <a:close/>
                </a:path>
                <a:path w="1212214" h="724535">
                  <a:moveTo>
                    <a:pt x="551814" y="120332"/>
                  </a:moveTo>
                  <a:lnTo>
                    <a:pt x="504507" y="127635"/>
                  </a:lnTo>
                  <a:lnTo>
                    <a:pt x="463232" y="148907"/>
                  </a:lnTo>
                  <a:lnTo>
                    <a:pt x="430847" y="180975"/>
                  </a:lnTo>
                  <a:lnTo>
                    <a:pt x="409257" y="221932"/>
                  </a:lnTo>
                  <a:lnTo>
                    <a:pt x="401637" y="268922"/>
                  </a:lnTo>
                  <a:lnTo>
                    <a:pt x="408939" y="315912"/>
                  </a:lnTo>
                  <a:lnTo>
                    <a:pt x="430212" y="356869"/>
                  </a:lnTo>
                  <a:lnTo>
                    <a:pt x="462280" y="389255"/>
                  </a:lnTo>
                  <a:lnTo>
                    <a:pt x="503555" y="410527"/>
                  </a:lnTo>
                  <a:lnTo>
                    <a:pt x="550862" y="418465"/>
                  </a:lnTo>
                  <a:lnTo>
                    <a:pt x="575310" y="416559"/>
                  </a:lnTo>
                  <a:lnTo>
                    <a:pt x="621664" y="401002"/>
                  </a:lnTo>
                  <a:lnTo>
                    <a:pt x="640828" y="388619"/>
                  </a:lnTo>
                  <a:lnTo>
                    <a:pt x="551814" y="388619"/>
                  </a:lnTo>
                  <a:lnTo>
                    <a:pt x="505142" y="379412"/>
                  </a:lnTo>
                  <a:lnTo>
                    <a:pt x="467360" y="354012"/>
                  </a:lnTo>
                  <a:lnTo>
                    <a:pt x="441642" y="316230"/>
                  </a:lnTo>
                  <a:lnTo>
                    <a:pt x="432435" y="270509"/>
                  </a:lnTo>
                  <a:lnTo>
                    <a:pt x="432435" y="269875"/>
                  </a:lnTo>
                  <a:lnTo>
                    <a:pt x="441642" y="223519"/>
                  </a:lnTo>
                  <a:lnTo>
                    <a:pt x="467360" y="185737"/>
                  </a:lnTo>
                  <a:lnTo>
                    <a:pt x="505142" y="160337"/>
                  </a:lnTo>
                  <a:lnTo>
                    <a:pt x="551814" y="151130"/>
                  </a:lnTo>
                  <a:lnTo>
                    <a:pt x="641667" y="151130"/>
                  </a:lnTo>
                  <a:lnTo>
                    <a:pt x="640080" y="149542"/>
                  </a:lnTo>
                  <a:lnTo>
                    <a:pt x="599122" y="128269"/>
                  </a:lnTo>
                  <a:lnTo>
                    <a:pt x="551814" y="120332"/>
                  </a:lnTo>
                  <a:close/>
                </a:path>
                <a:path w="1212214" h="724535">
                  <a:moveTo>
                    <a:pt x="671194" y="180657"/>
                  </a:moveTo>
                  <a:lnTo>
                    <a:pt x="671194" y="270509"/>
                  </a:lnTo>
                  <a:lnTo>
                    <a:pt x="661669" y="315912"/>
                  </a:lnTo>
                  <a:lnTo>
                    <a:pt x="636269" y="353694"/>
                  </a:lnTo>
                  <a:lnTo>
                    <a:pt x="598169" y="379412"/>
                  </a:lnTo>
                  <a:lnTo>
                    <a:pt x="597852" y="379412"/>
                  </a:lnTo>
                  <a:lnTo>
                    <a:pt x="551814" y="388619"/>
                  </a:lnTo>
                  <a:lnTo>
                    <a:pt x="640828" y="388619"/>
                  </a:lnTo>
                  <a:lnTo>
                    <a:pt x="642302" y="387667"/>
                  </a:lnTo>
                  <a:lnTo>
                    <a:pt x="718483" y="387667"/>
                  </a:lnTo>
                  <a:lnTo>
                    <a:pt x="716914" y="386397"/>
                  </a:lnTo>
                  <a:lnTo>
                    <a:pt x="709294" y="383222"/>
                  </a:lnTo>
                  <a:lnTo>
                    <a:pt x="704850" y="382269"/>
                  </a:lnTo>
                  <a:lnTo>
                    <a:pt x="692785" y="382269"/>
                  </a:lnTo>
                  <a:lnTo>
                    <a:pt x="670242" y="360362"/>
                  </a:lnTo>
                  <a:lnTo>
                    <a:pt x="683577" y="340042"/>
                  </a:lnTo>
                  <a:lnTo>
                    <a:pt x="693102" y="318134"/>
                  </a:lnTo>
                  <a:lnTo>
                    <a:pt x="699135" y="294640"/>
                  </a:lnTo>
                  <a:lnTo>
                    <a:pt x="701039" y="270509"/>
                  </a:lnTo>
                  <a:lnTo>
                    <a:pt x="693737" y="223519"/>
                  </a:lnTo>
                  <a:lnTo>
                    <a:pt x="693737" y="223202"/>
                  </a:lnTo>
                  <a:lnTo>
                    <a:pt x="672464" y="181927"/>
                  </a:lnTo>
                  <a:lnTo>
                    <a:pt x="671194" y="180657"/>
                  </a:lnTo>
                  <a:close/>
                </a:path>
                <a:path w="1212214" h="724535">
                  <a:moveTo>
                    <a:pt x="701039" y="381634"/>
                  </a:moveTo>
                  <a:lnTo>
                    <a:pt x="692785" y="382269"/>
                  </a:lnTo>
                  <a:lnTo>
                    <a:pt x="704850" y="382269"/>
                  </a:lnTo>
                  <a:lnTo>
                    <a:pt x="701039" y="381634"/>
                  </a:lnTo>
                  <a:close/>
                </a:path>
                <a:path w="1212214" h="724535">
                  <a:moveTo>
                    <a:pt x="641667" y="151130"/>
                  </a:moveTo>
                  <a:lnTo>
                    <a:pt x="551814" y="151130"/>
                  </a:lnTo>
                  <a:lnTo>
                    <a:pt x="598487" y="160337"/>
                  </a:lnTo>
                  <a:lnTo>
                    <a:pt x="636269" y="185737"/>
                  </a:lnTo>
                  <a:lnTo>
                    <a:pt x="661987" y="223519"/>
                  </a:lnTo>
                  <a:lnTo>
                    <a:pt x="671194" y="268922"/>
                  </a:lnTo>
                  <a:lnTo>
                    <a:pt x="671194" y="180657"/>
                  </a:lnTo>
                  <a:lnTo>
                    <a:pt x="641667" y="151130"/>
                  </a:lnTo>
                  <a:close/>
                </a:path>
                <a:path w="1212214" h="724535">
                  <a:moveTo>
                    <a:pt x="540067" y="632460"/>
                  </a:moveTo>
                  <a:lnTo>
                    <a:pt x="0" y="632460"/>
                  </a:lnTo>
                  <a:lnTo>
                    <a:pt x="0" y="658812"/>
                  </a:lnTo>
                  <a:lnTo>
                    <a:pt x="5080" y="684212"/>
                  </a:lnTo>
                  <a:lnTo>
                    <a:pt x="19367" y="705167"/>
                  </a:lnTo>
                  <a:lnTo>
                    <a:pt x="40322" y="719455"/>
                  </a:lnTo>
                  <a:lnTo>
                    <a:pt x="65722" y="724535"/>
                  </a:lnTo>
                  <a:lnTo>
                    <a:pt x="1146175" y="724535"/>
                  </a:lnTo>
                  <a:lnTo>
                    <a:pt x="1192847" y="705167"/>
                  </a:lnTo>
                  <a:lnTo>
                    <a:pt x="1195718" y="698182"/>
                  </a:lnTo>
                  <a:lnTo>
                    <a:pt x="65722" y="698182"/>
                  </a:lnTo>
                  <a:lnTo>
                    <a:pt x="50482" y="695007"/>
                  </a:lnTo>
                  <a:lnTo>
                    <a:pt x="37782" y="686752"/>
                  </a:lnTo>
                  <a:lnTo>
                    <a:pt x="29527" y="674052"/>
                  </a:lnTo>
                  <a:lnTo>
                    <a:pt x="26352" y="658812"/>
                  </a:lnTo>
                  <a:lnTo>
                    <a:pt x="540067" y="658812"/>
                  </a:lnTo>
                  <a:lnTo>
                    <a:pt x="540067" y="632460"/>
                  </a:lnTo>
                  <a:close/>
                </a:path>
                <a:path w="1212214" h="724535">
                  <a:moveTo>
                    <a:pt x="1211897" y="632460"/>
                  </a:moveTo>
                  <a:lnTo>
                    <a:pt x="1185545" y="632460"/>
                  </a:lnTo>
                  <a:lnTo>
                    <a:pt x="1185545" y="658812"/>
                  </a:lnTo>
                  <a:lnTo>
                    <a:pt x="1182687" y="674052"/>
                  </a:lnTo>
                  <a:lnTo>
                    <a:pt x="1174114" y="686752"/>
                  </a:lnTo>
                  <a:lnTo>
                    <a:pt x="1161414" y="695007"/>
                  </a:lnTo>
                  <a:lnTo>
                    <a:pt x="1146175" y="698182"/>
                  </a:lnTo>
                  <a:lnTo>
                    <a:pt x="1195718" y="698182"/>
                  </a:lnTo>
                  <a:lnTo>
                    <a:pt x="1211897" y="658812"/>
                  </a:lnTo>
                  <a:lnTo>
                    <a:pt x="1211897" y="632460"/>
                  </a:lnTo>
                  <a:close/>
                </a:path>
                <a:path w="1212214" h="724535">
                  <a:moveTo>
                    <a:pt x="698182" y="658812"/>
                  </a:moveTo>
                  <a:lnTo>
                    <a:pt x="513714" y="658812"/>
                  </a:lnTo>
                  <a:lnTo>
                    <a:pt x="515619" y="668655"/>
                  </a:lnTo>
                  <a:lnTo>
                    <a:pt x="520700" y="676910"/>
                  </a:lnTo>
                  <a:lnTo>
                    <a:pt x="528637" y="682625"/>
                  </a:lnTo>
                  <a:lnTo>
                    <a:pt x="538480" y="685165"/>
                  </a:lnTo>
                  <a:lnTo>
                    <a:pt x="671830" y="685165"/>
                  </a:lnTo>
                  <a:lnTo>
                    <a:pt x="681989" y="683260"/>
                  </a:lnTo>
                  <a:lnTo>
                    <a:pt x="690244" y="678180"/>
                  </a:lnTo>
                  <a:lnTo>
                    <a:pt x="695960" y="670242"/>
                  </a:lnTo>
                  <a:lnTo>
                    <a:pt x="698182" y="660400"/>
                  </a:lnTo>
                  <a:lnTo>
                    <a:pt x="698182" y="658812"/>
                  </a:lnTo>
                  <a:close/>
                </a:path>
                <a:path w="1212214" h="724535">
                  <a:moveTo>
                    <a:pt x="1185545" y="632460"/>
                  </a:moveTo>
                  <a:lnTo>
                    <a:pt x="671830" y="632460"/>
                  </a:lnTo>
                  <a:lnTo>
                    <a:pt x="671830" y="658812"/>
                  </a:lnTo>
                  <a:lnTo>
                    <a:pt x="1185545" y="658812"/>
                  </a:lnTo>
                  <a:lnTo>
                    <a:pt x="1185545" y="63246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493010" y="5246052"/>
              <a:ext cx="214630" cy="157480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277427" y="3073717"/>
              <a:ext cx="740727" cy="740727"/>
            </a:xfrm>
            <a:prstGeom prst="rect">
              <a:avLst/>
            </a:prstGeom>
          </p:spPr>
        </p:pic>
        <p:sp>
          <p:nvSpPr>
            <p:cNvPr id="20" name="object 20"/>
            <p:cNvSpPr/>
            <p:nvPr/>
          </p:nvSpPr>
          <p:spPr>
            <a:xfrm>
              <a:off x="1711960" y="2503170"/>
              <a:ext cx="3120390" cy="2943225"/>
            </a:xfrm>
            <a:custGeom>
              <a:avLst/>
              <a:gdLst/>
              <a:ahLst/>
              <a:cxnLst/>
              <a:rect l="l" t="t" r="r" b="b"/>
              <a:pathLst>
                <a:path w="3120390" h="2943225">
                  <a:moveTo>
                    <a:pt x="76200" y="1864677"/>
                  </a:moveTo>
                  <a:lnTo>
                    <a:pt x="0" y="1902777"/>
                  </a:lnTo>
                  <a:lnTo>
                    <a:pt x="76200" y="1940877"/>
                  </a:lnTo>
                  <a:lnTo>
                    <a:pt x="76200" y="1912302"/>
                  </a:lnTo>
                  <a:lnTo>
                    <a:pt x="286702" y="1912302"/>
                  </a:lnTo>
                  <a:lnTo>
                    <a:pt x="291147" y="1907857"/>
                  </a:lnTo>
                  <a:lnTo>
                    <a:pt x="291147" y="1893252"/>
                  </a:lnTo>
                  <a:lnTo>
                    <a:pt x="76200" y="1893252"/>
                  </a:lnTo>
                  <a:lnTo>
                    <a:pt x="76200" y="1864677"/>
                  </a:lnTo>
                  <a:close/>
                </a:path>
                <a:path w="3120390" h="2943225">
                  <a:moveTo>
                    <a:pt x="292100" y="47625"/>
                  </a:moveTo>
                  <a:lnTo>
                    <a:pt x="273050" y="47625"/>
                  </a:lnTo>
                  <a:lnTo>
                    <a:pt x="273050" y="936307"/>
                  </a:lnTo>
                  <a:lnTo>
                    <a:pt x="272097" y="937259"/>
                  </a:lnTo>
                  <a:lnTo>
                    <a:pt x="272097" y="1893252"/>
                  </a:lnTo>
                  <a:lnTo>
                    <a:pt x="291147" y="1893252"/>
                  </a:lnTo>
                  <a:lnTo>
                    <a:pt x="291147" y="951864"/>
                  </a:lnTo>
                  <a:lnTo>
                    <a:pt x="548639" y="951864"/>
                  </a:lnTo>
                  <a:lnTo>
                    <a:pt x="548639" y="932814"/>
                  </a:lnTo>
                  <a:lnTo>
                    <a:pt x="547052" y="932814"/>
                  </a:lnTo>
                  <a:lnTo>
                    <a:pt x="547052" y="931862"/>
                  </a:lnTo>
                  <a:lnTo>
                    <a:pt x="292100" y="931862"/>
                  </a:lnTo>
                  <a:lnTo>
                    <a:pt x="292100" y="47625"/>
                  </a:lnTo>
                  <a:close/>
                </a:path>
                <a:path w="3120390" h="2943225">
                  <a:moveTo>
                    <a:pt x="93979" y="0"/>
                  </a:moveTo>
                  <a:lnTo>
                    <a:pt x="17779" y="38100"/>
                  </a:lnTo>
                  <a:lnTo>
                    <a:pt x="93979" y="76200"/>
                  </a:lnTo>
                  <a:lnTo>
                    <a:pt x="93979" y="47625"/>
                  </a:lnTo>
                  <a:lnTo>
                    <a:pt x="292100" y="47625"/>
                  </a:lnTo>
                  <a:lnTo>
                    <a:pt x="292100" y="33019"/>
                  </a:lnTo>
                  <a:lnTo>
                    <a:pt x="287654" y="28575"/>
                  </a:lnTo>
                  <a:lnTo>
                    <a:pt x="93979" y="28575"/>
                  </a:lnTo>
                  <a:lnTo>
                    <a:pt x="93979" y="0"/>
                  </a:lnTo>
                  <a:close/>
                </a:path>
                <a:path w="3120390" h="2943225">
                  <a:moveTo>
                    <a:pt x="946784" y="1407159"/>
                  </a:moveTo>
                  <a:lnTo>
                    <a:pt x="927734" y="1407159"/>
                  </a:lnTo>
                  <a:lnTo>
                    <a:pt x="927734" y="2626360"/>
                  </a:lnTo>
                  <a:lnTo>
                    <a:pt x="946784" y="2626360"/>
                  </a:lnTo>
                  <a:lnTo>
                    <a:pt x="946784" y="1407159"/>
                  </a:lnTo>
                  <a:close/>
                </a:path>
                <a:path w="3120390" h="2943225">
                  <a:moveTo>
                    <a:pt x="937259" y="1330959"/>
                  </a:moveTo>
                  <a:lnTo>
                    <a:pt x="899159" y="1407159"/>
                  </a:lnTo>
                  <a:lnTo>
                    <a:pt x="975359" y="1407159"/>
                  </a:lnTo>
                  <a:lnTo>
                    <a:pt x="937259" y="1330959"/>
                  </a:lnTo>
                  <a:close/>
                </a:path>
                <a:path w="3120390" h="2943225">
                  <a:moveTo>
                    <a:pt x="1656079" y="2866707"/>
                  </a:moveTo>
                  <a:lnTo>
                    <a:pt x="1579879" y="2904807"/>
                  </a:lnTo>
                  <a:lnTo>
                    <a:pt x="1656079" y="2942907"/>
                  </a:lnTo>
                  <a:lnTo>
                    <a:pt x="1656079" y="2914332"/>
                  </a:lnTo>
                  <a:lnTo>
                    <a:pt x="3115944" y="2914332"/>
                  </a:lnTo>
                  <a:lnTo>
                    <a:pt x="3120390" y="2909887"/>
                  </a:lnTo>
                  <a:lnTo>
                    <a:pt x="3120390" y="2895282"/>
                  </a:lnTo>
                  <a:lnTo>
                    <a:pt x="1656079" y="2895282"/>
                  </a:lnTo>
                  <a:lnTo>
                    <a:pt x="1656079" y="2866707"/>
                  </a:lnTo>
                  <a:close/>
                </a:path>
                <a:path w="3120390" h="2943225">
                  <a:moveTo>
                    <a:pt x="3120390" y="1572259"/>
                  </a:moveTo>
                  <a:lnTo>
                    <a:pt x="3101340" y="1572259"/>
                  </a:lnTo>
                  <a:lnTo>
                    <a:pt x="3101340" y="2895282"/>
                  </a:lnTo>
                  <a:lnTo>
                    <a:pt x="3120390" y="2895282"/>
                  </a:lnTo>
                  <a:lnTo>
                    <a:pt x="3120390" y="157225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" name="object 2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351020" y="2919730"/>
              <a:ext cx="937577" cy="937577"/>
            </a:xfrm>
            <a:prstGeom prst="rect">
              <a:avLst/>
            </a:prstGeom>
          </p:spPr>
        </p:pic>
      </p:grpSp>
      <p:sp>
        <p:nvSpPr>
          <p:cNvPr id="22" name="object 22"/>
          <p:cNvSpPr txBox="1"/>
          <p:nvPr/>
        </p:nvSpPr>
        <p:spPr>
          <a:xfrm>
            <a:off x="73977" y="6632892"/>
            <a:ext cx="2706370" cy="889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575"/>
              </a:lnSpc>
            </a:pPr>
            <a:r>
              <a:rPr sz="500" spc="35" dirty="0">
                <a:latin typeface="Calibri"/>
                <a:cs typeface="Calibri"/>
              </a:rPr>
              <a:t>Πηγή</a:t>
            </a:r>
            <a:r>
              <a:rPr sz="500" spc="15" dirty="0">
                <a:latin typeface="Calibri"/>
                <a:cs typeface="Calibri"/>
              </a:rPr>
              <a:t> </a:t>
            </a:r>
            <a:r>
              <a:rPr sz="500" spc="30" dirty="0">
                <a:latin typeface="Calibri"/>
                <a:cs typeface="Calibri"/>
              </a:rPr>
              <a:t>εικονιδίων:</a:t>
            </a:r>
            <a:r>
              <a:rPr sz="500" spc="20" dirty="0">
                <a:latin typeface="Calibri"/>
                <a:cs typeface="Calibri"/>
              </a:rPr>
              <a:t> </a:t>
            </a:r>
            <a:r>
              <a:rPr sz="500" u="sng" spc="25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8"/>
              </a:rPr>
              <a:t>Εικονίδια,</a:t>
            </a:r>
            <a:r>
              <a:rPr sz="500" u="sng" spc="30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8"/>
              </a:rPr>
              <a:t> λογότυπα,</a:t>
            </a:r>
            <a:r>
              <a:rPr sz="500" u="sng" spc="20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8"/>
              </a:rPr>
              <a:t> </a:t>
            </a:r>
            <a:r>
              <a:rPr sz="500" u="sng" spc="35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8"/>
              </a:rPr>
              <a:t>σύμβολα-</a:t>
            </a:r>
            <a:r>
              <a:rPr sz="500" u="sng" spc="25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8"/>
              </a:rPr>
              <a:t> </a:t>
            </a:r>
            <a:r>
              <a:rPr sz="500" u="sng" spc="35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8"/>
              </a:rPr>
              <a:t>Δωρεάν</a:t>
            </a:r>
            <a:r>
              <a:rPr sz="500" u="sng" spc="20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8"/>
              </a:rPr>
              <a:t> </a:t>
            </a:r>
            <a:r>
              <a:rPr sz="500" u="sng" spc="35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8"/>
              </a:rPr>
              <a:t>PNG,</a:t>
            </a:r>
            <a:r>
              <a:rPr sz="500" u="sng" spc="20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8"/>
              </a:rPr>
              <a:t> </a:t>
            </a:r>
            <a:r>
              <a:rPr sz="500" u="sng" spc="40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8"/>
              </a:rPr>
              <a:t>SVG</a:t>
            </a:r>
            <a:r>
              <a:rPr sz="500" u="sng" spc="20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8"/>
              </a:rPr>
              <a:t> </a:t>
            </a:r>
            <a:r>
              <a:rPr sz="500" u="sng" spc="30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8"/>
              </a:rPr>
              <a:t>(ico</a:t>
            </a:r>
            <a:r>
              <a:rPr sz="500" u="sng" spc="30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</a:rPr>
              <a:t>ns8.com</a:t>
            </a:r>
            <a:r>
              <a:rPr sz="500" spc="30" dirty="0">
                <a:solidFill>
                  <a:srgbClr val="85872B"/>
                </a:solidFill>
                <a:latin typeface="Calibri"/>
                <a:cs typeface="Calibri"/>
              </a:rPr>
              <a:t>) </a:t>
            </a:r>
            <a:r>
              <a:rPr sz="500" spc="25" dirty="0">
                <a:latin typeface="Calibri"/>
                <a:cs typeface="Calibri"/>
              </a:rPr>
              <a:t>Ίντερνετ</a:t>
            </a:r>
            <a:endParaRPr sz="5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119120" y="0"/>
            <a:ext cx="9072880" cy="6858000"/>
            <a:chOff x="3119120" y="0"/>
            <a:chExt cx="907288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352540" y="4759"/>
              <a:ext cx="5839460" cy="685324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7377747" y="0"/>
              <a:ext cx="2555875" cy="6858000"/>
            </a:xfrm>
            <a:custGeom>
              <a:avLst/>
              <a:gdLst/>
              <a:ahLst/>
              <a:cxnLst/>
              <a:rect l="l" t="t" r="r" b="b"/>
              <a:pathLst>
                <a:path w="2555875" h="6858000">
                  <a:moveTo>
                    <a:pt x="1542097" y="1537652"/>
                  </a:moveTo>
                  <a:lnTo>
                    <a:pt x="1494790" y="1544002"/>
                  </a:lnTo>
                  <a:lnTo>
                    <a:pt x="1451292" y="1562100"/>
                  </a:lnTo>
                  <a:lnTo>
                    <a:pt x="1413827" y="1590675"/>
                  </a:lnTo>
                  <a:lnTo>
                    <a:pt x="1384617" y="1628139"/>
                  </a:lnTo>
                  <a:lnTo>
                    <a:pt x="1365885" y="1673860"/>
                  </a:lnTo>
                  <a:lnTo>
                    <a:pt x="970915" y="3128645"/>
                  </a:lnTo>
                  <a:lnTo>
                    <a:pt x="0" y="6858000"/>
                  </a:lnTo>
                  <a:lnTo>
                    <a:pt x="26035" y="6858000"/>
                  </a:lnTo>
                  <a:lnTo>
                    <a:pt x="996632" y="3136265"/>
                  </a:lnTo>
                  <a:lnTo>
                    <a:pt x="1391285" y="1681479"/>
                  </a:lnTo>
                  <a:lnTo>
                    <a:pt x="1412240" y="1635442"/>
                  </a:lnTo>
                  <a:lnTo>
                    <a:pt x="1445577" y="1599247"/>
                  </a:lnTo>
                  <a:lnTo>
                    <a:pt x="1487805" y="1574800"/>
                  </a:lnTo>
                  <a:lnTo>
                    <a:pt x="1535747" y="1564322"/>
                  </a:lnTo>
                  <a:lnTo>
                    <a:pt x="1637665" y="1564322"/>
                  </a:lnTo>
                  <a:lnTo>
                    <a:pt x="1625600" y="1556702"/>
                  </a:lnTo>
                  <a:lnTo>
                    <a:pt x="1590992" y="1544002"/>
                  </a:lnTo>
                  <a:lnTo>
                    <a:pt x="1542097" y="1537652"/>
                  </a:lnTo>
                  <a:close/>
                </a:path>
                <a:path w="2555875" h="6858000">
                  <a:moveTo>
                    <a:pt x="1637665" y="1564322"/>
                  </a:moveTo>
                  <a:lnTo>
                    <a:pt x="1535747" y="1564322"/>
                  </a:lnTo>
                  <a:lnTo>
                    <a:pt x="1585912" y="1569402"/>
                  </a:lnTo>
                  <a:lnTo>
                    <a:pt x="1615122" y="1580514"/>
                  </a:lnTo>
                  <a:lnTo>
                    <a:pt x="1663700" y="1617662"/>
                  </a:lnTo>
                  <a:lnTo>
                    <a:pt x="1694497" y="1671954"/>
                  </a:lnTo>
                  <a:lnTo>
                    <a:pt x="1702117" y="1732597"/>
                  </a:lnTo>
                  <a:lnTo>
                    <a:pt x="1696720" y="1764029"/>
                  </a:lnTo>
                  <a:lnTo>
                    <a:pt x="1437005" y="2721927"/>
                  </a:lnTo>
                  <a:lnTo>
                    <a:pt x="1430655" y="2770822"/>
                  </a:lnTo>
                  <a:lnTo>
                    <a:pt x="1437005" y="2818129"/>
                  </a:lnTo>
                  <a:lnTo>
                    <a:pt x="1455102" y="2861627"/>
                  </a:lnTo>
                  <a:lnTo>
                    <a:pt x="1483677" y="2899092"/>
                  </a:lnTo>
                  <a:lnTo>
                    <a:pt x="1521460" y="2928302"/>
                  </a:lnTo>
                  <a:lnTo>
                    <a:pt x="1566862" y="2947035"/>
                  </a:lnTo>
                  <a:lnTo>
                    <a:pt x="1618932" y="2953067"/>
                  </a:lnTo>
                  <a:lnTo>
                    <a:pt x="1669097" y="2944812"/>
                  </a:lnTo>
                  <a:lnTo>
                    <a:pt x="1704340" y="2928302"/>
                  </a:lnTo>
                  <a:lnTo>
                    <a:pt x="1617662" y="2928302"/>
                  </a:lnTo>
                  <a:lnTo>
                    <a:pt x="1573212" y="2922904"/>
                  </a:lnTo>
                  <a:lnTo>
                    <a:pt x="1527175" y="2901950"/>
                  </a:lnTo>
                  <a:lnTo>
                    <a:pt x="1490980" y="2868612"/>
                  </a:lnTo>
                  <a:lnTo>
                    <a:pt x="1466532" y="2826385"/>
                  </a:lnTo>
                  <a:lnTo>
                    <a:pt x="1456055" y="2778442"/>
                  </a:lnTo>
                  <a:lnTo>
                    <a:pt x="1461135" y="2728277"/>
                  </a:lnTo>
                  <a:lnTo>
                    <a:pt x="1720850" y="1770379"/>
                  </a:lnTo>
                  <a:lnTo>
                    <a:pt x="1726882" y="1734820"/>
                  </a:lnTo>
                  <a:lnTo>
                    <a:pt x="1725930" y="1701800"/>
                  </a:lnTo>
                  <a:lnTo>
                    <a:pt x="1725930" y="1698942"/>
                  </a:lnTo>
                  <a:lnTo>
                    <a:pt x="1717992" y="1664017"/>
                  </a:lnTo>
                  <a:lnTo>
                    <a:pt x="1703070" y="1630679"/>
                  </a:lnTo>
                  <a:lnTo>
                    <a:pt x="1682115" y="1600517"/>
                  </a:lnTo>
                  <a:lnTo>
                    <a:pt x="1656080" y="1575752"/>
                  </a:lnTo>
                  <a:lnTo>
                    <a:pt x="1637665" y="1564322"/>
                  </a:lnTo>
                  <a:close/>
                </a:path>
                <a:path w="2555875" h="6858000">
                  <a:moveTo>
                    <a:pt x="2555875" y="0"/>
                  </a:moveTo>
                  <a:lnTo>
                    <a:pt x="2528570" y="0"/>
                  </a:lnTo>
                  <a:lnTo>
                    <a:pt x="2100177" y="1562100"/>
                  </a:lnTo>
                  <a:lnTo>
                    <a:pt x="1757680" y="2837497"/>
                  </a:lnTo>
                  <a:lnTo>
                    <a:pt x="1732915" y="2875279"/>
                  </a:lnTo>
                  <a:lnTo>
                    <a:pt x="1699895" y="2903537"/>
                  </a:lnTo>
                  <a:lnTo>
                    <a:pt x="1660525" y="2921635"/>
                  </a:lnTo>
                  <a:lnTo>
                    <a:pt x="1617662" y="2928302"/>
                  </a:lnTo>
                  <a:lnTo>
                    <a:pt x="1704340" y="2928302"/>
                  </a:lnTo>
                  <a:lnTo>
                    <a:pt x="1714817" y="2923540"/>
                  </a:lnTo>
                  <a:lnTo>
                    <a:pt x="1753235" y="2890520"/>
                  </a:lnTo>
                  <a:lnTo>
                    <a:pt x="1782127" y="2846387"/>
                  </a:lnTo>
                  <a:lnTo>
                    <a:pt x="1782127" y="2845117"/>
                  </a:lnTo>
                  <a:lnTo>
                    <a:pt x="2124710" y="1568132"/>
                  </a:lnTo>
                  <a:lnTo>
                    <a:pt x="2555875" y="0"/>
                  </a:lnTo>
                  <a:close/>
                </a:path>
              </a:pathLst>
            </a:custGeom>
            <a:solidFill>
              <a:srgbClr val="FFB8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7895590" y="5207634"/>
              <a:ext cx="756285" cy="1645920"/>
            </a:xfrm>
            <a:custGeom>
              <a:avLst/>
              <a:gdLst/>
              <a:ahLst/>
              <a:cxnLst/>
              <a:rect l="l" t="t" r="r" b="b"/>
              <a:pathLst>
                <a:path w="756284" h="1645920">
                  <a:moveTo>
                    <a:pt x="578484" y="0"/>
                  </a:moveTo>
                  <a:lnTo>
                    <a:pt x="532129" y="6350"/>
                  </a:lnTo>
                  <a:lnTo>
                    <a:pt x="489902" y="24129"/>
                  </a:lnTo>
                  <a:lnTo>
                    <a:pt x="453389" y="52387"/>
                  </a:lnTo>
                  <a:lnTo>
                    <a:pt x="425132" y="89534"/>
                  </a:lnTo>
                  <a:lnTo>
                    <a:pt x="406400" y="134619"/>
                  </a:lnTo>
                  <a:lnTo>
                    <a:pt x="0" y="1645602"/>
                  </a:lnTo>
                  <a:lnTo>
                    <a:pt x="26352" y="1645602"/>
                  </a:lnTo>
                  <a:lnTo>
                    <a:pt x="430212" y="140969"/>
                  </a:lnTo>
                  <a:lnTo>
                    <a:pt x="450214" y="95249"/>
                  </a:lnTo>
                  <a:lnTo>
                    <a:pt x="482282" y="59689"/>
                  </a:lnTo>
                  <a:lnTo>
                    <a:pt x="523239" y="35559"/>
                  </a:lnTo>
                  <a:lnTo>
                    <a:pt x="569594" y="25399"/>
                  </a:lnTo>
                  <a:lnTo>
                    <a:pt x="662362" y="25399"/>
                  </a:lnTo>
                  <a:lnTo>
                    <a:pt x="624839" y="6350"/>
                  </a:lnTo>
                  <a:lnTo>
                    <a:pt x="578484" y="0"/>
                  </a:lnTo>
                  <a:close/>
                </a:path>
                <a:path w="756284" h="1645920">
                  <a:moveTo>
                    <a:pt x="662362" y="25399"/>
                  </a:moveTo>
                  <a:lnTo>
                    <a:pt x="569594" y="25399"/>
                  </a:lnTo>
                  <a:lnTo>
                    <a:pt x="618489" y="30797"/>
                  </a:lnTo>
                  <a:lnTo>
                    <a:pt x="672464" y="57784"/>
                  </a:lnTo>
                  <a:lnTo>
                    <a:pt x="711517" y="103822"/>
                  </a:lnTo>
                  <a:lnTo>
                    <a:pt x="730884" y="161607"/>
                  </a:lnTo>
                  <a:lnTo>
                    <a:pt x="731837" y="192087"/>
                  </a:lnTo>
                  <a:lnTo>
                    <a:pt x="726439" y="222884"/>
                  </a:lnTo>
                  <a:lnTo>
                    <a:pt x="343852" y="1645602"/>
                  </a:lnTo>
                  <a:lnTo>
                    <a:pt x="370204" y="1645602"/>
                  </a:lnTo>
                  <a:lnTo>
                    <a:pt x="750252" y="229552"/>
                  </a:lnTo>
                  <a:lnTo>
                    <a:pt x="756284" y="193674"/>
                  </a:lnTo>
                  <a:lnTo>
                    <a:pt x="755332" y="158432"/>
                  </a:lnTo>
                  <a:lnTo>
                    <a:pt x="732789" y="91122"/>
                  </a:lnTo>
                  <a:lnTo>
                    <a:pt x="686752" y="37782"/>
                  </a:lnTo>
                  <a:lnTo>
                    <a:pt x="662362" y="25399"/>
                  </a:lnTo>
                  <a:close/>
                </a:path>
              </a:pathLst>
            </a:custGeom>
            <a:solidFill>
              <a:srgbClr val="D679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548879" y="6167120"/>
              <a:ext cx="3294379" cy="612140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119120" y="2385060"/>
              <a:ext cx="5795009" cy="3981450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314700" y="2580639"/>
              <a:ext cx="5217159" cy="3403600"/>
            </a:xfrm>
            <a:prstGeom prst="rect">
              <a:avLst/>
            </a:prstGeom>
          </p:spPr>
        </p:pic>
      </p:grpSp>
      <p:sp>
        <p:nvSpPr>
          <p:cNvPr id="9" name="object 9"/>
          <p:cNvSpPr txBox="1"/>
          <p:nvPr/>
        </p:nvSpPr>
        <p:spPr>
          <a:xfrm>
            <a:off x="9914890" y="33019"/>
            <a:ext cx="2174240" cy="1244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50" spc="60" dirty="0">
                <a:latin typeface="Calibri"/>
                <a:cs typeface="Calibri"/>
              </a:rPr>
              <a:t>CSP004_C_E:</a:t>
            </a:r>
            <a:r>
              <a:rPr sz="650" spc="35" dirty="0">
                <a:latin typeface="Calibri"/>
                <a:cs typeface="Calibri"/>
              </a:rPr>
              <a:t> </a:t>
            </a:r>
            <a:r>
              <a:rPr sz="650" spc="55" dirty="0">
                <a:latin typeface="Calibri"/>
                <a:cs typeface="Calibri"/>
              </a:rPr>
              <a:t>Abdelkader</a:t>
            </a:r>
            <a:r>
              <a:rPr sz="650" spc="30" dirty="0">
                <a:latin typeface="Calibri"/>
                <a:cs typeface="Calibri"/>
              </a:rPr>
              <a:t> </a:t>
            </a:r>
            <a:r>
              <a:rPr sz="650" spc="60" dirty="0">
                <a:latin typeface="Calibri"/>
                <a:cs typeface="Calibri"/>
              </a:rPr>
              <a:t>Shaaban</a:t>
            </a:r>
            <a:r>
              <a:rPr sz="650" spc="40" dirty="0">
                <a:latin typeface="Calibri"/>
                <a:cs typeface="Calibri"/>
              </a:rPr>
              <a:t> </a:t>
            </a:r>
            <a:r>
              <a:rPr sz="650" spc="55" dirty="0">
                <a:latin typeface="Calibri"/>
                <a:cs typeface="Calibri"/>
              </a:rPr>
              <a:t>και</a:t>
            </a:r>
            <a:r>
              <a:rPr sz="650" spc="25" dirty="0">
                <a:latin typeface="Calibri"/>
                <a:cs typeface="Calibri"/>
              </a:rPr>
              <a:t> </a:t>
            </a:r>
            <a:r>
              <a:rPr sz="650" spc="50" dirty="0">
                <a:latin typeface="Calibri"/>
                <a:cs typeface="Calibri"/>
              </a:rPr>
              <a:t>Stefan</a:t>
            </a:r>
            <a:r>
              <a:rPr sz="650" spc="30" dirty="0">
                <a:latin typeface="Calibri"/>
                <a:cs typeface="Calibri"/>
              </a:rPr>
              <a:t> </a:t>
            </a:r>
            <a:r>
              <a:rPr sz="650" spc="50" dirty="0">
                <a:latin typeface="Calibri"/>
                <a:cs typeface="Calibri"/>
              </a:rPr>
              <a:t>Schauer</a:t>
            </a:r>
            <a:endParaRPr sz="65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1246802" y="6042025"/>
            <a:ext cx="71755" cy="1079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715"/>
              </a:lnSpc>
            </a:pPr>
            <a:r>
              <a:rPr sz="650" spc="30" dirty="0">
                <a:latin typeface="Calibri"/>
                <a:cs typeface="Calibri"/>
              </a:rPr>
              <a:t>7</a:t>
            </a:r>
            <a:endParaRPr sz="650">
              <a:latin typeface="Calibri"/>
              <a:cs typeface="Calibri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875030" y="762634"/>
            <a:ext cx="5427980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105" dirty="0">
                <a:solidFill>
                  <a:srgbClr val="000000"/>
                </a:solidFill>
              </a:rPr>
              <a:t>Αρχείο</a:t>
            </a:r>
            <a:r>
              <a:rPr spc="160" dirty="0">
                <a:solidFill>
                  <a:srgbClr val="000000"/>
                </a:solidFill>
              </a:rPr>
              <a:t> </a:t>
            </a:r>
            <a:r>
              <a:rPr spc="114" dirty="0">
                <a:solidFill>
                  <a:srgbClr val="000000"/>
                </a:solidFill>
              </a:rPr>
              <a:t>εγκατάστασης</a:t>
            </a:r>
            <a:r>
              <a:rPr spc="155" dirty="0">
                <a:solidFill>
                  <a:srgbClr val="000000"/>
                </a:solidFill>
              </a:rPr>
              <a:t> </a:t>
            </a:r>
            <a:r>
              <a:rPr spc="110" dirty="0">
                <a:solidFill>
                  <a:srgbClr val="000000"/>
                </a:solidFill>
              </a:rPr>
              <a:t>λογισμικού</a:t>
            </a:r>
            <a:r>
              <a:rPr spc="160" dirty="0">
                <a:solidFill>
                  <a:srgbClr val="000000"/>
                </a:solidFill>
              </a:rPr>
              <a:t> </a:t>
            </a:r>
            <a:r>
              <a:rPr spc="125" dirty="0">
                <a:solidFill>
                  <a:srgbClr val="000000"/>
                </a:solidFill>
              </a:rPr>
              <a:t>SURICATA</a:t>
            </a:r>
          </a:p>
        </p:txBody>
      </p:sp>
      <p:sp>
        <p:nvSpPr>
          <p:cNvPr id="11" name="object 11"/>
          <p:cNvSpPr txBox="1"/>
          <p:nvPr/>
        </p:nvSpPr>
        <p:spPr>
          <a:xfrm>
            <a:off x="875030" y="1389697"/>
            <a:ext cx="1981200" cy="751840"/>
          </a:xfrm>
          <a:prstGeom prst="rect">
            <a:avLst/>
          </a:prstGeom>
        </p:spPr>
        <p:txBody>
          <a:bodyPr vert="horz" wrap="square" lIns="0" tIns="10160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800"/>
              </a:spcBef>
              <a:buSzPct val="160000"/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1250" b="1" spc="125" dirty="0">
                <a:solidFill>
                  <a:srgbClr val="CF2D1C"/>
                </a:solidFill>
                <a:latin typeface="Calibri"/>
                <a:cs typeface="Calibri"/>
              </a:rPr>
              <a:t>Sudo</a:t>
            </a:r>
            <a:r>
              <a:rPr sz="1250" b="1" spc="25" dirty="0">
                <a:solidFill>
                  <a:srgbClr val="CF2D1C"/>
                </a:solidFill>
                <a:latin typeface="Calibri"/>
                <a:cs typeface="Calibri"/>
              </a:rPr>
              <a:t> </a:t>
            </a:r>
            <a:r>
              <a:rPr sz="1250" b="1" spc="105" dirty="0">
                <a:solidFill>
                  <a:srgbClr val="CF2D1C"/>
                </a:solidFill>
                <a:latin typeface="Calibri"/>
                <a:cs typeface="Calibri"/>
              </a:rPr>
              <a:t>apt-get</a:t>
            </a:r>
            <a:r>
              <a:rPr sz="1250" b="1" spc="25" dirty="0">
                <a:solidFill>
                  <a:srgbClr val="CF2D1C"/>
                </a:solidFill>
                <a:latin typeface="Calibri"/>
                <a:cs typeface="Calibri"/>
              </a:rPr>
              <a:t> </a:t>
            </a:r>
            <a:r>
              <a:rPr sz="1250" b="1" spc="110" dirty="0">
                <a:solidFill>
                  <a:srgbClr val="CF2D1C"/>
                </a:solidFill>
                <a:latin typeface="Calibri"/>
                <a:cs typeface="Calibri"/>
              </a:rPr>
              <a:t>update</a:t>
            </a:r>
            <a:endParaRPr sz="125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1870"/>
              </a:spcBef>
              <a:buSzPct val="160000"/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1250" b="1" spc="95" dirty="0">
                <a:solidFill>
                  <a:srgbClr val="CF2D1C"/>
                </a:solidFill>
                <a:latin typeface="Calibri"/>
                <a:cs typeface="Calibri"/>
              </a:rPr>
              <a:t>Sudo</a:t>
            </a:r>
            <a:r>
              <a:rPr sz="1250" b="1" dirty="0">
                <a:solidFill>
                  <a:srgbClr val="CF2D1C"/>
                </a:solidFill>
                <a:latin typeface="Calibri"/>
                <a:cs typeface="Calibri"/>
              </a:rPr>
              <a:t> </a:t>
            </a:r>
            <a:r>
              <a:rPr sz="1250" b="1" spc="65" dirty="0">
                <a:solidFill>
                  <a:srgbClr val="CF2D1C"/>
                </a:solidFill>
                <a:latin typeface="Calibri"/>
                <a:cs typeface="Calibri"/>
              </a:rPr>
              <a:t>suricata</a:t>
            </a:r>
            <a:endParaRPr sz="12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884987" y="0"/>
            <a:ext cx="3958590" cy="6878955"/>
            <a:chOff x="6884987" y="0"/>
            <a:chExt cx="3958590" cy="6878955"/>
          </a:xfrm>
        </p:grpSpPr>
        <p:sp>
          <p:nvSpPr>
            <p:cNvPr id="3" name="object 3"/>
            <p:cNvSpPr/>
            <p:nvPr/>
          </p:nvSpPr>
          <p:spPr>
            <a:xfrm>
              <a:off x="6896100" y="1270"/>
              <a:ext cx="1818639" cy="6856730"/>
            </a:xfrm>
            <a:custGeom>
              <a:avLst/>
              <a:gdLst/>
              <a:ahLst/>
              <a:cxnLst/>
              <a:rect l="l" t="t" r="r" b="b"/>
              <a:pathLst>
                <a:path w="1818640" h="6856730">
                  <a:moveTo>
                    <a:pt x="0" y="6856730"/>
                  </a:moveTo>
                  <a:lnTo>
                    <a:pt x="1818322" y="0"/>
                  </a:lnTo>
                </a:path>
              </a:pathLst>
            </a:custGeom>
            <a:ln w="22225">
              <a:solidFill>
                <a:srgbClr val="D6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7377747" y="0"/>
              <a:ext cx="2555875" cy="6858000"/>
            </a:xfrm>
            <a:custGeom>
              <a:avLst/>
              <a:gdLst/>
              <a:ahLst/>
              <a:cxnLst/>
              <a:rect l="l" t="t" r="r" b="b"/>
              <a:pathLst>
                <a:path w="2555875" h="6858000">
                  <a:moveTo>
                    <a:pt x="1542097" y="1537652"/>
                  </a:moveTo>
                  <a:lnTo>
                    <a:pt x="1494790" y="1544002"/>
                  </a:lnTo>
                  <a:lnTo>
                    <a:pt x="1451292" y="1562100"/>
                  </a:lnTo>
                  <a:lnTo>
                    <a:pt x="1413827" y="1590675"/>
                  </a:lnTo>
                  <a:lnTo>
                    <a:pt x="1384617" y="1628139"/>
                  </a:lnTo>
                  <a:lnTo>
                    <a:pt x="1365885" y="1673860"/>
                  </a:lnTo>
                  <a:lnTo>
                    <a:pt x="970915" y="3128645"/>
                  </a:lnTo>
                  <a:lnTo>
                    <a:pt x="0" y="6858000"/>
                  </a:lnTo>
                  <a:lnTo>
                    <a:pt x="26035" y="6858000"/>
                  </a:lnTo>
                  <a:lnTo>
                    <a:pt x="996632" y="3136265"/>
                  </a:lnTo>
                  <a:lnTo>
                    <a:pt x="1391285" y="1681479"/>
                  </a:lnTo>
                  <a:lnTo>
                    <a:pt x="1412240" y="1635442"/>
                  </a:lnTo>
                  <a:lnTo>
                    <a:pt x="1445577" y="1599247"/>
                  </a:lnTo>
                  <a:lnTo>
                    <a:pt x="1487805" y="1574800"/>
                  </a:lnTo>
                  <a:lnTo>
                    <a:pt x="1535747" y="1564322"/>
                  </a:lnTo>
                  <a:lnTo>
                    <a:pt x="1637665" y="1564322"/>
                  </a:lnTo>
                  <a:lnTo>
                    <a:pt x="1625600" y="1556702"/>
                  </a:lnTo>
                  <a:lnTo>
                    <a:pt x="1590992" y="1544002"/>
                  </a:lnTo>
                  <a:lnTo>
                    <a:pt x="1542097" y="1537652"/>
                  </a:lnTo>
                  <a:close/>
                </a:path>
                <a:path w="2555875" h="6858000">
                  <a:moveTo>
                    <a:pt x="1637665" y="1564322"/>
                  </a:moveTo>
                  <a:lnTo>
                    <a:pt x="1535747" y="1564322"/>
                  </a:lnTo>
                  <a:lnTo>
                    <a:pt x="1585912" y="1569402"/>
                  </a:lnTo>
                  <a:lnTo>
                    <a:pt x="1615122" y="1580514"/>
                  </a:lnTo>
                  <a:lnTo>
                    <a:pt x="1663700" y="1617662"/>
                  </a:lnTo>
                  <a:lnTo>
                    <a:pt x="1694497" y="1671954"/>
                  </a:lnTo>
                  <a:lnTo>
                    <a:pt x="1702117" y="1732597"/>
                  </a:lnTo>
                  <a:lnTo>
                    <a:pt x="1696720" y="1764029"/>
                  </a:lnTo>
                  <a:lnTo>
                    <a:pt x="1437005" y="2721927"/>
                  </a:lnTo>
                  <a:lnTo>
                    <a:pt x="1430655" y="2770822"/>
                  </a:lnTo>
                  <a:lnTo>
                    <a:pt x="1437005" y="2818129"/>
                  </a:lnTo>
                  <a:lnTo>
                    <a:pt x="1455102" y="2861627"/>
                  </a:lnTo>
                  <a:lnTo>
                    <a:pt x="1483677" y="2899092"/>
                  </a:lnTo>
                  <a:lnTo>
                    <a:pt x="1521460" y="2928302"/>
                  </a:lnTo>
                  <a:lnTo>
                    <a:pt x="1566862" y="2947035"/>
                  </a:lnTo>
                  <a:lnTo>
                    <a:pt x="1618932" y="2953067"/>
                  </a:lnTo>
                  <a:lnTo>
                    <a:pt x="1669097" y="2944812"/>
                  </a:lnTo>
                  <a:lnTo>
                    <a:pt x="1704340" y="2928302"/>
                  </a:lnTo>
                  <a:lnTo>
                    <a:pt x="1617662" y="2928302"/>
                  </a:lnTo>
                  <a:lnTo>
                    <a:pt x="1573212" y="2922904"/>
                  </a:lnTo>
                  <a:lnTo>
                    <a:pt x="1527175" y="2901950"/>
                  </a:lnTo>
                  <a:lnTo>
                    <a:pt x="1490980" y="2868612"/>
                  </a:lnTo>
                  <a:lnTo>
                    <a:pt x="1466532" y="2826385"/>
                  </a:lnTo>
                  <a:lnTo>
                    <a:pt x="1456055" y="2778442"/>
                  </a:lnTo>
                  <a:lnTo>
                    <a:pt x="1461135" y="2728277"/>
                  </a:lnTo>
                  <a:lnTo>
                    <a:pt x="1720850" y="1770379"/>
                  </a:lnTo>
                  <a:lnTo>
                    <a:pt x="1726882" y="1734820"/>
                  </a:lnTo>
                  <a:lnTo>
                    <a:pt x="1725930" y="1701800"/>
                  </a:lnTo>
                  <a:lnTo>
                    <a:pt x="1725930" y="1698942"/>
                  </a:lnTo>
                  <a:lnTo>
                    <a:pt x="1717992" y="1664017"/>
                  </a:lnTo>
                  <a:lnTo>
                    <a:pt x="1703070" y="1630679"/>
                  </a:lnTo>
                  <a:lnTo>
                    <a:pt x="1682115" y="1600517"/>
                  </a:lnTo>
                  <a:lnTo>
                    <a:pt x="1656080" y="1575752"/>
                  </a:lnTo>
                  <a:lnTo>
                    <a:pt x="1637665" y="1564322"/>
                  </a:lnTo>
                  <a:close/>
                </a:path>
                <a:path w="2555875" h="6858000">
                  <a:moveTo>
                    <a:pt x="2555875" y="0"/>
                  </a:moveTo>
                  <a:lnTo>
                    <a:pt x="2528570" y="0"/>
                  </a:lnTo>
                  <a:lnTo>
                    <a:pt x="2100177" y="1562100"/>
                  </a:lnTo>
                  <a:lnTo>
                    <a:pt x="1757680" y="2837497"/>
                  </a:lnTo>
                  <a:lnTo>
                    <a:pt x="1732915" y="2875279"/>
                  </a:lnTo>
                  <a:lnTo>
                    <a:pt x="1699895" y="2903537"/>
                  </a:lnTo>
                  <a:lnTo>
                    <a:pt x="1660525" y="2921635"/>
                  </a:lnTo>
                  <a:lnTo>
                    <a:pt x="1617662" y="2928302"/>
                  </a:lnTo>
                  <a:lnTo>
                    <a:pt x="1704340" y="2928302"/>
                  </a:lnTo>
                  <a:lnTo>
                    <a:pt x="1714817" y="2923540"/>
                  </a:lnTo>
                  <a:lnTo>
                    <a:pt x="1753235" y="2890520"/>
                  </a:lnTo>
                  <a:lnTo>
                    <a:pt x="1782127" y="2846387"/>
                  </a:lnTo>
                  <a:lnTo>
                    <a:pt x="1782127" y="2845117"/>
                  </a:lnTo>
                  <a:lnTo>
                    <a:pt x="2124710" y="1568132"/>
                  </a:lnTo>
                  <a:lnTo>
                    <a:pt x="2555875" y="0"/>
                  </a:lnTo>
                  <a:close/>
                </a:path>
              </a:pathLst>
            </a:custGeom>
            <a:solidFill>
              <a:srgbClr val="FFB8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7895589" y="5207635"/>
              <a:ext cx="756285" cy="1645920"/>
            </a:xfrm>
            <a:custGeom>
              <a:avLst/>
              <a:gdLst/>
              <a:ahLst/>
              <a:cxnLst/>
              <a:rect l="l" t="t" r="r" b="b"/>
              <a:pathLst>
                <a:path w="756284" h="1645920">
                  <a:moveTo>
                    <a:pt x="578484" y="0"/>
                  </a:moveTo>
                  <a:lnTo>
                    <a:pt x="532129" y="6350"/>
                  </a:lnTo>
                  <a:lnTo>
                    <a:pt x="489902" y="24129"/>
                  </a:lnTo>
                  <a:lnTo>
                    <a:pt x="453389" y="52387"/>
                  </a:lnTo>
                  <a:lnTo>
                    <a:pt x="425132" y="89534"/>
                  </a:lnTo>
                  <a:lnTo>
                    <a:pt x="406400" y="134619"/>
                  </a:lnTo>
                  <a:lnTo>
                    <a:pt x="0" y="1645602"/>
                  </a:lnTo>
                  <a:lnTo>
                    <a:pt x="26352" y="1645602"/>
                  </a:lnTo>
                  <a:lnTo>
                    <a:pt x="430212" y="140969"/>
                  </a:lnTo>
                  <a:lnTo>
                    <a:pt x="450214" y="95249"/>
                  </a:lnTo>
                  <a:lnTo>
                    <a:pt x="482282" y="59689"/>
                  </a:lnTo>
                  <a:lnTo>
                    <a:pt x="523239" y="35559"/>
                  </a:lnTo>
                  <a:lnTo>
                    <a:pt x="569594" y="25399"/>
                  </a:lnTo>
                  <a:lnTo>
                    <a:pt x="662362" y="25399"/>
                  </a:lnTo>
                  <a:lnTo>
                    <a:pt x="624839" y="6350"/>
                  </a:lnTo>
                  <a:lnTo>
                    <a:pt x="578484" y="0"/>
                  </a:lnTo>
                  <a:close/>
                </a:path>
                <a:path w="756284" h="1645920">
                  <a:moveTo>
                    <a:pt x="662362" y="25399"/>
                  </a:moveTo>
                  <a:lnTo>
                    <a:pt x="569594" y="25399"/>
                  </a:lnTo>
                  <a:lnTo>
                    <a:pt x="618489" y="30797"/>
                  </a:lnTo>
                  <a:lnTo>
                    <a:pt x="672464" y="57784"/>
                  </a:lnTo>
                  <a:lnTo>
                    <a:pt x="711517" y="103822"/>
                  </a:lnTo>
                  <a:lnTo>
                    <a:pt x="730884" y="161607"/>
                  </a:lnTo>
                  <a:lnTo>
                    <a:pt x="731837" y="192087"/>
                  </a:lnTo>
                  <a:lnTo>
                    <a:pt x="726439" y="222884"/>
                  </a:lnTo>
                  <a:lnTo>
                    <a:pt x="343852" y="1645602"/>
                  </a:lnTo>
                  <a:lnTo>
                    <a:pt x="370204" y="1645602"/>
                  </a:lnTo>
                  <a:lnTo>
                    <a:pt x="750252" y="229552"/>
                  </a:lnTo>
                  <a:lnTo>
                    <a:pt x="756284" y="193674"/>
                  </a:lnTo>
                  <a:lnTo>
                    <a:pt x="755332" y="158432"/>
                  </a:lnTo>
                  <a:lnTo>
                    <a:pt x="732789" y="91122"/>
                  </a:lnTo>
                  <a:lnTo>
                    <a:pt x="686752" y="37782"/>
                  </a:lnTo>
                  <a:lnTo>
                    <a:pt x="662362" y="25399"/>
                  </a:lnTo>
                  <a:close/>
                </a:path>
              </a:pathLst>
            </a:custGeom>
            <a:solidFill>
              <a:srgbClr val="D679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548880" y="6167120"/>
              <a:ext cx="3294379" cy="612140"/>
            </a:xfrm>
            <a:prstGeom prst="rect">
              <a:avLst/>
            </a:prstGeom>
          </p:spPr>
        </p:pic>
      </p:grpSp>
      <p:grpSp>
        <p:nvGrpSpPr>
          <p:cNvPr id="7" name="object 7"/>
          <p:cNvGrpSpPr/>
          <p:nvPr/>
        </p:nvGrpSpPr>
        <p:grpSpPr>
          <a:xfrm>
            <a:off x="444500" y="1455419"/>
            <a:ext cx="11014710" cy="5040630"/>
            <a:chOff x="444500" y="1455419"/>
            <a:chExt cx="11014710" cy="5040630"/>
          </a:xfrm>
        </p:grpSpPr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44500" y="2199322"/>
              <a:ext cx="6145530" cy="3552507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94360" y="2349500"/>
              <a:ext cx="5659120" cy="3065780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643889" y="4118609"/>
              <a:ext cx="4457700" cy="317500"/>
            </a:xfrm>
            <a:custGeom>
              <a:avLst/>
              <a:gdLst/>
              <a:ahLst/>
              <a:cxnLst/>
              <a:rect l="l" t="t" r="r" b="b"/>
              <a:pathLst>
                <a:path w="4457700" h="317500">
                  <a:moveTo>
                    <a:pt x="0" y="317500"/>
                  </a:moveTo>
                  <a:lnTo>
                    <a:pt x="4457700" y="317500"/>
                  </a:lnTo>
                  <a:lnTo>
                    <a:pt x="4457700" y="0"/>
                  </a:lnTo>
                  <a:lnTo>
                    <a:pt x="0" y="0"/>
                  </a:lnTo>
                  <a:lnTo>
                    <a:pt x="0" y="317500"/>
                  </a:lnTo>
                </a:path>
              </a:pathLst>
            </a:custGeom>
            <a:ln w="285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565900" y="1455419"/>
              <a:ext cx="4893309" cy="5040630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761479" y="1650999"/>
              <a:ext cx="4315460" cy="4462780"/>
            </a:xfrm>
            <a:prstGeom prst="rect">
              <a:avLst/>
            </a:prstGeom>
          </p:spPr>
        </p:pic>
      </p:grpSp>
      <p:sp>
        <p:nvSpPr>
          <p:cNvPr id="13" name="object 13"/>
          <p:cNvSpPr txBox="1"/>
          <p:nvPr/>
        </p:nvSpPr>
        <p:spPr>
          <a:xfrm>
            <a:off x="9914890" y="33019"/>
            <a:ext cx="2174240" cy="1244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50" spc="60" dirty="0">
                <a:latin typeface="Calibri"/>
                <a:cs typeface="Calibri"/>
              </a:rPr>
              <a:t>CSP004_C_E:</a:t>
            </a:r>
            <a:r>
              <a:rPr sz="650" spc="35" dirty="0">
                <a:latin typeface="Calibri"/>
                <a:cs typeface="Calibri"/>
              </a:rPr>
              <a:t> </a:t>
            </a:r>
            <a:r>
              <a:rPr sz="650" spc="55" dirty="0">
                <a:latin typeface="Calibri"/>
                <a:cs typeface="Calibri"/>
              </a:rPr>
              <a:t>Abdelkader</a:t>
            </a:r>
            <a:r>
              <a:rPr sz="650" spc="30" dirty="0">
                <a:latin typeface="Calibri"/>
                <a:cs typeface="Calibri"/>
              </a:rPr>
              <a:t> </a:t>
            </a:r>
            <a:r>
              <a:rPr sz="650" spc="60" dirty="0">
                <a:latin typeface="Calibri"/>
                <a:cs typeface="Calibri"/>
              </a:rPr>
              <a:t>Shaaban</a:t>
            </a:r>
            <a:r>
              <a:rPr sz="650" spc="40" dirty="0">
                <a:latin typeface="Calibri"/>
                <a:cs typeface="Calibri"/>
              </a:rPr>
              <a:t> </a:t>
            </a:r>
            <a:r>
              <a:rPr sz="650" spc="55" dirty="0">
                <a:latin typeface="Calibri"/>
                <a:cs typeface="Calibri"/>
              </a:rPr>
              <a:t>και</a:t>
            </a:r>
            <a:r>
              <a:rPr sz="650" spc="25" dirty="0">
                <a:latin typeface="Calibri"/>
                <a:cs typeface="Calibri"/>
              </a:rPr>
              <a:t> </a:t>
            </a:r>
            <a:r>
              <a:rPr sz="650" spc="50" dirty="0">
                <a:latin typeface="Calibri"/>
                <a:cs typeface="Calibri"/>
              </a:rPr>
              <a:t>Stefan</a:t>
            </a:r>
            <a:r>
              <a:rPr sz="650" spc="30" dirty="0">
                <a:latin typeface="Calibri"/>
                <a:cs typeface="Calibri"/>
              </a:rPr>
              <a:t> </a:t>
            </a:r>
            <a:r>
              <a:rPr sz="650" spc="50" dirty="0">
                <a:latin typeface="Calibri"/>
                <a:cs typeface="Calibri"/>
              </a:rPr>
              <a:t>Schauer</a:t>
            </a:r>
            <a:endParaRPr sz="650">
              <a:latin typeface="Calibri"/>
              <a:cs typeface="Calibr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1246802" y="6089650"/>
            <a:ext cx="71755" cy="1079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715"/>
              </a:lnSpc>
            </a:pPr>
            <a:r>
              <a:rPr sz="650" spc="30" dirty="0">
                <a:latin typeface="Calibri"/>
                <a:cs typeface="Calibri"/>
              </a:rPr>
              <a:t>8</a:t>
            </a:r>
            <a:endParaRPr sz="650">
              <a:latin typeface="Calibri"/>
              <a:cs typeface="Calibri"/>
            </a:endParaRPr>
          </a:p>
        </p:txBody>
      </p:sp>
      <p:sp>
        <p:nvSpPr>
          <p:cNvPr id="14" name="object 14"/>
          <p:cNvSpPr txBox="1">
            <a:spLocks noGrp="1"/>
          </p:cNvSpPr>
          <p:nvPr>
            <p:ph type="title"/>
          </p:nvPr>
        </p:nvSpPr>
        <p:spPr>
          <a:xfrm>
            <a:off x="875030" y="762634"/>
            <a:ext cx="4175760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160" dirty="0">
                <a:solidFill>
                  <a:srgbClr val="000000"/>
                </a:solidFill>
              </a:rPr>
              <a:t>Κανόνες</a:t>
            </a:r>
            <a:r>
              <a:rPr spc="180" dirty="0">
                <a:solidFill>
                  <a:srgbClr val="000000"/>
                </a:solidFill>
              </a:rPr>
              <a:t> </a:t>
            </a:r>
            <a:r>
              <a:rPr spc="125" dirty="0">
                <a:solidFill>
                  <a:srgbClr val="000000"/>
                </a:solidFill>
              </a:rPr>
              <a:t>και</a:t>
            </a:r>
            <a:r>
              <a:rPr spc="155" dirty="0">
                <a:solidFill>
                  <a:srgbClr val="000000"/>
                </a:solidFill>
              </a:rPr>
              <a:t> διαρθρώσεις</a:t>
            </a:r>
            <a:r>
              <a:rPr spc="180" dirty="0">
                <a:solidFill>
                  <a:srgbClr val="000000"/>
                </a:solidFill>
              </a:rPr>
              <a:t> </a:t>
            </a:r>
            <a:r>
              <a:rPr spc="145" dirty="0">
                <a:solidFill>
                  <a:srgbClr val="000000"/>
                </a:solidFill>
              </a:rPr>
              <a:t>Suricata</a:t>
            </a:r>
          </a:p>
        </p:txBody>
      </p:sp>
      <p:sp>
        <p:nvSpPr>
          <p:cNvPr id="15" name="object 15"/>
          <p:cNvSpPr txBox="1"/>
          <p:nvPr/>
        </p:nvSpPr>
        <p:spPr>
          <a:xfrm>
            <a:off x="6910691" y="1134122"/>
            <a:ext cx="2285695" cy="1667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45" dirty="0">
                <a:solidFill>
                  <a:srgbClr val="FF0000"/>
                </a:solidFill>
                <a:latin typeface="Calibri"/>
                <a:cs typeface="Calibri"/>
              </a:rPr>
              <a:t>Κ</a:t>
            </a:r>
            <a:r>
              <a:rPr sz="1000" spc="55" dirty="0">
                <a:solidFill>
                  <a:srgbClr val="FF0000"/>
                </a:solidFill>
                <a:latin typeface="Calibri"/>
                <a:cs typeface="Calibri"/>
              </a:rPr>
              <a:t>α</a:t>
            </a:r>
            <a:r>
              <a:rPr sz="1000" spc="30" dirty="0" err="1">
                <a:solidFill>
                  <a:srgbClr val="FF0000"/>
                </a:solidFill>
                <a:latin typeface="Calibri"/>
                <a:cs typeface="Calibri"/>
              </a:rPr>
              <a:t>τ</a:t>
            </a:r>
            <a:r>
              <a:rPr sz="1000" spc="55" dirty="0" err="1">
                <a:solidFill>
                  <a:srgbClr val="FF0000"/>
                </a:solidFill>
                <a:latin typeface="Calibri"/>
                <a:cs typeface="Calibri"/>
              </a:rPr>
              <a:t>ά</a:t>
            </a:r>
            <a:r>
              <a:rPr sz="1000" spc="40" dirty="0" err="1">
                <a:solidFill>
                  <a:srgbClr val="FF0000"/>
                </a:solidFill>
                <a:latin typeface="Calibri"/>
                <a:cs typeface="Calibri"/>
              </a:rPr>
              <a:t>λ</a:t>
            </a:r>
            <a:r>
              <a:rPr sz="1000" spc="50" dirty="0" err="1">
                <a:solidFill>
                  <a:srgbClr val="FF0000"/>
                </a:solidFill>
                <a:latin typeface="Calibri"/>
                <a:cs typeface="Calibri"/>
              </a:rPr>
              <a:t>ο</a:t>
            </a:r>
            <a:r>
              <a:rPr sz="1000" spc="40" dirty="0" err="1">
                <a:solidFill>
                  <a:srgbClr val="FF0000"/>
                </a:solidFill>
                <a:latin typeface="Calibri"/>
                <a:cs typeface="Calibri"/>
              </a:rPr>
              <a:t>γ</a:t>
            </a:r>
            <a:r>
              <a:rPr lang="en-US" sz="1000" spc="40" dirty="0" err="1">
                <a:solidFill>
                  <a:srgbClr val="FF0000"/>
                </a:solidFill>
                <a:latin typeface="Calibri"/>
                <a:cs typeface="Calibri"/>
              </a:rPr>
              <a:t>o</a:t>
            </a:r>
            <a:r>
              <a:rPr lang="el-GR" sz="1000" spc="40" dirty="0">
                <a:solidFill>
                  <a:srgbClr val="FF0000"/>
                </a:solidFill>
                <a:latin typeface="Calibri"/>
                <a:cs typeface="Calibri"/>
              </a:rPr>
              <a:t>ι </a:t>
            </a:r>
            <a:r>
              <a:rPr sz="1000" spc="20" dirty="0">
                <a:solidFill>
                  <a:srgbClr val="FF0000"/>
                </a:solidFill>
                <a:latin typeface="Calibri"/>
                <a:cs typeface="Calibri"/>
              </a:rPr>
              <a:t>κ</a:t>
            </a:r>
            <a:r>
              <a:rPr sz="1000" spc="35" dirty="0">
                <a:solidFill>
                  <a:srgbClr val="FF0000"/>
                </a:solidFill>
                <a:latin typeface="Calibri"/>
                <a:cs typeface="Calibri"/>
              </a:rPr>
              <a:t>α</a:t>
            </a:r>
            <a:r>
              <a:rPr sz="1000" spc="20" dirty="0" err="1">
                <a:solidFill>
                  <a:srgbClr val="FF0000"/>
                </a:solidFill>
                <a:latin typeface="Calibri"/>
                <a:cs typeface="Calibri"/>
              </a:rPr>
              <a:t>ν</a:t>
            </a:r>
            <a:r>
              <a:rPr sz="1000" spc="30" dirty="0" err="1">
                <a:solidFill>
                  <a:srgbClr val="FF0000"/>
                </a:solidFill>
                <a:latin typeface="Calibri"/>
                <a:cs typeface="Calibri"/>
              </a:rPr>
              <a:t>ό</a:t>
            </a:r>
            <a:r>
              <a:rPr sz="1000" spc="25" dirty="0" err="1">
                <a:solidFill>
                  <a:srgbClr val="FF0000"/>
                </a:solidFill>
                <a:latin typeface="Calibri"/>
                <a:cs typeface="Calibri"/>
              </a:rPr>
              <a:t>ν</a:t>
            </a:r>
            <a:r>
              <a:rPr sz="1000" spc="45" dirty="0" err="1">
                <a:solidFill>
                  <a:srgbClr val="FF0000"/>
                </a:solidFill>
                <a:latin typeface="Calibri"/>
                <a:cs typeface="Calibri"/>
              </a:rPr>
              <a:t>ων</a:t>
            </a:r>
            <a:r>
              <a:rPr sz="1000" spc="-2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000" spc="45" dirty="0">
                <a:solidFill>
                  <a:srgbClr val="FF0000"/>
                </a:solidFill>
                <a:latin typeface="Calibri"/>
                <a:cs typeface="Calibri"/>
              </a:rPr>
              <a:t>S</a:t>
            </a:r>
            <a:r>
              <a:rPr sz="1000" spc="35" dirty="0">
                <a:solidFill>
                  <a:srgbClr val="FF0000"/>
                </a:solidFill>
                <a:latin typeface="Calibri"/>
                <a:cs typeface="Calibri"/>
              </a:rPr>
              <a:t>ur</a:t>
            </a:r>
            <a:r>
              <a:rPr sz="1000" spc="20" dirty="0">
                <a:solidFill>
                  <a:srgbClr val="FF0000"/>
                </a:solidFill>
                <a:latin typeface="Calibri"/>
                <a:cs typeface="Calibri"/>
              </a:rPr>
              <a:t>i</a:t>
            </a:r>
            <a:r>
              <a:rPr sz="1000" spc="35" dirty="0">
                <a:solidFill>
                  <a:srgbClr val="FF0000"/>
                </a:solidFill>
                <a:latin typeface="Calibri"/>
                <a:cs typeface="Calibri"/>
              </a:rPr>
              <a:t>c</a:t>
            </a:r>
            <a:r>
              <a:rPr sz="1000" spc="45" dirty="0">
                <a:solidFill>
                  <a:srgbClr val="FF0000"/>
                </a:solidFill>
                <a:latin typeface="Calibri"/>
                <a:cs typeface="Calibri"/>
              </a:rPr>
              <a:t>a</a:t>
            </a:r>
            <a:r>
              <a:rPr sz="1000" spc="35" dirty="0">
                <a:solidFill>
                  <a:srgbClr val="FF0000"/>
                </a:solidFill>
                <a:latin typeface="Calibri"/>
                <a:cs typeface="Calibri"/>
              </a:rPr>
              <a:t>ta</a:t>
            </a:r>
            <a:endParaRPr sz="1000" dirty="0">
              <a:latin typeface="Calibri"/>
              <a:cs typeface="Calibr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2425064" y="4467225"/>
            <a:ext cx="204533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70" dirty="0">
                <a:solidFill>
                  <a:srgbClr val="FF0000"/>
                </a:solidFill>
                <a:latin typeface="Calibri"/>
                <a:cs typeface="Calibri"/>
              </a:rPr>
              <a:t>Διαρθρώσεις</a:t>
            </a:r>
            <a:r>
              <a:rPr sz="1000" spc="2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000" spc="60" dirty="0">
                <a:solidFill>
                  <a:srgbClr val="FF0000"/>
                </a:solidFill>
                <a:latin typeface="Calibri"/>
                <a:cs typeface="Calibri"/>
              </a:rPr>
              <a:t>και</a:t>
            </a:r>
            <a:r>
              <a:rPr sz="1000" spc="2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000" spc="60" dirty="0">
                <a:solidFill>
                  <a:srgbClr val="FF0000"/>
                </a:solidFill>
                <a:latin typeface="Calibri"/>
                <a:cs typeface="Calibri"/>
              </a:rPr>
              <a:t>κανόνες</a:t>
            </a:r>
            <a:r>
              <a:rPr sz="100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000" spc="55" dirty="0">
                <a:solidFill>
                  <a:srgbClr val="FF0000"/>
                </a:solidFill>
                <a:latin typeface="Calibri"/>
                <a:cs typeface="Calibri"/>
              </a:rPr>
              <a:t>Suricata</a:t>
            </a:r>
            <a:endParaRPr sz="10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884987" y="0"/>
            <a:ext cx="4831080" cy="6878955"/>
            <a:chOff x="6884987" y="0"/>
            <a:chExt cx="4831080" cy="6878955"/>
          </a:xfrm>
        </p:grpSpPr>
        <p:sp>
          <p:nvSpPr>
            <p:cNvPr id="3" name="object 3"/>
            <p:cNvSpPr/>
            <p:nvPr/>
          </p:nvSpPr>
          <p:spPr>
            <a:xfrm>
              <a:off x="6896100" y="1270"/>
              <a:ext cx="1818639" cy="6856730"/>
            </a:xfrm>
            <a:custGeom>
              <a:avLst/>
              <a:gdLst/>
              <a:ahLst/>
              <a:cxnLst/>
              <a:rect l="l" t="t" r="r" b="b"/>
              <a:pathLst>
                <a:path w="1818640" h="6856730">
                  <a:moveTo>
                    <a:pt x="0" y="6856730"/>
                  </a:moveTo>
                  <a:lnTo>
                    <a:pt x="1818322" y="0"/>
                  </a:lnTo>
                </a:path>
              </a:pathLst>
            </a:custGeom>
            <a:ln w="22225">
              <a:solidFill>
                <a:srgbClr val="D6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7377747" y="0"/>
              <a:ext cx="2555875" cy="6858000"/>
            </a:xfrm>
            <a:custGeom>
              <a:avLst/>
              <a:gdLst/>
              <a:ahLst/>
              <a:cxnLst/>
              <a:rect l="l" t="t" r="r" b="b"/>
              <a:pathLst>
                <a:path w="2555875" h="6858000">
                  <a:moveTo>
                    <a:pt x="1542097" y="1537652"/>
                  </a:moveTo>
                  <a:lnTo>
                    <a:pt x="1494790" y="1544002"/>
                  </a:lnTo>
                  <a:lnTo>
                    <a:pt x="1451292" y="1562100"/>
                  </a:lnTo>
                  <a:lnTo>
                    <a:pt x="1413827" y="1590675"/>
                  </a:lnTo>
                  <a:lnTo>
                    <a:pt x="1384617" y="1628139"/>
                  </a:lnTo>
                  <a:lnTo>
                    <a:pt x="1365885" y="1673860"/>
                  </a:lnTo>
                  <a:lnTo>
                    <a:pt x="970915" y="3128645"/>
                  </a:lnTo>
                  <a:lnTo>
                    <a:pt x="0" y="6858000"/>
                  </a:lnTo>
                  <a:lnTo>
                    <a:pt x="26035" y="6858000"/>
                  </a:lnTo>
                  <a:lnTo>
                    <a:pt x="996632" y="3136265"/>
                  </a:lnTo>
                  <a:lnTo>
                    <a:pt x="1391285" y="1681479"/>
                  </a:lnTo>
                  <a:lnTo>
                    <a:pt x="1412240" y="1635442"/>
                  </a:lnTo>
                  <a:lnTo>
                    <a:pt x="1445577" y="1599247"/>
                  </a:lnTo>
                  <a:lnTo>
                    <a:pt x="1487805" y="1574800"/>
                  </a:lnTo>
                  <a:lnTo>
                    <a:pt x="1535747" y="1564322"/>
                  </a:lnTo>
                  <a:lnTo>
                    <a:pt x="1637665" y="1564322"/>
                  </a:lnTo>
                  <a:lnTo>
                    <a:pt x="1625600" y="1556702"/>
                  </a:lnTo>
                  <a:lnTo>
                    <a:pt x="1590992" y="1544002"/>
                  </a:lnTo>
                  <a:lnTo>
                    <a:pt x="1542097" y="1537652"/>
                  </a:lnTo>
                  <a:close/>
                </a:path>
                <a:path w="2555875" h="6858000">
                  <a:moveTo>
                    <a:pt x="1637665" y="1564322"/>
                  </a:moveTo>
                  <a:lnTo>
                    <a:pt x="1535747" y="1564322"/>
                  </a:lnTo>
                  <a:lnTo>
                    <a:pt x="1585912" y="1569402"/>
                  </a:lnTo>
                  <a:lnTo>
                    <a:pt x="1615122" y="1580514"/>
                  </a:lnTo>
                  <a:lnTo>
                    <a:pt x="1663700" y="1617662"/>
                  </a:lnTo>
                  <a:lnTo>
                    <a:pt x="1694497" y="1671954"/>
                  </a:lnTo>
                  <a:lnTo>
                    <a:pt x="1702117" y="1732597"/>
                  </a:lnTo>
                  <a:lnTo>
                    <a:pt x="1696720" y="1764029"/>
                  </a:lnTo>
                  <a:lnTo>
                    <a:pt x="1437005" y="2721927"/>
                  </a:lnTo>
                  <a:lnTo>
                    <a:pt x="1430655" y="2770822"/>
                  </a:lnTo>
                  <a:lnTo>
                    <a:pt x="1437005" y="2818129"/>
                  </a:lnTo>
                  <a:lnTo>
                    <a:pt x="1455102" y="2861627"/>
                  </a:lnTo>
                  <a:lnTo>
                    <a:pt x="1483677" y="2899092"/>
                  </a:lnTo>
                  <a:lnTo>
                    <a:pt x="1521460" y="2928302"/>
                  </a:lnTo>
                  <a:lnTo>
                    <a:pt x="1566862" y="2947035"/>
                  </a:lnTo>
                  <a:lnTo>
                    <a:pt x="1618932" y="2953067"/>
                  </a:lnTo>
                  <a:lnTo>
                    <a:pt x="1669097" y="2944812"/>
                  </a:lnTo>
                  <a:lnTo>
                    <a:pt x="1704340" y="2928302"/>
                  </a:lnTo>
                  <a:lnTo>
                    <a:pt x="1617662" y="2928302"/>
                  </a:lnTo>
                  <a:lnTo>
                    <a:pt x="1573212" y="2922904"/>
                  </a:lnTo>
                  <a:lnTo>
                    <a:pt x="1527175" y="2901950"/>
                  </a:lnTo>
                  <a:lnTo>
                    <a:pt x="1490980" y="2868612"/>
                  </a:lnTo>
                  <a:lnTo>
                    <a:pt x="1466532" y="2826385"/>
                  </a:lnTo>
                  <a:lnTo>
                    <a:pt x="1456055" y="2778442"/>
                  </a:lnTo>
                  <a:lnTo>
                    <a:pt x="1461135" y="2728277"/>
                  </a:lnTo>
                  <a:lnTo>
                    <a:pt x="1720850" y="1770379"/>
                  </a:lnTo>
                  <a:lnTo>
                    <a:pt x="1726882" y="1734820"/>
                  </a:lnTo>
                  <a:lnTo>
                    <a:pt x="1725930" y="1701800"/>
                  </a:lnTo>
                  <a:lnTo>
                    <a:pt x="1725930" y="1698942"/>
                  </a:lnTo>
                  <a:lnTo>
                    <a:pt x="1717992" y="1664017"/>
                  </a:lnTo>
                  <a:lnTo>
                    <a:pt x="1703070" y="1630679"/>
                  </a:lnTo>
                  <a:lnTo>
                    <a:pt x="1682115" y="1600517"/>
                  </a:lnTo>
                  <a:lnTo>
                    <a:pt x="1656080" y="1575752"/>
                  </a:lnTo>
                  <a:lnTo>
                    <a:pt x="1637665" y="1564322"/>
                  </a:lnTo>
                  <a:close/>
                </a:path>
                <a:path w="2555875" h="6858000">
                  <a:moveTo>
                    <a:pt x="2555875" y="0"/>
                  </a:moveTo>
                  <a:lnTo>
                    <a:pt x="2528570" y="0"/>
                  </a:lnTo>
                  <a:lnTo>
                    <a:pt x="2100177" y="1562100"/>
                  </a:lnTo>
                  <a:lnTo>
                    <a:pt x="1757680" y="2837497"/>
                  </a:lnTo>
                  <a:lnTo>
                    <a:pt x="1732915" y="2875279"/>
                  </a:lnTo>
                  <a:lnTo>
                    <a:pt x="1699895" y="2903537"/>
                  </a:lnTo>
                  <a:lnTo>
                    <a:pt x="1660525" y="2921635"/>
                  </a:lnTo>
                  <a:lnTo>
                    <a:pt x="1617662" y="2928302"/>
                  </a:lnTo>
                  <a:lnTo>
                    <a:pt x="1704340" y="2928302"/>
                  </a:lnTo>
                  <a:lnTo>
                    <a:pt x="1714817" y="2923540"/>
                  </a:lnTo>
                  <a:lnTo>
                    <a:pt x="1753235" y="2890520"/>
                  </a:lnTo>
                  <a:lnTo>
                    <a:pt x="1782127" y="2846387"/>
                  </a:lnTo>
                  <a:lnTo>
                    <a:pt x="1782127" y="2845117"/>
                  </a:lnTo>
                  <a:lnTo>
                    <a:pt x="2124710" y="1568132"/>
                  </a:lnTo>
                  <a:lnTo>
                    <a:pt x="2555875" y="0"/>
                  </a:lnTo>
                  <a:close/>
                </a:path>
              </a:pathLst>
            </a:custGeom>
            <a:solidFill>
              <a:srgbClr val="FFB8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7895589" y="5207635"/>
              <a:ext cx="756285" cy="1645920"/>
            </a:xfrm>
            <a:custGeom>
              <a:avLst/>
              <a:gdLst/>
              <a:ahLst/>
              <a:cxnLst/>
              <a:rect l="l" t="t" r="r" b="b"/>
              <a:pathLst>
                <a:path w="756284" h="1645920">
                  <a:moveTo>
                    <a:pt x="578484" y="0"/>
                  </a:moveTo>
                  <a:lnTo>
                    <a:pt x="532129" y="6350"/>
                  </a:lnTo>
                  <a:lnTo>
                    <a:pt x="489902" y="24129"/>
                  </a:lnTo>
                  <a:lnTo>
                    <a:pt x="453389" y="52387"/>
                  </a:lnTo>
                  <a:lnTo>
                    <a:pt x="425132" y="89534"/>
                  </a:lnTo>
                  <a:lnTo>
                    <a:pt x="406400" y="134619"/>
                  </a:lnTo>
                  <a:lnTo>
                    <a:pt x="0" y="1645602"/>
                  </a:lnTo>
                  <a:lnTo>
                    <a:pt x="26352" y="1645602"/>
                  </a:lnTo>
                  <a:lnTo>
                    <a:pt x="430212" y="140969"/>
                  </a:lnTo>
                  <a:lnTo>
                    <a:pt x="450214" y="95249"/>
                  </a:lnTo>
                  <a:lnTo>
                    <a:pt x="482282" y="59689"/>
                  </a:lnTo>
                  <a:lnTo>
                    <a:pt x="523239" y="35559"/>
                  </a:lnTo>
                  <a:lnTo>
                    <a:pt x="569594" y="25399"/>
                  </a:lnTo>
                  <a:lnTo>
                    <a:pt x="662362" y="25399"/>
                  </a:lnTo>
                  <a:lnTo>
                    <a:pt x="624839" y="6350"/>
                  </a:lnTo>
                  <a:lnTo>
                    <a:pt x="578484" y="0"/>
                  </a:lnTo>
                  <a:close/>
                </a:path>
                <a:path w="756284" h="1645920">
                  <a:moveTo>
                    <a:pt x="662362" y="25399"/>
                  </a:moveTo>
                  <a:lnTo>
                    <a:pt x="569594" y="25399"/>
                  </a:lnTo>
                  <a:lnTo>
                    <a:pt x="618489" y="30797"/>
                  </a:lnTo>
                  <a:lnTo>
                    <a:pt x="672464" y="57784"/>
                  </a:lnTo>
                  <a:lnTo>
                    <a:pt x="711517" y="103822"/>
                  </a:lnTo>
                  <a:lnTo>
                    <a:pt x="730884" y="161607"/>
                  </a:lnTo>
                  <a:lnTo>
                    <a:pt x="731837" y="192087"/>
                  </a:lnTo>
                  <a:lnTo>
                    <a:pt x="726439" y="222884"/>
                  </a:lnTo>
                  <a:lnTo>
                    <a:pt x="343852" y="1645602"/>
                  </a:lnTo>
                  <a:lnTo>
                    <a:pt x="370204" y="1645602"/>
                  </a:lnTo>
                  <a:lnTo>
                    <a:pt x="750252" y="229552"/>
                  </a:lnTo>
                  <a:lnTo>
                    <a:pt x="756284" y="193674"/>
                  </a:lnTo>
                  <a:lnTo>
                    <a:pt x="755332" y="158432"/>
                  </a:lnTo>
                  <a:lnTo>
                    <a:pt x="732789" y="91122"/>
                  </a:lnTo>
                  <a:lnTo>
                    <a:pt x="686752" y="37782"/>
                  </a:lnTo>
                  <a:lnTo>
                    <a:pt x="662362" y="25399"/>
                  </a:lnTo>
                  <a:close/>
                </a:path>
              </a:pathLst>
            </a:custGeom>
            <a:solidFill>
              <a:srgbClr val="D679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548880" y="6167120"/>
              <a:ext cx="3294379" cy="612140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084060" y="1638299"/>
              <a:ext cx="4631690" cy="5106670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279640" y="1833880"/>
              <a:ext cx="4053840" cy="4528820"/>
            </a:xfrm>
            <a:prstGeom prst="rect">
              <a:avLst/>
            </a:prstGeom>
          </p:spPr>
        </p:pic>
      </p:grpSp>
      <p:grpSp>
        <p:nvGrpSpPr>
          <p:cNvPr id="9" name="object 9"/>
          <p:cNvGrpSpPr/>
          <p:nvPr/>
        </p:nvGrpSpPr>
        <p:grpSpPr>
          <a:xfrm>
            <a:off x="589280" y="2409825"/>
            <a:ext cx="6145530" cy="3555365"/>
            <a:chOff x="589280" y="2409825"/>
            <a:chExt cx="6145530" cy="3555365"/>
          </a:xfrm>
        </p:grpSpPr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89280" y="2409825"/>
              <a:ext cx="6145530" cy="3555047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39140" y="2559685"/>
              <a:ext cx="5659120" cy="3068320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788670" y="4328795"/>
              <a:ext cx="4457700" cy="320040"/>
            </a:xfrm>
            <a:custGeom>
              <a:avLst/>
              <a:gdLst/>
              <a:ahLst/>
              <a:cxnLst/>
              <a:rect l="l" t="t" r="r" b="b"/>
              <a:pathLst>
                <a:path w="4457700" h="320039">
                  <a:moveTo>
                    <a:pt x="0" y="320039"/>
                  </a:moveTo>
                  <a:lnTo>
                    <a:pt x="4457700" y="320039"/>
                  </a:lnTo>
                  <a:lnTo>
                    <a:pt x="4457700" y="0"/>
                  </a:lnTo>
                  <a:lnTo>
                    <a:pt x="0" y="0"/>
                  </a:lnTo>
                  <a:lnTo>
                    <a:pt x="0" y="320039"/>
                  </a:lnTo>
                </a:path>
              </a:pathLst>
            </a:custGeom>
            <a:ln w="2857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9914890" y="33019"/>
            <a:ext cx="2174240" cy="1244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50" spc="60" dirty="0">
                <a:latin typeface="Calibri"/>
                <a:cs typeface="Calibri"/>
              </a:rPr>
              <a:t>CSP004_C_E:</a:t>
            </a:r>
            <a:r>
              <a:rPr sz="650" spc="35" dirty="0">
                <a:latin typeface="Calibri"/>
                <a:cs typeface="Calibri"/>
              </a:rPr>
              <a:t> </a:t>
            </a:r>
            <a:r>
              <a:rPr sz="650" spc="55" dirty="0">
                <a:latin typeface="Calibri"/>
                <a:cs typeface="Calibri"/>
              </a:rPr>
              <a:t>Abdelkader</a:t>
            </a:r>
            <a:r>
              <a:rPr sz="650" spc="30" dirty="0">
                <a:latin typeface="Calibri"/>
                <a:cs typeface="Calibri"/>
              </a:rPr>
              <a:t> </a:t>
            </a:r>
            <a:r>
              <a:rPr sz="650" spc="60" dirty="0">
                <a:latin typeface="Calibri"/>
                <a:cs typeface="Calibri"/>
              </a:rPr>
              <a:t>Shaaban</a:t>
            </a:r>
            <a:r>
              <a:rPr sz="650" spc="40" dirty="0">
                <a:latin typeface="Calibri"/>
                <a:cs typeface="Calibri"/>
              </a:rPr>
              <a:t> </a:t>
            </a:r>
            <a:r>
              <a:rPr sz="650" spc="55" dirty="0">
                <a:latin typeface="Calibri"/>
                <a:cs typeface="Calibri"/>
              </a:rPr>
              <a:t>και</a:t>
            </a:r>
            <a:r>
              <a:rPr sz="650" spc="25" dirty="0">
                <a:latin typeface="Calibri"/>
                <a:cs typeface="Calibri"/>
              </a:rPr>
              <a:t> </a:t>
            </a:r>
            <a:r>
              <a:rPr sz="650" spc="50" dirty="0">
                <a:latin typeface="Calibri"/>
                <a:cs typeface="Calibri"/>
              </a:rPr>
              <a:t>Stefan</a:t>
            </a:r>
            <a:r>
              <a:rPr sz="650" spc="30" dirty="0">
                <a:latin typeface="Calibri"/>
                <a:cs typeface="Calibri"/>
              </a:rPr>
              <a:t> </a:t>
            </a:r>
            <a:r>
              <a:rPr sz="650" spc="50" dirty="0">
                <a:latin typeface="Calibri"/>
                <a:cs typeface="Calibri"/>
              </a:rPr>
              <a:t>Schauer</a:t>
            </a:r>
            <a:endParaRPr sz="65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554990" y="730884"/>
            <a:ext cx="4175760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160" dirty="0">
                <a:latin typeface="Times New Roman"/>
                <a:cs typeface="Times New Roman"/>
              </a:rPr>
              <a:t>Κανόνες</a:t>
            </a:r>
            <a:r>
              <a:rPr sz="2000" spc="180" dirty="0">
                <a:latin typeface="Times New Roman"/>
                <a:cs typeface="Times New Roman"/>
              </a:rPr>
              <a:t> </a:t>
            </a:r>
            <a:r>
              <a:rPr sz="2000" spc="125" dirty="0">
                <a:latin typeface="Times New Roman"/>
                <a:cs typeface="Times New Roman"/>
              </a:rPr>
              <a:t>και</a:t>
            </a:r>
            <a:r>
              <a:rPr sz="2000" spc="155" dirty="0">
                <a:latin typeface="Times New Roman"/>
                <a:cs typeface="Times New Roman"/>
              </a:rPr>
              <a:t> διαρθρώσεις</a:t>
            </a:r>
            <a:r>
              <a:rPr sz="2000" spc="180" dirty="0">
                <a:latin typeface="Times New Roman"/>
                <a:cs typeface="Times New Roman"/>
              </a:rPr>
              <a:t> </a:t>
            </a:r>
            <a:r>
              <a:rPr sz="2000" spc="145" dirty="0">
                <a:latin typeface="Times New Roman"/>
                <a:cs typeface="Times New Roman"/>
              </a:rPr>
              <a:t>Suricata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7374255" y="428625"/>
            <a:ext cx="4046220" cy="4813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3810" algn="ctr">
              <a:lnSpc>
                <a:spcPct val="100000"/>
              </a:lnSpc>
              <a:spcBef>
                <a:spcPts val="100"/>
              </a:spcBef>
            </a:pPr>
            <a:r>
              <a:rPr sz="1000" spc="70" dirty="0">
                <a:latin typeface="Calibri"/>
                <a:cs typeface="Calibri"/>
              </a:rPr>
              <a:t>Μπορείτε </a:t>
            </a:r>
            <a:r>
              <a:rPr sz="1000" spc="75" dirty="0">
                <a:latin typeface="Calibri"/>
                <a:cs typeface="Calibri"/>
              </a:rPr>
              <a:t>να </a:t>
            </a:r>
            <a:r>
              <a:rPr sz="1000" spc="65" dirty="0">
                <a:latin typeface="Calibri"/>
                <a:cs typeface="Calibri"/>
              </a:rPr>
              <a:t>κατευθύνετε το αρχείο </a:t>
            </a:r>
            <a:r>
              <a:rPr sz="1000" spc="75" dirty="0">
                <a:latin typeface="Calibri"/>
                <a:cs typeface="Calibri"/>
              </a:rPr>
              <a:t>διαμόρφωσης </a:t>
            </a:r>
            <a:r>
              <a:rPr sz="1000" spc="60" dirty="0">
                <a:latin typeface="Calibri"/>
                <a:cs typeface="Calibri"/>
              </a:rPr>
              <a:t>.</a:t>
            </a:r>
            <a:r>
              <a:rPr sz="1000" b="1" spc="60" dirty="0">
                <a:latin typeface="Calibri"/>
                <a:cs typeface="Calibri"/>
              </a:rPr>
              <a:t>yaml</a:t>
            </a:r>
            <a:r>
              <a:rPr sz="1000" spc="60" dirty="0">
                <a:latin typeface="Calibri"/>
                <a:cs typeface="Calibri"/>
              </a:rPr>
              <a:t>, </a:t>
            </a:r>
            <a:r>
              <a:rPr sz="1000" spc="75" dirty="0">
                <a:latin typeface="Calibri"/>
                <a:cs typeface="Calibri"/>
              </a:rPr>
              <a:t>να </a:t>
            </a:r>
            <a:r>
              <a:rPr sz="1000" spc="80" dirty="0">
                <a:latin typeface="Calibri"/>
                <a:cs typeface="Calibri"/>
              </a:rPr>
              <a:t> </a:t>
            </a:r>
            <a:r>
              <a:rPr sz="1000" spc="65" dirty="0">
                <a:latin typeface="Calibri"/>
                <a:cs typeface="Calibri"/>
              </a:rPr>
              <a:t>παράγετε/κάνετε</a:t>
            </a:r>
            <a:r>
              <a:rPr sz="1000" spc="35" dirty="0">
                <a:latin typeface="Calibri"/>
                <a:cs typeface="Calibri"/>
              </a:rPr>
              <a:t> </a:t>
            </a:r>
            <a:r>
              <a:rPr sz="1000" spc="65" dirty="0">
                <a:latin typeface="Calibri"/>
                <a:cs typeface="Calibri"/>
              </a:rPr>
              <a:t>όποιες</a:t>
            </a:r>
            <a:r>
              <a:rPr sz="1000" spc="40" dirty="0">
                <a:latin typeface="Calibri"/>
                <a:cs typeface="Calibri"/>
              </a:rPr>
              <a:t> </a:t>
            </a:r>
            <a:r>
              <a:rPr sz="1000" spc="70" dirty="0">
                <a:latin typeface="Calibri"/>
                <a:cs typeface="Calibri"/>
              </a:rPr>
              <a:t>ενημερώσεις</a:t>
            </a:r>
            <a:r>
              <a:rPr sz="1000" spc="40" dirty="0">
                <a:latin typeface="Calibri"/>
                <a:cs typeface="Calibri"/>
              </a:rPr>
              <a:t> </a:t>
            </a:r>
            <a:r>
              <a:rPr sz="1000" b="1" spc="65" dirty="0">
                <a:latin typeface="Calibri"/>
                <a:cs typeface="Calibri"/>
              </a:rPr>
              <a:t>θέλετε</a:t>
            </a:r>
            <a:r>
              <a:rPr sz="1000" b="1" spc="35" dirty="0">
                <a:latin typeface="Calibri"/>
                <a:cs typeface="Calibri"/>
              </a:rPr>
              <a:t> </a:t>
            </a:r>
            <a:r>
              <a:rPr sz="1000" spc="55" dirty="0">
                <a:latin typeface="Calibri"/>
                <a:cs typeface="Calibri"/>
              </a:rPr>
              <a:t>και</a:t>
            </a:r>
            <a:r>
              <a:rPr sz="1000" b="1" spc="55" dirty="0">
                <a:latin typeface="Calibri"/>
                <a:cs typeface="Calibri"/>
              </a:rPr>
              <a:t>,</a:t>
            </a:r>
            <a:r>
              <a:rPr sz="1000" b="1" spc="35" dirty="0">
                <a:latin typeface="Calibri"/>
                <a:cs typeface="Calibri"/>
              </a:rPr>
              <a:t> </a:t>
            </a:r>
            <a:r>
              <a:rPr sz="1000" spc="70" dirty="0">
                <a:latin typeface="Calibri"/>
                <a:cs typeface="Calibri"/>
              </a:rPr>
              <a:t>στη</a:t>
            </a:r>
            <a:r>
              <a:rPr sz="1000" spc="40" dirty="0">
                <a:latin typeface="Calibri"/>
                <a:cs typeface="Calibri"/>
              </a:rPr>
              <a:t> </a:t>
            </a:r>
            <a:r>
              <a:rPr sz="1000" spc="60" dirty="0">
                <a:latin typeface="Calibri"/>
                <a:cs typeface="Calibri"/>
              </a:rPr>
              <a:t>συνέχεια</a:t>
            </a:r>
            <a:r>
              <a:rPr sz="1000" b="1" spc="60" dirty="0">
                <a:latin typeface="Calibri"/>
                <a:cs typeface="Calibri"/>
              </a:rPr>
              <a:t>,</a:t>
            </a:r>
            <a:r>
              <a:rPr sz="1000" b="1" spc="30" dirty="0">
                <a:latin typeface="Calibri"/>
                <a:cs typeface="Calibri"/>
              </a:rPr>
              <a:t> </a:t>
            </a:r>
            <a:r>
              <a:rPr sz="1000" spc="75" dirty="0">
                <a:latin typeface="Calibri"/>
                <a:cs typeface="Calibri"/>
              </a:rPr>
              <a:t>να </a:t>
            </a:r>
            <a:r>
              <a:rPr sz="1000" spc="-210" dirty="0">
                <a:latin typeface="Calibri"/>
                <a:cs typeface="Calibri"/>
              </a:rPr>
              <a:t> </a:t>
            </a:r>
            <a:r>
              <a:rPr sz="1000" spc="70" dirty="0">
                <a:latin typeface="Calibri"/>
                <a:cs typeface="Calibri"/>
              </a:rPr>
              <a:t>αποθηκεύσετε</a:t>
            </a:r>
            <a:r>
              <a:rPr sz="1000" spc="30" dirty="0">
                <a:latin typeface="Calibri"/>
                <a:cs typeface="Calibri"/>
              </a:rPr>
              <a:t> </a:t>
            </a:r>
            <a:r>
              <a:rPr sz="1000" spc="70" dirty="0">
                <a:latin typeface="Calibri"/>
                <a:cs typeface="Calibri"/>
              </a:rPr>
              <a:t>ξανά</a:t>
            </a:r>
            <a:r>
              <a:rPr sz="1000" spc="25" dirty="0">
                <a:latin typeface="Calibri"/>
                <a:cs typeface="Calibri"/>
              </a:rPr>
              <a:t> </a:t>
            </a:r>
            <a:r>
              <a:rPr sz="1000" spc="65" dirty="0">
                <a:latin typeface="Calibri"/>
                <a:cs typeface="Calibri"/>
              </a:rPr>
              <a:t>το</a:t>
            </a:r>
            <a:r>
              <a:rPr sz="1000" spc="30" dirty="0">
                <a:latin typeface="Calibri"/>
                <a:cs typeface="Calibri"/>
              </a:rPr>
              <a:t> </a:t>
            </a:r>
            <a:r>
              <a:rPr sz="1000" b="1" spc="60" dirty="0">
                <a:latin typeface="Calibri"/>
                <a:cs typeface="Calibri"/>
              </a:rPr>
              <a:t>αρχείο</a:t>
            </a:r>
            <a:r>
              <a:rPr sz="1000" spc="60" dirty="0">
                <a:latin typeface="Calibri"/>
                <a:cs typeface="Calibri"/>
              </a:rPr>
              <a:t>.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8235315" y="976947"/>
            <a:ext cx="233553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75" dirty="0">
                <a:solidFill>
                  <a:srgbClr val="FF0000"/>
                </a:solidFill>
                <a:latin typeface="Calibri"/>
                <a:cs typeface="Calibri"/>
              </a:rPr>
              <a:t>Ενημέρωση</a:t>
            </a:r>
            <a:r>
              <a:rPr sz="1000" spc="1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000" spc="70" dirty="0">
                <a:solidFill>
                  <a:srgbClr val="FF0000"/>
                </a:solidFill>
                <a:latin typeface="Calibri"/>
                <a:cs typeface="Calibri"/>
              </a:rPr>
              <a:t>του</a:t>
            </a:r>
            <a:r>
              <a:rPr sz="1000" spc="2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000" spc="50" dirty="0">
                <a:solidFill>
                  <a:srgbClr val="FF0000"/>
                </a:solidFill>
                <a:latin typeface="Calibri"/>
                <a:cs typeface="Calibri"/>
              </a:rPr>
              <a:t>αρχείου</a:t>
            </a:r>
            <a:r>
              <a:rPr sz="100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000" spc="75" dirty="0">
                <a:solidFill>
                  <a:srgbClr val="FF0000"/>
                </a:solidFill>
                <a:latin typeface="Calibri"/>
                <a:cs typeface="Calibri"/>
              </a:rPr>
              <a:t>διαρθρώσεων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8268969" y="1223962"/>
            <a:ext cx="226060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spc="75" dirty="0">
                <a:solidFill>
                  <a:srgbClr val="FF0000"/>
                </a:solidFill>
                <a:latin typeface="Calibri"/>
                <a:cs typeface="Calibri"/>
              </a:rPr>
              <a:t>Sudo</a:t>
            </a:r>
            <a:r>
              <a:rPr sz="1000" b="1" spc="2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000" b="1" spc="75" dirty="0">
                <a:solidFill>
                  <a:srgbClr val="FF0000"/>
                </a:solidFill>
                <a:latin typeface="Calibri"/>
                <a:cs typeface="Calibri"/>
              </a:rPr>
              <a:t>vim</a:t>
            </a:r>
            <a:r>
              <a:rPr sz="1000" b="1" spc="1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000" b="1" spc="50" dirty="0">
                <a:solidFill>
                  <a:srgbClr val="FF0000"/>
                </a:solidFill>
                <a:latin typeface="Calibri"/>
                <a:cs typeface="Calibri"/>
              </a:rPr>
              <a:t>/etc/suricata/suricata.yaml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2568575" y="4843145"/>
            <a:ext cx="204533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70" dirty="0">
                <a:solidFill>
                  <a:srgbClr val="FF0000"/>
                </a:solidFill>
                <a:latin typeface="Calibri"/>
                <a:cs typeface="Calibri"/>
              </a:rPr>
              <a:t>Διαρθρώσεις</a:t>
            </a:r>
            <a:r>
              <a:rPr sz="1000" spc="2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000" spc="60" dirty="0">
                <a:solidFill>
                  <a:srgbClr val="FF0000"/>
                </a:solidFill>
                <a:latin typeface="Calibri"/>
                <a:cs typeface="Calibri"/>
              </a:rPr>
              <a:t>και</a:t>
            </a:r>
            <a:r>
              <a:rPr sz="1000" spc="2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000" spc="60" dirty="0">
                <a:solidFill>
                  <a:srgbClr val="FF0000"/>
                </a:solidFill>
                <a:latin typeface="Calibri"/>
                <a:cs typeface="Calibri"/>
              </a:rPr>
              <a:t>κανόνες</a:t>
            </a:r>
            <a:r>
              <a:rPr sz="100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000" spc="55" dirty="0">
                <a:solidFill>
                  <a:srgbClr val="FF0000"/>
                </a:solidFill>
                <a:latin typeface="Calibri"/>
                <a:cs typeface="Calibri"/>
              </a:rPr>
              <a:t>Suricata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385127" y="5648325"/>
            <a:ext cx="6496685" cy="6369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100"/>
              </a:spcBef>
            </a:pPr>
            <a:r>
              <a:rPr sz="1000" spc="95" dirty="0">
                <a:solidFill>
                  <a:srgbClr val="FF0000"/>
                </a:solidFill>
                <a:latin typeface="Calibri"/>
                <a:cs typeface="Calibri"/>
              </a:rPr>
              <a:t>Μπορείτε</a:t>
            </a:r>
            <a:r>
              <a:rPr sz="1000" spc="5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000" spc="90" dirty="0">
                <a:solidFill>
                  <a:srgbClr val="FF0000"/>
                </a:solidFill>
                <a:latin typeface="Calibri"/>
                <a:cs typeface="Calibri"/>
              </a:rPr>
              <a:t>επίσης</a:t>
            </a:r>
            <a:r>
              <a:rPr sz="1000" spc="5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000" spc="100" dirty="0">
                <a:solidFill>
                  <a:srgbClr val="FF0000"/>
                </a:solidFill>
                <a:latin typeface="Calibri"/>
                <a:cs typeface="Calibri"/>
              </a:rPr>
              <a:t>να</a:t>
            </a:r>
            <a:r>
              <a:rPr sz="1000" spc="5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000" spc="90" dirty="0">
                <a:solidFill>
                  <a:srgbClr val="FF0000"/>
                </a:solidFill>
                <a:latin typeface="Calibri"/>
                <a:cs typeface="Calibri"/>
              </a:rPr>
              <a:t>αντιγράψετε</a:t>
            </a:r>
            <a:r>
              <a:rPr sz="1000" spc="5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000" spc="90" dirty="0">
                <a:solidFill>
                  <a:srgbClr val="FF0000"/>
                </a:solidFill>
                <a:latin typeface="Calibri"/>
                <a:cs typeface="Calibri"/>
              </a:rPr>
              <a:t>το</a:t>
            </a:r>
            <a:r>
              <a:rPr sz="1000" spc="4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000" b="1" spc="90" dirty="0">
                <a:solidFill>
                  <a:srgbClr val="FF0000"/>
                </a:solidFill>
                <a:latin typeface="Calibri"/>
                <a:cs typeface="Calibri"/>
              </a:rPr>
              <a:t>αρχείο</a:t>
            </a:r>
            <a:r>
              <a:rPr sz="1000" b="1" spc="4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000" b="1" spc="80" dirty="0">
                <a:solidFill>
                  <a:srgbClr val="FF0000"/>
                </a:solidFill>
                <a:latin typeface="Calibri"/>
                <a:cs typeface="Calibri"/>
              </a:rPr>
              <a:t>suricata.yaml,</a:t>
            </a:r>
            <a:r>
              <a:rPr sz="1000" b="1" spc="4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000" spc="100" dirty="0">
                <a:solidFill>
                  <a:srgbClr val="FF0000"/>
                </a:solidFill>
                <a:latin typeface="Calibri"/>
                <a:cs typeface="Calibri"/>
              </a:rPr>
              <a:t>να</a:t>
            </a:r>
            <a:r>
              <a:rPr sz="1000" spc="5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000" spc="90" dirty="0">
                <a:solidFill>
                  <a:srgbClr val="FF0000"/>
                </a:solidFill>
                <a:latin typeface="Calibri"/>
                <a:cs typeface="Calibri"/>
              </a:rPr>
              <a:t>επικολλήσετε</a:t>
            </a:r>
            <a:r>
              <a:rPr sz="1000" spc="4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000" spc="90" dirty="0">
                <a:solidFill>
                  <a:srgbClr val="FF0000"/>
                </a:solidFill>
                <a:latin typeface="Calibri"/>
                <a:cs typeface="Calibri"/>
              </a:rPr>
              <a:t>μια</a:t>
            </a:r>
            <a:r>
              <a:rPr sz="1000" spc="5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000" spc="95" dirty="0">
                <a:solidFill>
                  <a:srgbClr val="FF0000"/>
                </a:solidFill>
                <a:latin typeface="Calibri"/>
                <a:cs typeface="Calibri"/>
              </a:rPr>
              <a:t>έκδοση</a:t>
            </a:r>
            <a:r>
              <a:rPr sz="1000" spc="5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000" spc="90" dirty="0">
                <a:solidFill>
                  <a:srgbClr val="FF0000"/>
                </a:solidFill>
                <a:latin typeface="Calibri"/>
                <a:cs typeface="Calibri"/>
              </a:rPr>
              <a:t>στην</a:t>
            </a:r>
            <a:r>
              <a:rPr sz="1000" spc="5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000" spc="90" dirty="0">
                <a:solidFill>
                  <a:srgbClr val="FF0000"/>
                </a:solidFill>
                <a:latin typeface="Calibri"/>
                <a:cs typeface="Calibri"/>
              </a:rPr>
              <a:t>επιφάνεια </a:t>
            </a:r>
            <a:r>
              <a:rPr sz="1000" spc="-21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000" spc="85" dirty="0">
                <a:solidFill>
                  <a:srgbClr val="FF0000"/>
                </a:solidFill>
                <a:latin typeface="Calibri"/>
                <a:cs typeface="Calibri"/>
              </a:rPr>
              <a:t>εργασίας, </a:t>
            </a:r>
            <a:r>
              <a:rPr sz="1000" spc="100" dirty="0">
                <a:solidFill>
                  <a:srgbClr val="FF0000"/>
                </a:solidFill>
                <a:latin typeface="Calibri"/>
                <a:cs typeface="Calibri"/>
              </a:rPr>
              <a:t>να </a:t>
            </a:r>
            <a:r>
              <a:rPr sz="1000" spc="90" dirty="0">
                <a:solidFill>
                  <a:srgbClr val="FF0000"/>
                </a:solidFill>
                <a:latin typeface="Calibri"/>
                <a:cs typeface="Calibri"/>
              </a:rPr>
              <a:t>παράγετε/κάνετε </a:t>
            </a:r>
            <a:r>
              <a:rPr sz="1000" spc="70" dirty="0">
                <a:solidFill>
                  <a:srgbClr val="FF0000"/>
                </a:solidFill>
                <a:latin typeface="Calibri"/>
                <a:cs typeface="Calibri"/>
              </a:rPr>
              <a:t>τις </a:t>
            </a:r>
            <a:r>
              <a:rPr sz="1000" spc="90" dirty="0">
                <a:solidFill>
                  <a:srgbClr val="FF0000"/>
                </a:solidFill>
                <a:latin typeface="Calibri"/>
                <a:cs typeface="Calibri"/>
              </a:rPr>
              <a:t>αλλαγές </a:t>
            </a:r>
            <a:r>
              <a:rPr sz="1000" b="1" spc="100" dirty="0">
                <a:solidFill>
                  <a:srgbClr val="FF0000"/>
                </a:solidFill>
                <a:latin typeface="Calibri"/>
                <a:cs typeface="Calibri"/>
              </a:rPr>
              <a:t>σας </a:t>
            </a:r>
            <a:r>
              <a:rPr sz="1000" spc="75" dirty="0">
                <a:solidFill>
                  <a:srgbClr val="FF0000"/>
                </a:solidFill>
                <a:latin typeface="Calibri"/>
                <a:cs typeface="Calibri"/>
              </a:rPr>
              <a:t>και, </a:t>
            </a:r>
            <a:r>
              <a:rPr sz="1000" spc="95" dirty="0">
                <a:solidFill>
                  <a:srgbClr val="FF0000"/>
                </a:solidFill>
                <a:latin typeface="Calibri"/>
                <a:cs typeface="Calibri"/>
              </a:rPr>
              <a:t>στη </a:t>
            </a:r>
            <a:r>
              <a:rPr sz="1000" spc="85" dirty="0">
                <a:solidFill>
                  <a:srgbClr val="FF0000"/>
                </a:solidFill>
                <a:latin typeface="Calibri"/>
                <a:cs typeface="Calibri"/>
              </a:rPr>
              <a:t>συνέχεια, </a:t>
            </a:r>
            <a:r>
              <a:rPr sz="1000" spc="100" dirty="0">
                <a:solidFill>
                  <a:srgbClr val="FF0000"/>
                </a:solidFill>
                <a:latin typeface="Calibri"/>
                <a:cs typeface="Calibri"/>
              </a:rPr>
              <a:t>να </a:t>
            </a:r>
            <a:r>
              <a:rPr sz="1000" spc="90" dirty="0">
                <a:solidFill>
                  <a:srgbClr val="FF0000"/>
                </a:solidFill>
                <a:latin typeface="Calibri"/>
                <a:cs typeface="Calibri"/>
              </a:rPr>
              <a:t>το </a:t>
            </a:r>
            <a:r>
              <a:rPr sz="1000" spc="95" dirty="0">
                <a:solidFill>
                  <a:srgbClr val="FF0000"/>
                </a:solidFill>
                <a:latin typeface="Calibri"/>
                <a:cs typeface="Calibri"/>
              </a:rPr>
              <a:t>αποθηκεύσετε </a:t>
            </a:r>
            <a:r>
              <a:rPr sz="1000" spc="90" dirty="0">
                <a:solidFill>
                  <a:srgbClr val="FF0000"/>
                </a:solidFill>
                <a:latin typeface="Calibri"/>
                <a:cs typeface="Calibri"/>
              </a:rPr>
              <a:t>στην αρχική </a:t>
            </a:r>
            <a:r>
              <a:rPr sz="1000" spc="9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000" spc="90" dirty="0">
                <a:solidFill>
                  <a:srgbClr val="FF0000"/>
                </a:solidFill>
                <a:latin typeface="Calibri"/>
                <a:cs typeface="Calibri"/>
              </a:rPr>
              <a:t>διαδρομή.</a:t>
            </a:r>
            <a:endParaRPr sz="1000">
              <a:latin typeface="Calibri"/>
              <a:cs typeface="Calibri"/>
            </a:endParaRPr>
          </a:p>
          <a:p>
            <a:pPr marR="1537970" algn="ctr">
              <a:lnSpc>
                <a:spcPct val="100000"/>
              </a:lnSpc>
              <a:spcBef>
                <a:spcPts val="15"/>
              </a:spcBef>
            </a:pPr>
            <a:r>
              <a:rPr sz="1000" b="1" spc="75" dirty="0">
                <a:solidFill>
                  <a:srgbClr val="FF0000"/>
                </a:solidFill>
                <a:latin typeface="Calibri"/>
                <a:cs typeface="Calibri"/>
              </a:rPr>
              <a:t>Sudo</a:t>
            </a:r>
            <a:r>
              <a:rPr sz="1000" b="1" spc="2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000" b="1" spc="70" dirty="0">
                <a:solidFill>
                  <a:srgbClr val="FF0000"/>
                </a:solidFill>
                <a:latin typeface="Calibri"/>
                <a:cs typeface="Calibri"/>
              </a:rPr>
              <a:t>cp</a:t>
            </a:r>
            <a:r>
              <a:rPr sz="1000" b="1" spc="3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000" b="1" spc="60" dirty="0">
                <a:solidFill>
                  <a:srgbClr val="FF0000"/>
                </a:solidFill>
                <a:latin typeface="Calibri"/>
                <a:cs typeface="Calibri"/>
              </a:rPr>
              <a:t>Source_file</a:t>
            </a:r>
            <a:r>
              <a:rPr sz="1000" b="1" spc="3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000" b="1" spc="50" dirty="0">
                <a:solidFill>
                  <a:srgbClr val="FF0000"/>
                </a:solidFill>
                <a:latin typeface="Calibri"/>
                <a:cs typeface="Calibri"/>
              </a:rPr>
              <a:t>Destination_directory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11242675" y="6110934"/>
            <a:ext cx="73660" cy="1244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50" spc="50" dirty="0">
                <a:latin typeface="Calibri"/>
                <a:cs typeface="Calibri"/>
              </a:rPr>
              <a:t>9</a:t>
            </a:r>
            <a:endParaRPr sz="650">
              <a:latin typeface="Calibri"/>
              <a:cs typeface="Calibri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BAA904F-7509-C1B1-CAE7-F5951E004867}"/>
              </a:ext>
            </a:extLst>
          </p:cNvPr>
          <p:cNvSpPr txBox="1"/>
          <p:nvPr/>
        </p:nvSpPr>
        <p:spPr>
          <a:xfrm>
            <a:off x="703932" y="1510714"/>
            <a:ext cx="609437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l-GR" altLang="el-GR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Ορισμένες ρυθμίσεις στο αρχείο </a:t>
            </a:r>
            <a:r>
              <a:rPr kumimoji="0" lang="el-GR" altLang="el-GR" sz="10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suricata.yaml</a:t>
            </a:r>
            <a:r>
              <a:rPr kumimoji="0" lang="el-GR" altLang="el-GR" sz="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r>
              <a:rPr kumimoji="0" lang="el-GR" altLang="el-GR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χρειάζονται </a:t>
            </a:r>
            <a:r>
              <a:rPr kumimoji="0" lang="el-GR" altLang="el-GR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ενημέρωση</a:t>
            </a:r>
            <a:r>
              <a:rPr kumimoji="0" lang="el-GR" altLang="el-GR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. </a:t>
            </a:r>
          </a:p>
        </p:txBody>
      </p:sp>
    </p:spTree>
  </p:cSld>
  <p:clrMapOvr>
    <a:masterClrMapping/>
  </p:clrMapOvr>
</p:sld>
</file>

<file path=ppt/slides/slide2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884987" y="0"/>
            <a:ext cx="3958590" cy="6878955"/>
            <a:chOff x="6884987" y="0"/>
            <a:chExt cx="3958590" cy="6878955"/>
          </a:xfrm>
        </p:grpSpPr>
        <p:sp>
          <p:nvSpPr>
            <p:cNvPr id="3" name="object 3"/>
            <p:cNvSpPr/>
            <p:nvPr/>
          </p:nvSpPr>
          <p:spPr>
            <a:xfrm>
              <a:off x="6896100" y="1270"/>
              <a:ext cx="1818639" cy="6856730"/>
            </a:xfrm>
            <a:custGeom>
              <a:avLst/>
              <a:gdLst/>
              <a:ahLst/>
              <a:cxnLst/>
              <a:rect l="l" t="t" r="r" b="b"/>
              <a:pathLst>
                <a:path w="1818640" h="6856730">
                  <a:moveTo>
                    <a:pt x="0" y="6856730"/>
                  </a:moveTo>
                  <a:lnTo>
                    <a:pt x="1818322" y="0"/>
                  </a:lnTo>
                </a:path>
              </a:pathLst>
            </a:custGeom>
            <a:ln w="22225">
              <a:solidFill>
                <a:srgbClr val="D6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7377747" y="0"/>
              <a:ext cx="2555875" cy="6858000"/>
            </a:xfrm>
            <a:custGeom>
              <a:avLst/>
              <a:gdLst/>
              <a:ahLst/>
              <a:cxnLst/>
              <a:rect l="l" t="t" r="r" b="b"/>
              <a:pathLst>
                <a:path w="2555875" h="6858000">
                  <a:moveTo>
                    <a:pt x="1542097" y="1537652"/>
                  </a:moveTo>
                  <a:lnTo>
                    <a:pt x="1494790" y="1544002"/>
                  </a:lnTo>
                  <a:lnTo>
                    <a:pt x="1451292" y="1562100"/>
                  </a:lnTo>
                  <a:lnTo>
                    <a:pt x="1413827" y="1590675"/>
                  </a:lnTo>
                  <a:lnTo>
                    <a:pt x="1384617" y="1628139"/>
                  </a:lnTo>
                  <a:lnTo>
                    <a:pt x="1365885" y="1673860"/>
                  </a:lnTo>
                  <a:lnTo>
                    <a:pt x="970915" y="3128645"/>
                  </a:lnTo>
                  <a:lnTo>
                    <a:pt x="0" y="6858000"/>
                  </a:lnTo>
                  <a:lnTo>
                    <a:pt x="26035" y="6858000"/>
                  </a:lnTo>
                  <a:lnTo>
                    <a:pt x="996632" y="3136265"/>
                  </a:lnTo>
                  <a:lnTo>
                    <a:pt x="1391285" y="1681479"/>
                  </a:lnTo>
                  <a:lnTo>
                    <a:pt x="1412240" y="1635442"/>
                  </a:lnTo>
                  <a:lnTo>
                    <a:pt x="1445577" y="1599247"/>
                  </a:lnTo>
                  <a:lnTo>
                    <a:pt x="1487805" y="1574800"/>
                  </a:lnTo>
                  <a:lnTo>
                    <a:pt x="1535747" y="1564322"/>
                  </a:lnTo>
                  <a:lnTo>
                    <a:pt x="1637665" y="1564322"/>
                  </a:lnTo>
                  <a:lnTo>
                    <a:pt x="1625600" y="1556702"/>
                  </a:lnTo>
                  <a:lnTo>
                    <a:pt x="1590992" y="1544002"/>
                  </a:lnTo>
                  <a:lnTo>
                    <a:pt x="1542097" y="1537652"/>
                  </a:lnTo>
                  <a:close/>
                </a:path>
                <a:path w="2555875" h="6858000">
                  <a:moveTo>
                    <a:pt x="1637665" y="1564322"/>
                  </a:moveTo>
                  <a:lnTo>
                    <a:pt x="1535747" y="1564322"/>
                  </a:lnTo>
                  <a:lnTo>
                    <a:pt x="1585912" y="1569402"/>
                  </a:lnTo>
                  <a:lnTo>
                    <a:pt x="1615122" y="1580514"/>
                  </a:lnTo>
                  <a:lnTo>
                    <a:pt x="1663700" y="1617662"/>
                  </a:lnTo>
                  <a:lnTo>
                    <a:pt x="1694497" y="1671954"/>
                  </a:lnTo>
                  <a:lnTo>
                    <a:pt x="1702117" y="1732597"/>
                  </a:lnTo>
                  <a:lnTo>
                    <a:pt x="1696720" y="1764029"/>
                  </a:lnTo>
                  <a:lnTo>
                    <a:pt x="1437005" y="2721927"/>
                  </a:lnTo>
                  <a:lnTo>
                    <a:pt x="1430655" y="2770822"/>
                  </a:lnTo>
                  <a:lnTo>
                    <a:pt x="1437005" y="2818129"/>
                  </a:lnTo>
                  <a:lnTo>
                    <a:pt x="1455102" y="2861627"/>
                  </a:lnTo>
                  <a:lnTo>
                    <a:pt x="1483677" y="2899092"/>
                  </a:lnTo>
                  <a:lnTo>
                    <a:pt x="1521460" y="2928302"/>
                  </a:lnTo>
                  <a:lnTo>
                    <a:pt x="1566862" y="2947035"/>
                  </a:lnTo>
                  <a:lnTo>
                    <a:pt x="1618932" y="2953067"/>
                  </a:lnTo>
                  <a:lnTo>
                    <a:pt x="1669097" y="2944812"/>
                  </a:lnTo>
                  <a:lnTo>
                    <a:pt x="1704340" y="2928302"/>
                  </a:lnTo>
                  <a:lnTo>
                    <a:pt x="1617662" y="2928302"/>
                  </a:lnTo>
                  <a:lnTo>
                    <a:pt x="1573212" y="2922904"/>
                  </a:lnTo>
                  <a:lnTo>
                    <a:pt x="1527175" y="2901950"/>
                  </a:lnTo>
                  <a:lnTo>
                    <a:pt x="1490980" y="2868612"/>
                  </a:lnTo>
                  <a:lnTo>
                    <a:pt x="1466532" y="2826385"/>
                  </a:lnTo>
                  <a:lnTo>
                    <a:pt x="1456055" y="2778442"/>
                  </a:lnTo>
                  <a:lnTo>
                    <a:pt x="1461135" y="2728277"/>
                  </a:lnTo>
                  <a:lnTo>
                    <a:pt x="1720850" y="1770379"/>
                  </a:lnTo>
                  <a:lnTo>
                    <a:pt x="1726882" y="1734820"/>
                  </a:lnTo>
                  <a:lnTo>
                    <a:pt x="1725930" y="1701800"/>
                  </a:lnTo>
                  <a:lnTo>
                    <a:pt x="1725930" y="1698942"/>
                  </a:lnTo>
                  <a:lnTo>
                    <a:pt x="1717992" y="1664017"/>
                  </a:lnTo>
                  <a:lnTo>
                    <a:pt x="1703070" y="1630679"/>
                  </a:lnTo>
                  <a:lnTo>
                    <a:pt x="1682115" y="1600517"/>
                  </a:lnTo>
                  <a:lnTo>
                    <a:pt x="1656080" y="1575752"/>
                  </a:lnTo>
                  <a:lnTo>
                    <a:pt x="1637665" y="1564322"/>
                  </a:lnTo>
                  <a:close/>
                </a:path>
                <a:path w="2555875" h="6858000">
                  <a:moveTo>
                    <a:pt x="2555875" y="0"/>
                  </a:moveTo>
                  <a:lnTo>
                    <a:pt x="2528570" y="0"/>
                  </a:lnTo>
                  <a:lnTo>
                    <a:pt x="2100177" y="1562100"/>
                  </a:lnTo>
                  <a:lnTo>
                    <a:pt x="1757680" y="2837497"/>
                  </a:lnTo>
                  <a:lnTo>
                    <a:pt x="1732915" y="2875279"/>
                  </a:lnTo>
                  <a:lnTo>
                    <a:pt x="1699895" y="2903537"/>
                  </a:lnTo>
                  <a:lnTo>
                    <a:pt x="1660525" y="2921635"/>
                  </a:lnTo>
                  <a:lnTo>
                    <a:pt x="1617662" y="2928302"/>
                  </a:lnTo>
                  <a:lnTo>
                    <a:pt x="1704340" y="2928302"/>
                  </a:lnTo>
                  <a:lnTo>
                    <a:pt x="1714817" y="2923540"/>
                  </a:lnTo>
                  <a:lnTo>
                    <a:pt x="1753235" y="2890520"/>
                  </a:lnTo>
                  <a:lnTo>
                    <a:pt x="1782127" y="2846387"/>
                  </a:lnTo>
                  <a:lnTo>
                    <a:pt x="1782127" y="2845117"/>
                  </a:lnTo>
                  <a:lnTo>
                    <a:pt x="2124710" y="1568132"/>
                  </a:lnTo>
                  <a:lnTo>
                    <a:pt x="2555875" y="0"/>
                  </a:lnTo>
                  <a:close/>
                </a:path>
              </a:pathLst>
            </a:custGeom>
            <a:solidFill>
              <a:srgbClr val="FFB8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7895589" y="5207635"/>
              <a:ext cx="756285" cy="1645920"/>
            </a:xfrm>
            <a:custGeom>
              <a:avLst/>
              <a:gdLst/>
              <a:ahLst/>
              <a:cxnLst/>
              <a:rect l="l" t="t" r="r" b="b"/>
              <a:pathLst>
                <a:path w="756284" h="1645920">
                  <a:moveTo>
                    <a:pt x="578484" y="0"/>
                  </a:moveTo>
                  <a:lnTo>
                    <a:pt x="532129" y="6350"/>
                  </a:lnTo>
                  <a:lnTo>
                    <a:pt x="489902" y="24129"/>
                  </a:lnTo>
                  <a:lnTo>
                    <a:pt x="453389" y="52387"/>
                  </a:lnTo>
                  <a:lnTo>
                    <a:pt x="425132" y="89534"/>
                  </a:lnTo>
                  <a:lnTo>
                    <a:pt x="406400" y="134619"/>
                  </a:lnTo>
                  <a:lnTo>
                    <a:pt x="0" y="1645602"/>
                  </a:lnTo>
                  <a:lnTo>
                    <a:pt x="26352" y="1645602"/>
                  </a:lnTo>
                  <a:lnTo>
                    <a:pt x="430212" y="140969"/>
                  </a:lnTo>
                  <a:lnTo>
                    <a:pt x="450214" y="95249"/>
                  </a:lnTo>
                  <a:lnTo>
                    <a:pt x="482282" y="59689"/>
                  </a:lnTo>
                  <a:lnTo>
                    <a:pt x="523239" y="35559"/>
                  </a:lnTo>
                  <a:lnTo>
                    <a:pt x="569594" y="25399"/>
                  </a:lnTo>
                  <a:lnTo>
                    <a:pt x="662362" y="25399"/>
                  </a:lnTo>
                  <a:lnTo>
                    <a:pt x="624839" y="6350"/>
                  </a:lnTo>
                  <a:lnTo>
                    <a:pt x="578484" y="0"/>
                  </a:lnTo>
                  <a:close/>
                </a:path>
                <a:path w="756284" h="1645920">
                  <a:moveTo>
                    <a:pt x="662362" y="25399"/>
                  </a:moveTo>
                  <a:lnTo>
                    <a:pt x="569594" y="25399"/>
                  </a:lnTo>
                  <a:lnTo>
                    <a:pt x="618489" y="30797"/>
                  </a:lnTo>
                  <a:lnTo>
                    <a:pt x="672464" y="57784"/>
                  </a:lnTo>
                  <a:lnTo>
                    <a:pt x="711517" y="103822"/>
                  </a:lnTo>
                  <a:lnTo>
                    <a:pt x="730884" y="161607"/>
                  </a:lnTo>
                  <a:lnTo>
                    <a:pt x="731837" y="192087"/>
                  </a:lnTo>
                  <a:lnTo>
                    <a:pt x="726439" y="222884"/>
                  </a:lnTo>
                  <a:lnTo>
                    <a:pt x="343852" y="1645602"/>
                  </a:lnTo>
                  <a:lnTo>
                    <a:pt x="370204" y="1645602"/>
                  </a:lnTo>
                  <a:lnTo>
                    <a:pt x="750252" y="229552"/>
                  </a:lnTo>
                  <a:lnTo>
                    <a:pt x="756284" y="193674"/>
                  </a:lnTo>
                  <a:lnTo>
                    <a:pt x="755332" y="158432"/>
                  </a:lnTo>
                  <a:lnTo>
                    <a:pt x="732789" y="91122"/>
                  </a:lnTo>
                  <a:lnTo>
                    <a:pt x="686752" y="37782"/>
                  </a:lnTo>
                  <a:lnTo>
                    <a:pt x="662362" y="25399"/>
                  </a:lnTo>
                  <a:close/>
                </a:path>
              </a:pathLst>
            </a:custGeom>
            <a:solidFill>
              <a:srgbClr val="D679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548880" y="6167120"/>
              <a:ext cx="3294379" cy="612140"/>
            </a:xfrm>
            <a:prstGeom prst="rect">
              <a:avLst/>
            </a:prstGeom>
          </p:spPr>
        </p:pic>
      </p:grpSp>
      <p:grpSp>
        <p:nvGrpSpPr>
          <p:cNvPr id="7" name="object 7"/>
          <p:cNvGrpSpPr/>
          <p:nvPr/>
        </p:nvGrpSpPr>
        <p:grpSpPr>
          <a:xfrm>
            <a:off x="1214119" y="2633979"/>
            <a:ext cx="4462780" cy="2992120"/>
            <a:chOff x="1214119" y="2633979"/>
            <a:chExt cx="4462780" cy="2992120"/>
          </a:xfrm>
        </p:grpSpPr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214119" y="2633979"/>
              <a:ext cx="4462780" cy="2992120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1555749" y="3323589"/>
              <a:ext cx="2468880" cy="157480"/>
            </a:xfrm>
            <a:custGeom>
              <a:avLst/>
              <a:gdLst/>
              <a:ahLst/>
              <a:cxnLst/>
              <a:rect l="l" t="t" r="r" b="b"/>
              <a:pathLst>
                <a:path w="2468879" h="157479">
                  <a:moveTo>
                    <a:pt x="0" y="157480"/>
                  </a:moveTo>
                  <a:lnTo>
                    <a:pt x="2468879" y="157480"/>
                  </a:lnTo>
                  <a:lnTo>
                    <a:pt x="2468879" y="0"/>
                  </a:lnTo>
                  <a:lnTo>
                    <a:pt x="0" y="0"/>
                  </a:lnTo>
                  <a:lnTo>
                    <a:pt x="0" y="157480"/>
                  </a:lnTo>
                </a:path>
              </a:pathLst>
            </a:custGeom>
            <a:ln w="285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0" name="object 10"/>
          <p:cNvGrpSpPr/>
          <p:nvPr/>
        </p:nvGrpSpPr>
        <p:grpSpPr>
          <a:xfrm>
            <a:off x="4103687" y="1640839"/>
            <a:ext cx="7838440" cy="5121910"/>
            <a:chOff x="4103687" y="1640839"/>
            <a:chExt cx="7838440" cy="5121910"/>
          </a:xfrm>
        </p:grpSpPr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289800" y="1640839"/>
              <a:ext cx="4652009" cy="5121910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485379" y="1836419"/>
              <a:ext cx="4074160" cy="4544060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4103687" y="3391535"/>
              <a:ext cx="3446145" cy="556260"/>
            </a:xfrm>
            <a:custGeom>
              <a:avLst/>
              <a:gdLst/>
              <a:ahLst/>
              <a:cxnLst/>
              <a:rect l="l" t="t" r="r" b="b"/>
              <a:pathLst>
                <a:path w="3446145" h="556260">
                  <a:moveTo>
                    <a:pt x="3349625" y="524827"/>
                  </a:moveTo>
                  <a:lnTo>
                    <a:pt x="3345179" y="556259"/>
                  </a:lnTo>
                  <a:lnTo>
                    <a:pt x="3433445" y="527050"/>
                  </a:lnTo>
                  <a:lnTo>
                    <a:pt x="3365500" y="527050"/>
                  </a:lnTo>
                  <a:lnTo>
                    <a:pt x="3349625" y="524827"/>
                  </a:lnTo>
                  <a:close/>
                </a:path>
                <a:path w="3446145" h="556260">
                  <a:moveTo>
                    <a:pt x="3354387" y="493394"/>
                  </a:moveTo>
                  <a:lnTo>
                    <a:pt x="3349625" y="524827"/>
                  </a:lnTo>
                  <a:lnTo>
                    <a:pt x="3365500" y="527050"/>
                  </a:lnTo>
                  <a:lnTo>
                    <a:pt x="3369945" y="495617"/>
                  </a:lnTo>
                  <a:lnTo>
                    <a:pt x="3354387" y="493394"/>
                  </a:lnTo>
                  <a:close/>
                </a:path>
                <a:path w="3446145" h="556260">
                  <a:moveTo>
                    <a:pt x="3359150" y="461962"/>
                  </a:moveTo>
                  <a:lnTo>
                    <a:pt x="3354387" y="493394"/>
                  </a:lnTo>
                  <a:lnTo>
                    <a:pt x="3369945" y="495617"/>
                  </a:lnTo>
                  <a:lnTo>
                    <a:pt x="3365500" y="527050"/>
                  </a:lnTo>
                  <a:lnTo>
                    <a:pt x="3433445" y="527050"/>
                  </a:lnTo>
                  <a:lnTo>
                    <a:pt x="3446145" y="522922"/>
                  </a:lnTo>
                  <a:lnTo>
                    <a:pt x="3359150" y="461962"/>
                  </a:lnTo>
                  <a:close/>
                </a:path>
                <a:path w="3446145" h="556260">
                  <a:moveTo>
                    <a:pt x="4445" y="0"/>
                  </a:moveTo>
                  <a:lnTo>
                    <a:pt x="0" y="31432"/>
                  </a:lnTo>
                  <a:lnTo>
                    <a:pt x="3349625" y="524827"/>
                  </a:lnTo>
                  <a:lnTo>
                    <a:pt x="3354387" y="493394"/>
                  </a:lnTo>
                  <a:lnTo>
                    <a:pt x="4445" y="0"/>
                  </a:lnTo>
                  <a:close/>
                </a:path>
              </a:pathLst>
            </a:custGeom>
            <a:solidFill>
              <a:srgbClr val="FFB8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7550150" y="3806189"/>
              <a:ext cx="1430020" cy="215900"/>
            </a:xfrm>
            <a:custGeom>
              <a:avLst/>
              <a:gdLst/>
              <a:ahLst/>
              <a:cxnLst/>
              <a:rect l="l" t="t" r="r" b="b"/>
              <a:pathLst>
                <a:path w="1430020" h="215900">
                  <a:moveTo>
                    <a:pt x="0" y="215900"/>
                  </a:moveTo>
                  <a:lnTo>
                    <a:pt x="1430020" y="215900"/>
                  </a:lnTo>
                  <a:lnTo>
                    <a:pt x="1430020" y="0"/>
                  </a:lnTo>
                  <a:lnTo>
                    <a:pt x="0" y="0"/>
                  </a:lnTo>
                  <a:lnTo>
                    <a:pt x="0" y="215900"/>
                  </a:lnTo>
                </a:path>
              </a:pathLst>
            </a:custGeom>
            <a:ln w="285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" name="object 15"/>
          <p:cNvSpPr txBox="1"/>
          <p:nvPr/>
        </p:nvSpPr>
        <p:spPr>
          <a:xfrm>
            <a:off x="9914890" y="33019"/>
            <a:ext cx="2174240" cy="1244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50" spc="60" dirty="0">
                <a:latin typeface="Calibri"/>
                <a:cs typeface="Calibri"/>
              </a:rPr>
              <a:t>CSP004_C_E:</a:t>
            </a:r>
            <a:r>
              <a:rPr sz="650" spc="35" dirty="0">
                <a:latin typeface="Calibri"/>
                <a:cs typeface="Calibri"/>
              </a:rPr>
              <a:t> </a:t>
            </a:r>
            <a:r>
              <a:rPr sz="650" spc="55" dirty="0">
                <a:latin typeface="Calibri"/>
                <a:cs typeface="Calibri"/>
              </a:rPr>
              <a:t>Abdelkader</a:t>
            </a:r>
            <a:r>
              <a:rPr sz="650" spc="30" dirty="0">
                <a:latin typeface="Calibri"/>
                <a:cs typeface="Calibri"/>
              </a:rPr>
              <a:t> </a:t>
            </a:r>
            <a:r>
              <a:rPr sz="650" spc="60" dirty="0">
                <a:latin typeface="Calibri"/>
                <a:cs typeface="Calibri"/>
              </a:rPr>
              <a:t>Shaaban</a:t>
            </a:r>
            <a:r>
              <a:rPr sz="650" spc="40" dirty="0">
                <a:latin typeface="Calibri"/>
                <a:cs typeface="Calibri"/>
              </a:rPr>
              <a:t> </a:t>
            </a:r>
            <a:r>
              <a:rPr sz="650" spc="55" dirty="0">
                <a:latin typeface="Calibri"/>
                <a:cs typeface="Calibri"/>
              </a:rPr>
              <a:t>και</a:t>
            </a:r>
            <a:r>
              <a:rPr sz="650" spc="25" dirty="0">
                <a:latin typeface="Calibri"/>
                <a:cs typeface="Calibri"/>
              </a:rPr>
              <a:t> </a:t>
            </a:r>
            <a:r>
              <a:rPr sz="650" spc="50" dirty="0">
                <a:latin typeface="Calibri"/>
                <a:cs typeface="Calibri"/>
              </a:rPr>
              <a:t>Stefan</a:t>
            </a:r>
            <a:r>
              <a:rPr sz="650" spc="30" dirty="0">
                <a:latin typeface="Calibri"/>
                <a:cs typeface="Calibri"/>
              </a:rPr>
              <a:t> </a:t>
            </a:r>
            <a:r>
              <a:rPr sz="650" spc="50" dirty="0">
                <a:latin typeface="Calibri"/>
                <a:cs typeface="Calibri"/>
              </a:rPr>
              <a:t>Schauer</a:t>
            </a:r>
            <a:endParaRPr sz="650">
              <a:latin typeface="Calibri"/>
              <a:cs typeface="Calibr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7419022" y="503554"/>
            <a:ext cx="3955415" cy="3105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715" algn="ctr">
              <a:lnSpc>
                <a:spcPts val="1120"/>
              </a:lnSpc>
              <a:spcBef>
                <a:spcPts val="100"/>
              </a:spcBef>
            </a:pPr>
            <a:r>
              <a:rPr sz="1000" spc="120" dirty="0">
                <a:latin typeface="Calibri"/>
                <a:cs typeface="Calibri"/>
              </a:rPr>
              <a:t>Θα</a:t>
            </a:r>
            <a:r>
              <a:rPr sz="1000" spc="35" dirty="0">
                <a:latin typeface="Calibri"/>
                <a:cs typeface="Calibri"/>
              </a:rPr>
              <a:t> </a:t>
            </a:r>
            <a:r>
              <a:rPr sz="1000" spc="100" dirty="0">
                <a:latin typeface="Calibri"/>
                <a:cs typeface="Calibri"/>
              </a:rPr>
              <a:t>μπορούσατε</a:t>
            </a:r>
            <a:r>
              <a:rPr sz="1000" spc="45" dirty="0">
                <a:latin typeface="Calibri"/>
                <a:cs typeface="Calibri"/>
              </a:rPr>
              <a:t> </a:t>
            </a:r>
            <a:r>
              <a:rPr sz="1000" spc="100" dirty="0">
                <a:latin typeface="Calibri"/>
                <a:cs typeface="Calibri"/>
              </a:rPr>
              <a:t>να</a:t>
            </a:r>
            <a:r>
              <a:rPr sz="1000" spc="40" dirty="0">
                <a:latin typeface="Calibri"/>
                <a:cs typeface="Calibri"/>
              </a:rPr>
              <a:t> </a:t>
            </a:r>
            <a:r>
              <a:rPr sz="1000" spc="90" dirty="0">
                <a:latin typeface="Calibri"/>
                <a:cs typeface="Calibri"/>
              </a:rPr>
              <a:t>κατευθύνετε</a:t>
            </a:r>
            <a:r>
              <a:rPr sz="1000" spc="45" dirty="0">
                <a:latin typeface="Calibri"/>
                <a:cs typeface="Calibri"/>
              </a:rPr>
              <a:t> </a:t>
            </a:r>
            <a:r>
              <a:rPr sz="1000" spc="95" dirty="0">
                <a:latin typeface="Calibri"/>
                <a:cs typeface="Calibri"/>
              </a:rPr>
              <a:t>απευθείας</a:t>
            </a:r>
            <a:r>
              <a:rPr sz="1000" spc="35" dirty="0">
                <a:latin typeface="Calibri"/>
                <a:cs typeface="Calibri"/>
              </a:rPr>
              <a:t> </a:t>
            </a:r>
            <a:r>
              <a:rPr sz="1000" spc="85" dirty="0">
                <a:latin typeface="Calibri"/>
                <a:cs typeface="Calibri"/>
              </a:rPr>
              <a:t>το</a:t>
            </a:r>
            <a:r>
              <a:rPr sz="1000" spc="40" dirty="0">
                <a:latin typeface="Calibri"/>
                <a:cs typeface="Calibri"/>
              </a:rPr>
              <a:t> </a:t>
            </a:r>
            <a:r>
              <a:rPr sz="1000" b="1" spc="90" dirty="0">
                <a:latin typeface="Calibri"/>
                <a:cs typeface="Calibri"/>
              </a:rPr>
              <a:t>yaml</a:t>
            </a:r>
            <a:endParaRPr sz="1000">
              <a:latin typeface="Calibri"/>
              <a:cs typeface="Calibri"/>
            </a:endParaRPr>
          </a:p>
          <a:p>
            <a:pPr algn="ctr">
              <a:lnSpc>
                <a:spcPts val="1120"/>
              </a:lnSpc>
            </a:pPr>
            <a:r>
              <a:rPr sz="1000" spc="65" dirty="0">
                <a:latin typeface="Calibri"/>
                <a:cs typeface="Calibri"/>
              </a:rPr>
              <a:t>αρχείο</a:t>
            </a:r>
            <a:r>
              <a:rPr sz="1000" spc="35" dirty="0">
                <a:latin typeface="Calibri"/>
                <a:cs typeface="Calibri"/>
              </a:rPr>
              <a:t> </a:t>
            </a:r>
            <a:r>
              <a:rPr sz="1000" spc="70" dirty="0">
                <a:latin typeface="Calibri"/>
                <a:cs typeface="Calibri"/>
              </a:rPr>
              <a:t>διαρθρώσεων,</a:t>
            </a:r>
            <a:r>
              <a:rPr sz="1000" spc="35" dirty="0">
                <a:latin typeface="Calibri"/>
                <a:cs typeface="Calibri"/>
              </a:rPr>
              <a:t> </a:t>
            </a:r>
            <a:r>
              <a:rPr sz="1000" spc="65" dirty="0">
                <a:latin typeface="Calibri"/>
                <a:cs typeface="Calibri"/>
              </a:rPr>
              <a:t>παράγει/κάνει</a:t>
            </a:r>
            <a:r>
              <a:rPr sz="1000" spc="35" dirty="0">
                <a:latin typeface="Calibri"/>
                <a:cs typeface="Calibri"/>
              </a:rPr>
              <a:t> </a:t>
            </a:r>
            <a:r>
              <a:rPr sz="1000" spc="70" dirty="0">
                <a:latin typeface="Calibri"/>
                <a:cs typeface="Calibri"/>
              </a:rPr>
              <a:t>οποιεσδήποτε</a:t>
            </a:r>
            <a:r>
              <a:rPr sz="1000" spc="35" dirty="0">
                <a:latin typeface="Calibri"/>
                <a:cs typeface="Calibri"/>
              </a:rPr>
              <a:t> </a:t>
            </a:r>
            <a:r>
              <a:rPr sz="1000" b="1" spc="70" dirty="0">
                <a:latin typeface="Calibri"/>
                <a:cs typeface="Calibri"/>
              </a:rPr>
              <a:t>ενημερώσεις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875030" y="900747"/>
            <a:ext cx="4175760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160" dirty="0">
                <a:latin typeface="Times New Roman"/>
                <a:cs typeface="Times New Roman"/>
              </a:rPr>
              <a:t>Κανόνες</a:t>
            </a:r>
            <a:r>
              <a:rPr sz="2000" spc="180" dirty="0">
                <a:latin typeface="Times New Roman"/>
                <a:cs typeface="Times New Roman"/>
              </a:rPr>
              <a:t> </a:t>
            </a:r>
            <a:r>
              <a:rPr sz="2000" spc="125" dirty="0">
                <a:latin typeface="Times New Roman"/>
                <a:cs typeface="Times New Roman"/>
              </a:rPr>
              <a:t>και</a:t>
            </a:r>
            <a:r>
              <a:rPr sz="2000" spc="155" dirty="0">
                <a:latin typeface="Times New Roman"/>
                <a:cs typeface="Times New Roman"/>
              </a:rPr>
              <a:t> διαρθρώσεις</a:t>
            </a:r>
            <a:r>
              <a:rPr sz="2000" spc="180" dirty="0">
                <a:latin typeface="Times New Roman"/>
                <a:cs typeface="Times New Roman"/>
              </a:rPr>
              <a:t> </a:t>
            </a:r>
            <a:r>
              <a:rPr sz="2000" spc="145" dirty="0">
                <a:latin typeface="Times New Roman"/>
                <a:cs typeface="Times New Roman"/>
              </a:rPr>
              <a:t>Suricata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660400" y="1544954"/>
            <a:ext cx="4841240" cy="706755"/>
          </a:xfrm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lstStyle/>
          <a:p>
            <a:pPr marL="79375">
              <a:lnSpc>
                <a:spcPct val="100000"/>
              </a:lnSpc>
              <a:spcBef>
                <a:spcPts val="240"/>
              </a:spcBef>
            </a:pPr>
            <a:r>
              <a:rPr sz="1000" spc="65" dirty="0">
                <a:solidFill>
                  <a:srgbClr val="FF0000"/>
                </a:solidFill>
                <a:latin typeface="Calibri"/>
                <a:cs typeface="Calibri"/>
              </a:rPr>
              <a:t>Πρέπει</a:t>
            </a:r>
            <a:r>
              <a:rPr sz="1000" spc="3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000" spc="75" dirty="0">
                <a:solidFill>
                  <a:srgbClr val="FF0000"/>
                </a:solidFill>
                <a:latin typeface="Calibri"/>
                <a:cs typeface="Calibri"/>
              </a:rPr>
              <a:t>να</a:t>
            </a:r>
            <a:r>
              <a:rPr sz="1000" spc="4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000" spc="75" dirty="0">
                <a:solidFill>
                  <a:srgbClr val="FF0000"/>
                </a:solidFill>
                <a:latin typeface="Calibri"/>
                <a:cs typeface="Calibri"/>
              </a:rPr>
              <a:t>διαρθρώσουμε</a:t>
            </a:r>
            <a:r>
              <a:rPr sz="1000" spc="4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000" spc="65" dirty="0">
                <a:solidFill>
                  <a:srgbClr val="FF0000"/>
                </a:solidFill>
                <a:latin typeface="Calibri"/>
                <a:cs typeface="Calibri"/>
              </a:rPr>
              <a:t>το</a:t>
            </a:r>
            <a:r>
              <a:rPr sz="1000" spc="4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000" b="1" spc="85" dirty="0">
                <a:solidFill>
                  <a:srgbClr val="FF0000"/>
                </a:solidFill>
                <a:latin typeface="Calibri"/>
                <a:cs typeface="Calibri"/>
              </a:rPr>
              <a:t>HOME_NET</a:t>
            </a:r>
            <a:r>
              <a:rPr sz="1000" b="1" spc="3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000" spc="75" dirty="0">
                <a:solidFill>
                  <a:srgbClr val="FF0000"/>
                </a:solidFill>
                <a:latin typeface="Calibri"/>
                <a:cs typeface="Calibri"/>
              </a:rPr>
              <a:t>που</a:t>
            </a:r>
            <a:r>
              <a:rPr sz="1000" spc="4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000" spc="70" dirty="0">
                <a:solidFill>
                  <a:srgbClr val="FF0000"/>
                </a:solidFill>
                <a:latin typeface="Calibri"/>
                <a:cs typeface="Calibri"/>
              </a:rPr>
              <a:t>θέλουμε</a:t>
            </a:r>
            <a:r>
              <a:rPr sz="1000" spc="4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000" spc="75" dirty="0">
                <a:solidFill>
                  <a:srgbClr val="FF0000"/>
                </a:solidFill>
                <a:latin typeface="Calibri"/>
                <a:cs typeface="Calibri"/>
              </a:rPr>
              <a:t>να</a:t>
            </a:r>
            <a:r>
              <a:rPr sz="1000" spc="4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000" b="1" spc="65" dirty="0">
                <a:solidFill>
                  <a:srgbClr val="FF0000"/>
                </a:solidFill>
                <a:latin typeface="Calibri"/>
                <a:cs typeface="Calibri"/>
              </a:rPr>
              <a:t>παρακολουθούμε</a:t>
            </a:r>
            <a:endParaRPr sz="1000">
              <a:latin typeface="Calibri"/>
              <a:cs typeface="Calibri"/>
            </a:endParaRPr>
          </a:p>
          <a:p>
            <a:pPr marL="79375">
              <a:lnSpc>
                <a:spcPct val="100000"/>
              </a:lnSpc>
              <a:spcBef>
                <a:spcPts val="140"/>
              </a:spcBef>
            </a:pPr>
            <a:r>
              <a:rPr sz="1000" spc="60" dirty="0">
                <a:solidFill>
                  <a:srgbClr val="FF0000"/>
                </a:solidFill>
                <a:latin typeface="Calibri"/>
                <a:cs typeface="Calibri"/>
              </a:rPr>
              <a:t>και</a:t>
            </a:r>
            <a:r>
              <a:rPr sz="1000" spc="3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000" b="1" spc="70" dirty="0">
                <a:solidFill>
                  <a:srgbClr val="FF0000"/>
                </a:solidFill>
                <a:latin typeface="Calibri"/>
                <a:cs typeface="Calibri"/>
              </a:rPr>
              <a:t>βεβαιωθείτε</a:t>
            </a:r>
            <a:r>
              <a:rPr sz="1000" b="1" spc="2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000" b="1" spc="55" dirty="0">
                <a:solidFill>
                  <a:srgbClr val="FF0000"/>
                </a:solidFill>
                <a:latin typeface="Calibri"/>
                <a:cs typeface="Calibri"/>
              </a:rPr>
              <a:t>ότι</a:t>
            </a:r>
            <a:r>
              <a:rPr sz="1000" b="1" spc="3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000" spc="55" dirty="0">
                <a:solidFill>
                  <a:srgbClr val="FF0000"/>
                </a:solidFill>
                <a:latin typeface="Calibri"/>
                <a:cs typeface="Calibri"/>
              </a:rPr>
              <a:t>έχει</a:t>
            </a:r>
            <a:r>
              <a:rPr sz="1000" spc="3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000" spc="60" dirty="0">
                <a:solidFill>
                  <a:srgbClr val="FF0000"/>
                </a:solidFill>
                <a:latin typeface="Calibri"/>
                <a:cs typeface="Calibri"/>
              </a:rPr>
              <a:t>οριστεί</a:t>
            </a:r>
            <a:r>
              <a:rPr sz="1000" spc="4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000" spc="65" dirty="0">
                <a:solidFill>
                  <a:srgbClr val="FF0000"/>
                </a:solidFill>
                <a:latin typeface="Calibri"/>
                <a:cs typeface="Calibri"/>
              </a:rPr>
              <a:t>το</a:t>
            </a:r>
            <a:r>
              <a:rPr sz="1000" spc="4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000" spc="75" dirty="0">
                <a:solidFill>
                  <a:srgbClr val="FF0000"/>
                </a:solidFill>
                <a:latin typeface="Calibri"/>
                <a:cs typeface="Calibri"/>
              </a:rPr>
              <a:t>σωστό</a:t>
            </a:r>
            <a:r>
              <a:rPr sz="1000" spc="3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000" spc="75" dirty="0">
                <a:solidFill>
                  <a:srgbClr val="FF0000"/>
                </a:solidFill>
                <a:latin typeface="Calibri"/>
                <a:cs typeface="Calibri"/>
              </a:rPr>
              <a:t>όνομα</a:t>
            </a:r>
            <a:r>
              <a:rPr sz="1000" spc="3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000" b="1" spc="65" dirty="0">
                <a:solidFill>
                  <a:srgbClr val="FF0000"/>
                </a:solidFill>
                <a:latin typeface="Calibri"/>
                <a:cs typeface="Calibri"/>
              </a:rPr>
              <a:t>διασύνδεσης</a:t>
            </a:r>
            <a:r>
              <a:rPr sz="1000" spc="65" dirty="0">
                <a:solidFill>
                  <a:srgbClr val="FF0000"/>
                </a:solidFill>
                <a:latin typeface="Calibri"/>
                <a:cs typeface="Calibri"/>
              </a:rPr>
              <a:t>.</a:t>
            </a:r>
            <a:r>
              <a:rPr sz="1000" spc="3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000" spc="55" dirty="0">
                <a:solidFill>
                  <a:srgbClr val="FF0000"/>
                </a:solidFill>
                <a:latin typeface="Calibri"/>
                <a:cs typeface="Calibri"/>
              </a:rPr>
              <a:t>Έτσι,</a:t>
            </a:r>
            <a:r>
              <a:rPr sz="1000" spc="3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000" spc="65" dirty="0">
                <a:solidFill>
                  <a:srgbClr val="FF0000"/>
                </a:solidFill>
                <a:latin typeface="Calibri"/>
                <a:cs typeface="Calibri"/>
              </a:rPr>
              <a:t>πρέπει</a:t>
            </a:r>
            <a:r>
              <a:rPr sz="1000" spc="3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000" spc="75" dirty="0">
                <a:solidFill>
                  <a:srgbClr val="FF0000"/>
                </a:solidFill>
                <a:latin typeface="Calibri"/>
                <a:cs typeface="Calibri"/>
              </a:rPr>
              <a:t>να</a:t>
            </a:r>
            <a:endParaRPr sz="10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12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000" spc="70" dirty="0">
                <a:solidFill>
                  <a:srgbClr val="FF0000"/>
                </a:solidFill>
                <a:latin typeface="Calibri"/>
                <a:cs typeface="Calibri"/>
              </a:rPr>
              <a:t>γνωρίζουμε</a:t>
            </a:r>
            <a:r>
              <a:rPr sz="1000" spc="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000" spc="65" dirty="0">
                <a:solidFill>
                  <a:srgbClr val="FF0000"/>
                </a:solidFill>
                <a:latin typeface="Calibri"/>
                <a:cs typeface="Calibri"/>
              </a:rPr>
              <a:t>το</a:t>
            </a:r>
            <a:r>
              <a:rPr sz="1000" spc="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000" b="1" spc="70" dirty="0">
                <a:solidFill>
                  <a:srgbClr val="FF0000"/>
                </a:solidFill>
                <a:latin typeface="Calibri"/>
                <a:cs typeface="Calibri"/>
              </a:rPr>
              <a:t>υποδίκτυο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8305800" y="916304"/>
            <a:ext cx="218567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65" dirty="0">
                <a:latin typeface="Calibri"/>
                <a:cs typeface="Calibri"/>
              </a:rPr>
              <a:t>θέλετε</a:t>
            </a:r>
            <a:r>
              <a:rPr sz="1000" spc="25" dirty="0">
                <a:latin typeface="Calibri"/>
                <a:cs typeface="Calibri"/>
              </a:rPr>
              <a:t> </a:t>
            </a:r>
            <a:r>
              <a:rPr sz="1000" spc="55" dirty="0">
                <a:latin typeface="Calibri"/>
                <a:cs typeface="Calibri"/>
              </a:rPr>
              <a:t>και,</a:t>
            </a:r>
            <a:r>
              <a:rPr sz="1000" spc="30" dirty="0">
                <a:latin typeface="Calibri"/>
                <a:cs typeface="Calibri"/>
              </a:rPr>
              <a:t> </a:t>
            </a:r>
            <a:r>
              <a:rPr sz="1000" spc="70" dirty="0">
                <a:latin typeface="Calibri"/>
                <a:cs typeface="Calibri"/>
              </a:rPr>
              <a:t>στη</a:t>
            </a:r>
            <a:r>
              <a:rPr sz="1000" spc="30" dirty="0">
                <a:latin typeface="Calibri"/>
                <a:cs typeface="Calibri"/>
              </a:rPr>
              <a:t> </a:t>
            </a:r>
            <a:r>
              <a:rPr sz="1000" spc="60" dirty="0">
                <a:latin typeface="Calibri"/>
                <a:cs typeface="Calibri"/>
              </a:rPr>
              <a:t>συνέχεια,</a:t>
            </a:r>
            <a:r>
              <a:rPr sz="1000" spc="30" dirty="0">
                <a:latin typeface="Calibri"/>
                <a:cs typeface="Calibri"/>
              </a:rPr>
              <a:t> </a:t>
            </a:r>
            <a:r>
              <a:rPr sz="1000" b="1" spc="65" dirty="0">
                <a:latin typeface="Calibri"/>
                <a:cs typeface="Calibri"/>
              </a:rPr>
              <a:t>το</a:t>
            </a:r>
            <a:r>
              <a:rPr sz="1000" b="1" spc="25" dirty="0">
                <a:latin typeface="Calibri"/>
                <a:cs typeface="Calibri"/>
              </a:rPr>
              <a:t> </a:t>
            </a:r>
            <a:r>
              <a:rPr sz="1000" spc="60" dirty="0">
                <a:latin typeface="Calibri"/>
                <a:cs typeface="Calibri"/>
              </a:rPr>
              <a:t>αρχείο</a:t>
            </a:r>
            <a:r>
              <a:rPr sz="1000" b="1" spc="60" dirty="0">
                <a:latin typeface="Calibri"/>
                <a:cs typeface="Calibri"/>
              </a:rPr>
              <a:t>.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8235315" y="1158557"/>
            <a:ext cx="233553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75" dirty="0">
                <a:solidFill>
                  <a:srgbClr val="FF0000"/>
                </a:solidFill>
                <a:latin typeface="Calibri"/>
                <a:cs typeface="Calibri"/>
              </a:rPr>
              <a:t>Ενημέρωση</a:t>
            </a:r>
            <a:r>
              <a:rPr sz="1000" spc="1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000" spc="70" dirty="0">
                <a:solidFill>
                  <a:srgbClr val="FF0000"/>
                </a:solidFill>
                <a:latin typeface="Calibri"/>
                <a:cs typeface="Calibri"/>
              </a:rPr>
              <a:t>του</a:t>
            </a:r>
            <a:r>
              <a:rPr sz="1000" spc="2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000" spc="50" dirty="0">
                <a:solidFill>
                  <a:srgbClr val="FF0000"/>
                </a:solidFill>
                <a:latin typeface="Calibri"/>
                <a:cs typeface="Calibri"/>
              </a:rPr>
              <a:t>αρχείου</a:t>
            </a:r>
            <a:r>
              <a:rPr sz="100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000" spc="75" dirty="0">
                <a:solidFill>
                  <a:srgbClr val="FF0000"/>
                </a:solidFill>
                <a:latin typeface="Calibri"/>
                <a:cs typeface="Calibri"/>
              </a:rPr>
              <a:t>διαρθρώσεων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8268969" y="1405572"/>
            <a:ext cx="226060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spc="75" dirty="0">
                <a:solidFill>
                  <a:srgbClr val="FF0000"/>
                </a:solidFill>
                <a:latin typeface="Calibri"/>
                <a:cs typeface="Calibri"/>
              </a:rPr>
              <a:t>Sudo</a:t>
            </a:r>
            <a:r>
              <a:rPr sz="1000" b="1" spc="2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000" b="1" spc="75" dirty="0">
                <a:solidFill>
                  <a:srgbClr val="FF0000"/>
                </a:solidFill>
                <a:latin typeface="Calibri"/>
                <a:cs typeface="Calibri"/>
              </a:rPr>
              <a:t>vim</a:t>
            </a:r>
            <a:r>
              <a:rPr sz="1000" b="1" spc="1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000" b="1" spc="50" dirty="0">
                <a:solidFill>
                  <a:srgbClr val="FF0000"/>
                </a:solidFill>
                <a:latin typeface="Calibri"/>
                <a:cs typeface="Calibri"/>
              </a:rPr>
              <a:t>/etc/suricata/suricata.yaml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3442887" y="3022600"/>
            <a:ext cx="1026794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spc="30" dirty="0">
                <a:solidFill>
                  <a:srgbClr val="FF0000"/>
                </a:solidFill>
                <a:latin typeface="Calibri"/>
                <a:cs typeface="Calibri"/>
              </a:rPr>
              <a:t>192.168.122.0/24</a:t>
            </a:r>
            <a:endParaRPr sz="1000" dirty="0">
              <a:latin typeface="Calibri"/>
              <a:cs typeface="Calibri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9104203" y="3836966"/>
            <a:ext cx="1026794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spc="30" dirty="0">
                <a:solidFill>
                  <a:srgbClr val="FF0000"/>
                </a:solidFill>
                <a:latin typeface="Calibri"/>
                <a:cs typeface="Calibri"/>
              </a:rPr>
              <a:t>192.168.122.0/24</a:t>
            </a:r>
            <a:endParaRPr sz="1000" dirty="0">
              <a:latin typeface="Calibri"/>
              <a:cs typeface="Calibri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294004" y="5698491"/>
            <a:ext cx="6496685" cy="6369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100"/>
              </a:spcBef>
            </a:pPr>
            <a:r>
              <a:rPr sz="1000" spc="95" dirty="0">
                <a:solidFill>
                  <a:srgbClr val="FF0000"/>
                </a:solidFill>
                <a:latin typeface="Calibri"/>
                <a:cs typeface="Calibri"/>
              </a:rPr>
              <a:t>Μπορείτε</a:t>
            </a:r>
            <a:r>
              <a:rPr sz="1000" spc="5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000" spc="90" dirty="0">
                <a:solidFill>
                  <a:srgbClr val="FF0000"/>
                </a:solidFill>
                <a:latin typeface="Calibri"/>
                <a:cs typeface="Calibri"/>
              </a:rPr>
              <a:t>επίσης</a:t>
            </a:r>
            <a:r>
              <a:rPr sz="1000" spc="5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000" spc="100" dirty="0">
                <a:solidFill>
                  <a:srgbClr val="FF0000"/>
                </a:solidFill>
                <a:latin typeface="Calibri"/>
                <a:cs typeface="Calibri"/>
              </a:rPr>
              <a:t>να</a:t>
            </a:r>
            <a:r>
              <a:rPr sz="1000" spc="5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000" spc="90" dirty="0">
                <a:solidFill>
                  <a:srgbClr val="FF0000"/>
                </a:solidFill>
                <a:latin typeface="Calibri"/>
                <a:cs typeface="Calibri"/>
              </a:rPr>
              <a:t>αντιγράψετε</a:t>
            </a:r>
            <a:r>
              <a:rPr sz="1000" spc="5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000" spc="90" dirty="0">
                <a:solidFill>
                  <a:srgbClr val="FF0000"/>
                </a:solidFill>
                <a:latin typeface="Calibri"/>
                <a:cs typeface="Calibri"/>
              </a:rPr>
              <a:t>το</a:t>
            </a:r>
            <a:r>
              <a:rPr sz="1000" spc="4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000" b="1" spc="90" dirty="0">
                <a:solidFill>
                  <a:srgbClr val="FF0000"/>
                </a:solidFill>
                <a:latin typeface="Calibri"/>
                <a:cs typeface="Calibri"/>
              </a:rPr>
              <a:t>αρχείο</a:t>
            </a:r>
            <a:r>
              <a:rPr sz="1000" b="1" spc="4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000" b="1" spc="80" dirty="0">
                <a:solidFill>
                  <a:srgbClr val="FF0000"/>
                </a:solidFill>
                <a:latin typeface="Calibri"/>
                <a:cs typeface="Calibri"/>
              </a:rPr>
              <a:t>suricata.yaml,</a:t>
            </a:r>
            <a:r>
              <a:rPr sz="1000" b="1" spc="4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000" spc="100" dirty="0">
                <a:solidFill>
                  <a:srgbClr val="FF0000"/>
                </a:solidFill>
                <a:latin typeface="Calibri"/>
                <a:cs typeface="Calibri"/>
              </a:rPr>
              <a:t>να</a:t>
            </a:r>
            <a:r>
              <a:rPr sz="1000" spc="5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000" spc="90" dirty="0">
                <a:solidFill>
                  <a:srgbClr val="FF0000"/>
                </a:solidFill>
                <a:latin typeface="Calibri"/>
                <a:cs typeface="Calibri"/>
              </a:rPr>
              <a:t>επικολλήσετε</a:t>
            </a:r>
            <a:r>
              <a:rPr sz="1000" spc="4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000" spc="90" dirty="0">
                <a:solidFill>
                  <a:srgbClr val="FF0000"/>
                </a:solidFill>
                <a:latin typeface="Calibri"/>
                <a:cs typeface="Calibri"/>
              </a:rPr>
              <a:t>μια</a:t>
            </a:r>
            <a:r>
              <a:rPr sz="1000" spc="5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000" spc="95" dirty="0">
                <a:solidFill>
                  <a:srgbClr val="FF0000"/>
                </a:solidFill>
                <a:latin typeface="Calibri"/>
                <a:cs typeface="Calibri"/>
              </a:rPr>
              <a:t>έκδοση</a:t>
            </a:r>
            <a:r>
              <a:rPr sz="1000" spc="5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000" spc="90" dirty="0">
                <a:solidFill>
                  <a:srgbClr val="FF0000"/>
                </a:solidFill>
                <a:latin typeface="Calibri"/>
                <a:cs typeface="Calibri"/>
              </a:rPr>
              <a:t>στην</a:t>
            </a:r>
            <a:r>
              <a:rPr sz="1000" spc="5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000" spc="90" dirty="0">
                <a:solidFill>
                  <a:srgbClr val="FF0000"/>
                </a:solidFill>
                <a:latin typeface="Calibri"/>
                <a:cs typeface="Calibri"/>
              </a:rPr>
              <a:t>επιφάνεια </a:t>
            </a:r>
            <a:r>
              <a:rPr sz="1000" spc="-21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000" spc="85" dirty="0">
                <a:solidFill>
                  <a:srgbClr val="FF0000"/>
                </a:solidFill>
                <a:latin typeface="Calibri"/>
                <a:cs typeface="Calibri"/>
              </a:rPr>
              <a:t>εργασίας, </a:t>
            </a:r>
            <a:r>
              <a:rPr sz="1000" spc="100" dirty="0">
                <a:solidFill>
                  <a:srgbClr val="FF0000"/>
                </a:solidFill>
                <a:latin typeface="Calibri"/>
                <a:cs typeface="Calibri"/>
              </a:rPr>
              <a:t>να </a:t>
            </a:r>
            <a:r>
              <a:rPr sz="1000" spc="90" dirty="0">
                <a:solidFill>
                  <a:srgbClr val="FF0000"/>
                </a:solidFill>
                <a:latin typeface="Calibri"/>
                <a:cs typeface="Calibri"/>
              </a:rPr>
              <a:t>παράγετε/κάνετε </a:t>
            </a:r>
            <a:r>
              <a:rPr sz="1000" spc="70" dirty="0">
                <a:solidFill>
                  <a:srgbClr val="FF0000"/>
                </a:solidFill>
                <a:latin typeface="Calibri"/>
                <a:cs typeface="Calibri"/>
              </a:rPr>
              <a:t>τις </a:t>
            </a:r>
            <a:r>
              <a:rPr sz="1000" spc="90" dirty="0">
                <a:solidFill>
                  <a:srgbClr val="FF0000"/>
                </a:solidFill>
                <a:latin typeface="Calibri"/>
                <a:cs typeface="Calibri"/>
              </a:rPr>
              <a:t>αλλαγές </a:t>
            </a:r>
            <a:r>
              <a:rPr sz="1000" b="1" spc="100" dirty="0">
                <a:solidFill>
                  <a:srgbClr val="FF0000"/>
                </a:solidFill>
                <a:latin typeface="Calibri"/>
                <a:cs typeface="Calibri"/>
              </a:rPr>
              <a:t>σας </a:t>
            </a:r>
            <a:r>
              <a:rPr sz="1000" spc="75" dirty="0">
                <a:solidFill>
                  <a:srgbClr val="FF0000"/>
                </a:solidFill>
                <a:latin typeface="Calibri"/>
                <a:cs typeface="Calibri"/>
              </a:rPr>
              <a:t>και, </a:t>
            </a:r>
            <a:r>
              <a:rPr sz="1000" spc="95" dirty="0">
                <a:solidFill>
                  <a:srgbClr val="FF0000"/>
                </a:solidFill>
                <a:latin typeface="Calibri"/>
                <a:cs typeface="Calibri"/>
              </a:rPr>
              <a:t>στη </a:t>
            </a:r>
            <a:r>
              <a:rPr sz="1000" spc="85" dirty="0">
                <a:solidFill>
                  <a:srgbClr val="FF0000"/>
                </a:solidFill>
                <a:latin typeface="Calibri"/>
                <a:cs typeface="Calibri"/>
              </a:rPr>
              <a:t>συνέχεια, </a:t>
            </a:r>
            <a:r>
              <a:rPr sz="1000" spc="100" dirty="0">
                <a:solidFill>
                  <a:srgbClr val="FF0000"/>
                </a:solidFill>
                <a:latin typeface="Calibri"/>
                <a:cs typeface="Calibri"/>
              </a:rPr>
              <a:t>να </a:t>
            </a:r>
            <a:r>
              <a:rPr sz="1000" spc="90" dirty="0">
                <a:solidFill>
                  <a:srgbClr val="FF0000"/>
                </a:solidFill>
                <a:latin typeface="Calibri"/>
                <a:cs typeface="Calibri"/>
              </a:rPr>
              <a:t>το </a:t>
            </a:r>
            <a:r>
              <a:rPr sz="1000" spc="95" dirty="0">
                <a:solidFill>
                  <a:srgbClr val="FF0000"/>
                </a:solidFill>
                <a:latin typeface="Calibri"/>
                <a:cs typeface="Calibri"/>
              </a:rPr>
              <a:t>αποθηκεύσετε </a:t>
            </a:r>
            <a:r>
              <a:rPr sz="1000" spc="90" dirty="0">
                <a:solidFill>
                  <a:srgbClr val="FF0000"/>
                </a:solidFill>
                <a:latin typeface="Calibri"/>
                <a:cs typeface="Calibri"/>
              </a:rPr>
              <a:t>στην αρχική </a:t>
            </a:r>
            <a:r>
              <a:rPr sz="1000" spc="9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000" spc="90" dirty="0">
                <a:solidFill>
                  <a:srgbClr val="FF0000"/>
                </a:solidFill>
                <a:latin typeface="Calibri"/>
                <a:cs typeface="Calibri"/>
              </a:rPr>
              <a:t>διαδρομή.</a:t>
            </a:r>
            <a:endParaRPr sz="1000" dirty="0">
              <a:latin typeface="Calibri"/>
              <a:cs typeface="Calibri"/>
            </a:endParaRPr>
          </a:p>
          <a:p>
            <a:pPr marR="1537970" algn="ctr">
              <a:lnSpc>
                <a:spcPct val="100000"/>
              </a:lnSpc>
              <a:spcBef>
                <a:spcPts val="15"/>
              </a:spcBef>
            </a:pPr>
            <a:r>
              <a:rPr sz="1000" b="1" spc="75" dirty="0">
                <a:solidFill>
                  <a:srgbClr val="FF0000"/>
                </a:solidFill>
                <a:latin typeface="Calibri"/>
                <a:cs typeface="Calibri"/>
              </a:rPr>
              <a:t>Sudo</a:t>
            </a:r>
            <a:r>
              <a:rPr sz="1000" b="1" spc="2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000" b="1" spc="70" dirty="0">
                <a:solidFill>
                  <a:srgbClr val="FF0000"/>
                </a:solidFill>
                <a:latin typeface="Calibri"/>
                <a:cs typeface="Calibri"/>
              </a:rPr>
              <a:t>cp</a:t>
            </a:r>
            <a:r>
              <a:rPr sz="1000" b="1" spc="3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000" b="1" spc="60" dirty="0">
                <a:solidFill>
                  <a:srgbClr val="FF0000"/>
                </a:solidFill>
                <a:latin typeface="Calibri"/>
                <a:cs typeface="Calibri"/>
              </a:rPr>
              <a:t>Source_file</a:t>
            </a:r>
            <a:r>
              <a:rPr sz="1000" b="1" spc="3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000" b="1" spc="50" dirty="0">
                <a:solidFill>
                  <a:srgbClr val="FF0000"/>
                </a:solidFill>
                <a:latin typeface="Calibri"/>
                <a:cs typeface="Calibri"/>
              </a:rPr>
              <a:t>Destination_directory</a:t>
            </a:r>
            <a:endParaRPr sz="1000" dirty="0">
              <a:latin typeface="Calibri"/>
              <a:cs typeface="Calibri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11193462" y="5598490"/>
            <a:ext cx="118745" cy="1244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50" spc="20" dirty="0">
                <a:latin typeface="Calibri"/>
                <a:cs typeface="Calibri"/>
              </a:rPr>
              <a:t>1</a:t>
            </a:r>
            <a:r>
              <a:rPr sz="650" spc="50" dirty="0">
                <a:latin typeface="Calibri"/>
                <a:cs typeface="Calibri"/>
              </a:rPr>
              <a:t>0</a:t>
            </a:r>
            <a:endParaRPr sz="6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6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144250" y="6412229"/>
            <a:ext cx="81280" cy="825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615"/>
              </a:lnSpc>
            </a:pPr>
            <a:r>
              <a:rPr sz="650" spc="-30" dirty="0">
                <a:latin typeface="Calibri"/>
                <a:cs typeface="Calibri"/>
              </a:rPr>
              <a:t>1</a:t>
            </a:r>
            <a:r>
              <a:rPr sz="650" dirty="0">
                <a:latin typeface="Calibri"/>
                <a:cs typeface="Calibri"/>
              </a:rPr>
              <a:t>1</a:t>
            </a:r>
            <a:endParaRPr sz="650">
              <a:latin typeface="Calibri"/>
              <a:cs typeface="Calibri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1081435" y="-20955"/>
            <a:ext cx="10548620" cy="6878955"/>
            <a:chOff x="1064260" y="0"/>
            <a:chExt cx="10548620" cy="6878955"/>
          </a:xfrm>
        </p:grpSpPr>
        <p:sp>
          <p:nvSpPr>
            <p:cNvPr id="4" name="object 4"/>
            <p:cNvSpPr/>
            <p:nvPr/>
          </p:nvSpPr>
          <p:spPr>
            <a:xfrm>
              <a:off x="6896417" y="1270"/>
              <a:ext cx="1818639" cy="6856730"/>
            </a:xfrm>
            <a:custGeom>
              <a:avLst/>
              <a:gdLst/>
              <a:ahLst/>
              <a:cxnLst/>
              <a:rect l="l" t="t" r="r" b="b"/>
              <a:pathLst>
                <a:path w="1818640" h="6856730">
                  <a:moveTo>
                    <a:pt x="0" y="6856730"/>
                  </a:moveTo>
                  <a:lnTo>
                    <a:pt x="1818322" y="0"/>
                  </a:lnTo>
                </a:path>
              </a:pathLst>
            </a:custGeom>
            <a:ln w="22225">
              <a:solidFill>
                <a:srgbClr val="D6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7378064" y="0"/>
              <a:ext cx="2555875" cy="6858000"/>
            </a:xfrm>
            <a:custGeom>
              <a:avLst/>
              <a:gdLst/>
              <a:ahLst/>
              <a:cxnLst/>
              <a:rect l="l" t="t" r="r" b="b"/>
              <a:pathLst>
                <a:path w="2555875" h="6858000">
                  <a:moveTo>
                    <a:pt x="1542097" y="1537652"/>
                  </a:moveTo>
                  <a:lnTo>
                    <a:pt x="1494789" y="1544002"/>
                  </a:lnTo>
                  <a:lnTo>
                    <a:pt x="1451292" y="1562100"/>
                  </a:lnTo>
                  <a:lnTo>
                    <a:pt x="1413827" y="1590675"/>
                  </a:lnTo>
                  <a:lnTo>
                    <a:pt x="1384617" y="1628139"/>
                  </a:lnTo>
                  <a:lnTo>
                    <a:pt x="1365884" y="1673860"/>
                  </a:lnTo>
                  <a:lnTo>
                    <a:pt x="970914" y="3128645"/>
                  </a:lnTo>
                  <a:lnTo>
                    <a:pt x="0" y="6858000"/>
                  </a:lnTo>
                  <a:lnTo>
                    <a:pt x="26034" y="6858000"/>
                  </a:lnTo>
                  <a:lnTo>
                    <a:pt x="996632" y="3136265"/>
                  </a:lnTo>
                  <a:lnTo>
                    <a:pt x="1391284" y="1681479"/>
                  </a:lnTo>
                  <a:lnTo>
                    <a:pt x="1412239" y="1635442"/>
                  </a:lnTo>
                  <a:lnTo>
                    <a:pt x="1445577" y="1599247"/>
                  </a:lnTo>
                  <a:lnTo>
                    <a:pt x="1487804" y="1574800"/>
                  </a:lnTo>
                  <a:lnTo>
                    <a:pt x="1535747" y="1564322"/>
                  </a:lnTo>
                  <a:lnTo>
                    <a:pt x="1637664" y="1564322"/>
                  </a:lnTo>
                  <a:lnTo>
                    <a:pt x="1625600" y="1556702"/>
                  </a:lnTo>
                  <a:lnTo>
                    <a:pt x="1590992" y="1544002"/>
                  </a:lnTo>
                  <a:lnTo>
                    <a:pt x="1542097" y="1537652"/>
                  </a:lnTo>
                  <a:close/>
                </a:path>
                <a:path w="2555875" h="6858000">
                  <a:moveTo>
                    <a:pt x="1637664" y="1564322"/>
                  </a:moveTo>
                  <a:lnTo>
                    <a:pt x="1535747" y="1564322"/>
                  </a:lnTo>
                  <a:lnTo>
                    <a:pt x="1585912" y="1569402"/>
                  </a:lnTo>
                  <a:lnTo>
                    <a:pt x="1615122" y="1580514"/>
                  </a:lnTo>
                  <a:lnTo>
                    <a:pt x="1663700" y="1617662"/>
                  </a:lnTo>
                  <a:lnTo>
                    <a:pt x="1694497" y="1671954"/>
                  </a:lnTo>
                  <a:lnTo>
                    <a:pt x="1702117" y="1732597"/>
                  </a:lnTo>
                  <a:lnTo>
                    <a:pt x="1696719" y="1764029"/>
                  </a:lnTo>
                  <a:lnTo>
                    <a:pt x="1437004" y="2721927"/>
                  </a:lnTo>
                  <a:lnTo>
                    <a:pt x="1430654" y="2770822"/>
                  </a:lnTo>
                  <a:lnTo>
                    <a:pt x="1437004" y="2818129"/>
                  </a:lnTo>
                  <a:lnTo>
                    <a:pt x="1455102" y="2861627"/>
                  </a:lnTo>
                  <a:lnTo>
                    <a:pt x="1483677" y="2899092"/>
                  </a:lnTo>
                  <a:lnTo>
                    <a:pt x="1521459" y="2928302"/>
                  </a:lnTo>
                  <a:lnTo>
                    <a:pt x="1566862" y="2947035"/>
                  </a:lnTo>
                  <a:lnTo>
                    <a:pt x="1618932" y="2953067"/>
                  </a:lnTo>
                  <a:lnTo>
                    <a:pt x="1669097" y="2944812"/>
                  </a:lnTo>
                  <a:lnTo>
                    <a:pt x="1704339" y="2928302"/>
                  </a:lnTo>
                  <a:lnTo>
                    <a:pt x="1617662" y="2928302"/>
                  </a:lnTo>
                  <a:lnTo>
                    <a:pt x="1573212" y="2922904"/>
                  </a:lnTo>
                  <a:lnTo>
                    <a:pt x="1527175" y="2901950"/>
                  </a:lnTo>
                  <a:lnTo>
                    <a:pt x="1490979" y="2868612"/>
                  </a:lnTo>
                  <a:lnTo>
                    <a:pt x="1466532" y="2826385"/>
                  </a:lnTo>
                  <a:lnTo>
                    <a:pt x="1456054" y="2778442"/>
                  </a:lnTo>
                  <a:lnTo>
                    <a:pt x="1461134" y="2728277"/>
                  </a:lnTo>
                  <a:lnTo>
                    <a:pt x="1720850" y="1770379"/>
                  </a:lnTo>
                  <a:lnTo>
                    <a:pt x="1726882" y="1734820"/>
                  </a:lnTo>
                  <a:lnTo>
                    <a:pt x="1725929" y="1701800"/>
                  </a:lnTo>
                  <a:lnTo>
                    <a:pt x="1725929" y="1698942"/>
                  </a:lnTo>
                  <a:lnTo>
                    <a:pt x="1717992" y="1664017"/>
                  </a:lnTo>
                  <a:lnTo>
                    <a:pt x="1703069" y="1630679"/>
                  </a:lnTo>
                  <a:lnTo>
                    <a:pt x="1682114" y="1600517"/>
                  </a:lnTo>
                  <a:lnTo>
                    <a:pt x="1656079" y="1575752"/>
                  </a:lnTo>
                  <a:lnTo>
                    <a:pt x="1637664" y="1564322"/>
                  </a:lnTo>
                  <a:close/>
                </a:path>
                <a:path w="2555875" h="6858000">
                  <a:moveTo>
                    <a:pt x="2555875" y="0"/>
                  </a:moveTo>
                  <a:lnTo>
                    <a:pt x="2528569" y="0"/>
                  </a:lnTo>
                  <a:lnTo>
                    <a:pt x="2100177" y="1562100"/>
                  </a:lnTo>
                  <a:lnTo>
                    <a:pt x="1757679" y="2837497"/>
                  </a:lnTo>
                  <a:lnTo>
                    <a:pt x="1732914" y="2875279"/>
                  </a:lnTo>
                  <a:lnTo>
                    <a:pt x="1699894" y="2903537"/>
                  </a:lnTo>
                  <a:lnTo>
                    <a:pt x="1660525" y="2921635"/>
                  </a:lnTo>
                  <a:lnTo>
                    <a:pt x="1617662" y="2928302"/>
                  </a:lnTo>
                  <a:lnTo>
                    <a:pt x="1704339" y="2928302"/>
                  </a:lnTo>
                  <a:lnTo>
                    <a:pt x="1714817" y="2923540"/>
                  </a:lnTo>
                  <a:lnTo>
                    <a:pt x="1753234" y="2890520"/>
                  </a:lnTo>
                  <a:lnTo>
                    <a:pt x="1782127" y="2846387"/>
                  </a:lnTo>
                  <a:lnTo>
                    <a:pt x="1782127" y="2845117"/>
                  </a:lnTo>
                  <a:lnTo>
                    <a:pt x="2124709" y="1568132"/>
                  </a:lnTo>
                  <a:lnTo>
                    <a:pt x="2555875" y="0"/>
                  </a:lnTo>
                  <a:close/>
                </a:path>
              </a:pathLst>
            </a:custGeom>
            <a:solidFill>
              <a:srgbClr val="FFB8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7895907" y="5207635"/>
              <a:ext cx="756285" cy="1645920"/>
            </a:xfrm>
            <a:custGeom>
              <a:avLst/>
              <a:gdLst/>
              <a:ahLst/>
              <a:cxnLst/>
              <a:rect l="l" t="t" r="r" b="b"/>
              <a:pathLst>
                <a:path w="756284" h="1645920">
                  <a:moveTo>
                    <a:pt x="578484" y="0"/>
                  </a:moveTo>
                  <a:lnTo>
                    <a:pt x="532129" y="6350"/>
                  </a:lnTo>
                  <a:lnTo>
                    <a:pt x="489902" y="24129"/>
                  </a:lnTo>
                  <a:lnTo>
                    <a:pt x="453389" y="52387"/>
                  </a:lnTo>
                  <a:lnTo>
                    <a:pt x="425132" y="89534"/>
                  </a:lnTo>
                  <a:lnTo>
                    <a:pt x="406400" y="134619"/>
                  </a:lnTo>
                  <a:lnTo>
                    <a:pt x="0" y="1645602"/>
                  </a:lnTo>
                  <a:lnTo>
                    <a:pt x="26352" y="1645602"/>
                  </a:lnTo>
                  <a:lnTo>
                    <a:pt x="430212" y="140969"/>
                  </a:lnTo>
                  <a:lnTo>
                    <a:pt x="450214" y="95249"/>
                  </a:lnTo>
                  <a:lnTo>
                    <a:pt x="482282" y="59689"/>
                  </a:lnTo>
                  <a:lnTo>
                    <a:pt x="523239" y="35559"/>
                  </a:lnTo>
                  <a:lnTo>
                    <a:pt x="569595" y="25399"/>
                  </a:lnTo>
                  <a:lnTo>
                    <a:pt x="662362" y="25399"/>
                  </a:lnTo>
                  <a:lnTo>
                    <a:pt x="624839" y="6350"/>
                  </a:lnTo>
                  <a:lnTo>
                    <a:pt x="578484" y="0"/>
                  </a:lnTo>
                  <a:close/>
                </a:path>
                <a:path w="756284" h="1645920">
                  <a:moveTo>
                    <a:pt x="662362" y="25399"/>
                  </a:moveTo>
                  <a:lnTo>
                    <a:pt x="569595" y="25399"/>
                  </a:lnTo>
                  <a:lnTo>
                    <a:pt x="618489" y="30797"/>
                  </a:lnTo>
                  <a:lnTo>
                    <a:pt x="672464" y="57784"/>
                  </a:lnTo>
                  <a:lnTo>
                    <a:pt x="711517" y="103822"/>
                  </a:lnTo>
                  <a:lnTo>
                    <a:pt x="730884" y="161607"/>
                  </a:lnTo>
                  <a:lnTo>
                    <a:pt x="731837" y="192087"/>
                  </a:lnTo>
                  <a:lnTo>
                    <a:pt x="726439" y="222884"/>
                  </a:lnTo>
                  <a:lnTo>
                    <a:pt x="343852" y="1645602"/>
                  </a:lnTo>
                  <a:lnTo>
                    <a:pt x="370204" y="1645602"/>
                  </a:lnTo>
                  <a:lnTo>
                    <a:pt x="750252" y="229552"/>
                  </a:lnTo>
                  <a:lnTo>
                    <a:pt x="756284" y="193674"/>
                  </a:lnTo>
                  <a:lnTo>
                    <a:pt x="755332" y="158432"/>
                  </a:lnTo>
                  <a:lnTo>
                    <a:pt x="732789" y="91122"/>
                  </a:lnTo>
                  <a:lnTo>
                    <a:pt x="686752" y="37782"/>
                  </a:lnTo>
                  <a:lnTo>
                    <a:pt x="662362" y="25399"/>
                  </a:lnTo>
                  <a:close/>
                </a:path>
              </a:pathLst>
            </a:custGeom>
            <a:solidFill>
              <a:srgbClr val="D679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548880" y="6167120"/>
              <a:ext cx="3294379" cy="612140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005319" y="1490980"/>
              <a:ext cx="4607560" cy="5173980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7245350" y="2635249"/>
              <a:ext cx="1430020" cy="690880"/>
            </a:xfrm>
            <a:custGeom>
              <a:avLst/>
              <a:gdLst/>
              <a:ahLst/>
              <a:cxnLst/>
              <a:rect l="l" t="t" r="r" b="b"/>
              <a:pathLst>
                <a:path w="1430020" h="690879">
                  <a:moveTo>
                    <a:pt x="0" y="358139"/>
                  </a:moveTo>
                  <a:lnTo>
                    <a:pt x="1430020" y="358139"/>
                  </a:lnTo>
                  <a:lnTo>
                    <a:pt x="1430020" y="0"/>
                  </a:lnTo>
                  <a:lnTo>
                    <a:pt x="0" y="0"/>
                  </a:lnTo>
                  <a:lnTo>
                    <a:pt x="0" y="358139"/>
                  </a:lnTo>
                </a:path>
                <a:path w="1430020" h="690879">
                  <a:moveTo>
                    <a:pt x="129540" y="690879"/>
                  </a:moveTo>
                  <a:lnTo>
                    <a:pt x="939800" y="690879"/>
                  </a:lnTo>
                  <a:lnTo>
                    <a:pt x="939800" y="535939"/>
                  </a:lnTo>
                  <a:lnTo>
                    <a:pt x="129540" y="535939"/>
                  </a:lnTo>
                  <a:lnTo>
                    <a:pt x="129540" y="690879"/>
                  </a:lnTo>
                </a:path>
              </a:pathLst>
            </a:custGeom>
            <a:ln w="285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64260" y="2483802"/>
              <a:ext cx="4949507" cy="3479164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214120" y="2633980"/>
              <a:ext cx="4462780" cy="2992120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1118870" y="3232149"/>
              <a:ext cx="538480" cy="198120"/>
            </a:xfrm>
            <a:custGeom>
              <a:avLst/>
              <a:gdLst/>
              <a:ahLst/>
              <a:cxnLst/>
              <a:rect l="l" t="t" r="r" b="b"/>
              <a:pathLst>
                <a:path w="538480" h="198120">
                  <a:moveTo>
                    <a:pt x="0" y="198120"/>
                  </a:moveTo>
                  <a:lnTo>
                    <a:pt x="538480" y="198120"/>
                  </a:lnTo>
                  <a:lnTo>
                    <a:pt x="538480" y="0"/>
                  </a:lnTo>
                  <a:lnTo>
                    <a:pt x="0" y="0"/>
                  </a:lnTo>
                  <a:lnTo>
                    <a:pt x="0" y="198120"/>
                  </a:lnTo>
                </a:path>
              </a:pathLst>
            </a:custGeom>
            <a:ln w="2857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1656080" y="2776855"/>
              <a:ext cx="5591175" cy="570865"/>
            </a:xfrm>
            <a:custGeom>
              <a:avLst/>
              <a:gdLst/>
              <a:ahLst/>
              <a:cxnLst/>
              <a:rect l="l" t="t" r="r" b="b"/>
              <a:pathLst>
                <a:path w="5591175" h="570864">
                  <a:moveTo>
                    <a:pt x="5494655" y="31432"/>
                  </a:moveTo>
                  <a:lnTo>
                    <a:pt x="0" y="539115"/>
                  </a:lnTo>
                  <a:lnTo>
                    <a:pt x="2857" y="570547"/>
                  </a:lnTo>
                  <a:lnTo>
                    <a:pt x="5497830" y="63182"/>
                  </a:lnTo>
                  <a:lnTo>
                    <a:pt x="5494655" y="31432"/>
                  </a:lnTo>
                  <a:close/>
                </a:path>
                <a:path w="5591175" h="570864">
                  <a:moveTo>
                    <a:pt x="5569267" y="30162"/>
                  </a:moveTo>
                  <a:lnTo>
                    <a:pt x="5510530" y="30162"/>
                  </a:lnTo>
                  <a:lnTo>
                    <a:pt x="5513705" y="61595"/>
                  </a:lnTo>
                  <a:lnTo>
                    <a:pt x="5497830" y="63182"/>
                  </a:lnTo>
                  <a:lnTo>
                    <a:pt x="5500687" y="94615"/>
                  </a:lnTo>
                  <a:lnTo>
                    <a:pt x="5591175" y="38735"/>
                  </a:lnTo>
                  <a:lnTo>
                    <a:pt x="5569267" y="30162"/>
                  </a:lnTo>
                  <a:close/>
                </a:path>
                <a:path w="5591175" h="570864">
                  <a:moveTo>
                    <a:pt x="5510530" y="30162"/>
                  </a:moveTo>
                  <a:lnTo>
                    <a:pt x="5494655" y="31432"/>
                  </a:lnTo>
                  <a:lnTo>
                    <a:pt x="5497830" y="63182"/>
                  </a:lnTo>
                  <a:lnTo>
                    <a:pt x="5513705" y="61595"/>
                  </a:lnTo>
                  <a:lnTo>
                    <a:pt x="5510530" y="30162"/>
                  </a:lnTo>
                  <a:close/>
                </a:path>
                <a:path w="5591175" h="570864">
                  <a:moveTo>
                    <a:pt x="5491797" y="0"/>
                  </a:moveTo>
                  <a:lnTo>
                    <a:pt x="5494655" y="31432"/>
                  </a:lnTo>
                  <a:lnTo>
                    <a:pt x="5510530" y="30162"/>
                  </a:lnTo>
                  <a:lnTo>
                    <a:pt x="5569267" y="30162"/>
                  </a:lnTo>
                  <a:lnTo>
                    <a:pt x="5491797" y="0"/>
                  </a:lnTo>
                  <a:close/>
                </a:path>
              </a:pathLst>
            </a:custGeom>
            <a:solidFill>
              <a:srgbClr val="FFB8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object 14"/>
          <p:cNvSpPr txBox="1"/>
          <p:nvPr/>
        </p:nvSpPr>
        <p:spPr>
          <a:xfrm>
            <a:off x="875030" y="832167"/>
            <a:ext cx="4175760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160" dirty="0">
                <a:latin typeface="Times New Roman"/>
                <a:cs typeface="Times New Roman"/>
              </a:rPr>
              <a:t>Κανόνες</a:t>
            </a:r>
            <a:r>
              <a:rPr sz="2000" spc="180" dirty="0">
                <a:latin typeface="Times New Roman"/>
                <a:cs typeface="Times New Roman"/>
              </a:rPr>
              <a:t> </a:t>
            </a:r>
            <a:r>
              <a:rPr sz="2000" spc="125" dirty="0">
                <a:latin typeface="Times New Roman"/>
                <a:cs typeface="Times New Roman"/>
              </a:rPr>
              <a:t>και</a:t>
            </a:r>
            <a:r>
              <a:rPr sz="2000" spc="155" dirty="0">
                <a:latin typeface="Times New Roman"/>
                <a:cs typeface="Times New Roman"/>
              </a:rPr>
              <a:t> διαρθρώσεις</a:t>
            </a:r>
            <a:r>
              <a:rPr sz="2000" spc="180" dirty="0">
                <a:latin typeface="Times New Roman"/>
                <a:cs typeface="Times New Roman"/>
              </a:rPr>
              <a:t> </a:t>
            </a:r>
            <a:r>
              <a:rPr sz="2000" spc="145" dirty="0">
                <a:latin typeface="Times New Roman"/>
                <a:cs typeface="Times New Roman"/>
              </a:rPr>
              <a:t>Suricata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376188" y="6442047"/>
            <a:ext cx="5741670" cy="14106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ts val="1050"/>
              </a:lnSpc>
            </a:pPr>
            <a:r>
              <a:rPr lang="el-GR" sz="1000" b="1" spc="60" dirty="0" err="1">
                <a:solidFill>
                  <a:srgbClr val="FF0000"/>
                </a:solidFill>
                <a:latin typeface="Calibri"/>
                <a:cs typeface="Calibri"/>
              </a:rPr>
              <a:t>sudo</a:t>
            </a:r>
            <a:r>
              <a:rPr lang="el-GR" sz="1000" b="1" spc="6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lang="el-GR" sz="1000" b="1" spc="60" dirty="0" err="1">
                <a:solidFill>
                  <a:srgbClr val="FF0000"/>
                </a:solidFill>
                <a:latin typeface="Calibri"/>
                <a:cs typeface="Calibri"/>
              </a:rPr>
              <a:t>cp</a:t>
            </a:r>
            <a:r>
              <a:rPr lang="el-GR" sz="1000" b="1" spc="60" dirty="0">
                <a:solidFill>
                  <a:srgbClr val="FF0000"/>
                </a:solidFill>
                <a:latin typeface="Calibri"/>
                <a:cs typeface="Calibri"/>
              </a:rPr>
              <a:t> &lt;</a:t>
            </a:r>
            <a:r>
              <a:rPr lang="el-GR" sz="1000" b="1" spc="60" dirty="0" err="1">
                <a:solidFill>
                  <a:srgbClr val="FF0000"/>
                </a:solidFill>
                <a:latin typeface="Calibri"/>
                <a:cs typeface="Calibri"/>
              </a:rPr>
              <a:t>Αρχείο_Προέλευσης</a:t>
            </a:r>
            <a:r>
              <a:rPr lang="el-GR" sz="1000" b="1" spc="60" dirty="0">
                <a:solidFill>
                  <a:srgbClr val="FF0000"/>
                </a:solidFill>
                <a:latin typeface="Calibri"/>
                <a:cs typeface="Calibri"/>
              </a:rPr>
              <a:t>&gt; &lt;</a:t>
            </a:r>
            <a:r>
              <a:rPr lang="el-GR" sz="1000" b="1" spc="60" dirty="0" err="1">
                <a:solidFill>
                  <a:srgbClr val="FF0000"/>
                </a:solidFill>
                <a:latin typeface="Calibri"/>
                <a:cs typeface="Calibri"/>
              </a:rPr>
              <a:t>Φάκελος_Προορισμού</a:t>
            </a:r>
            <a:r>
              <a:rPr lang="el-GR" sz="1000" b="1" spc="60" dirty="0">
                <a:solidFill>
                  <a:srgbClr val="FF0000"/>
                </a:solidFill>
                <a:latin typeface="Calibri"/>
                <a:cs typeface="Calibri"/>
              </a:rPr>
              <a:t>&gt;</a:t>
            </a:r>
            <a:endParaRPr sz="1000" dirty="0"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727709" y="1438592"/>
            <a:ext cx="4949190" cy="633730"/>
          </a:xfrm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40"/>
              </a:spcBef>
            </a:pPr>
            <a:r>
              <a:rPr sz="1000" spc="65" dirty="0">
                <a:solidFill>
                  <a:srgbClr val="FF0000"/>
                </a:solidFill>
                <a:latin typeface="Calibri"/>
                <a:cs typeface="Calibri"/>
              </a:rPr>
              <a:t>Πρέπει</a:t>
            </a:r>
            <a:r>
              <a:rPr sz="1000" spc="3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000" spc="75" dirty="0">
                <a:solidFill>
                  <a:srgbClr val="FF0000"/>
                </a:solidFill>
                <a:latin typeface="Calibri"/>
                <a:cs typeface="Calibri"/>
              </a:rPr>
              <a:t>να</a:t>
            </a:r>
            <a:r>
              <a:rPr sz="1000" spc="4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000" spc="75" dirty="0">
                <a:solidFill>
                  <a:srgbClr val="FF0000"/>
                </a:solidFill>
                <a:latin typeface="Calibri"/>
                <a:cs typeface="Calibri"/>
              </a:rPr>
              <a:t>διαρθρώσουμε</a:t>
            </a:r>
            <a:r>
              <a:rPr sz="1000" spc="4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000" spc="65" dirty="0">
                <a:solidFill>
                  <a:srgbClr val="FF0000"/>
                </a:solidFill>
                <a:latin typeface="Calibri"/>
                <a:cs typeface="Calibri"/>
              </a:rPr>
              <a:t>το</a:t>
            </a:r>
            <a:r>
              <a:rPr sz="1000" spc="4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000" b="1" spc="85" dirty="0">
                <a:solidFill>
                  <a:srgbClr val="FF0000"/>
                </a:solidFill>
                <a:latin typeface="Calibri"/>
                <a:cs typeface="Calibri"/>
              </a:rPr>
              <a:t>HOME_NET</a:t>
            </a:r>
            <a:r>
              <a:rPr sz="1000" b="1" spc="3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000" spc="75" dirty="0">
                <a:solidFill>
                  <a:srgbClr val="FF0000"/>
                </a:solidFill>
                <a:latin typeface="Calibri"/>
                <a:cs typeface="Calibri"/>
              </a:rPr>
              <a:t>που</a:t>
            </a:r>
            <a:r>
              <a:rPr sz="1000" spc="4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000" spc="70" dirty="0">
                <a:solidFill>
                  <a:srgbClr val="FF0000"/>
                </a:solidFill>
                <a:latin typeface="Calibri"/>
                <a:cs typeface="Calibri"/>
              </a:rPr>
              <a:t>θέλουμε</a:t>
            </a:r>
            <a:r>
              <a:rPr sz="1000" spc="4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000" spc="75" dirty="0">
                <a:solidFill>
                  <a:srgbClr val="FF0000"/>
                </a:solidFill>
                <a:latin typeface="Calibri"/>
                <a:cs typeface="Calibri"/>
              </a:rPr>
              <a:t>να</a:t>
            </a:r>
            <a:r>
              <a:rPr sz="1000" spc="4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000" b="1" spc="65" dirty="0">
                <a:solidFill>
                  <a:srgbClr val="FF0000"/>
                </a:solidFill>
                <a:latin typeface="Calibri"/>
                <a:cs typeface="Calibri"/>
              </a:rPr>
              <a:t>παρακολουθούμε</a:t>
            </a:r>
            <a:endParaRPr sz="10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sz="1000" spc="60" dirty="0">
                <a:solidFill>
                  <a:srgbClr val="FF0000"/>
                </a:solidFill>
                <a:latin typeface="Calibri"/>
                <a:cs typeface="Calibri"/>
              </a:rPr>
              <a:t>και</a:t>
            </a:r>
            <a:r>
              <a:rPr sz="1000" spc="3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000" b="1" spc="70" dirty="0">
                <a:solidFill>
                  <a:srgbClr val="FF0000"/>
                </a:solidFill>
                <a:latin typeface="Calibri"/>
                <a:cs typeface="Calibri"/>
              </a:rPr>
              <a:t>βεβαιωθείτε</a:t>
            </a:r>
            <a:r>
              <a:rPr sz="1000" b="1" spc="2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000" b="1" spc="55" dirty="0">
                <a:solidFill>
                  <a:srgbClr val="FF0000"/>
                </a:solidFill>
                <a:latin typeface="Calibri"/>
                <a:cs typeface="Calibri"/>
              </a:rPr>
              <a:t>ότι</a:t>
            </a:r>
            <a:r>
              <a:rPr sz="1000" b="1" spc="3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000" spc="55" dirty="0">
                <a:solidFill>
                  <a:srgbClr val="FF0000"/>
                </a:solidFill>
                <a:latin typeface="Calibri"/>
                <a:cs typeface="Calibri"/>
              </a:rPr>
              <a:t>έχει</a:t>
            </a:r>
            <a:r>
              <a:rPr sz="1000" spc="3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000" spc="60" dirty="0">
                <a:solidFill>
                  <a:srgbClr val="FF0000"/>
                </a:solidFill>
                <a:latin typeface="Calibri"/>
                <a:cs typeface="Calibri"/>
              </a:rPr>
              <a:t>οριστεί</a:t>
            </a:r>
            <a:r>
              <a:rPr sz="1000" spc="4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000" spc="65" dirty="0">
                <a:solidFill>
                  <a:srgbClr val="FF0000"/>
                </a:solidFill>
                <a:latin typeface="Calibri"/>
                <a:cs typeface="Calibri"/>
              </a:rPr>
              <a:t>το</a:t>
            </a:r>
            <a:r>
              <a:rPr sz="1000" spc="3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000" spc="75" dirty="0">
                <a:solidFill>
                  <a:srgbClr val="FF0000"/>
                </a:solidFill>
                <a:latin typeface="Calibri"/>
                <a:cs typeface="Calibri"/>
              </a:rPr>
              <a:t>σωστό</a:t>
            </a:r>
            <a:r>
              <a:rPr sz="1000" spc="4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000" spc="75" dirty="0">
                <a:solidFill>
                  <a:srgbClr val="FF0000"/>
                </a:solidFill>
                <a:latin typeface="Calibri"/>
                <a:cs typeface="Calibri"/>
              </a:rPr>
              <a:t>όνομα</a:t>
            </a:r>
            <a:r>
              <a:rPr sz="1000" spc="3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000" b="1" spc="65" dirty="0">
                <a:solidFill>
                  <a:srgbClr val="FF0000"/>
                </a:solidFill>
                <a:latin typeface="Calibri"/>
                <a:cs typeface="Calibri"/>
              </a:rPr>
              <a:t>διασύνδεσης</a:t>
            </a:r>
            <a:r>
              <a:rPr sz="1000" spc="65" dirty="0">
                <a:solidFill>
                  <a:srgbClr val="FF0000"/>
                </a:solidFill>
                <a:latin typeface="Calibri"/>
                <a:cs typeface="Calibri"/>
              </a:rPr>
              <a:t>.</a:t>
            </a:r>
            <a:r>
              <a:rPr sz="1000" spc="3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000" spc="70" dirty="0">
                <a:solidFill>
                  <a:srgbClr val="FF0000"/>
                </a:solidFill>
                <a:latin typeface="Calibri"/>
                <a:cs typeface="Calibri"/>
              </a:rPr>
              <a:t>Επομένως,</a:t>
            </a:r>
            <a:r>
              <a:rPr sz="1000" spc="3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000" spc="65" dirty="0">
                <a:solidFill>
                  <a:srgbClr val="FF0000"/>
                </a:solidFill>
                <a:latin typeface="Calibri"/>
                <a:cs typeface="Calibri"/>
              </a:rPr>
              <a:t>πρέπει</a:t>
            </a:r>
            <a:endParaRPr sz="10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700">
              <a:latin typeface="Calibri"/>
              <a:cs typeface="Calibri"/>
            </a:endParaRPr>
          </a:p>
          <a:p>
            <a:pPr marL="109855">
              <a:lnSpc>
                <a:spcPct val="100000"/>
              </a:lnSpc>
            </a:pPr>
            <a:r>
              <a:rPr sz="1000" spc="75" dirty="0">
                <a:solidFill>
                  <a:srgbClr val="FF0000"/>
                </a:solidFill>
                <a:latin typeface="Calibri"/>
                <a:cs typeface="Calibri"/>
              </a:rPr>
              <a:t>να</a:t>
            </a:r>
            <a:r>
              <a:rPr sz="1000" spc="1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000" spc="70" dirty="0">
                <a:solidFill>
                  <a:srgbClr val="FF0000"/>
                </a:solidFill>
                <a:latin typeface="Calibri"/>
                <a:cs typeface="Calibri"/>
              </a:rPr>
              <a:t>γνωρίζουμε</a:t>
            </a:r>
            <a:r>
              <a:rPr sz="1000" spc="2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000" spc="70" dirty="0">
                <a:solidFill>
                  <a:srgbClr val="FF0000"/>
                </a:solidFill>
                <a:latin typeface="Calibri"/>
                <a:cs typeface="Calibri"/>
              </a:rPr>
              <a:t>τη</a:t>
            </a:r>
            <a:r>
              <a:rPr sz="1000" spc="2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000" b="1" spc="70" dirty="0">
                <a:solidFill>
                  <a:srgbClr val="FF0000"/>
                </a:solidFill>
                <a:latin typeface="Calibri"/>
                <a:cs typeface="Calibri"/>
              </a:rPr>
              <a:t>διασύνδεση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38735" y="3134674"/>
            <a:ext cx="1052830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spc="65" dirty="0" err="1">
                <a:solidFill>
                  <a:srgbClr val="FF0000"/>
                </a:solidFill>
                <a:latin typeface="Calibri"/>
                <a:cs typeface="Calibri"/>
              </a:rPr>
              <a:t>Δι</a:t>
            </a:r>
            <a:r>
              <a:rPr sz="1000" b="1" spc="65" dirty="0">
                <a:solidFill>
                  <a:srgbClr val="FF0000"/>
                </a:solidFill>
                <a:latin typeface="Calibri"/>
                <a:cs typeface="Calibri"/>
              </a:rPr>
              <a:t>ασύνδεση</a:t>
            </a:r>
            <a:r>
              <a:rPr lang="el-GR" sz="1000" b="1" spc="65" dirty="0">
                <a:solidFill>
                  <a:srgbClr val="FF0000"/>
                </a:solidFill>
                <a:latin typeface="Calibri"/>
                <a:cs typeface="Calibri"/>
              </a:rPr>
              <a:t>-</a:t>
            </a:r>
            <a:r>
              <a:rPr lang="el-GR" sz="1000" b="1" spc="65" dirty="0" err="1">
                <a:solidFill>
                  <a:srgbClr val="FF0000"/>
                </a:solidFill>
                <a:latin typeface="Calibri"/>
                <a:cs typeface="Calibri"/>
              </a:rPr>
              <a:t>Διεπαφή</a:t>
            </a:r>
            <a:r>
              <a:rPr lang="el-GR" sz="1000" b="1" spc="6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endParaRPr sz="1000" dirty="0">
              <a:latin typeface="Calibri"/>
              <a:cs typeface="Calibr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321692" y="5991327"/>
            <a:ext cx="6199505" cy="4744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95" dirty="0">
                <a:solidFill>
                  <a:srgbClr val="FF0000"/>
                </a:solidFill>
                <a:latin typeface="Calibri"/>
                <a:cs typeface="Calibri"/>
              </a:rPr>
              <a:t>Μπορείτε</a:t>
            </a:r>
            <a:r>
              <a:rPr sz="1000" spc="5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000" spc="90" dirty="0">
                <a:solidFill>
                  <a:srgbClr val="FF0000"/>
                </a:solidFill>
                <a:latin typeface="Calibri"/>
                <a:cs typeface="Calibri"/>
              </a:rPr>
              <a:t>επίσης</a:t>
            </a:r>
            <a:r>
              <a:rPr sz="1000" spc="4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000" spc="100" dirty="0">
                <a:solidFill>
                  <a:srgbClr val="FF0000"/>
                </a:solidFill>
                <a:latin typeface="Calibri"/>
                <a:cs typeface="Calibri"/>
              </a:rPr>
              <a:t>να</a:t>
            </a:r>
            <a:r>
              <a:rPr sz="1000" spc="4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000" spc="90" dirty="0">
                <a:solidFill>
                  <a:srgbClr val="FF0000"/>
                </a:solidFill>
                <a:latin typeface="Calibri"/>
                <a:cs typeface="Calibri"/>
              </a:rPr>
              <a:t>αντιγράψετε</a:t>
            </a:r>
            <a:r>
              <a:rPr sz="1000" spc="4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000" spc="90" dirty="0">
                <a:solidFill>
                  <a:srgbClr val="FF0000"/>
                </a:solidFill>
                <a:latin typeface="Calibri"/>
                <a:cs typeface="Calibri"/>
              </a:rPr>
              <a:t>το</a:t>
            </a:r>
            <a:r>
              <a:rPr sz="1000" spc="5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000" b="1" spc="90" dirty="0">
                <a:solidFill>
                  <a:srgbClr val="FF0000"/>
                </a:solidFill>
                <a:latin typeface="Calibri"/>
                <a:cs typeface="Calibri"/>
              </a:rPr>
              <a:t>αρχείο</a:t>
            </a:r>
            <a:r>
              <a:rPr sz="1000" b="1" spc="4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000" b="1" spc="80" dirty="0">
                <a:solidFill>
                  <a:srgbClr val="FF0000"/>
                </a:solidFill>
                <a:latin typeface="Calibri"/>
                <a:cs typeface="Calibri"/>
              </a:rPr>
              <a:t>suricata.yaml,</a:t>
            </a:r>
            <a:r>
              <a:rPr sz="1000" b="1" spc="4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000" spc="100" dirty="0">
                <a:solidFill>
                  <a:srgbClr val="FF0000"/>
                </a:solidFill>
                <a:latin typeface="Calibri"/>
                <a:cs typeface="Calibri"/>
              </a:rPr>
              <a:t>να</a:t>
            </a:r>
            <a:r>
              <a:rPr sz="1000" spc="4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000" spc="90" dirty="0">
                <a:solidFill>
                  <a:srgbClr val="FF0000"/>
                </a:solidFill>
                <a:latin typeface="Calibri"/>
                <a:cs typeface="Calibri"/>
              </a:rPr>
              <a:t>επ</a:t>
            </a:r>
            <a:r>
              <a:rPr sz="1000" spc="90" dirty="0" err="1">
                <a:solidFill>
                  <a:srgbClr val="FF0000"/>
                </a:solidFill>
                <a:latin typeface="Calibri"/>
                <a:cs typeface="Calibri"/>
              </a:rPr>
              <a:t>ικολλήσετε</a:t>
            </a:r>
            <a:r>
              <a:rPr sz="1000" spc="4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lang="el-GR" sz="1000" spc="90" dirty="0">
                <a:solidFill>
                  <a:srgbClr val="FF0000"/>
                </a:solidFill>
                <a:latin typeface="Calibri"/>
                <a:cs typeface="Calibri"/>
              </a:rPr>
              <a:t>ένα αντίγραφο στην επιφάνεια εργασίας, να κάνετε τις αλλαγές σας και στη συνέχεια να το αποθηκεύσετε πίσω στη αρχική διαδρομή.</a:t>
            </a:r>
            <a:endParaRPr sz="1000" dirty="0">
              <a:latin typeface="Calibri"/>
              <a:cs typeface="Calibri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8308340" y="33019"/>
            <a:ext cx="2174240" cy="1244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50" spc="60" dirty="0">
                <a:latin typeface="Calibri"/>
                <a:cs typeface="Calibri"/>
              </a:rPr>
              <a:t>CSP004_C_E:</a:t>
            </a:r>
            <a:r>
              <a:rPr sz="650" spc="35" dirty="0">
                <a:latin typeface="Calibri"/>
                <a:cs typeface="Calibri"/>
              </a:rPr>
              <a:t> </a:t>
            </a:r>
            <a:r>
              <a:rPr sz="650" spc="55" dirty="0">
                <a:latin typeface="Calibri"/>
                <a:cs typeface="Calibri"/>
              </a:rPr>
              <a:t>Abdelkader</a:t>
            </a:r>
            <a:r>
              <a:rPr sz="650" spc="30" dirty="0">
                <a:latin typeface="Calibri"/>
                <a:cs typeface="Calibri"/>
              </a:rPr>
              <a:t> </a:t>
            </a:r>
            <a:r>
              <a:rPr sz="650" spc="60" dirty="0">
                <a:latin typeface="Calibri"/>
                <a:cs typeface="Calibri"/>
              </a:rPr>
              <a:t>Shaaban</a:t>
            </a:r>
            <a:r>
              <a:rPr sz="650" spc="40" dirty="0">
                <a:latin typeface="Calibri"/>
                <a:cs typeface="Calibri"/>
              </a:rPr>
              <a:t> </a:t>
            </a:r>
            <a:r>
              <a:rPr sz="650" spc="55" dirty="0">
                <a:latin typeface="Calibri"/>
                <a:cs typeface="Calibri"/>
              </a:rPr>
              <a:t>και</a:t>
            </a:r>
            <a:r>
              <a:rPr sz="650" spc="25" dirty="0">
                <a:latin typeface="Calibri"/>
                <a:cs typeface="Calibri"/>
              </a:rPr>
              <a:t> </a:t>
            </a:r>
            <a:r>
              <a:rPr sz="650" spc="50" dirty="0">
                <a:latin typeface="Calibri"/>
                <a:cs typeface="Calibri"/>
              </a:rPr>
              <a:t>Stefan</a:t>
            </a:r>
            <a:r>
              <a:rPr sz="650" spc="25" dirty="0">
                <a:latin typeface="Calibri"/>
                <a:cs typeface="Calibri"/>
              </a:rPr>
              <a:t> </a:t>
            </a:r>
            <a:r>
              <a:rPr sz="650" spc="50" dirty="0">
                <a:latin typeface="Calibri"/>
                <a:cs typeface="Calibri"/>
              </a:rPr>
              <a:t>Schauer</a:t>
            </a:r>
            <a:endParaRPr sz="650">
              <a:latin typeface="Calibri"/>
              <a:cs typeface="Calibri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7666990" y="203834"/>
            <a:ext cx="3653154" cy="4813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100"/>
              </a:spcBef>
            </a:pPr>
            <a:r>
              <a:rPr sz="1000" spc="70" dirty="0">
                <a:latin typeface="Calibri"/>
                <a:cs typeface="Calibri"/>
              </a:rPr>
              <a:t>Μπορείτε</a:t>
            </a:r>
            <a:r>
              <a:rPr sz="1000" spc="35" dirty="0">
                <a:latin typeface="Calibri"/>
                <a:cs typeface="Calibri"/>
              </a:rPr>
              <a:t> </a:t>
            </a:r>
            <a:r>
              <a:rPr sz="1000" spc="75" dirty="0">
                <a:latin typeface="Calibri"/>
                <a:cs typeface="Calibri"/>
              </a:rPr>
              <a:t>να</a:t>
            </a:r>
            <a:r>
              <a:rPr sz="1000" spc="35" dirty="0">
                <a:latin typeface="Calibri"/>
                <a:cs typeface="Calibri"/>
              </a:rPr>
              <a:t> </a:t>
            </a:r>
            <a:r>
              <a:rPr sz="1000" spc="65" dirty="0">
                <a:latin typeface="Calibri"/>
                <a:cs typeface="Calibri"/>
              </a:rPr>
              <a:t>κατευθύνετε</a:t>
            </a:r>
            <a:r>
              <a:rPr sz="1000" spc="40" dirty="0">
                <a:latin typeface="Calibri"/>
                <a:cs typeface="Calibri"/>
              </a:rPr>
              <a:t> </a:t>
            </a:r>
            <a:r>
              <a:rPr sz="1000" spc="65" dirty="0">
                <a:latin typeface="Calibri"/>
                <a:cs typeface="Calibri"/>
              </a:rPr>
              <a:t>το</a:t>
            </a:r>
            <a:r>
              <a:rPr sz="1000" spc="35" dirty="0">
                <a:latin typeface="Calibri"/>
                <a:cs typeface="Calibri"/>
              </a:rPr>
              <a:t> </a:t>
            </a:r>
            <a:r>
              <a:rPr sz="1000" spc="65" dirty="0">
                <a:latin typeface="Calibri"/>
                <a:cs typeface="Calibri"/>
              </a:rPr>
              <a:t>αρχείο</a:t>
            </a:r>
            <a:r>
              <a:rPr sz="1000" spc="40" dirty="0">
                <a:latin typeface="Calibri"/>
                <a:cs typeface="Calibri"/>
              </a:rPr>
              <a:t> </a:t>
            </a:r>
            <a:r>
              <a:rPr sz="1000" spc="75" dirty="0">
                <a:latin typeface="Calibri"/>
                <a:cs typeface="Calibri"/>
              </a:rPr>
              <a:t>διαμόρφωσης</a:t>
            </a:r>
            <a:r>
              <a:rPr sz="1000" spc="35" dirty="0">
                <a:latin typeface="Calibri"/>
                <a:cs typeface="Calibri"/>
              </a:rPr>
              <a:t> </a:t>
            </a:r>
            <a:r>
              <a:rPr sz="1000" spc="60" dirty="0">
                <a:latin typeface="Calibri"/>
                <a:cs typeface="Calibri"/>
              </a:rPr>
              <a:t>.</a:t>
            </a:r>
            <a:r>
              <a:rPr sz="1000" b="1" spc="60" dirty="0">
                <a:latin typeface="Calibri"/>
                <a:cs typeface="Calibri"/>
              </a:rPr>
              <a:t>yaml</a:t>
            </a:r>
            <a:r>
              <a:rPr sz="1000" spc="60" dirty="0">
                <a:latin typeface="Calibri"/>
                <a:cs typeface="Calibri"/>
              </a:rPr>
              <a:t>,</a:t>
            </a:r>
            <a:r>
              <a:rPr sz="1000" spc="35" dirty="0">
                <a:latin typeface="Calibri"/>
                <a:cs typeface="Calibri"/>
              </a:rPr>
              <a:t> </a:t>
            </a:r>
            <a:r>
              <a:rPr sz="1000" spc="75" dirty="0">
                <a:latin typeface="Calibri"/>
                <a:cs typeface="Calibri"/>
              </a:rPr>
              <a:t>να </a:t>
            </a:r>
            <a:r>
              <a:rPr sz="1000" spc="-210" dirty="0">
                <a:latin typeface="Calibri"/>
                <a:cs typeface="Calibri"/>
              </a:rPr>
              <a:t> </a:t>
            </a:r>
            <a:r>
              <a:rPr sz="1000" spc="65" dirty="0">
                <a:latin typeface="Calibri"/>
                <a:cs typeface="Calibri"/>
              </a:rPr>
              <a:t>κάνετε όποιες </a:t>
            </a:r>
            <a:r>
              <a:rPr sz="1000" spc="70" dirty="0">
                <a:latin typeface="Calibri"/>
                <a:cs typeface="Calibri"/>
              </a:rPr>
              <a:t>ενημερώσεις </a:t>
            </a:r>
            <a:r>
              <a:rPr sz="1000" b="1" spc="65" dirty="0">
                <a:latin typeface="Calibri"/>
                <a:cs typeface="Calibri"/>
              </a:rPr>
              <a:t>θέλετε </a:t>
            </a:r>
            <a:r>
              <a:rPr sz="1000" spc="55" dirty="0">
                <a:latin typeface="Calibri"/>
                <a:cs typeface="Calibri"/>
              </a:rPr>
              <a:t>και</a:t>
            </a:r>
            <a:r>
              <a:rPr sz="1000" b="1" spc="55" dirty="0">
                <a:latin typeface="Calibri"/>
                <a:cs typeface="Calibri"/>
              </a:rPr>
              <a:t>, </a:t>
            </a:r>
            <a:r>
              <a:rPr sz="1000" spc="70" dirty="0">
                <a:latin typeface="Calibri"/>
                <a:cs typeface="Calibri"/>
              </a:rPr>
              <a:t>στη </a:t>
            </a:r>
            <a:r>
              <a:rPr sz="1000" spc="60" dirty="0">
                <a:latin typeface="Calibri"/>
                <a:cs typeface="Calibri"/>
              </a:rPr>
              <a:t>συνέχεια</a:t>
            </a:r>
            <a:r>
              <a:rPr sz="1000" b="1" spc="60" dirty="0">
                <a:latin typeface="Calibri"/>
                <a:cs typeface="Calibri"/>
              </a:rPr>
              <a:t>, </a:t>
            </a:r>
            <a:r>
              <a:rPr sz="1000" spc="75" dirty="0">
                <a:latin typeface="Calibri"/>
                <a:cs typeface="Calibri"/>
              </a:rPr>
              <a:t>να </a:t>
            </a:r>
            <a:r>
              <a:rPr sz="1000" spc="80" dirty="0">
                <a:latin typeface="Calibri"/>
                <a:cs typeface="Calibri"/>
              </a:rPr>
              <a:t> </a:t>
            </a:r>
            <a:r>
              <a:rPr sz="1000" spc="70" dirty="0">
                <a:latin typeface="Calibri"/>
                <a:cs typeface="Calibri"/>
              </a:rPr>
              <a:t>αποθηκεύσετε</a:t>
            </a:r>
            <a:r>
              <a:rPr sz="1000" spc="25" dirty="0">
                <a:latin typeface="Calibri"/>
                <a:cs typeface="Calibri"/>
              </a:rPr>
              <a:t> </a:t>
            </a:r>
            <a:r>
              <a:rPr sz="1000" spc="70" dirty="0">
                <a:latin typeface="Calibri"/>
                <a:cs typeface="Calibri"/>
              </a:rPr>
              <a:t>ξανά</a:t>
            </a:r>
            <a:r>
              <a:rPr sz="1000" spc="30" dirty="0">
                <a:latin typeface="Calibri"/>
                <a:cs typeface="Calibri"/>
              </a:rPr>
              <a:t> </a:t>
            </a:r>
            <a:r>
              <a:rPr sz="1000" spc="65" dirty="0">
                <a:latin typeface="Calibri"/>
                <a:cs typeface="Calibri"/>
              </a:rPr>
              <a:t>το</a:t>
            </a:r>
            <a:r>
              <a:rPr sz="1000" spc="30" dirty="0">
                <a:latin typeface="Calibri"/>
                <a:cs typeface="Calibri"/>
              </a:rPr>
              <a:t> </a:t>
            </a:r>
            <a:r>
              <a:rPr sz="1000" b="1" spc="60" dirty="0">
                <a:latin typeface="Calibri"/>
                <a:cs typeface="Calibri"/>
              </a:rPr>
              <a:t>αρχείο</a:t>
            </a:r>
            <a:r>
              <a:rPr sz="1000" spc="60" dirty="0">
                <a:latin typeface="Calibri"/>
                <a:cs typeface="Calibri"/>
              </a:rPr>
              <a:t>.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8329612" y="751522"/>
            <a:ext cx="233553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75" dirty="0">
                <a:solidFill>
                  <a:srgbClr val="FF0000"/>
                </a:solidFill>
                <a:latin typeface="Calibri"/>
                <a:cs typeface="Calibri"/>
              </a:rPr>
              <a:t>Ενημέρωση</a:t>
            </a:r>
            <a:r>
              <a:rPr sz="1000" spc="1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000" spc="70" dirty="0">
                <a:solidFill>
                  <a:srgbClr val="FF0000"/>
                </a:solidFill>
                <a:latin typeface="Calibri"/>
                <a:cs typeface="Calibri"/>
              </a:rPr>
              <a:t>του</a:t>
            </a:r>
            <a:r>
              <a:rPr sz="1000" spc="2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000" spc="50" dirty="0">
                <a:solidFill>
                  <a:srgbClr val="FF0000"/>
                </a:solidFill>
                <a:latin typeface="Calibri"/>
                <a:cs typeface="Calibri"/>
              </a:rPr>
              <a:t>αρχείου</a:t>
            </a:r>
            <a:r>
              <a:rPr sz="100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000" spc="75" dirty="0">
                <a:solidFill>
                  <a:srgbClr val="FF0000"/>
                </a:solidFill>
                <a:latin typeface="Calibri"/>
                <a:cs typeface="Calibri"/>
              </a:rPr>
              <a:t>διαρθρώσεων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8362950" y="998537"/>
            <a:ext cx="226060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spc="75" dirty="0">
                <a:solidFill>
                  <a:srgbClr val="FF0000"/>
                </a:solidFill>
                <a:latin typeface="Calibri"/>
                <a:cs typeface="Calibri"/>
              </a:rPr>
              <a:t>Sudo</a:t>
            </a:r>
            <a:r>
              <a:rPr sz="1000" b="1" spc="2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000" b="1" spc="75" dirty="0">
                <a:solidFill>
                  <a:srgbClr val="FF0000"/>
                </a:solidFill>
                <a:latin typeface="Calibri"/>
                <a:cs typeface="Calibri"/>
              </a:rPr>
              <a:t>vim</a:t>
            </a:r>
            <a:r>
              <a:rPr sz="1000" b="1" spc="1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000" b="1" spc="50" dirty="0">
                <a:solidFill>
                  <a:srgbClr val="FF0000"/>
                </a:solidFill>
                <a:latin typeface="Calibri"/>
                <a:cs typeface="Calibri"/>
              </a:rPr>
              <a:t>/etc/suricata/suricata.yaml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8944610" y="2535443"/>
            <a:ext cx="105918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spc="65" dirty="0">
                <a:solidFill>
                  <a:srgbClr val="FF0000"/>
                </a:solidFill>
                <a:latin typeface="Calibri"/>
                <a:cs typeface="Calibri"/>
              </a:rPr>
              <a:t>Όνομα</a:t>
            </a:r>
            <a:r>
              <a:rPr sz="1000" b="1" spc="-4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000" b="1" spc="75" dirty="0">
                <a:solidFill>
                  <a:srgbClr val="FF0000"/>
                </a:solidFill>
                <a:latin typeface="Calibri"/>
                <a:cs typeface="Calibri"/>
              </a:rPr>
              <a:t>διεπαφής</a:t>
            </a:r>
            <a:endParaRPr sz="1000" dirty="0">
              <a:latin typeface="Calibri"/>
              <a:cs typeface="Calibri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8306408" y="3171556"/>
            <a:ext cx="677545" cy="1092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50" b="1" spc="25" dirty="0">
                <a:solidFill>
                  <a:srgbClr val="FF0000"/>
                </a:solidFill>
                <a:latin typeface="Calibri"/>
                <a:cs typeface="Calibri"/>
              </a:rPr>
              <a:t>Μοναδικός</a:t>
            </a:r>
            <a:r>
              <a:rPr sz="550" b="1" spc="-3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550" b="1" spc="30" dirty="0">
                <a:solidFill>
                  <a:srgbClr val="FF0000"/>
                </a:solidFill>
                <a:latin typeface="Calibri"/>
                <a:cs typeface="Calibri"/>
              </a:rPr>
              <a:t>αριθμός</a:t>
            </a:r>
            <a:endParaRPr sz="55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6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144250" y="6412229"/>
            <a:ext cx="81280" cy="825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615"/>
              </a:lnSpc>
            </a:pPr>
            <a:r>
              <a:rPr sz="650" spc="-30" dirty="0">
                <a:latin typeface="Calibri"/>
                <a:cs typeface="Calibri"/>
              </a:rPr>
              <a:t>1</a:t>
            </a:r>
            <a:r>
              <a:rPr sz="650" dirty="0">
                <a:latin typeface="Calibri"/>
                <a:cs typeface="Calibri"/>
              </a:rPr>
              <a:t>2</a:t>
            </a:r>
            <a:endParaRPr sz="650">
              <a:latin typeface="Calibri"/>
              <a:cs typeface="Calibri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1064260" y="0"/>
            <a:ext cx="11127740" cy="6878955"/>
            <a:chOff x="1064260" y="0"/>
            <a:chExt cx="11127740" cy="6878955"/>
          </a:xfrm>
        </p:grpSpPr>
        <p:sp>
          <p:nvSpPr>
            <p:cNvPr id="4" name="object 4"/>
            <p:cNvSpPr/>
            <p:nvPr/>
          </p:nvSpPr>
          <p:spPr>
            <a:xfrm>
              <a:off x="6896417" y="1270"/>
              <a:ext cx="1818639" cy="6856730"/>
            </a:xfrm>
            <a:custGeom>
              <a:avLst/>
              <a:gdLst/>
              <a:ahLst/>
              <a:cxnLst/>
              <a:rect l="l" t="t" r="r" b="b"/>
              <a:pathLst>
                <a:path w="1818640" h="6856730">
                  <a:moveTo>
                    <a:pt x="0" y="6856730"/>
                  </a:moveTo>
                  <a:lnTo>
                    <a:pt x="1818322" y="0"/>
                  </a:lnTo>
                </a:path>
              </a:pathLst>
            </a:custGeom>
            <a:ln w="22225">
              <a:solidFill>
                <a:srgbClr val="D6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7378064" y="0"/>
              <a:ext cx="2555875" cy="6858000"/>
            </a:xfrm>
            <a:custGeom>
              <a:avLst/>
              <a:gdLst/>
              <a:ahLst/>
              <a:cxnLst/>
              <a:rect l="l" t="t" r="r" b="b"/>
              <a:pathLst>
                <a:path w="2555875" h="6858000">
                  <a:moveTo>
                    <a:pt x="1542097" y="1537652"/>
                  </a:moveTo>
                  <a:lnTo>
                    <a:pt x="1494789" y="1544002"/>
                  </a:lnTo>
                  <a:lnTo>
                    <a:pt x="1451292" y="1562100"/>
                  </a:lnTo>
                  <a:lnTo>
                    <a:pt x="1413827" y="1590675"/>
                  </a:lnTo>
                  <a:lnTo>
                    <a:pt x="1384617" y="1628139"/>
                  </a:lnTo>
                  <a:lnTo>
                    <a:pt x="1365884" y="1673860"/>
                  </a:lnTo>
                  <a:lnTo>
                    <a:pt x="970914" y="3128645"/>
                  </a:lnTo>
                  <a:lnTo>
                    <a:pt x="0" y="6858000"/>
                  </a:lnTo>
                  <a:lnTo>
                    <a:pt x="26034" y="6858000"/>
                  </a:lnTo>
                  <a:lnTo>
                    <a:pt x="996632" y="3136265"/>
                  </a:lnTo>
                  <a:lnTo>
                    <a:pt x="1391284" y="1681479"/>
                  </a:lnTo>
                  <a:lnTo>
                    <a:pt x="1412239" y="1635442"/>
                  </a:lnTo>
                  <a:lnTo>
                    <a:pt x="1445577" y="1599247"/>
                  </a:lnTo>
                  <a:lnTo>
                    <a:pt x="1487804" y="1574800"/>
                  </a:lnTo>
                  <a:lnTo>
                    <a:pt x="1535747" y="1564322"/>
                  </a:lnTo>
                  <a:lnTo>
                    <a:pt x="1637664" y="1564322"/>
                  </a:lnTo>
                  <a:lnTo>
                    <a:pt x="1625600" y="1556702"/>
                  </a:lnTo>
                  <a:lnTo>
                    <a:pt x="1590992" y="1544002"/>
                  </a:lnTo>
                  <a:lnTo>
                    <a:pt x="1542097" y="1537652"/>
                  </a:lnTo>
                  <a:close/>
                </a:path>
                <a:path w="2555875" h="6858000">
                  <a:moveTo>
                    <a:pt x="1637664" y="1564322"/>
                  </a:moveTo>
                  <a:lnTo>
                    <a:pt x="1535747" y="1564322"/>
                  </a:lnTo>
                  <a:lnTo>
                    <a:pt x="1585912" y="1569402"/>
                  </a:lnTo>
                  <a:lnTo>
                    <a:pt x="1615122" y="1580514"/>
                  </a:lnTo>
                  <a:lnTo>
                    <a:pt x="1663700" y="1617662"/>
                  </a:lnTo>
                  <a:lnTo>
                    <a:pt x="1694497" y="1671954"/>
                  </a:lnTo>
                  <a:lnTo>
                    <a:pt x="1702117" y="1732597"/>
                  </a:lnTo>
                  <a:lnTo>
                    <a:pt x="1696719" y="1764029"/>
                  </a:lnTo>
                  <a:lnTo>
                    <a:pt x="1437004" y="2721927"/>
                  </a:lnTo>
                  <a:lnTo>
                    <a:pt x="1430654" y="2770822"/>
                  </a:lnTo>
                  <a:lnTo>
                    <a:pt x="1437004" y="2818129"/>
                  </a:lnTo>
                  <a:lnTo>
                    <a:pt x="1455102" y="2861627"/>
                  </a:lnTo>
                  <a:lnTo>
                    <a:pt x="1483677" y="2899092"/>
                  </a:lnTo>
                  <a:lnTo>
                    <a:pt x="1521459" y="2928302"/>
                  </a:lnTo>
                  <a:lnTo>
                    <a:pt x="1566862" y="2947035"/>
                  </a:lnTo>
                  <a:lnTo>
                    <a:pt x="1618932" y="2953067"/>
                  </a:lnTo>
                  <a:lnTo>
                    <a:pt x="1669097" y="2944812"/>
                  </a:lnTo>
                  <a:lnTo>
                    <a:pt x="1704339" y="2928302"/>
                  </a:lnTo>
                  <a:lnTo>
                    <a:pt x="1617662" y="2928302"/>
                  </a:lnTo>
                  <a:lnTo>
                    <a:pt x="1573212" y="2922904"/>
                  </a:lnTo>
                  <a:lnTo>
                    <a:pt x="1527175" y="2901950"/>
                  </a:lnTo>
                  <a:lnTo>
                    <a:pt x="1490979" y="2868612"/>
                  </a:lnTo>
                  <a:lnTo>
                    <a:pt x="1466532" y="2826385"/>
                  </a:lnTo>
                  <a:lnTo>
                    <a:pt x="1456054" y="2778442"/>
                  </a:lnTo>
                  <a:lnTo>
                    <a:pt x="1461134" y="2728277"/>
                  </a:lnTo>
                  <a:lnTo>
                    <a:pt x="1720850" y="1770379"/>
                  </a:lnTo>
                  <a:lnTo>
                    <a:pt x="1726882" y="1734820"/>
                  </a:lnTo>
                  <a:lnTo>
                    <a:pt x="1725929" y="1701800"/>
                  </a:lnTo>
                  <a:lnTo>
                    <a:pt x="1725929" y="1698942"/>
                  </a:lnTo>
                  <a:lnTo>
                    <a:pt x="1717992" y="1664017"/>
                  </a:lnTo>
                  <a:lnTo>
                    <a:pt x="1703069" y="1630679"/>
                  </a:lnTo>
                  <a:lnTo>
                    <a:pt x="1682114" y="1600517"/>
                  </a:lnTo>
                  <a:lnTo>
                    <a:pt x="1656079" y="1575752"/>
                  </a:lnTo>
                  <a:lnTo>
                    <a:pt x="1637664" y="1564322"/>
                  </a:lnTo>
                  <a:close/>
                </a:path>
                <a:path w="2555875" h="6858000">
                  <a:moveTo>
                    <a:pt x="2555875" y="0"/>
                  </a:moveTo>
                  <a:lnTo>
                    <a:pt x="2528569" y="0"/>
                  </a:lnTo>
                  <a:lnTo>
                    <a:pt x="2100177" y="1562100"/>
                  </a:lnTo>
                  <a:lnTo>
                    <a:pt x="1757679" y="2837497"/>
                  </a:lnTo>
                  <a:lnTo>
                    <a:pt x="1732914" y="2875279"/>
                  </a:lnTo>
                  <a:lnTo>
                    <a:pt x="1699894" y="2903537"/>
                  </a:lnTo>
                  <a:lnTo>
                    <a:pt x="1660525" y="2921635"/>
                  </a:lnTo>
                  <a:lnTo>
                    <a:pt x="1617662" y="2928302"/>
                  </a:lnTo>
                  <a:lnTo>
                    <a:pt x="1704339" y="2928302"/>
                  </a:lnTo>
                  <a:lnTo>
                    <a:pt x="1714817" y="2923540"/>
                  </a:lnTo>
                  <a:lnTo>
                    <a:pt x="1753234" y="2890520"/>
                  </a:lnTo>
                  <a:lnTo>
                    <a:pt x="1782127" y="2846387"/>
                  </a:lnTo>
                  <a:lnTo>
                    <a:pt x="1782127" y="2845117"/>
                  </a:lnTo>
                  <a:lnTo>
                    <a:pt x="2124709" y="1568132"/>
                  </a:lnTo>
                  <a:lnTo>
                    <a:pt x="2555875" y="0"/>
                  </a:lnTo>
                  <a:close/>
                </a:path>
              </a:pathLst>
            </a:custGeom>
            <a:solidFill>
              <a:srgbClr val="FFB8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7895907" y="5207635"/>
              <a:ext cx="756285" cy="1645920"/>
            </a:xfrm>
            <a:custGeom>
              <a:avLst/>
              <a:gdLst/>
              <a:ahLst/>
              <a:cxnLst/>
              <a:rect l="l" t="t" r="r" b="b"/>
              <a:pathLst>
                <a:path w="756284" h="1645920">
                  <a:moveTo>
                    <a:pt x="578484" y="0"/>
                  </a:moveTo>
                  <a:lnTo>
                    <a:pt x="532129" y="6350"/>
                  </a:lnTo>
                  <a:lnTo>
                    <a:pt x="489902" y="24129"/>
                  </a:lnTo>
                  <a:lnTo>
                    <a:pt x="453389" y="52387"/>
                  </a:lnTo>
                  <a:lnTo>
                    <a:pt x="425132" y="89534"/>
                  </a:lnTo>
                  <a:lnTo>
                    <a:pt x="406400" y="134619"/>
                  </a:lnTo>
                  <a:lnTo>
                    <a:pt x="0" y="1645602"/>
                  </a:lnTo>
                  <a:lnTo>
                    <a:pt x="26352" y="1645602"/>
                  </a:lnTo>
                  <a:lnTo>
                    <a:pt x="430212" y="140969"/>
                  </a:lnTo>
                  <a:lnTo>
                    <a:pt x="450214" y="95249"/>
                  </a:lnTo>
                  <a:lnTo>
                    <a:pt x="482282" y="59689"/>
                  </a:lnTo>
                  <a:lnTo>
                    <a:pt x="523239" y="35559"/>
                  </a:lnTo>
                  <a:lnTo>
                    <a:pt x="569595" y="25399"/>
                  </a:lnTo>
                  <a:lnTo>
                    <a:pt x="662362" y="25399"/>
                  </a:lnTo>
                  <a:lnTo>
                    <a:pt x="624839" y="6350"/>
                  </a:lnTo>
                  <a:lnTo>
                    <a:pt x="578484" y="0"/>
                  </a:lnTo>
                  <a:close/>
                </a:path>
                <a:path w="756284" h="1645920">
                  <a:moveTo>
                    <a:pt x="662362" y="25399"/>
                  </a:moveTo>
                  <a:lnTo>
                    <a:pt x="569595" y="25399"/>
                  </a:lnTo>
                  <a:lnTo>
                    <a:pt x="618489" y="30797"/>
                  </a:lnTo>
                  <a:lnTo>
                    <a:pt x="672464" y="57784"/>
                  </a:lnTo>
                  <a:lnTo>
                    <a:pt x="711517" y="103822"/>
                  </a:lnTo>
                  <a:lnTo>
                    <a:pt x="730884" y="161607"/>
                  </a:lnTo>
                  <a:lnTo>
                    <a:pt x="731837" y="192087"/>
                  </a:lnTo>
                  <a:lnTo>
                    <a:pt x="726439" y="222884"/>
                  </a:lnTo>
                  <a:lnTo>
                    <a:pt x="343852" y="1645602"/>
                  </a:lnTo>
                  <a:lnTo>
                    <a:pt x="370204" y="1645602"/>
                  </a:lnTo>
                  <a:lnTo>
                    <a:pt x="750252" y="229552"/>
                  </a:lnTo>
                  <a:lnTo>
                    <a:pt x="756284" y="193674"/>
                  </a:lnTo>
                  <a:lnTo>
                    <a:pt x="755332" y="158432"/>
                  </a:lnTo>
                  <a:lnTo>
                    <a:pt x="732789" y="91122"/>
                  </a:lnTo>
                  <a:lnTo>
                    <a:pt x="686752" y="37782"/>
                  </a:lnTo>
                  <a:lnTo>
                    <a:pt x="662362" y="25399"/>
                  </a:lnTo>
                  <a:close/>
                </a:path>
              </a:pathLst>
            </a:custGeom>
            <a:solidFill>
              <a:srgbClr val="D679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548880" y="6167120"/>
              <a:ext cx="3294379" cy="612140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875780" y="1328420"/>
              <a:ext cx="5316220" cy="5529579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071360" y="1524000"/>
              <a:ext cx="4759959" cy="5316220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7283450" y="3712210"/>
              <a:ext cx="2014220" cy="454659"/>
            </a:xfrm>
            <a:custGeom>
              <a:avLst/>
              <a:gdLst/>
              <a:ahLst/>
              <a:cxnLst/>
              <a:rect l="l" t="t" r="r" b="b"/>
              <a:pathLst>
                <a:path w="2014220" h="454660">
                  <a:moveTo>
                    <a:pt x="0" y="454659"/>
                  </a:moveTo>
                  <a:lnTo>
                    <a:pt x="2014220" y="454659"/>
                  </a:lnTo>
                  <a:lnTo>
                    <a:pt x="2014220" y="0"/>
                  </a:lnTo>
                  <a:lnTo>
                    <a:pt x="0" y="0"/>
                  </a:lnTo>
                  <a:lnTo>
                    <a:pt x="0" y="454659"/>
                  </a:lnTo>
                </a:path>
              </a:pathLst>
            </a:custGeom>
            <a:ln w="285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64260" y="2483802"/>
              <a:ext cx="4949507" cy="3479164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214120" y="2633980"/>
              <a:ext cx="4462780" cy="2992120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1118870" y="3232149"/>
              <a:ext cx="538480" cy="198120"/>
            </a:xfrm>
            <a:custGeom>
              <a:avLst/>
              <a:gdLst/>
              <a:ahLst/>
              <a:cxnLst/>
              <a:rect l="l" t="t" r="r" b="b"/>
              <a:pathLst>
                <a:path w="538480" h="198120">
                  <a:moveTo>
                    <a:pt x="0" y="198120"/>
                  </a:moveTo>
                  <a:lnTo>
                    <a:pt x="538480" y="198120"/>
                  </a:lnTo>
                  <a:lnTo>
                    <a:pt x="538480" y="0"/>
                  </a:lnTo>
                  <a:lnTo>
                    <a:pt x="0" y="0"/>
                  </a:lnTo>
                  <a:lnTo>
                    <a:pt x="0" y="198120"/>
                  </a:lnTo>
                </a:path>
              </a:pathLst>
            </a:custGeom>
            <a:ln w="2857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1655762" y="3348354"/>
              <a:ext cx="5629910" cy="629285"/>
            </a:xfrm>
            <a:custGeom>
              <a:avLst/>
              <a:gdLst/>
              <a:ahLst/>
              <a:cxnLst/>
              <a:rect l="l" t="t" r="r" b="b"/>
              <a:pathLst>
                <a:path w="5629909" h="629285">
                  <a:moveTo>
                    <a:pt x="5533390" y="597217"/>
                  </a:moveTo>
                  <a:lnTo>
                    <a:pt x="5530215" y="628967"/>
                  </a:lnTo>
                  <a:lnTo>
                    <a:pt x="5609590" y="598805"/>
                  </a:lnTo>
                  <a:lnTo>
                    <a:pt x="5549265" y="598805"/>
                  </a:lnTo>
                  <a:lnTo>
                    <a:pt x="5533390" y="597217"/>
                  </a:lnTo>
                  <a:close/>
                </a:path>
                <a:path w="5629909" h="629285">
                  <a:moveTo>
                    <a:pt x="5536565" y="565785"/>
                  </a:moveTo>
                  <a:lnTo>
                    <a:pt x="5533390" y="597217"/>
                  </a:lnTo>
                  <a:lnTo>
                    <a:pt x="5549265" y="598805"/>
                  </a:lnTo>
                  <a:lnTo>
                    <a:pt x="5552440" y="567372"/>
                  </a:lnTo>
                  <a:lnTo>
                    <a:pt x="5536565" y="565785"/>
                  </a:lnTo>
                  <a:close/>
                </a:path>
                <a:path w="5629909" h="629285">
                  <a:moveTo>
                    <a:pt x="5539740" y="534035"/>
                  </a:moveTo>
                  <a:lnTo>
                    <a:pt x="5536565" y="565785"/>
                  </a:lnTo>
                  <a:lnTo>
                    <a:pt x="5552440" y="567372"/>
                  </a:lnTo>
                  <a:lnTo>
                    <a:pt x="5549265" y="598805"/>
                  </a:lnTo>
                  <a:lnTo>
                    <a:pt x="5609590" y="598805"/>
                  </a:lnTo>
                  <a:lnTo>
                    <a:pt x="5629592" y="591185"/>
                  </a:lnTo>
                  <a:lnTo>
                    <a:pt x="5539740" y="534035"/>
                  </a:lnTo>
                  <a:close/>
                </a:path>
                <a:path w="5629909" h="629285">
                  <a:moveTo>
                    <a:pt x="3175" y="0"/>
                  </a:moveTo>
                  <a:lnTo>
                    <a:pt x="0" y="31432"/>
                  </a:lnTo>
                  <a:lnTo>
                    <a:pt x="5533390" y="597217"/>
                  </a:lnTo>
                  <a:lnTo>
                    <a:pt x="5536565" y="565785"/>
                  </a:lnTo>
                  <a:lnTo>
                    <a:pt x="3175" y="0"/>
                  </a:lnTo>
                  <a:close/>
                </a:path>
              </a:pathLst>
            </a:custGeom>
            <a:solidFill>
              <a:srgbClr val="FFB8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" name="object 15"/>
          <p:cNvSpPr txBox="1"/>
          <p:nvPr/>
        </p:nvSpPr>
        <p:spPr>
          <a:xfrm>
            <a:off x="875030" y="832167"/>
            <a:ext cx="4175760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160" dirty="0">
                <a:latin typeface="Times New Roman"/>
                <a:cs typeface="Times New Roman"/>
              </a:rPr>
              <a:t>Κανόνες</a:t>
            </a:r>
            <a:r>
              <a:rPr sz="2000" spc="180" dirty="0">
                <a:latin typeface="Times New Roman"/>
                <a:cs typeface="Times New Roman"/>
              </a:rPr>
              <a:t> </a:t>
            </a:r>
            <a:r>
              <a:rPr sz="2000" spc="125" dirty="0">
                <a:latin typeface="Times New Roman"/>
                <a:cs typeface="Times New Roman"/>
              </a:rPr>
              <a:t>και</a:t>
            </a:r>
            <a:r>
              <a:rPr sz="2000" spc="155" dirty="0">
                <a:latin typeface="Times New Roman"/>
                <a:cs typeface="Times New Roman"/>
              </a:rPr>
              <a:t> διαρθρώσεις</a:t>
            </a:r>
            <a:r>
              <a:rPr sz="2000" spc="180" dirty="0">
                <a:latin typeface="Times New Roman"/>
                <a:cs typeface="Times New Roman"/>
              </a:rPr>
              <a:t> </a:t>
            </a:r>
            <a:r>
              <a:rPr sz="2000" spc="145" dirty="0">
                <a:latin typeface="Times New Roman"/>
                <a:cs typeface="Times New Roman"/>
              </a:rPr>
              <a:t>Suricata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727709" y="1438592"/>
            <a:ext cx="4949190" cy="633730"/>
          </a:xfrm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40"/>
              </a:spcBef>
            </a:pPr>
            <a:r>
              <a:rPr sz="1000" spc="65" dirty="0">
                <a:solidFill>
                  <a:srgbClr val="FF0000"/>
                </a:solidFill>
                <a:latin typeface="Calibri"/>
                <a:cs typeface="Calibri"/>
              </a:rPr>
              <a:t>Πρέπει</a:t>
            </a:r>
            <a:r>
              <a:rPr sz="1000" spc="3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000" spc="75" dirty="0">
                <a:solidFill>
                  <a:srgbClr val="FF0000"/>
                </a:solidFill>
                <a:latin typeface="Calibri"/>
                <a:cs typeface="Calibri"/>
              </a:rPr>
              <a:t>να</a:t>
            </a:r>
            <a:r>
              <a:rPr sz="1000" spc="4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000" spc="75" dirty="0">
                <a:solidFill>
                  <a:srgbClr val="FF0000"/>
                </a:solidFill>
                <a:latin typeface="Calibri"/>
                <a:cs typeface="Calibri"/>
              </a:rPr>
              <a:t>διαρθρώσουμε</a:t>
            </a:r>
            <a:r>
              <a:rPr sz="1000" spc="4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000" spc="65" dirty="0">
                <a:solidFill>
                  <a:srgbClr val="FF0000"/>
                </a:solidFill>
                <a:latin typeface="Calibri"/>
                <a:cs typeface="Calibri"/>
              </a:rPr>
              <a:t>το</a:t>
            </a:r>
            <a:r>
              <a:rPr sz="1000" spc="4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000" b="1" spc="85" dirty="0">
                <a:solidFill>
                  <a:srgbClr val="FF0000"/>
                </a:solidFill>
                <a:latin typeface="Calibri"/>
                <a:cs typeface="Calibri"/>
              </a:rPr>
              <a:t>HOME_NET</a:t>
            </a:r>
            <a:r>
              <a:rPr sz="1000" b="1" spc="3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000" spc="75" dirty="0">
                <a:solidFill>
                  <a:srgbClr val="FF0000"/>
                </a:solidFill>
                <a:latin typeface="Calibri"/>
                <a:cs typeface="Calibri"/>
              </a:rPr>
              <a:t>που</a:t>
            </a:r>
            <a:r>
              <a:rPr sz="1000" spc="4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000" spc="70" dirty="0">
                <a:solidFill>
                  <a:srgbClr val="FF0000"/>
                </a:solidFill>
                <a:latin typeface="Calibri"/>
                <a:cs typeface="Calibri"/>
              </a:rPr>
              <a:t>θέλουμε</a:t>
            </a:r>
            <a:r>
              <a:rPr sz="1000" spc="4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000" spc="75" dirty="0">
                <a:solidFill>
                  <a:srgbClr val="FF0000"/>
                </a:solidFill>
                <a:latin typeface="Calibri"/>
                <a:cs typeface="Calibri"/>
              </a:rPr>
              <a:t>να</a:t>
            </a:r>
            <a:r>
              <a:rPr sz="1000" spc="4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000" b="1" spc="65" dirty="0">
                <a:solidFill>
                  <a:srgbClr val="FF0000"/>
                </a:solidFill>
                <a:latin typeface="Calibri"/>
                <a:cs typeface="Calibri"/>
              </a:rPr>
              <a:t>παρακολουθούμε</a:t>
            </a:r>
            <a:endParaRPr sz="10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sz="1000" spc="60" dirty="0">
                <a:solidFill>
                  <a:srgbClr val="FF0000"/>
                </a:solidFill>
                <a:latin typeface="Calibri"/>
                <a:cs typeface="Calibri"/>
              </a:rPr>
              <a:t>και</a:t>
            </a:r>
            <a:r>
              <a:rPr sz="1000" spc="3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000" b="1" spc="70" dirty="0">
                <a:solidFill>
                  <a:srgbClr val="FF0000"/>
                </a:solidFill>
                <a:latin typeface="Calibri"/>
                <a:cs typeface="Calibri"/>
              </a:rPr>
              <a:t>βεβαιωθείτε</a:t>
            </a:r>
            <a:r>
              <a:rPr sz="1000" b="1" spc="2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000" b="1" spc="55" dirty="0">
                <a:solidFill>
                  <a:srgbClr val="FF0000"/>
                </a:solidFill>
                <a:latin typeface="Calibri"/>
                <a:cs typeface="Calibri"/>
              </a:rPr>
              <a:t>ότι</a:t>
            </a:r>
            <a:r>
              <a:rPr sz="1000" b="1" spc="3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000" spc="55" dirty="0">
                <a:solidFill>
                  <a:srgbClr val="FF0000"/>
                </a:solidFill>
                <a:latin typeface="Calibri"/>
                <a:cs typeface="Calibri"/>
              </a:rPr>
              <a:t>έχει</a:t>
            </a:r>
            <a:r>
              <a:rPr sz="1000" spc="3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000" spc="60" dirty="0">
                <a:solidFill>
                  <a:srgbClr val="FF0000"/>
                </a:solidFill>
                <a:latin typeface="Calibri"/>
                <a:cs typeface="Calibri"/>
              </a:rPr>
              <a:t>οριστεί</a:t>
            </a:r>
            <a:r>
              <a:rPr sz="1000" spc="4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000" spc="65" dirty="0">
                <a:solidFill>
                  <a:srgbClr val="FF0000"/>
                </a:solidFill>
                <a:latin typeface="Calibri"/>
                <a:cs typeface="Calibri"/>
              </a:rPr>
              <a:t>το</a:t>
            </a:r>
            <a:r>
              <a:rPr sz="1000" spc="3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000" spc="75" dirty="0">
                <a:solidFill>
                  <a:srgbClr val="FF0000"/>
                </a:solidFill>
                <a:latin typeface="Calibri"/>
                <a:cs typeface="Calibri"/>
              </a:rPr>
              <a:t>σωστό</a:t>
            </a:r>
            <a:r>
              <a:rPr sz="1000" spc="4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000" spc="75" dirty="0">
                <a:solidFill>
                  <a:srgbClr val="FF0000"/>
                </a:solidFill>
                <a:latin typeface="Calibri"/>
                <a:cs typeface="Calibri"/>
              </a:rPr>
              <a:t>όνομα</a:t>
            </a:r>
            <a:r>
              <a:rPr sz="1000" spc="3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000" b="1" spc="65" dirty="0">
                <a:solidFill>
                  <a:srgbClr val="FF0000"/>
                </a:solidFill>
                <a:latin typeface="Calibri"/>
                <a:cs typeface="Calibri"/>
              </a:rPr>
              <a:t>διασύνδεσης</a:t>
            </a:r>
            <a:r>
              <a:rPr sz="1000" spc="65" dirty="0">
                <a:solidFill>
                  <a:srgbClr val="FF0000"/>
                </a:solidFill>
                <a:latin typeface="Calibri"/>
                <a:cs typeface="Calibri"/>
              </a:rPr>
              <a:t>.</a:t>
            </a:r>
            <a:r>
              <a:rPr sz="1000" spc="3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000" spc="70" dirty="0">
                <a:solidFill>
                  <a:srgbClr val="FF0000"/>
                </a:solidFill>
                <a:latin typeface="Calibri"/>
                <a:cs typeface="Calibri"/>
              </a:rPr>
              <a:t>Επομένως,</a:t>
            </a:r>
            <a:r>
              <a:rPr sz="1000" spc="3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000" spc="65" dirty="0">
                <a:solidFill>
                  <a:srgbClr val="FF0000"/>
                </a:solidFill>
                <a:latin typeface="Calibri"/>
                <a:cs typeface="Calibri"/>
              </a:rPr>
              <a:t>πρέπει</a:t>
            </a:r>
            <a:endParaRPr sz="10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700">
              <a:latin typeface="Calibri"/>
              <a:cs typeface="Calibri"/>
            </a:endParaRPr>
          </a:p>
          <a:p>
            <a:pPr marL="109855">
              <a:lnSpc>
                <a:spcPct val="100000"/>
              </a:lnSpc>
            </a:pPr>
            <a:r>
              <a:rPr sz="1000" spc="75" dirty="0">
                <a:solidFill>
                  <a:srgbClr val="FF0000"/>
                </a:solidFill>
                <a:latin typeface="Calibri"/>
                <a:cs typeface="Calibri"/>
              </a:rPr>
              <a:t>να</a:t>
            </a:r>
            <a:r>
              <a:rPr sz="1000" spc="1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000" spc="70" dirty="0">
                <a:solidFill>
                  <a:srgbClr val="FF0000"/>
                </a:solidFill>
                <a:latin typeface="Calibri"/>
                <a:cs typeface="Calibri"/>
              </a:rPr>
              <a:t>γνωρίζουμε</a:t>
            </a:r>
            <a:r>
              <a:rPr sz="1000" spc="2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000" spc="70" dirty="0">
                <a:solidFill>
                  <a:srgbClr val="FF0000"/>
                </a:solidFill>
                <a:latin typeface="Calibri"/>
                <a:cs typeface="Calibri"/>
              </a:rPr>
              <a:t>τη</a:t>
            </a:r>
            <a:r>
              <a:rPr sz="1000" spc="2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000" b="1" spc="70" dirty="0">
                <a:solidFill>
                  <a:srgbClr val="FF0000"/>
                </a:solidFill>
                <a:latin typeface="Calibri"/>
                <a:cs typeface="Calibri"/>
              </a:rPr>
              <a:t>διασύνδεση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8308340" y="33019"/>
            <a:ext cx="2174240" cy="1244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50" spc="60" dirty="0">
                <a:latin typeface="Calibri"/>
                <a:cs typeface="Calibri"/>
              </a:rPr>
              <a:t>CSP004_C_E:</a:t>
            </a:r>
            <a:r>
              <a:rPr sz="650" spc="35" dirty="0">
                <a:latin typeface="Calibri"/>
                <a:cs typeface="Calibri"/>
              </a:rPr>
              <a:t> </a:t>
            </a:r>
            <a:r>
              <a:rPr sz="650" spc="55" dirty="0">
                <a:latin typeface="Calibri"/>
                <a:cs typeface="Calibri"/>
              </a:rPr>
              <a:t>Abdelkader</a:t>
            </a:r>
            <a:r>
              <a:rPr sz="650" spc="30" dirty="0">
                <a:latin typeface="Calibri"/>
                <a:cs typeface="Calibri"/>
              </a:rPr>
              <a:t> </a:t>
            </a:r>
            <a:r>
              <a:rPr sz="650" spc="60" dirty="0">
                <a:latin typeface="Calibri"/>
                <a:cs typeface="Calibri"/>
              </a:rPr>
              <a:t>Shaaban</a:t>
            </a:r>
            <a:r>
              <a:rPr sz="650" spc="40" dirty="0">
                <a:latin typeface="Calibri"/>
                <a:cs typeface="Calibri"/>
              </a:rPr>
              <a:t> </a:t>
            </a:r>
            <a:r>
              <a:rPr sz="650" spc="55" dirty="0">
                <a:latin typeface="Calibri"/>
                <a:cs typeface="Calibri"/>
              </a:rPr>
              <a:t>και</a:t>
            </a:r>
            <a:r>
              <a:rPr sz="650" spc="25" dirty="0">
                <a:latin typeface="Calibri"/>
                <a:cs typeface="Calibri"/>
              </a:rPr>
              <a:t> </a:t>
            </a:r>
            <a:r>
              <a:rPr sz="650" spc="50" dirty="0">
                <a:latin typeface="Calibri"/>
                <a:cs typeface="Calibri"/>
              </a:rPr>
              <a:t>Stefan</a:t>
            </a:r>
            <a:r>
              <a:rPr sz="650" spc="25" dirty="0">
                <a:latin typeface="Calibri"/>
                <a:cs typeface="Calibri"/>
              </a:rPr>
              <a:t> </a:t>
            </a:r>
            <a:r>
              <a:rPr sz="650" spc="50" dirty="0">
                <a:latin typeface="Calibri"/>
                <a:cs typeface="Calibri"/>
              </a:rPr>
              <a:t>Schauer</a:t>
            </a:r>
            <a:endParaRPr sz="650">
              <a:latin typeface="Calibri"/>
              <a:cs typeface="Calibri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7573327" y="203834"/>
            <a:ext cx="3836670" cy="4813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2865">
              <a:lnSpc>
                <a:spcPts val="1200"/>
              </a:lnSpc>
              <a:spcBef>
                <a:spcPts val="100"/>
              </a:spcBef>
            </a:pPr>
            <a:r>
              <a:rPr sz="1000" spc="70" dirty="0">
                <a:latin typeface="Calibri"/>
                <a:cs typeface="Calibri"/>
              </a:rPr>
              <a:t>Μπορείτε</a:t>
            </a:r>
            <a:r>
              <a:rPr sz="1000" spc="30" dirty="0">
                <a:latin typeface="Calibri"/>
                <a:cs typeface="Calibri"/>
              </a:rPr>
              <a:t> </a:t>
            </a:r>
            <a:r>
              <a:rPr sz="1000" spc="75" dirty="0">
                <a:latin typeface="Calibri"/>
                <a:cs typeface="Calibri"/>
              </a:rPr>
              <a:t>να</a:t>
            </a:r>
            <a:r>
              <a:rPr sz="1000" spc="35" dirty="0">
                <a:latin typeface="Calibri"/>
                <a:cs typeface="Calibri"/>
              </a:rPr>
              <a:t> </a:t>
            </a:r>
            <a:r>
              <a:rPr sz="1000" spc="65" dirty="0">
                <a:latin typeface="Calibri"/>
                <a:cs typeface="Calibri"/>
              </a:rPr>
              <a:t>κατευθύνετε</a:t>
            </a:r>
            <a:r>
              <a:rPr sz="1000" spc="40" dirty="0">
                <a:latin typeface="Calibri"/>
                <a:cs typeface="Calibri"/>
              </a:rPr>
              <a:t> </a:t>
            </a:r>
            <a:r>
              <a:rPr sz="1000" spc="70" dirty="0">
                <a:latin typeface="Calibri"/>
                <a:cs typeface="Calibri"/>
              </a:rPr>
              <a:t>απευθείας</a:t>
            </a:r>
            <a:r>
              <a:rPr sz="1000" spc="35" dirty="0">
                <a:latin typeface="Calibri"/>
                <a:cs typeface="Calibri"/>
              </a:rPr>
              <a:t> </a:t>
            </a:r>
            <a:r>
              <a:rPr sz="1000" spc="65" dirty="0">
                <a:latin typeface="Calibri"/>
                <a:cs typeface="Calibri"/>
              </a:rPr>
              <a:t>το</a:t>
            </a:r>
            <a:r>
              <a:rPr sz="1000" spc="35" dirty="0">
                <a:latin typeface="Calibri"/>
                <a:cs typeface="Calibri"/>
              </a:rPr>
              <a:t> </a:t>
            </a:r>
            <a:r>
              <a:rPr sz="1000" spc="65" dirty="0">
                <a:latin typeface="Calibri"/>
                <a:cs typeface="Calibri"/>
              </a:rPr>
              <a:t>αρχείο</a:t>
            </a:r>
            <a:r>
              <a:rPr sz="1000" spc="35" dirty="0">
                <a:latin typeface="Calibri"/>
                <a:cs typeface="Calibri"/>
              </a:rPr>
              <a:t> </a:t>
            </a:r>
            <a:r>
              <a:rPr sz="1000" spc="75" dirty="0">
                <a:latin typeface="Calibri"/>
                <a:cs typeface="Calibri"/>
              </a:rPr>
              <a:t>διαμόρφωσης</a:t>
            </a:r>
            <a:endParaRPr sz="1000">
              <a:latin typeface="Calibri"/>
              <a:cs typeface="Calibri"/>
            </a:endParaRPr>
          </a:p>
          <a:p>
            <a:pPr marL="597535" marR="5080" indent="-585470">
              <a:lnSpc>
                <a:spcPts val="1200"/>
              </a:lnSpc>
              <a:spcBef>
                <a:spcPts val="35"/>
              </a:spcBef>
            </a:pPr>
            <a:r>
              <a:rPr sz="1000" spc="60" dirty="0">
                <a:latin typeface="Calibri"/>
                <a:cs typeface="Calibri"/>
              </a:rPr>
              <a:t>.</a:t>
            </a:r>
            <a:r>
              <a:rPr sz="1000" b="1" spc="60" dirty="0">
                <a:latin typeface="Calibri"/>
                <a:cs typeface="Calibri"/>
              </a:rPr>
              <a:t>yaml</a:t>
            </a:r>
            <a:r>
              <a:rPr sz="1000" spc="60" dirty="0">
                <a:latin typeface="Calibri"/>
                <a:cs typeface="Calibri"/>
              </a:rPr>
              <a:t>,</a:t>
            </a:r>
            <a:r>
              <a:rPr sz="1000" spc="30" dirty="0">
                <a:latin typeface="Calibri"/>
                <a:cs typeface="Calibri"/>
              </a:rPr>
              <a:t> </a:t>
            </a:r>
            <a:r>
              <a:rPr sz="1000" spc="75" dirty="0">
                <a:latin typeface="Calibri"/>
                <a:cs typeface="Calibri"/>
              </a:rPr>
              <a:t>να</a:t>
            </a:r>
            <a:r>
              <a:rPr sz="1000" spc="35" dirty="0">
                <a:latin typeface="Calibri"/>
                <a:cs typeface="Calibri"/>
              </a:rPr>
              <a:t> </a:t>
            </a:r>
            <a:r>
              <a:rPr sz="1000" spc="65" dirty="0">
                <a:latin typeface="Calibri"/>
                <a:cs typeface="Calibri"/>
              </a:rPr>
              <a:t>παράγετε/κάνετε</a:t>
            </a:r>
            <a:r>
              <a:rPr sz="1000" spc="35" dirty="0">
                <a:latin typeface="Calibri"/>
                <a:cs typeface="Calibri"/>
              </a:rPr>
              <a:t> </a:t>
            </a:r>
            <a:r>
              <a:rPr sz="1000" spc="65" dirty="0">
                <a:latin typeface="Calibri"/>
                <a:cs typeface="Calibri"/>
              </a:rPr>
              <a:t>όποιες</a:t>
            </a:r>
            <a:r>
              <a:rPr sz="1000" spc="35" dirty="0">
                <a:latin typeface="Calibri"/>
                <a:cs typeface="Calibri"/>
              </a:rPr>
              <a:t> </a:t>
            </a:r>
            <a:r>
              <a:rPr sz="1000" spc="70" dirty="0">
                <a:latin typeface="Calibri"/>
                <a:cs typeface="Calibri"/>
              </a:rPr>
              <a:t>ενημερώσεις</a:t>
            </a:r>
            <a:r>
              <a:rPr sz="1000" spc="30" dirty="0">
                <a:latin typeface="Calibri"/>
                <a:cs typeface="Calibri"/>
              </a:rPr>
              <a:t> </a:t>
            </a:r>
            <a:r>
              <a:rPr sz="1000" b="1" spc="65" dirty="0">
                <a:latin typeface="Calibri"/>
                <a:cs typeface="Calibri"/>
              </a:rPr>
              <a:t>θέλετε</a:t>
            </a:r>
            <a:r>
              <a:rPr sz="1000" b="1" spc="35" dirty="0">
                <a:latin typeface="Calibri"/>
                <a:cs typeface="Calibri"/>
              </a:rPr>
              <a:t> </a:t>
            </a:r>
            <a:r>
              <a:rPr sz="1000" spc="55" dirty="0">
                <a:latin typeface="Calibri"/>
                <a:cs typeface="Calibri"/>
              </a:rPr>
              <a:t>και</a:t>
            </a:r>
            <a:r>
              <a:rPr sz="1000" b="1" spc="55" dirty="0">
                <a:latin typeface="Calibri"/>
                <a:cs typeface="Calibri"/>
              </a:rPr>
              <a:t>,</a:t>
            </a:r>
            <a:r>
              <a:rPr sz="1000" b="1" spc="30" dirty="0">
                <a:latin typeface="Calibri"/>
                <a:cs typeface="Calibri"/>
              </a:rPr>
              <a:t> </a:t>
            </a:r>
            <a:r>
              <a:rPr sz="1000" spc="70" dirty="0">
                <a:latin typeface="Calibri"/>
                <a:cs typeface="Calibri"/>
              </a:rPr>
              <a:t>στη </a:t>
            </a:r>
            <a:r>
              <a:rPr sz="1000" spc="-210" dirty="0">
                <a:latin typeface="Calibri"/>
                <a:cs typeface="Calibri"/>
              </a:rPr>
              <a:t> </a:t>
            </a:r>
            <a:r>
              <a:rPr sz="1000" spc="65" dirty="0">
                <a:latin typeface="Calibri"/>
                <a:cs typeface="Calibri"/>
              </a:rPr>
              <a:t>συνέχεια</a:t>
            </a:r>
            <a:r>
              <a:rPr sz="1000" b="1" spc="65" dirty="0">
                <a:latin typeface="Calibri"/>
                <a:cs typeface="Calibri"/>
              </a:rPr>
              <a:t>,</a:t>
            </a:r>
            <a:r>
              <a:rPr sz="1000" b="1" spc="20" dirty="0">
                <a:latin typeface="Calibri"/>
                <a:cs typeface="Calibri"/>
              </a:rPr>
              <a:t> </a:t>
            </a:r>
            <a:r>
              <a:rPr sz="1000" spc="75" dirty="0">
                <a:latin typeface="Calibri"/>
                <a:cs typeface="Calibri"/>
              </a:rPr>
              <a:t>να</a:t>
            </a:r>
            <a:r>
              <a:rPr sz="1000" spc="30" dirty="0">
                <a:latin typeface="Calibri"/>
                <a:cs typeface="Calibri"/>
              </a:rPr>
              <a:t> </a:t>
            </a:r>
            <a:r>
              <a:rPr sz="1000" spc="70" dirty="0">
                <a:latin typeface="Calibri"/>
                <a:cs typeface="Calibri"/>
              </a:rPr>
              <a:t>αποθηκεύσετε</a:t>
            </a:r>
            <a:r>
              <a:rPr sz="1000" spc="30" dirty="0">
                <a:latin typeface="Calibri"/>
                <a:cs typeface="Calibri"/>
              </a:rPr>
              <a:t> </a:t>
            </a:r>
            <a:r>
              <a:rPr sz="1000" spc="70" dirty="0">
                <a:latin typeface="Calibri"/>
                <a:cs typeface="Calibri"/>
              </a:rPr>
              <a:t>ξανά</a:t>
            </a:r>
            <a:r>
              <a:rPr sz="1000" spc="30" dirty="0">
                <a:latin typeface="Calibri"/>
                <a:cs typeface="Calibri"/>
              </a:rPr>
              <a:t> </a:t>
            </a:r>
            <a:r>
              <a:rPr sz="1000" spc="65" dirty="0">
                <a:latin typeface="Calibri"/>
                <a:cs typeface="Calibri"/>
              </a:rPr>
              <a:t>το</a:t>
            </a:r>
            <a:r>
              <a:rPr sz="1000" spc="30" dirty="0">
                <a:latin typeface="Calibri"/>
                <a:cs typeface="Calibri"/>
              </a:rPr>
              <a:t> </a:t>
            </a:r>
            <a:r>
              <a:rPr sz="1000" b="1" spc="60" dirty="0">
                <a:latin typeface="Calibri"/>
                <a:cs typeface="Calibri"/>
              </a:rPr>
              <a:t>αρχείο</a:t>
            </a:r>
            <a:r>
              <a:rPr sz="1000" spc="60" dirty="0">
                <a:latin typeface="Calibri"/>
                <a:cs typeface="Calibri"/>
              </a:rPr>
              <a:t>.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8329612" y="751522"/>
            <a:ext cx="233553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75" dirty="0">
                <a:solidFill>
                  <a:srgbClr val="FF0000"/>
                </a:solidFill>
                <a:latin typeface="Calibri"/>
                <a:cs typeface="Calibri"/>
              </a:rPr>
              <a:t>Ενημέρωση</a:t>
            </a:r>
            <a:r>
              <a:rPr sz="1000" spc="1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000" spc="70" dirty="0">
                <a:solidFill>
                  <a:srgbClr val="FF0000"/>
                </a:solidFill>
                <a:latin typeface="Calibri"/>
                <a:cs typeface="Calibri"/>
              </a:rPr>
              <a:t>του</a:t>
            </a:r>
            <a:r>
              <a:rPr sz="1000" spc="2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000" spc="50" dirty="0">
                <a:solidFill>
                  <a:srgbClr val="FF0000"/>
                </a:solidFill>
                <a:latin typeface="Calibri"/>
                <a:cs typeface="Calibri"/>
              </a:rPr>
              <a:t>αρχείου</a:t>
            </a:r>
            <a:r>
              <a:rPr sz="100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000" spc="75" dirty="0">
                <a:solidFill>
                  <a:srgbClr val="FF0000"/>
                </a:solidFill>
                <a:latin typeface="Calibri"/>
                <a:cs typeface="Calibri"/>
              </a:rPr>
              <a:t>διαρθρώσεων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8362950" y="998537"/>
            <a:ext cx="226060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spc="75" dirty="0">
                <a:solidFill>
                  <a:srgbClr val="FF0000"/>
                </a:solidFill>
                <a:latin typeface="Calibri"/>
                <a:cs typeface="Calibri"/>
              </a:rPr>
              <a:t>Sudo</a:t>
            </a:r>
            <a:r>
              <a:rPr sz="1000" b="1" spc="2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000" b="1" spc="75" dirty="0">
                <a:solidFill>
                  <a:srgbClr val="FF0000"/>
                </a:solidFill>
                <a:latin typeface="Calibri"/>
                <a:cs typeface="Calibri"/>
              </a:rPr>
              <a:t>vim</a:t>
            </a:r>
            <a:r>
              <a:rPr sz="1000" b="1" spc="1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000" b="1" spc="50" dirty="0">
                <a:solidFill>
                  <a:srgbClr val="FF0000"/>
                </a:solidFill>
                <a:latin typeface="Calibri"/>
                <a:cs typeface="Calibri"/>
              </a:rPr>
              <a:t>/etc/suricata/suricata.yaml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255904" y="3112452"/>
            <a:ext cx="76009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spc="70" dirty="0">
                <a:solidFill>
                  <a:srgbClr val="FF0000"/>
                </a:solidFill>
                <a:latin typeface="Calibri"/>
                <a:cs typeface="Calibri"/>
              </a:rPr>
              <a:t>Δ</a:t>
            </a:r>
            <a:r>
              <a:rPr sz="1000" b="1" spc="30" dirty="0">
                <a:solidFill>
                  <a:srgbClr val="FF0000"/>
                </a:solidFill>
                <a:latin typeface="Calibri"/>
                <a:cs typeface="Calibri"/>
              </a:rPr>
              <a:t>ι</a:t>
            </a:r>
            <a:r>
              <a:rPr sz="1000" b="1" spc="75" dirty="0">
                <a:solidFill>
                  <a:srgbClr val="FF0000"/>
                </a:solidFill>
                <a:latin typeface="Calibri"/>
                <a:cs typeface="Calibri"/>
              </a:rPr>
              <a:t>α</a:t>
            </a:r>
            <a:r>
              <a:rPr sz="1000" b="1" spc="70" dirty="0">
                <a:solidFill>
                  <a:srgbClr val="FF0000"/>
                </a:solidFill>
                <a:latin typeface="Calibri"/>
                <a:cs typeface="Calibri"/>
              </a:rPr>
              <a:t>σ</a:t>
            </a:r>
            <a:r>
              <a:rPr sz="1000" b="1" spc="65" dirty="0">
                <a:solidFill>
                  <a:srgbClr val="FF0000"/>
                </a:solidFill>
                <a:latin typeface="Calibri"/>
                <a:cs typeface="Calibri"/>
              </a:rPr>
              <a:t>ύ</a:t>
            </a:r>
            <a:r>
              <a:rPr sz="1000" b="1" spc="55" dirty="0">
                <a:solidFill>
                  <a:srgbClr val="FF0000"/>
                </a:solidFill>
                <a:latin typeface="Calibri"/>
                <a:cs typeface="Calibri"/>
              </a:rPr>
              <a:t>ν</a:t>
            </a:r>
            <a:r>
              <a:rPr sz="1000" b="1" spc="65" dirty="0">
                <a:solidFill>
                  <a:srgbClr val="FF0000"/>
                </a:solidFill>
                <a:latin typeface="Calibri"/>
                <a:cs typeface="Calibri"/>
              </a:rPr>
              <a:t>δ</a:t>
            </a:r>
            <a:r>
              <a:rPr sz="1000" b="1" spc="55" dirty="0">
                <a:solidFill>
                  <a:srgbClr val="FF0000"/>
                </a:solidFill>
                <a:latin typeface="Calibri"/>
                <a:cs typeface="Calibri"/>
              </a:rPr>
              <a:t>ε</a:t>
            </a:r>
            <a:r>
              <a:rPr sz="1000" b="1" spc="70" dirty="0">
                <a:solidFill>
                  <a:srgbClr val="FF0000"/>
                </a:solidFill>
                <a:latin typeface="Calibri"/>
                <a:cs typeface="Calibri"/>
              </a:rPr>
              <a:t>σ</a:t>
            </a:r>
            <a:r>
              <a:rPr sz="1000" b="1" spc="80" dirty="0">
                <a:solidFill>
                  <a:srgbClr val="FF0000"/>
                </a:solidFill>
                <a:latin typeface="Calibri"/>
                <a:cs typeface="Calibri"/>
              </a:rPr>
              <a:t>η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443865" y="3358197"/>
            <a:ext cx="864869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spc="80" dirty="0">
                <a:solidFill>
                  <a:srgbClr val="FF0000"/>
                </a:solidFill>
                <a:latin typeface="Calibri"/>
                <a:cs typeface="Calibri"/>
              </a:rPr>
              <a:t>ονομασμένος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9378315" y="3335654"/>
            <a:ext cx="105918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spc="65" dirty="0">
                <a:solidFill>
                  <a:srgbClr val="FF0000"/>
                </a:solidFill>
                <a:latin typeface="Calibri"/>
                <a:cs typeface="Calibri"/>
              </a:rPr>
              <a:t>Όνομα</a:t>
            </a:r>
            <a:r>
              <a:rPr sz="1000" b="1" spc="-4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000" b="1" spc="75" dirty="0">
                <a:solidFill>
                  <a:srgbClr val="FF0000"/>
                </a:solidFill>
                <a:latin typeface="Calibri"/>
                <a:cs typeface="Calibri"/>
              </a:rPr>
              <a:t>διεπαφής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26" name="object 24">
            <a:extLst>
              <a:ext uri="{FF2B5EF4-FFF2-40B4-BE49-F238E27FC236}">
                <a16:creationId xmlns:a16="http://schemas.microsoft.com/office/drawing/2014/main" id="{5A52516F-753A-B99A-7CDC-3366239D73B3}"/>
              </a:ext>
            </a:extLst>
          </p:cNvPr>
          <p:cNvSpPr txBox="1"/>
          <p:nvPr/>
        </p:nvSpPr>
        <p:spPr>
          <a:xfrm>
            <a:off x="376188" y="6442047"/>
            <a:ext cx="5741670" cy="14106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ts val="1050"/>
              </a:lnSpc>
            </a:pPr>
            <a:r>
              <a:rPr lang="el-GR" sz="1000" b="1" spc="60" dirty="0" err="1">
                <a:solidFill>
                  <a:srgbClr val="FF0000"/>
                </a:solidFill>
                <a:latin typeface="Calibri"/>
                <a:cs typeface="Calibri"/>
              </a:rPr>
              <a:t>sudo</a:t>
            </a:r>
            <a:r>
              <a:rPr lang="el-GR" sz="1000" b="1" spc="6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lang="el-GR" sz="1000" b="1" spc="60" dirty="0" err="1">
                <a:solidFill>
                  <a:srgbClr val="FF0000"/>
                </a:solidFill>
                <a:latin typeface="Calibri"/>
                <a:cs typeface="Calibri"/>
              </a:rPr>
              <a:t>cp</a:t>
            </a:r>
            <a:r>
              <a:rPr lang="el-GR" sz="1000" b="1" spc="60" dirty="0">
                <a:solidFill>
                  <a:srgbClr val="FF0000"/>
                </a:solidFill>
                <a:latin typeface="Calibri"/>
                <a:cs typeface="Calibri"/>
              </a:rPr>
              <a:t> &lt;</a:t>
            </a:r>
            <a:r>
              <a:rPr lang="el-GR" sz="1000" b="1" spc="60" dirty="0" err="1">
                <a:solidFill>
                  <a:srgbClr val="FF0000"/>
                </a:solidFill>
                <a:latin typeface="Calibri"/>
                <a:cs typeface="Calibri"/>
              </a:rPr>
              <a:t>Αρχείο_Προέλευσης</a:t>
            </a:r>
            <a:r>
              <a:rPr lang="el-GR" sz="1000" b="1" spc="60" dirty="0">
                <a:solidFill>
                  <a:srgbClr val="FF0000"/>
                </a:solidFill>
                <a:latin typeface="Calibri"/>
                <a:cs typeface="Calibri"/>
              </a:rPr>
              <a:t>&gt; &lt;</a:t>
            </a:r>
            <a:r>
              <a:rPr lang="el-GR" sz="1000" b="1" spc="60" dirty="0" err="1">
                <a:solidFill>
                  <a:srgbClr val="FF0000"/>
                </a:solidFill>
                <a:latin typeface="Calibri"/>
                <a:cs typeface="Calibri"/>
              </a:rPr>
              <a:t>Φάκελος_Προορισμού</a:t>
            </a:r>
            <a:r>
              <a:rPr lang="el-GR" sz="1000" b="1" spc="60" dirty="0">
                <a:solidFill>
                  <a:srgbClr val="FF0000"/>
                </a:solidFill>
                <a:latin typeface="Calibri"/>
                <a:cs typeface="Calibri"/>
              </a:rPr>
              <a:t>&gt;</a:t>
            </a:r>
            <a:endParaRPr sz="1000" dirty="0">
              <a:latin typeface="Calibri"/>
              <a:cs typeface="Calibri"/>
            </a:endParaRPr>
          </a:p>
        </p:txBody>
      </p:sp>
      <p:sp>
        <p:nvSpPr>
          <p:cNvPr id="27" name="object 17">
            <a:extLst>
              <a:ext uri="{FF2B5EF4-FFF2-40B4-BE49-F238E27FC236}">
                <a16:creationId xmlns:a16="http://schemas.microsoft.com/office/drawing/2014/main" id="{478BE785-C6F0-DC6C-B177-39CD6E833240}"/>
              </a:ext>
            </a:extLst>
          </p:cNvPr>
          <p:cNvSpPr txBox="1"/>
          <p:nvPr/>
        </p:nvSpPr>
        <p:spPr>
          <a:xfrm>
            <a:off x="321692" y="5991327"/>
            <a:ext cx="6199505" cy="4744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95" dirty="0">
                <a:solidFill>
                  <a:srgbClr val="FF0000"/>
                </a:solidFill>
                <a:latin typeface="Calibri"/>
                <a:cs typeface="Calibri"/>
              </a:rPr>
              <a:t>Μπορείτε</a:t>
            </a:r>
            <a:r>
              <a:rPr sz="1000" spc="5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000" spc="90" dirty="0">
                <a:solidFill>
                  <a:srgbClr val="FF0000"/>
                </a:solidFill>
                <a:latin typeface="Calibri"/>
                <a:cs typeface="Calibri"/>
              </a:rPr>
              <a:t>επίσης</a:t>
            </a:r>
            <a:r>
              <a:rPr sz="1000" spc="4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000" spc="100" dirty="0">
                <a:solidFill>
                  <a:srgbClr val="FF0000"/>
                </a:solidFill>
                <a:latin typeface="Calibri"/>
                <a:cs typeface="Calibri"/>
              </a:rPr>
              <a:t>να</a:t>
            </a:r>
            <a:r>
              <a:rPr sz="1000" spc="4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000" spc="90" dirty="0">
                <a:solidFill>
                  <a:srgbClr val="FF0000"/>
                </a:solidFill>
                <a:latin typeface="Calibri"/>
                <a:cs typeface="Calibri"/>
              </a:rPr>
              <a:t>αντιγράψετε</a:t>
            </a:r>
            <a:r>
              <a:rPr sz="1000" spc="4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000" spc="90" dirty="0">
                <a:solidFill>
                  <a:srgbClr val="FF0000"/>
                </a:solidFill>
                <a:latin typeface="Calibri"/>
                <a:cs typeface="Calibri"/>
              </a:rPr>
              <a:t>το</a:t>
            </a:r>
            <a:r>
              <a:rPr sz="1000" spc="5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000" b="1" spc="90" dirty="0">
                <a:solidFill>
                  <a:srgbClr val="FF0000"/>
                </a:solidFill>
                <a:latin typeface="Calibri"/>
                <a:cs typeface="Calibri"/>
              </a:rPr>
              <a:t>αρχείο</a:t>
            </a:r>
            <a:r>
              <a:rPr sz="1000" b="1" spc="4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000" b="1" spc="80" dirty="0">
                <a:solidFill>
                  <a:srgbClr val="FF0000"/>
                </a:solidFill>
                <a:latin typeface="Calibri"/>
                <a:cs typeface="Calibri"/>
              </a:rPr>
              <a:t>suricata.yaml,</a:t>
            </a:r>
            <a:r>
              <a:rPr sz="1000" b="1" spc="4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000" spc="100" dirty="0">
                <a:solidFill>
                  <a:srgbClr val="FF0000"/>
                </a:solidFill>
                <a:latin typeface="Calibri"/>
                <a:cs typeface="Calibri"/>
              </a:rPr>
              <a:t>να</a:t>
            </a:r>
            <a:r>
              <a:rPr sz="1000" spc="4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000" spc="90" dirty="0">
                <a:solidFill>
                  <a:srgbClr val="FF0000"/>
                </a:solidFill>
                <a:latin typeface="Calibri"/>
                <a:cs typeface="Calibri"/>
              </a:rPr>
              <a:t>επ</a:t>
            </a:r>
            <a:r>
              <a:rPr sz="1000" spc="90" dirty="0" err="1">
                <a:solidFill>
                  <a:srgbClr val="FF0000"/>
                </a:solidFill>
                <a:latin typeface="Calibri"/>
                <a:cs typeface="Calibri"/>
              </a:rPr>
              <a:t>ικολλήσετε</a:t>
            </a:r>
            <a:r>
              <a:rPr sz="1000" spc="4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lang="el-GR" sz="1000" spc="90" dirty="0">
                <a:solidFill>
                  <a:srgbClr val="FF0000"/>
                </a:solidFill>
                <a:latin typeface="Calibri"/>
                <a:cs typeface="Calibri"/>
              </a:rPr>
              <a:t>ένα αντίγραφο στην επιφάνεια εργασίας, να κάνετε τις αλλαγές σας και στη συνέχεια να το αποθηκεύσετε πίσω στη αρχική διαδρομή.</a:t>
            </a:r>
            <a:endParaRPr sz="10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6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884987" y="0"/>
            <a:ext cx="3958590" cy="6878955"/>
            <a:chOff x="6884987" y="0"/>
            <a:chExt cx="3958590" cy="6878955"/>
          </a:xfrm>
        </p:grpSpPr>
        <p:sp>
          <p:nvSpPr>
            <p:cNvPr id="3" name="object 3"/>
            <p:cNvSpPr/>
            <p:nvPr/>
          </p:nvSpPr>
          <p:spPr>
            <a:xfrm>
              <a:off x="6896100" y="1270"/>
              <a:ext cx="1818639" cy="6856730"/>
            </a:xfrm>
            <a:custGeom>
              <a:avLst/>
              <a:gdLst/>
              <a:ahLst/>
              <a:cxnLst/>
              <a:rect l="l" t="t" r="r" b="b"/>
              <a:pathLst>
                <a:path w="1818640" h="6856730">
                  <a:moveTo>
                    <a:pt x="0" y="6856730"/>
                  </a:moveTo>
                  <a:lnTo>
                    <a:pt x="1818322" y="0"/>
                  </a:lnTo>
                </a:path>
              </a:pathLst>
            </a:custGeom>
            <a:ln w="22225">
              <a:solidFill>
                <a:srgbClr val="D6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7377747" y="0"/>
              <a:ext cx="2555875" cy="6858000"/>
            </a:xfrm>
            <a:custGeom>
              <a:avLst/>
              <a:gdLst/>
              <a:ahLst/>
              <a:cxnLst/>
              <a:rect l="l" t="t" r="r" b="b"/>
              <a:pathLst>
                <a:path w="2555875" h="6858000">
                  <a:moveTo>
                    <a:pt x="1542097" y="1537652"/>
                  </a:moveTo>
                  <a:lnTo>
                    <a:pt x="1494790" y="1544002"/>
                  </a:lnTo>
                  <a:lnTo>
                    <a:pt x="1451292" y="1562100"/>
                  </a:lnTo>
                  <a:lnTo>
                    <a:pt x="1413827" y="1590675"/>
                  </a:lnTo>
                  <a:lnTo>
                    <a:pt x="1384617" y="1628139"/>
                  </a:lnTo>
                  <a:lnTo>
                    <a:pt x="1365885" y="1673860"/>
                  </a:lnTo>
                  <a:lnTo>
                    <a:pt x="970915" y="3128645"/>
                  </a:lnTo>
                  <a:lnTo>
                    <a:pt x="0" y="6858000"/>
                  </a:lnTo>
                  <a:lnTo>
                    <a:pt x="26035" y="6858000"/>
                  </a:lnTo>
                  <a:lnTo>
                    <a:pt x="996632" y="3136265"/>
                  </a:lnTo>
                  <a:lnTo>
                    <a:pt x="1391285" y="1681479"/>
                  </a:lnTo>
                  <a:lnTo>
                    <a:pt x="1412240" y="1635442"/>
                  </a:lnTo>
                  <a:lnTo>
                    <a:pt x="1445577" y="1599247"/>
                  </a:lnTo>
                  <a:lnTo>
                    <a:pt x="1487805" y="1574800"/>
                  </a:lnTo>
                  <a:lnTo>
                    <a:pt x="1535747" y="1564322"/>
                  </a:lnTo>
                  <a:lnTo>
                    <a:pt x="1637665" y="1564322"/>
                  </a:lnTo>
                  <a:lnTo>
                    <a:pt x="1625600" y="1556702"/>
                  </a:lnTo>
                  <a:lnTo>
                    <a:pt x="1590992" y="1544002"/>
                  </a:lnTo>
                  <a:lnTo>
                    <a:pt x="1542097" y="1537652"/>
                  </a:lnTo>
                  <a:close/>
                </a:path>
                <a:path w="2555875" h="6858000">
                  <a:moveTo>
                    <a:pt x="1637665" y="1564322"/>
                  </a:moveTo>
                  <a:lnTo>
                    <a:pt x="1535747" y="1564322"/>
                  </a:lnTo>
                  <a:lnTo>
                    <a:pt x="1585912" y="1569402"/>
                  </a:lnTo>
                  <a:lnTo>
                    <a:pt x="1615122" y="1580514"/>
                  </a:lnTo>
                  <a:lnTo>
                    <a:pt x="1663700" y="1617662"/>
                  </a:lnTo>
                  <a:lnTo>
                    <a:pt x="1694497" y="1671954"/>
                  </a:lnTo>
                  <a:lnTo>
                    <a:pt x="1702117" y="1732597"/>
                  </a:lnTo>
                  <a:lnTo>
                    <a:pt x="1696720" y="1764029"/>
                  </a:lnTo>
                  <a:lnTo>
                    <a:pt x="1437005" y="2721927"/>
                  </a:lnTo>
                  <a:lnTo>
                    <a:pt x="1430655" y="2770822"/>
                  </a:lnTo>
                  <a:lnTo>
                    <a:pt x="1437005" y="2818129"/>
                  </a:lnTo>
                  <a:lnTo>
                    <a:pt x="1455102" y="2861627"/>
                  </a:lnTo>
                  <a:lnTo>
                    <a:pt x="1483677" y="2899092"/>
                  </a:lnTo>
                  <a:lnTo>
                    <a:pt x="1521460" y="2928302"/>
                  </a:lnTo>
                  <a:lnTo>
                    <a:pt x="1566862" y="2947035"/>
                  </a:lnTo>
                  <a:lnTo>
                    <a:pt x="1618932" y="2953067"/>
                  </a:lnTo>
                  <a:lnTo>
                    <a:pt x="1669097" y="2944812"/>
                  </a:lnTo>
                  <a:lnTo>
                    <a:pt x="1704340" y="2928302"/>
                  </a:lnTo>
                  <a:lnTo>
                    <a:pt x="1617662" y="2928302"/>
                  </a:lnTo>
                  <a:lnTo>
                    <a:pt x="1573212" y="2922904"/>
                  </a:lnTo>
                  <a:lnTo>
                    <a:pt x="1527175" y="2901950"/>
                  </a:lnTo>
                  <a:lnTo>
                    <a:pt x="1490980" y="2868612"/>
                  </a:lnTo>
                  <a:lnTo>
                    <a:pt x="1466532" y="2826385"/>
                  </a:lnTo>
                  <a:lnTo>
                    <a:pt x="1456055" y="2778442"/>
                  </a:lnTo>
                  <a:lnTo>
                    <a:pt x="1461135" y="2728277"/>
                  </a:lnTo>
                  <a:lnTo>
                    <a:pt x="1720850" y="1770379"/>
                  </a:lnTo>
                  <a:lnTo>
                    <a:pt x="1726882" y="1734820"/>
                  </a:lnTo>
                  <a:lnTo>
                    <a:pt x="1725930" y="1701800"/>
                  </a:lnTo>
                  <a:lnTo>
                    <a:pt x="1725930" y="1698942"/>
                  </a:lnTo>
                  <a:lnTo>
                    <a:pt x="1717992" y="1664017"/>
                  </a:lnTo>
                  <a:lnTo>
                    <a:pt x="1703070" y="1630679"/>
                  </a:lnTo>
                  <a:lnTo>
                    <a:pt x="1682115" y="1600517"/>
                  </a:lnTo>
                  <a:lnTo>
                    <a:pt x="1656080" y="1575752"/>
                  </a:lnTo>
                  <a:lnTo>
                    <a:pt x="1637665" y="1564322"/>
                  </a:lnTo>
                  <a:close/>
                </a:path>
                <a:path w="2555875" h="6858000">
                  <a:moveTo>
                    <a:pt x="2555875" y="0"/>
                  </a:moveTo>
                  <a:lnTo>
                    <a:pt x="2528570" y="0"/>
                  </a:lnTo>
                  <a:lnTo>
                    <a:pt x="2100177" y="1562100"/>
                  </a:lnTo>
                  <a:lnTo>
                    <a:pt x="1757680" y="2837497"/>
                  </a:lnTo>
                  <a:lnTo>
                    <a:pt x="1732915" y="2875279"/>
                  </a:lnTo>
                  <a:lnTo>
                    <a:pt x="1699895" y="2903537"/>
                  </a:lnTo>
                  <a:lnTo>
                    <a:pt x="1660525" y="2921635"/>
                  </a:lnTo>
                  <a:lnTo>
                    <a:pt x="1617662" y="2928302"/>
                  </a:lnTo>
                  <a:lnTo>
                    <a:pt x="1704340" y="2928302"/>
                  </a:lnTo>
                  <a:lnTo>
                    <a:pt x="1714817" y="2923540"/>
                  </a:lnTo>
                  <a:lnTo>
                    <a:pt x="1753235" y="2890520"/>
                  </a:lnTo>
                  <a:lnTo>
                    <a:pt x="1782127" y="2846387"/>
                  </a:lnTo>
                  <a:lnTo>
                    <a:pt x="1782127" y="2845117"/>
                  </a:lnTo>
                  <a:lnTo>
                    <a:pt x="2124710" y="1568132"/>
                  </a:lnTo>
                  <a:lnTo>
                    <a:pt x="2555875" y="0"/>
                  </a:lnTo>
                  <a:close/>
                </a:path>
              </a:pathLst>
            </a:custGeom>
            <a:solidFill>
              <a:srgbClr val="FFB8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7895589" y="5207635"/>
              <a:ext cx="756285" cy="1645920"/>
            </a:xfrm>
            <a:custGeom>
              <a:avLst/>
              <a:gdLst/>
              <a:ahLst/>
              <a:cxnLst/>
              <a:rect l="l" t="t" r="r" b="b"/>
              <a:pathLst>
                <a:path w="756284" h="1645920">
                  <a:moveTo>
                    <a:pt x="578484" y="0"/>
                  </a:moveTo>
                  <a:lnTo>
                    <a:pt x="532129" y="6350"/>
                  </a:lnTo>
                  <a:lnTo>
                    <a:pt x="489902" y="24129"/>
                  </a:lnTo>
                  <a:lnTo>
                    <a:pt x="453389" y="52387"/>
                  </a:lnTo>
                  <a:lnTo>
                    <a:pt x="425132" y="89534"/>
                  </a:lnTo>
                  <a:lnTo>
                    <a:pt x="406400" y="134619"/>
                  </a:lnTo>
                  <a:lnTo>
                    <a:pt x="0" y="1645602"/>
                  </a:lnTo>
                  <a:lnTo>
                    <a:pt x="26352" y="1645602"/>
                  </a:lnTo>
                  <a:lnTo>
                    <a:pt x="430212" y="140969"/>
                  </a:lnTo>
                  <a:lnTo>
                    <a:pt x="450214" y="95249"/>
                  </a:lnTo>
                  <a:lnTo>
                    <a:pt x="482282" y="59689"/>
                  </a:lnTo>
                  <a:lnTo>
                    <a:pt x="523239" y="35559"/>
                  </a:lnTo>
                  <a:lnTo>
                    <a:pt x="569594" y="25399"/>
                  </a:lnTo>
                  <a:lnTo>
                    <a:pt x="662362" y="25399"/>
                  </a:lnTo>
                  <a:lnTo>
                    <a:pt x="624839" y="6350"/>
                  </a:lnTo>
                  <a:lnTo>
                    <a:pt x="578484" y="0"/>
                  </a:lnTo>
                  <a:close/>
                </a:path>
                <a:path w="756284" h="1645920">
                  <a:moveTo>
                    <a:pt x="662362" y="25399"/>
                  </a:moveTo>
                  <a:lnTo>
                    <a:pt x="569594" y="25399"/>
                  </a:lnTo>
                  <a:lnTo>
                    <a:pt x="618489" y="30797"/>
                  </a:lnTo>
                  <a:lnTo>
                    <a:pt x="672464" y="57784"/>
                  </a:lnTo>
                  <a:lnTo>
                    <a:pt x="711517" y="103822"/>
                  </a:lnTo>
                  <a:lnTo>
                    <a:pt x="730884" y="161607"/>
                  </a:lnTo>
                  <a:lnTo>
                    <a:pt x="731837" y="192087"/>
                  </a:lnTo>
                  <a:lnTo>
                    <a:pt x="726439" y="222884"/>
                  </a:lnTo>
                  <a:lnTo>
                    <a:pt x="343852" y="1645602"/>
                  </a:lnTo>
                  <a:lnTo>
                    <a:pt x="370204" y="1645602"/>
                  </a:lnTo>
                  <a:lnTo>
                    <a:pt x="750252" y="229552"/>
                  </a:lnTo>
                  <a:lnTo>
                    <a:pt x="756284" y="193674"/>
                  </a:lnTo>
                  <a:lnTo>
                    <a:pt x="755332" y="158432"/>
                  </a:lnTo>
                  <a:lnTo>
                    <a:pt x="732789" y="91122"/>
                  </a:lnTo>
                  <a:lnTo>
                    <a:pt x="686752" y="37782"/>
                  </a:lnTo>
                  <a:lnTo>
                    <a:pt x="662362" y="25399"/>
                  </a:lnTo>
                  <a:close/>
                </a:path>
              </a:pathLst>
            </a:custGeom>
            <a:solidFill>
              <a:srgbClr val="D679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548880" y="6167120"/>
              <a:ext cx="3294379" cy="612140"/>
            </a:xfrm>
            <a:prstGeom prst="rect">
              <a:avLst/>
            </a:prstGeom>
          </p:spPr>
        </p:pic>
      </p:grpSp>
      <p:grpSp>
        <p:nvGrpSpPr>
          <p:cNvPr id="7" name="object 7"/>
          <p:cNvGrpSpPr/>
          <p:nvPr/>
        </p:nvGrpSpPr>
        <p:grpSpPr>
          <a:xfrm>
            <a:off x="881062" y="1141412"/>
            <a:ext cx="4713605" cy="5201285"/>
            <a:chOff x="881062" y="1141412"/>
            <a:chExt cx="4713605" cy="5201285"/>
          </a:xfrm>
        </p:grpSpPr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81062" y="1141412"/>
              <a:ext cx="4713287" cy="5200967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31239" y="1291272"/>
              <a:ext cx="4226560" cy="4714240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1410969" y="2720022"/>
              <a:ext cx="1767839" cy="297180"/>
            </a:xfrm>
            <a:custGeom>
              <a:avLst/>
              <a:gdLst/>
              <a:ahLst/>
              <a:cxnLst/>
              <a:rect l="l" t="t" r="r" b="b"/>
              <a:pathLst>
                <a:path w="1767839" h="297180">
                  <a:moveTo>
                    <a:pt x="0" y="297179"/>
                  </a:moveTo>
                  <a:lnTo>
                    <a:pt x="1767840" y="297179"/>
                  </a:lnTo>
                  <a:lnTo>
                    <a:pt x="1767840" y="0"/>
                  </a:lnTo>
                  <a:lnTo>
                    <a:pt x="0" y="0"/>
                  </a:lnTo>
                  <a:lnTo>
                    <a:pt x="0" y="297179"/>
                  </a:lnTo>
                </a:path>
              </a:pathLst>
            </a:custGeom>
            <a:ln w="285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9914890" y="33019"/>
            <a:ext cx="2174240" cy="1244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50" spc="60" dirty="0">
                <a:latin typeface="Calibri"/>
                <a:cs typeface="Calibri"/>
              </a:rPr>
              <a:t>CSP004_C_E:</a:t>
            </a:r>
            <a:r>
              <a:rPr sz="650" spc="35" dirty="0">
                <a:latin typeface="Calibri"/>
                <a:cs typeface="Calibri"/>
              </a:rPr>
              <a:t> </a:t>
            </a:r>
            <a:r>
              <a:rPr sz="650" spc="55" dirty="0">
                <a:latin typeface="Calibri"/>
                <a:cs typeface="Calibri"/>
              </a:rPr>
              <a:t>Abdelkader</a:t>
            </a:r>
            <a:r>
              <a:rPr sz="650" spc="30" dirty="0">
                <a:latin typeface="Calibri"/>
                <a:cs typeface="Calibri"/>
              </a:rPr>
              <a:t> </a:t>
            </a:r>
            <a:r>
              <a:rPr sz="650" spc="60" dirty="0">
                <a:latin typeface="Calibri"/>
                <a:cs typeface="Calibri"/>
              </a:rPr>
              <a:t>Shaaban</a:t>
            </a:r>
            <a:r>
              <a:rPr sz="650" spc="40" dirty="0">
                <a:latin typeface="Calibri"/>
                <a:cs typeface="Calibri"/>
              </a:rPr>
              <a:t> </a:t>
            </a:r>
            <a:r>
              <a:rPr sz="650" spc="55" dirty="0">
                <a:latin typeface="Calibri"/>
                <a:cs typeface="Calibri"/>
              </a:rPr>
              <a:t>και</a:t>
            </a:r>
            <a:r>
              <a:rPr sz="650" spc="25" dirty="0">
                <a:latin typeface="Calibri"/>
                <a:cs typeface="Calibri"/>
              </a:rPr>
              <a:t> </a:t>
            </a:r>
            <a:r>
              <a:rPr sz="650" spc="50" dirty="0">
                <a:latin typeface="Calibri"/>
                <a:cs typeface="Calibri"/>
              </a:rPr>
              <a:t>Stefan</a:t>
            </a:r>
            <a:r>
              <a:rPr sz="650" spc="30" dirty="0">
                <a:latin typeface="Calibri"/>
                <a:cs typeface="Calibri"/>
              </a:rPr>
              <a:t> </a:t>
            </a:r>
            <a:r>
              <a:rPr sz="650" spc="50" dirty="0">
                <a:latin typeface="Calibri"/>
                <a:cs typeface="Calibri"/>
              </a:rPr>
              <a:t>Schauer</a:t>
            </a:r>
            <a:endParaRPr sz="650">
              <a:latin typeface="Calibri"/>
              <a:cs typeface="Calibri"/>
            </a:endParaRPr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875030" y="762634"/>
            <a:ext cx="4175760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160" dirty="0">
                <a:solidFill>
                  <a:srgbClr val="000000"/>
                </a:solidFill>
              </a:rPr>
              <a:t>Κανόνες</a:t>
            </a:r>
            <a:r>
              <a:rPr spc="180" dirty="0">
                <a:solidFill>
                  <a:srgbClr val="000000"/>
                </a:solidFill>
              </a:rPr>
              <a:t> </a:t>
            </a:r>
            <a:r>
              <a:rPr spc="125" dirty="0">
                <a:solidFill>
                  <a:srgbClr val="000000"/>
                </a:solidFill>
              </a:rPr>
              <a:t>και</a:t>
            </a:r>
            <a:r>
              <a:rPr spc="155" dirty="0">
                <a:solidFill>
                  <a:srgbClr val="000000"/>
                </a:solidFill>
              </a:rPr>
              <a:t> διαρθρώσεις</a:t>
            </a:r>
            <a:r>
              <a:rPr spc="180" dirty="0">
                <a:solidFill>
                  <a:srgbClr val="000000"/>
                </a:solidFill>
              </a:rPr>
              <a:t> </a:t>
            </a:r>
            <a:r>
              <a:rPr spc="145" dirty="0">
                <a:solidFill>
                  <a:srgbClr val="000000"/>
                </a:solidFill>
              </a:rPr>
              <a:t>Suricata</a:t>
            </a:r>
          </a:p>
        </p:txBody>
      </p:sp>
      <p:sp>
        <p:nvSpPr>
          <p:cNvPr id="13" name="object 13"/>
          <p:cNvSpPr txBox="1"/>
          <p:nvPr/>
        </p:nvSpPr>
        <p:spPr>
          <a:xfrm>
            <a:off x="6416992" y="1927859"/>
            <a:ext cx="147955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spc="45" dirty="0">
                <a:latin typeface="Calibri"/>
                <a:cs typeface="Calibri"/>
              </a:rPr>
              <a:t>Εάν</a:t>
            </a:r>
            <a:r>
              <a:rPr sz="1000" b="1" dirty="0">
                <a:latin typeface="Calibri"/>
                <a:cs typeface="Calibri"/>
              </a:rPr>
              <a:t> </a:t>
            </a:r>
            <a:r>
              <a:rPr sz="1000" b="1" spc="40" dirty="0">
                <a:latin typeface="Calibri"/>
                <a:cs typeface="Calibri"/>
              </a:rPr>
              <a:t>χρησιμοποιείτε</a:t>
            </a:r>
            <a:r>
              <a:rPr sz="1000" b="1" spc="5" dirty="0">
                <a:latin typeface="Calibri"/>
                <a:cs typeface="Calibri"/>
              </a:rPr>
              <a:t> </a:t>
            </a:r>
            <a:r>
              <a:rPr sz="1000" b="1" spc="35" dirty="0">
                <a:latin typeface="Calibri"/>
                <a:cs typeface="Calibri"/>
              </a:rPr>
              <a:t>VIM: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9067165" y="1905634"/>
            <a:ext cx="184467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40" dirty="0">
                <a:latin typeface="Calibri"/>
                <a:cs typeface="Calibri"/>
              </a:rPr>
              <a:t>Για</a:t>
            </a:r>
            <a:r>
              <a:rPr sz="1000" spc="10" dirty="0">
                <a:latin typeface="Calibri"/>
                <a:cs typeface="Calibri"/>
              </a:rPr>
              <a:t> </a:t>
            </a:r>
            <a:r>
              <a:rPr sz="1000" b="1" spc="45" dirty="0">
                <a:latin typeface="Calibri"/>
                <a:cs typeface="Calibri"/>
              </a:rPr>
              <a:t>έξοδο</a:t>
            </a:r>
            <a:r>
              <a:rPr sz="1000" b="1" spc="10" dirty="0">
                <a:latin typeface="Calibri"/>
                <a:cs typeface="Calibri"/>
              </a:rPr>
              <a:t> </a:t>
            </a:r>
            <a:r>
              <a:rPr sz="1000" b="1" spc="55" dirty="0">
                <a:latin typeface="Calibri"/>
                <a:cs typeface="Calibri"/>
              </a:rPr>
              <a:t>από</a:t>
            </a:r>
            <a:r>
              <a:rPr sz="1000" b="1" spc="10" dirty="0">
                <a:latin typeface="Calibri"/>
                <a:cs typeface="Calibri"/>
              </a:rPr>
              <a:t> </a:t>
            </a:r>
            <a:r>
              <a:rPr sz="1000" b="1" spc="45" dirty="0">
                <a:latin typeface="Calibri"/>
                <a:cs typeface="Calibri"/>
              </a:rPr>
              <a:t>το</a:t>
            </a:r>
            <a:r>
              <a:rPr sz="1000" b="1" spc="10" dirty="0">
                <a:latin typeface="Calibri"/>
                <a:cs typeface="Calibri"/>
              </a:rPr>
              <a:t> </a:t>
            </a:r>
            <a:r>
              <a:rPr sz="1000" b="1" spc="45" dirty="0">
                <a:latin typeface="Calibri"/>
                <a:cs typeface="Calibri"/>
              </a:rPr>
              <a:t>VIM,</a:t>
            </a:r>
            <a:r>
              <a:rPr sz="1000" b="1" spc="15" dirty="0">
                <a:latin typeface="Calibri"/>
                <a:cs typeface="Calibri"/>
              </a:rPr>
              <a:t> </a:t>
            </a:r>
            <a:r>
              <a:rPr sz="1000" spc="40" dirty="0">
                <a:latin typeface="Calibri"/>
                <a:cs typeface="Calibri"/>
              </a:rPr>
              <a:t>Esc</a:t>
            </a:r>
            <a:r>
              <a:rPr sz="1000" spc="5" dirty="0">
                <a:latin typeface="Calibri"/>
                <a:cs typeface="Calibri"/>
              </a:rPr>
              <a:t> </a:t>
            </a:r>
            <a:r>
              <a:rPr sz="1000" b="1" spc="45" dirty="0">
                <a:solidFill>
                  <a:srgbClr val="CF2D1C"/>
                </a:solidFill>
                <a:latin typeface="Calibri"/>
                <a:cs typeface="Calibri"/>
              </a:rPr>
              <a:t>με</a:t>
            </a:r>
            <a:r>
              <a:rPr sz="1000" b="1" spc="15" dirty="0">
                <a:solidFill>
                  <a:srgbClr val="CF2D1C"/>
                </a:solidFill>
                <a:latin typeface="Calibri"/>
                <a:cs typeface="Calibri"/>
              </a:rPr>
              <a:t> </a:t>
            </a:r>
            <a:r>
              <a:rPr sz="1000" spc="35" dirty="0">
                <a:latin typeface="Calibri"/>
                <a:cs typeface="Calibri"/>
              </a:rPr>
              <a:t>q: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8864917" y="2299017"/>
            <a:ext cx="2546350" cy="5835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850" b="1" spc="40" dirty="0">
                <a:latin typeface="Calibri"/>
                <a:cs typeface="Calibri"/>
              </a:rPr>
              <a:t>Πληκτρολογήστε</a:t>
            </a:r>
            <a:r>
              <a:rPr sz="850" b="1" spc="-15" dirty="0">
                <a:latin typeface="Calibri"/>
                <a:cs typeface="Calibri"/>
              </a:rPr>
              <a:t> </a:t>
            </a:r>
            <a:r>
              <a:rPr sz="850" b="1" spc="35" dirty="0">
                <a:latin typeface="Calibri"/>
                <a:cs typeface="Calibri"/>
              </a:rPr>
              <a:t>για</a:t>
            </a:r>
            <a:r>
              <a:rPr sz="850" b="1" spc="-5" dirty="0">
                <a:latin typeface="Calibri"/>
                <a:cs typeface="Calibri"/>
              </a:rPr>
              <a:t> </a:t>
            </a:r>
            <a:r>
              <a:rPr sz="850" b="1" spc="30" dirty="0">
                <a:latin typeface="Calibri"/>
                <a:cs typeface="Calibri"/>
              </a:rPr>
              <a:t>αρκετά</a:t>
            </a:r>
            <a:endParaRPr sz="850">
              <a:latin typeface="Calibri"/>
              <a:cs typeface="Calibri"/>
            </a:endParaRPr>
          </a:p>
          <a:p>
            <a:pPr marL="12700" marR="5080" indent="3175" algn="ctr">
              <a:lnSpc>
                <a:spcPts val="1689"/>
              </a:lnSpc>
              <a:spcBef>
                <a:spcPts val="95"/>
              </a:spcBef>
            </a:pPr>
            <a:r>
              <a:rPr sz="850" b="1" spc="40" dirty="0">
                <a:latin typeface="Calibri"/>
                <a:cs typeface="Calibri"/>
              </a:rPr>
              <a:t>Πληκτρολογήστε </a:t>
            </a:r>
            <a:r>
              <a:rPr sz="850" b="1" spc="25" dirty="0">
                <a:solidFill>
                  <a:srgbClr val="CF2D1C"/>
                </a:solidFill>
                <a:latin typeface="Calibri"/>
                <a:cs typeface="Calibri"/>
              </a:rPr>
              <a:t>! </a:t>
            </a:r>
            <a:r>
              <a:rPr sz="850" b="1" spc="35" dirty="0">
                <a:solidFill>
                  <a:srgbClr val="CF2D1C"/>
                </a:solidFill>
                <a:latin typeface="Calibri"/>
                <a:cs typeface="Calibri"/>
              </a:rPr>
              <a:t>για </a:t>
            </a:r>
            <a:r>
              <a:rPr sz="850" b="1" spc="35" dirty="0">
                <a:latin typeface="Calibri"/>
                <a:cs typeface="Calibri"/>
              </a:rPr>
              <a:t>χωρίς </a:t>
            </a:r>
            <a:r>
              <a:rPr sz="850" b="1" spc="30" dirty="0">
                <a:latin typeface="Calibri"/>
                <a:cs typeface="Calibri"/>
              </a:rPr>
              <a:t>αποθήκευση </a:t>
            </a:r>
            <a:r>
              <a:rPr sz="850" b="1" spc="35" dirty="0">
                <a:latin typeface="Calibri"/>
                <a:cs typeface="Calibri"/>
              </a:rPr>
              <a:t> </a:t>
            </a:r>
            <a:r>
              <a:rPr sz="850" b="1" spc="40" dirty="0">
                <a:latin typeface="Calibri"/>
                <a:cs typeface="Calibri"/>
              </a:rPr>
              <a:t>Πληκτρολογήστε</a:t>
            </a:r>
            <a:r>
              <a:rPr sz="850" b="1" spc="10" dirty="0">
                <a:latin typeface="Calibri"/>
                <a:cs typeface="Calibri"/>
              </a:rPr>
              <a:t> </a:t>
            </a:r>
            <a:r>
              <a:rPr sz="850" b="1" spc="50" dirty="0">
                <a:solidFill>
                  <a:srgbClr val="CF2D1C"/>
                </a:solidFill>
                <a:latin typeface="Calibri"/>
                <a:cs typeface="Calibri"/>
              </a:rPr>
              <a:t>wq</a:t>
            </a:r>
            <a:r>
              <a:rPr sz="850" b="1" spc="15" dirty="0">
                <a:solidFill>
                  <a:srgbClr val="CF2D1C"/>
                </a:solidFill>
                <a:latin typeface="Calibri"/>
                <a:cs typeface="Calibri"/>
              </a:rPr>
              <a:t> </a:t>
            </a:r>
            <a:r>
              <a:rPr sz="850" b="1" spc="35" dirty="0">
                <a:latin typeface="Calibri"/>
                <a:cs typeface="Calibri"/>
              </a:rPr>
              <a:t>για</a:t>
            </a:r>
            <a:r>
              <a:rPr sz="850" b="1" spc="10" dirty="0">
                <a:latin typeface="Calibri"/>
                <a:cs typeface="Calibri"/>
              </a:rPr>
              <a:t> </a:t>
            </a:r>
            <a:r>
              <a:rPr sz="850" b="1" spc="40" dirty="0">
                <a:latin typeface="Calibri"/>
                <a:cs typeface="Calibri"/>
              </a:rPr>
              <a:t>να</a:t>
            </a:r>
            <a:r>
              <a:rPr sz="850" b="1" spc="15" dirty="0">
                <a:latin typeface="Calibri"/>
                <a:cs typeface="Calibri"/>
              </a:rPr>
              <a:t> </a:t>
            </a:r>
            <a:r>
              <a:rPr sz="850" b="1" spc="35" dirty="0">
                <a:latin typeface="Calibri"/>
                <a:cs typeface="Calibri"/>
              </a:rPr>
              <a:t>εγγραφείτε</a:t>
            </a:r>
            <a:r>
              <a:rPr sz="850" b="1" spc="20" dirty="0">
                <a:latin typeface="Calibri"/>
                <a:cs typeface="Calibri"/>
              </a:rPr>
              <a:t> </a:t>
            </a:r>
            <a:r>
              <a:rPr sz="850" b="1" spc="35" dirty="0">
                <a:latin typeface="Calibri"/>
                <a:cs typeface="Calibri"/>
              </a:rPr>
              <a:t>και</a:t>
            </a:r>
            <a:r>
              <a:rPr sz="850" b="1" spc="10" dirty="0">
                <a:latin typeface="Calibri"/>
                <a:cs typeface="Calibri"/>
              </a:rPr>
              <a:t> </a:t>
            </a:r>
            <a:r>
              <a:rPr sz="850" b="1" spc="30" dirty="0">
                <a:latin typeface="Calibri"/>
                <a:cs typeface="Calibri"/>
              </a:rPr>
              <a:t>αρκετά</a:t>
            </a:r>
            <a:endParaRPr sz="850">
              <a:latin typeface="Calibri"/>
              <a:cs typeface="Calibr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5534025" y="3696017"/>
            <a:ext cx="4705985" cy="10452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spc="75" dirty="0">
                <a:latin typeface="Calibri"/>
                <a:cs typeface="Calibri"/>
              </a:rPr>
              <a:t>Αν</a:t>
            </a:r>
            <a:r>
              <a:rPr sz="1000" b="1" spc="30" dirty="0">
                <a:latin typeface="Calibri"/>
                <a:cs typeface="Calibri"/>
              </a:rPr>
              <a:t> </a:t>
            </a:r>
            <a:r>
              <a:rPr sz="1000" b="1" spc="70" dirty="0">
                <a:latin typeface="Calibri"/>
                <a:cs typeface="Calibri"/>
              </a:rPr>
              <a:t>αντιγράψατε</a:t>
            </a:r>
            <a:r>
              <a:rPr sz="1000" b="1" spc="25" dirty="0">
                <a:latin typeface="Calibri"/>
                <a:cs typeface="Calibri"/>
              </a:rPr>
              <a:t> </a:t>
            </a:r>
            <a:r>
              <a:rPr sz="1000" b="1" spc="65" dirty="0">
                <a:latin typeface="Calibri"/>
                <a:cs typeface="Calibri"/>
              </a:rPr>
              <a:t>το</a:t>
            </a:r>
            <a:r>
              <a:rPr sz="1000" b="1" spc="30" dirty="0">
                <a:latin typeface="Calibri"/>
                <a:cs typeface="Calibri"/>
              </a:rPr>
              <a:t> </a:t>
            </a:r>
            <a:r>
              <a:rPr sz="1000" b="1" spc="65" dirty="0">
                <a:latin typeface="Calibri"/>
                <a:cs typeface="Calibri"/>
              </a:rPr>
              <a:t>αρχείο</a:t>
            </a:r>
            <a:r>
              <a:rPr sz="1000" b="1" spc="30" dirty="0">
                <a:latin typeface="Calibri"/>
                <a:cs typeface="Calibri"/>
              </a:rPr>
              <a:t> </a:t>
            </a:r>
            <a:r>
              <a:rPr sz="1000" b="1" spc="60" dirty="0">
                <a:latin typeface="Calibri"/>
                <a:cs typeface="Calibri"/>
              </a:rPr>
              <a:t>suricata.yaml,</a:t>
            </a:r>
            <a:r>
              <a:rPr sz="1000" b="1" spc="25" dirty="0">
                <a:latin typeface="Calibri"/>
                <a:cs typeface="Calibri"/>
              </a:rPr>
              <a:t> </a:t>
            </a:r>
            <a:r>
              <a:rPr sz="1000" b="1" spc="60" dirty="0">
                <a:latin typeface="Calibri"/>
                <a:cs typeface="Calibri"/>
              </a:rPr>
              <a:t>τότε</a:t>
            </a:r>
            <a:r>
              <a:rPr sz="1000" b="1" spc="30" dirty="0">
                <a:latin typeface="Calibri"/>
                <a:cs typeface="Calibri"/>
              </a:rPr>
              <a:t> </a:t>
            </a:r>
            <a:r>
              <a:rPr sz="1000" b="1" spc="70" dirty="0">
                <a:latin typeface="Calibri"/>
                <a:cs typeface="Calibri"/>
              </a:rPr>
              <a:t>χρησιμοποιήστε</a:t>
            </a:r>
            <a:r>
              <a:rPr sz="1000" b="1" spc="35" dirty="0">
                <a:latin typeface="Calibri"/>
                <a:cs typeface="Calibri"/>
              </a:rPr>
              <a:t> </a:t>
            </a:r>
            <a:r>
              <a:rPr sz="1000" b="1" spc="70" dirty="0">
                <a:latin typeface="Calibri"/>
                <a:cs typeface="Calibri"/>
              </a:rPr>
              <a:t>την</a:t>
            </a:r>
            <a:r>
              <a:rPr sz="1000" b="1" spc="35" dirty="0">
                <a:latin typeface="Calibri"/>
                <a:cs typeface="Calibri"/>
              </a:rPr>
              <a:t> </a:t>
            </a:r>
            <a:r>
              <a:rPr sz="1000" b="1" spc="70" dirty="0">
                <a:latin typeface="Calibri"/>
                <a:cs typeface="Calibri"/>
              </a:rPr>
              <a:t>εντολή</a:t>
            </a:r>
            <a:r>
              <a:rPr sz="1000" b="1" spc="30" dirty="0">
                <a:latin typeface="Calibri"/>
                <a:cs typeface="Calibri"/>
              </a:rPr>
              <a:t> </a:t>
            </a:r>
            <a:r>
              <a:rPr sz="1000" b="1" spc="70" dirty="0">
                <a:latin typeface="Calibri"/>
                <a:cs typeface="Calibri"/>
              </a:rPr>
              <a:t>cp</a:t>
            </a:r>
            <a:endParaRPr sz="10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0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000">
              <a:latin typeface="Calibri"/>
              <a:cs typeface="Calibri"/>
            </a:endParaRPr>
          </a:p>
          <a:p>
            <a:pPr marL="960119">
              <a:lnSpc>
                <a:spcPct val="100000"/>
              </a:lnSpc>
            </a:pPr>
            <a:r>
              <a:rPr sz="1000" b="1" spc="75" dirty="0">
                <a:solidFill>
                  <a:srgbClr val="CF2D1C"/>
                </a:solidFill>
                <a:latin typeface="Calibri"/>
                <a:cs typeface="Calibri"/>
              </a:rPr>
              <a:t>Sudo</a:t>
            </a:r>
            <a:r>
              <a:rPr sz="1000" b="1" spc="25" dirty="0">
                <a:solidFill>
                  <a:srgbClr val="CF2D1C"/>
                </a:solidFill>
                <a:latin typeface="Calibri"/>
                <a:cs typeface="Calibri"/>
              </a:rPr>
              <a:t> </a:t>
            </a:r>
            <a:r>
              <a:rPr sz="1000" b="1" spc="70" dirty="0">
                <a:solidFill>
                  <a:srgbClr val="CF2D1C"/>
                </a:solidFill>
                <a:latin typeface="Calibri"/>
                <a:cs typeface="Calibri"/>
              </a:rPr>
              <a:t>cp</a:t>
            </a:r>
            <a:r>
              <a:rPr sz="1000" b="1" spc="30" dirty="0">
                <a:solidFill>
                  <a:srgbClr val="CF2D1C"/>
                </a:solidFill>
                <a:latin typeface="Calibri"/>
                <a:cs typeface="Calibri"/>
              </a:rPr>
              <a:t> </a:t>
            </a:r>
            <a:r>
              <a:rPr sz="1000" b="1" spc="60" dirty="0">
                <a:solidFill>
                  <a:srgbClr val="CF2D1C"/>
                </a:solidFill>
                <a:latin typeface="Calibri"/>
                <a:cs typeface="Calibri"/>
              </a:rPr>
              <a:t>Source_file</a:t>
            </a:r>
            <a:r>
              <a:rPr sz="1000" b="1" spc="30" dirty="0">
                <a:solidFill>
                  <a:srgbClr val="CF2D1C"/>
                </a:solidFill>
                <a:latin typeface="Calibri"/>
                <a:cs typeface="Calibri"/>
              </a:rPr>
              <a:t> </a:t>
            </a:r>
            <a:r>
              <a:rPr sz="1000" b="1" spc="50" dirty="0">
                <a:solidFill>
                  <a:srgbClr val="CF2D1C"/>
                </a:solidFill>
                <a:latin typeface="Calibri"/>
                <a:cs typeface="Calibri"/>
              </a:rPr>
              <a:t>Destination_directory</a:t>
            </a:r>
            <a:endParaRPr sz="10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000">
              <a:latin typeface="Calibri"/>
              <a:cs typeface="Calibri"/>
            </a:endParaRPr>
          </a:p>
          <a:p>
            <a:pPr marL="64769">
              <a:lnSpc>
                <a:spcPct val="100000"/>
              </a:lnSpc>
              <a:spcBef>
                <a:spcPts val="635"/>
              </a:spcBef>
            </a:pPr>
            <a:r>
              <a:rPr sz="1100" b="1" spc="50" dirty="0">
                <a:latin typeface="Calibri"/>
                <a:cs typeface="Calibri"/>
              </a:rPr>
              <a:t>Κατάλογος προορισμών: </a:t>
            </a:r>
            <a:r>
              <a:rPr sz="1100" b="1" spc="30" dirty="0">
                <a:solidFill>
                  <a:srgbClr val="FF0000"/>
                </a:solidFill>
                <a:latin typeface="Calibri"/>
                <a:cs typeface="Calibri"/>
              </a:rPr>
              <a:t>/etc/suricata/suricata.yaml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348741" y="6046929"/>
            <a:ext cx="312801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90" dirty="0">
                <a:latin typeface="Calibri"/>
                <a:cs typeface="Calibri"/>
              </a:rPr>
              <a:t>Θα</a:t>
            </a:r>
            <a:r>
              <a:rPr sz="1000" spc="25" dirty="0">
                <a:latin typeface="Calibri"/>
                <a:cs typeface="Calibri"/>
              </a:rPr>
              <a:t> </a:t>
            </a:r>
            <a:r>
              <a:rPr sz="1000" spc="75" dirty="0">
                <a:latin typeface="Calibri"/>
                <a:cs typeface="Calibri"/>
              </a:rPr>
              <a:t>μπορούσατε</a:t>
            </a:r>
            <a:r>
              <a:rPr sz="1000" spc="30" dirty="0">
                <a:latin typeface="Calibri"/>
                <a:cs typeface="Calibri"/>
              </a:rPr>
              <a:t> </a:t>
            </a:r>
            <a:r>
              <a:rPr sz="1000" spc="75" dirty="0">
                <a:latin typeface="Calibri"/>
                <a:cs typeface="Calibri"/>
              </a:rPr>
              <a:t>να</a:t>
            </a:r>
            <a:r>
              <a:rPr sz="1000" spc="30" dirty="0">
                <a:latin typeface="Calibri"/>
                <a:cs typeface="Calibri"/>
              </a:rPr>
              <a:t> </a:t>
            </a:r>
            <a:r>
              <a:rPr sz="1000" spc="65" dirty="0">
                <a:latin typeface="Calibri"/>
                <a:cs typeface="Calibri"/>
              </a:rPr>
              <a:t>κατευθύνετε</a:t>
            </a:r>
            <a:r>
              <a:rPr sz="1000" spc="35" dirty="0">
                <a:latin typeface="Calibri"/>
                <a:cs typeface="Calibri"/>
              </a:rPr>
              <a:t> </a:t>
            </a:r>
            <a:r>
              <a:rPr sz="1000" spc="65" dirty="0">
                <a:latin typeface="Calibri"/>
                <a:cs typeface="Calibri"/>
              </a:rPr>
              <a:t>το</a:t>
            </a:r>
            <a:r>
              <a:rPr sz="1000" spc="30" dirty="0">
                <a:latin typeface="Calibri"/>
                <a:cs typeface="Calibri"/>
              </a:rPr>
              <a:t> </a:t>
            </a:r>
            <a:r>
              <a:rPr sz="1000" b="1" spc="65" dirty="0">
                <a:latin typeface="Calibri"/>
                <a:cs typeface="Calibri"/>
              </a:rPr>
              <a:t>yaml</a:t>
            </a:r>
            <a:r>
              <a:rPr sz="1000" b="1" spc="10" dirty="0">
                <a:latin typeface="Calibri"/>
                <a:cs typeface="Calibri"/>
              </a:rPr>
              <a:t> </a:t>
            </a:r>
            <a:r>
              <a:rPr sz="1000" spc="70" dirty="0">
                <a:latin typeface="Calibri"/>
                <a:cs typeface="Calibri"/>
              </a:rPr>
              <a:t>απευθείας</a:t>
            </a:r>
            <a:endParaRPr sz="1000" dirty="0">
              <a:latin typeface="Calibri"/>
              <a:cs typeface="Calibri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003300" y="6291086"/>
            <a:ext cx="395541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65" dirty="0">
                <a:latin typeface="Calibri"/>
                <a:cs typeface="Calibri"/>
              </a:rPr>
              <a:t>αρχείο</a:t>
            </a:r>
            <a:r>
              <a:rPr sz="1000" spc="35" dirty="0">
                <a:latin typeface="Calibri"/>
                <a:cs typeface="Calibri"/>
              </a:rPr>
              <a:t> </a:t>
            </a:r>
            <a:r>
              <a:rPr sz="1000" spc="70" dirty="0">
                <a:latin typeface="Calibri"/>
                <a:cs typeface="Calibri"/>
              </a:rPr>
              <a:t>διαρθρώσεων,</a:t>
            </a:r>
            <a:r>
              <a:rPr sz="1000" spc="35" dirty="0">
                <a:latin typeface="Calibri"/>
                <a:cs typeface="Calibri"/>
              </a:rPr>
              <a:t> </a:t>
            </a:r>
            <a:r>
              <a:rPr sz="1000" spc="65" dirty="0">
                <a:latin typeface="Calibri"/>
                <a:cs typeface="Calibri"/>
              </a:rPr>
              <a:t>παράγει/κάνει</a:t>
            </a:r>
            <a:r>
              <a:rPr sz="1000" spc="35" dirty="0">
                <a:latin typeface="Calibri"/>
                <a:cs typeface="Calibri"/>
              </a:rPr>
              <a:t> </a:t>
            </a:r>
            <a:r>
              <a:rPr sz="1000" spc="70" dirty="0">
                <a:latin typeface="Calibri"/>
                <a:cs typeface="Calibri"/>
              </a:rPr>
              <a:t>οποιεσδήποτε</a:t>
            </a:r>
            <a:r>
              <a:rPr sz="1000" spc="40" dirty="0">
                <a:latin typeface="Calibri"/>
                <a:cs typeface="Calibri"/>
              </a:rPr>
              <a:t> </a:t>
            </a:r>
            <a:r>
              <a:rPr sz="1000" b="1" spc="70" dirty="0">
                <a:latin typeface="Calibri"/>
                <a:cs typeface="Calibri"/>
              </a:rPr>
              <a:t>ενημερώσεις</a:t>
            </a:r>
            <a:endParaRPr sz="1000" dirty="0">
              <a:latin typeface="Calibri"/>
              <a:cs typeface="Calibri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11193462" y="5747384"/>
            <a:ext cx="118745" cy="1244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50" spc="20" dirty="0">
                <a:latin typeface="Calibri"/>
                <a:cs typeface="Calibri"/>
              </a:rPr>
              <a:t>1</a:t>
            </a:r>
            <a:r>
              <a:rPr sz="650" spc="50" dirty="0">
                <a:latin typeface="Calibri"/>
                <a:cs typeface="Calibri"/>
              </a:rPr>
              <a:t>4</a:t>
            </a:r>
            <a:endParaRPr sz="650">
              <a:latin typeface="Calibri"/>
              <a:cs typeface="Calibri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1295400" y="6536514"/>
            <a:ext cx="218567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65" dirty="0">
                <a:latin typeface="Calibri"/>
                <a:cs typeface="Calibri"/>
              </a:rPr>
              <a:t>θέλετε</a:t>
            </a:r>
            <a:r>
              <a:rPr sz="1000" spc="25" dirty="0">
                <a:latin typeface="Calibri"/>
                <a:cs typeface="Calibri"/>
              </a:rPr>
              <a:t> </a:t>
            </a:r>
            <a:r>
              <a:rPr sz="1000" spc="55" dirty="0">
                <a:latin typeface="Calibri"/>
                <a:cs typeface="Calibri"/>
              </a:rPr>
              <a:t>και,</a:t>
            </a:r>
            <a:r>
              <a:rPr sz="1000" spc="30" dirty="0">
                <a:latin typeface="Calibri"/>
                <a:cs typeface="Calibri"/>
              </a:rPr>
              <a:t> </a:t>
            </a:r>
            <a:r>
              <a:rPr sz="1000" spc="70" dirty="0">
                <a:latin typeface="Calibri"/>
                <a:cs typeface="Calibri"/>
              </a:rPr>
              <a:t>στη</a:t>
            </a:r>
            <a:r>
              <a:rPr sz="1000" spc="30" dirty="0">
                <a:latin typeface="Calibri"/>
                <a:cs typeface="Calibri"/>
              </a:rPr>
              <a:t> </a:t>
            </a:r>
            <a:r>
              <a:rPr sz="1000" spc="60" dirty="0">
                <a:latin typeface="Calibri"/>
                <a:cs typeface="Calibri"/>
              </a:rPr>
              <a:t>συνέχεια,</a:t>
            </a:r>
            <a:r>
              <a:rPr sz="1000" spc="30" dirty="0">
                <a:latin typeface="Calibri"/>
                <a:cs typeface="Calibri"/>
              </a:rPr>
              <a:t> </a:t>
            </a:r>
            <a:r>
              <a:rPr sz="1000" b="1" spc="65" dirty="0">
                <a:latin typeface="Calibri"/>
                <a:cs typeface="Calibri"/>
              </a:rPr>
              <a:t>το</a:t>
            </a:r>
            <a:r>
              <a:rPr sz="1000" b="1" spc="25" dirty="0">
                <a:latin typeface="Calibri"/>
                <a:cs typeface="Calibri"/>
              </a:rPr>
              <a:t> </a:t>
            </a:r>
            <a:r>
              <a:rPr sz="1000" spc="60" dirty="0">
                <a:latin typeface="Calibri"/>
                <a:cs typeface="Calibri"/>
              </a:rPr>
              <a:t>αρχείο</a:t>
            </a:r>
            <a:r>
              <a:rPr sz="1000" b="1" spc="60" dirty="0">
                <a:latin typeface="Calibri"/>
                <a:cs typeface="Calibri"/>
              </a:rPr>
              <a:t>.</a:t>
            </a:r>
            <a:endParaRPr sz="10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75030" y="411479"/>
            <a:ext cx="3754754" cy="3683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250" spc="170" dirty="0">
                <a:solidFill>
                  <a:srgbClr val="000000"/>
                </a:solidFill>
              </a:rPr>
              <a:t>Ασφάλεια ακραίου</a:t>
            </a:r>
            <a:r>
              <a:rPr sz="2250" spc="185" dirty="0">
                <a:solidFill>
                  <a:srgbClr val="000000"/>
                </a:solidFill>
              </a:rPr>
              <a:t> </a:t>
            </a:r>
            <a:r>
              <a:rPr sz="2250" spc="170" dirty="0">
                <a:solidFill>
                  <a:srgbClr val="000000"/>
                </a:solidFill>
              </a:rPr>
              <a:t>σημείου</a:t>
            </a:r>
            <a:endParaRPr sz="2250"/>
          </a:p>
        </p:txBody>
      </p:sp>
      <p:sp>
        <p:nvSpPr>
          <p:cNvPr id="3" name="object 3"/>
          <p:cNvSpPr txBox="1"/>
          <p:nvPr/>
        </p:nvSpPr>
        <p:spPr>
          <a:xfrm>
            <a:off x="419100" y="1998979"/>
            <a:ext cx="804545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b="1" spc="80" dirty="0">
                <a:latin typeface="Calibri"/>
                <a:cs typeface="Calibri"/>
              </a:rPr>
              <a:t>Διάρθρωση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19100" y="2794634"/>
            <a:ext cx="4286250" cy="15525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9720" marR="5080" indent="-287020" algn="just">
              <a:lnSpc>
                <a:spcPct val="100000"/>
              </a:lnSpc>
              <a:spcBef>
                <a:spcPts val="100"/>
              </a:spcBef>
              <a:buSzPct val="163636"/>
              <a:buFont typeface="Arial"/>
              <a:buChar char="•"/>
              <a:tabLst>
                <a:tab pos="299720" algn="l"/>
              </a:tabLst>
            </a:pPr>
            <a:r>
              <a:rPr sz="1100" spc="100" dirty="0">
                <a:latin typeface="Calibri"/>
                <a:cs typeface="Calibri"/>
              </a:rPr>
              <a:t>Η </a:t>
            </a:r>
            <a:r>
              <a:rPr sz="1100" spc="70" dirty="0">
                <a:latin typeface="Calibri"/>
                <a:cs typeface="Calibri"/>
              </a:rPr>
              <a:t>διαδικασία </a:t>
            </a:r>
            <a:r>
              <a:rPr sz="1100" spc="80" dirty="0">
                <a:latin typeface="Calibri"/>
                <a:cs typeface="Calibri"/>
              </a:rPr>
              <a:t>αυτή </a:t>
            </a:r>
            <a:r>
              <a:rPr sz="1100" b="1" spc="70" dirty="0">
                <a:latin typeface="Calibri"/>
                <a:cs typeface="Calibri"/>
              </a:rPr>
              <a:t>ελέγχει </a:t>
            </a:r>
            <a:r>
              <a:rPr sz="1100" b="1" spc="85" dirty="0">
                <a:latin typeface="Calibri"/>
                <a:cs typeface="Calibri"/>
              </a:rPr>
              <a:t>αν </a:t>
            </a:r>
            <a:r>
              <a:rPr sz="1100" spc="70" dirty="0">
                <a:latin typeface="Calibri"/>
                <a:cs typeface="Calibri"/>
              </a:rPr>
              <a:t>το </a:t>
            </a:r>
            <a:r>
              <a:rPr sz="1100" spc="80" dirty="0">
                <a:latin typeface="Calibri"/>
                <a:cs typeface="Calibri"/>
              </a:rPr>
              <a:t>σύστημά σας </a:t>
            </a:r>
            <a:r>
              <a:rPr sz="1100" b="1" spc="85" dirty="0">
                <a:latin typeface="Calibri"/>
                <a:cs typeface="Calibri"/>
              </a:rPr>
              <a:t>συμφωνεί </a:t>
            </a:r>
            <a:r>
              <a:rPr sz="1100" b="1" spc="50" dirty="0">
                <a:latin typeface="Calibri"/>
                <a:cs typeface="Calibri"/>
              </a:rPr>
              <a:t>- </a:t>
            </a:r>
            <a:r>
              <a:rPr sz="1100" b="1" spc="55" dirty="0">
                <a:latin typeface="Calibri"/>
                <a:cs typeface="Calibri"/>
              </a:rPr>
              <a:t> </a:t>
            </a:r>
            <a:r>
              <a:rPr sz="1100" b="1" spc="85" dirty="0">
                <a:latin typeface="Calibri"/>
                <a:cs typeface="Calibri"/>
              </a:rPr>
              <a:t>συμμορφώνεται</a:t>
            </a:r>
            <a:r>
              <a:rPr sz="1100" b="1" spc="90" dirty="0">
                <a:latin typeface="Calibri"/>
                <a:cs typeface="Calibri"/>
              </a:rPr>
              <a:t> </a:t>
            </a:r>
            <a:r>
              <a:rPr sz="1100" spc="80" dirty="0">
                <a:latin typeface="Calibri"/>
                <a:cs typeface="Calibri"/>
              </a:rPr>
              <a:t>με</a:t>
            </a:r>
            <a:r>
              <a:rPr sz="1100" spc="85" dirty="0">
                <a:latin typeface="Calibri"/>
                <a:cs typeface="Calibri"/>
              </a:rPr>
              <a:t> </a:t>
            </a:r>
            <a:r>
              <a:rPr sz="1100" b="1" spc="80" dirty="0">
                <a:latin typeface="Calibri"/>
                <a:cs typeface="Calibri"/>
              </a:rPr>
              <a:t>τα</a:t>
            </a:r>
            <a:r>
              <a:rPr sz="1100" b="1" spc="85" dirty="0">
                <a:latin typeface="Calibri"/>
                <a:cs typeface="Calibri"/>
              </a:rPr>
              <a:t> </a:t>
            </a:r>
            <a:r>
              <a:rPr sz="1100" b="1" spc="80" dirty="0">
                <a:latin typeface="Calibri"/>
                <a:cs typeface="Calibri"/>
              </a:rPr>
              <a:t>καθιερωμένα</a:t>
            </a:r>
            <a:r>
              <a:rPr sz="1100" b="1" spc="85" dirty="0">
                <a:latin typeface="Calibri"/>
                <a:cs typeface="Calibri"/>
              </a:rPr>
              <a:t> πρότυπα</a:t>
            </a:r>
            <a:r>
              <a:rPr sz="1100" b="1" spc="90" dirty="0">
                <a:latin typeface="Calibri"/>
                <a:cs typeface="Calibri"/>
              </a:rPr>
              <a:t> </a:t>
            </a:r>
            <a:r>
              <a:rPr sz="1100" spc="70" dirty="0">
                <a:latin typeface="Calibri"/>
                <a:cs typeface="Calibri"/>
              </a:rPr>
              <a:t>και</a:t>
            </a:r>
            <a:r>
              <a:rPr sz="1100" spc="75" dirty="0">
                <a:latin typeface="Calibri"/>
                <a:cs typeface="Calibri"/>
              </a:rPr>
              <a:t> </a:t>
            </a:r>
            <a:r>
              <a:rPr sz="1100" b="1" spc="55" dirty="0">
                <a:latin typeface="Calibri"/>
                <a:cs typeface="Calibri"/>
              </a:rPr>
              <a:t>τις </a:t>
            </a:r>
            <a:r>
              <a:rPr sz="1100" b="1" spc="60" dirty="0">
                <a:latin typeface="Calibri"/>
                <a:cs typeface="Calibri"/>
              </a:rPr>
              <a:t> </a:t>
            </a:r>
            <a:r>
              <a:rPr sz="1100" b="1" spc="75" dirty="0">
                <a:latin typeface="Calibri"/>
                <a:cs typeface="Calibri"/>
              </a:rPr>
              <a:t>κατευθυντήριες</a:t>
            </a:r>
            <a:r>
              <a:rPr sz="1100" b="1" spc="25" dirty="0">
                <a:latin typeface="Calibri"/>
                <a:cs typeface="Calibri"/>
              </a:rPr>
              <a:t> </a:t>
            </a:r>
            <a:r>
              <a:rPr sz="1100" b="1" spc="80" dirty="0">
                <a:latin typeface="Calibri"/>
                <a:cs typeface="Calibri"/>
              </a:rPr>
              <a:t>γραμμές</a:t>
            </a:r>
            <a:r>
              <a:rPr sz="1100" b="1" spc="35" dirty="0">
                <a:latin typeface="Calibri"/>
                <a:cs typeface="Calibri"/>
              </a:rPr>
              <a:t> </a:t>
            </a:r>
            <a:r>
              <a:rPr sz="1100" b="1" spc="75" dirty="0">
                <a:latin typeface="Calibri"/>
                <a:cs typeface="Calibri"/>
              </a:rPr>
              <a:t>ασφάλειας.</a:t>
            </a:r>
            <a:endParaRPr sz="11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  <a:buFont typeface="Arial"/>
              <a:buChar char="•"/>
            </a:pPr>
            <a:endParaRPr sz="11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0"/>
              </a:spcBef>
              <a:buFont typeface="Arial"/>
              <a:buChar char="•"/>
            </a:pPr>
            <a:endParaRPr sz="1150" dirty="0">
              <a:latin typeface="Calibri"/>
              <a:cs typeface="Calibri"/>
            </a:endParaRPr>
          </a:p>
          <a:p>
            <a:pPr marL="299720" marR="5080" indent="-287020" algn="just">
              <a:lnSpc>
                <a:spcPct val="100000"/>
              </a:lnSpc>
              <a:buSzPct val="163636"/>
              <a:buFont typeface="Arial"/>
              <a:buChar char="•"/>
              <a:tabLst>
                <a:tab pos="299720" algn="l"/>
              </a:tabLst>
            </a:pPr>
            <a:r>
              <a:rPr sz="1100" spc="75" dirty="0">
                <a:latin typeface="Calibri"/>
                <a:cs typeface="Calibri"/>
              </a:rPr>
              <a:t>Σας</a:t>
            </a:r>
            <a:r>
              <a:rPr sz="1100" spc="80" dirty="0">
                <a:latin typeface="Calibri"/>
                <a:cs typeface="Calibri"/>
              </a:rPr>
              <a:t> </a:t>
            </a:r>
            <a:r>
              <a:rPr sz="1100" b="1" spc="90" dirty="0">
                <a:latin typeface="Calibri"/>
                <a:cs typeface="Calibri"/>
              </a:rPr>
              <a:t>βοηθά</a:t>
            </a:r>
            <a:r>
              <a:rPr sz="1100" b="1" spc="95" dirty="0">
                <a:latin typeface="Calibri"/>
                <a:cs typeface="Calibri"/>
              </a:rPr>
              <a:t> </a:t>
            </a:r>
            <a:r>
              <a:rPr sz="1100" b="1" spc="85" dirty="0">
                <a:latin typeface="Calibri"/>
                <a:cs typeface="Calibri"/>
              </a:rPr>
              <a:t>να</a:t>
            </a:r>
            <a:r>
              <a:rPr sz="1100" b="1" spc="90" dirty="0">
                <a:latin typeface="Calibri"/>
                <a:cs typeface="Calibri"/>
              </a:rPr>
              <a:t> </a:t>
            </a:r>
            <a:r>
              <a:rPr sz="1100" b="1" spc="80" dirty="0">
                <a:latin typeface="Calibri"/>
                <a:cs typeface="Calibri"/>
              </a:rPr>
              <a:t>παρακολουθείτε</a:t>
            </a:r>
            <a:r>
              <a:rPr sz="1100" b="1" spc="85" dirty="0">
                <a:latin typeface="Calibri"/>
                <a:cs typeface="Calibri"/>
              </a:rPr>
              <a:t> </a:t>
            </a:r>
            <a:r>
              <a:rPr sz="1100" spc="75" dirty="0">
                <a:latin typeface="Calibri"/>
                <a:cs typeface="Calibri"/>
              </a:rPr>
              <a:t>την</a:t>
            </a:r>
            <a:r>
              <a:rPr sz="1100" spc="80" dirty="0">
                <a:latin typeface="Calibri"/>
                <a:cs typeface="Calibri"/>
              </a:rPr>
              <a:t> κατάσταση </a:t>
            </a:r>
            <a:r>
              <a:rPr sz="1100" spc="85" dirty="0">
                <a:latin typeface="Calibri"/>
                <a:cs typeface="Calibri"/>
              </a:rPr>
              <a:t> </a:t>
            </a:r>
            <a:r>
              <a:rPr sz="1100" b="1" spc="90" dirty="0">
                <a:latin typeface="Calibri"/>
                <a:cs typeface="Calibri"/>
              </a:rPr>
              <a:t>συμμόρφωσης</a:t>
            </a:r>
            <a:r>
              <a:rPr sz="1100" b="1" spc="95" dirty="0">
                <a:latin typeface="Calibri"/>
                <a:cs typeface="Calibri"/>
              </a:rPr>
              <a:t> </a:t>
            </a:r>
            <a:r>
              <a:rPr sz="1100" spc="85" dirty="0">
                <a:latin typeface="Calibri"/>
                <a:cs typeface="Calibri"/>
              </a:rPr>
              <a:t>όλων</a:t>
            </a:r>
            <a:r>
              <a:rPr sz="1100" spc="90" dirty="0">
                <a:latin typeface="Calibri"/>
                <a:cs typeface="Calibri"/>
              </a:rPr>
              <a:t> </a:t>
            </a:r>
            <a:r>
              <a:rPr sz="1100" spc="80" dirty="0">
                <a:latin typeface="Calibri"/>
                <a:cs typeface="Calibri"/>
              </a:rPr>
              <a:t>των</a:t>
            </a:r>
            <a:r>
              <a:rPr sz="1100" spc="85" dirty="0">
                <a:latin typeface="Calibri"/>
                <a:cs typeface="Calibri"/>
              </a:rPr>
              <a:t> </a:t>
            </a:r>
            <a:r>
              <a:rPr sz="1100" b="1" spc="80" dirty="0">
                <a:latin typeface="Calibri"/>
                <a:cs typeface="Calibri"/>
              </a:rPr>
              <a:t>περιουσιακών</a:t>
            </a:r>
            <a:r>
              <a:rPr sz="1100" b="1" spc="85" dirty="0">
                <a:latin typeface="Calibri"/>
                <a:cs typeface="Calibri"/>
              </a:rPr>
              <a:t> </a:t>
            </a:r>
            <a:r>
              <a:rPr sz="1100" spc="80" dirty="0">
                <a:latin typeface="Calibri"/>
                <a:cs typeface="Calibri"/>
              </a:rPr>
              <a:t>σας</a:t>
            </a:r>
            <a:r>
              <a:rPr sz="1100" spc="85" dirty="0">
                <a:latin typeface="Calibri"/>
                <a:cs typeface="Calibri"/>
              </a:rPr>
              <a:t> </a:t>
            </a:r>
            <a:r>
              <a:rPr sz="1100" b="1" spc="70" dirty="0">
                <a:latin typeface="Calibri"/>
                <a:cs typeface="Calibri"/>
              </a:rPr>
              <a:t>στοιχείων, </a:t>
            </a:r>
            <a:r>
              <a:rPr sz="1100" b="1" spc="75" dirty="0">
                <a:latin typeface="Calibri"/>
                <a:cs typeface="Calibri"/>
              </a:rPr>
              <a:t> διασφαλίζοντας</a:t>
            </a:r>
            <a:r>
              <a:rPr sz="1100" b="1" spc="80" dirty="0">
                <a:latin typeface="Calibri"/>
                <a:cs typeface="Calibri"/>
              </a:rPr>
              <a:t> </a:t>
            </a:r>
            <a:r>
              <a:rPr sz="1100" b="1" spc="65" dirty="0">
                <a:latin typeface="Calibri"/>
                <a:cs typeface="Calibri"/>
              </a:rPr>
              <a:t>ότι</a:t>
            </a:r>
            <a:r>
              <a:rPr sz="1100" b="1" spc="70" dirty="0">
                <a:latin typeface="Calibri"/>
                <a:cs typeface="Calibri"/>
              </a:rPr>
              <a:t> </a:t>
            </a:r>
            <a:r>
              <a:rPr sz="1100" b="1" spc="85" dirty="0">
                <a:latin typeface="Calibri"/>
                <a:cs typeface="Calibri"/>
              </a:rPr>
              <a:t>ακολουθούν </a:t>
            </a:r>
            <a:r>
              <a:rPr sz="1100" b="1" spc="90" dirty="0">
                <a:latin typeface="Calibri"/>
                <a:cs typeface="Calibri"/>
              </a:rPr>
              <a:t> </a:t>
            </a:r>
            <a:r>
              <a:rPr sz="1100" b="1" spc="55" dirty="0">
                <a:latin typeface="Calibri"/>
                <a:cs typeface="Calibri"/>
              </a:rPr>
              <a:t>τις</a:t>
            </a:r>
            <a:r>
              <a:rPr sz="1100" b="1" spc="360" dirty="0">
                <a:latin typeface="Calibri"/>
                <a:cs typeface="Calibri"/>
              </a:rPr>
              <a:t> </a:t>
            </a:r>
            <a:r>
              <a:rPr sz="1100" b="1" spc="75" dirty="0">
                <a:latin typeface="Calibri"/>
                <a:cs typeface="Calibri"/>
              </a:rPr>
              <a:t>απαραίτητες </a:t>
            </a:r>
            <a:r>
              <a:rPr sz="1100" b="1" spc="80" dirty="0">
                <a:latin typeface="Calibri"/>
                <a:cs typeface="Calibri"/>
              </a:rPr>
              <a:t> </a:t>
            </a:r>
            <a:r>
              <a:rPr sz="1100" b="1" spc="65" dirty="0">
                <a:latin typeface="Calibri"/>
                <a:cs typeface="Calibri"/>
              </a:rPr>
              <a:t>πολιτικές</a:t>
            </a:r>
            <a:r>
              <a:rPr sz="1100" b="1" spc="30" dirty="0">
                <a:latin typeface="Calibri"/>
                <a:cs typeface="Calibri"/>
              </a:rPr>
              <a:t> </a:t>
            </a:r>
            <a:r>
              <a:rPr sz="1100" b="1" spc="70" dirty="0">
                <a:latin typeface="Calibri"/>
                <a:cs typeface="Calibri"/>
              </a:rPr>
              <a:t>και</a:t>
            </a:r>
            <a:r>
              <a:rPr sz="1100" b="1" spc="35" dirty="0">
                <a:latin typeface="Calibri"/>
                <a:cs typeface="Calibri"/>
              </a:rPr>
              <a:t> </a:t>
            </a:r>
            <a:r>
              <a:rPr sz="1100" b="1" spc="75" dirty="0">
                <a:latin typeface="Calibri"/>
                <a:cs typeface="Calibri"/>
              </a:rPr>
              <a:t>ελέγχους</a:t>
            </a:r>
            <a:r>
              <a:rPr sz="1100" b="1" spc="35" dirty="0">
                <a:latin typeface="Calibri"/>
                <a:cs typeface="Calibri"/>
              </a:rPr>
              <a:t> </a:t>
            </a:r>
            <a:r>
              <a:rPr sz="1100" spc="75" dirty="0">
                <a:latin typeface="Calibri"/>
                <a:cs typeface="Calibri"/>
              </a:rPr>
              <a:t>ασφάλειας</a:t>
            </a:r>
            <a:r>
              <a:rPr sz="1100" b="1" spc="75" dirty="0">
                <a:latin typeface="Calibri"/>
                <a:cs typeface="Calibri"/>
              </a:rPr>
              <a:t>.</a:t>
            </a:r>
            <a:endParaRPr sz="1100" dirty="0">
              <a:latin typeface="Calibri"/>
              <a:cs typeface="Calibri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4569459" y="0"/>
            <a:ext cx="7622540" cy="6878955"/>
            <a:chOff x="4569459" y="0"/>
            <a:chExt cx="7622540" cy="6878955"/>
          </a:xfrm>
        </p:grpSpPr>
        <p:sp>
          <p:nvSpPr>
            <p:cNvPr id="6" name="object 6"/>
            <p:cNvSpPr/>
            <p:nvPr/>
          </p:nvSpPr>
          <p:spPr>
            <a:xfrm>
              <a:off x="6896099" y="1270"/>
              <a:ext cx="1818639" cy="6856730"/>
            </a:xfrm>
            <a:custGeom>
              <a:avLst/>
              <a:gdLst/>
              <a:ahLst/>
              <a:cxnLst/>
              <a:rect l="l" t="t" r="r" b="b"/>
              <a:pathLst>
                <a:path w="1818640" h="6856730">
                  <a:moveTo>
                    <a:pt x="0" y="6856730"/>
                  </a:moveTo>
                  <a:lnTo>
                    <a:pt x="1818322" y="0"/>
                  </a:lnTo>
                </a:path>
              </a:pathLst>
            </a:custGeom>
            <a:ln w="22225">
              <a:solidFill>
                <a:srgbClr val="D6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569459" y="1188720"/>
              <a:ext cx="7622540" cy="4908550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765039" y="1384300"/>
              <a:ext cx="7404100" cy="4330700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4781549" y="4029710"/>
              <a:ext cx="1016000" cy="147320"/>
            </a:xfrm>
            <a:custGeom>
              <a:avLst/>
              <a:gdLst/>
              <a:ahLst/>
              <a:cxnLst/>
              <a:rect l="l" t="t" r="r" b="b"/>
              <a:pathLst>
                <a:path w="1016000" h="147320">
                  <a:moveTo>
                    <a:pt x="0" y="147319"/>
                  </a:moveTo>
                  <a:lnTo>
                    <a:pt x="1016000" y="147319"/>
                  </a:lnTo>
                  <a:lnTo>
                    <a:pt x="1016000" y="0"/>
                  </a:lnTo>
                  <a:lnTo>
                    <a:pt x="0" y="0"/>
                  </a:lnTo>
                  <a:lnTo>
                    <a:pt x="0" y="147319"/>
                  </a:lnTo>
                </a:path>
              </a:pathLst>
            </a:custGeom>
            <a:ln w="285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720"/>
              </a:lnSpc>
            </a:pPr>
            <a:r>
              <a:rPr spc="30" dirty="0"/>
              <a:t>27</a:t>
            </a:r>
          </a:p>
        </p:txBody>
      </p:sp>
    </p:spTree>
  </p:cSld>
  <p:clrMapOvr>
    <a:masterClrMapping/>
  </p:clrMapOvr>
</p:sld>
</file>

<file path=ppt/slides/slide27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5768340" y="0"/>
            <a:ext cx="5074920" cy="6878955"/>
            <a:chOff x="5768340" y="0"/>
            <a:chExt cx="5074920" cy="6878955"/>
          </a:xfrm>
        </p:grpSpPr>
        <p:sp>
          <p:nvSpPr>
            <p:cNvPr id="3" name="object 3"/>
            <p:cNvSpPr/>
            <p:nvPr/>
          </p:nvSpPr>
          <p:spPr>
            <a:xfrm>
              <a:off x="6896100" y="1270"/>
              <a:ext cx="1818639" cy="6856730"/>
            </a:xfrm>
            <a:custGeom>
              <a:avLst/>
              <a:gdLst/>
              <a:ahLst/>
              <a:cxnLst/>
              <a:rect l="l" t="t" r="r" b="b"/>
              <a:pathLst>
                <a:path w="1818640" h="6856730">
                  <a:moveTo>
                    <a:pt x="0" y="6856730"/>
                  </a:moveTo>
                  <a:lnTo>
                    <a:pt x="1818322" y="0"/>
                  </a:lnTo>
                </a:path>
              </a:pathLst>
            </a:custGeom>
            <a:ln w="22225">
              <a:solidFill>
                <a:srgbClr val="D6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7377747" y="0"/>
              <a:ext cx="2555875" cy="6858000"/>
            </a:xfrm>
            <a:custGeom>
              <a:avLst/>
              <a:gdLst/>
              <a:ahLst/>
              <a:cxnLst/>
              <a:rect l="l" t="t" r="r" b="b"/>
              <a:pathLst>
                <a:path w="2555875" h="6858000">
                  <a:moveTo>
                    <a:pt x="1542097" y="1537652"/>
                  </a:moveTo>
                  <a:lnTo>
                    <a:pt x="1494790" y="1544002"/>
                  </a:lnTo>
                  <a:lnTo>
                    <a:pt x="1451292" y="1562100"/>
                  </a:lnTo>
                  <a:lnTo>
                    <a:pt x="1413827" y="1590675"/>
                  </a:lnTo>
                  <a:lnTo>
                    <a:pt x="1384617" y="1628139"/>
                  </a:lnTo>
                  <a:lnTo>
                    <a:pt x="1365885" y="1673860"/>
                  </a:lnTo>
                  <a:lnTo>
                    <a:pt x="970915" y="3128645"/>
                  </a:lnTo>
                  <a:lnTo>
                    <a:pt x="0" y="6858000"/>
                  </a:lnTo>
                  <a:lnTo>
                    <a:pt x="26035" y="6858000"/>
                  </a:lnTo>
                  <a:lnTo>
                    <a:pt x="996632" y="3136265"/>
                  </a:lnTo>
                  <a:lnTo>
                    <a:pt x="1391285" y="1681479"/>
                  </a:lnTo>
                  <a:lnTo>
                    <a:pt x="1412240" y="1635442"/>
                  </a:lnTo>
                  <a:lnTo>
                    <a:pt x="1445577" y="1599247"/>
                  </a:lnTo>
                  <a:lnTo>
                    <a:pt x="1487805" y="1574800"/>
                  </a:lnTo>
                  <a:lnTo>
                    <a:pt x="1535747" y="1564322"/>
                  </a:lnTo>
                  <a:lnTo>
                    <a:pt x="1637665" y="1564322"/>
                  </a:lnTo>
                  <a:lnTo>
                    <a:pt x="1625600" y="1556702"/>
                  </a:lnTo>
                  <a:lnTo>
                    <a:pt x="1590992" y="1544002"/>
                  </a:lnTo>
                  <a:lnTo>
                    <a:pt x="1542097" y="1537652"/>
                  </a:lnTo>
                  <a:close/>
                </a:path>
                <a:path w="2555875" h="6858000">
                  <a:moveTo>
                    <a:pt x="1637665" y="1564322"/>
                  </a:moveTo>
                  <a:lnTo>
                    <a:pt x="1535747" y="1564322"/>
                  </a:lnTo>
                  <a:lnTo>
                    <a:pt x="1585912" y="1569402"/>
                  </a:lnTo>
                  <a:lnTo>
                    <a:pt x="1615122" y="1580514"/>
                  </a:lnTo>
                  <a:lnTo>
                    <a:pt x="1663700" y="1617662"/>
                  </a:lnTo>
                  <a:lnTo>
                    <a:pt x="1694497" y="1671954"/>
                  </a:lnTo>
                  <a:lnTo>
                    <a:pt x="1702117" y="1732597"/>
                  </a:lnTo>
                  <a:lnTo>
                    <a:pt x="1696720" y="1764029"/>
                  </a:lnTo>
                  <a:lnTo>
                    <a:pt x="1437005" y="2721927"/>
                  </a:lnTo>
                  <a:lnTo>
                    <a:pt x="1430655" y="2770822"/>
                  </a:lnTo>
                  <a:lnTo>
                    <a:pt x="1437005" y="2818129"/>
                  </a:lnTo>
                  <a:lnTo>
                    <a:pt x="1455102" y="2861627"/>
                  </a:lnTo>
                  <a:lnTo>
                    <a:pt x="1483677" y="2899092"/>
                  </a:lnTo>
                  <a:lnTo>
                    <a:pt x="1521460" y="2928302"/>
                  </a:lnTo>
                  <a:lnTo>
                    <a:pt x="1566862" y="2947035"/>
                  </a:lnTo>
                  <a:lnTo>
                    <a:pt x="1618932" y="2953067"/>
                  </a:lnTo>
                  <a:lnTo>
                    <a:pt x="1669097" y="2944812"/>
                  </a:lnTo>
                  <a:lnTo>
                    <a:pt x="1704340" y="2928302"/>
                  </a:lnTo>
                  <a:lnTo>
                    <a:pt x="1617662" y="2928302"/>
                  </a:lnTo>
                  <a:lnTo>
                    <a:pt x="1573212" y="2922904"/>
                  </a:lnTo>
                  <a:lnTo>
                    <a:pt x="1527175" y="2901950"/>
                  </a:lnTo>
                  <a:lnTo>
                    <a:pt x="1490980" y="2868612"/>
                  </a:lnTo>
                  <a:lnTo>
                    <a:pt x="1466532" y="2826385"/>
                  </a:lnTo>
                  <a:lnTo>
                    <a:pt x="1456055" y="2778442"/>
                  </a:lnTo>
                  <a:lnTo>
                    <a:pt x="1461135" y="2728277"/>
                  </a:lnTo>
                  <a:lnTo>
                    <a:pt x="1720850" y="1770379"/>
                  </a:lnTo>
                  <a:lnTo>
                    <a:pt x="1726882" y="1734820"/>
                  </a:lnTo>
                  <a:lnTo>
                    <a:pt x="1725930" y="1701800"/>
                  </a:lnTo>
                  <a:lnTo>
                    <a:pt x="1725930" y="1698942"/>
                  </a:lnTo>
                  <a:lnTo>
                    <a:pt x="1717992" y="1664017"/>
                  </a:lnTo>
                  <a:lnTo>
                    <a:pt x="1703070" y="1630679"/>
                  </a:lnTo>
                  <a:lnTo>
                    <a:pt x="1682115" y="1600517"/>
                  </a:lnTo>
                  <a:lnTo>
                    <a:pt x="1656080" y="1575752"/>
                  </a:lnTo>
                  <a:lnTo>
                    <a:pt x="1637665" y="1564322"/>
                  </a:lnTo>
                  <a:close/>
                </a:path>
                <a:path w="2555875" h="6858000">
                  <a:moveTo>
                    <a:pt x="2555875" y="0"/>
                  </a:moveTo>
                  <a:lnTo>
                    <a:pt x="2528570" y="0"/>
                  </a:lnTo>
                  <a:lnTo>
                    <a:pt x="2100177" y="1562100"/>
                  </a:lnTo>
                  <a:lnTo>
                    <a:pt x="1757680" y="2837497"/>
                  </a:lnTo>
                  <a:lnTo>
                    <a:pt x="1732915" y="2875279"/>
                  </a:lnTo>
                  <a:lnTo>
                    <a:pt x="1699895" y="2903537"/>
                  </a:lnTo>
                  <a:lnTo>
                    <a:pt x="1660525" y="2921635"/>
                  </a:lnTo>
                  <a:lnTo>
                    <a:pt x="1617662" y="2928302"/>
                  </a:lnTo>
                  <a:lnTo>
                    <a:pt x="1704340" y="2928302"/>
                  </a:lnTo>
                  <a:lnTo>
                    <a:pt x="1714817" y="2923540"/>
                  </a:lnTo>
                  <a:lnTo>
                    <a:pt x="1753235" y="2890520"/>
                  </a:lnTo>
                  <a:lnTo>
                    <a:pt x="1782127" y="2846387"/>
                  </a:lnTo>
                  <a:lnTo>
                    <a:pt x="1782127" y="2845117"/>
                  </a:lnTo>
                  <a:lnTo>
                    <a:pt x="2124710" y="1568132"/>
                  </a:lnTo>
                  <a:lnTo>
                    <a:pt x="2555875" y="0"/>
                  </a:lnTo>
                  <a:close/>
                </a:path>
              </a:pathLst>
            </a:custGeom>
            <a:solidFill>
              <a:srgbClr val="FFB8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7895590" y="5207635"/>
              <a:ext cx="756285" cy="1645920"/>
            </a:xfrm>
            <a:custGeom>
              <a:avLst/>
              <a:gdLst/>
              <a:ahLst/>
              <a:cxnLst/>
              <a:rect l="l" t="t" r="r" b="b"/>
              <a:pathLst>
                <a:path w="756284" h="1645920">
                  <a:moveTo>
                    <a:pt x="578484" y="0"/>
                  </a:moveTo>
                  <a:lnTo>
                    <a:pt x="532129" y="6350"/>
                  </a:lnTo>
                  <a:lnTo>
                    <a:pt x="489902" y="24129"/>
                  </a:lnTo>
                  <a:lnTo>
                    <a:pt x="453389" y="52387"/>
                  </a:lnTo>
                  <a:lnTo>
                    <a:pt x="425132" y="89534"/>
                  </a:lnTo>
                  <a:lnTo>
                    <a:pt x="406400" y="134619"/>
                  </a:lnTo>
                  <a:lnTo>
                    <a:pt x="0" y="1645602"/>
                  </a:lnTo>
                  <a:lnTo>
                    <a:pt x="26352" y="1645602"/>
                  </a:lnTo>
                  <a:lnTo>
                    <a:pt x="430212" y="140969"/>
                  </a:lnTo>
                  <a:lnTo>
                    <a:pt x="450214" y="95249"/>
                  </a:lnTo>
                  <a:lnTo>
                    <a:pt x="482282" y="59689"/>
                  </a:lnTo>
                  <a:lnTo>
                    <a:pt x="523239" y="35559"/>
                  </a:lnTo>
                  <a:lnTo>
                    <a:pt x="569594" y="25399"/>
                  </a:lnTo>
                  <a:lnTo>
                    <a:pt x="662362" y="25399"/>
                  </a:lnTo>
                  <a:lnTo>
                    <a:pt x="624839" y="6350"/>
                  </a:lnTo>
                  <a:lnTo>
                    <a:pt x="578484" y="0"/>
                  </a:lnTo>
                  <a:close/>
                </a:path>
                <a:path w="756284" h="1645920">
                  <a:moveTo>
                    <a:pt x="662362" y="25399"/>
                  </a:moveTo>
                  <a:lnTo>
                    <a:pt x="569594" y="25399"/>
                  </a:lnTo>
                  <a:lnTo>
                    <a:pt x="618489" y="30797"/>
                  </a:lnTo>
                  <a:lnTo>
                    <a:pt x="672464" y="57784"/>
                  </a:lnTo>
                  <a:lnTo>
                    <a:pt x="711517" y="103822"/>
                  </a:lnTo>
                  <a:lnTo>
                    <a:pt x="730884" y="161607"/>
                  </a:lnTo>
                  <a:lnTo>
                    <a:pt x="731837" y="192087"/>
                  </a:lnTo>
                  <a:lnTo>
                    <a:pt x="726439" y="222884"/>
                  </a:lnTo>
                  <a:lnTo>
                    <a:pt x="343852" y="1645602"/>
                  </a:lnTo>
                  <a:lnTo>
                    <a:pt x="370204" y="1645602"/>
                  </a:lnTo>
                  <a:lnTo>
                    <a:pt x="750252" y="229552"/>
                  </a:lnTo>
                  <a:lnTo>
                    <a:pt x="756284" y="193674"/>
                  </a:lnTo>
                  <a:lnTo>
                    <a:pt x="755332" y="158432"/>
                  </a:lnTo>
                  <a:lnTo>
                    <a:pt x="732789" y="91122"/>
                  </a:lnTo>
                  <a:lnTo>
                    <a:pt x="686752" y="37782"/>
                  </a:lnTo>
                  <a:lnTo>
                    <a:pt x="662362" y="25399"/>
                  </a:lnTo>
                  <a:close/>
                </a:path>
              </a:pathLst>
            </a:custGeom>
            <a:solidFill>
              <a:srgbClr val="D679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548880" y="6167120"/>
              <a:ext cx="3294379" cy="612140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768340" y="1231900"/>
              <a:ext cx="4687570" cy="5626099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963920" y="1427480"/>
              <a:ext cx="4109720" cy="5110480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5965190" y="1720849"/>
              <a:ext cx="957580" cy="226060"/>
            </a:xfrm>
            <a:custGeom>
              <a:avLst/>
              <a:gdLst/>
              <a:ahLst/>
              <a:cxnLst/>
              <a:rect l="l" t="t" r="r" b="b"/>
              <a:pathLst>
                <a:path w="957579" h="226060">
                  <a:moveTo>
                    <a:pt x="0" y="226060"/>
                  </a:moveTo>
                  <a:lnTo>
                    <a:pt x="957580" y="226060"/>
                  </a:lnTo>
                  <a:lnTo>
                    <a:pt x="957580" y="0"/>
                  </a:lnTo>
                  <a:lnTo>
                    <a:pt x="0" y="0"/>
                  </a:lnTo>
                  <a:lnTo>
                    <a:pt x="0" y="226060"/>
                  </a:lnTo>
                </a:path>
              </a:pathLst>
            </a:custGeom>
            <a:ln w="285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9914890" y="33019"/>
            <a:ext cx="2174240" cy="1244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50" spc="60" dirty="0">
                <a:latin typeface="Calibri"/>
                <a:cs typeface="Calibri"/>
              </a:rPr>
              <a:t>CSP004_C_E:</a:t>
            </a:r>
            <a:r>
              <a:rPr sz="650" spc="35" dirty="0">
                <a:latin typeface="Calibri"/>
                <a:cs typeface="Calibri"/>
              </a:rPr>
              <a:t> </a:t>
            </a:r>
            <a:r>
              <a:rPr sz="650" spc="55" dirty="0">
                <a:latin typeface="Calibri"/>
                <a:cs typeface="Calibri"/>
              </a:rPr>
              <a:t>Abdelkader</a:t>
            </a:r>
            <a:r>
              <a:rPr sz="650" spc="30" dirty="0">
                <a:latin typeface="Calibri"/>
                <a:cs typeface="Calibri"/>
              </a:rPr>
              <a:t> </a:t>
            </a:r>
            <a:r>
              <a:rPr sz="650" spc="60" dirty="0">
                <a:latin typeface="Calibri"/>
                <a:cs typeface="Calibri"/>
              </a:rPr>
              <a:t>Shaaban</a:t>
            </a:r>
            <a:r>
              <a:rPr sz="650" spc="40" dirty="0">
                <a:latin typeface="Calibri"/>
                <a:cs typeface="Calibri"/>
              </a:rPr>
              <a:t> </a:t>
            </a:r>
            <a:r>
              <a:rPr sz="650" spc="55" dirty="0">
                <a:latin typeface="Calibri"/>
                <a:cs typeface="Calibri"/>
              </a:rPr>
              <a:t>και</a:t>
            </a:r>
            <a:r>
              <a:rPr sz="650" spc="25" dirty="0">
                <a:latin typeface="Calibri"/>
                <a:cs typeface="Calibri"/>
              </a:rPr>
              <a:t> </a:t>
            </a:r>
            <a:r>
              <a:rPr sz="650" spc="50" dirty="0">
                <a:latin typeface="Calibri"/>
                <a:cs typeface="Calibri"/>
              </a:rPr>
              <a:t>Stefan</a:t>
            </a:r>
            <a:r>
              <a:rPr sz="650" spc="30" dirty="0">
                <a:latin typeface="Calibri"/>
                <a:cs typeface="Calibri"/>
              </a:rPr>
              <a:t> </a:t>
            </a:r>
            <a:r>
              <a:rPr sz="650" spc="50" dirty="0">
                <a:latin typeface="Calibri"/>
                <a:cs typeface="Calibri"/>
              </a:rPr>
              <a:t>Schauer</a:t>
            </a:r>
            <a:endParaRPr sz="650">
              <a:latin typeface="Calibri"/>
              <a:cs typeface="Calibri"/>
            </a:endParaRPr>
          </a:p>
        </p:txBody>
      </p:sp>
      <p:sp>
        <p:nvSpPr>
          <p:cNvPr id="14" name="object 1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720"/>
              </a:lnSpc>
            </a:pPr>
            <a:r>
              <a:rPr spc="30" dirty="0"/>
              <a:t>15</a:t>
            </a:r>
          </a:p>
        </p:txBody>
      </p: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875030" y="762634"/>
            <a:ext cx="4175760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160" dirty="0">
                <a:solidFill>
                  <a:srgbClr val="000000"/>
                </a:solidFill>
              </a:rPr>
              <a:t>Κανόνες</a:t>
            </a:r>
            <a:r>
              <a:rPr spc="180" dirty="0">
                <a:solidFill>
                  <a:srgbClr val="000000"/>
                </a:solidFill>
              </a:rPr>
              <a:t> </a:t>
            </a:r>
            <a:r>
              <a:rPr spc="125" dirty="0">
                <a:solidFill>
                  <a:srgbClr val="000000"/>
                </a:solidFill>
              </a:rPr>
              <a:t>και</a:t>
            </a:r>
            <a:r>
              <a:rPr spc="155" dirty="0">
                <a:solidFill>
                  <a:srgbClr val="000000"/>
                </a:solidFill>
              </a:rPr>
              <a:t> διαρθρώσεις</a:t>
            </a:r>
            <a:r>
              <a:rPr spc="180" dirty="0">
                <a:solidFill>
                  <a:srgbClr val="000000"/>
                </a:solidFill>
              </a:rPr>
              <a:t> </a:t>
            </a:r>
            <a:r>
              <a:rPr spc="145" dirty="0">
                <a:solidFill>
                  <a:srgbClr val="000000"/>
                </a:solidFill>
              </a:rPr>
              <a:t>Suricata</a:t>
            </a:r>
          </a:p>
        </p:txBody>
      </p:sp>
      <p:sp>
        <p:nvSpPr>
          <p:cNvPr id="12" name="object 12"/>
          <p:cNvSpPr txBox="1"/>
          <p:nvPr/>
        </p:nvSpPr>
        <p:spPr>
          <a:xfrm>
            <a:off x="732155" y="3047365"/>
            <a:ext cx="385381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70" dirty="0">
                <a:latin typeface="Calibri"/>
                <a:cs typeface="Calibri"/>
              </a:rPr>
              <a:t>Ενημερώστε</a:t>
            </a:r>
            <a:r>
              <a:rPr sz="1000" spc="35" dirty="0">
                <a:latin typeface="Calibri"/>
                <a:cs typeface="Calibri"/>
              </a:rPr>
              <a:t> </a:t>
            </a:r>
            <a:r>
              <a:rPr sz="1000" spc="65" dirty="0">
                <a:latin typeface="Calibri"/>
                <a:cs typeface="Calibri"/>
              </a:rPr>
              <a:t>το</a:t>
            </a:r>
            <a:r>
              <a:rPr sz="1000" spc="40" dirty="0">
                <a:latin typeface="Calibri"/>
                <a:cs typeface="Calibri"/>
              </a:rPr>
              <a:t> </a:t>
            </a:r>
            <a:r>
              <a:rPr sz="1000" spc="55" dirty="0">
                <a:latin typeface="Calibri"/>
                <a:cs typeface="Calibri"/>
              </a:rPr>
              <a:t>suricata</a:t>
            </a:r>
            <a:r>
              <a:rPr sz="1000" spc="30" dirty="0">
                <a:latin typeface="Calibri"/>
                <a:cs typeface="Calibri"/>
              </a:rPr>
              <a:t> </a:t>
            </a:r>
            <a:r>
              <a:rPr sz="1000" spc="65" dirty="0">
                <a:latin typeface="Calibri"/>
                <a:cs typeface="Calibri"/>
              </a:rPr>
              <a:t>χρησιμοποιώντας:</a:t>
            </a:r>
            <a:r>
              <a:rPr sz="1000" spc="40" dirty="0">
                <a:latin typeface="Calibri"/>
                <a:cs typeface="Calibri"/>
              </a:rPr>
              <a:t> </a:t>
            </a:r>
            <a:r>
              <a:rPr sz="1000" spc="70" dirty="0">
                <a:latin typeface="Calibri"/>
                <a:cs typeface="Calibri"/>
              </a:rPr>
              <a:t>sudo</a:t>
            </a:r>
            <a:r>
              <a:rPr sz="1000" spc="40" dirty="0">
                <a:latin typeface="Calibri"/>
                <a:cs typeface="Calibri"/>
              </a:rPr>
              <a:t> </a:t>
            </a:r>
            <a:r>
              <a:rPr sz="1000" b="1" spc="55" dirty="0">
                <a:solidFill>
                  <a:srgbClr val="CF2D1C"/>
                </a:solidFill>
                <a:latin typeface="Calibri"/>
                <a:cs typeface="Calibri"/>
              </a:rPr>
              <a:t>suricata-update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889125" y="4043997"/>
            <a:ext cx="1898014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spc="45" dirty="0">
                <a:solidFill>
                  <a:srgbClr val="CF2D1C"/>
                </a:solidFill>
                <a:latin typeface="Calibri"/>
                <a:cs typeface="Calibri"/>
              </a:rPr>
              <a:t>Δεν</a:t>
            </a:r>
            <a:r>
              <a:rPr sz="1000" b="1" dirty="0">
                <a:solidFill>
                  <a:srgbClr val="CF2D1C"/>
                </a:solidFill>
                <a:latin typeface="Calibri"/>
                <a:cs typeface="Calibri"/>
              </a:rPr>
              <a:t> </a:t>
            </a:r>
            <a:r>
              <a:rPr sz="1000" b="1" spc="45" dirty="0">
                <a:solidFill>
                  <a:srgbClr val="CF2D1C"/>
                </a:solidFill>
                <a:latin typeface="Calibri"/>
                <a:cs typeface="Calibri"/>
              </a:rPr>
              <a:t>εντοπίστηκαν</a:t>
            </a:r>
            <a:r>
              <a:rPr sz="1000" b="1" spc="5" dirty="0">
                <a:solidFill>
                  <a:srgbClr val="CF2D1C"/>
                </a:solidFill>
                <a:latin typeface="Calibri"/>
                <a:cs typeface="Calibri"/>
              </a:rPr>
              <a:t> </a:t>
            </a:r>
            <a:r>
              <a:rPr sz="1000" b="1" spc="50" dirty="0">
                <a:solidFill>
                  <a:srgbClr val="CF2D1C"/>
                </a:solidFill>
                <a:latin typeface="Calibri"/>
                <a:cs typeface="Calibri"/>
              </a:rPr>
              <a:t>σφάλματα</a:t>
            </a:r>
            <a:r>
              <a:rPr sz="1000" b="1" dirty="0">
                <a:solidFill>
                  <a:srgbClr val="CF2D1C"/>
                </a:solidFill>
                <a:latin typeface="Calibri"/>
                <a:cs typeface="Calibri"/>
              </a:rPr>
              <a:t> </a:t>
            </a:r>
            <a:r>
              <a:rPr sz="1000" spc="100" dirty="0">
                <a:solidFill>
                  <a:srgbClr val="CF2D1C"/>
                </a:solidFill>
                <a:latin typeface="Arial"/>
                <a:cs typeface="Arial"/>
              </a:rPr>
              <a:t>☺</a:t>
            </a:r>
            <a:endParaRPr sz="1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7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842260" y="0"/>
            <a:ext cx="8001000" cy="6878955"/>
            <a:chOff x="2842260" y="0"/>
            <a:chExt cx="8001000" cy="6878955"/>
          </a:xfrm>
        </p:grpSpPr>
        <p:sp>
          <p:nvSpPr>
            <p:cNvPr id="3" name="object 3"/>
            <p:cNvSpPr/>
            <p:nvPr/>
          </p:nvSpPr>
          <p:spPr>
            <a:xfrm>
              <a:off x="6896100" y="1270"/>
              <a:ext cx="1818639" cy="6856730"/>
            </a:xfrm>
            <a:custGeom>
              <a:avLst/>
              <a:gdLst/>
              <a:ahLst/>
              <a:cxnLst/>
              <a:rect l="l" t="t" r="r" b="b"/>
              <a:pathLst>
                <a:path w="1818640" h="6856730">
                  <a:moveTo>
                    <a:pt x="0" y="6856730"/>
                  </a:moveTo>
                  <a:lnTo>
                    <a:pt x="1818322" y="0"/>
                  </a:lnTo>
                </a:path>
              </a:pathLst>
            </a:custGeom>
            <a:ln w="22225">
              <a:solidFill>
                <a:srgbClr val="D6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7895589" y="5207635"/>
              <a:ext cx="756285" cy="1645920"/>
            </a:xfrm>
            <a:custGeom>
              <a:avLst/>
              <a:gdLst/>
              <a:ahLst/>
              <a:cxnLst/>
              <a:rect l="l" t="t" r="r" b="b"/>
              <a:pathLst>
                <a:path w="756284" h="1645920">
                  <a:moveTo>
                    <a:pt x="578484" y="0"/>
                  </a:moveTo>
                  <a:lnTo>
                    <a:pt x="532129" y="6350"/>
                  </a:lnTo>
                  <a:lnTo>
                    <a:pt x="489902" y="24129"/>
                  </a:lnTo>
                  <a:lnTo>
                    <a:pt x="453389" y="52387"/>
                  </a:lnTo>
                  <a:lnTo>
                    <a:pt x="425132" y="89534"/>
                  </a:lnTo>
                  <a:lnTo>
                    <a:pt x="406400" y="134619"/>
                  </a:lnTo>
                  <a:lnTo>
                    <a:pt x="0" y="1645602"/>
                  </a:lnTo>
                  <a:lnTo>
                    <a:pt x="26352" y="1645602"/>
                  </a:lnTo>
                  <a:lnTo>
                    <a:pt x="430212" y="140969"/>
                  </a:lnTo>
                  <a:lnTo>
                    <a:pt x="450214" y="95249"/>
                  </a:lnTo>
                  <a:lnTo>
                    <a:pt x="482282" y="59689"/>
                  </a:lnTo>
                  <a:lnTo>
                    <a:pt x="523239" y="35559"/>
                  </a:lnTo>
                  <a:lnTo>
                    <a:pt x="569594" y="25399"/>
                  </a:lnTo>
                  <a:lnTo>
                    <a:pt x="662362" y="25399"/>
                  </a:lnTo>
                  <a:lnTo>
                    <a:pt x="624839" y="6350"/>
                  </a:lnTo>
                  <a:lnTo>
                    <a:pt x="578484" y="0"/>
                  </a:lnTo>
                  <a:close/>
                </a:path>
                <a:path w="756284" h="1645920">
                  <a:moveTo>
                    <a:pt x="662362" y="25399"/>
                  </a:moveTo>
                  <a:lnTo>
                    <a:pt x="569594" y="25399"/>
                  </a:lnTo>
                  <a:lnTo>
                    <a:pt x="618489" y="30797"/>
                  </a:lnTo>
                  <a:lnTo>
                    <a:pt x="672464" y="57784"/>
                  </a:lnTo>
                  <a:lnTo>
                    <a:pt x="711517" y="103822"/>
                  </a:lnTo>
                  <a:lnTo>
                    <a:pt x="730884" y="161607"/>
                  </a:lnTo>
                  <a:lnTo>
                    <a:pt x="731837" y="192087"/>
                  </a:lnTo>
                  <a:lnTo>
                    <a:pt x="726439" y="222884"/>
                  </a:lnTo>
                  <a:lnTo>
                    <a:pt x="343852" y="1645602"/>
                  </a:lnTo>
                  <a:lnTo>
                    <a:pt x="370204" y="1645602"/>
                  </a:lnTo>
                  <a:lnTo>
                    <a:pt x="750252" y="229552"/>
                  </a:lnTo>
                  <a:lnTo>
                    <a:pt x="756284" y="193674"/>
                  </a:lnTo>
                  <a:lnTo>
                    <a:pt x="755332" y="158432"/>
                  </a:lnTo>
                  <a:lnTo>
                    <a:pt x="732789" y="91122"/>
                  </a:lnTo>
                  <a:lnTo>
                    <a:pt x="686752" y="37782"/>
                  </a:lnTo>
                  <a:lnTo>
                    <a:pt x="662362" y="25399"/>
                  </a:lnTo>
                  <a:close/>
                </a:path>
              </a:pathLst>
            </a:custGeom>
            <a:solidFill>
              <a:srgbClr val="D679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7377747" y="0"/>
              <a:ext cx="2555875" cy="6858000"/>
            </a:xfrm>
            <a:custGeom>
              <a:avLst/>
              <a:gdLst/>
              <a:ahLst/>
              <a:cxnLst/>
              <a:rect l="l" t="t" r="r" b="b"/>
              <a:pathLst>
                <a:path w="2555875" h="6858000">
                  <a:moveTo>
                    <a:pt x="1542097" y="1537652"/>
                  </a:moveTo>
                  <a:lnTo>
                    <a:pt x="1494790" y="1544002"/>
                  </a:lnTo>
                  <a:lnTo>
                    <a:pt x="1451292" y="1562100"/>
                  </a:lnTo>
                  <a:lnTo>
                    <a:pt x="1413827" y="1590675"/>
                  </a:lnTo>
                  <a:lnTo>
                    <a:pt x="1384617" y="1628139"/>
                  </a:lnTo>
                  <a:lnTo>
                    <a:pt x="1365885" y="1673860"/>
                  </a:lnTo>
                  <a:lnTo>
                    <a:pt x="970915" y="3128645"/>
                  </a:lnTo>
                  <a:lnTo>
                    <a:pt x="0" y="6858000"/>
                  </a:lnTo>
                  <a:lnTo>
                    <a:pt x="26035" y="6858000"/>
                  </a:lnTo>
                  <a:lnTo>
                    <a:pt x="996632" y="3136265"/>
                  </a:lnTo>
                  <a:lnTo>
                    <a:pt x="1391285" y="1681479"/>
                  </a:lnTo>
                  <a:lnTo>
                    <a:pt x="1412240" y="1635442"/>
                  </a:lnTo>
                  <a:lnTo>
                    <a:pt x="1445577" y="1599247"/>
                  </a:lnTo>
                  <a:lnTo>
                    <a:pt x="1487805" y="1574800"/>
                  </a:lnTo>
                  <a:lnTo>
                    <a:pt x="1535747" y="1564322"/>
                  </a:lnTo>
                  <a:lnTo>
                    <a:pt x="1637665" y="1564322"/>
                  </a:lnTo>
                  <a:lnTo>
                    <a:pt x="1625600" y="1556702"/>
                  </a:lnTo>
                  <a:lnTo>
                    <a:pt x="1590992" y="1544002"/>
                  </a:lnTo>
                  <a:lnTo>
                    <a:pt x="1542097" y="1537652"/>
                  </a:lnTo>
                  <a:close/>
                </a:path>
                <a:path w="2555875" h="6858000">
                  <a:moveTo>
                    <a:pt x="1637665" y="1564322"/>
                  </a:moveTo>
                  <a:lnTo>
                    <a:pt x="1535747" y="1564322"/>
                  </a:lnTo>
                  <a:lnTo>
                    <a:pt x="1585912" y="1569402"/>
                  </a:lnTo>
                  <a:lnTo>
                    <a:pt x="1615122" y="1580514"/>
                  </a:lnTo>
                  <a:lnTo>
                    <a:pt x="1663700" y="1617662"/>
                  </a:lnTo>
                  <a:lnTo>
                    <a:pt x="1694497" y="1671954"/>
                  </a:lnTo>
                  <a:lnTo>
                    <a:pt x="1702117" y="1732597"/>
                  </a:lnTo>
                  <a:lnTo>
                    <a:pt x="1696720" y="1764029"/>
                  </a:lnTo>
                  <a:lnTo>
                    <a:pt x="1437005" y="2721927"/>
                  </a:lnTo>
                  <a:lnTo>
                    <a:pt x="1430655" y="2770822"/>
                  </a:lnTo>
                  <a:lnTo>
                    <a:pt x="1437005" y="2818129"/>
                  </a:lnTo>
                  <a:lnTo>
                    <a:pt x="1455102" y="2861627"/>
                  </a:lnTo>
                  <a:lnTo>
                    <a:pt x="1483677" y="2899092"/>
                  </a:lnTo>
                  <a:lnTo>
                    <a:pt x="1521460" y="2928302"/>
                  </a:lnTo>
                  <a:lnTo>
                    <a:pt x="1566862" y="2947035"/>
                  </a:lnTo>
                  <a:lnTo>
                    <a:pt x="1618932" y="2953067"/>
                  </a:lnTo>
                  <a:lnTo>
                    <a:pt x="1669097" y="2944812"/>
                  </a:lnTo>
                  <a:lnTo>
                    <a:pt x="1704340" y="2928302"/>
                  </a:lnTo>
                  <a:lnTo>
                    <a:pt x="1617662" y="2928302"/>
                  </a:lnTo>
                  <a:lnTo>
                    <a:pt x="1573212" y="2922904"/>
                  </a:lnTo>
                  <a:lnTo>
                    <a:pt x="1527175" y="2901950"/>
                  </a:lnTo>
                  <a:lnTo>
                    <a:pt x="1490980" y="2868612"/>
                  </a:lnTo>
                  <a:lnTo>
                    <a:pt x="1466532" y="2826385"/>
                  </a:lnTo>
                  <a:lnTo>
                    <a:pt x="1456055" y="2778442"/>
                  </a:lnTo>
                  <a:lnTo>
                    <a:pt x="1461135" y="2728277"/>
                  </a:lnTo>
                  <a:lnTo>
                    <a:pt x="1720850" y="1770379"/>
                  </a:lnTo>
                  <a:lnTo>
                    <a:pt x="1726882" y="1734820"/>
                  </a:lnTo>
                  <a:lnTo>
                    <a:pt x="1725930" y="1701800"/>
                  </a:lnTo>
                  <a:lnTo>
                    <a:pt x="1725930" y="1698942"/>
                  </a:lnTo>
                  <a:lnTo>
                    <a:pt x="1717992" y="1664017"/>
                  </a:lnTo>
                  <a:lnTo>
                    <a:pt x="1703070" y="1630679"/>
                  </a:lnTo>
                  <a:lnTo>
                    <a:pt x="1682115" y="1600517"/>
                  </a:lnTo>
                  <a:lnTo>
                    <a:pt x="1656080" y="1575752"/>
                  </a:lnTo>
                  <a:lnTo>
                    <a:pt x="1637665" y="1564322"/>
                  </a:lnTo>
                  <a:close/>
                </a:path>
                <a:path w="2555875" h="6858000">
                  <a:moveTo>
                    <a:pt x="2555875" y="0"/>
                  </a:moveTo>
                  <a:lnTo>
                    <a:pt x="2528570" y="0"/>
                  </a:lnTo>
                  <a:lnTo>
                    <a:pt x="2100177" y="1562100"/>
                  </a:lnTo>
                  <a:lnTo>
                    <a:pt x="1757680" y="2837497"/>
                  </a:lnTo>
                  <a:lnTo>
                    <a:pt x="1732915" y="2875279"/>
                  </a:lnTo>
                  <a:lnTo>
                    <a:pt x="1699895" y="2903537"/>
                  </a:lnTo>
                  <a:lnTo>
                    <a:pt x="1660525" y="2921635"/>
                  </a:lnTo>
                  <a:lnTo>
                    <a:pt x="1617662" y="2928302"/>
                  </a:lnTo>
                  <a:lnTo>
                    <a:pt x="1704340" y="2928302"/>
                  </a:lnTo>
                  <a:lnTo>
                    <a:pt x="1714817" y="2923540"/>
                  </a:lnTo>
                  <a:lnTo>
                    <a:pt x="1753235" y="2890520"/>
                  </a:lnTo>
                  <a:lnTo>
                    <a:pt x="1782127" y="2846387"/>
                  </a:lnTo>
                  <a:lnTo>
                    <a:pt x="1782127" y="2845117"/>
                  </a:lnTo>
                  <a:lnTo>
                    <a:pt x="2124710" y="1568132"/>
                  </a:lnTo>
                  <a:lnTo>
                    <a:pt x="2555875" y="0"/>
                  </a:lnTo>
                  <a:close/>
                </a:path>
              </a:pathLst>
            </a:custGeom>
            <a:solidFill>
              <a:srgbClr val="FFB8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842260" y="2456180"/>
              <a:ext cx="5922010" cy="3938270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037840" y="2651759"/>
              <a:ext cx="5344160" cy="3360420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548880" y="6167120"/>
              <a:ext cx="3294379" cy="612140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3046730" y="3125470"/>
              <a:ext cx="5156200" cy="1226820"/>
            </a:xfrm>
            <a:custGeom>
              <a:avLst/>
              <a:gdLst/>
              <a:ahLst/>
              <a:cxnLst/>
              <a:rect l="l" t="t" r="r" b="b"/>
              <a:pathLst>
                <a:path w="5156200" h="1226820">
                  <a:moveTo>
                    <a:pt x="25400" y="596899"/>
                  </a:moveTo>
                  <a:lnTo>
                    <a:pt x="3223260" y="596899"/>
                  </a:lnTo>
                  <a:lnTo>
                    <a:pt x="3223260" y="436879"/>
                  </a:lnTo>
                  <a:lnTo>
                    <a:pt x="25400" y="436879"/>
                  </a:lnTo>
                  <a:lnTo>
                    <a:pt x="25400" y="596899"/>
                  </a:lnTo>
                </a:path>
                <a:path w="5156200" h="1226820">
                  <a:moveTo>
                    <a:pt x="0" y="1226819"/>
                  </a:moveTo>
                  <a:lnTo>
                    <a:pt x="5156200" y="1226819"/>
                  </a:lnTo>
                  <a:lnTo>
                    <a:pt x="5156200" y="995679"/>
                  </a:lnTo>
                  <a:lnTo>
                    <a:pt x="0" y="995679"/>
                  </a:lnTo>
                  <a:lnTo>
                    <a:pt x="0" y="1226819"/>
                  </a:lnTo>
                </a:path>
                <a:path w="5156200" h="1226820">
                  <a:moveTo>
                    <a:pt x="25400" y="922019"/>
                  </a:moveTo>
                  <a:lnTo>
                    <a:pt x="5156200" y="922019"/>
                  </a:lnTo>
                  <a:lnTo>
                    <a:pt x="5156200" y="749299"/>
                  </a:lnTo>
                  <a:lnTo>
                    <a:pt x="25400" y="749299"/>
                  </a:lnTo>
                  <a:lnTo>
                    <a:pt x="25400" y="922019"/>
                  </a:lnTo>
                </a:path>
                <a:path w="5156200" h="1226820">
                  <a:moveTo>
                    <a:pt x="111759" y="162559"/>
                  </a:moveTo>
                  <a:lnTo>
                    <a:pt x="2773680" y="162559"/>
                  </a:lnTo>
                  <a:lnTo>
                    <a:pt x="2773680" y="0"/>
                  </a:lnTo>
                  <a:lnTo>
                    <a:pt x="111759" y="0"/>
                  </a:lnTo>
                  <a:lnTo>
                    <a:pt x="111759" y="162559"/>
                  </a:lnTo>
                </a:path>
              </a:pathLst>
            </a:custGeom>
            <a:ln w="285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9914890" y="33019"/>
            <a:ext cx="2174240" cy="1244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50" spc="60" dirty="0">
                <a:latin typeface="Calibri"/>
                <a:cs typeface="Calibri"/>
              </a:rPr>
              <a:t>CSP004_C_E:</a:t>
            </a:r>
            <a:r>
              <a:rPr sz="650" spc="35" dirty="0">
                <a:latin typeface="Calibri"/>
                <a:cs typeface="Calibri"/>
              </a:rPr>
              <a:t> </a:t>
            </a:r>
            <a:r>
              <a:rPr sz="650" spc="55" dirty="0">
                <a:latin typeface="Calibri"/>
                <a:cs typeface="Calibri"/>
              </a:rPr>
              <a:t>Abdelkader</a:t>
            </a:r>
            <a:r>
              <a:rPr sz="650" spc="30" dirty="0">
                <a:latin typeface="Calibri"/>
                <a:cs typeface="Calibri"/>
              </a:rPr>
              <a:t> </a:t>
            </a:r>
            <a:r>
              <a:rPr sz="650" spc="60" dirty="0">
                <a:latin typeface="Calibri"/>
                <a:cs typeface="Calibri"/>
              </a:rPr>
              <a:t>Shaaban</a:t>
            </a:r>
            <a:r>
              <a:rPr sz="650" spc="40" dirty="0">
                <a:latin typeface="Calibri"/>
                <a:cs typeface="Calibri"/>
              </a:rPr>
              <a:t> </a:t>
            </a:r>
            <a:r>
              <a:rPr sz="650" spc="55" dirty="0">
                <a:latin typeface="Calibri"/>
                <a:cs typeface="Calibri"/>
              </a:rPr>
              <a:t>και</a:t>
            </a:r>
            <a:r>
              <a:rPr sz="650" spc="25" dirty="0">
                <a:latin typeface="Calibri"/>
                <a:cs typeface="Calibri"/>
              </a:rPr>
              <a:t> </a:t>
            </a:r>
            <a:r>
              <a:rPr sz="650" spc="50" dirty="0">
                <a:latin typeface="Calibri"/>
                <a:cs typeface="Calibri"/>
              </a:rPr>
              <a:t>Stefan</a:t>
            </a:r>
            <a:r>
              <a:rPr sz="650" spc="30" dirty="0">
                <a:latin typeface="Calibri"/>
                <a:cs typeface="Calibri"/>
              </a:rPr>
              <a:t> </a:t>
            </a:r>
            <a:r>
              <a:rPr sz="650" spc="50" dirty="0">
                <a:latin typeface="Calibri"/>
                <a:cs typeface="Calibri"/>
              </a:rPr>
              <a:t>Schauer</a:t>
            </a:r>
            <a:endParaRPr sz="650">
              <a:latin typeface="Calibri"/>
              <a:cs typeface="Calibri"/>
            </a:endParaRPr>
          </a:p>
        </p:txBody>
      </p:sp>
      <p:sp>
        <p:nvSpPr>
          <p:cNvPr id="16" name="object 1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720"/>
              </a:lnSpc>
            </a:pPr>
            <a:r>
              <a:rPr spc="30" dirty="0"/>
              <a:t>16</a:t>
            </a:r>
          </a:p>
        </p:txBody>
      </p: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875030" y="762634"/>
            <a:ext cx="4175760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160" dirty="0">
                <a:solidFill>
                  <a:srgbClr val="000000"/>
                </a:solidFill>
              </a:rPr>
              <a:t>Κανόνες</a:t>
            </a:r>
            <a:r>
              <a:rPr spc="180" dirty="0">
                <a:solidFill>
                  <a:srgbClr val="000000"/>
                </a:solidFill>
              </a:rPr>
              <a:t> </a:t>
            </a:r>
            <a:r>
              <a:rPr spc="125" dirty="0">
                <a:solidFill>
                  <a:srgbClr val="000000"/>
                </a:solidFill>
              </a:rPr>
              <a:t>και</a:t>
            </a:r>
            <a:r>
              <a:rPr spc="155" dirty="0">
                <a:solidFill>
                  <a:srgbClr val="000000"/>
                </a:solidFill>
              </a:rPr>
              <a:t> διαρθρώσεις</a:t>
            </a:r>
            <a:r>
              <a:rPr spc="180" dirty="0">
                <a:solidFill>
                  <a:srgbClr val="000000"/>
                </a:solidFill>
              </a:rPr>
              <a:t> </a:t>
            </a:r>
            <a:r>
              <a:rPr spc="145" dirty="0">
                <a:solidFill>
                  <a:srgbClr val="000000"/>
                </a:solidFill>
              </a:rPr>
              <a:t>Suricata</a:t>
            </a:r>
          </a:p>
        </p:txBody>
      </p:sp>
      <p:sp>
        <p:nvSpPr>
          <p:cNvPr id="12" name="object 12"/>
          <p:cNvSpPr txBox="1"/>
          <p:nvPr/>
        </p:nvSpPr>
        <p:spPr>
          <a:xfrm>
            <a:off x="622300" y="1971675"/>
            <a:ext cx="554291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40" dirty="0">
                <a:latin typeface="Calibri"/>
                <a:cs typeface="Calibri"/>
              </a:rPr>
              <a:t>Για</a:t>
            </a:r>
            <a:r>
              <a:rPr sz="1000" spc="20" dirty="0">
                <a:latin typeface="Calibri"/>
                <a:cs typeface="Calibri"/>
              </a:rPr>
              <a:t> </a:t>
            </a:r>
            <a:r>
              <a:rPr sz="1000" spc="50" dirty="0">
                <a:latin typeface="Calibri"/>
                <a:cs typeface="Calibri"/>
              </a:rPr>
              <a:t>να</a:t>
            </a:r>
            <a:r>
              <a:rPr sz="1000" spc="25" dirty="0">
                <a:latin typeface="Calibri"/>
                <a:cs typeface="Calibri"/>
              </a:rPr>
              <a:t> </a:t>
            </a:r>
            <a:r>
              <a:rPr sz="1000" b="1" spc="45" dirty="0">
                <a:latin typeface="Calibri"/>
                <a:cs typeface="Calibri"/>
              </a:rPr>
              <a:t>δοκιμάσετε</a:t>
            </a:r>
            <a:r>
              <a:rPr sz="1000" b="1" spc="15" dirty="0">
                <a:latin typeface="Calibri"/>
                <a:cs typeface="Calibri"/>
              </a:rPr>
              <a:t> </a:t>
            </a:r>
            <a:r>
              <a:rPr sz="1000" spc="45" dirty="0">
                <a:latin typeface="Calibri"/>
                <a:cs typeface="Calibri"/>
              </a:rPr>
              <a:t>τη</a:t>
            </a:r>
            <a:r>
              <a:rPr sz="1000" spc="20" dirty="0">
                <a:latin typeface="Calibri"/>
                <a:cs typeface="Calibri"/>
              </a:rPr>
              <a:t> </a:t>
            </a:r>
            <a:r>
              <a:rPr sz="1000" spc="50" dirty="0">
                <a:latin typeface="Calibri"/>
                <a:cs typeface="Calibri"/>
              </a:rPr>
              <a:t>διάρθρωση</a:t>
            </a:r>
            <a:r>
              <a:rPr sz="1000" spc="25" dirty="0">
                <a:latin typeface="Calibri"/>
                <a:cs typeface="Calibri"/>
              </a:rPr>
              <a:t> </a:t>
            </a:r>
            <a:r>
              <a:rPr sz="1000" spc="45" dirty="0">
                <a:latin typeface="Calibri"/>
                <a:cs typeface="Calibri"/>
              </a:rPr>
              <a:t>του</a:t>
            </a:r>
            <a:r>
              <a:rPr sz="1000" spc="20" dirty="0">
                <a:latin typeface="Calibri"/>
                <a:cs typeface="Calibri"/>
              </a:rPr>
              <a:t> </a:t>
            </a:r>
            <a:r>
              <a:rPr sz="1000" b="1" spc="35" dirty="0">
                <a:latin typeface="Calibri"/>
                <a:cs typeface="Calibri"/>
              </a:rPr>
              <a:t>Suricata;</a:t>
            </a:r>
            <a:r>
              <a:rPr sz="1000" b="1" spc="15" dirty="0">
                <a:latin typeface="Calibri"/>
                <a:cs typeface="Calibri"/>
              </a:rPr>
              <a:t> </a:t>
            </a:r>
            <a:r>
              <a:rPr sz="1000" spc="45" dirty="0">
                <a:latin typeface="Calibri"/>
                <a:cs typeface="Calibri"/>
              </a:rPr>
              <a:t>sudo</a:t>
            </a:r>
            <a:r>
              <a:rPr sz="1000" spc="15" dirty="0">
                <a:latin typeface="Calibri"/>
                <a:cs typeface="Calibri"/>
              </a:rPr>
              <a:t> </a:t>
            </a:r>
            <a:r>
              <a:rPr sz="1000" b="1" spc="35" dirty="0">
                <a:solidFill>
                  <a:srgbClr val="CF2D1C"/>
                </a:solidFill>
                <a:latin typeface="Calibri"/>
                <a:cs typeface="Calibri"/>
              </a:rPr>
              <a:t>suricata</a:t>
            </a:r>
            <a:r>
              <a:rPr sz="1000" b="1" spc="20" dirty="0">
                <a:solidFill>
                  <a:srgbClr val="CF2D1C"/>
                </a:solidFill>
                <a:latin typeface="Calibri"/>
                <a:cs typeface="Calibri"/>
              </a:rPr>
              <a:t> </a:t>
            </a:r>
            <a:r>
              <a:rPr sz="1000" b="1" spc="35" dirty="0">
                <a:solidFill>
                  <a:srgbClr val="CF2D1C"/>
                </a:solidFill>
                <a:latin typeface="Calibri"/>
                <a:cs typeface="Calibri"/>
              </a:rPr>
              <a:t>-T</a:t>
            </a:r>
            <a:r>
              <a:rPr sz="1000" b="1" spc="20" dirty="0">
                <a:solidFill>
                  <a:srgbClr val="CF2D1C"/>
                </a:solidFill>
                <a:latin typeface="Calibri"/>
                <a:cs typeface="Calibri"/>
              </a:rPr>
              <a:t> </a:t>
            </a:r>
            <a:r>
              <a:rPr sz="1000" b="1" spc="30" dirty="0">
                <a:solidFill>
                  <a:srgbClr val="CF2D1C"/>
                </a:solidFill>
                <a:latin typeface="Calibri"/>
                <a:cs typeface="Calibri"/>
              </a:rPr>
              <a:t>-c</a:t>
            </a:r>
            <a:r>
              <a:rPr sz="1000" b="1" spc="15" dirty="0">
                <a:solidFill>
                  <a:srgbClr val="CF2D1C"/>
                </a:solidFill>
                <a:latin typeface="Calibri"/>
                <a:cs typeface="Calibri"/>
              </a:rPr>
              <a:t> </a:t>
            </a:r>
            <a:r>
              <a:rPr sz="1000" b="1" spc="40" dirty="0">
                <a:solidFill>
                  <a:srgbClr val="CF2D1C"/>
                </a:solidFill>
                <a:latin typeface="Calibri"/>
                <a:cs typeface="Calibri"/>
              </a:rPr>
              <a:t>/etc/suricata/suricata.yaml</a:t>
            </a:r>
            <a:r>
              <a:rPr sz="1000" b="1" spc="15" dirty="0">
                <a:solidFill>
                  <a:srgbClr val="CF2D1C"/>
                </a:solidFill>
                <a:latin typeface="Calibri"/>
                <a:cs typeface="Calibri"/>
              </a:rPr>
              <a:t> </a:t>
            </a:r>
            <a:r>
              <a:rPr sz="1000" b="1" spc="35" dirty="0">
                <a:solidFill>
                  <a:srgbClr val="CF2D1C"/>
                </a:solidFill>
                <a:latin typeface="Calibri"/>
                <a:cs typeface="Calibri"/>
              </a:rPr>
              <a:t>-v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254000" y="3322637"/>
            <a:ext cx="2592070" cy="7848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471170">
              <a:lnSpc>
                <a:spcPct val="100000"/>
              </a:lnSpc>
              <a:spcBef>
                <a:spcPts val="100"/>
              </a:spcBef>
            </a:pPr>
            <a:r>
              <a:rPr lang="el-GR" sz="1000" dirty="0"/>
              <a:t>Όλες οι </a:t>
            </a:r>
            <a:r>
              <a:rPr lang="el-GR" sz="1000" b="1" dirty="0"/>
              <a:t>δραστηριότητες εισβολής</a:t>
            </a:r>
            <a:r>
              <a:rPr lang="el-GR" sz="1000" dirty="0"/>
              <a:t> καταγράφονται στο αρχείο </a:t>
            </a:r>
            <a:r>
              <a:rPr lang="el-GR" sz="1000" b="1" dirty="0"/>
              <a:t>.</a:t>
            </a:r>
            <a:r>
              <a:rPr lang="el-GR" sz="1000" b="1" dirty="0" err="1"/>
              <a:t>log</a:t>
            </a:r>
            <a:r>
              <a:rPr lang="el-GR" sz="1000" dirty="0"/>
              <a:t>, ενώ το αρχείο </a:t>
            </a:r>
            <a:r>
              <a:rPr lang="el-GR" sz="1000" b="1" dirty="0"/>
              <a:t>.</a:t>
            </a:r>
            <a:r>
              <a:rPr lang="el-GR" sz="1000" b="1" dirty="0" err="1"/>
              <a:t>json</a:t>
            </a:r>
            <a:r>
              <a:rPr lang="el-GR" sz="1000" dirty="0"/>
              <a:t> περιέχει </a:t>
            </a:r>
            <a:r>
              <a:rPr lang="el-GR" sz="1000" b="1" dirty="0"/>
              <a:t>τις ίδιες ανιχνευμένες εισβολές</a:t>
            </a:r>
            <a:r>
              <a:rPr lang="el-GR" sz="1000" dirty="0"/>
              <a:t> αλλά σε </a:t>
            </a:r>
            <a:r>
              <a:rPr lang="el-GR" sz="1000" b="1" dirty="0"/>
              <a:t>μορφή JSON</a:t>
            </a:r>
            <a:r>
              <a:rPr lang="el-GR" sz="1000" dirty="0"/>
              <a:t>.</a:t>
            </a:r>
            <a:endParaRPr sz="1000" dirty="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4731702" y="4443412"/>
            <a:ext cx="2267585" cy="4235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1000" spc="75" dirty="0">
                <a:solidFill>
                  <a:srgbClr val="FF0000"/>
                </a:solidFill>
                <a:latin typeface="Calibri"/>
                <a:cs typeface="Calibri"/>
              </a:rPr>
              <a:t>Υπάρχουν</a:t>
            </a:r>
            <a:r>
              <a:rPr sz="1000" spc="1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000" b="1" spc="75" dirty="0">
                <a:solidFill>
                  <a:srgbClr val="FF0000"/>
                </a:solidFill>
                <a:latin typeface="Calibri"/>
                <a:cs typeface="Calibri"/>
              </a:rPr>
              <a:t>40034</a:t>
            </a:r>
            <a:r>
              <a:rPr sz="1000" b="1" spc="1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000" spc="70" dirty="0">
                <a:solidFill>
                  <a:srgbClr val="FF0000"/>
                </a:solidFill>
                <a:latin typeface="Calibri"/>
                <a:cs typeface="Calibri"/>
              </a:rPr>
              <a:t>κανόνες</a:t>
            </a:r>
            <a:r>
              <a:rPr sz="1000" spc="1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000" b="1" spc="70" dirty="0">
                <a:solidFill>
                  <a:srgbClr val="FF0000"/>
                </a:solidFill>
                <a:latin typeface="Calibri"/>
                <a:cs typeface="Calibri"/>
              </a:rPr>
              <a:t>με</a:t>
            </a:r>
            <a:r>
              <a:rPr sz="1000" b="1" spc="-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000" b="1" spc="55" dirty="0">
                <a:solidFill>
                  <a:srgbClr val="FF0000"/>
                </a:solidFill>
                <a:latin typeface="Calibri"/>
                <a:cs typeface="Calibri"/>
              </a:rPr>
              <a:t>επιτυχία</a:t>
            </a:r>
            <a:endParaRPr sz="10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  <a:spcBef>
                <a:spcPts val="735"/>
              </a:spcBef>
            </a:pPr>
            <a:r>
              <a:rPr sz="1000" b="1" spc="105" dirty="0">
                <a:solidFill>
                  <a:srgbClr val="FF0000"/>
                </a:solidFill>
                <a:latin typeface="Calibri"/>
                <a:cs typeface="Calibri"/>
              </a:rPr>
              <a:t>φορτώθηκαν</a:t>
            </a:r>
            <a:r>
              <a:rPr sz="1000" b="1" spc="3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000" spc="85" dirty="0">
                <a:solidFill>
                  <a:srgbClr val="FF0000"/>
                </a:solidFill>
                <a:latin typeface="Calibri"/>
                <a:cs typeface="Calibri"/>
              </a:rPr>
              <a:t>και</a:t>
            </a:r>
            <a:r>
              <a:rPr sz="1000" b="1" spc="85" dirty="0">
                <a:solidFill>
                  <a:srgbClr val="FF0000"/>
                </a:solidFill>
                <a:latin typeface="Calibri"/>
                <a:cs typeface="Calibri"/>
              </a:rPr>
              <a:t>απέτυχαν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8412480" y="2993390"/>
            <a:ext cx="3506470" cy="332740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2700" marR="5080">
              <a:lnSpc>
                <a:spcPct val="101699"/>
              </a:lnSpc>
              <a:spcBef>
                <a:spcPts val="80"/>
              </a:spcBef>
            </a:pPr>
            <a:r>
              <a:rPr sz="1000" spc="65" dirty="0">
                <a:latin typeface="Calibri"/>
                <a:cs typeface="Calibri"/>
              </a:rPr>
              <a:t>Εκτέλεση</a:t>
            </a:r>
            <a:r>
              <a:rPr sz="1000" spc="30" dirty="0">
                <a:latin typeface="Calibri"/>
                <a:cs typeface="Calibri"/>
              </a:rPr>
              <a:t> </a:t>
            </a:r>
            <a:r>
              <a:rPr sz="1000" spc="70" dirty="0">
                <a:latin typeface="Calibri"/>
                <a:cs typeface="Calibri"/>
              </a:rPr>
              <a:t>στη</a:t>
            </a:r>
            <a:r>
              <a:rPr sz="1000" spc="30" dirty="0">
                <a:latin typeface="Calibri"/>
                <a:cs typeface="Calibri"/>
              </a:rPr>
              <a:t> </a:t>
            </a:r>
            <a:r>
              <a:rPr sz="1000" spc="45" dirty="0">
                <a:latin typeface="Calibri"/>
                <a:cs typeface="Calibri"/>
              </a:rPr>
              <a:t>λειτουργία</a:t>
            </a:r>
            <a:r>
              <a:rPr sz="1000" spc="15" dirty="0">
                <a:latin typeface="Calibri"/>
                <a:cs typeface="Calibri"/>
              </a:rPr>
              <a:t> </a:t>
            </a:r>
            <a:r>
              <a:rPr sz="1000" b="1" spc="65" dirty="0">
                <a:latin typeface="Calibri"/>
                <a:cs typeface="Calibri"/>
              </a:rPr>
              <a:t>IDS</a:t>
            </a:r>
            <a:r>
              <a:rPr sz="1000" b="1" spc="30" dirty="0">
                <a:latin typeface="Calibri"/>
                <a:cs typeface="Calibri"/>
              </a:rPr>
              <a:t> </a:t>
            </a:r>
            <a:r>
              <a:rPr sz="1000" b="1" spc="55" dirty="0">
                <a:latin typeface="Calibri"/>
                <a:cs typeface="Calibri"/>
              </a:rPr>
              <a:t>(Intrusion</a:t>
            </a:r>
            <a:r>
              <a:rPr sz="1000" b="1" spc="40" dirty="0">
                <a:latin typeface="Calibri"/>
                <a:cs typeface="Calibri"/>
              </a:rPr>
              <a:t> </a:t>
            </a:r>
            <a:r>
              <a:rPr sz="1000" b="1" spc="65" dirty="0">
                <a:latin typeface="Calibri"/>
                <a:cs typeface="Calibri"/>
              </a:rPr>
              <a:t>Detection</a:t>
            </a:r>
            <a:r>
              <a:rPr sz="1000" b="1" spc="25" dirty="0">
                <a:latin typeface="Calibri"/>
                <a:cs typeface="Calibri"/>
              </a:rPr>
              <a:t> </a:t>
            </a:r>
            <a:r>
              <a:rPr sz="1000" spc="70" dirty="0">
                <a:latin typeface="Calibri"/>
                <a:cs typeface="Calibri"/>
              </a:rPr>
              <a:t>System</a:t>
            </a:r>
            <a:r>
              <a:rPr sz="1000" spc="30" dirty="0">
                <a:latin typeface="Calibri"/>
                <a:cs typeface="Calibri"/>
              </a:rPr>
              <a:t> </a:t>
            </a:r>
            <a:r>
              <a:rPr sz="1000" spc="45" dirty="0">
                <a:latin typeface="Calibri"/>
                <a:cs typeface="Calibri"/>
              </a:rPr>
              <a:t>- </a:t>
            </a:r>
            <a:r>
              <a:rPr sz="1000" spc="-210" dirty="0">
                <a:latin typeface="Calibri"/>
                <a:cs typeface="Calibri"/>
              </a:rPr>
              <a:t> </a:t>
            </a:r>
            <a:r>
              <a:rPr sz="1000" spc="70" dirty="0">
                <a:latin typeface="Calibri"/>
                <a:cs typeface="Calibri"/>
              </a:rPr>
              <a:t>Σύστημα</a:t>
            </a:r>
            <a:r>
              <a:rPr sz="1000" spc="35" dirty="0">
                <a:latin typeface="Calibri"/>
                <a:cs typeface="Calibri"/>
              </a:rPr>
              <a:t> </a:t>
            </a:r>
            <a:r>
              <a:rPr sz="1000" spc="65" dirty="0">
                <a:latin typeface="Calibri"/>
                <a:cs typeface="Calibri"/>
              </a:rPr>
              <a:t>ανίχνευσης</a:t>
            </a:r>
            <a:r>
              <a:rPr sz="1000" spc="30" dirty="0">
                <a:latin typeface="Calibri"/>
                <a:cs typeface="Calibri"/>
              </a:rPr>
              <a:t> </a:t>
            </a:r>
            <a:r>
              <a:rPr sz="1000" spc="65" dirty="0">
                <a:latin typeface="Calibri"/>
                <a:cs typeface="Calibri"/>
              </a:rPr>
              <a:t>εισβολών)</a:t>
            </a:r>
            <a:endParaRPr sz="10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7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5435600" y="0"/>
            <a:ext cx="6333490" cy="6878955"/>
            <a:chOff x="5435600" y="0"/>
            <a:chExt cx="6333490" cy="6878955"/>
          </a:xfrm>
        </p:grpSpPr>
        <p:sp>
          <p:nvSpPr>
            <p:cNvPr id="3" name="object 3"/>
            <p:cNvSpPr/>
            <p:nvPr/>
          </p:nvSpPr>
          <p:spPr>
            <a:xfrm>
              <a:off x="6896100" y="1270"/>
              <a:ext cx="1818639" cy="6856730"/>
            </a:xfrm>
            <a:custGeom>
              <a:avLst/>
              <a:gdLst/>
              <a:ahLst/>
              <a:cxnLst/>
              <a:rect l="l" t="t" r="r" b="b"/>
              <a:pathLst>
                <a:path w="1818640" h="6856730">
                  <a:moveTo>
                    <a:pt x="0" y="6856730"/>
                  </a:moveTo>
                  <a:lnTo>
                    <a:pt x="1818322" y="0"/>
                  </a:lnTo>
                </a:path>
              </a:pathLst>
            </a:custGeom>
            <a:ln w="22225">
              <a:solidFill>
                <a:srgbClr val="D6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7377747" y="0"/>
              <a:ext cx="2555875" cy="6858000"/>
            </a:xfrm>
            <a:custGeom>
              <a:avLst/>
              <a:gdLst/>
              <a:ahLst/>
              <a:cxnLst/>
              <a:rect l="l" t="t" r="r" b="b"/>
              <a:pathLst>
                <a:path w="2555875" h="6858000">
                  <a:moveTo>
                    <a:pt x="1542097" y="1537652"/>
                  </a:moveTo>
                  <a:lnTo>
                    <a:pt x="1494790" y="1544002"/>
                  </a:lnTo>
                  <a:lnTo>
                    <a:pt x="1451292" y="1562100"/>
                  </a:lnTo>
                  <a:lnTo>
                    <a:pt x="1413827" y="1590675"/>
                  </a:lnTo>
                  <a:lnTo>
                    <a:pt x="1384617" y="1628139"/>
                  </a:lnTo>
                  <a:lnTo>
                    <a:pt x="1365885" y="1673860"/>
                  </a:lnTo>
                  <a:lnTo>
                    <a:pt x="970915" y="3128645"/>
                  </a:lnTo>
                  <a:lnTo>
                    <a:pt x="0" y="6858000"/>
                  </a:lnTo>
                  <a:lnTo>
                    <a:pt x="26035" y="6858000"/>
                  </a:lnTo>
                  <a:lnTo>
                    <a:pt x="996632" y="3136265"/>
                  </a:lnTo>
                  <a:lnTo>
                    <a:pt x="1391285" y="1681479"/>
                  </a:lnTo>
                  <a:lnTo>
                    <a:pt x="1412240" y="1635442"/>
                  </a:lnTo>
                  <a:lnTo>
                    <a:pt x="1445577" y="1599247"/>
                  </a:lnTo>
                  <a:lnTo>
                    <a:pt x="1487805" y="1574800"/>
                  </a:lnTo>
                  <a:lnTo>
                    <a:pt x="1535747" y="1564322"/>
                  </a:lnTo>
                  <a:lnTo>
                    <a:pt x="1637665" y="1564322"/>
                  </a:lnTo>
                  <a:lnTo>
                    <a:pt x="1625600" y="1556702"/>
                  </a:lnTo>
                  <a:lnTo>
                    <a:pt x="1590992" y="1544002"/>
                  </a:lnTo>
                  <a:lnTo>
                    <a:pt x="1542097" y="1537652"/>
                  </a:lnTo>
                  <a:close/>
                </a:path>
                <a:path w="2555875" h="6858000">
                  <a:moveTo>
                    <a:pt x="1637665" y="1564322"/>
                  </a:moveTo>
                  <a:lnTo>
                    <a:pt x="1535747" y="1564322"/>
                  </a:lnTo>
                  <a:lnTo>
                    <a:pt x="1585912" y="1569402"/>
                  </a:lnTo>
                  <a:lnTo>
                    <a:pt x="1615122" y="1580514"/>
                  </a:lnTo>
                  <a:lnTo>
                    <a:pt x="1663700" y="1617662"/>
                  </a:lnTo>
                  <a:lnTo>
                    <a:pt x="1694497" y="1671954"/>
                  </a:lnTo>
                  <a:lnTo>
                    <a:pt x="1702117" y="1732597"/>
                  </a:lnTo>
                  <a:lnTo>
                    <a:pt x="1696720" y="1764029"/>
                  </a:lnTo>
                  <a:lnTo>
                    <a:pt x="1437005" y="2721927"/>
                  </a:lnTo>
                  <a:lnTo>
                    <a:pt x="1430655" y="2770822"/>
                  </a:lnTo>
                  <a:lnTo>
                    <a:pt x="1437005" y="2818129"/>
                  </a:lnTo>
                  <a:lnTo>
                    <a:pt x="1455102" y="2861627"/>
                  </a:lnTo>
                  <a:lnTo>
                    <a:pt x="1483677" y="2899092"/>
                  </a:lnTo>
                  <a:lnTo>
                    <a:pt x="1521460" y="2928302"/>
                  </a:lnTo>
                  <a:lnTo>
                    <a:pt x="1566862" y="2947035"/>
                  </a:lnTo>
                  <a:lnTo>
                    <a:pt x="1618932" y="2953067"/>
                  </a:lnTo>
                  <a:lnTo>
                    <a:pt x="1669097" y="2944812"/>
                  </a:lnTo>
                  <a:lnTo>
                    <a:pt x="1704340" y="2928302"/>
                  </a:lnTo>
                  <a:lnTo>
                    <a:pt x="1617662" y="2928302"/>
                  </a:lnTo>
                  <a:lnTo>
                    <a:pt x="1573212" y="2922904"/>
                  </a:lnTo>
                  <a:lnTo>
                    <a:pt x="1527175" y="2901950"/>
                  </a:lnTo>
                  <a:lnTo>
                    <a:pt x="1490980" y="2868612"/>
                  </a:lnTo>
                  <a:lnTo>
                    <a:pt x="1466532" y="2826385"/>
                  </a:lnTo>
                  <a:lnTo>
                    <a:pt x="1456055" y="2778442"/>
                  </a:lnTo>
                  <a:lnTo>
                    <a:pt x="1461135" y="2728277"/>
                  </a:lnTo>
                  <a:lnTo>
                    <a:pt x="1720850" y="1770379"/>
                  </a:lnTo>
                  <a:lnTo>
                    <a:pt x="1726882" y="1734820"/>
                  </a:lnTo>
                  <a:lnTo>
                    <a:pt x="1725930" y="1701800"/>
                  </a:lnTo>
                  <a:lnTo>
                    <a:pt x="1725930" y="1698942"/>
                  </a:lnTo>
                  <a:lnTo>
                    <a:pt x="1717992" y="1664017"/>
                  </a:lnTo>
                  <a:lnTo>
                    <a:pt x="1703070" y="1630679"/>
                  </a:lnTo>
                  <a:lnTo>
                    <a:pt x="1682115" y="1600517"/>
                  </a:lnTo>
                  <a:lnTo>
                    <a:pt x="1656080" y="1575752"/>
                  </a:lnTo>
                  <a:lnTo>
                    <a:pt x="1637665" y="1564322"/>
                  </a:lnTo>
                  <a:close/>
                </a:path>
                <a:path w="2555875" h="6858000">
                  <a:moveTo>
                    <a:pt x="2555875" y="0"/>
                  </a:moveTo>
                  <a:lnTo>
                    <a:pt x="2528570" y="0"/>
                  </a:lnTo>
                  <a:lnTo>
                    <a:pt x="2100177" y="1562100"/>
                  </a:lnTo>
                  <a:lnTo>
                    <a:pt x="1757680" y="2837497"/>
                  </a:lnTo>
                  <a:lnTo>
                    <a:pt x="1732915" y="2875279"/>
                  </a:lnTo>
                  <a:lnTo>
                    <a:pt x="1699895" y="2903537"/>
                  </a:lnTo>
                  <a:lnTo>
                    <a:pt x="1660525" y="2921635"/>
                  </a:lnTo>
                  <a:lnTo>
                    <a:pt x="1617662" y="2928302"/>
                  </a:lnTo>
                  <a:lnTo>
                    <a:pt x="1704340" y="2928302"/>
                  </a:lnTo>
                  <a:lnTo>
                    <a:pt x="1714817" y="2923540"/>
                  </a:lnTo>
                  <a:lnTo>
                    <a:pt x="1753235" y="2890520"/>
                  </a:lnTo>
                  <a:lnTo>
                    <a:pt x="1782127" y="2846387"/>
                  </a:lnTo>
                  <a:lnTo>
                    <a:pt x="1782127" y="2845117"/>
                  </a:lnTo>
                  <a:lnTo>
                    <a:pt x="2124710" y="1568132"/>
                  </a:lnTo>
                  <a:lnTo>
                    <a:pt x="2555875" y="0"/>
                  </a:lnTo>
                  <a:close/>
                </a:path>
              </a:pathLst>
            </a:custGeom>
            <a:solidFill>
              <a:srgbClr val="FFB8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7895589" y="5207635"/>
              <a:ext cx="756285" cy="1645920"/>
            </a:xfrm>
            <a:custGeom>
              <a:avLst/>
              <a:gdLst/>
              <a:ahLst/>
              <a:cxnLst/>
              <a:rect l="l" t="t" r="r" b="b"/>
              <a:pathLst>
                <a:path w="756284" h="1645920">
                  <a:moveTo>
                    <a:pt x="578484" y="0"/>
                  </a:moveTo>
                  <a:lnTo>
                    <a:pt x="532129" y="6350"/>
                  </a:lnTo>
                  <a:lnTo>
                    <a:pt x="489902" y="24129"/>
                  </a:lnTo>
                  <a:lnTo>
                    <a:pt x="453389" y="52387"/>
                  </a:lnTo>
                  <a:lnTo>
                    <a:pt x="425132" y="89534"/>
                  </a:lnTo>
                  <a:lnTo>
                    <a:pt x="406400" y="134619"/>
                  </a:lnTo>
                  <a:lnTo>
                    <a:pt x="0" y="1645602"/>
                  </a:lnTo>
                  <a:lnTo>
                    <a:pt x="26352" y="1645602"/>
                  </a:lnTo>
                  <a:lnTo>
                    <a:pt x="430212" y="140969"/>
                  </a:lnTo>
                  <a:lnTo>
                    <a:pt x="450214" y="95249"/>
                  </a:lnTo>
                  <a:lnTo>
                    <a:pt x="482282" y="59689"/>
                  </a:lnTo>
                  <a:lnTo>
                    <a:pt x="523239" y="35559"/>
                  </a:lnTo>
                  <a:lnTo>
                    <a:pt x="569594" y="25399"/>
                  </a:lnTo>
                  <a:lnTo>
                    <a:pt x="662362" y="25399"/>
                  </a:lnTo>
                  <a:lnTo>
                    <a:pt x="624839" y="6350"/>
                  </a:lnTo>
                  <a:lnTo>
                    <a:pt x="578484" y="0"/>
                  </a:lnTo>
                  <a:close/>
                </a:path>
                <a:path w="756284" h="1645920">
                  <a:moveTo>
                    <a:pt x="662362" y="25399"/>
                  </a:moveTo>
                  <a:lnTo>
                    <a:pt x="569594" y="25399"/>
                  </a:lnTo>
                  <a:lnTo>
                    <a:pt x="618489" y="30797"/>
                  </a:lnTo>
                  <a:lnTo>
                    <a:pt x="672464" y="57784"/>
                  </a:lnTo>
                  <a:lnTo>
                    <a:pt x="711517" y="103822"/>
                  </a:lnTo>
                  <a:lnTo>
                    <a:pt x="730884" y="161607"/>
                  </a:lnTo>
                  <a:lnTo>
                    <a:pt x="731837" y="192087"/>
                  </a:lnTo>
                  <a:lnTo>
                    <a:pt x="726439" y="222884"/>
                  </a:lnTo>
                  <a:lnTo>
                    <a:pt x="343852" y="1645602"/>
                  </a:lnTo>
                  <a:lnTo>
                    <a:pt x="370204" y="1645602"/>
                  </a:lnTo>
                  <a:lnTo>
                    <a:pt x="750252" y="229552"/>
                  </a:lnTo>
                  <a:lnTo>
                    <a:pt x="756284" y="193674"/>
                  </a:lnTo>
                  <a:lnTo>
                    <a:pt x="755332" y="158432"/>
                  </a:lnTo>
                  <a:lnTo>
                    <a:pt x="732789" y="91122"/>
                  </a:lnTo>
                  <a:lnTo>
                    <a:pt x="686752" y="37782"/>
                  </a:lnTo>
                  <a:lnTo>
                    <a:pt x="662362" y="25399"/>
                  </a:lnTo>
                  <a:close/>
                </a:path>
              </a:pathLst>
            </a:custGeom>
            <a:solidFill>
              <a:srgbClr val="D679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548879" y="6167120"/>
              <a:ext cx="3294379" cy="612140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435600" y="1630680"/>
              <a:ext cx="6333490" cy="4169410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631179" y="1826259"/>
              <a:ext cx="5755639" cy="3591560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5848350" y="2762249"/>
              <a:ext cx="2085339" cy="881380"/>
            </a:xfrm>
            <a:custGeom>
              <a:avLst/>
              <a:gdLst/>
              <a:ahLst/>
              <a:cxnLst/>
              <a:rect l="l" t="t" r="r" b="b"/>
              <a:pathLst>
                <a:path w="2085340" h="881379">
                  <a:moveTo>
                    <a:pt x="0" y="182879"/>
                  </a:moveTo>
                  <a:lnTo>
                    <a:pt x="2077720" y="182879"/>
                  </a:lnTo>
                  <a:lnTo>
                    <a:pt x="2077720" y="0"/>
                  </a:lnTo>
                  <a:lnTo>
                    <a:pt x="0" y="0"/>
                  </a:lnTo>
                  <a:lnTo>
                    <a:pt x="0" y="182879"/>
                  </a:lnTo>
                </a:path>
                <a:path w="2085340" h="881379">
                  <a:moveTo>
                    <a:pt x="7620" y="533400"/>
                  </a:moveTo>
                  <a:lnTo>
                    <a:pt x="2085340" y="533400"/>
                  </a:lnTo>
                  <a:lnTo>
                    <a:pt x="2085340" y="342900"/>
                  </a:lnTo>
                  <a:lnTo>
                    <a:pt x="7620" y="342900"/>
                  </a:lnTo>
                  <a:lnTo>
                    <a:pt x="7620" y="533400"/>
                  </a:lnTo>
                </a:path>
                <a:path w="2085340" h="881379">
                  <a:moveTo>
                    <a:pt x="502920" y="881380"/>
                  </a:moveTo>
                  <a:lnTo>
                    <a:pt x="1701800" y="881380"/>
                  </a:lnTo>
                  <a:lnTo>
                    <a:pt x="1701800" y="693420"/>
                  </a:lnTo>
                  <a:lnTo>
                    <a:pt x="502920" y="693420"/>
                  </a:lnTo>
                  <a:lnTo>
                    <a:pt x="502920" y="881380"/>
                  </a:lnTo>
                </a:path>
              </a:pathLst>
            </a:custGeom>
            <a:ln w="285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9914890" y="33019"/>
            <a:ext cx="2174240" cy="1244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50" spc="60" dirty="0">
                <a:latin typeface="Calibri"/>
                <a:cs typeface="Calibri"/>
              </a:rPr>
              <a:t>CSP004_C_E:</a:t>
            </a:r>
            <a:r>
              <a:rPr sz="650" spc="35" dirty="0">
                <a:latin typeface="Calibri"/>
                <a:cs typeface="Calibri"/>
              </a:rPr>
              <a:t> </a:t>
            </a:r>
            <a:r>
              <a:rPr sz="650" spc="55" dirty="0">
                <a:latin typeface="Calibri"/>
                <a:cs typeface="Calibri"/>
              </a:rPr>
              <a:t>Abdelkader</a:t>
            </a:r>
            <a:r>
              <a:rPr sz="650" spc="30" dirty="0">
                <a:latin typeface="Calibri"/>
                <a:cs typeface="Calibri"/>
              </a:rPr>
              <a:t> </a:t>
            </a:r>
            <a:r>
              <a:rPr sz="650" spc="60" dirty="0">
                <a:latin typeface="Calibri"/>
                <a:cs typeface="Calibri"/>
              </a:rPr>
              <a:t>Shaaban</a:t>
            </a:r>
            <a:r>
              <a:rPr sz="650" spc="40" dirty="0">
                <a:latin typeface="Calibri"/>
                <a:cs typeface="Calibri"/>
              </a:rPr>
              <a:t> </a:t>
            </a:r>
            <a:r>
              <a:rPr sz="650" spc="55" dirty="0">
                <a:latin typeface="Calibri"/>
                <a:cs typeface="Calibri"/>
              </a:rPr>
              <a:t>και</a:t>
            </a:r>
            <a:r>
              <a:rPr sz="650" spc="25" dirty="0">
                <a:latin typeface="Calibri"/>
                <a:cs typeface="Calibri"/>
              </a:rPr>
              <a:t> </a:t>
            </a:r>
            <a:r>
              <a:rPr sz="650" spc="50" dirty="0">
                <a:latin typeface="Calibri"/>
                <a:cs typeface="Calibri"/>
              </a:rPr>
              <a:t>Stefan</a:t>
            </a:r>
            <a:r>
              <a:rPr sz="650" spc="30" dirty="0">
                <a:latin typeface="Calibri"/>
                <a:cs typeface="Calibri"/>
              </a:rPr>
              <a:t> </a:t>
            </a:r>
            <a:r>
              <a:rPr sz="650" spc="50" dirty="0">
                <a:latin typeface="Calibri"/>
                <a:cs typeface="Calibri"/>
              </a:rPr>
              <a:t>Schauer</a:t>
            </a:r>
            <a:endParaRPr sz="650">
              <a:latin typeface="Calibri"/>
              <a:cs typeface="Calibri"/>
            </a:endParaRPr>
          </a:p>
        </p:txBody>
      </p:sp>
      <p:sp>
        <p:nvSpPr>
          <p:cNvPr id="16" name="object 1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720"/>
              </a:lnSpc>
            </a:pPr>
            <a:r>
              <a:rPr spc="30" dirty="0"/>
              <a:t>17</a:t>
            </a:r>
          </a:p>
        </p:txBody>
      </p: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875030" y="762634"/>
            <a:ext cx="206438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155" dirty="0">
                <a:solidFill>
                  <a:srgbClr val="000000"/>
                </a:solidFill>
              </a:rPr>
              <a:t>Τρέξιμο</a:t>
            </a:r>
            <a:r>
              <a:rPr spc="105" dirty="0">
                <a:solidFill>
                  <a:srgbClr val="000000"/>
                </a:solidFill>
              </a:rPr>
              <a:t> </a:t>
            </a:r>
            <a:r>
              <a:rPr spc="140" dirty="0">
                <a:solidFill>
                  <a:srgbClr val="000000"/>
                </a:solidFill>
              </a:rPr>
              <a:t>Suricata</a:t>
            </a:r>
          </a:p>
        </p:txBody>
      </p:sp>
      <p:sp>
        <p:nvSpPr>
          <p:cNvPr id="12" name="object 12"/>
          <p:cNvSpPr txBox="1"/>
          <p:nvPr/>
        </p:nvSpPr>
        <p:spPr>
          <a:xfrm>
            <a:off x="584834" y="2613898"/>
            <a:ext cx="2925445" cy="452120"/>
          </a:xfrm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L="299720" indent="-287020">
              <a:lnSpc>
                <a:spcPct val="100000"/>
              </a:lnSpc>
              <a:spcBef>
                <a:spcPts val="190"/>
              </a:spcBef>
              <a:buSzPct val="160000"/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sz="1000" spc="114" dirty="0">
                <a:latin typeface="Calibri"/>
                <a:cs typeface="Calibri"/>
              </a:rPr>
              <a:t>Εκτέλεση</a:t>
            </a:r>
            <a:r>
              <a:rPr sz="1000" spc="35" dirty="0">
                <a:latin typeface="Calibri"/>
                <a:cs typeface="Calibri"/>
              </a:rPr>
              <a:t> </a:t>
            </a:r>
            <a:r>
              <a:rPr sz="1000" spc="135" dirty="0">
                <a:latin typeface="Calibri"/>
                <a:cs typeface="Calibri"/>
              </a:rPr>
              <a:t>ως</a:t>
            </a:r>
            <a:r>
              <a:rPr sz="1000" spc="35" dirty="0">
                <a:latin typeface="Calibri"/>
                <a:cs typeface="Calibri"/>
              </a:rPr>
              <a:t> </a:t>
            </a:r>
            <a:r>
              <a:rPr sz="1000" b="1" spc="110" dirty="0">
                <a:latin typeface="Calibri"/>
                <a:cs typeface="Calibri"/>
              </a:rPr>
              <a:t>δαίμονας</a:t>
            </a:r>
            <a:endParaRPr sz="1000">
              <a:latin typeface="Calibri"/>
              <a:cs typeface="Calibri"/>
            </a:endParaRPr>
          </a:p>
          <a:p>
            <a:pPr marL="756920" lvl="1" indent="-287020">
              <a:lnSpc>
                <a:spcPct val="100000"/>
              </a:lnSpc>
              <a:spcBef>
                <a:spcPts val="745"/>
              </a:spcBef>
              <a:buSzPct val="160000"/>
              <a:buFont typeface="Arial"/>
              <a:buChar char="•"/>
              <a:tabLst>
                <a:tab pos="756285" algn="l"/>
                <a:tab pos="756920" algn="l"/>
              </a:tabLst>
            </a:pPr>
            <a:r>
              <a:rPr sz="1000" b="1" spc="65" dirty="0">
                <a:solidFill>
                  <a:srgbClr val="CF2D1C"/>
                </a:solidFill>
                <a:latin typeface="Calibri"/>
                <a:cs typeface="Calibri"/>
              </a:rPr>
              <a:t>sudo</a:t>
            </a:r>
            <a:r>
              <a:rPr sz="1000" b="1" spc="15" dirty="0">
                <a:solidFill>
                  <a:srgbClr val="CF2D1C"/>
                </a:solidFill>
                <a:latin typeface="Calibri"/>
                <a:cs typeface="Calibri"/>
              </a:rPr>
              <a:t> </a:t>
            </a:r>
            <a:r>
              <a:rPr sz="1000" b="1" spc="55" dirty="0">
                <a:solidFill>
                  <a:srgbClr val="CF2D1C"/>
                </a:solidFill>
                <a:latin typeface="Calibri"/>
                <a:cs typeface="Calibri"/>
              </a:rPr>
              <a:t>systemctl</a:t>
            </a:r>
            <a:r>
              <a:rPr sz="1000" b="1" spc="15" dirty="0">
                <a:solidFill>
                  <a:srgbClr val="CF2D1C"/>
                </a:solidFill>
                <a:latin typeface="Calibri"/>
                <a:cs typeface="Calibri"/>
              </a:rPr>
              <a:t> </a:t>
            </a:r>
            <a:r>
              <a:rPr sz="1000" b="1" spc="45" dirty="0">
                <a:solidFill>
                  <a:srgbClr val="CF2D1C"/>
                </a:solidFill>
                <a:latin typeface="Calibri"/>
                <a:cs typeface="Calibri"/>
              </a:rPr>
              <a:t>start</a:t>
            </a:r>
            <a:r>
              <a:rPr sz="1000" b="1" spc="20" dirty="0">
                <a:solidFill>
                  <a:srgbClr val="CF2D1C"/>
                </a:solidFill>
                <a:latin typeface="Calibri"/>
                <a:cs typeface="Calibri"/>
              </a:rPr>
              <a:t> </a:t>
            </a:r>
            <a:r>
              <a:rPr sz="1000" b="1" spc="45" dirty="0">
                <a:solidFill>
                  <a:srgbClr val="CF2D1C"/>
                </a:solidFill>
                <a:latin typeface="Calibri"/>
                <a:cs typeface="Calibri"/>
              </a:rPr>
              <a:t>suricata.service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584834" y="3589575"/>
            <a:ext cx="3230245" cy="452120"/>
          </a:xfrm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L="299720" indent="-287020">
              <a:lnSpc>
                <a:spcPct val="100000"/>
              </a:lnSpc>
              <a:spcBef>
                <a:spcPts val="190"/>
              </a:spcBef>
              <a:buSzPct val="160000"/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sz="1000" spc="85" dirty="0">
                <a:latin typeface="Calibri"/>
                <a:cs typeface="Calibri"/>
              </a:rPr>
              <a:t>Ελέγξτε</a:t>
            </a:r>
            <a:r>
              <a:rPr sz="1000" spc="30" dirty="0">
                <a:latin typeface="Calibri"/>
                <a:cs typeface="Calibri"/>
              </a:rPr>
              <a:t> </a:t>
            </a:r>
            <a:r>
              <a:rPr sz="1000" spc="90" dirty="0">
                <a:latin typeface="Calibri"/>
                <a:cs typeface="Calibri"/>
              </a:rPr>
              <a:t>την</a:t>
            </a:r>
            <a:r>
              <a:rPr sz="1000" spc="35" dirty="0">
                <a:latin typeface="Calibri"/>
                <a:cs typeface="Calibri"/>
              </a:rPr>
              <a:t> </a:t>
            </a:r>
            <a:r>
              <a:rPr sz="1000" b="1" spc="100" dirty="0">
                <a:latin typeface="Calibri"/>
                <a:cs typeface="Calibri"/>
              </a:rPr>
              <a:t>κατάσταση</a:t>
            </a:r>
            <a:r>
              <a:rPr sz="1000" b="1" spc="35" dirty="0">
                <a:latin typeface="Calibri"/>
                <a:cs typeface="Calibri"/>
              </a:rPr>
              <a:t> </a:t>
            </a:r>
            <a:r>
              <a:rPr sz="1000" spc="95" dirty="0">
                <a:latin typeface="Calibri"/>
                <a:cs typeface="Calibri"/>
              </a:rPr>
              <a:t>του</a:t>
            </a:r>
            <a:r>
              <a:rPr sz="1000" spc="35" dirty="0">
                <a:latin typeface="Calibri"/>
                <a:cs typeface="Calibri"/>
              </a:rPr>
              <a:t> </a:t>
            </a:r>
            <a:r>
              <a:rPr sz="1000" spc="70" dirty="0">
                <a:latin typeface="Calibri"/>
                <a:cs typeface="Calibri"/>
              </a:rPr>
              <a:t>εργαλείου</a:t>
            </a:r>
            <a:r>
              <a:rPr sz="1000" spc="15" dirty="0">
                <a:latin typeface="Calibri"/>
                <a:cs typeface="Calibri"/>
              </a:rPr>
              <a:t> </a:t>
            </a:r>
            <a:r>
              <a:rPr sz="1000" b="1" spc="80" dirty="0">
                <a:latin typeface="Calibri"/>
                <a:cs typeface="Calibri"/>
              </a:rPr>
              <a:t>Suricata</a:t>
            </a:r>
            <a:endParaRPr sz="1000">
              <a:latin typeface="Calibri"/>
              <a:cs typeface="Calibri"/>
            </a:endParaRPr>
          </a:p>
          <a:p>
            <a:pPr marL="756920" lvl="1" indent="-287020">
              <a:lnSpc>
                <a:spcPct val="100000"/>
              </a:lnSpc>
              <a:spcBef>
                <a:spcPts val="745"/>
              </a:spcBef>
              <a:buSzPct val="160000"/>
              <a:buFont typeface="Arial"/>
              <a:buChar char="•"/>
              <a:tabLst>
                <a:tab pos="756285" algn="l"/>
                <a:tab pos="756920" algn="l"/>
              </a:tabLst>
            </a:pPr>
            <a:r>
              <a:rPr sz="1000" b="1" spc="75" dirty="0">
                <a:solidFill>
                  <a:srgbClr val="CF2D1C"/>
                </a:solidFill>
                <a:latin typeface="Calibri"/>
                <a:cs typeface="Calibri"/>
              </a:rPr>
              <a:t>sudo</a:t>
            </a:r>
            <a:r>
              <a:rPr sz="1000" b="1" spc="35" dirty="0">
                <a:solidFill>
                  <a:srgbClr val="CF2D1C"/>
                </a:solidFill>
                <a:latin typeface="Calibri"/>
                <a:cs typeface="Calibri"/>
              </a:rPr>
              <a:t> </a:t>
            </a:r>
            <a:r>
              <a:rPr sz="1000" b="1" spc="60" dirty="0">
                <a:solidFill>
                  <a:srgbClr val="CF2D1C"/>
                </a:solidFill>
                <a:latin typeface="Calibri"/>
                <a:cs typeface="Calibri"/>
              </a:rPr>
              <a:t>systemctl</a:t>
            </a:r>
            <a:r>
              <a:rPr sz="1000" b="1" spc="40" dirty="0">
                <a:solidFill>
                  <a:srgbClr val="CF2D1C"/>
                </a:solidFill>
                <a:latin typeface="Calibri"/>
                <a:cs typeface="Calibri"/>
              </a:rPr>
              <a:t> </a:t>
            </a:r>
            <a:r>
              <a:rPr sz="1000" b="1" spc="60" dirty="0">
                <a:solidFill>
                  <a:srgbClr val="CF2D1C"/>
                </a:solidFill>
                <a:latin typeface="Calibri"/>
                <a:cs typeface="Calibri"/>
              </a:rPr>
              <a:t>status</a:t>
            </a:r>
            <a:r>
              <a:rPr sz="1000" b="1" spc="35" dirty="0">
                <a:solidFill>
                  <a:srgbClr val="CF2D1C"/>
                </a:solidFill>
                <a:latin typeface="Calibri"/>
                <a:cs typeface="Calibri"/>
              </a:rPr>
              <a:t> </a:t>
            </a:r>
            <a:r>
              <a:rPr sz="1000" b="1" spc="45" dirty="0">
                <a:solidFill>
                  <a:srgbClr val="CF2D1C"/>
                </a:solidFill>
                <a:latin typeface="Calibri"/>
                <a:cs typeface="Calibri"/>
              </a:rPr>
              <a:t>suricata.service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7666355" y="2394584"/>
            <a:ext cx="2645410" cy="9455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55295" marR="5080">
              <a:lnSpc>
                <a:spcPct val="142500"/>
              </a:lnSpc>
              <a:spcBef>
                <a:spcPts val="100"/>
              </a:spcBef>
            </a:pPr>
            <a:r>
              <a:rPr sz="1000" b="1" spc="65" dirty="0">
                <a:solidFill>
                  <a:srgbClr val="CF2D1C"/>
                </a:solidFill>
                <a:latin typeface="Calibri"/>
                <a:cs typeface="Calibri"/>
              </a:rPr>
              <a:t>Ξεκινήστε το </a:t>
            </a:r>
            <a:r>
              <a:rPr sz="1000" b="1" spc="50" dirty="0">
                <a:solidFill>
                  <a:srgbClr val="CF2D1C"/>
                </a:solidFill>
                <a:latin typeface="Calibri"/>
                <a:cs typeface="Calibri"/>
              </a:rPr>
              <a:t>εργαλείο </a:t>
            </a:r>
            <a:r>
              <a:rPr sz="1000" b="1" spc="60" dirty="0">
                <a:solidFill>
                  <a:srgbClr val="CF2D1C"/>
                </a:solidFill>
                <a:latin typeface="Calibri"/>
                <a:cs typeface="Calibri"/>
              </a:rPr>
              <a:t>Suricata </a:t>
            </a:r>
            <a:r>
              <a:rPr sz="1000" b="1" spc="65" dirty="0">
                <a:solidFill>
                  <a:srgbClr val="CF2D1C"/>
                </a:solidFill>
                <a:latin typeface="Calibri"/>
                <a:cs typeface="Calibri"/>
              </a:rPr>
              <a:t> </a:t>
            </a:r>
            <a:r>
              <a:rPr sz="1000" b="1" spc="60" dirty="0">
                <a:solidFill>
                  <a:srgbClr val="CF2D1C"/>
                </a:solidFill>
                <a:latin typeface="Calibri"/>
                <a:cs typeface="Calibri"/>
              </a:rPr>
              <a:t>Ελέγξτε</a:t>
            </a:r>
            <a:r>
              <a:rPr sz="1000" b="1" spc="25" dirty="0">
                <a:solidFill>
                  <a:srgbClr val="CF2D1C"/>
                </a:solidFill>
                <a:latin typeface="Calibri"/>
                <a:cs typeface="Calibri"/>
              </a:rPr>
              <a:t> </a:t>
            </a:r>
            <a:r>
              <a:rPr sz="1000" b="1" spc="70" dirty="0">
                <a:solidFill>
                  <a:srgbClr val="CF2D1C"/>
                </a:solidFill>
                <a:latin typeface="Calibri"/>
                <a:cs typeface="Calibri"/>
              </a:rPr>
              <a:t>την</a:t>
            </a:r>
            <a:r>
              <a:rPr sz="1000" b="1" spc="25" dirty="0">
                <a:solidFill>
                  <a:srgbClr val="CF2D1C"/>
                </a:solidFill>
                <a:latin typeface="Calibri"/>
                <a:cs typeface="Calibri"/>
              </a:rPr>
              <a:t> </a:t>
            </a:r>
            <a:r>
              <a:rPr sz="1000" b="1" spc="75" dirty="0">
                <a:solidFill>
                  <a:srgbClr val="CF2D1C"/>
                </a:solidFill>
                <a:latin typeface="Calibri"/>
                <a:cs typeface="Calibri"/>
              </a:rPr>
              <a:t>κατάσταση</a:t>
            </a:r>
            <a:r>
              <a:rPr sz="1000" b="1" spc="25" dirty="0">
                <a:solidFill>
                  <a:srgbClr val="CF2D1C"/>
                </a:solidFill>
                <a:latin typeface="Calibri"/>
                <a:cs typeface="Calibri"/>
              </a:rPr>
              <a:t> </a:t>
            </a:r>
            <a:r>
              <a:rPr sz="1000" b="1" spc="70" dirty="0">
                <a:solidFill>
                  <a:srgbClr val="CF2D1C"/>
                </a:solidFill>
                <a:latin typeface="Calibri"/>
                <a:cs typeface="Calibri"/>
              </a:rPr>
              <a:t>του</a:t>
            </a:r>
            <a:r>
              <a:rPr sz="1000" b="1" spc="20" dirty="0">
                <a:solidFill>
                  <a:srgbClr val="CF2D1C"/>
                </a:solidFill>
                <a:latin typeface="Calibri"/>
                <a:cs typeface="Calibri"/>
              </a:rPr>
              <a:t> </a:t>
            </a:r>
            <a:r>
              <a:rPr sz="1000" b="1" spc="50" dirty="0">
                <a:solidFill>
                  <a:srgbClr val="CF2D1C"/>
                </a:solidFill>
                <a:latin typeface="Calibri"/>
                <a:cs typeface="Calibri"/>
              </a:rPr>
              <a:t>Suricata</a:t>
            </a:r>
            <a:endParaRPr sz="10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0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1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000" b="1" spc="75" dirty="0">
                <a:solidFill>
                  <a:srgbClr val="CF2D1C"/>
                </a:solidFill>
                <a:latin typeface="Calibri"/>
                <a:cs typeface="Calibri"/>
              </a:rPr>
              <a:t>Το</a:t>
            </a:r>
            <a:r>
              <a:rPr sz="1000" b="1" spc="20" dirty="0">
                <a:solidFill>
                  <a:srgbClr val="CF2D1C"/>
                </a:solidFill>
                <a:latin typeface="Calibri"/>
                <a:cs typeface="Calibri"/>
              </a:rPr>
              <a:t> </a:t>
            </a:r>
            <a:r>
              <a:rPr sz="1000" b="1" spc="60" dirty="0">
                <a:solidFill>
                  <a:srgbClr val="CF2D1C"/>
                </a:solidFill>
                <a:latin typeface="Calibri"/>
                <a:cs typeface="Calibri"/>
              </a:rPr>
              <a:t>Suricata</a:t>
            </a:r>
            <a:r>
              <a:rPr sz="1000" b="1" spc="15" dirty="0">
                <a:solidFill>
                  <a:srgbClr val="CF2D1C"/>
                </a:solidFill>
                <a:latin typeface="Calibri"/>
                <a:cs typeface="Calibri"/>
              </a:rPr>
              <a:t> </a:t>
            </a:r>
            <a:r>
              <a:rPr sz="1000" b="1" spc="60" dirty="0">
                <a:solidFill>
                  <a:srgbClr val="CF2D1C"/>
                </a:solidFill>
                <a:latin typeface="Calibri"/>
                <a:cs typeface="Calibri"/>
              </a:rPr>
              <a:t>είναι</a:t>
            </a:r>
            <a:r>
              <a:rPr sz="1000" b="1" spc="20" dirty="0">
                <a:solidFill>
                  <a:srgbClr val="CF2D1C"/>
                </a:solidFill>
                <a:latin typeface="Calibri"/>
                <a:cs typeface="Calibri"/>
              </a:rPr>
              <a:t> </a:t>
            </a:r>
            <a:r>
              <a:rPr sz="1000" b="1" spc="60" dirty="0">
                <a:solidFill>
                  <a:srgbClr val="CF2D1C"/>
                </a:solidFill>
                <a:latin typeface="Calibri"/>
                <a:cs typeface="Calibri"/>
              </a:rPr>
              <a:t>δραστήριο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6125183" y="5536329"/>
            <a:ext cx="3888740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90" dirty="0">
                <a:latin typeface="Calibri"/>
                <a:cs typeface="Calibri"/>
              </a:rPr>
              <a:t>Τώρα</a:t>
            </a:r>
            <a:r>
              <a:rPr sz="1100" spc="35" dirty="0">
                <a:latin typeface="Calibri"/>
                <a:cs typeface="Calibri"/>
              </a:rPr>
              <a:t> </a:t>
            </a:r>
            <a:r>
              <a:rPr sz="1100" spc="70" dirty="0">
                <a:latin typeface="Calibri"/>
                <a:cs typeface="Calibri"/>
              </a:rPr>
              <a:t>σημαίνει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spc="60" dirty="0">
                <a:latin typeface="Calibri"/>
                <a:cs typeface="Calibri"/>
              </a:rPr>
              <a:t>ότι</a:t>
            </a:r>
            <a:r>
              <a:rPr sz="1100" spc="35" dirty="0">
                <a:latin typeface="Calibri"/>
                <a:cs typeface="Calibri"/>
              </a:rPr>
              <a:t> </a:t>
            </a:r>
            <a:r>
              <a:rPr sz="1100" spc="70" dirty="0">
                <a:latin typeface="Calibri"/>
                <a:cs typeface="Calibri"/>
              </a:rPr>
              <a:t>το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b="1" spc="75" dirty="0">
                <a:latin typeface="Calibri"/>
                <a:cs typeface="Calibri"/>
              </a:rPr>
              <a:t>εργαλείο</a:t>
            </a:r>
            <a:r>
              <a:rPr sz="1100" b="1" spc="40" dirty="0">
                <a:latin typeface="Calibri"/>
                <a:cs typeface="Calibri"/>
              </a:rPr>
              <a:t> </a:t>
            </a:r>
            <a:r>
              <a:rPr sz="1100" b="1" spc="65" dirty="0">
                <a:latin typeface="Calibri"/>
                <a:cs typeface="Calibri"/>
              </a:rPr>
              <a:t>εκτελείται</a:t>
            </a:r>
            <a:r>
              <a:rPr sz="1100" b="1" spc="40" dirty="0">
                <a:latin typeface="Calibri"/>
                <a:cs typeface="Calibri"/>
              </a:rPr>
              <a:t> </a:t>
            </a:r>
            <a:r>
              <a:rPr sz="1100" spc="75" dirty="0">
                <a:latin typeface="Calibri"/>
                <a:cs typeface="Calibri"/>
              </a:rPr>
              <a:t>στο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spc="70" dirty="0">
                <a:latin typeface="Calibri"/>
                <a:cs typeface="Calibri"/>
              </a:rPr>
              <a:t>παρασκήνιο</a:t>
            </a:r>
            <a:endParaRPr sz="11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7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884987" y="0"/>
            <a:ext cx="3958590" cy="6878955"/>
            <a:chOff x="6884987" y="0"/>
            <a:chExt cx="3958590" cy="6878955"/>
          </a:xfrm>
        </p:grpSpPr>
        <p:sp>
          <p:nvSpPr>
            <p:cNvPr id="3" name="object 3"/>
            <p:cNvSpPr/>
            <p:nvPr/>
          </p:nvSpPr>
          <p:spPr>
            <a:xfrm>
              <a:off x="6896100" y="1270"/>
              <a:ext cx="1818639" cy="6856730"/>
            </a:xfrm>
            <a:custGeom>
              <a:avLst/>
              <a:gdLst/>
              <a:ahLst/>
              <a:cxnLst/>
              <a:rect l="l" t="t" r="r" b="b"/>
              <a:pathLst>
                <a:path w="1818640" h="6856730">
                  <a:moveTo>
                    <a:pt x="0" y="6856730"/>
                  </a:moveTo>
                  <a:lnTo>
                    <a:pt x="1818322" y="0"/>
                  </a:lnTo>
                </a:path>
              </a:pathLst>
            </a:custGeom>
            <a:ln w="22225">
              <a:solidFill>
                <a:srgbClr val="D6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7377747" y="0"/>
              <a:ext cx="2555875" cy="6858000"/>
            </a:xfrm>
            <a:custGeom>
              <a:avLst/>
              <a:gdLst/>
              <a:ahLst/>
              <a:cxnLst/>
              <a:rect l="l" t="t" r="r" b="b"/>
              <a:pathLst>
                <a:path w="2555875" h="6858000">
                  <a:moveTo>
                    <a:pt x="1542097" y="1537652"/>
                  </a:moveTo>
                  <a:lnTo>
                    <a:pt x="1494790" y="1544002"/>
                  </a:lnTo>
                  <a:lnTo>
                    <a:pt x="1451292" y="1562100"/>
                  </a:lnTo>
                  <a:lnTo>
                    <a:pt x="1413827" y="1590675"/>
                  </a:lnTo>
                  <a:lnTo>
                    <a:pt x="1384617" y="1628139"/>
                  </a:lnTo>
                  <a:lnTo>
                    <a:pt x="1365885" y="1673860"/>
                  </a:lnTo>
                  <a:lnTo>
                    <a:pt x="970915" y="3128645"/>
                  </a:lnTo>
                  <a:lnTo>
                    <a:pt x="0" y="6858000"/>
                  </a:lnTo>
                  <a:lnTo>
                    <a:pt x="26035" y="6858000"/>
                  </a:lnTo>
                  <a:lnTo>
                    <a:pt x="996632" y="3136265"/>
                  </a:lnTo>
                  <a:lnTo>
                    <a:pt x="1391285" y="1681479"/>
                  </a:lnTo>
                  <a:lnTo>
                    <a:pt x="1412240" y="1635442"/>
                  </a:lnTo>
                  <a:lnTo>
                    <a:pt x="1445577" y="1599247"/>
                  </a:lnTo>
                  <a:lnTo>
                    <a:pt x="1487805" y="1574800"/>
                  </a:lnTo>
                  <a:lnTo>
                    <a:pt x="1535747" y="1564322"/>
                  </a:lnTo>
                  <a:lnTo>
                    <a:pt x="1637665" y="1564322"/>
                  </a:lnTo>
                  <a:lnTo>
                    <a:pt x="1625600" y="1556702"/>
                  </a:lnTo>
                  <a:lnTo>
                    <a:pt x="1590992" y="1544002"/>
                  </a:lnTo>
                  <a:lnTo>
                    <a:pt x="1542097" y="1537652"/>
                  </a:lnTo>
                  <a:close/>
                </a:path>
                <a:path w="2555875" h="6858000">
                  <a:moveTo>
                    <a:pt x="1637665" y="1564322"/>
                  </a:moveTo>
                  <a:lnTo>
                    <a:pt x="1535747" y="1564322"/>
                  </a:lnTo>
                  <a:lnTo>
                    <a:pt x="1585912" y="1569402"/>
                  </a:lnTo>
                  <a:lnTo>
                    <a:pt x="1615122" y="1580514"/>
                  </a:lnTo>
                  <a:lnTo>
                    <a:pt x="1663700" y="1617662"/>
                  </a:lnTo>
                  <a:lnTo>
                    <a:pt x="1694497" y="1671954"/>
                  </a:lnTo>
                  <a:lnTo>
                    <a:pt x="1702117" y="1732597"/>
                  </a:lnTo>
                  <a:lnTo>
                    <a:pt x="1696720" y="1764029"/>
                  </a:lnTo>
                  <a:lnTo>
                    <a:pt x="1437005" y="2721927"/>
                  </a:lnTo>
                  <a:lnTo>
                    <a:pt x="1430655" y="2770822"/>
                  </a:lnTo>
                  <a:lnTo>
                    <a:pt x="1437005" y="2818129"/>
                  </a:lnTo>
                  <a:lnTo>
                    <a:pt x="1455102" y="2861627"/>
                  </a:lnTo>
                  <a:lnTo>
                    <a:pt x="1483677" y="2899092"/>
                  </a:lnTo>
                  <a:lnTo>
                    <a:pt x="1521460" y="2928302"/>
                  </a:lnTo>
                  <a:lnTo>
                    <a:pt x="1566862" y="2947035"/>
                  </a:lnTo>
                  <a:lnTo>
                    <a:pt x="1618932" y="2953067"/>
                  </a:lnTo>
                  <a:lnTo>
                    <a:pt x="1669097" y="2944812"/>
                  </a:lnTo>
                  <a:lnTo>
                    <a:pt x="1704340" y="2928302"/>
                  </a:lnTo>
                  <a:lnTo>
                    <a:pt x="1617662" y="2928302"/>
                  </a:lnTo>
                  <a:lnTo>
                    <a:pt x="1573212" y="2922904"/>
                  </a:lnTo>
                  <a:lnTo>
                    <a:pt x="1527175" y="2901950"/>
                  </a:lnTo>
                  <a:lnTo>
                    <a:pt x="1490980" y="2868612"/>
                  </a:lnTo>
                  <a:lnTo>
                    <a:pt x="1466532" y="2826385"/>
                  </a:lnTo>
                  <a:lnTo>
                    <a:pt x="1456055" y="2778442"/>
                  </a:lnTo>
                  <a:lnTo>
                    <a:pt x="1461135" y="2728277"/>
                  </a:lnTo>
                  <a:lnTo>
                    <a:pt x="1720850" y="1770379"/>
                  </a:lnTo>
                  <a:lnTo>
                    <a:pt x="1726882" y="1734820"/>
                  </a:lnTo>
                  <a:lnTo>
                    <a:pt x="1725930" y="1701800"/>
                  </a:lnTo>
                  <a:lnTo>
                    <a:pt x="1725930" y="1698942"/>
                  </a:lnTo>
                  <a:lnTo>
                    <a:pt x="1717992" y="1664017"/>
                  </a:lnTo>
                  <a:lnTo>
                    <a:pt x="1703070" y="1630679"/>
                  </a:lnTo>
                  <a:lnTo>
                    <a:pt x="1682115" y="1600517"/>
                  </a:lnTo>
                  <a:lnTo>
                    <a:pt x="1656080" y="1575752"/>
                  </a:lnTo>
                  <a:lnTo>
                    <a:pt x="1637665" y="1564322"/>
                  </a:lnTo>
                  <a:close/>
                </a:path>
                <a:path w="2555875" h="6858000">
                  <a:moveTo>
                    <a:pt x="2555875" y="0"/>
                  </a:moveTo>
                  <a:lnTo>
                    <a:pt x="2528570" y="0"/>
                  </a:lnTo>
                  <a:lnTo>
                    <a:pt x="2100177" y="1562100"/>
                  </a:lnTo>
                  <a:lnTo>
                    <a:pt x="1757680" y="2837497"/>
                  </a:lnTo>
                  <a:lnTo>
                    <a:pt x="1732915" y="2875279"/>
                  </a:lnTo>
                  <a:lnTo>
                    <a:pt x="1699895" y="2903537"/>
                  </a:lnTo>
                  <a:lnTo>
                    <a:pt x="1660525" y="2921635"/>
                  </a:lnTo>
                  <a:lnTo>
                    <a:pt x="1617662" y="2928302"/>
                  </a:lnTo>
                  <a:lnTo>
                    <a:pt x="1704340" y="2928302"/>
                  </a:lnTo>
                  <a:lnTo>
                    <a:pt x="1714817" y="2923540"/>
                  </a:lnTo>
                  <a:lnTo>
                    <a:pt x="1753235" y="2890520"/>
                  </a:lnTo>
                  <a:lnTo>
                    <a:pt x="1782127" y="2846387"/>
                  </a:lnTo>
                  <a:lnTo>
                    <a:pt x="1782127" y="2845117"/>
                  </a:lnTo>
                  <a:lnTo>
                    <a:pt x="2124710" y="1568132"/>
                  </a:lnTo>
                  <a:lnTo>
                    <a:pt x="2555875" y="0"/>
                  </a:lnTo>
                  <a:close/>
                </a:path>
              </a:pathLst>
            </a:custGeom>
            <a:solidFill>
              <a:srgbClr val="FFB8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7895589" y="5207635"/>
              <a:ext cx="756285" cy="1645920"/>
            </a:xfrm>
            <a:custGeom>
              <a:avLst/>
              <a:gdLst/>
              <a:ahLst/>
              <a:cxnLst/>
              <a:rect l="l" t="t" r="r" b="b"/>
              <a:pathLst>
                <a:path w="756284" h="1645920">
                  <a:moveTo>
                    <a:pt x="578484" y="0"/>
                  </a:moveTo>
                  <a:lnTo>
                    <a:pt x="532129" y="6350"/>
                  </a:lnTo>
                  <a:lnTo>
                    <a:pt x="489902" y="24129"/>
                  </a:lnTo>
                  <a:lnTo>
                    <a:pt x="453389" y="52387"/>
                  </a:lnTo>
                  <a:lnTo>
                    <a:pt x="425132" y="89534"/>
                  </a:lnTo>
                  <a:lnTo>
                    <a:pt x="406400" y="134619"/>
                  </a:lnTo>
                  <a:lnTo>
                    <a:pt x="0" y="1645602"/>
                  </a:lnTo>
                  <a:lnTo>
                    <a:pt x="26352" y="1645602"/>
                  </a:lnTo>
                  <a:lnTo>
                    <a:pt x="430212" y="140969"/>
                  </a:lnTo>
                  <a:lnTo>
                    <a:pt x="450214" y="95249"/>
                  </a:lnTo>
                  <a:lnTo>
                    <a:pt x="482282" y="59689"/>
                  </a:lnTo>
                  <a:lnTo>
                    <a:pt x="523239" y="35559"/>
                  </a:lnTo>
                  <a:lnTo>
                    <a:pt x="569594" y="25399"/>
                  </a:lnTo>
                  <a:lnTo>
                    <a:pt x="662362" y="25399"/>
                  </a:lnTo>
                  <a:lnTo>
                    <a:pt x="624839" y="6350"/>
                  </a:lnTo>
                  <a:lnTo>
                    <a:pt x="578484" y="0"/>
                  </a:lnTo>
                  <a:close/>
                </a:path>
                <a:path w="756284" h="1645920">
                  <a:moveTo>
                    <a:pt x="662362" y="25399"/>
                  </a:moveTo>
                  <a:lnTo>
                    <a:pt x="569594" y="25399"/>
                  </a:lnTo>
                  <a:lnTo>
                    <a:pt x="618489" y="30797"/>
                  </a:lnTo>
                  <a:lnTo>
                    <a:pt x="672464" y="57784"/>
                  </a:lnTo>
                  <a:lnTo>
                    <a:pt x="711517" y="103822"/>
                  </a:lnTo>
                  <a:lnTo>
                    <a:pt x="730884" y="161607"/>
                  </a:lnTo>
                  <a:lnTo>
                    <a:pt x="731837" y="192087"/>
                  </a:lnTo>
                  <a:lnTo>
                    <a:pt x="726439" y="222884"/>
                  </a:lnTo>
                  <a:lnTo>
                    <a:pt x="343852" y="1645602"/>
                  </a:lnTo>
                  <a:lnTo>
                    <a:pt x="370204" y="1645602"/>
                  </a:lnTo>
                  <a:lnTo>
                    <a:pt x="750252" y="229552"/>
                  </a:lnTo>
                  <a:lnTo>
                    <a:pt x="756284" y="193674"/>
                  </a:lnTo>
                  <a:lnTo>
                    <a:pt x="755332" y="158432"/>
                  </a:lnTo>
                  <a:lnTo>
                    <a:pt x="732789" y="91122"/>
                  </a:lnTo>
                  <a:lnTo>
                    <a:pt x="686752" y="37782"/>
                  </a:lnTo>
                  <a:lnTo>
                    <a:pt x="662362" y="25399"/>
                  </a:lnTo>
                  <a:close/>
                </a:path>
              </a:pathLst>
            </a:custGeom>
            <a:solidFill>
              <a:srgbClr val="D679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548880" y="6167120"/>
              <a:ext cx="3294379" cy="612140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8308340" y="85407"/>
            <a:ext cx="2174240" cy="1244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50" spc="60" dirty="0">
                <a:latin typeface="Calibri"/>
                <a:cs typeface="Calibri"/>
              </a:rPr>
              <a:t>CSP004_C_E:</a:t>
            </a:r>
            <a:r>
              <a:rPr sz="650" spc="35" dirty="0">
                <a:latin typeface="Calibri"/>
                <a:cs typeface="Calibri"/>
              </a:rPr>
              <a:t> </a:t>
            </a:r>
            <a:r>
              <a:rPr sz="650" spc="55" dirty="0">
                <a:latin typeface="Calibri"/>
                <a:cs typeface="Calibri"/>
              </a:rPr>
              <a:t>Abdelkader</a:t>
            </a:r>
            <a:r>
              <a:rPr sz="650" spc="30" dirty="0">
                <a:latin typeface="Calibri"/>
                <a:cs typeface="Calibri"/>
              </a:rPr>
              <a:t> </a:t>
            </a:r>
            <a:r>
              <a:rPr sz="650" spc="60" dirty="0">
                <a:latin typeface="Calibri"/>
                <a:cs typeface="Calibri"/>
              </a:rPr>
              <a:t>Shaaban</a:t>
            </a:r>
            <a:r>
              <a:rPr sz="650" spc="40" dirty="0">
                <a:latin typeface="Calibri"/>
                <a:cs typeface="Calibri"/>
              </a:rPr>
              <a:t> </a:t>
            </a:r>
            <a:r>
              <a:rPr sz="650" spc="55" dirty="0">
                <a:latin typeface="Calibri"/>
                <a:cs typeface="Calibri"/>
              </a:rPr>
              <a:t>και</a:t>
            </a:r>
            <a:r>
              <a:rPr sz="650" spc="25" dirty="0">
                <a:latin typeface="Calibri"/>
                <a:cs typeface="Calibri"/>
              </a:rPr>
              <a:t> </a:t>
            </a:r>
            <a:r>
              <a:rPr sz="650" spc="50" dirty="0">
                <a:latin typeface="Calibri"/>
                <a:cs typeface="Calibri"/>
              </a:rPr>
              <a:t>Stefan</a:t>
            </a:r>
            <a:r>
              <a:rPr sz="650" spc="30" dirty="0">
                <a:latin typeface="Calibri"/>
                <a:cs typeface="Calibri"/>
              </a:rPr>
              <a:t> </a:t>
            </a:r>
            <a:r>
              <a:rPr sz="650" spc="50" dirty="0">
                <a:latin typeface="Calibri"/>
                <a:cs typeface="Calibri"/>
              </a:rPr>
              <a:t>Schauer</a:t>
            </a:r>
            <a:endParaRPr sz="650">
              <a:latin typeface="Calibri"/>
              <a:cs typeface="Calibri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875030" y="825817"/>
            <a:ext cx="3329304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100" dirty="0">
                <a:solidFill>
                  <a:srgbClr val="000000"/>
                </a:solidFill>
              </a:rPr>
              <a:t>Αρχεία</a:t>
            </a:r>
            <a:r>
              <a:rPr spc="130" dirty="0">
                <a:solidFill>
                  <a:srgbClr val="000000"/>
                </a:solidFill>
              </a:rPr>
              <a:t> </a:t>
            </a:r>
            <a:r>
              <a:rPr spc="100" dirty="0">
                <a:solidFill>
                  <a:srgbClr val="000000"/>
                </a:solidFill>
              </a:rPr>
              <a:t>καταγραφής</a:t>
            </a:r>
            <a:r>
              <a:rPr spc="135" dirty="0">
                <a:solidFill>
                  <a:srgbClr val="000000"/>
                </a:solidFill>
              </a:rPr>
              <a:t> </a:t>
            </a:r>
            <a:r>
              <a:rPr spc="105" dirty="0">
                <a:solidFill>
                  <a:srgbClr val="000000"/>
                </a:solidFill>
              </a:rPr>
              <a:t>Suricata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875030" y="1778648"/>
            <a:ext cx="3038792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812165" algn="l"/>
                <a:tab pos="1180465" algn="l"/>
              </a:tabLst>
            </a:pPr>
            <a:r>
              <a:rPr lang="el-GR" sz="1200" dirty="0"/>
              <a:t>Ελέγξτε </a:t>
            </a:r>
            <a:r>
              <a:rPr lang="el-GR" sz="1200" b="1" dirty="0"/>
              <a:t>όλα τα αρχεία καταγραφής (</a:t>
            </a:r>
            <a:r>
              <a:rPr lang="el-GR" sz="1200" b="1" dirty="0" err="1"/>
              <a:t>log</a:t>
            </a:r>
            <a:r>
              <a:rPr lang="el-GR" sz="1200" b="1" dirty="0"/>
              <a:t> </a:t>
            </a:r>
            <a:r>
              <a:rPr lang="el-GR" sz="1200" b="1" dirty="0" err="1"/>
              <a:t>files</a:t>
            </a:r>
            <a:r>
              <a:rPr lang="el-GR" sz="1200" b="1" dirty="0"/>
              <a:t>)</a:t>
            </a:r>
            <a:r>
              <a:rPr lang="el-GR" sz="1200" dirty="0"/>
              <a:t> που δημιουργεί το </a:t>
            </a:r>
            <a:r>
              <a:rPr lang="el-GR" sz="1200" b="1" dirty="0" err="1"/>
              <a:t>Suricata</a:t>
            </a:r>
            <a:r>
              <a:rPr lang="el-GR" sz="1200" dirty="0"/>
              <a:t> για την </a:t>
            </a:r>
            <a:r>
              <a:rPr lang="el-GR" sz="1200" b="1" dirty="0"/>
              <a:t>ανάλυση της δικτυακής κίνησης</a:t>
            </a:r>
            <a:r>
              <a:rPr lang="el-GR" sz="1200" dirty="0"/>
              <a:t>.</a:t>
            </a:r>
            <a:endParaRPr sz="1200" dirty="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510030" y="3350259"/>
            <a:ext cx="1614170" cy="1667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spc="45" dirty="0">
                <a:solidFill>
                  <a:srgbClr val="CF2D1C"/>
                </a:solidFill>
                <a:latin typeface="Calibri"/>
                <a:cs typeface="Calibri"/>
              </a:rPr>
              <a:t>ls</a:t>
            </a:r>
            <a:r>
              <a:rPr sz="1000" b="1" spc="-5" dirty="0">
                <a:solidFill>
                  <a:srgbClr val="CF2D1C"/>
                </a:solidFill>
                <a:latin typeface="Calibri"/>
                <a:cs typeface="Calibri"/>
              </a:rPr>
              <a:t> </a:t>
            </a:r>
            <a:r>
              <a:rPr lang="el-GR" sz="1000" b="1" spc="-5" dirty="0">
                <a:solidFill>
                  <a:srgbClr val="CF2D1C"/>
                </a:solidFill>
                <a:latin typeface="Calibri"/>
                <a:cs typeface="Calibri"/>
              </a:rPr>
              <a:t>–</a:t>
            </a:r>
            <a:r>
              <a:rPr lang="en-US" sz="1000" b="1" spc="-5" dirty="0">
                <a:solidFill>
                  <a:srgbClr val="CF2D1C"/>
                </a:solidFill>
                <a:latin typeface="Calibri"/>
                <a:cs typeface="Calibri"/>
              </a:rPr>
              <a:t>al </a:t>
            </a:r>
            <a:r>
              <a:rPr sz="1000" b="1" spc="50" dirty="0">
                <a:solidFill>
                  <a:srgbClr val="CF2D1C"/>
                </a:solidFill>
                <a:latin typeface="Calibri"/>
                <a:cs typeface="Calibri"/>
              </a:rPr>
              <a:t>/var/log/suricata</a:t>
            </a:r>
            <a:endParaRPr sz="1000" dirty="0">
              <a:latin typeface="Calibri"/>
              <a:cs typeface="Calibri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5773420" y="124460"/>
            <a:ext cx="6418580" cy="6336030"/>
            <a:chOff x="5773420" y="124460"/>
            <a:chExt cx="6418580" cy="6336030"/>
          </a:xfrm>
        </p:grpSpPr>
        <p:pic>
          <p:nvPicPr>
            <p:cNvPr id="14" name="object 1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773420" y="124460"/>
              <a:ext cx="6418580" cy="6336029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969000" y="320039"/>
              <a:ext cx="5928359" cy="5758180"/>
            </a:xfrm>
            <a:prstGeom prst="rect">
              <a:avLst/>
            </a:prstGeom>
          </p:spPr>
        </p:pic>
      </p:grpSp>
      <p:sp>
        <p:nvSpPr>
          <p:cNvPr id="16" name="object 1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720"/>
              </a:lnSpc>
            </a:pPr>
            <a:r>
              <a:rPr spc="30" dirty="0"/>
              <a:t>18</a:t>
            </a:r>
          </a:p>
        </p:txBody>
      </p:sp>
    </p:spTree>
  </p:cSld>
  <p:clrMapOvr>
    <a:masterClrMapping/>
  </p:clrMapOvr>
</p:sld>
</file>

<file path=ppt/slides/slide27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085840" y="0"/>
            <a:ext cx="5806440" cy="6878955"/>
            <a:chOff x="6085840" y="0"/>
            <a:chExt cx="5806440" cy="6878955"/>
          </a:xfrm>
        </p:grpSpPr>
        <p:sp>
          <p:nvSpPr>
            <p:cNvPr id="3" name="object 3"/>
            <p:cNvSpPr/>
            <p:nvPr/>
          </p:nvSpPr>
          <p:spPr>
            <a:xfrm>
              <a:off x="6896100" y="1270"/>
              <a:ext cx="1818639" cy="6856730"/>
            </a:xfrm>
            <a:custGeom>
              <a:avLst/>
              <a:gdLst/>
              <a:ahLst/>
              <a:cxnLst/>
              <a:rect l="l" t="t" r="r" b="b"/>
              <a:pathLst>
                <a:path w="1818640" h="6856730">
                  <a:moveTo>
                    <a:pt x="0" y="6856730"/>
                  </a:moveTo>
                  <a:lnTo>
                    <a:pt x="1818322" y="0"/>
                  </a:lnTo>
                </a:path>
              </a:pathLst>
            </a:custGeom>
            <a:ln w="22225">
              <a:solidFill>
                <a:srgbClr val="D6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7377747" y="0"/>
              <a:ext cx="2555875" cy="6858000"/>
            </a:xfrm>
            <a:custGeom>
              <a:avLst/>
              <a:gdLst/>
              <a:ahLst/>
              <a:cxnLst/>
              <a:rect l="l" t="t" r="r" b="b"/>
              <a:pathLst>
                <a:path w="2555875" h="6858000">
                  <a:moveTo>
                    <a:pt x="1542097" y="1537652"/>
                  </a:moveTo>
                  <a:lnTo>
                    <a:pt x="1494790" y="1544002"/>
                  </a:lnTo>
                  <a:lnTo>
                    <a:pt x="1451292" y="1562100"/>
                  </a:lnTo>
                  <a:lnTo>
                    <a:pt x="1413827" y="1590675"/>
                  </a:lnTo>
                  <a:lnTo>
                    <a:pt x="1384617" y="1628139"/>
                  </a:lnTo>
                  <a:lnTo>
                    <a:pt x="1365885" y="1673860"/>
                  </a:lnTo>
                  <a:lnTo>
                    <a:pt x="970915" y="3128645"/>
                  </a:lnTo>
                  <a:lnTo>
                    <a:pt x="0" y="6858000"/>
                  </a:lnTo>
                  <a:lnTo>
                    <a:pt x="26035" y="6858000"/>
                  </a:lnTo>
                  <a:lnTo>
                    <a:pt x="996632" y="3136265"/>
                  </a:lnTo>
                  <a:lnTo>
                    <a:pt x="1391285" y="1681479"/>
                  </a:lnTo>
                  <a:lnTo>
                    <a:pt x="1412240" y="1635442"/>
                  </a:lnTo>
                  <a:lnTo>
                    <a:pt x="1445577" y="1599247"/>
                  </a:lnTo>
                  <a:lnTo>
                    <a:pt x="1487805" y="1574800"/>
                  </a:lnTo>
                  <a:lnTo>
                    <a:pt x="1535747" y="1564322"/>
                  </a:lnTo>
                  <a:lnTo>
                    <a:pt x="1637665" y="1564322"/>
                  </a:lnTo>
                  <a:lnTo>
                    <a:pt x="1625600" y="1556702"/>
                  </a:lnTo>
                  <a:lnTo>
                    <a:pt x="1590992" y="1544002"/>
                  </a:lnTo>
                  <a:lnTo>
                    <a:pt x="1542097" y="1537652"/>
                  </a:lnTo>
                  <a:close/>
                </a:path>
                <a:path w="2555875" h="6858000">
                  <a:moveTo>
                    <a:pt x="1637665" y="1564322"/>
                  </a:moveTo>
                  <a:lnTo>
                    <a:pt x="1535747" y="1564322"/>
                  </a:lnTo>
                  <a:lnTo>
                    <a:pt x="1585912" y="1569402"/>
                  </a:lnTo>
                  <a:lnTo>
                    <a:pt x="1615122" y="1580514"/>
                  </a:lnTo>
                  <a:lnTo>
                    <a:pt x="1663700" y="1617662"/>
                  </a:lnTo>
                  <a:lnTo>
                    <a:pt x="1694497" y="1671954"/>
                  </a:lnTo>
                  <a:lnTo>
                    <a:pt x="1702117" y="1732597"/>
                  </a:lnTo>
                  <a:lnTo>
                    <a:pt x="1696720" y="1764029"/>
                  </a:lnTo>
                  <a:lnTo>
                    <a:pt x="1437005" y="2721927"/>
                  </a:lnTo>
                  <a:lnTo>
                    <a:pt x="1430655" y="2770822"/>
                  </a:lnTo>
                  <a:lnTo>
                    <a:pt x="1437005" y="2818129"/>
                  </a:lnTo>
                  <a:lnTo>
                    <a:pt x="1455102" y="2861627"/>
                  </a:lnTo>
                  <a:lnTo>
                    <a:pt x="1483677" y="2899092"/>
                  </a:lnTo>
                  <a:lnTo>
                    <a:pt x="1521460" y="2928302"/>
                  </a:lnTo>
                  <a:lnTo>
                    <a:pt x="1566862" y="2947035"/>
                  </a:lnTo>
                  <a:lnTo>
                    <a:pt x="1618932" y="2953067"/>
                  </a:lnTo>
                  <a:lnTo>
                    <a:pt x="1669097" y="2944812"/>
                  </a:lnTo>
                  <a:lnTo>
                    <a:pt x="1704340" y="2928302"/>
                  </a:lnTo>
                  <a:lnTo>
                    <a:pt x="1617662" y="2928302"/>
                  </a:lnTo>
                  <a:lnTo>
                    <a:pt x="1573212" y="2922904"/>
                  </a:lnTo>
                  <a:lnTo>
                    <a:pt x="1527175" y="2901950"/>
                  </a:lnTo>
                  <a:lnTo>
                    <a:pt x="1490980" y="2868612"/>
                  </a:lnTo>
                  <a:lnTo>
                    <a:pt x="1466532" y="2826385"/>
                  </a:lnTo>
                  <a:lnTo>
                    <a:pt x="1456055" y="2778442"/>
                  </a:lnTo>
                  <a:lnTo>
                    <a:pt x="1461135" y="2728277"/>
                  </a:lnTo>
                  <a:lnTo>
                    <a:pt x="1720850" y="1770379"/>
                  </a:lnTo>
                  <a:lnTo>
                    <a:pt x="1726882" y="1734820"/>
                  </a:lnTo>
                  <a:lnTo>
                    <a:pt x="1725930" y="1701800"/>
                  </a:lnTo>
                  <a:lnTo>
                    <a:pt x="1725930" y="1698942"/>
                  </a:lnTo>
                  <a:lnTo>
                    <a:pt x="1717992" y="1664017"/>
                  </a:lnTo>
                  <a:lnTo>
                    <a:pt x="1703070" y="1630679"/>
                  </a:lnTo>
                  <a:lnTo>
                    <a:pt x="1682115" y="1600517"/>
                  </a:lnTo>
                  <a:lnTo>
                    <a:pt x="1656080" y="1575752"/>
                  </a:lnTo>
                  <a:lnTo>
                    <a:pt x="1637665" y="1564322"/>
                  </a:lnTo>
                  <a:close/>
                </a:path>
                <a:path w="2555875" h="6858000">
                  <a:moveTo>
                    <a:pt x="2555875" y="0"/>
                  </a:moveTo>
                  <a:lnTo>
                    <a:pt x="2528570" y="0"/>
                  </a:lnTo>
                  <a:lnTo>
                    <a:pt x="2100177" y="1562100"/>
                  </a:lnTo>
                  <a:lnTo>
                    <a:pt x="1757680" y="2837497"/>
                  </a:lnTo>
                  <a:lnTo>
                    <a:pt x="1732915" y="2875279"/>
                  </a:lnTo>
                  <a:lnTo>
                    <a:pt x="1699895" y="2903537"/>
                  </a:lnTo>
                  <a:lnTo>
                    <a:pt x="1660525" y="2921635"/>
                  </a:lnTo>
                  <a:lnTo>
                    <a:pt x="1617662" y="2928302"/>
                  </a:lnTo>
                  <a:lnTo>
                    <a:pt x="1704340" y="2928302"/>
                  </a:lnTo>
                  <a:lnTo>
                    <a:pt x="1714817" y="2923540"/>
                  </a:lnTo>
                  <a:lnTo>
                    <a:pt x="1753235" y="2890520"/>
                  </a:lnTo>
                  <a:lnTo>
                    <a:pt x="1782127" y="2846387"/>
                  </a:lnTo>
                  <a:lnTo>
                    <a:pt x="1782127" y="2845117"/>
                  </a:lnTo>
                  <a:lnTo>
                    <a:pt x="2124710" y="1568132"/>
                  </a:lnTo>
                  <a:lnTo>
                    <a:pt x="2555875" y="0"/>
                  </a:lnTo>
                  <a:close/>
                </a:path>
              </a:pathLst>
            </a:custGeom>
            <a:solidFill>
              <a:srgbClr val="FFB8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7895590" y="5207635"/>
              <a:ext cx="756285" cy="1645920"/>
            </a:xfrm>
            <a:custGeom>
              <a:avLst/>
              <a:gdLst/>
              <a:ahLst/>
              <a:cxnLst/>
              <a:rect l="l" t="t" r="r" b="b"/>
              <a:pathLst>
                <a:path w="756284" h="1645920">
                  <a:moveTo>
                    <a:pt x="578484" y="0"/>
                  </a:moveTo>
                  <a:lnTo>
                    <a:pt x="532129" y="6350"/>
                  </a:lnTo>
                  <a:lnTo>
                    <a:pt x="489902" y="24129"/>
                  </a:lnTo>
                  <a:lnTo>
                    <a:pt x="453389" y="52387"/>
                  </a:lnTo>
                  <a:lnTo>
                    <a:pt x="425132" y="89534"/>
                  </a:lnTo>
                  <a:lnTo>
                    <a:pt x="406400" y="134619"/>
                  </a:lnTo>
                  <a:lnTo>
                    <a:pt x="0" y="1645602"/>
                  </a:lnTo>
                  <a:lnTo>
                    <a:pt x="26352" y="1645602"/>
                  </a:lnTo>
                  <a:lnTo>
                    <a:pt x="430212" y="140969"/>
                  </a:lnTo>
                  <a:lnTo>
                    <a:pt x="450214" y="95249"/>
                  </a:lnTo>
                  <a:lnTo>
                    <a:pt x="482282" y="59689"/>
                  </a:lnTo>
                  <a:lnTo>
                    <a:pt x="523239" y="35559"/>
                  </a:lnTo>
                  <a:lnTo>
                    <a:pt x="569594" y="25399"/>
                  </a:lnTo>
                  <a:lnTo>
                    <a:pt x="662362" y="25399"/>
                  </a:lnTo>
                  <a:lnTo>
                    <a:pt x="624839" y="6350"/>
                  </a:lnTo>
                  <a:lnTo>
                    <a:pt x="578484" y="0"/>
                  </a:lnTo>
                  <a:close/>
                </a:path>
                <a:path w="756284" h="1645920">
                  <a:moveTo>
                    <a:pt x="662362" y="25399"/>
                  </a:moveTo>
                  <a:lnTo>
                    <a:pt x="569594" y="25399"/>
                  </a:lnTo>
                  <a:lnTo>
                    <a:pt x="618489" y="30797"/>
                  </a:lnTo>
                  <a:lnTo>
                    <a:pt x="672464" y="57784"/>
                  </a:lnTo>
                  <a:lnTo>
                    <a:pt x="711517" y="103822"/>
                  </a:lnTo>
                  <a:lnTo>
                    <a:pt x="730884" y="161607"/>
                  </a:lnTo>
                  <a:lnTo>
                    <a:pt x="731837" y="192087"/>
                  </a:lnTo>
                  <a:lnTo>
                    <a:pt x="726439" y="222884"/>
                  </a:lnTo>
                  <a:lnTo>
                    <a:pt x="343852" y="1645602"/>
                  </a:lnTo>
                  <a:lnTo>
                    <a:pt x="370204" y="1645602"/>
                  </a:lnTo>
                  <a:lnTo>
                    <a:pt x="750252" y="229552"/>
                  </a:lnTo>
                  <a:lnTo>
                    <a:pt x="756284" y="193674"/>
                  </a:lnTo>
                  <a:lnTo>
                    <a:pt x="755332" y="158432"/>
                  </a:lnTo>
                  <a:lnTo>
                    <a:pt x="732789" y="91122"/>
                  </a:lnTo>
                  <a:lnTo>
                    <a:pt x="686752" y="37782"/>
                  </a:lnTo>
                  <a:lnTo>
                    <a:pt x="662362" y="25399"/>
                  </a:lnTo>
                  <a:close/>
                </a:path>
              </a:pathLst>
            </a:custGeom>
            <a:solidFill>
              <a:srgbClr val="D679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548880" y="6167120"/>
              <a:ext cx="3294379" cy="612140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085840" y="1501139"/>
              <a:ext cx="4834890" cy="4118610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281420" y="1696720"/>
              <a:ext cx="4257039" cy="3540759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431780" y="2687320"/>
              <a:ext cx="1460500" cy="2143760"/>
            </a:xfrm>
            <a:prstGeom prst="rect">
              <a:avLst/>
            </a:prstGeom>
          </p:spPr>
        </p:pic>
      </p:grpSp>
      <p:grpSp>
        <p:nvGrpSpPr>
          <p:cNvPr id="10" name="object 10"/>
          <p:cNvGrpSpPr/>
          <p:nvPr/>
        </p:nvGrpSpPr>
        <p:grpSpPr>
          <a:xfrm>
            <a:off x="609503" y="3256575"/>
            <a:ext cx="5315585" cy="2582545"/>
            <a:chOff x="609503" y="3256575"/>
            <a:chExt cx="5315585" cy="2582545"/>
          </a:xfrm>
        </p:grpSpPr>
        <p:pic>
          <p:nvPicPr>
            <p:cNvPr id="11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09503" y="3256575"/>
              <a:ext cx="5315142" cy="2581953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59460" y="3406457"/>
              <a:ext cx="4828540" cy="2095499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2489200" y="4788217"/>
              <a:ext cx="2567940" cy="149860"/>
            </a:xfrm>
            <a:custGeom>
              <a:avLst/>
              <a:gdLst/>
              <a:ahLst/>
              <a:cxnLst/>
              <a:rect l="l" t="t" r="r" b="b"/>
              <a:pathLst>
                <a:path w="2567940" h="149860">
                  <a:moveTo>
                    <a:pt x="2567940" y="0"/>
                  </a:moveTo>
                  <a:lnTo>
                    <a:pt x="0" y="0"/>
                  </a:lnTo>
                  <a:lnTo>
                    <a:pt x="0" y="149860"/>
                  </a:lnTo>
                  <a:lnTo>
                    <a:pt x="2567940" y="149860"/>
                  </a:lnTo>
                  <a:lnTo>
                    <a:pt x="2567940" y="0"/>
                  </a:lnTo>
                  <a:close/>
                </a:path>
              </a:pathLst>
            </a:custGeom>
            <a:solidFill>
              <a:srgbClr val="FF0000">
                <a:alpha val="4548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2489200" y="4788217"/>
              <a:ext cx="2567940" cy="149860"/>
            </a:xfrm>
            <a:custGeom>
              <a:avLst/>
              <a:gdLst/>
              <a:ahLst/>
              <a:cxnLst/>
              <a:rect l="l" t="t" r="r" b="b"/>
              <a:pathLst>
                <a:path w="2567940" h="149860">
                  <a:moveTo>
                    <a:pt x="0" y="149860"/>
                  </a:moveTo>
                  <a:lnTo>
                    <a:pt x="2567940" y="149860"/>
                  </a:lnTo>
                  <a:lnTo>
                    <a:pt x="2567940" y="0"/>
                  </a:lnTo>
                  <a:lnTo>
                    <a:pt x="0" y="0"/>
                  </a:lnTo>
                  <a:lnTo>
                    <a:pt x="0" y="149860"/>
                  </a:lnTo>
                </a:path>
              </a:pathLst>
            </a:custGeom>
            <a:ln w="158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1032509" y="4505007"/>
              <a:ext cx="2433320" cy="226060"/>
            </a:xfrm>
            <a:custGeom>
              <a:avLst/>
              <a:gdLst/>
              <a:ahLst/>
              <a:cxnLst/>
              <a:rect l="l" t="t" r="r" b="b"/>
              <a:pathLst>
                <a:path w="2433320" h="226060">
                  <a:moveTo>
                    <a:pt x="0" y="226059"/>
                  </a:moveTo>
                  <a:lnTo>
                    <a:pt x="2433319" y="226059"/>
                  </a:lnTo>
                  <a:lnTo>
                    <a:pt x="2433319" y="0"/>
                  </a:lnTo>
                  <a:lnTo>
                    <a:pt x="0" y="0"/>
                  </a:lnTo>
                  <a:lnTo>
                    <a:pt x="0" y="226059"/>
                  </a:lnTo>
                </a:path>
              </a:pathLst>
            </a:custGeom>
            <a:ln w="285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" name="object 16"/>
          <p:cNvSpPr txBox="1"/>
          <p:nvPr/>
        </p:nvSpPr>
        <p:spPr>
          <a:xfrm>
            <a:off x="9914890" y="33019"/>
            <a:ext cx="2174240" cy="1244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50" spc="60" dirty="0">
                <a:latin typeface="Calibri"/>
                <a:cs typeface="Calibri"/>
              </a:rPr>
              <a:t>CSP004_C_E:</a:t>
            </a:r>
            <a:r>
              <a:rPr sz="650" spc="35" dirty="0">
                <a:latin typeface="Calibri"/>
                <a:cs typeface="Calibri"/>
              </a:rPr>
              <a:t> </a:t>
            </a:r>
            <a:r>
              <a:rPr sz="650" spc="55" dirty="0">
                <a:latin typeface="Calibri"/>
                <a:cs typeface="Calibri"/>
              </a:rPr>
              <a:t>Abdelkader</a:t>
            </a:r>
            <a:r>
              <a:rPr sz="650" spc="30" dirty="0">
                <a:latin typeface="Calibri"/>
                <a:cs typeface="Calibri"/>
              </a:rPr>
              <a:t> </a:t>
            </a:r>
            <a:r>
              <a:rPr sz="650" spc="60" dirty="0">
                <a:latin typeface="Calibri"/>
                <a:cs typeface="Calibri"/>
              </a:rPr>
              <a:t>Shaaban</a:t>
            </a:r>
            <a:r>
              <a:rPr sz="650" spc="40" dirty="0">
                <a:latin typeface="Calibri"/>
                <a:cs typeface="Calibri"/>
              </a:rPr>
              <a:t> </a:t>
            </a:r>
            <a:r>
              <a:rPr sz="650" spc="55" dirty="0">
                <a:latin typeface="Calibri"/>
                <a:cs typeface="Calibri"/>
              </a:rPr>
              <a:t>και</a:t>
            </a:r>
            <a:r>
              <a:rPr sz="650" spc="25" dirty="0">
                <a:latin typeface="Calibri"/>
                <a:cs typeface="Calibri"/>
              </a:rPr>
              <a:t> </a:t>
            </a:r>
            <a:r>
              <a:rPr sz="650" spc="50" dirty="0">
                <a:latin typeface="Calibri"/>
                <a:cs typeface="Calibri"/>
              </a:rPr>
              <a:t>Stefan</a:t>
            </a:r>
            <a:r>
              <a:rPr sz="650" spc="30" dirty="0">
                <a:latin typeface="Calibri"/>
                <a:cs typeface="Calibri"/>
              </a:rPr>
              <a:t> </a:t>
            </a:r>
            <a:r>
              <a:rPr sz="650" spc="50" dirty="0">
                <a:latin typeface="Calibri"/>
                <a:cs typeface="Calibri"/>
              </a:rPr>
              <a:t>Schauer</a:t>
            </a:r>
            <a:endParaRPr sz="650">
              <a:latin typeface="Calibri"/>
              <a:cs typeface="Calibri"/>
            </a:endParaRPr>
          </a:p>
        </p:txBody>
      </p:sp>
      <p:sp>
        <p:nvSpPr>
          <p:cNvPr id="22" name="object 22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720"/>
              </a:lnSpc>
            </a:pPr>
            <a:r>
              <a:rPr spc="30" dirty="0"/>
              <a:t>19</a:t>
            </a:r>
          </a:p>
        </p:txBody>
      </p:sp>
      <p:sp>
        <p:nvSpPr>
          <p:cNvPr id="17" name="object 17"/>
          <p:cNvSpPr txBox="1">
            <a:spLocks noGrp="1"/>
          </p:cNvSpPr>
          <p:nvPr>
            <p:ph type="title"/>
          </p:nvPr>
        </p:nvSpPr>
        <p:spPr>
          <a:xfrm>
            <a:off x="875030" y="762634"/>
            <a:ext cx="480885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160" dirty="0">
                <a:solidFill>
                  <a:srgbClr val="000000"/>
                </a:solidFill>
              </a:rPr>
              <a:t>Ανίχνευση</a:t>
            </a:r>
            <a:r>
              <a:rPr spc="200" dirty="0">
                <a:solidFill>
                  <a:srgbClr val="000000"/>
                </a:solidFill>
              </a:rPr>
              <a:t> </a:t>
            </a:r>
            <a:r>
              <a:rPr spc="160" dirty="0">
                <a:solidFill>
                  <a:srgbClr val="000000"/>
                </a:solidFill>
              </a:rPr>
              <a:t>εισβολών</a:t>
            </a:r>
            <a:r>
              <a:rPr spc="204" dirty="0">
                <a:solidFill>
                  <a:srgbClr val="000000"/>
                </a:solidFill>
              </a:rPr>
              <a:t> </a:t>
            </a:r>
            <a:r>
              <a:rPr spc="130" dirty="0">
                <a:solidFill>
                  <a:srgbClr val="000000"/>
                </a:solidFill>
              </a:rPr>
              <a:t>με</a:t>
            </a:r>
            <a:r>
              <a:rPr spc="195" dirty="0">
                <a:solidFill>
                  <a:srgbClr val="000000"/>
                </a:solidFill>
              </a:rPr>
              <a:t> </a:t>
            </a:r>
            <a:r>
              <a:rPr spc="155" dirty="0">
                <a:solidFill>
                  <a:srgbClr val="000000"/>
                </a:solidFill>
              </a:rPr>
              <a:t>χρήση</a:t>
            </a:r>
            <a:r>
              <a:rPr spc="190" dirty="0">
                <a:solidFill>
                  <a:srgbClr val="000000"/>
                </a:solidFill>
              </a:rPr>
              <a:t> </a:t>
            </a:r>
            <a:r>
              <a:rPr spc="140" dirty="0">
                <a:solidFill>
                  <a:srgbClr val="000000"/>
                </a:solidFill>
              </a:rPr>
              <a:t>Suricata</a:t>
            </a:r>
          </a:p>
        </p:txBody>
      </p:sp>
      <p:sp>
        <p:nvSpPr>
          <p:cNvPr id="18" name="object 18"/>
          <p:cNvSpPr txBox="1"/>
          <p:nvPr/>
        </p:nvSpPr>
        <p:spPr>
          <a:xfrm>
            <a:off x="681990" y="1618694"/>
            <a:ext cx="3465829" cy="449580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299085" indent="-286385">
              <a:lnSpc>
                <a:spcPct val="100000"/>
              </a:lnSpc>
              <a:spcBef>
                <a:spcPts val="185"/>
              </a:spcBef>
              <a:buSzPct val="160000"/>
              <a:buFont typeface="Arial"/>
              <a:buChar char="•"/>
              <a:tabLst>
                <a:tab pos="298450" algn="l"/>
                <a:tab pos="299085" algn="l"/>
              </a:tabLst>
            </a:pPr>
            <a:r>
              <a:rPr sz="1000" b="1" spc="20" dirty="0">
                <a:latin typeface="Calibri"/>
                <a:cs typeface="Calibri"/>
              </a:rPr>
              <a:t>Δοκιμές</a:t>
            </a:r>
            <a:r>
              <a:rPr sz="1000" b="1" spc="-30" dirty="0">
                <a:latin typeface="Calibri"/>
                <a:cs typeface="Calibri"/>
              </a:rPr>
              <a:t> </a:t>
            </a:r>
            <a:r>
              <a:rPr sz="1000" b="1" spc="30" dirty="0">
                <a:latin typeface="Calibri"/>
                <a:cs typeface="Calibri"/>
              </a:rPr>
              <a:t>Suricata</a:t>
            </a:r>
            <a:endParaRPr sz="1000">
              <a:latin typeface="Calibri"/>
              <a:cs typeface="Calibri"/>
            </a:endParaRPr>
          </a:p>
          <a:p>
            <a:pPr marL="756920" lvl="1" indent="-287020">
              <a:lnSpc>
                <a:spcPct val="100000"/>
              </a:lnSpc>
              <a:spcBef>
                <a:spcPts val="735"/>
              </a:spcBef>
              <a:buSzPct val="160000"/>
              <a:buFont typeface="Arial"/>
              <a:buChar char="•"/>
              <a:tabLst>
                <a:tab pos="756285" algn="l"/>
                <a:tab pos="756920" algn="l"/>
              </a:tabLst>
            </a:pPr>
            <a:r>
              <a:rPr sz="1000" b="1" spc="20" dirty="0">
                <a:latin typeface="Calibri"/>
                <a:cs typeface="Calibri"/>
              </a:rPr>
              <a:t>Επίσκεψη</a:t>
            </a:r>
            <a:r>
              <a:rPr sz="1000" spc="20" dirty="0">
                <a:latin typeface="Calibri"/>
                <a:cs typeface="Calibri"/>
              </a:rPr>
              <a:t>:</a:t>
            </a:r>
            <a:r>
              <a:rPr sz="1000" spc="50" dirty="0">
                <a:solidFill>
                  <a:srgbClr val="85872B"/>
                </a:solidFill>
                <a:latin typeface="Calibri"/>
                <a:cs typeface="Calibri"/>
              </a:rPr>
              <a:t> </a:t>
            </a:r>
            <a:r>
              <a:rPr sz="1000" u="sng" spc="25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8"/>
              </a:rPr>
              <a:t>http://testmynids.org/uid/index.h</a:t>
            </a:r>
            <a:r>
              <a:rPr sz="1000" u="sng" spc="25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</a:rPr>
              <a:t>tm</a:t>
            </a:r>
            <a:r>
              <a:rPr sz="1000" spc="25" dirty="0">
                <a:solidFill>
                  <a:srgbClr val="85872B"/>
                </a:solidFill>
                <a:latin typeface="Calibri"/>
                <a:cs typeface="Calibri"/>
              </a:rPr>
              <a:t>l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681990" y="2805668"/>
            <a:ext cx="2843530" cy="452120"/>
          </a:xfrm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L="299085" indent="-286385">
              <a:lnSpc>
                <a:spcPct val="100000"/>
              </a:lnSpc>
              <a:spcBef>
                <a:spcPts val="190"/>
              </a:spcBef>
              <a:buSzPct val="160000"/>
              <a:buFont typeface="Arial"/>
              <a:buChar char="•"/>
              <a:tabLst>
                <a:tab pos="298450" algn="l"/>
                <a:tab pos="299085" algn="l"/>
              </a:tabLst>
            </a:pPr>
            <a:r>
              <a:rPr sz="1000" b="1" spc="85" dirty="0">
                <a:latin typeface="Calibri"/>
                <a:cs typeface="Calibri"/>
              </a:rPr>
              <a:t>Ελέγξτε</a:t>
            </a:r>
            <a:r>
              <a:rPr sz="1000" b="1" spc="25" dirty="0">
                <a:latin typeface="Calibri"/>
                <a:cs typeface="Calibri"/>
              </a:rPr>
              <a:t> </a:t>
            </a:r>
            <a:r>
              <a:rPr sz="1000" b="1" spc="90" dirty="0">
                <a:latin typeface="Calibri"/>
                <a:cs typeface="Calibri"/>
              </a:rPr>
              <a:t>το</a:t>
            </a:r>
            <a:r>
              <a:rPr sz="1000" b="1" spc="25" dirty="0">
                <a:latin typeface="Calibri"/>
                <a:cs typeface="Calibri"/>
              </a:rPr>
              <a:t> </a:t>
            </a:r>
            <a:r>
              <a:rPr sz="1000" b="1" spc="70" dirty="0">
                <a:latin typeface="Calibri"/>
                <a:cs typeface="Calibri"/>
              </a:rPr>
              <a:t>ημερολόγιο:</a:t>
            </a:r>
            <a:endParaRPr sz="1000">
              <a:latin typeface="Calibri"/>
              <a:cs typeface="Calibri"/>
            </a:endParaRPr>
          </a:p>
          <a:p>
            <a:pPr marL="756920" lvl="1" indent="-287020">
              <a:lnSpc>
                <a:spcPct val="100000"/>
              </a:lnSpc>
              <a:spcBef>
                <a:spcPts val="745"/>
              </a:spcBef>
              <a:buSzPct val="160000"/>
              <a:buFont typeface="Arial"/>
              <a:buChar char="•"/>
              <a:tabLst>
                <a:tab pos="756285" algn="l"/>
                <a:tab pos="756920" algn="l"/>
              </a:tabLst>
            </a:pPr>
            <a:r>
              <a:rPr sz="1000" b="1" spc="75" dirty="0">
                <a:solidFill>
                  <a:srgbClr val="CF2D1C"/>
                </a:solidFill>
                <a:latin typeface="Calibri"/>
                <a:cs typeface="Calibri"/>
              </a:rPr>
              <a:t>sudo</a:t>
            </a:r>
            <a:r>
              <a:rPr sz="1000" b="1" dirty="0">
                <a:solidFill>
                  <a:srgbClr val="CF2D1C"/>
                </a:solidFill>
                <a:latin typeface="Calibri"/>
                <a:cs typeface="Calibri"/>
              </a:rPr>
              <a:t> </a:t>
            </a:r>
            <a:r>
              <a:rPr sz="1000" b="1" spc="60" dirty="0">
                <a:solidFill>
                  <a:srgbClr val="CF2D1C"/>
                </a:solidFill>
                <a:latin typeface="Calibri"/>
                <a:cs typeface="Calibri"/>
              </a:rPr>
              <a:t>cat</a:t>
            </a:r>
            <a:r>
              <a:rPr sz="1000" b="1" dirty="0">
                <a:solidFill>
                  <a:srgbClr val="CF2D1C"/>
                </a:solidFill>
                <a:latin typeface="Calibri"/>
                <a:cs typeface="Calibri"/>
              </a:rPr>
              <a:t> </a:t>
            </a:r>
            <a:r>
              <a:rPr sz="1000" b="1" spc="50" dirty="0">
                <a:solidFill>
                  <a:srgbClr val="CF2D1C"/>
                </a:solidFill>
                <a:latin typeface="Calibri"/>
                <a:cs typeface="Calibri"/>
              </a:rPr>
              <a:t>/var/log/suricata/fast.log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7712075" y="3243579"/>
            <a:ext cx="880110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b="1" spc="-15" dirty="0">
                <a:solidFill>
                  <a:srgbClr val="1F2128"/>
                </a:solidFill>
                <a:latin typeface="Calibri"/>
                <a:cs typeface="Calibri"/>
              </a:rPr>
              <a:t>testmynids.org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7450455" y="5001895"/>
            <a:ext cx="3178810" cy="101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00" u="sng" spc="30" dirty="0">
                <a:solidFill>
                  <a:srgbClr val="7E7E7E"/>
                </a:solidFill>
                <a:uFill>
                  <a:solidFill>
                    <a:srgbClr val="7E7E7E"/>
                  </a:solidFill>
                </a:uFill>
                <a:latin typeface="Calibri"/>
                <a:cs typeface="Calibri"/>
                <a:hlinkClick r:id="rId9"/>
              </a:rPr>
              <a:t>GitHub</a:t>
            </a:r>
            <a:r>
              <a:rPr sz="500" u="sng" spc="165" dirty="0">
                <a:solidFill>
                  <a:srgbClr val="7E7E7E"/>
                </a:solidFill>
                <a:uFill>
                  <a:solidFill>
                    <a:srgbClr val="7E7E7E"/>
                  </a:solidFill>
                </a:uFill>
                <a:latin typeface="Calibri"/>
                <a:cs typeface="Calibri"/>
                <a:hlinkClick r:id="rId9"/>
              </a:rPr>
              <a:t> </a:t>
            </a:r>
            <a:r>
              <a:rPr sz="500" u="sng" spc="30" dirty="0">
                <a:solidFill>
                  <a:srgbClr val="7E7E7E"/>
                </a:solidFill>
                <a:uFill>
                  <a:solidFill>
                    <a:srgbClr val="7E7E7E"/>
                  </a:solidFill>
                </a:uFill>
                <a:latin typeface="Calibri"/>
                <a:cs typeface="Calibri"/>
                <a:hlinkClick r:id="rId9"/>
              </a:rPr>
              <a:t>3CORESec/testmynids.org:</a:t>
            </a:r>
            <a:r>
              <a:rPr sz="500" u="sng" spc="25" dirty="0">
                <a:solidFill>
                  <a:srgbClr val="7E7E7E"/>
                </a:solidFill>
                <a:uFill>
                  <a:solidFill>
                    <a:srgbClr val="7E7E7E"/>
                  </a:solidFill>
                </a:uFill>
                <a:latin typeface="Calibri"/>
                <a:cs typeface="Calibri"/>
                <a:hlinkClick r:id="rId9"/>
              </a:rPr>
              <a:t> </a:t>
            </a:r>
            <a:r>
              <a:rPr sz="500" u="sng" spc="35" dirty="0">
                <a:solidFill>
                  <a:srgbClr val="7E7E7E"/>
                </a:solidFill>
                <a:uFill>
                  <a:solidFill>
                    <a:srgbClr val="7E7E7E"/>
                  </a:solidFill>
                </a:uFill>
                <a:latin typeface="Calibri"/>
                <a:cs typeface="Calibri"/>
                <a:hlinkClick r:id="rId9"/>
              </a:rPr>
              <a:t>Ένα</a:t>
            </a:r>
            <a:r>
              <a:rPr sz="500" u="sng" spc="30" dirty="0">
                <a:solidFill>
                  <a:srgbClr val="7E7E7E"/>
                </a:solidFill>
                <a:uFill>
                  <a:solidFill>
                    <a:srgbClr val="7E7E7E"/>
                  </a:solidFill>
                </a:uFill>
                <a:latin typeface="Calibri"/>
                <a:cs typeface="Calibri"/>
                <a:hlinkClick r:id="rId9"/>
              </a:rPr>
              <a:t> ιστότοπο</a:t>
            </a:r>
            <a:r>
              <a:rPr sz="500" u="sng" spc="25" dirty="0">
                <a:solidFill>
                  <a:srgbClr val="7E7E7E"/>
                </a:solidFill>
                <a:uFill>
                  <a:solidFill>
                    <a:srgbClr val="7E7E7E"/>
                  </a:solidFill>
                </a:uFill>
                <a:latin typeface="Calibri"/>
                <a:cs typeface="Calibri"/>
                <a:hlinkClick r:id="rId9"/>
              </a:rPr>
              <a:t> και </a:t>
            </a:r>
            <a:r>
              <a:rPr sz="500" u="sng" spc="35" dirty="0">
                <a:solidFill>
                  <a:srgbClr val="7E7E7E"/>
                </a:solidFill>
                <a:uFill>
                  <a:solidFill>
                    <a:srgbClr val="7E7E7E"/>
                  </a:solidFill>
                </a:uFill>
                <a:latin typeface="Calibri"/>
                <a:cs typeface="Calibri"/>
                <a:hlinkClick r:id="rId9"/>
              </a:rPr>
              <a:t>ένα</a:t>
            </a:r>
            <a:r>
              <a:rPr sz="500" u="sng" spc="30" dirty="0">
                <a:solidFill>
                  <a:srgbClr val="7E7E7E"/>
                </a:solidFill>
                <a:uFill>
                  <a:solidFill>
                    <a:srgbClr val="7E7E7E"/>
                  </a:solidFill>
                </a:uFill>
                <a:latin typeface="Calibri"/>
                <a:cs typeface="Calibri"/>
                <a:hlinkClick r:id="rId9"/>
              </a:rPr>
              <a:t> πλαίσιο λογισμικού</a:t>
            </a:r>
            <a:r>
              <a:rPr sz="500" u="sng" spc="25" dirty="0">
                <a:solidFill>
                  <a:srgbClr val="7E7E7E"/>
                </a:solidFill>
                <a:uFill>
                  <a:solidFill>
                    <a:srgbClr val="7E7E7E"/>
                  </a:solidFill>
                </a:uFill>
                <a:latin typeface="Calibri"/>
                <a:cs typeface="Calibri"/>
                <a:hlinkClick r:id="rId9"/>
              </a:rPr>
              <a:t> </a:t>
            </a:r>
            <a:r>
              <a:rPr sz="500" u="sng" spc="30" dirty="0">
                <a:solidFill>
                  <a:srgbClr val="7E7E7E"/>
                </a:solidFill>
                <a:uFill>
                  <a:solidFill>
                    <a:srgbClr val="7E7E7E"/>
                  </a:solidFill>
                </a:uFill>
                <a:latin typeface="Calibri"/>
                <a:cs typeface="Calibri"/>
              </a:rPr>
              <a:t>για</a:t>
            </a:r>
            <a:r>
              <a:rPr sz="500" u="sng" spc="25" dirty="0">
                <a:solidFill>
                  <a:srgbClr val="7E7E7E"/>
                </a:solidFill>
                <a:uFill>
                  <a:solidFill>
                    <a:srgbClr val="7E7E7E"/>
                  </a:solidFill>
                </a:uFill>
                <a:latin typeface="Calibri"/>
                <a:cs typeface="Calibri"/>
              </a:rPr>
              <a:t> </a:t>
            </a:r>
            <a:r>
              <a:rPr sz="500" u="sng" spc="30" dirty="0">
                <a:solidFill>
                  <a:srgbClr val="7E7E7E"/>
                </a:solidFill>
                <a:uFill>
                  <a:solidFill>
                    <a:srgbClr val="7E7E7E"/>
                  </a:solidFill>
                </a:uFill>
                <a:latin typeface="Calibri"/>
                <a:cs typeface="Calibri"/>
              </a:rPr>
              <a:t>δοκιμές</a:t>
            </a:r>
            <a:r>
              <a:rPr sz="500" u="sng" spc="35" dirty="0">
                <a:solidFill>
                  <a:srgbClr val="7E7E7E"/>
                </a:solidFill>
                <a:uFill>
                  <a:solidFill>
                    <a:srgbClr val="7E7E7E"/>
                  </a:solidFill>
                </a:uFill>
                <a:latin typeface="Calibri"/>
                <a:cs typeface="Calibri"/>
              </a:rPr>
              <a:t> </a:t>
            </a:r>
            <a:r>
              <a:rPr sz="500" u="sng" spc="20" dirty="0">
                <a:solidFill>
                  <a:srgbClr val="7E7E7E"/>
                </a:solidFill>
                <a:uFill>
                  <a:solidFill>
                    <a:srgbClr val="7E7E7E"/>
                  </a:solidFill>
                </a:uFill>
                <a:latin typeface="Calibri"/>
                <a:cs typeface="Calibri"/>
                <a:hlinkClick r:id="rId9"/>
              </a:rPr>
              <a:t>ανίχνευσ</a:t>
            </a:r>
            <a:r>
              <a:rPr sz="500" u="sng" spc="20" dirty="0">
                <a:solidFill>
                  <a:srgbClr val="7E7E7E"/>
                </a:solidFill>
                <a:uFill>
                  <a:solidFill>
                    <a:srgbClr val="7E7E7E"/>
                  </a:solidFill>
                </a:uFill>
                <a:latin typeface="Calibri"/>
                <a:cs typeface="Calibri"/>
              </a:rPr>
              <a:t>ης</a:t>
            </a:r>
            <a:r>
              <a:rPr sz="500" u="sng" spc="10" dirty="0">
                <a:solidFill>
                  <a:srgbClr val="7E7E7E"/>
                </a:solidFill>
                <a:uFill>
                  <a:solidFill>
                    <a:srgbClr val="7E7E7E"/>
                  </a:solidFill>
                </a:uFill>
                <a:latin typeface="Calibri"/>
                <a:cs typeface="Calibri"/>
              </a:rPr>
              <a:t> </a:t>
            </a:r>
            <a:r>
              <a:rPr sz="500" u="sng" spc="30" dirty="0">
                <a:solidFill>
                  <a:srgbClr val="7E7E7E"/>
                </a:solidFill>
                <a:uFill>
                  <a:solidFill>
                    <a:srgbClr val="7E7E7E"/>
                  </a:solidFill>
                </a:uFill>
                <a:latin typeface="Calibri"/>
                <a:cs typeface="Calibri"/>
                <a:hlinkClick r:id="rId9"/>
              </a:rPr>
              <a:t>NI</a:t>
            </a:r>
            <a:r>
              <a:rPr sz="500" u="sng" spc="30" dirty="0">
                <a:solidFill>
                  <a:srgbClr val="7E7E7E"/>
                </a:solidFill>
                <a:uFill>
                  <a:solidFill>
                    <a:srgbClr val="7E7E7E"/>
                  </a:solidFill>
                </a:uFill>
                <a:latin typeface="Calibri"/>
                <a:cs typeface="Calibri"/>
              </a:rPr>
              <a:t>DS</a:t>
            </a:r>
            <a:endParaRPr sz="5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7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5237479" y="0"/>
            <a:ext cx="6217920" cy="6878955"/>
            <a:chOff x="5237479" y="0"/>
            <a:chExt cx="6217920" cy="6878955"/>
          </a:xfrm>
        </p:grpSpPr>
        <p:sp>
          <p:nvSpPr>
            <p:cNvPr id="3" name="object 3"/>
            <p:cNvSpPr/>
            <p:nvPr/>
          </p:nvSpPr>
          <p:spPr>
            <a:xfrm>
              <a:off x="6896100" y="1270"/>
              <a:ext cx="1818639" cy="6856730"/>
            </a:xfrm>
            <a:custGeom>
              <a:avLst/>
              <a:gdLst/>
              <a:ahLst/>
              <a:cxnLst/>
              <a:rect l="l" t="t" r="r" b="b"/>
              <a:pathLst>
                <a:path w="1818640" h="6856730">
                  <a:moveTo>
                    <a:pt x="0" y="6856730"/>
                  </a:moveTo>
                  <a:lnTo>
                    <a:pt x="1818322" y="0"/>
                  </a:lnTo>
                </a:path>
              </a:pathLst>
            </a:custGeom>
            <a:ln w="22225">
              <a:solidFill>
                <a:srgbClr val="D6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7377747" y="0"/>
              <a:ext cx="2555875" cy="6858000"/>
            </a:xfrm>
            <a:custGeom>
              <a:avLst/>
              <a:gdLst/>
              <a:ahLst/>
              <a:cxnLst/>
              <a:rect l="l" t="t" r="r" b="b"/>
              <a:pathLst>
                <a:path w="2555875" h="6858000">
                  <a:moveTo>
                    <a:pt x="1542097" y="1537652"/>
                  </a:moveTo>
                  <a:lnTo>
                    <a:pt x="1494790" y="1544002"/>
                  </a:lnTo>
                  <a:lnTo>
                    <a:pt x="1451292" y="1562100"/>
                  </a:lnTo>
                  <a:lnTo>
                    <a:pt x="1413827" y="1590675"/>
                  </a:lnTo>
                  <a:lnTo>
                    <a:pt x="1384617" y="1628139"/>
                  </a:lnTo>
                  <a:lnTo>
                    <a:pt x="1365885" y="1673860"/>
                  </a:lnTo>
                  <a:lnTo>
                    <a:pt x="970915" y="3128645"/>
                  </a:lnTo>
                  <a:lnTo>
                    <a:pt x="0" y="6858000"/>
                  </a:lnTo>
                  <a:lnTo>
                    <a:pt x="26035" y="6858000"/>
                  </a:lnTo>
                  <a:lnTo>
                    <a:pt x="996632" y="3136265"/>
                  </a:lnTo>
                  <a:lnTo>
                    <a:pt x="1391285" y="1681479"/>
                  </a:lnTo>
                  <a:lnTo>
                    <a:pt x="1412240" y="1635442"/>
                  </a:lnTo>
                  <a:lnTo>
                    <a:pt x="1445577" y="1599247"/>
                  </a:lnTo>
                  <a:lnTo>
                    <a:pt x="1487805" y="1574800"/>
                  </a:lnTo>
                  <a:lnTo>
                    <a:pt x="1535747" y="1564322"/>
                  </a:lnTo>
                  <a:lnTo>
                    <a:pt x="1637665" y="1564322"/>
                  </a:lnTo>
                  <a:lnTo>
                    <a:pt x="1625600" y="1556702"/>
                  </a:lnTo>
                  <a:lnTo>
                    <a:pt x="1590992" y="1544002"/>
                  </a:lnTo>
                  <a:lnTo>
                    <a:pt x="1542097" y="1537652"/>
                  </a:lnTo>
                  <a:close/>
                </a:path>
                <a:path w="2555875" h="6858000">
                  <a:moveTo>
                    <a:pt x="1637665" y="1564322"/>
                  </a:moveTo>
                  <a:lnTo>
                    <a:pt x="1535747" y="1564322"/>
                  </a:lnTo>
                  <a:lnTo>
                    <a:pt x="1585912" y="1569402"/>
                  </a:lnTo>
                  <a:lnTo>
                    <a:pt x="1615122" y="1580514"/>
                  </a:lnTo>
                  <a:lnTo>
                    <a:pt x="1663700" y="1617662"/>
                  </a:lnTo>
                  <a:lnTo>
                    <a:pt x="1694497" y="1671954"/>
                  </a:lnTo>
                  <a:lnTo>
                    <a:pt x="1702117" y="1732597"/>
                  </a:lnTo>
                  <a:lnTo>
                    <a:pt x="1696720" y="1764029"/>
                  </a:lnTo>
                  <a:lnTo>
                    <a:pt x="1437005" y="2721927"/>
                  </a:lnTo>
                  <a:lnTo>
                    <a:pt x="1430655" y="2770822"/>
                  </a:lnTo>
                  <a:lnTo>
                    <a:pt x="1437005" y="2818129"/>
                  </a:lnTo>
                  <a:lnTo>
                    <a:pt x="1455102" y="2861627"/>
                  </a:lnTo>
                  <a:lnTo>
                    <a:pt x="1483677" y="2899092"/>
                  </a:lnTo>
                  <a:lnTo>
                    <a:pt x="1521460" y="2928302"/>
                  </a:lnTo>
                  <a:lnTo>
                    <a:pt x="1566862" y="2947035"/>
                  </a:lnTo>
                  <a:lnTo>
                    <a:pt x="1618932" y="2953067"/>
                  </a:lnTo>
                  <a:lnTo>
                    <a:pt x="1669097" y="2944812"/>
                  </a:lnTo>
                  <a:lnTo>
                    <a:pt x="1704340" y="2928302"/>
                  </a:lnTo>
                  <a:lnTo>
                    <a:pt x="1617662" y="2928302"/>
                  </a:lnTo>
                  <a:lnTo>
                    <a:pt x="1573212" y="2922904"/>
                  </a:lnTo>
                  <a:lnTo>
                    <a:pt x="1527175" y="2901950"/>
                  </a:lnTo>
                  <a:lnTo>
                    <a:pt x="1490980" y="2868612"/>
                  </a:lnTo>
                  <a:lnTo>
                    <a:pt x="1466532" y="2826385"/>
                  </a:lnTo>
                  <a:lnTo>
                    <a:pt x="1456055" y="2778442"/>
                  </a:lnTo>
                  <a:lnTo>
                    <a:pt x="1461135" y="2728277"/>
                  </a:lnTo>
                  <a:lnTo>
                    <a:pt x="1720850" y="1770379"/>
                  </a:lnTo>
                  <a:lnTo>
                    <a:pt x="1726882" y="1734820"/>
                  </a:lnTo>
                  <a:lnTo>
                    <a:pt x="1725930" y="1701800"/>
                  </a:lnTo>
                  <a:lnTo>
                    <a:pt x="1725930" y="1698942"/>
                  </a:lnTo>
                  <a:lnTo>
                    <a:pt x="1717992" y="1664017"/>
                  </a:lnTo>
                  <a:lnTo>
                    <a:pt x="1703070" y="1630679"/>
                  </a:lnTo>
                  <a:lnTo>
                    <a:pt x="1682115" y="1600517"/>
                  </a:lnTo>
                  <a:lnTo>
                    <a:pt x="1656080" y="1575752"/>
                  </a:lnTo>
                  <a:lnTo>
                    <a:pt x="1637665" y="1564322"/>
                  </a:lnTo>
                  <a:close/>
                </a:path>
                <a:path w="2555875" h="6858000">
                  <a:moveTo>
                    <a:pt x="2555875" y="0"/>
                  </a:moveTo>
                  <a:lnTo>
                    <a:pt x="2528570" y="0"/>
                  </a:lnTo>
                  <a:lnTo>
                    <a:pt x="2100177" y="1562100"/>
                  </a:lnTo>
                  <a:lnTo>
                    <a:pt x="1757680" y="2837497"/>
                  </a:lnTo>
                  <a:lnTo>
                    <a:pt x="1732915" y="2875279"/>
                  </a:lnTo>
                  <a:lnTo>
                    <a:pt x="1699895" y="2903537"/>
                  </a:lnTo>
                  <a:lnTo>
                    <a:pt x="1660525" y="2921635"/>
                  </a:lnTo>
                  <a:lnTo>
                    <a:pt x="1617662" y="2928302"/>
                  </a:lnTo>
                  <a:lnTo>
                    <a:pt x="1704340" y="2928302"/>
                  </a:lnTo>
                  <a:lnTo>
                    <a:pt x="1714817" y="2923540"/>
                  </a:lnTo>
                  <a:lnTo>
                    <a:pt x="1753235" y="2890520"/>
                  </a:lnTo>
                  <a:lnTo>
                    <a:pt x="1782127" y="2846387"/>
                  </a:lnTo>
                  <a:lnTo>
                    <a:pt x="1782127" y="2845117"/>
                  </a:lnTo>
                  <a:lnTo>
                    <a:pt x="2124710" y="1568132"/>
                  </a:lnTo>
                  <a:lnTo>
                    <a:pt x="2555875" y="0"/>
                  </a:lnTo>
                  <a:close/>
                </a:path>
              </a:pathLst>
            </a:custGeom>
            <a:solidFill>
              <a:srgbClr val="FFB8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7895589" y="5207635"/>
              <a:ext cx="756285" cy="1645920"/>
            </a:xfrm>
            <a:custGeom>
              <a:avLst/>
              <a:gdLst/>
              <a:ahLst/>
              <a:cxnLst/>
              <a:rect l="l" t="t" r="r" b="b"/>
              <a:pathLst>
                <a:path w="756284" h="1645920">
                  <a:moveTo>
                    <a:pt x="578484" y="0"/>
                  </a:moveTo>
                  <a:lnTo>
                    <a:pt x="532129" y="6350"/>
                  </a:lnTo>
                  <a:lnTo>
                    <a:pt x="489902" y="24129"/>
                  </a:lnTo>
                  <a:lnTo>
                    <a:pt x="453389" y="52387"/>
                  </a:lnTo>
                  <a:lnTo>
                    <a:pt x="425132" y="89534"/>
                  </a:lnTo>
                  <a:lnTo>
                    <a:pt x="406400" y="134619"/>
                  </a:lnTo>
                  <a:lnTo>
                    <a:pt x="0" y="1645602"/>
                  </a:lnTo>
                  <a:lnTo>
                    <a:pt x="26352" y="1645602"/>
                  </a:lnTo>
                  <a:lnTo>
                    <a:pt x="430212" y="140969"/>
                  </a:lnTo>
                  <a:lnTo>
                    <a:pt x="450214" y="95249"/>
                  </a:lnTo>
                  <a:lnTo>
                    <a:pt x="482282" y="59689"/>
                  </a:lnTo>
                  <a:lnTo>
                    <a:pt x="523239" y="35559"/>
                  </a:lnTo>
                  <a:lnTo>
                    <a:pt x="569594" y="25399"/>
                  </a:lnTo>
                  <a:lnTo>
                    <a:pt x="662362" y="25399"/>
                  </a:lnTo>
                  <a:lnTo>
                    <a:pt x="624839" y="6350"/>
                  </a:lnTo>
                  <a:lnTo>
                    <a:pt x="578484" y="0"/>
                  </a:lnTo>
                  <a:close/>
                </a:path>
                <a:path w="756284" h="1645920">
                  <a:moveTo>
                    <a:pt x="662362" y="25399"/>
                  </a:moveTo>
                  <a:lnTo>
                    <a:pt x="569594" y="25399"/>
                  </a:lnTo>
                  <a:lnTo>
                    <a:pt x="618489" y="30797"/>
                  </a:lnTo>
                  <a:lnTo>
                    <a:pt x="672464" y="57784"/>
                  </a:lnTo>
                  <a:lnTo>
                    <a:pt x="711517" y="103822"/>
                  </a:lnTo>
                  <a:lnTo>
                    <a:pt x="730884" y="161607"/>
                  </a:lnTo>
                  <a:lnTo>
                    <a:pt x="731837" y="192087"/>
                  </a:lnTo>
                  <a:lnTo>
                    <a:pt x="726439" y="222884"/>
                  </a:lnTo>
                  <a:lnTo>
                    <a:pt x="343852" y="1645602"/>
                  </a:lnTo>
                  <a:lnTo>
                    <a:pt x="370204" y="1645602"/>
                  </a:lnTo>
                  <a:lnTo>
                    <a:pt x="750252" y="229552"/>
                  </a:lnTo>
                  <a:lnTo>
                    <a:pt x="756284" y="193674"/>
                  </a:lnTo>
                  <a:lnTo>
                    <a:pt x="755332" y="158432"/>
                  </a:lnTo>
                  <a:lnTo>
                    <a:pt x="732789" y="91122"/>
                  </a:lnTo>
                  <a:lnTo>
                    <a:pt x="686752" y="37782"/>
                  </a:lnTo>
                  <a:lnTo>
                    <a:pt x="662362" y="25399"/>
                  </a:lnTo>
                  <a:close/>
                </a:path>
              </a:pathLst>
            </a:custGeom>
            <a:solidFill>
              <a:srgbClr val="D679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548879" y="6167120"/>
              <a:ext cx="3294379" cy="612140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237479" y="3040380"/>
              <a:ext cx="6217920" cy="3065780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5260339" y="5349240"/>
              <a:ext cx="2567940" cy="152400"/>
            </a:xfrm>
            <a:custGeom>
              <a:avLst/>
              <a:gdLst/>
              <a:ahLst/>
              <a:cxnLst/>
              <a:rect l="l" t="t" r="r" b="b"/>
              <a:pathLst>
                <a:path w="2567940" h="152400">
                  <a:moveTo>
                    <a:pt x="2567940" y="0"/>
                  </a:moveTo>
                  <a:lnTo>
                    <a:pt x="0" y="0"/>
                  </a:lnTo>
                  <a:lnTo>
                    <a:pt x="0" y="152400"/>
                  </a:lnTo>
                  <a:lnTo>
                    <a:pt x="2567940" y="152400"/>
                  </a:lnTo>
                  <a:lnTo>
                    <a:pt x="2567940" y="0"/>
                  </a:lnTo>
                  <a:close/>
                </a:path>
              </a:pathLst>
            </a:custGeom>
            <a:solidFill>
              <a:srgbClr val="FF0000">
                <a:alpha val="4548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5260339" y="5349240"/>
              <a:ext cx="2567940" cy="152400"/>
            </a:xfrm>
            <a:custGeom>
              <a:avLst/>
              <a:gdLst/>
              <a:ahLst/>
              <a:cxnLst/>
              <a:rect l="l" t="t" r="r" b="b"/>
              <a:pathLst>
                <a:path w="2567940" h="152400">
                  <a:moveTo>
                    <a:pt x="0" y="152400"/>
                  </a:moveTo>
                  <a:lnTo>
                    <a:pt x="2567940" y="152400"/>
                  </a:lnTo>
                  <a:lnTo>
                    <a:pt x="2567940" y="0"/>
                  </a:lnTo>
                  <a:lnTo>
                    <a:pt x="0" y="0"/>
                  </a:lnTo>
                  <a:lnTo>
                    <a:pt x="0" y="152400"/>
                  </a:lnTo>
                </a:path>
              </a:pathLst>
            </a:custGeom>
            <a:ln w="158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9062720" y="5341620"/>
              <a:ext cx="2237740" cy="149860"/>
            </a:xfrm>
            <a:custGeom>
              <a:avLst/>
              <a:gdLst/>
              <a:ahLst/>
              <a:cxnLst/>
              <a:rect l="l" t="t" r="r" b="b"/>
              <a:pathLst>
                <a:path w="2237740" h="149860">
                  <a:moveTo>
                    <a:pt x="2237739" y="0"/>
                  </a:moveTo>
                  <a:lnTo>
                    <a:pt x="0" y="0"/>
                  </a:lnTo>
                  <a:lnTo>
                    <a:pt x="0" y="149859"/>
                  </a:lnTo>
                  <a:lnTo>
                    <a:pt x="2237739" y="149859"/>
                  </a:lnTo>
                  <a:lnTo>
                    <a:pt x="2237739" y="0"/>
                  </a:lnTo>
                  <a:close/>
                </a:path>
              </a:pathLst>
            </a:custGeom>
            <a:solidFill>
              <a:srgbClr val="FF0000">
                <a:alpha val="4548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9062720" y="5341620"/>
              <a:ext cx="2237740" cy="149860"/>
            </a:xfrm>
            <a:custGeom>
              <a:avLst/>
              <a:gdLst/>
              <a:ahLst/>
              <a:cxnLst/>
              <a:rect l="l" t="t" r="r" b="b"/>
              <a:pathLst>
                <a:path w="2237740" h="149860">
                  <a:moveTo>
                    <a:pt x="0" y="149859"/>
                  </a:moveTo>
                  <a:lnTo>
                    <a:pt x="2237739" y="149859"/>
                  </a:lnTo>
                  <a:lnTo>
                    <a:pt x="2237739" y="0"/>
                  </a:lnTo>
                  <a:lnTo>
                    <a:pt x="0" y="0"/>
                  </a:lnTo>
                  <a:lnTo>
                    <a:pt x="0" y="149859"/>
                  </a:lnTo>
                </a:path>
              </a:pathLst>
            </a:custGeom>
            <a:ln w="158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5654039" y="4701540"/>
              <a:ext cx="2301240" cy="149860"/>
            </a:xfrm>
            <a:custGeom>
              <a:avLst/>
              <a:gdLst/>
              <a:ahLst/>
              <a:cxnLst/>
              <a:rect l="l" t="t" r="r" b="b"/>
              <a:pathLst>
                <a:path w="2301240" h="149860">
                  <a:moveTo>
                    <a:pt x="2301240" y="0"/>
                  </a:moveTo>
                  <a:lnTo>
                    <a:pt x="0" y="0"/>
                  </a:lnTo>
                  <a:lnTo>
                    <a:pt x="0" y="149860"/>
                  </a:lnTo>
                  <a:lnTo>
                    <a:pt x="2301240" y="149860"/>
                  </a:lnTo>
                  <a:lnTo>
                    <a:pt x="2301240" y="0"/>
                  </a:lnTo>
                  <a:close/>
                </a:path>
              </a:pathLst>
            </a:custGeom>
            <a:solidFill>
              <a:srgbClr val="91CF4F">
                <a:alpha val="4548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5654039" y="4701540"/>
              <a:ext cx="2301240" cy="149860"/>
            </a:xfrm>
            <a:custGeom>
              <a:avLst/>
              <a:gdLst/>
              <a:ahLst/>
              <a:cxnLst/>
              <a:rect l="l" t="t" r="r" b="b"/>
              <a:pathLst>
                <a:path w="2301240" h="149860">
                  <a:moveTo>
                    <a:pt x="0" y="149860"/>
                  </a:moveTo>
                  <a:lnTo>
                    <a:pt x="2301240" y="149860"/>
                  </a:lnTo>
                  <a:lnTo>
                    <a:pt x="2301240" y="0"/>
                  </a:lnTo>
                  <a:lnTo>
                    <a:pt x="0" y="0"/>
                  </a:lnTo>
                  <a:lnTo>
                    <a:pt x="0" y="149860"/>
                  </a:lnTo>
                </a:path>
              </a:pathLst>
            </a:custGeom>
            <a:ln w="15875">
              <a:solidFill>
                <a:srgbClr val="91CF4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9062720" y="4351020"/>
              <a:ext cx="2237740" cy="149860"/>
            </a:xfrm>
            <a:custGeom>
              <a:avLst/>
              <a:gdLst/>
              <a:ahLst/>
              <a:cxnLst/>
              <a:rect l="l" t="t" r="r" b="b"/>
              <a:pathLst>
                <a:path w="2237740" h="149860">
                  <a:moveTo>
                    <a:pt x="2237739" y="0"/>
                  </a:moveTo>
                  <a:lnTo>
                    <a:pt x="0" y="0"/>
                  </a:lnTo>
                  <a:lnTo>
                    <a:pt x="0" y="149859"/>
                  </a:lnTo>
                  <a:lnTo>
                    <a:pt x="2237739" y="149859"/>
                  </a:lnTo>
                  <a:lnTo>
                    <a:pt x="2237739" y="0"/>
                  </a:lnTo>
                  <a:close/>
                </a:path>
              </a:pathLst>
            </a:custGeom>
            <a:solidFill>
              <a:srgbClr val="FF0000">
                <a:alpha val="4548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9062720" y="4351020"/>
              <a:ext cx="2237740" cy="149860"/>
            </a:xfrm>
            <a:custGeom>
              <a:avLst/>
              <a:gdLst/>
              <a:ahLst/>
              <a:cxnLst/>
              <a:rect l="l" t="t" r="r" b="b"/>
              <a:pathLst>
                <a:path w="2237740" h="149860">
                  <a:moveTo>
                    <a:pt x="0" y="149859"/>
                  </a:moveTo>
                  <a:lnTo>
                    <a:pt x="2237739" y="149859"/>
                  </a:lnTo>
                  <a:lnTo>
                    <a:pt x="2237739" y="0"/>
                  </a:lnTo>
                  <a:lnTo>
                    <a:pt x="0" y="0"/>
                  </a:lnTo>
                  <a:lnTo>
                    <a:pt x="0" y="149859"/>
                  </a:lnTo>
                </a:path>
              </a:pathLst>
            </a:custGeom>
            <a:ln w="158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5293359" y="4081779"/>
              <a:ext cx="2164080" cy="134620"/>
            </a:xfrm>
            <a:custGeom>
              <a:avLst/>
              <a:gdLst/>
              <a:ahLst/>
              <a:cxnLst/>
              <a:rect l="l" t="t" r="r" b="b"/>
              <a:pathLst>
                <a:path w="2164079" h="134620">
                  <a:moveTo>
                    <a:pt x="2164080" y="0"/>
                  </a:moveTo>
                  <a:lnTo>
                    <a:pt x="0" y="0"/>
                  </a:lnTo>
                  <a:lnTo>
                    <a:pt x="0" y="134620"/>
                  </a:lnTo>
                  <a:lnTo>
                    <a:pt x="2164080" y="134620"/>
                  </a:lnTo>
                  <a:lnTo>
                    <a:pt x="2164080" y="0"/>
                  </a:lnTo>
                  <a:close/>
                </a:path>
              </a:pathLst>
            </a:custGeom>
            <a:solidFill>
              <a:srgbClr val="91CF4F">
                <a:alpha val="4548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5293359" y="4081779"/>
              <a:ext cx="2164080" cy="134620"/>
            </a:xfrm>
            <a:custGeom>
              <a:avLst/>
              <a:gdLst/>
              <a:ahLst/>
              <a:cxnLst/>
              <a:rect l="l" t="t" r="r" b="b"/>
              <a:pathLst>
                <a:path w="2164079" h="134620">
                  <a:moveTo>
                    <a:pt x="0" y="134620"/>
                  </a:moveTo>
                  <a:lnTo>
                    <a:pt x="2164080" y="134620"/>
                  </a:lnTo>
                  <a:lnTo>
                    <a:pt x="2164080" y="0"/>
                  </a:lnTo>
                  <a:lnTo>
                    <a:pt x="0" y="0"/>
                  </a:lnTo>
                  <a:lnTo>
                    <a:pt x="0" y="134620"/>
                  </a:lnTo>
                </a:path>
              </a:pathLst>
            </a:custGeom>
            <a:ln w="15875">
              <a:solidFill>
                <a:srgbClr val="91CF4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6299199" y="4328160"/>
              <a:ext cx="1506220" cy="152400"/>
            </a:xfrm>
            <a:custGeom>
              <a:avLst/>
              <a:gdLst/>
              <a:ahLst/>
              <a:cxnLst/>
              <a:rect l="l" t="t" r="r" b="b"/>
              <a:pathLst>
                <a:path w="1506220" h="152400">
                  <a:moveTo>
                    <a:pt x="1506220" y="0"/>
                  </a:moveTo>
                  <a:lnTo>
                    <a:pt x="0" y="0"/>
                  </a:lnTo>
                  <a:lnTo>
                    <a:pt x="0" y="152400"/>
                  </a:lnTo>
                  <a:lnTo>
                    <a:pt x="1506220" y="152400"/>
                  </a:lnTo>
                  <a:lnTo>
                    <a:pt x="1506220" y="0"/>
                  </a:lnTo>
                  <a:close/>
                </a:path>
              </a:pathLst>
            </a:custGeom>
            <a:solidFill>
              <a:srgbClr val="FF0000">
                <a:alpha val="4548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6299199" y="4328160"/>
              <a:ext cx="1506220" cy="152400"/>
            </a:xfrm>
            <a:custGeom>
              <a:avLst/>
              <a:gdLst/>
              <a:ahLst/>
              <a:cxnLst/>
              <a:rect l="l" t="t" r="r" b="b"/>
              <a:pathLst>
                <a:path w="1506220" h="152400">
                  <a:moveTo>
                    <a:pt x="0" y="152400"/>
                  </a:moveTo>
                  <a:lnTo>
                    <a:pt x="1506220" y="152400"/>
                  </a:lnTo>
                  <a:lnTo>
                    <a:pt x="1506220" y="0"/>
                  </a:lnTo>
                  <a:lnTo>
                    <a:pt x="0" y="0"/>
                  </a:lnTo>
                  <a:lnTo>
                    <a:pt x="0" y="152400"/>
                  </a:lnTo>
                </a:path>
              </a:pathLst>
            </a:custGeom>
            <a:ln w="158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0" name="object 20"/>
          <p:cNvSpPr txBox="1"/>
          <p:nvPr/>
        </p:nvSpPr>
        <p:spPr>
          <a:xfrm>
            <a:off x="9914890" y="33019"/>
            <a:ext cx="2174240" cy="1244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50" spc="60" dirty="0">
                <a:latin typeface="Calibri"/>
                <a:cs typeface="Calibri"/>
              </a:rPr>
              <a:t>CSP004_C_E:</a:t>
            </a:r>
            <a:r>
              <a:rPr sz="650" spc="35" dirty="0">
                <a:latin typeface="Calibri"/>
                <a:cs typeface="Calibri"/>
              </a:rPr>
              <a:t> </a:t>
            </a:r>
            <a:r>
              <a:rPr sz="650" spc="55" dirty="0">
                <a:latin typeface="Calibri"/>
                <a:cs typeface="Calibri"/>
              </a:rPr>
              <a:t>Abdelkader</a:t>
            </a:r>
            <a:r>
              <a:rPr sz="650" spc="30" dirty="0">
                <a:latin typeface="Calibri"/>
                <a:cs typeface="Calibri"/>
              </a:rPr>
              <a:t> </a:t>
            </a:r>
            <a:r>
              <a:rPr sz="650" spc="60" dirty="0">
                <a:latin typeface="Calibri"/>
                <a:cs typeface="Calibri"/>
              </a:rPr>
              <a:t>Shaaban</a:t>
            </a:r>
            <a:r>
              <a:rPr sz="650" spc="40" dirty="0">
                <a:latin typeface="Calibri"/>
                <a:cs typeface="Calibri"/>
              </a:rPr>
              <a:t> </a:t>
            </a:r>
            <a:r>
              <a:rPr sz="650" spc="55" dirty="0">
                <a:latin typeface="Calibri"/>
                <a:cs typeface="Calibri"/>
              </a:rPr>
              <a:t>και</a:t>
            </a:r>
            <a:r>
              <a:rPr sz="650" spc="25" dirty="0">
                <a:latin typeface="Calibri"/>
                <a:cs typeface="Calibri"/>
              </a:rPr>
              <a:t> </a:t>
            </a:r>
            <a:r>
              <a:rPr sz="650" spc="50" dirty="0">
                <a:latin typeface="Calibri"/>
                <a:cs typeface="Calibri"/>
              </a:rPr>
              <a:t>Stefan</a:t>
            </a:r>
            <a:r>
              <a:rPr sz="650" spc="30" dirty="0">
                <a:latin typeface="Calibri"/>
                <a:cs typeface="Calibri"/>
              </a:rPr>
              <a:t> </a:t>
            </a:r>
            <a:r>
              <a:rPr sz="650" spc="50" dirty="0">
                <a:latin typeface="Calibri"/>
                <a:cs typeface="Calibri"/>
              </a:rPr>
              <a:t>Schauer</a:t>
            </a:r>
            <a:endParaRPr sz="650">
              <a:latin typeface="Calibri"/>
              <a:cs typeface="Calibri"/>
            </a:endParaRPr>
          </a:p>
        </p:txBody>
      </p:sp>
      <p:sp>
        <p:nvSpPr>
          <p:cNvPr id="29" name="object 29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720"/>
              </a:lnSpc>
            </a:pPr>
            <a:r>
              <a:rPr spc="30" dirty="0"/>
              <a:t>20</a:t>
            </a:r>
          </a:p>
        </p:txBody>
      </p:sp>
      <p:sp>
        <p:nvSpPr>
          <p:cNvPr id="21" name="object 21"/>
          <p:cNvSpPr txBox="1">
            <a:spLocks noGrp="1"/>
          </p:cNvSpPr>
          <p:nvPr>
            <p:ph type="title"/>
          </p:nvPr>
        </p:nvSpPr>
        <p:spPr>
          <a:xfrm>
            <a:off x="875030" y="762634"/>
            <a:ext cx="480885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160" dirty="0">
                <a:solidFill>
                  <a:srgbClr val="000000"/>
                </a:solidFill>
              </a:rPr>
              <a:t>Ανίχνευση</a:t>
            </a:r>
            <a:r>
              <a:rPr spc="200" dirty="0">
                <a:solidFill>
                  <a:srgbClr val="000000"/>
                </a:solidFill>
              </a:rPr>
              <a:t> </a:t>
            </a:r>
            <a:r>
              <a:rPr spc="160" dirty="0">
                <a:solidFill>
                  <a:srgbClr val="000000"/>
                </a:solidFill>
              </a:rPr>
              <a:t>εισβολών</a:t>
            </a:r>
            <a:r>
              <a:rPr spc="204" dirty="0">
                <a:solidFill>
                  <a:srgbClr val="000000"/>
                </a:solidFill>
              </a:rPr>
              <a:t> </a:t>
            </a:r>
            <a:r>
              <a:rPr spc="130" dirty="0">
                <a:solidFill>
                  <a:srgbClr val="000000"/>
                </a:solidFill>
              </a:rPr>
              <a:t>με</a:t>
            </a:r>
            <a:r>
              <a:rPr spc="195" dirty="0">
                <a:solidFill>
                  <a:srgbClr val="000000"/>
                </a:solidFill>
              </a:rPr>
              <a:t> </a:t>
            </a:r>
            <a:r>
              <a:rPr spc="155" dirty="0">
                <a:solidFill>
                  <a:srgbClr val="000000"/>
                </a:solidFill>
              </a:rPr>
              <a:t>χρήση</a:t>
            </a:r>
            <a:r>
              <a:rPr spc="190" dirty="0">
                <a:solidFill>
                  <a:srgbClr val="000000"/>
                </a:solidFill>
              </a:rPr>
              <a:t> </a:t>
            </a:r>
            <a:r>
              <a:rPr spc="140" dirty="0">
                <a:solidFill>
                  <a:srgbClr val="000000"/>
                </a:solidFill>
              </a:rPr>
              <a:t>Suricata</a:t>
            </a:r>
          </a:p>
        </p:txBody>
      </p:sp>
      <p:sp>
        <p:nvSpPr>
          <p:cNvPr id="22" name="object 22"/>
          <p:cNvSpPr txBox="1"/>
          <p:nvPr/>
        </p:nvSpPr>
        <p:spPr>
          <a:xfrm>
            <a:off x="655955" y="1415097"/>
            <a:ext cx="8869045" cy="10191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9720" indent="-287020">
              <a:lnSpc>
                <a:spcPct val="100000"/>
              </a:lnSpc>
              <a:spcBef>
                <a:spcPts val="100"/>
              </a:spcBef>
              <a:buSzPct val="160000"/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sz="1000" spc="85" dirty="0">
                <a:latin typeface="Calibri"/>
                <a:cs typeface="Calibri"/>
              </a:rPr>
              <a:t>Εκτελέστε</a:t>
            </a:r>
            <a:r>
              <a:rPr sz="1000" spc="45" dirty="0">
                <a:latin typeface="Calibri"/>
                <a:cs typeface="Calibri"/>
              </a:rPr>
              <a:t> </a:t>
            </a:r>
            <a:r>
              <a:rPr sz="1000" spc="90" dirty="0">
                <a:latin typeface="Calibri"/>
                <a:cs typeface="Calibri"/>
              </a:rPr>
              <a:t>την</a:t>
            </a:r>
            <a:r>
              <a:rPr sz="1000" spc="50" dirty="0">
                <a:latin typeface="Calibri"/>
                <a:cs typeface="Calibri"/>
              </a:rPr>
              <a:t> </a:t>
            </a:r>
            <a:r>
              <a:rPr sz="1000" b="1" spc="90" dirty="0">
                <a:latin typeface="Calibri"/>
                <a:cs typeface="Calibri"/>
              </a:rPr>
              <a:t>εντολή</a:t>
            </a:r>
            <a:r>
              <a:rPr sz="1000" b="1" spc="45" dirty="0">
                <a:latin typeface="Calibri"/>
                <a:cs typeface="Calibri"/>
              </a:rPr>
              <a:t> </a:t>
            </a:r>
            <a:r>
              <a:rPr sz="1000" b="1" spc="85" dirty="0">
                <a:latin typeface="Calibri"/>
                <a:cs typeface="Calibri"/>
              </a:rPr>
              <a:t>ping</a:t>
            </a:r>
            <a:r>
              <a:rPr sz="1000" b="1" spc="50" dirty="0">
                <a:latin typeface="Calibri"/>
                <a:cs typeface="Calibri"/>
              </a:rPr>
              <a:t> </a:t>
            </a:r>
            <a:r>
              <a:rPr sz="1000" spc="105" dirty="0">
                <a:latin typeface="Calibri"/>
                <a:cs typeface="Calibri"/>
              </a:rPr>
              <a:t>από</a:t>
            </a:r>
            <a:r>
              <a:rPr sz="1000" spc="50" dirty="0">
                <a:latin typeface="Calibri"/>
                <a:cs typeface="Calibri"/>
              </a:rPr>
              <a:t> </a:t>
            </a:r>
            <a:r>
              <a:rPr sz="1000" spc="90" dirty="0">
                <a:latin typeface="Calibri"/>
                <a:cs typeface="Calibri"/>
              </a:rPr>
              <a:t>τη</a:t>
            </a:r>
            <a:r>
              <a:rPr sz="1000" spc="45" dirty="0">
                <a:latin typeface="Calibri"/>
                <a:cs typeface="Calibri"/>
              </a:rPr>
              <a:t> </a:t>
            </a:r>
            <a:r>
              <a:rPr sz="1000" b="1" spc="100" dirty="0">
                <a:latin typeface="Calibri"/>
                <a:cs typeface="Calibri"/>
              </a:rPr>
              <a:t>συσκευή</a:t>
            </a:r>
            <a:r>
              <a:rPr sz="1000" b="1" spc="50" dirty="0">
                <a:latin typeface="Calibri"/>
                <a:cs typeface="Calibri"/>
              </a:rPr>
              <a:t> </a:t>
            </a:r>
            <a:r>
              <a:rPr sz="1000" b="1" spc="70" dirty="0">
                <a:latin typeface="Calibri"/>
                <a:cs typeface="Calibri"/>
              </a:rPr>
              <a:t>Kali</a:t>
            </a:r>
            <a:r>
              <a:rPr sz="1000" b="1" spc="45" dirty="0">
                <a:latin typeface="Calibri"/>
                <a:cs typeface="Calibri"/>
              </a:rPr>
              <a:t> </a:t>
            </a:r>
            <a:r>
              <a:rPr sz="1000" b="1" spc="100" dirty="0">
                <a:latin typeface="Calibri"/>
                <a:cs typeface="Calibri"/>
              </a:rPr>
              <a:t>admin</a:t>
            </a:r>
            <a:r>
              <a:rPr sz="1000" b="1" spc="50" dirty="0">
                <a:latin typeface="Calibri"/>
                <a:cs typeface="Calibri"/>
              </a:rPr>
              <a:t> </a:t>
            </a:r>
            <a:r>
              <a:rPr sz="1000" spc="95" dirty="0">
                <a:latin typeface="Calibri"/>
                <a:cs typeface="Calibri"/>
              </a:rPr>
              <a:t>προς</a:t>
            </a:r>
            <a:r>
              <a:rPr sz="1000" spc="50" dirty="0">
                <a:latin typeface="Calibri"/>
                <a:cs typeface="Calibri"/>
              </a:rPr>
              <a:t> </a:t>
            </a:r>
            <a:r>
              <a:rPr sz="1000" spc="95" dirty="0">
                <a:latin typeface="Calibri"/>
                <a:cs typeface="Calibri"/>
              </a:rPr>
              <a:t>οποιαδήποτε</a:t>
            </a:r>
            <a:r>
              <a:rPr sz="1000" spc="45" dirty="0">
                <a:latin typeface="Calibri"/>
                <a:cs typeface="Calibri"/>
              </a:rPr>
              <a:t> </a:t>
            </a:r>
            <a:r>
              <a:rPr sz="1000" b="1" spc="95" dirty="0">
                <a:latin typeface="Calibri"/>
                <a:cs typeface="Calibri"/>
              </a:rPr>
              <a:t>συσκευή/εξυπηρετητή,</a:t>
            </a:r>
            <a:r>
              <a:rPr sz="1000" b="1" spc="55" dirty="0">
                <a:latin typeface="Calibri"/>
                <a:cs typeface="Calibri"/>
              </a:rPr>
              <a:t> </a:t>
            </a:r>
            <a:r>
              <a:rPr sz="1000" spc="105" dirty="0">
                <a:latin typeface="Calibri"/>
                <a:cs typeface="Calibri"/>
              </a:rPr>
              <a:t>όπως</a:t>
            </a:r>
            <a:r>
              <a:rPr sz="1000" spc="40" dirty="0">
                <a:latin typeface="Calibri"/>
                <a:cs typeface="Calibri"/>
              </a:rPr>
              <a:t> </a:t>
            </a:r>
            <a:r>
              <a:rPr sz="1000" b="1" spc="110" dirty="0">
                <a:latin typeface="Calibri"/>
                <a:cs typeface="Calibri"/>
              </a:rPr>
              <a:t>η</a:t>
            </a:r>
            <a:r>
              <a:rPr sz="1000" b="1" spc="35" dirty="0">
                <a:latin typeface="Calibri"/>
                <a:cs typeface="Calibri"/>
              </a:rPr>
              <a:t> </a:t>
            </a:r>
            <a:r>
              <a:rPr sz="1000" b="1" spc="80" dirty="0">
                <a:latin typeface="Calibri"/>
                <a:cs typeface="Calibri"/>
              </a:rPr>
              <a:t>Google.</a:t>
            </a:r>
            <a:endParaRPr sz="10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5"/>
              </a:spcBef>
              <a:buFont typeface="Arial"/>
              <a:buChar char="•"/>
            </a:pPr>
            <a:endParaRPr sz="2000">
              <a:latin typeface="Calibri"/>
              <a:cs typeface="Calibri"/>
            </a:endParaRPr>
          </a:p>
          <a:p>
            <a:pPr marL="299720" indent="-287020">
              <a:lnSpc>
                <a:spcPct val="100000"/>
              </a:lnSpc>
              <a:buSzPct val="160000"/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sz="1000" spc="40" dirty="0">
                <a:latin typeface="Calibri"/>
                <a:cs typeface="Calibri"/>
              </a:rPr>
              <a:t>Επισκεφθείτε</a:t>
            </a:r>
            <a:r>
              <a:rPr sz="1000" spc="25" dirty="0">
                <a:latin typeface="Calibri"/>
                <a:cs typeface="Calibri"/>
              </a:rPr>
              <a:t> </a:t>
            </a:r>
            <a:r>
              <a:rPr sz="1000" b="1" spc="45" dirty="0">
                <a:latin typeface="Calibri"/>
                <a:cs typeface="Calibri"/>
              </a:rPr>
              <a:t>τη</a:t>
            </a:r>
            <a:r>
              <a:rPr sz="1000" b="1" spc="30" dirty="0">
                <a:latin typeface="Calibri"/>
                <a:cs typeface="Calibri"/>
              </a:rPr>
              <a:t> </a:t>
            </a:r>
            <a:r>
              <a:rPr sz="1000" b="1" spc="45" dirty="0">
                <a:latin typeface="Calibri"/>
                <a:cs typeface="Calibri"/>
              </a:rPr>
              <a:t>διεύθυνση</a:t>
            </a:r>
            <a:r>
              <a:rPr sz="1000" b="1" spc="25" dirty="0">
                <a:latin typeface="Calibri"/>
                <a:cs typeface="Calibri"/>
              </a:rPr>
              <a:t> </a:t>
            </a:r>
            <a:r>
              <a:rPr sz="1000" b="1" spc="40" dirty="0">
                <a:latin typeface="Calibri"/>
                <a:cs typeface="Calibri"/>
              </a:rPr>
              <a:t>testmynids.org/uid/index.html</a:t>
            </a:r>
            <a:r>
              <a:rPr sz="1000" b="1" spc="35" dirty="0">
                <a:latin typeface="Calibri"/>
                <a:cs typeface="Calibri"/>
              </a:rPr>
              <a:t> </a:t>
            </a:r>
            <a:r>
              <a:rPr sz="1000" b="1" spc="45" dirty="0">
                <a:latin typeface="Calibri"/>
                <a:cs typeface="Calibri"/>
              </a:rPr>
              <a:t>στη</a:t>
            </a:r>
            <a:r>
              <a:rPr sz="1000" b="1" spc="285" dirty="0">
                <a:latin typeface="Calibri"/>
                <a:cs typeface="Calibri"/>
              </a:rPr>
              <a:t> </a:t>
            </a:r>
            <a:r>
              <a:rPr sz="1000" b="1" spc="45" dirty="0">
                <a:latin typeface="Calibri"/>
                <a:cs typeface="Calibri"/>
              </a:rPr>
              <a:t>εξυπηρετητή</a:t>
            </a:r>
            <a:r>
              <a:rPr sz="1000" b="1" spc="30" dirty="0">
                <a:latin typeface="Calibri"/>
                <a:cs typeface="Calibri"/>
              </a:rPr>
              <a:t> </a:t>
            </a:r>
            <a:r>
              <a:rPr sz="1000" spc="40" dirty="0">
                <a:latin typeface="Calibri"/>
                <a:cs typeface="Calibri"/>
              </a:rPr>
              <a:t>(</a:t>
            </a:r>
            <a:r>
              <a:rPr sz="1000" b="1" spc="40" dirty="0">
                <a:latin typeface="Calibri"/>
                <a:cs typeface="Calibri"/>
              </a:rPr>
              <a:t>με</a:t>
            </a:r>
            <a:r>
              <a:rPr sz="1000" b="1" spc="25" dirty="0">
                <a:latin typeface="Calibri"/>
                <a:cs typeface="Calibri"/>
              </a:rPr>
              <a:t> </a:t>
            </a:r>
            <a:r>
              <a:rPr sz="1000" b="1" spc="40" dirty="0">
                <a:latin typeface="Calibri"/>
                <a:cs typeface="Calibri"/>
              </a:rPr>
              <a:t>τέλος</a:t>
            </a:r>
            <a:r>
              <a:rPr sz="1000" b="1" spc="30" dirty="0">
                <a:latin typeface="Calibri"/>
                <a:cs typeface="Calibri"/>
              </a:rPr>
              <a:t> </a:t>
            </a:r>
            <a:r>
              <a:rPr sz="1000" b="1" spc="25" dirty="0">
                <a:latin typeface="Calibri"/>
                <a:cs typeface="Calibri"/>
              </a:rPr>
              <a:t>.</a:t>
            </a:r>
            <a:r>
              <a:rPr sz="1000" spc="25" dirty="0">
                <a:latin typeface="Calibri"/>
                <a:cs typeface="Calibri"/>
              </a:rPr>
              <a:t>) </a:t>
            </a:r>
            <a:r>
              <a:rPr sz="1000" spc="45" dirty="0">
                <a:latin typeface="Calibri"/>
                <a:cs typeface="Calibri"/>
              </a:rPr>
              <a:t>στο</a:t>
            </a:r>
            <a:r>
              <a:rPr sz="1000" spc="285" dirty="0">
                <a:latin typeface="Calibri"/>
                <a:cs typeface="Calibri"/>
              </a:rPr>
              <a:t> </a:t>
            </a:r>
            <a:r>
              <a:rPr sz="1000" spc="40" dirty="0">
                <a:latin typeface="Calibri"/>
                <a:cs typeface="Calibri"/>
              </a:rPr>
              <a:t>σας.</a:t>
            </a:r>
            <a:endParaRPr sz="10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300">
              <a:latin typeface="Calibri"/>
              <a:cs typeface="Calibri"/>
            </a:endParaRPr>
          </a:p>
          <a:p>
            <a:pPr marL="2434590">
              <a:lnSpc>
                <a:spcPct val="100000"/>
              </a:lnSpc>
              <a:spcBef>
                <a:spcPts val="5"/>
              </a:spcBef>
            </a:pPr>
            <a:r>
              <a:rPr sz="1100" spc="90" dirty="0">
                <a:latin typeface="Calibri"/>
                <a:cs typeface="Calibri"/>
              </a:rPr>
              <a:t>Όλη</a:t>
            </a:r>
            <a:r>
              <a:rPr sz="1100" spc="35" dirty="0">
                <a:latin typeface="Calibri"/>
                <a:cs typeface="Calibri"/>
              </a:rPr>
              <a:t> </a:t>
            </a:r>
            <a:r>
              <a:rPr sz="1100" spc="85" dirty="0">
                <a:latin typeface="Calibri"/>
                <a:cs typeface="Calibri"/>
              </a:rPr>
              <a:t>η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spc="70" dirty="0">
                <a:latin typeface="Calibri"/>
                <a:cs typeface="Calibri"/>
              </a:rPr>
              <a:t>επικοινωνία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b="1" spc="75" dirty="0">
                <a:latin typeface="Calibri"/>
                <a:cs typeface="Calibri"/>
              </a:rPr>
              <a:t>κίνησης</a:t>
            </a:r>
            <a:r>
              <a:rPr sz="1100" b="1" spc="30" dirty="0">
                <a:latin typeface="Calibri"/>
                <a:cs typeface="Calibri"/>
              </a:rPr>
              <a:t> </a:t>
            </a:r>
            <a:r>
              <a:rPr sz="1100" spc="75" dirty="0">
                <a:latin typeface="Calibri"/>
                <a:cs typeface="Calibri"/>
              </a:rPr>
              <a:t>στο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b="1" spc="65" dirty="0">
                <a:latin typeface="Calibri"/>
                <a:cs typeface="Calibri"/>
              </a:rPr>
              <a:t>Suricata</a:t>
            </a:r>
            <a:r>
              <a:rPr sz="1100" b="1" spc="40" dirty="0">
                <a:latin typeface="Calibri"/>
                <a:cs typeface="Calibri"/>
              </a:rPr>
              <a:t> </a:t>
            </a:r>
            <a:r>
              <a:rPr sz="1100" spc="85" dirty="0">
                <a:latin typeface="Calibri"/>
                <a:cs typeface="Calibri"/>
              </a:rPr>
              <a:t>θα</a:t>
            </a:r>
            <a:r>
              <a:rPr sz="1100" spc="35" dirty="0">
                <a:latin typeface="Calibri"/>
                <a:cs typeface="Calibri"/>
              </a:rPr>
              <a:t> </a:t>
            </a:r>
            <a:r>
              <a:rPr sz="1100" b="1" spc="75" dirty="0">
                <a:latin typeface="Calibri"/>
                <a:cs typeface="Calibri"/>
              </a:rPr>
              <a:t>συλλέγεται</a:t>
            </a:r>
            <a:r>
              <a:rPr sz="1100" b="1" spc="40" dirty="0">
                <a:latin typeface="Calibri"/>
                <a:cs typeface="Calibri"/>
              </a:rPr>
              <a:t> </a:t>
            </a:r>
            <a:r>
              <a:rPr sz="1100" spc="70" dirty="0">
                <a:latin typeface="Calibri"/>
                <a:cs typeface="Calibri"/>
              </a:rPr>
              <a:t>και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b="1" spc="90" dirty="0">
                <a:latin typeface="Calibri"/>
                <a:cs typeface="Calibri"/>
              </a:rPr>
              <a:t>θα</a:t>
            </a:r>
            <a:r>
              <a:rPr sz="1100" b="1" spc="35" dirty="0">
                <a:latin typeface="Calibri"/>
                <a:cs typeface="Calibri"/>
              </a:rPr>
              <a:t> </a:t>
            </a:r>
            <a:r>
              <a:rPr sz="1100" b="1" spc="80" dirty="0">
                <a:latin typeface="Calibri"/>
                <a:cs typeface="Calibri"/>
              </a:rPr>
              <a:t>αποθηκεύεται</a:t>
            </a:r>
            <a:r>
              <a:rPr sz="1100" b="1" spc="45" dirty="0">
                <a:latin typeface="Calibri"/>
                <a:cs typeface="Calibri"/>
              </a:rPr>
              <a:t> </a:t>
            </a:r>
            <a:r>
              <a:rPr sz="1100" spc="75" dirty="0">
                <a:latin typeface="Calibri"/>
                <a:cs typeface="Calibri"/>
              </a:rPr>
              <a:t>στο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spc="70" dirty="0">
                <a:latin typeface="Calibri"/>
                <a:cs typeface="Calibri"/>
              </a:rPr>
              <a:t>αρχείο</a:t>
            </a:r>
            <a:r>
              <a:rPr sz="1100" spc="45" dirty="0">
                <a:latin typeface="Calibri"/>
                <a:cs typeface="Calibri"/>
              </a:rPr>
              <a:t> </a:t>
            </a:r>
            <a:r>
              <a:rPr sz="1100" b="1" spc="50" dirty="0">
                <a:latin typeface="Calibri"/>
                <a:cs typeface="Calibri"/>
              </a:rPr>
              <a:t>fast.log.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7517130" y="3225800"/>
            <a:ext cx="1842135" cy="1244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50" b="1" spc="65" dirty="0">
                <a:solidFill>
                  <a:srgbClr val="00AF4F"/>
                </a:solidFill>
                <a:latin typeface="Calibri"/>
                <a:cs typeface="Calibri"/>
              </a:rPr>
              <a:t>Ο</a:t>
            </a:r>
            <a:r>
              <a:rPr sz="650" b="1" spc="15" dirty="0">
                <a:solidFill>
                  <a:srgbClr val="00AF4F"/>
                </a:solidFill>
                <a:latin typeface="Calibri"/>
                <a:cs typeface="Calibri"/>
              </a:rPr>
              <a:t> </a:t>
            </a:r>
            <a:r>
              <a:rPr sz="650" b="1" spc="40" dirty="0">
                <a:solidFill>
                  <a:srgbClr val="00AF4F"/>
                </a:solidFill>
                <a:latin typeface="Calibri"/>
                <a:cs typeface="Calibri"/>
              </a:rPr>
              <a:t>διαχειριστής</a:t>
            </a:r>
            <a:r>
              <a:rPr sz="650" b="1" spc="10" dirty="0">
                <a:solidFill>
                  <a:srgbClr val="00AF4F"/>
                </a:solidFill>
                <a:latin typeface="Calibri"/>
                <a:cs typeface="Calibri"/>
              </a:rPr>
              <a:t> </a:t>
            </a:r>
            <a:r>
              <a:rPr sz="650" b="1" spc="45" dirty="0">
                <a:solidFill>
                  <a:srgbClr val="00AF4F"/>
                </a:solidFill>
                <a:latin typeface="Calibri"/>
                <a:cs typeface="Calibri"/>
              </a:rPr>
              <a:t>του</a:t>
            </a:r>
            <a:r>
              <a:rPr sz="650" b="1" spc="15" dirty="0">
                <a:solidFill>
                  <a:srgbClr val="00AF4F"/>
                </a:solidFill>
                <a:latin typeface="Calibri"/>
                <a:cs typeface="Calibri"/>
              </a:rPr>
              <a:t> </a:t>
            </a:r>
            <a:r>
              <a:rPr sz="650" b="1" spc="35" dirty="0">
                <a:solidFill>
                  <a:srgbClr val="00AF4F"/>
                </a:solidFill>
                <a:latin typeface="Calibri"/>
                <a:cs typeface="Calibri"/>
              </a:rPr>
              <a:t>Kali</a:t>
            </a:r>
            <a:r>
              <a:rPr sz="650" b="1" spc="15" dirty="0">
                <a:solidFill>
                  <a:srgbClr val="00AF4F"/>
                </a:solidFill>
                <a:latin typeface="Calibri"/>
                <a:cs typeface="Calibri"/>
              </a:rPr>
              <a:t> </a:t>
            </a:r>
            <a:r>
              <a:rPr sz="650" b="1" spc="40" dirty="0">
                <a:solidFill>
                  <a:srgbClr val="00AF4F"/>
                </a:solidFill>
                <a:latin typeface="Calibri"/>
                <a:cs typeface="Calibri"/>
              </a:rPr>
              <a:t>κάνει</a:t>
            </a:r>
            <a:r>
              <a:rPr sz="650" b="1" spc="15" dirty="0">
                <a:solidFill>
                  <a:srgbClr val="00AF4F"/>
                </a:solidFill>
                <a:latin typeface="Calibri"/>
                <a:cs typeface="Calibri"/>
              </a:rPr>
              <a:t> </a:t>
            </a:r>
            <a:r>
              <a:rPr sz="650" b="1" spc="40" dirty="0">
                <a:solidFill>
                  <a:srgbClr val="00AF4F"/>
                </a:solidFill>
                <a:latin typeface="Calibri"/>
                <a:cs typeface="Calibri"/>
              </a:rPr>
              <a:t>pings</a:t>
            </a:r>
            <a:r>
              <a:rPr sz="650" b="1" spc="20" dirty="0">
                <a:solidFill>
                  <a:srgbClr val="00AF4F"/>
                </a:solidFill>
                <a:latin typeface="Calibri"/>
                <a:cs typeface="Calibri"/>
              </a:rPr>
              <a:t> </a:t>
            </a:r>
            <a:r>
              <a:rPr sz="650" b="1" spc="45" dirty="0">
                <a:solidFill>
                  <a:srgbClr val="00AF4F"/>
                </a:solidFill>
                <a:latin typeface="Calibri"/>
                <a:cs typeface="Calibri"/>
              </a:rPr>
              <a:t>στην</a:t>
            </a:r>
            <a:r>
              <a:rPr sz="650" b="1" spc="15" dirty="0">
                <a:solidFill>
                  <a:srgbClr val="00AF4F"/>
                </a:solidFill>
                <a:latin typeface="Calibri"/>
                <a:cs typeface="Calibri"/>
              </a:rPr>
              <a:t> </a:t>
            </a:r>
            <a:r>
              <a:rPr sz="650" b="1" spc="40" dirty="0">
                <a:solidFill>
                  <a:srgbClr val="00AF4F"/>
                </a:solidFill>
                <a:latin typeface="Calibri"/>
                <a:cs typeface="Calibri"/>
              </a:rPr>
              <a:t>πύλη</a:t>
            </a:r>
            <a:endParaRPr sz="650">
              <a:latin typeface="Calibri"/>
              <a:cs typeface="Calibri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655955" y="4007484"/>
            <a:ext cx="177038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9720" indent="-287020">
              <a:lnSpc>
                <a:spcPct val="100000"/>
              </a:lnSpc>
              <a:spcBef>
                <a:spcPts val="100"/>
              </a:spcBef>
              <a:buSzPct val="160000"/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sz="1000" b="1" spc="85" dirty="0">
                <a:latin typeface="Calibri"/>
                <a:cs typeface="Calibri"/>
              </a:rPr>
              <a:t>Ελέγξτε</a:t>
            </a:r>
            <a:r>
              <a:rPr sz="1000" b="1" spc="20" dirty="0">
                <a:latin typeface="Calibri"/>
                <a:cs typeface="Calibri"/>
              </a:rPr>
              <a:t> </a:t>
            </a:r>
            <a:r>
              <a:rPr sz="1000" b="1" spc="90" dirty="0">
                <a:latin typeface="Calibri"/>
                <a:cs typeface="Calibri"/>
              </a:rPr>
              <a:t>το</a:t>
            </a:r>
            <a:r>
              <a:rPr sz="1000" b="1" spc="25" dirty="0">
                <a:latin typeface="Calibri"/>
                <a:cs typeface="Calibri"/>
              </a:rPr>
              <a:t> </a:t>
            </a:r>
            <a:r>
              <a:rPr sz="1000" b="1" spc="70" dirty="0">
                <a:latin typeface="Calibri"/>
                <a:cs typeface="Calibri"/>
              </a:rPr>
              <a:t>ημερολόγιο: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1113155" y="4255134"/>
            <a:ext cx="238633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9720" indent="-287020">
              <a:lnSpc>
                <a:spcPct val="100000"/>
              </a:lnSpc>
              <a:spcBef>
                <a:spcPts val="100"/>
              </a:spcBef>
              <a:buSzPct val="160000"/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sz="1000" b="1" spc="75" dirty="0">
                <a:solidFill>
                  <a:srgbClr val="CF2D1C"/>
                </a:solidFill>
                <a:latin typeface="Calibri"/>
                <a:cs typeface="Calibri"/>
              </a:rPr>
              <a:t>sudo</a:t>
            </a:r>
            <a:r>
              <a:rPr sz="1000" b="1" dirty="0">
                <a:solidFill>
                  <a:srgbClr val="CF2D1C"/>
                </a:solidFill>
                <a:latin typeface="Calibri"/>
                <a:cs typeface="Calibri"/>
              </a:rPr>
              <a:t> </a:t>
            </a:r>
            <a:r>
              <a:rPr sz="1000" b="1" spc="60" dirty="0">
                <a:solidFill>
                  <a:srgbClr val="CF2D1C"/>
                </a:solidFill>
                <a:latin typeface="Calibri"/>
                <a:cs typeface="Calibri"/>
              </a:rPr>
              <a:t>cat</a:t>
            </a:r>
            <a:r>
              <a:rPr sz="1000" b="1" dirty="0">
                <a:solidFill>
                  <a:srgbClr val="CF2D1C"/>
                </a:solidFill>
                <a:latin typeface="Calibri"/>
                <a:cs typeface="Calibri"/>
              </a:rPr>
              <a:t> </a:t>
            </a:r>
            <a:r>
              <a:rPr sz="1000" b="1" spc="50" dirty="0">
                <a:solidFill>
                  <a:srgbClr val="CF2D1C"/>
                </a:solidFill>
                <a:latin typeface="Calibri"/>
                <a:cs typeface="Calibri"/>
              </a:rPr>
              <a:t>/var/log/suricata/fast.log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7742555" y="3591242"/>
            <a:ext cx="2434590" cy="1244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50" b="1" spc="40" dirty="0">
                <a:solidFill>
                  <a:srgbClr val="CF2D1C"/>
                </a:solidFill>
                <a:latin typeface="Calibri"/>
                <a:cs typeface="Calibri"/>
              </a:rPr>
              <a:t>Ο</a:t>
            </a:r>
            <a:r>
              <a:rPr sz="650" b="1" spc="20" dirty="0">
                <a:solidFill>
                  <a:srgbClr val="CF2D1C"/>
                </a:solidFill>
                <a:latin typeface="Calibri"/>
                <a:cs typeface="Calibri"/>
              </a:rPr>
              <a:t> </a:t>
            </a:r>
            <a:r>
              <a:rPr sz="650" b="1" spc="25" dirty="0">
                <a:solidFill>
                  <a:srgbClr val="CF2D1C"/>
                </a:solidFill>
                <a:latin typeface="Calibri"/>
                <a:cs typeface="Calibri"/>
              </a:rPr>
              <a:t>διαχειριστής</a:t>
            </a:r>
            <a:r>
              <a:rPr sz="650" b="1" spc="15" dirty="0">
                <a:solidFill>
                  <a:srgbClr val="CF2D1C"/>
                </a:solidFill>
                <a:latin typeface="Calibri"/>
                <a:cs typeface="Calibri"/>
              </a:rPr>
              <a:t> </a:t>
            </a:r>
            <a:r>
              <a:rPr sz="650" b="1" spc="25" dirty="0">
                <a:solidFill>
                  <a:srgbClr val="CF2D1C"/>
                </a:solidFill>
                <a:latin typeface="Calibri"/>
                <a:cs typeface="Calibri"/>
              </a:rPr>
              <a:t>του</a:t>
            </a:r>
            <a:r>
              <a:rPr sz="650" b="1" spc="20" dirty="0">
                <a:solidFill>
                  <a:srgbClr val="CF2D1C"/>
                </a:solidFill>
                <a:latin typeface="Calibri"/>
                <a:cs typeface="Calibri"/>
              </a:rPr>
              <a:t> kali</a:t>
            </a:r>
            <a:r>
              <a:rPr sz="650" b="1" spc="15" dirty="0">
                <a:solidFill>
                  <a:srgbClr val="CF2D1C"/>
                </a:solidFill>
                <a:latin typeface="Calibri"/>
                <a:cs typeface="Calibri"/>
              </a:rPr>
              <a:t> </a:t>
            </a:r>
            <a:r>
              <a:rPr sz="650" b="1" spc="25" dirty="0">
                <a:solidFill>
                  <a:srgbClr val="CF2D1C"/>
                </a:solidFill>
                <a:latin typeface="Calibri"/>
                <a:cs typeface="Calibri"/>
              </a:rPr>
              <a:t>επισκέπτεται την</a:t>
            </a:r>
            <a:r>
              <a:rPr sz="650" b="1" spc="15" dirty="0">
                <a:solidFill>
                  <a:srgbClr val="CF2D1C"/>
                </a:solidFill>
                <a:latin typeface="Calibri"/>
                <a:cs typeface="Calibri"/>
              </a:rPr>
              <a:t> ιστοσελίδα</a:t>
            </a:r>
            <a:r>
              <a:rPr sz="650" b="1" spc="5" dirty="0">
                <a:solidFill>
                  <a:srgbClr val="CF2D1C"/>
                </a:solidFill>
                <a:latin typeface="Calibri"/>
                <a:cs typeface="Calibri"/>
              </a:rPr>
              <a:t> </a:t>
            </a:r>
            <a:r>
              <a:rPr sz="650" b="1" spc="25" dirty="0">
                <a:solidFill>
                  <a:srgbClr val="CF2D1C"/>
                </a:solidFill>
                <a:latin typeface="Calibri"/>
                <a:cs typeface="Calibri"/>
              </a:rPr>
              <a:t>testmynids</a:t>
            </a:r>
            <a:endParaRPr sz="650">
              <a:latin typeface="Calibri"/>
              <a:cs typeface="Calibri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8505190" y="4143375"/>
            <a:ext cx="1956435" cy="1244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50" b="1" spc="25" dirty="0">
                <a:solidFill>
                  <a:srgbClr val="00AF4F"/>
                </a:solidFill>
                <a:latin typeface="Calibri"/>
                <a:cs typeface="Calibri"/>
              </a:rPr>
              <a:t>Διαχειριστής</a:t>
            </a:r>
            <a:r>
              <a:rPr sz="650" b="1" spc="10" dirty="0">
                <a:solidFill>
                  <a:srgbClr val="00AF4F"/>
                </a:solidFill>
                <a:latin typeface="Calibri"/>
                <a:cs typeface="Calibri"/>
              </a:rPr>
              <a:t> </a:t>
            </a:r>
            <a:r>
              <a:rPr sz="650" b="1" spc="20" dirty="0">
                <a:solidFill>
                  <a:srgbClr val="00AF4F"/>
                </a:solidFill>
                <a:latin typeface="Calibri"/>
                <a:cs typeface="Calibri"/>
              </a:rPr>
              <a:t>Kali</a:t>
            </a:r>
            <a:r>
              <a:rPr sz="650" b="1" spc="15" dirty="0">
                <a:solidFill>
                  <a:srgbClr val="00AF4F"/>
                </a:solidFill>
                <a:latin typeface="Calibri"/>
                <a:cs typeface="Calibri"/>
              </a:rPr>
              <a:t> </a:t>
            </a:r>
            <a:r>
              <a:rPr sz="650" b="1" spc="25" dirty="0">
                <a:solidFill>
                  <a:srgbClr val="00AF4F"/>
                </a:solidFill>
                <a:latin typeface="Calibri"/>
                <a:cs typeface="Calibri"/>
              </a:rPr>
              <a:t>pings</a:t>
            </a:r>
            <a:r>
              <a:rPr sz="650" b="1" spc="20" dirty="0">
                <a:solidFill>
                  <a:srgbClr val="00AF4F"/>
                </a:solidFill>
                <a:latin typeface="Calibri"/>
                <a:cs typeface="Calibri"/>
              </a:rPr>
              <a:t> </a:t>
            </a:r>
            <a:r>
              <a:rPr sz="650" b="1" spc="25" dirty="0">
                <a:solidFill>
                  <a:srgbClr val="00AF4F"/>
                </a:solidFill>
                <a:latin typeface="Calibri"/>
                <a:cs typeface="Calibri"/>
              </a:rPr>
              <a:t>στην</a:t>
            </a:r>
            <a:r>
              <a:rPr sz="650" b="1" spc="15" dirty="0">
                <a:solidFill>
                  <a:srgbClr val="00AF4F"/>
                </a:solidFill>
                <a:latin typeface="Calibri"/>
                <a:cs typeface="Calibri"/>
              </a:rPr>
              <a:t> ιστοσελίδα</a:t>
            </a:r>
            <a:r>
              <a:rPr sz="650" b="1" spc="5" dirty="0">
                <a:solidFill>
                  <a:srgbClr val="00AF4F"/>
                </a:solidFill>
                <a:latin typeface="Calibri"/>
                <a:cs typeface="Calibri"/>
              </a:rPr>
              <a:t> </a:t>
            </a:r>
            <a:r>
              <a:rPr sz="650" b="1" spc="25" dirty="0">
                <a:solidFill>
                  <a:srgbClr val="00AF4F"/>
                </a:solidFill>
                <a:latin typeface="Calibri"/>
                <a:cs typeface="Calibri"/>
              </a:rPr>
              <a:t>testmynids</a:t>
            </a:r>
            <a:endParaRPr sz="650">
              <a:latin typeface="Calibri"/>
              <a:cs typeface="Calibri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7536180" y="4990782"/>
            <a:ext cx="2169160" cy="1244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50" b="1" spc="40" dirty="0">
                <a:solidFill>
                  <a:srgbClr val="CF2D1C"/>
                </a:solidFill>
                <a:latin typeface="Calibri"/>
                <a:cs typeface="Calibri"/>
              </a:rPr>
              <a:t>Ο</a:t>
            </a:r>
            <a:r>
              <a:rPr sz="650" b="1" spc="25" dirty="0">
                <a:solidFill>
                  <a:srgbClr val="CF2D1C"/>
                </a:solidFill>
                <a:latin typeface="Calibri"/>
                <a:cs typeface="Calibri"/>
              </a:rPr>
              <a:t> εξυπηρετητής</a:t>
            </a:r>
            <a:r>
              <a:rPr sz="650" b="1" spc="20" dirty="0">
                <a:solidFill>
                  <a:srgbClr val="CF2D1C"/>
                </a:solidFill>
                <a:latin typeface="Calibri"/>
                <a:cs typeface="Calibri"/>
              </a:rPr>
              <a:t> </a:t>
            </a:r>
            <a:r>
              <a:rPr sz="650" b="1" spc="25" dirty="0">
                <a:solidFill>
                  <a:srgbClr val="CF2D1C"/>
                </a:solidFill>
                <a:latin typeface="Calibri"/>
                <a:cs typeface="Calibri"/>
              </a:rPr>
              <a:t>επισκέπτεται την</a:t>
            </a:r>
            <a:r>
              <a:rPr sz="650" b="1" spc="15" dirty="0">
                <a:solidFill>
                  <a:srgbClr val="CF2D1C"/>
                </a:solidFill>
                <a:latin typeface="Calibri"/>
                <a:cs typeface="Calibri"/>
              </a:rPr>
              <a:t> ιστοσελίδα</a:t>
            </a:r>
            <a:r>
              <a:rPr sz="650" b="1" spc="5" dirty="0">
                <a:solidFill>
                  <a:srgbClr val="CF2D1C"/>
                </a:solidFill>
                <a:latin typeface="Calibri"/>
                <a:cs typeface="Calibri"/>
              </a:rPr>
              <a:t> </a:t>
            </a:r>
            <a:r>
              <a:rPr sz="650" b="1" spc="25" dirty="0">
                <a:solidFill>
                  <a:srgbClr val="CF2D1C"/>
                </a:solidFill>
                <a:latin typeface="Calibri"/>
                <a:cs typeface="Calibri"/>
              </a:rPr>
              <a:t>testmynids</a:t>
            </a:r>
            <a:endParaRPr sz="6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7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352540" y="0"/>
            <a:ext cx="5839460" cy="6858000"/>
            <a:chOff x="6352540" y="0"/>
            <a:chExt cx="583946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352540" y="4759"/>
              <a:ext cx="5839460" cy="685324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7377747" y="0"/>
              <a:ext cx="2555875" cy="6858000"/>
            </a:xfrm>
            <a:custGeom>
              <a:avLst/>
              <a:gdLst/>
              <a:ahLst/>
              <a:cxnLst/>
              <a:rect l="l" t="t" r="r" b="b"/>
              <a:pathLst>
                <a:path w="2555875" h="6858000">
                  <a:moveTo>
                    <a:pt x="1542097" y="1537652"/>
                  </a:moveTo>
                  <a:lnTo>
                    <a:pt x="1494790" y="1544002"/>
                  </a:lnTo>
                  <a:lnTo>
                    <a:pt x="1451292" y="1562100"/>
                  </a:lnTo>
                  <a:lnTo>
                    <a:pt x="1413827" y="1590675"/>
                  </a:lnTo>
                  <a:lnTo>
                    <a:pt x="1384617" y="1628139"/>
                  </a:lnTo>
                  <a:lnTo>
                    <a:pt x="1365885" y="1673860"/>
                  </a:lnTo>
                  <a:lnTo>
                    <a:pt x="970915" y="3128645"/>
                  </a:lnTo>
                  <a:lnTo>
                    <a:pt x="0" y="6858000"/>
                  </a:lnTo>
                  <a:lnTo>
                    <a:pt x="26035" y="6858000"/>
                  </a:lnTo>
                  <a:lnTo>
                    <a:pt x="996632" y="3136265"/>
                  </a:lnTo>
                  <a:lnTo>
                    <a:pt x="1391285" y="1681479"/>
                  </a:lnTo>
                  <a:lnTo>
                    <a:pt x="1412240" y="1635442"/>
                  </a:lnTo>
                  <a:lnTo>
                    <a:pt x="1445577" y="1599247"/>
                  </a:lnTo>
                  <a:lnTo>
                    <a:pt x="1487805" y="1574800"/>
                  </a:lnTo>
                  <a:lnTo>
                    <a:pt x="1535747" y="1564322"/>
                  </a:lnTo>
                  <a:lnTo>
                    <a:pt x="1637665" y="1564322"/>
                  </a:lnTo>
                  <a:lnTo>
                    <a:pt x="1625600" y="1556702"/>
                  </a:lnTo>
                  <a:lnTo>
                    <a:pt x="1590992" y="1544002"/>
                  </a:lnTo>
                  <a:lnTo>
                    <a:pt x="1542097" y="1537652"/>
                  </a:lnTo>
                  <a:close/>
                </a:path>
                <a:path w="2555875" h="6858000">
                  <a:moveTo>
                    <a:pt x="1637665" y="1564322"/>
                  </a:moveTo>
                  <a:lnTo>
                    <a:pt x="1535747" y="1564322"/>
                  </a:lnTo>
                  <a:lnTo>
                    <a:pt x="1585912" y="1569402"/>
                  </a:lnTo>
                  <a:lnTo>
                    <a:pt x="1615122" y="1580514"/>
                  </a:lnTo>
                  <a:lnTo>
                    <a:pt x="1663700" y="1617662"/>
                  </a:lnTo>
                  <a:lnTo>
                    <a:pt x="1694497" y="1671954"/>
                  </a:lnTo>
                  <a:lnTo>
                    <a:pt x="1702117" y="1732597"/>
                  </a:lnTo>
                  <a:lnTo>
                    <a:pt x="1696720" y="1764029"/>
                  </a:lnTo>
                  <a:lnTo>
                    <a:pt x="1437005" y="2721927"/>
                  </a:lnTo>
                  <a:lnTo>
                    <a:pt x="1430655" y="2770822"/>
                  </a:lnTo>
                  <a:lnTo>
                    <a:pt x="1437005" y="2818129"/>
                  </a:lnTo>
                  <a:lnTo>
                    <a:pt x="1455102" y="2861627"/>
                  </a:lnTo>
                  <a:lnTo>
                    <a:pt x="1483677" y="2899092"/>
                  </a:lnTo>
                  <a:lnTo>
                    <a:pt x="1521460" y="2928302"/>
                  </a:lnTo>
                  <a:lnTo>
                    <a:pt x="1566862" y="2947035"/>
                  </a:lnTo>
                  <a:lnTo>
                    <a:pt x="1618932" y="2953067"/>
                  </a:lnTo>
                  <a:lnTo>
                    <a:pt x="1669097" y="2944812"/>
                  </a:lnTo>
                  <a:lnTo>
                    <a:pt x="1704340" y="2928302"/>
                  </a:lnTo>
                  <a:lnTo>
                    <a:pt x="1617662" y="2928302"/>
                  </a:lnTo>
                  <a:lnTo>
                    <a:pt x="1573212" y="2922904"/>
                  </a:lnTo>
                  <a:lnTo>
                    <a:pt x="1527175" y="2901950"/>
                  </a:lnTo>
                  <a:lnTo>
                    <a:pt x="1490980" y="2868612"/>
                  </a:lnTo>
                  <a:lnTo>
                    <a:pt x="1466532" y="2826385"/>
                  </a:lnTo>
                  <a:lnTo>
                    <a:pt x="1456055" y="2778442"/>
                  </a:lnTo>
                  <a:lnTo>
                    <a:pt x="1461135" y="2728277"/>
                  </a:lnTo>
                  <a:lnTo>
                    <a:pt x="1720850" y="1770379"/>
                  </a:lnTo>
                  <a:lnTo>
                    <a:pt x="1726882" y="1734820"/>
                  </a:lnTo>
                  <a:lnTo>
                    <a:pt x="1725930" y="1701800"/>
                  </a:lnTo>
                  <a:lnTo>
                    <a:pt x="1725930" y="1698942"/>
                  </a:lnTo>
                  <a:lnTo>
                    <a:pt x="1717992" y="1664017"/>
                  </a:lnTo>
                  <a:lnTo>
                    <a:pt x="1703070" y="1630679"/>
                  </a:lnTo>
                  <a:lnTo>
                    <a:pt x="1682115" y="1600517"/>
                  </a:lnTo>
                  <a:lnTo>
                    <a:pt x="1656080" y="1575752"/>
                  </a:lnTo>
                  <a:lnTo>
                    <a:pt x="1637665" y="1564322"/>
                  </a:lnTo>
                  <a:close/>
                </a:path>
                <a:path w="2555875" h="6858000">
                  <a:moveTo>
                    <a:pt x="2555875" y="0"/>
                  </a:moveTo>
                  <a:lnTo>
                    <a:pt x="2528570" y="0"/>
                  </a:lnTo>
                  <a:lnTo>
                    <a:pt x="2100177" y="1562100"/>
                  </a:lnTo>
                  <a:lnTo>
                    <a:pt x="1757680" y="2837497"/>
                  </a:lnTo>
                  <a:lnTo>
                    <a:pt x="1732915" y="2875279"/>
                  </a:lnTo>
                  <a:lnTo>
                    <a:pt x="1699895" y="2903537"/>
                  </a:lnTo>
                  <a:lnTo>
                    <a:pt x="1660525" y="2921635"/>
                  </a:lnTo>
                  <a:lnTo>
                    <a:pt x="1617662" y="2928302"/>
                  </a:lnTo>
                  <a:lnTo>
                    <a:pt x="1704340" y="2928302"/>
                  </a:lnTo>
                  <a:lnTo>
                    <a:pt x="1714817" y="2923540"/>
                  </a:lnTo>
                  <a:lnTo>
                    <a:pt x="1753235" y="2890520"/>
                  </a:lnTo>
                  <a:lnTo>
                    <a:pt x="1782127" y="2846387"/>
                  </a:lnTo>
                  <a:lnTo>
                    <a:pt x="1782127" y="2845117"/>
                  </a:lnTo>
                  <a:lnTo>
                    <a:pt x="2124710" y="1568132"/>
                  </a:lnTo>
                  <a:lnTo>
                    <a:pt x="2555875" y="0"/>
                  </a:lnTo>
                  <a:close/>
                </a:path>
              </a:pathLst>
            </a:custGeom>
            <a:solidFill>
              <a:srgbClr val="FFB8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7895590" y="5207634"/>
              <a:ext cx="756285" cy="1645920"/>
            </a:xfrm>
            <a:custGeom>
              <a:avLst/>
              <a:gdLst/>
              <a:ahLst/>
              <a:cxnLst/>
              <a:rect l="l" t="t" r="r" b="b"/>
              <a:pathLst>
                <a:path w="756284" h="1645920">
                  <a:moveTo>
                    <a:pt x="578484" y="0"/>
                  </a:moveTo>
                  <a:lnTo>
                    <a:pt x="532129" y="6350"/>
                  </a:lnTo>
                  <a:lnTo>
                    <a:pt x="489902" y="24129"/>
                  </a:lnTo>
                  <a:lnTo>
                    <a:pt x="453389" y="52387"/>
                  </a:lnTo>
                  <a:lnTo>
                    <a:pt x="425132" y="89534"/>
                  </a:lnTo>
                  <a:lnTo>
                    <a:pt x="406400" y="134619"/>
                  </a:lnTo>
                  <a:lnTo>
                    <a:pt x="0" y="1645602"/>
                  </a:lnTo>
                  <a:lnTo>
                    <a:pt x="26352" y="1645602"/>
                  </a:lnTo>
                  <a:lnTo>
                    <a:pt x="430212" y="140969"/>
                  </a:lnTo>
                  <a:lnTo>
                    <a:pt x="450214" y="95249"/>
                  </a:lnTo>
                  <a:lnTo>
                    <a:pt x="482282" y="59689"/>
                  </a:lnTo>
                  <a:lnTo>
                    <a:pt x="523239" y="35559"/>
                  </a:lnTo>
                  <a:lnTo>
                    <a:pt x="569594" y="25399"/>
                  </a:lnTo>
                  <a:lnTo>
                    <a:pt x="662362" y="25399"/>
                  </a:lnTo>
                  <a:lnTo>
                    <a:pt x="624839" y="6350"/>
                  </a:lnTo>
                  <a:lnTo>
                    <a:pt x="578484" y="0"/>
                  </a:lnTo>
                  <a:close/>
                </a:path>
                <a:path w="756284" h="1645920">
                  <a:moveTo>
                    <a:pt x="662362" y="25399"/>
                  </a:moveTo>
                  <a:lnTo>
                    <a:pt x="569594" y="25399"/>
                  </a:lnTo>
                  <a:lnTo>
                    <a:pt x="618489" y="30797"/>
                  </a:lnTo>
                  <a:lnTo>
                    <a:pt x="672464" y="57784"/>
                  </a:lnTo>
                  <a:lnTo>
                    <a:pt x="711517" y="103822"/>
                  </a:lnTo>
                  <a:lnTo>
                    <a:pt x="730884" y="161607"/>
                  </a:lnTo>
                  <a:lnTo>
                    <a:pt x="731837" y="192087"/>
                  </a:lnTo>
                  <a:lnTo>
                    <a:pt x="726439" y="222884"/>
                  </a:lnTo>
                  <a:lnTo>
                    <a:pt x="343852" y="1645602"/>
                  </a:lnTo>
                  <a:lnTo>
                    <a:pt x="370204" y="1645602"/>
                  </a:lnTo>
                  <a:lnTo>
                    <a:pt x="750252" y="229552"/>
                  </a:lnTo>
                  <a:lnTo>
                    <a:pt x="756284" y="193674"/>
                  </a:lnTo>
                  <a:lnTo>
                    <a:pt x="755332" y="158432"/>
                  </a:lnTo>
                  <a:lnTo>
                    <a:pt x="732789" y="91122"/>
                  </a:lnTo>
                  <a:lnTo>
                    <a:pt x="686752" y="37782"/>
                  </a:lnTo>
                  <a:lnTo>
                    <a:pt x="662362" y="25399"/>
                  </a:lnTo>
                  <a:close/>
                </a:path>
              </a:pathLst>
            </a:custGeom>
            <a:solidFill>
              <a:srgbClr val="D679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548880" y="6167120"/>
              <a:ext cx="3294379" cy="612140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9914890" y="33019"/>
            <a:ext cx="2174240" cy="1244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50" spc="60" dirty="0">
                <a:latin typeface="Calibri"/>
                <a:cs typeface="Calibri"/>
              </a:rPr>
              <a:t>CSP004_C_E:</a:t>
            </a:r>
            <a:r>
              <a:rPr sz="650" spc="35" dirty="0">
                <a:latin typeface="Calibri"/>
                <a:cs typeface="Calibri"/>
              </a:rPr>
              <a:t> </a:t>
            </a:r>
            <a:r>
              <a:rPr sz="650" spc="55" dirty="0">
                <a:latin typeface="Calibri"/>
                <a:cs typeface="Calibri"/>
              </a:rPr>
              <a:t>Abdelkader</a:t>
            </a:r>
            <a:r>
              <a:rPr sz="650" spc="30" dirty="0">
                <a:latin typeface="Calibri"/>
                <a:cs typeface="Calibri"/>
              </a:rPr>
              <a:t> </a:t>
            </a:r>
            <a:r>
              <a:rPr sz="650" spc="60" dirty="0">
                <a:latin typeface="Calibri"/>
                <a:cs typeface="Calibri"/>
              </a:rPr>
              <a:t>Shaaban</a:t>
            </a:r>
            <a:r>
              <a:rPr sz="650" spc="40" dirty="0">
                <a:latin typeface="Calibri"/>
                <a:cs typeface="Calibri"/>
              </a:rPr>
              <a:t> </a:t>
            </a:r>
            <a:r>
              <a:rPr sz="650" spc="55" dirty="0">
                <a:latin typeface="Calibri"/>
                <a:cs typeface="Calibri"/>
              </a:rPr>
              <a:t>και</a:t>
            </a:r>
            <a:r>
              <a:rPr sz="650" spc="25" dirty="0">
                <a:latin typeface="Calibri"/>
                <a:cs typeface="Calibri"/>
              </a:rPr>
              <a:t> </a:t>
            </a:r>
            <a:r>
              <a:rPr sz="650" spc="50" dirty="0">
                <a:latin typeface="Calibri"/>
                <a:cs typeface="Calibri"/>
              </a:rPr>
              <a:t>Stefan</a:t>
            </a:r>
            <a:r>
              <a:rPr sz="650" spc="30" dirty="0">
                <a:latin typeface="Calibri"/>
                <a:cs typeface="Calibri"/>
              </a:rPr>
              <a:t> </a:t>
            </a:r>
            <a:r>
              <a:rPr sz="650" spc="50" dirty="0">
                <a:latin typeface="Calibri"/>
                <a:cs typeface="Calibri"/>
              </a:rPr>
              <a:t>Schauer</a:t>
            </a:r>
            <a:endParaRPr sz="650">
              <a:latin typeface="Calibri"/>
              <a:cs typeface="Calibri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875030" y="762634"/>
            <a:ext cx="4237990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175" dirty="0">
                <a:solidFill>
                  <a:srgbClr val="000000"/>
                </a:solidFill>
              </a:rPr>
              <a:t>Προσαρμογή</a:t>
            </a:r>
            <a:r>
              <a:rPr spc="180" dirty="0">
                <a:solidFill>
                  <a:srgbClr val="000000"/>
                </a:solidFill>
              </a:rPr>
              <a:t> </a:t>
            </a:r>
            <a:r>
              <a:rPr spc="160" dirty="0">
                <a:solidFill>
                  <a:srgbClr val="000000"/>
                </a:solidFill>
              </a:rPr>
              <a:t>κανόνων</a:t>
            </a:r>
            <a:r>
              <a:rPr spc="175" dirty="0">
                <a:solidFill>
                  <a:srgbClr val="000000"/>
                </a:solidFill>
              </a:rPr>
              <a:t> </a:t>
            </a:r>
            <a:r>
              <a:rPr spc="114" dirty="0">
                <a:solidFill>
                  <a:srgbClr val="000000"/>
                </a:solidFill>
              </a:rPr>
              <a:t>για</a:t>
            </a:r>
            <a:r>
              <a:rPr spc="135" dirty="0">
                <a:solidFill>
                  <a:srgbClr val="000000"/>
                </a:solidFill>
              </a:rPr>
              <a:t> </a:t>
            </a:r>
            <a:r>
              <a:rPr spc="140" dirty="0">
                <a:solidFill>
                  <a:srgbClr val="000000"/>
                </a:solidFill>
              </a:rPr>
              <a:t>Suricata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808990" y="3057525"/>
            <a:ext cx="3538854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spc="70" dirty="0">
                <a:latin typeface="Calibri"/>
                <a:cs typeface="Calibri"/>
              </a:rPr>
              <a:t>Όλοι</a:t>
            </a:r>
            <a:r>
              <a:rPr sz="1000" b="1" spc="20" dirty="0">
                <a:latin typeface="Calibri"/>
                <a:cs typeface="Calibri"/>
              </a:rPr>
              <a:t> </a:t>
            </a:r>
            <a:r>
              <a:rPr sz="1000" b="1" spc="60" dirty="0">
                <a:latin typeface="Calibri"/>
                <a:cs typeface="Calibri"/>
              </a:rPr>
              <a:t>οι</a:t>
            </a:r>
            <a:r>
              <a:rPr sz="1000" b="1" spc="25" dirty="0">
                <a:latin typeface="Calibri"/>
                <a:cs typeface="Calibri"/>
              </a:rPr>
              <a:t> </a:t>
            </a:r>
            <a:r>
              <a:rPr sz="1000" b="1" spc="70" dirty="0">
                <a:latin typeface="Calibri"/>
                <a:cs typeface="Calibri"/>
              </a:rPr>
              <a:t>κανόνες</a:t>
            </a:r>
            <a:r>
              <a:rPr sz="1000" b="1" spc="20" dirty="0">
                <a:latin typeface="Calibri"/>
                <a:cs typeface="Calibri"/>
              </a:rPr>
              <a:t> </a:t>
            </a:r>
            <a:r>
              <a:rPr sz="1000" b="1" spc="60" dirty="0">
                <a:latin typeface="Calibri"/>
                <a:cs typeface="Calibri"/>
              </a:rPr>
              <a:t>είναι</a:t>
            </a:r>
            <a:r>
              <a:rPr sz="1000" b="1" spc="20" dirty="0">
                <a:latin typeface="Calibri"/>
                <a:cs typeface="Calibri"/>
              </a:rPr>
              <a:t> </a:t>
            </a:r>
            <a:r>
              <a:rPr sz="1000" b="1" spc="70" dirty="0">
                <a:latin typeface="Calibri"/>
                <a:cs typeface="Calibri"/>
              </a:rPr>
              <a:t>αποθηκευμένοι:</a:t>
            </a:r>
            <a:r>
              <a:rPr sz="1000" b="1" spc="20" dirty="0">
                <a:latin typeface="Calibri"/>
                <a:cs typeface="Calibri"/>
              </a:rPr>
              <a:t> </a:t>
            </a:r>
            <a:r>
              <a:rPr sz="1000" b="1" spc="50" dirty="0">
                <a:latin typeface="Calibri"/>
                <a:cs typeface="Calibri"/>
              </a:rPr>
              <a:t>/etc/suricata/rules</a:t>
            </a:r>
            <a:endParaRPr sz="1000">
              <a:latin typeface="Calibri"/>
              <a:cs typeface="Calibri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6197600" y="1143952"/>
            <a:ext cx="5949950" cy="5193030"/>
            <a:chOff x="6197600" y="1143952"/>
            <a:chExt cx="5949950" cy="5193030"/>
          </a:xfrm>
        </p:grpSpPr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197600" y="1143952"/>
              <a:ext cx="5949950" cy="5193030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393179" y="1339532"/>
              <a:ext cx="5372100" cy="4615180"/>
            </a:xfrm>
            <a:prstGeom prst="rect">
              <a:avLst/>
            </a:prstGeom>
          </p:spPr>
        </p:pic>
      </p:grpSp>
      <p:sp>
        <p:nvSpPr>
          <p:cNvPr id="13" name="object 13"/>
          <p:cNvSpPr txBox="1"/>
          <p:nvPr/>
        </p:nvSpPr>
        <p:spPr>
          <a:xfrm>
            <a:off x="11198542" y="6008370"/>
            <a:ext cx="114935" cy="1079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715"/>
              </a:lnSpc>
            </a:pPr>
            <a:r>
              <a:rPr sz="650" spc="5" dirty="0">
                <a:latin typeface="Calibri"/>
                <a:cs typeface="Calibri"/>
              </a:rPr>
              <a:t>2</a:t>
            </a:r>
            <a:r>
              <a:rPr sz="650" spc="30" dirty="0">
                <a:latin typeface="Calibri"/>
                <a:cs typeface="Calibri"/>
              </a:rPr>
              <a:t>1</a:t>
            </a:r>
            <a:endParaRPr sz="6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7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8739" y="6670675"/>
            <a:ext cx="343535" cy="1092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50" u="sng" spc="-70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Noto Sans"/>
                <a:cs typeface="Noto Sans"/>
                <a:hlinkClick r:id="rId2"/>
              </a:rPr>
              <a:t>HackerSploi</a:t>
            </a:r>
            <a:r>
              <a:rPr sz="550" spc="-70" dirty="0">
                <a:solidFill>
                  <a:srgbClr val="85872B"/>
                </a:solidFill>
                <a:latin typeface="Noto Sans"/>
                <a:cs typeface="Noto Sans"/>
                <a:hlinkClick r:id="rId2"/>
              </a:rPr>
              <a:t>t</a:t>
            </a:r>
            <a:endParaRPr sz="550">
              <a:latin typeface="Noto Sans"/>
              <a:cs typeface="Noto Sans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665480" y="0"/>
            <a:ext cx="11526520" cy="6878955"/>
            <a:chOff x="665480" y="0"/>
            <a:chExt cx="11526520" cy="6878955"/>
          </a:xfrm>
        </p:grpSpPr>
        <p:sp>
          <p:nvSpPr>
            <p:cNvPr id="4" name="object 4"/>
            <p:cNvSpPr/>
            <p:nvPr/>
          </p:nvSpPr>
          <p:spPr>
            <a:xfrm>
              <a:off x="6896100" y="1270"/>
              <a:ext cx="1818639" cy="6856730"/>
            </a:xfrm>
            <a:custGeom>
              <a:avLst/>
              <a:gdLst/>
              <a:ahLst/>
              <a:cxnLst/>
              <a:rect l="l" t="t" r="r" b="b"/>
              <a:pathLst>
                <a:path w="1818640" h="6856730">
                  <a:moveTo>
                    <a:pt x="0" y="6856730"/>
                  </a:moveTo>
                  <a:lnTo>
                    <a:pt x="1818322" y="0"/>
                  </a:lnTo>
                </a:path>
              </a:pathLst>
            </a:custGeom>
            <a:ln w="22225">
              <a:solidFill>
                <a:srgbClr val="D6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7895589" y="5207635"/>
              <a:ext cx="756285" cy="1645920"/>
            </a:xfrm>
            <a:custGeom>
              <a:avLst/>
              <a:gdLst/>
              <a:ahLst/>
              <a:cxnLst/>
              <a:rect l="l" t="t" r="r" b="b"/>
              <a:pathLst>
                <a:path w="756284" h="1645920">
                  <a:moveTo>
                    <a:pt x="578484" y="0"/>
                  </a:moveTo>
                  <a:lnTo>
                    <a:pt x="532129" y="6350"/>
                  </a:lnTo>
                  <a:lnTo>
                    <a:pt x="489902" y="24129"/>
                  </a:lnTo>
                  <a:lnTo>
                    <a:pt x="453389" y="52387"/>
                  </a:lnTo>
                  <a:lnTo>
                    <a:pt x="425132" y="89534"/>
                  </a:lnTo>
                  <a:lnTo>
                    <a:pt x="406400" y="134619"/>
                  </a:lnTo>
                  <a:lnTo>
                    <a:pt x="0" y="1645602"/>
                  </a:lnTo>
                  <a:lnTo>
                    <a:pt x="26352" y="1645602"/>
                  </a:lnTo>
                  <a:lnTo>
                    <a:pt x="430212" y="140969"/>
                  </a:lnTo>
                  <a:lnTo>
                    <a:pt x="450214" y="95249"/>
                  </a:lnTo>
                  <a:lnTo>
                    <a:pt x="482282" y="59689"/>
                  </a:lnTo>
                  <a:lnTo>
                    <a:pt x="523239" y="35559"/>
                  </a:lnTo>
                  <a:lnTo>
                    <a:pt x="569594" y="25399"/>
                  </a:lnTo>
                  <a:lnTo>
                    <a:pt x="662362" y="25399"/>
                  </a:lnTo>
                  <a:lnTo>
                    <a:pt x="624839" y="6350"/>
                  </a:lnTo>
                  <a:lnTo>
                    <a:pt x="578484" y="0"/>
                  </a:lnTo>
                  <a:close/>
                </a:path>
                <a:path w="756284" h="1645920">
                  <a:moveTo>
                    <a:pt x="662362" y="25399"/>
                  </a:moveTo>
                  <a:lnTo>
                    <a:pt x="569594" y="25399"/>
                  </a:lnTo>
                  <a:lnTo>
                    <a:pt x="618489" y="30797"/>
                  </a:lnTo>
                  <a:lnTo>
                    <a:pt x="672464" y="57784"/>
                  </a:lnTo>
                  <a:lnTo>
                    <a:pt x="711517" y="103822"/>
                  </a:lnTo>
                  <a:lnTo>
                    <a:pt x="730884" y="161607"/>
                  </a:lnTo>
                  <a:lnTo>
                    <a:pt x="731837" y="192087"/>
                  </a:lnTo>
                  <a:lnTo>
                    <a:pt x="726439" y="222884"/>
                  </a:lnTo>
                  <a:lnTo>
                    <a:pt x="343852" y="1645602"/>
                  </a:lnTo>
                  <a:lnTo>
                    <a:pt x="370204" y="1645602"/>
                  </a:lnTo>
                  <a:lnTo>
                    <a:pt x="750252" y="229552"/>
                  </a:lnTo>
                  <a:lnTo>
                    <a:pt x="756284" y="193674"/>
                  </a:lnTo>
                  <a:lnTo>
                    <a:pt x="755332" y="158432"/>
                  </a:lnTo>
                  <a:lnTo>
                    <a:pt x="732789" y="91122"/>
                  </a:lnTo>
                  <a:lnTo>
                    <a:pt x="686752" y="37782"/>
                  </a:lnTo>
                  <a:lnTo>
                    <a:pt x="662362" y="25399"/>
                  </a:lnTo>
                  <a:close/>
                </a:path>
              </a:pathLst>
            </a:custGeom>
            <a:solidFill>
              <a:srgbClr val="D679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7377747" y="0"/>
              <a:ext cx="2555875" cy="6858000"/>
            </a:xfrm>
            <a:custGeom>
              <a:avLst/>
              <a:gdLst/>
              <a:ahLst/>
              <a:cxnLst/>
              <a:rect l="l" t="t" r="r" b="b"/>
              <a:pathLst>
                <a:path w="2555875" h="6858000">
                  <a:moveTo>
                    <a:pt x="1542097" y="1537652"/>
                  </a:moveTo>
                  <a:lnTo>
                    <a:pt x="1494790" y="1544002"/>
                  </a:lnTo>
                  <a:lnTo>
                    <a:pt x="1451292" y="1562100"/>
                  </a:lnTo>
                  <a:lnTo>
                    <a:pt x="1413827" y="1590675"/>
                  </a:lnTo>
                  <a:lnTo>
                    <a:pt x="1384617" y="1628139"/>
                  </a:lnTo>
                  <a:lnTo>
                    <a:pt x="1365885" y="1673860"/>
                  </a:lnTo>
                  <a:lnTo>
                    <a:pt x="970915" y="3128645"/>
                  </a:lnTo>
                  <a:lnTo>
                    <a:pt x="0" y="6858000"/>
                  </a:lnTo>
                  <a:lnTo>
                    <a:pt x="26035" y="6858000"/>
                  </a:lnTo>
                  <a:lnTo>
                    <a:pt x="996632" y="3136265"/>
                  </a:lnTo>
                  <a:lnTo>
                    <a:pt x="1391285" y="1681479"/>
                  </a:lnTo>
                  <a:lnTo>
                    <a:pt x="1412240" y="1635442"/>
                  </a:lnTo>
                  <a:lnTo>
                    <a:pt x="1445577" y="1599247"/>
                  </a:lnTo>
                  <a:lnTo>
                    <a:pt x="1487805" y="1574800"/>
                  </a:lnTo>
                  <a:lnTo>
                    <a:pt x="1535747" y="1564322"/>
                  </a:lnTo>
                  <a:lnTo>
                    <a:pt x="1637665" y="1564322"/>
                  </a:lnTo>
                  <a:lnTo>
                    <a:pt x="1625600" y="1556702"/>
                  </a:lnTo>
                  <a:lnTo>
                    <a:pt x="1590992" y="1544002"/>
                  </a:lnTo>
                  <a:lnTo>
                    <a:pt x="1542097" y="1537652"/>
                  </a:lnTo>
                  <a:close/>
                </a:path>
                <a:path w="2555875" h="6858000">
                  <a:moveTo>
                    <a:pt x="1637665" y="1564322"/>
                  </a:moveTo>
                  <a:lnTo>
                    <a:pt x="1535747" y="1564322"/>
                  </a:lnTo>
                  <a:lnTo>
                    <a:pt x="1585912" y="1569402"/>
                  </a:lnTo>
                  <a:lnTo>
                    <a:pt x="1615122" y="1580514"/>
                  </a:lnTo>
                  <a:lnTo>
                    <a:pt x="1663700" y="1617662"/>
                  </a:lnTo>
                  <a:lnTo>
                    <a:pt x="1694497" y="1671954"/>
                  </a:lnTo>
                  <a:lnTo>
                    <a:pt x="1702117" y="1732597"/>
                  </a:lnTo>
                  <a:lnTo>
                    <a:pt x="1696720" y="1764029"/>
                  </a:lnTo>
                  <a:lnTo>
                    <a:pt x="1437005" y="2721927"/>
                  </a:lnTo>
                  <a:lnTo>
                    <a:pt x="1430655" y="2770822"/>
                  </a:lnTo>
                  <a:lnTo>
                    <a:pt x="1437005" y="2818129"/>
                  </a:lnTo>
                  <a:lnTo>
                    <a:pt x="1455102" y="2861627"/>
                  </a:lnTo>
                  <a:lnTo>
                    <a:pt x="1483677" y="2899092"/>
                  </a:lnTo>
                  <a:lnTo>
                    <a:pt x="1521460" y="2928302"/>
                  </a:lnTo>
                  <a:lnTo>
                    <a:pt x="1566862" y="2947035"/>
                  </a:lnTo>
                  <a:lnTo>
                    <a:pt x="1618932" y="2953067"/>
                  </a:lnTo>
                  <a:lnTo>
                    <a:pt x="1669097" y="2944812"/>
                  </a:lnTo>
                  <a:lnTo>
                    <a:pt x="1704340" y="2928302"/>
                  </a:lnTo>
                  <a:lnTo>
                    <a:pt x="1617662" y="2928302"/>
                  </a:lnTo>
                  <a:lnTo>
                    <a:pt x="1573212" y="2922904"/>
                  </a:lnTo>
                  <a:lnTo>
                    <a:pt x="1527175" y="2901950"/>
                  </a:lnTo>
                  <a:lnTo>
                    <a:pt x="1490980" y="2868612"/>
                  </a:lnTo>
                  <a:lnTo>
                    <a:pt x="1466532" y="2826385"/>
                  </a:lnTo>
                  <a:lnTo>
                    <a:pt x="1456055" y="2778442"/>
                  </a:lnTo>
                  <a:lnTo>
                    <a:pt x="1461135" y="2728277"/>
                  </a:lnTo>
                  <a:lnTo>
                    <a:pt x="1720850" y="1770379"/>
                  </a:lnTo>
                  <a:lnTo>
                    <a:pt x="1726882" y="1734820"/>
                  </a:lnTo>
                  <a:lnTo>
                    <a:pt x="1725930" y="1701800"/>
                  </a:lnTo>
                  <a:lnTo>
                    <a:pt x="1725930" y="1698942"/>
                  </a:lnTo>
                  <a:lnTo>
                    <a:pt x="1717992" y="1664017"/>
                  </a:lnTo>
                  <a:lnTo>
                    <a:pt x="1703070" y="1630679"/>
                  </a:lnTo>
                  <a:lnTo>
                    <a:pt x="1682115" y="1600517"/>
                  </a:lnTo>
                  <a:lnTo>
                    <a:pt x="1656080" y="1575752"/>
                  </a:lnTo>
                  <a:lnTo>
                    <a:pt x="1637665" y="1564322"/>
                  </a:lnTo>
                  <a:close/>
                </a:path>
                <a:path w="2555875" h="6858000">
                  <a:moveTo>
                    <a:pt x="2555875" y="0"/>
                  </a:moveTo>
                  <a:lnTo>
                    <a:pt x="2528570" y="0"/>
                  </a:lnTo>
                  <a:lnTo>
                    <a:pt x="2100177" y="1562100"/>
                  </a:lnTo>
                  <a:lnTo>
                    <a:pt x="1757680" y="2837497"/>
                  </a:lnTo>
                  <a:lnTo>
                    <a:pt x="1732915" y="2875279"/>
                  </a:lnTo>
                  <a:lnTo>
                    <a:pt x="1699895" y="2903537"/>
                  </a:lnTo>
                  <a:lnTo>
                    <a:pt x="1660525" y="2921635"/>
                  </a:lnTo>
                  <a:lnTo>
                    <a:pt x="1617662" y="2928302"/>
                  </a:lnTo>
                  <a:lnTo>
                    <a:pt x="1704340" y="2928302"/>
                  </a:lnTo>
                  <a:lnTo>
                    <a:pt x="1714817" y="2923540"/>
                  </a:lnTo>
                  <a:lnTo>
                    <a:pt x="1753235" y="2890520"/>
                  </a:lnTo>
                  <a:lnTo>
                    <a:pt x="1782127" y="2846387"/>
                  </a:lnTo>
                  <a:lnTo>
                    <a:pt x="1782127" y="2845117"/>
                  </a:lnTo>
                  <a:lnTo>
                    <a:pt x="2124710" y="1568132"/>
                  </a:lnTo>
                  <a:lnTo>
                    <a:pt x="2555875" y="0"/>
                  </a:lnTo>
                  <a:close/>
                </a:path>
              </a:pathLst>
            </a:custGeom>
            <a:solidFill>
              <a:srgbClr val="FFB8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548880" y="6167120"/>
              <a:ext cx="3294379" cy="612140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65480" y="2971799"/>
              <a:ext cx="6320790" cy="2627630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61060" y="3167380"/>
              <a:ext cx="5742940" cy="2049780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860539" y="1201420"/>
              <a:ext cx="5331459" cy="4812030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056120" y="1397000"/>
              <a:ext cx="4986020" cy="4234180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7042150" y="4410710"/>
              <a:ext cx="2105660" cy="464820"/>
            </a:xfrm>
            <a:custGeom>
              <a:avLst/>
              <a:gdLst/>
              <a:ahLst/>
              <a:cxnLst/>
              <a:rect l="l" t="t" r="r" b="b"/>
              <a:pathLst>
                <a:path w="2105659" h="464820">
                  <a:moveTo>
                    <a:pt x="0" y="464819"/>
                  </a:moveTo>
                  <a:lnTo>
                    <a:pt x="2105659" y="464819"/>
                  </a:lnTo>
                  <a:lnTo>
                    <a:pt x="2105659" y="0"/>
                  </a:lnTo>
                  <a:lnTo>
                    <a:pt x="0" y="0"/>
                  </a:lnTo>
                  <a:lnTo>
                    <a:pt x="0" y="464819"/>
                  </a:lnTo>
                </a:path>
              </a:pathLst>
            </a:custGeom>
            <a:ln w="285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9914890" y="33019"/>
            <a:ext cx="2174240" cy="1244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50" spc="60" dirty="0">
                <a:latin typeface="Calibri"/>
                <a:cs typeface="Calibri"/>
              </a:rPr>
              <a:t>CSP004_C_E:</a:t>
            </a:r>
            <a:r>
              <a:rPr sz="650" spc="35" dirty="0">
                <a:latin typeface="Calibri"/>
                <a:cs typeface="Calibri"/>
              </a:rPr>
              <a:t> </a:t>
            </a:r>
            <a:r>
              <a:rPr sz="650" spc="55" dirty="0">
                <a:latin typeface="Calibri"/>
                <a:cs typeface="Calibri"/>
              </a:rPr>
              <a:t>Abdelkader</a:t>
            </a:r>
            <a:r>
              <a:rPr sz="650" spc="30" dirty="0">
                <a:latin typeface="Calibri"/>
                <a:cs typeface="Calibri"/>
              </a:rPr>
              <a:t> </a:t>
            </a:r>
            <a:r>
              <a:rPr sz="650" spc="60" dirty="0">
                <a:latin typeface="Calibri"/>
                <a:cs typeface="Calibri"/>
              </a:rPr>
              <a:t>Shaaban</a:t>
            </a:r>
            <a:r>
              <a:rPr sz="650" spc="40" dirty="0">
                <a:latin typeface="Calibri"/>
                <a:cs typeface="Calibri"/>
              </a:rPr>
              <a:t> </a:t>
            </a:r>
            <a:r>
              <a:rPr sz="650" spc="55" dirty="0">
                <a:latin typeface="Calibri"/>
                <a:cs typeface="Calibri"/>
              </a:rPr>
              <a:t>και</a:t>
            </a:r>
            <a:r>
              <a:rPr sz="650" spc="25" dirty="0">
                <a:latin typeface="Calibri"/>
                <a:cs typeface="Calibri"/>
              </a:rPr>
              <a:t> </a:t>
            </a:r>
            <a:r>
              <a:rPr sz="650" spc="50" dirty="0">
                <a:latin typeface="Calibri"/>
                <a:cs typeface="Calibri"/>
              </a:rPr>
              <a:t>Stefan</a:t>
            </a:r>
            <a:r>
              <a:rPr sz="650" spc="30" dirty="0">
                <a:latin typeface="Calibri"/>
                <a:cs typeface="Calibri"/>
              </a:rPr>
              <a:t> </a:t>
            </a:r>
            <a:r>
              <a:rPr sz="650" spc="50" dirty="0">
                <a:latin typeface="Calibri"/>
                <a:cs typeface="Calibri"/>
              </a:rPr>
              <a:t>Schauer</a:t>
            </a:r>
            <a:endParaRPr sz="650">
              <a:latin typeface="Calibri"/>
              <a:cs typeface="Calibri"/>
            </a:endParaRPr>
          </a:p>
        </p:txBody>
      </p:sp>
      <p:sp>
        <p:nvSpPr>
          <p:cNvPr id="14" name="object 14"/>
          <p:cNvSpPr txBox="1">
            <a:spLocks noGrp="1"/>
          </p:cNvSpPr>
          <p:nvPr>
            <p:ph type="title"/>
          </p:nvPr>
        </p:nvSpPr>
        <p:spPr>
          <a:xfrm>
            <a:off x="1544955" y="762634"/>
            <a:ext cx="4237990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175" dirty="0">
                <a:solidFill>
                  <a:srgbClr val="000000"/>
                </a:solidFill>
              </a:rPr>
              <a:t>Προσαρμογή</a:t>
            </a:r>
            <a:r>
              <a:rPr spc="180" dirty="0">
                <a:solidFill>
                  <a:srgbClr val="000000"/>
                </a:solidFill>
              </a:rPr>
              <a:t> </a:t>
            </a:r>
            <a:r>
              <a:rPr spc="160" dirty="0">
                <a:solidFill>
                  <a:srgbClr val="000000"/>
                </a:solidFill>
              </a:rPr>
              <a:t>κανόνων</a:t>
            </a:r>
            <a:r>
              <a:rPr spc="180" dirty="0">
                <a:solidFill>
                  <a:srgbClr val="000000"/>
                </a:solidFill>
              </a:rPr>
              <a:t> </a:t>
            </a:r>
            <a:r>
              <a:rPr spc="114" dirty="0">
                <a:solidFill>
                  <a:srgbClr val="000000"/>
                </a:solidFill>
              </a:rPr>
              <a:t>για</a:t>
            </a:r>
            <a:r>
              <a:rPr spc="135" dirty="0">
                <a:solidFill>
                  <a:srgbClr val="000000"/>
                </a:solidFill>
              </a:rPr>
              <a:t> </a:t>
            </a:r>
            <a:r>
              <a:rPr spc="140" dirty="0">
                <a:solidFill>
                  <a:srgbClr val="000000"/>
                </a:solidFill>
              </a:rPr>
              <a:t>Suricata</a:t>
            </a:r>
          </a:p>
        </p:txBody>
      </p:sp>
      <p:sp>
        <p:nvSpPr>
          <p:cNvPr id="15" name="object 15"/>
          <p:cNvSpPr txBox="1"/>
          <p:nvPr/>
        </p:nvSpPr>
        <p:spPr>
          <a:xfrm>
            <a:off x="8375967" y="920750"/>
            <a:ext cx="253746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75" dirty="0">
                <a:latin typeface="Calibri"/>
                <a:cs typeface="Calibri"/>
              </a:rPr>
              <a:t>Ενημέρωση</a:t>
            </a:r>
            <a:r>
              <a:rPr sz="1000" spc="15" dirty="0">
                <a:latin typeface="Calibri"/>
                <a:cs typeface="Calibri"/>
              </a:rPr>
              <a:t> </a:t>
            </a:r>
            <a:r>
              <a:rPr sz="1000" spc="70" dirty="0">
                <a:latin typeface="Calibri"/>
                <a:cs typeface="Calibri"/>
              </a:rPr>
              <a:t>του</a:t>
            </a:r>
            <a:r>
              <a:rPr sz="1000" spc="20" dirty="0">
                <a:latin typeface="Calibri"/>
                <a:cs typeface="Calibri"/>
              </a:rPr>
              <a:t> </a:t>
            </a:r>
            <a:r>
              <a:rPr sz="1000" b="1" spc="70" dirty="0">
                <a:latin typeface="Calibri"/>
                <a:cs typeface="Calibri"/>
              </a:rPr>
              <a:t>αρχείου</a:t>
            </a:r>
            <a:r>
              <a:rPr sz="1000" b="1" spc="15" dirty="0">
                <a:latin typeface="Calibri"/>
                <a:cs typeface="Calibri"/>
              </a:rPr>
              <a:t> </a:t>
            </a:r>
            <a:r>
              <a:rPr sz="1000" b="1" spc="75" dirty="0">
                <a:latin typeface="Calibri"/>
                <a:cs typeface="Calibri"/>
              </a:rPr>
              <a:t>ρυθμίσεων</a:t>
            </a:r>
            <a:r>
              <a:rPr sz="1000" b="1" spc="20" dirty="0">
                <a:latin typeface="Calibri"/>
                <a:cs typeface="Calibri"/>
              </a:rPr>
              <a:t> </a:t>
            </a:r>
            <a:r>
              <a:rPr sz="1000" b="1" spc="70" dirty="0">
                <a:latin typeface="Calibri"/>
                <a:cs typeface="Calibri"/>
              </a:rPr>
              <a:t>yaml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794384" y="1917065"/>
            <a:ext cx="464248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70" dirty="0">
                <a:latin typeface="Calibri"/>
                <a:cs typeface="Calibri"/>
              </a:rPr>
              <a:t>Δημιουργήστε</a:t>
            </a:r>
            <a:r>
              <a:rPr sz="1000" spc="45" dirty="0">
                <a:latin typeface="Calibri"/>
                <a:cs typeface="Calibri"/>
              </a:rPr>
              <a:t> </a:t>
            </a:r>
            <a:r>
              <a:rPr sz="1000" spc="65" dirty="0">
                <a:latin typeface="Calibri"/>
                <a:cs typeface="Calibri"/>
              </a:rPr>
              <a:t>αρχείο</a:t>
            </a:r>
            <a:r>
              <a:rPr sz="1000" spc="45" dirty="0">
                <a:latin typeface="Calibri"/>
                <a:cs typeface="Calibri"/>
              </a:rPr>
              <a:t> </a:t>
            </a:r>
            <a:r>
              <a:rPr sz="1000" spc="60" dirty="0">
                <a:latin typeface="Calibri"/>
                <a:cs typeface="Calibri"/>
              </a:rPr>
              <a:t>"My.</a:t>
            </a:r>
            <a:r>
              <a:rPr sz="1000" b="1" spc="60" dirty="0">
                <a:latin typeface="Calibri"/>
                <a:cs typeface="Calibri"/>
              </a:rPr>
              <a:t>rules"</a:t>
            </a:r>
            <a:r>
              <a:rPr sz="1000" b="1" spc="40" dirty="0">
                <a:latin typeface="Calibri"/>
                <a:cs typeface="Calibri"/>
              </a:rPr>
              <a:t> </a:t>
            </a:r>
            <a:r>
              <a:rPr sz="1000" b="1" spc="65" dirty="0">
                <a:latin typeface="Calibri"/>
                <a:cs typeface="Calibri"/>
              </a:rPr>
              <a:t>και</a:t>
            </a:r>
            <a:r>
              <a:rPr sz="1000" b="1" spc="45" dirty="0">
                <a:latin typeface="Calibri"/>
                <a:cs typeface="Calibri"/>
              </a:rPr>
              <a:t> </a:t>
            </a:r>
            <a:r>
              <a:rPr sz="1000" spc="70" dirty="0">
                <a:latin typeface="Calibri"/>
                <a:cs typeface="Calibri"/>
              </a:rPr>
              <a:t>αποθηκεύστε</a:t>
            </a:r>
            <a:r>
              <a:rPr sz="1000" spc="45" dirty="0">
                <a:latin typeface="Calibri"/>
                <a:cs typeface="Calibri"/>
              </a:rPr>
              <a:t> </a:t>
            </a:r>
            <a:r>
              <a:rPr sz="1000" b="1" spc="65" dirty="0">
                <a:latin typeface="Calibri"/>
                <a:cs typeface="Calibri"/>
              </a:rPr>
              <a:t>αρχείο</a:t>
            </a:r>
            <a:r>
              <a:rPr sz="1000" b="1" spc="35" dirty="0">
                <a:latin typeface="Calibri"/>
                <a:cs typeface="Calibri"/>
              </a:rPr>
              <a:t> </a:t>
            </a:r>
            <a:r>
              <a:rPr sz="1000" b="1" spc="70" dirty="0">
                <a:latin typeface="Calibri"/>
                <a:cs typeface="Calibri"/>
              </a:rPr>
              <a:t>στο</a:t>
            </a:r>
            <a:r>
              <a:rPr sz="1000" b="1" spc="45" dirty="0">
                <a:latin typeface="Calibri"/>
                <a:cs typeface="Calibri"/>
              </a:rPr>
              <a:t> </a:t>
            </a:r>
            <a:r>
              <a:rPr sz="1000" b="1" spc="50" dirty="0">
                <a:latin typeface="Calibri"/>
                <a:cs typeface="Calibri"/>
              </a:rPr>
              <a:t>/etc/suricata/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701002" y="2445502"/>
            <a:ext cx="5425440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800" b="1" i="0" u="none" strike="noStrike" baseline="0" dirty="0">
                <a:latin typeface="CenturyGothic-Bold"/>
              </a:rPr>
              <a:t>alert </a:t>
            </a:r>
            <a:r>
              <a:rPr lang="en-US" sz="1800" b="1" i="0" u="none" strike="noStrike" baseline="0" dirty="0" err="1">
                <a:latin typeface="CenturyGothic-Bold"/>
              </a:rPr>
              <a:t>icmp</a:t>
            </a:r>
            <a:r>
              <a:rPr lang="en-US" sz="1800" b="1" i="0" u="none" strike="noStrike" baseline="0" dirty="0">
                <a:latin typeface="CenturyGothic-Bold"/>
              </a:rPr>
              <a:t> any </a:t>
            </a:r>
            <a:r>
              <a:rPr lang="en-US" sz="1800" b="1" i="0" u="none" strike="noStrike" baseline="0" dirty="0" err="1">
                <a:latin typeface="CenturyGothic-Bold"/>
              </a:rPr>
              <a:t>any</a:t>
            </a:r>
            <a:r>
              <a:rPr lang="en-US" sz="1800" b="1" i="0" u="none" strike="noStrike" baseline="0" dirty="0">
                <a:latin typeface="CenturyGothic-Bold"/>
              </a:rPr>
              <a:t> -&gt; $HOME_NET any (msg: "Ping ICMP"; </a:t>
            </a:r>
            <a:r>
              <a:rPr lang="en-US" sz="1800" b="1" i="0" u="none" strike="noStrike" baseline="0" dirty="0" err="1">
                <a:latin typeface="CenturyGothic-Bold"/>
              </a:rPr>
              <a:t>sid</a:t>
            </a:r>
            <a:r>
              <a:rPr lang="en-US" sz="1800" b="1" i="0" u="none" strike="noStrike" baseline="0" dirty="0">
                <a:latin typeface="CenturyGothic-Bold"/>
              </a:rPr>
              <a:t>: 1; rev: 1;)</a:t>
            </a:r>
            <a:endParaRPr sz="650" dirty="0">
              <a:latin typeface="Calibri"/>
              <a:cs typeface="Calibri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1198542" y="6036627"/>
            <a:ext cx="114935" cy="1244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50" spc="5" dirty="0">
                <a:latin typeface="Calibri"/>
                <a:cs typeface="Calibri"/>
              </a:rPr>
              <a:t>2</a:t>
            </a:r>
            <a:r>
              <a:rPr sz="650" spc="30" dirty="0">
                <a:latin typeface="Calibri"/>
                <a:cs typeface="Calibri"/>
              </a:rPr>
              <a:t>2</a:t>
            </a:r>
            <a:endParaRPr sz="6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7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5775959" y="0"/>
            <a:ext cx="6416040" cy="6878955"/>
            <a:chOff x="5775959" y="0"/>
            <a:chExt cx="6416040" cy="6878955"/>
          </a:xfrm>
        </p:grpSpPr>
        <p:sp>
          <p:nvSpPr>
            <p:cNvPr id="3" name="object 3"/>
            <p:cNvSpPr/>
            <p:nvPr/>
          </p:nvSpPr>
          <p:spPr>
            <a:xfrm>
              <a:off x="6896099" y="1270"/>
              <a:ext cx="1818639" cy="6856730"/>
            </a:xfrm>
            <a:custGeom>
              <a:avLst/>
              <a:gdLst/>
              <a:ahLst/>
              <a:cxnLst/>
              <a:rect l="l" t="t" r="r" b="b"/>
              <a:pathLst>
                <a:path w="1818640" h="6856730">
                  <a:moveTo>
                    <a:pt x="0" y="6856730"/>
                  </a:moveTo>
                  <a:lnTo>
                    <a:pt x="1818322" y="0"/>
                  </a:lnTo>
                </a:path>
              </a:pathLst>
            </a:custGeom>
            <a:ln w="22225">
              <a:solidFill>
                <a:srgbClr val="D6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7895589" y="5207635"/>
              <a:ext cx="756285" cy="1645920"/>
            </a:xfrm>
            <a:custGeom>
              <a:avLst/>
              <a:gdLst/>
              <a:ahLst/>
              <a:cxnLst/>
              <a:rect l="l" t="t" r="r" b="b"/>
              <a:pathLst>
                <a:path w="756284" h="1645920">
                  <a:moveTo>
                    <a:pt x="578484" y="0"/>
                  </a:moveTo>
                  <a:lnTo>
                    <a:pt x="532129" y="6350"/>
                  </a:lnTo>
                  <a:lnTo>
                    <a:pt x="489902" y="24129"/>
                  </a:lnTo>
                  <a:lnTo>
                    <a:pt x="453389" y="52387"/>
                  </a:lnTo>
                  <a:lnTo>
                    <a:pt x="425132" y="89534"/>
                  </a:lnTo>
                  <a:lnTo>
                    <a:pt x="406400" y="134619"/>
                  </a:lnTo>
                  <a:lnTo>
                    <a:pt x="0" y="1645602"/>
                  </a:lnTo>
                  <a:lnTo>
                    <a:pt x="26352" y="1645602"/>
                  </a:lnTo>
                  <a:lnTo>
                    <a:pt x="430212" y="140969"/>
                  </a:lnTo>
                  <a:lnTo>
                    <a:pt x="450214" y="95249"/>
                  </a:lnTo>
                  <a:lnTo>
                    <a:pt x="482282" y="59689"/>
                  </a:lnTo>
                  <a:lnTo>
                    <a:pt x="523239" y="35559"/>
                  </a:lnTo>
                  <a:lnTo>
                    <a:pt x="569594" y="25399"/>
                  </a:lnTo>
                  <a:lnTo>
                    <a:pt x="662362" y="25399"/>
                  </a:lnTo>
                  <a:lnTo>
                    <a:pt x="624839" y="6350"/>
                  </a:lnTo>
                  <a:lnTo>
                    <a:pt x="578484" y="0"/>
                  </a:lnTo>
                  <a:close/>
                </a:path>
                <a:path w="756284" h="1645920">
                  <a:moveTo>
                    <a:pt x="662362" y="25399"/>
                  </a:moveTo>
                  <a:lnTo>
                    <a:pt x="569594" y="25399"/>
                  </a:lnTo>
                  <a:lnTo>
                    <a:pt x="618489" y="30797"/>
                  </a:lnTo>
                  <a:lnTo>
                    <a:pt x="672464" y="57784"/>
                  </a:lnTo>
                  <a:lnTo>
                    <a:pt x="711517" y="103822"/>
                  </a:lnTo>
                  <a:lnTo>
                    <a:pt x="730884" y="161607"/>
                  </a:lnTo>
                  <a:lnTo>
                    <a:pt x="731837" y="192087"/>
                  </a:lnTo>
                  <a:lnTo>
                    <a:pt x="726439" y="222884"/>
                  </a:lnTo>
                  <a:lnTo>
                    <a:pt x="343852" y="1645602"/>
                  </a:lnTo>
                  <a:lnTo>
                    <a:pt x="370204" y="1645602"/>
                  </a:lnTo>
                  <a:lnTo>
                    <a:pt x="750252" y="229552"/>
                  </a:lnTo>
                  <a:lnTo>
                    <a:pt x="756284" y="193674"/>
                  </a:lnTo>
                  <a:lnTo>
                    <a:pt x="755332" y="158432"/>
                  </a:lnTo>
                  <a:lnTo>
                    <a:pt x="732789" y="91122"/>
                  </a:lnTo>
                  <a:lnTo>
                    <a:pt x="686752" y="37782"/>
                  </a:lnTo>
                  <a:lnTo>
                    <a:pt x="662362" y="25399"/>
                  </a:lnTo>
                  <a:close/>
                </a:path>
              </a:pathLst>
            </a:custGeom>
            <a:solidFill>
              <a:srgbClr val="D679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7377747" y="0"/>
              <a:ext cx="2555875" cy="6858000"/>
            </a:xfrm>
            <a:custGeom>
              <a:avLst/>
              <a:gdLst/>
              <a:ahLst/>
              <a:cxnLst/>
              <a:rect l="l" t="t" r="r" b="b"/>
              <a:pathLst>
                <a:path w="2555875" h="6858000">
                  <a:moveTo>
                    <a:pt x="1542097" y="1537652"/>
                  </a:moveTo>
                  <a:lnTo>
                    <a:pt x="1494790" y="1544002"/>
                  </a:lnTo>
                  <a:lnTo>
                    <a:pt x="1451292" y="1562100"/>
                  </a:lnTo>
                  <a:lnTo>
                    <a:pt x="1413827" y="1590675"/>
                  </a:lnTo>
                  <a:lnTo>
                    <a:pt x="1384617" y="1628139"/>
                  </a:lnTo>
                  <a:lnTo>
                    <a:pt x="1365885" y="1673860"/>
                  </a:lnTo>
                  <a:lnTo>
                    <a:pt x="970915" y="3128645"/>
                  </a:lnTo>
                  <a:lnTo>
                    <a:pt x="0" y="6858000"/>
                  </a:lnTo>
                  <a:lnTo>
                    <a:pt x="26035" y="6858000"/>
                  </a:lnTo>
                  <a:lnTo>
                    <a:pt x="996632" y="3136265"/>
                  </a:lnTo>
                  <a:lnTo>
                    <a:pt x="1391285" y="1681479"/>
                  </a:lnTo>
                  <a:lnTo>
                    <a:pt x="1412240" y="1635442"/>
                  </a:lnTo>
                  <a:lnTo>
                    <a:pt x="1445577" y="1599247"/>
                  </a:lnTo>
                  <a:lnTo>
                    <a:pt x="1487805" y="1574800"/>
                  </a:lnTo>
                  <a:lnTo>
                    <a:pt x="1535747" y="1564322"/>
                  </a:lnTo>
                  <a:lnTo>
                    <a:pt x="1637665" y="1564322"/>
                  </a:lnTo>
                  <a:lnTo>
                    <a:pt x="1625600" y="1556702"/>
                  </a:lnTo>
                  <a:lnTo>
                    <a:pt x="1590992" y="1544002"/>
                  </a:lnTo>
                  <a:lnTo>
                    <a:pt x="1542097" y="1537652"/>
                  </a:lnTo>
                  <a:close/>
                </a:path>
                <a:path w="2555875" h="6858000">
                  <a:moveTo>
                    <a:pt x="1637665" y="1564322"/>
                  </a:moveTo>
                  <a:lnTo>
                    <a:pt x="1535747" y="1564322"/>
                  </a:lnTo>
                  <a:lnTo>
                    <a:pt x="1585912" y="1569402"/>
                  </a:lnTo>
                  <a:lnTo>
                    <a:pt x="1615122" y="1580514"/>
                  </a:lnTo>
                  <a:lnTo>
                    <a:pt x="1663700" y="1617662"/>
                  </a:lnTo>
                  <a:lnTo>
                    <a:pt x="1694497" y="1671954"/>
                  </a:lnTo>
                  <a:lnTo>
                    <a:pt x="1702117" y="1732597"/>
                  </a:lnTo>
                  <a:lnTo>
                    <a:pt x="1696720" y="1764029"/>
                  </a:lnTo>
                  <a:lnTo>
                    <a:pt x="1437005" y="2721927"/>
                  </a:lnTo>
                  <a:lnTo>
                    <a:pt x="1430655" y="2770822"/>
                  </a:lnTo>
                  <a:lnTo>
                    <a:pt x="1437005" y="2818129"/>
                  </a:lnTo>
                  <a:lnTo>
                    <a:pt x="1455102" y="2861627"/>
                  </a:lnTo>
                  <a:lnTo>
                    <a:pt x="1483677" y="2899092"/>
                  </a:lnTo>
                  <a:lnTo>
                    <a:pt x="1521460" y="2928302"/>
                  </a:lnTo>
                  <a:lnTo>
                    <a:pt x="1566862" y="2947035"/>
                  </a:lnTo>
                  <a:lnTo>
                    <a:pt x="1618932" y="2953067"/>
                  </a:lnTo>
                  <a:lnTo>
                    <a:pt x="1669097" y="2944812"/>
                  </a:lnTo>
                  <a:lnTo>
                    <a:pt x="1704340" y="2928302"/>
                  </a:lnTo>
                  <a:lnTo>
                    <a:pt x="1617662" y="2928302"/>
                  </a:lnTo>
                  <a:lnTo>
                    <a:pt x="1573212" y="2922904"/>
                  </a:lnTo>
                  <a:lnTo>
                    <a:pt x="1527175" y="2901950"/>
                  </a:lnTo>
                  <a:lnTo>
                    <a:pt x="1490980" y="2868612"/>
                  </a:lnTo>
                  <a:lnTo>
                    <a:pt x="1466532" y="2826385"/>
                  </a:lnTo>
                  <a:lnTo>
                    <a:pt x="1456055" y="2778442"/>
                  </a:lnTo>
                  <a:lnTo>
                    <a:pt x="1461135" y="2728277"/>
                  </a:lnTo>
                  <a:lnTo>
                    <a:pt x="1720850" y="1770379"/>
                  </a:lnTo>
                  <a:lnTo>
                    <a:pt x="1726882" y="1734820"/>
                  </a:lnTo>
                  <a:lnTo>
                    <a:pt x="1725930" y="1701800"/>
                  </a:lnTo>
                  <a:lnTo>
                    <a:pt x="1725930" y="1698942"/>
                  </a:lnTo>
                  <a:lnTo>
                    <a:pt x="1717992" y="1664017"/>
                  </a:lnTo>
                  <a:lnTo>
                    <a:pt x="1703070" y="1630679"/>
                  </a:lnTo>
                  <a:lnTo>
                    <a:pt x="1682115" y="1600517"/>
                  </a:lnTo>
                  <a:lnTo>
                    <a:pt x="1656080" y="1575752"/>
                  </a:lnTo>
                  <a:lnTo>
                    <a:pt x="1637665" y="1564322"/>
                  </a:lnTo>
                  <a:close/>
                </a:path>
                <a:path w="2555875" h="6858000">
                  <a:moveTo>
                    <a:pt x="2555875" y="0"/>
                  </a:moveTo>
                  <a:lnTo>
                    <a:pt x="2528570" y="0"/>
                  </a:lnTo>
                  <a:lnTo>
                    <a:pt x="2100177" y="1562100"/>
                  </a:lnTo>
                  <a:lnTo>
                    <a:pt x="1757680" y="2837497"/>
                  </a:lnTo>
                  <a:lnTo>
                    <a:pt x="1732915" y="2875279"/>
                  </a:lnTo>
                  <a:lnTo>
                    <a:pt x="1699895" y="2903537"/>
                  </a:lnTo>
                  <a:lnTo>
                    <a:pt x="1660525" y="2921635"/>
                  </a:lnTo>
                  <a:lnTo>
                    <a:pt x="1617662" y="2928302"/>
                  </a:lnTo>
                  <a:lnTo>
                    <a:pt x="1704340" y="2928302"/>
                  </a:lnTo>
                  <a:lnTo>
                    <a:pt x="1714817" y="2923540"/>
                  </a:lnTo>
                  <a:lnTo>
                    <a:pt x="1753235" y="2890520"/>
                  </a:lnTo>
                  <a:lnTo>
                    <a:pt x="1782127" y="2846387"/>
                  </a:lnTo>
                  <a:lnTo>
                    <a:pt x="1782127" y="2845117"/>
                  </a:lnTo>
                  <a:lnTo>
                    <a:pt x="2124710" y="1568132"/>
                  </a:lnTo>
                  <a:lnTo>
                    <a:pt x="2555875" y="0"/>
                  </a:lnTo>
                  <a:close/>
                </a:path>
              </a:pathLst>
            </a:custGeom>
            <a:solidFill>
              <a:srgbClr val="FFB8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775959" y="1584959"/>
              <a:ext cx="6416040" cy="4398010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971539" y="1780540"/>
              <a:ext cx="6111240" cy="3820160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548879" y="6167120"/>
              <a:ext cx="3294379" cy="612140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5972809" y="4240529"/>
              <a:ext cx="5989320" cy="325120"/>
            </a:xfrm>
            <a:custGeom>
              <a:avLst/>
              <a:gdLst/>
              <a:ahLst/>
              <a:cxnLst/>
              <a:rect l="l" t="t" r="r" b="b"/>
              <a:pathLst>
                <a:path w="5989320" h="325120">
                  <a:moveTo>
                    <a:pt x="0" y="325120"/>
                  </a:moveTo>
                  <a:lnTo>
                    <a:pt x="5989320" y="325120"/>
                  </a:lnTo>
                  <a:lnTo>
                    <a:pt x="5989320" y="0"/>
                  </a:lnTo>
                  <a:lnTo>
                    <a:pt x="0" y="0"/>
                  </a:lnTo>
                  <a:lnTo>
                    <a:pt x="0" y="325120"/>
                  </a:lnTo>
                </a:path>
              </a:pathLst>
            </a:custGeom>
            <a:ln w="285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9914890" y="33019"/>
            <a:ext cx="2174240" cy="1244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50" spc="60" dirty="0">
                <a:latin typeface="Calibri"/>
                <a:cs typeface="Calibri"/>
              </a:rPr>
              <a:t>CSP004_C_E:</a:t>
            </a:r>
            <a:r>
              <a:rPr sz="650" spc="35" dirty="0">
                <a:latin typeface="Calibri"/>
                <a:cs typeface="Calibri"/>
              </a:rPr>
              <a:t> </a:t>
            </a:r>
            <a:r>
              <a:rPr sz="650" spc="55" dirty="0">
                <a:latin typeface="Calibri"/>
                <a:cs typeface="Calibri"/>
              </a:rPr>
              <a:t>Abdelkader</a:t>
            </a:r>
            <a:r>
              <a:rPr sz="650" spc="30" dirty="0">
                <a:latin typeface="Calibri"/>
                <a:cs typeface="Calibri"/>
              </a:rPr>
              <a:t> </a:t>
            </a:r>
            <a:r>
              <a:rPr sz="650" spc="60" dirty="0">
                <a:latin typeface="Calibri"/>
                <a:cs typeface="Calibri"/>
              </a:rPr>
              <a:t>Shaaban</a:t>
            </a:r>
            <a:r>
              <a:rPr sz="650" spc="40" dirty="0">
                <a:latin typeface="Calibri"/>
                <a:cs typeface="Calibri"/>
              </a:rPr>
              <a:t> </a:t>
            </a:r>
            <a:r>
              <a:rPr sz="650" spc="55" dirty="0">
                <a:latin typeface="Calibri"/>
                <a:cs typeface="Calibri"/>
              </a:rPr>
              <a:t>και</a:t>
            </a:r>
            <a:r>
              <a:rPr sz="650" spc="25" dirty="0">
                <a:latin typeface="Calibri"/>
                <a:cs typeface="Calibri"/>
              </a:rPr>
              <a:t> </a:t>
            </a:r>
            <a:r>
              <a:rPr sz="650" spc="50" dirty="0">
                <a:latin typeface="Calibri"/>
                <a:cs typeface="Calibri"/>
              </a:rPr>
              <a:t>Stefan</a:t>
            </a:r>
            <a:r>
              <a:rPr sz="650" spc="30" dirty="0">
                <a:latin typeface="Calibri"/>
                <a:cs typeface="Calibri"/>
              </a:rPr>
              <a:t> </a:t>
            </a:r>
            <a:r>
              <a:rPr sz="650" spc="50" dirty="0">
                <a:latin typeface="Calibri"/>
                <a:cs typeface="Calibri"/>
              </a:rPr>
              <a:t>Schauer</a:t>
            </a:r>
            <a:endParaRPr sz="650">
              <a:latin typeface="Calibri"/>
              <a:cs typeface="Calibri"/>
            </a:endParaRPr>
          </a:p>
        </p:txBody>
      </p:sp>
      <p:sp>
        <p:nvSpPr>
          <p:cNvPr id="16" name="object 1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720"/>
              </a:lnSpc>
            </a:pPr>
            <a:r>
              <a:rPr spc="30" dirty="0"/>
              <a:t>23</a:t>
            </a:r>
          </a:p>
        </p:txBody>
      </p: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1544955" y="762634"/>
            <a:ext cx="4237990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175" dirty="0">
                <a:solidFill>
                  <a:srgbClr val="000000"/>
                </a:solidFill>
              </a:rPr>
              <a:t>Προσαρμογή</a:t>
            </a:r>
            <a:r>
              <a:rPr spc="180" dirty="0">
                <a:solidFill>
                  <a:srgbClr val="000000"/>
                </a:solidFill>
              </a:rPr>
              <a:t> </a:t>
            </a:r>
            <a:r>
              <a:rPr spc="160" dirty="0">
                <a:solidFill>
                  <a:srgbClr val="000000"/>
                </a:solidFill>
              </a:rPr>
              <a:t>κανόνων</a:t>
            </a:r>
            <a:r>
              <a:rPr spc="175" dirty="0">
                <a:solidFill>
                  <a:srgbClr val="000000"/>
                </a:solidFill>
              </a:rPr>
              <a:t> </a:t>
            </a:r>
            <a:r>
              <a:rPr spc="114" dirty="0">
                <a:solidFill>
                  <a:srgbClr val="000000"/>
                </a:solidFill>
              </a:rPr>
              <a:t>για</a:t>
            </a:r>
            <a:r>
              <a:rPr spc="135" dirty="0">
                <a:solidFill>
                  <a:srgbClr val="000000"/>
                </a:solidFill>
              </a:rPr>
              <a:t> </a:t>
            </a:r>
            <a:r>
              <a:rPr spc="140" dirty="0">
                <a:solidFill>
                  <a:srgbClr val="000000"/>
                </a:solidFill>
              </a:rPr>
              <a:t>Suricata</a:t>
            </a:r>
          </a:p>
        </p:txBody>
      </p:sp>
      <p:sp>
        <p:nvSpPr>
          <p:cNvPr id="12" name="object 12"/>
          <p:cNvSpPr txBox="1"/>
          <p:nvPr/>
        </p:nvSpPr>
        <p:spPr>
          <a:xfrm>
            <a:off x="7701280" y="1187450"/>
            <a:ext cx="198437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spc="60" dirty="0">
                <a:latin typeface="Calibri"/>
                <a:cs typeface="Calibri"/>
              </a:rPr>
              <a:t>Ελέγξτε</a:t>
            </a:r>
            <a:r>
              <a:rPr sz="1000" b="1" spc="25" dirty="0">
                <a:latin typeface="Calibri"/>
                <a:cs typeface="Calibri"/>
              </a:rPr>
              <a:t> </a:t>
            </a:r>
            <a:r>
              <a:rPr sz="1000" b="1" spc="65" dirty="0">
                <a:latin typeface="Calibri"/>
                <a:cs typeface="Calibri"/>
              </a:rPr>
              <a:t>το</a:t>
            </a:r>
            <a:r>
              <a:rPr sz="1000" b="1" spc="25" dirty="0">
                <a:latin typeface="Calibri"/>
                <a:cs typeface="Calibri"/>
              </a:rPr>
              <a:t> </a:t>
            </a:r>
            <a:r>
              <a:rPr sz="1000" b="1" spc="50" dirty="0">
                <a:latin typeface="Calibri"/>
                <a:cs typeface="Calibri"/>
              </a:rPr>
              <a:t>αρχείο</a:t>
            </a:r>
            <a:r>
              <a:rPr sz="1000" b="1" spc="5" dirty="0">
                <a:latin typeface="Calibri"/>
                <a:cs typeface="Calibri"/>
              </a:rPr>
              <a:t> </a:t>
            </a:r>
            <a:r>
              <a:rPr sz="1000" b="1" spc="75" dirty="0">
                <a:latin typeface="Calibri"/>
                <a:cs typeface="Calibri"/>
              </a:rPr>
              <a:t>διαρθρώσεων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964064" y="2111533"/>
            <a:ext cx="4385176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fr-FR" sz="1800" b="1" i="0" u="none" strike="noStrike" baseline="0" dirty="0" err="1">
                <a:solidFill>
                  <a:srgbClr val="D02E1D"/>
                </a:solidFill>
                <a:latin typeface="CenturyGothic-Bold"/>
              </a:rPr>
              <a:t>Suricata</a:t>
            </a:r>
            <a:r>
              <a:rPr lang="fr-FR" sz="1800" b="1" i="0" u="none" strike="noStrike" baseline="0" dirty="0">
                <a:solidFill>
                  <a:srgbClr val="D02E1D"/>
                </a:solidFill>
                <a:latin typeface="CenturyGothic-Bold"/>
              </a:rPr>
              <a:t> –T –c /</a:t>
            </a:r>
            <a:r>
              <a:rPr lang="fr-FR" sz="1800" b="1" i="0" u="none" strike="noStrike" baseline="0" dirty="0" err="1">
                <a:solidFill>
                  <a:srgbClr val="D02E1D"/>
                </a:solidFill>
                <a:latin typeface="CenturyGothic-Bold"/>
              </a:rPr>
              <a:t>etc</a:t>
            </a:r>
            <a:r>
              <a:rPr lang="fr-FR" sz="1800" b="1" i="0" u="none" strike="noStrike" baseline="0" dirty="0">
                <a:solidFill>
                  <a:srgbClr val="D02E1D"/>
                </a:solidFill>
                <a:latin typeface="CenturyGothic-Bold"/>
              </a:rPr>
              <a:t>/</a:t>
            </a:r>
            <a:r>
              <a:rPr lang="fr-FR" sz="1800" b="1" i="0" u="none" strike="noStrike" baseline="0" dirty="0" err="1">
                <a:solidFill>
                  <a:srgbClr val="D02E1D"/>
                </a:solidFill>
                <a:latin typeface="CenturyGothic-Bold"/>
              </a:rPr>
              <a:t>suricata</a:t>
            </a:r>
            <a:r>
              <a:rPr lang="fr-FR" sz="1800" b="1" i="0" u="none" strike="noStrike" baseline="0" dirty="0">
                <a:solidFill>
                  <a:srgbClr val="D02E1D"/>
                </a:solidFill>
                <a:latin typeface="CenturyGothic-Bold"/>
              </a:rPr>
              <a:t>/</a:t>
            </a:r>
            <a:r>
              <a:rPr lang="fr-FR" sz="1800" b="1" i="0" u="none" strike="noStrike" baseline="0" dirty="0" err="1">
                <a:solidFill>
                  <a:srgbClr val="D02E1D"/>
                </a:solidFill>
                <a:latin typeface="CenturyGothic-Bold"/>
              </a:rPr>
              <a:t>suricata.yaml</a:t>
            </a:r>
            <a:r>
              <a:rPr lang="fr-FR" sz="1800" b="1" i="0" u="none" strike="noStrike" baseline="0" dirty="0">
                <a:solidFill>
                  <a:srgbClr val="D02E1D"/>
                </a:solidFill>
                <a:latin typeface="CenturyGothic-Bold"/>
              </a:rPr>
              <a:t> -v</a:t>
            </a:r>
            <a:endParaRPr sz="1000" dirty="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572769" y="3308032"/>
            <a:ext cx="213423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20" dirty="0">
                <a:latin typeface="Calibri"/>
                <a:cs typeface="Calibri"/>
              </a:rPr>
              <a:t>Φαίνεται</a:t>
            </a:r>
            <a:r>
              <a:rPr sz="1000" spc="5" dirty="0">
                <a:latin typeface="Calibri"/>
                <a:cs typeface="Calibri"/>
              </a:rPr>
              <a:t> </a:t>
            </a:r>
            <a:r>
              <a:rPr sz="1000" spc="15" dirty="0">
                <a:latin typeface="Calibri"/>
                <a:cs typeface="Calibri"/>
              </a:rPr>
              <a:t>ότι</a:t>
            </a:r>
            <a:r>
              <a:rPr sz="1000" spc="5" dirty="0">
                <a:latin typeface="Calibri"/>
                <a:cs typeface="Calibri"/>
              </a:rPr>
              <a:t> </a:t>
            </a:r>
            <a:r>
              <a:rPr sz="1000" spc="20" dirty="0">
                <a:latin typeface="Calibri"/>
                <a:cs typeface="Calibri"/>
              </a:rPr>
              <a:t>όλα</a:t>
            </a:r>
            <a:r>
              <a:rPr sz="1000" dirty="0">
                <a:latin typeface="Calibri"/>
                <a:cs typeface="Calibri"/>
              </a:rPr>
              <a:t> </a:t>
            </a:r>
            <a:r>
              <a:rPr sz="1000" spc="20" dirty="0">
                <a:latin typeface="Calibri"/>
                <a:cs typeface="Calibri"/>
              </a:rPr>
              <a:t>λειτουργούν</a:t>
            </a:r>
            <a:r>
              <a:rPr sz="1000" spc="5" dirty="0">
                <a:latin typeface="Calibri"/>
                <a:cs typeface="Calibri"/>
              </a:rPr>
              <a:t> </a:t>
            </a:r>
            <a:r>
              <a:rPr sz="1000" spc="20" dirty="0">
                <a:latin typeface="Calibri"/>
                <a:cs typeface="Calibri"/>
              </a:rPr>
              <a:t>καλά</a:t>
            </a:r>
            <a:r>
              <a:rPr sz="1000" spc="10" dirty="0">
                <a:latin typeface="Calibri"/>
                <a:cs typeface="Calibri"/>
              </a:rPr>
              <a:t> </a:t>
            </a:r>
            <a:r>
              <a:rPr sz="1000" spc="50" dirty="0">
                <a:latin typeface="Arial"/>
                <a:cs typeface="Arial"/>
              </a:rPr>
              <a:t>☺</a:t>
            </a:r>
            <a:endParaRPr sz="100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638175" y="4298711"/>
            <a:ext cx="2858770" cy="449580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299720" indent="-287020">
              <a:lnSpc>
                <a:spcPct val="100000"/>
              </a:lnSpc>
              <a:spcBef>
                <a:spcPts val="185"/>
              </a:spcBef>
              <a:buSzPct val="160000"/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sz="1000" b="1" spc="40" dirty="0">
                <a:latin typeface="Calibri"/>
                <a:cs typeface="Calibri"/>
              </a:rPr>
              <a:t>Τρέξτε</a:t>
            </a:r>
            <a:r>
              <a:rPr sz="1000" b="1" spc="-15" dirty="0">
                <a:latin typeface="Calibri"/>
                <a:cs typeface="Calibri"/>
              </a:rPr>
              <a:t> </a:t>
            </a:r>
            <a:r>
              <a:rPr sz="1000" b="1" spc="30" dirty="0">
                <a:latin typeface="Calibri"/>
                <a:cs typeface="Calibri"/>
              </a:rPr>
              <a:t>Suricata</a:t>
            </a:r>
            <a:endParaRPr sz="1000">
              <a:latin typeface="Calibri"/>
              <a:cs typeface="Calibri"/>
            </a:endParaRPr>
          </a:p>
          <a:p>
            <a:pPr marL="756920" lvl="1" indent="-287020">
              <a:lnSpc>
                <a:spcPct val="100000"/>
              </a:lnSpc>
              <a:spcBef>
                <a:spcPts val="735"/>
              </a:spcBef>
              <a:buSzPct val="160000"/>
              <a:buFont typeface="Arial"/>
              <a:buChar char="•"/>
              <a:tabLst>
                <a:tab pos="756285" algn="l"/>
                <a:tab pos="756920" algn="l"/>
              </a:tabLst>
            </a:pPr>
            <a:r>
              <a:rPr sz="1000" b="1" spc="45" dirty="0">
                <a:solidFill>
                  <a:srgbClr val="CF2D1C"/>
                </a:solidFill>
                <a:latin typeface="Calibri"/>
                <a:cs typeface="Calibri"/>
              </a:rPr>
              <a:t>Sudo</a:t>
            </a:r>
            <a:r>
              <a:rPr sz="1000" b="1" spc="20" dirty="0">
                <a:solidFill>
                  <a:srgbClr val="CF2D1C"/>
                </a:solidFill>
                <a:latin typeface="Calibri"/>
                <a:cs typeface="Calibri"/>
              </a:rPr>
              <a:t> </a:t>
            </a:r>
            <a:r>
              <a:rPr sz="1000" b="1" spc="40" dirty="0">
                <a:solidFill>
                  <a:srgbClr val="CF2D1C"/>
                </a:solidFill>
                <a:latin typeface="Calibri"/>
                <a:cs typeface="Calibri"/>
              </a:rPr>
              <a:t>systemctl</a:t>
            </a:r>
            <a:r>
              <a:rPr sz="1000" b="1" spc="15" dirty="0">
                <a:solidFill>
                  <a:srgbClr val="CF2D1C"/>
                </a:solidFill>
                <a:latin typeface="Calibri"/>
                <a:cs typeface="Calibri"/>
              </a:rPr>
              <a:t> </a:t>
            </a:r>
            <a:r>
              <a:rPr sz="1000" b="1" spc="35" dirty="0">
                <a:solidFill>
                  <a:srgbClr val="CF2D1C"/>
                </a:solidFill>
                <a:latin typeface="Calibri"/>
                <a:cs typeface="Calibri"/>
              </a:rPr>
              <a:t>start</a:t>
            </a:r>
            <a:r>
              <a:rPr sz="1000" b="1" spc="20" dirty="0">
                <a:solidFill>
                  <a:srgbClr val="CF2D1C"/>
                </a:solidFill>
                <a:latin typeface="Calibri"/>
                <a:cs typeface="Calibri"/>
              </a:rPr>
              <a:t> </a:t>
            </a:r>
            <a:r>
              <a:rPr sz="1000" b="1" spc="25" dirty="0">
                <a:solidFill>
                  <a:srgbClr val="CF2D1C"/>
                </a:solidFill>
                <a:latin typeface="Calibri"/>
                <a:cs typeface="Calibri"/>
              </a:rPr>
              <a:t>suricata.service</a:t>
            </a:r>
            <a:endParaRPr sz="10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7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5402579" y="0"/>
            <a:ext cx="6789420" cy="6878955"/>
            <a:chOff x="5402579" y="0"/>
            <a:chExt cx="6789420" cy="6878955"/>
          </a:xfrm>
        </p:grpSpPr>
        <p:sp>
          <p:nvSpPr>
            <p:cNvPr id="3" name="object 3"/>
            <p:cNvSpPr/>
            <p:nvPr/>
          </p:nvSpPr>
          <p:spPr>
            <a:xfrm>
              <a:off x="6896099" y="1270"/>
              <a:ext cx="1818639" cy="6856730"/>
            </a:xfrm>
            <a:custGeom>
              <a:avLst/>
              <a:gdLst/>
              <a:ahLst/>
              <a:cxnLst/>
              <a:rect l="l" t="t" r="r" b="b"/>
              <a:pathLst>
                <a:path w="1818640" h="6856730">
                  <a:moveTo>
                    <a:pt x="0" y="6856730"/>
                  </a:moveTo>
                  <a:lnTo>
                    <a:pt x="1818322" y="0"/>
                  </a:lnTo>
                </a:path>
              </a:pathLst>
            </a:custGeom>
            <a:ln w="22225">
              <a:solidFill>
                <a:srgbClr val="D6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7377747" y="0"/>
              <a:ext cx="2555875" cy="6858000"/>
            </a:xfrm>
            <a:custGeom>
              <a:avLst/>
              <a:gdLst/>
              <a:ahLst/>
              <a:cxnLst/>
              <a:rect l="l" t="t" r="r" b="b"/>
              <a:pathLst>
                <a:path w="2555875" h="6858000">
                  <a:moveTo>
                    <a:pt x="1542097" y="1537652"/>
                  </a:moveTo>
                  <a:lnTo>
                    <a:pt x="1494790" y="1544002"/>
                  </a:lnTo>
                  <a:lnTo>
                    <a:pt x="1451292" y="1562100"/>
                  </a:lnTo>
                  <a:lnTo>
                    <a:pt x="1413827" y="1590675"/>
                  </a:lnTo>
                  <a:lnTo>
                    <a:pt x="1384617" y="1628139"/>
                  </a:lnTo>
                  <a:lnTo>
                    <a:pt x="1365885" y="1673860"/>
                  </a:lnTo>
                  <a:lnTo>
                    <a:pt x="970915" y="3128645"/>
                  </a:lnTo>
                  <a:lnTo>
                    <a:pt x="0" y="6858000"/>
                  </a:lnTo>
                  <a:lnTo>
                    <a:pt x="26035" y="6858000"/>
                  </a:lnTo>
                  <a:lnTo>
                    <a:pt x="996632" y="3136265"/>
                  </a:lnTo>
                  <a:lnTo>
                    <a:pt x="1391285" y="1681479"/>
                  </a:lnTo>
                  <a:lnTo>
                    <a:pt x="1412240" y="1635442"/>
                  </a:lnTo>
                  <a:lnTo>
                    <a:pt x="1445577" y="1599247"/>
                  </a:lnTo>
                  <a:lnTo>
                    <a:pt x="1487805" y="1574800"/>
                  </a:lnTo>
                  <a:lnTo>
                    <a:pt x="1535747" y="1564322"/>
                  </a:lnTo>
                  <a:lnTo>
                    <a:pt x="1637665" y="1564322"/>
                  </a:lnTo>
                  <a:lnTo>
                    <a:pt x="1625600" y="1556702"/>
                  </a:lnTo>
                  <a:lnTo>
                    <a:pt x="1590992" y="1544002"/>
                  </a:lnTo>
                  <a:lnTo>
                    <a:pt x="1542097" y="1537652"/>
                  </a:lnTo>
                  <a:close/>
                </a:path>
                <a:path w="2555875" h="6858000">
                  <a:moveTo>
                    <a:pt x="1637665" y="1564322"/>
                  </a:moveTo>
                  <a:lnTo>
                    <a:pt x="1535747" y="1564322"/>
                  </a:lnTo>
                  <a:lnTo>
                    <a:pt x="1585912" y="1569402"/>
                  </a:lnTo>
                  <a:lnTo>
                    <a:pt x="1615122" y="1580514"/>
                  </a:lnTo>
                  <a:lnTo>
                    <a:pt x="1663700" y="1617662"/>
                  </a:lnTo>
                  <a:lnTo>
                    <a:pt x="1694497" y="1671954"/>
                  </a:lnTo>
                  <a:lnTo>
                    <a:pt x="1702117" y="1732597"/>
                  </a:lnTo>
                  <a:lnTo>
                    <a:pt x="1696720" y="1764029"/>
                  </a:lnTo>
                  <a:lnTo>
                    <a:pt x="1437005" y="2721927"/>
                  </a:lnTo>
                  <a:lnTo>
                    <a:pt x="1430655" y="2770822"/>
                  </a:lnTo>
                  <a:lnTo>
                    <a:pt x="1437005" y="2818129"/>
                  </a:lnTo>
                  <a:lnTo>
                    <a:pt x="1455102" y="2861627"/>
                  </a:lnTo>
                  <a:lnTo>
                    <a:pt x="1483677" y="2899092"/>
                  </a:lnTo>
                  <a:lnTo>
                    <a:pt x="1521460" y="2928302"/>
                  </a:lnTo>
                  <a:lnTo>
                    <a:pt x="1566862" y="2947035"/>
                  </a:lnTo>
                  <a:lnTo>
                    <a:pt x="1618932" y="2953067"/>
                  </a:lnTo>
                  <a:lnTo>
                    <a:pt x="1669097" y="2944812"/>
                  </a:lnTo>
                  <a:lnTo>
                    <a:pt x="1704340" y="2928302"/>
                  </a:lnTo>
                  <a:lnTo>
                    <a:pt x="1617662" y="2928302"/>
                  </a:lnTo>
                  <a:lnTo>
                    <a:pt x="1573212" y="2922904"/>
                  </a:lnTo>
                  <a:lnTo>
                    <a:pt x="1527175" y="2901950"/>
                  </a:lnTo>
                  <a:lnTo>
                    <a:pt x="1490980" y="2868612"/>
                  </a:lnTo>
                  <a:lnTo>
                    <a:pt x="1466532" y="2826385"/>
                  </a:lnTo>
                  <a:lnTo>
                    <a:pt x="1456055" y="2778442"/>
                  </a:lnTo>
                  <a:lnTo>
                    <a:pt x="1461135" y="2728277"/>
                  </a:lnTo>
                  <a:lnTo>
                    <a:pt x="1720850" y="1770379"/>
                  </a:lnTo>
                  <a:lnTo>
                    <a:pt x="1726882" y="1734820"/>
                  </a:lnTo>
                  <a:lnTo>
                    <a:pt x="1725930" y="1701800"/>
                  </a:lnTo>
                  <a:lnTo>
                    <a:pt x="1725930" y="1698942"/>
                  </a:lnTo>
                  <a:lnTo>
                    <a:pt x="1717992" y="1664017"/>
                  </a:lnTo>
                  <a:lnTo>
                    <a:pt x="1703070" y="1630679"/>
                  </a:lnTo>
                  <a:lnTo>
                    <a:pt x="1682115" y="1600517"/>
                  </a:lnTo>
                  <a:lnTo>
                    <a:pt x="1656080" y="1575752"/>
                  </a:lnTo>
                  <a:lnTo>
                    <a:pt x="1637665" y="1564322"/>
                  </a:lnTo>
                  <a:close/>
                </a:path>
                <a:path w="2555875" h="6858000">
                  <a:moveTo>
                    <a:pt x="2555875" y="0"/>
                  </a:moveTo>
                  <a:lnTo>
                    <a:pt x="2528570" y="0"/>
                  </a:lnTo>
                  <a:lnTo>
                    <a:pt x="2100177" y="1562100"/>
                  </a:lnTo>
                  <a:lnTo>
                    <a:pt x="1757680" y="2837497"/>
                  </a:lnTo>
                  <a:lnTo>
                    <a:pt x="1732915" y="2875279"/>
                  </a:lnTo>
                  <a:lnTo>
                    <a:pt x="1699895" y="2903537"/>
                  </a:lnTo>
                  <a:lnTo>
                    <a:pt x="1660525" y="2921635"/>
                  </a:lnTo>
                  <a:lnTo>
                    <a:pt x="1617662" y="2928302"/>
                  </a:lnTo>
                  <a:lnTo>
                    <a:pt x="1704340" y="2928302"/>
                  </a:lnTo>
                  <a:lnTo>
                    <a:pt x="1714817" y="2923540"/>
                  </a:lnTo>
                  <a:lnTo>
                    <a:pt x="1753235" y="2890520"/>
                  </a:lnTo>
                  <a:lnTo>
                    <a:pt x="1782127" y="2846387"/>
                  </a:lnTo>
                  <a:lnTo>
                    <a:pt x="1782127" y="2845117"/>
                  </a:lnTo>
                  <a:lnTo>
                    <a:pt x="2124710" y="1568132"/>
                  </a:lnTo>
                  <a:lnTo>
                    <a:pt x="2555875" y="0"/>
                  </a:lnTo>
                  <a:close/>
                </a:path>
              </a:pathLst>
            </a:custGeom>
            <a:solidFill>
              <a:srgbClr val="FFB8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7895589" y="5207635"/>
              <a:ext cx="756285" cy="1645920"/>
            </a:xfrm>
            <a:custGeom>
              <a:avLst/>
              <a:gdLst/>
              <a:ahLst/>
              <a:cxnLst/>
              <a:rect l="l" t="t" r="r" b="b"/>
              <a:pathLst>
                <a:path w="756284" h="1645920">
                  <a:moveTo>
                    <a:pt x="578484" y="0"/>
                  </a:moveTo>
                  <a:lnTo>
                    <a:pt x="532129" y="6350"/>
                  </a:lnTo>
                  <a:lnTo>
                    <a:pt x="489902" y="24129"/>
                  </a:lnTo>
                  <a:lnTo>
                    <a:pt x="453389" y="52387"/>
                  </a:lnTo>
                  <a:lnTo>
                    <a:pt x="425132" y="89534"/>
                  </a:lnTo>
                  <a:lnTo>
                    <a:pt x="406400" y="134619"/>
                  </a:lnTo>
                  <a:lnTo>
                    <a:pt x="0" y="1645602"/>
                  </a:lnTo>
                  <a:lnTo>
                    <a:pt x="26352" y="1645602"/>
                  </a:lnTo>
                  <a:lnTo>
                    <a:pt x="430212" y="140969"/>
                  </a:lnTo>
                  <a:lnTo>
                    <a:pt x="450214" y="95249"/>
                  </a:lnTo>
                  <a:lnTo>
                    <a:pt x="482282" y="59689"/>
                  </a:lnTo>
                  <a:lnTo>
                    <a:pt x="523239" y="35559"/>
                  </a:lnTo>
                  <a:lnTo>
                    <a:pt x="569594" y="25399"/>
                  </a:lnTo>
                  <a:lnTo>
                    <a:pt x="662362" y="25399"/>
                  </a:lnTo>
                  <a:lnTo>
                    <a:pt x="624839" y="6350"/>
                  </a:lnTo>
                  <a:lnTo>
                    <a:pt x="578484" y="0"/>
                  </a:lnTo>
                  <a:close/>
                </a:path>
                <a:path w="756284" h="1645920">
                  <a:moveTo>
                    <a:pt x="662362" y="25399"/>
                  </a:moveTo>
                  <a:lnTo>
                    <a:pt x="569594" y="25399"/>
                  </a:lnTo>
                  <a:lnTo>
                    <a:pt x="618489" y="30797"/>
                  </a:lnTo>
                  <a:lnTo>
                    <a:pt x="672464" y="57784"/>
                  </a:lnTo>
                  <a:lnTo>
                    <a:pt x="711517" y="103822"/>
                  </a:lnTo>
                  <a:lnTo>
                    <a:pt x="730884" y="161607"/>
                  </a:lnTo>
                  <a:lnTo>
                    <a:pt x="731837" y="192087"/>
                  </a:lnTo>
                  <a:lnTo>
                    <a:pt x="726439" y="222884"/>
                  </a:lnTo>
                  <a:lnTo>
                    <a:pt x="343852" y="1645602"/>
                  </a:lnTo>
                  <a:lnTo>
                    <a:pt x="370204" y="1645602"/>
                  </a:lnTo>
                  <a:lnTo>
                    <a:pt x="750252" y="229552"/>
                  </a:lnTo>
                  <a:lnTo>
                    <a:pt x="756284" y="193674"/>
                  </a:lnTo>
                  <a:lnTo>
                    <a:pt x="755332" y="158432"/>
                  </a:lnTo>
                  <a:lnTo>
                    <a:pt x="732789" y="91122"/>
                  </a:lnTo>
                  <a:lnTo>
                    <a:pt x="686752" y="37782"/>
                  </a:lnTo>
                  <a:lnTo>
                    <a:pt x="662362" y="25399"/>
                  </a:lnTo>
                  <a:close/>
                </a:path>
              </a:pathLst>
            </a:custGeom>
            <a:solidFill>
              <a:srgbClr val="D679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548879" y="6167120"/>
              <a:ext cx="3294379" cy="612140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402579" y="1963420"/>
              <a:ext cx="6789420" cy="3643629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598159" y="2158999"/>
              <a:ext cx="6217920" cy="3065780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8114029" y="3686810"/>
              <a:ext cx="1178560" cy="185420"/>
            </a:xfrm>
            <a:custGeom>
              <a:avLst/>
              <a:gdLst/>
              <a:ahLst/>
              <a:cxnLst/>
              <a:rect l="l" t="t" r="r" b="b"/>
              <a:pathLst>
                <a:path w="1178559" h="185420">
                  <a:moveTo>
                    <a:pt x="0" y="185419"/>
                  </a:moveTo>
                  <a:lnTo>
                    <a:pt x="1178560" y="185419"/>
                  </a:lnTo>
                  <a:lnTo>
                    <a:pt x="1178560" y="0"/>
                  </a:lnTo>
                  <a:lnTo>
                    <a:pt x="0" y="0"/>
                  </a:lnTo>
                  <a:lnTo>
                    <a:pt x="0" y="185419"/>
                  </a:lnTo>
                </a:path>
              </a:pathLst>
            </a:custGeom>
            <a:ln w="285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9914890" y="33019"/>
            <a:ext cx="2174240" cy="1244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50" spc="60" dirty="0">
                <a:latin typeface="Calibri"/>
                <a:cs typeface="Calibri"/>
              </a:rPr>
              <a:t>CSP004_C_E:</a:t>
            </a:r>
            <a:r>
              <a:rPr sz="650" spc="35" dirty="0">
                <a:latin typeface="Calibri"/>
                <a:cs typeface="Calibri"/>
              </a:rPr>
              <a:t> </a:t>
            </a:r>
            <a:r>
              <a:rPr sz="650" spc="55" dirty="0">
                <a:latin typeface="Calibri"/>
                <a:cs typeface="Calibri"/>
              </a:rPr>
              <a:t>Abdelkader</a:t>
            </a:r>
            <a:r>
              <a:rPr sz="650" spc="30" dirty="0">
                <a:latin typeface="Calibri"/>
                <a:cs typeface="Calibri"/>
              </a:rPr>
              <a:t> </a:t>
            </a:r>
            <a:r>
              <a:rPr sz="650" spc="60" dirty="0">
                <a:latin typeface="Calibri"/>
                <a:cs typeface="Calibri"/>
              </a:rPr>
              <a:t>Shaaban</a:t>
            </a:r>
            <a:r>
              <a:rPr sz="650" spc="40" dirty="0">
                <a:latin typeface="Calibri"/>
                <a:cs typeface="Calibri"/>
              </a:rPr>
              <a:t> </a:t>
            </a:r>
            <a:r>
              <a:rPr sz="650" spc="55" dirty="0">
                <a:latin typeface="Calibri"/>
                <a:cs typeface="Calibri"/>
              </a:rPr>
              <a:t>και</a:t>
            </a:r>
            <a:r>
              <a:rPr sz="650" spc="25" dirty="0">
                <a:latin typeface="Calibri"/>
                <a:cs typeface="Calibri"/>
              </a:rPr>
              <a:t> </a:t>
            </a:r>
            <a:r>
              <a:rPr sz="650" spc="50" dirty="0">
                <a:latin typeface="Calibri"/>
                <a:cs typeface="Calibri"/>
              </a:rPr>
              <a:t>Stefan</a:t>
            </a:r>
            <a:r>
              <a:rPr sz="650" spc="30" dirty="0">
                <a:latin typeface="Calibri"/>
                <a:cs typeface="Calibri"/>
              </a:rPr>
              <a:t> </a:t>
            </a:r>
            <a:r>
              <a:rPr sz="650" spc="50" dirty="0">
                <a:latin typeface="Calibri"/>
                <a:cs typeface="Calibri"/>
              </a:rPr>
              <a:t>Schauer</a:t>
            </a:r>
            <a:endParaRPr sz="650">
              <a:latin typeface="Calibri"/>
              <a:cs typeface="Calibri"/>
            </a:endParaRPr>
          </a:p>
        </p:txBody>
      </p:sp>
      <p:sp>
        <p:nvSpPr>
          <p:cNvPr id="18" name="object 1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720"/>
              </a:lnSpc>
            </a:pPr>
            <a:r>
              <a:rPr spc="30" dirty="0"/>
              <a:t>24</a:t>
            </a:r>
          </a:p>
        </p:txBody>
      </p: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946467" y="762634"/>
            <a:ext cx="3990340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145" dirty="0">
                <a:solidFill>
                  <a:srgbClr val="000000"/>
                </a:solidFill>
              </a:rPr>
              <a:t>Εκτέλεση</a:t>
            </a:r>
            <a:r>
              <a:rPr spc="160" dirty="0">
                <a:solidFill>
                  <a:srgbClr val="000000"/>
                </a:solidFill>
              </a:rPr>
              <a:t> </a:t>
            </a:r>
            <a:r>
              <a:rPr spc="130" dirty="0">
                <a:solidFill>
                  <a:srgbClr val="000000"/>
                </a:solidFill>
              </a:rPr>
              <a:t>κανόνων</a:t>
            </a:r>
            <a:r>
              <a:rPr spc="165" dirty="0">
                <a:solidFill>
                  <a:srgbClr val="000000"/>
                </a:solidFill>
              </a:rPr>
              <a:t> προσαρμογής</a:t>
            </a:r>
          </a:p>
        </p:txBody>
      </p:sp>
      <p:sp>
        <p:nvSpPr>
          <p:cNvPr id="12" name="object 12"/>
          <p:cNvSpPr txBox="1"/>
          <p:nvPr/>
        </p:nvSpPr>
        <p:spPr>
          <a:xfrm>
            <a:off x="5866129" y="1440418"/>
            <a:ext cx="2844165" cy="452120"/>
          </a:xfrm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L="300355" indent="-287655">
              <a:lnSpc>
                <a:spcPct val="100000"/>
              </a:lnSpc>
              <a:spcBef>
                <a:spcPts val="190"/>
              </a:spcBef>
              <a:buSzPct val="160000"/>
              <a:buFont typeface="Arial"/>
              <a:buChar char="•"/>
              <a:tabLst>
                <a:tab pos="299720" algn="l"/>
                <a:tab pos="300355" algn="l"/>
              </a:tabLst>
            </a:pPr>
            <a:r>
              <a:rPr sz="1000" b="1" spc="85" dirty="0">
                <a:latin typeface="Calibri"/>
                <a:cs typeface="Calibri"/>
              </a:rPr>
              <a:t>Ελέγξτε</a:t>
            </a:r>
            <a:r>
              <a:rPr sz="1000" b="1" spc="25" dirty="0">
                <a:latin typeface="Calibri"/>
                <a:cs typeface="Calibri"/>
              </a:rPr>
              <a:t> </a:t>
            </a:r>
            <a:r>
              <a:rPr sz="1000" b="1" spc="90" dirty="0">
                <a:latin typeface="Calibri"/>
                <a:cs typeface="Calibri"/>
              </a:rPr>
              <a:t>το</a:t>
            </a:r>
            <a:r>
              <a:rPr sz="1000" b="1" spc="25" dirty="0">
                <a:latin typeface="Calibri"/>
                <a:cs typeface="Calibri"/>
              </a:rPr>
              <a:t> </a:t>
            </a:r>
            <a:r>
              <a:rPr sz="1000" b="1" spc="70" dirty="0">
                <a:latin typeface="Calibri"/>
                <a:cs typeface="Calibri"/>
              </a:rPr>
              <a:t>ημερολόγιο:</a:t>
            </a:r>
            <a:endParaRPr sz="1000">
              <a:latin typeface="Calibri"/>
              <a:cs typeface="Calibri"/>
            </a:endParaRPr>
          </a:p>
          <a:p>
            <a:pPr marL="757555" lvl="1" indent="-287020">
              <a:lnSpc>
                <a:spcPct val="100000"/>
              </a:lnSpc>
              <a:spcBef>
                <a:spcPts val="745"/>
              </a:spcBef>
              <a:buSzPct val="160000"/>
              <a:buFont typeface="Arial"/>
              <a:buChar char="•"/>
              <a:tabLst>
                <a:tab pos="756920" algn="l"/>
                <a:tab pos="757555" algn="l"/>
              </a:tabLst>
            </a:pPr>
            <a:r>
              <a:rPr sz="1000" b="1" spc="75" dirty="0">
                <a:solidFill>
                  <a:srgbClr val="CF2D1C"/>
                </a:solidFill>
                <a:latin typeface="Calibri"/>
                <a:cs typeface="Calibri"/>
              </a:rPr>
              <a:t>sudo</a:t>
            </a:r>
            <a:r>
              <a:rPr sz="1000" b="1" dirty="0">
                <a:solidFill>
                  <a:srgbClr val="CF2D1C"/>
                </a:solidFill>
                <a:latin typeface="Calibri"/>
                <a:cs typeface="Calibri"/>
              </a:rPr>
              <a:t> </a:t>
            </a:r>
            <a:r>
              <a:rPr sz="1000" b="1" spc="60" dirty="0">
                <a:solidFill>
                  <a:srgbClr val="CF2D1C"/>
                </a:solidFill>
                <a:latin typeface="Calibri"/>
                <a:cs typeface="Calibri"/>
              </a:rPr>
              <a:t>cat</a:t>
            </a:r>
            <a:r>
              <a:rPr sz="1000" b="1" dirty="0">
                <a:solidFill>
                  <a:srgbClr val="CF2D1C"/>
                </a:solidFill>
                <a:latin typeface="Calibri"/>
                <a:cs typeface="Calibri"/>
              </a:rPr>
              <a:t> </a:t>
            </a:r>
            <a:r>
              <a:rPr sz="1000" b="1" spc="50" dirty="0">
                <a:solidFill>
                  <a:srgbClr val="CF2D1C"/>
                </a:solidFill>
                <a:latin typeface="Calibri"/>
                <a:cs typeface="Calibri"/>
              </a:rPr>
              <a:t>/var/log/suricata/fast.log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618490" y="3140709"/>
            <a:ext cx="54102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86385" indent="-286385">
              <a:lnSpc>
                <a:spcPct val="100000"/>
              </a:lnSpc>
              <a:spcBef>
                <a:spcPts val="100"/>
              </a:spcBef>
              <a:buSzPct val="160000"/>
              <a:buFont typeface="Arial"/>
              <a:buChar char="•"/>
              <a:tabLst>
                <a:tab pos="286385" algn="l"/>
                <a:tab pos="287020" algn="l"/>
              </a:tabLst>
            </a:pPr>
            <a:r>
              <a:rPr sz="1000" b="1" spc="55" dirty="0">
                <a:latin typeface="Calibri"/>
                <a:cs typeface="Calibri"/>
              </a:rPr>
              <a:t>P</a:t>
            </a:r>
            <a:r>
              <a:rPr sz="1000" b="1" spc="10" dirty="0">
                <a:latin typeface="Calibri"/>
                <a:cs typeface="Calibri"/>
              </a:rPr>
              <a:t>i</a:t>
            </a:r>
            <a:r>
              <a:rPr sz="1000" b="1" spc="55" dirty="0">
                <a:latin typeface="Calibri"/>
                <a:cs typeface="Calibri"/>
              </a:rPr>
              <a:t>n</a:t>
            </a:r>
            <a:r>
              <a:rPr sz="1000" b="1" spc="70" dirty="0">
                <a:latin typeface="Calibri"/>
                <a:cs typeface="Calibri"/>
              </a:rPr>
              <a:t>g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076325" y="3384867"/>
            <a:ext cx="210185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85750" indent="-285750">
              <a:lnSpc>
                <a:spcPct val="100000"/>
              </a:lnSpc>
              <a:spcBef>
                <a:spcPts val="100"/>
              </a:spcBef>
              <a:buSzPct val="160000"/>
              <a:buFont typeface="Arial"/>
              <a:buChar char="•"/>
              <a:tabLst>
                <a:tab pos="285750" algn="l"/>
                <a:tab pos="286385" algn="l"/>
              </a:tabLst>
            </a:pPr>
            <a:r>
              <a:rPr sz="1000" b="1" spc="70" dirty="0">
                <a:solidFill>
                  <a:srgbClr val="CF2D1C"/>
                </a:solidFill>
                <a:latin typeface="Calibri"/>
                <a:cs typeface="Calibri"/>
              </a:rPr>
              <a:t>Εντολή</a:t>
            </a:r>
            <a:r>
              <a:rPr sz="1000" b="1" spc="15" dirty="0">
                <a:solidFill>
                  <a:srgbClr val="CF2D1C"/>
                </a:solidFill>
                <a:latin typeface="Calibri"/>
                <a:cs typeface="Calibri"/>
              </a:rPr>
              <a:t> </a:t>
            </a:r>
            <a:r>
              <a:rPr sz="1000" b="1" spc="65" dirty="0">
                <a:solidFill>
                  <a:srgbClr val="CF2D1C"/>
                </a:solidFill>
                <a:latin typeface="Calibri"/>
                <a:cs typeface="Calibri"/>
              </a:rPr>
              <a:t>Ping</a:t>
            </a:r>
            <a:r>
              <a:rPr sz="1000" b="1" spc="20" dirty="0">
                <a:solidFill>
                  <a:srgbClr val="CF2D1C"/>
                </a:solidFill>
                <a:latin typeface="Calibri"/>
                <a:cs typeface="Calibri"/>
              </a:rPr>
              <a:t> </a:t>
            </a:r>
            <a:r>
              <a:rPr sz="1000" b="1" spc="85" dirty="0">
                <a:solidFill>
                  <a:srgbClr val="CF2D1C"/>
                </a:solidFill>
                <a:latin typeface="Calibri"/>
                <a:cs typeface="Calibri"/>
              </a:rPr>
              <a:t>από</a:t>
            </a:r>
            <a:r>
              <a:rPr sz="1000" b="1" spc="20" dirty="0">
                <a:solidFill>
                  <a:srgbClr val="CF2D1C"/>
                </a:solidFill>
                <a:latin typeface="Calibri"/>
                <a:cs typeface="Calibri"/>
              </a:rPr>
              <a:t> </a:t>
            </a:r>
            <a:r>
              <a:rPr sz="1000" b="1" spc="65" dirty="0">
                <a:solidFill>
                  <a:srgbClr val="CF2D1C"/>
                </a:solidFill>
                <a:latin typeface="Calibri"/>
                <a:cs typeface="Calibri"/>
              </a:rPr>
              <a:t>το</a:t>
            </a:r>
            <a:r>
              <a:rPr sz="1000" b="1" spc="15" dirty="0">
                <a:solidFill>
                  <a:srgbClr val="CF2D1C"/>
                </a:solidFill>
                <a:latin typeface="Calibri"/>
                <a:cs typeface="Calibri"/>
              </a:rPr>
              <a:t> </a:t>
            </a:r>
            <a:r>
              <a:rPr sz="1000" b="1" spc="75" dirty="0">
                <a:solidFill>
                  <a:srgbClr val="CF2D1C"/>
                </a:solidFill>
                <a:latin typeface="Calibri"/>
                <a:cs typeface="Calibri"/>
              </a:rPr>
              <a:t>admin</a:t>
            </a:r>
            <a:r>
              <a:rPr sz="1000" b="1" spc="20" dirty="0">
                <a:solidFill>
                  <a:srgbClr val="CF2D1C"/>
                </a:solidFill>
                <a:latin typeface="Calibri"/>
                <a:cs typeface="Calibri"/>
              </a:rPr>
              <a:t> </a:t>
            </a:r>
            <a:r>
              <a:rPr sz="1000" b="1" spc="45" dirty="0">
                <a:solidFill>
                  <a:srgbClr val="CF2D1C"/>
                </a:solidFill>
                <a:latin typeface="Calibri"/>
                <a:cs typeface="Calibri"/>
              </a:rPr>
              <a:t>Kai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350644" y="3630295"/>
            <a:ext cx="228663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spc="75" dirty="0">
                <a:solidFill>
                  <a:srgbClr val="CF2D1C"/>
                </a:solidFill>
                <a:latin typeface="Calibri"/>
                <a:cs typeface="Calibri"/>
              </a:rPr>
              <a:t>συσκευή</a:t>
            </a:r>
            <a:r>
              <a:rPr sz="1000" b="1" spc="25" dirty="0">
                <a:solidFill>
                  <a:srgbClr val="CF2D1C"/>
                </a:solidFill>
                <a:latin typeface="Calibri"/>
                <a:cs typeface="Calibri"/>
              </a:rPr>
              <a:t> </a:t>
            </a:r>
            <a:r>
              <a:rPr sz="1000" b="1" spc="70" dirty="0">
                <a:solidFill>
                  <a:srgbClr val="CF2D1C"/>
                </a:solidFill>
                <a:latin typeface="Calibri"/>
                <a:cs typeface="Calibri"/>
              </a:rPr>
              <a:t>στην</a:t>
            </a:r>
            <a:r>
              <a:rPr sz="1000" b="1" spc="25" dirty="0">
                <a:solidFill>
                  <a:srgbClr val="CF2D1C"/>
                </a:solidFill>
                <a:latin typeface="Calibri"/>
                <a:cs typeface="Calibri"/>
              </a:rPr>
              <a:t> </a:t>
            </a:r>
            <a:r>
              <a:rPr sz="1000" b="1" spc="55" dirty="0">
                <a:solidFill>
                  <a:srgbClr val="CF2D1C"/>
                </a:solidFill>
                <a:latin typeface="Calibri"/>
                <a:cs typeface="Calibri"/>
              </a:rPr>
              <a:t>ιστοσελίδα</a:t>
            </a:r>
            <a:r>
              <a:rPr sz="1000" b="1" spc="20" dirty="0">
                <a:solidFill>
                  <a:srgbClr val="CF2D1C"/>
                </a:solidFill>
                <a:latin typeface="Calibri"/>
                <a:cs typeface="Calibri"/>
              </a:rPr>
              <a:t> </a:t>
            </a:r>
            <a:r>
              <a:rPr sz="1000" b="1" spc="65" dirty="0">
                <a:solidFill>
                  <a:srgbClr val="CF2D1C"/>
                </a:solidFill>
                <a:latin typeface="Calibri"/>
                <a:cs typeface="Calibri"/>
              </a:rPr>
              <a:t>testmynids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755015" y="4399597"/>
            <a:ext cx="4393565" cy="5270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0"/>
              </a:spcBef>
            </a:pPr>
            <a:r>
              <a:rPr sz="1100" spc="85" dirty="0">
                <a:latin typeface="Calibri"/>
                <a:cs typeface="Calibri"/>
              </a:rPr>
              <a:t>Τα</a:t>
            </a:r>
            <a:r>
              <a:rPr sz="1100" spc="90" dirty="0">
                <a:latin typeface="Calibri"/>
                <a:cs typeface="Calibri"/>
              </a:rPr>
              <a:t> </a:t>
            </a:r>
            <a:r>
              <a:rPr sz="1100" b="1" spc="80" dirty="0">
                <a:latin typeface="Calibri"/>
                <a:cs typeface="Calibri"/>
              </a:rPr>
              <a:t>αποτελέσματα</a:t>
            </a:r>
            <a:r>
              <a:rPr sz="1100" b="1" spc="85" dirty="0">
                <a:latin typeface="Calibri"/>
                <a:cs typeface="Calibri"/>
              </a:rPr>
              <a:t> </a:t>
            </a:r>
            <a:r>
              <a:rPr sz="1100" spc="70" dirty="0">
                <a:latin typeface="Calibri"/>
                <a:cs typeface="Calibri"/>
              </a:rPr>
              <a:t>ενδέχεται</a:t>
            </a:r>
            <a:r>
              <a:rPr sz="1100" spc="75" dirty="0">
                <a:latin typeface="Calibri"/>
                <a:cs typeface="Calibri"/>
              </a:rPr>
              <a:t> </a:t>
            </a:r>
            <a:r>
              <a:rPr sz="1100" spc="80" dirty="0">
                <a:latin typeface="Calibri"/>
                <a:cs typeface="Calibri"/>
              </a:rPr>
              <a:t>να</a:t>
            </a:r>
            <a:r>
              <a:rPr sz="1100" spc="85" dirty="0">
                <a:latin typeface="Calibri"/>
                <a:cs typeface="Calibri"/>
              </a:rPr>
              <a:t> </a:t>
            </a:r>
            <a:r>
              <a:rPr sz="1100" spc="80" dirty="0">
                <a:latin typeface="Calibri"/>
                <a:cs typeface="Calibri"/>
              </a:rPr>
              <a:t>μην</a:t>
            </a:r>
            <a:r>
              <a:rPr sz="1100" spc="85" dirty="0">
                <a:latin typeface="Calibri"/>
                <a:cs typeface="Calibri"/>
              </a:rPr>
              <a:t> </a:t>
            </a:r>
            <a:r>
              <a:rPr sz="1100" b="1" spc="80" dirty="0">
                <a:latin typeface="Calibri"/>
                <a:cs typeface="Calibri"/>
              </a:rPr>
              <a:t>εμφανιστούν</a:t>
            </a:r>
            <a:r>
              <a:rPr sz="1100" b="1" spc="85" dirty="0">
                <a:latin typeface="Calibri"/>
                <a:cs typeface="Calibri"/>
              </a:rPr>
              <a:t> </a:t>
            </a:r>
            <a:r>
              <a:rPr sz="1100" b="1" spc="80" dirty="0">
                <a:latin typeface="Calibri"/>
                <a:cs typeface="Calibri"/>
              </a:rPr>
              <a:t>αμέσως. </a:t>
            </a:r>
            <a:r>
              <a:rPr sz="1100" b="1" spc="85" dirty="0">
                <a:latin typeface="Calibri"/>
                <a:cs typeface="Calibri"/>
              </a:rPr>
              <a:t> </a:t>
            </a:r>
            <a:r>
              <a:rPr sz="1100" spc="70" dirty="0">
                <a:latin typeface="Calibri"/>
                <a:cs typeface="Calibri"/>
              </a:rPr>
              <a:t>Περιμένετε </a:t>
            </a:r>
            <a:r>
              <a:rPr sz="1100" spc="65" dirty="0">
                <a:latin typeface="Calibri"/>
                <a:cs typeface="Calibri"/>
              </a:rPr>
              <a:t>λίγο </a:t>
            </a:r>
            <a:r>
              <a:rPr sz="1100" spc="70" dirty="0">
                <a:latin typeface="Calibri"/>
                <a:cs typeface="Calibri"/>
              </a:rPr>
              <a:t>μέχρι </a:t>
            </a:r>
            <a:r>
              <a:rPr sz="1100" spc="85" dirty="0">
                <a:latin typeface="Calibri"/>
                <a:cs typeface="Calibri"/>
              </a:rPr>
              <a:t>ο </a:t>
            </a:r>
            <a:r>
              <a:rPr sz="1100" b="1" spc="90" dirty="0">
                <a:latin typeface="Calibri"/>
                <a:cs typeface="Calibri"/>
              </a:rPr>
              <a:t>πρόσφατα </a:t>
            </a:r>
            <a:r>
              <a:rPr sz="1100" b="1" spc="75" dirty="0">
                <a:latin typeface="Calibri"/>
                <a:cs typeface="Calibri"/>
              </a:rPr>
              <a:t>προστιθέμενος </a:t>
            </a:r>
            <a:r>
              <a:rPr sz="1100" b="1" spc="80" dirty="0">
                <a:latin typeface="Calibri"/>
                <a:cs typeface="Calibri"/>
              </a:rPr>
              <a:t>κανόνας </a:t>
            </a:r>
            <a:r>
              <a:rPr sz="1100" spc="80" dirty="0">
                <a:latin typeface="Calibri"/>
                <a:cs typeface="Calibri"/>
              </a:rPr>
              <a:t>να </a:t>
            </a:r>
            <a:r>
              <a:rPr sz="1100" spc="85" dirty="0">
                <a:latin typeface="Calibri"/>
                <a:cs typeface="Calibri"/>
              </a:rPr>
              <a:t> </a:t>
            </a:r>
            <a:r>
              <a:rPr sz="1100" spc="70" dirty="0">
                <a:latin typeface="Calibri"/>
                <a:cs typeface="Calibri"/>
              </a:rPr>
              <a:t>ανιχνεύσει</a:t>
            </a:r>
            <a:r>
              <a:rPr sz="1100" spc="30" dirty="0">
                <a:latin typeface="Calibri"/>
                <a:cs typeface="Calibri"/>
              </a:rPr>
              <a:t> </a:t>
            </a:r>
            <a:r>
              <a:rPr sz="1100" spc="55" dirty="0">
                <a:latin typeface="Calibri"/>
                <a:cs typeface="Calibri"/>
              </a:rPr>
              <a:t>τις</a:t>
            </a:r>
            <a:r>
              <a:rPr sz="1100" spc="35" dirty="0">
                <a:latin typeface="Calibri"/>
                <a:cs typeface="Calibri"/>
              </a:rPr>
              <a:t> </a:t>
            </a:r>
            <a:r>
              <a:rPr sz="1100" b="1" spc="75" dirty="0">
                <a:latin typeface="Calibri"/>
                <a:cs typeface="Calibri"/>
              </a:rPr>
              <a:t>δραστηριότητες</a:t>
            </a:r>
            <a:r>
              <a:rPr sz="1100" b="1" spc="35" dirty="0">
                <a:latin typeface="Calibri"/>
                <a:cs typeface="Calibri"/>
              </a:rPr>
              <a:t> </a:t>
            </a:r>
            <a:r>
              <a:rPr sz="1100" spc="70" dirty="0">
                <a:latin typeface="Calibri"/>
                <a:cs typeface="Calibri"/>
              </a:rPr>
              <a:t>ping</a:t>
            </a:r>
            <a:r>
              <a:rPr sz="1100" spc="35" dirty="0">
                <a:latin typeface="Calibri"/>
                <a:cs typeface="Calibri"/>
              </a:rPr>
              <a:t> </a:t>
            </a:r>
            <a:r>
              <a:rPr sz="1100" spc="75" dirty="0">
                <a:latin typeface="Calibri"/>
                <a:cs typeface="Calibri"/>
              </a:rPr>
              <a:t>στο</a:t>
            </a:r>
            <a:r>
              <a:rPr sz="1100" spc="35" dirty="0">
                <a:latin typeface="Calibri"/>
                <a:cs typeface="Calibri"/>
              </a:rPr>
              <a:t> </a:t>
            </a:r>
            <a:r>
              <a:rPr sz="1100" b="1" spc="70" dirty="0">
                <a:latin typeface="Calibri"/>
                <a:cs typeface="Calibri"/>
              </a:rPr>
              <a:t>δίκτυό</a:t>
            </a:r>
            <a:r>
              <a:rPr sz="1100" b="1" spc="35" dirty="0">
                <a:latin typeface="Calibri"/>
                <a:cs typeface="Calibri"/>
              </a:rPr>
              <a:t> </a:t>
            </a:r>
            <a:r>
              <a:rPr sz="1100" spc="70" dirty="0">
                <a:latin typeface="Calibri"/>
                <a:cs typeface="Calibri"/>
              </a:rPr>
              <a:t>σας</a:t>
            </a:r>
            <a:r>
              <a:rPr sz="1100" b="1" spc="70" dirty="0">
                <a:latin typeface="Calibri"/>
                <a:cs typeface="Calibri"/>
              </a:rPr>
              <a:t>.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9372600" y="3480117"/>
            <a:ext cx="1956435" cy="1244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50" b="1" spc="25" dirty="0">
                <a:solidFill>
                  <a:srgbClr val="CF2D1C"/>
                </a:solidFill>
                <a:latin typeface="Calibri"/>
                <a:cs typeface="Calibri"/>
              </a:rPr>
              <a:t>Διαχειριστής</a:t>
            </a:r>
            <a:r>
              <a:rPr sz="650" b="1" spc="10" dirty="0">
                <a:solidFill>
                  <a:srgbClr val="CF2D1C"/>
                </a:solidFill>
                <a:latin typeface="Calibri"/>
                <a:cs typeface="Calibri"/>
              </a:rPr>
              <a:t> </a:t>
            </a:r>
            <a:r>
              <a:rPr sz="650" b="1" spc="20" dirty="0">
                <a:solidFill>
                  <a:srgbClr val="CF2D1C"/>
                </a:solidFill>
                <a:latin typeface="Calibri"/>
                <a:cs typeface="Calibri"/>
              </a:rPr>
              <a:t>Kali</a:t>
            </a:r>
            <a:r>
              <a:rPr sz="650" b="1" spc="15" dirty="0">
                <a:solidFill>
                  <a:srgbClr val="CF2D1C"/>
                </a:solidFill>
                <a:latin typeface="Calibri"/>
                <a:cs typeface="Calibri"/>
              </a:rPr>
              <a:t> </a:t>
            </a:r>
            <a:r>
              <a:rPr sz="650" b="1" spc="25" dirty="0">
                <a:solidFill>
                  <a:srgbClr val="CF2D1C"/>
                </a:solidFill>
                <a:latin typeface="Calibri"/>
                <a:cs typeface="Calibri"/>
              </a:rPr>
              <a:t>pings</a:t>
            </a:r>
            <a:r>
              <a:rPr sz="650" b="1" spc="20" dirty="0">
                <a:solidFill>
                  <a:srgbClr val="CF2D1C"/>
                </a:solidFill>
                <a:latin typeface="Calibri"/>
                <a:cs typeface="Calibri"/>
              </a:rPr>
              <a:t> </a:t>
            </a:r>
            <a:r>
              <a:rPr sz="650" b="1" spc="25" dirty="0">
                <a:solidFill>
                  <a:srgbClr val="CF2D1C"/>
                </a:solidFill>
                <a:latin typeface="Calibri"/>
                <a:cs typeface="Calibri"/>
              </a:rPr>
              <a:t>στην</a:t>
            </a:r>
            <a:r>
              <a:rPr sz="650" b="1" spc="15" dirty="0">
                <a:solidFill>
                  <a:srgbClr val="CF2D1C"/>
                </a:solidFill>
                <a:latin typeface="Calibri"/>
                <a:cs typeface="Calibri"/>
              </a:rPr>
              <a:t> ιστοσελίδα</a:t>
            </a:r>
            <a:r>
              <a:rPr sz="650" b="1" spc="5" dirty="0">
                <a:solidFill>
                  <a:srgbClr val="CF2D1C"/>
                </a:solidFill>
                <a:latin typeface="Calibri"/>
                <a:cs typeface="Calibri"/>
              </a:rPr>
              <a:t> </a:t>
            </a:r>
            <a:r>
              <a:rPr sz="650" b="1" spc="25" dirty="0">
                <a:solidFill>
                  <a:srgbClr val="CF2D1C"/>
                </a:solidFill>
                <a:latin typeface="Calibri"/>
                <a:cs typeface="Calibri"/>
              </a:rPr>
              <a:t>testmynids</a:t>
            </a:r>
            <a:endParaRPr sz="6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75030" y="411479"/>
            <a:ext cx="3754754" cy="3683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250" spc="170" dirty="0">
                <a:solidFill>
                  <a:srgbClr val="000000"/>
                </a:solidFill>
              </a:rPr>
              <a:t>Ασφάλεια ακραίου</a:t>
            </a:r>
            <a:r>
              <a:rPr sz="2250" spc="185" dirty="0">
                <a:solidFill>
                  <a:srgbClr val="000000"/>
                </a:solidFill>
              </a:rPr>
              <a:t> </a:t>
            </a:r>
            <a:r>
              <a:rPr sz="2250" spc="170" dirty="0">
                <a:solidFill>
                  <a:srgbClr val="000000"/>
                </a:solidFill>
              </a:rPr>
              <a:t>σημείου</a:t>
            </a:r>
            <a:endParaRPr sz="2250"/>
          </a:p>
        </p:txBody>
      </p:sp>
      <p:sp>
        <p:nvSpPr>
          <p:cNvPr id="3" name="object 3"/>
          <p:cNvSpPr txBox="1"/>
          <p:nvPr/>
        </p:nvSpPr>
        <p:spPr>
          <a:xfrm>
            <a:off x="419100" y="1998979"/>
            <a:ext cx="804545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b="1" spc="80" dirty="0">
                <a:latin typeface="Calibri"/>
                <a:cs typeface="Calibri"/>
              </a:rPr>
              <a:t>Διάρθρωση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19100" y="3537267"/>
            <a:ext cx="3169920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b="1" spc="70" dirty="0">
                <a:latin typeface="Calibri"/>
                <a:cs typeface="Calibri"/>
              </a:rPr>
              <a:t>Επιλέξτε</a:t>
            </a:r>
            <a:r>
              <a:rPr sz="1100" b="1" spc="35" dirty="0">
                <a:latin typeface="Calibri"/>
                <a:cs typeface="Calibri"/>
              </a:rPr>
              <a:t> </a:t>
            </a:r>
            <a:r>
              <a:rPr sz="1100" b="1" spc="75" dirty="0">
                <a:latin typeface="Calibri"/>
                <a:cs typeface="Calibri"/>
              </a:rPr>
              <a:t>τον</a:t>
            </a:r>
            <a:r>
              <a:rPr sz="1100" b="1" spc="35" dirty="0">
                <a:latin typeface="Calibri"/>
                <a:cs typeface="Calibri"/>
              </a:rPr>
              <a:t> </a:t>
            </a:r>
            <a:r>
              <a:rPr sz="1100" b="1" spc="80" dirty="0">
                <a:latin typeface="Calibri"/>
                <a:cs typeface="Calibri"/>
              </a:rPr>
              <a:t>πράκτορα</a:t>
            </a:r>
            <a:r>
              <a:rPr sz="1100" b="1" spc="35" dirty="0">
                <a:latin typeface="Calibri"/>
                <a:cs typeface="Calibri"/>
              </a:rPr>
              <a:t> </a:t>
            </a:r>
            <a:r>
              <a:rPr sz="1100" b="1" spc="90" dirty="0">
                <a:latin typeface="Calibri"/>
                <a:cs typeface="Calibri"/>
              </a:rPr>
              <a:t>που</a:t>
            </a:r>
            <a:r>
              <a:rPr sz="1100" b="1" spc="35" dirty="0">
                <a:latin typeface="Calibri"/>
                <a:cs typeface="Calibri"/>
              </a:rPr>
              <a:t> </a:t>
            </a:r>
            <a:r>
              <a:rPr sz="1100" b="1" spc="75" dirty="0">
                <a:latin typeface="Calibri"/>
                <a:cs typeface="Calibri"/>
              </a:rPr>
              <a:t>θέλετε</a:t>
            </a:r>
            <a:r>
              <a:rPr sz="1100" b="1" spc="35" dirty="0">
                <a:latin typeface="Calibri"/>
                <a:cs typeface="Calibri"/>
              </a:rPr>
              <a:t> </a:t>
            </a:r>
            <a:r>
              <a:rPr sz="1100" b="1" spc="85" dirty="0">
                <a:latin typeface="Calibri"/>
                <a:cs typeface="Calibri"/>
              </a:rPr>
              <a:t>να</a:t>
            </a:r>
            <a:r>
              <a:rPr sz="1100" b="1" spc="45" dirty="0">
                <a:latin typeface="Calibri"/>
                <a:cs typeface="Calibri"/>
              </a:rPr>
              <a:t> </a:t>
            </a:r>
            <a:r>
              <a:rPr sz="1100" b="1" spc="60" dirty="0">
                <a:latin typeface="Calibri"/>
                <a:cs typeface="Calibri"/>
              </a:rPr>
              <a:t>ελέγξετε</a:t>
            </a:r>
            <a:endParaRPr sz="1100">
              <a:latin typeface="Calibri"/>
              <a:cs typeface="Calibri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4874259" y="0"/>
            <a:ext cx="7317740" cy="6878955"/>
            <a:chOff x="4874259" y="0"/>
            <a:chExt cx="7317740" cy="6878955"/>
          </a:xfrm>
        </p:grpSpPr>
        <p:sp>
          <p:nvSpPr>
            <p:cNvPr id="6" name="object 6"/>
            <p:cNvSpPr/>
            <p:nvPr/>
          </p:nvSpPr>
          <p:spPr>
            <a:xfrm>
              <a:off x="6896099" y="1270"/>
              <a:ext cx="1818639" cy="6856730"/>
            </a:xfrm>
            <a:custGeom>
              <a:avLst/>
              <a:gdLst/>
              <a:ahLst/>
              <a:cxnLst/>
              <a:rect l="l" t="t" r="r" b="b"/>
              <a:pathLst>
                <a:path w="1818640" h="6856730">
                  <a:moveTo>
                    <a:pt x="0" y="6856729"/>
                  </a:moveTo>
                  <a:lnTo>
                    <a:pt x="1818322" y="0"/>
                  </a:lnTo>
                </a:path>
              </a:pathLst>
            </a:custGeom>
            <a:ln w="22225">
              <a:solidFill>
                <a:srgbClr val="D6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874259" y="1968499"/>
              <a:ext cx="7317740" cy="3813810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069839" y="2164080"/>
              <a:ext cx="6967219" cy="3235960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5274309" y="4715510"/>
              <a:ext cx="6009640" cy="172720"/>
            </a:xfrm>
            <a:custGeom>
              <a:avLst/>
              <a:gdLst/>
              <a:ahLst/>
              <a:cxnLst/>
              <a:rect l="l" t="t" r="r" b="b"/>
              <a:pathLst>
                <a:path w="6009640" h="172720">
                  <a:moveTo>
                    <a:pt x="0" y="172719"/>
                  </a:moveTo>
                  <a:lnTo>
                    <a:pt x="6009640" y="172719"/>
                  </a:lnTo>
                  <a:lnTo>
                    <a:pt x="6009640" y="0"/>
                  </a:lnTo>
                  <a:lnTo>
                    <a:pt x="0" y="0"/>
                  </a:lnTo>
                  <a:lnTo>
                    <a:pt x="0" y="172719"/>
                  </a:lnTo>
                </a:path>
              </a:pathLst>
            </a:custGeom>
            <a:ln w="285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720"/>
              </a:lnSpc>
            </a:pPr>
            <a:r>
              <a:rPr spc="30" dirty="0"/>
              <a:t>28</a:t>
            </a:r>
          </a:p>
        </p:txBody>
      </p:sp>
    </p:spTree>
  </p:cSld>
  <p:clrMapOvr>
    <a:masterClrMapping/>
  </p:clrMapOvr>
</p:sld>
</file>

<file path=ppt/slides/slide28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352540" y="0"/>
            <a:ext cx="5839460" cy="6858000"/>
            <a:chOff x="6352540" y="0"/>
            <a:chExt cx="583946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352540" y="4759"/>
              <a:ext cx="5839460" cy="685324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7377747" y="0"/>
              <a:ext cx="2555875" cy="6858000"/>
            </a:xfrm>
            <a:custGeom>
              <a:avLst/>
              <a:gdLst/>
              <a:ahLst/>
              <a:cxnLst/>
              <a:rect l="l" t="t" r="r" b="b"/>
              <a:pathLst>
                <a:path w="2555875" h="6858000">
                  <a:moveTo>
                    <a:pt x="1542097" y="1537652"/>
                  </a:moveTo>
                  <a:lnTo>
                    <a:pt x="1494790" y="1544002"/>
                  </a:lnTo>
                  <a:lnTo>
                    <a:pt x="1451292" y="1562100"/>
                  </a:lnTo>
                  <a:lnTo>
                    <a:pt x="1413827" y="1590675"/>
                  </a:lnTo>
                  <a:lnTo>
                    <a:pt x="1384617" y="1628139"/>
                  </a:lnTo>
                  <a:lnTo>
                    <a:pt x="1365885" y="1673860"/>
                  </a:lnTo>
                  <a:lnTo>
                    <a:pt x="970915" y="3128645"/>
                  </a:lnTo>
                  <a:lnTo>
                    <a:pt x="0" y="6858000"/>
                  </a:lnTo>
                  <a:lnTo>
                    <a:pt x="26035" y="6858000"/>
                  </a:lnTo>
                  <a:lnTo>
                    <a:pt x="996632" y="3136265"/>
                  </a:lnTo>
                  <a:lnTo>
                    <a:pt x="1391285" y="1681479"/>
                  </a:lnTo>
                  <a:lnTo>
                    <a:pt x="1412240" y="1635442"/>
                  </a:lnTo>
                  <a:lnTo>
                    <a:pt x="1445577" y="1599247"/>
                  </a:lnTo>
                  <a:lnTo>
                    <a:pt x="1487805" y="1574800"/>
                  </a:lnTo>
                  <a:lnTo>
                    <a:pt x="1535747" y="1564322"/>
                  </a:lnTo>
                  <a:lnTo>
                    <a:pt x="1637665" y="1564322"/>
                  </a:lnTo>
                  <a:lnTo>
                    <a:pt x="1625600" y="1556702"/>
                  </a:lnTo>
                  <a:lnTo>
                    <a:pt x="1590992" y="1544002"/>
                  </a:lnTo>
                  <a:lnTo>
                    <a:pt x="1542097" y="1537652"/>
                  </a:lnTo>
                  <a:close/>
                </a:path>
                <a:path w="2555875" h="6858000">
                  <a:moveTo>
                    <a:pt x="1637665" y="1564322"/>
                  </a:moveTo>
                  <a:lnTo>
                    <a:pt x="1535747" y="1564322"/>
                  </a:lnTo>
                  <a:lnTo>
                    <a:pt x="1585912" y="1569402"/>
                  </a:lnTo>
                  <a:lnTo>
                    <a:pt x="1615122" y="1580514"/>
                  </a:lnTo>
                  <a:lnTo>
                    <a:pt x="1663700" y="1617662"/>
                  </a:lnTo>
                  <a:lnTo>
                    <a:pt x="1694497" y="1671954"/>
                  </a:lnTo>
                  <a:lnTo>
                    <a:pt x="1702117" y="1732597"/>
                  </a:lnTo>
                  <a:lnTo>
                    <a:pt x="1696720" y="1764029"/>
                  </a:lnTo>
                  <a:lnTo>
                    <a:pt x="1437005" y="2721927"/>
                  </a:lnTo>
                  <a:lnTo>
                    <a:pt x="1430655" y="2770822"/>
                  </a:lnTo>
                  <a:lnTo>
                    <a:pt x="1437005" y="2818129"/>
                  </a:lnTo>
                  <a:lnTo>
                    <a:pt x="1455102" y="2861627"/>
                  </a:lnTo>
                  <a:lnTo>
                    <a:pt x="1483677" y="2899092"/>
                  </a:lnTo>
                  <a:lnTo>
                    <a:pt x="1521460" y="2928302"/>
                  </a:lnTo>
                  <a:lnTo>
                    <a:pt x="1566862" y="2947035"/>
                  </a:lnTo>
                  <a:lnTo>
                    <a:pt x="1618932" y="2953067"/>
                  </a:lnTo>
                  <a:lnTo>
                    <a:pt x="1669097" y="2944812"/>
                  </a:lnTo>
                  <a:lnTo>
                    <a:pt x="1704340" y="2928302"/>
                  </a:lnTo>
                  <a:lnTo>
                    <a:pt x="1617662" y="2928302"/>
                  </a:lnTo>
                  <a:lnTo>
                    <a:pt x="1573212" y="2922904"/>
                  </a:lnTo>
                  <a:lnTo>
                    <a:pt x="1527175" y="2901950"/>
                  </a:lnTo>
                  <a:lnTo>
                    <a:pt x="1490980" y="2868612"/>
                  </a:lnTo>
                  <a:lnTo>
                    <a:pt x="1466532" y="2826385"/>
                  </a:lnTo>
                  <a:lnTo>
                    <a:pt x="1456055" y="2778442"/>
                  </a:lnTo>
                  <a:lnTo>
                    <a:pt x="1461135" y="2728277"/>
                  </a:lnTo>
                  <a:lnTo>
                    <a:pt x="1720850" y="1770379"/>
                  </a:lnTo>
                  <a:lnTo>
                    <a:pt x="1726882" y="1734820"/>
                  </a:lnTo>
                  <a:lnTo>
                    <a:pt x="1725930" y="1701800"/>
                  </a:lnTo>
                  <a:lnTo>
                    <a:pt x="1725930" y="1698942"/>
                  </a:lnTo>
                  <a:lnTo>
                    <a:pt x="1717992" y="1664017"/>
                  </a:lnTo>
                  <a:lnTo>
                    <a:pt x="1703070" y="1630679"/>
                  </a:lnTo>
                  <a:lnTo>
                    <a:pt x="1682115" y="1600517"/>
                  </a:lnTo>
                  <a:lnTo>
                    <a:pt x="1656080" y="1575752"/>
                  </a:lnTo>
                  <a:lnTo>
                    <a:pt x="1637665" y="1564322"/>
                  </a:lnTo>
                  <a:close/>
                </a:path>
                <a:path w="2555875" h="6858000">
                  <a:moveTo>
                    <a:pt x="2555875" y="0"/>
                  </a:moveTo>
                  <a:lnTo>
                    <a:pt x="2528570" y="0"/>
                  </a:lnTo>
                  <a:lnTo>
                    <a:pt x="2100177" y="1562100"/>
                  </a:lnTo>
                  <a:lnTo>
                    <a:pt x="1757680" y="2837497"/>
                  </a:lnTo>
                  <a:lnTo>
                    <a:pt x="1732915" y="2875279"/>
                  </a:lnTo>
                  <a:lnTo>
                    <a:pt x="1699895" y="2903537"/>
                  </a:lnTo>
                  <a:lnTo>
                    <a:pt x="1660525" y="2921635"/>
                  </a:lnTo>
                  <a:lnTo>
                    <a:pt x="1617662" y="2928302"/>
                  </a:lnTo>
                  <a:lnTo>
                    <a:pt x="1704340" y="2928302"/>
                  </a:lnTo>
                  <a:lnTo>
                    <a:pt x="1714817" y="2923540"/>
                  </a:lnTo>
                  <a:lnTo>
                    <a:pt x="1753235" y="2890520"/>
                  </a:lnTo>
                  <a:lnTo>
                    <a:pt x="1782127" y="2846387"/>
                  </a:lnTo>
                  <a:lnTo>
                    <a:pt x="1782127" y="2845117"/>
                  </a:lnTo>
                  <a:lnTo>
                    <a:pt x="2124710" y="1568132"/>
                  </a:lnTo>
                  <a:lnTo>
                    <a:pt x="2555875" y="0"/>
                  </a:lnTo>
                  <a:close/>
                </a:path>
              </a:pathLst>
            </a:custGeom>
            <a:solidFill>
              <a:srgbClr val="FFB8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7895590" y="5207634"/>
              <a:ext cx="756285" cy="1645920"/>
            </a:xfrm>
            <a:custGeom>
              <a:avLst/>
              <a:gdLst/>
              <a:ahLst/>
              <a:cxnLst/>
              <a:rect l="l" t="t" r="r" b="b"/>
              <a:pathLst>
                <a:path w="756284" h="1645920">
                  <a:moveTo>
                    <a:pt x="578484" y="0"/>
                  </a:moveTo>
                  <a:lnTo>
                    <a:pt x="532129" y="6350"/>
                  </a:lnTo>
                  <a:lnTo>
                    <a:pt x="489902" y="24129"/>
                  </a:lnTo>
                  <a:lnTo>
                    <a:pt x="453389" y="52387"/>
                  </a:lnTo>
                  <a:lnTo>
                    <a:pt x="425132" y="89534"/>
                  </a:lnTo>
                  <a:lnTo>
                    <a:pt x="406400" y="134619"/>
                  </a:lnTo>
                  <a:lnTo>
                    <a:pt x="0" y="1645602"/>
                  </a:lnTo>
                  <a:lnTo>
                    <a:pt x="26352" y="1645602"/>
                  </a:lnTo>
                  <a:lnTo>
                    <a:pt x="430212" y="140969"/>
                  </a:lnTo>
                  <a:lnTo>
                    <a:pt x="450214" y="95249"/>
                  </a:lnTo>
                  <a:lnTo>
                    <a:pt x="482282" y="59689"/>
                  </a:lnTo>
                  <a:lnTo>
                    <a:pt x="523239" y="35559"/>
                  </a:lnTo>
                  <a:lnTo>
                    <a:pt x="569594" y="25399"/>
                  </a:lnTo>
                  <a:lnTo>
                    <a:pt x="662362" y="25399"/>
                  </a:lnTo>
                  <a:lnTo>
                    <a:pt x="624839" y="6350"/>
                  </a:lnTo>
                  <a:lnTo>
                    <a:pt x="578484" y="0"/>
                  </a:lnTo>
                  <a:close/>
                </a:path>
                <a:path w="756284" h="1645920">
                  <a:moveTo>
                    <a:pt x="662362" y="25399"/>
                  </a:moveTo>
                  <a:lnTo>
                    <a:pt x="569594" y="25399"/>
                  </a:lnTo>
                  <a:lnTo>
                    <a:pt x="618489" y="30797"/>
                  </a:lnTo>
                  <a:lnTo>
                    <a:pt x="672464" y="57784"/>
                  </a:lnTo>
                  <a:lnTo>
                    <a:pt x="711517" y="103822"/>
                  </a:lnTo>
                  <a:lnTo>
                    <a:pt x="730884" y="161607"/>
                  </a:lnTo>
                  <a:lnTo>
                    <a:pt x="731837" y="192087"/>
                  </a:lnTo>
                  <a:lnTo>
                    <a:pt x="726439" y="222884"/>
                  </a:lnTo>
                  <a:lnTo>
                    <a:pt x="343852" y="1645602"/>
                  </a:lnTo>
                  <a:lnTo>
                    <a:pt x="370204" y="1645602"/>
                  </a:lnTo>
                  <a:lnTo>
                    <a:pt x="750252" y="229552"/>
                  </a:lnTo>
                  <a:lnTo>
                    <a:pt x="756284" y="193674"/>
                  </a:lnTo>
                  <a:lnTo>
                    <a:pt x="755332" y="158432"/>
                  </a:lnTo>
                  <a:lnTo>
                    <a:pt x="732789" y="91122"/>
                  </a:lnTo>
                  <a:lnTo>
                    <a:pt x="686752" y="37782"/>
                  </a:lnTo>
                  <a:lnTo>
                    <a:pt x="662362" y="25399"/>
                  </a:lnTo>
                  <a:close/>
                </a:path>
              </a:pathLst>
            </a:custGeom>
            <a:solidFill>
              <a:srgbClr val="D679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548880" y="6167120"/>
              <a:ext cx="3294379" cy="612140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9914890" y="33019"/>
            <a:ext cx="2174240" cy="1244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50" spc="60" dirty="0">
                <a:latin typeface="Calibri"/>
                <a:cs typeface="Calibri"/>
              </a:rPr>
              <a:t>CSP004_C_E:</a:t>
            </a:r>
            <a:r>
              <a:rPr sz="650" spc="35" dirty="0">
                <a:latin typeface="Calibri"/>
                <a:cs typeface="Calibri"/>
              </a:rPr>
              <a:t> </a:t>
            </a:r>
            <a:r>
              <a:rPr sz="650" spc="55" dirty="0">
                <a:latin typeface="Calibri"/>
                <a:cs typeface="Calibri"/>
              </a:rPr>
              <a:t>Abdelkader</a:t>
            </a:r>
            <a:r>
              <a:rPr sz="650" spc="30" dirty="0">
                <a:latin typeface="Calibri"/>
                <a:cs typeface="Calibri"/>
              </a:rPr>
              <a:t> </a:t>
            </a:r>
            <a:r>
              <a:rPr sz="650" spc="60" dirty="0">
                <a:latin typeface="Calibri"/>
                <a:cs typeface="Calibri"/>
              </a:rPr>
              <a:t>Shaaban</a:t>
            </a:r>
            <a:r>
              <a:rPr sz="650" spc="40" dirty="0">
                <a:latin typeface="Calibri"/>
                <a:cs typeface="Calibri"/>
              </a:rPr>
              <a:t> </a:t>
            </a:r>
            <a:r>
              <a:rPr sz="650" spc="55" dirty="0">
                <a:latin typeface="Calibri"/>
                <a:cs typeface="Calibri"/>
              </a:rPr>
              <a:t>και</a:t>
            </a:r>
            <a:r>
              <a:rPr sz="650" spc="25" dirty="0">
                <a:latin typeface="Calibri"/>
                <a:cs typeface="Calibri"/>
              </a:rPr>
              <a:t> </a:t>
            </a:r>
            <a:r>
              <a:rPr sz="650" spc="50" dirty="0">
                <a:latin typeface="Calibri"/>
                <a:cs typeface="Calibri"/>
              </a:rPr>
              <a:t>Stefan</a:t>
            </a:r>
            <a:r>
              <a:rPr sz="650" spc="30" dirty="0">
                <a:latin typeface="Calibri"/>
                <a:cs typeface="Calibri"/>
              </a:rPr>
              <a:t> </a:t>
            </a:r>
            <a:r>
              <a:rPr sz="650" spc="50" dirty="0">
                <a:latin typeface="Calibri"/>
                <a:cs typeface="Calibri"/>
              </a:rPr>
              <a:t>Schauer</a:t>
            </a:r>
            <a:endParaRPr sz="65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875030" y="762634"/>
            <a:ext cx="1805305" cy="622300"/>
          </a:xfrm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12700" marR="5080">
              <a:lnSpc>
                <a:spcPts val="2300"/>
              </a:lnSpc>
              <a:spcBef>
                <a:spcPts val="260"/>
              </a:spcBef>
            </a:pPr>
            <a:r>
              <a:rPr sz="2000" spc="150" dirty="0">
                <a:latin typeface="Times New Roman"/>
                <a:cs typeface="Times New Roman"/>
              </a:rPr>
              <a:t>Σταματήστε </a:t>
            </a:r>
            <a:r>
              <a:rPr sz="2000" spc="125" dirty="0">
                <a:latin typeface="Times New Roman"/>
                <a:cs typeface="Times New Roman"/>
              </a:rPr>
              <a:t>το </a:t>
            </a:r>
            <a:r>
              <a:rPr sz="2000" spc="-490" dirty="0">
                <a:latin typeface="Times New Roman"/>
                <a:cs typeface="Times New Roman"/>
              </a:rPr>
              <a:t> </a:t>
            </a:r>
            <a:r>
              <a:rPr sz="2000" spc="140" dirty="0">
                <a:latin typeface="Times New Roman"/>
                <a:cs typeface="Times New Roman"/>
              </a:rPr>
              <a:t>Suricata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466204" y="632142"/>
            <a:ext cx="148971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9720" indent="-287020">
              <a:lnSpc>
                <a:spcPct val="100000"/>
              </a:lnSpc>
              <a:spcBef>
                <a:spcPts val="100"/>
              </a:spcBef>
              <a:buSzPct val="160000"/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sz="1000" b="1" spc="50" dirty="0">
                <a:latin typeface="Calibri"/>
                <a:cs typeface="Calibri"/>
              </a:rPr>
              <a:t>Κατάσταση</a:t>
            </a:r>
            <a:r>
              <a:rPr sz="1000" b="1" spc="-20" dirty="0">
                <a:latin typeface="Calibri"/>
                <a:cs typeface="Calibri"/>
              </a:rPr>
              <a:t> </a:t>
            </a:r>
            <a:r>
              <a:rPr sz="1000" b="1" spc="50" dirty="0">
                <a:latin typeface="Calibri"/>
                <a:cs typeface="Calibri"/>
              </a:rPr>
              <a:t>Suricata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923405" y="876617"/>
            <a:ext cx="258699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9720" indent="-287020">
              <a:lnSpc>
                <a:spcPct val="100000"/>
              </a:lnSpc>
              <a:spcBef>
                <a:spcPts val="100"/>
              </a:spcBef>
              <a:buSzPct val="160000"/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sz="1000" b="1" spc="75" dirty="0">
                <a:solidFill>
                  <a:srgbClr val="CF2D1C"/>
                </a:solidFill>
                <a:latin typeface="Calibri"/>
                <a:cs typeface="Calibri"/>
              </a:rPr>
              <a:t>Sudo</a:t>
            </a:r>
            <a:r>
              <a:rPr sz="1000" b="1" spc="35" dirty="0">
                <a:solidFill>
                  <a:srgbClr val="CF2D1C"/>
                </a:solidFill>
                <a:latin typeface="Calibri"/>
                <a:cs typeface="Calibri"/>
              </a:rPr>
              <a:t> </a:t>
            </a:r>
            <a:r>
              <a:rPr sz="1000" b="1" spc="60" dirty="0">
                <a:solidFill>
                  <a:srgbClr val="CF2D1C"/>
                </a:solidFill>
                <a:latin typeface="Calibri"/>
                <a:cs typeface="Calibri"/>
              </a:rPr>
              <a:t>systemctl</a:t>
            </a:r>
            <a:r>
              <a:rPr sz="1000" b="1" spc="40" dirty="0">
                <a:solidFill>
                  <a:srgbClr val="CF2D1C"/>
                </a:solidFill>
                <a:latin typeface="Calibri"/>
                <a:cs typeface="Calibri"/>
              </a:rPr>
              <a:t> </a:t>
            </a:r>
            <a:r>
              <a:rPr sz="1000" b="1" spc="60" dirty="0">
                <a:solidFill>
                  <a:srgbClr val="CF2D1C"/>
                </a:solidFill>
                <a:latin typeface="Calibri"/>
                <a:cs typeface="Calibri"/>
              </a:rPr>
              <a:t>status</a:t>
            </a:r>
            <a:r>
              <a:rPr sz="1000" b="1" spc="45" dirty="0">
                <a:solidFill>
                  <a:srgbClr val="CF2D1C"/>
                </a:solidFill>
                <a:latin typeface="Calibri"/>
                <a:cs typeface="Calibri"/>
              </a:rPr>
              <a:t> suricata.service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749934" y="2293620"/>
            <a:ext cx="2941955" cy="6572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9720" indent="-287020">
              <a:lnSpc>
                <a:spcPct val="100000"/>
              </a:lnSpc>
              <a:spcBef>
                <a:spcPts val="100"/>
              </a:spcBef>
              <a:buSzPct val="160000"/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sz="1000" b="1" spc="70" dirty="0">
                <a:latin typeface="Calibri"/>
                <a:cs typeface="Calibri"/>
              </a:rPr>
              <a:t>Σταματήστε</a:t>
            </a:r>
            <a:r>
              <a:rPr sz="1000" b="1" spc="15" dirty="0">
                <a:latin typeface="Calibri"/>
                <a:cs typeface="Calibri"/>
              </a:rPr>
              <a:t> </a:t>
            </a:r>
            <a:r>
              <a:rPr sz="1000" b="1" spc="60" dirty="0">
                <a:latin typeface="Calibri"/>
                <a:cs typeface="Calibri"/>
              </a:rPr>
              <a:t>το</a:t>
            </a:r>
            <a:r>
              <a:rPr sz="1000" b="1" spc="-5" dirty="0">
                <a:latin typeface="Calibri"/>
                <a:cs typeface="Calibri"/>
              </a:rPr>
              <a:t> </a:t>
            </a:r>
            <a:r>
              <a:rPr sz="1000" b="1" spc="50" dirty="0">
                <a:latin typeface="Calibri"/>
                <a:cs typeface="Calibri"/>
              </a:rPr>
              <a:t>Suricata</a:t>
            </a:r>
            <a:endParaRPr sz="10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"/>
              </a:spcBef>
              <a:buFont typeface="Arial"/>
              <a:buChar char="•"/>
            </a:pPr>
            <a:endParaRPr sz="2000">
              <a:latin typeface="Calibri"/>
              <a:cs typeface="Calibri"/>
            </a:endParaRPr>
          </a:p>
          <a:p>
            <a:pPr marL="756920" lvl="1" indent="-287020">
              <a:lnSpc>
                <a:spcPct val="100000"/>
              </a:lnSpc>
              <a:buSzPct val="160000"/>
              <a:buFont typeface="Arial"/>
              <a:buChar char="•"/>
              <a:tabLst>
                <a:tab pos="756285" algn="l"/>
                <a:tab pos="756920" algn="l"/>
              </a:tabLst>
            </a:pPr>
            <a:r>
              <a:rPr sz="1000" b="1" spc="75" dirty="0">
                <a:solidFill>
                  <a:srgbClr val="CF2D1C"/>
                </a:solidFill>
                <a:latin typeface="Calibri"/>
                <a:cs typeface="Calibri"/>
              </a:rPr>
              <a:t>Sudo</a:t>
            </a:r>
            <a:r>
              <a:rPr sz="1000" b="1" spc="35" dirty="0">
                <a:solidFill>
                  <a:srgbClr val="CF2D1C"/>
                </a:solidFill>
                <a:latin typeface="Calibri"/>
                <a:cs typeface="Calibri"/>
              </a:rPr>
              <a:t> </a:t>
            </a:r>
            <a:r>
              <a:rPr sz="1000" b="1" spc="60" dirty="0">
                <a:solidFill>
                  <a:srgbClr val="CF2D1C"/>
                </a:solidFill>
                <a:latin typeface="Calibri"/>
                <a:cs typeface="Calibri"/>
              </a:rPr>
              <a:t>systemctl</a:t>
            </a:r>
            <a:r>
              <a:rPr sz="1000" b="1" spc="35" dirty="0">
                <a:solidFill>
                  <a:srgbClr val="CF2D1C"/>
                </a:solidFill>
                <a:latin typeface="Calibri"/>
                <a:cs typeface="Calibri"/>
              </a:rPr>
              <a:t> </a:t>
            </a:r>
            <a:r>
              <a:rPr sz="1000" b="1" spc="65" dirty="0">
                <a:solidFill>
                  <a:srgbClr val="CF2D1C"/>
                </a:solidFill>
                <a:latin typeface="Calibri"/>
                <a:cs typeface="Calibri"/>
              </a:rPr>
              <a:t>stop</a:t>
            </a:r>
            <a:r>
              <a:rPr sz="1000" b="1" spc="45" dirty="0">
                <a:solidFill>
                  <a:srgbClr val="CF2D1C"/>
                </a:solidFill>
                <a:latin typeface="Calibri"/>
                <a:cs typeface="Calibri"/>
              </a:rPr>
              <a:t> suricata.service</a:t>
            </a:r>
            <a:endParaRPr sz="1000">
              <a:latin typeface="Calibri"/>
              <a:cs typeface="Calibri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6250940" y="1477962"/>
            <a:ext cx="5260340" cy="5380355"/>
            <a:chOff x="6250940" y="1477962"/>
            <a:chExt cx="5260340" cy="5380355"/>
          </a:xfrm>
        </p:grpSpPr>
        <p:pic>
          <p:nvPicPr>
            <p:cNvPr id="13" name="object 1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250940" y="1477962"/>
              <a:ext cx="5260340" cy="5380037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6412230" y="2040572"/>
              <a:ext cx="1910080" cy="246379"/>
            </a:xfrm>
            <a:custGeom>
              <a:avLst/>
              <a:gdLst/>
              <a:ahLst/>
              <a:cxnLst/>
              <a:rect l="l" t="t" r="r" b="b"/>
              <a:pathLst>
                <a:path w="1910079" h="246380">
                  <a:moveTo>
                    <a:pt x="0" y="246379"/>
                  </a:moveTo>
                  <a:lnTo>
                    <a:pt x="1910079" y="246379"/>
                  </a:lnTo>
                  <a:lnTo>
                    <a:pt x="1910079" y="0"/>
                  </a:lnTo>
                  <a:lnTo>
                    <a:pt x="0" y="0"/>
                  </a:lnTo>
                  <a:lnTo>
                    <a:pt x="0" y="246379"/>
                  </a:lnTo>
                </a:path>
              </a:pathLst>
            </a:custGeom>
            <a:ln w="2857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5" name="object 15"/>
          <p:cNvGrpSpPr/>
          <p:nvPr/>
        </p:nvGrpSpPr>
        <p:grpSpPr>
          <a:xfrm>
            <a:off x="477519" y="3145154"/>
            <a:ext cx="5375910" cy="2581910"/>
            <a:chOff x="477519" y="3145154"/>
            <a:chExt cx="5375910" cy="2581910"/>
          </a:xfrm>
        </p:grpSpPr>
        <p:pic>
          <p:nvPicPr>
            <p:cNvPr id="16" name="object 1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77519" y="3145154"/>
              <a:ext cx="5375910" cy="2581910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27379" y="3295014"/>
              <a:ext cx="4889500" cy="2095500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681989" y="3806824"/>
              <a:ext cx="1910080" cy="246379"/>
            </a:xfrm>
            <a:custGeom>
              <a:avLst/>
              <a:gdLst/>
              <a:ahLst/>
              <a:cxnLst/>
              <a:rect l="l" t="t" r="r" b="b"/>
              <a:pathLst>
                <a:path w="1910080" h="246379">
                  <a:moveTo>
                    <a:pt x="0" y="246380"/>
                  </a:moveTo>
                  <a:lnTo>
                    <a:pt x="1910079" y="246380"/>
                  </a:lnTo>
                  <a:lnTo>
                    <a:pt x="1910079" y="0"/>
                  </a:lnTo>
                  <a:lnTo>
                    <a:pt x="0" y="0"/>
                  </a:lnTo>
                  <a:lnTo>
                    <a:pt x="0" y="246380"/>
                  </a:lnTo>
                </a:path>
              </a:pathLst>
            </a:custGeom>
            <a:ln w="285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9" name="object 19"/>
          <p:cNvSpPr txBox="1"/>
          <p:nvPr/>
        </p:nvSpPr>
        <p:spPr>
          <a:xfrm>
            <a:off x="11198542" y="6421437"/>
            <a:ext cx="114935" cy="1079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720"/>
              </a:lnSpc>
            </a:pPr>
            <a:r>
              <a:rPr sz="650" spc="5" dirty="0">
                <a:latin typeface="Calibri"/>
                <a:cs typeface="Calibri"/>
              </a:rPr>
              <a:t>2</a:t>
            </a:r>
            <a:r>
              <a:rPr sz="650" spc="30" dirty="0">
                <a:latin typeface="Calibri"/>
                <a:cs typeface="Calibri"/>
              </a:rPr>
              <a:t>6</a:t>
            </a:r>
            <a:endParaRPr sz="6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490652" y="32702"/>
            <a:ext cx="5348605" cy="6823709"/>
          </a:xfrm>
          <a:custGeom>
            <a:avLst/>
            <a:gdLst/>
            <a:ahLst/>
            <a:cxnLst/>
            <a:rect l="l" t="t" r="r" b="b"/>
            <a:pathLst>
              <a:path w="5348605" h="6823709">
                <a:moveTo>
                  <a:pt x="5348287" y="0"/>
                </a:moveTo>
                <a:lnTo>
                  <a:pt x="1917700" y="0"/>
                </a:lnTo>
                <a:lnTo>
                  <a:pt x="0" y="6823392"/>
                </a:lnTo>
                <a:lnTo>
                  <a:pt x="3430587" y="6823392"/>
                </a:lnTo>
                <a:lnTo>
                  <a:pt x="5348287" y="0"/>
                </a:lnTo>
                <a:close/>
              </a:path>
            </a:pathLst>
          </a:custGeom>
          <a:solidFill>
            <a:srgbClr val="FFB800">
              <a:alpha val="1254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4052887" y="0"/>
            <a:ext cx="2934970" cy="6878955"/>
            <a:chOff x="4052887" y="0"/>
            <a:chExt cx="2934970" cy="6878955"/>
          </a:xfrm>
        </p:grpSpPr>
        <p:sp>
          <p:nvSpPr>
            <p:cNvPr id="4" name="object 4"/>
            <p:cNvSpPr/>
            <p:nvPr/>
          </p:nvSpPr>
          <p:spPr>
            <a:xfrm>
              <a:off x="5453380" y="5113972"/>
              <a:ext cx="798195" cy="1739264"/>
            </a:xfrm>
            <a:custGeom>
              <a:avLst/>
              <a:gdLst/>
              <a:ahLst/>
              <a:cxnLst/>
              <a:rect l="l" t="t" r="r" b="b"/>
              <a:pathLst>
                <a:path w="798195" h="1739265">
                  <a:moveTo>
                    <a:pt x="610235" y="0"/>
                  </a:moveTo>
                  <a:lnTo>
                    <a:pt x="561340" y="6667"/>
                  </a:lnTo>
                  <a:lnTo>
                    <a:pt x="516890" y="25400"/>
                  </a:lnTo>
                  <a:lnTo>
                    <a:pt x="478472" y="55244"/>
                  </a:lnTo>
                  <a:lnTo>
                    <a:pt x="448310" y="94614"/>
                  </a:lnTo>
                  <a:lnTo>
                    <a:pt x="428942" y="142239"/>
                  </a:lnTo>
                  <a:lnTo>
                    <a:pt x="0" y="1738947"/>
                  </a:lnTo>
                  <a:lnTo>
                    <a:pt x="27940" y="1738947"/>
                  </a:lnTo>
                  <a:lnTo>
                    <a:pt x="454025" y="148907"/>
                  </a:lnTo>
                  <a:lnTo>
                    <a:pt x="470535" y="107950"/>
                  </a:lnTo>
                  <a:lnTo>
                    <a:pt x="496252" y="74294"/>
                  </a:lnTo>
                  <a:lnTo>
                    <a:pt x="529590" y="48577"/>
                  </a:lnTo>
                  <a:lnTo>
                    <a:pt x="567690" y="32384"/>
                  </a:lnTo>
                  <a:lnTo>
                    <a:pt x="609600" y="26669"/>
                  </a:lnTo>
                  <a:lnTo>
                    <a:pt x="698750" y="26669"/>
                  </a:lnTo>
                  <a:lnTo>
                    <a:pt x="659130" y="6667"/>
                  </a:lnTo>
                  <a:lnTo>
                    <a:pt x="610235" y="0"/>
                  </a:lnTo>
                  <a:close/>
                </a:path>
                <a:path w="798195" h="1739265">
                  <a:moveTo>
                    <a:pt x="698750" y="26669"/>
                  </a:moveTo>
                  <a:lnTo>
                    <a:pt x="609600" y="26669"/>
                  </a:lnTo>
                  <a:lnTo>
                    <a:pt x="652462" y="32384"/>
                  </a:lnTo>
                  <a:lnTo>
                    <a:pt x="709612" y="60959"/>
                  </a:lnTo>
                  <a:lnTo>
                    <a:pt x="750570" y="109537"/>
                  </a:lnTo>
                  <a:lnTo>
                    <a:pt x="770890" y="170497"/>
                  </a:lnTo>
                  <a:lnTo>
                    <a:pt x="771842" y="202882"/>
                  </a:lnTo>
                  <a:lnTo>
                    <a:pt x="766445" y="235584"/>
                  </a:lnTo>
                  <a:lnTo>
                    <a:pt x="362585" y="1738947"/>
                  </a:lnTo>
                  <a:lnTo>
                    <a:pt x="390525" y="1738947"/>
                  </a:lnTo>
                  <a:lnTo>
                    <a:pt x="791527" y="242252"/>
                  </a:lnTo>
                  <a:lnTo>
                    <a:pt x="797877" y="204787"/>
                  </a:lnTo>
                  <a:lnTo>
                    <a:pt x="796607" y="167322"/>
                  </a:lnTo>
                  <a:lnTo>
                    <a:pt x="773112" y="96202"/>
                  </a:lnTo>
                  <a:lnTo>
                    <a:pt x="724535" y="39687"/>
                  </a:lnTo>
                  <a:lnTo>
                    <a:pt x="698750" y="26669"/>
                  </a:lnTo>
                  <a:close/>
                </a:path>
              </a:pathLst>
            </a:custGeom>
            <a:solidFill>
              <a:srgbClr val="D679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4442459" y="5079"/>
              <a:ext cx="2545080" cy="6837680"/>
            </a:xfrm>
            <a:custGeom>
              <a:avLst/>
              <a:gdLst/>
              <a:ahLst/>
              <a:cxnLst/>
              <a:rect l="l" t="t" r="r" b="b"/>
              <a:pathLst>
                <a:path w="2545079" h="6837680">
                  <a:moveTo>
                    <a:pt x="1321435" y="2283142"/>
                  </a:moveTo>
                  <a:lnTo>
                    <a:pt x="1271587" y="2291397"/>
                  </a:lnTo>
                  <a:lnTo>
                    <a:pt x="1226185" y="2312352"/>
                  </a:lnTo>
                  <a:lnTo>
                    <a:pt x="1187767" y="2345372"/>
                  </a:lnTo>
                  <a:lnTo>
                    <a:pt x="1159510" y="2389187"/>
                  </a:lnTo>
                  <a:lnTo>
                    <a:pt x="1159510" y="2390457"/>
                  </a:lnTo>
                  <a:lnTo>
                    <a:pt x="819150" y="3658870"/>
                  </a:lnTo>
                  <a:lnTo>
                    <a:pt x="0" y="6836410"/>
                  </a:lnTo>
                  <a:lnTo>
                    <a:pt x="13335" y="6837680"/>
                  </a:lnTo>
                  <a:lnTo>
                    <a:pt x="26669" y="6837680"/>
                  </a:lnTo>
                  <a:lnTo>
                    <a:pt x="843365" y="3664902"/>
                  </a:lnTo>
                  <a:lnTo>
                    <a:pt x="1183322" y="2398077"/>
                  </a:lnTo>
                  <a:lnTo>
                    <a:pt x="1208087" y="2360612"/>
                  </a:lnTo>
                  <a:lnTo>
                    <a:pt x="1241107" y="2332355"/>
                  </a:lnTo>
                  <a:lnTo>
                    <a:pt x="1279842" y="2314257"/>
                  </a:lnTo>
                  <a:lnTo>
                    <a:pt x="1322704" y="2307590"/>
                  </a:lnTo>
                  <a:lnTo>
                    <a:pt x="1417637" y="2307590"/>
                  </a:lnTo>
                  <a:lnTo>
                    <a:pt x="1372869" y="2289175"/>
                  </a:lnTo>
                  <a:lnTo>
                    <a:pt x="1321435" y="2283142"/>
                  </a:lnTo>
                  <a:close/>
                </a:path>
                <a:path w="2545079" h="6837680">
                  <a:moveTo>
                    <a:pt x="1417637" y="2307590"/>
                  </a:moveTo>
                  <a:lnTo>
                    <a:pt x="1322704" y="2307590"/>
                  </a:lnTo>
                  <a:lnTo>
                    <a:pt x="1366837" y="2313305"/>
                  </a:lnTo>
                  <a:lnTo>
                    <a:pt x="1412557" y="2334260"/>
                  </a:lnTo>
                  <a:lnTo>
                    <a:pt x="1448435" y="2367280"/>
                  </a:lnTo>
                  <a:lnTo>
                    <a:pt x="1472564" y="2409190"/>
                  </a:lnTo>
                  <a:lnTo>
                    <a:pt x="1483042" y="2456815"/>
                  </a:lnTo>
                  <a:lnTo>
                    <a:pt x="1477962" y="2506662"/>
                  </a:lnTo>
                  <a:lnTo>
                    <a:pt x="1220152" y="3457892"/>
                  </a:lnTo>
                  <a:lnTo>
                    <a:pt x="1214119" y="3493452"/>
                  </a:lnTo>
                  <a:lnTo>
                    <a:pt x="1223010" y="3563620"/>
                  </a:lnTo>
                  <a:lnTo>
                    <a:pt x="1258569" y="3626802"/>
                  </a:lnTo>
                  <a:lnTo>
                    <a:pt x="1314767" y="3670300"/>
                  </a:lnTo>
                  <a:lnTo>
                    <a:pt x="1397635" y="3689350"/>
                  </a:lnTo>
                  <a:lnTo>
                    <a:pt x="1444625" y="3683000"/>
                  </a:lnTo>
                  <a:lnTo>
                    <a:pt x="1487804" y="3664902"/>
                  </a:lnTo>
                  <a:lnTo>
                    <a:pt x="1490662" y="3662680"/>
                  </a:lnTo>
                  <a:lnTo>
                    <a:pt x="1403985" y="3662680"/>
                  </a:lnTo>
                  <a:lnTo>
                    <a:pt x="1354137" y="3657600"/>
                  </a:lnTo>
                  <a:lnTo>
                    <a:pt x="1299210" y="3630612"/>
                  </a:lnTo>
                  <a:lnTo>
                    <a:pt x="1259204" y="3584257"/>
                  </a:lnTo>
                  <a:lnTo>
                    <a:pt x="1239202" y="3526155"/>
                  </a:lnTo>
                  <a:lnTo>
                    <a:pt x="1238567" y="3495357"/>
                  </a:lnTo>
                  <a:lnTo>
                    <a:pt x="1243964" y="3464242"/>
                  </a:lnTo>
                  <a:lnTo>
                    <a:pt x="1502092" y="2513012"/>
                  </a:lnTo>
                  <a:lnTo>
                    <a:pt x="1508442" y="2464435"/>
                  </a:lnTo>
                  <a:lnTo>
                    <a:pt x="1502092" y="2417445"/>
                  </a:lnTo>
                  <a:lnTo>
                    <a:pt x="1483994" y="2374265"/>
                  </a:lnTo>
                  <a:lnTo>
                    <a:pt x="1455737" y="2336800"/>
                  </a:lnTo>
                  <a:lnTo>
                    <a:pt x="1418272" y="2307907"/>
                  </a:lnTo>
                  <a:lnTo>
                    <a:pt x="1417637" y="2307590"/>
                  </a:lnTo>
                  <a:close/>
                </a:path>
                <a:path w="2545079" h="6837680">
                  <a:moveTo>
                    <a:pt x="2545080" y="0"/>
                  </a:moveTo>
                  <a:lnTo>
                    <a:pt x="2518410" y="0"/>
                  </a:lnTo>
                  <a:lnTo>
                    <a:pt x="1939289" y="2101215"/>
                  </a:lnTo>
                  <a:lnTo>
                    <a:pt x="1547494" y="3546475"/>
                  </a:lnTo>
                  <a:lnTo>
                    <a:pt x="1526539" y="3592195"/>
                  </a:lnTo>
                  <a:lnTo>
                    <a:pt x="1493519" y="3628072"/>
                  </a:lnTo>
                  <a:lnTo>
                    <a:pt x="1451610" y="3652202"/>
                  </a:lnTo>
                  <a:lnTo>
                    <a:pt x="1403985" y="3662680"/>
                  </a:lnTo>
                  <a:lnTo>
                    <a:pt x="1490662" y="3662680"/>
                  </a:lnTo>
                  <a:lnTo>
                    <a:pt x="1525269" y="3636645"/>
                  </a:lnTo>
                  <a:lnTo>
                    <a:pt x="1554162" y="3599180"/>
                  </a:lnTo>
                  <a:lnTo>
                    <a:pt x="1572894" y="3554095"/>
                  </a:lnTo>
                  <a:lnTo>
                    <a:pt x="1964689" y="2108835"/>
                  </a:lnTo>
                  <a:lnTo>
                    <a:pt x="2539999" y="16510"/>
                  </a:lnTo>
                  <a:lnTo>
                    <a:pt x="2543810" y="3810"/>
                  </a:lnTo>
                  <a:lnTo>
                    <a:pt x="2545080" y="0"/>
                  </a:lnTo>
                  <a:close/>
                </a:path>
              </a:pathLst>
            </a:custGeom>
            <a:solidFill>
              <a:srgbClr val="FFB8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4064000" y="1270"/>
              <a:ext cx="1818639" cy="6856730"/>
            </a:xfrm>
            <a:custGeom>
              <a:avLst/>
              <a:gdLst/>
              <a:ahLst/>
              <a:cxnLst/>
              <a:rect l="l" t="t" r="r" b="b"/>
              <a:pathLst>
                <a:path w="1818639" h="6856730">
                  <a:moveTo>
                    <a:pt x="1818322" y="0"/>
                  </a:moveTo>
                  <a:lnTo>
                    <a:pt x="0" y="6856730"/>
                  </a:lnTo>
                </a:path>
              </a:pathLst>
            </a:custGeom>
            <a:ln w="22225">
              <a:solidFill>
                <a:srgbClr val="D6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7" name="object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548880" y="6167120"/>
            <a:ext cx="3294379" cy="612140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9914890" y="33019"/>
            <a:ext cx="2174240" cy="1244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50" spc="60" dirty="0">
                <a:solidFill>
                  <a:srgbClr val="FFFFFF"/>
                </a:solidFill>
                <a:latin typeface="Calibri"/>
                <a:cs typeface="Calibri"/>
              </a:rPr>
              <a:t>CSP004_C_E:</a:t>
            </a:r>
            <a:r>
              <a:rPr sz="65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650" spc="55" dirty="0">
                <a:solidFill>
                  <a:srgbClr val="FFFFFF"/>
                </a:solidFill>
                <a:latin typeface="Calibri"/>
                <a:cs typeface="Calibri"/>
              </a:rPr>
              <a:t>Abdelkader</a:t>
            </a:r>
            <a:r>
              <a:rPr sz="65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650" spc="60" dirty="0">
                <a:solidFill>
                  <a:srgbClr val="FFFFFF"/>
                </a:solidFill>
                <a:latin typeface="Calibri"/>
                <a:cs typeface="Calibri"/>
              </a:rPr>
              <a:t>Shaaban</a:t>
            </a:r>
            <a:r>
              <a:rPr sz="65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650" spc="55" dirty="0">
                <a:solidFill>
                  <a:srgbClr val="FFFFFF"/>
                </a:solidFill>
                <a:latin typeface="Calibri"/>
                <a:cs typeface="Calibri"/>
              </a:rPr>
              <a:t>και</a:t>
            </a:r>
            <a:r>
              <a:rPr sz="650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650" spc="50" dirty="0">
                <a:solidFill>
                  <a:srgbClr val="FFFFFF"/>
                </a:solidFill>
                <a:latin typeface="Calibri"/>
                <a:cs typeface="Calibri"/>
              </a:rPr>
              <a:t>Stefan</a:t>
            </a:r>
            <a:r>
              <a:rPr sz="65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650" spc="50" dirty="0">
                <a:solidFill>
                  <a:srgbClr val="FFFFFF"/>
                </a:solidFill>
                <a:latin typeface="Calibri"/>
                <a:cs typeface="Calibri"/>
              </a:rPr>
              <a:t>Schauer</a:t>
            </a:r>
            <a:endParaRPr sz="650">
              <a:latin typeface="Calibri"/>
              <a:cs typeface="Calibri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7050405" y="2119312"/>
            <a:ext cx="3270885" cy="5969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750" spc="215" dirty="0">
                <a:solidFill>
                  <a:srgbClr val="FFB800"/>
                </a:solidFill>
              </a:rPr>
              <a:t>Σας</a:t>
            </a:r>
            <a:r>
              <a:rPr sz="3750" spc="135" dirty="0">
                <a:solidFill>
                  <a:srgbClr val="FFB800"/>
                </a:solidFill>
              </a:rPr>
              <a:t> </a:t>
            </a:r>
            <a:r>
              <a:rPr sz="3750" spc="240" dirty="0">
                <a:solidFill>
                  <a:srgbClr val="FFB800"/>
                </a:solidFill>
              </a:rPr>
              <a:t>ευχαριστώ</a:t>
            </a:r>
            <a:endParaRPr sz="3750"/>
          </a:p>
        </p:txBody>
      </p:sp>
      <p:sp>
        <p:nvSpPr>
          <p:cNvPr id="10" name="object 10"/>
          <p:cNvSpPr txBox="1"/>
          <p:nvPr/>
        </p:nvSpPr>
        <p:spPr>
          <a:xfrm>
            <a:off x="7050405" y="3339147"/>
            <a:ext cx="3314065" cy="11208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l"/>
            <a:r>
              <a:rPr lang="en-US" sz="1800" b="0" i="0" u="none" strike="noStrike" baseline="0" dirty="0">
                <a:solidFill>
                  <a:srgbClr val="FFFFFF"/>
                </a:solidFill>
                <a:latin typeface="CenturyGothic"/>
              </a:rPr>
              <a:t>Abdelkader Shaaban,</a:t>
            </a:r>
          </a:p>
          <a:p>
            <a:pPr algn="l"/>
            <a:r>
              <a:rPr lang="en-US" sz="1800" b="0" i="0" u="none" strike="noStrike" baseline="0" dirty="0">
                <a:solidFill>
                  <a:srgbClr val="87882D"/>
                </a:solidFill>
                <a:latin typeface="CenturyGothic"/>
              </a:rPr>
              <a:t>abdelkader.Shaaban@ait.ac.at</a:t>
            </a:r>
          </a:p>
          <a:p>
            <a:pPr algn="l"/>
            <a:r>
              <a:rPr lang="en-US" sz="1800" b="0" i="0" u="none" strike="noStrike" baseline="0" dirty="0">
                <a:solidFill>
                  <a:srgbClr val="FFFFFF"/>
                </a:solidFill>
                <a:latin typeface="CenturyGothic"/>
              </a:rPr>
              <a:t>Stefan Schauer</a:t>
            </a:r>
          </a:p>
          <a:p>
            <a:pPr algn="l"/>
            <a:r>
              <a:rPr lang="en-US" sz="1800" b="0" i="0" u="none" strike="noStrike" baseline="0" dirty="0">
                <a:solidFill>
                  <a:srgbClr val="87882D"/>
                </a:solidFill>
                <a:latin typeface="CenturyGothic"/>
              </a:rPr>
              <a:t>Stefan.Schauer@ait.ac.at</a:t>
            </a:r>
            <a:endParaRPr sz="10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282440" y="0"/>
            <a:ext cx="7909559" cy="6878955"/>
            <a:chOff x="4282440" y="0"/>
            <a:chExt cx="7909559" cy="6878955"/>
          </a:xfrm>
        </p:grpSpPr>
        <p:sp>
          <p:nvSpPr>
            <p:cNvPr id="3" name="object 3"/>
            <p:cNvSpPr/>
            <p:nvPr/>
          </p:nvSpPr>
          <p:spPr>
            <a:xfrm>
              <a:off x="6896100" y="1270"/>
              <a:ext cx="1818639" cy="6856730"/>
            </a:xfrm>
            <a:custGeom>
              <a:avLst/>
              <a:gdLst/>
              <a:ahLst/>
              <a:cxnLst/>
              <a:rect l="l" t="t" r="r" b="b"/>
              <a:pathLst>
                <a:path w="1818640" h="6856730">
                  <a:moveTo>
                    <a:pt x="0" y="6856730"/>
                  </a:moveTo>
                  <a:lnTo>
                    <a:pt x="1818322" y="0"/>
                  </a:lnTo>
                </a:path>
              </a:pathLst>
            </a:custGeom>
            <a:ln w="22225">
              <a:solidFill>
                <a:srgbClr val="D6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282440" y="1125220"/>
              <a:ext cx="7909559" cy="508889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478020" y="1320800"/>
              <a:ext cx="7713980" cy="4511040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6445250" y="3181349"/>
              <a:ext cx="5544820" cy="2143760"/>
            </a:xfrm>
            <a:custGeom>
              <a:avLst/>
              <a:gdLst/>
              <a:ahLst/>
              <a:cxnLst/>
              <a:rect l="l" t="t" r="r" b="b"/>
              <a:pathLst>
                <a:path w="5544820" h="2143760">
                  <a:moveTo>
                    <a:pt x="0" y="2143760"/>
                  </a:moveTo>
                  <a:lnTo>
                    <a:pt x="5544820" y="2143760"/>
                  </a:lnTo>
                  <a:lnTo>
                    <a:pt x="5544820" y="0"/>
                  </a:lnTo>
                  <a:lnTo>
                    <a:pt x="0" y="0"/>
                  </a:lnTo>
                  <a:lnTo>
                    <a:pt x="0" y="2143760"/>
                  </a:lnTo>
                </a:path>
              </a:pathLst>
            </a:custGeom>
            <a:ln w="285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875030" y="411479"/>
            <a:ext cx="3754754" cy="3683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250" spc="170" dirty="0">
                <a:solidFill>
                  <a:srgbClr val="000000"/>
                </a:solidFill>
              </a:rPr>
              <a:t>Ασφάλεια ακραίου</a:t>
            </a:r>
            <a:r>
              <a:rPr sz="2250" spc="185" dirty="0">
                <a:solidFill>
                  <a:srgbClr val="000000"/>
                </a:solidFill>
              </a:rPr>
              <a:t> </a:t>
            </a:r>
            <a:r>
              <a:rPr sz="2250" spc="170" dirty="0">
                <a:solidFill>
                  <a:srgbClr val="000000"/>
                </a:solidFill>
              </a:rPr>
              <a:t>σημείου</a:t>
            </a:r>
            <a:endParaRPr sz="2250"/>
          </a:p>
        </p:txBody>
      </p:sp>
      <p:sp>
        <p:nvSpPr>
          <p:cNvPr id="10" name="object 10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720"/>
              </a:lnSpc>
            </a:pPr>
            <a:r>
              <a:rPr spc="30" dirty="0"/>
              <a:t>29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419100" y="1998979"/>
            <a:ext cx="901700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b="1" spc="75" dirty="0">
                <a:latin typeface="Calibri"/>
                <a:cs typeface="Calibri"/>
              </a:rPr>
              <a:t>Διαρθρώσεις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19100" y="2990215"/>
            <a:ext cx="3559175" cy="6940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  <a:tabLst>
                <a:tab pos="840740" algn="l"/>
                <a:tab pos="1270635" algn="l"/>
                <a:tab pos="2098040" algn="l"/>
                <a:tab pos="2684145" algn="l"/>
                <a:tab pos="3253104" algn="l"/>
              </a:tabLst>
            </a:pPr>
            <a:r>
              <a:rPr sz="1100" spc="95" dirty="0">
                <a:latin typeface="Calibri"/>
                <a:cs typeface="Calibri"/>
              </a:rPr>
              <a:t>Α</a:t>
            </a:r>
            <a:r>
              <a:rPr sz="1100" spc="70" dirty="0">
                <a:latin typeface="Calibri"/>
                <a:cs typeface="Calibri"/>
              </a:rPr>
              <a:t>κ</a:t>
            </a:r>
            <a:r>
              <a:rPr sz="1100" spc="75" dirty="0">
                <a:latin typeface="Calibri"/>
                <a:cs typeface="Calibri"/>
              </a:rPr>
              <a:t>ολ</a:t>
            </a:r>
            <a:r>
              <a:rPr sz="1100" spc="80" dirty="0">
                <a:latin typeface="Calibri"/>
                <a:cs typeface="Calibri"/>
              </a:rPr>
              <a:t>ο</a:t>
            </a:r>
            <a:r>
              <a:rPr sz="1100" spc="90" dirty="0">
                <a:latin typeface="Calibri"/>
                <a:cs typeface="Calibri"/>
              </a:rPr>
              <a:t>υ</a:t>
            </a:r>
            <a:r>
              <a:rPr sz="1100" spc="75" dirty="0">
                <a:latin typeface="Calibri"/>
                <a:cs typeface="Calibri"/>
              </a:rPr>
              <a:t>θε</a:t>
            </a:r>
            <a:r>
              <a:rPr sz="1100" spc="45" dirty="0">
                <a:latin typeface="Calibri"/>
                <a:cs typeface="Calibri"/>
              </a:rPr>
              <a:t>ί</a:t>
            </a:r>
            <a:r>
              <a:rPr sz="1100" dirty="0">
                <a:latin typeface="Calibri"/>
                <a:cs typeface="Calibri"/>
              </a:rPr>
              <a:t>	</a:t>
            </a:r>
            <a:r>
              <a:rPr sz="1100" spc="70" dirty="0">
                <a:latin typeface="Calibri"/>
                <a:cs typeface="Calibri"/>
              </a:rPr>
              <a:t>έ</a:t>
            </a:r>
            <a:r>
              <a:rPr sz="1100" spc="75" dirty="0">
                <a:latin typeface="Calibri"/>
                <a:cs typeface="Calibri"/>
              </a:rPr>
              <a:t>ν</a:t>
            </a:r>
            <a:r>
              <a:rPr sz="1100" spc="90" dirty="0">
                <a:latin typeface="Calibri"/>
                <a:cs typeface="Calibri"/>
              </a:rPr>
              <a:t>α</a:t>
            </a:r>
            <a:r>
              <a:rPr sz="1100" spc="65" dirty="0">
                <a:latin typeface="Calibri"/>
                <a:cs typeface="Calibri"/>
              </a:rPr>
              <a:t>ς</a:t>
            </a:r>
            <a:r>
              <a:rPr sz="1100" dirty="0">
                <a:latin typeface="Calibri"/>
                <a:cs typeface="Calibri"/>
              </a:rPr>
              <a:t>	</a:t>
            </a:r>
            <a:r>
              <a:rPr sz="1100" spc="70" dirty="0">
                <a:latin typeface="Calibri"/>
                <a:cs typeface="Calibri"/>
              </a:rPr>
              <a:t>κ</a:t>
            </a:r>
            <a:r>
              <a:rPr sz="1100" spc="95" dirty="0">
                <a:latin typeface="Calibri"/>
                <a:cs typeface="Calibri"/>
              </a:rPr>
              <a:t>α</a:t>
            </a:r>
            <a:r>
              <a:rPr sz="1100" spc="55" dirty="0">
                <a:latin typeface="Calibri"/>
                <a:cs typeface="Calibri"/>
              </a:rPr>
              <a:t>τ</a:t>
            </a:r>
            <a:r>
              <a:rPr sz="1100" spc="90" dirty="0">
                <a:latin typeface="Calibri"/>
                <a:cs typeface="Calibri"/>
              </a:rPr>
              <a:t>ά</a:t>
            </a:r>
            <a:r>
              <a:rPr sz="1100" spc="70" dirty="0">
                <a:latin typeface="Calibri"/>
                <a:cs typeface="Calibri"/>
              </a:rPr>
              <a:t>λ</a:t>
            </a:r>
            <a:r>
              <a:rPr sz="1100" spc="80" dirty="0">
                <a:latin typeface="Calibri"/>
                <a:cs typeface="Calibri"/>
              </a:rPr>
              <a:t>ο</a:t>
            </a:r>
            <a:r>
              <a:rPr sz="1100" spc="70" dirty="0">
                <a:latin typeface="Calibri"/>
                <a:cs typeface="Calibri"/>
              </a:rPr>
              <a:t>γ</a:t>
            </a:r>
            <a:r>
              <a:rPr sz="1100" spc="80" dirty="0">
                <a:latin typeface="Calibri"/>
                <a:cs typeface="Calibri"/>
              </a:rPr>
              <a:t>ο</a:t>
            </a:r>
            <a:r>
              <a:rPr sz="1100" spc="65" dirty="0">
                <a:latin typeface="Calibri"/>
                <a:cs typeface="Calibri"/>
              </a:rPr>
              <a:t>ς</a:t>
            </a:r>
            <a:r>
              <a:rPr sz="1100" dirty="0">
                <a:latin typeface="Calibri"/>
                <a:cs typeface="Calibri"/>
              </a:rPr>
              <a:t>	</a:t>
            </a:r>
            <a:r>
              <a:rPr sz="1100" spc="75" dirty="0">
                <a:latin typeface="Calibri"/>
                <a:cs typeface="Calibri"/>
              </a:rPr>
              <a:t>κο</a:t>
            </a:r>
            <a:r>
              <a:rPr sz="1100" spc="45" dirty="0">
                <a:latin typeface="Calibri"/>
                <a:cs typeface="Calibri"/>
              </a:rPr>
              <a:t>ι</a:t>
            </a:r>
            <a:r>
              <a:rPr sz="1100" spc="70" dirty="0">
                <a:latin typeface="Calibri"/>
                <a:cs typeface="Calibri"/>
              </a:rPr>
              <a:t>ν</a:t>
            </a:r>
            <a:r>
              <a:rPr sz="1100" spc="114" dirty="0">
                <a:latin typeface="Calibri"/>
                <a:cs typeface="Calibri"/>
              </a:rPr>
              <a:t>ώ</a:t>
            </a:r>
            <a:r>
              <a:rPr sz="1100" spc="75" dirty="0">
                <a:latin typeface="Calibri"/>
                <a:cs typeface="Calibri"/>
              </a:rPr>
              <a:t>ν</a:t>
            </a:r>
            <a:r>
              <a:rPr sz="1100" dirty="0">
                <a:latin typeface="Calibri"/>
                <a:cs typeface="Calibri"/>
              </a:rPr>
              <a:t>	</a:t>
            </a:r>
            <a:r>
              <a:rPr sz="1100" b="1" spc="90" dirty="0">
                <a:latin typeface="Calibri"/>
                <a:cs typeface="Calibri"/>
              </a:rPr>
              <a:t>σ</a:t>
            </a:r>
            <a:r>
              <a:rPr sz="1100" b="1" spc="80" dirty="0">
                <a:latin typeface="Calibri"/>
                <a:cs typeface="Calibri"/>
              </a:rPr>
              <a:t>υνα</a:t>
            </a:r>
            <a:r>
              <a:rPr sz="1100" b="1" spc="75" dirty="0">
                <a:latin typeface="Calibri"/>
                <a:cs typeface="Calibri"/>
              </a:rPr>
              <a:t>γ</a:t>
            </a:r>
            <a:r>
              <a:rPr sz="1100" b="1" spc="70" dirty="0">
                <a:latin typeface="Calibri"/>
                <a:cs typeface="Calibri"/>
              </a:rPr>
              <a:t>ε</a:t>
            </a:r>
            <a:r>
              <a:rPr sz="1100" b="1" spc="80" dirty="0">
                <a:latin typeface="Calibri"/>
                <a:cs typeface="Calibri"/>
              </a:rPr>
              <a:t>ρ</a:t>
            </a:r>
            <a:r>
              <a:rPr sz="1100" b="1" spc="90" dirty="0">
                <a:latin typeface="Calibri"/>
                <a:cs typeface="Calibri"/>
              </a:rPr>
              <a:t>μ</a:t>
            </a:r>
            <a:r>
              <a:rPr sz="1100" b="1" spc="60" dirty="0">
                <a:latin typeface="Calibri"/>
                <a:cs typeface="Calibri"/>
              </a:rPr>
              <a:t>ών  </a:t>
            </a:r>
            <a:r>
              <a:rPr sz="1100" b="1" spc="75" dirty="0">
                <a:latin typeface="Calibri"/>
                <a:cs typeface="Calibri"/>
              </a:rPr>
              <a:t>ασφαλείας,</a:t>
            </a:r>
            <a:r>
              <a:rPr sz="1100" b="1" spc="45" dirty="0">
                <a:latin typeface="Calibri"/>
                <a:cs typeface="Calibri"/>
              </a:rPr>
              <a:t> </a:t>
            </a:r>
            <a:r>
              <a:rPr sz="1100" b="1" spc="65" dirty="0">
                <a:latin typeface="Calibri"/>
                <a:cs typeface="Calibri"/>
              </a:rPr>
              <a:t>οι</a:t>
            </a:r>
            <a:r>
              <a:rPr sz="1100" b="1" spc="45" dirty="0">
                <a:latin typeface="Calibri"/>
                <a:cs typeface="Calibri"/>
              </a:rPr>
              <a:t> </a:t>
            </a:r>
            <a:r>
              <a:rPr sz="1100" b="1" spc="80" dirty="0">
                <a:latin typeface="Calibri"/>
                <a:cs typeface="Calibri"/>
              </a:rPr>
              <a:t>περιγραφές</a:t>
            </a:r>
            <a:r>
              <a:rPr sz="1100" b="1" spc="50" dirty="0">
                <a:latin typeface="Calibri"/>
                <a:cs typeface="Calibri"/>
              </a:rPr>
              <a:t> </a:t>
            </a:r>
            <a:r>
              <a:rPr sz="1100" b="1" spc="65" dirty="0">
                <a:latin typeface="Calibri"/>
                <a:cs typeface="Calibri"/>
              </a:rPr>
              <a:t>τους,</a:t>
            </a:r>
            <a:r>
              <a:rPr sz="1100" b="1" spc="45" dirty="0">
                <a:latin typeface="Calibri"/>
                <a:cs typeface="Calibri"/>
              </a:rPr>
              <a:t> </a:t>
            </a:r>
            <a:r>
              <a:rPr sz="1100" spc="60" dirty="0">
                <a:latin typeface="Calibri"/>
                <a:cs typeface="Calibri"/>
              </a:rPr>
              <a:t>οι</a:t>
            </a:r>
            <a:r>
              <a:rPr sz="1100" spc="50" dirty="0">
                <a:latin typeface="Calibri"/>
                <a:cs typeface="Calibri"/>
              </a:rPr>
              <a:t> </a:t>
            </a:r>
            <a:r>
              <a:rPr sz="1100" spc="75" dirty="0">
                <a:latin typeface="Calibri"/>
                <a:cs typeface="Calibri"/>
              </a:rPr>
              <a:t>συστάσεις	</a:t>
            </a:r>
            <a:r>
              <a:rPr sz="1100" spc="20" dirty="0">
                <a:latin typeface="Calibri"/>
                <a:cs typeface="Calibri"/>
              </a:rPr>
              <a:t>για </a:t>
            </a:r>
            <a:r>
              <a:rPr sz="1100" spc="25" dirty="0">
                <a:latin typeface="Calibri"/>
                <a:cs typeface="Calibri"/>
              </a:rPr>
              <a:t> </a:t>
            </a:r>
            <a:r>
              <a:rPr sz="1100" b="1" spc="75" dirty="0">
                <a:latin typeface="Calibri"/>
                <a:cs typeface="Calibri"/>
              </a:rPr>
              <a:t>βελτίωση</a:t>
            </a:r>
            <a:r>
              <a:rPr sz="1100" b="1" spc="50" dirty="0">
                <a:latin typeface="Calibri"/>
                <a:cs typeface="Calibri"/>
              </a:rPr>
              <a:t> </a:t>
            </a:r>
            <a:r>
              <a:rPr sz="1100" spc="70" dirty="0">
                <a:latin typeface="Calibri"/>
                <a:cs typeface="Calibri"/>
              </a:rPr>
              <a:t>και</a:t>
            </a:r>
            <a:r>
              <a:rPr sz="1100" spc="45" dirty="0">
                <a:latin typeface="Calibri"/>
                <a:cs typeface="Calibri"/>
              </a:rPr>
              <a:t> </a:t>
            </a:r>
            <a:r>
              <a:rPr sz="1100" spc="90" dirty="0">
                <a:latin typeface="Calibri"/>
                <a:cs typeface="Calibri"/>
              </a:rPr>
              <a:t>πώς</a:t>
            </a:r>
            <a:r>
              <a:rPr sz="1100" spc="45" dirty="0">
                <a:latin typeface="Calibri"/>
                <a:cs typeface="Calibri"/>
              </a:rPr>
              <a:t> </a:t>
            </a:r>
            <a:r>
              <a:rPr sz="1100" spc="70" dirty="0">
                <a:latin typeface="Calibri"/>
                <a:cs typeface="Calibri"/>
              </a:rPr>
              <a:t>αντιστοιχούν</a:t>
            </a:r>
            <a:r>
              <a:rPr sz="1100" spc="45" dirty="0">
                <a:latin typeface="Calibri"/>
                <a:cs typeface="Calibri"/>
              </a:rPr>
              <a:t> </a:t>
            </a:r>
            <a:r>
              <a:rPr sz="1100" b="1" spc="80" dirty="0">
                <a:latin typeface="Calibri"/>
                <a:cs typeface="Calibri"/>
              </a:rPr>
              <a:t>στη</a:t>
            </a:r>
            <a:r>
              <a:rPr sz="1100" b="1" spc="45" dirty="0">
                <a:latin typeface="Calibri"/>
                <a:cs typeface="Calibri"/>
              </a:rPr>
              <a:t> </a:t>
            </a:r>
            <a:r>
              <a:rPr sz="1100" b="1" spc="90" dirty="0">
                <a:latin typeface="Calibri"/>
                <a:cs typeface="Calibri"/>
              </a:rPr>
              <a:t>συμμόρφωση</a:t>
            </a:r>
            <a:r>
              <a:rPr sz="1100" b="1" spc="50" dirty="0">
                <a:latin typeface="Calibri"/>
                <a:cs typeface="Calibri"/>
              </a:rPr>
              <a:t> </a:t>
            </a:r>
            <a:r>
              <a:rPr sz="1100" b="1" spc="85" dirty="0">
                <a:latin typeface="Calibri"/>
                <a:cs typeface="Calibri"/>
              </a:rPr>
              <a:t>με </a:t>
            </a:r>
            <a:r>
              <a:rPr sz="1100" b="1" spc="-235" dirty="0">
                <a:latin typeface="Calibri"/>
                <a:cs typeface="Calibri"/>
              </a:rPr>
              <a:t> </a:t>
            </a:r>
            <a:r>
              <a:rPr sz="1100" b="1" spc="55" dirty="0">
                <a:latin typeface="Calibri"/>
                <a:cs typeface="Calibri"/>
              </a:rPr>
              <a:t>τις</a:t>
            </a:r>
            <a:r>
              <a:rPr sz="1100" b="1" spc="30" dirty="0">
                <a:latin typeface="Calibri"/>
                <a:cs typeface="Calibri"/>
              </a:rPr>
              <a:t> </a:t>
            </a:r>
            <a:r>
              <a:rPr sz="1100" b="1" spc="70" dirty="0">
                <a:latin typeface="Calibri"/>
                <a:cs typeface="Calibri"/>
              </a:rPr>
              <a:t>κανονιστικές</a:t>
            </a:r>
            <a:r>
              <a:rPr sz="1100" b="1" spc="35" dirty="0">
                <a:latin typeface="Calibri"/>
                <a:cs typeface="Calibri"/>
              </a:rPr>
              <a:t> </a:t>
            </a:r>
            <a:r>
              <a:rPr sz="1100" b="1" spc="65" dirty="0">
                <a:latin typeface="Calibri"/>
                <a:cs typeface="Calibri"/>
              </a:rPr>
              <a:t>διατάξεις.</a:t>
            </a:r>
            <a:endParaRPr sz="11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6042660" cy="6878955"/>
            <a:chOff x="0" y="0"/>
            <a:chExt cx="6042660" cy="6878955"/>
          </a:xfrm>
        </p:grpSpPr>
        <p:sp>
          <p:nvSpPr>
            <p:cNvPr id="3" name="object 3"/>
            <p:cNvSpPr/>
            <p:nvPr/>
          </p:nvSpPr>
          <p:spPr>
            <a:xfrm>
              <a:off x="4498340" y="5113972"/>
              <a:ext cx="798195" cy="1739264"/>
            </a:xfrm>
            <a:custGeom>
              <a:avLst/>
              <a:gdLst/>
              <a:ahLst/>
              <a:cxnLst/>
              <a:rect l="l" t="t" r="r" b="b"/>
              <a:pathLst>
                <a:path w="798195" h="1739265">
                  <a:moveTo>
                    <a:pt x="610235" y="0"/>
                  </a:moveTo>
                  <a:lnTo>
                    <a:pt x="561339" y="6667"/>
                  </a:lnTo>
                  <a:lnTo>
                    <a:pt x="516889" y="25400"/>
                  </a:lnTo>
                  <a:lnTo>
                    <a:pt x="478472" y="55244"/>
                  </a:lnTo>
                  <a:lnTo>
                    <a:pt x="448310" y="94614"/>
                  </a:lnTo>
                  <a:lnTo>
                    <a:pt x="428942" y="142239"/>
                  </a:lnTo>
                  <a:lnTo>
                    <a:pt x="0" y="1738947"/>
                  </a:lnTo>
                  <a:lnTo>
                    <a:pt x="27939" y="1738947"/>
                  </a:lnTo>
                  <a:lnTo>
                    <a:pt x="454025" y="148907"/>
                  </a:lnTo>
                  <a:lnTo>
                    <a:pt x="470535" y="107950"/>
                  </a:lnTo>
                  <a:lnTo>
                    <a:pt x="496252" y="74294"/>
                  </a:lnTo>
                  <a:lnTo>
                    <a:pt x="529589" y="48577"/>
                  </a:lnTo>
                  <a:lnTo>
                    <a:pt x="567689" y="32384"/>
                  </a:lnTo>
                  <a:lnTo>
                    <a:pt x="609600" y="26669"/>
                  </a:lnTo>
                  <a:lnTo>
                    <a:pt x="698750" y="26669"/>
                  </a:lnTo>
                  <a:lnTo>
                    <a:pt x="659130" y="6667"/>
                  </a:lnTo>
                  <a:lnTo>
                    <a:pt x="610235" y="0"/>
                  </a:lnTo>
                  <a:close/>
                </a:path>
                <a:path w="798195" h="1739265">
                  <a:moveTo>
                    <a:pt x="698750" y="26669"/>
                  </a:moveTo>
                  <a:lnTo>
                    <a:pt x="609600" y="26669"/>
                  </a:lnTo>
                  <a:lnTo>
                    <a:pt x="652462" y="32384"/>
                  </a:lnTo>
                  <a:lnTo>
                    <a:pt x="709612" y="60959"/>
                  </a:lnTo>
                  <a:lnTo>
                    <a:pt x="750570" y="109537"/>
                  </a:lnTo>
                  <a:lnTo>
                    <a:pt x="770889" y="170497"/>
                  </a:lnTo>
                  <a:lnTo>
                    <a:pt x="771842" y="202882"/>
                  </a:lnTo>
                  <a:lnTo>
                    <a:pt x="766445" y="235584"/>
                  </a:lnTo>
                  <a:lnTo>
                    <a:pt x="362585" y="1738947"/>
                  </a:lnTo>
                  <a:lnTo>
                    <a:pt x="390525" y="1738947"/>
                  </a:lnTo>
                  <a:lnTo>
                    <a:pt x="791527" y="242252"/>
                  </a:lnTo>
                  <a:lnTo>
                    <a:pt x="797877" y="204787"/>
                  </a:lnTo>
                  <a:lnTo>
                    <a:pt x="796607" y="167322"/>
                  </a:lnTo>
                  <a:lnTo>
                    <a:pt x="773112" y="96202"/>
                  </a:lnTo>
                  <a:lnTo>
                    <a:pt x="724535" y="39687"/>
                  </a:lnTo>
                  <a:lnTo>
                    <a:pt x="698750" y="26669"/>
                  </a:lnTo>
                  <a:close/>
                </a:path>
              </a:pathLst>
            </a:custGeom>
            <a:solidFill>
              <a:srgbClr val="D679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2933700" y="1270"/>
              <a:ext cx="1818639" cy="6856730"/>
            </a:xfrm>
            <a:custGeom>
              <a:avLst/>
              <a:gdLst/>
              <a:ahLst/>
              <a:cxnLst/>
              <a:rect l="l" t="t" r="r" b="b"/>
              <a:pathLst>
                <a:path w="1818639" h="6856730">
                  <a:moveTo>
                    <a:pt x="1818322" y="0"/>
                  </a:moveTo>
                  <a:lnTo>
                    <a:pt x="0" y="6856730"/>
                  </a:lnTo>
                </a:path>
              </a:pathLst>
            </a:custGeom>
            <a:ln w="22225">
              <a:solidFill>
                <a:srgbClr val="D6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3497579" y="17779"/>
              <a:ext cx="2545080" cy="6837680"/>
            </a:xfrm>
            <a:custGeom>
              <a:avLst/>
              <a:gdLst/>
              <a:ahLst/>
              <a:cxnLst/>
              <a:rect l="l" t="t" r="r" b="b"/>
              <a:pathLst>
                <a:path w="2545079" h="6837680">
                  <a:moveTo>
                    <a:pt x="1321435" y="2283142"/>
                  </a:moveTo>
                  <a:lnTo>
                    <a:pt x="1271587" y="2291397"/>
                  </a:lnTo>
                  <a:lnTo>
                    <a:pt x="1226185" y="2312352"/>
                  </a:lnTo>
                  <a:lnTo>
                    <a:pt x="1187767" y="2345372"/>
                  </a:lnTo>
                  <a:lnTo>
                    <a:pt x="1159510" y="2389187"/>
                  </a:lnTo>
                  <a:lnTo>
                    <a:pt x="1159510" y="2390457"/>
                  </a:lnTo>
                  <a:lnTo>
                    <a:pt x="819150" y="3658870"/>
                  </a:lnTo>
                  <a:lnTo>
                    <a:pt x="0" y="6836410"/>
                  </a:lnTo>
                  <a:lnTo>
                    <a:pt x="13335" y="6837680"/>
                  </a:lnTo>
                  <a:lnTo>
                    <a:pt x="26670" y="6837680"/>
                  </a:lnTo>
                  <a:lnTo>
                    <a:pt x="843365" y="3664902"/>
                  </a:lnTo>
                  <a:lnTo>
                    <a:pt x="1183322" y="2398077"/>
                  </a:lnTo>
                  <a:lnTo>
                    <a:pt x="1208087" y="2360612"/>
                  </a:lnTo>
                  <a:lnTo>
                    <a:pt x="1241107" y="2332355"/>
                  </a:lnTo>
                  <a:lnTo>
                    <a:pt x="1279842" y="2314257"/>
                  </a:lnTo>
                  <a:lnTo>
                    <a:pt x="1322705" y="2307590"/>
                  </a:lnTo>
                  <a:lnTo>
                    <a:pt x="1417637" y="2307590"/>
                  </a:lnTo>
                  <a:lnTo>
                    <a:pt x="1372870" y="2289175"/>
                  </a:lnTo>
                  <a:lnTo>
                    <a:pt x="1321435" y="2283142"/>
                  </a:lnTo>
                  <a:close/>
                </a:path>
                <a:path w="2545079" h="6837680">
                  <a:moveTo>
                    <a:pt x="1417637" y="2307590"/>
                  </a:moveTo>
                  <a:lnTo>
                    <a:pt x="1322705" y="2307590"/>
                  </a:lnTo>
                  <a:lnTo>
                    <a:pt x="1366837" y="2313305"/>
                  </a:lnTo>
                  <a:lnTo>
                    <a:pt x="1412557" y="2334260"/>
                  </a:lnTo>
                  <a:lnTo>
                    <a:pt x="1448435" y="2367280"/>
                  </a:lnTo>
                  <a:lnTo>
                    <a:pt x="1472565" y="2409190"/>
                  </a:lnTo>
                  <a:lnTo>
                    <a:pt x="1483042" y="2456815"/>
                  </a:lnTo>
                  <a:lnTo>
                    <a:pt x="1477962" y="2506662"/>
                  </a:lnTo>
                  <a:lnTo>
                    <a:pt x="1220152" y="3457892"/>
                  </a:lnTo>
                  <a:lnTo>
                    <a:pt x="1214120" y="3493452"/>
                  </a:lnTo>
                  <a:lnTo>
                    <a:pt x="1223010" y="3563620"/>
                  </a:lnTo>
                  <a:lnTo>
                    <a:pt x="1258570" y="3626802"/>
                  </a:lnTo>
                  <a:lnTo>
                    <a:pt x="1314767" y="3670300"/>
                  </a:lnTo>
                  <a:lnTo>
                    <a:pt x="1397635" y="3689350"/>
                  </a:lnTo>
                  <a:lnTo>
                    <a:pt x="1444625" y="3683000"/>
                  </a:lnTo>
                  <a:lnTo>
                    <a:pt x="1487805" y="3664902"/>
                  </a:lnTo>
                  <a:lnTo>
                    <a:pt x="1490662" y="3662680"/>
                  </a:lnTo>
                  <a:lnTo>
                    <a:pt x="1403985" y="3662680"/>
                  </a:lnTo>
                  <a:lnTo>
                    <a:pt x="1354137" y="3657600"/>
                  </a:lnTo>
                  <a:lnTo>
                    <a:pt x="1299210" y="3630612"/>
                  </a:lnTo>
                  <a:lnTo>
                    <a:pt x="1259205" y="3584257"/>
                  </a:lnTo>
                  <a:lnTo>
                    <a:pt x="1239202" y="3526155"/>
                  </a:lnTo>
                  <a:lnTo>
                    <a:pt x="1238567" y="3495357"/>
                  </a:lnTo>
                  <a:lnTo>
                    <a:pt x="1243965" y="3464242"/>
                  </a:lnTo>
                  <a:lnTo>
                    <a:pt x="1502092" y="2513012"/>
                  </a:lnTo>
                  <a:lnTo>
                    <a:pt x="1508442" y="2464435"/>
                  </a:lnTo>
                  <a:lnTo>
                    <a:pt x="1502092" y="2417445"/>
                  </a:lnTo>
                  <a:lnTo>
                    <a:pt x="1483995" y="2374265"/>
                  </a:lnTo>
                  <a:lnTo>
                    <a:pt x="1455737" y="2336800"/>
                  </a:lnTo>
                  <a:lnTo>
                    <a:pt x="1418272" y="2307907"/>
                  </a:lnTo>
                  <a:lnTo>
                    <a:pt x="1417637" y="2307590"/>
                  </a:lnTo>
                  <a:close/>
                </a:path>
                <a:path w="2545079" h="6837680">
                  <a:moveTo>
                    <a:pt x="2545080" y="0"/>
                  </a:moveTo>
                  <a:lnTo>
                    <a:pt x="2518410" y="0"/>
                  </a:lnTo>
                  <a:lnTo>
                    <a:pt x="1939290" y="2101215"/>
                  </a:lnTo>
                  <a:lnTo>
                    <a:pt x="1547495" y="3546475"/>
                  </a:lnTo>
                  <a:lnTo>
                    <a:pt x="1526540" y="3592195"/>
                  </a:lnTo>
                  <a:lnTo>
                    <a:pt x="1493520" y="3628072"/>
                  </a:lnTo>
                  <a:lnTo>
                    <a:pt x="1451610" y="3652202"/>
                  </a:lnTo>
                  <a:lnTo>
                    <a:pt x="1403985" y="3662680"/>
                  </a:lnTo>
                  <a:lnTo>
                    <a:pt x="1490662" y="3662680"/>
                  </a:lnTo>
                  <a:lnTo>
                    <a:pt x="1525270" y="3636645"/>
                  </a:lnTo>
                  <a:lnTo>
                    <a:pt x="1554162" y="3599180"/>
                  </a:lnTo>
                  <a:lnTo>
                    <a:pt x="1572895" y="3554095"/>
                  </a:lnTo>
                  <a:lnTo>
                    <a:pt x="1964690" y="2108835"/>
                  </a:lnTo>
                  <a:lnTo>
                    <a:pt x="2540000" y="16510"/>
                  </a:lnTo>
                  <a:lnTo>
                    <a:pt x="2543810" y="3810"/>
                  </a:lnTo>
                  <a:lnTo>
                    <a:pt x="2545080" y="0"/>
                  </a:lnTo>
                  <a:close/>
                </a:path>
              </a:pathLst>
            </a:custGeom>
            <a:solidFill>
              <a:srgbClr val="FFB8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5841999" cy="6858000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9914890" y="33019"/>
            <a:ext cx="2174240" cy="1244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50" spc="60" dirty="0">
                <a:solidFill>
                  <a:srgbClr val="FFFFFF"/>
                </a:solidFill>
                <a:latin typeface="Calibri"/>
                <a:cs typeface="Calibri"/>
              </a:rPr>
              <a:t>CSP004_C_E:</a:t>
            </a:r>
            <a:r>
              <a:rPr sz="65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650" spc="55" dirty="0">
                <a:solidFill>
                  <a:srgbClr val="FFFFFF"/>
                </a:solidFill>
                <a:latin typeface="Calibri"/>
                <a:cs typeface="Calibri"/>
              </a:rPr>
              <a:t>Abdelkader</a:t>
            </a:r>
            <a:r>
              <a:rPr sz="65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650" spc="60" dirty="0">
                <a:solidFill>
                  <a:srgbClr val="FFFFFF"/>
                </a:solidFill>
                <a:latin typeface="Calibri"/>
                <a:cs typeface="Calibri"/>
              </a:rPr>
              <a:t>Shaaban</a:t>
            </a:r>
            <a:r>
              <a:rPr sz="65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650" spc="55" dirty="0">
                <a:solidFill>
                  <a:srgbClr val="FFFFFF"/>
                </a:solidFill>
                <a:latin typeface="Calibri"/>
                <a:cs typeface="Calibri"/>
              </a:rPr>
              <a:t>και</a:t>
            </a:r>
            <a:r>
              <a:rPr sz="650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650" spc="50" dirty="0">
                <a:solidFill>
                  <a:srgbClr val="FFFFFF"/>
                </a:solidFill>
                <a:latin typeface="Calibri"/>
                <a:cs typeface="Calibri"/>
              </a:rPr>
              <a:t>Stefan</a:t>
            </a:r>
            <a:r>
              <a:rPr sz="65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650" spc="50" dirty="0">
                <a:solidFill>
                  <a:srgbClr val="FFFFFF"/>
                </a:solidFill>
                <a:latin typeface="Calibri"/>
                <a:cs typeface="Calibri"/>
              </a:rPr>
              <a:t>Schauer</a:t>
            </a:r>
            <a:endParaRPr sz="650">
              <a:latin typeface="Calibri"/>
              <a:cs typeface="Calibri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1072197" y="2878137"/>
            <a:ext cx="10858500" cy="1002665"/>
          </a:xfrm>
          <a:prstGeom prst="rect">
            <a:avLst/>
          </a:prstGeom>
        </p:spPr>
        <p:txBody>
          <a:bodyPr vert="horz" wrap="square" lIns="0" tIns="34925" rIns="0" bIns="0" rtlCol="0">
            <a:spAutoFit/>
          </a:bodyPr>
          <a:lstStyle/>
          <a:p>
            <a:pPr marL="12065" marR="5080" algn="ctr">
              <a:lnSpc>
                <a:spcPts val="2590"/>
              </a:lnSpc>
              <a:spcBef>
                <a:spcPts val="275"/>
              </a:spcBef>
            </a:pPr>
            <a:r>
              <a:rPr sz="2250" spc="30" dirty="0"/>
              <a:t>SIEM</a:t>
            </a:r>
            <a:r>
              <a:rPr sz="2250" spc="100" dirty="0"/>
              <a:t> </a:t>
            </a:r>
            <a:r>
              <a:rPr sz="2250" spc="35" dirty="0"/>
              <a:t>(Security</a:t>
            </a:r>
            <a:r>
              <a:rPr sz="2250" spc="100" dirty="0"/>
              <a:t> </a:t>
            </a:r>
            <a:r>
              <a:rPr sz="2250" spc="35" dirty="0"/>
              <a:t>Information</a:t>
            </a:r>
            <a:r>
              <a:rPr sz="2250" spc="100" dirty="0"/>
              <a:t> </a:t>
            </a:r>
            <a:r>
              <a:rPr sz="2250" spc="25" dirty="0"/>
              <a:t>and</a:t>
            </a:r>
            <a:r>
              <a:rPr sz="2250" spc="100" dirty="0"/>
              <a:t> </a:t>
            </a:r>
            <a:r>
              <a:rPr sz="2250" spc="30" dirty="0"/>
              <a:t>Event</a:t>
            </a:r>
            <a:r>
              <a:rPr sz="2250" spc="95" dirty="0"/>
              <a:t> </a:t>
            </a:r>
            <a:r>
              <a:rPr sz="2250" spc="35" dirty="0"/>
              <a:t>Management</a:t>
            </a:r>
            <a:r>
              <a:rPr sz="2250" spc="95" dirty="0"/>
              <a:t> </a:t>
            </a:r>
            <a:r>
              <a:rPr sz="2250" dirty="0"/>
              <a:t>-</a:t>
            </a:r>
            <a:r>
              <a:rPr sz="2250" spc="100" dirty="0"/>
              <a:t> </a:t>
            </a:r>
            <a:r>
              <a:rPr sz="2250" spc="35" dirty="0"/>
              <a:t>πλατφόρμα</a:t>
            </a:r>
            <a:r>
              <a:rPr sz="2250" spc="100" dirty="0"/>
              <a:t> </a:t>
            </a:r>
            <a:r>
              <a:rPr sz="2250" spc="35" dirty="0"/>
              <a:t>συλλογής</a:t>
            </a:r>
            <a:r>
              <a:rPr sz="2250" spc="95" dirty="0"/>
              <a:t> </a:t>
            </a:r>
            <a:r>
              <a:rPr sz="2250" spc="30" dirty="0"/>
              <a:t>και</a:t>
            </a:r>
            <a:r>
              <a:rPr sz="2250" spc="105" dirty="0"/>
              <a:t> </a:t>
            </a:r>
            <a:r>
              <a:rPr sz="2250" spc="35" dirty="0"/>
              <a:t>ανάλυσης </a:t>
            </a:r>
            <a:r>
              <a:rPr sz="2250" spc="-545" dirty="0"/>
              <a:t> </a:t>
            </a:r>
            <a:r>
              <a:rPr sz="2250" spc="35" dirty="0"/>
              <a:t>συμβάντων</a:t>
            </a:r>
            <a:r>
              <a:rPr sz="2250" spc="80" dirty="0"/>
              <a:t> </a:t>
            </a:r>
            <a:r>
              <a:rPr sz="2250" spc="35" dirty="0"/>
              <a:t>ασφαλείας)</a:t>
            </a:r>
            <a:endParaRPr sz="2250"/>
          </a:p>
          <a:p>
            <a:pPr marL="38735" algn="ctr">
              <a:lnSpc>
                <a:spcPct val="100000"/>
              </a:lnSpc>
              <a:spcBef>
                <a:spcPts val="240"/>
              </a:spcBef>
            </a:pPr>
            <a:r>
              <a:rPr sz="1750" spc="185" dirty="0">
                <a:solidFill>
                  <a:srgbClr val="FFB800"/>
                </a:solidFill>
              </a:rPr>
              <a:t>Wazuh</a:t>
            </a:r>
            <a:endParaRPr sz="1750"/>
          </a:p>
        </p:txBody>
      </p:sp>
      <p:pic>
        <p:nvPicPr>
          <p:cNvPr id="9" name="object 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548880" y="6075679"/>
            <a:ext cx="3294062" cy="612140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75030" y="411479"/>
            <a:ext cx="3754754" cy="3683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250" spc="170" dirty="0">
                <a:solidFill>
                  <a:srgbClr val="000000"/>
                </a:solidFill>
              </a:rPr>
              <a:t>Ασφάλεια ακραίου</a:t>
            </a:r>
            <a:r>
              <a:rPr sz="2250" spc="185" dirty="0">
                <a:solidFill>
                  <a:srgbClr val="000000"/>
                </a:solidFill>
              </a:rPr>
              <a:t> </a:t>
            </a:r>
            <a:r>
              <a:rPr sz="2250" spc="170" dirty="0">
                <a:solidFill>
                  <a:srgbClr val="000000"/>
                </a:solidFill>
              </a:rPr>
              <a:t>σημείου</a:t>
            </a:r>
            <a:endParaRPr sz="2250"/>
          </a:p>
        </p:txBody>
      </p:sp>
      <p:sp>
        <p:nvSpPr>
          <p:cNvPr id="3" name="object 3"/>
          <p:cNvSpPr txBox="1"/>
          <p:nvPr/>
        </p:nvSpPr>
        <p:spPr>
          <a:xfrm>
            <a:off x="342265" y="1972309"/>
            <a:ext cx="2296795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b="1" spc="40" dirty="0">
                <a:latin typeface="Calibri"/>
                <a:cs typeface="Calibri"/>
              </a:rPr>
              <a:t>Ανίχνευση</a:t>
            </a:r>
            <a:r>
              <a:rPr sz="1100" b="1" spc="-20" dirty="0">
                <a:latin typeface="Calibri"/>
                <a:cs typeface="Calibri"/>
              </a:rPr>
              <a:t> </a:t>
            </a:r>
            <a:r>
              <a:rPr sz="1100" b="1" spc="55" dirty="0">
                <a:latin typeface="Calibri"/>
                <a:cs typeface="Calibri"/>
              </a:rPr>
              <a:t>κακόβουλου</a:t>
            </a:r>
            <a:r>
              <a:rPr sz="1100" b="1" spc="-5" dirty="0">
                <a:latin typeface="Calibri"/>
                <a:cs typeface="Calibri"/>
              </a:rPr>
              <a:t> </a:t>
            </a:r>
            <a:r>
              <a:rPr sz="1100" b="1" spc="50" dirty="0">
                <a:latin typeface="Calibri"/>
                <a:cs typeface="Calibri"/>
              </a:rPr>
              <a:t>λογισμικού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42265" y="2962909"/>
            <a:ext cx="3556635" cy="360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320"/>
              </a:lnSpc>
              <a:spcBef>
                <a:spcPts val="100"/>
              </a:spcBef>
            </a:pPr>
            <a:r>
              <a:rPr sz="1100" spc="75" dirty="0">
                <a:latin typeface="Calibri"/>
                <a:cs typeface="Calibri"/>
              </a:rPr>
              <a:t>Παράγει/κάνει </a:t>
            </a:r>
            <a:r>
              <a:rPr sz="1100" spc="195" dirty="0">
                <a:latin typeface="Calibri"/>
                <a:cs typeface="Calibri"/>
              </a:rPr>
              <a:t> </a:t>
            </a:r>
            <a:r>
              <a:rPr sz="1100" b="1" spc="80" dirty="0">
                <a:latin typeface="Calibri"/>
                <a:cs typeface="Calibri"/>
              </a:rPr>
              <a:t>έρευνα </a:t>
            </a:r>
            <a:r>
              <a:rPr sz="1100" b="1" spc="190" dirty="0">
                <a:latin typeface="Calibri"/>
                <a:cs typeface="Calibri"/>
              </a:rPr>
              <a:t> </a:t>
            </a:r>
            <a:r>
              <a:rPr sz="1100" spc="70" dirty="0">
                <a:latin typeface="Calibri"/>
                <a:cs typeface="Calibri"/>
              </a:rPr>
              <a:t>για </a:t>
            </a:r>
            <a:r>
              <a:rPr sz="1100" spc="204" dirty="0">
                <a:latin typeface="Calibri"/>
                <a:cs typeface="Calibri"/>
              </a:rPr>
              <a:t> </a:t>
            </a:r>
            <a:r>
              <a:rPr sz="1100" spc="80" dirty="0">
                <a:latin typeface="Calibri"/>
                <a:cs typeface="Calibri"/>
              </a:rPr>
              <a:t>να </a:t>
            </a:r>
            <a:r>
              <a:rPr sz="1100" spc="190" dirty="0">
                <a:latin typeface="Calibri"/>
                <a:cs typeface="Calibri"/>
              </a:rPr>
              <a:t> </a:t>
            </a:r>
            <a:r>
              <a:rPr sz="1100" spc="65" dirty="0">
                <a:latin typeface="Calibri"/>
                <a:cs typeface="Calibri"/>
              </a:rPr>
              <a:t>ελέγξετε </a:t>
            </a:r>
            <a:r>
              <a:rPr sz="1100" spc="200" dirty="0">
                <a:latin typeface="Calibri"/>
                <a:cs typeface="Calibri"/>
              </a:rPr>
              <a:t> </a:t>
            </a:r>
            <a:r>
              <a:rPr sz="1100" spc="85" dirty="0">
                <a:latin typeface="Calibri"/>
                <a:cs typeface="Calibri"/>
              </a:rPr>
              <a:t>αν </a:t>
            </a:r>
            <a:r>
              <a:rPr sz="1100" spc="185" dirty="0">
                <a:latin typeface="Calibri"/>
                <a:cs typeface="Calibri"/>
              </a:rPr>
              <a:t> </a:t>
            </a:r>
            <a:r>
              <a:rPr sz="1100" spc="75" dirty="0">
                <a:latin typeface="Calibri"/>
                <a:cs typeface="Calibri"/>
              </a:rPr>
              <a:t>έχουν</a:t>
            </a:r>
            <a:endParaRPr sz="1100">
              <a:latin typeface="Calibri"/>
              <a:cs typeface="Calibri"/>
            </a:endParaRPr>
          </a:p>
          <a:p>
            <a:pPr marL="12700">
              <a:lnSpc>
                <a:spcPts val="1320"/>
              </a:lnSpc>
            </a:pPr>
            <a:r>
              <a:rPr sz="1100" b="1" spc="70" dirty="0">
                <a:latin typeface="Calibri"/>
                <a:cs typeface="Calibri"/>
              </a:rPr>
              <a:t>εντοπιστεί</a:t>
            </a:r>
            <a:r>
              <a:rPr sz="1100" b="1" spc="35" dirty="0">
                <a:latin typeface="Calibri"/>
                <a:cs typeface="Calibri"/>
              </a:rPr>
              <a:t> </a:t>
            </a:r>
            <a:r>
              <a:rPr sz="1100" b="1" spc="85" dirty="0">
                <a:latin typeface="Calibri"/>
                <a:cs typeface="Calibri"/>
              </a:rPr>
              <a:t>ύποπτα</a:t>
            </a:r>
            <a:r>
              <a:rPr sz="1100" b="1" spc="30" dirty="0">
                <a:latin typeface="Calibri"/>
                <a:cs typeface="Calibri"/>
              </a:rPr>
              <a:t> </a:t>
            </a:r>
            <a:r>
              <a:rPr sz="1100" b="1" spc="75" dirty="0">
                <a:latin typeface="Calibri"/>
                <a:cs typeface="Calibri"/>
              </a:rPr>
              <a:t>αρχεία</a:t>
            </a:r>
            <a:r>
              <a:rPr sz="1100" b="1" spc="30" dirty="0">
                <a:latin typeface="Calibri"/>
                <a:cs typeface="Calibri"/>
              </a:rPr>
              <a:t> </a:t>
            </a:r>
            <a:r>
              <a:rPr sz="1100" spc="80" dirty="0">
                <a:latin typeface="Calibri"/>
                <a:cs typeface="Calibri"/>
              </a:rPr>
              <a:t>σε</a:t>
            </a:r>
            <a:r>
              <a:rPr sz="1100" spc="35" dirty="0">
                <a:latin typeface="Calibri"/>
                <a:cs typeface="Calibri"/>
              </a:rPr>
              <a:t> </a:t>
            </a:r>
            <a:r>
              <a:rPr sz="1100" spc="75" dirty="0">
                <a:latin typeface="Calibri"/>
                <a:cs typeface="Calibri"/>
              </a:rPr>
              <a:t>κάποιο</a:t>
            </a:r>
            <a:r>
              <a:rPr sz="1100" spc="30" dirty="0">
                <a:latin typeface="Calibri"/>
                <a:cs typeface="Calibri"/>
              </a:rPr>
              <a:t> </a:t>
            </a:r>
            <a:r>
              <a:rPr sz="1100" b="1" spc="70" dirty="0">
                <a:latin typeface="Calibri"/>
                <a:cs typeface="Calibri"/>
              </a:rPr>
              <a:t>ακραίο</a:t>
            </a:r>
            <a:r>
              <a:rPr sz="1100" b="1" spc="10" dirty="0">
                <a:latin typeface="Calibri"/>
                <a:cs typeface="Calibri"/>
              </a:rPr>
              <a:t> </a:t>
            </a:r>
            <a:r>
              <a:rPr sz="1100" b="1" spc="65" dirty="0">
                <a:latin typeface="Calibri"/>
                <a:cs typeface="Calibri"/>
              </a:rPr>
              <a:t>σημείο.</a:t>
            </a:r>
            <a:endParaRPr sz="1100">
              <a:latin typeface="Calibri"/>
              <a:cs typeface="Calibri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3782059" y="0"/>
            <a:ext cx="8409940" cy="6878955"/>
            <a:chOff x="3782059" y="0"/>
            <a:chExt cx="8409940" cy="6878955"/>
          </a:xfrm>
        </p:grpSpPr>
        <p:sp>
          <p:nvSpPr>
            <p:cNvPr id="6" name="object 6"/>
            <p:cNvSpPr/>
            <p:nvPr/>
          </p:nvSpPr>
          <p:spPr>
            <a:xfrm>
              <a:off x="6896099" y="1270"/>
              <a:ext cx="1818639" cy="6856730"/>
            </a:xfrm>
            <a:custGeom>
              <a:avLst/>
              <a:gdLst/>
              <a:ahLst/>
              <a:cxnLst/>
              <a:rect l="l" t="t" r="r" b="b"/>
              <a:pathLst>
                <a:path w="1818640" h="6856730">
                  <a:moveTo>
                    <a:pt x="0" y="6856730"/>
                  </a:moveTo>
                  <a:lnTo>
                    <a:pt x="1818322" y="0"/>
                  </a:lnTo>
                </a:path>
              </a:pathLst>
            </a:custGeom>
            <a:ln w="22225">
              <a:solidFill>
                <a:srgbClr val="D6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782059" y="759460"/>
              <a:ext cx="8409940" cy="5325110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977639" y="955039"/>
              <a:ext cx="8107679" cy="4747260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5993129" y="2851149"/>
              <a:ext cx="1922780" cy="718820"/>
            </a:xfrm>
            <a:custGeom>
              <a:avLst/>
              <a:gdLst/>
              <a:ahLst/>
              <a:cxnLst/>
              <a:rect l="l" t="t" r="r" b="b"/>
              <a:pathLst>
                <a:path w="1922779" h="718820">
                  <a:moveTo>
                    <a:pt x="0" y="718820"/>
                  </a:moveTo>
                  <a:lnTo>
                    <a:pt x="1922779" y="718820"/>
                  </a:lnTo>
                  <a:lnTo>
                    <a:pt x="1922779" y="0"/>
                  </a:lnTo>
                  <a:lnTo>
                    <a:pt x="0" y="0"/>
                  </a:lnTo>
                  <a:lnTo>
                    <a:pt x="0" y="718820"/>
                  </a:lnTo>
                </a:path>
              </a:pathLst>
            </a:custGeom>
            <a:ln w="285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720"/>
              </a:lnSpc>
            </a:pPr>
            <a:r>
              <a:rPr spc="30" dirty="0"/>
              <a:t>30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75030" y="411479"/>
            <a:ext cx="3754754" cy="3683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250" spc="170" dirty="0">
                <a:solidFill>
                  <a:srgbClr val="000000"/>
                </a:solidFill>
              </a:rPr>
              <a:t>Ασφάλεια ακραίου</a:t>
            </a:r>
            <a:r>
              <a:rPr sz="2250" spc="185" dirty="0">
                <a:solidFill>
                  <a:srgbClr val="000000"/>
                </a:solidFill>
              </a:rPr>
              <a:t> </a:t>
            </a:r>
            <a:r>
              <a:rPr sz="2250" spc="170" dirty="0">
                <a:solidFill>
                  <a:srgbClr val="000000"/>
                </a:solidFill>
              </a:rPr>
              <a:t>σημείου</a:t>
            </a:r>
            <a:endParaRPr sz="2250"/>
          </a:p>
        </p:txBody>
      </p:sp>
      <p:sp>
        <p:nvSpPr>
          <p:cNvPr id="3" name="object 3"/>
          <p:cNvSpPr txBox="1"/>
          <p:nvPr/>
        </p:nvSpPr>
        <p:spPr>
          <a:xfrm>
            <a:off x="419100" y="1998979"/>
            <a:ext cx="2403475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b="1" spc="65" dirty="0">
                <a:latin typeface="Calibri"/>
                <a:cs typeface="Calibri"/>
              </a:rPr>
              <a:t>Ανίχνευση</a:t>
            </a:r>
            <a:r>
              <a:rPr sz="1100" b="1" spc="5" dirty="0">
                <a:latin typeface="Calibri"/>
                <a:cs typeface="Calibri"/>
              </a:rPr>
              <a:t> </a:t>
            </a:r>
            <a:r>
              <a:rPr sz="1100" b="1" spc="85" dirty="0">
                <a:latin typeface="Calibri"/>
                <a:cs typeface="Calibri"/>
              </a:rPr>
              <a:t>κακόβουλου</a:t>
            </a:r>
            <a:r>
              <a:rPr sz="1100" b="1" spc="20" dirty="0">
                <a:latin typeface="Calibri"/>
                <a:cs typeface="Calibri"/>
              </a:rPr>
              <a:t> </a:t>
            </a:r>
            <a:r>
              <a:rPr sz="1100" b="1" spc="75" dirty="0">
                <a:latin typeface="Calibri"/>
                <a:cs typeface="Calibri"/>
              </a:rPr>
              <a:t>λογισμικού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19100" y="2990215"/>
            <a:ext cx="3558540" cy="8610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0"/>
              </a:spcBef>
            </a:pPr>
            <a:r>
              <a:rPr sz="1100" b="1" spc="75" dirty="0">
                <a:latin typeface="Calibri"/>
                <a:cs typeface="Calibri"/>
              </a:rPr>
              <a:t>Εντοπίστηκε</a:t>
            </a:r>
            <a:r>
              <a:rPr sz="1100" b="1" spc="80" dirty="0">
                <a:latin typeface="Calibri"/>
                <a:cs typeface="Calibri"/>
              </a:rPr>
              <a:t> </a:t>
            </a:r>
            <a:r>
              <a:rPr sz="1100" spc="75" dirty="0">
                <a:latin typeface="Calibri"/>
                <a:cs typeface="Calibri"/>
              </a:rPr>
              <a:t>μια</a:t>
            </a:r>
            <a:r>
              <a:rPr sz="1100" spc="80" dirty="0">
                <a:latin typeface="Calibri"/>
                <a:cs typeface="Calibri"/>
              </a:rPr>
              <a:t> </a:t>
            </a:r>
            <a:r>
              <a:rPr sz="1100" b="1" spc="85" dirty="0">
                <a:latin typeface="Calibri"/>
                <a:cs typeface="Calibri"/>
              </a:rPr>
              <a:t>ύποπτη</a:t>
            </a:r>
            <a:r>
              <a:rPr sz="1100" b="1" spc="90" dirty="0">
                <a:latin typeface="Calibri"/>
                <a:cs typeface="Calibri"/>
              </a:rPr>
              <a:t> </a:t>
            </a:r>
            <a:r>
              <a:rPr sz="1100" b="1" spc="75" dirty="0">
                <a:latin typeface="Calibri"/>
                <a:cs typeface="Calibri"/>
              </a:rPr>
              <a:t>δραστηριότητα,</a:t>
            </a:r>
            <a:r>
              <a:rPr sz="1100" b="1" spc="80" dirty="0">
                <a:latin typeface="Calibri"/>
                <a:cs typeface="Calibri"/>
              </a:rPr>
              <a:t> </a:t>
            </a:r>
            <a:r>
              <a:rPr sz="1100" spc="85" dirty="0">
                <a:latin typeface="Calibri"/>
                <a:cs typeface="Calibri"/>
              </a:rPr>
              <a:t>η </a:t>
            </a:r>
            <a:r>
              <a:rPr sz="1100" spc="75" dirty="0">
                <a:latin typeface="Calibri"/>
                <a:cs typeface="Calibri"/>
              </a:rPr>
              <a:t>οποία </a:t>
            </a:r>
            <a:r>
              <a:rPr sz="1100" spc="80" dirty="0">
                <a:latin typeface="Calibri"/>
                <a:cs typeface="Calibri"/>
              </a:rPr>
              <a:t> </a:t>
            </a:r>
            <a:r>
              <a:rPr sz="1100" b="1" spc="80" dirty="0">
                <a:latin typeface="Calibri"/>
                <a:cs typeface="Calibri"/>
              </a:rPr>
              <a:t>παραπέμπει</a:t>
            </a:r>
            <a:r>
              <a:rPr sz="1100" b="1" spc="409" dirty="0">
                <a:latin typeface="Calibri"/>
                <a:cs typeface="Calibri"/>
              </a:rPr>
              <a:t> </a:t>
            </a:r>
            <a:r>
              <a:rPr sz="1100" b="1" spc="80" dirty="0">
                <a:latin typeface="Calibri"/>
                <a:cs typeface="Calibri"/>
              </a:rPr>
              <a:t>σε</a:t>
            </a:r>
            <a:r>
              <a:rPr sz="1100" b="1" spc="409" dirty="0">
                <a:latin typeface="Calibri"/>
                <a:cs typeface="Calibri"/>
              </a:rPr>
              <a:t> </a:t>
            </a:r>
            <a:r>
              <a:rPr sz="1100" spc="70" dirty="0">
                <a:latin typeface="Calibri"/>
                <a:cs typeface="Calibri"/>
              </a:rPr>
              <a:t>κίνδυνο</a:t>
            </a:r>
            <a:r>
              <a:rPr sz="1100" spc="75" dirty="0">
                <a:latin typeface="Calibri"/>
                <a:cs typeface="Calibri"/>
              </a:rPr>
              <a:t> </a:t>
            </a:r>
            <a:r>
              <a:rPr sz="1100" spc="80" dirty="0">
                <a:latin typeface="Calibri"/>
                <a:cs typeface="Calibri"/>
              </a:rPr>
              <a:t>ασφάλειας</a:t>
            </a:r>
            <a:r>
              <a:rPr sz="1100" spc="409" dirty="0">
                <a:latin typeface="Calibri"/>
                <a:cs typeface="Calibri"/>
              </a:rPr>
              <a:t> </a:t>
            </a:r>
            <a:r>
              <a:rPr sz="1100" spc="75" dirty="0">
                <a:latin typeface="Calibri"/>
                <a:cs typeface="Calibri"/>
              </a:rPr>
              <a:t>επειδή</a:t>
            </a:r>
            <a:r>
              <a:rPr sz="1100" spc="80" dirty="0">
                <a:latin typeface="Calibri"/>
                <a:cs typeface="Calibri"/>
              </a:rPr>
              <a:t> </a:t>
            </a:r>
            <a:r>
              <a:rPr sz="1100" spc="75" dirty="0">
                <a:latin typeface="Calibri"/>
                <a:cs typeface="Calibri"/>
              </a:rPr>
              <a:t>μια </a:t>
            </a:r>
            <a:r>
              <a:rPr sz="1100" spc="-235" dirty="0">
                <a:latin typeface="Calibri"/>
                <a:cs typeface="Calibri"/>
              </a:rPr>
              <a:t> </a:t>
            </a:r>
            <a:r>
              <a:rPr sz="1100" b="1" spc="70" dirty="0">
                <a:latin typeface="Calibri"/>
                <a:cs typeface="Calibri"/>
              </a:rPr>
              <a:t>κρίσιμη</a:t>
            </a:r>
            <a:r>
              <a:rPr sz="1100" b="1" spc="30" dirty="0">
                <a:latin typeface="Calibri"/>
                <a:cs typeface="Calibri"/>
              </a:rPr>
              <a:t> </a:t>
            </a:r>
            <a:r>
              <a:rPr sz="1100" b="1" spc="75" dirty="0">
                <a:latin typeface="Calibri"/>
                <a:cs typeface="Calibri"/>
              </a:rPr>
              <a:t>διαρθρωμένη</a:t>
            </a:r>
            <a:r>
              <a:rPr sz="1100" b="1" spc="10" dirty="0">
                <a:latin typeface="Calibri"/>
                <a:cs typeface="Calibri"/>
              </a:rPr>
              <a:t> </a:t>
            </a:r>
            <a:r>
              <a:rPr sz="1100" b="1" spc="75" dirty="0">
                <a:latin typeface="Calibri"/>
                <a:cs typeface="Calibri"/>
              </a:rPr>
              <a:t>διάρθρωση</a:t>
            </a:r>
            <a:endParaRPr sz="1100">
              <a:latin typeface="Calibri"/>
              <a:cs typeface="Calibri"/>
            </a:endParaRPr>
          </a:p>
          <a:p>
            <a:pPr marL="12700" marR="5080" algn="just">
              <a:lnSpc>
                <a:spcPts val="1320"/>
              </a:lnSpc>
              <a:spcBef>
                <a:spcPts val="25"/>
              </a:spcBef>
            </a:pPr>
            <a:r>
              <a:rPr sz="1100" spc="30" dirty="0">
                <a:latin typeface="Calibri"/>
                <a:cs typeface="Calibri"/>
              </a:rPr>
              <a:t>αρχείο</a:t>
            </a:r>
            <a:r>
              <a:rPr sz="1100" spc="35" dirty="0">
                <a:latin typeface="Calibri"/>
                <a:cs typeface="Calibri"/>
              </a:rPr>
              <a:t> </a:t>
            </a:r>
            <a:r>
              <a:rPr sz="1100" b="1" spc="65" dirty="0">
                <a:latin typeface="Calibri"/>
                <a:cs typeface="Calibri"/>
              </a:rPr>
              <a:t>Elasticsearch.yml)</a:t>
            </a:r>
            <a:r>
              <a:rPr sz="1100" b="1" spc="70" dirty="0">
                <a:latin typeface="Calibri"/>
                <a:cs typeface="Calibri"/>
              </a:rPr>
              <a:t> </a:t>
            </a:r>
            <a:r>
              <a:rPr sz="1100" b="1" spc="80" dirty="0">
                <a:latin typeface="Calibri"/>
                <a:cs typeface="Calibri"/>
              </a:rPr>
              <a:t>δεν</a:t>
            </a:r>
            <a:r>
              <a:rPr sz="1100" b="1" spc="85" dirty="0">
                <a:latin typeface="Calibri"/>
                <a:cs typeface="Calibri"/>
              </a:rPr>
              <a:t> </a:t>
            </a:r>
            <a:r>
              <a:rPr sz="1100" b="1" spc="90" dirty="0">
                <a:latin typeface="Calibri"/>
                <a:cs typeface="Calibri"/>
              </a:rPr>
              <a:t>θα</a:t>
            </a:r>
            <a:r>
              <a:rPr sz="1100" b="1" spc="95" dirty="0">
                <a:latin typeface="Calibri"/>
                <a:cs typeface="Calibri"/>
              </a:rPr>
              <a:t> </a:t>
            </a:r>
            <a:r>
              <a:rPr sz="1100" b="1" spc="75" dirty="0">
                <a:latin typeface="Calibri"/>
                <a:cs typeface="Calibri"/>
              </a:rPr>
              <a:t>πρέπει</a:t>
            </a:r>
            <a:r>
              <a:rPr sz="1100" b="1" spc="80" dirty="0">
                <a:latin typeface="Calibri"/>
                <a:cs typeface="Calibri"/>
              </a:rPr>
              <a:t> </a:t>
            </a:r>
            <a:r>
              <a:rPr sz="1100" spc="80" dirty="0">
                <a:latin typeface="Calibri"/>
                <a:cs typeface="Calibri"/>
              </a:rPr>
              <a:t>να</a:t>
            </a:r>
            <a:r>
              <a:rPr sz="1100" spc="85" dirty="0">
                <a:latin typeface="Calibri"/>
                <a:cs typeface="Calibri"/>
              </a:rPr>
              <a:t> </a:t>
            </a:r>
            <a:r>
              <a:rPr sz="1100" spc="65" dirty="0">
                <a:latin typeface="Calibri"/>
                <a:cs typeface="Calibri"/>
              </a:rPr>
              <a:t>είναι </a:t>
            </a:r>
            <a:r>
              <a:rPr sz="1100" spc="70" dirty="0">
                <a:latin typeface="Calibri"/>
                <a:cs typeface="Calibri"/>
              </a:rPr>
              <a:t> </a:t>
            </a:r>
            <a:r>
              <a:rPr sz="1100" spc="80" dirty="0">
                <a:latin typeface="Calibri"/>
                <a:cs typeface="Calibri"/>
              </a:rPr>
              <a:t>εγγράψιμο</a:t>
            </a:r>
            <a:r>
              <a:rPr sz="1100" spc="25" dirty="0">
                <a:latin typeface="Calibri"/>
                <a:cs typeface="Calibri"/>
              </a:rPr>
              <a:t> </a:t>
            </a:r>
            <a:r>
              <a:rPr sz="1100" spc="90" dirty="0">
                <a:latin typeface="Calibri"/>
                <a:cs typeface="Calibri"/>
              </a:rPr>
              <a:t>από</a:t>
            </a:r>
            <a:r>
              <a:rPr sz="1100" spc="35" dirty="0">
                <a:latin typeface="Calibri"/>
                <a:cs typeface="Calibri"/>
              </a:rPr>
              <a:t> </a:t>
            </a:r>
            <a:r>
              <a:rPr sz="1100" spc="75" dirty="0">
                <a:latin typeface="Calibri"/>
                <a:cs typeface="Calibri"/>
              </a:rPr>
              <a:t>όλους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b="1" spc="75" dirty="0">
                <a:latin typeface="Calibri"/>
                <a:cs typeface="Calibri"/>
              </a:rPr>
              <a:t>τους</a:t>
            </a:r>
            <a:r>
              <a:rPr sz="1100" b="1" spc="30" dirty="0">
                <a:latin typeface="Calibri"/>
                <a:cs typeface="Calibri"/>
              </a:rPr>
              <a:t> </a:t>
            </a:r>
            <a:r>
              <a:rPr sz="1100" b="1" spc="70" dirty="0">
                <a:latin typeface="Calibri"/>
                <a:cs typeface="Calibri"/>
              </a:rPr>
              <a:t>χρήστες.</a:t>
            </a:r>
            <a:endParaRPr sz="1100">
              <a:latin typeface="Calibri"/>
              <a:cs typeface="Calibri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3858259" y="0"/>
            <a:ext cx="8333740" cy="6878955"/>
            <a:chOff x="3858259" y="0"/>
            <a:chExt cx="8333740" cy="6878955"/>
          </a:xfrm>
        </p:grpSpPr>
        <p:sp>
          <p:nvSpPr>
            <p:cNvPr id="6" name="object 6"/>
            <p:cNvSpPr/>
            <p:nvPr/>
          </p:nvSpPr>
          <p:spPr>
            <a:xfrm>
              <a:off x="6896099" y="1270"/>
              <a:ext cx="1818639" cy="6856730"/>
            </a:xfrm>
            <a:custGeom>
              <a:avLst/>
              <a:gdLst/>
              <a:ahLst/>
              <a:cxnLst/>
              <a:rect l="l" t="t" r="r" b="b"/>
              <a:pathLst>
                <a:path w="1818640" h="6856730">
                  <a:moveTo>
                    <a:pt x="0" y="6856730"/>
                  </a:moveTo>
                  <a:lnTo>
                    <a:pt x="1818322" y="0"/>
                  </a:lnTo>
                </a:path>
              </a:pathLst>
            </a:custGeom>
            <a:ln w="22225">
              <a:solidFill>
                <a:srgbClr val="D6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858259" y="1290320"/>
              <a:ext cx="8333740" cy="5309870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053839" y="1485900"/>
              <a:ext cx="8036559" cy="4732020"/>
            </a:xfrm>
            <a:prstGeom prst="rect">
              <a:avLst/>
            </a:prstGeom>
          </p:spPr>
        </p:pic>
      </p:grpSp>
      <p:sp>
        <p:nvSpPr>
          <p:cNvPr id="9" name="object 9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720"/>
              </a:lnSpc>
            </a:pPr>
            <a:r>
              <a:rPr spc="30" dirty="0"/>
              <a:t>31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463800" y="0"/>
            <a:ext cx="7890509" cy="6878955"/>
            <a:chOff x="2463800" y="0"/>
            <a:chExt cx="7890509" cy="6878955"/>
          </a:xfrm>
        </p:grpSpPr>
        <p:sp>
          <p:nvSpPr>
            <p:cNvPr id="3" name="object 3"/>
            <p:cNvSpPr/>
            <p:nvPr/>
          </p:nvSpPr>
          <p:spPr>
            <a:xfrm>
              <a:off x="6896100" y="1270"/>
              <a:ext cx="1818639" cy="6856730"/>
            </a:xfrm>
            <a:custGeom>
              <a:avLst/>
              <a:gdLst/>
              <a:ahLst/>
              <a:cxnLst/>
              <a:rect l="l" t="t" r="r" b="b"/>
              <a:pathLst>
                <a:path w="1818640" h="6856730">
                  <a:moveTo>
                    <a:pt x="0" y="6856730"/>
                  </a:moveTo>
                  <a:lnTo>
                    <a:pt x="1818322" y="0"/>
                  </a:lnTo>
                </a:path>
              </a:pathLst>
            </a:custGeom>
            <a:ln w="22225">
              <a:solidFill>
                <a:srgbClr val="D6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463800" y="2313940"/>
              <a:ext cx="7890509" cy="454406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659379" y="2509520"/>
              <a:ext cx="7312659" cy="4079240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2731770" y="4911090"/>
              <a:ext cx="1747520" cy="617220"/>
            </a:xfrm>
            <a:custGeom>
              <a:avLst/>
              <a:gdLst/>
              <a:ahLst/>
              <a:cxnLst/>
              <a:rect l="l" t="t" r="r" b="b"/>
              <a:pathLst>
                <a:path w="1747520" h="617220">
                  <a:moveTo>
                    <a:pt x="0" y="617220"/>
                  </a:moveTo>
                  <a:lnTo>
                    <a:pt x="1747520" y="617220"/>
                  </a:lnTo>
                  <a:lnTo>
                    <a:pt x="1747520" y="0"/>
                  </a:lnTo>
                  <a:lnTo>
                    <a:pt x="0" y="0"/>
                  </a:lnTo>
                  <a:lnTo>
                    <a:pt x="0" y="617220"/>
                  </a:lnTo>
                </a:path>
              </a:pathLst>
            </a:custGeom>
            <a:ln w="2857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875030" y="411479"/>
            <a:ext cx="3754754" cy="3683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250" spc="170" dirty="0">
                <a:solidFill>
                  <a:srgbClr val="000000"/>
                </a:solidFill>
              </a:rPr>
              <a:t>Ασφάλεια ακραίου</a:t>
            </a:r>
            <a:r>
              <a:rPr sz="2250" spc="185" dirty="0">
                <a:solidFill>
                  <a:srgbClr val="000000"/>
                </a:solidFill>
              </a:rPr>
              <a:t> </a:t>
            </a:r>
            <a:r>
              <a:rPr sz="2250" spc="170" dirty="0">
                <a:solidFill>
                  <a:srgbClr val="000000"/>
                </a:solidFill>
              </a:rPr>
              <a:t>σημείου</a:t>
            </a:r>
            <a:endParaRPr sz="2250"/>
          </a:p>
        </p:txBody>
      </p:sp>
      <p:sp>
        <p:nvSpPr>
          <p:cNvPr id="9" name="object 9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720"/>
              </a:lnSpc>
            </a:pPr>
            <a:r>
              <a:rPr spc="30" dirty="0"/>
              <a:t>32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298450" y="1165859"/>
            <a:ext cx="11872595" cy="8020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b="1" spc="15" dirty="0">
                <a:latin typeface="Calibri"/>
                <a:cs typeface="Calibri"/>
              </a:rPr>
              <a:t>Παρακολούθηση</a:t>
            </a:r>
            <a:r>
              <a:rPr sz="1100" b="1" spc="-5" dirty="0">
                <a:latin typeface="Calibri"/>
                <a:cs typeface="Calibri"/>
              </a:rPr>
              <a:t> </a:t>
            </a:r>
            <a:r>
              <a:rPr sz="1100" b="1" spc="20" dirty="0">
                <a:latin typeface="Calibri"/>
                <a:cs typeface="Calibri"/>
              </a:rPr>
              <a:t>ακεραιότητας</a:t>
            </a:r>
            <a:r>
              <a:rPr sz="1100" b="1" spc="10" dirty="0">
                <a:latin typeface="Calibri"/>
                <a:cs typeface="Calibri"/>
              </a:rPr>
              <a:t> </a:t>
            </a:r>
            <a:r>
              <a:rPr sz="1100" b="1" spc="25" dirty="0">
                <a:latin typeface="Calibri"/>
                <a:cs typeface="Calibri"/>
              </a:rPr>
              <a:t>αρχείων</a:t>
            </a:r>
            <a:endParaRPr sz="11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100">
              <a:latin typeface="Calibri"/>
              <a:cs typeface="Calibri"/>
            </a:endParaRPr>
          </a:p>
          <a:p>
            <a:pPr marL="12700">
              <a:lnSpc>
                <a:spcPts val="1315"/>
              </a:lnSpc>
              <a:spcBef>
                <a:spcPts val="815"/>
              </a:spcBef>
            </a:pPr>
            <a:r>
              <a:rPr sz="1100" b="1" spc="75" dirty="0">
                <a:latin typeface="Calibri"/>
                <a:cs typeface="Calibri"/>
              </a:rPr>
              <a:t>Σχεδιάστηκε</a:t>
            </a:r>
            <a:r>
              <a:rPr sz="1100" b="1" spc="40" dirty="0">
                <a:latin typeface="Calibri"/>
                <a:cs typeface="Calibri"/>
              </a:rPr>
              <a:t> </a:t>
            </a:r>
            <a:r>
              <a:rPr sz="1100" spc="70" dirty="0">
                <a:latin typeface="Calibri"/>
                <a:cs typeface="Calibri"/>
              </a:rPr>
              <a:t>για</a:t>
            </a:r>
            <a:r>
              <a:rPr sz="1100" spc="45" dirty="0">
                <a:latin typeface="Calibri"/>
                <a:cs typeface="Calibri"/>
              </a:rPr>
              <a:t> </a:t>
            </a:r>
            <a:r>
              <a:rPr sz="1100" b="1" spc="85" dirty="0">
                <a:latin typeface="Calibri"/>
                <a:cs typeface="Calibri"/>
              </a:rPr>
              <a:t>να</a:t>
            </a:r>
            <a:r>
              <a:rPr sz="1100" b="1" spc="45" dirty="0">
                <a:latin typeface="Calibri"/>
                <a:cs typeface="Calibri"/>
              </a:rPr>
              <a:t> </a:t>
            </a:r>
            <a:r>
              <a:rPr sz="1100" b="1" spc="80" dirty="0">
                <a:latin typeface="Calibri"/>
                <a:cs typeface="Calibri"/>
              </a:rPr>
              <a:t>παρακολουθεί</a:t>
            </a:r>
            <a:r>
              <a:rPr sz="1100" b="1" spc="45" dirty="0">
                <a:latin typeface="Calibri"/>
                <a:cs typeface="Calibri"/>
              </a:rPr>
              <a:t> </a:t>
            </a:r>
            <a:r>
              <a:rPr sz="1100" b="1" spc="80" dirty="0">
                <a:latin typeface="Calibri"/>
                <a:cs typeface="Calibri"/>
              </a:rPr>
              <a:t>συστήματα</a:t>
            </a:r>
            <a:r>
              <a:rPr sz="1100" b="1" spc="50" dirty="0">
                <a:latin typeface="Calibri"/>
                <a:cs typeface="Calibri"/>
              </a:rPr>
              <a:t> </a:t>
            </a:r>
            <a:r>
              <a:rPr sz="1100" spc="75" dirty="0">
                <a:latin typeface="Calibri"/>
                <a:cs typeface="Calibri"/>
              </a:rPr>
              <a:t>αρχείων</a:t>
            </a:r>
            <a:r>
              <a:rPr sz="1100" spc="45" dirty="0">
                <a:latin typeface="Calibri"/>
                <a:cs typeface="Calibri"/>
              </a:rPr>
              <a:t> </a:t>
            </a:r>
            <a:r>
              <a:rPr sz="1100" spc="70" dirty="0">
                <a:latin typeface="Calibri"/>
                <a:cs typeface="Calibri"/>
              </a:rPr>
              <a:t>και</a:t>
            </a:r>
            <a:r>
              <a:rPr sz="1100" spc="45" dirty="0">
                <a:latin typeface="Calibri"/>
                <a:cs typeface="Calibri"/>
              </a:rPr>
              <a:t> </a:t>
            </a:r>
            <a:r>
              <a:rPr sz="1100" b="1" spc="85" dirty="0">
                <a:latin typeface="Calibri"/>
                <a:cs typeface="Calibri"/>
              </a:rPr>
              <a:t>να</a:t>
            </a:r>
            <a:r>
              <a:rPr sz="1100" b="1" spc="45" dirty="0">
                <a:latin typeface="Calibri"/>
                <a:cs typeface="Calibri"/>
              </a:rPr>
              <a:t> </a:t>
            </a:r>
            <a:r>
              <a:rPr sz="1100" b="1" spc="65" dirty="0">
                <a:latin typeface="Calibri"/>
                <a:cs typeface="Calibri"/>
              </a:rPr>
              <a:t>εντοπίζει</a:t>
            </a:r>
            <a:r>
              <a:rPr sz="1100" b="1" spc="45" dirty="0">
                <a:latin typeface="Calibri"/>
                <a:cs typeface="Calibri"/>
              </a:rPr>
              <a:t> </a:t>
            </a:r>
            <a:r>
              <a:rPr sz="1100" spc="75" dirty="0">
                <a:latin typeface="Calibri"/>
                <a:cs typeface="Calibri"/>
              </a:rPr>
              <a:t>τυχόν</a:t>
            </a:r>
            <a:r>
              <a:rPr sz="1100" spc="45" dirty="0">
                <a:latin typeface="Calibri"/>
                <a:cs typeface="Calibri"/>
              </a:rPr>
              <a:t> </a:t>
            </a:r>
            <a:r>
              <a:rPr sz="1100" b="1" spc="80" dirty="0">
                <a:latin typeface="Calibri"/>
                <a:cs typeface="Calibri"/>
              </a:rPr>
              <a:t>αλλαγές</a:t>
            </a:r>
            <a:r>
              <a:rPr sz="1100" b="1" spc="45" dirty="0">
                <a:latin typeface="Calibri"/>
                <a:cs typeface="Calibri"/>
              </a:rPr>
              <a:t> </a:t>
            </a:r>
            <a:r>
              <a:rPr sz="1100" spc="75" dirty="0">
                <a:latin typeface="Calibri"/>
                <a:cs typeface="Calibri"/>
              </a:rPr>
              <a:t>στο</a:t>
            </a:r>
            <a:r>
              <a:rPr sz="1100" spc="45" dirty="0">
                <a:latin typeface="Calibri"/>
                <a:cs typeface="Calibri"/>
              </a:rPr>
              <a:t> </a:t>
            </a:r>
            <a:r>
              <a:rPr sz="1100" b="1" spc="75" dirty="0">
                <a:latin typeface="Calibri"/>
                <a:cs typeface="Calibri"/>
              </a:rPr>
              <a:t>περιεχόμενο</a:t>
            </a:r>
            <a:r>
              <a:rPr sz="1100" b="1" spc="45" dirty="0">
                <a:latin typeface="Calibri"/>
                <a:cs typeface="Calibri"/>
              </a:rPr>
              <a:t> </a:t>
            </a:r>
            <a:r>
              <a:rPr sz="1100" spc="85" dirty="0">
                <a:latin typeface="Calibri"/>
                <a:cs typeface="Calibri"/>
              </a:rPr>
              <a:t>ή</a:t>
            </a:r>
            <a:r>
              <a:rPr sz="1100" spc="45" dirty="0">
                <a:latin typeface="Calibri"/>
                <a:cs typeface="Calibri"/>
              </a:rPr>
              <a:t> </a:t>
            </a:r>
            <a:r>
              <a:rPr sz="1100" b="1" spc="75" dirty="0">
                <a:latin typeface="Calibri"/>
                <a:cs typeface="Calibri"/>
              </a:rPr>
              <a:t>τον</a:t>
            </a:r>
            <a:r>
              <a:rPr sz="1100" b="1" spc="45" dirty="0">
                <a:latin typeface="Calibri"/>
                <a:cs typeface="Calibri"/>
              </a:rPr>
              <a:t> </a:t>
            </a:r>
            <a:r>
              <a:rPr sz="1100" b="1" spc="85" dirty="0">
                <a:latin typeface="Calibri"/>
                <a:cs typeface="Calibri"/>
              </a:rPr>
              <a:t>χαλαρό</a:t>
            </a:r>
            <a:r>
              <a:rPr sz="1100" b="1" spc="40" dirty="0">
                <a:latin typeface="Calibri"/>
                <a:cs typeface="Calibri"/>
              </a:rPr>
              <a:t> </a:t>
            </a:r>
            <a:r>
              <a:rPr sz="1100" b="1" spc="75" dirty="0">
                <a:latin typeface="Calibri"/>
                <a:cs typeface="Calibri"/>
              </a:rPr>
              <a:t>έλεγχο</a:t>
            </a:r>
            <a:r>
              <a:rPr sz="1100" b="1" spc="40" dirty="0">
                <a:latin typeface="Calibri"/>
                <a:cs typeface="Calibri"/>
              </a:rPr>
              <a:t> </a:t>
            </a:r>
            <a:r>
              <a:rPr sz="1100" spc="85" dirty="0">
                <a:latin typeface="Calibri"/>
                <a:cs typeface="Calibri"/>
              </a:rPr>
              <a:t>ή</a:t>
            </a:r>
            <a:r>
              <a:rPr sz="1100" spc="50" dirty="0">
                <a:latin typeface="Calibri"/>
                <a:cs typeface="Calibri"/>
              </a:rPr>
              <a:t> </a:t>
            </a:r>
            <a:r>
              <a:rPr sz="1100" spc="75" dirty="0">
                <a:latin typeface="Calibri"/>
                <a:cs typeface="Calibri"/>
              </a:rPr>
              <a:t>οποιαδήποτε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b="1" spc="70" dirty="0">
                <a:latin typeface="Calibri"/>
                <a:cs typeface="Calibri"/>
              </a:rPr>
              <a:t>σχετική</a:t>
            </a:r>
            <a:r>
              <a:rPr sz="1100" b="1" spc="45" dirty="0">
                <a:latin typeface="Calibri"/>
                <a:cs typeface="Calibri"/>
              </a:rPr>
              <a:t> </a:t>
            </a:r>
            <a:r>
              <a:rPr sz="1100" b="1" spc="85" dirty="0">
                <a:latin typeface="Calibri"/>
                <a:cs typeface="Calibri"/>
              </a:rPr>
              <a:t>ύποπτη</a:t>
            </a:r>
            <a:r>
              <a:rPr sz="1100" b="1" spc="50" dirty="0">
                <a:latin typeface="Calibri"/>
                <a:cs typeface="Calibri"/>
              </a:rPr>
              <a:t> </a:t>
            </a:r>
            <a:r>
              <a:rPr sz="1100" spc="75" dirty="0">
                <a:latin typeface="Calibri"/>
                <a:cs typeface="Calibri"/>
              </a:rPr>
              <a:t>δραστηριότητα</a:t>
            </a:r>
            <a:r>
              <a:rPr sz="1100" spc="45" dirty="0">
                <a:latin typeface="Calibri"/>
                <a:cs typeface="Calibri"/>
              </a:rPr>
              <a:t> </a:t>
            </a:r>
            <a:r>
              <a:rPr sz="1100" spc="85" dirty="0">
                <a:latin typeface="Calibri"/>
                <a:cs typeface="Calibri"/>
              </a:rPr>
              <a:t>που</a:t>
            </a:r>
            <a:endParaRPr sz="1100">
              <a:latin typeface="Calibri"/>
              <a:cs typeface="Calibri"/>
            </a:endParaRPr>
          </a:p>
          <a:p>
            <a:pPr marL="12700">
              <a:lnSpc>
                <a:spcPts val="1315"/>
              </a:lnSpc>
            </a:pPr>
            <a:r>
              <a:rPr sz="1100" b="1" spc="85" dirty="0">
                <a:latin typeface="Calibri"/>
                <a:cs typeface="Calibri"/>
              </a:rPr>
              <a:t>να</a:t>
            </a:r>
            <a:r>
              <a:rPr sz="1100" b="1" spc="40" dirty="0">
                <a:latin typeface="Calibri"/>
                <a:cs typeface="Calibri"/>
              </a:rPr>
              <a:t> </a:t>
            </a:r>
            <a:r>
              <a:rPr sz="1100" b="1" spc="80" dirty="0">
                <a:latin typeface="Calibri"/>
                <a:cs typeface="Calibri"/>
              </a:rPr>
              <a:t>υποδηλώνει</a:t>
            </a:r>
            <a:r>
              <a:rPr sz="1100" b="1" spc="45" dirty="0">
                <a:latin typeface="Calibri"/>
                <a:cs typeface="Calibri"/>
              </a:rPr>
              <a:t> </a:t>
            </a:r>
            <a:r>
              <a:rPr sz="1100" spc="70" dirty="0">
                <a:latin typeface="Calibri"/>
                <a:cs typeface="Calibri"/>
              </a:rPr>
              <a:t>δυνητική</a:t>
            </a:r>
            <a:r>
              <a:rPr sz="1100" spc="35" dirty="0">
                <a:latin typeface="Calibri"/>
                <a:cs typeface="Calibri"/>
              </a:rPr>
              <a:t> </a:t>
            </a:r>
            <a:r>
              <a:rPr sz="1100" b="1" spc="85" dirty="0">
                <a:latin typeface="Calibri"/>
                <a:cs typeface="Calibri"/>
              </a:rPr>
              <a:t>παραβίαση</a:t>
            </a:r>
            <a:r>
              <a:rPr sz="1100" b="1" spc="45" dirty="0">
                <a:latin typeface="Calibri"/>
                <a:cs typeface="Calibri"/>
              </a:rPr>
              <a:t> </a:t>
            </a:r>
            <a:r>
              <a:rPr sz="1100" b="1" spc="70" dirty="0">
                <a:latin typeface="Calibri"/>
                <a:cs typeface="Calibri"/>
              </a:rPr>
              <a:t>της</a:t>
            </a:r>
            <a:r>
              <a:rPr sz="1100" b="1" spc="40" dirty="0">
                <a:latin typeface="Calibri"/>
                <a:cs typeface="Calibri"/>
              </a:rPr>
              <a:t> </a:t>
            </a:r>
            <a:r>
              <a:rPr sz="1100" b="1" spc="70" dirty="0">
                <a:latin typeface="Calibri"/>
                <a:cs typeface="Calibri"/>
              </a:rPr>
              <a:t>ακεραιότητας.</a:t>
            </a:r>
            <a:endParaRPr sz="11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747520" y="0"/>
            <a:ext cx="9711690" cy="6878955"/>
            <a:chOff x="1747520" y="0"/>
            <a:chExt cx="9711690" cy="6878955"/>
          </a:xfrm>
        </p:grpSpPr>
        <p:sp>
          <p:nvSpPr>
            <p:cNvPr id="3" name="object 3"/>
            <p:cNvSpPr/>
            <p:nvPr/>
          </p:nvSpPr>
          <p:spPr>
            <a:xfrm>
              <a:off x="6896100" y="1270"/>
              <a:ext cx="1818639" cy="6856730"/>
            </a:xfrm>
            <a:custGeom>
              <a:avLst/>
              <a:gdLst/>
              <a:ahLst/>
              <a:cxnLst/>
              <a:rect l="l" t="t" r="r" b="b"/>
              <a:pathLst>
                <a:path w="1818640" h="6856730">
                  <a:moveTo>
                    <a:pt x="0" y="6856730"/>
                  </a:moveTo>
                  <a:lnTo>
                    <a:pt x="1818322" y="0"/>
                  </a:lnTo>
                </a:path>
              </a:pathLst>
            </a:custGeom>
            <a:ln w="22225">
              <a:solidFill>
                <a:srgbClr val="D6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747520" y="2882899"/>
              <a:ext cx="9711690" cy="226441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943100" y="3078480"/>
              <a:ext cx="9133840" cy="1686560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875030" y="411479"/>
            <a:ext cx="3754754" cy="3683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250" spc="170" dirty="0">
                <a:solidFill>
                  <a:srgbClr val="000000"/>
                </a:solidFill>
              </a:rPr>
              <a:t>Ασφάλεια ακραίου</a:t>
            </a:r>
            <a:r>
              <a:rPr sz="2250" spc="185" dirty="0">
                <a:solidFill>
                  <a:srgbClr val="000000"/>
                </a:solidFill>
              </a:rPr>
              <a:t> </a:t>
            </a:r>
            <a:r>
              <a:rPr sz="2250" spc="170" dirty="0">
                <a:solidFill>
                  <a:srgbClr val="000000"/>
                </a:solidFill>
              </a:rPr>
              <a:t>σημείου</a:t>
            </a:r>
            <a:endParaRPr sz="2250"/>
          </a:p>
        </p:txBody>
      </p:sp>
      <p:sp>
        <p:nvSpPr>
          <p:cNvPr id="10" name="object 10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720"/>
              </a:lnSpc>
            </a:pPr>
            <a:r>
              <a:rPr spc="30" dirty="0"/>
              <a:t>33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298450" y="1165859"/>
            <a:ext cx="11872595" cy="8020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b="1" spc="15" dirty="0">
                <a:latin typeface="Calibri"/>
                <a:cs typeface="Calibri"/>
              </a:rPr>
              <a:t>Παρακολούθηση</a:t>
            </a:r>
            <a:r>
              <a:rPr sz="1100" b="1" spc="-5" dirty="0">
                <a:latin typeface="Calibri"/>
                <a:cs typeface="Calibri"/>
              </a:rPr>
              <a:t> </a:t>
            </a:r>
            <a:r>
              <a:rPr sz="1100" b="1" spc="20" dirty="0">
                <a:latin typeface="Calibri"/>
                <a:cs typeface="Calibri"/>
              </a:rPr>
              <a:t>ακεραιότητας</a:t>
            </a:r>
            <a:r>
              <a:rPr sz="1100" b="1" spc="10" dirty="0">
                <a:latin typeface="Calibri"/>
                <a:cs typeface="Calibri"/>
              </a:rPr>
              <a:t> </a:t>
            </a:r>
            <a:r>
              <a:rPr sz="1100" b="1" spc="25" dirty="0">
                <a:latin typeface="Calibri"/>
                <a:cs typeface="Calibri"/>
              </a:rPr>
              <a:t>αρχείων</a:t>
            </a:r>
            <a:endParaRPr sz="11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100">
              <a:latin typeface="Calibri"/>
              <a:cs typeface="Calibri"/>
            </a:endParaRPr>
          </a:p>
          <a:p>
            <a:pPr marL="12700">
              <a:lnSpc>
                <a:spcPts val="1315"/>
              </a:lnSpc>
              <a:spcBef>
                <a:spcPts val="815"/>
              </a:spcBef>
            </a:pPr>
            <a:r>
              <a:rPr sz="1100" b="1" spc="75" dirty="0">
                <a:latin typeface="Calibri"/>
                <a:cs typeface="Calibri"/>
              </a:rPr>
              <a:t>Σχεδιάστηκε</a:t>
            </a:r>
            <a:r>
              <a:rPr sz="1100" b="1" spc="40" dirty="0">
                <a:latin typeface="Calibri"/>
                <a:cs typeface="Calibri"/>
              </a:rPr>
              <a:t> </a:t>
            </a:r>
            <a:r>
              <a:rPr sz="1100" spc="70" dirty="0">
                <a:latin typeface="Calibri"/>
                <a:cs typeface="Calibri"/>
              </a:rPr>
              <a:t>για</a:t>
            </a:r>
            <a:r>
              <a:rPr sz="1100" spc="45" dirty="0">
                <a:latin typeface="Calibri"/>
                <a:cs typeface="Calibri"/>
              </a:rPr>
              <a:t> </a:t>
            </a:r>
            <a:r>
              <a:rPr sz="1100" b="1" spc="85" dirty="0">
                <a:latin typeface="Calibri"/>
                <a:cs typeface="Calibri"/>
              </a:rPr>
              <a:t>να</a:t>
            </a:r>
            <a:r>
              <a:rPr sz="1100" b="1" spc="45" dirty="0">
                <a:latin typeface="Calibri"/>
                <a:cs typeface="Calibri"/>
              </a:rPr>
              <a:t> </a:t>
            </a:r>
            <a:r>
              <a:rPr sz="1100" b="1" spc="80" dirty="0">
                <a:latin typeface="Calibri"/>
                <a:cs typeface="Calibri"/>
              </a:rPr>
              <a:t>παρακολουθεί</a:t>
            </a:r>
            <a:r>
              <a:rPr sz="1100" b="1" spc="45" dirty="0">
                <a:latin typeface="Calibri"/>
                <a:cs typeface="Calibri"/>
              </a:rPr>
              <a:t> </a:t>
            </a:r>
            <a:r>
              <a:rPr sz="1100" b="1" spc="80" dirty="0">
                <a:latin typeface="Calibri"/>
                <a:cs typeface="Calibri"/>
              </a:rPr>
              <a:t>συστήματα</a:t>
            </a:r>
            <a:r>
              <a:rPr sz="1100" b="1" spc="50" dirty="0">
                <a:latin typeface="Calibri"/>
                <a:cs typeface="Calibri"/>
              </a:rPr>
              <a:t> </a:t>
            </a:r>
            <a:r>
              <a:rPr sz="1100" spc="75" dirty="0">
                <a:latin typeface="Calibri"/>
                <a:cs typeface="Calibri"/>
              </a:rPr>
              <a:t>αρχείων</a:t>
            </a:r>
            <a:r>
              <a:rPr sz="1100" spc="45" dirty="0">
                <a:latin typeface="Calibri"/>
                <a:cs typeface="Calibri"/>
              </a:rPr>
              <a:t> </a:t>
            </a:r>
            <a:r>
              <a:rPr sz="1100" spc="70" dirty="0">
                <a:latin typeface="Calibri"/>
                <a:cs typeface="Calibri"/>
              </a:rPr>
              <a:t>και</a:t>
            </a:r>
            <a:r>
              <a:rPr sz="1100" spc="45" dirty="0">
                <a:latin typeface="Calibri"/>
                <a:cs typeface="Calibri"/>
              </a:rPr>
              <a:t> </a:t>
            </a:r>
            <a:r>
              <a:rPr sz="1100" b="1" spc="85" dirty="0">
                <a:latin typeface="Calibri"/>
                <a:cs typeface="Calibri"/>
              </a:rPr>
              <a:t>να</a:t>
            </a:r>
            <a:r>
              <a:rPr sz="1100" b="1" spc="45" dirty="0">
                <a:latin typeface="Calibri"/>
                <a:cs typeface="Calibri"/>
              </a:rPr>
              <a:t> </a:t>
            </a:r>
            <a:r>
              <a:rPr sz="1100" b="1" spc="65" dirty="0">
                <a:latin typeface="Calibri"/>
                <a:cs typeface="Calibri"/>
              </a:rPr>
              <a:t>εντοπίζει</a:t>
            </a:r>
            <a:r>
              <a:rPr sz="1100" b="1" spc="45" dirty="0">
                <a:latin typeface="Calibri"/>
                <a:cs typeface="Calibri"/>
              </a:rPr>
              <a:t> </a:t>
            </a:r>
            <a:r>
              <a:rPr sz="1100" spc="75" dirty="0">
                <a:latin typeface="Calibri"/>
                <a:cs typeface="Calibri"/>
              </a:rPr>
              <a:t>τυχόν</a:t>
            </a:r>
            <a:r>
              <a:rPr sz="1100" spc="45" dirty="0">
                <a:latin typeface="Calibri"/>
                <a:cs typeface="Calibri"/>
              </a:rPr>
              <a:t> </a:t>
            </a:r>
            <a:r>
              <a:rPr sz="1100" b="1" spc="80" dirty="0">
                <a:latin typeface="Calibri"/>
                <a:cs typeface="Calibri"/>
              </a:rPr>
              <a:t>αλλαγές</a:t>
            </a:r>
            <a:r>
              <a:rPr sz="1100" b="1" spc="45" dirty="0">
                <a:latin typeface="Calibri"/>
                <a:cs typeface="Calibri"/>
              </a:rPr>
              <a:t> </a:t>
            </a:r>
            <a:r>
              <a:rPr sz="1100" spc="75" dirty="0">
                <a:latin typeface="Calibri"/>
                <a:cs typeface="Calibri"/>
              </a:rPr>
              <a:t>στο</a:t>
            </a:r>
            <a:r>
              <a:rPr sz="1100" spc="45" dirty="0">
                <a:latin typeface="Calibri"/>
                <a:cs typeface="Calibri"/>
              </a:rPr>
              <a:t> </a:t>
            </a:r>
            <a:r>
              <a:rPr sz="1100" b="1" spc="75" dirty="0">
                <a:latin typeface="Calibri"/>
                <a:cs typeface="Calibri"/>
              </a:rPr>
              <a:t>περιεχόμενο</a:t>
            </a:r>
            <a:r>
              <a:rPr sz="1100" b="1" spc="45" dirty="0">
                <a:latin typeface="Calibri"/>
                <a:cs typeface="Calibri"/>
              </a:rPr>
              <a:t> </a:t>
            </a:r>
            <a:r>
              <a:rPr sz="1100" spc="85" dirty="0">
                <a:latin typeface="Calibri"/>
                <a:cs typeface="Calibri"/>
              </a:rPr>
              <a:t>ή</a:t>
            </a:r>
            <a:r>
              <a:rPr sz="1100" spc="45" dirty="0">
                <a:latin typeface="Calibri"/>
                <a:cs typeface="Calibri"/>
              </a:rPr>
              <a:t> </a:t>
            </a:r>
            <a:r>
              <a:rPr sz="1100" b="1" spc="75" dirty="0">
                <a:latin typeface="Calibri"/>
                <a:cs typeface="Calibri"/>
              </a:rPr>
              <a:t>τον</a:t>
            </a:r>
            <a:r>
              <a:rPr sz="1100" b="1" spc="45" dirty="0">
                <a:latin typeface="Calibri"/>
                <a:cs typeface="Calibri"/>
              </a:rPr>
              <a:t> </a:t>
            </a:r>
            <a:r>
              <a:rPr sz="1100" b="1" spc="85" dirty="0">
                <a:latin typeface="Calibri"/>
                <a:cs typeface="Calibri"/>
              </a:rPr>
              <a:t>χαλαρό</a:t>
            </a:r>
            <a:r>
              <a:rPr sz="1100" b="1" spc="40" dirty="0">
                <a:latin typeface="Calibri"/>
                <a:cs typeface="Calibri"/>
              </a:rPr>
              <a:t> </a:t>
            </a:r>
            <a:r>
              <a:rPr sz="1100" b="1" spc="75" dirty="0">
                <a:latin typeface="Calibri"/>
                <a:cs typeface="Calibri"/>
              </a:rPr>
              <a:t>έλεγχο</a:t>
            </a:r>
            <a:r>
              <a:rPr sz="1100" b="1" spc="40" dirty="0">
                <a:latin typeface="Calibri"/>
                <a:cs typeface="Calibri"/>
              </a:rPr>
              <a:t> </a:t>
            </a:r>
            <a:r>
              <a:rPr sz="1100" spc="85" dirty="0">
                <a:latin typeface="Calibri"/>
                <a:cs typeface="Calibri"/>
              </a:rPr>
              <a:t>ή</a:t>
            </a:r>
            <a:r>
              <a:rPr sz="1100" spc="50" dirty="0">
                <a:latin typeface="Calibri"/>
                <a:cs typeface="Calibri"/>
              </a:rPr>
              <a:t> </a:t>
            </a:r>
            <a:r>
              <a:rPr sz="1100" spc="75" dirty="0">
                <a:latin typeface="Calibri"/>
                <a:cs typeface="Calibri"/>
              </a:rPr>
              <a:t>οποιαδήποτε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b="1" spc="70" dirty="0">
                <a:latin typeface="Calibri"/>
                <a:cs typeface="Calibri"/>
              </a:rPr>
              <a:t>σχετική</a:t>
            </a:r>
            <a:r>
              <a:rPr sz="1100" b="1" spc="45" dirty="0">
                <a:latin typeface="Calibri"/>
                <a:cs typeface="Calibri"/>
              </a:rPr>
              <a:t> </a:t>
            </a:r>
            <a:r>
              <a:rPr sz="1100" b="1" spc="85" dirty="0">
                <a:latin typeface="Calibri"/>
                <a:cs typeface="Calibri"/>
              </a:rPr>
              <a:t>ύποπτη</a:t>
            </a:r>
            <a:r>
              <a:rPr sz="1100" b="1" spc="50" dirty="0">
                <a:latin typeface="Calibri"/>
                <a:cs typeface="Calibri"/>
              </a:rPr>
              <a:t> </a:t>
            </a:r>
            <a:r>
              <a:rPr sz="1100" spc="75" dirty="0">
                <a:latin typeface="Calibri"/>
                <a:cs typeface="Calibri"/>
              </a:rPr>
              <a:t>δραστηριότητα</a:t>
            </a:r>
            <a:r>
              <a:rPr sz="1100" spc="45" dirty="0">
                <a:latin typeface="Calibri"/>
                <a:cs typeface="Calibri"/>
              </a:rPr>
              <a:t> </a:t>
            </a:r>
            <a:r>
              <a:rPr sz="1100" spc="85" dirty="0">
                <a:latin typeface="Calibri"/>
                <a:cs typeface="Calibri"/>
              </a:rPr>
              <a:t>που</a:t>
            </a:r>
            <a:endParaRPr sz="1100">
              <a:latin typeface="Calibri"/>
              <a:cs typeface="Calibri"/>
            </a:endParaRPr>
          </a:p>
          <a:p>
            <a:pPr marL="12700">
              <a:lnSpc>
                <a:spcPts val="1315"/>
              </a:lnSpc>
            </a:pPr>
            <a:r>
              <a:rPr sz="1100" b="1" spc="85" dirty="0">
                <a:latin typeface="Calibri"/>
                <a:cs typeface="Calibri"/>
              </a:rPr>
              <a:t>να</a:t>
            </a:r>
            <a:r>
              <a:rPr sz="1100" b="1" spc="40" dirty="0">
                <a:latin typeface="Calibri"/>
                <a:cs typeface="Calibri"/>
              </a:rPr>
              <a:t> </a:t>
            </a:r>
            <a:r>
              <a:rPr sz="1100" b="1" spc="80" dirty="0">
                <a:latin typeface="Calibri"/>
                <a:cs typeface="Calibri"/>
              </a:rPr>
              <a:t>υποδηλώνει</a:t>
            </a:r>
            <a:r>
              <a:rPr sz="1100" b="1" spc="45" dirty="0">
                <a:latin typeface="Calibri"/>
                <a:cs typeface="Calibri"/>
              </a:rPr>
              <a:t> </a:t>
            </a:r>
            <a:r>
              <a:rPr sz="1100" spc="70" dirty="0">
                <a:latin typeface="Calibri"/>
                <a:cs typeface="Calibri"/>
              </a:rPr>
              <a:t>δυνητική</a:t>
            </a:r>
            <a:r>
              <a:rPr sz="1100" spc="35" dirty="0">
                <a:latin typeface="Calibri"/>
                <a:cs typeface="Calibri"/>
              </a:rPr>
              <a:t> </a:t>
            </a:r>
            <a:r>
              <a:rPr sz="1100" b="1" spc="85" dirty="0">
                <a:latin typeface="Calibri"/>
                <a:cs typeface="Calibri"/>
              </a:rPr>
              <a:t>παραβίαση</a:t>
            </a:r>
            <a:r>
              <a:rPr sz="1100" b="1" spc="45" dirty="0">
                <a:latin typeface="Calibri"/>
                <a:cs typeface="Calibri"/>
              </a:rPr>
              <a:t> </a:t>
            </a:r>
            <a:r>
              <a:rPr sz="1100" b="1" spc="70" dirty="0">
                <a:latin typeface="Calibri"/>
                <a:cs typeface="Calibri"/>
              </a:rPr>
              <a:t>της</a:t>
            </a:r>
            <a:r>
              <a:rPr sz="1100" b="1" spc="40" dirty="0">
                <a:latin typeface="Calibri"/>
                <a:cs typeface="Calibri"/>
              </a:rPr>
              <a:t> </a:t>
            </a:r>
            <a:r>
              <a:rPr sz="1100" b="1" spc="70" dirty="0">
                <a:latin typeface="Calibri"/>
                <a:cs typeface="Calibri"/>
              </a:rPr>
              <a:t>ακεραιότητας.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414009" y="3581400"/>
            <a:ext cx="2716530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b="1" spc="45" dirty="0">
                <a:solidFill>
                  <a:srgbClr val="FF0000"/>
                </a:solidFill>
                <a:latin typeface="Calibri"/>
                <a:cs typeface="Calibri"/>
              </a:rPr>
              <a:t>Είναι</a:t>
            </a:r>
            <a:r>
              <a:rPr sz="1100" b="1" spc="2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100" b="1" spc="50" dirty="0">
                <a:solidFill>
                  <a:srgbClr val="FF0000"/>
                </a:solidFill>
                <a:latin typeface="Calibri"/>
                <a:cs typeface="Calibri"/>
              </a:rPr>
              <a:t>απενεργοποιημένη</a:t>
            </a:r>
            <a:r>
              <a:rPr sz="1100" b="1" spc="2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100" b="1" spc="60" dirty="0">
                <a:solidFill>
                  <a:srgbClr val="FF0000"/>
                </a:solidFill>
                <a:latin typeface="Calibri"/>
                <a:cs typeface="Calibri"/>
              </a:rPr>
              <a:t>από</a:t>
            </a:r>
            <a:r>
              <a:rPr sz="1100" b="1" spc="2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100" b="1" spc="40" dirty="0">
                <a:solidFill>
                  <a:srgbClr val="FF0000"/>
                </a:solidFill>
                <a:latin typeface="Calibri"/>
                <a:cs typeface="Calibri"/>
              </a:rPr>
              <a:t>προεπιλογή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808854" y="4565332"/>
            <a:ext cx="3070860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b="1" spc="25" dirty="0">
                <a:solidFill>
                  <a:srgbClr val="FF0000"/>
                </a:solidFill>
                <a:latin typeface="Calibri"/>
                <a:cs typeface="Calibri"/>
              </a:rPr>
              <a:t>Ας</a:t>
            </a:r>
            <a:r>
              <a:rPr sz="1100" b="1" spc="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100" b="1" spc="25" dirty="0">
                <a:solidFill>
                  <a:srgbClr val="FF0000"/>
                </a:solidFill>
                <a:latin typeface="Calibri"/>
                <a:cs typeface="Calibri"/>
              </a:rPr>
              <a:t>ενεργοποιήσουμε</a:t>
            </a:r>
            <a:r>
              <a:rPr sz="1100" b="1" spc="1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100" b="1" spc="25" dirty="0">
                <a:solidFill>
                  <a:srgbClr val="FF0000"/>
                </a:solidFill>
                <a:latin typeface="Calibri"/>
                <a:cs typeface="Calibri"/>
              </a:rPr>
              <a:t>αυτό</a:t>
            </a:r>
            <a:r>
              <a:rPr sz="1100" b="1" spc="1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100" b="1" spc="25" dirty="0">
                <a:solidFill>
                  <a:srgbClr val="FF0000"/>
                </a:solidFill>
                <a:latin typeface="Calibri"/>
                <a:cs typeface="Calibri"/>
              </a:rPr>
              <a:t>το</a:t>
            </a:r>
            <a:r>
              <a:rPr sz="1100" b="1" spc="1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100" b="1" spc="20" dirty="0">
                <a:solidFill>
                  <a:srgbClr val="FF0000"/>
                </a:solidFill>
                <a:latin typeface="Calibri"/>
                <a:cs typeface="Calibri"/>
              </a:rPr>
              <a:t>χαρακτηριστικό/</a:t>
            </a:r>
            <a:r>
              <a:rPr sz="1100" b="1" spc="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100" spc="55" dirty="0">
                <a:solidFill>
                  <a:srgbClr val="FF0000"/>
                </a:solidFill>
                <a:latin typeface="Arial"/>
                <a:cs typeface="Arial"/>
              </a:rPr>
              <a:t>☺</a:t>
            </a:r>
            <a:endParaRPr sz="11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896100" y="1270"/>
            <a:ext cx="1818639" cy="6856730"/>
          </a:xfrm>
          <a:custGeom>
            <a:avLst/>
            <a:gdLst/>
            <a:ahLst/>
            <a:cxnLst/>
            <a:rect l="l" t="t" r="r" b="b"/>
            <a:pathLst>
              <a:path w="1818640" h="6856730">
                <a:moveTo>
                  <a:pt x="0" y="6856730"/>
                </a:moveTo>
                <a:lnTo>
                  <a:pt x="1818322" y="0"/>
                </a:lnTo>
              </a:path>
            </a:pathLst>
          </a:custGeom>
          <a:ln w="22225">
            <a:solidFill>
              <a:srgbClr val="D6791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55562" y="2430779"/>
            <a:ext cx="12096115" cy="3719829"/>
            <a:chOff x="55562" y="2430779"/>
            <a:chExt cx="12096115" cy="3719829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5562" y="2430779"/>
              <a:ext cx="6305867" cy="3719829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05739" y="2580639"/>
              <a:ext cx="5819140" cy="3233420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499109" y="3666489"/>
              <a:ext cx="4980940" cy="513080"/>
            </a:xfrm>
            <a:custGeom>
              <a:avLst/>
              <a:gdLst/>
              <a:ahLst/>
              <a:cxnLst/>
              <a:rect l="l" t="t" r="r" b="b"/>
              <a:pathLst>
                <a:path w="4980940" h="513079">
                  <a:moveTo>
                    <a:pt x="0" y="513080"/>
                  </a:moveTo>
                  <a:lnTo>
                    <a:pt x="4980940" y="513080"/>
                  </a:lnTo>
                  <a:lnTo>
                    <a:pt x="4980940" y="0"/>
                  </a:lnTo>
                  <a:lnTo>
                    <a:pt x="0" y="0"/>
                  </a:lnTo>
                  <a:lnTo>
                    <a:pt x="0" y="513080"/>
                  </a:lnTo>
                </a:path>
              </a:pathLst>
            </a:custGeom>
            <a:ln w="2857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316979" y="2578099"/>
              <a:ext cx="5819139" cy="3235960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6417309" y="2782569"/>
              <a:ext cx="5720080" cy="2479040"/>
            </a:xfrm>
            <a:custGeom>
              <a:avLst/>
              <a:gdLst/>
              <a:ahLst/>
              <a:cxnLst/>
              <a:rect l="l" t="t" r="r" b="b"/>
              <a:pathLst>
                <a:path w="5720080" h="2479040">
                  <a:moveTo>
                    <a:pt x="0" y="2479040"/>
                  </a:moveTo>
                  <a:lnTo>
                    <a:pt x="5720080" y="2479040"/>
                  </a:lnTo>
                  <a:lnTo>
                    <a:pt x="5720080" y="1965959"/>
                  </a:lnTo>
                  <a:lnTo>
                    <a:pt x="0" y="1965959"/>
                  </a:lnTo>
                  <a:lnTo>
                    <a:pt x="0" y="2479040"/>
                  </a:lnTo>
                </a:path>
                <a:path w="5720080" h="2479040">
                  <a:moveTo>
                    <a:pt x="0" y="513079"/>
                  </a:moveTo>
                  <a:lnTo>
                    <a:pt x="3962399" y="513079"/>
                  </a:lnTo>
                  <a:lnTo>
                    <a:pt x="3962399" y="0"/>
                  </a:lnTo>
                  <a:lnTo>
                    <a:pt x="0" y="0"/>
                  </a:lnTo>
                  <a:lnTo>
                    <a:pt x="0" y="513079"/>
                  </a:lnTo>
                </a:path>
              </a:pathLst>
            </a:custGeom>
            <a:ln w="285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5474970" y="3918902"/>
              <a:ext cx="942340" cy="1086485"/>
            </a:xfrm>
            <a:custGeom>
              <a:avLst/>
              <a:gdLst/>
              <a:ahLst/>
              <a:cxnLst/>
              <a:rect l="l" t="t" r="r" b="b"/>
              <a:pathLst>
                <a:path w="942339" h="1086485">
                  <a:moveTo>
                    <a:pt x="887412" y="1032827"/>
                  </a:moveTo>
                  <a:lnTo>
                    <a:pt x="863600" y="1053782"/>
                  </a:lnTo>
                  <a:lnTo>
                    <a:pt x="942339" y="1086485"/>
                  </a:lnTo>
                  <a:lnTo>
                    <a:pt x="931227" y="1042670"/>
                  </a:lnTo>
                  <a:lnTo>
                    <a:pt x="895984" y="1042670"/>
                  </a:lnTo>
                  <a:lnTo>
                    <a:pt x="887412" y="1032827"/>
                  </a:lnTo>
                  <a:close/>
                </a:path>
                <a:path w="942339" h="1086485">
                  <a:moveTo>
                    <a:pt x="897254" y="1024572"/>
                  </a:moveTo>
                  <a:lnTo>
                    <a:pt x="887412" y="1032827"/>
                  </a:lnTo>
                  <a:lnTo>
                    <a:pt x="895984" y="1042670"/>
                  </a:lnTo>
                  <a:lnTo>
                    <a:pt x="905509" y="1034097"/>
                  </a:lnTo>
                  <a:lnTo>
                    <a:pt x="897254" y="1024572"/>
                  </a:lnTo>
                  <a:close/>
                </a:path>
                <a:path w="942339" h="1086485">
                  <a:moveTo>
                    <a:pt x="921067" y="1003935"/>
                  </a:moveTo>
                  <a:lnTo>
                    <a:pt x="897254" y="1024572"/>
                  </a:lnTo>
                  <a:lnTo>
                    <a:pt x="905509" y="1034097"/>
                  </a:lnTo>
                  <a:lnTo>
                    <a:pt x="895984" y="1042670"/>
                  </a:lnTo>
                  <a:lnTo>
                    <a:pt x="931227" y="1042670"/>
                  </a:lnTo>
                  <a:lnTo>
                    <a:pt x="921067" y="1003935"/>
                  </a:lnTo>
                  <a:close/>
                </a:path>
                <a:path w="942339" h="1086485">
                  <a:moveTo>
                    <a:pt x="9525" y="0"/>
                  </a:moveTo>
                  <a:lnTo>
                    <a:pt x="0" y="8255"/>
                  </a:lnTo>
                  <a:lnTo>
                    <a:pt x="887412" y="1032827"/>
                  </a:lnTo>
                  <a:lnTo>
                    <a:pt x="897254" y="1024572"/>
                  </a:lnTo>
                  <a:lnTo>
                    <a:pt x="9525" y="0"/>
                  </a:lnTo>
                  <a:close/>
                </a:path>
              </a:pathLst>
            </a:custGeom>
            <a:solidFill>
              <a:srgbClr val="DF2D6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875030" y="411479"/>
            <a:ext cx="3754754" cy="3683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250" spc="170" dirty="0">
                <a:solidFill>
                  <a:srgbClr val="000000"/>
                </a:solidFill>
              </a:rPr>
              <a:t>Ασφάλεια ακραίου</a:t>
            </a:r>
            <a:r>
              <a:rPr sz="2250" spc="185" dirty="0">
                <a:solidFill>
                  <a:srgbClr val="000000"/>
                </a:solidFill>
              </a:rPr>
              <a:t> </a:t>
            </a:r>
            <a:r>
              <a:rPr sz="2250" spc="170" dirty="0">
                <a:solidFill>
                  <a:srgbClr val="000000"/>
                </a:solidFill>
              </a:rPr>
              <a:t>σημείου</a:t>
            </a:r>
            <a:endParaRPr sz="2250"/>
          </a:p>
        </p:txBody>
      </p:sp>
      <p:sp>
        <p:nvSpPr>
          <p:cNvPr id="13" name="object 13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720"/>
              </a:lnSpc>
            </a:pPr>
            <a:r>
              <a:rPr spc="30" dirty="0"/>
              <a:t>34</a:t>
            </a:r>
          </a:p>
        </p:txBody>
      </p:sp>
      <p:sp>
        <p:nvSpPr>
          <p:cNvPr id="11" name="object 11"/>
          <p:cNvSpPr txBox="1"/>
          <p:nvPr/>
        </p:nvSpPr>
        <p:spPr>
          <a:xfrm>
            <a:off x="387984" y="1143317"/>
            <a:ext cx="2878455" cy="501015"/>
          </a:xfrm>
          <a:prstGeom prst="rect">
            <a:avLst/>
          </a:prstGeom>
        </p:spPr>
        <p:txBody>
          <a:bodyPr vert="horz" wrap="square" lIns="0" tIns="825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50"/>
              </a:spcBef>
            </a:pPr>
            <a:r>
              <a:rPr sz="1100" b="1" spc="75" dirty="0">
                <a:latin typeface="Calibri"/>
                <a:cs typeface="Calibri"/>
              </a:rPr>
              <a:t>Στη</a:t>
            </a:r>
            <a:r>
              <a:rPr sz="1100" b="1" spc="25" dirty="0">
                <a:latin typeface="Calibri"/>
                <a:cs typeface="Calibri"/>
              </a:rPr>
              <a:t> </a:t>
            </a:r>
            <a:r>
              <a:rPr sz="1100" b="1" spc="75" dirty="0">
                <a:latin typeface="Calibri"/>
                <a:cs typeface="Calibri"/>
              </a:rPr>
              <a:t>συσκευή</a:t>
            </a:r>
            <a:r>
              <a:rPr sz="1100" b="1" spc="10" dirty="0">
                <a:latin typeface="Calibri"/>
                <a:cs typeface="Calibri"/>
              </a:rPr>
              <a:t> </a:t>
            </a:r>
            <a:r>
              <a:rPr sz="1100" b="1" spc="75" dirty="0">
                <a:latin typeface="Calibri"/>
                <a:cs typeface="Calibri"/>
              </a:rPr>
              <a:t>Wazuh-Server</a:t>
            </a:r>
            <a:endParaRPr sz="1100">
              <a:latin typeface="Calibri"/>
              <a:cs typeface="Calibri"/>
            </a:endParaRPr>
          </a:p>
          <a:p>
            <a:pPr marL="311785">
              <a:lnSpc>
                <a:spcPct val="100000"/>
              </a:lnSpc>
              <a:spcBef>
                <a:spcPts val="555"/>
              </a:spcBef>
            </a:pPr>
            <a:r>
              <a:rPr sz="1100" b="1" spc="100" dirty="0">
                <a:solidFill>
                  <a:srgbClr val="FF0000"/>
                </a:solidFill>
                <a:latin typeface="Calibri"/>
                <a:cs typeface="Calibri"/>
              </a:rPr>
              <a:t>sudo</a:t>
            </a:r>
            <a:r>
              <a:rPr sz="1100" b="1" spc="3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100" b="1" spc="105" dirty="0">
                <a:solidFill>
                  <a:srgbClr val="FF0000"/>
                </a:solidFill>
                <a:latin typeface="Calibri"/>
                <a:cs typeface="Calibri"/>
              </a:rPr>
              <a:t>nano</a:t>
            </a:r>
            <a:r>
              <a:rPr sz="1100" b="1" spc="3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100" b="1" spc="80" dirty="0">
                <a:solidFill>
                  <a:srgbClr val="FF0000"/>
                </a:solidFill>
                <a:latin typeface="Calibri"/>
                <a:cs typeface="Calibri"/>
              </a:rPr>
              <a:t>/var/ossec/etc/ossec.conf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7646669" y="5487987"/>
            <a:ext cx="1816100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b="1" spc="110" dirty="0">
                <a:solidFill>
                  <a:srgbClr val="FF0000"/>
                </a:solidFill>
                <a:latin typeface="Calibri"/>
                <a:cs typeface="Calibri"/>
              </a:rPr>
              <a:t>Αποθηκεύστε</a:t>
            </a:r>
            <a:r>
              <a:rPr sz="1100" b="1" spc="3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100" b="1" spc="75" dirty="0">
                <a:solidFill>
                  <a:srgbClr val="FF0000"/>
                </a:solidFill>
                <a:latin typeface="Calibri"/>
                <a:cs typeface="Calibri"/>
              </a:rPr>
              <a:t>τις</a:t>
            </a:r>
            <a:r>
              <a:rPr sz="1100" b="1" spc="3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100" b="1" spc="95" dirty="0">
                <a:solidFill>
                  <a:srgbClr val="FF0000"/>
                </a:solidFill>
                <a:latin typeface="Calibri"/>
                <a:cs typeface="Calibri"/>
              </a:rPr>
              <a:t>αλλαγές</a:t>
            </a:r>
            <a:endParaRPr sz="11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896100" y="1270"/>
            <a:ext cx="1818639" cy="6856730"/>
          </a:xfrm>
          <a:custGeom>
            <a:avLst/>
            <a:gdLst/>
            <a:ahLst/>
            <a:cxnLst/>
            <a:rect l="l" t="t" r="r" b="b"/>
            <a:pathLst>
              <a:path w="1818640" h="6856730">
                <a:moveTo>
                  <a:pt x="0" y="6856730"/>
                </a:moveTo>
                <a:lnTo>
                  <a:pt x="1818322" y="0"/>
                </a:lnTo>
              </a:path>
            </a:pathLst>
          </a:custGeom>
          <a:ln w="22225">
            <a:solidFill>
              <a:srgbClr val="D6791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45402" y="1394460"/>
            <a:ext cx="12146915" cy="3874770"/>
            <a:chOff x="45402" y="1394460"/>
            <a:chExt cx="12146915" cy="387477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5402" y="1440180"/>
              <a:ext cx="6313805" cy="3783647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62560" y="1590040"/>
              <a:ext cx="5859780" cy="3296920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97790" y="4398010"/>
              <a:ext cx="5925820" cy="637540"/>
            </a:xfrm>
            <a:custGeom>
              <a:avLst/>
              <a:gdLst/>
              <a:ahLst/>
              <a:cxnLst/>
              <a:rect l="l" t="t" r="r" b="b"/>
              <a:pathLst>
                <a:path w="5925820" h="637539">
                  <a:moveTo>
                    <a:pt x="0" y="637539"/>
                  </a:moveTo>
                  <a:lnTo>
                    <a:pt x="5925820" y="637539"/>
                  </a:lnTo>
                  <a:lnTo>
                    <a:pt x="5925820" y="0"/>
                  </a:lnTo>
                  <a:lnTo>
                    <a:pt x="0" y="0"/>
                  </a:lnTo>
                  <a:lnTo>
                    <a:pt x="0" y="637539"/>
                  </a:lnTo>
                </a:path>
              </a:pathLst>
            </a:custGeom>
            <a:ln w="285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974080" y="1394460"/>
              <a:ext cx="6217920" cy="3874770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169660" y="1590040"/>
              <a:ext cx="5913120" cy="3296920"/>
            </a:xfrm>
            <a:prstGeom prst="rect">
              <a:avLst/>
            </a:prstGeom>
          </p:spPr>
        </p:pic>
      </p:grp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875030" y="411479"/>
            <a:ext cx="3754754" cy="3683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250" spc="170" dirty="0">
                <a:solidFill>
                  <a:srgbClr val="000000"/>
                </a:solidFill>
              </a:rPr>
              <a:t>Ασφάλεια ακραίου</a:t>
            </a:r>
            <a:r>
              <a:rPr sz="2250" spc="185" dirty="0">
                <a:solidFill>
                  <a:srgbClr val="000000"/>
                </a:solidFill>
              </a:rPr>
              <a:t> </a:t>
            </a:r>
            <a:r>
              <a:rPr sz="2250" spc="170" dirty="0">
                <a:solidFill>
                  <a:srgbClr val="000000"/>
                </a:solidFill>
              </a:rPr>
              <a:t>σημείου</a:t>
            </a:r>
            <a:endParaRPr sz="2250"/>
          </a:p>
        </p:txBody>
      </p:sp>
      <p:sp>
        <p:nvSpPr>
          <p:cNvPr id="15" name="object 1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720"/>
              </a:lnSpc>
            </a:pPr>
            <a:r>
              <a:rPr spc="30" dirty="0"/>
              <a:t>35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3418204" y="4175125"/>
            <a:ext cx="1691639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b="1" spc="-5" dirty="0">
                <a:solidFill>
                  <a:srgbClr val="CF2D1C"/>
                </a:solidFill>
                <a:latin typeface="Calibri"/>
                <a:cs typeface="Calibri"/>
              </a:rPr>
              <a:t>Δεν</a:t>
            </a:r>
            <a:r>
              <a:rPr sz="1100" b="1" spc="-20" dirty="0">
                <a:solidFill>
                  <a:srgbClr val="CF2D1C"/>
                </a:solidFill>
                <a:latin typeface="Calibri"/>
                <a:cs typeface="Calibri"/>
              </a:rPr>
              <a:t> </a:t>
            </a:r>
            <a:r>
              <a:rPr sz="1100" b="1" spc="-5" dirty="0">
                <a:solidFill>
                  <a:srgbClr val="CF2D1C"/>
                </a:solidFill>
                <a:latin typeface="Calibri"/>
                <a:cs typeface="Calibri"/>
              </a:rPr>
              <a:t>υπάρχουν</a:t>
            </a:r>
            <a:r>
              <a:rPr sz="1100" b="1" spc="-15" dirty="0">
                <a:solidFill>
                  <a:srgbClr val="CF2D1C"/>
                </a:solidFill>
                <a:latin typeface="Calibri"/>
                <a:cs typeface="Calibri"/>
              </a:rPr>
              <a:t> </a:t>
            </a:r>
            <a:r>
              <a:rPr sz="1100" b="1" spc="-5" dirty="0">
                <a:solidFill>
                  <a:srgbClr val="CF2D1C"/>
                </a:solidFill>
                <a:latin typeface="Calibri"/>
                <a:cs typeface="Calibri"/>
              </a:rPr>
              <a:t>σφάλματα</a:t>
            </a:r>
            <a:r>
              <a:rPr sz="1100" b="1" spc="-15" dirty="0">
                <a:solidFill>
                  <a:srgbClr val="CF2D1C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CF2D1C"/>
                </a:solidFill>
                <a:latin typeface="Arial"/>
                <a:cs typeface="Arial"/>
              </a:rPr>
              <a:t>☺</a:t>
            </a:r>
            <a:endParaRPr sz="11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970087" y="4891404"/>
            <a:ext cx="2543810" cy="1549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50" b="1" spc="35" dirty="0">
                <a:latin typeface="Calibri"/>
                <a:cs typeface="Calibri"/>
              </a:rPr>
              <a:t>Επανεκκινήστε</a:t>
            </a:r>
            <a:r>
              <a:rPr sz="850" b="1" spc="15" dirty="0">
                <a:latin typeface="Calibri"/>
                <a:cs typeface="Calibri"/>
              </a:rPr>
              <a:t> </a:t>
            </a:r>
            <a:r>
              <a:rPr sz="850" b="1" spc="35" dirty="0">
                <a:latin typeface="Calibri"/>
                <a:cs typeface="Calibri"/>
              </a:rPr>
              <a:t>τον</a:t>
            </a:r>
            <a:r>
              <a:rPr sz="850" b="1" spc="15" dirty="0">
                <a:latin typeface="Calibri"/>
                <a:cs typeface="Calibri"/>
              </a:rPr>
              <a:t> </a:t>
            </a:r>
            <a:r>
              <a:rPr sz="850" b="1" spc="35" dirty="0">
                <a:latin typeface="Calibri"/>
                <a:cs typeface="Calibri"/>
              </a:rPr>
              <a:t>wazuh-server</a:t>
            </a:r>
            <a:r>
              <a:rPr sz="850" b="1" spc="15" dirty="0">
                <a:latin typeface="Calibri"/>
                <a:cs typeface="Calibri"/>
              </a:rPr>
              <a:t> </a:t>
            </a:r>
            <a:r>
              <a:rPr sz="850" b="1" spc="30" dirty="0">
                <a:latin typeface="Calibri"/>
                <a:cs typeface="Calibri"/>
              </a:rPr>
              <a:t>χρησιμοποιώντας</a:t>
            </a:r>
            <a:endParaRPr sz="85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863089" y="5106670"/>
            <a:ext cx="2752725" cy="1549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50" b="1" spc="55" dirty="0">
                <a:solidFill>
                  <a:srgbClr val="FF0000"/>
                </a:solidFill>
                <a:latin typeface="Calibri"/>
                <a:cs typeface="Calibri"/>
              </a:rPr>
              <a:t>sudo</a:t>
            </a:r>
            <a:r>
              <a:rPr sz="850" b="1" spc="2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850" b="1" spc="45" dirty="0">
                <a:solidFill>
                  <a:srgbClr val="FF0000"/>
                </a:solidFill>
                <a:latin typeface="Calibri"/>
                <a:cs typeface="Calibri"/>
              </a:rPr>
              <a:t>systemctl</a:t>
            </a:r>
            <a:r>
              <a:rPr sz="850" b="1" spc="2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850" b="1" spc="50" dirty="0">
                <a:solidFill>
                  <a:srgbClr val="FF0000"/>
                </a:solidFill>
                <a:latin typeface="Calibri"/>
                <a:cs typeface="Calibri"/>
              </a:rPr>
              <a:t>επανεκκίνηση</a:t>
            </a:r>
            <a:r>
              <a:rPr sz="850" b="1" spc="2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850" b="1" spc="45" dirty="0">
                <a:solidFill>
                  <a:srgbClr val="FF0000"/>
                </a:solidFill>
                <a:latin typeface="Calibri"/>
                <a:cs typeface="Calibri"/>
              </a:rPr>
              <a:t>wazuh-manager.service</a:t>
            </a:r>
            <a:endParaRPr sz="85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7594917" y="4891404"/>
            <a:ext cx="3070860" cy="1549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50" b="1" spc="50" dirty="0">
                <a:latin typeface="Calibri"/>
                <a:cs typeface="Calibri"/>
              </a:rPr>
              <a:t>Ελέγξτε</a:t>
            </a:r>
            <a:r>
              <a:rPr sz="850" b="1" spc="35" dirty="0">
                <a:latin typeface="Calibri"/>
                <a:cs typeface="Calibri"/>
              </a:rPr>
              <a:t> </a:t>
            </a:r>
            <a:r>
              <a:rPr sz="850" b="1" spc="55" dirty="0">
                <a:latin typeface="Calibri"/>
                <a:cs typeface="Calibri"/>
              </a:rPr>
              <a:t>την</a:t>
            </a:r>
            <a:r>
              <a:rPr sz="850" b="1" spc="40" dirty="0">
                <a:latin typeface="Calibri"/>
                <a:cs typeface="Calibri"/>
              </a:rPr>
              <a:t> </a:t>
            </a:r>
            <a:r>
              <a:rPr sz="850" b="1" spc="60" dirty="0">
                <a:latin typeface="Calibri"/>
                <a:cs typeface="Calibri"/>
              </a:rPr>
              <a:t>κατάσταση</a:t>
            </a:r>
            <a:r>
              <a:rPr sz="850" b="1" spc="40" dirty="0">
                <a:latin typeface="Calibri"/>
                <a:cs typeface="Calibri"/>
              </a:rPr>
              <a:t> </a:t>
            </a:r>
            <a:r>
              <a:rPr sz="850" b="1" spc="60" dirty="0">
                <a:latin typeface="Calibri"/>
                <a:cs typeface="Calibri"/>
              </a:rPr>
              <a:t>του</a:t>
            </a:r>
            <a:r>
              <a:rPr sz="850" b="1" spc="40" dirty="0">
                <a:latin typeface="Calibri"/>
                <a:cs typeface="Calibri"/>
              </a:rPr>
              <a:t> </a:t>
            </a:r>
            <a:r>
              <a:rPr sz="850" b="1" spc="60" dirty="0">
                <a:latin typeface="Calibri"/>
                <a:cs typeface="Calibri"/>
              </a:rPr>
              <a:t>εξυπηρετητή</a:t>
            </a:r>
            <a:r>
              <a:rPr sz="850" b="1" spc="35" dirty="0">
                <a:latin typeface="Calibri"/>
                <a:cs typeface="Calibri"/>
              </a:rPr>
              <a:t> </a:t>
            </a:r>
            <a:r>
              <a:rPr sz="850" b="1" spc="50" dirty="0">
                <a:latin typeface="Calibri"/>
                <a:cs typeface="Calibri"/>
              </a:rPr>
              <a:t>χρησιμοποιώντας</a:t>
            </a:r>
            <a:endParaRPr sz="85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7946707" y="5106670"/>
            <a:ext cx="2363470" cy="1549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50" b="1" spc="60" dirty="0">
                <a:solidFill>
                  <a:srgbClr val="FF0000"/>
                </a:solidFill>
                <a:latin typeface="Calibri"/>
                <a:cs typeface="Calibri"/>
              </a:rPr>
              <a:t>sudo</a:t>
            </a:r>
            <a:r>
              <a:rPr sz="850" b="1" spc="3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850" b="1" spc="50" dirty="0">
                <a:solidFill>
                  <a:srgbClr val="FF0000"/>
                </a:solidFill>
                <a:latin typeface="Calibri"/>
                <a:cs typeface="Calibri"/>
              </a:rPr>
              <a:t>systemctl</a:t>
            </a:r>
            <a:r>
              <a:rPr sz="850" b="1" spc="4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850" b="1" spc="50" dirty="0">
                <a:solidFill>
                  <a:srgbClr val="FF0000"/>
                </a:solidFill>
                <a:latin typeface="Calibri"/>
                <a:cs typeface="Calibri"/>
              </a:rPr>
              <a:t>status</a:t>
            </a:r>
            <a:r>
              <a:rPr sz="850" b="1" spc="4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850" b="1" spc="45" dirty="0">
                <a:solidFill>
                  <a:srgbClr val="FF0000"/>
                </a:solidFill>
                <a:latin typeface="Calibri"/>
                <a:cs typeface="Calibri"/>
              </a:rPr>
              <a:t>wazuh-manager.service</a:t>
            </a:r>
            <a:endParaRPr sz="8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896100" y="1270"/>
            <a:ext cx="1818639" cy="6856730"/>
          </a:xfrm>
          <a:custGeom>
            <a:avLst/>
            <a:gdLst/>
            <a:ahLst/>
            <a:cxnLst/>
            <a:rect l="l" t="t" r="r" b="b"/>
            <a:pathLst>
              <a:path w="1818640" h="6856730">
                <a:moveTo>
                  <a:pt x="0" y="6856730"/>
                </a:moveTo>
                <a:lnTo>
                  <a:pt x="1818322" y="0"/>
                </a:lnTo>
              </a:path>
            </a:pathLst>
          </a:custGeom>
          <a:ln w="22225">
            <a:solidFill>
              <a:srgbClr val="D6791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875030" y="411479"/>
            <a:ext cx="3754754" cy="3683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250" spc="170" dirty="0">
                <a:solidFill>
                  <a:srgbClr val="000000"/>
                </a:solidFill>
              </a:rPr>
              <a:t>Ασφάλεια ακραίου</a:t>
            </a:r>
            <a:r>
              <a:rPr sz="2250" spc="185" dirty="0">
                <a:solidFill>
                  <a:srgbClr val="000000"/>
                </a:solidFill>
              </a:rPr>
              <a:t> </a:t>
            </a:r>
            <a:r>
              <a:rPr sz="2250" spc="170" dirty="0">
                <a:solidFill>
                  <a:srgbClr val="000000"/>
                </a:solidFill>
              </a:rPr>
              <a:t>σημείου</a:t>
            </a:r>
            <a:endParaRPr sz="2250"/>
          </a:p>
        </p:txBody>
      </p:sp>
      <p:sp>
        <p:nvSpPr>
          <p:cNvPr id="4" name="object 4"/>
          <p:cNvSpPr txBox="1"/>
          <p:nvPr/>
        </p:nvSpPr>
        <p:spPr>
          <a:xfrm>
            <a:off x="269240" y="1051877"/>
            <a:ext cx="9323070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55" dirty="0">
                <a:latin typeface="Calibri"/>
                <a:cs typeface="Calibri"/>
              </a:rPr>
              <a:t>Ας</a:t>
            </a:r>
            <a:r>
              <a:rPr sz="1100" spc="25" dirty="0">
                <a:latin typeface="Calibri"/>
                <a:cs typeface="Calibri"/>
              </a:rPr>
              <a:t> </a:t>
            </a:r>
            <a:r>
              <a:rPr sz="1100" spc="50" dirty="0">
                <a:latin typeface="Calibri"/>
                <a:cs typeface="Calibri"/>
              </a:rPr>
              <a:t>δημιουργήσουμε</a:t>
            </a:r>
            <a:r>
              <a:rPr sz="1100" spc="25" dirty="0">
                <a:latin typeface="Calibri"/>
                <a:cs typeface="Calibri"/>
              </a:rPr>
              <a:t> </a:t>
            </a:r>
            <a:r>
              <a:rPr sz="1100" spc="50" dirty="0">
                <a:latin typeface="Calibri"/>
                <a:cs typeface="Calibri"/>
              </a:rPr>
              <a:t>ένα</a:t>
            </a:r>
            <a:r>
              <a:rPr sz="1100" spc="30" dirty="0">
                <a:latin typeface="Calibri"/>
                <a:cs typeface="Calibri"/>
              </a:rPr>
              <a:t> </a:t>
            </a:r>
            <a:r>
              <a:rPr sz="1100" spc="45" dirty="0">
                <a:latin typeface="Calibri"/>
                <a:cs typeface="Calibri"/>
              </a:rPr>
              <a:t>αρχείο</a:t>
            </a:r>
            <a:r>
              <a:rPr sz="1100" spc="35" dirty="0">
                <a:latin typeface="Calibri"/>
                <a:cs typeface="Calibri"/>
              </a:rPr>
              <a:t> </a:t>
            </a:r>
            <a:r>
              <a:rPr sz="1100" spc="50" dirty="0">
                <a:latin typeface="Calibri"/>
                <a:cs typeface="Calibri"/>
              </a:rPr>
              <a:t>με</a:t>
            </a:r>
            <a:r>
              <a:rPr sz="1100" spc="30" dirty="0">
                <a:latin typeface="Calibri"/>
                <a:cs typeface="Calibri"/>
              </a:rPr>
              <a:t> </a:t>
            </a:r>
            <a:r>
              <a:rPr sz="1100" spc="55" dirty="0">
                <a:latin typeface="Calibri"/>
                <a:cs typeface="Calibri"/>
              </a:rPr>
              <a:t>όνομα</a:t>
            </a:r>
            <a:r>
              <a:rPr sz="1100" spc="30" dirty="0">
                <a:latin typeface="Calibri"/>
                <a:cs typeface="Calibri"/>
              </a:rPr>
              <a:t> </a:t>
            </a:r>
            <a:r>
              <a:rPr sz="1100" spc="35" dirty="0">
                <a:latin typeface="Calibri"/>
                <a:cs typeface="Calibri"/>
              </a:rPr>
              <a:t>"test.txt"</a:t>
            </a:r>
            <a:r>
              <a:rPr sz="1100" spc="30" dirty="0">
                <a:latin typeface="Calibri"/>
                <a:cs typeface="Calibri"/>
              </a:rPr>
              <a:t> </a:t>
            </a:r>
            <a:r>
              <a:rPr sz="1100" spc="45" dirty="0">
                <a:latin typeface="Calibri"/>
                <a:cs typeface="Calibri"/>
              </a:rPr>
              <a:t>στον</a:t>
            </a:r>
            <a:r>
              <a:rPr sz="1100" spc="30" dirty="0">
                <a:latin typeface="Calibri"/>
                <a:cs typeface="Calibri"/>
              </a:rPr>
              <a:t> </a:t>
            </a:r>
            <a:r>
              <a:rPr sz="1100" spc="50" dirty="0">
                <a:latin typeface="Calibri"/>
                <a:cs typeface="Calibri"/>
              </a:rPr>
              <a:t>κατάλογο</a:t>
            </a:r>
            <a:r>
              <a:rPr sz="1100" spc="35" dirty="0">
                <a:latin typeface="Calibri"/>
                <a:cs typeface="Calibri"/>
              </a:rPr>
              <a:t> </a:t>
            </a:r>
            <a:r>
              <a:rPr sz="1100" b="1" spc="35" dirty="0">
                <a:latin typeface="Calibri"/>
                <a:cs typeface="Calibri"/>
              </a:rPr>
              <a:t>`/etc` </a:t>
            </a:r>
            <a:r>
              <a:rPr sz="1100" spc="45" dirty="0">
                <a:latin typeface="Calibri"/>
                <a:cs typeface="Calibri"/>
              </a:rPr>
              <a:t>για</a:t>
            </a:r>
            <a:r>
              <a:rPr sz="1100" spc="35" dirty="0">
                <a:latin typeface="Calibri"/>
                <a:cs typeface="Calibri"/>
              </a:rPr>
              <a:t> </a:t>
            </a:r>
            <a:r>
              <a:rPr sz="1100" spc="50" dirty="0">
                <a:latin typeface="Calibri"/>
                <a:cs typeface="Calibri"/>
              </a:rPr>
              <a:t>να</a:t>
            </a:r>
            <a:r>
              <a:rPr sz="1100" spc="35" dirty="0">
                <a:latin typeface="Calibri"/>
                <a:cs typeface="Calibri"/>
              </a:rPr>
              <a:t> </a:t>
            </a:r>
            <a:r>
              <a:rPr sz="1100" spc="55" dirty="0">
                <a:latin typeface="Calibri"/>
                <a:cs typeface="Calibri"/>
              </a:rPr>
              <a:t>δούμε</a:t>
            </a:r>
            <a:r>
              <a:rPr sz="1100" spc="30" dirty="0">
                <a:latin typeface="Calibri"/>
                <a:cs typeface="Calibri"/>
              </a:rPr>
              <a:t> </a:t>
            </a:r>
            <a:r>
              <a:rPr sz="1100" b="1" spc="55" dirty="0">
                <a:latin typeface="Calibri"/>
                <a:cs typeface="Calibri"/>
              </a:rPr>
              <a:t>αν</a:t>
            </a:r>
            <a:r>
              <a:rPr sz="1100" b="1" spc="30" dirty="0">
                <a:latin typeface="Calibri"/>
                <a:cs typeface="Calibri"/>
              </a:rPr>
              <a:t> </a:t>
            </a:r>
            <a:r>
              <a:rPr sz="1100" b="1" spc="60" dirty="0">
                <a:latin typeface="Calibri"/>
                <a:cs typeface="Calibri"/>
              </a:rPr>
              <a:t>η</a:t>
            </a:r>
            <a:r>
              <a:rPr sz="1100" b="1" spc="30" dirty="0">
                <a:latin typeface="Calibri"/>
                <a:cs typeface="Calibri"/>
              </a:rPr>
              <a:t> </a:t>
            </a:r>
            <a:r>
              <a:rPr sz="1100" b="1" spc="55" dirty="0">
                <a:latin typeface="Calibri"/>
                <a:cs typeface="Calibri"/>
              </a:rPr>
              <a:t>παρακολούθηση</a:t>
            </a:r>
            <a:r>
              <a:rPr sz="1100" b="1" spc="315" dirty="0">
                <a:latin typeface="Calibri"/>
                <a:cs typeface="Calibri"/>
              </a:rPr>
              <a:t> </a:t>
            </a:r>
            <a:r>
              <a:rPr sz="1100" b="1" spc="50" dirty="0">
                <a:latin typeface="Calibri"/>
                <a:cs typeface="Calibri"/>
              </a:rPr>
              <a:t>αρχείων</a:t>
            </a:r>
            <a:r>
              <a:rPr sz="1100" b="1" spc="30" dirty="0">
                <a:latin typeface="Calibri"/>
                <a:cs typeface="Calibri"/>
              </a:rPr>
              <a:t> </a:t>
            </a:r>
            <a:r>
              <a:rPr sz="1100" b="1" spc="50" dirty="0">
                <a:latin typeface="Calibri"/>
                <a:cs typeface="Calibri"/>
              </a:rPr>
              <a:t>του</a:t>
            </a:r>
            <a:r>
              <a:rPr sz="1100" b="1" spc="35" dirty="0">
                <a:latin typeface="Calibri"/>
                <a:cs typeface="Calibri"/>
              </a:rPr>
              <a:t> </a:t>
            </a:r>
            <a:r>
              <a:rPr sz="1100" b="1" spc="60" dirty="0">
                <a:latin typeface="Calibri"/>
                <a:cs typeface="Calibri"/>
              </a:rPr>
              <a:t>Wazuh</a:t>
            </a:r>
            <a:r>
              <a:rPr sz="1100" b="1" spc="30" dirty="0">
                <a:latin typeface="Calibri"/>
                <a:cs typeface="Calibri"/>
              </a:rPr>
              <a:t> </a:t>
            </a:r>
            <a:r>
              <a:rPr sz="1100" b="1" spc="60" dirty="0">
                <a:latin typeface="Calibri"/>
                <a:cs typeface="Calibri"/>
              </a:rPr>
              <a:t>θα</a:t>
            </a:r>
            <a:r>
              <a:rPr sz="1100" b="1" spc="30" dirty="0">
                <a:latin typeface="Calibri"/>
                <a:cs typeface="Calibri"/>
              </a:rPr>
              <a:t> </a:t>
            </a:r>
            <a:r>
              <a:rPr sz="1100" b="1" spc="50" dirty="0">
                <a:latin typeface="Calibri"/>
                <a:cs typeface="Calibri"/>
              </a:rPr>
              <a:t>το</a:t>
            </a:r>
            <a:r>
              <a:rPr sz="1100" b="1" spc="35" dirty="0">
                <a:latin typeface="Calibri"/>
                <a:cs typeface="Calibri"/>
              </a:rPr>
              <a:t> </a:t>
            </a:r>
            <a:r>
              <a:rPr sz="1100" b="1" spc="45" dirty="0">
                <a:latin typeface="Calibri"/>
                <a:cs typeface="Calibri"/>
              </a:rPr>
              <a:t>εντοπίσει.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69240" y="2502217"/>
            <a:ext cx="4988560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800" b="0" i="0" u="none" strike="noStrike" baseline="0" dirty="0">
                <a:solidFill>
                  <a:srgbClr val="000000"/>
                </a:solidFill>
                <a:latin typeface="CenturyGothic"/>
              </a:rPr>
              <a:t>On the agent side, navigate to the `/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CenturyGothic"/>
              </a:rPr>
              <a:t>etc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enturyGothic"/>
              </a:rPr>
              <a:t>` directory by typing: </a:t>
            </a:r>
            <a:r>
              <a:rPr lang="en-US" sz="1800" b="1" i="0" u="none" strike="noStrike" baseline="0" dirty="0">
                <a:solidFill>
                  <a:srgbClr val="D02E1D"/>
                </a:solidFill>
                <a:latin typeface="CenturyGothic-Bold"/>
              </a:rPr>
              <a:t>cd /</a:t>
            </a:r>
            <a:r>
              <a:rPr lang="en-US" sz="1800" b="1" i="0" u="none" strike="noStrike" baseline="0" dirty="0" err="1">
                <a:solidFill>
                  <a:srgbClr val="D02E1D"/>
                </a:solidFill>
                <a:latin typeface="CenturyGothic-Bold"/>
              </a:rPr>
              <a:t>etc</a:t>
            </a:r>
            <a:endParaRPr lang="el-GR" sz="850" dirty="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69240" y="3484245"/>
            <a:ext cx="5373370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800" b="0" i="0" u="none" strike="noStrike" baseline="0" dirty="0">
                <a:solidFill>
                  <a:srgbClr val="000000"/>
                </a:solidFill>
                <a:latin typeface="CenturyGothic"/>
              </a:rPr>
              <a:t>Then, create the file using the `</a:t>
            </a:r>
            <a:r>
              <a:rPr lang="en-US" sz="1800" b="1" i="0" u="none" strike="noStrike" baseline="0" dirty="0">
                <a:solidFill>
                  <a:srgbClr val="000000"/>
                </a:solidFill>
                <a:latin typeface="CenturyGothic-Bold"/>
              </a:rPr>
              <a:t>touch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enturyGothic"/>
              </a:rPr>
              <a:t>` command: </a:t>
            </a:r>
            <a:r>
              <a:rPr lang="en-US" sz="1800" b="1" i="0" u="none" strike="noStrike" baseline="0" dirty="0">
                <a:solidFill>
                  <a:srgbClr val="D02E1D"/>
                </a:solidFill>
                <a:latin typeface="CenturyGothic-Bold"/>
              </a:rPr>
              <a:t>touch test.txt</a:t>
            </a:r>
            <a:endParaRPr sz="850" dirty="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33400" y="5868175"/>
            <a:ext cx="8953500" cy="438784"/>
          </a:xfrm>
          <a:prstGeom prst="rect">
            <a:avLst/>
          </a:prstGeom>
        </p:spPr>
        <p:txBody>
          <a:bodyPr vert="horz" wrap="square" lIns="0" tIns="514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05"/>
              </a:spcBef>
            </a:pPr>
            <a:r>
              <a:rPr sz="1100" b="1" spc="55" dirty="0">
                <a:latin typeface="Calibri"/>
                <a:cs typeface="Calibri"/>
              </a:rPr>
              <a:t>Το</a:t>
            </a:r>
            <a:r>
              <a:rPr sz="1100" b="1" spc="30" dirty="0">
                <a:latin typeface="Calibri"/>
                <a:cs typeface="Calibri"/>
              </a:rPr>
              <a:t> </a:t>
            </a:r>
            <a:r>
              <a:rPr sz="1100" b="1" spc="60" dirty="0">
                <a:latin typeface="Calibri"/>
                <a:cs typeface="Calibri"/>
              </a:rPr>
              <a:t>Wazuh</a:t>
            </a:r>
            <a:r>
              <a:rPr sz="1100" b="1" spc="30" dirty="0">
                <a:latin typeface="Calibri"/>
                <a:cs typeface="Calibri"/>
              </a:rPr>
              <a:t> </a:t>
            </a:r>
            <a:r>
              <a:rPr sz="1100" spc="55" dirty="0">
                <a:latin typeface="Calibri"/>
                <a:cs typeface="Calibri"/>
              </a:rPr>
              <a:t>θα</a:t>
            </a:r>
            <a:r>
              <a:rPr sz="1100" spc="35" dirty="0">
                <a:latin typeface="Calibri"/>
                <a:cs typeface="Calibri"/>
              </a:rPr>
              <a:t> </a:t>
            </a:r>
            <a:r>
              <a:rPr sz="1100" spc="45" dirty="0">
                <a:latin typeface="Calibri"/>
                <a:cs typeface="Calibri"/>
              </a:rPr>
              <a:t>πρέπει</a:t>
            </a:r>
            <a:r>
              <a:rPr sz="1100" spc="25" dirty="0">
                <a:latin typeface="Calibri"/>
                <a:cs typeface="Calibri"/>
              </a:rPr>
              <a:t> </a:t>
            </a:r>
            <a:r>
              <a:rPr sz="1100" spc="50" dirty="0">
                <a:latin typeface="Calibri"/>
                <a:cs typeface="Calibri"/>
              </a:rPr>
              <a:t>να  </a:t>
            </a:r>
            <a:r>
              <a:rPr sz="1100" spc="135" dirty="0">
                <a:latin typeface="Calibri"/>
                <a:cs typeface="Calibri"/>
              </a:rPr>
              <a:t> </a:t>
            </a:r>
            <a:r>
              <a:rPr sz="1100" spc="55" dirty="0">
                <a:latin typeface="Calibri"/>
                <a:cs typeface="Calibri"/>
              </a:rPr>
              <a:t>τώρα  </a:t>
            </a:r>
            <a:r>
              <a:rPr sz="1100" spc="125" dirty="0">
                <a:latin typeface="Calibri"/>
                <a:cs typeface="Calibri"/>
              </a:rPr>
              <a:t> </a:t>
            </a:r>
            <a:r>
              <a:rPr sz="1100" spc="50" dirty="0">
                <a:latin typeface="Calibri"/>
                <a:cs typeface="Calibri"/>
              </a:rPr>
              <a:t>σε</a:t>
            </a:r>
            <a:r>
              <a:rPr sz="1100" spc="30" dirty="0">
                <a:latin typeface="Calibri"/>
                <a:cs typeface="Calibri"/>
              </a:rPr>
              <a:t> </a:t>
            </a:r>
            <a:r>
              <a:rPr sz="1100" spc="50" dirty="0">
                <a:latin typeface="Calibri"/>
                <a:cs typeface="Calibri"/>
              </a:rPr>
              <a:t>θέση  </a:t>
            </a:r>
            <a:r>
              <a:rPr sz="1100" spc="130" dirty="0">
                <a:latin typeface="Calibri"/>
                <a:cs typeface="Calibri"/>
              </a:rPr>
              <a:t> </a:t>
            </a:r>
            <a:r>
              <a:rPr sz="1100" b="1" spc="55" dirty="0">
                <a:latin typeface="Calibri"/>
                <a:cs typeface="Calibri"/>
              </a:rPr>
              <a:t>να  </a:t>
            </a:r>
            <a:r>
              <a:rPr sz="1100" b="1" spc="110" dirty="0">
                <a:latin typeface="Calibri"/>
                <a:cs typeface="Calibri"/>
              </a:rPr>
              <a:t> </a:t>
            </a:r>
            <a:r>
              <a:rPr sz="1100" b="1" spc="50" dirty="0">
                <a:latin typeface="Calibri"/>
                <a:cs typeface="Calibri"/>
              </a:rPr>
              <a:t>παρακολουθεί  </a:t>
            </a:r>
            <a:r>
              <a:rPr sz="1100" b="1" spc="125" dirty="0">
                <a:latin typeface="Calibri"/>
                <a:cs typeface="Calibri"/>
              </a:rPr>
              <a:t> </a:t>
            </a:r>
            <a:r>
              <a:rPr sz="1100" spc="35" dirty="0">
                <a:latin typeface="Calibri"/>
                <a:cs typeface="Calibri"/>
              </a:rPr>
              <a:t>για</a:t>
            </a:r>
            <a:r>
              <a:rPr sz="1100" spc="10" dirty="0">
                <a:latin typeface="Calibri"/>
                <a:cs typeface="Calibri"/>
              </a:rPr>
              <a:t> </a:t>
            </a:r>
            <a:r>
              <a:rPr sz="1100" spc="35" dirty="0">
                <a:latin typeface="Calibri"/>
                <a:cs typeface="Calibri"/>
              </a:rPr>
              <a:t>ανεξουσιοδοτημένες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spc="40" dirty="0">
                <a:latin typeface="Calibri"/>
                <a:cs typeface="Calibri"/>
              </a:rPr>
              <a:t>αλλαγές</a:t>
            </a:r>
            <a:r>
              <a:rPr sz="1100" spc="10" dirty="0">
                <a:latin typeface="Calibri"/>
                <a:cs typeface="Calibri"/>
              </a:rPr>
              <a:t> </a:t>
            </a:r>
            <a:r>
              <a:rPr sz="1100" spc="60" dirty="0">
                <a:latin typeface="Calibri"/>
                <a:cs typeface="Calibri"/>
              </a:rPr>
              <a:t>ή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spc="35" dirty="0">
                <a:latin typeface="Calibri"/>
                <a:cs typeface="Calibri"/>
              </a:rPr>
              <a:t>δημιουργίες</a:t>
            </a:r>
            <a:r>
              <a:rPr sz="1100" spc="10" dirty="0">
                <a:latin typeface="Calibri"/>
                <a:cs typeface="Calibri"/>
              </a:rPr>
              <a:t> </a:t>
            </a:r>
            <a:r>
              <a:rPr sz="1100" spc="40" dirty="0">
                <a:latin typeface="Calibri"/>
                <a:cs typeface="Calibri"/>
              </a:rPr>
              <a:t>αρχείων</a:t>
            </a:r>
            <a:r>
              <a:rPr sz="1100" spc="275" dirty="0">
                <a:latin typeface="Calibri"/>
                <a:cs typeface="Calibri"/>
              </a:rPr>
              <a:t> </a:t>
            </a:r>
            <a:r>
              <a:rPr sz="1100" spc="40" dirty="0">
                <a:latin typeface="Calibri"/>
                <a:cs typeface="Calibri"/>
              </a:rPr>
              <a:t>στο</a:t>
            </a:r>
            <a:r>
              <a:rPr sz="1100" spc="10" dirty="0">
                <a:latin typeface="Calibri"/>
                <a:cs typeface="Calibri"/>
              </a:rPr>
              <a:t> </a:t>
            </a:r>
            <a:r>
              <a:rPr sz="1100" spc="35" dirty="0">
                <a:latin typeface="Calibri"/>
                <a:cs typeface="Calibri"/>
              </a:rPr>
              <a:t>κρίσιμο</a:t>
            </a:r>
            <a:r>
              <a:rPr sz="1100" spc="10" dirty="0">
                <a:latin typeface="Calibri"/>
                <a:cs typeface="Calibri"/>
              </a:rPr>
              <a:t> </a:t>
            </a:r>
            <a:r>
              <a:rPr sz="1100" spc="45" dirty="0">
                <a:latin typeface="Calibri"/>
                <a:cs typeface="Calibri"/>
              </a:rPr>
              <a:t>σύστημα</a:t>
            </a:r>
            <a:endParaRPr sz="110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310"/>
              </a:spcBef>
            </a:pPr>
            <a:r>
              <a:rPr sz="1100" b="1" spc="40" dirty="0">
                <a:latin typeface="Calibri"/>
                <a:cs typeface="Calibri"/>
              </a:rPr>
              <a:t>καταλόγους.</a:t>
            </a:r>
            <a:endParaRPr sz="1100" dirty="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1188382" y="5596903"/>
            <a:ext cx="123825" cy="134620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sz="700" spc="10" dirty="0">
                <a:latin typeface="Calibri"/>
                <a:cs typeface="Calibri"/>
              </a:rPr>
              <a:t>3</a:t>
            </a:r>
            <a:r>
              <a:rPr sz="700" spc="40" dirty="0">
                <a:latin typeface="Calibri"/>
                <a:cs typeface="Calibri"/>
              </a:rPr>
              <a:t>6</a:t>
            </a:r>
            <a:endParaRPr sz="700">
              <a:latin typeface="Calibri"/>
              <a:cs typeface="Calibri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6337300" y="1862772"/>
            <a:ext cx="5854700" cy="4334510"/>
            <a:chOff x="6337300" y="1862772"/>
            <a:chExt cx="5854700" cy="4334510"/>
          </a:xfrm>
        </p:grpSpPr>
        <p:pic>
          <p:nvPicPr>
            <p:cNvPr id="10" name="object 10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337300" y="1862772"/>
              <a:ext cx="5854700" cy="4334510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532879" y="2058352"/>
              <a:ext cx="5468620" cy="375666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144250" y="6412229"/>
            <a:ext cx="81280" cy="825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615"/>
              </a:lnSpc>
            </a:pPr>
            <a:r>
              <a:rPr sz="650" spc="-30" dirty="0">
                <a:latin typeface="Calibri"/>
                <a:cs typeface="Calibri"/>
              </a:rPr>
              <a:t>3</a:t>
            </a:r>
            <a:r>
              <a:rPr sz="650" dirty="0">
                <a:latin typeface="Calibri"/>
                <a:cs typeface="Calibri"/>
              </a:rPr>
              <a:t>7</a:t>
            </a:r>
            <a:endParaRPr sz="65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6896100" y="1270"/>
            <a:ext cx="1818639" cy="6856730"/>
          </a:xfrm>
          <a:custGeom>
            <a:avLst/>
            <a:gdLst/>
            <a:ahLst/>
            <a:cxnLst/>
            <a:rect l="l" t="t" r="r" b="b"/>
            <a:pathLst>
              <a:path w="1818640" h="6856730">
                <a:moveTo>
                  <a:pt x="0" y="6856730"/>
                </a:moveTo>
                <a:lnTo>
                  <a:pt x="1818322" y="0"/>
                </a:lnTo>
              </a:path>
            </a:pathLst>
          </a:custGeom>
          <a:ln w="22225">
            <a:solidFill>
              <a:srgbClr val="D6791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164963" y="2481579"/>
            <a:ext cx="12027535" cy="4376420"/>
            <a:chOff x="164963" y="2481579"/>
            <a:chExt cx="12027535" cy="4376420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64963" y="2527406"/>
              <a:ext cx="6267723" cy="4330593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14960" y="2677159"/>
              <a:ext cx="5781040" cy="4064000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420369" y="3978909"/>
              <a:ext cx="5306060" cy="508000"/>
            </a:xfrm>
            <a:custGeom>
              <a:avLst/>
              <a:gdLst/>
              <a:ahLst/>
              <a:cxnLst/>
              <a:rect l="l" t="t" r="r" b="b"/>
              <a:pathLst>
                <a:path w="5306060" h="508000">
                  <a:moveTo>
                    <a:pt x="0" y="508000"/>
                  </a:moveTo>
                  <a:lnTo>
                    <a:pt x="5306059" y="508000"/>
                  </a:lnTo>
                  <a:lnTo>
                    <a:pt x="5306059" y="0"/>
                  </a:lnTo>
                  <a:lnTo>
                    <a:pt x="0" y="0"/>
                  </a:lnTo>
                  <a:lnTo>
                    <a:pt x="0" y="508000"/>
                  </a:lnTo>
                </a:path>
              </a:pathLst>
            </a:custGeom>
            <a:ln w="285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900419" y="2481579"/>
              <a:ext cx="6291580" cy="4376420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095999" y="2677159"/>
              <a:ext cx="6024880" cy="4064000"/>
            </a:xfrm>
            <a:prstGeom prst="rect">
              <a:avLst/>
            </a:prstGeom>
          </p:spPr>
        </p:pic>
      </p:grp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875030" y="411479"/>
            <a:ext cx="3754754" cy="3683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250" spc="170" dirty="0">
                <a:solidFill>
                  <a:srgbClr val="000000"/>
                </a:solidFill>
              </a:rPr>
              <a:t>Ασφάλεια ακραίου</a:t>
            </a:r>
            <a:r>
              <a:rPr sz="2250" spc="190" dirty="0">
                <a:solidFill>
                  <a:srgbClr val="000000"/>
                </a:solidFill>
              </a:rPr>
              <a:t> </a:t>
            </a:r>
            <a:r>
              <a:rPr sz="2250" spc="170" dirty="0">
                <a:solidFill>
                  <a:srgbClr val="000000"/>
                </a:solidFill>
              </a:rPr>
              <a:t>σημείου</a:t>
            </a:r>
            <a:endParaRPr sz="2250"/>
          </a:p>
        </p:txBody>
      </p:sp>
      <p:sp>
        <p:nvSpPr>
          <p:cNvPr id="11" name="object 11"/>
          <p:cNvSpPr txBox="1"/>
          <p:nvPr/>
        </p:nvSpPr>
        <p:spPr>
          <a:xfrm>
            <a:off x="497840" y="833754"/>
            <a:ext cx="11132820" cy="7258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60" dirty="0">
                <a:latin typeface="Calibri"/>
                <a:cs typeface="Calibri"/>
              </a:rPr>
              <a:t>Ελέγξτε</a:t>
            </a:r>
            <a:r>
              <a:rPr sz="1000" spc="35" dirty="0">
                <a:latin typeface="Calibri"/>
                <a:cs typeface="Calibri"/>
              </a:rPr>
              <a:t> </a:t>
            </a:r>
            <a:r>
              <a:rPr sz="1000" spc="65" dirty="0">
                <a:latin typeface="Calibri"/>
                <a:cs typeface="Calibri"/>
              </a:rPr>
              <a:t>τη</a:t>
            </a:r>
            <a:r>
              <a:rPr sz="1000" spc="40" dirty="0">
                <a:latin typeface="Calibri"/>
                <a:cs typeface="Calibri"/>
              </a:rPr>
              <a:t> </a:t>
            </a:r>
            <a:r>
              <a:rPr sz="1000" spc="65" dirty="0">
                <a:latin typeface="Calibri"/>
                <a:cs typeface="Calibri"/>
              </a:rPr>
              <a:t>σελίδα</a:t>
            </a:r>
            <a:r>
              <a:rPr sz="1000" spc="40" dirty="0">
                <a:latin typeface="Calibri"/>
                <a:cs typeface="Calibri"/>
              </a:rPr>
              <a:t> </a:t>
            </a:r>
            <a:r>
              <a:rPr sz="1000" b="1" spc="75" dirty="0">
                <a:latin typeface="Calibri"/>
                <a:cs typeface="Calibri"/>
              </a:rPr>
              <a:t>Ολοκληρωμένη</a:t>
            </a:r>
            <a:r>
              <a:rPr sz="1000" b="1" spc="40" dirty="0">
                <a:latin typeface="Calibri"/>
                <a:cs typeface="Calibri"/>
              </a:rPr>
              <a:t> </a:t>
            </a:r>
            <a:r>
              <a:rPr sz="1000" b="1" spc="75" dirty="0">
                <a:latin typeface="Calibri"/>
                <a:cs typeface="Calibri"/>
              </a:rPr>
              <a:t>Παρακολούθηση</a:t>
            </a:r>
            <a:r>
              <a:rPr sz="1000" b="1" spc="40" dirty="0">
                <a:latin typeface="Calibri"/>
                <a:cs typeface="Calibri"/>
              </a:rPr>
              <a:t> </a:t>
            </a:r>
            <a:r>
              <a:rPr sz="1000" b="1" spc="70" dirty="0">
                <a:latin typeface="Calibri"/>
                <a:cs typeface="Calibri"/>
              </a:rPr>
              <a:t>Ακεραιότητας</a:t>
            </a:r>
            <a:r>
              <a:rPr sz="1000" b="1" spc="35" dirty="0">
                <a:latin typeface="Calibri"/>
                <a:cs typeface="Calibri"/>
              </a:rPr>
              <a:t> </a:t>
            </a:r>
            <a:r>
              <a:rPr sz="1000" spc="70" dirty="0">
                <a:latin typeface="Calibri"/>
                <a:cs typeface="Calibri"/>
              </a:rPr>
              <a:t>Αρχείων</a:t>
            </a:r>
            <a:r>
              <a:rPr sz="1000" spc="40" dirty="0">
                <a:latin typeface="Calibri"/>
                <a:cs typeface="Calibri"/>
              </a:rPr>
              <a:t> </a:t>
            </a:r>
            <a:r>
              <a:rPr sz="1000" spc="70" dirty="0">
                <a:latin typeface="Calibri"/>
                <a:cs typeface="Calibri"/>
              </a:rPr>
              <a:t>στην</a:t>
            </a:r>
            <a:r>
              <a:rPr sz="1000" spc="45" dirty="0">
                <a:latin typeface="Calibri"/>
                <a:cs typeface="Calibri"/>
              </a:rPr>
              <a:t> </a:t>
            </a:r>
            <a:r>
              <a:rPr sz="1000" spc="75" dirty="0">
                <a:latin typeface="Calibri"/>
                <a:cs typeface="Calibri"/>
              </a:rPr>
              <a:t>πλευρά</a:t>
            </a:r>
            <a:r>
              <a:rPr sz="1000" spc="40" dirty="0">
                <a:latin typeface="Calibri"/>
                <a:cs typeface="Calibri"/>
              </a:rPr>
              <a:t> </a:t>
            </a:r>
            <a:r>
              <a:rPr sz="1000" b="1" spc="70" dirty="0">
                <a:latin typeface="Calibri"/>
                <a:cs typeface="Calibri"/>
              </a:rPr>
              <a:t>του</a:t>
            </a:r>
            <a:r>
              <a:rPr sz="1000" b="1" spc="40" dirty="0">
                <a:latin typeface="Calibri"/>
                <a:cs typeface="Calibri"/>
              </a:rPr>
              <a:t> </a:t>
            </a:r>
            <a:r>
              <a:rPr sz="1000" b="1" spc="70" dirty="0">
                <a:latin typeface="Calibri"/>
                <a:cs typeface="Calibri"/>
              </a:rPr>
              <a:t>πράκ</a:t>
            </a:r>
            <a:r>
              <a:rPr sz="1000" spc="70" dirty="0">
                <a:latin typeface="Calibri"/>
                <a:cs typeface="Calibri"/>
              </a:rPr>
              <a:t>τορα-</a:t>
            </a:r>
            <a:r>
              <a:rPr sz="1000" spc="40" dirty="0">
                <a:latin typeface="Calibri"/>
                <a:cs typeface="Calibri"/>
              </a:rPr>
              <a:t> </a:t>
            </a:r>
            <a:r>
              <a:rPr sz="1000" spc="80" dirty="0">
                <a:latin typeface="Calibri"/>
                <a:cs typeface="Calibri"/>
              </a:rPr>
              <a:t>θα</a:t>
            </a:r>
            <a:r>
              <a:rPr sz="1000" spc="40" dirty="0">
                <a:latin typeface="Calibri"/>
                <a:cs typeface="Calibri"/>
              </a:rPr>
              <a:t> </a:t>
            </a:r>
            <a:r>
              <a:rPr sz="1000" spc="65" dirty="0">
                <a:latin typeface="Calibri"/>
                <a:cs typeface="Calibri"/>
              </a:rPr>
              <a:t>πρέπει</a:t>
            </a:r>
            <a:r>
              <a:rPr sz="1000" spc="40" dirty="0">
                <a:latin typeface="Calibri"/>
                <a:cs typeface="Calibri"/>
              </a:rPr>
              <a:t> </a:t>
            </a:r>
            <a:r>
              <a:rPr sz="1000" spc="75" dirty="0">
                <a:latin typeface="Calibri"/>
                <a:cs typeface="Calibri"/>
              </a:rPr>
              <a:t>να</a:t>
            </a:r>
            <a:r>
              <a:rPr sz="1000" spc="40" dirty="0">
                <a:latin typeface="Calibri"/>
                <a:cs typeface="Calibri"/>
              </a:rPr>
              <a:t> </a:t>
            </a:r>
            <a:r>
              <a:rPr sz="1000" spc="60" dirty="0">
                <a:latin typeface="Calibri"/>
                <a:cs typeface="Calibri"/>
              </a:rPr>
              <a:t>λειτουργεί</a:t>
            </a:r>
            <a:r>
              <a:rPr sz="1000" spc="45" dirty="0">
                <a:latin typeface="Calibri"/>
                <a:cs typeface="Calibri"/>
              </a:rPr>
              <a:t> </a:t>
            </a:r>
            <a:r>
              <a:rPr sz="1000" spc="70" dirty="0">
                <a:latin typeface="Calibri"/>
                <a:cs typeface="Calibri"/>
              </a:rPr>
              <a:t>τώρα.</a:t>
            </a:r>
            <a:endParaRPr sz="10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000">
              <a:latin typeface="Calibri"/>
              <a:cs typeface="Calibri"/>
            </a:endParaRPr>
          </a:p>
          <a:p>
            <a:pPr marL="12700" marR="5080">
              <a:lnSpc>
                <a:spcPct val="100000"/>
              </a:lnSpc>
              <a:spcBef>
                <a:spcPts val="700"/>
              </a:spcBef>
            </a:pPr>
            <a:r>
              <a:rPr sz="1000" spc="95" dirty="0">
                <a:latin typeface="Calibri"/>
                <a:cs typeface="Calibri"/>
              </a:rPr>
              <a:t>Ωστόσο,</a:t>
            </a:r>
            <a:r>
              <a:rPr sz="1000" spc="55" dirty="0">
                <a:latin typeface="Calibri"/>
                <a:cs typeface="Calibri"/>
              </a:rPr>
              <a:t> </a:t>
            </a:r>
            <a:r>
              <a:rPr sz="1000" spc="95" dirty="0">
                <a:latin typeface="Calibri"/>
                <a:cs typeface="Calibri"/>
              </a:rPr>
              <a:t>εάν</a:t>
            </a:r>
            <a:r>
              <a:rPr sz="1000" spc="55" dirty="0">
                <a:latin typeface="Calibri"/>
                <a:cs typeface="Calibri"/>
              </a:rPr>
              <a:t> </a:t>
            </a:r>
            <a:r>
              <a:rPr sz="1000" spc="90" dirty="0">
                <a:latin typeface="Calibri"/>
                <a:cs typeface="Calibri"/>
              </a:rPr>
              <a:t>δεν</a:t>
            </a:r>
            <a:r>
              <a:rPr sz="1000" spc="55" dirty="0">
                <a:latin typeface="Calibri"/>
                <a:cs typeface="Calibri"/>
              </a:rPr>
              <a:t> </a:t>
            </a:r>
            <a:r>
              <a:rPr sz="1000" b="1" spc="90" dirty="0">
                <a:latin typeface="Calibri"/>
                <a:cs typeface="Calibri"/>
              </a:rPr>
              <a:t>εντοπιστούν</a:t>
            </a:r>
            <a:r>
              <a:rPr sz="1000" b="1" spc="50" dirty="0">
                <a:latin typeface="Calibri"/>
                <a:cs typeface="Calibri"/>
              </a:rPr>
              <a:t> </a:t>
            </a:r>
            <a:r>
              <a:rPr sz="1000" b="1" spc="95" dirty="0">
                <a:latin typeface="Calibri"/>
                <a:cs typeface="Calibri"/>
              </a:rPr>
              <a:t>αλλαγές</a:t>
            </a:r>
            <a:r>
              <a:rPr sz="1000" b="1" spc="55" dirty="0">
                <a:latin typeface="Calibri"/>
                <a:cs typeface="Calibri"/>
              </a:rPr>
              <a:t> </a:t>
            </a:r>
            <a:r>
              <a:rPr sz="1000" b="1" spc="105" dirty="0">
                <a:latin typeface="Calibri"/>
                <a:cs typeface="Calibri"/>
              </a:rPr>
              <a:t>λόγω</a:t>
            </a:r>
            <a:r>
              <a:rPr sz="1000" b="1" spc="50" dirty="0">
                <a:latin typeface="Calibri"/>
                <a:cs typeface="Calibri"/>
              </a:rPr>
              <a:t> </a:t>
            </a:r>
            <a:r>
              <a:rPr sz="1000" b="1" spc="85" dirty="0">
                <a:latin typeface="Calibri"/>
                <a:cs typeface="Calibri"/>
              </a:rPr>
              <a:t>της</a:t>
            </a:r>
            <a:r>
              <a:rPr sz="1000" b="1" spc="55" dirty="0">
                <a:latin typeface="Calibri"/>
                <a:cs typeface="Calibri"/>
              </a:rPr>
              <a:t> </a:t>
            </a:r>
            <a:r>
              <a:rPr sz="1000" b="1" spc="90" dirty="0">
                <a:latin typeface="Calibri"/>
                <a:cs typeface="Calibri"/>
              </a:rPr>
              <a:t>δημιουργίας</a:t>
            </a:r>
            <a:r>
              <a:rPr sz="1000" b="1" spc="50" dirty="0">
                <a:latin typeface="Calibri"/>
                <a:cs typeface="Calibri"/>
              </a:rPr>
              <a:t> </a:t>
            </a:r>
            <a:r>
              <a:rPr sz="1000" b="1" spc="95" dirty="0">
                <a:latin typeface="Calibri"/>
                <a:cs typeface="Calibri"/>
              </a:rPr>
              <a:t>του</a:t>
            </a:r>
            <a:r>
              <a:rPr sz="1000" b="1" spc="55" dirty="0">
                <a:latin typeface="Calibri"/>
                <a:cs typeface="Calibri"/>
              </a:rPr>
              <a:t> </a:t>
            </a:r>
            <a:r>
              <a:rPr sz="1000" b="1" spc="90" dirty="0">
                <a:latin typeface="Calibri"/>
                <a:cs typeface="Calibri"/>
              </a:rPr>
              <a:t>αρχείου</a:t>
            </a:r>
            <a:r>
              <a:rPr sz="1000" b="1" spc="50" dirty="0">
                <a:latin typeface="Calibri"/>
                <a:cs typeface="Calibri"/>
              </a:rPr>
              <a:t> </a:t>
            </a:r>
            <a:r>
              <a:rPr sz="1000" b="1" spc="70" dirty="0">
                <a:latin typeface="Calibri"/>
                <a:cs typeface="Calibri"/>
              </a:rPr>
              <a:t>(text.txt),</a:t>
            </a:r>
            <a:r>
              <a:rPr sz="1000" b="1" spc="60" dirty="0">
                <a:latin typeface="Calibri"/>
                <a:cs typeface="Calibri"/>
              </a:rPr>
              <a:t> </a:t>
            </a:r>
            <a:r>
              <a:rPr sz="1000" b="1" spc="95" dirty="0">
                <a:latin typeface="Calibri"/>
                <a:cs typeface="Calibri"/>
              </a:rPr>
              <a:t>ίσως</a:t>
            </a:r>
            <a:r>
              <a:rPr sz="1000" b="1" spc="50" dirty="0">
                <a:latin typeface="Calibri"/>
                <a:cs typeface="Calibri"/>
              </a:rPr>
              <a:t> </a:t>
            </a:r>
            <a:r>
              <a:rPr sz="1000" b="1" spc="85" dirty="0">
                <a:latin typeface="Calibri"/>
                <a:cs typeface="Calibri"/>
              </a:rPr>
              <a:t>χρειαστεί</a:t>
            </a:r>
            <a:r>
              <a:rPr sz="1000" b="1" spc="50" dirty="0">
                <a:latin typeface="Calibri"/>
                <a:cs typeface="Calibri"/>
              </a:rPr>
              <a:t> </a:t>
            </a:r>
            <a:r>
              <a:rPr sz="1000" b="1" spc="100" dirty="0">
                <a:latin typeface="Calibri"/>
                <a:cs typeface="Calibri"/>
              </a:rPr>
              <a:t>να</a:t>
            </a:r>
            <a:r>
              <a:rPr sz="1000" b="1" spc="55" dirty="0">
                <a:latin typeface="Calibri"/>
                <a:cs typeface="Calibri"/>
              </a:rPr>
              <a:t> </a:t>
            </a:r>
            <a:r>
              <a:rPr sz="1000" b="1" spc="100" dirty="0">
                <a:latin typeface="Calibri"/>
                <a:cs typeface="Calibri"/>
              </a:rPr>
              <a:t>ενημερώσουμε</a:t>
            </a:r>
            <a:r>
              <a:rPr sz="1000" b="1" spc="50" dirty="0">
                <a:latin typeface="Calibri"/>
                <a:cs typeface="Calibri"/>
              </a:rPr>
              <a:t> </a:t>
            </a:r>
            <a:r>
              <a:rPr sz="1000" b="1" spc="90" dirty="0">
                <a:latin typeface="Calibri"/>
                <a:cs typeface="Calibri"/>
              </a:rPr>
              <a:t>αρχείο</a:t>
            </a:r>
            <a:r>
              <a:rPr sz="1000" b="1" spc="60" dirty="0">
                <a:latin typeface="Calibri"/>
                <a:cs typeface="Calibri"/>
              </a:rPr>
              <a:t> </a:t>
            </a:r>
            <a:r>
              <a:rPr sz="1000" spc="80" dirty="0">
                <a:latin typeface="Calibri"/>
                <a:cs typeface="Calibri"/>
              </a:rPr>
              <a:t>ossec.conf</a:t>
            </a:r>
            <a:r>
              <a:rPr sz="1000" spc="45" dirty="0">
                <a:latin typeface="Calibri"/>
                <a:cs typeface="Calibri"/>
              </a:rPr>
              <a:t> </a:t>
            </a:r>
            <a:r>
              <a:rPr sz="1000" b="1" spc="95" dirty="0">
                <a:latin typeface="Calibri"/>
                <a:cs typeface="Calibri"/>
              </a:rPr>
              <a:t>στον</a:t>
            </a:r>
            <a:r>
              <a:rPr sz="1000" b="1" spc="55" dirty="0">
                <a:latin typeface="Calibri"/>
                <a:cs typeface="Calibri"/>
              </a:rPr>
              <a:t> </a:t>
            </a:r>
            <a:r>
              <a:rPr sz="1000" b="1" spc="100" dirty="0">
                <a:latin typeface="Calibri"/>
                <a:cs typeface="Calibri"/>
              </a:rPr>
              <a:t>πράκτορα</a:t>
            </a:r>
            <a:r>
              <a:rPr sz="1000" b="1" spc="55" dirty="0">
                <a:latin typeface="Calibri"/>
                <a:cs typeface="Calibri"/>
              </a:rPr>
              <a:t> </a:t>
            </a:r>
            <a:r>
              <a:rPr sz="1000" spc="85" dirty="0">
                <a:latin typeface="Calibri"/>
                <a:cs typeface="Calibri"/>
              </a:rPr>
              <a:t>για</a:t>
            </a:r>
            <a:r>
              <a:rPr sz="1000" spc="55" dirty="0">
                <a:latin typeface="Calibri"/>
                <a:cs typeface="Calibri"/>
              </a:rPr>
              <a:t> </a:t>
            </a:r>
            <a:r>
              <a:rPr sz="1000" spc="100" dirty="0">
                <a:latin typeface="Calibri"/>
                <a:cs typeface="Calibri"/>
              </a:rPr>
              <a:t>να</a:t>
            </a:r>
            <a:r>
              <a:rPr sz="1000" spc="55" dirty="0">
                <a:latin typeface="Calibri"/>
                <a:cs typeface="Calibri"/>
              </a:rPr>
              <a:t> </a:t>
            </a:r>
            <a:r>
              <a:rPr sz="1000" spc="95" dirty="0">
                <a:latin typeface="Calibri"/>
                <a:cs typeface="Calibri"/>
              </a:rPr>
              <a:t>διασφαλίσουμε </a:t>
            </a:r>
            <a:r>
              <a:rPr sz="1000" spc="100" dirty="0">
                <a:latin typeface="Calibri"/>
                <a:cs typeface="Calibri"/>
              </a:rPr>
              <a:t> </a:t>
            </a:r>
            <a:r>
              <a:rPr sz="1000" spc="105" dirty="0">
                <a:latin typeface="Calibri"/>
                <a:cs typeface="Calibri"/>
              </a:rPr>
              <a:t>σωστή</a:t>
            </a:r>
            <a:r>
              <a:rPr sz="1000" spc="35" dirty="0">
                <a:latin typeface="Calibri"/>
                <a:cs typeface="Calibri"/>
              </a:rPr>
              <a:t> </a:t>
            </a:r>
            <a:r>
              <a:rPr sz="1000" b="1" spc="85" dirty="0">
                <a:latin typeface="Calibri"/>
                <a:cs typeface="Calibri"/>
              </a:rPr>
              <a:t>και</a:t>
            </a:r>
            <a:r>
              <a:rPr sz="1000" b="1" spc="40" dirty="0">
                <a:latin typeface="Calibri"/>
                <a:cs typeface="Calibri"/>
              </a:rPr>
              <a:t> </a:t>
            </a:r>
            <a:r>
              <a:rPr sz="1000" spc="90" dirty="0">
                <a:latin typeface="Calibri"/>
                <a:cs typeface="Calibri"/>
              </a:rPr>
              <a:t>ανίχνευση</a:t>
            </a:r>
            <a:r>
              <a:rPr sz="1000" spc="45" dirty="0">
                <a:latin typeface="Calibri"/>
                <a:cs typeface="Calibri"/>
              </a:rPr>
              <a:t> </a:t>
            </a:r>
            <a:r>
              <a:rPr sz="1000" spc="100" dirty="0">
                <a:latin typeface="Calibri"/>
                <a:cs typeface="Calibri"/>
              </a:rPr>
              <a:t>των</a:t>
            </a:r>
            <a:r>
              <a:rPr sz="1000" spc="40" dirty="0">
                <a:latin typeface="Calibri"/>
                <a:cs typeface="Calibri"/>
              </a:rPr>
              <a:t> </a:t>
            </a:r>
            <a:r>
              <a:rPr sz="1000" b="1" spc="105" dirty="0">
                <a:latin typeface="Calibri"/>
                <a:cs typeface="Calibri"/>
              </a:rPr>
              <a:t>αλλαγών</a:t>
            </a:r>
            <a:r>
              <a:rPr sz="1000" b="1" spc="40" dirty="0">
                <a:latin typeface="Calibri"/>
                <a:cs typeface="Calibri"/>
              </a:rPr>
              <a:t> </a:t>
            </a:r>
            <a:r>
              <a:rPr sz="1000" spc="95" dirty="0">
                <a:latin typeface="Calibri"/>
                <a:cs typeface="Calibri"/>
              </a:rPr>
              <a:t>στο</a:t>
            </a:r>
            <a:r>
              <a:rPr sz="1000" spc="40" dirty="0">
                <a:latin typeface="Calibri"/>
                <a:cs typeface="Calibri"/>
              </a:rPr>
              <a:t> </a:t>
            </a:r>
            <a:r>
              <a:rPr sz="1000" spc="85" dirty="0">
                <a:latin typeface="Calibri"/>
                <a:cs typeface="Calibri"/>
              </a:rPr>
              <a:t>αρχείο</a:t>
            </a:r>
            <a:r>
              <a:rPr sz="1000" b="1" spc="85" dirty="0">
                <a:latin typeface="Calibri"/>
                <a:cs typeface="Calibri"/>
              </a:rPr>
              <a:t>.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2152332" y="1707197"/>
            <a:ext cx="1617980" cy="1549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50" b="1" spc="60" dirty="0">
                <a:latin typeface="Calibri"/>
                <a:cs typeface="Calibri"/>
              </a:rPr>
              <a:t>Ενημερώστε</a:t>
            </a:r>
            <a:r>
              <a:rPr sz="850" b="1" spc="25" dirty="0">
                <a:latin typeface="Calibri"/>
                <a:cs typeface="Calibri"/>
              </a:rPr>
              <a:t> </a:t>
            </a:r>
            <a:r>
              <a:rPr sz="850" b="1" spc="60" dirty="0">
                <a:latin typeface="Calibri"/>
                <a:cs typeface="Calibri"/>
              </a:rPr>
              <a:t>το</a:t>
            </a:r>
            <a:r>
              <a:rPr sz="850" b="1" spc="20" dirty="0">
                <a:latin typeface="Calibri"/>
                <a:cs typeface="Calibri"/>
              </a:rPr>
              <a:t> </a:t>
            </a:r>
            <a:r>
              <a:rPr sz="850" b="1" spc="50" dirty="0">
                <a:solidFill>
                  <a:srgbClr val="CF2D1C"/>
                </a:solidFill>
                <a:latin typeface="Calibri"/>
                <a:cs typeface="Calibri"/>
              </a:rPr>
              <a:t>ossec.conf</a:t>
            </a:r>
            <a:r>
              <a:rPr sz="850" b="1" spc="20" dirty="0">
                <a:solidFill>
                  <a:srgbClr val="CF2D1C"/>
                </a:solidFill>
                <a:latin typeface="Calibri"/>
                <a:cs typeface="Calibri"/>
              </a:rPr>
              <a:t> </a:t>
            </a:r>
            <a:r>
              <a:rPr sz="850" b="1" spc="65" dirty="0">
                <a:solidFill>
                  <a:srgbClr val="CF2D1C"/>
                </a:solidFill>
                <a:latin typeface="Calibri"/>
                <a:cs typeface="Calibri"/>
              </a:rPr>
              <a:t>από</a:t>
            </a:r>
            <a:endParaRPr sz="85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2256154" y="1922462"/>
            <a:ext cx="1410335" cy="1549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50" b="1" spc="60" dirty="0">
                <a:solidFill>
                  <a:srgbClr val="FF0000"/>
                </a:solidFill>
                <a:latin typeface="Calibri"/>
                <a:cs typeface="Calibri"/>
              </a:rPr>
              <a:t>/var/ossec/etc/ossec.conf</a:t>
            </a:r>
            <a:endParaRPr sz="85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6773544" y="1656079"/>
            <a:ext cx="4421505" cy="2838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19100" marR="5080" indent="-406400">
              <a:lnSpc>
                <a:spcPct val="100000"/>
              </a:lnSpc>
              <a:spcBef>
                <a:spcPts val="100"/>
              </a:spcBef>
            </a:pPr>
            <a:r>
              <a:rPr sz="850" b="1" spc="55" dirty="0">
                <a:latin typeface="Calibri"/>
                <a:cs typeface="Calibri"/>
              </a:rPr>
              <a:t>Στη συνέχεια, επανεκκινήστε τον </a:t>
            </a:r>
            <a:r>
              <a:rPr sz="850" b="1" spc="60" dirty="0">
                <a:latin typeface="Calibri"/>
                <a:cs typeface="Calibri"/>
              </a:rPr>
              <a:t>πράκτορα χρησιμοποιώντας </a:t>
            </a:r>
            <a:r>
              <a:rPr sz="850" b="1" spc="55" dirty="0">
                <a:latin typeface="Calibri"/>
                <a:cs typeface="Calibri"/>
              </a:rPr>
              <a:t>την </a:t>
            </a:r>
            <a:r>
              <a:rPr sz="850" b="1" spc="65" dirty="0">
                <a:latin typeface="Calibri"/>
                <a:cs typeface="Calibri"/>
              </a:rPr>
              <a:t>ακόλουθη </a:t>
            </a:r>
            <a:r>
              <a:rPr sz="850" b="1" spc="50" dirty="0">
                <a:latin typeface="Calibri"/>
                <a:cs typeface="Calibri"/>
              </a:rPr>
              <a:t>εντολή: </a:t>
            </a:r>
            <a:r>
              <a:rPr sz="850" b="1" spc="-180" dirty="0">
                <a:latin typeface="Calibri"/>
                <a:cs typeface="Calibri"/>
              </a:rPr>
              <a:t> </a:t>
            </a:r>
            <a:r>
              <a:rPr sz="850" b="1" spc="60" dirty="0">
                <a:latin typeface="Calibri"/>
                <a:cs typeface="Calibri"/>
              </a:rPr>
              <a:t>sudo</a:t>
            </a:r>
            <a:r>
              <a:rPr sz="850" b="1" spc="20" dirty="0">
                <a:latin typeface="Calibri"/>
                <a:cs typeface="Calibri"/>
              </a:rPr>
              <a:t> </a:t>
            </a:r>
            <a:r>
              <a:rPr sz="850" b="1" spc="50" dirty="0">
                <a:solidFill>
                  <a:srgbClr val="FF0000"/>
                </a:solidFill>
                <a:latin typeface="Calibri"/>
                <a:cs typeface="Calibri"/>
              </a:rPr>
              <a:t>systemctl</a:t>
            </a:r>
            <a:r>
              <a:rPr sz="850" b="1" spc="3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850" b="1" spc="45" dirty="0">
                <a:solidFill>
                  <a:srgbClr val="FF0000"/>
                </a:solidFill>
                <a:latin typeface="Calibri"/>
                <a:cs typeface="Calibri"/>
              </a:rPr>
              <a:t>restart</a:t>
            </a:r>
            <a:r>
              <a:rPr sz="850" b="1" spc="3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850" b="1" spc="55" dirty="0">
                <a:solidFill>
                  <a:srgbClr val="FF0000"/>
                </a:solidFill>
                <a:latin typeface="Calibri"/>
                <a:cs typeface="Calibri"/>
              </a:rPr>
              <a:t>wazuh-agent.service</a:t>
            </a:r>
            <a:endParaRPr sz="850"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7719059" y="3156267"/>
            <a:ext cx="1691639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b="1" spc="-5" dirty="0">
                <a:solidFill>
                  <a:srgbClr val="CF2D1C"/>
                </a:solidFill>
                <a:latin typeface="Calibri"/>
                <a:cs typeface="Calibri"/>
              </a:rPr>
              <a:t>Δεν</a:t>
            </a:r>
            <a:r>
              <a:rPr sz="1100" b="1" spc="-20" dirty="0">
                <a:solidFill>
                  <a:srgbClr val="CF2D1C"/>
                </a:solidFill>
                <a:latin typeface="Calibri"/>
                <a:cs typeface="Calibri"/>
              </a:rPr>
              <a:t> </a:t>
            </a:r>
            <a:r>
              <a:rPr sz="1100" b="1" spc="-5" dirty="0">
                <a:solidFill>
                  <a:srgbClr val="CF2D1C"/>
                </a:solidFill>
                <a:latin typeface="Calibri"/>
                <a:cs typeface="Calibri"/>
              </a:rPr>
              <a:t>υπάρχουν</a:t>
            </a:r>
            <a:r>
              <a:rPr sz="1100" b="1" spc="-15" dirty="0">
                <a:solidFill>
                  <a:srgbClr val="CF2D1C"/>
                </a:solidFill>
                <a:latin typeface="Calibri"/>
                <a:cs typeface="Calibri"/>
              </a:rPr>
              <a:t> </a:t>
            </a:r>
            <a:r>
              <a:rPr sz="1100" b="1" spc="-5" dirty="0">
                <a:solidFill>
                  <a:srgbClr val="CF2D1C"/>
                </a:solidFill>
                <a:latin typeface="Calibri"/>
                <a:cs typeface="Calibri"/>
              </a:rPr>
              <a:t>σφάλματα</a:t>
            </a:r>
            <a:r>
              <a:rPr sz="1100" b="1" spc="-15" dirty="0">
                <a:solidFill>
                  <a:srgbClr val="CF2D1C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CF2D1C"/>
                </a:solidFill>
                <a:latin typeface="Arial"/>
                <a:cs typeface="Arial"/>
              </a:rPr>
              <a:t>☺</a:t>
            </a:r>
            <a:endParaRPr sz="11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626360" y="0"/>
            <a:ext cx="6854190" cy="6878955"/>
            <a:chOff x="2626360" y="0"/>
            <a:chExt cx="6854190" cy="6878955"/>
          </a:xfrm>
        </p:grpSpPr>
        <p:sp>
          <p:nvSpPr>
            <p:cNvPr id="3" name="object 3"/>
            <p:cNvSpPr/>
            <p:nvPr/>
          </p:nvSpPr>
          <p:spPr>
            <a:xfrm>
              <a:off x="6896100" y="1270"/>
              <a:ext cx="1818639" cy="6856730"/>
            </a:xfrm>
            <a:custGeom>
              <a:avLst/>
              <a:gdLst/>
              <a:ahLst/>
              <a:cxnLst/>
              <a:rect l="l" t="t" r="r" b="b"/>
              <a:pathLst>
                <a:path w="1818640" h="6856730">
                  <a:moveTo>
                    <a:pt x="0" y="6856730"/>
                  </a:moveTo>
                  <a:lnTo>
                    <a:pt x="1818322" y="0"/>
                  </a:lnTo>
                </a:path>
              </a:pathLst>
            </a:custGeom>
            <a:ln w="22225">
              <a:solidFill>
                <a:srgbClr val="D6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626360" y="1808480"/>
              <a:ext cx="6854190" cy="486537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821940" y="2004059"/>
              <a:ext cx="6276340" cy="4287520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3049270" y="2947670"/>
              <a:ext cx="2458720" cy="266700"/>
            </a:xfrm>
            <a:custGeom>
              <a:avLst/>
              <a:gdLst/>
              <a:ahLst/>
              <a:cxnLst/>
              <a:rect l="l" t="t" r="r" b="b"/>
              <a:pathLst>
                <a:path w="2458720" h="266700">
                  <a:moveTo>
                    <a:pt x="0" y="266700"/>
                  </a:moveTo>
                  <a:lnTo>
                    <a:pt x="2458720" y="266700"/>
                  </a:lnTo>
                  <a:lnTo>
                    <a:pt x="2458720" y="0"/>
                  </a:lnTo>
                  <a:lnTo>
                    <a:pt x="0" y="0"/>
                  </a:lnTo>
                  <a:lnTo>
                    <a:pt x="0" y="266700"/>
                  </a:lnTo>
                </a:path>
              </a:pathLst>
            </a:custGeom>
            <a:ln w="285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875030" y="411479"/>
            <a:ext cx="3754754" cy="3683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250" spc="170" dirty="0">
                <a:solidFill>
                  <a:srgbClr val="000000"/>
                </a:solidFill>
              </a:rPr>
              <a:t>Ασφάλεια ακραίου</a:t>
            </a:r>
            <a:r>
              <a:rPr sz="2250" spc="185" dirty="0">
                <a:solidFill>
                  <a:srgbClr val="000000"/>
                </a:solidFill>
              </a:rPr>
              <a:t> </a:t>
            </a:r>
            <a:r>
              <a:rPr sz="2250" spc="170" dirty="0">
                <a:solidFill>
                  <a:srgbClr val="000000"/>
                </a:solidFill>
              </a:rPr>
              <a:t>σημείου</a:t>
            </a:r>
            <a:endParaRPr sz="2250"/>
          </a:p>
        </p:txBody>
      </p:sp>
      <p:sp>
        <p:nvSpPr>
          <p:cNvPr id="9" name="object 9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720"/>
              </a:lnSpc>
            </a:pPr>
            <a:r>
              <a:rPr spc="30" dirty="0"/>
              <a:t>38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4354512" y="1054417"/>
            <a:ext cx="2907665" cy="3702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850" b="1" spc="50" dirty="0">
                <a:latin typeface="Calibri"/>
                <a:cs typeface="Calibri"/>
              </a:rPr>
              <a:t>Ελέγξτε</a:t>
            </a:r>
            <a:r>
              <a:rPr sz="850" b="1" spc="30" dirty="0">
                <a:latin typeface="Calibri"/>
                <a:cs typeface="Calibri"/>
              </a:rPr>
              <a:t> </a:t>
            </a:r>
            <a:r>
              <a:rPr sz="850" b="1" spc="55" dirty="0">
                <a:latin typeface="Calibri"/>
                <a:cs typeface="Calibri"/>
              </a:rPr>
              <a:t>την</a:t>
            </a:r>
            <a:r>
              <a:rPr sz="850" b="1" spc="35" dirty="0">
                <a:latin typeface="Calibri"/>
                <a:cs typeface="Calibri"/>
              </a:rPr>
              <a:t> </a:t>
            </a:r>
            <a:r>
              <a:rPr sz="850" b="1" spc="60" dirty="0">
                <a:latin typeface="Calibri"/>
                <a:cs typeface="Calibri"/>
              </a:rPr>
              <a:t>κατάσταση</a:t>
            </a:r>
            <a:r>
              <a:rPr sz="850" b="1" spc="30" dirty="0">
                <a:latin typeface="Calibri"/>
                <a:cs typeface="Calibri"/>
              </a:rPr>
              <a:t> </a:t>
            </a:r>
            <a:r>
              <a:rPr sz="850" b="1" spc="60" dirty="0">
                <a:latin typeface="Calibri"/>
                <a:cs typeface="Calibri"/>
              </a:rPr>
              <a:t>του</a:t>
            </a:r>
            <a:r>
              <a:rPr sz="850" b="1" spc="35" dirty="0">
                <a:latin typeface="Calibri"/>
                <a:cs typeface="Calibri"/>
              </a:rPr>
              <a:t> </a:t>
            </a:r>
            <a:r>
              <a:rPr sz="850" b="1" spc="65" dirty="0">
                <a:latin typeface="Calibri"/>
                <a:cs typeface="Calibri"/>
              </a:rPr>
              <a:t>πράκτορα</a:t>
            </a:r>
            <a:r>
              <a:rPr sz="850" b="1" spc="25" dirty="0">
                <a:latin typeface="Calibri"/>
                <a:cs typeface="Calibri"/>
              </a:rPr>
              <a:t> </a:t>
            </a:r>
            <a:r>
              <a:rPr sz="850" b="1" spc="40" dirty="0">
                <a:latin typeface="Calibri"/>
                <a:cs typeface="Calibri"/>
              </a:rPr>
              <a:t>χρησιμοποιώντας</a:t>
            </a:r>
            <a:endParaRPr sz="85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  <a:spcBef>
                <a:spcPts val="675"/>
              </a:spcBef>
            </a:pPr>
            <a:r>
              <a:rPr sz="850" b="1" spc="65" dirty="0">
                <a:solidFill>
                  <a:srgbClr val="FF0000"/>
                </a:solidFill>
                <a:latin typeface="Calibri"/>
                <a:cs typeface="Calibri"/>
              </a:rPr>
              <a:t>Sudo</a:t>
            </a:r>
            <a:r>
              <a:rPr sz="850" b="1" spc="2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850" b="1" spc="50" dirty="0">
                <a:solidFill>
                  <a:srgbClr val="FF0000"/>
                </a:solidFill>
                <a:latin typeface="Calibri"/>
                <a:cs typeface="Calibri"/>
              </a:rPr>
              <a:t>systemctl</a:t>
            </a:r>
            <a:r>
              <a:rPr sz="850" b="1" spc="3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850" b="1" spc="50" dirty="0">
                <a:solidFill>
                  <a:srgbClr val="FF0000"/>
                </a:solidFill>
                <a:latin typeface="Calibri"/>
                <a:cs typeface="Calibri"/>
              </a:rPr>
              <a:t>status</a:t>
            </a:r>
            <a:r>
              <a:rPr sz="850" b="1" spc="2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850" b="1" spc="45" dirty="0">
                <a:solidFill>
                  <a:srgbClr val="FF0000"/>
                </a:solidFill>
                <a:latin typeface="Calibri"/>
                <a:cs typeface="Calibri"/>
              </a:rPr>
              <a:t>wazuh-agent.service</a:t>
            </a:r>
            <a:endParaRPr sz="8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488439" y="0"/>
            <a:ext cx="9401810" cy="6878955"/>
            <a:chOff x="1488439" y="0"/>
            <a:chExt cx="9401810" cy="6878955"/>
          </a:xfrm>
        </p:grpSpPr>
        <p:sp>
          <p:nvSpPr>
            <p:cNvPr id="3" name="object 3"/>
            <p:cNvSpPr/>
            <p:nvPr/>
          </p:nvSpPr>
          <p:spPr>
            <a:xfrm>
              <a:off x="6896099" y="1270"/>
              <a:ext cx="1818639" cy="6856730"/>
            </a:xfrm>
            <a:custGeom>
              <a:avLst/>
              <a:gdLst/>
              <a:ahLst/>
              <a:cxnLst/>
              <a:rect l="l" t="t" r="r" b="b"/>
              <a:pathLst>
                <a:path w="1818640" h="6856730">
                  <a:moveTo>
                    <a:pt x="0" y="6856730"/>
                  </a:moveTo>
                  <a:lnTo>
                    <a:pt x="1818322" y="0"/>
                  </a:lnTo>
                </a:path>
              </a:pathLst>
            </a:custGeom>
            <a:ln w="22225">
              <a:solidFill>
                <a:srgbClr val="D6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488439" y="1361439"/>
              <a:ext cx="9401810" cy="549656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684019" y="1557020"/>
              <a:ext cx="8823960" cy="5204460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875030" y="411479"/>
            <a:ext cx="3754754" cy="3683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250" spc="170" dirty="0">
                <a:solidFill>
                  <a:srgbClr val="000000"/>
                </a:solidFill>
              </a:rPr>
              <a:t>Ασφάλεια ακραίου</a:t>
            </a:r>
            <a:r>
              <a:rPr sz="2250" spc="185" dirty="0">
                <a:solidFill>
                  <a:srgbClr val="000000"/>
                </a:solidFill>
              </a:rPr>
              <a:t> </a:t>
            </a:r>
            <a:r>
              <a:rPr sz="2250" spc="170" dirty="0">
                <a:solidFill>
                  <a:srgbClr val="000000"/>
                </a:solidFill>
              </a:rPr>
              <a:t>σημείου</a:t>
            </a:r>
            <a:endParaRPr sz="2250"/>
          </a:p>
        </p:txBody>
      </p:sp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720"/>
              </a:lnSpc>
            </a:pPr>
            <a:r>
              <a:rPr spc="30" dirty="0"/>
              <a:t>39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659765" y="923290"/>
            <a:ext cx="6443980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95" dirty="0">
                <a:latin typeface="Calibri"/>
                <a:cs typeface="Calibri"/>
              </a:rPr>
              <a:t>Ελέγξτε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spc="105" dirty="0">
                <a:latin typeface="Calibri"/>
                <a:cs typeface="Calibri"/>
              </a:rPr>
              <a:t>ξανά</a:t>
            </a:r>
            <a:r>
              <a:rPr sz="1100" spc="55" dirty="0">
                <a:latin typeface="Calibri"/>
                <a:cs typeface="Calibri"/>
              </a:rPr>
              <a:t> </a:t>
            </a:r>
            <a:r>
              <a:rPr sz="1100" spc="100" dirty="0">
                <a:latin typeface="Calibri"/>
                <a:cs typeface="Calibri"/>
              </a:rPr>
              <a:t>τη</a:t>
            </a:r>
            <a:r>
              <a:rPr sz="1100" spc="50" dirty="0">
                <a:latin typeface="Calibri"/>
                <a:cs typeface="Calibri"/>
              </a:rPr>
              <a:t> </a:t>
            </a:r>
            <a:r>
              <a:rPr sz="1100" spc="100" dirty="0">
                <a:latin typeface="Calibri"/>
                <a:cs typeface="Calibri"/>
              </a:rPr>
              <a:t>σελίδα</a:t>
            </a:r>
            <a:r>
              <a:rPr sz="1100" spc="50" dirty="0">
                <a:latin typeface="Calibri"/>
                <a:cs typeface="Calibri"/>
              </a:rPr>
              <a:t> </a:t>
            </a:r>
            <a:r>
              <a:rPr sz="1100" b="1" spc="114" dirty="0">
                <a:latin typeface="Calibri"/>
                <a:cs typeface="Calibri"/>
              </a:rPr>
              <a:t>παρακολούθησης</a:t>
            </a:r>
            <a:r>
              <a:rPr sz="1100" b="1" spc="50" dirty="0">
                <a:latin typeface="Calibri"/>
                <a:cs typeface="Calibri"/>
              </a:rPr>
              <a:t> </a:t>
            </a:r>
            <a:r>
              <a:rPr sz="1100" b="1" spc="100" dirty="0">
                <a:latin typeface="Calibri"/>
                <a:cs typeface="Calibri"/>
              </a:rPr>
              <a:t>ακεραιότητας</a:t>
            </a:r>
            <a:r>
              <a:rPr sz="1100" b="1" spc="50" dirty="0">
                <a:latin typeface="Calibri"/>
                <a:cs typeface="Calibri"/>
              </a:rPr>
              <a:t> </a:t>
            </a:r>
            <a:r>
              <a:rPr sz="1100" spc="105" dirty="0">
                <a:latin typeface="Calibri"/>
                <a:cs typeface="Calibri"/>
              </a:rPr>
              <a:t>αρχείων</a:t>
            </a:r>
            <a:r>
              <a:rPr sz="1100" spc="45" dirty="0">
                <a:latin typeface="Calibri"/>
                <a:cs typeface="Calibri"/>
              </a:rPr>
              <a:t> </a:t>
            </a:r>
            <a:r>
              <a:rPr sz="1100" spc="100" dirty="0">
                <a:latin typeface="Calibri"/>
                <a:cs typeface="Calibri"/>
              </a:rPr>
              <a:t>στην</a:t>
            </a:r>
            <a:r>
              <a:rPr sz="1100" spc="50" dirty="0">
                <a:latin typeface="Calibri"/>
                <a:cs typeface="Calibri"/>
              </a:rPr>
              <a:t> </a:t>
            </a:r>
            <a:r>
              <a:rPr sz="1100" spc="90" dirty="0">
                <a:latin typeface="Calibri"/>
                <a:cs typeface="Calibri"/>
              </a:rPr>
              <a:t>πλευρά</a:t>
            </a:r>
            <a:r>
              <a:rPr sz="1100" spc="30" dirty="0">
                <a:latin typeface="Calibri"/>
                <a:cs typeface="Calibri"/>
              </a:rPr>
              <a:t> </a:t>
            </a:r>
            <a:r>
              <a:rPr sz="1100" b="1" spc="105" dirty="0">
                <a:latin typeface="Calibri"/>
                <a:cs typeface="Calibri"/>
              </a:rPr>
              <a:t>του</a:t>
            </a:r>
            <a:r>
              <a:rPr sz="1100" b="1" spc="55" dirty="0">
                <a:latin typeface="Calibri"/>
                <a:cs typeface="Calibri"/>
              </a:rPr>
              <a:t> </a:t>
            </a:r>
            <a:r>
              <a:rPr sz="1100" b="1" spc="110" dirty="0">
                <a:latin typeface="Calibri"/>
                <a:cs typeface="Calibri"/>
              </a:rPr>
              <a:t>πράκτορα</a:t>
            </a:r>
            <a:endParaRPr sz="11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207750" y="6326504"/>
            <a:ext cx="71755" cy="1244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50" spc="30" dirty="0">
                <a:latin typeface="Calibri"/>
                <a:cs typeface="Calibri"/>
              </a:rPr>
              <a:t>4</a:t>
            </a:r>
            <a:endParaRPr sz="65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87642" y="6591617"/>
            <a:ext cx="923925" cy="17907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01699"/>
              </a:lnSpc>
              <a:spcBef>
                <a:spcPts val="90"/>
              </a:spcBef>
            </a:pPr>
            <a:r>
              <a:rPr sz="500" u="sng" spc="45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2"/>
              </a:rPr>
              <a:t>|Επισκόπηση </a:t>
            </a:r>
            <a:r>
              <a:rPr sz="500" u="sng" spc="35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2"/>
              </a:rPr>
              <a:t>XMLExtensib</a:t>
            </a:r>
            <a:r>
              <a:rPr sz="500" u="sng" spc="35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</a:rPr>
              <a:t>le </a:t>
            </a:r>
            <a:r>
              <a:rPr sz="500" spc="40" dirty="0">
                <a:solidFill>
                  <a:srgbClr val="85872B"/>
                </a:solidFill>
                <a:latin typeface="Calibri"/>
                <a:cs typeface="Calibri"/>
              </a:rPr>
              <a:t> </a:t>
            </a:r>
            <a:r>
              <a:rPr sz="500" spc="45" dirty="0">
                <a:solidFill>
                  <a:srgbClr val="85872B"/>
                </a:solidFill>
                <a:latin typeface="Calibri"/>
                <a:cs typeface="Calibri"/>
                <a:hlinkClick r:id="rId2"/>
              </a:rPr>
              <a:t>Markup</a:t>
            </a:r>
            <a:r>
              <a:rPr sz="500" spc="-20" dirty="0">
                <a:solidFill>
                  <a:srgbClr val="85872B"/>
                </a:solidFill>
                <a:latin typeface="Calibri"/>
                <a:cs typeface="Calibri"/>
                <a:hlinkClick r:id="rId2"/>
              </a:rPr>
              <a:t> </a:t>
            </a:r>
            <a:r>
              <a:rPr sz="500" spc="35" dirty="0">
                <a:solidFill>
                  <a:srgbClr val="85872B"/>
                </a:solidFill>
                <a:latin typeface="Calibri"/>
                <a:cs typeface="Calibri"/>
                <a:hlinkClick r:id="rId2"/>
              </a:rPr>
              <a:t>Language</a:t>
            </a:r>
            <a:r>
              <a:rPr sz="500" spc="-15" dirty="0">
                <a:solidFill>
                  <a:srgbClr val="85872B"/>
                </a:solidFill>
                <a:latin typeface="Calibri"/>
                <a:cs typeface="Calibri"/>
                <a:hlinkClick r:id="rId2"/>
              </a:rPr>
              <a:t> </a:t>
            </a:r>
            <a:r>
              <a:rPr sz="500" spc="30" dirty="0">
                <a:solidFill>
                  <a:srgbClr val="85872B"/>
                </a:solidFill>
                <a:latin typeface="Calibri"/>
                <a:cs typeface="Calibri"/>
                <a:hlinkClick r:id="rId2"/>
              </a:rPr>
              <a:t>-</a:t>
            </a:r>
            <a:r>
              <a:rPr sz="500" spc="-15" dirty="0">
                <a:solidFill>
                  <a:srgbClr val="85872B"/>
                </a:solidFill>
                <a:latin typeface="Calibri"/>
                <a:cs typeface="Calibri"/>
                <a:hlinkClick r:id="rId2"/>
              </a:rPr>
              <a:t> </a:t>
            </a:r>
            <a:r>
              <a:rPr sz="500" spc="40" dirty="0">
                <a:solidFill>
                  <a:srgbClr val="85872B"/>
                </a:solidFill>
                <a:latin typeface="Calibri"/>
                <a:cs typeface="Calibri"/>
                <a:hlinkClick r:id="rId2"/>
              </a:rPr>
              <a:t>δομη</a:t>
            </a:r>
            <a:r>
              <a:rPr sz="500" spc="40" dirty="0">
                <a:solidFill>
                  <a:srgbClr val="85872B"/>
                </a:solidFill>
                <a:latin typeface="Calibri"/>
                <a:cs typeface="Calibri"/>
              </a:rPr>
              <a:t>μένη</a:t>
            </a:r>
            <a:endParaRPr sz="500">
              <a:latin typeface="Calibri"/>
              <a:cs typeface="Calibri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6884987" y="0"/>
            <a:ext cx="3958590" cy="6878955"/>
            <a:chOff x="6884987" y="0"/>
            <a:chExt cx="3958590" cy="6878955"/>
          </a:xfrm>
        </p:grpSpPr>
        <p:sp>
          <p:nvSpPr>
            <p:cNvPr id="5" name="object 5"/>
            <p:cNvSpPr/>
            <p:nvPr/>
          </p:nvSpPr>
          <p:spPr>
            <a:xfrm>
              <a:off x="6896100" y="1270"/>
              <a:ext cx="1818639" cy="6856730"/>
            </a:xfrm>
            <a:custGeom>
              <a:avLst/>
              <a:gdLst/>
              <a:ahLst/>
              <a:cxnLst/>
              <a:rect l="l" t="t" r="r" b="b"/>
              <a:pathLst>
                <a:path w="1818640" h="6856730">
                  <a:moveTo>
                    <a:pt x="0" y="6856730"/>
                  </a:moveTo>
                  <a:lnTo>
                    <a:pt x="1818322" y="0"/>
                  </a:lnTo>
                </a:path>
              </a:pathLst>
            </a:custGeom>
            <a:ln w="22225">
              <a:solidFill>
                <a:srgbClr val="D6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7377747" y="0"/>
              <a:ext cx="2555875" cy="6858000"/>
            </a:xfrm>
            <a:custGeom>
              <a:avLst/>
              <a:gdLst/>
              <a:ahLst/>
              <a:cxnLst/>
              <a:rect l="l" t="t" r="r" b="b"/>
              <a:pathLst>
                <a:path w="2555875" h="6858000">
                  <a:moveTo>
                    <a:pt x="1542097" y="1537652"/>
                  </a:moveTo>
                  <a:lnTo>
                    <a:pt x="1494790" y="1544002"/>
                  </a:lnTo>
                  <a:lnTo>
                    <a:pt x="1451292" y="1562100"/>
                  </a:lnTo>
                  <a:lnTo>
                    <a:pt x="1413827" y="1590675"/>
                  </a:lnTo>
                  <a:lnTo>
                    <a:pt x="1384617" y="1628139"/>
                  </a:lnTo>
                  <a:lnTo>
                    <a:pt x="1365885" y="1673860"/>
                  </a:lnTo>
                  <a:lnTo>
                    <a:pt x="970915" y="3128645"/>
                  </a:lnTo>
                  <a:lnTo>
                    <a:pt x="0" y="6858000"/>
                  </a:lnTo>
                  <a:lnTo>
                    <a:pt x="26035" y="6858000"/>
                  </a:lnTo>
                  <a:lnTo>
                    <a:pt x="996632" y="3136265"/>
                  </a:lnTo>
                  <a:lnTo>
                    <a:pt x="1391285" y="1681479"/>
                  </a:lnTo>
                  <a:lnTo>
                    <a:pt x="1412240" y="1635442"/>
                  </a:lnTo>
                  <a:lnTo>
                    <a:pt x="1445577" y="1599247"/>
                  </a:lnTo>
                  <a:lnTo>
                    <a:pt x="1487805" y="1574800"/>
                  </a:lnTo>
                  <a:lnTo>
                    <a:pt x="1535747" y="1564322"/>
                  </a:lnTo>
                  <a:lnTo>
                    <a:pt x="1637665" y="1564322"/>
                  </a:lnTo>
                  <a:lnTo>
                    <a:pt x="1625600" y="1556702"/>
                  </a:lnTo>
                  <a:lnTo>
                    <a:pt x="1590992" y="1544002"/>
                  </a:lnTo>
                  <a:lnTo>
                    <a:pt x="1542097" y="1537652"/>
                  </a:lnTo>
                  <a:close/>
                </a:path>
                <a:path w="2555875" h="6858000">
                  <a:moveTo>
                    <a:pt x="1637665" y="1564322"/>
                  </a:moveTo>
                  <a:lnTo>
                    <a:pt x="1535747" y="1564322"/>
                  </a:lnTo>
                  <a:lnTo>
                    <a:pt x="1585912" y="1569402"/>
                  </a:lnTo>
                  <a:lnTo>
                    <a:pt x="1615122" y="1580514"/>
                  </a:lnTo>
                  <a:lnTo>
                    <a:pt x="1663700" y="1617662"/>
                  </a:lnTo>
                  <a:lnTo>
                    <a:pt x="1694497" y="1671954"/>
                  </a:lnTo>
                  <a:lnTo>
                    <a:pt x="1702117" y="1732597"/>
                  </a:lnTo>
                  <a:lnTo>
                    <a:pt x="1696720" y="1764029"/>
                  </a:lnTo>
                  <a:lnTo>
                    <a:pt x="1437005" y="2721927"/>
                  </a:lnTo>
                  <a:lnTo>
                    <a:pt x="1430655" y="2770822"/>
                  </a:lnTo>
                  <a:lnTo>
                    <a:pt x="1437005" y="2818129"/>
                  </a:lnTo>
                  <a:lnTo>
                    <a:pt x="1455102" y="2861627"/>
                  </a:lnTo>
                  <a:lnTo>
                    <a:pt x="1483677" y="2899092"/>
                  </a:lnTo>
                  <a:lnTo>
                    <a:pt x="1521460" y="2928302"/>
                  </a:lnTo>
                  <a:lnTo>
                    <a:pt x="1566862" y="2947035"/>
                  </a:lnTo>
                  <a:lnTo>
                    <a:pt x="1618932" y="2953067"/>
                  </a:lnTo>
                  <a:lnTo>
                    <a:pt x="1669097" y="2944812"/>
                  </a:lnTo>
                  <a:lnTo>
                    <a:pt x="1704340" y="2928302"/>
                  </a:lnTo>
                  <a:lnTo>
                    <a:pt x="1617662" y="2928302"/>
                  </a:lnTo>
                  <a:lnTo>
                    <a:pt x="1573212" y="2922904"/>
                  </a:lnTo>
                  <a:lnTo>
                    <a:pt x="1527175" y="2901950"/>
                  </a:lnTo>
                  <a:lnTo>
                    <a:pt x="1490980" y="2868612"/>
                  </a:lnTo>
                  <a:lnTo>
                    <a:pt x="1466532" y="2826385"/>
                  </a:lnTo>
                  <a:lnTo>
                    <a:pt x="1456055" y="2778442"/>
                  </a:lnTo>
                  <a:lnTo>
                    <a:pt x="1461135" y="2728277"/>
                  </a:lnTo>
                  <a:lnTo>
                    <a:pt x="1720850" y="1770379"/>
                  </a:lnTo>
                  <a:lnTo>
                    <a:pt x="1726882" y="1734820"/>
                  </a:lnTo>
                  <a:lnTo>
                    <a:pt x="1725930" y="1701800"/>
                  </a:lnTo>
                  <a:lnTo>
                    <a:pt x="1725930" y="1698942"/>
                  </a:lnTo>
                  <a:lnTo>
                    <a:pt x="1717992" y="1664017"/>
                  </a:lnTo>
                  <a:lnTo>
                    <a:pt x="1703070" y="1630679"/>
                  </a:lnTo>
                  <a:lnTo>
                    <a:pt x="1682115" y="1600517"/>
                  </a:lnTo>
                  <a:lnTo>
                    <a:pt x="1656080" y="1575752"/>
                  </a:lnTo>
                  <a:lnTo>
                    <a:pt x="1637665" y="1564322"/>
                  </a:lnTo>
                  <a:close/>
                </a:path>
                <a:path w="2555875" h="6858000">
                  <a:moveTo>
                    <a:pt x="2555875" y="0"/>
                  </a:moveTo>
                  <a:lnTo>
                    <a:pt x="2528570" y="0"/>
                  </a:lnTo>
                  <a:lnTo>
                    <a:pt x="2100177" y="1562100"/>
                  </a:lnTo>
                  <a:lnTo>
                    <a:pt x="1757680" y="2837497"/>
                  </a:lnTo>
                  <a:lnTo>
                    <a:pt x="1732915" y="2875279"/>
                  </a:lnTo>
                  <a:lnTo>
                    <a:pt x="1699895" y="2903537"/>
                  </a:lnTo>
                  <a:lnTo>
                    <a:pt x="1660525" y="2921635"/>
                  </a:lnTo>
                  <a:lnTo>
                    <a:pt x="1617662" y="2928302"/>
                  </a:lnTo>
                  <a:lnTo>
                    <a:pt x="1704340" y="2928302"/>
                  </a:lnTo>
                  <a:lnTo>
                    <a:pt x="1714817" y="2923540"/>
                  </a:lnTo>
                  <a:lnTo>
                    <a:pt x="1753235" y="2890520"/>
                  </a:lnTo>
                  <a:lnTo>
                    <a:pt x="1782127" y="2846387"/>
                  </a:lnTo>
                  <a:lnTo>
                    <a:pt x="1782127" y="2845117"/>
                  </a:lnTo>
                  <a:lnTo>
                    <a:pt x="2124710" y="1568132"/>
                  </a:lnTo>
                  <a:lnTo>
                    <a:pt x="2555875" y="0"/>
                  </a:lnTo>
                  <a:close/>
                </a:path>
              </a:pathLst>
            </a:custGeom>
            <a:solidFill>
              <a:srgbClr val="FFB8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548880" y="6167120"/>
              <a:ext cx="3294379" cy="612140"/>
            </a:xfrm>
            <a:prstGeom prst="rect">
              <a:avLst/>
            </a:prstGeom>
          </p:spPr>
        </p:pic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875030" y="304800"/>
            <a:ext cx="79819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305" dirty="0">
                <a:solidFill>
                  <a:srgbClr val="000000"/>
                </a:solidFill>
              </a:rPr>
              <a:t>W</a:t>
            </a:r>
            <a:r>
              <a:rPr sz="1800" spc="165" dirty="0">
                <a:solidFill>
                  <a:srgbClr val="000000"/>
                </a:solidFill>
              </a:rPr>
              <a:t>a</a:t>
            </a:r>
            <a:r>
              <a:rPr sz="1800" spc="170" dirty="0">
                <a:solidFill>
                  <a:srgbClr val="000000"/>
                </a:solidFill>
              </a:rPr>
              <a:t>z</a:t>
            </a:r>
            <a:r>
              <a:rPr sz="1800" spc="185" dirty="0">
                <a:solidFill>
                  <a:srgbClr val="000000"/>
                </a:solidFill>
              </a:rPr>
              <a:t>u</a:t>
            </a:r>
            <a:r>
              <a:rPr sz="1800" spc="135" dirty="0">
                <a:solidFill>
                  <a:srgbClr val="000000"/>
                </a:solidFill>
              </a:rPr>
              <a:t>h</a:t>
            </a:r>
            <a:endParaRPr sz="1800"/>
          </a:p>
        </p:txBody>
      </p:sp>
      <p:sp>
        <p:nvSpPr>
          <p:cNvPr id="9" name="object 9"/>
          <p:cNvSpPr txBox="1"/>
          <p:nvPr/>
        </p:nvSpPr>
        <p:spPr>
          <a:xfrm>
            <a:off x="8308340" y="33019"/>
            <a:ext cx="2174240" cy="1244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50" spc="60" dirty="0">
                <a:latin typeface="Calibri"/>
                <a:cs typeface="Calibri"/>
              </a:rPr>
              <a:t>CSP004_C_E:</a:t>
            </a:r>
            <a:r>
              <a:rPr sz="650" spc="35" dirty="0">
                <a:latin typeface="Calibri"/>
                <a:cs typeface="Calibri"/>
              </a:rPr>
              <a:t> </a:t>
            </a:r>
            <a:r>
              <a:rPr sz="650" spc="55" dirty="0">
                <a:latin typeface="Calibri"/>
                <a:cs typeface="Calibri"/>
              </a:rPr>
              <a:t>Abdelkader</a:t>
            </a:r>
            <a:r>
              <a:rPr sz="650" spc="30" dirty="0">
                <a:latin typeface="Calibri"/>
                <a:cs typeface="Calibri"/>
              </a:rPr>
              <a:t> </a:t>
            </a:r>
            <a:r>
              <a:rPr sz="650" spc="60" dirty="0">
                <a:latin typeface="Calibri"/>
                <a:cs typeface="Calibri"/>
              </a:rPr>
              <a:t>Shaaban</a:t>
            </a:r>
            <a:r>
              <a:rPr sz="650" spc="40" dirty="0">
                <a:latin typeface="Calibri"/>
                <a:cs typeface="Calibri"/>
              </a:rPr>
              <a:t> </a:t>
            </a:r>
            <a:r>
              <a:rPr sz="650" spc="55" dirty="0">
                <a:latin typeface="Calibri"/>
                <a:cs typeface="Calibri"/>
              </a:rPr>
              <a:t>και</a:t>
            </a:r>
            <a:r>
              <a:rPr sz="650" spc="25" dirty="0">
                <a:latin typeface="Calibri"/>
                <a:cs typeface="Calibri"/>
              </a:rPr>
              <a:t> </a:t>
            </a:r>
            <a:r>
              <a:rPr sz="650" spc="50" dirty="0">
                <a:latin typeface="Calibri"/>
                <a:cs typeface="Calibri"/>
              </a:rPr>
              <a:t>Stefan</a:t>
            </a:r>
            <a:r>
              <a:rPr sz="650" spc="25" dirty="0">
                <a:latin typeface="Calibri"/>
                <a:cs typeface="Calibri"/>
              </a:rPr>
              <a:t> </a:t>
            </a:r>
            <a:r>
              <a:rPr sz="650" spc="50" dirty="0">
                <a:latin typeface="Calibri"/>
                <a:cs typeface="Calibri"/>
              </a:rPr>
              <a:t>Schauer</a:t>
            </a:r>
            <a:endParaRPr sz="65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40384" y="1036121"/>
            <a:ext cx="9360535" cy="1172210"/>
          </a:xfrm>
          <a:prstGeom prst="rect">
            <a:avLst/>
          </a:prstGeom>
        </p:spPr>
        <p:txBody>
          <a:bodyPr vert="horz" wrap="square" lIns="0" tIns="22225" rIns="0" bIns="0" rtlCol="0">
            <a:spAutoFit/>
          </a:bodyPr>
          <a:lstStyle/>
          <a:p>
            <a:pPr marL="299720" indent="-287020">
              <a:lnSpc>
                <a:spcPct val="100000"/>
              </a:lnSpc>
              <a:spcBef>
                <a:spcPts val="175"/>
              </a:spcBef>
              <a:buSzPct val="160000"/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sz="1000" spc="50" dirty="0">
                <a:latin typeface="Calibri"/>
                <a:cs typeface="Calibri"/>
              </a:rPr>
              <a:t>Το</a:t>
            </a:r>
            <a:r>
              <a:rPr sz="1000" spc="25" dirty="0">
                <a:latin typeface="Calibri"/>
                <a:cs typeface="Calibri"/>
              </a:rPr>
              <a:t> </a:t>
            </a:r>
            <a:r>
              <a:rPr sz="1000" spc="50" dirty="0">
                <a:latin typeface="Calibri"/>
                <a:cs typeface="Calibri"/>
              </a:rPr>
              <a:t>Wazuh</a:t>
            </a:r>
            <a:r>
              <a:rPr sz="1000" spc="30" dirty="0">
                <a:latin typeface="Calibri"/>
                <a:cs typeface="Calibri"/>
              </a:rPr>
              <a:t> </a:t>
            </a:r>
            <a:r>
              <a:rPr sz="1000" b="1" spc="45" dirty="0">
                <a:latin typeface="Calibri"/>
                <a:cs typeface="Calibri"/>
              </a:rPr>
              <a:t>παρέχει</a:t>
            </a:r>
            <a:r>
              <a:rPr sz="1000" b="1" spc="25" dirty="0">
                <a:latin typeface="Calibri"/>
                <a:cs typeface="Calibri"/>
              </a:rPr>
              <a:t> </a:t>
            </a:r>
            <a:r>
              <a:rPr sz="1000" spc="45" dirty="0">
                <a:latin typeface="Calibri"/>
                <a:cs typeface="Calibri"/>
              </a:rPr>
              <a:t>ισχυρή</a:t>
            </a:r>
            <a:r>
              <a:rPr sz="1000" spc="35" dirty="0">
                <a:latin typeface="Calibri"/>
                <a:cs typeface="Calibri"/>
              </a:rPr>
              <a:t> </a:t>
            </a:r>
            <a:r>
              <a:rPr sz="1000" b="1" spc="50" dirty="0">
                <a:latin typeface="Calibri"/>
                <a:cs typeface="Calibri"/>
              </a:rPr>
              <a:t>παρακολούθηση</a:t>
            </a:r>
            <a:r>
              <a:rPr sz="1000" b="1" spc="30" dirty="0">
                <a:latin typeface="Calibri"/>
                <a:cs typeface="Calibri"/>
              </a:rPr>
              <a:t> </a:t>
            </a:r>
            <a:r>
              <a:rPr sz="1000" spc="40" dirty="0">
                <a:latin typeface="Calibri"/>
                <a:cs typeface="Calibri"/>
              </a:rPr>
              <a:t>και</a:t>
            </a:r>
            <a:r>
              <a:rPr sz="1000" spc="35" dirty="0">
                <a:latin typeface="Calibri"/>
                <a:cs typeface="Calibri"/>
              </a:rPr>
              <a:t> </a:t>
            </a:r>
            <a:r>
              <a:rPr sz="1000" b="1" spc="45" dirty="0">
                <a:latin typeface="Calibri"/>
                <a:cs typeface="Calibri"/>
              </a:rPr>
              <a:t>προστασία</a:t>
            </a:r>
            <a:r>
              <a:rPr sz="1000" b="1" spc="25" dirty="0">
                <a:latin typeface="Calibri"/>
                <a:cs typeface="Calibri"/>
              </a:rPr>
              <a:t> </a:t>
            </a:r>
            <a:r>
              <a:rPr sz="1000" spc="40" dirty="0">
                <a:latin typeface="Calibri"/>
                <a:cs typeface="Calibri"/>
              </a:rPr>
              <a:t>της</a:t>
            </a:r>
            <a:r>
              <a:rPr sz="1000" spc="25" dirty="0">
                <a:latin typeface="Calibri"/>
                <a:cs typeface="Calibri"/>
              </a:rPr>
              <a:t> </a:t>
            </a:r>
            <a:r>
              <a:rPr sz="1000" spc="45" dirty="0">
                <a:latin typeface="Calibri"/>
                <a:cs typeface="Calibri"/>
              </a:rPr>
              <a:t>ασφάλειας</a:t>
            </a:r>
            <a:r>
              <a:rPr sz="1000" spc="35" dirty="0">
                <a:latin typeface="Calibri"/>
                <a:cs typeface="Calibri"/>
              </a:rPr>
              <a:t> </a:t>
            </a:r>
            <a:r>
              <a:rPr sz="1000" spc="40" dirty="0">
                <a:latin typeface="Calibri"/>
                <a:cs typeface="Calibri"/>
              </a:rPr>
              <a:t>για</a:t>
            </a:r>
            <a:r>
              <a:rPr sz="1000" spc="30" dirty="0">
                <a:latin typeface="Calibri"/>
                <a:cs typeface="Calibri"/>
              </a:rPr>
              <a:t> </a:t>
            </a:r>
            <a:r>
              <a:rPr sz="1000" b="1" spc="45" dirty="0">
                <a:latin typeface="Calibri"/>
                <a:cs typeface="Calibri"/>
              </a:rPr>
              <a:t>περιουσιακά</a:t>
            </a:r>
            <a:r>
              <a:rPr sz="1000" b="1" spc="25" dirty="0">
                <a:latin typeface="Calibri"/>
                <a:cs typeface="Calibri"/>
              </a:rPr>
              <a:t> </a:t>
            </a:r>
            <a:r>
              <a:rPr sz="1000" b="1" spc="40" dirty="0">
                <a:latin typeface="Calibri"/>
                <a:cs typeface="Calibri"/>
              </a:rPr>
              <a:t>στοιχεία</a:t>
            </a:r>
            <a:r>
              <a:rPr sz="1000" b="1" spc="30" dirty="0">
                <a:latin typeface="Calibri"/>
                <a:cs typeface="Calibri"/>
              </a:rPr>
              <a:t> </a:t>
            </a:r>
            <a:r>
              <a:rPr sz="1000" spc="55" dirty="0">
                <a:latin typeface="Calibri"/>
                <a:cs typeface="Calibri"/>
              </a:rPr>
              <a:t>ΤΠ</a:t>
            </a:r>
            <a:r>
              <a:rPr sz="1000" spc="25" dirty="0">
                <a:latin typeface="Calibri"/>
                <a:cs typeface="Calibri"/>
              </a:rPr>
              <a:t> </a:t>
            </a:r>
            <a:r>
              <a:rPr sz="1000" spc="30" dirty="0">
                <a:latin typeface="Calibri"/>
                <a:cs typeface="Calibri"/>
              </a:rPr>
              <a:t>χρησιμοποιώντας:</a:t>
            </a:r>
            <a:endParaRPr sz="1000" dirty="0">
              <a:latin typeface="Calibri"/>
              <a:cs typeface="Calibri"/>
            </a:endParaRPr>
          </a:p>
          <a:p>
            <a:pPr marL="756920" lvl="1" indent="-286385">
              <a:lnSpc>
                <a:spcPct val="100000"/>
              </a:lnSpc>
              <a:spcBef>
                <a:spcPts val="725"/>
              </a:spcBef>
              <a:buSzPct val="160000"/>
              <a:buFont typeface="Arial"/>
              <a:buChar char="•"/>
              <a:tabLst>
                <a:tab pos="756285" algn="l"/>
                <a:tab pos="756920" algn="l"/>
              </a:tabLst>
            </a:pPr>
            <a:r>
              <a:rPr sz="1000" b="1" spc="65" dirty="0">
                <a:latin typeface="Calibri"/>
                <a:cs typeface="Calibri"/>
              </a:rPr>
              <a:t>Διαχείριση</a:t>
            </a:r>
            <a:r>
              <a:rPr sz="1000" b="1" spc="25" dirty="0">
                <a:latin typeface="Calibri"/>
                <a:cs typeface="Calibri"/>
              </a:rPr>
              <a:t> </a:t>
            </a:r>
            <a:r>
              <a:rPr sz="1000" b="1" spc="75" dirty="0">
                <a:latin typeface="Calibri"/>
                <a:cs typeface="Calibri"/>
              </a:rPr>
              <a:t>πληροφοριών</a:t>
            </a:r>
            <a:r>
              <a:rPr sz="1000" b="1" spc="35" dirty="0">
                <a:latin typeface="Calibri"/>
                <a:cs typeface="Calibri"/>
              </a:rPr>
              <a:t> </a:t>
            </a:r>
            <a:r>
              <a:rPr sz="1000" b="1" spc="65" dirty="0">
                <a:latin typeface="Calibri"/>
                <a:cs typeface="Calibri"/>
              </a:rPr>
              <a:t>και</a:t>
            </a:r>
            <a:r>
              <a:rPr sz="1000" b="1" spc="35" dirty="0">
                <a:latin typeface="Calibri"/>
                <a:cs typeface="Calibri"/>
              </a:rPr>
              <a:t> </a:t>
            </a:r>
            <a:r>
              <a:rPr sz="1000" b="1" spc="75" dirty="0">
                <a:latin typeface="Calibri"/>
                <a:cs typeface="Calibri"/>
              </a:rPr>
              <a:t>συμβάντων</a:t>
            </a:r>
            <a:r>
              <a:rPr sz="1000" b="1" spc="20" dirty="0">
                <a:latin typeface="Calibri"/>
                <a:cs typeface="Calibri"/>
              </a:rPr>
              <a:t> </a:t>
            </a:r>
            <a:r>
              <a:rPr sz="1000" b="1" spc="75" dirty="0">
                <a:latin typeface="Calibri"/>
                <a:cs typeface="Calibri"/>
              </a:rPr>
              <a:t>ασφαλείας</a:t>
            </a:r>
            <a:r>
              <a:rPr sz="1000" b="1" spc="35" dirty="0">
                <a:latin typeface="Calibri"/>
                <a:cs typeface="Calibri"/>
              </a:rPr>
              <a:t> </a:t>
            </a:r>
            <a:r>
              <a:rPr sz="1000" spc="65" dirty="0">
                <a:latin typeface="Calibri"/>
                <a:cs typeface="Calibri"/>
              </a:rPr>
              <a:t>SIEM)</a:t>
            </a:r>
            <a:r>
              <a:rPr sz="1000" spc="35" dirty="0">
                <a:latin typeface="Calibri"/>
                <a:cs typeface="Calibri"/>
              </a:rPr>
              <a:t> </a:t>
            </a:r>
            <a:r>
              <a:rPr sz="1000" b="1" spc="65" dirty="0">
                <a:latin typeface="Calibri"/>
                <a:cs typeface="Calibri"/>
              </a:rPr>
              <a:t>και</a:t>
            </a:r>
            <a:endParaRPr sz="1000" dirty="0">
              <a:latin typeface="Calibri"/>
              <a:cs typeface="Calibri"/>
            </a:endParaRPr>
          </a:p>
          <a:p>
            <a:pPr marL="756920" lvl="1" indent="-286385">
              <a:lnSpc>
                <a:spcPct val="100000"/>
              </a:lnSpc>
              <a:spcBef>
                <a:spcPts val="730"/>
              </a:spcBef>
              <a:buSzPct val="160000"/>
              <a:buFont typeface="Arial"/>
              <a:buChar char="•"/>
              <a:tabLst>
                <a:tab pos="756285" algn="l"/>
                <a:tab pos="756920" algn="l"/>
              </a:tabLst>
            </a:pPr>
            <a:r>
              <a:rPr sz="1000" spc="60" dirty="0">
                <a:latin typeface="Calibri"/>
                <a:cs typeface="Calibri"/>
              </a:rPr>
              <a:t>Δυνατότητες</a:t>
            </a:r>
            <a:r>
              <a:rPr sz="1000" spc="20" dirty="0">
                <a:latin typeface="Calibri"/>
                <a:cs typeface="Calibri"/>
              </a:rPr>
              <a:t> </a:t>
            </a:r>
            <a:r>
              <a:rPr sz="1000" b="1" spc="65" dirty="0">
                <a:latin typeface="Calibri"/>
                <a:cs typeface="Calibri"/>
              </a:rPr>
              <a:t>εκτεταμένης</a:t>
            </a:r>
            <a:r>
              <a:rPr sz="1000" b="1" spc="40" dirty="0">
                <a:latin typeface="Calibri"/>
                <a:cs typeface="Calibri"/>
              </a:rPr>
              <a:t> </a:t>
            </a:r>
            <a:r>
              <a:rPr sz="1000" b="1" spc="70" dirty="0">
                <a:latin typeface="Calibri"/>
                <a:cs typeface="Calibri"/>
              </a:rPr>
              <a:t>ανίχνευσης</a:t>
            </a:r>
            <a:r>
              <a:rPr sz="1000" b="1" spc="40" dirty="0">
                <a:latin typeface="Calibri"/>
                <a:cs typeface="Calibri"/>
              </a:rPr>
              <a:t> </a:t>
            </a:r>
            <a:r>
              <a:rPr sz="1000" b="1" spc="65" dirty="0">
                <a:latin typeface="Calibri"/>
                <a:cs typeface="Calibri"/>
              </a:rPr>
              <a:t>και</a:t>
            </a:r>
            <a:r>
              <a:rPr sz="1000" b="1" spc="40" dirty="0">
                <a:latin typeface="Calibri"/>
                <a:cs typeface="Calibri"/>
              </a:rPr>
              <a:t> </a:t>
            </a:r>
            <a:r>
              <a:rPr sz="1000" b="1" spc="70" dirty="0">
                <a:latin typeface="Calibri"/>
                <a:cs typeface="Calibri"/>
              </a:rPr>
              <a:t>απόκρισης</a:t>
            </a:r>
            <a:r>
              <a:rPr sz="1000" b="1" spc="45" dirty="0">
                <a:latin typeface="Calibri"/>
                <a:cs typeface="Calibri"/>
              </a:rPr>
              <a:t> </a:t>
            </a:r>
            <a:r>
              <a:rPr lang="en-US" sz="1000" b="1" spc="45" dirty="0">
                <a:latin typeface="Calibri"/>
                <a:cs typeface="Calibri"/>
              </a:rPr>
              <a:t>(</a:t>
            </a:r>
            <a:r>
              <a:rPr sz="1000" spc="70" dirty="0">
                <a:latin typeface="Calibri"/>
                <a:cs typeface="Calibri"/>
              </a:rPr>
              <a:t>XDR)</a:t>
            </a:r>
            <a:r>
              <a:rPr sz="1000" spc="45" dirty="0">
                <a:latin typeface="Calibri"/>
                <a:cs typeface="Calibri"/>
              </a:rPr>
              <a:t> </a:t>
            </a:r>
            <a:r>
              <a:rPr sz="1000" spc="65" dirty="0">
                <a:latin typeface="Calibri"/>
                <a:cs typeface="Calibri"/>
              </a:rPr>
              <a:t>(ενοποιημένη</a:t>
            </a:r>
            <a:r>
              <a:rPr sz="1000" spc="50" dirty="0">
                <a:latin typeface="Calibri"/>
                <a:cs typeface="Calibri"/>
              </a:rPr>
              <a:t> </a:t>
            </a:r>
            <a:r>
              <a:rPr sz="1000" spc="75" dirty="0">
                <a:latin typeface="Calibri"/>
                <a:cs typeface="Calibri"/>
              </a:rPr>
              <a:t>πλατφόρμα</a:t>
            </a:r>
            <a:r>
              <a:rPr sz="1000" spc="45" dirty="0">
                <a:latin typeface="Calibri"/>
                <a:cs typeface="Calibri"/>
              </a:rPr>
              <a:t> </a:t>
            </a:r>
            <a:r>
              <a:rPr sz="1000" spc="70" dirty="0">
                <a:latin typeface="Calibri"/>
                <a:cs typeface="Calibri"/>
              </a:rPr>
              <a:t>κυβερνοασφάλειας</a:t>
            </a:r>
            <a:r>
              <a:rPr sz="1000" spc="50" dirty="0">
                <a:latin typeface="Calibri"/>
                <a:cs typeface="Calibri"/>
              </a:rPr>
              <a:t> </a:t>
            </a:r>
            <a:r>
              <a:rPr sz="1000" spc="60" dirty="0">
                <a:latin typeface="Calibri"/>
                <a:cs typeface="Calibri"/>
              </a:rPr>
              <a:t>για</a:t>
            </a:r>
            <a:r>
              <a:rPr sz="1000" spc="45" dirty="0">
                <a:latin typeface="Calibri"/>
                <a:cs typeface="Calibri"/>
              </a:rPr>
              <a:t> </a:t>
            </a:r>
            <a:r>
              <a:rPr sz="1000" spc="65" dirty="0">
                <a:latin typeface="Calibri"/>
                <a:cs typeface="Calibri"/>
              </a:rPr>
              <a:t>ανίχνευση</a:t>
            </a:r>
            <a:r>
              <a:rPr sz="1000" spc="45" dirty="0">
                <a:latin typeface="Calibri"/>
                <a:cs typeface="Calibri"/>
              </a:rPr>
              <a:t> </a:t>
            </a:r>
            <a:r>
              <a:rPr sz="1000" spc="70" dirty="0">
                <a:latin typeface="Calibri"/>
                <a:cs typeface="Calibri"/>
              </a:rPr>
              <a:t>απειλών</a:t>
            </a:r>
            <a:r>
              <a:rPr sz="1000" spc="45" dirty="0">
                <a:latin typeface="Calibri"/>
                <a:cs typeface="Calibri"/>
              </a:rPr>
              <a:t> </a:t>
            </a:r>
            <a:r>
              <a:rPr sz="1000" spc="70" dirty="0">
                <a:latin typeface="Calibri"/>
                <a:cs typeface="Calibri"/>
              </a:rPr>
              <a:t>σε</a:t>
            </a:r>
            <a:r>
              <a:rPr sz="1000" spc="45" dirty="0">
                <a:latin typeface="Calibri"/>
                <a:cs typeface="Calibri"/>
              </a:rPr>
              <a:t> </a:t>
            </a:r>
            <a:r>
              <a:rPr sz="1000" spc="60" dirty="0">
                <a:latin typeface="Calibri"/>
                <a:cs typeface="Calibri"/>
              </a:rPr>
              <a:t>endpoints).</a:t>
            </a:r>
            <a:endParaRPr sz="1000" dirty="0">
              <a:latin typeface="Calibri"/>
              <a:cs typeface="Calibri"/>
            </a:endParaRPr>
          </a:p>
          <a:p>
            <a:pPr lvl="1">
              <a:lnSpc>
                <a:spcPct val="100000"/>
              </a:lnSpc>
              <a:spcBef>
                <a:spcPts val="15"/>
              </a:spcBef>
              <a:buFont typeface="Arial"/>
              <a:buChar char="•"/>
            </a:pPr>
            <a:endParaRPr sz="2100" dirty="0">
              <a:latin typeface="Calibri"/>
              <a:cs typeface="Calibri"/>
            </a:endParaRPr>
          </a:p>
          <a:p>
            <a:pPr marL="299720" indent="-287020">
              <a:lnSpc>
                <a:spcPct val="100000"/>
              </a:lnSpc>
              <a:buSzPct val="160000"/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sz="1000" spc="100" dirty="0">
                <a:latin typeface="Calibri"/>
                <a:cs typeface="Calibri"/>
              </a:rPr>
              <a:t>Το</a:t>
            </a:r>
            <a:r>
              <a:rPr sz="1000" spc="45" dirty="0">
                <a:latin typeface="Calibri"/>
                <a:cs typeface="Calibri"/>
              </a:rPr>
              <a:t> </a:t>
            </a:r>
            <a:r>
              <a:rPr sz="1000" spc="110" dirty="0">
                <a:latin typeface="Calibri"/>
                <a:cs typeface="Calibri"/>
              </a:rPr>
              <a:t>Wazuh</a:t>
            </a:r>
            <a:r>
              <a:rPr sz="1000" spc="45" dirty="0">
                <a:latin typeface="Calibri"/>
                <a:cs typeface="Calibri"/>
              </a:rPr>
              <a:t> </a:t>
            </a:r>
            <a:r>
              <a:rPr sz="1000" spc="90" dirty="0">
                <a:latin typeface="Calibri"/>
                <a:cs typeface="Calibri"/>
              </a:rPr>
              <a:t>μπορεί</a:t>
            </a:r>
            <a:r>
              <a:rPr sz="1000" spc="45" dirty="0">
                <a:latin typeface="Calibri"/>
                <a:cs typeface="Calibri"/>
              </a:rPr>
              <a:t> </a:t>
            </a:r>
            <a:r>
              <a:rPr sz="1000" spc="100" dirty="0">
                <a:latin typeface="Calibri"/>
                <a:cs typeface="Calibri"/>
              </a:rPr>
              <a:t>να</a:t>
            </a:r>
            <a:r>
              <a:rPr sz="1000" spc="45" dirty="0">
                <a:latin typeface="Calibri"/>
                <a:cs typeface="Calibri"/>
              </a:rPr>
              <a:t> </a:t>
            </a:r>
            <a:r>
              <a:rPr sz="1000" spc="90" dirty="0">
                <a:latin typeface="Calibri"/>
                <a:cs typeface="Calibri"/>
              </a:rPr>
              <a:t>χρησιμοποιηθεί</a:t>
            </a:r>
            <a:r>
              <a:rPr sz="1000" spc="55" dirty="0">
                <a:latin typeface="Calibri"/>
                <a:cs typeface="Calibri"/>
              </a:rPr>
              <a:t> </a:t>
            </a:r>
            <a:r>
              <a:rPr sz="1000" spc="100" dirty="0">
                <a:latin typeface="Calibri"/>
                <a:cs typeface="Calibri"/>
              </a:rPr>
              <a:t>σε</a:t>
            </a:r>
            <a:r>
              <a:rPr sz="1000" spc="45" dirty="0">
                <a:latin typeface="Calibri"/>
                <a:cs typeface="Calibri"/>
              </a:rPr>
              <a:t> </a:t>
            </a:r>
            <a:r>
              <a:rPr sz="1000" spc="95" dirty="0">
                <a:latin typeface="Calibri"/>
                <a:cs typeface="Calibri"/>
              </a:rPr>
              <a:t>πολλαπλές</a:t>
            </a:r>
            <a:r>
              <a:rPr sz="1000" spc="45" dirty="0">
                <a:latin typeface="Calibri"/>
                <a:cs typeface="Calibri"/>
              </a:rPr>
              <a:t> </a:t>
            </a:r>
            <a:r>
              <a:rPr sz="1000" b="1" spc="90" dirty="0">
                <a:latin typeface="Calibri"/>
                <a:cs typeface="Calibri"/>
              </a:rPr>
              <a:t>περιπτώσεις</a:t>
            </a:r>
            <a:r>
              <a:rPr sz="1000" b="1" spc="45" dirty="0">
                <a:latin typeface="Calibri"/>
                <a:cs typeface="Calibri"/>
              </a:rPr>
              <a:t> </a:t>
            </a:r>
            <a:r>
              <a:rPr sz="1000" b="1" spc="95" dirty="0">
                <a:latin typeface="Calibri"/>
                <a:cs typeface="Calibri"/>
              </a:rPr>
              <a:t>χρήσης</a:t>
            </a:r>
            <a:r>
              <a:rPr sz="1000" b="1" spc="50" dirty="0">
                <a:latin typeface="Calibri"/>
                <a:cs typeface="Calibri"/>
              </a:rPr>
              <a:t> </a:t>
            </a:r>
            <a:r>
              <a:rPr sz="1000" spc="105" dirty="0">
                <a:latin typeface="Calibri"/>
                <a:cs typeface="Calibri"/>
              </a:rPr>
              <a:t>ως</a:t>
            </a:r>
            <a:r>
              <a:rPr sz="1000" spc="50" dirty="0">
                <a:latin typeface="Calibri"/>
                <a:cs typeface="Calibri"/>
              </a:rPr>
              <a:t> </a:t>
            </a:r>
            <a:r>
              <a:rPr sz="1000" b="1" spc="70" dirty="0">
                <a:latin typeface="Calibri"/>
                <a:cs typeface="Calibri"/>
              </a:rPr>
              <a:t>εξής:</a:t>
            </a:r>
            <a:endParaRPr sz="1000" dirty="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767204" y="2664142"/>
            <a:ext cx="2800985" cy="1821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l-GR" sz="1100" b="1" spc="-15" dirty="0">
                <a:solidFill>
                  <a:srgbClr val="282828"/>
                </a:solidFill>
                <a:latin typeface="Calibri"/>
                <a:cs typeface="Calibri"/>
              </a:rPr>
              <a:t>Αξιολόγηση διαμόρφωσης</a:t>
            </a:r>
            <a:endParaRPr sz="1100" dirty="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950401" y="3004643"/>
            <a:ext cx="2316799" cy="1821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l-GR" sz="1100" b="1" spc="-15" dirty="0">
                <a:solidFill>
                  <a:srgbClr val="282828"/>
                </a:solidFill>
                <a:latin typeface="Calibri"/>
                <a:cs typeface="Calibri"/>
              </a:rPr>
              <a:t>Ανίχνευση κακόβουλου λογισμικού</a:t>
            </a:r>
            <a:endParaRPr sz="1100" dirty="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2213237" y="3347674"/>
            <a:ext cx="2455546" cy="1821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l-GR" sz="1100" b="1" spc="-5" dirty="0">
                <a:solidFill>
                  <a:srgbClr val="282828"/>
                </a:solidFill>
                <a:latin typeface="Calibri"/>
                <a:cs typeface="Calibri"/>
              </a:rPr>
              <a:t>Παρακολούθηση ακεραιότητας αρχείων</a:t>
            </a:r>
            <a:endParaRPr sz="1100" dirty="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2490786" y="3636902"/>
            <a:ext cx="1560195" cy="1821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l-GR" sz="1100" b="1" spc="-10" dirty="0">
                <a:solidFill>
                  <a:srgbClr val="282828"/>
                </a:solidFill>
                <a:latin typeface="Calibri"/>
                <a:cs typeface="Calibri"/>
              </a:rPr>
              <a:t>Εντοπισμός απειλών</a:t>
            </a:r>
            <a:endParaRPr sz="1100" dirty="0"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2744916" y="3961129"/>
            <a:ext cx="2025017" cy="1821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l-GR" sz="1100" b="1" spc="-15" dirty="0">
                <a:solidFill>
                  <a:srgbClr val="282828"/>
                </a:solidFill>
                <a:latin typeface="Calibri"/>
                <a:cs typeface="Calibri"/>
              </a:rPr>
              <a:t>Ανάλυση δεδομένων καταγραφής</a:t>
            </a:r>
            <a:endParaRPr sz="1100" dirty="0">
              <a:latin typeface="Calibri"/>
              <a:cs typeface="Calibr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7716784" y="2529548"/>
            <a:ext cx="2641600" cy="1821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l-GR" sz="1100" b="1" spc="-5" dirty="0">
                <a:solidFill>
                  <a:srgbClr val="282828"/>
                </a:solidFill>
                <a:latin typeface="Calibri"/>
                <a:cs typeface="Calibri"/>
              </a:rPr>
              <a:t>Προστασία φόρτου εργασίας</a:t>
            </a:r>
            <a:endParaRPr sz="1100" dirty="0">
              <a:latin typeface="Calibri"/>
              <a:cs typeface="Calibr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7417752" y="2981831"/>
            <a:ext cx="1781175" cy="1821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l-GR" sz="1100" b="1" spc="-15" dirty="0">
                <a:solidFill>
                  <a:srgbClr val="282828"/>
                </a:solidFill>
                <a:latin typeface="Calibri"/>
                <a:cs typeface="Calibri"/>
              </a:rPr>
              <a:t>Διαχείριση στάσης </a:t>
            </a:r>
            <a:r>
              <a:rPr sz="1100" b="1" spc="-15" dirty="0" err="1">
                <a:solidFill>
                  <a:srgbClr val="282828"/>
                </a:solidFill>
                <a:latin typeface="Calibri"/>
                <a:cs typeface="Calibri"/>
              </a:rPr>
              <a:t>εργ</a:t>
            </a:r>
            <a:r>
              <a:rPr sz="1100" b="1" spc="-15" dirty="0">
                <a:solidFill>
                  <a:srgbClr val="282828"/>
                </a:solidFill>
                <a:latin typeface="Calibri"/>
                <a:cs typeface="Calibri"/>
              </a:rPr>
              <a:t>ασίας</a:t>
            </a:r>
            <a:endParaRPr sz="1100" dirty="0">
              <a:latin typeface="Calibri"/>
              <a:cs typeface="Calibri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7615051" y="3332008"/>
            <a:ext cx="1929130" cy="1821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l-GR" sz="1100" b="1" spc="-15" dirty="0">
                <a:solidFill>
                  <a:srgbClr val="282828"/>
                </a:solidFill>
                <a:latin typeface="Calibri"/>
                <a:cs typeface="Calibri"/>
              </a:rPr>
              <a:t>Ασφάλεια κοντέινερ</a:t>
            </a:r>
            <a:endParaRPr sz="1100" dirty="0">
              <a:latin typeface="Calibri"/>
              <a:cs typeface="Calibri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7062972" y="3668160"/>
            <a:ext cx="1592712" cy="1821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l-GR" sz="1100" b="1" spc="-5" dirty="0">
                <a:solidFill>
                  <a:srgbClr val="282828"/>
                </a:solidFill>
                <a:latin typeface="Calibri"/>
                <a:cs typeface="Calibri"/>
              </a:rPr>
              <a:t>Υγιεινή της </a:t>
            </a:r>
            <a:r>
              <a:rPr lang="en-US" sz="1100" b="1" spc="-5" dirty="0">
                <a:solidFill>
                  <a:srgbClr val="282828"/>
                </a:solidFill>
                <a:latin typeface="Calibri"/>
                <a:cs typeface="Calibri"/>
              </a:rPr>
              <a:t> </a:t>
            </a:r>
            <a:r>
              <a:rPr sz="1100" b="1" spc="-5" dirty="0">
                <a:solidFill>
                  <a:srgbClr val="282828"/>
                </a:solidFill>
                <a:latin typeface="Calibri"/>
                <a:cs typeface="Calibri"/>
              </a:rPr>
              <a:t>π</a:t>
            </a:r>
            <a:r>
              <a:rPr sz="1100" b="1" spc="-5" dirty="0" err="1">
                <a:solidFill>
                  <a:srgbClr val="282828"/>
                </a:solidFill>
                <a:latin typeface="Calibri"/>
                <a:cs typeface="Calibri"/>
              </a:rPr>
              <a:t>ληροφορικής</a:t>
            </a:r>
            <a:endParaRPr sz="1100" dirty="0">
              <a:latin typeface="Calibri"/>
              <a:cs typeface="Calibri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6834954" y="3961129"/>
            <a:ext cx="1560195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b="1" spc="-15" dirty="0">
                <a:solidFill>
                  <a:srgbClr val="282828"/>
                </a:solidFill>
                <a:latin typeface="Calibri"/>
                <a:cs typeface="Calibri"/>
              </a:rPr>
              <a:t>Κανονιστική</a:t>
            </a:r>
            <a:r>
              <a:rPr sz="1100" b="1" spc="-30" dirty="0">
                <a:solidFill>
                  <a:srgbClr val="282828"/>
                </a:solidFill>
                <a:latin typeface="Calibri"/>
                <a:cs typeface="Calibri"/>
              </a:rPr>
              <a:t> </a:t>
            </a:r>
            <a:r>
              <a:rPr sz="1100" b="1" spc="-15" dirty="0">
                <a:solidFill>
                  <a:srgbClr val="282828"/>
                </a:solidFill>
                <a:latin typeface="Calibri"/>
                <a:cs typeface="Calibri"/>
              </a:rPr>
              <a:t>συμμόρφωση</a:t>
            </a:r>
            <a:endParaRPr sz="1100" dirty="0">
              <a:latin typeface="Calibri"/>
              <a:cs typeface="Calibri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3083560" y="4326087"/>
            <a:ext cx="1269365" cy="1821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l-GR" sz="1100" b="1" spc="-15" dirty="0">
                <a:solidFill>
                  <a:srgbClr val="282828"/>
                </a:solidFill>
                <a:latin typeface="Calibri"/>
                <a:cs typeface="Calibri"/>
              </a:rPr>
              <a:t>Ανίχνευση ευπαθειών</a:t>
            </a:r>
            <a:endParaRPr sz="1100" dirty="0">
              <a:latin typeface="Calibri"/>
              <a:cs typeface="Calibri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6486293" y="4375904"/>
            <a:ext cx="1658620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b="1" spc="-15" dirty="0">
                <a:solidFill>
                  <a:srgbClr val="282828"/>
                </a:solidFill>
                <a:latin typeface="Calibri"/>
                <a:cs typeface="Calibri"/>
              </a:rPr>
              <a:t>Αντιμετώπιση</a:t>
            </a:r>
            <a:r>
              <a:rPr sz="1100" b="1" spc="-30" dirty="0">
                <a:solidFill>
                  <a:srgbClr val="282828"/>
                </a:solidFill>
                <a:latin typeface="Calibri"/>
                <a:cs typeface="Calibri"/>
              </a:rPr>
              <a:t> </a:t>
            </a:r>
            <a:r>
              <a:rPr sz="1100" b="1" spc="-5" dirty="0">
                <a:solidFill>
                  <a:srgbClr val="282828"/>
                </a:solidFill>
                <a:latin typeface="Calibri"/>
                <a:cs typeface="Calibri"/>
              </a:rPr>
              <a:t>περιστατικών</a:t>
            </a:r>
            <a:endParaRPr sz="11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653539" y="0"/>
            <a:ext cx="8807450" cy="6878955"/>
            <a:chOff x="1653539" y="0"/>
            <a:chExt cx="8807450" cy="6878955"/>
          </a:xfrm>
        </p:grpSpPr>
        <p:sp>
          <p:nvSpPr>
            <p:cNvPr id="3" name="object 3"/>
            <p:cNvSpPr/>
            <p:nvPr/>
          </p:nvSpPr>
          <p:spPr>
            <a:xfrm>
              <a:off x="6896099" y="1270"/>
              <a:ext cx="1818639" cy="6856730"/>
            </a:xfrm>
            <a:custGeom>
              <a:avLst/>
              <a:gdLst/>
              <a:ahLst/>
              <a:cxnLst/>
              <a:rect l="l" t="t" r="r" b="b"/>
              <a:pathLst>
                <a:path w="1818640" h="6856730">
                  <a:moveTo>
                    <a:pt x="0" y="6856730"/>
                  </a:moveTo>
                  <a:lnTo>
                    <a:pt x="1818322" y="0"/>
                  </a:lnTo>
                </a:path>
              </a:pathLst>
            </a:custGeom>
            <a:ln w="22225">
              <a:solidFill>
                <a:srgbClr val="D6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653539" y="1516380"/>
              <a:ext cx="8807450" cy="534162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849119" y="1711959"/>
              <a:ext cx="8229600" cy="4826000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6076949" y="3699510"/>
              <a:ext cx="1859280" cy="589280"/>
            </a:xfrm>
            <a:custGeom>
              <a:avLst/>
              <a:gdLst/>
              <a:ahLst/>
              <a:cxnLst/>
              <a:rect l="l" t="t" r="r" b="b"/>
              <a:pathLst>
                <a:path w="1859279" h="589279">
                  <a:moveTo>
                    <a:pt x="0" y="589279"/>
                  </a:moveTo>
                  <a:lnTo>
                    <a:pt x="1859279" y="589279"/>
                  </a:lnTo>
                  <a:lnTo>
                    <a:pt x="1859279" y="0"/>
                  </a:lnTo>
                  <a:lnTo>
                    <a:pt x="0" y="0"/>
                  </a:lnTo>
                  <a:lnTo>
                    <a:pt x="0" y="589279"/>
                  </a:lnTo>
                </a:path>
              </a:pathLst>
            </a:custGeom>
            <a:ln w="2857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875030" y="411479"/>
            <a:ext cx="3754754" cy="3683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250" spc="170" dirty="0">
                <a:solidFill>
                  <a:srgbClr val="000000"/>
                </a:solidFill>
              </a:rPr>
              <a:t>Ασφάλεια ακραίου</a:t>
            </a:r>
            <a:r>
              <a:rPr sz="2250" spc="185" dirty="0">
                <a:solidFill>
                  <a:srgbClr val="000000"/>
                </a:solidFill>
              </a:rPr>
              <a:t> </a:t>
            </a:r>
            <a:r>
              <a:rPr sz="2250" spc="170" dirty="0">
                <a:solidFill>
                  <a:srgbClr val="000000"/>
                </a:solidFill>
              </a:rPr>
              <a:t>σημείου</a:t>
            </a:r>
            <a:endParaRPr sz="2250"/>
          </a:p>
        </p:txBody>
      </p:sp>
      <p:sp>
        <p:nvSpPr>
          <p:cNvPr id="9" name="object 9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720"/>
              </a:lnSpc>
            </a:pPr>
            <a:r>
              <a:rPr spc="30" dirty="0"/>
              <a:t>40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678815" y="1021715"/>
            <a:ext cx="5464810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b="1" spc="75" dirty="0">
                <a:latin typeface="Calibri"/>
                <a:cs typeface="Calibri"/>
              </a:rPr>
              <a:t>Κυνήγι</a:t>
            </a:r>
            <a:r>
              <a:rPr sz="1100" b="1" spc="40" dirty="0">
                <a:latin typeface="Calibri"/>
                <a:cs typeface="Calibri"/>
              </a:rPr>
              <a:t> </a:t>
            </a:r>
            <a:r>
              <a:rPr sz="1100" b="1" spc="75" dirty="0">
                <a:latin typeface="Calibri"/>
                <a:cs typeface="Calibri"/>
              </a:rPr>
              <a:t>απειλών:</a:t>
            </a:r>
            <a:r>
              <a:rPr sz="1100" b="1" spc="45" dirty="0">
                <a:latin typeface="Calibri"/>
                <a:cs typeface="Calibri"/>
              </a:rPr>
              <a:t> </a:t>
            </a:r>
            <a:r>
              <a:rPr sz="1100" spc="75" dirty="0">
                <a:latin typeface="Calibri"/>
                <a:cs typeface="Calibri"/>
              </a:rPr>
              <a:t>εντοπισμός</a:t>
            </a:r>
            <a:r>
              <a:rPr sz="1100" spc="45" dirty="0">
                <a:latin typeface="Calibri"/>
                <a:cs typeface="Calibri"/>
              </a:rPr>
              <a:t> </a:t>
            </a:r>
            <a:r>
              <a:rPr sz="1100" b="1" spc="75" dirty="0">
                <a:latin typeface="Calibri"/>
                <a:cs typeface="Calibri"/>
              </a:rPr>
              <a:t>δυνητικών</a:t>
            </a:r>
            <a:r>
              <a:rPr sz="1100" b="1" spc="40" dirty="0">
                <a:latin typeface="Calibri"/>
                <a:cs typeface="Calibri"/>
              </a:rPr>
              <a:t> </a:t>
            </a:r>
            <a:r>
              <a:rPr sz="1100" b="1" spc="80" dirty="0">
                <a:latin typeface="Calibri"/>
                <a:cs typeface="Calibri"/>
              </a:rPr>
              <a:t>απειλών</a:t>
            </a:r>
            <a:r>
              <a:rPr sz="1100" b="1" spc="40" dirty="0">
                <a:latin typeface="Calibri"/>
                <a:cs typeface="Calibri"/>
              </a:rPr>
              <a:t> </a:t>
            </a:r>
            <a:r>
              <a:rPr sz="1100" b="1" spc="75" dirty="0">
                <a:latin typeface="Calibri"/>
                <a:cs typeface="Calibri"/>
              </a:rPr>
              <a:t>στον</a:t>
            </a:r>
            <a:r>
              <a:rPr sz="1100" spc="75" dirty="0">
                <a:latin typeface="Calibri"/>
                <a:cs typeface="Calibri"/>
              </a:rPr>
              <a:t>στους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spc="75" dirty="0">
                <a:latin typeface="Calibri"/>
                <a:cs typeface="Calibri"/>
              </a:rPr>
              <a:t>ενεργούς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b="1" spc="65" dirty="0">
                <a:latin typeface="Calibri"/>
                <a:cs typeface="Calibri"/>
              </a:rPr>
              <a:t>πράκτορες.</a:t>
            </a:r>
            <a:endParaRPr sz="11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201419" y="0"/>
            <a:ext cx="9262110" cy="6878955"/>
            <a:chOff x="1201419" y="0"/>
            <a:chExt cx="9262110" cy="6878955"/>
          </a:xfrm>
        </p:grpSpPr>
        <p:sp>
          <p:nvSpPr>
            <p:cNvPr id="3" name="object 3"/>
            <p:cNvSpPr/>
            <p:nvPr/>
          </p:nvSpPr>
          <p:spPr>
            <a:xfrm>
              <a:off x="6896099" y="1270"/>
              <a:ext cx="1818639" cy="6856730"/>
            </a:xfrm>
            <a:custGeom>
              <a:avLst/>
              <a:gdLst/>
              <a:ahLst/>
              <a:cxnLst/>
              <a:rect l="l" t="t" r="r" b="b"/>
              <a:pathLst>
                <a:path w="1818640" h="6856730">
                  <a:moveTo>
                    <a:pt x="0" y="6856730"/>
                  </a:moveTo>
                  <a:lnTo>
                    <a:pt x="1818322" y="0"/>
                  </a:lnTo>
                </a:path>
              </a:pathLst>
            </a:custGeom>
            <a:ln w="22225">
              <a:solidFill>
                <a:srgbClr val="D6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201419" y="1541780"/>
              <a:ext cx="9262110" cy="531495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396999" y="1737359"/>
              <a:ext cx="8684260" cy="4737100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2993390" y="4006849"/>
              <a:ext cx="6885940" cy="662940"/>
            </a:xfrm>
            <a:custGeom>
              <a:avLst/>
              <a:gdLst/>
              <a:ahLst/>
              <a:cxnLst/>
              <a:rect l="l" t="t" r="r" b="b"/>
              <a:pathLst>
                <a:path w="6885940" h="662939">
                  <a:moveTo>
                    <a:pt x="0" y="662939"/>
                  </a:moveTo>
                  <a:lnTo>
                    <a:pt x="6885940" y="662939"/>
                  </a:lnTo>
                  <a:lnTo>
                    <a:pt x="6885940" y="0"/>
                  </a:lnTo>
                  <a:lnTo>
                    <a:pt x="0" y="0"/>
                  </a:lnTo>
                  <a:lnTo>
                    <a:pt x="0" y="662939"/>
                  </a:lnTo>
                </a:path>
              </a:pathLst>
            </a:custGeom>
            <a:ln w="285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875030" y="411479"/>
            <a:ext cx="3754754" cy="3683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250" spc="170" dirty="0">
                <a:solidFill>
                  <a:srgbClr val="000000"/>
                </a:solidFill>
              </a:rPr>
              <a:t>Ασφάλεια ακραίου</a:t>
            </a:r>
            <a:r>
              <a:rPr sz="2250" spc="185" dirty="0">
                <a:solidFill>
                  <a:srgbClr val="000000"/>
                </a:solidFill>
              </a:rPr>
              <a:t> </a:t>
            </a:r>
            <a:r>
              <a:rPr sz="2250" spc="170" dirty="0">
                <a:solidFill>
                  <a:srgbClr val="000000"/>
                </a:solidFill>
              </a:rPr>
              <a:t>σημείου</a:t>
            </a:r>
            <a:endParaRPr sz="2250"/>
          </a:p>
        </p:txBody>
      </p:sp>
      <p:sp>
        <p:nvSpPr>
          <p:cNvPr id="10" name="object 10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720"/>
              </a:lnSpc>
            </a:pPr>
            <a:r>
              <a:rPr spc="30" dirty="0"/>
              <a:t>41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755015" y="1032509"/>
            <a:ext cx="5464810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b="1" spc="75" dirty="0">
                <a:latin typeface="Calibri"/>
                <a:cs typeface="Calibri"/>
              </a:rPr>
              <a:t>Κυνήγι</a:t>
            </a:r>
            <a:r>
              <a:rPr sz="1100" b="1" spc="40" dirty="0">
                <a:latin typeface="Calibri"/>
                <a:cs typeface="Calibri"/>
              </a:rPr>
              <a:t> </a:t>
            </a:r>
            <a:r>
              <a:rPr sz="1100" b="1" spc="75" dirty="0">
                <a:latin typeface="Calibri"/>
                <a:cs typeface="Calibri"/>
              </a:rPr>
              <a:t>απειλών:</a:t>
            </a:r>
            <a:r>
              <a:rPr sz="1100" b="1" spc="45" dirty="0">
                <a:latin typeface="Calibri"/>
                <a:cs typeface="Calibri"/>
              </a:rPr>
              <a:t> </a:t>
            </a:r>
            <a:r>
              <a:rPr sz="1100" spc="75" dirty="0">
                <a:latin typeface="Calibri"/>
                <a:cs typeface="Calibri"/>
              </a:rPr>
              <a:t>εντοπισμός</a:t>
            </a:r>
            <a:r>
              <a:rPr sz="1100" spc="45" dirty="0">
                <a:latin typeface="Calibri"/>
                <a:cs typeface="Calibri"/>
              </a:rPr>
              <a:t> </a:t>
            </a:r>
            <a:r>
              <a:rPr sz="1100" b="1" spc="75" dirty="0">
                <a:latin typeface="Calibri"/>
                <a:cs typeface="Calibri"/>
              </a:rPr>
              <a:t>δυνητικών</a:t>
            </a:r>
            <a:r>
              <a:rPr sz="1100" b="1" spc="40" dirty="0">
                <a:latin typeface="Calibri"/>
                <a:cs typeface="Calibri"/>
              </a:rPr>
              <a:t> </a:t>
            </a:r>
            <a:r>
              <a:rPr sz="1100" b="1" spc="80" dirty="0">
                <a:latin typeface="Calibri"/>
                <a:cs typeface="Calibri"/>
              </a:rPr>
              <a:t>απειλών</a:t>
            </a:r>
            <a:r>
              <a:rPr sz="1100" b="1" spc="40" dirty="0">
                <a:latin typeface="Calibri"/>
                <a:cs typeface="Calibri"/>
              </a:rPr>
              <a:t> </a:t>
            </a:r>
            <a:r>
              <a:rPr sz="1100" b="1" spc="75" dirty="0">
                <a:latin typeface="Calibri"/>
                <a:cs typeface="Calibri"/>
              </a:rPr>
              <a:t>στον</a:t>
            </a:r>
            <a:r>
              <a:rPr sz="1100" spc="75" dirty="0">
                <a:latin typeface="Calibri"/>
                <a:cs typeface="Calibri"/>
              </a:rPr>
              <a:t>στους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spc="75" dirty="0">
                <a:latin typeface="Calibri"/>
                <a:cs typeface="Calibri"/>
              </a:rPr>
              <a:t>ενεργούς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b="1" spc="65" dirty="0">
                <a:latin typeface="Calibri"/>
                <a:cs typeface="Calibri"/>
              </a:rPr>
              <a:t>πράκτορες.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0162540" y="3267392"/>
            <a:ext cx="1737995" cy="670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0"/>
              </a:spcBef>
              <a:tabLst>
                <a:tab pos="716915" algn="l"/>
              </a:tabLst>
            </a:pPr>
            <a:r>
              <a:rPr sz="850" spc="60" dirty="0">
                <a:solidFill>
                  <a:srgbClr val="CF2D1C"/>
                </a:solidFill>
                <a:latin typeface="Calibri"/>
                <a:cs typeface="Calibri"/>
              </a:rPr>
              <a:t>Έχουν</a:t>
            </a:r>
            <a:r>
              <a:rPr sz="850" spc="65" dirty="0">
                <a:solidFill>
                  <a:srgbClr val="CF2D1C"/>
                </a:solidFill>
                <a:latin typeface="Calibri"/>
                <a:cs typeface="Calibri"/>
              </a:rPr>
              <a:t> </a:t>
            </a:r>
            <a:r>
              <a:rPr sz="850" b="1" spc="50" dirty="0">
                <a:solidFill>
                  <a:srgbClr val="CF2D1C"/>
                </a:solidFill>
                <a:latin typeface="Calibri"/>
                <a:cs typeface="Calibri"/>
              </a:rPr>
              <a:t>εντοπιστεί</a:t>
            </a:r>
            <a:r>
              <a:rPr sz="850" b="1" spc="55" dirty="0">
                <a:solidFill>
                  <a:srgbClr val="CF2D1C"/>
                </a:solidFill>
                <a:latin typeface="Calibri"/>
                <a:cs typeface="Calibri"/>
              </a:rPr>
              <a:t> απειλές</a:t>
            </a:r>
            <a:r>
              <a:rPr sz="850" b="1" spc="60" dirty="0">
                <a:solidFill>
                  <a:srgbClr val="CF2D1C"/>
                </a:solidFill>
                <a:latin typeface="Calibri"/>
                <a:cs typeface="Calibri"/>
              </a:rPr>
              <a:t> </a:t>
            </a:r>
            <a:r>
              <a:rPr sz="850" spc="65" dirty="0">
                <a:solidFill>
                  <a:srgbClr val="CF2D1C"/>
                </a:solidFill>
                <a:latin typeface="Calibri"/>
                <a:cs typeface="Calibri"/>
              </a:rPr>
              <a:t>λόγω </a:t>
            </a:r>
            <a:r>
              <a:rPr sz="850" spc="-180" dirty="0">
                <a:solidFill>
                  <a:srgbClr val="CF2D1C"/>
                </a:solidFill>
                <a:latin typeface="Calibri"/>
                <a:cs typeface="Calibri"/>
              </a:rPr>
              <a:t> </a:t>
            </a:r>
            <a:r>
              <a:rPr sz="850" spc="55" dirty="0">
                <a:solidFill>
                  <a:srgbClr val="CF2D1C"/>
                </a:solidFill>
                <a:latin typeface="Calibri"/>
                <a:cs typeface="Calibri"/>
              </a:rPr>
              <a:t>της</a:t>
            </a:r>
            <a:r>
              <a:rPr sz="850" spc="60" dirty="0">
                <a:solidFill>
                  <a:srgbClr val="CF2D1C"/>
                </a:solidFill>
                <a:latin typeface="Calibri"/>
                <a:cs typeface="Calibri"/>
              </a:rPr>
              <a:t> </a:t>
            </a:r>
            <a:r>
              <a:rPr sz="850" b="1" spc="55" dirty="0">
                <a:solidFill>
                  <a:srgbClr val="CF2D1C"/>
                </a:solidFill>
                <a:latin typeface="Calibri"/>
                <a:cs typeface="Calibri"/>
              </a:rPr>
              <a:t>ανοικτής</a:t>
            </a:r>
            <a:r>
              <a:rPr sz="850" b="1" spc="60" dirty="0">
                <a:solidFill>
                  <a:srgbClr val="CF2D1C"/>
                </a:solidFill>
                <a:latin typeface="Calibri"/>
                <a:cs typeface="Calibri"/>
              </a:rPr>
              <a:t> </a:t>
            </a:r>
            <a:r>
              <a:rPr sz="850" spc="55" dirty="0">
                <a:solidFill>
                  <a:srgbClr val="CF2D1C"/>
                </a:solidFill>
                <a:latin typeface="Calibri"/>
                <a:cs typeface="Calibri"/>
              </a:rPr>
              <a:t>και</a:t>
            </a:r>
            <a:r>
              <a:rPr sz="850" spc="60" dirty="0">
                <a:solidFill>
                  <a:srgbClr val="CF2D1C"/>
                </a:solidFill>
                <a:latin typeface="Calibri"/>
                <a:cs typeface="Calibri"/>
              </a:rPr>
              <a:t> </a:t>
            </a:r>
            <a:r>
              <a:rPr sz="850" b="1" spc="50" dirty="0">
                <a:solidFill>
                  <a:srgbClr val="CF2D1C"/>
                </a:solidFill>
                <a:latin typeface="Calibri"/>
                <a:cs typeface="Calibri"/>
              </a:rPr>
              <a:t>κλειστής </a:t>
            </a:r>
            <a:r>
              <a:rPr sz="850" b="1" spc="-180" dirty="0">
                <a:solidFill>
                  <a:srgbClr val="CF2D1C"/>
                </a:solidFill>
                <a:latin typeface="Calibri"/>
                <a:cs typeface="Calibri"/>
              </a:rPr>
              <a:t> </a:t>
            </a:r>
            <a:r>
              <a:rPr sz="850" b="1" spc="60" dirty="0">
                <a:solidFill>
                  <a:srgbClr val="CF2D1C"/>
                </a:solidFill>
                <a:latin typeface="Calibri"/>
                <a:cs typeface="Calibri"/>
              </a:rPr>
              <a:t>κατάστασης </a:t>
            </a:r>
            <a:r>
              <a:rPr sz="850" b="1" spc="55" dirty="0">
                <a:solidFill>
                  <a:srgbClr val="CF2D1C"/>
                </a:solidFill>
                <a:latin typeface="Calibri"/>
                <a:cs typeface="Calibri"/>
              </a:rPr>
              <a:t>της </a:t>
            </a:r>
            <a:r>
              <a:rPr sz="850" b="1" spc="60" dirty="0">
                <a:solidFill>
                  <a:srgbClr val="CF2D1C"/>
                </a:solidFill>
                <a:latin typeface="Calibri"/>
                <a:cs typeface="Calibri"/>
              </a:rPr>
              <a:t>θύρας 502 </a:t>
            </a:r>
            <a:r>
              <a:rPr sz="850" b="1" spc="50" dirty="0">
                <a:solidFill>
                  <a:srgbClr val="CF2D1C"/>
                </a:solidFill>
                <a:latin typeface="Calibri"/>
                <a:cs typeface="Calibri"/>
              </a:rPr>
              <a:t>(δηλ. </a:t>
            </a:r>
            <a:r>
              <a:rPr sz="850" b="1" spc="-180" dirty="0">
                <a:solidFill>
                  <a:srgbClr val="CF2D1C"/>
                </a:solidFill>
                <a:latin typeface="Calibri"/>
                <a:cs typeface="Calibri"/>
              </a:rPr>
              <a:t> </a:t>
            </a:r>
            <a:r>
              <a:rPr sz="850" b="1" spc="55" dirty="0">
                <a:solidFill>
                  <a:srgbClr val="CF2D1C"/>
                </a:solidFill>
                <a:latin typeface="Calibri"/>
                <a:cs typeface="Calibri"/>
              </a:rPr>
              <a:t>σχ</a:t>
            </a:r>
            <a:r>
              <a:rPr sz="850" b="1" spc="65" dirty="0">
                <a:solidFill>
                  <a:srgbClr val="CF2D1C"/>
                </a:solidFill>
                <a:latin typeface="Calibri"/>
                <a:cs typeface="Calibri"/>
              </a:rPr>
              <a:t>ή</a:t>
            </a:r>
            <a:r>
              <a:rPr sz="850" b="1" spc="70" dirty="0">
                <a:solidFill>
                  <a:srgbClr val="CF2D1C"/>
                </a:solidFill>
                <a:latin typeface="Calibri"/>
                <a:cs typeface="Calibri"/>
              </a:rPr>
              <a:t>μ</a:t>
            </a:r>
            <a:r>
              <a:rPr sz="850" b="1" spc="75" dirty="0">
                <a:solidFill>
                  <a:srgbClr val="CF2D1C"/>
                </a:solidFill>
                <a:latin typeface="Calibri"/>
                <a:cs typeface="Calibri"/>
              </a:rPr>
              <a:t>α</a:t>
            </a:r>
            <a:r>
              <a:rPr sz="850" b="1" dirty="0">
                <a:solidFill>
                  <a:srgbClr val="CF2D1C"/>
                </a:solidFill>
                <a:latin typeface="Calibri"/>
                <a:cs typeface="Calibri"/>
              </a:rPr>
              <a:t>	</a:t>
            </a:r>
            <a:r>
              <a:rPr sz="850" b="1" spc="70" dirty="0">
                <a:solidFill>
                  <a:srgbClr val="CF2D1C"/>
                </a:solidFill>
                <a:latin typeface="Calibri"/>
                <a:cs typeface="Calibri"/>
              </a:rPr>
              <a:t>π</a:t>
            </a:r>
            <a:r>
              <a:rPr sz="850" b="1" spc="50" dirty="0">
                <a:solidFill>
                  <a:srgbClr val="CF2D1C"/>
                </a:solidFill>
                <a:latin typeface="Calibri"/>
                <a:cs typeface="Calibri"/>
              </a:rPr>
              <a:t>ε</a:t>
            </a:r>
            <a:r>
              <a:rPr sz="850" b="1" spc="60" dirty="0">
                <a:solidFill>
                  <a:srgbClr val="CF2D1C"/>
                </a:solidFill>
                <a:latin typeface="Calibri"/>
                <a:cs typeface="Calibri"/>
              </a:rPr>
              <a:t>λ</a:t>
            </a:r>
            <a:r>
              <a:rPr sz="850" b="1" spc="55" dirty="0">
                <a:solidFill>
                  <a:srgbClr val="CF2D1C"/>
                </a:solidFill>
                <a:latin typeface="Calibri"/>
                <a:cs typeface="Calibri"/>
              </a:rPr>
              <a:t>άτ</a:t>
            </a:r>
            <a:r>
              <a:rPr sz="850" b="1" spc="65" dirty="0">
                <a:solidFill>
                  <a:srgbClr val="CF2D1C"/>
                </a:solidFill>
                <a:latin typeface="Calibri"/>
                <a:cs typeface="Calibri"/>
              </a:rPr>
              <a:t>η</a:t>
            </a:r>
            <a:r>
              <a:rPr sz="850" b="1" spc="35" dirty="0">
                <a:solidFill>
                  <a:srgbClr val="CF2D1C"/>
                </a:solidFill>
                <a:latin typeface="Calibri"/>
                <a:cs typeface="Calibri"/>
              </a:rPr>
              <a:t>-</a:t>
            </a:r>
            <a:r>
              <a:rPr sz="850" b="1" spc="45" dirty="0">
                <a:solidFill>
                  <a:srgbClr val="CF2D1C"/>
                </a:solidFill>
                <a:latin typeface="Calibri"/>
                <a:cs typeface="Calibri"/>
              </a:rPr>
              <a:t>δι</a:t>
            </a:r>
            <a:r>
              <a:rPr sz="850" b="1" spc="60" dirty="0">
                <a:solidFill>
                  <a:srgbClr val="CF2D1C"/>
                </a:solidFill>
                <a:latin typeface="Calibri"/>
                <a:cs typeface="Calibri"/>
              </a:rPr>
              <a:t>ακο</a:t>
            </a:r>
            <a:r>
              <a:rPr sz="850" b="1" spc="70" dirty="0">
                <a:solidFill>
                  <a:srgbClr val="CF2D1C"/>
                </a:solidFill>
                <a:latin typeface="Calibri"/>
                <a:cs typeface="Calibri"/>
              </a:rPr>
              <a:t>μ</a:t>
            </a:r>
            <a:r>
              <a:rPr sz="850" b="1" spc="45" dirty="0">
                <a:solidFill>
                  <a:srgbClr val="CF2D1C"/>
                </a:solidFill>
                <a:latin typeface="Calibri"/>
                <a:cs typeface="Calibri"/>
              </a:rPr>
              <a:t>ισ</a:t>
            </a:r>
            <a:r>
              <a:rPr sz="850" b="1" spc="50" dirty="0">
                <a:solidFill>
                  <a:srgbClr val="CF2D1C"/>
                </a:solidFill>
                <a:latin typeface="Calibri"/>
                <a:cs typeface="Calibri"/>
              </a:rPr>
              <a:t>τ</a:t>
            </a:r>
            <a:r>
              <a:rPr sz="850" b="1" spc="40" dirty="0">
                <a:solidFill>
                  <a:srgbClr val="CF2D1C"/>
                </a:solidFill>
                <a:latin typeface="Calibri"/>
                <a:cs typeface="Calibri"/>
              </a:rPr>
              <a:t>ή  </a:t>
            </a:r>
            <a:r>
              <a:rPr sz="850" b="1" spc="70" dirty="0">
                <a:solidFill>
                  <a:srgbClr val="CF2D1C"/>
                </a:solidFill>
                <a:latin typeface="Calibri"/>
                <a:cs typeface="Calibri"/>
              </a:rPr>
              <a:t>Modbus</a:t>
            </a:r>
            <a:r>
              <a:rPr sz="850" b="1" spc="20" dirty="0">
                <a:solidFill>
                  <a:srgbClr val="CF2D1C"/>
                </a:solidFill>
                <a:latin typeface="Calibri"/>
                <a:cs typeface="Calibri"/>
              </a:rPr>
              <a:t> </a:t>
            </a:r>
            <a:r>
              <a:rPr sz="850" b="1" spc="50" dirty="0">
                <a:solidFill>
                  <a:srgbClr val="CF2D1C"/>
                </a:solidFill>
                <a:latin typeface="Calibri"/>
                <a:cs typeface="Calibri"/>
              </a:rPr>
              <a:t>TCP).</a:t>
            </a:r>
            <a:endParaRPr sz="8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490652" y="32702"/>
            <a:ext cx="5348605" cy="6823709"/>
          </a:xfrm>
          <a:custGeom>
            <a:avLst/>
            <a:gdLst/>
            <a:ahLst/>
            <a:cxnLst/>
            <a:rect l="l" t="t" r="r" b="b"/>
            <a:pathLst>
              <a:path w="5348605" h="6823709">
                <a:moveTo>
                  <a:pt x="5348287" y="0"/>
                </a:moveTo>
                <a:lnTo>
                  <a:pt x="1917700" y="0"/>
                </a:lnTo>
                <a:lnTo>
                  <a:pt x="0" y="6823392"/>
                </a:lnTo>
                <a:lnTo>
                  <a:pt x="3430587" y="6823392"/>
                </a:lnTo>
                <a:lnTo>
                  <a:pt x="5348287" y="0"/>
                </a:lnTo>
                <a:close/>
              </a:path>
            </a:pathLst>
          </a:custGeom>
          <a:solidFill>
            <a:srgbClr val="FFB800">
              <a:alpha val="1254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4052887" y="0"/>
            <a:ext cx="2934970" cy="6878955"/>
            <a:chOff x="4052887" y="0"/>
            <a:chExt cx="2934970" cy="6878955"/>
          </a:xfrm>
        </p:grpSpPr>
        <p:sp>
          <p:nvSpPr>
            <p:cNvPr id="4" name="object 4"/>
            <p:cNvSpPr/>
            <p:nvPr/>
          </p:nvSpPr>
          <p:spPr>
            <a:xfrm>
              <a:off x="5453380" y="5113972"/>
              <a:ext cx="798195" cy="1739264"/>
            </a:xfrm>
            <a:custGeom>
              <a:avLst/>
              <a:gdLst/>
              <a:ahLst/>
              <a:cxnLst/>
              <a:rect l="l" t="t" r="r" b="b"/>
              <a:pathLst>
                <a:path w="798195" h="1739265">
                  <a:moveTo>
                    <a:pt x="610235" y="0"/>
                  </a:moveTo>
                  <a:lnTo>
                    <a:pt x="561340" y="6667"/>
                  </a:lnTo>
                  <a:lnTo>
                    <a:pt x="516890" y="25400"/>
                  </a:lnTo>
                  <a:lnTo>
                    <a:pt x="478472" y="55244"/>
                  </a:lnTo>
                  <a:lnTo>
                    <a:pt x="448310" y="94614"/>
                  </a:lnTo>
                  <a:lnTo>
                    <a:pt x="428942" y="142239"/>
                  </a:lnTo>
                  <a:lnTo>
                    <a:pt x="0" y="1738947"/>
                  </a:lnTo>
                  <a:lnTo>
                    <a:pt x="27940" y="1738947"/>
                  </a:lnTo>
                  <a:lnTo>
                    <a:pt x="454025" y="148907"/>
                  </a:lnTo>
                  <a:lnTo>
                    <a:pt x="470535" y="107950"/>
                  </a:lnTo>
                  <a:lnTo>
                    <a:pt x="496252" y="74294"/>
                  </a:lnTo>
                  <a:lnTo>
                    <a:pt x="529590" y="48577"/>
                  </a:lnTo>
                  <a:lnTo>
                    <a:pt x="567690" y="32384"/>
                  </a:lnTo>
                  <a:lnTo>
                    <a:pt x="609600" y="26669"/>
                  </a:lnTo>
                  <a:lnTo>
                    <a:pt x="698750" y="26669"/>
                  </a:lnTo>
                  <a:lnTo>
                    <a:pt x="659130" y="6667"/>
                  </a:lnTo>
                  <a:lnTo>
                    <a:pt x="610235" y="0"/>
                  </a:lnTo>
                  <a:close/>
                </a:path>
                <a:path w="798195" h="1739265">
                  <a:moveTo>
                    <a:pt x="698750" y="26669"/>
                  </a:moveTo>
                  <a:lnTo>
                    <a:pt x="609600" y="26669"/>
                  </a:lnTo>
                  <a:lnTo>
                    <a:pt x="652462" y="32384"/>
                  </a:lnTo>
                  <a:lnTo>
                    <a:pt x="709612" y="60959"/>
                  </a:lnTo>
                  <a:lnTo>
                    <a:pt x="750570" y="109537"/>
                  </a:lnTo>
                  <a:lnTo>
                    <a:pt x="770890" y="170497"/>
                  </a:lnTo>
                  <a:lnTo>
                    <a:pt x="771842" y="202882"/>
                  </a:lnTo>
                  <a:lnTo>
                    <a:pt x="766445" y="235584"/>
                  </a:lnTo>
                  <a:lnTo>
                    <a:pt x="362585" y="1738947"/>
                  </a:lnTo>
                  <a:lnTo>
                    <a:pt x="390525" y="1738947"/>
                  </a:lnTo>
                  <a:lnTo>
                    <a:pt x="791527" y="242252"/>
                  </a:lnTo>
                  <a:lnTo>
                    <a:pt x="797877" y="204787"/>
                  </a:lnTo>
                  <a:lnTo>
                    <a:pt x="796607" y="167322"/>
                  </a:lnTo>
                  <a:lnTo>
                    <a:pt x="773112" y="96202"/>
                  </a:lnTo>
                  <a:lnTo>
                    <a:pt x="724535" y="39687"/>
                  </a:lnTo>
                  <a:lnTo>
                    <a:pt x="698750" y="26669"/>
                  </a:lnTo>
                  <a:close/>
                </a:path>
              </a:pathLst>
            </a:custGeom>
            <a:solidFill>
              <a:srgbClr val="D679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4442459" y="5079"/>
              <a:ext cx="2545080" cy="6837680"/>
            </a:xfrm>
            <a:custGeom>
              <a:avLst/>
              <a:gdLst/>
              <a:ahLst/>
              <a:cxnLst/>
              <a:rect l="l" t="t" r="r" b="b"/>
              <a:pathLst>
                <a:path w="2545079" h="6837680">
                  <a:moveTo>
                    <a:pt x="1321435" y="2283142"/>
                  </a:moveTo>
                  <a:lnTo>
                    <a:pt x="1271587" y="2291397"/>
                  </a:lnTo>
                  <a:lnTo>
                    <a:pt x="1226185" y="2312352"/>
                  </a:lnTo>
                  <a:lnTo>
                    <a:pt x="1187767" y="2345372"/>
                  </a:lnTo>
                  <a:lnTo>
                    <a:pt x="1159510" y="2389187"/>
                  </a:lnTo>
                  <a:lnTo>
                    <a:pt x="1159510" y="2390457"/>
                  </a:lnTo>
                  <a:lnTo>
                    <a:pt x="819150" y="3658870"/>
                  </a:lnTo>
                  <a:lnTo>
                    <a:pt x="0" y="6836410"/>
                  </a:lnTo>
                  <a:lnTo>
                    <a:pt x="13335" y="6837680"/>
                  </a:lnTo>
                  <a:lnTo>
                    <a:pt x="26669" y="6837680"/>
                  </a:lnTo>
                  <a:lnTo>
                    <a:pt x="843365" y="3664902"/>
                  </a:lnTo>
                  <a:lnTo>
                    <a:pt x="1183322" y="2398077"/>
                  </a:lnTo>
                  <a:lnTo>
                    <a:pt x="1208087" y="2360612"/>
                  </a:lnTo>
                  <a:lnTo>
                    <a:pt x="1241107" y="2332355"/>
                  </a:lnTo>
                  <a:lnTo>
                    <a:pt x="1279842" y="2314257"/>
                  </a:lnTo>
                  <a:lnTo>
                    <a:pt x="1322704" y="2307590"/>
                  </a:lnTo>
                  <a:lnTo>
                    <a:pt x="1417637" y="2307590"/>
                  </a:lnTo>
                  <a:lnTo>
                    <a:pt x="1372869" y="2289175"/>
                  </a:lnTo>
                  <a:lnTo>
                    <a:pt x="1321435" y="2283142"/>
                  </a:lnTo>
                  <a:close/>
                </a:path>
                <a:path w="2545079" h="6837680">
                  <a:moveTo>
                    <a:pt x="1417637" y="2307590"/>
                  </a:moveTo>
                  <a:lnTo>
                    <a:pt x="1322704" y="2307590"/>
                  </a:lnTo>
                  <a:lnTo>
                    <a:pt x="1366837" y="2313305"/>
                  </a:lnTo>
                  <a:lnTo>
                    <a:pt x="1412557" y="2334260"/>
                  </a:lnTo>
                  <a:lnTo>
                    <a:pt x="1448435" y="2367280"/>
                  </a:lnTo>
                  <a:lnTo>
                    <a:pt x="1472564" y="2409190"/>
                  </a:lnTo>
                  <a:lnTo>
                    <a:pt x="1483042" y="2456815"/>
                  </a:lnTo>
                  <a:lnTo>
                    <a:pt x="1477962" y="2506662"/>
                  </a:lnTo>
                  <a:lnTo>
                    <a:pt x="1220152" y="3457892"/>
                  </a:lnTo>
                  <a:lnTo>
                    <a:pt x="1214119" y="3493452"/>
                  </a:lnTo>
                  <a:lnTo>
                    <a:pt x="1223010" y="3563620"/>
                  </a:lnTo>
                  <a:lnTo>
                    <a:pt x="1258569" y="3626802"/>
                  </a:lnTo>
                  <a:lnTo>
                    <a:pt x="1314767" y="3670300"/>
                  </a:lnTo>
                  <a:lnTo>
                    <a:pt x="1397635" y="3689350"/>
                  </a:lnTo>
                  <a:lnTo>
                    <a:pt x="1444625" y="3683000"/>
                  </a:lnTo>
                  <a:lnTo>
                    <a:pt x="1487804" y="3664902"/>
                  </a:lnTo>
                  <a:lnTo>
                    <a:pt x="1490662" y="3662680"/>
                  </a:lnTo>
                  <a:lnTo>
                    <a:pt x="1403985" y="3662680"/>
                  </a:lnTo>
                  <a:lnTo>
                    <a:pt x="1354137" y="3657600"/>
                  </a:lnTo>
                  <a:lnTo>
                    <a:pt x="1299210" y="3630612"/>
                  </a:lnTo>
                  <a:lnTo>
                    <a:pt x="1259204" y="3584257"/>
                  </a:lnTo>
                  <a:lnTo>
                    <a:pt x="1239202" y="3526155"/>
                  </a:lnTo>
                  <a:lnTo>
                    <a:pt x="1238567" y="3495357"/>
                  </a:lnTo>
                  <a:lnTo>
                    <a:pt x="1243964" y="3464242"/>
                  </a:lnTo>
                  <a:lnTo>
                    <a:pt x="1502092" y="2513012"/>
                  </a:lnTo>
                  <a:lnTo>
                    <a:pt x="1508442" y="2464435"/>
                  </a:lnTo>
                  <a:lnTo>
                    <a:pt x="1502092" y="2417445"/>
                  </a:lnTo>
                  <a:lnTo>
                    <a:pt x="1483994" y="2374265"/>
                  </a:lnTo>
                  <a:lnTo>
                    <a:pt x="1455737" y="2336800"/>
                  </a:lnTo>
                  <a:lnTo>
                    <a:pt x="1418272" y="2307907"/>
                  </a:lnTo>
                  <a:lnTo>
                    <a:pt x="1417637" y="2307590"/>
                  </a:lnTo>
                  <a:close/>
                </a:path>
                <a:path w="2545079" h="6837680">
                  <a:moveTo>
                    <a:pt x="2545080" y="0"/>
                  </a:moveTo>
                  <a:lnTo>
                    <a:pt x="2518410" y="0"/>
                  </a:lnTo>
                  <a:lnTo>
                    <a:pt x="1939289" y="2101215"/>
                  </a:lnTo>
                  <a:lnTo>
                    <a:pt x="1547494" y="3546475"/>
                  </a:lnTo>
                  <a:lnTo>
                    <a:pt x="1526539" y="3592195"/>
                  </a:lnTo>
                  <a:lnTo>
                    <a:pt x="1493519" y="3628072"/>
                  </a:lnTo>
                  <a:lnTo>
                    <a:pt x="1451610" y="3652202"/>
                  </a:lnTo>
                  <a:lnTo>
                    <a:pt x="1403985" y="3662680"/>
                  </a:lnTo>
                  <a:lnTo>
                    <a:pt x="1490662" y="3662680"/>
                  </a:lnTo>
                  <a:lnTo>
                    <a:pt x="1525269" y="3636645"/>
                  </a:lnTo>
                  <a:lnTo>
                    <a:pt x="1554162" y="3599180"/>
                  </a:lnTo>
                  <a:lnTo>
                    <a:pt x="1572894" y="3554095"/>
                  </a:lnTo>
                  <a:lnTo>
                    <a:pt x="1964689" y="2108835"/>
                  </a:lnTo>
                  <a:lnTo>
                    <a:pt x="2539999" y="16510"/>
                  </a:lnTo>
                  <a:lnTo>
                    <a:pt x="2543810" y="3810"/>
                  </a:lnTo>
                  <a:lnTo>
                    <a:pt x="2545080" y="0"/>
                  </a:lnTo>
                  <a:close/>
                </a:path>
              </a:pathLst>
            </a:custGeom>
            <a:solidFill>
              <a:srgbClr val="FFB8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4064000" y="1270"/>
              <a:ext cx="1818639" cy="6856730"/>
            </a:xfrm>
            <a:custGeom>
              <a:avLst/>
              <a:gdLst/>
              <a:ahLst/>
              <a:cxnLst/>
              <a:rect l="l" t="t" r="r" b="b"/>
              <a:pathLst>
                <a:path w="1818639" h="6856730">
                  <a:moveTo>
                    <a:pt x="1818322" y="0"/>
                  </a:moveTo>
                  <a:lnTo>
                    <a:pt x="0" y="6856730"/>
                  </a:lnTo>
                </a:path>
              </a:pathLst>
            </a:custGeom>
            <a:ln w="22225">
              <a:solidFill>
                <a:srgbClr val="D6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7" name="object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548880" y="6167120"/>
            <a:ext cx="3294379" cy="612140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9914890" y="33019"/>
            <a:ext cx="2174240" cy="1244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50" spc="60" dirty="0">
                <a:solidFill>
                  <a:srgbClr val="FFFFFF"/>
                </a:solidFill>
                <a:latin typeface="Calibri"/>
                <a:cs typeface="Calibri"/>
              </a:rPr>
              <a:t>CSP004_C_E:</a:t>
            </a:r>
            <a:r>
              <a:rPr sz="65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650" spc="55" dirty="0">
                <a:solidFill>
                  <a:srgbClr val="FFFFFF"/>
                </a:solidFill>
                <a:latin typeface="Calibri"/>
                <a:cs typeface="Calibri"/>
              </a:rPr>
              <a:t>Abdelkader</a:t>
            </a:r>
            <a:r>
              <a:rPr sz="65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650" spc="60" dirty="0">
                <a:solidFill>
                  <a:srgbClr val="FFFFFF"/>
                </a:solidFill>
                <a:latin typeface="Calibri"/>
                <a:cs typeface="Calibri"/>
              </a:rPr>
              <a:t>Shaaban</a:t>
            </a:r>
            <a:r>
              <a:rPr sz="65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650" spc="55" dirty="0">
                <a:solidFill>
                  <a:srgbClr val="FFFFFF"/>
                </a:solidFill>
                <a:latin typeface="Calibri"/>
                <a:cs typeface="Calibri"/>
              </a:rPr>
              <a:t>και</a:t>
            </a:r>
            <a:r>
              <a:rPr sz="650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650" spc="50" dirty="0">
                <a:solidFill>
                  <a:srgbClr val="FFFFFF"/>
                </a:solidFill>
                <a:latin typeface="Calibri"/>
                <a:cs typeface="Calibri"/>
              </a:rPr>
              <a:t>Stefan</a:t>
            </a:r>
            <a:r>
              <a:rPr sz="650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650" spc="50" dirty="0">
                <a:solidFill>
                  <a:srgbClr val="FFFFFF"/>
                </a:solidFill>
                <a:latin typeface="Calibri"/>
                <a:cs typeface="Calibri"/>
              </a:rPr>
              <a:t>Schauer</a:t>
            </a:r>
            <a:endParaRPr sz="650">
              <a:latin typeface="Calibri"/>
              <a:cs typeface="Calibri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7050405" y="2119312"/>
            <a:ext cx="3270885" cy="5969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750" spc="215" dirty="0">
                <a:solidFill>
                  <a:srgbClr val="FFB800"/>
                </a:solidFill>
              </a:rPr>
              <a:t>Σας</a:t>
            </a:r>
            <a:r>
              <a:rPr sz="3750" spc="135" dirty="0">
                <a:solidFill>
                  <a:srgbClr val="FFB800"/>
                </a:solidFill>
              </a:rPr>
              <a:t> </a:t>
            </a:r>
            <a:r>
              <a:rPr sz="3750" spc="240" dirty="0">
                <a:solidFill>
                  <a:srgbClr val="FFB800"/>
                </a:solidFill>
              </a:rPr>
              <a:t>ευχαριστώ</a:t>
            </a:r>
            <a:endParaRPr sz="3750"/>
          </a:p>
        </p:txBody>
      </p:sp>
      <p:sp>
        <p:nvSpPr>
          <p:cNvPr id="10" name="object 10"/>
          <p:cNvSpPr txBox="1"/>
          <p:nvPr/>
        </p:nvSpPr>
        <p:spPr>
          <a:xfrm>
            <a:off x="7050405" y="3339147"/>
            <a:ext cx="3314065" cy="127470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l"/>
            <a:r>
              <a:rPr sz="1000" spc="100" dirty="0">
                <a:solidFill>
                  <a:srgbClr val="FFFFFF"/>
                </a:solidFill>
                <a:latin typeface="Calibri"/>
                <a:cs typeface="Calibri"/>
              </a:rPr>
              <a:t>Παρακαλούμε </a:t>
            </a:r>
            <a:r>
              <a:rPr sz="1000" spc="80" dirty="0">
                <a:solidFill>
                  <a:srgbClr val="FFFFFF"/>
                </a:solidFill>
                <a:latin typeface="Calibri"/>
                <a:cs typeface="Calibri"/>
              </a:rPr>
              <a:t>στείλτε </a:t>
            </a:r>
            <a:r>
              <a:rPr sz="1000" spc="90" dirty="0">
                <a:solidFill>
                  <a:srgbClr val="FFFFFF"/>
                </a:solidFill>
                <a:latin typeface="Calibri"/>
                <a:cs typeface="Calibri"/>
              </a:rPr>
              <a:t>όλες </a:t>
            </a:r>
            <a:r>
              <a:rPr sz="1000" spc="70" dirty="0">
                <a:solidFill>
                  <a:srgbClr val="FFFFFF"/>
                </a:solidFill>
                <a:latin typeface="Calibri"/>
                <a:cs typeface="Calibri"/>
              </a:rPr>
              <a:t>τις </a:t>
            </a:r>
            <a:r>
              <a:rPr sz="1000" spc="90" dirty="0">
                <a:solidFill>
                  <a:srgbClr val="FFFFFF"/>
                </a:solidFill>
                <a:latin typeface="Calibri"/>
                <a:cs typeface="Calibri"/>
              </a:rPr>
              <a:t>ερωτήσεις </a:t>
            </a:r>
            <a:r>
              <a:rPr sz="1000" spc="95" dirty="0" err="1">
                <a:solidFill>
                  <a:srgbClr val="FFFFFF"/>
                </a:solidFill>
                <a:latin typeface="Calibri"/>
                <a:cs typeface="Calibri"/>
              </a:rPr>
              <a:t>στη</a:t>
            </a:r>
            <a:r>
              <a:rPr sz="1000" spc="9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1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lang="en-US" sz="1800" b="0" i="0" u="none" strike="noStrike" baseline="0" dirty="0">
                <a:solidFill>
                  <a:srgbClr val="FFFFFF"/>
                </a:solidFill>
                <a:latin typeface="CenturyGothic"/>
              </a:rPr>
              <a:t>Abdelkader Shaaban,</a:t>
            </a:r>
          </a:p>
          <a:p>
            <a:pPr algn="l"/>
            <a:r>
              <a:rPr lang="en-US" sz="1800" b="0" i="0" u="none" strike="noStrike" baseline="0" dirty="0">
                <a:solidFill>
                  <a:srgbClr val="87882D"/>
                </a:solidFill>
                <a:latin typeface="CenturyGothic"/>
              </a:rPr>
              <a:t>abdelkader.Shaaban@ait.ac.at</a:t>
            </a:r>
          </a:p>
          <a:p>
            <a:pPr algn="l"/>
            <a:r>
              <a:rPr lang="en-US" sz="1800" b="0" i="0" u="none" strike="noStrike" baseline="0" dirty="0">
                <a:solidFill>
                  <a:srgbClr val="FFFFFF"/>
                </a:solidFill>
                <a:latin typeface="CenturyGothic"/>
              </a:rPr>
              <a:t>Stefan Schauer</a:t>
            </a:r>
          </a:p>
          <a:p>
            <a:pPr algn="l"/>
            <a:r>
              <a:rPr lang="en-US" sz="1800" b="0" i="0" u="none" strike="noStrike" baseline="0" dirty="0">
                <a:solidFill>
                  <a:srgbClr val="87882D"/>
                </a:solidFill>
                <a:latin typeface="CenturyGothic"/>
              </a:rPr>
              <a:t>Stefan.Schauer@ait.ac.at</a:t>
            </a:r>
            <a:endParaRPr sz="10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0843260" cy="6883400"/>
            <a:chOff x="0" y="0"/>
            <a:chExt cx="10843260" cy="6883400"/>
          </a:xfrm>
        </p:grpSpPr>
        <p:sp>
          <p:nvSpPr>
            <p:cNvPr id="3" name="object 3"/>
            <p:cNvSpPr/>
            <p:nvPr/>
          </p:nvSpPr>
          <p:spPr>
            <a:xfrm>
              <a:off x="5386387" y="1270"/>
              <a:ext cx="5361305" cy="6838950"/>
            </a:xfrm>
            <a:custGeom>
              <a:avLst/>
              <a:gdLst/>
              <a:ahLst/>
              <a:cxnLst/>
              <a:rect l="l" t="t" r="r" b="b"/>
              <a:pathLst>
                <a:path w="5361305" h="6838950">
                  <a:moveTo>
                    <a:pt x="5360987" y="0"/>
                  </a:moveTo>
                  <a:lnTo>
                    <a:pt x="1922145" y="0"/>
                  </a:lnTo>
                  <a:lnTo>
                    <a:pt x="0" y="6838950"/>
                  </a:lnTo>
                  <a:lnTo>
                    <a:pt x="3438842" y="6838950"/>
                  </a:lnTo>
                  <a:lnTo>
                    <a:pt x="5360987" y="0"/>
                  </a:lnTo>
                  <a:close/>
                </a:path>
              </a:pathLst>
            </a:custGeom>
            <a:solidFill>
              <a:srgbClr val="FFB800">
                <a:alpha val="22352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4563109" y="0"/>
              <a:ext cx="1924685" cy="6858000"/>
            </a:xfrm>
            <a:custGeom>
              <a:avLst/>
              <a:gdLst/>
              <a:ahLst/>
              <a:cxnLst/>
              <a:rect l="l" t="t" r="r" b="b"/>
              <a:pathLst>
                <a:path w="1924685" h="6858000">
                  <a:moveTo>
                    <a:pt x="1924685" y="0"/>
                  </a:moveTo>
                  <a:lnTo>
                    <a:pt x="0" y="6858000"/>
                  </a:lnTo>
                </a:path>
              </a:pathLst>
            </a:custGeom>
            <a:ln w="25400">
              <a:solidFill>
                <a:srgbClr val="D6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3508375" y="0"/>
              <a:ext cx="2549525" cy="6847205"/>
            </a:xfrm>
            <a:custGeom>
              <a:avLst/>
              <a:gdLst/>
              <a:ahLst/>
              <a:cxnLst/>
              <a:rect l="l" t="t" r="r" b="b"/>
              <a:pathLst>
                <a:path w="2549525" h="6847205">
                  <a:moveTo>
                    <a:pt x="1325562" y="2279332"/>
                  </a:moveTo>
                  <a:lnTo>
                    <a:pt x="1275397" y="2287587"/>
                  </a:lnTo>
                  <a:lnTo>
                    <a:pt x="1229995" y="2308542"/>
                  </a:lnTo>
                  <a:lnTo>
                    <a:pt x="1191577" y="2341879"/>
                  </a:lnTo>
                  <a:lnTo>
                    <a:pt x="1162685" y="2385695"/>
                  </a:lnTo>
                  <a:lnTo>
                    <a:pt x="1162685" y="2386965"/>
                  </a:lnTo>
                  <a:lnTo>
                    <a:pt x="821689" y="3659187"/>
                  </a:lnTo>
                  <a:lnTo>
                    <a:pt x="0" y="6845934"/>
                  </a:lnTo>
                  <a:lnTo>
                    <a:pt x="6667" y="6846887"/>
                  </a:lnTo>
                  <a:lnTo>
                    <a:pt x="20002" y="6847205"/>
                  </a:lnTo>
                  <a:lnTo>
                    <a:pt x="26670" y="6847205"/>
                  </a:lnTo>
                  <a:lnTo>
                    <a:pt x="845905" y="3665220"/>
                  </a:lnTo>
                  <a:lnTo>
                    <a:pt x="1186814" y="2394585"/>
                  </a:lnTo>
                  <a:lnTo>
                    <a:pt x="1211579" y="2356802"/>
                  </a:lnTo>
                  <a:lnTo>
                    <a:pt x="1244917" y="2328545"/>
                  </a:lnTo>
                  <a:lnTo>
                    <a:pt x="1283970" y="2310447"/>
                  </a:lnTo>
                  <a:lnTo>
                    <a:pt x="1326514" y="2303779"/>
                  </a:lnTo>
                  <a:lnTo>
                    <a:pt x="1421635" y="2303779"/>
                  </a:lnTo>
                  <a:lnTo>
                    <a:pt x="1377314" y="2285365"/>
                  </a:lnTo>
                  <a:lnTo>
                    <a:pt x="1325562" y="2279332"/>
                  </a:lnTo>
                  <a:close/>
                </a:path>
                <a:path w="2549525" h="6847205">
                  <a:moveTo>
                    <a:pt x="1421635" y="2303779"/>
                  </a:moveTo>
                  <a:lnTo>
                    <a:pt x="1326514" y="2303779"/>
                  </a:lnTo>
                  <a:lnTo>
                    <a:pt x="1370964" y="2309495"/>
                  </a:lnTo>
                  <a:lnTo>
                    <a:pt x="1416685" y="2330450"/>
                  </a:lnTo>
                  <a:lnTo>
                    <a:pt x="1452879" y="2363470"/>
                  </a:lnTo>
                  <a:lnTo>
                    <a:pt x="1477010" y="2405697"/>
                  </a:lnTo>
                  <a:lnTo>
                    <a:pt x="1487487" y="2453322"/>
                  </a:lnTo>
                  <a:lnTo>
                    <a:pt x="1482407" y="2503487"/>
                  </a:lnTo>
                  <a:lnTo>
                    <a:pt x="1223645" y="3457575"/>
                  </a:lnTo>
                  <a:lnTo>
                    <a:pt x="1217929" y="3493135"/>
                  </a:lnTo>
                  <a:lnTo>
                    <a:pt x="1226820" y="3563620"/>
                  </a:lnTo>
                  <a:lnTo>
                    <a:pt x="1262379" y="3626802"/>
                  </a:lnTo>
                  <a:lnTo>
                    <a:pt x="1318577" y="3670300"/>
                  </a:lnTo>
                  <a:lnTo>
                    <a:pt x="1401762" y="3689667"/>
                  </a:lnTo>
                  <a:lnTo>
                    <a:pt x="1449070" y="3683317"/>
                  </a:lnTo>
                  <a:lnTo>
                    <a:pt x="1492250" y="3665220"/>
                  </a:lnTo>
                  <a:lnTo>
                    <a:pt x="1495163" y="3662997"/>
                  </a:lnTo>
                  <a:lnTo>
                    <a:pt x="1408112" y="3662997"/>
                  </a:lnTo>
                  <a:lnTo>
                    <a:pt x="1358264" y="3657917"/>
                  </a:lnTo>
                  <a:lnTo>
                    <a:pt x="1303020" y="3630612"/>
                  </a:lnTo>
                  <a:lnTo>
                    <a:pt x="1263014" y="3584257"/>
                  </a:lnTo>
                  <a:lnTo>
                    <a:pt x="1243012" y="3526154"/>
                  </a:lnTo>
                  <a:lnTo>
                    <a:pt x="1242377" y="3495357"/>
                  </a:lnTo>
                  <a:lnTo>
                    <a:pt x="1247775" y="3463925"/>
                  </a:lnTo>
                  <a:lnTo>
                    <a:pt x="1506537" y="2509837"/>
                  </a:lnTo>
                  <a:lnTo>
                    <a:pt x="1512887" y="2460942"/>
                  </a:lnTo>
                  <a:lnTo>
                    <a:pt x="1506537" y="2413952"/>
                  </a:lnTo>
                  <a:lnTo>
                    <a:pt x="1488439" y="2370454"/>
                  </a:lnTo>
                  <a:lnTo>
                    <a:pt x="1460182" y="2333307"/>
                  </a:lnTo>
                  <a:lnTo>
                    <a:pt x="1422400" y="2304097"/>
                  </a:lnTo>
                  <a:lnTo>
                    <a:pt x="1421635" y="2303779"/>
                  </a:lnTo>
                  <a:close/>
                </a:path>
                <a:path w="2549525" h="6847205">
                  <a:moveTo>
                    <a:pt x="2549525" y="0"/>
                  </a:moveTo>
                  <a:lnTo>
                    <a:pt x="2523172" y="0"/>
                  </a:lnTo>
                  <a:lnTo>
                    <a:pt x="1945322" y="2096770"/>
                  </a:lnTo>
                  <a:lnTo>
                    <a:pt x="1552257" y="3546475"/>
                  </a:lnTo>
                  <a:lnTo>
                    <a:pt x="1531302" y="3592195"/>
                  </a:lnTo>
                  <a:lnTo>
                    <a:pt x="1497964" y="3628390"/>
                  </a:lnTo>
                  <a:lnTo>
                    <a:pt x="1456054" y="3652520"/>
                  </a:lnTo>
                  <a:lnTo>
                    <a:pt x="1408112" y="3662997"/>
                  </a:lnTo>
                  <a:lnTo>
                    <a:pt x="1495163" y="3662997"/>
                  </a:lnTo>
                  <a:lnTo>
                    <a:pt x="1529714" y="3636645"/>
                  </a:lnTo>
                  <a:lnTo>
                    <a:pt x="1558925" y="3599179"/>
                  </a:lnTo>
                  <a:lnTo>
                    <a:pt x="1577339" y="3554095"/>
                  </a:lnTo>
                  <a:lnTo>
                    <a:pt x="1970722" y="2104390"/>
                  </a:lnTo>
                  <a:lnTo>
                    <a:pt x="2547620" y="5715"/>
                  </a:lnTo>
                  <a:lnTo>
                    <a:pt x="2549525" y="0"/>
                  </a:lnTo>
                  <a:close/>
                </a:path>
              </a:pathLst>
            </a:custGeom>
            <a:solidFill>
              <a:srgbClr val="FFB8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5841365" cy="6858000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549832" y="6167754"/>
              <a:ext cx="3293427" cy="611187"/>
            </a:xfrm>
            <a:prstGeom prst="rect">
              <a:avLst/>
            </a:prstGeom>
          </p:spPr>
        </p:pic>
      </p:grpSp>
      <p:sp>
        <p:nvSpPr>
          <p:cNvPr id="8" name="object 8"/>
          <p:cNvSpPr txBox="1"/>
          <p:nvPr/>
        </p:nvSpPr>
        <p:spPr>
          <a:xfrm>
            <a:off x="9917430" y="33019"/>
            <a:ext cx="2174240" cy="1244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50" spc="60" dirty="0">
                <a:latin typeface="Calibri"/>
                <a:cs typeface="Calibri"/>
              </a:rPr>
              <a:t>CSP004_C_E:</a:t>
            </a:r>
            <a:r>
              <a:rPr sz="650" spc="35" dirty="0">
                <a:latin typeface="Calibri"/>
                <a:cs typeface="Calibri"/>
              </a:rPr>
              <a:t> </a:t>
            </a:r>
            <a:r>
              <a:rPr sz="650" spc="55" dirty="0">
                <a:latin typeface="Calibri"/>
                <a:cs typeface="Calibri"/>
              </a:rPr>
              <a:t>Abdelkader</a:t>
            </a:r>
            <a:r>
              <a:rPr sz="650" spc="30" dirty="0">
                <a:latin typeface="Calibri"/>
                <a:cs typeface="Calibri"/>
              </a:rPr>
              <a:t> </a:t>
            </a:r>
            <a:r>
              <a:rPr sz="650" spc="60" dirty="0">
                <a:latin typeface="Calibri"/>
                <a:cs typeface="Calibri"/>
              </a:rPr>
              <a:t>Shaaban</a:t>
            </a:r>
            <a:r>
              <a:rPr sz="650" spc="40" dirty="0">
                <a:latin typeface="Calibri"/>
                <a:cs typeface="Calibri"/>
              </a:rPr>
              <a:t> </a:t>
            </a:r>
            <a:r>
              <a:rPr sz="650" spc="55" dirty="0">
                <a:latin typeface="Calibri"/>
                <a:cs typeface="Calibri"/>
              </a:rPr>
              <a:t>και</a:t>
            </a:r>
            <a:r>
              <a:rPr sz="650" spc="25" dirty="0">
                <a:latin typeface="Calibri"/>
                <a:cs typeface="Calibri"/>
              </a:rPr>
              <a:t> </a:t>
            </a:r>
            <a:r>
              <a:rPr sz="650" spc="50" dirty="0">
                <a:latin typeface="Calibri"/>
                <a:cs typeface="Calibri"/>
              </a:rPr>
              <a:t>Stefan</a:t>
            </a:r>
            <a:r>
              <a:rPr sz="650" spc="25" dirty="0">
                <a:latin typeface="Calibri"/>
                <a:cs typeface="Calibri"/>
              </a:rPr>
              <a:t> </a:t>
            </a:r>
            <a:r>
              <a:rPr sz="650" spc="50" dirty="0">
                <a:latin typeface="Calibri"/>
                <a:cs typeface="Calibri"/>
              </a:rPr>
              <a:t>Schauer</a:t>
            </a:r>
            <a:endParaRPr sz="650">
              <a:latin typeface="Calibri"/>
              <a:cs typeface="Calibri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7812087" y="683259"/>
            <a:ext cx="3685540" cy="1244600"/>
          </a:xfrm>
          <a:prstGeom prst="rect">
            <a:avLst/>
          </a:prstGeom>
        </p:spPr>
        <p:txBody>
          <a:bodyPr vert="horz" wrap="square" lIns="0" tIns="41910" rIns="0" bIns="0" rtlCol="0">
            <a:spAutoFit/>
          </a:bodyPr>
          <a:lstStyle/>
          <a:p>
            <a:pPr marL="12700" marR="5080" algn="ctr">
              <a:lnSpc>
                <a:spcPts val="3150"/>
              </a:lnSpc>
              <a:spcBef>
                <a:spcPts val="330"/>
              </a:spcBef>
            </a:pPr>
            <a:r>
              <a:rPr sz="2750" spc="135" dirty="0">
                <a:solidFill>
                  <a:srgbClr val="000000"/>
                </a:solidFill>
                <a:latin typeface="Calibri"/>
                <a:cs typeface="Calibri"/>
              </a:rPr>
              <a:t>Προστασία</a:t>
            </a:r>
            <a:r>
              <a:rPr sz="2750" spc="8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750" spc="114" dirty="0">
                <a:solidFill>
                  <a:srgbClr val="000000"/>
                </a:solidFill>
                <a:latin typeface="Calibri"/>
                <a:cs typeface="Calibri"/>
              </a:rPr>
              <a:t>δικτύου</a:t>
            </a:r>
            <a:r>
              <a:rPr sz="2750" spc="7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750" spc="114" dirty="0">
                <a:solidFill>
                  <a:srgbClr val="000000"/>
                </a:solidFill>
                <a:latin typeface="Calibri"/>
                <a:cs typeface="Calibri"/>
              </a:rPr>
              <a:t>για </a:t>
            </a:r>
            <a:r>
              <a:rPr sz="2750" spc="-60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750" spc="125" dirty="0">
                <a:solidFill>
                  <a:srgbClr val="000000"/>
                </a:solidFill>
                <a:latin typeface="Calibri"/>
                <a:cs typeface="Calibri"/>
              </a:rPr>
              <a:t>συστήματα </a:t>
            </a:r>
            <a:r>
              <a:rPr sz="2750" spc="100" dirty="0">
                <a:solidFill>
                  <a:srgbClr val="000000"/>
                </a:solidFill>
                <a:latin typeface="Calibri"/>
                <a:cs typeface="Calibri"/>
              </a:rPr>
              <a:t>ελέγχου </a:t>
            </a:r>
            <a:r>
              <a:rPr sz="2750" spc="10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750" spc="90" dirty="0">
                <a:solidFill>
                  <a:srgbClr val="000000"/>
                </a:solidFill>
                <a:latin typeface="Calibri"/>
                <a:cs typeface="Calibri"/>
              </a:rPr>
              <a:t>ενέργειας</a:t>
            </a:r>
            <a:endParaRPr sz="275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198359" y="2121534"/>
            <a:ext cx="2496185" cy="5359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350" b="1" spc="240" dirty="0">
                <a:solidFill>
                  <a:srgbClr val="D6791A"/>
                </a:solidFill>
                <a:latin typeface="Calibri"/>
                <a:cs typeface="Calibri"/>
              </a:rPr>
              <a:t>CSP004_C_E</a:t>
            </a:r>
            <a:endParaRPr sz="335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6892290" y="3287395"/>
            <a:ext cx="3094990" cy="922019"/>
          </a:xfrm>
          <a:prstGeom prst="rect">
            <a:avLst/>
          </a:prstGeom>
        </p:spPr>
        <p:txBody>
          <a:bodyPr vert="horz" wrap="square" lIns="0" tIns="825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50"/>
              </a:spcBef>
            </a:pPr>
            <a:r>
              <a:rPr sz="1000" spc="125" dirty="0">
                <a:latin typeface="Calibri"/>
                <a:cs typeface="Calibri"/>
              </a:rPr>
              <a:t>ΠΑΡΟΥΣ</a:t>
            </a:r>
            <a:r>
              <a:rPr lang="en-US" sz="1000" spc="125" dirty="0">
                <a:latin typeface="Calibri"/>
                <a:cs typeface="Calibri"/>
              </a:rPr>
              <a:t>I</a:t>
            </a:r>
            <a:r>
              <a:rPr sz="1000" spc="125" dirty="0">
                <a:latin typeface="Calibri"/>
                <a:cs typeface="Calibri"/>
              </a:rPr>
              <a:t>ΑΣΗ</a:t>
            </a:r>
            <a:r>
              <a:rPr sz="1000" spc="145" dirty="0">
                <a:latin typeface="Calibri"/>
                <a:cs typeface="Calibri"/>
              </a:rPr>
              <a:t> </a:t>
            </a:r>
            <a:r>
              <a:rPr sz="1000" spc="75" dirty="0">
                <a:latin typeface="Calibri"/>
                <a:cs typeface="Calibri"/>
              </a:rPr>
              <a:t>:</a:t>
            </a:r>
            <a:endParaRPr sz="100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555"/>
              </a:spcBef>
            </a:pPr>
            <a:r>
              <a:rPr sz="1000" spc="105" dirty="0">
                <a:latin typeface="Calibri"/>
                <a:cs typeface="Calibri"/>
              </a:rPr>
              <a:t>DR.</a:t>
            </a:r>
            <a:r>
              <a:rPr sz="1000" spc="130" dirty="0">
                <a:latin typeface="Calibri"/>
                <a:cs typeface="Calibri"/>
              </a:rPr>
              <a:t> </a:t>
            </a:r>
            <a:r>
              <a:rPr sz="1000" spc="135" dirty="0">
                <a:latin typeface="Calibri"/>
                <a:cs typeface="Calibri"/>
              </a:rPr>
              <a:t>STEFAN</a:t>
            </a:r>
            <a:r>
              <a:rPr sz="1000" spc="155" dirty="0">
                <a:latin typeface="Calibri"/>
                <a:cs typeface="Calibri"/>
              </a:rPr>
              <a:t> </a:t>
            </a:r>
            <a:r>
              <a:rPr sz="1000" spc="135" dirty="0">
                <a:latin typeface="Calibri"/>
                <a:cs typeface="Calibri"/>
              </a:rPr>
              <a:t>SCHAUER</a:t>
            </a:r>
            <a:endParaRPr sz="100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530"/>
              </a:spcBef>
            </a:pPr>
            <a:r>
              <a:rPr sz="1000" spc="105" dirty="0">
                <a:latin typeface="Calibri"/>
                <a:cs typeface="Calibri"/>
              </a:rPr>
              <a:t>DR.</a:t>
            </a:r>
            <a:r>
              <a:rPr sz="1000" spc="130" dirty="0">
                <a:latin typeface="Calibri"/>
                <a:cs typeface="Calibri"/>
              </a:rPr>
              <a:t> </a:t>
            </a:r>
            <a:r>
              <a:rPr sz="1000" spc="155" dirty="0">
                <a:latin typeface="Calibri"/>
                <a:cs typeface="Calibri"/>
              </a:rPr>
              <a:t>ABDELKADER</a:t>
            </a:r>
            <a:r>
              <a:rPr sz="1000" spc="175" dirty="0">
                <a:latin typeface="Calibri"/>
                <a:cs typeface="Calibri"/>
              </a:rPr>
              <a:t> </a:t>
            </a:r>
            <a:r>
              <a:rPr sz="1000" spc="145" dirty="0">
                <a:latin typeface="Calibri"/>
                <a:cs typeface="Calibri"/>
              </a:rPr>
              <a:t>SHAABAN</a:t>
            </a:r>
            <a:endParaRPr sz="100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625"/>
              </a:spcBef>
            </a:pPr>
            <a:r>
              <a:rPr sz="1000" b="1" spc="55" dirty="0">
                <a:latin typeface="Calibri"/>
                <a:cs typeface="Calibri"/>
              </a:rPr>
              <a:t>AIT</a:t>
            </a:r>
            <a:r>
              <a:rPr sz="1000" b="1" spc="114" dirty="0">
                <a:latin typeface="Calibri"/>
                <a:cs typeface="Calibri"/>
              </a:rPr>
              <a:t> </a:t>
            </a:r>
            <a:r>
              <a:rPr sz="1000" b="1" spc="90" dirty="0">
                <a:latin typeface="Calibri"/>
                <a:cs typeface="Calibri"/>
              </a:rPr>
              <a:t>ΑΥΣΤΡΙΑΚΌ</a:t>
            </a:r>
            <a:r>
              <a:rPr sz="1000" b="1" spc="165" dirty="0">
                <a:latin typeface="Calibri"/>
                <a:cs typeface="Calibri"/>
              </a:rPr>
              <a:t> </a:t>
            </a:r>
            <a:r>
              <a:rPr sz="1000" b="1" spc="90" dirty="0">
                <a:latin typeface="Calibri"/>
                <a:cs typeface="Calibri"/>
              </a:rPr>
              <a:t>ΘΕΣΜΙΚΟ</a:t>
            </a:r>
            <a:r>
              <a:rPr sz="1000" b="1" spc="175" dirty="0">
                <a:latin typeface="Calibri"/>
                <a:cs typeface="Calibri"/>
              </a:rPr>
              <a:t> </a:t>
            </a:r>
            <a:r>
              <a:rPr sz="1000" b="1" spc="65" dirty="0">
                <a:latin typeface="Calibri"/>
                <a:cs typeface="Calibri"/>
              </a:rPr>
              <a:t>ΟΡΓΑΝΟ</a:t>
            </a:r>
            <a:r>
              <a:rPr sz="1000" b="1" spc="100" dirty="0">
                <a:latin typeface="Calibri"/>
                <a:cs typeface="Calibri"/>
              </a:rPr>
              <a:t> </a:t>
            </a:r>
            <a:r>
              <a:rPr sz="1000" b="1" spc="90" dirty="0">
                <a:latin typeface="Calibri"/>
                <a:cs typeface="Calibri"/>
              </a:rPr>
              <a:t>ΤΕΧΝΟΛΟΓΙΑΣ</a:t>
            </a:r>
            <a:endParaRPr sz="10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0" y="0"/>
            <a:ext cx="6042660" cy="6879590"/>
            <a:chOff x="0" y="0"/>
            <a:chExt cx="6042660" cy="6879590"/>
          </a:xfrm>
        </p:grpSpPr>
        <p:sp>
          <p:nvSpPr>
            <p:cNvPr id="4" name="object 4"/>
            <p:cNvSpPr/>
            <p:nvPr/>
          </p:nvSpPr>
          <p:spPr>
            <a:xfrm>
              <a:off x="4497704" y="5112385"/>
              <a:ext cx="797560" cy="1738630"/>
            </a:xfrm>
            <a:custGeom>
              <a:avLst/>
              <a:gdLst/>
              <a:ahLst/>
              <a:cxnLst/>
              <a:rect l="l" t="t" r="r" b="b"/>
              <a:pathLst>
                <a:path w="797560" h="1738629">
                  <a:moveTo>
                    <a:pt x="609917" y="0"/>
                  </a:moveTo>
                  <a:lnTo>
                    <a:pt x="561340" y="6667"/>
                  </a:lnTo>
                  <a:lnTo>
                    <a:pt x="516572" y="25400"/>
                  </a:lnTo>
                  <a:lnTo>
                    <a:pt x="478155" y="55244"/>
                  </a:lnTo>
                  <a:lnTo>
                    <a:pt x="448310" y="94614"/>
                  </a:lnTo>
                  <a:lnTo>
                    <a:pt x="428625" y="142239"/>
                  </a:lnTo>
                  <a:lnTo>
                    <a:pt x="0" y="1738629"/>
                  </a:lnTo>
                  <a:lnTo>
                    <a:pt x="27940" y="1738629"/>
                  </a:lnTo>
                  <a:lnTo>
                    <a:pt x="453707" y="148907"/>
                  </a:lnTo>
                  <a:lnTo>
                    <a:pt x="470217" y="107950"/>
                  </a:lnTo>
                  <a:lnTo>
                    <a:pt x="496252" y="74294"/>
                  </a:lnTo>
                  <a:lnTo>
                    <a:pt x="529272" y="48577"/>
                  </a:lnTo>
                  <a:lnTo>
                    <a:pt x="567690" y="32384"/>
                  </a:lnTo>
                  <a:lnTo>
                    <a:pt x="609282" y="26669"/>
                  </a:lnTo>
                  <a:lnTo>
                    <a:pt x="698432" y="26669"/>
                  </a:lnTo>
                  <a:lnTo>
                    <a:pt x="658812" y="6667"/>
                  </a:lnTo>
                  <a:lnTo>
                    <a:pt x="609917" y="0"/>
                  </a:lnTo>
                  <a:close/>
                </a:path>
                <a:path w="797560" h="1738629">
                  <a:moveTo>
                    <a:pt x="698432" y="26669"/>
                  </a:moveTo>
                  <a:lnTo>
                    <a:pt x="609282" y="26669"/>
                  </a:lnTo>
                  <a:lnTo>
                    <a:pt x="652145" y="32384"/>
                  </a:lnTo>
                  <a:lnTo>
                    <a:pt x="709295" y="60959"/>
                  </a:lnTo>
                  <a:lnTo>
                    <a:pt x="750252" y="109537"/>
                  </a:lnTo>
                  <a:lnTo>
                    <a:pt x="770572" y="170497"/>
                  </a:lnTo>
                  <a:lnTo>
                    <a:pt x="771525" y="202882"/>
                  </a:lnTo>
                  <a:lnTo>
                    <a:pt x="766127" y="235584"/>
                  </a:lnTo>
                  <a:lnTo>
                    <a:pt x="362585" y="1738629"/>
                  </a:lnTo>
                  <a:lnTo>
                    <a:pt x="390207" y="1738629"/>
                  </a:lnTo>
                  <a:lnTo>
                    <a:pt x="791210" y="242252"/>
                  </a:lnTo>
                  <a:lnTo>
                    <a:pt x="797560" y="204787"/>
                  </a:lnTo>
                  <a:lnTo>
                    <a:pt x="796290" y="167322"/>
                  </a:lnTo>
                  <a:lnTo>
                    <a:pt x="772795" y="96202"/>
                  </a:lnTo>
                  <a:lnTo>
                    <a:pt x="724217" y="39687"/>
                  </a:lnTo>
                  <a:lnTo>
                    <a:pt x="698432" y="26669"/>
                  </a:lnTo>
                  <a:close/>
                </a:path>
              </a:pathLst>
            </a:custGeom>
            <a:solidFill>
              <a:srgbClr val="D679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2933700" y="635"/>
              <a:ext cx="1818639" cy="6857365"/>
            </a:xfrm>
            <a:custGeom>
              <a:avLst/>
              <a:gdLst/>
              <a:ahLst/>
              <a:cxnLst/>
              <a:rect l="l" t="t" r="r" b="b"/>
              <a:pathLst>
                <a:path w="1818639" h="6857365">
                  <a:moveTo>
                    <a:pt x="1818322" y="0"/>
                  </a:moveTo>
                  <a:lnTo>
                    <a:pt x="0" y="6857365"/>
                  </a:lnTo>
                </a:path>
              </a:pathLst>
            </a:custGeom>
            <a:ln w="22225">
              <a:solidFill>
                <a:srgbClr val="D6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3497579" y="18097"/>
              <a:ext cx="2545080" cy="6837045"/>
            </a:xfrm>
            <a:custGeom>
              <a:avLst/>
              <a:gdLst/>
              <a:ahLst/>
              <a:cxnLst/>
              <a:rect l="l" t="t" r="r" b="b"/>
              <a:pathLst>
                <a:path w="2545079" h="6837045">
                  <a:moveTo>
                    <a:pt x="1321435" y="2282825"/>
                  </a:moveTo>
                  <a:lnTo>
                    <a:pt x="1271587" y="2291080"/>
                  </a:lnTo>
                  <a:lnTo>
                    <a:pt x="1226185" y="2312352"/>
                  </a:lnTo>
                  <a:lnTo>
                    <a:pt x="1187767" y="2345055"/>
                  </a:lnTo>
                  <a:lnTo>
                    <a:pt x="1159510" y="2388870"/>
                  </a:lnTo>
                  <a:lnTo>
                    <a:pt x="1159510" y="2390140"/>
                  </a:lnTo>
                  <a:lnTo>
                    <a:pt x="819150" y="3658235"/>
                  </a:lnTo>
                  <a:lnTo>
                    <a:pt x="0" y="6835457"/>
                  </a:lnTo>
                  <a:lnTo>
                    <a:pt x="6667" y="6836092"/>
                  </a:lnTo>
                  <a:lnTo>
                    <a:pt x="20955" y="6836727"/>
                  </a:lnTo>
                  <a:lnTo>
                    <a:pt x="26670" y="6836727"/>
                  </a:lnTo>
                  <a:lnTo>
                    <a:pt x="843365" y="3664267"/>
                  </a:lnTo>
                  <a:lnTo>
                    <a:pt x="1183322" y="2397760"/>
                  </a:lnTo>
                  <a:lnTo>
                    <a:pt x="1208087" y="2360295"/>
                  </a:lnTo>
                  <a:lnTo>
                    <a:pt x="1241107" y="2332037"/>
                  </a:lnTo>
                  <a:lnTo>
                    <a:pt x="1279842" y="2313940"/>
                  </a:lnTo>
                  <a:lnTo>
                    <a:pt x="1322705" y="2307272"/>
                  </a:lnTo>
                  <a:lnTo>
                    <a:pt x="1417637" y="2307272"/>
                  </a:lnTo>
                  <a:lnTo>
                    <a:pt x="1372870" y="2289175"/>
                  </a:lnTo>
                  <a:lnTo>
                    <a:pt x="1321435" y="2282825"/>
                  </a:lnTo>
                  <a:close/>
                </a:path>
                <a:path w="2545079" h="6837045">
                  <a:moveTo>
                    <a:pt x="1417637" y="2307272"/>
                  </a:moveTo>
                  <a:lnTo>
                    <a:pt x="1322705" y="2307272"/>
                  </a:lnTo>
                  <a:lnTo>
                    <a:pt x="1366837" y="2312987"/>
                  </a:lnTo>
                  <a:lnTo>
                    <a:pt x="1412557" y="2333942"/>
                  </a:lnTo>
                  <a:lnTo>
                    <a:pt x="1448435" y="2366962"/>
                  </a:lnTo>
                  <a:lnTo>
                    <a:pt x="1472565" y="2408872"/>
                  </a:lnTo>
                  <a:lnTo>
                    <a:pt x="1483042" y="2456180"/>
                  </a:lnTo>
                  <a:lnTo>
                    <a:pt x="1477962" y="2506345"/>
                  </a:lnTo>
                  <a:lnTo>
                    <a:pt x="1220152" y="3457575"/>
                  </a:lnTo>
                  <a:lnTo>
                    <a:pt x="1214120" y="3492817"/>
                  </a:lnTo>
                  <a:lnTo>
                    <a:pt x="1215072" y="3525837"/>
                  </a:lnTo>
                  <a:lnTo>
                    <a:pt x="1215072" y="3528377"/>
                  </a:lnTo>
                  <a:lnTo>
                    <a:pt x="1223010" y="3562985"/>
                  </a:lnTo>
                  <a:lnTo>
                    <a:pt x="1258570" y="3626167"/>
                  </a:lnTo>
                  <a:lnTo>
                    <a:pt x="1314767" y="3669665"/>
                  </a:lnTo>
                  <a:lnTo>
                    <a:pt x="1397635" y="3688715"/>
                  </a:lnTo>
                  <a:lnTo>
                    <a:pt x="1444625" y="3682365"/>
                  </a:lnTo>
                  <a:lnTo>
                    <a:pt x="1487805" y="3664267"/>
                  </a:lnTo>
                  <a:lnTo>
                    <a:pt x="1490662" y="3662362"/>
                  </a:lnTo>
                  <a:lnTo>
                    <a:pt x="1403985" y="3662362"/>
                  </a:lnTo>
                  <a:lnTo>
                    <a:pt x="1354137" y="3656965"/>
                  </a:lnTo>
                  <a:lnTo>
                    <a:pt x="1299210" y="3629977"/>
                  </a:lnTo>
                  <a:lnTo>
                    <a:pt x="1259205" y="3583940"/>
                  </a:lnTo>
                  <a:lnTo>
                    <a:pt x="1239202" y="3525837"/>
                  </a:lnTo>
                  <a:lnTo>
                    <a:pt x="1238567" y="3495040"/>
                  </a:lnTo>
                  <a:lnTo>
                    <a:pt x="1243965" y="3463925"/>
                  </a:lnTo>
                  <a:lnTo>
                    <a:pt x="1502092" y="2512695"/>
                  </a:lnTo>
                  <a:lnTo>
                    <a:pt x="1508442" y="2464117"/>
                  </a:lnTo>
                  <a:lnTo>
                    <a:pt x="1502092" y="2417127"/>
                  </a:lnTo>
                  <a:lnTo>
                    <a:pt x="1483995" y="2373630"/>
                  </a:lnTo>
                  <a:lnTo>
                    <a:pt x="1455737" y="2336482"/>
                  </a:lnTo>
                  <a:lnTo>
                    <a:pt x="1418272" y="2307590"/>
                  </a:lnTo>
                  <a:lnTo>
                    <a:pt x="1417637" y="2307272"/>
                  </a:lnTo>
                  <a:close/>
                </a:path>
                <a:path w="2545079" h="6837045">
                  <a:moveTo>
                    <a:pt x="2545080" y="0"/>
                  </a:moveTo>
                  <a:lnTo>
                    <a:pt x="2518410" y="0"/>
                  </a:lnTo>
                  <a:lnTo>
                    <a:pt x="1939290" y="2100580"/>
                  </a:lnTo>
                  <a:lnTo>
                    <a:pt x="1547495" y="3545840"/>
                  </a:lnTo>
                  <a:lnTo>
                    <a:pt x="1526540" y="3591560"/>
                  </a:lnTo>
                  <a:lnTo>
                    <a:pt x="1493520" y="3627755"/>
                  </a:lnTo>
                  <a:lnTo>
                    <a:pt x="1451610" y="3651885"/>
                  </a:lnTo>
                  <a:lnTo>
                    <a:pt x="1403985" y="3662362"/>
                  </a:lnTo>
                  <a:lnTo>
                    <a:pt x="1490662" y="3662362"/>
                  </a:lnTo>
                  <a:lnTo>
                    <a:pt x="1525270" y="3636010"/>
                  </a:lnTo>
                  <a:lnTo>
                    <a:pt x="1554162" y="3598545"/>
                  </a:lnTo>
                  <a:lnTo>
                    <a:pt x="1572895" y="3553460"/>
                  </a:lnTo>
                  <a:lnTo>
                    <a:pt x="1964690" y="2108200"/>
                  </a:lnTo>
                  <a:lnTo>
                    <a:pt x="2540000" y="16510"/>
                  </a:lnTo>
                  <a:lnTo>
                    <a:pt x="2543810" y="3810"/>
                  </a:lnTo>
                  <a:lnTo>
                    <a:pt x="2545080" y="0"/>
                  </a:lnTo>
                  <a:close/>
                </a:path>
              </a:pathLst>
            </a:custGeom>
            <a:solidFill>
              <a:srgbClr val="FFB8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5841364" cy="6858000"/>
            </a:xfrm>
            <a:prstGeom prst="rect">
              <a:avLst/>
            </a:prstGeom>
          </p:spPr>
        </p:pic>
      </p:grpSp>
      <p:sp>
        <p:nvSpPr>
          <p:cNvPr id="8" name="object 8"/>
          <p:cNvSpPr txBox="1"/>
          <p:nvPr/>
        </p:nvSpPr>
        <p:spPr>
          <a:xfrm>
            <a:off x="9917430" y="33019"/>
            <a:ext cx="2174240" cy="1244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50" spc="60" dirty="0">
                <a:solidFill>
                  <a:srgbClr val="FFFFFF"/>
                </a:solidFill>
                <a:latin typeface="Calibri"/>
                <a:cs typeface="Calibri"/>
              </a:rPr>
              <a:t>CSP004_C_E:</a:t>
            </a:r>
            <a:r>
              <a:rPr sz="65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650" spc="55" dirty="0">
                <a:solidFill>
                  <a:srgbClr val="FFFFFF"/>
                </a:solidFill>
                <a:latin typeface="Calibri"/>
                <a:cs typeface="Calibri"/>
              </a:rPr>
              <a:t>Abdelkader</a:t>
            </a:r>
            <a:r>
              <a:rPr sz="65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650" spc="60" dirty="0">
                <a:solidFill>
                  <a:srgbClr val="FFFFFF"/>
                </a:solidFill>
                <a:latin typeface="Calibri"/>
                <a:cs typeface="Calibri"/>
              </a:rPr>
              <a:t>Shaaban</a:t>
            </a:r>
            <a:r>
              <a:rPr sz="65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650" spc="55" dirty="0">
                <a:solidFill>
                  <a:srgbClr val="FFFFFF"/>
                </a:solidFill>
                <a:latin typeface="Calibri"/>
                <a:cs typeface="Calibri"/>
              </a:rPr>
              <a:t>και</a:t>
            </a:r>
            <a:r>
              <a:rPr sz="650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650" spc="50" dirty="0">
                <a:solidFill>
                  <a:srgbClr val="FFFFFF"/>
                </a:solidFill>
                <a:latin typeface="Calibri"/>
                <a:cs typeface="Calibri"/>
              </a:rPr>
              <a:t>Stefan</a:t>
            </a:r>
            <a:r>
              <a:rPr sz="650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650" spc="50" dirty="0">
                <a:solidFill>
                  <a:srgbClr val="FFFFFF"/>
                </a:solidFill>
                <a:latin typeface="Calibri"/>
                <a:cs typeface="Calibri"/>
              </a:rPr>
              <a:t>Schauer</a:t>
            </a:r>
            <a:endParaRPr sz="650">
              <a:latin typeface="Calibri"/>
              <a:cs typeface="Calibri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48260" rIns="0" bIns="0" rtlCol="0">
            <a:spAutoFit/>
          </a:bodyPr>
          <a:lstStyle/>
          <a:p>
            <a:pPr marL="7169784" marR="5080" indent="-1017905">
              <a:lnSpc>
                <a:spcPts val="2150"/>
              </a:lnSpc>
              <a:spcBef>
                <a:spcPts val="380"/>
              </a:spcBef>
            </a:pPr>
            <a:r>
              <a:rPr spc="165" dirty="0"/>
              <a:t>Προστασία</a:t>
            </a:r>
            <a:r>
              <a:rPr spc="180" dirty="0"/>
              <a:t> </a:t>
            </a:r>
            <a:r>
              <a:rPr spc="150" dirty="0"/>
              <a:t>δικτύου</a:t>
            </a:r>
            <a:r>
              <a:rPr spc="180" dirty="0"/>
              <a:t> </a:t>
            </a:r>
            <a:r>
              <a:rPr spc="120" dirty="0"/>
              <a:t>για</a:t>
            </a:r>
            <a:r>
              <a:rPr spc="155" dirty="0"/>
              <a:t> συστήματα </a:t>
            </a:r>
            <a:r>
              <a:rPr spc="-484" dirty="0"/>
              <a:t> </a:t>
            </a:r>
            <a:r>
              <a:rPr spc="150" dirty="0"/>
              <a:t>ελέγχου</a:t>
            </a:r>
            <a:r>
              <a:rPr spc="175" dirty="0"/>
              <a:t> </a:t>
            </a:r>
            <a:r>
              <a:rPr spc="145" dirty="0"/>
              <a:t>ενέργειας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6468745" y="1650365"/>
            <a:ext cx="4378325" cy="3295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61745" marR="5080" indent="-1249045">
              <a:lnSpc>
                <a:spcPct val="100000"/>
              </a:lnSpc>
              <a:spcBef>
                <a:spcPts val="100"/>
              </a:spcBef>
            </a:pPr>
            <a:r>
              <a:rPr sz="1000" b="1" spc="45" dirty="0">
                <a:solidFill>
                  <a:srgbClr val="FFB800"/>
                </a:solidFill>
                <a:latin typeface="Calibri"/>
                <a:cs typeface="Calibri"/>
              </a:rPr>
              <a:t>Αυτές</a:t>
            </a:r>
            <a:r>
              <a:rPr sz="1000" b="1" spc="15" dirty="0">
                <a:solidFill>
                  <a:srgbClr val="FFB800"/>
                </a:solidFill>
                <a:latin typeface="Calibri"/>
                <a:cs typeface="Calibri"/>
              </a:rPr>
              <a:t> </a:t>
            </a:r>
            <a:r>
              <a:rPr sz="1000" b="1" spc="35" dirty="0">
                <a:solidFill>
                  <a:srgbClr val="FFB800"/>
                </a:solidFill>
                <a:latin typeface="Calibri"/>
                <a:cs typeface="Calibri"/>
              </a:rPr>
              <a:t>οι</a:t>
            </a:r>
            <a:r>
              <a:rPr sz="1000" b="1" spc="15" dirty="0">
                <a:solidFill>
                  <a:srgbClr val="FFB800"/>
                </a:solidFill>
                <a:latin typeface="Calibri"/>
                <a:cs typeface="Calibri"/>
              </a:rPr>
              <a:t> </a:t>
            </a:r>
            <a:r>
              <a:rPr sz="1000" b="1" spc="45" dirty="0">
                <a:solidFill>
                  <a:srgbClr val="FFB800"/>
                </a:solidFill>
                <a:latin typeface="Calibri"/>
                <a:cs typeface="Calibri"/>
              </a:rPr>
              <a:t>διαφάνειες</a:t>
            </a:r>
            <a:r>
              <a:rPr sz="1000" b="1" spc="15" dirty="0">
                <a:solidFill>
                  <a:srgbClr val="FFB800"/>
                </a:solidFill>
                <a:latin typeface="Calibri"/>
                <a:cs typeface="Calibri"/>
              </a:rPr>
              <a:t> </a:t>
            </a:r>
            <a:r>
              <a:rPr sz="1000" b="1" spc="50" dirty="0">
                <a:solidFill>
                  <a:srgbClr val="FFB800"/>
                </a:solidFill>
                <a:latin typeface="Calibri"/>
                <a:cs typeface="Calibri"/>
              </a:rPr>
              <a:t>περιγράφουν</a:t>
            </a:r>
            <a:r>
              <a:rPr sz="1000" b="1" spc="15" dirty="0">
                <a:solidFill>
                  <a:srgbClr val="FFB800"/>
                </a:solidFill>
                <a:latin typeface="Calibri"/>
                <a:cs typeface="Calibri"/>
              </a:rPr>
              <a:t> </a:t>
            </a:r>
            <a:r>
              <a:rPr sz="1000" b="1" spc="45" dirty="0">
                <a:solidFill>
                  <a:srgbClr val="FFB800"/>
                </a:solidFill>
                <a:latin typeface="Calibri"/>
                <a:cs typeface="Calibri"/>
              </a:rPr>
              <a:t>τα</a:t>
            </a:r>
            <a:r>
              <a:rPr sz="1000" b="1" spc="15" dirty="0">
                <a:solidFill>
                  <a:srgbClr val="FFB800"/>
                </a:solidFill>
                <a:latin typeface="Calibri"/>
                <a:cs typeface="Calibri"/>
              </a:rPr>
              <a:t> </a:t>
            </a:r>
            <a:r>
              <a:rPr sz="1000" b="1" spc="50" dirty="0">
                <a:solidFill>
                  <a:srgbClr val="FFB800"/>
                </a:solidFill>
                <a:latin typeface="Calibri"/>
                <a:cs typeface="Calibri"/>
              </a:rPr>
              <a:t>ουσιώδη</a:t>
            </a:r>
            <a:r>
              <a:rPr sz="1000" b="1" spc="15" dirty="0">
                <a:solidFill>
                  <a:srgbClr val="FFB800"/>
                </a:solidFill>
                <a:latin typeface="Calibri"/>
                <a:cs typeface="Calibri"/>
              </a:rPr>
              <a:t> </a:t>
            </a:r>
            <a:r>
              <a:rPr sz="1000" b="1" spc="40" dirty="0">
                <a:solidFill>
                  <a:srgbClr val="FFB800"/>
                </a:solidFill>
                <a:latin typeface="Calibri"/>
                <a:cs typeface="Calibri"/>
              </a:rPr>
              <a:t>επιθετικά</a:t>
            </a:r>
            <a:r>
              <a:rPr sz="1000" b="1" spc="15" dirty="0">
                <a:solidFill>
                  <a:srgbClr val="FFB800"/>
                </a:solidFill>
                <a:latin typeface="Calibri"/>
                <a:cs typeface="Calibri"/>
              </a:rPr>
              <a:t> </a:t>
            </a:r>
            <a:r>
              <a:rPr sz="1000" b="1" spc="45" dirty="0">
                <a:solidFill>
                  <a:srgbClr val="FFB800"/>
                </a:solidFill>
                <a:latin typeface="Calibri"/>
                <a:cs typeface="Calibri"/>
              </a:rPr>
              <a:t>εργαλεία</a:t>
            </a:r>
            <a:r>
              <a:rPr sz="1000" b="1" spc="15" dirty="0">
                <a:solidFill>
                  <a:srgbClr val="FFB800"/>
                </a:solidFill>
                <a:latin typeface="Calibri"/>
                <a:cs typeface="Calibri"/>
              </a:rPr>
              <a:t> </a:t>
            </a:r>
            <a:r>
              <a:rPr sz="1000" b="1" spc="50" dirty="0">
                <a:solidFill>
                  <a:srgbClr val="FFB800"/>
                </a:solidFill>
                <a:latin typeface="Calibri"/>
                <a:cs typeface="Calibri"/>
              </a:rPr>
              <a:t>που</a:t>
            </a:r>
            <a:r>
              <a:rPr sz="1000" b="1" spc="15" dirty="0">
                <a:solidFill>
                  <a:srgbClr val="FFB800"/>
                </a:solidFill>
                <a:latin typeface="Calibri"/>
                <a:cs typeface="Calibri"/>
              </a:rPr>
              <a:t> </a:t>
            </a:r>
            <a:r>
              <a:rPr sz="1000" b="1" spc="50" dirty="0">
                <a:solidFill>
                  <a:srgbClr val="FFB800"/>
                </a:solidFill>
                <a:latin typeface="Calibri"/>
                <a:cs typeface="Calibri"/>
              </a:rPr>
              <a:t>θα </a:t>
            </a:r>
            <a:r>
              <a:rPr sz="1000" b="1" spc="-210" dirty="0">
                <a:solidFill>
                  <a:srgbClr val="FFB800"/>
                </a:solidFill>
                <a:latin typeface="Calibri"/>
                <a:cs typeface="Calibri"/>
              </a:rPr>
              <a:t> </a:t>
            </a:r>
            <a:r>
              <a:rPr sz="1000" b="1" spc="45" dirty="0">
                <a:solidFill>
                  <a:srgbClr val="FFB800"/>
                </a:solidFill>
                <a:latin typeface="Calibri"/>
                <a:cs typeface="Calibri"/>
              </a:rPr>
              <a:t>χρησιμοποιηθούν</a:t>
            </a:r>
            <a:r>
              <a:rPr sz="1000" b="1" spc="10" dirty="0">
                <a:solidFill>
                  <a:srgbClr val="FFB800"/>
                </a:solidFill>
                <a:latin typeface="Calibri"/>
                <a:cs typeface="Calibri"/>
              </a:rPr>
              <a:t> </a:t>
            </a:r>
            <a:r>
              <a:rPr sz="1000" b="1" spc="50" dirty="0">
                <a:solidFill>
                  <a:srgbClr val="FFB800"/>
                </a:solidFill>
                <a:latin typeface="Calibri"/>
                <a:cs typeface="Calibri"/>
              </a:rPr>
              <a:t>σε</a:t>
            </a:r>
            <a:r>
              <a:rPr sz="1000" b="1" spc="15" dirty="0">
                <a:solidFill>
                  <a:srgbClr val="FFB800"/>
                </a:solidFill>
                <a:latin typeface="Calibri"/>
                <a:cs typeface="Calibri"/>
              </a:rPr>
              <a:t> </a:t>
            </a:r>
            <a:r>
              <a:rPr sz="1000" b="1" spc="50" dirty="0">
                <a:solidFill>
                  <a:srgbClr val="FFB800"/>
                </a:solidFill>
                <a:latin typeface="Calibri"/>
                <a:cs typeface="Calibri"/>
              </a:rPr>
              <a:t>αυτό</a:t>
            </a:r>
            <a:r>
              <a:rPr sz="1000" b="1" spc="15" dirty="0">
                <a:solidFill>
                  <a:srgbClr val="FFB800"/>
                </a:solidFill>
                <a:latin typeface="Calibri"/>
                <a:cs typeface="Calibri"/>
              </a:rPr>
              <a:t> </a:t>
            </a:r>
            <a:r>
              <a:rPr sz="1000" b="1" spc="45" dirty="0">
                <a:solidFill>
                  <a:srgbClr val="FFB800"/>
                </a:solidFill>
                <a:latin typeface="Calibri"/>
                <a:cs typeface="Calibri"/>
              </a:rPr>
              <a:t>το</a:t>
            </a:r>
            <a:r>
              <a:rPr sz="1000" b="1" spc="10" dirty="0">
                <a:solidFill>
                  <a:srgbClr val="FFB800"/>
                </a:solidFill>
                <a:latin typeface="Calibri"/>
                <a:cs typeface="Calibri"/>
              </a:rPr>
              <a:t> </a:t>
            </a:r>
            <a:r>
              <a:rPr sz="1000" b="1" spc="50" dirty="0">
                <a:solidFill>
                  <a:srgbClr val="FFB800"/>
                </a:solidFill>
                <a:latin typeface="Calibri"/>
                <a:cs typeface="Calibri"/>
              </a:rPr>
              <a:t>μάθημα.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945822" y="2339975"/>
            <a:ext cx="5647055" cy="11950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-635" algn="ctr">
              <a:lnSpc>
                <a:spcPct val="100000"/>
              </a:lnSpc>
              <a:spcBef>
                <a:spcPts val="100"/>
              </a:spcBef>
            </a:pPr>
            <a:r>
              <a:rPr sz="1100" spc="80" dirty="0">
                <a:solidFill>
                  <a:srgbClr val="FF0000"/>
                </a:solidFill>
                <a:latin typeface="Calibri"/>
                <a:cs typeface="Calibri"/>
              </a:rPr>
              <a:t>Αυτά </a:t>
            </a:r>
            <a:r>
              <a:rPr sz="1100" spc="75" dirty="0">
                <a:solidFill>
                  <a:srgbClr val="FF0000"/>
                </a:solidFill>
                <a:latin typeface="Calibri"/>
                <a:cs typeface="Calibri"/>
              </a:rPr>
              <a:t>τα εργαλεία </a:t>
            </a:r>
            <a:r>
              <a:rPr sz="1100" spc="70" dirty="0">
                <a:solidFill>
                  <a:srgbClr val="FF0000"/>
                </a:solidFill>
                <a:latin typeface="Calibri"/>
                <a:cs typeface="Calibri"/>
              </a:rPr>
              <a:t>προορίζονται για </a:t>
            </a:r>
            <a:r>
              <a:rPr sz="1100" spc="80" dirty="0">
                <a:solidFill>
                  <a:srgbClr val="FF0000"/>
                </a:solidFill>
                <a:latin typeface="Calibri"/>
                <a:cs typeface="Calibri"/>
              </a:rPr>
              <a:t>χρήση </a:t>
            </a:r>
            <a:r>
              <a:rPr sz="1100" spc="75" dirty="0">
                <a:solidFill>
                  <a:srgbClr val="FF0000"/>
                </a:solidFill>
                <a:latin typeface="Calibri"/>
                <a:cs typeface="Calibri"/>
              </a:rPr>
              <a:t>στο </a:t>
            </a:r>
            <a:r>
              <a:rPr sz="1100" spc="70" dirty="0">
                <a:solidFill>
                  <a:srgbClr val="FF0000"/>
                </a:solidFill>
                <a:latin typeface="Calibri"/>
                <a:cs typeface="Calibri"/>
              </a:rPr>
              <a:t>πλαίσιο </a:t>
            </a:r>
            <a:r>
              <a:rPr sz="1100" spc="80" dirty="0">
                <a:solidFill>
                  <a:srgbClr val="FF0000"/>
                </a:solidFill>
                <a:latin typeface="Calibri"/>
                <a:cs typeface="Calibri"/>
              </a:rPr>
              <a:t>αυτού </a:t>
            </a:r>
            <a:r>
              <a:rPr sz="1100" spc="75" dirty="0">
                <a:solidFill>
                  <a:srgbClr val="FF0000"/>
                </a:solidFill>
                <a:latin typeface="Calibri"/>
                <a:cs typeface="Calibri"/>
              </a:rPr>
              <a:t>του </a:t>
            </a:r>
            <a:r>
              <a:rPr sz="1100" spc="80" dirty="0">
                <a:solidFill>
                  <a:srgbClr val="FF0000"/>
                </a:solidFill>
                <a:latin typeface="Calibri"/>
                <a:cs typeface="Calibri"/>
              </a:rPr>
              <a:t>μαθήματος </a:t>
            </a:r>
            <a:r>
              <a:rPr sz="1100" spc="70" dirty="0">
                <a:solidFill>
                  <a:srgbClr val="FF0000"/>
                </a:solidFill>
                <a:latin typeface="Calibri"/>
                <a:cs typeface="Calibri"/>
              </a:rPr>
              <a:t>για </a:t>
            </a:r>
            <a:r>
              <a:rPr sz="1100" spc="80" dirty="0">
                <a:solidFill>
                  <a:srgbClr val="FF0000"/>
                </a:solidFill>
                <a:latin typeface="Calibri"/>
                <a:cs typeface="Calibri"/>
              </a:rPr>
              <a:t>να </a:t>
            </a:r>
            <a:r>
              <a:rPr sz="1100" spc="8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100" spc="75" dirty="0">
                <a:solidFill>
                  <a:srgbClr val="FF0000"/>
                </a:solidFill>
                <a:latin typeface="Calibri"/>
                <a:cs typeface="Calibri"/>
              </a:rPr>
              <a:t>καταδείξουν </a:t>
            </a:r>
            <a:r>
              <a:rPr sz="1100" spc="90" dirty="0">
                <a:solidFill>
                  <a:srgbClr val="FF0000"/>
                </a:solidFill>
                <a:latin typeface="Calibri"/>
                <a:cs typeface="Calibri"/>
              </a:rPr>
              <a:t>πώς </a:t>
            </a:r>
            <a:r>
              <a:rPr sz="1100" spc="80" dirty="0">
                <a:solidFill>
                  <a:srgbClr val="FF0000"/>
                </a:solidFill>
                <a:latin typeface="Calibri"/>
                <a:cs typeface="Calibri"/>
              </a:rPr>
              <a:t>μπορούν να </a:t>
            </a:r>
            <a:r>
              <a:rPr sz="1100" spc="75" dirty="0">
                <a:solidFill>
                  <a:srgbClr val="FF0000"/>
                </a:solidFill>
                <a:latin typeface="Calibri"/>
                <a:cs typeface="Calibri"/>
              </a:rPr>
              <a:t>χρησιμοποιηθούν </a:t>
            </a:r>
            <a:r>
              <a:rPr sz="1100" spc="80" dirty="0">
                <a:solidFill>
                  <a:srgbClr val="FF0000"/>
                </a:solidFill>
                <a:latin typeface="Calibri"/>
                <a:cs typeface="Calibri"/>
              </a:rPr>
              <a:t>διάφορα </a:t>
            </a:r>
            <a:r>
              <a:rPr sz="1100" spc="75" dirty="0">
                <a:solidFill>
                  <a:srgbClr val="FF0000"/>
                </a:solidFill>
                <a:latin typeface="Calibri"/>
                <a:cs typeface="Calibri"/>
              </a:rPr>
              <a:t>εργαλεία </a:t>
            </a:r>
            <a:r>
              <a:rPr sz="1100" spc="70" dirty="0">
                <a:solidFill>
                  <a:srgbClr val="FF0000"/>
                </a:solidFill>
                <a:latin typeface="Calibri"/>
                <a:cs typeface="Calibri"/>
              </a:rPr>
              <a:t>για </a:t>
            </a:r>
            <a:r>
              <a:rPr sz="1100" spc="75" dirty="0">
                <a:solidFill>
                  <a:srgbClr val="FF0000"/>
                </a:solidFill>
                <a:latin typeface="Calibri"/>
                <a:cs typeface="Calibri"/>
              </a:rPr>
              <a:t>διάφορες </a:t>
            </a:r>
            <a:r>
              <a:rPr sz="1100" spc="8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100" spc="75" dirty="0">
                <a:solidFill>
                  <a:srgbClr val="FF0000"/>
                </a:solidFill>
                <a:latin typeface="Calibri"/>
                <a:cs typeface="Calibri"/>
              </a:rPr>
              <a:t>δραστηριότητες κυβερνοεπιθέσεων </a:t>
            </a:r>
            <a:r>
              <a:rPr sz="1100" spc="70" dirty="0">
                <a:solidFill>
                  <a:srgbClr val="FF0000"/>
                </a:solidFill>
                <a:latin typeface="Calibri"/>
                <a:cs typeface="Calibri"/>
              </a:rPr>
              <a:t>και </a:t>
            </a:r>
            <a:r>
              <a:rPr sz="1100" spc="80" dirty="0">
                <a:solidFill>
                  <a:srgbClr val="FF0000"/>
                </a:solidFill>
                <a:latin typeface="Calibri"/>
                <a:cs typeface="Calibri"/>
              </a:rPr>
              <a:t>να </a:t>
            </a:r>
            <a:r>
              <a:rPr sz="1100" spc="75" dirty="0">
                <a:solidFill>
                  <a:srgbClr val="FF0000"/>
                </a:solidFill>
                <a:latin typeface="Calibri"/>
                <a:cs typeface="Calibri"/>
              </a:rPr>
              <a:t>διευθυνσιοδοτηθούν </a:t>
            </a:r>
            <a:r>
              <a:rPr sz="1100" spc="60" dirty="0">
                <a:solidFill>
                  <a:srgbClr val="FF0000"/>
                </a:solidFill>
                <a:latin typeface="Calibri"/>
                <a:cs typeface="Calibri"/>
              </a:rPr>
              <a:t>οι </a:t>
            </a:r>
            <a:r>
              <a:rPr sz="1100" spc="80" dirty="0">
                <a:solidFill>
                  <a:srgbClr val="FF0000"/>
                </a:solidFill>
                <a:latin typeface="Calibri"/>
                <a:cs typeface="Calibri"/>
              </a:rPr>
              <a:t>υπάρχουσες </a:t>
            </a:r>
            <a:r>
              <a:rPr sz="1100" spc="8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100" spc="75" dirty="0">
                <a:solidFill>
                  <a:srgbClr val="FF0000"/>
                </a:solidFill>
                <a:latin typeface="Calibri"/>
                <a:cs typeface="Calibri"/>
              </a:rPr>
              <a:t>αδυναμίες</a:t>
            </a:r>
            <a:r>
              <a:rPr sz="1100" spc="4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100" spc="80" dirty="0">
                <a:solidFill>
                  <a:srgbClr val="FF0000"/>
                </a:solidFill>
                <a:latin typeface="Calibri"/>
                <a:cs typeface="Calibri"/>
              </a:rPr>
              <a:t>ασφάλειας</a:t>
            </a:r>
            <a:r>
              <a:rPr sz="1100" spc="5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100" spc="70" dirty="0">
                <a:solidFill>
                  <a:srgbClr val="FF0000"/>
                </a:solidFill>
                <a:latin typeface="Calibri"/>
                <a:cs typeface="Calibri"/>
              </a:rPr>
              <a:t>για</a:t>
            </a:r>
            <a:r>
              <a:rPr sz="1100" spc="4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100" spc="75" dirty="0">
                <a:solidFill>
                  <a:srgbClr val="FF0000"/>
                </a:solidFill>
                <a:latin typeface="Calibri"/>
                <a:cs typeface="Calibri"/>
              </a:rPr>
              <a:t>την</a:t>
            </a:r>
            <a:r>
              <a:rPr sz="1100" spc="3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100" spc="85" dirty="0">
                <a:solidFill>
                  <a:srgbClr val="FF0000"/>
                </a:solidFill>
                <a:latin typeface="Calibri"/>
                <a:cs typeface="Calibri"/>
              </a:rPr>
              <a:t>αποφυγή</a:t>
            </a:r>
            <a:r>
              <a:rPr sz="1100" spc="4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100" spc="85" dirty="0">
                <a:solidFill>
                  <a:srgbClr val="FF0000"/>
                </a:solidFill>
                <a:latin typeface="Calibri"/>
                <a:cs typeface="Calibri"/>
              </a:rPr>
              <a:t>ή</a:t>
            </a:r>
            <a:r>
              <a:rPr sz="1100" spc="4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100" spc="70" dirty="0">
                <a:solidFill>
                  <a:srgbClr val="FF0000"/>
                </a:solidFill>
                <a:latin typeface="Calibri"/>
                <a:cs typeface="Calibri"/>
              </a:rPr>
              <a:t>τον</a:t>
            </a:r>
            <a:r>
              <a:rPr sz="1100" spc="4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100" spc="75" dirty="0">
                <a:solidFill>
                  <a:srgbClr val="FF0000"/>
                </a:solidFill>
                <a:latin typeface="Calibri"/>
                <a:cs typeface="Calibri"/>
              </a:rPr>
              <a:t>μετριασμό</a:t>
            </a:r>
            <a:r>
              <a:rPr sz="1100" spc="4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100" spc="80" dirty="0">
                <a:solidFill>
                  <a:srgbClr val="FF0000"/>
                </a:solidFill>
                <a:latin typeface="Calibri"/>
                <a:cs typeface="Calibri"/>
              </a:rPr>
              <a:t>των</a:t>
            </a:r>
            <a:r>
              <a:rPr sz="1100" spc="4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100" spc="70" dirty="0">
                <a:solidFill>
                  <a:srgbClr val="FF0000"/>
                </a:solidFill>
                <a:latin typeface="Calibri"/>
                <a:cs typeface="Calibri"/>
              </a:rPr>
              <a:t>σχετικών</a:t>
            </a:r>
            <a:r>
              <a:rPr sz="1100" spc="4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100" spc="75" dirty="0">
                <a:solidFill>
                  <a:srgbClr val="FF0000"/>
                </a:solidFill>
                <a:latin typeface="Calibri"/>
                <a:cs typeface="Calibri"/>
              </a:rPr>
              <a:t>κινδύνων</a:t>
            </a:r>
            <a:r>
              <a:rPr sz="1100" spc="3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100" spc="75" dirty="0">
                <a:solidFill>
                  <a:srgbClr val="FF0000"/>
                </a:solidFill>
                <a:latin typeface="Calibri"/>
                <a:cs typeface="Calibri"/>
              </a:rPr>
              <a:t>στον </a:t>
            </a:r>
            <a:r>
              <a:rPr sz="1100" spc="-23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100" spc="75" dirty="0">
                <a:solidFill>
                  <a:srgbClr val="FF0000"/>
                </a:solidFill>
                <a:latin typeface="Calibri"/>
                <a:cs typeface="Calibri"/>
              </a:rPr>
              <a:t>κυβερνοχώρο. </a:t>
            </a:r>
            <a:r>
              <a:rPr sz="1100" spc="85" dirty="0">
                <a:solidFill>
                  <a:srgbClr val="FF0000"/>
                </a:solidFill>
                <a:latin typeface="Calibri"/>
                <a:cs typeface="Calibri"/>
              </a:rPr>
              <a:t>Ως </a:t>
            </a:r>
            <a:r>
              <a:rPr sz="1100" spc="70" dirty="0">
                <a:solidFill>
                  <a:srgbClr val="FF0000"/>
                </a:solidFill>
                <a:latin typeface="Calibri"/>
                <a:cs typeface="Calibri"/>
              </a:rPr>
              <a:t>εκ τούτου, όλες </a:t>
            </a:r>
            <a:r>
              <a:rPr sz="1100" spc="75" dirty="0">
                <a:solidFill>
                  <a:srgbClr val="FF0000"/>
                </a:solidFill>
                <a:latin typeface="Calibri"/>
                <a:cs typeface="Calibri"/>
              </a:rPr>
              <a:t>αυτές </a:t>
            </a:r>
            <a:r>
              <a:rPr sz="1100" spc="65" dirty="0">
                <a:solidFill>
                  <a:srgbClr val="FF0000"/>
                </a:solidFill>
                <a:latin typeface="Calibri"/>
                <a:cs typeface="Calibri"/>
              </a:rPr>
              <a:t>οι </a:t>
            </a:r>
            <a:r>
              <a:rPr sz="1100" spc="70" dirty="0">
                <a:solidFill>
                  <a:srgbClr val="FF0000"/>
                </a:solidFill>
                <a:latin typeface="Calibri"/>
                <a:cs typeface="Calibri"/>
              </a:rPr>
              <a:t>πρακτικές </a:t>
            </a:r>
            <a:r>
              <a:rPr sz="1100" spc="75" dirty="0">
                <a:solidFill>
                  <a:srgbClr val="FF0000"/>
                </a:solidFill>
                <a:latin typeface="Calibri"/>
                <a:cs typeface="Calibri"/>
              </a:rPr>
              <a:t>δραστηριότητες </a:t>
            </a:r>
            <a:r>
              <a:rPr sz="1100" spc="70" dirty="0">
                <a:solidFill>
                  <a:srgbClr val="FF0000"/>
                </a:solidFill>
                <a:latin typeface="Calibri"/>
                <a:cs typeface="Calibri"/>
              </a:rPr>
              <a:t>προορίζονται </a:t>
            </a:r>
            <a:r>
              <a:rPr sz="1100" spc="7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100" spc="70" dirty="0">
                <a:solidFill>
                  <a:srgbClr val="FF0000"/>
                </a:solidFill>
                <a:latin typeface="Calibri"/>
                <a:cs typeface="Calibri"/>
              </a:rPr>
              <a:t>αποκλειστικά και </a:t>
            </a:r>
            <a:r>
              <a:rPr sz="1100" spc="80" dirty="0">
                <a:solidFill>
                  <a:srgbClr val="FF0000"/>
                </a:solidFill>
                <a:latin typeface="Calibri"/>
                <a:cs typeface="Calibri"/>
              </a:rPr>
              <a:t>μόνο </a:t>
            </a:r>
            <a:r>
              <a:rPr sz="1100" spc="70" dirty="0">
                <a:solidFill>
                  <a:srgbClr val="FF0000"/>
                </a:solidFill>
                <a:latin typeface="Calibri"/>
                <a:cs typeface="Calibri"/>
              </a:rPr>
              <a:t>για εκπαιδευτικούς </a:t>
            </a:r>
            <a:r>
              <a:rPr sz="1100" spc="80" dirty="0">
                <a:solidFill>
                  <a:srgbClr val="FF0000"/>
                </a:solidFill>
                <a:latin typeface="Calibri"/>
                <a:cs typeface="Calibri"/>
              </a:rPr>
              <a:t>σκοπούς </a:t>
            </a:r>
            <a:r>
              <a:rPr sz="1100" spc="70" dirty="0">
                <a:solidFill>
                  <a:srgbClr val="FF0000"/>
                </a:solidFill>
                <a:latin typeface="Calibri"/>
                <a:cs typeface="Calibri"/>
              </a:rPr>
              <a:t>και </a:t>
            </a:r>
            <a:r>
              <a:rPr sz="1100" spc="65" dirty="0">
                <a:solidFill>
                  <a:srgbClr val="FF0000"/>
                </a:solidFill>
                <a:latin typeface="Calibri"/>
                <a:cs typeface="Calibri"/>
              </a:rPr>
              <a:t>όχι </a:t>
            </a:r>
            <a:r>
              <a:rPr sz="1100" spc="70" dirty="0">
                <a:solidFill>
                  <a:srgbClr val="FF0000"/>
                </a:solidFill>
                <a:latin typeface="Calibri"/>
                <a:cs typeface="Calibri"/>
              </a:rPr>
              <a:t>για </a:t>
            </a:r>
            <a:r>
              <a:rPr sz="1100" spc="75" dirty="0">
                <a:solidFill>
                  <a:srgbClr val="FF0000"/>
                </a:solidFill>
                <a:latin typeface="Calibri"/>
                <a:cs typeface="Calibri"/>
              </a:rPr>
              <a:t>οποιαδήποτε </a:t>
            </a:r>
            <a:r>
              <a:rPr sz="1100" spc="80" dirty="0">
                <a:solidFill>
                  <a:srgbClr val="FF0000"/>
                </a:solidFill>
                <a:latin typeface="Calibri"/>
                <a:cs typeface="Calibri"/>
              </a:rPr>
              <a:t>άλλη </a:t>
            </a:r>
            <a:r>
              <a:rPr sz="1100" spc="8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100" spc="80" dirty="0">
                <a:solidFill>
                  <a:srgbClr val="FF0000"/>
                </a:solidFill>
                <a:latin typeface="Calibri"/>
                <a:cs typeface="Calibri"/>
              </a:rPr>
              <a:t>κακόβουλη</a:t>
            </a:r>
            <a:r>
              <a:rPr sz="1100" spc="3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100" spc="85" dirty="0">
                <a:solidFill>
                  <a:srgbClr val="FF0000"/>
                </a:solidFill>
                <a:latin typeface="Calibri"/>
                <a:cs typeface="Calibri"/>
              </a:rPr>
              <a:t>ή</a:t>
            </a:r>
            <a:r>
              <a:rPr sz="1100" spc="3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100" spc="75" dirty="0">
                <a:solidFill>
                  <a:srgbClr val="FF0000"/>
                </a:solidFill>
                <a:latin typeface="Calibri"/>
                <a:cs typeface="Calibri"/>
              </a:rPr>
              <a:t>ανεξουσιοδοτημένη</a:t>
            </a:r>
            <a:r>
              <a:rPr sz="1100" spc="2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100" spc="70" dirty="0">
                <a:solidFill>
                  <a:srgbClr val="FF0000"/>
                </a:solidFill>
                <a:latin typeface="Calibri"/>
                <a:cs typeface="Calibri"/>
              </a:rPr>
              <a:t>δραστηριότητα.</a:t>
            </a:r>
            <a:endParaRPr sz="1100">
              <a:latin typeface="Calibri"/>
              <a:cs typeface="Calibri"/>
            </a:endParaRPr>
          </a:p>
        </p:txBody>
      </p:sp>
      <p:pic>
        <p:nvPicPr>
          <p:cNvPr id="12" name="object 1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549832" y="4398645"/>
            <a:ext cx="3246120" cy="602297"/>
          </a:xfrm>
          <a:prstGeom prst="rect">
            <a:avLst/>
          </a:prstGeo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6042660" cy="6879590"/>
            <a:chOff x="0" y="0"/>
            <a:chExt cx="6042660" cy="6879590"/>
          </a:xfrm>
        </p:grpSpPr>
        <p:sp>
          <p:nvSpPr>
            <p:cNvPr id="3" name="object 3"/>
            <p:cNvSpPr/>
            <p:nvPr/>
          </p:nvSpPr>
          <p:spPr>
            <a:xfrm>
              <a:off x="4497704" y="5112385"/>
              <a:ext cx="797560" cy="1738630"/>
            </a:xfrm>
            <a:custGeom>
              <a:avLst/>
              <a:gdLst/>
              <a:ahLst/>
              <a:cxnLst/>
              <a:rect l="l" t="t" r="r" b="b"/>
              <a:pathLst>
                <a:path w="797560" h="1738629">
                  <a:moveTo>
                    <a:pt x="609917" y="0"/>
                  </a:moveTo>
                  <a:lnTo>
                    <a:pt x="561340" y="6667"/>
                  </a:lnTo>
                  <a:lnTo>
                    <a:pt x="516572" y="25400"/>
                  </a:lnTo>
                  <a:lnTo>
                    <a:pt x="478155" y="55244"/>
                  </a:lnTo>
                  <a:lnTo>
                    <a:pt x="448310" y="94614"/>
                  </a:lnTo>
                  <a:lnTo>
                    <a:pt x="428625" y="142239"/>
                  </a:lnTo>
                  <a:lnTo>
                    <a:pt x="0" y="1738629"/>
                  </a:lnTo>
                  <a:lnTo>
                    <a:pt x="27940" y="1738629"/>
                  </a:lnTo>
                  <a:lnTo>
                    <a:pt x="453707" y="148907"/>
                  </a:lnTo>
                  <a:lnTo>
                    <a:pt x="470217" y="107950"/>
                  </a:lnTo>
                  <a:lnTo>
                    <a:pt x="496252" y="74294"/>
                  </a:lnTo>
                  <a:lnTo>
                    <a:pt x="529272" y="48577"/>
                  </a:lnTo>
                  <a:lnTo>
                    <a:pt x="567690" y="32384"/>
                  </a:lnTo>
                  <a:lnTo>
                    <a:pt x="609282" y="26669"/>
                  </a:lnTo>
                  <a:lnTo>
                    <a:pt x="698432" y="26669"/>
                  </a:lnTo>
                  <a:lnTo>
                    <a:pt x="658812" y="6667"/>
                  </a:lnTo>
                  <a:lnTo>
                    <a:pt x="609917" y="0"/>
                  </a:lnTo>
                  <a:close/>
                </a:path>
                <a:path w="797560" h="1738629">
                  <a:moveTo>
                    <a:pt x="698432" y="26669"/>
                  </a:moveTo>
                  <a:lnTo>
                    <a:pt x="609282" y="26669"/>
                  </a:lnTo>
                  <a:lnTo>
                    <a:pt x="652145" y="32384"/>
                  </a:lnTo>
                  <a:lnTo>
                    <a:pt x="709295" y="60959"/>
                  </a:lnTo>
                  <a:lnTo>
                    <a:pt x="750252" y="109537"/>
                  </a:lnTo>
                  <a:lnTo>
                    <a:pt x="770572" y="170497"/>
                  </a:lnTo>
                  <a:lnTo>
                    <a:pt x="771525" y="202882"/>
                  </a:lnTo>
                  <a:lnTo>
                    <a:pt x="766127" y="235584"/>
                  </a:lnTo>
                  <a:lnTo>
                    <a:pt x="362585" y="1738629"/>
                  </a:lnTo>
                  <a:lnTo>
                    <a:pt x="390207" y="1738629"/>
                  </a:lnTo>
                  <a:lnTo>
                    <a:pt x="791210" y="242252"/>
                  </a:lnTo>
                  <a:lnTo>
                    <a:pt x="797560" y="204787"/>
                  </a:lnTo>
                  <a:lnTo>
                    <a:pt x="796290" y="167322"/>
                  </a:lnTo>
                  <a:lnTo>
                    <a:pt x="772795" y="96202"/>
                  </a:lnTo>
                  <a:lnTo>
                    <a:pt x="724217" y="39687"/>
                  </a:lnTo>
                  <a:lnTo>
                    <a:pt x="698432" y="26669"/>
                  </a:lnTo>
                  <a:close/>
                </a:path>
              </a:pathLst>
            </a:custGeom>
            <a:solidFill>
              <a:srgbClr val="D679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2933700" y="635"/>
              <a:ext cx="1818639" cy="6857365"/>
            </a:xfrm>
            <a:custGeom>
              <a:avLst/>
              <a:gdLst/>
              <a:ahLst/>
              <a:cxnLst/>
              <a:rect l="l" t="t" r="r" b="b"/>
              <a:pathLst>
                <a:path w="1818639" h="6857365">
                  <a:moveTo>
                    <a:pt x="1818322" y="0"/>
                  </a:moveTo>
                  <a:lnTo>
                    <a:pt x="0" y="6857365"/>
                  </a:lnTo>
                </a:path>
              </a:pathLst>
            </a:custGeom>
            <a:ln w="22225">
              <a:solidFill>
                <a:srgbClr val="D6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3497579" y="18097"/>
              <a:ext cx="2545080" cy="6837045"/>
            </a:xfrm>
            <a:custGeom>
              <a:avLst/>
              <a:gdLst/>
              <a:ahLst/>
              <a:cxnLst/>
              <a:rect l="l" t="t" r="r" b="b"/>
              <a:pathLst>
                <a:path w="2545079" h="6837045">
                  <a:moveTo>
                    <a:pt x="1321435" y="2282825"/>
                  </a:moveTo>
                  <a:lnTo>
                    <a:pt x="1271587" y="2291080"/>
                  </a:lnTo>
                  <a:lnTo>
                    <a:pt x="1226185" y="2312352"/>
                  </a:lnTo>
                  <a:lnTo>
                    <a:pt x="1187767" y="2345055"/>
                  </a:lnTo>
                  <a:lnTo>
                    <a:pt x="1159510" y="2388870"/>
                  </a:lnTo>
                  <a:lnTo>
                    <a:pt x="1159510" y="2390140"/>
                  </a:lnTo>
                  <a:lnTo>
                    <a:pt x="819150" y="3658235"/>
                  </a:lnTo>
                  <a:lnTo>
                    <a:pt x="0" y="6835457"/>
                  </a:lnTo>
                  <a:lnTo>
                    <a:pt x="6667" y="6836092"/>
                  </a:lnTo>
                  <a:lnTo>
                    <a:pt x="20955" y="6836727"/>
                  </a:lnTo>
                  <a:lnTo>
                    <a:pt x="26670" y="6836727"/>
                  </a:lnTo>
                  <a:lnTo>
                    <a:pt x="843365" y="3664267"/>
                  </a:lnTo>
                  <a:lnTo>
                    <a:pt x="1183322" y="2397760"/>
                  </a:lnTo>
                  <a:lnTo>
                    <a:pt x="1208087" y="2360295"/>
                  </a:lnTo>
                  <a:lnTo>
                    <a:pt x="1241107" y="2332037"/>
                  </a:lnTo>
                  <a:lnTo>
                    <a:pt x="1279842" y="2313940"/>
                  </a:lnTo>
                  <a:lnTo>
                    <a:pt x="1322705" y="2307272"/>
                  </a:lnTo>
                  <a:lnTo>
                    <a:pt x="1417637" y="2307272"/>
                  </a:lnTo>
                  <a:lnTo>
                    <a:pt x="1372870" y="2289175"/>
                  </a:lnTo>
                  <a:lnTo>
                    <a:pt x="1321435" y="2282825"/>
                  </a:lnTo>
                  <a:close/>
                </a:path>
                <a:path w="2545079" h="6837045">
                  <a:moveTo>
                    <a:pt x="1417637" y="2307272"/>
                  </a:moveTo>
                  <a:lnTo>
                    <a:pt x="1322705" y="2307272"/>
                  </a:lnTo>
                  <a:lnTo>
                    <a:pt x="1366837" y="2312987"/>
                  </a:lnTo>
                  <a:lnTo>
                    <a:pt x="1412557" y="2333942"/>
                  </a:lnTo>
                  <a:lnTo>
                    <a:pt x="1448435" y="2366962"/>
                  </a:lnTo>
                  <a:lnTo>
                    <a:pt x="1472565" y="2408872"/>
                  </a:lnTo>
                  <a:lnTo>
                    <a:pt x="1483042" y="2456180"/>
                  </a:lnTo>
                  <a:lnTo>
                    <a:pt x="1477962" y="2506345"/>
                  </a:lnTo>
                  <a:lnTo>
                    <a:pt x="1220152" y="3457575"/>
                  </a:lnTo>
                  <a:lnTo>
                    <a:pt x="1214120" y="3492817"/>
                  </a:lnTo>
                  <a:lnTo>
                    <a:pt x="1215072" y="3525837"/>
                  </a:lnTo>
                  <a:lnTo>
                    <a:pt x="1215072" y="3528377"/>
                  </a:lnTo>
                  <a:lnTo>
                    <a:pt x="1223010" y="3562985"/>
                  </a:lnTo>
                  <a:lnTo>
                    <a:pt x="1258570" y="3626167"/>
                  </a:lnTo>
                  <a:lnTo>
                    <a:pt x="1314767" y="3669665"/>
                  </a:lnTo>
                  <a:lnTo>
                    <a:pt x="1397635" y="3688715"/>
                  </a:lnTo>
                  <a:lnTo>
                    <a:pt x="1444625" y="3682365"/>
                  </a:lnTo>
                  <a:lnTo>
                    <a:pt x="1487805" y="3664267"/>
                  </a:lnTo>
                  <a:lnTo>
                    <a:pt x="1490662" y="3662362"/>
                  </a:lnTo>
                  <a:lnTo>
                    <a:pt x="1403985" y="3662362"/>
                  </a:lnTo>
                  <a:lnTo>
                    <a:pt x="1354137" y="3656965"/>
                  </a:lnTo>
                  <a:lnTo>
                    <a:pt x="1299210" y="3629977"/>
                  </a:lnTo>
                  <a:lnTo>
                    <a:pt x="1259205" y="3583940"/>
                  </a:lnTo>
                  <a:lnTo>
                    <a:pt x="1239202" y="3525837"/>
                  </a:lnTo>
                  <a:lnTo>
                    <a:pt x="1238567" y="3495040"/>
                  </a:lnTo>
                  <a:lnTo>
                    <a:pt x="1243965" y="3463925"/>
                  </a:lnTo>
                  <a:lnTo>
                    <a:pt x="1502092" y="2512695"/>
                  </a:lnTo>
                  <a:lnTo>
                    <a:pt x="1508442" y="2464117"/>
                  </a:lnTo>
                  <a:lnTo>
                    <a:pt x="1502092" y="2417127"/>
                  </a:lnTo>
                  <a:lnTo>
                    <a:pt x="1483995" y="2373630"/>
                  </a:lnTo>
                  <a:lnTo>
                    <a:pt x="1455737" y="2336482"/>
                  </a:lnTo>
                  <a:lnTo>
                    <a:pt x="1418272" y="2307590"/>
                  </a:lnTo>
                  <a:lnTo>
                    <a:pt x="1417637" y="2307272"/>
                  </a:lnTo>
                  <a:close/>
                </a:path>
                <a:path w="2545079" h="6837045">
                  <a:moveTo>
                    <a:pt x="2545080" y="0"/>
                  </a:moveTo>
                  <a:lnTo>
                    <a:pt x="2518410" y="0"/>
                  </a:lnTo>
                  <a:lnTo>
                    <a:pt x="1939290" y="2100580"/>
                  </a:lnTo>
                  <a:lnTo>
                    <a:pt x="1547495" y="3545840"/>
                  </a:lnTo>
                  <a:lnTo>
                    <a:pt x="1526540" y="3591560"/>
                  </a:lnTo>
                  <a:lnTo>
                    <a:pt x="1493520" y="3627755"/>
                  </a:lnTo>
                  <a:lnTo>
                    <a:pt x="1451610" y="3651885"/>
                  </a:lnTo>
                  <a:lnTo>
                    <a:pt x="1403985" y="3662362"/>
                  </a:lnTo>
                  <a:lnTo>
                    <a:pt x="1490662" y="3662362"/>
                  </a:lnTo>
                  <a:lnTo>
                    <a:pt x="1525270" y="3636010"/>
                  </a:lnTo>
                  <a:lnTo>
                    <a:pt x="1554162" y="3598545"/>
                  </a:lnTo>
                  <a:lnTo>
                    <a:pt x="1572895" y="3553460"/>
                  </a:lnTo>
                  <a:lnTo>
                    <a:pt x="1964690" y="2108200"/>
                  </a:lnTo>
                  <a:lnTo>
                    <a:pt x="2540000" y="16510"/>
                  </a:lnTo>
                  <a:lnTo>
                    <a:pt x="2543810" y="3810"/>
                  </a:lnTo>
                  <a:lnTo>
                    <a:pt x="2545080" y="0"/>
                  </a:lnTo>
                  <a:close/>
                </a:path>
              </a:pathLst>
            </a:custGeom>
            <a:solidFill>
              <a:srgbClr val="FFB8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5841364" cy="6858000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9917430" y="33019"/>
            <a:ext cx="2174240" cy="1244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50" spc="60" dirty="0">
                <a:solidFill>
                  <a:srgbClr val="FFFFFF"/>
                </a:solidFill>
                <a:latin typeface="Calibri"/>
                <a:cs typeface="Calibri"/>
              </a:rPr>
              <a:t>CSP004_C_E:</a:t>
            </a:r>
            <a:r>
              <a:rPr sz="65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650" spc="55" dirty="0">
                <a:solidFill>
                  <a:srgbClr val="FFFFFF"/>
                </a:solidFill>
                <a:latin typeface="Calibri"/>
                <a:cs typeface="Calibri"/>
              </a:rPr>
              <a:t>Abdelkader</a:t>
            </a:r>
            <a:r>
              <a:rPr sz="65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650" spc="60" dirty="0">
                <a:solidFill>
                  <a:srgbClr val="FFFFFF"/>
                </a:solidFill>
                <a:latin typeface="Calibri"/>
                <a:cs typeface="Calibri"/>
              </a:rPr>
              <a:t>Shaaban</a:t>
            </a:r>
            <a:r>
              <a:rPr sz="65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650" spc="55" dirty="0">
                <a:solidFill>
                  <a:srgbClr val="FFFFFF"/>
                </a:solidFill>
                <a:latin typeface="Calibri"/>
                <a:cs typeface="Calibri"/>
              </a:rPr>
              <a:t>και</a:t>
            </a:r>
            <a:r>
              <a:rPr sz="650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650" spc="50" dirty="0">
                <a:solidFill>
                  <a:srgbClr val="FFFFFF"/>
                </a:solidFill>
                <a:latin typeface="Calibri"/>
                <a:cs typeface="Calibri"/>
              </a:rPr>
              <a:t>Stefan</a:t>
            </a:r>
            <a:r>
              <a:rPr sz="650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650" spc="50" dirty="0">
                <a:solidFill>
                  <a:srgbClr val="FFFFFF"/>
                </a:solidFill>
                <a:latin typeface="Calibri"/>
                <a:cs typeface="Calibri"/>
              </a:rPr>
              <a:t>Schauer</a:t>
            </a:r>
            <a:endParaRPr sz="650">
              <a:latin typeface="Calibri"/>
              <a:cs typeface="Calibri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5920104" y="2876867"/>
            <a:ext cx="2795270" cy="3683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250" spc="110" dirty="0"/>
              <a:t>Προσομοιωτής GNS3</a:t>
            </a:r>
            <a:endParaRPr sz="2250"/>
          </a:p>
        </p:txBody>
      </p:sp>
      <p:pic>
        <p:nvPicPr>
          <p:cNvPr id="9" name="object 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549832" y="5901054"/>
            <a:ext cx="3246120" cy="602297"/>
          </a:xfrm>
          <a:prstGeom prst="rect">
            <a:avLst/>
          </a:prstGeom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object 3"/>
          <p:cNvGrpSpPr/>
          <p:nvPr/>
        </p:nvGrpSpPr>
        <p:grpSpPr>
          <a:xfrm>
            <a:off x="6883400" y="0"/>
            <a:ext cx="3959860" cy="6879590"/>
            <a:chOff x="6883400" y="0"/>
            <a:chExt cx="3959860" cy="6879590"/>
          </a:xfrm>
        </p:grpSpPr>
        <p:sp>
          <p:nvSpPr>
            <p:cNvPr id="4" name="object 4"/>
            <p:cNvSpPr/>
            <p:nvPr/>
          </p:nvSpPr>
          <p:spPr>
            <a:xfrm>
              <a:off x="6894512" y="635"/>
              <a:ext cx="1818639" cy="6857365"/>
            </a:xfrm>
            <a:custGeom>
              <a:avLst/>
              <a:gdLst/>
              <a:ahLst/>
              <a:cxnLst/>
              <a:rect l="l" t="t" r="r" b="b"/>
              <a:pathLst>
                <a:path w="1818640" h="6857365">
                  <a:moveTo>
                    <a:pt x="0" y="6857365"/>
                  </a:moveTo>
                  <a:lnTo>
                    <a:pt x="1818322" y="0"/>
                  </a:lnTo>
                </a:path>
              </a:pathLst>
            </a:custGeom>
            <a:ln w="22224">
              <a:solidFill>
                <a:srgbClr val="D6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7376794" y="0"/>
              <a:ext cx="2556510" cy="6858000"/>
            </a:xfrm>
            <a:custGeom>
              <a:avLst/>
              <a:gdLst/>
              <a:ahLst/>
              <a:cxnLst/>
              <a:rect l="l" t="t" r="r" b="b"/>
              <a:pathLst>
                <a:path w="2556509" h="6858000">
                  <a:moveTo>
                    <a:pt x="1542414" y="1537335"/>
                  </a:moveTo>
                  <a:lnTo>
                    <a:pt x="1495107" y="1543685"/>
                  </a:lnTo>
                  <a:lnTo>
                    <a:pt x="1451609" y="1561782"/>
                  </a:lnTo>
                  <a:lnTo>
                    <a:pt x="1413827" y="1590357"/>
                  </a:lnTo>
                  <a:lnTo>
                    <a:pt x="1384617" y="1627822"/>
                  </a:lnTo>
                  <a:lnTo>
                    <a:pt x="1365884" y="1673225"/>
                  </a:lnTo>
                  <a:lnTo>
                    <a:pt x="971232" y="3128645"/>
                  </a:lnTo>
                  <a:lnTo>
                    <a:pt x="0" y="6858000"/>
                  </a:lnTo>
                  <a:lnTo>
                    <a:pt x="26034" y="6858000"/>
                  </a:lnTo>
                  <a:lnTo>
                    <a:pt x="996632" y="3136265"/>
                  </a:lnTo>
                  <a:lnTo>
                    <a:pt x="1391284" y="1681162"/>
                  </a:lnTo>
                  <a:lnTo>
                    <a:pt x="1412557" y="1635125"/>
                  </a:lnTo>
                  <a:lnTo>
                    <a:pt x="1445895" y="1598929"/>
                  </a:lnTo>
                  <a:lnTo>
                    <a:pt x="1488122" y="1574482"/>
                  </a:lnTo>
                  <a:lnTo>
                    <a:pt x="1536064" y="1564004"/>
                  </a:lnTo>
                  <a:lnTo>
                    <a:pt x="1637982" y="1564004"/>
                  </a:lnTo>
                  <a:lnTo>
                    <a:pt x="1625917" y="1556385"/>
                  </a:lnTo>
                  <a:lnTo>
                    <a:pt x="1591309" y="1543685"/>
                  </a:lnTo>
                  <a:lnTo>
                    <a:pt x="1542414" y="1537335"/>
                  </a:lnTo>
                  <a:close/>
                </a:path>
                <a:path w="2556509" h="6858000">
                  <a:moveTo>
                    <a:pt x="1637982" y="1564004"/>
                  </a:moveTo>
                  <a:lnTo>
                    <a:pt x="1536064" y="1564004"/>
                  </a:lnTo>
                  <a:lnTo>
                    <a:pt x="1586229" y="1569085"/>
                  </a:lnTo>
                  <a:lnTo>
                    <a:pt x="1615439" y="1580197"/>
                  </a:lnTo>
                  <a:lnTo>
                    <a:pt x="1664017" y="1617345"/>
                  </a:lnTo>
                  <a:lnTo>
                    <a:pt x="1694814" y="1671320"/>
                  </a:lnTo>
                  <a:lnTo>
                    <a:pt x="1702434" y="1732279"/>
                  </a:lnTo>
                  <a:lnTo>
                    <a:pt x="1697037" y="1763712"/>
                  </a:lnTo>
                  <a:lnTo>
                    <a:pt x="1437322" y="2721610"/>
                  </a:lnTo>
                  <a:lnTo>
                    <a:pt x="1430972" y="2770504"/>
                  </a:lnTo>
                  <a:lnTo>
                    <a:pt x="1437322" y="2817812"/>
                  </a:lnTo>
                  <a:lnTo>
                    <a:pt x="1455420" y="2861310"/>
                  </a:lnTo>
                  <a:lnTo>
                    <a:pt x="1483995" y="2898775"/>
                  </a:lnTo>
                  <a:lnTo>
                    <a:pt x="1521777" y="2927985"/>
                  </a:lnTo>
                  <a:lnTo>
                    <a:pt x="1567179" y="2946717"/>
                  </a:lnTo>
                  <a:lnTo>
                    <a:pt x="1619250" y="2952750"/>
                  </a:lnTo>
                  <a:lnTo>
                    <a:pt x="1669414" y="2944495"/>
                  </a:lnTo>
                  <a:lnTo>
                    <a:pt x="1704657" y="2928302"/>
                  </a:lnTo>
                  <a:lnTo>
                    <a:pt x="1617979" y="2928302"/>
                  </a:lnTo>
                  <a:lnTo>
                    <a:pt x="1573529" y="2922587"/>
                  </a:lnTo>
                  <a:lnTo>
                    <a:pt x="1527492" y="2901632"/>
                  </a:lnTo>
                  <a:lnTo>
                    <a:pt x="1491297" y="2868295"/>
                  </a:lnTo>
                  <a:lnTo>
                    <a:pt x="1466850" y="2826067"/>
                  </a:lnTo>
                  <a:lnTo>
                    <a:pt x="1456372" y="2778125"/>
                  </a:lnTo>
                  <a:lnTo>
                    <a:pt x="1461452" y="2727960"/>
                  </a:lnTo>
                  <a:lnTo>
                    <a:pt x="1721167" y="1770062"/>
                  </a:lnTo>
                  <a:lnTo>
                    <a:pt x="1727200" y="1734502"/>
                  </a:lnTo>
                  <a:lnTo>
                    <a:pt x="1726247" y="1701482"/>
                  </a:lnTo>
                  <a:lnTo>
                    <a:pt x="1726247" y="1698625"/>
                  </a:lnTo>
                  <a:lnTo>
                    <a:pt x="1718309" y="1663700"/>
                  </a:lnTo>
                  <a:lnTo>
                    <a:pt x="1703387" y="1630045"/>
                  </a:lnTo>
                  <a:lnTo>
                    <a:pt x="1682432" y="1600200"/>
                  </a:lnTo>
                  <a:lnTo>
                    <a:pt x="1656397" y="1575435"/>
                  </a:lnTo>
                  <a:lnTo>
                    <a:pt x="1637982" y="1564004"/>
                  </a:lnTo>
                  <a:close/>
                </a:path>
                <a:path w="2556509" h="6858000">
                  <a:moveTo>
                    <a:pt x="2556192" y="0"/>
                  </a:moveTo>
                  <a:lnTo>
                    <a:pt x="2528887" y="0"/>
                  </a:lnTo>
                  <a:lnTo>
                    <a:pt x="2100494" y="1561782"/>
                  </a:lnTo>
                  <a:lnTo>
                    <a:pt x="1758314" y="2837179"/>
                  </a:lnTo>
                  <a:lnTo>
                    <a:pt x="1733232" y="2874962"/>
                  </a:lnTo>
                  <a:lnTo>
                    <a:pt x="1700212" y="2903537"/>
                  </a:lnTo>
                  <a:lnTo>
                    <a:pt x="1660842" y="2921317"/>
                  </a:lnTo>
                  <a:lnTo>
                    <a:pt x="1617979" y="2928302"/>
                  </a:lnTo>
                  <a:lnTo>
                    <a:pt x="1704657" y="2928302"/>
                  </a:lnTo>
                  <a:lnTo>
                    <a:pt x="1715134" y="2923222"/>
                  </a:lnTo>
                  <a:lnTo>
                    <a:pt x="1753552" y="2890202"/>
                  </a:lnTo>
                  <a:lnTo>
                    <a:pt x="1782445" y="2846070"/>
                  </a:lnTo>
                  <a:lnTo>
                    <a:pt x="1782445" y="2844800"/>
                  </a:lnTo>
                  <a:lnTo>
                    <a:pt x="2125027" y="1567814"/>
                  </a:lnTo>
                  <a:lnTo>
                    <a:pt x="2556192" y="0"/>
                  </a:lnTo>
                  <a:close/>
                </a:path>
              </a:pathLst>
            </a:custGeom>
            <a:solidFill>
              <a:srgbClr val="FFB8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7895589" y="5207317"/>
              <a:ext cx="755650" cy="1644650"/>
            </a:xfrm>
            <a:custGeom>
              <a:avLst/>
              <a:gdLst/>
              <a:ahLst/>
              <a:cxnLst/>
              <a:rect l="l" t="t" r="r" b="b"/>
              <a:pathLst>
                <a:path w="755650" h="1644650">
                  <a:moveTo>
                    <a:pt x="577850" y="0"/>
                  </a:moveTo>
                  <a:lnTo>
                    <a:pt x="531812" y="6350"/>
                  </a:lnTo>
                  <a:lnTo>
                    <a:pt x="489584" y="24130"/>
                  </a:lnTo>
                  <a:lnTo>
                    <a:pt x="453072" y="52387"/>
                  </a:lnTo>
                  <a:lnTo>
                    <a:pt x="424497" y="89535"/>
                  </a:lnTo>
                  <a:lnTo>
                    <a:pt x="406082" y="134620"/>
                  </a:lnTo>
                  <a:lnTo>
                    <a:pt x="0" y="1644650"/>
                  </a:lnTo>
                  <a:lnTo>
                    <a:pt x="26352" y="1644650"/>
                  </a:lnTo>
                  <a:lnTo>
                    <a:pt x="429894" y="140970"/>
                  </a:lnTo>
                  <a:lnTo>
                    <a:pt x="449897" y="95250"/>
                  </a:lnTo>
                  <a:lnTo>
                    <a:pt x="481964" y="59372"/>
                  </a:lnTo>
                  <a:lnTo>
                    <a:pt x="522604" y="35560"/>
                  </a:lnTo>
                  <a:lnTo>
                    <a:pt x="569277" y="25400"/>
                  </a:lnTo>
                  <a:lnTo>
                    <a:pt x="661727" y="25400"/>
                  </a:lnTo>
                  <a:lnTo>
                    <a:pt x="624204" y="6350"/>
                  </a:lnTo>
                  <a:lnTo>
                    <a:pt x="577850" y="0"/>
                  </a:lnTo>
                  <a:close/>
                </a:path>
                <a:path w="755650" h="1644650">
                  <a:moveTo>
                    <a:pt x="661727" y="25400"/>
                  </a:moveTo>
                  <a:lnTo>
                    <a:pt x="569277" y="25400"/>
                  </a:lnTo>
                  <a:lnTo>
                    <a:pt x="617854" y="30797"/>
                  </a:lnTo>
                  <a:lnTo>
                    <a:pt x="671829" y="57785"/>
                  </a:lnTo>
                  <a:lnTo>
                    <a:pt x="710882" y="103822"/>
                  </a:lnTo>
                  <a:lnTo>
                    <a:pt x="729932" y="161290"/>
                  </a:lnTo>
                  <a:lnTo>
                    <a:pt x="730884" y="192087"/>
                  </a:lnTo>
                  <a:lnTo>
                    <a:pt x="725804" y="222885"/>
                  </a:lnTo>
                  <a:lnTo>
                    <a:pt x="343534" y="1644650"/>
                  </a:lnTo>
                  <a:lnTo>
                    <a:pt x="369887" y="1644650"/>
                  </a:lnTo>
                  <a:lnTo>
                    <a:pt x="749617" y="229235"/>
                  </a:lnTo>
                  <a:lnTo>
                    <a:pt x="755650" y="193675"/>
                  </a:lnTo>
                  <a:lnTo>
                    <a:pt x="754379" y="158115"/>
                  </a:lnTo>
                  <a:lnTo>
                    <a:pt x="732154" y="90805"/>
                  </a:lnTo>
                  <a:lnTo>
                    <a:pt x="686117" y="37782"/>
                  </a:lnTo>
                  <a:lnTo>
                    <a:pt x="661727" y="25400"/>
                  </a:lnTo>
                  <a:close/>
                </a:path>
              </a:pathLst>
            </a:custGeom>
            <a:solidFill>
              <a:srgbClr val="D679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549832" y="6167437"/>
              <a:ext cx="3293427" cy="611187"/>
            </a:xfrm>
            <a:prstGeom prst="rect">
              <a:avLst/>
            </a:prstGeom>
          </p:spPr>
        </p:pic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1205547" y="677862"/>
            <a:ext cx="2816225" cy="3683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250" spc="114" dirty="0">
                <a:solidFill>
                  <a:srgbClr val="000000"/>
                </a:solidFill>
                <a:latin typeface="Calibri"/>
                <a:cs typeface="Calibri"/>
              </a:rPr>
              <a:t>Προσομοιωτής</a:t>
            </a:r>
            <a:r>
              <a:rPr sz="2250" spc="14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250" spc="114" dirty="0">
                <a:solidFill>
                  <a:srgbClr val="000000"/>
                </a:solidFill>
              </a:rPr>
              <a:t>GNS3</a:t>
            </a:r>
            <a:endParaRPr sz="225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308340" y="33019"/>
            <a:ext cx="2174240" cy="1244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50" spc="60" dirty="0">
                <a:latin typeface="Calibri"/>
                <a:cs typeface="Calibri"/>
              </a:rPr>
              <a:t>CSP004_C_E:</a:t>
            </a:r>
            <a:r>
              <a:rPr sz="650" spc="35" dirty="0">
                <a:latin typeface="Calibri"/>
                <a:cs typeface="Calibri"/>
              </a:rPr>
              <a:t> </a:t>
            </a:r>
            <a:r>
              <a:rPr sz="650" spc="55" dirty="0">
                <a:latin typeface="Calibri"/>
                <a:cs typeface="Calibri"/>
              </a:rPr>
              <a:t>Abdelkader</a:t>
            </a:r>
            <a:r>
              <a:rPr sz="650" spc="30" dirty="0">
                <a:latin typeface="Calibri"/>
                <a:cs typeface="Calibri"/>
              </a:rPr>
              <a:t> </a:t>
            </a:r>
            <a:r>
              <a:rPr sz="650" spc="60" dirty="0">
                <a:latin typeface="Calibri"/>
                <a:cs typeface="Calibri"/>
              </a:rPr>
              <a:t>Shaaban</a:t>
            </a:r>
            <a:r>
              <a:rPr sz="650" spc="40" dirty="0">
                <a:latin typeface="Calibri"/>
                <a:cs typeface="Calibri"/>
              </a:rPr>
              <a:t> </a:t>
            </a:r>
            <a:r>
              <a:rPr sz="650" spc="55" dirty="0">
                <a:latin typeface="Calibri"/>
                <a:cs typeface="Calibri"/>
              </a:rPr>
              <a:t>και</a:t>
            </a:r>
            <a:r>
              <a:rPr sz="650" spc="25" dirty="0">
                <a:latin typeface="Calibri"/>
                <a:cs typeface="Calibri"/>
              </a:rPr>
              <a:t> </a:t>
            </a:r>
            <a:r>
              <a:rPr sz="650" spc="50" dirty="0">
                <a:latin typeface="Calibri"/>
                <a:cs typeface="Calibri"/>
              </a:rPr>
              <a:t>Stefan</a:t>
            </a:r>
            <a:r>
              <a:rPr sz="650" spc="25" dirty="0">
                <a:latin typeface="Calibri"/>
                <a:cs typeface="Calibri"/>
              </a:rPr>
              <a:t> </a:t>
            </a:r>
            <a:r>
              <a:rPr sz="650" spc="50" dirty="0">
                <a:latin typeface="Calibri"/>
                <a:cs typeface="Calibri"/>
              </a:rPr>
              <a:t>Schauer</a:t>
            </a:r>
            <a:endParaRPr sz="65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56259" y="1377950"/>
            <a:ext cx="93980" cy="1066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spc="-25" dirty="0">
                <a:solidFill>
                  <a:srgbClr val="FFB800"/>
                </a:solidFill>
                <a:latin typeface="Arial"/>
                <a:cs typeface="Arial"/>
              </a:rPr>
              <a:t>•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220"/>
              </a:spcBef>
            </a:pPr>
            <a:r>
              <a:rPr sz="1600" spc="-25" dirty="0">
                <a:solidFill>
                  <a:srgbClr val="FFB800"/>
                </a:solidFill>
                <a:latin typeface="Arial"/>
                <a:cs typeface="Arial"/>
              </a:rPr>
              <a:t>•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220"/>
              </a:spcBef>
            </a:pPr>
            <a:r>
              <a:rPr sz="1600" spc="-25" dirty="0">
                <a:solidFill>
                  <a:srgbClr val="FFB800"/>
                </a:solidFill>
                <a:latin typeface="Arial"/>
                <a:cs typeface="Arial"/>
              </a:rPr>
              <a:t>•</a:t>
            </a:r>
            <a:endParaRPr sz="16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127760" y="1454150"/>
            <a:ext cx="342582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75" dirty="0">
                <a:solidFill>
                  <a:srgbClr val="1C1D1F"/>
                </a:solidFill>
                <a:latin typeface="Calibri"/>
                <a:cs typeface="Calibri"/>
              </a:rPr>
              <a:t>Το</a:t>
            </a:r>
            <a:r>
              <a:rPr sz="1000" spc="30" dirty="0">
                <a:solidFill>
                  <a:srgbClr val="1C1D1F"/>
                </a:solidFill>
                <a:latin typeface="Calibri"/>
                <a:cs typeface="Calibri"/>
              </a:rPr>
              <a:t> </a:t>
            </a:r>
            <a:r>
              <a:rPr sz="1000" spc="70" dirty="0">
                <a:solidFill>
                  <a:srgbClr val="1C1D1F"/>
                </a:solidFill>
                <a:latin typeface="Calibri"/>
                <a:cs typeface="Calibri"/>
              </a:rPr>
              <a:t>GNS3,</a:t>
            </a:r>
            <a:r>
              <a:rPr sz="1000" spc="35" dirty="0">
                <a:solidFill>
                  <a:srgbClr val="1C1D1F"/>
                </a:solidFill>
                <a:latin typeface="Calibri"/>
                <a:cs typeface="Calibri"/>
              </a:rPr>
              <a:t> </a:t>
            </a:r>
            <a:r>
              <a:rPr sz="1000" spc="55" dirty="0">
                <a:solidFill>
                  <a:srgbClr val="1C1D1F"/>
                </a:solidFill>
                <a:latin typeface="Calibri"/>
                <a:cs typeface="Calibri"/>
              </a:rPr>
              <a:t>είναι</a:t>
            </a:r>
            <a:r>
              <a:rPr sz="1000" spc="35" dirty="0">
                <a:solidFill>
                  <a:srgbClr val="1C1D1F"/>
                </a:solidFill>
                <a:latin typeface="Calibri"/>
                <a:cs typeface="Calibri"/>
              </a:rPr>
              <a:t> </a:t>
            </a:r>
            <a:r>
              <a:rPr sz="1000" spc="65" dirty="0">
                <a:solidFill>
                  <a:srgbClr val="1C1D1F"/>
                </a:solidFill>
                <a:latin typeface="Calibri"/>
                <a:cs typeface="Calibri"/>
              </a:rPr>
              <a:t>ανοικτού</a:t>
            </a:r>
            <a:r>
              <a:rPr sz="1000" spc="40" dirty="0">
                <a:solidFill>
                  <a:srgbClr val="1C1D1F"/>
                </a:solidFill>
                <a:latin typeface="Calibri"/>
                <a:cs typeface="Calibri"/>
              </a:rPr>
              <a:t> </a:t>
            </a:r>
            <a:r>
              <a:rPr sz="1000" spc="70" dirty="0">
                <a:solidFill>
                  <a:srgbClr val="1C1D1F"/>
                </a:solidFill>
                <a:latin typeface="Calibri"/>
                <a:cs typeface="Calibri"/>
              </a:rPr>
              <a:t>κώδικα</a:t>
            </a:r>
            <a:r>
              <a:rPr sz="1000" spc="30" dirty="0">
                <a:solidFill>
                  <a:srgbClr val="1C1D1F"/>
                </a:solidFill>
                <a:latin typeface="Calibri"/>
                <a:cs typeface="Calibri"/>
              </a:rPr>
              <a:t> </a:t>
            </a:r>
            <a:r>
              <a:rPr sz="1000" spc="60" dirty="0">
                <a:solidFill>
                  <a:srgbClr val="1C1D1F"/>
                </a:solidFill>
                <a:latin typeface="Calibri"/>
                <a:cs typeface="Calibri"/>
              </a:rPr>
              <a:t>και</a:t>
            </a:r>
            <a:r>
              <a:rPr sz="1000" spc="35" dirty="0">
                <a:solidFill>
                  <a:srgbClr val="1C1D1F"/>
                </a:solidFill>
                <a:latin typeface="Calibri"/>
                <a:cs typeface="Calibri"/>
              </a:rPr>
              <a:t> </a:t>
            </a:r>
            <a:r>
              <a:rPr sz="1000" spc="70" dirty="0">
                <a:solidFill>
                  <a:srgbClr val="1C1D1F"/>
                </a:solidFill>
                <a:latin typeface="Calibri"/>
                <a:cs typeface="Calibri"/>
              </a:rPr>
              <a:t>ελεύθερο</a:t>
            </a:r>
            <a:r>
              <a:rPr sz="1000" spc="35" dirty="0">
                <a:solidFill>
                  <a:srgbClr val="1C1D1F"/>
                </a:solidFill>
                <a:latin typeface="Calibri"/>
                <a:cs typeface="Calibri"/>
              </a:rPr>
              <a:t> </a:t>
            </a:r>
            <a:r>
              <a:rPr sz="1000" spc="55" dirty="0">
                <a:solidFill>
                  <a:srgbClr val="1C1D1F"/>
                </a:solidFill>
                <a:latin typeface="Calibri"/>
                <a:cs typeface="Calibri"/>
              </a:rPr>
              <a:t>λογισμικό.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127760" y="1853247"/>
            <a:ext cx="538543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60" dirty="0">
                <a:solidFill>
                  <a:srgbClr val="1C1D1F"/>
                </a:solidFill>
                <a:latin typeface="Calibri"/>
                <a:cs typeface="Calibri"/>
              </a:rPr>
              <a:t>Επιτρέπει</a:t>
            </a:r>
            <a:r>
              <a:rPr sz="1000" spc="45" dirty="0">
                <a:solidFill>
                  <a:srgbClr val="1C1D1F"/>
                </a:solidFill>
                <a:latin typeface="Calibri"/>
                <a:cs typeface="Calibri"/>
              </a:rPr>
              <a:t> </a:t>
            </a:r>
            <a:r>
              <a:rPr sz="1000" spc="70" dirty="0">
                <a:solidFill>
                  <a:srgbClr val="1C1D1F"/>
                </a:solidFill>
                <a:latin typeface="Calibri"/>
                <a:cs typeface="Calibri"/>
              </a:rPr>
              <a:t>στους</a:t>
            </a:r>
            <a:r>
              <a:rPr sz="1000" spc="50" dirty="0">
                <a:solidFill>
                  <a:srgbClr val="1C1D1F"/>
                </a:solidFill>
                <a:latin typeface="Calibri"/>
                <a:cs typeface="Calibri"/>
              </a:rPr>
              <a:t> </a:t>
            </a:r>
            <a:r>
              <a:rPr sz="1000" spc="65" dirty="0">
                <a:solidFill>
                  <a:srgbClr val="1C1D1F"/>
                </a:solidFill>
                <a:latin typeface="Calibri"/>
                <a:cs typeface="Calibri"/>
              </a:rPr>
              <a:t>μηχανικούς</a:t>
            </a:r>
            <a:r>
              <a:rPr sz="1000" spc="50" dirty="0">
                <a:solidFill>
                  <a:srgbClr val="1C1D1F"/>
                </a:solidFill>
                <a:latin typeface="Calibri"/>
                <a:cs typeface="Calibri"/>
              </a:rPr>
              <a:t> </a:t>
            </a:r>
            <a:r>
              <a:rPr sz="1000" spc="65" dirty="0">
                <a:solidFill>
                  <a:srgbClr val="1C1D1F"/>
                </a:solidFill>
                <a:latin typeface="Calibri"/>
                <a:cs typeface="Calibri"/>
              </a:rPr>
              <a:t>δικτύων</a:t>
            </a:r>
            <a:r>
              <a:rPr sz="1000" spc="50" dirty="0">
                <a:solidFill>
                  <a:srgbClr val="1C1D1F"/>
                </a:solidFill>
                <a:latin typeface="Calibri"/>
                <a:cs typeface="Calibri"/>
              </a:rPr>
              <a:t> </a:t>
            </a:r>
            <a:r>
              <a:rPr sz="1000" spc="75" dirty="0">
                <a:solidFill>
                  <a:srgbClr val="1C1D1F"/>
                </a:solidFill>
                <a:latin typeface="Calibri"/>
                <a:cs typeface="Calibri"/>
              </a:rPr>
              <a:t>να</a:t>
            </a:r>
            <a:r>
              <a:rPr sz="1000" spc="50" dirty="0">
                <a:solidFill>
                  <a:srgbClr val="1C1D1F"/>
                </a:solidFill>
                <a:latin typeface="Calibri"/>
                <a:cs typeface="Calibri"/>
              </a:rPr>
              <a:t> </a:t>
            </a:r>
            <a:r>
              <a:rPr sz="1000" spc="65" dirty="0">
                <a:solidFill>
                  <a:srgbClr val="1C1D1F"/>
                </a:solidFill>
                <a:latin typeface="Calibri"/>
                <a:cs typeface="Calibri"/>
              </a:rPr>
              <a:t>εικονικοποιήσουν</a:t>
            </a:r>
            <a:r>
              <a:rPr sz="1000" spc="55" dirty="0">
                <a:solidFill>
                  <a:srgbClr val="1C1D1F"/>
                </a:solidFill>
                <a:latin typeface="Calibri"/>
                <a:cs typeface="Calibri"/>
              </a:rPr>
              <a:t> </a:t>
            </a:r>
            <a:r>
              <a:rPr sz="1000" spc="65" dirty="0">
                <a:solidFill>
                  <a:srgbClr val="1C1D1F"/>
                </a:solidFill>
                <a:latin typeface="Calibri"/>
                <a:cs typeface="Calibri"/>
              </a:rPr>
              <a:t>πραγματικές</a:t>
            </a:r>
            <a:r>
              <a:rPr sz="1000" spc="50" dirty="0">
                <a:solidFill>
                  <a:srgbClr val="1C1D1F"/>
                </a:solidFill>
                <a:latin typeface="Calibri"/>
                <a:cs typeface="Calibri"/>
              </a:rPr>
              <a:t> </a:t>
            </a:r>
            <a:r>
              <a:rPr sz="1000" spc="60" dirty="0">
                <a:solidFill>
                  <a:srgbClr val="1C1D1F"/>
                </a:solidFill>
                <a:latin typeface="Calibri"/>
                <a:cs typeface="Calibri"/>
              </a:rPr>
              <a:t>συσκευές</a:t>
            </a:r>
            <a:r>
              <a:rPr sz="1000" spc="40" dirty="0">
                <a:solidFill>
                  <a:srgbClr val="1C1D1F"/>
                </a:solidFill>
                <a:latin typeface="Calibri"/>
                <a:cs typeface="Calibri"/>
              </a:rPr>
              <a:t> </a:t>
            </a:r>
            <a:r>
              <a:rPr sz="1000" spc="60" dirty="0">
                <a:solidFill>
                  <a:srgbClr val="1C1D1F"/>
                </a:solidFill>
                <a:latin typeface="Calibri"/>
                <a:cs typeface="Calibri"/>
              </a:rPr>
              <a:t>υλικού.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127760" y="2251709"/>
            <a:ext cx="368046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75" dirty="0">
                <a:solidFill>
                  <a:srgbClr val="1C1D1F"/>
                </a:solidFill>
                <a:latin typeface="Calibri"/>
                <a:cs typeface="Calibri"/>
              </a:rPr>
              <a:t>Το</a:t>
            </a:r>
            <a:r>
              <a:rPr sz="1000" spc="40" dirty="0">
                <a:solidFill>
                  <a:srgbClr val="1C1D1F"/>
                </a:solidFill>
                <a:latin typeface="Calibri"/>
                <a:cs typeface="Calibri"/>
              </a:rPr>
              <a:t> </a:t>
            </a:r>
            <a:r>
              <a:rPr sz="1000" spc="80" dirty="0">
                <a:solidFill>
                  <a:srgbClr val="1C1D1F"/>
                </a:solidFill>
                <a:latin typeface="Calibri"/>
                <a:cs typeface="Calibri"/>
              </a:rPr>
              <a:t>GNS3</a:t>
            </a:r>
            <a:r>
              <a:rPr sz="1000" spc="45" dirty="0">
                <a:solidFill>
                  <a:srgbClr val="1C1D1F"/>
                </a:solidFill>
                <a:latin typeface="Calibri"/>
                <a:cs typeface="Calibri"/>
              </a:rPr>
              <a:t> </a:t>
            </a:r>
            <a:r>
              <a:rPr sz="1000" spc="60" dirty="0">
                <a:solidFill>
                  <a:srgbClr val="1C1D1F"/>
                </a:solidFill>
                <a:latin typeface="Calibri"/>
                <a:cs typeface="Calibri"/>
              </a:rPr>
              <a:t>αποτελείται</a:t>
            </a:r>
            <a:r>
              <a:rPr sz="1000" spc="40" dirty="0">
                <a:solidFill>
                  <a:srgbClr val="1C1D1F"/>
                </a:solidFill>
                <a:latin typeface="Calibri"/>
                <a:cs typeface="Calibri"/>
              </a:rPr>
              <a:t> </a:t>
            </a:r>
            <a:r>
              <a:rPr sz="1000" spc="80" dirty="0">
                <a:solidFill>
                  <a:srgbClr val="1C1D1F"/>
                </a:solidFill>
                <a:latin typeface="Calibri"/>
                <a:cs typeface="Calibri"/>
              </a:rPr>
              <a:t>από</a:t>
            </a:r>
            <a:r>
              <a:rPr sz="1000" spc="45" dirty="0">
                <a:solidFill>
                  <a:srgbClr val="1C1D1F"/>
                </a:solidFill>
                <a:latin typeface="Calibri"/>
                <a:cs typeface="Calibri"/>
              </a:rPr>
              <a:t> </a:t>
            </a:r>
            <a:r>
              <a:rPr sz="1000" spc="75" dirty="0">
                <a:solidFill>
                  <a:srgbClr val="1C1D1F"/>
                </a:solidFill>
                <a:latin typeface="Calibri"/>
                <a:cs typeface="Calibri"/>
              </a:rPr>
              <a:t>δύο</a:t>
            </a:r>
            <a:r>
              <a:rPr sz="1000" spc="45" dirty="0">
                <a:solidFill>
                  <a:srgbClr val="1C1D1F"/>
                </a:solidFill>
                <a:latin typeface="Calibri"/>
                <a:cs typeface="Calibri"/>
              </a:rPr>
              <a:t> </a:t>
            </a:r>
            <a:r>
              <a:rPr sz="1000" spc="65" dirty="0">
                <a:solidFill>
                  <a:srgbClr val="1C1D1F"/>
                </a:solidFill>
                <a:latin typeface="Calibri"/>
                <a:cs typeface="Calibri"/>
              </a:rPr>
              <a:t>κύρια</a:t>
            </a:r>
            <a:r>
              <a:rPr sz="1000" spc="45" dirty="0">
                <a:solidFill>
                  <a:srgbClr val="1C1D1F"/>
                </a:solidFill>
                <a:latin typeface="Calibri"/>
                <a:cs typeface="Calibri"/>
              </a:rPr>
              <a:t> </a:t>
            </a:r>
            <a:r>
              <a:rPr sz="1000" spc="60" dirty="0">
                <a:solidFill>
                  <a:srgbClr val="1C1D1F"/>
                </a:solidFill>
                <a:latin typeface="Calibri"/>
                <a:cs typeface="Calibri"/>
              </a:rPr>
              <a:t>εξαρτήματα</a:t>
            </a:r>
            <a:r>
              <a:rPr sz="1000" spc="35" dirty="0">
                <a:solidFill>
                  <a:srgbClr val="1C1D1F"/>
                </a:solidFill>
                <a:latin typeface="Calibri"/>
                <a:cs typeface="Calibri"/>
              </a:rPr>
              <a:t> </a:t>
            </a:r>
            <a:r>
              <a:rPr sz="1000" spc="60" dirty="0">
                <a:solidFill>
                  <a:srgbClr val="1C1D1F"/>
                </a:solidFill>
                <a:latin typeface="Calibri"/>
                <a:cs typeface="Calibri"/>
              </a:rPr>
              <a:t>λογισμικού: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848994" y="2393949"/>
            <a:ext cx="96520" cy="617855"/>
          </a:xfrm>
          <a:prstGeom prst="rect">
            <a:avLst/>
          </a:prstGeom>
        </p:spPr>
        <p:txBody>
          <a:bodyPr vert="horz" wrap="square" lIns="0" tIns="64769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09"/>
              </a:spcBef>
            </a:pPr>
            <a:r>
              <a:rPr sz="1600" spc="-5" dirty="0">
                <a:solidFill>
                  <a:srgbClr val="1C1D1F"/>
                </a:solidFill>
                <a:latin typeface="Arial"/>
                <a:cs typeface="Arial"/>
              </a:rPr>
              <a:t>•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15"/>
              </a:spcBef>
            </a:pPr>
            <a:r>
              <a:rPr sz="1600" spc="-5" dirty="0">
                <a:solidFill>
                  <a:srgbClr val="1C1D1F"/>
                </a:solidFill>
                <a:latin typeface="Arial"/>
                <a:cs typeface="Arial"/>
              </a:rPr>
              <a:t>•</a:t>
            </a:r>
            <a:endParaRPr sz="160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420494" y="2522537"/>
            <a:ext cx="2321560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65" dirty="0">
                <a:solidFill>
                  <a:srgbClr val="1C1D1F"/>
                </a:solidFill>
                <a:latin typeface="Calibri"/>
                <a:cs typeface="Calibri"/>
              </a:rPr>
              <a:t>το</a:t>
            </a:r>
            <a:r>
              <a:rPr sz="1000" spc="25" dirty="0">
                <a:solidFill>
                  <a:srgbClr val="1C1D1F"/>
                </a:solidFill>
                <a:latin typeface="Calibri"/>
                <a:cs typeface="Calibri"/>
              </a:rPr>
              <a:t> </a:t>
            </a:r>
            <a:r>
              <a:rPr sz="1000" b="1" spc="65" dirty="0">
                <a:solidFill>
                  <a:srgbClr val="1C1D1F"/>
                </a:solidFill>
                <a:latin typeface="Calibri"/>
                <a:cs typeface="Calibri"/>
              </a:rPr>
              <a:t>λογισμικό</a:t>
            </a:r>
            <a:r>
              <a:rPr sz="1000" b="1" spc="25" dirty="0">
                <a:solidFill>
                  <a:srgbClr val="1C1D1F"/>
                </a:solidFill>
                <a:latin typeface="Calibri"/>
                <a:cs typeface="Calibri"/>
              </a:rPr>
              <a:t> </a:t>
            </a:r>
            <a:r>
              <a:rPr sz="1000" b="1" spc="60" dirty="0">
                <a:solidFill>
                  <a:srgbClr val="1C1D1F"/>
                </a:solidFill>
                <a:latin typeface="Calibri"/>
                <a:cs typeface="Calibri"/>
              </a:rPr>
              <a:t>GNS3-all-in-one</a:t>
            </a:r>
            <a:r>
              <a:rPr sz="1000" b="1" spc="30" dirty="0">
                <a:solidFill>
                  <a:srgbClr val="1C1D1F"/>
                </a:solidFill>
                <a:latin typeface="Calibri"/>
                <a:cs typeface="Calibri"/>
              </a:rPr>
              <a:t> </a:t>
            </a:r>
            <a:r>
              <a:rPr lang="en-US" sz="1000" b="1" spc="30" dirty="0">
                <a:solidFill>
                  <a:srgbClr val="1C1D1F"/>
                </a:solidFill>
                <a:latin typeface="Calibri"/>
                <a:cs typeface="Calibri"/>
              </a:rPr>
              <a:t>(</a:t>
            </a:r>
            <a:r>
              <a:rPr sz="1000" spc="65" dirty="0">
                <a:solidFill>
                  <a:srgbClr val="1C1D1F"/>
                </a:solidFill>
                <a:latin typeface="Calibri"/>
                <a:cs typeface="Calibri"/>
              </a:rPr>
              <a:t>GUI)</a:t>
            </a:r>
            <a:r>
              <a:rPr sz="1000" spc="30" dirty="0">
                <a:solidFill>
                  <a:srgbClr val="1C1D1F"/>
                </a:solidFill>
                <a:latin typeface="Calibri"/>
                <a:cs typeface="Calibri"/>
              </a:rPr>
              <a:t> </a:t>
            </a:r>
            <a:r>
              <a:rPr sz="1000" b="1" spc="65" dirty="0">
                <a:solidFill>
                  <a:srgbClr val="1C1D1F"/>
                </a:solidFill>
                <a:latin typeface="Calibri"/>
                <a:cs typeface="Calibri"/>
              </a:rPr>
              <a:t>και</a:t>
            </a:r>
            <a:endParaRPr sz="1000" dirty="0">
              <a:latin typeface="Calibri"/>
              <a:cs typeface="Calibr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420494" y="2818765"/>
            <a:ext cx="2160906" cy="1667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65" dirty="0">
                <a:solidFill>
                  <a:srgbClr val="1C1D1F"/>
                </a:solidFill>
                <a:latin typeface="Calibri"/>
                <a:cs typeface="Calibri"/>
              </a:rPr>
              <a:t>την</a:t>
            </a:r>
            <a:r>
              <a:rPr sz="1000" spc="20" dirty="0">
                <a:solidFill>
                  <a:srgbClr val="1C1D1F"/>
                </a:solidFill>
                <a:latin typeface="Calibri"/>
                <a:cs typeface="Calibri"/>
              </a:rPr>
              <a:t> </a:t>
            </a:r>
            <a:r>
              <a:rPr sz="1000" spc="60" dirty="0">
                <a:solidFill>
                  <a:srgbClr val="1C1D1F"/>
                </a:solidFill>
                <a:latin typeface="Calibri"/>
                <a:cs typeface="Calibri"/>
              </a:rPr>
              <a:t>εικονική</a:t>
            </a:r>
            <a:r>
              <a:rPr sz="1000" spc="25" dirty="0">
                <a:solidFill>
                  <a:srgbClr val="1C1D1F"/>
                </a:solidFill>
                <a:latin typeface="Calibri"/>
                <a:cs typeface="Calibri"/>
              </a:rPr>
              <a:t> </a:t>
            </a:r>
            <a:r>
              <a:rPr sz="1000" spc="75" dirty="0">
                <a:solidFill>
                  <a:srgbClr val="1C1D1F"/>
                </a:solidFill>
                <a:latin typeface="Calibri"/>
                <a:cs typeface="Calibri"/>
              </a:rPr>
              <a:t>μηχανή</a:t>
            </a:r>
            <a:r>
              <a:rPr sz="1000" spc="20" dirty="0">
                <a:solidFill>
                  <a:srgbClr val="1C1D1F"/>
                </a:solidFill>
                <a:latin typeface="Calibri"/>
                <a:cs typeface="Calibri"/>
              </a:rPr>
              <a:t> </a:t>
            </a:r>
            <a:r>
              <a:rPr sz="1000" b="1" spc="80" dirty="0">
                <a:solidFill>
                  <a:srgbClr val="1C1D1F"/>
                </a:solidFill>
                <a:latin typeface="Calibri"/>
                <a:cs typeface="Calibri"/>
              </a:rPr>
              <a:t>GNS3</a:t>
            </a:r>
            <a:r>
              <a:rPr sz="1000" b="1" spc="20" dirty="0">
                <a:solidFill>
                  <a:srgbClr val="1C1D1F"/>
                </a:solidFill>
                <a:latin typeface="Calibri"/>
                <a:cs typeface="Calibri"/>
              </a:rPr>
              <a:t> </a:t>
            </a:r>
            <a:r>
              <a:rPr lang="en-US" sz="1000" b="1" spc="20" dirty="0">
                <a:solidFill>
                  <a:srgbClr val="1C1D1F"/>
                </a:solidFill>
                <a:latin typeface="Calibri"/>
                <a:cs typeface="Calibri"/>
              </a:rPr>
              <a:t>(</a:t>
            </a:r>
            <a:r>
              <a:rPr sz="1000" spc="65" dirty="0">
                <a:solidFill>
                  <a:srgbClr val="1C1D1F"/>
                </a:solidFill>
                <a:latin typeface="Calibri"/>
                <a:cs typeface="Calibri"/>
              </a:rPr>
              <a:t>VM).</a:t>
            </a:r>
            <a:endParaRPr sz="1000" dirty="0">
              <a:latin typeface="Calibri"/>
              <a:cs typeface="Calibr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556259" y="3172777"/>
            <a:ext cx="93980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spc="-25" dirty="0">
                <a:solidFill>
                  <a:srgbClr val="FFB800"/>
                </a:solidFill>
                <a:latin typeface="Arial"/>
                <a:cs typeface="Arial"/>
              </a:rPr>
              <a:t>•</a:t>
            </a:r>
            <a:endParaRPr sz="160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127760" y="3248977"/>
            <a:ext cx="643699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75" dirty="0">
                <a:solidFill>
                  <a:srgbClr val="1C1D1F"/>
                </a:solidFill>
                <a:latin typeface="Calibri"/>
                <a:cs typeface="Calibri"/>
              </a:rPr>
              <a:t>Το</a:t>
            </a:r>
            <a:r>
              <a:rPr sz="1000" spc="35" dirty="0">
                <a:solidFill>
                  <a:srgbClr val="1C1D1F"/>
                </a:solidFill>
                <a:latin typeface="Calibri"/>
                <a:cs typeface="Calibri"/>
              </a:rPr>
              <a:t> </a:t>
            </a:r>
            <a:r>
              <a:rPr sz="1000" b="1" spc="65" dirty="0">
                <a:solidFill>
                  <a:srgbClr val="1C1D1F"/>
                </a:solidFill>
                <a:latin typeface="Calibri"/>
                <a:cs typeface="Calibri"/>
              </a:rPr>
              <a:t>λογισμικό</a:t>
            </a:r>
            <a:r>
              <a:rPr sz="1000" b="1" spc="35" dirty="0">
                <a:solidFill>
                  <a:srgbClr val="1C1D1F"/>
                </a:solidFill>
                <a:latin typeface="Calibri"/>
                <a:cs typeface="Calibri"/>
              </a:rPr>
              <a:t> </a:t>
            </a:r>
            <a:r>
              <a:rPr sz="1000" b="1" spc="60" dirty="0">
                <a:solidFill>
                  <a:srgbClr val="1C1D1F"/>
                </a:solidFill>
                <a:latin typeface="Calibri"/>
                <a:cs typeface="Calibri"/>
              </a:rPr>
              <a:t>GNS3-all-in-one</a:t>
            </a:r>
            <a:r>
              <a:rPr sz="1000" b="1" spc="40" dirty="0">
                <a:solidFill>
                  <a:srgbClr val="1C1D1F"/>
                </a:solidFill>
                <a:latin typeface="Calibri"/>
                <a:cs typeface="Calibri"/>
              </a:rPr>
              <a:t> </a:t>
            </a:r>
            <a:r>
              <a:rPr sz="1000" spc="65" dirty="0">
                <a:solidFill>
                  <a:srgbClr val="1C1D1F"/>
                </a:solidFill>
                <a:latin typeface="Calibri"/>
                <a:cs typeface="Calibri"/>
              </a:rPr>
              <a:t>GUI)</a:t>
            </a:r>
            <a:r>
              <a:rPr sz="1000" spc="35" dirty="0">
                <a:solidFill>
                  <a:srgbClr val="1C1D1F"/>
                </a:solidFill>
                <a:latin typeface="Calibri"/>
                <a:cs typeface="Calibri"/>
              </a:rPr>
              <a:t> </a:t>
            </a:r>
            <a:r>
              <a:rPr sz="1000" spc="65" dirty="0">
                <a:solidFill>
                  <a:srgbClr val="1C1D1F"/>
                </a:solidFill>
                <a:latin typeface="Calibri"/>
                <a:cs typeface="Calibri"/>
              </a:rPr>
              <a:t>χρησιμεύει</a:t>
            </a:r>
            <a:r>
              <a:rPr sz="1000" spc="310" dirty="0">
                <a:solidFill>
                  <a:srgbClr val="1C1D1F"/>
                </a:solidFill>
                <a:latin typeface="Calibri"/>
                <a:cs typeface="Calibri"/>
              </a:rPr>
              <a:t> </a:t>
            </a:r>
            <a:r>
              <a:rPr sz="1000" spc="65" dirty="0">
                <a:solidFill>
                  <a:srgbClr val="1C1D1F"/>
                </a:solidFill>
                <a:latin typeface="Calibri"/>
                <a:cs typeface="Calibri"/>
              </a:rPr>
              <a:t>πελάτη,</a:t>
            </a:r>
            <a:r>
              <a:rPr sz="1000" spc="40" dirty="0">
                <a:solidFill>
                  <a:srgbClr val="1C1D1F"/>
                </a:solidFill>
                <a:latin typeface="Calibri"/>
                <a:cs typeface="Calibri"/>
              </a:rPr>
              <a:t> </a:t>
            </a:r>
            <a:r>
              <a:rPr sz="1000" spc="70" dirty="0">
                <a:solidFill>
                  <a:srgbClr val="1C1D1F"/>
                </a:solidFill>
                <a:latin typeface="Calibri"/>
                <a:cs typeface="Calibri"/>
              </a:rPr>
              <a:t>εγκατεστημένο</a:t>
            </a:r>
            <a:r>
              <a:rPr sz="1000" spc="40" dirty="0">
                <a:solidFill>
                  <a:srgbClr val="1C1D1F"/>
                </a:solidFill>
                <a:latin typeface="Calibri"/>
                <a:cs typeface="Calibri"/>
              </a:rPr>
              <a:t> </a:t>
            </a:r>
            <a:r>
              <a:rPr sz="1000" spc="70" dirty="0">
                <a:solidFill>
                  <a:srgbClr val="1C1D1F"/>
                </a:solidFill>
                <a:latin typeface="Calibri"/>
                <a:cs typeface="Calibri"/>
              </a:rPr>
              <a:t>σε</a:t>
            </a:r>
            <a:r>
              <a:rPr sz="1000" spc="35" dirty="0">
                <a:solidFill>
                  <a:srgbClr val="1C1D1F"/>
                </a:solidFill>
                <a:latin typeface="Calibri"/>
                <a:cs typeface="Calibri"/>
              </a:rPr>
              <a:t> </a:t>
            </a:r>
            <a:r>
              <a:rPr sz="1000" spc="65" dirty="0">
                <a:solidFill>
                  <a:srgbClr val="1C1D1F"/>
                </a:solidFill>
                <a:latin typeface="Calibri"/>
                <a:cs typeface="Calibri"/>
              </a:rPr>
              <a:t>τοπικούς</a:t>
            </a:r>
            <a:r>
              <a:rPr sz="1000" spc="40" dirty="0">
                <a:solidFill>
                  <a:srgbClr val="1C1D1F"/>
                </a:solidFill>
                <a:latin typeface="Calibri"/>
                <a:cs typeface="Calibri"/>
              </a:rPr>
              <a:t> </a:t>
            </a:r>
            <a:r>
              <a:rPr sz="1000" spc="65" dirty="0">
                <a:solidFill>
                  <a:srgbClr val="1C1D1F"/>
                </a:solidFill>
                <a:latin typeface="Calibri"/>
                <a:cs typeface="Calibri"/>
              </a:rPr>
              <a:t>υπολογιστές</a:t>
            </a:r>
            <a:r>
              <a:rPr sz="1000" spc="40" dirty="0">
                <a:solidFill>
                  <a:srgbClr val="1C1D1F"/>
                </a:solidFill>
                <a:latin typeface="Calibri"/>
                <a:cs typeface="Calibri"/>
              </a:rPr>
              <a:t> </a:t>
            </a:r>
            <a:r>
              <a:rPr sz="1000" spc="70" dirty="0">
                <a:solidFill>
                  <a:srgbClr val="1C1D1F"/>
                </a:solidFill>
                <a:latin typeface="Calibri"/>
                <a:cs typeface="Calibri"/>
              </a:rPr>
              <a:t>(Windows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1127760" y="3494087"/>
            <a:ext cx="282575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95" dirty="0">
                <a:solidFill>
                  <a:srgbClr val="1C1D1F"/>
                </a:solidFill>
                <a:latin typeface="Calibri"/>
                <a:cs typeface="Calibri"/>
              </a:rPr>
              <a:t>MAC</a:t>
            </a:r>
            <a:r>
              <a:rPr sz="1000" spc="35" dirty="0">
                <a:solidFill>
                  <a:srgbClr val="1C1D1F"/>
                </a:solidFill>
                <a:latin typeface="Calibri"/>
                <a:cs typeface="Calibri"/>
              </a:rPr>
              <a:t> </a:t>
            </a:r>
            <a:r>
              <a:rPr sz="1000" spc="40" dirty="0">
                <a:solidFill>
                  <a:srgbClr val="1C1D1F"/>
                </a:solidFill>
                <a:latin typeface="Calibri"/>
                <a:cs typeface="Calibri"/>
              </a:rPr>
              <a:t>()</a:t>
            </a:r>
            <a:r>
              <a:rPr sz="1000" spc="35" dirty="0">
                <a:solidFill>
                  <a:srgbClr val="1C1D1F"/>
                </a:solidFill>
                <a:latin typeface="Calibri"/>
                <a:cs typeface="Calibri"/>
              </a:rPr>
              <a:t> </a:t>
            </a:r>
            <a:r>
              <a:rPr sz="1000" spc="60" dirty="0">
                <a:solidFill>
                  <a:srgbClr val="1C1D1F"/>
                </a:solidFill>
                <a:latin typeface="Calibri"/>
                <a:cs typeface="Calibri"/>
              </a:rPr>
              <a:t>για</a:t>
            </a:r>
            <a:r>
              <a:rPr sz="1000" spc="35" dirty="0">
                <a:solidFill>
                  <a:srgbClr val="1C1D1F"/>
                </a:solidFill>
                <a:latin typeface="Calibri"/>
                <a:cs typeface="Calibri"/>
              </a:rPr>
              <a:t> </a:t>
            </a:r>
            <a:r>
              <a:rPr sz="1000" spc="65" dirty="0">
                <a:solidFill>
                  <a:srgbClr val="1C1D1F"/>
                </a:solidFill>
                <a:latin typeface="Calibri"/>
                <a:cs typeface="Calibri"/>
              </a:rPr>
              <a:t>τη</a:t>
            </a:r>
            <a:r>
              <a:rPr sz="1000" spc="35" dirty="0">
                <a:solidFill>
                  <a:srgbClr val="1C1D1F"/>
                </a:solidFill>
                <a:latin typeface="Calibri"/>
                <a:cs typeface="Calibri"/>
              </a:rPr>
              <a:t> </a:t>
            </a:r>
            <a:r>
              <a:rPr sz="1000" spc="65" dirty="0">
                <a:solidFill>
                  <a:srgbClr val="1C1D1F"/>
                </a:solidFill>
                <a:latin typeface="Calibri"/>
                <a:cs typeface="Calibri"/>
              </a:rPr>
              <a:t>δημιουργία</a:t>
            </a:r>
            <a:r>
              <a:rPr sz="1000" spc="45" dirty="0">
                <a:solidFill>
                  <a:srgbClr val="1C1D1F"/>
                </a:solidFill>
                <a:latin typeface="Calibri"/>
                <a:cs typeface="Calibri"/>
              </a:rPr>
              <a:t> </a:t>
            </a:r>
            <a:r>
              <a:rPr sz="1000" spc="60" dirty="0">
                <a:solidFill>
                  <a:srgbClr val="1C1D1F"/>
                </a:solidFill>
                <a:latin typeface="Calibri"/>
                <a:cs typeface="Calibri"/>
              </a:rPr>
              <a:t>τοπολογιών</a:t>
            </a:r>
            <a:r>
              <a:rPr sz="1000" spc="25" dirty="0">
                <a:solidFill>
                  <a:srgbClr val="1C1D1F"/>
                </a:solidFill>
                <a:latin typeface="Calibri"/>
                <a:cs typeface="Calibri"/>
              </a:rPr>
              <a:t> </a:t>
            </a:r>
            <a:r>
              <a:rPr sz="1000" spc="60" dirty="0">
                <a:solidFill>
                  <a:srgbClr val="1C1D1F"/>
                </a:solidFill>
                <a:latin typeface="Calibri"/>
                <a:cs typeface="Calibri"/>
              </a:rPr>
              <a:t>δικτύου.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555625" y="3831272"/>
            <a:ext cx="94615" cy="6686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spc="-25" dirty="0">
                <a:solidFill>
                  <a:srgbClr val="FFB800"/>
                </a:solidFill>
                <a:latin typeface="Arial"/>
                <a:cs typeface="Arial"/>
              </a:rPr>
              <a:t>•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220"/>
              </a:spcBef>
            </a:pPr>
            <a:r>
              <a:rPr sz="1600" spc="-25" dirty="0">
                <a:solidFill>
                  <a:srgbClr val="FFB800"/>
                </a:solidFill>
                <a:latin typeface="Arial"/>
                <a:cs typeface="Arial"/>
              </a:rPr>
              <a:t>•</a:t>
            </a:r>
            <a:endParaRPr sz="160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1127760" y="3907472"/>
            <a:ext cx="7122159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100" dirty="0">
                <a:solidFill>
                  <a:srgbClr val="1C1D1F"/>
                </a:solidFill>
                <a:latin typeface="Calibri"/>
                <a:cs typeface="Calibri"/>
              </a:rPr>
              <a:t>Ο</a:t>
            </a:r>
            <a:r>
              <a:rPr sz="1000" spc="30" dirty="0">
                <a:solidFill>
                  <a:srgbClr val="1C1D1F"/>
                </a:solidFill>
                <a:latin typeface="Calibri"/>
                <a:cs typeface="Calibri"/>
              </a:rPr>
              <a:t> </a:t>
            </a:r>
            <a:r>
              <a:rPr sz="1000" spc="65" dirty="0">
                <a:solidFill>
                  <a:srgbClr val="1C1D1F"/>
                </a:solidFill>
                <a:latin typeface="Calibri"/>
                <a:cs typeface="Calibri"/>
              </a:rPr>
              <a:t>τοπικός</a:t>
            </a:r>
            <a:r>
              <a:rPr sz="1000" spc="35" dirty="0">
                <a:solidFill>
                  <a:srgbClr val="1C1D1F"/>
                </a:solidFill>
                <a:latin typeface="Calibri"/>
                <a:cs typeface="Calibri"/>
              </a:rPr>
              <a:t> </a:t>
            </a:r>
            <a:r>
              <a:rPr sz="1000" spc="65" dirty="0">
                <a:solidFill>
                  <a:srgbClr val="1C1D1F"/>
                </a:solidFill>
                <a:latin typeface="Calibri"/>
                <a:cs typeface="Calibri"/>
              </a:rPr>
              <a:t>εξυπηρετητής</a:t>
            </a:r>
            <a:r>
              <a:rPr sz="1000" spc="35" dirty="0">
                <a:solidFill>
                  <a:srgbClr val="1C1D1F"/>
                </a:solidFill>
                <a:latin typeface="Calibri"/>
                <a:cs typeface="Calibri"/>
              </a:rPr>
              <a:t> </a:t>
            </a:r>
            <a:r>
              <a:rPr sz="1000" spc="80" dirty="0">
                <a:solidFill>
                  <a:srgbClr val="1C1D1F"/>
                </a:solidFill>
                <a:latin typeface="Calibri"/>
                <a:cs typeface="Calibri"/>
              </a:rPr>
              <a:t>GNS3</a:t>
            </a:r>
            <a:r>
              <a:rPr sz="1000" spc="35" dirty="0">
                <a:solidFill>
                  <a:srgbClr val="1C1D1F"/>
                </a:solidFill>
                <a:latin typeface="Calibri"/>
                <a:cs typeface="Calibri"/>
              </a:rPr>
              <a:t> </a:t>
            </a:r>
            <a:r>
              <a:rPr sz="1000" spc="60" dirty="0">
                <a:solidFill>
                  <a:srgbClr val="1C1D1F"/>
                </a:solidFill>
                <a:latin typeface="Calibri"/>
                <a:cs typeface="Calibri"/>
              </a:rPr>
              <a:t>εκτελείται</a:t>
            </a:r>
            <a:r>
              <a:rPr sz="1000" spc="35" dirty="0">
                <a:solidFill>
                  <a:srgbClr val="1C1D1F"/>
                </a:solidFill>
                <a:latin typeface="Calibri"/>
                <a:cs typeface="Calibri"/>
              </a:rPr>
              <a:t> </a:t>
            </a:r>
            <a:r>
              <a:rPr sz="1000" spc="65" dirty="0">
                <a:solidFill>
                  <a:srgbClr val="1C1D1F"/>
                </a:solidFill>
                <a:latin typeface="Calibri"/>
                <a:cs typeface="Calibri"/>
              </a:rPr>
              <a:t>στον</a:t>
            </a:r>
            <a:r>
              <a:rPr sz="1000" spc="40" dirty="0">
                <a:solidFill>
                  <a:srgbClr val="1C1D1F"/>
                </a:solidFill>
                <a:latin typeface="Calibri"/>
                <a:cs typeface="Calibri"/>
              </a:rPr>
              <a:t> </a:t>
            </a:r>
            <a:r>
              <a:rPr sz="1000" spc="55" dirty="0">
                <a:solidFill>
                  <a:srgbClr val="1C1D1F"/>
                </a:solidFill>
                <a:latin typeface="Calibri"/>
                <a:cs typeface="Calibri"/>
              </a:rPr>
              <a:t>ίδιο</a:t>
            </a:r>
            <a:r>
              <a:rPr sz="1000" spc="35" dirty="0">
                <a:solidFill>
                  <a:srgbClr val="1C1D1F"/>
                </a:solidFill>
                <a:latin typeface="Calibri"/>
                <a:cs typeface="Calibri"/>
              </a:rPr>
              <a:t> </a:t>
            </a:r>
            <a:r>
              <a:rPr sz="1000" spc="70" dirty="0">
                <a:solidFill>
                  <a:srgbClr val="1C1D1F"/>
                </a:solidFill>
                <a:latin typeface="Calibri"/>
                <a:cs typeface="Calibri"/>
              </a:rPr>
              <a:t>υπολογιστή</a:t>
            </a:r>
            <a:r>
              <a:rPr sz="1000" spc="35" dirty="0">
                <a:solidFill>
                  <a:srgbClr val="1C1D1F"/>
                </a:solidFill>
                <a:latin typeface="Calibri"/>
                <a:cs typeface="Calibri"/>
              </a:rPr>
              <a:t> </a:t>
            </a:r>
            <a:r>
              <a:rPr sz="1000" spc="70" dirty="0">
                <a:solidFill>
                  <a:srgbClr val="1C1D1F"/>
                </a:solidFill>
                <a:latin typeface="Calibri"/>
                <a:cs typeface="Calibri"/>
              </a:rPr>
              <a:t>με</a:t>
            </a:r>
            <a:r>
              <a:rPr sz="1000" spc="35" dirty="0">
                <a:solidFill>
                  <a:srgbClr val="1C1D1F"/>
                </a:solidFill>
                <a:latin typeface="Calibri"/>
                <a:cs typeface="Calibri"/>
              </a:rPr>
              <a:t> </a:t>
            </a:r>
            <a:r>
              <a:rPr sz="1000" spc="65" dirty="0">
                <a:solidFill>
                  <a:srgbClr val="1C1D1F"/>
                </a:solidFill>
                <a:latin typeface="Calibri"/>
                <a:cs typeface="Calibri"/>
              </a:rPr>
              <a:t>το</a:t>
            </a:r>
            <a:r>
              <a:rPr sz="1000" spc="35" dirty="0">
                <a:solidFill>
                  <a:srgbClr val="1C1D1F"/>
                </a:solidFill>
                <a:latin typeface="Calibri"/>
                <a:cs typeface="Calibri"/>
              </a:rPr>
              <a:t> </a:t>
            </a:r>
            <a:r>
              <a:rPr sz="1000" spc="65" dirty="0">
                <a:solidFill>
                  <a:srgbClr val="1C1D1F"/>
                </a:solidFill>
                <a:latin typeface="Calibri"/>
                <a:cs typeface="Calibri"/>
              </a:rPr>
              <a:t>GUI,</a:t>
            </a:r>
            <a:r>
              <a:rPr sz="1000" spc="35" dirty="0">
                <a:solidFill>
                  <a:srgbClr val="1C1D1F"/>
                </a:solidFill>
                <a:latin typeface="Calibri"/>
                <a:cs typeface="Calibri"/>
              </a:rPr>
              <a:t> </a:t>
            </a:r>
            <a:r>
              <a:rPr sz="1000" spc="70" dirty="0">
                <a:solidFill>
                  <a:srgbClr val="1C1D1F"/>
                </a:solidFill>
                <a:latin typeface="Calibri"/>
                <a:cs typeface="Calibri"/>
              </a:rPr>
              <a:t>με</a:t>
            </a:r>
            <a:r>
              <a:rPr sz="1000" spc="35" dirty="0">
                <a:solidFill>
                  <a:srgbClr val="1C1D1F"/>
                </a:solidFill>
                <a:latin typeface="Calibri"/>
                <a:cs typeface="Calibri"/>
              </a:rPr>
              <a:t> </a:t>
            </a:r>
            <a:r>
              <a:rPr sz="1000" spc="70" dirty="0">
                <a:solidFill>
                  <a:srgbClr val="1C1D1F"/>
                </a:solidFill>
                <a:latin typeface="Calibri"/>
                <a:cs typeface="Calibri"/>
              </a:rPr>
              <a:t>πρόσθετες</a:t>
            </a:r>
            <a:r>
              <a:rPr sz="1000" spc="35" dirty="0">
                <a:solidFill>
                  <a:srgbClr val="1C1D1F"/>
                </a:solidFill>
                <a:latin typeface="Calibri"/>
                <a:cs typeface="Calibri"/>
              </a:rPr>
              <a:t> </a:t>
            </a:r>
            <a:r>
              <a:rPr sz="1000" spc="65" dirty="0">
                <a:solidFill>
                  <a:srgbClr val="1C1D1F"/>
                </a:solidFill>
                <a:latin typeface="Calibri"/>
                <a:cs typeface="Calibri"/>
              </a:rPr>
              <a:t>διεργασίες</a:t>
            </a:r>
            <a:r>
              <a:rPr sz="1000" spc="35" dirty="0">
                <a:solidFill>
                  <a:srgbClr val="1C1D1F"/>
                </a:solidFill>
                <a:latin typeface="Calibri"/>
                <a:cs typeface="Calibri"/>
              </a:rPr>
              <a:t> </a:t>
            </a:r>
            <a:r>
              <a:rPr sz="1000" spc="80" dirty="0">
                <a:solidFill>
                  <a:srgbClr val="1C1D1F"/>
                </a:solidFill>
                <a:latin typeface="Calibri"/>
                <a:cs typeface="Calibri"/>
              </a:rPr>
              <a:t>όπως</a:t>
            </a:r>
            <a:r>
              <a:rPr sz="1000" spc="35" dirty="0">
                <a:solidFill>
                  <a:srgbClr val="1C1D1F"/>
                </a:solidFill>
                <a:latin typeface="Calibri"/>
                <a:cs typeface="Calibri"/>
              </a:rPr>
              <a:t> </a:t>
            </a:r>
            <a:r>
              <a:rPr sz="1000" spc="60" dirty="0">
                <a:solidFill>
                  <a:srgbClr val="1C1D1F"/>
                </a:solidFill>
                <a:latin typeface="Calibri"/>
                <a:cs typeface="Calibri"/>
              </a:rPr>
              <a:t>το</a:t>
            </a:r>
            <a:r>
              <a:rPr sz="1000" spc="20" dirty="0">
                <a:solidFill>
                  <a:srgbClr val="1C1D1F"/>
                </a:solidFill>
                <a:latin typeface="Calibri"/>
                <a:cs typeface="Calibri"/>
              </a:rPr>
              <a:t> </a:t>
            </a:r>
            <a:r>
              <a:rPr sz="1000" spc="60" dirty="0">
                <a:solidFill>
                  <a:srgbClr val="1C1D1F"/>
                </a:solidFill>
                <a:latin typeface="Calibri"/>
                <a:cs typeface="Calibri"/>
              </a:rPr>
              <a:t>Dynamips.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1127760" y="4306570"/>
            <a:ext cx="8684260" cy="3295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000" b="1" spc="75" dirty="0">
                <a:solidFill>
                  <a:srgbClr val="1C1D1F"/>
                </a:solidFill>
                <a:latin typeface="Calibri"/>
                <a:cs typeface="Calibri"/>
              </a:rPr>
              <a:t>Το</a:t>
            </a:r>
            <a:r>
              <a:rPr sz="1000" b="1" spc="40" dirty="0">
                <a:solidFill>
                  <a:srgbClr val="1C1D1F"/>
                </a:solidFill>
                <a:latin typeface="Calibri"/>
                <a:cs typeface="Calibri"/>
              </a:rPr>
              <a:t> </a:t>
            </a:r>
            <a:r>
              <a:rPr sz="1000" b="1" spc="105" dirty="0">
                <a:solidFill>
                  <a:srgbClr val="1C1D1F"/>
                </a:solidFill>
                <a:latin typeface="Calibri"/>
                <a:cs typeface="Calibri"/>
              </a:rPr>
              <a:t>VM</a:t>
            </a:r>
            <a:r>
              <a:rPr sz="1000" b="1" spc="45" dirty="0">
                <a:solidFill>
                  <a:srgbClr val="1C1D1F"/>
                </a:solidFill>
                <a:latin typeface="Calibri"/>
                <a:cs typeface="Calibri"/>
              </a:rPr>
              <a:t> </a:t>
            </a:r>
            <a:r>
              <a:rPr sz="1000" b="1" spc="70" dirty="0">
                <a:solidFill>
                  <a:srgbClr val="1C1D1F"/>
                </a:solidFill>
                <a:latin typeface="Calibri"/>
                <a:cs typeface="Calibri"/>
              </a:rPr>
              <a:t>του</a:t>
            </a:r>
            <a:r>
              <a:rPr sz="1000" b="1" spc="45" dirty="0">
                <a:solidFill>
                  <a:srgbClr val="1C1D1F"/>
                </a:solidFill>
                <a:latin typeface="Calibri"/>
                <a:cs typeface="Calibri"/>
              </a:rPr>
              <a:t> </a:t>
            </a:r>
            <a:r>
              <a:rPr sz="1000" b="1" spc="80" dirty="0">
                <a:solidFill>
                  <a:srgbClr val="1C1D1F"/>
                </a:solidFill>
                <a:latin typeface="Calibri"/>
                <a:cs typeface="Calibri"/>
              </a:rPr>
              <a:t>GNS3</a:t>
            </a:r>
            <a:r>
              <a:rPr sz="1000" b="1" spc="50" dirty="0">
                <a:solidFill>
                  <a:srgbClr val="1C1D1F"/>
                </a:solidFill>
                <a:latin typeface="Calibri"/>
                <a:cs typeface="Calibri"/>
              </a:rPr>
              <a:t> </a:t>
            </a:r>
            <a:r>
              <a:rPr sz="1000" spc="60" dirty="0">
                <a:solidFill>
                  <a:srgbClr val="1C1D1F"/>
                </a:solidFill>
                <a:latin typeface="Calibri"/>
                <a:cs typeface="Calibri"/>
              </a:rPr>
              <a:t>συνιστάται)</a:t>
            </a:r>
            <a:r>
              <a:rPr sz="1000" spc="50" dirty="0">
                <a:solidFill>
                  <a:srgbClr val="1C1D1F"/>
                </a:solidFill>
                <a:latin typeface="Calibri"/>
                <a:cs typeface="Calibri"/>
              </a:rPr>
              <a:t> </a:t>
            </a:r>
            <a:r>
              <a:rPr sz="1000" spc="65" dirty="0">
                <a:solidFill>
                  <a:srgbClr val="1C1D1F"/>
                </a:solidFill>
                <a:latin typeface="Calibri"/>
                <a:cs typeface="Calibri"/>
              </a:rPr>
              <a:t>μπορεί</a:t>
            </a:r>
            <a:r>
              <a:rPr sz="1000" spc="45" dirty="0">
                <a:solidFill>
                  <a:srgbClr val="1C1D1F"/>
                </a:solidFill>
                <a:latin typeface="Calibri"/>
                <a:cs typeface="Calibri"/>
              </a:rPr>
              <a:t> </a:t>
            </a:r>
            <a:r>
              <a:rPr sz="1000" spc="75" dirty="0">
                <a:solidFill>
                  <a:srgbClr val="1C1D1F"/>
                </a:solidFill>
                <a:latin typeface="Calibri"/>
                <a:cs typeface="Calibri"/>
              </a:rPr>
              <a:t>να</a:t>
            </a:r>
            <a:r>
              <a:rPr sz="1000" spc="40" dirty="0">
                <a:solidFill>
                  <a:srgbClr val="1C1D1F"/>
                </a:solidFill>
                <a:latin typeface="Calibri"/>
                <a:cs typeface="Calibri"/>
              </a:rPr>
              <a:t> </a:t>
            </a:r>
            <a:r>
              <a:rPr sz="1000" spc="60" dirty="0">
                <a:solidFill>
                  <a:srgbClr val="1C1D1F"/>
                </a:solidFill>
                <a:latin typeface="Calibri"/>
                <a:cs typeface="Calibri"/>
              </a:rPr>
              <a:t>εκτελεστεί</a:t>
            </a:r>
            <a:r>
              <a:rPr sz="1000" spc="45" dirty="0">
                <a:solidFill>
                  <a:srgbClr val="1C1D1F"/>
                </a:solidFill>
                <a:latin typeface="Calibri"/>
                <a:cs typeface="Calibri"/>
              </a:rPr>
              <a:t> </a:t>
            </a:r>
            <a:r>
              <a:rPr sz="1000" spc="65" dirty="0">
                <a:solidFill>
                  <a:srgbClr val="1C1D1F"/>
                </a:solidFill>
                <a:latin typeface="Calibri"/>
                <a:cs typeface="Calibri"/>
              </a:rPr>
              <a:t>τοπικά</a:t>
            </a:r>
            <a:r>
              <a:rPr sz="1000" spc="45" dirty="0">
                <a:solidFill>
                  <a:srgbClr val="1C1D1F"/>
                </a:solidFill>
                <a:latin typeface="Calibri"/>
                <a:cs typeface="Calibri"/>
              </a:rPr>
              <a:t> </a:t>
            </a:r>
            <a:r>
              <a:rPr sz="1000" spc="70" dirty="0">
                <a:solidFill>
                  <a:srgbClr val="1C1D1F"/>
                </a:solidFill>
                <a:latin typeface="Calibri"/>
                <a:cs typeface="Calibri"/>
              </a:rPr>
              <a:t>χρησιμοποιώντας</a:t>
            </a:r>
            <a:r>
              <a:rPr sz="1000" spc="45" dirty="0">
                <a:solidFill>
                  <a:srgbClr val="1C1D1F"/>
                </a:solidFill>
                <a:latin typeface="Calibri"/>
                <a:cs typeface="Calibri"/>
              </a:rPr>
              <a:t> </a:t>
            </a:r>
            <a:r>
              <a:rPr sz="1000" spc="65" dirty="0">
                <a:solidFill>
                  <a:srgbClr val="1C1D1F"/>
                </a:solidFill>
                <a:latin typeface="Calibri"/>
                <a:cs typeface="Calibri"/>
              </a:rPr>
              <a:t>λογισμικό</a:t>
            </a:r>
            <a:r>
              <a:rPr sz="1000" spc="45" dirty="0">
                <a:solidFill>
                  <a:srgbClr val="1C1D1F"/>
                </a:solidFill>
                <a:latin typeface="Calibri"/>
                <a:cs typeface="Calibri"/>
              </a:rPr>
              <a:t> </a:t>
            </a:r>
            <a:r>
              <a:rPr sz="1000" spc="65" dirty="0">
                <a:solidFill>
                  <a:srgbClr val="1C1D1F"/>
                </a:solidFill>
                <a:latin typeface="Calibri"/>
                <a:cs typeface="Calibri"/>
              </a:rPr>
              <a:t>εικονικοποίησης</a:t>
            </a:r>
            <a:r>
              <a:rPr sz="1000" spc="50" dirty="0">
                <a:solidFill>
                  <a:srgbClr val="1C1D1F"/>
                </a:solidFill>
                <a:latin typeface="Calibri"/>
                <a:cs typeface="Calibri"/>
              </a:rPr>
              <a:t> (π.χ.</a:t>
            </a:r>
            <a:r>
              <a:rPr sz="1000" spc="35" dirty="0">
                <a:solidFill>
                  <a:srgbClr val="1C1D1F"/>
                </a:solidFill>
                <a:latin typeface="Calibri"/>
                <a:cs typeface="Calibri"/>
              </a:rPr>
              <a:t> </a:t>
            </a:r>
            <a:r>
              <a:rPr sz="1000" spc="80" dirty="0">
                <a:solidFill>
                  <a:srgbClr val="1C1D1F"/>
                </a:solidFill>
                <a:latin typeface="Calibri"/>
                <a:cs typeface="Calibri"/>
              </a:rPr>
              <a:t>VMware</a:t>
            </a:r>
            <a:r>
              <a:rPr sz="1000" spc="45" dirty="0">
                <a:solidFill>
                  <a:srgbClr val="1C1D1F"/>
                </a:solidFill>
                <a:latin typeface="Calibri"/>
                <a:cs typeface="Calibri"/>
              </a:rPr>
              <a:t> </a:t>
            </a:r>
            <a:r>
              <a:rPr sz="1000" spc="60" dirty="0">
                <a:solidFill>
                  <a:srgbClr val="1C1D1F"/>
                </a:solidFill>
                <a:latin typeface="Calibri"/>
                <a:cs typeface="Calibri"/>
              </a:rPr>
              <a:t>Workstation,</a:t>
            </a:r>
            <a:r>
              <a:rPr sz="1000" spc="45" dirty="0">
                <a:solidFill>
                  <a:srgbClr val="1C1D1F"/>
                </a:solidFill>
                <a:latin typeface="Calibri"/>
                <a:cs typeface="Calibri"/>
              </a:rPr>
              <a:t> </a:t>
            </a:r>
            <a:r>
              <a:rPr sz="1000" spc="55" dirty="0">
                <a:solidFill>
                  <a:srgbClr val="1C1D1F"/>
                </a:solidFill>
                <a:latin typeface="Calibri"/>
                <a:cs typeface="Calibri"/>
              </a:rPr>
              <a:t>Virtualbox)</a:t>
            </a:r>
            <a:r>
              <a:rPr sz="1000" spc="45" dirty="0">
                <a:solidFill>
                  <a:srgbClr val="1C1D1F"/>
                </a:solidFill>
                <a:latin typeface="Calibri"/>
                <a:cs typeface="Calibri"/>
              </a:rPr>
              <a:t> </a:t>
            </a:r>
            <a:r>
              <a:rPr sz="1000" spc="80" dirty="0">
                <a:solidFill>
                  <a:srgbClr val="1C1D1F"/>
                </a:solidFill>
                <a:latin typeface="Calibri"/>
                <a:cs typeface="Calibri"/>
              </a:rPr>
              <a:t>ή </a:t>
            </a:r>
            <a:r>
              <a:rPr sz="1000" spc="-210" dirty="0">
                <a:solidFill>
                  <a:srgbClr val="1C1D1F"/>
                </a:solidFill>
                <a:latin typeface="Calibri"/>
                <a:cs typeface="Calibri"/>
              </a:rPr>
              <a:t> </a:t>
            </a:r>
            <a:r>
              <a:rPr sz="1000" spc="75" dirty="0">
                <a:solidFill>
                  <a:srgbClr val="1C1D1F"/>
                </a:solidFill>
                <a:latin typeface="Calibri"/>
                <a:cs typeface="Calibri"/>
              </a:rPr>
              <a:t>απομακρυσμένα</a:t>
            </a:r>
            <a:r>
              <a:rPr sz="1000" spc="35" dirty="0">
                <a:solidFill>
                  <a:srgbClr val="1C1D1F"/>
                </a:solidFill>
                <a:latin typeface="Calibri"/>
                <a:cs typeface="Calibri"/>
              </a:rPr>
              <a:t> </a:t>
            </a:r>
            <a:r>
              <a:rPr sz="1000" spc="70" dirty="0">
                <a:solidFill>
                  <a:srgbClr val="1C1D1F"/>
                </a:solidFill>
                <a:latin typeface="Calibri"/>
                <a:cs typeface="Calibri"/>
              </a:rPr>
              <a:t>σε</a:t>
            </a:r>
            <a:r>
              <a:rPr sz="1000" spc="30" dirty="0">
                <a:solidFill>
                  <a:srgbClr val="1C1D1F"/>
                </a:solidFill>
                <a:latin typeface="Calibri"/>
                <a:cs typeface="Calibri"/>
              </a:rPr>
              <a:t> </a:t>
            </a:r>
            <a:r>
              <a:rPr sz="1000" spc="70" dirty="0">
                <a:solidFill>
                  <a:srgbClr val="1C1D1F"/>
                </a:solidFill>
                <a:latin typeface="Calibri"/>
                <a:cs typeface="Calibri"/>
              </a:rPr>
              <a:t>εξυπηρετητή</a:t>
            </a:r>
            <a:r>
              <a:rPr sz="1000" spc="30" dirty="0">
                <a:solidFill>
                  <a:srgbClr val="1C1D1F"/>
                </a:solidFill>
                <a:latin typeface="Calibri"/>
                <a:cs typeface="Calibri"/>
              </a:rPr>
              <a:t> </a:t>
            </a:r>
            <a:r>
              <a:rPr sz="1000" spc="50" dirty="0">
                <a:solidFill>
                  <a:srgbClr val="1C1D1F"/>
                </a:solidFill>
                <a:latin typeface="Calibri"/>
                <a:cs typeface="Calibri"/>
              </a:rPr>
              <a:t>(π.χ.</a:t>
            </a:r>
            <a:r>
              <a:rPr sz="1000" spc="25" dirty="0">
                <a:solidFill>
                  <a:srgbClr val="1C1D1F"/>
                </a:solidFill>
                <a:latin typeface="Calibri"/>
                <a:cs typeface="Calibri"/>
              </a:rPr>
              <a:t> </a:t>
            </a:r>
            <a:r>
              <a:rPr sz="1000" spc="80" dirty="0">
                <a:solidFill>
                  <a:srgbClr val="1C1D1F"/>
                </a:solidFill>
                <a:latin typeface="Calibri"/>
                <a:cs typeface="Calibri"/>
              </a:rPr>
              <a:t>VMware</a:t>
            </a:r>
            <a:r>
              <a:rPr sz="1000" spc="30" dirty="0">
                <a:solidFill>
                  <a:srgbClr val="1C1D1F"/>
                </a:solidFill>
                <a:latin typeface="Calibri"/>
                <a:cs typeface="Calibri"/>
              </a:rPr>
              <a:t> </a:t>
            </a:r>
            <a:r>
              <a:rPr sz="1000" spc="55" dirty="0">
                <a:solidFill>
                  <a:srgbClr val="1C1D1F"/>
                </a:solidFill>
                <a:latin typeface="Calibri"/>
                <a:cs typeface="Calibri"/>
              </a:rPr>
              <a:t>ESXi,</a:t>
            </a:r>
            <a:r>
              <a:rPr sz="1000" spc="30" dirty="0">
                <a:solidFill>
                  <a:srgbClr val="1C1D1F"/>
                </a:solidFill>
                <a:latin typeface="Calibri"/>
                <a:cs typeface="Calibri"/>
              </a:rPr>
              <a:t> </a:t>
            </a:r>
            <a:r>
              <a:rPr sz="1000" spc="65" dirty="0">
                <a:solidFill>
                  <a:srgbClr val="1C1D1F"/>
                </a:solidFill>
                <a:latin typeface="Calibri"/>
                <a:cs typeface="Calibri"/>
              </a:rPr>
              <a:t>τρόπος</a:t>
            </a:r>
            <a:r>
              <a:rPr sz="1000" spc="30" dirty="0">
                <a:solidFill>
                  <a:srgbClr val="1C1D1F"/>
                </a:solidFill>
                <a:latin typeface="Calibri"/>
                <a:cs typeface="Calibri"/>
              </a:rPr>
              <a:t> </a:t>
            </a:r>
            <a:r>
              <a:rPr sz="1000" spc="65" dirty="0">
                <a:solidFill>
                  <a:srgbClr val="1C1D1F"/>
                </a:solidFill>
                <a:latin typeface="Calibri"/>
                <a:cs typeface="Calibri"/>
              </a:rPr>
              <a:t>νέφους).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555625" y="4780597"/>
            <a:ext cx="93980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spc="-25" dirty="0">
                <a:solidFill>
                  <a:srgbClr val="FFB800"/>
                </a:solidFill>
                <a:latin typeface="Arial"/>
                <a:cs typeface="Arial"/>
              </a:rPr>
              <a:t>•</a:t>
            </a:r>
            <a:endParaRPr sz="1600"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1127760" y="4856797"/>
            <a:ext cx="9384030" cy="3295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000" spc="100" dirty="0">
                <a:solidFill>
                  <a:srgbClr val="0D0D0D"/>
                </a:solidFill>
                <a:latin typeface="Calibri"/>
                <a:cs typeface="Calibri"/>
              </a:rPr>
              <a:t>Το</a:t>
            </a:r>
            <a:r>
              <a:rPr sz="1000" spc="45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000" spc="110" dirty="0">
                <a:solidFill>
                  <a:srgbClr val="0D0D0D"/>
                </a:solidFill>
                <a:latin typeface="Calibri"/>
                <a:cs typeface="Calibri"/>
              </a:rPr>
              <a:t>GNS3</a:t>
            </a:r>
            <a:r>
              <a:rPr sz="1000" spc="5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000" spc="95" dirty="0">
                <a:solidFill>
                  <a:srgbClr val="0D0D0D"/>
                </a:solidFill>
                <a:latin typeface="Calibri"/>
                <a:cs typeface="Calibri"/>
              </a:rPr>
              <a:t>μας</a:t>
            </a:r>
            <a:r>
              <a:rPr sz="1000" spc="5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000" spc="85" dirty="0">
                <a:solidFill>
                  <a:srgbClr val="0D0D0D"/>
                </a:solidFill>
                <a:latin typeface="Calibri"/>
                <a:cs typeface="Calibri"/>
              </a:rPr>
              <a:t>επιτρέπει</a:t>
            </a:r>
            <a:r>
              <a:rPr sz="1000" spc="5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000" spc="100" dirty="0">
                <a:solidFill>
                  <a:srgbClr val="0D0D0D"/>
                </a:solidFill>
                <a:latin typeface="Calibri"/>
                <a:cs typeface="Calibri"/>
              </a:rPr>
              <a:t>να</a:t>
            </a:r>
            <a:r>
              <a:rPr sz="1000" spc="5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000" spc="95" dirty="0">
                <a:solidFill>
                  <a:srgbClr val="0D0D0D"/>
                </a:solidFill>
                <a:latin typeface="Calibri"/>
                <a:cs typeface="Calibri"/>
              </a:rPr>
              <a:t>δημιουργήσουμε</a:t>
            </a:r>
            <a:r>
              <a:rPr sz="1000" spc="5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000" spc="90" dirty="0">
                <a:solidFill>
                  <a:srgbClr val="0D0D0D"/>
                </a:solidFill>
                <a:latin typeface="Calibri"/>
                <a:cs typeface="Calibri"/>
              </a:rPr>
              <a:t>τοπολογία</a:t>
            </a:r>
            <a:r>
              <a:rPr sz="1000" spc="5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000" spc="90" dirty="0">
                <a:solidFill>
                  <a:srgbClr val="0D0D0D"/>
                </a:solidFill>
                <a:latin typeface="Calibri"/>
                <a:cs typeface="Calibri"/>
              </a:rPr>
              <a:t>δικτύου</a:t>
            </a:r>
            <a:r>
              <a:rPr sz="1000" spc="5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000" spc="85" dirty="0">
                <a:solidFill>
                  <a:srgbClr val="0D0D0D"/>
                </a:solidFill>
                <a:latin typeface="Calibri"/>
                <a:cs typeface="Calibri"/>
              </a:rPr>
              <a:t>και</a:t>
            </a:r>
            <a:r>
              <a:rPr sz="1000" spc="5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000" spc="95" dirty="0">
                <a:solidFill>
                  <a:srgbClr val="0D0D0D"/>
                </a:solidFill>
                <a:latin typeface="Calibri"/>
                <a:cs typeface="Calibri"/>
              </a:rPr>
              <a:t>ένα</a:t>
            </a:r>
            <a:r>
              <a:rPr sz="1000" spc="5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000" spc="90" dirty="0">
                <a:solidFill>
                  <a:srgbClr val="0D0D0D"/>
                </a:solidFill>
                <a:latin typeface="Calibri"/>
                <a:cs typeface="Calibri"/>
              </a:rPr>
              <a:t>περιβάλλον</a:t>
            </a:r>
            <a:r>
              <a:rPr sz="1000" spc="5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000" spc="85" dirty="0">
                <a:solidFill>
                  <a:srgbClr val="0D0D0D"/>
                </a:solidFill>
                <a:latin typeface="Calibri"/>
                <a:cs typeface="Calibri"/>
              </a:rPr>
              <a:t>για</a:t>
            </a:r>
            <a:r>
              <a:rPr sz="1000" spc="5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000" spc="90" dirty="0">
                <a:solidFill>
                  <a:srgbClr val="0D0D0D"/>
                </a:solidFill>
                <a:latin typeface="Calibri"/>
                <a:cs typeface="Calibri"/>
              </a:rPr>
              <a:t>μια</a:t>
            </a:r>
            <a:r>
              <a:rPr sz="1000" spc="5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000" spc="85" dirty="0">
                <a:solidFill>
                  <a:srgbClr val="0D0D0D"/>
                </a:solidFill>
                <a:latin typeface="Calibri"/>
                <a:cs typeface="Calibri"/>
              </a:rPr>
              <a:t>ιδανική</a:t>
            </a:r>
            <a:r>
              <a:rPr sz="1000" spc="55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000" spc="100" dirty="0">
                <a:solidFill>
                  <a:srgbClr val="0D0D0D"/>
                </a:solidFill>
                <a:latin typeface="Calibri"/>
                <a:cs typeface="Calibri"/>
              </a:rPr>
              <a:t>πλατφόρμα</a:t>
            </a:r>
            <a:r>
              <a:rPr sz="1000" spc="5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000" spc="100" dirty="0">
                <a:solidFill>
                  <a:srgbClr val="0D0D0D"/>
                </a:solidFill>
                <a:latin typeface="Calibri"/>
                <a:cs typeface="Calibri"/>
              </a:rPr>
              <a:t>προσομοίωσης</a:t>
            </a:r>
            <a:r>
              <a:rPr sz="1000" spc="5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000" spc="100" dirty="0">
                <a:solidFill>
                  <a:srgbClr val="0D0D0D"/>
                </a:solidFill>
                <a:latin typeface="Calibri"/>
                <a:cs typeface="Calibri"/>
              </a:rPr>
              <a:t>των</a:t>
            </a:r>
            <a:r>
              <a:rPr sz="1000" spc="5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000" spc="100" dirty="0">
                <a:solidFill>
                  <a:srgbClr val="0D0D0D"/>
                </a:solidFill>
                <a:latin typeface="Calibri"/>
                <a:cs typeface="Calibri"/>
              </a:rPr>
              <a:t>μηχανημάτων</a:t>
            </a:r>
            <a:r>
              <a:rPr sz="1000" spc="5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000" spc="100" dirty="0">
                <a:solidFill>
                  <a:srgbClr val="0D0D0D"/>
                </a:solidFill>
                <a:latin typeface="Calibri"/>
                <a:cs typeface="Calibri"/>
              </a:rPr>
              <a:t>των </a:t>
            </a:r>
            <a:r>
              <a:rPr sz="1000" spc="-21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000" spc="105" dirty="0">
                <a:solidFill>
                  <a:srgbClr val="0D0D0D"/>
                </a:solidFill>
                <a:latin typeface="Calibri"/>
                <a:cs typeface="Calibri"/>
              </a:rPr>
              <a:t>θυμάτων</a:t>
            </a:r>
            <a:r>
              <a:rPr sz="1000" spc="35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000" spc="85" dirty="0">
                <a:solidFill>
                  <a:srgbClr val="0D0D0D"/>
                </a:solidFill>
                <a:latin typeface="Calibri"/>
                <a:cs typeface="Calibri"/>
              </a:rPr>
              <a:t>και</a:t>
            </a:r>
            <a:r>
              <a:rPr sz="1000" spc="4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000" spc="95" dirty="0">
                <a:solidFill>
                  <a:srgbClr val="0D0D0D"/>
                </a:solidFill>
                <a:latin typeface="Calibri"/>
                <a:cs typeface="Calibri"/>
              </a:rPr>
              <a:t>των</a:t>
            </a:r>
            <a:r>
              <a:rPr sz="1000" spc="4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000" spc="85" dirty="0">
                <a:solidFill>
                  <a:srgbClr val="0D0D0D"/>
                </a:solidFill>
                <a:latin typeface="Calibri"/>
                <a:cs typeface="Calibri"/>
              </a:rPr>
              <a:t>επιτιθέμενων.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11244897" y="5739129"/>
            <a:ext cx="71755" cy="1244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50" spc="30" dirty="0">
                <a:latin typeface="Calibri"/>
                <a:cs typeface="Calibri"/>
              </a:rPr>
              <a:t>4</a:t>
            </a:r>
            <a:endParaRPr sz="6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5269865" y="0"/>
            <a:ext cx="6922134" cy="6879590"/>
            <a:chOff x="5269865" y="0"/>
            <a:chExt cx="6922134" cy="6879590"/>
          </a:xfrm>
        </p:grpSpPr>
        <p:sp>
          <p:nvSpPr>
            <p:cNvPr id="3" name="object 3"/>
            <p:cNvSpPr/>
            <p:nvPr/>
          </p:nvSpPr>
          <p:spPr>
            <a:xfrm>
              <a:off x="6894512" y="635"/>
              <a:ext cx="1818639" cy="6857365"/>
            </a:xfrm>
            <a:custGeom>
              <a:avLst/>
              <a:gdLst/>
              <a:ahLst/>
              <a:cxnLst/>
              <a:rect l="l" t="t" r="r" b="b"/>
              <a:pathLst>
                <a:path w="1818640" h="6857365">
                  <a:moveTo>
                    <a:pt x="0" y="6857365"/>
                  </a:moveTo>
                  <a:lnTo>
                    <a:pt x="1818322" y="0"/>
                  </a:lnTo>
                </a:path>
              </a:pathLst>
            </a:custGeom>
            <a:ln w="22224">
              <a:solidFill>
                <a:srgbClr val="D6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7376795" y="0"/>
              <a:ext cx="2556510" cy="6858000"/>
            </a:xfrm>
            <a:custGeom>
              <a:avLst/>
              <a:gdLst/>
              <a:ahLst/>
              <a:cxnLst/>
              <a:rect l="l" t="t" r="r" b="b"/>
              <a:pathLst>
                <a:path w="2556509" h="6858000">
                  <a:moveTo>
                    <a:pt x="1542414" y="1537335"/>
                  </a:moveTo>
                  <a:lnTo>
                    <a:pt x="1495107" y="1543685"/>
                  </a:lnTo>
                  <a:lnTo>
                    <a:pt x="1451609" y="1561782"/>
                  </a:lnTo>
                  <a:lnTo>
                    <a:pt x="1413827" y="1590357"/>
                  </a:lnTo>
                  <a:lnTo>
                    <a:pt x="1384617" y="1627822"/>
                  </a:lnTo>
                  <a:lnTo>
                    <a:pt x="1365884" y="1673225"/>
                  </a:lnTo>
                  <a:lnTo>
                    <a:pt x="971232" y="3128645"/>
                  </a:lnTo>
                  <a:lnTo>
                    <a:pt x="0" y="6858000"/>
                  </a:lnTo>
                  <a:lnTo>
                    <a:pt x="26034" y="6858000"/>
                  </a:lnTo>
                  <a:lnTo>
                    <a:pt x="996632" y="3136265"/>
                  </a:lnTo>
                  <a:lnTo>
                    <a:pt x="1391284" y="1681162"/>
                  </a:lnTo>
                  <a:lnTo>
                    <a:pt x="1412557" y="1635125"/>
                  </a:lnTo>
                  <a:lnTo>
                    <a:pt x="1445895" y="1598929"/>
                  </a:lnTo>
                  <a:lnTo>
                    <a:pt x="1488122" y="1574482"/>
                  </a:lnTo>
                  <a:lnTo>
                    <a:pt x="1536064" y="1564004"/>
                  </a:lnTo>
                  <a:lnTo>
                    <a:pt x="1637982" y="1564004"/>
                  </a:lnTo>
                  <a:lnTo>
                    <a:pt x="1625917" y="1556385"/>
                  </a:lnTo>
                  <a:lnTo>
                    <a:pt x="1591309" y="1543685"/>
                  </a:lnTo>
                  <a:lnTo>
                    <a:pt x="1542414" y="1537335"/>
                  </a:lnTo>
                  <a:close/>
                </a:path>
                <a:path w="2556509" h="6858000">
                  <a:moveTo>
                    <a:pt x="1637982" y="1564004"/>
                  </a:moveTo>
                  <a:lnTo>
                    <a:pt x="1536064" y="1564004"/>
                  </a:lnTo>
                  <a:lnTo>
                    <a:pt x="1586229" y="1569085"/>
                  </a:lnTo>
                  <a:lnTo>
                    <a:pt x="1615439" y="1580197"/>
                  </a:lnTo>
                  <a:lnTo>
                    <a:pt x="1664017" y="1617345"/>
                  </a:lnTo>
                  <a:lnTo>
                    <a:pt x="1694814" y="1671320"/>
                  </a:lnTo>
                  <a:lnTo>
                    <a:pt x="1702434" y="1732279"/>
                  </a:lnTo>
                  <a:lnTo>
                    <a:pt x="1697037" y="1763712"/>
                  </a:lnTo>
                  <a:lnTo>
                    <a:pt x="1437322" y="2721610"/>
                  </a:lnTo>
                  <a:lnTo>
                    <a:pt x="1430972" y="2770504"/>
                  </a:lnTo>
                  <a:lnTo>
                    <a:pt x="1437322" y="2817812"/>
                  </a:lnTo>
                  <a:lnTo>
                    <a:pt x="1455420" y="2861310"/>
                  </a:lnTo>
                  <a:lnTo>
                    <a:pt x="1483995" y="2898775"/>
                  </a:lnTo>
                  <a:lnTo>
                    <a:pt x="1521777" y="2927985"/>
                  </a:lnTo>
                  <a:lnTo>
                    <a:pt x="1567179" y="2946717"/>
                  </a:lnTo>
                  <a:lnTo>
                    <a:pt x="1619250" y="2952750"/>
                  </a:lnTo>
                  <a:lnTo>
                    <a:pt x="1669414" y="2944495"/>
                  </a:lnTo>
                  <a:lnTo>
                    <a:pt x="1704657" y="2928302"/>
                  </a:lnTo>
                  <a:lnTo>
                    <a:pt x="1617979" y="2928302"/>
                  </a:lnTo>
                  <a:lnTo>
                    <a:pt x="1573529" y="2922587"/>
                  </a:lnTo>
                  <a:lnTo>
                    <a:pt x="1527492" y="2901632"/>
                  </a:lnTo>
                  <a:lnTo>
                    <a:pt x="1491297" y="2868295"/>
                  </a:lnTo>
                  <a:lnTo>
                    <a:pt x="1466850" y="2826067"/>
                  </a:lnTo>
                  <a:lnTo>
                    <a:pt x="1456372" y="2778125"/>
                  </a:lnTo>
                  <a:lnTo>
                    <a:pt x="1461452" y="2727960"/>
                  </a:lnTo>
                  <a:lnTo>
                    <a:pt x="1721167" y="1770062"/>
                  </a:lnTo>
                  <a:lnTo>
                    <a:pt x="1727200" y="1734502"/>
                  </a:lnTo>
                  <a:lnTo>
                    <a:pt x="1726247" y="1701482"/>
                  </a:lnTo>
                  <a:lnTo>
                    <a:pt x="1726247" y="1698625"/>
                  </a:lnTo>
                  <a:lnTo>
                    <a:pt x="1718309" y="1663700"/>
                  </a:lnTo>
                  <a:lnTo>
                    <a:pt x="1703387" y="1630045"/>
                  </a:lnTo>
                  <a:lnTo>
                    <a:pt x="1682432" y="1600200"/>
                  </a:lnTo>
                  <a:lnTo>
                    <a:pt x="1656397" y="1575435"/>
                  </a:lnTo>
                  <a:lnTo>
                    <a:pt x="1637982" y="1564004"/>
                  </a:lnTo>
                  <a:close/>
                </a:path>
                <a:path w="2556509" h="6858000">
                  <a:moveTo>
                    <a:pt x="2556192" y="0"/>
                  </a:moveTo>
                  <a:lnTo>
                    <a:pt x="2528887" y="0"/>
                  </a:lnTo>
                  <a:lnTo>
                    <a:pt x="2100494" y="1561782"/>
                  </a:lnTo>
                  <a:lnTo>
                    <a:pt x="1758314" y="2837179"/>
                  </a:lnTo>
                  <a:lnTo>
                    <a:pt x="1733232" y="2874962"/>
                  </a:lnTo>
                  <a:lnTo>
                    <a:pt x="1700212" y="2903537"/>
                  </a:lnTo>
                  <a:lnTo>
                    <a:pt x="1660842" y="2921317"/>
                  </a:lnTo>
                  <a:lnTo>
                    <a:pt x="1617979" y="2928302"/>
                  </a:lnTo>
                  <a:lnTo>
                    <a:pt x="1704657" y="2928302"/>
                  </a:lnTo>
                  <a:lnTo>
                    <a:pt x="1715134" y="2923222"/>
                  </a:lnTo>
                  <a:lnTo>
                    <a:pt x="1753552" y="2890202"/>
                  </a:lnTo>
                  <a:lnTo>
                    <a:pt x="1782445" y="2846070"/>
                  </a:lnTo>
                  <a:lnTo>
                    <a:pt x="1782445" y="2844800"/>
                  </a:lnTo>
                  <a:lnTo>
                    <a:pt x="2125027" y="1567814"/>
                  </a:lnTo>
                  <a:lnTo>
                    <a:pt x="2556192" y="0"/>
                  </a:lnTo>
                  <a:close/>
                </a:path>
              </a:pathLst>
            </a:custGeom>
            <a:solidFill>
              <a:srgbClr val="FFB8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7895590" y="5207317"/>
              <a:ext cx="755650" cy="1644650"/>
            </a:xfrm>
            <a:custGeom>
              <a:avLst/>
              <a:gdLst/>
              <a:ahLst/>
              <a:cxnLst/>
              <a:rect l="l" t="t" r="r" b="b"/>
              <a:pathLst>
                <a:path w="755650" h="1644650">
                  <a:moveTo>
                    <a:pt x="577850" y="0"/>
                  </a:moveTo>
                  <a:lnTo>
                    <a:pt x="531812" y="6350"/>
                  </a:lnTo>
                  <a:lnTo>
                    <a:pt x="489584" y="24130"/>
                  </a:lnTo>
                  <a:lnTo>
                    <a:pt x="453072" y="52387"/>
                  </a:lnTo>
                  <a:lnTo>
                    <a:pt x="424497" y="89535"/>
                  </a:lnTo>
                  <a:lnTo>
                    <a:pt x="406082" y="134620"/>
                  </a:lnTo>
                  <a:lnTo>
                    <a:pt x="0" y="1644650"/>
                  </a:lnTo>
                  <a:lnTo>
                    <a:pt x="26352" y="1644650"/>
                  </a:lnTo>
                  <a:lnTo>
                    <a:pt x="429894" y="140970"/>
                  </a:lnTo>
                  <a:lnTo>
                    <a:pt x="449897" y="95250"/>
                  </a:lnTo>
                  <a:lnTo>
                    <a:pt x="481964" y="59372"/>
                  </a:lnTo>
                  <a:lnTo>
                    <a:pt x="522604" y="35560"/>
                  </a:lnTo>
                  <a:lnTo>
                    <a:pt x="569277" y="25400"/>
                  </a:lnTo>
                  <a:lnTo>
                    <a:pt x="661727" y="25400"/>
                  </a:lnTo>
                  <a:lnTo>
                    <a:pt x="624204" y="6350"/>
                  </a:lnTo>
                  <a:lnTo>
                    <a:pt x="577850" y="0"/>
                  </a:lnTo>
                  <a:close/>
                </a:path>
                <a:path w="755650" h="1644650">
                  <a:moveTo>
                    <a:pt x="661727" y="25400"/>
                  </a:moveTo>
                  <a:lnTo>
                    <a:pt x="569277" y="25400"/>
                  </a:lnTo>
                  <a:lnTo>
                    <a:pt x="617854" y="30797"/>
                  </a:lnTo>
                  <a:lnTo>
                    <a:pt x="671829" y="57785"/>
                  </a:lnTo>
                  <a:lnTo>
                    <a:pt x="710882" y="103822"/>
                  </a:lnTo>
                  <a:lnTo>
                    <a:pt x="729932" y="161290"/>
                  </a:lnTo>
                  <a:lnTo>
                    <a:pt x="730884" y="192087"/>
                  </a:lnTo>
                  <a:lnTo>
                    <a:pt x="725804" y="222885"/>
                  </a:lnTo>
                  <a:lnTo>
                    <a:pt x="343534" y="1644650"/>
                  </a:lnTo>
                  <a:lnTo>
                    <a:pt x="369887" y="1644650"/>
                  </a:lnTo>
                  <a:lnTo>
                    <a:pt x="749617" y="229235"/>
                  </a:lnTo>
                  <a:lnTo>
                    <a:pt x="755650" y="193675"/>
                  </a:lnTo>
                  <a:lnTo>
                    <a:pt x="754379" y="158115"/>
                  </a:lnTo>
                  <a:lnTo>
                    <a:pt x="732154" y="90805"/>
                  </a:lnTo>
                  <a:lnTo>
                    <a:pt x="686117" y="37782"/>
                  </a:lnTo>
                  <a:lnTo>
                    <a:pt x="661727" y="25400"/>
                  </a:lnTo>
                  <a:close/>
                </a:path>
              </a:pathLst>
            </a:custGeom>
            <a:solidFill>
              <a:srgbClr val="D679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549832" y="6167437"/>
              <a:ext cx="3293427" cy="611187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269865" y="1290637"/>
              <a:ext cx="6922134" cy="4349432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464810" y="1485899"/>
              <a:ext cx="6484620" cy="3779520"/>
            </a:xfrm>
            <a:prstGeom prst="rect">
              <a:avLst/>
            </a:prstGeom>
          </p:spPr>
        </p:pic>
      </p:grp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1188402" y="672465"/>
            <a:ext cx="1983105" cy="3683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250" spc="90" dirty="0">
                <a:solidFill>
                  <a:srgbClr val="000000"/>
                </a:solidFill>
              </a:rPr>
              <a:t>Γιατί</a:t>
            </a:r>
            <a:r>
              <a:rPr sz="2250" spc="100" dirty="0">
                <a:solidFill>
                  <a:srgbClr val="000000"/>
                </a:solidFill>
              </a:rPr>
              <a:t> </a:t>
            </a:r>
            <a:r>
              <a:rPr sz="2250" spc="75" dirty="0">
                <a:solidFill>
                  <a:srgbClr val="000000"/>
                </a:solidFill>
              </a:rPr>
              <a:t>το</a:t>
            </a:r>
            <a:r>
              <a:rPr sz="2250" spc="85" dirty="0">
                <a:solidFill>
                  <a:srgbClr val="000000"/>
                </a:solidFill>
              </a:rPr>
              <a:t> </a:t>
            </a:r>
            <a:r>
              <a:rPr sz="2250" spc="100" dirty="0">
                <a:solidFill>
                  <a:srgbClr val="000000"/>
                </a:solidFill>
              </a:rPr>
              <a:t>GNS3;</a:t>
            </a:r>
            <a:endParaRPr sz="2250"/>
          </a:p>
        </p:txBody>
      </p:sp>
      <p:sp>
        <p:nvSpPr>
          <p:cNvPr id="15" name="object 15"/>
          <p:cNvSpPr txBox="1"/>
          <p:nvPr/>
        </p:nvSpPr>
        <p:spPr>
          <a:xfrm>
            <a:off x="11180127" y="6345872"/>
            <a:ext cx="122555" cy="1079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715"/>
              </a:lnSpc>
            </a:pPr>
            <a:r>
              <a:rPr sz="650" spc="30" dirty="0">
                <a:latin typeface="Calibri"/>
                <a:cs typeface="Calibri"/>
              </a:rPr>
              <a:t>5</a:t>
            </a:r>
            <a:endParaRPr sz="65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8308340" y="33019"/>
            <a:ext cx="2174240" cy="1244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50" spc="60" dirty="0">
                <a:latin typeface="Calibri"/>
                <a:cs typeface="Calibri"/>
              </a:rPr>
              <a:t>CSP004_C_E:</a:t>
            </a:r>
            <a:r>
              <a:rPr sz="650" spc="35" dirty="0">
                <a:latin typeface="Calibri"/>
                <a:cs typeface="Calibri"/>
              </a:rPr>
              <a:t> </a:t>
            </a:r>
            <a:r>
              <a:rPr sz="650" spc="55" dirty="0">
                <a:latin typeface="Calibri"/>
                <a:cs typeface="Calibri"/>
              </a:rPr>
              <a:t>Abdelkader</a:t>
            </a:r>
            <a:r>
              <a:rPr sz="650" spc="30" dirty="0">
                <a:latin typeface="Calibri"/>
                <a:cs typeface="Calibri"/>
              </a:rPr>
              <a:t> </a:t>
            </a:r>
            <a:r>
              <a:rPr sz="650" spc="60" dirty="0">
                <a:latin typeface="Calibri"/>
                <a:cs typeface="Calibri"/>
              </a:rPr>
              <a:t>Shaaban</a:t>
            </a:r>
            <a:r>
              <a:rPr sz="650" spc="40" dirty="0">
                <a:latin typeface="Calibri"/>
                <a:cs typeface="Calibri"/>
              </a:rPr>
              <a:t> </a:t>
            </a:r>
            <a:r>
              <a:rPr sz="650" spc="55" dirty="0">
                <a:latin typeface="Calibri"/>
                <a:cs typeface="Calibri"/>
              </a:rPr>
              <a:t>και</a:t>
            </a:r>
            <a:r>
              <a:rPr sz="650" spc="25" dirty="0">
                <a:latin typeface="Calibri"/>
                <a:cs typeface="Calibri"/>
              </a:rPr>
              <a:t> </a:t>
            </a:r>
            <a:r>
              <a:rPr sz="650" spc="50" dirty="0">
                <a:latin typeface="Calibri"/>
                <a:cs typeface="Calibri"/>
              </a:rPr>
              <a:t>Stefan</a:t>
            </a:r>
            <a:r>
              <a:rPr sz="650" spc="25" dirty="0">
                <a:latin typeface="Calibri"/>
                <a:cs typeface="Calibri"/>
              </a:rPr>
              <a:t> </a:t>
            </a:r>
            <a:r>
              <a:rPr sz="650" spc="50" dirty="0">
                <a:latin typeface="Calibri"/>
                <a:cs typeface="Calibri"/>
              </a:rPr>
              <a:t>Schauer</a:t>
            </a:r>
            <a:endParaRPr sz="65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56259" y="1414462"/>
            <a:ext cx="4716145" cy="3295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04139" indent="-91440">
              <a:lnSpc>
                <a:spcPts val="1350"/>
              </a:lnSpc>
              <a:buClr>
                <a:srgbClr val="FFB800"/>
              </a:buClr>
              <a:buSzPct val="150000"/>
              <a:buFont typeface="Arial"/>
              <a:buChar char="▪"/>
              <a:tabLst>
                <a:tab pos="104139" algn="l"/>
              </a:tabLst>
            </a:pPr>
            <a:r>
              <a:rPr sz="1000" dirty="0">
                <a:solidFill>
                  <a:srgbClr val="0D0D0D"/>
                </a:solidFill>
                <a:latin typeface="Calibri"/>
                <a:cs typeface="Calibri"/>
              </a:rPr>
              <a:t>Το</a:t>
            </a:r>
            <a:r>
              <a:rPr sz="1000" spc="17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000" spc="-5" dirty="0">
                <a:solidFill>
                  <a:srgbClr val="0D0D0D"/>
                </a:solidFill>
                <a:latin typeface="Calibri"/>
                <a:cs typeface="Calibri"/>
              </a:rPr>
              <a:t>GNS3</a:t>
            </a:r>
            <a:r>
              <a:rPr sz="1000" spc="17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000" spc="-5" dirty="0">
                <a:solidFill>
                  <a:srgbClr val="0D0D0D"/>
                </a:solidFill>
                <a:latin typeface="Calibri"/>
                <a:cs typeface="Calibri"/>
              </a:rPr>
              <a:t>διευκολύνει</a:t>
            </a:r>
            <a:r>
              <a:rPr sz="1000" spc="175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0D0D0D"/>
                </a:solidFill>
                <a:latin typeface="Calibri"/>
                <a:cs typeface="Calibri"/>
              </a:rPr>
              <a:t>τη</a:t>
            </a:r>
            <a:r>
              <a:rPr sz="1000" spc="165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000" spc="-5" dirty="0">
                <a:solidFill>
                  <a:srgbClr val="0D0D0D"/>
                </a:solidFill>
                <a:latin typeface="Calibri"/>
                <a:cs typeface="Calibri"/>
              </a:rPr>
              <a:t>δημιουργία</a:t>
            </a:r>
            <a:r>
              <a:rPr sz="1000" spc="17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000" spc="-5" dirty="0">
                <a:solidFill>
                  <a:srgbClr val="0D0D0D"/>
                </a:solidFill>
                <a:latin typeface="Calibri"/>
                <a:cs typeface="Calibri"/>
              </a:rPr>
              <a:t>ενός</a:t>
            </a:r>
            <a:r>
              <a:rPr sz="1000" spc="17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000" spc="-5" dirty="0">
                <a:solidFill>
                  <a:srgbClr val="0D0D0D"/>
                </a:solidFill>
                <a:latin typeface="Calibri"/>
                <a:cs typeface="Calibri"/>
              </a:rPr>
              <a:t>πλήρους</a:t>
            </a:r>
            <a:r>
              <a:rPr sz="1000" spc="17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000" spc="-5" dirty="0">
                <a:solidFill>
                  <a:srgbClr val="0D0D0D"/>
                </a:solidFill>
                <a:latin typeface="Calibri"/>
                <a:cs typeface="Calibri"/>
              </a:rPr>
              <a:t>εργαστηριακού</a:t>
            </a:r>
            <a:r>
              <a:rPr sz="1000" spc="17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000" spc="-5" dirty="0">
                <a:solidFill>
                  <a:srgbClr val="0D0D0D"/>
                </a:solidFill>
                <a:latin typeface="Calibri"/>
                <a:cs typeface="Calibri"/>
              </a:rPr>
              <a:t>περιβάλλοντος</a:t>
            </a:r>
            <a:r>
              <a:rPr sz="1000" spc="17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000" spc="-5" dirty="0">
                <a:solidFill>
                  <a:srgbClr val="0D0D0D"/>
                </a:solidFill>
                <a:latin typeface="Calibri"/>
                <a:cs typeface="Calibri"/>
              </a:rPr>
              <a:t>με</a:t>
            </a:r>
            <a:endParaRPr sz="1000">
              <a:latin typeface="Calibri"/>
              <a:cs typeface="Calibri"/>
            </a:endParaRPr>
          </a:p>
          <a:p>
            <a:pPr marL="104139">
              <a:lnSpc>
                <a:spcPts val="1150"/>
              </a:lnSpc>
            </a:pPr>
            <a:r>
              <a:rPr sz="1000" spc="-5" dirty="0">
                <a:solidFill>
                  <a:srgbClr val="0D0D0D"/>
                </a:solidFill>
                <a:latin typeface="Calibri"/>
                <a:cs typeface="Calibri"/>
              </a:rPr>
              <a:t>την</a:t>
            </a:r>
            <a:r>
              <a:rPr sz="100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000" spc="-5" dirty="0">
                <a:solidFill>
                  <a:srgbClr val="0D0D0D"/>
                </a:solidFill>
                <a:latin typeface="Calibri"/>
                <a:cs typeface="Calibri"/>
              </a:rPr>
              <a:t>ολοκλήρωση</a:t>
            </a:r>
            <a:r>
              <a:rPr sz="1000" spc="5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000" spc="-5" dirty="0">
                <a:solidFill>
                  <a:srgbClr val="0D0D0D"/>
                </a:solidFill>
                <a:latin typeface="Calibri"/>
                <a:cs typeface="Calibri"/>
              </a:rPr>
              <a:t>πολλαπλών</a:t>
            </a:r>
            <a:r>
              <a:rPr sz="1000" spc="5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0D0D0D"/>
                </a:solidFill>
                <a:latin typeface="Calibri"/>
                <a:cs typeface="Calibri"/>
              </a:rPr>
              <a:t>VM</a:t>
            </a:r>
            <a:r>
              <a:rPr sz="1000" spc="5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000" spc="-5" dirty="0">
                <a:solidFill>
                  <a:srgbClr val="0D0D0D"/>
                </a:solidFill>
                <a:latin typeface="Calibri"/>
                <a:cs typeface="Calibri"/>
              </a:rPr>
              <a:t>(εγκατεστημένων</a:t>
            </a:r>
            <a:r>
              <a:rPr sz="1000" spc="5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000" spc="-15" dirty="0">
                <a:solidFill>
                  <a:srgbClr val="0D0D0D"/>
                </a:solidFill>
                <a:latin typeface="Calibri"/>
                <a:cs typeface="Calibri"/>
              </a:rPr>
              <a:t>μεμονωμένα).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56259" y="2376487"/>
            <a:ext cx="4718685" cy="6330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04139" indent="-91440">
              <a:lnSpc>
                <a:spcPts val="1350"/>
              </a:lnSpc>
              <a:buClr>
                <a:srgbClr val="FFB800"/>
              </a:buClr>
              <a:buSzPct val="150000"/>
              <a:buFont typeface="Arial"/>
              <a:buChar char="▪"/>
              <a:tabLst>
                <a:tab pos="104139" algn="l"/>
              </a:tabLst>
            </a:pPr>
            <a:r>
              <a:rPr sz="1000" spc="-5" dirty="0">
                <a:solidFill>
                  <a:srgbClr val="0D0D0D"/>
                </a:solidFill>
                <a:latin typeface="Calibri"/>
                <a:cs typeface="Calibri"/>
              </a:rPr>
              <a:t>Αυτό</a:t>
            </a:r>
            <a:r>
              <a:rPr sz="1000" spc="345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0D0D0D"/>
                </a:solidFill>
                <a:latin typeface="Calibri"/>
                <a:cs typeface="Calibri"/>
              </a:rPr>
              <a:t>θα</a:t>
            </a:r>
            <a:r>
              <a:rPr sz="1000" spc="345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000" spc="-5" dirty="0">
                <a:solidFill>
                  <a:srgbClr val="0D0D0D"/>
                </a:solidFill>
                <a:latin typeface="Calibri"/>
                <a:cs typeface="Calibri"/>
              </a:rPr>
              <a:t>σας</a:t>
            </a:r>
            <a:r>
              <a:rPr sz="1000" spc="35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000" spc="-5" dirty="0">
                <a:solidFill>
                  <a:srgbClr val="0D0D0D"/>
                </a:solidFill>
                <a:latin typeface="Calibri"/>
                <a:cs typeface="Calibri"/>
              </a:rPr>
              <a:t>βοηθήσει</a:t>
            </a:r>
            <a:r>
              <a:rPr sz="1000" spc="345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0D0D0D"/>
                </a:solidFill>
                <a:latin typeface="Calibri"/>
                <a:cs typeface="Calibri"/>
              </a:rPr>
              <a:t>να</a:t>
            </a:r>
            <a:r>
              <a:rPr sz="1000" spc="35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000" spc="-5" dirty="0">
                <a:solidFill>
                  <a:srgbClr val="0D0D0D"/>
                </a:solidFill>
                <a:latin typeface="Calibri"/>
                <a:cs typeface="Calibri"/>
              </a:rPr>
              <a:t>δημιουργήσετε</a:t>
            </a:r>
            <a:r>
              <a:rPr sz="1000" spc="345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000" spc="-5" dirty="0">
                <a:solidFill>
                  <a:srgbClr val="0D0D0D"/>
                </a:solidFill>
                <a:latin typeface="Calibri"/>
                <a:cs typeface="Calibri"/>
              </a:rPr>
              <a:t>ένα</a:t>
            </a:r>
            <a:r>
              <a:rPr sz="1000" spc="35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000" spc="-5" dirty="0">
                <a:solidFill>
                  <a:srgbClr val="0D0D0D"/>
                </a:solidFill>
                <a:latin typeface="Calibri"/>
                <a:cs typeface="Calibri"/>
              </a:rPr>
              <a:t>πλήρως</a:t>
            </a:r>
            <a:r>
              <a:rPr sz="1000" spc="34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000" spc="-5" dirty="0">
                <a:solidFill>
                  <a:srgbClr val="0D0D0D"/>
                </a:solidFill>
                <a:latin typeface="Calibri"/>
                <a:cs typeface="Calibri"/>
              </a:rPr>
              <a:t>απομονωμένο</a:t>
            </a:r>
            <a:r>
              <a:rPr sz="1000" spc="34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000" spc="-5" dirty="0">
                <a:solidFill>
                  <a:srgbClr val="0D0D0D"/>
                </a:solidFill>
                <a:latin typeface="Calibri"/>
                <a:cs typeface="Calibri"/>
              </a:rPr>
              <a:t>περιβάλλον</a:t>
            </a:r>
            <a:endParaRPr sz="1000">
              <a:latin typeface="Calibri"/>
              <a:cs typeface="Calibri"/>
            </a:endParaRPr>
          </a:p>
          <a:p>
            <a:pPr marL="104139">
              <a:lnSpc>
                <a:spcPts val="1145"/>
              </a:lnSpc>
            </a:pPr>
            <a:r>
              <a:rPr sz="1000" spc="-5" dirty="0">
                <a:solidFill>
                  <a:srgbClr val="0D0D0D"/>
                </a:solidFill>
                <a:latin typeface="Calibri"/>
                <a:cs typeface="Calibri"/>
              </a:rPr>
              <a:t>αποτελούμενο</a:t>
            </a:r>
            <a:r>
              <a:rPr sz="1000" spc="409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000" spc="-5" dirty="0">
                <a:solidFill>
                  <a:srgbClr val="0D0D0D"/>
                </a:solidFill>
                <a:latin typeface="Calibri"/>
                <a:cs typeface="Calibri"/>
              </a:rPr>
              <a:t>από</a:t>
            </a:r>
            <a:r>
              <a:rPr sz="1000" spc="409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000" spc="-5" dirty="0">
                <a:solidFill>
                  <a:srgbClr val="0D0D0D"/>
                </a:solidFill>
                <a:latin typeface="Calibri"/>
                <a:cs typeface="Calibri"/>
              </a:rPr>
              <a:t>πολλαπλά</a:t>
            </a:r>
            <a:r>
              <a:rPr sz="1000" spc="409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000" spc="-5" dirty="0">
                <a:solidFill>
                  <a:srgbClr val="0D0D0D"/>
                </a:solidFill>
                <a:latin typeface="Calibri"/>
                <a:cs typeface="Calibri"/>
              </a:rPr>
              <a:t>VM</a:t>
            </a:r>
            <a:r>
              <a:rPr sz="1000" spc="409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000" spc="-5" dirty="0">
                <a:solidFill>
                  <a:srgbClr val="0D0D0D"/>
                </a:solidFill>
                <a:latin typeface="Calibri"/>
                <a:cs typeface="Calibri"/>
              </a:rPr>
              <a:t>με</a:t>
            </a:r>
            <a:r>
              <a:rPr sz="1000" spc="409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000" spc="-5" dirty="0">
                <a:solidFill>
                  <a:srgbClr val="0D0D0D"/>
                </a:solidFill>
                <a:latin typeface="Calibri"/>
                <a:cs typeface="Calibri"/>
              </a:rPr>
              <a:t>μηχανήματα-θύματα</a:t>
            </a:r>
            <a:r>
              <a:rPr sz="1000" spc="409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000" spc="-5" dirty="0">
                <a:solidFill>
                  <a:srgbClr val="0D0D0D"/>
                </a:solidFill>
                <a:latin typeface="Calibri"/>
                <a:cs typeface="Calibri"/>
              </a:rPr>
              <a:t>και</a:t>
            </a:r>
            <a:r>
              <a:rPr sz="1000" spc="409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000" spc="-5" dirty="0">
                <a:solidFill>
                  <a:srgbClr val="0D0D0D"/>
                </a:solidFill>
                <a:latin typeface="Calibri"/>
                <a:cs typeface="Calibri"/>
              </a:rPr>
              <a:t>έναν</a:t>
            </a:r>
            <a:r>
              <a:rPr sz="1000" spc="415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000" spc="-5" dirty="0">
                <a:solidFill>
                  <a:srgbClr val="0D0D0D"/>
                </a:solidFill>
                <a:latin typeface="Calibri"/>
                <a:cs typeface="Calibri"/>
              </a:rPr>
              <a:t>επιτιθέμενο,</a:t>
            </a:r>
            <a:endParaRPr sz="1000">
              <a:latin typeface="Calibri"/>
              <a:cs typeface="Calibri"/>
            </a:endParaRPr>
          </a:p>
          <a:p>
            <a:pPr marL="104139" marR="5080">
              <a:lnSpc>
                <a:spcPts val="1200"/>
              </a:lnSpc>
              <a:spcBef>
                <a:spcPts val="35"/>
              </a:spcBef>
            </a:pPr>
            <a:r>
              <a:rPr sz="1000" spc="-5" dirty="0">
                <a:solidFill>
                  <a:srgbClr val="0D0D0D"/>
                </a:solidFill>
                <a:latin typeface="Calibri"/>
                <a:cs typeface="Calibri"/>
              </a:rPr>
              <a:t>επιτρέποντάς</a:t>
            </a:r>
            <a:r>
              <a:rPr sz="1000" spc="1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000" spc="-5" dirty="0">
                <a:solidFill>
                  <a:srgbClr val="0D0D0D"/>
                </a:solidFill>
                <a:latin typeface="Calibri"/>
                <a:cs typeface="Calibri"/>
              </a:rPr>
              <a:t>σας</a:t>
            </a:r>
            <a:r>
              <a:rPr sz="1000" spc="1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0D0D0D"/>
                </a:solidFill>
                <a:latin typeface="Calibri"/>
                <a:cs typeface="Calibri"/>
              </a:rPr>
              <a:t>να</a:t>
            </a:r>
            <a:r>
              <a:rPr sz="1000" spc="5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000" spc="-5" dirty="0">
                <a:solidFill>
                  <a:srgbClr val="0D0D0D"/>
                </a:solidFill>
                <a:latin typeface="Calibri"/>
                <a:cs typeface="Calibri"/>
              </a:rPr>
              <a:t>αποδίδετε</a:t>
            </a:r>
            <a:r>
              <a:rPr sz="1000" spc="5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000" spc="-5" dirty="0">
                <a:solidFill>
                  <a:srgbClr val="0D0D0D"/>
                </a:solidFill>
                <a:latin typeface="Calibri"/>
                <a:cs typeface="Calibri"/>
              </a:rPr>
              <a:t>τις</a:t>
            </a:r>
            <a:r>
              <a:rPr sz="1000" spc="1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000" spc="-5" dirty="0">
                <a:solidFill>
                  <a:srgbClr val="0D0D0D"/>
                </a:solidFill>
                <a:latin typeface="Calibri"/>
                <a:cs typeface="Calibri"/>
              </a:rPr>
              <a:t>πρακτικές</a:t>
            </a:r>
            <a:r>
              <a:rPr sz="1000" spc="1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000" spc="-5" dirty="0">
                <a:solidFill>
                  <a:srgbClr val="0D0D0D"/>
                </a:solidFill>
                <a:latin typeface="Calibri"/>
                <a:cs typeface="Calibri"/>
              </a:rPr>
              <a:t>σας</a:t>
            </a:r>
            <a:r>
              <a:rPr sz="1000" spc="1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000" spc="-5" dirty="0">
                <a:solidFill>
                  <a:srgbClr val="0D0D0D"/>
                </a:solidFill>
                <a:latin typeface="Calibri"/>
                <a:cs typeface="Calibri"/>
              </a:rPr>
              <a:t>εργασίες</a:t>
            </a:r>
            <a:r>
              <a:rPr sz="1000" spc="1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000" spc="-5" dirty="0">
                <a:solidFill>
                  <a:srgbClr val="0D0D0D"/>
                </a:solidFill>
                <a:latin typeface="Calibri"/>
                <a:cs typeface="Calibri"/>
              </a:rPr>
              <a:t>στο</a:t>
            </a:r>
            <a:r>
              <a:rPr sz="1000" spc="5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000" spc="-5" dirty="0">
                <a:solidFill>
                  <a:srgbClr val="0D0D0D"/>
                </a:solidFill>
                <a:latin typeface="Calibri"/>
                <a:cs typeface="Calibri"/>
              </a:rPr>
              <a:t>πλαίσιο</a:t>
            </a:r>
            <a:r>
              <a:rPr sz="1000" spc="1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000" spc="-5" dirty="0">
                <a:solidFill>
                  <a:srgbClr val="0D0D0D"/>
                </a:solidFill>
                <a:latin typeface="Calibri"/>
                <a:cs typeface="Calibri"/>
              </a:rPr>
              <a:t>αυτού</a:t>
            </a:r>
            <a:r>
              <a:rPr sz="1000" spc="1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000" spc="-5" dirty="0">
                <a:solidFill>
                  <a:srgbClr val="0D0D0D"/>
                </a:solidFill>
                <a:latin typeface="Calibri"/>
                <a:cs typeface="Calibri"/>
              </a:rPr>
              <a:t>του </a:t>
            </a:r>
            <a:r>
              <a:rPr sz="1000" spc="-215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000" spc="-5" dirty="0">
                <a:solidFill>
                  <a:srgbClr val="0D0D0D"/>
                </a:solidFill>
                <a:latin typeface="Calibri"/>
                <a:cs typeface="Calibri"/>
              </a:rPr>
              <a:t>μαθήματος με</a:t>
            </a:r>
            <a:r>
              <a:rPr sz="1000" spc="-1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000" spc="-5" dirty="0">
                <a:solidFill>
                  <a:srgbClr val="0D0D0D"/>
                </a:solidFill>
                <a:latin typeface="Calibri"/>
                <a:cs typeface="Calibri"/>
              </a:rPr>
              <a:t>ασφαλέστερο</a:t>
            </a:r>
            <a:r>
              <a:rPr sz="100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000" spc="-5" dirty="0">
                <a:solidFill>
                  <a:srgbClr val="0D0D0D"/>
                </a:solidFill>
                <a:latin typeface="Calibri"/>
                <a:cs typeface="Calibri"/>
              </a:rPr>
              <a:t>τρόπο.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556259" y="3661092"/>
            <a:ext cx="4511675" cy="4235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05410" indent="-92710">
              <a:lnSpc>
                <a:spcPts val="1400"/>
              </a:lnSpc>
              <a:buClr>
                <a:srgbClr val="FFB800"/>
              </a:buClr>
              <a:buSzPct val="150000"/>
              <a:buFont typeface="Arial"/>
              <a:buChar char="▪"/>
              <a:tabLst>
                <a:tab pos="105410" algn="l"/>
              </a:tabLst>
            </a:pPr>
            <a:r>
              <a:rPr sz="1000" spc="-5" dirty="0">
                <a:solidFill>
                  <a:srgbClr val="0D0D0D"/>
                </a:solidFill>
                <a:latin typeface="Calibri"/>
                <a:cs typeface="Calibri"/>
              </a:rPr>
              <a:t>Ακολουθεί</a:t>
            </a:r>
            <a:r>
              <a:rPr sz="100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000" spc="-5" dirty="0">
                <a:solidFill>
                  <a:srgbClr val="0D0D0D"/>
                </a:solidFill>
                <a:latin typeface="Calibri"/>
                <a:cs typeface="Calibri"/>
              </a:rPr>
              <a:t>ένα</a:t>
            </a:r>
            <a:r>
              <a:rPr sz="1000" spc="5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000" spc="-5" dirty="0">
                <a:solidFill>
                  <a:srgbClr val="0D0D0D"/>
                </a:solidFill>
                <a:latin typeface="Calibri"/>
                <a:cs typeface="Calibri"/>
              </a:rPr>
              <a:t>παράδειγμα</a:t>
            </a:r>
            <a:r>
              <a:rPr sz="1000" spc="5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000" spc="-5" dirty="0">
                <a:solidFill>
                  <a:srgbClr val="0D0D0D"/>
                </a:solidFill>
                <a:latin typeface="Calibri"/>
                <a:cs typeface="Calibri"/>
              </a:rPr>
              <a:t>για</a:t>
            </a:r>
            <a:r>
              <a:rPr sz="1000" spc="5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000" spc="-5" dirty="0">
                <a:solidFill>
                  <a:srgbClr val="0D0D0D"/>
                </a:solidFill>
                <a:latin typeface="Calibri"/>
                <a:cs typeface="Calibri"/>
              </a:rPr>
              <a:t>το</a:t>
            </a:r>
            <a:r>
              <a:rPr sz="1000" spc="5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000" spc="-5" dirty="0">
                <a:solidFill>
                  <a:srgbClr val="0D0D0D"/>
                </a:solidFill>
                <a:latin typeface="Calibri"/>
                <a:cs typeface="Calibri"/>
              </a:rPr>
              <a:t>πώς</a:t>
            </a:r>
            <a:r>
              <a:rPr sz="1000" dirty="0">
                <a:solidFill>
                  <a:srgbClr val="0D0D0D"/>
                </a:solidFill>
                <a:latin typeface="Calibri"/>
                <a:cs typeface="Calibri"/>
              </a:rPr>
              <a:t> θα</a:t>
            </a:r>
            <a:r>
              <a:rPr sz="1000" spc="5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000" spc="-5" dirty="0">
                <a:solidFill>
                  <a:srgbClr val="0D0D0D"/>
                </a:solidFill>
                <a:latin typeface="Calibri"/>
                <a:cs typeface="Calibri"/>
              </a:rPr>
              <a:t>μπορούσε</a:t>
            </a:r>
            <a:r>
              <a:rPr sz="1000" spc="1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000" spc="-15" dirty="0">
                <a:solidFill>
                  <a:srgbClr val="0D0D0D"/>
                </a:solidFill>
                <a:latin typeface="Calibri"/>
                <a:cs typeface="Calibri"/>
              </a:rPr>
              <a:t>να</a:t>
            </a:r>
            <a:r>
              <a:rPr sz="1000" spc="-5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000" spc="-25" dirty="0">
                <a:solidFill>
                  <a:srgbClr val="0D0D0D"/>
                </a:solidFill>
                <a:latin typeface="Calibri"/>
                <a:cs typeface="Calibri"/>
              </a:rPr>
              <a:t>είναι</a:t>
            </a:r>
            <a:r>
              <a:rPr sz="1000" spc="-4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0D0D0D"/>
                </a:solidFill>
                <a:latin typeface="Calibri"/>
                <a:cs typeface="Calibri"/>
              </a:rPr>
              <a:t>το</a:t>
            </a:r>
            <a:r>
              <a:rPr sz="1000" spc="5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000" spc="-5" dirty="0">
                <a:solidFill>
                  <a:srgbClr val="0D0D0D"/>
                </a:solidFill>
                <a:latin typeface="Calibri"/>
                <a:cs typeface="Calibri"/>
              </a:rPr>
              <a:t>εικονικό</a:t>
            </a:r>
            <a:r>
              <a:rPr sz="1000" spc="5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000" spc="-5" dirty="0">
                <a:solidFill>
                  <a:srgbClr val="0D0D0D"/>
                </a:solidFill>
                <a:latin typeface="Calibri"/>
                <a:cs typeface="Calibri"/>
              </a:rPr>
              <a:t>εργαστήριο</a:t>
            </a:r>
            <a:endParaRPr sz="1000">
              <a:latin typeface="Calibri"/>
              <a:cs typeface="Calibri"/>
            </a:endParaRPr>
          </a:p>
          <a:p>
            <a:pPr marL="104139">
              <a:lnSpc>
                <a:spcPct val="100000"/>
              </a:lnSpc>
              <a:spcBef>
                <a:spcPts val="635"/>
              </a:spcBef>
            </a:pPr>
            <a:r>
              <a:rPr sz="1000" spc="-5" dirty="0">
                <a:solidFill>
                  <a:srgbClr val="0D0D0D"/>
                </a:solidFill>
                <a:latin typeface="Calibri"/>
                <a:cs typeface="Calibri"/>
              </a:rPr>
              <a:t>σχεδιασμένο</a:t>
            </a:r>
            <a:r>
              <a:rPr sz="1000" spc="-2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000" spc="-5" dirty="0">
                <a:solidFill>
                  <a:srgbClr val="0D0D0D"/>
                </a:solidFill>
                <a:latin typeface="Calibri"/>
                <a:cs typeface="Calibri"/>
              </a:rPr>
              <a:t>στο</a:t>
            </a:r>
            <a:r>
              <a:rPr sz="1000" spc="-2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000" spc="-10" dirty="0">
                <a:solidFill>
                  <a:srgbClr val="0D0D0D"/>
                </a:solidFill>
                <a:latin typeface="Calibri"/>
                <a:cs typeface="Calibri"/>
              </a:rPr>
              <a:t>GNS3.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801687" y="4673282"/>
            <a:ext cx="4315460" cy="4813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100"/>
              </a:spcBef>
            </a:pPr>
            <a:r>
              <a:rPr sz="1000" dirty="0">
                <a:solidFill>
                  <a:srgbClr val="FF0000"/>
                </a:solidFill>
                <a:latin typeface="Calibri"/>
                <a:cs typeface="Calibri"/>
              </a:rPr>
              <a:t>Η</a:t>
            </a:r>
            <a:r>
              <a:rPr sz="1000" spc="1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000" spc="-5" dirty="0">
                <a:solidFill>
                  <a:srgbClr val="FF0000"/>
                </a:solidFill>
                <a:latin typeface="Calibri"/>
                <a:cs typeface="Calibri"/>
              </a:rPr>
              <a:t>στόχευση</a:t>
            </a:r>
            <a:r>
              <a:rPr sz="1000" spc="1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000" spc="-5" dirty="0">
                <a:solidFill>
                  <a:srgbClr val="FF0000"/>
                </a:solidFill>
                <a:latin typeface="Calibri"/>
                <a:cs typeface="Calibri"/>
              </a:rPr>
              <a:t>οποιουδήποτε</a:t>
            </a:r>
            <a:r>
              <a:rPr sz="1000" spc="1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000" spc="-5" dirty="0">
                <a:solidFill>
                  <a:srgbClr val="FF0000"/>
                </a:solidFill>
                <a:latin typeface="Calibri"/>
                <a:cs typeface="Calibri"/>
              </a:rPr>
              <a:t>εξωτερικού</a:t>
            </a:r>
            <a:r>
              <a:rPr sz="1000" spc="1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000" spc="-5" dirty="0">
                <a:solidFill>
                  <a:srgbClr val="FF0000"/>
                </a:solidFill>
                <a:latin typeface="Calibri"/>
                <a:cs typeface="Calibri"/>
              </a:rPr>
              <a:t>στόχου</a:t>
            </a:r>
            <a:r>
              <a:rPr sz="1000" spc="1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000" spc="-5" dirty="0">
                <a:solidFill>
                  <a:srgbClr val="FF0000"/>
                </a:solidFill>
                <a:latin typeface="Calibri"/>
                <a:cs typeface="Calibri"/>
              </a:rPr>
              <a:t>εκτός</a:t>
            </a:r>
            <a:r>
              <a:rPr sz="1000" spc="1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000" spc="-5" dirty="0">
                <a:solidFill>
                  <a:srgbClr val="FF0000"/>
                </a:solidFill>
                <a:latin typeface="Calibri"/>
                <a:cs typeface="Calibri"/>
              </a:rPr>
              <a:t>του</a:t>
            </a:r>
            <a:r>
              <a:rPr sz="1000" spc="1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000" spc="-5" dirty="0">
                <a:solidFill>
                  <a:srgbClr val="FF0000"/>
                </a:solidFill>
                <a:latin typeface="Calibri"/>
                <a:cs typeface="Calibri"/>
              </a:rPr>
              <a:t>προτεινόμενου</a:t>
            </a:r>
            <a:r>
              <a:rPr sz="1000" spc="1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000" spc="-5" dirty="0">
                <a:solidFill>
                  <a:srgbClr val="FF0000"/>
                </a:solidFill>
                <a:latin typeface="Calibri"/>
                <a:cs typeface="Calibri"/>
              </a:rPr>
              <a:t>εικονικού </a:t>
            </a:r>
            <a:r>
              <a:rPr sz="1000" spc="-21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000" spc="-5" dirty="0">
                <a:solidFill>
                  <a:srgbClr val="FF0000"/>
                </a:solidFill>
                <a:latin typeface="Calibri"/>
                <a:cs typeface="Calibri"/>
              </a:rPr>
              <a:t>εργαστηριακού</a:t>
            </a:r>
            <a:r>
              <a:rPr sz="1000" spc="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000" spc="-5" dirty="0">
                <a:solidFill>
                  <a:srgbClr val="FF0000"/>
                </a:solidFill>
                <a:latin typeface="Calibri"/>
                <a:cs typeface="Calibri"/>
              </a:rPr>
              <a:t>περιβάλλοντος</a:t>
            </a:r>
            <a:r>
              <a:rPr sz="1000" spc="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000" spc="-5" dirty="0">
                <a:solidFill>
                  <a:srgbClr val="FF0000"/>
                </a:solidFill>
                <a:latin typeface="Calibri"/>
                <a:cs typeface="Calibri"/>
              </a:rPr>
              <a:t>απαγορεύεται</a:t>
            </a:r>
            <a:r>
              <a:rPr sz="1000" spc="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000" spc="-5" dirty="0">
                <a:solidFill>
                  <a:srgbClr val="FF0000"/>
                </a:solidFill>
                <a:latin typeface="Calibri"/>
                <a:cs typeface="Calibri"/>
              </a:rPr>
              <a:t>αυστηρά</a:t>
            </a:r>
            <a:r>
              <a:rPr sz="1000" spc="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000" spc="-5" dirty="0">
                <a:solidFill>
                  <a:srgbClr val="FF0000"/>
                </a:solidFill>
                <a:latin typeface="Calibri"/>
                <a:cs typeface="Calibri"/>
              </a:rPr>
              <a:t>και</a:t>
            </a:r>
            <a:r>
              <a:rPr sz="1000" spc="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000" spc="-5" dirty="0">
                <a:solidFill>
                  <a:srgbClr val="FF0000"/>
                </a:solidFill>
                <a:latin typeface="Calibri"/>
                <a:cs typeface="Calibri"/>
              </a:rPr>
              <a:t>είστε</a:t>
            </a:r>
            <a:r>
              <a:rPr sz="1000" spc="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000" spc="-5" dirty="0">
                <a:solidFill>
                  <a:srgbClr val="FF0000"/>
                </a:solidFill>
                <a:latin typeface="Calibri"/>
                <a:cs typeface="Calibri"/>
              </a:rPr>
              <a:t>αποκλειστικά </a:t>
            </a:r>
            <a:r>
              <a:rPr sz="100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000" spc="-5" dirty="0">
                <a:solidFill>
                  <a:srgbClr val="FF0000"/>
                </a:solidFill>
                <a:latin typeface="Calibri"/>
                <a:cs typeface="Calibri"/>
              </a:rPr>
              <a:t>υπεύθυνοι</a:t>
            </a:r>
            <a:r>
              <a:rPr sz="100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000" spc="-5" dirty="0">
                <a:solidFill>
                  <a:srgbClr val="FF0000"/>
                </a:solidFill>
                <a:latin typeface="Calibri"/>
                <a:cs typeface="Calibri"/>
              </a:rPr>
              <a:t>για τις όποιες συνέπειες.</a:t>
            </a:r>
            <a:endParaRPr sz="10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9684" y="0"/>
            <a:ext cx="12172315" cy="6879590"/>
            <a:chOff x="19684" y="0"/>
            <a:chExt cx="12172315" cy="6879590"/>
          </a:xfrm>
        </p:grpSpPr>
        <p:sp>
          <p:nvSpPr>
            <p:cNvPr id="3" name="object 3"/>
            <p:cNvSpPr/>
            <p:nvPr/>
          </p:nvSpPr>
          <p:spPr>
            <a:xfrm>
              <a:off x="6894512" y="635"/>
              <a:ext cx="1818639" cy="6857365"/>
            </a:xfrm>
            <a:custGeom>
              <a:avLst/>
              <a:gdLst/>
              <a:ahLst/>
              <a:cxnLst/>
              <a:rect l="l" t="t" r="r" b="b"/>
              <a:pathLst>
                <a:path w="1818640" h="6857365">
                  <a:moveTo>
                    <a:pt x="0" y="6857365"/>
                  </a:moveTo>
                  <a:lnTo>
                    <a:pt x="1818322" y="0"/>
                  </a:lnTo>
                </a:path>
              </a:pathLst>
            </a:custGeom>
            <a:ln w="22224">
              <a:solidFill>
                <a:srgbClr val="D6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7376794" y="0"/>
              <a:ext cx="2556510" cy="6858000"/>
            </a:xfrm>
            <a:custGeom>
              <a:avLst/>
              <a:gdLst/>
              <a:ahLst/>
              <a:cxnLst/>
              <a:rect l="l" t="t" r="r" b="b"/>
              <a:pathLst>
                <a:path w="2556509" h="6858000">
                  <a:moveTo>
                    <a:pt x="1542414" y="1537335"/>
                  </a:moveTo>
                  <a:lnTo>
                    <a:pt x="1495107" y="1543685"/>
                  </a:lnTo>
                  <a:lnTo>
                    <a:pt x="1451609" y="1561782"/>
                  </a:lnTo>
                  <a:lnTo>
                    <a:pt x="1413827" y="1590357"/>
                  </a:lnTo>
                  <a:lnTo>
                    <a:pt x="1384617" y="1627822"/>
                  </a:lnTo>
                  <a:lnTo>
                    <a:pt x="1365884" y="1673225"/>
                  </a:lnTo>
                  <a:lnTo>
                    <a:pt x="971232" y="3128645"/>
                  </a:lnTo>
                  <a:lnTo>
                    <a:pt x="0" y="6858000"/>
                  </a:lnTo>
                  <a:lnTo>
                    <a:pt x="26034" y="6858000"/>
                  </a:lnTo>
                  <a:lnTo>
                    <a:pt x="996632" y="3136265"/>
                  </a:lnTo>
                  <a:lnTo>
                    <a:pt x="1391284" y="1681162"/>
                  </a:lnTo>
                  <a:lnTo>
                    <a:pt x="1412557" y="1635125"/>
                  </a:lnTo>
                  <a:lnTo>
                    <a:pt x="1445895" y="1598929"/>
                  </a:lnTo>
                  <a:lnTo>
                    <a:pt x="1488122" y="1574482"/>
                  </a:lnTo>
                  <a:lnTo>
                    <a:pt x="1536064" y="1564004"/>
                  </a:lnTo>
                  <a:lnTo>
                    <a:pt x="1637982" y="1564004"/>
                  </a:lnTo>
                  <a:lnTo>
                    <a:pt x="1625917" y="1556385"/>
                  </a:lnTo>
                  <a:lnTo>
                    <a:pt x="1591309" y="1543685"/>
                  </a:lnTo>
                  <a:lnTo>
                    <a:pt x="1542414" y="1537335"/>
                  </a:lnTo>
                  <a:close/>
                </a:path>
                <a:path w="2556509" h="6858000">
                  <a:moveTo>
                    <a:pt x="1637982" y="1564004"/>
                  </a:moveTo>
                  <a:lnTo>
                    <a:pt x="1536064" y="1564004"/>
                  </a:lnTo>
                  <a:lnTo>
                    <a:pt x="1586229" y="1569085"/>
                  </a:lnTo>
                  <a:lnTo>
                    <a:pt x="1615439" y="1580197"/>
                  </a:lnTo>
                  <a:lnTo>
                    <a:pt x="1664017" y="1617345"/>
                  </a:lnTo>
                  <a:lnTo>
                    <a:pt x="1694814" y="1671320"/>
                  </a:lnTo>
                  <a:lnTo>
                    <a:pt x="1702434" y="1732279"/>
                  </a:lnTo>
                  <a:lnTo>
                    <a:pt x="1697037" y="1763712"/>
                  </a:lnTo>
                  <a:lnTo>
                    <a:pt x="1437322" y="2721610"/>
                  </a:lnTo>
                  <a:lnTo>
                    <a:pt x="1430972" y="2770504"/>
                  </a:lnTo>
                  <a:lnTo>
                    <a:pt x="1437322" y="2817812"/>
                  </a:lnTo>
                  <a:lnTo>
                    <a:pt x="1455420" y="2861310"/>
                  </a:lnTo>
                  <a:lnTo>
                    <a:pt x="1483995" y="2898775"/>
                  </a:lnTo>
                  <a:lnTo>
                    <a:pt x="1521777" y="2927985"/>
                  </a:lnTo>
                  <a:lnTo>
                    <a:pt x="1567179" y="2946717"/>
                  </a:lnTo>
                  <a:lnTo>
                    <a:pt x="1619250" y="2952750"/>
                  </a:lnTo>
                  <a:lnTo>
                    <a:pt x="1669414" y="2944495"/>
                  </a:lnTo>
                  <a:lnTo>
                    <a:pt x="1704657" y="2928302"/>
                  </a:lnTo>
                  <a:lnTo>
                    <a:pt x="1617979" y="2928302"/>
                  </a:lnTo>
                  <a:lnTo>
                    <a:pt x="1573529" y="2922587"/>
                  </a:lnTo>
                  <a:lnTo>
                    <a:pt x="1527492" y="2901632"/>
                  </a:lnTo>
                  <a:lnTo>
                    <a:pt x="1491297" y="2868295"/>
                  </a:lnTo>
                  <a:lnTo>
                    <a:pt x="1466850" y="2826067"/>
                  </a:lnTo>
                  <a:lnTo>
                    <a:pt x="1456372" y="2778125"/>
                  </a:lnTo>
                  <a:lnTo>
                    <a:pt x="1461452" y="2727960"/>
                  </a:lnTo>
                  <a:lnTo>
                    <a:pt x="1721167" y="1770062"/>
                  </a:lnTo>
                  <a:lnTo>
                    <a:pt x="1727200" y="1734502"/>
                  </a:lnTo>
                  <a:lnTo>
                    <a:pt x="1726247" y="1701482"/>
                  </a:lnTo>
                  <a:lnTo>
                    <a:pt x="1726247" y="1698625"/>
                  </a:lnTo>
                  <a:lnTo>
                    <a:pt x="1718309" y="1663700"/>
                  </a:lnTo>
                  <a:lnTo>
                    <a:pt x="1703387" y="1630045"/>
                  </a:lnTo>
                  <a:lnTo>
                    <a:pt x="1682432" y="1600200"/>
                  </a:lnTo>
                  <a:lnTo>
                    <a:pt x="1656397" y="1575435"/>
                  </a:lnTo>
                  <a:lnTo>
                    <a:pt x="1637982" y="1564004"/>
                  </a:lnTo>
                  <a:close/>
                </a:path>
                <a:path w="2556509" h="6858000">
                  <a:moveTo>
                    <a:pt x="2556192" y="0"/>
                  </a:moveTo>
                  <a:lnTo>
                    <a:pt x="2528887" y="0"/>
                  </a:lnTo>
                  <a:lnTo>
                    <a:pt x="2100494" y="1561782"/>
                  </a:lnTo>
                  <a:lnTo>
                    <a:pt x="1758314" y="2837179"/>
                  </a:lnTo>
                  <a:lnTo>
                    <a:pt x="1733232" y="2874962"/>
                  </a:lnTo>
                  <a:lnTo>
                    <a:pt x="1700212" y="2903537"/>
                  </a:lnTo>
                  <a:lnTo>
                    <a:pt x="1660842" y="2921317"/>
                  </a:lnTo>
                  <a:lnTo>
                    <a:pt x="1617979" y="2928302"/>
                  </a:lnTo>
                  <a:lnTo>
                    <a:pt x="1704657" y="2928302"/>
                  </a:lnTo>
                  <a:lnTo>
                    <a:pt x="1715134" y="2923222"/>
                  </a:lnTo>
                  <a:lnTo>
                    <a:pt x="1753552" y="2890202"/>
                  </a:lnTo>
                  <a:lnTo>
                    <a:pt x="1782445" y="2846070"/>
                  </a:lnTo>
                  <a:lnTo>
                    <a:pt x="1782445" y="2844800"/>
                  </a:lnTo>
                  <a:lnTo>
                    <a:pt x="2125027" y="1567814"/>
                  </a:lnTo>
                  <a:lnTo>
                    <a:pt x="2556192" y="0"/>
                  </a:lnTo>
                  <a:close/>
                </a:path>
              </a:pathLst>
            </a:custGeom>
            <a:solidFill>
              <a:srgbClr val="FFB8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7895590" y="5207317"/>
              <a:ext cx="755650" cy="1644650"/>
            </a:xfrm>
            <a:custGeom>
              <a:avLst/>
              <a:gdLst/>
              <a:ahLst/>
              <a:cxnLst/>
              <a:rect l="l" t="t" r="r" b="b"/>
              <a:pathLst>
                <a:path w="755650" h="1644650">
                  <a:moveTo>
                    <a:pt x="577850" y="0"/>
                  </a:moveTo>
                  <a:lnTo>
                    <a:pt x="531812" y="6350"/>
                  </a:lnTo>
                  <a:lnTo>
                    <a:pt x="489584" y="24130"/>
                  </a:lnTo>
                  <a:lnTo>
                    <a:pt x="453072" y="52387"/>
                  </a:lnTo>
                  <a:lnTo>
                    <a:pt x="424497" y="89535"/>
                  </a:lnTo>
                  <a:lnTo>
                    <a:pt x="406082" y="134620"/>
                  </a:lnTo>
                  <a:lnTo>
                    <a:pt x="0" y="1644650"/>
                  </a:lnTo>
                  <a:lnTo>
                    <a:pt x="26352" y="1644650"/>
                  </a:lnTo>
                  <a:lnTo>
                    <a:pt x="429894" y="140970"/>
                  </a:lnTo>
                  <a:lnTo>
                    <a:pt x="449897" y="95250"/>
                  </a:lnTo>
                  <a:lnTo>
                    <a:pt x="481964" y="59372"/>
                  </a:lnTo>
                  <a:lnTo>
                    <a:pt x="522604" y="35560"/>
                  </a:lnTo>
                  <a:lnTo>
                    <a:pt x="569277" y="25400"/>
                  </a:lnTo>
                  <a:lnTo>
                    <a:pt x="661727" y="25400"/>
                  </a:lnTo>
                  <a:lnTo>
                    <a:pt x="624204" y="6350"/>
                  </a:lnTo>
                  <a:lnTo>
                    <a:pt x="577850" y="0"/>
                  </a:lnTo>
                  <a:close/>
                </a:path>
                <a:path w="755650" h="1644650">
                  <a:moveTo>
                    <a:pt x="661727" y="25400"/>
                  </a:moveTo>
                  <a:lnTo>
                    <a:pt x="569277" y="25400"/>
                  </a:lnTo>
                  <a:lnTo>
                    <a:pt x="617854" y="30797"/>
                  </a:lnTo>
                  <a:lnTo>
                    <a:pt x="671829" y="57785"/>
                  </a:lnTo>
                  <a:lnTo>
                    <a:pt x="710882" y="103822"/>
                  </a:lnTo>
                  <a:lnTo>
                    <a:pt x="729932" y="161290"/>
                  </a:lnTo>
                  <a:lnTo>
                    <a:pt x="730884" y="192087"/>
                  </a:lnTo>
                  <a:lnTo>
                    <a:pt x="725804" y="222885"/>
                  </a:lnTo>
                  <a:lnTo>
                    <a:pt x="343534" y="1644650"/>
                  </a:lnTo>
                  <a:lnTo>
                    <a:pt x="369887" y="1644650"/>
                  </a:lnTo>
                  <a:lnTo>
                    <a:pt x="749617" y="229235"/>
                  </a:lnTo>
                  <a:lnTo>
                    <a:pt x="755650" y="193675"/>
                  </a:lnTo>
                  <a:lnTo>
                    <a:pt x="754379" y="158115"/>
                  </a:lnTo>
                  <a:lnTo>
                    <a:pt x="732154" y="90805"/>
                  </a:lnTo>
                  <a:lnTo>
                    <a:pt x="686117" y="37782"/>
                  </a:lnTo>
                  <a:lnTo>
                    <a:pt x="661727" y="25400"/>
                  </a:lnTo>
                  <a:close/>
                </a:path>
              </a:pathLst>
            </a:custGeom>
            <a:solidFill>
              <a:srgbClr val="D679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549832" y="6167437"/>
              <a:ext cx="3293427" cy="611187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970019" y="2934970"/>
              <a:ext cx="4053839" cy="3422967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164964" y="3130232"/>
              <a:ext cx="3483927" cy="2853054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9684" y="2934970"/>
              <a:ext cx="4232275" cy="3422967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14630" y="3130232"/>
              <a:ext cx="3662045" cy="2853054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1758632" y="4364672"/>
              <a:ext cx="4250690" cy="222885"/>
            </a:xfrm>
            <a:custGeom>
              <a:avLst/>
              <a:gdLst/>
              <a:ahLst/>
              <a:cxnLst/>
              <a:rect l="l" t="t" r="r" b="b"/>
              <a:pathLst>
                <a:path w="4250690" h="222885">
                  <a:moveTo>
                    <a:pt x="0" y="222567"/>
                  </a:moveTo>
                  <a:lnTo>
                    <a:pt x="1034732" y="222567"/>
                  </a:lnTo>
                  <a:lnTo>
                    <a:pt x="1034732" y="86994"/>
                  </a:lnTo>
                  <a:lnTo>
                    <a:pt x="0" y="86994"/>
                  </a:lnTo>
                  <a:lnTo>
                    <a:pt x="0" y="222567"/>
                  </a:lnTo>
                </a:path>
                <a:path w="4250690" h="222885">
                  <a:moveTo>
                    <a:pt x="3439795" y="133984"/>
                  </a:moveTo>
                  <a:lnTo>
                    <a:pt x="4250372" y="133984"/>
                  </a:lnTo>
                  <a:lnTo>
                    <a:pt x="4250372" y="0"/>
                  </a:lnTo>
                  <a:lnTo>
                    <a:pt x="3439795" y="0"/>
                  </a:lnTo>
                  <a:lnTo>
                    <a:pt x="3439795" y="133984"/>
                  </a:lnTo>
                </a:path>
              </a:pathLst>
            </a:custGeom>
            <a:ln w="158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163877" y="615632"/>
              <a:ext cx="3427412" cy="2513012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8359140" y="810577"/>
              <a:ext cx="2857500" cy="1943100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988617" y="2919730"/>
              <a:ext cx="4203064" cy="3439795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8183879" y="3114992"/>
              <a:ext cx="3689667" cy="2869565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8976359" y="3610292"/>
              <a:ext cx="812165" cy="133985"/>
            </a:xfrm>
            <a:custGeom>
              <a:avLst/>
              <a:gdLst/>
              <a:ahLst/>
              <a:cxnLst/>
              <a:rect l="l" t="t" r="r" b="b"/>
              <a:pathLst>
                <a:path w="812165" h="133985">
                  <a:moveTo>
                    <a:pt x="0" y="133985"/>
                  </a:moveTo>
                  <a:lnTo>
                    <a:pt x="812165" y="133985"/>
                  </a:lnTo>
                  <a:lnTo>
                    <a:pt x="812165" y="0"/>
                  </a:lnTo>
                  <a:lnTo>
                    <a:pt x="0" y="0"/>
                  </a:lnTo>
                  <a:lnTo>
                    <a:pt x="0" y="133985"/>
                  </a:lnTo>
                </a:path>
              </a:pathLst>
            </a:custGeom>
            <a:ln w="158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7" name="object 17"/>
          <p:cNvSpPr txBox="1"/>
          <p:nvPr/>
        </p:nvSpPr>
        <p:spPr>
          <a:xfrm>
            <a:off x="9917430" y="33019"/>
            <a:ext cx="2174240" cy="1244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50" spc="60" dirty="0">
                <a:latin typeface="Calibri"/>
                <a:cs typeface="Calibri"/>
              </a:rPr>
              <a:t>CSP004_C_E:</a:t>
            </a:r>
            <a:r>
              <a:rPr sz="650" spc="35" dirty="0">
                <a:latin typeface="Calibri"/>
                <a:cs typeface="Calibri"/>
              </a:rPr>
              <a:t> </a:t>
            </a:r>
            <a:r>
              <a:rPr sz="650" spc="55" dirty="0">
                <a:latin typeface="Calibri"/>
                <a:cs typeface="Calibri"/>
              </a:rPr>
              <a:t>Abdelkader</a:t>
            </a:r>
            <a:r>
              <a:rPr sz="650" spc="30" dirty="0">
                <a:latin typeface="Calibri"/>
                <a:cs typeface="Calibri"/>
              </a:rPr>
              <a:t> </a:t>
            </a:r>
            <a:r>
              <a:rPr sz="650" spc="60" dirty="0">
                <a:latin typeface="Calibri"/>
                <a:cs typeface="Calibri"/>
              </a:rPr>
              <a:t>Shaaban</a:t>
            </a:r>
            <a:r>
              <a:rPr sz="650" spc="40" dirty="0">
                <a:latin typeface="Calibri"/>
                <a:cs typeface="Calibri"/>
              </a:rPr>
              <a:t> </a:t>
            </a:r>
            <a:r>
              <a:rPr sz="650" spc="55" dirty="0">
                <a:latin typeface="Calibri"/>
                <a:cs typeface="Calibri"/>
              </a:rPr>
              <a:t>και</a:t>
            </a:r>
            <a:r>
              <a:rPr sz="650" spc="25" dirty="0">
                <a:latin typeface="Calibri"/>
                <a:cs typeface="Calibri"/>
              </a:rPr>
              <a:t> </a:t>
            </a:r>
            <a:r>
              <a:rPr sz="650" spc="50" dirty="0">
                <a:latin typeface="Calibri"/>
                <a:cs typeface="Calibri"/>
              </a:rPr>
              <a:t>Stefan</a:t>
            </a:r>
            <a:r>
              <a:rPr sz="650" spc="30" dirty="0">
                <a:latin typeface="Calibri"/>
                <a:cs typeface="Calibri"/>
              </a:rPr>
              <a:t> </a:t>
            </a:r>
            <a:r>
              <a:rPr sz="650" spc="50" dirty="0">
                <a:latin typeface="Calibri"/>
                <a:cs typeface="Calibri"/>
              </a:rPr>
              <a:t>Schauer</a:t>
            </a:r>
            <a:endParaRPr sz="650">
              <a:latin typeface="Calibri"/>
              <a:cs typeface="Calibri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11180127" y="6345872"/>
            <a:ext cx="122555" cy="1079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715"/>
              </a:lnSpc>
            </a:pPr>
            <a:r>
              <a:rPr sz="650" spc="30" dirty="0">
                <a:latin typeface="Calibri"/>
                <a:cs typeface="Calibri"/>
              </a:rPr>
              <a:t>6</a:t>
            </a:r>
            <a:endParaRPr sz="650">
              <a:latin typeface="Calibri"/>
              <a:cs typeface="Calibri"/>
            </a:endParaRPr>
          </a:p>
        </p:txBody>
      </p:sp>
      <p:sp>
        <p:nvSpPr>
          <p:cNvPr id="18" name="object 1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34925" rIns="0" bIns="0" rtlCol="0">
            <a:spAutoFit/>
          </a:bodyPr>
          <a:lstStyle/>
          <a:p>
            <a:pPr marL="392430" marR="5080" indent="147320">
              <a:lnSpc>
                <a:spcPts val="2590"/>
              </a:lnSpc>
              <a:spcBef>
                <a:spcPts val="275"/>
              </a:spcBef>
            </a:pPr>
            <a:r>
              <a:rPr sz="2250" spc="125" dirty="0">
                <a:solidFill>
                  <a:srgbClr val="000000"/>
                </a:solidFill>
              </a:rPr>
              <a:t>Εγκατεστημένο</a:t>
            </a:r>
            <a:r>
              <a:rPr sz="2250" spc="185" dirty="0">
                <a:solidFill>
                  <a:srgbClr val="000000"/>
                </a:solidFill>
              </a:rPr>
              <a:t> </a:t>
            </a:r>
            <a:r>
              <a:rPr sz="2250" spc="110" dirty="0">
                <a:solidFill>
                  <a:srgbClr val="000000"/>
                </a:solidFill>
              </a:rPr>
              <a:t>αρχείο</a:t>
            </a:r>
            <a:r>
              <a:rPr sz="2250" spc="180" dirty="0">
                <a:solidFill>
                  <a:srgbClr val="000000"/>
                </a:solidFill>
              </a:rPr>
              <a:t> </a:t>
            </a:r>
            <a:r>
              <a:rPr sz="2250" spc="120" dirty="0">
                <a:solidFill>
                  <a:srgbClr val="000000"/>
                </a:solidFill>
              </a:rPr>
              <a:t>λογισμικού</a:t>
            </a:r>
            <a:r>
              <a:rPr sz="2250" spc="180" dirty="0">
                <a:solidFill>
                  <a:srgbClr val="000000"/>
                </a:solidFill>
              </a:rPr>
              <a:t> </a:t>
            </a:r>
            <a:r>
              <a:rPr sz="2250" spc="110" dirty="0">
                <a:solidFill>
                  <a:srgbClr val="000000"/>
                </a:solidFill>
              </a:rPr>
              <a:t>XML</a:t>
            </a:r>
            <a:r>
              <a:rPr sz="2250" spc="120" dirty="0">
                <a:solidFill>
                  <a:srgbClr val="000000"/>
                </a:solidFill>
              </a:rPr>
              <a:t> </a:t>
            </a:r>
            <a:r>
              <a:rPr sz="2250" spc="85" dirty="0">
                <a:solidFill>
                  <a:srgbClr val="000000"/>
                </a:solidFill>
              </a:rPr>
              <a:t>(Extensible</a:t>
            </a:r>
            <a:r>
              <a:rPr sz="2250" spc="110" dirty="0">
                <a:solidFill>
                  <a:srgbClr val="000000"/>
                </a:solidFill>
              </a:rPr>
              <a:t> </a:t>
            </a:r>
            <a:r>
              <a:rPr sz="2250" spc="95" dirty="0">
                <a:solidFill>
                  <a:srgbClr val="000000"/>
                </a:solidFill>
              </a:rPr>
              <a:t>Markup</a:t>
            </a:r>
            <a:r>
              <a:rPr sz="2250" spc="114" dirty="0">
                <a:solidFill>
                  <a:srgbClr val="000000"/>
                </a:solidFill>
              </a:rPr>
              <a:t> </a:t>
            </a:r>
            <a:r>
              <a:rPr sz="2250" spc="90" dirty="0">
                <a:solidFill>
                  <a:srgbClr val="000000"/>
                </a:solidFill>
              </a:rPr>
              <a:t>Language</a:t>
            </a:r>
            <a:r>
              <a:rPr sz="2250" spc="110" dirty="0">
                <a:solidFill>
                  <a:srgbClr val="000000"/>
                </a:solidFill>
              </a:rPr>
              <a:t> </a:t>
            </a:r>
            <a:r>
              <a:rPr sz="2250" spc="35" dirty="0">
                <a:solidFill>
                  <a:srgbClr val="000000"/>
                </a:solidFill>
              </a:rPr>
              <a:t>-</a:t>
            </a:r>
            <a:r>
              <a:rPr sz="2250" spc="120" dirty="0">
                <a:solidFill>
                  <a:srgbClr val="000000"/>
                </a:solidFill>
              </a:rPr>
              <a:t> </a:t>
            </a:r>
            <a:r>
              <a:rPr sz="2250" spc="90" dirty="0">
                <a:solidFill>
                  <a:srgbClr val="000000"/>
                </a:solidFill>
              </a:rPr>
              <a:t>δομημένη </a:t>
            </a:r>
            <a:r>
              <a:rPr sz="2250" spc="-550" dirty="0">
                <a:solidFill>
                  <a:srgbClr val="000000"/>
                </a:solidFill>
              </a:rPr>
              <a:t> </a:t>
            </a:r>
            <a:r>
              <a:rPr sz="2250" spc="90" dirty="0">
                <a:solidFill>
                  <a:srgbClr val="000000"/>
                </a:solidFill>
              </a:rPr>
              <a:t>μορφή</a:t>
            </a:r>
            <a:r>
              <a:rPr sz="2250" spc="110" dirty="0">
                <a:solidFill>
                  <a:srgbClr val="000000"/>
                </a:solidFill>
              </a:rPr>
              <a:t> </a:t>
            </a:r>
            <a:r>
              <a:rPr sz="2250" spc="90" dirty="0">
                <a:solidFill>
                  <a:srgbClr val="000000"/>
                </a:solidFill>
              </a:rPr>
              <a:t>ανταλλαγής</a:t>
            </a:r>
            <a:r>
              <a:rPr sz="2250" spc="114" dirty="0">
                <a:solidFill>
                  <a:srgbClr val="000000"/>
                </a:solidFill>
              </a:rPr>
              <a:t> </a:t>
            </a:r>
            <a:r>
              <a:rPr sz="2250" spc="90" dirty="0">
                <a:solidFill>
                  <a:srgbClr val="000000"/>
                </a:solidFill>
              </a:rPr>
              <a:t>δεδομένωνn)</a:t>
            </a:r>
            <a:endParaRPr sz="2250"/>
          </a:p>
        </p:txBody>
      </p:sp>
      <p:sp>
        <p:nvSpPr>
          <p:cNvPr id="19" name="object 19"/>
          <p:cNvSpPr txBox="1"/>
          <p:nvPr/>
        </p:nvSpPr>
        <p:spPr>
          <a:xfrm>
            <a:off x="555625" y="1663382"/>
            <a:ext cx="11636375" cy="3359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84835" indent="-572135">
              <a:lnSpc>
                <a:spcPct val="100000"/>
              </a:lnSpc>
              <a:spcBef>
                <a:spcPts val="830"/>
              </a:spcBef>
              <a:buClr>
                <a:srgbClr val="FFB800"/>
              </a:buClr>
              <a:buSzPct val="163636"/>
              <a:buFont typeface="Arial"/>
              <a:buChar char="•"/>
              <a:tabLst>
                <a:tab pos="584200" algn="l"/>
                <a:tab pos="584835" algn="l"/>
              </a:tabLst>
            </a:pPr>
            <a:r>
              <a:rPr sz="1100" b="1" spc="80" dirty="0">
                <a:solidFill>
                  <a:srgbClr val="0D0D0D"/>
                </a:solidFill>
                <a:latin typeface="Calibri"/>
                <a:cs typeface="Calibri"/>
              </a:rPr>
              <a:t>Κα</a:t>
            </a:r>
            <a:r>
              <a:rPr sz="1100" b="1" spc="80" dirty="0" err="1">
                <a:solidFill>
                  <a:srgbClr val="0D0D0D"/>
                </a:solidFill>
                <a:latin typeface="Calibri"/>
                <a:cs typeface="Calibri"/>
              </a:rPr>
              <a:t>τε</a:t>
            </a:r>
            <a:r>
              <a:rPr sz="1100" b="1" spc="80" dirty="0">
                <a:solidFill>
                  <a:srgbClr val="0D0D0D"/>
                </a:solidFill>
                <a:latin typeface="Calibri"/>
                <a:cs typeface="Calibri"/>
              </a:rPr>
              <a:t>βάστε</a:t>
            </a:r>
            <a:r>
              <a:rPr sz="1100" b="1" spc="35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100" b="1" spc="70" dirty="0">
                <a:solidFill>
                  <a:srgbClr val="0D0D0D"/>
                </a:solidFill>
                <a:latin typeface="Calibri"/>
                <a:cs typeface="Calibri"/>
              </a:rPr>
              <a:t>και</a:t>
            </a:r>
            <a:r>
              <a:rPr sz="1100" b="1" spc="4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100" b="1" spc="75" dirty="0">
                <a:solidFill>
                  <a:srgbClr val="0D0D0D"/>
                </a:solidFill>
                <a:latin typeface="Calibri"/>
                <a:cs typeface="Calibri"/>
              </a:rPr>
              <a:t>εγκαταστήστε</a:t>
            </a:r>
            <a:r>
              <a:rPr sz="1100" b="1" spc="4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100" b="1" spc="75" dirty="0">
                <a:solidFill>
                  <a:srgbClr val="0D0D0D"/>
                </a:solidFill>
                <a:latin typeface="Calibri"/>
                <a:cs typeface="Calibri"/>
              </a:rPr>
              <a:t>το</a:t>
            </a:r>
            <a:r>
              <a:rPr sz="1100" b="1" spc="4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100" b="1" spc="90" dirty="0">
                <a:solidFill>
                  <a:srgbClr val="0D0D0D"/>
                </a:solidFill>
                <a:latin typeface="Calibri"/>
                <a:cs typeface="Calibri"/>
              </a:rPr>
              <a:t>GNS3</a:t>
            </a:r>
            <a:r>
              <a:rPr sz="1100" b="1" spc="4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100" b="1" spc="114" dirty="0">
                <a:solidFill>
                  <a:srgbClr val="0D0D0D"/>
                </a:solidFill>
                <a:latin typeface="Calibri"/>
                <a:cs typeface="Calibri"/>
              </a:rPr>
              <a:t>VM</a:t>
            </a:r>
            <a:r>
              <a:rPr sz="1100" b="1" spc="4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100" b="1" spc="85" dirty="0">
                <a:solidFill>
                  <a:srgbClr val="0D0D0D"/>
                </a:solidFill>
                <a:latin typeface="Calibri"/>
                <a:cs typeface="Calibri"/>
              </a:rPr>
              <a:t>με</a:t>
            </a:r>
            <a:r>
              <a:rPr sz="1100" b="1" spc="4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100" b="1" spc="90" dirty="0">
                <a:solidFill>
                  <a:srgbClr val="0D0D0D"/>
                </a:solidFill>
                <a:latin typeface="Calibri"/>
                <a:cs typeface="Calibri"/>
              </a:rPr>
              <a:t>βάση</a:t>
            </a:r>
            <a:r>
              <a:rPr sz="1100" b="1" spc="4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100" b="1" spc="75" dirty="0">
                <a:solidFill>
                  <a:srgbClr val="0D0D0D"/>
                </a:solidFill>
                <a:latin typeface="Calibri"/>
                <a:cs typeface="Calibri"/>
              </a:rPr>
              <a:t>το</a:t>
            </a:r>
            <a:r>
              <a:rPr sz="1100" b="1" spc="4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100" b="1" spc="114" dirty="0">
                <a:solidFill>
                  <a:srgbClr val="0D0D0D"/>
                </a:solidFill>
                <a:latin typeface="Calibri"/>
                <a:cs typeface="Calibri"/>
              </a:rPr>
              <a:t>VM</a:t>
            </a:r>
            <a:r>
              <a:rPr sz="1100" b="1" spc="4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100" b="1" spc="85" dirty="0">
                <a:solidFill>
                  <a:srgbClr val="0D0D0D"/>
                </a:solidFill>
                <a:latin typeface="Calibri"/>
                <a:cs typeface="Calibri"/>
              </a:rPr>
              <a:t>που</a:t>
            </a:r>
            <a:r>
              <a:rPr sz="1100" b="1" spc="4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100" b="1" spc="70" dirty="0">
                <a:solidFill>
                  <a:srgbClr val="0D0D0D"/>
                </a:solidFill>
                <a:latin typeface="Calibri"/>
                <a:cs typeface="Calibri"/>
              </a:rPr>
              <a:t>προτιμάτε:</a:t>
            </a:r>
            <a:endParaRPr sz="1100" dirty="0">
              <a:latin typeface="Calibri"/>
              <a:cs typeface="Calibri"/>
            </a:endParaRPr>
          </a:p>
          <a:p>
            <a:pPr marL="584835">
              <a:lnSpc>
                <a:spcPct val="100000"/>
              </a:lnSpc>
            </a:pPr>
            <a:r>
              <a:rPr sz="1000" u="sng" spc="65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11"/>
              </a:rPr>
              <a:t>Λογισμικό</a:t>
            </a:r>
            <a:r>
              <a:rPr sz="1000" u="sng" spc="15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11"/>
              </a:rPr>
              <a:t> </a:t>
            </a:r>
            <a:r>
              <a:rPr sz="1000" u="sng" spc="65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11"/>
              </a:rPr>
              <a:t>|</a:t>
            </a:r>
            <a:r>
              <a:rPr sz="1000" u="sng" spc="10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11"/>
              </a:rPr>
              <a:t> </a:t>
            </a:r>
            <a:r>
              <a:rPr sz="1000" u="sng" spc="80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11"/>
              </a:rPr>
              <a:t>GN</a:t>
            </a:r>
            <a:r>
              <a:rPr sz="1000" u="sng" spc="80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</a:rPr>
              <a:t>S3</a:t>
            </a:r>
            <a:endParaRPr sz="10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883400" y="0"/>
            <a:ext cx="3959860" cy="6879590"/>
            <a:chOff x="6883400" y="0"/>
            <a:chExt cx="3959860" cy="6879590"/>
          </a:xfrm>
        </p:grpSpPr>
        <p:sp>
          <p:nvSpPr>
            <p:cNvPr id="3" name="object 3"/>
            <p:cNvSpPr/>
            <p:nvPr/>
          </p:nvSpPr>
          <p:spPr>
            <a:xfrm>
              <a:off x="6894512" y="635"/>
              <a:ext cx="1818639" cy="6857365"/>
            </a:xfrm>
            <a:custGeom>
              <a:avLst/>
              <a:gdLst/>
              <a:ahLst/>
              <a:cxnLst/>
              <a:rect l="l" t="t" r="r" b="b"/>
              <a:pathLst>
                <a:path w="1818640" h="6857365">
                  <a:moveTo>
                    <a:pt x="0" y="6857365"/>
                  </a:moveTo>
                  <a:lnTo>
                    <a:pt x="1818322" y="0"/>
                  </a:lnTo>
                </a:path>
              </a:pathLst>
            </a:custGeom>
            <a:ln w="22224">
              <a:solidFill>
                <a:srgbClr val="D6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7376794" y="0"/>
              <a:ext cx="2556510" cy="6858000"/>
            </a:xfrm>
            <a:custGeom>
              <a:avLst/>
              <a:gdLst/>
              <a:ahLst/>
              <a:cxnLst/>
              <a:rect l="l" t="t" r="r" b="b"/>
              <a:pathLst>
                <a:path w="2556509" h="6858000">
                  <a:moveTo>
                    <a:pt x="1542414" y="1537335"/>
                  </a:moveTo>
                  <a:lnTo>
                    <a:pt x="1495107" y="1543685"/>
                  </a:lnTo>
                  <a:lnTo>
                    <a:pt x="1451609" y="1561782"/>
                  </a:lnTo>
                  <a:lnTo>
                    <a:pt x="1413827" y="1590357"/>
                  </a:lnTo>
                  <a:lnTo>
                    <a:pt x="1384617" y="1627822"/>
                  </a:lnTo>
                  <a:lnTo>
                    <a:pt x="1365884" y="1673225"/>
                  </a:lnTo>
                  <a:lnTo>
                    <a:pt x="971232" y="3128645"/>
                  </a:lnTo>
                  <a:lnTo>
                    <a:pt x="0" y="6858000"/>
                  </a:lnTo>
                  <a:lnTo>
                    <a:pt x="26034" y="6858000"/>
                  </a:lnTo>
                  <a:lnTo>
                    <a:pt x="996632" y="3136265"/>
                  </a:lnTo>
                  <a:lnTo>
                    <a:pt x="1391284" y="1681162"/>
                  </a:lnTo>
                  <a:lnTo>
                    <a:pt x="1412557" y="1635125"/>
                  </a:lnTo>
                  <a:lnTo>
                    <a:pt x="1445895" y="1598929"/>
                  </a:lnTo>
                  <a:lnTo>
                    <a:pt x="1488122" y="1574482"/>
                  </a:lnTo>
                  <a:lnTo>
                    <a:pt x="1536064" y="1564004"/>
                  </a:lnTo>
                  <a:lnTo>
                    <a:pt x="1637982" y="1564004"/>
                  </a:lnTo>
                  <a:lnTo>
                    <a:pt x="1625917" y="1556385"/>
                  </a:lnTo>
                  <a:lnTo>
                    <a:pt x="1591309" y="1543685"/>
                  </a:lnTo>
                  <a:lnTo>
                    <a:pt x="1542414" y="1537335"/>
                  </a:lnTo>
                  <a:close/>
                </a:path>
                <a:path w="2556509" h="6858000">
                  <a:moveTo>
                    <a:pt x="1637982" y="1564004"/>
                  </a:moveTo>
                  <a:lnTo>
                    <a:pt x="1536064" y="1564004"/>
                  </a:lnTo>
                  <a:lnTo>
                    <a:pt x="1586229" y="1569085"/>
                  </a:lnTo>
                  <a:lnTo>
                    <a:pt x="1615439" y="1580197"/>
                  </a:lnTo>
                  <a:lnTo>
                    <a:pt x="1664017" y="1617345"/>
                  </a:lnTo>
                  <a:lnTo>
                    <a:pt x="1694814" y="1671320"/>
                  </a:lnTo>
                  <a:lnTo>
                    <a:pt x="1702434" y="1732279"/>
                  </a:lnTo>
                  <a:lnTo>
                    <a:pt x="1697037" y="1763712"/>
                  </a:lnTo>
                  <a:lnTo>
                    <a:pt x="1437322" y="2721610"/>
                  </a:lnTo>
                  <a:lnTo>
                    <a:pt x="1430972" y="2770504"/>
                  </a:lnTo>
                  <a:lnTo>
                    <a:pt x="1437322" y="2817812"/>
                  </a:lnTo>
                  <a:lnTo>
                    <a:pt x="1455420" y="2861310"/>
                  </a:lnTo>
                  <a:lnTo>
                    <a:pt x="1483995" y="2898775"/>
                  </a:lnTo>
                  <a:lnTo>
                    <a:pt x="1521777" y="2927985"/>
                  </a:lnTo>
                  <a:lnTo>
                    <a:pt x="1567179" y="2946717"/>
                  </a:lnTo>
                  <a:lnTo>
                    <a:pt x="1619250" y="2952750"/>
                  </a:lnTo>
                  <a:lnTo>
                    <a:pt x="1669414" y="2944495"/>
                  </a:lnTo>
                  <a:lnTo>
                    <a:pt x="1704657" y="2928302"/>
                  </a:lnTo>
                  <a:lnTo>
                    <a:pt x="1617979" y="2928302"/>
                  </a:lnTo>
                  <a:lnTo>
                    <a:pt x="1573529" y="2922587"/>
                  </a:lnTo>
                  <a:lnTo>
                    <a:pt x="1527492" y="2901632"/>
                  </a:lnTo>
                  <a:lnTo>
                    <a:pt x="1491297" y="2868295"/>
                  </a:lnTo>
                  <a:lnTo>
                    <a:pt x="1466850" y="2826067"/>
                  </a:lnTo>
                  <a:lnTo>
                    <a:pt x="1456372" y="2778125"/>
                  </a:lnTo>
                  <a:lnTo>
                    <a:pt x="1461452" y="2727960"/>
                  </a:lnTo>
                  <a:lnTo>
                    <a:pt x="1721167" y="1770062"/>
                  </a:lnTo>
                  <a:lnTo>
                    <a:pt x="1727200" y="1734502"/>
                  </a:lnTo>
                  <a:lnTo>
                    <a:pt x="1726247" y="1701482"/>
                  </a:lnTo>
                  <a:lnTo>
                    <a:pt x="1726247" y="1698625"/>
                  </a:lnTo>
                  <a:lnTo>
                    <a:pt x="1718309" y="1663700"/>
                  </a:lnTo>
                  <a:lnTo>
                    <a:pt x="1703387" y="1630045"/>
                  </a:lnTo>
                  <a:lnTo>
                    <a:pt x="1682432" y="1600200"/>
                  </a:lnTo>
                  <a:lnTo>
                    <a:pt x="1656397" y="1575435"/>
                  </a:lnTo>
                  <a:lnTo>
                    <a:pt x="1637982" y="1564004"/>
                  </a:lnTo>
                  <a:close/>
                </a:path>
                <a:path w="2556509" h="6858000">
                  <a:moveTo>
                    <a:pt x="2556192" y="0"/>
                  </a:moveTo>
                  <a:lnTo>
                    <a:pt x="2528887" y="0"/>
                  </a:lnTo>
                  <a:lnTo>
                    <a:pt x="2100494" y="1561782"/>
                  </a:lnTo>
                  <a:lnTo>
                    <a:pt x="1758314" y="2837179"/>
                  </a:lnTo>
                  <a:lnTo>
                    <a:pt x="1733232" y="2874962"/>
                  </a:lnTo>
                  <a:lnTo>
                    <a:pt x="1700212" y="2903537"/>
                  </a:lnTo>
                  <a:lnTo>
                    <a:pt x="1660842" y="2921317"/>
                  </a:lnTo>
                  <a:lnTo>
                    <a:pt x="1617979" y="2928302"/>
                  </a:lnTo>
                  <a:lnTo>
                    <a:pt x="1704657" y="2928302"/>
                  </a:lnTo>
                  <a:lnTo>
                    <a:pt x="1715134" y="2923222"/>
                  </a:lnTo>
                  <a:lnTo>
                    <a:pt x="1753552" y="2890202"/>
                  </a:lnTo>
                  <a:lnTo>
                    <a:pt x="1782445" y="2846070"/>
                  </a:lnTo>
                  <a:lnTo>
                    <a:pt x="1782445" y="2844800"/>
                  </a:lnTo>
                  <a:lnTo>
                    <a:pt x="2125027" y="1567814"/>
                  </a:lnTo>
                  <a:lnTo>
                    <a:pt x="2556192" y="0"/>
                  </a:lnTo>
                  <a:close/>
                </a:path>
              </a:pathLst>
            </a:custGeom>
            <a:solidFill>
              <a:srgbClr val="FFB8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7895589" y="5207317"/>
              <a:ext cx="755650" cy="1644650"/>
            </a:xfrm>
            <a:custGeom>
              <a:avLst/>
              <a:gdLst/>
              <a:ahLst/>
              <a:cxnLst/>
              <a:rect l="l" t="t" r="r" b="b"/>
              <a:pathLst>
                <a:path w="755650" h="1644650">
                  <a:moveTo>
                    <a:pt x="577850" y="0"/>
                  </a:moveTo>
                  <a:lnTo>
                    <a:pt x="531812" y="6350"/>
                  </a:lnTo>
                  <a:lnTo>
                    <a:pt x="489584" y="24130"/>
                  </a:lnTo>
                  <a:lnTo>
                    <a:pt x="453072" y="52387"/>
                  </a:lnTo>
                  <a:lnTo>
                    <a:pt x="424497" y="89535"/>
                  </a:lnTo>
                  <a:lnTo>
                    <a:pt x="406082" y="134620"/>
                  </a:lnTo>
                  <a:lnTo>
                    <a:pt x="0" y="1644650"/>
                  </a:lnTo>
                  <a:lnTo>
                    <a:pt x="26352" y="1644650"/>
                  </a:lnTo>
                  <a:lnTo>
                    <a:pt x="429894" y="140970"/>
                  </a:lnTo>
                  <a:lnTo>
                    <a:pt x="449897" y="95250"/>
                  </a:lnTo>
                  <a:lnTo>
                    <a:pt x="481964" y="59372"/>
                  </a:lnTo>
                  <a:lnTo>
                    <a:pt x="522604" y="35560"/>
                  </a:lnTo>
                  <a:lnTo>
                    <a:pt x="569277" y="25400"/>
                  </a:lnTo>
                  <a:lnTo>
                    <a:pt x="661727" y="25400"/>
                  </a:lnTo>
                  <a:lnTo>
                    <a:pt x="624204" y="6350"/>
                  </a:lnTo>
                  <a:lnTo>
                    <a:pt x="577850" y="0"/>
                  </a:lnTo>
                  <a:close/>
                </a:path>
                <a:path w="755650" h="1644650">
                  <a:moveTo>
                    <a:pt x="661727" y="25400"/>
                  </a:moveTo>
                  <a:lnTo>
                    <a:pt x="569277" y="25400"/>
                  </a:lnTo>
                  <a:lnTo>
                    <a:pt x="617854" y="30797"/>
                  </a:lnTo>
                  <a:lnTo>
                    <a:pt x="671829" y="57785"/>
                  </a:lnTo>
                  <a:lnTo>
                    <a:pt x="710882" y="103822"/>
                  </a:lnTo>
                  <a:lnTo>
                    <a:pt x="729932" y="161290"/>
                  </a:lnTo>
                  <a:lnTo>
                    <a:pt x="730884" y="192087"/>
                  </a:lnTo>
                  <a:lnTo>
                    <a:pt x="725804" y="222885"/>
                  </a:lnTo>
                  <a:lnTo>
                    <a:pt x="343534" y="1644650"/>
                  </a:lnTo>
                  <a:lnTo>
                    <a:pt x="369887" y="1644650"/>
                  </a:lnTo>
                  <a:lnTo>
                    <a:pt x="749617" y="229235"/>
                  </a:lnTo>
                  <a:lnTo>
                    <a:pt x="755650" y="193675"/>
                  </a:lnTo>
                  <a:lnTo>
                    <a:pt x="754379" y="158115"/>
                  </a:lnTo>
                  <a:lnTo>
                    <a:pt x="732154" y="90805"/>
                  </a:lnTo>
                  <a:lnTo>
                    <a:pt x="686117" y="37782"/>
                  </a:lnTo>
                  <a:lnTo>
                    <a:pt x="661727" y="25400"/>
                  </a:lnTo>
                  <a:close/>
                </a:path>
              </a:pathLst>
            </a:custGeom>
            <a:solidFill>
              <a:srgbClr val="D679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549832" y="6167437"/>
              <a:ext cx="3293427" cy="611187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9917430" y="33019"/>
            <a:ext cx="2174240" cy="1244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50" spc="60" dirty="0">
                <a:latin typeface="Calibri"/>
                <a:cs typeface="Calibri"/>
              </a:rPr>
              <a:t>CSP004_C_E:</a:t>
            </a:r>
            <a:r>
              <a:rPr sz="650" spc="35" dirty="0">
                <a:latin typeface="Calibri"/>
                <a:cs typeface="Calibri"/>
              </a:rPr>
              <a:t> </a:t>
            </a:r>
            <a:r>
              <a:rPr sz="650" spc="55" dirty="0">
                <a:latin typeface="Calibri"/>
                <a:cs typeface="Calibri"/>
              </a:rPr>
              <a:t>Abdelkader</a:t>
            </a:r>
            <a:r>
              <a:rPr sz="650" spc="30" dirty="0">
                <a:latin typeface="Calibri"/>
                <a:cs typeface="Calibri"/>
              </a:rPr>
              <a:t> </a:t>
            </a:r>
            <a:r>
              <a:rPr sz="650" spc="60" dirty="0">
                <a:latin typeface="Calibri"/>
                <a:cs typeface="Calibri"/>
              </a:rPr>
              <a:t>Shaaban</a:t>
            </a:r>
            <a:r>
              <a:rPr sz="650" spc="40" dirty="0">
                <a:latin typeface="Calibri"/>
                <a:cs typeface="Calibri"/>
              </a:rPr>
              <a:t> </a:t>
            </a:r>
            <a:r>
              <a:rPr sz="650" spc="55" dirty="0">
                <a:latin typeface="Calibri"/>
                <a:cs typeface="Calibri"/>
              </a:rPr>
              <a:t>και</a:t>
            </a:r>
            <a:r>
              <a:rPr sz="650" spc="25" dirty="0">
                <a:latin typeface="Calibri"/>
                <a:cs typeface="Calibri"/>
              </a:rPr>
              <a:t> </a:t>
            </a:r>
            <a:r>
              <a:rPr sz="650" spc="50" dirty="0">
                <a:latin typeface="Calibri"/>
                <a:cs typeface="Calibri"/>
              </a:rPr>
              <a:t>Stefan</a:t>
            </a:r>
            <a:r>
              <a:rPr sz="650" spc="30" dirty="0">
                <a:latin typeface="Calibri"/>
                <a:cs typeface="Calibri"/>
              </a:rPr>
              <a:t> </a:t>
            </a:r>
            <a:r>
              <a:rPr sz="650" spc="50" dirty="0">
                <a:latin typeface="Calibri"/>
                <a:cs typeface="Calibri"/>
              </a:rPr>
              <a:t>Schauer</a:t>
            </a:r>
            <a:endParaRPr sz="65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1180127" y="6345872"/>
            <a:ext cx="122555" cy="1079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715"/>
              </a:lnSpc>
            </a:pPr>
            <a:r>
              <a:rPr sz="650" spc="30" dirty="0">
                <a:latin typeface="Calibri"/>
                <a:cs typeface="Calibri"/>
              </a:rPr>
              <a:t>7</a:t>
            </a:r>
            <a:endParaRPr sz="65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78739" y="6692265"/>
            <a:ext cx="2474595" cy="889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575"/>
              </a:lnSpc>
            </a:pPr>
            <a:r>
              <a:rPr sz="500" u="sng" spc="25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3"/>
              </a:rPr>
              <a:t>Kali</a:t>
            </a:r>
            <a:r>
              <a:rPr sz="500" u="sng" spc="20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3"/>
              </a:rPr>
              <a:t> </a:t>
            </a:r>
            <a:r>
              <a:rPr sz="500" u="sng" spc="30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3"/>
              </a:rPr>
              <a:t>Linux</a:t>
            </a:r>
            <a:r>
              <a:rPr sz="500" u="sng" spc="30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</a:rPr>
              <a:t>|</a:t>
            </a:r>
            <a:r>
              <a:rPr sz="500" u="sng" spc="10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</a:rPr>
              <a:t> </a:t>
            </a:r>
            <a:r>
              <a:rPr sz="500" u="sng" spc="25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3"/>
              </a:rPr>
              <a:t>Διανομή</a:t>
            </a:r>
            <a:r>
              <a:rPr sz="500" u="sng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3"/>
              </a:rPr>
              <a:t> </a:t>
            </a:r>
            <a:r>
              <a:rPr sz="500" u="sng" spc="20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3"/>
              </a:rPr>
              <a:t>Lin</a:t>
            </a:r>
            <a:r>
              <a:rPr sz="500" u="sng" spc="20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</a:rPr>
              <a:t>ux</a:t>
            </a:r>
            <a:r>
              <a:rPr sz="500" u="sng" spc="5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</a:rPr>
              <a:t> </a:t>
            </a:r>
            <a:r>
              <a:rPr sz="500" u="sng" spc="30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3"/>
              </a:rPr>
              <a:t>για</a:t>
            </a:r>
            <a:r>
              <a:rPr sz="500" u="sng" spc="20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3"/>
              </a:rPr>
              <a:t> </a:t>
            </a:r>
            <a:r>
              <a:rPr sz="500" u="sng" spc="30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3"/>
              </a:rPr>
              <a:t>δοκιμές</a:t>
            </a:r>
            <a:r>
              <a:rPr sz="500" u="sng" spc="20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3"/>
              </a:rPr>
              <a:t> </a:t>
            </a:r>
            <a:r>
              <a:rPr sz="500" u="sng" spc="30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3"/>
              </a:rPr>
              <a:t>διείσδυσης</a:t>
            </a:r>
            <a:r>
              <a:rPr sz="500" u="sng" spc="15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3"/>
              </a:rPr>
              <a:t> </a:t>
            </a:r>
            <a:r>
              <a:rPr sz="500" u="sng" spc="25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</a:rPr>
              <a:t>και </a:t>
            </a:r>
            <a:r>
              <a:rPr sz="500" u="sng" spc="25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3"/>
              </a:rPr>
              <a:t>ηθική</a:t>
            </a:r>
            <a:r>
              <a:rPr sz="500" u="sng" spc="-5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3"/>
              </a:rPr>
              <a:t> </a:t>
            </a:r>
            <a:r>
              <a:rPr sz="500" u="sng" spc="30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3"/>
              </a:rPr>
              <a:t>παράκαμψη</a:t>
            </a:r>
            <a:r>
              <a:rPr sz="500" u="sng" spc="-5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3"/>
              </a:rPr>
              <a:t> </a:t>
            </a:r>
            <a:r>
              <a:rPr sz="500" u="sng" spc="25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3"/>
              </a:rPr>
              <a:t>ασφαλ</a:t>
            </a:r>
            <a:r>
              <a:rPr sz="500" u="sng" spc="25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</a:rPr>
              <a:t>εία</a:t>
            </a:r>
            <a:r>
              <a:rPr sz="500" spc="25" dirty="0">
                <a:solidFill>
                  <a:srgbClr val="85872B"/>
                </a:solidFill>
                <a:latin typeface="Calibri"/>
                <a:cs typeface="Calibri"/>
              </a:rPr>
              <a:t>ς</a:t>
            </a:r>
            <a:endParaRPr sz="500">
              <a:latin typeface="Calibri"/>
              <a:cs typeface="Calibri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875030" y="602297"/>
            <a:ext cx="3314700" cy="3683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250" spc="140" dirty="0">
                <a:solidFill>
                  <a:srgbClr val="000000"/>
                </a:solidFill>
              </a:rPr>
              <a:t>Kali</a:t>
            </a:r>
            <a:r>
              <a:rPr sz="2250" spc="150" dirty="0">
                <a:solidFill>
                  <a:srgbClr val="000000"/>
                </a:solidFill>
              </a:rPr>
              <a:t> </a:t>
            </a:r>
            <a:r>
              <a:rPr sz="2250" spc="160" dirty="0">
                <a:solidFill>
                  <a:srgbClr val="000000"/>
                </a:solidFill>
              </a:rPr>
              <a:t>Linux </a:t>
            </a:r>
            <a:r>
              <a:rPr sz="2250" spc="155" dirty="0">
                <a:solidFill>
                  <a:srgbClr val="000000"/>
                </a:solidFill>
              </a:rPr>
              <a:t>Επιτιθέμενος</a:t>
            </a:r>
            <a:endParaRPr sz="2250"/>
          </a:p>
        </p:txBody>
      </p:sp>
      <p:sp>
        <p:nvSpPr>
          <p:cNvPr id="9" name="object 9"/>
          <p:cNvSpPr txBox="1"/>
          <p:nvPr/>
        </p:nvSpPr>
        <p:spPr>
          <a:xfrm>
            <a:off x="556259" y="1315720"/>
            <a:ext cx="8185150" cy="1930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03505" indent="-90805">
              <a:lnSpc>
                <a:spcPts val="1520"/>
              </a:lnSpc>
              <a:buClr>
                <a:srgbClr val="FFB800"/>
              </a:buClr>
              <a:buSzPct val="154545"/>
              <a:buFont typeface="Arial"/>
              <a:buChar char="•"/>
              <a:tabLst>
                <a:tab pos="103505" algn="l"/>
              </a:tabLst>
            </a:pPr>
            <a:r>
              <a:rPr sz="1100" spc="65" dirty="0">
                <a:solidFill>
                  <a:srgbClr val="0D0D0D"/>
                </a:solidFill>
                <a:latin typeface="Calibri"/>
                <a:cs typeface="Calibri"/>
              </a:rPr>
              <a:t>Είναι</a:t>
            </a:r>
            <a:r>
              <a:rPr sz="1100" spc="45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100" spc="85" dirty="0">
                <a:solidFill>
                  <a:srgbClr val="0D0D0D"/>
                </a:solidFill>
                <a:latin typeface="Calibri"/>
                <a:cs typeface="Calibri"/>
              </a:rPr>
              <a:t>η</a:t>
            </a:r>
            <a:r>
              <a:rPr sz="1100" spc="45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100" spc="70" dirty="0">
                <a:solidFill>
                  <a:srgbClr val="0D0D0D"/>
                </a:solidFill>
                <a:latin typeface="Calibri"/>
                <a:cs typeface="Calibri"/>
              </a:rPr>
              <a:t>πιο</a:t>
            </a:r>
            <a:r>
              <a:rPr sz="1100" spc="5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100" spc="80" dirty="0">
                <a:solidFill>
                  <a:srgbClr val="0D0D0D"/>
                </a:solidFill>
                <a:latin typeface="Calibri"/>
                <a:cs typeface="Calibri"/>
              </a:rPr>
              <a:t>προηγμένη</a:t>
            </a:r>
            <a:r>
              <a:rPr sz="1100" spc="4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100" spc="70" dirty="0">
                <a:solidFill>
                  <a:srgbClr val="0D0D0D"/>
                </a:solidFill>
                <a:latin typeface="Calibri"/>
                <a:cs typeface="Calibri"/>
              </a:rPr>
              <a:t>διανομή</a:t>
            </a:r>
            <a:r>
              <a:rPr sz="1100" spc="35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100" spc="65" dirty="0">
                <a:solidFill>
                  <a:srgbClr val="0D0D0D"/>
                </a:solidFill>
                <a:latin typeface="Calibri"/>
                <a:cs typeface="Calibri"/>
              </a:rPr>
              <a:t>Linux</a:t>
            </a:r>
            <a:r>
              <a:rPr sz="1100" spc="5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100" spc="65" dirty="0">
                <a:solidFill>
                  <a:srgbClr val="0D0D0D"/>
                </a:solidFill>
                <a:latin typeface="Calibri"/>
                <a:cs typeface="Calibri"/>
              </a:rPr>
              <a:t>(λειτουργικό</a:t>
            </a:r>
            <a:r>
              <a:rPr sz="1100" spc="4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100" spc="80" dirty="0">
                <a:solidFill>
                  <a:srgbClr val="0D0D0D"/>
                </a:solidFill>
                <a:latin typeface="Calibri"/>
                <a:cs typeface="Calibri"/>
              </a:rPr>
              <a:t>σύστημα</a:t>
            </a:r>
            <a:r>
              <a:rPr sz="1100" spc="5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100" spc="70" dirty="0">
                <a:solidFill>
                  <a:srgbClr val="0D0D0D"/>
                </a:solidFill>
                <a:latin typeface="Calibri"/>
                <a:cs typeface="Calibri"/>
              </a:rPr>
              <a:t>ανοιχτού</a:t>
            </a:r>
            <a:r>
              <a:rPr sz="1100" spc="45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100" spc="75" dirty="0">
                <a:solidFill>
                  <a:srgbClr val="0D0D0D"/>
                </a:solidFill>
                <a:latin typeface="Calibri"/>
                <a:cs typeface="Calibri"/>
              </a:rPr>
              <a:t>κώδικα</a:t>
            </a:r>
            <a:r>
              <a:rPr sz="1100" spc="5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100" spc="75" dirty="0">
                <a:solidFill>
                  <a:srgbClr val="0D0D0D"/>
                </a:solidFill>
                <a:latin typeface="Calibri"/>
                <a:cs typeface="Calibri"/>
              </a:rPr>
              <a:t>βασισμένο</a:t>
            </a:r>
            <a:r>
              <a:rPr sz="1100" spc="45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100" spc="75" dirty="0">
                <a:solidFill>
                  <a:srgbClr val="0D0D0D"/>
                </a:solidFill>
                <a:latin typeface="Calibri"/>
                <a:cs typeface="Calibri"/>
              </a:rPr>
              <a:t>στο</a:t>
            </a:r>
            <a:r>
              <a:rPr sz="1100" spc="45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100" spc="70" dirty="0">
                <a:solidFill>
                  <a:srgbClr val="0D0D0D"/>
                </a:solidFill>
                <a:latin typeface="Calibri"/>
                <a:cs typeface="Calibri"/>
              </a:rPr>
              <a:t>Unix)</a:t>
            </a:r>
            <a:r>
              <a:rPr sz="1100" spc="3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100" spc="70" dirty="0">
                <a:solidFill>
                  <a:srgbClr val="0D0D0D"/>
                </a:solidFill>
                <a:latin typeface="Calibri"/>
                <a:cs typeface="Calibri"/>
              </a:rPr>
              <a:t>για</a:t>
            </a:r>
            <a:r>
              <a:rPr sz="1100" spc="45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100" spc="70" dirty="0">
                <a:solidFill>
                  <a:srgbClr val="0D0D0D"/>
                </a:solidFill>
                <a:latin typeface="Calibri"/>
                <a:cs typeface="Calibri"/>
              </a:rPr>
              <a:t>δοκιμές</a:t>
            </a:r>
            <a:r>
              <a:rPr sz="1100" spc="45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100" spc="70" dirty="0">
                <a:solidFill>
                  <a:srgbClr val="0D0D0D"/>
                </a:solidFill>
                <a:latin typeface="Calibri"/>
                <a:cs typeface="Calibri"/>
              </a:rPr>
              <a:t>διείσδυσης.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56259" y="2181542"/>
            <a:ext cx="11198860" cy="3517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04139" indent="-91440">
              <a:lnSpc>
                <a:spcPts val="1445"/>
              </a:lnSpc>
              <a:buClr>
                <a:srgbClr val="FFB800"/>
              </a:buClr>
              <a:buSzPct val="154545"/>
              <a:buFont typeface="Arial"/>
              <a:buChar char="•"/>
              <a:tabLst>
                <a:tab pos="104139" algn="l"/>
              </a:tabLst>
            </a:pPr>
            <a:r>
              <a:rPr sz="1100" spc="80" dirty="0">
                <a:solidFill>
                  <a:srgbClr val="0D0D0D"/>
                </a:solidFill>
                <a:latin typeface="Calibri"/>
                <a:cs typeface="Calibri"/>
              </a:rPr>
              <a:t>Το</a:t>
            </a:r>
            <a:r>
              <a:rPr sz="1100" spc="28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100" spc="55" dirty="0">
                <a:solidFill>
                  <a:srgbClr val="0D0D0D"/>
                </a:solidFill>
                <a:latin typeface="Calibri"/>
                <a:cs typeface="Calibri"/>
              </a:rPr>
              <a:t>Kali</a:t>
            </a:r>
            <a:r>
              <a:rPr sz="1100" spc="28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100" spc="65" dirty="0">
                <a:solidFill>
                  <a:srgbClr val="0D0D0D"/>
                </a:solidFill>
                <a:latin typeface="Calibri"/>
                <a:cs typeface="Calibri"/>
              </a:rPr>
              <a:t>Linux</a:t>
            </a:r>
            <a:r>
              <a:rPr sz="1100" spc="28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100" spc="65" dirty="0">
                <a:solidFill>
                  <a:srgbClr val="0D0D0D"/>
                </a:solidFill>
                <a:latin typeface="Calibri"/>
                <a:cs typeface="Calibri"/>
              </a:rPr>
              <a:t>είναι</a:t>
            </a:r>
            <a:r>
              <a:rPr sz="1100" spc="28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100" spc="75" dirty="0">
                <a:solidFill>
                  <a:srgbClr val="0D0D0D"/>
                </a:solidFill>
                <a:latin typeface="Calibri"/>
                <a:cs typeface="Calibri"/>
              </a:rPr>
              <a:t>μια</a:t>
            </a:r>
            <a:r>
              <a:rPr sz="1100" spc="28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100" spc="75" dirty="0">
                <a:solidFill>
                  <a:srgbClr val="0D0D0D"/>
                </a:solidFill>
                <a:latin typeface="Calibri"/>
                <a:cs typeface="Calibri"/>
              </a:rPr>
              <a:t>διανομή</a:t>
            </a:r>
            <a:r>
              <a:rPr sz="1100" spc="28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100" spc="65" dirty="0">
                <a:solidFill>
                  <a:srgbClr val="0D0D0D"/>
                </a:solidFill>
                <a:latin typeface="Calibri"/>
                <a:cs typeface="Calibri"/>
              </a:rPr>
              <a:t>Linux</a:t>
            </a:r>
            <a:r>
              <a:rPr sz="1100" spc="28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100" spc="75" dirty="0">
                <a:solidFill>
                  <a:srgbClr val="0D0D0D"/>
                </a:solidFill>
                <a:latin typeface="Calibri"/>
                <a:cs typeface="Calibri"/>
              </a:rPr>
              <a:t>ανοιχτού</a:t>
            </a:r>
            <a:r>
              <a:rPr sz="1100" spc="275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100" spc="70" dirty="0">
                <a:solidFill>
                  <a:srgbClr val="0D0D0D"/>
                </a:solidFill>
                <a:latin typeface="Calibri"/>
                <a:cs typeface="Calibri"/>
              </a:rPr>
              <a:t>κώδικα,</a:t>
            </a:r>
            <a:r>
              <a:rPr sz="1100" spc="275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100" spc="75" dirty="0">
                <a:solidFill>
                  <a:srgbClr val="0D0D0D"/>
                </a:solidFill>
                <a:latin typeface="Calibri"/>
                <a:cs typeface="Calibri"/>
              </a:rPr>
              <a:t>βασισμένη</a:t>
            </a:r>
            <a:r>
              <a:rPr sz="1100" spc="275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100" spc="75" dirty="0">
                <a:solidFill>
                  <a:srgbClr val="0D0D0D"/>
                </a:solidFill>
                <a:latin typeface="Calibri"/>
                <a:cs typeface="Calibri"/>
              </a:rPr>
              <a:t>στο</a:t>
            </a:r>
            <a:r>
              <a:rPr sz="1100" spc="28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100" spc="70" dirty="0">
                <a:solidFill>
                  <a:srgbClr val="0D0D0D"/>
                </a:solidFill>
                <a:latin typeface="Calibri"/>
                <a:cs typeface="Calibri"/>
              </a:rPr>
              <a:t>Debian,</a:t>
            </a:r>
            <a:r>
              <a:rPr sz="1100" spc="275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100" spc="85" dirty="0">
                <a:solidFill>
                  <a:srgbClr val="0D0D0D"/>
                </a:solidFill>
                <a:latin typeface="Calibri"/>
                <a:cs typeface="Calibri"/>
              </a:rPr>
              <a:t>που</a:t>
            </a:r>
            <a:r>
              <a:rPr sz="1100" spc="275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100" spc="75" dirty="0">
                <a:solidFill>
                  <a:srgbClr val="0D0D0D"/>
                </a:solidFill>
                <a:latin typeface="Calibri"/>
                <a:cs typeface="Calibri"/>
              </a:rPr>
              <a:t>απευθύνεται</a:t>
            </a:r>
            <a:r>
              <a:rPr sz="1100" spc="27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100" spc="80" dirty="0">
                <a:solidFill>
                  <a:srgbClr val="0D0D0D"/>
                </a:solidFill>
                <a:latin typeface="Calibri"/>
                <a:cs typeface="Calibri"/>
              </a:rPr>
              <a:t>σε</a:t>
            </a:r>
            <a:r>
              <a:rPr sz="1100" spc="275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100" spc="75" dirty="0">
                <a:solidFill>
                  <a:srgbClr val="0D0D0D"/>
                </a:solidFill>
                <a:latin typeface="Calibri"/>
                <a:cs typeface="Calibri"/>
              </a:rPr>
              <a:t>διάφορες</a:t>
            </a:r>
            <a:r>
              <a:rPr sz="1100" spc="275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100" spc="70" dirty="0">
                <a:solidFill>
                  <a:srgbClr val="0D0D0D"/>
                </a:solidFill>
                <a:latin typeface="Calibri"/>
                <a:cs typeface="Calibri"/>
              </a:rPr>
              <a:t>εργασίες</a:t>
            </a:r>
            <a:r>
              <a:rPr sz="1100" spc="28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100" spc="80" dirty="0">
                <a:solidFill>
                  <a:srgbClr val="0D0D0D"/>
                </a:solidFill>
                <a:latin typeface="Calibri"/>
                <a:cs typeface="Calibri"/>
              </a:rPr>
              <a:t>ασφάλειας</a:t>
            </a:r>
            <a:r>
              <a:rPr sz="1100" spc="28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100" spc="80" dirty="0">
                <a:solidFill>
                  <a:srgbClr val="0D0D0D"/>
                </a:solidFill>
                <a:latin typeface="Calibri"/>
                <a:cs typeface="Calibri"/>
              </a:rPr>
              <a:t>πληροφοριών,</a:t>
            </a:r>
            <a:r>
              <a:rPr sz="1100" spc="275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100" spc="85" dirty="0">
                <a:solidFill>
                  <a:srgbClr val="0D0D0D"/>
                </a:solidFill>
                <a:latin typeface="Calibri"/>
                <a:cs typeface="Calibri"/>
              </a:rPr>
              <a:t>όπως</a:t>
            </a:r>
            <a:r>
              <a:rPr sz="1100" spc="27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100" spc="70" dirty="0">
                <a:solidFill>
                  <a:srgbClr val="0D0D0D"/>
                </a:solidFill>
                <a:latin typeface="Calibri"/>
                <a:cs typeface="Calibri"/>
              </a:rPr>
              <a:t>δοκιμές</a:t>
            </a:r>
            <a:endParaRPr sz="1100">
              <a:latin typeface="Calibri"/>
              <a:cs typeface="Calibri"/>
            </a:endParaRPr>
          </a:p>
          <a:p>
            <a:pPr marL="104139">
              <a:lnSpc>
                <a:spcPts val="1225"/>
              </a:lnSpc>
            </a:pPr>
            <a:r>
              <a:rPr sz="1100" spc="70" dirty="0">
                <a:solidFill>
                  <a:srgbClr val="0D0D0D"/>
                </a:solidFill>
                <a:latin typeface="Calibri"/>
                <a:cs typeface="Calibri"/>
              </a:rPr>
              <a:t>διείσδυσης,</a:t>
            </a:r>
            <a:r>
              <a:rPr sz="1100" spc="35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100" spc="80" dirty="0">
                <a:solidFill>
                  <a:srgbClr val="0D0D0D"/>
                </a:solidFill>
                <a:latin typeface="Calibri"/>
                <a:cs typeface="Calibri"/>
              </a:rPr>
              <a:t>έρευνα</a:t>
            </a:r>
            <a:r>
              <a:rPr sz="1100" spc="4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100" spc="75" dirty="0">
                <a:solidFill>
                  <a:srgbClr val="0D0D0D"/>
                </a:solidFill>
                <a:latin typeface="Calibri"/>
                <a:cs typeface="Calibri"/>
              </a:rPr>
              <a:t>ασφάλειας,</a:t>
            </a:r>
            <a:r>
              <a:rPr sz="1100" spc="5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100" spc="75" dirty="0">
                <a:solidFill>
                  <a:srgbClr val="0D0D0D"/>
                </a:solidFill>
                <a:latin typeface="Calibri"/>
                <a:cs typeface="Calibri"/>
              </a:rPr>
              <a:t>εγκληματολογία</a:t>
            </a:r>
            <a:r>
              <a:rPr sz="1100" spc="4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100" spc="75" dirty="0">
                <a:solidFill>
                  <a:srgbClr val="0D0D0D"/>
                </a:solidFill>
                <a:latin typeface="Calibri"/>
                <a:cs typeface="Calibri"/>
              </a:rPr>
              <a:t>υπολογιστών</a:t>
            </a:r>
            <a:r>
              <a:rPr sz="1100" spc="4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100" spc="70" dirty="0">
                <a:solidFill>
                  <a:srgbClr val="0D0D0D"/>
                </a:solidFill>
                <a:latin typeface="Calibri"/>
                <a:cs typeface="Calibri"/>
              </a:rPr>
              <a:t>και</a:t>
            </a:r>
            <a:r>
              <a:rPr sz="1100" spc="4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100" spc="75" dirty="0">
                <a:solidFill>
                  <a:srgbClr val="0D0D0D"/>
                </a:solidFill>
                <a:latin typeface="Calibri"/>
                <a:cs typeface="Calibri"/>
              </a:rPr>
              <a:t>αντίστροφη</a:t>
            </a:r>
            <a:r>
              <a:rPr sz="1100" spc="45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100" spc="70" dirty="0">
                <a:solidFill>
                  <a:srgbClr val="0D0D0D"/>
                </a:solidFill>
                <a:latin typeface="Calibri"/>
                <a:cs typeface="Calibri"/>
              </a:rPr>
              <a:t>μηχανική.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56259" y="3177857"/>
            <a:ext cx="5632450" cy="1815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03505" indent="-90805">
              <a:lnSpc>
                <a:spcPts val="1520"/>
              </a:lnSpc>
              <a:buClr>
                <a:srgbClr val="FFB800"/>
              </a:buClr>
              <a:buSzPct val="154545"/>
              <a:buFont typeface="Arial"/>
              <a:buChar char="•"/>
              <a:tabLst>
                <a:tab pos="103505" algn="l"/>
              </a:tabLst>
            </a:pPr>
            <a:r>
              <a:rPr sz="1100" spc="90" dirty="0">
                <a:solidFill>
                  <a:srgbClr val="0D0D0D"/>
                </a:solidFill>
                <a:latin typeface="Calibri"/>
                <a:cs typeface="Calibri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Κατεβάστ</a:t>
            </a:r>
            <a:r>
              <a:rPr sz="1100" spc="90" dirty="0">
                <a:solidFill>
                  <a:srgbClr val="0D0D0D"/>
                </a:solidFill>
                <a:latin typeface="Calibri"/>
                <a:cs typeface="Calibri"/>
              </a:rPr>
              <a:t>ε και </a:t>
            </a:r>
            <a:r>
              <a:rPr sz="1100" spc="100" dirty="0">
                <a:solidFill>
                  <a:srgbClr val="0D0D0D"/>
                </a:solidFill>
                <a:latin typeface="Calibri"/>
                <a:cs typeface="Calibri"/>
              </a:rPr>
              <a:t>εγκαταστήστε</a:t>
            </a:r>
            <a:r>
              <a:rPr sz="1100" spc="45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100" spc="95" dirty="0">
                <a:solidFill>
                  <a:srgbClr val="0D0D0D"/>
                </a:solidFill>
                <a:latin typeface="Calibri"/>
                <a:cs typeface="Calibri"/>
              </a:rPr>
              <a:t>το</a:t>
            </a:r>
            <a:r>
              <a:rPr sz="1100" spc="5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100" spc="75" dirty="0">
                <a:solidFill>
                  <a:srgbClr val="0D0D0D"/>
                </a:solidFill>
                <a:latin typeface="Calibri"/>
                <a:cs typeface="Calibri"/>
              </a:rPr>
              <a:t>Kali</a:t>
            </a:r>
            <a:r>
              <a:rPr sz="1100" spc="5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100" spc="90" dirty="0">
                <a:solidFill>
                  <a:srgbClr val="0D0D0D"/>
                </a:solidFill>
                <a:latin typeface="Calibri"/>
                <a:cs typeface="Calibri"/>
              </a:rPr>
              <a:t>Linux</a:t>
            </a:r>
            <a:r>
              <a:rPr sz="1100" spc="5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100" spc="120" dirty="0">
                <a:solidFill>
                  <a:srgbClr val="0D0D0D"/>
                </a:solidFill>
                <a:latin typeface="Calibri"/>
                <a:cs typeface="Calibri"/>
              </a:rPr>
              <a:t>ως</a:t>
            </a:r>
            <a:r>
              <a:rPr sz="1100" spc="45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100" spc="100" dirty="0">
                <a:solidFill>
                  <a:srgbClr val="0D0D0D"/>
                </a:solidFill>
                <a:latin typeface="Calibri"/>
                <a:cs typeface="Calibri"/>
              </a:rPr>
              <a:t>κανονικό</a:t>
            </a:r>
            <a:r>
              <a:rPr sz="1100" spc="5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100" spc="155" dirty="0">
                <a:solidFill>
                  <a:srgbClr val="0D0D0D"/>
                </a:solidFill>
                <a:latin typeface="Calibri"/>
                <a:cs typeface="Calibri"/>
              </a:rPr>
              <a:t>VM</a:t>
            </a:r>
            <a:r>
              <a:rPr sz="1100" spc="45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100" spc="100" dirty="0">
                <a:solidFill>
                  <a:srgbClr val="0D0D0D"/>
                </a:solidFill>
                <a:latin typeface="Calibri"/>
                <a:cs typeface="Calibri"/>
              </a:rPr>
              <a:t>στον</a:t>
            </a:r>
            <a:r>
              <a:rPr sz="1100" spc="55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100" spc="80" dirty="0">
                <a:solidFill>
                  <a:srgbClr val="0D0D0D"/>
                </a:solidFill>
                <a:latin typeface="Calibri"/>
                <a:cs typeface="Calibri"/>
              </a:rPr>
              <a:t>υπολογιστή</a:t>
            </a:r>
            <a:r>
              <a:rPr sz="1100" spc="2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100" spc="95" dirty="0">
                <a:solidFill>
                  <a:srgbClr val="0D0D0D"/>
                </a:solidFill>
                <a:latin typeface="Calibri"/>
                <a:cs typeface="Calibri"/>
              </a:rPr>
              <a:t>σας.</a:t>
            </a:r>
            <a:endParaRPr sz="1100" dirty="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56259" y="4056379"/>
            <a:ext cx="3931920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68275" indent="-155575">
              <a:lnSpc>
                <a:spcPct val="100000"/>
              </a:lnSpc>
              <a:spcBef>
                <a:spcPts val="100"/>
              </a:spcBef>
              <a:buClr>
                <a:srgbClr val="FFB800"/>
              </a:buClr>
              <a:buSzPct val="163636"/>
              <a:buFont typeface="Arial"/>
              <a:buChar char="•"/>
              <a:tabLst>
                <a:tab pos="168275" algn="l"/>
              </a:tabLst>
            </a:pPr>
            <a:r>
              <a:rPr sz="1100" spc="65" dirty="0">
                <a:solidFill>
                  <a:srgbClr val="0D0D0D"/>
                </a:solidFill>
                <a:latin typeface="Calibri"/>
                <a:cs typeface="Calibri"/>
              </a:rPr>
              <a:t>Θα</a:t>
            </a:r>
            <a:r>
              <a:rPr sz="1100" spc="25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100" spc="50" dirty="0">
                <a:solidFill>
                  <a:srgbClr val="0D0D0D"/>
                </a:solidFill>
                <a:latin typeface="Calibri"/>
                <a:cs typeface="Calibri"/>
              </a:rPr>
              <a:t>συζητήσω</a:t>
            </a:r>
            <a:r>
              <a:rPr sz="1100" spc="2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100" spc="50" dirty="0">
                <a:solidFill>
                  <a:srgbClr val="0D0D0D"/>
                </a:solidFill>
                <a:latin typeface="Calibri"/>
                <a:cs typeface="Calibri"/>
              </a:rPr>
              <a:t>αργότερα</a:t>
            </a:r>
            <a:r>
              <a:rPr sz="1100" spc="2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100" spc="60" dirty="0">
                <a:solidFill>
                  <a:srgbClr val="0D0D0D"/>
                </a:solidFill>
                <a:latin typeface="Calibri"/>
                <a:cs typeface="Calibri"/>
              </a:rPr>
              <a:t>πώς</a:t>
            </a:r>
            <a:r>
              <a:rPr sz="1100" spc="25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100" spc="50" dirty="0">
                <a:solidFill>
                  <a:srgbClr val="0D0D0D"/>
                </a:solidFill>
                <a:latin typeface="Calibri"/>
                <a:cs typeface="Calibri"/>
              </a:rPr>
              <a:t>να</a:t>
            </a:r>
            <a:r>
              <a:rPr sz="1100" spc="25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100" spc="45" dirty="0">
                <a:solidFill>
                  <a:srgbClr val="0D0D0D"/>
                </a:solidFill>
                <a:latin typeface="Calibri"/>
                <a:cs typeface="Calibri"/>
              </a:rPr>
              <a:t>το</a:t>
            </a:r>
            <a:r>
              <a:rPr sz="1100" spc="25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100" spc="55" dirty="0">
                <a:solidFill>
                  <a:srgbClr val="0D0D0D"/>
                </a:solidFill>
                <a:latin typeface="Calibri"/>
                <a:cs typeface="Calibri"/>
              </a:rPr>
              <a:t>ολοκληρώσω</a:t>
            </a:r>
            <a:r>
              <a:rPr sz="1100" spc="2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100" spc="50" dirty="0">
                <a:solidFill>
                  <a:srgbClr val="0D0D0D"/>
                </a:solidFill>
                <a:latin typeface="Calibri"/>
                <a:cs typeface="Calibri"/>
              </a:rPr>
              <a:t>με</a:t>
            </a:r>
            <a:r>
              <a:rPr sz="1100" spc="25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100" spc="35" dirty="0">
                <a:solidFill>
                  <a:srgbClr val="0D0D0D"/>
                </a:solidFill>
                <a:latin typeface="Calibri"/>
                <a:cs typeface="Calibri"/>
              </a:rPr>
              <a:t>το</a:t>
            </a:r>
            <a:r>
              <a:rPr sz="1100" spc="-2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100" spc="45" dirty="0">
                <a:solidFill>
                  <a:srgbClr val="0D0D0D"/>
                </a:solidFill>
                <a:latin typeface="Calibri"/>
                <a:cs typeface="Calibri"/>
              </a:rPr>
              <a:t>GNS3</a:t>
            </a:r>
            <a:endParaRPr sz="11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207750" y="6326504"/>
            <a:ext cx="71755" cy="1244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50" spc="30" dirty="0">
                <a:latin typeface="Calibri"/>
                <a:cs typeface="Calibri"/>
              </a:rPr>
              <a:t>5</a:t>
            </a:r>
            <a:endParaRPr sz="65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78739" y="6581775"/>
            <a:ext cx="2138045" cy="1092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50" u="sng" spc="35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2"/>
              </a:rPr>
              <a:t>Αρχιτεκτονική</a:t>
            </a:r>
            <a:r>
              <a:rPr sz="550" u="sng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2"/>
              </a:rPr>
              <a:t> </a:t>
            </a:r>
            <a:r>
              <a:rPr sz="550" u="sng" spc="40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2"/>
              </a:rPr>
              <a:t>Ξεκινώντας</a:t>
            </a:r>
            <a:r>
              <a:rPr sz="550" u="sng" spc="5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2"/>
              </a:rPr>
              <a:t> </a:t>
            </a:r>
            <a:r>
              <a:rPr sz="550" u="sng" spc="50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2"/>
              </a:rPr>
              <a:t>με</a:t>
            </a:r>
            <a:r>
              <a:rPr sz="550" u="sng" spc="5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2"/>
              </a:rPr>
              <a:t> </a:t>
            </a:r>
            <a:r>
              <a:rPr sz="550" u="sng" spc="45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2"/>
              </a:rPr>
              <a:t>το</a:t>
            </a:r>
            <a:r>
              <a:rPr sz="550" u="sng" spc="5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2"/>
              </a:rPr>
              <a:t> </a:t>
            </a:r>
            <a:r>
              <a:rPr sz="550" u="sng" spc="50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2"/>
              </a:rPr>
              <a:t>Wazuh</a:t>
            </a:r>
            <a:r>
              <a:rPr sz="550" u="sng" spc="5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2"/>
              </a:rPr>
              <a:t> </a:t>
            </a:r>
            <a:r>
              <a:rPr sz="550" u="sng" spc="45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2"/>
              </a:rPr>
              <a:t>Τεκμηρίωση</a:t>
            </a:r>
            <a:r>
              <a:rPr sz="550" u="sng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2"/>
              </a:rPr>
              <a:t> </a:t>
            </a:r>
            <a:r>
              <a:rPr sz="550" u="sng" spc="45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</a:rPr>
              <a:t>του</a:t>
            </a:r>
            <a:r>
              <a:rPr sz="550" u="sng" spc="5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</a:rPr>
              <a:t> </a:t>
            </a:r>
            <a:r>
              <a:rPr sz="550" u="sng" spc="50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</a:rPr>
              <a:t>Wazuh</a:t>
            </a:r>
            <a:endParaRPr sz="550">
              <a:latin typeface="Calibri"/>
              <a:cs typeface="Calibri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533400" y="-53974"/>
            <a:ext cx="9183370" cy="6878955"/>
            <a:chOff x="1902460" y="0"/>
            <a:chExt cx="9183370" cy="6878955"/>
          </a:xfrm>
        </p:grpSpPr>
        <p:sp>
          <p:nvSpPr>
            <p:cNvPr id="5" name="object 5"/>
            <p:cNvSpPr/>
            <p:nvPr/>
          </p:nvSpPr>
          <p:spPr>
            <a:xfrm>
              <a:off x="6896100" y="1270"/>
              <a:ext cx="1818639" cy="6856730"/>
            </a:xfrm>
            <a:custGeom>
              <a:avLst/>
              <a:gdLst/>
              <a:ahLst/>
              <a:cxnLst/>
              <a:rect l="l" t="t" r="r" b="b"/>
              <a:pathLst>
                <a:path w="1818640" h="6856730">
                  <a:moveTo>
                    <a:pt x="0" y="6856730"/>
                  </a:moveTo>
                  <a:lnTo>
                    <a:pt x="1818322" y="0"/>
                  </a:lnTo>
                </a:path>
              </a:pathLst>
            </a:custGeom>
            <a:ln w="22225">
              <a:solidFill>
                <a:srgbClr val="D6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7377747" y="0"/>
              <a:ext cx="2555875" cy="6858000"/>
            </a:xfrm>
            <a:custGeom>
              <a:avLst/>
              <a:gdLst/>
              <a:ahLst/>
              <a:cxnLst/>
              <a:rect l="l" t="t" r="r" b="b"/>
              <a:pathLst>
                <a:path w="2555875" h="6858000">
                  <a:moveTo>
                    <a:pt x="1542097" y="1537652"/>
                  </a:moveTo>
                  <a:lnTo>
                    <a:pt x="1494790" y="1544002"/>
                  </a:lnTo>
                  <a:lnTo>
                    <a:pt x="1451292" y="1562100"/>
                  </a:lnTo>
                  <a:lnTo>
                    <a:pt x="1413827" y="1590675"/>
                  </a:lnTo>
                  <a:lnTo>
                    <a:pt x="1384617" y="1628139"/>
                  </a:lnTo>
                  <a:lnTo>
                    <a:pt x="1365885" y="1673860"/>
                  </a:lnTo>
                  <a:lnTo>
                    <a:pt x="970915" y="3128645"/>
                  </a:lnTo>
                  <a:lnTo>
                    <a:pt x="0" y="6858000"/>
                  </a:lnTo>
                  <a:lnTo>
                    <a:pt x="26035" y="6858000"/>
                  </a:lnTo>
                  <a:lnTo>
                    <a:pt x="996632" y="3136265"/>
                  </a:lnTo>
                  <a:lnTo>
                    <a:pt x="1391285" y="1681479"/>
                  </a:lnTo>
                  <a:lnTo>
                    <a:pt x="1412240" y="1635442"/>
                  </a:lnTo>
                  <a:lnTo>
                    <a:pt x="1445577" y="1599247"/>
                  </a:lnTo>
                  <a:lnTo>
                    <a:pt x="1487805" y="1574800"/>
                  </a:lnTo>
                  <a:lnTo>
                    <a:pt x="1535747" y="1564322"/>
                  </a:lnTo>
                  <a:lnTo>
                    <a:pt x="1637665" y="1564322"/>
                  </a:lnTo>
                  <a:lnTo>
                    <a:pt x="1625600" y="1556702"/>
                  </a:lnTo>
                  <a:lnTo>
                    <a:pt x="1590992" y="1544002"/>
                  </a:lnTo>
                  <a:lnTo>
                    <a:pt x="1542097" y="1537652"/>
                  </a:lnTo>
                  <a:close/>
                </a:path>
                <a:path w="2555875" h="6858000">
                  <a:moveTo>
                    <a:pt x="1637665" y="1564322"/>
                  </a:moveTo>
                  <a:lnTo>
                    <a:pt x="1535747" y="1564322"/>
                  </a:lnTo>
                  <a:lnTo>
                    <a:pt x="1585912" y="1569402"/>
                  </a:lnTo>
                  <a:lnTo>
                    <a:pt x="1615122" y="1580514"/>
                  </a:lnTo>
                  <a:lnTo>
                    <a:pt x="1663700" y="1617662"/>
                  </a:lnTo>
                  <a:lnTo>
                    <a:pt x="1694497" y="1671954"/>
                  </a:lnTo>
                  <a:lnTo>
                    <a:pt x="1702117" y="1732597"/>
                  </a:lnTo>
                  <a:lnTo>
                    <a:pt x="1696720" y="1764029"/>
                  </a:lnTo>
                  <a:lnTo>
                    <a:pt x="1437005" y="2721927"/>
                  </a:lnTo>
                  <a:lnTo>
                    <a:pt x="1430655" y="2770822"/>
                  </a:lnTo>
                  <a:lnTo>
                    <a:pt x="1437005" y="2818129"/>
                  </a:lnTo>
                  <a:lnTo>
                    <a:pt x="1455102" y="2861627"/>
                  </a:lnTo>
                  <a:lnTo>
                    <a:pt x="1483677" y="2899092"/>
                  </a:lnTo>
                  <a:lnTo>
                    <a:pt x="1521460" y="2928302"/>
                  </a:lnTo>
                  <a:lnTo>
                    <a:pt x="1566862" y="2947035"/>
                  </a:lnTo>
                  <a:lnTo>
                    <a:pt x="1618932" y="2953067"/>
                  </a:lnTo>
                  <a:lnTo>
                    <a:pt x="1669097" y="2944812"/>
                  </a:lnTo>
                  <a:lnTo>
                    <a:pt x="1704340" y="2928302"/>
                  </a:lnTo>
                  <a:lnTo>
                    <a:pt x="1617662" y="2928302"/>
                  </a:lnTo>
                  <a:lnTo>
                    <a:pt x="1573212" y="2922904"/>
                  </a:lnTo>
                  <a:lnTo>
                    <a:pt x="1527175" y="2901950"/>
                  </a:lnTo>
                  <a:lnTo>
                    <a:pt x="1490980" y="2868612"/>
                  </a:lnTo>
                  <a:lnTo>
                    <a:pt x="1466532" y="2826385"/>
                  </a:lnTo>
                  <a:lnTo>
                    <a:pt x="1456055" y="2778442"/>
                  </a:lnTo>
                  <a:lnTo>
                    <a:pt x="1461135" y="2728277"/>
                  </a:lnTo>
                  <a:lnTo>
                    <a:pt x="1720850" y="1770379"/>
                  </a:lnTo>
                  <a:lnTo>
                    <a:pt x="1726882" y="1734820"/>
                  </a:lnTo>
                  <a:lnTo>
                    <a:pt x="1725930" y="1701800"/>
                  </a:lnTo>
                  <a:lnTo>
                    <a:pt x="1725930" y="1698942"/>
                  </a:lnTo>
                  <a:lnTo>
                    <a:pt x="1717992" y="1664017"/>
                  </a:lnTo>
                  <a:lnTo>
                    <a:pt x="1703070" y="1630679"/>
                  </a:lnTo>
                  <a:lnTo>
                    <a:pt x="1682115" y="1600517"/>
                  </a:lnTo>
                  <a:lnTo>
                    <a:pt x="1656080" y="1575752"/>
                  </a:lnTo>
                  <a:lnTo>
                    <a:pt x="1637665" y="1564322"/>
                  </a:lnTo>
                  <a:close/>
                </a:path>
                <a:path w="2555875" h="6858000">
                  <a:moveTo>
                    <a:pt x="2555875" y="0"/>
                  </a:moveTo>
                  <a:lnTo>
                    <a:pt x="2528570" y="0"/>
                  </a:lnTo>
                  <a:lnTo>
                    <a:pt x="2100177" y="1562100"/>
                  </a:lnTo>
                  <a:lnTo>
                    <a:pt x="1757680" y="2837497"/>
                  </a:lnTo>
                  <a:lnTo>
                    <a:pt x="1732915" y="2875279"/>
                  </a:lnTo>
                  <a:lnTo>
                    <a:pt x="1699895" y="2903537"/>
                  </a:lnTo>
                  <a:lnTo>
                    <a:pt x="1660525" y="2921635"/>
                  </a:lnTo>
                  <a:lnTo>
                    <a:pt x="1617662" y="2928302"/>
                  </a:lnTo>
                  <a:lnTo>
                    <a:pt x="1704340" y="2928302"/>
                  </a:lnTo>
                  <a:lnTo>
                    <a:pt x="1714817" y="2923540"/>
                  </a:lnTo>
                  <a:lnTo>
                    <a:pt x="1753235" y="2890520"/>
                  </a:lnTo>
                  <a:lnTo>
                    <a:pt x="1782127" y="2846387"/>
                  </a:lnTo>
                  <a:lnTo>
                    <a:pt x="1782127" y="2845117"/>
                  </a:lnTo>
                  <a:lnTo>
                    <a:pt x="2124710" y="1568132"/>
                  </a:lnTo>
                  <a:lnTo>
                    <a:pt x="2555875" y="0"/>
                  </a:lnTo>
                  <a:close/>
                </a:path>
              </a:pathLst>
            </a:custGeom>
            <a:solidFill>
              <a:srgbClr val="FFB8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548880" y="6167120"/>
              <a:ext cx="3294379" cy="612140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902460" y="1211580"/>
              <a:ext cx="9183370" cy="5297170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098040" y="1407159"/>
              <a:ext cx="8605519" cy="4719320"/>
            </a:xfrm>
            <a:prstGeom prst="rect">
              <a:avLst/>
            </a:prstGeom>
          </p:spPr>
        </p:pic>
      </p:grp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1821179" y="473392"/>
            <a:ext cx="3663950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160" dirty="0">
                <a:solidFill>
                  <a:srgbClr val="000000"/>
                </a:solidFill>
              </a:rPr>
              <a:t>Wazuh:</a:t>
            </a:r>
            <a:r>
              <a:rPr spc="175" dirty="0">
                <a:solidFill>
                  <a:srgbClr val="000000"/>
                </a:solidFill>
              </a:rPr>
              <a:t> </a:t>
            </a:r>
            <a:r>
              <a:rPr spc="155" dirty="0">
                <a:solidFill>
                  <a:srgbClr val="000000"/>
                </a:solidFill>
              </a:rPr>
              <a:t>Κεντρικά</a:t>
            </a:r>
            <a:r>
              <a:rPr spc="170" dirty="0">
                <a:solidFill>
                  <a:srgbClr val="000000"/>
                </a:solidFill>
              </a:rPr>
              <a:t> </a:t>
            </a:r>
            <a:r>
              <a:rPr spc="155" dirty="0">
                <a:solidFill>
                  <a:srgbClr val="000000"/>
                </a:solidFill>
              </a:rPr>
              <a:t>εξαρτήματα</a:t>
            </a:r>
          </a:p>
        </p:txBody>
      </p:sp>
      <p:sp>
        <p:nvSpPr>
          <p:cNvPr id="11" name="object 11"/>
          <p:cNvSpPr txBox="1"/>
          <p:nvPr/>
        </p:nvSpPr>
        <p:spPr>
          <a:xfrm>
            <a:off x="8308340" y="33019"/>
            <a:ext cx="2174240" cy="1244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50" spc="60" dirty="0">
                <a:latin typeface="Calibri"/>
                <a:cs typeface="Calibri"/>
              </a:rPr>
              <a:t>CSP004_C_E:</a:t>
            </a:r>
            <a:r>
              <a:rPr sz="650" spc="35" dirty="0">
                <a:latin typeface="Calibri"/>
                <a:cs typeface="Calibri"/>
              </a:rPr>
              <a:t> </a:t>
            </a:r>
            <a:r>
              <a:rPr sz="650" spc="55" dirty="0">
                <a:latin typeface="Calibri"/>
                <a:cs typeface="Calibri"/>
              </a:rPr>
              <a:t>Abdelkader</a:t>
            </a:r>
            <a:r>
              <a:rPr sz="650" spc="30" dirty="0">
                <a:latin typeface="Calibri"/>
                <a:cs typeface="Calibri"/>
              </a:rPr>
              <a:t> </a:t>
            </a:r>
            <a:r>
              <a:rPr sz="650" spc="60" dirty="0">
                <a:latin typeface="Calibri"/>
                <a:cs typeface="Calibri"/>
              </a:rPr>
              <a:t>Shaaban</a:t>
            </a:r>
            <a:r>
              <a:rPr sz="650" spc="40" dirty="0">
                <a:latin typeface="Calibri"/>
                <a:cs typeface="Calibri"/>
              </a:rPr>
              <a:t> </a:t>
            </a:r>
            <a:r>
              <a:rPr sz="650" spc="55" dirty="0">
                <a:latin typeface="Calibri"/>
                <a:cs typeface="Calibri"/>
              </a:rPr>
              <a:t>και</a:t>
            </a:r>
            <a:r>
              <a:rPr sz="650" spc="25" dirty="0">
                <a:latin typeface="Calibri"/>
                <a:cs typeface="Calibri"/>
              </a:rPr>
              <a:t> </a:t>
            </a:r>
            <a:r>
              <a:rPr sz="650" spc="50" dirty="0">
                <a:latin typeface="Calibri"/>
                <a:cs typeface="Calibri"/>
              </a:rPr>
              <a:t>Stefan</a:t>
            </a:r>
            <a:r>
              <a:rPr sz="650" spc="25" dirty="0">
                <a:latin typeface="Calibri"/>
                <a:cs typeface="Calibri"/>
              </a:rPr>
              <a:t> </a:t>
            </a:r>
            <a:r>
              <a:rPr sz="650" spc="50" dirty="0">
                <a:latin typeface="Calibri"/>
                <a:cs typeface="Calibri"/>
              </a:rPr>
              <a:t>Schauer</a:t>
            </a:r>
            <a:endParaRPr sz="6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883400" y="0"/>
            <a:ext cx="3959860" cy="6879590"/>
            <a:chOff x="6883400" y="0"/>
            <a:chExt cx="3959860" cy="6879590"/>
          </a:xfrm>
        </p:grpSpPr>
        <p:sp>
          <p:nvSpPr>
            <p:cNvPr id="3" name="object 3"/>
            <p:cNvSpPr/>
            <p:nvPr/>
          </p:nvSpPr>
          <p:spPr>
            <a:xfrm>
              <a:off x="6894512" y="635"/>
              <a:ext cx="1818639" cy="6857365"/>
            </a:xfrm>
            <a:custGeom>
              <a:avLst/>
              <a:gdLst/>
              <a:ahLst/>
              <a:cxnLst/>
              <a:rect l="l" t="t" r="r" b="b"/>
              <a:pathLst>
                <a:path w="1818640" h="6857365">
                  <a:moveTo>
                    <a:pt x="0" y="6857365"/>
                  </a:moveTo>
                  <a:lnTo>
                    <a:pt x="1818322" y="0"/>
                  </a:lnTo>
                </a:path>
              </a:pathLst>
            </a:custGeom>
            <a:ln w="22224">
              <a:solidFill>
                <a:srgbClr val="D6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7376794" y="0"/>
              <a:ext cx="2556510" cy="6858000"/>
            </a:xfrm>
            <a:custGeom>
              <a:avLst/>
              <a:gdLst/>
              <a:ahLst/>
              <a:cxnLst/>
              <a:rect l="l" t="t" r="r" b="b"/>
              <a:pathLst>
                <a:path w="2556509" h="6858000">
                  <a:moveTo>
                    <a:pt x="1542414" y="1537335"/>
                  </a:moveTo>
                  <a:lnTo>
                    <a:pt x="1495107" y="1543685"/>
                  </a:lnTo>
                  <a:lnTo>
                    <a:pt x="1451609" y="1561782"/>
                  </a:lnTo>
                  <a:lnTo>
                    <a:pt x="1413827" y="1590357"/>
                  </a:lnTo>
                  <a:lnTo>
                    <a:pt x="1384617" y="1627822"/>
                  </a:lnTo>
                  <a:lnTo>
                    <a:pt x="1365884" y="1673225"/>
                  </a:lnTo>
                  <a:lnTo>
                    <a:pt x="971232" y="3128645"/>
                  </a:lnTo>
                  <a:lnTo>
                    <a:pt x="0" y="6858000"/>
                  </a:lnTo>
                  <a:lnTo>
                    <a:pt x="26034" y="6858000"/>
                  </a:lnTo>
                  <a:lnTo>
                    <a:pt x="996632" y="3136265"/>
                  </a:lnTo>
                  <a:lnTo>
                    <a:pt x="1391284" y="1681162"/>
                  </a:lnTo>
                  <a:lnTo>
                    <a:pt x="1412557" y="1635125"/>
                  </a:lnTo>
                  <a:lnTo>
                    <a:pt x="1445895" y="1598929"/>
                  </a:lnTo>
                  <a:lnTo>
                    <a:pt x="1488122" y="1574482"/>
                  </a:lnTo>
                  <a:lnTo>
                    <a:pt x="1536064" y="1564004"/>
                  </a:lnTo>
                  <a:lnTo>
                    <a:pt x="1637982" y="1564004"/>
                  </a:lnTo>
                  <a:lnTo>
                    <a:pt x="1625917" y="1556385"/>
                  </a:lnTo>
                  <a:lnTo>
                    <a:pt x="1591309" y="1543685"/>
                  </a:lnTo>
                  <a:lnTo>
                    <a:pt x="1542414" y="1537335"/>
                  </a:lnTo>
                  <a:close/>
                </a:path>
                <a:path w="2556509" h="6858000">
                  <a:moveTo>
                    <a:pt x="1637982" y="1564004"/>
                  </a:moveTo>
                  <a:lnTo>
                    <a:pt x="1536064" y="1564004"/>
                  </a:lnTo>
                  <a:lnTo>
                    <a:pt x="1586229" y="1569085"/>
                  </a:lnTo>
                  <a:lnTo>
                    <a:pt x="1615439" y="1580197"/>
                  </a:lnTo>
                  <a:lnTo>
                    <a:pt x="1664017" y="1617345"/>
                  </a:lnTo>
                  <a:lnTo>
                    <a:pt x="1694814" y="1671320"/>
                  </a:lnTo>
                  <a:lnTo>
                    <a:pt x="1702434" y="1732279"/>
                  </a:lnTo>
                  <a:lnTo>
                    <a:pt x="1697037" y="1763712"/>
                  </a:lnTo>
                  <a:lnTo>
                    <a:pt x="1437322" y="2721610"/>
                  </a:lnTo>
                  <a:lnTo>
                    <a:pt x="1430972" y="2770504"/>
                  </a:lnTo>
                  <a:lnTo>
                    <a:pt x="1437322" y="2817812"/>
                  </a:lnTo>
                  <a:lnTo>
                    <a:pt x="1455420" y="2861310"/>
                  </a:lnTo>
                  <a:lnTo>
                    <a:pt x="1483995" y="2898775"/>
                  </a:lnTo>
                  <a:lnTo>
                    <a:pt x="1521777" y="2927985"/>
                  </a:lnTo>
                  <a:lnTo>
                    <a:pt x="1567179" y="2946717"/>
                  </a:lnTo>
                  <a:lnTo>
                    <a:pt x="1619250" y="2952750"/>
                  </a:lnTo>
                  <a:lnTo>
                    <a:pt x="1669414" y="2944495"/>
                  </a:lnTo>
                  <a:lnTo>
                    <a:pt x="1704657" y="2928302"/>
                  </a:lnTo>
                  <a:lnTo>
                    <a:pt x="1617979" y="2928302"/>
                  </a:lnTo>
                  <a:lnTo>
                    <a:pt x="1573529" y="2922587"/>
                  </a:lnTo>
                  <a:lnTo>
                    <a:pt x="1527492" y="2901632"/>
                  </a:lnTo>
                  <a:lnTo>
                    <a:pt x="1491297" y="2868295"/>
                  </a:lnTo>
                  <a:lnTo>
                    <a:pt x="1466850" y="2826067"/>
                  </a:lnTo>
                  <a:lnTo>
                    <a:pt x="1456372" y="2778125"/>
                  </a:lnTo>
                  <a:lnTo>
                    <a:pt x="1461452" y="2727960"/>
                  </a:lnTo>
                  <a:lnTo>
                    <a:pt x="1721167" y="1770062"/>
                  </a:lnTo>
                  <a:lnTo>
                    <a:pt x="1727200" y="1734502"/>
                  </a:lnTo>
                  <a:lnTo>
                    <a:pt x="1726247" y="1701482"/>
                  </a:lnTo>
                  <a:lnTo>
                    <a:pt x="1726247" y="1698625"/>
                  </a:lnTo>
                  <a:lnTo>
                    <a:pt x="1718309" y="1663700"/>
                  </a:lnTo>
                  <a:lnTo>
                    <a:pt x="1703387" y="1630045"/>
                  </a:lnTo>
                  <a:lnTo>
                    <a:pt x="1682432" y="1600200"/>
                  </a:lnTo>
                  <a:lnTo>
                    <a:pt x="1656397" y="1575435"/>
                  </a:lnTo>
                  <a:lnTo>
                    <a:pt x="1637982" y="1564004"/>
                  </a:lnTo>
                  <a:close/>
                </a:path>
                <a:path w="2556509" h="6858000">
                  <a:moveTo>
                    <a:pt x="2556192" y="0"/>
                  </a:moveTo>
                  <a:lnTo>
                    <a:pt x="2528887" y="0"/>
                  </a:lnTo>
                  <a:lnTo>
                    <a:pt x="2100494" y="1561782"/>
                  </a:lnTo>
                  <a:lnTo>
                    <a:pt x="1758314" y="2837179"/>
                  </a:lnTo>
                  <a:lnTo>
                    <a:pt x="1733232" y="2874962"/>
                  </a:lnTo>
                  <a:lnTo>
                    <a:pt x="1700212" y="2903537"/>
                  </a:lnTo>
                  <a:lnTo>
                    <a:pt x="1660842" y="2921317"/>
                  </a:lnTo>
                  <a:lnTo>
                    <a:pt x="1617979" y="2928302"/>
                  </a:lnTo>
                  <a:lnTo>
                    <a:pt x="1704657" y="2928302"/>
                  </a:lnTo>
                  <a:lnTo>
                    <a:pt x="1715134" y="2923222"/>
                  </a:lnTo>
                  <a:lnTo>
                    <a:pt x="1753552" y="2890202"/>
                  </a:lnTo>
                  <a:lnTo>
                    <a:pt x="1782445" y="2846070"/>
                  </a:lnTo>
                  <a:lnTo>
                    <a:pt x="1782445" y="2844800"/>
                  </a:lnTo>
                  <a:lnTo>
                    <a:pt x="2125027" y="1567814"/>
                  </a:lnTo>
                  <a:lnTo>
                    <a:pt x="2556192" y="0"/>
                  </a:lnTo>
                  <a:close/>
                </a:path>
              </a:pathLst>
            </a:custGeom>
            <a:solidFill>
              <a:srgbClr val="FFB8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7895589" y="5207317"/>
              <a:ext cx="755650" cy="1644650"/>
            </a:xfrm>
            <a:custGeom>
              <a:avLst/>
              <a:gdLst/>
              <a:ahLst/>
              <a:cxnLst/>
              <a:rect l="l" t="t" r="r" b="b"/>
              <a:pathLst>
                <a:path w="755650" h="1644650">
                  <a:moveTo>
                    <a:pt x="577850" y="0"/>
                  </a:moveTo>
                  <a:lnTo>
                    <a:pt x="531812" y="6350"/>
                  </a:lnTo>
                  <a:lnTo>
                    <a:pt x="489584" y="24130"/>
                  </a:lnTo>
                  <a:lnTo>
                    <a:pt x="453072" y="52387"/>
                  </a:lnTo>
                  <a:lnTo>
                    <a:pt x="424497" y="89535"/>
                  </a:lnTo>
                  <a:lnTo>
                    <a:pt x="406082" y="134620"/>
                  </a:lnTo>
                  <a:lnTo>
                    <a:pt x="0" y="1644650"/>
                  </a:lnTo>
                  <a:lnTo>
                    <a:pt x="26352" y="1644650"/>
                  </a:lnTo>
                  <a:lnTo>
                    <a:pt x="429894" y="140970"/>
                  </a:lnTo>
                  <a:lnTo>
                    <a:pt x="449897" y="95250"/>
                  </a:lnTo>
                  <a:lnTo>
                    <a:pt x="481964" y="59372"/>
                  </a:lnTo>
                  <a:lnTo>
                    <a:pt x="522604" y="35560"/>
                  </a:lnTo>
                  <a:lnTo>
                    <a:pt x="569277" y="25400"/>
                  </a:lnTo>
                  <a:lnTo>
                    <a:pt x="661727" y="25400"/>
                  </a:lnTo>
                  <a:lnTo>
                    <a:pt x="624204" y="6350"/>
                  </a:lnTo>
                  <a:lnTo>
                    <a:pt x="577850" y="0"/>
                  </a:lnTo>
                  <a:close/>
                </a:path>
                <a:path w="755650" h="1644650">
                  <a:moveTo>
                    <a:pt x="661727" y="25400"/>
                  </a:moveTo>
                  <a:lnTo>
                    <a:pt x="569277" y="25400"/>
                  </a:lnTo>
                  <a:lnTo>
                    <a:pt x="617854" y="30797"/>
                  </a:lnTo>
                  <a:lnTo>
                    <a:pt x="671829" y="57785"/>
                  </a:lnTo>
                  <a:lnTo>
                    <a:pt x="710882" y="103822"/>
                  </a:lnTo>
                  <a:lnTo>
                    <a:pt x="729932" y="161290"/>
                  </a:lnTo>
                  <a:lnTo>
                    <a:pt x="730884" y="192087"/>
                  </a:lnTo>
                  <a:lnTo>
                    <a:pt x="725804" y="222885"/>
                  </a:lnTo>
                  <a:lnTo>
                    <a:pt x="343534" y="1644650"/>
                  </a:lnTo>
                  <a:lnTo>
                    <a:pt x="369887" y="1644650"/>
                  </a:lnTo>
                  <a:lnTo>
                    <a:pt x="749617" y="229235"/>
                  </a:lnTo>
                  <a:lnTo>
                    <a:pt x="755650" y="193675"/>
                  </a:lnTo>
                  <a:lnTo>
                    <a:pt x="754379" y="158115"/>
                  </a:lnTo>
                  <a:lnTo>
                    <a:pt x="732154" y="90805"/>
                  </a:lnTo>
                  <a:lnTo>
                    <a:pt x="686117" y="37782"/>
                  </a:lnTo>
                  <a:lnTo>
                    <a:pt x="661727" y="25400"/>
                  </a:lnTo>
                  <a:close/>
                </a:path>
              </a:pathLst>
            </a:custGeom>
            <a:solidFill>
              <a:srgbClr val="D679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549832" y="6167437"/>
              <a:ext cx="3293427" cy="611187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9917430" y="33019"/>
            <a:ext cx="2174240" cy="1244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50" spc="60" dirty="0">
                <a:latin typeface="Calibri"/>
                <a:cs typeface="Calibri"/>
              </a:rPr>
              <a:t>CSP004_C_E:</a:t>
            </a:r>
            <a:r>
              <a:rPr sz="650" spc="35" dirty="0">
                <a:latin typeface="Calibri"/>
                <a:cs typeface="Calibri"/>
              </a:rPr>
              <a:t> </a:t>
            </a:r>
            <a:r>
              <a:rPr sz="650" spc="55" dirty="0">
                <a:latin typeface="Calibri"/>
                <a:cs typeface="Calibri"/>
              </a:rPr>
              <a:t>Abdelkader</a:t>
            </a:r>
            <a:r>
              <a:rPr sz="650" spc="30" dirty="0">
                <a:latin typeface="Calibri"/>
                <a:cs typeface="Calibri"/>
              </a:rPr>
              <a:t> </a:t>
            </a:r>
            <a:r>
              <a:rPr sz="650" spc="60" dirty="0">
                <a:latin typeface="Calibri"/>
                <a:cs typeface="Calibri"/>
              </a:rPr>
              <a:t>Shaaban</a:t>
            </a:r>
            <a:r>
              <a:rPr sz="650" spc="40" dirty="0">
                <a:latin typeface="Calibri"/>
                <a:cs typeface="Calibri"/>
              </a:rPr>
              <a:t> </a:t>
            </a:r>
            <a:r>
              <a:rPr sz="650" spc="55" dirty="0">
                <a:latin typeface="Calibri"/>
                <a:cs typeface="Calibri"/>
              </a:rPr>
              <a:t>και</a:t>
            </a:r>
            <a:r>
              <a:rPr sz="650" spc="25" dirty="0">
                <a:latin typeface="Calibri"/>
                <a:cs typeface="Calibri"/>
              </a:rPr>
              <a:t> </a:t>
            </a:r>
            <a:r>
              <a:rPr sz="650" spc="50" dirty="0">
                <a:latin typeface="Calibri"/>
                <a:cs typeface="Calibri"/>
              </a:rPr>
              <a:t>Stefan</a:t>
            </a:r>
            <a:r>
              <a:rPr sz="650" spc="30" dirty="0">
                <a:latin typeface="Calibri"/>
                <a:cs typeface="Calibri"/>
              </a:rPr>
              <a:t> </a:t>
            </a:r>
            <a:r>
              <a:rPr sz="650" spc="50" dirty="0">
                <a:latin typeface="Calibri"/>
                <a:cs typeface="Calibri"/>
              </a:rPr>
              <a:t>Schauer</a:t>
            </a:r>
            <a:endParaRPr sz="65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1180127" y="6345872"/>
            <a:ext cx="122555" cy="1079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715"/>
              </a:lnSpc>
            </a:pPr>
            <a:r>
              <a:rPr sz="650" spc="30" dirty="0">
                <a:latin typeface="Calibri"/>
                <a:cs typeface="Calibri"/>
              </a:rPr>
              <a:t>8</a:t>
            </a:r>
            <a:endParaRPr sz="650">
              <a:latin typeface="Calibri"/>
              <a:cs typeface="Calibri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875030" y="666115"/>
            <a:ext cx="402526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200" dirty="0">
                <a:solidFill>
                  <a:srgbClr val="000000"/>
                </a:solidFill>
              </a:rPr>
              <a:t>Client/Server/IT</a:t>
            </a:r>
            <a:r>
              <a:rPr spc="204" dirty="0">
                <a:solidFill>
                  <a:srgbClr val="000000"/>
                </a:solidFill>
              </a:rPr>
              <a:t> </a:t>
            </a:r>
            <a:r>
              <a:rPr spc="220" dirty="0">
                <a:solidFill>
                  <a:srgbClr val="000000"/>
                </a:solidFill>
              </a:rPr>
              <a:t>Μηχανήματα</a:t>
            </a:r>
            <a:r>
              <a:rPr spc="175" dirty="0">
                <a:solidFill>
                  <a:srgbClr val="000000"/>
                </a:solidFill>
              </a:rPr>
              <a:t> </a:t>
            </a:r>
            <a:r>
              <a:rPr spc="100" dirty="0">
                <a:solidFill>
                  <a:srgbClr val="000000"/>
                </a:solidFill>
              </a:rPr>
              <a:t>(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556259" y="1337627"/>
            <a:ext cx="8576310" cy="1930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03505" indent="-90805">
              <a:lnSpc>
                <a:spcPts val="1520"/>
              </a:lnSpc>
              <a:buClr>
                <a:srgbClr val="FFB800"/>
              </a:buClr>
              <a:buSzPct val="154545"/>
              <a:buFont typeface="Arial"/>
              <a:buChar char="•"/>
              <a:tabLst>
                <a:tab pos="103505" algn="l"/>
              </a:tabLst>
            </a:pPr>
            <a:r>
              <a:rPr sz="1100" spc="100" dirty="0">
                <a:solidFill>
                  <a:srgbClr val="0D0D0D"/>
                </a:solidFill>
                <a:latin typeface="Calibri"/>
                <a:cs typeface="Calibri"/>
              </a:rPr>
              <a:t>Ρυθμίστε</a:t>
            </a:r>
            <a:r>
              <a:rPr sz="1100" spc="45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100" spc="114" dirty="0">
                <a:solidFill>
                  <a:srgbClr val="0D0D0D"/>
                </a:solidFill>
                <a:latin typeface="Calibri"/>
                <a:cs typeface="Calibri"/>
              </a:rPr>
              <a:t>δύο</a:t>
            </a:r>
            <a:r>
              <a:rPr sz="1100" spc="5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100" spc="145" dirty="0">
                <a:solidFill>
                  <a:srgbClr val="0D0D0D"/>
                </a:solidFill>
                <a:latin typeface="Calibri"/>
                <a:cs typeface="Calibri"/>
              </a:rPr>
              <a:t>ΕΜ</a:t>
            </a:r>
            <a:r>
              <a:rPr sz="1100" spc="5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100" spc="120" dirty="0">
                <a:solidFill>
                  <a:srgbClr val="0D0D0D"/>
                </a:solidFill>
                <a:latin typeface="Calibri"/>
                <a:cs typeface="Calibri"/>
              </a:rPr>
              <a:t>ως</a:t>
            </a:r>
            <a:r>
              <a:rPr sz="1100" spc="5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100" spc="90" dirty="0">
                <a:solidFill>
                  <a:srgbClr val="0D0D0D"/>
                </a:solidFill>
                <a:latin typeface="Calibri"/>
                <a:cs typeface="Calibri"/>
              </a:rPr>
              <a:t>clientεπικοινωνεί</a:t>
            </a:r>
            <a:r>
              <a:rPr sz="1100" spc="45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100" spc="105" dirty="0">
                <a:solidFill>
                  <a:srgbClr val="0D0D0D"/>
                </a:solidFill>
                <a:latin typeface="Calibri"/>
                <a:cs typeface="Calibri"/>
              </a:rPr>
              <a:t>με</a:t>
            </a:r>
            <a:r>
              <a:rPr sz="1100" spc="5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100" spc="85" dirty="0">
                <a:solidFill>
                  <a:srgbClr val="0D0D0D"/>
                </a:solidFill>
                <a:latin typeface="Calibri"/>
                <a:cs typeface="Calibri"/>
              </a:rPr>
              <a:t>server)</a:t>
            </a:r>
            <a:r>
              <a:rPr sz="1100" spc="4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100" spc="90" dirty="0">
                <a:solidFill>
                  <a:srgbClr val="0D0D0D"/>
                </a:solidFill>
                <a:latin typeface="Calibri"/>
                <a:cs typeface="Calibri"/>
              </a:rPr>
              <a:t>και</a:t>
            </a:r>
            <a:r>
              <a:rPr sz="1100" spc="55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100" spc="100" dirty="0">
                <a:solidFill>
                  <a:srgbClr val="0D0D0D"/>
                </a:solidFill>
                <a:latin typeface="Calibri"/>
                <a:cs typeface="Calibri"/>
              </a:rPr>
              <a:t>εξυπηρετητή</a:t>
            </a:r>
            <a:r>
              <a:rPr sz="1100" spc="45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100" spc="90" dirty="0">
                <a:solidFill>
                  <a:srgbClr val="0D0D0D"/>
                </a:solidFill>
                <a:latin typeface="Calibri"/>
                <a:cs typeface="Calibri"/>
              </a:rPr>
              <a:t>για</a:t>
            </a:r>
            <a:r>
              <a:rPr sz="1100" spc="55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100" spc="100" dirty="0">
                <a:solidFill>
                  <a:srgbClr val="0D0D0D"/>
                </a:solidFill>
                <a:latin typeface="Calibri"/>
                <a:cs typeface="Calibri"/>
              </a:rPr>
              <a:t>τη</a:t>
            </a:r>
            <a:r>
              <a:rPr sz="1100" spc="5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100" spc="110" dirty="0">
                <a:solidFill>
                  <a:srgbClr val="0D0D0D"/>
                </a:solidFill>
                <a:latin typeface="Calibri"/>
                <a:cs typeface="Calibri"/>
              </a:rPr>
              <a:t>μετάδοση</a:t>
            </a:r>
            <a:r>
              <a:rPr sz="1100" spc="5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100" spc="100" dirty="0">
                <a:solidFill>
                  <a:srgbClr val="0D0D0D"/>
                </a:solidFill>
                <a:latin typeface="Calibri"/>
                <a:cs typeface="Calibri"/>
              </a:rPr>
              <a:t>τιμών</a:t>
            </a:r>
            <a:r>
              <a:rPr sz="1100" spc="5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100" spc="120" dirty="0">
                <a:solidFill>
                  <a:srgbClr val="0D0D0D"/>
                </a:solidFill>
                <a:latin typeface="Calibri"/>
                <a:cs typeface="Calibri"/>
              </a:rPr>
              <a:t>μέσω</a:t>
            </a:r>
            <a:r>
              <a:rPr sz="1100" spc="5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100" spc="105" dirty="0">
                <a:solidFill>
                  <a:srgbClr val="0D0D0D"/>
                </a:solidFill>
                <a:latin typeface="Calibri"/>
                <a:cs typeface="Calibri"/>
              </a:rPr>
              <a:t>του</a:t>
            </a:r>
            <a:r>
              <a:rPr sz="1100" spc="5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100" spc="100" dirty="0">
                <a:solidFill>
                  <a:srgbClr val="0D0D0D"/>
                </a:solidFill>
                <a:latin typeface="Calibri"/>
                <a:cs typeface="Calibri"/>
              </a:rPr>
              <a:t>πρωτοκόλλου</a:t>
            </a:r>
            <a:r>
              <a:rPr sz="1100" spc="4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100" spc="110" dirty="0">
                <a:solidFill>
                  <a:srgbClr val="0D0D0D"/>
                </a:solidFill>
                <a:latin typeface="Calibri"/>
                <a:cs typeface="Calibri"/>
              </a:rPr>
              <a:t>Modbus.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56259" y="2202815"/>
            <a:ext cx="9264650" cy="1930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04139" indent="-91440">
              <a:lnSpc>
                <a:spcPts val="1520"/>
              </a:lnSpc>
              <a:buClr>
                <a:srgbClr val="FFB800"/>
              </a:buClr>
              <a:buSzPct val="154545"/>
              <a:buFont typeface="Arial"/>
              <a:buChar char="•"/>
              <a:tabLst>
                <a:tab pos="104139" algn="l"/>
              </a:tabLst>
            </a:pPr>
            <a:r>
              <a:rPr sz="1100" spc="75" dirty="0">
                <a:solidFill>
                  <a:srgbClr val="0D0D0D"/>
                </a:solidFill>
                <a:latin typeface="Calibri"/>
                <a:cs typeface="Calibri"/>
              </a:rPr>
              <a:t>Επομένως,</a:t>
            </a:r>
            <a:r>
              <a:rPr sz="1100" spc="4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100" spc="70" dirty="0">
                <a:solidFill>
                  <a:srgbClr val="0D0D0D"/>
                </a:solidFill>
                <a:latin typeface="Calibri"/>
                <a:cs typeface="Calibri"/>
              </a:rPr>
              <a:t>αρχείο</a:t>
            </a:r>
            <a:r>
              <a:rPr sz="1100" spc="5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100" spc="75" dirty="0">
                <a:solidFill>
                  <a:srgbClr val="0D0D0D"/>
                </a:solidFill>
                <a:latin typeface="Calibri"/>
                <a:cs typeface="Calibri"/>
              </a:rPr>
              <a:t>εγκατάστασης</a:t>
            </a:r>
            <a:r>
              <a:rPr sz="1100" spc="5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100" spc="70" dirty="0">
                <a:solidFill>
                  <a:srgbClr val="0D0D0D"/>
                </a:solidFill>
                <a:latin typeface="Calibri"/>
                <a:cs typeface="Calibri"/>
              </a:rPr>
              <a:t>λογισμικού</a:t>
            </a:r>
            <a:r>
              <a:rPr sz="1100" spc="45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100" spc="70" dirty="0">
                <a:solidFill>
                  <a:srgbClr val="0D0D0D"/>
                </a:solidFill>
                <a:latin typeface="Calibri"/>
                <a:cs typeface="Calibri"/>
              </a:rPr>
              <a:t>Raspberry</a:t>
            </a:r>
            <a:r>
              <a:rPr sz="1100" spc="45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100" spc="60" dirty="0">
                <a:solidFill>
                  <a:srgbClr val="0D0D0D"/>
                </a:solidFill>
                <a:latin typeface="Calibri"/>
                <a:cs typeface="Calibri"/>
              </a:rPr>
              <a:t>Pi</a:t>
            </a:r>
            <a:r>
              <a:rPr sz="1100" spc="45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100" spc="75" dirty="0">
                <a:solidFill>
                  <a:srgbClr val="0D0D0D"/>
                </a:solidFill>
                <a:latin typeface="Calibri"/>
                <a:cs typeface="Calibri"/>
              </a:rPr>
              <a:t>Desktop</a:t>
            </a:r>
            <a:r>
              <a:rPr sz="1100" spc="5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100" spc="75" dirty="0">
                <a:solidFill>
                  <a:srgbClr val="0D0D0D"/>
                </a:solidFill>
                <a:latin typeface="Calibri"/>
                <a:cs typeface="Calibri"/>
              </a:rPr>
              <a:t>στον</a:t>
            </a:r>
            <a:r>
              <a:rPr sz="1100" spc="45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100" spc="75" dirty="0">
                <a:solidFill>
                  <a:srgbClr val="0D0D0D"/>
                </a:solidFill>
                <a:latin typeface="Calibri"/>
                <a:cs typeface="Calibri"/>
              </a:rPr>
              <a:t>υπολογιστή</a:t>
            </a:r>
            <a:r>
              <a:rPr sz="1100" spc="4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100" spc="70" dirty="0">
                <a:solidFill>
                  <a:srgbClr val="0D0D0D"/>
                </a:solidFill>
                <a:latin typeface="Calibri"/>
                <a:cs typeface="Calibri"/>
              </a:rPr>
              <a:t>σας.</a:t>
            </a:r>
            <a:r>
              <a:rPr sz="1100" spc="5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100" spc="80" dirty="0">
                <a:solidFill>
                  <a:srgbClr val="0D0D0D"/>
                </a:solidFill>
                <a:latin typeface="Calibri"/>
                <a:cs typeface="Calibri"/>
              </a:rPr>
              <a:t>Μπορείτε</a:t>
            </a:r>
            <a:r>
              <a:rPr sz="1100" spc="4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100" spc="80" dirty="0">
                <a:solidFill>
                  <a:srgbClr val="0D0D0D"/>
                </a:solidFill>
                <a:latin typeface="Calibri"/>
                <a:cs typeface="Calibri"/>
              </a:rPr>
              <a:t>να</a:t>
            </a:r>
            <a:r>
              <a:rPr sz="1100" spc="5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100" spc="75" dirty="0">
                <a:solidFill>
                  <a:srgbClr val="0D0D0D"/>
                </a:solidFill>
                <a:latin typeface="Calibri"/>
                <a:cs typeface="Calibri"/>
              </a:rPr>
              <a:t>κατεβάσετε</a:t>
            </a:r>
            <a:r>
              <a:rPr sz="1100" spc="4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100" spc="75" dirty="0">
                <a:solidFill>
                  <a:srgbClr val="0D0D0D"/>
                </a:solidFill>
                <a:latin typeface="Calibri"/>
                <a:cs typeface="Calibri"/>
              </a:rPr>
              <a:t>την</a:t>
            </a:r>
            <a:r>
              <a:rPr sz="1100" spc="45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100" spc="70" dirty="0">
                <a:solidFill>
                  <a:srgbClr val="0D0D0D"/>
                </a:solidFill>
                <a:latin typeface="Calibri"/>
                <a:cs typeface="Calibri"/>
              </a:rPr>
              <a:t>εικόνα</a:t>
            </a:r>
            <a:r>
              <a:rPr sz="1100" spc="45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100" spc="70" dirty="0">
                <a:solidFill>
                  <a:srgbClr val="0D0D0D"/>
                </a:solidFill>
                <a:latin typeface="Calibri"/>
                <a:cs typeface="Calibri"/>
              </a:rPr>
              <a:t>ISO</a:t>
            </a:r>
            <a:r>
              <a:rPr sz="1100" spc="5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100" spc="90" dirty="0">
                <a:solidFill>
                  <a:srgbClr val="0D0D0D"/>
                </a:solidFill>
                <a:latin typeface="Calibri"/>
                <a:cs typeface="Calibri"/>
              </a:rPr>
              <a:t>από</a:t>
            </a:r>
            <a:r>
              <a:rPr sz="1100" spc="50" dirty="0">
                <a:solidFill>
                  <a:srgbClr val="85872B"/>
                </a:solidFill>
                <a:latin typeface="Calibri"/>
                <a:cs typeface="Calibri"/>
              </a:rPr>
              <a:t> </a:t>
            </a:r>
            <a:r>
              <a:rPr sz="1100" u="sng" spc="60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3"/>
              </a:rPr>
              <a:t>ΕΔΩ</a:t>
            </a:r>
            <a:r>
              <a:rPr sz="1100" u="sng" spc="60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</a:rPr>
              <a:t>.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56259" y="3069272"/>
            <a:ext cx="11062970" cy="3600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04139" indent="-91440">
              <a:lnSpc>
                <a:spcPts val="1480"/>
              </a:lnSpc>
              <a:buClr>
                <a:srgbClr val="FFB800"/>
              </a:buClr>
              <a:buSzPct val="154545"/>
              <a:buFont typeface="Arial"/>
              <a:buChar char="•"/>
              <a:tabLst>
                <a:tab pos="104139" algn="l"/>
              </a:tabLst>
            </a:pPr>
            <a:r>
              <a:rPr sz="1100" spc="120" dirty="0">
                <a:solidFill>
                  <a:srgbClr val="0D0D0D"/>
                </a:solidFill>
                <a:latin typeface="Calibri"/>
                <a:cs typeface="Calibri"/>
              </a:rPr>
              <a:t>Μετά</a:t>
            </a:r>
            <a:r>
              <a:rPr sz="1100" spc="6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100" spc="120" dirty="0">
                <a:solidFill>
                  <a:srgbClr val="0D0D0D"/>
                </a:solidFill>
                <a:latin typeface="Calibri"/>
                <a:cs typeface="Calibri"/>
              </a:rPr>
              <a:t>από</a:t>
            </a:r>
            <a:r>
              <a:rPr sz="1100" spc="65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100" spc="95" dirty="0">
                <a:solidFill>
                  <a:srgbClr val="0D0D0D"/>
                </a:solidFill>
                <a:latin typeface="Calibri"/>
                <a:cs typeface="Calibri"/>
              </a:rPr>
              <a:t>αυτό,</a:t>
            </a:r>
            <a:r>
              <a:rPr sz="1100" spc="65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100" spc="100" dirty="0">
                <a:solidFill>
                  <a:srgbClr val="0D0D0D"/>
                </a:solidFill>
                <a:latin typeface="Calibri"/>
                <a:cs typeface="Calibri"/>
              </a:rPr>
              <a:t>εγκαταστήστε</a:t>
            </a:r>
            <a:r>
              <a:rPr sz="1100" spc="60" dirty="0">
                <a:solidFill>
                  <a:srgbClr val="85872B"/>
                </a:solidFill>
                <a:latin typeface="Calibri"/>
                <a:cs typeface="Calibri"/>
              </a:rPr>
              <a:t> </a:t>
            </a:r>
            <a:r>
              <a:rPr sz="1100" u="sng" spc="95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4"/>
              </a:rPr>
              <a:t>το</a:t>
            </a:r>
            <a:r>
              <a:rPr sz="1100" u="sng" spc="65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4"/>
              </a:rPr>
              <a:t> </a:t>
            </a:r>
            <a:r>
              <a:rPr sz="1100" u="sng" spc="110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4"/>
              </a:rPr>
              <a:t>pyModbusTCP</a:t>
            </a:r>
            <a:r>
              <a:rPr sz="1100" u="sng" spc="60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4"/>
              </a:rPr>
              <a:t> </a:t>
            </a:r>
            <a:r>
              <a:rPr sz="1100" u="sng" spc="100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4"/>
              </a:rPr>
              <a:t>σ</a:t>
            </a:r>
            <a:r>
              <a:rPr sz="1100" u="sng" spc="100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</a:rPr>
              <a:t>την</a:t>
            </a:r>
            <a:r>
              <a:rPr sz="1100" spc="65" dirty="0">
                <a:solidFill>
                  <a:srgbClr val="85872B"/>
                </a:solidFill>
                <a:latin typeface="Calibri"/>
                <a:cs typeface="Calibri"/>
              </a:rPr>
              <a:t> </a:t>
            </a:r>
            <a:r>
              <a:rPr sz="1100" spc="95" dirty="0">
                <a:solidFill>
                  <a:srgbClr val="0D0D0D"/>
                </a:solidFill>
                <a:latin typeface="Calibri"/>
                <a:cs typeface="Calibri"/>
              </a:rPr>
              <a:t>επιτραπέζια</a:t>
            </a:r>
            <a:r>
              <a:rPr sz="1100" spc="6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100" spc="100" dirty="0">
                <a:solidFill>
                  <a:srgbClr val="0D0D0D"/>
                </a:solidFill>
                <a:latin typeface="Calibri"/>
                <a:cs typeface="Calibri"/>
              </a:rPr>
              <a:t>επιφάνεια</a:t>
            </a:r>
            <a:r>
              <a:rPr sz="1100" spc="65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100" spc="100" dirty="0">
                <a:solidFill>
                  <a:srgbClr val="0D0D0D"/>
                </a:solidFill>
                <a:latin typeface="Calibri"/>
                <a:cs typeface="Calibri"/>
              </a:rPr>
              <a:t>του</a:t>
            </a:r>
            <a:r>
              <a:rPr sz="1100" spc="65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100" spc="95" dirty="0">
                <a:solidFill>
                  <a:srgbClr val="0D0D0D"/>
                </a:solidFill>
                <a:latin typeface="Calibri"/>
                <a:cs typeface="Calibri"/>
              </a:rPr>
              <a:t>Raspberry</a:t>
            </a:r>
            <a:r>
              <a:rPr sz="1100" spc="6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100" spc="70" dirty="0">
                <a:solidFill>
                  <a:srgbClr val="0D0D0D"/>
                </a:solidFill>
                <a:latin typeface="Calibri"/>
                <a:cs typeface="Calibri"/>
              </a:rPr>
              <a:t>Pi.</a:t>
            </a:r>
            <a:r>
              <a:rPr sz="1100" spc="6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100" spc="105" dirty="0">
                <a:solidFill>
                  <a:srgbClr val="0D0D0D"/>
                </a:solidFill>
                <a:latin typeface="Calibri"/>
                <a:cs typeface="Calibri"/>
              </a:rPr>
              <a:t>Ένα</a:t>
            </a:r>
            <a:r>
              <a:rPr sz="1100" spc="7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100" spc="100" dirty="0">
                <a:solidFill>
                  <a:srgbClr val="0D0D0D"/>
                </a:solidFill>
                <a:latin typeface="Calibri"/>
                <a:cs typeface="Calibri"/>
              </a:rPr>
              <a:t>χρήσιμο</a:t>
            </a:r>
            <a:r>
              <a:rPr sz="1100" spc="65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100" spc="105" dirty="0">
                <a:solidFill>
                  <a:srgbClr val="0D0D0D"/>
                </a:solidFill>
                <a:latin typeface="Calibri"/>
                <a:cs typeface="Calibri"/>
              </a:rPr>
              <a:t>παράδειγμα</a:t>
            </a:r>
            <a:r>
              <a:rPr sz="1100" spc="7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100" spc="90" dirty="0">
                <a:solidFill>
                  <a:srgbClr val="0D0D0D"/>
                </a:solidFill>
                <a:latin typeface="Calibri"/>
                <a:cs typeface="Calibri"/>
              </a:rPr>
              <a:t>για</a:t>
            </a:r>
            <a:r>
              <a:rPr sz="1100" spc="65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100" spc="100" dirty="0">
                <a:solidFill>
                  <a:srgbClr val="0D0D0D"/>
                </a:solidFill>
                <a:latin typeface="Calibri"/>
                <a:cs typeface="Calibri"/>
              </a:rPr>
              <a:t>εξυπηρετητή/Εξυπηρετητή</a:t>
            </a:r>
            <a:r>
              <a:rPr sz="1100" spc="4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100" spc="90" dirty="0">
                <a:solidFill>
                  <a:srgbClr val="0D0D0D"/>
                </a:solidFill>
                <a:latin typeface="Calibri"/>
                <a:cs typeface="Calibri"/>
              </a:rPr>
              <a:t>και</a:t>
            </a:r>
            <a:r>
              <a:rPr sz="1100" spc="65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100" spc="105" dirty="0">
                <a:solidFill>
                  <a:srgbClr val="0D0D0D"/>
                </a:solidFill>
                <a:latin typeface="Calibri"/>
                <a:cs typeface="Calibri"/>
              </a:rPr>
              <a:t>ένα</a:t>
            </a:r>
            <a:endParaRPr sz="1100">
              <a:latin typeface="Calibri"/>
              <a:cs typeface="Calibri"/>
            </a:endParaRPr>
          </a:p>
          <a:p>
            <a:pPr marL="104139">
              <a:lnSpc>
                <a:spcPts val="1260"/>
              </a:lnSpc>
            </a:pPr>
            <a:r>
              <a:rPr sz="1100" spc="110" dirty="0">
                <a:solidFill>
                  <a:srgbClr val="0D0D0D"/>
                </a:solidFill>
                <a:latin typeface="Calibri"/>
                <a:cs typeface="Calibri"/>
              </a:rPr>
              <a:t>σύστημα</a:t>
            </a:r>
            <a:r>
              <a:rPr sz="1100" spc="5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100" spc="90" dirty="0">
                <a:solidFill>
                  <a:srgbClr val="0D0D0D"/>
                </a:solidFill>
                <a:latin typeface="Calibri"/>
                <a:cs typeface="Calibri"/>
              </a:rPr>
              <a:t>(ή</a:t>
            </a:r>
            <a:r>
              <a:rPr sz="1100" spc="55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100" spc="105" dirty="0">
                <a:solidFill>
                  <a:srgbClr val="0D0D0D"/>
                </a:solidFill>
                <a:latin typeface="Calibri"/>
                <a:cs typeface="Calibri"/>
              </a:rPr>
              <a:t>ένα</a:t>
            </a:r>
            <a:r>
              <a:rPr sz="1100" spc="55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100" spc="110" dirty="0">
                <a:solidFill>
                  <a:srgbClr val="0D0D0D"/>
                </a:solidFill>
                <a:latin typeface="Calibri"/>
                <a:cs typeface="Calibri"/>
              </a:rPr>
              <a:t>πρόγραμμα</a:t>
            </a:r>
            <a:r>
              <a:rPr sz="1100" spc="6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100" spc="114" dirty="0">
                <a:solidFill>
                  <a:srgbClr val="0D0D0D"/>
                </a:solidFill>
                <a:latin typeface="Calibri"/>
                <a:cs typeface="Calibri"/>
              </a:rPr>
              <a:t>που</a:t>
            </a:r>
            <a:r>
              <a:rPr sz="1100" spc="55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100" spc="95" dirty="0">
                <a:solidFill>
                  <a:srgbClr val="0D0D0D"/>
                </a:solidFill>
                <a:latin typeface="Calibri"/>
                <a:cs typeface="Calibri"/>
              </a:rPr>
              <a:t>επικοινωνεί</a:t>
            </a:r>
            <a:r>
              <a:rPr sz="1100" spc="5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100" spc="105" dirty="0">
                <a:solidFill>
                  <a:srgbClr val="0D0D0D"/>
                </a:solidFill>
                <a:latin typeface="Calibri"/>
                <a:cs typeface="Calibri"/>
              </a:rPr>
              <a:t>με</a:t>
            </a:r>
            <a:r>
              <a:rPr sz="1100" spc="55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100" spc="85" dirty="0">
                <a:solidFill>
                  <a:srgbClr val="0D0D0D"/>
                </a:solidFill>
                <a:latin typeface="Calibri"/>
                <a:cs typeface="Calibri"/>
              </a:rPr>
              <a:t>server)</a:t>
            </a:r>
            <a:r>
              <a:rPr sz="1100" spc="55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100" spc="100" dirty="0">
                <a:solidFill>
                  <a:srgbClr val="0D0D0D"/>
                </a:solidFill>
                <a:latin typeface="Calibri"/>
                <a:cs typeface="Calibri"/>
              </a:rPr>
              <a:t>μπορείτε</a:t>
            </a:r>
            <a:r>
              <a:rPr sz="1100" spc="5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100" spc="110" dirty="0">
                <a:solidFill>
                  <a:srgbClr val="0D0D0D"/>
                </a:solidFill>
                <a:latin typeface="Calibri"/>
                <a:cs typeface="Calibri"/>
              </a:rPr>
              <a:t>να</a:t>
            </a:r>
            <a:r>
              <a:rPr sz="1100" spc="6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100" spc="90" dirty="0">
                <a:solidFill>
                  <a:srgbClr val="0D0D0D"/>
                </a:solidFill>
                <a:latin typeface="Calibri"/>
                <a:cs typeface="Calibri"/>
              </a:rPr>
              <a:t>βρείτε</a:t>
            </a:r>
            <a:r>
              <a:rPr sz="1100" spc="5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100" spc="100" dirty="0">
                <a:solidFill>
                  <a:srgbClr val="0D0D0D"/>
                </a:solidFill>
                <a:latin typeface="Calibri"/>
                <a:cs typeface="Calibri"/>
              </a:rPr>
              <a:t>στο</a:t>
            </a:r>
            <a:r>
              <a:rPr sz="1100" spc="6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100" u="sng" spc="100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5"/>
              </a:rPr>
              <a:t>Python</a:t>
            </a:r>
            <a:r>
              <a:rPr sz="1100" u="sng" spc="55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5"/>
              </a:rPr>
              <a:t> </a:t>
            </a:r>
            <a:r>
              <a:rPr sz="1100" u="sng" spc="120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5"/>
              </a:rPr>
              <a:t>Modbus</a:t>
            </a:r>
            <a:r>
              <a:rPr sz="1100" u="sng" spc="55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5"/>
              </a:rPr>
              <a:t> </a:t>
            </a:r>
            <a:r>
              <a:rPr sz="1100" u="sng" spc="100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5"/>
              </a:rPr>
              <a:t>Communica</a:t>
            </a:r>
            <a:r>
              <a:rPr sz="1100" u="sng" spc="100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</a:rPr>
              <a:t>tion.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56259" y="4104640"/>
            <a:ext cx="11153140" cy="3600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04139" indent="-91440">
              <a:lnSpc>
                <a:spcPts val="1480"/>
              </a:lnSpc>
              <a:buClr>
                <a:srgbClr val="FFB800"/>
              </a:buClr>
              <a:buSzPct val="154545"/>
              <a:buFont typeface="Arial"/>
              <a:buChar char="•"/>
              <a:tabLst>
                <a:tab pos="104139" algn="l"/>
              </a:tabLst>
            </a:pPr>
            <a:r>
              <a:rPr sz="1100" spc="95" dirty="0">
                <a:solidFill>
                  <a:srgbClr val="0D0D0D"/>
                </a:solidFill>
                <a:latin typeface="Calibri"/>
                <a:cs typeface="Calibri"/>
              </a:rPr>
              <a:t>Επιπλέον,</a:t>
            </a:r>
            <a:r>
              <a:rPr sz="1100" spc="55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100" spc="100" dirty="0">
                <a:solidFill>
                  <a:srgbClr val="0D0D0D"/>
                </a:solidFill>
                <a:latin typeface="Calibri"/>
                <a:cs typeface="Calibri"/>
              </a:rPr>
              <a:t>μπορείτε</a:t>
            </a:r>
            <a:r>
              <a:rPr sz="1100" spc="55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100" spc="110" dirty="0">
                <a:solidFill>
                  <a:srgbClr val="0D0D0D"/>
                </a:solidFill>
                <a:latin typeface="Calibri"/>
                <a:cs typeface="Calibri"/>
              </a:rPr>
              <a:t>να</a:t>
            </a:r>
            <a:r>
              <a:rPr sz="1100" spc="6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100" spc="100" dirty="0">
                <a:solidFill>
                  <a:srgbClr val="0D0D0D"/>
                </a:solidFill>
                <a:latin typeface="Calibri"/>
                <a:cs typeface="Calibri"/>
              </a:rPr>
              <a:t>εγκαταστήσετε</a:t>
            </a:r>
            <a:r>
              <a:rPr sz="1100" spc="5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100" spc="105" dirty="0">
                <a:solidFill>
                  <a:srgbClr val="0D0D0D"/>
                </a:solidFill>
                <a:latin typeface="Calibri"/>
                <a:cs typeface="Calibri"/>
              </a:rPr>
              <a:t>ένα</a:t>
            </a:r>
            <a:r>
              <a:rPr sz="1100" spc="55" dirty="0">
                <a:solidFill>
                  <a:srgbClr val="85872B"/>
                </a:solidFill>
                <a:latin typeface="Calibri"/>
                <a:cs typeface="Calibri"/>
              </a:rPr>
              <a:t> </a:t>
            </a:r>
            <a:r>
              <a:rPr sz="1100" u="sng" spc="114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6"/>
              </a:rPr>
              <a:t>Windows</a:t>
            </a:r>
            <a:r>
              <a:rPr sz="1100" u="sng" spc="60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6"/>
              </a:rPr>
              <a:t> </a:t>
            </a:r>
            <a:r>
              <a:rPr sz="1100" u="sng" spc="155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6"/>
              </a:rPr>
              <a:t>VM</a:t>
            </a:r>
            <a:r>
              <a:rPr sz="1100" u="sng" spc="55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6"/>
              </a:rPr>
              <a:t> </a:t>
            </a:r>
            <a:r>
              <a:rPr sz="1100" u="sng" spc="80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6"/>
              </a:rPr>
              <a:t>(Virtual</a:t>
            </a:r>
            <a:r>
              <a:rPr sz="1100" u="sng" spc="55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6"/>
              </a:rPr>
              <a:t> </a:t>
            </a:r>
            <a:r>
              <a:rPr sz="1100" u="sng" spc="105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6"/>
              </a:rPr>
              <a:t>Machine</a:t>
            </a:r>
            <a:r>
              <a:rPr sz="1100" u="sng" spc="55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6"/>
              </a:rPr>
              <a:t> </a:t>
            </a:r>
            <a:r>
              <a:rPr sz="1100" u="sng" spc="65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6"/>
              </a:rPr>
              <a:t>-</a:t>
            </a:r>
            <a:r>
              <a:rPr sz="1100" u="sng" spc="60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6"/>
              </a:rPr>
              <a:t> </a:t>
            </a:r>
            <a:r>
              <a:rPr sz="1100" u="sng" spc="90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6"/>
              </a:rPr>
              <a:t>εικονική</a:t>
            </a:r>
            <a:r>
              <a:rPr sz="1100" u="sng" spc="55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6"/>
              </a:rPr>
              <a:t> </a:t>
            </a:r>
            <a:r>
              <a:rPr sz="1100" u="sng" spc="110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6"/>
              </a:rPr>
              <a:t>μηχανή</a:t>
            </a:r>
            <a:r>
              <a:rPr sz="1100" u="sng" spc="55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6"/>
              </a:rPr>
              <a:t> </a:t>
            </a:r>
            <a:r>
              <a:rPr sz="1100" u="sng" spc="90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6"/>
              </a:rPr>
              <a:t>για</a:t>
            </a:r>
            <a:r>
              <a:rPr sz="1100" u="sng" spc="60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6"/>
              </a:rPr>
              <a:t> </a:t>
            </a:r>
            <a:r>
              <a:rPr sz="1100" u="sng" spc="114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6"/>
              </a:rPr>
              <a:t>απομόνωση</a:t>
            </a:r>
            <a:r>
              <a:rPr sz="1100" u="sng" spc="55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6"/>
              </a:rPr>
              <a:t> </a:t>
            </a:r>
            <a:r>
              <a:rPr sz="1100" u="sng" spc="110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6"/>
              </a:rPr>
              <a:t>ε</a:t>
            </a:r>
            <a:r>
              <a:rPr sz="1100" u="sng" spc="110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</a:rPr>
              <a:t>φαρμογών)</a:t>
            </a:r>
            <a:r>
              <a:rPr sz="1100" u="sng" spc="55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</a:rPr>
              <a:t> </a:t>
            </a:r>
            <a:r>
              <a:rPr sz="1100" u="sng" spc="114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</a:rPr>
              <a:t>ή</a:t>
            </a:r>
            <a:r>
              <a:rPr sz="1100" spc="65" dirty="0">
                <a:solidFill>
                  <a:srgbClr val="85872B"/>
                </a:solidFill>
                <a:latin typeface="Calibri"/>
                <a:cs typeface="Calibri"/>
              </a:rPr>
              <a:t> </a:t>
            </a:r>
            <a:r>
              <a:rPr sz="1100" spc="105" dirty="0">
                <a:solidFill>
                  <a:srgbClr val="0D0D0D"/>
                </a:solidFill>
                <a:latin typeface="Calibri"/>
                <a:cs typeface="Calibri"/>
              </a:rPr>
              <a:t>ένα</a:t>
            </a:r>
            <a:r>
              <a:rPr sz="1100" spc="55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100" spc="110" dirty="0">
                <a:solidFill>
                  <a:srgbClr val="0D0D0D"/>
                </a:solidFill>
                <a:latin typeface="Calibri"/>
                <a:cs typeface="Calibri"/>
              </a:rPr>
              <a:t>άλλο</a:t>
            </a:r>
            <a:r>
              <a:rPr sz="1100" spc="6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100" spc="90" dirty="0">
                <a:solidFill>
                  <a:srgbClr val="0D0D0D"/>
                </a:solidFill>
                <a:latin typeface="Calibri"/>
                <a:cs typeface="Calibri"/>
              </a:rPr>
              <a:t>Linux</a:t>
            </a:r>
            <a:r>
              <a:rPr sz="1100" spc="6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100" spc="90" dirty="0">
                <a:solidFill>
                  <a:srgbClr val="0D0D0D"/>
                </a:solidFill>
                <a:latin typeface="Calibri"/>
                <a:cs typeface="Calibri"/>
              </a:rPr>
              <a:t>(λειτουργικό</a:t>
            </a:r>
            <a:r>
              <a:rPr sz="1100" spc="55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100" spc="110" dirty="0">
                <a:solidFill>
                  <a:srgbClr val="0D0D0D"/>
                </a:solidFill>
                <a:latin typeface="Calibri"/>
                <a:cs typeface="Calibri"/>
              </a:rPr>
              <a:t>σύστημα</a:t>
            </a:r>
            <a:endParaRPr sz="1100">
              <a:latin typeface="Calibri"/>
              <a:cs typeface="Calibri"/>
            </a:endParaRPr>
          </a:p>
          <a:p>
            <a:pPr marL="104139">
              <a:lnSpc>
                <a:spcPts val="1260"/>
              </a:lnSpc>
            </a:pPr>
            <a:r>
              <a:rPr sz="1100" spc="100" dirty="0">
                <a:solidFill>
                  <a:srgbClr val="0D0D0D"/>
                </a:solidFill>
                <a:latin typeface="Calibri"/>
                <a:cs typeface="Calibri"/>
              </a:rPr>
              <a:t>ανοιχτού</a:t>
            </a:r>
            <a:r>
              <a:rPr sz="1100" spc="5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100" spc="105" dirty="0">
                <a:solidFill>
                  <a:srgbClr val="0D0D0D"/>
                </a:solidFill>
                <a:latin typeface="Calibri"/>
                <a:cs typeface="Calibri"/>
              </a:rPr>
              <a:t>κώδικα</a:t>
            </a:r>
            <a:r>
              <a:rPr sz="1100" spc="6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100" spc="105" dirty="0">
                <a:solidFill>
                  <a:srgbClr val="0D0D0D"/>
                </a:solidFill>
                <a:latin typeface="Calibri"/>
                <a:cs typeface="Calibri"/>
              </a:rPr>
              <a:t>βασισμένο</a:t>
            </a:r>
            <a:r>
              <a:rPr sz="1100" spc="5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100" spc="100" dirty="0">
                <a:solidFill>
                  <a:srgbClr val="0D0D0D"/>
                </a:solidFill>
                <a:latin typeface="Calibri"/>
                <a:cs typeface="Calibri"/>
              </a:rPr>
              <a:t>στο</a:t>
            </a:r>
            <a:r>
              <a:rPr sz="1100" spc="55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100" spc="90" dirty="0">
                <a:solidFill>
                  <a:srgbClr val="0D0D0D"/>
                </a:solidFill>
                <a:latin typeface="Calibri"/>
                <a:cs typeface="Calibri"/>
              </a:rPr>
              <a:t>Unix)</a:t>
            </a:r>
            <a:r>
              <a:rPr sz="1100" spc="55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100" spc="120" dirty="0">
                <a:solidFill>
                  <a:srgbClr val="0D0D0D"/>
                </a:solidFill>
                <a:latin typeface="Calibri"/>
                <a:cs typeface="Calibri"/>
              </a:rPr>
              <a:t>ως</a:t>
            </a:r>
            <a:r>
              <a:rPr sz="1100" spc="5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100" spc="110" dirty="0">
                <a:solidFill>
                  <a:srgbClr val="0D0D0D"/>
                </a:solidFill>
                <a:latin typeface="Calibri"/>
                <a:cs typeface="Calibri"/>
              </a:rPr>
              <a:t>συσκευή</a:t>
            </a:r>
            <a:r>
              <a:rPr sz="1100" spc="55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100" spc="90" dirty="0">
                <a:solidFill>
                  <a:srgbClr val="0D0D0D"/>
                </a:solidFill>
                <a:latin typeface="Calibri"/>
                <a:cs typeface="Calibri"/>
              </a:rPr>
              <a:t>διαχείρισης</a:t>
            </a:r>
            <a:r>
              <a:rPr sz="1100" spc="55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100" spc="105" dirty="0">
                <a:solidFill>
                  <a:srgbClr val="0D0D0D"/>
                </a:solidFill>
                <a:latin typeface="Calibri"/>
                <a:cs typeface="Calibri"/>
              </a:rPr>
              <a:t>πληροφορικής</a:t>
            </a:r>
            <a:r>
              <a:rPr sz="1100" spc="6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100" spc="90" dirty="0">
                <a:solidFill>
                  <a:srgbClr val="0D0D0D"/>
                </a:solidFill>
                <a:latin typeface="Calibri"/>
                <a:cs typeface="Calibri"/>
              </a:rPr>
              <a:t>για</a:t>
            </a:r>
            <a:r>
              <a:rPr sz="1100" spc="6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100" spc="100" dirty="0">
                <a:solidFill>
                  <a:srgbClr val="0D0D0D"/>
                </a:solidFill>
                <a:latin typeface="Calibri"/>
                <a:cs typeface="Calibri"/>
              </a:rPr>
              <a:t>την</a:t>
            </a:r>
            <a:r>
              <a:rPr sz="1100" spc="5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100" spc="110" dirty="0">
                <a:solidFill>
                  <a:srgbClr val="0D0D0D"/>
                </a:solidFill>
                <a:latin typeface="Calibri"/>
                <a:cs typeface="Calibri"/>
              </a:rPr>
              <a:t>παρακολούθηση</a:t>
            </a:r>
            <a:r>
              <a:rPr sz="1100" spc="55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100" spc="100" dirty="0">
                <a:solidFill>
                  <a:srgbClr val="0D0D0D"/>
                </a:solidFill>
                <a:latin typeface="Calibri"/>
                <a:cs typeface="Calibri"/>
              </a:rPr>
              <a:t>του</a:t>
            </a:r>
            <a:r>
              <a:rPr sz="1100" spc="5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100" spc="95" dirty="0">
                <a:solidFill>
                  <a:srgbClr val="0D0D0D"/>
                </a:solidFill>
                <a:latin typeface="Calibri"/>
                <a:cs typeface="Calibri"/>
              </a:rPr>
              <a:t>δικτύου.</a:t>
            </a:r>
            <a:endParaRPr sz="11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894512" y="635"/>
            <a:ext cx="1818639" cy="6857365"/>
          </a:xfrm>
          <a:custGeom>
            <a:avLst/>
            <a:gdLst/>
            <a:ahLst/>
            <a:cxnLst/>
            <a:rect l="l" t="t" r="r" b="b"/>
            <a:pathLst>
              <a:path w="1818640" h="6857365">
                <a:moveTo>
                  <a:pt x="0" y="6857365"/>
                </a:moveTo>
                <a:lnTo>
                  <a:pt x="1818322" y="0"/>
                </a:lnTo>
              </a:path>
            </a:pathLst>
          </a:custGeom>
          <a:ln w="22224">
            <a:solidFill>
              <a:srgbClr val="D6791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656397" y="671195"/>
            <a:ext cx="3881120" cy="3683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250" spc="190" dirty="0">
                <a:solidFill>
                  <a:srgbClr val="000000"/>
                </a:solidFill>
              </a:rPr>
              <a:t>Ολοκληρώνω</a:t>
            </a:r>
            <a:r>
              <a:rPr sz="2250" spc="185" dirty="0">
                <a:solidFill>
                  <a:srgbClr val="000000"/>
                </a:solidFill>
              </a:rPr>
              <a:t> </a:t>
            </a:r>
            <a:r>
              <a:rPr sz="2250" spc="210" dirty="0">
                <a:solidFill>
                  <a:srgbClr val="000000"/>
                </a:solidFill>
              </a:rPr>
              <a:t>VM</a:t>
            </a:r>
            <a:r>
              <a:rPr sz="2250" spc="160" dirty="0">
                <a:solidFill>
                  <a:srgbClr val="000000"/>
                </a:solidFill>
              </a:rPr>
              <a:t> </a:t>
            </a:r>
            <a:r>
              <a:rPr sz="2250" spc="105" dirty="0">
                <a:solidFill>
                  <a:srgbClr val="000000"/>
                </a:solidFill>
              </a:rPr>
              <a:t>στο</a:t>
            </a:r>
            <a:r>
              <a:rPr sz="2250" spc="40" dirty="0">
                <a:solidFill>
                  <a:srgbClr val="000000"/>
                </a:solidFill>
              </a:rPr>
              <a:t> </a:t>
            </a:r>
            <a:r>
              <a:rPr sz="2250" spc="165" dirty="0">
                <a:solidFill>
                  <a:srgbClr val="000000"/>
                </a:solidFill>
              </a:rPr>
              <a:t>GNS3</a:t>
            </a:r>
            <a:endParaRPr sz="2250"/>
          </a:p>
        </p:txBody>
      </p:sp>
      <p:sp>
        <p:nvSpPr>
          <p:cNvPr id="4" name="object 4"/>
          <p:cNvSpPr txBox="1"/>
          <p:nvPr/>
        </p:nvSpPr>
        <p:spPr>
          <a:xfrm>
            <a:off x="8308340" y="33019"/>
            <a:ext cx="2174240" cy="1244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50" spc="60" dirty="0">
                <a:latin typeface="Calibri"/>
                <a:cs typeface="Calibri"/>
              </a:rPr>
              <a:t>CSP004_C_E:</a:t>
            </a:r>
            <a:r>
              <a:rPr sz="650" spc="35" dirty="0">
                <a:latin typeface="Calibri"/>
                <a:cs typeface="Calibri"/>
              </a:rPr>
              <a:t> </a:t>
            </a:r>
            <a:r>
              <a:rPr sz="650" spc="55" dirty="0">
                <a:latin typeface="Calibri"/>
                <a:cs typeface="Calibri"/>
              </a:rPr>
              <a:t>Abdelkader</a:t>
            </a:r>
            <a:r>
              <a:rPr sz="650" spc="30" dirty="0">
                <a:latin typeface="Calibri"/>
                <a:cs typeface="Calibri"/>
              </a:rPr>
              <a:t> </a:t>
            </a:r>
            <a:r>
              <a:rPr sz="650" spc="60" dirty="0">
                <a:latin typeface="Calibri"/>
                <a:cs typeface="Calibri"/>
              </a:rPr>
              <a:t>Shaaban</a:t>
            </a:r>
            <a:r>
              <a:rPr sz="650" spc="40" dirty="0">
                <a:latin typeface="Calibri"/>
                <a:cs typeface="Calibri"/>
              </a:rPr>
              <a:t> </a:t>
            </a:r>
            <a:r>
              <a:rPr sz="650" spc="55" dirty="0">
                <a:latin typeface="Calibri"/>
                <a:cs typeface="Calibri"/>
              </a:rPr>
              <a:t>και</a:t>
            </a:r>
            <a:r>
              <a:rPr sz="650" spc="25" dirty="0">
                <a:latin typeface="Calibri"/>
                <a:cs typeface="Calibri"/>
              </a:rPr>
              <a:t> </a:t>
            </a:r>
            <a:r>
              <a:rPr sz="650" spc="50" dirty="0">
                <a:latin typeface="Calibri"/>
                <a:cs typeface="Calibri"/>
              </a:rPr>
              <a:t>Stefan</a:t>
            </a:r>
            <a:r>
              <a:rPr sz="650" spc="25" dirty="0">
                <a:latin typeface="Calibri"/>
                <a:cs typeface="Calibri"/>
              </a:rPr>
              <a:t> </a:t>
            </a:r>
            <a:r>
              <a:rPr sz="650" spc="50" dirty="0">
                <a:latin typeface="Calibri"/>
                <a:cs typeface="Calibri"/>
              </a:rPr>
              <a:t>Schauer</a:t>
            </a:r>
            <a:endParaRPr sz="650">
              <a:latin typeface="Calibri"/>
              <a:cs typeface="Calibri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0" y="1181100"/>
            <a:ext cx="12192000" cy="5573395"/>
            <a:chOff x="0" y="1181100"/>
            <a:chExt cx="12192000" cy="5573395"/>
          </a:xfrm>
        </p:grpSpPr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1302429"/>
              <a:ext cx="4851390" cy="3714979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7305" y="1388427"/>
              <a:ext cx="4485005" cy="3348354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549332" y="2903220"/>
              <a:ext cx="5053647" cy="3851275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744595" y="3098164"/>
              <a:ext cx="4483735" cy="3281045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130732" y="1181100"/>
              <a:ext cx="5061267" cy="3933507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325994" y="1376045"/>
              <a:ext cx="4619307" cy="3363595"/>
            </a:xfrm>
            <a:prstGeom prst="rect">
              <a:avLst/>
            </a:prstGeom>
          </p:spPr>
        </p:pic>
      </p:grpSp>
      <p:sp>
        <p:nvSpPr>
          <p:cNvPr id="12" name="object 12"/>
          <p:cNvSpPr txBox="1"/>
          <p:nvPr/>
        </p:nvSpPr>
        <p:spPr>
          <a:xfrm>
            <a:off x="11102340" y="6345872"/>
            <a:ext cx="165735" cy="1079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715"/>
              </a:lnSpc>
            </a:pPr>
            <a:r>
              <a:rPr sz="650" spc="30" dirty="0">
                <a:latin typeface="Calibri"/>
                <a:cs typeface="Calibri"/>
              </a:rPr>
              <a:t>9</a:t>
            </a:r>
            <a:endParaRPr sz="65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325437" y="6448742"/>
            <a:ext cx="553720" cy="1651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145"/>
              </a:lnSpc>
            </a:pPr>
            <a:r>
              <a:rPr sz="1100" spc="35" dirty="0">
                <a:solidFill>
                  <a:srgbClr val="0D0D0D"/>
                </a:solidFill>
                <a:latin typeface="Calibri"/>
                <a:cs typeface="Calibri"/>
              </a:rPr>
              <a:t>τ</a:t>
            </a:r>
            <a:r>
              <a:rPr sz="1100" spc="85" dirty="0">
                <a:solidFill>
                  <a:srgbClr val="0D0D0D"/>
                </a:solidFill>
                <a:latin typeface="Calibri"/>
                <a:cs typeface="Calibri"/>
              </a:rPr>
              <a:t>ο</a:t>
            </a:r>
            <a:r>
              <a:rPr sz="1100" spc="-5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100" spc="80" dirty="0">
                <a:solidFill>
                  <a:srgbClr val="0D0D0D"/>
                </a:solidFill>
                <a:latin typeface="Calibri"/>
                <a:cs typeface="Calibri"/>
              </a:rPr>
              <a:t>GN</a:t>
            </a:r>
            <a:r>
              <a:rPr sz="1100" spc="50" dirty="0">
                <a:solidFill>
                  <a:srgbClr val="0D0D0D"/>
                </a:solidFill>
                <a:latin typeface="Calibri"/>
                <a:cs typeface="Calibri"/>
              </a:rPr>
              <a:t>S</a:t>
            </a:r>
            <a:r>
              <a:rPr sz="1100" spc="85" dirty="0">
                <a:solidFill>
                  <a:srgbClr val="0D0D0D"/>
                </a:solidFill>
                <a:latin typeface="Calibri"/>
                <a:cs typeface="Calibri"/>
              </a:rPr>
              <a:t>3</a:t>
            </a:r>
            <a:endParaRPr sz="11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894512" y="635"/>
            <a:ext cx="1818639" cy="6857365"/>
          </a:xfrm>
          <a:custGeom>
            <a:avLst/>
            <a:gdLst/>
            <a:ahLst/>
            <a:cxnLst/>
            <a:rect l="l" t="t" r="r" b="b"/>
            <a:pathLst>
              <a:path w="1818640" h="6857365">
                <a:moveTo>
                  <a:pt x="0" y="6857365"/>
                </a:moveTo>
                <a:lnTo>
                  <a:pt x="1818322" y="0"/>
                </a:lnTo>
              </a:path>
            </a:pathLst>
          </a:custGeom>
          <a:ln w="22224">
            <a:solidFill>
              <a:srgbClr val="D6791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656397" y="671195"/>
            <a:ext cx="3881120" cy="3683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250" spc="190" dirty="0">
                <a:solidFill>
                  <a:srgbClr val="000000"/>
                </a:solidFill>
              </a:rPr>
              <a:t>Ολοκληρώνω</a:t>
            </a:r>
            <a:r>
              <a:rPr sz="2250" spc="185" dirty="0">
                <a:solidFill>
                  <a:srgbClr val="000000"/>
                </a:solidFill>
              </a:rPr>
              <a:t> </a:t>
            </a:r>
            <a:r>
              <a:rPr sz="2250" spc="210" dirty="0">
                <a:solidFill>
                  <a:srgbClr val="000000"/>
                </a:solidFill>
              </a:rPr>
              <a:t>VM</a:t>
            </a:r>
            <a:r>
              <a:rPr sz="2250" spc="160" dirty="0">
                <a:solidFill>
                  <a:srgbClr val="000000"/>
                </a:solidFill>
              </a:rPr>
              <a:t> </a:t>
            </a:r>
            <a:r>
              <a:rPr sz="2250" spc="105" dirty="0">
                <a:solidFill>
                  <a:srgbClr val="000000"/>
                </a:solidFill>
              </a:rPr>
              <a:t>στο</a:t>
            </a:r>
            <a:r>
              <a:rPr sz="2250" spc="40" dirty="0">
                <a:solidFill>
                  <a:srgbClr val="000000"/>
                </a:solidFill>
              </a:rPr>
              <a:t> </a:t>
            </a:r>
            <a:r>
              <a:rPr sz="2250" spc="165" dirty="0">
                <a:solidFill>
                  <a:srgbClr val="000000"/>
                </a:solidFill>
              </a:rPr>
              <a:t>GNS3</a:t>
            </a:r>
            <a:endParaRPr sz="2250"/>
          </a:p>
        </p:txBody>
      </p:sp>
      <p:sp>
        <p:nvSpPr>
          <p:cNvPr id="4" name="object 4"/>
          <p:cNvSpPr txBox="1"/>
          <p:nvPr/>
        </p:nvSpPr>
        <p:spPr>
          <a:xfrm>
            <a:off x="8308340" y="33019"/>
            <a:ext cx="2174240" cy="1244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50" spc="60" dirty="0">
                <a:latin typeface="Calibri"/>
                <a:cs typeface="Calibri"/>
              </a:rPr>
              <a:t>CSP004_C_E:</a:t>
            </a:r>
            <a:r>
              <a:rPr sz="650" spc="35" dirty="0">
                <a:latin typeface="Calibri"/>
                <a:cs typeface="Calibri"/>
              </a:rPr>
              <a:t> </a:t>
            </a:r>
            <a:r>
              <a:rPr sz="650" spc="55" dirty="0">
                <a:latin typeface="Calibri"/>
                <a:cs typeface="Calibri"/>
              </a:rPr>
              <a:t>Abdelkader</a:t>
            </a:r>
            <a:r>
              <a:rPr sz="650" spc="30" dirty="0">
                <a:latin typeface="Calibri"/>
                <a:cs typeface="Calibri"/>
              </a:rPr>
              <a:t> </a:t>
            </a:r>
            <a:r>
              <a:rPr sz="650" spc="60" dirty="0">
                <a:latin typeface="Calibri"/>
                <a:cs typeface="Calibri"/>
              </a:rPr>
              <a:t>Shaaban</a:t>
            </a:r>
            <a:r>
              <a:rPr sz="650" spc="40" dirty="0">
                <a:latin typeface="Calibri"/>
                <a:cs typeface="Calibri"/>
              </a:rPr>
              <a:t> </a:t>
            </a:r>
            <a:r>
              <a:rPr sz="650" spc="55" dirty="0">
                <a:latin typeface="Calibri"/>
                <a:cs typeface="Calibri"/>
              </a:rPr>
              <a:t>και</a:t>
            </a:r>
            <a:r>
              <a:rPr sz="650" spc="25" dirty="0">
                <a:latin typeface="Calibri"/>
                <a:cs typeface="Calibri"/>
              </a:rPr>
              <a:t> </a:t>
            </a:r>
            <a:r>
              <a:rPr sz="650" spc="50" dirty="0">
                <a:latin typeface="Calibri"/>
                <a:cs typeface="Calibri"/>
              </a:rPr>
              <a:t>Stefan</a:t>
            </a:r>
            <a:r>
              <a:rPr sz="650" spc="25" dirty="0">
                <a:latin typeface="Calibri"/>
                <a:cs typeface="Calibri"/>
              </a:rPr>
              <a:t> </a:t>
            </a:r>
            <a:r>
              <a:rPr sz="650" spc="50" dirty="0">
                <a:latin typeface="Calibri"/>
                <a:cs typeface="Calibri"/>
              </a:rPr>
              <a:t>Schauer</a:t>
            </a:r>
            <a:endParaRPr sz="650">
              <a:latin typeface="Calibri"/>
              <a:cs typeface="Calibri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0" y="1162367"/>
            <a:ext cx="12192000" cy="5547995"/>
            <a:chOff x="0" y="1162367"/>
            <a:chExt cx="12192000" cy="5547995"/>
          </a:xfrm>
        </p:grpSpPr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013575" y="1357947"/>
              <a:ext cx="5178425" cy="3477895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208519" y="1552892"/>
              <a:ext cx="4689475" cy="2907665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1162367"/>
              <a:ext cx="4851399" cy="3609340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7305" y="1284605"/>
              <a:ext cx="4485005" cy="3148647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659187" y="2991802"/>
              <a:ext cx="5053647" cy="3718560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854132" y="3186747"/>
              <a:ext cx="4483735" cy="3148647"/>
            </a:xfrm>
            <a:prstGeom prst="rect">
              <a:avLst/>
            </a:prstGeom>
          </p:spPr>
        </p:pic>
      </p:grpSp>
      <p:sp>
        <p:nvSpPr>
          <p:cNvPr id="12" name="object 12"/>
          <p:cNvSpPr txBox="1"/>
          <p:nvPr/>
        </p:nvSpPr>
        <p:spPr>
          <a:xfrm>
            <a:off x="11102340" y="6345872"/>
            <a:ext cx="165735" cy="1079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715"/>
              </a:lnSpc>
            </a:pPr>
            <a:r>
              <a:rPr sz="650" spc="30" dirty="0">
                <a:latin typeface="Calibri"/>
                <a:cs typeface="Calibri"/>
              </a:rPr>
              <a:t>10</a:t>
            </a:r>
            <a:endParaRPr sz="65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325437" y="6448742"/>
            <a:ext cx="553720" cy="1651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145"/>
              </a:lnSpc>
            </a:pPr>
            <a:r>
              <a:rPr sz="1100" spc="35" dirty="0">
                <a:solidFill>
                  <a:srgbClr val="0D0D0D"/>
                </a:solidFill>
                <a:latin typeface="Calibri"/>
                <a:cs typeface="Calibri"/>
              </a:rPr>
              <a:t>τ</a:t>
            </a:r>
            <a:r>
              <a:rPr sz="1100" spc="85" dirty="0">
                <a:solidFill>
                  <a:srgbClr val="0D0D0D"/>
                </a:solidFill>
                <a:latin typeface="Calibri"/>
                <a:cs typeface="Calibri"/>
              </a:rPr>
              <a:t>ο</a:t>
            </a:r>
            <a:r>
              <a:rPr sz="1100" spc="-5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100" spc="80" dirty="0">
                <a:solidFill>
                  <a:srgbClr val="0D0D0D"/>
                </a:solidFill>
                <a:latin typeface="Calibri"/>
                <a:cs typeface="Calibri"/>
              </a:rPr>
              <a:t>GN</a:t>
            </a:r>
            <a:r>
              <a:rPr sz="1100" spc="50" dirty="0">
                <a:solidFill>
                  <a:srgbClr val="0D0D0D"/>
                </a:solidFill>
                <a:latin typeface="Calibri"/>
                <a:cs typeface="Calibri"/>
              </a:rPr>
              <a:t>S</a:t>
            </a:r>
            <a:r>
              <a:rPr sz="1100" spc="85" dirty="0">
                <a:solidFill>
                  <a:srgbClr val="0D0D0D"/>
                </a:solidFill>
                <a:latin typeface="Calibri"/>
                <a:cs typeface="Calibri"/>
              </a:rPr>
              <a:t>3</a:t>
            </a:r>
            <a:endParaRPr sz="11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184265" y="0"/>
            <a:ext cx="5268595" cy="6879590"/>
            <a:chOff x="6184265" y="0"/>
            <a:chExt cx="5268595" cy="6879590"/>
          </a:xfrm>
        </p:grpSpPr>
        <p:sp>
          <p:nvSpPr>
            <p:cNvPr id="3" name="object 3"/>
            <p:cNvSpPr/>
            <p:nvPr/>
          </p:nvSpPr>
          <p:spPr>
            <a:xfrm>
              <a:off x="6894512" y="635"/>
              <a:ext cx="1818639" cy="6857365"/>
            </a:xfrm>
            <a:custGeom>
              <a:avLst/>
              <a:gdLst/>
              <a:ahLst/>
              <a:cxnLst/>
              <a:rect l="l" t="t" r="r" b="b"/>
              <a:pathLst>
                <a:path w="1818640" h="6857365">
                  <a:moveTo>
                    <a:pt x="0" y="6857365"/>
                  </a:moveTo>
                  <a:lnTo>
                    <a:pt x="1818322" y="0"/>
                  </a:lnTo>
                </a:path>
              </a:pathLst>
            </a:custGeom>
            <a:ln w="22224">
              <a:solidFill>
                <a:srgbClr val="D6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184265" y="1427797"/>
              <a:ext cx="5268595" cy="3998912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379210" y="1623060"/>
              <a:ext cx="4698365" cy="3429000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656397" y="671195"/>
            <a:ext cx="3881120" cy="3683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250" spc="190" dirty="0">
                <a:solidFill>
                  <a:srgbClr val="000000"/>
                </a:solidFill>
              </a:rPr>
              <a:t>Ολοκληρώνω</a:t>
            </a:r>
            <a:r>
              <a:rPr sz="2250" spc="185" dirty="0">
                <a:solidFill>
                  <a:srgbClr val="000000"/>
                </a:solidFill>
              </a:rPr>
              <a:t> </a:t>
            </a:r>
            <a:r>
              <a:rPr sz="2250" spc="210" dirty="0">
                <a:solidFill>
                  <a:srgbClr val="000000"/>
                </a:solidFill>
              </a:rPr>
              <a:t>VM</a:t>
            </a:r>
            <a:r>
              <a:rPr sz="2250" spc="160" dirty="0">
                <a:solidFill>
                  <a:srgbClr val="000000"/>
                </a:solidFill>
              </a:rPr>
              <a:t> </a:t>
            </a:r>
            <a:r>
              <a:rPr sz="2250" spc="105" dirty="0">
                <a:solidFill>
                  <a:srgbClr val="000000"/>
                </a:solidFill>
              </a:rPr>
              <a:t>στο</a:t>
            </a:r>
            <a:r>
              <a:rPr sz="2250" spc="40" dirty="0">
                <a:solidFill>
                  <a:srgbClr val="000000"/>
                </a:solidFill>
              </a:rPr>
              <a:t> </a:t>
            </a:r>
            <a:r>
              <a:rPr sz="2250" spc="165" dirty="0">
                <a:solidFill>
                  <a:srgbClr val="000000"/>
                </a:solidFill>
              </a:rPr>
              <a:t>GNS3</a:t>
            </a:r>
            <a:endParaRPr sz="2250"/>
          </a:p>
        </p:txBody>
      </p:sp>
      <p:sp>
        <p:nvSpPr>
          <p:cNvPr id="7" name="object 7"/>
          <p:cNvSpPr txBox="1"/>
          <p:nvPr/>
        </p:nvSpPr>
        <p:spPr>
          <a:xfrm>
            <a:off x="8308340" y="33019"/>
            <a:ext cx="2174240" cy="1244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50" spc="60" dirty="0">
                <a:latin typeface="Calibri"/>
                <a:cs typeface="Calibri"/>
              </a:rPr>
              <a:t>CSP004_C_E:</a:t>
            </a:r>
            <a:r>
              <a:rPr sz="650" spc="35" dirty="0">
                <a:latin typeface="Calibri"/>
                <a:cs typeface="Calibri"/>
              </a:rPr>
              <a:t> </a:t>
            </a:r>
            <a:r>
              <a:rPr sz="650" spc="55" dirty="0">
                <a:latin typeface="Calibri"/>
                <a:cs typeface="Calibri"/>
              </a:rPr>
              <a:t>Abdelkader</a:t>
            </a:r>
            <a:r>
              <a:rPr sz="650" spc="30" dirty="0">
                <a:latin typeface="Calibri"/>
                <a:cs typeface="Calibri"/>
              </a:rPr>
              <a:t> </a:t>
            </a:r>
            <a:r>
              <a:rPr sz="650" spc="60" dirty="0">
                <a:latin typeface="Calibri"/>
                <a:cs typeface="Calibri"/>
              </a:rPr>
              <a:t>Shaaban</a:t>
            </a:r>
            <a:r>
              <a:rPr sz="650" spc="40" dirty="0">
                <a:latin typeface="Calibri"/>
                <a:cs typeface="Calibri"/>
              </a:rPr>
              <a:t> </a:t>
            </a:r>
            <a:r>
              <a:rPr sz="650" spc="55" dirty="0">
                <a:latin typeface="Calibri"/>
                <a:cs typeface="Calibri"/>
              </a:rPr>
              <a:t>και</a:t>
            </a:r>
            <a:r>
              <a:rPr sz="650" spc="25" dirty="0">
                <a:latin typeface="Calibri"/>
                <a:cs typeface="Calibri"/>
              </a:rPr>
              <a:t> </a:t>
            </a:r>
            <a:r>
              <a:rPr sz="650" spc="50" dirty="0">
                <a:latin typeface="Calibri"/>
                <a:cs typeface="Calibri"/>
              </a:rPr>
              <a:t>Stefan</a:t>
            </a:r>
            <a:r>
              <a:rPr sz="650" spc="25" dirty="0">
                <a:latin typeface="Calibri"/>
                <a:cs typeface="Calibri"/>
              </a:rPr>
              <a:t> </a:t>
            </a:r>
            <a:r>
              <a:rPr sz="650" spc="50" dirty="0">
                <a:latin typeface="Calibri"/>
                <a:cs typeface="Calibri"/>
              </a:rPr>
              <a:t>Schauer</a:t>
            </a:r>
            <a:endParaRPr sz="650">
              <a:latin typeface="Calibri"/>
              <a:cs typeface="Calibri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638175" y="1603057"/>
            <a:ext cx="4993005" cy="3326765"/>
            <a:chOff x="638175" y="1603057"/>
            <a:chExt cx="4993005" cy="3326765"/>
          </a:xfrm>
        </p:grpSpPr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38175" y="1603057"/>
              <a:ext cx="4993005" cy="3326765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96925" y="1761489"/>
              <a:ext cx="4495800" cy="2830194"/>
            </a:xfrm>
            <a:prstGeom prst="rect">
              <a:avLst/>
            </a:prstGeom>
          </p:spPr>
        </p:pic>
      </p:grpSp>
      <p:sp>
        <p:nvSpPr>
          <p:cNvPr id="11" name="object 11"/>
          <p:cNvSpPr txBox="1"/>
          <p:nvPr/>
        </p:nvSpPr>
        <p:spPr>
          <a:xfrm>
            <a:off x="11102340" y="6345872"/>
            <a:ext cx="165735" cy="1079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715"/>
              </a:lnSpc>
            </a:pPr>
            <a:r>
              <a:rPr sz="650" spc="30" dirty="0">
                <a:latin typeface="Calibri"/>
                <a:cs typeface="Calibri"/>
              </a:rPr>
              <a:t>11</a:t>
            </a:r>
            <a:endParaRPr sz="65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25437" y="6448742"/>
            <a:ext cx="553720" cy="1651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145"/>
              </a:lnSpc>
            </a:pPr>
            <a:r>
              <a:rPr sz="1100" spc="35" dirty="0">
                <a:solidFill>
                  <a:srgbClr val="0D0D0D"/>
                </a:solidFill>
                <a:latin typeface="Calibri"/>
                <a:cs typeface="Calibri"/>
              </a:rPr>
              <a:t>τ</a:t>
            </a:r>
            <a:r>
              <a:rPr sz="1100" spc="85" dirty="0">
                <a:solidFill>
                  <a:srgbClr val="0D0D0D"/>
                </a:solidFill>
                <a:latin typeface="Calibri"/>
                <a:cs typeface="Calibri"/>
              </a:rPr>
              <a:t>ο</a:t>
            </a:r>
            <a:r>
              <a:rPr sz="1100" spc="-5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100" spc="80" dirty="0">
                <a:solidFill>
                  <a:srgbClr val="0D0D0D"/>
                </a:solidFill>
                <a:latin typeface="Calibri"/>
                <a:cs typeface="Calibri"/>
              </a:rPr>
              <a:t>GN</a:t>
            </a:r>
            <a:r>
              <a:rPr sz="1100" spc="50" dirty="0">
                <a:solidFill>
                  <a:srgbClr val="0D0D0D"/>
                </a:solidFill>
                <a:latin typeface="Calibri"/>
                <a:cs typeface="Calibri"/>
              </a:rPr>
              <a:t>S</a:t>
            </a:r>
            <a:r>
              <a:rPr sz="1100" spc="85" dirty="0">
                <a:solidFill>
                  <a:srgbClr val="0D0D0D"/>
                </a:solidFill>
                <a:latin typeface="Calibri"/>
                <a:cs typeface="Calibri"/>
              </a:rPr>
              <a:t>3</a:t>
            </a:r>
            <a:endParaRPr sz="11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467792" y="0"/>
            <a:ext cx="5622290" cy="6879590"/>
            <a:chOff x="6467792" y="0"/>
            <a:chExt cx="5622290" cy="6879590"/>
          </a:xfrm>
        </p:grpSpPr>
        <p:sp>
          <p:nvSpPr>
            <p:cNvPr id="3" name="object 3"/>
            <p:cNvSpPr/>
            <p:nvPr/>
          </p:nvSpPr>
          <p:spPr>
            <a:xfrm>
              <a:off x="6894512" y="635"/>
              <a:ext cx="1818639" cy="6857365"/>
            </a:xfrm>
            <a:custGeom>
              <a:avLst/>
              <a:gdLst/>
              <a:ahLst/>
              <a:cxnLst/>
              <a:rect l="l" t="t" r="r" b="b"/>
              <a:pathLst>
                <a:path w="1818640" h="6857365">
                  <a:moveTo>
                    <a:pt x="0" y="6857365"/>
                  </a:moveTo>
                  <a:lnTo>
                    <a:pt x="1818322" y="0"/>
                  </a:lnTo>
                </a:path>
              </a:pathLst>
            </a:custGeom>
            <a:ln w="22224">
              <a:solidFill>
                <a:srgbClr val="D6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467792" y="1426210"/>
              <a:ext cx="5621972" cy="4805045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662737" y="1621472"/>
              <a:ext cx="5052059" cy="4235132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656397" y="671195"/>
            <a:ext cx="3881120" cy="3683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250" spc="190" dirty="0">
                <a:solidFill>
                  <a:srgbClr val="000000"/>
                </a:solidFill>
              </a:rPr>
              <a:t>Ολοκληρώνω</a:t>
            </a:r>
            <a:r>
              <a:rPr sz="2250" spc="185" dirty="0">
                <a:solidFill>
                  <a:srgbClr val="000000"/>
                </a:solidFill>
              </a:rPr>
              <a:t> </a:t>
            </a:r>
            <a:r>
              <a:rPr sz="2250" spc="210" dirty="0">
                <a:solidFill>
                  <a:srgbClr val="000000"/>
                </a:solidFill>
              </a:rPr>
              <a:t>VM</a:t>
            </a:r>
            <a:r>
              <a:rPr sz="2250" spc="160" dirty="0">
                <a:solidFill>
                  <a:srgbClr val="000000"/>
                </a:solidFill>
              </a:rPr>
              <a:t> </a:t>
            </a:r>
            <a:r>
              <a:rPr sz="2250" spc="105" dirty="0">
                <a:solidFill>
                  <a:srgbClr val="000000"/>
                </a:solidFill>
              </a:rPr>
              <a:t>στο</a:t>
            </a:r>
            <a:r>
              <a:rPr sz="2250" spc="40" dirty="0">
                <a:solidFill>
                  <a:srgbClr val="000000"/>
                </a:solidFill>
              </a:rPr>
              <a:t> </a:t>
            </a:r>
            <a:r>
              <a:rPr sz="2250" spc="165" dirty="0">
                <a:solidFill>
                  <a:srgbClr val="000000"/>
                </a:solidFill>
              </a:rPr>
              <a:t>GNS3</a:t>
            </a:r>
            <a:endParaRPr sz="2250"/>
          </a:p>
        </p:txBody>
      </p:sp>
      <p:sp>
        <p:nvSpPr>
          <p:cNvPr id="7" name="object 7"/>
          <p:cNvSpPr txBox="1"/>
          <p:nvPr/>
        </p:nvSpPr>
        <p:spPr>
          <a:xfrm>
            <a:off x="8308340" y="33019"/>
            <a:ext cx="2174240" cy="1244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50" spc="60" dirty="0">
                <a:latin typeface="Calibri"/>
                <a:cs typeface="Calibri"/>
              </a:rPr>
              <a:t>CSP004_C_E:</a:t>
            </a:r>
            <a:r>
              <a:rPr sz="650" spc="35" dirty="0">
                <a:latin typeface="Calibri"/>
                <a:cs typeface="Calibri"/>
              </a:rPr>
              <a:t> </a:t>
            </a:r>
            <a:r>
              <a:rPr sz="650" spc="55" dirty="0">
                <a:latin typeface="Calibri"/>
                <a:cs typeface="Calibri"/>
              </a:rPr>
              <a:t>Abdelkader</a:t>
            </a:r>
            <a:r>
              <a:rPr sz="650" spc="30" dirty="0">
                <a:latin typeface="Calibri"/>
                <a:cs typeface="Calibri"/>
              </a:rPr>
              <a:t> </a:t>
            </a:r>
            <a:r>
              <a:rPr sz="650" spc="60" dirty="0">
                <a:latin typeface="Calibri"/>
                <a:cs typeface="Calibri"/>
              </a:rPr>
              <a:t>Shaaban</a:t>
            </a:r>
            <a:r>
              <a:rPr sz="650" spc="40" dirty="0">
                <a:latin typeface="Calibri"/>
                <a:cs typeface="Calibri"/>
              </a:rPr>
              <a:t> </a:t>
            </a:r>
            <a:r>
              <a:rPr sz="650" spc="55" dirty="0">
                <a:latin typeface="Calibri"/>
                <a:cs typeface="Calibri"/>
              </a:rPr>
              <a:t>και</a:t>
            </a:r>
            <a:r>
              <a:rPr sz="650" spc="25" dirty="0">
                <a:latin typeface="Calibri"/>
                <a:cs typeface="Calibri"/>
              </a:rPr>
              <a:t> </a:t>
            </a:r>
            <a:r>
              <a:rPr sz="650" spc="50" dirty="0">
                <a:latin typeface="Calibri"/>
                <a:cs typeface="Calibri"/>
              </a:rPr>
              <a:t>Stefan</a:t>
            </a:r>
            <a:r>
              <a:rPr sz="650" spc="25" dirty="0">
                <a:latin typeface="Calibri"/>
                <a:cs typeface="Calibri"/>
              </a:rPr>
              <a:t> </a:t>
            </a:r>
            <a:r>
              <a:rPr sz="650" spc="50" dirty="0">
                <a:latin typeface="Calibri"/>
                <a:cs typeface="Calibri"/>
              </a:rPr>
              <a:t>Schauer</a:t>
            </a:r>
            <a:endParaRPr sz="650">
              <a:latin typeface="Calibri"/>
              <a:cs typeface="Calibri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1022350" y="1571307"/>
            <a:ext cx="4808855" cy="4057015"/>
            <a:chOff x="1022350" y="1571307"/>
            <a:chExt cx="4808855" cy="4057015"/>
          </a:xfrm>
        </p:grpSpPr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22350" y="1571307"/>
              <a:ext cx="4808537" cy="4056697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181100" y="1693227"/>
              <a:ext cx="4347845" cy="3596639"/>
            </a:xfrm>
            <a:prstGeom prst="rect">
              <a:avLst/>
            </a:prstGeom>
          </p:spPr>
        </p:pic>
      </p:grpSp>
      <p:sp>
        <p:nvSpPr>
          <p:cNvPr id="11" name="object 11"/>
          <p:cNvSpPr txBox="1"/>
          <p:nvPr/>
        </p:nvSpPr>
        <p:spPr>
          <a:xfrm>
            <a:off x="11102340" y="6345872"/>
            <a:ext cx="165735" cy="1079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715"/>
              </a:lnSpc>
            </a:pPr>
            <a:r>
              <a:rPr sz="650" spc="30" dirty="0">
                <a:latin typeface="Calibri"/>
                <a:cs typeface="Calibri"/>
              </a:rPr>
              <a:t>12</a:t>
            </a:r>
            <a:endParaRPr sz="65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25437" y="6448742"/>
            <a:ext cx="553720" cy="1651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145"/>
              </a:lnSpc>
            </a:pPr>
            <a:r>
              <a:rPr sz="1100" spc="35" dirty="0">
                <a:solidFill>
                  <a:srgbClr val="0D0D0D"/>
                </a:solidFill>
                <a:latin typeface="Calibri"/>
                <a:cs typeface="Calibri"/>
              </a:rPr>
              <a:t>τ</a:t>
            </a:r>
            <a:r>
              <a:rPr sz="1100" spc="85" dirty="0">
                <a:solidFill>
                  <a:srgbClr val="0D0D0D"/>
                </a:solidFill>
                <a:latin typeface="Calibri"/>
                <a:cs typeface="Calibri"/>
              </a:rPr>
              <a:t>ο</a:t>
            </a:r>
            <a:r>
              <a:rPr sz="1100" spc="-5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100" spc="80" dirty="0">
                <a:solidFill>
                  <a:srgbClr val="0D0D0D"/>
                </a:solidFill>
                <a:latin typeface="Calibri"/>
                <a:cs typeface="Calibri"/>
              </a:rPr>
              <a:t>GN</a:t>
            </a:r>
            <a:r>
              <a:rPr sz="1100" spc="50" dirty="0">
                <a:solidFill>
                  <a:srgbClr val="0D0D0D"/>
                </a:solidFill>
                <a:latin typeface="Calibri"/>
                <a:cs typeface="Calibri"/>
              </a:rPr>
              <a:t>S</a:t>
            </a:r>
            <a:r>
              <a:rPr sz="1100" spc="85" dirty="0">
                <a:solidFill>
                  <a:srgbClr val="0D0D0D"/>
                </a:solidFill>
                <a:latin typeface="Calibri"/>
                <a:cs typeface="Calibri"/>
              </a:rPr>
              <a:t>3</a:t>
            </a:r>
            <a:endParaRPr sz="11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6042660" cy="6879590"/>
            <a:chOff x="0" y="0"/>
            <a:chExt cx="6042660" cy="6879590"/>
          </a:xfrm>
        </p:grpSpPr>
        <p:sp>
          <p:nvSpPr>
            <p:cNvPr id="3" name="object 3"/>
            <p:cNvSpPr/>
            <p:nvPr/>
          </p:nvSpPr>
          <p:spPr>
            <a:xfrm>
              <a:off x="4497704" y="5112385"/>
              <a:ext cx="797560" cy="1738630"/>
            </a:xfrm>
            <a:custGeom>
              <a:avLst/>
              <a:gdLst/>
              <a:ahLst/>
              <a:cxnLst/>
              <a:rect l="l" t="t" r="r" b="b"/>
              <a:pathLst>
                <a:path w="797560" h="1738629">
                  <a:moveTo>
                    <a:pt x="609917" y="0"/>
                  </a:moveTo>
                  <a:lnTo>
                    <a:pt x="561340" y="6667"/>
                  </a:lnTo>
                  <a:lnTo>
                    <a:pt x="516572" y="25400"/>
                  </a:lnTo>
                  <a:lnTo>
                    <a:pt x="478155" y="55244"/>
                  </a:lnTo>
                  <a:lnTo>
                    <a:pt x="448310" y="94614"/>
                  </a:lnTo>
                  <a:lnTo>
                    <a:pt x="428625" y="142239"/>
                  </a:lnTo>
                  <a:lnTo>
                    <a:pt x="0" y="1738629"/>
                  </a:lnTo>
                  <a:lnTo>
                    <a:pt x="27940" y="1738629"/>
                  </a:lnTo>
                  <a:lnTo>
                    <a:pt x="453707" y="148907"/>
                  </a:lnTo>
                  <a:lnTo>
                    <a:pt x="470217" y="107950"/>
                  </a:lnTo>
                  <a:lnTo>
                    <a:pt x="496252" y="74294"/>
                  </a:lnTo>
                  <a:lnTo>
                    <a:pt x="529272" y="48577"/>
                  </a:lnTo>
                  <a:lnTo>
                    <a:pt x="567690" y="32384"/>
                  </a:lnTo>
                  <a:lnTo>
                    <a:pt x="609282" y="26669"/>
                  </a:lnTo>
                  <a:lnTo>
                    <a:pt x="698432" y="26669"/>
                  </a:lnTo>
                  <a:lnTo>
                    <a:pt x="658812" y="6667"/>
                  </a:lnTo>
                  <a:lnTo>
                    <a:pt x="609917" y="0"/>
                  </a:lnTo>
                  <a:close/>
                </a:path>
                <a:path w="797560" h="1738629">
                  <a:moveTo>
                    <a:pt x="698432" y="26669"/>
                  </a:moveTo>
                  <a:lnTo>
                    <a:pt x="609282" y="26669"/>
                  </a:lnTo>
                  <a:lnTo>
                    <a:pt x="652145" y="32384"/>
                  </a:lnTo>
                  <a:lnTo>
                    <a:pt x="709295" y="60959"/>
                  </a:lnTo>
                  <a:lnTo>
                    <a:pt x="750252" y="109537"/>
                  </a:lnTo>
                  <a:lnTo>
                    <a:pt x="770572" y="170497"/>
                  </a:lnTo>
                  <a:lnTo>
                    <a:pt x="771525" y="202882"/>
                  </a:lnTo>
                  <a:lnTo>
                    <a:pt x="766127" y="235584"/>
                  </a:lnTo>
                  <a:lnTo>
                    <a:pt x="362585" y="1738629"/>
                  </a:lnTo>
                  <a:lnTo>
                    <a:pt x="390207" y="1738629"/>
                  </a:lnTo>
                  <a:lnTo>
                    <a:pt x="791210" y="242252"/>
                  </a:lnTo>
                  <a:lnTo>
                    <a:pt x="797560" y="204787"/>
                  </a:lnTo>
                  <a:lnTo>
                    <a:pt x="796290" y="167322"/>
                  </a:lnTo>
                  <a:lnTo>
                    <a:pt x="772795" y="96202"/>
                  </a:lnTo>
                  <a:lnTo>
                    <a:pt x="724217" y="39687"/>
                  </a:lnTo>
                  <a:lnTo>
                    <a:pt x="698432" y="26669"/>
                  </a:lnTo>
                  <a:close/>
                </a:path>
              </a:pathLst>
            </a:custGeom>
            <a:solidFill>
              <a:srgbClr val="D679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2933700" y="635"/>
              <a:ext cx="1818639" cy="6857365"/>
            </a:xfrm>
            <a:custGeom>
              <a:avLst/>
              <a:gdLst/>
              <a:ahLst/>
              <a:cxnLst/>
              <a:rect l="l" t="t" r="r" b="b"/>
              <a:pathLst>
                <a:path w="1818639" h="6857365">
                  <a:moveTo>
                    <a:pt x="1818322" y="0"/>
                  </a:moveTo>
                  <a:lnTo>
                    <a:pt x="0" y="6857365"/>
                  </a:lnTo>
                </a:path>
              </a:pathLst>
            </a:custGeom>
            <a:ln w="22225">
              <a:solidFill>
                <a:srgbClr val="D6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3497579" y="18097"/>
              <a:ext cx="2545080" cy="6837045"/>
            </a:xfrm>
            <a:custGeom>
              <a:avLst/>
              <a:gdLst/>
              <a:ahLst/>
              <a:cxnLst/>
              <a:rect l="l" t="t" r="r" b="b"/>
              <a:pathLst>
                <a:path w="2545079" h="6837045">
                  <a:moveTo>
                    <a:pt x="1321435" y="2282825"/>
                  </a:moveTo>
                  <a:lnTo>
                    <a:pt x="1271587" y="2291080"/>
                  </a:lnTo>
                  <a:lnTo>
                    <a:pt x="1226185" y="2312352"/>
                  </a:lnTo>
                  <a:lnTo>
                    <a:pt x="1187767" y="2345055"/>
                  </a:lnTo>
                  <a:lnTo>
                    <a:pt x="1159510" y="2388870"/>
                  </a:lnTo>
                  <a:lnTo>
                    <a:pt x="1159510" y="2390140"/>
                  </a:lnTo>
                  <a:lnTo>
                    <a:pt x="819150" y="3658235"/>
                  </a:lnTo>
                  <a:lnTo>
                    <a:pt x="0" y="6835457"/>
                  </a:lnTo>
                  <a:lnTo>
                    <a:pt x="6667" y="6836092"/>
                  </a:lnTo>
                  <a:lnTo>
                    <a:pt x="20955" y="6836727"/>
                  </a:lnTo>
                  <a:lnTo>
                    <a:pt x="26670" y="6836727"/>
                  </a:lnTo>
                  <a:lnTo>
                    <a:pt x="843365" y="3664267"/>
                  </a:lnTo>
                  <a:lnTo>
                    <a:pt x="1183322" y="2397760"/>
                  </a:lnTo>
                  <a:lnTo>
                    <a:pt x="1208087" y="2360295"/>
                  </a:lnTo>
                  <a:lnTo>
                    <a:pt x="1241107" y="2332037"/>
                  </a:lnTo>
                  <a:lnTo>
                    <a:pt x="1279842" y="2313940"/>
                  </a:lnTo>
                  <a:lnTo>
                    <a:pt x="1322705" y="2307272"/>
                  </a:lnTo>
                  <a:lnTo>
                    <a:pt x="1417637" y="2307272"/>
                  </a:lnTo>
                  <a:lnTo>
                    <a:pt x="1372870" y="2289175"/>
                  </a:lnTo>
                  <a:lnTo>
                    <a:pt x="1321435" y="2282825"/>
                  </a:lnTo>
                  <a:close/>
                </a:path>
                <a:path w="2545079" h="6837045">
                  <a:moveTo>
                    <a:pt x="1417637" y="2307272"/>
                  </a:moveTo>
                  <a:lnTo>
                    <a:pt x="1322705" y="2307272"/>
                  </a:lnTo>
                  <a:lnTo>
                    <a:pt x="1366837" y="2312987"/>
                  </a:lnTo>
                  <a:lnTo>
                    <a:pt x="1412557" y="2333942"/>
                  </a:lnTo>
                  <a:lnTo>
                    <a:pt x="1448435" y="2366962"/>
                  </a:lnTo>
                  <a:lnTo>
                    <a:pt x="1472565" y="2408872"/>
                  </a:lnTo>
                  <a:lnTo>
                    <a:pt x="1483042" y="2456180"/>
                  </a:lnTo>
                  <a:lnTo>
                    <a:pt x="1477962" y="2506345"/>
                  </a:lnTo>
                  <a:lnTo>
                    <a:pt x="1220152" y="3457575"/>
                  </a:lnTo>
                  <a:lnTo>
                    <a:pt x="1214120" y="3492817"/>
                  </a:lnTo>
                  <a:lnTo>
                    <a:pt x="1215072" y="3525837"/>
                  </a:lnTo>
                  <a:lnTo>
                    <a:pt x="1215072" y="3528377"/>
                  </a:lnTo>
                  <a:lnTo>
                    <a:pt x="1223010" y="3562985"/>
                  </a:lnTo>
                  <a:lnTo>
                    <a:pt x="1258570" y="3626167"/>
                  </a:lnTo>
                  <a:lnTo>
                    <a:pt x="1314767" y="3669665"/>
                  </a:lnTo>
                  <a:lnTo>
                    <a:pt x="1397635" y="3688715"/>
                  </a:lnTo>
                  <a:lnTo>
                    <a:pt x="1444625" y="3682365"/>
                  </a:lnTo>
                  <a:lnTo>
                    <a:pt x="1487805" y="3664267"/>
                  </a:lnTo>
                  <a:lnTo>
                    <a:pt x="1490662" y="3662362"/>
                  </a:lnTo>
                  <a:lnTo>
                    <a:pt x="1403985" y="3662362"/>
                  </a:lnTo>
                  <a:lnTo>
                    <a:pt x="1354137" y="3656965"/>
                  </a:lnTo>
                  <a:lnTo>
                    <a:pt x="1299210" y="3629977"/>
                  </a:lnTo>
                  <a:lnTo>
                    <a:pt x="1259205" y="3583940"/>
                  </a:lnTo>
                  <a:lnTo>
                    <a:pt x="1239202" y="3525837"/>
                  </a:lnTo>
                  <a:lnTo>
                    <a:pt x="1238567" y="3495040"/>
                  </a:lnTo>
                  <a:lnTo>
                    <a:pt x="1243965" y="3463925"/>
                  </a:lnTo>
                  <a:lnTo>
                    <a:pt x="1502092" y="2512695"/>
                  </a:lnTo>
                  <a:lnTo>
                    <a:pt x="1508442" y="2464117"/>
                  </a:lnTo>
                  <a:lnTo>
                    <a:pt x="1502092" y="2417127"/>
                  </a:lnTo>
                  <a:lnTo>
                    <a:pt x="1483995" y="2373630"/>
                  </a:lnTo>
                  <a:lnTo>
                    <a:pt x="1455737" y="2336482"/>
                  </a:lnTo>
                  <a:lnTo>
                    <a:pt x="1418272" y="2307590"/>
                  </a:lnTo>
                  <a:lnTo>
                    <a:pt x="1417637" y="2307272"/>
                  </a:lnTo>
                  <a:close/>
                </a:path>
                <a:path w="2545079" h="6837045">
                  <a:moveTo>
                    <a:pt x="2545080" y="0"/>
                  </a:moveTo>
                  <a:lnTo>
                    <a:pt x="2518410" y="0"/>
                  </a:lnTo>
                  <a:lnTo>
                    <a:pt x="1939290" y="2100580"/>
                  </a:lnTo>
                  <a:lnTo>
                    <a:pt x="1547495" y="3545840"/>
                  </a:lnTo>
                  <a:lnTo>
                    <a:pt x="1526540" y="3591560"/>
                  </a:lnTo>
                  <a:lnTo>
                    <a:pt x="1493520" y="3627755"/>
                  </a:lnTo>
                  <a:lnTo>
                    <a:pt x="1451610" y="3651885"/>
                  </a:lnTo>
                  <a:lnTo>
                    <a:pt x="1403985" y="3662362"/>
                  </a:lnTo>
                  <a:lnTo>
                    <a:pt x="1490662" y="3662362"/>
                  </a:lnTo>
                  <a:lnTo>
                    <a:pt x="1525270" y="3636010"/>
                  </a:lnTo>
                  <a:lnTo>
                    <a:pt x="1554162" y="3598545"/>
                  </a:lnTo>
                  <a:lnTo>
                    <a:pt x="1572895" y="3553460"/>
                  </a:lnTo>
                  <a:lnTo>
                    <a:pt x="1964690" y="2108200"/>
                  </a:lnTo>
                  <a:lnTo>
                    <a:pt x="2540000" y="16510"/>
                  </a:lnTo>
                  <a:lnTo>
                    <a:pt x="2543810" y="3810"/>
                  </a:lnTo>
                  <a:lnTo>
                    <a:pt x="2545080" y="0"/>
                  </a:lnTo>
                  <a:close/>
                </a:path>
              </a:pathLst>
            </a:custGeom>
            <a:solidFill>
              <a:srgbClr val="FFB8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5841364" cy="6858000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9917430" y="33019"/>
            <a:ext cx="2174240" cy="1244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50" spc="60" dirty="0">
                <a:solidFill>
                  <a:srgbClr val="FFFFFF"/>
                </a:solidFill>
                <a:latin typeface="Calibri"/>
                <a:cs typeface="Calibri"/>
              </a:rPr>
              <a:t>CSP004_C_E:</a:t>
            </a:r>
            <a:r>
              <a:rPr sz="65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650" spc="55" dirty="0">
                <a:solidFill>
                  <a:srgbClr val="FFFFFF"/>
                </a:solidFill>
                <a:latin typeface="Calibri"/>
                <a:cs typeface="Calibri"/>
              </a:rPr>
              <a:t>Abdelkader</a:t>
            </a:r>
            <a:r>
              <a:rPr sz="65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650" spc="60" dirty="0">
                <a:solidFill>
                  <a:srgbClr val="FFFFFF"/>
                </a:solidFill>
                <a:latin typeface="Calibri"/>
                <a:cs typeface="Calibri"/>
              </a:rPr>
              <a:t>Shaaban</a:t>
            </a:r>
            <a:r>
              <a:rPr sz="65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650" spc="55" dirty="0">
                <a:solidFill>
                  <a:srgbClr val="FFFFFF"/>
                </a:solidFill>
                <a:latin typeface="Calibri"/>
                <a:cs typeface="Calibri"/>
              </a:rPr>
              <a:t>και</a:t>
            </a:r>
            <a:r>
              <a:rPr sz="650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650" spc="50" dirty="0">
                <a:solidFill>
                  <a:srgbClr val="FFFFFF"/>
                </a:solidFill>
                <a:latin typeface="Calibri"/>
                <a:cs typeface="Calibri"/>
              </a:rPr>
              <a:t>Stefan</a:t>
            </a:r>
            <a:r>
              <a:rPr sz="65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650" spc="50" dirty="0">
                <a:solidFill>
                  <a:srgbClr val="FFFFFF"/>
                </a:solidFill>
                <a:latin typeface="Calibri"/>
                <a:cs typeface="Calibri"/>
              </a:rPr>
              <a:t>Schauer</a:t>
            </a:r>
            <a:endParaRPr sz="650">
              <a:latin typeface="Calibri"/>
              <a:cs typeface="Calibri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5920104" y="2940050"/>
            <a:ext cx="441388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160" dirty="0"/>
              <a:t>Μοντελοποίηση</a:t>
            </a:r>
            <a:r>
              <a:rPr spc="180" dirty="0"/>
              <a:t> </a:t>
            </a:r>
            <a:r>
              <a:rPr spc="155" dirty="0"/>
              <a:t>τοπολογίας</a:t>
            </a:r>
            <a:r>
              <a:rPr spc="195" dirty="0"/>
              <a:t> </a:t>
            </a:r>
            <a:r>
              <a:rPr spc="150" dirty="0"/>
              <a:t>δικτύου</a:t>
            </a:r>
          </a:p>
        </p:txBody>
      </p:sp>
      <p:pic>
        <p:nvPicPr>
          <p:cNvPr id="9" name="object 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549832" y="5921692"/>
            <a:ext cx="3246120" cy="602297"/>
          </a:xfrm>
          <a:prstGeom prst="rect">
            <a:avLst/>
          </a:prstGeom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298565" y="0"/>
            <a:ext cx="5785485" cy="6879590"/>
            <a:chOff x="6298565" y="0"/>
            <a:chExt cx="5785485" cy="6879590"/>
          </a:xfrm>
        </p:grpSpPr>
        <p:sp>
          <p:nvSpPr>
            <p:cNvPr id="3" name="object 3"/>
            <p:cNvSpPr/>
            <p:nvPr/>
          </p:nvSpPr>
          <p:spPr>
            <a:xfrm>
              <a:off x="6894512" y="635"/>
              <a:ext cx="1818639" cy="6857365"/>
            </a:xfrm>
            <a:custGeom>
              <a:avLst/>
              <a:gdLst/>
              <a:ahLst/>
              <a:cxnLst/>
              <a:rect l="l" t="t" r="r" b="b"/>
              <a:pathLst>
                <a:path w="1818640" h="6857365">
                  <a:moveTo>
                    <a:pt x="0" y="6857365"/>
                  </a:moveTo>
                  <a:lnTo>
                    <a:pt x="1818322" y="0"/>
                  </a:lnTo>
                </a:path>
              </a:pathLst>
            </a:custGeom>
            <a:ln w="22224">
              <a:solidFill>
                <a:srgbClr val="D6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298565" y="3020377"/>
              <a:ext cx="5305107" cy="2983864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493510" y="3215639"/>
              <a:ext cx="4735195" cy="2413952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738360" y="179705"/>
              <a:ext cx="2345372" cy="1638300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9917430" y="33019"/>
            <a:ext cx="2174240" cy="1244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50" spc="60" dirty="0">
                <a:latin typeface="Calibri"/>
                <a:cs typeface="Calibri"/>
              </a:rPr>
              <a:t>CSP004_C_E:</a:t>
            </a:r>
            <a:r>
              <a:rPr sz="650" spc="35" dirty="0">
                <a:latin typeface="Calibri"/>
                <a:cs typeface="Calibri"/>
              </a:rPr>
              <a:t> </a:t>
            </a:r>
            <a:r>
              <a:rPr sz="650" spc="55" dirty="0">
                <a:latin typeface="Calibri"/>
                <a:cs typeface="Calibri"/>
              </a:rPr>
              <a:t>Abdelkader</a:t>
            </a:r>
            <a:r>
              <a:rPr sz="650" spc="30" dirty="0">
                <a:latin typeface="Calibri"/>
                <a:cs typeface="Calibri"/>
              </a:rPr>
              <a:t> </a:t>
            </a:r>
            <a:r>
              <a:rPr sz="650" spc="60" dirty="0">
                <a:latin typeface="Calibri"/>
                <a:cs typeface="Calibri"/>
              </a:rPr>
              <a:t>Shaaban</a:t>
            </a:r>
            <a:r>
              <a:rPr sz="650" spc="40" dirty="0">
                <a:latin typeface="Calibri"/>
                <a:cs typeface="Calibri"/>
              </a:rPr>
              <a:t> </a:t>
            </a:r>
            <a:r>
              <a:rPr sz="650" spc="55" dirty="0">
                <a:latin typeface="Calibri"/>
                <a:cs typeface="Calibri"/>
              </a:rPr>
              <a:t>και</a:t>
            </a:r>
            <a:r>
              <a:rPr sz="650" spc="25" dirty="0">
                <a:latin typeface="Calibri"/>
                <a:cs typeface="Calibri"/>
              </a:rPr>
              <a:t> </a:t>
            </a:r>
            <a:r>
              <a:rPr sz="650" spc="50" dirty="0">
                <a:latin typeface="Calibri"/>
                <a:cs typeface="Calibri"/>
              </a:rPr>
              <a:t>Stefan</a:t>
            </a:r>
            <a:r>
              <a:rPr sz="650" spc="30" dirty="0">
                <a:latin typeface="Calibri"/>
                <a:cs typeface="Calibri"/>
              </a:rPr>
              <a:t> </a:t>
            </a:r>
            <a:r>
              <a:rPr sz="650" spc="50" dirty="0">
                <a:latin typeface="Calibri"/>
                <a:cs typeface="Calibri"/>
              </a:rPr>
              <a:t>Schauer</a:t>
            </a:r>
            <a:endParaRPr sz="650">
              <a:latin typeface="Calibri"/>
              <a:cs typeface="Calibri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875030" y="851217"/>
            <a:ext cx="5516880" cy="3683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250" spc="185" dirty="0">
                <a:solidFill>
                  <a:srgbClr val="000000"/>
                </a:solidFill>
              </a:rPr>
              <a:t>GNS3 </a:t>
            </a:r>
            <a:r>
              <a:rPr sz="2250" spc="150" dirty="0">
                <a:solidFill>
                  <a:srgbClr val="000000"/>
                </a:solidFill>
              </a:rPr>
              <a:t>Client</a:t>
            </a:r>
            <a:r>
              <a:rPr sz="2250" spc="195" dirty="0">
                <a:solidFill>
                  <a:srgbClr val="000000"/>
                </a:solidFill>
              </a:rPr>
              <a:t> </a:t>
            </a:r>
            <a:r>
              <a:rPr sz="2250" spc="130" dirty="0">
                <a:solidFill>
                  <a:srgbClr val="000000"/>
                </a:solidFill>
              </a:rPr>
              <a:t>για</a:t>
            </a:r>
            <a:r>
              <a:rPr sz="2250" spc="180" dirty="0">
                <a:solidFill>
                  <a:srgbClr val="000000"/>
                </a:solidFill>
              </a:rPr>
              <a:t> </a:t>
            </a:r>
            <a:r>
              <a:rPr sz="2250" spc="160" dirty="0">
                <a:solidFill>
                  <a:srgbClr val="000000"/>
                </a:solidFill>
              </a:rPr>
              <a:t>μοντελοποίηση</a:t>
            </a:r>
            <a:r>
              <a:rPr sz="2250" spc="190" dirty="0">
                <a:solidFill>
                  <a:srgbClr val="000000"/>
                </a:solidFill>
              </a:rPr>
              <a:t> </a:t>
            </a:r>
            <a:r>
              <a:rPr sz="2250" spc="160" dirty="0">
                <a:solidFill>
                  <a:srgbClr val="000000"/>
                </a:solidFill>
              </a:rPr>
              <a:t>δικτύου</a:t>
            </a:r>
            <a:endParaRPr sz="2250"/>
          </a:p>
        </p:txBody>
      </p:sp>
      <p:sp>
        <p:nvSpPr>
          <p:cNvPr id="9" name="object 9"/>
          <p:cNvSpPr txBox="1"/>
          <p:nvPr/>
        </p:nvSpPr>
        <p:spPr>
          <a:xfrm>
            <a:off x="556259" y="1490979"/>
            <a:ext cx="6577330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03505" indent="-90805">
              <a:lnSpc>
                <a:spcPct val="100000"/>
              </a:lnSpc>
              <a:spcBef>
                <a:spcPts val="100"/>
              </a:spcBef>
              <a:buClr>
                <a:srgbClr val="FFB800"/>
              </a:buClr>
              <a:buSzPct val="154545"/>
              <a:buFont typeface="Arial"/>
              <a:buChar char="•"/>
              <a:tabLst>
                <a:tab pos="103505" algn="l"/>
              </a:tabLst>
            </a:pPr>
            <a:r>
              <a:rPr sz="1100" spc="95" dirty="0">
                <a:solidFill>
                  <a:srgbClr val="0D0D0D"/>
                </a:solidFill>
                <a:latin typeface="Calibri"/>
                <a:cs typeface="Calibri"/>
              </a:rPr>
              <a:t>Έχετε</a:t>
            </a:r>
            <a:r>
              <a:rPr sz="1100" spc="45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100" spc="114" dirty="0">
                <a:solidFill>
                  <a:srgbClr val="0D0D0D"/>
                </a:solidFill>
                <a:latin typeface="Calibri"/>
                <a:cs typeface="Calibri"/>
              </a:rPr>
              <a:t>τώρα</a:t>
            </a:r>
            <a:r>
              <a:rPr sz="1100" spc="5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100" spc="95" dirty="0">
                <a:solidFill>
                  <a:srgbClr val="0D0D0D"/>
                </a:solidFill>
                <a:latin typeface="Calibri"/>
                <a:cs typeface="Calibri"/>
              </a:rPr>
              <a:t>λίστα</a:t>
            </a:r>
            <a:r>
              <a:rPr sz="1100" spc="55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100" spc="105" dirty="0">
                <a:solidFill>
                  <a:srgbClr val="0D0D0D"/>
                </a:solidFill>
                <a:latin typeface="Calibri"/>
                <a:cs typeface="Calibri"/>
              </a:rPr>
              <a:t>με</a:t>
            </a:r>
            <a:r>
              <a:rPr sz="1100" spc="5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100" spc="110" dirty="0">
                <a:solidFill>
                  <a:srgbClr val="0D0D0D"/>
                </a:solidFill>
                <a:latin typeface="Calibri"/>
                <a:cs typeface="Calibri"/>
              </a:rPr>
              <a:t>όλα</a:t>
            </a:r>
            <a:r>
              <a:rPr sz="1100" spc="55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100" spc="100" dirty="0">
                <a:solidFill>
                  <a:srgbClr val="0D0D0D"/>
                </a:solidFill>
                <a:latin typeface="Calibri"/>
                <a:cs typeface="Calibri"/>
              </a:rPr>
              <a:t>τα</a:t>
            </a:r>
            <a:r>
              <a:rPr sz="1100" spc="55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100" spc="110" dirty="0">
                <a:solidFill>
                  <a:srgbClr val="0D0D0D"/>
                </a:solidFill>
                <a:latin typeface="Calibri"/>
                <a:cs typeface="Calibri"/>
              </a:rPr>
              <a:t>ολοκληρωμένα</a:t>
            </a:r>
            <a:r>
              <a:rPr sz="1100" spc="45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100" spc="155" dirty="0">
                <a:solidFill>
                  <a:srgbClr val="0D0D0D"/>
                </a:solidFill>
                <a:latin typeface="Calibri"/>
                <a:cs typeface="Calibri"/>
              </a:rPr>
              <a:t>VM</a:t>
            </a:r>
            <a:r>
              <a:rPr sz="1100" spc="5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100" spc="90" dirty="0">
                <a:solidFill>
                  <a:srgbClr val="0D0D0D"/>
                </a:solidFill>
                <a:latin typeface="Calibri"/>
                <a:cs typeface="Calibri"/>
              </a:rPr>
              <a:t>και</a:t>
            </a:r>
            <a:r>
              <a:rPr sz="1100" spc="55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100" spc="100" dirty="0">
                <a:solidFill>
                  <a:srgbClr val="0D0D0D"/>
                </a:solidFill>
                <a:latin typeface="Calibri"/>
                <a:cs typeface="Calibri"/>
              </a:rPr>
              <a:t>μπορείτε</a:t>
            </a:r>
            <a:r>
              <a:rPr sz="1100" spc="5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100" spc="110" dirty="0">
                <a:solidFill>
                  <a:srgbClr val="0D0D0D"/>
                </a:solidFill>
                <a:latin typeface="Calibri"/>
                <a:cs typeface="Calibri"/>
              </a:rPr>
              <a:t>να</a:t>
            </a:r>
            <a:r>
              <a:rPr sz="1100" spc="55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100" spc="95" dirty="0">
                <a:solidFill>
                  <a:srgbClr val="0D0D0D"/>
                </a:solidFill>
                <a:latin typeface="Calibri"/>
                <a:cs typeface="Calibri"/>
              </a:rPr>
              <a:t>μοντελοποιείτε</a:t>
            </a:r>
            <a:r>
              <a:rPr sz="1100" spc="45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100" spc="90" dirty="0">
                <a:solidFill>
                  <a:srgbClr val="0D0D0D"/>
                </a:solidFill>
                <a:latin typeface="Calibri"/>
                <a:cs typeface="Calibri"/>
              </a:rPr>
              <a:t>το</a:t>
            </a:r>
            <a:r>
              <a:rPr sz="1100" spc="3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100" spc="85" dirty="0">
                <a:solidFill>
                  <a:srgbClr val="0D0D0D"/>
                </a:solidFill>
                <a:latin typeface="Calibri"/>
                <a:cs typeface="Calibri"/>
              </a:rPr>
              <a:t>δίκτυό</a:t>
            </a:r>
            <a:r>
              <a:rPr sz="1100" spc="35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100" spc="95" dirty="0">
                <a:solidFill>
                  <a:srgbClr val="0D0D0D"/>
                </a:solidFill>
                <a:latin typeface="Calibri"/>
                <a:cs typeface="Calibri"/>
              </a:rPr>
              <a:t>σας.</a:t>
            </a:r>
            <a:endParaRPr sz="1100">
              <a:latin typeface="Calibri"/>
              <a:cs typeface="Calibri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193357" y="2402839"/>
            <a:ext cx="5616575" cy="3606165"/>
            <a:chOff x="193357" y="2402839"/>
            <a:chExt cx="5616575" cy="3606165"/>
          </a:xfrm>
        </p:grpSpPr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93357" y="2402839"/>
              <a:ext cx="5616257" cy="3606164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52107" y="2561589"/>
              <a:ext cx="5119052" cy="3108960"/>
            </a:xfrm>
            <a:prstGeom prst="rect">
              <a:avLst/>
            </a:prstGeom>
          </p:spPr>
        </p:pic>
      </p:grpSp>
      <p:sp>
        <p:nvSpPr>
          <p:cNvPr id="13" name="object 13"/>
          <p:cNvSpPr txBox="1"/>
          <p:nvPr/>
        </p:nvSpPr>
        <p:spPr>
          <a:xfrm>
            <a:off x="11102340" y="6345872"/>
            <a:ext cx="165735" cy="1079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715"/>
              </a:lnSpc>
            </a:pPr>
            <a:r>
              <a:rPr sz="650" spc="30" dirty="0">
                <a:latin typeface="Calibri"/>
                <a:cs typeface="Calibri"/>
              </a:rPr>
              <a:t>14</a:t>
            </a:r>
            <a:endParaRPr sz="6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894512" y="635"/>
            <a:ext cx="1818639" cy="6857365"/>
          </a:xfrm>
          <a:custGeom>
            <a:avLst/>
            <a:gdLst/>
            <a:ahLst/>
            <a:cxnLst/>
            <a:rect l="l" t="t" r="r" b="b"/>
            <a:pathLst>
              <a:path w="1818640" h="6857365">
                <a:moveTo>
                  <a:pt x="0" y="6857365"/>
                </a:moveTo>
                <a:lnTo>
                  <a:pt x="1818322" y="0"/>
                </a:lnTo>
              </a:path>
            </a:pathLst>
          </a:custGeom>
          <a:ln w="22224">
            <a:solidFill>
              <a:srgbClr val="D6791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51752" y="2417127"/>
            <a:ext cx="11925935" cy="3948429"/>
            <a:chOff x="51752" y="2417127"/>
            <a:chExt cx="11925935" cy="3948429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1752" y="2545079"/>
              <a:ext cx="5933440" cy="376555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10502" y="2703512"/>
              <a:ext cx="5436235" cy="3268979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901055" y="2417127"/>
              <a:ext cx="6076314" cy="3948429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095999" y="2612072"/>
              <a:ext cx="5506084" cy="3378835"/>
            </a:xfrm>
            <a:prstGeom prst="rect">
              <a:avLst/>
            </a:prstGeom>
          </p:spPr>
        </p:pic>
      </p:grpSp>
      <p:pic>
        <p:nvPicPr>
          <p:cNvPr id="8" name="object 8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9738359" y="179704"/>
            <a:ext cx="2345372" cy="1638300"/>
          </a:xfrm>
          <a:prstGeom prst="rect">
            <a:avLst/>
          </a:prstGeom>
        </p:spPr>
      </p:pic>
      <p:sp>
        <p:nvSpPr>
          <p:cNvPr id="9" name="object 9"/>
          <p:cNvSpPr txBox="1"/>
          <p:nvPr/>
        </p:nvSpPr>
        <p:spPr>
          <a:xfrm>
            <a:off x="9917430" y="33019"/>
            <a:ext cx="2174240" cy="1244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50" spc="60" dirty="0">
                <a:latin typeface="Calibri"/>
                <a:cs typeface="Calibri"/>
              </a:rPr>
              <a:t>CSP004_C_E:</a:t>
            </a:r>
            <a:r>
              <a:rPr sz="650" spc="35" dirty="0">
                <a:latin typeface="Calibri"/>
                <a:cs typeface="Calibri"/>
              </a:rPr>
              <a:t> </a:t>
            </a:r>
            <a:r>
              <a:rPr sz="650" spc="55" dirty="0">
                <a:latin typeface="Calibri"/>
                <a:cs typeface="Calibri"/>
              </a:rPr>
              <a:t>Abdelkader</a:t>
            </a:r>
            <a:r>
              <a:rPr sz="650" spc="30" dirty="0">
                <a:latin typeface="Calibri"/>
                <a:cs typeface="Calibri"/>
              </a:rPr>
              <a:t> </a:t>
            </a:r>
            <a:r>
              <a:rPr sz="650" spc="60" dirty="0">
                <a:latin typeface="Calibri"/>
                <a:cs typeface="Calibri"/>
              </a:rPr>
              <a:t>Shaaban</a:t>
            </a:r>
            <a:r>
              <a:rPr sz="650" spc="40" dirty="0">
                <a:latin typeface="Calibri"/>
                <a:cs typeface="Calibri"/>
              </a:rPr>
              <a:t> </a:t>
            </a:r>
            <a:r>
              <a:rPr sz="650" spc="55" dirty="0">
                <a:latin typeface="Calibri"/>
                <a:cs typeface="Calibri"/>
              </a:rPr>
              <a:t>και</a:t>
            </a:r>
            <a:r>
              <a:rPr sz="650" spc="25" dirty="0">
                <a:latin typeface="Calibri"/>
                <a:cs typeface="Calibri"/>
              </a:rPr>
              <a:t> </a:t>
            </a:r>
            <a:r>
              <a:rPr sz="650" spc="50" dirty="0">
                <a:latin typeface="Calibri"/>
                <a:cs typeface="Calibri"/>
              </a:rPr>
              <a:t>Stefan</a:t>
            </a:r>
            <a:r>
              <a:rPr sz="650" spc="30" dirty="0">
                <a:latin typeface="Calibri"/>
                <a:cs typeface="Calibri"/>
              </a:rPr>
              <a:t> </a:t>
            </a:r>
            <a:r>
              <a:rPr sz="650" spc="50" dirty="0">
                <a:latin typeface="Calibri"/>
                <a:cs typeface="Calibri"/>
              </a:rPr>
              <a:t>Schauer</a:t>
            </a:r>
            <a:endParaRPr sz="65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1102340" y="6345872"/>
            <a:ext cx="165735" cy="1079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715"/>
              </a:lnSpc>
            </a:pPr>
            <a:r>
              <a:rPr sz="650" spc="30" dirty="0">
                <a:latin typeface="Calibri"/>
                <a:cs typeface="Calibri"/>
              </a:rPr>
              <a:t>15</a:t>
            </a:r>
            <a:endParaRPr sz="650">
              <a:latin typeface="Calibri"/>
              <a:cs typeface="Calibri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875030" y="851217"/>
            <a:ext cx="5516880" cy="3683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250" spc="185" dirty="0">
                <a:solidFill>
                  <a:srgbClr val="000000"/>
                </a:solidFill>
              </a:rPr>
              <a:t>GNS3 </a:t>
            </a:r>
            <a:r>
              <a:rPr sz="2250" spc="150" dirty="0">
                <a:solidFill>
                  <a:srgbClr val="000000"/>
                </a:solidFill>
              </a:rPr>
              <a:t>Client</a:t>
            </a:r>
            <a:r>
              <a:rPr sz="2250" spc="195" dirty="0">
                <a:solidFill>
                  <a:srgbClr val="000000"/>
                </a:solidFill>
              </a:rPr>
              <a:t> </a:t>
            </a:r>
            <a:r>
              <a:rPr sz="2250" spc="130" dirty="0">
                <a:solidFill>
                  <a:srgbClr val="000000"/>
                </a:solidFill>
              </a:rPr>
              <a:t>για</a:t>
            </a:r>
            <a:r>
              <a:rPr sz="2250" spc="180" dirty="0">
                <a:solidFill>
                  <a:srgbClr val="000000"/>
                </a:solidFill>
              </a:rPr>
              <a:t> </a:t>
            </a:r>
            <a:r>
              <a:rPr sz="2250" spc="160" dirty="0">
                <a:solidFill>
                  <a:srgbClr val="000000"/>
                </a:solidFill>
              </a:rPr>
              <a:t>μοντελοποίηση</a:t>
            </a:r>
            <a:r>
              <a:rPr sz="2250" spc="190" dirty="0">
                <a:solidFill>
                  <a:srgbClr val="000000"/>
                </a:solidFill>
              </a:rPr>
              <a:t> </a:t>
            </a:r>
            <a:r>
              <a:rPr sz="2250" spc="160" dirty="0">
                <a:solidFill>
                  <a:srgbClr val="000000"/>
                </a:solidFill>
              </a:rPr>
              <a:t>δικτύου</a:t>
            </a:r>
            <a:endParaRPr sz="2250"/>
          </a:p>
        </p:txBody>
      </p:sp>
      <p:sp>
        <p:nvSpPr>
          <p:cNvPr id="11" name="object 11"/>
          <p:cNvSpPr txBox="1"/>
          <p:nvPr/>
        </p:nvSpPr>
        <p:spPr>
          <a:xfrm>
            <a:off x="556259" y="1490979"/>
            <a:ext cx="6577330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03505" indent="-90805">
              <a:lnSpc>
                <a:spcPct val="100000"/>
              </a:lnSpc>
              <a:spcBef>
                <a:spcPts val="100"/>
              </a:spcBef>
              <a:buClr>
                <a:srgbClr val="FFB800"/>
              </a:buClr>
              <a:buSzPct val="154545"/>
              <a:buFont typeface="Arial"/>
              <a:buChar char="•"/>
              <a:tabLst>
                <a:tab pos="103505" algn="l"/>
              </a:tabLst>
            </a:pPr>
            <a:r>
              <a:rPr sz="1100" spc="95" dirty="0">
                <a:solidFill>
                  <a:srgbClr val="0D0D0D"/>
                </a:solidFill>
                <a:latin typeface="Calibri"/>
                <a:cs typeface="Calibri"/>
              </a:rPr>
              <a:t>Έχετε</a:t>
            </a:r>
            <a:r>
              <a:rPr sz="1100" spc="45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100" spc="114" dirty="0">
                <a:solidFill>
                  <a:srgbClr val="0D0D0D"/>
                </a:solidFill>
                <a:latin typeface="Calibri"/>
                <a:cs typeface="Calibri"/>
              </a:rPr>
              <a:t>τώρα</a:t>
            </a:r>
            <a:r>
              <a:rPr sz="1100" spc="5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100" spc="95" dirty="0">
                <a:solidFill>
                  <a:srgbClr val="0D0D0D"/>
                </a:solidFill>
                <a:latin typeface="Calibri"/>
                <a:cs typeface="Calibri"/>
              </a:rPr>
              <a:t>λίστα</a:t>
            </a:r>
            <a:r>
              <a:rPr sz="1100" spc="55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100" spc="105" dirty="0">
                <a:solidFill>
                  <a:srgbClr val="0D0D0D"/>
                </a:solidFill>
                <a:latin typeface="Calibri"/>
                <a:cs typeface="Calibri"/>
              </a:rPr>
              <a:t>με</a:t>
            </a:r>
            <a:r>
              <a:rPr sz="1100" spc="5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100" spc="110" dirty="0">
                <a:solidFill>
                  <a:srgbClr val="0D0D0D"/>
                </a:solidFill>
                <a:latin typeface="Calibri"/>
                <a:cs typeface="Calibri"/>
              </a:rPr>
              <a:t>όλα</a:t>
            </a:r>
            <a:r>
              <a:rPr sz="1100" spc="55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100" spc="100" dirty="0">
                <a:solidFill>
                  <a:srgbClr val="0D0D0D"/>
                </a:solidFill>
                <a:latin typeface="Calibri"/>
                <a:cs typeface="Calibri"/>
              </a:rPr>
              <a:t>τα</a:t>
            </a:r>
            <a:r>
              <a:rPr sz="1100" spc="55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100" spc="110" dirty="0">
                <a:solidFill>
                  <a:srgbClr val="0D0D0D"/>
                </a:solidFill>
                <a:latin typeface="Calibri"/>
                <a:cs typeface="Calibri"/>
              </a:rPr>
              <a:t>ολοκληρωμένα</a:t>
            </a:r>
            <a:r>
              <a:rPr sz="1100" spc="45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100" spc="155" dirty="0">
                <a:solidFill>
                  <a:srgbClr val="0D0D0D"/>
                </a:solidFill>
                <a:latin typeface="Calibri"/>
                <a:cs typeface="Calibri"/>
              </a:rPr>
              <a:t>VM</a:t>
            </a:r>
            <a:r>
              <a:rPr sz="1100" spc="5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100" spc="90" dirty="0">
                <a:solidFill>
                  <a:srgbClr val="0D0D0D"/>
                </a:solidFill>
                <a:latin typeface="Calibri"/>
                <a:cs typeface="Calibri"/>
              </a:rPr>
              <a:t>και</a:t>
            </a:r>
            <a:r>
              <a:rPr sz="1100" spc="55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100" spc="100" dirty="0">
                <a:solidFill>
                  <a:srgbClr val="0D0D0D"/>
                </a:solidFill>
                <a:latin typeface="Calibri"/>
                <a:cs typeface="Calibri"/>
              </a:rPr>
              <a:t>μπορείτε</a:t>
            </a:r>
            <a:r>
              <a:rPr sz="1100" spc="5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100" spc="110" dirty="0">
                <a:solidFill>
                  <a:srgbClr val="0D0D0D"/>
                </a:solidFill>
                <a:latin typeface="Calibri"/>
                <a:cs typeface="Calibri"/>
              </a:rPr>
              <a:t>να</a:t>
            </a:r>
            <a:r>
              <a:rPr sz="1100" spc="55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100" spc="95" dirty="0">
                <a:solidFill>
                  <a:srgbClr val="0D0D0D"/>
                </a:solidFill>
                <a:latin typeface="Calibri"/>
                <a:cs typeface="Calibri"/>
              </a:rPr>
              <a:t>μοντελοποιείτε</a:t>
            </a:r>
            <a:r>
              <a:rPr sz="1100" spc="45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100" spc="90" dirty="0">
                <a:solidFill>
                  <a:srgbClr val="0D0D0D"/>
                </a:solidFill>
                <a:latin typeface="Calibri"/>
                <a:cs typeface="Calibri"/>
              </a:rPr>
              <a:t>το</a:t>
            </a:r>
            <a:r>
              <a:rPr sz="1100" spc="3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100" spc="85" dirty="0">
                <a:solidFill>
                  <a:srgbClr val="0D0D0D"/>
                </a:solidFill>
                <a:latin typeface="Calibri"/>
                <a:cs typeface="Calibri"/>
              </a:rPr>
              <a:t>δίκτυό</a:t>
            </a:r>
            <a:r>
              <a:rPr sz="1100" spc="35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100" spc="95" dirty="0">
                <a:solidFill>
                  <a:srgbClr val="0D0D0D"/>
                </a:solidFill>
                <a:latin typeface="Calibri"/>
                <a:cs typeface="Calibri"/>
              </a:rPr>
              <a:t>σας.</a:t>
            </a:r>
            <a:endParaRPr sz="11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894512" y="635"/>
            <a:ext cx="1818639" cy="6857365"/>
          </a:xfrm>
          <a:custGeom>
            <a:avLst/>
            <a:gdLst/>
            <a:ahLst/>
            <a:cxnLst/>
            <a:rect l="l" t="t" r="r" b="b"/>
            <a:pathLst>
              <a:path w="1818640" h="6857365">
                <a:moveTo>
                  <a:pt x="0" y="6857365"/>
                </a:moveTo>
                <a:lnTo>
                  <a:pt x="1818322" y="0"/>
                </a:lnTo>
              </a:path>
            </a:pathLst>
          </a:custGeom>
          <a:ln w="22224">
            <a:solidFill>
              <a:srgbClr val="D6791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193357" y="2599689"/>
            <a:ext cx="11171555" cy="3709670"/>
            <a:chOff x="193357" y="2599689"/>
            <a:chExt cx="11171555" cy="370967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93357" y="2636202"/>
              <a:ext cx="5598160" cy="360172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52107" y="2794952"/>
              <a:ext cx="5100955" cy="3104514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693727" y="2599689"/>
              <a:ext cx="5670867" cy="3709352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888672" y="2794952"/>
              <a:ext cx="5100955" cy="3139439"/>
            </a:xfrm>
            <a:prstGeom prst="rect">
              <a:avLst/>
            </a:prstGeom>
          </p:spPr>
        </p:pic>
      </p:grpSp>
      <p:pic>
        <p:nvPicPr>
          <p:cNvPr id="8" name="object 8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9738359" y="179704"/>
            <a:ext cx="2345372" cy="1638300"/>
          </a:xfrm>
          <a:prstGeom prst="rect">
            <a:avLst/>
          </a:prstGeom>
        </p:spPr>
      </p:pic>
      <p:sp>
        <p:nvSpPr>
          <p:cNvPr id="9" name="object 9"/>
          <p:cNvSpPr txBox="1"/>
          <p:nvPr/>
        </p:nvSpPr>
        <p:spPr>
          <a:xfrm>
            <a:off x="9917430" y="33019"/>
            <a:ext cx="2174240" cy="1244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50" spc="60" dirty="0">
                <a:latin typeface="Calibri"/>
                <a:cs typeface="Calibri"/>
              </a:rPr>
              <a:t>CSP004_C_E:</a:t>
            </a:r>
            <a:r>
              <a:rPr sz="650" spc="35" dirty="0">
                <a:latin typeface="Calibri"/>
                <a:cs typeface="Calibri"/>
              </a:rPr>
              <a:t> </a:t>
            </a:r>
            <a:r>
              <a:rPr sz="650" spc="55" dirty="0">
                <a:latin typeface="Calibri"/>
                <a:cs typeface="Calibri"/>
              </a:rPr>
              <a:t>Abdelkader</a:t>
            </a:r>
            <a:r>
              <a:rPr sz="650" spc="30" dirty="0">
                <a:latin typeface="Calibri"/>
                <a:cs typeface="Calibri"/>
              </a:rPr>
              <a:t> </a:t>
            </a:r>
            <a:r>
              <a:rPr sz="650" spc="60" dirty="0">
                <a:latin typeface="Calibri"/>
                <a:cs typeface="Calibri"/>
              </a:rPr>
              <a:t>Shaaban</a:t>
            </a:r>
            <a:r>
              <a:rPr sz="650" spc="40" dirty="0">
                <a:latin typeface="Calibri"/>
                <a:cs typeface="Calibri"/>
              </a:rPr>
              <a:t> </a:t>
            </a:r>
            <a:r>
              <a:rPr sz="650" spc="55" dirty="0">
                <a:latin typeface="Calibri"/>
                <a:cs typeface="Calibri"/>
              </a:rPr>
              <a:t>και</a:t>
            </a:r>
            <a:r>
              <a:rPr sz="650" spc="25" dirty="0">
                <a:latin typeface="Calibri"/>
                <a:cs typeface="Calibri"/>
              </a:rPr>
              <a:t> </a:t>
            </a:r>
            <a:r>
              <a:rPr sz="650" spc="50" dirty="0">
                <a:latin typeface="Calibri"/>
                <a:cs typeface="Calibri"/>
              </a:rPr>
              <a:t>Stefan</a:t>
            </a:r>
            <a:r>
              <a:rPr sz="650" spc="30" dirty="0">
                <a:latin typeface="Calibri"/>
                <a:cs typeface="Calibri"/>
              </a:rPr>
              <a:t> </a:t>
            </a:r>
            <a:r>
              <a:rPr sz="650" spc="50" dirty="0">
                <a:latin typeface="Calibri"/>
                <a:cs typeface="Calibri"/>
              </a:rPr>
              <a:t>Schauer</a:t>
            </a:r>
            <a:endParaRPr sz="65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1102340" y="6345872"/>
            <a:ext cx="165735" cy="1079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715"/>
              </a:lnSpc>
            </a:pPr>
            <a:r>
              <a:rPr sz="650" spc="30" dirty="0">
                <a:latin typeface="Calibri"/>
                <a:cs typeface="Calibri"/>
              </a:rPr>
              <a:t>16</a:t>
            </a:r>
            <a:endParaRPr sz="650">
              <a:latin typeface="Calibri"/>
              <a:cs typeface="Calibri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875030" y="851217"/>
            <a:ext cx="5516880" cy="3683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250" spc="185" dirty="0">
                <a:solidFill>
                  <a:srgbClr val="000000"/>
                </a:solidFill>
              </a:rPr>
              <a:t>GNS3 </a:t>
            </a:r>
            <a:r>
              <a:rPr sz="2250" spc="150" dirty="0">
                <a:solidFill>
                  <a:srgbClr val="000000"/>
                </a:solidFill>
              </a:rPr>
              <a:t>Client</a:t>
            </a:r>
            <a:r>
              <a:rPr sz="2250" spc="195" dirty="0">
                <a:solidFill>
                  <a:srgbClr val="000000"/>
                </a:solidFill>
              </a:rPr>
              <a:t> </a:t>
            </a:r>
            <a:r>
              <a:rPr sz="2250" spc="130" dirty="0">
                <a:solidFill>
                  <a:srgbClr val="000000"/>
                </a:solidFill>
              </a:rPr>
              <a:t>για</a:t>
            </a:r>
            <a:r>
              <a:rPr sz="2250" spc="180" dirty="0">
                <a:solidFill>
                  <a:srgbClr val="000000"/>
                </a:solidFill>
              </a:rPr>
              <a:t> </a:t>
            </a:r>
            <a:r>
              <a:rPr sz="2250" spc="160" dirty="0">
                <a:solidFill>
                  <a:srgbClr val="000000"/>
                </a:solidFill>
              </a:rPr>
              <a:t>μοντελοποίηση</a:t>
            </a:r>
            <a:r>
              <a:rPr sz="2250" spc="190" dirty="0">
                <a:solidFill>
                  <a:srgbClr val="000000"/>
                </a:solidFill>
              </a:rPr>
              <a:t> </a:t>
            </a:r>
            <a:r>
              <a:rPr sz="2250" spc="160" dirty="0">
                <a:solidFill>
                  <a:srgbClr val="000000"/>
                </a:solidFill>
              </a:rPr>
              <a:t>δικτύου</a:t>
            </a:r>
            <a:endParaRPr sz="2250"/>
          </a:p>
        </p:txBody>
      </p:sp>
      <p:sp>
        <p:nvSpPr>
          <p:cNvPr id="11" name="object 11"/>
          <p:cNvSpPr txBox="1"/>
          <p:nvPr/>
        </p:nvSpPr>
        <p:spPr>
          <a:xfrm>
            <a:off x="556259" y="1490979"/>
            <a:ext cx="6577330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03505" indent="-90805">
              <a:lnSpc>
                <a:spcPct val="100000"/>
              </a:lnSpc>
              <a:spcBef>
                <a:spcPts val="100"/>
              </a:spcBef>
              <a:buClr>
                <a:srgbClr val="FFB800"/>
              </a:buClr>
              <a:buSzPct val="154545"/>
              <a:buFont typeface="Arial"/>
              <a:buChar char="•"/>
              <a:tabLst>
                <a:tab pos="103505" algn="l"/>
              </a:tabLst>
            </a:pPr>
            <a:r>
              <a:rPr sz="1100" spc="95" dirty="0">
                <a:solidFill>
                  <a:srgbClr val="0D0D0D"/>
                </a:solidFill>
                <a:latin typeface="Calibri"/>
                <a:cs typeface="Calibri"/>
              </a:rPr>
              <a:t>Έχετε</a:t>
            </a:r>
            <a:r>
              <a:rPr sz="1100" spc="45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100" spc="114" dirty="0">
                <a:solidFill>
                  <a:srgbClr val="0D0D0D"/>
                </a:solidFill>
                <a:latin typeface="Calibri"/>
                <a:cs typeface="Calibri"/>
              </a:rPr>
              <a:t>τώρα</a:t>
            </a:r>
            <a:r>
              <a:rPr sz="1100" spc="5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100" spc="95" dirty="0">
                <a:solidFill>
                  <a:srgbClr val="0D0D0D"/>
                </a:solidFill>
                <a:latin typeface="Calibri"/>
                <a:cs typeface="Calibri"/>
              </a:rPr>
              <a:t>λίστα</a:t>
            </a:r>
            <a:r>
              <a:rPr sz="1100" spc="55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100" spc="105" dirty="0">
                <a:solidFill>
                  <a:srgbClr val="0D0D0D"/>
                </a:solidFill>
                <a:latin typeface="Calibri"/>
                <a:cs typeface="Calibri"/>
              </a:rPr>
              <a:t>με</a:t>
            </a:r>
            <a:r>
              <a:rPr sz="1100" spc="5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100" spc="110" dirty="0">
                <a:solidFill>
                  <a:srgbClr val="0D0D0D"/>
                </a:solidFill>
                <a:latin typeface="Calibri"/>
                <a:cs typeface="Calibri"/>
              </a:rPr>
              <a:t>όλα</a:t>
            </a:r>
            <a:r>
              <a:rPr sz="1100" spc="55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100" spc="100" dirty="0">
                <a:solidFill>
                  <a:srgbClr val="0D0D0D"/>
                </a:solidFill>
                <a:latin typeface="Calibri"/>
                <a:cs typeface="Calibri"/>
              </a:rPr>
              <a:t>τα</a:t>
            </a:r>
            <a:r>
              <a:rPr sz="1100" spc="55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100" spc="110" dirty="0">
                <a:solidFill>
                  <a:srgbClr val="0D0D0D"/>
                </a:solidFill>
                <a:latin typeface="Calibri"/>
                <a:cs typeface="Calibri"/>
              </a:rPr>
              <a:t>ολοκληρωμένα</a:t>
            </a:r>
            <a:r>
              <a:rPr sz="1100" spc="45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100" spc="155" dirty="0">
                <a:solidFill>
                  <a:srgbClr val="0D0D0D"/>
                </a:solidFill>
                <a:latin typeface="Calibri"/>
                <a:cs typeface="Calibri"/>
              </a:rPr>
              <a:t>VM</a:t>
            </a:r>
            <a:r>
              <a:rPr sz="1100" spc="5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100" spc="90" dirty="0">
                <a:solidFill>
                  <a:srgbClr val="0D0D0D"/>
                </a:solidFill>
                <a:latin typeface="Calibri"/>
                <a:cs typeface="Calibri"/>
              </a:rPr>
              <a:t>και</a:t>
            </a:r>
            <a:r>
              <a:rPr sz="1100" spc="55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100" spc="100" dirty="0">
                <a:solidFill>
                  <a:srgbClr val="0D0D0D"/>
                </a:solidFill>
                <a:latin typeface="Calibri"/>
                <a:cs typeface="Calibri"/>
              </a:rPr>
              <a:t>μπορείτε</a:t>
            </a:r>
            <a:r>
              <a:rPr sz="1100" spc="5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100" spc="110" dirty="0">
                <a:solidFill>
                  <a:srgbClr val="0D0D0D"/>
                </a:solidFill>
                <a:latin typeface="Calibri"/>
                <a:cs typeface="Calibri"/>
              </a:rPr>
              <a:t>να</a:t>
            </a:r>
            <a:r>
              <a:rPr sz="1100" spc="55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100" spc="95" dirty="0">
                <a:solidFill>
                  <a:srgbClr val="0D0D0D"/>
                </a:solidFill>
                <a:latin typeface="Calibri"/>
                <a:cs typeface="Calibri"/>
              </a:rPr>
              <a:t>μοντελοποιείτε</a:t>
            </a:r>
            <a:r>
              <a:rPr sz="1100" spc="45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100" spc="90" dirty="0">
                <a:solidFill>
                  <a:srgbClr val="0D0D0D"/>
                </a:solidFill>
                <a:latin typeface="Calibri"/>
                <a:cs typeface="Calibri"/>
              </a:rPr>
              <a:t>το</a:t>
            </a:r>
            <a:r>
              <a:rPr sz="1100" spc="3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100" spc="85" dirty="0">
                <a:solidFill>
                  <a:srgbClr val="0D0D0D"/>
                </a:solidFill>
                <a:latin typeface="Calibri"/>
                <a:cs typeface="Calibri"/>
              </a:rPr>
              <a:t>δίκτυό</a:t>
            </a:r>
            <a:r>
              <a:rPr sz="1100" spc="35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100" spc="95" dirty="0">
                <a:solidFill>
                  <a:srgbClr val="0D0D0D"/>
                </a:solidFill>
                <a:latin typeface="Calibri"/>
                <a:cs typeface="Calibri"/>
              </a:rPr>
              <a:t>σας.</a:t>
            </a:r>
            <a:endParaRPr sz="11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894512" y="635"/>
            <a:ext cx="1818639" cy="6857365"/>
          </a:xfrm>
          <a:custGeom>
            <a:avLst/>
            <a:gdLst/>
            <a:ahLst/>
            <a:cxnLst/>
            <a:rect l="l" t="t" r="r" b="b"/>
            <a:pathLst>
              <a:path w="1818640" h="6857365">
                <a:moveTo>
                  <a:pt x="0" y="6857365"/>
                </a:moveTo>
                <a:lnTo>
                  <a:pt x="1818322" y="0"/>
                </a:lnTo>
              </a:path>
            </a:pathLst>
          </a:custGeom>
          <a:ln w="22224">
            <a:solidFill>
              <a:srgbClr val="D6791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51752" y="2506979"/>
            <a:ext cx="11771630" cy="3947160"/>
            <a:chOff x="51752" y="2506979"/>
            <a:chExt cx="11771630" cy="394716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1752" y="2543492"/>
              <a:ext cx="5913120" cy="3800792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10185" y="2701924"/>
              <a:ext cx="5416232" cy="3303904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698172" y="2506979"/>
              <a:ext cx="6124892" cy="3947160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893435" y="2701924"/>
              <a:ext cx="5554980" cy="3377247"/>
            </a:xfrm>
            <a:prstGeom prst="rect">
              <a:avLst/>
            </a:prstGeom>
          </p:spPr>
        </p:pic>
      </p:grpSp>
      <p:pic>
        <p:nvPicPr>
          <p:cNvPr id="8" name="object 8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9738359" y="179704"/>
            <a:ext cx="2345372" cy="1638300"/>
          </a:xfrm>
          <a:prstGeom prst="rect">
            <a:avLst/>
          </a:prstGeom>
        </p:spPr>
      </p:pic>
      <p:sp>
        <p:nvSpPr>
          <p:cNvPr id="9" name="object 9"/>
          <p:cNvSpPr txBox="1"/>
          <p:nvPr/>
        </p:nvSpPr>
        <p:spPr>
          <a:xfrm>
            <a:off x="9917430" y="33019"/>
            <a:ext cx="2174240" cy="1244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50" spc="60" dirty="0">
                <a:latin typeface="Calibri"/>
                <a:cs typeface="Calibri"/>
              </a:rPr>
              <a:t>CSP004_C_E:</a:t>
            </a:r>
            <a:r>
              <a:rPr sz="650" spc="35" dirty="0">
                <a:latin typeface="Calibri"/>
                <a:cs typeface="Calibri"/>
              </a:rPr>
              <a:t> </a:t>
            </a:r>
            <a:r>
              <a:rPr sz="650" spc="55" dirty="0">
                <a:latin typeface="Calibri"/>
                <a:cs typeface="Calibri"/>
              </a:rPr>
              <a:t>Abdelkader</a:t>
            </a:r>
            <a:r>
              <a:rPr sz="650" spc="30" dirty="0">
                <a:latin typeface="Calibri"/>
                <a:cs typeface="Calibri"/>
              </a:rPr>
              <a:t> </a:t>
            </a:r>
            <a:r>
              <a:rPr sz="650" spc="60" dirty="0">
                <a:latin typeface="Calibri"/>
                <a:cs typeface="Calibri"/>
              </a:rPr>
              <a:t>Shaaban</a:t>
            </a:r>
            <a:r>
              <a:rPr sz="650" spc="40" dirty="0">
                <a:latin typeface="Calibri"/>
                <a:cs typeface="Calibri"/>
              </a:rPr>
              <a:t> </a:t>
            </a:r>
            <a:r>
              <a:rPr sz="650" spc="55" dirty="0">
                <a:latin typeface="Calibri"/>
                <a:cs typeface="Calibri"/>
              </a:rPr>
              <a:t>και</a:t>
            </a:r>
            <a:r>
              <a:rPr sz="650" spc="25" dirty="0">
                <a:latin typeface="Calibri"/>
                <a:cs typeface="Calibri"/>
              </a:rPr>
              <a:t> </a:t>
            </a:r>
            <a:r>
              <a:rPr sz="650" spc="50" dirty="0">
                <a:latin typeface="Calibri"/>
                <a:cs typeface="Calibri"/>
              </a:rPr>
              <a:t>Stefan</a:t>
            </a:r>
            <a:r>
              <a:rPr sz="650" spc="30" dirty="0">
                <a:latin typeface="Calibri"/>
                <a:cs typeface="Calibri"/>
              </a:rPr>
              <a:t> </a:t>
            </a:r>
            <a:r>
              <a:rPr sz="650" spc="50" dirty="0">
                <a:latin typeface="Calibri"/>
                <a:cs typeface="Calibri"/>
              </a:rPr>
              <a:t>Schauer</a:t>
            </a:r>
            <a:endParaRPr sz="65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1198542" y="6038850"/>
            <a:ext cx="114935" cy="1079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715"/>
              </a:lnSpc>
            </a:pPr>
            <a:r>
              <a:rPr sz="650" spc="5" dirty="0">
                <a:latin typeface="Calibri"/>
                <a:cs typeface="Calibri"/>
              </a:rPr>
              <a:t>1</a:t>
            </a:r>
            <a:r>
              <a:rPr sz="650" spc="30" dirty="0">
                <a:latin typeface="Calibri"/>
                <a:cs typeface="Calibri"/>
              </a:rPr>
              <a:t>7</a:t>
            </a:r>
            <a:endParaRPr sz="650">
              <a:latin typeface="Calibri"/>
              <a:cs typeface="Calibri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875030" y="851217"/>
            <a:ext cx="5516880" cy="3683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250" spc="185" dirty="0">
                <a:solidFill>
                  <a:srgbClr val="000000"/>
                </a:solidFill>
              </a:rPr>
              <a:t>GNS3 </a:t>
            </a:r>
            <a:r>
              <a:rPr sz="2250" spc="150" dirty="0">
                <a:solidFill>
                  <a:srgbClr val="000000"/>
                </a:solidFill>
              </a:rPr>
              <a:t>Client</a:t>
            </a:r>
            <a:r>
              <a:rPr sz="2250" spc="195" dirty="0">
                <a:solidFill>
                  <a:srgbClr val="000000"/>
                </a:solidFill>
              </a:rPr>
              <a:t> </a:t>
            </a:r>
            <a:r>
              <a:rPr sz="2250" spc="130" dirty="0">
                <a:solidFill>
                  <a:srgbClr val="000000"/>
                </a:solidFill>
              </a:rPr>
              <a:t>για</a:t>
            </a:r>
            <a:r>
              <a:rPr sz="2250" spc="180" dirty="0">
                <a:solidFill>
                  <a:srgbClr val="000000"/>
                </a:solidFill>
              </a:rPr>
              <a:t> </a:t>
            </a:r>
            <a:r>
              <a:rPr sz="2250" spc="160" dirty="0">
                <a:solidFill>
                  <a:srgbClr val="000000"/>
                </a:solidFill>
              </a:rPr>
              <a:t>μοντελοποίηση</a:t>
            </a:r>
            <a:r>
              <a:rPr sz="2250" spc="190" dirty="0">
                <a:solidFill>
                  <a:srgbClr val="000000"/>
                </a:solidFill>
              </a:rPr>
              <a:t> </a:t>
            </a:r>
            <a:r>
              <a:rPr sz="2250" spc="160" dirty="0">
                <a:solidFill>
                  <a:srgbClr val="000000"/>
                </a:solidFill>
              </a:rPr>
              <a:t>δικτύου</a:t>
            </a:r>
            <a:endParaRPr sz="2250"/>
          </a:p>
        </p:txBody>
      </p:sp>
      <p:sp>
        <p:nvSpPr>
          <p:cNvPr id="11" name="object 11"/>
          <p:cNvSpPr txBox="1"/>
          <p:nvPr/>
        </p:nvSpPr>
        <p:spPr>
          <a:xfrm>
            <a:off x="556259" y="1490979"/>
            <a:ext cx="6577330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03505" indent="-90805">
              <a:lnSpc>
                <a:spcPct val="100000"/>
              </a:lnSpc>
              <a:spcBef>
                <a:spcPts val="100"/>
              </a:spcBef>
              <a:buClr>
                <a:srgbClr val="FFB800"/>
              </a:buClr>
              <a:buSzPct val="154545"/>
              <a:buFont typeface="Arial"/>
              <a:buChar char="•"/>
              <a:tabLst>
                <a:tab pos="103505" algn="l"/>
              </a:tabLst>
            </a:pPr>
            <a:r>
              <a:rPr sz="1100" spc="95" dirty="0">
                <a:solidFill>
                  <a:srgbClr val="0D0D0D"/>
                </a:solidFill>
                <a:latin typeface="Calibri"/>
                <a:cs typeface="Calibri"/>
              </a:rPr>
              <a:t>Έχετε</a:t>
            </a:r>
            <a:r>
              <a:rPr sz="1100" spc="45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100" spc="114" dirty="0">
                <a:solidFill>
                  <a:srgbClr val="0D0D0D"/>
                </a:solidFill>
                <a:latin typeface="Calibri"/>
                <a:cs typeface="Calibri"/>
              </a:rPr>
              <a:t>τώρα</a:t>
            </a:r>
            <a:r>
              <a:rPr sz="1100" spc="5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100" spc="95" dirty="0">
                <a:solidFill>
                  <a:srgbClr val="0D0D0D"/>
                </a:solidFill>
                <a:latin typeface="Calibri"/>
                <a:cs typeface="Calibri"/>
              </a:rPr>
              <a:t>λίστα</a:t>
            </a:r>
            <a:r>
              <a:rPr sz="1100" spc="55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100" spc="105" dirty="0">
                <a:solidFill>
                  <a:srgbClr val="0D0D0D"/>
                </a:solidFill>
                <a:latin typeface="Calibri"/>
                <a:cs typeface="Calibri"/>
              </a:rPr>
              <a:t>με</a:t>
            </a:r>
            <a:r>
              <a:rPr sz="1100" spc="5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100" spc="110" dirty="0">
                <a:solidFill>
                  <a:srgbClr val="0D0D0D"/>
                </a:solidFill>
                <a:latin typeface="Calibri"/>
                <a:cs typeface="Calibri"/>
              </a:rPr>
              <a:t>όλα</a:t>
            </a:r>
            <a:r>
              <a:rPr sz="1100" spc="55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100" spc="100" dirty="0">
                <a:solidFill>
                  <a:srgbClr val="0D0D0D"/>
                </a:solidFill>
                <a:latin typeface="Calibri"/>
                <a:cs typeface="Calibri"/>
              </a:rPr>
              <a:t>τα</a:t>
            </a:r>
            <a:r>
              <a:rPr sz="1100" spc="55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100" spc="110" dirty="0">
                <a:solidFill>
                  <a:srgbClr val="0D0D0D"/>
                </a:solidFill>
                <a:latin typeface="Calibri"/>
                <a:cs typeface="Calibri"/>
              </a:rPr>
              <a:t>ολοκληρωμένα</a:t>
            </a:r>
            <a:r>
              <a:rPr sz="1100" spc="45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100" spc="155" dirty="0">
                <a:solidFill>
                  <a:srgbClr val="0D0D0D"/>
                </a:solidFill>
                <a:latin typeface="Calibri"/>
                <a:cs typeface="Calibri"/>
              </a:rPr>
              <a:t>VM</a:t>
            </a:r>
            <a:r>
              <a:rPr sz="1100" spc="5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100" spc="90" dirty="0">
                <a:solidFill>
                  <a:srgbClr val="0D0D0D"/>
                </a:solidFill>
                <a:latin typeface="Calibri"/>
                <a:cs typeface="Calibri"/>
              </a:rPr>
              <a:t>και</a:t>
            </a:r>
            <a:r>
              <a:rPr sz="1100" spc="55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100" spc="100" dirty="0">
                <a:solidFill>
                  <a:srgbClr val="0D0D0D"/>
                </a:solidFill>
                <a:latin typeface="Calibri"/>
                <a:cs typeface="Calibri"/>
              </a:rPr>
              <a:t>μπορείτε</a:t>
            </a:r>
            <a:r>
              <a:rPr sz="1100" spc="5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100" spc="110" dirty="0">
                <a:solidFill>
                  <a:srgbClr val="0D0D0D"/>
                </a:solidFill>
                <a:latin typeface="Calibri"/>
                <a:cs typeface="Calibri"/>
              </a:rPr>
              <a:t>να</a:t>
            </a:r>
            <a:r>
              <a:rPr sz="1100" spc="55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100" spc="95" dirty="0">
                <a:solidFill>
                  <a:srgbClr val="0D0D0D"/>
                </a:solidFill>
                <a:latin typeface="Calibri"/>
                <a:cs typeface="Calibri"/>
              </a:rPr>
              <a:t>μοντελοποιείτε</a:t>
            </a:r>
            <a:r>
              <a:rPr sz="1100" spc="45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100" spc="90" dirty="0">
                <a:solidFill>
                  <a:srgbClr val="0D0D0D"/>
                </a:solidFill>
                <a:latin typeface="Calibri"/>
                <a:cs typeface="Calibri"/>
              </a:rPr>
              <a:t>το</a:t>
            </a:r>
            <a:r>
              <a:rPr sz="1100" spc="3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100" spc="85" dirty="0">
                <a:solidFill>
                  <a:srgbClr val="0D0D0D"/>
                </a:solidFill>
                <a:latin typeface="Calibri"/>
                <a:cs typeface="Calibri"/>
              </a:rPr>
              <a:t>δίκτυό</a:t>
            </a:r>
            <a:r>
              <a:rPr sz="1100" spc="35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100" spc="95" dirty="0">
                <a:solidFill>
                  <a:srgbClr val="0D0D0D"/>
                </a:solidFill>
                <a:latin typeface="Calibri"/>
                <a:cs typeface="Calibri"/>
              </a:rPr>
              <a:t>σας.</a:t>
            </a:r>
            <a:endParaRPr sz="11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207750" y="6326504"/>
            <a:ext cx="71755" cy="1244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50" spc="30" dirty="0">
                <a:latin typeface="Calibri"/>
                <a:cs typeface="Calibri"/>
              </a:rPr>
              <a:t>6</a:t>
            </a:r>
            <a:endParaRPr sz="650">
              <a:latin typeface="Calibri"/>
              <a:cs typeface="Calibri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6884987" y="0"/>
            <a:ext cx="4146550" cy="6878955"/>
            <a:chOff x="6884987" y="0"/>
            <a:chExt cx="4146550" cy="6878955"/>
          </a:xfrm>
        </p:grpSpPr>
        <p:sp>
          <p:nvSpPr>
            <p:cNvPr id="4" name="object 4"/>
            <p:cNvSpPr/>
            <p:nvPr/>
          </p:nvSpPr>
          <p:spPr>
            <a:xfrm>
              <a:off x="6896100" y="1270"/>
              <a:ext cx="1818639" cy="6856730"/>
            </a:xfrm>
            <a:custGeom>
              <a:avLst/>
              <a:gdLst/>
              <a:ahLst/>
              <a:cxnLst/>
              <a:rect l="l" t="t" r="r" b="b"/>
              <a:pathLst>
                <a:path w="1818640" h="6856730">
                  <a:moveTo>
                    <a:pt x="0" y="6856730"/>
                  </a:moveTo>
                  <a:lnTo>
                    <a:pt x="1818322" y="0"/>
                  </a:lnTo>
                </a:path>
              </a:pathLst>
            </a:custGeom>
            <a:ln w="22225">
              <a:solidFill>
                <a:srgbClr val="D6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7377747" y="0"/>
              <a:ext cx="2555875" cy="6858000"/>
            </a:xfrm>
            <a:custGeom>
              <a:avLst/>
              <a:gdLst/>
              <a:ahLst/>
              <a:cxnLst/>
              <a:rect l="l" t="t" r="r" b="b"/>
              <a:pathLst>
                <a:path w="2555875" h="6858000">
                  <a:moveTo>
                    <a:pt x="1542097" y="1537652"/>
                  </a:moveTo>
                  <a:lnTo>
                    <a:pt x="1494790" y="1544002"/>
                  </a:lnTo>
                  <a:lnTo>
                    <a:pt x="1451292" y="1562100"/>
                  </a:lnTo>
                  <a:lnTo>
                    <a:pt x="1413827" y="1590675"/>
                  </a:lnTo>
                  <a:lnTo>
                    <a:pt x="1384617" y="1628139"/>
                  </a:lnTo>
                  <a:lnTo>
                    <a:pt x="1365885" y="1673860"/>
                  </a:lnTo>
                  <a:lnTo>
                    <a:pt x="970915" y="3128645"/>
                  </a:lnTo>
                  <a:lnTo>
                    <a:pt x="0" y="6858000"/>
                  </a:lnTo>
                  <a:lnTo>
                    <a:pt x="26035" y="6858000"/>
                  </a:lnTo>
                  <a:lnTo>
                    <a:pt x="996632" y="3136265"/>
                  </a:lnTo>
                  <a:lnTo>
                    <a:pt x="1391285" y="1681479"/>
                  </a:lnTo>
                  <a:lnTo>
                    <a:pt x="1412240" y="1635442"/>
                  </a:lnTo>
                  <a:lnTo>
                    <a:pt x="1445577" y="1599247"/>
                  </a:lnTo>
                  <a:lnTo>
                    <a:pt x="1487805" y="1574800"/>
                  </a:lnTo>
                  <a:lnTo>
                    <a:pt x="1535747" y="1564322"/>
                  </a:lnTo>
                  <a:lnTo>
                    <a:pt x="1637665" y="1564322"/>
                  </a:lnTo>
                  <a:lnTo>
                    <a:pt x="1625600" y="1556702"/>
                  </a:lnTo>
                  <a:lnTo>
                    <a:pt x="1590992" y="1544002"/>
                  </a:lnTo>
                  <a:lnTo>
                    <a:pt x="1542097" y="1537652"/>
                  </a:lnTo>
                  <a:close/>
                </a:path>
                <a:path w="2555875" h="6858000">
                  <a:moveTo>
                    <a:pt x="1637665" y="1564322"/>
                  </a:moveTo>
                  <a:lnTo>
                    <a:pt x="1535747" y="1564322"/>
                  </a:lnTo>
                  <a:lnTo>
                    <a:pt x="1585912" y="1569402"/>
                  </a:lnTo>
                  <a:lnTo>
                    <a:pt x="1615122" y="1580514"/>
                  </a:lnTo>
                  <a:lnTo>
                    <a:pt x="1663700" y="1617662"/>
                  </a:lnTo>
                  <a:lnTo>
                    <a:pt x="1694497" y="1671954"/>
                  </a:lnTo>
                  <a:lnTo>
                    <a:pt x="1702117" y="1732597"/>
                  </a:lnTo>
                  <a:lnTo>
                    <a:pt x="1696720" y="1764029"/>
                  </a:lnTo>
                  <a:lnTo>
                    <a:pt x="1437005" y="2721927"/>
                  </a:lnTo>
                  <a:lnTo>
                    <a:pt x="1430655" y="2770822"/>
                  </a:lnTo>
                  <a:lnTo>
                    <a:pt x="1437005" y="2818129"/>
                  </a:lnTo>
                  <a:lnTo>
                    <a:pt x="1455102" y="2861627"/>
                  </a:lnTo>
                  <a:lnTo>
                    <a:pt x="1483677" y="2899092"/>
                  </a:lnTo>
                  <a:lnTo>
                    <a:pt x="1521460" y="2928302"/>
                  </a:lnTo>
                  <a:lnTo>
                    <a:pt x="1566862" y="2947035"/>
                  </a:lnTo>
                  <a:lnTo>
                    <a:pt x="1618932" y="2953067"/>
                  </a:lnTo>
                  <a:lnTo>
                    <a:pt x="1669097" y="2944812"/>
                  </a:lnTo>
                  <a:lnTo>
                    <a:pt x="1704340" y="2928302"/>
                  </a:lnTo>
                  <a:lnTo>
                    <a:pt x="1617662" y="2928302"/>
                  </a:lnTo>
                  <a:lnTo>
                    <a:pt x="1573212" y="2922904"/>
                  </a:lnTo>
                  <a:lnTo>
                    <a:pt x="1527175" y="2901950"/>
                  </a:lnTo>
                  <a:lnTo>
                    <a:pt x="1490980" y="2868612"/>
                  </a:lnTo>
                  <a:lnTo>
                    <a:pt x="1466532" y="2826385"/>
                  </a:lnTo>
                  <a:lnTo>
                    <a:pt x="1456055" y="2778442"/>
                  </a:lnTo>
                  <a:lnTo>
                    <a:pt x="1461135" y="2728277"/>
                  </a:lnTo>
                  <a:lnTo>
                    <a:pt x="1720850" y="1770379"/>
                  </a:lnTo>
                  <a:lnTo>
                    <a:pt x="1726882" y="1734820"/>
                  </a:lnTo>
                  <a:lnTo>
                    <a:pt x="1725930" y="1701800"/>
                  </a:lnTo>
                  <a:lnTo>
                    <a:pt x="1725930" y="1698942"/>
                  </a:lnTo>
                  <a:lnTo>
                    <a:pt x="1717992" y="1664017"/>
                  </a:lnTo>
                  <a:lnTo>
                    <a:pt x="1703070" y="1630679"/>
                  </a:lnTo>
                  <a:lnTo>
                    <a:pt x="1682115" y="1600517"/>
                  </a:lnTo>
                  <a:lnTo>
                    <a:pt x="1656080" y="1575752"/>
                  </a:lnTo>
                  <a:lnTo>
                    <a:pt x="1637665" y="1564322"/>
                  </a:lnTo>
                  <a:close/>
                </a:path>
                <a:path w="2555875" h="6858000">
                  <a:moveTo>
                    <a:pt x="2555875" y="0"/>
                  </a:moveTo>
                  <a:lnTo>
                    <a:pt x="2528570" y="0"/>
                  </a:lnTo>
                  <a:lnTo>
                    <a:pt x="2100177" y="1562100"/>
                  </a:lnTo>
                  <a:lnTo>
                    <a:pt x="1757680" y="2837497"/>
                  </a:lnTo>
                  <a:lnTo>
                    <a:pt x="1732915" y="2875279"/>
                  </a:lnTo>
                  <a:lnTo>
                    <a:pt x="1699895" y="2903537"/>
                  </a:lnTo>
                  <a:lnTo>
                    <a:pt x="1660525" y="2921635"/>
                  </a:lnTo>
                  <a:lnTo>
                    <a:pt x="1617662" y="2928302"/>
                  </a:lnTo>
                  <a:lnTo>
                    <a:pt x="1704340" y="2928302"/>
                  </a:lnTo>
                  <a:lnTo>
                    <a:pt x="1714817" y="2923540"/>
                  </a:lnTo>
                  <a:lnTo>
                    <a:pt x="1753235" y="2890520"/>
                  </a:lnTo>
                  <a:lnTo>
                    <a:pt x="1782127" y="2846387"/>
                  </a:lnTo>
                  <a:lnTo>
                    <a:pt x="1782127" y="2845117"/>
                  </a:lnTo>
                  <a:lnTo>
                    <a:pt x="2124710" y="1568132"/>
                  </a:lnTo>
                  <a:lnTo>
                    <a:pt x="2555875" y="0"/>
                  </a:lnTo>
                  <a:close/>
                </a:path>
              </a:pathLst>
            </a:custGeom>
            <a:solidFill>
              <a:srgbClr val="FFB8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548880" y="6167120"/>
              <a:ext cx="3294379" cy="612140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004300" y="2105659"/>
              <a:ext cx="2026920" cy="477520"/>
            </a:xfrm>
            <a:prstGeom prst="rect">
              <a:avLst/>
            </a:prstGeom>
          </p:spPr>
        </p:pic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1817687" y="614362"/>
            <a:ext cx="3669029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165" dirty="0">
                <a:solidFill>
                  <a:srgbClr val="000000"/>
                </a:solidFill>
              </a:rPr>
              <a:t>Wazuh:</a:t>
            </a:r>
            <a:r>
              <a:rPr spc="180" dirty="0">
                <a:solidFill>
                  <a:srgbClr val="000000"/>
                </a:solidFill>
              </a:rPr>
              <a:t> </a:t>
            </a:r>
            <a:r>
              <a:rPr spc="155" dirty="0">
                <a:solidFill>
                  <a:srgbClr val="000000"/>
                </a:solidFill>
              </a:rPr>
              <a:t>Κεντρικά</a:t>
            </a:r>
            <a:r>
              <a:rPr spc="175" dirty="0">
                <a:solidFill>
                  <a:srgbClr val="000000"/>
                </a:solidFill>
              </a:rPr>
              <a:t> </a:t>
            </a:r>
            <a:r>
              <a:rPr spc="155" dirty="0">
                <a:solidFill>
                  <a:srgbClr val="000000"/>
                </a:solidFill>
              </a:rPr>
              <a:t>εξαρτήματα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8308975" y="33019"/>
            <a:ext cx="2174240" cy="1244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50" spc="60" dirty="0">
                <a:latin typeface="Calibri"/>
                <a:cs typeface="Calibri"/>
              </a:rPr>
              <a:t>CSP004_C_E:</a:t>
            </a:r>
            <a:r>
              <a:rPr sz="650" spc="35" dirty="0">
                <a:latin typeface="Calibri"/>
                <a:cs typeface="Calibri"/>
              </a:rPr>
              <a:t> </a:t>
            </a:r>
            <a:r>
              <a:rPr sz="650" spc="55" dirty="0">
                <a:latin typeface="Calibri"/>
                <a:cs typeface="Calibri"/>
              </a:rPr>
              <a:t>Abdelkader</a:t>
            </a:r>
            <a:r>
              <a:rPr sz="650" spc="30" dirty="0">
                <a:latin typeface="Calibri"/>
                <a:cs typeface="Calibri"/>
              </a:rPr>
              <a:t> </a:t>
            </a:r>
            <a:r>
              <a:rPr sz="650" spc="60" dirty="0">
                <a:latin typeface="Calibri"/>
                <a:cs typeface="Calibri"/>
              </a:rPr>
              <a:t>Shaaban</a:t>
            </a:r>
            <a:r>
              <a:rPr sz="650" spc="40" dirty="0">
                <a:latin typeface="Calibri"/>
                <a:cs typeface="Calibri"/>
              </a:rPr>
              <a:t> </a:t>
            </a:r>
            <a:r>
              <a:rPr sz="650" spc="55" dirty="0">
                <a:latin typeface="Calibri"/>
                <a:cs typeface="Calibri"/>
              </a:rPr>
              <a:t>και</a:t>
            </a:r>
            <a:r>
              <a:rPr sz="650" spc="25" dirty="0">
                <a:latin typeface="Calibri"/>
                <a:cs typeface="Calibri"/>
              </a:rPr>
              <a:t> </a:t>
            </a:r>
            <a:r>
              <a:rPr sz="650" spc="50" dirty="0">
                <a:latin typeface="Calibri"/>
                <a:cs typeface="Calibri"/>
              </a:rPr>
              <a:t>Stefan</a:t>
            </a:r>
            <a:r>
              <a:rPr sz="650" spc="25" dirty="0">
                <a:latin typeface="Calibri"/>
                <a:cs typeface="Calibri"/>
              </a:rPr>
              <a:t> </a:t>
            </a:r>
            <a:r>
              <a:rPr sz="650" spc="50" dirty="0">
                <a:latin typeface="Calibri"/>
                <a:cs typeface="Calibri"/>
              </a:rPr>
              <a:t>Schauer</a:t>
            </a:r>
            <a:endParaRPr sz="650">
              <a:latin typeface="Calibri"/>
              <a:cs typeface="Calibri"/>
            </a:endParaRPr>
          </a:p>
        </p:txBody>
      </p:sp>
      <p:pic>
        <p:nvPicPr>
          <p:cNvPr id="10" name="object 1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526539" y="2014220"/>
            <a:ext cx="1531620" cy="260667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184140" y="1986279"/>
            <a:ext cx="1529080" cy="287972"/>
          </a:xfrm>
          <a:prstGeom prst="rect">
            <a:avLst/>
          </a:prstGeom>
        </p:spPr>
      </p:pic>
      <p:sp>
        <p:nvSpPr>
          <p:cNvPr id="12" name="object 12"/>
          <p:cNvSpPr txBox="1"/>
          <p:nvPr/>
        </p:nvSpPr>
        <p:spPr>
          <a:xfrm>
            <a:off x="758190" y="2588895"/>
            <a:ext cx="3258820" cy="5270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0"/>
              </a:spcBef>
            </a:pPr>
            <a:r>
              <a:rPr sz="1100" spc="110" dirty="0">
                <a:solidFill>
                  <a:srgbClr val="1F2328"/>
                </a:solidFill>
                <a:latin typeface="Calibri"/>
                <a:cs typeface="Calibri"/>
              </a:rPr>
              <a:t>Ο </a:t>
            </a:r>
            <a:r>
              <a:rPr sz="1100" b="1" spc="70" dirty="0">
                <a:solidFill>
                  <a:srgbClr val="1F2328"/>
                </a:solidFill>
                <a:latin typeface="Calibri"/>
                <a:cs typeface="Calibri"/>
              </a:rPr>
              <a:t>δείκτης </a:t>
            </a:r>
            <a:r>
              <a:rPr sz="1100" spc="90" dirty="0">
                <a:solidFill>
                  <a:srgbClr val="1F2328"/>
                </a:solidFill>
                <a:latin typeface="Calibri"/>
                <a:cs typeface="Calibri"/>
              </a:rPr>
              <a:t>Wazuh </a:t>
            </a:r>
            <a:r>
              <a:rPr sz="1100" spc="65" dirty="0">
                <a:solidFill>
                  <a:srgbClr val="1F2328"/>
                </a:solidFill>
                <a:latin typeface="Calibri"/>
                <a:cs typeface="Calibri"/>
              </a:rPr>
              <a:t>είναι </a:t>
            </a:r>
            <a:r>
              <a:rPr sz="1100" spc="75" dirty="0">
                <a:solidFill>
                  <a:srgbClr val="1F2328"/>
                </a:solidFill>
                <a:latin typeface="Calibri"/>
                <a:cs typeface="Calibri"/>
              </a:rPr>
              <a:t>μια </a:t>
            </a:r>
            <a:r>
              <a:rPr sz="1100" spc="85" dirty="0">
                <a:solidFill>
                  <a:srgbClr val="1F2328"/>
                </a:solidFill>
                <a:latin typeface="Calibri"/>
                <a:cs typeface="Calibri"/>
              </a:rPr>
              <a:t>υψηλής </a:t>
            </a:r>
            <a:r>
              <a:rPr sz="1100" b="1" spc="100" dirty="0">
                <a:solidFill>
                  <a:srgbClr val="1F2328"/>
                </a:solidFill>
                <a:latin typeface="Calibri"/>
                <a:cs typeface="Calibri"/>
              </a:rPr>
              <a:t>κλίμακας </a:t>
            </a:r>
            <a:r>
              <a:rPr sz="1100" b="1" spc="105" dirty="0">
                <a:solidFill>
                  <a:srgbClr val="1F2328"/>
                </a:solidFill>
                <a:latin typeface="Calibri"/>
                <a:cs typeface="Calibri"/>
              </a:rPr>
              <a:t> </a:t>
            </a:r>
            <a:r>
              <a:rPr sz="1100" spc="110" dirty="0">
                <a:solidFill>
                  <a:srgbClr val="1F2328"/>
                </a:solidFill>
                <a:latin typeface="Calibri"/>
                <a:cs typeface="Calibri"/>
              </a:rPr>
              <a:t>μηχανή </a:t>
            </a:r>
            <a:r>
              <a:rPr sz="1100" b="1" spc="105" dirty="0">
                <a:solidFill>
                  <a:srgbClr val="1F2328"/>
                </a:solidFill>
                <a:latin typeface="Calibri"/>
                <a:cs typeface="Calibri"/>
              </a:rPr>
              <a:t>αναζήτησης </a:t>
            </a:r>
            <a:r>
              <a:rPr sz="1100" b="1" spc="95" dirty="0">
                <a:solidFill>
                  <a:srgbClr val="1F2328"/>
                </a:solidFill>
                <a:latin typeface="Calibri"/>
                <a:cs typeface="Calibri"/>
              </a:rPr>
              <a:t>και</a:t>
            </a:r>
            <a:r>
              <a:rPr sz="1100" b="1" spc="100" dirty="0">
                <a:solidFill>
                  <a:srgbClr val="1F2328"/>
                </a:solidFill>
                <a:latin typeface="Calibri"/>
                <a:cs typeface="Calibri"/>
              </a:rPr>
              <a:t> </a:t>
            </a:r>
            <a:r>
              <a:rPr sz="1100" b="1" spc="110" dirty="0">
                <a:solidFill>
                  <a:srgbClr val="1F2328"/>
                </a:solidFill>
                <a:latin typeface="Calibri"/>
                <a:cs typeface="Calibri"/>
              </a:rPr>
              <a:t>ανάλυσης πλήρους </a:t>
            </a:r>
            <a:r>
              <a:rPr sz="1100" b="1" spc="114" dirty="0">
                <a:solidFill>
                  <a:srgbClr val="1F2328"/>
                </a:solidFill>
                <a:latin typeface="Calibri"/>
                <a:cs typeface="Calibri"/>
              </a:rPr>
              <a:t> </a:t>
            </a:r>
            <a:r>
              <a:rPr sz="1100" b="1" spc="95" dirty="0">
                <a:solidFill>
                  <a:srgbClr val="1F2328"/>
                </a:solidFill>
                <a:latin typeface="Calibri"/>
                <a:cs typeface="Calibri"/>
              </a:rPr>
              <a:t>κειμένου</a:t>
            </a:r>
            <a:r>
              <a:rPr sz="1100" spc="95" dirty="0">
                <a:solidFill>
                  <a:srgbClr val="1F2328"/>
                </a:solidFill>
                <a:latin typeface="Calibri"/>
                <a:cs typeface="Calibri"/>
              </a:rPr>
              <a:t>.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148907" y="6610667"/>
            <a:ext cx="803275" cy="1809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620"/>
              </a:lnSpc>
            </a:pPr>
            <a:r>
              <a:rPr sz="550" u="sng" spc="35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6"/>
              </a:rPr>
              <a:t>|Εγκατεστημένο</a:t>
            </a:r>
            <a:r>
              <a:rPr sz="550" u="sng" spc="-20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6"/>
              </a:rPr>
              <a:t> </a:t>
            </a:r>
            <a:r>
              <a:rPr sz="550" u="sng" spc="35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6"/>
              </a:rPr>
              <a:t>αρχ</a:t>
            </a:r>
            <a:r>
              <a:rPr sz="550" u="sng" spc="35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</a:rPr>
              <a:t>είο</a:t>
            </a:r>
            <a:endParaRPr sz="5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0"/>
              </a:spcBef>
            </a:pPr>
            <a:r>
              <a:rPr sz="550" spc="35" dirty="0">
                <a:solidFill>
                  <a:srgbClr val="85872B"/>
                </a:solidFill>
                <a:latin typeface="Calibri"/>
                <a:cs typeface="Calibri"/>
                <a:hlinkClick r:id="rId6"/>
              </a:rPr>
              <a:t>εγκατάστασ</a:t>
            </a:r>
            <a:r>
              <a:rPr sz="550" spc="35" dirty="0">
                <a:solidFill>
                  <a:srgbClr val="85872B"/>
                </a:solidFill>
                <a:latin typeface="Calibri"/>
                <a:cs typeface="Calibri"/>
              </a:rPr>
              <a:t>ης</a:t>
            </a:r>
            <a:endParaRPr sz="55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758190" y="3366770"/>
            <a:ext cx="3258820" cy="5270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0"/>
              </a:spcBef>
            </a:pPr>
            <a:r>
              <a:rPr sz="1100" spc="80" dirty="0">
                <a:solidFill>
                  <a:srgbClr val="1F2328"/>
                </a:solidFill>
                <a:latin typeface="Calibri"/>
                <a:cs typeface="Calibri"/>
              </a:rPr>
              <a:t>Αυτό</a:t>
            </a:r>
            <a:r>
              <a:rPr sz="1100" spc="85" dirty="0">
                <a:solidFill>
                  <a:srgbClr val="1F2328"/>
                </a:solidFill>
                <a:latin typeface="Calibri"/>
                <a:cs typeface="Calibri"/>
              </a:rPr>
              <a:t> </a:t>
            </a:r>
            <a:r>
              <a:rPr sz="1100" spc="70" dirty="0">
                <a:solidFill>
                  <a:srgbClr val="1F2328"/>
                </a:solidFill>
                <a:latin typeface="Calibri"/>
                <a:cs typeface="Calibri"/>
              </a:rPr>
              <a:t>το</a:t>
            </a:r>
            <a:r>
              <a:rPr sz="1100" spc="75" dirty="0">
                <a:solidFill>
                  <a:srgbClr val="1F2328"/>
                </a:solidFill>
                <a:latin typeface="Calibri"/>
                <a:cs typeface="Calibri"/>
              </a:rPr>
              <a:t> </a:t>
            </a:r>
            <a:r>
              <a:rPr sz="1100" spc="70" dirty="0">
                <a:solidFill>
                  <a:srgbClr val="1F2328"/>
                </a:solidFill>
                <a:latin typeface="Calibri"/>
                <a:cs typeface="Calibri"/>
              </a:rPr>
              <a:t>κεντρικό</a:t>
            </a:r>
            <a:r>
              <a:rPr sz="1100" spc="75" dirty="0">
                <a:solidFill>
                  <a:srgbClr val="1F2328"/>
                </a:solidFill>
                <a:latin typeface="Calibri"/>
                <a:cs typeface="Calibri"/>
              </a:rPr>
              <a:t> </a:t>
            </a:r>
            <a:r>
              <a:rPr sz="1100" spc="80" dirty="0">
                <a:solidFill>
                  <a:srgbClr val="1F2328"/>
                </a:solidFill>
                <a:latin typeface="Calibri"/>
                <a:cs typeface="Calibri"/>
              </a:rPr>
              <a:t>εξάρτημα</a:t>
            </a:r>
            <a:r>
              <a:rPr sz="1100" spc="85" dirty="0">
                <a:solidFill>
                  <a:srgbClr val="1F2328"/>
                </a:solidFill>
                <a:latin typeface="Calibri"/>
                <a:cs typeface="Calibri"/>
              </a:rPr>
              <a:t> </a:t>
            </a:r>
            <a:r>
              <a:rPr sz="1100" b="1" spc="70" dirty="0">
                <a:solidFill>
                  <a:srgbClr val="1F2328"/>
                </a:solidFill>
                <a:latin typeface="Calibri"/>
                <a:cs typeface="Calibri"/>
              </a:rPr>
              <a:t>ευρετηριάζει</a:t>
            </a:r>
            <a:r>
              <a:rPr sz="1100" b="1" spc="75" dirty="0">
                <a:solidFill>
                  <a:srgbClr val="1F2328"/>
                </a:solidFill>
                <a:latin typeface="Calibri"/>
                <a:cs typeface="Calibri"/>
              </a:rPr>
              <a:t> </a:t>
            </a:r>
            <a:r>
              <a:rPr sz="1100" spc="70" dirty="0">
                <a:solidFill>
                  <a:srgbClr val="1F2328"/>
                </a:solidFill>
                <a:latin typeface="Calibri"/>
                <a:cs typeface="Calibri"/>
              </a:rPr>
              <a:t>και </a:t>
            </a:r>
            <a:r>
              <a:rPr sz="1100" spc="75" dirty="0">
                <a:solidFill>
                  <a:srgbClr val="1F2328"/>
                </a:solidFill>
                <a:latin typeface="Calibri"/>
                <a:cs typeface="Calibri"/>
              </a:rPr>
              <a:t> </a:t>
            </a:r>
            <a:r>
              <a:rPr sz="1100" b="1" spc="80" dirty="0">
                <a:solidFill>
                  <a:srgbClr val="1F2328"/>
                </a:solidFill>
                <a:latin typeface="Calibri"/>
                <a:cs typeface="Calibri"/>
              </a:rPr>
              <a:t>αποθηκεύει </a:t>
            </a:r>
            <a:r>
              <a:rPr sz="1100" b="1" spc="55" dirty="0">
                <a:solidFill>
                  <a:srgbClr val="1F2328"/>
                </a:solidFill>
                <a:latin typeface="Calibri"/>
                <a:cs typeface="Calibri"/>
              </a:rPr>
              <a:t>τις </a:t>
            </a:r>
            <a:r>
              <a:rPr sz="1100" b="1" spc="70" dirty="0">
                <a:solidFill>
                  <a:srgbClr val="1F2328"/>
                </a:solidFill>
                <a:latin typeface="Calibri"/>
                <a:cs typeface="Calibri"/>
              </a:rPr>
              <a:t>ειδοποιήσεις </a:t>
            </a:r>
            <a:r>
              <a:rPr sz="1100" b="1" spc="85" dirty="0">
                <a:solidFill>
                  <a:srgbClr val="1F2328"/>
                </a:solidFill>
                <a:latin typeface="Calibri"/>
                <a:cs typeface="Calibri"/>
              </a:rPr>
              <a:t>που </a:t>
            </a:r>
            <a:r>
              <a:rPr sz="1100" b="1" spc="80" dirty="0">
                <a:solidFill>
                  <a:srgbClr val="1F2328"/>
                </a:solidFill>
                <a:latin typeface="Calibri"/>
                <a:cs typeface="Calibri"/>
              </a:rPr>
              <a:t>παράγονται </a:t>
            </a:r>
            <a:r>
              <a:rPr sz="1100" b="1" spc="85" dirty="0">
                <a:solidFill>
                  <a:srgbClr val="1F2328"/>
                </a:solidFill>
                <a:latin typeface="Calibri"/>
                <a:cs typeface="Calibri"/>
              </a:rPr>
              <a:t> </a:t>
            </a:r>
            <a:r>
              <a:rPr sz="1100" spc="90" dirty="0">
                <a:solidFill>
                  <a:srgbClr val="1F2328"/>
                </a:solidFill>
                <a:latin typeface="Calibri"/>
                <a:cs typeface="Calibri"/>
              </a:rPr>
              <a:t>από</a:t>
            </a:r>
            <a:r>
              <a:rPr sz="1100" spc="30" dirty="0">
                <a:solidFill>
                  <a:srgbClr val="1F2328"/>
                </a:solidFill>
                <a:latin typeface="Calibri"/>
                <a:cs typeface="Calibri"/>
              </a:rPr>
              <a:t> </a:t>
            </a:r>
            <a:r>
              <a:rPr sz="1100" spc="70" dirty="0">
                <a:solidFill>
                  <a:srgbClr val="1F2328"/>
                </a:solidFill>
                <a:latin typeface="Calibri"/>
                <a:cs typeface="Calibri"/>
              </a:rPr>
              <a:t>τον</a:t>
            </a:r>
            <a:r>
              <a:rPr sz="1100" spc="35" dirty="0">
                <a:solidFill>
                  <a:srgbClr val="1F2328"/>
                </a:solidFill>
                <a:latin typeface="Calibri"/>
                <a:cs typeface="Calibri"/>
              </a:rPr>
              <a:t> </a:t>
            </a:r>
            <a:r>
              <a:rPr sz="1100" spc="65" dirty="0">
                <a:solidFill>
                  <a:srgbClr val="1F2328"/>
                </a:solidFill>
                <a:latin typeface="Calibri"/>
                <a:cs typeface="Calibri"/>
              </a:rPr>
              <a:t>εξυπηρετητή</a:t>
            </a:r>
            <a:r>
              <a:rPr sz="1100" spc="20" dirty="0">
                <a:solidFill>
                  <a:srgbClr val="1F2328"/>
                </a:solidFill>
                <a:latin typeface="Calibri"/>
                <a:cs typeface="Calibri"/>
              </a:rPr>
              <a:t> </a:t>
            </a:r>
            <a:r>
              <a:rPr sz="1100" spc="80" dirty="0">
                <a:solidFill>
                  <a:srgbClr val="1F2328"/>
                </a:solidFill>
                <a:latin typeface="Calibri"/>
                <a:cs typeface="Calibri"/>
              </a:rPr>
              <a:t>Wazuh.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4577715" y="2549525"/>
            <a:ext cx="3260090" cy="6940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0"/>
              </a:spcBef>
            </a:pPr>
            <a:r>
              <a:rPr sz="1100" spc="110" dirty="0">
                <a:solidFill>
                  <a:srgbClr val="1F2328"/>
                </a:solidFill>
                <a:latin typeface="Calibri"/>
                <a:cs typeface="Calibri"/>
              </a:rPr>
              <a:t>Ο </a:t>
            </a:r>
            <a:r>
              <a:rPr sz="1100" b="1" spc="75" dirty="0">
                <a:solidFill>
                  <a:srgbClr val="1F2328"/>
                </a:solidFill>
                <a:latin typeface="Calibri"/>
                <a:cs typeface="Calibri"/>
              </a:rPr>
              <a:t>εξυπηρετητής </a:t>
            </a:r>
            <a:r>
              <a:rPr sz="1100" spc="90" dirty="0">
                <a:solidFill>
                  <a:srgbClr val="1F2328"/>
                </a:solidFill>
                <a:latin typeface="Calibri"/>
                <a:cs typeface="Calibri"/>
              </a:rPr>
              <a:t>Wazuh </a:t>
            </a:r>
            <a:r>
              <a:rPr sz="1100" b="1" spc="75" dirty="0">
                <a:solidFill>
                  <a:srgbClr val="1F2328"/>
                </a:solidFill>
                <a:latin typeface="Calibri"/>
                <a:cs typeface="Calibri"/>
              </a:rPr>
              <a:t>αναλύει </a:t>
            </a:r>
            <a:r>
              <a:rPr sz="1100" b="1" spc="80" dirty="0">
                <a:solidFill>
                  <a:srgbClr val="1F2328"/>
                </a:solidFill>
                <a:latin typeface="Calibri"/>
                <a:cs typeface="Calibri"/>
              </a:rPr>
              <a:t>τα δεδομένα </a:t>
            </a:r>
            <a:r>
              <a:rPr sz="1100" b="1" spc="85" dirty="0">
                <a:solidFill>
                  <a:srgbClr val="1F2328"/>
                </a:solidFill>
                <a:latin typeface="Calibri"/>
                <a:cs typeface="Calibri"/>
              </a:rPr>
              <a:t> </a:t>
            </a:r>
            <a:r>
              <a:rPr sz="1100" b="1" spc="90" dirty="0">
                <a:solidFill>
                  <a:srgbClr val="1F2328"/>
                </a:solidFill>
                <a:latin typeface="Calibri"/>
                <a:cs typeface="Calibri"/>
              </a:rPr>
              <a:t>που </a:t>
            </a:r>
            <a:r>
              <a:rPr sz="1100" b="1" spc="80" dirty="0">
                <a:solidFill>
                  <a:srgbClr val="1F2328"/>
                </a:solidFill>
                <a:latin typeface="Calibri"/>
                <a:cs typeface="Calibri"/>
              </a:rPr>
              <a:t>λαμβάνονται </a:t>
            </a:r>
            <a:r>
              <a:rPr sz="1100" spc="90" dirty="0">
                <a:solidFill>
                  <a:srgbClr val="1F2328"/>
                </a:solidFill>
                <a:latin typeface="Calibri"/>
                <a:cs typeface="Calibri"/>
              </a:rPr>
              <a:t>από </a:t>
            </a:r>
            <a:r>
              <a:rPr sz="1100" spc="75" dirty="0">
                <a:solidFill>
                  <a:srgbClr val="1F2328"/>
                </a:solidFill>
                <a:latin typeface="Calibri"/>
                <a:cs typeface="Calibri"/>
              </a:rPr>
              <a:t>τους </a:t>
            </a:r>
            <a:r>
              <a:rPr sz="1100" b="1" spc="80" dirty="0">
                <a:solidFill>
                  <a:srgbClr val="1F2328"/>
                </a:solidFill>
                <a:latin typeface="Calibri"/>
                <a:cs typeface="Calibri"/>
              </a:rPr>
              <a:t>πράκτορες </a:t>
            </a:r>
            <a:r>
              <a:rPr sz="1100" spc="70" dirty="0">
                <a:solidFill>
                  <a:srgbClr val="1F2328"/>
                </a:solidFill>
                <a:latin typeface="Calibri"/>
                <a:cs typeface="Calibri"/>
              </a:rPr>
              <a:t>και </a:t>
            </a:r>
            <a:r>
              <a:rPr sz="1100" spc="75" dirty="0">
                <a:solidFill>
                  <a:srgbClr val="1F2328"/>
                </a:solidFill>
                <a:latin typeface="Calibri"/>
                <a:cs typeface="Calibri"/>
              </a:rPr>
              <a:t>τα </a:t>
            </a:r>
            <a:r>
              <a:rPr sz="1100" spc="80" dirty="0">
                <a:solidFill>
                  <a:srgbClr val="1F2328"/>
                </a:solidFill>
                <a:latin typeface="Calibri"/>
                <a:cs typeface="Calibri"/>
              </a:rPr>
              <a:t> </a:t>
            </a:r>
            <a:r>
              <a:rPr sz="1100" spc="70" dirty="0">
                <a:solidFill>
                  <a:srgbClr val="1F2328"/>
                </a:solidFill>
                <a:latin typeface="Calibri"/>
                <a:cs typeface="Calibri"/>
              </a:rPr>
              <a:t>επεξεργάζεται</a:t>
            </a:r>
            <a:r>
              <a:rPr sz="1100" spc="75" dirty="0">
                <a:solidFill>
                  <a:srgbClr val="1F2328"/>
                </a:solidFill>
                <a:latin typeface="Calibri"/>
                <a:cs typeface="Calibri"/>
              </a:rPr>
              <a:t> χρησιμοποιώντας</a:t>
            </a:r>
            <a:r>
              <a:rPr sz="1100" spc="80" dirty="0">
                <a:solidFill>
                  <a:srgbClr val="1F2328"/>
                </a:solidFill>
                <a:latin typeface="Calibri"/>
                <a:cs typeface="Calibri"/>
              </a:rPr>
              <a:t> </a:t>
            </a:r>
            <a:r>
              <a:rPr sz="1100" spc="75" dirty="0">
                <a:solidFill>
                  <a:srgbClr val="1F2328"/>
                </a:solidFill>
                <a:latin typeface="Calibri"/>
                <a:cs typeface="Calibri"/>
              </a:rPr>
              <a:t>πληροφορίες </a:t>
            </a:r>
            <a:r>
              <a:rPr sz="1100" spc="-235" dirty="0">
                <a:solidFill>
                  <a:srgbClr val="1F2328"/>
                </a:solidFill>
                <a:latin typeface="Calibri"/>
                <a:cs typeface="Calibri"/>
              </a:rPr>
              <a:t> </a:t>
            </a:r>
            <a:r>
              <a:rPr sz="1100" spc="70" dirty="0">
                <a:solidFill>
                  <a:srgbClr val="1F2328"/>
                </a:solidFill>
                <a:latin typeface="Calibri"/>
                <a:cs typeface="Calibri"/>
              </a:rPr>
              <a:t>σχετικά</a:t>
            </a:r>
            <a:r>
              <a:rPr sz="1100" spc="30" dirty="0">
                <a:solidFill>
                  <a:srgbClr val="1F2328"/>
                </a:solidFill>
                <a:latin typeface="Calibri"/>
                <a:cs typeface="Calibri"/>
              </a:rPr>
              <a:t> </a:t>
            </a:r>
            <a:r>
              <a:rPr sz="1100" spc="80" dirty="0">
                <a:solidFill>
                  <a:srgbClr val="1F2328"/>
                </a:solidFill>
                <a:latin typeface="Calibri"/>
                <a:cs typeface="Calibri"/>
              </a:rPr>
              <a:t>με</a:t>
            </a:r>
            <a:r>
              <a:rPr sz="1100" spc="35" dirty="0">
                <a:solidFill>
                  <a:srgbClr val="1F2328"/>
                </a:solidFill>
                <a:latin typeface="Calibri"/>
                <a:cs typeface="Calibri"/>
              </a:rPr>
              <a:t> </a:t>
            </a:r>
            <a:r>
              <a:rPr sz="1100" spc="65" dirty="0">
                <a:solidFill>
                  <a:srgbClr val="1F2328"/>
                </a:solidFill>
                <a:latin typeface="Calibri"/>
                <a:cs typeface="Calibri"/>
              </a:rPr>
              <a:t>απειλές.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4577715" y="3495675"/>
            <a:ext cx="3261360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608330" algn="l"/>
                <a:tab pos="1237615" algn="l"/>
              </a:tabLst>
            </a:pPr>
            <a:r>
              <a:rPr sz="1100" spc="105" dirty="0">
                <a:solidFill>
                  <a:srgbClr val="1F2328"/>
                </a:solidFill>
                <a:latin typeface="Calibri"/>
                <a:cs typeface="Calibri"/>
              </a:rPr>
              <a:t>Ένας	</a:t>
            </a:r>
            <a:r>
              <a:rPr sz="1100" b="1" spc="114" dirty="0">
                <a:solidFill>
                  <a:srgbClr val="1F2328"/>
                </a:solidFill>
                <a:latin typeface="Calibri"/>
                <a:cs typeface="Calibri"/>
              </a:rPr>
              <a:t>μόνο	</a:t>
            </a:r>
            <a:r>
              <a:rPr sz="1100" b="1" spc="100" dirty="0">
                <a:solidFill>
                  <a:srgbClr val="1F2328"/>
                </a:solidFill>
                <a:latin typeface="Calibri"/>
                <a:cs typeface="Calibri"/>
              </a:rPr>
              <a:t>εξυπηρετητής/εξυπηρετητής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4577715" y="3662679"/>
            <a:ext cx="3259454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100" dirty="0">
                <a:solidFill>
                  <a:srgbClr val="1F2328"/>
                </a:solidFill>
                <a:latin typeface="Calibri"/>
                <a:cs typeface="Calibri"/>
              </a:rPr>
              <a:t>μπορεί</a:t>
            </a:r>
            <a:r>
              <a:rPr sz="1100" spc="310" dirty="0">
                <a:solidFill>
                  <a:srgbClr val="1F2328"/>
                </a:solidFill>
                <a:latin typeface="Calibri"/>
                <a:cs typeface="Calibri"/>
              </a:rPr>
              <a:t> </a:t>
            </a:r>
            <a:r>
              <a:rPr sz="1100" b="1" spc="114" dirty="0">
                <a:solidFill>
                  <a:srgbClr val="1F2328"/>
                </a:solidFill>
                <a:latin typeface="Calibri"/>
                <a:cs typeface="Calibri"/>
              </a:rPr>
              <a:t>να</a:t>
            </a:r>
            <a:r>
              <a:rPr sz="1100" b="1" spc="310" dirty="0">
                <a:solidFill>
                  <a:srgbClr val="1F2328"/>
                </a:solidFill>
                <a:latin typeface="Calibri"/>
                <a:cs typeface="Calibri"/>
              </a:rPr>
              <a:t> </a:t>
            </a:r>
            <a:r>
              <a:rPr sz="1100" b="1" spc="105" dirty="0">
                <a:solidFill>
                  <a:srgbClr val="1F2328"/>
                </a:solidFill>
                <a:latin typeface="Calibri"/>
                <a:cs typeface="Calibri"/>
              </a:rPr>
              <a:t>αναλύσει</a:t>
            </a:r>
            <a:r>
              <a:rPr sz="1100" b="1" spc="310" dirty="0">
                <a:solidFill>
                  <a:srgbClr val="1F2328"/>
                </a:solidFill>
                <a:latin typeface="Calibri"/>
                <a:cs typeface="Calibri"/>
              </a:rPr>
              <a:t> </a:t>
            </a:r>
            <a:r>
              <a:rPr sz="1100" b="1" spc="110" dirty="0">
                <a:solidFill>
                  <a:srgbClr val="1F2328"/>
                </a:solidFill>
                <a:latin typeface="Calibri"/>
                <a:cs typeface="Calibri"/>
              </a:rPr>
              <a:t>δεδομένα</a:t>
            </a:r>
            <a:r>
              <a:rPr sz="1100" b="1" spc="310" dirty="0">
                <a:solidFill>
                  <a:srgbClr val="1F2328"/>
                </a:solidFill>
                <a:latin typeface="Calibri"/>
                <a:cs typeface="Calibri"/>
              </a:rPr>
              <a:t> </a:t>
            </a:r>
            <a:r>
              <a:rPr sz="1100" spc="120" dirty="0">
                <a:solidFill>
                  <a:srgbClr val="1F2328"/>
                </a:solidFill>
                <a:latin typeface="Calibri"/>
                <a:cs typeface="Calibri"/>
              </a:rPr>
              <a:t>από</a:t>
            </a:r>
            <a:r>
              <a:rPr sz="1100" spc="310" dirty="0">
                <a:solidFill>
                  <a:srgbClr val="1F2328"/>
                </a:solidFill>
                <a:latin typeface="Calibri"/>
                <a:cs typeface="Calibri"/>
              </a:rPr>
              <a:t> </a:t>
            </a:r>
            <a:r>
              <a:rPr sz="1100" b="1" spc="90" dirty="0">
                <a:solidFill>
                  <a:srgbClr val="1F2328"/>
                </a:solidFill>
                <a:latin typeface="Calibri"/>
                <a:cs typeface="Calibri"/>
              </a:rPr>
              <a:t>χιλ</a:t>
            </a:r>
            <a:r>
              <a:rPr sz="1100" spc="90" dirty="0">
                <a:solidFill>
                  <a:srgbClr val="1F2328"/>
                </a:solidFill>
                <a:latin typeface="Calibri"/>
                <a:cs typeface="Calibri"/>
              </a:rPr>
              <a:t>ιάδες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4577715" y="3829684"/>
            <a:ext cx="3260725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036319" algn="l"/>
                <a:tab pos="1522730" algn="l"/>
                <a:tab pos="1962150" algn="l"/>
                <a:tab pos="2923540" algn="l"/>
              </a:tabLst>
            </a:pPr>
            <a:r>
              <a:rPr sz="1100" b="1" spc="125" dirty="0">
                <a:solidFill>
                  <a:srgbClr val="1F2328"/>
                </a:solidFill>
                <a:latin typeface="Calibri"/>
                <a:cs typeface="Calibri"/>
              </a:rPr>
              <a:t>π</a:t>
            </a:r>
            <a:r>
              <a:rPr sz="1100" b="1" spc="110" dirty="0">
                <a:solidFill>
                  <a:srgbClr val="1F2328"/>
                </a:solidFill>
                <a:latin typeface="Calibri"/>
                <a:cs typeface="Calibri"/>
              </a:rPr>
              <a:t>ρ</a:t>
            </a:r>
            <a:r>
              <a:rPr sz="1100" b="1" spc="105" dirty="0">
                <a:solidFill>
                  <a:srgbClr val="1F2328"/>
                </a:solidFill>
                <a:latin typeface="Calibri"/>
                <a:cs typeface="Calibri"/>
              </a:rPr>
              <a:t>άκτορε</a:t>
            </a:r>
            <a:r>
              <a:rPr sz="1100" b="1" spc="90" dirty="0">
                <a:solidFill>
                  <a:srgbClr val="1F2328"/>
                </a:solidFill>
                <a:latin typeface="Calibri"/>
                <a:cs typeface="Calibri"/>
              </a:rPr>
              <a:t>ς</a:t>
            </a:r>
            <a:r>
              <a:rPr sz="1100" b="1" dirty="0">
                <a:solidFill>
                  <a:srgbClr val="1F2328"/>
                </a:solidFill>
                <a:latin typeface="Calibri"/>
                <a:cs typeface="Calibri"/>
              </a:rPr>
              <a:t>	</a:t>
            </a:r>
            <a:r>
              <a:rPr sz="1100" spc="95" dirty="0">
                <a:solidFill>
                  <a:srgbClr val="1F2328"/>
                </a:solidFill>
                <a:latin typeface="Calibri"/>
                <a:cs typeface="Calibri"/>
              </a:rPr>
              <a:t>κ</a:t>
            </a:r>
            <a:r>
              <a:rPr sz="1100" spc="125" dirty="0">
                <a:solidFill>
                  <a:srgbClr val="1F2328"/>
                </a:solidFill>
                <a:latin typeface="Calibri"/>
                <a:cs typeface="Calibri"/>
              </a:rPr>
              <a:t>α</a:t>
            </a:r>
            <a:r>
              <a:rPr sz="1100" spc="60" dirty="0">
                <a:solidFill>
                  <a:srgbClr val="1F2328"/>
                </a:solidFill>
                <a:latin typeface="Calibri"/>
                <a:cs typeface="Calibri"/>
              </a:rPr>
              <a:t>ι</a:t>
            </a:r>
            <a:r>
              <a:rPr sz="1100" dirty="0">
                <a:solidFill>
                  <a:srgbClr val="1F2328"/>
                </a:solidFill>
                <a:latin typeface="Calibri"/>
                <a:cs typeface="Calibri"/>
              </a:rPr>
              <a:t>	</a:t>
            </a:r>
            <a:r>
              <a:rPr sz="1100" spc="95" dirty="0">
                <a:solidFill>
                  <a:srgbClr val="1F2328"/>
                </a:solidFill>
                <a:latin typeface="Calibri"/>
                <a:cs typeface="Calibri"/>
              </a:rPr>
              <a:t>ν</a:t>
            </a:r>
            <a:r>
              <a:rPr sz="1100" spc="125" dirty="0">
                <a:solidFill>
                  <a:srgbClr val="1F2328"/>
                </a:solidFill>
                <a:latin typeface="Calibri"/>
                <a:cs typeface="Calibri"/>
              </a:rPr>
              <a:t>α</a:t>
            </a:r>
            <a:r>
              <a:rPr sz="1100" dirty="0">
                <a:solidFill>
                  <a:srgbClr val="1F2328"/>
                </a:solidFill>
                <a:latin typeface="Calibri"/>
                <a:cs typeface="Calibri"/>
              </a:rPr>
              <a:t>	</a:t>
            </a:r>
            <a:r>
              <a:rPr sz="1100" spc="95" dirty="0">
                <a:solidFill>
                  <a:srgbClr val="1F2328"/>
                </a:solidFill>
                <a:latin typeface="Calibri"/>
                <a:cs typeface="Calibri"/>
              </a:rPr>
              <a:t>ε</a:t>
            </a:r>
            <a:r>
              <a:rPr sz="1100" spc="120" dirty="0">
                <a:solidFill>
                  <a:srgbClr val="1F2328"/>
                </a:solidFill>
                <a:latin typeface="Calibri"/>
                <a:cs typeface="Calibri"/>
              </a:rPr>
              <a:t>π</a:t>
            </a:r>
            <a:r>
              <a:rPr sz="1100" spc="95" dirty="0">
                <a:solidFill>
                  <a:srgbClr val="1F2328"/>
                </a:solidFill>
                <a:latin typeface="Calibri"/>
                <a:cs typeface="Calibri"/>
              </a:rPr>
              <a:t>ε</a:t>
            </a:r>
            <a:r>
              <a:rPr sz="1100" spc="85" dirty="0">
                <a:solidFill>
                  <a:srgbClr val="1F2328"/>
                </a:solidFill>
                <a:latin typeface="Calibri"/>
                <a:cs typeface="Calibri"/>
              </a:rPr>
              <a:t>κτ</a:t>
            </a:r>
            <a:r>
              <a:rPr sz="1100" spc="125" dirty="0">
                <a:solidFill>
                  <a:srgbClr val="1F2328"/>
                </a:solidFill>
                <a:latin typeface="Calibri"/>
                <a:cs typeface="Calibri"/>
              </a:rPr>
              <a:t>α</a:t>
            </a:r>
            <a:r>
              <a:rPr sz="1100" spc="105" dirty="0">
                <a:solidFill>
                  <a:srgbClr val="1F2328"/>
                </a:solidFill>
                <a:latin typeface="Calibri"/>
                <a:cs typeface="Calibri"/>
              </a:rPr>
              <a:t>θε</a:t>
            </a:r>
            <a:r>
              <a:rPr sz="1100" spc="60" dirty="0">
                <a:solidFill>
                  <a:srgbClr val="1F2328"/>
                </a:solidFill>
                <a:latin typeface="Calibri"/>
                <a:cs typeface="Calibri"/>
              </a:rPr>
              <a:t>ί</a:t>
            </a:r>
            <a:r>
              <a:rPr sz="1100" dirty="0">
                <a:solidFill>
                  <a:srgbClr val="1F2328"/>
                </a:solidFill>
                <a:latin typeface="Calibri"/>
                <a:cs typeface="Calibri"/>
              </a:rPr>
              <a:t>	</a:t>
            </a:r>
            <a:r>
              <a:rPr sz="1100" spc="95" dirty="0">
                <a:solidFill>
                  <a:srgbClr val="1F2328"/>
                </a:solidFill>
                <a:latin typeface="Calibri"/>
                <a:cs typeface="Calibri"/>
              </a:rPr>
              <a:t>ότ</a:t>
            </a:r>
            <a:r>
              <a:rPr sz="1100" spc="125" dirty="0">
                <a:solidFill>
                  <a:srgbClr val="1F2328"/>
                </a:solidFill>
                <a:latin typeface="Calibri"/>
                <a:cs typeface="Calibri"/>
              </a:rPr>
              <a:t>α</a:t>
            </a:r>
            <a:r>
              <a:rPr sz="1100" spc="100" dirty="0">
                <a:solidFill>
                  <a:srgbClr val="1F2328"/>
                </a:solidFill>
                <a:latin typeface="Calibri"/>
                <a:cs typeface="Calibri"/>
              </a:rPr>
              <a:t>ν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4577715" y="3996690"/>
            <a:ext cx="1915795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100" dirty="0">
                <a:solidFill>
                  <a:srgbClr val="1F2328"/>
                </a:solidFill>
                <a:latin typeface="Calibri"/>
                <a:cs typeface="Calibri"/>
              </a:rPr>
              <a:t>δημιουργηθεί</a:t>
            </a:r>
            <a:r>
              <a:rPr sz="1100" spc="25" dirty="0">
                <a:solidFill>
                  <a:srgbClr val="1F2328"/>
                </a:solidFill>
                <a:latin typeface="Calibri"/>
                <a:cs typeface="Calibri"/>
              </a:rPr>
              <a:t> </a:t>
            </a:r>
            <a:r>
              <a:rPr sz="1100" spc="120" dirty="0">
                <a:solidFill>
                  <a:srgbClr val="1F2328"/>
                </a:solidFill>
                <a:latin typeface="Calibri"/>
                <a:cs typeface="Calibri"/>
              </a:rPr>
              <a:t>ως</a:t>
            </a:r>
            <a:r>
              <a:rPr sz="1100" spc="25" dirty="0">
                <a:solidFill>
                  <a:srgbClr val="1F2328"/>
                </a:solidFill>
                <a:latin typeface="Calibri"/>
                <a:cs typeface="Calibri"/>
              </a:rPr>
              <a:t> </a:t>
            </a:r>
            <a:r>
              <a:rPr sz="1100" b="1" spc="105" dirty="0">
                <a:solidFill>
                  <a:srgbClr val="1F2328"/>
                </a:solidFill>
                <a:latin typeface="Calibri"/>
                <a:cs typeface="Calibri"/>
              </a:rPr>
              <a:t>συστάδα.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4577715" y="4441825"/>
            <a:ext cx="3258820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70" dirty="0">
                <a:solidFill>
                  <a:srgbClr val="1F2328"/>
                </a:solidFill>
                <a:latin typeface="Calibri"/>
                <a:cs typeface="Calibri"/>
              </a:rPr>
              <a:t>Χρησιμοποιείται</a:t>
            </a:r>
            <a:r>
              <a:rPr sz="1100" spc="345" dirty="0">
                <a:solidFill>
                  <a:srgbClr val="1F2328"/>
                </a:solidFill>
                <a:latin typeface="Calibri"/>
                <a:cs typeface="Calibri"/>
              </a:rPr>
              <a:t> </a:t>
            </a:r>
            <a:r>
              <a:rPr sz="1100" spc="70" dirty="0">
                <a:solidFill>
                  <a:srgbClr val="1F2328"/>
                </a:solidFill>
                <a:latin typeface="Calibri"/>
                <a:cs typeface="Calibri"/>
              </a:rPr>
              <a:t>επίσης</a:t>
            </a:r>
            <a:r>
              <a:rPr sz="1100" spc="340" dirty="0">
                <a:solidFill>
                  <a:srgbClr val="1F2328"/>
                </a:solidFill>
                <a:latin typeface="Calibri"/>
                <a:cs typeface="Calibri"/>
              </a:rPr>
              <a:t> </a:t>
            </a:r>
            <a:r>
              <a:rPr sz="1100" spc="70" dirty="0">
                <a:solidFill>
                  <a:srgbClr val="1F2328"/>
                </a:solidFill>
                <a:latin typeface="Calibri"/>
                <a:cs typeface="Calibri"/>
              </a:rPr>
              <a:t>για</a:t>
            </a:r>
            <a:r>
              <a:rPr sz="1100" spc="340" dirty="0">
                <a:solidFill>
                  <a:srgbClr val="1F2328"/>
                </a:solidFill>
                <a:latin typeface="Calibri"/>
                <a:cs typeface="Calibri"/>
              </a:rPr>
              <a:t> </a:t>
            </a:r>
            <a:r>
              <a:rPr sz="1100" b="1" spc="75" dirty="0">
                <a:solidFill>
                  <a:srgbClr val="1F2328"/>
                </a:solidFill>
                <a:latin typeface="Calibri"/>
                <a:cs typeface="Calibri"/>
              </a:rPr>
              <a:t>τη</a:t>
            </a:r>
            <a:r>
              <a:rPr sz="1100" b="1" spc="335" dirty="0">
                <a:solidFill>
                  <a:srgbClr val="1F2328"/>
                </a:solidFill>
                <a:latin typeface="Calibri"/>
                <a:cs typeface="Calibri"/>
              </a:rPr>
              <a:t> </a:t>
            </a:r>
            <a:r>
              <a:rPr sz="1100" b="1" spc="70" dirty="0">
                <a:solidFill>
                  <a:srgbClr val="1F2328"/>
                </a:solidFill>
                <a:latin typeface="Calibri"/>
                <a:cs typeface="Calibri"/>
              </a:rPr>
              <a:t>διαχείριση</a:t>
            </a:r>
            <a:r>
              <a:rPr sz="1100" b="1" spc="340" dirty="0">
                <a:solidFill>
                  <a:srgbClr val="1F2328"/>
                </a:solidFill>
                <a:latin typeface="Calibri"/>
                <a:cs typeface="Calibri"/>
              </a:rPr>
              <a:t> </a:t>
            </a:r>
            <a:r>
              <a:rPr sz="1100" spc="80" dirty="0">
                <a:solidFill>
                  <a:srgbClr val="1F2328"/>
                </a:solidFill>
                <a:latin typeface="Calibri"/>
                <a:cs typeface="Calibri"/>
              </a:rPr>
              <a:t>των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4577715" y="4608829"/>
            <a:ext cx="3258820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146810" algn="l"/>
                <a:tab pos="2493010" algn="l"/>
                <a:tab pos="3110230" algn="l"/>
              </a:tabLst>
            </a:pPr>
            <a:r>
              <a:rPr sz="1100" b="1" spc="95" dirty="0">
                <a:solidFill>
                  <a:srgbClr val="1F2328"/>
                </a:solidFill>
                <a:latin typeface="Calibri"/>
                <a:cs typeface="Calibri"/>
              </a:rPr>
              <a:t>π</a:t>
            </a:r>
            <a:r>
              <a:rPr sz="1100" b="1" spc="80" dirty="0">
                <a:solidFill>
                  <a:srgbClr val="1F2328"/>
                </a:solidFill>
                <a:latin typeface="Calibri"/>
                <a:cs typeface="Calibri"/>
              </a:rPr>
              <a:t>ρακτόρων</a:t>
            </a:r>
            <a:r>
              <a:rPr sz="1100" b="1" spc="40" dirty="0">
                <a:solidFill>
                  <a:srgbClr val="1F2328"/>
                </a:solidFill>
                <a:latin typeface="Calibri"/>
                <a:cs typeface="Calibri"/>
              </a:rPr>
              <a:t>,</a:t>
            </a:r>
            <a:r>
              <a:rPr sz="1100" b="1" dirty="0">
                <a:solidFill>
                  <a:srgbClr val="1F2328"/>
                </a:solidFill>
                <a:latin typeface="Calibri"/>
                <a:cs typeface="Calibri"/>
              </a:rPr>
              <a:t>	</a:t>
            </a:r>
            <a:r>
              <a:rPr sz="1100" spc="80" dirty="0">
                <a:solidFill>
                  <a:srgbClr val="1F2328"/>
                </a:solidFill>
                <a:latin typeface="Calibri"/>
                <a:cs typeface="Calibri"/>
              </a:rPr>
              <a:t>δ</a:t>
            </a:r>
            <a:r>
              <a:rPr sz="1100" spc="45" dirty="0">
                <a:solidFill>
                  <a:srgbClr val="1F2328"/>
                </a:solidFill>
                <a:latin typeface="Calibri"/>
                <a:cs typeface="Calibri"/>
              </a:rPr>
              <a:t>ι</a:t>
            </a:r>
            <a:r>
              <a:rPr sz="1100" spc="90" dirty="0">
                <a:solidFill>
                  <a:srgbClr val="1F2328"/>
                </a:solidFill>
                <a:latin typeface="Calibri"/>
                <a:cs typeface="Calibri"/>
              </a:rPr>
              <a:t>α</a:t>
            </a:r>
            <a:r>
              <a:rPr sz="1100" spc="80" dirty="0">
                <a:solidFill>
                  <a:srgbClr val="1F2328"/>
                </a:solidFill>
                <a:latin typeface="Calibri"/>
                <a:cs typeface="Calibri"/>
              </a:rPr>
              <a:t>ρθρ</a:t>
            </a:r>
            <a:r>
              <a:rPr sz="1100" spc="114" dirty="0">
                <a:solidFill>
                  <a:srgbClr val="1F2328"/>
                </a:solidFill>
                <a:latin typeface="Calibri"/>
                <a:cs typeface="Calibri"/>
              </a:rPr>
              <a:t>ώ</a:t>
            </a:r>
            <a:r>
              <a:rPr sz="1100" spc="70" dirty="0">
                <a:solidFill>
                  <a:srgbClr val="1F2328"/>
                </a:solidFill>
                <a:latin typeface="Calibri"/>
                <a:cs typeface="Calibri"/>
              </a:rPr>
              <a:t>ν</a:t>
            </a:r>
            <a:r>
              <a:rPr sz="1100" spc="80" dirty="0">
                <a:solidFill>
                  <a:srgbClr val="1F2328"/>
                </a:solidFill>
                <a:latin typeface="Calibri"/>
                <a:cs typeface="Calibri"/>
              </a:rPr>
              <a:t>ο</a:t>
            </a:r>
            <a:r>
              <a:rPr sz="1100" spc="75" dirty="0">
                <a:solidFill>
                  <a:srgbClr val="1F2328"/>
                </a:solidFill>
                <a:latin typeface="Calibri"/>
                <a:cs typeface="Calibri"/>
              </a:rPr>
              <a:t>ν</a:t>
            </a:r>
            <a:r>
              <a:rPr sz="1100" spc="55" dirty="0">
                <a:solidFill>
                  <a:srgbClr val="1F2328"/>
                </a:solidFill>
                <a:latin typeface="Calibri"/>
                <a:cs typeface="Calibri"/>
              </a:rPr>
              <a:t>τ</a:t>
            </a:r>
            <a:r>
              <a:rPr sz="1100" spc="90" dirty="0">
                <a:solidFill>
                  <a:srgbClr val="1F2328"/>
                </a:solidFill>
                <a:latin typeface="Calibri"/>
                <a:cs typeface="Calibri"/>
              </a:rPr>
              <a:t>ά</a:t>
            </a:r>
            <a:r>
              <a:rPr sz="1100" spc="65" dirty="0">
                <a:solidFill>
                  <a:srgbClr val="1F2328"/>
                </a:solidFill>
                <a:latin typeface="Calibri"/>
                <a:cs typeface="Calibri"/>
              </a:rPr>
              <a:t>ς</a:t>
            </a:r>
            <a:r>
              <a:rPr sz="1100" dirty="0">
                <a:solidFill>
                  <a:srgbClr val="1F2328"/>
                </a:solidFill>
                <a:latin typeface="Calibri"/>
                <a:cs typeface="Calibri"/>
              </a:rPr>
              <a:t>	</a:t>
            </a:r>
            <a:r>
              <a:rPr sz="1100" spc="70" dirty="0">
                <a:solidFill>
                  <a:srgbClr val="1F2328"/>
                </a:solidFill>
                <a:latin typeface="Calibri"/>
                <a:cs typeface="Calibri"/>
              </a:rPr>
              <a:t>το</a:t>
            </a:r>
            <a:r>
              <a:rPr sz="1100" spc="90" dirty="0">
                <a:solidFill>
                  <a:srgbClr val="1F2328"/>
                </a:solidFill>
                <a:latin typeface="Calibri"/>
                <a:cs typeface="Calibri"/>
              </a:rPr>
              <a:t>υ</a:t>
            </a:r>
            <a:r>
              <a:rPr sz="1100" spc="65" dirty="0">
                <a:solidFill>
                  <a:srgbClr val="1F2328"/>
                </a:solidFill>
                <a:latin typeface="Calibri"/>
                <a:cs typeface="Calibri"/>
              </a:rPr>
              <a:t>ς</a:t>
            </a:r>
            <a:r>
              <a:rPr sz="1100" dirty="0">
                <a:solidFill>
                  <a:srgbClr val="1F2328"/>
                </a:solidFill>
                <a:latin typeface="Calibri"/>
                <a:cs typeface="Calibri"/>
              </a:rPr>
              <a:t>	</a:t>
            </a:r>
            <a:r>
              <a:rPr sz="1100" b="1" spc="70" dirty="0">
                <a:solidFill>
                  <a:srgbClr val="1F2328"/>
                </a:solidFill>
                <a:latin typeface="Calibri"/>
                <a:cs typeface="Calibri"/>
              </a:rPr>
              <a:t>ε</a:t>
            </a:r>
            <a:r>
              <a:rPr sz="1100" b="1" spc="60" dirty="0">
                <a:solidFill>
                  <a:srgbClr val="1F2328"/>
                </a:solidFill>
                <a:latin typeface="Calibri"/>
                <a:cs typeface="Calibri"/>
              </a:rPr>
              <a:t>ξ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4577715" y="4775834"/>
            <a:ext cx="2466340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b="1" spc="85" dirty="0">
                <a:solidFill>
                  <a:srgbClr val="1F2328"/>
                </a:solidFill>
                <a:latin typeface="Calibri"/>
                <a:cs typeface="Calibri"/>
              </a:rPr>
              <a:t>αποστάσεως</a:t>
            </a:r>
            <a:r>
              <a:rPr sz="1100" b="1" spc="30" dirty="0">
                <a:solidFill>
                  <a:srgbClr val="1F2328"/>
                </a:solidFill>
                <a:latin typeface="Calibri"/>
                <a:cs typeface="Calibri"/>
              </a:rPr>
              <a:t> </a:t>
            </a:r>
            <a:r>
              <a:rPr sz="1100" b="1" spc="80" dirty="0">
                <a:solidFill>
                  <a:srgbClr val="1F2328"/>
                </a:solidFill>
                <a:latin typeface="Calibri"/>
                <a:cs typeface="Calibri"/>
              </a:rPr>
              <a:t>όταν</a:t>
            </a:r>
            <a:r>
              <a:rPr sz="1100" b="1" spc="35" dirty="0">
                <a:solidFill>
                  <a:srgbClr val="1F2328"/>
                </a:solidFill>
                <a:latin typeface="Calibri"/>
                <a:cs typeface="Calibri"/>
              </a:rPr>
              <a:t> </a:t>
            </a:r>
            <a:r>
              <a:rPr sz="1100" spc="65" dirty="0">
                <a:solidFill>
                  <a:srgbClr val="1F2328"/>
                </a:solidFill>
                <a:latin typeface="Calibri"/>
                <a:cs typeface="Calibri"/>
              </a:rPr>
              <a:t>είναι</a:t>
            </a:r>
            <a:r>
              <a:rPr sz="1100" spc="25" dirty="0">
                <a:solidFill>
                  <a:srgbClr val="1F2328"/>
                </a:solidFill>
                <a:latin typeface="Calibri"/>
                <a:cs typeface="Calibri"/>
              </a:rPr>
              <a:t> </a:t>
            </a:r>
            <a:r>
              <a:rPr sz="1100" spc="70" dirty="0">
                <a:solidFill>
                  <a:srgbClr val="1F2328"/>
                </a:solidFill>
                <a:latin typeface="Calibri"/>
                <a:cs typeface="Calibri"/>
              </a:rPr>
              <a:t>απαραίτητο.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8380094" y="2544445"/>
            <a:ext cx="3164205" cy="5270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0"/>
              </a:spcBef>
            </a:pPr>
            <a:r>
              <a:rPr sz="1100" b="1" spc="80" dirty="0">
                <a:solidFill>
                  <a:srgbClr val="1F2328"/>
                </a:solidFill>
                <a:latin typeface="Calibri"/>
                <a:cs typeface="Calibri"/>
              </a:rPr>
              <a:t>Το</a:t>
            </a:r>
            <a:r>
              <a:rPr sz="1100" b="1" spc="85" dirty="0">
                <a:solidFill>
                  <a:srgbClr val="1F2328"/>
                </a:solidFill>
                <a:latin typeface="Calibri"/>
                <a:cs typeface="Calibri"/>
              </a:rPr>
              <a:t> ταμπλό </a:t>
            </a:r>
            <a:r>
              <a:rPr sz="1100" spc="75" dirty="0">
                <a:solidFill>
                  <a:srgbClr val="1F2328"/>
                </a:solidFill>
                <a:latin typeface="Calibri"/>
                <a:cs typeface="Calibri"/>
              </a:rPr>
              <a:t>του</a:t>
            </a:r>
            <a:r>
              <a:rPr sz="1100" spc="80" dirty="0">
                <a:solidFill>
                  <a:srgbClr val="1F2328"/>
                </a:solidFill>
                <a:latin typeface="Calibri"/>
                <a:cs typeface="Calibri"/>
              </a:rPr>
              <a:t> </a:t>
            </a:r>
            <a:r>
              <a:rPr sz="1100" spc="90" dirty="0">
                <a:solidFill>
                  <a:srgbClr val="1F2328"/>
                </a:solidFill>
                <a:latin typeface="Calibri"/>
                <a:cs typeface="Calibri"/>
              </a:rPr>
              <a:t>Wazuh </a:t>
            </a:r>
            <a:r>
              <a:rPr sz="1100" spc="65" dirty="0">
                <a:solidFill>
                  <a:srgbClr val="1F2328"/>
                </a:solidFill>
                <a:latin typeface="Calibri"/>
                <a:cs typeface="Calibri"/>
              </a:rPr>
              <a:t>είναι</a:t>
            </a:r>
            <a:r>
              <a:rPr sz="1100" spc="70" dirty="0">
                <a:solidFill>
                  <a:srgbClr val="1F2328"/>
                </a:solidFill>
                <a:latin typeface="Calibri"/>
                <a:cs typeface="Calibri"/>
              </a:rPr>
              <a:t> το</a:t>
            </a:r>
            <a:r>
              <a:rPr sz="1100" spc="75" dirty="0">
                <a:solidFill>
                  <a:srgbClr val="1F2328"/>
                </a:solidFill>
                <a:latin typeface="Calibri"/>
                <a:cs typeface="Calibri"/>
              </a:rPr>
              <a:t> </a:t>
            </a:r>
            <a:r>
              <a:rPr sz="1100" spc="70" dirty="0">
                <a:solidFill>
                  <a:srgbClr val="1F2328"/>
                </a:solidFill>
                <a:latin typeface="Calibri"/>
                <a:cs typeface="Calibri"/>
              </a:rPr>
              <a:t>διαδικτυακό </a:t>
            </a:r>
            <a:r>
              <a:rPr sz="1100" spc="75" dirty="0">
                <a:solidFill>
                  <a:srgbClr val="1F2328"/>
                </a:solidFill>
                <a:latin typeface="Calibri"/>
                <a:cs typeface="Calibri"/>
              </a:rPr>
              <a:t> </a:t>
            </a:r>
            <a:r>
              <a:rPr sz="1100" b="1" spc="80" dirty="0">
                <a:solidFill>
                  <a:srgbClr val="1F2328"/>
                </a:solidFill>
                <a:latin typeface="Calibri"/>
                <a:cs typeface="Calibri"/>
              </a:rPr>
              <a:t>περιβάλλον χρήστη </a:t>
            </a:r>
            <a:r>
              <a:rPr sz="1100" spc="70" dirty="0">
                <a:solidFill>
                  <a:srgbClr val="1F2328"/>
                </a:solidFill>
                <a:latin typeface="Calibri"/>
                <a:cs typeface="Calibri"/>
              </a:rPr>
              <a:t>για </a:t>
            </a:r>
            <a:r>
              <a:rPr sz="1100" b="1" spc="75" dirty="0">
                <a:solidFill>
                  <a:srgbClr val="1F2328"/>
                </a:solidFill>
                <a:latin typeface="Calibri"/>
                <a:cs typeface="Calibri"/>
              </a:rPr>
              <a:t>την οπτικοποίηση, την </a:t>
            </a:r>
            <a:r>
              <a:rPr sz="1100" b="1" spc="-235" dirty="0">
                <a:solidFill>
                  <a:srgbClr val="1F2328"/>
                </a:solidFill>
                <a:latin typeface="Calibri"/>
                <a:cs typeface="Calibri"/>
              </a:rPr>
              <a:t> </a:t>
            </a:r>
            <a:r>
              <a:rPr sz="1100" b="1" spc="85" dirty="0">
                <a:solidFill>
                  <a:srgbClr val="1F2328"/>
                </a:solidFill>
                <a:latin typeface="Calibri"/>
                <a:cs typeface="Calibri"/>
              </a:rPr>
              <a:t>ανάλυση</a:t>
            </a:r>
            <a:r>
              <a:rPr sz="1100" b="1" spc="30" dirty="0">
                <a:solidFill>
                  <a:srgbClr val="1F2328"/>
                </a:solidFill>
                <a:latin typeface="Calibri"/>
                <a:cs typeface="Calibri"/>
              </a:rPr>
              <a:t> </a:t>
            </a:r>
            <a:r>
              <a:rPr sz="1100" b="1" spc="70" dirty="0">
                <a:solidFill>
                  <a:srgbClr val="1F2328"/>
                </a:solidFill>
                <a:latin typeface="Calibri"/>
                <a:cs typeface="Calibri"/>
              </a:rPr>
              <a:t>και</a:t>
            </a:r>
            <a:r>
              <a:rPr sz="1100" b="1" spc="40" dirty="0">
                <a:solidFill>
                  <a:srgbClr val="1F2328"/>
                </a:solidFill>
                <a:latin typeface="Calibri"/>
                <a:cs typeface="Calibri"/>
              </a:rPr>
              <a:t> </a:t>
            </a:r>
            <a:r>
              <a:rPr sz="1100" spc="65" dirty="0">
                <a:solidFill>
                  <a:srgbClr val="1F2328"/>
                </a:solidFill>
                <a:latin typeface="Calibri"/>
                <a:cs typeface="Calibri"/>
              </a:rPr>
              <a:t>τη</a:t>
            </a:r>
            <a:r>
              <a:rPr sz="1100" spc="15" dirty="0">
                <a:solidFill>
                  <a:srgbClr val="1F2328"/>
                </a:solidFill>
                <a:latin typeface="Calibri"/>
                <a:cs typeface="Calibri"/>
              </a:rPr>
              <a:t> </a:t>
            </a:r>
            <a:r>
              <a:rPr sz="1100" spc="60" dirty="0">
                <a:solidFill>
                  <a:srgbClr val="1F2328"/>
                </a:solidFill>
                <a:latin typeface="Calibri"/>
                <a:cs typeface="Calibri"/>
              </a:rPr>
              <a:t>διαχείριση</a:t>
            </a:r>
            <a:r>
              <a:rPr sz="1100" spc="15" dirty="0">
                <a:solidFill>
                  <a:srgbClr val="1F2328"/>
                </a:solidFill>
                <a:latin typeface="Calibri"/>
                <a:cs typeface="Calibri"/>
              </a:rPr>
              <a:t> </a:t>
            </a:r>
            <a:r>
              <a:rPr sz="1100" spc="75" dirty="0">
                <a:solidFill>
                  <a:srgbClr val="1F2328"/>
                </a:solidFill>
                <a:latin typeface="Calibri"/>
                <a:cs typeface="Calibri"/>
              </a:rPr>
              <a:t>δεδομένων.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8380094" y="3323590"/>
            <a:ext cx="3170555" cy="8610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315"/>
              </a:lnSpc>
              <a:spcBef>
                <a:spcPts val="100"/>
              </a:spcBef>
            </a:pPr>
            <a:r>
              <a:rPr sz="1100" spc="75" dirty="0">
                <a:solidFill>
                  <a:srgbClr val="1F2328"/>
                </a:solidFill>
                <a:latin typeface="Calibri"/>
                <a:cs typeface="Calibri"/>
              </a:rPr>
              <a:t>Περιλαμβάνει</a:t>
            </a:r>
            <a:r>
              <a:rPr sz="1100" spc="40" dirty="0">
                <a:solidFill>
                  <a:srgbClr val="1F2328"/>
                </a:solidFill>
                <a:latin typeface="Calibri"/>
                <a:cs typeface="Calibri"/>
              </a:rPr>
              <a:t> </a:t>
            </a:r>
            <a:r>
              <a:rPr sz="1100" b="1" spc="70" dirty="0">
                <a:solidFill>
                  <a:srgbClr val="1F2328"/>
                </a:solidFill>
                <a:latin typeface="Calibri"/>
                <a:cs typeface="Calibri"/>
              </a:rPr>
              <a:t>πίνακες</a:t>
            </a:r>
            <a:r>
              <a:rPr sz="1100" b="1" spc="40" dirty="0">
                <a:solidFill>
                  <a:srgbClr val="1F2328"/>
                </a:solidFill>
                <a:latin typeface="Calibri"/>
                <a:cs typeface="Calibri"/>
              </a:rPr>
              <a:t> </a:t>
            </a:r>
            <a:r>
              <a:rPr sz="1100" b="1" spc="75" dirty="0">
                <a:solidFill>
                  <a:srgbClr val="1F2328"/>
                </a:solidFill>
                <a:latin typeface="Calibri"/>
                <a:cs typeface="Calibri"/>
              </a:rPr>
              <a:t>ελέγχου</a:t>
            </a:r>
            <a:r>
              <a:rPr sz="1100" b="1" spc="35" dirty="0">
                <a:solidFill>
                  <a:srgbClr val="1F2328"/>
                </a:solidFill>
                <a:latin typeface="Calibri"/>
                <a:cs typeface="Calibri"/>
              </a:rPr>
              <a:t> </a:t>
            </a:r>
            <a:r>
              <a:rPr sz="1100" spc="70" dirty="0">
                <a:solidFill>
                  <a:srgbClr val="1F2328"/>
                </a:solidFill>
                <a:latin typeface="Calibri"/>
                <a:cs typeface="Calibri"/>
              </a:rPr>
              <a:t>για</a:t>
            </a:r>
            <a:r>
              <a:rPr sz="1100" spc="40" dirty="0">
                <a:solidFill>
                  <a:srgbClr val="1F2328"/>
                </a:solidFill>
                <a:latin typeface="Calibri"/>
                <a:cs typeface="Calibri"/>
              </a:rPr>
              <a:t> </a:t>
            </a:r>
            <a:r>
              <a:rPr sz="1100" spc="60" dirty="0">
                <a:solidFill>
                  <a:srgbClr val="1F2328"/>
                </a:solidFill>
                <a:latin typeface="Calibri"/>
                <a:cs typeface="Calibri"/>
              </a:rPr>
              <a:t>ρυθμιστικές</a:t>
            </a:r>
            <a:endParaRPr sz="1100">
              <a:latin typeface="Calibri"/>
              <a:cs typeface="Calibri"/>
            </a:endParaRPr>
          </a:p>
          <a:p>
            <a:pPr marL="12700" marR="5080" indent="1727200">
              <a:lnSpc>
                <a:spcPts val="1310"/>
              </a:lnSpc>
              <a:spcBef>
                <a:spcPts val="50"/>
              </a:spcBef>
              <a:tabLst>
                <a:tab pos="370205" algn="l"/>
                <a:tab pos="1192530" algn="l"/>
                <a:tab pos="2002155" algn="l"/>
                <a:tab pos="2684145" algn="l"/>
              </a:tabLst>
            </a:pPr>
            <a:r>
              <a:rPr sz="1100" b="1" spc="80" dirty="0">
                <a:solidFill>
                  <a:srgbClr val="1F2328"/>
                </a:solidFill>
                <a:latin typeface="Calibri"/>
                <a:cs typeface="Calibri"/>
              </a:rPr>
              <a:t>συμμόρφωση, </a:t>
            </a:r>
            <a:r>
              <a:rPr sz="1100" b="1" spc="85" dirty="0">
                <a:solidFill>
                  <a:srgbClr val="1F2328"/>
                </a:solidFill>
                <a:latin typeface="Calibri"/>
                <a:cs typeface="Calibri"/>
              </a:rPr>
              <a:t> </a:t>
            </a:r>
            <a:r>
              <a:rPr sz="1100" b="1" spc="70" dirty="0">
                <a:solidFill>
                  <a:srgbClr val="1F2328"/>
                </a:solidFill>
                <a:latin typeface="Calibri"/>
                <a:cs typeface="Calibri"/>
              </a:rPr>
              <a:t>Ευπάθειες,</a:t>
            </a:r>
            <a:r>
              <a:rPr sz="1100" b="1" spc="225" dirty="0">
                <a:solidFill>
                  <a:srgbClr val="1F2328"/>
                </a:solidFill>
                <a:latin typeface="Calibri"/>
                <a:cs typeface="Calibri"/>
              </a:rPr>
              <a:t> </a:t>
            </a:r>
            <a:r>
              <a:rPr sz="1100" b="1" spc="75" dirty="0">
                <a:solidFill>
                  <a:srgbClr val="1F2328"/>
                </a:solidFill>
                <a:latin typeface="Calibri"/>
                <a:cs typeface="Calibri"/>
              </a:rPr>
              <a:t>ακεραιότητα</a:t>
            </a:r>
            <a:r>
              <a:rPr sz="1100" b="1" spc="225" dirty="0">
                <a:solidFill>
                  <a:srgbClr val="1F2328"/>
                </a:solidFill>
                <a:latin typeface="Calibri"/>
                <a:cs typeface="Calibri"/>
              </a:rPr>
              <a:t> </a:t>
            </a:r>
            <a:r>
              <a:rPr sz="1100" spc="70" dirty="0">
                <a:solidFill>
                  <a:srgbClr val="1F2328"/>
                </a:solidFill>
                <a:latin typeface="Calibri"/>
                <a:cs typeface="Calibri"/>
              </a:rPr>
              <a:t>αρχείων</a:t>
            </a:r>
            <a:r>
              <a:rPr sz="1100" b="1" spc="70" dirty="0">
                <a:solidFill>
                  <a:srgbClr val="1F2328"/>
                </a:solidFill>
                <a:latin typeface="Calibri"/>
                <a:cs typeface="Calibri"/>
              </a:rPr>
              <a:t>,</a:t>
            </a:r>
            <a:r>
              <a:rPr sz="1100" b="1" spc="225" dirty="0">
                <a:solidFill>
                  <a:srgbClr val="1F2328"/>
                </a:solidFill>
                <a:latin typeface="Calibri"/>
                <a:cs typeface="Calibri"/>
              </a:rPr>
              <a:t> </a:t>
            </a:r>
            <a:r>
              <a:rPr sz="1100" b="1" spc="85" dirty="0">
                <a:solidFill>
                  <a:srgbClr val="1F2328"/>
                </a:solidFill>
                <a:latin typeface="Calibri"/>
                <a:cs typeface="Calibri"/>
              </a:rPr>
              <a:t>διάρθρωση </a:t>
            </a:r>
            <a:r>
              <a:rPr sz="1100" b="1" spc="-235" dirty="0">
                <a:solidFill>
                  <a:srgbClr val="1F2328"/>
                </a:solidFill>
                <a:latin typeface="Calibri"/>
                <a:cs typeface="Calibri"/>
              </a:rPr>
              <a:t> </a:t>
            </a:r>
            <a:r>
              <a:rPr sz="1100" b="1" spc="80" dirty="0">
                <a:solidFill>
                  <a:srgbClr val="1F2328"/>
                </a:solidFill>
                <a:latin typeface="Calibri"/>
                <a:cs typeface="Calibri"/>
              </a:rPr>
              <a:t>κα</a:t>
            </a:r>
            <a:r>
              <a:rPr sz="1100" b="1" spc="45" dirty="0">
                <a:solidFill>
                  <a:srgbClr val="1F2328"/>
                </a:solidFill>
                <a:latin typeface="Calibri"/>
                <a:cs typeface="Calibri"/>
              </a:rPr>
              <a:t>ι</a:t>
            </a:r>
            <a:r>
              <a:rPr sz="1100" b="1" dirty="0">
                <a:solidFill>
                  <a:srgbClr val="1F2328"/>
                </a:solidFill>
                <a:latin typeface="Calibri"/>
                <a:cs typeface="Calibri"/>
              </a:rPr>
              <a:t>	</a:t>
            </a:r>
            <a:r>
              <a:rPr sz="1100" b="1" spc="90" dirty="0">
                <a:solidFill>
                  <a:srgbClr val="1F2328"/>
                </a:solidFill>
                <a:latin typeface="Calibri"/>
                <a:cs typeface="Calibri"/>
              </a:rPr>
              <a:t>σ</a:t>
            </a:r>
            <a:r>
              <a:rPr sz="1100" b="1" spc="85" dirty="0">
                <a:solidFill>
                  <a:srgbClr val="1F2328"/>
                </a:solidFill>
                <a:latin typeface="Calibri"/>
                <a:cs typeface="Calibri"/>
              </a:rPr>
              <a:t>υ</a:t>
            </a:r>
            <a:r>
              <a:rPr sz="1100" b="1" spc="90" dirty="0">
                <a:solidFill>
                  <a:srgbClr val="1F2328"/>
                </a:solidFill>
                <a:latin typeface="Calibri"/>
                <a:cs typeface="Calibri"/>
              </a:rPr>
              <a:t>μβά</a:t>
            </a:r>
            <a:r>
              <a:rPr sz="1100" b="1" spc="65" dirty="0">
                <a:solidFill>
                  <a:srgbClr val="1F2328"/>
                </a:solidFill>
                <a:latin typeface="Calibri"/>
                <a:cs typeface="Calibri"/>
              </a:rPr>
              <a:t>ντ</a:t>
            </a:r>
            <a:r>
              <a:rPr sz="1100" b="1" spc="95" dirty="0">
                <a:solidFill>
                  <a:srgbClr val="1F2328"/>
                </a:solidFill>
                <a:latin typeface="Calibri"/>
                <a:cs typeface="Calibri"/>
              </a:rPr>
              <a:t>α</a:t>
            </a:r>
            <a:r>
              <a:rPr sz="1100" b="1" dirty="0">
                <a:solidFill>
                  <a:srgbClr val="1F2328"/>
                </a:solidFill>
                <a:latin typeface="Calibri"/>
                <a:cs typeface="Calibri"/>
              </a:rPr>
              <a:t>	</a:t>
            </a:r>
            <a:r>
              <a:rPr sz="1100" spc="85" dirty="0">
                <a:solidFill>
                  <a:srgbClr val="1F2328"/>
                </a:solidFill>
                <a:latin typeface="Calibri"/>
                <a:cs typeface="Calibri"/>
              </a:rPr>
              <a:t>υπο</a:t>
            </a:r>
            <a:r>
              <a:rPr sz="1100" spc="80" dirty="0">
                <a:solidFill>
                  <a:srgbClr val="1F2328"/>
                </a:solidFill>
                <a:latin typeface="Calibri"/>
                <a:cs typeface="Calibri"/>
              </a:rPr>
              <a:t>δομή</a:t>
            </a:r>
            <a:r>
              <a:rPr sz="1100" spc="65" dirty="0">
                <a:solidFill>
                  <a:srgbClr val="1F2328"/>
                </a:solidFill>
                <a:latin typeface="Calibri"/>
                <a:cs typeface="Calibri"/>
              </a:rPr>
              <a:t>ς</a:t>
            </a:r>
            <a:r>
              <a:rPr sz="1100" dirty="0">
                <a:solidFill>
                  <a:srgbClr val="1F2328"/>
                </a:solidFill>
                <a:latin typeface="Calibri"/>
                <a:cs typeface="Calibri"/>
              </a:rPr>
              <a:t>	</a:t>
            </a:r>
            <a:r>
              <a:rPr sz="1100" b="1" spc="70" dirty="0">
                <a:solidFill>
                  <a:srgbClr val="1F2328"/>
                </a:solidFill>
                <a:latin typeface="Calibri"/>
                <a:cs typeface="Calibri"/>
              </a:rPr>
              <a:t>ν</a:t>
            </a:r>
            <a:r>
              <a:rPr sz="1100" b="1" spc="75" dirty="0">
                <a:solidFill>
                  <a:srgbClr val="1F2328"/>
                </a:solidFill>
                <a:latin typeface="Calibri"/>
                <a:cs typeface="Calibri"/>
              </a:rPr>
              <a:t>έ</a:t>
            </a:r>
            <a:r>
              <a:rPr sz="1100" b="1" spc="110" dirty="0">
                <a:solidFill>
                  <a:srgbClr val="1F2328"/>
                </a:solidFill>
                <a:latin typeface="Calibri"/>
                <a:cs typeface="Calibri"/>
              </a:rPr>
              <a:t>φ</a:t>
            </a:r>
            <a:r>
              <a:rPr sz="1100" b="1" spc="75" dirty="0">
                <a:solidFill>
                  <a:srgbClr val="1F2328"/>
                </a:solidFill>
                <a:latin typeface="Calibri"/>
                <a:cs typeface="Calibri"/>
              </a:rPr>
              <a:t>ους</a:t>
            </a:r>
            <a:r>
              <a:rPr sz="1100" b="1" spc="40" dirty="0">
                <a:solidFill>
                  <a:srgbClr val="1F2328"/>
                </a:solidFill>
                <a:latin typeface="Calibri"/>
                <a:cs typeface="Calibri"/>
              </a:rPr>
              <a:t>,</a:t>
            </a:r>
            <a:r>
              <a:rPr sz="1100" b="1" dirty="0">
                <a:solidFill>
                  <a:srgbClr val="1F2328"/>
                </a:solidFill>
                <a:latin typeface="Calibri"/>
                <a:cs typeface="Calibri"/>
              </a:rPr>
              <a:t>	</a:t>
            </a:r>
            <a:r>
              <a:rPr sz="1100" b="1" spc="90" dirty="0">
                <a:solidFill>
                  <a:srgbClr val="1F2328"/>
                </a:solidFill>
                <a:latin typeface="Calibri"/>
                <a:cs typeface="Calibri"/>
              </a:rPr>
              <a:t>μ</a:t>
            </a:r>
            <a:r>
              <a:rPr sz="1100" b="1" spc="70" dirty="0">
                <a:solidFill>
                  <a:srgbClr val="1F2328"/>
                </a:solidFill>
                <a:latin typeface="Calibri"/>
                <a:cs typeface="Calibri"/>
              </a:rPr>
              <a:t>εταξ</a:t>
            </a:r>
            <a:r>
              <a:rPr sz="1100" b="1" spc="55" dirty="0">
                <a:solidFill>
                  <a:srgbClr val="1F2328"/>
                </a:solidFill>
                <a:latin typeface="Calibri"/>
                <a:cs typeface="Calibri"/>
              </a:rPr>
              <a:t>ύ  </a:t>
            </a:r>
            <a:r>
              <a:rPr sz="1100" b="1" spc="80" dirty="0">
                <a:solidFill>
                  <a:srgbClr val="1F2328"/>
                </a:solidFill>
                <a:latin typeface="Calibri"/>
                <a:cs typeface="Calibri"/>
              </a:rPr>
              <a:t>άλλων.</a:t>
            </a:r>
            <a:endParaRPr sz="11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894830" y="635"/>
            <a:ext cx="1818639" cy="6857365"/>
          </a:xfrm>
          <a:custGeom>
            <a:avLst/>
            <a:gdLst/>
            <a:ahLst/>
            <a:cxnLst/>
            <a:rect l="l" t="t" r="r" b="b"/>
            <a:pathLst>
              <a:path w="1818640" h="6857365">
                <a:moveTo>
                  <a:pt x="0" y="6857365"/>
                </a:moveTo>
                <a:lnTo>
                  <a:pt x="1818322" y="0"/>
                </a:lnTo>
              </a:path>
            </a:pathLst>
          </a:custGeom>
          <a:ln w="22225">
            <a:solidFill>
              <a:srgbClr val="D6791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474027" y="2381885"/>
            <a:ext cx="10983595" cy="3622675"/>
            <a:chOff x="474027" y="2381885"/>
            <a:chExt cx="10983595" cy="362267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74027" y="2418397"/>
              <a:ext cx="5401310" cy="3489007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32460" y="2576830"/>
              <a:ext cx="4904105" cy="2991485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901055" y="2381885"/>
              <a:ext cx="5556567" cy="3622675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095999" y="2576830"/>
              <a:ext cx="4986655" cy="3052445"/>
            </a:xfrm>
            <a:prstGeom prst="rect">
              <a:avLst/>
            </a:prstGeom>
          </p:spPr>
        </p:pic>
      </p:grpSp>
      <p:pic>
        <p:nvPicPr>
          <p:cNvPr id="8" name="object 8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9738359" y="179704"/>
            <a:ext cx="2345372" cy="1638300"/>
          </a:xfrm>
          <a:prstGeom prst="rect">
            <a:avLst/>
          </a:prstGeom>
        </p:spPr>
      </p:pic>
      <p:sp>
        <p:nvSpPr>
          <p:cNvPr id="9" name="object 9"/>
          <p:cNvSpPr txBox="1"/>
          <p:nvPr/>
        </p:nvSpPr>
        <p:spPr>
          <a:xfrm>
            <a:off x="9917430" y="33019"/>
            <a:ext cx="2174240" cy="1244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50" spc="60" dirty="0">
                <a:latin typeface="Calibri"/>
                <a:cs typeface="Calibri"/>
              </a:rPr>
              <a:t>CSP004_C_E:</a:t>
            </a:r>
            <a:r>
              <a:rPr sz="650" spc="35" dirty="0">
                <a:latin typeface="Calibri"/>
                <a:cs typeface="Calibri"/>
              </a:rPr>
              <a:t> </a:t>
            </a:r>
            <a:r>
              <a:rPr sz="650" spc="55" dirty="0">
                <a:latin typeface="Calibri"/>
                <a:cs typeface="Calibri"/>
              </a:rPr>
              <a:t>Abdelkader</a:t>
            </a:r>
            <a:r>
              <a:rPr sz="650" spc="30" dirty="0">
                <a:latin typeface="Calibri"/>
                <a:cs typeface="Calibri"/>
              </a:rPr>
              <a:t> </a:t>
            </a:r>
            <a:r>
              <a:rPr sz="650" spc="60" dirty="0">
                <a:latin typeface="Calibri"/>
                <a:cs typeface="Calibri"/>
              </a:rPr>
              <a:t>Shaaban</a:t>
            </a:r>
            <a:r>
              <a:rPr sz="650" spc="40" dirty="0">
                <a:latin typeface="Calibri"/>
                <a:cs typeface="Calibri"/>
              </a:rPr>
              <a:t> </a:t>
            </a:r>
            <a:r>
              <a:rPr sz="650" spc="55" dirty="0">
                <a:latin typeface="Calibri"/>
                <a:cs typeface="Calibri"/>
              </a:rPr>
              <a:t>και</a:t>
            </a:r>
            <a:r>
              <a:rPr sz="650" spc="25" dirty="0">
                <a:latin typeface="Calibri"/>
                <a:cs typeface="Calibri"/>
              </a:rPr>
              <a:t> </a:t>
            </a:r>
            <a:r>
              <a:rPr sz="650" spc="50" dirty="0">
                <a:latin typeface="Calibri"/>
                <a:cs typeface="Calibri"/>
              </a:rPr>
              <a:t>Stefan</a:t>
            </a:r>
            <a:r>
              <a:rPr sz="650" spc="30" dirty="0">
                <a:latin typeface="Calibri"/>
                <a:cs typeface="Calibri"/>
              </a:rPr>
              <a:t> </a:t>
            </a:r>
            <a:r>
              <a:rPr sz="650" spc="50" dirty="0">
                <a:latin typeface="Calibri"/>
                <a:cs typeface="Calibri"/>
              </a:rPr>
              <a:t>Schauer</a:t>
            </a:r>
            <a:endParaRPr sz="65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1102340" y="6345872"/>
            <a:ext cx="165735" cy="1079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715"/>
              </a:lnSpc>
            </a:pPr>
            <a:r>
              <a:rPr sz="650" spc="30" dirty="0">
                <a:latin typeface="Calibri"/>
                <a:cs typeface="Calibri"/>
              </a:rPr>
              <a:t>18</a:t>
            </a:r>
            <a:endParaRPr sz="650">
              <a:latin typeface="Calibri"/>
              <a:cs typeface="Calibri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875030" y="851217"/>
            <a:ext cx="9202420" cy="697230"/>
          </a:xfrm>
          <a:prstGeom prst="rect">
            <a:avLst/>
          </a:prstGeom>
        </p:spPr>
        <p:txBody>
          <a:bodyPr vert="horz" wrap="square" lIns="0" tIns="34925" rIns="0" bIns="0" rtlCol="0">
            <a:spAutoFit/>
          </a:bodyPr>
          <a:lstStyle/>
          <a:p>
            <a:pPr marL="12700" marR="5080">
              <a:lnSpc>
                <a:spcPts val="2590"/>
              </a:lnSpc>
              <a:spcBef>
                <a:spcPts val="275"/>
              </a:spcBef>
            </a:pPr>
            <a:r>
              <a:rPr sz="2250" spc="185" dirty="0">
                <a:solidFill>
                  <a:srgbClr val="000000"/>
                </a:solidFill>
              </a:rPr>
              <a:t>GNS3</a:t>
            </a:r>
            <a:r>
              <a:rPr sz="2250" spc="180" dirty="0">
                <a:solidFill>
                  <a:srgbClr val="000000"/>
                </a:solidFill>
              </a:rPr>
              <a:t> </a:t>
            </a:r>
            <a:r>
              <a:rPr sz="2250" spc="150" dirty="0">
                <a:solidFill>
                  <a:srgbClr val="000000"/>
                </a:solidFill>
              </a:rPr>
              <a:t>Client</a:t>
            </a:r>
            <a:r>
              <a:rPr sz="2250" spc="195" dirty="0">
                <a:solidFill>
                  <a:srgbClr val="000000"/>
                </a:solidFill>
              </a:rPr>
              <a:t> </a:t>
            </a:r>
            <a:r>
              <a:rPr sz="2250" spc="170" dirty="0">
                <a:solidFill>
                  <a:srgbClr val="000000"/>
                </a:solidFill>
              </a:rPr>
              <a:t>(σύστημα</a:t>
            </a:r>
            <a:r>
              <a:rPr sz="2250" spc="204" dirty="0">
                <a:solidFill>
                  <a:srgbClr val="000000"/>
                </a:solidFill>
              </a:rPr>
              <a:t> </a:t>
            </a:r>
            <a:r>
              <a:rPr sz="2250" spc="120" dirty="0">
                <a:solidFill>
                  <a:srgbClr val="000000"/>
                </a:solidFill>
              </a:rPr>
              <a:t>ή</a:t>
            </a:r>
            <a:r>
              <a:rPr sz="2250" spc="195" dirty="0">
                <a:solidFill>
                  <a:srgbClr val="000000"/>
                </a:solidFill>
              </a:rPr>
              <a:t> </a:t>
            </a:r>
            <a:r>
              <a:rPr sz="2250" spc="175" dirty="0">
                <a:solidFill>
                  <a:srgbClr val="000000"/>
                </a:solidFill>
              </a:rPr>
              <a:t>πρόγραμμα</a:t>
            </a:r>
            <a:r>
              <a:rPr sz="2250" spc="204" dirty="0">
                <a:solidFill>
                  <a:srgbClr val="000000"/>
                </a:solidFill>
              </a:rPr>
              <a:t> </a:t>
            </a:r>
            <a:r>
              <a:rPr sz="2250" spc="160" dirty="0">
                <a:solidFill>
                  <a:srgbClr val="000000"/>
                </a:solidFill>
              </a:rPr>
              <a:t>που</a:t>
            </a:r>
            <a:r>
              <a:rPr sz="2250" spc="200" dirty="0">
                <a:solidFill>
                  <a:srgbClr val="000000"/>
                </a:solidFill>
              </a:rPr>
              <a:t> </a:t>
            </a:r>
            <a:r>
              <a:rPr sz="2250" spc="160" dirty="0">
                <a:solidFill>
                  <a:srgbClr val="000000"/>
                </a:solidFill>
              </a:rPr>
              <a:t>επικοινωνεί</a:t>
            </a:r>
            <a:r>
              <a:rPr sz="2250" spc="195" dirty="0">
                <a:solidFill>
                  <a:srgbClr val="000000"/>
                </a:solidFill>
              </a:rPr>
              <a:t> </a:t>
            </a:r>
            <a:r>
              <a:rPr sz="2250" spc="145" dirty="0">
                <a:solidFill>
                  <a:srgbClr val="000000"/>
                </a:solidFill>
              </a:rPr>
              <a:t>με</a:t>
            </a:r>
            <a:r>
              <a:rPr sz="2250" spc="195" dirty="0">
                <a:solidFill>
                  <a:srgbClr val="000000"/>
                </a:solidFill>
              </a:rPr>
              <a:t> </a:t>
            </a:r>
            <a:r>
              <a:rPr sz="2250" spc="150" dirty="0">
                <a:solidFill>
                  <a:srgbClr val="000000"/>
                </a:solidFill>
              </a:rPr>
              <a:t>server)</a:t>
            </a:r>
            <a:r>
              <a:rPr sz="2250" spc="200" dirty="0">
                <a:solidFill>
                  <a:srgbClr val="000000"/>
                </a:solidFill>
              </a:rPr>
              <a:t> </a:t>
            </a:r>
            <a:r>
              <a:rPr sz="2250" spc="130" dirty="0">
                <a:solidFill>
                  <a:srgbClr val="000000"/>
                </a:solidFill>
              </a:rPr>
              <a:t>για </a:t>
            </a:r>
            <a:r>
              <a:rPr sz="2250" spc="-545" dirty="0">
                <a:solidFill>
                  <a:srgbClr val="000000"/>
                </a:solidFill>
              </a:rPr>
              <a:t> </a:t>
            </a:r>
            <a:r>
              <a:rPr sz="2250" spc="160" dirty="0">
                <a:solidFill>
                  <a:srgbClr val="000000"/>
                </a:solidFill>
              </a:rPr>
              <a:t>μοντελοποίηση</a:t>
            </a:r>
            <a:r>
              <a:rPr sz="2250" spc="185" dirty="0">
                <a:solidFill>
                  <a:srgbClr val="000000"/>
                </a:solidFill>
              </a:rPr>
              <a:t> </a:t>
            </a:r>
            <a:r>
              <a:rPr sz="2250" spc="160" dirty="0">
                <a:solidFill>
                  <a:srgbClr val="000000"/>
                </a:solidFill>
              </a:rPr>
              <a:t>δικτύου</a:t>
            </a:r>
            <a:endParaRPr sz="2250"/>
          </a:p>
        </p:txBody>
      </p:sp>
      <p:sp>
        <p:nvSpPr>
          <p:cNvPr id="11" name="object 11"/>
          <p:cNvSpPr txBox="1"/>
          <p:nvPr/>
        </p:nvSpPr>
        <p:spPr>
          <a:xfrm>
            <a:off x="556259" y="1819592"/>
            <a:ext cx="6577330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03505" indent="-90805">
              <a:lnSpc>
                <a:spcPct val="100000"/>
              </a:lnSpc>
              <a:spcBef>
                <a:spcPts val="100"/>
              </a:spcBef>
              <a:buClr>
                <a:srgbClr val="FFB800"/>
              </a:buClr>
              <a:buSzPct val="154545"/>
              <a:buFont typeface="Arial"/>
              <a:buChar char="•"/>
              <a:tabLst>
                <a:tab pos="103505" algn="l"/>
              </a:tabLst>
            </a:pPr>
            <a:r>
              <a:rPr sz="1100" spc="95" dirty="0">
                <a:solidFill>
                  <a:srgbClr val="0D0D0D"/>
                </a:solidFill>
                <a:latin typeface="Calibri"/>
                <a:cs typeface="Calibri"/>
              </a:rPr>
              <a:t>Έχετε</a:t>
            </a:r>
            <a:r>
              <a:rPr sz="1100" spc="45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100" spc="114" dirty="0">
                <a:solidFill>
                  <a:srgbClr val="0D0D0D"/>
                </a:solidFill>
                <a:latin typeface="Calibri"/>
                <a:cs typeface="Calibri"/>
              </a:rPr>
              <a:t>τώρα</a:t>
            </a:r>
            <a:r>
              <a:rPr sz="1100" spc="5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100" spc="95" dirty="0">
                <a:solidFill>
                  <a:srgbClr val="0D0D0D"/>
                </a:solidFill>
                <a:latin typeface="Calibri"/>
                <a:cs typeface="Calibri"/>
              </a:rPr>
              <a:t>λίστα</a:t>
            </a:r>
            <a:r>
              <a:rPr sz="1100" spc="55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100" spc="105" dirty="0">
                <a:solidFill>
                  <a:srgbClr val="0D0D0D"/>
                </a:solidFill>
                <a:latin typeface="Calibri"/>
                <a:cs typeface="Calibri"/>
              </a:rPr>
              <a:t>με</a:t>
            </a:r>
            <a:r>
              <a:rPr sz="1100" spc="5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100" spc="110" dirty="0">
                <a:solidFill>
                  <a:srgbClr val="0D0D0D"/>
                </a:solidFill>
                <a:latin typeface="Calibri"/>
                <a:cs typeface="Calibri"/>
              </a:rPr>
              <a:t>όλα</a:t>
            </a:r>
            <a:r>
              <a:rPr sz="1100" spc="55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100" spc="100" dirty="0">
                <a:solidFill>
                  <a:srgbClr val="0D0D0D"/>
                </a:solidFill>
                <a:latin typeface="Calibri"/>
                <a:cs typeface="Calibri"/>
              </a:rPr>
              <a:t>τα</a:t>
            </a:r>
            <a:r>
              <a:rPr sz="1100" spc="55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100" spc="110" dirty="0">
                <a:solidFill>
                  <a:srgbClr val="0D0D0D"/>
                </a:solidFill>
                <a:latin typeface="Calibri"/>
                <a:cs typeface="Calibri"/>
              </a:rPr>
              <a:t>ολοκληρωμένα</a:t>
            </a:r>
            <a:r>
              <a:rPr sz="1100" spc="45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100" spc="155" dirty="0">
                <a:solidFill>
                  <a:srgbClr val="0D0D0D"/>
                </a:solidFill>
                <a:latin typeface="Calibri"/>
                <a:cs typeface="Calibri"/>
              </a:rPr>
              <a:t>VM</a:t>
            </a:r>
            <a:r>
              <a:rPr sz="1100" spc="5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100" spc="90" dirty="0">
                <a:solidFill>
                  <a:srgbClr val="0D0D0D"/>
                </a:solidFill>
                <a:latin typeface="Calibri"/>
                <a:cs typeface="Calibri"/>
              </a:rPr>
              <a:t>και</a:t>
            </a:r>
            <a:r>
              <a:rPr sz="1100" spc="55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100" spc="100" dirty="0">
                <a:solidFill>
                  <a:srgbClr val="0D0D0D"/>
                </a:solidFill>
                <a:latin typeface="Calibri"/>
                <a:cs typeface="Calibri"/>
              </a:rPr>
              <a:t>μπορείτε</a:t>
            </a:r>
            <a:r>
              <a:rPr sz="1100" spc="5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100" spc="110" dirty="0">
                <a:solidFill>
                  <a:srgbClr val="0D0D0D"/>
                </a:solidFill>
                <a:latin typeface="Calibri"/>
                <a:cs typeface="Calibri"/>
              </a:rPr>
              <a:t>να</a:t>
            </a:r>
            <a:r>
              <a:rPr sz="1100" spc="55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100" spc="95" dirty="0">
                <a:solidFill>
                  <a:srgbClr val="0D0D0D"/>
                </a:solidFill>
                <a:latin typeface="Calibri"/>
                <a:cs typeface="Calibri"/>
              </a:rPr>
              <a:t>μοντελοποιείτε</a:t>
            </a:r>
            <a:r>
              <a:rPr sz="1100" spc="45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100" spc="90" dirty="0">
                <a:solidFill>
                  <a:srgbClr val="0D0D0D"/>
                </a:solidFill>
                <a:latin typeface="Calibri"/>
                <a:cs typeface="Calibri"/>
              </a:rPr>
              <a:t>το</a:t>
            </a:r>
            <a:r>
              <a:rPr sz="1100" spc="3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100" spc="85" dirty="0">
                <a:solidFill>
                  <a:srgbClr val="0D0D0D"/>
                </a:solidFill>
                <a:latin typeface="Calibri"/>
                <a:cs typeface="Calibri"/>
              </a:rPr>
              <a:t>δίκτυό</a:t>
            </a:r>
            <a:r>
              <a:rPr sz="1100" spc="35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100" spc="95" dirty="0">
                <a:solidFill>
                  <a:srgbClr val="0D0D0D"/>
                </a:solidFill>
                <a:latin typeface="Calibri"/>
                <a:cs typeface="Calibri"/>
              </a:rPr>
              <a:t>σας.</a:t>
            </a:r>
            <a:endParaRPr sz="11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894512" y="635"/>
            <a:ext cx="1818639" cy="6857365"/>
          </a:xfrm>
          <a:custGeom>
            <a:avLst/>
            <a:gdLst/>
            <a:ahLst/>
            <a:cxnLst/>
            <a:rect l="l" t="t" r="r" b="b"/>
            <a:pathLst>
              <a:path w="1818640" h="6857365">
                <a:moveTo>
                  <a:pt x="0" y="6857365"/>
                </a:moveTo>
                <a:lnTo>
                  <a:pt x="1818322" y="0"/>
                </a:lnTo>
              </a:path>
            </a:pathLst>
          </a:custGeom>
          <a:ln w="22224">
            <a:solidFill>
              <a:srgbClr val="D6791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193357" y="2278379"/>
            <a:ext cx="11751945" cy="3846829"/>
            <a:chOff x="193357" y="2278379"/>
            <a:chExt cx="11751945" cy="3846829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93357" y="2314574"/>
              <a:ext cx="5889307" cy="3774122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52107" y="2473324"/>
              <a:ext cx="5391785" cy="3276600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963285" y="2278379"/>
              <a:ext cx="5981699" cy="3846512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158547" y="2473324"/>
              <a:ext cx="5411787" cy="3276600"/>
            </a:xfrm>
            <a:prstGeom prst="rect">
              <a:avLst/>
            </a:prstGeom>
          </p:spPr>
        </p:pic>
      </p:grpSp>
      <p:pic>
        <p:nvPicPr>
          <p:cNvPr id="8" name="object 8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9738359" y="179704"/>
            <a:ext cx="2345372" cy="1638300"/>
          </a:xfrm>
          <a:prstGeom prst="rect">
            <a:avLst/>
          </a:prstGeom>
        </p:spPr>
      </p:pic>
      <p:sp>
        <p:nvSpPr>
          <p:cNvPr id="9" name="object 9"/>
          <p:cNvSpPr txBox="1"/>
          <p:nvPr/>
        </p:nvSpPr>
        <p:spPr>
          <a:xfrm>
            <a:off x="9917430" y="33019"/>
            <a:ext cx="2174240" cy="1244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50" spc="60" dirty="0">
                <a:latin typeface="Calibri"/>
                <a:cs typeface="Calibri"/>
              </a:rPr>
              <a:t>CSP004_C_E:</a:t>
            </a:r>
            <a:r>
              <a:rPr sz="650" spc="35" dirty="0">
                <a:latin typeface="Calibri"/>
                <a:cs typeface="Calibri"/>
              </a:rPr>
              <a:t> </a:t>
            </a:r>
            <a:r>
              <a:rPr sz="650" spc="55" dirty="0">
                <a:latin typeface="Calibri"/>
                <a:cs typeface="Calibri"/>
              </a:rPr>
              <a:t>Abdelkader</a:t>
            </a:r>
            <a:r>
              <a:rPr sz="650" spc="30" dirty="0">
                <a:latin typeface="Calibri"/>
                <a:cs typeface="Calibri"/>
              </a:rPr>
              <a:t> </a:t>
            </a:r>
            <a:r>
              <a:rPr sz="650" spc="60" dirty="0">
                <a:latin typeface="Calibri"/>
                <a:cs typeface="Calibri"/>
              </a:rPr>
              <a:t>Shaaban</a:t>
            </a:r>
            <a:r>
              <a:rPr sz="650" spc="40" dirty="0">
                <a:latin typeface="Calibri"/>
                <a:cs typeface="Calibri"/>
              </a:rPr>
              <a:t> </a:t>
            </a:r>
            <a:r>
              <a:rPr sz="650" spc="55" dirty="0">
                <a:latin typeface="Calibri"/>
                <a:cs typeface="Calibri"/>
              </a:rPr>
              <a:t>και</a:t>
            </a:r>
            <a:r>
              <a:rPr sz="650" spc="25" dirty="0">
                <a:latin typeface="Calibri"/>
                <a:cs typeface="Calibri"/>
              </a:rPr>
              <a:t> </a:t>
            </a:r>
            <a:r>
              <a:rPr sz="650" spc="50" dirty="0">
                <a:latin typeface="Calibri"/>
                <a:cs typeface="Calibri"/>
              </a:rPr>
              <a:t>Stefan</a:t>
            </a:r>
            <a:r>
              <a:rPr sz="650" spc="30" dirty="0">
                <a:latin typeface="Calibri"/>
                <a:cs typeface="Calibri"/>
              </a:rPr>
              <a:t> </a:t>
            </a:r>
            <a:r>
              <a:rPr sz="650" spc="50" dirty="0">
                <a:latin typeface="Calibri"/>
                <a:cs typeface="Calibri"/>
              </a:rPr>
              <a:t>Schauer</a:t>
            </a:r>
            <a:endParaRPr sz="65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1102340" y="6345872"/>
            <a:ext cx="165735" cy="1079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715"/>
              </a:lnSpc>
            </a:pPr>
            <a:r>
              <a:rPr sz="650" spc="30" dirty="0">
                <a:latin typeface="Calibri"/>
                <a:cs typeface="Calibri"/>
              </a:rPr>
              <a:t>19</a:t>
            </a:r>
            <a:endParaRPr sz="650">
              <a:latin typeface="Calibri"/>
              <a:cs typeface="Calibri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875030" y="851217"/>
            <a:ext cx="9202420" cy="697230"/>
          </a:xfrm>
          <a:prstGeom prst="rect">
            <a:avLst/>
          </a:prstGeom>
        </p:spPr>
        <p:txBody>
          <a:bodyPr vert="horz" wrap="square" lIns="0" tIns="34925" rIns="0" bIns="0" rtlCol="0">
            <a:spAutoFit/>
          </a:bodyPr>
          <a:lstStyle/>
          <a:p>
            <a:pPr marL="12700" marR="5080">
              <a:lnSpc>
                <a:spcPts val="2590"/>
              </a:lnSpc>
              <a:spcBef>
                <a:spcPts val="275"/>
              </a:spcBef>
            </a:pPr>
            <a:r>
              <a:rPr sz="2250" spc="185" dirty="0">
                <a:solidFill>
                  <a:srgbClr val="000000"/>
                </a:solidFill>
              </a:rPr>
              <a:t>GNS3</a:t>
            </a:r>
            <a:r>
              <a:rPr sz="2250" spc="180" dirty="0">
                <a:solidFill>
                  <a:srgbClr val="000000"/>
                </a:solidFill>
              </a:rPr>
              <a:t> </a:t>
            </a:r>
            <a:r>
              <a:rPr sz="2250" spc="150" dirty="0">
                <a:solidFill>
                  <a:srgbClr val="000000"/>
                </a:solidFill>
              </a:rPr>
              <a:t>Client</a:t>
            </a:r>
            <a:r>
              <a:rPr sz="2250" spc="195" dirty="0">
                <a:solidFill>
                  <a:srgbClr val="000000"/>
                </a:solidFill>
              </a:rPr>
              <a:t> </a:t>
            </a:r>
            <a:r>
              <a:rPr sz="2250" spc="170" dirty="0">
                <a:solidFill>
                  <a:srgbClr val="000000"/>
                </a:solidFill>
              </a:rPr>
              <a:t>(σύστημα</a:t>
            </a:r>
            <a:r>
              <a:rPr sz="2250" spc="204" dirty="0">
                <a:solidFill>
                  <a:srgbClr val="000000"/>
                </a:solidFill>
              </a:rPr>
              <a:t> </a:t>
            </a:r>
            <a:r>
              <a:rPr sz="2250" spc="120" dirty="0">
                <a:solidFill>
                  <a:srgbClr val="000000"/>
                </a:solidFill>
              </a:rPr>
              <a:t>ή</a:t>
            </a:r>
            <a:r>
              <a:rPr sz="2250" spc="195" dirty="0">
                <a:solidFill>
                  <a:srgbClr val="000000"/>
                </a:solidFill>
              </a:rPr>
              <a:t> </a:t>
            </a:r>
            <a:r>
              <a:rPr sz="2250" spc="175" dirty="0">
                <a:solidFill>
                  <a:srgbClr val="000000"/>
                </a:solidFill>
              </a:rPr>
              <a:t>πρόγραμμα</a:t>
            </a:r>
            <a:r>
              <a:rPr sz="2250" spc="204" dirty="0">
                <a:solidFill>
                  <a:srgbClr val="000000"/>
                </a:solidFill>
              </a:rPr>
              <a:t> </a:t>
            </a:r>
            <a:r>
              <a:rPr sz="2250" spc="160" dirty="0">
                <a:solidFill>
                  <a:srgbClr val="000000"/>
                </a:solidFill>
              </a:rPr>
              <a:t>που</a:t>
            </a:r>
            <a:r>
              <a:rPr sz="2250" spc="200" dirty="0">
                <a:solidFill>
                  <a:srgbClr val="000000"/>
                </a:solidFill>
              </a:rPr>
              <a:t> </a:t>
            </a:r>
            <a:r>
              <a:rPr sz="2250" spc="160" dirty="0">
                <a:solidFill>
                  <a:srgbClr val="000000"/>
                </a:solidFill>
              </a:rPr>
              <a:t>επικοινωνεί</a:t>
            </a:r>
            <a:r>
              <a:rPr sz="2250" spc="195" dirty="0">
                <a:solidFill>
                  <a:srgbClr val="000000"/>
                </a:solidFill>
              </a:rPr>
              <a:t> </a:t>
            </a:r>
            <a:r>
              <a:rPr sz="2250" spc="145" dirty="0">
                <a:solidFill>
                  <a:srgbClr val="000000"/>
                </a:solidFill>
              </a:rPr>
              <a:t>με</a:t>
            </a:r>
            <a:r>
              <a:rPr sz="2250" spc="195" dirty="0">
                <a:solidFill>
                  <a:srgbClr val="000000"/>
                </a:solidFill>
              </a:rPr>
              <a:t> </a:t>
            </a:r>
            <a:r>
              <a:rPr sz="2250" spc="150" dirty="0">
                <a:solidFill>
                  <a:srgbClr val="000000"/>
                </a:solidFill>
              </a:rPr>
              <a:t>server)</a:t>
            </a:r>
            <a:r>
              <a:rPr sz="2250" spc="200" dirty="0">
                <a:solidFill>
                  <a:srgbClr val="000000"/>
                </a:solidFill>
              </a:rPr>
              <a:t> </a:t>
            </a:r>
            <a:r>
              <a:rPr sz="2250" spc="130" dirty="0">
                <a:solidFill>
                  <a:srgbClr val="000000"/>
                </a:solidFill>
              </a:rPr>
              <a:t>για </a:t>
            </a:r>
            <a:r>
              <a:rPr sz="2250" spc="-545" dirty="0">
                <a:solidFill>
                  <a:srgbClr val="000000"/>
                </a:solidFill>
              </a:rPr>
              <a:t> </a:t>
            </a:r>
            <a:r>
              <a:rPr sz="2250" spc="160" dirty="0">
                <a:solidFill>
                  <a:srgbClr val="000000"/>
                </a:solidFill>
              </a:rPr>
              <a:t>μοντελοποίηση</a:t>
            </a:r>
            <a:r>
              <a:rPr sz="2250" spc="185" dirty="0">
                <a:solidFill>
                  <a:srgbClr val="000000"/>
                </a:solidFill>
              </a:rPr>
              <a:t> </a:t>
            </a:r>
            <a:r>
              <a:rPr sz="2250" spc="165" dirty="0">
                <a:solidFill>
                  <a:srgbClr val="000000"/>
                </a:solidFill>
              </a:rPr>
              <a:t>δικτύων</a:t>
            </a:r>
            <a:endParaRPr sz="2250"/>
          </a:p>
        </p:txBody>
      </p:sp>
      <p:sp>
        <p:nvSpPr>
          <p:cNvPr id="11" name="object 11"/>
          <p:cNvSpPr txBox="1"/>
          <p:nvPr/>
        </p:nvSpPr>
        <p:spPr>
          <a:xfrm>
            <a:off x="556259" y="1819592"/>
            <a:ext cx="6577330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03505" indent="-90805">
              <a:lnSpc>
                <a:spcPct val="100000"/>
              </a:lnSpc>
              <a:spcBef>
                <a:spcPts val="100"/>
              </a:spcBef>
              <a:buClr>
                <a:srgbClr val="FFB800"/>
              </a:buClr>
              <a:buSzPct val="154545"/>
              <a:buFont typeface="Arial"/>
              <a:buChar char="•"/>
              <a:tabLst>
                <a:tab pos="103505" algn="l"/>
              </a:tabLst>
            </a:pPr>
            <a:r>
              <a:rPr sz="1100" spc="95" dirty="0">
                <a:solidFill>
                  <a:srgbClr val="0D0D0D"/>
                </a:solidFill>
                <a:latin typeface="Calibri"/>
                <a:cs typeface="Calibri"/>
              </a:rPr>
              <a:t>Έχετε</a:t>
            </a:r>
            <a:r>
              <a:rPr sz="1100" spc="45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100" spc="114" dirty="0">
                <a:solidFill>
                  <a:srgbClr val="0D0D0D"/>
                </a:solidFill>
                <a:latin typeface="Calibri"/>
                <a:cs typeface="Calibri"/>
              </a:rPr>
              <a:t>τώρα</a:t>
            </a:r>
            <a:r>
              <a:rPr sz="1100" spc="5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100" spc="95" dirty="0">
                <a:solidFill>
                  <a:srgbClr val="0D0D0D"/>
                </a:solidFill>
                <a:latin typeface="Calibri"/>
                <a:cs typeface="Calibri"/>
              </a:rPr>
              <a:t>λίστα</a:t>
            </a:r>
            <a:r>
              <a:rPr sz="1100" spc="55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100" spc="105" dirty="0">
                <a:solidFill>
                  <a:srgbClr val="0D0D0D"/>
                </a:solidFill>
                <a:latin typeface="Calibri"/>
                <a:cs typeface="Calibri"/>
              </a:rPr>
              <a:t>με</a:t>
            </a:r>
            <a:r>
              <a:rPr sz="1100" spc="5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100" spc="110" dirty="0">
                <a:solidFill>
                  <a:srgbClr val="0D0D0D"/>
                </a:solidFill>
                <a:latin typeface="Calibri"/>
                <a:cs typeface="Calibri"/>
              </a:rPr>
              <a:t>όλα</a:t>
            </a:r>
            <a:r>
              <a:rPr sz="1100" spc="55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100" spc="100" dirty="0">
                <a:solidFill>
                  <a:srgbClr val="0D0D0D"/>
                </a:solidFill>
                <a:latin typeface="Calibri"/>
                <a:cs typeface="Calibri"/>
              </a:rPr>
              <a:t>τα</a:t>
            </a:r>
            <a:r>
              <a:rPr sz="1100" spc="55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100" spc="110" dirty="0">
                <a:solidFill>
                  <a:srgbClr val="0D0D0D"/>
                </a:solidFill>
                <a:latin typeface="Calibri"/>
                <a:cs typeface="Calibri"/>
              </a:rPr>
              <a:t>ολοκληρωμένα</a:t>
            </a:r>
            <a:r>
              <a:rPr sz="1100" spc="45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100" spc="155" dirty="0">
                <a:solidFill>
                  <a:srgbClr val="0D0D0D"/>
                </a:solidFill>
                <a:latin typeface="Calibri"/>
                <a:cs typeface="Calibri"/>
              </a:rPr>
              <a:t>VM</a:t>
            </a:r>
            <a:r>
              <a:rPr sz="1100" spc="5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100" spc="90" dirty="0">
                <a:solidFill>
                  <a:srgbClr val="0D0D0D"/>
                </a:solidFill>
                <a:latin typeface="Calibri"/>
                <a:cs typeface="Calibri"/>
              </a:rPr>
              <a:t>και</a:t>
            </a:r>
            <a:r>
              <a:rPr sz="1100" spc="55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100" spc="100" dirty="0">
                <a:solidFill>
                  <a:srgbClr val="0D0D0D"/>
                </a:solidFill>
                <a:latin typeface="Calibri"/>
                <a:cs typeface="Calibri"/>
              </a:rPr>
              <a:t>μπορείτε</a:t>
            </a:r>
            <a:r>
              <a:rPr sz="1100" spc="5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100" spc="110" dirty="0">
                <a:solidFill>
                  <a:srgbClr val="0D0D0D"/>
                </a:solidFill>
                <a:latin typeface="Calibri"/>
                <a:cs typeface="Calibri"/>
              </a:rPr>
              <a:t>να</a:t>
            </a:r>
            <a:r>
              <a:rPr sz="1100" spc="55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100" spc="95" dirty="0">
                <a:solidFill>
                  <a:srgbClr val="0D0D0D"/>
                </a:solidFill>
                <a:latin typeface="Calibri"/>
                <a:cs typeface="Calibri"/>
              </a:rPr>
              <a:t>μοντελοποιείτε</a:t>
            </a:r>
            <a:r>
              <a:rPr sz="1100" spc="45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100" spc="90" dirty="0">
                <a:solidFill>
                  <a:srgbClr val="0D0D0D"/>
                </a:solidFill>
                <a:latin typeface="Calibri"/>
                <a:cs typeface="Calibri"/>
              </a:rPr>
              <a:t>το</a:t>
            </a:r>
            <a:r>
              <a:rPr sz="1100" spc="3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100" spc="85" dirty="0">
                <a:solidFill>
                  <a:srgbClr val="0D0D0D"/>
                </a:solidFill>
                <a:latin typeface="Calibri"/>
                <a:cs typeface="Calibri"/>
              </a:rPr>
              <a:t>δίκτυό</a:t>
            </a:r>
            <a:r>
              <a:rPr sz="1100" spc="35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100" spc="95" dirty="0">
                <a:solidFill>
                  <a:srgbClr val="0D0D0D"/>
                </a:solidFill>
                <a:latin typeface="Calibri"/>
                <a:cs typeface="Calibri"/>
              </a:rPr>
              <a:t>σας.</a:t>
            </a:r>
            <a:endParaRPr sz="11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894512" y="635"/>
            <a:ext cx="1818639" cy="6857365"/>
          </a:xfrm>
          <a:custGeom>
            <a:avLst/>
            <a:gdLst/>
            <a:ahLst/>
            <a:cxnLst/>
            <a:rect l="l" t="t" r="r" b="b"/>
            <a:pathLst>
              <a:path w="1818640" h="6857365">
                <a:moveTo>
                  <a:pt x="0" y="6857365"/>
                </a:moveTo>
                <a:lnTo>
                  <a:pt x="1818322" y="0"/>
                </a:lnTo>
              </a:path>
            </a:pathLst>
          </a:custGeom>
          <a:ln w="22224">
            <a:solidFill>
              <a:srgbClr val="D6791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318452" y="2360612"/>
            <a:ext cx="11577955" cy="3836035"/>
            <a:chOff x="318452" y="2360612"/>
            <a:chExt cx="11577955" cy="383603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18452" y="2397125"/>
              <a:ext cx="5715317" cy="3688079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77202" y="2555557"/>
              <a:ext cx="5218112" cy="3191192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963602" y="2360612"/>
              <a:ext cx="5932804" cy="3835717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158547" y="2555557"/>
              <a:ext cx="5362892" cy="3265804"/>
            </a:xfrm>
            <a:prstGeom prst="rect">
              <a:avLst/>
            </a:prstGeom>
          </p:spPr>
        </p:pic>
      </p:grpSp>
      <p:pic>
        <p:nvPicPr>
          <p:cNvPr id="8" name="object 8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9738359" y="179704"/>
            <a:ext cx="2345372" cy="1638300"/>
          </a:xfrm>
          <a:prstGeom prst="rect">
            <a:avLst/>
          </a:prstGeom>
        </p:spPr>
      </p:pic>
      <p:sp>
        <p:nvSpPr>
          <p:cNvPr id="9" name="object 9"/>
          <p:cNvSpPr txBox="1"/>
          <p:nvPr/>
        </p:nvSpPr>
        <p:spPr>
          <a:xfrm>
            <a:off x="9917430" y="33019"/>
            <a:ext cx="2174240" cy="1244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50" spc="60" dirty="0">
                <a:latin typeface="Calibri"/>
                <a:cs typeface="Calibri"/>
              </a:rPr>
              <a:t>CSP004_C_E:</a:t>
            </a:r>
            <a:r>
              <a:rPr sz="650" spc="35" dirty="0">
                <a:latin typeface="Calibri"/>
                <a:cs typeface="Calibri"/>
              </a:rPr>
              <a:t> </a:t>
            </a:r>
            <a:r>
              <a:rPr sz="650" spc="55" dirty="0">
                <a:latin typeface="Calibri"/>
                <a:cs typeface="Calibri"/>
              </a:rPr>
              <a:t>Abdelkader</a:t>
            </a:r>
            <a:r>
              <a:rPr sz="650" spc="30" dirty="0">
                <a:latin typeface="Calibri"/>
                <a:cs typeface="Calibri"/>
              </a:rPr>
              <a:t> </a:t>
            </a:r>
            <a:r>
              <a:rPr sz="650" spc="60" dirty="0">
                <a:latin typeface="Calibri"/>
                <a:cs typeface="Calibri"/>
              </a:rPr>
              <a:t>Shaaban</a:t>
            </a:r>
            <a:r>
              <a:rPr sz="650" spc="40" dirty="0">
                <a:latin typeface="Calibri"/>
                <a:cs typeface="Calibri"/>
              </a:rPr>
              <a:t> </a:t>
            </a:r>
            <a:r>
              <a:rPr sz="650" spc="55" dirty="0">
                <a:latin typeface="Calibri"/>
                <a:cs typeface="Calibri"/>
              </a:rPr>
              <a:t>και</a:t>
            </a:r>
            <a:r>
              <a:rPr sz="650" spc="25" dirty="0">
                <a:latin typeface="Calibri"/>
                <a:cs typeface="Calibri"/>
              </a:rPr>
              <a:t> </a:t>
            </a:r>
            <a:r>
              <a:rPr sz="650" spc="50" dirty="0">
                <a:latin typeface="Calibri"/>
                <a:cs typeface="Calibri"/>
              </a:rPr>
              <a:t>Stefan</a:t>
            </a:r>
            <a:r>
              <a:rPr sz="650" spc="30" dirty="0">
                <a:latin typeface="Calibri"/>
                <a:cs typeface="Calibri"/>
              </a:rPr>
              <a:t> </a:t>
            </a:r>
            <a:r>
              <a:rPr sz="650" spc="50" dirty="0">
                <a:latin typeface="Calibri"/>
                <a:cs typeface="Calibri"/>
              </a:rPr>
              <a:t>Schauer</a:t>
            </a:r>
            <a:endParaRPr sz="65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1102340" y="6345872"/>
            <a:ext cx="165735" cy="1079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715"/>
              </a:lnSpc>
            </a:pPr>
            <a:r>
              <a:rPr sz="650" spc="30" dirty="0">
                <a:latin typeface="Calibri"/>
                <a:cs typeface="Calibri"/>
              </a:rPr>
              <a:t>20</a:t>
            </a:r>
            <a:endParaRPr sz="650">
              <a:latin typeface="Calibri"/>
              <a:cs typeface="Calibri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875030" y="851217"/>
            <a:ext cx="9202420" cy="697230"/>
          </a:xfrm>
          <a:prstGeom prst="rect">
            <a:avLst/>
          </a:prstGeom>
        </p:spPr>
        <p:txBody>
          <a:bodyPr vert="horz" wrap="square" lIns="0" tIns="34925" rIns="0" bIns="0" rtlCol="0">
            <a:spAutoFit/>
          </a:bodyPr>
          <a:lstStyle/>
          <a:p>
            <a:pPr marL="12700" marR="5080">
              <a:lnSpc>
                <a:spcPts val="2590"/>
              </a:lnSpc>
              <a:spcBef>
                <a:spcPts val="275"/>
              </a:spcBef>
            </a:pPr>
            <a:r>
              <a:rPr sz="2250" spc="185" dirty="0">
                <a:solidFill>
                  <a:srgbClr val="000000"/>
                </a:solidFill>
              </a:rPr>
              <a:t>GNS3</a:t>
            </a:r>
            <a:r>
              <a:rPr sz="2250" spc="180" dirty="0">
                <a:solidFill>
                  <a:srgbClr val="000000"/>
                </a:solidFill>
              </a:rPr>
              <a:t> </a:t>
            </a:r>
            <a:r>
              <a:rPr sz="2250" spc="150" dirty="0">
                <a:solidFill>
                  <a:srgbClr val="000000"/>
                </a:solidFill>
              </a:rPr>
              <a:t>Client</a:t>
            </a:r>
            <a:r>
              <a:rPr sz="2250" spc="195" dirty="0">
                <a:solidFill>
                  <a:srgbClr val="000000"/>
                </a:solidFill>
              </a:rPr>
              <a:t> </a:t>
            </a:r>
            <a:r>
              <a:rPr sz="2250" spc="170" dirty="0">
                <a:solidFill>
                  <a:srgbClr val="000000"/>
                </a:solidFill>
              </a:rPr>
              <a:t>(σύστημα</a:t>
            </a:r>
            <a:r>
              <a:rPr sz="2250" spc="204" dirty="0">
                <a:solidFill>
                  <a:srgbClr val="000000"/>
                </a:solidFill>
              </a:rPr>
              <a:t> </a:t>
            </a:r>
            <a:r>
              <a:rPr sz="2250" spc="120" dirty="0">
                <a:solidFill>
                  <a:srgbClr val="000000"/>
                </a:solidFill>
              </a:rPr>
              <a:t>ή</a:t>
            </a:r>
            <a:r>
              <a:rPr sz="2250" spc="195" dirty="0">
                <a:solidFill>
                  <a:srgbClr val="000000"/>
                </a:solidFill>
              </a:rPr>
              <a:t> </a:t>
            </a:r>
            <a:r>
              <a:rPr sz="2250" spc="175" dirty="0">
                <a:solidFill>
                  <a:srgbClr val="000000"/>
                </a:solidFill>
              </a:rPr>
              <a:t>πρόγραμμα</a:t>
            </a:r>
            <a:r>
              <a:rPr sz="2250" spc="204" dirty="0">
                <a:solidFill>
                  <a:srgbClr val="000000"/>
                </a:solidFill>
              </a:rPr>
              <a:t> </a:t>
            </a:r>
            <a:r>
              <a:rPr sz="2250" spc="160" dirty="0">
                <a:solidFill>
                  <a:srgbClr val="000000"/>
                </a:solidFill>
              </a:rPr>
              <a:t>που</a:t>
            </a:r>
            <a:r>
              <a:rPr sz="2250" spc="200" dirty="0">
                <a:solidFill>
                  <a:srgbClr val="000000"/>
                </a:solidFill>
              </a:rPr>
              <a:t> </a:t>
            </a:r>
            <a:r>
              <a:rPr sz="2250" spc="160" dirty="0">
                <a:solidFill>
                  <a:srgbClr val="000000"/>
                </a:solidFill>
              </a:rPr>
              <a:t>επικοινωνεί</a:t>
            </a:r>
            <a:r>
              <a:rPr sz="2250" spc="195" dirty="0">
                <a:solidFill>
                  <a:srgbClr val="000000"/>
                </a:solidFill>
              </a:rPr>
              <a:t> </a:t>
            </a:r>
            <a:r>
              <a:rPr sz="2250" spc="145" dirty="0">
                <a:solidFill>
                  <a:srgbClr val="000000"/>
                </a:solidFill>
              </a:rPr>
              <a:t>με</a:t>
            </a:r>
            <a:r>
              <a:rPr sz="2250" spc="195" dirty="0">
                <a:solidFill>
                  <a:srgbClr val="000000"/>
                </a:solidFill>
              </a:rPr>
              <a:t> </a:t>
            </a:r>
            <a:r>
              <a:rPr sz="2250" spc="150" dirty="0">
                <a:solidFill>
                  <a:srgbClr val="000000"/>
                </a:solidFill>
              </a:rPr>
              <a:t>server)</a:t>
            </a:r>
            <a:r>
              <a:rPr sz="2250" spc="200" dirty="0">
                <a:solidFill>
                  <a:srgbClr val="000000"/>
                </a:solidFill>
              </a:rPr>
              <a:t> </a:t>
            </a:r>
            <a:r>
              <a:rPr sz="2250" spc="130" dirty="0">
                <a:solidFill>
                  <a:srgbClr val="000000"/>
                </a:solidFill>
              </a:rPr>
              <a:t>για </a:t>
            </a:r>
            <a:r>
              <a:rPr sz="2250" spc="-545" dirty="0">
                <a:solidFill>
                  <a:srgbClr val="000000"/>
                </a:solidFill>
              </a:rPr>
              <a:t> </a:t>
            </a:r>
            <a:r>
              <a:rPr sz="2250" spc="160" dirty="0">
                <a:solidFill>
                  <a:srgbClr val="000000"/>
                </a:solidFill>
              </a:rPr>
              <a:t>μοντελοποίηση</a:t>
            </a:r>
            <a:r>
              <a:rPr sz="2250" spc="185" dirty="0">
                <a:solidFill>
                  <a:srgbClr val="000000"/>
                </a:solidFill>
              </a:rPr>
              <a:t> </a:t>
            </a:r>
            <a:r>
              <a:rPr sz="2250" spc="165" dirty="0">
                <a:solidFill>
                  <a:srgbClr val="000000"/>
                </a:solidFill>
              </a:rPr>
              <a:t>δικτύων</a:t>
            </a:r>
            <a:endParaRPr sz="2250"/>
          </a:p>
        </p:txBody>
      </p:sp>
      <p:sp>
        <p:nvSpPr>
          <p:cNvPr id="11" name="object 11"/>
          <p:cNvSpPr txBox="1"/>
          <p:nvPr/>
        </p:nvSpPr>
        <p:spPr>
          <a:xfrm>
            <a:off x="556259" y="1819592"/>
            <a:ext cx="6577330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03505" indent="-90805">
              <a:lnSpc>
                <a:spcPct val="100000"/>
              </a:lnSpc>
              <a:spcBef>
                <a:spcPts val="100"/>
              </a:spcBef>
              <a:buClr>
                <a:srgbClr val="FFB800"/>
              </a:buClr>
              <a:buSzPct val="154545"/>
              <a:buFont typeface="Arial"/>
              <a:buChar char="•"/>
              <a:tabLst>
                <a:tab pos="103505" algn="l"/>
              </a:tabLst>
            </a:pPr>
            <a:r>
              <a:rPr sz="1100" spc="95" dirty="0">
                <a:solidFill>
                  <a:srgbClr val="0D0D0D"/>
                </a:solidFill>
                <a:latin typeface="Calibri"/>
                <a:cs typeface="Calibri"/>
              </a:rPr>
              <a:t>Έχετε</a:t>
            </a:r>
            <a:r>
              <a:rPr sz="1100" spc="45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100" spc="114" dirty="0">
                <a:solidFill>
                  <a:srgbClr val="0D0D0D"/>
                </a:solidFill>
                <a:latin typeface="Calibri"/>
                <a:cs typeface="Calibri"/>
              </a:rPr>
              <a:t>τώρα</a:t>
            </a:r>
            <a:r>
              <a:rPr sz="1100" spc="5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100" spc="95" dirty="0">
                <a:solidFill>
                  <a:srgbClr val="0D0D0D"/>
                </a:solidFill>
                <a:latin typeface="Calibri"/>
                <a:cs typeface="Calibri"/>
              </a:rPr>
              <a:t>λίστα</a:t>
            </a:r>
            <a:r>
              <a:rPr sz="1100" spc="55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100" spc="105" dirty="0">
                <a:solidFill>
                  <a:srgbClr val="0D0D0D"/>
                </a:solidFill>
                <a:latin typeface="Calibri"/>
                <a:cs typeface="Calibri"/>
              </a:rPr>
              <a:t>με</a:t>
            </a:r>
            <a:r>
              <a:rPr sz="1100" spc="5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100" spc="110" dirty="0">
                <a:solidFill>
                  <a:srgbClr val="0D0D0D"/>
                </a:solidFill>
                <a:latin typeface="Calibri"/>
                <a:cs typeface="Calibri"/>
              </a:rPr>
              <a:t>όλα</a:t>
            </a:r>
            <a:r>
              <a:rPr sz="1100" spc="55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100" spc="100" dirty="0">
                <a:solidFill>
                  <a:srgbClr val="0D0D0D"/>
                </a:solidFill>
                <a:latin typeface="Calibri"/>
                <a:cs typeface="Calibri"/>
              </a:rPr>
              <a:t>τα</a:t>
            </a:r>
            <a:r>
              <a:rPr sz="1100" spc="55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100" spc="110" dirty="0">
                <a:solidFill>
                  <a:srgbClr val="0D0D0D"/>
                </a:solidFill>
                <a:latin typeface="Calibri"/>
                <a:cs typeface="Calibri"/>
              </a:rPr>
              <a:t>ολοκληρωμένα</a:t>
            </a:r>
            <a:r>
              <a:rPr sz="1100" spc="45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100" spc="155" dirty="0">
                <a:solidFill>
                  <a:srgbClr val="0D0D0D"/>
                </a:solidFill>
                <a:latin typeface="Calibri"/>
                <a:cs typeface="Calibri"/>
              </a:rPr>
              <a:t>VM</a:t>
            </a:r>
            <a:r>
              <a:rPr sz="1100" spc="5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100" spc="90" dirty="0">
                <a:solidFill>
                  <a:srgbClr val="0D0D0D"/>
                </a:solidFill>
                <a:latin typeface="Calibri"/>
                <a:cs typeface="Calibri"/>
              </a:rPr>
              <a:t>και</a:t>
            </a:r>
            <a:r>
              <a:rPr sz="1100" spc="55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100" spc="100" dirty="0">
                <a:solidFill>
                  <a:srgbClr val="0D0D0D"/>
                </a:solidFill>
                <a:latin typeface="Calibri"/>
                <a:cs typeface="Calibri"/>
              </a:rPr>
              <a:t>μπορείτε</a:t>
            </a:r>
            <a:r>
              <a:rPr sz="1100" spc="5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100" spc="110" dirty="0">
                <a:solidFill>
                  <a:srgbClr val="0D0D0D"/>
                </a:solidFill>
                <a:latin typeface="Calibri"/>
                <a:cs typeface="Calibri"/>
              </a:rPr>
              <a:t>να</a:t>
            </a:r>
            <a:r>
              <a:rPr sz="1100" spc="55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100" spc="95" dirty="0">
                <a:solidFill>
                  <a:srgbClr val="0D0D0D"/>
                </a:solidFill>
                <a:latin typeface="Calibri"/>
                <a:cs typeface="Calibri"/>
              </a:rPr>
              <a:t>μοντελοποιείτε</a:t>
            </a:r>
            <a:r>
              <a:rPr sz="1100" spc="45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100" spc="90" dirty="0">
                <a:solidFill>
                  <a:srgbClr val="0D0D0D"/>
                </a:solidFill>
                <a:latin typeface="Calibri"/>
                <a:cs typeface="Calibri"/>
              </a:rPr>
              <a:t>το</a:t>
            </a:r>
            <a:r>
              <a:rPr sz="1100" spc="3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100" spc="85" dirty="0">
                <a:solidFill>
                  <a:srgbClr val="0D0D0D"/>
                </a:solidFill>
                <a:latin typeface="Calibri"/>
                <a:cs typeface="Calibri"/>
              </a:rPr>
              <a:t>δίκτυό</a:t>
            </a:r>
            <a:r>
              <a:rPr sz="1100" spc="35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100" spc="95" dirty="0">
                <a:solidFill>
                  <a:srgbClr val="0D0D0D"/>
                </a:solidFill>
                <a:latin typeface="Calibri"/>
                <a:cs typeface="Calibri"/>
              </a:rPr>
              <a:t>σας.</a:t>
            </a:r>
            <a:endParaRPr sz="11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894512" y="635"/>
            <a:ext cx="1818639" cy="6857365"/>
          </a:xfrm>
          <a:custGeom>
            <a:avLst/>
            <a:gdLst/>
            <a:ahLst/>
            <a:cxnLst/>
            <a:rect l="l" t="t" r="r" b="b"/>
            <a:pathLst>
              <a:path w="1818640" h="6857365">
                <a:moveTo>
                  <a:pt x="0" y="6857365"/>
                </a:moveTo>
                <a:lnTo>
                  <a:pt x="1818322" y="0"/>
                </a:lnTo>
              </a:path>
            </a:pathLst>
          </a:custGeom>
          <a:ln w="22224">
            <a:solidFill>
              <a:srgbClr val="D6791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318452" y="2398712"/>
            <a:ext cx="11574780" cy="3684904"/>
            <a:chOff x="318452" y="2398712"/>
            <a:chExt cx="11574780" cy="3684904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18452" y="2418079"/>
              <a:ext cx="5733415" cy="3629342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76885" y="2576829"/>
              <a:ext cx="5236527" cy="3131820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088380" y="2398712"/>
              <a:ext cx="5804852" cy="3684904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283324" y="2593657"/>
              <a:ext cx="5234940" cy="3114992"/>
            </a:xfrm>
            <a:prstGeom prst="rect">
              <a:avLst/>
            </a:prstGeom>
          </p:spPr>
        </p:pic>
      </p:grpSp>
      <p:pic>
        <p:nvPicPr>
          <p:cNvPr id="8" name="object 8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9738359" y="179704"/>
            <a:ext cx="2345372" cy="1638300"/>
          </a:xfrm>
          <a:prstGeom prst="rect">
            <a:avLst/>
          </a:prstGeom>
        </p:spPr>
      </p:pic>
      <p:sp>
        <p:nvSpPr>
          <p:cNvPr id="9" name="object 9"/>
          <p:cNvSpPr txBox="1"/>
          <p:nvPr/>
        </p:nvSpPr>
        <p:spPr>
          <a:xfrm>
            <a:off x="9917430" y="33019"/>
            <a:ext cx="2174240" cy="1244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50" spc="60" dirty="0">
                <a:latin typeface="Calibri"/>
                <a:cs typeface="Calibri"/>
              </a:rPr>
              <a:t>CSP004_C_E:</a:t>
            </a:r>
            <a:r>
              <a:rPr sz="650" spc="35" dirty="0">
                <a:latin typeface="Calibri"/>
                <a:cs typeface="Calibri"/>
              </a:rPr>
              <a:t> </a:t>
            </a:r>
            <a:r>
              <a:rPr sz="650" spc="55" dirty="0">
                <a:latin typeface="Calibri"/>
                <a:cs typeface="Calibri"/>
              </a:rPr>
              <a:t>Abdelkader</a:t>
            </a:r>
            <a:r>
              <a:rPr sz="650" spc="30" dirty="0">
                <a:latin typeface="Calibri"/>
                <a:cs typeface="Calibri"/>
              </a:rPr>
              <a:t> </a:t>
            </a:r>
            <a:r>
              <a:rPr sz="650" spc="60" dirty="0">
                <a:latin typeface="Calibri"/>
                <a:cs typeface="Calibri"/>
              </a:rPr>
              <a:t>Shaaban</a:t>
            </a:r>
            <a:r>
              <a:rPr sz="650" spc="40" dirty="0">
                <a:latin typeface="Calibri"/>
                <a:cs typeface="Calibri"/>
              </a:rPr>
              <a:t> </a:t>
            </a:r>
            <a:r>
              <a:rPr sz="650" spc="55" dirty="0">
                <a:latin typeface="Calibri"/>
                <a:cs typeface="Calibri"/>
              </a:rPr>
              <a:t>και</a:t>
            </a:r>
            <a:r>
              <a:rPr sz="650" spc="25" dirty="0">
                <a:latin typeface="Calibri"/>
                <a:cs typeface="Calibri"/>
              </a:rPr>
              <a:t> </a:t>
            </a:r>
            <a:r>
              <a:rPr sz="650" spc="50" dirty="0">
                <a:latin typeface="Calibri"/>
                <a:cs typeface="Calibri"/>
              </a:rPr>
              <a:t>Stefan</a:t>
            </a:r>
            <a:r>
              <a:rPr sz="650" spc="30" dirty="0">
                <a:latin typeface="Calibri"/>
                <a:cs typeface="Calibri"/>
              </a:rPr>
              <a:t> </a:t>
            </a:r>
            <a:r>
              <a:rPr sz="650" spc="50" dirty="0">
                <a:latin typeface="Calibri"/>
                <a:cs typeface="Calibri"/>
              </a:rPr>
              <a:t>Schauer</a:t>
            </a:r>
            <a:endParaRPr sz="65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1102340" y="6345872"/>
            <a:ext cx="165735" cy="1079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715"/>
              </a:lnSpc>
            </a:pPr>
            <a:r>
              <a:rPr sz="650" spc="30" dirty="0">
                <a:latin typeface="Calibri"/>
                <a:cs typeface="Calibri"/>
              </a:rPr>
              <a:t>21</a:t>
            </a:r>
            <a:endParaRPr sz="650">
              <a:latin typeface="Calibri"/>
              <a:cs typeface="Calibri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875030" y="851217"/>
            <a:ext cx="5516880" cy="3683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250" spc="185" dirty="0">
                <a:solidFill>
                  <a:srgbClr val="000000"/>
                </a:solidFill>
              </a:rPr>
              <a:t>GNS3 </a:t>
            </a:r>
            <a:r>
              <a:rPr sz="2250" spc="150" dirty="0">
                <a:solidFill>
                  <a:srgbClr val="000000"/>
                </a:solidFill>
              </a:rPr>
              <a:t>Client</a:t>
            </a:r>
            <a:r>
              <a:rPr sz="2250" spc="195" dirty="0">
                <a:solidFill>
                  <a:srgbClr val="000000"/>
                </a:solidFill>
              </a:rPr>
              <a:t> </a:t>
            </a:r>
            <a:r>
              <a:rPr sz="2250" spc="130" dirty="0">
                <a:solidFill>
                  <a:srgbClr val="000000"/>
                </a:solidFill>
              </a:rPr>
              <a:t>για</a:t>
            </a:r>
            <a:r>
              <a:rPr sz="2250" spc="180" dirty="0">
                <a:solidFill>
                  <a:srgbClr val="000000"/>
                </a:solidFill>
              </a:rPr>
              <a:t> </a:t>
            </a:r>
            <a:r>
              <a:rPr sz="2250" spc="160" dirty="0">
                <a:solidFill>
                  <a:srgbClr val="000000"/>
                </a:solidFill>
              </a:rPr>
              <a:t>μοντελοποίηση</a:t>
            </a:r>
            <a:r>
              <a:rPr sz="2250" spc="190" dirty="0">
                <a:solidFill>
                  <a:srgbClr val="000000"/>
                </a:solidFill>
              </a:rPr>
              <a:t> </a:t>
            </a:r>
            <a:r>
              <a:rPr sz="2250" spc="160" dirty="0">
                <a:solidFill>
                  <a:srgbClr val="000000"/>
                </a:solidFill>
              </a:rPr>
              <a:t>δικτύου</a:t>
            </a:r>
            <a:endParaRPr sz="2250"/>
          </a:p>
        </p:txBody>
      </p:sp>
      <p:sp>
        <p:nvSpPr>
          <p:cNvPr id="11" name="object 11"/>
          <p:cNvSpPr txBox="1"/>
          <p:nvPr/>
        </p:nvSpPr>
        <p:spPr>
          <a:xfrm>
            <a:off x="556259" y="1490979"/>
            <a:ext cx="6577330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03505" indent="-90805">
              <a:lnSpc>
                <a:spcPct val="100000"/>
              </a:lnSpc>
              <a:spcBef>
                <a:spcPts val="100"/>
              </a:spcBef>
              <a:buClr>
                <a:srgbClr val="FFB800"/>
              </a:buClr>
              <a:buSzPct val="154545"/>
              <a:buFont typeface="Arial"/>
              <a:buChar char="•"/>
              <a:tabLst>
                <a:tab pos="103505" algn="l"/>
              </a:tabLst>
            </a:pPr>
            <a:r>
              <a:rPr sz="1100" spc="95" dirty="0">
                <a:solidFill>
                  <a:srgbClr val="0D0D0D"/>
                </a:solidFill>
                <a:latin typeface="Calibri"/>
                <a:cs typeface="Calibri"/>
              </a:rPr>
              <a:t>Έχετε</a:t>
            </a:r>
            <a:r>
              <a:rPr sz="1100" spc="45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100" spc="114" dirty="0">
                <a:solidFill>
                  <a:srgbClr val="0D0D0D"/>
                </a:solidFill>
                <a:latin typeface="Calibri"/>
                <a:cs typeface="Calibri"/>
              </a:rPr>
              <a:t>τώρα</a:t>
            </a:r>
            <a:r>
              <a:rPr sz="1100" spc="5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100" spc="95" dirty="0">
                <a:solidFill>
                  <a:srgbClr val="0D0D0D"/>
                </a:solidFill>
                <a:latin typeface="Calibri"/>
                <a:cs typeface="Calibri"/>
              </a:rPr>
              <a:t>λίστα</a:t>
            </a:r>
            <a:r>
              <a:rPr sz="1100" spc="55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100" spc="105" dirty="0">
                <a:solidFill>
                  <a:srgbClr val="0D0D0D"/>
                </a:solidFill>
                <a:latin typeface="Calibri"/>
                <a:cs typeface="Calibri"/>
              </a:rPr>
              <a:t>με</a:t>
            </a:r>
            <a:r>
              <a:rPr sz="1100" spc="5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100" spc="110" dirty="0">
                <a:solidFill>
                  <a:srgbClr val="0D0D0D"/>
                </a:solidFill>
                <a:latin typeface="Calibri"/>
                <a:cs typeface="Calibri"/>
              </a:rPr>
              <a:t>όλα</a:t>
            </a:r>
            <a:r>
              <a:rPr sz="1100" spc="55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100" spc="100" dirty="0">
                <a:solidFill>
                  <a:srgbClr val="0D0D0D"/>
                </a:solidFill>
                <a:latin typeface="Calibri"/>
                <a:cs typeface="Calibri"/>
              </a:rPr>
              <a:t>τα</a:t>
            </a:r>
            <a:r>
              <a:rPr sz="1100" spc="55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100" spc="110" dirty="0">
                <a:solidFill>
                  <a:srgbClr val="0D0D0D"/>
                </a:solidFill>
                <a:latin typeface="Calibri"/>
                <a:cs typeface="Calibri"/>
              </a:rPr>
              <a:t>ολοκληρωμένα</a:t>
            </a:r>
            <a:r>
              <a:rPr sz="1100" spc="45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100" spc="155" dirty="0">
                <a:solidFill>
                  <a:srgbClr val="0D0D0D"/>
                </a:solidFill>
                <a:latin typeface="Calibri"/>
                <a:cs typeface="Calibri"/>
              </a:rPr>
              <a:t>VM</a:t>
            </a:r>
            <a:r>
              <a:rPr sz="1100" spc="5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100" spc="90" dirty="0">
                <a:solidFill>
                  <a:srgbClr val="0D0D0D"/>
                </a:solidFill>
                <a:latin typeface="Calibri"/>
                <a:cs typeface="Calibri"/>
              </a:rPr>
              <a:t>και</a:t>
            </a:r>
            <a:r>
              <a:rPr sz="1100" spc="55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100" spc="100" dirty="0">
                <a:solidFill>
                  <a:srgbClr val="0D0D0D"/>
                </a:solidFill>
                <a:latin typeface="Calibri"/>
                <a:cs typeface="Calibri"/>
              </a:rPr>
              <a:t>μπορείτε</a:t>
            </a:r>
            <a:r>
              <a:rPr sz="1100" spc="5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100" spc="110" dirty="0">
                <a:solidFill>
                  <a:srgbClr val="0D0D0D"/>
                </a:solidFill>
                <a:latin typeface="Calibri"/>
                <a:cs typeface="Calibri"/>
              </a:rPr>
              <a:t>να</a:t>
            </a:r>
            <a:r>
              <a:rPr sz="1100" spc="55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100" spc="95" dirty="0">
                <a:solidFill>
                  <a:srgbClr val="0D0D0D"/>
                </a:solidFill>
                <a:latin typeface="Calibri"/>
                <a:cs typeface="Calibri"/>
              </a:rPr>
              <a:t>μοντελοποιείτε</a:t>
            </a:r>
            <a:r>
              <a:rPr sz="1100" spc="45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100" spc="90" dirty="0">
                <a:solidFill>
                  <a:srgbClr val="0D0D0D"/>
                </a:solidFill>
                <a:latin typeface="Calibri"/>
                <a:cs typeface="Calibri"/>
              </a:rPr>
              <a:t>το</a:t>
            </a:r>
            <a:r>
              <a:rPr sz="1100" spc="3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100" spc="85" dirty="0">
                <a:solidFill>
                  <a:srgbClr val="0D0D0D"/>
                </a:solidFill>
                <a:latin typeface="Calibri"/>
                <a:cs typeface="Calibri"/>
              </a:rPr>
              <a:t>δίκτυό</a:t>
            </a:r>
            <a:r>
              <a:rPr sz="1100" spc="35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100" spc="95" dirty="0">
                <a:solidFill>
                  <a:srgbClr val="0D0D0D"/>
                </a:solidFill>
                <a:latin typeface="Calibri"/>
                <a:cs typeface="Calibri"/>
              </a:rPr>
              <a:t>σας.</a:t>
            </a:r>
            <a:endParaRPr sz="11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836420" y="0"/>
            <a:ext cx="7555865" cy="6879590"/>
            <a:chOff x="1836420" y="0"/>
            <a:chExt cx="7555865" cy="6879590"/>
          </a:xfrm>
        </p:grpSpPr>
        <p:sp>
          <p:nvSpPr>
            <p:cNvPr id="3" name="object 3"/>
            <p:cNvSpPr/>
            <p:nvPr/>
          </p:nvSpPr>
          <p:spPr>
            <a:xfrm>
              <a:off x="6894512" y="635"/>
              <a:ext cx="1818639" cy="6857365"/>
            </a:xfrm>
            <a:custGeom>
              <a:avLst/>
              <a:gdLst/>
              <a:ahLst/>
              <a:cxnLst/>
              <a:rect l="l" t="t" r="r" b="b"/>
              <a:pathLst>
                <a:path w="1818640" h="6857365">
                  <a:moveTo>
                    <a:pt x="0" y="6857365"/>
                  </a:moveTo>
                  <a:lnTo>
                    <a:pt x="1818322" y="0"/>
                  </a:lnTo>
                </a:path>
              </a:pathLst>
            </a:custGeom>
            <a:ln w="22224">
              <a:solidFill>
                <a:srgbClr val="D6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836420" y="2055812"/>
              <a:ext cx="7555865" cy="479298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031365" y="2250757"/>
              <a:ext cx="6985952" cy="4223067"/>
            </a:xfrm>
            <a:prstGeom prst="rect">
              <a:avLst/>
            </a:prstGeom>
          </p:spPr>
        </p:pic>
      </p:grpSp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738359" y="179704"/>
            <a:ext cx="2345372" cy="1638300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9917430" y="33019"/>
            <a:ext cx="2174240" cy="1244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50" spc="60" dirty="0">
                <a:latin typeface="Calibri"/>
                <a:cs typeface="Calibri"/>
              </a:rPr>
              <a:t>CSP004_C_E:</a:t>
            </a:r>
            <a:r>
              <a:rPr sz="650" spc="35" dirty="0">
                <a:latin typeface="Calibri"/>
                <a:cs typeface="Calibri"/>
              </a:rPr>
              <a:t> </a:t>
            </a:r>
            <a:r>
              <a:rPr sz="650" spc="55" dirty="0">
                <a:latin typeface="Calibri"/>
                <a:cs typeface="Calibri"/>
              </a:rPr>
              <a:t>Abdelkader</a:t>
            </a:r>
            <a:r>
              <a:rPr sz="650" spc="30" dirty="0">
                <a:latin typeface="Calibri"/>
                <a:cs typeface="Calibri"/>
              </a:rPr>
              <a:t> </a:t>
            </a:r>
            <a:r>
              <a:rPr sz="650" spc="60" dirty="0">
                <a:latin typeface="Calibri"/>
                <a:cs typeface="Calibri"/>
              </a:rPr>
              <a:t>Shaaban</a:t>
            </a:r>
            <a:r>
              <a:rPr sz="650" spc="40" dirty="0">
                <a:latin typeface="Calibri"/>
                <a:cs typeface="Calibri"/>
              </a:rPr>
              <a:t> </a:t>
            </a:r>
            <a:r>
              <a:rPr sz="650" spc="55" dirty="0">
                <a:latin typeface="Calibri"/>
                <a:cs typeface="Calibri"/>
              </a:rPr>
              <a:t>και</a:t>
            </a:r>
            <a:r>
              <a:rPr sz="650" spc="25" dirty="0">
                <a:latin typeface="Calibri"/>
                <a:cs typeface="Calibri"/>
              </a:rPr>
              <a:t> </a:t>
            </a:r>
            <a:r>
              <a:rPr sz="650" spc="50" dirty="0">
                <a:latin typeface="Calibri"/>
                <a:cs typeface="Calibri"/>
              </a:rPr>
              <a:t>Stefan</a:t>
            </a:r>
            <a:r>
              <a:rPr sz="650" spc="30" dirty="0">
                <a:latin typeface="Calibri"/>
                <a:cs typeface="Calibri"/>
              </a:rPr>
              <a:t> </a:t>
            </a:r>
            <a:r>
              <a:rPr sz="650" spc="50" dirty="0">
                <a:latin typeface="Calibri"/>
                <a:cs typeface="Calibri"/>
              </a:rPr>
              <a:t>Schauer</a:t>
            </a:r>
            <a:endParaRPr sz="65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1102340" y="6345872"/>
            <a:ext cx="165735" cy="1079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715"/>
              </a:lnSpc>
            </a:pPr>
            <a:r>
              <a:rPr sz="650" spc="30" dirty="0">
                <a:latin typeface="Calibri"/>
                <a:cs typeface="Calibri"/>
              </a:rPr>
              <a:t>22</a:t>
            </a:r>
            <a:endParaRPr sz="650">
              <a:latin typeface="Calibri"/>
              <a:cs typeface="Calibri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875030" y="851217"/>
            <a:ext cx="5516880" cy="3683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250" spc="185" dirty="0">
                <a:solidFill>
                  <a:srgbClr val="000000"/>
                </a:solidFill>
              </a:rPr>
              <a:t>GNS3 </a:t>
            </a:r>
            <a:r>
              <a:rPr sz="2250" spc="150" dirty="0">
                <a:solidFill>
                  <a:srgbClr val="000000"/>
                </a:solidFill>
              </a:rPr>
              <a:t>Client</a:t>
            </a:r>
            <a:r>
              <a:rPr sz="2250" spc="195" dirty="0">
                <a:solidFill>
                  <a:srgbClr val="000000"/>
                </a:solidFill>
              </a:rPr>
              <a:t> </a:t>
            </a:r>
            <a:r>
              <a:rPr sz="2250" spc="130" dirty="0">
                <a:solidFill>
                  <a:srgbClr val="000000"/>
                </a:solidFill>
              </a:rPr>
              <a:t>για</a:t>
            </a:r>
            <a:r>
              <a:rPr sz="2250" spc="180" dirty="0">
                <a:solidFill>
                  <a:srgbClr val="000000"/>
                </a:solidFill>
              </a:rPr>
              <a:t> </a:t>
            </a:r>
            <a:r>
              <a:rPr sz="2250" spc="160" dirty="0">
                <a:solidFill>
                  <a:srgbClr val="000000"/>
                </a:solidFill>
              </a:rPr>
              <a:t>μοντελοποίηση</a:t>
            </a:r>
            <a:r>
              <a:rPr sz="2250" spc="190" dirty="0">
                <a:solidFill>
                  <a:srgbClr val="000000"/>
                </a:solidFill>
              </a:rPr>
              <a:t> </a:t>
            </a:r>
            <a:r>
              <a:rPr sz="2250" spc="160" dirty="0">
                <a:solidFill>
                  <a:srgbClr val="000000"/>
                </a:solidFill>
              </a:rPr>
              <a:t>δικτύου</a:t>
            </a:r>
            <a:endParaRPr sz="2250"/>
          </a:p>
        </p:txBody>
      </p:sp>
      <p:sp>
        <p:nvSpPr>
          <p:cNvPr id="9" name="object 9"/>
          <p:cNvSpPr txBox="1"/>
          <p:nvPr/>
        </p:nvSpPr>
        <p:spPr>
          <a:xfrm>
            <a:off x="556259" y="1490979"/>
            <a:ext cx="6577330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03505" indent="-90805">
              <a:lnSpc>
                <a:spcPct val="100000"/>
              </a:lnSpc>
              <a:spcBef>
                <a:spcPts val="100"/>
              </a:spcBef>
              <a:buClr>
                <a:srgbClr val="FFB800"/>
              </a:buClr>
              <a:buSzPct val="154545"/>
              <a:buFont typeface="Arial"/>
              <a:buChar char="•"/>
              <a:tabLst>
                <a:tab pos="103505" algn="l"/>
              </a:tabLst>
            </a:pPr>
            <a:r>
              <a:rPr sz="1100" spc="95" dirty="0">
                <a:solidFill>
                  <a:srgbClr val="0D0D0D"/>
                </a:solidFill>
                <a:latin typeface="Calibri"/>
                <a:cs typeface="Calibri"/>
              </a:rPr>
              <a:t>Έχετε</a:t>
            </a:r>
            <a:r>
              <a:rPr sz="1100" spc="45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100" spc="114" dirty="0">
                <a:solidFill>
                  <a:srgbClr val="0D0D0D"/>
                </a:solidFill>
                <a:latin typeface="Calibri"/>
                <a:cs typeface="Calibri"/>
              </a:rPr>
              <a:t>τώρα</a:t>
            </a:r>
            <a:r>
              <a:rPr sz="1100" spc="5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100" spc="95" dirty="0">
                <a:solidFill>
                  <a:srgbClr val="0D0D0D"/>
                </a:solidFill>
                <a:latin typeface="Calibri"/>
                <a:cs typeface="Calibri"/>
              </a:rPr>
              <a:t>λίστα</a:t>
            </a:r>
            <a:r>
              <a:rPr sz="1100" spc="55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100" spc="105" dirty="0">
                <a:solidFill>
                  <a:srgbClr val="0D0D0D"/>
                </a:solidFill>
                <a:latin typeface="Calibri"/>
                <a:cs typeface="Calibri"/>
              </a:rPr>
              <a:t>με</a:t>
            </a:r>
            <a:r>
              <a:rPr sz="1100" spc="5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100" spc="110" dirty="0">
                <a:solidFill>
                  <a:srgbClr val="0D0D0D"/>
                </a:solidFill>
                <a:latin typeface="Calibri"/>
                <a:cs typeface="Calibri"/>
              </a:rPr>
              <a:t>όλα</a:t>
            </a:r>
            <a:r>
              <a:rPr sz="1100" spc="55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100" spc="100" dirty="0">
                <a:solidFill>
                  <a:srgbClr val="0D0D0D"/>
                </a:solidFill>
                <a:latin typeface="Calibri"/>
                <a:cs typeface="Calibri"/>
              </a:rPr>
              <a:t>τα</a:t>
            </a:r>
            <a:r>
              <a:rPr sz="1100" spc="55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100" spc="110" dirty="0">
                <a:solidFill>
                  <a:srgbClr val="0D0D0D"/>
                </a:solidFill>
                <a:latin typeface="Calibri"/>
                <a:cs typeface="Calibri"/>
              </a:rPr>
              <a:t>ολοκληρωμένα</a:t>
            </a:r>
            <a:r>
              <a:rPr sz="1100" spc="45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100" spc="155" dirty="0">
                <a:solidFill>
                  <a:srgbClr val="0D0D0D"/>
                </a:solidFill>
                <a:latin typeface="Calibri"/>
                <a:cs typeface="Calibri"/>
              </a:rPr>
              <a:t>VM</a:t>
            </a:r>
            <a:r>
              <a:rPr sz="1100" spc="5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100" spc="90" dirty="0">
                <a:solidFill>
                  <a:srgbClr val="0D0D0D"/>
                </a:solidFill>
                <a:latin typeface="Calibri"/>
                <a:cs typeface="Calibri"/>
              </a:rPr>
              <a:t>και</a:t>
            </a:r>
            <a:r>
              <a:rPr sz="1100" spc="55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100" spc="100" dirty="0">
                <a:solidFill>
                  <a:srgbClr val="0D0D0D"/>
                </a:solidFill>
                <a:latin typeface="Calibri"/>
                <a:cs typeface="Calibri"/>
              </a:rPr>
              <a:t>μπορείτε</a:t>
            </a:r>
            <a:r>
              <a:rPr sz="1100" spc="5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100" spc="110" dirty="0">
                <a:solidFill>
                  <a:srgbClr val="0D0D0D"/>
                </a:solidFill>
                <a:latin typeface="Calibri"/>
                <a:cs typeface="Calibri"/>
              </a:rPr>
              <a:t>να</a:t>
            </a:r>
            <a:r>
              <a:rPr sz="1100" spc="55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100" spc="95" dirty="0">
                <a:solidFill>
                  <a:srgbClr val="0D0D0D"/>
                </a:solidFill>
                <a:latin typeface="Calibri"/>
                <a:cs typeface="Calibri"/>
              </a:rPr>
              <a:t>μοντελοποιείτε</a:t>
            </a:r>
            <a:r>
              <a:rPr sz="1100" spc="45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100" spc="90" dirty="0">
                <a:solidFill>
                  <a:srgbClr val="0D0D0D"/>
                </a:solidFill>
                <a:latin typeface="Calibri"/>
                <a:cs typeface="Calibri"/>
              </a:rPr>
              <a:t>το</a:t>
            </a:r>
            <a:r>
              <a:rPr sz="1100" spc="3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100" spc="85" dirty="0">
                <a:solidFill>
                  <a:srgbClr val="0D0D0D"/>
                </a:solidFill>
                <a:latin typeface="Calibri"/>
                <a:cs typeface="Calibri"/>
              </a:rPr>
              <a:t>δίκτυό</a:t>
            </a:r>
            <a:r>
              <a:rPr sz="1100" spc="35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100" spc="95" dirty="0">
                <a:solidFill>
                  <a:srgbClr val="0D0D0D"/>
                </a:solidFill>
                <a:latin typeface="Calibri"/>
                <a:cs typeface="Calibri"/>
              </a:rPr>
              <a:t>σας.</a:t>
            </a:r>
            <a:endParaRPr sz="11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025832" y="0"/>
            <a:ext cx="6166485" cy="6879590"/>
            <a:chOff x="6025832" y="0"/>
            <a:chExt cx="6166485" cy="6879590"/>
          </a:xfrm>
        </p:grpSpPr>
        <p:sp>
          <p:nvSpPr>
            <p:cNvPr id="3" name="object 3"/>
            <p:cNvSpPr/>
            <p:nvPr/>
          </p:nvSpPr>
          <p:spPr>
            <a:xfrm>
              <a:off x="6894512" y="635"/>
              <a:ext cx="1818639" cy="6857365"/>
            </a:xfrm>
            <a:custGeom>
              <a:avLst/>
              <a:gdLst/>
              <a:ahLst/>
              <a:cxnLst/>
              <a:rect l="l" t="t" r="r" b="b"/>
              <a:pathLst>
                <a:path w="1818640" h="6857365">
                  <a:moveTo>
                    <a:pt x="0" y="6857365"/>
                  </a:moveTo>
                  <a:lnTo>
                    <a:pt x="1818322" y="0"/>
                  </a:lnTo>
                </a:path>
              </a:pathLst>
            </a:custGeom>
            <a:ln w="22224">
              <a:solidFill>
                <a:srgbClr val="D6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025832" y="2325370"/>
              <a:ext cx="6166167" cy="3724592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9917430" y="33019"/>
            <a:ext cx="2174240" cy="1244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50" spc="60" dirty="0">
                <a:latin typeface="Calibri"/>
                <a:cs typeface="Calibri"/>
              </a:rPr>
              <a:t>CSP004_C_E:</a:t>
            </a:r>
            <a:r>
              <a:rPr sz="650" spc="35" dirty="0">
                <a:latin typeface="Calibri"/>
                <a:cs typeface="Calibri"/>
              </a:rPr>
              <a:t> </a:t>
            </a:r>
            <a:r>
              <a:rPr sz="650" spc="55" dirty="0">
                <a:latin typeface="Calibri"/>
                <a:cs typeface="Calibri"/>
              </a:rPr>
              <a:t>Abdelkader</a:t>
            </a:r>
            <a:r>
              <a:rPr sz="650" spc="30" dirty="0">
                <a:latin typeface="Calibri"/>
                <a:cs typeface="Calibri"/>
              </a:rPr>
              <a:t> </a:t>
            </a:r>
            <a:r>
              <a:rPr sz="650" spc="60" dirty="0">
                <a:latin typeface="Calibri"/>
                <a:cs typeface="Calibri"/>
              </a:rPr>
              <a:t>Shaaban</a:t>
            </a:r>
            <a:r>
              <a:rPr sz="650" spc="40" dirty="0">
                <a:latin typeface="Calibri"/>
                <a:cs typeface="Calibri"/>
              </a:rPr>
              <a:t> </a:t>
            </a:r>
            <a:r>
              <a:rPr sz="650" spc="55" dirty="0">
                <a:latin typeface="Calibri"/>
                <a:cs typeface="Calibri"/>
              </a:rPr>
              <a:t>και</a:t>
            </a:r>
            <a:r>
              <a:rPr sz="650" spc="25" dirty="0">
                <a:latin typeface="Calibri"/>
                <a:cs typeface="Calibri"/>
              </a:rPr>
              <a:t> </a:t>
            </a:r>
            <a:r>
              <a:rPr sz="650" spc="50" dirty="0">
                <a:latin typeface="Calibri"/>
                <a:cs typeface="Calibri"/>
              </a:rPr>
              <a:t>Stefan</a:t>
            </a:r>
            <a:r>
              <a:rPr sz="650" spc="30" dirty="0">
                <a:latin typeface="Calibri"/>
                <a:cs typeface="Calibri"/>
              </a:rPr>
              <a:t> </a:t>
            </a:r>
            <a:r>
              <a:rPr sz="650" spc="50" dirty="0">
                <a:latin typeface="Calibri"/>
                <a:cs typeface="Calibri"/>
              </a:rPr>
              <a:t>Schauer</a:t>
            </a:r>
            <a:endParaRPr sz="65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1102340" y="6345872"/>
            <a:ext cx="165735" cy="1079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715"/>
              </a:lnSpc>
            </a:pPr>
            <a:r>
              <a:rPr sz="650" spc="30" dirty="0">
                <a:latin typeface="Calibri"/>
                <a:cs typeface="Calibri"/>
              </a:rPr>
              <a:t>23</a:t>
            </a:r>
            <a:endParaRPr sz="650">
              <a:latin typeface="Calibri"/>
              <a:cs typeface="Calibri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875030" y="851217"/>
            <a:ext cx="9202420" cy="697230"/>
          </a:xfrm>
          <a:prstGeom prst="rect">
            <a:avLst/>
          </a:prstGeom>
        </p:spPr>
        <p:txBody>
          <a:bodyPr vert="horz" wrap="square" lIns="0" tIns="34925" rIns="0" bIns="0" rtlCol="0">
            <a:spAutoFit/>
          </a:bodyPr>
          <a:lstStyle/>
          <a:p>
            <a:pPr marL="12700" marR="5080">
              <a:lnSpc>
                <a:spcPts val="2590"/>
              </a:lnSpc>
              <a:spcBef>
                <a:spcPts val="275"/>
              </a:spcBef>
            </a:pPr>
            <a:r>
              <a:rPr sz="2250" spc="185" dirty="0">
                <a:solidFill>
                  <a:srgbClr val="000000"/>
                </a:solidFill>
              </a:rPr>
              <a:t>GNS3</a:t>
            </a:r>
            <a:r>
              <a:rPr sz="2250" spc="180" dirty="0">
                <a:solidFill>
                  <a:srgbClr val="000000"/>
                </a:solidFill>
              </a:rPr>
              <a:t> </a:t>
            </a:r>
            <a:r>
              <a:rPr sz="2250" spc="150" dirty="0">
                <a:solidFill>
                  <a:srgbClr val="000000"/>
                </a:solidFill>
              </a:rPr>
              <a:t>Client</a:t>
            </a:r>
            <a:r>
              <a:rPr sz="2250" spc="195" dirty="0">
                <a:solidFill>
                  <a:srgbClr val="000000"/>
                </a:solidFill>
              </a:rPr>
              <a:t> </a:t>
            </a:r>
            <a:r>
              <a:rPr sz="2250" spc="170" dirty="0">
                <a:solidFill>
                  <a:srgbClr val="000000"/>
                </a:solidFill>
              </a:rPr>
              <a:t>(σύστημα</a:t>
            </a:r>
            <a:r>
              <a:rPr sz="2250" spc="204" dirty="0">
                <a:solidFill>
                  <a:srgbClr val="000000"/>
                </a:solidFill>
              </a:rPr>
              <a:t> </a:t>
            </a:r>
            <a:r>
              <a:rPr sz="2250" spc="120" dirty="0">
                <a:solidFill>
                  <a:srgbClr val="000000"/>
                </a:solidFill>
              </a:rPr>
              <a:t>ή</a:t>
            </a:r>
            <a:r>
              <a:rPr sz="2250" spc="195" dirty="0">
                <a:solidFill>
                  <a:srgbClr val="000000"/>
                </a:solidFill>
              </a:rPr>
              <a:t> </a:t>
            </a:r>
            <a:r>
              <a:rPr sz="2250" spc="175" dirty="0">
                <a:solidFill>
                  <a:srgbClr val="000000"/>
                </a:solidFill>
              </a:rPr>
              <a:t>πρόγραμμα</a:t>
            </a:r>
            <a:r>
              <a:rPr sz="2250" spc="204" dirty="0">
                <a:solidFill>
                  <a:srgbClr val="000000"/>
                </a:solidFill>
              </a:rPr>
              <a:t> </a:t>
            </a:r>
            <a:r>
              <a:rPr sz="2250" spc="160" dirty="0">
                <a:solidFill>
                  <a:srgbClr val="000000"/>
                </a:solidFill>
              </a:rPr>
              <a:t>που</a:t>
            </a:r>
            <a:r>
              <a:rPr sz="2250" spc="200" dirty="0">
                <a:solidFill>
                  <a:srgbClr val="000000"/>
                </a:solidFill>
              </a:rPr>
              <a:t> </a:t>
            </a:r>
            <a:r>
              <a:rPr sz="2250" spc="160" dirty="0">
                <a:solidFill>
                  <a:srgbClr val="000000"/>
                </a:solidFill>
              </a:rPr>
              <a:t>επικοινωνεί</a:t>
            </a:r>
            <a:r>
              <a:rPr sz="2250" spc="195" dirty="0">
                <a:solidFill>
                  <a:srgbClr val="000000"/>
                </a:solidFill>
              </a:rPr>
              <a:t> </a:t>
            </a:r>
            <a:r>
              <a:rPr sz="2250" spc="145" dirty="0">
                <a:solidFill>
                  <a:srgbClr val="000000"/>
                </a:solidFill>
              </a:rPr>
              <a:t>με</a:t>
            </a:r>
            <a:r>
              <a:rPr sz="2250" spc="195" dirty="0">
                <a:solidFill>
                  <a:srgbClr val="000000"/>
                </a:solidFill>
              </a:rPr>
              <a:t> </a:t>
            </a:r>
            <a:r>
              <a:rPr sz="2250" spc="150" dirty="0">
                <a:solidFill>
                  <a:srgbClr val="000000"/>
                </a:solidFill>
              </a:rPr>
              <a:t>server)</a:t>
            </a:r>
            <a:r>
              <a:rPr sz="2250" spc="200" dirty="0">
                <a:solidFill>
                  <a:srgbClr val="000000"/>
                </a:solidFill>
              </a:rPr>
              <a:t> </a:t>
            </a:r>
            <a:r>
              <a:rPr sz="2250" spc="130" dirty="0">
                <a:solidFill>
                  <a:srgbClr val="000000"/>
                </a:solidFill>
              </a:rPr>
              <a:t>για </a:t>
            </a:r>
            <a:r>
              <a:rPr sz="2250" spc="-545" dirty="0">
                <a:solidFill>
                  <a:srgbClr val="000000"/>
                </a:solidFill>
              </a:rPr>
              <a:t> </a:t>
            </a:r>
            <a:r>
              <a:rPr sz="2250" spc="160" dirty="0">
                <a:solidFill>
                  <a:srgbClr val="000000"/>
                </a:solidFill>
              </a:rPr>
              <a:t>μοντελοποίηση</a:t>
            </a:r>
            <a:r>
              <a:rPr sz="2250" spc="185" dirty="0">
                <a:solidFill>
                  <a:srgbClr val="000000"/>
                </a:solidFill>
              </a:rPr>
              <a:t> </a:t>
            </a:r>
            <a:r>
              <a:rPr sz="2250" spc="160" dirty="0">
                <a:solidFill>
                  <a:srgbClr val="000000"/>
                </a:solidFill>
              </a:rPr>
              <a:t>δικτύου</a:t>
            </a:r>
            <a:endParaRPr sz="2250"/>
          </a:p>
        </p:txBody>
      </p:sp>
      <p:sp>
        <p:nvSpPr>
          <p:cNvPr id="7" name="object 7"/>
          <p:cNvSpPr txBox="1"/>
          <p:nvPr/>
        </p:nvSpPr>
        <p:spPr>
          <a:xfrm>
            <a:off x="556259" y="1838642"/>
            <a:ext cx="9385300" cy="4699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03505" indent="-90805">
              <a:lnSpc>
                <a:spcPct val="100000"/>
              </a:lnSpc>
              <a:spcBef>
                <a:spcPts val="100"/>
              </a:spcBef>
              <a:buClr>
                <a:srgbClr val="FFB800"/>
              </a:buClr>
              <a:buSzPct val="154545"/>
              <a:buFont typeface="Arial"/>
              <a:buChar char="•"/>
              <a:tabLst>
                <a:tab pos="103505" algn="l"/>
              </a:tabLst>
            </a:pPr>
            <a:r>
              <a:rPr sz="1100" spc="75" dirty="0">
                <a:solidFill>
                  <a:srgbClr val="0D0D0D"/>
                </a:solidFill>
                <a:latin typeface="Calibri"/>
                <a:cs typeface="Calibri"/>
              </a:rPr>
              <a:t>Πριν</a:t>
            </a:r>
            <a:r>
              <a:rPr sz="1100" spc="4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100" spc="70" dirty="0">
                <a:solidFill>
                  <a:srgbClr val="0D0D0D"/>
                </a:solidFill>
                <a:latin typeface="Calibri"/>
                <a:cs typeface="Calibri"/>
              </a:rPr>
              <a:t>ξεκινήσετε</a:t>
            </a:r>
            <a:r>
              <a:rPr sz="1100" spc="4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100" spc="80" dirty="0">
                <a:solidFill>
                  <a:srgbClr val="0D0D0D"/>
                </a:solidFill>
                <a:latin typeface="Calibri"/>
                <a:cs typeface="Calibri"/>
              </a:rPr>
              <a:t>να</a:t>
            </a:r>
            <a:r>
              <a:rPr sz="1100" spc="4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100" spc="75" dirty="0">
                <a:solidFill>
                  <a:srgbClr val="0D0D0D"/>
                </a:solidFill>
                <a:latin typeface="Calibri"/>
                <a:cs typeface="Calibri"/>
              </a:rPr>
              <a:t>αποδίδετε</a:t>
            </a:r>
            <a:r>
              <a:rPr sz="1100" spc="4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100" spc="75" dirty="0">
                <a:solidFill>
                  <a:srgbClr val="0D0D0D"/>
                </a:solidFill>
                <a:latin typeface="Calibri"/>
                <a:cs typeface="Calibri"/>
              </a:rPr>
              <a:t>οποιεσδήποτε</a:t>
            </a:r>
            <a:r>
              <a:rPr sz="1100" spc="35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100" spc="75" dirty="0">
                <a:solidFill>
                  <a:srgbClr val="0D0D0D"/>
                </a:solidFill>
                <a:latin typeface="Calibri"/>
                <a:cs typeface="Calibri"/>
              </a:rPr>
              <a:t>δραστηριότητες</a:t>
            </a:r>
            <a:r>
              <a:rPr sz="1100" spc="4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100" spc="75" dirty="0">
                <a:solidFill>
                  <a:srgbClr val="0D0D0D"/>
                </a:solidFill>
                <a:latin typeface="Calibri"/>
                <a:cs typeface="Calibri"/>
              </a:rPr>
              <a:t>δοκιμών</a:t>
            </a:r>
            <a:r>
              <a:rPr sz="1100" spc="4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100" spc="70" dirty="0">
                <a:solidFill>
                  <a:srgbClr val="0D0D0D"/>
                </a:solidFill>
                <a:latin typeface="Calibri"/>
                <a:cs typeface="Calibri"/>
              </a:rPr>
              <a:t>διείσδυσης,</a:t>
            </a:r>
            <a:r>
              <a:rPr sz="1100" spc="4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100" spc="70" dirty="0">
                <a:solidFill>
                  <a:srgbClr val="0D0D0D"/>
                </a:solidFill>
                <a:latin typeface="Calibri"/>
                <a:cs typeface="Calibri"/>
              </a:rPr>
              <a:t>ζωτικής</a:t>
            </a:r>
            <a:r>
              <a:rPr sz="1100" spc="35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100" spc="80" dirty="0">
                <a:solidFill>
                  <a:srgbClr val="0D0D0D"/>
                </a:solidFill>
                <a:latin typeface="Calibri"/>
                <a:cs typeface="Calibri"/>
              </a:rPr>
              <a:t>σημασίας</a:t>
            </a:r>
            <a:r>
              <a:rPr sz="1100" spc="45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100" spc="80" dirty="0">
                <a:solidFill>
                  <a:srgbClr val="0D0D0D"/>
                </a:solidFill>
                <a:latin typeface="Calibri"/>
                <a:cs typeface="Calibri"/>
              </a:rPr>
              <a:t>να</a:t>
            </a:r>
            <a:r>
              <a:rPr sz="1100" spc="4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100" spc="80" dirty="0">
                <a:solidFill>
                  <a:srgbClr val="0D0D0D"/>
                </a:solidFill>
                <a:latin typeface="Calibri"/>
                <a:cs typeface="Calibri"/>
              </a:rPr>
              <a:t>ανακαλύψετε</a:t>
            </a:r>
            <a:r>
              <a:rPr sz="1100" spc="45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100" spc="55" dirty="0">
                <a:solidFill>
                  <a:srgbClr val="0D0D0D"/>
                </a:solidFill>
                <a:latin typeface="Calibri"/>
                <a:cs typeface="Calibri"/>
              </a:rPr>
              <a:t>τις</a:t>
            </a:r>
            <a:r>
              <a:rPr sz="1100" spc="45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100" spc="70" dirty="0">
                <a:solidFill>
                  <a:srgbClr val="0D0D0D"/>
                </a:solidFill>
                <a:latin typeface="Calibri"/>
                <a:cs typeface="Calibri"/>
              </a:rPr>
              <a:t>διευθύνσεις</a:t>
            </a:r>
            <a:r>
              <a:rPr sz="1100" spc="35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100" spc="60" dirty="0">
                <a:solidFill>
                  <a:srgbClr val="0D0D0D"/>
                </a:solidFill>
                <a:latin typeface="Calibri"/>
                <a:cs typeface="Calibri"/>
              </a:rPr>
              <a:t>IP</a:t>
            </a:r>
            <a:r>
              <a:rPr sz="1100" spc="45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100" spc="80" dirty="0">
                <a:solidFill>
                  <a:srgbClr val="0D0D0D"/>
                </a:solidFill>
                <a:latin typeface="Calibri"/>
                <a:cs typeface="Calibri"/>
              </a:rPr>
              <a:t>των</a:t>
            </a:r>
            <a:endParaRPr sz="1100">
              <a:latin typeface="Calibri"/>
              <a:cs typeface="Calibri"/>
            </a:endParaRPr>
          </a:p>
          <a:p>
            <a:pPr marL="104139">
              <a:lnSpc>
                <a:spcPct val="100000"/>
              </a:lnSpc>
              <a:spcBef>
                <a:spcPts val="860"/>
              </a:spcBef>
            </a:pPr>
            <a:r>
              <a:rPr sz="1100" spc="100" dirty="0">
                <a:solidFill>
                  <a:srgbClr val="0D0D0D"/>
                </a:solidFill>
                <a:latin typeface="Calibri"/>
                <a:cs typeface="Calibri"/>
              </a:rPr>
              <a:t>όλες</a:t>
            </a:r>
            <a:r>
              <a:rPr sz="1100" spc="45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100" spc="75" dirty="0">
                <a:solidFill>
                  <a:srgbClr val="0D0D0D"/>
                </a:solidFill>
                <a:latin typeface="Calibri"/>
                <a:cs typeface="Calibri"/>
              </a:rPr>
              <a:t>τις</a:t>
            </a:r>
            <a:r>
              <a:rPr sz="1100" spc="5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100" spc="100" dirty="0">
                <a:solidFill>
                  <a:srgbClr val="0D0D0D"/>
                </a:solidFill>
                <a:latin typeface="Calibri"/>
                <a:cs typeface="Calibri"/>
              </a:rPr>
              <a:t>συνδεδεμένες</a:t>
            </a:r>
            <a:r>
              <a:rPr sz="1100" spc="4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100" spc="105" dirty="0">
                <a:solidFill>
                  <a:srgbClr val="0D0D0D"/>
                </a:solidFill>
                <a:latin typeface="Calibri"/>
                <a:cs typeface="Calibri"/>
              </a:rPr>
              <a:t>συσκευές</a:t>
            </a:r>
            <a:r>
              <a:rPr sz="1100" spc="45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100" spc="100" dirty="0">
                <a:solidFill>
                  <a:srgbClr val="0D0D0D"/>
                </a:solidFill>
                <a:latin typeface="Calibri"/>
                <a:cs typeface="Calibri"/>
              </a:rPr>
              <a:t>στο</a:t>
            </a:r>
            <a:r>
              <a:rPr sz="1100" spc="5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100" spc="80" dirty="0">
                <a:solidFill>
                  <a:srgbClr val="0D0D0D"/>
                </a:solidFill>
                <a:latin typeface="Calibri"/>
                <a:cs typeface="Calibri"/>
              </a:rPr>
              <a:t>δίκτυο.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56259" y="2967354"/>
            <a:ext cx="4777741" cy="153631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2804795">
              <a:lnSpc>
                <a:spcPct val="100000"/>
              </a:lnSpc>
              <a:spcBef>
                <a:spcPts val="100"/>
              </a:spcBef>
              <a:buSzPct val="154545"/>
              <a:buFont typeface="Arial"/>
              <a:buChar char="•"/>
              <a:tabLst>
                <a:tab pos="91440" algn="l"/>
              </a:tabLst>
            </a:pPr>
            <a:r>
              <a:rPr sz="1100" spc="70" dirty="0">
                <a:solidFill>
                  <a:srgbClr val="0D0D0D"/>
                </a:solidFill>
                <a:latin typeface="Calibri"/>
                <a:cs typeface="Calibri"/>
              </a:rPr>
              <a:t>Επιπλέον,</a:t>
            </a:r>
            <a:r>
              <a:rPr sz="1100" spc="175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100" spc="65" dirty="0">
                <a:solidFill>
                  <a:srgbClr val="0D0D0D"/>
                </a:solidFill>
                <a:latin typeface="Calibri"/>
                <a:cs typeface="Calibri"/>
              </a:rPr>
              <a:t>είναι</a:t>
            </a:r>
            <a:r>
              <a:rPr sz="1100" spc="18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100" spc="75" dirty="0">
                <a:solidFill>
                  <a:srgbClr val="0D0D0D"/>
                </a:solidFill>
                <a:latin typeface="Calibri"/>
                <a:cs typeface="Calibri"/>
              </a:rPr>
              <a:t>σημαντικό</a:t>
            </a:r>
            <a:r>
              <a:rPr sz="1100" spc="175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100" spc="80" dirty="0">
                <a:solidFill>
                  <a:srgbClr val="0D0D0D"/>
                </a:solidFill>
                <a:latin typeface="Calibri"/>
                <a:cs typeface="Calibri"/>
              </a:rPr>
              <a:t>να</a:t>
            </a:r>
            <a:r>
              <a:rPr sz="1100" spc="185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100" spc="70" dirty="0">
                <a:solidFill>
                  <a:srgbClr val="0D0D0D"/>
                </a:solidFill>
                <a:latin typeface="Calibri"/>
                <a:cs typeface="Calibri"/>
              </a:rPr>
              <a:t>διασφαλιστεί</a:t>
            </a:r>
            <a:r>
              <a:rPr sz="1100" spc="18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100" spc="60" dirty="0">
                <a:solidFill>
                  <a:srgbClr val="0D0D0D"/>
                </a:solidFill>
                <a:latin typeface="Calibri"/>
                <a:cs typeface="Calibri"/>
              </a:rPr>
              <a:t>ότι</a:t>
            </a:r>
            <a:r>
              <a:rPr sz="1100" spc="18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100" spc="75" dirty="0">
                <a:solidFill>
                  <a:srgbClr val="0D0D0D"/>
                </a:solidFill>
                <a:latin typeface="Calibri"/>
                <a:cs typeface="Calibri"/>
              </a:rPr>
              <a:t>όλες</a:t>
            </a:r>
            <a:r>
              <a:rPr sz="1100" spc="18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100" spc="60" dirty="0">
                <a:solidFill>
                  <a:srgbClr val="0D0D0D"/>
                </a:solidFill>
                <a:latin typeface="Calibri"/>
                <a:cs typeface="Calibri"/>
              </a:rPr>
              <a:t>οι</a:t>
            </a:r>
            <a:r>
              <a:rPr sz="1100" spc="185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100" spc="75" dirty="0">
                <a:solidFill>
                  <a:srgbClr val="0D0D0D"/>
                </a:solidFill>
                <a:latin typeface="Calibri"/>
                <a:cs typeface="Calibri"/>
              </a:rPr>
              <a:t>συσκευές</a:t>
            </a:r>
            <a:r>
              <a:rPr sz="1100" spc="175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100" spc="75" dirty="0">
                <a:solidFill>
                  <a:srgbClr val="0D0D0D"/>
                </a:solidFill>
                <a:latin typeface="Calibri"/>
                <a:cs typeface="Calibri"/>
              </a:rPr>
              <a:t>στο</a:t>
            </a:r>
            <a:r>
              <a:rPr sz="1100" spc="175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100" spc="70" dirty="0">
                <a:solidFill>
                  <a:srgbClr val="0D0D0D"/>
                </a:solidFill>
                <a:latin typeface="Calibri"/>
                <a:cs typeface="Calibri"/>
              </a:rPr>
              <a:t>δίκτυο </a:t>
            </a:r>
            <a:r>
              <a:rPr sz="1100" spc="-235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100" spc="80" dirty="0">
                <a:solidFill>
                  <a:srgbClr val="0D0D0D"/>
                </a:solidFill>
                <a:latin typeface="Calibri"/>
                <a:cs typeface="Calibri"/>
              </a:rPr>
              <a:t>μπορούν</a:t>
            </a:r>
            <a:r>
              <a:rPr sz="1100" spc="3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100" spc="80" dirty="0">
                <a:solidFill>
                  <a:srgbClr val="0D0D0D"/>
                </a:solidFill>
                <a:latin typeface="Calibri"/>
                <a:cs typeface="Calibri"/>
              </a:rPr>
              <a:t>να</a:t>
            </a:r>
            <a:r>
              <a:rPr sz="1100" spc="35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100" spc="75" dirty="0">
                <a:solidFill>
                  <a:srgbClr val="0D0D0D"/>
                </a:solidFill>
                <a:latin typeface="Calibri"/>
                <a:cs typeface="Calibri"/>
              </a:rPr>
              <a:t>επικοινωνούν</a:t>
            </a:r>
            <a:r>
              <a:rPr sz="1100" spc="3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100" spc="75" dirty="0">
                <a:solidFill>
                  <a:srgbClr val="0D0D0D"/>
                </a:solidFill>
                <a:latin typeface="Calibri"/>
                <a:cs typeface="Calibri"/>
              </a:rPr>
              <a:t>μεταξύ</a:t>
            </a:r>
            <a:r>
              <a:rPr sz="1100" spc="3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100" spc="65" dirty="0">
                <a:solidFill>
                  <a:srgbClr val="0D0D0D"/>
                </a:solidFill>
                <a:latin typeface="Calibri"/>
                <a:cs typeface="Calibri"/>
              </a:rPr>
              <a:t>τους.</a:t>
            </a:r>
            <a:endParaRPr sz="11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  <a:buClr>
                <a:srgbClr val="0D0D0D"/>
              </a:buClr>
              <a:buFont typeface="Arial"/>
              <a:buChar char="•"/>
            </a:pPr>
            <a:endParaRPr sz="11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0"/>
              </a:spcBef>
              <a:buClr>
                <a:srgbClr val="0D0D0D"/>
              </a:buClr>
              <a:buFont typeface="Arial"/>
              <a:buChar char="•"/>
            </a:pPr>
            <a:endParaRPr sz="1100" dirty="0">
              <a:latin typeface="Calibri"/>
              <a:cs typeface="Calibri"/>
            </a:endParaRPr>
          </a:p>
          <a:p>
            <a:pPr marL="91440" indent="-78740">
              <a:lnSpc>
                <a:spcPct val="100000"/>
              </a:lnSpc>
              <a:spcBef>
                <a:spcPts val="5"/>
              </a:spcBef>
              <a:buSzPct val="154545"/>
              <a:buFont typeface="Arial"/>
              <a:buChar char="•"/>
              <a:tabLst>
                <a:tab pos="91440" algn="l"/>
              </a:tabLst>
            </a:pPr>
            <a:r>
              <a:rPr sz="1100" spc="75" dirty="0">
                <a:solidFill>
                  <a:srgbClr val="0D0D0D"/>
                </a:solidFill>
                <a:latin typeface="Calibri"/>
                <a:cs typeface="Calibri"/>
              </a:rPr>
              <a:t>Επομένως,</a:t>
            </a:r>
            <a:r>
              <a:rPr sz="1100" spc="35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100" spc="70" dirty="0">
                <a:solidFill>
                  <a:srgbClr val="0D0D0D"/>
                </a:solidFill>
                <a:latin typeface="Calibri"/>
                <a:cs typeface="Calibri"/>
              </a:rPr>
              <a:t>όλες</a:t>
            </a:r>
            <a:r>
              <a:rPr sz="1100" spc="45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100" spc="55" dirty="0">
                <a:solidFill>
                  <a:srgbClr val="0D0D0D"/>
                </a:solidFill>
                <a:latin typeface="Calibri"/>
                <a:cs typeface="Calibri"/>
              </a:rPr>
              <a:t>τις</a:t>
            </a:r>
            <a:r>
              <a:rPr sz="1100" spc="45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100" spc="75" dirty="0">
                <a:solidFill>
                  <a:srgbClr val="0D0D0D"/>
                </a:solidFill>
                <a:latin typeface="Calibri"/>
                <a:cs typeface="Calibri"/>
              </a:rPr>
              <a:t>συσκευές</a:t>
            </a:r>
            <a:r>
              <a:rPr sz="1100" spc="4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100" spc="70" dirty="0">
                <a:solidFill>
                  <a:srgbClr val="0D0D0D"/>
                </a:solidFill>
                <a:latin typeface="Calibri"/>
                <a:cs typeface="Calibri"/>
              </a:rPr>
              <a:t>και</a:t>
            </a:r>
            <a:r>
              <a:rPr sz="1100" spc="4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100" spc="80" dirty="0">
                <a:solidFill>
                  <a:srgbClr val="0D0D0D"/>
                </a:solidFill>
                <a:latin typeface="Calibri"/>
                <a:cs typeface="Calibri"/>
              </a:rPr>
              <a:t>επαληθεύστε</a:t>
            </a:r>
            <a:r>
              <a:rPr sz="1100" spc="4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100" spc="55" dirty="0">
                <a:solidFill>
                  <a:srgbClr val="0D0D0D"/>
                </a:solidFill>
                <a:latin typeface="Calibri"/>
                <a:cs typeface="Calibri"/>
              </a:rPr>
              <a:t>τις</a:t>
            </a:r>
            <a:r>
              <a:rPr sz="1100" spc="45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100" spc="65" dirty="0">
                <a:solidFill>
                  <a:srgbClr val="0D0D0D"/>
                </a:solidFill>
                <a:latin typeface="Calibri"/>
                <a:cs typeface="Calibri"/>
              </a:rPr>
              <a:t>IPS</a:t>
            </a:r>
            <a:r>
              <a:rPr sz="1100" spc="45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100" spc="60" dirty="0">
                <a:solidFill>
                  <a:srgbClr val="0D0D0D"/>
                </a:solidFill>
                <a:latin typeface="Calibri"/>
                <a:cs typeface="Calibri"/>
              </a:rPr>
              <a:t>(Intrusion</a:t>
            </a:r>
            <a:r>
              <a:rPr sz="1100" spc="4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100" spc="70" dirty="0">
                <a:solidFill>
                  <a:srgbClr val="0D0D0D"/>
                </a:solidFill>
                <a:latin typeface="Calibri"/>
                <a:cs typeface="Calibri"/>
              </a:rPr>
              <a:t>Prevention</a:t>
            </a:r>
            <a:r>
              <a:rPr sz="1100" spc="35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100" spc="75" dirty="0">
                <a:solidFill>
                  <a:srgbClr val="0D0D0D"/>
                </a:solidFill>
                <a:latin typeface="Calibri"/>
                <a:cs typeface="Calibri"/>
              </a:rPr>
              <a:t>System</a:t>
            </a:r>
            <a:r>
              <a:rPr sz="1100" spc="45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100" spc="50" dirty="0">
                <a:solidFill>
                  <a:srgbClr val="0D0D0D"/>
                </a:solidFill>
                <a:latin typeface="Calibri"/>
                <a:cs typeface="Calibri"/>
              </a:rPr>
              <a:t>-</a:t>
            </a:r>
            <a:r>
              <a:rPr sz="1100" spc="45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100" spc="80" dirty="0">
                <a:solidFill>
                  <a:srgbClr val="0D0D0D"/>
                </a:solidFill>
                <a:latin typeface="Calibri"/>
                <a:cs typeface="Calibri"/>
              </a:rPr>
              <a:t>Σύστημα</a:t>
            </a:r>
            <a:r>
              <a:rPr sz="1100" spc="45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100" spc="85" dirty="0">
                <a:solidFill>
                  <a:srgbClr val="0D0D0D"/>
                </a:solidFill>
                <a:latin typeface="Calibri"/>
                <a:cs typeface="Calibri"/>
              </a:rPr>
              <a:t>πρόληψης</a:t>
            </a:r>
            <a:r>
              <a:rPr sz="1100" spc="4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100" spc="75" dirty="0">
                <a:solidFill>
                  <a:srgbClr val="0D0D0D"/>
                </a:solidFill>
                <a:latin typeface="Calibri"/>
                <a:cs typeface="Calibri"/>
              </a:rPr>
              <a:t>εισβολών)</a:t>
            </a:r>
            <a:r>
              <a:rPr sz="1100" spc="4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100" spc="65" dirty="0">
                <a:solidFill>
                  <a:srgbClr val="0D0D0D"/>
                </a:solidFill>
                <a:latin typeface="Calibri"/>
                <a:cs typeface="Calibri"/>
              </a:rPr>
              <a:t>τους.</a:t>
            </a:r>
            <a:endParaRPr sz="11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114800" y="0"/>
            <a:ext cx="7439025" cy="6879590"/>
            <a:chOff x="4114800" y="0"/>
            <a:chExt cx="7439025" cy="6879590"/>
          </a:xfrm>
        </p:grpSpPr>
        <p:sp>
          <p:nvSpPr>
            <p:cNvPr id="3" name="object 3"/>
            <p:cNvSpPr/>
            <p:nvPr/>
          </p:nvSpPr>
          <p:spPr>
            <a:xfrm>
              <a:off x="6894512" y="635"/>
              <a:ext cx="1818639" cy="6857365"/>
            </a:xfrm>
            <a:custGeom>
              <a:avLst/>
              <a:gdLst/>
              <a:ahLst/>
              <a:cxnLst/>
              <a:rect l="l" t="t" r="r" b="b"/>
              <a:pathLst>
                <a:path w="1818640" h="6857365">
                  <a:moveTo>
                    <a:pt x="0" y="6857365"/>
                  </a:moveTo>
                  <a:lnTo>
                    <a:pt x="1818322" y="0"/>
                  </a:lnTo>
                </a:path>
              </a:pathLst>
            </a:custGeom>
            <a:ln w="22224">
              <a:solidFill>
                <a:srgbClr val="D6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114800" y="2778124"/>
              <a:ext cx="3406140" cy="2442845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148954" y="2758439"/>
              <a:ext cx="3404552" cy="2444432"/>
            </a:xfrm>
            <a:prstGeom prst="rect">
              <a:avLst/>
            </a:prstGeom>
          </p:spPr>
        </p:pic>
      </p:grpSp>
      <p:sp>
        <p:nvSpPr>
          <p:cNvPr id="6" name="object 6"/>
          <p:cNvSpPr txBox="1"/>
          <p:nvPr/>
        </p:nvSpPr>
        <p:spPr>
          <a:xfrm>
            <a:off x="9917430" y="33019"/>
            <a:ext cx="2174240" cy="1244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50" spc="60" dirty="0">
                <a:latin typeface="Calibri"/>
                <a:cs typeface="Calibri"/>
              </a:rPr>
              <a:t>CSP004_C_E:</a:t>
            </a:r>
            <a:r>
              <a:rPr sz="650" spc="35" dirty="0">
                <a:latin typeface="Calibri"/>
                <a:cs typeface="Calibri"/>
              </a:rPr>
              <a:t> </a:t>
            </a:r>
            <a:r>
              <a:rPr sz="650" spc="55" dirty="0">
                <a:latin typeface="Calibri"/>
                <a:cs typeface="Calibri"/>
              </a:rPr>
              <a:t>Abdelkader</a:t>
            </a:r>
            <a:r>
              <a:rPr sz="650" spc="30" dirty="0">
                <a:latin typeface="Calibri"/>
                <a:cs typeface="Calibri"/>
              </a:rPr>
              <a:t> </a:t>
            </a:r>
            <a:r>
              <a:rPr sz="650" spc="60" dirty="0">
                <a:latin typeface="Calibri"/>
                <a:cs typeface="Calibri"/>
              </a:rPr>
              <a:t>Shaaban</a:t>
            </a:r>
            <a:r>
              <a:rPr sz="650" spc="40" dirty="0">
                <a:latin typeface="Calibri"/>
                <a:cs typeface="Calibri"/>
              </a:rPr>
              <a:t> </a:t>
            </a:r>
            <a:r>
              <a:rPr sz="650" spc="55" dirty="0">
                <a:latin typeface="Calibri"/>
                <a:cs typeface="Calibri"/>
              </a:rPr>
              <a:t>και</a:t>
            </a:r>
            <a:r>
              <a:rPr sz="650" spc="25" dirty="0">
                <a:latin typeface="Calibri"/>
                <a:cs typeface="Calibri"/>
              </a:rPr>
              <a:t> </a:t>
            </a:r>
            <a:r>
              <a:rPr sz="650" spc="50" dirty="0">
                <a:latin typeface="Calibri"/>
                <a:cs typeface="Calibri"/>
              </a:rPr>
              <a:t>Stefan</a:t>
            </a:r>
            <a:r>
              <a:rPr sz="650" spc="30" dirty="0">
                <a:latin typeface="Calibri"/>
                <a:cs typeface="Calibri"/>
              </a:rPr>
              <a:t> </a:t>
            </a:r>
            <a:r>
              <a:rPr sz="650" spc="50" dirty="0">
                <a:latin typeface="Calibri"/>
                <a:cs typeface="Calibri"/>
              </a:rPr>
              <a:t>Schauer</a:t>
            </a:r>
            <a:endParaRPr sz="650">
              <a:latin typeface="Calibri"/>
              <a:cs typeface="Calibri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875030" y="851217"/>
            <a:ext cx="9202420" cy="697230"/>
          </a:xfrm>
          <a:prstGeom prst="rect">
            <a:avLst/>
          </a:prstGeom>
        </p:spPr>
        <p:txBody>
          <a:bodyPr vert="horz" wrap="square" lIns="0" tIns="34925" rIns="0" bIns="0" rtlCol="0">
            <a:spAutoFit/>
          </a:bodyPr>
          <a:lstStyle/>
          <a:p>
            <a:pPr marL="12700" marR="5080">
              <a:lnSpc>
                <a:spcPts val="2590"/>
              </a:lnSpc>
              <a:spcBef>
                <a:spcPts val="275"/>
              </a:spcBef>
            </a:pPr>
            <a:r>
              <a:rPr sz="2250" spc="185" dirty="0">
                <a:solidFill>
                  <a:srgbClr val="000000"/>
                </a:solidFill>
              </a:rPr>
              <a:t>GNS3</a:t>
            </a:r>
            <a:r>
              <a:rPr sz="2250" spc="180" dirty="0">
                <a:solidFill>
                  <a:srgbClr val="000000"/>
                </a:solidFill>
              </a:rPr>
              <a:t> </a:t>
            </a:r>
            <a:r>
              <a:rPr sz="2250" spc="150" dirty="0">
                <a:solidFill>
                  <a:srgbClr val="000000"/>
                </a:solidFill>
              </a:rPr>
              <a:t>Client</a:t>
            </a:r>
            <a:r>
              <a:rPr sz="2250" spc="195" dirty="0">
                <a:solidFill>
                  <a:srgbClr val="000000"/>
                </a:solidFill>
              </a:rPr>
              <a:t> </a:t>
            </a:r>
            <a:r>
              <a:rPr sz="2250" spc="170" dirty="0">
                <a:solidFill>
                  <a:srgbClr val="000000"/>
                </a:solidFill>
              </a:rPr>
              <a:t>(σύστημα</a:t>
            </a:r>
            <a:r>
              <a:rPr sz="2250" spc="204" dirty="0">
                <a:solidFill>
                  <a:srgbClr val="000000"/>
                </a:solidFill>
              </a:rPr>
              <a:t> </a:t>
            </a:r>
            <a:r>
              <a:rPr sz="2250" spc="120" dirty="0">
                <a:solidFill>
                  <a:srgbClr val="000000"/>
                </a:solidFill>
              </a:rPr>
              <a:t>ή</a:t>
            </a:r>
            <a:r>
              <a:rPr sz="2250" spc="195" dirty="0">
                <a:solidFill>
                  <a:srgbClr val="000000"/>
                </a:solidFill>
              </a:rPr>
              <a:t> </a:t>
            </a:r>
            <a:r>
              <a:rPr sz="2250" spc="175" dirty="0">
                <a:solidFill>
                  <a:srgbClr val="000000"/>
                </a:solidFill>
              </a:rPr>
              <a:t>πρόγραμμα</a:t>
            </a:r>
            <a:r>
              <a:rPr sz="2250" spc="204" dirty="0">
                <a:solidFill>
                  <a:srgbClr val="000000"/>
                </a:solidFill>
              </a:rPr>
              <a:t> </a:t>
            </a:r>
            <a:r>
              <a:rPr sz="2250" spc="160" dirty="0">
                <a:solidFill>
                  <a:srgbClr val="000000"/>
                </a:solidFill>
              </a:rPr>
              <a:t>που</a:t>
            </a:r>
            <a:r>
              <a:rPr sz="2250" spc="200" dirty="0">
                <a:solidFill>
                  <a:srgbClr val="000000"/>
                </a:solidFill>
              </a:rPr>
              <a:t> </a:t>
            </a:r>
            <a:r>
              <a:rPr sz="2250" spc="160" dirty="0">
                <a:solidFill>
                  <a:srgbClr val="000000"/>
                </a:solidFill>
              </a:rPr>
              <a:t>επικοινωνεί</a:t>
            </a:r>
            <a:r>
              <a:rPr sz="2250" spc="195" dirty="0">
                <a:solidFill>
                  <a:srgbClr val="000000"/>
                </a:solidFill>
              </a:rPr>
              <a:t> </a:t>
            </a:r>
            <a:r>
              <a:rPr sz="2250" spc="145" dirty="0">
                <a:solidFill>
                  <a:srgbClr val="000000"/>
                </a:solidFill>
              </a:rPr>
              <a:t>με</a:t>
            </a:r>
            <a:r>
              <a:rPr sz="2250" spc="195" dirty="0">
                <a:solidFill>
                  <a:srgbClr val="000000"/>
                </a:solidFill>
              </a:rPr>
              <a:t> </a:t>
            </a:r>
            <a:r>
              <a:rPr sz="2250" spc="150" dirty="0">
                <a:solidFill>
                  <a:srgbClr val="000000"/>
                </a:solidFill>
              </a:rPr>
              <a:t>server)</a:t>
            </a:r>
            <a:r>
              <a:rPr sz="2250" spc="200" dirty="0">
                <a:solidFill>
                  <a:srgbClr val="000000"/>
                </a:solidFill>
              </a:rPr>
              <a:t> </a:t>
            </a:r>
            <a:r>
              <a:rPr sz="2250" spc="130" dirty="0">
                <a:solidFill>
                  <a:srgbClr val="000000"/>
                </a:solidFill>
              </a:rPr>
              <a:t>για </a:t>
            </a:r>
            <a:r>
              <a:rPr sz="2250" spc="-545" dirty="0">
                <a:solidFill>
                  <a:srgbClr val="000000"/>
                </a:solidFill>
              </a:rPr>
              <a:t> </a:t>
            </a:r>
            <a:r>
              <a:rPr sz="2250" spc="160" dirty="0">
                <a:solidFill>
                  <a:srgbClr val="000000"/>
                </a:solidFill>
              </a:rPr>
              <a:t>μοντελοποίηση</a:t>
            </a:r>
            <a:r>
              <a:rPr sz="2250" spc="185" dirty="0">
                <a:solidFill>
                  <a:srgbClr val="000000"/>
                </a:solidFill>
              </a:rPr>
              <a:t> </a:t>
            </a:r>
            <a:r>
              <a:rPr sz="2250" spc="160" dirty="0">
                <a:solidFill>
                  <a:srgbClr val="000000"/>
                </a:solidFill>
              </a:rPr>
              <a:t>δικτύου</a:t>
            </a:r>
            <a:endParaRPr sz="2250"/>
          </a:p>
        </p:txBody>
      </p:sp>
      <p:sp>
        <p:nvSpPr>
          <p:cNvPr id="8" name="object 8"/>
          <p:cNvSpPr txBox="1"/>
          <p:nvPr/>
        </p:nvSpPr>
        <p:spPr>
          <a:xfrm>
            <a:off x="9260840" y="2009457"/>
            <a:ext cx="1899285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65" dirty="0">
                <a:solidFill>
                  <a:srgbClr val="0D0D0D"/>
                </a:solidFill>
                <a:latin typeface="Calibri"/>
                <a:cs typeface="Calibri"/>
              </a:rPr>
              <a:t>Εξυπηρετητής/Εξυπηρετητής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55625" y="1961197"/>
            <a:ext cx="8652510" cy="457200"/>
          </a:xfrm>
          <a:prstGeom prst="rect">
            <a:avLst/>
          </a:prstGeom>
        </p:spPr>
        <p:txBody>
          <a:bodyPr vert="horz" wrap="square" lIns="0" tIns="60960" rIns="0" bIns="0" rtlCol="0">
            <a:spAutoFit/>
          </a:bodyPr>
          <a:lstStyle/>
          <a:p>
            <a:pPr marL="91440" indent="-78740">
              <a:lnSpc>
                <a:spcPct val="100000"/>
              </a:lnSpc>
              <a:spcBef>
                <a:spcPts val="480"/>
              </a:spcBef>
              <a:buSzPct val="154545"/>
              <a:buFont typeface="Arial"/>
              <a:buChar char="•"/>
              <a:tabLst>
                <a:tab pos="91440" algn="l"/>
              </a:tabLst>
            </a:pPr>
            <a:r>
              <a:rPr sz="1100" spc="75" dirty="0">
                <a:solidFill>
                  <a:srgbClr val="0D0D0D"/>
                </a:solidFill>
                <a:latin typeface="Calibri"/>
                <a:cs typeface="Calibri"/>
              </a:rPr>
              <a:t>Χρησιμοποιήστε</a:t>
            </a:r>
            <a:r>
              <a:rPr sz="1100" spc="35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100" spc="75" dirty="0">
                <a:solidFill>
                  <a:srgbClr val="0D0D0D"/>
                </a:solidFill>
                <a:latin typeface="Calibri"/>
                <a:cs typeface="Calibri"/>
              </a:rPr>
              <a:t>την</a:t>
            </a:r>
            <a:r>
              <a:rPr sz="1100" spc="35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100" spc="75" dirty="0">
                <a:solidFill>
                  <a:srgbClr val="0D0D0D"/>
                </a:solidFill>
                <a:latin typeface="Calibri"/>
                <a:cs typeface="Calibri"/>
              </a:rPr>
              <a:t>εντολή</a:t>
            </a:r>
            <a:r>
              <a:rPr sz="1100" spc="4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100" spc="60" dirty="0">
                <a:solidFill>
                  <a:srgbClr val="0D0D0D"/>
                </a:solidFill>
                <a:latin typeface="Calibri"/>
                <a:cs typeface="Calibri"/>
              </a:rPr>
              <a:t>ifconfig</a:t>
            </a:r>
            <a:r>
              <a:rPr sz="1100" spc="35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100" spc="60" dirty="0">
                <a:solidFill>
                  <a:srgbClr val="0D0D0D"/>
                </a:solidFill>
                <a:latin typeface="Calibri"/>
                <a:cs typeface="Calibri"/>
              </a:rPr>
              <a:t>στις</a:t>
            </a:r>
            <a:r>
              <a:rPr sz="1100" spc="45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100" spc="75" dirty="0">
                <a:solidFill>
                  <a:srgbClr val="0D0D0D"/>
                </a:solidFill>
                <a:latin typeface="Calibri"/>
                <a:cs typeface="Calibri"/>
              </a:rPr>
              <a:t>συσκευές</a:t>
            </a:r>
            <a:r>
              <a:rPr sz="1100" spc="35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100" spc="65" dirty="0">
                <a:solidFill>
                  <a:srgbClr val="0D0D0D"/>
                </a:solidFill>
                <a:latin typeface="Calibri"/>
                <a:cs typeface="Calibri"/>
              </a:rPr>
              <a:t>Linux</a:t>
            </a:r>
            <a:r>
              <a:rPr sz="1100" spc="45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100" spc="70" dirty="0">
                <a:solidFill>
                  <a:srgbClr val="0D0D0D"/>
                </a:solidFill>
                <a:latin typeface="Calibri"/>
                <a:cs typeface="Calibri"/>
              </a:rPr>
              <a:t>για</a:t>
            </a:r>
            <a:r>
              <a:rPr sz="1100" spc="4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100" spc="80" dirty="0">
                <a:solidFill>
                  <a:srgbClr val="0D0D0D"/>
                </a:solidFill>
                <a:latin typeface="Calibri"/>
                <a:cs typeface="Calibri"/>
              </a:rPr>
              <a:t>να</a:t>
            </a:r>
            <a:r>
              <a:rPr sz="1100" spc="45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100" spc="75" dirty="0">
                <a:solidFill>
                  <a:srgbClr val="0D0D0D"/>
                </a:solidFill>
                <a:latin typeface="Calibri"/>
                <a:cs typeface="Calibri"/>
              </a:rPr>
              <a:t>μάθετε</a:t>
            </a:r>
            <a:r>
              <a:rPr sz="1100" spc="4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100" spc="75" dirty="0">
                <a:solidFill>
                  <a:srgbClr val="0D0D0D"/>
                </a:solidFill>
                <a:latin typeface="Calibri"/>
                <a:cs typeface="Calibri"/>
              </a:rPr>
              <a:t>περισσότερα</a:t>
            </a:r>
            <a:r>
              <a:rPr sz="1100" spc="45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100" spc="70" dirty="0">
                <a:solidFill>
                  <a:srgbClr val="0D0D0D"/>
                </a:solidFill>
                <a:latin typeface="Calibri"/>
                <a:cs typeface="Calibri"/>
              </a:rPr>
              <a:t>σχετικά</a:t>
            </a:r>
            <a:r>
              <a:rPr sz="1100" spc="4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100" spc="80" dirty="0">
                <a:solidFill>
                  <a:srgbClr val="0D0D0D"/>
                </a:solidFill>
                <a:latin typeface="Calibri"/>
                <a:cs typeface="Calibri"/>
              </a:rPr>
              <a:t>με</a:t>
            </a:r>
            <a:r>
              <a:rPr sz="1100" spc="45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100" spc="70" dirty="0">
                <a:solidFill>
                  <a:srgbClr val="0D0D0D"/>
                </a:solidFill>
                <a:latin typeface="Calibri"/>
                <a:cs typeface="Calibri"/>
              </a:rPr>
              <a:t>τη</a:t>
            </a:r>
            <a:r>
              <a:rPr sz="1100" spc="4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100" spc="85" dirty="0">
                <a:solidFill>
                  <a:srgbClr val="0D0D0D"/>
                </a:solidFill>
                <a:latin typeface="Calibri"/>
                <a:cs typeface="Calibri"/>
              </a:rPr>
              <a:t>διαμόρφωση</a:t>
            </a:r>
            <a:r>
              <a:rPr sz="1100" spc="45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100" spc="75" dirty="0">
                <a:solidFill>
                  <a:srgbClr val="0D0D0D"/>
                </a:solidFill>
                <a:latin typeface="Calibri"/>
                <a:cs typeface="Calibri"/>
              </a:rPr>
              <a:t>του</a:t>
            </a:r>
            <a:r>
              <a:rPr sz="1100" spc="4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100" spc="75" dirty="0">
                <a:solidFill>
                  <a:srgbClr val="0D0D0D"/>
                </a:solidFill>
                <a:latin typeface="Calibri"/>
                <a:cs typeface="Calibri"/>
              </a:rPr>
              <a:t>δικτύου</a:t>
            </a:r>
            <a:r>
              <a:rPr sz="1100" spc="40" dirty="0">
                <a:solidFill>
                  <a:srgbClr val="0D0D0D"/>
                </a:solidFill>
                <a:latin typeface="Calibri"/>
                <a:cs typeface="Calibri"/>
              </a:rPr>
              <a:t> Kali</a:t>
            </a:r>
            <a:endParaRPr sz="1100">
              <a:latin typeface="Calibri"/>
              <a:cs typeface="Calibri"/>
            </a:endParaRPr>
          </a:p>
          <a:p>
            <a:pPr marL="4920615">
              <a:lnSpc>
                <a:spcPct val="100000"/>
              </a:lnSpc>
              <a:spcBef>
                <a:spcPts val="380"/>
              </a:spcBef>
            </a:pPr>
            <a:r>
              <a:rPr sz="1100" spc="55" dirty="0">
                <a:solidFill>
                  <a:srgbClr val="0D0D0D"/>
                </a:solidFill>
                <a:latin typeface="Calibri"/>
                <a:cs typeface="Calibri"/>
              </a:rPr>
              <a:t>Client</a:t>
            </a:r>
            <a:r>
              <a:rPr sz="1100" spc="1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100" spc="70" dirty="0">
                <a:solidFill>
                  <a:srgbClr val="0D0D0D"/>
                </a:solidFill>
                <a:latin typeface="Calibri"/>
                <a:cs typeface="Calibri"/>
              </a:rPr>
              <a:t>(σύστημα</a:t>
            </a:r>
            <a:r>
              <a:rPr sz="1100" spc="1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100" spc="85" dirty="0">
                <a:solidFill>
                  <a:srgbClr val="0D0D0D"/>
                </a:solidFill>
                <a:latin typeface="Calibri"/>
                <a:cs typeface="Calibri"/>
              </a:rPr>
              <a:t>ή</a:t>
            </a:r>
            <a:r>
              <a:rPr sz="1100" spc="15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100" spc="75" dirty="0">
                <a:solidFill>
                  <a:srgbClr val="0D0D0D"/>
                </a:solidFill>
                <a:latin typeface="Calibri"/>
                <a:cs typeface="Calibri"/>
              </a:rPr>
              <a:t>πρόγραμμα</a:t>
            </a:r>
            <a:r>
              <a:rPr sz="1100" spc="1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100" spc="80" dirty="0">
                <a:solidFill>
                  <a:srgbClr val="0D0D0D"/>
                </a:solidFill>
                <a:latin typeface="Calibri"/>
                <a:cs typeface="Calibri"/>
              </a:rPr>
              <a:t>που</a:t>
            </a:r>
            <a:r>
              <a:rPr sz="1100" spc="15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100" spc="60" dirty="0">
                <a:solidFill>
                  <a:srgbClr val="0D0D0D"/>
                </a:solidFill>
                <a:latin typeface="Calibri"/>
                <a:cs typeface="Calibri"/>
              </a:rPr>
              <a:t>επικοινωνεί</a:t>
            </a:r>
            <a:r>
              <a:rPr sz="1100" spc="5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100" spc="75" dirty="0">
                <a:solidFill>
                  <a:srgbClr val="0D0D0D"/>
                </a:solidFill>
                <a:latin typeface="Calibri"/>
                <a:cs typeface="Calibri"/>
              </a:rPr>
              <a:t>με</a:t>
            </a:r>
            <a:r>
              <a:rPr sz="1100" spc="1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100" spc="55" dirty="0">
                <a:solidFill>
                  <a:srgbClr val="0D0D0D"/>
                </a:solidFill>
                <a:latin typeface="Calibri"/>
                <a:cs typeface="Calibri"/>
              </a:rPr>
              <a:t>server)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875030" y="5283200"/>
            <a:ext cx="981075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35" dirty="0">
                <a:latin typeface="Calibri"/>
                <a:cs typeface="Calibri"/>
              </a:rPr>
              <a:t>192.168.122.27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939029" y="5359400"/>
            <a:ext cx="1057275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35" dirty="0">
                <a:latin typeface="Calibri"/>
                <a:cs typeface="Calibri"/>
              </a:rPr>
              <a:t>192.168.122.109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9495790" y="5359400"/>
            <a:ext cx="1057275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35" dirty="0">
                <a:latin typeface="Calibri"/>
                <a:cs typeface="Calibri"/>
              </a:rPr>
              <a:t>192.168.122.103</a:t>
            </a:r>
            <a:endParaRPr sz="1100">
              <a:latin typeface="Calibri"/>
              <a:cs typeface="Calibri"/>
            </a:endParaRPr>
          </a:p>
        </p:txBody>
      </p:sp>
      <p:pic>
        <p:nvPicPr>
          <p:cNvPr id="13" name="object 13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98120" y="2613342"/>
            <a:ext cx="3413125" cy="2447925"/>
          </a:xfrm>
          <a:prstGeom prst="rect">
            <a:avLst/>
          </a:prstGeom>
        </p:spPr>
      </p:pic>
      <p:sp>
        <p:nvSpPr>
          <p:cNvPr id="14" name="object 14"/>
          <p:cNvSpPr txBox="1"/>
          <p:nvPr/>
        </p:nvSpPr>
        <p:spPr>
          <a:xfrm>
            <a:off x="11102340" y="6345872"/>
            <a:ext cx="165735" cy="1079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715"/>
              </a:lnSpc>
            </a:pPr>
            <a:r>
              <a:rPr sz="650" spc="30" dirty="0">
                <a:latin typeface="Calibri"/>
                <a:cs typeface="Calibri"/>
              </a:rPr>
              <a:t>24</a:t>
            </a:r>
            <a:endParaRPr sz="6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956367" y="0"/>
            <a:ext cx="4767580" cy="6879590"/>
            <a:chOff x="3956367" y="0"/>
            <a:chExt cx="4767580" cy="6879590"/>
          </a:xfrm>
        </p:grpSpPr>
        <p:sp>
          <p:nvSpPr>
            <p:cNvPr id="3" name="object 3"/>
            <p:cNvSpPr/>
            <p:nvPr/>
          </p:nvSpPr>
          <p:spPr>
            <a:xfrm>
              <a:off x="6894512" y="635"/>
              <a:ext cx="1818639" cy="6857365"/>
            </a:xfrm>
            <a:custGeom>
              <a:avLst/>
              <a:gdLst/>
              <a:ahLst/>
              <a:cxnLst/>
              <a:rect l="l" t="t" r="r" b="b"/>
              <a:pathLst>
                <a:path w="1818640" h="6857365">
                  <a:moveTo>
                    <a:pt x="0" y="6857365"/>
                  </a:moveTo>
                  <a:lnTo>
                    <a:pt x="1818322" y="0"/>
                  </a:lnTo>
                </a:path>
              </a:pathLst>
            </a:custGeom>
            <a:ln w="22224">
              <a:solidFill>
                <a:srgbClr val="D6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956367" y="2677477"/>
              <a:ext cx="4041775" cy="3716972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9917430" y="33019"/>
            <a:ext cx="2174240" cy="1244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50" spc="60" dirty="0">
                <a:latin typeface="Calibri"/>
                <a:cs typeface="Calibri"/>
              </a:rPr>
              <a:t>CSP004_C_E:</a:t>
            </a:r>
            <a:r>
              <a:rPr sz="650" spc="35" dirty="0">
                <a:latin typeface="Calibri"/>
                <a:cs typeface="Calibri"/>
              </a:rPr>
              <a:t> </a:t>
            </a:r>
            <a:r>
              <a:rPr sz="650" spc="55" dirty="0">
                <a:latin typeface="Calibri"/>
                <a:cs typeface="Calibri"/>
              </a:rPr>
              <a:t>Abdelkader</a:t>
            </a:r>
            <a:r>
              <a:rPr sz="650" spc="30" dirty="0">
                <a:latin typeface="Calibri"/>
                <a:cs typeface="Calibri"/>
              </a:rPr>
              <a:t> </a:t>
            </a:r>
            <a:r>
              <a:rPr sz="650" spc="60" dirty="0">
                <a:latin typeface="Calibri"/>
                <a:cs typeface="Calibri"/>
              </a:rPr>
              <a:t>Shaaban</a:t>
            </a:r>
            <a:r>
              <a:rPr sz="650" spc="40" dirty="0">
                <a:latin typeface="Calibri"/>
                <a:cs typeface="Calibri"/>
              </a:rPr>
              <a:t> </a:t>
            </a:r>
            <a:r>
              <a:rPr sz="650" spc="55" dirty="0">
                <a:latin typeface="Calibri"/>
                <a:cs typeface="Calibri"/>
              </a:rPr>
              <a:t>και</a:t>
            </a:r>
            <a:r>
              <a:rPr sz="650" spc="25" dirty="0">
                <a:latin typeface="Calibri"/>
                <a:cs typeface="Calibri"/>
              </a:rPr>
              <a:t> </a:t>
            </a:r>
            <a:r>
              <a:rPr sz="650" spc="50" dirty="0">
                <a:latin typeface="Calibri"/>
                <a:cs typeface="Calibri"/>
              </a:rPr>
              <a:t>Stefan</a:t>
            </a:r>
            <a:r>
              <a:rPr sz="650" spc="30" dirty="0">
                <a:latin typeface="Calibri"/>
                <a:cs typeface="Calibri"/>
              </a:rPr>
              <a:t> </a:t>
            </a:r>
            <a:r>
              <a:rPr sz="650" spc="50" dirty="0">
                <a:latin typeface="Calibri"/>
                <a:cs typeface="Calibri"/>
              </a:rPr>
              <a:t>Schauer</a:t>
            </a:r>
            <a:endParaRPr sz="65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1198542" y="6169977"/>
            <a:ext cx="114935" cy="1079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720"/>
              </a:lnSpc>
            </a:pPr>
            <a:r>
              <a:rPr sz="650" spc="5" dirty="0">
                <a:latin typeface="Calibri"/>
                <a:cs typeface="Calibri"/>
              </a:rPr>
              <a:t>2</a:t>
            </a:r>
            <a:r>
              <a:rPr sz="650" spc="30" dirty="0">
                <a:latin typeface="Calibri"/>
                <a:cs typeface="Calibri"/>
              </a:rPr>
              <a:t>5</a:t>
            </a:r>
            <a:endParaRPr sz="650"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5416550" y="6359525"/>
            <a:ext cx="981075" cy="1651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145"/>
              </a:lnSpc>
            </a:pPr>
            <a:r>
              <a:rPr sz="1100" spc="35" dirty="0">
                <a:latin typeface="Calibri"/>
                <a:cs typeface="Calibri"/>
              </a:rPr>
              <a:t>192.168.122.21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875030" y="851217"/>
            <a:ext cx="5516880" cy="3683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250" spc="185" dirty="0">
                <a:solidFill>
                  <a:srgbClr val="000000"/>
                </a:solidFill>
              </a:rPr>
              <a:t>GNS3 </a:t>
            </a:r>
            <a:r>
              <a:rPr sz="2250" spc="150" dirty="0">
                <a:solidFill>
                  <a:srgbClr val="000000"/>
                </a:solidFill>
              </a:rPr>
              <a:t>Client</a:t>
            </a:r>
            <a:r>
              <a:rPr sz="2250" spc="195" dirty="0">
                <a:solidFill>
                  <a:srgbClr val="000000"/>
                </a:solidFill>
              </a:rPr>
              <a:t> </a:t>
            </a:r>
            <a:r>
              <a:rPr sz="2250" spc="130" dirty="0">
                <a:solidFill>
                  <a:srgbClr val="000000"/>
                </a:solidFill>
              </a:rPr>
              <a:t>για</a:t>
            </a:r>
            <a:r>
              <a:rPr sz="2250" spc="180" dirty="0">
                <a:solidFill>
                  <a:srgbClr val="000000"/>
                </a:solidFill>
              </a:rPr>
              <a:t> </a:t>
            </a:r>
            <a:r>
              <a:rPr sz="2250" spc="160" dirty="0">
                <a:solidFill>
                  <a:srgbClr val="000000"/>
                </a:solidFill>
              </a:rPr>
              <a:t>μοντελοποίηση</a:t>
            </a:r>
            <a:r>
              <a:rPr sz="2250" spc="190" dirty="0">
                <a:solidFill>
                  <a:srgbClr val="000000"/>
                </a:solidFill>
              </a:rPr>
              <a:t> </a:t>
            </a:r>
            <a:r>
              <a:rPr sz="2250" spc="160" dirty="0">
                <a:solidFill>
                  <a:srgbClr val="000000"/>
                </a:solidFill>
              </a:rPr>
              <a:t>δικτύου</a:t>
            </a:r>
            <a:endParaRPr sz="2250"/>
          </a:p>
        </p:txBody>
      </p:sp>
      <p:sp>
        <p:nvSpPr>
          <p:cNvPr id="7" name="object 7"/>
          <p:cNvSpPr txBox="1"/>
          <p:nvPr/>
        </p:nvSpPr>
        <p:spPr>
          <a:xfrm>
            <a:off x="556259" y="1699895"/>
            <a:ext cx="7528559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91440" indent="-78740">
              <a:lnSpc>
                <a:spcPct val="100000"/>
              </a:lnSpc>
              <a:spcBef>
                <a:spcPts val="100"/>
              </a:spcBef>
              <a:buSzPct val="154545"/>
              <a:buFont typeface="Arial"/>
              <a:buChar char="•"/>
              <a:tabLst>
                <a:tab pos="91440" algn="l"/>
                <a:tab pos="1165860" algn="l"/>
                <a:tab pos="7047865" algn="l"/>
              </a:tabLst>
            </a:pPr>
            <a:r>
              <a:rPr sz="1100" spc="90" dirty="0">
                <a:solidFill>
                  <a:srgbClr val="0D0D0D"/>
                </a:solidFill>
                <a:latin typeface="Calibri"/>
                <a:cs typeface="Calibri"/>
              </a:rPr>
              <a:t>Χρήση </a:t>
            </a:r>
            <a:r>
              <a:rPr sz="1100" spc="365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100" spc="85" dirty="0">
                <a:solidFill>
                  <a:srgbClr val="0D0D0D"/>
                </a:solidFill>
                <a:latin typeface="Calibri"/>
                <a:cs typeface="Calibri"/>
              </a:rPr>
              <a:t>το	</a:t>
            </a:r>
            <a:r>
              <a:rPr sz="1100" spc="75" dirty="0">
                <a:solidFill>
                  <a:srgbClr val="0D0D0D"/>
                </a:solidFill>
                <a:latin typeface="Calibri"/>
                <a:cs typeface="Calibri"/>
              </a:rPr>
              <a:t>ipconfig</a:t>
            </a:r>
            <a:r>
              <a:rPr sz="1100" spc="4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100" spc="85" dirty="0">
                <a:solidFill>
                  <a:srgbClr val="0D0D0D"/>
                </a:solidFill>
                <a:latin typeface="Calibri"/>
                <a:cs typeface="Calibri"/>
              </a:rPr>
              <a:t>(εντολή</a:t>
            </a:r>
            <a:r>
              <a:rPr sz="1100" spc="35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100" spc="105" dirty="0">
                <a:solidFill>
                  <a:srgbClr val="0D0D0D"/>
                </a:solidFill>
                <a:latin typeface="Calibri"/>
                <a:cs typeface="Calibri"/>
              </a:rPr>
              <a:t>Windows</a:t>
            </a:r>
            <a:r>
              <a:rPr sz="1100" spc="4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100" spc="85" dirty="0">
                <a:solidFill>
                  <a:srgbClr val="0D0D0D"/>
                </a:solidFill>
                <a:latin typeface="Calibri"/>
                <a:cs typeface="Calibri"/>
              </a:rPr>
              <a:t>για</a:t>
            </a:r>
            <a:r>
              <a:rPr sz="1100" spc="45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100" spc="90" dirty="0">
                <a:solidFill>
                  <a:srgbClr val="0D0D0D"/>
                </a:solidFill>
                <a:latin typeface="Calibri"/>
                <a:cs typeface="Calibri"/>
              </a:rPr>
              <a:t>έλεγχο</a:t>
            </a:r>
            <a:r>
              <a:rPr sz="1100" spc="4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100" spc="85" dirty="0">
                <a:solidFill>
                  <a:srgbClr val="0D0D0D"/>
                </a:solidFill>
                <a:latin typeface="Calibri"/>
                <a:cs typeface="Calibri"/>
              </a:rPr>
              <a:t>και</a:t>
            </a:r>
            <a:r>
              <a:rPr sz="1100" spc="4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100" spc="95" dirty="0">
                <a:solidFill>
                  <a:srgbClr val="0D0D0D"/>
                </a:solidFill>
                <a:latin typeface="Calibri"/>
                <a:cs typeface="Calibri"/>
              </a:rPr>
              <a:t>ρύθμιση</a:t>
            </a:r>
            <a:r>
              <a:rPr sz="1100" spc="4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100" spc="80" dirty="0">
                <a:solidFill>
                  <a:srgbClr val="0D0D0D"/>
                </a:solidFill>
                <a:latin typeface="Calibri"/>
                <a:cs typeface="Calibri"/>
              </a:rPr>
              <a:t>IP</a:t>
            </a:r>
            <a:r>
              <a:rPr sz="1100" spc="4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100" spc="95" dirty="0">
                <a:solidFill>
                  <a:srgbClr val="0D0D0D"/>
                </a:solidFill>
                <a:latin typeface="Calibri"/>
                <a:cs typeface="Calibri"/>
              </a:rPr>
              <a:t>διευθύνσεων</a:t>
            </a:r>
            <a:r>
              <a:rPr sz="1100" spc="35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100" spc="100" dirty="0">
                <a:solidFill>
                  <a:srgbClr val="0D0D0D"/>
                </a:solidFill>
                <a:latin typeface="Calibri"/>
                <a:cs typeface="Calibri"/>
              </a:rPr>
              <a:t>σε</a:t>
            </a:r>
            <a:r>
              <a:rPr sz="1100" spc="45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100" spc="85" dirty="0">
                <a:solidFill>
                  <a:srgbClr val="0D0D0D"/>
                </a:solidFill>
                <a:latin typeface="Calibri"/>
                <a:cs typeface="Calibri"/>
              </a:rPr>
              <a:t>τοπικό</a:t>
            </a:r>
            <a:r>
              <a:rPr sz="1100" spc="4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100" spc="85" dirty="0">
                <a:solidFill>
                  <a:srgbClr val="0D0D0D"/>
                </a:solidFill>
                <a:latin typeface="Calibri"/>
                <a:cs typeface="Calibri"/>
              </a:rPr>
              <a:t>δίκτυο)	</a:t>
            </a:r>
            <a:r>
              <a:rPr sz="1100" spc="90" dirty="0">
                <a:solidFill>
                  <a:srgbClr val="0D0D0D"/>
                </a:solidFill>
                <a:latin typeface="Calibri"/>
                <a:cs typeface="Calibri"/>
              </a:rPr>
              <a:t>εντολή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8733155" y="1699895"/>
            <a:ext cx="1121410" cy="4699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754380" algn="l"/>
              </a:tabLst>
            </a:pPr>
            <a:r>
              <a:rPr sz="1100" spc="35" dirty="0">
                <a:solidFill>
                  <a:srgbClr val="0D0D0D"/>
                </a:solidFill>
                <a:latin typeface="Calibri"/>
                <a:cs typeface="Calibri"/>
              </a:rPr>
              <a:t>(</a:t>
            </a:r>
            <a:r>
              <a:rPr sz="1100" spc="100" dirty="0">
                <a:solidFill>
                  <a:srgbClr val="0D0D0D"/>
                </a:solidFill>
                <a:latin typeface="Calibri"/>
                <a:cs typeface="Calibri"/>
              </a:rPr>
              <a:t>αν</a:t>
            </a:r>
            <a:r>
              <a:rPr sz="1100" dirty="0">
                <a:solidFill>
                  <a:srgbClr val="0D0D0D"/>
                </a:solidFill>
                <a:latin typeface="Calibri"/>
                <a:cs typeface="Calibri"/>
              </a:rPr>
              <a:t>	</a:t>
            </a:r>
            <a:r>
              <a:rPr sz="1100" spc="70" dirty="0">
                <a:solidFill>
                  <a:srgbClr val="0D0D0D"/>
                </a:solidFill>
                <a:latin typeface="Calibri"/>
                <a:cs typeface="Calibri"/>
              </a:rPr>
              <a:t>έ</a:t>
            </a:r>
            <a:r>
              <a:rPr sz="1100" spc="65" dirty="0">
                <a:solidFill>
                  <a:srgbClr val="0D0D0D"/>
                </a:solidFill>
                <a:latin typeface="Calibri"/>
                <a:cs typeface="Calibri"/>
              </a:rPr>
              <a:t>χ</a:t>
            </a:r>
            <a:r>
              <a:rPr sz="1100" spc="70" dirty="0">
                <a:solidFill>
                  <a:srgbClr val="0D0D0D"/>
                </a:solidFill>
                <a:latin typeface="Calibri"/>
                <a:cs typeface="Calibri"/>
              </a:rPr>
              <a:t>ε</a:t>
            </a:r>
            <a:r>
              <a:rPr sz="1100" spc="60" dirty="0">
                <a:solidFill>
                  <a:srgbClr val="0D0D0D"/>
                </a:solidFill>
                <a:latin typeface="Calibri"/>
                <a:cs typeface="Calibri"/>
              </a:rPr>
              <a:t>τ</a:t>
            </a:r>
            <a:r>
              <a:rPr sz="1100" spc="100" dirty="0">
                <a:solidFill>
                  <a:srgbClr val="0D0D0D"/>
                </a:solidFill>
                <a:latin typeface="Calibri"/>
                <a:cs typeface="Calibri"/>
              </a:rPr>
              <a:t>ε</a:t>
            </a:r>
            <a:endParaRPr sz="11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860"/>
              </a:spcBef>
            </a:pPr>
            <a:r>
              <a:rPr sz="1100" spc="80" dirty="0">
                <a:solidFill>
                  <a:srgbClr val="0D0D0D"/>
                </a:solidFill>
                <a:latin typeface="Calibri"/>
                <a:cs typeface="Calibri"/>
              </a:rPr>
              <a:t>περισσότερα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1874500" y="1699895"/>
            <a:ext cx="106045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105" dirty="0">
                <a:solidFill>
                  <a:srgbClr val="0D0D0D"/>
                </a:solidFill>
                <a:latin typeface="Calibri"/>
                <a:cs typeface="Calibri"/>
              </a:rPr>
              <a:t>a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0315575" y="1699895"/>
            <a:ext cx="1576070" cy="4699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70" dirty="0">
                <a:solidFill>
                  <a:srgbClr val="0D0D0D"/>
                </a:solidFill>
                <a:latin typeface="Calibri"/>
                <a:cs typeface="Calibri"/>
              </a:rPr>
              <a:t>χρησιμοποιείτε</a:t>
            </a:r>
            <a:r>
              <a:rPr sz="1100" spc="-25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100" spc="85" dirty="0">
                <a:solidFill>
                  <a:srgbClr val="0D0D0D"/>
                </a:solidFill>
                <a:latin typeface="Calibri"/>
                <a:cs typeface="Calibri"/>
              </a:rPr>
              <a:t>το</a:t>
            </a:r>
            <a:endParaRPr sz="11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860"/>
              </a:spcBef>
              <a:tabLst>
                <a:tab pos="1113790" algn="l"/>
              </a:tabLst>
            </a:pPr>
            <a:r>
              <a:rPr sz="1100" spc="85" dirty="0">
                <a:solidFill>
                  <a:srgbClr val="0D0D0D"/>
                </a:solidFill>
                <a:latin typeface="Calibri"/>
                <a:cs typeface="Calibri"/>
              </a:rPr>
              <a:t>για</a:t>
            </a:r>
            <a:r>
              <a:rPr sz="1100" spc="25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100" spc="90" dirty="0">
                <a:solidFill>
                  <a:srgbClr val="0D0D0D"/>
                </a:solidFill>
                <a:latin typeface="Calibri"/>
                <a:cs typeface="Calibri"/>
              </a:rPr>
              <a:t>το </a:t>
            </a:r>
            <a:r>
              <a:rPr sz="1100" spc="415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100" spc="85" dirty="0">
                <a:solidFill>
                  <a:srgbClr val="0D0D0D"/>
                </a:solidFill>
                <a:latin typeface="Calibri"/>
                <a:cs typeface="Calibri"/>
              </a:rPr>
              <a:t>το	δίκτυο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7032625" y="1976754"/>
            <a:ext cx="1060450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100" dirty="0">
                <a:solidFill>
                  <a:srgbClr val="0D0D0D"/>
                </a:solidFill>
                <a:latin typeface="Calibri"/>
                <a:cs typeface="Calibri"/>
              </a:rPr>
              <a:t>να</a:t>
            </a:r>
            <a:r>
              <a:rPr sz="1100" spc="-25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100" spc="75" dirty="0">
                <a:solidFill>
                  <a:srgbClr val="0D0D0D"/>
                </a:solidFill>
                <a:latin typeface="Calibri"/>
                <a:cs typeface="Calibri"/>
              </a:rPr>
              <a:t>γνωρίζετε</a:t>
            </a:r>
            <a:r>
              <a:rPr sz="1100" spc="-3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100" spc="85" dirty="0">
                <a:solidFill>
                  <a:srgbClr val="0D0D0D"/>
                </a:solidFill>
                <a:latin typeface="Calibri"/>
                <a:cs typeface="Calibri"/>
              </a:rPr>
              <a:t>το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56259" y="1958974"/>
            <a:ext cx="5618480" cy="5168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628015">
              <a:lnSpc>
                <a:spcPct val="110600"/>
              </a:lnSpc>
              <a:spcBef>
                <a:spcPts val="100"/>
              </a:spcBef>
              <a:tabLst>
                <a:tab pos="2238375" algn="l"/>
              </a:tabLst>
            </a:pPr>
            <a:r>
              <a:rPr sz="1100" spc="105" dirty="0">
                <a:solidFill>
                  <a:srgbClr val="0D0D0D"/>
                </a:solidFill>
                <a:latin typeface="Calibri"/>
                <a:cs typeface="Calibri"/>
              </a:rPr>
              <a:t>windows	OS</a:t>
            </a:r>
            <a:r>
              <a:rPr sz="110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100" spc="70" dirty="0">
                <a:solidFill>
                  <a:srgbClr val="0D0D0D"/>
                </a:solidFill>
                <a:latin typeface="Calibri"/>
                <a:cs typeface="Calibri"/>
              </a:rPr>
              <a:t>(Operating</a:t>
            </a:r>
            <a:r>
              <a:rPr sz="110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100" spc="80" dirty="0">
                <a:solidFill>
                  <a:srgbClr val="0D0D0D"/>
                </a:solidFill>
                <a:latin typeface="Calibri"/>
                <a:cs typeface="Calibri"/>
              </a:rPr>
              <a:t>System</a:t>
            </a:r>
            <a:r>
              <a:rPr sz="1100" spc="-5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100" spc="65" dirty="0">
                <a:solidFill>
                  <a:srgbClr val="0D0D0D"/>
                </a:solidFill>
                <a:latin typeface="Calibri"/>
                <a:cs typeface="Calibri"/>
              </a:rPr>
              <a:t>-</a:t>
            </a:r>
            <a:r>
              <a:rPr sz="1100" spc="5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100" spc="70" dirty="0">
                <a:solidFill>
                  <a:srgbClr val="0D0D0D"/>
                </a:solidFill>
                <a:latin typeface="Calibri"/>
                <a:cs typeface="Calibri"/>
              </a:rPr>
              <a:t>λειτουργικό</a:t>
            </a:r>
            <a:r>
              <a:rPr sz="110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100" spc="80" dirty="0">
                <a:solidFill>
                  <a:srgbClr val="0D0D0D"/>
                </a:solidFill>
                <a:latin typeface="Calibri"/>
                <a:cs typeface="Calibri"/>
              </a:rPr>
              <a:t>σύστημα)</a:t>
            </a:r>
            <a:r>
              <a:rPr sz="1100" spc="105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100" spc="85" dirty="0">
                <a:solidFill>
                  <a:srgbClr val="0D0D0D"/>
                </a:solidFill>
                <a:latin typeface="Calibri"/>
                <a:cs typeface="Calibri"/>
              </a:rPr>
              <a:t>στο </a:t>
            </a:r>
            <a:r>
              <a:rPr sz="1100" spc="-235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100" spc="75" dirty="0">
                <a:solidFill>
                  <a:srgbClr val="0D0D0D"/>
                </a:solidFill>
                <a:latin typeface="Calibri"/>
                <a:cs typeface="Calibri"/>
              </a:rPr>
              <a:t>διάρθρωση</a:t>
            </a:r>
            <a:endParaRPr sz="1100">
              <a:latin typeface="Calibri"/>
              <a:cs typeface="Calibri"/>
            </a:endParaRPr>
          </a:p>
          <a:p>
            <a:pPr marL="4824730">
              <a:lnSpc>
                <a:spcPts val="950"/>
              </a:lnSpc>
            </a:pPr>
            <a:r>
              <a:rPr sz="1100" spc="80" dirty="0">
                <a:solidFill>
                  <a:srgbClr val="0D0D0D"/>
                </a:solidFill>
                <a:latin typeface="Calibri"/>
                <a:cs typeface="Calibri"/>
              </a:rPr>
              <a:t>Windows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5279072" y="5419407"/>
            <a:ext cx="1057275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35" dirty="0">
                <a:latin typeface="Calibri"/>
                <a:cs typeface="Calibri"/>
              </a:rPr>
              <a:t>192.168.122.109</a:t>
            </a:r>
            <a:endParaRPr sz="11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403975" y="0"/>
            <a:ext cx="4282440" cy="6879590"/>
            <a:chOff x="6403975" y="0"/>
            <a:chExt cx="4282440" cy="6879590"/>
          </a:xfrm>
        </p:grpSpPr>
        <p:sp>
          <p:nvSpPr>
            <p:cNvPr id="3" name="object 3"/>
            <p:cNvSpPr/>
            <p:nvPr/>
          </p:nvSpPr>
          <p:spPr>
            <a:xfrm>
              <a:off x="6894512" y="635"/>
              <a:ext cx="1818639" cy="6857365"/>
            </a:xfrm>
            <a:custGeom>
              <a:avLst/>
              <a:gdLst/>
              <a:ahLst/>
              <a:cxnLst/>
              <a:rect l="l" t="t" r="r" b="b"/>
              <a:pathLst>
                <a:path w="1818640" h="6857365">
                  <a:moveTo>
                    <a:pt x="0" y="6857365"/>
                  </a:moveTo>
                  <a:lnTo>
                    <a:pt x="1818322" y="0"/>
                  </a:lnTo>
                </a:path>
              </a:pathLst>
            </a:custGeom>
            <a:ln w="22224">
              <a:solidFill>
                <a:srgbClr val="D6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403975" y="3215639"/>
              <a:ext cx="4282440" cy="3075305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6433819" y="3803014"/>
              <a:ext cx="3342004" cy="769620"/>
            </a:xfrm>
            <a:custGeom>
              <a:avLst/>
              <a:gdLst/>
              <a:ahLst/>
              <a:cxnLst/>
              <a:rect l="l" t="t" r="r" b="b"/>
              <a:pathLst>
                <a:path w="3342004" h="769620">
                  <a:moveTo>
                    <a:pt x="0" y="769620"/>
                  </a:moveTo>
                  <a:lnTo>
                    <a:pt x="3342004" y="769620"/>
                  </a:lnTo>
                  <a:lnTo>
                    <a:pt x="3342004" y="0"/>
                  </a:lnTo>
                  <a:lnTo>
                    <a:pt x="0" y="0"/>
                  </a:lnTo>
                  <a:lnTo>
                    <a:pt x="0" y="769620"/>
                  </a:lnTo>
                </a:path>
              </a:pathLst>
            </a:custGeom>
            <a:ln w="285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9917430" y="33019"/>
            <a:ext cx="2174240" cy="1244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50" spc="60" dirty="0">
                <a:latin typeface="Calibri"/>
                <a:cs typeface="Calibri"/>
              </a:rPr>
              <a:t>CSP004_C_E:</a:t>
            </a:r>
            <a:r>
              <a:rPr sz="650" spc="35" dirty="0">
                <a:latin typeface="Calibri"/>
                <a:cs typeface="Calibri"/>
              </a:rPr>
              <a:t> </a:t>
            </a:r>
            <a:r>
              <a:rPr sz="650" spc="55" dirty="0">
                <a:latin typeface="Calibri"/>
                <a:cs typeface="Calibri"/>
              </a:rPr>
              <a:t>Abdelkader</a:t>
            </a:r>
            <a:r>
              <a:rPr sz="650" spc="30" dirty="0">
                <a:latin typeface="Calibri"/>
                <a:cs typeface="Calibri"/>
              </a:rPr>
              <a:t> </a:t>
            </a:r>
            <a:r>
              <a:rPr sz="650" spc="60" dirty="0">
                <a:latin typeface="Calibri"/>
                <a:cs typeface="Calibri"/>
              </a:rPr>
              <a:t>Shaaban</a:t>
            </a:r>
            <a:r>
              <a:rPr sz="650" spc="40" dirty="0">
                <a:latin typeface="Calibri"/>
                <a:cs typeface="Calibri"/>
              </a:rPr>
              <a:t> </a:t>
            </a:r>
            <a:r>
              <a:rPr sz="650" spc="55" dirty="0">
                <a:latin typeface="Calibri"/>
                <a:cs typeface="Calibri"/>
              </a:rPr>
              <a:t>και</a:t>
            </a:r>
            <a:r>
              <a:rPr sz="650" spc="25" dirty="0">
                <a:latin typeface="Calibri"/>
                <a:cs typeface="Calibri"/>
              </a:rPr>
              <a:t> </a:t>
            </a:r>
            <a:r>
              <a:rPr sz="650" spc="50" dirty="0">
                <a:latin typeface="Calibri"/>
                <a:cs typeface="Calibri"/>
              </a:rPr>
              <a:t>Stefan</a:t>
            </a:r>
            <a:r>
              <a:rPr sz="650" spc="30" dirty="0">
                <a:latin typeface="Calibri"/>
                <a:cs typeface="Calibri"/>
              </a:rPr>
              <a:t> </a:t>
            </a:r>
            <a:r>
              <a:rPr sz="650" spc="50" dirty="0">
                <a:latin typeface="Calibri"/>
                <a:cs typeface="Calibri"/>
              </a:rPr>
              <a:t>Schauer</a:t>
            </a:r>
            <a:endParaRPr sz="650">
              <a:latin typeface="Calibri"/>
              <a:cs typeface="Calibri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875030" y="851217"/>
            <a:ext cx="9202420" cy="697230"/>
          </a:xfrm>
          <a:prstGeom prst="rect">
            <a:avLst/>
          </a:prstGeom>
        </p:spPr>
        <p:txBody>
          <a:bodyPr vert="horz" wrap="square" lIns="0" tIns="34925" rIns="0" bIns="0" rtlCol="0">
            <a:spAutoFit/>
          </a:bodyPr>
          <a:lstStyle/>
          <a:p>
            <a:pPr marL="12700" marR="5080">
              <a:lnSpc>
                <a:spcPts val="2590"/>
              </a:lnSpc>
              <a:spcBef>
                <a:spcPts val="275"/>
              </a:spcBef>
            </a:pPr>
            <a:r>
              <a:rPr sz="2250" spc="185" dirty="0">
                <a:solidFill>
                  <a:srgbClr val="000000"/>
                </a:solidFill>
              </a:rPr>
              <a:t>GNS3</a:t>
            </a:r>
            <a:r>
              <a:rPr sz="2250" spc="180" dirty="0">
                <a:solidFill>
                  <a:srgbClr val="000000"/>
                </a:solidFill>
              </a:rPr>
              <a:t> </a:t>
            </a:r>
            <a:r>
              <a:rPr sz="2250" spc="150" dirty="0">
                <a:solidFill>
                  <a:srgbClr val="000000"/>
                </a:solidFill>
              </a:rPr>
              <a:t>Client</a:t>
            </a:r>
            <a:r>
              <a:rPr sz="2250" spc="195" dirty="0">
                <a:solidFill>
                  <a:srgbClr val="000000"/>
                </a:solidFill>
              </a:rPr>
              <a:t> </a:t>
            </a:r>
            <a:r>
              <a:rPr sz="2250" spc="170" dirty="0">
                <a:solidFill>
                  <a:srgbClr val="000000"/>
                </a:solidFill>
              </a:rPr>
              <a:t>(σύστημα</a:t>
            </a:r>
            <a:r>
              <a:rPr sz="2250" spc="204" dirty="0">
                <a:solidFill>
                  <a:srgbClr val="000000"/>
                </a:solidFill>
              </a:rPr>
              <a:t> </a:t>
            </a:r>
            <a:r>
              <a:rPr sz="2250" spc="120" dirty="0">
                <a:solidFill>
                  <a:srgbClr val="000000"/>
                </a:solidFill>
              </a:rPr>
              <a:t>ή</a:t>
            </a:r>
            <a:r>
              <a:rPr sz="2250" spc="195" dirty="0">
                <a:solidFill>
                  <a:srgbClr val="000000"/>
                </a:solidFill>
              </a:rPr>
              <a:t> </a:t>
            </a:r>
            <a:r>
              <a:rPr sz="2250" spc="175" dirty="0">
                <a:solidFill>
                  <a:srgbClr val="000000"/>
                </a:solidFill>
              </a:rPr>
              <a:t>πρόγραμμα</a:t>
            </a:r>
            <a:r>
              <a:rPr sz="2250" spc="204" dirty="0">
                <a:solidFill>
                  <a:srgbClr val="000000"/>
                </a:solidFill>
              </a:rPr>
              <a:t> </a:t>
            </a:r>
            <a:r>
              <a:rPr sz="2250" spc="160" dirty="0">
                <a:solidFill>
                  <a:srgbClr val="000000"/>
                </a:solidFill>
              </a:rPr>
              <a:t>που</a:t>
            </a:r>
            <a:r>
              <a:rPr sz="2250" spc="200" dirty="0">
                <a:solidFill>
                  <a:srgbClr val="000000"/>
                </a:solidFill>
              </a:rPr>
              <a:t> </a:t>
            </a:r>
            <a:r>
              <a:rPr sz="2250" spc="160" dirty="0">
                <a:solidFill>
                  <a:srgbClr val="000000"/>
                </a:solidFill>
              </a:rPr>
              <a:t>επικοινωνεί</a:t>
            </a:r>
            <a:r>
              <a:rPr sz="2250" spc="195" dirty="0">
                <a:solidFill>
                  <a:srgbClr val="000000"/>
                </a:solidFill>
              </a:rPr>
              <a:t> </a:t>
            </a:r>
            <a:r>
              <a:rPr sz="2250" spc="145" dirty="0">
                <a:solidFill>
                  <a:srgbClr val="000000"/>
                </a:solidFill>
              </a:rPr>
              <a:t>με</a:t>
            </a:r>
            <a:r>
              <a:rPr sz="2250" spc="195" dirty="0">
                <a:solidFill>
                  <a:srgbClr val="000000"/>
                </a:solidFill>
              </a:rPr>
              <a:t> </a:t>
            </a:r>
            <a:r>
              <a:rPr sz="2250" spc="150" dirty="0">
                <a:solidFill>
                  <a:srgbClr val="000000"/>
                </a:solidFill>
              </a:rPr>
              <a:t>server)</a:t>
            </a:r>
            <a:r>
              <a:rPr sz="2250" spc="200" dirty="0">
                <a:solidFill>
                  <a:srgbClr val="000000"/>
                </a:solidFill>
              </a:rPr>
              <a:t> </a:t>
            </a:r>
            <a:r>
              <a:rPr sz="2250" spc="130" dirty="0">
                <a:solidFill>
                  <a:srgbClr val="000000"/>
                </a:solidFill>
              </a:rPr>
              <a:t>για </a:t>
            </a:r>
            <a:r>
              <a:rPr sz="2250" spc="-545" dirty="0">
                <a:solidFill>
                  <a:srgbClr val="000000"/>
                </a:solidFill>
              </a:rPr>
              <a:t> </a:t>
            </a:r>
            <a:r>
              <a:rPr sz="2250" spc="160" dirty="0">
                <a:solidFill>
                  <a:srgbClr val="000000"/>
                </a:solidFill>
              </a:rPr>
              <a:t>μοντελοποίηση</a:t>
            </a:r>
            <a:r>
              <a:rPr sz="2250" spc="185" dirty="0">
                <a:solidFill>
                  <a:srgbClr val="000000"/>
                </a:solidFill>
              </a:rPr>
              <a:t> </a:t>
            </a:r>
            <a:r>
              <a:rPr sz="2250" spc="165" dirty="0">
                <a:solidFill>
                  <a:srgbClr val="000000"/>
                </a:solidFill>
              </a:rPr>
              <a:t>δικτύων</a:t>
            </a:r>
            <a:endParaRPr sz="2250"/>
          </a:p>
        </p:txBody>
      </p:sp>
      <p:sp>
        <p:nvSpPr>
          <p:cNvPr id="8" name="object 8"/>
          <p:cNvSpPr txBox="1"/>
          <p:nvPr/>
        </p:nvSpPr>
        <p:spPr>
          <a:xfrm>
            <a:off x="556259" y="2009457"/>
            <a:ext cx="11176635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91440" indent="-78740">
              <a:lnSpc>
                <a:spcPct val="100000"/>
              </a:lnSpc>
              <a:spcBef>
                <a:spcPts val="100"/>
              </a:spcBef>
              <a:buSzPct val="154545"/>
              <a:buFont typeface="Arial"/>
              <a:buChar char="•"/>
              <a:tabLst>
                <a:tab pos="91440" algn="l"/>
              </a:tabLst>
            </a:pPr>
            <a:r>
              <a:rPr sz="1100" spc="120" dirty="0">
                <a:solidFill>
                  <a:srgbClr val="0D0D0D"/>
                </a:solidFill>
                <a:latin typeface="Calibri"/>
                <a:cs typeface="Calibri"/>
              </a:rPr>
              <a:t>Τώρα</a:t>
            </a:r>
            <a:r>
              <a:rPr sz="1100" spc="5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100" spc="114" dirty="0">
                <a:solidFill>
                  <a:srgbClr val="0D0D0D"/>
                </a:solidFill>
                <a:latin typeface="Calibri"/>
                <a:cs typeface="Calibri"/>
              </a:rPr>
              <a:t>που</a:t>
            </a:r>
            <a:r>
              <a:rPr sz="1100" spc="5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100" spc="105" dirty="0">
                <a:solidFill>
                  <a:srgbClr val="0D0D0D"/>
                </a:solidFill>
                <a:latin typeface="Calibri"/>
                <a:cs typeface="Calibri"/>
              </a:rPr>
              <a:t>έχουμε</a:t>
            </a:r>
            <a:r>
              <a:rPr sz="1100" spc="5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100" spc="75" dirty="0">
                <a:solidFill>
                  <a:srgbClr val="0D0D0D"/>
                </a:solidFill>
                <a:latin typeface="Calibri"/>
                <a:cs typeface="Calibri"/>
              </a:rPr>
              <a:t>τις</a:t>
            </a:r>
            <a:r>
              <a:rPr sz="1100" spc="55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100" spc="85" dirty="0">
                <a:solidFill>
                  <a:srgbClr val="0D0D0D"/>
                </a:solidFill>
                <a:latin typeface="Calibri"/>
                <a:cs typeface="Calibri"/>
              </a:rPr>
              <a:t>IPS</a:t>
            </a:r>
            <a:r>
              <a:rPr sz="1100" spc="5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100" spc="85" dirty="0">
                <a:solidFill>
                  <a:srgbClr val="0D0D0D"/>
                </a:solidFill>
                <a:latin typeface="Calibri"/>
                <a:cs typeface="Calibri"/>
              </a:rPr>
              <a:t>(Intrusion</a:t>
            </a:r>
            <a:r>
              <a:rPr sz="1100" spc="45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100" spc="95" dirty="0">
                <a:solidFill>
                  <a:srgbClr val="0D0D0D"/>
                </a:solidFill>
                <a:latin typeface="Calibri"/>
                <a:cs typeface="Calibri"/>
              </a:rPr>
              <a:t>Prevention</a:t>
            </a:r>
            <a:r>
              <a:rPr sz="1100" spc="5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100" spc="105" dirty="0">
                <a:solidFill>
                  <a:srgbClr val="0D0D0D"/>
                </a:solidFill>
                <a:latin typeface="Calibri"/>
                <a:cs typeface="Calibri"/>
              </a:rPr>
              <a:t>System</a:t>
            </a:r>
            <a:r>
              <a:rPr sz="1100" spc="5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100" spc="65" dirty="0">
                <a:solidFill>
                  <a:srgbClr val="0D0D0D"/>
                </a:solidFill>
                <a:latin typeface="Calibri"/>
                <a:cs typeface="Calibri"/>
              </a:rPr>
              <a:t>-</a:t>
            </a:r>
            <a:r>
              <a:rPr sz="1100" spc="55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100" spc="110" dirty="0">
                <a:solidFill>
                  <a:srgbClr val="0D0D0D"/>
                </a:solidFill>
                <a:latin typeface="Calibri"/>
                <a:cs typeface="Calibri"/>
              </a:rPr>
              <a:t>Σύστημα</a:t>
            </a:r>
            <a:r>
              <a:rPr sz="1100" spc="5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100" spc="114" dirty="0">
                <a:solidFill>
                  <a:srgbClr val="0D0D0D"/>
                </a:solidFill>
                <a:latin typeface="Calibri"/>
                <a:cs typeface="Calibri"/>
              </a:rPr>
              <a:t>πρόληψης</a:t>
            </a:r>
            <a:r>
              <a:rPr sz="1100" spc="5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100" spc="100" dirty="0">
                <a:solidFill>
                  <a:srgbClr val="0D0D0D"/>
                </a:solidFill>
                <a:latin typeface="Calibri"/>
                <a:cs typeface="Calibri"/>
              </a:rPr>
              <a:t>εισβολών)</a:t>
            </a:r>
            <a:r>
              <a:rPr sz="1100" spc="5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100" spc="110" dirty="0">
                <a:solidFill>
                  <a:srgbClr val="0D0D0D"/>
                </a:solidFill>
                <a:latin typeface="Calibri"/>
                <a:cs typeface="Calibri"/>
              </a:rPr>
              <a:t>των</a:t>
            </a:r>
            <a:r>
              <a:rPr sz="1100" spc="5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100" spc="110" dirty="0">
                <a:solidFill>
                  <a:srgbClr val="0D0D0D"/>
                </a:solidFill>
                <a:latin typeface="Calibri"/>
                <a:cs typeface="Calibri"/>
              </a:rPr>
              <a:t>συσκευών</a:t>
            </a:r>
            <a:r>
              <a:rPr sz="1100" spc="5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100" spc="90" dirty="0">
                <a:solidFill>
                  <a:srgbClr val="0D0D0D"/>
                </a:solidFill>
                <a:latin typeface="Calibri"/>
                <a:cs typeface="Calibri"/>
              </a:rPr>
              <a:t>δικτύου,</a:t>
            </a:r>
            <a:r>
              <a:rPr sz="1100" spc="5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100" spc="100" dirty="0">
                <a:solidFill>
                  <a:srgbClr val="0D0D0D"/>
                </a:solidFill>
                <a:latin typeface="Calibri"/>
                <a:cs typeface="Calibri"/>
              </a:rPr>
              <a:t>βεβαιωθείτε</a:t>
            </a:r>
            <a:r>
              <a:rPr sz="1100" spc="5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100" spc="85" dirty="0">
                <a:solidFill>
                  <a:srgbClr val="0D0D0D"/>
                </a:solidFill>
                <a:latin typeface="Calibri"/>
                <a:cs typeface="Calibri"/>
              </a:rPr>
              <a:t>ότι</a:t>
            </a:r>
            <a:r>
              <a:rPr sz="1100" spc="55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100" spc="100" dirty="0">
                <a:solidFill>
                  <a:srgbClr val="0D0D0D"/>
                </a:solidFill>
                <a:latin typeface="Calibri"/>
                <a:cs typeface="Calibri"/>
              </a:rPr>
              <a:t>όλες</a:t>
            </a:r>
            <a:r>
              <a:rPr sz="1100" spc="5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100" spc="85" dirty="0">
                <a:solidFill>
                  <a:srgbClr val="0D0D0D"/>
                </a:solidFill>
                <a:latin typeface="Calibri"/>
                <a:cs typeface="Calibri"/>
              </a:rPr>
              <a:t>οι</a:t>
            </a:r>
            <a:r>
              <a:rPr sz="1100" spc="55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100" spc="105" dirty="0">
                <a:solidFill>
                  <a:srgbClr val="0D0D0D"/>
                </a:solidFill>
                <a:latin typeface="Calibri"/>
                <a:cs typeface="Calibri"/>
              </a:rPr>
              <a:t>συσκευές</a:t>
            </a:r>
            <a:r>
              <a:rPr sz="1100" spc="5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100" spc="110" dirty="0">
                <a:solidFill>
                  <a:srgbClr val="0D0D0D"/>
                </a:solidFill>
                <a:latin typeface="Calibri"/>
                <a:cs typeface="Calibri"/>
              </a:rPr>
              <a:t>μπορούν</a:t>
            </a:r>
            <a:r>
              <a:rPr sz="1100" spc="5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100" spc="114" dirty="0">
                <a:solidFill>
                  <a:srgbClr val="0D0D0D"/>
                </a:solidFill>
                <a:latin typeface="Calibri"/>
                <a:cs typeface="Calibri"/>
              </a:rPr>
              <a:t>η</a:t>
            </a:r>
            <a:r>
              <a:rPr sz="1100" spc="5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100" spc="100" dirty="0">
                <a:solidFill>
                  <a:srgbClr val="0D0D0D"/>
                </a:solidFill>
                <a:latin typeface="Calibri"/>
                <a:cs typeface="Calibri"/>
              </a:rPr>
              <a:t>μία</a:t>
            </a:r>
            <a:r>
              <a:rPr sz="1100" spc="65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100" spc="55" dirty="0">
                <a:solidFill>
                  <a:srgbClr val="0D0D0D"/>
                </a:solidFill>
                <a:latin typeface="Calibri"/>
                <a:cs typeface="Calibri"/>
              </a:rPr>
              <a:t>.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56259" y="2519362"/>
            <a:ext cx="7374890" cy="63607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91440" indent="-78740">
              <a:lnSpc>
                <a:spcPct val="100000"/>
              </a:lnSpc>
              <a:spcBef>
                <a:spcPts val="100"/>
              </a:spcBef>
              <a:buSzPct val="154545"/>
              <a:buFont typeface="Arial"/>
              <a:buChar char="•"/>
              <a:tabLst>
                <a:tab pos="91440" algn="l"/>
              </a:tabLst>
            </a:pPr>
            <a:r>
              <a:rPr sz="1100" spc="75" dirty="0">
                <a:solidFill>
                  <a:srgbClr val="0D0D0D"/>
                </a:solidFill>
                <a:latin typeface="Calibri"/>
                <a:cs typeface="Calibri"/>
              </a:rPr>
              <a:t>Χρησιμοποιήστε</a:t>
            </a:r>
            <a:r>
              <a:rPr sz="1100" spc="35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100" spc="70" dirty="0">
                <a:solidFill>
                  <a:srgbClr val="0D0D0D"/>
                </a:solidFill>
                <a:latin typeface="Calibri"/>
                <a:cs typeface="Calibri"/>
              </a:rPr>
              <a:t>το</a:t>
            </a:r>
            <a:r>
              <a:rPr sz="1100" spc="45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100" b="1" spc="70" dirty="0">
                <a:solidFill>
                  <a:srgbClr val="0D0D0D"/>
                </a:solidFill>
                <a:latin typeface="Calibri"/>
                <a:cs typeface="Calibri"/>
              </a:rPr>
              <a:t>ping</a:t>
            </a:r>
            <a:r>
              <a:rPr sz="1100" b="1" spc="45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lang="en-US" sz="1100" b="1" spc="45" dirty="0">
                <a:solidFill>
                  <a:srgbClr val="0D0D0D"/>
                </a:solidFill>
                <a:latin typeface="Calibri"/>
                <a:cs typeface="Calibri"/>
              </a:rPr>
              <a:t>&lt;</a:t>
            </a:r>
            <a:r>
              <a:rPr sz="1100" b="1" spc="80" dirty="0">
                <a:solidFill>
                  <a:srgbClr val="0D0D0D"/>
                </a:solidFill>
                <a:latin typeface="Calibri"/>
                <a:cs typeface="Calibri"/>
              </a:rPr>
              <a:t>διεύθυνση</a:t>
            </a:r>
            <a:r>
              <a:rPr sz="1100" b="1" spc="35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100" b="1" spc="60" dirty="0">
                <a:solidFill>
                  <a:srgbClr val="0D0D0D"/>
                </a:solidFill>
                <a:latin typeface="Calibri"/>
                <a:cs typeface="Calibri"/>
              </a:rPr>
              <a:t>IP</a:t>
            </a:r>
            <a:r>
              <a:rPr sz="1100" b="1" spc="45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100" b="1" spc="80" dirty="0">
                <a:solidFill>
                  <a:srgbClr val="0D0D0D"/>
                </a:solidFill>
                <a:latin typeface="Calibri"/>
                <a:cs typeface="Calibri"/>
              </a:rPr>
              <a:t>προορισμού&gt;</a:t>
            </a:r>
            <a:r>
              <a:rPr sz="1100" b="1" spc="45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100" spc="70" dirty="0">
                <a:solidFill>
                  <a:srgbClr val="0D0D0D"/>
                </a:solidFill>
                <a:latin typeface="Calibri"/>
                <a:cs typeface="Calibri"/>
              </a:rPr>
              <a:t>για</a:t>
            </a:r>
            <a:r>
              <a:rPr sz="1100" spc="4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100" spc="80" dirty="0">
                <a:solidFill>
                  <a:srgbClr val="0D0D0D"/>
                </a:solidFill>
                <a:latin typeface="Calibri"/>
                <a:cs typeface="Calibri"/>
              </a:rPr>
              <a:t>να</a:t>
            </a:r>
            <a:r>
              <a:rPr sz="1100" spc="45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100" spc="75" dirty="0">
                <a:solidFill>
                  <a:srgbClr val="0D0D0D"/>
                </a:solidFill>
                <a:latin typeface="Calibri"/>
                <a:cs typeface="Calibri"/>
              </a:rPr>
              <a:t>δοκιμάσετε</a:t>
            </a:r>
            <a:r>
              <a:rPr sz="1100" spc="4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100" spc="75" dirty="0">
                <a:solidFill>
                  <a:srgbClr val="0D0D0D"/>
                </a:solidFill>
                <a:latin typeface="Calibri"/>
                <a:cs typeface="Calibri"/>
              </a:rPr>
              <a:t>την</a:t>
            </a:r>
            <a:r>
              <a:rPr sz="1100" spc="35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100" spc="70" dirty="0">
                <a:solidFill>
                  <a:srgbClr val="0D0D0D"/>
                </a:solidFill>
                <a:latin typeface="Calibri"/>
                <a:cs typeface="Calibri"/>
              </a:rPr>
              <a:t>επιτυχή</a:t>
            </a:r>
            <a:r>
              <a:rPr sz="1100" spc="4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100" spc="75" dirty="0">
                <a:solidFill>
                  <a:srgbClr val="0D0D0D"/>
                </a:solidFill>
                <a:latin typeface="Calibri"/>
                <a:cs typeface="Calibri"/>
              </a:rPr>
              <a:t>εγκατάσταση</a:t>
            </a:r>
            <a:r>
              <a:rPr sz="1100" spc="45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100" spc="75" dirty="0">
                <a:solidFill>
                  <a:srgbClr val="0D0D0D"/>
                </a:solidFill>
                <a:latin typeface="Calibri"/>
                <a:cs typeface="Calibri"/>
              </a:rPr>
              <a:t>του</a:t>
            </a:r>
            <a:r>
              <a:rPr sz="1100" spc="4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100" spc="60" dirty="0">
                <a:solidFill>
                  <a:srgbClr val="0D0D0D"/>
                </a:solidFill>
                <a:latin typeface="Calibri"/>
                <a:cs typeface="Calibri"/>
              </a:rPr>
              <a:t>δικτύου.</a:t>
            </a:r>
            <a:endParaRPr sz="1100" dirty="0">
              <a:latin typeface="Calibri"/>
              <a:cs typeface="Calibri"/>
            </a:endParaRPr>
          </a:p>
          <a:p>
            <a:pPr marL="2338705">
              <a:lnSpc>
                <a:spcPct val="100000"/>
              </a:lnSpc>
              <a:spcBef>
                <a:spcPts val="944"/>
              </a:spcBef>
            </a:pPr>
            <a:r>
              <a:rPr sz="1100" spc="40" dirty="0">
                <a:solidFill>
                  <a:srgbClr val="0D0D0D"/>
                </a:solidFill>
                <a:latin typeface="Calibri"/>
                <a:cs typeface="Calibri"/>
              </a:rPr>
              <a:t>Εξυπηρετητής</a:t>
            </a:r>
            <a:endParaRPr sz="1100" dirty="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2789237" y="6301740"/>
            <a:ext cx="1057275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35" dirty="0">
                <a:latin typeface="Calibri"/>
                <a:cs typeface="Calibri"/>
              </a:rPr>
              <a:t>192.168.122.109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8246109" y="2829559"/>
            <a:ext cx="601980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45" dirty="0">
                <a:solidFill>
                  <a:srgbClr val="0D0D0D"/>
                </a:solidFill>
                <a:latin typeface="Calibri"/>
                <a:cs typeface="Calibri"/>
              </a:rPr>
              <a:t>Windows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1198542" y="6232207"/>
            <a:ext cx="114935" cy="1244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50" spc="5" dirty="0">
                <a:latin typeface="Calibri"/>
                <a:cs typeface="Calibri"/>
              </a:rPr>
              <a:t>2</a:t>
            </a:r>
            <a:r>
              <a:rPr sz="650" spc="30" dirty="0">
                <a:latin typeface="Calibri"/>
                <a:cs typeface="Calibri"/>
              </a:rPr>
              <a:t>6</a:t>
            </a:r>
            <a:endParaRPr sz="65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7948612" y="6398895"/>
            <a:ext cx="981075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35" dirty="0">
                <a:latin typeface="Calibri"/>
                <a:cs typeface="Calibri"/>
              </a:rPr>
              <a:t>192.168.122.21</a:t>
            </a:r>
            <a:endParaRPr sz="1100">
              <a:latin typeface="Calibri"/>
              <a:cs typeface="Calibri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1196657" y="3165792"/>
            <a:ext cx="4296410" cy="3075305"/>
            <a:chOff x="1196657" y="3165792"/>
            <a:chExt cx="4296410" cy="3075305"/>
          </a:xfrm>
        </p:grpSpPr>
        <p:pic>
          <p:nvPicPr>
            <p:cNvPr id="15" name="object 1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210309" y="3165792"/>
              <a:ext cx="4282440" cy="3075305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1210944" y="3786822"/>
              <a:ext cx="3342004" cy="769620"/>
            </a:xfrm>
            <a:custGeom>
              <a:avLst/>
              <a:gdLst/>
              <a:ahLst/>
              <a:cxnLst/>
              <a:rect l="l" t="t" r="r" b="b"/>
              <a:pathLst>
                <a:path w="3342004" h="769620">
                  <a:moveTo>
                    <a:pt x="0" y="769619"/>
                  </a:moveTo>
                  <a:lnTo>
                    <a:pt x="3342004" y="769619"/>
                  </a:lnTo>
                  <a:lnTo>
                    <a:pt x="3342004" y="0"/>
                  </a:lnTo>
                  <a:lnTo>
                    <a:pt x="0" y="0"/>
                  </a:lnTo>
                  <a:lnTo>
                    <a:pt x="0" y="769619"/>
                  </a:lnTo>
                </a:path>
              </a:pathLst>
            </a:custGeom>
            <a:ln w="285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6042660" cy="6879590"/>
            <a:chOff x="0" y="0"/>
            <a:chExt cx="6042660" cy="6879590"/>
          </a:xfrm>
        </p:grpSpPr>
        <p:sp>
          <p:nvSpPr>
            <p:cNvPr id="3" name="object 3"/>
            <p:cNvSpPr/>
            <p:nvPr/>
          </p:nvSpPr>
          <p:spPr>
            <a:xfrm>
              <a:off x="4497704" y="5112385"/>
              <a:ext cx="797560" cy="1738630"/>
            </a:xfrm>
            <a:custGeom>
              <a:avLst/>
              <a:gdLst/>
              <a:ahLst/>
              <a:cxnLst/>
              <a:rect l="l" t="t" r="r" b="b"/>
              <a:pathLst>
                <a:path w="797560" h="1738629">
                  <a:moveTo>
                    <a:pt x="609917" y="0"/>
                  </a:moveTo>
                  <a:lnTo>
                    <a:pt x="561340" y="6667"/>
                  </a:lnTo>
                  <a:lnTo>
                    <a:pt x="516572" y="25400"/>
                  </a:lnTo>
                  <a:lnTo>
                    <a:pt x="478155" y="55244"/>
                  </a:lnTo>
                  <a:lnTo>
                    <a:pt x="448310" y="94614"/>
                  </a:lnTo>
                  <a:lnTo>
                    <a:pt x="428625" y="142239"/>
                  </a:lnTo>
                  <a:lnTo>
                    <a:pt x="0" y="1738629"/>
                  </a:lnTo>
                  <a:lnTo>
                    <a:pt x="27940" y="1738629"/>
                  </a:lnTo>
                  <a:lnTo>
                    <a:pt x="453707" y="148907"/>
                  </a:lnTo>
                  <a:lnTo>
                    <a:pt x="470217" y="107950"/>
                  </a:lnTo>
                  <a:lnTo>
                    <a:pt x="496252" y="74294"/>
                  </a:lnTo>
                  <a:lnTo>
                    <a:pt x="529272" y="48577"/>
                  </a:lnTo>
                  <a:lnTo>
                    <a:pt x="567690" y="32384"/>
                  </a:lnTo>
                  <a:lnTo>
                    <a:pt x="609282" y="26669"/>
                  </a:lnTo>
                  <a:lnTo>
                    <a:pt x="698432" y="26669"/>
                  </a:lnTo>
                  <a:lnTo>
                    <a:pt x="658812" y="6667"/>
                  </a:lnTo>
                  <a:lnTo>
                    <a:pt x="609917" y="0"/>
                  </a:lnTo>
                  <a:close/>
                </a:path>
                <a:path w="797560" h="1738629">
                  <a:moveTo>
                    <a:pt x="698432" y="26669"/>
                  </a:moveTo>
                  <a:lnTo>
                    <a:pt x="609282" y="26669"/>
                  </a:lnTo>
                  <a:lnTo>
                    <a:pt x="652145" y="32384"/>
                  </a:lnTo>
                  <a:lnTo>
                    <a:pt x="709295" y="60959"/>
                  </a:lnTo>
                  <a:lnTo>
                    <a:pt x="750252" y="109537"/>
                  </a:lnTo>
                  <a:lnTo>
                    <a:pt x="770572" y="170497"/>
                  </a:lnTo>
                  <a:lnTo>
                    <a:pt x="771525" y="202882"/>
                  </a:lnTo>
                  <a:lnTo>
                    <a:pt x="766127" y="235584"/>
                  </a:lnTo>
                  <a:lnTo>
                    <a:pt x="362585" y="1738629"/>
                  </a:lnTo>
                  <a:lnTo>
                    <a:pt x="390207" y="1738629"/>
                  </a:lnTo>
                  <a:lnTo>
                    <a:pt x="791210" y="242252"/>
                  </a:lnTo>
                  <a:lnTo>
                    <a:pt x="797560" y="204787"/>
                  </a:lnTo>
                  <a:lnTo>
                    <a:pt x="796290" y="167322"/>
                  </a:lnTo>
                  <a:lnTo>
                    <a:pt x="772795" y="96202"/>
                  </a:lnTo>
                  <a:lnTo>
                    <a:pt x="724217" y="39687"/>
                  </a:lnTo>
                  <a:lnTo>
                    <a:pt x="698432" y="26669"/>
                  </a:lnTo>
                  <a:close/>
                </a:path>
              </a:pathLst>
            </a:custGeom>
            <a:solidFill>
              <a:srgbClr val="D679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2933700" y="635"/>
              <a:ext cx="1818639" cy="6857365"/>
            </a:xfrm>
            <a:custGeom>
              <a:avLst/>
              <a:gdLst/>
              <a:ahLst/>
              <a:cxnLst/>
              <a:rect l="l" t="t" r="r" b="b"/>
              <a:pathLst>
                <a:path w="1818639" h="6857365">
                  <a:moveTo>
                    <a:pt x="1818322" y="0"/>
                  </a:moveTo>
                  <a:lnTo>
                    <a:pt x="0" y="6857365"/>
                  </a:lnTo>
                </a:path>
              </a:pathLst>
            </a:custGeom>
            <a:ln w="22225">
              <a:solidFill>
                <a:srgbClr val="D6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3497579" y="18097"/>
              <a:ext cx="2545080" cy="6837045"/>
            </a:xfrm>
            <a:custGeom>
              <a:avLst/>
              <a:gdLst/>
              <a:ahLst/>
              <a:cxnLst/>
              <a:rect l="l" t="t" r="r" b="b"/>
              <a:pathLst>
                <a:path w="2545079" h="6837045">
                  <a:moveTo>
                    <a:pt x="1321435" y="2282825"/>
                  </a:moveTo>
                  <a:lnTo>
                    <a:pt x="1271587" y="2291080"/>
                  </a:lnTo>
                  <a:lnTo>
                    <a:pt x="1226185" y="2312352"/>
                  </a:lnTo>
                  <a:lnTo>
                    <a:pt x="1187767" y="2345055"/>
                  </a:lnTo>
                  <a:lnTo>
                    <a:pt x="1159510" y="2388870"/>
                  </a:lnTo>
                  <a:lnTo>
                    <a:pt x="1159510" y="2390140"/>
                  </a:lnTo>
                  <a:lnTo>
                    <a:pt x="819150" y="3658235"/>
                  </a:lnTo>
                  <a:lnTo>
                    <a:pt x="0" y="6835457"/>
                  </a:lnTo>
                  <a:lnTo>
                    <a:pt x="6667" y="6836092"/>
                  </a:lnTo>
                  <a:lnTo>
                    <a:pt x="20955" y="6836727"/>
                  </a:lnTo>
                  <a:lnTo>
                    <a:pt x="26670" y="6836727"/>
                  </a:lnTo>
                  <a:lnTo>
                    <a:pt x="843365" y="3664267"/>
                  </a:lnTo>
                  <a:lnTo>
                    <a:pt x="1183322" y="2397760"/>
                  </a:lnTo>
                  <a:lnTo>
                    <a:pt x="1208087" y="2360295"/>
                  </a:lnTo>
                  <a:lnTo>
                    <a:pt x="1241107" y="2332037"/>
                  </a:lnTo>
                  <a:lnTo>
                    <a:pt x="1279842" y="2313940"/>
                  </a:lnTo>
                  <a:lnTo>
                    <a:pt x="1322705" y="2307272"/>
                  </a:lnTo>
                  <a:lnTo>
                    <a:pt x="1417637" y="2307272"/>
                  </a:lnTo>
                  <a:lnTo>
                    <a:pt x="1372870" y="2289175"/>
                  </a:lnTo>
                  <a:lnTo>
                    <a:pt x="1321435" y="2282825"/>
                  </a:lnTo>
                  <a:close/>
                </a:path>
                <a:path w="2545079" h="6837045">
                  <a:moveTo>
                    <a:pt x="1417637" y="2307272"/>
                  </a:moveTo>
                  <a:lnTo>
                    <a:pt x="1322705" y="2307272"/>
                  </a:lnTo>
                  <a:lnTo>
                    <a:pt x="1366837" y="2312987"/>
                  </a:lnTo>
                  <a:lnTo>
                    <a:pt x="1412557" y="2333942"/>
                  </a:lnTo>
                  <a:lnTo>
                    <a:pt x="1448435" y="2366962"/>
                  </a:lnTo>
                  <a:lnTo>
                    <a:pt x="1472565" y="2408872"/>
                  </a:lnTo>
                  <a:lnTo>
                    <a:pt x="1483042" y="2456180"/>
                  </a:lnTo>
                  <a:lnTo>
                    <a:pt x="1477962" y="2506345"/>
                  </a:lnTo>
                  <a:lnTo>
                    <a:pt x="1220152" y="3457575"/>
                  </a:lnTo>
                  <a:lnTo>
                    <a:pt x="1214120" y="3492817"/>
                  </a:lnTo>
                  <a:lnTo>
                    <a:pt x="1215072" y="3525837"/>
                  </a:lnTo>
                  <a:lnTo>
                    <a:pt x="1215072" y="3528377"/>
                  </a:lnTo>
                  <a:lnTo>
                    <a:pt x="1223010" y="3562985"/>
                  </a:lnTo>
                  <a:lnTo>
                    <a:pt x="1258570" y="3626167"/>
                  </a:lnTo>
                  <a:lnTo>
                    <a:pt x="1314767" y="3669665"/>
                  </a:lnTo>
                  <a:lnTo>
                    <a:pt x="1397635" y="3688715"/>
                  </a:lnTo>
                  <a:lnTo>
                    <a:pt x="1444625" y="3682365"/>
                  </a:lnTo>
                  <a:lnTo>
                    <a:pt x="1487805" y="3664267"/>
                  </a:lnTo>
                  <a:lnTo>
                    <a:pt x="1490662" y="3662362"/>
                  </a:lnTo>
                  <a:lnTo>
                    <a:pt x="1403985" y="3662362"/>
                  </a:lnTo>
                  <a:lnTo>
                    <a:pt x="1354137" y="3656965"/>
                  </a:lnTo>
                  <a:lnTo>
                    <a:pt x="1299210" y="3629977"/>
                  </a:lnTo>
                  <a:lnTo>
                    <a:pt x="1259205" y="3583940"/>
                  </a:lnTo>
                  <a:lnTo>
                    <a:pt x="1239202" y="3525837"/>
                  </a:lnTo>
                  <a:lnTo>
                    <a:pt x="1238567" y="3495040"/>
                  </a:lnTo>
                  <a:lnTo>
                    <a:pt x="1243965" y="3463925"/>
                  </a:lnTo>
                  <a:lnTo>
                    <a:pt x="1502092" y="2512695"/>
                  </a:lnTo>
                  <a:lnTo>
                    <a:pt x="1508442" y="2464117"/>
                  </a:lnTo>
                  <a:lnTo>
                    <a:pt x="1502092" y="2417127"/>
                  </a:lnTo>
                  <a:lnTo>
                    <a:pt x="1483995" y="2373630"/>
                  </a:lnTo>
                  <a:lnTo>
                    <a:pt x="1455737" y="2336482"/>
                  </a:lnTo>
                  <a:lnTo>
                    <a:pt x="1418272" y="2307590"/>
                  </a:lnTo>
                  <a:lnTo>
                    <a:pt x="1417637" y="2307272"/>
                  </a:lnTo>
                  <a:close/>
                </a:path>
                <a:path w="2545079" h="6837045">
                  <a:moveTo>
                    <a:pt x="2545080" y="0"/>
                  </a:moveTo>
                  <a:lnTo>
                    <a:pt x="2518410" y="0"/>
                  </a:lnTo>
                  <a:lnTo>
                    <a:pt x="1939290" y="2100580"/>
                  </a:lnTo>
                  <a:lnTo>
                    <a:pt x="1547495" y="3545840"/>
                  </a:lnTo>
                  <a:lnTo>
                    <a:pt x="1526540" y="3591560"/>
                  </a:lnTo>
                  <a:lnTo>
                    <a:pt x="1493520" y="3627755"/>
                  </a:lnTo>
                  <a:lnTo>
                    <a:pt x="1451610" y="3651885"/>
                  </a:lnTo>
                  <a:lnTo>
                    <a:pt x="1403985" y="3662362"/>
                  </a:lnTo>
                  <a:lnTo>
                    <a:pt x="1490662" y="3662362"/>
                  </a:lnTo>
                  <a:lnTo>
                    <a:pt x="1525270" y="3636010"/>
                  </a:lnTo>
                  <a:lnTo>
                    <a:pt x="1554162" y="3598545"/>
                  </a:lnTo>
                  <a:lnTo>
                    <a:pt x="1572895" y="3553460"/>
                  </a:lnTo>
                  <a:lnTo>
                    <a:pt x="1964690" y="2108200"/>
                  </a:lnTo>
                  <a:lnTo>
                    <a:pt x="2540000" y="16510"/>
                  </a:lnTo>
                  <a:lnTo>
                    <a:pt x="2543810" y="3810"/>
                  </a:lnTo>
                  <a:lnTo>
                    <a:pt x="2545080" y="0"/>
                  </a:lnTo>
                  <a:close/>
                </a:path>
              </a:pathLst>
            </a:custGeom>
            <a:solidFill>
              <a:srgbClr val="FFB8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5841364" cy="6858000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9917430" y="33019"/>
            <a:ext cx="2174240" cy="1244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50" spc="60" dirty="0">
                <a:solidFill>
                  <a:srgbClr val="FFFFFF"/>
                </a:solidFill>
                <a:latin typeface="Calibri"/>
                <a:cs typeface="Calibri"/>
              </a:rPr>
              <a:t>CSP004_C_E:</a:t>
            </a:r>
            <a:r>
              <a:rPr sz="65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650" spc="55" dirty="0">
                <a:solidFill>
                  <a:srgbClr val="FFFFFF"/>
                </a:solidFill>
                <a:latin typeface="Calibri"/>
                <a:cs typeface="Calibri"/>
              </a:rPr>
              <a:t>Abdelkader</a:t>
            </a:r>
            <a:r>
              <a:rPr sz="65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650" spc="60" dirty="0">
                <a:solidFill>
                  <a:srgbClr val="FFFFFF"/>
                </a:solidFill>
                <a:latin typeface="Calibri"/>
                <a:cs typeface="Calibri"/>
              </a:rPr>
              <a:t>Shaaban</a:t>
            </a:r>
            <a:r>
              <a:rPr sz="65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650" spc="55" dirty="0">
                <a:solidFill>
                  <a:srgbClr val="FFFFFF"/>
                </a:solidFill>
                <a:latin typeface="Calibri"/>
                <a:cs typeface="Calibri"/>
              </a:rPr>
              <a:t>και</a:t>
            </a:r>
            <a:r>
              <a:rPr sz="650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650" spc="50" dirty="0">
                <a:solidFill>
                  <a:srgbClr val="FFFFFF"/>
                </a:solidFill>
                <a:latin typeface="Calibri"/>
                <a:cs typeface="Calibri"/>
              </a:rPr>
              <a:t>Stefan</a:t>
            </a:r>
            <a:r>
              <a:rPr sz="65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650" spc="50" dirty="0">
                <a:solidFill>
                  <a:srgbClr val="FFFFFF"/>
                </a:solidFill>
                <a:latin typeface="Calibri"/>
                <a:cs typeface="Calibri"/>
              </a:rPr>
              <a:t>Schauer</a:t>
            </a:r>
            <a:endParaRPr sz="650">
              <a:latin typeface="Calibri"/>
              <a:cs typeface="Calibri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5920104" y="2826656"/>
            <a:ext cx="2521585" cy="724535"/>
          </a:xfrm>
          <a:prstGeom prst="rect">
            <a:avLst/>
          </a:prstGeom>
        </p:spPr>
        <p:txBody>
          <a:bodyPr vert="horz" wrap="square" lIns="0" tIns="628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95"/>
              </a:spcBef>
            </a:pPr>
            <a:r>
              <a:rPr sz="2250" spc="114" dirty="0"/>
              <a:t>Επιθετικά</a:t>
            </a:r>
            <a:r>
              <a:rPr sz="2250" spc="85" dirty="0"/>
              <a:t> </a:t>
            </a:r>
            <a:r>
              <a:rPr sz="2250" spc="100" dirty="0"/>
              <a:t>εργαλεία</a:t>
            </a:r>
            <a:endParaRPr sz="2250"/>
          </a:p>
          <a:p>
            <a:pPr marL="12700">
              <a:lnSpc>
                <a:spcPct val="100000"/>
              </a:lnSpc>
              <a:spcBef>
                <a:spcPts val="305"/>
              </a:spcBef>
            </a:pPr>
            <a:r>
              <a:rPr sz="1750" spc="140" dirty="0">
                <a:solidFill>
                  <a:srgbClr val="FFB800"/>
                </a:solidFill>
              </a:rPr>
              <a:t>Wireshark</a:t>
            </a:r>
            <a:endParaRPr sz="1750"/>
          </a:p>
        </p:txBody>
      </p:sp>
      <p:pic>
        <p:nvPicPr>
          <p:cNvPr id="9" name="object 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549832" y="5747702"/>
            <a:ext cx="3246120" cy="602297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207750" y="6326504"/>
            <a:ext cx="71755" cy="1244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50" spc="30" dirty="0">
                <a:latin typeface="Calibri"/>
                <a:cs typeface="Calibri"/>
              </a:rPr>
              <a:t>7</a:t>
            </a:r>
            <a:endParaRPr sz="650">
              <a:latin typeface="Calibri"/>
              <a:cs typeface="Calibri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167322" y="0"/>
            <a:ext cx="12024995" cy="6878955"/>
            <a:chOff x="167322" y="0"/>
            <a:chExt cx="12024995" cy="6878955"/>
          </a:xfrm>
        </p:grpSpPr>
        <p:sp>
          <p:nvSpPr>
            <p:cNvPr id="4" name="object 4"/>
            <p:cNvSpPr/>
            <p:nvPr/>
          </p:nvSpPr>
          <p:spPr>
            <a:xfrm>
              <a:off x="6896100" y="1270"/>
              <a:ext cx="1818639" cy="6856730"/>
            </a:xfrm>
            <a:custGeom>
              <a:avLst/>
              <a:gdLst/>
              <a:ahLst/>
              <a:cxnLst/>
              <a:rect l="l" t="t" r="r" b="b"/>
              <a:pathLst>
                <a:path w="1818640" h="6856730">
                  <a:moveTo>
                    <a:pt x="0" y="6856730"/>
                  </a:moveTo>
                  <a:lnTo>
                    <a:pt x="1818322" y="0"/>
                  </a:lnTo>
                </a:path>
              </a:pathLst>
            </a:custGeom>
            <a:ln w="22225">
              <a:solidFill>
                <a:srgbClr val="D6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548879" y="6167120"/>
              <a:ext cx="3294379" cy="612140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67322" y="3164522"/>
              <a:ext cx="2361565" cy="2315845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17500" y="3314699"/>
              <a:ext cx="1874520" cy="1828800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133599" y="3119120"/>
              <a:ext cx="2386329" cy="2406649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329180" y="3314699"/>
              <a:ext cx="1808480" cy="1828800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076700" y="3139440"/>
              <a:ext cx="2350770" cy="2386330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272280" y="3335020"/>
              <a:ext cx="1772920" cy="1808479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984239" y="3169920"/>
              <a:ext cx="2406650" cy="2368549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6179819" y="3365499"/>
              <a:ext cx="1828800" cy="1790700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7945119" y="3180080"/>
              <a:ext cx="2338070" cy="2378710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8140700" y="3375660"/>
              <a:ext cx="1760220" cy="1800860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9837419" y="3149599"/>
              <a:ext cx="2354579" cy="2409190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0033000" y="3345179"/>
              <a:ext cx="1892300" cy="1831340"/>
            </a:xfrm>
            <a:prstGeom prst="rect">
              <a:avLst/>
            </a:prstGeom>
          </p:spPr>
        </p:pic>
      </p:grpSp>
      <p:sp>
        <p:nvSpPr>
          <p:cNvPr id="18" name="object 18"/>
          <p:cNvSpPr txBox="1">
            <a:spLocks noGrp="1"/>
          </p:cNvSpPr>
          <p:nvPr>
            <p:ph type="title"/>
          </p:nvPr>
        </p:nvSpPr>
        <p:spPr>
          <a:xfrm>
            <a:off x="1161097" y="430212"/>
            <a:ext cx="2254250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155" dirty="0">
                <a:solidFill>
                  <a:srgbClr val="000000"/>
                </a:solidFill>
              </a:rPr>
              <a:t>Πράκτορες</a:t>
            </a:r>
            <a:r>
              <a:rPr spc="110" dirty="0">
                <a:solidFill>
                  <a:srgbClr val="000000"/>
                </a:solidFill>
              </a:rPr>
              <a:t> </a:t>
            </a:r>
            <a:r>
              <a:rPr spc="165" dirty="0">
                <a:solidFill>
                  <a:srgbClr val="000000"/>
                </a:solidFill>
              </a:rPr>
              <a:t>Wazuh</a:t>
            </a:r>
          </a:p>
        </p:txBody>
      </p:sp>
      <p:sp>
        <p:nvSpPr>
          <p:cNvPr id="19" name="object 19"/>
          <p:cNvSpPr txBox="1"/>
          <p:nvPr/>
        </p:nvSpPr>
        <p:spPr>
          <a:xfrm>
            <a:off x="8308340" y="33019"/>
            <a:ext cx="2174240" cy="1244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50" spc="60" dirty="0">
                <a:latin typeface="Calibri"/>
                <a:cs typeface="Calibri"/>
              </a:rPr>
              <a:t>CSP004_C_E:</a:t>
            </a:r>
            <a:r>
              <a:rPr sz="650" spc="35" dirty="0">
                <a:latin typeface="Calibri"/>
                <a:cs typeface="Calibri"/>
              </a:rPr>
              <a:t> </a:t>
            </a:r>
            <a:r>
              <a:rPr sz="650" spc="55" dirty="0">
                <a:latin typeface="Calibri"/>
                <a:cs typeface="Calibri"/>
              </a:rPr>
              <a:t>Abdelkader</a:t>
            </a:r>
            <a:r>
              <a:rPr sz="650" spc="30" dirty="0">
                <a:latin typeface="Calibri"/>
                <a:cs typeface="Calibri"/>
              </a:rPr>
              <a:t> </a:t>
            </a:r>
            <a:r>
              <a:rPr sz="650" spc="60" dirty="0">
                <a:latin typeface="Calibri"/>
                <a:cs typeface="Calibri"/>
              </a:rPr>
              <a:t>Shaaban</a:t>
            </a:r>
            <a:r>
              <a:rPr sz="650" spc="40" dirty="0">
                <a:latin typeface="Calibri"/>
                <a:cs typeface="Calibri"/>
              </a:rPr>
              <a:t> </a:t>
            </a:r>
            <a:r>
              <a:rPr sz="650" spc="55" dirty="0">
                <a:latin typeface="Calibri"/>
                <a:cs typeface="Calibri"/>
              </a:rPr>
              <a:t>και</a:t>
            </a:r>
            <a:r>
              <a:rPr sz="650" spc="25" dirty="0">
                <a:latin typeface="Calibri"/>
                <a:cs typeface="Calibri"/>
              </a:rPr>
              <a:t> </a:t>
            </a:r>
            <a:r>
              <a:rPr sz="650" spc="50" dirty="0">
                <a:latin typeface="Calibri"/>
                <a:cs typeface="Calibri"/>
              </a:rPr>
              <a:t>Stefan</a:t>
            </a:r>
            <a:r>
              <a:rPr sz="650" spc="25" dirty="0">
                <a:latin typeface="Calibri"/>
                <a:cs typeface="Calibri"/>
              </a:rPr>
              <a:t> </a:t>
            </a:r>
            <a:r>
              <a:rPr sz="650" spc="50" dirty="0">
                <a:latin typeface="Calibri"/>
                <a:cs typeface="Calibri"/>
              </a:rPr>
              <a:t>Schauer</a:t>
            </a:r>
            <a:endParaRPr sz="650">
              <a:latin typeface="Calibri"/>
              <a:cs typeface="Calibri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2548254" y="1913890"/>
            <a:ext cx="9210675" cy="5270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0"/>
              </a:spcBef>
            </a:pPr>
            <a:r>
              <a:rPr sz="1100" b="1" spc="80" dirty="0">
                <a:solidFill>
                  <a:srgbClr val="1F2328"/>
                </a:solidFill>
                <a:latin typeface="Calibri"/>
                <a:cs typeface="Calibri"/>
              </a:rPr>
              <a:t>Οι</a:t>
            </a:r>
            <a:r>
              <a:rPr sz="1100" b="1" spc="85" dirty="0">
                <a:solidFill>
                  <a:srgbClr val="1F2328"/>
                </a:solidFill>
                <a:latin typeface="Calibri"/>
                <a:cs typeface="Calibri"/>
              </a:rPr>
              <a:t> </a:t>
            </a:r>
            <a:r>
              <a:rPr sz="1100" b="1" spc="80" dirty="0">
                <a:solidFill>
                  <a:srgbClr val="1F2328"/>
                </a:solidFill>
                <a:latin typeface="Calibri"/>
                <a:cs typeface="Calibri"/>
              </a:rPr>
              <a:t>πράκτορες</a:t>
            </a:r>
            <a:r>
              <a:rPr sz="1100" b="1" spc="85" dirty="0">
                <a:solidFill>
                  <a:srgbClr val="1F2328"/>
                </a:solidFill>
                <a:latin typeface="Calibri"/>
                <a:cs typeface="Calibri"/>
              </a:rPr>
              <a:t> </a:t>
            </a:r>
            <a:r>
              <a:rPr sz="1100" spc="90" dirty="0">
                <a:solidFill>
                  <a:srgbClr val="1F2328"/>
                </a:solidFill>
                <a:latin typeface="Calibri"/>
                <a:cs typeface="Calibri"/>
              </a:rPr>
              <a:t>Wazuh</a:t>
            </a:r>
            <a:r>
              <a:rPr sz="1100" spc="95" dirty="0">
                <a:solidFill>
                  <a:srgbClr val="1F2328"/>
                </a:solidFill>
                <a:latin typeface="Calibri"/>
                <a:cs typeface="Calibri"/>
              </a:rPr>
              <a:t> </a:t>
            </a:r>
            <a:r>
              <a:rPr sz="1100" spc="70" dirty="0">
                <a:solidFill>
                  <a:srgbClr val="1F2328"/>
                </a:solidFill>
                <a:latin typeface="Calibri"/>
                <a:cs typeface="Calibri"/>
              </a:rPr>
              <a:t>εγκαθίστανται</a:t>
            </a:r>
            <a:r>
              <a:rPr sz="1100" spc="75" dirty="0">
                <a:solidFill>
                  <a:srgbClr val="1F2328"/>
                </a:solidFill>
                <a:latin typeface="Calibri"/>
                <a:cs typeface="Calibri"/>
              </a:rPr>
              <a:t> </a:t>
            </a:r>
            <a:r>
              <a:rPr sz="1100" spc="80" dirty="0">
                <a:solidFill>
                  <a:srgbClr val="1F2328"/>
                </a:solidFill>
                <a:latin typeface="Calibri"/>
                <a:cs typeface="Calibri"/>
              </a:rPr>
              <a:t>σε</a:t>
            </a:r>
            <a:r>
              <a:rPr sz="1100" spc="85" dirty="0">
                <a:solidFill>
                  <a:srgbClr val="1F2328"/>
                </a:solidFill>
                <a:latin typeface="Calibri"/>
                <a:cs typeface="Calibri"/>
              </a:rPr>
              <a:t> </a:t>
            </a:r>
            <a:r>
              <a:rPr sz="1100" b="1" spc="80" dirty="0">
                <a:solidFill>
                  <a:srgbClr val="1F2328"/>
                </a:solidFill>
                <a:latin typeface="Calibri"/>
                <a:cs typeface="Calibri"/>
              </a:rPr>
              <a:t>ακραία</a:t>
            </a:r>
            <a:r>
              <a:rPr sz="1100" b="1" spc="85" dirty="0">
                <a:solidFill>
                  <a:srgbClr val="1F2328"/>
                </a:solidFill>
                <a:latin typeface="Calibri"/>
                <a:cs typeface="Calibri"/>
              </a:rPr>
              <a:t> </a:t>
            </a:r>
            <a:r>
              <a:rPr sz="1100" b="1" spc="75" dirty="0">
                <a:solidFill>
                  <a:srgbClr val="1F2328"/>
                </a:solidFill>
                <a:latin typeface="Calibri"/>
                <a:cs typeface="Calibri"/>
              </a:rPr>
              <a:t>σημεία</a:t>
            </a:r>
            <a:r>
              <a:rPr sz="1100" spc="75" dirty="0">
                <a:solidFill>
                  <a:srgbClr val="1F2328"/>
                </a:solidFill>
                <a:latin typeface="Calibri"/>
                <a:cs typeface="Calibri"/>
              </a:rPr>
              <a:t>,</a:t>
            </a:r>
            <a:r>
              <a:rPr sz="1100" spc="80" dirty="0">
                <a:solidFill>
                  <a:srgbClr val="1F2328"/>
                </a:solidFill>
                <a:latin typeface="Calibri"/>
                <a:cs typeface="Calibri"/>
              </a:rPr>
              <a:t> </a:t>
            </a:r>
            <a:r>
              <a:rPr sz="1100" spc="85" dirty="0">
                <a:solidFill>
                  <a:srgbClr val="1F2328"/>
                </a:solidFill>
                <a:latin typeface="Calibri"/>
                <a:cs typeface="Calibri"/>
              </a:rPr>
              <a:t>όπως</a:t>
            </a:r>
            <a:r>
              <a:rPr sz="1100" spc="90" dirty="0">
                <a:solidFill>
                  <a:srgbClr val="1F2328"/>
                </a:solidFill>
                <a:latin typeface="Calibri"/>
                <a:cs typeface="Calibri"/>
              </a:rPr>
              <a:t> </a:t>
            </a:r>
            <a:r>
              <a:rPr sz="1100" b="1" spc="80" dirty="0">
                <a:solidFill>
                  <a:srgbClr val="1F2328"/>
                </a:solidFill>
                <a:latin typeface="Calibri"/>
                <a:cs typeface="Calibri"/>
              </a:rPr>
              <a:t>φορητοί</a:t>
            </a:r>
            <a:r>
              <a:rPr sz="1100" b="1" spc="85" dirty="0">
                <a:solidFill>
                  <a:srgbClr val="1F2328"/>
                </a:solidFill>
                <a:latin typeface="Calibri"/>
                <a:cs typeface="Calibri"/>
              </a:rPr>
              <a:t> </a:t>
            </a:r>
            <a:r>
              <a:rPr sz="1100" b="1" spc="70" dirty="0">
                <a:solidFill>
                  <a:srgbClr val="1F2328"/>
                </a:solidFill>
                <a:latin typeface="Calibri"/>
                <a:cs typeface="Calibri"/>
              </a:rPr>
              <a:t>υπολογιστές,</a:t>
            </a:r>
            <a:r>
              <a:rPr sz="1100" b="1" spc="75" dirty="0">
                <a:solidFill>
                  <a:srgbClr val="1F2328"/>
                </a:solidFill>
                <a:latin typeface="Calibri"/>
                <a:cs typeface="Calibri"/>
              </a:rPr>
              <a:t> </a:t>
            </a:r>
            <a:r>
              <a:rPr sz="1100" b="1" spc="70" dirty="0">
                <a:solidFill>
                  <a:srgbClr val="1F2328"/>
                </a:solidFill>
                <a:latin typeface="Calibri"/>
                <a:cs typeface="Calibri"/>
              </a:rPr>
              <a:t>επιτραπέζιοι</a:t>
            </a:r>
            <a:r>
              <a:rPr sz="1100" b="1" spc="75" dirty="0">
                <a:solidFill>
                  <a:srgbClr val="1F2328"/>
                </a:solidFill>
                <a:latin typeface="Calibri"/>
                <a:cs typeface="Calibri"/>
              </a:rPr>
              <a:t> </a:t>
            </a:r>
            <a:r>
              <a:rPr sz="1100" b="1" spc="70" dirty="0">
                <a:solidFill>
                  <a:srgbClr val="1F2328"/>
                </a:solidFill>
                <a:latin typeface="Calibri"/>
                <a:cs typeface="Calibri"/>
              </a:rPr>
              <a:t>υπολογιστές, </a:t>
            </a:r>
            <a:r>
              <a:rPr sz="1100" b="1" spc="75" dirty="0">
                <a:solidFill>
                  <a:srgbClr val="1F2328"/>
                </a:solidFill>
                <a:latin typeface="Calibri"/>
                <a:cs typeface="Calibri"/>
              </a:rPr>
              <a:t> </a:t>
            </a:r>
            <a:r>
              <a:rPr sz="1100" spc="70" dirty="0">
                <a:solidFill>
                  <a:srgbClr val="1F2328"/>
                </a:solidFill>
                <a:latin typeface="Calibri"/>
                <a:cs typeface="Calibri"/>
              </a:rPr>
              <a:t>διακομιστές/Εξυπηρετητές, </a:t>
            </a:r>
            <a:r>
              <a:rPr sz="1100" b="1" spc="75" dirty="0">
                <a:solidFill>
                  <a:srgbClr val="1F2328"/>
                </a:solidFill>
                <a:latin typeface="Calibri"/>
                <a:cs typeface="Calibri"/>
              </a:rPr>
              <a:t>υποστάσεις </a:t>
            </a:r>
            <a:r>
              <a:rPr sz="1100" b="1" spc="85" dirty="0">
                <a:solidFill>
                  <a:srgbClr val="1F2328"/>
                </a:solidFill>
                <a:latin typeface="Calibri"/>
                <a:cs typeface="Calibri"/>
              </a:rPr>
              <a:t>τρόπων </a:t>
            </a:r>
            <a:r>
              <a:rPr sz="1100" b="1" spc="80" dirty="0">
                <a:solidFill>
                  <a:srgbClr val="1F2328"/>
                </a:solidFill>
                <a:latin typeface="Calibri"/>
                <a:cs typeface="Calibri"/>
              </a:rPr>
              <a:t>νέφους </a:t>
            </a:r>
            <a:r>
              <a:rPr sz="1100" b="1" spc="90" dirty="0">
                <a:solidFill>
                  <a:srgbClr val="1F2328"/>
                </a:solidFill>
                <a:latin typeface="Calibri"/>
                <a:cs typeface="Calibri"/>
              </a:rPr>
              <a:t>ή </a:t>
            </a:r>
            <a:r>
              <a:rPr sz="1100" b="1" spc="65" dirty="0">
                <a:solidFill>
                  <a:srgbClr val="1F2328"/>
                </a:solidFill>
                <a:latin typeface="Calibri"/>
                <a:cs typeface="Calibri"/>
              </a:rPr>
              <a:t>εικονικές </a:t>
            </a:r>
            <a:r>
              <a:rPr sz="1100" spc="75" dirty="0">
                <a:solidFill>
                  <a:srgbClr val="1F2328"/>
                </a:solidFill>
                <a:latin typeface="Calibri"/>
                <a:cs typeface="Calibri"/>
              </a:rPr>
              <a:t>μηχανές </a:t>
            </a:r>
            <a:r>
              <a:rPr sz="1100" spc="65" dirty="0">
                <a:solidFill>
                  <a:srgbClr val="1F2328"/>
                </a:solidFill>
                <a:latin typeface="Calibri"/>
                <a:cs typeface="Calibri"/>
              </a:rPr>
              <a:t>(εικονικά </a:t>
            </a:r>
            <a:r>
              <a:rPr sz="1100" spc="80" dirty="0">
                <a:solidFill>
                  <a:srgbClr val="1F2328"/>
                </a:solidFill>
                <a:latin typeface="Calibri"/>
                <a:cs typeface="Calibri"/>
              </a:rPr>
              <a:t>μηχανήματαΠαρέχουν </a:t>
            </a:r>
            <a:r>
              <a:rPr sz="1100" b="1" spc="75" dirty="0">
                <a:solidFill>
                  <a:srgbClr val="1F2328"/>
                </a:solidFill>
                <a:latin typeface="Calibri"/>
                <a:cs typeface="Calibri"/>
              </a:rPr>
              <a:t>δυνατότητες </a:t>
            </a:r>
            <a:r>
              <a:rPr sz="1100" b="1" spc="80" dirty="0">
                <a:solidFill>
                  <a:srgbClr val="1F2328"/>
                </a:solidFill>
                <a:latin typeface="Calibri"/>
                <a:cs typeface="Calibri"/>
              </a:rPr>
              <a:t>πρόληψης, </a:t>
            </a:r>
            <a:r>
              <a:rPr sz="1100" b="1" spc="85" dirty="0">
                <a:solidFill>
                  <a:srgbClr val="1F2328"/>
                </a:solidFill>
                <a:latin typeface="Calibri"/>
                <a:cs typeface="Calibri"/>
              </a:rPr>
              <a:t> </a:t>
            </a:r>
            <a:r>
              <a:rPr sz="1100" b="1" spc="75" dirty="0">
                <a:solidFill>
                  <a:srgbClr val="1F2328"/>
                </a:solidFill>
                <a:latin typeface="Calibri"/>
                <a:cs typeface="Calibri"/>
              </a:rPr>
              <a:t>ανίχνευσης</a:t>
            </a:r>
            <a:r>
              <a:rPr sz="1100" b="1" spc="25" dirty="0">
                <a:solidFill>
                  <a:srgbClr val="1F2328"/>
                </a:solidFill>
                <a:latin typeface="Calibri"/>
                <a:cs typeface="Calibri"/>
              </a:rPr>
              <a:t> </a:t>
            </a:r>
            <a:r>
              <a:rPr sz="1100" b="1" spc="70" dirty="0">
                <a:solidFill>
                  <a:srgbClr val="1F2328"/>
                </a:solidFill>
                <a:latin typeface="Calibri"/>
                <a:cs typeface="Calibri"/>
              </a:rPr>
              <a:t>και</a:t>
            </a:r>
            <a:r>
              <a:rPr sz="1100" b="1" spc="35" dirty="0">
                <a:solidFill>
                  <a:srgbClr val="1F2328"/>
                </a:solidFill>
                <a:latin typeface="Calibri"/>
                <a:cs typeface="Calibri"/>
              </a:rPr>
              <a:t> </a:t>
            </a:r>
            <a:r>
              <a:rPr sz="1100" spc="75" dirty="0">
                <a:solidFill>
                  <a:srgbClr val="1F2328"/>
                </a:solidFill>
                <a:latin typeface="Calibri"/>
                <a:cs typeface="Calibri"/>
              </a:rPr>
              <a:t>αντιμετώπισης</a:t>
            </a:r>
            <a:r>
              <a:rPr sz="1100" spc="30" dirty="0">
                <a:solidFill>
                  <a:srgbClr val="1F2328"/>
                </a:solidFill>
                <a:latin typeface="Calibri"/>
                <a:cs typeface="Calibri"/>
              </a:rPr>
              <a:t> </a:t>
            </a:r>
            <a:r>
              <a:rPr sz="1100" b="1" spc="75" dirty="0">
                <a:solidFill>
                  <a:srgbClr val="1F2328"/>
                </a:solidFill>
                <a:latin typeface="Calibri"/>
                <a:cs typeface="Calibri"/>
              </a:rPr>
              <a:t>απειλών.</a:t>
            </a:r>
            <a:endParaRPr sz="1100">
              <a:latin typeface="Calibri"/>
              <a:cs typeface="Calibri"/>
            </a:endParaRPr>
          </a:p>
        </p:txBody>
      </p:sp>
      <p:pic>
        <p:nvPicPr>
          <p:cNvPr id="21" name="object 21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678180" y="1983422"/>
            <a:ext cx="1464945" cy="379412"/>
          </a:xfrm>
          <a:prstGeom prst="rect">
            <a:avLst/>
          </a:prstGeom>
        </p:spPr>
      </p:pic>
      <p:sp>
        <p:nvSpPr>
          <p:cNvPr id="22" name="object 22"/>
          <p:cNvSpPr txBox="1"/>
          <p:nvPr/>
        </p:nvSpPr>
        <p:spPr>
          <a:xfrm>
            <a:off x="148907" y="6610667"/>
            <a:ext cx="803275" cy="1809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620"/>
              </a:lnSpc>
            </a:pPr>
            <a:r>
              <a:rPr sz="550" u="sng" spc="35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16"/>
              </a:rPr>
              <a:t>|Εγκατεστημένο</a:t>
            </a:r>
            <a:r>
              <a:rPr sz="550" u="sng" spc="-20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16"/>
              </a:rPr>
              <a:t> </a:t>
            </a:r>
            <a:r>
              <a:rPr sz="550" u="sng" spc="35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16"/>
              </a:rPr>
              <a:t>αρχ</a:t>
            </a:r>
            <a:r>
              <a:rPr sz="550" u="sng" spc="35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</a:rPr>
              <a:t>είο</a:t>
            </a:r>
            <a:endParaRPr sz="5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0"/>
              </a:spcBef>
            </a:pPr>
            <a:r>
              <a:rPr sz="550" spc="35" dirty="0">
                <a:solidFill>
                  <a:srgbClr val="85872B"/>
                </a:solidFill>
                <a:latin typeface="Calibri"/>
                <a:cs typeface="Calibri"/>
                <a:hlinkClick r:id="rId16"/>
              </a:rPr>
              <a:t>εγκατάστασ</a:t>
            </a:r>
            <a:r>
              <a:rPr sz="550" spc="35" dirty="0">
                <a:solidFill>
                  <a:srgbClr val="85872B"/>
                </a:solidFill>
                <a:latin typeface="Calibri"/>
                <a:cs typeface="Calibri"/>
              </a:rPr>
              <a:t>ης</a:t>
            </a:r>
            <a:endParaRPr sz="5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5658484" y="0"/>
            <a:ext cx="6277610" cy="6879590"/>
            <a:chOff x="5658484" y="0"/>
            <a:chExt cx="6277610" cy="6879590"/>
          </a:xfrm>
        </p:grpSpPr>
        <p:sp>
          <p:nvSpPr>
            <p:cNvPr id="3" name="object 3"/>
            <p:cNvSpPr/>
            <p:nvPr/>
          </p:nvSpPr>
          <p:spPr>
            <a:xfrm>
              <a:off x="6894512" y="635"/>
              <a:ext cx="1818639" cy="6857365"/>
            </a:xfrm>
            <a:custGeom>
              <a:avLst/>
              <a:gdLst/>
              <a:ahLst/>
              <a:cxnLst/>
              <a:rect l="l" t="t" r="r" b="b"/>
              <a:pathLst>
                <a:path w="1818640" h="6857365">
                  <a:moveTo>
                    <a:pt x="0" y="6857365"/>
                  </a:moveTo>
                  <a:lnTo>
                    <a:pt x="1818322" y="0"/>
                  </a:lnTo>
                </a:path>
              </a:pathLst>
            </a:custGeom>
            <a:ln w="22224">
              <a:solidFill>
                <a:srgbClr val="D6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7376794" y="0"/>
              <a:ext cx="2556510" cy="6858000"/>
            </a:xfrm>
            <a:custGeom>
              <a:avLst/>
              <a:gdLst/>
              <a:ahLst/>
              <a:cxnLst/>
              <a:rect l="l" t="t" r="r" b="b"/>
              <a:pathLst>
                <a:path w="2556509" h="6858000">
                  <a:moveTo>
                    <a:pt x="1542414" y="1537335"/>
                  </a:moveTo>
                  <a:lnTo>
                    <a:pt x="1495107" y="1543685"/>
                  </a:lnTo>
                  <a:lnTo>
                    <a:pt x="1451609" y="1561782"/>
                  </a:lnTo>
                  <a:lnTo>
                    <a:pt x="1413827" y="1590357"/>
                  </a:lnTo>
                  <a:lnTo>
                    <a:pt x="1384617" y="1627822"/>
                  </a:lnTo>
                  <a:lnTo>
                    <a:pt x="1365884" y="1673225"/>
                  </a:lnTo>
                  <a:lnTo>
                    <a:pt x="971232" y="3128645"/>
                  </a:lnTo>
                  <a:lnTo>
                    <a:pt x="0" y="6858000"/>
                  </a:lnTo>
                  <a:lnTo>
                    <a:pt x="26034" y="6858000"/>
                  </a:lnTo>
                  <a:lnTo>
                    <a:pt x="996632" y="3136265"/>
                  </a:lnTo>
                  <a:lnTo>
                    <a:pt x="1391284" y="1681162"/>
                  </a:lnTo>
                  <a:lnTo>
                    <a:pt x="1412557" y="1635125"/>
                  </a:lnTo>
                  <a:lnTo>
                    <a:pt x="1445895" y="1598929"/>
                  </a:lnTo>
                  <a:lnTo>
                    <a:pt x="1488122" y="1574482"/>
                  </a:lnTo>
                  <a:lnTo>
                    <a:pt x="1536064" y="1564004"/>
                  </a:lnTo>
                  <a:lnTo>
                    <a:pt x="1637982" y="1564004"/>
                  </a:lnTo>
                  <a:lnTo>
                    <a:pt x="1625917" y="1556385"/>
                  </a:lnTo>
                  <a:lnTo>
                    <a:pt x="1591309" y="1543685"/>
                  </a:lnTo>
                  <a:lnTo>
                    <a:pt x="1542414" y="1537335"/>
                  </a:lnTo>
                  <a:close/>
                </a:path>
                <a:path w="2556509" h="6858000">
                  <a:moveTo>
                    <a:pt x="1637982" y="1564004"/>
                  </a:moveTo>
                  <a:lnTo>
                    <a:pt x="1536064" y="1564004"/>
                  </a:lnTo>
                  <a:lnTo>
                    <a:pt x="1586229" y="1569085"/>
                  </a:lnTo>
                  <a:lnTo>
                    <a:pt x="1615439" y="1580197"/>
                  </a:lnTo>
                  <a:lnTo>
                    <a:pt x="1664017" y="1617345"/>
                  </a:lnTo>
                  <a:lnTo>
                    <a:pt x="1694814" y="1671320"/>
                  </a:lnTo>
                  <a:lnTo>
                    <a:pt x="1702434" y="1732279"/>
                  </a:lnTo>
                  <a:lnTo>
                    <a:pt x="1697037" y="1763712"/>
                  </a:lnTo>
                  <a:lnTo>
                    <a:pt x="1437322" y="2721610"/>
                  </a:lnTo>
                  <a:lnTo>
                    <a:pt x="1430972" y="2770504"/>
                  </a:lnTo>
                  <a:lnTo>
                    <a:pt x="1437322" y="2817812"/>
                  </a:lnTo>
                  <a:lnTo>
                    <a:pt x="1455420" y="2861310"/>
                  </a:lnTo>
                  <a:lnTo>
                    <a:pt x="1483995" y="2898775"/>
                  </a:lnTo>
                  <a:lnTo>
                    <a:pt x="1521777" y="2927985"/>
                  </a:lnTo>
                  <a:lnTo>
                    <a:pt x="1567179" y="2946717"/>
                  </a:lnTo>
                  <a:lnTo>
                    <a:pt x="1619250" y="2952750"/>
                  </a:lnTo>
                  <a:lnTo>
                    <a:pt x="1669414" y="2944495"/>
                  </a:lnTo>
                  <a:lnTo>
                    <a:pt x="1704657" y="2928302"/>
                  </a:lnTo>
                  <a:lnTo>
                    <a:pt x="1617979" y="2928302"/>
                  </a:lnTo>
                  <a:lnTo>
                    <a:pt x="1573529" y="2922587"/>
                  </a:lnTo>
                  <a:lnTo>
                    <a:pt x="1527492" y="2901632"/>
                  </a:lnTo>
                  <a:lnTo>
                    <a:pt x="1491297" y="2868295"/>
                  </a:lnTo>
                  <a:lnTo>
                    <a:pt x="1466850" y="2826067"/>
                  </a:lnTo>
                  <a:lnTo>
                    <a:pt x="1456372" y="2778125"/>
                  </a:lnTo>
                  <a:lnTo>
                    <a:pt x="1461452" y="2727960"/>
                  </a:lnTo>
                  <a:lnTo>
                    <a:pt x="1721167" y="1770062"/>
                  </a:lnTo>
                  <a:lnTo>
                    <a:pt x="1727200" y="1734502"/>
                  </a:lnTo>
                  <a:lnTo>
                    <a:pt x="1726247" y="1701482"/>
                  </a:lnTo>
                  <a:lnTo>
                    <a:pt x="1726247" y="1698625"/>
                  </a:lnTo>
                  <a:lnTo>
                    <a:pt x="1718309" y="1663700"/>
                  </a:lnTo>
                  <a:lnTo>
                    <a:pt x="1703387" y="1630045"/>
                  </a:lnTo>
                  <a:lnTo>
                    <a:pt x="1682432" y="1600200"/>
                  </a:lnTo>
                  <a:lnTo>
                    <a:pt x="1656397" y="1575435"/>
                  </a:lnTo>
                  <a:lnTo>
                    <a:pt x="1637982" y="1564004"/>
                  </a:lnTo>
                  <a:close/>
                </a:path>
                <a:path w="2556509" h="6858000">
                  <a:moveTo>
                    <a:pt x="2556192" y="0"/>
                  </a:moveTo>
                  <a:lnTo>
                    <a:pt x="2528887" y="0"/>
                  </a:lnTo>
                  <a:lnTo>
                    <a:pt x="2100494" y="1561782"/>
                  </a:lnTo>
                  <a:lnTo>
                    <a:pt x="1758314" y="2837179"/>
                  </a:lnTo>
                  <a:lnTo>
                    <a:pt x="1733232" y="2874962"/>
                  </a:lnTo>
                  <a:lnTo>
                    <a:pt x="1700212" y="2903537"/>
                  </a:lnTo>
                  <a:lnTo>
                    <a:pt x="1660842" y="2921317"/>
                  </a:lnTo>
                  <a:lnTo>
                    <a:pt x="1617979" y="2928302"/>
                  </a:lnTo>
                  <a:lnTo>
                    <a:pt x="1704657" y="2928302"/>
                  </a:lnTo>
                  <a:lnTo>
                    <a:pt x="1715134" y="2923222"/>
                  </a:lnTo>
                  <a:lnTo>
                    <a:pt x="1753552" y="2890202"/>
                  </a:lnTo>
                  <a:lnTo>
                    <a:pt x="1782445" y="2846070"/>
                  </a:lnTo>
                  <a:lnTo>
                    <a:pt x="1782445" y="2844800"/>
                  </a:lnTo>
                  <a:lnTo>
                    <a:pt x="2125027" y="1567814"/>
                  </a:lnTo>
                  <a:lnTo>
                    <a:pt x="2556192" y="0"/>
                  </a:lnTo>
                  <a:close/>
                </a:path>
              </a:pathLst>
            </a:custGeom>
            <a:solidFill>
              <a:srgbClr val="FFB8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7895589" y="5207317"/>
              <a:ext cx="755650" cy="1644650"/>
            </a:xfrm>
            <a:custGeom>
              <a:avLst/>
              <a:gdLst/>
              <a:ahLst/>
              <a:cxnLst/>
              <a:rect l="l" t="t" r="r" b="b"/>
              <a:pathLst>
                <a:path w="755650" h="1644650">
                  <a:moveTo>
                    <a:pt x="577850" y="0"/>
                  </a:moveTo>
                  <a:lnTo>
                    <a:pt x="531812" y="6350"/>
                  </a:lnTo>
                  <a:lnTo>
                    <a:pt x="489584" y="24130"/>
                  </a:lnTo>
                  <a:lnTo>
                    <a:pt x="453072" y="52387"/>
                  </a:lnTo>
                  <a:lnTo>
                    <a:pt x="424497" y="89535"/>
                  </a:lnTo>
                  <a:lnTo>
                    <a:pt x="406082" y="134620"/>
                  </a:lnTo>
                  <a:lnTo>
                    <a:pt x="0" y="1644650"/>
                  </a:lnTo>
                  <a:lnTo>
                    <a:pt x="26352" y="1644650"/>
                  </a:lnTo>
                  <a:lnTo>
                    <a:pt x="429894" y="140970"/>
                  </a:lnTo>
                  <a:lnTo>
                    <a:pt x="449897" y="95250"/>
                  </a:lnTo>
                  <a:lnTo>
                    <a:pt x="481964" y="59372"/>
                  </a:lnTo>
                  <a:lnTo>
                    <a:pt x="522604" y="35560"/>
                  </a:lnTo>
                  <a:lnTo>
                    <a:pt x="569277" y="25400"/>
                  </a:lnTo>
                  <a:lnTo>
                    <a:pt x="661727" y="25400"/>
                  </a:lnTo>
                  <a:lnTo>
                    <a:pt x="624204" y="6350"/>
                  </a:lnTo>
                  <a:lnTo>
                    <a:pt x="577850" y="0"/>
                  </a:lnTo>
                  <a:close/>
                </a:path>
                <a:path w="755650" h="1644650">
                  <a:moveTo>
                    <a:pt x="661727" y="25400"/>
                  </a:moveTo>
                  <a:lnTo>
                    <a:pt x="569277" y="25400"/>
                  </a:lnTo>
                  <a:lnTo>
                    <a:pt x="617854" y="30797"/>
                  </a:lnTo>
                  <a:lnTo>
                    <a:pt x="671829" y="57785"/>
                  </a:lnTo>
                  <a:lnTo>
                    <a:pt x="710882" y="103822"/>
                  </a:lnTo>
                  <a:lnTo>
                    <a:pt x="729932" y="161290"/>
                  </a:lnTo>
                  <a:lnTo>
                    <a:pt x="730884" y="192087"/>
                  </a:lnTo>
                  <a:lnTo>
                    <a:pt x="725804" y="222885"/>
                  </a:lnTo>
                  <a:lnTo>
                    <a:pt x="343534" y="1644650"/>
                  </a:lnTo>
                  <a:lnTo>
                    <a:pt x="369887" y="1644650"/>
                  </a:lnTo>
                  <a:lnTo>
                    <a:pt x="749617" y="229235"/>
                  </a:lnTo>
                  <a:lnTo>
                    <a:pt x="755650" y="193675"/>
                  </a:lnTo>
                  <a:lnTo>
                    <a:pt x="754379" y="158115"/>
                  </a:lnTo>
                  <a:lnTo>
                    <a:pt x="732154" y="90805"/>
                  </a:lnTo>
                  <a:lnTo>
                    <a:pt x="686117" y="37782"/>
                  </a:lnTo>
                  <a:lnTo>
                    <a:pt x="661727" y="25400"/>
                  </a:lnTo>
                  <a:close/>
                </a:path>
              </a:pathLst>
            </a:custGeom>
            <a:solidFill>
              <a:srgbClr val="D679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549832" y="6167437"/>
              <a:ext cx="3293427" cy="611187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658484" y="1086485"/>
              <a:ext cx="6277292" cy="5154295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853429" y="1281429"/>
              <a:ext cx="5707380" cy="4584065"/>
            </a:xfrm>
            <a:prstGeom prst="rect">
              <a:avLst/>
            </a:prstGeom>
          </p:spPr>
        </p:pic>
      </p:grp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875030" y="424815"/>
            <a:ext cx="5070475" cy="2921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50" spc="105" dirty="0">
                <a:solidFill>
                  <a:srgbClr val="000000"/>
                </a:solidFill>
              </a:rPr>
              <a:t>Wireshark</a:t>
            </a:r>
            <a:r>
              <a:rPr sz="1750" spc="180" dirty="0">
                <a:solidFill>
                  <a:srgbClr val="000000"/>
                </a:solidFill>
              </a:rPr>
              <a:t> </a:t>
            </a:r>
            <a:r>
              <a:rPr sz="1750" spc="100" dirty="0">
                <a:solidFill>
                  <a:srgbClr val="000000"/>
                </a:solidFill>
              </a:rPr>
              <a:t>Sniffing</a:t>
            </a:r>
            <a:r>
              <a:rPr sz="1750" spc="175" dirty="0">
                <a:solidFill>
                  <a:srgbClr val="000000"/>
                </a:solidFill>
              </a:rPr>
              <a:t> </a:t>
            </a:r>
            <a:r>
              <a:rPr sz="1750" spc="100" dirty="0">
                <a:solidFill>
                  <a:srgbClr val="000000"/>
                </a:solidFill>
              </a:rPr>
              <a:t>ανάλυση</a:t>
            </a:r>
            <a:r>
              <a:rPr sz="1750" spc="175" dirty="0">
                <a:solidFill>
                  <a:srgbClr val="000000"/>
                </a:solidFill>
              </a:rPr>
              <a:t> </a:t>
            </a:r>
            <a:r>
              <a:rPr sz="1750" spc="105" dirty="0">
                <a:solidFill>
                  <a:srgbClr val="000000"/>
                </a:solidFill>
              </a:rPr>
              <a:t>πακέτων</a:t>
            </a:r>
            <a:r>
              <a:rPr sz="1750" spc="175" dirty="0">
                <a:solidFill>
                  <a:srgbClr val="000000"/>
                </a:solidFill>
              </a:rPr>
              <a:t> </a:t>
            </a:r>
            <a:r>
              <a:rPr sz="1750" spc="105" dirty="0">
                <a:solidFill>
                  <a:srgbClr val="000000"/>
                </a:solidFill>
              </a:rPr>
              <a:t>δεδομένων</a:t>
            </a:r>
            <a:endParaRPr sz="1750"/>
          </a:p>
        </p:txBody>
      </p:sp>
      <p:sp>
        <p:nvSpPr>
          <p:cNvPr id="10" name="object 10"/>
          <p:cNvSpPr txBox="1"/>
          <p:nvPr/>
        </p:nvSpPr>
        <p:spPr>
          <a:xfrm>
            <a:off x="8308340" y="33019"/>
            <a:ext cx="2174240" cy="1244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50" spc="60" dirty="0">
                <a:latin typeface="Calibri"/>
                <a:cs typeface="Calibri"/>
              </a:rPr>
              <a:t>CSP004_C_E:</a:t>
            </a:r>
            <a:r>
              <a:rPr sz="650" spc="35" dirty="0">
                <a:latin typeface="Calibri"/>
                <a:cs typeface="Calibri"/>
              </a:rPr>
              <a:t> </a:t>
            </a:r>
            <a:r>
              <a:rPr sz="650" spc="55" dirty="0">
                <a:latin typeface="Calibri"/>
                <a:cs typeface="Calibri"/>
              </a:rPr>
              <a:t>Abdelkader</a:t>
            </a:r>
            <a:r>
              <a:rPr sz="650" spc="30" dirty="0">
                <a:latin typeface="Calibri"/>
                <a:cs typeface="Calibri"/>
              </a:rPr>
              <a:t> </a:t>
            </a:r>
            <a:r>
              <a:rPr sz="650" spc="60" dirty="0">
                <a:latin typeface="Calibri"/>
                <a:cs typeface="Calibri"/>
              </a:rPr>
              <a:t>Shaaban</a:t>
            </a:r>
            <a:r>
              <a:rPr sz="650" spc="40" dirty="0">
                <a:latin typeface="Calibri"/>
                <a:cs typeface="Calibri"/>
              </a:rPr>
              <a:t> </a:t>
            </a:r>
            <a:r>
              <a:rPr sz="650" spc="55" dirty="0">
                <a:latin typeface="Calibri"/>
                <a:cs typeface="Calibri"/>
              </a:rPr>
              <a:t>και</a:t>
            </a:r>
            <a:r>
              <a:rPr sz="650" spc="25" dirty="0">
                <a:latin typeface="Calibri"/>
                <a:cs typeface="Calibri"/>
              </a:rPr>
              <a:t> </a:t>
            </a:r>
            <a:r>
              <a:rPr sz="650" spc="50" dirty="0">
                <a:latin typeface="Calibri"/>
                <a:cs typeface="Calibri"/>
              </a:rPr>
              <a:t>Stefan</a:t>
            </a:r>
            <a:r>
              <a:rPr sz="650" spc="25" dirty="0">
                <a:latin typeface="Calibri"/>
                <a:cs typeface="Calibri"/>
              </a:rPr>
              <a:t> </a:t>
            </a:r>
            <a:r>
              <a:rPr sz="650" spc="50" dirty="0">
                <a:latin typeface="Calibri"/>
                <a:cs typeface="Calibri"/>
              </a:rPr>
              <a:t>Schauer</a:t>
            </a:r>
            <a:endParaRPr sz="65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96569" y="1431925"/>
            <a:ext cx="4780280" cy="13862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70534" marR="5080" indent="-457834" algn="just">
              <a:lnSpc>
                <a:spcPct val="100000"/>
              </a:lnSpc>
              <a:spcBef>
                <a:spcPts val="100"/>
              </a:spcBef>
              <a:buSzPct val="163636"/>
              <a:buFont typeface="Arial"/>
              <a:buChar char="•"/>
              <a:tabLst>
                <a:tab pos="470534" algn="l"/>
              </a:tabLst>
            </a:pPr>
            <a:r>
              <a:rPr sz="1100" b="1" spc="80" dirty="0">
                <a:latin typeface="Calibri"/>
                <a:cs typeface="Calibri"/>
              </a:rPr>
              <a:t>Το </a:t>
            </a:r>
            <a:r>
              <a:rPr sz="1100" b="1" spc="75" dirty="0">
                <a:latin typeface="Calibri"/>
                <a:cs typeface="Calibri"/>
              </a:rPr>
              <a:t>Wireshark </a:t>
            </a:r>
            <a:r>
              <a:rPr sz="1100" spc="65" dirty="0">
                <a:latin typeface="Calibri"/>
                <a:cs typeface="Calibri"/>
              </a:rPr>
              <a:t>είναι </a:t>
            </a:r>
            <a:r>
              <a:rPr sz="1100" spc="75" dirty="0">
                <a:latin typeface="Calibri"/>
                <a:cs typeface="Calibri"/>
              </a:rPr>
              <a:t>ένας </a:t>
            </a:r>
            <a:r>
              <a:rPr sz="1100" b="1" spc="80" dirty="0">
                <a:latin typeface="Calibri"/>
                <a:cs typeface="Calibri"/>
              </a:rPr>
              <a:t>αναλυτής </a:t>
            </a:r>
            <a:r>
              <a:rPr sz="1100" spc="80" dirty="0">
                <a:latin typeface="Calibri"/>
                <a:cs typeface="Calibri"/>
              </a:rPr>
              <a:t>πρωτοκόλλων </a:t>
            </a:r>
            <a:r>
              <a:rPr sz="1100" spc="75" dirty="0">
                <a:latin typeface="Calibri"/>
                <a:cs typeface="Calibri"/>
              </a:rPr>
              <a:t>δικτύου </a:t>
            </a:r>
            <a:r>
              <a:rPr sz="1100" spc="85" dirty="0">
                <a:latin typeface="Calibri"/>
                <a:cs typeface="Calibri"/>
              </a:rPr>
              <a:t>που </a:t>
            </a:r>
            <a:r>
              <a:rPr sz="1100" spc="90" dirty="0">
                <a:latin typeface="Calibri"/>
                <a:cs typeface="Calibri"/>
              </a:rPr>
              <a:t> </a:t>
            </a:r>
            <a:r>
              <a:rPr sz="1100" spc="65" dirty="0">
                <a:latin typeface="Calibri"/>
                <a:cs typeface="Calibri"/>
              </a:rPr>
              <a:t>έχει</a:t>
            </a:r>
            <a:r>
              <a:rPr sz="1100" spc="70" dirty="0">
                <a:latin typeface="Calibri"/>
                <a:cs typeface="Calibri"/>
              </a:rPr>
              <a:t> σχεδιαστεί</a:t>
            </a:r>
            <a:r>
              <a:rPr sz="1100" spc="75" dirty="0">
                <a:latin typeface="Calibri"/>
                <a:cs typeface="Calibri"/>
              </a:rPr>
              <a:t> </a:t>
            </a:r>
            <a:r>
              <a:rPr sz="1100" spc="70" dirty="0">
                <a:latin typeface="Calibri"/>
                <a:cs typeface="Calibri"/>
              </a:rPr>
              <a:t>για</a:t>
            </a:r>
            <a:r>
              <a:rPr sz="1100" spc="75" dirty="0">
                <a:latin typeface="Calibri"/>
                <a:cs typeface="Calibri"/>
              </a:rPr>
              <a:t> </a:t>
            </a:r>
            <a:r>
              <a:rPr sz="1100" spc="80" dirty="0">
                <a:latin typeface="Calibri"/>
                <a:cs typeface="Calibri"/>
              </a:rPr>
              <a:t>να</a:t>
            </a:r>
            <a:r>
              <a:rPr sz="1100" spc="85" dirty="0">
                <a:latin typeface="Calibri"/>
                <a:cs typeface="Calibri"/>
              </a:rPr>
              <a:t> βοηθά</a:t>
            </a:r>
            <a:r>
              <a:rPr sz="1100" spc="90" dirty="0">
                <a:latin typeface="Calibri"/>
                <a:cs typeface="Calibri"/>
              </a:rPr>
              <a:t> </a:t>
            </a:r>
            <a:r>
              <a:rPr sz="1100" b="1" spc="75" dirty="0">
                <a:latin typeface="Calibri"/>
                <a:cs typeface="Calibri"/>
              </a:rPr>
              <a:t>τους</a:t>
            </a:r>
            <a:r>
              <a:rPr sz="1100" b="1" spc="80" dirty="0">
                <a:latin typeface="Calibri"/>
                <a:cs typeface="Calibri"/>
              </a:rPr>
              <a:t> </a:t>
            </a:r>
            <a:r>
              <a:rPr sz="1100" b="1" spc="65" dirty="0">
                <a:latin typeface="Calibri"/>
                <a:cs typeface="Calibri"/>
              </a:rPr>
              <a:t>διαχειριστές</a:t>
            </a:r>
            <a:r>
              <a:rPr sz="1100" b="1" spc="70" dirty="0">
                <a:latin typeface="Calibri"/>
                <a:cs typeface="Calibri"/>
              </a:rPr>
              <a:t> </a:t>
            </a:r>
            <a:r>
              <a:rPr sz="1100" spc="75" dirty="0">
                <a:latin typeface="Calibri"/>
                <a:cs typeface="Calibri"/>
              </a:rPr>
              <a:t>δικτύων</a:t>
            </a:r>
            <a:r>
              <a:rPr sz="1100" spc="80" dirty="0">
                <a:latin typeface="Calibri"/>
                <a:cs typeface="Calibri"/>
              </a:rPr>
              <a:t> να </a:t>
            </a:r>
            <a:r>
              <a:rPr sz="1100" spc="85" dirty="0">
                <a:latin typeface="Calibri"/>
                <a:cs typeface="Calibri"/>
              </a:rPr>
              <a:t> </a:t>
            </a:r>
            <a:r>
              <a:rPr sz="1100" spc="80" dirty="0">
                <a:latin typeface="Calibri"/>
                <a:cs typeface="Calibri"/>
              </a:rPr>
              <a:t>παρακολουθούν</a:t>
            </a:r>
            <a:r>
              <a:rPr sz="1100" spc="35" dirty="0">
                <a:latin typeface="Calibri"/>
                <a:cs typeface="Calibri"/>
              </a:rPr>
              <a:t> </a:t>
            </a:r>
            <a:r>
              <a:rPr sz="1100" spc="50" dirty="0">
                <a:latin typeface="Calibri"/>
                <a:cs typeface="Calibri"/>
              </a:rPr>
              <a:t>τι</a:t>
            </a:r>
            <a:r>
              <a:rPr sz="1100" spc="35" dirty="0">
                <a:latin typeface="Calibri"/>
                <a:cs typeface="Calibri"/>
              </a:rPr>
              <a:t> </a:t>
            </a:r>
            <a:r>
              <a:rPr sz="1100" b="1" spc="75" dirty="0">
                <a:latin typeface="Calibri"/>
                <a:cs typeface="Calibri"/>
              </a:rPr>
              <a:t>συμβαίνει</a:t>
            </a:r>
            <a:r>
              <a:rPr sz="1100" b="1" spc="35" dirty="0">
                <a:latin typeface="Calibri"/>
                <a:cs typeface="Calibri"/>
              </a:rPr>
              <a:t> </a:t>
            </a:r>
            <a:r>
              <a:rPr sz="1100" spc="75" dirty="0">
                <a:latin typeface="Calibri"/>
                <a:cs typeface="Calibri"/>
              </a:rPr>
              <a:t>στο</a:t>
            </a:r>
            <a:r>
              <a:rPr sz="1100" spc="35" dirty="0">
                <a:latin typeface="Calibri"/>
                <a:cs typeface="Calibri"/>
              </a:rPr>
              <a:t> </a:t>
            </a:r>
            <a:r>
              <a:rPr sz="1100" spc="70" dirty="0">
                <a:latin typeface="Calibri"/>
                <a:cs typeface="Calibri"/>
              </a:rPr>
              <a:t>δίκτυό</a:t>
            </a:r>
            <a:r>
              <a:rPr sz="1100" spc="30" dirty="0">
                <a:latin typeface="Calibri"/>
                <a:cs typeface="Calibri"/>
              </a:rPr>
              <a:t> </a:t>
            </a:r>
            <a:r>
              <a:rPr sz="1100" spc="65" dirty="0">
                <a:latin typeface="Calibri"/>
                <a:cs typeface="Calibri"/>
              </a:rPr>
              <a:t>τους.</a:t>
            </a:r>
            <a:endParaRPr sz="1100">
              <a:latin typeface="Calibri"/>
              <a:cs typeface="Calibri"/>
            </a:endParaRPr>
          </a:p>
          <a:p>
            <a:pPr>
              <a:lnSpc>
                <a:spcPct val="100000"/>
              </a:lnSpc>
              <a:buFont typeface="Arial"/>
              <a:buChar char="•"/>
            </a:pPr>
            <a:endParaRPr sz="11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5"/>
              </a:spcBef>
              <a:buFont typeface="Arial"/>
              <a:buChar char="•"/>
            </a:pPr>
            <a:endParaRPr sz="1150">
              <a:latin typeface="Calibri"/>
              <a:cs typeface="Calibri"/>
            </a:endParaRPr>
          </a:p>
          <a:p>
            <a:pPr marL="470534" marR="8890" indent="-457834" algn="just">
              <a:lnSpc>
                <a:spcPct val="100000"/>
              </a:lnSpc>
              <a:buSzPct val="163636"/>
              <a:buFont typeface="Arial"/>
              <a:buChar char="•"/>
              <a:tabLst>
                <a:tab pos="470534" algn="l"/>
              </a:tabLst>
            </a:pPr>
            <a:r>
              <a:rPr sz="1100" spc="110" dirty="0">
                <a:latin typeface="Calibri"/>
                <a:cs typeface="Calibri"/>
              </a:rPr>
              <a:t>Όταν</a:t>
            </a:r>
            <a:r>
              <a:rPr sz="1100" spc="114" dirty="0">
                <a:latin typeface="Calibri"/>
                <a:cs typeface="Calibri"/>
              </a:rPr>
              <a:t> </a:t>
            </a:r>
            <a:r>
              <a:rPr sz="1100" b="1" spc="95" dirty="0">
                <a:latin typeface="Calibri"/>
                <a:cs typeface="Calibri"/>
              </a:rPr>
              <a:t>γίνεστε</a:t>
            </a:r>
            <a:r>
              <a:rPr sz="1100" b="1" spc="100" dirty="0">
                <a:latin typeface="Calibri"/>
                <a:cs typeface="Calibri"/>
              </a:rPr>
              <a:t> </a:t>
            </a:r>
            <a:r>
              <a:rPr sz="1100" b="1" spc="120" dirty="0">
                <a:latin typeface="Calibri"/>
                <a:cs typeface="Calibri"/>
              </a:rPr>
              <a:t>MITM,</a:t>
            </a:r>
            <a:r>
              <a:rPr sz="1100" b="1" spc="125" dirty="0">
                <a:latin typeface="Calibri"/>
                <a:cs typeface="Calibri"/>
              </a:rPr>
              <a:t> </a:t>
            </a:r>
            <a:r>
              <a:rPr sz="1100" spc="95" dirty="0">
                <a:latin typeface="Calibri"/>
                <a:cs typeface="Calibri"/>
              </a:rPr>
              <a:t>το</a:t>
            </a:r>
            <a:r>
              <a:rPr sz="1100" spc="100" dirty="0">
                <a:latin typeface="Calibri"/>
                <a:cs typeface="Calibri"/>
              </a:rPr>
              <a:t> </a:t>
            </a:r>
            <a:r>
              <a:rPr sz="1100" b="1" spc="100" dirty="0">
                <a:latin typeface="Calibri"/>
                <a:cs typeface="Calibri"/>
              </a:rPr>
              <a:t>εργαλείο</a:t>
            </a:r>
            <a:r>
              <a:rPr sz="1100" b="1" spc="105" dirty="0">
                <a:latin typeface="Calibri"/>
                <a:cs typeface="Calibri"/>
              </a:rPr>
              <a:t> </a:t>
            </a:r>
            <a:r>
              <a:rPr sz="1100" b="1" spc="100" dirty="0">
                <a:latin typeface="Calibri"/>
                <a:cs typeface="Calibri"/>
              </a:rPr>
              <a:t>Wireshark</a:t>
            </a:r>
            <a:r>
              <a:rPr sz="1100" b="1" spc="105" dirty="0">
                <a:latin typeface="Calibri"/>
                <a:cs typeface="Calibri"/>
              </a:rPr>
              <a:t> μπορεί</a:t>
            </a:r>
            <a:r>
              <a:rPr sz="1100" b="1" spc="110" dirty="0">
                <a:latin typeface="Calibri"/>
                <a:cs typeface="Calibri"/>
              </a:rPr>
              <a:t> </a:t>
            </a:r>
            <a:r>
              <a:rPr sz="1100" spc="110" dirty="0">
                <a:latin typeface="Calibri"/>
                <a:cs typeface="Calibri"/>
              </a:rPr>
              <a:t>να </a:t>
            </a:r>
            <a:r>
              <a:rPr sz="1100" spc="114" dirty="0">
                <a:latin typeface="Calibri"/>
                <a:cs typeface="Calibri"/>
              </a:rPr>
              <a:t> </a:t>
            </a:r>
            <a:r>
              <a:rPr sz="1100" spc="100" dirty="0">
                <a:latin typeface="Calibri"/>
                <a:cs typeface="Calibri"/>
              </a:rPr>
              <a:t>χρησιμοποιηθεί</a:t>
            </a:r>
            <a:r>
              <a:rPr sz="1100" spc="105" dirty="0">
                <a:latin typeface="Calibri"/>
                <a:cs typeface="Calibri"/>
              </a:rPr>
              <a:t> </a:t>
            </a:r>
            <a:r>
              <a:rPr sz="1100" spc="90" dirty="0">
                <a:latin typeface="Calibri"/>
                <a:cs typeface="Calibri"/>
              </a:rPr>
              <a:t>για</a:t>
            </a:r>
            <a:r>
              <a:rPr sz="1100" spc="95" dirty="0">
                <a:latin typeface="Calibri"/>
                <a:cs typeface="Calibri"/>
              </a:rPr>
              <a:t> </a:t>
            </a:r>
            <a:r>
              <a:rPr sz="1100" b="1" spc="95" dirty="0">
                <a:latin typeface="Calibri"/>
                <a:cs typeface="Calibri"/>
              </a:rPr>
              <a:t>και</a:t>
            </a:r>
            <a:r>
              <a:rPr sz="1100" b="1" spc="100" dirty="0">
                <a:latin typeface="Calibri"/>
                <a:cs typeface="Calibri"/>
              </a:rPr>
              <a:t> </a:t>
            </a:r>
            <a:r>
              <a:rPr sz="1100" b="1" spc="114" dirty="0">
                <a:latin typeface="Calibri"/>
                <a:cs typeface="Calibri"/>
              </a:rPr>
              <a:t>ανάλυση</a:t>
            </a:r>
            <a:r>
              <a:rPr sz="1100" b="1" spc="120" dirty="0">
                <a:latin typeface="Calibri"/>
                <a:cs typeface="Calibri"/>
              </a:rPr>
              <a:t> </a:t>
            </a:r>
            <a:r>
              <a:rPr sz="1100" spc="95" dirty="0">
                <a:latin typeface="Calibri"/>
                <a:cs typeface="Calibri"/>
              </a:rPr>
              <a:t>της</a:t>
            </a:r>
            <a:r>
              <a:rPr sz="1100" spc="100" dirty="0">
                <a:latin typeface="Calibri"/>
                <a:cs typeface="Calibri"/>
              </a:rPr>
              <a:t> </a:t>
            </a:r>
            <a:r>
              <a:rPr sz="1100" spc="95" dirty="0">
                <a:latin typeface="Calibri"/>
                <a:cs typeface="Calibri"/>
              </a:rPr>
              <a:t>κίνησης</a:t>
            </a:r>
            <a:r>
              <a:rPr sz="1100" spc="100" dirty="0">
                <a:latin typeface="Calibri"/>
                <a:cs typeface="Calibri"/>
              </a:rPr>
              <a:t> </a:t>
            </a:r>
            <a:r>
              <a:rPr sz="1100" spc="114" dirty="0">
                <a:latin typeface="Calibri"/>
                <a:cs typeface="Calibri"/>
              </a:rPr>
              <a:t>που </a:t>
            </a:r>
            <a:r>
              <a:rPr sz="1100" spc="-235" dirty="0">
                <a:latin typeface="Calibri"/>
                <a:cs typeface="Calibri"/>
              </a:rPr>
              <a:t> </a:t>
            </a:r>
            <a:r>
              <a:rPr sz="1100" spc="100" dirty="0">
                <a:latin typeface="Calibri"/>
                <a:cs typeface="Calibri"/>
              </a:rPr>
              <a:t>αποστέλλεται</a:t>
            </a:r>
            <a:r>
              <a:rPr sz="1100" spc="45" dirty="0">
                <a:latin typeface="Calibri"/>
                <a:cs typeface="Calibri"/>
              </a:rPr>
              <a:t> </a:t>
            </a:r>
            <a:r>
              <a:rPr sz="1100" b="1" spc="95" dirty="0">
                <a:latin typeface="Calibri"/>
                <a:cs typeface="Calibri"/>
              </a:rPr>
              <a:t>και</a:t>
            </a:r>
            <a:r>
              <a:rPr sz="1100" b="1" spc="50" dirty="0">
                <a:latin typeface="Calibri"/>
                <a:cs typeface="Calibri"/>
              </a:rPr>
              <a:t> </a:t>
            </a:r>
            <a:r>
              <a:rPr sz="1100" b="1" spc="105" dirty="0">
                <a:latin typeface="Calibri"/>
                <a:cs typeface="Calibri"/>
              </a:rPr>
              <a:t>λαμβάνεται</a:t>
            </a:r>
            <a:r>
              <a:rPr sz="1100" b="1" spc="45" dirty="0">
                <a:latin typeface="Calibri"/>
                <a:cs typeface="Calibri"/>
              </a:rPr>
              <a:t> </a:t>
            </a:r>
            <a:r>
              <a:rPr sz="1100" b="1" spc="125" dirty="0">
                <a:latin typeface="Calibri"/>
                <a:cs typeface="Calibri"/>
              </a:rPr>
              <a:t>από</a:t>
            </a:r>
            <a:r>
              <a:rPr sz="1100" b="1" spc="55" dirty="0">
                <a:latin typeface="Calibri"/>
                <a:cs typeface="Calibri"/>
              </a:rPr>
              <a:t> </a:t>
            </a:r>
            <a:r>
              <a:rPr sz="1100" spc="100" dirty="0">
                <a:latin typeface="Calibri"/>
                <a:cs typeface="Calibri"/>
              </a:rPr>
              <a:t>τους</a:t>
            </a:r>
            <a:r>
              <a:rPr sz="1100" spc="45" dirty="0">
                <a:latin typeface="Calibri"/>
                <a:cs typeface="Calibri"/>
              </a:rPr>
              <a:t> </a:t>
            </a:r>
            <a:r>
              <a:rPr sz="1100" spc="95" dirty="0">
                <a:latin typeface="Calibri"/>
                <a:cs typeface="Calibri"/>
              </a:rPr>
              <a:t>στόχους.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672465" y="3349307"/>
            <a:ext cx="3150235" cy="785495"/>
          </a:xfrm>
          <a:prstGeom prst="rect">
            <a:avLst/>
          </a:prstGeom>
        </p:spPr>
        <p:txBody>
          <a:bodyPr vert="horz" wrap="square" lIns="0" tIns="952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50"/>
              </a:spcBef>
            </a:pPr>
            <a:r>
              <a:rPr sz="1100" b="1" spc="175" dirty="0">
                <a:latin typeface="Calibri"/>
                <a:cs typeface="Calibri"/>
              </a:rPr>
              <a:t>Πράσινο </a:t>
            </a:r>
            <a:r>
              <a:rPr sz="1100" spc="155" dirty="0">
                <a:latin typeface="Calibri"/>
                <a:cs typeface="Calibri"/>
              </a:rPr>
              <a:t>πακέτα </a:t>
            </a:r>
            <a:r>
              <a:rPr sz="1100" spc="160" dirty="0">
                <a:latin typeface="Calibri"/>
                <a:cs typeface="Calibri"/>
              </a:rPr>
              <a:t>δεδομένων</a:t>
            </a:r>
            <a:endParaRPr sz="11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650"/>
              </a:spcBef>
            </a:pPr>
            <a:r>
              <a:rPr sz="1100" b="1" spc="140" dirty="0">
                <a:latin typeface="Calibri"/>
                <a:cs typeface="Calibri"/>
              </a:rPr>
              <a:t>Σκούρο</a:t>
            </a:r>
            <a:r>
              <a:rPr sz="1100" b="1" spc="165" dirty="0">
                <a:latin typeface="Calibri"/>
                <a:cs typeface="Calibri"/>
              </a:rPr>
              <a:t> </a:t>
            </a:r>
            <a:r>
              <a:rPr sz="1100" b="1" spc="135" dirty="0">
                <a:latin typeface="Calibri"/>
                <a:cs typeface="Calibri"/>
              </a:rPr>
              <a:t>μπλε</a:t>
            </a:r>
            <a:r>
              <a:rPr sz="1100" b="1" spc="170" dirty="0">
                <a:latin typeface="Calibri"/>
                <a:cs typeface="Calibri"/>
              </a:rPr>
              <a:t> </a:t>
            </a:r>
            <a:r>
              <a:rPr sz="1100" spc="105" dirty="0">
                <a:latin typeface="Calibri"/>
                <a:cs typeface="Calibri"/>
              </a:rPr>
              <a:t>είναι</a:t>
            </a:r>
            <a:r>
              <a:rPr sz="1100" spc="140" dirty="0">
                <a:latin typeface="Calibri"/>
                <a:cs typeface="Calibri"/>
              </a:rPr>
              <a:t> </a:t>
            </a:r>
            <a:r>
              <a:rPr sz="1100" spc="125" dirty="0">
                <a:latin typeface="Calibri"/>
                <a:cs typeface="Calibri"/>
              </a:rPr>
              <a:t>πακέτο</a:t>
            </a:r>
            <a:r>
              <a:rPr sz="1100" spc="145" dirty="0">
                <a:latin typeface="Calibri"/>
                <a:cs typeface="Calibri"/>
              </a:rPr>
              <a:t> </a:t>
            </a:r>
            <a:r>
              <a:rPr sz="1100" spc="135" dirty="0">
                <a:latin typeface="Calibri"/>
                <a:cs typeface="Calibri"/>
              </a:rPr>
              <a:t>δεδομένων</a:t>
            </a:r>
            <a:r>
              <a:rPr sz="1100" spc="140" dirty="0">
                <a:latin typeface="Calibri"/>
                <a:cs typeface="Calibri"/>
              </a:rPr>
              <a:t> </a:t>
            </a:r>
            <a:r>
              <a:rPr sz="1100" spc="130" dirty="0">
                <a:latin typeface="Calibri"/>
                <a:cs typeface="Calibri"/>
              </a:rPr>
              <a:t>DNS</a:t>
            </a:r>
            <a:endParaRPr sz="11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725"/>
              </a:spcBef>
            </a:pPr>
            <a:r>
              <a:rPr sz="1100" b="1" spc="190" dirty="0">
                <a:latin typeface="Calibri"/>
                <a:cs typeface="Calibri"/>
              </a:rPr>
              <a:t>Μαύρο</a:t>
            </a:r>
            <a:r>
              <a:rPr sz="1100" b="1" spc="155" dirty="0">
                <a:latin typeface="Calibri"/>
                <a:cs typeface="Calibri"/>
              </a:rPr>
              <a:t> </a:t>
            </a:r>
            <a:r>
              <a:rPr sz="1100" spc="170" dirty="0">
                <a:latin typeface="Calibri"/>
                <a:cs typeface="Calibri"/>
              </a:rPr>
              <a:t>πρόβλημα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1198542" y="5195252"/>
            <a:ext cx="114935" cy="1244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50" spc="5" dirty="0">
                <a:latin typeface="Calibri"/>
                <a:cs typeface="Calibri"/>
              </a:rPr>
              <a:t>2</a:t>
            </a:r>
            <a:r>
              <a:rPr sz="650" spc="30" dirty="0">
                <a:latin typeface="Calibri"/>
                <a:cs typeface="Calibri"/>
              </a:rPr>
              <a:t>8</a:t>
            </a:r>
            <a:endParaRPr sz="6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351904" y="0"/>
            <a:ext cx="5840095" cy="6858000"/>
            <a:chOff x="6351904" y="0"/>
            <a:chExt cx="5840095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351904" y="4759"/>
              <a:ext cx="5840095" cy="685324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7376794" y="0"/>
              <a:ext cx="2556510" cy="6858000"/>
            </a:xfrm>
            <a:custGeom>
              <a:avLst/>
              <a:gdLst/>
              <a:ahLst/>
              <a:cxnLst/>
              <a:rect l="l" t="t" r="r" b="b"/>
              <a:pathLst>
                <a:path w="2556509" h="6858000">
                  <a:moveTo>
                    <a:pt x="1542414" y="1537335"/>
                  </a:moveTo>
                  <a:lnTo>
                    <a:pt x="1495107" y="1543685"/>
                  </a:lnTo>
                  <a:lnTo>
                    <a:pt x="1451609" y="1561782"/>
                  </a:lnTo>
                  <a:lnTo>
                    <a:pt x="1413827" y="1590357"/>
                  </a:lnTo>
                  <a:lnTo>
                    <a:pt x="1384617" y="1627822"/>
                  </a:lnTo>
                  <a:lnTo>
                    <a:pt x="1365884" y="1673225"/>
                  </a:lnTo>
                  <a:lnTo>
                    <a:pt x="971232" y="3128645"/>
                  </a:lnTo>
                  <a:lnTo>
                    <a:pt x="0" y="6858000"/>
                  </a:lnTo>
                  <a:lnTo>
                    <a:pt x="26034" y="6858000"/>
                  </a:lnTo>
                  <a:lnTo>
                    <a:pt x="996632" y="3136265"/>
                  </a:lnTo>
                  <a:lnTo>
                    <a:pt x="1391284" y="1681162"/>
                  </a:lnTo>
                  <a:lnTo>
                    <a:pt x="1412557" y="1635125"/>
                  </a:lnTo>
                  <a:lnTo>
                    <a:pt x="1445895" y="1598929"/>
                  </a:lnTo>
                  <a:lnTo>
                    <a:pt x="1488122" y="1574482"/>
                  </a:lnTo>
                  <a:lnTo>
                    <a:pt x="1536064" y="1564004"/>
                  </a:lnTo>
                  <a:lnTo>
                    <a:pt x="1637982" y="1564004"/>
                  </a:lnTo>
                  <a:lnTo>
                    <a:pt x="1625917" y="1556385"/>
                  </a:lnTo>
                  <a:lnTo>
                    <a:pt x="1591309" y="1543685"/>
                  </a:lnTo>
                  <a:lnTo>
                    <a:pt x="1542414" y="1537335"/>
                  </a:lnTo>
                  <a:close/>
                </a:path>
                <a:path w="2556509" h="6858000">
                  <a:moveTo>
                    <a:pt x="1637982" y="1564004"/>
                  </a:moveTo>
                  <a:lnTo>
                    <a:pt x="1536064" y="1564004"/>
                  </a:lnTo>
                  <a:lnTo>
                    <a:pt x="1586229" y="1569085"/>
                  </a:lnTo>
                  <a:lnTo>
                    <a:pt x="1615439" y="1580197"/>
                  </a:lnTo>
                  <a:lnTo>
                    <a:pt x="1664017" y="1617345"/>
                  </a:lnTo>
                  <a:lnTo>
                    <a:pt x="1694814" y="1671320"/>
                  </a:lnTo>
                  <a:lnTo>
                    <a:pt x="1702434" y="1732279"/>
                  </a:lnTo>
                  <a:lnTo>
                    <a:pt x="1697037" y="1763712"/>
                  </a:lnTo>
                  <a:lnTo>
                    <a:pt x="1437322" y="2721610"/>
                  </a:lnTo>
                  <a:lnTo>
                    <a:pt x="1430972" y="2770504"/>
                  </a:lnTo>
                  <a:lnTo>
                    <a:pt x="1437322" y="2817812"/>
                  </a:lnTo>
                  <a:lnTo>
                    <a:pt x="1455420" y="2861310"/>
                  </a:lnTo>
                  <a:lnTo>
                    <a:pt x="1483995" y="2898775"/>
                  </a:lnTo>
                  <a:lnTo>
                    <a:pt x="1521777" y="2927985"/>
                  </a:lnTo>
                  <a:lnTo>
                    <a:pt x="1567179" y="2946717"/>
                  </a:lnTo>
                  <a:lnTo>
                    <a:pt x="1619250" y="2952750"/>
                  </a:lnTo>
                  <a:lnTo>
                    <a:pt x="1669414" y="2944495"/>
                  </a:lnTo>
                  <a:lnTo>
                    <a:pt x="1704657" y="2928302"/>
                  </a:lnTo>
                  <a:lnTo>
                    <a:pt x="1617979" y="2928302"/>
                  </a:lnTo>
                  <a:lnTo>
                    <a:pt x="1573529" y="2922587"/>
                  </a:lnTo>
                  <a:lnTo>
                    <a:pt x="1527492" y="2901632"/>
                  </a:lnTo>
                  <a:lnTo>
                    <a:pt x="1491297" y="2868295"/>
                  </a:lnTo>
                  <a:lnTo>
                    <a:pt x="1466850" y="2826067"/>
                  </a:lnTo>
                  <a:lnTo>
                    <a:pt x="1456372" y="2778125"/>
                  </a:lnTo>
                  <a:lnTo>
                    <a:pt x="1461452" y="2727960"/>
                  </a:lnTo>
                  <a:lnTo>
                    <a:pt x="1721167" y="1770062"/>
                  </a:lnTo>
                  <a:lnTo>
                    <a:pt x="1727200" y="1734502"/>
                  </a:lnTo>
                  <a:lnTo>
                    <a:pt x="1726247" y="1701482"/>
                  </a:lnTo>
                  <a:lnTo>
                    <a:pt x="1726247" y="1698625"/>
                  </a:lnTo>
                  <a:lnTo>
                    <a:pt x="1718309" y="1663700"/>
                  </a:lnTo>
                  <a:lnTo>
                    <a:pt x="1703387" y="1630045"/>
                  </a:lnTo>
                  <a:lnTo>
                    <a:pt x="1682432" y="1600200"/>
                  </a:lnTo>
                  <a:lnTo>
                    <a:pt x="1656397" y="1575435"/>
                  </a:lnTo>
                  <a:lnTo>
                    <a:pt x="1637982" y="1564004"/>
                  </a:lnTo>
                  <a:close/>
                </a:path>
                <a:path w="2556509" h="6858000">
                  <a:moveTo>
                    <a:pt x="2556192" y="0"/>
                  </a:moveTo>
                  <a:lnTo>
                    <a:pt x="2528887" y="0"/>
                  </a:lnTo>
                  <a:lnTo>
                    <a:pt x="2100494" y="1561782"/>
                  </a:lnTo>
                  <a:lnTo>
                    <a:pt x="1758314" y="2837179"/>
                  </a:lnTo>
                  <a:lnTo>
                    <a:pt x="1733232" y="2874962"/>
                  </a:lnTo>
                  <a:lnTo>
                    <a:pt x="1700212" y="2903537"/>
                  </a:lnTo>
                  <a:lnTo>
                    <a:pt x="1660842" y="2921317"/>
                  </a:lnTo>
                  <a:lnTo>
                    <a:pt x="1617979" y="2928302"/>
                  </a:lnTo>
                  <a:lnTo>
                    <a:pt x="1704657" y="2928302"/>
                  </a:lnTo>
                  <a:lnTo>
                    <a:pt x="1715134" y="2923222"/>
                  </a:lnTo>
                  <a:lnTo>
                    <a:pt x="1753552" y="2890202"/>
                  </a:lnTo>
                  <a:lnTo>
                    <a:pt x="1782445" y="2846070"/>
                  </a:lnTo>
                  <a:lnTo>
                    <a:pt x="1782445" y="2844800"/>
                  </a:lnTo>
                  <a:lnTo>
                    <a:pt x="2125027" y="1567814"/>
                  </a:lnTo>
                  <a:lnTo>
                    <a:pt x="2556192" y="0"/>
                  </a:lnTo>
                  <a:close/>
                </a:path>
              </a:pathLst>
            </a:custGeom>
            <a:solidFill>
              <a:srgbClr val="FFB8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7895589" y="5207317"/>
              <a:ext cx="755650" cy="1644650"/>
            </a:xfrm>
            <a:custGeom>
              <a:avLst/>
              <a:gdLst/>
              <a:ahLst/>
              <a:cxnLst/>
              <a:rect l="l" t="t" r="r" b="b"/>
              <a:pathLst>
                <a:path w="755650" h="1644650">
                  <a:moveTo>
                    <a:pt x="577850" y="0"/>
                  </a:moveTo>
                  <a:lnTo>
                    <a:pt x="531812" y="6350"/>
                  </a:lnTo>
                  <a:lnTo>
                    <a:pt x="489584" y="24130"/>
                  </a:lnTo>
                  <a:lnTo>
                    <a:pt x="453072" y="52387"/>
                  </a:lnTo>
                  <a:lnTo>
                    <a:pt x="424497" y="89535"/>
                  </a:lnTo>
                  <a:lnTo>
                    <a:pt x="406082" y="134620"/>
                  </a:lnTo>
                  <a:lnTo>
                    <a:pt x="0" y="1644650"/>
                  </a:lnTo>
                  <a:lnTo>
                    <a:pt x="26352" y="1644650"/>
                  </a:lnTo>
                  <a:lnTo>
                    <a:pt x="429894" y="140970"/>
                  </a:lnTo>
                  <a:lnTo>
                    <a:pt x="449897" y="95250"/>
                  </a:lnTo>
                  <a:lnTo>
                    <a:pt x="481964" y="59372"/>
                  </a:lnTo>
                  <a:lnTo>
                    <a:pt x="522604" y="35560"/>
                  </a:lnTo>
                  <a:lnTo>
                    <a:pt x="569277" y="25400"/>
                  </a:lnTo>
                  <a:lnTo>
                    <a:pt x="661727" y="25400"/>
                  </a:lnTo>
                  <a:lnTo>
                    <a:pt x="624204" y="6350"/>
                  </a:lnTo>
                  <a:lnTo>
                    <a:pt x="577850" y="0"/>
                  </a:lnTo>
                  <a:close/>
                </a:path>
                <a:path w="755650" h="1644650">
                  <a:moveTo>
                    <a:pt x="661727" y="25400"/>
                  </a:moveTo>
                  <a:lnTo>
                    <a:pt x="569277" y="25400"/>
                  </a:lnTo>
                  <a:lnTo>
                    <a:pt x="617854" y="30797"/>
                  </a:lnTo>
                  <a:lnTo>
                    <a:pt x="671829" y="57785"/>
                  </a:lnTo>
                  <a:lnTo>
                    <a:pt x="710882" y="103822"/>
                  </a:lnTo>
                  <a:lnTo>
                    <a:pt x="729932" y="161290"/>
                  </a:lnTo>
                  <a:lnTo>
                    <a:pt x="730884" y="192087"/>
                  </a:lnTo>
                  <a:lnTo>
                    <a:pt x="725804" y="222885"/>
                  </a:lnTo>
                  <a:lnTo>
                    <a:pt x="343534" y="1644650"/>
                  </a:lnTo>
                  <a:lnTo>
                    <a:pt x="369887" y="1644650"/>
                  </a:lnTo>
                  <a:lnTo>
                    <a:pt x="749617" y="229235"/>
                  </a:lnTo>
                  <a:lnTo>
                    <a:pt x="755650" y="193675"/>
                  </a:lnTo>
                  <a:lnTo>
                    <a:pt x="754379" y="158115"/>
                  </a:lnTo>
                  <a:lnTo>
                    <a:pt x="732154" y="90805"/>
                  </a:lnTo>
                  <a:lnTo>
                    <a:pt x="686117" y="37782"/>
                  </a:lnTo>
                  <a:lnTo>
                    <a:pt x="661727" y="25400"/>
                  </a:lnTo>
                  <a:close/>
                </a:path>
              </a:pathLst>
            </a:custGeom>
            <a:solidFill>
              <a:srgbClr val="D679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549832" y="6167437"/>
              <a:ext cx="3293427" cy="611187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9917430" y="33019"/>
            <a:ext cx="2174240" cy="1244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50" spc="60" dirty="0">
                <a:latin typeface="Calibri"/>
                <a:cs typeface="Calibri"/>
              </a:rPr>
              <a:t>CSP004_C_E:</a:t>
            </a:r>
            <a:r>
              <a:rPr sz="650" spc="35" dirty="0">
                <a:latin typeface="Calibri"/>
                <a:cs typeface="Calibri"/>
              </a:rPr>
              <a:t> </a:t>
            </a:r>
            <a:r>
              <a:rPr sz="650" spc="55" dirty="0">
                <a:latin typeface="Calibri"/>
                <a:cs typeface="Calibri"/>
              </a:rPr>
              <a:t>Abdelkader</a:t>
            </a:r>
            <a:r>
              <a:rPr sz="650" spc="30" dirty="0">
                <a:latin typeface="Calibri"/>
                <a:cs typeface="Calibri"/>
              </a:rPr>
              <a:t> </a:t>
            </a:r>
            <a:r>
              <a:rPr sz="650" spc="60" dirty="0">
                <a:latin typeface="Calibri"/>
                <a:cs typeface="Calibri"/>
              </a:rPr>
              <a:t>Shaaban</a:t>
            </a:r>
            <a:r>
              <a:rPr sz="650" spc="40" dirty="0">
                <a:latin typeface="Calibri"/>
                <a:cs typeface="Calibri"/>
              </a:rPr>
              <a:t> </a:t>
            </a:r>
            <a:r>
              <a:rPr sz="650" spc="55" dirty="0">
                <a:latin typeface="Calibri"/>
                <a:cs typeface="Calibri"/>
              </a:rPr>
              <a:t>και</a:t>
            </a:r>
            <a:r>
              <a:rPr sz="650" spc="25" dirty="0">
                <a:latin typeface="Calibri"/>
                <a:cs typeface="Calibri"/>
              </a:rPr>
              <a:t> </a:t>
            </a:r>
            <a:r>
              <a:rPr sz="650" spc="50" dirty="0">
                <a:latin typeface="Calibri"/>
                <a:cs typeface="Calibri"/>
              </a:rPr>
              <a:t>Stefan</a:t>
            </a:r>
            <a:r>
              <a:rPr sz="650" spc="30" dirty="0">
                <a:latin typeface="Calibri"/>
                <a:cs typeface="Calibri"/>
              </a:rPr>
              <a:t> </a:t>
            </a:r>
            <a:r>
              <a:rPr sz="650" spc="50" dirty="0">
                <a:latin typeface="Calibri"/>
                <a:cs typeface="Calibri"/>
              </a:rPr>
              <a:t>Schauer</a:t>
            </a:r>
            <a:endParaRPr sz="650">
              <a:latin typeface="Calibri"/>
              <a:cs typeface="Calibri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875030" y="761365"/>
            <a:ext cx="316928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959100" algn="l"/>
              </a:tabLst>
            </a:pPr>
            <a:r>
              <a:rPr spc="260" dirty="0">
                <a:solidFill>
                  <a:srgbClr val="000000"/>
                </a:solidFill>
              </a:rPr>
              <a:t>W</a:t>
            </a:r>
            <a:r>
              <a:rPr spc="125" dirty="0">
                <a:solidFill>
                  <a:srgbClr val="000000"/>
                </a:solidFill>
              </a:rPr>
              <a:t>i</a:t>
            </a:r>
            <a:r>
              <a:rPr spc="135" dirty="0">
                <a:solidFill>
                  <a:srgbClr val="000000"/>
                </a:solidFill>
              </a:rPr>
              <a:t>r</a:t>
            </a:r>
            <a:r>
              <a:rPr spc="160" dirty="0">
                <a:solidFill>
                  <a:srgbClr val="000000"/>
                </a:solidFill>
              </a:rPr>
              <a:t>e</a:t>
            </a:r>
            <a:r>
              <a:rPr spc="145" dirty="0">
                <a:solidFill>
                  <a:srgbClr val="000000"/>
                </a:solidFill>
              </a:rPr>
              <a:t>s</a:t>
            </a:r>
            <a:r>
              <a:rPr spc="170" dirty="0">
                <a:solidFill>
                  <a:srgbClr val="000000"/>
                </a:solidFill>
              </a:rPr>
              <a:t>h</a:t>
            </a:r>
            <a:r>
              <a:rPr spc="160" dirty="0">
                <a:solidFill>
                  <a:srgbClr val="000000"/>
                </a:solidFill>
              </a:rPr>
              <a:t>a</a:t>
            </a:r>
            <a:r>
              <a:rPr spc="135" dirty="0">
                <a:solidFill>
                  <a:srgbClr val="000000"/>
                </a:solidFill>
              </a:rPr>
              <a:t>r</a:t>
            </a:r>
            <a:r>
              <a:rPr spc="100" dirty="0">
                <a:solidFill>
                  <a:srgbClr val="000000"/>
                </a:solidFill>
              </a:rPr>
              <a:t>k</a:t>
            </a:r>
            <a:r>
              <a:rPr spc="190" dirty="0">
                <a:solidFill>
                  <a:srgbClr val="000000"/>
                </a:solidFill>
              </a:rPr>
              <a:t> </a:t>
            </a:r>
            <a:r>
              <a:rPr spc="210" dirty="0">
                <a:solidFill>
                  <a:srgbClr val="000000"/>
                </a:solidFill>
              </a:rPr>
              <a:t>Π</a:t>
            </a:r>
            <a:r>
              <a:rPr spc="165" dirty="0">
                <a:solidFill>
                  <a:srgbClr val="000000"/>
                </a:solidFill>
              </a:rPr>
              <a:t>α</a:t>
            </a:r>
            <a:r>
              <a:rPr spc="160" dirty="0">
                <a:solidFill>
                  <a:srgbClr val="000000"/>
                </a:solidFill>
              </a:rPr>
              <a:t>ρ</a:t>
            </a:r>
            <a:r>
              <a:rPr spc="165" dirty="0">
                <a:solidFill>
                  <a:srgbClr val="000000"/>
                </a:solidFill>
              </a:rPr>
              <a:t>ά</a:t>
            </a:r>
            <a:r>
              <a:rPr spc="155" dirty="0">
                <a:solidFill>
                  <a:srgbClr val="000000"/>
                </a:solidFill>
              </a:rPr>
              <a:t>δ</a:t>
            </a:r>
            <a:r>
              <a:rPr spc="145" dirty="0">
                <a:solidFill>
                  <a:srgbClr val="000000"/>
                </a:solidFill>
              </a:rPr>
              <a:t>ε</a:t>
            </a:r>
            <a:r>
              <a:rPr spc="114" dirty="0">
                <a:solidFill>
                  <a:srgbClr val="000000"/>
                </a:solidFill>
              </a:rPr>
              <a:t>ι</a:t>
            </a:r>
            <a:r>
              <a:rPr spc="150" dirty="0">
                <a:solidFill>
                  <a:srgbClr val="000000"/>
                </a:solidFill>
              </a:rPr>
              <a:t>γ</a:t>
            </a:r>
            <a:r>
              <a:rPr spc="170" dirty="0">
                <a:solidFill>
                  <a:srgbClr val="000000"/>
                </a:solidFill>
              </a:rPr>
              <a:t>μ</a:t>
            </a:r>
            <a:r>
              <a:rPr spc="105" dirty="0">
                <a:solidFill>
                  <a:srgbClr val="000000"/>
                </a:solidFill>
              </a:rPr>
              <a:t>α</a:t>
            </a:r>
            <a:r>
              <a:rPr dirty="0">
                <a:solidFill>
                  <a:srgbClr val="000000"/>
                </a:solidFill>
              </a:rPr>
              <a:t>	</a:t>
            </a:r>
            <a:r>
              <a:rPr spc="140" dirty="0">
                <a:solidFill>
                  <a:srgbClr val="000000"/>
                </a:solidFill>
              </a:rPr>
              <a:t>(</a:t>
            </a:r>
            <a:r>
              <a:rPr spc="65" dirty="0">
                <a:solidFill>
                  <a:srgbClr val="000000"/>
                </a:solidFill>
              </a:rPr>
              <a:t>)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1137919" y="2282825"/>
            <a:ext cx="9795510" cy="160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9720" marR="301625" indent="-287020">
              <a:lnSpc>
                <a:spcPct val="100000"/>
              </a:lnSpc>
              <a:spcBef>
                <a:spcPts val="100"/>
              </a:spcBef>
              <a:buSzPct val="163636"/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sz="1100" spc="70" dirty="0">
                <a:latin typeface="Calibri"/>
                <a:cs typeface="Calibri"/>
              </a:rPr>
              <a:t>Στο</a:t>
            </a:r>
            <a:r>
              <a:rPr sz="1100" spc="55" dirty="0">
                <a:latin typeface="Calibri"/>
                <a:cs typeface="Calibri"/>
              </a:rPr>
              <a:t> </a:t>
            </a:r>
            <a:r>
              <a:rPr sz="1100" spc="80" dirty="0">
                <a:latin typeface="Calibri"/>
                <a:cs typeface="Calibri"/>
              </a:rPr>
              <a:t>παράδειγμα</a:t>
            </a:r>
            <a:r>
              <a:rPr sz="1100" spc="55" dirty="0">
                <a:latin typeface="Calibri"/>
                <a:cs typeface="Calibri"/>
              </a:rPr>
              <a:t> </a:t>
            </a:r>
            <a:r>
              <a:rPr sz="1100" spc="70" dirty="0">
                <a:latin typeface="Calibri"/>
                <a:cs typeface="Calibri"/>
              </a:rPr>
              <a:t>Διακομιστής/Εξυπηρετητής,</a:t>
            </a:r>
            <a:r>
              <a:rPr sz="1100" spc="50" dirty="0">
                <a:latin typeface="Calibri"/>
                <a:cs typeface="Calibri"/>
              </a:rPr>
              <a:t> </a:t>
            </a:r>
            <a:r>
              <a:rPr sz="1100" spc="75" dirty="0">
                <a:latin typeface="Calibri"/>
                <a:cs typeface="Calibri"/>
              </a:rPr>
              <a:t>έχουμε</a:t>
            </a:r>
            <a:r>
              <a:rPr sz="1100" spc="55" dirty="0">
                <a:latin typeface="Calibri"/>
                <a:cs typeface="Calibri"/>
              </a:rPr>
              <a:t> </a:t>
            </a:r>
            <a:r>
              <a:rPr sz="1100" spc="85" dirty="0">
                <a:latin typeface="Calibri"/>
                <a:cs typeface="Calibri"/>
              </a:rPr>
              <a:t>δύο</a:t>
            </a:r>
            <a:r>
              <a:rPr sz="1100" spc="55" dirty="0">
                <a:latin typeface="Calibri"/>
                <a:cs typeface="Calibri"/>
              </a:rPr>
              <a:t> </a:t>
            </a:r>
            <a:r>
              <a:rPr sz="1100" spc="80" dirty="0">
                <a:latin typeface="Calibri"/>
                <a:cs typeface="Calibri"/>
              </a:rPr>
              <a:t>μηχανήματα</a:t>
            </a:r>
            <a:r>
              <a:rPr sz="1100" spc="55" dirty="0">
                <a:latin typeface="Calibri"/>
                <a:cs typeface="Calibri"/>
              </a:rPr>
              <a:t> </a:t>
            </a:r>
            <a:r>
              <a:rPr sz="1100" spc="65" dirty="0">
                <a:latin typeface="Calibri"/>
                <a:cs typeface="Calibri"/>
              </a:rPr>
              <a:t>(λειτουργικό</a:t>
            </a:r>
            <a:r>
              <a:rPr sz="1100" spc="55" dirty="0">
                <a:latin typeface="Calibri"/>
                <a:cs typeface="Calibri"/>
              </a:rPr>
              <a:t> </a:t>
            </a:r>
            <a:r>
              <a:rPr sz="1100" spc="80" dirty="0">
                <a:latin typeface="Calibri"/>
                <a:cs typeface="Calibri"/>
              </a:rPr>
              <a:t>σύστημα</a:t>
            </a:r>
            <a:r>
              <a:rPr sz="1100" spc="55" dirty="0">
                <a:latin typeface="Calibri"/>
                <a:cs typeface="Calibri"/>
              </a:rPr>
              <a:t> </a:t>
            </a:r>
            <a:r>
              <a:rPr sz="1100" spc="70" dirty="0">
                <a:latin typeface="Calibri"/>
                <a:cs typeface="Calibri"/>
              </a:rPr>
              <a:t>ανοιχτού</a:t>
            </a:r>
            <a:r>
              <a:rPr sz="1100" spc="55" dirty="0">
                <a:latin typeface="Calibri"/>
                <a:cs typeface="Calibri"/>
              </a:rPr>
              <a:t> </a:t>
            </a:r>
            <a:r>
              <a:rPr sz="1100" spc="75" dirty="0">
                <a:latin typeface="Calibri"/>
                <a:cs typeface="Calibri"/>
              </a:rPr>
              <a:t>κώδικα</a:t>
            </a:r>
            <a:r>
              <a:rPr sz="1100" spc="55" dirty="0">
                <a:latin typeface="Calibri"/>
                <a:cs typeface="Calibri"/>
              </a:rPr>
              <a:t> </a:t>
            </a:r>
            <a:r>
              <a:rPr sz="1100" spc="75" dirty="0">
                <a:latin typeface="Calibri"/>
                <a:cs typeface="Calibri"/>
              </a:rPr>
              <a:t>βασισμένο</a:t>
            </a:r>
            <a:r>
              <a:rPr sz="1100" spc="55" dirty="0">
                <a:latin typeface="Calibri"/>
                <a:cs typeface="Calibri"/>
              </a:rPr>
              <a:t> </a:t>
            </a:r>
            <a:r>
              <a:rPr sz="1100" spc="75" dirty="0">
                <a:latin typeface="Calibri"/>
                <a:cs typeface="Calibri"/>
              </a:rPr>
              <a:t>στο</a:t>
            </a:r>
            <a:r>
              <a:rPr sz="1100" spc="55" dirty="0">
                <a:latin typeface="Calibri"/>
                <a:cs typeface="Calibri"/>
              </a:rPr>
              <a:t> </a:t>
            </a:r>
            <a:r>
              <a:rPr sz="1100" spc="60" dirty="0">
                <a:latin typeface="Calibri"/>
                <a:cs typeface="Calibri"/>
              </a:rPr>
              <a:t>Unix): </a:t>
            </a:r>
            <a:r>
              <a:rPr sz="1100" spc="85" dirty="0">
                <a:latin typeface="Calibri"/>
                <a:cs typeface="Calibri"/>
              </a:rPr>
              <a:t>ο</a:t>
            </a:r>
            <a:r>
              <a:rPr sz="1100" spc="55" dirty="0">
                <a:latin typeface="Calibri"/>
                <a:cs typeface="Calibri"/>
              </a:rPr>
              <a:t> client </a:t>
            </a:r>
            <a:r>
              <a:rPr sz="1100" spc="-235" dirty="0">
                <a:latin typeface="Calibri"/>
                <a:cs typeface="Calibri"/>
              </a:rPr>
              <a:t> </a:t>
            </a:r>
            <a:r>
              <a:rPr sz="1100" spc="75" dirty="0">
                <a:latin typeface="Calibri"/>
                <a:cs typeface="Calibri"/>
              </a:rPr>
              <a:t>(σύστημα</a:t>
            </a:r>
            <a:r>
              <a:rPr sz="1100" spc="35" dirty="0">
                <a:latin typeface="Calibri"/>
                <a:cs typeface="Calibri"/>
              </a:rPr>
              <a:t> </a:t>
            </a:r>
            <a:r>
              <a:rPr sz="1100" spc="85" dirty="0">
                <a:latin typeface="Calibri"/>
                <a:cs typeface="Calibri"/>
              </a:rPr>
              <a:t>ή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spc="85" dirty="0">
                <a:latin typeface="Calibri"/>
                <a:cs typeface="Calibri"/>
              </a:rPr>
              <a:t>πρόγραμμα</a:t>
            </a:r>
            <a:r>
              <a:rPr sz="1100" spc="35" dirty="0">
                <a:latin typeface="Calibri"/>
                <a:cs typeface="Calibri"/>
              </a:rPr>
              <a:t> </a:t>
            </a:r>
            <a:r>
              <a:rPr sz="1100" spc="85" dirty="0">
                <a:latin typeface="Calibri"/>
                <a:cs typeface="Calibri"/>
              </a:rPr>
              <a:t>που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spc="70" dirty="0">
                <a:latin typeface="Calibri"/>
                <a:cs typeface="Calibri"/>
              </a:rPr>
              <a:t>επικοινωνεί</a:t>
            </a:r>
            <a:r>
              <a:rPr sz="1100" spc="35" dirty="0">
                <a:latin typeface="Calibri"/>
                <a:cs typeface="Calibri"/>
              </a:rPr>
              <a:t> </a:t>
            </a:r>
            <a:r>
              <a:rPr sz="1100" spc="80" dirty="0">
                <a:latin typeface="Calibri"/>
                <a:cs typeface="Calibri"/>
              </a:rPr>
              <a:t>με</a:t>
            </a:r>
            <a:r>
              <a:rPr sz="1100" spc="30" dirty="0">
                <a:latin typeface="Calibri"/>
                <a:cs typeface="Calibri"/>
              </a:rPr>
              <a:t> </a:t>
            </a:r>
            <a:r>
              <a:rPr sz="1100" spc="60" dirty="0">
                <a:latin typeface="Calibri"/>
                <a:cs typeface="Calibri"/>
              </a:rPr>
              <a:t>server)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spc="65" dirty="0">
                <a:latin typeface="Calibri"/>
                <a:cs typeface="Calibri"/>
              </a:rPr>
              <a:t>στέλνει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spc="80" dirty="0">
                <a:latin typeface="Calibri"/>
                <a:cs typeface="Calibri"/>
              </a:rPr>
              <a:t>δεδομένα</a:t>
            </a:r>
            <a:r>
              <a:rPr sz="1100" spc="30" dirty="0">
                <a:latin typeface="Calibri"/>
                <a:cs typeface="Calibri"/>
              </a:rPr>
              <a:t> </a:t>
            </a:r>
            <a:r>
              <a:rPr sz="1100" spc="75" dirty="0">
                <a:latin typeface="Calibri"/>
                <a:cs typeface="Calibri"/>
              </a:rPr>
              <a:t>στον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spc="75" dirty="0">
                <a:latin typeface="Calibri"/>
                <a:cs typeface="Calibri"/>
              </a:rPr>
              <a:t>εξυπηρετητή</a:t>
            </a:r>
            <a:r>
              <a:rPr sz="1100" spc="30" dirty="0">
                <a:latin typeface="Calibri"/>
                <a:cs typeface="Calibri"/>
              </a:rPr>
              <a:t> </a:t>
            </a:r>
            <a:r>
              <a:rPr sz="1100" spc="85" dirty="0">
                <a:latin typeface="Calibri"/>
                <a:cs typeface="Calibri"/>
              </a:rPr>
              <a:t>μέσω</a:t>
            </a:r>
            <a:r>
              <a:rPr sz="1100" spc="35" dirty="0">
                <a:latin typeface="Calibri"/>
                <a:cs typeface="Calibri"/>
              </a:rPr>
              <a:t> </a:t>
            </a:r>
            <a:r>
              <a:rPr sz="1100" spc="75" dirty="0">
                <a:latin typeface="Calibri"/>
                <a:cs typeface="Calibri"/>
              </a:rPr>
              <a:t>του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b="1" spc="85" dirty="0">
                <a:latin typeface="Calibri"/>
                <a:cs typeface="Calibri"/>
              </a:rPr>
              <a:t>πρωτοκόλλου</a:t>
            </a:r>
            <a:r>
              <a:rPr sz="1100" b="1" spc="45" dirty="0">
                <a:latin typeface="Calibri"/>
                <a:cs typeface="Calibri"/>
              </a:rPr>
              <a:t> </a:t>
            </a:r>
            <a:r>
              <a:rPr sz="1100" spc="80" dirty="0">
                <a:latin typeface="Calibri"/>
                <a:cs typeface="Calibri"/>
              </a:rPr>
              <a:t>ModbusTCP</a:t>
            </a:r>
            <a:r>
              <a:rPr sz="1100" b="1" spc="80" dirty="0">
                <a:latin typeface="Calibri"/>
                <a:cs typeface="Calibri"/>
              </a:rPr>
              <a:t>.</a:t>
            </a:r>
            <a:endParaRPr sz="1100">
              <a:latin typeface="Calibri"/>
              <a:cs typeface="Calibri"/>
            </a:endParaRPr>
          </a:p>
          <a:p>
            <a:pPr>
              <a:lnSpc>
                <a:spcPct val="100000"/>
              </a:lnSpc>
              <a:buFont typeface="Arial"/>
              <a:buChar char="•"/>
            </a:pPr>
            <a:endParaRPr sz="11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5"/>
              </a:spcBef>
              <a:buFont typeface="Arial"/>
              <a:buChar char="•"/>
            </a:pPr>
            <a:endParaRPr sz="1150">
              <a:latin typeface="Calibri"/>
              <a:cs typeface="Calibri"/>
            </a:endParaRPr>
          </a:p>
          <a:p>
            <a:pPr marL="299720" marR="5080" indent="-287020">
              <a:lnSpc>
                <a:spcPct val="100000"/>
              </a:lnSpc>
              <a:buSzPct val="163636"/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sz="1100" spc="110" dirty="0">
                <a:latin typeface="Calibri"/>
                <a:cs typeface="Calibri"/>
              </a:rPr>
              <a:t>Όταν</a:t>
            </a:r>
            <a:r>
              <a:rPr sz="1100" spc="50" dirty="0">
                <a:latin typeface="Calibri"/>
                <a:cs typeface="Calibri"/>
              </a:rPr>
              <a:t> </a:t>
            </a:r>
            <a:r>
              <a:rPr sz="1100" spc="114" dirty="0">
                <a:latin typeface="Calibri"/>
                <a:cs typeface="Calibri"/>
              </a:rPr>
              <a:t>ο</a:t>
            </a:r>
            <a:r>
              <a:rPr sz="1100" spc="55" dirty="0">
                <a:latin typeface="Calibri"/>
                <a:cs typeface="Calibri"/>
              </a:rPr>
              <a:t> </a:t>
            </a:r>
            <a:r>
              <a:rPr sz="1100" spc="95" dirty="0">
                <a:latin typeface="Calibri"/>
                <a:cs typeface="Calibri"/>
              </a:rPr>
              <a:t>επιτιθέμενος</a:t>
            </a:r>
            <a:r>
              <a:rPr sz="1100" spc="50" dirty="0">
                <a:latin typeface="Calibri"/>
                <a:cs typeface="Calibri"/>
              </a:rPr>
              <a:t> </a:t>
            </a:r>
            <a:r>
              <a:rPr sz="1100" spc="85" dirty="0">
                <a:latin typeface="Calibri"/>
                <a:cs typeface="Calibri"/>
              </a:rPr>
              <a:t>είναι</a:t>
            </a:r>
            <a:r>
              <a:rPr sz="1100" spc="55" dirty="0">
                <a:latin typeface="Calibri"/>
                <a:cs typeface="Calibri"/>
              </a:rPr>
              <a:t> </a:t>
            </a:r>
            <a:r>
              <a:rPr sz="1100" b="1" spc="95" dirty="0">
                <a:latin typeface="Calibri"/>
                <a:cs typeface="Calibri"/>
              </a:rPr>
              <a:t>Man-in-the-Middle,</a:t>
            </a:r>
            <a:r>
              <a:rPr sz="1100" b="1" spc="60" dirty="0">
                <a:latin typeface="Calibri"/>
                <a:cs typeface="Calibri"/>
              </a:rPr>
              <a:t> </a:t>
            </a:r>
            <a:r>
              <a:rPr sz="1100" spc="95" dirty="0">
                <a:latin typeface="Calibri"/>
                <a:cs typeface="Calibri"/>
              </a:rPr>
              <a:t>το</a:t>
            </a:r>
            <a:r>
              <a:rPr sz="1100" spc="60" dirty="0">
                <a:latin typeface="Calibri"/>
                <a:cs typeface="Calibri"/>
              </a:rPr>
              <a:t> </a:t>
            </a:r>
            <a:r>
              <a:rPr sz="1100" spc="100" dirty="0">
                <a:latin typeface="Calibri"/>
                <a:cs typeface="Calibri"/>
              </a:rPr>
              <a:t>εργαλείο</a:t>
            </a:r>
            <a:r>
              <a:rPr sz="1100" spc="60" dirty="0">
                <a:latin typeface="Calibri"/>
                <a:cs typeface="Calibri"/>
              </a:rPr>
              <a:t> </a:t>
            </a:r>
            <a:r>
              <a:rPr sz="1100" spc="95" dirty="0">
                <a:latin typeface="Calibri"/>
                <a:cs typeface="Calibri"/>
              </a:rPr>
              <a:t>Wireshark</a:t>
            </a:r>
            <a:r>
              <a:rPr sz="1100" spc="50" dirty="0">
                <a:latin typeface="Calibri"/>
                <a:cs typeface="Calibri"/>
              </a:rPr>
              <a:t> </a:t>
            </a:r>
            <a:r>
              <a:rPr sz="1100" spc="100" dirty="0">
                <a:latin typeface="Calibri"/>
                <a:cs typeface="Calibri"/>
              </a:rPr>
              <a:t>μπορεί</a:t>
            </a:r>
            <a:r>
              <a:rPr sz="1100" spc="55" dirty="0">
                <a:latin typeface="Calibri"/>
                <a:cs typeface="Calibri"/>
              </a:rPr>
              <a:t> </a:t>
            </a:r>
            <a:r>
              <a:rPr sz="1100" spc="110" dirty="0">
                <a:latin typeface="Calibri"/>
                <a:cs typeface="Calibri"/>
              </a:rPr>
              <a:t>να</a:t>
            </a:r>
            <a:r>
              <a:rPr sz="1100" spc="60" dirty="0">
                <a:latin typeface="Calibri"/>
                <a:cs typeface="Calibri"/>
              </a:rPr>
              <a:t> </a:t>
            </a:r>
            <a:r>
              <a:rPr sz="1100" spc="100" dirty="0">
                <a:latin typeface="Calibri"/>
                <a:cs typeface="Calibri"/>
              </a:rPr>
              <a:t>χρησιμοποιηθεί</a:t>
            </a:r>
            <a:r>
              <a:rPr sz="1100" spc="55" dirty="0">
                <a:latin typeface="Calibri"/>
                <a:cs typeface="Calibri"/>
              </a:rPr>
              <a:t> </a:t>
            </a:r>
            <a:r>
              <a:rPr sz="1100" spc="90" dirty="0">
                <a:latin typeface="Calibri"/>
                <a:cs typeface="Calibri"/>
              </a:rPr>
              <a:t>για</a:t>
            </a:r>
            <a:r>
              <a:rPr sz="1100" spc="60" dirty="0">
                <a:latin typeface="Calibri"/>
                <a:cs typeface="Calibri"/>
              </a:rPr>
              <a:t> </a:t>
            </a:r>
            <a:r>
              <a:rPr sz="1100" spc="100" dirty="0">
                <a:latin typeface="Calibri"/>
                <a:cs typeface="Calibri"/>
              </a:rPr>
              <a:t>την</a:t>
            </a:r>
            <a:r>
              <a:rPr sz="1100" spc="55" dirty="0">
                <a:latin typeface="Calibri"/>
                <a:cs typeface="Calibri"/>
              </a:rPr>
              <a:t> </a:t>
            </a:r>
            <a:r>
              <a:rPr sz="1100" spc="110" dirty="0">
                <a:latin typeface="Calibri"/>
                <a:cs typeface="Calibri"/>
              </a:rPr>
              <a:t>καταγραφή</a:t>
            </a:r>
            <a:r>
              <a:rPr sz="1100" spc="60" dirty="0">
                <a:latin typeface="Calibri"/>
                <a:cs typeface="Calibri"/>
              </a:rPr>
              <a:t> </a:t>
            </a:r>
            <a:r>
              <a:rPr sz="1100" spc="114" dirty="0">
                <a:latin typeface="Calibri"/>
                <a:cs typeface="Calibri"/>
              </a:rPr>
              <a:t>όλων</a:t>
            </a:r>
            <a:r>
              <a:rPr sz="1100" spc="50" dirty="0">
                <a:latin typeface="Calibri"/>
                <a:cs typeface="Calibri"/>
              </a:rPr>
              <a:t> </a:t>
            </a:r>
            <a:r>
              <a:rPr sz="1100" spc="110" dirty="0">
                <a:latin typeface="Calibri"/>
                <a:cs typeface="Calibri"/>
              </a:rPr>
              <a:t>των</a:t>
            </a:r>
            <a:r>
              <a:rPr sz="1100" spc="50" dirty="0">
                <a:latin typeface="Calibri"/>
                <a:cs typeface="Calibri"/>
              </a:rPr>
              <a:t> </a:t>
            </a:r>
            <a:r>
              <a:rPr sz="1100" spc="110" dirty="0">
                <a:latin typeface="Calibri"/>
                <a:cs typeface="Calibri"/>
              </a:rPr>
              <a:t>δεδομένων </a:t>
            </a:r>
            <a:r>
              <a:rPr sz="1100" spc="-235" dirty="0">
                <a:latin typeface="Calibri"/>
                <a:cs typeface="Calibri"/>
              </a:rPr>
              <a:t> </a:t>
            </a:r>
            <a:r>
              <a:rPr sz="1100" spc="114" dirty="0">
                <a:latin typeface="Calibri"/>
                <a:cs typeface="Calibri"/>
              </a:rPr>
              <a:t>που</a:t>
            </a:r>
            <a:r>
              <a:rPr sz="1100" spc="45" dirty="0">
                <a:latin typeface="Calibri"/>
                <a:cs typeface="Calibri"/>
              </a:rPr>
              <a:t> </a:t>
            </a:r>
            <a:r>
              <a:rPr sz="1100" spc="95" dirty="0">
                <a:latin typeface="Calibri"/>
                <a:cs typeface="Calibri"/>
              </a:rPr>
              <a:t>μεταδίδονται</a:t>
            </a:r>
            <a:r>
              <a:rPr sz="1100" spc="45" dirty="0">
                <a:latin typeface="Calibri"/>
                <a:cs typeface="Calibri"/>
              </a:rPr>
              <a:t> </a:t>
            </a:r>
            <a:r>
              <a:rPr sz="1100" spc="90" dirty="0">
                <a:latin typeface="Calibri"/>
                <a:cs typeface="Calibri"/>
              </a:rPr>
              <a:t>και</a:t>
            </a:r>
            <a:r>
              <a:rPr sz="1100" spc="50" dirty="0">
                <a:latin typeface="Calibri"/>
                <a:cs typeface="Calibri"/>
              </a:rPr>
              <a:t> </a:t>
            </a:r>
            <a:r>
              <a:rPr sz="1100" spc="110" dirty="0">
                <a:latin typeface="Calibri"/>
                <a:cs typeface="Calibri"/>
              </a:rPr>
              <a:t>να</a:t>
            </a:r>
            <a:r>
              <a:rPr sz="1100" spc="50" dirty="0">
                <a:latin typeface="Calibri"/>
                <a:cs typeface="Calibri"/>
              </a:rPr>
              <a:t> </a:t>
            </a:r>
            <a:r>
              <a:rPr sz="1100" spc="110" dirty="0">
                <a:latin typeface="Calibri"/>
                <a:cs typeface="Calibri"/>
              </a:rPr>
              <a:t>εφαρμοστούν</a:t>
            </a:r>
            <a:r>
              <a:rPr sz="1100" spc="45" dirty="0">
                <a:latin typeface="Calibri"/>
                <a:cs typeface="Calibri"/>
              </a:rPr>
              <a:t> </a:t>
            </a:r>
            <a:r>
              <a:rPr sz="1100" spc="100" dirty="0">
                <a:latin typeface="Calibri"/>
                <a:cs typeface="Calibri"/>
              </a:rPr>
              <a:t>άλλες</a:t>
            </a:r>
            <a:r>
              <a:rPr sz="1100" spc="50" dirty="0">
                <a:latin typeface="Calibri"/>
                <a:cs typeface="Calibri"/>
              </a:rPr>
              <a:t> </a:t>
            </a:r>
            <a:r>
              <a:rPr sz="1100" spc="90" dirty="0">
                <a:latin typeface="Calibri"/>
                <a:cs typeface="Calibri"/>
              </a:rPr>
              <a:t>ενέργειες,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spc="105" dirty="0">
                <a:latin typeface="Calibri"/>
                <a:cs typeface="Calibri"/>
              </a:rPr>
              <a:t>όπως:</a:t>
            </a:r>
            <a:endParaRPr sz="1100">
              <a:latin typeface="Calibri"/>
              <a:cs typeface="Calibri"/>
            </a:endParaRPr>
          </a:p>
          <a:p>
            <a:pPr marL="756920" lvl="1" indent="-286385">
              <a:lnSpc>
                <a:spcPct val="100000"/>
              </a:lnSpc>
              <a:spcBef>
                <a:spcPts val="690"/>
              </a:spcBef>
              <a:buSzPct val="163636"/>
              <a:buFont typeface="Arial"/>
              <a:buChar char="•"/>
              <a:tabLst>
                <a:tab pos="756285" algn="l"/>
                <a:tab pos="756920" algn="l"/>
              </a:tabLst>
            </a:pPr>
            <a:r>
              <a:rPr sz="1100" spc="100" dirty="0">
                <a:latin typeface="Calibri"/>
                <a:cs typeface="Calibri"/>
              </a:rPr>
              <a:t>Φιλτραρισμένα</a:t>
            </a:r>
            <a:r>
              <a:rPr sz="1100" spc="50" dirty="0">
                <a:latin typeface="Calibri"/>
                <a:cs typeface="Calibri"/>
              </a:rPr>
              <a:t> </a:t>
            </a:r>
            <a:r>
              <a:rPr sz="1100" spc="105" dirty="0">
                <a:latin typeface="Calibri"/>
                <a:cs typeface="Calibri"/>
              </a:rPr>
              <a:t>δεδομένα</a:t>
            </a:r>
            <a:r>
              <a:rPr sz="1100" spc="50" dirty="0">
                <a:latin typeface="Calibri"/>
                <a:cs typeface="Calibri"/>
              </a:rPr>
              <a:t> </a:t>
            </a:r>
            <a:r>
              <a:rPr sz="1100" spc="105" dirty="0">
                <a:latin typeface="Calibri"/>
                <a:cs typeface="Calibri"/>
              </a:rPr>
              <a:t>συλλογής</a:t>
            </a:r>
            <a:r>
              <a:rPr sz="1100" spc="50" dirty="0">
                <a:latin typeface="Calibri"/>
                <a:cs typeface="Calibri"/>
              </a:rPr>
              <a:t> </a:t>
            </a:r>
            <a:r>
              <a:rPr sz="1100" b="1" spc="105" dirty="0">
                <a:latin typeface="Calibri"/>
                <a:cs typeface="Calibri"/>
              </a:rPr>
              <a:t>Modbus)</a:t>
            </a:r>
            <a:endParaRPr sz="1100">
              <a:latin typeface="Calibri"/>
              <a:cs typeface="Calibri"/>
            </a:endParaRPr>
          </a:p>
          <a:p>
            <a:pPr marL="756920" lvl="1" indent="-286385">
              <a:lnSpc>
                <a:spcPct val="100000"/>
              </a:lnSpc>
              <a:spcBef>
                <a:spcPts val="860"/>
              </a:spcBef>
              <a:buSzPct val="163636"/>
              <a:buFont typeface="Arial"/>
              <a:buChar char="•"/>
              <a:tabLst>
                <a:tab pos="756285" algn="l"/>
                <a:tab pos="756920" algn="l"/>
              </a:tabLst>
            </a:pPr>
            <a:r>
              <a:rPr sz="1100" spc="55" dirty="0">
                <a:latin typeface="Calibri"/>
                <a:cs typeface="Calibri"/>
              </a:rPr>
              <a:t>Ανάλυση</a:t>
            </a:r>
            <a:r>
              <a:rPr sz="1100" spc="-5" dirty="0">
                <a:latin typeface="Calibri"/>
                <a:cs typeface="Calibri"/>
              </a:rPr>
              <a:t> </a:t>
            </a:r>
            <a:r>
              <a:rPr sz="1100" spc="35" dirty="0">
                <a:latin typeface="Calibri"/>
                <a:cs typeface="Calibri"/>
              </a:rPr>
              <a:t>κίνησης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1198542" y="5814059"/>
            <a:ext cx="114935" cy="1244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50" spc="5" dirty="0">
                <a:latin typeface="Calibri"/>
                <a:cs typeface="Calibri"/>
              </a:rPr>
              <a:t>2</a:t>
            </a:r>
            <a:r>
              <a:rPr sz="650" spc="30" dirty="0">
                <a:latin typeface="Calibri"/>
                <a:cs typeface="Calibri"/>
              </a:rPr>
              <a:t>9</a:t>
            </a:r>
            <a:endParaRPr sz="6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799204" y="0"/>
            <a:ext cx="8392795" cy="6858000"/>
            <a:chOff x="3799204" y="0"/>
            <a:chExt cx="8392795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351904" y="4759"/>
              <a:ext cx="5840095" cy="685324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7376795" y="0"/>
              <a:ext cx="2556510" cy="6858000"/>
            </a:xfrm>
            <a:custGeom>
              <a:avLst/>
              <a:gdLst/>
              <a:ahLst/>
              <a:cxnLst/>
              <a:rect l="l" t="t" r="r" b="b"/>
              <a:pathLst>
                <a:path w="2556509" h="6858000">
                  <a:moveTo>
                    <a:pt x="1542414" y="1537335"/>
                  </a:moveTo>
                  <a:lnTo>
                    <a:pt x="1495107" y="1543685"/>
                  </a:lnTo>
                  <a:lnTo>
                    <a:pt x="1451609" y="1561782"/>
                  </a:lnTo>
                  <a:lnTo>
                    <a:pt x="1413827" y="1590357"/>
                  </a:lnTo>
                  <a:lnTo>
                    <a:pt x="1384617" y="1627822"/>
                  </a:lnTo>
                  <a:lnTo>
                    <a:pt x="1365884" y="1673225"/>
                  </a:lnTo>
                  <a:lnTo>
                    <a:pt x="971232" y="3128645"/>
                  </a:lnTo>
                  <a:lnTo>
                    <a:pt x="0" y="6858000"/>
                  </a:lnTo>
                  <a:lnTo>
                    <a:pt x="26034" y="6858000"/>
                  </a:lnTo>
                  <a:lnTo>
                    <a:pt x="996632" y="3136265"/>
                  </a:lnTo>
                  <a:lnTo>
                    <a:pt x="1391284" y="1681162"/>
                  </a:lnTo>
                  <a:lnTo>
                    <a:pt x="1412557" y="1635125"/>
                  </a:lnTo>
                  <a:lnTo>
                    <a:pt x="1445895" y="1598929"/>
                  </a:lnTo>
                  <a:lnTo>
                    <a:pt x="1488122" y="1574482"/>
                  </a:lnTo>
                  <a:lnTo>
                    <a:pt x="1536064" y="1564004"/>
                  </a:lnTo>
                  <a:lnTo>
                    <a:pt x="1637982" y="1564004"/>
                  </a:lnTo>
                  <a:lnTo>
                    <a:pt x="1625917" y="1556385"/>
                  </a:lnTo>
                  <a:lnTo>
                    <a:pt x="1591309" y="1543685"/>
                  </a:lnTo>
                  <a:lnTo>
                    <a:pt x="1542414" y="1537335"/>
                  </a:lnTo>
                  <a:close/>
                </a:path>
                <a:path w="2556509" h="6858000">
                  <a:moveTo>
                    <a:pt x="1637982" y="1564004"/>
                  </a:moveTo>
                  <a:lnTo>
                    <a:pt x="1536064" y="1564004"/>
                  </a:lnTo>
                  <a:lnTo>
                    <a:pt x="1586229" y="1569085"/>
                  </a:lnTo>
                  <a:lnTo>
                    <a:pt x="1615439" y="1580197"/>
                  </a:lnTo>
                  <a:lnTo>
                    <a:pt x="1664017" y="1617345"/>
                  </a:lnTo>
                  <a:lnTo>
                    <a:pt x="1694814" y="1671320"/>
                  </a:lnTo>
                  <a:lnTo>
                    <a:pt x="1702434" y="1732279"/>
                  </a:lnTo>
                  <a:lnTo>
                    <a:pt x="1697037" y="1763712"/>
                  </a:lnTo>
                  <a:lnTo>
                    <a:pt x="1437322" y="2721610"/>
                  </a:lnTo>
                  <a:lnTo>
                    <a:pt x="1430972" y="2770504"/>
                  </a:lnTo>
                  <a:lnTo>
                    <a:pt x="1437322" y="2817812"/>
                  </a:lnTo>
                  <a:lnTo>
                    <a:pt x="1455420" y="2861310"/>
                  </a:lnTo>
                  <a:lnTo>
                    <a:pt x="1483995" y="2898775"/>
                  </a:lnTo>
                  <a:lnTo>
                    <a:pt x="1521777" y="2927985"/>
                  </a:lnTo>
                  <a:lnTo>
                    <a:pt x="1567179" y="2946717"/>
                  </a:lnTo>
                  <a:lnTo>
                    <a:pt x="1619250" y="2952750"/>
                  </a:lnTo>
                  <a:lnTo>
                    <a:pt x="1669414" y="2944495"/>
                  </a:lnTo>
                  <a:lnTo>
                    <a:pt x="1704657" y="2928302"/>
                  </a:lnTo>
                  <a:lnTo>
                    <a:pt x="1617979" y="2928302"/>
                  </a:lnTo>
                  <a:lnTo>
                    <a:pt x="1573529" y="2922587"/>
                  </a:lnTo>
                  <a:lnTo>
                    <a:pt x="1527492" y="2901632"/>
                  </a:lnTo>
                  <a:lnTo>
                    <a:pt x="1491297" y="2868295"/>
                  </a:lnTo>
                  <a:lnTo>
                    <a:pt x="1466850" y="2826067"/>
                  </a:lnTo>
                  <a:lnTo>
                    <a:pt x="1456372" y="2778125"/>
                  </a:lnTo>
                  <a:lnTo>
                    <a:pt x="1461452" y="2727960"/>
                  </a:lnTo>
                  <a:lnTo>
                    <a:pt x="1721167" y="1770062"/>
                  </a:lnTo>
                  <a:lnTo>
                    <a:pt x="1727200" y="1734502"/>
                  </a:lnTo>
                  <a:lnTo>
                    <a:pt x="1726247" y="1701482"/>
                  </a:lnTo>
                  <a:lnTo>
                    <a:pt x="1726247" y="1698625"/>
                  </a:lnTo>
                  <a:lnTo>
                    <a:pt x="1718309" y="1663700"/>
                  </a:lnTo>
                  <a:lnTo>
                    <a:pt x="1703387" y="1630045"/>
                  </a:lnTo>
                  <a:lnTo>
                    <a:pt x="1682432" y="1600200"/>
                  </a:lnTo>
                  <a:lnTo>
                    <a:pt x="1656397" y="1575435"/>
                  </a:lnTo>
                  <a:lnTo>
                    <a:pt x="1637982" y="1564004"/>
                  </a:lnTo>
                  <a:close/>
                </a:path>
                <a:path w="2556509" h="6858000">
                  <a:moveTo>
                    <a:pt x="2556192" y="0"/>
                  </a:moveTo>
                  <a:lnTo>
                    <a:pt x="2528887" y="0"/>
                  </a:lnTo>
                  <a:lnTo>
                    <a:pt x="2100494" y="1561782"/>
                  </a:lnTo>
                  <a:lnTo>
                    <a:pt x="1758314" y="2837179"/>
                  </a:lnTo>
                  <a:lnTo>
                    <a:pt x="1733232" y="2874962"/>
                  </a:lnTo>
                  <a:lnTo>
                    <a:pt x="1700212" y="2903537"/>
                  </a:lnTo>
                  <a:lnTo>
                    <a:pt x="1660842" y="2921317"/>
                  </a:lnTo>
                  <a:lnTo>
                    <a:pt x="1617979" y="2928302"/>
                  </a:lnTo>
                  <a:lnTo>
                    <a:pt x="1704657" y="2928302"/>
                  </a:lnTo>
                  <a:lnTo>
                    <a:pt x="1715134" y="2923222"/>
                  </a:lnTo>
                  <a:lnTo>
                    <a:pt x="1753552" y="2890202"/>
                  </a:lnTo>
                  <a:lnTo>
                    <a:pt x="1782445" y="2846070"/>
                  </a:lnTo>
                  <a:lnTo>
                    <a:pt x="1782445" y="2844800"/>
                  </a:lnTo>
                  <a:lnTo>
                    <a:pt x="2125027" y="1567814"/>
                  </a:lnTo>
                  <a:lnTo>
                    <a:pt x="2556192" y="0"/>
                  </a:lnTo>
                  <a:close/>
                </a:path>
              </a:pathLst>
            </a:custGeom>
            <a:solidFill>
              <a:srgbClr val="FFB8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7895589" y="5207317"/>
              <a:ext cx="755650" cy="1644650"/>
            </a:xfrm>
            <a:custGeom>
              <a:avLst/>
              <a:gdLst/>
              <a:ahLst/>
              <a:cxnLst/>
              <a:rect l="l" t="t" r="r" b="b"/>
              <a:pathLst>
                <a:path w="755650" h="1644650">
                  <a:moveTo>
                    <a:pt x="577850" y="0"/>
                  </a:moveTo>
                  <a:lnTo>
                    <a:pt x="531812" y="6350"/>
                  </a:lnTo>
                  <a:lnTo>
                    <a:pt x="489584" y="24130"/>
                  </a:lnTo>
                  <a:lnTo>
                    <a:pt x="453072" y="52387"/>
                  </a:lnTo>
                  <a:lnTo>
                    <a:pt x="424497" y="89535"/>
                  </a:lnTo>
                  <a:lnTo>
                    <a:pt x="406082" y="134620"/>
                  </a:lnTo>
                  <a:lnTo>
                    <a:pt x="0" y="1644650"/>
                  </a:lnTo>
                  <a:lnTo>
                    <a:pt x="26352" y="1644650"/>
                  </a:lnTo>
                  <a:lnTo>
                    <a:pt x="429894" y="140970"/>
                  </a:lnTo>
                  <a:lnTo>
                    <a:pt x="449897" y="95250"/>
                  </a:lnTo>
                  <a:lnTo>
                    <a:pt x="481964" y="59372"/>
                  </a:lnTo>
                  <a:lnTo>
                    <a:pt x="522604" y="35560"/>
                  </a:lnTo>
                  <a:lnTo>
                    <a:pt x="569277" y="25400"/>
                  </a:lnTo>
                  <a:lnTo>
                    <a:pt x="661727" y="25400"/>
                  </a:lnTo>
                  <a:lnTo>
                    <a:pt x="624204" y="6350"/>
                  </a:lnTo>
                  <a:lnTo>
                    <a:pt x="577850" y="0"/>
                  </a:lnTo>
                  <a:close/>
                </a:path>
                <a:path w="755650" h="1644650">
                  <a:moveTo>
                    <a:pt x="661727" y="25400"/>
                  </a:moveTo>
                  <a:lnTo>
                    <a:pt x="569277" y="25400"/>
                  </a:lnTo>
                  <a:lnTo>
                    <a:pt x="617854" y="30797"/>
                  </a:lnTo>
                  <a:lnTo>
                    <a:pt x="671829" y="57785"/>
                  </a:lnTo>
                  <a:lnTo>
                    <a:pt x="710882" y="103822"/>
                  </a:lnTo>
                  <a:lnTo>
                    <a:pt x="729932" y="161290"/>
                  </a:lnTo>
                  <a:lnTo>
                    <a:pt x="730884" y="192087"/>
                  </a:lnTo>
                  <a:lnTo>
                    <a:pt x="725804" y="222885"/>
                  </a:lnTo>
                  <a:lnTo>
                    <a:pt x="343534" y="1644650"/>
                  </a:lnTo>
                  <a:lnTo>
                    <a:pt x="369887" y="1644650"/>
                  </a:lnTo>
                  <a:lnTo>
                    <a:pt x="749617" y="229235"/>
                  </a:lnTo>
                  <a:lnTo>
                    <a:pt x="755650" y="193675"/>
                  </a:lnTo>
                  <a:lnTo>
                    <a:pt x="754379" y="158115"/>
                  </a:lnTo>
                  <a:lnTo>
                    <a:pt x="732154" y="90805"/>
                  </a:lnTo>
                  <a:lnTo>
                    <a:pt x="686117" y="37782"/>
                  </a:lnTo>
                  <a:lnTo>
                    <a:pt x="661727" y="25400"/>
                  </a:lnTo>
                  <a:close/>
                </a:path>
              </a:pathLst>
            </a:custGeom>
            <a:solidFill>
              <a:srgbClr val="D679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549832" y="6167437"/>
              <a:ext cx="3293427" cy="611187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228012" y="1549717"/>
              <a:ext cx="3526472" cy="4264025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799204" y="2073910"/>
              <a:ext cx="4320539" cy="3587432"/>
            </a:xfrm>
            <a:prstGeom prst="rect">
              <a:avLst/>
            </a:prstGeom>
          </p:spPr>
        </p:pic>
      </p:grpSp>
      <p:sp>
        <p:nvSpPr>
          <p:cNvPr id="9" name="object 9"/>
          <p:cNvSpPr txBox="1"/>
          <p:nvPr/>
        </p:nvSpPr>
        <p:spPr>
          <a:xfrm>
            <a:off x="9917430" y="33019"/>
            <a:ext cx="2174240" cy="1244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50" spc="60" dirty="0">
                <a:latin typeface="Calibri"/>
                <a:cs typeface="Calibri"/>
              </a:rPr>
              <a:t>CSP004_C_E:</a:t>
            </a:r>
            <a:r>
              <a:rPr sz="650" spc="35" dirty="0">
                <a:latin typeface="Calibri"/>
                <a:cs typeface="Calibri"/>
              </a:rPr>
              <a:t> </a:t>
            </a:r>
            <a:r>
              <a:rPr sz="650" spc="55" dirty="0">
                <a:latin typeface="Calibri"/>
                <a:cs typeface="Calibri"/>
              </a:rPr>
              <a:t>Abdelkader</a:t>
            </a:r>
            <a:r>
              <a:rPr sz="650" spc="30" dirty="0">
                <a:latin typeface="Calibri"/>
                <a:cs typeface="Calibri"/>
              </a:rPr>
              <a:t> </a:t>
            </a:r>
            <a:r>
              <a:rPr sz="650" spc="60" dirty="0">
                <a:latin typeface="Calibri"/>
                <a:cs typeface="Calibri"/>
              </a:rPr>
              <a:t>Shaaban</a:t>
            </a:r>
            <a:r>
              <a:rPr sz="650" spc="40" dirty="0">
                <a:latin typeface="Calibri"/>
                <a:cs typeface="Calibri"/>
              </a:rPr>
              <a:t> </a:t>
            </a:r>
            <a:r>
              <a:rPr sz="650" spc="55" dirty="0">
                <a:latin typeface="Calibri"/>
                <a:cs typeface="Calibri"/>
              </a:rPr>
              <a:t>και</a:t>
            </a:r>
            <a:r>
              <a:rPr sz="650" spc="25" dirty="0">
                <a:latin typeface="Calibri"/>
                <a:cs typeface="Calibri"/>
              </a:rPr>
              <a:t> </a:t>
            </a:r>
            <a:r>
              <a:rPr sz="650" spc="50" dirty="0">
                <a:latin typeface="Calibri"/>
                <a:cs typeface="Calibri"/>
              </a:rPr>
              <a:t>Stefan</a:t>
            </a:r>
            <a:r>
              <a:rPr sz="650" spc="30" dirty="0">
                <a:latin typeface="Calibri"/>
                <a:cs typeface="Calibri"/>
              </a:rPr>
              <a:t> </a:t>
            </a:r>
            <a:r>
              <a:rPr sz="650" spc="50" dirty="0">
                <a:latin typeface="Calibri"/>
                <a:cs typeface="Calibri"/>
              </a:rPr>
              <a:t>Schauer</a:t>
            </a:r>
            <a:endParaRPr sz="650">
              <a:latin typeface="Calibri"/>
              <a:cs typeface="Calibri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875030" y="761365"/>
            <a:ext cx="316928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959100" algn="l"/>
              </a:tabLst>
            </a:pPr>
            <a:r>
              <a:rPr spc="260" dirty="0">
                <a:solidFill>
                  <a:srgbClr val="000000"/>
                </a:solidFill>
              </a:rPr>
              <a:t>W</a:t>
            </a:r>
            <a:r>
              <a:rPr spc="125" dirty="0">
                <a:solidFill>
                  <a:srgbClr val="000000"/>
                </a:solidFill>
              </a:rPr>
              <a:t>i</a:t>
            </a:r>
            <a:r>
              <a:rPr spc="135" dirty="0">
                <a:solidFill>
                  <a:srgbClr val="000000"/>
                </a:solidFill>
              </a:rPr>
              <a:t>r</a:t>
            </a:r>
            <a:r>
              <a:rPr spc="160" dirty="0">
                <a:solidFill>
                  <a:srgbClr val="000000"/>
                </a:solidFill>
              </a:rPr>
              <a:t>e</a:t>
            </a:r>
            <a:r>
              <a:rPr spc="145" dirty="0">
                <a:solidFill>
                  <a:srgbClr val="000000"/>
                </a:solidFill>
              </a:rPr>
              <a:t>s</a:t>
            </a:r>
            <a:r>
              <a:rPr spc="170" dirty="0">
                <a:solidFill>
                  <a:srgbClr val="000000"/>
                </a:solidFill>
              </a:rPr>
              <a:t>h</a:t>
            </a:r>
            <a:r>
              <a:rPr spc="160" dirty="0">
                <a:solidFill>
                  <a:srgbClr val="000000"/>
                </a:solidFill>
              </a:rPr>
              <a:t>a</a:t>
            </a:r>
            <a:r>
              <a:rPr spc="135" dirty="0">
                <a:solidFill>
                  <a:srgbClr val="000000"/>
                </a:solidFill>
              </a:rPr>
              <a:t>r</a:t>
            </a:r>
            <a:r>
              <a:rPr spc="100" dirty="0">
                <a:solidFill>
                  <a:srgbClr val="000000"/>
                </a:solidFill>
              </a:rPr>
              <a:t>k</a:t>
            </a:r>
            <a:r>
              <a:rPr spc="190" dirty="0">
                <a:solidFill>
                  <a:srgbClr val="000000"/>
                </a:solidFill>
              </a:rPr>
              <a:t> </a:t>
            </a:r>
            <a:r>
              <a:rPr spc="210" dirty="0">
                <a:solidFill>
                  <a:srgbClr val="000000"/>
                </a:solidFill>
              </a:rPr>
              <a:t>Π</a:t>
            </a:r>
            <a:r>
              <a:rPr spc="165" dirty="0">
                <a:solidFill>
                  <a:srgbClr val="000000"/>
                </a:solidFill>
              </a:rPr>
              <a:t>α</a:t>
            </a:r>
            <a:r>
              <a:rPr spc="160" dirty="0">
                <a:solidFill>
                  <a:srgbClr val="000000"/>
                </a:solidFill>
              </a:rPr>
              <a:t>ρ</a:t>
            </a:r>
            <a:r>
              <a:rPr spc="165" dirty="0">
                <a:solidFill>
                  <a:srgbClr val="000000"/>
                </a:solidFill>
              </a:rPr>
              <a:t>ά</a:t>
            </a:r>
            <a:r>
              <a:rPr spc="155" dirty="0">
                <a:solidFill>
                  <a:srgbClr val="000000"/>
                </a:solidFill>
              </a:rPr>
              <a:t>δ</a:t>
            </a:r>
            <a:r>
              <a:rPr spc="145" dirty="0">
                <a:solidFill>
                  <a:srgbClr val="000000"/>
                </a:solidFill>
              </a:rPr>
              <a:t>ε</a:t>
            </a:r>
            <a:r>
              <a:rPr spc="114" dirty="0">
                <a:solidFill>
                  <a:srgbClr val="000000"/>
                </a:solidFill>
              </a:rPr>
              <a:t>ι</a:t>
            </a:r>
            <a:r>
              <a:rPr spc="150" dirty="0">
                <a:solidFill>
                  <a:srgbClr val="000000"/>
                </a:solidFill>
              </a:rPr>
              <a:t>γ</a:t>
            </a:r>
            <a:r>
              <a:rPr spc="170" dirty="0">
                <a:solidFill>
                  <a:srgbClr val="000000"/>
                </a:solidFill>
              </a:rPr>
              <a:t>μ</a:t>
            </a:r>
            <a:r>
              <a:rPr spc="105" dirty="0">
                <a:solidFill>
                  <a:srgbClr val="000000"/>
                </a:solidFill>
              </a:rPr>
              <a:t>α</a:t>
            </a:r>
            <a:r>
              <a:rPr dirty="0">
                <a:solidFill>
                  <a:srgbClr val="000000"/>
                </a:solidFill>
              </a:rPr>
              <a:t>	</a:t>
            </a:r>
            <a:endParaRPr spc="65" dirty="0">
              <a:solidFill>
                <a:srgbClr val="000000"/>
              </a:solidFill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688329" y="5774054"/>
            <a:ext cx="258445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75" dirty="0">
                <a:latin typeface="Calibri"/>
                <a:cs typeface="Calibri"/>
              </a:rPr>
              <a:t>K</a:t>
            </a:r>
            <a:r>
              <a:rPr sz="1100" spc="70" dirty="0">
                <a:latin typeface="Calibri"/>
                <a:cs typeface="Calibri"/>
              </a:rPr>
              <a:t>a</a:t>
            </a:r>
            <a:r>
              <a:rPr sz="1100" spc="55" dirty="0">
                <a:latin typeface="Calibri"/>
                <a:cs typeface="Calibri"/>
              </a:rPr>
              <a:t>l</a:t>
            </a:r>
            <a:r>
              <a:rPr sz="1100" spc="10" dirty="0">
                <a:latin typeface="Calibri"/>
                <a:cs typeface="Calibri"/>
              </a:rPr>
              <a:t>i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359940" y="5821362"/>
            <a:ext cx="4101465" cy="1821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95" dirty="0">
                <a:latin typeface="Calibri"/>
                <a:cs typeface="Calibri"/>
              </a:rPr>
              <a:t>Client</a:t>
            </a:r>
            <a:r>
              <a:rPr sz="1100" spc="160" dirty="0">
                <a:latin typeface="Calibri"/>
                <a:cs typeface="Calibri"/>
              </a:rPr>
              <a:t> </a:t>
            </a:r>
            <a:endParaRPr sz="1100" dirty="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9545955" y="5628322"/>
            <a:ext cx="996950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114" dirty="0">
                <a:latin typeface="Calibri"/>
                <a:cs typeface="Calibri"/>
              </a:rPr>
              <a:t>Ε</a:t>
            </a:r>
            <a:r>
              <a:rPr sz="1100" spc="100" dirty="0">
                <a:latin typeface="Calibri"/>
                <a:cs typeface="Calibri"/>
              </a:rPr>
              <a:t>ξ</a:t>
            </a:r>
            <a:r>
              <a:rPr sz="1100" spc="125" dirty="0">
                <a:latin typeface="Calibri"/>
                <a:cs typeface="Calibri"/>
              </a:rPr>
              <a:t>υ</a:t>
            </a:r>
            <a:r>
              <a:rPr sz="1100" spc="120" dirty="0">
                <a:latin typeface="Calibri"/>
                <a:cs typeface="Calibri"/>
              </a:rPr>
              <a:t>πηρ</a:t>
            </a:r>
            <a:r>
              <a:rPr sz="1100" spc="110" dirty="0">
                <a:latin typeface="Calibri"/>
                <a:cs typeface="Calibri"/>
              </a:rPr>
              <a:t>ε</a:t>
            </a:r>
            <a:r>
              <a:rPr sz="1100" spc="105" dirty="0">
                <a:latin typeface="Calibri"/>
                <a:cs typeface="Calibri"/>
              </a:rPr>
              <a:t>τ</a:t>
            </a:r>
            <a:r>
              <a:rPr sz="1100" spc="120" dirty="0">
                <a:latin typeface="Calibri"/>
                <a:cs typeface="Calibri"/>
              </a:rPr>
              <a:t>η</a:t>
            </a:r>
            <a:r>
              <a:rPr sz="1100" spc="100" dirty="0">
                <a:latin typeface="Calibri"/>
                <a:cs typeface="Calibri"/>
              </a:rPr>
              <a:t>τ</a:t>
            </a:r>
            <a:r>
              <a:rPr sz="1100" spc="125" dirty="0">
                <a:latin typeface="Calibri"/>
                <a:cs typeface="Calibri"/>
              </a:rPr>
              <a:t>ή</a:t>
            </a:r>
            <a:r>
              <a:rPr sz="1100" spc="45" dirty="0">
                <a:latin typeface="Calibri"/>
                <a:cs typeface="Calibri"/>
              </a:rPr>
              <a:t>ς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1127740" y="5971857"/>
            <a:ext cx="114935" cy="1244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50" spc="5" dirty="0">
                <a:latin typeface="Calibri"/>
                <a:cs typeface="Calibri"/>
              </a:rPr>
              <a:t>3</a:t>
            </a:r>
            <a:r>
              <a:rPr sz="650" spc="30" dirty="0">
                <a:latin typeface="Calibri"/>
                <a:cs typeface="Calibri"/>
              </a:rPr>
              <a:t>0</a:t>
            </a:r>
            <a:endParaRPr sz="650">
              <a:latin typeface="Calibri"/>
              <a:cs typeface="Calibri"/>
            </a:endParaRPr>
          </a:p>
        </p:txBody>
      </p:sp>
      <p:pic>
        <p:nvPicPr>
          <p:cNvPr id="15" name="object 15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56845" y="1371600"/>
            <a:ext cx="3475037" cy="4198620"/>
          </a:xfrm>
          <a:prstGeom prst="rect">
            <a:avLst/>
          </a:prstGeom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493509" y="33337"/>
            <a:ext cx="5347970" cy="6821170"/>
          </a:xfrm>
          <a:custGeom>
            <a:avLst/>
            <a:gdLst/>
            <a:ahLst/>
            <a:cxnLst/>
            <a:rect l="l" t="t" r="r" b="b"/>
            <a:pathLst>
              <a:path w="5347970" h="6821170">
                <a:moveTo>
                  <a:pt x="5347652" y="0"/>
                </a:moveTo>
                <a:lnTo>
                  <a:pt x="1917382" y="0"/>
                </a:lnTo>
                <a:lnTo>
                  <a:pt x="0" y="6820852"/>
                </a:lnTo>
                <a:lnTo>
                  <a:pt x="3430269" y="6820852"/>
                </a:lnTo>
                <a:lnTo>
                  <a:pt x="5347652" y="0"/>
                </a:lnTo>
                <a:close/>
              </a:path>
            </a:pathLst>
          </a:custGeom>
          <a:solidFill>
            <a:srgbClr val="FFB800">
              <a:alpha val="1254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4053204" y="0"/>
            <a:ext cx="2935605" cy="6879590"/>
            <a:chOff x="4053204" y="0"/>
            <a:chExt cx="2935605" cy="6879590"/>
          </a:xfrm>
        </p:grpSpPr>
        <p:sp>
          <p:nvSpPr>
            <p:cNvPr id="4" name="object 4"/>
            <p:cNvSpPr/>
            <p:nvPr/>
          </p:nvSpPr>
          <p:spPr>
            <a:xfrm>
              <a:off x="5453379" y="5112385"/>
              <a:ext cx="797560" cy="1738630"/>
            </a:xfrm>
            <a:custGeom>
              <a:avLst/>
              <a:gdLst/>
              <a:ahLst/>
              <a:cxnLst/>
              <a:rect l="l" t="t" r="r" b="b"/>
              <a:pathLst>
                <a:path w="797560" h="1738629">
                  <a:moveTo>
                    <a:pt x="609917" y="0"/>
                  </a:moveTo>
                  <a:lnTo>
                    <a:pt x="561340" y="6667"/>
                  </a:lnTo>
                  <a:lnTo>
                    <a:pt x="516572" y="25400"/>
                  </a:lnTo>
                  <a:lnTo>
                    <a:pt x="478155" y="55244"/>
                  </a:lnTo>
                  <a:lnTo>
                    <a:pt x="448310" y="94614"/>
                  </a:lnTo>
                  <a:lnTo>
                    <a:pt x="428625" y="142239"/>
                  </a:lnTo>
                  <a:lnTo>
                    <a:pt x="0" y="1738629"/>
                  </a:lnTo>
                  <a:lnTo>
                    <a:pt x="27940" y="1738629"/>
                  </a:lnTo>
                  <a:lnTo>
                    <a:pt x="453707" y="148907"/>
                  </a:lnTo>
                  <a:lnTo>
                    <a:pt x="470217" y="107950"/>
                  </a:lnTo>
                  <a:lnTo>
                    <a:pt x="496252" y="74294"/>
                  </a:lnTo>
                  <a:lnTo>
                    <a:pt x="529272" y="48577"/>
                  </a:lnTo>
                  <a:lnTo>
                    <a:pt x="567690" y="32384"/>
                  </a:lnTo>
                  <a:lnTo>
                    <a:pt x="609282" y="26669"/>
                  </a:lnTo>
                  <a:lnTo>
                    <a:pt x="698432" y="26669"/>
                  </a:lnTo>
                  <a:lnTo>
                    <a:pt x="658812" y="6667"/>
                  </a:lnTo>
                  <a:lnTo>
                    <a:pt x="609917" y="0"/>
                  </a:lnTo>
                  <a:close/>
                </a:path>
                <a:path w="797560" h="1738629">
                  <a:moveTo>
                    <a:pt x="698432" y="26669"/>
                  </a:moveTo>
                  <a:lnTo>
                    <a:pt x="609282" y="26669"/>
                  </a:lnTo>
                  <a:lnTo>
                    <a:pt x="652145" y="32384"/>
                  </a:lnTo>
                  <a:lnTo>
                    <a:pt x="709295" y="60959"/>
                  </a:lnTo>
                  <a:lnTo>
                    <a:pt x="750252" y="109537"/>
                  </a:lnTo>
                  <a:lnTo>
                    <a:pt x="770572" y="170497"/>
                  </a:lnTo>
                  <a:lnTo>
                    <a:pt x="771525" y="202882"/>
                  </a:lnTo>
                  <a:lnTo>
                    <a:pt x="766127" y="235584"/>
                  </a:lnTo>
                  <a:lnTo>
                    <a:pt x="362585" y="1738629"/>
                  </a:lnTo>
                  <a:lnTo>
                    <a:pt x="390207" y="1738629"/>
                  </a:lnTo>
                  <a:lnTo>
                    <a:pt x="791210" y="242252"/>
                  </a:lnTo>
                  <a:lnTo>
                    <a:pt x="797560" y="204787"/>
                  </a:lnTo>
                  <a:lnTo>
                    <a:pt x="796290" y="167322"/>
                  </a:lnTo>
                  <a:lnTo>
                    <a:pt x="772795" y="96202"/>
                  </a:lnTo>
                  <a:lnTo>
                    <a:pt x="724217" y="39687"/>
                  </a:lnTo>
                  <a:lnTo>
                    <a:pt x="698432" y="26669"/>
                  </a:lnTo>
                  <a:close/>
                </a:path>
              </a:pathLst>
            </a:custGeom>
            <a:solidFill>
              <a:srgbClr val="D679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4443729" y="4444"/>
              <a:ext cx="2545080" cy="6838315"/>
            </a:xfrm>
            <a:custGeom>
              <a:avLst/>
              <a:gdLst/>
              <a:ahLst/>
              <a:cxnLst/>
              <a:rect l="l" t="t" r="r" b="b"/>
              <a:pathLst>
                <a:path w="2545079" h="6838315">
                  <a:moveTo>
                    <a:pt x="1321435" y="2283459"/>
                  </a:moveTo>
                  <a:lnTo>
                    <a:pt x="1271587" y="2291715"/>
                  </a:lnTo>
                  <a:lnTo>
                    <a:pt x="1226185" y="2312669"/>
                  </a:lnTo>
                  <a:lnTo>
                    <a:pt x="1187767" y="2345690"/>
                  </a:lnTo>
                  <a:lnTo>
                    <a:pt x="1159510" y="2389504"/>
                  </a:lnTo>
                  <a:lnTo>
                    <a:pt x="1159510" y="2390775"/>
                  </a:lnTo>
                  <a:lnTo>
                    <a:pt x="819150" y="3659187"/>
                  </a:lnTo>
                  <a:lnTo>
                    <a:pt x="0" y="6837045"/>
                  </a:lnTo>
                  <a:lnTo>
                    <a:pt x="6667" y="6837680"/>
                  </a:lnTo>
                  <a:lnTo>
                    <a:pt x="20955" y="6838314"/>
                  </a:lnTo>
                  <a:lnTo>
                    <a:pt x="26670" y="6838314"/>
                  </a:lnTo>
                  <a:lnTo>
                    <a:pt x="843365" y="3665219"/>
                  </a:lnTo>
                  <a:lnTo>
                    <a:pt x="1183322" y="2398077"/>
                  </a:lnTo>
                  <a:lnTo>
                    <a:pt x="1208087" y="2360612"/>
                  </a:lnTo>
                  <a:lnTo>
                    <a:pt x="1241107" y="2332354"/>
                  </a:lnTo>
                  <a:lnTo>
                    <a:pt x="1279842" y="2314575"/>
                  </a:lnTo>
                  <a:lnTo>
                    <a:pt x="1322705" y="2307907"/>
                  </a:lnTo>
                  <a:lnTo>
                    <a:pt x="1417637" y="2307907"/>
                  </a:lnTo>
                  <a:lnTo>
                    <a:pt x="1372870" y="2289492"/>
                  </a:lnTo>
                  <a:lnTo>
                    <a:pt x="1321435" y="2283459"/>
                  </a:lnTo>
                  <a:close/>
                </a:path>
                <a:path w="2545079" h="6838315">
                  <a:moveTo>
                    <a:pt x="1417637" y="2307907"/>
                  </a:moveTo>
                  <a:lnTo>
                    <a:pt x="1322705" y="2307907"/>
                  </a:lnTo>
                  <a:lnTo>
                    <a:pt x="1366837" y="2313622"/>
                  </a:lnTo>
                  <a:lnTo>
                    <a:pt x="1412557" y="2334259"/>
                  </a:lnTo>
                  <a:lnTo>
                    <a:pt x="1448435" y="2367279"/>
                  </a:lnTo>
                  <a:lnTo>
                    <a:pt x="1472565" y="2409190"/>
                  </a:lnTo>
                  <a:lnTo>
                    <a:pt x="1483042" y="2456815"/>
                  </a:lnTo>
                  <a:lnTo>
                    <a:pt x="1477962" y="2506979"/>
                  </a:lnTo>
                  <a:lnTo>
                    <a:pt x="1220152" y="3458209"/>
                  </a:lnTo>
                  <a:lnTo>
                    <a:pt x="1214120" y="3493769"/>
                  </a:lnTo>
                  <a:lnTo>
                    <a:pt x="1223010" y="3563937"/>
                  </a:lnTo>
                  <a:lnTo>
                    <a:pt x="1258570" y="3627119"/>
                  </a:lnTo>
                  <a:lnTo>
                    <a:pt x="1314767" y="3670300"/>
                  </a:lnTo>
                  <a:lnTo>
                    <a:pt x="1397635" y="3689667"/>
                  </a:lnTo>
                  <a:lnTo>
                    <a:pt x="1444625" y="3683000"/>
                  </a:lnTo>
                  <a:lnTo>
                    <a:pt x="1487805" y="3665219"/>
                  </a:lnTo>
                  <a:lnTo>
                    <a:pt x="1490662" y="3662997"/>
                  </a:lnTo>
                  <a:lnTo>
                    <a:pt x="1403985" y="3662997"/>
                  </a:lnTo>
                  <a:lnTo>
                    <a:pt x="1354137" y="3657917"/>
                  </a:lnTo>
                  <a:lnTo>
                    <a:pt x="1299210" y="3630612"/>
                  </a:lnTo>
                  <a:lnTo>
                    <a:pt x="1259205" y="3584575"/>
                  </a:lnTo>
                  <a:lnTo>
                    <a:pt x="1239202" y="3526472"/>
                  </a:lnTo>
                  <a:lnTo>
                    <a:pt x="1238567" y="3495675"/>
                  </a:lnTo>
                  <a:lnTo>
                    <a:pt x="1243965" y="3464559"/>
                  </a:lnTo>
                  <a:lnTo>
                    <a:pt x="1502092" y="2513329"/>
                  </a:lnTo>
                  <a:lnTo>
                    <a:pt x="1508442" y="2464434"/>
                  </a:lnTo>
                  <a:lnTo>
                    <a:pt x="1502092" y="2417444"/>
                  </a:lnTo>
                  <a:lnTo>
                    <a:pt x="1483995" y="2374265"/>
                  </a:lnTo>
                  <a:lnTo>
                    <a:pt x="1455737" y="2337117"/>
                  </a:lnTo>
                  <a:lnTo>
                    <a:pt x="1418272" y="2308225"/>
                  </a:lnTo>
                  <a:lnTo>
                    <a:pt x="1417637" y="2307907"/>
                  </a:lnTo>
                  <a:close/>
                </a:path>
                <a:path w="2545079" h="6838315">
                  <a:moveTo>
                    <a:pt x="2545079" y="0"/>
                  </a:moveTo>
                  <a:lnTo>
                    <a:pt x="2518410" y="0"/>
                  </a:lnTo>
                  <a:lnTo>
                    <a:pt x="1939290" y="2101215"/>
                  </a:lnTo>
                  <a:lnTo>
                    <a:pt x="1547495" y="3546792"/>
                  </a:lnTo>
                  <a:lnTo>
                    <a:pt x="1526540" y="3592512"/>
                  </a:lnTo>
                  <a:lnTo>
                    <a:pt x="1493520" y="3628390"/>
                  </a:lnTo>
                  <a:lnTo>
                    <a:pt x="1451610" y="3652519"/>
                  </a:lnTo>
                  <a:lnTo>
                    <a:pt x="1403985" y="3662997"/>
                  </a:lnTo>
                  <a:lnTo>
                    <a:pt x="1490662" y="3662997"/>
                  </a:lnTo>
                  <a:lnTo>
                    <a:pt x="1525270" y="3636962"/>
                  </a:lnTo>
                  <a:lnTo>
                    <a:pt x="1554162" y="3599497"/>
                  </a:lnTo>
                  <a:lnTo>
                    <a:pt x="1572895" y="3554412"/>
                  </a:lnTo>
                  <a:lnTo>
                    <a:pt x="1964690" y="2108834"/>
                  </a:lnTo>
                  <a:lnTo>
                    <a:pt x="2540000" y="16509"/>
                  </a:lnTo>
                  <a:lnTo>
                    <a:pt x="2543810" y="3809"/>
                  </a:lnTo>
                  <a:lnTo>
                    <a:pt x="2545079" y="0"/>
                  </a:lnTo>
                  <a:close/>
                </a:path>
              </a:pathLst>
            </a:custGeom>
            <a:solidFill>
              <a:srgbClr val="FFB8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4064317" y="635"/>
              <a:ext cx="1818639" cy="6857365"/>
            </a:xfrm>
            <a:custGeom>
              <a:avLst/>
              <a:gdLst/>
              <a:ahLst/>
              <a:cxnLst/>
              <a:rect l="l" t="t" r="r" b="b"/>
              <a:pathLst>
                <a:path w="1818639" h="6857365">
                  <a:moveTo>
                    <a:pt x="1818322" y="0"/>
                  </a:moveTo>
                  <a:lnTo>
                    <a:pt x="0" y="6857365"/>
                  </a:lnTo>
                </a:path>
              </a:pathLst>
            </a:custGeom>
            <a:ln w="22225">
              <a:solidFill>
                <a:srgbClr val="D6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7" name="object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549832" y="6167437"/>
            <a:ext cx="3293427" cy="611187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9917430" y="33019"/>
            <a:ext cx="2174240" cy="1244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50" spc="60" dirty="0">
                <a:solidFill>
                  <a:srgbClr val="FFFFFF"/>
                </a:solidFill>
                <a:latin typeface="Calibri"/>
                <a:cs typeface="Calibri"/>
              </a:rPr>
              <a:t>CSP004_C_E:</a:t>
            </a:r>
            <a:r>
              <a:rPr sz="65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650" spc="55" dirty="0">
                <a:solidFill>
                  <a:srgbClr val="FFFFFF"/>
                </a:solidFill>
                <a:latin typeface="Calibri"/>
                <a:cs typeface="Calibri"/>
              </a:rPr>
              <a:t>Abdelkader</a:t>
            </a:r>
            <a:r>
              <a:rPr sz="65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650" spc="60" dirty="0">
                <a:solidFill>
                  <a:srgbClr val="FFFFFF"/>
                </a:solidFill>
                <a:latin typeface="Calibri"/>
                <a:cs typeface="Calibri"/>
              </a:rPr>
              <a:t>Shaaban</a:t>
            </a:r>
            <a:r>
              <a:rPr sz="65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650" spc="55" dirty="0">
                <a:solidFill>
                  <a:srgbClr val="FFFFFF"/>
                </a:solidFill>
                <a:latin typeface="Calibri"/>
                <a:cs typeface="Calibri"/>
              </a:rPr>
              <a:t>και</a:t>
            </a:r>
            <a:r>
              <a:rPr sz="650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650" spc="50" dirty="0">
                <a:solidFill>
                  <a:srgbClr val="FFFFFF"/>
                </a:solidFill>
                <a:latin typeface="Calibri"/>
                <a:cs typeface="Calibri"/>
              </a:rPr>
              <a:t>Stefan</a:t>
            </a:r>
            <a:r>
              <a:rPr sz="65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650" spc="50" dirty="0">
                <a:solidFill>
                  <a:srgbClr val="FFFFFF"/>
                </a:solidFill>
                <a:latin typeface="Calibri"/>
                <a:cs typeface="Calibri"/>
              </a:rPr>
              <a:t>Schauer</a:t>
            </a:r>
            <a:endParaRPr sz="650">
              <a:latin typeface="Calibri"/>
              <a:cs typeface="Calibri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7049769" y="2119312"/>
            <a:ext cx="3257550" cy="5969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750" spc="204" dirty="0">
                <a:solidFill>
                  <a:srgbClr val="FFB800"/>
                </a:solidFill>
              </a:rPr>
              <a:t>Σας</a:t>
            </a:r>
            <a:r>
              <a:rPr sz="3750" spc="130" dirty="0">
                <a:solidFill>
                  <a:srgbClr val="FFB800"/>
                </a:solidFill>
              </a:rPr>
              <a:t> </a:t>
            </a:r>
            <a:r>
              <a:rPr sz="3750" spc="229" dirty="0">
                <a:solidFill>
                  <a:srgbClr val="FFB800"/>
                </a:solidFill>
              </a:rPr>
              <a:t>ευχαριστώ</a:t>
            </a:r>
            <a:endParaRPr sz="3750"/>
          </a:p>
        </p:txBody>
      </p:sp>
      <p:sp>
        <p:nvSpPr>
          <p:cNvPr id="10" name="object 10"/>
          <p:cNvSpPr txBox="1"/>
          <p:nvPr/>
        </p:nvSpPr>
        <p:spPr>
          <a:xfrm>
            <a:off x="7049769" y="3338512"/>
            <a:ext cx="3314065" cy="127470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l"/>
            <a:r>
              <a:rPr sz="1000" spc="100" dirty="0">
                <a:solidFill>
                  <a:srgbClr val="FFFFFF"/>
                </a:solidFill>
                <a:latin typeface="Calibri"/>
                <a:cs typeface="Calibri"/>
              </a:rPr>
              <a:t>Παρακαλούμε </a:t>
            </a:r>
            <a:r>
              <a:rPr sz="1000" spc="80" dirty="0">
                <a:solidFill>
                  <a:srgbClr val="FFFFFF"/>
                </a:solidFill>
                <a:latin typeface="Calibri"/>
                <a:cs typeface="Calibri"/>
              </a:rPr>
              <a:t>στείλτε </a:t>
            </a:r>
            <a:r>
              <a:rPr sz="1000" spc="90" dirty="0">
                <a:solidFill>
                  <a:srgbClr val="FFFFFF"/>
                </a:solidFill>
                <a:latin typeface="Calibri"/>
                <a:cs typeface="Calibri"/>
              </a:rPr>
              <a:t>όλες </a:t>
            </a:r>
            <a:r>
              <a:rPr sz="1000" spc="70" dirty="0">
                <a:solidFill>
                  <a:srgbClr val="FFFFFF"/>
                </a:solidFill>
                <a:latin typeface="Calibri"/>
                <a:cs typeface="Calibri"/>
              </a:rPr>
              <a:t>τις </a:t>
            </a:r>
            <a:r>
              <a:rPr sz="1000" spc="90" dirty="0">
                <a:solidFill>
                  <a:srgbClr val="FFFFFF"/>
                </a:solidFill>
                <a:latin typeface="Calibri"/>
                <a:cs typeface="Calibri"/>
              </a:rPr>
              <a:t>ερωτήσεις </a:t>
            </a:r>
            <a:r>
              <a:rPr sz="1000" spc="95" dirty="0" err="1">
                <a:solidFill>
                  <a:srgbClr val="FFFFFF"/>
                </a:solidFill>
                <a:latin typeface="Calibri"/>
                <a:cs typeface="Calibri"/>
              </a:rPr>
              <a:t>στη</a:t>
            </a:r>
            <a:r>
              <a:rPr sz="1000" spc="9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1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lang="en-US" sz="1800" b="0" i="0" u="none" strike="noStrike" baseline="0" dirty="0">
                <a:solidFill>
                  <a:srgbClr val="FFFFFF"/>
                </a:solidFill>
                <a:latin typeface="CenturyGothic"/>
              </a:rPr>
              <a:t>Abdelkader Shaaban,</a:t>
            </a:r>
          </a:p>
          <a:p>
            <a:pPr algn="l"/>
            <a:r>
              <a:rPr lang="en-US" sz="1800" b="0" i="0" u="none" strike="noStrike" baseline="0" dirty="0">
                <a:solidFill>
                  <a:srgbClr val="87882D"/>
                </a:solidFill>
                <a:latin typeface="CenturyGothic"/>
              </a:rPr>
              <a:t>abdelkader.Shaaban@ait.ac.at</a:t>
            </a:r>
          </a:p>
          <a:p>
            <a:pPr algn="l"/>
            <a:r>
              <a:rPr lang="en-US" sz="1800" b="0" i="0" u="none" strike="noStrike" baseline="0" dirty="0">
                <a:solidFill>
                  <a:srgbClr val="FFFFFF"/>
                </a:solidFill>
                <a:latin typeface="CenturyGothic"/>
              </a:rPr>
              <a:t>Stefan Schauer</a:t>
            </a:r>
          </a:p>
          <a:p>
            <a:pPr algn="l"/>
            <a:r>
              <a:rPr lang="en-US" sz="1800" b="0" i="0" u="none" strike="noStrike" baseline="0" dirty="0">
                <a:solidFill>
                  <a:srgbClr val="87882D"/>
                </a:solidFill>
                <a:latin typeface="CenturyGothic"/>
              </a:rPr>
              <a:t>Stefan.Schauer@ait.ac.at</a:t>
            </a:r>
            <a:endParaRPr sz="10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0843260" cy="6883400"/>
            <a:chOff x="0" y="0"/>
            <a:chExt cx="10843260" cy="6883400"/>
          </a:xfrm>
        </p:grpSpPr>
        <p:sp>
          <p:nvSpPr>
            <p:cNvPr id="3" name="object 3"/>
            <p:cNvSpPr/>
            <p:nvPr/>
          </p:nvSpPr>
          <p:spPr>
            <a:xfrm>
              <a:off x="5386387" y="1270"/>
              <a:ext cx="5361305" cy="6838950"/>
            </a:xfrm>
            <a:custGeom>
              <a:avLst/>
              <a:gdLst/>
              <a:ahLst/>
              <a:cxnLst/>
              <a:rect l="l" t="t" r="r" b="b"/>
              <a:pathLst>
                <a:path w="5361305" h="6838950">
                  <a:moveTo>
                    <a:pt x="5360987" y="0"/>
                  </a:moveTo>
                  <a:lnTo>
                    <a:pt x="1922145" y="0"/>
                  </a:lnTo>
                  <a:lnTo>
                    <a:pt x="0" y="6838950"/>
                  </a:lnTo>
                  <a:lnTo>
                    <a:pt x="3438842" y="6838950"/>
                  </a:lnTo>
                  <a:lnTo>
                    <a:pt x="5360987" y="0"/>
                  </a:lnTo>
                  <a:close/>
                </a:path>
              </a:pathLst>
            </a:custGeom>
            <a:solidFill>
              <a:srgbClr val="FFB800">
                <a:alpha val="22352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4563109" y="0"/>
              <a:ext cx="1924685" cy="6858000"/>
            </a:xfrm>
            <a:custGeom>
              <a:avLst/>
              <a:gdLst/>
              <a:ahLst/>
              <a:cxnLst/>
              <a:rect l="l" t="t" r="r" b="b"/>
              <a:pathLst>
                <a:path w="1924685" h="6858000">
                  <a:moveTo>
                    <a:pt x="1924685" y="0"/>
                  </a:moveTo>
                  <a:lnTo>
                    <a:pt x="0" y="6858000"/>
                  </a:lnTo>
                </a:path>
              </a:pathLst>
            </a:custGeom>
            <a:ln w="25400">
              <a:solidFill>
                <a:srgbClr val="D6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3508375" y="0"/>
              <a:ext cx="2549525" cy="6847205"/>
            </a:xfrm>
            <a:custGeom>
              <a:avLst/>
              <a:gdLst/>
              <a:ahLst/>
              <a:cxnLst/>
              <a:rect l="l" t="t" r="r" b="b"/>
              <a:pathLst>
                <a:path w="2549525" h="6847205">
                  <a:moveTo>
                    <a:pt x="1325562" y="2279332"/>
                  </a:moveTo>
                  <a:lnTo>
                    <a:pt x="1275397" y="2287587"/>
                  </a:lnTo>
                  <a:lnTo>
                    <a:pt x="1229995" y="2308542"/>
                  </a:lnTo>
                  <a:lnTo>
                    <a:pt x="1191577" y="2341879"/>
                  </a:lnTo>
                  <a:lnTo>
                    <a:pt x="1162685" y="2385695"/>
                  </a:lnTo>
                  <a:lnTo>
                    <a:pt x="1162685" y="2386965"/>
                  </a:lnTo>
                  <a:lnTo>
                    <a:pt x="821689" y="3659187"/>
                  </a:lnTo>
                  <a:lnTo>
                    <a:pt x="0" y="6845934"/>
                  </a:lnTo>
                  <a:lnTo>
                    <a:pt x="6667" y="6846887"/>
                  </a:lnTo>
                  <a:lnTo>
                    <a:pt x="20002" y="6847205"/>
                  </a:lnTo>
                  <a:lnTo>
                    <a:pt x="26670" y="6847205"/>
                  </a:lnTo>
                  <a:lnTo>
                    <a:pt x="845905" y="3665220"/>
                  </a:lnTo>
                  <a:lnTo>
                    <a:pt x="1186814" y="2394585"/>
                  </a:lnTo>
                  <a:lnTo>
                    <a:pt x="1211579" y="2356802"/>
                  </a:lnTo>
                  <a:lnTo>
                    <a:pt x="1244917" y="2328545"/>
                  </a:lnTo>
                  <a:lnTo>
                    <a:pt x="1283970" y="2310447"/>
                  </a:lnTo>
                  <a:lnTo>
                    <a:pt x="1326514" y="2303779"/>
                  </a:lnTo>
                  <a:lnTo>
                    <a:pt x="1421635" y="2303779"/>
                  </a:lnTo>
                  <a:lnTo>
                    <a:pt x="1377314" y="2285365"/>
                  </a:lnTo>
                  <a:lnTo>
                    <a:pt x="1325562" y="2279332"/>
                  </a:lnTo>
                  <a:close/>
                </a:path>
                <a:path w="2549525" h="6847205">
                  <a:moveTo>
                    <a:pt x="1421635" y="2303779"/>
                  </a:moveTo>
                  <a:lnTo>
                    <a:pt x="1326514" y="2303779"/>
                  </a:lnTo>
                  <a:lnTo>
                    <a:pt x="1370964" y="2309495"/>
                  </a:lnTo>
                  <a:lnTo>
                    <a:pt x="1416685" y="2330450"/>
                  </a:lnTo>
                  <a:lnTo>
                    <a:pt x="1452879" y="2363470"/>
                  </a:lnTo>
                  <a:lnTo>
                    <a:pt x="1477010" y="2405697"/>
                  </a:lnTo>
                  <a:lnTo>
                    <a:pt x="1487487" y="2453322"/>
                  </a:lnTo>
                  <a:lnTo>
                    <a:pt x="1482407" y="2503487"/>
                  </a:lnTo>
                  <a:lnTo>
                    <a:pt x="1223645" y="3457575"/>
                  </a:lnTo>
                  <a:lnTo>
                    <a:pt x="1217929" y="3493135"/>
                  </a:lnTo>
                  <a:lnTo>
                    <a:pt x="1226820" y="3563620"/>
                  </a:lnTo>
                  <a:lnTo>
                    <a:pt x="1262379" y="3626802"/>
                  </a:lnTo>
                  <a:lnTo>
                    <a:pt x="1318577" y="3670300"/>
                  </a:lnTo>
                  <a:lnTo>
                    <a:pt x="1401762" y="3689667"/>
                  </a:lnTo>
                  <a:lnTo>
                    <a:pt x="1449070" y="3683317"/>
                  </a:lnTo>
                  <a:lnTo>
                    <a:pt x="1492250" y="3665220"/>
                  </a:lnTo>
                  <a:lnTo>
                    <a:pt x="1495163" y="3662997"/>
                  </a:lnTo>
                  <a:lnTo>
                    <a:pt x="1408112" y="3662997"/>
                  </a:lnTo>
                  <a:lnTo>
                    <a:pt x="1358264" y="3657917"/>
                  </a:lnTo>
                  <a:lnTo>
                    <a:pt x="1303020" y="3630612"/>
                  </a:lnTo>
                  <a:lnTo>
                    <a:pt x="1263014" y="3584257"/>
                  </a:lnTo>
                  <a:lnTo>
                    <a:pt x="1243012" y="3526154"/>
                  </a:lnTo>
                  <a:lnTo>
                    <a:pt x="1242377" y="3495357"/>
                  </a:lnTo>
                  <a:lnTo>
                    <a:pt x="1247775" y="3463925"/>
                  </a:lnTo>
                  <a:lnTo>
                    <a:pt x="1506537" y="2509837"/>
                  </a:lnTo>
                  <a:lnTo>
                    <a:pt x="1512887" y="2460942"/>
                  </a:lnTo>
                  <a:lnTo>
                    <a:pt x="1506537" y="2413952"/>
                  </a:lnTo>
                  <a:lnTo>
                    <a:pt x="1488439" y="2370454"/>
                  </a:lnTo>
                  <a:lnTo>
                    <a:pt x="1460182" y="2333307"/>
                  </a:lnTo>
                  <a:lnTo>
                    <a:pt x="1422400" y="2304097"/>
                  </a:lnTo>
                  <a:lnTo>
                    <a:pt x="1421635" y="2303779"/>
                  </a:lnTo>
                  <a:close/>
                </a:path>
                <a:path w="2549525" h="6847205">
                  <a:moveTo>
                    <a:pt x="2549525" y="0"/>
                  </a:moveTo>
                  <a:lnTo>
                    <a:pt x="2523172" y="0"/>
                  </a:lnTo>
                  <a:lnTo>
                    <a:pt x="1945322" y="2096770"/>
                  </a:lnTo>
                  <a:lnTo>
                    <a:pt x="1552257" y="3546475"/>
                  </a:lnTo>
                  <a:lnTo>
                    <a:pt x="1531302" y="3592195"/>
                  </a:lnTo>
                  <a:lnTo>
                    <a:pt x="1497964" y="3628390"/>
                  </a:lnTo>
                  <a:lnTo>
                    <a:pt x="1456054" y="3652520"/>
                  </a:lnTo>
                  <a:lnTo>
                    <a:pt x="1408112" y="3662997"/>
                  </a:lnTo>
                  <a:lnTo>
                    <a:pt x="1495163" y="3662997"/>
                  </a:lnTo>
                  <a:lnTo>
                    <a:pt x="1529714" y="3636645"/>
                  </a:lnTo>
                  <a:lnTo>
                    <a:pt x="1558925" y="3599179"/>
                  </a:lnTo>
                  <a:lnTo>
                    <a:pt x="1577339" y="3554095"/>
                  </a:lnTo>
                  <a:lnTo>
                    <a:pt x="1970722" y="2104390"/>
                  </a:lnTo>
                  <a:lnTo>
                    <a:pt x="2547620" y="5715"/>
                  </a:lnTo>
                  <a:lnTo>
                    <a:pt x="2549525" y="0"/>
                  </a:lnTo>
                  <a:close/>
                </a:path>
              </a:pathLst>
            </a:custGeom>
            <a:solidFill>
              <a:srgbClr val="FFB8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5841365" cy="6858000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549832" y="6167754"/>
              <a:ext cx="3293427" cy="611187"/>
            </a:xfrm>
            <a:prstGeom prst="rect">
              <a:avLst/>
            </a:prstGeom>
          </p:spPr>
        </p:pic>
      </p:grpSp>
      <p:sp>
        <p:nvSpPr>
          <p:cNvPr id="8" name="object 8"/>
          <p:cNvSpPr txBox="1"/>
          <p:nvPr/>
        </p:nvSpPr>
        <p:spPr>
          <a:xfrm>
            <a:off x="9917430" y="33019"/>
            <a:ext cx="2174240" cy="1244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50" spc="60" dirty="0">
                <a:latin typeface="Calibri"/>
                <a:cs typeface="Calibri"/>
              </a:rPr>
              <a:t>CSP004_C_E:</a:t>
            </a:r>
            <a:r>
              <a:rPr sz="650" spc="35" dirty="0">
                <a:latin typeface="Calibri"/>
                <a:cs typeface="Calibri"/>
              </a:rPr>
              <a:t> </a:t>
            </a:r>
            <a:r>
              <a:rPr sz="650" spc="55" dirty="0">
                <a:latin typeface="Calibri"/>
                <a:cs typeface="Calibri"/>
              </a:rPr>
              <a:t>Abdelkader</a:t>
            </a:r>
            <a:r>
              <a:rPr sz="650" spc="30" dirty="0">
                <a:latin typeface="Calibri"/>
                <a:cs typeface="Calibri"/>
              </a:rPr>
              <a:t> </a:t>
            </a:r>
            <a:r>
              <a:rPr sz="650" spc="60" dirty="0">
                <a:latin typeface="Calibri"/>
                <a:cs typeface="Calibri"/>
              </a:rPr>
              <a:t>Shaaban</a:t>
            </a:r>
            <a:r>
              <a:rPr sz="650" spc="40" dirty="0">
                <a:latin typeface="Calibri"/>
                <a:cs typeface="Calibri"/>
              </a:rPr>
              <a:t> </a:t>
            </a:r>
            <a:r>
              <a:rPr sz="650" spc="55" dirty="0">
                <a:latin typeface="Calibri"/>
                <a:cs typeface="Calibri"/>
              </a:rPr>
              <a:t>και</a:t>
            </a:r>
            <a:r>
              <a:rPr sz="650" spc="25" dirty="0">
                <a:latin typeface="Calibri"/>
                <a:cs typeface="Calibri"/>
              </a:rPr>
              <a:t> </a:t>
            </a:r>
            <a:r>
              <a:rPr sz="650" spc="50" dirty="0">
                <a:latin typeface="Calibri"/>
                <a:cs typeface="Calibri"/>
              </a:rPr>
              <a:t>Stefan</a:t>
            </a:r>
            <a:r>
              <a:rPr sz="650" spc="25" dirty="0">
                <a:latin typeface="Calibri"/>
                <a:cs typeface="Calibri"/>
              </a:rPr>
              <a:t> </a:t>
            </a:r>
            <a:r>
              <a:rPr sz="650" spc="50" dirty="0">
                <a:latin typeface="Calibri"/>
                <a:cs typeface="Calibri"/>
              </a:rPr>
              <a:t>Schauer</a:t>
            </a:r>
            <a:endParaRPr sz="650">
              <a:latin typeface="Calibri"/>
              <a:cs typeface="Calibri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7812087" y="683259"/>
            <a:ext cx="3685540" cy="1244600"/>
          </a:xfrm>
          <a:prstGeom prst="rect">
            <a:avLst/>
          </a:prstGeom>
        </p:spPr>
        <p:txBody>
          <a:bodyPr vert="horz" wrap="square" lIns="0" tIns="41910" rIns="0" bIns="0" rtlCol="0">
            <a:spAutoFit/>
          </a:bodyPr>
          <a:lstStyle/>
          <a:p>
            <a:pPr marL="12700" marR="5080" algn="ctr">
              <a:lnSpc>
                <a:spcPts val="3150"/>
              </a:lnSpc>
              <a:spcBef>
                <a:spcPts val="330"/>
              </a:spcBef>
            </a:pPr>
            <a:r>
              <a:rPr sz="2750" spc="135" dirty="0">
                <a:solidFill>
                  <a:srgbClr val="000000"/>
                </a:solidFill>
                <a:latin typeface="Calibri"/>
                <a:cs typeface="Calibri"/>
              </a:rPr>
              <a:t>Προστασία</a:t>
            </a:r>
            <a:r>
              <a:rPr sz="2750" spc="8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750" spc="114" dirty="0">
                <a:solidFill>
                  <a:srgbClr val="000000"/>
                </a:solidFill>
                <a:latin typeface="Calibri"/>
                <a:cs typeface="Calibri"/>
              </a:rPr>
              <a:t>δικτύου</a:t>
            </a:r>
            <a:r>
              <a:rPr sz="2750" spc="7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750" spc="114" dirty="0">
                <a:solidFill>
                  <a:srgbClr val="000000"/>
                </a:solidFill>
                <a:latin typeface="Calibri"/>
                <a:cs typeface="Calibri"/>
              </a:rPr>
              <a:t>για </a:t>
            </a:r>
            <a:r>
              <a:rPr sz="2750" spc="-60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750" spc="125" dirty="0">
                <a:solidFill>
                  <a:srgbClr val="000000"/>
                </a:solidFill>
                <a:latin typeface="Calibri"/>
                <a:cs typeface="Calibri"/>
              </a:rPr>
              <a:t>συστήματα </a:t>
            </a:r>
            <a:r>
              <a:rPr sz="2750" spc="100" dirty="0">
                <a:solidFill>
                  <a:srgbClr val="000000"/>
                </a:solidFill>
                <a:latin typeface="Calibri"/>
                <a:cs typeface="Calibri"/>
              </a:rPr>
              <a:t>ελέγχου </a:t>
            </a:r>
            <a:r>
              <a:rPr sz="2750" spc="10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750" spc="90" dirty="0">
                <a:solidFill>
                  <a:srgbClr val="000000"/>
                </a:solidFill>
                <a:latin typeface="Calibri"/>
                <a:cs typeface="Calibri"/>
              </a:rPr>
              <a:t>ενέργειας</a:t>
            </a:r>
            <a:endParaRPr sz="275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198359" y="2121534"/>
            <a:ext cx="2496185" cy="5359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350" b="1" spc="240" dirty="0">
                <a:solidFill>
                  <a:srgbClr val="D6791A"/>
                </a:solidFill>
                <a:latin typeface="Calibri"/>
                <a:cs typeface="Calibri"/>
              </a:rPr>
              <a:t>CSP004_C_E</a:t>
            </a:r>
            <a:endParaRPr sz="335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6892290" y="3287395"/>
            <a:ext cx="3094990" cy="922019"/>
          </a:xfrm>
          <a:prstGeom prst="rect">
            <a:avLst/>
          </a:prstGeom>
        </p:spPr>
        <p:txBody>
          <a:bodyPr vert="horz" wrap="square" lIns="0" tIns="825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50"/>
              </a:spcBef>
            </a:pPr>
            <a:r>
              <a:rPr sz="1000" spc="125" dirty="0">
                <a:latin typeface="Calibri"/>
                <a:cs typeface="Calibri"/>
              </a:rPr>
              <a:t>ΠΑΡΟΥΣ</a:t>
            </a:r>
            <a:r>
              <a:rPr lang="en-US" sz="1000" spc="125" dirty="0">
                <a:latin typeface="Calibri"/>
                <a:cs typeface="Calibri"/>
              </a:rPr>
              <a:t>I</a:t>
            </a:r>
            <a:r>
              <a:rPr sz="1000" spc="125" dirty="0">
                <a:latin typeface="Calibri"/>
                <a:cs typeface="Calibri"/>
              </a:rPr>
              <a:t>ΑΣΗ</a:t>
            </a:r>
            <a:r>
              <a:rPr sz="1000" spc="145" dirty="0">
                <a:latin typeface="Calibri"/>
                <a:cs typeface="Calibri"/>
              </a:rPr>
              <a:t> </a:t>
            </a:r>
            <a:r>
              <a:rPr sz="1000" spc="75" dirty="0">
                <a:latin typeface="Calibri"/>
                <a:cs typeface="Calibri"/>
              </a:rPr>
              <a:t>:</a:t>
            </a:r>
            <a:endParaRPr sz="100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555"/>
              </a:spcBef>
            </a:pPr>
            <a:r>
              <a:rPr sz="1000" spc="105" dirty="0">
                <a:latin typeface="Calibri"/>
                <a:cs typeface="Calibri"/>
              </a:rPr>
              <a:t>DR.</a:t>
            </a:r>
            <a:r>
              <a:rPr sz="1000" spc="130" dirty="0">
                <a:latin typeface="Calibri"/>
                <a:cs typeface="Calibri"/>
              </a:rPr>
              <a:t> </a:t>
            </a:r>
            <a:r>
              <a:rPr sz="1000" spc="135" dirty="0">
                <a:latin typeface="Calibri"/>
                <a:cs typeface="Calibri"/>
              </a:rPr>
              <a:t>STEFAN</a:t>
            </a:r>
            <a:r>
              <a:rPr sz="1000" spc="155" dirty="0">
                <a:latin typeface="Calibri"/>
                <a:cs typeface="Calibri"/>
              </a:rPr>
              <a:t> </a:t>
            </a:r>
            <a:r>
              <a:rPr sz="1000" spc="135" dirty="0">
                <a:latin typeface="Calibri"/>
                <a:cs typeface="Calibri"/>
              </a:rPr>
              <a:t>SCHAUER</a:t>
            </a:r>
            <a:endParaRPr sz="100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530"/>
              </a:spcBef>
            </a:pPr>
            <a:r>
              <a:rPr sz="1000" spc="105" dirty="0">
                <a:latin typeface="Calibri"/>
                <a:cs typeface="Calibri"/>
              </a:rPr>
              <a:t>DR.</a:t>
            </a:r>
            <a:r>
              <a:rPr sz="1000" spc="130" dirty="0">
                <a:latin typeface="Calibri"/>
                <a:cs typeface="Calibri"/>
              </a:rPr>
              <a:t> </a:t>
            </a:r>
            <a:r>
              <a:rPr sz="1000" spc="155" dirty="0">
                <a:latin typeface="Calibri"/>
                <a:cs typeface="Calibri"/>
              </a:rPr>
              <a:t>ABDELKADER</a:t>
            </a:r>
            <a:r>
              <a:rPr sz="1000" spc="175" dirty="0">
                <a:latin typeface="Calibri"/>
                <a:cs typeface="Calibri"/>
              </a:rPr>
              <a:t> </a:t>
            </a:r>
            <a:r>
              <a:rPr sz="1000" spc="145" dirty="0">
                <a:latin typeface="Calibri"/>
                <a:cs typeface="Calibri"/>
              </a:rPr>
              <a:t>SHAABAN</a:t>
            </a:r>
            <a:endParaRPr sz="100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625"/>
              </a:spcBef>
            </a:pPr>
            <a:r>
              <a:rPr sz="1000" b="1" spc="55" dirty="0">
                <a:latin typeface="Calibri"/>
                <a:cs typeface="Calibri"/>
              </a:rPr>
              <a:t>AIT</a:t>
            </a:r>
            <a:r>
              <a:rPr sz="1000" b="1" spc="114" dirty="0">
                <a:latin typeface="Calibri"/>
                <a:cs typeface="Calibri"/>
              </a:rPr>
              <a:t> </a:t>
            </a:r>
            <a:r>
              <a:rPr sz="1000" b="1" spc="90" dirty="0">
                <a:latin typeface="Calibri"/>
                <a:cs typeface="Calibri"/>
              </a:rPr>
              <a:t>ΑΥΣΤΡΙΑΚ</a:t>
            </a:r>
            <a:r>
              <a:rPr lang="en-US" sz="1000" b="1" spc="90" dirty="0">
                <a:latin typeface="Calibri"/>
                <a:cs typeface="Calibri"/>
              </a:rPr>
              <a:t>O</a:t>
            </a:r>
            <a:r>
              <a:rPr sz="1000" b="1" spc="165" dirty="0">
                <a:latin typeface="Calibri"/>
                <a:cs typeface="Calibri"/>
              </a:rPr>
              <a:t> </a:t>
            </a:r>
            <a:r>
              <a:rPr sz="1000" b="1" spc="90" dirty="0">
                <a:latin typeface="Calibri"/>
                <a:cs typeface="Calibri"/>
              </a:rPr>
              <a:t>ΘΕΣΜΙΚΟ</a:t>
            </a:r>
            <a:r>
              <a:rPr sz="1000" b="1" spc="175" dirty="0">
                <a:latin typeface="Calibri"/>
                <a:cs typeface="Calibri"/>
              </a:rPr>
              <a:t> </a:t>
            </a:r>
            <a:r>
              <a:rPr sz="1000" b="1" spc="65" dirty="0">
                <a:latin typeface="Calibri"/>
                <a:cs typeface="Calibri"/>
              </a:rPr>
              <a:t>ΟΡΓΑΝΟ</a:t>
            </a:r>
            <a:r>
              <a:rPr sz="1000" b="1" spc="100" dirty="0">
                <a:latin typeface="Calibri"/>
                <a:cs typeface="Calibri"/>
              </a:rPr>
              <a:t> </a:t>
            </a:r>
            <a:r>
              <a:rPr sz="1000" b="1" spc="90" dirty="0">
                <a:latin typeface="Calibri"/>
                <a:cs typeface="Calibri"/>
              </a:rPr>
              <a:t>ΤΕΧΝΟΛΟΓ</a:t>
            </a:r>
            <a:r>
              <a:rPr lang="en-US" sz="1000" b="1" spc="90" dirty="0">
                <a:latin typeface="Calibri"/>
                <a:cs typeface="Calibri"/>
              </a:rPr>
              <a:t>I</a:t>
            </a:r>
            <a:r>
              <a:rPr sz="1000" b="1" spc="90" dirty="0">
                <a:latin typeface="Calibri"/>
                <a:cs typeface="Calibri"/>
              </a:rPr>
              <a:t>ΑΣ</a:t>
            </a:r>
            <a:endParaRPr sz="10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0" y="0"/>
            <a:ext cx="6042660" cy="6879590"/>
            <a:chOff x="0" y="0"/>
            <a:chExt cx="6042660" cy="6879590"/>
          </a:xfrm>
        </p:grpSpPr>
        <p:sp>
          <p:nvSpPr>
            <p:cNvPr id="4" name="object 4"/>
            <p:cNvSpPr/>
            <p:nvPr/>
          </p:nvSpPr>
          <p:spPr>
            <a:xfrm>
              <a:off x="4497704" y="5112385"/>
              <a:ext cx="797560" cy="1738630"/>
            </a:xfrm>
            <a:custGeom>
              <a:avLst/>
              <a:gdLst/>
              <a:ahLst/>
              <a:cxnLst/>
              <a:rect l="l" t="t" r="r" b="b"/>
              <a:pathLst>
                <a:path w="797560" h="1738629">
                  <a:moveTo>
                    <a:pt x="609917" y="0"/>
                  </a:moveTo>
                  <a:lnTo>
                    <a:pt x="561340" y="6667"/>
                  </a:lnTo>
                  <a:lnTo>
                    <a:pt x="516572" y="25400"/>
                  </a:lnTo>
                  <a:lnTo>
                    <a:pt x="478155" y="55244"/>
                  </a:lnTo>
                  <a:lnTo>
                    <a:pt x="448310" y="94614"/>
                  </a:lnTo>
                  <a:lnTo>
                    <a:pt x="428625" y="142239"/>
                  </a:lnTo>
                  <a:lnTo>
                    <a:pt x="0" y="1738629"/>
                  </a:lnTo>
                  <a:lnTo>
                    <a:pt x="27940" y="1738629"/>
                  </a:lnTo>
                  <a:lnTo>
                    <a:pt x="453707" y="148907"/>
                  </a:lnTo>
                  <a:lnTo>
                    <a:pt x="470217" y="107950"/>
                  </a:lnTo>
                  <a:lnTo>
                    <a:pt x="496252" y="74294"/>
                  </a:lnTo>
                  <a:lnTo>
                    <a:pt x="529272" y="48577"/>
                  </a:lnTo>
                  <a:lnTo>
                    <a:pt x="567690" y="32384"/>
                  </a:lnTo>
                  <a:lnTo>
                    <a:pt x="609282" y="26669"/>
                  </a:lnTo>
                  <a:lnTo>
                    <a:pt x="698432" y="26669"/>
                  </a:lnTo>
                  <a:lnTo>
                    <a:pt x="658812" y="6667"/>
                  </a:lnTo>
                  <a:lnTo>
                    <a:pt x="609917" y="0"/>
                  </a:lnTo>
                  <a:close/>
                </a:path>
                <a:path w="797560" h="1738629">
                  <a:moveTo>
                    <a:pt x="698432" y="26669"/>
                  </a:moveTo>
                  <a:lnTo>
                    <a:pt x="609282" y="26669"/>
                  </a:lnTo>
                  <a:lnTo>
                    <a:pt x="652145" y="32384"/>
                  </a:lnTo>
                  <a:lnTo>
                    <a:pt x="709295" y="60959"/>
                  </a:lnTo>
                  <a:lnTo>
                    <a:pt x="750252" y="109537"/>
                  </a:lnTo>
                  <a:lnTo>
                    <a:pt x="770572" y="170497"/>
                  </a:lnTo>
                  <a:lnTo>
                    <a:pt x="771525" y="202882"/>
                  </a:lnTo>
                  <a:lnTo>
                    <a:pt x="766127" y="235584"/>
                  </a:lnTo>
                  <a:lnTo>
                    <a:pt x="362585" y="1738629"/>
                  </a:lnTo>
                  <a:lnTo>
                    <a:pt x="390207" y="1738629"/>
                  </a:lnTo>
                  <a:lnTo>
                    <a:pt x="791210" y="242252"/>
                  </a:lnTo>
                  <a:lnTo>
                    <a:pt x="797560" y="204787"/>
                  </a:lnTo>
                  <a:lnTo>
                    <a:pt x="796290" y="167322"/>
                  </a:lnTo>
                  <a:lnTo>
                    <a:pt x="772795" y="96202"/>
                  </a:lnTo>
                  <a:lnTo>
                    <a:pt x="724217" y="39687"/>
                  </a:lnTo>
                  <a:lnTo>
                    <a:pt x="698432" y="26669"/>
                  </a:lnTo>
                  <a:close/>
                </a:path>
              </a:pathLst>
            </a:custGeom>
            <a:solidFill>
              <a:srgbClr val="D679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2933700" y="635"/>
              <a:ext cx="1818639" cy="6857365"/>
            </a:xfrm>
            <a:custGeom>
              <a:avLst/>
              <a:gdLst/>
              <a:ahLst/>
              <a:cxnLst/>
              <a:rect l="l" t="t" r="r" b="b"/>
              <a:pathLst>
                <a:path w="1818639" h="6857365">
                  <a:moveTo>
                    <a:pt x="1818322" y="0"/>
                  </a:moveTo>
                  <a:lnTo>
                    <a:pt x="0" y="6857365"/>
                  </a:lnTo>
                </a:path>
              </a:pathLst>
            </a:custGeom>
            <a:ln w="22225">
              <a:solidFill>
                <a:srgbClr val="D6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3497579" y="18097"/>
              <a:ext cx="2545080" cy="6837045"/>
            </a:xfrm>
            <a:custGeom>
              <a:avLst/>
              <a:gdLst/>
              <a:ahLst/>
              <a:cxnLst/>
              <a:rect l="l" t="t" r="r" b="b"/>
              <a:pathLst>
                <a:path w="2545079" h="6837045">
                  <a:moveTo>
                    <a:pt x="1321435" y="2282825"/>
                  </a:moveTo>
                  <a:lnTo>
                    <a:pt x="1271587" y="2291080"/>
                  </a:lnTo>
                  <a:lnTo>
                    <a:pt x="1226185" y="2312352"/>
                  </a:lnTo>
                  <a:lnTo>
                    <a:pt x="1187767" y="2345055"/>
                  </a:lnTo>
                  <a:lnTo>
                    <a:pt x="1159510" y="2388870"/>
                  </a:lnTo>
                  <a:lnTo>
                    <a:pt x="1159510" y="2390140"/>
                  </a:lnTo>
                  <a:lnTo>
                    <a:pt x="819150" y="3658235"/>
                  </a:lnTo>
                  <a:lnTo>
                    <a:pt x="0" y="6835457"/>
                  </a:lnTo>
                  <a:lnTo>
                    <a:pt x="6667" y="6836092"/>
                  </a:lnTo>
                  <a:lnTo>
                    <a:pt x="20955" y="6836727"/>
                  </a:lnTo>
                  <a:lnTo>
                    <a:pt x="26670" y="6836727"/>
                  </a:lnTo>
                  <a:lnTo>
                    <a:pt x="843365" y="3664267"/>
                  </a:lnTo>
                  <a:lnTo>
                    <a:pt x="1183322" y="2397760"/>
                  </a:lnTo>
                  <a:lnTo>
                    <a:pt x="1208087" y="2360295"/>
                  </a:lnTo>
                  <a:lnTo>
                    <a:pt x="1241107" y="2332037"/>
                  </a:lnTo>
                  <a:lnTo>
                    <a:pt x="1279842" y="2313940"/>
                  </a:lnTo>
                  <a:lnTo>
                    <a:pt x="1322705" y="2307272"/>
                  </a:lnTo>
                  <a:lnTo>
                    <a:pt x="1417637" y="2307272"/>
                  </a:lnTo>
                  <a:lnTo>
                    <a:pt x="1372870" y="2289175"/>
                  </a:lnTo>
                  <a:lnTo>
                    <a:pt x="1321435" y="2282825"/>
                  </a:lnTo>
                  <a:close/>
                </a:path>
                <a:path w="2545079" h="6837045">
                  <a:moveTo>
                    <a:pt x="1417637" y="2307272"/>
                  </a:moveTo>
                  <a:lnTo>
                    <a:pt x="1322705" y="2307272"/>
                  </a:lnTo>
                  <a:lnTo>
                    <a:pt x="1366837" y="2312987"/>
                  </a:lnTo>
                  <a:lnTo>
                    <a:pt x="1412557" y="2333942"/>
                  </a:lnTo>
                  <a:lnTo>
                    <a:pt x="1448435" y="2366962"/>
                  </a:lnTo>
                  <a:lnTo>
                    <a:pt x="1472565" y="2408872"/>
                  </a:lnTo>
                  <a:lnTo>
                    <a:pt x="1483042" y="2456180"/>
                  </a:lnTo>
                  <a:lnTo>
                    <a:pt x="1477962" y="2506345"/>
                  </a:lnTo>
                  <a:lnTo>
                    <a:pt x="1220152" y="3457575"/>
                  </a:lnTo>
                  <a:lnTo>
                    <a:pt x="1214120" y="3492817"/>
                  </a:lnTo>
                  <a:lnTo>
                    <a:pt x="1215072" y="3525837"/>
                  </a:lnTo>
                  <a:lnTo>
                    <a:pt x="1215072" y="3528377"/>
                  </a:lnTo>
                  <a:lnTo>
                    <a:pt x="1223010" y="3562985"/>
                  </a:lnTo>
                  <a:lnTo>
                    <a:pt x="1258570" y="3626167"/>
                  </a:lnTo>
                  <a:lnTo>
                    <a:pt x="1314767" y="3669665"/>
                  </a:lnTo>
                  <a:lnTo>
                    <a:pt x="1397635" y="3688715"/>
                  </a:lnTo>
                  <a:lnTo>
                    <a:pt x="1444625" y="3682365"/>
                  </a:lnTo>
                  <a:lnTo>
                    <a:pt x="1487805" y="3664267"/>
                  </a:lnTo>
                  <a:lnTo>
                    <a:pt x="1490662" y="3662362"/>
                  </a:lnTo>
                  <a:lnTo>
                    <a:pt x="1403985" y="3662362"/>
                  </a:lnTo>
                  <a:lnTo>
                    <a:pt x="1354137" y="3656965"/>
                  </a:lnTo>
                  <a:lnTo>
                    <a:pt x="1299210" y="3629977"/>
                  </a:lnTo>
                  <a:lnTo>
                    <a:pt x="1259205" y="3583940"/>
                  </a:lnTo>
                  <a:lnTo>
                    <a:pt x="1239202" y="3525837"/>
                  </a:lnTo>
                  <a:lnTo>
                    <a:pt x="1238567" y="3495040"/>
                  </a:lnTo>
                  <a:lnTo>
                    <a:pt x="1243965" y="3463925"/>
                  </a:lnTo>
                  <a:lnTo>
                    <a:pt x="1502092" y="2512695"/>
                  </a:lnTo>
                  <a:lnTo>
                    <a:pt x="1508442" y="2464117"/>
                  </a:lnTo>
                  <a:lnTo>
                    <a:pt x="1502092" y="2417127"/>
                  </a:lnTo>
                  <a:lnTo>
                    <a:pt x="1483995" y="2373630"/>
                  </a:lnTo>
                  <a:lnTo>
                    <a:pt x="1455737" y="2336482"/>
                  </a:lnTo>
                  <a:lnTo>
                    <a:pt x="1418272" y="2307590"/>
                  </a:lnTo>
                  <a:lnTo>
                    <a:pt x="1417637" y="2307272"/>
                  </a:lnTo>
                  <a:close/>
                </a:path>
                <a:path w="2545079" h="6837045">
                  <a:moveTo>
                    <a:pt x="2545080" y="0"/>
                  </a:moveTo>
                  <a:lnTo>
                    <a:pt x="2518410" y="0"/>
                  </a:lnTo>
                  <a:lnTo>
                    <a:pt x="1939290" y="2100580"/>
                  </a:lnTo>
                  <a:lnTo>
                    <a:pt x="1547495" y="3545840"/>
                  </a:lnTo>
                  <a:lnTo>
                    <a:pt x="1526540" y="3591560"/>
                  </a:lnTo>
                  <a:lnTo>
                    <a:pt x="1493520" y="3627755"/>
                  </a:lnTo>
                  <a:lnTo>
                    <a:pt x="1451610" y="3651885"/>
                  </a:lnTo>
                  <a:lnTo>
                    <a:pt x="1403985" y="3662362"/>
                  </a:lnTo>
                  <a:lnTo>
                    <a:pt x="1490662" y="3662362"/>
                  </a:lnTo>
                  <a:lnTo>
                    <a:pt x="1525270" y="3636010"/>
                  </a:lnTo>
                  <a:lnTo>
                    <a:pt x="1554162" y="3598545"/>
                  </a:lnTo>
                  <a:lnTo>
                    <a:pt x="1572895" y="3553460"/>
                  </a:lnTo>
                  <a:lnTo>
                    <a:pt x="1964690" y="2108200"/>
                  </a:lnTo>
                  <a:lnTo>
                    <a:pt x="2540000" y="16510"/>
                  </a:lnTo>
                  <a:lnTo>
                    <a:pt x="2543810" y="3810"/>
                  </a:lnTo>
                  <a:lnTo>
                    <a:pt x="2545080" y="0"/>
                  </a:lnTo>
                  <a:close/>
                </a:path>
              </a:pathLst>
            </a:custGeom>
            <a:solidFill>
              <a:srgbClr val="FFB8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5841364" cy="6858000"/>
            </a:xfrm>
            <a:prstGeom prst="rect">
              <a:avLst/>
            </a:prstGeom>
          </p:spPr>
        </p:pic>
      </p:grpSp>
      <p:sp>
        <p:nvSpPr>
          <p:cNvPr id="8" name="object 8"/>
          <p:cNvSpPr txBox="1"/>
          <p:nvPr/>
        </p:nvSpPr>
        <p:spPr>
          <a:xfrm>
            <a:off x="9917430" y="33019"/>
            <a:ext cx="2174240" cy="1244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50" spc="60" dirty="0">
                <a:solidFill>
                  <a:srgbClr val="FFFFFF"/>
                </a:solidFill>
                <a:latin typeface="Calibri"/>
                <a:cs typeface="Calibri"/>
              </a:rPr>
              <a:t>CSP004_C_E:</a:t>
            </a:r>
            <a:r>
              <a:rPr sz="65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650" spc="55" dirty="0">
                <a:solidFill>
                  <a:srgbClr val="FFFFFF"/>
                </a:solidFill>
                <a:latin typeface="Calibri"/>
                <a:cs typeface="Calibri"/>
              </a:rPr>
              <a:t>Abdelkader</a:t>
            </a:r>
            <a:r>
              <a:rPr sz="65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650" spc="60" dirty="0">
                <a:solidFill>
                  <a:srgbClr val="FFFFFF"/>
                </a:solidFill>
                <a:latin typeface="Calibri"/>
                <a:cs typeface="Calibri"/>
              </a:rPr>
              <a:t>Shaaban</a:t>
            </a:r>
            <a:r>
              <a:rPr sz="65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650" spc="55" dirty="0">
                <a:solidFill>
                  <a:srgbClr val="FFFFFF"/>
                </a:solidFill>
                <a:latin typeface="Calibri"/>
                <a:cs typeface="Calibri"/>
              </a:rPr>
              <a:t>και</a:t>
            </a:r>
            <a:r>
              <a:rPr sz="650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650" spc="50" dirty="0">
                <a:solidFill>
                  <a:srgbClr val="FFFFFF"/>
                </a:solidFill>
                <a:latin typeface="Calibri"/>
                <a:cs typeface="Calibri"/>
              </a:rPr>
              <a:t>Stefan</a:t>
            </a:r>
            <a:r>
              <a:rPr sz="650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650" spc="50" dirty="0">
                <a:solidFill>
                  <a:srgbClr val="FFFFFF"/>
                </a:solidFill>
                <a:latin typeface="Calibri"/>
                <a:cs typeface="Calibri"/>
              </a:rPr>
              <a:t>Schauer</a:t>
            </a:r>
            <a:endParaRPr sz="650">
              <a:latin typeface="Calibri"/>
              <a:cs typeface="Calibri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48260" rIns="0" bIns="0" rtlCol="0">
            <a:spAutoFit/>
          </a:bodyPr>
          <a:lstStyle/>
          <a:p>
            <a:pPr marL="7169784" marR="5080" indent="-1017905">
              <a:lnSpc>
                <a:spcPts val="2150"/>
              </a:lnSpc>
              <a:spcBef>
                <a:spcPts val="380"/>
              </a:spcBef>
            </a:pPr>
            <a:r>
              <a:rPr spc="165" dirty="0"/>
              <a:t>Προστασία</a:t>
            </a:r>
            <a:r>
              <a:rPr spc="180" dirty="0"/>
              <a:t> </a:t>
            </a:r>
            <a:r>
              <a:rPr spc="150" dirty="0"/>
              <a:t>δικτύου</a:t>
            </a:r>
            <a:r>
              <a:rPr spc="180" dirty="0"/>
              <a:t> </a:t>
            </a:r>
            <a:r>
              <a:rPr spc="120" dirty="0"/>
              <a:t>για</a:t>
            </a:r>
            <a:r>
              <a:rPr spc="155" dirty="0"/>
              <a:t> συστήματα </a:t>
            </a:r>
            <a:r>
              <a:rPr spc="-484" dirty="0"/>
              <a:t> </a:t>
            </a:r>
            <a:r>
              <a:rPr spc="150" dirty="0"/>
              <a:t>ελέγχου</a:t>
            </a:r>
            <a:r>
              <a:rPr spc="175" dirty="0"/>
              <a:t> </a:t>
            </a:r>
            <a:r>
              <a:rPr spc="145" dirty="0"/>
              <a:t>ενέργειας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6468745" y="1650365"/>
            <a:ext cx="4378325" cy="3295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61745" marR="5080" indent="-1249045">
              <a:lnSpc>
                <a:spcPct val="100000"/>
              </a:lnSpc>
              <a:spcBef>
                <a:spcPts val="100"/>
              </a:spcBef>
            </a:pPr>
            <a:r>
              <a:rPr sz="1000" b="1" spc="45" dirty="0">
                <a:solidFill>
                  <a:srgbClr val="FFB800"/>
                </a:solidFill>
                <a:latin typeface="Calibri"/>
                <a:cs typeface="Calibri"/>
              </a:rPr>
              <a:t>Αυτές</a:t>
            </a:r>
            <a:r>
              <a:rPr sz="1000" b="1" spc="15" dirty="0">
                <a:solidFill>
                  <a:srgbClr val="FFB800"/>
                </a:solidFill>
                <a:latin typeface="Calibri"/>
                <a:cs typeface="Calibri"/>
              </a:rPr>
              <a:t> </a:t>
            </a:r>
            <a:r>
              <a:rPr sz="1000" b="1" spc="35" dirty="0">
                <a:solidFill>
                  <a:srgbClr val="FFB800"/>
                </a:solidFill>
                <a:latin typeface="Calibri"/>
                <a:cs typeface="Calibri"/>
              </a:rPr>
              <a:t>οι</a:t>
            </a:r>
            <a:r>
              <a:rPr sz="1000" b="1" spc="15" dirty="0">
                <a:solidFill>
                  <a:srgbClr val="FFB800"/>
                </a:solidFill>
                <a:latin typeface="Calibri"/>
                <a:cs typeface="Calibri"/>
              </a:rPr>
              <a:t> </a:t>
            </a:r>
            <a:r>
              <a:rPr sz="1000" b="1" spc="45" dirty="0">
                <a:solidFill>
                  <a:srgbClr val="FFB800"/>
                </a:solidFill>
                <a:latin typeface="Calibri"/>
                <a:cs typeface="Calibri"/>
              </a:rPr>
              <a:t>διαφάνειες</a:t>
            </a:r>
            <a:r>
              <a:rPr sz="1000" b="1" spc="15" dirty="0">
                <a:solidFill>
                  <a:srgbClr val="FFB800"/>
                </a:solidFill>
                <a:latin typeface="Calibri"/>
                <a:cs typeface="Calibri"/>
              </a:rPr>
              <a:t> </a:t>
            </a:r>
            <a:r>
              <a:rPr sz="1000" b="1" spc="50" dirty="0">
                <a:solidFill>
                  <a:srgbClr val="FFB800"/>
                </a:solidFill>
                <a:latin typeface="Calibri"/>
                <a:cs typeface="Calibri"/>
              </a:rPr>
              <a:t>περιγράφουν</a:t>
            </a:r>
            <a:r>
              <a:rPr sz="1000" b="1" spc="15" dirty="0">
                <a:solidFill>
                  <a:srgbClr val="FFB800"/>
                </a:solidFill>
                <a:latin typeface="Calibri"/>
                <a:cs typeface="Calibri"/>
              </a:rPr>
              <a:t> </a:t>
            </a:r>
            <a:r>
              <a:rPr sz="1000" b="1" spc="45" dirty="0">
                <a:solidFill>
                  <a:srgbClr val="FFB800"/>
                </a:solidFill>
                <a:latin typeface="Calibri"/>
                <a:cs typeface="Calibri"/>
              </a:rPr>
              <a:t>τα</a:t>
            </a:r>
            <a:r>
              <a:rPr sz="1000" b="1" spc="15" dirty="0">
                <a:solidFill>
                  <a:srgbClr val="FFB800"/>
                </a:solidFill>
                <a:latin typeface="Calibri"/>
                <a:cs typeface="Calibri"/>
              </a:rPr>
              <a:t> </a:t>
            </a:r>
            <a:r>
              <a:rPr sz="1000" b="1" spc="50" dirty="0">
                <a:solidFill>
                  <a:srgbClr val="FFB800"/>
                </a:solidFill>
                <a:latin typeface="Calibri"/>
                <a:cs typeface="Calibri"/>
              </a:rPr>
              <a:t>ουσιώδη</a:t>
            </a:r>
            <a:r>
              <a:rPr sz="1000" b="1" spc="15" dirty="0">
                <a:solidFill>
                  <a:srgbClr val="FFB800"/>
                </a:solidFill>
                <a:latin typeface="Calibri"/>
                <a:cs typeface="Calibri"/>
              </a:rPr>
              <a:t> </a:t>
            </a:r>
            <a:r>
              <a:rPr sz="1000" b="1" spc="40" dirty="0">
                <a:solidFill>
                  <a:srgbClr val="FFB800"/>
                </a:solidFill>
                <a:latin typeface="Calibri"/>
                <a:cs typeface="Calibri"/>
              </a:rPr>
              <a:t>επιθετικά</a:t>
            </a:r>
            <a:r>
              <a:rPr sz="1000" b="1" spc="15" dirty="0">
                <a:solidFill>
                  <a:srgbClr val="FFB800"/>
                </a:solidFill>
                <a:latin typeface="Calibri"/>
                <a:cs typeface="Calibri"/>
              </a:rPr>
              <a:t> </a:t>
            </a:r>
            <a:r>
              <a:rPr sz="1000" b="1" spc="45" dirty="0">
                <a:solidFill>
                  <a:srgbClr val="FFB800"/>
                </a:solidFill>
                <a:latin typeface="Calibri"/>
                <a:cs typeface="Calibri"/>
              </a:rPr>
              <a:t>εργαλεία</a:t>
            </a:r>
            <a:r>
              <a:rPr sz="1000" b="1" spc="15" dirty="0">
                <a:solidFill>
                  <a:srgbClr val="FFB800"/>
                </a:solidFill>
                <a:latin typeface="Calibri"/>
                <a:cs typeface="Calibri"/>
              </a:rPr>
              <a:t> </a:t>
            </a:r>
            <a:r>
              <a:rPr sz="1000" b="1" spc="50" dirty="0">
                <a:solidFill>
                  <a:srgbClr val="FFB800"/>
                </a:solidFill>
                <a:latin typeface="Calibri"/>
                <a:cs typeface="Calibri"/>
              </a:rPr>
              <a:t>που</a:t>
            </a:r>
            <a:r>
              <a:rPr sz="1000" b="1" spc="15" dirty="0">
                <a:solidFill>
                  <a:srgbClr val="FFB800"/>
                </a:solidFill>
                <a:latin typeface="Calibri"/>
                <a:cs typeface="Calibri"/>
              </a:rPr>
              <a:t> </a:t>
            </a:r>
            <a:r>
              <a:rPr sz="1000" b="1" spc="50" dirty="0">
                <a:solidFill>
                  <a:srgbClr val="FFB800"/>
                </a:solidFill>
                <a:latin typeface="Calibri"/>
                <a:cs typeface="Calibri"/>
              </a:rPr>
              <a:t>θα </a:t>
            </a:r>
            <a:r>
              <a:rPr sz="1000" b="1" spc="-210" dirty="0">
                <a:solidFill>
                  <a:srgbClr val="FFB800"/>
                </a:solidFill>
                <a:latin typeface="Calibri"/>
                <a:cs typeface="Calibri"/>
              </a:rPr>
              <a:t> </a:t>
            </a:r>
            <a:r>
              <a:rPr sz="1000" b="1" spc="45" dirty="0">
                <a:solidFill>
                  <a:srgbClr val="FFB800"/>
                </a:solidFill>
                <a:latin typeface="Calibri"/>
                <a:cs typeface="Calibri"/>
              </a:rPr>
              <a:t>χρησιμοποιηθούν</a:t>
            </a:r>
            <a:r>
              <a:rPr sz="1000" b="1" spc="10" dirty="0">
                <a:solidFill>
                  <a:srgbClr val="FFB800"/>
                </a:solidFill>
                <a:latin typeface="Calibri"/>
                <a:cs typeface="Calibri"/>
              </a:rPr>
              <a:t> </a:t>
            </a:r>
            <a:r>
              <a:rPr sz="1000" b="1" spc="50" dirty="0">
                <a:solidFill>
                  <a:srgbClr val="FFB800"/>
                </a:solidFill>
                <a:latin typeface="Calibri"/>
                <a:cs typeface="Calibri"/>
              </a:rPr>
              <a:t>σε</a:t>
            </a:r>
            <a:r>
              <a:rPr sz="1000" b="1" spc="15" dirty="0">
                <a:solidFill>
                  <a:srgbClr val="FFB800"/>
                </a:solidFill>
                <a:latin typeface="Calibri"/>
                <a:cs typeface="Calibri"/>
              </a:rPr>
              <a:t> </a:t>
            </a:r>
            <a:r>
              <a:rPr sz="1000" b="1" spc="50" dirty="0">
                <a:solidFill>
                  <a:srgbClr val="FFB800"/>
                </a:solidFill>
                <a:latin typeface="Calibri"/>
                <a:cs typeface="Calibri"/>
              </a:rPr>
              <a:t>αυτό</a:t>
            </a:r>
            <a:r>
              <a:rPr sz="1000" b="1" spc="15" dirty="0">
                <a:solidFill>
                  <a:srgbClr val="FFB800"/>
                </a:solidFill>
                <a:latin typeface="Calibri"/>
                <a:cs typeface="Calibri"/>
              </a:rPr>
              <a:t> </a:t>
            </a:r>
            <a:r>
              <a:rPr sz="1000" b="1" spc="45" dirty="0">
                <a:solidFill>
                  <a:srgbClr val="FFB800"/>
                </a:solidFill>
                <a:latin typeface="Calibri"/>
                <a:cs typeface="Calibri"/>
              </a:rPr>
              <a:t>το</a:t>
            </a:r>
            <a:r>
              <a:rPr sz="1000" b="1" spc="10" dirty="0">
                <a:solidFill>
                  <a:srgbClr val="FFB800"/>
                </a:solidFill>
                <a:latin typeface="Calibri"/>
                <a:cs typeface="Calibri"/>
              </a:rPr>
              <a:t> </a:t>
            </a:r>
            <a:r>
              <a:rPr sz="1000" b="1" spc="50" dirty="0">
                <a:solidFill>
                  <a:srgbClr val="FFB800"/>
                </a:solidFill>
                <a:latin typeface="Calibri"/>
                <a:cs typeface="Calibri"/>
              </a:rPr>
              <a:t>μάθημα.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945822" y="2339975"/>
            <a:ext cx="5647055" cy="11950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-635" algn="ctr">
              <a:lnSpc>
                <a:spcPct val="100000"/>
              </a:lnSpc>
              <a:spcBef>
                <a:spcPts val="100"/>
              </a:spcBef>
            </a:pPr>
            <a:r>
              <a:rPr sz="1100" spc="85" dirty="0">
                <a:solidFill>
                  <a:srgbClr val="FF0000"/>
                </a:solidFill>
                <a:latin typeface="Calibri"/>
                <a:cs typeface="Calibri"/>
              </a:rPr>
              <a:t>Τα </a:t>
            </a:r>
            <a:r>
              <a:rPr sz="1100" spc="75" dirty="0">
                <a:solidFill>
                  <a:srgbClr val="FF0000"/>
                </a:solidFill>
                <a:latin typeface="Calibri"/>
                <a:cs typeface="Calibri"/>
              </a:rPr>
              <a:t>εργαλεία </a:t>
            </a:r>
            <a:r>
              <a:rPr sz="1100" spc="80" dirty="0">
                <a:solidFill>
                  <a:srgbClr val="FF0000"/>
                </a:solidFill>
                <a:latin typeface="Calibri"/>
                <a:cs typeface="Calibri"/>
              </a:rPr>
              <a:t>αυτά </a:t>
            </a:r>
            <a:r>
              <a:rPr sz="1100" spc="70" dirty="0">
                <a:solidFill>
                  <a:srgbClr val="FF0000"/>
                </a:solidFill>
                <a:latin typeface="Calibri"/>
                <a:cs typeface="Calibri"/>
              </a:rPr>
              <a:t>προορίζονται για </a:t>
            </a:r>
            <a:r>
              <a:rPr sz="1100" spc="80" dirty="0">
                <a:solidFill>
                  <a:srgbClr val="FF0000"/>
                </a:solidFill>
                <a:latin typeface="Calibri"/>
                <a:cs typeface="Calibri"/>
              </a:rPr>
              <a:t>χρήση </a:t>
            </a:r>
            <a:r>
              <a:rPr sz="1100" spc="75" dirty="0">
                <a:solidFill>
                  <a:srgbClr val="FF0000"/>
                </a:solidFill>
                <a:latin typeface="Calibri"/>
                <a:cs typeface="Calibri"/>
              </a:rPr>
              <a:t>στο </a:t>
            </a:r>
            <a:r>
              <a:rPr sz="1100" spc="70" dirty="0">
                <a:solidFill>
                  <a:srgbClr val="FF0000"/>
                </a:solidFill>
                <a:latin typeface="Calibri"/>
                <a:cs typeface="Calibri"/>
              </a:rPr>
              <a:t>πλαίσιο </a:t>
            </a:r>
            <a:r>
              <a:rPr sz="1100" spc="80" dirty="0">
                <a:solidFill>
                  <a:srgbClr val="FF0000"/>
                </a:solidFill>
                <a:latin typeface="Calibri"/>
                <a:cs typeface="Calibri"/>
              </a:rPr>
              <a:t>αυτού </a:t>
            </a:r>
            <a:r>
              <a:rPr sz="1100" spc="75" dirty="0">
                <a:solidFill>
                  <a:srgbClr val="FF0000"/>
                </a:solidFill>
                <a:latin typeface="Calibri"/>
                <a:cs typeface="Calibri"/>
              </a:rPr>
              <a:t>του </a:t>
            </a:r>
            <a:r>
              <a:rPr sz="1100" spc="80" dirty="0">
                <a:solidFill>
                  <a:srgbClr val="FF0000"/>
                </a:solidFill>
                <a:latin typeface="Calibri"/>
                <a:cs typeface="Calibri"/>
              </a:rPr>
              <a:t>μαθήματος </a:t>
            </a:r>
            <a:r>
              <a:rPr sz="1100" spc="70" dirty="0">
                <a:solidFill>
                  <a:srgbClr val="FF0000"/>
                </a:solidFill>
                <a:latin typeface="Calibri"/>
                <a:cs typeface="Calibri"/>
              </a:rPr>
              <a:t>για </a:t>
            </a:r>
            <a:r>
              <a:rPr sz="1100" spc="80" dirty="0">
                <a:solidFill>
                  <a:srgbClr val="FF0000"/>
                </a:solidFill>
                <a:latin typeface="Calibri"/>
                <a:cs typeface="Calibri"/>
              </a:rPr>
              <a:t>να </a:t>
            </a:r>
            <a:r>
              <a:rPr sz="1100" spc="8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100" spc="75" dirty="0">
                <a:solidFill>
                  <a:srgbClr val="FF0000"/>
                </a:solidFill>
                <a:latin typeface="Calibri"/>
                <a:cs typeface="Calibri"/>
              </a:rPr>
              <a:t>καταδείξουν </a:t>
            </a:r>
            <a:r>
              <a:rPr sz="1100" spc="90" dirty="0">
                <a:solidFill>
                  <a:srgbClr val="FF0000"/>
                </a:solidFill>
                <a:latin typeface="Calibri"/>
                <a:cs typeface="Calibri"/>
              </a:rPr>
              <a:t>πώς </a:t>
            </a:r>
            <a:r>
              <a:rPr sz="1100" spc="80" dirty="0">
                <a:solidFill>
                  <a:srgbClr val="FF0000"/>
                </a:solidFill>
                <a:latin typeface="Calibri"/>
                <a:cs typeface="Calibri"/>
              </a:rPr>
              <a:t>μπορούν να </a:t>
            </a:r>
            <a:r>
              <a:rPr sz="1100" spc="75" dirty="0">
                <a:solidFill>
                  <a:srgbClr val="FF0000"/>
                </a:solidFill>
                <a:latin typeface="Calibri"/>
                <a:cs typeface="Calibri"/>
              </a:rPr>
              <a:t>χρησιμοποιηθούν </a:t>
            </a:r>
            <a:r>
              <a:rPr sz="1100" spc="80" dirty="0">
                <a:solidFill>
                  <a:srgbClr val="FF0000"/>
                </a:solidFill>
                <a:latin typeface="Calibri"/>
                <a:cs typeface="Calibri"/>
              </a:rPr>
              <a:t>διάφορα </a:t>
            </a:r>
            <a:r>
              <a:rPr sz="1100" spc="75" dirty="0">
                <a:solidFill>
                  <a:srgbClr val="FF0000"/>
                </a:solidFill>
                <a:latin typeface="Calibri"/>
                <a:cs typeface="Calibri"/>
              </a:rPr>
              <a:t>εργαλεία </a:t>
            </a:r>
            <a:r>
              <a:rPr sz="1100" spc="70" dirty="0">
                <a:solidFill>
                  <a:srgbClr val="FF0000"/>
                </a:solidFill>
                <a:latin typeface="Calibri"/>
                <a:cs typeface="Calibri"/>
              </a:rPr>
              <a:t>για </a:t>
            </a:r>
            <a:r>
              <a:rPr sz="1100" spc="75" dirty="0">
                <a:solidFill>
                  <a:srgbClr val="FF0000"/>
                </a:solidFill>
                <a:latin typeface="Calibri"/>
                <a:cs typeface="Calibri"/>
              </a:rPr>
              <a:t>διάφορες </a:t>
            </a:r>
            <a:r>
              <a:rPr sz="1100" spc="8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100" spc="75" dirty="0">
                <a:solidFill>
                  <a:srgbClr val="FF0000"/>
                </a:solidFill>
                <a:latin typeface="Calibri"/>
                <a:cs typeface="Calibri"/>
              </a:rPr>
              <a:t>δραστηριότητες κυβερνοεπιθέσεων </a:t>
            </a:r>
            <a:r>
              <a:rPr sz="1100" spc="70" dirty="0">
                <a:solidFill>
                  <a:srgbClr val="FF0000"/>
                </a:solidFill>
                <a:latin typeface="Calibri"/>
                <a:cs typeface="Calibri"/>
              </a:rPr>
              <a:t>και </a:t>
            </a:r>
            <a:r>
              <a:rPr sz="1100" spc="80" dirty="0">
                <a:solidFill>
                  <a:srgbClr val="FF0000"/>
                </a:solidFill>
                <a:latin typeface="Calibri"/>
                <a:cs typeface="Calibri"/>
              </a:rPr>
              <a:t>να </a:t>
            </a:r>
            <a:r>
              <a:rPr sz="1100" spc="75" dirty="0">
                <a:solidFill>
                  <a:srgbClr val="FF0000"/>
                </a:solidFill>
                <a:latin typeface="Calibri"/>
                <a:cs typeface="Calibri"/>
              </a:rPr>
              <a:t>διευθυνσιοδοτηθούν </a:t>
            </a:r>
            <a:r>
              <a:rPr sz="1100" spc="60" dirty="0">
                <a:solidFill>
                  <a:srgbClr val="FF0000"/>
                </a:solidFill>
                <a:latin typeface="Calibri"/>
                <a:cs typeface="Calibri"/>
              </a:rPr>
              <a:t>οι </a:t>
            </a:r>
            <a:r>
              <a:rPr sz="1100" spc="80" dirty="0">
                <a:solidFill>
                  <a:srgbClr val="FF0000"/>
                </a:solidFill>
                <a:latin typeface="Calibri"/>
                <a:cs typeface="Calibri"/>
              </a:rPr>
              <a:t>υπάρχουσες </a:t>
            </a:r>
            <a:r>
              <a:rPr sz="1100" spc="8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100" spc="75" dirty="0">
                <a:solidFill>
                  <a:srgbClr val="FF0000"/>
                </a:solidFill>
                <a:latin typeface="Calibri"/>
                <a:cs typeface="Calibri"/>
              </a:rPr>
              <a:t>αδυναμίες</a:t>
            </a:r>
            <a:r>
              <a:rPr sz="1100" spc="4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100" spc="80" dirty="0">
                <a:solidFill>
                  <a:srgbClr val="FF0000"/>
                </a:solidFill>
                <a:latin typeface="Calibri"/>
                <a:cs typeface="Calibri"/>
              </a:rPr>
              <a:t>ασφάλειας</a:t>
            </a:r>
            <a:r>
              <a:rPr sz="1100" spc="5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100" spc="70" dirty="0">
                <a:solidFill>
                  <a:srgbClr val="FF0000"/>
                </a:solidFill>
                <a:latin typeface="Calibri"/>
                <a:cs typeface="Calibri"/>
              </a:rPr>
              <a:t>για</a:t>
            </a:r>
            <a:r>
              <a:rPr sz="1100" spc="4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100" spc="75" dirty="0">
                <a:solidFill>
                  <a:srgbClr val="FF0000"/>
                </a:solidFill>
                <a:latin typeface="Calibri"/>
                <a:cs typeface="Calibri"/>
              </a:rPr>
              <a:t>την</a:t>
            </a:r>
            <a:r>
              <a:rPr sz="1100" spc="3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100" spc="85" dirty="0">
                <a:solidFill>
                  <a:srgbClr val="FF0000"/>
                </a:solidFill>
                <a:latin typeface="Calibri"/>
                <a:cs typeface="Calibri"/>
              </a:rPr>
              <a:t>αποφυγή</a:t>
            </a:r>
            <a:r>
              <a:rPr sz="1100" spc="4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100" spc="85" dirty="0">
                <a:solidFill>
                  <a:srgbClr val="FF0000"/>
                </a:solidFill>
                <a:latin typeface="Calibri"/>
                <a:cs typeface="Calibri"/>
              </a:rPr>
              <a:t>ή</a:t>
            </a:r>
            <a:r>
              <a:rPr sz="1100" spc="4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100" spc="70" dirty="0">
                <a:solidFill>
                  <a:srgbClr val="FF0000"/>
                </a:solidFill>
                <a:latin typeface="Calibri"/>
                <a:cs typeface="Calibri"/>
              </a:rPr>
              <a:t>τον</a:t>
            </a:r>
            <a:r>
              <a:rPr sz="1100" spc="4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100" spc="75" dirty="0">
                <a:solidFill>
                  <a:srgbClr val="FF0000"/>
                </a:solidFill>
                <a:latin typeface="Calibri"/>
                <a:cs typeface="Calibri"/>
              </a:rPr>
              <a:t>μετριασμό</a:t>
            </a:r>
            <a:r>
              <a:rPr sz="1100" spc="4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100" spc="80" dirty="0">
                <a:solidFill>
                  <a:srgbClr val="FF0000"/>
                </a:solidFill>
                <a:latin typeface="Calibri"/>
                <a:cs typeface="Calibri"/>
              </a:rPr>
              <a:t>των</a:t>
            </a:r>
            <a:r>
              <a:rPr sz="1100" spc="4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100" spc="70" dirty="0">
                <a:solidFill>
                  <a:srgbClr val="FF0000"/>
                </a:solidFill>
                <a:latin typeface="Calibri"/>
                <a:cs typeface="Calibri"/>
              </a:rPr>
              <a:t>σχετικών</a:t>
            </a:r>
            <a:r>
              <a:rPr sz="1100" spc="4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100" spc="75" dirty="0">
                <a:solidFill>
                  <a:srgbClr val="FF0000"/>
                </a:solidFill>
                <a:latin typeface="Calibri"/>
                <a:cs typeface="Calibri"/>
              </a:rPr>
              <a:t>κινδύνων</a:t>
            </a:r>
            <a:r>
              <a:rPr sz="1100" spc="3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100" spc="75" dirty="0">
                <a:solidFill>
                  <a:srgbClr val="FF0000"/>
                </a:solidFill>
                <a:latin typeface="Calibri"/>
                <a:cs typeface="Calibri"/>
              </a:rPr>
              <a:t>στον </a:t>
            </a:r>
            <a:r>
              <a:rPr sz="1100" spc="-23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100" spc="75" dirty="0">
                <a:solidFill>
                  <a:srgbClr val="FF0000"/>
                </a:solidFill>
                <a:latin typeface="Calibri"/>
                <a:cs typeface="Calibri"/>
              </a:rPr>
              <a:t>κυβερνοχώρο. </a:t>
            </a:r>
            <a:r>
              <a:rPr sz="1100" spc="85" dirty="0">
                <a:solidFill>
                  <a:srgbClr val="FF0000"/>
                </a:solidFill>
                <a:latin typeface="Calibri"/>
                <a:cs typeface="Calibri"/>
              </a:rPr>
              <a:t>Ως </a:t>
            </a:r>
            <a:r>
              <a:rPr sz="1100" spc="70" dirty="0">
                <a:solidFill>
                  <a:srgbClr val="FF0000"/>
                </a:solidFill>
                <a:latin typeface="Calibri"/>
                <a:cs typeface="Calibri"/>
              </a:rPr>
              <a:t>εκ τούτου, όλες </a:t>
            </a:r>
            <a:r>
              <a:rPr sz="1100" spc="75" dirty="0">
                <a:solidFill>
                  <a:srgbClr val="FF0000"/>
                </a:solidFill>
                <a:latin typeface="Calibri"/>
                <a:cs typeface="Calibri"/>
              </a:rPr>
              <a:t>αυτές </a:t>
            </a:r>
            <a:r>
              <a:rPr sz="1100" spc="65" dirty="0">
                <a:solidFill>
                  <a:srgbClr val="FF0000"/>
                </a:solidFill>
                <a:latin typeface="Calibri"/>
                <a:cs typeface="Calibri"/>
              </a:rPr>
              <a:t>οι </a:t>
            </a:r>
            <a:r>
              <a:rPr sz="1100" spc="70" dirty="0">
                <a:solidFill>
                  <a:srgbClr val="FF0000"/>
                </a:solidFill>
                <a:latin typeface="Calibri"/>
                <a:cs typeface="Calibri"/>
              </a:rPr>
              <a:t>πρακτικές </a:t>
            </a:r>
            <a:r>
              <a:rPr sz="1100" spc="75" dirty="0">
                <a:solidFill>
                  <a:srgbClr val="FF0000"/>
                </a:solidFill>
                <a:latin typeface="Calibri"/>
                <a:cs typeface="Calibri"/>
              </a:rPr>
              <a:t>δραστηριότητες </a:t>
            </a:r>
            <a:r>
              <a:rPr sz="1100" spc="70" dirty="0">
                <a:solidFill>
                  <a:srgbClr val="FF0000"/>
                </a:solidFill>
                <a:latin typeface="Calibri"/>
                <a:cs typeface="Calibri"/>
              </a:rPr>
              <a:t>προορίζονται </a:t>
            </a:r>
            <a:r>
              <a:rPr sz="1100" spc="7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100" spc="70" dirty="0">
                <a:solidFill>
                  <a:srgbClr val="FF0000"/>
                </a:solidFill>
                <a:latin typeface="Calibri"/>
                <a:cs typeface="Calibri"/>
              </a:rPr>
              <a:t>αποκλειστικά και </a:t>
            </a:r>
            <a:r>
              <a:rPr sz="1100" spc="80" dirty="0">
                <a:solidFill>
                  <a:srgbClr val="FF0000"/>
                </a:solidFill>
                <a:latin typeface="Calibri"/>
                <a:cs typeface="Calibri"/>
              </a:rPr>
              <a:t>μόνο </a:t>
            </a:r>
            <a:r>
              <a:rPr sz="1100" spc="70" dirty="0">
                <a:solidFill>
                  <a:srgbClr val="FF0000"/>
                </a:solidFill>
                <a:latin typeface="Calibri"/>
                <a:cs typeface="Calibri"/>
              </a:rPr>
              <a:t>για εκπαιδευτικούς </a:t>
            </a:r>
            <a:r>
              <a:rPr sz="1100" spc="80" dirty="0">
                <a:solidFill>
                  <a:srgbClr val="FF0000"/>
                </a:solidFill>
                <a:latin typeface="Calibri"/>
                <a:cs typeface="Calibri"/>
              </a:rPr>
              <a:t>σκοπούς </a:t>
            </a:r>
            <a:r>
              <a:rPr sz="1100" spc="70" dirty="0">
                <a:solidFill>
                  <a:srgbClr val="FF0000"/>
                </a:solidFill>
                <a:latin typeface="Calibri"/>
                <a:cs typeface="Calibri"/>
              </a:rPr>
              <a:t>και </a:t>
            </a:r>
            <a:r>
              <a:rPr sz="1100" spc="65" dirty="0">
                <a:solidFill>
                  <a:srgbClr val="FF0000"/>
                </a:solidFill>
                <a:latin typeface="Calibri"/>
                <a:cs typeface="Calibri"/>
              </a:rPr>
              <a:t>όχι </a:t>
            </a:r>
            <a:r>
              <a:rPr sz="1100" spc="70" dirty="0">
                <a:solidFill>
                  <a:srgbClr val="FF0000"/>
                </a:solidFill>
                <a:latin typeface="Calibri"/>
                <a:cs typeface="Calibri"/>
              </a:rPr>
              <a:t>για </a:t>
            </a:r>
            <a:r>
              <a:rPr sz="1100" spc="75" dirty="0">
                <a:solidFill>
                  <a:srgbClr val="FF0000"/>
                </a:solidFill>
                <a:latin typeface="Calibri"/>
                <a:cs typeface="Calibri"/>
              </a:rPr>
              <a:t>οποιαδήποτε </a:t>
            </a:r>
            <a:r>
              <a:rPr sz="1100" spc="80" dirty="0">
                <a:solidFill>
                  <a:srgbClr val="FF0000"/>
                </a:solidFill>
                <a:latin typeface="Calibri"/>
                <a:cs typeface="Calibri"/>
              </a:rPr>
              <a:t>άλλη </a:t>
            </a:r>
            <a:r>
              <a:rPr sz="1100" spc="8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100" spc="80" dirty="0">
                <a:solidFill>
                  <a:srgbClr val="FF0000"/>
                </a:solidFill>
                <a:latin typeface="Calibri"/>
                <a:cs typeface="Calibri"/>
              </a:rPr>
              <a:t>κακόβουλη</a:t>
            </a:r>
            <a:r>
              <a:rPr sz="1100" spc="3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100" spc="85" dirty="0">
                <a:solidFill>
                  <a:srgbClr val="FF0000"/>
                </a:solidFill>
                <a:latin typeface="Calibri"/>
                <a:cs typeface="Calibri"/>
              </a:rPr>
              <a:t>ή</a:t>
            </a:r>
            <a:r>
              <a:rPr sz="1100" spc="3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100" spc="75" dirty="0">
                <a:solidFill>
                  <a:srgbClr val="FF0000"/>
                </a:solidFill>
                <a:latin typeface="Calibri"/>
                <a:cs typeface="Calibri"/>
              </a:rPr>
              <a:t>ανεξουσιοδοτημένη</a:t>
            </a:r>
            <a:r>
              <a:rPr sz="1100" spc="2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100" spc="70" dirty="0">
                <a:solidFill>
                  <a:srgbClr val="FF0000"/>
                </a:solidFill>
                <a:latin typeface="Calibri"/>
                <a:cs typeface="Calibri"/>
              </a:rPr>
              <a:t>δραστηριότητα.</a:t>
            </a:r>
            <a:endParaRPr sz="1100">
              <a:latin typeface="Calibri"/>
              <a:cs typeface="Calibri"/>
            </a:endParaRPr>
          </a:p>
        </p:txBody>
      </p:sp>
      <p:pic>
        <p:nvPicPr>
          <p:cNvPr id="12" name="object 1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549832" y="4398645"/>
            <a:ext cx="3246120" cy="602297"/>
          </a:xfrm>
          <a:prstGeom prst="rect">
            <a:avLst/>
          </a:prstGeom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6042660" cy="6879590"/>
            <a:chOff x="0" y="0"/>
            <a:chExt cx="6042660" cy="6879590"/>
          </a:xfrm>
        </p:grpSpPr>
        <p:sp>
          <p:nvSpPr>
            <p:cNvPr id="3" name="object 3"/>
            <p:cNvSpPr/>
            <p:nvPr/>
          </p:nvSpPr>
          <p:spPr>
            <a:xfrm>
              <a:off x="4497704" y="5112385"/>
              <a:ext cx="797560" cy="1738630"/>
            </a:xfrm>
            <a:custGeom>
              <a:avLst/>
              <a:gdLst/>
              <a:ahLst/>
              <a:cxnLst/>
              <a:rect l="l" t="t" r="r" b="b"/>
              <a:pathLst>
                <a:path w="797560" h="1738629">
                  <a:moveTo>
                    <a:pt x="609917" y="0"/>
                  </a:moveTo>
                  <a:lnTo>
                    <a:pt x="561340" y="6667"/>
                  </a:lnTo>
                  <a:lnTo>
                    <a:pt x="516572" y="25400"/>
                  </a:lnTo>
                  <a:lnTo>
                    <a:pt x="478155" y="55244"/>
                  </a:lnTo>
                  <a:lnTo>
                    <a:pt x="448310" y="94614"/>
                  </a:lnTo>
                  <a:lnTo>
                    <a:pt x="428625" y="142239"/>
                  </a:lnTo>
                  <a:lnTo>
                    <a:pt x="0" y="1738629"/>
                  </a:lnTo>
                  <a:lnTo>
                    <a:pt x="27940" y="1738629"/>
                  </a:lnTo>
                  <a:lnTo>
                    <a:pt x="453707" y="148907"/>
                  </a:lnTo>
                  <a:lnTo>
                    <a:pt x="470217" y="107950"/>
                  </a:lnTo>
                  <a:lnTo>
                    <a:pt x="496252" y="74294"/>
                  </a:lnTo>
                  <a:lnTo>
                    <a:pt x="529272" y="48577"/>
                  </a:lnTo>
                  <a:lnTo>
                    <a:pt x="567690" y="32384"/>
                  </a:lnTo>
                  <a:lnTo>
                    <a:pt x="609282" y="26669"/>
                  </a:lnTo>
                  <a:lnTo>
                    <a:pt x="698432" y="26669"/>
                  </a:lnTo>
                  <a:lnTo>
                    <a:pt x="658812" y="6667"/>
                  </a:lnTo>
                  <a:lnTo>
                    <a:pt x="609917" y="0"/>
                  </a:lnTo>
                  <a:close/>
                </a:path>
                <a:path w="797560" h="1738629">
                  <a:moveTo>
                    <a:pt x="698432" y="26669"/>
                  </a:moveTo>
                  <a:lnTo>
                    <a:pt x="609282" y="26669"/>
                  </a:lnTo>
                  <a:lnTo>
                    <a:pt x="652145" y="32384"/>
                  </a:lnTo>
                  <a:lnTo>
                    <a:pt x="709295" y="60959"/>
                  </a:lnTo>
                  <a:lnTo>
                    <a:pt x="750252" y="109537"/>
                  </a:lnTo>
                  <a:lnTo>
                    <a:pt x="770572" y="170497"/>
                  </a:lnTo>
                  <a:lnTo>
                    <a:pt x="771525" y="202882"/>
                  </a:lnTo>
                  <a:lnTo>
                    <a:pt x="766127" y="235584"/>
                  </a:lnTo>
                  <a:lnTo>
                    <a:pt x="362585" y="1738629"/>
                  </a:lnTo>
                  <a:lnTo>
                    <a:pt x="390207" y="1738629"/>
                  </a:lnTo>
                  <a:lnTo>
                    <a:pt x="791210" y="242252"/>
                  </a:lnTo>
                  <a:lnTo>
                    <a:pt x="797560" y="204787"/>
                  </a:lnTo>
                  <a:lnTo>
                    <a:pt x="796290" y="167322"/>
                  </a:lnTo>
                  <a:lnTo>
                    <a:pt x="772795" y="96202"/>
                  </a:lnTo>
                  <a:lnTo>
                    <a:pt x="724217" y="39687"/>
                  </a:lnTo>
                  <a:lnTo>
                    <a:pt x="698432" y="26669"/>
                  </a:lnTo>
                  <a:close/>
                </a:path>
              </a:pathLst>
            </a:custGeom>
            <a:solidFill>
              <a:srgbClr val="D679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2933700" y="635"/>
              <a:ext cx="1818639" cy="6857365"/>
            </a:xfrm>
            <a:custGeom>
              <a:avLst/>
              <a:gdLst/>
              <a:ahLst/>
              <a:cxnLst/>
              <a:rect l="l" t="t" r="r" b="b"/>
              <a:pathLst>
                <a:path w="1818639" h="6857365">
                  <a:moveTo>
                    <a:pt x="1818322" y="0"/>
                  </a:moveTo>
                  <a:lnTo>
                    <a:pt x="0" y="6857365"/>
                  </a:lnTo>
                </a:path>
              </a:pathLst>
            </a:custGeom>
            <a:ln w="22225">
              <a:solidFill>
                <a:srgbClr val="D6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3497579" y="18097"/>
              <a:ext cx="2545080" cy="6837045"/>
            </a:xfrm>
            <a:custGeom>
              <a:avLst/>
              <a:gdLst/>
              <a:ahLst/>
              <a:cxnLst/>
              <a:rect l="l" t="t" r="r" b="b"/>
              <a:pathLst>
                <a:path w="2545079" h="6837045">
                  <a:moveTo>
                    <a:pt x="1321435" y="2282825"/>
                  </a:moveTo>
                  <a:lnTo>
                    <a:pt x="1271587" y="2291080"/>
                  </a:lnTo>
                  <a:lnTo>
                    <a:pt x="1226185" y="2312352"/>
                  </a:lnTo>
                  <a:lnTo>
                    <a:pt x="1187767" y="2345055"/>
                  </a:lnTo>
                  <a:lnTo>
                    <a:pt x="1159510" y="2388870"/>
                  </a:lnTo>
                  <a:lnTo>
                    <a:pt x="1159510" y="2390140"/>
                  </a:lnTo>
                  <a:lnTo>
                    <a:pt x="819150" y="3658235"/>
                  </a:lnTo>
                  <a:lnTo>
                    <a:pt x="0" y="6835457"/>
                  </a:lnTo>
                  <a:lnTo>
                    <a:pt x="6667" y="6836092"/>
                  </a:lnTo>
                  <a:lnTo>
                    <a:pt x="20955" y="6836727"/>
                  </a:lnTo>
                  <a:lnTo>
                    <a:pt x="26670" y="6836727"/>
                  </a:lnTo>
                  <a:lnTo>
                    <a:pt x="843365" y="3664267"/>
                  </a:lnTo>
                  <a:lnTo>
                    <a:pt x="1183322" y="2397760"/>
                  </a:lnTo>
                  <a:lnTo>
                    <a:pt x="1208087" y="2360295"/>
                  </a:lnTo>
                  <a:lnTo>
                    <a:pt x="1241107" y="2332037"/>
                  </a:lnTo>
                  <a:lnTo>
                    <a:pt x="1279842" y="2313940"/>
                  </a:lnTo>
                  <a:lnTo>
                    <a:pt x="1322705" y="2307272"/>
                  </a:lnTo>
                  <a:lnTo>
                    <a:pt x="1417637" y="2307272"/>
                  </a:lnTo>
                  <a:lnTo>
                    <a:pt x="1372870" y="2289175"/>
                  </a:lnTo>
                  <a:lnTo>
                    <a:pt x="1321435" y="2282825"/>
                  </a:lnTo>
                  <a:close/>
                </a:path>
                <a:path w="2545079" h="6837045">
                  <a:moveTo>
                    <a:pt x="1417637" y="2307272"/>
                  </a:moveTo>
                  <a:lnTo>
                    <a:pt x="1322705" y="2307272"/>
                  </a:lnTo>
                  <a:lnTo>
                    <a:pt x="1366837" y="2312987"/>
                  </a:lnTo>
                  <a:lnTo>
                    <a:pt x="1412557" y="2333942"/>
                  </a:lnTo>
                  <a:lnTo>
                    <a:pt x="1448435" y="2366962"/>
                  </a:lnTo>
                  <a:lnTo>
                    <a:pt x="1472565" y="2408872"/>
                  </a:lnTo>
                  <a:lnTo>
                    <a:pt x="1483042" y="2456180"/>
                  </a:lnTo>
                  <a:lnTo>
                    <a:pt x="1477962" y="2506345"/>
                  </a:lnTo>
                  <a:lnTo>
                    <a:pt x="1220152" y="3457575"/>
                  </a:lnTo>
                  <a:lnTo>
                    <a:pt x="1214120" y="3492817"/>
                  </a:lnTo>
                  <a:lnTo>
                    <a:pt x="1215072" y="3525837"/>
                  </a:lnTo>
                  <a:lnTo>
                    <a:pt x="1215072" y="3528377"/>
                  </a:lnTo>
                  <a:lnTo>
                    <a:pt x="1223010" y="3562985"/>
                  </a:lnTo>
                  <a:lnTo>
                    <a:pt x="1258570" y="3626167"/>
                  </a:lnTo>
                  <a:lnTo>
                    <a:pt x="1314767" y="3669665"/>
                  </a:lnTo>
                  <a:lnTo>
                    <a:pt x="1397635" y="3688715"/>
                  </a:lnTo>
                  <a:lnTo>
                    <a:pt x="1444625" y="3682365"/>
                  </a:lnTo>
                  <a:lnTo>
                    <a:pt x="1487805" y="3664267"/>
                  </a:lnTo>
                  <a:lnTo>
                    <a:pt x="1490662" y="3662362"/>
                  </a:lnTo>
                  <a:lnTo>
                    <a:pt x="1403985" y="3662362"/>
                  </a:lnTo>
                  <a:lnTo>
                    <a:pt x="1354137" y="3656965"/>
                  </a:lnTo>
                  <a:lnTo>
                    <a:pt x="1299210" y="3629977"/>
                  </a:lnTo>
                  <a:lnTo>
                    <a:pt x="1259205" y="3583940"/>
                  </a:lnTo>
                  <a:lnTo>
                    <a:pt x="1239202" y="3525837"/>
                  </a:lnTo>
                  <a:lnTo>
                    <a:pt x="1238567" y="3495040"/>
                  </a:lnTo>
                  <a:lnTo>
                    <a:pt x="1243965" y="3463925"/>
                  </a:lnTo>
                  <a:lnTo>
                    <a:pt x="1502092" y="2512695"/>
                  </a:lnTo>
                  <a:lnTo>
                    <a:pt x="1508442" y="2464117"/>
                  </a:lnTo>
                  <a:lnTo>
                    <a:pt x="1502092" y="2417127"/>
                  </a:lnTo>
                  <a:lnTo>
                    <a:pt x="1483995" y="2373630"/>
                  </a:lnTo>
                  <a:lnTo>
                    <a:pt x="1455737" y="2336482"/>
                  </a:lnTo>
                  <a:lnTo>
                    <a:pt x="1418272" y="2307590"/>
                  </a:lnTo>
                  <a:lnTo>
                    <a:pt x="1417637" y="2307272"/>
                  </a:lnTo>
                  <a:close/>
                </a:path>
                <a:path w="2545079" h="6837045">
                  <a:moveTo>
                    <a:pt x="2545080" y="0"/>
                  </a:moveTo>
                  <a:lnTo>
                    <a:pt x="2518410" y="0"/>
                  </a:lnTo>
                  <a:lnTo>
                    <a:pt x="1939290" y="2100580"/>
                  </a:lnTo>
                  <a:lnTo>
                    <a:pt x="1547495" y="3545840"/>
                  </a:lnTo>
                  <a:lnTo>
                    <a:pt x="1526540" y="3591560"/>
                  </a:lnTo>
                  <a:lnTo>
                    <a:pt x="1493520" y="3627755"/>
                  </a:lnTo>
                  <a:lnTo>
                    <a:pt x="1451610" y="3651885"/>
                  </a:lnTo>
                  <a:lnTo>
                    <a:pt x="1403985" y="3662362"/>
                  </a:lnTo>
                  <a:lnTo>
                    <a:pt x="1490662" y="3662362"/>
                  </a:lnTo>
                  <a:lnTo>
                    <a:pt x="1525270" y="3636010"/>
                  </a:lnTo>
                  <a:lnTo>
                    <a:pt x="1554162" y="3598545"/>
                  </a:lnTo>
                  <a:lnTo>
                    <a:pt x="1572895" y="3553460"/>
                  </a:lnTo>
                  <a:lnTo>
                    <a:pt x="1964690" y="2108200"/>
                  </a:lnTo>
                  <a:lnTo>
                    <a:pt x="2540000" y="16510"/>
                  </a:lnTo>
                  <a:lnTo>
                    <a:pt x="2543810" y="3810"/>
                  </a:lnTo>
                  <a:lnTo>
                    <a:pt x="2545080" y="0"/>
                  </a:lnTo>
                  <a:close/>
                </a:path>
              </a:pathLst>
            </a:custGeom>
            <a:solidFill>
              <a:srgbClr val="FFB8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5841364" cy="6858000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9917430" y="33019"/>
            <a:ext cx="2174240" cy="1244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50" spc="60" dirty="0">
                <a:solidFill>
                  <a:srgbClr val="FFFFFF"/>
                </a:solidFill>
                <a:latin typeface="Calibri"/>
                <a:cs typeface="Calibri"/>
              </a:rPr>
              <a:t>CSP004_C_E:</a:t>
            </a:r>
            <a:r>
              <a:rPr sz="65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650" spc="55" dirty="0">
                <a:solidFill>
                  <a:srgbClr val="FFFFFF"/>
                </a:solidFill>
                <a:latin typeface="Calibri"/>
                <a:cs typeface="Calibri"/>
              </a:rPr>
              <a:t>Abdelkader</a:t>
            </a:r>
            <a:r>
              <a:rPr sz="65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650" spc="60" dirty="0">
                <a:solidFill>
                  <a:srgbClr val="FFFFFF"/>
                </a:solidFill>
                <a:latin typeface="Calibri"/>
                <a:cs typeface="Calibri"/>
              </a:rPr>
              <a:t>Shaaban</a:t>
            </a:r>
            <a:r>
              <a:rPr sz="65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650" spc="55" dirty="0">
                <a:solidFill>
                  <a:srgbClr val="FFFFFF"/>
                </a:solidFill>
                <a:latin typeface="Calibri"/>
                <a:cs typeface="Calibri"/>
              </a:rPr>
              <a:t>και</a:t>
            </a:r>
            <a:r>
              <a:rPr sz="650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650" spc="50" dirty="0">
                <a:solidFill>
                  <a:srgbClr val="FFFFFF"/>
                </a:solidFill>
                <a:latin typeface="Calibri"/>
                <a:cs typeface="Calibri"/>
              </a:rPr>
              <a:t>Stefan</a:t>
            </a:r>
            <a:r>
              <a:rPr sz="650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650" spc="50" dirty="0">
                <a:solidFill>
                  <a:srgbClr val="FFFFFF"/>
                </a:solidFill>
                <a:latin typeface="Calibri"/>
                <a:cs typeface="Calibri"/>
              </a:rPr>
              <a:t>Schauer</a:t>
            </a:r>
            <a:endParaRPr sz="650">
              <a:latin typeface="Calibri"/>
              <a:cs typeface="Calibri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5920104" y="2876867"/>
            <a:ext cx="2795270" cy="3683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250" spc="110" dirty="0"/>
              <a:t>Προσομοιωτής GNS3</a:t>
            </a:r>
            <a:endParaRPr sz="2250"/>
          </a:p>
        </p:txBody>
      </p:sp>
      <p:pic>
        <p:nvPicPr>
          <p:cNvPr id="9" name="object 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549832" y="5901054"/>
            <a:ext cx="3246120" cy="602297"/>
          </a:xfrm>
          <a:prstGeom prst="rect">
            <a:avLst/>
          </a:prstGeom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205527" y="6325234"/>
            <a:ext cx="71755" cy="1244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50" spc="30" dirty="0">
                <a:latin typeface="Calibri"/>
                <a:cs typeface="Calibri"/>
              </a:rPr>
              <a:t>4</a:t>
            </a:r>
            <a:endParaRPr sz="65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-3810" y="6668134"/>
            <a:ext cx="2828925" cy="194945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 marR="5080">
              <a:lnSpc>
                <a:spcPct val="101899"/>
              </a:lnSpc>
              <a:spcBef>
                <a:spcPts val="85"/>
              </a:spcBef>
            </a:pPr>
            <a:r>
              <a:rPr sz="550" u="sng" spc="45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2"/>
              </a:rPr>
              <a:t>|Ξεκινώντας </a:t>
            </a:r>
            <a:r>
              <a:rPr sz="550" u="sng" spc="50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</a:rPr>
              <a:t>με </a:t>
            </a:r>
            <a:r>
              <a:rPr sz="550" u="sng" spc="45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2"/>
              </a:rPr>
              <a:t>τ</a:t>
            </a:r>
            <a:r>
              <a:rPr sz="550" u="sng" spc="45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</a:rPr>
              <a:t>ο </a:t>
            </a:r>
            <a:r>
              <a:rPr sz="550" u="sng" spc="55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2"/>
              </a:rPr>
              <a:t>GNS</a:t>
            </a:r>
            <a:r>
              <a:rPr sz="550" u="sng" spc="55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</a:rPr>
              <a:t>3 </a:t>
            </a:r>
            <a:r>
              <a:rPr sz="550" u="sng" spc="55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2"/>
              </a:rPr>
              <a:t>XML </a:t>
            </a:r>
            <a:r>
              <a:rPr sz="550" u="sng" spc="30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2"/>
              </a:rPr>
              <a:t>(Extensible </a:t>
            </a:r>
            <a:r>
              <a:rPr sz="550" u="sng" spc="45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2"/>
              </a:rPr>
              <a:t>Markup </a:t>
            </a:r>
            <a:r>
              <a:rPr sz="550" u="sng" spc="40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2"/>
              </a:rPr>
              <a:t>Language </a:t>
            </a:r>
            <a:r>
              <a:rPr sz="550" u="sng" spc="30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2"/>
              </a:rPr>
              <a:t>- </a:t>
            </a:r>
            <a:r>
              <a:rPr sz="550" u="sng" spc="45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2"/>
              </a:rPr>
              <a:t>δομημέν</a:t>
            </a:r>
            <a:r>
              <a:rPr sz="550" u="sng" spc="45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</a:rPr>
              <a:t>η </a:t>
            </a:r>
            <a:r>
              <a:rPr sz="550" u="sng" spc="50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</a:rPr>
              <a:t>μορφή </a:t>
            </a:r>
            <a:r>
              <a:rPr sz="550" spc="55" dirty="0">
                <a:solidFill>
                  <a:srgbClr val="85872B"/>
                </a:solidFill>
                <a:latin typeface="Calibri"/>
                <a:cs typeface="Calibri"/>
              </a:rPr>
              <a:t> </a:t>
            </a:r>
            <a:r>
              <a:rPr sz="550" spc="40" dirty="0">
                <a:solidFill>
                  <a:srgbClr val="85872B"/>
                </a:solidFill>
                <a:latin typeface="Calibri"/>
                <a:cs typeface="Calibri"/>
                <a:hlinkClick r:id="rId2"/>
              </a:rPr>
              <a:t>ανταλλαγής</a:t>
            </a:r>
            <a:r>
              <a:rPr sz="550" spc="20" dirty="0">
                <a:solidFill>
                  <a:srgbClr val="85872B"/>
                </a:solidFill>
                <a:latin typeface="Calibri"/>
                <a:cs typeface="Calibri"/>
                <a:hlinkClick r:id="rId2"/>
              </a:rPr>
              <a:t> </a:t>
            </a:r>
            <a:r>
              <a:rPr sz="550" spc="40" dirty="0">
                <a:solidFill>
                  <a:srgbClr val="85872B"/>
                </a:solidFill>
                <a:latin typeface="Calibri"/>
                <a:cs typeface="Calibri"/>
                <a:hlinkClick r:id="rId2"/>
              </a:rPr>
              <a:t>δεδομένωνn)</a:t>
            </a:r>
            <a:r>
              <a:rPr sz="550" spc="20" dirty="0">
                <a:solidFill>
                  <a:srgbClr val="85872B"/>
                </a:solidFill>
                <a:latin typeface="Calibri"/>
                <a:cs typeface="Calibri"/>
                <a:hlinkClick r:id="rId2"/>
              </a:rPr>
              <a:t> </a:t>
            </a:r>
            <a:r>
              <a:rPr sz="550" spc="45" dirty="0">
                <a:solidFill>
                  <a:srgbClr val="85872B"/>
                </a:solidFill>
                <a:latin typeface="Calibri"/>
                <a:cs typeface="Calibri"/>
                <a:hlinkClick r:id="rId2"/>
              </a:rPr>
              <a:t>DeepL</a:t>
            </a:r>
            <a:r>
              <a:rPr sz="550" spc="25" dirty="0">
                <a:solidFill>
                  <a:srgbClr val="85872B"/>
                </a:solidFill>
                <a:latin typeface="Calibri"/>
                <a:cs typeface="Calibri"/>
                <a:hlinkClick r:id="rId2"/>
              </a:rPr>
              <a:t> </a:t>
            </a:r>
            <a:r>
              <a:rPr sz="550" spc="35" dirty="0">
                <a:solidFill>
                  <a:srgbClr val="85872B"/>
                </a:solidFill>
                <a:latin typeface="Calibri"/>
                <a:cs typeface="Calibri"/>
                <a:hlinkClick r:id="rId2"/>
              </a:rPr>
              <a:t>(λογισμικό</a:t>
            </a:r>
            <a:r>
              <a:rPr sz="550" spc="20" dirty="0">
                <a:solidFill>
                  <a:srgbClr val="85872B"/>
                </a:solidFill>
                <a:latin typeface="Calibri"/>
                <a:cs typeface="Calibri"/>
                <a:hlinkClick r:id="rId2"/>
              </a:rPr>
              <a:t> </a:t>
            </a:r>
            <a:r>
              <a:rPr sz="550" spc="40" dirty="0">
                <a:solidFill>
                  <a:srgbClr val="85872B"/>
                </a:solidFill>
                <a:latin typeface="Calibri"/>
                <a:cs typeface="Calibri"/>
                <a:hlinkClick r:id="rId2"/>
              </a:rPr>
              <a:t>μηχανικής</a:t>
            </a:r>
            <a:r>
              <a:rPr sz="550" spc="20" dirty="0">
                <a:solidFill>
                  <a:srgbClr val="85872B"/>
                </a:solidFill>
                <a:latin typeface="Calibri"/>
                <a:cs typeface="Calibri"/>
                <a:hlinkClick r:id="rId2"/>
              </a:rPr>
              <a:t> </a:t>
            </a:r>
            <a:r>
              <a:rPr sz="550" spc="45" dirty="0">
                <a:solidFill>
                  <a:srgbClr val="85872B"/>
                </a:solidFill>
                <a:latin typeface="Calibri"/>
                <a:cs typeface="Calibri"/>
                <a:hlinkClick r:id="rId2"/>
              </a:rPr>
              <a:t>μετάφρασης</a:t>
            </a:r>
            <a:r>
              <a:rPr sz="550" spc="25" dirty="0">
                <a:solidFill>
                  <a:srgbClr val="85872B"/>
                </a:solidFill>
                <a:latin typeface="Calibri"/>
                <a:cs typeface="Calibri"/>
                <a:hlinkClick r:id="rId2"/>
              </a:rPr>
              <a:t> </a:t>
            </a:r>
            <a:r>
              <a:rPr sz="550" spc="40" dirty="0">
                <a:solidFill>
                  <a:srgbClr val="85872B"/>
                </a:solidFill>
                <a:latin typeface="Calibri"/>
                <a:cs typeface="Calibri"/>
                <a:hlinkClick r:id="rId2"/>
              </a:rPr>
              <a:t>β</a:t>
            </a:r>
            <a:r>
              <a:rPr sz="550" spc="40" dirty="0">
                <a:solidFill>
                  <a:srgbClr val="85872B"/>
                </a:solidFill>
                <a:latin typeface="Calibri"/>
                <a:cs typeface="Calibri"/>
              </a:rPr>
              <a:t>ασισμένο</a:t>
            </a:r>
            <a:r>
              <a:rPr sz="550" spc="20" dirty="0">
                <a:solidFill>
                  <a:srgbClr val="85872B"/>
                </a:solidFill>
                <a:latin typeface="Calibri"/>
                <a:cs typeface="Calibri"/>
              </a:rPr>
              <a:t> </a:t>
            </a:r>
            <a:r>
              <a:rPr sz="550" spc="40" dirty="0">
                <a:solidFill>
                  <a:srgbClr val="85872B"/>
                </a:solidFill>
                <a:latin typeface="Calibri"/>
                <a:cs typeface="Calibri"/>
              </a:rPr>
              <a:t>σtην</a:t>
            </a:r>
            <a:endParaRPr sz="550">
              <a:latin typeface="Calibri"/>
              <a:cs typeface="Calibri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5324792" y="0"/>
            <a:ext cx="6629400" cy="6879590"/>
            <a:chOff x="5324792" y="0"/>
            <a:chExt cx="6629400" cy="6879590"/>
          </a:xfrm>
        </p:grpSpPr>
        <p:sp>
          <p:nvSpPr>
            <p:cNvPr id="5" name="object 5"/>
            <p:cNvSpPr/>
            <p:nvPr/>
          </p:nvSpPr>
          <p:spPr>
            <a:xfrm>
              <a:off x="6894512" y="635"/>
              <a:ext cx="1818639" cy="6857365"/>
            </a:xfrm>
            <a:custGeom>
              <a:avLst/>
              <a:gdLst/>
              <a:ahLst/>
              <a:cxnLst/>
              <a:rect l="l" t="t" r="r" b="b"/>
              <a:pathLst>
                <a:path w="1818640" h="6857365">
                  <a:moveTo>
                    <a:pt x="0" y="6857365"/>
                  </a:moveTo>
                  <a:lnTo>
                    <a:pt x="1818322" y="0"/>
                  </a:lnTo>
                </a:path>
              </a:pathLst>
            </a:custGeom>
            <a:ln w="22224">
              <a:solidFill>
                <a:srgbClr val="D6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7376794" y="0"/>
              <a:ext cx="2556510" cy="6858000"/>
            </a:xfrm>
            <a:custGeom>
              <a:avLst/>
              <a:gdLst/>
              <a:ahLst/>
              <a:cxnLst/>
              <a:rect l="l" t="t" r="r" b="b"/>
              <a:pathLst>
                <a:path w="2556509" h="6858000">
                  <a:moveTo>
                    <a:pt x="1542414" y="1537335"/>
                  </a:moveTo>
                  <a:lnTo>
                    <a:pt x="1495107" y="1543685"/>
                  </a:lnTo>
                  <a:lnTo>
                    <a:pt x="1451609" y="1561782"/>
                  </a:lnTo>
                  <a:lnTo>
                    <a:pt x="1413827" y="1590357"/>
                  </a:lnTo>
                  <a:lnTo>
                    <a:pt x="1384617" y="1627822"/>
                  </a:lnTo>
                  <a:lnTo>
                    <a:pt x="1365884" y="1673225"/>
                  </a:lnTo>
                  <a:lnTo>
                    <a:pt x="971232" y="3128645"/>
                  </a:lnTo>
                  <a:lnTo>
                    <a:pt x="0" y="6858000"/>
                  </a:lnTo>
                  <a:lnTo>
                    <a:pt x="26034" y="6858000"/>
                  </a:lnTo>
                  <a:lnTo>
                    <a:pt x="996632" y="3136265"/>
                  </a:lnTo>
                  <a:lnTo>
                    <a:pt x="1391284" y="1681162"/>
                  </a:lnTo>
                  <a:lnTo>
                    <a:pt x="1412557" y="1635125"/>
                  </a:lnTo>
                  <a:lnTo>
                    <a:pt x="1445895" y="1598929"/>
                  </a:lnTo>
                  <a:lnTo>
                    <a:pt x="1488122" y="1574482"/>
                  </a:lnTo>
                  <a:lnTo>
                    <a:pt x="1536064" y="1564004"/>
                  </a:lnTo>
                  <a:lnTo>
                    <a:pt x="1637982" y="1564004"/>
                  </a:lnTo>
                  <a:lnTo>
                    <a:pt x="1625917" y="1556385"/>
                  </a:lnTo>
                  <a:lnTo>
                    <a:pt x="1591309" y="1543685"/>
                  </a:lnTo>
                  <a:lnTo>
                    <a:pt x="1542414" y="1537335"/>
                  </a:lnTo>
                  <a:close/>
                </a:path>
                <a:path w="2556509" h="6858000">
                  <a:moveTo>
                    <a:pt x="1637982" y="1564004"/>
                  </a:moveTo>
                  <a:lnTo>
                    <a:pt x="1536064" y="1564004"/>
                  </a:lnTo>
                  <a:lnTo>
                    <a:pt x="1586229" y="1569085"/>
                  </a:lnTo>
                  <a:lnTo>
                    <a:pt x="1615439" y="1580197"/>
                  </a:lnTo>
                  <a:lnTo>
                    <a:pt x="1664017" y="1617345"/>
                  </a:lnTo>
                  <a:lnTo>
                    <a:pt x="1694814" y="1671320"/>
                  </a:lnTo>
                  <a:lnTo>
                    <a:pt x="1702434" y="1732279"/>
                  </a:lnTo>
                  <a:lnTo>
                    <a:pt x="1697037" y="1763712"/>
                  </a:lnTo>
                  <a:lnTo>
                    <a:pt x="1437322" y="2721610"/>
                  </a:lnTo>
                  <a:lnTo>
                    <a:pt x="1430972" y="2770504"/>
                  </a:lnTo>
                  <a:lnTo>
                    <a:pt x="1437322" y="2817812"/>
                  </a:lnTo>
                  <a:lnTo>
                    <a:pt x="1455420" y="2861310"/>
                  </a:lnTo>
                  <a:lnTo>
                    <a:pt x="1483995" y="2898775"/>
                  </a:lnTo>
                  <a:lnTo>
                    <a:pt x="1521777" y="2927985"/>
                  </a:lnTo>
                  <a:lnTo>
                    <a:pt x="1567179" y="2946717"/>
                  </a:lnTo>
                  <a:lnTo>
                    <a:pt x="1619250" y="2952750"/>
                  </a:lnTo>
                  <a:lnTo>
                    <a:pt x="1669414" y="2944495"/>
                  </a:lnTo>
                  <a:lnTo>
                    <a:pt x="1704657" y="2928302"/>
                  </a:lnTo>
                  <a:lnTo>
                    <a:pt x="1617979" y="2928302"/>
                  </a:lnTo>
                  <a:lnTo>
                    <a:pt x="1573529" y="2922587"/>
                  </a:lnTo>
                  <a:lnTo>
                    <a:pt x="1527492" y="2901632"/>
                  </a:lnTo>
                  <a:lnTo>
                    <a:pt x="1491297" y="2868295"/>
                  </a:lnTo>
                  <a:lnTo>
                    <a:pt x="1466850" y="2826067"/>
                  </a:lnTo>
                  <a:lnTo>
                    <a:pt x="1456372" y="2778125"/>
                  </a:lnTo>
                  <a:lnTo>
                    <a:pt x="1461452" y="2727960"/>
                  </a:lnTo>
                  <a:lnTo>
                    <a:pt x="1721167" y="1770062"/>
                  </a:lnTo>
                  <a:lnTo>
                    <a:pt x="1727200" y="1734502"/>
                  </a:lnTo>
                  <a:lnTo>
                    <a:pt x="1726247" y="1701482"/>
                  </a:lnTo>
                  <a:lnTo>
                    <a:pt x="1726247" y="1698625"/>
                  </a:lnTo>
                  <a:lnTo>
                    <a:pt x="1718309" y="1663700"/>
                  </a:lnTo>
                  <a:lnTo>
                    <a:pt x="1703387" y="1630045"/>
                  </a:lnTo>
                  <a:lnTo>
                    <a:pt x="1682432" y="1600200"/>
                  </a:lnTo>
                  <a:lnTo>
                    <a:pt x="1656397" y="1575435"/>
                  </a:lnTo>
                  <a:lnTo>
                    <a:pt x="1637982" y="1564004"/>
                  </a:lnTo>
                  <a:close/>
                </a:path>
                <a:path w="2556509" h="6858000">
                  <a:moveTo>
                    <a:pt x="2556192" y="0"/>
                  </a:moveTo>
                  <a:lnTo>
                    <a:pt x="2528887" y="0"/>
                  </a:lnTo>
                  <a:lnTo>
                    <a:pt x="2100494" y="1561782"/>
                  </a:lnTo>
                  <a:lnTo>
                    <a:pt x="1758314" y="2837179"/>
                  </a:lnTo>
                  <a:lnTo>
                    <a:pt x="1733232" y="2874962"/>
                  </a:lnTo>
                  <a:lnTo>
                    <a:pt x="1700212" y="2903537"/>
                  </a:lnTo>
                  <a:lnTo>
                    <a:pt x="1660842" y="2921317"/>
                  </a:lnTo>
                  <a:lnTo>
                    <a:pt x="1617979" y="2928302"/>
                  </a:lnTo>
                  <a:lnTo>
                    <a:pt x="1704657" y="2928302"/>
                  </a:lnTo>
                  <a:lnTo>
                    <a:pt x="1715134" y="2923222"/>
                  </a:lnTo>
                  <a:lnTo>
                    <a:pt x="1753552" y="2890202"/>
                  </a:lnTo>
                  <a:lnTo>
                    <a:pt x="1782445" y="2846070"/>
                  </a:lnTo>
                  <a:lnTo>
                    <a:pt x="1782445" y="2844800"/>
                  </a:lnTo>
                  <a:lnTo>
                    <a:pt x="2125027" y="1567814"/>
                  </a:lnTo>
                  <a:lnTo>
                    <a:pt x="2556192" y="0"/>
                  </a:lnTo>
                  <a:close/>
                </a:path>
              </a:pathLst>
            </a:custGeom>
            <a:solidFill>
              <a:srgbClr val="FFB8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7895589" y="5207317"/>
              <a:ext cx="755650" cy="1644650"/>
            </a:xfrm>
            <a:custGeom>
              <a:avLst/>
              <a:gdLst/>
              <a:ahLst/>
              <a:cxnLst/>
              <a:rect l="l" t="t" r="r" b="b"/>
              <a:pathLst>
                <a:path w="755650" h="1644650">
                  <a:moveTo>
                    <a:pt x="577850" y="0"/>
                  </a:moveTo>
                  <a:lnTo>
                    <a:pt x="531812" y="6350"/>
                  </a:lnTo>
                  <a:lnTo>
                    <a:pt x="489584" y="24130"/>
                  </a:lnTo>
                  <a:lnTo>
                    <a:pt x="453072" y="52387"/>
                  </a:lnTo>
                  <a:lnTo>
                    <a:pt x="424497" y="89535"/>
                  </a:lnTo>
                  <a:lnTo>
                    <a:pt x="406082" y="134620"/>
                  </a:lnTo>
                  <a:lnTo>
                    <a:pt x="0" y="1644650"/>
                  </a:lnTo>
                  <a:lnTo>
                    <a:pt x="26352" y="1644650"/>
                  </a:lnTo>
                  <a:lnTo>
                    <a:pt x="429894" y="140970"/>
                  </a:lnTo>
                  <a:lnTo>
                    <a:pt x="449897" y="95250"/>
                  </a:lnTo>
                  <a:lnTo>
                    <a:pt x="481964" y="59372"/>
                  </a:lnTo>
                  <a:lnTo>
                    <a:pt x="522604" y="35560"/>
                  </a:lnTo>
                  <a:lnTo>
                    <a:pt x="569277" y="25400"/>
                  </a:lnTo>
                  <a:lnTo>
                    <a:pt x="661727" y="25400"/>
                  </a:lnTo>
                  <a:lnTo>
                    <a:pt x="624204" y="6350"/>
                  </a:lnTo>
                  <a:lnTo>
                    <a:pt x="577850" y="0"/>
                  </a:lnTo>
                  <a:close/>
                </a:path>
                <a:path w="755650" h="1644650">
                  <a:moveTo>
                    <a:pt x="661727" y="25400"/>
                  </a:moveTo>
                  <a:lnTo>
                    <a:pt x="569277" y="25400"/>
                  </a:lnTo>
                  <a:lnTo>
                    <a:pt x="617854" y="30797"/>
                  </a:lnTo>
                  <a:lnTo>
                    <a:pt x="671829" y="57785"/>
                  </a:lnTo>
                  <a:lnTo>
                    <a:pt x="710882" y="103822"/>
                  </a:lnTo>
                  <a:lnTo>
                    <a:pt x="729932" y="161290"/>
                  </a:lnTo>
                  <a:lnTo>
                    <a:pt x="730884" y="192087"/>
                  </a:lnTo>
                  <a:lnTo>
                    <a:pt x="725804" y="222885"/>
                  </a:lnTo>
                  <a:lnTo>
                    <a:pt x="343534" y="1644650"/>
                  </a:lnTo>
                  <a:lnTo>
                    <a:pt x="369887" y="1644650"/>
                  </a:lnTo>
                  <a:lnTo>
                    <a:pt x="749617" y="229235"/>
                  </a:lnTo>
                  <a:lnTo>
                    <a:pt x="755650" y="193675"/>
                  </a:lnTo>
                  <a:lnTo>
                    <a:pt x="754379" y="158115"/>
                  </a:lnTo>
                  <a:lnTo>
                    <a:pt x="732154" y="90805"/>
                  </a:lnTo>
                  <a:lnTo>
                    <a:pt x="686117" y="37782"/>
                  </a:lnTo>
                  <a:lnTo>
                    <a:pt x="661727" y="25400"/>
                  </a:lnTo>
                  <a:close/>
                </a:path>
              </a:pathLst>
            </a:custGeom>
            <a:solidFill>
              <a:srgbClr val="D679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549832" y="6167437"/>
              <a:ext cx="3293427" cy="611187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324792" y="1753870"/>
              <a:ext cx="6629400" cy="3733800"/>
            </a:xfrm>
            <a:prstGeom prst="rect">
              <a:avLst/>
            </a:prstGeom>
          </p:spPr>
        </p:pic>
      </p:grp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1205547" y="677862"/>
            <a:ext cx="2816225" cy="3683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250" spc="114" dirty="0">
                <a:solidFill>
                  <a:srgbClr val="000000"/>
                </a:solidFill>
                <a:latin typeface="Calibri"/>
                <a:cs typeface="Calibri"/>
              </a:rPr>
              <a:t>Προσομοιωτής</a:t>
            </a:r>
            <a:r>
              <a:rPr sz="2250" spc="14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250" spc="114" dirty="0">
                <a:solidFill>
                  <a:srgbClr val="000000"/>
                </a:solidFill>
              </a:rPr>
              <a:t>GNS3</a:t>
            </a:r>
            <a:endParaRPr sz="225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8308340" y="33019"/>
            <a:ext cx="2174240" cy="1244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50" spc="60" dirty="0">
                <a:latin typeface="Calibri"/>
                <a:cs typeface="Calibri"/>
              </a:rPr>
              <a:t>CSP004_C_E:</a:t>
            </a:r>
            <a:r>
              <a:rPr sz="650" spc="35" dirty="0">
                <a:latin typeface="Calibri"/>
                <a:cs typeface="Calibri"/>
              </a:rPr>
              <a:t> </a:t>
            </a:r>
            <a:r>
              <a:rPr sz="650" spc="55" dirty="0">
                <a:latin typeface="Calibri"/>
                <a:cs typeface="Calibri"/>
              </a:rPr>
              <a:t>Abdelkader</a:t>
            </a:r>
            <a:r>
              <a:rPr sz="650" spc="30" dirty="0">
                <a:latin typeface="Calibri"/>
                <a:cs typeface="Calibri"/>
              </a:rPr>
              <a:t> </a:t>
            </a:r>
            <a:r>
              <a:rPr sz="650" spc="60" dirty="0">
                <a:latin typeface="Calibri"/>
                <a:cs typeface="Calibri"/>
              </a:rPr>
              <a:t>Shaaban</a:t>
            </a:r>
            <a:r>
              <a:rPr sz="650" spc="40" dirty="0">
                <a:latin typeface="Calibri"/>
                <a:cs typeface="Calibri"/>
              </a:rPr>
              <a:t> </a:t>
            </a:r>
            <a:r>
              <a:rPr sz="650" spc="55" dirty="0">
                <a:latin typeface="Calibri"/>
                <a:cs typeface="Calibri"/>
              </a:rPr>
              <a:t>και</a:t>
            </a:r>
            <a:r>
              <a:rPr sz="650" spc="25" dirty="0">
                <a:latin typeface="Calibri"/>
                <a:cs typeface="Calibri"/>
              </a:rPr>
              <a:t> </a:t>
            </a:r>
            <a:r>
              <a:rPr sz="650" spc="50" dirty="0">
                <a:latin typeface="Calibri"/>
                <a:cs typeface="Calibri"/>
              </a:rPr>
              <a:t>Stefan</a:t>
            </a:r>
            <a:r>
              <a:rPr sz="650" spc="25" dirty="0">
                <a:latin typeface="Calibri"/>
                <a:cs typeface="Calibri"/>
              </a:rPr>
              <a:t> </a:t>
            </a:r>
            <a:r>
              <a:rPr sz="650" spc="50" dirty="0">
                <a:latin typeface="Calibri"/>
                <a:cs typeface="Calibri"/>
              </a:rPr>
              <a:t>Schauer</a:t>
            </a:r>
            <a:endParaRPr sz="65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56259" y="1418312"/>
            <a:ext cx="2748280" cy="6261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05410" indent="-92710">
              <a:lnSpc>
                <a:spcPts val="1605"/>
              </a:lnSpc>
              <a:buClr>
                <a:srgbClr val="FFB800"/>
              </a:buClr>
              <a:buSzPct val="150000"/>
              <a:buFont typeface="Arial"/>
              <a:buChar char="▪"/>
              <a:tabLst>
                <a:tab pos="105410" algn="l"/>
              </a:tabLst>
            </a:pPr>
            <a:r>
              <a:rPr sz="1000" b="1" spc="85" dirty="0">
                <a:latin typeface="Calibri"/>
                <a:cs typeface="Calibri"/>
              </a:rPr>
              <a:t>Συσκευές</a:t>
            </a:r>
            <a:r>
              <a:rPr sz="1000" b="1" spc="-15" dirty="0">
                <a:latin typeface="Calibri"/>
                <a:cs typeface="Calibri"/>
              </a:rPr>
              <a:t> </a:t>
            </a:r>
            <a:r>
              <a:rPr sz="1000" b="1" spc="70" dirty="0">
                <a:latin typeface="Calibri"/>
                <a:cs typeface="Calibri"/>
              </a:rPr>
              <a:t>πεδίου</a:t>
            </a:r>
            <a:endParaRPr sz="1000">
              <a:latin typeface="Calibri"/>
              <a:cs typeface="Calibri"/>
            </a:endParaRPr>
          </a:p>
          <a:p>
            <a:pPr marL="396875" marR="5080" lvl="1" indent="-182880">
              <a:lnSpc>
                <a:spcPct val="100000"/>
              </a:lnSpc>
              <a:spcBef>
                <a:spcPts val="825"/>
              </a:spcBef>
              <a:buSzPct val="160000"/>
              <a:buFont typeface="Arial"/>
              <a:buChar char="▪"/>
              <a:tabLst>
                <a:tab pos="396875" algn="l"/>
                <a:tab pos="1103630" algn="l"/>
                <a:tab pos="1697989" algn="l"/>
                <a:tab pos="2514600" algn="l"/>
              </a:tabLst>
            </a:pPr>
            <a:r>
              <a:rPr sz="1000" spc="85" dirty="0">
                <a:latin typeface="Calibri"/>
                <a:cs typeface="Calibri"/>
              </a:rPr>
              <a:t>Raspberry</a:t>
            </a:r>
            <a:r>
              <a:rPr sz="1000" spc="250" dirty="0">
                <a:latin typeface="Calibri"/>
                <a:cs typeface="Calibri"/>
              </a:rPr>
              <a:t> </a:t>
            </a:r>
            <a:r>
              <a:rPr sz="1000" spc="70" dirty="0">
                <a:latin typeface="Calibri"/>
                <a:cs typeface="Calibri"/>
              </a:rPr>
              <a:t>Pi</a:t>
            </a:r>
            <a:r>
              <a:rPr sz="1000" spc="270" dirty="0">
                <a:latin typeface="Calibri"/>
                <a:cs typeface="Calibri"/>
              </a:rPr>
              <a:t> </a:t>
            </a:r>
            <a:r>
              <a:rPr sz="1000" spc="105" dirty="0">
                <a:latin typeface="Calibri"/>
                <a:cs typeface="Calibri"/>
              </a:rPr>
              <a:t>που</a:t>
            </a:r>
            <a:r>
              <a:rPr sz="1000" spc="235" dirty="0">
                <a:latin typeface="Calibri"/>
                <a:cs typeface="Calibri"/>
              </a:rPr>
              <a:t> </a:t>
            </a:r>
            <a:r>
              <a:rPr sz="1000" spc="80" dirty="0">
                <a:latin typeface="Calibri"/>
                <a:cs typeface="Calibri"/>
              </a:rPr>
              <a:t>εκτελεί</a:t>
            </a:r>
            <a:r>
              <a:rPr sz="1000" spc="260" dirty="0">
                <a:latin typeface="Calibri"/>
                <a:cs typeface="Calibri"/>
              </a:rPr>
              <a:t> </a:t>
            </a:r>
            <a:r>
              <a:rPr sz="1000" spc="105" dirty="0">
                <a:latin typeface="Calibri"/>
                <a:cs typeface="Calibri"/>
              </a:rPr>
              <a:t>ελαφρύ </a:t>
            </a:r>
            <a:r>
              <a:rPr sz="1000" spc="-215" dirty="0">
                <a:latin typeface="Calibri"/>
                <a:cs typeface="Calibri"/>
              </a:rPr>
              <a:t> </a:t>
            </a:r>
            <a:r>
              <a:rPr sz="1000" spc="110" dirty="0">
                <a:latin typeface="Calibri"/>
                <a:cs typeface="Calibri"/>
              </a:rPr>
              <a:t>α</a:t>
            </a:r>
            <a:r>
              <a:rPr sz="1000" spc="85" dirty="0">
                <a:latin typeface="Calibri"/>
                <a:cs typeface="Calibri"/>
              </a:rPr>
              <a:t>ν</a:t>
            </a:r>
            <a:r>
              <a:rPr sz="1000" spc="105" dirty="0">
                <a:latin typeface="Calibri"/>
                <a:cs typeface="Calibri"/>
              </a:rPr>
              <a:t>ο</a:t>
            </a:r>
            <a:r>
              <a:rPr sz="1000" spc="55" dirty="0">
                <a:latin typeface="Calibri"/>
                <a:cs typeface="Calibri"/>
              </a:rPr>
              <a:t>ι</a:t>
            </a:r>
            <a:r>
              <a:rPr sz="1000" spc="85" dirty="0">
                <a:latin typeface="Calibri"/>
                <a:cs typeface="Calibri"/>
              </a:rPr>
              <a:t>χ</a:t>
            </a:r>
            <a:r>
              <a:rPr sz="1000" spc="70" dirty="0">
                <a:latin typeface="Calibri"/>
                <a:cs typeface="Calibri"/>
              </a:rPr>
              <a:t>τ</a:t>
            </a:r>
            <a:r>
              <a:rPr sz="1000" spc="105" dirty="0">
                <a:latin typeface="Calibri"/>
                <a:cs typeface="Calibri"/>
              </a:rPr>
              <a:t>ο</a:t>
            </a:r>
            <a:r>
              <a:rPr sz="1000" spc="110" dirty="0">
                <a:latin typeface="Calibri"/>
                <a:cs typeface="Calibri"/>
              </a:rPr>
              <a:t>ύ</a:t>
            </a:r>
            <a:r>
              <a:rPr sz="1000" dirty="0">
                <a:latin typeface="Calibri"/>
                <a:cs typeface="Calibri"/>
              </a:rPr>
              <a:t>	</a:t>
            </a:r>
            <a:r>
              <a:rPr sz="1000" spc="110" dirty="0">
                <a:latin typeface="Calibri"/>
                <a:cs typeface="Calibri"/>
              </a:rPr>
              <a:t>κώ</a:t>
            </a:r>
            <a:r>
              <a:rPr sz="1000" spc="105" dirty="0">
                <a:latin typeface="Calibri"/>
                <a:cs typeface="Calibri"/>
              </a:rPr>
              <a:t>δ</a:t>
            </a:r>
            <a:r>
              <a:rPr sz="1000" spc="50" dirty="0">
                <a:latin typeface="Calibri"/>
                <a:cs typeface="Calibri"/>
              </a:rPr>
              <a:t>ι</a:t>
            </a:r>
            <a:r>
              <a:rPr sz="1000" spc="85" dirty="0">
                <a:latin typeface="Calibri"/>
                <a:cs typeface="Calibri"/>
              </a:rPr>
              <a:t>κ</a:t>
            </a:r>
            <a:r>
              <a:rPr sz="1000" spc="110" dirty="0">
                <a:latin typeface="Calibri"/>
                <a:cs typeface="Calibri"/>
              </a:rPr>
              <a:t>α</a:t>
            </a:r>
            <a:r>
              <a:rPr sz="1000" dirty="0">
                <a:latin typeface="Calibri"/>
                <a:cs typeface="Calibri"/>
              </a:rPr>
              <a:t>	</a:t>
            </a:r>
            <a:r>
              <a:rPr sz="1000" spc="100" dirty="0">
                <a:latin typeface="Calibri"/>
                <a:cs typeface="Calibri"/>
              </a:rPr>
              <a:t>β</a:t>
            </a:r>
            <a:r>
              <a:rPr sz="1000" spc="110" dirty="0">
                <a:latin typeface="Calibri"/>
                <a:cs typeface="Calibri"/>
              </a:rPr>
              <a:t>α</a:t>
            </a:r>
            <a:r>
              <a:rPr sz="1000" spc="100" dirty="0">
                <a:latin typeface="Calibri"/>
                <a:cs typeface="Calibri"/>
              </a:rPr>
              <a:t>σ</a:t>
            </a:r>
            <a:r>
              <a:rPr sz="1000" spc="80" dirty="0">
                <a:latin typeface="Calibri"/>
                <a:cs typeface="Calibri"/>
              </a:rPr>
              <a:t>ισ</a:t>
            </a:r>
            <a:r>
              <a:rPr sz="1000" spc="105" dirty="0">
                <a:latin typeface="Calibri"/>
                <a:cs typeface="Calibri"/>
              </a:rPr>
              <a:t>μ</a:t>
            </a:r>
            <a:r>
              <a:rPr sz="1000" spc="90" dirty="0">
                <a:latin typeface="Calibri"/>
                <a:cs typeface="Calibri"/>
              </a:rPr>
              <a:t>έ</a:t>
            </a:r>
            <a:r>
              <a:rPr sz="1000" spc="85" dirty="0">
                <a:latin typeface="Calibri"/>
                <a:cs typeface="Calibri"/>
              </a:rPr>
              <a:t>ν</a:t>
            </a:r>
            <a:r>
              <a:rPr sz="1000" spc="105" dirty="0">
                <a:latin typeface="Calibri"/>
                <a:cs typeface="Calibri"/>
              </a:rPr>
              <a:t>ο</a:t>
            </a:r>
            <a:r>
              <a:rPr sz="1000" dirty="0">
                <a:latin typeface="Calibri"/>
                <a:cs typeface="Calibri"/>
              </a:rPr>
              <a:t>	</a:t>
            </a:r>
            <a:r>
              <a:rPr sz="1000" spc="105" dirty="0">
                <a:latin typeface="Calibri"/>
                <a:cs typeface="Calibri"/>
              </a:rPr>
              <a:t>σ</a:t>
            </a:r>
            <a:r>
              <a:rPr sz="1000" spc="85" dirty="0">
                <a:latin typeface="Calibri"/>
                <a:cs typeface="Calibri"/>
              </a:rPr>
              <a:t>το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3372891" y="1714500"/>
            <a:ext cx="1898014" cy="3295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0960" marR="5080" indent="-48895">
              <a:lnSpc>
                <a:spcPct val="100000"/>
              </a:lnSpc>
              <a:spcBef>
                <a:spcPts val="100"/>
              </a:spcBef>
              <a:tabLst>
                <a:tab pos="528320" algn="l"/>
                <a:tab pos="1057910" algn="l"/>
                <a:tab pos="1802764" algn="l"/>
              </a:tabLst>
            </a:pPr>
            <a:r>
              <a:rPr sz="1000" spc="80" dirty="0">
                <a:latin typeface="Calibri"/>
                <a:cs typeface="Calibri"/>
              </a:rPr>
              <a:t>Linux</a:t>
            </a:r>
            <a:r>
              <a:rPr sz="1000" spc="265" dirty="0">
                <a:latin typeface="Calibri"/>
                <a:cs typeface="Calibri"/>
              </a:rPr>
              <a:t> </a:t>
            </a:r>
            <a:r>
              <a:rPr sz="1000" spc="80" dirty="0">
                <a:latin typeface="Calibri"/>
                <a:cs typeface="Calibri"/>
              </a:rPr>
              <a:t>(λειτουργικό</a:t>
            </a:r>
            <a:r>
              <a:rPr sz="1000" spc="270" dirty="0">
                <a:latin typeface="Calibri"/>
                <a:cs typeface="Calibri"/>
              </a:rPr>
              <a:t> </a:t>
            </a:r>
            <a:r>
              <a:rPr sz="1000" spc="100" dirty="0">
                <a:latin typeface="Calibri"/>
                <a:cs typeface="Calibri"/>
              </a:rPr>
              <a:t>σύστημα </a:t>
            </a:r>
            <a:r>
              <a:rPr sz="1000" spc="-215" dirty="0">
                <a:latin typeface="Calibri"/>
                <a:cs typeface="Calibri"/>
              </a:rPr>
              <a:t> </a:t>
            </a:r>
            <a:r>
              <a:rPr sz="1000" spc="110" dirty="0">
                <a:latin typeface="Calibri"/>
                <a:cs typeface="Calibri"/>
              </a:rPr>
              <a:t>Un</a:t>
            </a:r>
            <a:r>
              <a:rPr sz="1000" spc="45" dirty="0">
                <a:latin typeface="Calibri"/>
                <a:cs typeface="Calibri"/>
              </a:rPr>
              <a:t>i</a:t>
            </a:r>
            <a:r>
              <a:rPr sz="1000" spc="80" dirty="0">
                <a:latin typeface="Calibri"/>
                <a:cs typeface="Calibri"/>
              </a:rPr>
              <a:t>x</a:t>
            </a:r>
            <a:r>
              <a:rPr sz="1000" spc="60" dirty="0">
                <a:latin typeface="Calibri"/>
                <a:cs typeface="Calibri"/>
              </a:rPr>
              <a:t>)</a:t>
            </a:r>
            <a:r>
              <a:rPr sz="1000" dirty="0">
                <a:latin typeface="Calibri"/>
                <a:cs typeface="Calibri"/>
              </a:rPr>
              <a:t>	</a:t>
            </a:r>
            <a:r>
              <a:rPr sz="1000" spc="65" dirty="0">
                <a:latin typeface="Calibri"/>
                <a:cs typeface="Calibri"/>
              </a:rPr>
              <a:t>(c</a:t>
            </a:r>
            <a:r>
              <a:rPr sz="1000" spc="45" dirty="0">
                <a:latin typeface="Calibri"/>
                <a:cs typeface="Calibri"/>
              </a:rPr>
              <a:t>li</a:t>
            </a:r>
            <a:r>
              <a:rPr sz="1000" spc="95" dirty="0">
                <a:latin typeface="Calibri"/>
                <a:cs typeface="Calibri"/>
              </a:rPr>
              <a:t>en</a:t>
            </a:r>
            <a:r>
              <a:rPr sz="1000" spc="65" dirty="0">
                <a:latin typeface="Calibri"/>
                <a:cs typeface="Calibri"/>
              </a:rPr>
              <a:t>t</a:t>
            </a:r>
            <a:r>
              <a:rPr sz="1000" dirty="0">
                <a:latin typeface="Calibri"/>
                <a:cs typeface="Calibri"/>
              </a:rPr>
              <a:t>	</a:t>
            </a:r>
            <a:r>
              <a:rPr sz="1000" spc="55" dirty="0">
                <a:latin typeface="Calibri"/>
                <a:cs typeface="Calibri"/>
              </a:rPr>
              <a:t>(</a:t>
            </a:r>
            <a:r>
              <a:rPr sz="1000" spc="105" dirty="0">
                <a:latin typeface="Calibri"/>
                <a:cs typeface="Calibri"/>
              </a:rPr>
              <a:t>σ</a:t>
            </a:r>
            <a:r>
              <a:rPr sz="1000" spc="100" dirty="0">
                <a:latin typeface="Calibri"/>
                <a:cs typeface="Calibri"/>
              </a:rPr>
              <a:t>ύσ</a:t>
            </a:r>
            <a:r>
              <a:rPr sz="1000" spc="75" dirty="0">
                <a:latin typeface="Calibri"/>
                <a:cs typeface="Calibri"/>
              </a:rPr>
              <a:t>τ</a:t>
            </a:r>
            <a:r>
              <a:rPr sz="1000" spc="100" dirty="0">
                <a:latin typeface="Calibri"/>
                <a:cs typeface="Calibri"/>
              </a:rPr>
              <a:t>ημ</a:t>
            </a:r>
            <a:r>
              <a:rPr sz="1000" spc="110" dirty="0">
                <a:latin typeface="Calibri"/>
                <a:cs typeface="Calibri"/>
              </a:rPr>
              <a:t>α</a:t>
            </a:r>
            <a:r>
              <a:rPr sz="1000" dirty="0">
                <a:latin typeface="Calibri"/>
                <a:cs typeface="Calibri"/>
              </a:rPr>
              <a:t>	</a:t>
            </a:r>
            <a:r>
              <a:rPr sz="1000" spc="105" dirty="0">
                <a:latin typeface="Calibri"/>
                <a:cs typeface="Calibri"/>
              </a:rPr>
              <a:t>ή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940435" y="2018029"/>
            <a:ext cx="229806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018540" algn="l"/>
                <a:tab pos="1543685" algn="l"/>
              </a:tabLst>
            </a:pPr>
            <a:r>
              <a:rPr sz="1000" spc="100" dirty="0">
                <a:latin typeface="Calibri"/>
                <a:cs typeface="Calibri"/>
              </a:rPr>
              <a:t>πρόγραμμα	</a:t>
            </a:r>
            <a:r>
              <a:rPr sz="1000" spc="105" dirty="0">
                <a:latin typeface="Calibri"/>
                <a:cs typeface="Calibri"/>
              </a:rPr>
              <a:t>που	</a:t>
            </a:r>
            <a:r>
              <a:rPr sz="1000" spc="85" dirty="0">
                <a:latin typeface="Calibri"/>
                <a:cs typeface="Calibri"/>
              </a:rPr>
              <a:t>επικοινωνεί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3490391" y="2018029"/>
            <a:ext cx="178181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442595" algn="l"/>
                <a:tab pos="1570355" algn="l"/>
              </a:tabLst>
            </a:pPr>
            <a:r>
              <a:rPr sz="1000" spc="105" dirty="0">
                <a:latin typeface="Calibri"/>
                <a:cs typeface="Calibri"/>
              </a:rPr>
              <a:t>μ</a:t>
            </a:r>
            <a:r>
              <a:rPr sz="1000" spc="90" dirty="0">
                <a:latin typeface="Calibri"/>
                <a:cs typeface="Calibri"/>
              </a:rPr>
              <a:t>ε</a:t>
            </a:r>
            <a:r>
              <a:rPr sz="1000" dirty="0">
                <a:latin typeface="Calibri"/>
                <a:cs typeface="Calibri"/>
              </a:rPr>
              <a:t>	</a:t>
            </a:r>
            <a:r>
              <a:rPr sz="1000" spc="85" dirty="0">
                <a:latin typeface="Calibri"/>
                <a:cs typeface="Calibri"/>
              </a:rPr>
              <a:t>ε</a:t>
            </a:r>
            <a:r>
              <a:rPr sz="1000" spc="75" dirty="0">
                <a:latin typeface="Calibri"/>
                <a:cs typeface="Calibri"/>
              </a:rPr>
              <a:t>ξ</a:t>
            </a:r>
            <a:r>
              <a:rPr sz="1000" spc="105" dirty="0">
                <a:latin typeface="Calibri"/>
                <a:cs typeface="Calibri"/>
              </a:rPr>
              <a:t>υπη</a:t>
            </a:r>
            <a:r>
              <a:rPr sz="1000" spc="100" dirty="0">
                <a:latin typeface="Calibri"/>
                <a:cs typeface="Calibri"/>
              </a:rPr>
              <a:t>ρ</a:t>
            </a:r>
            <a:r>
              <a:rPr sz="1000" spc="85" dirty="0">
                <a:latin typeface="Calibri"/>
                <a:cs typeface="Calibri"/>
              </a:rPr>
              <a:t>ε</a:t>
            </a:r>
            <a:r>
              <a:rPr sz="1000" spc="75" dirty="0">
                <a:latin typeface="Calibri"/>
                <a:cs typeface="Calibri"/>
              </a:rPr>
              <a:t>τ</a:t>
            </a:r>
            <a:r>
              <a:rPr sz="1000" spc="100" dirty="0">
                <a:latin typeface="Calibri"/>
                <a:cs typeface="Calibri"/>
              </a:rPr>
              <a:t>η</a:t>
            </a:r>
            <a:r>
              <a:rPr sz="1000" spc="75" dirty="0">
                <a:latin typeface="Calibri"/>
                <a:cs typeface="Calibri"/>
              </a:rPr>
              <a:t>τ</a:t>
            </a:r>
            <a:r>
              <a:rPr sz="1000" spc="100" dirty="0">
                <a:latin typeface="Calibri"/>
                <a:cs typeface="Calibri"/>
              </a:rPr>
              <a:t>ή</a:t>
            </a:r>
            <a:r>
              <a:rPr sz="1000" spc="60" dirty="0">
                <a:latin typeface="Calibri"/>
                <a:cs typeface="Calibri"/>
              </a:rPr>
              <a:t>)</a:t>
            </a:r>
            <a:r>
              <a:rPr sz="1000" dirty="0">
                <a:latin typeface="Calibri"/>
                <a:cs typeface="Calibri"/>
              </a:rPr>
              <a:t>	</a:t>
            </a:r>
            <a:r>
              <a:rPr sz="1000" spc="80" dirty="0">
                <a:latin typeface="Calibri"/>
                <a:cs typeface="Calibri"/>
              </a:rPr>
              <a:t>και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940435" y="2169795"/>
            <a:ext cx="4332605" cy="4813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0"/>
              </a:spcBef>
            </a:pPr>
            <a:r>
              <a:rPr sz="1000" spc="90" dirty="0">
                <a:latin typeface="Calibri"/>
                <a:cs typeface="Calibri"/>
              </a:rPr>
              <a:t>εξυπηρετητής/εξυπηρετητής)</a:t>
            </a:r>
            <a:r>
              <a:rPr sz="1000" spc="60" dirty="0">
                <a:latin typeface="Calibri"/>
                <a:cs typeface="Calibri"/>
              </a:rPr>
              <a:t> </a:t>
            </a:r>
            <a:r>
              <a:rPr sz="1000" spc="85" dirty="0">
                <a:latin typeface="Calibri"/>
                <a:cs typeface="Calibri"/>
              </a:rPr>
              <a:t>για</a:t>
            </a:r>
            <a:r>
              <a:rPr sz="1000" spc="70" dirty="0">
                <a:latin typeface="Calibri"/>
                <a:cs typeface="Calibri"/>
              </a:rPr>
              <a:t> </a:t>
            </a:r>
            <a:r>
              <a:rPr sz="1000" spc="90" dirty="0">
                <a:latin typeface="Calibri"/>
                <a:cs typeface="Calibri"/>
              </a:rPr>
              <a:t>τη</a:t>
            </a:r>
            <a:r>
              <a:rPr sz="1000" spc="70" dirty="0">
                <a:latin typeface="Calibri"/>
                <a:cs typeface="Calibri"/>
              </a:rPr>
              <a:t> </a:t>
            </a:r>
            <a:r>
              <a:rPr sz="1000" spc="100" dirty="0">
                <a:latin typeface="Calibri"/>
                <a:cs typeface="Calibri"/>
              </a:rPr>
              <a:t>μετάδοση</a:t>
            </a:r>
            <a:r>
              <a:rPr sz="1000" spc="70" dirty="0">
                <a:latin typeface="Calibri"/>
                <a:cs typeface="Calibri"/>
              </a:rPr>
              <a:t> </a:t>
            </a:r>
            <a:r>
              <a:rPr sz="1000" spc="100" dirty="0">
                <a:latin typeface="Calibri"/>
                <a:cs typeface="Calibri"/>
              </a:rPr>
              <a:t>δεδομένων</a:t>
            </a:r>
            <a:r>
              <a:rPr sz="1000" spc="65" dirty="0">
                <a:latin typeface="Calibri"/>
                <a:cs typeface="Calibri"/>
              </a:rPr>
              <a:t> </a:t>
            </a:r>
            <a:r>
              <a:rPr sz="1000" spc="105" dirty="0">
                <a:latin typeface="Calibri"/>
                <a:cs typeface="Calibri"/>
              </a:rPr>
              <a:t>μέσω</a:t>
            </a:r>
            <a:r>
              <a:rPr sz="1000" spc="65" dirty="0">
                <a:latin typeface="Calibri"/>
                <a:cs typeface="Calibri"/>
              </a:rPr>
              <a:t> </a:t>
            </a:r>
            <a:r>
              <a:rPr sz="1000" spc="100" dirty="0">
                <a:latin typeface="Calibri"/>
                <a:cs typeface="Calibri"/>
              </a:rPr>
              <a:t>των </a:t>
            </a:r>
            <a:r>
              <a:rPr sz="1000" spc="-210" dirty="0">
                <a:latin typeface="Calibri"/>
                <a:cs typeface="Calibri"/>
              </a:rPr>
              <a:t> </a:t>
            </a:r>
            <a:r>
              <a:rPr sz="1000" spc="100" dirty="0">
                <a:latin typeface="Calibri"/>
                <a:cs typeface="Calibri"/>
              </a:rPr>
              <a:t>πρωτοκόλλων</a:t>
            </a:r>
            <a:r>
              <a:rPr sz="1000" spc="105" dirty="0">
                <a:latin typeface="Calibri"/>
                <a:cs typeface="Calibri"/>
              </a:rPr>
              <a:t> </a:t>
            </a:r>
            <a:r>
              <a:rPr sz="1000" spc="85" dirty="0">
                <a:latin typeface="Calibri"/>
                <a:cs typeface="Calibri"/>
              </a:rPr>
              <a:t>επικοινωνίας</a:t>
            </a:r>
            <a:r>
              <a:rPr sz="1000" spc="90" dirty="0">
                <a:latin typeface="Calibri"/>
                <a:cs typeface="Calibri"/>
              </a:rPr>
              <a:t> </a:t>
            </a:r>
            <a:r>
              <a:rPr sz="1000" spc="110" dirty="0">
                <a:latin typeface="Calibri"/>
                <a:cs typeface="Calibri"/>
              </a:rPr>
              <a:t>ModBus</a:t>
            </a:r>
            <a:r>
              <a:rPr sz="1000" spc="114" dirty="0">
                <a:latin typeface="Calibri"/>
                <a:cs typeface="Calibri"/>
              </a:rPr>
              <a:t> </a:t>
            </a:r>
            <a:r>
              <a:rPr sz="1000" spc="95" dirty="0">
                <a:latin typeface="Calibri"/>
                <a:cs typeface="Calibri"/>
              </a:rPr>
              <a:t>χρησιμοποιώντας</a:t>
            </a:r>
            <a:r>
              <a:rPr sz="1000" spc="100" dirty="0">
                <a:latin typeface="Calibri"/>
                <a:cs typeface="Calibri"/>
              </a:rPr>
              <a:t> </a:t>
            </a:r>
            <a:r>
              <a:rPr sz="1000" spc="90" dirty="0">
                <a:latin typeface="Calibri"/>
                <a:cs typeface="Calibri"/>
              </a:rPr>
              <a:t>το </a:t>
            </a:r>
            <a:r>
              <a:rPr sz="1000" spc="95" dirty="0">
                <a:latin typeface="Calibri"/>
                <a:cs typeface="Calibri"/>
              </a:rPr>
              <a:t> pyModbusTCP.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641031" y="3237378"/>
            <a:ext cx="3945256" cy="82073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05410" indent="-92710">
              <a:lnSpc>
                <a:spcPts val="1610"/>
              </a:lnSpc>
              <a:buClr>
                <a:srgbClr val="FFB800"/>
              </a:buClr>
              <a:buSzPct val="150000"/>
              <a:buFont typeface="Arial"/>
              <a:buChar char="▪"/>
              <a:tabLst>
                <a:tab pos="105410" algn="l"/>
              </a:tabLst>
            </a:pPr>
            <a:r>
              <a:rPr sz="1000" b="1" spc="65" dirty="0">
                <a:latin typeface="Calibri"/>
                <a:cs typeface="Calibri"/>
              </a:rPr>
              <a:t>Τομέας</a:t>
            </a:r>
            <a:r>
              <a:rPr sz="1000" b="1" spc="-25" dirty="0">
                <a:latin typeface="Calibri"/>
                <a:cs typeface="Calibri"/>
              </a:rPr>
              <a:t> </a:t>
            </a:r>
            <a:r>
              <a:rPr sz="1000" b="1" spc="65" dirty="0">
                <a:latin typeface="Calibri"/>
                <a:cs typeface="Calibri"/>
              </a:rPr>
              <a:t>διαχείρισης</a:t>
            </a:r>
            <a:endParaRPr sz="1000" dirty="0">
              <a:latin typeface="Calibri"/>
              <a:cs typeface="Calibri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l-GR" sz="1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Συσκευή διαχείρισης δικτύου</a:t>
            </a:r>
            <a:r>
              <a:rPr kumimoji="0" lang="el-GR" altLang="el-GR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για </a:t>
            </a:r>
            <a:r>
              <a:rPr kumimoji="0" lang="el-GR" altLang="el-GR" sz="1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παρακολούθηση της κυκλοφορίας</a:t>
            </a:r>
            <a:r>
              <a:rPr kumimoji="0" lang="el-GR" altLang="el-GR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μέσω </a:t>
            </a:r>
            <a:r>
              <a:rPr kumimoji="0" lang="el-GR" altLang="el-GR" sz="10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Kali</a:t>
            </a:r>
            <a:r>
              <a:rPr kumimoji="0" lang="el-GR" altLang="el-GR" sz="1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l-GR" altLang="el-GR" sz="10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Linux</a:t>
            </a:r>
            <a:r>
              <a:rPr kumimoji="0" lang="el-GR" altLang="el-GR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l-GR" sz="10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Wazuh</a:t>
            </a:r>
            <a:r>
              <a:rPr kumimoji="0" lang="el-GR" altLang="el-GR" sz="1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Server:</a:t>
            </a:r>
            <a:r>
              <a:rPr kumimoji="0" lang="el-GR" altLang="el-GR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Λεπτομέρειες θα παρουσιαστούν </a:t>
            </a:r>
            <a:r>
              <a:rPr kumimoji="0" lang="el-GR" altLang="el-GR" sz="1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σε επόμενο στάδιο</a:t>
            </a:r>
            <a:r>
              <a:rPr kumimoji="0" lang="el-GR" altLang="el-GR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.</a:t>
            </a:r>
          </a:p>
        </p:txBody>
      </p:sp>
      <p:sp>
        <p:nvSpPr>
          <p:cNvPr id="21" name="object 21"/>
          <p:cNvSpPr txBox="1"/>
          <p:nvPr/>
        </p:nvSpPr>
        <p:spPr>
          <a:xfrm>
            <a:off x="556259" y="4787543"/>
            <a:ext cx="4714240" cy="7791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05410" indent="-92710">
              <a:lnSpc>
                <a:spcPts val="1610"/>
              </a:lnSpc>
              <a:buClr>
                <a:srgbClr val="FFB800"/>
              </a:buClr>
              <a:buSzPct val="150000"/>
              <a:buFont typeface="Arial"/>
              <a:buChar char="▪"/>
              <a:tabLst>
                <a:tab pos="105410" algn="l"/>
              </a:tabLst>
            </a:pPr>
            <a:r>
              <a:rPr sz="1000" b="1" spc="75" dirty="0">
                <a:latin typeface="Calibri"/>
                <a:cs typeface="Calibri"/>
              </a:rPr>
              <a:t>Κακόβουλο</a:t>
            </a:r>
            <a:r>
              <a:rPr sz="1000" b="1" dirty="0">
                <a:latin typeface="Calibri"/>
                <a:cs typeface="Calibri"/>
              </a:rPr>
              <a:t> </a:t>
            </a:r>
            <a:r>
              <a:rPr sz="1000" b="1" spc="60" dirty="0">
                <a:latin typeface="Calibri"/>
                <a:cs typeface="Calibri"/>
              </a:rPr>
              <a:t>περιεχόμενο</a:t>
            </a:r>
            <a:endParaRPr sz="1000">
              <a:latin typeface="Calibri"/>
              <a:cs typeface="Calibri"/>
            </a:endParaRPr>
          </a:p>
          <a:p>
            <a:pPr marL="396875" marR="5080" lvl="1" indent="-182880" algn="just">
              <a:lnSpc>
                <a:spcPct val="100000"/>
              </a:lnSpc>
              <a:spcBef>
                <a:spcPts val="830"/>
              </a:spcBef>
              <a:buSzPct val="160000"/>
              <a:buFont typeface="Arial"/>
              <a:buChar char="▪"/>
              <a:tabLst>
                <a:tab pos="396875" algn="l"/>
              </a:tabLst>
            </a:pPr>
            <a:r>
              <a:rPr sz="1000" spc="75" dirty="0">
                <a:latin typeface="Calibri"/>
                <a:cs typeface="Calibri"/>
              </a:rPr>
              <a:t>Το</a:t>
            </a:r>
            <a:r>
              <a:rPr sz="1000" spc="80" dirty="0">
                <a:latin typeface="Calibri"/>
                <a:cs typeface="Calibri"/>
              </a:rPr>
              <a:t> </a:t>
            </a:r>
            <a:r>
              <a:rPr sz="1000" spc="50" dirty="0">
                <a:latin typeface="Calibri"/>
                <a:cs typeface="Calibri"/>
              </a:rPr>
              <a:t>Kali</a:t>
            </a:r>
            <a:r>
              <a:rPr sz="1000" spc="55" dirty="0">
                <a:latin typeface="Calibri"/>
                <a:cs typeface="Calibri"/>
              </a:rPr>
              <a:t> </a:t>
            </a:r>
            <a:r>
              <a:rPr sz="1000" spc="60" dirty="0">
                <a:latin typeface="Calibri"/>
                <a:cs typeface="Calibri"/>
              </a:rPr>
              <a:t>Linux</a:t>
            </a:r>
            <a:r>
              <a:rPr sz="1000" spc="65" dirty="0">
                <a:latin typeface="Calibri"/>
                <a:cs typeface="Calibri"/>
              </a:rPr>
              <a:t> </a:t>
            </a:r>
            <a:r>
              <a:rPr sz="1000" spc="80" dirty="0">
                <a:latin typeface="Calibri"/>
                <a:cs typeface="Calibri"/>
              </a:rPr>
              <a:t>θα</a:t>
            </a:r>
            <a:r>
              <a:rPr sz="1000" spc="85" dirty="0">
                <a:latin typeface="Calibri"/>
                <a:cs typeface="Calibri"/>
              </a:rPr>
              <a:t> </a:t>
            </a:r>
            <a:r>
              <a:rPr sz="1000" spc="65" dirty="0">
                <a:latin typeface="Calibri"/>
                <a:cs typeface="Calibri"/>
              </a:rPr>
              <a:t>χρησιμοποιηθεί</a:t>
            </a:r>
            <a:r>
              <a:rPr sz="1000" spc="70" dirty="0">
                <a:latin typeface="Calibri"/>
                <a:cs typeface="Calibri"/>
              </a:rPr>
              <a:t> </a:t>
            </a:r>
            <a:r>
              <a:rPr sz="1000" spc="60" dirty="0">
                <a:latin typeface="Calibri"/>
                <a:cs typeface="Calibri"/>
              </a:rPr>
              <a:t>για</a:t>
            </a:r>
            <a:r>
              <a:rPr sz="1000" spc="65" dirty="0">
                <a:latin typeface="Calibri"/>
                <a:cs typeface="Calibri"/>
              </a:rPr>
              <a:t> την</a:t>
            </a:r>
            <a:r>
              <a:rPr sz="1000" spc="70" dirty="0">
                <a:latin typeface="Calibri"/>
                <a:cs typeface="Calibri"/>
              </a:rPr>
              <a:t> </a:t>
            </a:r>
            <a:r>
              <a:rPr sz="1000" spc="75" dirty="0">
                <a:latin typeface="Calibri"/>
                <a:cs typeface="Calibri"/>
              </a:rPr>
              <a:t>προσομοίωση</a:t>
            </a:r>
            <a:r>
              <a:rPr sz="1000" spc="80" dirty="0">
                <a:latin typeface="Calibri"/>
                <a:cs typeface="Calibri"/>
              </a:rPr>
              <a:t> </a:t>
            </a:r>
            <a:r>
              <a:rPr sz="1000" spc="75" dirty="0">
                <a:latin typeface="Calibri"/>
                <a:cs typeface="Calibri"/>
              </a:rPr>
              <a:t>διαφόρων </a:t>
            </a:r>
            <a:r>
              <a:rPr sz="1000" spc="80" dirty="0">
                <a:latin typeface="Calibri"/>
                <a:cs typeface="Calibri"/>
              </a:rPr>
              <a:t> </a:t>
            </a:r>
            <a:r>
              <a:rPr sz="1000" spc="75" dirty="0">
                <a:latin typeface="Calibri"/>
                <a:cs typeface="Calibri"/>
              </a:rPr>
              <a:t>κακόβουλων </a:t>
            </a:r>
            <a:r>
              <a:rPr sz="1000" spc="70" dirty="0">
                <a:latin typeface="Calibri"/>
                <a:cs typeface="Calibri"/>
              </a:rPr>
              <a:t>δραστηριοτήτων </a:t>
            </a:r>
            <a:r>
              <a:rPr sz="1000" spc="75" dirty="0">
                <a:latin typeface="Calibri"/>
                <a:cs typeface="Calibri"/>
              </a:rPr>
              <a:t>που </a:t>
            </a:r>
            <a:r>
              <a:rPr sz="1000" spc="70" dirty="0">
                <a:latin typeface="Calibri"/>
                <a:cs typeface="Calibri"/>
              </a:rPr>
              <a:t>στοχεύουν συσκευές </a:t>
            </a:r>
            <a:r>
              <a:rPr sz="1000" spc="65" dirty="0">
                <a:latin typeface="Calibri"/>
                <a:cs typeface="Calibri"/>
              </a:rPr>
              <a:t>εντός </a:t>
            </a:r>
            <a:r>
              <a:rPr sz="1000" spc="70" dirty="0">
                <a:latin typeface="Calibri"/>
                <a:cs typeface="Calibri"/>
              </a:rPr>
              <a:t>αυτού </a:t>
            </a:r>
            <a:r>
              <a:rPr sz="1000" spc="75" dirty="0">
                <a:latin typeface="Calibri"/>
                <a:cs typeface="Calibri"/>
              </a:rPr>
              <a:t> </a:t>
            </a:r>
            <a:r>
              <a:rPr sz="1000" spc="70" dirty="0">
                <a:latin typeface="Calibri"/>
                <a:cs typeface="Calibri"/>
              </a:rPr>
              <a:t>του</a:t>
            </a:r>
            <a:r>
              <a:rPr sz="1000" spc="25" dirty="0">
                <a:latin typeface="Calibri"/>
                <a:cs typeface="Calibri"/>
              </a:rPr>
              <a:t> </a:t>
            </a:r>
            <a:r>
              <a:rPr sz="1000" spc="65" dirty="0">
                <a:latin typeface="Calibri"/>
                <a:cs typeface="Calibri"/>
              </a:rPr>
              <a:t>κλειστού</a:t>
            </a:r>
            <a:r>
              <a:rPr sz="1000" spc="30" dirty="0">
                <a:latin typeface="Calibri"/>
                <a:cs typeface="Calibri"/>
              </a:rPr>
              <a:t> </a:t>
            </a:r>
            <a:r>
              <a:rPr sz="1000" spc="60" dirty="0">
                <a:latin typeface="Calibri"/>
                <a:cs typeface="Calibri"/>
              </a:rPr>
              <a:t>δικτύου.</a:t>
            </a:r>
            <a:endParaRPr sz="10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6042660" cy="6879590"/>
            <a:chOff x="0" y="0"/>
            <a:chExt cx="6042660" cy="6879590"/>
          </a:xfrm>
        </p:grpSpPr>
        <p:sp>
          <p:nvSpPr>
            <p:cNvPr id="3" name="object 3"/>
            <p:cNvSpPr/>
            <p:nvPr/>
          </p:nvSpPr>
          <p:spPr>
            <a:xfrm>
              <a:off x="4497704" y="5112385"/>
              <a:ext cx="797560" cy="1738630"/>
            </a:xfrm>
            <a:custGeom>
              <a:avLst/>
              <a:gdLst/>
              <a:ahLst/>
              <a:cxnLst/>
              <a:rect l="l" t="t" r="r" b="b"/>
              <a:pathLst>
                <a:path w="797560" h="1738629">
                  <a:moveTo>
                    <a:pt x="609917" y="0"/>
                  </a:moveTo>
                  <a:lnTo>
                    <a:pt x="561340" y="6667"/>
                  </a:lnTo>
                  <a:lnTo>
                    <a:pt x="516572" y="25400"/>
                  </a:lnTo>
                  <a:lnTo>
                    <a:pt x="478155" y="55244"/>
                  </a:lnTo>
                  <a:lnTo>
                    <a:pt x="448310" y="94614"/>
                  </a:lnTo>
                  <a:lnTo>
                    <a:pt x="428625" y="142239"/>
                  </a:lnTo>
                  <a:lnTo>
                    <a:pt x="0" y="1738629"/>
                  </a:lnTo>
                  <a:lnTo>
                    <a:pt x="27940" y="1738629"/>
                  </a:lnTo>
                  <a:lnTo>
                    <a:pt x="453707" y="148907"/>
                  </a:lnTo>
                  <a:lnTo>
                    <a:pt x="470217" y="107950"/>
                  </a:lnTo>
                  <a:lnTo>
                    <a:pt x="496252" y="74294"/>
                  </a:lnTo>
                  <a:lnTo>
                    <a:pt x="529272" y="48577"/>
                  </a:lnTo>
                  <a:lnTo>
                    <a:pt x="567690" y="32384"/>
                  </a:lnTo>
                  <a:lnTo>
                    <a:pt x="609282" y="26669"/>
                  </a:lnTo>
                  <a:lnTo>
                    <a:pt x="698432" y="26669"/>
                  </a:lnTo>
                  <a:lnTo>
                    <a:pt x="658812" y="6667"/>
                  </a:lnTo>
                  <a:lnTo>
                    <a:pt x="609917" y="0"/>
                  </a:lnTo>
                  <a:close/>
                </a:path>
                <a:path w="797560" h="1738629">
                  <a:moveTo>
                    <a:pt x="698432" y="26669"/>
                  </a:moveTo>
                  <a:lnTo>
                    <a:pt x="609282" y="26669"/>
                  </a:lnTo>
                  <a:lnTo>
                    <a:pt x="652145" y="32384"/>
                  </a:lnTo>
                  <a:lnTo>
                    <a:pt x="709295" y="60959"/>
                  </a:lnTo>
                  <a:lnTo>
                    <a:pt x="750252" y="109537"/>
                  </a:lnTo>
                  <a:lnTo>
                    <a:pt x="770572" y="170497"/>
                  </a:lnTo>
                  <a:lnTo>
                    <a:pt x="771525" y="202882"/>
                  </a:lnTo>
                  <a:lnTo>
                    <a:pt x="766127" y="235584"/>
                  </a:lnTo>
                  <a:lnTo>
                    <a:pt x="362585" y="1738629"/>
                  </a:lnTo>
                  <a:lnTo>
                    <a:pt x="390207" y="1738629"/>
                  </a:lnTo>
                  <a:lnTo>
                    <a:pt x="791210" y="242252"/>
                  </a:lnTo>
                  <a:lnTo>
                    <a:pt x="797560" y="204787"/>
                  </a:lnTo>
                  <a:lnTo>
                    <a:pt x="796290" y="167322"/>
                  </a:lnTo>
                  <a:lnTo>
                    <a:pt x="772795" y="96202"/>
                  </a:lnTo>
                  <a:lnTo>
                    <a:pt x="724217" y="39687"/>
                  </a:lnTo>
                  <a:lnTo>
                    <a:pt x="698432" y="26669"/>
                  </a:lnTo>
                  <a:close/>
                </a:path>
              </a:pathLst>
            </a:custGeom>
            <a:solidFill>
              <a:srgbClr val="D679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2933700" y="635"/>
              <a:ext cx="1818639" cy="6857365"/>
            </a:xfrm>
            <a:custGeom>
              <a:avLst/>
              <a:gdLst/>
              <a:ahLst/>
              <a:cxnLst/>
              <a:rect l="l" t="t" r="r" b="b"/>
              <a:pathLst>
                <a:path w="1818639" h="6857365">
                  <a:moveTo>
                    <a:pt x="1818322" y="0"/>
                  </a:moveTo>
                  <a:lnTo>
                    <a:pt x="0" y="6857365"/>
                  </a:lnTo>
                </a:path>
              </a:pathLst>
            </a:custGeom>
            <a:ln w="22225">
              <a:solidFill>
                <a:srgbClr val="D6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3497579" y="18097"/>
              <a:ext cx="2545080" cy="6837045"/>
            </a:xfrm>
            <a:custGeom>
              <a:avLst/>
              <a:gdLst/>
              <a:ahLst/>
              <a:cxnLst/>
              <a:rect l="l" t="t" r="r" b="b"/>
              <a:pathLst>
                <a:path w="2545079" h="6837045">
                  <a:moveTo>
                    <a:pt x="1321435" y="2282825"/>
                  </a:moveTo>
                  <a:lnTo>
                    <a:pt x="1271587" y="2291080"/>
                  </a:lnTo>
                  <a:lnTo>
                    <a:pt x="1226185" y="2312352"/>
                  </a:lnTo>
                  <a:lnTo>
                    <a:pt x="1187767" y="2345055"/>
                  </a:lnTo>
                  <a:lnTo>
                    <a:pt x="1159510" y="2388870"/>
                  </a:lnTo>
                  <a:lnTo>
                    <a:pt x="1159510" y="2390140"/>
                  </a:lnTo>
                  <a:lnTo>
                    <a:pt x="819150" y="3658235"/>
                  </a:lnTo>
                  <a:lnTo>
                    <a:pt x="0" y="6835457"/>
                  </a:lnTo>
                  <a:lnTo>
                    <a:pt x="6667" y="6836092"/>
                  </a:lnTo>
                  <a:lnTo>
                    <a:pt x="20955" y="6836727"/>
                  </a:lnTo>
                  <a:lnTo>
                    <a:pt x="26670" y="6836727"/>
                  </a:lnTo>
                  <a:lnTo>
                    <a:pt x="843365" y="3664267"/>
                  </a:lnTo>
                  <a:lnTo>
                    <a:pt x="1183322" y="2397760"/>
                  </a:lnTo>
                  <a:lnTo>
                    <a:pt x="1208087" y="2360295"/>
                  </a:lnTo>
                  <a:lnTo>
                    <a:pt x="1241107" y="2332037"/>
                  </a:lnTo>
                  <a:lnTo>
                    <a:pt x="1279842" y="2313940"/>
                  </a:lnTo>
                  <a:lnTo>
                    <a:pt x="1322705" y="2307272"/>
                  </a:lnTo>
                  <a:lnTo>
                    <a:pt x="1417637" y="2307272"/>
                  </a:lnTo>
                  <a:lnTo>
                    <a:pt x="1372870" y="2289175"/>
                  </a:lnTo>
                  <a:lnTo>
                    <a:pt x="1321435" y="2282825"/>
                  </a:lnTo>
                  <a:close/>
                </a:path>
                <a:path w="2545079" h="6837045">
                  <a:moveTo>
                    <a:pt x="1417637" y="2307272"/>
                  </a:moveTo>
                  <a:lnTo>
                    <a:pt x="1322705" y="2307272"/>
                  </a:lnTo>
                  <a:lnTo>
                    <a:pt x="1366837" y="2312987"/>
                  </a:lnTo>
                  <a:lnTo>
                    <a:pt x="1412557" y="2333942"/>
                  </a:lnTo>
                  <a:lnTo>
                    <a:pt x="1448435" y="2366962"/>
                  </a:lnTo>
                  <a:lnTo>
                    <a:pt x="1472565" y="2408872"/>
                  </a:lnTo>
                  <a:lnTo>
                    <a:pt x="1483042" y="2456180"/>
                  </a:lnTo>
                  <a:lnTo>
                    <a:pt x="1477962" y="2506345"/>
                  </a:lnTo>
                  <a:lnTo>
                    <a:pt x="1220152" y="3457575"/>
                  </a:lnTo>
                  <a:lnTo>
                    <a:pt x="1214120" y="3492817"/>
                  </a:lnTo>
                  <a:lnTo>
                    <a:pt x="1215072" y="3525837"/>
                  </a:lnTo>
                  <a:lnTo>
                    <a:pt x="1215072" y="3528377"/>
                  </a:lnTo>
                  <a:lnTo>
                    <a:pt x="1223010" y="3562985"/>
                  </a:lnTo>
                  <a:lnTo>
                    <a:pt x="1258570" y="3626167"/>
                  </a:lnTo>
                  <a:lnTo>
                    <a:pt x="1314767" y="3669665"/>
                  </a:lnTo>
                  <a:lnTo>
                    <a:pt x="1397635" y="3688715"/>
                  </a:lnTo>
                  <a:lnTo>
                    <a:pt x="1444625" y="3682365"/>
                  </a:lnTo>
                  <a:lnTo>
                    <a:pt x="1487805" y="3664267"/>
                  </a:lnTo>
                  <a:lnTo>
                    <a:pt x="1490662" y="3662362"/>
                  </a:lnTo>
                  <a:lnTo>
                    <a:pt x="1403985" y="3662362"/>
                  </a:lnTo>
                  <a:lnTo>
                    <a:pt x="1354137" y="3656965"/>
                  </a:lnTo>
                  <a:lnTo>
                    <a:pt x="1299210" y="3629977"/>
                  </a:lnTo>
                  <a:lnTo>
                    <a:pt x="1259205" y="3583940"/>
                  </a:lnTo>
                  <a:lnTo>
                    <a:pt x="1239202" y="3525837"/>
                  </a:lnTo>
                  <a:lnTo>
                    <a:pt x="1238567" y="3495040"/>
                  </a:lnTo>
                  <a:lnTo>
                    <a:pt x="1243965" y="3463925"/>
                  </a:lnTo>
                  <a:lnTo>
                    <a:pt x="1502092" y="2512695"/>
                  </a:lnTo>
                  <a:lnTo>
                    <a:pt x="1508442" y="2464117"/>
                  </a:lnTo>
                  <a:lnTo>
                    <a:pt x="1502092" y="2417127"/>
                  </a:lnTo>
                  <a:lnTo>
                    <a:pt x="1483995" y="2373630"/>
                  </a:lnTo>
                  <a:lnTo>
                    <a:pt x="1455737" y="2336482"/>
                  </a:lnTo>
                  <a:lnTo>
                    <a:pt x="1418272" y="2307590"/>
                  </a:lnTo>
                  <a:lnTo>
                    <a:pt x="1417637" y="2307272"/>
                  </a:lnTo>
                  <a:close/>
                </a:path>
                <a:path w="2545079" h="6837045">
                  <a:moveTo>
                    <a:pt x="2545080" y="0"/>
                  </a:moveTo>
                  <a:lnTo>
                    <a:pt x="2518410" y="0"/>
                  </a:lnTo>
                  <a:lnTo>
                    <a:pt x="1939290" y="2100580"/>
                  </a:lnTo>
                  <a:lnTo>
                    <a:pt x="1547495" y="3545840"/>
                  </a:lnTo>
                  <a:lnTo>
                    <a:pt x="1526540" y="3591560"/>
                  </a:lnTo>
                  <a:lnTo>
                    <a:pt x="1493520" y="3627755"/>
                  </a:lnTo>
                  <a:lnTo>
                    <a:pt x="1451610" y="3651885"/>
                  </a:lnTo>
                  <a:lnTo>
                    <a:pt x="1403985" y="3662362"/>
                  </a:lnTo>
                  <a:lnTo>
                    <a:pt x="1490662" y="3662362"/>
                  </a:lnTo>
                  <a:lnTo>
                    <a:pt x="1525270" y="3636010"/>
                  </a:lnTo>
                  <a:lnTo>
                    <a:pt x="1554162" y="3598545"/>
                  </a:lnTo>
                  <a:lnTo>
                    <a:pt x="1572895" y="3553460"/>
                  </a:lnTo>
                  <a:lnTo>
                    <a:pt x="1964690" y="2108200"/>
                  </a:lnTo>
                  <a:lnTo>
                    <a:pt x="2540000" y="16510"/>
                  </a:lnTo>
                  <a:lnTo>
                    <a:pt x="2543810" y="3810"/>
                  </a:lnTo>
                  <a:lnTo>
                    <a:pt x="2545080" y="0"/>
                  </a:lnTo>
                  <a:close/>
                </a:path>
              </a:pathLst>
            </a:custGeom>
            <a:solidFill>
              <a:srgbClr val="FFB8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5841364" cy="6858000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9917430" y="33019"/>
            <a:ext cx="2174240" cy="1244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50" spc="60" dirty="0">
                <a:solidFill>
                  <a:srgbClr val="FFFFFF"/>
                </a:solidFill>
                <a:latin typeface="Calibri"/>
                <a:cs typeface="Calibri"/>
              </a:rPr>
              <a:t>CSP004_C_E:</a:t>
            </a:r>
            <a:r>
              <a:rPr sz="65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650" spc="55" dirty="0">
                <a:solidFill>
                  <a:srgbClr val="FFFFFF"/>
                </a:solidFill>
                <a:latin typeface="Calibri"/>
                <a:cs typeface="Calibri"/>
              </a:rPr>
              <a:t>Abdelkader</a:t>
            </a:r>
            <a:r>
              <a:rPr sz="65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650" spc="60" dirty="0">
                <a:solidFill>
                  <a:srgbClr val="FFFFFF"/>
                </a:solidFill>
                <a:latin typeface="Calibri"/>
                <a:cs typeface="Calibri"/>
              </a:rPr>
              <a:t>Shaaban</a:t>
            </a:r>
            <a:r>
              <a:rPr sz="65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650" spc="55" dirty="0">
                <a:solidFill>
                  <a:srgbClr val="FFFFFF"/>
                </a:solidFill>
                <a:latin typeface="Calibri"/>
                <a:cs typeface="Calibri"/>
              </a:rPr>
              <a:t>και</a:t>
            </a:r>
            <a:r>
              <a:rPr sz="650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650" spc="50" dirty="0">
                <a:solidFill>
                  <a:srgbClr val="FFFFFF"/>
                </a:solidFill>
                <a:latin typeface="Calibri"/>
                <a:cs typeface="Calibri"/>
              </a:rPr>
              <a:t>Stefan</a:t>
            </a:r>
            <a:r>
              <a:rPr sz="650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650" spc="50" dirty="0">
                <a:solidFill>
                  <a:srgbClr val="FFFFFF"/>
                </a:solidFill>
                <a:latin typeface="Calibri"/>
                <a:cs typeface="Calibri"/>
              </a:rPr>
              <a:t>Schauer</a:t>
            </a:r>
            <a:endParaRPr sz="650">
              <a:latin typeface="Calibri"/>
              <a:cs typeface="Calibri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5920104" y="2826656"/>
            <a:ext cx="2521585" cy="724535"/>
          </a:xfrm>
          <a:prstGeom prst="rect">
            <a:avLst/>
          </a:prstGeom>
        </p:spPr>
        <p:txBody>
          <a:bodyPr vert="horz" wrap="square" lIns="0" tIns="628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95"/>
              </a:spcBef>
            </a:pPr>
            <a:r>
              <a:rPr sz="2250" spc="114" dirty="0"/>
              <a:t>Επιθετικά</a:t>
            </a:r>
            <a:r>
              <a:rPr sz="2250" spc="85" dirty="0"/>
              <a:t> </a:t>
            </a:r>
            <a:r>
              <a:rPr sz="2250" spc="100" dirty="0"/>
              <a:t>εργαλεία</a:t>
            </a:r>
            <a:endParaRPr sz="2250"/>
          </a:p>
          <a:p>
            <a:pPr marL="12700">
              <a:lnSpc>
                <a:spcPct val="100000"/>
              </a:lnSpc>
              <a:spcBef>
                <a:spcPts val="305"/>
              </a:spcBef>
            </a:pPr>
            <a:r>
              <a:rPr sz="1750" spc="140" dirty="0">
                <a:solidFill>
                  <a:srgbClr val="FFB800"/>
                </a:solidFill>
              </a:rPr>
              <a:t>Wireshark</a:t>
            </a:r>
            <a:endParaRPr sz="1750"/>
          </a:p>
        </p:txBody>
      </p:sp>
      <p:pic>
        <p:nvPicPr>
          <p:cNvPr id="9" name="object 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549832" y="5747702"/>
            <a:ext cx="3246120" cy="602297"/>
          </a:xfrm>
          <a:prstGeom prst="rect">
            <a:avLst/>
          </a:prstGeom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205527" y="6325234"/>
            <a:ext cx="71755" cy="1244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50" spc="30" dirty="0">
                <a:latin typeface="Calibri"/>
                <a:cs typeface="Calibri"/>
              </a:rPr>
              <a:t>6</a:t>
            </a:r>
            <a:endParaRPr sz="650">
              <a:latin typeface="Calibri"/>
              <a:cs typeface="Calibri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5658484" y="0"/>
            <a:ext cx="6277610" cy="6879590"/>
            <a:chOff x="5658484" y="0"/>
            <a:chExt cx="6277610" cy="6879590"/>
          </a:xfrm>
        </p:grpSpPr>
        <p:sp>
          <p:nvSpPr>
            <p:cNvPr id="4" name="object 4"/>
            <p:cNvSpPr/>
            <p:nvPr/>
          </p:nvSpPr>
          <p:spPr>
            <a:xfrm>
              <a:off x="6894512" y="635"/>
              <a:ext cx="1818639" cy="6857365"/>
            </a:xfrm>
            <a:custGeom>
              <a:avLst/>
              <a:gdLst/>
              <a:ahLst/>
              <a:cxnLst/>
              <a:rect l="l" t="t" r="r" b="b"/>
              <a:pathLst>
                <a:path w="1818640" h="6857365">
                  <a:moveTo>
                    <a:pt x="0" y="6857365"/>
                  </a:moveTo>
                  <a:lnTo>
                    <a:pt x="1818322" y="0"/>
                  </a:lnTo>
                </a:path>
              </a:pathLst>
            </a:custGeom>
            <a:ln w="22224">
              <a:solidFill>
                <a:srgbClr val="D6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7376794" y="0"/>
              <a:ext cx="2556510" cy="6858000"/>
            </a:xfrm>
            <a:custGeom>
              <a:avLst/>
              <a:gdLst/>
              <a:ahLst/>
              <a:cxnLst/>
              <a:rect l="l" t="t" r="r" b="b"/>
              <a:pathLst>
                <a:path w="2556509" h="6858000">
                  <a:moveTo>
                    <a:pt x="1542414" y="1537335"/>
                  </a:moveTo>
                  <a:lnTo>
                    <a:pt x="1495107" y="1543685"/>
                  </a:lnTo>
                  <a:lnTo>
                    <a:pt x="1451609" y="1561782"/>
                  </a:lnTo>
                  <a:lnTo>
                    <a:pt x="1413827" y="1590357"/>
                  </a:lnTo>
                  <a:lnTo>
                    <a:pt x="1384617" y="1627822"/>
                  </a:lnTo>
                  <a:lnTo>
                    <a:pt x="1365884" y="1673225"/>
                  </a:lnTo>
                  <a:lnTo>
                    <a:pt x="971232" y="3128645"/>
                  </a:lnTo>
                  <a:lnTo>
                    <a:pt x="0" y="6858000"/>
                  </a:lnTo>
                  <a:lnTo>
                    <a:pt x="26034" y="6858000"/>
                  </a:lnTo>
                  <a:lnTo>
                    <a:pt x="996632" y="3136265"/>
                  </a:lnTo>
                  <a:lnTo>
                    <a:pt x="1391284" y="1681162"/>
                  </a:lnTo>
                  <a:lnTo>
                    <a:pt x="1412557" y="1635125"/>
                  </a:lnTo>
                  <a:lnTo>
                    <a:pt x="1445895" y="1598929"/>
                  </a:lnTo>
                  <a:lnTo>
                    <a:pt x="1488122" y="1574482"/>
                  </a:lnTo>
                  <a:lnTo>
                    <a:pt x="1536064" y="1564004"/>
                  </a:lnTo>
                  <a:lnTo>
                    <a:pt x="1637982" y="1564004"/>
                  </a:lnTo>
                  <a:lnTo>
                    <a:pt x="1625917" y="1556385"/>
                  </a:lnTo>
                  <a:lnTo>
                    <a:pt x="1591309" y="1543685"/>
                  </a:lnTo>
                  <a:lnTo>
                    <a:pt x="1542414" y="1537335"/>
                  </a:lnTo>
                  <a:close/>
                </a:path>
                <a:path w="2556509" h="6858000">
                  <a:moveTo>
                    <a:pt x="1637982" y="1564004"/>
                  </a:moveTo>
                  <a:lnTo>
                    <a:pt x="1536064" y="1564004"/>
                  </a:lnTo>
                  <a:lnTo>
                    <a:pt x="1586229" y="1569085"/>
                  </a:lnTo>
                  <a:lnTo>
                    <a:pt x="1615439" y="1580197"/>
                  </a:lnTo>
                  <a:lnTo>
                    <a:pt x="1664017" y="1617345"/>
                  </a:lnTo>
                  <a:lnTo>
                    <a:pt x="1694814" y="1671320"/>
                  </a:lnTo>
                  <a:lnTo>
                    <a:pt x="1702434" y="1732279"/>
                  </a:lnTo>
                  <a:lnTo>
                    <a:pt x="1697037" y="1763712"/>
                  </a:lnTo>
                  <a:lnTo>
                    <a:pt x="1437322" y="2721610"/>
                  </a:lnTo>
                  <a:lnTo>
                    <a:pt x="1430972" y="2770504"/>
                  </a:lnTo>
                  <a:lnTo>
                    <a:pt x="1437322" y="2817812"/>
                  </a:lnTo>
                  <a:lnTo>
                    <a:pt x="1455420" y="2861310"/>
                  </a:lnTo>
                  <a:lnTo>
                    <a:pt x="1483995" y="2898775"/>
                  </a:lnTo>
                  <a:lnTo>
                    <a:pt x="1521777" y="2927985"/>
                  </a:lnTo>
                  <a:lnTo>
                    <a:pt x="1567179" y="2946717"/>
                  </a:lnTo>
                  <a:lnTo>
                    <a:pt x="1619250" y="2952750"/>
                  </a:lnTo>
                  <a:lnTo>
                    <a:pt x="1669414" y="2944495"/>
                  </a:lnTo>
                  <a:lnTo>
                    <a:pt x="1704657" y="2928302"/>
                  </a:lnTo>
                  <a:lnTo>
                    <a:pt x="1617979" y="2928302"/>
                  </a:lnTo>
                  <a:lnTo>
                    <a:pt x="1573529" y="2922587"/>
                  </a:lnTo>
                  <a:lnTo>
                    <a:pt x="1527492" y="2901632"/>
                  </a:lnTo>
                  <a:lnTo>
                    <a:pt x="1491297" y="2868295"/>
                  </a:lnTo>
                  <a:lnTo>
                    <a:pt x="1466850" y="2826067"/>
                  </a:lnTo>
                  <a:lnTo>
                    <a:pt x="1456372" y="2778125"/>
                  </a:lnTo>
                  <a:lnTo>
                    <a:pt x="1461452" y="2727960"/>
                  </a:lnTo>
                  <a:lnTo>
                    <a:pt x="1721167" y="1770062"/>
                  </a:lnTo>
                  <a:lnTo>
                    <a:pt x="1727200" y="1734502"/>
                  </a:lnTo>
                  <a:lnTo>
                    <a:pt x="1726247" y="1701482"/>
                  </a:lnTo>
                  <a:lnTo>
                    <a:pt x="1726247" y="1698625"/>
                  </a:lnTo>
                  <a:lnTo>
                    <a:pt x="1718309" y="1663700"/>
                  </a:lnTo>
                  <a:lnTo>
                    <a:pt x="1703387" y="1630045"/>
                  </a:lnTo>
                  <a:lnTo>
                    <a:pt x="1682432" y="1600200"/>
                  </a:lnTo>
                  <a:lnTo>
                    <a:pt x="1656397" y="1575435"/>
                  </a:lnTo>
                  <a:lnTo>
                    <a:pt x="1637982" y="1564004"/>
                  </a:lnTo>
                  <a:close/>
                </a:path>
                <a:path w="2556509" h="6858000">
                  <a:moveTo>
                    <a:pt x="2556192" y="0"/>
                  </a:moveTo>
                  <a:lnTo>
                    <a:pt x="2528887" y="0"/>
                  </a:lnTo>
                  <a:lnTo>
                    <a:pt x="2100494" y="1561782"/>
                  </a:lnTo>
                  <a:lnTo>
                    <a:pt x="1758314" y="2837179"/>
                  </a:lnTo>
                  <a:lnTo>
                    <a:pt x="1733232" y="2874962"/>
                  </a:lnTo>
                  <a:lnTo>
                    <a:pt x="1700212" y="2903537"/>
                  </a:lnTo>
                  <a:lnTo>
                    <a:pt x="1660842" y="2921317"/>
                  </a:lnTo>
                  <a:lnTo>
                    <a:pt x="1617979" y="2928302"/>
                  </a:lnTo>
                  <a:lnTo>
                    <a:pt x="1704657" y="2928302"/>
                  </a:lnTo>
                  <a:lnTo>
                    <a:pt x="1715134" y="2923222"/>
                  </a:lnTo>
                  <a:lnTo>
                    <a:pt x="1753552" y="2890202"/>
                  </a:lnTo>
                  <a:lnTo>
                    <a:pt x="1782445" y="2846070"/>
                  </a:lnTo>
                  <a:lnTo>
                    <a:pt x="1782445" y="2844800"/>
                  </a:lnTo>
                  <a:lnTo>
                    <a:pt x="2125027" y="1567814"/>
                  </a:lnTo>
                  <a:lnTo>
                    <a:pt x="2556192" y="0"/>
                  </a:lnTo>
                  <a:close/>
                </a:path>
              </a:pathLst>
            </a:custGeom>
            <a:solidFill>
              <a:srgbClr val="FFB8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7895589" y="5207317"/>
              <a:ext cx="755650" cy="1644650"/>
            </a:xfrm>
            <a:custGeom>
              <a:avLst/>
              <a:gdLst/>
              <a:ahLst/>
              <a:cxnLst/>
              <a:rect l="l" t="t" r="r" b="b"/>
              <a:pathLst>
                <a:path w="755650" h="1644650">
                  <a:moveTo>
                    <a:pt x="577850" y="0"/>
                  </a:moveTo>
                  <a:lnTo>
                    <a:pt x="531812" y="6350"/>
                  </a:lnTo>
                  <a:lnTo>
                    <a:pt x="489584" y="24130"/>
                  </a:lnTo>
                  <a:lnTo>
                    <a:pt x="453072" y="52387"/>
                  </a:lnTo>
                  <a:lnTo>
                    <a:pt x="424497" y="89535"/>
                  </a:lnTo>
                  <a:lnTo>
                    <a:pt x="406082" y="134620"/>
                  </a:lnTo>
                  <a:lnTo>
                    <a:pt x="0" y="1644650"/>
                  </a:lnTo>
                  <a:lnTo>
                    <a:pt x="26352" y="1644650"/>
                  </a:lnTo>
                  <a:lnTo>
                    <a:pt x="429894" y="140970"/>
                  </a:lnTo>
                  <a:lnTo>
                    <a:pt x="449897" y="95250"/>
                  </a:lnTo>
                  <a:lnTo>
                    <a:pt x="481964" y="59372"/>
                  </a:lnTo>
                  <a:lnTo>
                    <a:pt x="522604" y="35560"/>
                  </a:lnTo>
                  <a:lnTo>
                    <a:pt x="569277" y="25400"/>
                  </a:lnTo>
                  <a:lnTo>
                    <a:pt x="661727" y="25400"/>
                  </a:lnTo>
                  <a:lnTo>
                    <a:pt x="624204" y="6350"/>
                  </a:lnTo>
                  <a:lnTo>
                    <a:pt x="577850" y="0"/>
                  </a:lnTo>
                  <a:close/>
                </a:path>
                <a:path w="755650" h="1644650">
                  <a:moveTo>
                    <a:pt x="661727" y="25400"/>
                  </a:moveTo>
                  <a:lnTo>
                    <a:pt x="569277" y="25400"/>
                  </a:lnTo>
                  <a:lnTo>
                    <a:pt x="617854" y="30797"/>
                  </a:lnTo>
                  <a:lnTo>
                    <a:pt x="671829" y="57785"/>
                  </a:lnTo>
                  <a:lnTo>
                    <a:pt x="710882" y="103822"/>
                  </a:lnTo>
                  <a:lnTo>
                    <a:pt x="729932" y="161290"/>
                  </a:lnTo>
                  <a:lnTo>
                    <a:pt x="730884" y="192087"/>
                  </a:lnTo>
                  <a:lnTo>
                    <a:pt x="725804" y="222885"/>
                  </a:lnTo>
                  <a:lnTo>
                    <a:pt x="343534" y="1644650"/>
                  </a:lnTo>
                  <a:lnTo>
                    <a:pt x="369887" y="1644650"/>
                  </a:lnTo>
                  <a:lnTo>
                    <a:pt x="749617" y="229235"/>
                  </a:lnTo>
                  <a:lnTo>
                    <a:pt x="755650" y="193675"/>
                  </a:lnTo>
                  <a:lnTo>
                    <a:pt x="754379" y="158115"/>
                  </a:lnTo>
                  <a:lnTo>
                    <a:pt x="732154" y="90805"/>
                  </a:lnTo>
                  <a:lnTo>
                    <a:pt x="686117" y="37782"/>
                  </a:lnTo>
                  <a:lnTo>
                    <a:pt x="661727" y="25400"/>
                  </a:lnTo>
                  <a:close/>
                </a:path>
              </a:pathLst>
            </a:custGeom>
            <a:solidFill>
              <a:srgbClr val="D679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549832" y="6167437"/>
              <a:ext cx="3293427" cy="611187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658484" y="1086485"/>
              <a:ext cx="6277292" cy="5154295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853429" y="1281429"/>
              <a:ext cx="5707380" cy="4584065"/>
            </a:xfrm>
            <a:prstGeom prst="rect">
              <a:avLst/>
            </a:prstGeom>
          </p:spPr>
        </p:pic>
      </p:grp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875030" y="424815"/>
            <a:ext cx="5070475" cy="2921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50" spc="105" dirty="0">
                <a:solidFill>
                  <a:srgbClr val="000000"/>
                </a:solidFill>
              </a:rPr>
              <a:t>Wireshark</a:t>
            </a:r>
            <a:r>
              <a:rPr sz="1750" spc="180" dirty="0">
                <a:solidFill>
                  <a:srgbClr val="000000"/>
                </a:solidFill>
              </a:rPr>
              <a:t> </a:t>
            </a:r>
            <a:r>
              <a:rPr sz="1750" spc="100" dirty="0">
                <a:solidFill>
                  <a:srgbClr val="000000"/>
                </a:solidFill>
              </a:rPr>
              <a:t>Sniffing</a:t>
            </a:r>
            <a:r>
              <a:rPr sz="1750" spc="175" dirty="0">
                <a:solidFill>
                  <a:srgbClr val="000000"/>
                </a:solidFill>
              </a:rPr>
              <a:t> </a:t>
            </a:r>
            <a:r>
              <a:rPr sz="1750" spc="100" dirty="0">
                <a:solidFill>
                  <a:srgbClr val="000000"/>
                </a:solidFill>
              </a:rPr>
              <a:t>ανάλυση</a:t>
            </a:r>
            <a:r>
              <a:rPr sz="1750" spc="170" dirty="0">
                <a:solidFill>
                  <a:srgbClr val="000000"/>
                </a:solidFill>
              </a:rPr>
              <a:t> </a:t>
            </a:r>
            <a:r>
              <a:rPr sz="1750" spc="105" dirty="0">
                <a:solidFill>
                  <a:srgbClr val="000000"/>
                </a:solidFill>
              </a:rPr>
              <a:t>πακέτων</a:t>
            </a:r>
            <a:r>
              <a:rPr sz="1750" spc="175" dirty="0">
                <a:solidFill>
                  <a:srgbClr val="000000"/>
                </a:solidFill>
              </a:rPr>
              <a:t> </a:t>
            </a:r>
            <a:r>
              <a:rPr sz="1750" spc="105" dirty="0">
                <a:solidFill>
                  <a:srgbClr val="000000"/>
                </a:solidFill>
              </a:rPr>
              <a:t>δεδομένων</a:t>
            </a:r>
            <a:endParaRPr sz="1750"/>
          </a:p>
        </p:txBody>
      </p:sp>
      <p:sp>
        <p:nvSpPr>
          <p:cNvPr id="11" name="object 11"/>
          <p:cNvSpPr txBox="1"/>
          <p:nvPr/>
        </p:nvSpPr>
        <p:spPr>
          <a:xfrm>
            <a:off x="8308340" y="33019"/>
            <a:ext cx="2174240" cy="1244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50" spc="60" dirty="0">
                <a:latin typeface="Calibri"/>
                <a:cs typeface="Calibri"/>
              </a:rPr>
              <a:t>CSP004_C_E:</a:t>
            </a:r>
            <a:r>
              <a:rPr sz="650" spc="35" dirty="0">
                <a:latin typeface="Calibri"/>
                <a:cs typeface="Calibri"/>
              </a:rPr>
              <a:t> </a:t>
            </a:r>
            <a:r>
              <a:rPr sz="650" spc="55" dirty="0">
                <a:latin typeface="Calibri"/>
                <a:cs typeface="Calibri"/>
              </a:rPr>
              <a:t>Abdelkader</a:t>
            </a:r>
            <a:r>
              <a:rPr sz="650" spc="30" dirty="0">
                <a:latin typeface="Calibri"/>
                <a:cs typeface="Calibri"/>
              </a:rPr>
              <a:t> </a:t>
            </a:r>
            <a:r>
              <a:rPr sz="650" spc="60" dirty="0">
                <a:latin typeface="Calibri"/>
                <a:cs typeface="Calibri"/>
              </a:rPr>
              <a:t>Shaaban</a:t>
            </a:r>
            <a:r>
              <a:rPr sz="650" spc="40" dirty="0">
                <a:latin typeface="Calibri"/>
                <a:cs typeface="Calibri"/>
              </a:rPr>
              <a:t> </a:t>
            </a:r>
            <a:r>
              <a:rPr sz="650" spc="55" dirty="0">
                <a:latin typeface="Calibri"/>
                <a:cs typeface="Calibri"/>
              </a:rPr>
              <a:t>και</a:t>
            </a:r>
            <a:r>
              <a:rPr sz="650" spc="25" dirty="0">
                <a:latin typeface="Calibri"/>
                <a:cs typeface="Calibri"/>
              </a:rPr>
              <a:t> </a:t>
            </a:r>
            <a:r>
              <a:rPr sz="650" spc="50" dirty="0">
                <a:latin typeface="Calibri"/>
                <a:cs typeface="Calibri"/>
              </a:rPr>
              <a:t>Stefan</a:t>
            </a:r>
            <a:r>
              <a:rPr sz="650" spc="25" dirty="0">
                <a:latin typeface="Calibri"/>
                <a:cs typeface="Calibri"/>
              </a:rPr>
              <a:t> </a:t>
            </a:r>
            <a:r>
              <a:rPr sz="650" spc="50" dirty="0">
                <a:latin typeface="Calibri"/>
                <a:cs typeface="Calibri"/>
              </a:rPr>
              <a:t>Schauer</a:t>
            </a:r>
            <a:endParaRPr sz="65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496569" y="1431925"/>
            <a:ext cx="4780280" cy="13862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70534" marR="5080" indent="-457834" algn="just">
              <a:lnSpc>
                <a:spcPct val="100000"/>
              </a:lnSpc>
              <a:spcBef>
                <a:spcPts val="100"/>
              </a:spcBef>
              <a:buSzPct val="163636"/>
              <a:buFont typeface="Arial"/>
              <a:buChar char="•"/>
              <a:tabLst>
                <a:tab pos="470534" algn="l"/>
              </a:tabLst>
            </a:pPr>
            <a:r>
              <a:rPr sz="1100" b="1" spc="80" dirty="0">
                <a:latin typeface="Calibri"/>
                <a:cs typeface="Calibri"/>
              </a:rPr>
              <a:t>Το </a:t>
            </a:r>
            <a:r>
              <a:rPr sz="1100" b="1" spc="75" dirty="0">
                <a:latin typeface="Calibri"/>
                <a:cs typeface="Calibri"/>
              </a:rPr>
              <a:t>Wireshark </a:t>
            </a:r>
            <a:r>
              <a:rPr sz="1100" spc="65" dirty="0">
                <a:latin typeface="Calibri"/>
                <a:cs typeface="Calibri"/>
              </a:rPr>
              <a:t>είναι </a:t>
            </a:r>
            <a:r>
              <a:rPr sz="1100" spc="75" dirty="0">
                <a:latin typeface="Calibri"/>
                <a:cs typeface="Calibri"/>
              </a:rPr>
              <a:t>ένας </a:t>
            </a:r>
            <a:r>
              <a:rPr sz="1100" b="1" spc="80" dirty="0">
                <a:latin typeface="Calibri"/>
                <a:cs typeface="Calibri"/>
              </a:rPr>
              <a:t>αναλυτής </a:t>
            </a:r>
            <a:r>
              <a:rPr sz="1100" spc="80" dirty="0">
                <a:latin typeface="Calibri"/>
                <a:cs typeface="Calibri"/>
              </a:rPr>
              <a:t>πρωτοκόλλων </a:t>
            </a:r>
            <a:r>
              <a:rPr sz="1100" spc="75" dirty="0">
                <a:latin typeface="Calibri"/>
                <a:cs typeface="Calibri"/>
              </a:rPr>
              <a:t>δικτύου </a:t>
            </a:r>
            <a:r>
              <a:rPr sz="1100" spc="85" dirty="0">
                <a:latin typeface="Calibri"/>
                <a:cs typeface="Calibri"/>
              </a:rPr>
              <a:t>που </a:t>
            </a:r>
            <a:r>
              <a:rPr sz="1100" spc="90" dirty="0">
                <a:latin typeface="Calibri"/>
                <a:cs typeface="Calibri"/>
              </a:rPr>
              <a:t> </a:t>
            </a:r>
            <a:r>
              <a:rPr sz="1100" spc="65" dirty="0">
                <a:latin typeface="Calibri"/>
                <a:cs typeface="Calibri"/>
              </a:rPr>
              <a:t>έχει</a:t>
            </a:r>
            <a:r>
              <a:rPr sz="1100" spc="70" dirty="0">
                <a:latin typeface="Calibri"/>
                <a:cs typeface="Calibri"/>
              </a:rPr>
              <a:t> σχεδιαστεί</a:t>
            </a:r>
            <a:r>
              <a:rPr sz="1100" spc="75" dirty="0">
                <a:latin typeface="Calibri"/>
                <a:cs typeface="Calibri"/>
              </a:rPr>
              <a:t> </a:t>
            </a:r>
            <a:r>
              <a:rPr sz="1100" spc="70" dirty="0">
                <a:latin typeface="Calibri"/>
                <a:cs typeface="Calibri"/>
              </a:rPr>
              <a:t>για</a:t>
            </a:r>
            <a:r>
              <a:rPr sz="1100" spc="75" dirty="0">
                <a:latin typeface="Calibri"/>
                <a:cs typeface="Calibri"/>
              </a:rPr>
              <a:t> </a:t>
            </a:r>
            <a:r>
              <a:rPr sz="1100" spc="80" dirty="0">
                <a:latin typeface="Calibri"/>
                <a:cs typeface="Calibri"/>
              </a:rPr>
              <a:t>να</a:t>
            </a:r>
            <a:r>
              <a:rPr sz="1100" spc="85" dirty="0">
                <a:latin typeface="Calibri"/>
                <a:cs typeface="Calibri"/>
              </a:rPr>
              <a:t> βοηθά</a:t>
            </a:r>
            <a:r>
              <a:rPr sz="1100" spc="90" dirty="0">
                <a:latin typeface="Calibri"/>
                <a:cs typeface="Calibri"/>
              </a:rPr>
              <a:t> </a:t>
            </a:r>
            <a:r>
              <a:rPr sz="1100" b="1" spc="75" dirty="0">
                <a:latin typeface="Calibri"/>
                <a:cs typeface="Calibri"/>
              </a:rPr>
              <a:t>τους</a:t>
            </a:r>
            <a:r>
              <a:rPr sz="1100" b="1" spc="80" dirty="0">
                <a:latin typeface="Calibri"/>
                <a:cs typeface="Calibri"/>
              </a:rPr>
              <a:t> </a:t>
            </a:r>
            <a:r>
              <a:rPr sz="1100" b="1" spc="65" dirty="0">
                <a:latin typeface="Calibri"/>
                <a:cs typeface="Calibri"/>
              </a:rPr>
              <a:t>διαχειριστές</a:t>
            </a:r>
            <a:r>
              <a:rPr sz="1100" b="1" spc="70" dirty="0">
                <a:latin typeface="Calibri"/>
                <a:cs typeface="Calibri"/>
              </a:rPr>
              <a:t> </a:t>
            </a:r>
            <a:r>
              <a:rPr sz="1100" spc="75" dirty="0">
                <a:latin typeface="Calibri"/>
                <a:cs typeface="Calibri"/>
              </a:rPr>
              <a:t>δικτύων</a:t>
            </a:r>
            <a:r>
              <a:rPr sz="1100" spc="80" dirty="0">
                <a:latin typeface="Calibri"/>
                <a:cs typeface="Calibri"/>
              </a:rPr>
              <a:t> να </a:t>
            </a:r>
            <a:r>
              <a:rPr sz="1100" spc="85" dirty="0">
                <a:latin typeface="Calibri"/>
                <a:cs typeface="Calibri"/>
              </a:rPr>
              <a:t> </a:t>
            </a:r>
            <a:r>
              <a:rPr sz="1100" spc="80" dirty="0">
                <a:latin typeface="Calibri"/>
                <a:cs typeface="Calibri"/>
              </a:rPr>
              <a:t>παρακολουθούν</a:t>
            </a:r>
            <a:r>
              <a:rPr sz="1100" spc="35" dirty="0">
                <a:latin typeface="Calibri"/>
                <a:cs typeface="Calibri"/>
              </a:rPr>
              <a:t> </a:t>
            </a:r>
            <a:r>
              <a:rPr sz="1100" spc="50" dirty="0">
                <a:latin typeface="Calibri"/>
                <a:cs typeface="Calibri"/>
              </a:rPr>
              <a:t>τι</a:t>
            </a:r>
            <a:r>
              <a:rPr sz="1100" spc="35" dirty="0">
                <a:latin typeface="Calibri"/>
                <a:cs typeface="Calibri"/>
              </a:rPr>
              <a:t> </a:t>
            </a:r>
            <a:r>
              <a:rPr sz="1100" b="1" spc="75" dirty="0">
                <a:latin typeface="Calibri"/>
                <a:cs typeface="Calibri"/>
              </a:rPr>
              <a:t>συμβαίνει</a:t>
            </a:r>
            <a:r>
              <a:rPr sz="1100" b="1" spc="35" dirty="0">
                <a:latin typeface="Calibri"/>
                <a:cs typeface="Calibri"/>
              </a:rPr>
              <a:t> </a:t>
            </a:r>
            <a:r>
              <a:rPr sz="1100" spc="75" dirty="0">
                <a:latin typeface="Calibri"/>
                <a:cs typeface="Calibri"/>
              </a:rPr>
              <a:t>στο</a:t>
            </a:r>
            <a:r>
              <a:rPr sz="1100" spc="35" dirty="0">
                <a:latin typeface="Calibri"/>
                <a:cs typeface="Calibri"/>
              </a:rPr>
              <a:t> </a:t>
            </a:r>
            <a:r>
              <a:rPr sz="1100" spc="70" dirty="0">
                <a:latin typeface="Calibri"/>
                <a:cs typeface="Calibri"/>
              </a:rPr>
              <a:t>δίκτυό</a:t>
            </a:r>
            <a:r>
              <a:rPr sz="1100" spc="30" dirty="0">
                <a:latin typeface="Calibri"/>
                <a:cs typeface="Calibri"/>
              </a:rPr>
              <a:t> </a:t>
            </a:r>
            <a:r>
              <a:rPr sz="1100" spc="65" dirty="0">
                <a:latin typeface="Calibri"/>
                <a:cs typeface="Calibri"/>
              </a:rPr>
              <a:t>τους.</a:t>
            </a:r>
            <a:endParaRPr sz="1100">
              <a:latin typeface="Calibri"/>
              <a:cs typeface="Calibri"/>
            </a:endParaRPr>
          </a:p>
          <a:p>
            <a:pPr>
              <a:lnSpc>
                <a:spcPct val="100000"/>
              </a:lnSpc>
              <a:buFont typeface="Arial"/>
              <a:buChar char="•"/>
            </a:pPr>
            <a:endParaRPr sz="11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5"/>
              </a:spcBef>
              <a:buFont typeface="Arial"/>
              <a:buChar char="•"/>
            </a:pPr>
            <a:endParaRPr sz="1150">
              <a:latin typeface="Calibri"/>
              <a:cs typeface="Calibri"/>
            </a:endParaRPr>
          </a:p>
          <a:p>
            <a:pPr marL="470534" marR="8890" indent="-457834" algn="just">
              <a:lnSpc>
                <a:spcPct val="100000"/>
              </a:lnSpc>
              <a:buSzPct val="163636"/>
              <a:buFont typeface="Arial"/>
              <a:buChar char="•"/>
              <a:tabLst>
                <a:tab pos="470534" algn="l"/>
              </a:tabLst>
            </a:pPr>
            <a:r>
              <a:rPr sz="1100" spc="110" dirty="0">
                <a:latin typeface="Calibri"/>
                <a:cs typeface="Calibri"/>
              </a:rPr>
              <a:t>Όταν</a:t>
            </a:r>
            <a:r>
              <a:rPr sz="1100" spc="114" dirty="0">
                <a:latin typeface="Calibri"/>
                <a:cs typeface="Calibri"/>
              </a:rPr>
              <a:t> </a:t>
            </a:r>
            <a:r>
              <a:rPr sz="1100" b="1" spc="95" dirty="0">
                <a:latin typeface="Calibri"/>
                <a:cs typeface="Calibri"/>
              </a:rPr>
              <a:t>γίνεστε</a:t>
            </a:r>
            <a:r>
              <a:rPr sz="1100" b="1" spc="100" dirty="0">
                <a:latin typeface="Calibri"/>
                <a:cs typeface="Calibri"/>
              </a:rPr>
              <a:t> </a:t>
            </a:r>
            <a:r>
              <a:rPr sz="1100" b="1" spc="120" dirty="0">
                <a:latin typeface="Calibri"/>
                <a:cs typeface="Calibri"/>
              </a:rPr>
              <a:t>MITM,</a:t>
            </a:r>
            <a:r>
              <a:rPr sz="1100" b="1" spc="125" dirty="0">
                <a:latin typeface="Calibri"/>
                <a:cs typeface="Calibri"/>
              </a:rPr>
              <a:t> </a:t>
            </a:r>
            <a:r>
              <a:rPr sz="1100" spc="95" dirty="0">
                <a:latin typeface="Calibri"/>
                <a:cs typeface="Calibri"/>
              </a:rPr>
              <a:t>το</a:t>
            </a:r>
            <a:r>
              <a:rPr sz="1100" spc="100" dirty="0">
                <a:latin typeface="Calibri"/>
                <a:cs typeface="Calibri"/>
              </a:rPr>
              <a:t> </a:t>
            </a:r>
            <a:r>
              <a:rPr sz="1100" b="1" spc="100" dirty="0">
                <a:latin typeface="Calibri"/>
                <a:cs typeface="Calibri"/>
              </a:rPr>
              <a:t>εργαλείο</a:t>
            </a:r>
            <a:r>
              <a:rPr sz="1100" b="1" spc="105" dirty="0">
                <a:latin typeface="Calibri"/>
                <a:cs typeface="Calibri"/>
              </a:rPr>
              <a:t> </a:t>
            </a:r>
            <a:r>
              <a:rPr sz="1100" b="1" spc="100" dirty="0">
                <a:latin typeface="Calibri"/>
                <a:cs typeface="Calibri"/>
              </a:rPr>
              <a:t>Wireshark</a:t>
            </a:r>
            <a:r>
              <a:rPr sz="1100" b="1" spc="105" dirty="0">
                <a:latin typeface="Calibri"/>
                <a:cs typeface="Calibri"/>
              </a:rPr>
              <a:t> μπορεί</a:t>
            </a:r>
            <a:r>
              <a:rPr sz="1100" b="1" spc="110" dirty="0">
                <a:latin typeface="Calibri"/>
                <a:cs typeface="Calibri"/>
              </a:rPr>
              <a:t> </a:t>
            </a:r>
            <a:r>
              <a:rPr sz="1100" spc="110" dirty="0">
                <a:latin typeface="Calibri"/>
                <a:cs typeface="Calibri"/>
              </a:rPr>
              <a:t>να </a:t>
            </a:r>
            <a:r>
              <a:rPr sz="1100" spc="114" dirty="0">
                <a:latin typeface="Calibri"/>
                <a:cs typeface="Calibri"/>
              </a:rPr>
              <a:t> </a:t>
            </a:r>
            <a:r>
              <a:rPr sz="1100" spc="100" dirty="0">
                <a:latin typeface="Calibri"/>
                <a:cs typeface="Calibri"/>
              </a:rPr>
              <a:t>χρησιμοποιηθεί</a:t>
            </a:r>
            <a:r>
              <a:rPr sz="1100" spc="105" dirty="0">
                <a:latin typeface="Calibri"/>
                <a:cs typeface="Calibri"/>
              </a:rPr>
              <a:t> </a:t>
            </a:r>
            <a:r>
              <a:rPr sz="1100" spc="90" dirty="0">
                <a:latin typeface="Calibri"/>
                <a:cs typeface="Calibri"/>
              </a:rPr>
              <a:t>για</a:t>
            </a:r>
            <a:r>
              <a:rPr sz="1100" spc="95" dirty="0">
                <a:latin typeface="Calibri"/>
                <a:cs typeface="Calibri"/>
              </a:rPr>
              <a:t> </a:t>
            </a:r>
            <a:r>
              <a:rPr sz="1100" b="1" spc="95" dirty="0">
                <a:latin typeface="Calibri"/>
                <a:cs typeface="Calibri"/>
              </a:rPr>
              <a:t>και</a:t>
            </a:r>
            <a:r>
              <a:rPr sz="1100" b="1" spc="100" dirty="0">
                <a:latin typeface="Calibri"/>
                <a:cs typeface="Calibri"/>
              </a:rPr>
              <a:t> </a:t>
            </a:r>
            <a:r>
              <a:rPr sz="1100" b="1" spc="114" dirty="0">
                <a:latin typeface="Calibri"/>
                <a:cs typeface="Calibri"/>
              </a:rPr>
              <a:t>ανάλυση</a:t>
            </a:r>
            <a:r>
              <a:rPr sz="1100" b="1" spc="120" dirty="0">
                <a:latin typeface="Calibri"/>
                <a:cs typeface="Calibri"/>
              </a:rPr>
              <a:t> </a:t>
            </a:r>
            <a:r>
              <a:rPr sz="1100" spc="95" dirty="0">
                <a:latin typeface="Calibri"/>
                <a:cs typeface="Calibri"/>
              </a:rPr>
              <a:t>της</a:t>
            </a:r>
            <a:r>
              <a:rPr sz="1100" spc="100" dirty="0">
                <a:latin typeface="Calibri"/>
                <a:cs typeface="Calibri"/>
              </a:rPr>
              <a:t> </a:t>
            </a:r>
            <a:r>
              <a:rPr sz="1100" spc="95" dirty="0">
                <a:latin typeface="Calibri"/>
                <a:cs typeface="Calibri"/>
              </a:rPr>
              <a:t>κίνησης</a:t>
            </a:r>
            <a:r>
              <a:rPr sz="1100" spc="100" dirty="0">
                <a:latin typeface="Calibri"/>
                <a:cs typeface="Calibri"/>
              </a:rPr>
              <a:t> </a:t>
            </a:r>
            <a:r>
              <a:rPr sz="1100" spc="114" dirty="0">
                <a:latin typeface="Calibri"/>
                <a:cs typeface="Calibri"/>
              </a:rPr>
              <a:t>που </a:t>
            </a:r>
            <a:r>
              <a:rPr sz="1100" spc="-235" dirty="0">
                <a:latin typeface="Calibri"/>
                <a:cs typeface="Calibri"/>
              </a:rPr>
              <a:t> </a:t>
            </a:r>
            <a:r>
              <a:rPr sz="1100" spc="100" dirty="0">
                <a:latin typeface="Calibri"/>
                <a:cs typeface="Calibri"/>
              </a:rPr>
              <a:t>αποστέλλεται</a:t>
            </a:r>
            <a:r>
              <a:rPr sz="1100" spc="45" dirty="0">
                <a:latin typeface="Calibri"/>
                <a:cs typeface="Calibri"/>
              </a:rPr>
              <a:t> </a:t>
            </a:r>
            <a:r>
              <a:rPr sz="1100" b="1" spc="95" dirty="0">
                <a:latin typeface="Calibri"/>
                <a:cs typeface="Calibri"/>
              </a:rPr>
              <a:t>και</a:t>
            </a:r>
            <a:r>
              <a:rPr sz="1100" b="1" spc="50" dirty="0">
                <a:latin typeface="Calibri"/>
                <a:cs typeface="Calibri"/>
              </a:rPr>
              <a:t> </a:t>
            </a:r>
            <a:r>
              <a:rPr sz="1100" b="1" spc="105" dirty="0">
                <a:latin typeface="Calibri"/>
                <a:cs typeface="Calibri"/>
              </a:rPr>
              <a:t>λαμβάνεται</a:t>
            </a:r>
            <a:r>
              <a:rPr sz="1100" b="1" spc="45" dirty="0">
                <a:latin typeface="Calibri"/>
                <a:cs typeface="Calibri"/>
              </a:rPr>
              <a:t> </a:t>
            </a:r>
            <a:r>
              <a:rPr sz="1100" b="1" spc="125" dirty="0">
                <a:latin typeface="Calibri"/>
                <a:cs typeface="Calibri"/>
              </a:rPr>
              <a:t>από</a:t>
            </a:r>
            <a:r>
              <a:rPr sz="1100" b="1" spc="55" dirty="0">
                <a:latin typeface="Calibri"/>
                <a:cs typeface="Calibri"/>
              </a:rPr>
              <a:t> </a:t>
            </a:r>
            <a:r>
              <a:rPr sz="1100" spc="100" dirty="0">
                <a:latin typeface="Calibri"/>
                <a:cs typeface="Calibri"/>
              </a:rPr>
              <a:t>τους</a:t>
            </a:r>
            <a:r>
              <a:rPr sz="1100" spc="45" dirty="0">
                <a:latin typeface="Calibri"/>
                <a:cs typeface="Calibri"/>
              </a:rPr>
              <a:t> </a:t>
            </a:r>
            <a:r>
              <a:rPr sz="1100" spc="95" dirty="0">
                <a:latin typeface="Calibri"/>
                <a:cs typeface="Calibri"/>
              </a:rPr>
              <a:t>στόχους.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672465" y="3349307"/>
            <a:ext cx="3150235" cy="785495"/>
          </a:xfrm>
          <a:prstGeom prst="rect">
            <a:avLst/>
          </a:prstGeom>
        </p:spPr>
        <p:txBody>
          <a:bodyPr vert="horz" wrap="square" lIns="0" tIns="952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50"/>
              </a:spcBef>
            </a:pPr>
            <a:r>
              <a:rPr sz="1100" b="1" spc="175" dirty="0">
                <a:latin typeface="Calibri"/>
                <a:cs typeface="Calibri"/>
              </a:rPr>
              <a:t>Πράσινο </a:t>
            </a:r>
            <a:r>
              <a:rPr sz="1100" spc="155" dirty="0">
                <a:latin typeface="Calibri"/>
                <a:cs typeface="Calibri"/>
              </a:rPr>
              <a:t>πακέτα </a:t>
            </a:r>
            <a:r>
              <a:rPr sz="1100" spc="160" dirty="0">
                <a:latin typeface="Calibri"/>
                <a:cs typeface="Calibri"/>
              </a:rPr>
              <a:t>δεδομένων</a:t>
            </a:r>
            <a:endParaRPr sz="11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650"/>
              </a:spcBef>
            </a:pPr>
            <a:r>
              <a:rPr sz="1100" b="1" spc="140" dirty="0">
                <a:latin typeface="Calibri"/>
                <a:cs typeface="Calibri"/>
              </a:rPr>
              <a:t>Σκούρο</a:t>
            </a:r>
            <a:r>
              <a:rPr sz="1100" b="1" spc="165" dirty="0">
                <a:latin typeface="Calibri"/>
                <a:cs typeface="Calibri"/>
              </a:rPr>
              <a:t> </a:t>
            </a:r>
            <a:r>
              <a:rPr sz="1100" b="1" spc="135" dirty="0">
                <a:latin typeface="Calibri"/>
                <a:cs typeface="Calibri"/>
              </a:rPr>
              <a:t>μπλε</a:t>
            </a:r>
            <a:r>
              <a:rPr sz="1100" b="1" spc="170" dirty="0">
                <a:latin typeface="Calibri"/>
                <a:cs typeface="Calibri"/>
              </a:rPr>
              <a:t> </a:t>
            </a:r>
            <a:r>
              <a:rPr sz="1100" spc="105" dirty="0">
                <a:latin typeface="Calibri"/>
                <a:cs typeface="Calibri"/>
              </a:rPr>
              <a:t>είναι</a:t>
            </a:r>
            <a:r>
              <a:rPr sz="1100" spc="140" dirty="0">
                <a:latin typeface="Calibri"/>
                <a:cs typeface="Calibri"/>
              </a:rPr>
              <a:t> </a:t>
            </a:r>
            <a:r>
              <a:rPr sz="1100" spc="125" dirty="0">
                <a:latin typeface="Calibri"/>
                <a:cs typeface="Calibri"/>
              </a:rPr>
              <a:t>πακέτο</a:t>
            </a:r>
            <a:r>
              <a:rPr sz="1100" spc="145" dirty="0">
                <a:latin typeface="Calibri"/>
                <a:cs typeface="Calibri"/>
              </a:rPr>
              <a:t> </a:t>
            </a:r>
            <a:r>
              <a:rPr sz="1100" spc="135" dirty="0">
                <a:latin typeface="Calibri"/>
                <a:cs typeface="Calibri"/>
              </a:rPr>
              <a:t>δεδομένων</a:t>
            </a:r>
            <a:r>
              <a:rPr sz="1100" spc="140" dirty="0">
                <a:latin typeface="Calibri"/>
                <a:cs typeface="Calibri"/>
              </a:rPr>
              <a:t> </a:t>
            </a:r>
            <a:r>
              <a:rPr sz="1100" spc="130" dirty="0">
                <a:latin typeface="Calibri"/>
                <a:cs typeface="Calibri"/>
              </a:rPr>
              <a:t>DNS</a:t>
            </a:r>
            <a:endParaRPr sz="11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725"/>
              </a:spcBef>
            </a:pPr>
            <a:r>
              <a:rPr sz="1100" b="1" spc="190" dirty="0">
                <a:latin typeface="Calibri"/>
                <a:cs typeface="Calibri"/>
              </a:rPr>
              <a:t>Μαύρο</a:t>
            </a:r>
            <a:r>
              <a:rPr sz="1100" b="1" spc="155" dirty="0">
                <a:latin typeface="Calibri"/>
                <a:cs typeface="Calibri"/>
              </a:rPr>
              <a:t> </a:t>
            </a:r>
            <a:r>
              <a:rPr sz="1100" spc="170" dirty="0">
                <a:latin typeface="Calibri"/>
                <a:cs typeface="Calibri"/>
              </a:rPr>
              <a:t>πρόβλημα</a:t>
            </a:r>
            <a:endParaRPr sz="11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-952" y="6677025"/>
            <a:ext cx="2193925" cy="101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00" u="sng" spc="30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2"/>
              </a:rPr>
              <a:t>Εικονική</a:t>
            </a:r>
            <a:r>
              <a:rPr sz="500" u="sng" spc="20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2"/>
              </a:rPr>
              <a:t> </a:t>
            </a:r>
            <a:r>
              <a:rPr sz="500" u="sng" spc="35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2"/>
              </a:rPr>
              <a:t>μηχανή</a:t>
            </a:r>
            <a:r>
              <a:rPr sz="500" u="sng" spc="15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2"/>
              </a:rPr>
              <a:t> </a:t>
            </a:r>
            <a:r>
              <a:rPr sz="500" u="sng" spc="35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2"/>
              </a:rPr>
              <a:t>OVA)</a:t>
            </a:r>
            <a:r>
              <a:rPr sz="500" u="sng" spc="20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2"/>
              </a:rPr>
              <a:t> - </a:t>
            </a:r>
            <a:r>
              <a:rPr sz="500" u="sng" spc="30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2"/>
              </a:rPr>
              <a:t>Εναλλακτικές</a:t>
            </a:r>
            <a:r>
              <a:rPr sz="500" u="sng" spc="25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2"/>
              </a:rPr>
              <a:t> </a:t>
            </a:r>
            <a:r>
              <a:rPr sz="500" u="sng" spc="30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2"/>
              </a:rPr>
              <a:t>λύσεις</a:t>
            </a:r>
            <a:r>
              <a:rPr sz="500" u="sng" spc="20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2"/>
              </a:rPr>
              <a:t> </a:t>
            </a:r>
            <a:r>
              <a:rPr sz="500" u="sng" spc="30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2"/>
              </a:rPr>
              <a:t>εγκατάσταση</a:t>
            </a:r>
            <a:r>
              <a:rPr sz="500" u="sng" spc="30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</a:rPr>
              <a:t>ς</a:t>
            </a:r>
            <a:r>
              <a:rPr sz="500" u="sng" spc="15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</a:rPr>
              <a:t> </a:t>
            </a:r>
            <a:r>
              <a:rPr sz="500" u="sng" spc="30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</a:rPr>
              <a:t>(wazuh.</a:t>
            </a:r>
            <a:r>
              <a:rPr sz="500" u="sng" spc="30" dirty="0">
                <a:solidFill>
                  <a:srgbClr val="85872B"/>
                </a:solidFill>
                <a:uFill>
                  <a:solidFill>
                    <a:srgbClr val="85872B"/>
                  </a:solidFill>
                </a:uFill>
                <a:latin typeface="Calibri"/>
                <a:cs typeface="Calibri"/>
                <a:hlinkClick r:id="rId2"/>
              </a:rPr>
              <a:t>com</a:t>
            </a:r>
            <a:r>
              <a:rPr sz="500" spc="30" dirty="0">
                <a:solidFill>
                  <a:srgbClr val="85872B"/>
                </a:solidFill>
                <a:latin typeface="Calibri"/>
                <a:cs typeface="Calibri"/>
              </a:rPr>
              <a:t>)</a:t>
            </a:r>
            <a:endParaRPr sz="500">
              <a:latin typeface="Calibri"/>
              <a:cs typeface="Calibri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797559" y="0"/>
            <a:ext cx="11012170" cy="6878955"/>
            <a:chOff x="797559" y="0"/>
            <a:chExt cx="11012170" cy="6878955"/>
          </a:xfrm>
        </p:grpSpPr>
        <p:sp>
          <p:nvSpPr>
            <p:cNvPr id="4" name="object 4"/>
            <p:cNvSpPr/>
            <p:nvPr/>
          </p:nvSpPr>
          <p:spPr>
            <a:xfrm>
              <a:off x="6896100" y="1270"/>
              <a:ext cx="1818639" cy="6856730"/>
            </a:xfrm>
            <a:custGeom>
              <a:avLst/>
              <a:gdLst/>
              <a:ahLst/>
              <a:cxnLst/>
              <a:rect l="l" t="t" r="r" b="b"/>
              <a:pathLst>
                <a:path w="1818640" h="6856730">
                  <a:moveTo>
                    <a:pt x="0" y="6856730"/>
                  </a:moveTo>
                  <a:lnTo>
                    <a:pt x="1818322" y="0"/>
                  </a:lnTo>
                </a:path>
              </a:pathLst>
            </a:custGeom>
            <a:ln w="22225">
              <a:solidFill>
                <a:srgbClr val="D6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797559" y="3195320"/>
              <a:ext cx="10434320" cy="2816860"/>
            </a:xfrm>
            <a:custGeom>
              <a:avLst/>
              <a:gdLst/>
              <a:ahLst/>
              <a:cxnLst/>
              <a:rect l="l" t="t" r="r" b="b"/>
              <a:pathLst>
                <a:path w="10434320" h="2816860">
                  <a:moveTo>
                    <a:pt x="10434320" y="0"/>
                  </a:moveTo>
                  <a:lnTo>
                    <a:pt x="0" y="0"/>
                  </a:lnTo>
                  <a:lnTo>
                    <a:pt x="0" y="2816860"/>
                  </a:lnTo>
                  <a:lnTo>
                    <a:pt x="10434320" y="2816860"/>
                  </a:lnTo>
                  <a:lnTo>
                    <a:pt x="1043432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630919" y="2306320"/>
              <a:ext cx="3178810" cy="1283969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826500" y="2501899"/>
              <a:ext cx="2600959" cy="706120"/>
            </a:xfrm>
            <a:prstGeom prst="rect">
              <a:avLst/>
            </a:prstGeom>
          </p:spPr>
        </p:pic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875030" y="347345"/>
            <a:ext cx="6686550" cy="3683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250" spc="180" dirty="0">
                <a:solidFill>
                  <a:srgbClr val="000000"/>
                </a:solidFill>
              </a:rPr>
              <a:t>Εγκατεστημένο</a:t>
            </a:r>
            <a:r>
              <a:rPr sz="2250" spc="200" dirty="0">
                <a:solidFill>
                  <a:srgbClr val="000000"/>
                </a:solidFill>
              </a:rPr>
              <a:t> </a:t>
            </a:r>
            <a:r>
              <a:rPr sz="2250" spc="150" dirty="0">
                <a:solidFill>
                  <a:srgbClr val="000000"/>
                </a:solidFill>
              </a:rPr>
              <a:t>αρχείο</a:t>
            </a:r>
            <a:r>
              <a:rPr sz="2250" spc="175" dirty="0">
                <a:solidFill>
                  <a:srgbClr val="000000"/>
                </a:solidFill>
              </a:rPr>
              <a:t> </a:t>
            </a:r>
            <a:r>
              <a:rPr sz="2250" spc="165" dirty="0">
                <a:solidFill>
                  <a:srgbClr val="000000"/>
                </a:solidFill>
              </a:rPr>
              <a:t>εγκατάστασης</a:t>
            </a:r>
            <a:r>
              <a:rPr sz="2250" spc="175" dirty="0">
                <a:solidFill>
                  <a:srgbClr val="000000"/>
                </a:solidFill>
              </a:rPr>
              <a:t> </a:t>
            </a:r>
            <a:r>
              <a:rPr sz="2250" spc="155" dirty="0">
                <a:solidFill>
                  <a:srgbClr val="000000"/>
                </a:solidFill>
              </a:rPr>
              <a:t>λογισμικού</a:t>
            </a:r>
            <a:endParaRPr sz="2250"/>
          </a:p>
        </p:txBody>
      </p:sp>
      <p:sp>
        <p:nvSpPr>
          <p:cNvPr id="9" name="object 9"/>
          <p:cNvSpPr txBox="1"/>
          <p:nvPr/>
        </p:nvSpPr>
        <p:spPr>
          <a:xfrm>
            <a:off x="875030" y="1140459"/>
            <a:ext cx="10474325" cy="8610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9085" marR="5080" indent="-287020" algn="just">
              <a:lnSpc>
                <a:spcPct val="100000"/>
              </a:lnSpc>
              <a:spcBef>
                <a:spcPts val="100"/>
              </a:spcBef>
              <a:buSzPct val="163636"/>
              <a:buFont typeface="Arial"/>
              <a:buChar char="•"/>
              <a:tabLst>
                <a:tab pos="299720" algn="l"/>
              </a:tabLst>
            </a:pPr>
            <a:r>
              <a:rPr sz="1100" spc="80" dirty="0">
                <a:latin typeface="Calibri"/>
                <a:cs typeface="Calibri"/>
              </a:rPr>
              <a:t>Το </a:t>
            </a:r>
            <a:r>
              <a:rPr sz="1100" spc="90" dirty="0">
                <a:latin typeface="Calibri"/>
                <a:cs typeface="Calibri"/>
              </a:rPr>
              <a:t>Wazuh </a:t>
            </a:r>
            <a:r>
              <a:rPr sz="1100" b="1" spc="75" dirty="0">
                <a:latin typeface="Calibri"/>
                <a:cs typeface="Calibri"/>
              </a:rPr>
              <a:t>παρέχει μια </a:t>
            </a:r>
            <a:r>
              <a:rPr sz="1100" spc="80" dirty="0">
                <a:latin typeface="Calibri"/>
                <a:cs typeface="Calibri"/>
              </a:rPr>
              <a:t>προκατασκευασμένη </a:t>
            </a:r>
            <a:r>
              <a:rPr sz="1100" b="1" spc="70" dirty="0">
                <a:latin typeface="Calibri"/>
                <a:cs typeface="Calibri"/>
              </a:rPr>
              <a:t>εικόνα εικονικού </a:t>
            </a:r>
            <a:r>
              <a:rPr sz="1100" b="1" spc="80" dirty="0">
                <a:latin typeface="Calibri"/>
                <a:cs typeface="Calibri"/>
              </a:rPr>
              <a:t>μηχανήματος </a:t>
            </a:r>
            <a:r>
              <a:rPr sz="1100" spc="80" dirty="0">
                <a:latin typeface="Calibri"/>
                <a:cs typeface="Calibri"/>
              </a:rPr>
              <a:t>σε </a:t>
            </a:r>
            <a:r>
              <a:rPr sz="1100" spc="85" dirty="0">
                <a:latin typeface="Calibri"/>
                <a:cs typeface="Calibri"/>
              </a:rPr>
              <a:t>μορφή </a:t>
            </a:r>
            <a:r>
              <a:rPr sz="1100" b="1" spc="90" dirty="0">
                <a:latin typeface="Calibri"/>
                <a:cs typeface="Calibri"/>
              </a:rPr>
              <a:t>Open </a:t>
            </a:r>
            <a:r>
              <a:rPr sz="1100" b="1" spc="65" dirty="0">
                <a:latin typeface="Calibri"/>
                <a:cs typeface="Calibri"/>
              </a:rPr>
              <a:t>Virtual </a:t>
            </a:r>
            <a:r>
              <a:rPr sz="1100" b="1" spc="70" dirty="0">
                <a:latin typeface="Calibri"/>
                <a:cs typeface="Calibri"/>
              </a:rPr>
              <a:t>Appliance (</a:t>
            </a:r>
            <a:r>
              <a:rPr sz="1100" spc="70" dirty="0">
                <a:latin typeface="Calibri"/>
                <a:cs typeface="Calibri"/>
              </a:rPr>
              <a:t>OVA). </a:t>
            </a:r>
            <a:r>
              <a:rPr sz="1100" spc="80" dirty="0">
                <a:latin typeface="Calibri"/>
                <a:cs typeface="Calibri"/>
              </a:rPr>
              <a:t>Αυτό </a:t>
            </a:r>
            <a:r>
              <a:rPr sz="1100" spc="75" dirty="0">
                <a:latin typeface="Calibri"/>
                <a:cs typeface="Calibri"/>
              </a:rPr>
              <a:t>μπορεί </a:t>
            </a:r>
            <a:r>
              <a:rPr sz="1100" spc="80" dirty="0">
                <a:latin typeface="Calibri"/>
                <a:cs typeface="Calibri"/>
              </a:rPr>
              <a:t>να </a:t>
            </a:r>
            <a:r>
              <a:rPr sz="1100" b="1" spc="75" dirty="0">
                <a:latin typeface="Calibri"/>
                <a:cs typeface="Calibri"/>
              </a:rPr>
              <a:t>κατευθυνθεί </a:t>
            </a:r>
            <a:r>
              <a:rPr sz="1100" b="1" spc="80" dirty="0">
                <a:latin typeface="Calibri"/>
                <a:cs typeface="Calibri"/>
              </a:rPr>
              <a:t> </a:t>
            </a:r>
            <a:r>
              <a:rPr sz="1100" spc="75" dirty="0">
                <a:latin typeface="Calibri"/>
                <a:cs typeface="Calibri"/>
              </a:rPr>
              <a:t>απευθείας στο </a:t>
            </a:r>
            <a:r>
              <a:rPr sz="1100" b="1" spc="70" dirty="0">
                <a:latin typeface="Calibri"/>
                <a:cs typeface="Calibri"/>
              </a:rPr>
              <a:t>VirtualBox </a:t>
            </a:r>
            <a:r>
              <a:rPr sz="1100" spc="85" dirty="0">
                <a:latin typeface="Calibri"/>
                <a:cs typeface="Calibri"/>
              </a:rPr>
              <a:t>ή </a:t>
            </a:r>
            <a:r>
              <a:rPr sz="1100" spc="80" dirty="0">
                <a:latin typeface="Calibri"/>
                <a:cs typeface="Calibri"/>
              </a:rPr>
              <a:t>σε άλλα </a:t>
            </a:r>
            <a:r>
              <a:rPr sz="1100" b="1" spc="80" dirty="0">
                <a:latin typeface="Calibri"/>
                <a:cs typeface="Calibri"/>
              </a:rPr>
              <a:t>συστήματα </a:t>
            </a:r>
            <a:r>
              <a:rPr sz="1100" b="1" spc="70" dirty="0">
                <a:latin typeface="Calibri"/>
                <a:cs typeface="Calibri"/>
              </a:rPr>
              <a:t>εικονικοποίησης </a:t>
            </a:r>
            <a:r>
              <a:rPr sz="1100" b="1" spc="85" dirty="0">
                <a:latin typeface="Calibri"/>
                <a:cs typeface="Calibri"/>
              </a:rPr>
              <a:t>συμβατά με OVA. </a:t>
            </a:r>
            <a:r>
              <a:rPr sz="1100" spc="80" dirty="0">
                <a:latin typeface="Calibri"/>
                <a:cs typeface="Calibri"/>
              </a:rPr>
              <a:t>Λάβετε </a:t>
            </a:r>
            <a:r>
              <a:rPr sz="1100" spc="90" dirty="0">
                <a:latin typeface="Calibri"/>
                <a:cs typeface="Calibri"/>
              </a:rPr>
              <a:t>υπόψη </a:t>
            </a:r>
            <a:r>
              <a:rPr sz="1100" spc="60" dirty="0">
                <a:latin typeface="Calibri"/>
                <a:cs typeface="Calibri"/>
              </a:rPr>
              <a:t>ότι </a:t>
            </a:r>
            <a:r>
              <a:rPr sz="1100" spc="80" dirty="0">
                <a:latin typeface="Calibri"/>
                <a:cs typeface="Calibri"/>
              </a:rPr>
              <a:t>αυτό </a:t>
            </a:r>
            <a:r>
              <a:rPr sz="1100" b="1" spc="75" dirty="0">
                <a:latin typeface="Calibri"/>
                <a:cs typeface="Calibri"/>
              </a:rPr>
              <a:t>το </a:t>
            </a:r>
            <a:r>
              <a:rPr sz="1100" b="1" spc="114" dirty="0">
                <a:latin typeface="Calibri"/>
                <a:cs typeface="Calibri"/>
              </a:rPr>
              <a:t>VM </a:t>
            </a:r>
            <a:r>
              <a:rPr sz="1100" b="1" spc="60" dirty="0">
                <a:latin typeface="Calibri"/>
                <a:cs typeface="Calibri"/>
              </a:rPr>
              <a:t>(Virtual </a:t>
            </a:r>
            <a:r>
              <a:rPr sz="1100" b="1" spc="80" dirty="0">
                <a:latin typeface="Calibri"/>
                <a:cs typeface="Calibri"/>
              </a:rPr>
              <a:t>Machine </a:t>
            </a:r>
            <a:r>
              <a:rPr sz="1100" b="1" spc="50" dirty="0">
                <a:latin typeface="Calibri"/>
                <a:cs typeface="Calibri"/>
              </a:rPr>
              <a:t>- </a:t>
            </a:r>
            <a:r>
              <a:rPr sz="1100" b="1" spc="70" dirty="0">
                <a:latin typeface="Calibri"/>
                <a:cs typeface="Calibri"/>
              </a:rPr>
              <a:t>εικονική </a:t>
            </a:r>
            <a:r>
              <a:rPr sz="1100" b="1" spc="80" dirty="0">
                <a:latin typeface="Calibri"/>
                <a:cs typeface="Calibri"/>
              </a:rPr>
              <a:t>μηχανή </a:t>
            </a:r>
            <a:r>
              <a:rPr sz="1100" b="1" spc="85" dirty="0">
                <a:latin typeface="Calibri"/>
                <a:cs typeface="Calibri"/>
              </a:rPr>
              <a:t> </a:t>
            </a:r>
            <a:r>
              <a:rPr sz="1100" b="1" spc="75" dirty="0">
                <a:latin typeface="Calibri"/>
                <a:cs typeface="Calibri"/>
              </a:rPr>
              <a:t>για </a:t>
            </a:r>
            <a:r>
              <a:rPr sz="1100" b="1" spc="90" dirty="0">
                <a:latin typeface="Calibri"/>
                <a:cs typeface="Calibri"/>
              </a:rPr>
              <a:t>απομόνωση </a:t>
            </a:r>
            <a:r>
              <a:rPr sz="1100" b="1" spc="85" dirty="0">
                <a:latin typeface="Calibri"/>
                <a:cs typeface="Calibri"/>
              </a:rPr>
              <a:t>εφαρμογών) </a:t>
            </a:r>
            <a:r>
              <a:rPr sz="1100" spc="65" dirty="0">
                <a:latin typeface="Calibri"/>
                <a:cs typeface="Calibri"/>
              </a:rPr>
              <a:t>τρέχει </a:t>
            </a:r>
            <a:r>
              <a:rPr sz="1100" spc="80" dirty="0">
                <a:latin typeface="Calibri"/>
                <a:cs typeface="Calibri"/>
              </a:rPr>
              <a:t>μόνο σε </a:t>
            </a:r>
            <a:r>
              <a:rPr sz="1100" b="1" spc="80" dirty="0">
                <a:latin typeface="Calibri"/>
                <a:cs typeface="Calibri"/>
              </a:rPr>
              <a:t>συστήματα 64 δυαδικών </a:t>
            </a:r>
            <a:r>
              <a:rPr sz="1100" b="1" spc="85" dirty="0">
                <a:latin typeface="Calibri"/>
                <a:cs typeface="Calibri"/>
              </a:rPr>
              <a:t>ψηφίων. </a:t>
            </a:r>
            <a:r>
              <a:rPr sz="1100" b="1" spc="80" dirty="0">
                <a:latin typeface="Calibri"/>
                <a:cs typeface="Calibri"/>
              </a:rPr>
              <a:t>Δεν </a:t>
            </a:r>
            <a:r>
              <a:rPr sz="1100" b="1" spc="75" dirty="0">
                <a:latin typeface="Calibri"/>
                <a:cs typeface="Calibri"/>
              </a:rPr>
              <a:t>παρέχει </a:t>
            </a:r>
            <a:r>
              <a:rPr sz="1100" b="1" spc="90" dirty="0">
                <a:latin typeface="Calibri"/>
                <a:cs typeface="Calibri"/>
              </a:rPr>
              <a:t>υψηλό </a:t>
            </a:r>
            <a:r>
              <a:rPr sz="1100" b="1" spc="75" dirty="0">
                <a:latin typeface="Calibri"/>
                <a:cs typeface="Calibri"/>
              </a:rPr>
              <a:t>επίπεδο διαθεσιμότητας </a:t>
            </a:r>
            <a:r>
              <a:rPr sz="1100" spc="70" dirty="0">
                <a:latin typeface="Calibri"/>
                <a:cs typeface="Calibri"/>
              </a:rPr>
              <a:t>και </a:t>
            </a:r>
            <a:r>
              <a:rPr sz="1100" b="1" spc="75" dirty="0">
                <a:latin typeface="Calibri"/>
                <a:cs typeface="Calibri"/>
              </a:rPr>
              <a:t>επεκτασιμότητας </a:t>
            </a:r>
            <a:r>
              <a:rPr sz="1100" spc="70" dirty="0">
                <a:latin typeface="Calibri"/>
                <a:cs typeface="Calibri"/>
              </a:rPr>
              <a:t>out </a:t>
            </a:r>
            <a:r>
              <a:rPr sz="1100" spc="75" dirty="0">
                <a:latin typeface="Calibri"/>
                <a:cs typeface="Calibri"/>
              </a:rPr>
              <a:t> </a:t>
            </a:r>
            <a:r>
              <a:rPr sz="1100" spc="65" dirty="0">
                <a:latin typeface="Calibri"/>
                <a:cs typeface="Calibri"/>
              </a:rPr>
              <a:t>of </a:t>
            </a:r>
            <a:r>
              <a:rPr sz="1100" spc="70" dirty="0">
                <a:latin typeface="Calibri"/>
                <a:cs typeface="Calibri"/>
              </a:rPr>
              <a:t>the box. </a:t>
            </a:r>
            <a:r>
              <a:rPr sz="1100" spc="75" dirty="0">
                <a:latin typeface="Calibri"/>
                <a:cs typeface="Calibri"/>
              </a:rPr>
              <a:t>Ωστόσο, </a:t>
            </a:r>
            <a:r>
              <a:rPr sz="1100" spc="80" dirty="0">
                <a:latin typeface="Calibri"/>
                <a:cs typeface="Calibri"/>
              </a:rPr>
              <a:t>μπορούν να </a:t>
            </a:r>
            <a:r>
              <a:rPr sz="1100" b="1" spc="80" dirty="0">
                <a:latin typeface="Calibri"/>
                <a:cs typeface="Calibri"/>
              </a:rPr>
              <a:t>υλοποιηθούν </a:t>
            </a:r>
            <a:r>
              <a:rPr sz="1100" b="1" spc="85" dirty="0">
                <a:latin typeface="Calibri"/>
                <a:cs typeface="Calibri"/>
              </a:rPr>
              <a:t>με </a:t>
            </a:r>
            <a:r>
              <a:rPr sz="1100" spc="70" dirty="0">
                <a:latin typeface="Calibri"/>
                <a:cs typeface="Calibri"/>
              </a:rPr>
              <a:t>τη </a:t>
            </a:r>
            <a:r>
              <a:rPr sz="1100" spc="80" dirty="0">
                <a:latin typeface="Calibri"/>
                <a:cs typeface="Calibri"/>
              </a:rPr>
              <a:t>χρήση </a:t>
            </a:r>
            <a:r>
              <a:rPr sz="1100" b="1" spc="80" dirty="0">
                <a:latin typeface="Calibri"/>
                <a:cs typeface="Calibri"/>
              </a:rPr>
              <a:t>κατανεμημένης </a:t>
            </a:r>
            <a:r>
              <a:rPr sz="1100" spc="70" dirty="0">
                <a:latin typeface="Calibri"/>
                <a:cs typeface="Calibri"/>
              </a:rPr>
              <a:t>διαδικασίας </a:t>
            </a:r>
            <a:r>
              <a:rPr sz="1100" spc="75" dirty="0">
                <a:latin typeface="Calibri"/>
                <a:cs typeface="Calibri"/>
              </a:rPr>
              <a:t>εγκατάστασης </a:t>
            </a:r>
            <a:r>
              <a:rPr sz="1100" spc="70" dirty="0">
                <a:latin typeface="Calibri"/>
                <a:cs typeface="Calibri"/>
              </a:rPr>
              <a:t>και εκτέλεσης </a:t>
            </a:r>
            <a:r>
              <a:rPr sz="1100" spc="85" dirty="0">
                <a:latin typeface="Calibri"/>
                <a:cs typeface="Calibri"/>
              </a:rPr>
              <a:t>εφαρμογών </a:t>
            </a:r>
            <a:r>
              <a:rPr sz="1100" spc="80" dirty="0">
                <a:latin typeface="Calibri"/>
                <a:cs typeface="Calibri"/>
              </a:rPr>
              <a:t>σε </a:t>
            </a:r>
            <a:r>
              <a:rPr sz="1100" spc="75" dirty="0">
                <a:latin typeface="Calibri"/>
                <a:cs typeface="Calibri"/>
              </a:rPr>
              <a:t>περιβάλλον </a:t>
            </a:r>
            <a:r>
              <a:rPr sz="1100" spc="80" dirty="0">
                <a:latin typeface="Calibri"/>
                <a:cs typeface="Calibri"/>
              </a:rPr>
              <a:t> παραγωγής.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875030" y="2629217"/>
            <a:ext cx="10025380" cy="26530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9720" indent="-287020">
              <a:lnSpc>
                <a:spcPct val="100000"/>
              </a:lnSpc>
              <a:spcBef>
                <a:spcPts val="100"/>
              </a:spcBef>
              <a:buSzPct val="163636"/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sz="1100" spc="70" dirty="0">
                <a:latin typeface="Calibri"/>
                <a:cs typeface="Calibri"/>
              </a:rPr>
              <a:t>Επιλέξτε</a:t>
            </a:r>
            <a:r>
              <a:rPr sz="1100" spc="25" dirty="0">
                <a:latin typeface="Calibri"/>
                <a:cs typeface="Calibri"/>
              </a:rPr>
              <a:t> </a:t>
            </a:r>
            <a:r>
              <a:rPr sz="1100" spc="75" dirty="0">
                <a:latin typeface="Calibri"/>
                <a:cs typeface="Calibri"/>
              </a:rPr>
              <a:t>την</a:t>
            </a:r>
            <a:r>
              <a:rPr sz="1100" spc="30" dirty="0">
                <a:latin typeface="Calibri"/>
                <a:cs typeface="Calibri"/>
              </a:rPr>
              <a:t> </a:t>
            </a:r>
            <a:r>
              <a:rPr sz="1100" b="1" spc="80" dirty="0">
                <a:latin typeface="Calibri"/>
                <a:cs typeface="Calibri"/>
              </a:rPr>
              <a:t>έκδοση</a:t>
            </a:r>
            <a:r>
              <a:rPr sz="1100" b="1" spc="35" dirty="0">
                <a:latin typeface="Calibri"/>
                <a:cs typeface="Calibri"/>
              </a:rPr>
              <a:t> </a:t>
            </a:r>
            <a:r>
              <a:rPr sz="1100" b="1" spc="90" dirty="0">
                <a:latin typeface="Calibri"/>
                <a:cs typeface="Calibri"/>
              </a:rPr>
              <a:t>Wazuh</a:t>
            </a:r>
            <a:r>
              <a:rPr sz="1100" b="1" spc="35" dirty="0">
                <a:latin typeface="Calibri"/>
                <a:cs typeface="Calibri"/>
              </a:rPr>
              <a:t> </a:t>
            </a:r>
            <a:r>
              <a:rPr sz="1100" spc="90" dirty="0">
                <a:latin typeface="Calibri"/>
                <a:cs typeface="Calibri"/>
              </a:rPr>
              <a:t>από</a:t>
            </a:r>
            <a:r>
              <a:rPr sz="1100" spc="35" dirty="0">
                <a:latin typeface="Calibri"/>
                <a:cs typeface="Calibri"/>
              </a:rPr>
              <a:t> </a:t>
            </a:r>
            <a:r>
              <a:rPr sz="1100" spc="70" dirty="0">
                <a:latin typeface="Calibri"/>
                <a:cs typeface="Calibri"/>
              </a:rPr>
              <a:t>το</a:t>
            </a:r>
            <a:r>
              <a:rPr sz="1100" spc="35" dirty="0">
                <a:latin typeface="Calibri"/>
                <a:cs typeface="Calibri"/>
              </a:rPr>
              <a:t> </a:t>
            </a:r>
            <a:r>
              <a:rPr sz="1100" b="1" spc="90" dirty="0">
                <a:latin typeface="Calibri"/>
                <a:cs typeface="Calibri"/>
              </a:rPr>
              <a:t>επάνω</a:t>
            </a:r>
            <a:r>
              <a:rPr sz="1100" b="1" spc="30" dirty="0">
                <a:latin typeface="Calibri"/>
                <a:cs typeface="Calibri"/>
              </a:rPr>
              <a:t> </a:t>
            </a:r>
            <a:r>
              <a:rPr sz="1100" b="1" spc="65" dirty="0">
                <a:latin typeface="Calibri"/>
                <a:cs typeface="Calibri"/>
              </a:rPr>
              <a:t>δεξί</a:t>
            </a:r>
            <a:r>
              <a:rPr sz="1100" b="1" spc="35" dirty="0">
                <a:latin typeface="Calibri"/>
                <a:cs typeface="Calibri"/>
              </a:rPr>
              <a:t> </a:t>
            </a:r>
            <a:r>
              <a:rPr sz="1100" b="1" spc="80" dirty="0">
                <a:latin typeface="Calibri"/>
                <a:cs typeface="Calibri"/>
              </a:rPr>
              <a:t>μέρος</a:t>
            </a:r>
            <a:r>
              <a:rPr sz="1100" b="1" spc="40" dirty="0">
                <a:latin typeface="Calibri"/>
                <a:cs typeface="Calibri"/>
              </a:rPr>
              <a:t> </a:t>
            </a:r>
            <a:r>
              <a:rPr sz="1100" spc="70" dirty="0">
                <a:latin typeface="Calibri"/>
                <a:cs typeface="Calibri"/>
              </a:rPr>
              <a:t>της</a:t>
            </a:r>
            <a:r>
              <a:rPr sz="1100" spc="35" dirty="0">
                <a:latin typeface="Calibri"/>
                <a:cs typeface="Calibri"/>
              </a:rPr>
              <a:t> </a:t>
            </a:r>
            <a:r>
              <a:rPr sz="1100" spc="60" dirty="0">
                <a:latin typeface="Calibri"/>
                <a:cs typeface="Calibri"/>
              </a:rPr>
              <a:t>σελίδας.</a:t>
            </a:r>
            <a:endParaRPr sz="11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5"/>
              </a:spcBef>
              <a:buFont typeface="Arial"/>
              <a:buChar char="•"/>
            </a:pPr>
            <a:endParaRPr sz="2300">
              <a:latin typeface="Calibri"/>
              <a:cs typeface="Calibri"/>
            </a:endParaRPr>
          </a:p>
          <a:p>
            <a:pPr marL="363220" indent="-350520">
              <a:lnSpc>
                <a:spcPct val="100000"/>
              </a:lnSpc>
              <a:buSzPct val="163636"/>
              <a:buFont typeface="Arial"/>
              <a:buChar char="•"/>
              <a:tabLst>
                <a:tab pos="362585" algn="l"/>
                <a:tab pos="363220" algn="l"/>
              </a:tabLst>
            </a:pPr>
            <a:r>
              <a:rPr sz="1100" spc="75" dirty="0">
                <a:latin typeface="Calibri"/>
                <a:cs typeface="Calibri"/>
              </a:rPr>
              <a:t>Στη</a:t>
            </a:r>
            <a:r>
              <a:rPr sz="1100" spc="35" dirty="0">
                <a:latin typeface="Calibri"/>
                <a:cs typeface="Calibri"/>
              </a:rPr>
              <a:t> </a:t>
            </a:r>
            <a:r>
              <a:rPr sz="1100" spc="70" dirty="0">
                <a:latin typeface="Calibri"/>
                <a:cs typeface="Calibri"/>
              </a:rPr>
              <a:t>συνέχεια,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b="1" spc="80" dirty="0">
                <a:latin typeface="Calibri"/>
                <a:cs typeface="Calibri"/>
              </a:rPr>
              <a:t>κατεβάστε</a:t>
            </a:r>
            <a:r>
              <a:rPr sz="1100" b="1" spc="40" dirty="0">
                <a:latin typeface="Calibri"/>
                <a:cs typeface="Calibri"/>
              </a:rPr>
              <a:t> </a:t>
            </a:r>
            <a:r>
              <a:rPr sz="1100" spc="75" dirty="0">
                <a:latin typeface="Calibri"/>
                <a:cs typeface="Calibri"/>
              </a:rPr>
              <a:t>την</a:t>
            </a:r>
            <a:r>
              <a:rPr sz="1100" spc="35" dirty="0">
                <a:latin typeface="Calibri"/>
                <a:cs typeface="Calibri"/>
              </a:rPr>
              <a:t> </a:t>
            </a:r>
            <a:r>
              <a:rPr sz="1100" u="sng" spc="6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  <a:hlinkClick r:id="rId5"/>
              </a:rPr>
              <a:t>εικονική</a:t>
            </a:r>
            <a:r>
              <a:rPr sz="1100" u="sng" spc="4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  <a:hlinkClick r:id="rId5"/>
              </a:rPr>
              <a:t> </a:t>
            </a:r>
            <a:r>
              <a:rPr sz="1100" u="sng" spc="8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  <a:hlinkClick r:id="rId5"/>
              </a:rPr>
              <a:t>συσκευή</a:t>
            </a:r>
            <a:r>
              <a:rPr sz="1100" u="sng" spc="3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  <a:hlinkClick r:id="rId5"/>
              </a:rPr>
              <a:t> </a:t>
            </a:r>
            <a:r>
              <a:rPr sz="1100" u="sng" spc="7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  <a:hlinkClick r:id="rId5"/>
              </a:rPr>
              <a:t>OVA),</a:t>
            </a:r>
            <a:r>
              <a:rPr sz="1100" u="sng" spc="4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  <a:hlinkClick r:id="rId5"/>
              </a:rPr>
              <a:t> </a:t>
            </a:r>
            <a:r>
              <a:rPr sz="1100" u="sng" spc="8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  <a:hlinkClick r:id="rId5"/>
              </a:rPr>
              <a:t>η</a:t>
            </a:r>
            <a:r>
              <a:rPr sz="1100" u="sng" spc="4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  <a:hlinkClick r:id="rId5"/>
              </a:rPr>
              <a:t> </a:t>
            </a:r>
            <a:r>
              <a:rPr sz="1100" u="sng" spc="7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  <a:hlinkClick r:id="rId5"/>
              </a:rPr>
              <a:t>οπ</a:t>
            </a:r>
            <a:r>
              <a:rPr sz="1100" u="sng" spc="7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οία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spc="65" dirty="0">
                <a:latin typeface="Calibri"/>
                <a:cs typeface="Calibri"/>
              </a:rPr>
              <a:t>περιέχει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spc="75" dirty="0">
                <a:latin typeface="Calibri"/>
                <a:cs typeface="Calibri"/>
              </a:rPr>
              <a:t>τα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spc="75" dirty="0">
                <a:latin typeface="Calibri"/>
                <a:cs typeface="Calibri"/>
              </a:rPr>
              <a:t>εξαρτήματα:</a:t>
            </a:r>
            <a:endParaRPr sz="1100">
              <a:latin typeface="Calibri"/>
              <a:cs typeface="Calibri"/>
            </a:endParaRPr>
          </a:p>
          <a:p>
            <a:pPr marL="756920" lvl="1" indent="-287020">
              <a:lnSpc>
                <a:spcPct val="100000"/>
              </a:lnSpc>
              <a:spcBef>
                <a:spcPts val="845"/>
              </a:spcBef>
              <a:buSzPct val="163636"/>
              <a:buFont typeface="Arial"/>
              <a:buChar char="•"/>
              <a:tabLst>
                <a:tab pos="756285" algn="l"/>
                <a:tab pos="756920" algn="l"/>
              </a:tabLst>
            </a:pPr>
            <a:r>
              <a:rPr sz="1100" spc="90" dirty="0">
                <a:latin typeface="Calibri"/>
                <a:cs typeface="Calibri"/>
              </a:rPr>
              <a:t>Amazon</a:t>
            </a:r>
            <a:r>
              <a:rPr sz="1100" spc="20" dirty="0">
                <a:latin typeface="Calibri"/>
                <a:cs typeface="Calibri"/>
              </a:rPr>
              <a:t> </a:t>
            </a:r>
            <a:r>
              <a:rPr sz="1100" spc="65" dirty="0">
                <a:latin typeface="Calibri"/>
                <a:cs typeface="Calibri"/>
              </a:rPr>
              <a:t>(εταιρεία</a:t>
            </a:r>
            <a:r>
              <a:rPr sz="1100" spc="25" dirty="0">
                <a:latin typeface="Calibri"/>
                <a:cs typeface="Calibri"/>
              </a:rPr>
              <a:t> </a:t>
            </a:r>
            <a:r>
              <a:rPr sz="1100" spc="70" dirty="0">
                <a:latin typeface="Calibri"/>
                <a:cs typeface="Calibri"/>
              </a:rPr>
              <a:t>τεχνολογίας)</a:t>
            </a:r>
            <a:r>
              <a:rPr sz="1100" spc="25" dirty="0">
                <a:latin typeface="Calibri"/>
                <a:cs typeface="Calibri"/>
              </a:rPr>
              <a:t> </a:t>
            </a:r>
            <a:r>
              <a:rPr sz="1100" spc="65" dirty="0">
                <a:latin typeface="Calibri"/>
                <a:cs typeface="Calibri"/>
              </a:rPr>
              <a:t>Linux</a:t>
            </a:r>
            <a:endParaRPr sz="1100">
              <a:latin typeface="Calibri"/>
              <a:cs typeface="Calibri"/>
            </a:endParaRPr>
          </a:p>
          <a:p>
            <a:pPr marL="756920" lvl="1" indent="-287020">
              <a:lnSpc>
                <a:spcPct val="100000"/>
              </a:lnSpc>
              <a:spcBef>
                <a:spcPts val="840"/>
              </a:spcBef>
              <a:buSzPct val="163636"/>
              <a:buFont typeface="Arial"/>
              <a:buChar char="•"/>
              <a:tabLst>
                <a:tab pos="756285" algn="l"/>
                <a:tab pos="756920" algn="l"/>
              </a:tabLst>
            </a:pPr>
            <a:r>
              <a:rPr sz="1100" spc="70" dirty="0">
                <a:latin typeface="Calibri"/>
                <a:cs typeface="Calibri"/>
              </a:rPr>
              <a:t>Διαχειριστής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spc="70" dirty="0">
                <a:latin typeface="Calibri"/>
                <a:cs typeface="Calibri"/>
              </a:rPr>
              <a:t>Wazuh.8.1</a:t>
            </a:r>
            <a:endParaRPr sz="1100">
              <a:latin typeface="Calibri"/>
              <a:cs typeface="Calibri"/>
            </a:endParaRPr>
          </a:p>
          <a:p>
            <a:pPr marL="756920" lvl="1" indent="-287020">
              <a:lnSpc>
                <a:spcPct val="100000"/>
              </a:lnSpc>
              <a:spcBef>
                <a:spcPts val="840"/>
              </a:spcBef>
              <a:buSzPct val="163636"/>
              <a:buFont typeface="Arial"/>
              <a:buChar char="•"/>
              <a:tabLst>
                <a:tab pos="756285" algn="l"/>
                <a:tab pos="756920" algn="l"/>
              </a:tabLst>
            </a:pPr>
            <a:r>
              <a:rPr sz="1100" spc="90" dirty="0">
                <a:latin typeface="Calibri"/>
                <a:cs typeface="Calibri"/>
              </a:rPr>
              <a:t>Wazuh</a:t>
            </a:r>
            <a:r>
              <a:rPr sz="1100" spc="10" dirty="0">
                <a:latin typeface="Calibri"/>
                <a:cs typeface="Calibri"/>
              </a:rPr>
              <a:t> </a:t>
            </a:r>
            <a:r>
              <a:rPr sz="1100" spc="60" dirty="0">
                <a:latin typeface="Calibri"/>
                <a:cs typeface="Calibri"/>
              </a:rPr>
              <a:t>indexer.8.1</a:t>
            </a:r>
            <a:endParaRPr sz="1100">
              <a:latin typeface="Calibri"/>
              <a:cs typeface="Calibri"/>
            </a:endParaRPr>
          </a:p>
          <a:p>
            <a:pPr marL="756920" lvl="1" indent="-287020">
              <a:lnSpc>
                <a:spcPct val="100000"/>
              </a:lnSpc>
              <a:spcBef>
                <a:spcPts val="840"/>
              </a:spcBef>
              <a:buSzPct val="163636"/>
              <a:buFont typeface="Arial"/>
              <a:buChar char="•"/>
              <a:tabLst>
                <a:tab pos="756285" algn="l"/>
                <a:tab pos="756920" algn="l"/>
              </a:tabLst>
            </a:pPr>
            <a:r>
              <a:rPr sz="1100" spc="60" dirty="0">
                <a:latin typeface="Calibri"/>
                <a:cs typeface="Calibri"/>
              </a:rPr>
              <a:t>Filebeat-OSS.10.2</a:t>
            </a:r>
            <a:endParaRPr sz="1100">
              <a:latin typeface="Calibri"/>
              <a:cs typeface="Calibri"/>
            </a:endParaRPr>
          </a:p>
          <a:p>
            <a:pPr marL="756920" lvl="1" indent="-287020">
              <a:lnSpc>
                <a:spcPct val="100000"/>
              </a:lnSpc>
              <a:spcBef>
                <a:spcPts val="855"/>
              </a:spcBef>
              <a:buSzPct val="163636"/>
              <a:buFont typeface="Arial"/>
              <a:buChar char="•"/>
              <a:tabLst>
                <a:tab pos="756285" algn="l"/>
                <a:tab pos="756920" algn="l"/>
              </a:tabLst>
            </a:pPr>
            <a:r>
              <a:rPr sz="1100" spc="110" dirty="0">
                <a:latin typeface="Calibri"/>
                <a:cs typeface="Calibri"/>
              </a:rPr>
              <a:t>Ταμπλό</a:t>
            </a:r>
            <a:r>
              <a:rPr sz="1100" spc="20" dirty="0">
                <a:latin typeface="Calibri"/>
                <a:cs typeface="Calibri"/>
              </a:rPr>
              <a:t> </a:t>
            </a:r>
            <a:r>
              <a:rPr sz="1100" spc="95" dirty="0">
                <a:latin typeface="Calibri"/>
                <a:cs typeface="Calibri"/>
              </a:rPr>
              <a:t>Wazuh.8.1</a:t>
            </a:r>
            <a:endParaRPr sz="1100">
              <a:latin typeface="Calibri"/>
              <a:cs typeface="Calibri"/>
            </a:endParaRPr>
          </a:p>
          <a:p>
            <a:pPr lvl="1">
              <a:lnSpc>
                <a:spcPct val="100000"/>
              </a:lnSpc>
              <a:spcBef>
                <a:spcPts val="55"/>
              </a:spcBef>
              <a:buFont typeface="Arial"/>
              <a:buChar char="•"/>
            </a:pPr>
            <a:endParaRPr sz="2350">
              <a:latin typeface="Calibri"/>
              <a:cs typeface="Calibri"/>
            </a:endParaRPr>
          </a:p>
          <a:p>
            <a:pPr marL="299720" indent="-287020">
              <a:lnSpc>
                <a:spcPct val="100000"/>
              </a:lnSpc>
              <a:buSzPct val="163636"/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sz="1100" spc="100" dirty="0">
                <a:latin typeface="Calibri"/>
                <a:cs typeface="Calibri"/>
              </a:rPr>
              <a:t>Περισσότερες</a:t>
            </a:r>
            <a:r>
              <a:rPr sz="1100" spc="55" dirty="0">
                <a:latin typeface="Calibri"/>
                <a:cs typeface="Calibri"/>
              </a:rPr>
              <a:t> </a:t>
            </a:r>
            <a:r>
              <a:rPr sz="1100" spc="95" dirty="0">
                <a:latin typeface="Calibri"/>
                <a:cs typeface="Calibri"/>
              </a:rPr>
              <a:t>λεπτομέρειες</a:t>
            </a:r>
            <a:r>
              <a:rPr sz="1100" spc="50" dirty="0">
                <a:latin typeface="Calibri"/>
                <a:cs typeface="Calibri"/>
              </a:rPr>
              <a:t> </a:t>
            </a:r>
            <a:r>
              <a:rPr sz="1100" spc="95" dirty="0">
                <a:latin typeface="Calibri"/>
                <a:cs typeface="Calibri"/>
              </a:rPr>
              <a:t>σχετικά</a:t>
            </a:r>
            <a:r>
              <a:rPr sz="1100" spc="65" dirty="0">
                <a:latin typeface="Calibri"/>
                <a:cs typeface="Calibri"/>
              </a:rPr>
              <a:t> </a:t>
            </a:r>
            <a:r>
              <a:rPr sz="1100" spc="105" dirty="0">
                <a:latin typeface="Calibri"/>
                <a:cs typeface="Calibri"/>
              </a:rPr>
              <a:t>με</a:t>
            </a:r>
            <a:r>
              <a:rPr sz="1100" spc="55" dirty="0">
                <a:latin typeface="Calibri"/>
                <a:cs typeface="Calibri"/>
              </a:rPr>
              <a:t> </a:t>
            </a:r>
            <a:r>
              <a:rPr sz="1100" spc="100" dirty="0">
                <a:latin typeface="Calibri"/>
                <a:cs typeface="Calibri"/>
              </a:rPr>
              <a:t>την</a:t>
            </a:r>
            <a:r>
              <a:rPr sz="1100" spc="55" dirty="0">
                <a:latin typeface="Calibri"/>
                <a:cs typeface="Calibri"/>
              </a:rPr>
              <a:t> </a:t>
            </a:r>
            <a:r>
              <a:rPr sz="1100" b="1" spc="110" dirty="0">
                <a:latin typeface="Calibri"/>
                <a:cs typeface="Calibri"/>
              </a:rPr>
              <a:t>εγκατάσταση</a:t>
            </a:r>
            <a:r>
              <a:rPr sz="1100" b="1" spc="65" dirty="0">
                <a:latin typeface="Calibri"/>
                <a:cs typeface="Calibri"/>
              </a:rPr>
              <a:t> </a:t>
            </a:r>
            <a:r>
              <a:rPr sz="1100" spc="100" dirty="0">
                <a:latin typeface="Calibri"/>
                <a:cs typeface="Calibri"/>
              </a:rPr>
              <a:t>μπορείτε</a:t>
            </a:r>
            <a:r>
              <a:rPr sz="1100" spc="50" dirty="0">
                <a:latin typeface="Calibri"/>
                <a:cs typeface="Calibri"/>
              </a:rPr>
              <a:t> </a:t>
            </a:r>
            <a:r>
              <a:rPr sz="1100" spc="110" dirty="0">
                <a:latin typeface="Calibri"/>
                <a:cs typeface="Calibri"/>
              </a:rPr>
              <a:t>να</a:t>
            </a:r>
            <a:r>
              <a:rPr sz="1100" spc="65" dirty="0">
                <a:latin typeface="Calibri"/>
                <a:cs typeface="Calibri"/>
              </a:rPr>
              <a:t> </a:t>
            </a:r>
            <a:r>
              <a:rPr sz="1100" spc="90" dirty="0">
                <a:latin typeface="Calibri"/>
                <a:cs typeface="Calibri"/>
              </a:rPr>
              <a:t>βρείτε</a:t>
            </a:r>
            <a:r>
              <a:rPr sz="1100" spc="55" dirty="0">
                <a:latin typeface="Calibri"/>
                <a:cs typeface="Calibri"/>
              </a:rPr>
              <a:t> </a:t>
            </a:r>
            <a:r>
              <a:rPr sz="1100" spc="100" dirty="0">
                <a:latin typeface="Calibri"/>
                <a:cs typeface="Calibri"/>
              </a:rPr>
              <a:t>στη</a:t>
            </a:r>
            <a:r>
              <a:rPr sz="1100" spc="60" dirty="0">
                <a:latin typeface="Calibri"/>
                <a:cs typeface="Calibri"/>
              </a:rPr>
              <a:t> </a:t>
            </a:r>
            <a:r>
              <a:rPr sz="1100" spc="80" dirty="0">
                <a:latin typeface="Calibri"/>
                <a:cs typeface="Calibri"/>
              </a:rPr>
              <a:t>σελίδα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u="sng" spc="10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  <a:hlinkClick r:id="rId2"/>
              </a:rPr>
              <a:t>τεκμηρίωσης</a:t>
            </a:r>
            <a:r>
              <a:rPr sz="1100" u="sng" spc="5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  <a:hlinkClick r:id="rId2"/>
              </a:rPr>
              <a:t> </a:t>
            </a:r>
            <a:r>
              <a:rPr sz="1100" u="sng" spc="10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  <a:hlinkClick r:id="rId2"/>
              </a:rPr>
              <a:t>του</a:t>
            </a:r>
            <a:r>
              <a:rPr sz="1100" u="sng" spc="5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  <a:hlinkClick r:id="rId2"/>
              </a:rPr>
              <a:t> </a:t>
            </a:r>
            <a:r>
              <a:rPr sz="1100" u="sng" spc="10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  <a:hlinkClick r:id="rId2"/>
              </a:rPr>
              <a:t>αρχείου</a:t>
            </a:r>
            <a:r>
              <a:rPr sz="1100" u="sng" spc="6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  <a:hlinkClick r:id="rId2"/>
              </a:rPr>
              <a:t> </a:t>
            </a:r>
            <a:r>
              <a:rPr sz="1100" u="sng" spc="10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  <a:hlinkClick r:id="rId2"/>
              </a:rPr>
              <a:t>εγκατάστασης</a:t>
            </a:r>
            <a:r>
              <a:rPr sz="1100" u="sng" spc="5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  <a:hlinkClick r:id="rId2"/>
              </a:rPr>
              <a:t> </a:t>
            </a:r>
            <a:r>
              <a:rPr sz="1100" u="sng" spc="9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  <a:hlinkClick r:id="rId2"/>
              </a:rPr>
              <a:t>λ</a:t>
            </a:r>
            <a:r>
              <a:rPr sz="1100" u="sng" spc="9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ογισμικού</a:t>
            </a:r>
            <a:r>
              <a:rPr sz="1100" spc="90" dirty="0">
                <a:latin typeface="Calibri"/>
                <a:cs typeface="Calibri"/>
              </a:rPr>
              <a:t>.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1246802" y="5534342"/>
            <a:ext cx="71755" cy="1244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50" spc="30" dirty="0">
                <a:latin typeface="Calibri"/>
                <a:cs typeface="Calibri"/>
              </a:rPr>
              <a:t>8</a:t>
            </a:r>
            <a:endParaRPr sz="6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351904" y="0"/>
            <a:ext cx="5840095" cy="6858000"/>
            <a:chOff x="6351904" y="0"/>
            <a:chExt cx="5840095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351904" y="4759"/>
              <a:ext cx="5840095" cy="685324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7376794" y="0"/>
              <a:ext cx="2556510" cy="6858000"/>
            </a:xfrm>
            <a:custGeom>
              <a:avLst/>
              <a:gdLst/>
              <a:ahLst/>
              <a:cxnLst/>
              <a:rect l="l" t="t" r="r" b="b"/>
              <a:pathLst>
                <a:path w="2556509" h="6858000">
                  <a:moveTo>
                    <a:pt x="1542414" y="1537335"/>
                  </a:moveTo>
                  <a:lnTo>
                    <a:pt x="1495107" y="1543685"/>
                  </a:lnTo>
                  <a:lnTo>
                    <a:pt x="1451609" y="1561782"/>
                  </a:lnTo>
                  <a:lnTo>
                    <a:pt x="1413827" y="1590357"/>
                  </a:lnTo>
                  <a:lnTo>
                    <a:pt x="1384617" y="1627822"/>
                  </a:lnTo>
                  <a:lnTo>
                    <a:pt x="1365884" y="1673225"/>
                  </a:lnTo>
                  <a:lnTo>
                    <a:pt x="971232" y="3128645"/>
                  </a:lnTo>
                  <a:lnTo>
                    <a:pt x="0" y="6858000"/>
                  </a:lnTo>
                  <a:lnTo>
                    <a:pt x="26034" y="6858000"/>
                  </a:lnTo>
                  <a:lnTo>
                    <a:pt x="996632" y="3136265"/>
                  </a:lnTo>
                  <a:lnTo>
                    <a:pt x="1391284" y="1681162"/>
                  </a:lnTo>
                  <a:lnTo>
                    <a:pt x="1412557" y="1635125"/>
                  </a:lnTo>
                  <a:lnTo>
                    <a:pt x="1445895" y="1598929"/>
                  </a:lnTo>
                  <a:lnTo>
                    <a:pt x="1488122" y="1574482"/>
                  </a:lnTo>
                  <a:lnTo>
                    <a:pt x="1536064" y="1564004"/>
                  </a:lnTo>
                  <a:lnTo>
                    <a:pt x="1637982" y="1564004"/>
                  </a:lnTo>
                  <a:lnTo>
                    <a:pt x="1625917" y="1556385"/>
                  </a:lnTo>
                  <a:lnTo>
                    <a:pt x="1591309" y="1543685"/>
                  </a:lnTo>
                  <a:lnTo>
                    <a:pt x="1542414" y="1537335"/>
                  </a:lnTo>
                  <a:close/>
                </a:path>
                <a:path w="2556509" h="6858000">
                  <a:moveTo>
                    <a:pt x="1637982" y="1564004"/>
                  </a:moveTo>
                  <a:lnTo>
                    <a:pt x="1536064" y="1564004"/>
                  </a:lnTo>
                  <a:lnTo>
                    <a:pt x="1586229" y="1569085"/>
                  </a:lnTo>
                  <a:lnTo>
                    <a:pt x="1615439" y="1580197"/>
                  </a:lnTo>
                  <a:lnTo>
                    <a:pt x="1664017" y="1617345"/>
                  </a:lnTo>
                  <a:lnTo>
                    <a:pt x="1694814" y="1671320"/>
                  </a:lnTo>
                  <a:lnTo>
                    <a:pt x="1702434" y="1732279"/>
                  </a:lnTo>
                  <a:lnTo>
                    <a:pt x="1697037" y="1763712"/>
                  </a:lnTo>
                  <a:lnTo>
                    <a:pt x="1437322" y="2721610"/>
                  </a:lnTo>
                  <a:lnTo>
                    <a:pt x="1430972" y="2770504"/>
                  </a:lnTo>
                  <a:lnTo>
                    <a:pt x="1437322" y="2817812"/>
                  </a:lnTo>
                  <a:lnTo>
                    <a:pt x="1455420" y="2861310"/>
                  </a:lnTo>
                  <a:lnTo>
                    <a:pt x="1483995" y="2898775"/>
                  </a:lnTo>
                  <a:lnTo>
                    <a:pt x="1521777" y="2927985"/>
                  </a:lnTo>
                  <a:lnTo>
                    <a:pt x="1567179" y="2946717"/>
                  </a:lnTo>
                  <a:lnTo>
                    <a:pt x="1619250" y="2952750"/>
                  </a:lnTo>
                  <a:lnTo>
                    <a:pt x="1669414" y="2944495"/>
                  </a:lnTo>
                  <a:lnTo>
                    <a:pt x="1704657" y="2928302"/>
                  </a:lnTo>
                  <a:lnTo>
                    <a:pt x="1617979" y="2928302"/>
                  </a:lnTo>
                  <a:lnTo>
                    <a:pt x="1573529" y="2922587"/>
                  </a:lnTo>
                  <a:lnTo>
                    <a:pt x="1527492" y="2901632"/>
                  </a:lnTo>
                  <a:lnTo>
                    <a:pt x="1491297" y="2868295"/>
                  </a:lnTo>
                  <a:lnTo>
                    <a:pt x="1466850" y="2826067"/>
                  </a:lnTo>
                  <a:lnTo>
                    <a:pt x="1456372" y="2778125"/>
                  </a:lnTo>
                  <a:lnTo>
                    <a:pt x="1461452" y="2727960"/>
                  </a:lnTo>
                  <a:lnTo>
                    <a:pt x="1721167" y="1770062"/>
                  </a:lnTo>
                  <a:lnTo>
                    <a:pt x="1727200" y="1734502"/>
                  </a:lnTo>
                  <a:lnTo>
                    <a:pt x="1726247" y="1701482"/>
                  </a:lnTo>
                  <a:lnTo>
                    <a:pt x="1726247" y="1698625"/>
                  </a:lnTo>
                  <a:lnTo>
                    <a:pt x="1718309" y="1663700"/>
                  </a:lnTo>
                  <a:lnTo>
                    <a:pt x="1703387" y="1630045"/>
                  </a:lnTo>
                  <a:lnTo>
                    <a:pt x="1682432" y="1600200"/>
                  </a:lnTo>
                  <a:lnTo>
                    <a:pt x="1656397" y="1575435"/>
                  </a:lnTo>
                  <a:lnTo>
                    <a:pt x="1637982" y="1564004"/>
                  </a:lnTo>
                  <a:close/>
                </a:path>
                <a:path w="2556509" h="6858000">
                  <a:moveTo>
                    <a:pt x="2556192" y="0"/>
                  </a:moveTo>
                  <a:lnTo>
                    <a:pt x="2528887" y="0"/>
                  </a:lnTo>
                  <a:lnTo>
                    <a:pt x="2100494" y="1561782"/>
                  </a:lnTo>
                  <a:lnTo>
                    <a:pt x="1758314" y="2837179"/>
                  </a:lnTo>
                  <a:lnTo>
                    <a:pt x="1733232" y="2874962"/>
                  </a:lnTo>
                  <a:lnTo>
                    <a:pt x="1700212" y="2903537"/>
                  </a:lnTo>
                  <a:lnTo>
                    <a:pt x="1660842" y="2921317"/>
                  </a:lnTo>
                  <a:lnTo>
                    <a:pt x="1617979" y="2928302"/>
                  </a:lnTo>
                  <a:lnTo>
                    <a:pt x="1704657" y="2928302"/>
                  </a:lnTo>
                  <a:lnTo>
                    <a:pt x="1715134" y="2923222"/>
                  </a:lnTo>
                  <a:lnTo>
                    <a:pt x="1753552" y="2890202"/>
                  </a:lnTo>
                  <a:lnTo>
                    <a:pt x="1782445" y="2846070"/>
                  </a:lnTo>
                  <a:lnTo>
                    <a:pt x="1782445" y="2844800"/>
                  </a:lnTo>
                  <a:lnTo>
                    <a:pt x="2125027" y="1567814"/>
                  </a:lnTo>
                  <a:lnTo>
                    <a:pt x="2556192" y="0"/>
                  </a:lnTo>
                  <a:close/>
                </a:path>
              </a:pathLst>
            </a:custGeom>
            <a:solidFill>
              <a:srgbClr val="FFB8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7895589" y="5207317"/>
              <a:ext cx="755650" cy="1644650"/>
            </a:xfrm>
            <a:custGeom>
              <a:avLst/>
              <a:gdLst/>
              <a:ahLst/>
              <a:cxnLst/>
              <a:rect l="l" t="t" r="r" b="b"/>
              <a:pathLst>
                <a:path w="755650" h="1644650">
                  <a:moveTo>
                    <a:pt x="577850" y="0"/>
                  </a:moveTo>
                  <a:lnTo>
                    <a:pt x="531812" y="6350"/>
                  </a:lnTo>
                  <a:lnTo>
                    <a:pt x="489584" y="24130"/>
                  </a:lnTo>
                  <a:lnTo>
                    <a:pt x="453072" y="52387"/>
                  </a:lnTo>
                  <a:lnTo>
                    <a:pt x="424497" y="89535"/>
                  </a:lnTo>
                  <a:lnTo>
                    <a:pt x="406082" y="134620"/>
                  </a:lnTo>
                  <a:lnTo>
                    <a:pt x="0" y="1644650"/>
                  </a:lnTo>
                  <a:lnTo>
                    <a:pt x="26352" y="1644650"/>
                  </a:lnTo>
                  <a:lnTo>
                    <a:pt x="429894" y="140970"/>
                  </a:lnTo>
                  <a:lnTo>
                    <a:pt x="449897" y="95250"/>
                  </a:lnTo>
                  <a:lnTo>
                    <a:pt x="481964" y="59372"/>
                  </a:lnTo>
                  <a:lnTo>
                    <a:pt x="522604" y="35560"/>
                  </a:lnTo>
                  <a:lnTo>
                    <a:pt x="569277" y="25400"/>
                  </a:lnTo>
                  <a:lnTo>
                    <a:pt x="661727" y="25400"/>
                  </a:lnTo>
                  <a:lnTo>
                    <a:pt x="624204" y="6350"/>
                  </a:lnTo>
                  <a:lnTo>
                    <a:pt x="577850" y="0"/>
                  </a:lnTo>
                  <a:close/>
                </a:path>
                <a:path w="755650" h="1644650">
                  <a:moveTo>
                    <a:pt x="661727" y="25400"/>
                  </a:moveTo>
                  <a:lnTo>
                    <a:pt x="569277" y="25400"/>
                  </a:lnTo>
                  <a:lnTo>
                    <a:pt x="617854" y="30797"/>
                  </a:lnTo>
                  <a:lnTo>
                    <a:pt x="671829" y="57785"/>
                  </a:lnTo>
                  <a:lnTo>
                    <a:pt x="710882" y="103822"/>
                  </a:lnTo>
                  <a:lnTo>
                    <a:pt x="729932" y="161290"/>
                  </a:lnTo>
                  <a:lnTo>
                    <a:pt x="730884" y="192087"/>
                  </a:lnTo>
                  <a:lnTo>
                    <a:pt x="725804" y="222885"/>
                  </a:lnTo>
                  <a:lnTo>
                    <a:pt x="343534" y="1644650"/>
                  </a:lnTo>
                  <a:lnTo>
                    <a:pt x="369887" y="1644650"/>
                  </a:lnTo>
                  <a:lnTo>
                    <a:pt x="749617" y="229235"/>
                  </a:lnTo>
                  <a:lnTo>
                    <a:pt x="755650" y="193675"/>
                  </a:lnTo>
                  <a:lnTo>
                    <a:pt x="754379" y="158115"/>
                  </a:lnTo>
                  <a:lnTo>
                    <a:pt x="732154" y="90805"/>
                  </a:lnTo>
                  <a:lnTo>
                    <a:pt x="686117" y="37782"/>
                  </a:lnTo>
                  <a:lnTo>
                    <a:pt x="661727" y="25400"/>
                  </a:lnTo>
                  <a:close/>
                </a:path>
              </a:pathLst>
            </a:custGeom>
            <a:solidFill>
              <a:srgbClr val="D679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549832" y="6167437"/>
              <a:ext cx="3293427" cy="611187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9917430" y="33019"/>
            <a:ext cx="2174240" cy="1244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50" spc="60" dirty="0">
                <a:latin typeface="Calibri"/>
                <a:cs typeface="Calibri"/>
              </a:rPr>
              <a:t>CSP004_C_E:</a:t>
            </a:r>
            <a:r>
              <a:rPr sz="650" spc="35" dirty="0">
                <a:latin typeface="Calibri"/>
                <a:cs typeface="Calibri"/>
              </a:rPr>
              <a:t> </a:t>
            </a:r>
            <a:r>
              <a:rPr sz="650" spc="55" dirty="0">
                <a:latin typeface="Calibri"/>
                <a:cs typeface="Calibri"/>
              </a:rPr>
              <a:t>Abdelkader</a:t>
            </a:r>
            <a:r>
              <a:rPr sz="650" spc="30" dirty="0">
                <a:latin typeface="Calibri"/>
                <a:cs typeface="Calibri"/>
              </a:rPr>
              <a:t> </a:t>
            </a:r>
            <a:r>
              <a:rPr sz="650" spc="60" dirty="0">
                <a:latin typeface="Calibri"/>
                <a:cs typeface="Calibri"/>
              </a:rPr>
              <a:t>Shaaban</a:t>
            </a:r>
            <a:r>
              <a:rPr sz="650" spc="40" dirty="0">
                <a:latin typeface="Calibri"/>
                <a:cs typeface="Calibri"/>
              </a:rPr>
              <a:t> </a:t>
            </a:r>
            <a:r>
              <a:rPr sz="650" spc="55" dirty="0">
                <a:latin typeface="Calibri"/>
                <a:cs typeface="Calibri"/>
              </a:rPr>
              <a:t>και</a:t>
            </a:r>
            <a:r>
              <a:rPr sz="650" spc="25" dirty="0">
                <a:latin typeface="Calibri"/>
                <a:cs typeface="Calibri"/>
              </a:rPr>
              <a:t> </a:t>
            </a:r>
            <a:r>
              <a:rPr sz="650" spc="50" dirty="0">
                <a:latin typeface="Calibri"/>
                <a:cs typeface="Calibri"/>
              </a:rPr>
              <a:t>Stefan</a:t>
            </a:r>
            <a:r>
              <a:rPr sz="650" spc="30" dirty="0">
                <a:latin typeface="Calibri"/>
                <a:cs typeface="Calibri"/>
              </a:rPr>
              <a:t> </a:t>
            </a:r>
            <a:r>
              <a:rPr sz="650" spc="50" dirty="0">
                <a:latin typeface="Calibri"/>
                <a:cs typeface="Calibri"/>
              </a:rPr>
              <a:t>Schauer</a:t>
            </a:r>
            <a:endParaRPr sz="650">
              <a:latin typeface="Calibri"/>
              <a:cs typeface="Calibri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875030" y="761365"/>
            <a:ext cx="316928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959100" algn="l"/>
              </a:tabLst>
            </a:pPr>
            <a:r>
              <a:rPr spc="260" dirty="0">
                <a:solidFill>
                  <a:srgbClr val="000000"/>
                </a:solidFill>
              </a:rPr>
              <a:t>W</a:t>
            </a:r>
            <a:r>
              <a:rPr spc="125" dirty="0">
                <a:solidFill>
                  <a:srgbClr val="000000"/>
                </a:solidFill>
              </a:rPr>
              <a:t>i</a:t>
            </a:r>
            <a:r>
              <a:rPr spc="135" dirty="0">
                <a:solidFill>
                  <a:srgbClr val="000000"/>
                </a:solidFill>
              </a:rPr>
              <a:t>r</a:t>
            </a:r>
            <a:r>
              <a:rPr spc="160" dirty="0">
                <a:solidFill>
                  <a:srgbClr val="000000"/>
                </a:solidFill>
              </a:rPr>
              <a:t>e</a:t>
            </a:r>
            <a:r>
              <a:rPr spc="145" dirty="0">
                <a:solidFill>
                  <a:srgbClr val="000000"/>
                </a:solidFill>
              </a:rPr>
              <a:t>s</a:t>
            </a:r>
            <a:r>
              <a:rPr spc="170" dirty="0">
                <a:solidFill>
                  <a:srgbClr val="000000"/>
                </a:solidFill>
              </a:rPr>
              <a:t>h</a:t>
            </a:r>
            <a:r>
              <a:rPr spc="160" dirty="0">
                <a:solidFill>
                  <a:srgbClr val="000000"/>
                </a:solidFill>
              </a:rPr>
              <a:t>a</a:t>
            </a:r>
            <a:r>
              <a:rPr spc="135" dirty="0">
                <a:solidFill>
                  <a:srgbClr val="000000"/>
                </a:solidFill>
              </a:rPr>
              <a:t>r</a:t>
            </a:r>
            <a:r>
              <a:rPr spc="100" dirty="0">
                <a:solidFill>
                  <a:srgbClr val="000000"/>
                </a:solidFill>
              </a:rPr>
              <a:t>k</a:t>
            </a:r>
            <a:r>
              <a:rPr spc="190" dirty="0">
                <a:solidFill>
                  <a:srgbClr val="000000"/>
                </a:solidFill>
              </a:rPr>
              <a:t> </a:t>
            </a:r>
            <a:r>
              <a:rPr spc="210" dirty="0">
                <a:solidFill>
                  <a:srgbClr val="000000"/>
                </a:solidFill>
              </a:rPr>
              <a:t>Π</a:t>
            </a:r>
            <a:r>
              <a:rPr spc="165" dirty="0">
                <a:solidFill>
                  <a:srgbClr val="000000"/>
                </a:solidFill>
              </a:rPr>
              <a:t>α</a:t>
            </a:r>
            <a:r>
              <a:rPr spc="160" dirty="0">
                <a:solidFill>
                  <a:srgbClr val="000000"/>
                </a:solidFill>
              </a:rPr>
              <a:t>ρ</a:t>
            </a:r>
            <a:r>
              <a:rPr spc="165" dirty="0">
                <a:solidFill>
                  <a:srgbClr val="000000"/>
                </a:solidFill>
              </a:rPr>
              <a:t>ά</a:t>
            </a:r>
            <a:r>
              <a:rPr spc="155" dirty="0">
                <a:solidFill>
                  <a:srgbClr val="000000"/>
                </a:solidFill>
              </a:rPr>
              <a:t>δ</a:t>
            </a:r>
            <a:r>
              <a:rPr spc="145" dirty="0">
                <a:solidFill>
                  <a:srgbClr val="000000"/>
                </a:solidFill>
              </a:rPr>
              <a:t>ε</a:t>
            </a:r>
            <a:r>
              <a:rPr spc="114" dirty="0">
                <a:solidFill>
                  <a:srgbClr val="000000"/>
                </a:solidFill>
              </a:rPr>
              <a:t>ι</a:t>
            </a:r>
            <a:r>
              <a:rPr spc="150" dirty="0">
                <a:solidFill>
                  <a:srgbClr val="000000"/>
                </a:solidFill>
              </a:rPr>
              <a:t>γ</a:t>
            </a:r>
            <a:r>
              <a:rPr spc="170" dirty="0">
                <a:solidFill>
                  <a:srgbClr val="000000"/>
                </a:solidFill>
              </a:rPr>
              <a:t>μ</a:t>
            </a:r>
            <a:r>
              <a:rPr spc="105" dirty="0">
                <a:solidFill>
                  <a:srgbClr val="000000"/>
                </a:solidFill>
              </a:rPr>
              <a:t>α</a:t>
            </a:r>
            <a:r>
              <a:rPr dirty="0">
                <a:solidFill>
                  <a:srgbClr val="000000"/>
                </a:solidFill>
              </a:rPr>
              <a:t>	</a:t>
            </a:r>
            <a:endParaRPr spc="65" dirty="0">
              <a:solidFill>
                <a:srgbClr val="000000"/>
              </a:solidFill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137919" y="2282825"/>
            <a:ext cx="9795510" cy="160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9720" marR="530225" indent="-287020">
              <a:lnSpc>
                <a:spcPct val="100000"/>
              </a:lnSpc>
              <a:spcBef>
                <a:spcPts val="100"/>
              </a:spcBef>
              <a:buSzPct val="163636"/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sz="1100" spc="70" dirty="0">
                <a:latin typeface="Calibri"/>
                <a:cs typeface="Calibri"/>
              </a:rPr>
              <a:t>Στο</a:t>
            </a:r>
            <a:r>
              <a:rPr sz="1100" spc="50" dirty="0">
                <a:latin typeface="Calibri"/>
                <a:cs typeface="Calibri"/>
              </a:rPr>
              <a:t> </a:t>
            </a:r>
            <a:r>
              <a:rPr sz="1100" spc="80" dirty="0">
                <a:latin typeface="Calibri"/>
                <a:cs typeface="Calibri"/>
              </a:rPr>
              <a:t>παράδειγμα</a:t>
            </a:r>
            <a:r>
              <a:rPr sz="1100" spc="50" dirty="0">
                <a:latin typeface="Calibri"/>
                <a:cs typeface="Calibri"/>
              </a:rPr>
              <a:t> </a:t>
            </a:r>
            <a:r>
              <a:rPr sz="1100" spc="70" dirty="0">
                <a:latin typeface="Calibri"/>
                <a:cs typeface="Calibri"/>
              </a:rPr>
              <a:t>Διακομιστής/Εξυπηρετητής,</a:t>
            </a:r>
            <a:r>
              <a:rPr sz="1100" spc="45" dirty="0">
                <a:latin typeface="Calibri"/>
                <a:cs typeface="Calibri"/>
              </a:rPr>
              <a:t> </a:t>
            </a:r>
            <a:r>
              <a:rPr sz="1100" spc="75" dirty="0">
                <a:latin typeface="Calibri"/>
                <a:cs typeface="Calibri"/>
              </a:rPr>
              <a:t>έχουμε</a:t>
            </a:r>
            <a:r>
              <a:rPr sz="1100" spc="50" dirty="0">
                <a:latin typeface="Calibri"/>
                <a:cs typeface="Calibri"/>
              </a:rPr>
              <a:t> </a:t>
            </a:r>
            <a:r>
              <a:rPr sz="1100" spc="85" dirty="0">
                <a:latin typeface="Calibri"/>
                <a:cs typeface="Calibri"/>
              </a:rPr>
              <a:t>δύο</a:t>
            </a:r>
            <a:r>
              <a:rPr sz="1100" spc="55" dirty="0">
                <a:latin typeface="Calibri"/>
                <a:cs typeface="Calibri"/>
              </a:rPr>
              <a:t> </a:t>
            </a:r>
            <a:r>
              <a:rPr sz="1100" spc="80" dirty="0">
                <a:latin typeface="Calibri"/>
                <a:cs typeface="Calibri"/>
              </a:rPr>
              <a:t>μηχανήματα</a:t>
            </a:r>
            <a:r>
              <a:rPr sz="1100" spc="50" dirty="0">
                <a:latin typeface="Calibri"/>
                <a:cs typeface="Calibri"/>
              </a:rPr>
              <a:t> </a:t>
            </a:r>
            <a:r>
              <a:rPr sz="1100" spc="65" dirty="0">
                <a:latin typeface="Calibri"/>
                <a:cs typeface="Calibri"/>
              </a:rPr>
              <a:t>(λειτουργικά</a:t>
            </a:r>
            <a:r>
              <a:rPr sz="1100" spc="50" dirty="0">
                <a:latin typeface="Calibri"/>
                <a:cs typeface="Calibri"/>
              </a:rPr>
              <a:t> </a:t>
            </a:r>
            <a:r>
              <a:rPr sz="1100" spc="80" dirty="0">
                <a:latin typeface="Calibri"/>
                <a:cs typeface="Calibri"/>
              </a:rPr>
              <a:t>συστήματα</a:t>
            </a:r>
            <a:r>
              <a:rPr sz="1100" spc="50" dirty="0">
                <a:latin typeface="Calibri"/>
                <a:cs typeface="Calibri"/>
              </a:rPr>
              <a:t> </a:t>
            </a:r>
            <a:r>
              <a:rPr sz="1100" spc="75" dirty="0">
                <a:latin typeface="Calibri"/>
                <a:cs typeface="Calibri"/>
              </a:rPr>
              <a:t>ανοιχτού</a:t>
            </a:r>
            <a:r>
              <a:rPr sz="1100" spc="50" dirty="0">
                <a:latin typeface="Calibri"/>
                <a:cs typeface="Calibri"/>
              </a:rPr>
              <a:t> </a:t>
            </a:r>
            <a:r>
              <a:rPr sz="1100" spc="75" dirty="0">
                <a:latin typeface="Calibri"/>
                <a:cs typeface="Calibri"/>
              </a:rPr>
              <a:t>κώδικα</a:t>
            </a:r>
            <a:r>
              <a:rPr sz="1100" spc="55" dirty="0">
                <a:latin typeface="Calibri"/>
                <a:cs typeface="Calibri"/>
              </a:rPr>
              <a:t> </a:t>
            </a:r>
            <a:r>
              <a:rPr sz="1100" spc="80" dirty="0">
                <a:latin typeface="Calibri"/>
                <a:cs typeface="Calibri"/>
              </a:rPr>
              <a:t>βασισμένα</a:t>
            </a:r>
            <a:r>
              <a:rPr sz="1100" spc="50" dirty="0">
                <a:latin typeface="Calibri"/>
                <a:cs typeface="Calibri"/>
              </a:rPr>
              <a:t> </a:t>
            </a:r>
            <a:r>
              <a:rPr sz="1100" spc="75" dirty="0">
                <a:latin typeface="Calibri"/>
                <a:cs typeface="Calibri"/>
              </a:rPr>
              <a:t>στο</a:t>
            </a:r>
            <a:r>
              <a:rPr sz="1100" spc="50" dirty="0">
                <a:latin typeface="Calibri"/>
                <a:cs typeface="Calibri"/>
              </a:rPr>
              <a:t> </a:t>
            </a:r>
            <a:r>
              <a:rPr sz="1100" spc="60" dirty="0">
                <a:latin typeface="Calibri"/>
                <a:cs typeface="Calibri"/>
              </a:rPr>
              <a:t>Unix):</a:t>
            </a:r>
            <a:r>
              <a:rPr sz="1100" spc="50" dirty="0">
                <a:latin typeface="Calibri"/>
                <a:cs typeface="Calibri"/>
              </a:rPr>
              <a:t> </a:t>
            </a:r>
            <a:r>
              <a:rPr sz="1100" spc="85" dirty="0">
                <a:latin typeface="Calibri"/>
                <a:cs typeface="Calibri"/>
              </a:rPr>
              <a:t>ο </a:t>
            </a:r>
            <a:r>
              <a:rPr sz="1100" spc="-235" dirty="0">
                <a:latin typeface="Calibri"/>
                <a:cs typeface="Calibri"/>
              </a:rPr>
              <a:t> </a:t>
            </a:r>
            <a:r>
              <a:rPr sz="1100" spc="75" dirty="0">
                <a:latin typeface="Calibri"/>
                <a:cs typeface="Calibri"/>
              </a:rPr>
              <a:t>πελάτης</a:t>
            </a:r>
            <a:r>
              <a:rPr sz="1100" spc="30" dirty="0">
                <a:latin typeface="Calibri"/>
                <a:cs typeface="Calibri"/>
              </a:rPr>
              <a:t> </a:t>
            </a:r>
            <a:r>
              <a:rPr sz="1100" spc="65" dirty="0">
                <a:latin typeface="Calibri"/>
                <a:cs typeface="Calibri"/>
              </a:rPr>
              <a:t>στέλνει</a:t>
            </a:r>
            <a:r>
              <a:rPr sz="1100" spc="35" dirty="0">
                <a:latin typeface="Calibri"/>
                <a:cs typeface="Calibri"/>
              </a:rPr>
              <a:t> </a:t>
            </a:r>
            <a:r>
              <a:rPr sz="1100" spc="80" dirty="0">
                <a:latin typeface="Calibri"/>
                <a:cs typeface="Calibri"/>
              </a:rPr>
              <a:t>δεδομένα</a:t>
            </a:r>
            <a:r>
              <a:rPr sz="1100" spc="30" dirty="0">
                <a:latin typeface="Calibri"/>
                <a:cs typeface="Calibri"/>
              </a:rPr>
              <a:t> </a:t>
            </a:r>
            <a:r>
              <a:rPr sz="1100" spc="75" dirty="0">
                <a:latin typeface="Calibri"/>
                <a:cs typeface="Calibri"/>
              </a:rPr>
              <a:t>στον</a:t>
            </a:r>
            <a:r>
              <a:rPr sz="1100" spc="35" dirty="0">
                <a:latin typeface="Calibri"/>
                <a:cs typeface="Calibri"/>
              </a:rPr>
              <a:t> </a:t>
            </a:r>
            <a:r>
              <a:rPr sz="1100" spc="75" dirty="0">
                <a:latin typeface="Calibri"/>
                <a:cs typeface="Calibri"/>
              </a:rPr>
              <a:t>εξυπηρετητή</a:t>
            </a:r>
            <a:r>
              <a:rPr sz="1100" spc="25" dirty="0">
                <a:latin typeface="Calibri"/>
                <a:cs typeface="Calibri"/>
              </a:rPr>
              <a:t> </a:t>
            </a:r>
            <a:r>
              <a:rPr sz="1100" spc="85" dirty="0">
                <a:latin typeface="Calibri"/>
                <a:cs typeface="Calibri"/>
              </a:rPr>
              <a:t>μέσω</a:t>
            </a:r>
            <a:r>
              <a:rPr sz="1100" spc="35" dirty="0">
                <a:latin typeface="Calibri"/>
                <a:cs typeface="Calibri"/>
              </a:rPr>
              <a:t> </a:t>
            </a:r>
            <a:r>
              <a:rPr sz="1100" spc="75" dirty="0">
                <a:latin typeface="Calibri"/>
                <a:cs typeface="Calibri"/>
              </a:rPr>
              <a:t>του</a:t>
            </a:r>
            <a:r>
              <a:rPr sz="1100" spc="35" dirty="0">
                <a:latin typeface="Calibri"/>
                <a:cs typeface="Calibri"/>
              </a:rPr>
              <a:t> </a:t>
            </a:r>
            <a:r>
              <a:rPr sz="1100" b="1" spc="85" dirty="0">
                <a:latin typeface="Calibri"/>
                <a:cs typeface="Calibri"/>
              </a:rPr>
              <a:t>πρωτοκόλλου</a:t>
            </a:r>
            <a:r>
              <a:rPr sz="1100" b="1" spc="40" dirty="0">
                <a:latin typeface="Calibri"/>
                <a:cs typeface="Calibri"/>
              </a:rPr>
              <a:t> </a:t>
            </a:r>
            <a:r>
              <a:rPr sz="1100" spc="80" dirty="0">
                <a:latin typeface="Calibri"/>
                <a:cs typeface="Calibri"/>
              </a:rPr>
              <a:t>ModbusTCP</a:t>
            </a:r>
            <a:r>
              <a:rPr sz="1100" b="1" spc="80" dirty="0">
                <a:latin typeface="Calibri"/>
                <a:cs typeface="Calibri"/>
              </a:rPr>
              <a:t>.</a:t>
            </a:r>
            <a:endParaRPr sz="11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  <a:buFont typeface="Arial"/>
              <a:buChar char="•"/>
            </a:pPr>
            <a:endParaRPr sz="11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5"/>
              </a:spcBef>
              <a:buFont typeface="Arial"/>
              <a:buChar char="•"/>
            </a:pPr>
            <a:endParaRPr sz="1150" dirty="0">
              <a:latin typeface="Calibri"/>
              <a:cs typeface="Calibri"/>
            </a:endParaRPr>
          </a:p>
          <a:p>
            <a:pPr marL="299720" marR="5080" indent="-287020">
              <a:lnSpc>
                <a:spcPct val="100000"/>
              </a:lnSpc>
              <a:buSzPct val="163636"/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sz="1100" spc="110" dirty="0">
                <a:latin typeface="Calibri"/>
                <a:cs typeface="Calibri"/>
              </a:rPr>
              <a:t>Όταν</a:t>
            </a:r>
            <a:r>
              <a:rPr sz="1100" spc="50" dirty="0">
                <a:latin typeface="Calibri"/>
                <a:cs typeface="Calibri"/>
              </a:rPr>
              <a:t> </a:t>
            </a:r>
            <a:r>
              <a:rPr sz="1100" spc="114" dirty="0">
                <a:latin typeface="Calibri"/>
                <a:cs typeface="Calibri"/>
              </a:rPr>
              <a:t>ο</a:t>
            </a:r>
            <a:r>
              <a:rPr sz="1100" spc="55" dirty="0">
                <a:latin typeface="Calibri"/>
                <a:cs typeface="Calibri"/>
              </a:rPr>
              <a:t> </a:t>
            </a:r>
            <a:r>
              <a:rPr sz="1100" spc="95" dirty="0">
                <a:latin typeface="Calibri"/>
                <a:cs typeface="Calibri"/>
              </a:rPr>
              <a:t>επιτιθέμενος</a:t>
            </a:r>
            <a:r>
              <a:rPr sz="1100" spc="50" dirty="0">
                <a:latin typeface="Calibri"/>
                <a:cs typeface="Calibri"/>
              </a:rPr>
              <a:t> </a:t>
            </a:r>
            <a:r>
              <a:rPr sz="1100" spc="85" dirty="0">
                <a:latin typeface="Calibri"/>
                <a:cs typeface="Calibri"/>
              </a:rPr>
              <a:t>είναι</a:t>
            </a:r>
            <a:r>
              <a:rPr sz="1100" spc="55" dirty="0">
                <a:latin typeface="Calibri"/>
                <a:cs typeface="Calibri"/>
              </a:rPr>
              <a:t> </a:t>
            </a:r>
            <a:r>
              <a:rPr sz="1100" b="1" spc="95" dirty="0">
                <a:latin typeface="Calibri"/>
                <a:cs typeface="Calibri"/>
              </a:rPr>
              <a:t>Man-in-the-Middle,</a:t>
            </a:r>
            <a:r>
              <a:rPr sz="1100" b="1" spc="60" dirty="0">
                <a:latin typeface="Calibri"/>
                <a:cs typeface="Calibri"/>
              </a:rPr>
              <a:t> </a:t>
            </a:r>
            <a:r>
              <a:rPr sz="1100" spc="95" dirty="0">
                <a:latin typeface="Calibri"/>
                <a:cs typeface="Calibri"/>
              </a:rPr>
              <a:t>το</a:t>
            </a:r>
            <a:r>
              <a:rPr sz="1100" spc="60" dirty="0">
                <a:latin typeface="Calibri"/>
                <a:cs typeface="Calibri"/>
              </a:rPr>
              <a:t> </a:t>
            </a:r>
            <a:r>
              <a:rPr sz="1100" spc="100" dirty="0">
                <a:latin typeface="Calibri"/>
                <a:cs typeface="Calibri"/>
              </a:rPr>
              <a:t>εργαλείο</a:t>
            </a:r>
            <a:r>
              <a:rPr sz="1100" spc="60" dirty="0">
                <a:latin typeface="Calibri"/>
                <a:cs typeface="Calibri"/>
              </a:rPr>
              <a:t> </a:t>
            </a:r>
            <a:r>
              <a:rPr sz="1100" spc="95" dirty="0">
                <a:latin typeface="Calibri"/>
                <a:cs typeface="Calibri"/>
              </a:rPr>
              <a:t>Wireshark</a:t>
            </a:r>
            <a:r>
              <a:rPr sz="1100" spc="50" dirty="0">
                <a:latin typeface="Calibri"/>
                <a:cs typeface="Calibri"/>
              </a:rPr>
              <a:t> </a:t>
            </a:r>
            <a:r>
              <a:rPr sz="1100" spc="100" dirty="0">
                <a:latin typeface="Calibri"/>
                <a:cs typeface="Calibri"/>
              </a:rPr>
              <a:t>μπορεί</a:t>
            </a:r>
            <a:r>
              <a:rPr sz="1100" spc="55" dirty="0">
                <a:latin typeface="Calibri"/>
                <a:cs typeface="Calibri"/>
              </a:rPr>
              <a:t> </a:t>
            </a:r>
            <a:r>
              <a:rPr sz="1100" spc="110" dirty="0">
                <a:latin typeface="Calibri"/>
                <a:cs typeface="Calibri"/>
              </a:rPr>
              <a:t>να</a:t>
            </a:r>
            <a:r>
              <a:rPr sz="1100" spc="60" dirty="0">
                <a:latin typeface="Calibri"/>
                <a:cs typeface="Calibri"/>
              </a:rPr>
              <a:t> </a:t>
            </a:r>
            <a:r>
              <a:rPr sz="1100" spc="100" dirty="0">
                <a:latin typeface="Calibri"/>
                <a:cs typeface="Calibri"/>
              </a:rPr>
              <a:t>χρησιμοποιηθεί</a:t>
            </a:r>
            <a:r>
              <a:rPr sz="1100" spc="55" dirty="0">
                <a:latin typeface="Calibri"/>
                <a:cs typeface="Calibri"/>
              </a:rPr>
              <a:t> </a:t>
            </a:r>
            <a:r>
              <a:rPr sz="1100" spc="90" dirty="0">
                <a:latin typeface="Calibri"/>
                <a:cs typeface="Calibri"/>
              </a:rPr>
              <a:t>για</a:t>
            </a:r>
            <a:r>
              <a:rPr sz="1100" spc="60" dirty="0">
                <a:latin typeface="Calibri"/>
                <a:cs typeface="Calibri"/>
              </a:rPr>
              <a:t> </a:t>
            </a:r>
            <a:r>
              <a:rPr sz="1100" spc="100" dirty="0">
                <a:latin typeface="Calibri"/>
                <a:cs typeface="Calibri"/>
              </a:rPr>
              <a:t>την</a:t>
            </a:r>
            <a:r>
              <a:rPr sz="1100" spc="55" dirty="0">
                <a:latin typeface="Calibri"/>
                <a:cs typeface="Calibri"/>
              </a:rPr>
              <a:t> </a:t>
            </a:r>
            <a:r>
              <a:rPr sz="1100" spc="110" dirty="0">
                <a:latin typeface="Calibri"/>
                <a:cs typeface="Calibri"/>
              </a:rPr>
              <a:t>καταγραφή</a:t>
            </a:r>
            <a:r>
              <a:rPr sz="1100" spc="60" dirty="0">
                <a:latin typeface="Calibri"/>
                <a:cs typeface="Calibri"/>
              </a:rPr>
              <a:t> </a:t>
            </a:r>
            <a:r>
              <a:rPr sz="1100" spc="114" dirty="0">
                <a:latin typeface="Calibri"/>
                <a:cs typeface="Calibri"/>
              </a:rPr>
              <a:t>όλων</a:t>
            </a:r>
            <a:r>
              <a:rPr sz="1100" spc="50" dirty="0">
                <a:latin typeface="Calibri"/>
                <a:cs typeface="Calibri"/>
              </a:rPr>
              <a:t> </a:t>
            </a:r>
            <a:r>
              <a:rPr sz="1100" spc="110" dirty="0">
                <a:latin typeface="Calibri"/>
                <a:cs typeface="Calibri"/>
              </a:rPr>
              <a:t>των</a:t>
            </a:r>
            <a:r>
              <a:rPr sz="1100" spc="50" dirty="0">
                <a:latin typeface="Calibri"/>
                <a:cs typeface="Calibri"/>
              </a:rPr>
              <a:t> </a:t>
            </a:r>
            <a:r>
              <a:rPr sz="1100" spc="110" dirty="0">
                <a:latin typeface="Calibri"/>
                <a:cs typeface="Calibri"/>
              </a:rPr>
              <a:t>δεδομένων </a:t>
            </a:r>
            <a:r>
              <a:rPr sz="1100" spc="-235" dirty="0">
                <a:latin typeface="Calibri"/>
                <a:cs typeface="Calibri"/>
              </a:rPr>
              <a:t> </a:t>
            </a:r>
            <a:r>
              <a:rPr sz="1100" spc="114" dirty="0">
                <a:latin typeface="Calibri"/>
                <a:cs typeface="Calibri"/>
              </a:rPr>
              <a:t>που</a:t>
            </a:r>
            <a:r>
              <a:rPr sz="1100" spc="45" dirty="0">
                <a:latin typeface="Calibri"/>
                <a:cs typeface="Calibri"/>
              </a:rPr>
              <a:t> </a:t>
            </a:r>
            <a:r>
              <a:rPr sz="1100" spc="95" dirty="0">
                <a:latin typeface="Calibri"/>
                <a:cs typeface="Calibri"/>
              </a:rPr>
              <a:t>μεταδίδονται</a:t>
            </a:r>
            <a:r>
              <a:rPr sz="1100" spc="45" dirty="0">
                <a:latin typeface="Calibri"/>
                <a:cs typeface="Calibri"/>
              </a:rPr>
              <a:t> </a:t>
            </a:r>
            <a:r>
              <a:rPr sz="1100" spc="90" dirty="0">
                <a:latin typeface="Calibri"/>
                <a:cs typeface="Calibri"/>
              </a:rPr>
              <a:t>και</a:t>
            </a:r>
            <a:r>
              <a:rPr sz="1100" spc="50" dirty="0">
                <a:latin typeface="Calibri"/>
                <a:cs typeface="Calibri"/>
              </a:rPr>
              <a:t> </a:t>
            </a:r>
            <a:r>
              <a:rPr sz="1100" spc="110" dirty="0">
                <a:latin typeface="Calibri"/>
                <a:cs typeface="Calibri"/>
              </a:rPr>
              <a:t>να</a:t>
            </a:r>
            <a:r>
              <a:rPr sz="1100" spc="50" dirty="0">
                <a:latin typeface="Calibri"/>
                <a:cs typeface="Calibri"/>
              </a:rPr>
              <a:t> </a:t>
            </a:r>
            <a:r>
              <a:rPr sz="1100" spc="110" dirty="0">
                <a:latin typeface="Calibri"/>
                <a:cs typeface="Calibri"/>
              </a:rPr>
              <a:t>εφαρμοστούν</a:t>
            </a:r>
            <a:r>
              <a:rPr sz="1100" spc="45" dirty="0">
                <a:latin typeface="Calibri"/>
                <a:cs typeface="Calibri"/>
              </a:rPr>
              <a:t> </a:t>
            </a:r>
            <a:r>
              <a:rPr sz="1100" spc="100" dirty="0">
                <a:latin typeface="Calibri"/>
                <a:cs typeface="Calibri"/>
              </a:rPr>
              <a:t>άλλες</a:t>
            </a:r>
            <a:r>
              <a:rPr sz="1100" spc="50" dirty="0">
                <a:latin typeface="Calibri"/>
                <a:cs typeface="Calibri"/>
              </a:rPr>
              <a:t> </a:t>
            </a:r>
            <a:r>
              <a:rPr sz="1100" spc="90" dirty="0">
                <a:latin typeface="Calibri"/>
                <a:cs typeface="Calibri"/>
              </a:rPr>
              <a:t>ενέργειες,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spc="105" dirty="0">
                <a:latin typeface="Calibri"/>
                <a:cs typeface="Calibri"/>
              </a:rPr>
              <a:t>όπως:</a:t>
            </a:r>
            <a:endParaRPr sz="1100" dirty="0">
              <a:latin typeface="Calibri"/>
              <a:cs typeface="Calibri"/>
            </a:endParaRPr>
          </a:p>
          <a:p>
            <a:pPr marL="756920" lvl="1" indent="-286385">
              <a:lnSpc>
                <a:spcPct val="100000"/>
              </a:lnSpc>
              <a:spcBef>
                <a:spcPts val="690"/>
              </a:spcBef>
              <a:buSzPct val="163636"/>
              <a:buFont typeface="Arial"/>
              <a:buChar char="•"/>
              <a:tabLst>
                <a:tab pos="756285" algn="l"/>
                <a:tab pos="756920" algn="l"/>
              </a:tabLst>
            </a:pPr>
            <a:r>
              <a:rPr sz="1100" spc="100" dirty="0">
                <a:latin typeface="Calibri"/>
                <a:cs typeface="Calibri"/>
              </a:rPr>
              <a:t>Φιλτραρισμένα</a:t>
            </a:r>
            <a:r>
              <a:rPr sz="1100" spc="50" dirty="0">
                <a:latin typeface="Calibri"/>
                <a:cs typeface="Calibri"/>
              </a:rPr>
              <a:t> </a:t>
            </a:r>
            <a:r>
              <a:rPr sz="1100" spc="105" dirty="0">
                <a:latin typeface="Calibri"/>
                <a:cs typeface="Calibri"/>
              </a:rPr>
              <a:t>δεδομένα</a:t>
            </a:r>
            <a:r>
              <a:rPr sz="1100" spc="50" dirty="0">
                <a:latin typeface="Calibri"/>
                <a:cs typeface="Calibri"/>
              </a:rPr>
              <a:t> </a:t>
            </a:r>
            <a:r>
              <a:rPr sz="1100" spc="105" dirty="0">
                <a:latin typeface="Calibri"/>
                <a:cs typeface="Calibri"/>
              </a:rPr>
              <a:t>συλλογής</a:t>
            </a:r>
            <a:r>
              <a:rPr sz="1100" spc="50" dirty="0">
                <a:latin typeface="Calibri"/>
                <a:cs typeface="Calibri"/>
              </a:rPr>
              <a:t> </a:t>
            </a:r>
            <a:r>
              <a:rPr lang="en-US" sz="1100" spc="50" dirty="0">
                <a:latin typeface="Calibri"/>
                <a:cs typeface="Calibri"/>
              </a:rPr>
              <a:t>(</a:t>
            </a:r>
            <a:r>
              <a:rPr sz="1100" b="1" spc="105" dirty="0">
                <a:latin typeface="Calibri"/>
                <a:cs typeface="Calibri"/>
              </a:rPr>
              <a:t>Modbus)</a:t>
            </a:r>
            <a:endParaRPr sz="1100" dirty="0">
              <a:latin typeface="Calibri"/>
              <a:cs typeface="Calibri"/>
            </a:endParaRPr>
          </a:p>
          <a:p>
            <a:pPr marL="756920" lvl="1" indent="-286385">
              <a:lnSpc>
                <a:spcPct val="100000"/>
              </a:lnSpc>
              <a:spcBef>
                <a:spcPts val="860"/>
              </a:spcBef>
              <a:buSzPct val="163636"/>
              <a:buFont typeface="Arial"/>
              <a:buChar char="•"/>
              <a:tabLst>
                <a:tab pos="756285" algn="l"/>
                <a:tab pos="756920" algn="l"/>
              </a:tabLst>
            </a:pPr>
            <a:r>
              <a:rPr sz="1100" spc="55" dirty="0">
                <a:latin typeface="Calibri"/>
                <a:cs typeface="Calibri"/>
              </a:rPr>
              <a:t>Ανάλυση</a:t>
            </a:r>
            <a:r>
              <a:rPr sz="1100" spc="-5" dirty="0">
                <a:latin typeface="Calibri"/>
                <a:cs typeface="Calibri"/>
              </a:rPr>
              <a:t> </a:t>
            </a:r>
            <a:r>
              <a:rPr sz="1100" spc="35" dirty="0">
                <a:latin typeface="Calibri"/>
                <a:cs typeface="Calibri"/>
              </a:rPr>
              <a:t>κίνησης</a:t>
            </a:r>
            <a:endParaRPr sz="1100" dirty="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1244897" y="5814059"/>
            <a:ext cx="71755" cy="1244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50" spc="30" dirty="0">
                <a:latin typeface="Calibri"/>
                <a:cs typeface="Calibri"/>
              </a:rPr>
              <a:t>7</a:t>
            </a:r>
            <a:endParaRPr sz="6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799204" y="0"/>
            <a:ext cx="8392795" cy="6858000"/>
            <a:chOff x="3799204" y="0"/>
            <a:chExt cx="8392795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351904" y="4759"/>
              <a:ext cx="5840095" cy="685324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7376795" y="0"/>
              <a:ext cx="2556510" cy="6858000"/>
            </a:xfrm>
            <a:custGeom>
              <a:avLst/>
              <a:gdLst/>
              <a:ahLst/>
              <a:cxnLst/>
              <a:rect l="l" t="t" r="r" b="b"/>
              <a:pathLst>
                <a:path w="2556509" h="6858000">
                  <a:moveTo>
                    <a:pt x="1542414" y="1537335"/>
                  </a:moveTo>
                  <a:lnTo>
                    <a:pt x="1495107" y="1543685"/>
                  </a:lnTo>
                  <a:lnTo>
                    <a:pt x="1451609" y="1561782"/>
                  </a:lnTo>
                  <a:lnTo>
                    <a:pt x="1413827" y="1590357"/>
                  </a:lnTo>
                  <a:lnTo>
                    <a:pt x="1384617" y="1627822"/>
                  </a:lnTo>
                  <a:lnTo>
                    <a:pt x="1365884" y="1673225"/>
                  </a:lnTo>
                  <a:lnTo>
                    <a:pt x="971232" y="3128645"/>
                  </a:lnTo>
                  <a:lnTo>
                    <a:pt x="0" y="6858000"/>
                  </a:lnTo>
                  <a:lnTo>
                    <a:pt x="26034" y="6858000"/>
                  </a:lnTo>
                  <a:lnTo>
                    <a:pt x="996632" y="3136265"/>
                  </a:lnTo>
                  <a:lnTo>
                    <a:pt x="1391284" y="1681162"/>
                  </a:lnTo>
                  <a:lnTo>
                    <a:pt x="1412557" y="1635125"/>
                  </a:lnTo>
                  <a:lnTo>
                    <a:pt x="1445895" y="1598929"/>
                  </a:lnTo>
                  <a:lnTo>
                    <a:pt x="1488122" y="1574482"/>
                  </a:lnTo>
                  <a:lnTo>
                    <a:pt x="1536064" y="1564004"/>
                  </a:lnTo>
                  <a:lnTo>
                    <a:pt x="1637982" y="1564004"/>
                  </a:lnTo>
                  <a:lnTo>
                    <a:pt x="1625917" y="1556385"/>
                  </a:lnTo>
                  <a:lnTo>
                    <a:pt x="1591309" y="1543685"/>
                  </a:lnTo>
                  <a:lnTo>
                    <a:pt x="1542414" y="1537335"/>
                  </a:lnTo>
                  <a:close/>
                </a:path>
                <a:path w="2556509" h="6858000">
                  <a:moveTo>
                    <a:pt x="1637982" y="1564004"/>
                  </a:moveTo>
                  <a:lnTo>
                    <a:pt x="1536064" y="1564004"/>
                  </a:lnTo>
                  <a:lnTo>
                    <a:pt x="1586229" y="1569085"/>
                  </a:lnTo>
                  <a:lnTo>
                    <a:pt x="1615439" y="1580197"/>
                  </a:lnTo>
                  <a:lnTo>
                    <a:pt x="1664017" y="1617345"/>
                  </a:lnTo>
                  <a:lnTo>
                    <a:pt x="1694814" y="1671320"/>
                  </a:lnTo>
                  <a:lnTo>
                    <a:pt x="1702434" y="1732279"/>
                  </a:lnTo>
                  <a:lnTo>
                    <a:pt x="1697037" y="1763712"/>
                  </a:lnTo>
                  <a:lnTo>
                    <a:pt x="1437322" y="2721610"/>
                  </a:lnTo>
                  <a:lnTo>
                    <a:pt x="1430972" y="2770504"/>
                  </a:lnTo>
                  <a:lnTo>
                    <a:pt x="1437322" y="2817812"/>
                  </a:lnTo>
                  <a:lnTo>
                    <a:pt x="1455420" y="2861310"/>
                  </a:lnTo>
                  <a:lnTo>
                    <a:pt x="1483995" y="2898775"/>
                  </a:lnTo>
                  <a:lnTo>
                    <a:pt x="1521777" y="2927985"/>
                  </a:lnTo>
                  <a:lnTo>
                    <a:pt x="1567179" y="2946717"/>
                  </a:lnTo>
                  <a:lnTo>
                    <a:pt x="1619250" y="2952750"/>
                  </a:lnTo>
                  <a:lnTo>
                    <a:pt x="1669414" y="2944495"/>
                  </a:lnTo>
                  <a:lnTo>
                    <a:pt x="1704657" y="2928302"/>
                  </a:lnTo>
                  <a:lnTo>
                    <a:pt x="1617979" y="2928302"/>
                  </a:lnTo>
                  <a:lnTo>
                    <a:pt x="1573529" y="2922587"/>
                  </a:lnTo>
                  <a:lnTo>
                    <a:pt x="1527492" y="2901632"/>
                  </a:lnTo>
                  <a:lnTo>
                    <a:pt x="1491297" y="2868295"/>
                  </a:lnTo>
                  <a:lnTo>
                    <a:pt x="1466850" y="2826067"/>
                  </a:lnTo>
                  <a:lnTo>
                    <a:pt x="1456372" y="2778125"/>
                  </a:lnTo>
                  <a:lnTo>
                    <a:pt x="1461452" y="2727960"/>
                  </a:lnTo>
                  <a:lnTo>
                    <a:pt x="1721167" y="1770062"/>
                  </a:lnTo>
                  <a:lnTo>
                    <a:pt x="1727200" y="1734502"/>
                  </a:lnTo>
                  <a:lnTo>
                    <a:pt x="1726247" y="1701482"/>
                  </a:lnTo>
                  <a:lnTo>
                    <a:pt x="1726247" y="1698625"/>
                  </a:lnTo>
                  <a:lnTo>
                    <a:pt x="1718309" y="1663700"/>
                  </a:lnTo>
                  <a:lnTo>
                    <a:pt x="1703387" y="1630045"/>
                  </a:lnTo>
                  <a:lnTo>
                    <a:pt x="1682432" y="1600200"/>
                  </a:lnTo>
                  <a:lnTo>
                    <a:pt x="1656397" y="1575435"/>
                  </a:lnTo>
                  <a:lnTo>
                    <a:pt x="1637982" y="1564004"/>
                  </a:lnTo>
                  <a:close/>
                </a:path>
                <a:path w="2556509" h="6858000">
                  <a:moveTo>
                    <a:pt x="2556192" y="0"/>
                  </a:moveTo>
                  <a:lnTo>
                    <a:pt x="2528887" y="0"/>
                  </a:lnTo>
                  <a:lnTo>
                    <a:pt x="2100494" y="1561782"/>
                  </a:lnTo>
                  <a:lnTo>
                    <a:pt x="1758314" y="2837179"/>
                  </a:lnTo>
                  <a:lnTo>
                    <a:pt x="1733232" y="2874962"/>
                  </a:lnTo>
                  <a:lnTo>
                    <a:pt x="1700212" y="2903537"/>
                  </a:lnTo>
                  <a:lnTo>
                    <a:pt x="1660842" y="2921317"/>
                  </a:lnTo>
                  <a:lnTo>
                    <a:pt x="1617979" y="2928302"/>
                  </a:lnTo>
                  <a:lnTo>
                    <a:pt x="1704657" y="2928302"/>
                  </a:lnTo>
                  <a:lnTo>
                    <a:pt x="1715134" y="2923222"/>
                  </a:lnTo>
                  <a:lnTo>
                    <a:pt x="1753552" y="2890202"/>
                  </a:lnTo>
                  <a:lnTo>
                    <a:pt x="1782445" y="2846070"/>
                  </a:lnTo>
                  <a:lnTo>
                    <a:pt x="1782445" y="2844800"/>
                  </a:lnTo>
                  <a:lnTo>
                    <a:pt x="2125027" y="1567814"/>
                  </a:lnTo>
                  <a:lnTo>
                    <a:pt x="2556192" y="0"/>
                  </a:lnTo>
                  <a:close/>
                </a:path>
              </a:pathLst>
            </a:custGeom>
            <a:solidFill>
              <a:srgbClr val="FFB8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7895589" y="5207317"/>
              <a:ext cx="755650" cy="1644650"/>
            </a:xfrm>
            <a:custGeom>
              <a:avLst/>
              <a:gdLst/>
              <a:ahLst/>
              <a:cxnLst/>
              <a:rect l="l" t="t" r="r" b="b"/>
              <a:pathLst>
                <a:path w="755650" h="1644650">
                  <a:moveTo>
                    <a:pt x="577850" y="0"/>
                  </a:moveTo>
                  <a:lnTo>
                    <a:pt x="531812" y="6350"/>
                  </a:lnTo>
                  <a:lnTo>
                    <a:pt x="489584" y="24130"/>
                  </a:lnTo>
                  <a:lnTo>
                    <a:pt x="453072" y="52387"/>
                  </a:lnTo>
                  <a:lnTo>
                    <a:pt x="424497" y="89535"/>
                  </a:lnTo>
                  <a:lnTo>
                    <a:pt x="406082" y="134620"/>
                  </a:lnTo>
                  <a:lnTo>
                    <a:pt x="0" y="1644650"/>
                  </a:lnTo>
                  <a:lnTo>
                    <a:pt x="26352" y="1644650"/>
                  </a:lnTo>
                  <a:lnTo>
                    <a:pt x="429894" y="140970"/>
                  </a:lnTo>
                  <a:lnTo>
                    <a:pt x="449897" y="95250"/>
                  </a:lnTo>
                  <a:lnTo>
                    <a:pt x="481964" y="59372"/>
                  </a:lnTo>
                  <a:lnTo>
                    <a:pt x="522604" y="35560"/>
                  </a:lnTo>
                  <a:lnTo>
                    <a:pt x="569277" y="25400"/>
                  </a:lnTo>
                  <a:lnTo>
                    <a:pt x="661727" y="25400"/>
                  </a:lnTo>
                  <a:lnTo>
                    <a:pt x="624204" y="6350"/>
                  </a:lnTo>
                  <a:lnTo>
                    <a:pt x="577850" y="0"/>
                  </a:lnTo>
                  <a:close/>
                </a:path>
                <a:path w="755650" h="1644650">
                  <a:moveTo>
                    <a:pt x="661727" y="25400"/>
                  </a:moveTo>
                  <a:lnTo>
                    <a:pt x="569277" y="25400"/>
                  </a:lnTo>
                  <a:lnTo>
                    <a:pt x="617854" y="30797"/>
                  </a:lnTo>
                  <a:lnTo>
                    <a:pt x="671829" y="57785"/>
                  </a:lnTo>
                  <a:lnTo>
                    <a:pt x="710882" y="103822"/>
                  </a:lnTo>
                  <a:lnTo>
                    <a:pt x="729932" y="161290"/>
                  </a:lnTo>
                  <a:lnTo>
                    <a:pt x="730884" y="192087"/>
                  </a:lnTo>
                  <a:lnTo>
                    <a:pt x="725804" y="222885"/>
                  </a:lnTo>
                  <a:lnTo>
                    <a:pt x="343534" y="1644650"/>
                  </a:lnTo>
                  <a:lnTo>
                    <a:pt x="369887" y="1644650"/>
                  </a:lnTo>
                  <a:lnTo>
                    <a:pt x="749617" y="229235"/>
                  </a:lnTo>
                  <a:lnTo>
                    <a:pt x="755650" y="193675"/>
                  </a:lnTo>
                  <a:lnTo>
                    <a:pt x="754379" y="158115"/>
                  </a:lnTo>
                  <a:lnTo>
                    <a:pt x="732154" y="90805"/>
                  </a:lnTo>
                  <a:lnTo>
                    <a:pt x="686117" y="37782"/>
                  </a:lnTo>
                  <a:lnTo>
                    <a:pt x="661727" y="25400"/>
                  </a:lnTo>
                  <a:close/>
                </a:path>
              </a:pathLst>
            </a:custGeom>
            <a:solidFill>
              <a:srgbClr val="D679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549832" y="6167437"/>
              <a:ext cx="3293427" cy="611187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228012" y="1549717"/>
              <a:ext cx="3526472" cy="4264025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799204" y="2073910"/>
              <a:ext cx="4320539" cy="3587432"/>
            </a:xfrm>
            <a:prstGeom prst="rect">
              <a:avLst/>
            </a:prstGeom>
          </p:spPr>
        </p:pic>
      </p:grpSp>
      <p:sp>
        <p:nvSpPr>
          <p:cNvPr id="9" name="object 9"/>
          <p:cNvSpPr txBox="1"/>
          <p:nvPr/>
        </p:nvSpPr>
        <p:spPr>
          <a:xfrm>
            <a:off x="9917430" y="33019"/>
            <a:ext cx="2174240" cy="1244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50" spc="60" dirty="0">
                <a:latin typeface="Calibri"/>
                <a:cs typeface="Calibri"/>
              </a:rPr>
              <a:t>CSP004_C_E:</a:t>
            </a:r>
            <a:r>
              <a:rPr sz="650" spc="35" dirty="0">
                <a:latin typeface="Calibri"/>
                <a:cs typeface="Calibri"/>
              </a:rPr>
              <a:t> </a:t>
            </a:r>
            <a:r>
              <a:rPr sz="650" spc="55" dirty="0">
                <a:latin typeface="Calibri"/>
                <a:cs typeface="Calibri"/>
              </a:rPr>
              <a:t>Abdelkader</a:t>
            </a:r>
            <a:r>
              <a:rPr sz="650" spc="30" dirty="0">
                <a:latin typeface="Calibri"/>
                <a:cs typeface="Calibri"/>
              </a:rPr>
              <a:t> </a:t>
            </a:r>
            <a:r>
              <a:rPr sz="650" spc="60" dirty="0">
                <a:latin typeface="Calibri"/>
                <a:cs typeface="Calibri"/>
              </a:rPr>
              <a:t>Shaaban</a:t>
            </a:r>
            <a:r>
              <a:rPr sz="650" spc="40" dirty="0">
                <a:latin typeface="Calibri"/>
                <a:cs typeface="Calibri"/>
              </a:rPr>
              <a:t> </a:t>
            </a:r>
            <a:r>
              <a:rPr sz="650" spc="55" dirty="0">
                <a:latin typeface="Calibri"/>
                <a:cs typeface="Calibri"/>
              </a:rPr>
              <a:t>και</a:t>
            </a:r>
            <a:r>
              <a:rPr sz="650" spc="25" dirty="0">
                <a:latin typeface="Calibri"/>
                <a:cs typeface="Calibri"/>
              </a:rPr>
              <a:t> </a:t>
            </a:r>
            <a:r>
              <a:rPr sz="650" spc="50" dirty="0">
                <a:latin typeface="Calibri"/>
                <a:cs typeface="Calibri"/>
              </a:rPr>
              <a:t>Stefan</a:t>
            </a:r>
            <a:r>
              <a:rPr sz="650" spc="30" dirty="0">
                <a:latin typeface="Calibri"/>
                <a:cs typeface="Calibri"/>
              </a:rPr>
              <a:t> </a:t>
            </a:r>
            <a:r>
              <a:rPr sz="650" spc="50" dirty="0">
                <a:latin typeface="Calibri"/>
                <a:cs typeface="Calibri"/>
              </a:rPr>
              <a:t>Schauer</a:t>
            </a:r>
            <a:endParaRPr sz="650">
              <a:latin typeface="Calibri"/>
              <a:cs typeface="Calibri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875030" y="761365"/>
            <a:ext cx="316928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959100" algn="l"/>
              </a:tabLst>
            </a:pPr>
            <a:r>
              <a:rPr spc="260" dirty="0">
                <a:solidFill>
                  <a:srgbClr val="000000"/>
                </a:solidFill>
              </a:rPr>
              <a:t>W</a:t>
            </a:r>
            <a:r>
              <a:rPr spc="125" dirty="0">
                <a:solidFill>
                  <a:srgbClr val="000000"/>
                </a:solidFill>
              </a:rPr>
              <a:t>i</a:t>
            </a:r>
            <a:r>
              <a:rPr spc="135" dirty="0">
                <a:solidFill>
                  <a:srgbClr val="000000"/>
                </a:solidFill>
              </a:rPr>
              <a:t>r</a:t>
            </a:r>
            <a:r>
              <a:rPr spc="160" dirty="0">
                <a:solidFill>
                  <a:srgbClr val="000000"/>
                </a:solidFill>
              </a:rPr>
              <a:t>e</a:t>
            </a:r>
            <a:r>
              <a:rPr spc="145" dirty="0">
                <a:solidFill>
                  <a:srgbClr val="000000"/>
                </a:solidFill>
              </a:rPr>
              <a:t>s</a:t>
            </a:r>
            <a:r>
              <a:rPr spc="170" dirty="0">
                <a:solidFill>
                  <a:srgbClr val="000000"/>
                </a:solidFill>
              </a:rPr>
              <a:t>h</a:t>
            </a:r>
            <a:r>
              <a:rPr spc="160" dirty="0">
                <a:solidFill>
                  <a:srgbClr val="000000"/>
                </a:solidFill>
              </a:rPr>
              <a:t>a</a:t>
            </a:r>
            <a:r>
              <a:rPr spc="135" dirty="0">
                <a:solidFill>
                  <a:srgbClr val="000000"/>
                </a:solidFill>
              </a:rPr>
              <a:t>r</a:t>
            </a:r>
            <a:r>
              <a:rPr spc="100" dirty="0">
                <a:solidFill>
                  <a:srgbClr val="000000"/>
                </a:solidFill>
              </a:rPr>
              <a:t>k</a:t>
            </a:r>
            <a:r>
              <a:rPr spc="190" dirty="0">
                <a:solidFill>
                  <a:srgbClr val="000000"/>
                </a:solidFill>
              </a:rPr>
              <a:t> </a:t>
            </a:r>
            <a:r>
              <a:rPr spc="210" dirty="0">
                <a:solidFill>
                  <a:srgbClr val="000000"/>
                </a:solidFill>
              </a:rPr>
              <a:t>Π</a:t>
            </a:r>
            <a:r>
              <a:rPr spc="165" dirty="0">
                <a:solidFill>
                  <a:srgbClr val="000000"/>
                </a:solidFill>
              </a:rPr>
              <a:t>α</a:t>
            </a:r>
            <a:r>
              <a:rPr spc="160" dirty="0">
                <a:solidFill>
                  <a:srgbClr val="000000"/>
                </a:solidFill>
              </a:rPr>
              <a:t>ρ</a:t>
            </a:r>
            <a:r>
              <a:rPr spc="165" dirty="0">
                <a:solidFill>
                  <a:srgbClr val="000000"/>
                </a:solidFill>
              </a:rPr>
              <a:t>ά</a:t>
            </a:r>
            <a:r>
              <a:rPr spc="155" dirty="0">
                <a:solidFill>
                  <a:srgbClr val="000000"/>
                </a:solidFill>
              </a:rPr>
              <a:t>δ</a:t>
            </a:r>
            <a:r>
              <a:rPr spc="145" dirty="0">
                <a:solidFill>
                  <a:srgbClr val="000000"/>
                </a:solidFill>
              </a:rPr>
              <a:t>ε</a:t>
            </a:r>
            <a:r>
              <a:rPr spc="114" dirty="0">
                <a:solidFill>
                  <a:srgbClr val="000000"/>
                </a:solidFill>
              </a:rPr>
              <a:t>ι</a:t>
            </a:r>
            <a:r>
              <a:rPr spc="150" dirty="0">
                <a:solidFill>
                  <a:srgbClr val="000000"/>
                </a:solidFill>
              </a:rPr>
              <a:t>γ</a:t>
            </a:r>
            <a:r>
              <a:rPr spc="170" dirty="0">
                <a:solidFill>
                  <a:srgbClr val="000000"/>
                </a:solidFill>
              </a:rPr>
              <a:t>μ</a:t>
            </a:r>
            <a:r>
              <a:rPr spc="105" dirty="0">
                <a:solidFill>
                  <a:srgbClr val="000000"/>
                </a:solidFill>
              </a:rPr>
              <a:t>α</a:t>
            </a:r>
            <a:r>
              <a:rPr dirty="0">
                <a:solidFill>
                  <a:srgbClr val="000000"/>
                </a:solidFill>
              </a:rPr>
              <a:t>	</a:t>
            </a:r>
            <a:r>
              <a:rPr spc="140" dirty="0">
                <a:solidFill>
                  <a:srgbClr val="000000"/>
                </a:solidFill>
              </a:rPr>
              <a:t>(</a:t>
            </a:r>
            <a:r>
              <a:rPr spc="65" dirty="0">
                <a:solidFill>
                  <a:srgbClr val="000000"/>
                </a:solidFill>
              </a:rPr>
              <a:t>)</a:t>
            </a:r>
          </a:p>
        </p:txBody>
      </p:sp>
      <p:sp>
        <p:nvSpPr>
          <p:cNvPr id="11" name="object 11"/>
          <p:cNvSpPr txBox="1"/>
          <p:nvPr/>
        </p:nvSpPr>
        <p:spPr>
          <a:xfrm>
            <a:off x="5688329" y="5774054"/>
            <a:ext cx="258445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75" dirty="0">
                <a:latin typeface="Calibri"/>
                <a:cs typeface="Calibri"/>
              </a:rPr>
              <a:t>K</a:t>
            </a:r>
            <a:r>
              <a:rPr sz="1100" spc="70" dirty="0">
                <a:latin typeface="Calibri"/>
                <a:cs typeface="Calibri"/>
              </a:rPr>
              <a:t>a</a:t>
            </a:r>
            <a:r>
              <a:rPr sz="1100" spc="55" dirty="0">
                <a:latin typeface="Calibri"/>
                <a:cs typeface="Calibri"/>
              </a:rPr>
              <a:t>l</a:t>
            </a:r>
            <a:r>
              <a:rPr sz="1100" spc="10" dirty="0">
                <a:latin typeface="Calibri"/>
                <a:cs typeface="Calibri"/>
              </a:rPr>
              <a:t>i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319191" y="5784993"/>
            <a:ext cx="4101465" cy="1821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95" dirty="0">
                <a:latin typeface="Calibri"/>
                <a:cs typeface="Calibri"/>
              </a:rPr>
              <a:t>Client</a:t>
            </a:r>
            <a:endParaRPr sz="1100" dirty="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9545955" y="5628322"/>
            <a:ext cx="1937385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110" dirty="0">
                <a:latin typeface="Calibri"/>
                <a:cs typeface="Calibri"/>
              </a:rPr>
              <a:t>Διακομιστής/Εξυπηρετητής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1205209" y="5971857"/>
            <a:ext cx="71755" cy="1244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50" spc="30" dirty="0">
                <a:latin typeface="Calibri"/>
                <a:cs typeface="Calibri"/>
              </a:rPr>
              <a:t>8</a:t>
            </a:r>
            <a:endParaRPr sz="650">
              <a:latin typeface="Calibri"/>
              <a:cs typeface="Calibri"/>
            </a:endParaRPr>
          </a:p>
        </p:txBody>
      </p:sp>
      <p:pic>
        <p:nvPicPr>
          <p:cNvPr id="15" name="object 15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56845" y="1371600"/>
            <a:ext cx="3475037" cy="4198620"/>
          </a:xfrm>
          <a:prstGeom prst="rect">
            <a:avLst/>
          </a:prstGeom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010285" y="0"/>
            <a:ext cx="9832975" cy="6879590"/>
            <a:chOff x="1010285" y="0"/>
            <a:chExt cx="9832975" cy="6879590"/>
          </a:xfrm>
        </p:grpSpPr>
        <p:sp>
          <p:nvSpPr>
            <p:cNvPr id="3" name="object 3"/>
            <p:cNvSpPr/>
            <p:nvPr/>
          </p:nvSpPr>
          <p:spPr>
            <a:xfrm>
              <a:off x="6894512" y="635"/>
              <a:ext cx="1818639" cy="6857365"/>
            </a:xfrm>
            <a:custGeom>
              <a:avLst/>
              <a:gdLst/>
              <a:ahLst/>
              <a:cxnLst/>
              <a:rect l="l" t="t" r="r" b="b"/>
              <a:pathLst>
                <a:path w="1818640" h="6857365">
                  <a:moveTo>
                    <a:pt x="0" y="6857365"/>
                  </a:moveTo>
                  <a:lnTo>
                    <a:pt x="1818322" y="0"/>
                  </a:lnTo>
                </a:path>
              </a:pathLst>
            </a:custGeom>
            <a:ln w="22224">
              <a:solidFill>
                <a:srgbClr val="D6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7376794" y="0"/>
              <a:ext cx="2556510" cy="6858000"/>
            </a:xfrm>
            <a:custGeom>
              <a:avLst/>
              <a:gdLst/>
              <a:ahLst/>
              <a:cxnLst/>
              <a:rect l="l" t="t" r="r" b="b"/>
              <a:pathLst>
                <a:path w="2556509" h="6858000">
                  <a:moveTo>
                    <a:pt x="1542414" y="1537335"/>
                  </a:moveTo>
                  <a:lnTo>
                    <a:pt x="1495107" y="1543685"/>
                  </a:lnTo>
                  <a:lnTo>
                    <a:pt x="1451609" y="1561782"/>
                  </a:lnTo>
                  <a:lnTo>
                    <a:pt x="1413827" y="1590357"/>
                  </a:lnTo>
                  <a:lnTo>
                    <a:pt x="1384617" y="1627822"/>
                  </a:lnTo>
                  <a:lnTo>
                    <a:pt x="1365884" y="1673225"/>
                  </a:lnTo>
                  <a:lnTo>
                    <a:pt x="971232" y="3128645"/>
                  </a:lnTo>
                  <a:lnTo>
                    <a:pt x="0" y="6858000"/>
                  </a:lnTo>
                  <a:lnTo>
                    <a:pt x="26034" y="6858000"/>
                  </a:lnTo>
                  <a:lnTo>
                    <a:pt x="996632" y="3136265"/>
                  </a:lnTo>
                  <a:lnTo>
                    <a:pt x="1391284" y="1681162"/>
                  </a:lnTo>
                  <a:lnTo>
                    <a:pt x="1412557" y="1635125"/>
                  </a:lnTo>
                  <a:lnTo>
                    <a:pt x="1445895" y="1598929"/>
                  </a:lnTo>
                  <a:lnTo>
                    <a:pt x="1488122" y="1574482"/>
                  </a:lnTo>
                  <a:lnTo>
                    <a:pt x="1536064" y="1564004"/>
                  </a:lnTo>
                  <a:lnTo>
                    <a:pt x="1637982" y="1564004"/>
                  </a:lnTo>
                  <a:lnTo>
                    <a:pt x="1625917" y="1556385"/>
                  </a:lnTo>
                  <a:lnTo>
                    <a:pt x="1591309" y="1543685"/>
                  </a:lnTo>
                  <a:lnTo>
                    <a:pt x="1542414" y="1537335"/>
                  </a:lnTo>
                  <a:close/>
                </a:path>
                <a:path w="2556509" h="6858000">
                  <a:moveTo>
                    <a:pt x="1637982" y="1564004"/>
                  </a:moveTo>
                  <a:lnTo>
                    <a:pt x="1536064" y="1564004"/>
                  </a:lnTo>
                  <a:lnTo>
                    <a:pt x="1586229" y="1569085"/>
                  </a:lnTo>
                  <a:lnTo>
                    <a:pt x="1615439" y="1580197"/>
                  </a:lnTo>
                  <a:lnTo>
                    <a:pt x="1664017" y="1617345"/>
                  </a:lnTo>
                  <a:lnTo>
                    <a:pt x="1694814" y="1671320"/>
                  </a:lnTo>
                  <a:lnTo>
                    <a:pt x="1702434" y="1732279"/>
                  </a:lnTo>
                  <a:lnTo>
                    <a:pt x="1697037" y="1763712"/>
                  </a:lnTo>
                  <a:lnTo>
                    <a:pt x="1437322" y="2721610"/>
                  </a:lnTo>
                  <a:lnTo>
                    <a:pt x="1430972" y="2770504"/>
                  </a:lnTo>
                  <a:lnTo>
                    <a:pt x="1437322" y="2817812"/>
                  </a:lnTo>
                  <a:lnTo>
                    <a:pt x="1455420" y="2861310"/>
                  </a:lnTo>
                  <a:lnTo>
                    <a:pt x="1483995" y="2898775"/>
                  </a:lnTo>
                  <a:lnTo>
                    <a:pt x="1521777" y="2927985"/>
                  </a:lnTo>
                  <a:lnTo>
                    <a:pt x="1567179" y="2946717"/>
                  </a:lnTo>
                  <a:lnTo>
                    <a:pt x="1619250" y="2952750"/>
                  </a:lnTo>
                  <a:lnTo>
                    <a:pt x="1669414" y="2944495"/>
                  </a:lnTo>
                  <a:lnTo>
                    <a:pt x="1704657" y="2928302"/>
                  </a:lnTo>
                  <a:lnTo>
                    <a:pt x="1617979" y="2928302"/>
                  </a:lnTo>
                  <a:lnTo>
                    <a:pt x="1573529" y="2922587"/>
                  </a:lnTo>
                  <a:lnTo>
                    <a:pt x="1527492" y="2901632"/>
                  </a:lnTo>
                  <a:lnTo>
                    <a:pt x="1491297" y="2868295"/>
                  </a:lnTo>
                  <a:lnTo>
                    <a:pt x="1466850" y="2826067"/>
                  </a:lnTo>
                  <a:lnTo>
                    <a:pt x="1456372" y="2778125"/>
                  </a:lnTo>
                  <a:lnTo>
                    <a:pt x="1461452" y="2727960"/>
                  </a:lnTo>
                  <a:lnTo>
                    <a:pt x="1721167" y="1770062"/>
                  </a:lnTo>
                  <a:lnTo>
                    <a:pt x="1727200" y="1734502"/>
                  </a:lnTo>
                  <a:lnTo>
                    <a:pt x="1726247" y="1701482"/>
                  </a:lnTo>
                  <a:lnTo>
                    <a:pt x="1726247" y="1698625"/>
                  </a:lnTo>
                  <a:lnTo>
                    <a:pt x="1718309" y="1663700"/>
                  </a:lnTo>
                  <a:lnTo>
                    <a:pt x="1703387" y="1630045"/>
                  </a:lnTo>
                  <a:lnTo>
                    <a:pt x="1682432" y="1600200"/>
                  </a:lnTo>
                  <a:lnTo>
                    <a:pt x="1656397" y="1575435"/>
                  </a:lnTo>
                  <a:lnTo>
                    <a:pt x="1637982" y="1564004"/>
                  </a:lnTo>
                  <a:close/>
                </a:path>
                <a:path w="2556509" h="6858000">
                  <a:moveTo>
                    <a:pt x="2556192" y="0"/>
                  </a:moveTo>
                  <a:lnTo>
                    <a:pt x="2528887" y="0"/>
                  </a:lnTo>
                  <a:lnTo>
                    <a:pt x="2100494" y="1561782"/>
                  </a:lnTo>
                  <a:lnTo>
                    <a:pt x="1758314" y="2837179"/>
                  </a:lnTo>
                  <a:lnTo>
                    <a:pt x="1733232" y="2874962"/>
                  </a:lnTo>
                  <a:lnTo>
                    <a:pt x="1700212" y="2903537"/>
                  </a:lnTo>
                  <a:lnTo>
                    <a:pt x="1660842" y="2921317"/>
                  </a:lnTo>
                  <a:lnTo>
                    <a:pt x="1617979" y="2928302"/>
                  </a:lnTo>
                  <a:lnTo>
                    <a:pt x="1704657" y="2928302"/>
                  </a:lnTo>
                  <a:lnTo>
                    <a:pt x="1715134" y="2923222"/>
                  </a:lnTo>
                  <a:lnTo>
                    <a:pt x="1753552" y="2890202"/>
                  </a:lnTo>
                  <a:lnTo>
                    <a:pt x="1782445" y="2846070"/>
                  </a:lnTo>
                  <a:lnTo>
                    <a:pt x="1782445" y="2844800"/>
                  </a:lnTo>
                  <a:lnTo>
                    <a:pt x="2125027" y="1567814"/>
                  </a:lnTo>
                  <a:lnTo>
                    <a:pt x="2556192" y="0"/>
                  </a:lnTo>
                  <a:close/>
                </a:path>
              </a:pathLst>
            </a:custGeom>
            <a:solidFill>
              <a:srgbClr val="FFB8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7895590" y="5207317"/>
              <a:ext cx="755650" cy="1644650"/>
            </a:xfrm>
            <a:custGeom>
              <a:avLst/>
              <a:gdLst/>
              <a:ahLst/>
              <a:cxnLst/>
              <a:rect l="l" t="t" r="r" b="b"/>
              <a:pathLst>
                <a:path w="755650" h="1644650">
                  <a:moveTo>
                    <a:pt x="577850" y="0"/>
                  </a:moveTo>
                  <a:lnTo>
                    <a:pt x="531812" y="6350"/>
                  </a:lnTo>
                  <a:lnTo>
                    <a:pt x="489584" y="24130"/>
                  </a:lnTo>
                  <a:lnTo>
                    <a:pt x="453072" y="52387"/>
                  </a:lnTo>
                  <a:lnTo>
                    <a:pt x="424497" y="89535"/>
                  </a:lnTo>
                  <a:lnTo>
                    <a:pt x="406082" y="134620"/>
                  </a:lnTo>
                  <a:lnTo>
                    <a:pt x="0" y="1644650"/>
                  </a:lnTo>
                  <a:lnTo>
                    <a:pt x="26352" y="1644650"/>
                  </a:lnTo>
                  <a:lnTo>
                    <a:pt x="429894" y="140970"/>
                  </a:lnTo>
                  <a:lnTo>
                    <a:pt x="449897" y="95250"/>
                  </a:lnTo>
                  <a:lnTo>
                    <a:pt x="481964" y="59372"/>
                  </a:lnTo>
                  <a:lnTo>
                    <a:pt x="522604" y="35560"/>
                  </a:lnTo>
                  <a:lnTo>
                    <a:pt x="569277" y="25400"/>
                  </a:lnTo>
                  <a:lnTo>
                    <a:pt x="661727" y="25400"/>
                  </a:lnTo>
                  <a:lnTo>
                    <a:pt x="624204" y="6350"/>
                  </a:lnTo>
                  <a:lnTo>
                    <a:pt x="577850" y="0"/>
                  </a:lnTo>
                  <a:close/>
                </a:path>
                <a:path w="755650" h="1644650">
                  <a:moveTo>
                    <a:pt x="661727" y="25400"/>
                  </a:moveTo>
                  <a:lnTo>
                    <a:pt x="569277" y="25400"/>
                  </a:lnTo>
                  <a:lnTo>
                    <a:pt x="617854" y="30797"/>
                  </a:lnTo>
                  <a:lnTo>
                    <a:pt x="671829" y="57785"/>
                  </a:lnTo>
                  <a:lnTo>
                    <a:pt x="710882" y="103822"/>
                  </a:lnTo>
                  <a:lnTo>
                    <a:pt x="729932" y="161290"/>
                  </a:lnTo>
                  <a:lnTo>
                    <a:pt x="730884" y="192087"/>
                  </a:lnTo>
                  <a:lnTo>
                    <a:pt x="725804" y="222885"/>
                  </a:lnTo>
                  <a:lnTo>
                    <a:pt x="343534" y="1644650"/>
                  </a:lnTo>
                  <a:lnTo>
                    <a:pt x="369887" y="1644650"/>
                  </a:lnTo>
                  <a:lnTo>
                    <a:pt x="749617" y="229235"/>
                  </a:lnTo>
                  <a:lnTo>
                    <a:pt x="755650" y="193675"/>
                  </a:lnTo>
                  <a:lnTo>
                    <a:pt x="754379" y="158115"/>
                  </a:lnTo>
                  <a:lnTo>
                    <a:pt x="732154" y="90805"/>
                  </a:lnTo>
                  <a:lnTo>
                    <a:pt x="686117" y="37782"/>
                  </a:lnTo>
                  <a:lnTo>
                    <a:pt x="661727" y="25400"/>
                  </a:lnTo>
                  <a:close/>
                </a:path>
              </a:pathLst>
            </a:custGeom>
            <a:solidFill>
              <a:srgbClr val="D679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549832" y="6167437"/>
              <a:ext cx="3293427" cy="611187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10285" y="1311910"/>
              <a:ext cx="6784975" cy="5545772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205230" y="1507172"/>
              <a:ext cx="6214745" cy="5053647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1456055" y="1978660"/>
              <a:ext cx="3811904" cy="441959"/>
            </a:xfrm>
            <a:custGeom>
              <a:avLst/>
              <a:gdLst/>
              <a:ahLst/>
              <a:cxnLst/>
              <a:rect l="l" t="t" r="r" b="b"/>
              <a:pathLst>
                <a:path w="3811904" h="441960">
                  <a:moveTo>
                    <a:pt x="0" y="441960"/>
                  </a:moveTo>
                  <a:lnTo>
                    <a:pt x="1405255" y="441960"/>
                  </a:lnTo>
                  <a:lnTo>
                    <a:pt x="1405255" y="231775"/>
                  </a:lnTo>
                  <a:lnTo>
                    <a:pt x="0" y="231775"/>
                  </a:lnTo>
                  <a:lnTo>
                    <a:pt x="0" y="441960"/>
                  </a:lnTo>
                </a:path>
                <a:path w="3811904" h="441960">
                  <a:moveTo>
                    <a:pt x="1505584" y="149225"/>
                  </a:moveTo>
                  <a:lnTo>
                    <a:pt x="3811587" y="149225"/>
                  </a:lnTo>
                  <a:lnTo>
                    <a:pt x="3811587" y="0"/>
                  </a:lnTo>
                  <a:lnTo>
                    <a:pt x="1505584" y="0"/>
                  </a:lnTo>
                  <a:lnTo>
                    <a:pt x="1505584" y="149225"/>
                  </a:lnTo>
                </a:path>
              </a:pathLst>
            </a:custGeom>
            <a:ln w="285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2860357" y="2052637"/>
              <a:ext cx="4248150" cy="1120775"/>
            </a:xfrm>
            <a:custGeom>
              <a:avLst/>
              <a:gdLst/>
              <a:ahLst/>
              <a:cxnLst/>
              <a:rect l="l" t="t" r="r" b="b"/>
              <a:pathLst>
                <a:path w="4248150" h="1120775">
                  <a:moveTo>
                    <a:pt x="2406332" y="0"/>
                  </a:moveTo>
                  <a:lnTo>
                    <a:pt x="4248150" y="348932"/>
                  </a:lnTo>
                </a:path>
                <a:path w="4248150" h="1120775">
                  <a:moveTo>
                    <a:pt x="0" y="262254"/>
                  </a:moveTo>
                  <a:lnTo>
                    <a:pt x="2428240" y="1120457"/>
                  </a:lnTo>
                </a:path>
              </a:pathLst>
            </a:custGeom>
            <a:ln w="12700">
              <a:solidFill>
                <a:srgbClr val="CF2D1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9917430" y="33019"/>
            <a:ext cx="2174240" cy="1244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50" spc="60" dirty="0">
                <a:latin typeface="Calibri"/>
                <a:cs typeface="Calibri"/>
              </a:rPr>
              <a:t>CSP004_C_E:</a:t>
            </a:r>
            <a:r>
              <a:rPr sz="650" spc="35" dirty="0">
                <a:latin typeface="Calibri"/>
                <a:cs typeface="Calibri"/>
              </a:rPr>
              <a:t> </a:t>
            </a:r>
            <a:r>
              <a:rPr sz="650" spc="55" dirty="0">
                <a:latin typeface="Calibri"/>
                <a:cs typeface="Calibri"/>
              </a:rPr>
              <a:t>Abdelkader</a:t>
            </a:r>
            <a:r>
              <a:rPr sz="650" spc="30" dirty="0">
                <a:latin typeface="Calibri"/>
                <a:cs typeface="Calibri"/>
              </a:rPr>
              <a:t> </a:t>
            </a:r>
            <a:r>
              <a:rPr sz="650" spc="60" dirty="0">
                <a:latin typeface="Calibri"/>
                <a:cs typeface="Calibri"/>
              </a:rPr>
              <a:t>Shaaban</a:t>
            </a:r>
            <a:r>
              <a:rPr sz="650" spc="40" dirty="0">
                <a:latin typeface="Calibri"/>
                <a:cs typeface="Calibri"/>
              </a:rPr>
              <a:t> </a:t>
            </a:r>
            <a:r>
              <a:rPr sz="650" spc="55" dirty="0">
                <a:latin typeface="Calibri"/>
                <a:cs typeface="Calibri"/>
              </a:rPr>
              <a:t>και</a:t>
            </a:r>
            <a:r>
              <a:rPr sz="650" spc="25" dirty="0">
                <a:latin typeface="Calibri"/>
                <a:cs typeface="Calibri"/>
              </a:rPr>
              <a:t> </a:t>
            </a:r>
            <a:r>
              <a:rPr sz="650" spc="50" dirty="0">
                <a:latin typeface="Calibri"/>
                <a:cs typeface="Calibri"/>
              </a:rPr>
              <a:t>Stefan</a:t>
            </a:r>
            <a:r>
              <a:rPr sz="650" spc="30" dirty="0">
                <a:latin typeface="Calibri"/>
                <a:cs typeface="Calibri"/>
              </a:rPr>
              <a:t> </a:t>
            </a:r>
            <a:r>
              <a:rPr sz="650" spc="50" dirty="0">
                <a:latin typeface="Calibri"/>
                <a:cs typeface="Calibri"/>
              </a:rPr>
              <a:t>Schauer</a:t>
            </a:r>
            <a:endParaRPr sz="650"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1102340" y="6345872"/>
            <a:ext cx="165735" cy="1079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715"/>
              </a:lnSpc>
            </a:pPr>
            <a:r>
              <a:rPr sz="650" spc="30" dirty="0">
                <a:latin typeface="Calibri"/>
                <a:cs typeface="Calibri"/>
              </a:rPr>
              <a:t>9</a:t>
            </a:r>
            <a:endParaRPr sz="650">
              <a:latin typeface="Calibri"/>
              <a:cs typeface="Calibri"/>
            </a:endParaRPr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875030" y="761365"/>
            <a:ext cx="316928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959100" algn="l"/>
              </a:tabLst>
            </a:pPr>
            <a:r>
              <a:rPr spc="260" dirty="0">
                <a:solidFill>
                  <a:srgbClr val="000000"/>
                </a:solidFill>
              </a:rPr>
              <a:t>W</a:t>
            </a:r>
            <a:r>
              <a:rPr spc="125" dirty="0">
                <a:solidFill>
                  <a:srgbClr val="000000"/>
                </a:solidFill>
              </a:rPr>
              <a:t>i</a:t>
            </a:r>
            <a:r>
              <a:rPr spc="135" dirty="0">
                <a:solidFill>
                  <a:srgbClr val="000000"/>
                </a:solidFill>
              </a:rPr>
              <a:t>r</a:t>
            </a:r>
            <a:r>
              <a:rPr spc="160" dirty="0">
                <a:solidFill>
                  <a:srgbClr val="000000"/>
                </a:solidFill>
              </a:rPr>
              <a:t>e</a:t>
            </a:r>
            <a:r>
              <a:rPr spc="145" dirty="0">
                <a:solidFill>
                  <a:srgbClr val="000000"/>
                </a:solidFill>
              </a:rPr>
              <a:t>s</a:t>
            </a:r>
            <a:r>
              <a:rPr spc="170" dirty="0">
                <a:solidFill>
                  <a:srgbClr val="000000"/>
                </a:solidFill>
              </a:rPr>
              <a:t>h</a:t>
            </a:r>
            <a:r>
              <a:rPr spc="160" dirty="0">
                <a:solidFill>
                  <a:srgbClr val="000000"/>
                </a:solidFill>
              </a:rPr>
              <a:t>a</a:t>
            </a:r>
            <a:r>
              <a:rPr spc="135" dirty="0">
                <a:solidFill>
                  <a:srgbClr val="000000"/>
                </a:solidFill>
              </a:rPr>
              <a:t>r</a:t>
            </a:r>
            <a:r>
              <a:rPr spc="100" dirty="0">
                <a:solidFill>
                  <a:srgbClr val="000000"/>
                </a:solidFill>
              </a:rPr>
              <a:t>k</a:t>
            </a:r>
            <a:r>
              <a:rPr spc="190" dirty="0">
                <a:solidFill>
                  <a:srgbClr val="000000"/>
                </a:solidFill>
              </a:rPr>
              <a:t> </a:t>
            </a:r>
            <a:r>
              <a:rPr spc="210" dirty="0">
                <a:solidFill>
                  <a:srgbClr val="000000"/>
                </a:solidFill>
              </a:rPr>
              <a:t>Π</a:t>
            </a:r>
            <a:r>
              <a:rPr spc="165" dirty="0">
                <a:solidFill>
                  <a:srgbClr val="000000"/>
                </a:solidFill>
              </a:rPr>
              <a:t>α</a:t>
            </a:r>
            <a:r>
              <a:rPr spc="160" dirty="0">
                <a:solidFill>
                  <a:srgbClr val="000000"/>
                </a:solidFill>
              </a:rPr>
              <a:t>ρ</a:t>
            </a:r>
            <a:r>
              <a:rPr spc="165" dirty="0">
                <a:solidFill>
                  <a:srgbClr val="000000"/>
                </a:solidFill>
              </a:rPr>
              <a:t>ά</a:t>
            </a:r>
            <a:r>
              <a:rPr spc="155" dirty="0">
                <a:solidFill>
                  <a:srgbClr val="000000"/>
                </a:solidFill>
              </a:rPr>
              <a:t>δ</a:t>
            </a:r>
            <a:r>
              <a:rPr spc="145" dirty="0">
                <a:solidFill>
                  <a:srgbClr val="000000"/>
                </a:solidFill>
              </a:rPr>
              <a:t>ε</a:t>
            </a:r>
            <a:r>
              <a:rPr spc="114" dirty="0">
                <a:solidFill>
                  <a:srgbClr val="000000"/>
                </a:solidFill>
              </a:rPr>
              <a:t>ι</a:t>
            </a:r>
            <a:r>
              <a:rPr spc="150" dirty="0">
                <a:solidFill>
                  <a:srgbClr val="000000"/>
                </a:solidFill>
              </a:rPr>
              <a:t>γ</a:t>
            </a:r>
            <a:r>
              <a:rPr spc="170" dirty="0">
                <a:solidFill>
                  <a:srgbClr val="000000"/>
                </a:solidFill>
              </a:rPr>
              <a:t>μ</a:t>
            </a:r>
            <a:r>
              <a:rPr spc="105" dirty="0">
                <a:solidFill>
                  <a:srgbClr val="000000"/>
                </a:solidFill>
              </a:rPr>
              <a:t>α</a:t>
            </a:r>
            <a:r>
              <a:rPr dirty="0">
                <a:solidFill>
                  <a:srgbClr val="000000"/>
                </a:solidFill>
              </a:rPr>
              <a:t>	</a:t>
            </a:r>
            <a:endParaRPr spc="65" dirty="0">
              <a:solidFill>
                <a:srgbClr val="000000"/>
              </a:solidFill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5625465" y="2386972"/>
            <a:ext cx="1666875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50" dirty="0">
                <a:solidFill>
                  <a:srgbClr val="FF0000"/>
                </a:solidFill>
                <a:latin typeface="Calibri"/>
                <a:cs typeface="Calibri"/>
              </a:rPr>
              <a:t>IP</a:t>
            </a:r>
            <a:r>
              <a:rPr sz="1100" spc="-4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100" spc="80" dirty="0">
                <a:solidFill>
                  <a:srgbClr val="FF0000"/>
                </a:solidFill>
                <a:latin typeface="Calibri"/>
                <a:cs typeface="Calibri"/>
              </a:rPr>
              <a:t>πηγής</a:t>
            </a:r>
            <a:r>
              <a:rPr sz="1100" spc="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100" spc="70" dirty="0">
                <a:solidFill>
                  <a:srgbClr val="FF0000"/>
                </a:solidFill>
                <a:latin typeface="Calibri"/>
                <a:cs typeface="Calibri"/>
              </a:rPr>
              <a:t>και</a:t>
            </a:r>
            <a:r>
              <a:rPr sz="1100" spc="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100" spc="80" dirty="0">
                <a:solidFill>
                  <a:srgbClr val="FF0000"/>
                </a:solidFill>
                <a:latin typeface="Calibri"/>
                <a:cs typeface="Calibri"/>
              </a:rPr>
              <a:t>προορισμού</a:t>
            </a:r>
            <a:endParaRPr sz="1100" dirty="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5073650" y="3195840"/>
            <a:ext cx="2044700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105" dirty="0">
                <a:solidFill>
                  <a:srgbClr val="FF0000"/>
                </a:solidFill>
                <a:latin typeface="Calibri"/>
                <a:cs typeface="Calibri"/>
              </a:rPr>
              <a:t>Θύρες</a:t>
            </a:r>
            <a:r>
              <a:rPr sz="1100" spc="1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100" spc="105" dirty="0">
                <a:solidFill>
                  <a:srgbClr val="FF0000"/>
                </a:solidFill>
                <a:latin typeface="Calibri"/>
                <a:cs typeface="Calibri"/>
              </a:rPr>
              <a:t>πηγής</a:t>
            </a:r>
            <a:r>
              <a:rPr sz="1100" spc="3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100" spc="90" dirty="0">
                <a:solidFill>
                  <a:srgbClr val="FF0000"/>
                </a:solidFill>
                <a:latin typeface="Calibri"/>
                <a:cs typeface="Calibri"/>
              </a:rPr>
              <a:t>και</a:t>
            </a:r>
            <a:r>
              <a:rPr sz="1100" spc="4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100" spc="105" dirty="0">
                <a:solidFill>
                  <a:srgbClr val="FF0000"/>
                </a:solidFill>
                <a:latin typeface="Calibri"/>
                <a:cs typeface="Calibri"/>
              </a:rPr>
              <a:t>προορισμού</a:t>
            </a:r>
            <a:endParaRPr sz="11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325880" y="0"/>
            <a:ext cx="9517380" cy="6879590"/>
            <a:chOff x="1325880" y="0"/>
            <a:chExt cx="9517380" cy="6879590"/>
          </a:xfrm>
        </p:grpSpPr>
        <p:sp>
          <p:nvSpPr>
            <p:cNvPr id="3" name="object 3"/>
            <p:cNvSpPr/>
            <p:nvPr/>
          </p:nvSpPr>
          <p:spPr>
            <a:xfrm>
              <a:off x="6894512" y="635"/>
              <a:ext cx="1818639" cy="6857365"/>
            </a:xfrm>
            <a:custGeom>
              <a:avLst/>
              <a:gdLst/>
              <a:ahLst/>
              <a:cxnLst/>
              <a:rect l="l" t="t" r="r" b="b"/>
              <a:pathLst>
                <a:path w="1818640" h="6857365">
                  <a:moveTo>
                    <a:pt x="0" y="6857365"/>
                  </a:moveTo>
                  <a:lnTo>
                    <a:pt x="1818322" y="0"/>
                  </a:lnTo>
                </a:path>
              </a:pathLst>
            </a:custGeom>
            <a:ln w="22224">
              <a:solidFill>
                <a:srgbClr val="D6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325880" y="1473517"/>
              <a:ext cx="6551612" cy="5384165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520825" y="1668780"/>
              <a:ext cx="5981700" cy="4850765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7376795" y="0"/>
              <a:ext cx="2556510" cy="6858000"/>
            </a:xfrm>
            <a:custGeom>
              <a:avLst/>
              <a:gdLst/>
              <a:ahLst/>
              <a:cxnLst/>
              <a:rect l="l" t="t" r="r" b="b"/>
              <a:pathLst>
                <a:path w="2556509" h="6858000">
                  <a:moveTo>
                    <a:pt x="1542414" y="1537335"/>
                  </a:moveTo>
                  <a:lnTo>
                    <a:pt x="1495107" y="1543685"/>
                  </a:lnTo>
                  <a:lnTo>
                    <a:pt x="1451609" y="1561782"/>
                  </a:lnTo>
                  <a:lnTo>
                    <a:pt x="1413827" y="1590357"/>
                  </a:lnTo>
                  <a:lnTo>
                    <a:pt x="1384617" y="1627822"/>
                  </a:lnTo>
                  <a:lnTo>
                    <a:pt x="1365884" y="1673225"/>
                  </a:lnTo>
                  <a:lnTo>
                    <a:pt x="971232" y="3128645"/>
                  </a:lnTo>
                  <a:lnTo>
                    <a:pt x="0" y="6858000"/>
                  </a:lnTo>
                  <a:lnTo>
                    <a:pt x="26034" y="6858000"/>
                  </a:lnTo>
                  <a:lnTo>
                    <a:pt x="996632" y="3136265"/>
                  </a:lnTo>
                  <a:lnTo>
                    <a:pt x="1391284" y="1681162"/>
                  </a:lnTo>
                  <a:lnTo>
                    <a:pt x="1412557" y="1635125"/>
                  </a:lnTo>
                  <a:lnTo>
                    <a:pt x="1445895" y="1598929"/>
                  </a:lnTo>
                  <a:lnTo>
                    <a:pt x="1488122" y="1574482"/>
                  </a:lnTo>
                  <a:lnTo>
                    <a:pt x="1536064" y="1564004"/>
                  </a:lnTo>
                  <a:lnTo>
                    <a:pt x="1637982" y="1564004"/>
                  </a:lnTo>
                  <a:lnTo>
                    <a:pt x="1625917" y="1556385"/>
                  </a:lnTo>
                  <a:lnTo>
                    <a:pt x="1591309" y="1543685"/>
                  </a:lnTo>
                  <a:lnTo>
                    <a:pt x="1542414" y="1537335"/>
                  </a:lnTo>
                  <a:close/>
                </a:path>
                <a:path w="2556509" h="6858000">
                  <a:moveTo>
                    <a:pt x="1637982" y="1564004"/>
                  </a:moveTo>
                  <a:lnTo>
                    <a:pt x="1536064" y="1564004"/>
                  </a:lnTo>
                  <a:lnTo>
                    <a:pt x="1586229" y="1569085"/>
                  </a:lnTo>
                  <a:lnTo>
                    <a:pt x="1615439" y="1580197"/>
                  </a:lnTo>
                  <a:lnTo>
                    <a:pt x="1664017" y="1617345"/>
                  </a:lnTo>
                  <a:lnTo>
                    <a:pt x="1694814" y="1671320"/>
                  </a:lnTo>
                  <a:lnTo>
                    <a:pt x="1702434" y="1732279"/>
                  </a:lnTo>
                  <a:lnTo>
                    <a:pt x="1697037" y="1763712"/>
                  </a:lnTo>
                  <a:lnTo>
                    <a:pt x="1437322" y="2721610"/>
                  </a:lnTo>
                  <a:lnTo>
                    <a:pt x="1430972" y="2770504"/>
                  </a:lnTo>
                  <a:lnTo>
                    <a:pt x="1437322" y="2817812"/>
                  </a:lnTo>
                  <a:lnTo>
                    <a:pt x="1455420" y="2861310"/>
                  </a:lnTo>
                  <a:lnTo>
                    <a:pt x="1483995" y="2898775"/>
                  </a:lnTo>
                  <a:lnTo>
                    <a:pt x="1521777" y="2927985"/>
                  </a:lnTo>
                  <a:lnTo>
                    <a:pt x="1567179" y="2946717"/>
                  </a:lnTo>
                  <a:lnTo>
                    <a:pt x="1619250" y="2952750"/>
                  </a:lnTo>
                  <a:lnTo>
                    <a:pt x="1669414" y="2944495"/>
                  </a:lnTo>
                  <a:lnTo>
                    <a:pt x="1704657" y="2928302"/>
                  </a:lnTo>
                  <a:lnTo>
                    <a:pt x="1617979" y="2928302"/>
                  </a:lnTo>
                  <a:lnTo>
                    <a:pt x="1573529" y="2922587"/>
                  </a:lnTo>
                  <a:lnTo>
                    <a:pt x="1527492" y="2901632"/>
                  </a:lnTo>
                  <a:lnTo>
                    <a:pt x="1491297" y="2868295"/>
                  </a:lnTo>
                  <a:lnTo>
                    <a:pt x="1466850" y="2826067"/>
                  </a:lnTo>
                  <a:lnTo>
                    <a:pt x="1456372" y="2778125"/>
                  </a:lnTo>
                  <a:lnTo>
                    <a:pt x="1461452" y="2727960"/>
                  </a:lnTo>
                  <a:lnTo>
                    <a:pt x="1721167" y="1770062"/>
                  </a:lnTo>
                  <a:lnTo>
                    <a:pt x="1727200" y="1734502"/>
                  </a:lnTo>
                  <a:lnTo>
                    <a:pt x="1726247" y="1701482"/>
                  </a:lnTo>
                  <a:lnTo>
                    <a:pt x="1726247" y="1698625"/>
                  </a:lnTo>
                  <a:lnTo>
                    <a:pt x="1718309" y="1663700"/>
                  </a:lnTo>
                  <a:lnTo>
                    <a:pt x="1703387" y="1630045"/>
                  </a:lnTo>
                  <a:lnTo>
                    <a:pt x="1682432" y="1600200"/>
                  </a:lnTo>
                  <a:lnTo>
                    <a:pt x="1656397" y="1575435"/>
                  </a:lnTo>
                  <a:lnTo>
                    <a:pt x="1637982" y="1564004"/>
                  </a:lnTo>
                  <a:close/>
                </a:path>
                <a:path w="2556509" h="6858000">
                  <a:moveTo>
                    <a:pt x="2556192" y="0"/>
                  </a:moveTo>
                  <a:lnTo>
                    <a:pt x="2528887" y="0"/>
                  </a:lnTo>
                  <a:lnTo>
                    <a:pt x="2100494" y="1561782"/>
                  </a:lnTo>
                  <a:lnTo>
                    <a:pt x="1758314" y="2837179"/>
                  </a:lnTo>
                  <a:lnTo>
                    <a:pt x="1733232" y="2874962"/>
                  </a:lnTo>
                  <a:lnTo>
                    <a:pt x="1700212" y="2903537"/>
                  </a:lnTo>
                  <a:lnTo>
                    <a:pt x="1660842" y="2921317"/>
                  </a:lnTo>
                  <a:lnTo>
                    <a:pt x="1617979" y="2928302"/>
                  </a:lnTo>
                  <a:lnTo>
                    <a:pt x="1704657" y="2928302"/>
                  </a:lnTo>
                  <a:lnTo>
                    <a:pt x="1715134" y="2923222"/>
                  </a:lnTo>
                  <a:lnTo>
                    <a:pt x="1753552" y="2890202"/>
                  </a:lnTo>
                  <a:lnTo>
                    <a:pt x="1782445" y="2846070"/>
                  </a:lnTo>
                  <a:lnTo>
                    <a:pt x="1782445" y="2844800"/>
                  </a:lnTo>
                  <a:lnTo>
                    <a:pt x="2125027" y="1567814"/>
                  </a:lnTo>
                  <a:lnTo>
                    <a:pt x="2556192" y="0"/>
                  </a:lnTo>
                  <a:close/>
                </a:path>
              </a:pathLst>
            </a:custGeom>
            <a:solidFill>
              <a:srgbClr val="FFB8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7895589" y="5207317"/>
              <a:ext cx="755650" cy="1644650"/>
            </a:xfrm>
            <a:custGeom>
              <a:avLst/>
              <a:gdLst/>
              <a:ahLst/>
              <a:cxnLst/>
              <a:rect l="l" t="t" r="r" b="b"/>
              <a:pathLst>
                <a:path w="755650" h="1644650">
                  <a:moveTo>
                    <a:pt x="577850" y="0"/>
                  </a:moveTo>
                  <a:lnTo>
                    <a:pt x="531812" y="6350"/>
                  </a:lnTo>
                  <a:lnTo>
                    <a:pt x="489584" y="24130"/>
                  </a:lnTo>
                  <a:lnTo>
                    <a:pt x="453072" y="52387"/>
                  </a:lnTo>
                  <a:lnTo>
                    <a:pt x="424497" y="89535"/>
                  </a:lnTo>
                  <a:lnTo>
                    <a:pt x="406082" y="134620"/>
                  </a:lnTo>
                  <a:lnTo>
                    <a:pt x="0" y="1644650"/>
                  </a:lnTo>
                  <a:lnTo>
                    <a:pt x="26352" y="1644650"/>
                  </a:lnTo>
                  <a:lnTo>
                    <a:pt x="429894" y="140970"/>
                  </a:lnTo>
                  <a:lnTo>
                    <a:pt x="449897" y="95250"/>
                  </a:lnTo>
                  <a:lnTo>
                    <a:pt x="481964" y="59372"/>
                  </a:lnTo>
                  <a:lnTo>
                    <a:pt x="522604" y="35560"/>
                  </a:lnTo>
                  <a:lnTo>
                    <a:pt x="569277" y="25400"/>
                  </a:lnTo>
                  <a:lnTo>
                    <a:pt x="661727" y="25400"/>
                  </a:lnTo>
                  <a:lnTo>
                    <a:pt x="624204" y="6350"/>
                  </a:lnTo>
                  <a:lnTo>
                    <a:pt x="577850" y="0"/>
                  </a:lnTo>
                  <a:close/>
                </a:path>
                <a:path w="755650" h="1644650">
                  <a:moveTo>
                    <a:pt x="661727" y="25400"/>
                  </a:moveTo>
                  <a:lnTo>
                    <a:pt x="569277" y="25400"/>
                  </a:lnTo>
                  <a:lnTo>
                    <a:pt x="617854" y="30797"/>
                  </a:lnTo>
                  <a:lnTo>
                    <a:pt x="671829" y="57785"/>
                  </a:lnTo>
                  <a:lnTo>
                    <a:pt x="710882" y="103822"/>
                  </a:lnTo>
                  <a:lnTo>
                    <a:pt x="729932" y="161290"/>
                  </a:lnTo>
                  <a:lnTo>
                    <a:pt x="730884" y="192087"/>
                  </a:lnTo>
                  <a:lnTo>
                    <a:pt x="725804" y="222885"/>
                  </a:lnTo>
                  <a:lnTo>
                    <a:pt x="343534" y="1644650"/>
                  </a:lnTo>
                  <a:lnTo>
                    <a:pt x="369887" y="1644650"/>
                  </a:lnTo>
                  <a:lnTo>
                    <a:pt x="749617" y="229235"/>
                  </a:lnTo>
                  <a:lnTo>
                    <a:pt x="755650" y="193675"/>
                  </a:lnTo>
                  <a:lnTo>
                    <a:pt x="754379" y="158115"/>
                  </a:lnTo>
                  <a:lnTo>
                    <a:pt x="732154" y="90805"/>
                  </a:lnTo>
                  <a:lnTo>
                    <a:pt x="686117" y="37782"/>
                  </a:lnTo>
                  <a:lnTo>
                    <a:pt x="661727" y="25400"/>
                  </a:lnTo>
                  <a:close/>
                </a:path>
              </a:pathLst>
            </a:custGeom>
            <a:solidFill>
              <a:srgbClr val="D679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549832" y="6167437"/>
              <a:ext cx="3293427" cy="611187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1669415" y="3707130"/>
              <a:ext cx="2170430" cy="1569720"/>
            </a:xfrm>
            <a:custGeom>
              <a:avLst/>
              <a:gdLst/>
              <a:ahLst/>
              <a:cxnLst/>
              <a:rect l="l" t="t" r="r" b="b"/>
              <a:pathLst>
                <a:path w="2170429" h="1569720">
                  <a:moveTo>
                    <a:pt x="0" y="1569720"/>
                  </a:moveTo>
                  <a:lnTo>
                    <a:pt x="2170112" y="1569720"/>
                  </a:lnTo>
                  <a:lnTo>
                    <a:pt x="2170112" y="0"/>
                  </a:lnTo>
                  <a:lnTo>
                    <a:pt x="0" y="0"/>
                  </a:lnTo>
                  <a:lnTo>
                    <a:pt x="0" y="1569720"/>
                  </a:lnTo>
                </a:path>
              </a:pathLst>
            </a:custGeom>
            <a:ln w="285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3838892" y="4466589"/>
              <a:ext cx="1493520" cy="24765"/>
            </a:xfrm>
            <a:custGeom>
              <a:avLst/>
              <a:gdLst/>
              <a:ahLst/>
              <a:cxnLst/>
              <a:rect l="l" t="t" r="r" b="b"/>
              <a:pathLst>
                <a:path w="1493520" h="24764">
                  <a:moveTo>
                    <a:pt x="0" y="24765"/>
                  </a:moveTo>
                  <a:lnTo>
                    <a:pt x="1493520" y="0"/>
                  </a:lnTo>
                </a:path>
              </a:pathLst>
            </a:custGeom>
            <a:ln w="12700">
              <a:solidFill>
                <a:srgbClr val="CF2D1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9917430" y="33019"/>
            <a:ext cx="2174240" cy="1244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50" spc="60" dirty="0">
                <a:latin typeface="Calibri"/>
                <a:cs typeface="Calibri"/>
              </a:rPr>
              <a:t>CSP004_C_E:</a:t>
            </a:r>
            <a:r>
              <a:rPr sz="650" spc="35" dirty="0">
                <a:latin typeface="Calibri"/>
                <a:cs typeface="Calibri"/>
              </a:rPr>
              <a:t> </a:t>
            </a:r>
            <a:r>
              <a:rPr sz="650" spc="55" dirty="0">
                <a:latin typeface="Calibri"/>
                <a:cs typeface="Calibri"/>
              </a:rPr>
              <a:t>Abdelkader</a:t>
            </a:r>
            <a:r>
              <a:rPr sz="650" spc="30" dirty="0">
                <a:latin typeface="Calibri"/>
                <a:cs typeface="Calibri"/>
              </a:rPr>
              <a:t> </a:t>
            </a:r>
            <a:r>
              <a:rPr sz="650" spc="60" dirty="0">
                <a:latin typeface="Calibri"/>
                <a:cs typeface="Calibri"/>
              </a:rPr>
              <a:t>Shaaban</a:t>
            </a:r>
            <a:r>
              <a:rPr sz="650" spc="40" dirty="0">
                <a:latin typeface="Calibri"/>
                <a:cs typeface="Calibri"/>
              </a:rPr>
              <a:t> </a:t>
            </a:r>
            <a:r>
              <a:rPr sz="650" spc="55" dirty="0">
                <a:latin typeface="Calibri"/>
                <a:cs typeface="Calibri"/>
              </a:rPr>
              <a:t>και</a:t>
            </a:r>
            <a:r>
              <a:rPr sz="650" spc="25" dirty="0">
                <a:latin typeface="Calibri"/>
                <a:cs typeface="Calibri"/>
              </a:rPr>
              <a:t> </a:t>
            </a:r>
            <a:r>
              <a:rPr sz="650" spc="50" dirty="0">
                <a:latin typeface="Calibri"/>
                <a:cs typeface="Calibri"/>
              </a:rPr>
              <a:t>Stefan</a:t>
            </a:r>
            <a:r>
              <a:rPr sz="650" spc="30" dirty="0">
                <a:latin typeface="Calibri"/>
                <a:cs typeface="Calibri"/>
              </a:rPr>
              <a:t> </a:t>
            </a:r>
            <a:r>
              <a:rPr sz="650" spc="50" dirty="0">
                <a:latin typeface="Calibri"/>
                <a:cs typeface="Calibri"/>
              </a:rPr>
              <a:t>Schauer</a:t>
            </a:r>
            <a:endParaRPr sz="65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1102340" y="6345872"/>
            <a:ext cx="165735" cy="1079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715"/>
              </a:lnSpc>
            </a:pPr>
            <a:r>
              <a:rPr sz="650" spc="30" dirty="0">
                <a:latin typeface="Calibri"/>
                <a:cs typeface="Calibri"/>
              </a:rPr>
              <a:t>10</a:t>
            </a:r>
            <a:endParaRPr sz="650">
              <a:latin typeface="Calibri"/>
              <a:cs typeface="Calibri"/>
            </a:endParaRPr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875030" y="761365"/>
            <a:ext cx="316928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959100" algn="l"/>
              </a:tabLst>
            </a:pPr>
            <a:r>
              <a:rPr spc="260" dirty="0">
                <a:solidFill>
                  <a:srgbClr val="000000"/>
                </a:solidFill>
              </a:rPr>
              <a:t>W</a:t>
            </a:r>
            <a:r>
              <a:rPr spc="125" dirty="0">
                <a:solidFill>
                  <a:srgbClr val="000000"/>
                </a:solidFill>
              </a:rPr>
              <a:t>i</a:t>
            </a:r>
            <a:r>
              <a:rPr spc="135" dirty="0">
                <a:solidFill>
                  <a:srgbClr val="000000"/>
                </a:solidFill>
              </a:rPr>
              <a:t>r</a:t>
            </a:r>
            <a:r>
              <a:rPr spc="160" dirty="0">
                <a:solidFill>
                  <a:srgbClr val="000000"/>
                </a:solidFill>
              </a:rPr>
              <a:t>e</a:t>
            </a:r>
            <a:r>
              <a:rPr spc="145" dirty="0">
                <a:solidFill>
                  <a:srgbClr val="000000"/>
                </a:solidFill>
              </a:rPr>
              <a:t>s</a:t>
            </a:r>
            <a:r>
              <a:rPr spc="170" dirty="0">
                <a:solidFill>
                  <a:srgbClr val="000000"/>
                </a:solidFill>
              </a:rPr>
              <a:t>h</a:t>
            </a:r>
            <a:r>
              <a:rPr spc="160" dirty="0">
                <a:solidFill>
                  <a:srgbClr val="000000"/>
                </a:solidFill>
              </a:rPr>
              <a:t>a</a:t>
            </a:r>
            <a:r>
              <a:rPr spc="135" dirty="0">
                <a:solidFill>
                  <a:srgbClr val="000000"/>
                </a:solidFill>
              </a:rPr>
              <a:t>r</a:t>
            </a:r>
            <a:r>
              <a:rPr spc="100" dirty="0">
                <a:solidFill>
                  <a:srgbClr val="000000"/>
                </a:solidFill>
              </a:rPr>
              <a:t>k</a:t>
            </a:r>
            <a:r>
              <a:rPr spc="190" dirty="0">
                <a:solidFill>
                  <a:srgbClr val="000000"/>
                </a:solidFill>
              </a:rPr>
              <a:t> </a:t>
            </a:r>
            <a:r>
              <a:rPr spc="210" dirty="0">
                <a:solidFill>
                  <a:srgbClr val="000000"/>
                </a:solidFill>
              </a:rPr>
              <a:t>Π</a:t>
            </a:r>
            <a:r>
              <a:rPr spc="165" dirty="0">
                <a:solidFill>
                  <a:srgbClr val="000000"/>
                </a:solidFill>
              </a:rPr>
              <a:t>α</a:t>
            </a:r>
            <a:r>
              <a:rPr spc="160" dirty="0">
                <a:solidFill>
                  <a:srgbClr val="000000"/>
                </a:solidFill>
              </a:rPr>
              <a:t>ρ</a:t>
            </a:r>
            <a:r>
              <a:rPr spc="165" dirty="0">
                <a:solidFill>
                  <a:srgbClr val="000000"/>
                </a:solidFill>
              </a:rPr>
              <a:t>ά</a:t>
            </a:r>
            <a:r>
              <a:rPr spc="155" dirty="0">
                <a:solidFill>
                  <a:srgbClr val="000000"/>
                </a:solidFill>
              </a:rPr>
              <a:t>δ</a:t>
            </a:r>
            <a:r>
              <a:rPr spc="145" dirty="0">
                <a:solidFill>
                  <a:srgbClr val="000000"/>
                </a:solidFill>
              </a:rPr>
              <a:t>ε</a:t>
            </a:r>
            <a:r>
              <a:rPr spc="114" dirty="0">
                <a:solidFill>
                  <a:srgbClr val="000000"/>
                </a:solidFill>
              </a:rPr>
              <a:t>ι</a:t>
            </a:r>
            <a:r>
              <a:rPr spc="150" dirty="0">
                <a:solidFill>
                  <a:srgbClr val="000000"/>
                </a:solidFill>
              </a:rPr>
              <a:t>γ</a:t>
            </a:r>
            <a:r>
              <a:rPr spc="170" dirty="0">
                <a:solidFill>
                  <a:srgbClr val="000000"/>
                </a:solidFill>
              </a:rPr>
              <a:t>μ</a:t>
            </a:r>
            <a:r>
              <a:rPr spc="105" dirty="0">
                <a:solidFill>
                  <a:srgbClr val="000000"/>
                </a:solidFill>
              </a:rPr>
              <a:t>α</a:t>
            </a:r>
            <a:r>
              <a:rPr dirty="0">
                <a:solidFill>
                  <a:srgbClr val="000000"/>
                </a:solidFill>
              </a:rPr>
              <a:t>	</a:t>
            </a:r>
            <a:endParaRPr spc="65" dirty="0">
              <a:solidFill>
                <a:srgbClr val="000000"/>
              </a:solidFill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5614828" y="4370069"/>
            <a:ext cx="1514475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80" dirty="0">
                <a:solidFill>
                  <a:srgbClr val="FF0000"/>
                </a:solidFill>
                <a:latin typeface="Calibri"/>
                <a:cs typeface="Calibri"/>
              </a:rPr>
              <a:t>Καταχωρητές</a:t>
            </a:r>
            <a:r>
              <a:rPr sz="1100" spc="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100" spc="70" dirty="0">
                <a:solidFill>
                  <a:srgbClr val="FF0000"/>
                </a:solidFill>
                <a:latin typeface="Calibri"/>
                <a:cs typeface="Calibri"/>
              </a:rPr>
              <a:t>και</a:t>
            </a:r>
            <a:r>
              <a:rPr sz="1100" spc="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100" spc="55" dirty="0">
                <a:solidFill>
                  <a:srgbClr val="FF0000"/>
                </a:solidFill>
                <a:latin typeface="Calibri"/>
                <a:cs typeface="Calibri"/>
              </a:rPr>
              <a:t>τιμές</a:t>
            </a:r>
            <a:endParaRPr sz="11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6042660" cy="6879590"/>
            <a:chOff x="0" y="0"/>
            <a:chExt cx="6042660" cy="6879590"/>
          </a:xfrm>
        </p:grpSpPr>
        <p:sp>
          <p:nvSpPr>
            <p:cNvPr id="3" name="object 3"/>
            <p:cNvSpPr/>
            <p:nvPr/>
          </p:nvSpPr>
          <p:spPr>
            <a:xfrm>
              <a:off x="4497704" y="5112385"/>
              <a:ext cx="797560" cy="1738630"/>
            </a:xfrm>
            <a:custGeom>
              <a:avLst/>
              <a:gdLst/>
              <a:ahLst/>
              <a:cxnLst/>
              <a:rect l="l" t="t" r="r" b="b"/>
              <a:pathLst>
                <a:path w="797560" h="1738629">
                  <a:moveTo>
                    <a:pt x="609917" y="0"/>
                  </a:moveTo>
                  <a:lnTo>
                    <a:pt x="561340" y="6667"/>
                  </a:lnTo>
                  <a:lnTo>
                    <a:pt x="516572" y="25400"/>
                  </a:lnTo>
                  <a:lnTo>
                    <a:pt x="478155" y="55244"/>
                  </a:lnTo>
                  <a:lnTo>
                    <a:pt x="448310" y="94614"/>
                  </a:lnTo>
                  <a:lnTo>
                    <a:pt x="428625" y="142239"/>
                  </a:lnTo>
                  <a:lnTo>
                    <a:pt x="0" y="1738629"/>
                  </a:lnTo>
                  <a:lnTo>
                    <a:pt x="27940" y="1738629"/>
                  </a:lnTo>
                  <a:lnTo>
                    <a:pt x="453707" y="148907"/>
                  </a:lnTo>
                  <a:lnTo>
                    <a:pt x="470217" y="107950"/>
                  </a:lnTo>
                  <a:lnTo>
                    <a:pt x="496252" y="74294"/>
                  </a:lnTo>
                  <a:lnTo>
                    <a:pt x="529272" y="48577"/>
                  </a:lnTo>
                  <a:lnTo>
                    <a:pt x="567690" y="32384"/>
                  </a:lnTo>
                  <a:lnTo>
                    <a:pt x="609282" y="26669"/>
                  </a:lnTo>
                  <a:lnTo>
                    <a:pt x="698432" y="26669"/>
                  </a:lnTo>
                  <a:lnTo>
                    <a:pt x="658812" y="6667"/>
                  </a:lnTo>
                  <a:lnTo>
                    <a:pt x="609917" y="0"/>
                  </a:lnTo>
                  <a:close/>
                </a:path>
                <a:path w="797560" h="1738629">
                  <a:moveTo>
                    <a:pt x="698432" y="26669"/>
                  </a:moveTo>
                  <a:lnTo>
                    <a:pt x="609282" y="26669"/>
                  </a:lnTo>
                  <a:lnTo>
                    <a:pt x="652145" y="32384"/>
                  </a:lnTo>
                  <a:lnTo>
                    <a:pt x="709295" y="60959"/>
                  </a:lnTo>
                  <a:lnTo>
                    <a:pt x="750252" y="109537"/>
                  </a:lnTo>
                  <a:lnTo>
                    <a:pt x="770572" y="170497"/>
                  </a:lnTo>
                  <a:lnTo>
                    <a:pt x="771525" y="202882"/>
                  </a:lnTo>
                  <a:lnTo>
                    <a:pt x="766127" y="235584"/>
                  </a:lnTo>
                  <a:lnTo>
                    <a:pt x="362585" y="1738629"/>
                  </a:lnTo>
                  <a:lnTo>
                    <a:pt x="390207" y="1738629"/>
                  </a:lnTo>
                  <a:lnTo>
                    <a:pt x="791210" y="242252"/>
                  </a:lnTo>
                  <a:lnTo>
                    <a:pt x="797560" y="204787"/>
                  </a:lnTo>
                  <a:lnTo>
                    <a:pt x="796290" y="167322"/>
                  </a:lnTo>
                  <a:lnTo>
                    <a:pt x="772795" y="96202"/>
                  </a:lnTo>
                  <a:lnTo>
                    <a:pt x="724217" y="39687"/>
                  </a:lnTo>
                  <a:lnTo>
                    <a:pt x="698432" y="26669"/>
                  </a:lnTo>
                  <a:close/>
                </a:path>
              </a:pathLst>
            </a:custGeom>
            <a:solidFill>
              <a:srgbClr val="D679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2933700" y="635"/>
              <a:ext cx="1818639" cy="6857365"/>
            </a:xfrm>
            <a:custGeom>
              <a:avLst/>
              <a:gdLst/>
              <a:ahLst/>
              <a:cxnLst/>
              <a:rect l="l" t="t" r="r" b="b"/>
              <a:pathLst>
                <a:path w="1818639" h="6857365">
                  <a:moveTo>
                    <a:pt x="1818322" y="0"/>
                  </a:moveTo>
                  <a:lnTo>
                    <a:pt x="0" y="6857365"/>
                  </a:lnTo>
                </a:path>
              </a:pathLst>
            </a:custGeom>
            <a:ln w="22225">
              <a:solidFill>
                <a:srgbClr val="D6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3497579" y="18097"/>
              <a:ext cx="2545080" cy="6837045"/>
            </a:xfrm>
            <a:custGeom>
              <a:avLst/>
              <a:gdLst/>
              <a:ahLst/>
              <a:cxnLst/>
              <a:rect l="l" t="t" r="r" b="b"/>
              <a:pathLst>
                <a:path w="2545079" h="6837045">
                  <a:moveTo>
                    <a:pt x="1321435" y="2282825"/>
                  </a:moveTo>
                  <a:lnTo>
                    <a:pt x="1271587" y="2291080"/>
                  </a:lnTo>
                  <a:lnTo>
                    <a:pt x="1226185" y="2312352"/>
                  </a:lnTo>
                  <a:lnTo>
                    <a:pt x="1187767" y="2345055"/>
                  </a:lnTo>
                  <a:lnTo>
                    <a:pt x="1159510" y="2388870"/>
                  </a:lnTo>
                  <a:lnTo>
                    <a:pt x="1159510" y="2390140"/>
                  </a:lnTo>
                  <a:lnTo>
                    <a:pt x="819150" y="3658235"/>
                  </a:lnTo>
                  <a:lnTo>
                    <a:pt x="0" y="6835457"/>
                  </a:lnTo>
                  <a:lnTo>
                    <a:pt x="6667" y="6836092"/>
                  </a:lnTo>
                  <a:lnTo>
                    <a:pt x="20955" y="6836727"/>
                  </a:lnTo>
                  <a:lnTo>
                    <a:pt x="26670" y="6836727"/>
                  </a:lnTo>
                  <a:lnTo>
                    <a:pt x="843365" y="3664267"/>
                  </a:lnTo>
                  <a:lnTo>
                    <a:pt x="1183322" y="2397760"/>
                  </a:lnTo>
                  <a:lnTo>
                    <a:pt x="1208087" y="2360295"/>
                  </a:lnTo>
                  <a:lnTo>
                    <a:pt x="1241107" y="2332037"/>
                  </a:lnTo>
                  <a:lnTo>
                    <a:pt x="1279842" y="2313940"/>
                  </a:lnTo>
                  <a:lnTo>
                    <a:pt x="1322705" y="2307272"/>
                  </a:lnTo>
                  <a:lnTo>
                    <a:pt x="1417637" y="2307272"/>
                  </a:lnTo>
                  <a:lnTo>
                    <a:pt x="1372870" y="2289175"/>
                  </a:lnTo>
                  <a:lnTo>
                    <a:pt x="1321435" y="2282825"/>
                  </a:lnTo>
                  <a:close/>
                </a:path>
                <a:path w="2545079" h="6837045">
                  <a:moveTo>
                    <a:pt x="1417637" y="2307272"/>
                  </a:moveTo>
                  <a:lnTo>
                    <a:pt x="1322705" y="2307272"/>
                  </a:lnTo>
                  <a:lnTo>
                    <a:pt x="1366837" y="2312987"/>
                  </a:lnTo>
                  <a:lnTo>
                    <a:pt x="1412557" y="2333942"/>
                  </a:lnTo>
                  <a:lnTo>
                    <a:pt x="1448435" y="2366962"/>
                  </a:lnTo>
                  <a:lnTo>
                    <a:pt x="1472565" y="2408872"/>
                  </a:lnTo>
                  <a:lnTo>
                    <a:pt x="1483042" y="2456180"/>
                  </a:lnTo>
                  <a:lnTo>
                    <a:pt x="1477962" y="2506345"/>
                  </a:lnTo>
                  <a:lnTo>
                    <a:pt x="1220152" y="3457575"/>
                  </a:lnTo>
                  <a:lnTo>
                    <a:pt x="1214120" y="3492817"/>
                  </a:lnTo>
                  <a:lnTo>
                    <a:pt x="1215072" y="3525837"/>
                  </a:lnTo>
                  <a:lnTo>
                    <a:pt x="1215072" y="3528377"/>
                  </a:lnTo>
                  <a:lnTo>
                    <a:pt x="1223010" y="3562985"/>
                  </a:lnTo>
                  <a:lnTo>
                    <a:pt x="1258570" y="3626167"/>
                  </a:lnTo>
                  <a:lnTo>
                    <a:pt x="1314767" y="3669665"/>
                  </a:lnTo>
                  <a:lnTo>
                    <a:pt x="1397635" y="3688715"/>
                  </a:lnTo>
                  <a:lnTo>
                    <a:pt x="1444625" y="3682365"/>
                  </a:lnTo>
                  <a:lnTo>
                    <a:pt x="1487805" y="3664267"/>
                  </a:lnTo>
                  <a:lnTo>
                    <a:pt x="1490662" y="3662362"/>
                  </a:lnTo>
                  <a:lnTo>
                    <a:pt x="1403985" y="3662362"/>
                  </a:lnTo>
                  <a:lnTo>
                    <a:pt x="1354137" y="3656965"/>
                  </a:lnTo>
                  <a:lnTo>
                    <a:pt x="1299210" y="3629977"/>
                  </a:lnTo>
                  <a:lnTo>
                    <a:pt x="1259205" y="3583940"/>
                  </a:lnTo>
                  <a:lnTo>
                    <a:pt x="1239202" y="3525837"/>
                  </a:lnTo>
                  <a:lnTo>
                    <a:pt x="1238567" y="3495040"/>
                  </a:lnTo>
                  <a:lnTo>
                    <a:pt x="1243965" y="3463925"/>
                  </a:lnTo>
                  <a:lnTo>
                    <a:pt x="1502092" y="2512695"/>
                  </a:lnTo>
                  <a:lnTo>
                    <a:pt x="1508442" y="2464117"/>
                  </a:lnTo>
                  <a:lnTo>
                    <a:pt x="1502092" y="2417127"/>
                  </a:lnTo>
                  <a:lnTo>
                    <a:pt x="1483995" y="2373630"/>
                  </a:lnTo>
                  <a:lnTo>
                    <a:pt x="1455737" y="2336482"/>
                  </a:lnTo>
                  <a:lnTo>
                    <a:pt x="1418272" y="2307590"/>
                  </a:lnTo>
                  <a:lnTo>
                    <a:pt x="1417637" y="2307272"/>
                  </a:lnTo>
                  <a:close/>
                </a:path>
                <a:path w="2545079" h="6837045">
                  <a:moveTo>
                    <a:pt x="2545080" y="0"/>
                  </a:moveTo>
                  <a:lnTo>
                    <a:pt x="2518410" y="0"/>
                  </a:lnTo>
                  <a:lnTo>
                    <a:pt x="1939290" y="2100580"/>
                  </a:lnTo>
                  <a:lnTo>
                    <a:pt x="1547495" y="3545840"/>
                  </a:lnTo>
                  <a:lnTo>
                    <a:pt x="1526540" y="3591560"/>
                  </a:lnTo>
                  <a:lnTo>
                    <a:pt x="1493520" y="3627755"/>
                  </a:lnTo>
                  <a:lnTo>
                    <a:pt x="1451610" y="3651885"/>
                  </a:lnTo>
                  <a:lnTo>
                    <a:pt x="1403985" y="3662362"/>
                  </a:lnTo>
                  <a:lnTo>
                    <a:pt x="1490662" y="3662362"/>
                  </a:lnTo>
                  <a:lnTo>
                    <a:pt x="1525270" y="3636010"/>
                  </a:lnTo>
                  <a:lnTo>
                    <a:pt x="1554162" y="3598545"/>
                  </a:lnTo>
                  <a:lnTo>
                    <a:pt x="1572895" y="3553460"/>
                  </a:lnTo>
                  <a:lnTo>
                    <a:pt x="1964690" y="2108200"/>
                  </a:lnTo>
                  <a:lnTo>
                    <a:pt x="2540000" y="16510"/>
                  </a:lnTo>
                  <a:lnTo>
                    <a:pt x="2543810" y="3810"/>
                  </a:lnTo>
                  <a:lnTo>
                    <a:pt x="2545080" y="0"/>
                  </a:lnTo>
                  <a:close/>
                </a:path>
              </a:pathLst>
            </a:custGeom>
            <a:solidFill>
              <a:srgbClr val="FFB8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5841364" cy="6858000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9917430" y="33019"/>
            <a:ext cx="2174240" cy="1244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50" spc="60" dirty="0">
                <a:solidFill>
                  <a:srgbClr val="FFFFFF"/>
                </a:solidFill>
                <a:latin typeface="Calibri"/>
                <a:cs typeface="Calibri"/>
              </a:rPr>
              <a:t>CSP004_C_E:</a:t>
            </a:r>
            <a:r>
              <a:rPr sz="65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650" spc="55" dirty="0">
                <a:solidFill>
                  <a:srgbClr val="FFFFFF"/>
                </a:solidFill>
                <a:latin typeface="Calibri"/>
                <a:cs typeface="Calibri"/>
              </a:rPr>
              <a:t>Abdelkader</a:t>
            </a:r>
            <a:r>
              <a:rPr sz="65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650" spc="60" dirty="0">
                <a:solidFill>
                  <a:srgbClr val="FFFFFF"/>
                </a:solidFill>
                <a:latin typeface="Calibri"/>
                <a:cs typeface="Calibri"/>
              </a:rPr>
              <a:t>Shaaban</a:t>
            </a:r>
            <a:r>
              <a:rPr sz="65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650" spc="55" dirty="0">
                <a:solidFill>
                  <a:srgbClr val="FFFFFF"/>
                </a:solidFill>
                <a:latin typeface="Calibri"/>
                <a:cs typeface="Calibri"/>
              </a:rPr>
              <a:t>και</a:t>
            </a:r>
            <a:r>
              <a:rPr sz="650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650" spc="50" dirty="0">
                <a:solidFill>
                  <a:srgbClr val="FFFFFF"/>
                </a:solidFill>
                <a:latin typeface="Calibri"/>
                <a:cs typeface="Calibri"/>
              </a:rPr>
              <a:t>Stefan</a:t>
            </a:r>
            <a:r>
              <a:rPr sz="65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650" spc="50" dirty="0">
                <a:solidFill>
                  <a:srgbClr val="FFFFFF"/>
                </a:solidFill>
                <a:latin typeface="Calibri"/>
                <a:cs typeface="Calibri"/>
              </a:rPr>
              <a:t>Schauer</a:t>
            </a:r>
            <a:endParaRPr sz="650">
              <a:latin typeface="Calibri"/>
              <a:cs typeface="Calibri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5920104" y="2826656"/>
            <a:ext cx="2521585" cy="724535"/>
          </a:xfrm>
          <a:prstGeom prst="rect">
            <a:avLst/>
          </a:prstGeom>
        </p:spPr>
        <p:txBody>
          <a:bodyPr vert="horz" wrap="square" lIns="0" tIns="628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95"/>
              </a:spcBef>
            </a:pPr>
            <a:r>
              <a:rPr sz="2250" spc="114" dirty="0"/>
              <a:t>Επιθετικά</a:t>
            </a:r>
            <a:r>
              <a:rPr sz="2250" spc="85" dirty="0"/>
              <a:t> </a:t>
            </a:r>
            <a:r>
              <a:rPr sz="2250" spc="100" dirty="0"/>
              <a:t>εργαλεία</a:t>
            </a:r>
            <a:endParaRPr sz="2250"/>
          </a:p>
          <a:p>
            <a:pPr marL="12700">
              <a:lnSpc>
                <a:spcPct val="100000"/>
              </a:lnSpc>
              <a:spcBef>
                <a:spcPts val="305"/>
              </a:spcBef>
            </a:pPr>
            <a:r>
              <a:rPr sz="1750" spc="85" dirty="0">
                <a:solidFill>
                  <a:srgbClr val="FFB800"/>
                </a:solidFill>
              </a:rPr>
              <a:t>Scapy</a:t>
            </a:r>
            <a:endParaRPr sz="1750"/>
          </a:p>
        </p:txBody>
      </p:sp>
      <p:pic>
        <p:nvPicPr>
          <p:cNvPr id="9" name="object 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549832" y="5747702"/>
            <a:ext cx="3246120" cy="602297"/>
          </a:xfrm>
          <a:prstGeom prst="rect">
            <a:avLst/>
          </a:prstGeom>
        </p:spPr>
      </p:pic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883400" y="0"/>
            <a:ext cx="4377690" cy="6879590"/>
            <a:chOff x="6883400" y="0"/>
            <a:chExt cx="4377690" cy="6879590"/>
          </a:xfrm>
        </p:grpSpPr>
        <p:sp>
          <p:nvSpPr>
            <p:cNvPr id="3" name="object 3"/>
            <p:cNvSpPr/>
            <p:nvPr/>
          </p:nvSpPr>
          <p:spPr>
            <a:xfrm>
              <a:off x="6894512" y="635"/>
              <a:ext cx="1818639" cy="6857365"/>
            </a:xfrm>
            <a:custGeom>
              <a:avLst/>
              <a:gdLst/>
              <a:ahLst/>
              <a:cxnLst/>
              <a:rect l="l" t="t" r="r" b="b"/>
              <a:pathLst>
                <a:path w="1818640" h="6857365">
                  <a:moveTo>
                    <a:pt x="0" y="6857365"/>
                  </a:moveTo>
                  <a:lnTo>
                    <a:pt x="1818322" y="0"/>
                  </a:lnTo>
                </a:path>
              </a:pathLst>
            </a:custGeom>
            <a:ln w="22224">
              <a:solidFill>
                <a:srgbClr val="D6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7895589" y="5207317"/>
              <a:ext cx="755650" cy="1644650"/>
            </a:xfrm>
            <a:custGeom>
              <a:avLst/>
              <a:gdLst/>
              <a:ahLst/>
              <a:cxnLst/>
              <a:rect l="l" t="t" r="r" b="b"/>
              <a:pathLst>
                <a:path w="755650" h="1644650">
                  <a:moveTo>
                    <a:pt x="577850" y="0"/>
                  </a:moveTo>
                  <a:lnTo>
                    <a:pt x="531812" y="6350"/>
                  </a:lnTo>
                  <a:lnTo>
                    <a:pt x="489584" y="24130"/>
                  </a:lnTo>
                  <a:lnTo>
                    <a:pt x="453072" y="52387"/>
                  </a:lnTo>
                  <a:lnTo>
                    <a:pt x="424497" y="89535"/>
                  </a:lnTo>
                  <a:lnTo>
                    <a:pt x="406082" y="134620"/>
                  </a:lnTo>
                  <a:lnTo>
                    <a:pt x="0" y="1644650"/>
                  </a:lnTo>
                  <a:lnTo>
                    <a:pt x="26352" y="1644650"/>
                  </a:lnTo>
                  <a:lnTo>
                    <a:pt x="429894" y="140970"/>
                  </a:lnTo>
                  <a:lnTo>
                    <a:pt x="449897" y="95250"/>
                  </a:lnTo>
                  <a:lnTo>
                    <a:pt x="481964" y="59372"/>
                  </a:lnTo>
                  <a:lnTo>
                    <a:pt x="522604" y="35560"/>
                  </a:lnTo>
                  <a:lnTo>
                    <a:pt x="569277" y="25400"/>
                  </a:lnTo>
                  <a:lnTo>
                    <a:pt x="661727" y="25400"/>
                  </a:lnTo>
                  <a:lnTo>
                    <a:pt x="624204" y="6350"/>
                  </a:lnTo>
                  <a:lnTo>
                    <a:pt x="577850" y="0"/>
                  </a:lnTo>
                  <a:close/>
                </a:path>
                <a:path w="755650" h="1644650">
                  <a:moveTo>
                    <a:pt x="661727" y="25400"/>
                  </a:moveTo>
                  <a:lnTo>
                    <a:pt x="569277" y="25400"/>
                  </a:lnTo>
                  <a:lnTo>
                    <a:pt x="617854" y="30797"/>
                  </a:lnTo>
                  <a:lnTo>
                    <a:pt x="671829" y="57785"/>
                  </a:lnTo>
                  <a:lnTo>
                    <a:pt x="710882" y="103822"/>
                  </a:lnTo>
                  <a:lnTo>
                    <a:pt x="729932" y="161290"/>
                  </a:lnTo>
                  <a:lnTo>
                    <a:pt x="730884" y="192087"/>
                  </a:lnTo>
                  <a:lnTo>
                    <a:pt x="725804" y="222885"/>
                  </a:lnTo>
                  <a:lnTo>
                    <a:pt x="343534" y="1644650"/>
                  </a:lnTo>
                  <a:lnTo>
                    <a:pt x="369887" y="1644650"/>
                  </a:lnTo>
                  <a:lnTo>
                    <a:pt x="749617" y="229235"/>
                  </a:lnTo>
                  <a:lnTo>
                    <a:pt x="755650" y="193675"/>
                  </a:lnTo>
                  <a:lnTo>
                    <a:pt x="754379" y="158115"/>
                  </a:lnTo>
                  <a:lnTo>
                    <a:pt x="732154" y="90805"/>
                  </a:lnTo>
                  <a:lnTo>
                    <a:pt x="686117" y="37782"/>
                  </a:lnTo>
                  <a:lnTo>
                    <a:pt x="661727" y="25400"/>
                  </a:lnTo>
                  <a:close/>
                </a:path>
              </a:pathLst>
            </a:custGeom>
            <a:solidFill>
              <a:srgbClr val="D679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549832" y="6167437"/>
              <a:ext cx="3293427" cy="611187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897687" y="2855912"/>
              <a:ext cx="4363084" cy="3287395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396240" y="795972"/>
            <a:ext cx="4951095" cy="908050"/>
          </a:xfrm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12700" marR="5080">
              <a:lnSpc>
                <a:spcPts val="2300"/>
              </a:lnSpc>
              <a:spcBef>
                <a:spcPts val="260"/>
              </a:spcBef>
            </a:pPr>
            <a:r>
              <a:rPr sz="2000" spc="170" dirty="0">
                <a:latin typeface="Times New Roman"/>
                <a:cs typeface="Times New Roman"/>
              </a:rPr>
              <a:t>SCAPY:</a:t>
            </a:r>
            <a:r>
              <a:rPr sz="2000" spc="195" dirty="0">
                <a:latin typeface="Times New Roman"/>
                <a:cs typeface="Times New Roman"/>
              </a:rPr>
              <a:t> </a:t>
            </a:r>
            <a:r>
              <a:rPr sz="2000" spc="165" dirty="0">
                <a:latin typeface="Times New Roman"/>
                <a:cs typeface="Times New Roman"/>
              </a:rPr>
              <a:t>Δημιουργία/Αποστολή</a:t>
            </a:r>
            <a:r>
              <a:rPr sz="2000" spc="210" dirty="0">
                <a:latin typeface="Times New Roman"/>
                <a:cs typeface="Times New Roman"/>
              </a:rPr>
              <a:t> </a:t>
            </a:r>
            <a:r>
              <a:rPr sz="2000" spc="145" dirty="0">
                <a:latin typeface="Times New Roman"/>
                <a:cs typeface="Times New Roman"/>
              </a:rPr>
              <a:t>πακέτου </a:t>
            </a:r>
            <a:r>
              <a:rPr sz="2000" spc="-484" dirty="0">
                <a:latin typeface="Times New Roman"/>
                <a:cs typeface="Times New Roman"/>
              </a:rPr>
              <a:t> </a:t>
            </a:r>
            <a:r>
              <a:rPr sz="2000" spc="150" dirty="0">
                <a:latin typeface="Times New Roman"/>
                <a:cs typeface="Times New Roman"/>
              </a:rPr>
              <a:t>δεδομένων</a:t>
            </a:r>
            <a:endParaRPr sz="2000">
              <a:latin typeface="Times New Roman"/>
              <a:cs typeface="Times New Roman"/>
            </a:endParaRPr>
          </a:p>
          <a:p>
            <a:pPr marL="518159">
              <a:lnSpc>
                <a:spcPct val="100000"/>
              </a:lnSpc>
              <a:spcBef>
                <a:spcPts val="869"/>
              </a:spcBef>
            </a:pPr>
            <a:r>
              <a:rPr sz="1100" spc="130" dirty="0">
                <a:latin typeface="Calibri"/>
                <a:cs typeface="Calibri"/>
              </a:rPr>
              <a:t>Δημιουργία</a:t>
            </a:r>
            <a:r>
              <a:rPr sz="1100" spc="55" dirty="0">
                <a:latin typeface="Calibri"/>
                <a:cs typeface="Calibri"/>
              </a:rPr>
              <a:t> </a:t>
            </a:r>
            <a:r>
              <a:rPr sz="1100" spc="135" dirty="0">
                <a:latin typeface="Calibri"/>
                <a:cs typeface="Calibri"/>
              </a:rPr>
              <a:t>πακέτων</a:t>
            </a:r>
            <a:r>
              <a:rPr sz="1100" spc="50" dirty="0">
                <a:latin typeface="Calibri"/>
                <a:cs typeface="Calibri"/>
              </a:rPr>
              <a:t> </a:t>
            </a:r>
            <a:r>
              <a:rPr sz="1100" spc="135" dirty="0">
                <a:latin typeface="Calibri"/>
                <a:cs typeface="Calibri"/>
              </a:rPr>
              <a:t>δεδομένων</a:t>
            </a:r>
            <a:r>
              <a:rPr sz="1100" spc="50" dirty="0">
                <a:latin typeface="Calibri"/>
                <a:cs typeface="Calibri"/>
              </a:rPr>
              <a:t> </a:t>
            </a:r>
            <a:r>
              <a:rPr sz="1100" spc="130" dirty="0">
                <a:latin typeface="Calibri"/>
                <a:cs typeface="Calibri"/>
              </a:rPr>
              <a:t>στο</a:t>
            </a:r>
            <a:r>
              <a:rPr sz="1100" spc="60" dirty="0">
                <a:latin typeface="Calibri"/>
                <a:cs typeface="Calibri"/>
              </a:rPr>
              <a:t> </a:t>
            </a:r>
            <a:r>
              <a:rPr sz="1100" spc="110" dirty="0">
                <a:latin typeface="Calibri"/>
                <a:cs typeface="Calibri"/>
              </a:rPr>
              <a:t>Scapy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901064" y="1953577"/>
            <a:ext cx="3569970" cy="1549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9720" indent="-287020">
              <a:lnSpc>
                <a:spcPct val="100000"/>
              </a:lnSpc>
              <a:spcBef>
                <a:spcPts val="100"/>
              </a:spcBef>
              <a:buSzPct val="164705"/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sz="850" spc="55" dirty="0">
                <a:latin typeface="Calibri"/>
                <a:cs typeface="Calibri"/>
              </a:rPr>
              <a:t>Ξεκινήστε</a:t>
            </a:r>
            <a:r>
              <a:rPr sz="850" spc="25" dirty="0">
                <a:latin typeface="Calibri"/>
                <a:cs typeface="Calibri"/>
              </a:rPr>
              <a:t> </a:t>
            </a:r>
            <a:r>
              <a:rPr sz="850" spc="55" dirty="0">
                <a:latin typeface="Calibri"/>
                <a:cs typeface="Calibri"/>
              </a:rPr>
              <a:t>το</a:t>
            </a:r>
            <a:r>
              <a:rPr sz="850" spc="25" dirty="0">
                <a:latin typeface="Calibri"/>
                <a:cs typeface="Calibri"/>
              </a:rPr>
              <a:t> </a:t>
            </a:r>
            <a:r>
              <a:rPr sz="850" spc="55" dirty="0">
                <a:latin typeface="Calibri"/>
                <a:cs typeface="Calibri"/>
              </a:rPr>
              <a:t>Scapy</a:t>
            </a:r>
            <a:r>
              <a:rPr sz="850" spc="25" dirty="0">
                <a:latin typeface="Calibri"/>
                <a:cs typeface="Calibri"/>
              </a:rPr>
              <a:t> </a:t>
            </a:r>
            <a:r>
              <a:rPr sz="850" spc="55" dirty="0">
                <a:latin typeface="Calibri"/>
                <a:cs typeface="Calibri"/>
              </a:rPr>
              <a:t>και</a:t>
            </a:r>
            <a:r>
              <a:rPr sz="850" spc="25" dirty="0">
                <a:latin typeface="Calibri"/>
                <a:cs typeface="Calibri"/>
              </a:rPr>
              <a:t> </a:t>
            </a:r>
            <a:r>
              <a:rPr sz="850" spc="65" dirty="0">
                <a:latin typeface="Calibri"/>
                <a:cs typeface="Calibri"/>
              </a:rPr>
              <a:t>θα</a:t>
            </a:r>
            <a:r>
              <a:rPr sz="850" spc="20" dirty="0">
                <a:latin typeface="Calibri"/>
                <a:cs typeface="Calibri"/>
              </a:rPr>
              <a:t> </a:t>
            </a:r>
            <a:r>
              <a:rPr sz="850" spc="50" dirty="0">
                <a:latin typeface="Calibri"/>
                <a:cs typeface="Calibri"/>
              </a:rPr>
              <a:t>ανοίξει</a:t>
            </a:r>
            <a:r>
              <a:rPr sz="850" spc="25" dirty="0">
                <a:latin typeface="Calibri"/>
                <a:cs typeface="Calibri"/>
              </a:rPr>
              <a:t> </a:t>
            </a:r>
            <a:r>
              <a:rPr sz="850" spc="65" dirty="0">
                <a:latin typeface="Calibri"/>
                <a:cs typeface="Calibri"/>
              </a:rPr>
              <a:t>γραμμή</a:t>
            </a:r>
            <a:r>
              <a:rPr sz="850" spc="25" dirty="0">
                <a:latin typeface="Calibri"/>
                <a:cs typeface="Calibri"/>
              </a:rPr>
              <a:t> </a:t>
            </a:r>
            <a:r>
              <a:rPr sz="850" spc="60" dirty="0">
                <a:latin typeface="Calibri"/>
                <a:cs typeface="Calibri"/>
              </a:rPr>
              <a:t>εντολών</a:t>
            </a:r>
            <a:r>
              <a:rPr sz="850" spc="30" dirty="0">
                <a:latin typeface="Calibri"/>
                <a:cs typeface="Calibri"/>
              </a:rPr>
              <a:t> </a:t>
            </a:r>
            <a:r>
              <a:rPr sz="850" spc="55" dirty="0">
                <a:latin typeface="Calibri"/>
                <a:cs typeface="Calibri"/>
              </a:rPr>
              <a:t>Python</a:t>
            </a:r>
            <a:r>
              <a:rPr sz="850" spc="25" dirty="0">
                <a:latin typeface="Calibri"/>
                <a:cs typeface="Calibri"/>
              </a:rPr>
              <a:t> </a:t>
            </a:r>
            <a:r>
              <a:rPr sz="850" spc="65" dirty="0">
                <a:latin typeface="Calibri"/>
                <a:cs typeface="Calibri"/>
              </a:rPr>
              <a:t>μέσα</a:t>
            </a:r>
            <a:endParaRPr sz="85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308340" y="33019"/>
            <a:ext cx="2174240" cy="1244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50" spc="60" dirty="0">
                <a:latin typeface="Calibri"/>
                <a:cs typeface="Calibri"/>
              </a:rPr>
              <a:t>CSP004_C_E:</a:t>
            </a:r>
            <a:r>
              <a:rPr sz="650" spc="35" dirty="0">
                <a:latin typeface="Calibri"/>
                <a:cs typeface="Calibri"/>
              </a:rPr>
              <a:t> </a:t>
            </a:r>
            <a:r>
              <a:rPr sz="650" spc="55" dirty="0">
                <a:latin typeface="Calibri"/>
                <a:cs typeface="Calibri"/>
              </a:rPr>
              <a:t>Abdelkader</a:t>
            </a:r>
            <a:r>
              <a:rPr sz="650" spc="30" dirty="0">
                <a:latin typeface="Calibri"/>
                <a:cs typeface="Calibri"/>
              </a:rPr>
              <a:t> </a:t>
            </a:r>
            <a:r>
              <a:rPr sz="650" spc="60" dirty="0">
                <a:latin typeface="Calibri"/>
                <a:cs typeface="Calibri"/>
              </a:rPr>
              <a:t>Shaaban</a:t>
            </a:r>
            <a:r>
              <a:rPr sz="650" spc="40" dirty="0">
                <a:latin typeface="Calibri"/>
                <a:cs typeface="Calibri"/>
              </a:rPr>
              <a:t> </a:t>
            </a:r>
            <a:r>
              <a:rPr sz="650" spc="55" dirty="0">
                <a:latin typeface="Calibri"/>
                <a:cs typeface="Calibri"/>
              </a:rPr>
              <a:t>και</a:t>
            </a:r>
            <a:r>
              <a:rPr sz="650" spc="25" dirty="0">
                <a:latin typeface="Calibri"/>
                <a:cs typeface="Calibri"/>
              </a:rPr>
              <a:t> </a:t>
            </a:r>
            <a:r>
              <a:rPr sz="650" spc="50" dirty="0">
                <a:latin typeface="Calibri"/>
                <a:cs typeface="Calibri"/>
              </a:rPr>
              <a:t>Stefan</a:t>
            </a:r>
            <a:r>
              <a:rPr sz="650" spc="25" dirty="0">
                <a:latin typeface="Calibri"/>
                <a:cs typeface="Calibri"/>
              </a:rPr>
              <a:t> </a:t>
            </a:r>
            <a:r>
              <a:rPr sz="650" spc="50" dirty="0">
                <a:latin typeface="Calibri"/>
                <a:cs typeface="Calibri"/>
              </a:rPr>
              <a:t>Schauer</a:t>
            </a:r>
            <a:endParaRPr sz="65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863397" y="354247"/>
            <a:ext cx="5064125" cy="161839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2700" marR="5080">
              <a:lnSpc>
                <a:spcPct val="101699"/>
              </a:lnSpc>
              <a:spcBef>
                <a:spcPts val="80"/>
              </a:spcBef>
            </a:pPr>
            <a:r>
              <a:rPr sz="1000" b="1" spc="70" dirty="0">
                <a:latin typeface="Calibri"/>
                <a:cs typeface="Calibri"/>
              </a:rPr>
              <a:t>Χρησιμοποιήστε</a:t>
            </a:r>
            <a:r>
              <a:rPr sz="1000" b="1" spc="35" dirty="0">
                <a:latin typeface="Calibri"/>
                <a:cs typeface="Calibri"/>
              </a:rPr>
              <a:t> </a:t>
            </a:r>
            <a:r>
              <a:rPr sz="1000" b="1" spc="65" dirty="0">
                <a:latin typeface="Calibri"/>
                <a:cs typeface="Calibri"/>
              </a:rPr>
              <a:t>το</a:t>
            </a:r>
            <a:r>
              <a:rPr sz="1000" b="1" spc="35" dirty="0">
                <a:latin typeface="Calibri"/>
                <a:cs typeface="Calibri"/>
              </a:rPr>
              <a:t> </a:t>
            </a:r>
            <a:r>
              <a:rPr sz="1000" b="1" spc="65" dirty="0">
                <a:latin typeface="Calibri"/>
                <a:cs typeface="Calibri"/>
              </a:rPr>
              <a:t>Wireshark</a:t>
            </a:r>
            <a:r>
              <a:rPr sz="1000" b="1" spc="30" dirty="0">
                <a:latin typeface="Calibri"/>
                <a:cs typeface="Calibri"/>
              </a:rPr>
              <a:t> </a:t>
            </a:r>
            <a:r>
              <a:rPr sz="1000" b="1" spc="65" dirty="0">
                <a:latin typeface="Calibri"/>
                <a:cs typeface="Calibri"/>
              </a:rPr>
              <a:t>για</a:t>
            </a:r>
            <a:r>
              <a:rPr sz="1000" b="1" spc="40" dirty="0">
                <a:latin typeface="Calibri"/>
                <a:cs typeface="Calibri"/>
              </a:rPr>
              <a:t> </a:t>
            </a:r>
            <a:r>
              <a:rPr sz="1000" b="1" spc="75" dirty="0">
                <a:latin typeface="Calibri"/>
                <a:cs typeface="Calibri"/>
              </a:rPr>
              <a:t>να</a:t>
            </a:r>
            <a:r>
              <a:rPr sz="1000" b="1" spc="35" dirty="0">
                <a:latin typeface="Calibri"/>
                <a:cs typeface="Calibri"/>
              </a:rPr>
              <a:t> </a:t>
            </a:r>
            <a:r>
              <a:rPr sz="1000" b="1" spc="65" dirty="0">
                <a:latin typeface="Calibri"/>
                <a:cs typeface="Calibri"/>
              </a:rPr>
              <a:t>εντοπίσετε</a:t>
            </a:r>
            <a:r>
              <a:rPr sz="1000" b="1" spc="30" dirty="0">
                <a:latin typeface="Calibri"/>
                <a:cs typeface="Calibri"/>
              </a:rPr>
              <a:t> </a:t>
            </a:r>
            <a:r>
              <a:rPr sz="1000" b="1" spc="65" dirty="0">
                <a:latin typeface="Calibri"/>
                <a:cs typeface="Calibri"/>
              </a:rPr>
              <a:t>το</a:t>
            </a:r>
            <a:r>
              <a:rPr sz="1000" b="1" spc="40" dirty="0">
                <a:latin typeface="Calibri"/>
                <a:cs typeface="Calibri"/>
              </a:rPr>
              <a:t> </a:t>
            </a:r>
            <a:r>
              <a:rPr sz="1000" b="1" spc="70" dirty="0">
                <a:latin typeface="Calibri"/>
                <a:cs typeface="Calibri"/>
              </a:rPr>
              <a:t>μήνυμα</a:t>
            </a:r>
            <a:r>
              <a:rPr sz="1000" b="1" spc="30" dirty="0">
                <a:latin typeface="Calibri"/>
                <a:cs typeface="Calibri"/>
              </a:rPr>
              <a:t> </a:t>
            </a:r>
            <a:r>
              <a:rPr sz="1000" b="1" spc="80" dirty="0">
                <a:latin typeface="Calibri"/>
                <a:cs typeface="Calibri"/>
              </a:rPr>
              <a:t>ICMP</a:t>
            </a:r>
            <a:endParaRPr sz="1000" dirty="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6270625" y="703579"/>
            <a:ext cx="364172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9085" indent="-286385">
              <a:lnSpc>
                <a:spcPct val="100000"/>
              </a:lnSpc>
              <a:spcBef>
                <a:spcPts val="100"/>
              </a:spcBef>
              <a:buSzPct val="166666"/>
              <a:buFont typeface="Arial"/>
              <a:buChar char="•"/>
              <a:tabLst>
                <a:tab pos="298450" algn="l"/>
                <a:tab pos="299085" algn="l"/>
              </a:tabLst>
            </a:pPr>
            <a:r>
              <a:rPr sz="900" spc="85" dirty="0">
                <a:latin typeface="Calibri"/>
                <a:cs typeface="Calibri"/>
              </a:rPr>
              <a:t>Εκχωρήστε</a:t>
            </a:r>
            <a:r>
              <a:rPr sz="900" spc="25" dirty="0">
                <a:latin typeface="Calibri"/>
                <a:cs typeface="Calibri"/>
              </a:rPr>
              <a:t> </a:t>
            </a:r>
            <a:r>
              <a:rPr sz="900" spc="80" dirty="0">
                <a:latin typeface="Calibri"/>
                <a:cs typeface="Calibri"/>
              </a:rPr>
              <a:t>το</a:t>
            </a:r>
            <a:r>
              <a:rPr sz="900" spc="35" dirty="0">
                <a:latin typeface="Calibri"/>
                <a:cs typeface="Calibri"/>
              </a:rPr>
              <a:t> </a:t>
            </a:r>
            <a:r>
              <a:rPr sz="900" spc="85" dirty="0">
                <a:latin typeface="Calibri"/>
                <a:cs typeface="Calibri"/>
              </a:rPr>
              <a:t>πακέτο</a:t>
            </a:r>
            <a:r>
              <a:rPr sz="900" spc="35" dirty="0">
                <a:latin typeface="Calibri"/>
                <a:cs typeface="Calibri"/>
              </a:rPr>
              <a:t> </a:t>
            </a:r>
            <a:r>
              <a:rPr sz="900" spc="90" dirty="0">
                <a:latin typeface="Calibri"/>
                <a:cs typeface="Calibri"/>
              </a:rPr>
              <a:t>δεδομένων</a:t>
            </a:r>
            <a:r>
              <a:rPr sz="900" spc="30" dirty="0">
                <a:latin typeface="Calibri"/>
                <a:cs typeface="Calibri"/>
              </a:rPr>
              <a:t> </a:t>
            </a:r>
            <a:r>
              <a:rPr sz="900" spc="85" dirty="0">
                <a:latin typeface="Calibri"/>
                <a:cs typeface="Calibri"/>
              </a:rPr>
              <a:t>σε</a:t>
            </a:r>
            <a:r>
              <a:rPr sz="900" spc="35" dirty="0">
                <a:latin typeface="Calibri"/>
                <a:cs typeface="Calibri"/>
              </a:rPr>
              <a:t> </a:t>
            </a:r>
            <a:r>
              <a:rPr sz="900" spc="80" dirty="0">
                <a:latin typeface="Calibri"/>
                <a:cs typeface="Calibri"/>
              </a:rPr>
              <a:t>μεταβλητή,</a:t>
            </a:r>
            <a:r>
              <a:rPr sz="900" spc="30" dirty="0">
                <a:latin typeface="Calibri"/>
                <a:cs typeface="Calibri"/>
              </a:rPr>
              <a:t> </a:t>
            </a:r>
            <a:r>
              <a:rPr sz="900" spc="85" dirty="0">
                <a:latin typeface="Calibri"/>
                <a:cs typeface="Calibri"/>
              </a:rPr>
              <a:t>ας</a:t>
            </a:r>
            <a:r>
              <a:rPr sz="900" spc="35" dirty="0">
                <a:latin typeface="Calibri"/>
                <a:cs typeface="Calibri"/>
              </a:rPr>
              <a:t> </a:t>
            </a:r>
            <a:r>
              <a:rPr sz="900" spc="90" dirty="0">
                <a:latin typeface="Calibri"/>
                <a:cs typeface="Calibri"/>
              </a:rPr>
              <a:t>πούμε</a:t>
            </a:r>
            <a:r>
              <a:rPr sz="900" spc="30" dirty="0">
                <a:latin typeface="Calibri"/>
                <a:cs typeface="Calibri"/>
              </a:rPr>
              <a:t> </a:t>
            </a:r>
            <a:r>
              <a:rPr sz="900" spc="45" dirty="0">
                <a:latin typeface="Calibri"/>
                <a:cs typeface="Calibri"/>
              </a:rPr>
              <a:t>.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6727825" y="932497"/>
            <a:ext cx="430530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9085" indent="-286385">
              <a:lnSpc>
                <a:spcPct val="100000"/>
              </a:lnSpc>
              <a:spcBef>
                <a:spcPts val="100"/>
              </a:spcBef>
              <a:buSzPct val="166666"/>
              <a:buFont typeface="Arial"/>
              <a:buChar char="•"/>
              <a:tabLst>
                <a:tab pos="298450" algn="l"/>
                <a:tab pos="299085" algn="l"/>
              </a:tabLst>
            </a:pPr>
            <a:r>
              <a:rPr sz="900" spc="65" dirty="0">
                <a:latin typeface="Calibri"/>
                <a:cs typeface="Calibri"/>
              </a:rPr>
              <a:t>&gt;&gt;</a:t>
            </a:r>
            <a:r>
              <a:rPr sz="900" b="1" spc="65" dirty="0">
                <a:latin typeface="Calibri"/>
                <a:cs typeface="Calibri"/>
              </a:rPr>
              <a:t>=P</a:t>
            </a:r>
            <a:r>
              <a:rPr sz="900" b="1" spc="254" dirty="0">
                <a:latin typeface="Calibri"/>
                <a:cs typeface="Calibri"/>
              </a:rPr>
              <a:t> </a:t>
            </a:r>
            <a:r>
              <a:rPr sz="900" b="1" spc="65" dirty="0">
                <a:latin typeface="Calibri"/>
                <a:cs typeface="Calibri"/>
              </a:rPr>
              <a:t>XML</a:t>
            </a:r>
            <a:r>
              <a:rPr sz="900" b="1" spc="-10" dirty="0">
                <a:latin typeface="Calibri"/>
                <a:cs typeface="Calibri"/>
              </a:rPr>
              <a:t> </a:t>
            </a:r>
            <a:r>
              <a:rPr sz="900" b="1" spc="35" dirty="0">
                <a:latin typeface="Calibri"/>
                <a:cs typeface="Calibri"/>
              </a:rPr>
              <a:t>(Extensible</a:t>
            </a:r>
            <a:r>
              <a:rPr sz="900" b="1" spc="-20" dirty="0">
                <a:latin typeface="Calibri"/>
                <a:cs typeface="Calibri"/>
              </a:rPr>
              <a:t> </a:t>
            </a:r>
            <a:r>
              <a:rPr sz="900" b="1" spc="50" dirty="0">
                <a:latin typeface="Calibri"/>
                <a:cs typeface="Calibri"/>
              </a:rPr>
              <a:t>Markup-</a:t>
            </a:r>
            <a:r>
              <a:rPr sz="900" b="1" spc="-15" dirty="0">
                <a:latin typeface="Calibri"/>
                <a:cs typeface="Calibri"/>
              </a:rPr>
              <a:t> </a:t>
            </a:r>
            <a:r>
              <a:rPr sz="900" b="1" spc="50" dirty="0">
                <a:latin typeface="Calibri"/>
                <a:cs typeface="Calibri"/>
              </a:rPr>
              <a:t>δομημένη</a:t>
            </a:r>
            <a:r>
              <a:rPr sz="900" b="1" spc="-5" dirty="0">
                <a:latin typeface="Calibri"/>
                <a:cs typeface="Calibri"/>
              </a:rPr>
              <a:t> </a:t>
            </a:r>
            <a:r>
              <a:rPr sz="900" b="1" spc="55" dirty="0">
                <a:latin typeface="Calibri"/>
                <a:cs typeface="Calibri"/>
              </a:rPr>
              <a:t>μορφή</a:t>
            </a:r>
            <a:r>
              <a:rPr sz="900" b="1" spc="-10" dirty="0">
                <a:latin typeface="Calibri"/>
                <a:cs typeface="Calibri"/>
              </a:rPr>
              <a:t> </a:t>
            </a:r>
            <a:r>
              <a:rPr sz="900" b="1" spc="45" dirty="0">
                <a:latin typeface="Calibri"/>
                <a:cs typeface="Calibri"/>
              </a:rPr>
              <a:t>ανταλλαγής</a:t>
            </a:r>
            <a:r>
              <a:rPr sz="900" b="1" spc="-10" dirty="0">
                <a:latin typeface="Calibri"/>
                <a:cs typeface="Calibri"/>
              </a:rPr>
              <a:t> </a:t>
            </a:r>
            <a:r>
              <a:rPr sz="900" b="1" spc="45" dirty="0">
                <a:latin typeface="Calibri"/>
                <a:cs typeface="Calibri"/>
              </a:rPr>
              <a:t>δεδομένωνn)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6269990" y="1155065"/>
            <a:ext cx="4902835" cy="29908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9085" marR="5080" indent="-287020">
              <a:lnSpc>
                <a:spcPct val="100000"/>
              </a:lnSpc>
              <a:spcBef>
                <a:spcPts val="100"/>
              </a:spcBef>
              <a:buSzPct val="166666"/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sz="900" spc="60" dirty="0">
                <a:latin typeface="Calibri"/>
                <a:cs typeface="Calibri"/>
              </a:rPr>
              <a:t>Ορίστε</a:t>
            </a:r>
            <a:r>
              <a:rPr sz="900" spc="30" dirty="0">
                <a:latin typeface="Calibri"/>
                <a:cs typeface="Calibri"/>
              </a:rPr>
              <a:t> </a:t>
            </a:r>
            <a:r>
              <a:rPr sz="900" spc="60" dirty="0">
                <a:latin typeface="Calibri"/>
                <a:cs typeface="Calibri"/>
              </a:rPr>
              <a:t>την</a:t>
            </a:r>
            <a:r>
              <a:rPr sz="900" spc="30" dirty="0">
                <a:latin typeface="Calibri"/>
                <a:cs typeface="Calibri"/>
              </a:rPr>
              <a:t> </a:t>
            </a:r>
            <a:r>
              <a:rPr sz="900" spc="70" dirty="0">
                <a:latin typeface="Calibri"/>
                <a:cs typeface="Calibri"/>
              </a:rPr>
              <a:t>Πηγή</a:t>
            </a:r>
            <a:r>
              <a:rPr sz="900" spc="30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IP</a:t>
            </a:r>
            <a:r>
              <a:rPr sz="900" spc="30" dirty="0">
                <a:latin typeface="Calibri"/>
                <a:cs typeface="Calibri"/>
              </a:rPr>
              <a:t> </a:t>
            </a:r>
            <a:r>
              <a:rPr sz="900" spc="55" dirty="0">
                <a:latin typeface="Calibri"/>
                <a:cs typeface="Calibri"/>
              </a:rPr>
              <a:t>(παράγει/κάνει</a:t>
            </a:r>
            <a:r>
              <a:rPr sz="900" spc="30" dirty="0">
                <a:latin typeface="Calibri"/>
                <a:cs typeface="Calibri"/>
              </a:rPr>
              <a:t> </a:t>
            </a:r>
            <a:r>
              <a:rPr sz="900" spc="60" dirty="0">
                <a:latin typeface="Calibri"/>
                <a:cs typeface="Calibri"/>
              </a:rPr>
              <a:t>μια</a:t>
            </a:r>
            <a:r>
              <a:rPr sz="900" spc="30" dirty="0">
                <a:latin typeface="Calibri"/>
                <a:cs typeface="Calibri"/>
              </a:rPr>
              <a:t> </a:t>
            </a:r>
            <a:r>
              <a:rPr sz="900" spc="60" dirty="0">
                <a:latin typeface="Calibri"/>
                <a:cs typeface="Calibri"/>
              </a:rPr>
              <a:t>ψεύτικη</a:t>
            </a:r>
            <a:r>
              <a:rPr sz="900" spc="40" dirty="0">
                <a:latin typeface="Calibri"/>
                <a:cs typeface="Calibri"/>
              </a:rPr>
              <a:t> </a:t>
            </a:r>
            <a:r>
              <a:rPr sz="900" spc="45" dirty="0">
                <a:latin typeface="Calibri"/>
                <a:cs typeface="Calibri"/>
              </a:rPr>
              <a:t>IP,</a:t>
            </a:r>
            <a:r>
              <a:rPr sz="900" spc="30" dirty="0">
                <a:latin typeface="Calibri"/>
                <a:cs typeface="Calibri"/>
              </a:rPr>
              <a:t> </a:t>
            </a:r>
            <a:r>
              <a:rPr sz="900" spc="55" dirty="0">
                <a:latin typeface="Calibri"/>
                <a:cs typeface="Calibri"/>
              </a:rPr>
              <a:t>για</a:t>
            </a:r>
            <a:r>
              <a:rPr sz="900" spc="30" dirty="0">
                <a:latin typeface="Calibri"/>
                <a:cs typeface="Calibri"/>
              </a:rPr>
              <a:t> </a:t>
            </a:r>
            <a:r>
              <a:rPr sz="900" spc="60" dirty="0">
                <a:latin typeface="Calibri"/>
                <a:cs typeface="Calibri"/>
              </a:rPr>
              <a:t>παράδειγμα,</a:t>
            </a:r>
            <a:r>
              <a:rPr sz="900" spc="25" dirty="0">
                <a:latin typeface="Calibri"/>
                <a:cs typeface="Calibri"/>
              </a:rPr>
              <a:t> </a:t>
            </a:r>
            <a:r>
              <a:rPr sz="900" spc="60" dirty="0">
                <a:latin typeface="Calibri"/>
                <a:cs typeface="Calibri"/>
              </a:rPr>
              <a:t>μια</a:t>
            </a:r>
            <a:r>
              <a:rPr sz="900" spc="30" dirty="0">
                <a:latin typeface="Calibri"/>
                <a:cs typeface="Calibri"/>
              </a:rPr>
              <a:t> </a:t>
            </a:r>
            <a:r>
              <a:rPr sz="900" spc="60" dirty="0">
                <a:latin typeface="Calibri"/>
                <a:cs typeface="Calibri"/>
              </a:rPr>
              <a:t>διεύθυνση</a:t>
            </a:r>
            <a:r>
              <a:rPr sz="900" spc="25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IP </a:t>
            </a:r>
            <a:r>
              <a:rPr sz="900" spc="-185" dirty="0">
                <a:latin typeface="Calibri"/>
                <a:cs typeface="Calibri"/>
              </a:rPr>
              <a:t> </a:t>
            </a:r>
            <a:r>
              <a:rPr sz="900" spc="55" dirty="0">
                <a:latin typeface="Calibri"/>
                <a:cs typeface="Calibri"/>
              </a:rPr>
              <a:t>πύλης):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6727825" y="1504315"/>
            <a:ext cx="450786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9085" indent="-286385">
              <a:lnSpc>
                <a:spcPct val="100000"/>
              </a:lnSpc>
              <a:spcBef>
                <a:spcPts val="100"/>
              </a:spcBef>
              <a:buSzPct val="166666"/>
              <a:buFont typeface="Arial"/>
              <a:buChar char="•"/>
              <a:tabLst>
                <a:tab pos="298450" algn="l"/>
                <a:tab pos="299085" algn="l"/>
              </a:tabLst>
            </a:pPr>
            <a:r>
              <a:rPr sz="900" spc="40" dirty="0">
                <a:latin typeface="Calibri"/>
                <a:cs typeface="Calibri"/>
              </a:rPr>
              <a:t>&gt;&gt;</a:t>
            </a:r>
            <a:r>
              <a:rPr sz="900" b="1" spc="40" dirty="0">
                <a:latin typeface="Calibri"/>
                <a:cs typeface="Calibri"/>
              </a:rPr>
              <a:t>=P</a:t>
            </a:r>
            <a:r>
              <a:rPr sz="900" b="1" spc="25" dirty="0">
                <a:latin typeface="Calibri"/>
                <a:cs typeface="Calibri"/>
              </a:rPr>
              <a:t> </a:t>
            </a:r>
            <a:r>
              <a:rPr sz="900" b="1" spc="30" dirty="0">
                <a:latin typeface="Calibri"/>
                <a:cs typeface="Calibri"/>
              </a:rPr>
              <a:t>.src</a:t>
            </a:r>
            <a:r>
              <a:rPr sz="900" b="1" spc="20" dirty="0">
                <a:latin typeface="Calibri"/>
                <a:cs typeface="Calibri"/>
              </a:rPr>
              <a:t> </a:t>
            </a:r>
            <a:r>
              <a:rPr sz="900" b="1" spc="25" dirty="0">
                <a:latin typeface="Calibri"/>
                <a:cs typeface="Calibri"/>
              </a:rPr>
              <a:t>(λογισμικό</a:t>
            </a:r>
            <a:r>
              <a:rPr sz="900" b="1" dirty="0">
                <a:latin typeface="Calibri"/>
                <a:cs typeface="Calibri"/>
              </a:rPr>
              <a:t> </a:t>
            </a:r>
            <a:r>
              <a:rPr sz="900" b="1" spc="30" dirty="0">
                <a:latin typeface="Calibri"/>
                <a:cs typeface="Calibri"/>
              </a:rPr>
              <a:t>μηχανικής</a:t>
            </a:r>
            <a:r>
              <a:rPr sz="900" b="1" dirty="0">
                <a:latin typeface="Calibri"/>
                <a:cs typeface="Calibri"/>
              </a:rPr>
              <a:t> </a:t>
            </a:r>
            <a:r>
              <a:rPr sz="900" b="1" spc="35" dirty="0">
                <a:latin typeface="Calibri"/>
                <a:cs typeface="Calibri"/>
              </a:rPr>
              <a:t>μετάφρασης</a:t>
            </a:r>
            <a:r>
              <a:rPr sz="900" b="1" spc="-5" dirty="0">
                <a:latin typeface="Calibri"/>
                <a:cs typeface="Calibri"/>
              </a:rPr>
              <a:t> </a:t>
            </a:r>
            <a:r>
              <a:rPr sz="900" b="1" spc="30" dirty="0">
                <a:latin typeface="Calibri"/>
                <a:cs typeface="Calibri"/>
              </a:rPr>
              <a:t>βασισμένο</a:t>
            </a:r>
            <a:r>
              <a:rPr sz="900" b="1" spc="5" dirty="0">
                <a:latin typeface="Calibri"/>
                <a:cs typeface="Calibri"/>
              </a:rPr>
              <a:t> </a:t>
            </a:r>
            <a:r>
              <a:rPr sz="900" b="1" spc="30" dirty="0">
                <a:latin typeface="Calibri"/>
                <a:cs typeface="Calibri"/>
              </a:rPr>
              <a:t>σtην</a:t>
            </a:r>
            <a:r>
              <a:rPr sz="900" b="1" dirty="0">
                <a:latin typeface="Calibri"/>
                <a:cs typeface="Calibri"/>
              </a:rPr>
              <a:t> </a:t>
            </a:r>
            <a:r>
              <a:rPr sz="900" b="1" spc="35" dirty="0">
                <a:latin typeface="Calibri"/>
                <a:cs typeface="Calibri"/>
              </a:rPr>
              <a:t>ΤΝ)</a:t>
            </a:r>
            <a:r>
              <a:rPr sz="900" b="1" dirty="0">
                <a:latin typeface="Calibri"/>
                <a:cs typeface="Calibri"/>
              </a:rPr>
              <a:t> </a:t>
            </a:r>
            <a:r>
              <a:rPr sz="900" b="1" spc="25" dirty="0">
                <a:latin typeface="Calibri"/>
                <a:cs typeface="Calibri"/>
              </a:rPr>
              <a:t>"192.168.122.1"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6270625" y="1732915"/>
            <a:ext cx="468122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9085" indent="-286385">
              <a:lnSpc>
                <a:spcPct val="100000"/>
              </a:lnSpc>
              <a:spcBef>
                <a:spcPts val="100"/>
              </a:spcBef>
              <a:buSzPct val="166666"/>
              <a:buFont typeface="Arial"/>
              <a:buChar char="•"/>
              <a:tabLst>
                <a:tab pos="298450" algn="l"/>
                <a:tab pos="299085" algn="l"/>
              </a:tabLst>
            </a:pPr>
            <a:r>
              <a:rPr sz="900" spc="60" dirty="0">
                <a:latin typeface="Calibri"/>
                <a:cs typeface="Calibri"/>
              </a:rPr>
              <a:t>Ορίστε</a:t>
            </a:r>
            <a:r>
              <a:rPr sz="900" spc="35" dirty="0">
                <a:latin typeface="Calibri"/>
                <a:cs typeface="Calibri"/>
              </a:rPr>
              <a:t> </a:t>
            </a:r>
            <a:r>
              <a:rPr sz="900" spc="60" dirty="0">
                <a:latin typeface="Calibri"/>
                <a:cs typeface="Calibri"/>
              </a:rPr>
              <a:t>τον</a:t>
            </a:r>
            <a:r>
              <a:rPr sz="900" spc="35" dirty="0">
                <a:latin typeface="Calibri"/>
                <a:cs typeface="Calibri"/>
              </a:rPr>
              <a:t> </a:t>
            </a:r>
            <a:r>
              <a:rPr sz="900" spc="60" dirty="0">
                <a:latin typeface="Calibri"/>
                <a:cs typeface="Calibri"/>
              </a:rPr>
              <a:t>στόχο</a:t>
            </a:r>
            <a:r>
              <a:rPr sz="900" spc="35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IPS</a:t>
            </a:r>
            <a:r>
              <a:rPr sz="900" spc="35" dirty="0">
                <a:latin typeface="Calibri"/>
                <a:cs typeface="Calibri"/>
              </a:rPr>
              <a:t> </a:t>
            </a:r>
            <a:r>
              <a:rPr sz="900" spc="50" dirty="0">
                <a:latin typeface="Calibri"/>
                <a:cs typeface="Calibri"/>
              </a:rPr>
              <a:t>Intrusion</a:t>
            </a:r>
            <a:r>
              <a:rPr sz="900" spc="40" dirty="0">
                <a:latin typeface="Calibri"/>
                <a:cs typeface="Calibri"/>
              </a:rPr>
              <a:t> </a:t>
            </a:r>
            <a:r>
              <a:rPr sz="900" spc="45" dirty="0">
                <a:latin typeface="Calibri"/>
                <a:cs typeface="Calibri"/>
              </a:rPr>
              <a:t>Prevention</a:t>
            </a:r>
            <a:r>
              <a:rPr sz="900" spc="20" dirty="0">
                <a:latin typeface="Calibri"/>
                <a:cs typeface="Calibri"/>
              </a:rPr>
              <a:t> </a:t>
            </a:r>
            <a:r>
              <a:rPr sz="900" spc="55" dirty="0">
                <a:latin typeface="Calibri"/>
                <a:cs typeface="Calibri"/>
              </a:rPr>
              <a:t>System</a:t>
            </a:r>
            <a:r>
              <a:rPr sz="900" spc="20" dirty="0">
                <a:latin typeface="Calibri"/>
                <a:cs typeface="Calibri"/>
              </a:rPr>
              <a:t> </a:t>
            </a:r>
            <a:r>
              <a:rPr sz="900" spc="40" dirty="0">
                <a:latin typeface="Calibri"/>
                <a:cs typeface="Calibri"/>
              </a:rPr>
              <a:t>-</a:t>
            </a:r>
            <a:r>
              <a:rPr sz="900" spc="20" dirty="0">
                <a:latin typeface="Calibri"/>
                <a:cs typeface="Calibri"/>
              </a:rPr>
              <a:t> </a:t>
            </a:r>
            <a:r>
              <a:rPr sz="900" spc="55" dirty="0">
                <a:latin typeface="Calibri"/>
                <a:cs typeface="Calibri"/>
              </a:rPr>
              <a:t>Σύστημα</a:t>
            </a:r>
            <a:r>
              <a:rPr sz="900" spc="25" dirty="0">
                <a:latin typeface="Calibri"/>
                <a:cs typeface="Calibri"/>
              </a:rPr>
              <a:t> </a:t>
            </a:r>
            <a:r>
              <a:rPr sz="900" spc="65" dirty="0">
                <a:latin typeface="Calibri"/>
                <a:cs typeface="Calibri"/>
              </a:rPr>
              <a:t>πρόληψης</a:t>
            </a:r>
            <a:r>
              <a:rPr sz="900" spc="35" dirty="0">
                <a:latin typeface="Calibri"/>
                <a:cs typeface="Calibri"/>
              </a:rPr>
              <a:t> </a:t>
            </a:r>
            <a:r>
              <a:rPr sz="900" spc="60" dirty="0">
                <a:latin typeface="Calibri"/>
                <a:cs typeface="Calibri"/>
              </a:rPr>
              <a:t>εισβολών)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6727825" y="1961515"/>
            <a:ext cx="471106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9085" indent="-286385">
              <a:lnSpc>
                <a:spcPct val="100000"/>
              </a:lnSpc>
              <a:spcBef>
                <a:spcPts val="100"/>
              </a:spcBef>
              <a:buSzPct val="166666"/>
              <a:buFont typeface="Arial"/>
              <a:buChar char="•"/>
              <a:tabLst>
                <a:tab pos="298450" algn="l"/>
                <a:tab pos="299085" algn="l"/>
              </a:tabLst>
            </a:pPr>
            <a:r>
              <a:rPr sz="900" spc="40" dirty="0">
                <a:latin typeface="Calibri"/>
                <a:cs typeface="Calibri"/>
              </a:rPr>
              <a:t>&gt;&gt;</a:t>
            </a:r>
            <a:r>
              <a:rPr sz="900" b="1" spc="40" dirty="0">
                <a:latin typeface="Calibri"/>
                <a:cs typeface="Calibri"/>
              </a:rPr>
              <a:t>=P</a:t>
            </a:r>
            <a:r>
              <a:rPr sz="900" b="1" spc="30" dirty="0">
                <a:latin typeface="Calibri"/>
                <a:cs typeface="Calibri"/>
              </a:rPr>
              <a:t> .dst</a:t>
            </a:r>
            <a:r>
              <a:rPr sz="900" b="1" spc="260" dirty="0">
                <a:latin typeface="Calibri"/>
                <a:cs typeface="Calibri"/>
              </a:rPr>
              <a:t> </a:t>
            </a:r>
            <a:r>
              <a:rPr sz="900" b="1" spc="20" dirty="0">
                <a:latin typeface="Calibri"/>
                <a:cs typeface="Calibri"/>
              </a:rPr>
              <a:t>(Extensible-</a:t>
            </a:r>
            <a:r>
              <a:rPr sz="900" b="1" dirty="0">
                <a:latin typeface="Calibri"/>
                <a:cs typeface="Calibri"/>
              </a:rPr>
              <a:t> </a:t>
            </a:r>
            <a:r>
              <a:rPr sz="900" b="1" spc="35" dirty="0">
                <a:latin typeface="Calibri"/>
                <a:cs typeface="Calibri"/>
              </a:rPr>
              <a:t>δομημένη</a:t>
            </a:r>
            <a:r>
              <a:rPr sz="900" b="1" spc="10" dirty="0">
                <a:latin typeface="Calibri"/>
                <a:cs typeface="Calibri"/>
              </a:rPr>
              <a:t> </a:t>
            </a:r>
            <a:r>
              <a:rPr sz="900" b="1" spc="40" dirty="0">
                <a:latin typeface="Calibri"/>
                <a:cs typeface="Calibri"/>
              </a:rPr>
              <a:t>μορφή</a:t>
            </a:r>
            <a:r>
              <a:rPr sz="900" b="1" spc="5" dirty="0">
                <a:latin typeface="Calibri"/>
                <a:cs typeface="Calibri"/>
              </a:rPr>
              <a:t> </a:t>
            </a:r>
            <a:r>
              <a:rPr sz="900" b="1" spc="30" dirty="0">
                <a:latin typeface="Calibri"/>
                <a:cs typeface="Calibri"/>
              </a:rPr>
              <a:t>ανταλλαγής</a:t>
            </a:r>
            <a:r>
              <a:rPr sz="900" b="1" spc="5" dirty="0">
                <a:latin typeface="Calibri"/>
                <a:cs typeface="Calibri"/>
              </a:rPr>
              <a:t> </a:t>
            </a:r>
            <a:r>
              <a:rPr sz="900" b="1" spc="30" dirty="0">
                <a:latin typeface="Calibri"/>
                <a:cs typeface="Calibri"/>
              </a:rPr>
              <a:t>δεδομένωνn)</a:t>
            </a:r>
            <a:r>
              <a:rPr sz="900" b="1" spc="10" dirty="0">
                <a:latin typeface="Calibri"/>
                <a:cs typeface="Calibri"/>
              </a:rPr>
              <a:t> </a:t>
            </a:r>
            <a:r>
              <a:rPr sz="900" b="1" spc="25" dirty="0">
                <a:latin typeface="Calibri"/>
                <a:cs typeface="Calibri"/>
              </a:rPr>
              <a:t>"192.168.122.103"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6270625" y="2180463"/>
            <a:ext cx="2261870" cy="419100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299085" indent="-286385">
              <a:lnSpc>
                <a:spcPct val="100000"/>
              </a:lnSpc>
              <a:spcBef>
                <a:spcPts val="180"/>
              </a:spcBef>
              <a:buSzPct val="166666"/>
              <a:buFont typeface="Arial"/>
              <a:buChar char="•"/>
              <a:tabLst>
                <a:tab pos="298450" algn="l"/>
                <a:tab pos="299085" algn="l"/>
              </a:tabLst>
            </a:pPr>
            <a:r>
              <a:rPr sz="900" spc="90" dirty="0">
                <a:latin typeface="Calibri"/>
                <a:cs typeface="Calibri"/>
              </a:rPr>
              <a:t>Αποστολή</a:t>
            </a:r>
            <a:r>
              <a:rPr sz="900" spc="15" dirty="0">
                <a:latin typeface="Calibri"/>
                <a:cs typeface="Calibri"/>
              </a:rPr>
              <a:t> </a:t>
            </a:r>
            <a:r>
              <a:rPr sz="900" spc="85" dirty="0">
                <a:latin typeface="Calibri"/>
                <a:cs typeface="Calibri"/>
              </a:rPr>
              <a:t>του</a:t>
            </a:r>
            <a:r>
              <a:rPr sz="900" spc="15" dirty="0">
                <a:latin typeface="Calibri"/>
                <a:cs typeface="Calibri"/>
              </a:rPr>
              <a:t> </a:t>
            </a:r>
            <a:r>
              <a:rPr sz="900" spc="80" dirty="0">
                <a:latin typeface="Calibri"/>
                <a:cs typeface="Calibri"/>
              </a:rPr>
              <a:t>πακέτου</a:t>
            </a:r>
            <a:r>
              <a:rPr sz="900" spc="5" dirty="0">
                <a:latin typeface="Calibri"/>
                <a:cs typeface="Calibri"/>
              </a:rPr>
              <a:t> </a:t>
            </a:r>
            <a:r>
              <a:rPr sz="900" spc="80" dirty="0">
                <a:latin typeface="Calibri"/>
                <a:cs typeface="Calibri"/>
              </a:rPr>
              <a:t>δεδομένων</a:t>
            </a:r>
            <a:endParaRPr sz="900">
              <a:latin typeface="Calibri"/>
              <a:cs typeface="Calibri"/>
            </a:endParaRPr>
          </a:p>
          <a:p>
            <a:pPr marL="756285" lvl="1" indent="-286385">
              <a:lnSpc>
                <a:spcPct val="100000"/>
              </a:lnSpc>
              <a:spcBef>
                <a:spcPts val="735"/>
              </a:spcBef>
              <a:buSzPct val="166666"/>
              <a:buFont typeface="Arial"/>
              <a:buChar char="•"/>
              <a:tabLst>
                <a:tab pos="755650" algn="l"/>
                <a:tab pos="756285" algn="l"/>
              </a:tabLst>
            </a:pPr>
            <a:r>
              <a:rPr sz="900" b="1" spc="50" dirty="0">
                <a:latin typeface="Calibri"/>
                <a:cs typeface="Calibri"/>
              </a:rPr>
              <a:t>send(P)</a:t>
            </a:r>
            <a:endParaRPr sz="900">
              <a:latin typeface="Calibri"/>
              <a:cs typeface="Calibri"/>
            </a:endParaRPr>
          </a:p>
        </p:txBody>
      </p:sp>
      <p:pic>
        <p:nvPicPr>
          <p:cNvPr id="18" name="object 1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44269" y="2728277"/>
            <a:ext cx="4339272" cy="3273742"/>
          </a:xfrm>
          <a:prstGeom prst="rect">
            <a:avLst/>
          </a:prstGeom>
        </p:spPr>
      </p:pic>
      <p:sp>
        <p:nvSpPr>
          <p:cNvPr id="19" name="object 19"/>
          <p:cNvSpPr txBox="1"/>
          <p:nvPr/>
        </p:nvSpPr>
        <p:spPr>
          <a:xfrm>
            <a:off x="11102340" y="6345872"/>
            <a:ext cx="165735" cy="1079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715"/>
              </a:lnSpc>
            </a:pPr>
            <a:r>
              <a:rPr sz="650" spc="30" dirty="0">
                <a:latin typeface="Calibri"/>
                <a:cs typeface="Calibri"/>
              </a:rPr>
              <a:t>12</a:t>
            </a:r>
            <a:endParaRPr sz="6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883400" y="0"/>
            <a:ext cx="3959860" cy="6879590"/>
            <a:chOff x="6883400" y="0"/>
            <a:chExt cx="3959860" cy="6879590"/>
          </a:xfrm>
        </p:grpSpPr>
        <p:sp>
          <p:nvSpPr>
            <p:cNvPr id="3" name="object 3"/>
            <p:cNvSpPr/>
            <p:nvPr/>
          </p:nvSpPr>
          <p:spPr>
            <a:xfrm>
              <a:off x="6894512" y="635"/>
              <a:ext cx="1818639" cy="6857365"/>
            </a:xfrm>
            <a:custGeom>
              <a:avLst/>
              <a:gdLst/>
              <a:ahLst/>
              <a:cxnLst/>
              <a:rect l="l" t="t" r="r" b="b"/>
              <a:pathLst>
                <a:path w="1818640" h="6857365">
                  <a:moveTo>
                    <a:pt x="0" y="6857365"/>
                  </a:moveTo>
                  <a:lnTo>
                    <a:pt x="1818322" y="0"/>
                  </a:lnTo>
                </a:path>
              </a:pathLst>
            </a:custGeom>
            <a:ln w="22224">
              <a:solidFill>
                <a:srgbClr val="D6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7895589" y="5207317"/>
              <a:ext cx="755650" cy="1644650"/>
            </a:xfrm>
            <a:custGeom>
              <a:avLst/>
              <a:gdLst/>
              <a:ahLst/>
              <a:cxnLst/>
              <a:rect l="l" t="t" r="r" b="b"/>
              <a:pathLst>
                <a:path w="755650" h="1644650">
                  <a:moveTo>
                    <a:pt x="577850" y="0"/>
                  </a:moveTo>
                  <a:lnTo>
                    <a:pt x="531812" y="6350"/>
                  </a:lnTo>
                  <a:lnTo>
                    <a:pt x="489584" y="24130"/>
                  </a:lnTo>
                  <a:lnTo>
                    <a:pt x="453072" y="52387"/>
                  </a:lnTo>
                  <a:lnTo>
                    <a:pt x="424497" y="89535"/>
                  </a:lnTo>
                  <a:lnTo>
                    <a:pt x="406082" y="134620"/>
                  </a:lnTo>
                  <a:lnTo>
                    <a:pt x="0" y="1644650"/>
                  </a:lnTo>
                  <a:lnTo>
                    <a:pt x="26352" y="1644650"/>
                  </a:lnTo>
                  <a:lnTo>
                    <a:pt x="429894" y="140970"/>
                  </a:lnTo>
                  <a:lnTo>
                    <a:pt x="449897" y="95250"/>
                  </a:lnTo>
                  <a:lnTo>
                    <a:pt x="481964" y="59372"/>
                  </a:lnTo>
                  <a:lnTo>
                    <a:pt x="522604" y="35560"/>
                  </a:lnTo>
                  <a:lnTo>
                    <a:pt x="569277" y="25400"/>
                  </a:lnTo>
                  <a:lnTo>
                    <a:pt x="661727" y="25400"/>
                  </a:lnTo>
                  <a:lnTo>
                    <a:pt x="624204" y="6350"/>
                  </a:lnTo>
                  <a:lnTo>
                    <a:pt x="577850" y="0"/>
                  </a:lnTo>
                  <a:close/>
                </a:path>
                <a:path w="755650" h="1644650">
                  <a:moveTo>
                    <a:pt x="661727" y="25400"/>
                  </a:moveTo>
                  <a:lnTo>
                    <a:pt x="569277" y="25400"/>
                  </a:lnTo>
                  <a:lnTo>
                    <a:pt x="617854" y="30797"/>
                  </a:lnTo>
                  <a:lnTo>
                    <a:pt x="671829" y="57785"/>
                  </a:lnTo>
                  <a:lnTo>
                    <a:pt x="710882" y="103822"/>
                  </a:lnTo>
                  <a:lnTo>
                    <a:pt x="729932" y="161290"/>
                  </a:lnTo>
                  <a:lnTo>
                    <a:pt x="730884" y="192087"/>
                  </a:lnTo>
                  <a:lnTo>
                    <a:pt x="725804" y="222885"/>
                  </a:lnTo>
                  <a:lnTo>
                    <a:pt x="343534" y="1644650"/>
                  </a:lnTo>
                  <a:lnTo>
                    <a:pt x="369887" y="1644650"/>
                  </a:lnTo>
                  <a:lnTo>
                    <a:pt x="749617" y="229235"/>
                  </a:lnTo>
                  <a:lnTo>
                    <a:pt x="755650" y="193675"/>
                  </a:lnTo>
                  <a:lnTo>
                    <a:pt x="754379" y="158115"/>
                  </a:lnTo>
                  <a:lnTo>
                    <a:pt x="732154" y="90805"/>
                  </a:lnTo>
                  <a:lnTo>
                    <a:pt x="686117" y="37782"/>
                  </a:lnTo>
                  <a:lnTo>
                    <a:pt x="661727" y="25400"/>
                  </a:lnTo>
                  <a:close/>
                </a:path>
              </a:pathLst>
            </a:custGeom>
            <a:solidFill>
              <a:srgbClr val="D679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549832" y="6167437"/>
              <a:ext cx="3293427" cy="611187"/>
            </a:xfrm>
            <a:prstGeom prst="rect">
              <a:avLst/>
            </a:prstGeom>
          </p:spPr>
        </p:pic>
      </p:grpSp>
      <p:sp>
        <p:nvSpPr>
          <p:cNvPr id="6" name="object 6"/>
          <p:cNvSpPr txBox="1"/>
          <p:nvPr/>
        </p:nvSpPr>
        <p:spPr>
          <a:xfrm>
            <a:off x="9917430" y="33019"/>
            <a:ext cx="2174240" cy="1244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50" spc="60" dirty="0">
                <a:latin typeface="Calibri"/>
                <a:cs typeface="Calibri"/>
              </a:rPr>
              <a:t>CSP004_C_E:</a:t>
            </a:r>
            <a:r>
              <a:rPr sz="650" spc="35" dirty="0">
                <a:latin typeface="Calibri"/>
                <a:cs typeface="Calibri"/>
              </a:rPr>
              <a:t> </a:t>
            </a:r>
            <a:r>
              <a:rPr sz="650" spc="55" dirty="0">
                <a:latin typeface="Calibri"/>
                <a:cs typeface="Calibri"/>
              </a:rPr>
              <a:t>Abdelkader</a:t>
            </a:r>
            <a:r>
              <a:rPr sz="650" spc="30" dirty="0">
                <a:latin typeface="Calibri"/>
                <a:cs typeface="Calibri"/>
              </a:rPr>
              <a:t> </a:t>
            </a:r>
            <a:r>
              <a:rPr sz="650" spc="60" dirty="0">
                <a:latin typeface="Calibri"/>
                <a:cs typeface="Calibri"/>
              </a:rPr>
              <a:t>Shaaban</a:t>
            </a:r>
            <a:r>
              <a:rPr sz="650" spc="40" dirty="0">
                <a:latin typeface="Calibri"/>
                <a:cs typeface="Calibri"/>
              </a:rPr>
              <a:t> </a:t>
            </a:r>
            <a:r>
              <a:rPr sz="650" spc="55" dirty="0">
                <a:latin typeface="Calibri"/>
                <a:cs typeface="Calibri"/>
              </a:rPr>
              <a:t>και</a:t>
            </a:r>
            <a:r>
              <a:rPr sz="650" spc="25" dirty="0">
                <a:latin typeface="Calibri"/>
                <a:cs typeface="Calibri"/>
              </a:rPr>
              <a:t> </a:t>
            </a:r>
            <a:r>
              <a:rPr sz="650" spc="50" dirty="0">
                <a:latin typeface="Calibri"/>
                <a:cs typeface="Calibri"/>
              </a:rPr>
              <a:t>Stefan</a:t>
            </a:r>
            <a:r>
              <a:rPr sz="650" spc="30" dirty="0">
                <a:latin typeface="Calibri"/>
                <a:cs typeface="Calibri"/>
              </a:rPr>
              <a:t> </a:t>
            </a:r>
            <a:r>
              <a:rPr sz="650" spc="50" dirty="0">
                <a:latin typeface="Calibri"/>
                <a:cs typeface="Calibri"/>
              </a:rPr>
              <a:t>Schauer</a:t>
            </a:r>
            <a:endParaRPr sz="650">
              <a:latin typeface="Calibri"/>
              <a:cs typeface="Calibri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396240" y="725804"/>
            <a:ext cx="6328410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170" dirty="0">
                <a:solidFill>
                  <a:srgbClr val="000000"/>
                </a:solidFill>
              </a:rPr>
              <a:t>SCAPY:</a:t>
            </a:r>
            <a:r>
              <a:rPr spc="204" dirty="0">
                <a:solidFill>
                  <a:srgbClr val="000000"/>
                </a:solidFill>
              </a:rPr>
              <a:t> </a:t>
            </a:r>
            <a:r>
              <a:rPr spc="165" dirty="0">
                <a:solidFill>
                  <a:srgbClr val="000000"/>
                </a:solidFill>
              </a:rPr>
              <a:t>Δημιουργία/Αποστολή</a:t>
            </a:r>
            <a:r>
              <a:rPr spc="215" dirty="0">
                <a:solidFill>
                  <a:srgbClr val="000000"/>
                </a:solidFill>
              </a:rPr>
              <a:t> </a:t>
            </a:r>
            <a:r>
              <a:rPr spc="145" dirty="0">
                <a:solidFill>
                  <a:srgbClr val="000000"/>
                </a:solidFill>
              </a:rPr>
              <a:t>πακέτου</a:t>
            </a:r>
            <a:r>
              <a:rPr spc="200" dirty="0">
                <a:solidFill>
                  <a:srgbClr val="000000"/>
                </a:solidFill>
              </a:rPr>
              <a:t> </a:t>
            </a:r>
            <a:r>
              <a:rPr spc="150" dirty="0">
                <a:solidFill>
                  <a:srgbClr val="000000"/>
                </a:solidFill>
              </a:rPr>
              <a:t>δεδομένων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901700" y="1148715"/>
            <a:ext cx="11163935" cy="7296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65" dirty="0">
                <a:latin typeface="Calibri"/>
                <a:cs typeface="Calibri"/>
              </a:rPr>
              <a:t>Δημιουργία</a:t>
            </a:r>
            <a:r>
              <a:rPr sz="1100" spc="10" dirty="0">
                <a:latin typeface="Calibri"/>
                <a:cs typeface="Calibri"/>
              </a:rPr>
              <a:t> </a:t>
            </a:r>
            <a:r>
              <a:rPr sz="1100" spc="85" dirty="0">
                <a:latin typeface="Calibri"/>
                <a:cs typeface="Calibri"/>
              </a:rPr>
              <a:t>πολλαπλών</a:t>
            </a:r>
            <a:r>
              <a:rPr sz="1100" spc="30" dirty="0">
                <a:latin typeface="Calibri"/>
                <a:cs typeface="Calibri"/>
              </a:rPr>
              <a:t> </a:t>
            </a:r>
            <a:r>
              <a:rPr sz="1100" spc="80" dirty="0">
                <a:latin typeface="Calibri"/>
                <a:cs typeface="Calibri"/>
              </a:rPr>
              <a:t>πακέτων</a:t>
            </a:r>
            <a:r>
              <a:rPr sz="1100" spc="25" dirty="0">
                <a:latin typeface="Calibri"/>
                <a:cs typeface="Calibri"/>
              </a:rPr>
              <a:t> </a:t>
            </a:r>
            <a:r>
              <a:rPr sz="1100" spc="80" dirty="0">
                <a:latin typeface="Calibri"/>
                <a:cs typeface="Calibri"/>
              </a:rPr>
              <a:t>δεδομένων</a:t>
            </a:r>
            <a:endParaRPr sz="11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100">
              <a:latin typeface="Calibri"/>
              <a:cs typeface="Calibri"/>
            </a:endParaRPr>
          </a:p>
          <a:p>
            <a:pPr marL="298450" marR="5080" indent="-286385">
              <a:lnSpc>
                <a:spcPct val="101699"/>
              </a:lnSpc>
              <a:spcBef>
                <a:spcPts val="805"/>
              </a:spcBef>
              <a:buSzPct val="164705"/>
              <a:buFont typeface="Arial"/>
              <a:buChar char="•"/>
              <a:tabLst>
                <a:tab pos="298450" algn="l"/>
                <a:tab pos="299085" algn="l"/>
              </a:tabLst>
            </a:pPr>
            <a:r>
              <a:rPr sz="850" b="1" spc="60" dirty="0">
                <a:latin typeface="Calibri"/>
                <a:cs typeface="Calibri"/>
              </a:rPr>
              <a:t>Δημιουργήστε </a:t>
            </a:r>
            <a:r>
              <a:rPr sz="850" b="1" spc="65" dirty="0">
                <a:latin typeface="Calibri"/>
                <a:cs typeface="Calibri"/>
              </a:rPr>
              <a:t>πολυεπίπεφα </a:t>
            </a:r>
            <a:r>
              <a:rPr sz="850" b="1" spc="60" dirty="0">
                <a:latin typeface="Calibri"/>
                <a:cs typeface="Calibri"/>
              </a:rPr>
              <a:t>πακέτα </a:t>
            </a:r>
            <a:r>
              <a:rPr sz="850" b="1" spc="65" dirty="0">
                <a:latin typeface="Calibri"/>
                <a:cs typeface="Calibri"/>
              </a:rPr>
              <a:t>δεδομένων </a:t>
            </a:r>
            <a:r>
              <a:rPr sz="850" spc="40" dirty="0">
                <a:latin typeface="Calibri"/>
                <a:cs typeface="Calibri"/>
              </a:rPr>
              <a:t>π.χ., </a:t>
            </a:r>
            <a:r>
              <a:rPr sz="850" spc="60" dirty="0">
                <a:latin typeface="Calibri"/>
                <a:cs typeface="Calibri"/>
              </a:rPr>
              <a:t>συνδυάζοντας </a:t>
            </a:r>
            <a:r>
              <a:rPr sz="850" spc="55" dirty="0">
                <a:latin typeface="Calibri"/>
                <a:cs typeface="Calibri"/>
              </a:rPr>
              <a:t>επίπεδα </a:t>
            </a:r>
            <a:r>
              <a:rPr sz="850" spc="50" dirty="0">
                <a:latin typeface="Calibri"/>
                <a:cs typeface="Calibri"/>
              </a:rPr>
              <a:t>IP </a:t>
            </a:r>
            <a:r>
              <a:rPr sz="850" spc="60" dirty="0">
                <a:latin typeface="Calibri"/>
                <a:cs typeface="Calibri"/>
              </a:rPr>
              <a:t>με πρωτόκολλο </a:t>
            </a:r>
            <a:r>
              <a:rPr sz="850" spc="50" dirty="0">
                <a:latin typeface="Calibri"/>
                <a:cs typeface="Calibri"/>
              </a:rPr>
              <a:t>επικοινωνίας </a:t>
            </a:r>
            <a:r>
              <a:rPr sz="850" spc="55" dirty="0">
                <a:latin typeface="Calibri"/>
                <a:cs typeface="Calibri"/>
              </a:rPr>
              <a:t>δικτύου </a:t>
            </a:r>
            <a:r>
              <a:rPr sz="850" spc="65" dirty="0">
                <a:latin typeface="Calibri"/>
                <a:cs typeface="Calibri"/>
              </a:rPr>
              <a:t>που </a:t>
            </a:r>
            <a:r>
              <a:rPr sz="850" spc="50" dirty="0">
                <a:latin typeface="Calibri"/>
                <a:cs typeface="Calibri"/>
              </a:rPr>
              <a:t>χρησιμοποιείται </a:t>
            </a:r>
            <a:r>
              <a:rPr sz="850" spc="60" dirty="0">
                <a:latin typeface="Calibri"/>
                <a:cs typeface="Calibri"/>
              </a:rPr>
              <a:t>στο </a:t>
            </a:r>
            <a:r>
              <a:rPr sz="850" spc="50" dirty="0">
                <a:latin typeface="Calibri"/>
                <a:cs typeface="Calibri"/>
              </a:rPr>
              <a:t>διαδίκτυο) </a:t>
            </a:r>
            <a:r>
              <a:rPr sz="850" spc="65" dirty="0">
                <a:latin typeface="Calibri"/>
                <a:cs typeface="Calibri"/>
              </a:rPr>
              <a:t>ή </a:t>
            </a:r>
            <a:r>
              <a:rPr sz="850" spc="70" dirty="0">
                <a:latin typeface="Calibri"/>
                <a:cs typeface="Calibri"/>
              </a:rPr>
              <a:t>UDP </a:t>
            </a:r>
            <a:r>
              <a:rPr sz="850" spc="50" dirty="0">
                <a:latin typeface="Calibri"/>
                <a:cs typeface="Calibri"/>
              </a:rPr>
              <a:t>(User </a:t>
            </a:r>
            <a:r>
              <a:rPr sz="850" spc="60" dirty="0">
                <a:latin typeface="Calibri"/>
                <a:cs typeface="Calibri"/>
              </a:rPr>
              <a:t>Datagram </a:t>
            </a:r>
            <a:r>
              <a:rPr sz="850" spc="50" dirty="0">
                <a:latin typeface="Calibri"/>
                <a:cs typeface="Calibri"/>
              </a:rPr>
              <a:t>Protocol </a:t>
            </a:r>
            <a:r>
              <a:rPr sz="850" spc="35" dirty="0">
                <a:latin typeface="Calibri"/>
                <a:cs typeface="Calibri"/>
              </a:rPr>
              <a:t>- </a:t>
            </a:r>
            <a:r>
              <a:rPr sz="850" spc="60" dirty="0">
                <a:latin typeface="Calibri"/>
                <a:cs typeface="Calibri"/>
              </a:rPr>
              <a:t>πρωτόκολλο μεταφοράς </a:t>
            </a:r>
            <a:r>
              <a:rPr sz="850" spc="-180" dirty="0">
                <a:latin typeface="Calibri"/>
                <a:cs typeface="Calibri"/>
              </a:rPr>
              <a:t> </a:t>
            </a:r>
            <a:r>
              <a:rPr sz="850" spc="60" dirty="0">
                <a:latin typeface="Calibri"/>
                <a:cs typeface="Calibri"/>
              </a:rPr>
              <a:t>δεδομένων</a:t>
            </a:r>
            <a:r>
              <a:rPr sz="850" spc="30" dirty="0">
                <a:latin typeface="Calibri"/>
                <a:cs typeface="Calibri"/>
              </a:rPr>
              <a:t> </a:t>
            </a:r>
            <a:r>
              <a:rPr sz="850" spc="55" dirty="0">
                <a:latin typeface="Calibri"/>
                <a:cs typeface="Calibri"/>
              </a:rPr>
              <a:t>χωρίς</a:t>
            </a:r>
            <a:r>
              <a:rPr sz="850" spc="25" dirty="0">
                <a:latin typeface="Calibri"/>
                <a:cs typeface="Calibri"/>
              </a:rPr>
              <a:t> </a:t>
            </a:r>
            <a:r>
              <a:rPr sz="850" spc="55" dirty="0">
                <a:latin typeface="Calibri"/>
                <a:cs typeface="Calibri"/>
              </a:rPr>
              <a:t>επιβεβαίωση))</a:t>
            </a:r>
            <a:r>
              <a:rPr sz="850" spc="25" dirty="0">
                <a:latin typeface="Calibri"/>
                <a:cs typeface="Calibri"/>
              </a:rPr>
              <a:t> </a:t>
            </a:r>
            <a:r>
              <a:rPr sz="850" spc="65" dirty="0">
                <a:latin typeface="Calibri"/>
                <a:cs typeface="Calibri"/>
              </a:rPr>
              <a:t>να</a:t>
            </a:r>
            <a:r>
              <a:rPr sz="850" spc="25" dirty="0">
                <a:latin typeface="Calibri"/>
                <a:cs typeface="Calibri"/>
              </a:rPr>
              <a:t> </a:t>
            </a:r>
            <a:r>
              <a:rPr sz="850" spc="60" dirty="0">
                <a:latin typeface="Calibri"/>
                <a:cs typeface="Calibri"/>
              </a:rPr>
              <a:t>προσομοιώσετε</a:t>
            </a:r>
            <a:r>
              <a:rPr sz="850" spc="25" dirty="0">
                <a:latin typeface="Calibri"/>
                <a:cs typeface="Calibri"/>
              </a:rPr>
              <a:t> </a:t>
            </a:r>
            <a:r>
              <a:rPr sz="850" spc="55" dirty="0">
                <a:latin typeface="Calibri"/>
                <a:cs typeface="Calibri"/>
              </a:rPr>
              <a:t>διαφορετικά</a:t>
            </a:r>
            <a:r>
              <a:rPr sz="850" spc="25" dirty="0">
                <a:latin typeface="Calibri"/>
                <a:cs typeface="Calibri"/>
              </a:rPr>
              <a:t> </a:t>
            </a:r>
            <a:r>
              <a:rPr sz="850" spc="60" dirty="0">
                <a:latin typeface="Calibri"/>
                <a:cs typeface="Calibri"/>
              </a:rPr>
              <a:t>πρωτόκολλα</a:t>
            </a:r>
            <a:r>
              <a:rPr sz="850" spc="25" dirty="0">
                <a:latin typeface="Calibri"/>
                <a:cs typeface="Calibri"/>
              </a:rPr>
              <a:t> </a:t>
            </a:r>
            <a:r>
              <a:rPr sz="850" spc="50" dirty="0">
                <a:latin typeface="Calibri"/>
                <a:cs typeface="Calibri"/>
              </a:rPr>
              <a:t>δικτύου.</a:t>
            </a:r>
            <a:endParaRPr sz="85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991235" y="2090102"/>
            <a:ext cx="494030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9085" indent="-286385">
              <a:lnSpc>
                <a:spcPct val="100000"/>
              </a:lnSpc>
              <a:spcBef>
                <a:spcPts val="100"/>
              </a:spcBef>
              <a:buSzPct val="166666"/>
              <a:buFont typeface="Arial"/>
              <a:buChar char="•"/>
              <a:tabLst>
                <a:tab pos="298450" algn="l"/>
                <a:tab pos="299085" algn="l"/>
              </a:tabLst>
            </a:pPr>
            <a:r>
              <a:rPr sz="900" spc="80" dirty="0">
                <a:latin typeface="Calibri"/>
                <a:cs typeface="Calibri"/>
              </a:rPr>
              <a:t>Πακέτο</a:t>
            </a:r>
            <a:r>
              <a:rPr sz="900" spc="20" dirty="0">
                <a:latin typeface="Calibri"/>
                <a:cs typeface="Calibri"/>
              </a:rPr>
              <a:t> </a:t>
            </a:r>
            <a:r>
              <a:rPr sz="900" spc="80" dirty="0">
                <a:latin typeface="Calibri"/>
                <a:cs typeface="Calibri"/>
              </a:rPr>
              <a:t>δεδομένων</a:t>
            </a:r>
            <a:r>
              <a:rPr sz="900" spc="35" dirty="0">
                <a:latin typeface="Calibri"/>
                <a:cs typeface="Calibri"/>
              </a:rPr>
              <a:t> </a:t>
            </a:r>
            <a:r>
              <a:rPr sz="900" spc="85" dirty="0">
                <a:latin typeface="Calibri"/>
                <a:cs typeface="Calibri"/>
              </a:rPr>
              <a:t>TCP</a:t>
            </a:r>
            <a:r>
              <a:rPr sz="900" spc="40" dirty="0">
                <a:latin typeface="Calibri"/>
                <a:cs typeface="Calibri"/>
              </a:rPr>
              <a:t> </a:t>
            </a:r>
            <a:r>
              <a:rPr sz="900" spc="75" dirty="0">
                <a:latin typeface="Calibri"/>
                <a:cs typeface="Calibri"/>
              </a:rPr>
              <a:t>(Transmission</a:t>
            </a:r>
            <a:r>
              <a:rPr sz="900" spc="45" dirty="0">
                <a:latin typeface="Calibri"/>
                <a:cs typeface="Calibri"/>
              </a:rPr>
              <a:t> </a:t>
            </a:r>
            <a:r>
              <a:rPr sz="900" spc="75" dirty="0">
                <a:latin typeface="Calibri"/>
                <a:cs typeface="Calibri"/>
              </a:rPr>
              <a:t>Control</a:t>
            </a:r>
            <a:r>
              <a:rPr sz="900" spc="50" dirty="0">
                <a:latin typeface="Calibri"/>
                <a:cs typeface="Calibri"/>
              </a:rPr>
              <a:t> </a:t>
            </a:r>
            <a:r>
              <a:rPr sz="900" spc="75" dirty="0">
                <a:latin typeface="Calibri"/>
                <a:cs typeface="Calibri"/>
              </a:rPr>
              <a:t>Protocol</a:t>
            </a:r>
            <a:r>
              <a:rPr sz="900" spc="45" dirty="0">
                <a:latin typeface="Calibri"/>
                <a:cs typeface="Calibri"/>
              </a:rPr>
              <a:t> </a:t>
            </a:r>
            <a:r>
              <a:rPr sz="900" spc="55" dirty="0">
                <a:latin typeface="Calibri"/>
                <a:cs typeface="Calibri"/>
              </a:rPr>
              <a:t>-</a:t>
            </a:r>
            <a:r>
              <a:rPr sz="900" spc="40" dirty="0">
                <a:latin typeface="Calibri"/>
                <a:cs typeface="Calibri"/>
              </a:rPr>
              <a:t> </a:t>
            </a:r>
            <a:r>
              <a:rPr sz="900" spc="90" dirty="0">
                <a:latin typeface="Calibri"/>
                <a:cs typeface="Calibri"/>
              </a:rPr>
              <a:t>πρωτόκολλο</a:t>
            </a:r>
            <a:r>
              <a:rPr sz="900" spc="50" dirty="0">
                <a:latin typeface="Calibri"/>
                <a:cs typeface="Calibri"/>
              </a:rPr>
              <a:t> </a:t>
            </a:r>
            <a:r>
              <a:rPr sz="900" spc="75" dirty="0">
                <a:latin typeface="Calibri"/>
                <a:cs typeface="Calibri"/>
              </a:rPr>
              <a:t>επικοινωνίας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277619" y="2320607"/>
            <a:ext cx="252984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80" dirty="0">
                <a:latin typeface="Calibri"/>
                <a:cs typeface="Calibri"/>
              </a:rPr>
              <a:t>δικτύου</a:t>
            </a:r>
            <a:r>
              <a:rPr sz="900" spc="30" dirty="0">
                <a:latin typeface="Calibri"/>
                <a:cs typeface="Calibri"/>
              </a:rPr>
              <a:t> </a:t>
            </a:r>
            <a:r>
              <a:rPr sz="900" spc="95" dirty="0">
                <a:latin typeface="Calibri"/>
                <a:cs typeface="Calibri"/>
              </a:rPr>
              <a:t>που</a:t>
            </a:r>
            <a:r>
              <a:rPr sz="900" spc="30" dirty="0">
                <a:latin typeface="Calibri"/>
                <a:cs typeface="Calibri"/>
              </a:rPr>
              <a:t> </a:t>
            </a:r>
            <a:r>
              <a:rPr sz="900" spc="75" dirty="0">
                <a:latin typeface="Calibri"/>
                <a:cs typeface="Calibri"/>
              </a:rPr>
              <a:t>χρησιμοποιείται</a:t>
            </a:r>
            <a:r>
              <a:rPr sz="900" spc="30" dirty="0">
                <a:latin typeface="Calibri"/>
                <a:cs typeface="Calibri"/>
              </a:rPr>
              <a:t> </a:t>
            </a:r>
            <a:r>
              <a:rPr sz="900" spc="85" dirty="0">
                <a:latin typeface="Calibri"/>
                <a:cs typeface="Calibri"/>
              </a:rPr>
              <a:t>στο</a:t>
            </a:r>
            <a:r>
              <a:rPr sz="900" spc="35" dirty="0">
                <a:latin typeface="Calibri"/>
                <a:cs typeface="Calibri"/>
              </a:rPr>
              <a:t> </a:t>
            </a:r>
            <a:r>
              <a:rPr sz="900" spc="75" dirty="0">
                <a:latin typeface="Calibri"/>
                <a:cs typeface="Calibri"/>
              </a:rPr>
              <a:t>διαδίκτυο)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448435" y="2549525"/>
            <a:ext cx="407035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9085" indent="-286385">
              <a:lnSpc>
                <a:spcPct val="100000"/>
              </a:lnSpc>
              <a:spcBef>
                <a:spcPts val="100"/>
              </a:spcBef>
              <a:buSzPct val="166666"/>
              <a:buFont typeface="Arial"/>
              <a:buChar char="•"/>
              <a:tabLst>
                <a:tab pos="298450" algn="l"/>
                <a:tab pos="299085" algn="l"/>
              </a:tabLst>
            </a:pPr>
            <a:r>
              <a:rPr sz="900" spc="40" dirty="0">
                <a:latin typeface="Calibri"/>
                <a:cs typeface="Calibri"/>
              </a:rPr>
              <a:t>&gt;&gt;</a:t>
            </a:r>
            <a:r>
              <a:rPr sz="900" spc="20" dirty="0">
                <a:latin typeface="Calibri"/>
                <a:cs typeface="Calibri"/>
              </a:rPr>
              <a:t> </a:t>
            </a:r>
            <a:r>
              <a:rPr sz="900" b="1" spc="45" dirty="0">
                <a:latin typeface="Calibri"/>
                <a:cs typeface="Calibri"/>
              </a:rPr>
              <a:t>P</a:t>
            </a:r>
            <a:r>
              <a:rPr sz="900" b="1" spc="25" dirty="0">
                <a:latin typeface="Calibri"/>
                <a:cs typeface="Calibri"/>
              </a:rPr>
              <a:t> </a:t>
            </a:r>
            <a:r>
              <a:rPr sz="900" b="1" spc="45" dirty="0">
                <a:latin typeface="Calibri"/>
                <a:cs typeface="Calibri"/>
              </a:rPr>
              <a:t>=</a:t>
            </a:r>
            <a:r>
              <a:rPr sz="900" b="1" spc="20" dirty="0">
                <a:latin typeface="Calibri"/>
                <a:cs typeface="Calibri"/>
              </a:rPr>
              <a:t> </a:t>
            </a:r>
            <a:r>
              <a:rPr sz="900" b="1" spc="30" dirty="0">
                <a:latin typeface="Calibri"/>
                <a:cs typeface="Calibri"/>
              </a:rPr>
              <a:t>IP </a:t>
            </a:r>
            <a:r>
              <a:rPr sz="900" b="1" spc="35" dirty="0">
                <a:latin typeface="Calibri"/>
                <a:cs typeface="Calibri"/>
              </a:rPr>
              <a:t>(dst="192.168.122.103")</a:t>
            </a:r>
            <a:r>
              <a:rPr sz="900" b="1" spc="5" dirty="0">
                <a:latin typeface="Calibri"/>
                <a:cs typeface="Calibri"/>
              </a:rPr>
              <a:t> </a:t>
            </a:r>
            <a:r>
              <a:rPr sz="900" b="1" spc="40" dirty="0">
                <a:latin typeface="Calibri"/>
                <a:cs typeface="Calibri"/>
              </a:rPr>
              <a:t>/</a:t>
            </a:r>
            <a:r>
              <a:rPr sz="900" b="1" spc="25" dirty="0">
                <a:latin typeface="Calibri"/>
                <a:cs typeface="Calibri"/>
              </a:rPr>
              <a:t> </a:t>
            </a:r>
            <a:r>
              <a:rPr sz="900" b="1" spc="45" dirty="0">
                <a:latin typeface="Calibri"/>
                <a:cs typeface="Calibri"/>
              </a:rPr>
              <a:t>TCP</a:t>
            </a:r>
            <a:r>
              <a:rPr sz="900" b="1" spc="25" dirty="0">
                <a:latin typeface="Calibri"/>
                <a:cs typeface="Calibri"/>
              </a:rPr>
              <a:t> </a:t>
            </a:r>
            <a:r>
              <a:rPr sz="900" b="1" spc="35" dirty="0">
                <a:latin typeface="Calibri"/>
                <a:cs typeface="Calibri"/>
              </a:rPr>
              <a:t>(Transmission</a:t>
            </a:r>
            <a:r>
              <a:rPr sz="900" b="1" spc="30" dirty="0">
                <a:latin typeface="Calibri"/>
                <a:cs typeface="Calibri"/>
              </a:rPr>
              <a:t> </a:t>
            </a:r>
            <a:r>
              <a:rPr sz="900" b="1" spc="35" dirty="0">
                <a:latin typeface="Calibri"/>
                <a:cs typeface="Calibri"/>
              </a:rPr>
              <a:t>Control</a:t>
            </a:r>
            <a:r>
              <a:rPr sz="900" b="1" spc="20" dirty="0">
                <a:latin typeface="Calibri"/>
                <a:cs typeface="Calibri"/>
              </a:rPr>
              <a:t> </a:t>
            </a:r>
            <a:r>
              <a:rPr sz="900" b="1" spc="35" dirty="0">
                <a:latin typeface="Calibri"/>
                <a:cs typeface="Calibri"/>
              </a:rPr>
              <a:t>Protocol</a:t>
            </a:r>
            <a:r>
              <a:rPr sz="900" b="1" spc="30" dirty="0">
                <a:latin typeface="Calibri"/>
                <a:cs typeface="Calibri"/>
              </a:rPr>
              <a:t> </a:t>
            </a:r>
            <a:r>
              <a:rPr sz="900" b="1" spc="25" dirty="0">
                <a:latin typeface="Calibri"/>
                <a:cs typeface="Calibri"/>
              </a:rPr>
              <a:t>-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734820" y="2778125"/>
            <a:ext cx="380301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b="1" spc="45" dirty="0">
                <a:latin typeface="Calibri"/>
                <a:cs typeface="Calibri"/>
              </a:rPr>
              <a:t>πρωτόκολλο</a:t>
            </a:r>
            <a:r>
              <a:rPr sz="900" b="1" spc="25" dirty="0">
                <a:latin typeface="Calibri"/>
                <a:cs typeface="Calibri"/>
              </a:rPr>
              <a:t> </a:t>
            </a:r>
            <a:r>
              <a:rPr sz="900" b="1" spc="35" dirty="0">
                <a:latin typeface="Calibri"/>
                <a:cs typeface="Calibri"/>
              </a:rPr>
              <a:t>επικοινωνίας</a:t>
            </a:r>
            <a:r>
              <a:rPr sz="900" b="1" spc="30" dirty="0">
                <a:latin typeface="Calibri"/>
                <a:cs typeface="Calibri"/>
              </a:rPr>
              <a:t> </a:t>
            </a:r>
            <a:r>
              <a:rPr sz="900" b="1" spc="40" dirty="0">
                <a:latin typeface="Calibri"/>
                <a:cs typeface="Calibri"/>
              </a:rPr>
              <a:t>δικτύου</a:t>
            </a:r>
            <a:r>
              <a:rPr sz="900" b="1" spc="30" dirty="0">
                <a:latin typeface="Calibri"/>
                <a:cs typeface="Calibri"/>
              </a:rPr>
              <a:t> </a:t>
            </a:r>
            <a:r>
              <a:rPr sz="900" b="1" spc="45" dirty="0">
                <a:latin typeface="Calibri"/>
                <a:cs typeface="Calibri"/>
              </a:rPr>
              <a:t>που</a:t>
            </a:r>
            <a:r>
              <a:rPr sz="900" b="1" spc="25" dirty="0">
                <a:latin typeface="Calibri"/>
                <a:cs typeface="Calibri"/>
              </a:rPr>
              <a:t> </a:t>
            </a:r>
            <a:r>
              <a:rPr sz="900" b="1" spc="35" dirty="0">
                <a:latin typeface="Calibri"/>
                <a:cs typeface="Calibri"/>
              </a:rPr>
              <a:t>χρησιμοποιείται </a:t>
            </a:r>
            <a:r>
              <a:rPr sz="900" b="1" spc="40" dirty="0">
                <a:latin typeface="Calibri"/>
                <a:cs typeface="Calibri"/>
              </a:rPr>
              <a:t>στο</a:t>
            </a:r>
            <a:r>
              <a:rPr sz="900" b="1" spc="30" dirty="0">
                <a:latin typeface="Calibri"/>
                <a:cs typeface="Calibri"/>
              </a:rPr>
              <a:t> </a:t>
            </a:r>
            <a:r>
              <a:rPr sz="900" b="1" spc="35" dirty="0">
                <a:latin typeface="Calibri"/>
                <a:cs typeface="Calibri"/>
              </a:rPr>
              <a:t>διαδίκτυο)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991235" y="3008312"/>
            <a:ext cx="226187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9085" indent="-286385">
              <a:lnSpc>
                <a:spcPct val="100000"/>
              </a:lnSpc>
              <a:spcBef>
                <a:spcPts val="100"/>
              </a:spcBef>
              <a:buSzPct val="166666"/>
              <a:buFont typeface="Arial"/>
              <a:buChar char="•"/>
              <a:tabLst>
                <a:tab pos="298450" algn="l"/>
                <a:tab pos="299085" algn="l"/>
              </a:tabLst>
            </a:pPr>
            <a:r>
              <a:rPr sz="900" spc="90" dirty="0">
                <a:latin typeface="Calibri"/>
                <a:cs typeface="Calibri"/>
              </a:rPr>
              <a:t>Αποστολή</a:t>
            </a:r>
            <a:r>
              <a:rPr sz="900" spc="15" dirty="0">
                <a:latin typeface="Calibri"/>
                <a:cs typeface="Calibri"/>
              </a:rPr>
              <a:t> </a:t>
            </a:r>
            <a:r>
              <a:rPr sz="900" spc="85" dirty="0">
                <a:latin typeface="Calibri"/>
                <a:cs typeface="Calibri"/>
              </a:rPr>
              <a:t>του</a:t>
            </a:r>
            <a:r>
              <a:rPr sz="900" spc="15" dirty="0">
                <a:latin typeface="Calibri"/>
                <a:cs typeface="Calibri"/>
              </a:rPr>
              <a:t> </a:t>
            </a:r>
            <a:r>
              <a:rPr sz="900" spc="80" dirty="0">
                <a:latin typeface="Calibri"/>
                <a:cs typeface="Calibri"/>
              </a:rPr>
              <a:t>πακέτου</a:t>
            </a:r>
            <a:r>
              <a:rPr sz="900" spc="5" dirty="0">
                <a:latin typeface="Calibri"/>
                <a:cs typeface="Calibri"/>
              </a:rPr>
              <a:t> </a:t>
            </a:r>
            <a:r>
              <a:rPr sz="900" spc="80" dirty="0">
                <a:latin typeface="Calibri"/>
                <a:cs typeface="Calibri"/>
              </a:rPr>
              <a:t>δεδομένων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448435" y="3243262"/>
            <a:ext cx="71691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9085" indent="-286385">
              <a:lnSpc>
                <a:spcPct val="100000"/>
              </a:lnSpc>
              <a:spcBef>
                <a:spcPts val="100"/>
              </a:spcBef>
              <a:buSzPct val="166666"/>
              <a:buFont typeface="Arial"/>
              <a:buChar char="•"/>
              <a:tabLst>
                <a:tab pos="298450" algn="l"/>
                <a:tab pos="299085" algn="l"/>
              </a:tabLst>
            </a:pPr>
            <a:r>
              <a:rPr sz="900" b="1" spc="45" dirty="0">
                <a:latin typeface="Calibri"/>
                <a:cs typeface="Calibri"/>
              </a:rPr>
              <a:t>s</a:t>
            </a:r>
            <a:r>
              <a:rPr sz="900" b="1" spc="50" dirty="0">
                <a:latin typeface="Calibri"/>
                <a:cs typeface="Calibri"/>
              </a:rPr>
              <a:t>e</a:t>
            </a:r>
            <a:r>
              <a:rPr sz="900" b="1" spc="55" dirty="0">
                <a:latin typeface="Calibri"/>
                <a:cs typeface="Calibri"/>
              </a:rPr>
              <a:t>nd</a:t>
            </a:r>
            <a:r>
              <a:rPr sz="900" b="1" spc="25" dirty="0">
                <a:latin typeface="Calibri"/>
                <a:cs typeface="Calibri"/>
              </a:rPr>
              <a:t>(</a:t>
            </a:r>
            <a:r>
              <a:rPr sz="900" b="1" spc="60" dirty="0">
                <a:latin typeface="Calibri"/>
                <a:cs typeface="Calibri"/>
              </a:rPr>
              <a:t>P</a:t>
            </a:r>
            <a:r>
              <a:rPr sz="900" b="1" spc="40" dirty="0">
                <a:latin typeface="Calibri"/>
                <a:cs typeface="Calibri"/>
              </a:rPr>
              <a:t>)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6422390" y="2090102"/>
            <a:ext cx="532765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9720" indent="-287020">
              <a:lnSpc>
                <a:spcPct val="100000"/>
              </a:lnSpc>
              <a:spcBef>
                <a:spcPts val="100"/>
              </a:spcBef>
              <a:buSzPct val="166666"/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sz="900" spc="55" dirty="0">
                <a:latin typeface="Calibri"/>
                <a:cs typeface="Calibri"/>
              </a:rPr>
              <a:t>Πακέτο</a:t>
            </a:r>
            <a:r>
              <a:rPr sz="900" spc="10" dirty="0">
                <a:latin typeface="Calibri"/>
                <a:cs typeface="Calibri"/>
              </a:rPr>
              <a:t> </a:t>
            </a:r>
            <a:r>
              <a:rPr sz="900" spc="55" dirty="0">
                <a:latin typeface="Calibri"/>
                <a:cs typeface="Calibri"/>
              </a:rPr>
              <a:t>δεδομένων</a:t>
            </a:r>
            <a:r>
              <a:rPr sz="900" spc="25" dirty="0">
                <a:latin typeface="Calibri"/>
                <a:cs typeface="Calibri"/>
              </a:rPr>
              <a:t> </a:t>
            </a:r>
            <a:r>
              <a:rPr sz="900" spc="75" dirty="0">
                <a:latin typeface="Calibri"/>
                <a:cs typeface="Calibri"/>
              </a:rPr>
              <a:t>UDP</a:t>
            </a:r>
            <a:r>
              <a:rPr sz="900" spc="35" dirty="0">
                <a:latin typeface="Calibri"/>
                <a:cs typeface="Calibri"/>
              </a:rPr>
              <a:t> </a:t>
            </a:r>
            <a:r>
              <a:rPr sz="900" spc="55" dirty="0">
                <a:latin typeface="Calibri"/>
                <a:cs typeface="Calibri"/>
              </a:rPr>
              <a:t>(User</a:t>
            </a:r>
            <a:r>
              <a:rPr sz="900" spc="35" dirty="0">
                <a:latin typeface="Calibri"/>
                <a:cs typeface="Calibri"/>
              </a:rPr>
              <a:t> </a:t>
            </a:r>
            <a:r>
              <a:rPr sz="900" spc="65" dirty="0">
                <a:latin typeface="Calibri"/>
                <a:cs typeface="Calibri"/>
              </a:rPr>
              <a:t>Datagram</a:t>
            </a:r>
            <a:r>
              <a:rPr sz="900" spc="30" dirty="0">
                <a:latin typeface="Calibri"/>
                <a:cs typeface="Calibri"/>
              </a:rPr>
              <a:t> </a:t>
            </a:r>
            <a:r>
              <a:rPr sz="900" spc="55" dirty="0">
                <a:latin typeface="Calibri"/>
                <a:cs typeface="Calibri"/>
              </a:rPr>
              <a:t>Protocol</a:t>
            </a:r>
            <a:r>
              <a:rPr sz="900" spc="35" dirty="0">
                <a:latin typeface="Calibri"/>
                <a:cs typeface="Calibri"/>
              </a:rPr>
              <a:t> </a:t>
            </a:r>
            <a:r>
              <a:rPr sz="900" spc="40" dirty="0">
                <a:latin typeface="Calibri"/>
                <a:cs typeface="Calibri"/>
              </a:rPr>
              <a:t>-</a:t>
            </a:r>
            <a:r>
              <a:rPr sz="900" spc="35" dirty="0">
                <a:latin typeface="Calibri"/>
                <a:cs typeface="Calibri"/>
              </a:rPr>
              <a:t> </a:t>
            </a:r>
            <a:r>
              <a:rPr sz="900" spc="65" dirty="0">
                <a:latin typeface="Calibri"/>
                <a:cs typeface="Calibri"/>
              </a:rPr>
              <a:t>πρωτόκολλο</a:t>
            </a:r>
            <a:r>
              <a:rPr sz="900" spc="35" dirty="0">
                <a:latin typeface="Calibri"/>
                <a:cs typeface="Calibri"/>
              </a:rPr>
              <a:t> </a:t>
            </a:r>
            <a:r>
              <a:rPr sz="900" spc="65" dirty="0">
                <a:latin typeface="Calibri"/>
                <a:cs typeface="Calibri"/>
              </a:rPr>
              <a:t>μεταφοράς</a:t>
            </a:r>
            <a:r>
              <a:rPr sz="900" spc="30" dirty="0">
                <a:latin typeface="Calibri"/>
                <a:cs typeface="Calibri"/>
              </a:rPr>
              <a:t> </a:t>
            </a:r>
            <a:r>
              <a:rPr sz="900" spc="65" dirty="0">
                <a:latin typeface="Calibri"/>
                <a:cs typeface="Calibri"/>
              </a:rPr>
              <a:t>δεδομένων</a:t>
            </a:r>
            <a:r>
              <a:rPr sz="900" spc="35" dirty="0">
                <a:latin typeface="Calibri"/>
                <a:cs typeface="Calibri"/>
              </a:rPr>
              <a:t> </a:t>
            </a:r>
            <a:r>
              <a:rPr sz="900" spc="60" dirty="0">
                <a:latin typeface="Calibri"/>
                <a:cs typeface="Calibri"/>
              </a:rPr>
              <a:t>χωρίς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6709409" y="2320607"/>
            <a:ext cx="77660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60" dirty="0">
                <a:latin typeface="Calibri"/>
                <a:cs typeface="Calibri"/>
              </a:rPr>
              <a:t>επιβεβαίωση)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6879590" y="2549525"/>
            <a:ext cx="517271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9720" indent="-287020">
              <a:lnSpc>
                <a:spcPct val="100000"/>
              </a:lnSpc>
              <a:spcBef>
                <a:spcPts val="100"/>
              </a:spcBef>
              <a:buSzPct val="166666"/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sz="900" spc="40" dirty="0">
                <a:latin typeface="Calibri"/>
                <a:cs typeface="Calibri"/>
              </a:rPr>
              <a:t>&gt;&gt;</a:t>
            </a:r>
            <a:r>
              <a:rPr sz="900" b="1" spc="40" dirty="0">
                <a:latin typeface="Calibri"/>
                <a:cs typeface="Calibri"/>
              </a:rPr>
              <a:t>=</a:t>
            </a:r>
            <a:r>
              <a:rPr sz="900" b="1" spc="25" dirty="0">
                <a:latin typeface="Calibri"/>
                <a:cs typeface="Calibri"/>
              </a:rPr>
              <a:t> </a:t>
            </a:r>
            <a:r>
              <a:rPr sz="900" b="1" spc="50" dirty="0">
                <a:latin typeface="Calibri"/>
                <a:cs typeface="Calibri"/>
              </a:rPr>
              <a:t>XML</a:t>
            </a:r>
            <a:r>
              <a:rPr sz="900" b="1" spc="25" dirty="0">
                <a:latin typeface="Calibri"/>
                <a:cs typeface="Calibri"/>
              </a:rPr>
              <a:t> </a:t>
            </a:r>
            <a:r>
              <a:rPr sz="900" b="1" spc="30" dirty="0">
                <a:latin typeface="Calibri"/>
                <a:cs typeface="Calibri"/>
              </a:rPr>
              <a:t>(Extensible</a:t>
            </a:r>
            <a:r>
              <a:rPr sz="900" b="1" spc="25" dirty="0">
                <a:latin typeface="Calibri"/>
                <a:cs typeface="Calibri"/>
              </a:rPr>
              <a:t> </a:t>
            </a:r>
            <a:r>
              <a:rPr sz="900" b="1" spc="45" dirty="0">
                <a:latin typeface="Calibri"/>
                <a:cs typeface="Calibri"/>
              </a:rPr>
              <a:t>Markup</a:t>
            </a:r>
            <a:r>
              <a:rPr sz="900" b="1" spc="25" dirty="0">
                <a:latin typeface="Calibri"/>
                <a:cs typeface="Calibri"/>
              </a:rPr>
              <a:t> </a:t>
            </a:r>
            <a:r>
              <a:rPr sz="900" b="1" spc="40" dirty="0">
                <a:latin typeface="Calibri"/>
                <a:cs typeface="Calibri"/>
              </a:rPr>
              <a:t>Language</a:t>
            </a:r>
            <a:r>
              <a:rPr sz="900" b="1" spc="30" dirty="0">
                <a:latin typeface="Calibri"/>
                <a:cs typeface="Calibri"/>
              </a:rPr>
              <a:t> </a:t>
            </a:r>
            <a:r>
              <a:rPr sz="900" b="1" spc="25" dirty="0">
                <a:latin typeface="Calibri"/>
                <a:cs typeface="Calibri"/>
              </a:rPr>
              <a:t>- </a:t>
            </a:r>
            <a:r>
              <a:rPr sz="900" b="1" spc="45" dirty="0">
                <a:latin typeface="Calibri"/>
                <a:cs typeface="Calibri"/>
              </a:rPr>
              <a:t>δομημένη</a:t>
            </a:r>
            <a:r>
              <a:rPr sz="900" b="1" spc="30" dirty="0">
                <a:latin typeface="Calibri"/>
                <a:cs typeface="Calibri"/>
              </a:rPr>
              <a:t> </a:t>
            </a:r>
            <a:r>
              <a:rPr sz="900" b="1" spc="45" dirty="0">
                <a:latin typeface="Calibri"/>
                <a:cs typeface="Calibri"/>
              </a:rPr>
              <a:t>μορφή</a:t>
            </a:r>
            <a:r>
              <a:rPr sz="900" b="1" spc="30" dirty="0">
                <a:latin typeface="Calibri"/>
                <a:cs typeface="Calibri"/>
              </a:rPr>
              <a:t> </a:t>
            </a:r>
            <a:r>
              <a:rPr sz="900" b="1" spc="40" dirty="0">
                <a:latin typeface="Calibri"/>
                <a:cs typeface="Calibri"/>
              </a:rPr>
              <a:t>ανταλλαγής</a:t>
            </a:r>
            <a:r>
              <a:rPr sz="900" b="1" spc="25" dirty="0">
                <a:latin typeface="Calibri"/>
                <a:cs typeface="Calibri"/>
              </a:rPr>
              <a:t> </a:t>
            </a:r>
            <a:r>
              <a:rPr sz="900" b="1" spc="40" dirty="0">
                <a:latin typeface="Calibri"/>
                <a:cs typeface="Calibri"/>
              </a:rPr>
              <a:t>δεδομένωνn)</a:t>
            </a:r>
            <a:r>
              <a:rPr sz="900" b="1" spc="30" dirty="0">
                <a:latin typeface="Calibri"/>
                <a:cs typeface="Calibri"/>
              </a:rPr>
              <a:t> </a:t>
            </a:r>
            <a:r>
              <a:rPr sz="900" b="1" spc="40" dirty="0">
                <a:latin typeface="Calibri"/>
                <a:cs typeface="Calibri"/>
              </a:rPr>
              <a:t>/</a:t>
            </a:r>
            <a:r>
              <a:rPr sz="900" b="1" spc="25" dirty="0">
                <a:latin typeface="Calibri"/>
                <a:cs typeface="Calibri"/>
              </a:rPr>
              <a:t> </a:t>
            </a:r>
            <a:r>
              <a:rPr sz="900" b="1" spc="45" dirty="0">
                <a:latin typeface="Calibri"/>
                <a:cs typeface="Calibri"/>
              </a:rPr>
              <a:t>DeepL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7166609" y="2778125"/>
            <a:ext cx="294322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b="1" spc="35" dirty="0">
                <a:latin typeface="Calibri"/>
                <a:cs typeface="Calibri"/>
              </a:rPr>
              <a:t>(λογισμικό</a:t>
            </a:r>
            <a:r>
              <a:rPr sz="900" b="1" spc="15" dirty="0">
                <a:latin typeface="Calibri"/>
                <a:cs typeface="Calibri"/>
              </a:rPr>
              <a:t> </a:t>
            </a:r>
            <a:r>
              <a:rPr sz="900" b="1" spc="40" dirty="0">
                <a:latin typeface="Calibri"/>
                <a:cs typeface="Calibri"/>
              </a:rPr>
              <a:t>μηχανικής</a:t>
            </a:r>
            <a:r>
              <a:rPr sz="900" b="1" spc="20" dirty="0">
                <a:latin typeface="Calibri"/>
                <a:cs typeface="Calibri"/>
              </a:rPr>
              <a:t> </a:t>
            </a:r>
            <a:r>
              <a:rPr sz="900" b="1" spc="45" dirty="0">
                <a:latin typeface="Calibri"/>
                <a:cs typeface="Calibri"/>
              </a:rPr>
              <a:t>μετάφρασης</a:t>
            </a:r>
            <a:r>
              <a:rPr sz="900" b="1" spc="15" dirty="0">
                <a:latin typeface="Calibri"/>
                <a:cs typeface="Calibri"/>
              </a:rPr>
              <a:t> </a:t>
            </a:r>
            <a:r>
              <a:rPr sz="900" b="1" spc="40" dirty="0">
                <a:latin typeface="Calibri"/>
                <a:cs typeface="Calibri"/>
              </a:rPr>
              <a:t>βασισμένο</a:t>
            </a:r>
            <a:r>
              <a:rPr sz="900" b="1" spc="20" dirty="0">
                <a:latin typeface="Calibri"/>
                <a:cs typeface="Calibri"/>
              </a:rPr>
              <a:t> </a:t>
            </a:r>
            <a:r>
              <a:rPr sz="900" b="1" spc="40" dirty="0">
                <a:latin typeface="Calibri"/>
                <a:cs typeface="Calibri"/>
              </a:rPr>
              <a:t>σtην</a:t>
            </a:r>
            <a:r>
              <a:rPr sz="900" b="1" spc="20" dirty="0">
                <a:latin typeface="Calibri"/>
                <a:cs typeface="Calibri"/>
              </a:rPr>
              <a:t> </a:t>
            </a:r>
            <a:r>
              <a:rPr sz="900" b="1" spc="40" dirty="0">
                <a:latin typeface="Calibri"/>
                <a:cs typeface="Calibri"/>
              </a:rPr>
              <a:t>ΤΝ)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6422390" y="3007359"/>
            <a:ext cx="226250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9720" indent="-287020">
              <a:lnSpc>
                <a:spcPct val="100000"/>
              </a:lnSpc>
              <a:spcBef>
                <a:spcPts val="100"/>
              </a:spcBef>
              <a:buSzPct val="166666"/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sz="900" spc="90" dirty="0">
                <a:latin typeface="Calibri"/>
                <a:cs typeface="Calibri"/>
              </a:rPr>
              <a:t>Αποστολή</a:t>
            </a:r>
            <a:r>
              <a:rPr sz="900" spc="15" dirty="0">
                <a:latin typeface="Calibri"/>
                <a:cs typeface="Calibri"/>
              </a:rPr>
              <a:t> </a:t>
            </a:r>
            <a:r>
              <a:rPr sz="900" spc="85" dirty="0">
                <a:latin typeface="Calibri"/>
                <a:cs typeface="Calibri"/>
              </a:rPr>
              <a:t>του</a:t>
            </a:r>
            <a:r>
              <a:rPr sz="900" spc="15" dirty="0">
                <a:latin typeface="Calibri"/>
                <a:cs typeface="Calibri"/>
              </a:rPr>
              <a:t> </a:t>
            </a:r>
            <a:r>
              <a:rPr sz="900" spc="80" dirty="0">
                <a:latin typeface="Calibri"/>
                <a:cs typeface="Calibri"/>
              </a:rPr>
              <a:t>πακέτου</a:t>
            </a:r>
            <a:r>
              <a:rPr sz="900" spc="5" dirty="0">
                <a:latin typeface="Calibri"/>
                <a:cs typeface="Calibri"/>
              </a:rPr>
              <a:t> </a:t>
            </a:r>
            <a:r>
              <a:rPr sz="900" spc="80" dirty="0">
                <a:latin typeface="Calibri"/>
                <a:cs typeface="Calibri"/>
              </a:rPr>
              <a:t>δεδομένων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6879590" y="3237865"/>
            <a:ext cx="71755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9720" indent="-287020">
              <a:lnSpc>
                <a:spcPct val="100000"/>
              </a:lnSpc>
              <a:spcBef>
                <a:spcPts val="100"/>
              </a:spcBef>
              <a:buSzPct val="166666"/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sz="900" b="1" spc="45" dirty="0">
                <a:latin typeface="Calibri"/>
                <a:cs typeface="Calibri"/>
              </a:rPr>
              <a:t>s</a:t>
            </a:r>
            <a:r>
              <a:rPr sz="900" b="1" spc="50" dirty="0">
                <a:latin typeface="Calibri"/>
                <a:cs typeface="Calibri"/>
              </a:rPr>
              <a:t>e</a:t>
            </a:r>
            <a:r>
              <a:rPr sz="900" b="1" spc="55" dirty="0">
                <a:latin typeface="Calibri"/>
                <a:cs typeface="Calibri"/>
              </a:rPr>
              <a:t>nd</a:t>
            </a:r>
            <a:r>
              <a:rPr sz="900" b="1" spc="25" dirty="0">
                <a:latin typeface="Calibri"/>
                <a:cs typeface="Calibri"/>
              </a:rPr>
              <a:t>(</a:t>
            </a:r>
            <a:r>
              <a:rPr sz="900" b="1" spc="60" dirty="0">
                <a:latin typeface="Calibri"/>
                <a:cs typeface="Calibri"/>
              </a:rPr>
              <a:t>P</a:t>
            </a:r>
            <a:r>
              <a:rPr sz="900" b="1" spc="40" dirty="0">
                <a:latin typeface="Calibri"/>
                <a:cs typeface="Calibri"/>
              </a:rPr>
              <a:t>)</a:t>
            </a:r>
            <a:endParaRPr sz="900">
              <a:latin typeface="Calibri"/>
              <a:cs typeface="Calibri"/>
            </a:endParaRPr>
          </a:p>
        </p:txBody>
      </p:sp>
      <p:grpSp>
        <p:nvGrpSpPr>
          <p:cNvPr id="21" name="object 21"/>
          <p:cNvGrpSpPr/>
          <p:nvPr/>
        </p:nvGrpSpPr>
        <p:grpSpPr>
          <a:xfrm>
            <a:off x="1071244" y="3046412"/>
            <a:ext cx="4634865" cy="3633470"/>
            <a:chOff x="1071244" y="3046412"/>
            <a:chExt cx="4634865" cy="3633470"/>
          </a:xfrm>
        </p:grpSpPr>
        <p:pic>
          <p:nvPicPr>
            <p:cNvPr id="22" name="object 2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71244" y="3046412"/>
              <a:ext cx="4634547" cy="3633152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266189" y="3241357"/>
              <a:ext cx="4064635" cy="3063240"/>
            </a:xfrm>
            <a:prstGeom prst="rect">
              <a:avLst/>
            </a:prstGeom>
          </p:spPr>
        </p:pic>
      </p:grpSp>
      <p:grpSp>
        <p:nvGrpSpPr>
          <p:cNvPr id="24" name="object 24"/>
          <p:cNvGrpSpPr/>
          <p:nvPr/>
        </p:nvGrpSpPr>
        <p:grpSpPr>
          <a:xfrm>
            <a:off x="6690359" y="3061652"/>
            <a:ext cx="4634865" cy="3589020"/>
            <a:chOff x="6690359" y="3061652"/>
            <a:chExt cx="4634865" cy="3589020"/>
          </a:xfrm>
        </p:grpSpPr>
        <p:pic>
          <p:nvPicPr>
            <p:cNvPr id="25" name="object 2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690359" y="3061652"/>
              <a:ext cx="4634547" cy="3589020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885304" y="3256914"/>
              <a:ext cx="4064635" cy="3019107"/>
            </a:xfrm>
            <a:prstGeom prst="rect">
              <a:avLst/>
            </a:prstGeom>
          </p:spPr>
        </p:pic>
      </p:grpSp>
      <p:sp>
        <p:nvSpPr>
          <p:cNvPr id="27" name="object 27"/>
          <p:cNvSpPr txBox="1"/>
          <p:nvPr/>
        </p:nvSpPr>
        <p:spPr>
          <a:xfrm>
            <a:off x="11102340" y="6345872"/>
            <a:ext cx="165735" cy="1079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715"/>
              </a:lnSpc>
            </a:pPr>
            <a:r>
              <a:rPr sz="650" spc="30" dirty="0">
                <a:latin typeface="Calibri"/>
                <a:cs typeface="Calibri"/>
              </a:rPr>
              <a:t>13</a:t>
            </a:r>
            <a:endParaRPr sz="6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883400" y="0"/>
            <a:ext cx="3959860" cy="6879590"/>
            <a:chOff x="6883400" y="0"/>
            <a:chExt cx="3959860" cy="6879590"/>
          </a:xfrm>
        </p:grpSpPr>
        <p:sp>
          <p:nvSpPr>
            <p:cNvPr id="3" name="object 3"/>
            <p:cNvSpPr/>
            <p:nvPr/>
          </p:nvSpPr>
          <p:spPr>
            <a:xfrm>
              <a:off x="6894512" y="635"/>
              <a:ext cx="1818639" cy="6857365"/>
            </a:xfrm>
            <a:custGeom>
              <a:avLst/>
              <a:gdLst/>
              <a:ahLst/>
              <a:cxnLst/>
              <a:rect l="l" t="t" r="r" b="b"/>
              <a:pathLst>
                <a:path w="1818640" h="6857365">
                  <a:moveTo>
                    <a:pt x="0" y="6857365"/>
                  </a:moveTo>
                  <a:lnTo>
                    <a:pt x="1818322" y="0"/>
                  </a:lnTo>
                </a:path>
              </a:pathLst>
            </a:custGeom>
            <a:ln w="22224">
              <a:solidFill>
                <a:srgbClr val="D6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7895589" y="5207317"/>
              <a:ext cx="755650" cy="1644650"/>
            </a:xfrm>
            <a:custGeom>
              <a:avLst/>
              <a:gdLst/>
              <a:ahLst/>
              <a:cxnLst/>
              <a:rect l="l" t="t" r="r" b="b"/>
              <a:pathLst>
                <a:path w="755650" h="1644650">
                  <a:moveTo>
                    <a:pt x="577850" y="0"/>
                  </a:moveTo>
                  <a:lnTo>
                    <a:pt x="531812" y="6350"/>
                  </a:lnTo>
                  <a:lnTo>
                    <a:pt x="489584" y="24130"/>
                  </a:lnTo>
                  <a:lnTo>
                    <a:pt x="453072" y="52387"/>
                  </a:lnTo>
                  <a:lnTo>
                    <a:pt x="424497" y="89535"/>
                  </a:lnTo>
                  <a:lnTo>
                    <a:pt x="406082" y="134620"/>
                  </a:lnTo>
                  <a:lnTo>
                    <a:pt x="0" y="1644650"/>
                  </a:lnTo>
                  <a:lnTo>
                    <a:pt x="26352" y="1644650"/>
                  </a:lnTo>
                  <a:lnTo>
                    <a:pt x="429894" y="140970"/>
                  </a:lnTo>
                  <a:lnTo>
                    <a:pt x="449897" y="95250"/>
                  </a:lnTo>
                  <a:lnTo>
                    <a:pt x="481964" y="59372"/>
                  </a:lnTo>
                  <a:lnTo>
                    <a:pt x="522604" y="35560"/>
                  </a:lnTo>
                  <a:lnTo>
                    <a:pt x="569277" y="25400"/>
                  </a:lnTo>
                  <a:lnTo>
                    <a:pt x="661727" y="25400"/>
                  </a:lnTo>
                  <a:lnTo>
                    <a:pt x="624204" y="6350"/>
                  </a:lnTo>
                  <a:lnTo>
                    <a:pt x="577850" y="0"/>
                  </a:lnTo>
                  <a:close/>
                </a:path>
                <a:path w="755650" h="1644650">
                  <a:moveTo>
                    <a:pt x="661727" y="25400"/>
                  </a:moveTo>
                  <a:lnTo>
                    <a:pt x="569277" y="25400"/>
                  </a:lnTo>
                  <a:lnTo>
                    <a:pt x="617854" y="30797"/>
                  </a:lnTo>
                  <a:lnTo>
                    <a:pt x="671829" y="57785"/>
                  </a:lnTo>
                  <a:lnTo>
                    <a:pt x="710882" y="103822"/>
                  </a:lnTo>
                  <a:lnTo>
                    <a:pt x="729932" y="161290"/>
                  </a:lnTo>
                  <a:lnTo>
                    <a:pt x="730884" y="192087"/>
                  </a:lnTo>
                  <a:lnTo>
                    <a:pt x="725804" y="222885"/>
                  </a:lnTo>
                  <a:lnTo>
                    <a:pt x="343534" y="1644650"/>
                  </a:lnTo>
                  <a:lnTo>
                    <a:pt x="369887" y="1644650"/>
                  </a:lnTo>
                  <a:lnTo>
                    <a:pt x="749617" y="229235"/>
                  </a:lnTo>
                  <a:lnTo>
                    <a:pt x="755650" y="193675"/>
                  </a:lnTo>
                  <a:lnTo>
                    <a:pt x="754379" y="158115"/>
                  </a:lnTo>
                  <a:lnTo>
                    <a:pt x="732154" y="90805"/>
                  </a:lnTo>
                  <a:lnTo>
                    <a:pt x="686117" y="37782"/>
                  </a:lnTo>
                  <a:lnTo>
                    <a:pt x="661727" y="25400"/>
                  </a:lnTo>
                  <a:close/>
                </a:path>
              </a:pathLst>
            </a:custGeom>
            <a:solidFill>
              <a:srgbClr val="D679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549832" y="6167437"/>
              <a:ext cx="3293427" cy="611187"/>
            </a:xfrm>
            <a:prstGeom prst="rect">
              <a:avLst/>
            </a:prstGeom>
          </p:spPr>
        </p:pic>
      </p:grpSp>
      <p:sp>
        <p:nvSpPr>
          <p:cNvPr id="6" name="object 6"/>
          <p:cNvSpPr txBox="1"/>
          <p:nvPr/>
        </p:nvSpPr>
        <p:spPr>
          <a:xfrm>
            <a:off x="9917430" y="33019"/>
            <a:ext cx="2174240" cy="1244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50" spc="60" dirty="0">
                <a:latin typeface="Calibri"/>
                <a:cs typeface="Calibri"/>
              </a:rPr>
              <a:t>CSP004_C_E:</a:t>
            </a:r>
            <a:r>
              <a:rPr sz="650" spc="35" dirty="0">
                <a:latin typeface="Calibri"/>
                <a:cs typeface="Calibri"/>
              </a:rPr>
              <a:t> </a:t>
            </a:r>
            <a:r>
              <a:rPr sz="650" spc="55" dirty="0">
                <a:latin typeface="Calibri"/>
                <a:cs typeface="Calibri"/>
              </a:rPr>
              <a:t>Abdelkader</a:t>
            </a:r>
            <a:r>
              <a:rPr sz="650" spc="30" dirty="0">
                <a:latin typeface="Calibri"/>
                <a:cs typeface="Calibri"/>
              </a:rPr>
              <a:t> </a:t>
            </a:r>
            <a:r>
              <a:rPr sz="650" spc="60" dirty="0">
                <a:latin typeface="Calibri"/>
                <a:cs typeface="Calibri"/>
              </a:rPr>
              <a:t>Shaaban</a:t>
            </a:r>
            <a:r>
              <a:rPr sz="650" spc="40" dirty="0">
                <a:latin typeface="Calibri"/>
                <a:cs typeface="Calibri"/>
              </a:rPr>
              <a:t> </a:t>
            </a:r>
            <a:r>
              <a:rPr sz="650" spc="55" dirty="0">
                <a:latin typeface="Calibri"/>
                <a:cs typeface="Calibri"/>
              </a:rPr>
              <a:t>και</a:t>
            </a:r>
            <a:r>
              <a:rPr sz="650" spc="25" dirty="0">
                <a:latin typeface="Calibri"/>
                <a:cs typeface="Calibri"/>
              </a:rPr>
              <a:t> </a:t>
            </a:r>
            <a:r>
              <a:rPr sz="650" spc="50" dirty="0">
                <a:latin typeface="Calibri"/>
                <a:cs typeface="Calibri"/>
              </a:rPr>
              <a:t>Stefan</a:t>
            </a:r>
            <a:r>
              <a:rPr sz="650" spc="30" dirty="0">
                <a:latin typeface="Calibri"/>
                <a:cs typeface="Calibri"/>
              </a:rPr>
              <a:t> </a:t>
            </a:r>
            <a:r>
              <a:rPr sz="650" spc="50" dirty="0">
                <a:latin typeface="Calibri"/>
                <a:cs typeface="Calibri"/>
              </a:rPr>
              <a:t>Schauer</a:t>
            </a:r>
            <a:endParaRPr sz="650">
              <a:latin typeface="Calibri"/>
              <a:cs typeface="Calibri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396240" y="725804"/>
            <a:ext cx="6328410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170" dirty="0">
                <a:solidFill>
                  <a:srgbClr val="000000"/>
                </a:solidFill>
              </a:rPr>
              <a:t>SCAPY:</a:t>
            </a:r>
            <a:r>
              <a:rPr spc="204" dirty="0">
                <a:solidFill>
                  <a:srgbClr val="000000"/>
                </a:solidFill>
              </a:rPr>
              <a:t> </a:t>
            </a:r>
            <a:r>
              <a:rPr spc="165" dirty="0">
                <a:solidFill>
                  <a:srgbClr val="000000"/>
                </a:solidFill>
              </a:rPr>
              <a:t>Δημιουργία/Αποστολή</a:t>
            </a:r>
            <a:r>
              <a:rPr spc="215" dirty="0">
                <a:solidFill>
                  <a:srgbClr val="000000"/>
                </a:solidFill>
              </a:rPr>
              <a:t> </a:t>
            </a:r>
            <a:r>
              <a:rPr spc="145" dirty="0">
                <a:solidFill>
                  <a:srgbClr val="000000"/>
                </a:solidFill>
              </a:rPr>
              <a:t>πακέτου</a:t>
            </a:r>
            <a:r>
              <a:rPr spc="200" dirty="0">
                <a:solidFill>
                  <a:srgbClr val="000000"/>
                </a:solidFill>
              </a:rPr>
              <a:t> </a:t>
            </a:r>
            <a:r>
              <a:rPr spc="150" dirty="0">
                <a:solidFill>
                  <a:srgbClr val="000000"/>
                </a:solidFill>
              </a:rPr>
              <a:t>δεδομένων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901700" y="1148715"/>
            <a:ext cx="11165205" cy="7296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65" dirty="0">
                <a:latin typeface="Calibri"/>
                <a:cs typeface="Calibri"/>
              </a:rPr>
              <a:t>Δημιουργία</a:t>
            </a:r>
            <a:r>
              <a:rPr sz="1100" spc="10" dirty="0">
                <a:latin typeface="Calibri"/>
                <a:cs typeface="Calibri"/>
              </a:rPr>
              <a:t> </a:t>
            </a:r>
            <a:r>
              <a:rPr sz="1100" spc="85" dirty="0">
                <a:latin typeface="Calibri"/>
                <a:cs typeface="Calibri"/>
              </a:rPr>
              <a:t>πολλαπλών</a:t>
            </a:r>
            <a:r>
              <a:rPr sz="1100" spc="30" dirty="0">
                <a:latin typeface="Calibri"/>
                <a:cs typeface="Calibri"/>
              </a:rPr>
              <a:t> </a:t>
            </a:r>
            <a:r>
              <a:rPr sz="1100" spc="80" dirty="0">
                <a:latin typeface="Calibri"/>
                <a:cs typeface="Calibri"/>
              </a:rPr>
              <a:t>πακέτων</a:t>
            </a:r>
            <a:r>
              <a:rPr sz="1100" spc="25" dirty="0">
                <a:latin typeface="Calibri"/>
                <a:cs typeface="Calibri"/>
              </a:rPr>
              <a:t> </a:t>
            </a:r>
            <a:r>
              <a:rPr sz="1100" spc="80" dirty="0">
                <a:latin typeface="Calibri"/>
                <a:cs typeface="Calibri"/>
              </a:rPr>
              <a:t>δεδομένων</a:t>
            </a:r>
            <a:endParaRPr sz="11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100">
              <a:latin typeface="Calibri"/>
              <a:cs typeface="Calibri"/>
            </a:endParaRPr>
          </a:p>
          <a:p>
            <a:pPr marL="298450" marR="5080" indent="-286385">
              <a:lnSpc>
                <a:spcPct val="101699"/>
              </a:lnSpc>
              <a:spcBef>
                <a:spcPts val="805"/>
              </a:spcBef>
              <a:buSzPct val="164705"/>
              <a:buFont typeface="Arial"/>
              <a:buChar char="•"/>
              <a:tabLst>
                <a:tab pos="298450" algn="l"/>
                <a:tab pos="299085" algn="l"/>
              </a:tabLst>
            </a:pPr>
            <a:r>
              <a:rPr sz="850" b="1" spc="60" dirty="0">
                <a:latin typeface="Calibri"/>
                <a:cs typeface="Calibri"/>
              </a:rPr>
              <a:t>Δημιουργήστε πολυεπίπεδα πακέτα </a:t>
            </a:r>
            <a:r>
              <a:rPr sz="850" b="1" spc="65" dirty="0">
                <a:latin typeface="Calibri"/>
                <a:cs typeface="Calibri"/>
              </a:rPr>
              <a:t>δεδομένων </a:t>
            </a:r>
            <a:r>
              <a:rPr sz="850" spc="45" dirty="0">
                <a:latin typeface="Calibri"/>
                <a:cs typeface="Calibri"/>
              </a:rPr>
              <a:t>π.χ. </a:t>
            </a:r>
            <a:r>
              <a:rPr sz="850" spc="60" dirty="0">
                <a:latin typeface="Calibri"/>
                <a:cs typeface="Calibri"/>
              </a:rPr>
              <a:t>συνδυάζοντας </a:t>
            </a:r>
            <a:r>
              <a:rPr sz="850" spc="55" dirty="0">
                <a:latin typeface="Calibri"/>
                <a:cs typeface="Calibri"/>
              </a:rPr>
              <a:t>επίπεδα </a:t>
            </a:r>
            <a:r>
              <a:rPr sz="850" spc="50" dirty="0">
                <a:latin typeface="Calibri"/>
                <a:cs typeface="Calibri"/>
              </a:rPr>
              <a:t>IP </a:t>
            </a:r>
            <a:r>
              <a:rPr sz="850" spc="60" dirty="0">
                <a:latin typeface="Calibri"/>
                <a:cs typeface="Calibri"/>
              </a:rPr>
              <a:t>με </a:t>
            </a:r>
            <a:r>
              <a:rPr sz="850" spc="55" dirty="0">
                <a:latin typeface="Calibri"/>
                <a:cs typeface="Calibri"/>
              </a:rPr>
              <a:t>επίπεδα </a:t>
            </a:r>
            <a:r>
              <a:rPr sz="850" spc="60" dirty="0">
                <a:latin typeface="Calibri"/>
                <a:cs typeface="Calibri"/>
              </a:rPr>
              <a:t>πρωτόκολλο </a:t>
            </a:r>
            <a:r>
              <a:rPr sz="850" spc="50" dirty="0">
                <a:latin typeface="Calibri"/>
                <a:cs typeface="Calibri"/>
              </a:rPr>
              <a:t>επικοινωνίας </a:t>
            </a:r>
            <a:r>
              <a:rPr sz="850" spc="55" dirty="0">
                <a:latin typeface="Calibri"/>
                <a:cs typeface="Calibri"/>
              </a:rPr>
              <a:t>δικτύου </a:t>
            </a:r>
            <a:r>
              <a:rPr sz="850" spc="65" dirty="0">
                <a:latin typeface="Calibri"/>
                <a:cs typeface="Calibri"/>
              </a:rPr>
              <a:t>που </a:t>
            </a:r>
            <a:r>
              <a:rPr sz="850" spc="50" dirty="0">
                <a:latin typeface="Calibri"/>
                <a:cs typeface="Calibri"/>
              </a:rPr>
              <a:t>χρησιμοποιείται </a:t>
            </a:r>
            <a:r>
              <a:rPr sz="850" spc="55" dirty="0">
                <a:latin typeface="Calibri"/>
                <a:cs typeface="Calibri"/>
              </a:rPr>
              <a:t>στο </a:t>
            </a:r>
            <a:r>
              <a:rPr sz="850" spc="50" dirty="0">
                <a:latin typeface="Calibri"/>
                <a:cs typeface="Calibri"/>
              </a:rPr>
              <a:t>διαδίκτυο) </a:t>
            </a:r>
            <a:r>
              <a:rPr sz="850" spc="65" dirty="0">
                <a:latin typeface="Calibri"/>
                <a:cs typeface="Calibri"/>
              </a:rPr>
              <a:t>ή </a:t>
            </a:r>
            <a:r>
              <a:rPr sz="850" spc="60" dirty="0">
                <a:latin typeface="Calibri"/>
                <a:cs typeface="Calibri"/>
              </a:rPr>
              <a:t>UDP) προσομοιώσετε </a:t>
            </a:r>
            <a:r>
              <a:rPr sz="850" spc="55" dirty="0">
                <a:latin typeface="Calibri"/>
                <a:cs typeface="Calibri"/>
              </a:rPr>
              <a:t>διαφορετικά </a:t>
            </a:r>
            <a:r>
              <a:rPr sz="850" spc="60" dirty="0">
                <a:latin typeface="Calibri"/>
                <a:cs typeface="Calibri"/>
              </a:rPr>
              <a:t>πρωτόκολλα </a:t>
            </a:r>
            <a:r>
              <a:rPr sz="850" spc="-180" dirty="0">
                <a:latin typeface="Calibri"/>
                <a:cs typeface="Calibri"/>
              </a:rPr>
              <a:t> </a:t>
            </a:r>
            <a:r>
              <a:rPr sz="850" spc="50" dirty="0">
                <a:latin typeface="Calibri"/>
                <a:cs typeface="Calibri"/>
              </a:rPr>
              <a:t>δικτύου.</a:t>
            </a:r>
            <a:endParaRPr sz="85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991235" y="2090102"/>
            <a:ext cx="162623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9085" indent="-286385">
              <a:lnSpc>
                <a:spcPct val="100000"/>
              </a:lnSpc>
              <a:spcBef>
                <a:spcPts val="100"/>
              </a:spcBef>
              <a:buSzPct val="166666"/>
              <a:buFont typeface="Arial"/>
              <a:buChar char="•"/>
              <a:tabLst>
                <a:tab pos="298450" algn="l"/>
                <a:tab pos="299085" algn="l"/>
              </a:tabLst>
            </a:pPr>
            <a:r>
              <a:rPr sz="900" spc="80" dirty="0">
                <a:latin typeface="Calibri"/>
                <a:cs typeface="Calibri"/>
              </a:rPr>
              <a:t>Πακέτο</a:t>
            </a:r>
            <a:r>
              <a:rPr sz="900" spc="-5" dirty="0">
                <a:latin typeface="Calibri"/>
                <a:cs typeface="Calibri"/>
              </a:rPr>
              <a:t> </a:t>
            </a:r>
            <a:r>
              <a:rPr sz="900" spc="90" dirty="0">
                <a:latin typeface="Calibri"/>
                <a:cs typeface="Calibri"/>
              </a:rPr>
              <a:t>δεδομένων</a:t>
            </a:r>
            <a:r>
              <a:rPr sz="900" spc="5" dirty="0">
                <a:latin typeface="Calibri"/>
                <a:cs typeface="Calibri"/>
              </a:rPr>
              <a:t> </a:t>
            </a:r>
            <a:r>
              <a:rPr sz="900" spc="85" dirty="0">
                <a:latin typeface="Calibri"/>
                <a:cs typeface="Calibri"/>
              </a:rPr>
              <a:t>TCP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448435" y="2319020"/>
            <a:ext cx="400304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9085" indent="-286385">
              <a:lnSpc>
                <a:spcPct val="100000"/>
              </a:lnSpc>
              <a:spcBef>
                <a:spcPts val="100"/>
              </a:spcBef>
              <a:buSzPct val="166666"/>
              <a:buFont typeface="Arial"/>
              <a:buChar char="•"/>
              <a:tabLst>
                <a:tab pos="298450" algn="l"/>
                <a:tab pos="299085" algn="l"/>
              </a:tabLst>
            </a:pPr>
            <a:r>
              <a:rPr sz="900" spc="40" dirty="0">
                <a:latin typeface="Calibri"/>
                <a:cs typeface="Calibri"/>
              </a:rPr>
              <a:t>&gt;&gt;</a:t>
            </a:r>
            <a:r>
              <a:rPr sz="900" b="1" spc="40" dirty="0">
                <a:latin typeface="Calibri"/>
                <a:cs typeface="Calibri"/>
              </a:rPr>
              <a:t>=</a:t>
            </a:r>
            <a:r>
              <a:rPr sz="900" b="1" spc="20" dirty="0">
                <a:latin typeface="Calibri"/>
                <a:cs typeface="Calibri"/>
              </a:rPr>
              <a:t> </a:t>
            </a:r>
            <a:r>
              <a:rPr sz="900" b="1" spc="50" dirty="0">
                <a:latin typeface="Calibri"/>
                <a:cs typeface="Calibri"/>
              </a:rPr>
              <a:t>XML</a:t>
            </a:r>
            <a:r>
              <a:rPr sz="900" b="1" spc="25" dirty="0">
                <a:latin typeface="Calibri"/>
                <a:cs typeface="Calibri"/>
              </a:rPr>
              <a:t> </a:t>
            </a:r>
            <a:r>
              <a:rPr sz="900" b="1" spc="30" dirty="0">
                <a:latin typeface="Calibri"/>
                <a:cs typeface="Calibri"/>
              </a:rPr>
              <a:t>(Extensible</a:t>
            </a:r>
            <a:r>
              <a:rPr sz="900" b="1" spc="25" dirty="0">
                <a:latin typeface="Calibri"/>
                <a:cs typeface="Calibri"/>
              </a:rPr>
              <a:t> </a:t>
            </a:r>
            <a:r>
              <a:rPr sz="900" b="1" spc="45" dirty="0">
                <a:latin typeface="Calibri"/>
                <a:cs typeface="Calibri"/>
              </a:rPr>
              <a:t>Markup</a:t>
            </a:r>
            <a:r>
              <a:rPr sz="900" b="1" spc="20" dirty="0">
                <a:latin typeface="Calibri"/>
                <a:cs typeface="Calibri"/>
              </a:rPr>
              <a:t> </a:t>
            </a:r>
            <a:r>
              <a:rPr sz="900" b="1" spc="40" dirty="0">
                <a:latin typeface="Calibri"/>
                <a:cs typeface="Calibri"/>
              </a:rPr>
              <a:t>Language</a:t>
            </a:r>
            <a:r>
              <a:rPr sz="900" b="1" spc="30" dirty="0">
                <a:latin typeface="Calibri"/>
                <a:cs typeface="Calibri"/>
              </a:rPr>
              <a:t> </a:t>
            </a:r>
            <a:r>
              <a:rPr sz="900" b="1" spc="25" dirty="0">
                <a:latin typeface="Calibri"/>
                <a:cs typeface="Calibri"/>
              </a:rPr>
              <a:t>- </a:t>
            </a:r>
            <a:r>
              <a:rPr sz="900" b="1" spc="45" dirty="0">
                <a:latin typeface="Calibri"/>
                <a:cs typeface="Calibri"/>
              </a:rPr>
              <a:t>δομημένη</a:t>
            </a:r>
            <a:r>
              <a:rPr sz="900" b="1" spc="25" dirty="0">
                <a:latin typeface="Calibri"/>
                <a:cs typeface="Calibri"/>
              </a:rPr>
              <a:t> </a:t>
            </a:r>
            <a:r>
              <a:rPr sz="900" b="1" spc="45" dirty="0">
                <a:latin typeface="Calibri"/>
                <a:cs typeface="Calibri"/>
              </a:rPr>
              <a:t>μορφή</a:t>
            </a:r>
            <a:r>
              <a:rPr sz="900" b="1" spc="30" dirty="0">
                <a:latin typeface="Calibri"/>
                <a:cs typeface="Calibri"/>
              </a:rPr>
              <a:t> </a:t>
            </a:r>
            <a:r>
              <a:rPr sz="900" b="1" spc="40" dirty="0">
                <a:latin typeface="Calibri"/>
                <a:cs typeface="Calibri"/>
              </a:rPr>
              <a:t>ανταλλαγής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734820" y="2547620"/>
            <a:ext cx="416496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b="1" spc="40" dirty="0">
                <a:latin typeface="Calibri"/>
                <a:cs typeface="Calibri"/>
              </a:rPr>
              <a:t>δεδομένωνn)</a:t>
            </a:r>
            <a:r>
              <a:rPr sz="900" b="1" spc="30" dirty="0">
                <a:latin typeface="Calibri"/>
                <a:cs typeface="Calibri"/>
              </a:rPr>
              <a:t> </a:t>
            </a:r>
            <a:r>
              <a:rPr sz="900" b="1" spc="40" dirty="0">
                <a:latin typeface="Calibri"/>
                <a:cs typeface="Calibri"/>
              </a:rPr>
              <a:t>/</a:t>
            </a:r>
            <a:r>
              <a:rPr sz="900" b="1" spc="30" dirty="0">
                <a:latin typeface="Calibri"/>
                <a:cs typeface="Calibri"/>
              </a:rPr>
              <a:t> </a:t>
            </a:r>
            <a:r>
              <a:rPr sz="900" b="1" spc="45" dirty="0">
                <a:latin typeface="Calibri"/>
                <a:cs typeface="Calibri"/>
              </a:rPr>
              <a:t>TCP</a:t>
            </a:r>
            <a:r>
              <a:rPr sz="900" b="1" spc="25" dirty="0">
                <a:latin typeface="Calibri"/>
                <a:cs typeface="Calibri"/>
              </a:rPr>
              <a:t> </a:t>
            </a:r>
            <a:r>
              <a:rPr sz="900" b="1" spc="35" dirty="0">
                <a:latin typeface="Calibri"/>
                <a:cs typeface="Calibri"/>
              </a:rPr>
              <a:t>(Transmission Control</a:t>
            </a:r>
            <a:r>
              <a:rPr sz="900" b="1" spc="25" dirty="0">
                <a:latin typeface="Calibri"/>
                <a:cs typeface="Calibri"/>
              </a:rPr>
              <a:t> </a:t>
            </a:r>
            <a:r>
              <a:rPr sz="900" b="1" spc="35" dirty="0">
                <a:latin typeface="Calibri"/>
                <a:cs typeface="Calibri"/>
              </a:rPr>
              <a:t>Protocol </a:t>
            </a:r>
            <a:r>
              <a:rPr sz="900" b="1" spc="25" dirty="0">
                <a:latin typeface="Calibri"/>
                <a:cs typeface="Calibri"/>
              </a:rPr>
              <a:t>-</a:t>
            </a:r>
            <a:r>
              <a:rPr sz="900" b="1" spc="30" dirty="0">
                <a:latin typeface="Calibri"/>
                <a:cs typeface="Calibri"/>
              </a:rPr>
              <a:t> </a:t>
            </a:r>
            <a:r>
              <a:rPr sz="900" b="1" spc="45" dirty="0">
                <a:latin typeface="Calibri"/>
                <a:cs typeface="Calibri"/>
              </a:rPr>
              <a:t>πρωτόκολλο</a:t>
            </a:r>
            <a:r>
              <a:rPr sz="900" b="1" spc="25" dirty="0">
                <a:latin typeface="Calibri"/>
                <a:cs typeface="Calibri"/>
              </a:rPr>
              <a:t> </a:t>
            </a:r>
            <a:r>
              <a:rPr sz="900" b="1" spc="35" dirty="0">
                <a:latin typeface="Calibri"/>
                <a:cs typeface="Calibri"/>
              </a:rPr>
              <a:t>επικοινωνίας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734820" y="2776220"/>
            <a:ext cx="238125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b="1" spc="40" dirty="0">
                <a:latin typeface="Calibri"/>
                <a:cs typeface="Calibri"/>
              </a:rPr>
              <a:t>δικτύου</a:t>
            </a:r>
            <a:r>
              <a:rPr sz="900" b="1" spc="15" dirty="0">
                <a:latin typeface="Calibri"/>
                <a:cs typeface="Calibri"/>
              </a:rPr>
              <a:t> </a:t>
            </a:r>
            <a:r>
              <a:rPr sz="900" b="1" spc="45" dirty="0">
                <a:latin typeface="Calibri"/>
                <a:cs typeface="Calibri"/>
              </a:rPr>
              <a:t>που</a:t>
            </a:r>
            <a:r>
              <a:rPr sz="900" b="1" spc="20" dirty="0">
                <a:latin typeface="Calibri"/>
                <a:cs typeface="Calibri"/>
              </a:rPr>
              <a:t> </a:t>
            </a:r>
            <a:r>
              <a:rPr sz="900" b="1" spc="35" dirty="0">
                <a:latin typeface="Calibri"/>
                <a:cs typeface="Calibri"/>
              </a:rPr>
              <a:t>χρησιμοποιείται</a:t>
            </a:r>
            <a:r>
              <a:rPr sz="900" b="1" spc="25" dirty="0">
                <a:latin typeface="Calibri"/>
                <a:cs typeface="Calibri"/>
              </a:rPr>
              <a:t> </a:t>
            </a:r>
            <a:r>
              <a:rPr sz="900" b="1" spc="40" dirty="0">
                <a:latin typeface="Calibri"/>
                <a:cs typeface="Calibri"/>
              </a:rPr>
              <a:t>στο</a:t>
            </a:r>
            <a:r>
              <a:rPr sz="900" b="1" spc="20" dirty="0">
                <a:latin typeface="Calibri"/>
                <a:cs typeface="Calibri"/>
              </a:rPr>
              <a:t> </a:t>
            </a:r>
            <a:r>
              <a:rPr sz="900" b="1" spc="35" dirty="0">
                <a:latin typeface="Calibri"/>
                <a:cs typeface="Calibri"/>
              </a:rPr>
              <a:t>διαδίκτυο)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991235" y="3005454"/>
            <a:ext cx="226187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9085" indent="-286385">
              <a:lnSpc>
                <a:spcPct val="100000"/>
              </a:lnSpc>
              <a:spcBef>
                <a:spcPts val="100"/>
              </a:spcBef>
              <a:buSzPct val="166666"/>
              <a:buFont typeface="Arial"/>
              <a:buChar char="•"/>
              <a:tabLst>
                <a:tab pos="298450" algn="l"/>
                <a:tab pos="299085" algn="l"/>
              </a:tabLst>
            </a:pPr>
            <a:r>
              <a:rPr sz="900" spc="90" dirty="0">
                <a:latin typeface="Calibri"/>
                <a:cs typeface="Calibri"/>
              </a:rPr>
              <a:t>Αποστολή</a:t>
            </a:r>
            <a:r>
              <a:rPr sz="900" spc="15" dirty="0">
                <a:latin typeface="Calibri"/>
                <a:cs typeface="Calibri"/>
              </a:rPr>
              <a:t> </a:t>
            </a:r>
            <a:r>
              <a:rPr sz="900" spc="85" dirty="0">
                <a:latin typeface="Calibri"/>
                <a:cs typeface="Calibri"/>
              </a:rPr>
              <a:t>του</a:t>
            </a:r>
            <a:r>
              <a:rPr sz="900" spc="15" dirty="0">
                <a:latin typeface="Calibri"/>
                <a:cs typeface="Calibri"/>
              </a:rPr>
              <a:t> </a:t>
            </a:r>
            <a:r>
              <a:rPr sz="900" spc="80" dirty="0">
                <a:latin typeface="Calibri"/>
                <a:cs typeface="Calibri"/>
              </a:rPr>
              <a:t>πακέτου</a:t>
            </a:r>
            <a:r>
              <a:rPr sz="900" spc="5" dirty="0">
                <a:latin typeface="Calibri"/>
                <a:cs typeface="Calibri"/>
              </a:rPr>
              <a:t> </a:t>
            </a:r>
            <a:r>
              <a:rPr sz="900" spc="80" dirty="0">
                <a:latin typeface="Calibri"/>
                <a:cs typeface="Calibri"/>
              </a:rPr>
              <a:t>δεδομένων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448435" y="3235959"/>
            <a:ext cx="71691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9085" indent="-286385">
              <a:lnSpc>
                <a:spcPct val="100000"/>
              </a:lnSpc>
              <a:spcBef>
                <a:spcPts val="100"/>
              </a:spcBef>
              <a:buSzPct val="166666"/>
              <a:buFont typeface="Arial"/>
              <a:buChar char="•"/>
              <a:tabLst>
                <a:tab pos="298450" algn="l"/>
                <a:tab pos="299085" algn="l"/>
              </a:tabLst>
            </a:pPr>
            <a:r>
              <a:rPr sz="900" b="1" spc="45" dirty="0">
                <a:latin typeface="Calibri"/>
                <a:cs typeface="Calibri"/>
              </a:rPr>
              <a:t>s</a:t>
            </a:r>
            <a:r>
              <a:rPr sz="900" b="1" spc="50" dirty="0">
                <a:latin typeface="Calibri"/>
                <a:cs typeface="Calibri"/>
              </a:rPr>
              <a:t>e</a:t>
            </a:r>
            <a:r>
              <a:rPr sz="900" b="1" spc="55" dirty="0">
                <a:latin typeface="Calibri"/>
                <a:cs typeface="Calibri"/>
              </a:rPr>
              <a:t>nd</a:t>
            </a:r>
            <a:r>
              <a:rPr sz="900" b="1" spc="25" dirty="0">
                <a:latin typeface="Calibri"/>
                <a:cs typeface="Calibri"/>
              </a:rPr>
              <a:t>(</a:t>
            </a:r>
            <a:r>
              <a:rPr sz="900" b="1" spc="60" dirty="0">
                <a:latin typeface="Calibri"/>
                <a:cs typeface="Calibri"/>
              </a:rPr>
              <a:t>P</a:t>
            </a:r>
            <a:r>
              <a:rPr sz="900" b="1" spc="40" dirty="0">
                <a:latin typeface="Calibri"/>
                <a:cs typeface="Calibri"/>
              </a:rPr>
              <a:t>)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6422390" y="2090102"/>
            <a:ext cx="532765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9720" indent="-287020">
              <a:lnSpc>
                <a:spcPct val="100000"/>
              </a:lnSpc>
              <a:spcBef>
                <a:spcPts val="100"/>
              </a:spcBef>
              <a:buSzPct val="166666"/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sz="900" spc="55" dirty="0">
                <a:latin typeface="Calibri"/>
                <a:cs typeface="Calibri"/>
              </a:rPr>
              <a:t>Πακέτο</a:t>
            </a:r>
            <a:r>
              <a:rPr sz="900" spc="10" dirty="0">
                <a:latin typeface="Calibri"/>
                <a:cs typeface="Calibri"/>
              </a:rPr>
              <a:t> </a:t>
            </a:r>
            <a:r>
              <a:rPr sz="900" spc="55" dirty="0">
                <a:latin typeface="Calibri"/>
                <a:cs typeface="Calibri"/>
              </a:rPr>
              <a:t>δεδομένων</a:t>
            </a:r>
            <a:r>
              <a:rPr sz="900" spc="25" dirty="0">
                <a:latin typeface="Calibri"/>
                <a:cs typeface="Calibri"/>
              </a:rPr>
              <a:t> </a:t>
            </a:r>
            <a:r>
              <a:rPr sz="900" spc="75" dirty="0">
                <a:latin typeface="Calibri"/>
                <a:cs typeface="Calibri"/>
              </a:rPr>
              <a:t>UDP</a:t>
            </a:r>
            <a:r>
              <a:rPr sz="900" spc="35" dirty="0">
                <a:latin typeface="Calibri"/>
                <a:cs typeface="Calibri"/>
              </a:rPr>
              <a:t> </a:t>
            </a:r>
            <a:r>
              <a:rPr sz="900" spc="55" dirty="0">
                <a:latin typeface="Calibri"/>
                <a:cs typeface="Calibri"/>
              </a:rPr>
              <a:t>(User</a:t>
            </a:r>
            <a:r>
              <a:rPr sz="900" spc="35" dirty="0">
                <a:latin typeface="Calibri"/>
                <a:cs typeface="Calibri"/>
              </a:rPr>
              <a:t> </a:t>
            </a:r>
            <a:r>
              <a:rPr sz="900" spc="65" dirty="0">
                <a:latin typeface="Calibri"/>
                <a:cs typeface="Calibri"/>
              </a:rPr>
              <a:t>Datagram</a:t>
            </a:r>
            <a:r>
              <a:rPr sz="900" spc="30" dirty="0">
                <a:latin typeface="Calibri"/>
                <a:cs typeface="Calibri"/>
              </a:rPr>
              <a:t> </a:t>
            </a:r>
            <a:r>
              <a:rPr sz="900" spc="55" dirty="0">
                <a:latin typeface="Calibri"/>
                <a:cs typeface="Calibri"/>
              </a:rPr>
              <a:t>Protocol</a:t>
            </a:r>
            <a:r>
              <a:rPr sz="900" spc="35" dirty="0">
                <a:latin typeface="Calibri"/>
                <a:cs typeface="Calibri"/>
              </a:rPr>
              <a:t> </a:t>
            </a:r>
            <a:r>
              <a:rPr sz="900" spc="40" dirty="0">
                <a:latin typeface="Calibri"/>
                <a:cs typeface="Calibri"/>
              </a:rPr>
              <a:t>-</a:t>
            </a:r>
            <a:r>
              <a:rPr sz="900" spc="35" dirty="0">
                <a:latin typeface="Calibri"/>
                <a:cs typeface="Calibri"/>
              </a:rPr>
              <a:t> </a:t>
            </a:r>
            <a:r>
              <a:rPr sz="900" spc="65" dirty="0">
                <a:latin typeface="Calibri"/>
                <a:cs typeface="Calibri"/>
              </a:rPr>
              <a:t>πρωτόκολλο</a:t>
            </a:r>
            <a:r>
              <a:rPr sz="900" spc="35" dirty="0">
                <a:latin typeface="Calibri"/>
                <a:cs typeface="Calibri"/>
              </a:rPr>
              <a:t> </a:t>
            </a:r>
            <a:r>
              <a:rPr sz="900" spc="65" dirty="0">
                <a:latin typeface="Calibri"/>
                <a:cs typeface="Calibri"/>
              </a:rPr>
              <a:t>μεταφοράς</a:t>
            </a:r>
            <a:r>
              <a:rPr sz="900" spc="30" dirty="0">
                <a:latin typeface="Calibri"/>
                <a:cs typeface="Calibri"/>
              </a:rPr>
              <a:t> </a:t>
            </a:r>
            <a:r>
              <a:rPr sz="900" spc="65" dirty="0">
                <a:latin typeface="Calibri"/>
                <a:cs typeface="Calibri"/>
              </a:rPr>
              <a:t>δεδομένων</a:t>
            </a:r>
            <a:r>
              <a:rPr sz="900" spc="35" dirty="0">
                <a:latin typeface="Calibri"/>
                <a:cs typeface="Calibri"/>
              </a:rPr>
              <a:t> </a:t>
            </a:r>
            <a:r>
              <a:rPr sz="900" spc="60" dirty="0">
                <a:latin typeface="Calibri"/>
                <a:cs typeface="Calibri"/>
              </a:rPr>
              <a:t>χωρίς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6709409" y="2320607"/>
            <a:ext cx="77660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60" dirty="0">
                <a:latin typeface="Calibri"/>
                <a:cs typeface="Calibri"/>
              </a:rPr>
              <a:t>επιβεβαίωση)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6879590" y="2549525"/>
            <a:ext cx="526224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9720" indent="-287020">
              <a:lnSpc>
                <a:spcPct val="100000"/>
              </a:lnSpc>
              <a:spcBef>
                <a:spcPts val="100"/>
              </a:spcBef>
              <a:buSzPct val="166666"/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sz="900" spc="40" dirty="0">
                <a:latin typeface="Calibri"/>
                <a:cs typeface="Calibri"/>
              </a:rPr>
              <a:t>&gt;&gt;</a:t>
            </a:r>
            <a:r>
              <a:rPr sz="900" b="1" spc="40" dirty="0">
                <a:latin typeface="Calibri"/>
                <a:cs typeface="Calibri"/>
              </a:rPr>
              <a:t>=</a:t>
            </a:r>
            <a:r>
              <a:rPr sz="900" b="1" spc="20" dirty="0">
                <a:latin typeface="Calibri"/>
                <a:cs typeface="Calibri"/>
              </a:rPr>
              <a:t> </a:t>
            </a:r>
            <a:r>
              <a:rPr sz="900" b="1" spc="45" dirty="0">
                <a:latin typeface="Calibri"/>
                <a:cs typeface="Calibri"/>
              </a:rPr>
              <a:t>XML-ph-0000@DeepL</a:t>
            </a:r>
            <a:r>
              <a:rPr sz="900" b="1" spc="15" dirty="0">
                <a:latin typeface="Calibri"/>
                <a:cs typeface="Calibri"/>
              </a:rPr>
              <a:t> </a:t>
            </a:r>
            <a:r>
              <a:rPr sz="900" b="1" spc="30" dirty="0">
                <a:latin typeface="Calibri"/>
                <a:cs typeface="Calibri"/>
              </a:rPr>
              <a:t>(Intrusion</a:t>
            </a:r>
            <a:r>
              <a:rPr sz="900" b="1" spc="25" dirty="0">
                <a:latin typeface="Calibri"/>
                <a:cs typeface="Calibri"/>
              </a:rPr>
              <a:t> </a:t>
            </a:r>
            <a:r>
              <a:rPr sz="900" b="1" spc="35" dirty="0">
                <a:latin typeface="Calibri"/>
                <a:cs typeface="Calibri"/>
              </a:rPr>
              <a:t>Prevention</a:t>
            </a:r>
            <a:r>
              <a:rPr sz="900" b="1" spc="20" dirty="0">
                <a:latin typeface="Calibri"/>
                <a:cs typeface="Calibri"/>
              </a:rPr>
              <a:t> </a:t>
            </a:r>
            <a:r>
              <a:rPr sz="900" b="1" spc="40" dirty="0">
                <a:latin typeface="Calibri"/>
                <a:cs typeface="Calibri"/>
              </a:rPr>
              <a:t>System</a:t>
            </a:r>
            <a:r>
              <a:rPr sz="900" b="1" spc="25" dirty="0">
                <a:latin typeface="Calibri"/>
                <a:cs typeface="Calibri"/>
              </a:rPr>
              <a:t> - </a:t>
            </a:r>
            <a:r>
              <a:rPr sz="900" b="1" spc="40" dirty="0">
                <a:latin typeface="Calibri"/>
                <a:cs typeface="Calibri"/>
              </a:rPr>
              <a:t>Σύστημα</a:t>
            </a:r>
            <a:r>
              <a:rPr sz="900" b="1" spc="25" dirty="0">
                <a:latin typeface="Calibri"/>
                <a:cs typeface="Calibri"/>
              </a:rPr>
              <a:t> </a:t>
            </a:r>
            <a:r>
              <a:rPr sz="900" b="1" spc="45" dirty="0">
                <a:latin typeface="Calibri"/>
                <a:cs typeface="Calibri"/>
              </a:rPr>
              <a:t>πρόληψης</a:t>
            </a:r>
            <a:r>
              <a:rPr sz="900" b="1" spc="30" dirty="0">
                <a:latin typeface="Calibri"/>
                <a:cs typeface="Calibri"/>
              </a:rPr>
              <a:t> </a:t>
            </a:r>
            <a:r>
              <a:rPr sz="900" b="1" spc="40" dirty="0">
                <a:latin typeface="Calibri"/>
                <a:cs typeface="Calibri"/>
              </a:rPr>
              <a:t>εισβολών)</a:t>
            </a:r>
            <a:r>
              <a:rPr sz="900" b="1" spc="20" dirty="0">
                <a:latin typeface="Calibri"/>
                <a:cs typeface="Calibri"/>
              </a:rPr>
              <a:t> </a:t>
            </a:r>
            <a:r>
              <a:rPr sz="900" b="1" spc="40" dirty="0">
                <a:latin typeface="Calibri"/>
                <a:cs typeface="Calibri"/>
              </a:rPr>
              <a:t>/</a:t>
            </a:r>
            <a:r>
              <a:rPr sz="900" b="1" spc="25" dirty="0">
                <a:latin typeface="Calibri"/>
                <a:cs typeface="Calibri"/>
              </a:rPr>
              <a:t> </a:t>
            </a:r>
            <a:r>
              <a:rPr sz="900" b="1" spc="50" dirty="0">
                <a:latin typeface="Calibri"/>
                <a:cs typeface="Calibri"/>
              </a:rPr>
              <a:t>UDP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7166609" y="2778125"/>
            <a:ext cx="442722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b="1" spc="35" dirty="0">
                <a:latin typeface="Calibri"/>
                <a:cs typeface="Calibri"/>
              </a:rPr>
              <a:t>(User</a:t>
            </a:r>
            <a:r>
              <a:rPr sz="900" b="1" spc="15" dirty="0">
                <a:latin typeface="Calibri"/>
                <a:cs typeface="Calibri"/>
              </a:rPr>
              <a:t> </a:t>
            </a:r>
            <a:r>
              <a:rPr sz="900" b="1" spc="40" dirty="0">
                <a:latin typeface="Calibri"/>
                <a:cs typeface="Calibri"/>
              </a:rPr>
              <a:t>Datagram</a:t>
            </a:r>
            <a:r>
              <a:rPr sz="900" b="1" spc="25" dirty="0">
                <a:latin typeface="Calibri"/>
                <a:cs typeface="Calibri"/>
              </a:rPr>
              <a:t> </a:t>
            </a:r>
            <a:r>
              <a:rPr sz="900" b="1" spc="35" dirty="0">
                <a:latin typeface="Calibri"/>
                <a:cs typeface="Calibri"/>
              </a:rPr>
              <a:t>Protocol</a:t>
            </a:r>
            <a:r>
              <a:rPr sz="900" b="1" spc="25" dirty="0">
                <a:latin typeface="Calibri"/>
                <a:cs typeface="Calibri"/>
              </a:rPr>
              <a:t> -</a:t>
            </a:r>
            <a:r>
              <a:rPr sz="900" b="1" spc="20" dirty="0">
                <a:latin typeface="Calibri"/>
                <a:cs typeface="Calibri"/>
              </a:rPr>
              <a:t> </a:t>
            </a:r>
            <a:r>
              <a:rPr sz="900" b="1" spc="45" dirty="0">
                <a:latin typeface="Calibri"/>
                <a:cs typeface="Calibri"/>
              </a:rPr>
              <a:t>πρωτόκολλο</a:t>
            </a:r>
            <a:r>
              <a:rPr sz="900" b="1" spc="20" dirty="0">
                <a:latin typeface="Calibri"/>
                <a:cs typeface="Calibri"/>
              </a:rPr>
              <a:t> </a:t>
            </a:r>
            <a:r>
              <a:rPr sz="900" b="1" spc="45" dirty="0">
                <a:latin typeface="Calibri"/>
                <a:cs typeface="Calibri"/>
              </a:rPr>
              <a:t>μεταφοράς</a:t>
            </a:r>
            <a:r>
              <a:rPr sz="900" b="1" spc="25" dirty="0">
                <a:latin typeface="Calibri"/>
                <a:cs typeface="Calibri"/>
              </a:rPr>
              <a:t> </a:t>
            </a:r>
            <a:r>
              <a:rPr sz="900" b="1" spc="45" dirty="0">
                <a:latin typeface="Calibri"/>
                <a:cs typeface="Calibri"/>
              </a:rPr>
              <a:t>δεδομένων</a:t>
            </a:r>
            <a:r>
              <a:rPr sz="900" b="1" spc="30" dirty="0">
                <a:latin typeface="Calibri"/>
                <a:cs typeface="Calibri"/>
              </a:rPr>
              <a:t> </a:t>
            </a:r>
            <a:r>
              <a:rPr sz="900" b="1" spc="40" dirty="0">
                <a:latin typeface="Calibri"/>
                <a:cs typeface="Calibri"/>
              </a:rPr>
              <a:t>χωρίς</a:t>
            </a:r>
            <a:r>
              <a:rPr sz="900" b="1" spc="20" dirty="0">
                <a:latin typeface="Calibri"/>
                <a:cs typeface="Calibri"/>
              </a:rPr>
              <a:t> </a:t>
            </a:r>
            <a:r>
              <a:rPr sz="900" b="1" spc="40" dirty="0">
                <a:latin typeface="Calibri"/>
                <a:cs typeface="Calibri"/>
              </a:rPr>
              <a:t>επιβεβαίωση)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6422390" y="3007359"/>
            <a:ext cx="226250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9720" indent="-287020">
              <a:lnSpc>
                <a:spcPct val="100000"/>
              </a:lnSpc>
              <a:spcBef>
                <a:spcPts val="100"/>
              </a:spcBef>
              <a:buSzPct val="166666"/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sz="900" spc="90" dirty="0">
                <a:latin typeface="Calibri"/>
                <a:cs typeface="Calibri"/>
              </a:rPr>
              <a:t>Αποστολή</a:t>
            </a:r>
            <a:r>
              <a:rPr sz="900" spc="15" dirty="0">
                <a:latin typeface="Calibri"/>
                <a:cs typeface="Calibri"/>
              </a:rPr>
              <a:t> </a:t>
            </a:r>
            <a:r>
              <a:rPr sz="900" spc="85" dirty="0">
                <a:latin typeface="Calibri"/>
                <a:cs typeface="Calibri"/>
              </a:rPr>
              <a:t>του</a:t>
            </a:r>
            <a:r>
              <a:rPr sz="900" spc="15" dirty="0">
                <a:latin typeface="Calibri"/>
                <a:cs typeface="Calibri"/>
              </a:rPr>
              <a:t> </a:t>
            </a:r>
            <a:r>
              <a:rPr sz="900" spc="80" dirty="0">
                <a:latin typeface="Calibri"/>
                <a:cs typeface="Calibri"/>
              </a:rPr>
              <a:t>πακέτου</a:t>
            </a:r>
            <a:r>
              <a:rPr sz="900" spc="5" dirty="0">
                <a:latin typeface="Calibri"/>
                <a:cs typeface="Calibri"/>
              </a:rPr>
              <a:t> </a:t>
            </a:r>
            <a:r>
              <a:rPr sz="900" spc="80" dirty="0">
                <a:latin typeface="Calibri"/>
                <a:cs typeface="Calibri"/>
              </a:rPr>
              <a:t>δεδομένων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6879590" y="3237865"/>
            <a:ext cx="71755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9720" indent="-287020">
              <a:lnSpc>
                <a:spcPct val="100000"/>
              </a:lnSpc>
              <a:spcBef>
                <a:spcPts val="100"/>
              </a:spcBef>
              <a:buSzPct val="166666"/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sz="900" b="1" spc="45" dirty="0">
                <a:latin typeface="Calibri"/>
                <a:cs typeface="Calibri"/>
              </a:rPr>
              <a:t>s</a:t>
            </a:r>
            <a:r>
              <a:rPr sz="900" b="1" spc="50" dirty="0">
                <a:latin typeface="Calibri"/>
                <a:cs typeface="Calibri"/>
              </a:rPr>
              <a:t>e</a:t>
            </a:r>
            <a:r>
              <a:rPr sz="900" b="1" spc="55" dirty="0">
                <a:latin typeface="Calibri"/>
                <a:cs typeface="Calibri"/>
              </a:rPr>
              <a:t>nd</a:t>
            </a:r>
            <a:r>
              <a:rPr sz="900" b="1" spc="25" dirty="0">
                <a:latin typeface="Calibri"/>
                <a:cs typeface="Calibri"/>
              </a:rPr>
              <a:t>(</a:t>
            </a:r>
            <a:r>
              <a:rPr sz="900" b="1" spc="60" dirty="0">
                <a:latin typeface="Calibri"/>
                <a:cs typeface="Calibri"/>
              </a:rPr>
              <a:t>P</a:t>
            </a:r>
            <a:r>
              <a:rPr sz="900" b="1" spc="40" dirty="0">
                <a:latin typeface="Calibri"/>
                <a:cs typeface="Calibri"/>
              </a:rPr>
              <a:t>)</a:t>
            </a:r>
            <a:endParaRPr sz="900">
              <a:latin typeface="Calibri"/>
              <a:cs typeface="Calibri"/>
            </a:endParaRPr>
          </a:p>
        </p:txBody>
      </p:sp>
      <p:grpSp>
        <p:nvGrpSpPr>
          <p:cNvPr id="21" name="object 21"/>
          <p:cNvGrpSpPr/>
          <p:nvPr/>
        </p:nvGrpSpPr>
        <p:grpSpPr>
          <a:xfrm>
            <a:off x="1071244" y="1216025"/>
            <a:ext cx="10253980" cy="5641975"/>
            <a:chOff x="1071244" y="1216025"/>
            <a:chExt cx="10253980" cy="5641975"/>
          </a:xfrm>
        </p:grpSpPr>
        <p:pic>
          <p:nvPicPr>
            <p:cNvPr id="22" name="object 2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71244" y="3046412"/>
              <a:ext cx="4634547" cy="3633152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266189" y="3241357"/>
              <a:ext cx="4064635" cy="3063240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690360" y="3061652"/>
              <a:ext cx="4634547" cy="3589020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885304" y="3256597"/>
              <a:ext cx="4064635" cy="3019107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829877" y="1216025"/>
              <a:ext cx="7205344" cy="5641975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025140" y="1410970"/>
              <a:ext cx="6635432" cy="5193665"/>
            </a:xfrm>
            <a:prstGeom prst="rect">
              <a:avLst/>
            </a:prstGeom>
          </p:spPr>
        </p:pic>
      </p:grpSp>
      <p:sp>
        <p:nvSpPr>
          <p:cNvPr id="28" name="object 28"/>
          <p:cNvSpPr txBox="1"/>
          <p:nvPr/>
        </p:nvSpPr>
        <p:spPr>
          <a:xfrm>
            <a:off x="11102340" y="6345872"/>
            <a:ext cx="165735" cy="1079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715"/>
              </a:lnSpc>
            </a:pPr>
            <a:r>
              <a:rPr sz="650" spc="30" dirty="0">
                <a:latin typeface="Calibri"/>
                <a:cs typeface="Calibri"/>
              </a:rPr>
              <a:t>14</a:t>
            </a:r>
            <a:endParaRPr sz="6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883400" y="0"/>
            <a:ext cx="4028440" cy="6879590"/>
            <a:chOff x="6883400" y="0"/>
            <a:chExt cx="4028440" cy="6879590"/>
          </a:xfrm>
        </p:grpSpPr>
        <p:sp>
          <p:nvSpPr>
            <p:cNvPr id="3" name="object 3"/>
            <p:cNvSpPr/>
            <p:nvPr/>
          </p:nvSpPr>
          <p:spPr>
            <a:xfrm>
              <a:off x="6894512" y="635"/>
              <a:ext cx="1818639" cy="6857365"/>
            </a:xfrm>
            <a:custGeom>
              <a:avLst/>
              <a:gdLst/>
              <a:ahLst/>
              <a:cxnLst/>
              <a:rect l="l" t="t" r="r" b="b"/>
              <a:pathLst>
                <a:path w="1818640" h="6857365">
                  <a:moveTo>
                    <a:pt x="0" y="6857365"/>
                  </a:moveTo>
                  <a:lnTo>
                    <a:pt x="1818322" y="0"/>
                  </a:lnTo>
                </a:path>
              </a:pathLst>
            </a:custGeom>
            <a:ln w="22224">
              <a:solidFill>
                <a:srgbClr val="D6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7895589" y="5207317"/>
              <a:ext cx="755650" cy="1644650"/>
            </a:xfrm>
            <a:custGeom>
              <a:avLst/>
              <a:gdLst/>
              <a:ahLst/>
              <a:cxnLst/>
              <a:rect l="l" t="t" r="r" b="b"/>
              <a:pathLst>
                <a:path w="755650" h="1644650">
                  <a:moveTo>
                    <a:pt x="577850" y="0"/>
                  </a:moveTo>
                  <a:lnTo>
                    <a:pt x="531812" y="6350"/>
                  </a:lnTo>
                  <a:lnTo>
                    <a:pt x="489584" y="24130"/>
                  </a:lnTo>
                  <a:lnTo>
                    <a:pt x="453072" y="52387"/>
                  </a:lnTo>
                  <a:lnTo>
                    <a:pt x="424497" y="89535"/>
                  </a:lnTo>
                  <a:lnTo>
                    <a:pt x="406082" y="134620"/>
                  </a:lnTo>
                  <a:lnTo>
                    <a:pt x="0" y="1644650"/>
                  </a:lnTo>
                  <a:lnTo>
                    <a:pt x="26352" y="1644650"/>
                  </a:lnTo>
                  <a:lnTo>
                    <a:pt x="429894" y="140970"/>
                  </a:lnTo>
                  <a:lnTo>
                    <a:pt x="449897" y="95250"/>
                  </a:lnTo>
                  <a:lnTo>
                    <a:pt x="481964" y="59372"/>
                  </a:lnTo>
                  <a:lnTo>
                    <a:pt x="522604" y="35560"/>
                  </a:lnTo>
                  <a:lnTo>
                    <a:pt x="569277" y="25400"/>
                  </a:lnTo>
                  <a:lnTo>
                    <a:pt x="661727" y="25400"/>
                  </a:lnTo>
                  <a:lnTo>
                    <a:pt x="624204" y="6350"/>
                  </a:lnTo>
                  <a:lnTo>
                    <a:pt x="577850" y="0"/>
                  </a:lnTo>
                  <a:close/>
                </a:path>
                <a:path w="755650" h="1644650">
                  <a:moveTo>
                    <a:pt x="661727" y="25400"/>
                  </a:moveTo>
                  <a:lnTo>
                    <a:pt x="569277" y="25400"/>
                  </a:lnTo>
                  <a:lnTo>
                    <a:pt x="617854" y="30797"/>
                  </a:lnTo>
                  <a:lnTo>
                    <a:pt x="671829" y="57785"/>
                  </a:lnTo>
                  <a:lnTo>
                    <a:pt x="710882" y="103822"/>
                  </a:lnTo>
                  <a:lnTo>
                    <a:pt x="729932" y="161290"/>
                  </a:lnTo>
                  <a:lnTo>
                    <a:pt x="730884" y="192087"/>
                  </a:lnTo>
                  <a:lnTo>
                    <a:pt x="725804" y="222885"/>
                  </a:lnTo>
                  <a:lnTo>
                    <a:pt x="343534" y="1644650"/>
                  </a:lnTo>
                  <a:lnTo>
                    <a:pt x="369887" y="1644650"/>
                  </a:lnTo>
                  <a:lnTo>
                    <a:pt x="749617" y="229235"/>
                  </a:lnTo>
                  <a:lnTo>
                    <a:pt x="755650" y="193675"/>
                  </a:lnTo>
                  <a:lnTo>
                    <a:pt x="754379" y="158115"/>
                  </a:lnTo>
                  <a:lnTo>
                    <a:pt x="732154" y="90805"/>
                  </a:lnTo>
                  <a:lnTo>
                    <a:pt x="686117" y="37782"/>
                  </a:lnTo>
                  <a:lnTo>
                    <a:pt x="661727" y="25400"/>
                  </a:lnTo>
                  <a:close/>
                </a:path>
              </a:pathLst>
            </a:custGeom>
            <a:solidFill>
              <a:srgbClr val="D679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549832" y="6167437"/>
              <a:ext cx="3293427" cy="611187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376159" y="2732405"/>
              <a:ext cx="3535679" cy="4046220"/>
            </a:xfrm>
            <a:prstGeom prst="rect">
              <a:avLst/>
            </a:prstGeom>
          </p:spPr>
        </p:pic>
      </p:grpSp>
      <p:grpSp>
        <p:nvGrpSpPr>
          <p:cNvPr id="7" name="object 7"/>
          <p:cNvGrpSpPr/>
          <p:nvPr/>
        </p:nvGrpSpPr>
        <p:grpSpPr>
          <a:xfrm>
            <a:off x="1002664" y="3270567"/>
            <a:ext cx="5139055" cy="3587750"/>
            <a:chOff x="1002664" y="3270567"/>
            <a:chExt cx="5139055" cy="3587750"/>
          </a:xfrm>
        </p:grpSpPr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02664" y="3270567"/>
              <a:ext cx="5139055" cy="3587432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161414" y="3428999"/>
              <a:ext cx="4642167" cy="3428999"/>
            </a:xfrm>
            <a:prstGeom prst="rect">
              <a:avLst/>
            </a:prstGeom>
          </p:spPr>
        </p:pic>
      </p:grpSp>
      <p:sp>
        <p:nvSpPr>
          <p:cNvPr id="10" name="object 10"/>
          <p:cNvSpPr txBox="1"/>
          <p:nvPr/>
        </p:nvSpPr>
        <p:spPr>
          <a:xfrm>
            <a:off x="9917430" y="33019"/>
            <a:ext cx="2174240" cy="1244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50" spc="60" dirty="0">
                <a:latin typeface="Calibri"/>
                <a:cs typeface="Calibri"/>
              </a:rPr>
              <a:t>CSP004_C_E:</a:t>
            </a:r>
            <a:r>
              <a:rPr sz="650" spc="35" dirty="0">
                <a:latin typeface="Calibri"/>
                <a:cs typeface="Calibri"/>
              </a:rPr>
              <a:t> </a:t>
            </a:r>
            <a:r>
              <a:rPr sz="650" spc="55" dirty="0">
                <a:latin typeface="Calibri"/>
                <a:cs typeface="Calibri"/>
              </a:rPr>
              <a:t>Abdelkader</a:t>
            </a:r>
            <a:r>
              <a:rPr sz="650" spc="30" dirty="0">
                <a:latin typeface="Calibri"/>
                <a:cs typeface="Calibri"/>
              </a:rPr>
              <a:t> </a:t>
            </a:r>
            <a:r>
              <a:rPr sz="650" spc="60" dirty="0">
                <a:latin typeface="Calibri"/>
                <a:cs typeface="Calibri"/>
              </a:rPr>
              <a:t>Shaaban</a:t>
            </a:r>
            <a:r>
              <a:rPr sz="650" spc="40" dirty="0">
                <a:latin typeface="Calibri"/>
                <a:cs typeface="Calibri"/>
              </a:rPr>
              <a:t> </a:t>
            </a:r>
            <a:r>
              <a:rPr sz="650" spc="55" dirty="0">
                <a:latin typeface="Calibri"/>
                <a:cs typeface="Calibri"/>
              </a:rPr>
              <a:t>και</a:t>
            </a:r>
            <a:r>
              <a:rPr sz="650" spc="25" dirty="0">
                <a:latin typeface="Calibri"/>
                <a:cs typeface="Calibri"/>
              </a:rPr>
              <a:t> </a:t>
            </a:r>
            <a:r>
              <a:rPr sz="650" spc="50" dirty="0">
                <a:latin typeface="Calibri"/>
                <a:cs typeface="Calibri"/>
              </a:rPr>
              <a:t>Stefan</a:t>
            </a:r>
            <a:r>
              <a:rPr sz="650" spc="30" dirty="0">
                <a:latin typeface="Calibri"/>
                <a:cs typeface="Calibri"/>
              </a:rPr>
              <a:t> </a:t>
            </a:r>
            <a:r>
              <a:rPr sz="650" spc="50" dirty="0">
                <a:latin typeface="Calibri"/>
                <a:cs typeface="Calibri"/>
              </a:rPr>
              <a:t>Schauer</a:t>
            </a:r>
            <a:endParaRPr sz="650">
              <a:latin typeface="Calibri"/>
              <a:cs typeface="Calibri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1102340" y="6345872"/>
            <a:ext cx="165735" cy="1079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715"/>
              </a:lnSpc>
            </a:pPr>
            <a:r>
              <a:rPr sz="650" spc="30" dirty="0">
                <a:latin typeface="Calibri"/>
                <a:cs typeface="Calibri"/>
              </a:rPr>
              <a:t>15</a:t>
            </a:r>
            <a:endParaRPr sz="650">
              <a:latin typeface="Calibri"/>
              <a:cs typeface="Calibri"/>
            </a:endParaRPr>
          </a:p>
        </p:txBody>
      </p: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396240" y="725804"/>
            <a:ext cx="6328410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170" dirty="0">
                <a:solidFill>
                  <a:srgbClr val="000000"/>
                </a:solidFill>
              </a:rPr>
              <a:t>SCAPY:</a:t>
            </a:r>
            <a:r>
              <a:rPr spc="204" dirty="0">
                <a:solidFill>
                  <a:srgbClr val="000000"/>
                </a:solidFill>
              </a:rPr>
              <a:t> </a:t>
            </a:r>
            <a:r>
              <a:rPr spc="165" dirty="0">
                <a:solidFill>
                  <a:srgbClr val="000000"/>
                </a:solidFill>
              </a:rPr>
              <a:t>Δημιουργία/Αποστολή</a:t>
            </a:r>
            <a:r>
              <a:rPr spc="215" dirty="0">
                <a:solidFill>
                  <a:srgbClr val="000000"/>
                </a:solidFill>
              </a:rPr>
              <a:t> </a:t>
            </a:r>
            <a:r>
              <a:rPr spc="145" dirty="0">
                <a:solidFill>
                  <a:srgbClr val="000000"/>
                </a:solidFill>
              </a:rPr>
              <a:t>πακέτου</a:t>
            </a:r>
            <a:r>
              <a:rPr spc="200" dirty="0">
                <a:solidFill>
                  <a:srgbClr val="000000"/>
                </a:solidFill>
              </a:rPr>
              <a:t> </a:t>
            </a:r>
            <a:r>
              <a:rPr spc="150" dirty="0">
                <a:solidFill>
                  <a:srgbClr val="000000"/>
                </a:solidFill>
              </a:rPr>
              <a:t>δεδομένων</a:t>
            </a:r>
          </a:p>
        </p:txBody>
      </p:sp>
      <p:sp>
        <p:nvSpPr>
          <p:cNvPr id="12" name="object 12"/>
          <p:cNvSpPr txBox="1"/>
          <p:nvPr/>
        </p:nvSpPr>
        <p:spPr>
          <a:xfrm>
            <a:off x="901700" y="1130617"/>
            <a:ext cx="8638540" cy="396875"/>
          </a:xfrm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40"/>
              </a:spcBef>
            </a:pPr>
            <a:r>
              <a:rPr sz="1100" b="1" spc="65" dirty="0">
                <a:latin typeface="Calibri"/>
                <a:cs typeface="Calibri"/>
              </a:rPr>
              <a:t>Ανίχνευση</a:t>
            </a:r>
            <a:r>
              <a:rPr sz="1100" b="1" spc="15" dirty="0">
                <a:latin typeface="Calibri"/>
                <a:cs typeface="Calibri"/>
              </a:rPr>
              <a:t> </a:t>
            </a:r>
            <a:r>
              <a:rPr sz="1100" b="1" spc="80" dirty="0">
                <a:latin typeface="Calibri"/>
                <a:cs typeface="Calibri"/>
              </a:rPr>
              <a:t>πακέτων</a:t>
            </a:r>
            <a:r>
              <a:rPr sz="1100" b="1" spc="25" dirty="0">
                <a:latin typeface="Calibri"/>
                <a:cs typeface="Calibri"/>
              </a:rPr>
              <a:t> </a:t>
            </a:r>
            <a:r>
              <a:rPr sz="1100" b="1" spc="85" dirty="0">
                <a:latin typeface="Calibri"/>
                <a:cs typeface="Calibri"/>
              </a:rPr>
              <a:t>δεδομένων</a:t>
            </a:r>
            <a:endParaRPr sz="1100">
              <a:latin typeface="Calibri"/>
              <a:cs typeface="Calibri"/>
            </a:endParaRPr>
          </a:p>
          <a:p>
            <a:pPr marL="50165">
              <a:lnSpc>
                <a:spcPct val="100000"/>
              </a:lnSpc>
              <a:spcBef>
                <a:spcPts val="145"/>
              </a:spcBef>
            </a:pPr>
            <a:r>
              <a:rPr sz="1100" spc="110" dirty="0">
                <a:latin typeface="Calibri"/>
                <a:cs typeface="Calibri"/>
              </a:rPr>
              <a:t>Το</a:t>
            </a:r>
            <a:r>
              <a:rPr sz="1100" spc="55" dirty="0">
                <a:latin typeface="Calibri"/>
                <a:cs typeface="Calibri"/>
              </a:rPr>
              <a:t> </a:t>
            </a:r>
            <a:r>
              <a:rPr sz="1100" spc="100" dirty="0">
                <a:latin typeface="Calibri"/>
                <a:cs typeface="Calibri"/>
              </a:rPr>
              <a:t>Scapy</a:t>
            </a:r>
            <a:r>
              <a:rPr sz="1100" spc="50" dirty="0">
                <a:latin typeface="Calibri"/>
                <a:cs typeface="Calibri"/>
              </a:rPr>
              <a:t> </a:t>
            </a:r>
            <a:r>
              <a:rPr sz="1100" spc="100" dirty="0">
                <a:latin typeface="Calibri"/>
                <a:cs typeface="Calibri"/>
              </a:rPr>
              <a:t>μπορεί</a:t>
            </a:r>
            <a:r>
              <a:rPr sz="1100" spc="50" dirty="0">
                <a:latin typeface="Calibri"/>
                <a:cs typeface="Calibri"/>
              </a:rPr>
              <a:t> </a:t>
            </a:r>
            <a:r>
              <a:rPr sz="1100" spc="110" dirty="0">
                <a:latin typeface="Calibri"/>
                <a:cs typeface="Calibri"/>
              </a:rPr>
              <a:t>να</a:t>
            </a:r>
            <a:r>
              <a:rPr sz="1100" spc="55" dirty="0">
                <a:latin typeface="Calibri"/>
                <a:cs typeface="Calibri"/>
              </a:rPr>
              <a:t> </a:t>
            </a:r>
            <a:r>
              <a:rPr sz="1100" spc="100" dirty="0">
                <a:latin typeface="Calibri"/>
                <a:cs typeface="Calibri"/>
              </a:rPr>
              <a:t>χρησιμοποιηθεί</a:t>
            </a:r>
            <a:r>
              <a:rPr sz="1100" spc="55" dirty="0">
                <a:latin typeface="Calibri"/>
                <a:cs typeface="Calibri"/>
              </a:rPr>
              <a:t> </a:t>
            </a:r>
            <a:r>
              <a:rPr sz="1100" spc="90" dirty="0">
                <a:latin typeface="Calibri"/>
                <a:cs typeface="Calibri"/>
              </a:rPr>
              <a:t>για</a:t>
            </a:r>
            <a:r>
              <a:rPr sz="1100" spc="55" dirty="0">
                <a:latin typeface="Calibri"/>
                <a:cs typeface="Calibri"/>
              </a:rPr>
              <a:t> </a:t>
            </a:r>
            <a:r>
              <a:rPr sz="1100" spc="100" dirty="0">
                <a:latin typeface="Calibri"/>
                <a:cs typeface="Calibri"/>
              </a:rPr>
              <a:t>την</a:t>
            </a:r>
            <a:r>
              <a:rPr sz="1100" spc="45" dirty="0">
                <a:latin typeface="Calibri"/>
                <a:cs typeface="Calibri"/>
              </a:rPr>
              <a:t> </a:t>
            </a:r>
            <a:r>
              <a:rPr sz="1100" spc="114" dirty="0">
                <a:latin typeface="Calibri"/>
                <a:cs typeface="Calibri"/>
              </a:rPr>
              <a:t>απόδοση</a:t>
            </a:r>
            <a:r>
              <a:rPr sz="1100" spc="50" dirty="0">
                <a:latin typeface="Calibri"/>
                <a:cs typeface="Calibri"/>
              </a:rPr>
              <a:t> </a:t>
            </a:r>
            <a:r>
              <a:rPr sz="1100" spc="105" dirty="0">
                <a:latin typeface="Calibri"/>
                <a:cs typeface="Calibri"/>
              </a:rPr>
              <a:t>δυνατοτήτων</a:t>
            </a:r>
            <a:r>
              <a:rPr sz="1100" spc="45" dirty="0">
                <a:latin typeface="Calibri"/>
                <a:cs typeface="Calibri"/>
              </a:rPr>
              <a:t> </a:t>
            </a:r>
            <a:r>
              <a:rPr sz="1100" spc="80" dirty="0">
                <a:latin typeface="Calibri"/>
                <a:cs typeface="Calibri"/>
              </a:rPr>
              <a:t>sniffing</a:t>
            </a:r>
            <a:r>
              <a:rPr sz="1100" spc="50" dirty="0">
                <a:latin typeface="Calibri"/>
                <a:cs typeface="Calibri"/>
              </a:rPr>
              <a:t> </a:t>
            </a:r>
            <a:r>
              <a:rPr sz="1100" spc="90" dirty="0">
                <a:latin typeface="Calibri"/>
                <a:cs typeface="Calibri"/>
              </a:rPr>
              <a:t>και</a:t>
            </a:r>
            <a:r>
              <a:rPr sz="1100" spc="55" dirty="0">
                <a:latin typeface="Calibri"/>
                <a:cs typeface="Calibri"/>
              </a:rPr>
              <a:t> </a:t>
            </a:r>
            <a:r>
              <a:rPr sz="1100" spc="100" dirty="0">
                <a:latin typeface="Calibri"/>
                <a:cs typeface="Calibri"/>
              </a:rPr>
              <a:t>την</a:t>
            </a:r>
            <a:r>
              <a:rPr sz="1100" spc="50" dirty="0">
                <a:latin typeface="Calibri"/>
                <a:cs typeface="Calibri"/>
              </a:rPr>
              <a:t> </a:t>
            </a:r>
            <a:r>
              <a:rPr sz="1100" spc="110" dirty="0">
                <a:latin typeface="Calibri"/>
                <a:cs typeface="Calibri"/>
              </a:rPr>
              <a:t>παρακολούθηση</a:t>
            </a:r>
            <a:r>
              <a:rPr sz="1100" spc="60" dirty="0">
                <a:latin typeface="Calibri"/>
                <a:cs typeface="Calibri"/>
              </a:rPr>
              <a:t> </a:t>
            </a:r>
            <a:r>
              <a:rPr sz="1100" spc="90" dirty="0">
                <a:latin typeface="Calibri"/>
                <a:cs typeface="Calibri"/>
              </a:rPr>
              <a:t>της</a:t>
            </a:r>
            <a:r>
              <a:rPr sz="1100" spc="30" dirty="0">
                <a:latin typeface="Calibri"/>
                <a:cs typeface="Calibri"/>
              </a:rPr>
              <a:t> </a:t>
            </a:r>
            <a:r>
              <a:rPr sz="1100" spc="90" dirty="0">
                <a:latin typeface="Calibri"/>
                <a:cs typeface="Calibri"/>
              </a:rPr>
              <a:t>κίνησης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spc="100" dirty="0">
                <a:latin typeface="Calibri"/>
                <a:cs typeface="Calibri"/>
              </a:rPr>
              <a:t>του</a:t>
            </a:r>
            <a:r>
              <a:rPr sz="1100" spc="50" dirty="0">
                <a:latin typeface="Calibri"/>
                <a:cs typeface="Calibri"/>
              </a:rPr>
              <a:t> </a:t>
            </a:r>
            <a:r>
              <a:rPr sz="1100" spc="90" dirty="0">
                <a:latin typeface="Calibri"/>
                <a:cs typeface="Calibri"/>
              </a:rPr>
              <a:t>δικτύου.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939164" y="1790065"/>
            <a:ext cx="494030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9085" indent="-286385">
              <a:lnSpc>
                <a:spcPct val="100000"/>
              </a:lnSpc>
              <a:spcBef>
                <a:spcPts val="100"/>
              </a:spcBef>
              <a:buSzPct val="166666"/>
              <a:buFont typeface="Arial"/>
              <a:buChar char="•"/>
              <a:tabLst>
                <a:tab pos="298450" algn="l"/>
                <a:tab pos="299085" algn="l"/>
              </a:tabLst>
            </a:pPr>
            <a:r>
              <a:rPr sz="900" spc="80" dirty="0">
                <a:latin typeface="Calibri"/>
                <a:cs typeface="Calibri"/>
              </a:rPr>
              <a:t>Πακέτο</a:t>
            </a:r>
            <a:r>
              <a:rPr sz="900" spc="20" dirty="0">
                <a:latin typeface="Calibri"/>
                <a:cs typeface="Calibri"/>
              </a:rPr>
              <a:t> </a:t>
            </a:r>
            <a:r>
              <a:rPr sz="900" spc="80" dirty="0">
                <a:latin typeface="Calibri"/>
                <a:cs typeface="Calibri"/>
              </a:rPr>
              <a:t>δεδομένων</a:t>
            </a:r>
            <a:r>
              <a:rPr sz="900" spc="35" dirty="0">
                <a:latin typeface="Calibri"/>
                <a:cs typeface="Calibri"/>
              </a:rPr>
              <a:t> </a:t>
            </a:r>
            <a:r>
              <a:rPr sz="900" spc="85" dirty="0">
                <a:latin typeface="Calibri"/>
                <a:cs typeface="Calibri"/>
              </a:rPr>
              <a:t>TCP</a:t>
            </a:r>
            <a:r>
              <a:rPr sz="900" spc="40" dirty="0">
                <a:latin typeface="Calibri"/>
                <a:cs typeface="Calibri"/>
              </a:rPr>
              <a:t> </a:t>
            </a:r>
            <a:r>
              <a:rPr sz="900" spc="75" dirty="0">
                <a:latin typeface="Calibri"/>
                <a:cs typeface="Calibri"/>
              </a:rPr>
              <a:t>(Transmission</a:t>
            </a:r>
            <a:r>
              <a:rPr sz="900" spc="45" dirty="0">
                <a:latin typeface="Calibri"/>
                <a:cs typeface="Calibri"/>
              </a:rPr>
              <a:t> </a:t>
            </a:r>
            <a:r>
              <a:rPr sz="900" spc="75" dirty="0">
                <a:latin typeface="Calibri"/>
                <a:cs typeface="Calibri"/>
              </a:rPr>
              <a:t>Control</a:t>
            </a:r>
            <a:r>
              <a:rPr sz="900" spc="50" dirty="0">
                <a:latin typeface="Calibri"/>
                <a:cs typeface="Calibri"/>
              </a:rPr>
              <a:t> </a:t>
            </a:r>
            <a:r>
              <a:rPr sz="900" spc="75" dirty="0">
                <a:latin typeface="Calibri"/>
                <a:cs typeface="Calibri"/>
              </a:rPr>
              <a:t>Protocol</a:t>
            </a:r>
            <a:r>
              <a:rPr sz="900" spc="45" dirty="0">
                <a:latin typeface="Calibri"/>
                <a:cs typeface="Calibri"/>
              </a:rPr>
              <a:t> </a:t>
            </a:r>
            <a:r>
              <a:rPr sz="900" spc="55" dirty="0">
                <a:latin typeface="Calibri"/>
                <a:cs typeface="Calibri"/>
              </a:rPr>
              <a:t>-</a:t>
            </a:r>
            <a:r>
              <a:rPr sz="900" spc="40" dirty="0">
                <a:latin typeface="Calibri"/>
                <a:cs typeface="Calibri"/>
              </a:rPr>
              <a:t> </a:t>
            </a:r>
            <a:r>
              <a:rPr sz="900" spc="90" dirty="0">
                <a:latin typeface="Calibri"/>
                <a:cs typeface="Calibri"/>
              </a:rPr>
              <a:t>πρωτόκολλο</a:t>
            </a:r>
            <a:r>
              <a:rPr sz="900" spc="50" dirty="0">
                <a:latin typeface="Calibri"/>
                <a:cs typeface="Calibri"/>
              </a:rPr>
              <a:t> </a:t>
            </a:r>
            <a:r>
              <a:rPr sz="900" spc="75" dirty="0">
                <a:latin typeface="Calibri"/>
                <a:cs typeface="Calibri"/>
              </a:rPr>
              <a:t>επικοινωνίας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225550" y="2021204"/>
            <a:ext cx="252984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80" dirty="0">
                <a:latin typeface="Calibri"/>
                <a:cs typeface="Calibri"/>
              </a:rPr>
              <a:t>δικτύου</a:t>
            </a:r>
            <a:r>
              <a:rPr sz="900" spc="30" dirty="0">
                <a:latin typeface="Calibri"/>
                <a:cs typeface="Calibri"/>
              </a:rPr>
              <a:t> </a:t>
            </a:r>
            <a:r>
              <a:rPr sz="900" spc="95" dirty="0">
                <a:latin typeface="Calibri"/>
                <a:cs typeface="Calibri"/>
              </a:rPr>
              <a:t>που</a:t>
            </a:r>
            <a:r>
              <a:rPr sz="900" spc="30" dirty="0">
                <a:latin typeface="Calibri"/>
                <a:cs typeface="Calibri"/>
              </a:rPr>
              <a:t> </a:t>
            </a:r>
            <a:r>
              <a:rPr sz="900" spc="75" dirty="0">
                <a:latin typeface="Calibri"/>
                <a:cs typeface="Calibri"/>
              </a:rPr>
              <a:t>χρησιμοποιείται</a:t>
            </a:r>
            <a:r>
              <a:rPr sz="900" spc="30" dirty="0">
                <a:latin typeface="Calibri"/>
                <a:cs typeface="Calibri"/>
              </a:rPr>
              <a:t> </a:t>
            </a:r>
            <a:r>
              <a:rPr sz="900" spc="85" dirty="0">
                <a:latin typeface="Calibri"/>
                <a:cs typeface="Calibri"/>
              </a:rPr>
              <a:t>στο</a:t>
            </a:r>
            <a:r>
              <a:rPr sz="900" spc="35" dirty="0">
                <a:latin typeface="Calibri"/>
                <a:cs typeface="Calibri"/>
              </a:rPr>
              <a:t> </a:t>
            </a:r>
            <a:r>
              <a:rPr sz="900" spc="75" dirty="0">
                <a:latin typeface="Calibri"/>
                <a:cs typeface="Calibri"/>
              </a:rPr>
              <a:t>διαδίκτυο)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939164" y="2245042"/>
            <a:ext cx="4706620" cy="620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56285" indent="-287020">
              <a:lnSpc>
                <a:spcPct val="100000"/>
              </a:lnSpc>
              <a:spcBef>
                <a:spcPts val="100"/>
              </a:spcBef>
              <a:buSzPct val="166666"/>
              <a:buFont typeface="Arial"/>
              <a:buChar char="•"/>
              <a:tabLst>
                <a:tab pos="755650" algn="l"/>
                <a:tab pos="756285" algn="l"/>
              </a:tabLst>
            </a:pPr>
            <a:r>
              <a:rPr sz="900" b="1" spc="40" dirty="0">
                <a:latin typeface="Calibri"/>
                <a:cs typeface="Calibri"/>
              </a:rPr>
              <a:t>πακέτα</a:t>
            </a:r>
            <a:r>
              <a:rPr sz="900" b="1" spc="20" dirty="0">
                <a:latin typeface="Calibri"/>
                <a:cs typeface="Calibri"/>
              </a:rPr>
              <a:t> </a:t>
            </a:r>
            <a:r>
              <a:rPr sz="900" b="1" spc="45" dirty="0">
                <a:latin typeface="Calibri"/>
                <a:cs typeface="Calibri"/>
              </a:rPr>
              <a:t>δεδομένων</a:t>
            </a:r>
            <a:r>
              <a:rPr sz="900" b="1" spc="30" dirty="0">
                <a:latin typeface="Calibri"/>
                <a:cs typeface="Calibri"/>
              </a:rPr>
              <a:t> </a:t>
            </a:r>
            <a:r>
              <a:rPr sz="900" b="1" spc="45" dirty="0">
                <a:latin typeface="Calibri"/>
                <a:cs typeface="Calibri"/>
              </a:rPr>
              <a:t>=</a:t>
            </a:r>
            <a:r>
              <a:rPr sz="900" b="1" spc="20" dirty="0">
                <a:latin typeface="Calibri"/>
                <a:cs typeface="Calibri"/>
              </a:rPr>
              <a:t> </a:t>
            </a:r>
            <a:r>
              <a:rPr sz="900" b="1" spc="30" dirty="0">
                <a:latin typeface="Calibri"/>
                <a:cs typeface="Calibri"/>
              </a:rPr>
              <a:t>sniff(filter="ips</a:t>
            </a:r>
            <a:r>
              <a:rPr sz="900" b="1" spc="20" dirty="0">
                <a:latin typeface="Calibri"/>
                <a:cs typeface="Calibri"/>
              </a:rPr>
              <a:t> </a:t>
            </a:r>
            <a:r>
              <a:rPr sz="900" b="1" spc="45" dirty="0">
                <a:latin typeface="Calibri"/>
                <a:cs typeface="Calibri"/>
              </a:rPr>
              <a:t>and</a:t>
            </a:r>
            <a:r>
              <a:rPr sz="900" b="1" spc="20" dirty="0">
                <a:latin typeface="Calibri"/>
                <a:cs typeface="Calibri"/>
              </a:rPr>
              <a:t> </a:t>
            </a:r>
            <a:r>
              <a:rPr sz="900" b="1" spc="35" dirty="0">
                <a:latin typeface="Calibri"/>
                <a:cs typeface="Calibri"/>
              </a:rPr>
              <a:t>host</a:t>
            </a:r>
            <a:r>
              <a:rPr sz="900" b="1" spc="25" dirty="0">
                <a:latin typeface="Calibri"/>
                <a:cs typeface="Calibri"/>
              </a:rPr>
              <a:t> </a:t>
            </a:r>
            <a:r>
              <a:rPr sz="900" b="1" spc="35" dirty="0">
                <a:latin typeface="Calibri"/>
                <a:cs typeface="Calibri"/>
              </a:rPr>
              <a:t>192.168.122.103",</a:t>
            </a:r>
            <a:r>
              <a:rPr sz="900" b="1" spc="10" dirty="0">
                <a:latin typeface="Calibri"/>
                <a:cs typeface="Calibri"/>
              </a:rPr>
              <a:t> </a:t>
            </a:r>
            <a:r>
              <a:rPr sz="900" b="1" spc="40" dirty="0">
                <a:latin typeface="Calibri"/>
                <a:cs typeface="Calibri"/>
              </a:rPr>
              <a:t>count=10)</a:t>
            </a:r>
            <a:endParaRPr sz="900">
              <a:latin typeface="Calibri"/>
              <a:cs typeface="Calibri"/>
            </a:endParaRPr>
          </a:p>
          <a:p>
            <a:pPr marL="299085" indent="-286385">
              <a:lnSpc>
                <a:spcPct val="100000"/>
              </a:lnSpc>
              <a:spcBef>
                <a:spcPts val="590"/>
              </a:spcBef>
              <a:buSzPct val="166666"/>
              <a:buFont typeface="Arial"/>
              <a:buChar char="•"/>
              <a:tabLst>
                <a:tab pos="298450" algn="l"/>
                <a:tab pos="299085" algn="l"/>
              </a:tabLst>
            </a:pPr>
            <a:r>
              <a:rPr sz="900" spc="85" dirty="0">
                <a:latin typeface="Calibri"/>
                <a:cs typeface="Calibri"/>
              </a:rPr>
              <a:t>Εμφάνιση</a:t>
            </a:r>
            <a:r>
              <a:rPr sz="900" spc="35" dirty="0">
                <a:latin typeface="Calibri"/>
                <a:cs typeface="Calibri"/>
              </a:rPr>
              <a:t> </a:t>
            </a:r>
            <a:r>
              <a:rPr sz="900" spc="95" dirty="0">
                <a:latin typeface="Calibri"/>
                <a:cs typeface="Calibri"/>
              </a:rPr>
              <a:t>όλων</a:t>
            </a:r>
            <a:r>
              <a:rPr sz="900" spc="40" dirty="0">
                <a:latin typeface="Calibri"/>
                <a:cs typeface="Calibri"/>
              </a:rPr>
              <a:t> </a:t>
            </a:r>
            <a:r>
              <a:rPr sz="900" spc="80" dirty="0">
                <a:latin typeface="Calibri"/>
                <a:cs typeface="Calibri"/>
              </a:rPr>
              <a:t>των</a:t>
            </a:r>
            <a:r>
              <a:rPr sz="900" spc="30" dirty="0">
                <a:latin typeface="Calibri"/>
                <a:cs typeface="Calibri"/>
              </a:rPr>
              <a:t> </a:t>
            </a:r>
            <a:r>
              <a:rPr sz="900" spc="85" dirty="0">
                <a:latin typeface="Calibri"/>
                <a:cs typeface="Calibri"/>
              </a:rPr>
              <a:t>συλλεχθέντων</a:t>
            </a:r>
            <a:r>
              <a:rPr sz="900" spc="40" dirty="0">
                <a:latin typeface="Calibri"/>
                <a:cs typeface="Calibri"/>
              </a:rPr>
              <a:t> </a:t>
            </a:r>
            <a:r>
              <a:rPr sz="900" spc="80" dirty="0">
                <a:latin typeface="Calibri"/>
                <a:cs typeface="Calibri"/>
              </a:rPr>
              <a:t>πακέτων</a:t>
            </a:r>
            <a:r>
              <a:rPr sz="900" spc="20" dirty="0">
                <a:latin typeface="Calibri"/>
                <a:cs typeface="Calibri"/>
              </a:rPr>
              <a:t> </a:t>
            </a:r>
            <a:r>
              <a:rPr sz="900" spc="80" dirty="0">
                <a:latin typeface="Calibri"/>
                <a:cs typeface="Calibri"/>
              </a:rPr>
              <a:t>δεδομένων</a:t>
            </a:r>
            <a:endParaRPr sz="900">
              <a:latin typeface="Calibri"/>
              <a:cs typeface="Calibri"/>
            </a:endParaRPr>
          </a:p>
          <a:p>
            <a:pPr marL="756285" lvl="1" indent="-286385">
              <a:lnSpc>
                <a:spcPct val="100000"/>
              </a:lnSpc>
              <a:spcBef>
                <a:spcPts val="735"/>
              </a:spcBef>
              <a:buSzPct val="166666"/>
              <a:buFont typeface="Arial"/>
              <a:buChar char="•"/>
              <a:tabLst>
                <a:tab pos="755650" algn="l"/>
                <a:tab pos="756285" algn="l"/>
              </a:tabLst>
            </a:pPr>
            <a:r>
              <a:rPr sz="900" b="1" spc="80" dirty="0">
                <a:latin typeface="Calibri"/>
                <a:cs typeface="Calibri"/>
              </a:rPr>
              <a:t>πακέτα</a:t>
            </a:r>
            <a:r>
              <a:rPr sz="900" b="1" spc="5" dirty="0">
                <a:latin typeface="Calibri"/>
                <a:cs typeface="Calibri"/>
              </a:rPr>
              <a:t> </a:t>
            </a:r>
            <a:r>
              <a:rPr sz="900" b="1" spc="75" dirty="0">
                <a:latin typeface="Calibri"/>
                <a:cs typeface="Calibri"/>
              </a:rPr>
              <a:t>δεδομένων.show()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6423025" y="1872297"/>
            <a:ext cx="396494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9085" indent="-286385">
              <a:lnSpc>
                <a:spcPct val="100000"/>
              </a:lnSpc>
              <a:spcBef>
                <a:spcPts val="100"/>
              </a:spcBef>
              <a:buSzPct val="166666"/>
              <a:buFont typeface="Arial"/>
              <a:buChar char="•"/>
              <a:tabLst>
                <a:tab pos="298450" algn="l"/>
                <a:tab pos="299085" algn="l"/>
              </a:tabLst>
            </a:pPr>
            <a:r>
              <a:rPr sz="900" b="1" spc="85" dirty="0">
                <a:latin typeface="Calibri"/>
                <a:cs typeface="Calibri"/>
              </a:rPr>
              <a:t>Η</a:t>
            </a:r>
            <a:r>
              <a:rPr sz="900" b="1" spc="30" dirty="0">
                <a:latin typeface="Calibri"/>
                <a:cs typeface="Calibri"/>
              </a:rPr>
              <a:t> </a:t>
            </a:r>
            <a:r>
              <a:rPr sz="900" b="1" spc="65" dirty="0">
                <a:latin typeface="Calibri"/>
                <a:cs typeface="Calibri"/>
              </a:rPr>
              <a:t>μηχανή</a:t>
            </a:r>
            <a:r>
              <a:rPr sz="900" b="1" spc="40" dirty="0">
                <a:latin typeface="Calibri"/>
                <a:cs typeface="Calibri"/>
              </a:rPr>
              <a:t> </a:t>
            </a:r>
            <a:r>
              <a:rPr sz="900" b="1" spc="65" dirty="0">
                <a:latin typeface="Calibri"/>
                <a:cs typeface="Calibri"/>
              </a:rPr>
              <a:t>του</a:t>
            </a:r>
            <a:r>
              <a:rPr sz="900" b="1" spc="35" dirty="0">
                <a:latin typeface="Calibri"/>
                <a:cs typeface="Calibri"/>
              </a:rPr>
              <a:t> </a:t>
            </a:r>
            <a:r>
              <a:rPr sz="900" b="1" spc="65" dirty="0">
                <a:latin typeface="Calibri"/>
                <a:cs typeface="Calibri"/>
              </a:rPr>
              <a:t>θύματος</a:t>
            </a:r>
            <a:r>
              <a:rPr sz="900" b="1" spc="35" dirty="0">
                <a:latin typeface="Calibri"/>
                <a:cs typeface="Calibri"/>
              </a:rPr>
              <a:t> </a:t>
            </a:r>
            <a:r>
              <a:rPr sz="900" b="1" spc="60" dirty="0">
                <a:latin typeface="Calibri"/>
                <a:cs typeface="Calibri"/>
              </a:rPr>
              <a:t>κάνει</a:t>
            </a:r>
            <a:r>
              <a:rPr sz="900" b="1" spc="40" dirty="0">
                <a:latin typeface="Calibri"/>
                <a:cs typeface="Calibri"/>
              </a:rPr>
              <a:t> </a:t>
            </a:r>
            <a:r>
              <a:rPr sz="900" b="1" spc="55" dirty="0">
                <a:latin typeface="Calibri"/>
                <a:cs typeface="Calibri"/>
              </a:rPr>
              <a:t>οτιδήποτε-</a:t>
            </a:r>
            <a:r>
              <a:rPr sz="900" b="1" spc="35" dirty="0">
                <a:latin typeface="Calibri"/>
                <a:cs typeface="Calibri"/>
              </a:rPr>
              <a:t> </a:t>
            </a:r>
            <a:r>
              <a:rPr sz="900" b="1" spc="55" dirty="0">
                <a:latin typeface="Calibri"/>
                <a:cs typeface="Calibri"/>
              </a:rPr>
              <a:t>για</a:t>
            </a:r>
            <a:r>
              <a:rPr sz="900" b="1" spc="35" dirty="0">
                <a:latin typeface="Calibri"/>
                <a:cs typeface="Calibri"/>
              </a:rPr>
              <a:t> </a:t>
            </a:r>
            <a:r>
              <a:rPr sz="900" b="1" spc="60" dirty="0">
                <a:latin typeface="Calibri"/>
                <a:cs typeface="Calibri"/>
              </a:rPr>
              <a:t>παράδειγμα,</a:t>
            </a:r>
            <a:r>
              <a:rPr sz="900" b="1" spc="40" dirty="0">
                <a:latin typeface="Calibri"/>
                <a:cs typeface="Calibri"/>
              </a:rPr>
              <a:t> </a:t>
            </a:r>
            <a:r>
              <a:rPr sz="900" b="1" spc="55" dirty="0">
                <a:latin typeface="Calibri"/>
                <a:cs typeface="Calibri"/>
              </a:rPr>
              <a:t>ping</a:t>
            </a:r>
            <a:r>
              <a:rPr sz="900" b="1" spc="35" dirty="0">
                <a:latin typeface="Calibri"/>
                <a:cs typeface="Calibri"/>
              </a:rPr>
              <a:t> </a:t>
            </a:r>
            <a:r>
              <a:rPr sz="900" b="1" spc="60" dirty="0">
                <a:latin typeface="Calibri"/>
                <a:cs typeface="Calibri"/>
              </a:rPr>
              <a:t>στο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6709409" y="2102802"/>
            <a:ext cx="41592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b="1" spc="95" dirty="0">
                <a:latin typeface="Calibri"/>
                <a:cs typeface="Calibri"/>
              </a:rPr>
              <a:t>g</a:t>
            </a:r>
            <a:r>
              <a:rPr sz="900" b="1" spc="105" dirty="0">
                <a:latin typeface="Calibri"/>
                <a:cs typeface="Calibri"/>
              </a:rPr>
              <a:t>o</a:t>
            </a:r>
            <a:r>
              <a:rPr sz="900" b="1" spc="110" dirty="0">
                <a:latin typeface="Calibri"/>
                <a:cs typeface="Calibri"/>
              </a:rPr>
              <a:t>o</a:t>
            </a:r>
            <a:r>
              <a:rPr sz="900" b="1" spc="90" dirty="0">
                <a:latin typeface="Calibri"/>
                <a:cs typeface="Calibri"/>
              </a:rPr>
              <a:t>g</a:t>
            </a:r>
            <a:r>
              <a:rPr sz="900" b="1" spc="45" dirty="0">
                <a:latin typeface="Calibri"/>
                <a:cs typeface="Calibri"/>
              </a:rPr>
              <a:t>l</a:t>
            </a:r>
            <a:r>
              <a:rPr sz="900" b="1" spc="110" dirty="0">
                <a:latin typeface="Calibri"/>
                <a:cs typeface="Calibri"/>
              </a:rPr>
              <a:t>e</a:t>
            </a:r>
            <a:endParaRPr sz="9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493509" y="33337"/>
            <a:ext cx="5347970" cy="6821170"/>
          </a:xfrm>
          <a:custGeom>
            <a:avLst/>
            <a:gdLst/>
            <a:ahLst/>
            <a:cxnLst/>
            <a:rect l="l" t="t" r="r" b="b"/>
            <a:pathLst>
              <a:path w="5347970" h="6821170">
                <a:moveTo>
                  <a:pt x="5347652" y="0"/>
                </a:moveTo>
                <a:lnTo>
                  <a:pt x="1917382" y="0"/>
                </a:lnTo>
                <a:lnTo>
                  <a:pt x="0" y="6820852"/>
                </a:lnTo>
                <a:lnTo>
                  <a:pt x="3430269" y="6820852"/>
                </a:lnTo>
                <a:lnTo>
                  <a:pt x="5347652" y="0"/>
                </a:lnTo>
                <a:close/>
              </a:path>
            </a:pathLst>
          </a:custGeom>
          <a:solidFill>
            <a:srgbClr val="FFB800">
              <a:alpha val="1254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4053204" y="0"/>
            <a:ext cx="2935605" cy="6879590"/>
            <a:chOff x="4053204" y="0"/>
            <a:chExt cx="2935605" cy="6879590"/>
          </a:xfrm>
        </p:grpSpPr>
        <p:sp>
          <p:nvSpPr>
            <p:cNvPr id="4" name="object 4"/>
            <p:cNvSpPr/>
            <p:nvPr/>
          </p:nvSpPr>
          <p:spPr>
            <a:xfrm>
              <a:off x="5453379" y="5112385"/>
              <a:ext cx="797560" cy="1738630"/>
            </a:xfrm>
            <a:custGeom>
              <a:avLst/>
              <a:gdLst/>
              <a:ahLst/>
              <a:cxnLst/>
              <a:rect l="l" t="t" r="r" b="b"/>
              <a:pathLst>
                <a:path w="797560" h="1738629">
                  <a:moveTo>
                    <a:pt x="609917" y="0"/>
                  </a:moveTo>
                  <a:lnTo>
                    <a:pt x="561340" y="6667"/>
                  </a:lnTo>
                  <a:lnTo>
                    <a:pt x="516572" y="25400"/>
                  </a:lnTo>
                  <a:lnTo>
                    <a:pt x="478155" y="55244"/>
                  </a:lnTo>
                  <a:lnTo>
                    <a:pt x="448310" y="94614"/>
                  </a:lnTo>
                  <a:lnTo>
                    <a:pt x="428625" y="142239"/>
                  </a:lnTo>
                  <a:lnTo>
                    <a:pt x="0" y="1738629"/>
                  </a:lnTo>
                  <a:lnTo>
                    <a:pt x="27940" y="1738629"/>
                  </a:lnTo>
                  <a:lnTo>
                    <a:pt x="453707" y="148907"/>
                  </a:lnTo>
                  <a:lnTo>
                    <a:pt x="470217" y="107950"/>
                  </a:lnTo>
                  <a:lnTo>
                    <a:pt x="496252" y="74294"/>
                  </a:lnTo>
                  <a:lnTo>
                    <a:pt x="529272" y="48577"/>
                  </a:lnTo>
                  <a:lnTo>
                    <a:pt x="567690" y="32384"/>
                  </a:lnTo>
                  <a:lnTo>
                    <a:pt x="609282" y="26669"/>
                  </a:lnTo>
                  <a:lnTo>
                    <a:pt x="698432" y="26669"/>
                  </a:lnTo>
                  <a:lnTo>
                    <a:pt x="658812" y="6667"/>
                  </a:lnTo>
                  <a:lnTo>
                    <a:pt x="609917" y="0"/>
                  </a:lnTo>
                  <a:close/>
                </a:path>
                <a:path w="797560" h="1738629">
                  <a:moveTo>
                    <a:pt x="698432" y="26669"/>
                  </a:moveTo>
                  <a:lnTo>
                    <a:pt x="609282" y="26669"/>
                  </a:lnTo>
                  <a:lnTo>
                    <a:pt x="652145" y="32384"/>
                  </a:lnTo>
                  <a:lnTo>
                    <a:pt x="709295" y="60959"/>
                  </a:lnTo>
                  <a:lnTo>
                    <a:pt x="750252" y="109537"/>
                  </a:lnTo>
                  <a:lnTo>
                    <a:pt x="770572" y="170497"/>
                  </a:lnTo>
                  <a:lnTo>
                    <a:pt x="771525" y="202882"/>
                  </a:lnTo>
                  <a:lnTo>
                    <a:pt x="766127" y="235584"/>
                  </a:lnTo>
                  <a:lnTo>
                    <a:pt x="362585" y="1738629"/>
                  </a:lnTo>
                  <a:lnTo>
                    <a:pt x="390207" y="1738629"/>
                  </a:lnTo>
                  <a:lnTo>
                    <a:pt x="791210" y="242252"/>
                  </a:lnTo>
                  <a:lnTo>
                    <a:pt x="797560" y="204787"/>
                  </a:lnTo>
                  <a:lnTo>
                    <a:pt x="796290" y="167322"/>
                  </a:lnTo>
                  <a:lnTo>
                    <a:pt x="772795" y="96202"/>
                  </a:lnTo>
                  <a:lnTo>
                    <a:pt x="724217" y="39687"/>
                  </a:lnTo>
                  <a:lnTo>
                    <a:pt x="698432" y="26669"/>
                  </a:lnTo>
                  <a:close/>
                </a:path>
              </a:pathLst>
            </a:custGeom>
            <a:solidFill>
              <a:srgbClr val="D679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4443729" y="4444"/>
              <a:ext cx="2545080" cy="6838315"/>
            </a:xfrm>
            <a:custGeom>
              <a:avLst/>
              <a:gdLst/>
              <a:ahLst/>
              <a:cxnLst/>
              <a:rect l="l" t="t" r="r" b="b"/>
              <a:pathLst>
                <a:path w="2545079" h="6838315">
                  <a:moveTo>
                    <a:pt x="1321435" y="2283459"/>
                  </a:moveTo>
                  <a:lnTo>
                    <a:pt x="1271587" y="2291715"/>
                  </a:lnTo>
                  <a:lnTo>
                    <a:pt x="1226185" y="2312669"/>
                  </a:lnTo>
                  <a:lnTo>
                    <a:pt x="1187767" y="2345690"/>
                  </a:lnTo>
                  <a:lnTo>
                    <a:pt x="1159510" y="2389504"/>
                  </a:lnTo>
                  <a:lnTo>
                    <a:pt x="1159510" y="2390775"/>
                  </a:lnTo>
                  <a:lnTo>
                    <a:pt x="819150" y="3659187"/>
                  </a:lnTo>
                  <a:lnTo>
                    <a:pt x="0" y="6837045"/>
                  </a:lnTo>
                  <a:lnTo>
                    <a:pt x="6667" y="6837680"/>
                  </a:lnTo>
                  <a:lnTo>
                    <a:pt x="20955" y="6838314"/>
                  </a:lnTo>
                  <a:lnTo>
                    <a:pt x="26670" y="6838314"/>
                  </a:lnTo>
                  <a:lnTo>
                    <a:pt x="843365" y="3665219"/>
                  </a:lnTo>
                  <a:lnTo>
                    <a:pt x="1183322" y="2398077"/>
                  </a:lnTo>
                  <a:lnTo>
                    <a:pt x="1208087" y="2360612"/>
                  </a:lnTo>
                  <a:lnTo>
                    <a:pt x="1241107" y="2332354"/>
                  </a:lnTo>
                  <a:lnTo>
                    <a:pt x="1279842" y="2314575"/>
                  </a:lnTo>
                  <a:lnTo>
                    <a:pt x="1322705" y="2307907"/>
                  </a:lnTo>
                  <a:lnTo>
                    <a:pt x="1417637" y="2307907"/>
                  </a:lnTo>
                  <a:lnTo>
                    <a:pt x="1372870" y="2289492"/>
                  </a:lnTo>
                  <a:lnTo>
                    <a:pt x="1321435" y="2283459"/>
                  </a:lnTo>
                  <a:close/>
                </a:path>
                <a:path w="2545079" h="6838315">
                  <a:moveTo>
                    <a:pt x="1417637" y="2307907"/>
                  </a:moveTo>
                  <a:lnTo>
                    <a:pt x="1322705" y="2307907"/>
                  </a:lnTo>
                  <a:lnTo>
                    <a:pt x="1366837" y="2313622"/>
                  </a:lnTo>
                  <a:lnTo>
                    <a:pt x="1412557" y="2334259"/>
                  </a:lnTo>
                  <a:lnTo>
                    <a:pt x="1448435" y="2367279"/>
                  </a:lnTo>
                  <a:lnTo>
                    <a:pt x="1472565" y="2409190"/>
                  </a:lnTo>
                  <a:lnTo>
                    <a:pt x="1483042" y="2456815"/>
                  </a:lnTo>
                  <a:lnTo>
                    <a:pt x="1477962" y="2506979"/>
                  </a:lnTo>
                  <a:lnTo>
                    <a:pt x="1220152" y="3458209"/>
                  </a:lnTo>
                  <a:lnTo>
                    <a:pt x="1214120" y="3493769"/>
                  </a:lnTo>
                  <a:lnTo>
                    <a:pt x="1223010" y="3563937"/>
                  </a:lnTo>
                  <a:lnTo>
                    <a:pt x="1258570" y="3627119"/>
                  </a:lnTo>
                  <a:lnTo>
                    <a:pt x="1314767" y="3670300"/>
                  </a:lnTo>
                  <a:lnTo>
                    <a:pt x="1397635" y="3689667"/>
                  </a:lnTo>
                  <a:lnTo>
                    <a:pt x="1444625" y="3683000"/>
                  </a:lnTo>
                  <a:lnTo>
                    <a:pt x="1487805" y="3665219"/>
                  </a:lnTo>
                  <a:lnTo>
                    <a:pt x="1490662" y="3662997"/>
                  </a:lnTo>
                  <a:lnTo>
                    <a:pt x="1403985" y="3662997"/>
                  </a:lnTo>
                  <a:lnTo>
                    <a:pt x="1354137" y="3657917"/>
                  </a:lnTo>
                  <a:lnTo>
                    <a:pt x="1299210" y="3630612"/>
                  </a:lnTo>
                  <a:lnTo>
                    <a:pt x="1259205" y="3584575"/>
                  </a:lnTo>
                  <a:lnTo>
                    <a:pt x="1239202" y="3526472"/>
                  </a:lnTo>
                  <a:lnTo>
                    <a:pt x="1238567" y="3495675"/>
                  </a:lnTo>
                  <a:lnTo>
                    <a:pt x="1243965" y="3464559"/>
                  </a:lnTo>
                  <a:lnTo>
                    <a:pt x="1502092" y="2513329"/>
                  </a:lnTo>
                  <a:lnTo>
                    <a:pt x="1508442" y="2464434"/>
                  </a:lnTo>
                  <a:lnTo>
                    <a:pt x="1502092" y="2417444"/>
                  </a:lnTo>
                  <a:lnTo>
                    <a:pt x="1483995" y="2374265"/>
                  </a:lnTo>
                  <a:lnTo>
                    <a:pt x="1455737" y="2337117"/>
                  </a:lnTo>
                  <a:lnTo>
                    <a:pt x="1418272" y="2308225"/>
                  </a:lnTo>
                  <a:lnTo>
                    <a:pt x="1417637" y="2307907"/>
                  </a:lnTo>
                  <a:close/>
                </a:path>
                <a:path w="2545079" h="6838315">
                  <a:moveTo>
                    <a:pt x="2545079" y="0"/>
                  </a:moveTo>
                  <a:lnTo>
                    <a:pt x="2518410" y="0"/>
                  </a:lnTo>
                  <a:lnTo>
                    <a:pt x="1939290" y="2101215"/>
                  </a:lnTo>
                  <a:lnTo>
                    <a:pt x="1547495" y="3546792"/>
                  </a:lnTo>
                  <a:lnTo>
                    <a:pt x="1526540" y="3592512"/>
                  </a:lnTo>
                  <a:lnTo>
                    <a:pt x="1493520" y="3628390"/>
                  </a:lnTo>
                  <a:lnTo>
                    <a:pt x="1451610" y="3652519"/>
                  </a:lnTo>
                  <a:lnTo>
                    <a:pt x="1403985" y="3662997"/>
                  </a:lnTo>
                  <a:lnTo>
                    <a:pt x="1490662" y="3662997"/>
                  </a:lnTo>
                  <a:lnTo>
                    <a:pt x="1525270" y="3636962"/>
                  </a:lnTo>
                  <a:lnTo>
                    <a:pt x="1554162" y="3599497"/>
                  </a:lnTo>
                  <a:lnTo>
                    <a:pt x="1572895" y="3554412"/>
                  </a:lnTo>
                  <a:lnTo>
                    <a:pt x="1964690" y="2108834"/>
                  </a:lnTo>
                  <a:lnTo>
                    <a:pt x="2540000" y="16509"/>
                  </a:lnTo>
                  <a:lnTo>
                    <a:pt x="2543810" y="3809"/>
                  </a:lnTo>
                  <a:lnTo>
                    <a:pt x="2545079" y="0"/>
                  </a:lnTo>
                  <a:close/>
                </a:path>
              </a:pathLst>
            </a:custGeom>
            <a:solidFill>
              <a:srgbClr val="FFB8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4064317" y="635"/>
              <a:ext cx="1818639" cy="6857365"/>
            </a:xfrm>
            <a:custGeom>
              <a:avLst/>
              <a:gdLst/>
              <a:ahLst/>
              <a:cxnLst/>
              <a:rect l="l" t="t" r="r" b="b"/>
              <a:pathLst>
                <a:path w="1818639" h="6857365">
                  <a:moveTo>
                    <a:pt x="1818322" y="0"/>
                  </a:moveTo>
                  <a:lnTo>
                    <a:pt x="0" y="6857365"/>
                  </a:lnTo>
                </a:path>
              </a:pathLst>
            </a:custGeom>
            <a:ln w="22225">
              <a:solidFill>
                <a:srgbClr val="D6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7" name="object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549832" y="6167437"/>
            <a:ext cx="3293427" cy="611187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9917430" y="33019"/>
            <a:ext cx="2174240" cy="1244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50" spc="60" dirty="0">
                <a:solidFill>
                  <a:srgbClr val="FFFFFF"/>
                </a:solidFill>
                <a:latin typeface="Calibri"/>
                <a:cs typeface="Calibri"/>
              </a:rPr>
              <a:t>CSP004_C_E:</a:t>
            </a:r>
            <a:r>
              <a:rPr sz="65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650" spc="55" dirty="0">
                <a:solidFill>
                  <a:srgbClr val="FFFFFF"/>
                </a:solidFill>
                <a:latin typeface="Calibri"/>
                <a:cs typeface="Calibri"/>
              </a:rPr>
              <a:t>Abdelkader</a:t>
            </a:r>
            <a:r>
              <a:rPr sz="65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650" spc="60" dirty="0">
                <a:solidFill>
                  <a:srgbClr val="FFFFFF"/>
                </a:solidFill>
                <a:latin typeface="Calibri"/>
                <a:cs typeface="Calibri"/>
              </a:rPr>
              <a:t>Shaaban</a:t>
            </a:r>
            <a:r>
              <a:rPr sz="65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650" spc="55" dirty="0">
                <a:solidFill>
                  <a:srgbClr val="FFFFFF"/>
                </a:solidFill>
                <a:latin typeface="Calibri"/>
                <a:cs typeface="Calibri"/>
              </a:rPr>
              <a:t>και</a:t>
            </a:r>
            <a:r>
              <a:rPr sz="650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650" spc="50" dirty="0">
                <a:solidFill>
                  <a:srgbClr val="FFFFFF"/>
                </a:solidFill>
                <a:latin typeface="Calibri"/>
                <a:cs typeface="Calibri"/>
              </a:rPr>
              <a:t>Stefan</a:t>
            </a:r>
            <a:r>
              <a:rPr sz="650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650" spc="50" dirty="0">
                <a:solidFill>
                  <a:srgbClr val="FFFFFF"/>
                </a:solidFill>
                <a:latin typeface="Calibri"/>
                <a:cs typeface="Calibri"/>
              </a:rPr>
              <a:t>Schauer</a:t>
            </a:r>
            <a:endParaRPr sz="650">
              <a:latin typeface="Calibri"/>
              <a:cs typeface="Calibri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7049769" y="2119312"/>
            <a:ext cx="3257550" cy="5969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750" spc="204" dirty="0">
                <a:solidFill>
                  <a:srgbClr val="FFB800"/>
                </a:solidFill>
              </a:rPr>
              <a:t>Σας</a:t>
            </a:r>
            <a:r>
              <a:rPr sz="3750" spc="130" dirty="0">
                <a:solidFill>
                  <a:srgbClr val="FFB800"/>
                </a:solidFill>
              </a:rPr>
              <a:t> </a:t>
            </a:r>
            <a:r>
              <a:rPr sz="3750" spc="229" dirty="0">
                <a:solidFill>
                  <a:srgbClr val="FFB800"/>
                </a:solidFill>
              </a:rPr>
              <a:t>ευχαριστώ</a:t>
            </a:r>
            <a:endParaRPr sz="3750"/>
          </a:p>
        </p:txBody>
      </p:sp>
      <p:sp>
        <p:nvSpPr>
          <p:cNvPr id="10" name="object 10"/>
          <p:cNvSpPr txBox="1"/>
          <p:nvPr/>
        </p:nvSpPr>
        <p:spPr>
          <a:xfrm>
            <a:off x="7049769" y="3338512"/>
            <a:ext cx="3202940" cy="127470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l"/>
            <a:r>
              <a:rPr sz="1000" spc="100" dirty="0">
                <a:solidFill>
                  <a:srgbClr val="FFFFFF"/>
                </a:solidFill>
                <a:latin typeface="Calibri"/>
                <a:cs typeface="Calibri"/>
              </a:rPr>
              <a:t>Παρακαλούμε </a:t>
            </a:r>
            <a:r>
              <a:rPr sz="1000" spc="80" dirty="0">
                <a:solidFill>
                  <a:srgbClr val="FFFFFF"/>
                </a:solidFill>
                <a:latin typeface="Calibri"/>
                <a:cs typeface="Calibri"/>
              </a:rPr>
              <a:t>στείλτε </a:t>
            </a:r>
            <a:r>
              <a:rPr sz="1000" spc="90" dirty="0">
                <a:solidFill>
                  <a:srgbClr val="FFFFFF"/>
                </a:solidFill>
                <a:latin typeface="Calibri"/>
                <a:cs typeface="Calibri"/>
              </a:rPr>
              <a:t>όλες </a:t>
            </a:r>
            <a:r>
              <a:rPr sz="1000" spc="70" dirty="0">
                <a:solidFill>
                  <a:srgbClr val="FFFFFF"/>
                </a:solidFill>
                <a:latin typeface="Calibri"/>
                <a:cs typeface="Calibri"/>
              </a:rPr>
              <a:t>τις </a:t>
            </a:r>
            <a:r>
              <a:rPr sz="1000" spc="90" dirty="0">
                <a:solidFill>
                  <a:srgbClr val="FFFFFF"/>
                </a:solidFill>
                <a:latin typeface="Calibri"/>
                <a:cs typeface="Calibri"/>
              </a:rPr>
              <a:t>ερωτήσεις </a:t>
            </a:r>
            <a:r>
              <a:rPr sz="1000" spc="95" dirty="0" err="1">
                <a:solidFill>
                  <a:srgbClr val="FFFFFF"/>
                </a:solidFill>
                <a:latin typeface="Calibri"/>
                <a:cs typeface="Calibri"/>
              </a:rPr>
              <a:t>στη</a:t>
            </a:r>
            <a:r>
              <a:rPr sz="1000" spc="9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1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lang="en-US" sz="1800" b="0" i="0" u="none" strike="noStrike" baseline="0" dirty="0">
                <a:solidFill>
                  <a:srgbClr val="FFFFFF"/>
                </a:solidFill>
                <a:latin typeface="CenturyGothic"/>
              </a:rPr>
              <a:t>Abdelkader Shaaban,</a:t>
            </a:r>
          </a:p>
          <a:p>
            <a:pPr algn="l"/>
            <a:r>
              <a:rPr lang="en-US" sz="1800" b="0" i="0" u="none" strike="noStrike" baseline="0" dirty="0">
                <a:solidFill>
                  <a:srgbClr val="87882D"/>
                </a:solidFill>
                <a:latin typeface="CenturyGothic"/>
              </a:rPr>
              <a:t>abdelkader.Shaaban@ait.ac.at</a:t>
            </a:r>
          </a:p>
          <a:p>
            <a:pPr algn="l"/>
            <a:r>
              <a:rPr lang="en-US" sz="1800" b="0" i="0" u="none" strike="noStrike" baseline="0" dirty="0">
                <a:solidFill>
                  <a:srgbClr val="FFFFFF"/>
                </a:solidFill>
                <a:latin typeface="CenturyGothic"/>
              </a:rPr>
              <a:t>Stefan Schauer</a:t>
            </a:r>
          </a:p>
          <a:p>
            <a:pPr algn="l"/>
            <a:r>
              <a:rPr lang="en-US" sz="1800" b="0" i="0" u="none" strike="noStrike" baseline="0" dirty="0">
                <a:solidFill>
                  <a:srgbClr val="87882D"/>
                </a:solidFill>
                <a:latin typeface="CenturyGothic"/>
              </a:rPr>
              <a:t>Stefan.Schauer@ait.ac.at</a:t>
            </a:r>
            <a:endParaRPr sz="10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884987" y="0"/>
            <a:ext cx="3694429" cy="6878955"/>
            <a:chOff x="6884987" y="0"/>
            <a:chExt cx="3694429" cy="6878955"/>
          </a:xfrm>
        </p:grpSpPr>
        <p:sp>
          <p:nvSpPr>
            <p:cNvPr id="3" name="object 3"/>
            <p:cNvSpPr/>
            <p:nvPr/>
          </p:nvSpPr>
          <p:spPr>
            <a:xfrm>
              <a:off x="6896100" y="1270"/>
              <a:ext cx="1818639" cy="6856730"/>
            </a:xfrm>
            <a:custGeom>
              <a:avLst/>
              <a:gdLst/>
              <a:ahLst/>
              <a:cxnLst/>
              <a:rect l="l" t="t" r="r" b="b"/>
              <a:pathLst>
                <a:path w="1818640" h="6856730">
                  <a:moveTo>
                    <a:pt x="0" y="6856730"/>
                  </a:moveTo>
                  <a:lnTo>
                    <a:pt x="1818322" y="0"/>
                  </a:lnTo>
                </a:path>
              </a:pathLst>
            </a:custGeom>
            <a:ln w="22225">
              <a:solidFill>
                <a:srgbClr val="D6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064500" y="1414780"/>
              <a:ext cx="2514600" cy="497839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875030" y="338454"/>
            <a:ext cx="6590030" cy="3683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250" spc="170" dirty="0">
                <a:solidFill>
                  <a:srgbClr val="000000"/>
                </a:solidFill>
              </a:rPr>
              <a:t>Αρχείο</a:t>
            </a:r>
            <a:r>
              <a:rPr sz="2250" spc="200" dirty="0">
                <a:solidFill>
                  <a:srgbClr val="000000"/>
                </a:solidFill>
              </a:rPr>
              <a:t> </a:t>
            </a:r>
            <a:r>
              <a:rPr sz="2250" spc="175" dirty="0">
                <a:solidFill>
                  <a:srgbClr val="000000"/>
                </a:solidFill>
              </a:rPr>
              <a:t>εγκατάστασης</a:t>
            </a:r>
            <a:r>
              <a:rPr sz="2250" spc="210" dirty="0">
                <a:solidFill>
                  <a:srgbClr val="000000"/>
                </a:solidFill>
              </a:rPr>
              <a:t> </a:t>
            </a:r>
            <a:r>
              <a:rPr sz="2250" spc="170" dirty="0">
                <a:solidFill>
                  <a:srgbClr val="000000"/>
                </a:solidFill>
              </a:rPr>
              <a:t>λογισμικού</a:t>
            </a:r>
            <a:r>
              <a:rPr sz="2250" spc="204" dirty="0">
                <a:solidFill>
                  <a:srgbClr val="000000"/>
                </a:solidFill>
              </a:rPr>
              <a:t> </a:t>
            </a:r>
            <a:r>
              <a:rPr sz="2250" spc="180" dirty="0">
                <a:solidFill>
                  <a:srgbClr val="000000"/>
                </a:solidFill>
              </a:rPr>
              <a:t>Wazuh</a:t>
            </a:r>
            <a:r>
              <a:rPr sz="2250" spc="190" dirty="0">
                <a:solidFill>
                  <a:srgbClr val="000000"/>
                </a:solidFill>
              </a:rPr>
              <a:t> </a:t>
            </a:r>
            <a:r>
              <a:rPr sz="2250" spc="150" dirty="0">
                <a:solidFill>
                  <a:srgbClr val="000000"/>
                </a:solidFill>
              </a:rPr>
              <a:t>Server</a:t>
            </a:r>
            <a:endParaRPr sz="2250"/>
          </a:p>
        </p:txBody>
      </p:sp>
      <p:sp>
        <p:nvSpPr>
          <p:cNvPr id="6" name="object 6"/>
          <p:cNvSpPr txBox="1"/>
          <p:nvPr/>
        </p:nvSpPr>
        <p:spPr>
          <a:xfrm>
            <a:off x="974089" y="1073784"/>
            <a:ext cx="5231765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9720" indent="-287020">
              <a:lnSpc>
                <a:spcPct val="100000"/>
              </a:lnSpc>
              <a:spcBef>
                <a:spcPts val="100"/>
              </a:spcBef>
              <a:buSzPct val="163636"/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sz="1100" spc="100" dirty="0">
                <a:solidFill>
                  <a:srgbClr val="282828"/>
                </a:solidFill>
                <a:latin typeface="Calibri"/>
                <a:cs typeface="Calibri"/>
              </a:rPr>
              <a:t>Πλοηγηθείτε</a:t>
            </a:r>
            <a:r>
              <a:rPr sz="1100" spc="45" dirty="0">
                <a:solidFill>
                  <a:srgbClr val="282828"/>
                </a:solidFill>
                <a:latin typeface="Calibri"/>
                <a:cs typeface="Calibri"/>
              </a:rPr>
              <a:t> </a:t>
            </a:r>
            <a:r>
              <a:rPr sz="1100" spc="100" dirty="0">
                <a:solidFill>
                  <a:srgbClr val="282828"/>
                </a:solidFill>
                <a:latin typeface="Calibri"/>
                <a:cs typeface="Calibri"/>
              </a:rPr>
              <a:t>στο</a:t>
            </a:r>
            <a:r>
              <a:rPr sz="1100" spc="55" dirty="0">
                <a:solidFill>
                  <a:srgbClr val="282828"/>
                </a:solidFill>
                <a:latin typeface="Calibri"/>
                <a:cs typeface="Calibri"/>
              </a:rPr>
              <a:t> </a:t>
            </a:r>
            <a:r>
              <a:rPr sz="1100" b="1" spc="100" dirty="0">
                <a:solidFill>
                  <a:srgbClr val="282828"/>
                </a:solidFill>
                <a:latin typeface="Calibri"/>
                <a:cs typeface="Calibri"/>
              </a:rPr>
              <a:t>αρχείο</a:t>
            </a:r>
            <a:r>
              <a:rPr sz="1100" b="1" spc="50" dirty="0">
                <a:solidFill>
                  <a:srgbClr val="282828"/>
                </a:solidFill>
                <a:latin typeface="Calibri"/>
                <a:cs typeface="Calibri"/>
              </a:rPr>
              <a:t> </a:t>
            </a:r>
            <a:r>
              <a:rPr sz="1100" b="1" spc="105" dirty="0">
                <a:solidFill>
                  <a:srgbClr val="282828"/>
                </a:solidFill>
                <a:latin typeface="Calibri"/>
                <a:cs typeface="Calibri"/>
              </a:rPr>
              <a:t>ova</a:t>
            </a:r>
            <a:r>
              <a:rPr sz="1100" b="1" spc="55" dirty="0">
                <a:solidFill>
                  <a:srgbClr val="282828"/>
                </a:solidFill>
                <a:latin typeface="Calibri"/>
                <a:cs typeface="Calibri"/>
              </a:rPr>
              <a:t> </a:t>
            </a:r>
            <a:r>
              <a:rPr sz="1100" b="1" spc="120" dirty="0">
                <a:solidFill>
                  <a:srgbClr val="282828"/>
                </a:solidFill>
                <a:latin typeface="Calibri"/>
                <a:cs typeface="Calibri"/>
              </a:rPr>
              <a:t>που</a:t>
            </a:r>
            <a:r>
              <a:rPr sz="1100" b="1" spc="55" dirty="0">
                <a:solidFill>
                  <a:srgbClr val="282828"/>
                </a:solidFill>
                <a:latin typeface="Calibri"/>
                <a:cs typeface="Calibri"/>
              </a:rPr>
              <a:t> </a:t>
            </a:r>
            <a:r>
              <a:rPr sz="1100" b="1" spc="105" dirty="0">
                <a:solidFill>
                  <a:srgbClr val="282828"/>
                </a:solidFill>
                <a:latin typeface="Calibri"/>
                <a:cs typeface="Calibri"/>
              </a:rPr>
              <a:t>κατεβάσατε</a:t>
            </a:r>
            <a:r>
              <a:rPr sz="1100" b="1" spc="55" dirty="0">
                <a:solidFill>
                  <a:srgbClr val="282828"/>
                </a:solidFill>
                <a:latin typeface="Calibri"/>
                <a:cs typeface="Calibri"/>
              </a:rPr>
              <a:t> </a:t>
            </a:r>
            <a:r>
              <a:rPr sz="1100" spc="90" dirty="0">
                <a:solidFill>
                  <a:srgbClr val="282828"/>
                </a:solidFill>
                <a:latin typeface="Calibri"/>
                <a:cs typeface="Calibri"/>
              </a:rPr>
              <a:t>και</a:t>
            </a:r>
            <a:r>
              <a:rPr sz="1100" spc="60" dirty="0">
                <a:solidFill>
                  <a:srgbClr val="282828"/>
                </a:solidFill>
                <a:latin typeface="Calibri"/>
                <a:cs typeface="Calibri"/>
              </a:rPr>
              <a:t> </a:t>
            </a:r>
            <a:r>
              <a:rPr sz="1100" b="1" spc="100" dirty="0">
                <a:solidFill>
                  <a:srgbClr val="282828"/>
                </a:solidFill>
                <a:latin typeface="Calibri"/>
                <a:cs typeface="Calibri"/>
              </a:rPr>
              <a:t>κάντε</a:t>
            </a:r>
            <a:r>
              <a:rPr sz="1100" b="1" spc="50" dirty="0">
                <a:solidFill>
                  <a:srgbClr val="282828"/>
                </a:solidFill>
                <a:latin typeface="Calibri"/>
                <a:cs typeface="Calibri"/>
              </a:rPr>
              <a:t> </a:t>
            </a:r>
            <a:r>
              <a:rPr sz="1100" b="1" spc="100" dirty="0">
                <a:solidFill>
                  <a:srgbClr val="282828"/>
                </a:solidFill>
                <a:latin typeface="Calibri"/>
                <a:cs typeface="Calibri"/>
              </a:rPr>
              <a:t>διπλό</a:t>
            </a:r>
            <a:r>
              <a:rPr sz="1100" b="1" spc="55" dirty="0">
                <a:solidFill>
                  <a:srgbClr val="282828"/>
                </a:solidFill>
                <a:latin typeface="Calibri"/>
                <a:cs typeface="Calibri"/>
              </a:rPr>
              <a:t> </a:t>
            </a:r>
            <a:r>
              <a:rPr sz="1100" b="1" spc="90" dirty="0">
                <a:solidFill>
                  <a:srgbClr val="282828"/>
                </a:solidFill>
                <a:latin typeface="Calibri"/>
                <a:cs typeface="Calibri"/>
              </a:rPr>
              <a:t>κλικ</a:t>
            </a:r>
            <a:r>
              <a:rPr sz="1100" b="1" spc="55" dirty="0">
                <a:solidFill>
                  <a:srgbClr val="282828"/>
                </a:solidFill>
                <a:latin typeface="Calibri"/>
                <a:cs typeface="Calibri"/>
              </a:rPr>
              <a:t> </a:t>
            </a:r>
            <a:r>
              <a:rPr sz="1100" b="1" spc="110" dirty="0">
                <a:solidFill>
                  <a:srgbClr val="282828"/>
                </a:solidFill>
                <a:latin typeface="Calibri"/>
                <a:cs typeface="Calibri"/>
              </a:rPr>
              <a:t>σε</a:t>
            </a:r>
            <a:r>
              <a:rPr sz="1100" b="1" spc="55" dirty="0">
                <a:solidFill>
                  <a:srgbClr val="282828"/>
                </a:solidFill>
                <a:latin typeface="Calibri"/>
                <a:cs typeface="Calibri"/>
              </a:rPr>
              <a:t> </a:t>
            </a:r>
            <a:r>
              <a:rPr sz="1100" spc="55" dirty="0">
                <a:solidFill>
                  <a:srgbClr val="282828"/>
                </a:solidFill>
                <a:latin typeface="Calibri"/>
                <a:cs typeface="Calibri"/>
              </a:rPr>
              <a:t>.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72781" y="2576128"/>
            <a:ext cx="4484688" cy="80534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9720" indent="-287020">
              <a:lnSpc>
                <a:spcPct val="100000"/>
              </a:lnSpc>
              <a:spcBef>
                <a:spcPts val="100"/>
              </a:spcBef>
              <a:buSzPct val="163636"/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sz="1100" spc="50" dirty="0">
                <a:solidFill>
                  <a:srgbClr val="282828"/>
                </a:solidFill>
                <a:latin typeface="Calibri"/>
                <a:cs typeface="Calibri"/>
              </a:rPr>
              <a:t>Πατήστε</a:t>
            </a:r>
            <a:r>
              <a:rPr sz="1100" spc="20" dirty="0">
                <a:solidFill>
                  <a:srgbClr val="282828"/>
                </a:solidFill>
                <a:latin typeface="Calibri"/>
                <a:cs typeface="Calibri"/>
              </a:rPr>
              <a:t> </a:t>
            </a:r>
            <a:r>
              <a:rPr sz="1100" b="1" u="sng" spc="40" dirty="0">
                <a:solidFill>
                  <a:srgbClr val="282828"/>
                </a:solidFill>
                <a:uFill>
                  <a:solidFill>
                    <a:srgbClr val="282828"/>
                  </a:solidFill>
                </a:uFill>
                <a:latin typeface="Calibri"/>
                <a:cs typeface="Calibri"/>
              </a:rPr>
              <a:t>Finish</a:t>
            </a:r>
            <a:r>
              <a:rPr sz="1100" b="1" spc="30" dirty="0">
                <a:solidFill>
                  <a:srgbClr val="282828"/>
                </a:solidFill>
                <a:latin typeface="Calibri"/>
                <a:cs typeface="Calibri"/>
              </a:rPr>
              <a:t> </a:t>
            </a:r>
            <a:r>
              <a:rPr sz="1100" spc="45" dirty="0">
                <a:solidFill>
                  <a:srgbClr val="282828"/>
                </a:solidFill>
                <a:latin typeface="Calibri"/>
                <a:cs typeface="Calibri"/>
              </a:rPr>
              <a:t>και</a:t>
            </a:r>
            <a:r>
              <a:rPr sz="1100" spc="30" dirty="0">
                <a:solidFill>
                  <a:srgbClr val="282828"/>
                </a:solidFill>
                <a:latin typeface="Calibri"/>
                <a:cs typeface="Calibri"/>
              </a:rPr>
              <a:t> </a:t>
            </a:r>
            <a:r>
              <a:rPr sz="1100" spc="50" dirty="0">
                <a:solidFill>
                  <a:srgbClr val="282828"/>
                </a:solidFill>
                <a:latin typeface="Calibri"/>
                <a:cs typeface="Calibri"/>
              </a:rPr>
              <a:t>στη</a:t>
            </a:r>
            <a:r>
              <a:rPr sz="1100" spc="25" dirty="0">
                <a:solidFill>
                  <a:srgbClr val="282828"/>
                </a:solidFill>
                <a:latin typeface="Calibri"/>
                <a:cs typeface="Calibri"/>
              </a:rPr>
              <a:t> </a:t>
            </a:r>
            <a:r>
              <a:rPr sz="1100" spc="45" dirty="0">
                <a:solidFill>
                  <a:srgbClr val="282828"/>
                </a:solidFill>
                <a:latin typeface="Calibri"/>
                <a:cs typeface="Calibri"/>
              </a:rPr>
              <a:t>συνέχεια</a:t>
            </a:r>
            <a:r>
              <a:rPr sz="1100" spc="25" dirty="0">
                <a:solidFill>
                  <a:srgbClr val="282828"/>
                </a:solidFill>
                <a:latin typeface="Calibri"/>
                <a:cs typeface="Calibri"/>
              </a:rPr>
              <a:t> </a:t>
            </a:r>
            <a:r>
              <a:rPr sz="1100" b="1" spc="45" dirty="0">
                <a:solidFill>
                  <a:srgbClr val="282828"/>
                </a:solidFill>
                <a:latin typeface="Calibri"/>
                <a:cs typeface="Calibri"/>
              </a:rPr>
              <a:t>περιμένετε</a:t>
            </a:r>
            <a:r>
              <a:rPr sz="1100" b="1" spc="30" dirty="0">
                <a:solidFill>
                  <a:srgbClr val="282828"/>
                </a:solidFill>
                <a:latin typeface="Calibri"/>
                <a:cs typeface="Calibri"/>
              </a:rPr>
              <a:t> </a:t>
            </a:r>
            <a:r>
              <a:rPr sz="1100" spc="45" dirty="0">
                <a:solidFill>
                  <a:srgbClr val="282828"/>
                </a:solidFill>
                <a:latin typeface="Calibri"/>
                <a:cs typeface="Calibri"/>
              </a:rPr>
              <a:t>μέχρι</a:t>
            </a:r>
            <a:r>
              <a:rPr sz="1100" spc="30" dirty="0">
                <a:solidFill>
                  <a:srgbClr val="282828"/>
                </a:solidFill>
                <a:latin typeface="Calibri"/>
                <a:cs typeface="Calibri"/>
              </a:rPr>
              <a:t> </a:t>
            </a:r>
            <a:r>
              <a:rPr sz="1100" spc="40" dirty="0">
                <a:solidFill>
                  <a:srgbClr val="282828"/>
                </a:solidFill>
                <a:latin typeface="Calibri"/>
                <a:cs typeface="Calibri"/>
              </a:rPr>
              <a:t>να</a:t>
            </a:r>
            <a:r>
              <a:rPr sz="1100" spc="-20" dirty="0">
                <a:solidFill>
                  <a:srgbClr val="282828"/>
                </a:solidFill>
                <a:latin typeface="Calibri"/>
                <a:cs typeface="Calibri"/>
              </a:rPr>
              <a:t> </a:t>
            </a:r>
            <a:r>
              <a:rPr sz="1100" spc="25" dirty="0">
                <a:solidFill>
                  <a:srgbClr val="282828"/>
                </a:solidFill>
                <a:latin typeface="Calibri"/>
                <a:cs typeface="Calibri"/>
              </a:rPr>
              <a:t>εμφανιστεί</a:t>
            </a:r>
            <a:r>
              <a:rPr sz="1100" spc="-25" dirty="0">
                <a:solidFill>
                  <a:srgbClr val="282828"/>
                </a:solidFill>
                <a:latin typeface="Calibri"/>
                <a:cs typeface="Calibri"/>
              </a:rPr>
              <a:t> </a:t>
            </a:r>
            <a:r>
              <a:rPr sz="1100" spc="35" dirty="0">
                <a:solidFill>
                  <a:srgbClr val="282828"/>
                </a:solidFill>
                <a:latin typeface="Calibri"/>
                <a:cs typeface="Calibri"/>
              </a:rPr>
              <a:t>το</a:t>
            </a:r>
            <a:endParaRPr sz="1100" dirty="0">
              <a:latin typeface="Calibri"/>
              <a:cs typeface="Calibri"/>
            </a:endParaRPr>
          </a:p>
          <a:p>
            <a:pPr marL="299085">
              <a:lnSpc>
                <a:spcPct val="100000"/>
              </a:lnSpc>
              <a:spcBef>
                <a:spcPts val="860"/>
              </a:spcBef>
            </a:pPr>
            <a:r>
              <a:rPr sz="1100" b="1" spc="80" dirty="0">
                <a:solidFill>
                  <a:srgbClr val="282828"/>
                </a:solidFill>
                <a:latin typeface="Calibri"/>
                <a:cs typeface="Calibri"/>
              </a:rPr>
              <a:t>Το</a:t>
            </a:r>
            <a:r>
              <a:rPr sz="1100" b="1" spc="35" dirty="0">
                <a:solidFill>
                  <a:srgbClr val="282828"/>
                </a:solidFill>
                <a:latin typeface="Calibri"/>
                <a:cs typeface="Calibri"/>
              </a:rPr>
              <a:t> </a:t>
            </a:r>
            <a:r>
              <a:rPr sz="1100" b="1" spc="114" dirty="0">
                <a:solidFill>
                  <a:srgbClr val="282828"/>
                </a:solidFill>
                <a:latin typeface="Calibri"/>
                <a:cs typeface="Calibri"/>
              </a:rPr>
              <a:t>VM</a:t>
            </a:r>
            <a:r>
              <a:rPr sz="1100" b="1" spc="40" dirty="0">
                <a:solidFill>
                  <a:srgbClr val="282828"/>
                </a:solidFill>
                <a:latin typeface="Calibri"/>
                <a:cs typeface="Calibri"/>
              </a:rPr>
              <a:t> </a:t>
            </a:r>
            <a:r>
              <a:rPr sz="1100" b="1" spc="60" dirty="0">
                <a:solidFill>
                  <a:srgbClr val="282828"/>
                </a:solidFill>
                <a:latin typeface="Calibri"/>
                <a:cs typeface="Calibri"/>
              </a:rPr>
              <a:t>(Virtual</a:t>
            </a:r>
            <a:r>
              <a:rPr sz="1100" b="1" spc="35" dirty="0">
                <a:solidFill>
                  <a:srgbClr val="282828"/>
                </a:solidFill>
                <a:latin typeface="Calibri"/>
                <a:cs typeface="Calibri"/>
              </a:rPr>
              <a:t> </a:t>
            </a:r>
            <a:r>
              <a:rPr sz="1100" b="1" spc="80" dirty="0">
                <a:solidFill>
                  <a:srgbClr val="282828"/>
                </a:solidFill>
                <a:latin typeface="Calibri"/>
                <a:cs typeface="Calibri"/>
              </a:rPr>
              <a:t>Machine</a:t>
            </a:r>
            <a:r>
              <a:rPr sz="1100" b="1" spc="35" dirty="0">
                <a:solidFill>
                  <a:srgbClr val="282828"/>
                </a:solidFill>
                <a:latin typeface="Calibri"/>
                <a:cs typeface="Calibri"/>
              </a:rPr>
              <a:t> </a:t>
            </a:r>
            <a:r>
              <a:rPr sz="1100" b="1" spc="50" dirty="0">
                <a:solidFill>
                  <a:srgbClr val="282828"/>
                </a:solidFill>
                <a:latin typeface="Calibri"/>
                <a:cs typeface="Calibri"/>
              </a:rPr>
              <a:t>-</a:t>
            </a:r>
            <a:r>
              <a:rPr sz="1100" b="1" spc="40" dirty="0">
                <a:solidFill>
                  <a:srgbClr val="282828"/>
                </a:solidFill>
                <a:latin typeface="Calibri"/>
                <a:cs typeface="Calibri"/>
              </a:rPr>
              <a:t> </a:t>
            </a:r>
            <a:r>
              <a:rPr sz="1100" b="1" spc="70" dirty="0">
                <a:solidFill>
                  <a:srgbClr val="282828"/>
                </a:solidFill>
                <a:latin typeface="Calibri"/>
                <a:cs typeface="Calibri"/>
              </a:rPr>
              <a:t>εικονική</a:t>
            </a:r>
            <a:r>
              <a:rPr sz="1100" b="1" spc="40" dirty="0">
                <a:solidFill>
                  <a:srgbClr val="282828"/>
                </a:solidFill>
                <a:latin typeface="Calibri"/>
                <a:cs typeface="Calibri"/>
              </a:rPr>
              <a:t> </a:t>
            </a:r>
            <a:r>
              <a:rPr sz="1100" b="1" spc="85" dirty="0">
                <a:solidFill>
                  <a:srgbClr val="282828"/>
                </a:solidFill>
                <a:latin typeface="Calibri"/>
                <a:cs typeface="Calibri"/>
              </a:rPr>
              <a:t>μηχανή</a:t>
            </a:r>
            <a:r>
              <a:rPr sz="1100" b="1" spc="30" dirty="0">
                <a:solidFill>
                  <a:srgbClr val="282828"/>
                </a:solidFill>
                <a:latin typeface="Calibri"/>
                <a:cs typeface="Calibri"/>
              </a:rPr>
              <a:t> </a:t>
            </a:r>
            <a:r>
              <a:rPr sz="1100" b="1" spc="75" dirty="0">
                <a:solidFill>
                  <a:srgbClr val="282828"/>
                </a:solidFill>
                <a:latin typeface="Calibri"/>
                <a:cs typeface="Calibri"/>
              </a:rPr>
              <a:t>για</a:t>
            </a:r>
            <a:r>
              <a:rPr sz="1100" b="1" spc="40" dirty="0">
                <a:solidFill>
                  <a:srgbClr val="282828"/>
                </a:solidFill>
                <a:latin typeface="Calibri"/>
                <a:cs typeface="Calibri"/>
              </a:rPr>
              <a:t> </a:t>
            </a:r>
            <a:r>
              <a:rPr sz="1100" b="1" spc="90" dirty="0">
                <a:solidFill>
                  <a:srgbClr val="282828"/>
                </a:solidFill>
                <a:latin typeface="Calibri"/>
                <a:cs typeface="Calibri"/>
              </a:rPr>
              <a:t>απομόνωση</a:t>
            </a:r>
            <a:r>
              <a:rPr sz="1100" b="1" spc="45" dirty="0">
                <a:solidFill>
                  <a:srgbClr val="282828"/>
                </a:solidFill>
                <a:latin typeface="Calibri"/>
                <a:cs typeface="Calibri"/>
              </a:rPr>
              <a:t> </a:t>
            </a:r>
            <a:r>
              <a:rPr sz="1100" b="1" spc="85" dirty="0">
                <a:solidFill>
                  <a:srgbClr val="282828"/>
                </a:solidFill>
                <a:latin typeface="Calibri"/>
                <a:cs typeface="Calibri"/>
              </a:rPr>
              <a:t>εφαρμογών</a:t>
            </a:r>
            <a:r>
              <a:rPr sz="1100" spc="85" dirty="0">
                <a:solidFill>
                  <a:srgbClr val="282828"/>
                </a:solidFill>
                <a:latin typeface="Calibri"/>
                <a:cs typeface="Calibri"/>
              </a:rPr>
              <a:t>)</a:t>
            </a:r>
            <a:r>
              <a:rPr sz="1100" spc="20" dirty="0">
                <a:solidFill>
                  <a:srgbClr val="282828"/>
                </a:solidFill>
                <a:latin typeface="Calibri"/>
                <a:cs typeface="Calibri"/>
              </a:rPr>
              <a:t> </a:t>
            </a:r>
            <a:r>
              <a:rPr sz="1100" spc="60" dirty="0">
                <a:solidFill>
                  <a:srgbClr val="282828"/>
                </a:solidFill>
                <a:latin typeface="Calibri"/>
                <a:cs typeface="Calibri"/>
              </a:rPr>
              <a:t>εισάγεται</a:t>
            </a:r>
            <a:r>
              <a:rPr sz="1100" spc="25" dirty="0">
                <a:solidFill>
                  <a:srgbClr val="282828"/>
                </a:solidFill>
                <a:latin typeface="Calibri"/>
                <a:cs typeface="Calibri"/>
              </a:rPr>
              <a:t> </a:t>
            </a:r>
            <a:r>
              <a:rPr sz="1100" b="1" spc="85" dirty="0">
                <a:solidFill>
                  <a:srgbClr val="282828"/>
                </a:solidFill>
                <a:latin typeface="Calibri"/>
                <a:cs typeface="Calibri"/>
              </a:rPr>
              <a:t>με</a:t>
            </a:r>
            <a:r>
              <a:rPr sz="1100" b="1" spc="40" dirty="0">
                <a:solidFill>
                  <a:srgbClr val="282828"/>
                </a:solidFill>
                <a:latin typeface="Calibri"/>
                <a:cs typeface="Calibri"/>
              </a:rPr>
              <a:t> </a:t>
            </a:r>
            <a:r>
              <a:rPr sz="1100" b="1" spc="65" dirty="0">
                <a:solidFill>
                  <a:srgbClr val="282828"/>
                </a:solidFill>
                <a:latin typeface="Calibri"/>
                <a:cs typeface="Calibri"/>
              </a:rPr>
              <a:t>επιτυχία</a:t>
            </a:r>
            <a:r>
              <a:rPr sz="1100" spc="65" dirty="0">
                <a:solidFill>
                  <a:srgbClr val="282828"/>
                </a:solidFill>
                <a:latin typeface="Calibri"/>
                <a:cs typeface="Calibri"/>
              </a:rPr>
              <a:t>.</a:t>
            </a:r>
            <a:endParaRPr sz="1100" dirty="0">
              <a:latin typeface="Calibri"/>
              <a:cs typeface="Calibri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5372100" y="1717039"/>
            <a:ext cx="6819900" cy="5140960"/>
            <a:chOff x="5372100" y="1717039"/>
            <a:chExt cx="6819900" cy="5140960"/>
          </a:xfrm>
        </p:grpSpPr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372100" y="1717039"/>
              <a:ext cx="6819900" cy="5140960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567679" y="1912619"/>
              <a:ext cx="6299200" cy="4681220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10288270" y="6272530"/>
              <a:ext cx="708660" cy="248920"/>
            </a:xfrm>
            <a:custGeom>
              <a:avLst/>
              <a:gdLst/>
              <a:ahLst/>
              <a:cxnLst/>
              <a:rect l="l" t="t" r="r" b="b"/>
              <a:pathLst>
                <a:path w="708659" h="248920">
                  <a:moveTo>
                    <a:pt x="0" y="248920"/>
                  </a:moveTo>
                  <a:lnTo>
                    <a:pt x="708659" y="248920"/>
                  </a:lnTo>
                  <a:lnTo>
                    <a:pt x="708659" y="0"/>
                  </a:lnTo>
                  <a:lnTo>
                    <a:pt x="0" y="0"/>
                  </a:lnTo>
                  <a:lnTo>
                    <a:pt x="0" y="248920"/>
                  </a:lnTo>
                </a:path>
              </a:pathLst>
            </a:custGeom>
            <a:ln w="285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2" name="object 12"/>
          <p:cNvGrpSpPr/>
          <p:nvPr/>
        </p:nvGrpSpPr>
        <p:grpSpPr>
          <a:xfrm>
            <a:off x="1818004" y="4278629"/>
            <a:ext cx="2194560" cy="1153160"/>
            <a:chOff x="1818004" y="4278629"/>
            <a:chExt cx="2194560" cy="1153160"/>
          </a:xfrm>
        </p:grpSpPr>
        <p:pic>
          <p:nvPicPr>
            <p:cNvPr id="13" name="object 1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818004" y="4278629"/>
              <a:ext cx="2194242" cy="1152842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968499" y="4429124"/>
              <a:ext cx="1706879" cy="665480"/>
            </a:xfrm>
            <a:prstGeom prst="rect">
              <a:avLst/>
            </a:prstGeom>
          </p:spPr>
        </p:pic>
      </p:grpSp>
      <p:sp>
        <p:nvSpPr>
          <p:cNvPr id="15" name="object 1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720"/>
              </a:lnSpc>
            </a:pPr>
            <a:fld id="{81D60167-4931-47E6-BA6A-407CBD079E47}" type="slidenum">
              <a:rPr spc="30" dirty="0"/>
              <a:t>9</a:t>
            </a:fld>
            <a:endParaRPr spc="30" dirty="0"/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0843260" cy="6883400"/>
            <a:chOff x="0" y="0"/>
            <a:chExt cx="10843260" cy="6883400"/>
          </a:xfrm>
        </p:grpSpPr>
        <p:sp>
          <p:nvSpPr>
            <p:cNvPr id="3" name="object 3"/>
            <p:cNvSpPr/>
            <p:nvPr/>
          </p:nvSpPr>
          <p:spPr>
            <a:xfrm>
              <a:off x="5386387" y="1270"/>
              <a:ext cx="5361305" cy="6838950"/>
            </a:xfrm>
            <a:custGeom>
              <a:avLst/>
              <a:gdLst/>
              <a:ahLst/>
              <a:cxnLst/>
              <a:rect l="l" t="t" r="r" b="b"/>
              <a:pathLst>
                <a:path w="5361305" h="6838950">
                  <a:moveTo>
                    <a:pt x="5360987" y="0"/>
                  </a:moveTo>
                  <a:lnTo>
                    <a:pt x="1922145" y="0"/>
                  </a:lnTo>
                  <a:lnTo>
                    <a:pt x="0" y="6838950"/>
                  </a:lnTo>
                  <a:lnTo>
                    <a:pt x="3438842" y="6838950"/>
                  </a:lnTo>
                  <a:lnTo>
                    <a:pt x="5360987" y="0"/>
                  </a:lnTo>
                  <a:close/>
                </a:path>
              </a:pathLst>
            </a:custGeom>
            <a:solidFill>
              <a:srgbClr val="FFB800">
                <a:alpha val="22352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4563109" y="0"/>
              <a:ext cx="1924685" cy="6858000"/>
            </a:xfrm>
            <a:custGeom>
              <a:avLst/>
              <a:gdLst/>
              <a:ahLst/>
              <a:cxnLst/>
              <a:rect l="l" t="t" r="r" b="b"/>
              <a:pathLst>
                <a:path w="1924685" h="6858000">
                  <a:moveTo>
                    <a:pt x="1924685" y="0"/>
                  </a:moveTo>
                  <a:lnTo>
                    <a:pt x="0" y="6858000"/>
                  </a:lnTo>
                </a:path>
              </a:pathLst>
            </a:custGeom>
            <a:ln w="25400">
              <a:solidFill>
                <a:srgbClr val="D6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3508375" y="0"/>
              <a:ext cx="2549525" cy="6847205"/>
            </a:xfrm>
            <a:custGeom>
              <a:avLst/>
              <a:gdLst/>
              <a:ahLst/>
              <a:cxnLst/>
              <a:rect l="l" t="t" r="r" b="b"/>
              <a:pathLst>
                <a:path w="2549525" h="6847205">
                  <a:moveTo>
                    <a:pt x="1325562" y="2279332"/>
                  </a:moveTo>
                  <a:lnTo>
                    <a:pt x="1275397" y="2287587"/>
                  </a:lnTo>
                  <a:lnTo>
                    <a:pt x="1229995" y="2308542"/>
                  </a:lnTo>
                  <a:lnTo>
                    <a:pt x="1191577" y="2341879"/>
                  </a:lnTo>
                  <a:lnTo>
                    <a:pt x="1162685" y="2385695"/>
                  </a:lnTo>
                  <a:lnTo>
                    <a:pt x="1162685" y="2386965"/>
                  </a:lnTo>
                  <a:lnTo>
                    <a:pt x="821689" y="3659187"/>
                  </a:lnTo>
                  <a:lnTo>
                    <a:pt x="0" y="6845934"/>
                  </a:lnTo>
                  <a:lnTo>
                    <a:pt x="6667" y="6846887"/>
                  </a:lnTo>
                  <a:lnTo>
                    <a:pt x="20002" y="6847205"/>
                  </a:lnTo>
                  <a:lnTo>
                    <a:pt x="26670" y="6847205"/>
                  </a:lnTo>
                  <a:lnTo>
                    <a:pt x="845905" y="3665220"/>
                  </a:lnTo>
                  <a:lnTo>
                    <a:pt x="1186814" y="2394585"/>
                  </a:lnTo>
                  <a:lnTo>
                    <a:pt x="1211579" y="2356802"/>
                  </a:lnTo>
                  <a:lnTo>
                    <a:pt x="1244917" y="2328545"/>
                  </a:lnTo>
                  <a:lnTo>
                    <a:pt x="1283970" y="2310447"/>
                  </a:lnTo>
                  <a:lnTo>
                    <a:pt x="1326514" y="2303779"/>
                  </a:lnTo>
                  <a:lnTo>
                    <a:pt x="1421635" y="2303779"/>
                  </a:lnTo>
                  <a:lnTo>
                    <a:pt x="1377314" y="2285365"/>
                  </a:lnTo>
                  <a:lnTo>
                    <a:pt x="1325562" y="2279332"/>
                  </a:lnTo>
                  <a:close/>
                </a:path>
                <a:path w="2549525" h="6847205">
                  <a:moveTo>
                    <a:pt x="1421635" y="2303779"/>
                  </a:moveTo>
                  <a:lnTo>
                    <a:pt x="1326514" y="2303779"/>
                  </a:lnTo>
                  <a:lnTo>
                    <a:pt x="1370964" y="2309495"/>
                  </a:lnTo>
                  <a:lnTo>
                    <a:pt x="1416685" y="2330450"/>
                  </a:lnTo>
                  <a:lnTo>
                    <a:pt x="1452879" y="2363470"/>
                  </a:lnTo>
                  <a:lnTo>
                    <a:pt x="1477010" y="2405697"/>
                  </a:lnTo>
                  <a:lnTo>
                    <a:pt x="1487487" y="2453322"/>
                  </a:lnTo>
                  <a:lnTo>
                    <a:pt x="1482407" y="2503487"/>
                  </a:lnTo>
                  <a:lnTo>
                    <a:pt x="1223645" y="3457575"/>
                  </a:lnTo>
                  <a:lnTo>
                    <a:pt x="1217929" y="3493135"/>
                  </a:lnTo>
                  <a:lnTo>
                    <a:pt x="1226820" y="3563620"/>
                  </a:lnTo>
                  <a:lnTo>
                    <a:pt x="1262379" y="3626802"/>
                  </a:lnTo>
                  <a:lnTo>
                    <a:pt x="1318577" y="3670300"/>
                  </a:lnTo>
                  <a:lnTo>
                    <a:pt x="1401762" y="3689667"/>
                  </a:lnTo>
                  <a:lnTo>
                    <a:pt x="1449070" y="3683317"/>
                  </a:lnTo>
                  <a:lnTo>
                    <a:pt x="1492250" y="3665220"/>
                  </a:lnTo>
                  <a:lnTo>
                    <a:pt x="1495163" y="3662997"/>
                  </a:lnTo>
                  <a:lnTo>
                    <a:pt x="1408112" y="3662997"/>
                  </a:lnTo>
                  <a:lnTo>
                    <a:pt x="1358264" y="3657917"/>
                  </a:lnTo>
                  <a:lnTo>
                    <a:pt x="1303020" y="3630612"/>
                  </a:lnTo>
                  <a:lnTo>
                    <a:pt x="1263014" y="3584257"/>
                  </a:lnTo>
                  <a:lnTo>
                    <a:pt x="1243012" y="3526154"/>
                  </a:lnTo>
                  <a:lnTo>
                    <a:pt x="1242377" y="3495357"/>
                  </a:lnTo>
                  <a:lnTo>
                    <a:pt x="1247775" y="3463925"/>
                  </a:lnTo>
                  <a:lnTo>
                    <a:pt x="1506537" y="2509837"/>
                  </a:lnTo>
                  <a:lnTo>
                    <a:pt x="1512887" y="2460942"/>
                  </a:lnTo>
                  <a:lnTo>
                    <a:pt x="1506537" y="2413952"/>
                  </a:lnTo>
                  <a:lnTo>
                    <a:pt x="1488439" y="2370454"/>
                  </a:lnTo>
                  <a:lnTo>
                    <a:pt x="1460182" y="2333307"/>
                  </a:lnTo>
                  <a:lnTo>
                    <a:pt x="1422400" y="2304097"/>
                  </a:lnTo>
                  <a:lnTo>
                    <a:pt x="1421635" y="2303779"/>
                  </a:lnTo>
                  <a:close/>
                </a:path>
                <a:path w="2549525" h="6847205">
                  <a:moveTo>
                    <a:pt x="2549525" y="0"/>
                  </a:moveTo>
                  <a:lnTo>
                    <a:pt x="2523172" y="0"/>
                  </a:lnTo>
                  <a:lnTo>
                    <a:pt x="1945322" y="2096770"/>
                  </a:lnTo>
                  <a:lnTo>
                    <a:pt x="1552257" y="3546475"/>
                  </a:lnTo>
                  <a:lnTo>
                    <a:pt x="1531302" y="3592195"/>
                  </a:lnTo>
                  <a:lnTo>
                    <a:pt x="1497964" y="3628390"/>
                  </a:lnTo>
                  <a:lnTo>
                    <a:pt x="1456054" y="3652520"/>
                  </a:lnTo>
                  <a:lnTo>
                    <a:pt x="1408112" y="3662997"/>
                  </a:lnTo>
                  <a:lnTo>
                    <a:pt x="1495163" y="3662997"/>
                  </a:lnTo>
                  <a:lnTo>
                    <a:pt x="1529714" y="3636645"/>
                  </a:lnTo>
                  <a:lnTo>
                    <a:pt x="1558925" y="3599179"/>
                  </a:lnTo>
                  <a:lnTo>
                    <a:pt x="1577339" y="3554095"/>
                  </a:lnTo>
                  <a:lnTo>
                    <a:pt x="1970722" y="2104390"/>
                  </a:lnTo>
                  <a:lnTo>
                    <a:pt x="2547620" y="5715"/>
                  </a:lnTo>
                  <a:lnTo>
                    <a:pt x="2549525" y="0"/>
                  </a:lnTo>
                  <a:close/>
                </a:path>
              </a:pathLst>
            </a:custGeom>
            <a:solidFill>
              <a:srgbClr val="FFB8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5841365" cy="6858000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549832" y="6167754"/>
              <a:ext cx="3293427" cy="611187"/>
            </a:xfrm>
            <a:prstGeom prst="rect">
              <a:avLst/>
            </a:prstGeom>
          </p:spPr>
        </p:pic>
      </p:grpSp>
      <p:sp>
        <p:nvSpPr>
          <p:cNvPr id="8" name="object 8"/>
          <p:cNvSpPr txBox="1"/>
          <p:nvPr/>
        </p:nvSpPr>
        <p:spPr>
          <a:xfrm>
            <a:off x="9917430" y="33019"/>
            <a:ext cx="2174240" cy="1244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50" spc="60" dirty="0">
                <a:latin typeface="Calibri"/>
                <a:cs typeface="Calibri"/>
              </a:rPr>
              <a:t>CSP004_C_E:</a:t>
            </a:r>
            <a:r>
              <a:rPr sz="650" spc="35" dirty="0">
                <a:latin typeface="Calibri"/>
                <a:cs typeface="Calibri"/>
              </a:rPr>
              <a:t> </a:t>
            </a:r>
            <a:r>
              <a:rPr sz="650" spc="55" dirty="0">
                <a:latin typeface="Calibri"/>
                <a:cs typeface="Calibri"/>
              </a:rPr>
              <a:t>Abdelkader</a:t>
            </a:r>
            <a:r>
              <a:rPr sz="650" spc="30" dirty="0">
                <a:latin typeface="Calibri"/>
                <a:cs typeface="Calibri"/>
              </a:rPr>
              <a:t> </a:t>
            </a:r>
            <a:r>
              <a:rPr sz="650" spc="60" dirty="0">
                <a:latin typeface="Calibri"/>
                <a:cs typeface="Calibri"/>
              </a:rPr>
              <a:t>Shaaban</a:t>
            </a:r>
            <a:r>
              <a:rPr sz="650" spc="40" dirty="0">
                <a:latin typeface="Calibri"/>
                <a:cs typeface="Calibri"/>
              </a:rPr>
              <a:t> </a:t>
            </a:r>
            <a:r>
              <a:rPr sz="650" spc="55" dirty="0">
                <a:latin typeface="Calibri"/>
                <a:cs typeface="Calibri"/>
              </a:rPr>
              <a:t>και</a:t>
            </a:r>
            <a:r>
              <a:rPr sz="650" spc="25" dirty="0">
                <a:latin typeface="Calibri"/>
                <a:cs typeface="Calibri"/>
              </a:rPr>
              <a:t> </a:t>
            </a:r>
            <a:r>
              <a:rPr sz="650" spc="50" dirty="0">
                <a:latin typeface="Calibri"/>
                <a:cs typeface="Calibri"/>
              </a:rPr>
              <a:t>Stefan</a:t>
            </a:r>
            <a:r>
              <a:rPr sz="650" spc="25" dirty="0">
                <a:latin typeface="Calibri"/>
                <a:cs typeface="Calibri"/>
              </a:rPr>
              <a:t> </a:t>
            </a:r>
            <a:r>
              <a:rPr sz="650" spc="50" dirty="0">
                <a:latin typeface="Calibri"/>
                <a:cs typeface="Calibri"/>
              </a:rPr>
              <a:t>Schauer</a:t>
            </a:r>
            <a:endParaRPr sz="650">
              <a:latin typeface="Calibri"/>
              <a:cs typeface="Calibri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7812087" y="683259"/>
            <a:ext cx="3685540" cy="1244600"/>
          </a:xfrm>
          <a:prstGeom prst="rect">
            <a:avLst/>
          </a:prstGeom>
        </p:spPr>
        <p:txBody>
          <a:bodyPr vert="horz" wrap="square" lIns="0" tIns="41910" rIns="0" bIns="0" rtlCol="0">
            <a:spAutoFit/>
          </a:bodyPr>
          <a:lstStyle/>
          <a:p>
            <a:pPr marL="12700" marR="5080" algn="ctr">
              <a:lnSpc>
                <a:spcPts val="3150"/>
              </a:lnSpc>
              <a:spcBef>
                <a:spcPts val="330"/>
              </a:spcBef>
            </a:pPr>
            <a:r>
              <a:rPr sz="2750" spc="135" dirty="0">
                <a:solidFill>
                  <a:srgbClr val="000000"/>
                </a:solidFill>
                <a:latin typeface="Calibri"/>
                <a:cs typeface="Calibri"/>
              </a:rPr>
              <a:t>Προστασία</a:t>
            </a:r>
            <a:r>
              <a:rPr sz="2750" spc="8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750" spc="114" dirty="0">
                <a:solidFill>
                  <a:srgbClr val="000000"/>
                </a:solidFill>
                <a:latin typeface="Calibri"/>
                <a:cs typeface="Calibri"/>
              </a:rPr>
              <a:t>δικτύου</a:t>
            </a:r>
            <a:r>
              <a:rPr sz="2750" spc="7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750" spc="114" dirty="0">
                <a:solidFill>
                  <a:srgbClr val="000000"/>
                </a:solidFill>
                <a:latin typeface="Calibri"/>
                <a:cs typeface="Calibri"/>
              </a:rPr>
              <a:t>για </a:t>
            </a:r>
            <a:r>
              <a:rPr sz="2750" spc="-60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750" spc="125" dirty="0">
                <a:solidFill>
                  <a:srgbClr val="000000"/>
                </a:solidFill>
                <a:latin typeface="Calibri"/>
                <a:cs typeface="Calibri"/>
              </a:rPr>
              <a:t>συστήματα </a:t>
            </a:r>
            <a:r>
              <a:rPr sz="2750" spc="100" dirty="0">
                <a:solidFill>
                  <a:srgbClr val="000000"/>
                </a:solidFill>
                <a:latin typeface="Calibri"/>
                <a:cs typeface="Calibri"/>
              </a:rPr>
              <a:t>ελέγχου </a:t>
            </a:r>
            <a:r>
              <a:rPr sz="2750" spc="10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750" spc="90" dirty="0">
                <a:solidFill>
                  <a:srgbClr val="000000"/>
                </a:solidFill>
                <a:latin typeface="Calibri"/>
                <a:cs typeface="Calibri"/>
              </a:rPr>
              <a:t>ενέργειας</a:t>
            </a:r>
            <a:endParaRPr sz="275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198359" y="2121534"/>
            <a:ext cx="2496185" cy="5359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350" b="1" spc="240" dirty="0">
                <a:solidFill>
                  <a:srgbClr val="D6791A"/>
                </a:solidFill>
                <a:latin typeface="Calibri"/>
                <a:cs typeface="Calibri"/>
              </a:rPr>
              <a:t>CSP004_C_E</a:t>
            </a:r>
            <a:endParaRPr sz="335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6892290" y="3287395"/>
            <a:ext cx="3094990" cy="922019"/>
          </a:xfrm>
          <a:prstGeom prst="rect">
            <a:avLst/>
          </a:prstGeom>
        </p:spPr>
        <p:txBody>
          <a:bodyPr vert="horz" wrap="square" lIns="0" tIns="825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50"/>
              </a:spcBef>
            </a:pPr>
            <a:r>
              <a:rPr sz="1000" spc="125" dirty="0">
                <a:latin typeface="Calibri"/>
                <a:cs typeface="Calibri"/>
              </a:rPr>
              <a:t>ΠΑΡΟΥΣ</a:t>
            </a:r>
            <a:r>
              <a:rPr lang="en-US" sz="1000" spc="125" dirty="0">
                <a:latin typeface="Calibri"/>
                <a:cs typeface="Calibri"/>
              </a:rPr>
              <a:t>I</a:t>
            </a:r>
            <a:r>
              <a:rPr sz="1000" spc="125" dirty="0">
                <a:latin typeface="Calibri"/>
                <a:cs typeface="Calibri"/>
              </a:rPr>
              <a:t>ΑΣΗ</a:t>
            </a:r>
            <a:r>
              <a:rPr sz="1000" spc="145" dirty="0">
                <a:latin typeface="Calibri"/>
                <a:cs typeface="Calibri"/>
              </a:rPr>
              <a:t> </a:t>
            </a:r>
            <a:r>
              <a:rPr sz="1000" spc="75" dirty="0">
                <a:latin typeface="Calibri"/>
                <a:cs typeface="Calibri"/>
              </a:rPr>
              <a:t>:</a:t>
            </a:r>
            <a:endParaRPr sz="100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555"/>
              </a:spcBef>
            </a:pPr>
            <a:r>
              <a:rPr sz="1000" spc="105" dirty="0">
                <a:latin typeface="Calibri"/>
                <a:cs typeface="Calibri"/>
              </a:rPr>
              <a:t>DR.</a:t>
            </a:r>
            <a:r>
              <a:rPr sz="1000" spc="130" dirty="0">
                <a:latin typeface="Calibri"/>
                <a:cs typeface="Calibri"/>
              </a:rPr>
              <a:t> </a:t>
            </a:r>
            <a:r>
              <a:rPr sz="1000" spc="135" dirty="0">
                <a:latin typeface="Calibri"/>
                <a:cs typeface="Calibri"/>
              </a:rPr>
              <a:t>STEFAN</a:t>
            </a:r>
            <a:r>
              <a:rPr sz="1000" spc="155" dirty="0">
                <a:latin typeface="Calibri"/>
                <a:cs typeface="Calibri"/>
              </a:rPr>
              <a:t> </a:t>
            </a:r>
            <a:r>
              <a:rPr sz="1000" spc="135" dirty="0">
                <a:latin typeface="Calibri"/>
                <a:cs typeface="Calibri"/>
              </a:rPr>
              <a:t>SCHAUER</a:t>
            </a:r>
            <a:endParaRPr sz="100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530"/>
              </a:spcBef>
            </a:pPr>
            <a:r>
              <a:rPr sz="1000" spc="105" dirty="0">
                <a:latin typeface="Calibri"/>
                <a:cs typeface="Calibri"/>
              </a:rPr>
              <a:t>DR.</a:t>
            </a:r>
            <a:r>
              <a:rPr sz="1000" spc="130" dirty="0">
                <a:latin typeface="Calibri"/>
                <a:cs typeface="Calibri"/>
              </a:rPr>
              <a:t> </a:t>
            </a:r>
            <a:r>
              <a:rPr sz="1000" spc="155" dirty="0">
                <a:latin typeface="Calibri"/>
                <a:cs typeface="Calibri"/>
              </a:rPr>
              <a:t>ABDELKADER</a:t>
            </a:r>
            <a:r>
              <a:rPr sz="1000" spc="175" dirty="0">
                <a:latin typeface="Calibri"/>
                <a:cs typeface="Calibri"/>
              </a:rPr>
              <a:t> </a:t>
            </a:r>
            <a:r>
              <a:rPr sz="1000" spc="145" dirty="0">
                <a:latin typeface="Calibri"/>
                <a:cs typeface="Calibri"/>
              </a:rPr>
              <a:t>SHAABAN</a:t>
            </a:r>
            <a:endParaRPr sz="100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625"/>
              </a:spcBef>
            </a:pPr>
            <a:r>
              <a:rPr sz="1000" b="1" spc="55" dirty="0">
                <a:latin typeface="Calibri"/>
                <a:cs typeface="Calibri"/>
              </a:rPr>
              <a:t>AIT</a:t>
            </a:r>
            <a:r>
              <a:rPr sz="1000" b="1" spc="114" dirty="0">
                <a:latin typeface="Calibri"/>
                <a:cs typeface="Calibri"/>
              </a:rPr>
              <a:t> </a:t>
            </a:r>
            <a:r>
              <a:rPr sz="1000" b="1" spc="90" dirty="0">
                <a:latin typeface="Calibri"/>
                <a:cs typeface="Calibri"/>
              </a:rPr>
              <a:t>ΑΥΣΤΡΙΑΚΌ</a:t>
            </a:r>
            <a:r>
              <a:rPr sz="1000" b="1" spc="165" dirty="0">
                <a:latin typeface="Calibri"/>
                <a:cs typeface="Calibri"/>
              </a:rPr>
              <a:t> </a:t>
            </a:r>
            <a:r>
              <a:rPr sz="1000" b="1" spc="90" dirty="0">
                <a:latin typeface="Calibri"/>
                <a:cs typeface="Calibri"/>
              </a:rPr>
              <a:t>ΘΕΣΜΙΚΟ</a:t>
            </a:r>
            <a:r>
              <a:rPr sz="1000" b="1" spc="175" dirty="0">
                <a:latin typeface="Calibri"/>
                <a:cs typeface="Calibri"/>
              </a:rPr>
              <a:t> </a:t>
            </a:r>
            <a:r>
              <a:rPr sz="1000" b="1" spc="65" dirty="0">
                <a:latin typeface="Calibri"/>
                <a:cs typeface="Calibri"/>
              </a:rPr>
              <a:t>ΟΡΓΑΝΟ</a:t>
            </a:r>
            <a:r>
              <a:rPr sz="1000" b="1" spc="100" dirty="0">
                <a:latin typeface="Calibri"/>
                <a:cs typeface="Calibri"/>
              </a:rPr>
              <a:t> </a:t>
            </a:r>
            <a:r>
              <a:rPr sz="1000" b="1" spc="90" dirty="0">
                <a:latin typeface="Calibri"/>
                <a:cs typeface="Calibri"/>
              </a:rPr>
              <a:t>ΤΕΧΝΟΛΟΓΙΑΣ</a:t>
            </a:r>
            <a:endParaRPr sz="10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0" y="0"/>
            <a:ext cx="6042660" cy="6879590"/>
            <a:chOff x="0" y="0"/>
            <a:chExt cx="6042660" cy="6879590"/>
          </a:xfrm>
        </p:grpSpPr>
        <p:sp>
          <p:nvSpPr>
            <p:cNvPr id="4" name="object 4"/>
            <p:cNvSpPr/>
            <p:nvPr/>
          </p:nvSpPr>
          <p:spPr>
            <a:xfrm>
              <a:off x="4497704" y="5112385"/>
              <a:ext cx="797560" cy="1738630"/>
            </a:xfrm>
            <a:custGeom>
              <a:avLst/>
              <a:gdLst/>
              <a:ahLst/>
              <a:cxnLst/>
              <a:rect l="l" t="t" r="r" b="b"/>
              <a:pathLst>
                <a:path w="797560" h="1738629">
                  <a:moveTo>
                    <a:pt x="609917" y="0"/>
                  </a:moveTo>
                  <a:lnTo>
                    <a:pt x="561340" y="6667"/>
                  </a:lnTo>
                  <a:lnTo>
                    <a:pt x="516572" y="25400"/>
                  </a:lnTo>
                  <a:lnTo>
                    <a:pt x="478155" y="55244"/>
                  </a:lnTo>
                  <a:lnTo>
                    <a:pt x="448310" y="94614"/>
                  </a:lnTo>
                  <a:lnTo>
                    <a:pt x="428625" y="142239"/>
                  </a:lnTo>
                  <a:lnTo>
                    <a:pt x="0" y="1738629"/>
                  </a:lnTo>
                  <a:lnTo>
                    <a:pt x="27940" y="1738629"/>
                  </a:lnTo>
                  <a:lnTo>
                    <a:pt x="453707" y="148907"/>
                  </a:lnTo>
                  <a:lnTo>
                    <a:pt x="470217" y="107950"/>
                  </a:lnTo>
                  <a:lnTo>
                    <a:pt x="496252" y="74294"/>
                  </a:lnTo>
                  <a:lnTo>
                    <a:pt x="529272" y="48577"/>
                  </a:lnTo>
                  <a:lnTo>
                    <a:pt x="567690" y="32384"/>
                  </a:lnTo>
                  <a:lnTo>
                    <a:pt x="609282" y="26669"/>
                  </a:lnTo>
                  <a:lnTo>
                    <a:pt x="698432" y="26669"/>
                  </a:lnTo>
                  <a:lnTo>
                    <a:pt x="658812" y="6667"/>
                  </a:lnTo>
                  <a:lnTo>
                    <a:pt x="609917" y="0"/>
                  </a:lnTo>
                  <a:close/>
                </a:path>
                <a:path w="797560" h="1738629">
                  <a:moveTo>
                    <a:pt x="698432" y="26669"/>
                  </a:moveTo>
                  <a:lnTo>
                    <a:pt x="609282" y="26669"/>
                  </a:lnTo>
                  <a:lnTo>
                    <a:pt x="652145" y="32384"/>
                  </a:lnTo>
                  <a:lnTo>
                    <a:pt x="709295" y="60959"/>
                  </a:lnTo>
                  <a:lnTo>
                    <a:pt x="750252" y="109537"/>
                  </a:lnTo>
                  <a:lnTo>
                    <a:pt x="770572" y="170497"/>
                  </a:lnTo>
                  <a:lnTo>
                    <a:pt x="771525" y="202882"/>
                  </a:lnTo>
                  <a:lnTo>
                    <a:pt x="766127" y="235584"/>
                  </a:lnTo>
                  <a:lnTo>
                    <a:pt x="362585" y="1738629"/>
                  </a:lnTo>
                  <a:lnTo>
                    <a:pt x="390207" y="1738629"/>
                  </a:lnTo>
                  <a:lnTo>
                    <a:pt x="791210" y="242252"/>
                  </a:lnTo>
                  <a:lnTo>
                    <a:pt x="797560" y="204787"/>
                  </a:lnTo>
                  <a:lnTo>
                    <a:pt x="796290" y="167322"/>
                  </a:lnTo>
                  <a:lnTo>
                    <a:pt x="772795" y="96202"/>
                  </a:lnTo>
                  <a:lnTo>
                    <a:pt x="724217" y="39687"/>
                  </a:lnTo>
                  <a:lnTo>
                    <a:pt x="698432" y="26669"/>
                  </a:lnTo>
                  <a:close/>
                </a:path>
              </a:pathLst>
            </a:custGeom>
            <a:solidFill>
              <a:srgbClr val="D679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2933700" y="635"/>
              <a:ext cx="1818639" cy="6857365"/>
            </a:xfrm>
            <a:custGeom>
              <a:avLst/>
              <a:gdLst/>
              <a:ahLst/>
              <a:cxnLst/>
              <a:rect l="l" t="t" r="r" b="b"/>
              <a:pathLst>
                <a:path w="1818639" h="6857365">
                  <a:moveTo>
                    <a:pt x="1818322" y="0"/>
                  </a:moveTo>
                  <a:lnTo>
                    <a:pt x="0" y="6857365"/>
                  </a:lnTo>
                </a:path>
              </a:pathLst>
            </a:custGeom>
            <a:ln w="22225">
              <a:solidFill>
                <a:srgbClr val="D6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3497579" y="18097"/>
              <a:ext cx="2545080" cy="6837045"/>
            </a:xfrm>
            <a:custGeom>
              <a:avLst/>
              <a:gdLst/>
              <a:ahLst/>
              <a:cxnLst/>
              <a:rect l="l" t="t" r="r" b="b"/>
              <a:pathLst>
                <a:path w="2545079" h="6837045">
                  <a:moveTo>
                    <a:pt x="1321435" y="2282825"/>
                  </a:moveTo>
                  <a:lnTo>
                    <a:pt x="1271587" y="2291080"/>
                  </a:lnTo>
                  <a:lnTo>
                    <a:pt x="1226185" y="2312352"/>
                  </a:lnTo>
                  <a:lnTo>
                    <a:pt x="1187767" y="2345055"/>
                  </a:lnTo>
                  <a:lnTo>
                    <a:pt x="1159510" y="2388870"/>
                  </a:lnTo>
                  <a:lnTo>
                    <a:pt x="1159510" y="2390140"/>
                  </a:lnTo>
                  <a:lnTo>
                    <a:pt x="819150" y="3658235"/>
                  </a:lnTo>
                  <a:lnTo>
                    <a:pt x="0" y="6835457"/>
                  </a:lnTo>
                  <a:lnTo>
                    <a:pt x="6667" y="6836092"/>
                  </a:lnTo>
                  <a:lnTo>
                    <a:pt x="20955" y="6836727"/>
                  </a:lnTo>
                  <a:lnTo>
                    <a:pt x="26670" y="6836727"/>
                  </a:lnTo>
                  <a:lnTo>
                    <a:pt x="843365" y="3664267"/>
                  </a:lnTo>
                  <a:lnTo>
                    <a:pt x="1183322" y="2397760"/>
                  </a:lnTo>
                  <a:lnTo>
                    <a:pt x="1208087" y="2360295"/>
                  </a:lnTo>
                  <a:lnTo>
                    <a:pt x="1241107" y="2332037"/>
                  </a:lnTo>
                  <a:lnTo>
                    <a:pt x="1279842" y="2313940"/>
                  </a:lnTo>
                  <a:lnTo>
                    <a:pt x="1322705" y="2307272"/>
                  </a:lnTo>
                  <a:lnTo>
                    <a:pt x="1417637" y="2307272"/>
                  </a:lnTo>
                  <a:lnTo>
                    <a:pt x="1372870" y="2289175"/>
                  </a:lnTo>
                  <a:lnTo>
                    <a:pt x="1321435" y="2282825"/>
                  </a:lnTo>
                  <a:close/>
                </a:path>
                <a:path w="2545079" h="6837045">
                  <a:moveTo>
                    <a:pt x="1417637" y="2307272"/>
                  </a:moveTo>
                  <a:lnTo>
                    <a:pt x="1322705" y="2307272"/>
                  </a:lnTo>
                  <a:lnTo>
                    <a:pt x="1366837" y="2312987"/>
                  </a:lnTo>
                  <a:lnTo>
                    <a:pt x="1412557" y="2333942"/>
                  </a:lnTo>
                  <a:lnTo>
                    <a:pt x="1448435" y="2366962"/>
                  </a:lnTo>
                  <a:lnTo>
                    <a:pt x="1472565" y="2408872"/>
                  </a:lnTo>
                  <a:lnTo>
                    <a:pt x="1483042" y="2456180"/>
                  </a:lnTo>
                  <a:lnTo>
                    <a:pt x="1477962" y="2506345"/>
                  </a:lnTo>
                  <a:lnTo>
                    <a:pt x="1220152" y="3457575"/>
                  </a:lnTo>
                  <a:lnTo>
                    <a:pt x="1214120" y="3492817"/>
                  </a:lnTo>
                  <a:lnTo>
                    <a:pt x="1215072" y="3525837"/>
                  </a:lnTo>
                  <a:lnTo>
                    <a:pt x="1215072" y="3528377"/>
                  </a:lnTo>
                  <a:lnTo>
                    <a:pt x="1223010" y="3562985"/>
                  </a:lnTo>
                  <a:lnTo>
                    <a:pt x="1258570" y="3626167"/>
                  </a:lnTo>
                  <a:lnTo>
                    <a:pt x="1314767" y="3669665"/>
                  </a:lnTo>
                  <a:lnTo>
                    <a:pt x="1397635" y="3688715"/>
                  </a:lnTo>
                  <a:lnTo>
                    <a:pt x="1444625" y="3682365"/>
                  </a:lnTo>
                  <a:lnTo>
                    <a:pt x="1487805" y="3664267"/>
                  </a:lnTo>
                  <a:lnTo>
                    <a:pt x="1490662" y="3662362"/>
                  </a:lnTo>
                  <a:lnTo>
                    <a:pt x="1403985" y="3662362"/>
                  </a:lnTo>
                  <a:lnTo>
                    <a:pt x="1354137" y="3656965"/>
                  </a:lnTo>
                  <a:lnTo>
                    <a:pt x="1299210" y="3629977"/>
                  </a:lnTo>
                  <a:lnTo>
                    <a:pt x="1259205" y="3583940"/>
                  </a:lnTo>
                  <a:lnTo>
                    <a:pt x="1239202" y="3525837"/>
                  </a:lnTo>
                  <a:lnTo>
                    <a:pt x="1238567" y="3495040"/>
                  </a:lnTo>
                  <a:lnTo>
                    <a:pt x="1243965" y="3463925"/>
                  </a:lnTo>
                  <a:lnTo>
                    <a:pt x="1502092" y="2512695"/>
                  </a:lnTo>
                  <a:lnTo>
                    <a:pt x="1508442" y="2464117"/>
                  </a:lnTo>
                  <a:lnTo>
                    <a:pt x="1502092" y="2417127"/>
                  </a:lnTo>
                  <a:lnTo>
                    <a:pt x="1483995" y="2373630"/>
                  </a:lnTo>
                  <a:lnTo>
                    <a:pt x="1455737" y="2336482"/>
                  </a:lnTo>
                  <a:lnTo>
                    <a:pt x="1418272" y="2307590"/>
                  </a:lnTo>
                  <a:lnTo>
                    <a:pt x="1417637" y="2307272"/>
                  </a:lnTo>
                  <a:close/>
                </a:path>
                <a:path w="2545079" h="6837045">
                  <a:moveTo>
                    <a:pt x="2545080" y="0"/>
                  </a:moveTo>
                  <a:lnTo>
                    <a:pt x="2518410" y="0"/>
                  </a:lnTo>
                  <a:lnTo>
                    <a:pt x="1939290" y="2100580"/>
                  </a:lnTo>
                  <a:lnTo>
                    <a:pt x="1547495" y="3545840"/>
                  </a:lnTo>
                  <a:lnTo>
                    <a:pt x="1526540" y="3591560"/>
                  </a:lnTo>
                  <a:lnTo>
                    <a:pt x="1493520" y="3627755"/>
                  </a:lnTo>
                  <a:lnTo>
                    <a:pt x="1451610" y="3651885"/>
                  </a:lnTo>
                  <a:lnTo>
                    <a:pt x="1403985" y="3662362"/>
                  </a:lnTo>
                  <a:lnTo>
                    <a:pt x="1490662" y="3662362"/>
                  </a:lnTo>
                  <a:lnTo>
                    <a:pt x="1525270" y="3636010"/>
                  </a:lnTo>
                  <a:lnTo>
                    <a:pt x="1554162" y="3598545"/>
                  </a:lnTo>
                  <a:lnTo>
                    <a:pt x="1572895" y="3553460"/>
                  </a:lnTo>
                  <a:lnTo>
                    <a:pt x="1964690" y="2108200"/>
                  </a:lnTo>
                  <a:lnTo>
                    <a:pt x="2540000" y="16510"/>
                  </a:lnTo>
                  <a:lnTo>
                    <a:pt x="2543810" y="3810"/>
                  </a:lnTo>
                  <a:lnTo>
                    <a:pt x="2545080" y="0"/>
                  </a:lnTo>
                  <a:close/>
                </a:path>
              </a:pathLst>
            </a:custGeom>
            <a:solidFill>
              <a:srgbClr val="FFB8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5841364" cy="6858000"/>
            </a:xfrm>
            <a:prstGeom prst="rect">
              <a:avLst/>
            </a:prstGeom>
          </p:spPr>
        </p:pic>
      </p:grpSp>
      <p:sp>
        <p:nvSpPr>
          <p:cNvPr id="8" name="object 8"/>
          <p:cNvSpPr txBox="1"/>
          <p:nvPr/>
        </p:nvSpPr>
        <p:spPr>
          <a:xfrm>
            <a:off x="9917430" y="33019"/>
            <a:ext cx="2174240" cy="1244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50" spc="60" dirty="0">
                <a:solidFill>
                  <a:srgbClr val="FFFFFF"/>
                </a:solidFill>
                <a:latin typeface="Calibri"/>
                <a:cs typeface="Calibri"/>
              </a:rPr>
              <a:t>CSP004_C_E:</a:t>
            </a:r>
            <a:r>
              <a:rPr sz="65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650" spc="55" dirty="0">
                <a:solidFill>
                  <a:srgbClr val="FFFFFF"/>
                </a:solidFill>
                <a:latin typeface="Calibri"/>
                <a:cs typeface="Calibri"/>
              </a:rPr>
              <a:t>Abdelkader</a:t>
            </a:r>
            <a:r>
              <a:rPr sz="65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650" spc="60" dirty="0">
                <a:solidFill>
                  <a:srgbClr val="FFFFFF"/>
                </a:solidFill>
                <a:latin typeface="Calibri"/>
                <a:cs typeface="Calibri"/>
              </a:rPr>
              <a:t>Shaaban</a:t>
            </a:r>
            <a:r>
              <a:rPr sz="65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650" spc="55" dirty="0">
                <a:solidFill>
                  <a:srgbClr val="FFFFFF"/>
                </a:solidFill>
                <a:latin typeface="Calibri"/>
                <a:cs typeface="Calibri"/>
              </a:rPr>
              <a:t>και</a:t>
            </a:r>
            <a:r>
              <a:rPr sz="650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650" spc="50" dirty="0">
                <a:solidFill>
                  <a:srgbClr val="FFFFFF"/>
                </a:solidFill>
                <a:latin typeface="Calibri"/>
                <a:cs typeface="Calibri"/>
              </a:rPr>
              <a:t>Stefan</a:t>
            </a:r>
            <a:r>
              <a:rPr sz="650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650" spc="50" dirty="0">
                <a:solidFill>
                  <a:srgbClr val="FFFFFF"/>
                </a:solidFill>
                <a:latin typeface="Calibri"/>
                <a:cs typeface="Calibri"/>
              </a:rPr>
              <a:t>Schauer</a:t>
            </a:r>
            <a:endParaRPr sz="650">
              <a:latin typeface="Calibri"/>
              <a:cs typeface="Calibri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48260" rIns="0" bIns="0" rtlCol="0">
            <a:spAutoFit/>
          </a:bodyPr>
          <a:lstStyle/>
          <a:p>
            <a:pPr marL="7169784" marR="5080" indent="-1017905">
              <a:lnSpc>
                <a:spcPts val="2150"/>
              </a:lnSpc>
              <a:spcBef>
                <a:spcPts val="380"/>
              </a:spcBef>
            </a:pPr>
            <a:r>
              <a:rPr spc="165" dirty="0"/>
              <a:t>Προστασία</a:t>
            </a:r>
            <a:r>
              <a:rPr spc="180" dirty="0"/>
              <a:t> </a:t>
            </a:r>
            <a:r>
              <a:rPr spc="150" dirty="0"/>
              <a:t>δικτύου</a:t>
            </a:r>
            <a:r>
              <a:rPr spc="180" dirty="0"/>
              <a:t> </a:t>
            </a:r>
            <a:r>
              <a:rPr spc="120" dirty="0"/>
              <a:t>για</a:t>
            </a:r>
            <a:r>
              <a:rPr spc="155" dirty="0"/>
              <a:t> συστήματα </a:t>
            </a:r>
            <a:r>
              <a:rPr spc="-484" dirty="0"/>
              <a:t> </a:t>
            </a:r>
            <a:r>
              <a:rPr spc="150" dirty="0"/>
              <a:t>ελέγχου</a:t>
            </a:r>
            <a:r>
              <a:rPr spc="175" dirty="0"/>
              <a:t> </a:t>
            </a:r>
            <a:r>
              <a:rPr spc="145" dirty="0"/>
              <a:t>ενέργειας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6468745" y="1650365"/>
            <a:ext cx="4378325" cy="3295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61745" marR="5080" indent="-1249045">
              <a:lnSpc>
                <a:spcPct val="100000"/>
              </a:lnSpc>
              <a:spcBef>
                <a:spcPts val="100"/>
              </a:spcBef>
            </a:pPr>
            <a:r>
              <a:rPr sz="1000" b="1" spc="45" dirty="0">
                <a:solidFill>
                  <a:srgbClr val="FFB800"/>
                </a:solidFill>
                <a:latin typeface="Calibri"/>
                <a:cs typeface="Calibri"/>
              </a:rPr>
              <a:t>Αυτές</a:t>
            </a:r>
            <a:r>
              <a:rPr sz="1000" b="1" spc="15" dirty="0">
                <a:solidFill>
                  <a:srgbClr val="FFB800"/>
                </a:solidFill>
                <a:latin typeface="Calibri"/>
                <a:cs typeface="Calibri"/>
              </a:rPr>
              <a:t> </a:t>
            </a:r>
            <a:r>
              <a:rPr sz="1000" b="1" spc="35" dirty="0">
                <a:solidFill>
                  <a:srgbClr val="FFB800"/>
                </a:solidFill>
                <a:latin typeface="Calibri"/>
                <a:cs typeface="Calibri"/>
              </a:rPr>
              <a:t>οι</a:t>
            </a:r>
            <a:r>
              <a:rPr sz="1000" b="1" spc="15" dirty="0">
                <a:solidFill>
                  <a:srgbClr val="FFB800"/>
                </a:solidFill>
                <a:latin typeface="Calibri"/>
                <a:cs typeface="Calibri"/>
              </a:rPr>
              <a:t> </a:t>
            </a:r>
            <a:r>
              <a:rPr sz="1000" b="1" spc="45" dirty="0">
                <a:solidFill>
                  <a:srgbClr val="FFB800"/>
                </a:solidFill>
                <a:latin typeface="Calibri"/>
                <a:cs typeface="Calibri"/>
              </a:rPr>
              <a:t>διαφάνειες</a:t>
            </a:r>
            <a:r>
              <a:rPr sz="1000" b="1" spc="15" dirty="0">
                <a:solidFill>
                  <a:srgbClr val="FFB800"/>
                </a:solidFill>
                <a:latin typeface="Calibri"/>
                <a:cs typeface="Calibri"/>
              </a:rPr>
              <a:t> </a:t>
            </a:r>
            <a:r>
              <a:rPr sz="1000" b="1" spc="50" dirty="0">
                <a:solidFill>
                  <a:srgbClr val="FFB800"/>
                </a:solidFill>
                <a:latin typeface="Calibri"/>
                <a:cs typeface="Calibri"/>
              </a:rPr>
              <a:t>περιγράφουν</a:t>
            </a:r>
            <a:r>
              <a:rPr sz="1000" b="1" spc="15" dirty="0">
                <a:solidFill>
                  <a:srgbClr val="FFB800"/>
                </a:solidFill>
                <a:latin typeface="Calibri"/>
                <a:cs typeface="Calibri"/>
              </a:rPr>
              <a:t> </a:t>
            </a:r>
            <a:r>
              <a:rPr sz="1000" b="1" spc="45" dirty="0">
                <a:solidFill>
                  <a:srgbClr val="FFB800"/>
                </a:solidFill>
                <a:latin typeface="Calibri"/>
                <a:cs typeface="Calibri"/>
              </a:rPr>
              <a:t>τα</a:t>
            </a:r>
            <a:r>
              <a:rPr sz="1000" b="1" spc="15" dirty="0">
                <a:solidFill>
                  <a:srgbClr val="FFB800"/>
                </a:solidFill>
                <a:latin typeface="Calibri"/>
                <a:cs typeface="Calibri"/>
              </a:rPr>
              <a:t> </a:t>
            </a:r>
            <a:r>
              <a:rPr sz="1000" b="1" spc="50" dirty="0">
                <a:solidFill>
                  <a:srgbClr val="FFB800"/>
                </a:solidFill>
                <a:latin typeface="Calibri"/>
                <a:cs typeface="Calibri"/>
              </a:rPr>
              <a:t>ουσιώδη</a:t>
            </a:r>
            <a:r>
              <a:rPr sz="1000" b="1" spc="15" dirty="0">
                <a:solidFill>
                  <a:srgbClr val="FFB800"/>
                </a:solidFill>
                <a:latin typeface="Calibri"/>
                <a:cs typeface="Calibri"/>
              </a:rPr>
              <a:t> </a:t>
            </a:r>
            <a:r>
              <a:rPr sz="1000" b="1" spc="40" dirty="0">
                <a:solidFill>
                  <a:srgbClr val="FFB800"/>
                </a:solidFill>
                <a:latin typeface="Calibri"/>
                <a:cs typeface="Calibri"/>
              </a:rPr>
              <a:t>επιθετικά</a:t>
            </a:r>
            <a:r>
              <a:rPr sz="1000" b="1" spc="15" dirty="0">
                <a:solidFill>
                  <a:srgbClr val="FFB800"/>
                </a:solidFill>
                <a:latin typeface="Calibri"/>
                <a:cs typeface="Calibri"/>
              </a:rPr>
              <a:t> </a:t>
            </a:r>
            <a:r>
              <a:rPr sz="1000" b="1" spc="45" dirty="0">
                <a:solidFill>
                  <a:srgbClr val="FFB800"/>
                </a:solidFill>
                <a:latin typeface="Calibri"/>
                <a:cs typeface="Calibri"/>
              </a:rPr>
              <a:t>εργαλεία</a:t>
            </a:r>
            <a:r>
              <a:rPr sz="1000" b="1" spc="15" dirty="0">
                <a:solidFill>
                  <a:srgbClr val="FFB800"/>
                </a:solidFill>
                <a:latin typeface="Calibri"/>
                <a:cs typeface="Calibri"/>
              </a:rPr>
              <a:t> </a:t>
            </a:r>
            <a:r>
              <a:rPr sz="1000" b="1" spc="50" dirty="0">
                <a:solidFill>
                  <a:srgbClr val="FFB800"/>
                </a:solidFill>
                <a:latin typeface="Calibri"/>
                <a:cs typeface="Calibri"/>
              </a:rPr>
              <a:t>που</a:t>
            </a:r>
            <a:r>
              <a:rPr sz="1000" b="1" spc="15" dirty="0">
                <a:solidFill>
                  <a:srgbClr val="FFB800"/>
                </a:solidFill>
                <a:latin typeface="Calibri"/>
                <a:cs typeface="Calibri"/>
              </a:rPr>
              <a:t> </a:t>
            </a:r>
            <a:r>
              <a:rPr sz="1000" b="1" spc="50" dirty="0">
                <a:solidFill>
                  <a:srgbClr val="FFB800"/>
                </a:solidFill>
                <a:latin typeface="Calibri"/>
                <a:cs typeface="Calibri"/>
              </a:rPr>
              <a:t>θα </a:t>
            </a:r>
            <a:r>
              <a:rPr sz="1000" b="1" spc="-210" dirty="0">
                <a:solidFill>
                  <a:srgbClr val="FFB800"/>
                </a:solidFill>
                <a:latin typeface="Calibri"/>
                <a:cs typeface="Calibri"/>
              </a:rPr>
              <a:t> </a:t>
            </a:r>
            <a:r>
              <a:rPr sz="1000" b="1" spc="45" dirty="0">
                <a:solidFill>
                  <a:srgbClr val="FFB800"/>
                </a:solidFill>
                <a:latin typeface="Calibri"/>
                <a:cs typeface="Calibri"/>
              </a:rPr>
              <a:t>χρησιμοποιηθούν</a:t>
            </a:r>
            <a:r>
              <a:rPr sz="1000" b="1" spc="10" dirty="0">
                <a:solidFill>
                  <a:srgbClr val="FFB800"/>
                </a:solidFill>
                <a:latin typeface="Calibri"/>
                <a:cs typeface="Calibri"/>
              </a:rPr>
              <a:t> </a:t>
            </a:r>
            <a:r>
              <a:rPr sz="1000" b="1" spc="50" dirty="0">
                <a:solidFill>
                  <a:srgbClr val="FFB800"/>
                </a:solidFill>
                <a:latin typeface="Calibri"/>
                <a:cs typeface="Calibri"/>
              </a:rPr>
              <a:t>σε</a:t>
            </a:r>
            <a:r>
              <a:rPr sz="1000" b="1" spc="15" dirty="0">
                <a:solidFill>
                  <a:srgbClr val="FFB800"/>
                </a:solidFill>
                <a:latin typeface="Calibri"/>
                <a:cs typeface="Calibri"/>
              </a:rPr>
              <a:t> </a:t>
            </a:r>
            <a:r>
              <a:rPr sz="1000" b="1" spc="50" dirty="0">
                <a:solidFill>
                  <a:srgbClr val="FFB800"/>
                </a:solidFill>
                <a:latin typeface="Calibri"/>
                <a:cs typeface="Calibri"/>
              </a:rPr>
              <a:t>αυτό</a:t>
            </a:r>
            <a:r>
              <a:rPr sz="1000" b="1" spc="15" dirty="0">
                <a:solidFill>
                  <a:srgbClr val="FFB800"/>
                </a:solidFill>
                <a:latin typeface="Calibri"/>
                <a:cs typeface="Calibri"/>
              </a:rPr>
              <a:t> </a:t>
            </a:r>
            <a:r>
              <a:rPr sz="1000" b="1" spc="45" dirty="0">
                <a:solidFill>
                  <a:srgbClr val="FFB800"/>
                </a:solidFill>
                <a:latin typeface="Calibri"/>
                <a:cs typeface="Calibri"/>
              </a:rPr>
              <a:t>το</a:t>
            </a:r>
            <a:r>
              <a:rPr sz="1000" b="1" spc="10" dirty="0">
                <a:solidFill>
                  <a:srgbClr val="FFB800"/>
                </a:solidFill>
                <a:latin typeface="Calibri"/>
                <a:cs typeface="Calibri"/>
              </a:rPr>
              <a:t> </a:t>
            </a:r>
            <a:r>
              <a:rPr sz="1000" b="1" spc="50" dirty="0">
                <a:solidFill>
                  <a:srgbClr val="FFB800"/>
                </a:solidFill>
                <a:latin typeface="Calibri"/>
                <a:cs typeface="Calibri"/>
              </a:rPr>
              <a:t>μάθημα.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945822" y="2339975"/>
            <a:ext cx="5647055" cy="11950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-635" algn="ctr">
              <a:lnSpc>
                <a:spcPct val="100000"/>
              </a:lnSpc>
              <a:spcBef>
                <a:spcPts val="100"/>
              </a:spcBef>
            </a:pPr>
            <a:r>
              <a:rPr sz="1100" spc="80" dirty="0">
                <a:solidFill>
                  <a:srgbClr val="FF0000"/>
                </a:solidFill>
                <a:latin typeface="Calibri"/>
                <a:cs typeface="Calibri"/>
              </a:rPr>
              <a:t>Αυτά </a:t>
            </a:r>
            <a:r>
              <a:rPr sz="1100" spc="75" dirty="0">
                <a:solidFill>
                  <a:srgbClr val="FF0000"/>
                </a:solidFill>
                <a:latin typeface="Calibri"/>
                <a:cs typeface="Calibri"/>
              </a:rPr>
              <a:t>τα εργαλεία </a:t>
            </a:r>
            <a:r>
              <a:rPr sz="1100" spc="70" dirty="0">
                <a:solidFill>
                  <a:srgbClr val="FF0000"/>
                </a:solidFill>
                <a:latin typeface="Calibri"/>
                <a:cs typeface="Calibri"/>
              </a:rPr>
              <a:t>προορίζονται για </a:t>
            </a:r>
            <a:r>
              <a:rPr sz="1100" spc="80" dirty="0">
                <a:solidFill>
                  <a:srgbClr val="FF0000"/>
                </a:solidFill>
                <a:latin typeface="Calibri"/>
                <a:cs typeface="Calibri"/>
              </a:rPr>
              <a:t>χρήση </a:t>
            </a:r>
            <a:r>
              <a:rPr sz="1100" spc="75" dirty="0">
                <a:solidFill>
                  <a:srgbClr val="FF0000"/>
                </a:solidFill>
                <a:latin typeface="Calibri"/>
                <a:cs typeface="Calibri"/>
              </a:rPr>
              <a:t>στο </a:t>
            </a:r>
            <a:r>
              <a:rPr sz="1100" spc="70" dirty="0">
                <a:solidFill>
                  <a:srgbClr val="FF0000"/>
                </a:solidFill>
                <a:latin typeface="Calibri"/>
                <a:cs typeface="Calibri"/>
              </a:rPr>
              <a:t>πλαίσιο </a:t>
            </a:r>
            <a:r>
              <a:rPr sz="1100" spc="80" dirty="0">
                <a:solidFill>
                  <a:srgbClr val="FF0000"/>
                </a:solidFill>
                <a:latin typeface="Calibri"/>
                <a:cs typeface="Calibri"/>
              </a:rPr>
              <a:t>αυτού </a:t>
            </a:r>
            <a:r>
              <a:rPr sz="1100" spc="75" dirty="0">
                <a:solidFill>
                  <a:srgbClr val="FF0000"/>
                </a:solidFill>
                <a:latin typeface="Calibri"/>
                <a:cs typeface="Calibri"/>
              </a:rPr>
              <a:t>του </a:t>
            </a:r>
            <a:r>
              <a:rPr sz="1100" spc="80" dirty="0">
                <a:solidFill>
                  <a:srgbClr val="FF0000"/>
                </a:solidFill>
                <a:latin typeface="Calibri"/>
                <a:cs typeface="Calibri"/>
              </a:rPr>
              <a:t>μαθήματος </a:t>
            </a:r>
            <a:r>
              <a:rPr sz="1100" spc="70" dirty="0">
                <a:solidFill>
                  <a:srgbClr val="FF0000"/>
                </a:solidFill>
                <a:latin typeface="Calibri"/>
                <a:cs typeface="Calibri"/>
              </a:rPr>
              <a:t>για </a:t>
            </a:r>
            <a:r>
              <a:rPr sz="1100" spc="80" dirty="0">
                <a:solidFill>
                  <a:srgbClr val="FF0000"/>
                </a:solidFill>
                <a:latin typeface="Calibri"/>
                <a:cs typeface="Calibri"/>
              </a:rPr>
              <a:t>να </a:t>
            </a:r>
            <a:r>
              <a:rPr sz="1100" spc="8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100" spc="75" dirty="0">
                <a:solidFill>
                  <a:srgbClr val="FF0000"/>
                </a:solidFill>
                <a:latin typeface="Calibri"/>
                <a:cs typeface="Calibri"/>
              </a:rPr>
              <a:t>καταδείξουν </a:t>
            </a:r>
            <a:r>
              <a:rPr sz="1100" spc="90" dirty="0">
                <a:solidFill>
                  <a:srgbClr val="FF0000"/>
                </a:solidFill>
                <a:latin typeface="Calibri"/>
                <a:cs typeface="Calibri"/>
              </a:rPr>
              <a:t>πώς </a:t>
            </a:r>
            <a:r>
              <a:rPr sz="1100" spc="80" dirty="0">
                <a:solidFill>
                  <a:srgbClr val="FF0000"/>
                </a:solidFill>
                <a:latin typeface="Calibri"/>
                <a:cs typeface="Calibri"/>
              </a:rPr>
              <a:t>μπορούν να </a:t>
            </a:r>
            <a:r>
              <a:rPr sz="1100" spc="75" dirty="0">
                <a:solidFill>
                  <a:srgbClr val="FF0000"/>
                </a:solidFill>
                <a:latin typeface="Calibri"/>
                <a:cs typeface="Calibri"/>
              </a:rPr>
              <a:t>χρησιμοποιηθούν </a:t>
            </a:r>
            <a:r>
              <a:rPr sz="1100" spc="80" dirty="0">
                <a:solidFill>
                  <a:srgbClr val="FF0000"/>
                </a:solidFill>
                <a:latin typeface="Calibri"/>
                <a:cs typeface="Calibri"/>
              </a:rPr>
              <a:t>διάφορα </a:t>
            </a:r>
            <a:r>
              <a:rPr sz="1100" spc="75" dirty="0">
                <a:solidFill>
                  <a:srgbClr val="FF0000"/>
                </a:solidFill>
                <a:latin typeface="Calibri"/>
                <a:cs typeface="Calibri"/>
              </a:rPr>
              <a:t>εργαλεία </a:t>
            </a:r>
            <a:r>
              <a:rPr sz="1100" spc="70" dirty="0">
                <a:solidFill>
                  <a:srgbClr val="FF0000"/>
                </a:solidFill>
                <a:latin typeface="Calibri"/>
                <a:cs typeface="Calibri"/>
              </a:rPr>
              <a:t>για </a:t>
            </a:r>
            <a:r>
              <a:rPr sz="1100" spc="75" dirty="0">
                <a:solidFill>
                  <a:srgbClr val="FF0000"/>
                </a:solidFill>
                <a:latin typeface="Calibri"/>
                <a:cs typeface="Calibri"/>
              </a:rPr>
              <a:t>διάφορες </a:t>
            </a:r>
            <a:r>
              <a:rPr sz="1100" spc="8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100" spc="75" dirty="0">
                <a:solidFill>
                  <a:srgbClr val="FF0000"/>
                </a:solidFill>
                <a:latin typeface="Calibri"/>
                <a:cs typeface="Calibri"/>
              </a:rPr>
              <a:t>δραστηριότητες κυβερνοεπιθέσεων </a:t>
            </a:r>
            <a:r>
              <a:rPr sz="1100" spc="70" dirty="0">
                <a:solidFill>
                  <a:srgbClr val="FF0000"/>
                </a:solidFill>
                <a:latin typeface="Calibri"/>
                <a:cs typeface="Calibri"/>
              </a:rPr>
              <a:t>και </a:t>
            </a:r>
            <a:r>
              <a:rPr sz="1100" spc="80" dirty="0">
                <a:solidFill>
                  <a:srgbClr val="FF0000"/>
                </a:solidFill>
                <a:latin typeface="Calibri"/>
                <a:cs typeface="Calibri"/>
              </a:rPr>
              <a:t>να </a:t>
            </a:r>
            <a:r>
              <a:rPr sz="1100" spc="75" dirty="0">
                <a:solidFill>
                  <a:srgbClr val="FF0000"/>
                </a:solidFill>
                <a:latin typeface="Calibri"/>
                <a:cs typeface="Calibri"/>
              </a:rPr>
              <a:t>διευθυνσιοδοτηθούν </a:t>
            </a:r>
            <a:r>
              <a:rPr sz="1100" spc="60" dirty="0">
                <a:solidFill>
                  <a:srgbClr val="FF0000"/>
                </a:solidFill>
                <a:latin typeface="Calibri"/>
                <a:cs typeface="Calibri"/>
              </a:rPr>
              <a:t>οι </a:t>
            </a:r>
            <a:r>
              <a:rPr sz="1100" spc="80" dirty="0">
                <a:solidFill>
                  <a:srgbClr val="FF0000"/>
                </a:solidFill>
                <a:latin typeface="Calibri"/>
                <a:cs typeface="Calibri"/>
              </a:rPr>
              <a:t>υπάρχουσες </a:t>
            </a:r>
            <a:r>
              <a:rPr sz="1100" spc="8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100" spc="75" dirty="0">
                <a:solidFill>
                  <a:srgbClr val="FF0000"/>
                </a:solidFill>
                <a:latin typeface="Calibri"/>
                <a:cs typeface="Calibri"/>
              </a:rPr>
              <a:t>αδυναμίες</a:t>
            </a:r>
            <a:r>
              <a:rPr sz="1100" spc="4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100" spc="80" dirty="0">
                <a:solidFill>
                  <a:srgbClr val="FF0000"/>
                </a:solidFill>
                <a:latin typeface="Calibri"/>
                <a:cs typeface="Calibri"/>
              </a:rPr>
              <a:t>ασφάλειας</a:t>
            </a:r>
            <a:r>
              <a:rPr sz="1100" spc="5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100" spc="70" dirty="0">
                <a:solidFill>
                  <a:srgbClr val="FF0000"/>
                </a:solidFill>
                <a:latin typeface="Calibri"/>
                <a:cs typeface="Calibri"/>
              </a:rPr>
              <a:t>για</a:t>
            </a:r>
            <a:r>
              <a:rPr sz="1100" spc="4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100" spc="75" dirty="0">
                <a:solidFill>
                  <a:srgbClr val="FF0000"/>
                </a:solidFill>
                <a:latin typeface="Calibri"/>
                <a:cs typeface="Calibri"/>
              </a:rPr>
              <a:t>την</a:t>
            </a:r>
            <a:r>
              <a:rPr sz="1100" spc="3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100" spc="85" dirty="0">
                <a:solidFill>
                  <a:srgbClr val="FF0000"/>
                </a:solidFill>
                <a:latin typeface="Calibri"/>
                <a:cs typeface="Calibri"/>
              </a:rPr>
              <a:t>αποφυγή</a:t>
            </a:r>
            <a:r>
              <a:rPr sz="1100" spc="4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100" spc="85" dirty="0">
                <a:solidFill>
                  <a:srgbClr val="FF0000"/>
                </a:solidFill>
                <a:latin typeface="Calibri"/>
                <a:cs typeface="Calibri"/>
              </a:rPr>
              <a:t>ή</a:t>
            </a:r>
            <a:r>
              <a:rPr sz="1100" spc="4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100" spc="70" dirty="0">
                <a:solidFill>
                  <a:srgbClr val="FF0000"/>
                </a:solidFill>
                <a:latin typeface="Calibri"/>
                <a:cs typeface="Calibri"/>
              </a:rPr>
              <a:t>τον</a:t>
            </a:r>
            <a:r>
              <a:rPr sz="1100" spc="4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100" spc="75" dirty="0">
                <a:solidFill>
                  <a:srgbClr val="FF0000"/>
                </a:solidFill>
                <a:latin typeface="Calibri"/>
                <a:cs typeface="Calibri"/>
              </a:rPr>
              <a:t>μετριασμό</a:t>
            </a:r>
            <a:r>
              <a:rPr sz="1100" spc="4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100" spc="80" dirty="0">
                <a:solidFill>
                  <a:srgbClr val="FF0000"/>
                </a:solidFill>
                <a:latin typeface="Calibri"/>
                <a:cs typeface="Calibri"/>
              </a:rPr>
              <a:t>των</a:t>
            </a:r>
            <a:r>
              <a:rPr sz="1100" spc="4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100" spc="70" dirty="0">
                <a:solidFill>
                  <a:srgbClr val="FF0000"/>
                </a:solidFill>
                <a:latin typeface="Calibri"/>
                <a:cs typeface="Calibri"/>
              </a:rPr>
              <a:t>σχετικών</a:t>
            </a:r>
            <a:r>
              <a:rPr sz="1100" spc="4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100" spc="75" dirty="0">
                <a:solidFill>
                  <a:srgbClr val="FF0000"/>
                </a:solidFill>
                <a:latin typeface="Calibri"/>
                <a:cs typeface="Calibri"/>
              </a:rPr>
              <a:t>κινδύνων</a:t>
            </a:r>
            <a:r>
              <a:rPr sz="1100" spc="3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100" spc="75" dirty="0">
                <a:solidFill>
                  <a:srgbClr val="FF0000"/>
                </a:solidFill>
                <a:latin typeface="Calibri"/>
                <a:cs typeface="Calibri"/>
              </a:rPr>
              <a:t>στον </a:t>
            </a:r>
            <a:r>
              <a:rPr sz="1100" spc="-23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100" spc="75" dirty="0">
                <a:solidFill>
                  <a:srgbClr val="FF0000"/>
                </a:solidFill>
                <a:latin typeface="Calibri"/>
                <a:cs typeface="Calibri"/>
              </a:rPr>
              <a:t>κυβερνοχώρο. </a:t>
            </a:r>
            <a:r>
              <a:rPr sz="1100" spc="85" dirty="0">
                <a:solidFill>
                  <a:srgbClr val="FF0000"/>
                </a:solidFill>
                <a:latin typeface="Calibri"/>
                <a:cs typeface="Calibri"/>
              </a:rPr>
              <a:t>Ως </a:t>
            </a:r>
            <a:r>
              <a:rPr sz="1100" spc="70" dirty="0">
                <a:solidFill>
                  <a:srgbClr val="FF0000"/>
                </a:solidFill>
                <a:latin typeface="Calibri"/>
                <a:cs typeface="Calibri"/>
              </a:rPr>
              <a:t>εκ τούτου, όλες </a:t>
            </a:r>
            <a:r>
              <a:rPr sz="1100" spc="75" dirty="0">
                <a:solidFill>
                  <a:srgbClr val="FF0000"/>
                </a:solidFill>
                <a:latin typeface="Calibri"/>
                <a:cs typeface="Calibri"/>
              </a:rPr>
              <a:t>αυτές </a:t>
            </a:r>
            <a:r>
              <a:rPr sz="1100" spc="65" dirty="0">
                <a:solidFill>
                  <a:srgbClr val="FF0000"/>
                </a:solidFill>
                <a:latin typeface="Calibri"/>
                <a:cs typeface="Calibri"/>
              </a:rPr>
              <a:t>οι </a:t>
            </a:r>
            <a:r>
              <a:rPr sz="1100" spc="70" dirty="0">
                <a:solidFill>
                  <a:srgbClr val="FF0000"/>
                </a:solidFill>
                <a:latin typeface="Calibri"/>
                <a:cs typeface="Calibri"/>
              </a:rPr>
              <a:t>πρακτικές </a:t>
            </a:r>
            <a:r>
              <a:rPr sz="1100" spc="75" dirty="0">
                <a:solidFill>
                  <a:srgbClr val="FF0000"/>
                </a:solidFill>
                <a:latin typeface="Calibri"/>
                <a:cs typeface="Calibri"/>
              </a:rPr>
              <a:t>δραστηριότητες </a:t>
            </a:r>
            <a:r>
              <a:rPr sz="1100" spc="70" dirty="0">
                <a:solidFill>
                  <a:srgbClr val="FF0000"/>
                </a:solidFill>
                <a:latin typeface="Calibri"/>
                <a:cs typeface="Calibri"/>
              </a:rPr>
              <a:t>προορίζονται </a:t>
            </a:r>
            <a:r>
              <a:rPr sz="1100" spc="7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100" spc="70" dirty="0">
                <a:solidFill>
                  <a:srgbClr val="FF0000"/>
                </a:solidFill>
                <a:latin typeface="Calibri"/>
                <a:cs typeface="Calibri"/>
              </a:rPr>
              <a:t>αποκλειστικά και </a:t>
            </a:r>
            <a:r>
              <a:rPr sz="1100" spc="80" dirty="0">
                <a:solidFill>
                  <a:srgbClr val="FF0000"/>
                </a:solidFill>
                <a:latin typeface="Calibri"/>
                <a:cs typeface="Calibri"/>
              </a:rPr>
              <a:t>μόνο </a:t>
            </a:r>
            <a:r>
              <a:rPr sz="1100" spc="70" dirty="0">
                <a:solidFill>
                  <a:srgbClr val="FF0000"/>
                </a:solidFill>
                <a:latin typeface="Calibri"/>
                <a:cs typeface="Calibri"/>
              </a:rPr>
              <a:t>για εκπαιδευτικούς </a:t>
            </a:r>
            <a:r>
              <a:rPr sz="1100" spc="80" dirty="0">
                <a:solidFill>
                  <a:srgbClr val="FF0000"/>
                </a:solidFill>
                <a:latin typeface="Calibri"/>
                <a:cs typeface="Calibri"/>
              </a:rPr>
              <a:t>σκοπούς </a:t>
            </a:r>
            <a:r>
              <a:rPr sz="1100" spc="70" dirty="0">
                <a:solidFill>
                  <a:srgbClr val="FF0000"/>
                </a:solidFill>
                <a:latin typeface="Calibri"/>
                <a:cs typeface="Calibri"/>
              </a:rPr>
              <a:t>και </a:t>
            </a:r>
            <a:r>
              <a:rPr sz="1100" spc="65" dirty="0">
                <a:solidFill>
                  <a:srgbClr val="FF0000"/>
                </a:solidFill>
                <a:latin typeface="Calibri"/>
                <a:cs typeface="Calibri"/>
              </a:rPr>
              <a:t>όχι </a:t>
            </a:r>
            <a:r>
              <a:rPr sz="1100" spc="70" dirty="0">
                <a:solidFill>
                  <a:srgbClr val="FF0000"/>
                </a:solidFill>
                <a:latin typeface="Calibri"/>
                <a:cs typeface="Calibri"/>
              </a:rPr>
              <a:t>για </a:t>
            </a:r>
            <a:r>
              <a:rPr sz="1100" spc="75" dirty="0">
                <a:solidFill>
                  <a:srgbClr val="FF0000"/>
                </a:solidFill>
                <a:latin typeface="Calibri"/>
                <a:cs typeface="Calibri"/>
              </a:rPr>
              <a:t>οποιαδήποτε </a:t>
            </a:r>
            <a:r>
              <a:rPr sz="1100" spc="80" dirty="0">
                <a:solidFill>
                  <a:srgbClr val="FF0000"/>
                </a:solidFill>
                <a:latin typeface="Calibri"/>
                <a:cs typeface="Calibri"/>
              </a:rPr>
              <a:t>άλλη </a:t>
            </a:r>
            <a:r>
              <a:rPr sz="1100" spc="8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100" spc="80" dirty="0">
                <a:solidFill>
                  <a:srgbClr val="FF0000"/>
                </a:solidFill>
                <a:latin typeface="Calibri"/>
                <a:cs typeface="Calibri"/>
              </a:rPr>
              <a:t>κακόβουλη</a:t>
            </a:r>
            <a:r>
              <a:rPr sz="1100" spc="3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100" spc="85" dirty="0">
                <a:solidFill>
                  <a:srgbClr val="FF0000"/>
                </a:solidFill>
                <a:latin typeface="Calibri"/>
                <a:cs typeface="Calibri"/>
              </a:rPr>
              <a:t>ή</a:t>
            </a:r>
            <a:r>
              <a:rPr sz="1100" spc="3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100" spc="75" dirty="0">
                <a:solidFill>
                  <a:srgbClr val="FF0000"/>
                </a:solidFill>
                <a:latin typeface="Calibri"/>
                <a:cs typeface="Calibri"/>
              </a:rPr>
              <a:t>ανεξουσιοδοτημένη</a:t>
            </a:r>
            <a:r>
              <a:rPr sz="1100" spc="2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100" spc="70" dirty="0">
                <a:solidFill>
                  <a:srgbClr val="FF0000"/>
                </a:solidFill>
                <a:latin typeface="Calibri"/>
                <a:cs typeface="Calibri"/>
              </a:rPr>
              <a:t>δραστηριότητα.</a:t>
            </a:r>
            <a:endParaRPr sz="1100">
              <a:latin typeface="Calibri"/>
              <a:cs typeface="Calibri"/>
            </a:endParaRPr>
          </a:p>
        </p:txBody>
      </p:sp>
      <p:pic>
        <p:nvPicPr>
          <p:cNvPr id="12" name="object 1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549832" y="4398645"/>
            <a:ext cx="3246120" cy="602297"/>
          </a:xfrm>
          <a:prstGeom prst="rect">
            <a:avLst/>
          </a:prstGeom>
        </p:spPr>
      </p:pic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6042660" cy="6879590"/>
            <a:chOff x="0" y="0"/>
            <a:chExt cx="6042660" cy="6879590"/>
          </a:xfrm>
        </p:grpSpPr>
        <p:sp>
          <p:nvSpPr>
            <p:cNvPr id="3" name="object 3"/>
            <p:cNvSpPr/>
            <p:nvPr/>
          </p:nvSpPr>
          <p:spPr>
            <a:xfrm>
              <a:off x="4497704" y="5112385"/>
              <a:ext cx="797560" cy="1738630"/>
            </a:xfrm>
            <a:custGeom>
              <a:avLst/>
              <a:gdLst/>
              <a:ahLst/>
              <a:cxnLst/>
              <a:rect l="l" t="t" r="r" b="b"/>
              <a:pathLst>
                <a:path w="797560" h="1738629">
                  <a:moveTo>
                    <a:pt x="609917" y="0"/>
                  </a:moveTo>
                  <a:lnTo>
                    <a:pt x="561340" y="6667"/>
                  </a:lnTo>
                  <a:lnTo>
                    <a:pt x="516572" y="25400"/>
                  </a:lnTo>
                  <a:lnTo>
                    <a:pt x="478155" y="55244"/>
                  </a:lnTo>
                  <a:lnTo>
                    <a:pt x="448310" y="94614"/>
                  </a:lnTo>
                  <a:lnTo>
                    <a:pt x="428625" y="142239"/>
                  </a:lnTo>
                  <a:lnTo>
                    <a:pt x="0" y="1738629"/>
                  </a:lnTo>
                  <a:lnTo>
                    <a:pt x="27940" y="1738629"/>
                  </a:lnTo>
                  <a:lnTo>
                    <a:pt x="453707" y="148907"/>
                  </a:lnTo>
                  <a:lnTo>
                    <a:pt x="470217" y="107950"/>
                  </a:lnTo>
                  <a:lnTo>
                    <a:pt x="496252" y="74294"/>
                  </a:lnTo>
                  <a:lnTo>
                    <a:pt x="529272" y="48577"/>
                  </a:lnTo>
                  <a:lnTo>
                    <a:pt x="567690" y="32384"/>
                  </a:lnTo>
                  <a:lnTo>
                    <a:pt x="609282" y="26669"/>
                  </a:lnTo>
                  <a:lnTo>
                    <a:pt x="698432" y="26669"/>
                  </a:lnTo>
                  <a:lnTo>
                    <a:pt x="658812" y="6667"/>
                  </a:lnTo>
                  <a:lnTo>
                    <a:pt x="609917" y="0"/>
                  </a:lnTo>
                  <a:close/>
                </a:path>
                <a:path w="797560" h="1738629">
                  <a:moveTo>
                    <a:pt x="698432" y="26669"/>
                  </a:moveTo>
                  <a:lnTo>
                    <a:pt x="609282" y="26669"/>
                  </a:lnTo>
                  <a:lnTo>
                    <a:pt x="652145" y="32384"/>
                  </a:lnTo>
                  <a:lnTo>
                    <a:pt x="709295" y="60959"/>
                  </a:lnTo>
                  <a:lnTo>
                    <a:pt x="750252" y="109537"/>
                  </a:lnTo>
                  <a:lnTo>
                    <a:pt x="770572" y="170497"/>
                  </a:lnTo>
                  <a:lnTo>
                    <a:pt x="771525" y="202882"/>
                  </a:lnTo>
                  <a:lnTo>
                    <a:pt x="766127" y="235584"/>
                  </a:lnTo>
                  <a:lnTo>
                    <a:pt x="362585" y="1738629"/>
                  </a:lnTo>
                  <a:lnTo>
                    <a:pt x="390207" y="1738629"/>
                  </a:lnTo>
                  <a:lnTo>
                    <a:pt x="791210" y="242252"/>
                  </a:lnTo>
                  <a:lnTo>
                    <a:pt x="797560" y="204787"/>
                  </a:lnTo>
                  <a:lnTo>
                    <a:pt x="796290" y="167322"/>
                  </a:lnTo>
                  <a:lnTo>
                    <a:pt x="772795" y="96202"/>
                  </a:lnTo>
                  <a:lnTo>
                    <a:pt x="724217" y="39687"/>
                  </a:lnTo>
                  <a:lnTo>
                    <a:pt x="698432" y="26669"/>
                  </a:lnTo>
                  <a:close/>
                </a:path>
              </a:pathLst>
            </a:custGeom>
            <a:solidFill>
              <a:srgbClr val="D679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2933700" y="635"/>
              <a:ext cx="1818639" cy="6857365"/>
            </a:xfrm>
            <a:custGeom>
              <a:avLst/>
              <a:gdLst/>
              <a:ahLst/>
              <a:cxnLst/>
              <a:rect l="l" t="t" r="r" b="b"/>
              <a:pathLst>
                <a:path w="1818639" h="6857365">
                  <a:moveTo>
                    <a:pt x="1818322" y="0"/>
                  </a:moveTo>
                  <a:lnTo>
                    <a:pt x="0" y="6857365"/>
                  </a:lnTo>
                </a:path>
              </a:pathLst>
            </a:custGeom>
            <a:ln w="22225">
              <a:solidFill>
                <a:srgbClr val="D6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3497579" y="18097"/>
              <a:ext cx="2545080" cy="6837045"/>
            </a:xfrm>
            <a:custGeom>
              <a:avLst/>
              <a:gdLst/>
              <a:ahLst/>
              <a:cxnLst/>
              <a:rect l="l" t="t" r="r" b="b"/>
              <a:pathLst>
                <a:path w="2545079" h="6837045">
                  <a:moveTo>
                    <a:pt x="1321435" y="2282825"/>
                  </a:moveTo>
                  <a:lnTo>
                    <a:pt x="1271587" y="2291080"/>
                  </a:lnTo>
                  <a:lnTo>
                    <a:pt x="1226185" y="2312352"/>
                  </a:lnTo>
                  <a:lnTo>
                    <a:pt x="1187767" y="2345055"/>
                  </a:lnTo>
                  <a:lnTo>
                    <a:pt x="1159510" y="2388870"/>
                  </a:lnTo>
                  <a:lnTo>
                    <a:pt x="1159510" y="2390140"/>
                  </a:lnTo>
                  <a:lnTo>
                    <a:pt x="819150" y="3658235"/>
                  </a:lnTo>
                  <a:lnTo>
                    <a:pt x="0" y="6835457"/>
                  </a:lnTo>
                  <a:lnTo>
                    <a:pt x="6667" y="6836092"/>
                  </a:lnTo>
                  <a:lnTo>
                    <a:pt x="20955" y="6836727"/>
                  </a:lnTo>
                  <a:lnTo>
                    <a:pt x="26670" y="6836727"/>
                  </a:lnTo>
                  <a:lnTo>
                    <a:pt x="843365" y="3664267"/>
                  </a:lnTo>
                  <a:lnTo>
                    <a:pt x="1183322" y="2397760"/>
                  </a:lnTo>
                  <a:lnTo>
                    <a:pt x="1208087" y="2360295"/>
                  </a:lnTo>
                  <a:lnTo>
                    <a:pt x="1241107" y="2332037"/>
                  </a:lnTo>
                  <a:lnTo>
                    <a:pt x="1279842" y="2313940"/>
                  </a:lnTo>
                  <a:lnTo>
                    <a:pt x="1322705" y="2307272"/>
                  </a:lnTo>
                  <a:lnTo>
                    <a:pt x="1417637" y="2307272"/>
                  </a:lnTo>
                  <a:lnTo>
                    <a:pt x="1372870" y="2289175"/>
                  </a:lnTo>
                  <a:lnTo>
                    <a:pt x="1321435" y="2282825"/>
                  </a:lnTo>
                  <a:close/>
                </a:path>
                <a:path w="2545079" h="6837045">
                  <a:moveTo>
                    <a:pt x="1417637" y="2307272"/>
                  </a:moveTo>
                  <a:lnTo>
                    <a:pt x="1322705" y="2307272"/>
                  </a:lnTo>
                  <a:lnTo>
                    <a:pt x="1366837" y="2312987"/>
                  </a:lnTo>
                  <a:lnTo>
                    <a:pt x="1412557" y="2333942"/>
                  </a:lnTo>
                  <a:lnTo>
                    <a:pt x="1448435" y="2366962"/>
                  </a:lnTo>
                  <a:lnTo>
                    <a:pt x="1472565" y="2408872"/>
                  </a:lnTo>
                  <a:lnTo>
                    <a:pt x="1483042" y="2456180"/>
                  </a:lnTo>
                  <a:lnTo>
                    <a:pt x="1477962" y="2506345"/>
                  </a:lnTo>
                  <a:lnTo>
                    <a:pt x="1220152" y="3457575"/>
                  </a:lnTo>
                  <a:lnTo>
                    <a:pt x="1214120" y="3492817"/>
                  </a:lnTo>
                  <a:lnTo>
                    <a:pt x="1215072" y="3525837"/>
                  </a:lnTo>
                  <a:lnTo>
                    <a:pt x="1215072" y="3528377"/>
                  </a:lnTo>
                  <a:lnTo>
                    <a:pt x="1223010" y="3562985"/>
                  </a:lnTo>
                  <a:lnTo>
                    <a:pt x="1258570" y="3626167"/>
                  </a:lnTo>
                  <a:lnTo>
                    <a:pt x="1314767" y="3669665"/>
                  </a:lnTo>
                  <a:lnTo>
                    <a:pt x="1397635" y="3688715"/>
                  </a:lnTo>
                  <a:lnTo>
                    <a:pt x="1444625" y="3682365"/>
                  </a:lnTo>
                  <a:lnTo>
                    <a:pt x="1487805" y="3664267"/>
                  </a:lnTo>
                  <a:lnTo>
                    <a:pt x="1490662" y="3662362"/>
                  </a:lnTo>
                  <a:lnTo>
                    <a:pt x="1403985" y="3662362"/>
                  </a:lnTo>
                  <a:lnTo>
                    <a:pt x="1354137" y="3656965"/>
                  </a:lnTo>
                  <a:lnTo>
                    <a:pt x="1299210" y="3629977"/>
                  </a:lnTo>
                  <a:lnTo>
                    <a:pt x="1259205" y="3583940"/>
                  </a:lnTo>
                  <a:lnTo>
                    <a:pt x="1239202" y="3525837"/>
                  </a:lnTo>
                  <a:lnTo>
                    <a:pt x="1238567" y="3495040"/>
                  </a:lnTo>
                  <a:lnTo>
                    <a:pt x="1243965" y="3463925"/>
                  </a:lnTo>
                  <a:lnTo>
                    <a:pt x="1502092" y="2512695"/>
                  </a:lnTo>
                  <a:lnTo>
                    <a:pt x="1508442" y="2464117"/>
                  </a:lnTo>
                  <a:lnTo>
                    <a:pt x="1502092" y="2417127"/>
                  </a:lnTo>
                  <a:lnTo>
                    <a:pt x="1483995" y="2373630"/>
                  </a:lnTo>
                  <a:lnTo>
                    <a:pt x="1455737" y="2336482"/>
                  </a:lnTo>
                  <a:lnTo>
                    <a:pt x="1418272" y="2307590"/>
                  </a:lnTo>
                  <a:lnTo>
                    <a:pt x="1417637" y="2307272"/>
                  </a:lnTo>
                  <a:close/>
                </a:path>
                <a:path w="2545079" h="6837045">
                  <a:moveTo>
                    <a:pt x="2545080" y="0"/>
                  </a:moveTo>
                  <a:lnTo>
                    <a:pt x="2518410" y="0"/>
                  </a:lnTo>
                  <a:lnTo>
                    <a:pt x="1939290" y="2100580"/>
                  </a:lnTo>
                  <a:lnTo>
                    <a:pt x="1547495" y="3545840"/>
                  </a:lnTo>
                  <a:lnTo>
                    <a:pt x="1526540" y="3591560"/>
                  </a:lnTo>
                  <a:lnTo>
                    <a:pt x="1493520" y="3627755"/>
                  </a:lnTo>
                  <a:lnTo>
                    <a:pt x="1451610" y="3651885"/>
                  </a:lnTo>
                  <a:lnTo>
                    <a:pt x="1403985" y="3662362"/>
                  </a:lnTo>
                  <a:lnTo>
                    <a:pt x="1490662" y="3662362"/>
                  </a:lnTo>
                  <a:lnTo>
                    <a:pt x="1525270" y="3636010"/>
                  </a:lnTo>
                  <a:lnTo>
                    <a:pt x="1554162" y="3598545"/>
                  </a:lnTo>
                  <a:lnTo>
                    <a:pt x="1572895" y="3553460"/>
                  </a:lnTo>
                  <a:lnTo>
                    <a:pt x="1964690" y="2108200"/>
                  </a:lnTo>
                  <a:lnTo>
                    <a:pt x="2540000" y="16510"/>
                  </a:lnTo>
                  <a:lnTo>
                    <a:pt x="2543810" y="3810"/>
                  </a:lnTo>
                  <a:lnTo>
                    <a:pt x="2545080" y="0"/>
                  </a:lnTo>
                  <a:close/>
                </a:path>
              </a:pathLst>
            </a:custGeom>
            <a:solidFill>
              <a:srgbClr val="FFB8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5841364" cy="6858000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9917430" y="33019"/>
            <a:ext cx="2174240" cy="1244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50" spc="60" dirty="0">
                <a:solidFill>
                  <a:srgbClr val="FFFFFF"/>
                </a:solidFill>
                <a:latin typeface="Calibri"/>
                <a:cs typeface="Calibri"/>
              </a:rPr>
              <a:t>CSP004_C_E:</a:t>
            </a:r>
            <a:r>
              <a:rPr sz="65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650" spc="55" dirty="0">
                <a:solidFill>
                  <a:srgbClr val="FFFFFF"/>
                </a:solidFill>
                <a:latin typeface="Calibri"/>
                <a:cs typeface="Calibri"/>
              </a:rPr>
              <a:t>Abdelkader</a:t>
            </a:r>
            <a:r>
              <a:rPr sz="65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650" spc="60" dirty="0">
                <a:solidFill>
                  <a:srgbClr val="FFFFFF"/>
                </a:solidFill>
                <a:latin typeface="Calibri"/>
                <a:cs typeface="Calibri"/>
              </a:rPr>
              <a:t>Shaaban</a:t>
            </a:r>
            <a:r>
              <a:rPr sz="65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650" spc="55" dirty="0">
                <a:solidFill>
                  <a:srgbClr val="FFFFFF"/>
                </a:solidFill>
                <a:latin typeface="Calibri"/>
                <a:cs typeface="Calibri"/>
              </a:rPr>
              <a:t>και</a:t>
            </a:r>
            <a:r>
              <a:rPr sz="650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650" spc="50" dirty="0">
                <a:solidFill>
                  <a:srgbClr val="FFFFFF"/>
                </a:solidFill>
                <a:latin typeface="Calibri"/>
                <a:cs typeface="Calibri"/>
              </a:rPr>
              <a:t>Stefan</a:t>
            </a:r>
            <a:r>
              <a:rPr sz="650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650" spc="50" dirty="0">
                <a:solidFill>
                  <a:srgbClr val="FFFFFF"/>
                </a:solidFill>
                <a:latin typeface="Calibri"/>
                <a:cs typeface="Calibri"/>
              </a:rPr>
              <a:t>Schauer</a:t>
            </a:r>
            <a:endParaRPr sz="650">
              <a:latin typeface="Calibri"/>
              <a:cs typeface="Calibri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5920104" y="2876867"/>
            <a:ext cx="2795270" cy="3683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250" spc="110" dirty="0"/>
              <a:t>Προσομοιωτής GNS3</a:t>
            </a:r>
            <a:endParaRPr sz="2250"/>
          </a:p>
        </p:txBody>
      </p:sp>
      <p:pic>
        <p:nvPicPr>
          <p:cNvPr id="9" name="object 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549832" y="5901054"/>
            <a:ext cx="3246120" cy="602297"/>
          </a:xfrm>
          <a:prstGeom prst="rect">
            <a:avLst/>
          </a:prstGeom>
        </p:spPr>
      </p:pic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5324792" y="0"/>
            <a:ext cx="6629400" cy="6879590"/>
            <a:chOff x="5324792" y="0"/>
            <a:chExt cx="6629400" cy="6879590"/>
          </a:xfrm>
        </p:grpSpPr>
        <p:sp>
          <p:nvSpPr>
            <p:cNvPr id="3" name="object 3"/>
            <p:cNvSpPr/>
            <p:nvPr/>
          </p:nvSpPr>
          <p:spPr>
            <a:xfrm>
              <a:off x="6894512" y="635"/>
              <a:ext cx="1818639" cy="6857365"/>
            </a:xfrm>
            <a:custGeom>
              <a:avLst/>
              <a:gdLst/>
              <a:ahLst/>
              <a:cxnLst/>
              <a:rect l="l" t="t" r="r" b="b"/>
              <a:pathLst>
                <a:path w="1818640" h="6857365">
                  <a:moveTo>
                    <a:pt x="0" y="6857365"/>
                  </a:moveTo>
                  <a:lnTo>
                    <a:pt x="1818322" y="0"/>
                  </a:lnTo>
                </a:path>
              </a:pathLst>
            </a:custGeom>
            <a:ln w="22224">
              <a:solidFill>
                <a:srgbClr val="D6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7376794" y="0"/>
              <a:ext cx="2556510" cy="6858000"/>
            </a:xfrm>
            <a:custGeom>
              <a:avLst/>
              <a:gdLst/>
              <a:ahLst/>
              <a:cxnLst/>
              <a:rect l="l" t="t" r="r" b="b"/>
              <a:pathLst>
                <a:path w="2556509" h="6858000">
                  <a:moveTo>
                    <a:pt x="1542414" y="1537335"/>
                  </a:moveTo>
                  <a:lnTo>
                    <a:pt x="1495107" y="1543685"/>
                  </a:lnTo>
                  <a:lnTo>
                    <a:pt x="1451609" y="1561782"/>
                  </a:lnTo>
                  <a:lnTo>
                    <a:pt x="1413827" y="1590357"/>
                  </a:lnTo>
                  <a:lnTo>
                    <a:pt x="1384617" y="1627822"/>
                  </a:lnTo>
                  <a:lnTo>
                    <a:pt x="1365884" y="1673225"/>
                  </a:lnTo>
                  <a:lnTo>
                    <a:pt x="971232" y="3128645"/>
                  </a:lnTo>
                  <a:lnTo>
                    <a:pt x="0" y="6858000"/>
                  </a:lnTo>
                  <a:lnTo>
                    <a:pt x="26034" y="6858000"/>
                  </a:lnTo>
                  <a:lnTo>
                    <a:pt x="996632" y="3136265"/>
                  </a:lnTo>
                  <a:lnTo>
                    <a:pt x="1391284" y="1681162"/>
                  </a:lnTo>
                  <a:lnTo>
                    <a:pt x="1412557" y="1635125"/>
                  </a:lnTo>
                  <a:lnTo>
                    <a:pt x="1445895" y="1598929"/>
                  </a:lnTo>
                  <a:lnTo>
                    <a:pt x="1488122" y="1574482"/>
                  </a:lnTo>
                  <a:lnTo>
                    <a:pt x="1536064" y="1564004"/>
                  </a:lnTo>
                  <a:lnTo>
                    <a:pt x="1637982" y="1564004"/>
                  </a:lnTo>
                  <a:lnTo>
                    <a:pt x="1625917" y="1556385"/>
                  </a:lnTo>
                  <a:lnTo>
                    <a:pt x="1591309" y="1543685"/>
                  </a:lnTo>
                  <a:lnTo>
                    <a:pt x="1542414" y="1537335"/>
                  </a:lnTo>
                  <a:close/>
                </a:path>
                <a:path w="2556509" h="6858000">
                  <a:moveTo>
                    <a:pt x="1637982" y="1564004"/>
                  </a:moveTo>
                  <a:lnTo>
                    <a:pt x="1536064" y="1564004"/>
                  </a:lnTo>
                  <a:lnTo>
                    <a:pt x="1586229" y="1569085"/>
                  </a:lnTo>
                  <a:lnTo>
                    <a:pt x="1615439" y="1580197"/>
                  </a:lnTo>
                  <a:lnTo>
                    <a:pt x="1664017" y="1617345"/>
                  </a:lnTo>
                  <a:lnTo>
                    <a:pt x="1694814" y="1671320"/>
                  </a:lnTo>
                  <a:lnTo>
                    <a:pt x="1702434" y="1732279"/>
                  </a:lnTo>
                  <a:lnTo>
                    <a:pt x="1697037" y="1763712"/>
                  </a:lnTo>
                  <a:lnTo>
                    <a:pt x="1437322" y="2721610"/>
                  </a:lnTo>
                  <a:lnTo>
                    <a:pt x="1430972" y="2770504"/>
                  </a:lnTo>
                  <a:lnTo>
                    <a:pt x="1437322" y="2817812"/>
                  </a:lnTo>
                  <a:lnTo>
                    <a:pt x="1455420" y="2861310"/>
                  </a:lnTo>
                  <a:lnTo>
                    <a:pt x="1483995" y="2898775"/>
                  </a:lnTo>
                  <a:lnTo>
                    <a:pt x="1521777" y="2927985"/>
                  </a:lnTo>
                  <a:lnTo>
                    <a:pt x="1567179" y="2946717"/>
                  </a:lnTo>
                  <a:lnTo>
                    <a:pt x="1619250" y="2952750"/>
                  </a:lnTo>
                  <a:lnTo>
                    <a:pt x="1669414" y="2944495"/>
                  </a:lnTo>
                  <a:lnTo>
                    <a:pt x="1704657" y="2928302"/>
                  </a:lnTo>
                  <a:lnTo>
                    <a:pt x="1617979" y="2928302"/>
                  </a:lnTo>
                  <a:lnTo>
                    <a:pt x="1573529" y="2922587"/>
                  </a:lnTo>
                  <a:lnTo>
                    <a:pt x="1527492" y="2901632"/>
                  </a:lnTo>
                  <a:lnTo>
                    <a:pt x="1491297" y="2868295"/>
                  </a:lnTo>
                  <a:lnTo>
                    <a:pt x="1466850" y="2826067"/>
                  </a:lnTo>
                  <a:lnTo>
                    <a:pt x="1456372" y="2778125"/>
                  </a:lnTo>
                  <a:lnTo>
                    <a:pt x="1461452" y="2727960"/>
                  </a:lnTo>
                  <a:lnTo>
                    <a:pt x="1721167" y="1770062"/>
                  </a:lnTo>
                  <a:lnTo>
                    <a:pt x="1727200" y="1734502"/>
                  </a:lnTo>
                  <a:lnTo>
                    <a:pt x="1726247" y="1701482"/>
                  </a:lnTo>
                  <a:lnTo>
                    <a:pt x="1726247" y="1698625"/>
                  </a:lnTo>
                  <a:lnTo>
                    <a:pt x="1718309" y="1663700"/>
                  </a:lnTo>
                  <a:lnTo>
                    <a:pt x="1703387" y="1630045"/>
                  </a:lnTo>
                  <a:lnTo>
                    <a:pt x="1682432" y="1600200"/>
                  </a:lnTo>
                  <a:lnTo>
                    <a:pt x="1656397" y="1575435"/>
                  </a:lnTo>
                  <a:lnTo>
                    <a:pt x="1637982" y="1564004"/>
                  </a:lnTo>
                  <a:close/>
                </a:path>
                <a:path w="2556509" h="6858000">
                  <a:moveTo>
                    <a:pt x="2556192" y="0"/>
                  </a:moveTo>
                  <a:lnTo>
                    <a:pt x="2528887" y="0"/>
                  </a:lnTo>
                  <a:lnTo>
                    <a:pt x="2100494" y="1561782"/>
                  </a:lnTo>
                  <a:lnTo>
                    <a:pt x="1758314" y="2837179"/>
                  </a:lnTo>
                  <a:lnTo>
                    <a:pt x="1733232" y="2874962"/>
                  </a:lnTo>
                  <a:lnTo>
                    <a:pt x="1700212" y="2903537"/>
                  </a:lnTo>
                  <a:lnTo>
                    <a:pt x="1660842" y="2921317"/>
                  </a:lnTo>
                  <a:lnTo>
                    <a:pt x="1617979" y="2928302"/>
                  </a:lnTo>
                  <a:lnTo>
                    <a:pt x="1704657" y="2928302"/>
                  </a:lnTo>
                  <a:lnTo>
                    <a:pt x="1715134" y="2923222"/>
                  </a:lnTo>
                  <a:lnTo>
                    <a:pt x="1753552" y="2890202"/>
                  </a:lnTo>
                  <a:lnTo>
                    <a:pt x="1782445" y="2846070"/>
                  </a:lnTo>
                  <a:lnTo>
                    <a:pt x="1782445" y="2844800"/>
                  </a:lnTo>
                  <a:lnTo>
                    <a:pt x="2125027" y="1567814"/>
                  </a:lnTo>
                  <a:lnTo>
                    <a:pt x="2556192" y="0"/>
                  </a:lnTo>
                  <a:close/>
                </a:path>
              </a:pathLst>
            </a:custGeom>
            <a:solidFill>
              <a:srgbClr val="FFB8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7895589" y="5207317"/>
              <a:ext cx="755650" cy="1644650"/>
            </a:xfrm>
            <a:custGeom>
              <a:avLst/>
              <a:gdLst/>
              <a:ahLst/>
              <a:cxnLst/>
              <a:rect l="l" t="t" r="r" b="b"/>
              <a:pathLst>
                <a:path w="755650" h="1644650">
                  <a:moveTo>
                    <a:pt x="577850" y="0"/>
                  </a:moveTo>
                  <a:lnTo>
                    <a:pt x="531812" y="6350"/>
                  </a:lnTo>
                  <a:lnTo>
                    <a:pt x="489584" y="24130"/>
                  </a:lnTo>
                  <a:lnTo>
                    <a:pt x="453072" y="52387"/>
                  </a:lnTo>
                  <a:lnTo>
                    <a:pt x="424497" y="89535"/>
                  </a:lnTo>
                  <a:lnTo>
                    <a:pt x="406082" y="134620"/>
                  </a:lnTo>
                  <a:lnTo>
                    <a:pt x="0" y="1644650"/>
                  </a:lnTo>
                  <a:lnTo>
                    <a:pt x="26352" y="1644650"/>
                  </a:lnTo>
                  <a:lnTo>
                    <a:pt x="429894" y="140970"/>
                  </a:lnTo>
                  <a:lnTo>
                    <a:pt x="449897" y="95250"/>
                  </a:lnTo>
                  <a:lnTo>
                    <a:pt x="481964" y="59372"/>
                  </a:lnTo>
                  <a:lnTo>
                    <a:pt x="522604" y="35560"/>
                  </a:lnTo>
                  <a:lnTo>
                    <a:pt x="569277" y="25400"/>
                  </a:lnTo>
                  <a:lnTo>
                    <a:pt x="661727" y="25400"/>
                  </a:lnTo>
                  <a:lnTo>
                    <a:pt x="624204" y="6350"/>
                  </a:lnTo>
                  <a:lnTo>
                    <a:pt x="577850" y="0"/>
                  </a:lnTo>
                  <a:close/>
                </a:path>
                <a:path w="755650" h="1644650">
                  <a:moveTo>
                    <a:pt x="661727" y="25400"/>
                  </a:moveTo>
                  <a:lnTo>
                    <a:pt x="569277" y="25400"/>
                  </a:lnTo>
                  <a:lnTo>
                    <a:pt x="617854" y="30797"/>
                  </a:lnTo>
                  <a:lnTo>
                    <a:pt x="671829" y="57785"/>
                  </a:lnTo>
                  <a:lnTo>
                    <a:pt x="710882" y="103822"/>
                  </a:lnTo>
                  <a:lnTo>
                    <a:pt x="729932" y="161290"/>
                  </a:lnTo>
                  <a:lnTo>
                    <a:pt x="730884" y="192087"/>
                  </a:lnTo>
                  <a:lnTo>
                    <a:pt x="725804" y="222885"/>
                  </a:lnTo>
                  <a:lnTo>
                    <a:pt x="343534" y="1644650"/>
                  </a:lnTo>
                  <a:lnTo>
                    <a:pt x="369887" y="1644650"/>
                  </a:lnTo>
                  <a:lnTo>
                    <a:pt x="749617" y="229235"/>
                  </a:lnTo>
                  <a:lnTo>
                    <a:pt x="755650" y="193675"/>
                  </a:lnTo>
                  <a:lnTo>
                    <a:pt x="754379" y="158115"/>
                  </a:lnTo>
                  <a:lnTo>
                    <a:pt x="732154" y="90805"/>
                  </a:lnTo>
                  <a:lnTo>
                    <a:pt x="686117" y="37782"/>
                  </a:lnTo>
                  <a:lnTo>
                    <a:pt x="661727" y="25400"/>
                  </a:lnTo>
                  <a:close/>
                </a:path>
              </a:pathLst>
            </a:custGeom>
            <a:solidFill>
              <a:srgbClr val="D679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549832" y="6167437"/>
              <a:ext cx="3293427" cy="611187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324792" y="1753870"/>
              <a:ext cx="6629400" cy="3733800"/>
            </a:xfrm>
            <a:prstGeom prst="rect">
              <a:avLst/>
            </a:prstGeom>
          </p:spPr>
        </p:pic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1205547" y="677862"/>
            <a:ext cx="2816225" cy="3683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250" spc="114" dirty="0">
                <a:solidFill>
                  <a:srgbClr val="000000"/>
                </a:solidFill>
                <a:latin typeface="Calibri"/>
                <a:cs typeface="Calibri"/>
              </a:rPr>
              <a:t>Προσομοιωτής</a:t>
            </a:r>
            <a:r>
              <a:rPr sz="2250" spc="14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250" spc="114" dirty="0">
                <a:solidFill>
                  <a:srgbClr val="000000"/>
                </a:solidFill>
              </a:rPr>
              <a:t>GNS3</a:t>
            </a:r>
            <a:endParaRPr sz="225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308340" y="33019"/>
            <a:ext cx="2174240" cy="1244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50" spc="60" dirty="0">
                <a:latin typeface="Calibri"/>
                <a:cs typeface="Calibri"/>
              </a:rPr>
              <a:t>CSP004_C_E:</a:t>
            </a:r>
            <a:r>
              <a:rPr sz="650" spc="35" dirty="0">
                <a:latin typeface="Calibri"/>
                <a:cs typeface="Calibri"/>
              </a:rPr>
              <a:t> </a:t>
            </a:r>
            <a:r>
              <a:rPr sz="650" spc="55" dirty="0">
                <a:latin typeface="Calibri"/>
                <a:cs typeface="Calibri"/>
              </a:rPr>
              <a:t>Abdelkader</a:t>
            </a:r>
            <a:r>
              <a:rPr sz="650" spc="30" dirty="0">
                <a:latin typeface="Calibri"/>
                <a:cs typeface="Calibri"/>
              </a:rPr>
              <a:t> </a:t>
            </a:r>
            <a:r>
              <a:rPr sz="650" spc="60" dirty="0">
                <a:latin typeface="Calibri"/>
                <a:cs typeface="Calibri"/>
              </a:rPr>
              <a:t>Shaaban</a:t>
            </a:r>
            <a:r>
              <a:rPr sz="650" spc="40" dirty="0">
                <a:latin typeface="Calibri"/>
                <a:cs typeface="Calibri"/>
              </a:rPr>
              <a:t> </a:t>
            </a:r>
            <a:r>
              <a:rPr sz="650" spc="55" dirty="0">
                <a:latin typeface="Calibri"/>
                <a:cs typeface="Calibri"/>
              </a:rPr>
              <a:t>και</a:t>
            </a:r>
            <a:r>
              <a:rPr sz="650" spc="25" dirty="0">
                <a:latin typeface="Calibri"/>
                <a:cs typeface="Calibri"/>
              </a:rPr>
              <a:t> </a:t>
            </a:r>
            <a:r>
              <a:rPr sz="650" spc="50" dirty="0">
                <a:latin typeface="Calibri"/>
                <a:cs typeface="Calibri"/>
              </a:rPr>
              <a:t>Stefan</a:t>
            </a:r>
            <a:r>
              <a:rPr sz="650" spc="25" dirty="0">
                <a:latin typeface="Calibri"/>
                <a:cs typeface="Calibri"/>
              </a:rPr>
              <a:t> </a:t>
            </a:r>
            <a:r>
              <a:rPr sz="650" spc="50" dirty="0">
                <a:latin typeface="Calibri"/>
                <a:cs typeface="Calibri"/>
              </a:rPr>
              <a:t>Schauer</a:t>
            </a:r>
            <a:endParaRPr sz="65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56259" y="1418312"/>
            <a:ext cx="2748280" cy="6261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05410" indent="-92710">
              <a:lnSpc>
                <a:spcPts val="1605"/>
              </a:lnSpc>
              <a:buClr>
                <a:srgbClr val="FFB800"/>
              </a:buClr>
              <a:buSzPct val="150000"/>
              <a:buFont typeface="Arial"/>
              <a:buChar char="▪"/>
              <a:tabLst>
                <a:tab pos="105410" algn="l"/>
              </a:tabLst>
            </a:pPr>
            <a:r>
              <a:rPr sz="1000" b="1" spc="85" dirty="0">
                <a:latin typeface="Calibri"/>
                <a:cs typeface="Calibri"/>
              </a:rPr>
              <a:t>Συσκευές</a:t>
            </a:r>
            <a:r>
              <a:rPr sz="1000" b="1" spc="-15" dirty="0">
                <a:latin typeface="Calibri"/>
                <a:cs typeface="Calibri"/>
              </a:rPr>
              <a:t> </a:t>
            </a:r>
            <a:r>
              <a:rPr sz="1000" b="1" spc="70" dirty="0">
                <a:latin typeface="Calibri"/>
                <a:cs typeface="Calibri"/>
              </a:rPr>
              <a:t>πεδίου</a:t>
            </a:r>
            <a:endParaRPr sz="1000">
              <a:latin typeface="Calibri"/>
              <a:cs typeface="Calibri"/>
            </a:endParaRPr>
          </a:p>
          <a:p>
            <a:pPr marL="396875" marR="5080" lvl="1" indent="-182880">
              <a:lnSpc>
                <a:spcPct val="100000"/>
              </a:lnSpc>
              <a:spcBef>
                <a:spcPts val="825"/>
              </a:spcBef>
              <a:buSzPct val="160000"/>
              <a:buFont typeface="Arial"/>
              <a:buChar char="▪"/>
              <a:tabLst>
                <a:tab pos="396875" algn="l"/>
                <a:tab pos="1103630" algn="l"/>
                <a:tab pos="1697989" algn="l"/>
                <a:tab pos="2514600" algn="l"/>
              </a:tabLst>
            </a:pPr>
            <a:r>
              <a:rPr sz="1000" spc="85" dirty="0">
                <a:latin typeface="Calibri"/>
                <a:cs typeface="Calibri"/>
              </a:rPr>
              <a:t>Raspberry</a:t>
            </a:r>
            <a:r>
              <a:rPr sz="1000" spc="250" dirty="0">
                <a:latin typeface="Calibri"/>
                <a:cs typeface="Calibri"/>
              </a:rPr>
              <a:t> </a:t>
            </a:r>
            <a:r>
              <a:rPr sz="1000" spc="70" dirty="0">
                <a:latin typeface="Calibri"/>
                <a:cs typeface="Calibri"/>
              </a:rPr>
              <a:t>Pi</a:t>
            </a:r>
            <a:r>
              <a:rPr sz="1000" spc="270" dirty="0">
                <a:latin typeface="Calibri"/>
                <a:cs typeface="Calibri"/>
              </a:rPr>
              <a:t> </a:t>
            </a:r>
            <a:r>
              <a:rPr sz="1000" spc="105" dirty="0">
                <a:latin typeface="Calibri"/>
                <a:cs typeface="Calibri"/>
              </a:rPr>
              <a:t>που</a:t>
            </a:r>
            <a:r>
              <a:rPr sz="1000" spc="235" dirty="0">
                <a:latin typeface="Calibri"/>
                <a:cs typeface="Calibri"/>
              </a:rPr>
              <a:t> </a:t>
            </a:r>
            <a:r>
              <a:rPr sz="1000" spc="80" dirty="0">
                <a:latin typeface="Calibri"/>
                <a:cs typeface="Calibri"/>
              </a:rPr>
              <a:t>εκτελεί</a:t>
            </a:r>
            <a:r>
              <a:rPr sz="1000" spc="260" dirty="0">
                <a:latin typeface="Calibri"/>
                <a:cs typeface="Calibri"/>
              </a:rPr>
              <a:t> </a:t>
            </a:r>
            <a:r>
              <a:rPr sz="1000" spc="105" dirty="0">
                <a:latin typeface="Calibri"/>
                <a:cs typeface="Calibri"/>
              </a:rPr>
              <a:t>ελαφρύ </a:t>
            </a:r>
            <a:r>
              <a:rPr sz="1000" spc="-215" dirty="0">
                <a:latin typeface="Calibri"/>
                <a:cs typeface="Calibri"/>
              </a:rPr>
              <a:t> </a:t>
            </a:r>
            <a:r>
              <a:rPr sz="1000" spc="110" dirty="0">
                <a:latin typeface="Calibri"/>
                <a:cs typeface="Calibri"/>
              </a:rPr>
              <a:t>α</a:t>
            </a:r>
            <a:r>
              <a:rPr sz="1000" spc="85" dirty="0">
                <a:latin typeface="Calibri"/>
                <a:cs typeface="Calibri"/>
              </a:rPr>
              <a:t>ν</a:t>
            </a:r>
            <a:r>
              <a:rPr sz="1000" spc="105" dirty="0">
                <a:latin typeface="Calibri"/>
                <a:cs typeface="Calibri"/>
              </a:rPr>
              <a:t>ο</a:t>
            </a:r>
            <a:r>
              <a:rPr sz="1000" spc="55" dirty="0">
                <a:latin typeface="Calibri"/>
                <a:cs typeface="Calibri"/>
              </a:rPr>
              <a:t>ι</a:t>
            </a:r>
            <a:r>
              <a:rPr sz="1000" spc="85" dirty="0">
                <a:latin typeface="Calibri"/>
                <a:cs typeface="Calibri"/>
              </a:rPr>
              <a:t>χ</a:t>
            </a:r>
            <a:r>
              <a:rPr sz="1000" spc="70" dirty="0">
                <a:latin typeface="Calibri"/>
                <a:cs typeface="Calibri"/>
              </a:rPr>
              <a:t>τ</a:t>
            </a:r>
            <a:r>
              <a:rPr sz="1000" spc="105" dirty="0">
                <a:latin typeface="Calibri"/>
                <a:cs typeface="Calibri"/>
              </a:rPr>
              <a:t>ο</a:t>
            </a:r>
            <a:r>
              <a:rPr sz="1000" spc="110" dirty="0">
                <a:latin typeface="Calibri"/>
                <a:cs typeface="Calibri"/>
              </a:rPr>
              <a:t>ύ</a:t>
            </a:r>
            <a:r>
              <a:rPr sz="1000" dirty="0">
                <a:latin typeface="Calibri"/>
                <a:cs typeface="Calibri"/>
              </a:rPr>
              <a:t>	</a:t>
            </a:r>
            <a:r>
              <a:rPr sz="1000" spc="110" dirty="0">
                <a:latin typeface="Calibri"/>
                <a:cs typeface="Calibri"/>
              </a:rPr>
              <a:t>κώ</a:t>
            </a:r>
            <a:r>
              <a:rPr sz="1000" spc="105" dirty="0">
                <a:latin typeface="Calibri"/>
                <a:cs typeface="Calibri"/>
              </a:rPr>
              <a:t>δ</a:t>
            </a:r>
            <a:r>
              <a:rPr sz="1000" spc="50" dirty="0">
                <a:latin typeface="Calibri"/>
                <a:cs typeface="Calibri"/>
              </a:rPr>
              <a:t>ι</a:t>
            </a:r>
            <a:r>
              <a:rPr sz="1000" spc="85" dirty="0">
                <a:latin typeface="Calibri"/>
                <a:cs typeface="Calibri"/>
              </a:rPr>
              <a:t>κ</a:t>
            </a:r>
            <a:r>
              <a:rPr sz="1000" spc="110" dirty="0">
                <a:latin typeface="Calibri"/>
                <a:cs typeface="Calibri"/>
              </a:rPr>
              <a:t>α</a:t>
            </a:r>
            <a:r>
              <a:rPr sz="1000" dirty="0">
                <a:latin typeface="Calibri"/>
                <a:cs typeface="Calibri"/>
              </a:rPr>
              <a:t>	</a:t>
            </a:r>
            <a:r>
              <a:rPr sz="1000" spc="100" dirty="0">
                <a:latin typeface="Calibri"/>
                <a:cs typeface="Calibri"/>
              </a:rPr>
              <a:t>β</a:t>
            </a:r>
            <a:r>
              <a:rPr sz="1000" spc="110" dirty="0">
                <a:latin typeface="Calibri"/>
                <a:cs typeface="Calibri"/>
              </a:rPr>
              <a:t>α</a:t>
            </a:r>
            <a:r>
              <a:rPr sz="1000" spc="100" dirty="0">
                <a:latin typeface="Calibri"/>
                <a:cs typeface="Calibri"/>
              </a:rPr>
              <a:t>σ</a:t>
            </a:r>
            <a:r>
              <a:rPr sz="1000" spc="80" dirty="0">
                <a:latin typeface="Calibri"/>
                <a:cs typeface="Calibri"/>
              </a:rPr>
              <a:t>ισ</a:t>
            </a:r>
            <a:r>
              <a:rPr sz="1000" spc="105" dirty="0">
                <a:latin typeface="Calibri"/>
                <a:cs typeface="Calibri"/>
              </a:rPr>
              <a:t>μ</a:t>
            </a:r>
            <a:r>
              <a:rPr sz="1000" spc="90" dirty="0">
                <a:latin typeface="Calibri"/>
                <a:cs typeface="Calibri"/>
              </a:rPr>
              <a:t>έ</a:t>
            </a:r>
            <a:r>
              <a:rPr sz="1000" spc="85" dirty="0">
                <a:latin typeface="Calibri"/>
                <a:cs typeface="Calibri"/>
              </a:rPr>
              <a:t>ν</a:t>
            </a:r>
            <a:r>
              <a:rPr sz="1000" spc="105" dirty="0">
                <a:latin typeface="Calibri"/>
                <a:cs typeface="Calibri"/>
              </a:rPr>
              <a:t>ο</a:t>
            </a:r>
            <a:r>
              <a:rPr sz="1000" dirty="0">
                <a:latin typeface="Calibri"/>
                <a:cs typeface="Calibri"/>
              </a:rPr>
              <a:t>	</a:t>
            </a:r>
            <a:r>
              <a:rPr sz="1000" spc="105" dirty="0">
                <a:latin typeface="Calibri"/>
                <a:cs typeface="Calibri"/>
              </a:rPr>
              <a:t>σ</a:t>
            </a:r>
            <a:r>
              <a:rPr sz="1000" spc="85" dirty="0">
                <a:latin typeface="Calibri"/>
                <a:cs typeface="Calibri"/>
              </a:rPr>
              <a:t>το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3372891" y="1714500"/>
            <a:ext cx="1898014" cy="3295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0960" marR="5080" indent="-48895">
              <a:lnSpc>
                <a:spcPct val="100000"/>
              </a:lnSpc>
              <a:spcBef>
                <a:spcPts val="100"/>
              </a:spcBef>
              <a:tabLst>
                <a:tab pos="528320" algn="l"/>
                <a:tab pos="1057910" algn="l"/>
                <a:tab pos="1802764" algn="l"/>
              </a:tabLst>
            </a:pPr>
            <a:r>
              <a:rPr sz="1000" spc="80" dirty="0">
                <a:latin typeface="Calibri"/>
                <a:cs typeface="Calibri"/>
              </a:rPr>
              <a:t>Linux</a:t>
            </a:r>
            <a:r>
              <a:rPr sz="1000" spc="265" dirty="0">
                <a:latin typeface="Calibri"/>
                <a:cs typeface="Calibri"/>
              </a:rPr>
              <a:t> </a:t>
            </a:r>
            <a:r>
              <a:rPr sz="1000" spc="80" dirty="0">
                <a:latin typeface="Calibri"/>
                <a:cs typeface="Calibri"/>
              </a:rPr>
              <a:t>(λειτουργικό</a:t>
            </a:r>
            <a:r>
              <a:rPr sz="1000" spc="270" dirty="0">
                <a:latin typeface="Calibri"/>
                <a:cs typeface="Calibri"/>
              </a:rPr>
              <a:t> </a:t>
            </a:r>
            <a:r>
              <a:rPr sz="1000" spc="100" dirty="0">
                <a:latin typeface="Calibri"/>
                <a:cs typeface="Calibri"/>
              </a:rPr>
              <a:t>σύστημα </a:t>
            </a:r>
            <a:r>
              <a:rPr sz="1000" spc="-215" dirty="0">
                <a:latin typeface="Calibri"/>
                <a:cs typeface="Calibri"/>
              </a:rPr>
              <a:t> </a:t>
            </a:r>
            <a:r>
              <a:rPr sz="1000" spc="110" dirty="0">
                <a:latin typeface="Calibri"/>
                <a:cs typeface="Calibri"/>
              </a:rPr>
              <a:t>Un</a:t>
            </a:r>
            <a:r>
              <a:rPr sz="1000" spc="45" dirty="0">
                <a:latin typeface="Calibri"/>
                <a:cs typeface="Calibri"/>
              </a:rPr>
              <a:t>i</a:t>
            </a:r>
            <a:r>
              <a:rPr sz="1000" spc="80" dirty="0">
                <a:latin typeface="Calibri"/>
                <a:cs typeface="Calibri"/>
              </a:rPr>
              <a:t>x</a:t>
            </a:r>
            <a:r>
              <a:rPr sz="1000" spc="60" dirty="0">
                <a:latin typeface="Calibri"/>
                <a:cs typeface="Calibri"/>
              </a:rPr>
              <a:t>)</a:t>
            </a:r>
            <a:r>
              <a:rPr sz="1000" dirty="0">
                <a:latin typeface="Calibri"/>
                <a:cs typeface="Calibri"/>
              </a:rPr>
              <a:t>	</a:t>
            </a:r>
            <a:r>
              <a:rPr sz="1000" spc="65" dirty="0">
                <a:latin typeface="Calibri"/>
                <a:cs typeface="Calibri"/>
              </a:rPr>
              <a:t>(c</a:t>
            </a:r>
            <a:r>
              <a:rPr sz="1000" spc="45" dirty="0">
                <a:latin typeface="Calibri"/>
                <a:cs typeface="Calibri"/>
              </a:rPr>
              <a:t>li</a:t>
            </a:r>
            <a:r>
              <a:rPr sz="1000" spc="95" dirty="0">
                <a:latin typeface="Calibri"/>
                <a:cs typeface="Calibri"/>
              </a:rPr>
              <a:t>en</a:t>
            </a:r>
            <a:r>
              <a:rPr sz="1000" spc="65" dirty="0">
                <a:latin typeface="Calibri"/>
                <a:cs typeface="Calibri"/>
              </a:rPr>
              <a:t>t</a:t>
            </a:r>
            <a:r>
              <a:rPr sz="1000" dirty="0">
                <a:latin typeface="Calibri"/>
                <a:cs typeface="Calibri"/>
              </a:rPr>
              <a:t>	</a:t>
            </a:r>
            <a:r>
              <a:rPr sz="1000" spc="55" dirty="0">
                <a:latin typeface="Calibri"/>
                <a:cs typeface="Calibri"/>
              </a:rPr>
              <a:t>(</a:t>
            </a:r>
            <a:r>
              <a:rPr sz="1000" spc="105" dirty="0">
                <a:latin typeface="Calibri"/>
                <a:cs typeface="Calibri"/>
              </a:rPr>
              <a:t>σ</a:t>
            </a:r>
            <a:r>
              <a:rPr sz="1000" spc="100" dirty="0">
                <a:latin typeface="Calibri"/>
                <a:cs typeface="Calibri"/>
              </a:rPr>
              <a:t>ύσ</a:t>
            </a:r>
            <a:r>
              <a:rPr sz="1000" spc="75" dirty="0">
                <a:latin typeface="Calibri"/>
                <a:cs typeface="Calibri"/>
              </a:rPr>
              <a:t>τ</a:t>
            </a:r>
            <a:r>
              <a:rPr sz="1000" spc="100" dirty="0">
                <a:latin typeface="Calibri"/>
                <a:cs typeface="Calibri"/>
              </a:rPr>
              <a:t>ημ</a:t>
            </a:r>
            <a:r>
              <a:rPr sz="1000" spc="110" dirty="0">
                <a:latin typeface="Calibri"/>
                <a:cs typeface="Calibri"/>
              </a:rPr>
              <a:t>α</a:t>
            </a:r>
            <a:r>
              <a:rPr sz="1000" dirty="0">
                <a:latin typeface="Calibri"/>
                <a:cs typeface="Calibri"/>
              </a:rPr>
              <a:t>	</a:t>
            </a:r>
            <a:r>
              <a:rPr sz="1000" spc="105" dirty="0">
                <a:latin typeface="Calibri"/>
                <a:cs typeface="Calibri"/>
              </a:rPr>
              <a:t>ή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940435" y="2018029"/>
            <a:ext cx="229806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018540" algn="l"/>
                <a:tab pos="1543685" algn="l"/>
              </a:tabLst>
            </a:pPr>
            <a:r>
              <a:rPr sz="1000" spc="100" dirty="0">
                <a:latin typeface="Calibri"/>
                <a:cs typeface="Calibri"/>
              </a:rPr>
              <a:t>πρόγραμμα	</a:t>
            </a:r>
            <a:r>
              <a:rPr sz="1000" spc="105" dirty="0">
                <a:latin typeface="Calibri"/>
                <a:cs typeface="Calibri"/>
              </a:rPr>
              <a:t>που	</a:t>
            </a:r>
            <a:r>
              <a:rPr sz="1000" spc="85" dirty="0">
                <a:latin typeface="Calibri"/>
                <a:cs typeface="Calibri"/>
              </a:rPr>
              <a:t>επικοινωνεί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3490391" y="2018029"/>
            <a:ext cx="178181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442595" algn="l"/>
                <a:tab pos="1570355" algn="l"/>
              </a:tabLst>
            </a:pPr>
            <a:r>
              <a:rPr sz="1000" spc="105" dirty="0">
                <a:latin typeface="Calibri"/>
                <a:cs typeface="Calibri"/>
              </a:rPr>
              <a:t>μ</a:t>
            </a:r>
            <a:r>
              <a:rPr sz="1000" spc="90" dirty="0">
                <a:latin typeface="Calibri"/>
                <a:cs typeface="Calibri"/>
              </a:rPr>
              <a:t>ε</a:t>
            </a:r>
            <a:r>
              <a:rPr sz="1000" dirty="0">
                <a:latin typeface="Calibri"/>
                <a:cs typeface="Calibri"/>
              </a:rPr>
              <a:t>	</a:t>
            </a:r>
            <a:r>
              <a:rPr sz="1000" spc="85" dirty="0">
                <a:latin typeface="Calibri"/>
                <a:cs typeface="Calibri"/>
              </a:rPr>
              <a:t>ε</a:t>
            </a:r>
            <a:r>
              <a:rPr sz="1000" spc="75" dirty="0">
                <a:latin typeface="Calibri"/>
                <a:cs typeface="Calibri"/>
              </a:rPr>
              <a:t>ξ</a:t>
            </a:r>
            <a:r>
              <a:rPr sz="1000" spc="105" dirty="0">
                <a:latin typeface="Calibri"/>
                <a:cs typeface="Calibri"/>
              </a:rPr>
              <a:t>υπη</a:t>
            </a:r>
            <a:r>
              <a:rPr sz="1000" spc="100" dirty="0">
                <a:latin typeface="Calibri"/>
                <a:cs typeface="Calibri"/>
              </a:rPr>
              <a:t>ρ</a:t>
            </a:r>
            <a:r>
              <a:rPr sz="1000" spc="85" dirty="0">
                <a:latin typeface="Calibri"/>
                <a:cs typeface="Calibri"/>
              </a:rPr>
              <a:t>ε</a:t>
            </a:r>
            <a:r>
              <a:rPr sz="1000" spc="75" dirty="0">
                <a:latin typeface="Calibri"/>
                <a:cs typeface="Calibri"/>
              </a:rPr>
              <a:t>τ</a:t>
            </a:r>
            <a:r>
              <a:rPr sz="1000" spc="100" dirty="0">
                <a:latin typeface="Calibri"/>
                <a:cs typeface="Calibri"/>
              </a:rPr>
              <a:t>η</a:t>
            </a:r>
            <a:r>
              <a:rPr sz="1000" spc="75" dirty="0">
                <a:latin typeface="Calibri"/>
                <a:cs typeface="Calibri"/>
              </a:rPr>
              <a:t>τ</a:t>
            </a:r>
            <a:r>
              <a:rPr sz="1000" spc="100" dirty="0">
                <a:latin typeface="Calibri"/>
                <a:cs typeface="Calibri"/>
              </a:rPr>
              <a:t>ή</a:t>
            </a:r>
            <a:r>
              <a:rPr sz="1000" spc="60" dirty="0">
                <a:latin typeface="Calibri"/>
                <a:cs typeface="Calibri"/>
              </a:rPr>
              <a:t>)</a:t>
            </a:r>
            <a:r>
              <a:rPr sz="1000" dirty="0">
                <a:latin typeface="Calibri"/>
                <a:cs typeface="Calibri"/>
              </a:rPr>
              <a:t>	</a:t>
            </a:r>
            <a:r>
              <a:rPr sz="1000" spc="80" dirty="0">
                <a:latin typeface="Calibri"/>
                <a:cs typeface="Calibri"/>
              </a:rPr>
              <a:t>και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940435" y="2169795"/>
            <a:ext cx="4332605" cy="4813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0"/>
              </a:spcBef>
            </a:pPr>
            <a:r>
              <a:rPr sz="1000" spc="90" dirty="0">
                <a:latin typeface="Calibri"/>
                <a:cs typeface="Calibri"/>
              </a:rPr>
              <a:t>εξυπηρετητής/εξυπηρετητής)</a:t>
            </a:r>
            <a:r>
              <a:rPr sz="1000" spc="60" dirty="0">
                <a:latin typeface="Calibri"/>
                <a:cs typeface="Calibri"/>
              </a:rPr>
              <a:t> </a:t>
            </a:r>
            <a:r>
              <a:rPr sz="1000" spc="85" dirty="0">
                <a:latin typeface="Calibri"/>
                <a:cs typeface="Calibri"/>
              </a:rPr>
              <a:t>για</a:t>
            </a:r>
            <a:r>
              <a:rPr sz="1000" spc="70" dirty="0">
                <a:latin typeface="Calibri"/>
                <a:cs typeface="Calibri"/>
              </a:rPr>
              <a:t> </a:t>
            </a:r>
            <a:r>
              <a:rPr sz="1000" spc="90" dirty="0">
                <a:latin typeface="Calibri"/>
                <a:cs typeface="Calibri"/>
              </a:rPr>
              <a:t>τη</a:t>
            </a:r>
            <a:r>
              <a:rPr sz="1000" spc="70" dirty="0">
                <a:latin typeface="Calibri"/>
                <a:cs typeface="Calibri"/>
              </a:rPr>
              <a:t> </a:t>
            </a:r>
            <a:r>
              <a:rPr sz="1000" spc="100" dirty="0">
                <a:latin typeface="Calibri"/>
                <a:cs typeface="Calibri"/>
              </a:rPr>
              <a:t>μετάδοση</a:t>
            </a:r>
            <a:r>
              <a:rPr sz="1000" spc="70" dirty="0">
                <a:latin typeface="Calibri"/>
                <a:cs typeface="Calibri"/>
              </a:rPr>
              <a:t> </a:t>
            </a:r>
            <a:r>
              <a:rPr sz="1000" spc="100" dirty="0">
                <a:latin typeface="Calibri"/>
                <a:cs typeface="Calibri"/>
              </a:rPr>
              <a:t>δεδομένων</a:t>
            </a:r>
            <a:r>
              <a:rPr sz="1000" spc="65" dirty="0">
                <a:latin typeface="Calibri"/>
                <a:cs typeface="Calibri"/>
              </a:rPr>
              <a:t> </a:t>
            </a:r>
            <a:r>
              <a:rPr sz="1000" spc="105" dirty="0">
                <a:latin typeface="Calibri"/>
                <a:cs typeface="Calibri"/>
              </a:rPr>
              <a:t>μέσω</a:t>
            </a:r>
            <a:r>
              <a:rPr sz="1000" spc="65" dirty="0">
                <a:latin typeface="Calibri"/>
                <a:cs typeface="Calibri"/>
              </a:rPr>
              <a:t> </a:t>
            </a:r>
            <a:r>
              <a:rPr sz="1000" spc="100" dirty="0">
                <a:latin typeface="Calibri"/>
                <a:cs typeface="Calibri"/>
              </a:rPr>
              <a:t>των </a:t>
            </a:r>
            <a:r>
              <a:rPr sz="1000" spc="-210" dirty="0">
                <a:latin typeface="Calibri"/>
                <a:cs typeface="Calibri"/>
              </a:rPr>
              <a:t> </a:t>
            </a:r>
            <a:r>
              <a:rPr sz="1000" spc="100" dirty="0">
                <a:latin typeface="Calibri"/>
                <a:cs typeface="Calibri"/>
              </a:rPr>
              <a:t>πρωτοκόλλων</a:t>
            </a:r>
            <a:r>
              <a:rPr sz="1000" spc="105" dirty="0">
                <a:latin typeface="Calibri"/>
                <a:cs typeface="Calibri"/>
              </a:rPr>
              <a:t> </a:t>
            </a:r>
            <a:r>
              <a:rPr sz="1000" spc="85" dirty="0">
                <a:latin typeface="Calibri"/>
                <a:cs typeface="Calibri"/>
              </a:rPr>
              <a:t>επικοινωνίας</a:t>
            </a:r>
            <a:r>
              <a:rPr sz="1000" spc="90" dirty="0">
                <a:latin typeface="Calibri"/>
                <a:cs typeface="Calibri"/>
              </a:rPr>
              <a:t> </a:t>
            </a:r>
            <a:r>
              <a:rPr sz="1000" spc="110" dirty="0">
                <a:latin typeface="Calibri"/>
                <a:cs typeface="Calibri"/>
              </a:rPr>
              <a:t>ModBus</a:t>
            </a:r>
            <a:r>
              <a:rPr sz="1000" spc="114" dirty="0">
                <a:latin typeface="Calibri"/>
                <a:cs typeface="Calibri"/>
              </a:rPr>
              <a:t> </a:t>
            </a:r>
            <a:r>
              <a:rPr sz="1000" spc="95" dirty="0">
                <a:latin typeface="Calibri"/>
                <a:cs typeface="Calibri"/>
              </a:rPr>
              <a:t>χρησιμοποιώντας</a:t>
            </a:r>
            <a:r>
              <a:rPr sz="1000" spc="100" dirty="0">
                <a:latin typeface="Calibri"/>
                <a:cs typeface="Calibri"/>
              </a:rPr>
              <a:t> </a:t>
            </a:r>
            <a:r>
              <a:rPr sz="1000" spc="90" dirty="0">
                <a:latin typeface="Calibri"/>
                <a:cs typeface="Calibri"/>
              </a:rPr>
              <a:t>το </a:t>
            </a:r>
            <a:r>
              <a:rPr sz="1000" spc="95" dirty="0">
                <a:latin typeface="Calibri"/>
                <a:cs typeface="Calibri"/>
              </a:rPr>
              <a:t> pyModbusTCP.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556259" y="3181627"/>
            <a:ext cx="4631690" cy="6668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05410" indent="-92710">
              <a:lnSpc>
                <a:spcPts val="1610"/>
              </a:lnSpc>
              <a:buClr>
                <a:srgbClr val="FFB800"/>
              </a:buClr>
              <a:buSzPct val="150000"/>
              <a:buFont typeface="Arial"/>
              <a:buChar char="▪"/>
              <a:tabLst>
                <a:tab pos="105410" algn="l"/>
              </a:tabLst>
            </a:pPr>
            <a:r>
              <a:rPr sz="1000" b="1" spc="65" dirty="0">
                <a:latin typeface="Calibri"/>
                <a:cs typeface="Calibri"/>
              </a:rPr>
              <a:t>Τομέας</a:t>
            </a:r>
            <a:r>
              <a:rPr sz="1000" b="1" spc="-25" dirty="0">
                <a:latin typeface="Calibri"/>
                <a:cs typeface="Calibri"/>
              </a:rPr>
              <a:t> </a:t>
            </a:r>
            <a:r>
              <a:rPr sz="1000" b="1" spc="65" dirty="0">
                <a:latin typeface="Calibri"/>
                <a:cs typeface="Calibri"/>
              </a:rPr>
              <a:t>διαχείρισης</a:t>
            </a:r>
            <a:endParaRPr sz="1000" dirty="0">
              <a:latin typeface="Calibri"/>
              <a:cs typeface="Calibri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l-GR" sz="1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Συσκευή διαχείρισης δικτύου</a:t>
            </a:r>
            <a:r>
              <a:rPr kumimoji="0" lang="el-GR" altLang="el-GR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για την </a:t>
            </a:r>
            <a:r>
              <a:rPr kumimoji="0" lang="el-GR" altLang="el-GR" sz="1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παρακολούθηση της δικτυακής κίνησης</a:t>
            </a:r>
            <a:r>
              <a:rPr kumimoji="0" lang="el-GR" altLang="el-GR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με χρήση </a:t>
            </a:r>
            <a:r>
              <a:rPr kumimoji="0" lang="el-GR" altLang="el-GR" sz="10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Kali</a:t>
            </a:r>
            <a:r>
              <a:rPr kumimoji="0" lang="el-GR" altLang="el-GR" sz="1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l-GR" altLang="el-GR" sz="10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Linux</a:t>
            </a:r>
            <a:r>
              <a:rPr kumimoji="0" lang="el-GR" altLang="el-GR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l-GR" sz="10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Wazuh</a:t>
            </a:r>
            <a:r>
              <a:rPr kumimoji="0" lang="el-GR" altLang="el-GR" sz="1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Server:</a:t>
            </a:r>
            <a:r>
              <a:rPr kumimoji="0" lang="el-GR" altLang="el-GR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Οι σχετικές λεπτομέρειες θα αναλυθούν </a:t>
            </a:r>
            <a:r>
              <a:rPr kumimoji="0" lang="el-GR" altLang="el-GR" sz="1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σε επόμενη ενότητα</a:t>
            </a:r>
            <a:r>
              <a:rPr kumimoji="0" lang="el-GR" altLang="el-GR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.</a:t>
            </a:r>
          </a:p>
        </p:txBody>
      </p:sp>
      <p:sp>
        <p:nvSpPr>
          <p:cNvPr id="19" name="object 19"/>
          <p:cNvSpPr txBox="1"/>
          <p:nvPr/>
        </p:nvSpPr>
        <p:spPr>
          <a:xfrm>
            <a:off x="556259" y="4787543"/>
            <a:ext cx="4714240" cy="7791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05410" indent="-92710">
              <a:lnSpc>
                <a:spcPts val="1610"/>
              </a:lnSpc>
              <a:buClr>
                <a:srgbClr val="FFB800"/>
              </a:buClr>
              <a:buSzPct val="150000"/>
              <a:buFont typeface="Arial"/>
              <a:buChar char="▪"/>
              <a:tabLst>
                <a:tab pos="105410" algn="l"/>
              </a:tabLst>
            </a:pPr>
            <a:r>
              <a:rPr sz="1000" b="1" spc="75" dirty="0">
                <a:latin typeface="Calibri"/>
                <a:cs typeface="Calibri"/>
              </a:rPr>
              <a:t>Κακόβουλο</a:t>
            </a:r>
            <a:r>
              <a:rPr sz="1000" b="1" dirty="0">
                <a:latin typeface="Calibri"/>
                <a:cs typeface="Calibri"/>
              </a:rPr>
              <a:t> </a:t>
            </a:r>
            <a:r>
              <a:rPr sz="1000" b="1" spc="60" dirty="0">
                <a:latin typeface="Calibri"/>
                <a:cs typeface="Calibri"/>
              </a:rPr>
              <a:t>περιεχόμενο</a:t>
            </a:r>
            <a:endParaRPr sz="1000">
              <a:latin typeface="Calibri"/>
              <a:cs typeface="Calibri"/>
            </a:endParaRPr>
          </a:p>
          <a:p>
            <a:pPr marL="396875" marR="5080" lvl="1" indent="-182880" algn="just">
              <a:lnSpc>
                <a:spcPct val="100000"/>
              </a:lnSpc>
              <a:spcBef>
                <a:spcPts val="830"/>
              </a:spcBef>
              <a:buSzPct val="160000"/>
              <a:buFont typeface="Arial"/>
              <a:buChar char="▪"/>
              <a:tabLst>
                <a:tab pos="396875" algn="l"/>
              </a:tabLst>
            </a:pPr>
            <a:r>
              <a:rPr sz="1000" spc="75" dirty="0">
                <a:latin typeface="Calibri"/>
                <a:cs typeface="Calibri"/>
              </a:rPr>
              <a:t>Το</a:t>
            </a:r>
            <a:r>
              <a:rPr sz="1000" spc="80" dirty="0">
                <a:latin typeface="Calibri"/>
                <a:cs typeface="Calibri"/>
              </a:rPr>
              <a:t> </a:t>
            </a:r>
            <a:r>
              <a:rPr sz="1000" spc="50" dirty="0">
                <a:latin typeface="Calibri"/>
                <a:cs typeface="Calibri"/>
              </a:rPr>
              <a:t>Kali</a:t>
            </a:r>
            <a:r>
              <a:rPr sz="1000" spc="55" dirty="0">
                <a:latin typeface="Calibri"/>
                <a:cs typeface="Calibri"/>
              </a:rPr>
              <a:t> </a:t>
            </a:r>
            <a:r>
              <a:rPr sz="1000" spc="60" dirty="0">
                <a:latin typeface="Calibri"/>
                <a:cs typeface="Calibri"/>
              </a:rPr>
              <a:t>Linux</a:t>
            </a:r>
            <a:r>
              <a:rPr sz="1000" spc="65" dirty="0">
                <a:latin typeface="Calibri"/>
                <a:cs typeface="Calibri"/>
              </a:rPr>
              <a:t> </a:t>
            </a:r>
            <a:r>
              <a:rPr sz="1000" spc="80" dirty="0">
                <a:latin typeface="Calibri"/>
                <a:cs typeface="Calibri"/>
              </a:rPr>
              <a:t>θα</a:t>
            </a:r>
            <a:r>
              <a:rPr sz="1000" spc="85" dirty="0">
                <a:latin typeface="Calibri"/>
                <a:cs typeface="Calibri"/>
              </a:rPr>
              <a:t> </a:t>
            </a:r>
            <a:r>
              <a:rPr sz="1000" spc="65" dirty="0">
                <a:latin typeface="Calibri"/>
                <a:cs typeface="Calibri"/>
              </a:rPr>
              <a:t>χρησιμοποιηθεί</a:t>
            </a:r>
            <a:r>
              <a:rPr sz="1000" spc="70" dirty="0">
                <a:latin typeface="Calibri"/>
                <a:cs typeface="Calibri"/>
              </a:rPr>
              <a:t> </a:t>
            </a:r>
            <a:r>
              <a:rPr sz="1000" spc="60" dirty="0">
                <a:latin typeface="Calibri"/>
                <a:cs typeface="Calibri"/>
              </a:rPr>
              <a:t>για</a:t>
            </a:r>
            <a:r>
              <a:rPr sz="1000" spc="65" dirty="0">
                <a:latin typeface="Calibri"/>
                <a:cs typeface="Calibri"/>
              </a:rPr>
              <a:t> την</a:t>
            </a:r>
            <a:r>
              <a:rPr sz="1000" spc="70" dirty="0">
                <a:latin typeface="Calibri"/>
                <a:cs typeface="Calibri"/>
              </a:rPr>
              <a:t> </a:t>
            </a:r>
            <a:r>
              <a:rPr sz="1000" spc="75" dirty="0">
                <a:latin typeface="Calibri"/>
                <a:cs typeface="Calibri"/>
              </a:rPr>
              <a:t>προσομοίωση</a:t>
            </a:r>
            <a:r>
              <a:rPr sz="1000" spc="80" dirty="0">
                <a:latin typeface="Calibri"/>
                <a:cs typeface="Calibri"/>
              </a:rPr>
              <a:t> </a:t>
            </a:r>
            <a:r>
              <a:rPr sz="1000" spc="75" dirty="0">
                <a:latin typeface="Calibri"/>
                <a:cs typeface="Calibri"/>
              </a:rPr>
              <a:t>διαφόρων </a:t>
            </a:r>
            <a:r>
              <a:rPr sz="1000" spc="80" dirty="0">
                <a:latin typeface="Calibri"/>
                <a:cs typeface="Calibri"/>
              </a:rPr>
              <a:t> </a:t>
            </a:r>
            <a:r>
              <a:rPr sz="1000" spc="75" dirty="0">
                <a:latin typeface="Calibri"/>
                <a:cs typeface="Calibri"/>
              </a:rPr>
              <a:t>κακόβουλων </a:t>
            </a:r>
            <a:r>
              <a:rPr sz="1000" spc="70" dirty="0">
                <a:latin typeface="Calibri"/>
                <a:cs typeface="Calibri"/>
              </a:rPr>
              <a:t>δραστηριοτήτων </a:t>
            </a:r>
            <a:r>
              <a:rPr sz="1000" spc="75" dirty="0">
                <a:latin typeface="Calibri"/>
                <a:cs typeface="Calibri"/>
              </a:rPr>
              <a:t>που </a:t>
            </a:r>
            <a:r>
              <a:rPr sz="1000" spc="70" dirty="0">
                <a:latin typeface="Calibri"/>
                <a:cs typeface="Calibri"/>
              </a:rPr>
              <a:t>στοχεύουν συσκευές </a:t>
            </a:r>
            <a:r>
              <a:rPr sz="1000" spc="65" dirty="0">
                <a:latin typeface="Calibri"/>
                <a:cs typeface="Calibri"/>
              </a:rPr>
              <a:t>εντός </a:t>
            </a:r>
            <a:r>
              <a:rPr sz="1000" spc="70" dirty="0">
                <a:latin typeface="Calibri"/>
                <a:cs typeface="Calibri"/>
              </a:rPr>
              <a:t>αυτού </a:t>
            </a:r>
            <a:r>
              <a:rPr sz="1000" spc="75" dirty="0">
                <a:latin typeface="Calibri"/>
                <a:cs typeface="Calibri"/>
              </a:rPr>
              <a:t> </a:t>
            </a:r>
            <a:r>
              <a:rPr sz="1000" spc="70" dirty="0">
                <a:latin typeface="Calibri"/>
                <a:cs typeface="Calibri"/>
              </a:rPr>
              <a:t>του</a:t>
            </a:r>
            <a:r>
              <a:rPr sz="1000" spc="25" dirty="0">
                <a:latin typeface="Calibri"/>
                <a:cs typeface="Calibri"/>
              </a:rPr>
              <a:t> </a:t>
            </a:r>
            <a:r>
              <a:rPr sz="1000" spc="65" dirty="0">
                <a:latin typeface="Calibri"/>
                <a:cs typeface="Calibri"/>
              </a:rPr>
              <a:t>κλειστού</a:t>
            </a:r>
            <a:r>
              <a:rPr sz="1000" spc="30" dirty="0">
                <a:latin typeface="Calibri"/>
                <a:cs typeface="Calibri"/>
              </a:rPr>
              <a:t> </a:t>
            </a:r>
            <a:r>
              <a:rPr sz="1000" spc="60" dirty="0">
                <a:latin typeface="Calibri"/>
                <a:cs typeface="Calibri"/>
              </a:rPr>
              <a:t>δικτύου.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11244897" y="5664200"/>
            <a:ext cx="71755" cy="1244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50" spc="30" dirty="0">
                <a:latin typeface="Calibri"/>
                <a:cs typeface="Calibri"/>
              </a:rPr>
              <a:t>4</a:t>
            </a:r>
            <a:endParaRPr sz="6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6042660" cy="6879590"/>
            <a:chOff x="0" y="0"/>
            <a:chExt cx="6042660" cy="6879590"/>
          </a:xfrm>
        </p:grpSpPr>
        <p:sp>
          <p:nvSpPr>
            <p:cNvPr id="3" name="object 3"/>
            <p:cNvSpPr/>
            <p:nvPr/>
          </p:nvSpPr>
          <p:spPr>
            <a:xfrm>
              <a:off x="4497704" y="5112385"/>
              <a:ext cx="797560" cy="1738630"/>
            </a:xfrm>
            <a:custGeom>
              <a:avLst/>
              <a:gdLst/>
              <a:ahLst/>
              <a:cxnLst/>
              <a:rect l="l" t="t" r="r" b="b"/>
              <a:pathLst>
                <a:path w="797560" h="1738629">
                  <a:moveTo>
                    <a:pt x="609917" y="0"/>
                  </a:moveTo>
                  <a:lnTo>
                    <a:pt x="561340" y="6667"/>
                  </a:lnTo>
                  <a:lnTo>
                    <a:pt x="516572" y="25400"/>
                  </a:lnTo>
                  <a:lnTo>
                    <a:pt x="478155" y="55244"/>
                  </a:lnTo>
                  <a:lnTo>
                    <a:pt x="448310" y="94614"/>
                  </a:lnTo>
                  <a:lnTo>
                    <a:pt x="428625" y="142239"/>
                  </a:lnTo>
                  <a:lnTo>
                    <a:pt x="0" y="1738629"/>
                  </a:lnTo>
                  <a:lnTo>
                    <a:pt x="27940" y="1738629"/>
                  </a:lnTo>
                  <a:lnTo>
                    <a:pt x="453707" y="148907"/>
                  </a:lnTo>
                  <a:lnTo>
                    <a:pt x="470217" y="107950"/>
                  </a:lnTo>
                  <a:lnTo>
                    <a:pt x="496252" y="74294"/>
                  </a:lnTo>
                  <a:lnTo>
                    <a:pt x="529272" y="48577"/>
                  </a:lnTo>
                  <a:lnTo>
                    <a:pt x="567690" y="32384"/>
                  </a:lnTo>
                  <a:lnTo>
                    <a:pt x="609282" y="26669"/>
                  </a:lnTo>
                  <a:lnTo>
                    <a:pt x="698432" y="26669"/>
                  </a:lnTo>
                  <a:lnTo>
                    <a:pt x="658812" y="6667"/>
                  </a:lnTo>
                  <a:lnTo>
                    <a:pt x="609917" y="0"/>
                  </a:lnTo>
                  <a:close/>
                </a:path>
                <a:path w="797560" h="1738629">
                  <a:moveTo>
                    <a:pt x="698432" y="26669"/>
                  </a:moveTo>
                  <a:lnTo>
                    <a:pt x="609282" y="26669"/>
                  </a:lnTo>
                  <a:lnTo>
                    <a:pt x="652145" y="32384"/>
                  </a:lnTo>
                  <a:lnTo>
                    <a:pt x="709295" y="60959"/>
                  </a:lnTo>
                  <a:lnTo>
                    <a:pt x="750252" y="109537"/>
                  </a:lnTo>
                  <a:lnTo>
                    <a:pt x="770572" y="170497"/>
                  </a:lnTo>
                  <a:lnTo>
                    <a:pt x="771525" y="202882"/>
                  </a:lnTo>
                  <a:lnTo>
                    <a:pt x="766127" y="235584"/>
                  </a:lnTo>
                  <a:lnTo>
                    <a:pt x="362585" y="1738629"/>
                  </a:lnTo>
                  <a:lnTo>
                    <a:pt x="390207" y="1738629"/>
                  </a:lnTo>
                  <a:lnTo>
                    <a:pt x="791210" y="242252"/>
                  </a:lnTo>
                  <a:lnTo>
                    <a:pt x="797560" y="204787"/>
                  </a:lnTo>
                  <a:lnTo>
                    <a:pt x="796290" y="167322"/>
                  </a:lnTo>
                  <a:lnTo>
                    <a:pt x="772795" y="96202"/>
                  </a:lnTo>
                  <a:lnTo>
                    <a:pt x="724217" y="39687"/>
                  </a:lnTo>
                  <a:lnTo>
                    <a:pt x="698432" y="26669"/>
                  </a:lnTo>
                  <a:close/>
                </a:path>
              </a:pathLst>
            </a:custGeom>
            <a:solidFill>
              <a:srgbClr val="D679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2933700" y="635"/>
              <a:ext cx="1818639" cy="6857365"/>
            </a:xfrm>
            <a:custGeom>
              <a:avLst/>
              <a:gdLst/>
              <a:ahLst/>
              <a:cxnLst/>
              <a:rect l="l" t="t" r="r" b="b"/>
              <a:pathLst>
                <a:path w="1818639" h="6857365">
                  <a:moveTo>
                    <a:pt x="1818322" y="0"/>
                  </a:moveTo>
                  <a:lnTo>
                    <a:pt x="0" y="6857365"/>
                  </a:lnTo>
                </a:path>
              </a:pathLst>
            </a:custGeom>
            <a:ln w="22225">
              <a:solidFill>
                <a:srgbClr val="D6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3497579" y="18097"/>
              <a:ext cx="2545080" cy="6837045"/>
            </a:xfrm>
            <a:custGeom>
              <a:avLst/>
              <a:gdLst/>
              <a:ahLst/>
              <a:cxnLst/>
              <a:rect l="l" t="t" r="r" b="b"/>
              <a:pathLst>
                <a:path w="2545079" h="6837045">
                  <a:moveTo>
                    <a:pt x="1321435" y="2282825"/>
                  </a:moveTo>
                  <a:lnTo>
                    <a:pt x="1271587" y="2291080"/>
                  </a:lnTo>
                  <a:lnTo>
                    <a:pt x="1226185" y="2312352"/>
                  </a:lnTo>
                  <a:lnTo>
                    <a:pt x="1187767" y="2345055"/>
                  </a:lnTo>
                  <a:lnTo>
                    <a:pt x="1159510" y="2388870"/>
                  </a:lnTo>
                  <a:lnTo>
                    <a:pt x="1159510" y="2390140"/>
                  </a:lnTo>
                  <a:lnTo>
                    <a:pt x="819150" y="3658235"/>
                  </a:lnTo>
                  <a:lnTo>
                    <a:pt x="0" y="6835457"/>
                  </a:lnTo>
                  <a:lnTo>
                    <a:pt x="6667" y="6836092"/>
                  </a:lnTo>
                  <a:lnTo>
                    <a:pt x="20955" y="6836727"/>
                  </a:lnTo>
                  <a:lnTo>
                    <a:pt x="26670" y="6836727"/>
                  </a:lnTo>
                  <a:lnTo>
                    <a:pt x="843365" y="3664267"/>
                  </a:lnTo>
                  <a:lnTo>
                    <a:pt x="1183322" y="2397760"/>
                  </a:lnTo>
                  <a:lnTo>
                    <a:pt x="1208087" y="2360295"/>
                  </a:lnTo>
                  <a:lnTo>
                    <a:pt x="1241107" y="2332037"/>
                  </a:lnTo>
                  <a:lnTo>
                    <a:pt x="1279842" y="2313940"/>
                  </a:lnTo>
                  <a:lnTo>
                    <a:pt x="1322705" y="2307272"/>
                  </a:lnTo>
                  <a:lnTo>
                    <a:pt x="1417637" y="2307272"/>
                  </a:lnTo>
                  <a:lnTo>
                    <a:pt x="1372870" y="2289175"/>
                  </a:lnTo>
                  <a:lnTo>
                    <a:pt x="1321435" y="2282825"/>
                  </a:lnTo>
                  <a:close/>
                </a:path>
                <a:path w="2545079" h="6837045">
                  <a:moveTo>
                    <a:pt x="1417637" y="2307272"/>
                  </a:moveTo>
                  <a:lnTo>
                    <a:pt x="1322705" y="2307272"/>
                  </a:lnTo>
                  <a:lnTo>
                    <a:pt x="1366837" y="2312987"/>
                  </a:lnTo>
                  <a:lnTo>
                    <a:pt x="1412557" y="2333942"/>
                  </a:lnTo>
                  <a:lnTo>
                    <a:pt x="1448435" y="2366962"/>
                  </a:lnTo>
                  <a:lnTo>
                    <a:pt x="1472565" y="2408872"/>
                  </a:lnTo>
                  <a:lnTo>
                    <a:pt x="1483042" y="2456180"/>
                  </a:lnTo>
                  <a:lnTo>
                    <a:pt x="1477962" y="2506345"/>
                  </a:lnTo>
                  <a:lnTo>
                    <a:pt x="1220152" y="3457575"/>
                  </a:lnTo>
                  <a:lnTo>
                    <a:pt x="1214120" y="3492817"/>
                  </a:lnTo>
                  <a:lnTo>
                    <a:pt x="1215072" y="3525837"/>
                  </a:lnTo>
                  <a:lnTo>
                    <a:pt x="1215072" y="3528377"/>
                  </a:lnTo>
                  <a:lnTo>
                    <a:pt x="1223010" y="3562985"/>
                  </a:lnTo>
                  <a:lnTo>
                    <a:pt x="1258570" y="3626167"/>
                  </a:lnTo>
                  <a:lnTo>
                    <a:pt x="1314767" y="3669665"/>
                  </a:lnTo>
                  <a:lnTo>
                    <a:pt x="1397635" y="3688715"/>
                  </a:lnTo>
                  <a:lnTo>
                    <a:pt x="1444625" y="3682365"/>
                  </a:lnTo>
                  <a:lnTo>
                    <a:pt x="1487805" y="3664267"/>
                  </a:lnTo>
                  <a:lnTo>
                    <a:pt x="1490662" y="3662362"/>
                  </a:lnTo>
                  <a:lnTo>
                    <a:pt x="1403985" y="3662362"/>
                  </a:lnTo>
                  <a:lnTo>
                    <a:pt x="1354137" y="3656965"/>
                  </a:lnTo>
                  <a:lnTo>
                    <a:pt x="1299210" y="3629977"/>
                  </a:lnTo>
                  <a:lnTo>
                    <a:pt x="1259205" y="3583940"/>
                  </a:lnTo>
                  <a:lnTo>
                    <a:pt x="1239202" y="3525837"/>
                  </a:lnTo>
                  <a:lnTo>
                    <a:pt x="1238567" y="3495040"/>
                  </a:lnTo>
                  <a:lnTo>
                    <a:pt x="1243965" y="3463925"/>
                  </a:lnTo>
                  <a:lnTo>
                    <a:pt x="1502092" y="2512695"/>
                  </a:lnTo>
                  <a:lnTo>
                    <a:pt x="1508442" y="2464117"/>
                  </a:lnTo>
                  <a:lnTo>
                    <a:pt x="1502092" y="2417127"/>
                  </a:lnTo>
                  <a:lnTo>
                    <a:pt x="1483995" y="2373630"/>
                  </a:lnTo>
                  <a:lnTo>
                    <a:pt x="1455737" y="2336482"/>
                  </a:lnTo>
                  <a:lnTo>
                    <a:pt x="1418272" y="2307590"/>
                  </a:lnTo>
                  <a:lnTo>
                    <a:pt x="1417637" y="2307272"/>
                  </a:lnTo>
                  <a:close/>
                </a:path>
                <a:path w="2545079" h="6837045">
                  <a:moveTo>
                    <a:pt x="2545080" y="0"/>
                  </a:moveTo>
                  <a:lnTo>
                    <a:pt x="2518410" y="0"/>
                  </a:lnTo>
                  <a:lnTo>
                    <a:pt x="1939290" y="2100580"/>
                  </a:lnTo>
                  <a:lnTo>
                    <a:pt x="1547495" y="3545840"/>
                  </a:lnTo>
                  <a:lnTo>
                    <a:pt x="1526540" y="3591560"/>
                  </a:lnTo>
                  <a:lnTo>
                    <a:pt x="1493520" y="3627755"/>
                  </a:lnTo>
                  <a:lnTo>
                    <a:pt x="1451610" y="3651885"/>
                  </a:lnTo>
                  <a:lnTo>
                    <a:pt x="1403985" y="3662362"/>
                  </a:lnTo>
                  <a:lnTo>
                    <a:pt x="1490662" y="3662362"/>
                  </a:lnTo>
                  <a:lnTo>
                    <a:pt x="1525270" y="3636010"/>
                  </a:lnTo>
                  <a:lnTo>
                    <a:pt x="1554162" y="3598545"/>
                  </a:lnTo>
                  <a:lnTo>
                    <a:pt x="1572895" y="3553460"/>
                  </a:lnTo>
                  <a:lnTo>
                    <a:pt x="1964690" y="2108200"/>
                  </a:lnTo>
                  <a:lnTo>
                    <a:pt x="2540000" y="16510"/>
                  </a:lnTo>
                  <a:lnTo>
                    <a:pt x="2543810" y="3810"/>
                  </a:lnTo>
                  <a:lnTo>
                    <a:pt x="2545080" y="0"/>
                  </a:lnTo>
                  <a:close/>
                </a:path>
              </a:pathLst>
            </a:custGeom>
            <a:solidFill>
              <a:srgbClr val="FFB8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5841364" cy="6858000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9917430" y="33019"/>
            <a:ext cx="2174240" cy="1244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50" spc="60" dirty="0">
                <a:solidFill>
                  <a:srgbClr val="FFFFFF"/>
                </a:solidFill>
                <a:latin typeface="Calibri"/>
                <a:cs typeface="Calibri"/>
              </a:rPr>
              <a:t>CSP004_C_E:</a:t>
            </a:r>
            <a:r>
              <a:rPr sz="65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650" spc="55" dirty="0">
                <a:solidFill>
                  <a:srgbClr val="FFFFFF"/>
                </a:solidFill>
                <a:latin typeface="Calibri"/>
                <a:cs typeface="Calibri"/>
              </a:rPr>
              <a:t>Abdelkader</a:t>
            </a:r>
            <a:r>
              <a:rPr sz="65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650" spc="60" dirty="0">
                <a:solidFill>
                  <a:srgbClr val="FFFFFF"/>
                </a:solidFill>
                <a:latin typeface="Calibri"/>
                <a:cs typeface="Calibri"/>
              </a:rPr>
              <a:t>Shaaban</a:t>
            </a:r>
            <a:r>
              <a:rPr sz="65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650" spc="55" dirty="0">
                <a:solidFill>
                  <a:srgbClr val="FFFFFF"/>
                </a:solidFill>
                <a:latin typeface="Calibri"/>
                <a:cs typeface="Calibri"/>
              </a:rPr>
              <a:t>και</a:t>
            </a:r>
            <a:r>
              <a:rPr sz="650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650" spc="50" dirty="0">
                <a:solidFill>
                  <a:srgbClr val="FFFFFF"/>
                </a:solidFill>
                <a:latin typeface="Calibri"/>
                <a:cs typeface="Calibri"/>
              </a:rPr>
              <a:t>Stefan</a:t>
            </a:r>
            <a:r>
              <a:rPr sz="650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650" spc="50" dirty="0">
                <a:solidFill>
                  <a:srgbClr val="FFFFFF"/>
                </a:solidFill>
                <a:latin typeface="Calibri"/>
                <a:cs typeface="Calibri"/>
              </a:rPr>
              <a:t>Schauer</a:t>
            </a:r>
            <a:endParaRPr sz="650">
              <a:latin typeface="Calibri"/>
              <a:cs typeface="Calibri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5920104" y="2826656"/>
            <a:ext cx="2521585" cy="724535"/>
          </a:xfrm>
          <a:prstGeom prst="rect">
            <a:avLst/>
          </a:prstGeom>
        </p:spPr>
        <p:txBody>
          <a:bodyPr vert="horz" wrap="square" lIns="0" tIns="628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95"/>
              </a:spcBef>
            </a:pPr>
            <a:r>
              <a:rPr sz="2250" spc="114" dirty="0"/>
              <a:t>Επιθετικά</a:t>
            </a:r>
            <a:r>
              <a:rPr sz="2250" spc="85" dirty="0"/>
              <a:t> </a:t>
            </a:r>
            <a:r>
              <a:rPr sz="2250" spc="100" dirty="0"/>
              <a:t>εργαλεία</a:t>
            </a:r>
            <a:endParaRPr sz="2250"/>
          </a:p>
          <a:p>
            <a:pPr marL="12700">
              <a:lnSpc>
                <a:spcPct val="100000"/>
              </a:lnSpc>
              <a:spcBef>
                <a:spcPts val="305"/>
              </a:spcBef>
            </a:pPr>
            <a:r>
              <a:rPr sz="1750" spc="85" dirty="0">
                <a:solidFill>
                  <a:srgbClr val="FFB800"/>
                </a:solidFill>
              </a:rPr>
              <a:t>Scapy</a:t>
            </a:r>
            <a:endParaRPr sz="1750"/>
          </a:p>
        </p:txBody>
      </p:sp>
      <p:pic>
        <p:nvPicPr>
          <p:cNvPr id="9" name="object 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549832" y="5747702"/>
            <a:ext cx="3246120" cy="602297"/>
          </a:xfrm>
          <a:prstGeom prst="rect">
            <a:avLst/>
          </a:prstGeom>
        </p:spPr>
      </p:pic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218227" y="5203507"/>
            <a:ext cx="46355" cy="825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615"/>
              </a:lnSpc>
            </a:pPr>
            <a:r>
              <a:rPr sz="650" spc="30" dirty="0">
                <a:latin typeface="Calibri"/>
                <a:cs typeface="Calibri"/>
              </a:rPr>
              <a:t>6</a:t>
            </a:r>
            <a:endParaRPr sz="650">
              <a:latin typeface="Calibri"/>
              <a:cs typeface="Calibri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5279072" y="0"/>
            <a:ext cx="6481445" cy="6879590"/>
            <a:chOff x="5279072" y="0"/>
            <a:chExt cx="6481445" cy="6879590"/>
          </a:xfrm>
        </p:grpSpPr>
        <p:sp>
          <p:nvSpPr>
            <p:cNvPr id="4" name="object 4"/>
            <p:cNvSpPr/>
            <p:nvPr/>
          </p:nvSpPr>
          <p:spPr>
            <a:xfrm>
              <a:off x="6894512" y="635"/>
              <a:ext cx="1818639" cy="6857365"/>
            </a:xfrm>
            <a:custGeom>
              <a:avLst/>
              <a:gdLst/>
              <a:ahLst/>
              <a:cxnLst/>
              <a:rect l="l" t="t" r="r" b="b"/>
              <a:pathLst>
                <a:path w="1818640" h="6857365">
                  <a:moveTo>
                    <a:pt x="0" y="6857365"/>
                  </a:moveTo>
                  <a:lnTo>
                    <a:pt x="1818322" y="0"/>
                  </a:lnTo>
                </a:path>
              </a:pathLst>
            </a:custGeom>
            <a:ln w="22224">
              <a:solidFill>
                <a:srgbClr val="D6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7895589" y="5207317"/>
              <a:ext cx="755650" cy="1644650"/>
            </a:xfrm>
            <a:custGeom>
              <a:avLst/>
              <a:gdLst/>
              <a:ahLst/>
              <a:cxnLst/>
              <a:rect l="l" t="t" r="r" b="b"/>
              <a:pathLst>
                <a:path w="755650" h="1644650">
                  <a:moveTo>
                    <a:pt x="577850" y="0"/>
                  </a:moveTo>
                  <a:lnTo>
                    <a:pt x="531812" y="6350"/>
                  </a:lnTo>
                  <a:lnTo>
                    <a:pt x="489584" y="24130"/>
                  </a:lnTo>
                  <a:lnTo>
                    <a:pt x="453072" y="52387"/>
                  </a:lnTo>
                  <a:lnTo>
                    <a:pt x="424497" y="89535"/>
                  </a:lnTo>
                  <a:lnTo>
                    <a:pt x="406082" y="134620"/>
                  </a:lnTo>
                  <a:lnTo>
                    <a:pt x="0" y="1644650"/>
                  </a:lnTo>
                  <a:lnTo>
                    <a:pt x="26352" y="1644650"/>
                  </a:lnTo>
                  <a:lnTo>
                    <a:pt x="429894" y="140970"/>
                  </a:lnTo>
                  <a:lnTo>
                    <a:pt x="449897" y="95250"/>
                  </a:lnTo>
                  <a:lnTo>
                    <a:pt x="481964" y="59372"/>
                  </a:lnTo>
                  <a:lnTo>
                    <a:pt x="522604" y="35560"/>
                  </a:lnTo>
                  <a:lnTo>
                    <a:pt x="569277" y="25400"/>
                  </a:lnTo>
                  <a:lnTo>
                    <a:pt x="661727" y="25400"/>
                  </a:lnTo>
                  <a:lnTo>
                    <a:pt x="624204" y="6350"/>
                  </a:lnTo>
                  <a:lnTo>
                    <a:pt x="577850" y="0"/>
                  </a:lnTo>
                  <a:close/>
                </a:path>
                <a:path w="755650" h="1644650">
                  <a:moveTo>
                    <a:pt x="661727" y="25400"/>
                  </a:moveTo>
                  <a:lnTo>
                    <a:pt x="569277" y="25400"/>
                  </a:lnTo>
                  <a:lnTo>
                    <a:pt x="617854" y="30797"/>
                  </a:lnTo>
                  <a:lnTo>
                    <a:pt x="671829" y="57785"/>
                  </a:lnTo>
                  <a:lnTo>
                    <a:pt x="710882" y="103822"/>
                  </a:lnTo>
                  <a:lnTo>
                    <a:pt x="729932" y="161290"/>
                  </a:lnTo>
                  <a:lnTo>
                    <a:pt x="730884" y="192087"/>
                  </a:lnTo>
                  <a:lnTo>
                    <a:pt x="725804" y="222885"/>
                  </a:lnTo>
                  <a:lnTo>
                    <a:pt x="343534" y="1644650"/>
                  </a:lnTo>
                  <a:lnTo>
                    <a:pt x="369887" y="1644650"/>
                  </a:lnTo>
                  <a:lnTo>
                    <a:pt x="749617" y="229235"/>
                  </a:lnTo>
                  <a:lnTo>
                    <a:pt x="755650" y="193675"/>
                  </a:lnTo>
                  <a:lnTo>
                    <a:pt x="754379" y="158115"/>
                  </a:lnTo>
                  <a:lnTo>
                    <a:pt x="732154" y="90805"/>
                  </a:lnTo>
                  <a:lnTo>
                    <a:pt x="686117" y="37782"/>
                  </a:lnTo>
                  <a:lnTo>
                    <a:pt x="661727" y="25400"/>
                  </a:lnTo>
                  <a:close/>
                </a:path>
              </a:pathLst>
            </a:custGeom>
            <a:solidFill>
              <a:srgbClr val="D679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549832" y="6167437"/>
              <a:ext cx="3293427" cy="611187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279072" y="2125662"/>
              <a:ext cx="6481445" cy="4732020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474017" y="2320924"/>
              <a:ext cx="5911532" cy="4457700"/>
            </a:xfrm>
            <a:prstGeom prst="rect">
              <a:avLst/>
            </a:prstGeom>
          </p:spPr>
        </p:pic>
      </p:grpSp>
      <p:sp>
        <p:nvSpPr>
          <p:cNvPr id="9" name="object 9"/>
          <p:cNvSpPr txBox="1"/>
          <p:nvPr/>
        </p:nvSpPr>
        <p:spPr>
          <a:xfrm>
            <a:off x="9917430" y="33019"/>
            <a:ext cx="2174240" cy="1244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50" spc="60" dirty="0">
                <a:latin typeface="Calibri"/>
                <a:cs typeface="Calibri"/>
              </a:rPr>
              <a:t>CSP004_C_E:</a:t>
            </a:r>
            <a:r>
              <a:rPr sz="650" spc="35" dirty="0">
                <a:latin typeface="Calibri"/>
                <a:cs typeface="Calibri"/>
              </a:rPr>
              <a:t> </a:t>
            </a:r>
            <a:r>
              <a:rPr sz="650" spc="55" dirty="0">
                <a:latin typeface="Calibri"/>
                <a:cs typeface="Calibri"/>
              </a:rPr>
              <a:t>Abdelkader</a:t>
            </a:r>
            <a:r>
              <a:rPr sz="650" spc="30" dirty="0">
                <a:latin typeface="Calibri"/>
                <a:cs typeface="Calibri"/>
              </a:rPr>
              <a:t> </a:t>
            </a:r>
            <a:r>
              <a:rPr sz="650" spc="60" dirty="0">
                <a:latin typeface="Calibri"/>
                <a:cs typeface="Calibri"/>
              </a:rPr>
              <a:t>Shaaban</a:t>
            </a:r>
            <a:r>
              <a:rPr sz="650" spc="40" dirty="0">
                <a:latin typeface="Calibri"/>
                <a:cs typeface="Calibri"/>
              </a:rPr>
              <a:t> </a:t>
            </a:r>
            <a:r>
              <a:rPr sz="650" spc="55" dirty="0">
                <a:latin typeface="Calibri"/>
                <a:cs typeface="Calibri"/>
              </a:rPr>
              <a:t>και</a:t>
            </a:r>
            <a:r>
              <a:rPr sz="650" spc="25" dirty="0">
                <a:latin typeface="Calibri"/>
                <a:cs typeface="Calibri"/>
              </a:rPr>
              <a:t> </a:t>
            </a:r>
            <a:r>
              <a:rPr sz="650" spc="50" dirty="0">
                <a:latin typeface="Calibri"/>
                <a:cs typeface="Calibri"/>
              </a:rPr>
              <a:t>Stefan</a:t>
            </a:r>
            <a:r>
              <a:rPr sz="650" spc="25" dirty="0">
                <a:latin typeface="Calibri"/>
                <a:cs typeface="Calibri"/>
              </a:rPr>
              <a:t> </a:t>
            </a:r>
            <a:r>
              <a:rPr sz="650" spc="50" dirty="0">
                <a:latin typeface="Calibri"/>
                <a:cs typeface="Calibri"/>
              </a:rPr>
              <a:t>Schauer</a:t>
            </a:r>
            <a:endParaRPr sz="650">
              <a:latin typeface="Calibri"/>
              <a:cs typeface="Calibri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396240" y="725804"/>
            <a:ext cx="6328410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170" dirty="0">
                <a:solidFill>
                  <a:srgbClr val="000000"/>
                </a:solidFill>
              </a:rPr>
              <a:t>SCAPY:</a:t>
            </a:r>
            <a:r>
              <a:rPr spc="200" dirty="0">
                <a:solidFill>
                  <a:srgbClr val="000000"/>
                </a:solidFill>
              </a:rPr>
              <a:t> </a:t>
            </a:r>
            <a:r>
              <a:rPr spc="165" dirty="0">
                <a:solidFill>
                  <a:srgbClr val="000000"/>
                </a:solidFill>
              </a:rPr>
              <a:t>Δημιουργία/Αποστολή</a:t>
            </a:r>
            <a:r>
              <a:rPr spc="215" dirty="0">
                <a:solidFill>
                  <a:srgbClr val="000000"/>
                </a:solidFill>
              </a:rPr>
              <a:t> </a:t>
            </a:r>
            <a:r>
              <a:rPr spc="145" dirty="0">
                <a:solidFill>
                  <a:srgbClr val="000000"/>
                </a:solidFill>
              </a:rPr>
              <a:t>πακέτου</a:t>
            </a:r>
            <a:r>
              <a:rPr spc="195" dirty="0">
                <a:solidFill>
                  <a:srgbClr val="000000"/>
                </a:solidFill>
              </a:rPr>
              <a:t> </a:t>
            </a:r>
            <a:r>
              <a:rPr spc="150" dirty="0">
                <a:solidFill>
                  <a:srgbClr val="000000"/>
                </a:solidFill>
              </a:rPr>
              <a:t>δεδομένων</a:t>
            </a:r>
          </a:p>
        </p:txBody>
      </p:sp>
      <p:sp>
        <p:nvSpPr>
          <p:cNvPr id="11" name="object 11"/>
          <p:cNvSpPr txBox="1"/>
          <p:nvPr/>
        </p:nvSpPr>
        <p:spPr>
          <a:xfrm>
            <a:off x="2682239" y="1226502"/>
            <a:ext cx="9201785" cy="590550"/>
          </a:xfrm>
          <a:prstGeom prst="rect">
            <a:avLst/>
          </a:prstGeom>
        </p:spPr>
        <p:txBody>
          <a:bodyPr vert="horz" wrap="square" lIns="0" tIns="4381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45"/>
              </a:spcBef>
            </a:pPr>
            <a:r>
              <a:rPr sz="1100" spc="110" dirty="0">
                <a:latin typeface="Calibri"/>
                <a:cs typeface="Calibri"/>
              </a:rPr>
              <a:t>Το</a:t>
            </a:r>
            <a:r>
              <a:rPr sz="1100" spc="55" dirty="0">
                <a:latin typeface="Calibri"/>
                <a:cs typeface="Calibri"/>
              </a:rPr>
              <a:t> </a:t>
            </a:r>
            <a:r>
              <a:rPr sz="1100" spc="100" dirty="0">
                <a:latin typeface="Calibri"/>
                <a:cs typeface="Calibri"/>
              </a:rPr>
              <a:t>Scapy</a:t>
            </a:r>
            <a:r>
              <a:rPr sz="1100" spc="50" dirty="0">
                <a:latin typeface="Calibri"/>
                <a:cs typeface="Calibri"/>
              </a:rPr>
              <a:t> </a:t>
            </a:r>
            <a:r>
              <a:rPr sz="1100" spc="100" dirty="0">
                <a:latin typeface="Calibri"/>
                <a:cs typeface="Calibri"/>
              </a:rPr>
              <a:t>μπορεί</a:t>
            </a:r>
            <a:r>
              <a:rPr sz="1100" spc="50" dirty="0">
                <a:latin typeface="Calibri"/>
                <a:cs typeface="Calibri"/>
              </a:rPr>
              <a:t> </a:t>
            </a:r>
            <a:r>
              <a:rPr sz="1100" spc="100" dirty="0">
                <a:latin typeface="Calibri"/>
                <a:cs typeface="Calibri"/>
              </a:rPr>
              <a:t>επίσης</a:t>
            </a:r>
            <a:r>
              <a:rPr sz="1100" spc="50" dirty="0">
                <a:latin typeface="Calibri"/>
                <a:cs typeface="Calibri"/>
              </a:rPr>
              <a:t> </a:t>
            </a:r>
            <a:r>
              <a:rPr sz="1100" spc="110" dirty="0">
                <a:latin typeface="Calibri"/>
                <a:cs typeface="Calibri"/>
              </a:rPr>
              <a:t>να</a:t>
            </a:r>
            <a:r>
              <a:rPr sz="1100" spc="55" dirty="0">
                <a:latin typeface="Calibri"/>
                <a:cs typeface="Calibri"/>
              </a:rPr>
              <a:t> </a:t>
            </a:r>
            <a:r>
              <a:rPr sz="1100" spc="110" dirty="0">
                <a:latin typeface="Calibri"/>
                <a:cs typeface="Calibri"/>
              </a:rPr>
              <a:t>αποδώσει</a:t>
            </a:r>
            <a:r>
              <a:rPr sz="1100" spc="50" dirty="0">
                <a:latin typeface="Calibri"/>
                <a:cs typeface="Calibri"/>
              </a:rPr>
              <a:t> </a:t>
            </a:r>
            <a:r>
              <a:rPr sz="1100" spc="100" dirty="0">
                <a:latin typeface="Calibri"/>
                <a:cs typeface="Calibri"/>
              </a:rPr>
              <a:t>την</a:t>
            </a:r>
            <a:r>
              <a:rPr sz="1100" spc="45" dirty="0">
                <a:latin typeface="Calibri"/>
                <a:cs typeface="Calibri"/>
              </a:rPr>
              <a:t> </a:t>
            </a:r>
            <a:r>
              <a:rPr sz="1100" spc="100" dirty="0">
                <a:latin typeface="Calibri"/>
                <a:cs typeface="Calibri"/>
              </a:rPr>
              <a:t>επίθεση</a:t>
            </a:r>
            <a:r>
              <a:rPr sz="1100" spc="55" dirty="0">
                <a:latin typeface="Calibri"/>
                <a:cs typeface="Calibri"/>
              </a:rPr>
              <a:t> </a:t>
            </a:r>
            <a:r>
              <a:rPr sz="1100" spc="120" dirty="0">
                <a:latin typeface="Calibri"/>
                <a:cs typeface="Calibri"/>
              </a:rPr>
              <a:t>ARP</a:t>
            </a:r>
            <a:r>
              <a:rPr sz="1100" spc="50" dirty="0">
                <a:latin typeface="Calibri"/>
                <a:cs typeface="Calibri"/>
              </a:rPr>
              <a:t> </a:t>
            </a:r>
            <a:r>
              <a:rPr sz="1100" spc="95" dirty="0">
                <a:latin typeface="Calibri"/>
                <a:cs typeface="Calibri"/>
              </a:rPr>
              <a:t>Spoofing</a:t>
            </a:r>
            <a:r>
              <a:rPr sz="1100" spc="50" dirty="0">
                <a:latin typeface="Calibri"/>
                <a:cs typeface="Calibri"/>
              </a:rPr>
              <a:t> </a:t>
            </a:r>
            <a:r>
              <a:rPr sz="1100" spc="105" dirty="0">
                <a:latin typeface="Calibri"/>
                <a:cs typeface="Calibri"/>
              </a:rPr>
              <a:t>διαμορφώνοντας</a:t>
            </a:r>
            <a:r>
              <a:rPr sz="1100" spc="50" dirty="0">
                <a:latin typeface="Calibri"/>
                <a:cs typeface="Calibri"/>
              </a:rPr>
              <a:t> </a:t>
            </a:r>
            <a:r>
              <a:rPr sz="1100" spc="105" dirty="0">
                <a:latin typeface="Calibri"/>
                <a:cs typeface="Calibri"/>
              </a:rPr>
              <a:t>πακέτα</a:t>
            </a:r>
            <a:r>
              <a:rPr sz="1100" spc="50" dirty="0">
                <a:latin typeface="Calibri"/>
                <a:cs typeface="Calibri"/>
              </a:rPr>
              <a:t> </a:t>
            </a:r>
            <a:r>
              <a:rPr sz="1100" spc="110" dirty="0">
                <a:latin typeface="Calibri"/>
                <a:cs typeface="Calibri"/>
              </a:rPr>
              <a:t>δεδομένων</a:t>
            </a:r>
            <a:r>
              <a:rPr sz="1100" spc="45" dirty="0">
                <a:latin typeface="Calibri"/>
                <a:cs typeface="Calibri"/>
              </a:rPr>
              <a:t> </a:t>
            </a:r>
            <a:r>
              <a:rPr sz="1100" spc="114" dirty="0">
                <a:latin typeface="Calibri"/>
                <a:cs typeface="Calibri"/>
              </a:rPr>
              <a:t>ARP</a:t>
            </a:r>
            <a:r>
              <a:rPr sz="1100" spc="60" dirty="0">
                <a:latin typeface="Calibri"/>
                <a:cs typeface="Calibri"/>
              </a:rPr>
              <a:t> </a:t>
            </a:r>
            <a:r>
              <a:rPr sz="1100" spc="95" dirty="0">
                <a:latin typeface="Calibri"/>
                <a:cs typeface="Calibri"/>
              </a:rPr>
              <a:t>με</a:t>
            </a:r>
            <a:endParaRPr sz="1100">
              <a:latin typeface="Calibri"/>
              <a:cs typeface="Calibri"/>
            </a:endParaRPr>
          </a:p>
          <a:p>
            <a:pPr marL="12700" marR="5080">
              <a:lnSpc>
                <a:spcPct val="100000"/>
              </a:lnSpc>
              <a:spcBef>
                <a:spcPts val="250"/>
              </a:spcBef>
            </a:pPr>
            <a:r>
              <a:rPr sz="1100" spc="75" dirty="0">
                <a:latin typeface="Calibri"/>
                <a:cs typeface="Calibri"/>
              </a:rPr>
              <a:t>παραπλανητικές</a:t>
            </a:r>
            <a:r>
              <a:rPr sz="1100" spc="85" dirty="0">
                <a:latin typeface="Calibri"/>
                <a:cs typeface="Calibri"/>
              </a:rPr>
              <a:t> </a:t>
            </a:r>
            <a:r>
              <a:rPr sz="1100" spc="75" dirty="0">
                <a:latin typeface="Calibri"/>
                <a:cs typeface="Calibri"/>
              </a:rPr>
              <a:t>πληροφορίες</a:t>
            </a:r>
            <a:r>
              <a:rPr sz="1100" spc="85" dirty="0">
                <a:latin typeface="Calibri"/>
                <a:cs typeface="Calibri"/>
              </a:rPr>
              <a:t> </a:t>
            </a:r>
            <a:r>
              <a:rPr sz="1100" spc="70" dirty="0">
                <a:latin typeface="Calibri"/>
                <a:cs typeface="Calibri"/>
              </a:rPr>
              <a:t>για</a:t>
            </a:r>
            <a:r>
              <a:rPr sz="1100" spc="90" dirty="0">
                <a:latin typeface="Calibri"/>
                <a:cs typeface="Calibri"/>
              </a:rPr>
              <a:t> </a:t>
            </a:r>
            <a:r>
              <a:rPr sz="1100" spc="55" dirty="0">
                <a:latin typeface="Calibri"/>
                <a:cs typeface="Calibri"/>
              </a:rPr>
              <a:t>τις</a:t>
            </a:r>
            <a:r>
              <a:rPr sz="1100" spc="105" dirty="0">
                <a:latin typeface="Calibri"/>
                <a:cs typeface="Calibri"/>
              </a:rPr>
              <a:t> </a:t>
            </a:r>
            <a:r>
              <a:rPr sz="1100" spc="70" dirty="0">
                <a:latin typeface="Calibri"/>
                <a:cs typeface="Calibri"/>
              </a:rPr>
              <a:t>διευθύνσεις</a:t>
            </a:r>
            <a:r>
              <a:rPr sz="1100" spc="85" dirty="0">
                <a:latin typeface="Calibri"/>
                <a:cs typeface="Calibri"/>
              </a:rPr>
              <a:t> </a:t>
            </a:r>
            <a:r>
              <a:rPr sz="1100" spc="60" dirty="0">
                <a:latin typeface="Calibri"/>
                <a:cs typeface="Calibri"/>
              </a:rPr>
              <a:t>IP</a:t>
            </a:r>
            <a:r>
              <a:rPr sz="1100" spc="95" dirty="0">
                <a:latin typeface="Calibri"/>
                <a:cs typeface="Calibri"/>
              </a:rPr>
              <a:t> </a:t>
            </a:r>
            <a:r>
              <a:rPr sz="1100" spc="70" dirty="0">
                <a:latin typeface="Calibri"/>
                <a:cs typeface="Calibri"/>
              </a:rPr>
              <a:t>και</a:t>
            </a:r>
            <a:r>
              <a:rPr sz="1100" spc="90" dirty="0">
                <a:latin typeface="Calibri"/>
                <a:cs typeface="Calibri"/>
              </a:rPr>
              <a:t> </a:t>
            </a:r>
            <a:r>
              <a:rPr sz="1100" spc="105" dirty="0">
                <a:latin typeface="Calibri"/>
                <a:cs typeface="Calibri"/>
              </a:rPr>
              <a:t>MAC</a:t>
            </a:r>
            <a:r>
              <a:rPr sz="1100" spc="405" dirty="0">
                <a:latin typeface="Calibri"/>
                <a:cs typeface="Calibri"/>
              </a:rPr>
              <a:t> </a:t>
            </a:r>
            <a:r>
              <a:rPr sz="1100" spc="75" dirty="0">
                <a:latin typeface="Calibri"/>
                <a:cs typeface="Calibri"/>
              </a:rPr>
              <a:t>(Διεύθυνση</a:t>
            </a:r>
            <a:r>
              <a:rPr sz="1100" spc="395" dirty="0">
                <a:latin typeface="Calibri"/>
                <a:cs typeface="Calibri"/>
              </a:rPr>
              <a:t> </a:t>
            </a:r>
            <a:r>
              <a:rPr sz="1100" spc="80" dirty="0">
                <a:latin typeface="Calibri"/>
                <a:cs typeface="Calibri"/>
              </a:rPr>
              <a:t>φυσικού</a:t>
            </a:r>
            <a:r>
              <a:rPr sz="1100" spc="400" dirty="0">
                <a:latin typeface="Calibri"/>
                <a:cs typeface="Calibri"/>
              </a:rPr>
              <a:t> </a:t>
            </a:r>
            <a:r>
              <a:rPr sz="1100" spc="75" dirty="0">
                <a:latin typeface="Calibri"/>
                <a:cs typeface="Calibri"/>
              </a:rPr>
              <a:t>επιπέδου  </a:t>
            </a:r>
            <a:r>
              <a:rPr sz="1100" spc="70" dirty="0">
                <a:latin typeface="Calibri"/>
                <a:cs typeface="Calibri"/>
              </a:rPr>
              <a:t>δικτύου)</a:t>
            </a:r>
            <a:r>
              <a:rPr sz="1100" spc="85" dirty="0">
                <a:latin typeface="Calibri"/>
                <a:cs typeface="Calibri"/>
              </a:rPr>
              <a:t> </a:t>
            </a:r>
            <a:r>
              <a:rPr sz="1100" spc="70" dirty="0">
                <a:latin typeface="Calibri"/>
                <a:cs typeface="Calibri"/>
              </a:rPr>
              <a:t>της</a:t>
            </a:r>
            <a:r>
              <a:rPr sz="1100" spc="80" dirty="0">
                <a:latin typeface="Calibri"/>
                <a:cs typeface="Calibri"/>
              </a:rPr>
              <a:t> </a:t>
            </a:r>
            <a:r>
              <a:rPr sz="1100" spc="70" dirty="0">
                <a:latin typeface="Calibri"/>
                <a:cs typeface="Calibri"/>
              </a:rPr>
              <a:t>πηγής,</a:t>
            </a:r>
            <a:r>
              <a:rPr sz="1100" spc="80" dirty="0">
                <a:latin typeface="Calibri"/>
                <a:cs typeface="Calibri"/>
              </a:rPr>
              <a:t> παραπλανώντας </a:t>
            </a:r>
            <a:r>
              <a:rPr sz="1100" spc="-235" dirty="0">
                <a:latin typeface="Calibri"/>
                <a:cs typeface="Calibri"/>
              </a:rPr>
              <a:t> </a:t>
            </a:r>
            <a:r>
              <a:rPr sz="1100" spc="75" dirty="0">
                <a:latin typeface="Calibri"/>
                <a:cs typeface="Calibri"/>
              </a:rPr>
              <a:t>αποτελεσματικά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spc="75" dirty="0">
                <a:latin typeface="Calibri"/>
                <a:cs typeface="Calibri"/>
              </a:rPr>
              <a:t>άλλες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spc="75" dirty="0">
                <a:latin typeface="Calibri"/>
                <a:cs typeface="Calibri"/>
              </a:rPr>
              <a:t>συσκευές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spc="75" dirty="0">
                <a:latin typeface="Calibri"/>
                <a:cs typeface="Calibri"/>
              </a:rPr>
              <a:t>στο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spc="65" dirty="0">
                <a:latin typeface="Calibri"/>
                <a:cs typeface="Calibri"/>
              </a:rPr>
              <a:t>δίκτυο,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spc="80" dirty="0">
                <a:latin typeface="Calibri"/>
                <a:cs typeface="Calibri"/>
              </a:rPr>
              <a:t>ώστε</a:t>
            </a:r>
            <a:r>
              <a:rPr sz="1100" spc="35" dirty="0">
                <a:latin typeface="Calibri"/>
                <a:cs typeface="Calibri"/>
              </a:rPr>
              <a:t> </a:t>
            </a:r>
            <a:r>
              <a:rPr sz="1100" spc="80" dirty="0">
                <a:latin typeface="Calibri"/>
                <a:cs typeface="Calibri"/>
              </a:rPr>
              <a:t>να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spc="70" dirty="0">
                <a:latin typeface="Calibri"/>
                <a:cs typeface="Calibri"/>
              </a:rPr>
              <a:t>στείλουν</a:t>
            </a:r>
            <a:r>
              <a:rPr sz="1100" spc="35" dirty="0">
                <a:latin typeface="Calibri"/>
                <a:cs typeface="Calibri"/>
              </a:rPr>
              <a:t> </a:t>
            </a:r>
            <a:r>
              <a:rPr sz="1100" spc="75" dirty="0">
                <a:latin typeface="Calibri"/>
                <a:cs typeface="Calibri"/>
              </a:rPr>
              <a:t>την</a:t>
            </a:r>
            <a:r>
              <a:rPr sz="1100" spc="35" dirty="0">
                <a:latin typeface="Calibri"/>
                <a:cs typeface="Calibri"/>
              </a:rPr>
              <a:t> </a:t>
            </a:r>
            <a:r>
              <a:rPr sz="1100" spc="70" dirty="0">
                <a:latin typeface="Calibri"/>
                <a:cs typeface="Calibri"/>
              </a:rPr>
              <a:t>κίνηση</a:t>
            </a:r>
            <a:r>
              <a:rPr sz="1100" spc="45" dirty="0">
                <a:latin typeface="Calibri"/>
                <a:cs typeface="Calibri"/>
              </a:rPr>
              <a:t> </a:t>
            </a:r>
            <a:r>
              <a:rPr sz="1100" spc="75" dirty="0">
                <a:latin typeface="Calibri"/>
                <a:cs typeface="Calibri"/>
              </a:rPr>
              <a:t>τους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spc="75" dirty="0">
                <a:latin typeface="Calibri"/>
                <a:cs typeface="Calibri"/>
              </a:rPr>
              <a:t>στον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spc="70" dirty="0">
                <a:latin typeface="Calibri"/>
                <a:cs typeface="Calibri"/>
              </a:rPr>
              <a:t>επιτιθέμενο</a:t>
            </a:r>
            <a:r>
              <a:rPr sz="1100" spc="35" dirty="0">
                <a:latin typeface="Calibri"/>
                <a:cs typeface="Calibri"/>
              </a:rPr>
              <a:t> </a:t>
            </a:r>
            <a:r>
              <a:rPr sz="1100" spc="65" dirty="0">
                <a:latin typeface="Calibri"/>
                <a:cs typeface="Calibri"/>
              </a:rPr>
              <a:t>αντί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spc="75" dirty="0">
                <a:latin typeface="Calibri"/>
                <a:cs typeface="Calibri"/>
              </a:rPr>
              <a:t>στον</a:t>
            </a:r>
            <a:r>
              <a:rPr sz="1100" spc="45" dirty="0">
                <a:latin typeface="Calibri"/>
                <a:cs typeface="Calibri"/>
              </a:rPr>
              <a:t> </a:t>
            </a:r>
            <a:r>
              <a:rPr sz="1100" spc="75" dirty="0">
                <a:latin typeface="Calibri"/>
                <a:cs typeface="Calibri"/>
              </a:rPr>
              <a:t>προοριζόμενο</a:t>
            </a:r>
            <a:r>
              <a:rPr sz="1100" spc="35" dirty="0">
                <a:latin typeface="Calibri"/>
                <a:cs typeface="Calibri"/>
              </a:rPr>
              <a:t> </a:t>
            </a:r>
            <a:r>
              <a:rPr sz="1100" spc="75" dirty="0">
                <a:latin typeface="Calibri"/>
                <a:cs typeface="Calibri"/>
              </a:rPr>
              <a:t>προορισμό.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874394" y="1607184"/>
            <a:ext cx="899160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b="1" spc="85" dirty="0">
                <a:latin typeface="Calibri"/>
                <a:cs typeface="Calibri"/>
              </a:rPr>
              <a:t>ARP</a:t>
            </a:r>
            <a:r>
              <a:rPr sz="1100" b="1" spc="-30" dirty="0">
                <a:latin typeface="Calibri"/>
                <a:cs typeface="Calibri"/>
              </a:rPr>
              <a:t> </a:t>
            </a:r>
            <a:r>
              <a:rPr sz="1100" b="1" spc="60" dirty="0">
                <a:latin typeface="Calibri"/>
                <a:cs typeface="Calibri"/>
              </a:rPr>
              <a:t>spoofing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447040" y="2288222"/>
            <a:ext cx="4483100" cy="5683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9085" indent="-286385">
              <a:lnSpc>
                <a:spcPct val="100000"/>
              </a:lnSpc>
              <a:spcBef>
                <a:spcPts val="100"/>
              </a:spcBef>
              <a:buSzPct val="160000"/>
              <a:buFont typeface="Arial"/>
              <a:buChar char="•"/>
              <a:tabLst>
                <a:tab pos="298450" algn="l"/>
                <a:tab pos="299085" algn="l"/>
              </a:tabLst>
            </a:pPr>
            <a:r>
              <a:rPr sz="1000" spc="105" dirty="0">
                <a:latin typeface="Calibri"/>
                <a:cs typeface="Calibri"/>
              </a:rPr>
              <a:t>ARP</a:t>
            </a:r>
            <a:r>
              <a:rPr sz="1000" spc="-5" dirty="0">
                <a:latin typeface="Calibri"/>
                <a:cs typeface="Calibri"/>
              </a:rPr>
              <a:t> </a:t>
            </a:r>
            <a:r>
              <a:rPr sz="1000" spc="80" dirty="0">
                <a:latin typeface="Calibri"/>
                <a:cs typeface="Calibri"/>
              </a:rPr>
              <a:t>Spoofing</a:t>
            </a:r>
            <a:endParaRPr sz="1000">
              <a:latin typeface="Calibri"/>
              <a:cs typeface="Calibri"/>
            </a:endParaRPr>
          </a:p>
          <a:p>
            <a:pPr marL="756285" marR="5080" lvl="1" indent="-287020">
              <a:lnSpc>
                <a:spcPct val="100000"/>
              </a:lnSpc>
              <a:spcBef>
                <a:spcPts val="680"/>
              </a:spcBef>
              <a:buSzPct val="160000"/>
              <a:buFont typeface="Arial"/>
              <a:buChar char="•"/>
              <a:tabLst>
                <a:tab pos="755650" algn="l"/>
                <a:tab pos="756285" algn="l"/>
              </a:tabLst>
            </a:pPr>
            <a:r>
              <a:rPr sz="1000" b="1" spc="40" dirty="0">
                <a:latin typeface="Calibri"/>
                <a:cs typeface="Calibri"/>
              </a:rPr>
              <a:t>arp_packet </a:t>
            </a:r>
            <a:r>
              <a:rPr sz="1000" b="1" spc="50" dirty="0">
                <a:latin typeface="Calibri"/>
                <a:cs typeface="Calibri"/>
              </a:rPr>
              <a:t>= </a:t>
            </a:r>
            <a:r>
              <a:rPr sz="1000" b="1" spc="40" dirty="0">
                <a:latin typeface="Calibri"/>
                <a:cs typeface="Calibri"/>
              </a:rPr>
              <a:t>ARP(pdst='192.168.122.103', psrc='192.168.122.1', </a:t>
            </a:r>
            <a:r>
              <a:rPr sz="1000" b="1" spc="-215" dirty="0">
                <a:latin typeface="Calibri"/>
                <a:cs typeface="Calibri"/>
              </a:rPr>
              <a:t> </a:t>
            </a:r>
            <a:r>
              <a:rPr sz="1000" b="1" spc="35" dirty="0">
                <a:latin typeface="Calibri"/>
                <a:cs typeface="Calibri"/>
              </a:rPr>
              <a:t>op='is-at')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873760" y="3925570"/>
            <a:ext cx="4163695" cy="15405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9720" marR="5080" indent="-287020">
              <a:lnSpc>
                <a:spcPct val="100000"/>
              </a:lnSpc>
              <a:spcBef>
                <a:spcPts val="100"/>
              </a:spcBef>
              <a:buSzPct val="160000"/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sz="1000" spc="90" dirty="0">
                <a:latin typeface="Calibri"/>
                <a:cs typeface="Calibri"/>
              </a:rPr>
              <a:t>Πριν</a:t>
            </a:r>
            <a:r>
              <a:rPr sz="1000" spc="40" dirty="0">
                <a:latin typeface="Calibri"/>
                <a:cs typeface="Calibri"/>
              </a:rPr>
              <a:t> </a:t>
            </a:r>
            <a:r>
              <a:rPr sz="1000" spc="105" dirty="0">
                <a:latin typeface="Calibri"/>
                <a:cs typeface="Calibri"/>
              </a:rPr>
              <a:t>από</a:t>
            </a:r>
            <a:r>
              <a:rPr sz="1000" spc="35" dirty="0">
                <a:latin typeface="Calibri"/>
                <a:cs typeface="Calibri"/>
              </a:rPr>
              <a:t> </a:t>
            </a:r>
            <a:r>
              <a:rPr sz="1000" spc="90" dirty="0">
                <a:latin typeface="Calibri"/>
                <a:cs typeface="Calibri"/>
              </a:rPr>
              <a:t>την</a:t>
            </a:r>
            <a:r>
              <a:rPr sz="1000" spc="40" dirty="0">
                <a:latin typeface="Calibri"/>
                <a:cs typeface="Calibri"/>
              </a:rPr>
              <a:t> </a:t>
            </a:r>
            <a:r>
              <a:rPr sz="1000" spc="100" dirty="0">
                <a:latin typeface="Calibri"/>
                <a:cs typeface="Calibri"/>
              </a:rPr>
              <a:t>αποστολή</a:t>
            </a:r>
            <a:r>
              <a:rPr sz="1000" spc="35" dirty="0">
                <a:latin typeface="Calibri"/>
                <a:cs typeface="Calibri"/>
              </a:rPr>
              <a:t> </a:t>
            </a:r>
            <a:r>
              <a:rPr sz="1000" spc="95" dirty="0">
                <a:latin typeface="Calibri"/>
                <a:cs typeface="Calibri"/>
              </a:rPr>
              <a:t>του</a:t>
            </a:r>
            <a:r>
              <a:rPr sz="1000" spc="35" dirty="0">
                <a:latin typeface="Calibri"/>
                <a:cs typeface="Calibri"/>
              </a:rPr>
              <a:t> </a:t>
            </a:r>
            <a:r>
              <a:rPr sz="1000" spc="95" dirty="0">
                <a:latin typeface="Calibri"/>
                <a:cs typeface="Calibri"/>
              </a:rPr>
              <a:t>πακέτου</a:t>
            </a:r>
            <a:r>
              <a:rPr sz="1000" spc="40" dirty="0">
                <a:latin typeface="Calibri"/>
                <a:cs typeface="Calibri"/>
              </a:rPr>
              <a:t> </a:t>
            </a:r>
            <a:r>
              <a:rPr sz="1000" spc="100" dirty="0">
                <a:latin typeface="Calibri"/>
                <a:cs typeface="Calibri"/>
              </a:rPr>
              <a:t>δεδομένων</a:t>
            </a:r>
            <a:r>
              <a:rPr sz="1000" spc="35" dirty="0">
                <a:latin typeface="Calibri"/>
                <a:cs typeface="Calibri"/>
              </a:rPr>
              <a:t> </a:t>
            </a:r>
            <a:r>
              <a:rPr sz="1000" spc="90" dirty="0">
                <a:latin typeface="Calibri"/>
                <a:cs typeface="Calibri"/>
              </a:rPr>
              <a:t>ARP,</a:t>
            </a:r>
            <a:r>
              <a:rPr sz="1000" spc="35" dirty="0">
                <a:latin typeface="Calibri"/>
                <a:cs typeface="Calibri"/>
              </a:rPr>
              <a:t> </a:t>
            </a:r>
            <a:r>
              <a:rPr sz="1000" spc="85" dirty="0">
                <a:latin typeface="Calibri"/>
                <a:cs typeface="Calibri"/>
              </a:rPr>
              <a:t>ελέγξτε </a:t>
            </a:r>
            <a:r>
              <a:rPr sz="1000" spc="-210" dirty="0">
                <a:latin typeface="Calibri"/>
                <a:cs typeface="Calibri"/>
              </a:rPr>
              <a:t> </a:t>
            </a:r>
            <a:r>
              <a:rPr sz="1000" spc="90" dirty="0">
                <a:latin typeface="Calibri"/>
                <a:cs typeface="Calibri"/>
              </a:rPr>
              <a:t>τον</a:t>
            </a:r>
            <a:r>
              <a:rPr sz="1000" spc="310" dirty="0">
                <a:latin typeface="Calibri"/>
                <a:cs typeface="Calibri"/>
              </a:rPr>
              <a:t> </a:t>
            </a:r>
            <a:r>
              <a:rPr sz="1000" spc="105" dirty="0">
                <a:latin typeface="Calibri"/>
                <a:cs typeface="Calibri"/>
              </a:rPr>
              <a:t>ARP</a:t>
            </a:r>
            <a:r>
              <a:rPr sz="1000" spc="40" dirty="0">
                <a:latin typeface="Calibri"/>
                <a:cs typeface="Calibri"/>
              </a:rPr>
              <a:t> </a:t>
            </a:r>
            <a:r>
              <a:rPr sz="1000" spc="95" dirty="0">
                <a:latin typeface="Calibri"/>
                <a:cs typeface="Calibri"/>
              </a:rPr>
              <a:t>στη</a:t>
            </a:r>
            <a:r>
              <a:rPr sz="1000" spc="40" dirty="0">
                <a:latin typeface="Calibri"/>
                <a:cs typeface="Calibri"/>
              </a:rPr>
              <a:t> </a:t>
            </a:r>
            <a:r>
              <a:rPr sz="1000" spc="95" dirty="0">
                <a:latin typeface="Calibri"/>
                <a:cs typeface="Calibri"/>
              </a:rPr>
              <a:t>συσκευή-θύμα</a:t>
            </a:r>
            <a:r>
              <a:rPr sz="1000" spc="45" dirty="0">
                <a:latin typeface="Calibri"/>
                <a:cs typeface="Calibri"/>
              </a:rPr>
              <a:t> </a:t>
            </a:r>
            <a:r>
              <a:rPr sz="1000" spc="90" dirty="0">
                <a:latin typeface="Calibri"/>
                <a:cs typeface="Calibri"/>
              </a:rPr>
              <a:t>την</a:t>
            </a:r>
            <a:r>
              <a:rPr sz="1000" spc="40" dirty="0">
                <a:latin typeface="Calibri"/>
                <a:cs typeface="Calibri"/>
              </a:rPr>
              <a:t> </a:t>
            </a:r>
            <a:r>
              <a:rPr sz="1000" spc="90" dirty="0">
                <a:latin typeface="Calibri"/>
                <a:cs typeface="Calibri"/>
              </a:rPr>
              <a:t>εντολή</a:t>
            </a:r>
            <a:r>
              <a:rPr sz="1000" spc="40" dirty="0">
                <a:latin typeface="Calibri"/>
                <a:cs typeface="Calibri"/>
              </a:rPr>
              <a:t> </a:t>
            </a:r>
            <a:r>
              <a:rPr sz="1000" spc="85" dirty="0">
                <a:latin typeface="Calibri"/>
                <a:cs typeface="Calibri"/>
              </a:rPr>
              <a:t>arp</a:t>
            </a:r>
            <a:r>
              <a:rPr sz="1000" spc="50" dirty="0">
                <a:latin typeface="Calibri"/>
                <a:cs typeface="Calibri"/>
              </a:rPr>
              <a:t> </a:t>
            </a:r>
            <a:r>
              <a:rPr sz="1000" b="1" spc="60" dirty="0">
                <a:latin typeface="Calibri"/>
                <a:cs typeface="Calibri"/>
              </a:rPr>
              <a:t>-</a:t>
            </a:r>
            <a:r>
              <a:rPr sz="1000" b="1" spc="40" dirty="0">
                <a:latin typeface="Calibri"/>
                <a:cs typeface="Calibri"/>
              </a:rPr>
              <a:t> </a:t>
            </a:r>
            <a:r>
              <a:rPr sz="1000" b="1" spc="70" dirty="0">
                <a:latin typeface="Calibri"/>
                <a:cs typeface="Calibri"/>
              </a:rPr>
              <a:t>a.</a:t>
            </a:r>
            <a:endParaRPr sz="1000">
              <a:latin typeface="Calibri"/>
              <a:cs typeface="Calibri"/>
            </a:endParaRPr>
          </a:p>
          <a:p>
            <a:pPr>
              <a:lnSpc>
                <a:spcPct val="100000"/>
              </a:lnSpc>
              <a:buFont typeface="Arial"/>
              <a:buChar char="•"/>
            </a:pPr>
            <a:endParaRPr sz="10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5"/>
              </a:spcBef>
              <a:buFont typeface="Arial"/>
              <a:buChar char="•"/>
            </a:pPr>
            <a:endParaRPr sz="1000">
              <a:latin typeface="Calibri"/>
              <a:cs typeface="Calibri"/>
            </a:endParaRPr>
          </a:p>
          <a:p>
            <a:pPr marL="299720" indent="-287020">
              <a:lnSpc>
                <a:spcPct val="100000"/>
              </a:lnSpc>
              <a:buSzPct val="160000"/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sz="1000" spc="65" dirty="0">
                <a:latin typeface="Calibri"/>
                <a:cs typeface="Calibri"/>
              </a:rPr>
              <a:t>Στη</a:t>
            </a:r>
            <a:r>
              <a:rPr sz="1000" spc="25" dirty="0">
                <a:latin typeface="Calibri"/>
                <a:cs typeface="Calibri"/>
              </a:rPr>
              <a:t> </a:t>
            </a:r>
            <a:r>
              <a:rPr sz="1000" spc="60" dirty="0">
                <a:latin typeface="Calibri"/>
                <a:cs typeface="Calibri"/>
              </a:rPr>
              <a:t>συνέχεια,</a:t>
            </a:r>
            <a:r>
              <a:rPr sz="1000" spc="30" dirty="0">
                <a:latin typeface="Calibri"/>
                <a:cs typeface="Calibri"/>
              </a:rPr>
              <a:t> </a:t>
            </a:r>
            <a:r>
              <a:rPr sz="1000" spc="60" dirty="0">
                <a:latin typeface="Calibri"/>
                <a:cs typeface="Calibri"/>
              </a:rPr>
              <a:t>στείλτε</a:t>
            </a:r>
            <a:r>
              <a:rPr sz="1000" spc="30" dirty="0">
                <a:latin typeface="Calibri"/>
                <a:cs typeface="Calibri"/>
              </a:rPr>
              <a:t> </a:t>
            </a:r>
            <a:r>
              <a:rPr sz="1000" spc="65" dirty="0">
                <a:latin typeface="Calibri"/>
                <a:cs typeface="Calibri"/>
              </a:rPr>
              <a:t>το</a:t>
            </a:r>
            <a:r>
              <a:rPr sz="1000" spc="25" dirty="0">
                <a:latin typeface="Calibri"/>
                <a:cs typeface="Calibri"/>
              </a:rPr>
              <a:t> </a:t>
            </a:r>
            <a:r>
              <a:rPr sz="1000" spc="70" dirty="0">
                <a:latin typeface="Calibri"/>
                <a:cs typeface="Calibri"/>
              </a:rPr>
              <a:t>πακέτο</a:t>
            </a:r>
            <a:r>
              <a:rPr sz="1000" spc="30" dirty="0">
                <a:latin typeface="Calibri"/>
                <a:cs typeface="Calibri"/>
              </a:rPr>
              <a:t> </a:t>
            </a:r>
            <a:r>
              <a:rPr sz="1000" spc="75" dirty="0">
                <a:latin typeface="Calibri"/>
                <a:cs typeface="Calibri"/>
              </a:rPr>
              <a:t>δεδομένων</a:t>
            </a:r>
            <a:r>
              <a:rPr sz="1000" spc="30" dirty="0">
                <a:latin typeface="Calibri"/>
                <a:cs typeface="Calibri"/>
              </a:rPr>
              <a:t> </a:t>
            </a:r>
            <a:r>
              <a:rPr sz="1000" spc="60" dirty="0">
                <a:latin typeface="Calibri"/>
                <a:cs typeface="Calibri"/>
              </a:rPr>
              <a:t>χρησιμοποιώντας:</a:t>
            </a:r>
            <a:endParaRPr sz="1000">
              <a:latin typeface="Calibri"/>
              <a:cs typeface="Calibri"/>
            </a:endParaRPr>
          </a:p>
          <a:p>
            <a:pPr marL="285750" marR="2308225" lvl="1" indent="-285750" algn="r">
              <a:lnSpc>
                <a:spcPct val="100000"/>
              </a:lnSpc>
              <a:spcBef>
                <a:spcPts val="745"/>
              </a:spcBef>
              <a:buSzPct val="160000"/>
              <a:buFont typeface="Arial"/>
              <a:buChar char="•"/>
              <a:tabLst>
                <a:tab pos="285750" algn="l"/>
                <a:tab pos="286385" algn="l"/>
              </a:tabLst>
            </a:pPr>
            <a:r>
              <a:rPr sz="1000" b="1" spc="70" dirty="0">
                <a:latin typeface="Calibri"/>
                <a:cs typeface="Calibri"/>
              </a:rPr>
              <a:t>s</a:t>
            </a:r>
            <a:r>
              <a:rPr sz="1000" b="1" spc="85" dirty="0">
                <a:latin typeface="Calibri"/>
                <a:cs typeface="Calibri"/>
              </a:rPr>
              <a:t>e</a:t>
            </a:r>
            <a:r>
              <a:rPr sz="1000" b="1" spc="95" dirty="0">
                <a:latin typeface="Calibri"/>
                <a:cs typeface="Calibri"/>
              </a:rPr>
              <a:t>n</a:t>
            </a:r>
            <a:r>
              <a:rPr sz="1000" b="1" spc="90" dirty="0">
                <a:latin typeface="Calibri"/>
                <a:cs typeface="Calibri"/>
              </a:rPr>
              <a:t>d</a:t>
            </a:r>
            <a:r>
              <a:rPr sz="1000" b="1" spc="50" dirty="0">
                <a:latin typeface="Calibri"/>
                <a:cs typeface="Calibri"/>
              </a:rPr>
              <a:t>(</a:t>
            </a:r>
            <a:r>
              <a:rPr sz="1000" b="1" spc="85" dirty="0">
                <a:latin typeface="Calibri"/>
                <a:cs typeface="Calibri"/>
              </a:rPr>
              <a:t>a</a:t>
            </a:r>
            <a:r>
              <a:rPr sz="1000" b="1" spc="60" dirty="0">
                <a:latin typeface="Calibri"/>
                <a:cs typeface="Calibri"/>
              </a:rPr>
              <a:t>r</a:t>
            </a:r>
            <a:r>
              <a:rPr sz="1000" b="1" spc="95" dirty="0">
                <a:latin typeface="Calibri"/>
                <a:cs typeface="Calibri"/>
              </a:rPr>
              <a:t>p</a:t>
            </a:r>
            <a:r>
              <a:rPr sz="1000" b="1" spc="85" dirty="0">
                <a:latin typeface="Calibri"/>
                <a:cs typeface="Calibri"/>
              </a:rPr>
              <a:t>_</a:t>
            </a:r>
            <a:r>
              <a:rPr sz="1000" b="1" spc="95" dirty="0">
                <a:latin typeface="Calibri"/>
                <a:cs typeface="Calibri"/>
              </a:rPr>
              <a:t>p</a:t>
            </a:r>
            <a:r>
              <a:rPr sz="1000" b="1" spc="85" dirty="0">
                <a:latin typeface="Calibri"/>
                <a:cs typeface="Calibri"/>
              </a:rPr>
              <a:t>a</a:t>
            </a:r>
            <a:r>
              <a:rPr sz="1000" b="1" spc="70" dirty="0">
                <a:latin typeface="Calibri"/>
                <a:cs typeface="Calibri"/>
              </a:rPr>
              <a:t>c</a:t>
            </a:r>
            <a:r>
              <a:rPr sz="1000" b="1" spc="85" dirty="0">
                <a:latin typeface="Calibri"/>
                <a:cs typeface="Calibri"/>
              </a:rPr>
              <a:t>ke</a:t>
            </a:r>
            <a:r>
              <a:rPr sz="1000" b="1" spc="60" dirty="0">
                <a:latin typeface="Calibri"/>
                <a:cs typeface="Calibri"/>
              </a:rPr>
              <a:t>t)</a:t>
            </a:r>
            <a:endParaRPr sz="1000">
              <a:latin typeface="Calibri"/>
              <a:cs typeface="Calibri"/>
            </a:endParaRPr>
          </a:p>
          <a:p>
            <a:pPr lvl="1">
              <a:lnSpc>
                <a:spcPct val="100000"/>
              </a:lnSpc>
              <a:spcBef>
                <a:spcPts val="15"/>
              </a:spcBef>
              <a:buFont typeface="Arial"/>
              <a:buChar char="•"/>
            </a:pPr>
            <a:endParaRPr sz="2100">
              <a:latin typeface="Calibri"/>
              <a:cs typeface="Calibri"/>
            </a:endParaRPr>
          </a:p>
          <a:p>
            <a:pPr marL="285750" marR="2309495" indent="-285750" algn="r">
              <a:lnSpc>
                <a:spcPct val="100000"/>
              </a:lnSpc>
              <a:buSzPct val="160000"/>
              <a:buFont typeface="Arial"/>
              <a:buChar char="•"/>
              <a:tabLst>
                <a:tab pos="285750" algn="l"/>
                <a:tab pos="286385" algn="l"/>
              </a:tabLst>
            </a:pPr>
            <a:r>
              <a:rPr sz="1000" spc="90" dirty="0">
                <a:latin typeface="Calibri"/>
                <a:cs typeface="Calibri"/>
              </a:rPr>
              <a:t>Κάντε</a:t>
            </a:r>
            <a:r>
              <a:rPr sz="1000" spc="5" dirty="0">
                <a:latin typeface="Calibri"/>
                <a:cs typeface="Calibri"/>
              </a:rPr>
              <a:t> </a:t>
            </a:r>
            <a:r>
              <a:rPr sz="1000" b="1" spc="90" dirty="0">
                <a:latin typeface="Calibri"/>
                <a:cs typeface="Calibri"/>
              </a:rPr>
              <a:t>arp</a:t>
            </a:r>
            <a:r>
              <a:rPr sz="1000" b="1" spc="10" dirty="0">
                <a:latin typeface="Calibri"/>
                <a:cs typeface="Calibri"/>
              </a:rPr>
              <a:t> </a:t>
            </a:r>
            <a:r>
              <a:rPr sz="1000" spc="90" dirty="0">
                <a:latin typeface="Calibri"/>
                <a:cs typeface="Calibri"/>
              </a:rPr>
              <a:t>αποτελέσματα</a:t>
            </a:r>
            <a:endParaRPr sz="10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883400" y="0"/>
            <a:ext cx="3960495" cy="6879590"/>
            <a:chOff x="6883400" y="0"/>
            <a:chExt cx="3960495" cy="6879590"/>
          </a:xfrm>
        </p:grpSpPr>
        <p:sp>
          <p:nvSpPr>
            <p:cNvPr id="3" name="object 3"/>
            <p:cNvSpPr/>
            <p:nvPr/>
          </p:nvSpPr>
          <p:spPr>
            <a:xfrm>
              <a:off x="6894512" y="635"/>
              <a:ext cx="1818639" cy="6857365"/>
            </a:xfrm>
            <a:custGeom>
              <a:avLst/>
              <a:gdLst/>
              <a:ahLst/>
              <a:cxnLst/>
              <a:rect l="l" t="t" r="r" b="b"/>
              <a:pathLst>
                <a:path w="1818640" h="6857365">
                  <a:moveTo>
                    <a:pt x="0" y="6857365"/>
                  </a:moveTo>
                  <a:lnTo>
                    <a:pt x="1818322" y="0"/>
                  </a:lnTo>
                </a:path>
              </a:pathLst>
            </a:custGeom>
            <a:ln w="22224">
              <a:solidFill>
                <a:srgbClr val="D6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7895907" y="5207317"/>
              <a:ext cx="755650" cy="1644650"/>
            </a:xfrm>
            <a:custGeom>
              <a:avLst/>
              <a:gdLst/>
              <a:ahLst/>
              <a:cxnLst/>
              <a:rect l="l" t="t" r="r" b="b"/>
              <a:pathLst>
                <a:path w="755650" h="1644650">
                  <a:moveTo>
                    <a:pt x="577850" y="0"/>
                  </a:moveTo>
                  <a:lnTo>
                    <a:pt x="531812" y="6350"/>
                  </a:lnTo>
                  <a:lnTo>
                    <a:pt x="489584" y="24130"/>
                  </a:lnTo>
                  <a:lnTo>
                    <a:pt x="453072" y="52387"/>
                  </a:lnTo>
                  <a:lnTo>
                    <a:pt x="424497" y="89535"/>
                  </a:lnTo>
                  <a:lnTo>
                    <a:pt x="406082" y="134620"/>
                  </a:lnTo>
                  <a:lnTo>
                    <a:pt x="0" y="1644650"/>
                  </a:lnTo>
                  <a:lnTo>
                    <a:pt x="26352" y="1644650"/>
                  </a:lnTo>
                  <a:lnTo>
                    <a:pt x="429895" y="140970"/>
                  </a:lnTo>
                  <a:lnTo>
                    <a:pt x="449897" y="95250"/>
                  </a:lnTo>
                  <a:lnTo>
                    <a:pt x="481964" y="59372"/>
                  </a:lnTo>
                  <a:lnTo>
                    <a:pt x="522604" y="35560"/>
                  </a:lnTo>
                  <a:lnTo>
                    <a:pt x="569277" y="25400"/>
                  </a:lnTo>
                  <a:lnTo>
                    <a:pt x="661727" y="25400"/>
                  </a:lnTo>
                  <a:lnTo>
                    <a:pt x="624204" y="6350"/>
                  </a:lnTo>
                  <a:lnTo>
                    <a:pt x="577850" y="0"/>
                  </a:lnTo>
                  <a:close/>
                </a:path>
                <a:path w="755650" h="1644650">
                  <a:moveTo>
                    <a:pt x="661727" y="25400"/>
                  </a:moveTo>
                  <a:lnTo>
                    <a:pt x="569277" y="25400"/>
                  </a:lnTo>
                  <a:lnTo>
                    <a:pt x="617854" y="30797"/>
                  </a:lnTo>
                  <a:lnTo>
                    <a:pt x="671829" y="57785"/>
                  </a:lnTo>
                  <a:lnTo>
                    <a:pt x="710882" y="103822"/>
                  </a:lnTo>
                  <a:lnTo>
                    <a:pt x="729932" y="161290"/>
                  </a:lnTo>
                  <a:lnTo>
                    <a:pt x="730884" y="192087"/>
                  </a:lnTo>
                  <a:lnTo>
                    <a:pt x="725804" y="222885"/>
                  </a:lnTo>
                  <a:lnTo>
                    <a:pt x="343534" y="1644650"/>
                  </a:lnTo>
                  <a:lnTo>
                    <a:pt x="369887" y="1644650"/>
                  </a:lnTo>
                  <a:lnTo>
                    <a:pt x="749617" y="229235"/>
                  </a:lnTo>
                  <a:lnTo>
                    <a:pt x="755650" y="193675"/>
                  </a:lnTo>
                  <a:lnTo>
                    <a:pt x="754379" y="158115"/>
                  </a:lnTo>
                  <a:lnTo>
                    <a:pt x="732154" y="90805"/>
                  </a:lnTo>
                  <a:lnTo>
                    <a:pt x="686117" y="37782"/>
                  </a:lnTo>
                  <a:lnTo>
                    <a:pt x="661727" y="25400"/>
                  </a:lnTo>
                  <a:close/>
                </a:path>
              </a:pathLst>
            </a:custGeom>
            <a:solidFill>
              <a:srgbClr val="D679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550150" y="6167437"/>
              <a:ext cx="3293427" cy="611187"/>
            </a:xfrm>
            <a:prstGeom prst="rect">
              <a:avLst/>
            </a:prstGeom>
          </p:spPr>
        </p:pic>
      </p:grpSp>
      <p:grpSp>
        <p:nvGrpSpPr>
          <p:cNvPr id="6" name="object 6"/>
          <p:cNvGrpSpPr/>
          <p:nvPr/>
        </p:nvGrpSpPr>
        <p:grpSpPr>
          <a:xfrm>
            <a:off x="382421" y="2396880"/>
            <a:ext cx="5706745" cy="4025900"/>
            <a:chOff x="382421" y="2396880"/>
            <a:chExt cx="5706745" cy="4025900"/>
          </a:xfrm>
        </p:grpSpPr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82421" y="2396880"/>
              <a:ext cx="5706441" cy="4025753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41020" y="2555557"/>
              <a:ext cx="5208905" cy="3528060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2429509" y="3061652"/>
              <a:ext cx="1546860" cy="830580"/>
            </a:xfrm>
            <a:custGeom>
              <a:avLst/>
              <a:gdLst/>
              <a:ahLst/>
              <a:cxnLst/>
              <a:rect l="l" t="t" r="r" b="b"/>
              <a:pathLst>
                <a:path w="1546860" h="830579">
                  <a:moveTo>
                    <a:pt x="76809" y="545782"/>
                  </a:moveTo>
                  <a:lnTo>
                    <a:pt x="56197" y="545782"/>
                  </a:lnTo>
                  <a:lnTo>
                    <a:pt x="420369" y="830580"/>
                  </a:lnTo>
                  <a:lnTo>
                    <a:pt x="427989" y="820420"/>
                  </a:lnTo>
                  <a:lnTo>
                    <a:pt x="76809" y="545782"/>
                  </a:lnTo>
                  <a:close/>
                </a:path>
                <a:path w="1546860" h="830579">
                  <a:moveTo>
                    <a:pt x="0" y="493712"/>
                  </a:moveTo>
                  <a:lnTo>
                    <a:pt x="36512" y="570865"/>
                  </a:lnTo>
                  <a:lnTo>
                    <a:pt x="56197" y="545782"/>
                  </a:lnTo>
                  <a:lnTo>
                    <a:pt x="76809" y="545782"/>
                  </a:lnTo>
                  <a:lnTo>
                    <a:pt x="63817" y="535622"/>
                  </a:lnTo>
                  <a:lnTo>
                    <a:pt x="69850" y="528002"/>
                  </a:lnTo>
                  <a:lnTo>
                    <a:pt x="83502" y="510539"/>
                  </a:lnTo>
                  <a:lnTo>
                    <a:pt x="0" y="493712"/>
                  </a:lnTo>
                  <a:close/>
                </a:path>
                <a:path w="1546860" h="830579">
                  <a:moveTo>
                    <a:pt x="1406207" y="0"/>
                  </a:moveTo>
                  <a:lnTo>
                    <a:pt x="1395094" y="6032"/>
                  </a:lnTo>
                  <a:lnTo>
                    <a:pt x="1504314" y="206375"/>
                  </a:lnTo>
                  <a:lnTo>
                    <a:pt x="1476692" y="221614"/>
                  </a:lnTo>
                  <a:lnTo>
                    <a:pt x="1546542" y="270192"/>
                  </a:lnTo>
                  <a:lnTo>
                    <a:pt x="1544637" y="217487"/>
                  </a:lnTo>
                  <a:lnTo>
                    <a:pt x="1543965" y="200342"/>
                  </a:lnTo>
                  <a:lnTo>
                    <a:pt x="1515744" y="200342"/>
                  </a:lnTo>
                  <a:lnTo>
                    <a:pt x="1406207" y="0"/>
                  </a:lnTo>
                  <a:close/>
                </a:path>
                <a:path w="1546860" h="830579">
                  <a:moveTo>
                    <a:pt x="1543367" y="185102"/>
                  </a:moveTo>
                  <a:lnTo>
                    <a:pt x="1515744" y="200342"/>
                  </a:lnTo>
                  <a:lnTo>
                    <a:pt x="1543965" y="200342"/>
                  </a:lnTo>
                  <a:lnTo>
                    <a:pt x="1543367" y="185102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0" name="object 10"/>
          <p:cNvGrpSpPr/>
          <p:nvPr/>
        </p:nvGrpSpPr>
        <p:grpSpPr>
          <a:xfrm>
            <a:off x="6161722" y="2365057"/>
            <a:ext cx="5795645" cy="4114800"/>
            <a:chOff x="6161722" y="2365057"/>
            <a:chExt cx="5795645" cy="4114800"/>
          </a:xfrm>
        </p:grpSpPr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161722" y="2365057"/>
              <a:ext cx="5795645" cy="4114800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356667" y="2560320"/>
              <a:ext cx="5225732" cy="3544887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8510269" y="4049077"/>
              <a:ext cx="76200" cy="572135"/>
            </a:xfrm>
            <a:custGeom>
              <a:avLst/>
              <a:gdLst/>
              <a:ahLst/>
              <a:cxnLst/>
              <a:rect l="l" t="t" r="r" b="b"/>
              <a:pathLst>
                <a:path w="76200" h="572135">
                  <a:moveTo>
                    <a:pt x="44450" y="63500"/>
                  </a:moveTo>
                  <a:lnTo>
                    <a:pt x="31750" y="63500"/>
                  </a:lnTo>
                  <a:lnTo>
                    <a:pt x="31750" y="571817"/>
                  </a:lnTo>
                  <a:lnTo>
                    <a:pt x="44450" y="571817"/>
                  </a:lnTo>
                  <a:lnTo>
                    <a:pt x="44450" y="63500"/>
                  </a:lnTo>
                  <a:close/>
                </a:path>
                <a:path w="76200" h="572135">
                  <a:moveTo>
                    <a:pt x="38100" y="0"/>
                  </a:moveTo>
                  <a:lnTo>
                    <a:pt x="0" y="76200"/>
                  </a:lnTo>
                  <a:lnTo>
                    <a:pt x="31750" y="76200"/>
                  </a:lnTo>
                  <a:lnTo>
                    <a:pt x="31750" y="63500"/>
                  </a:lnTo>
                  <a:lnTo>
                    <a:pt x="69850" y="63500"/>
                  </a:lnTo>
                  <a:lnTo>
                    <a:pt x="38100" y="0"/>
                  </a:lnTo>
                  <a:close/>
                </a:path>
                <a:path w="76200" h="572135">
                  <a:moveTo>
                    <a:pt x="69850" y="63500"/>
                  </a:moveTo>
                  <a:lnTo>
                    <a:pt x="44450" y="63500"/>
                  </a:lnTo>
                  <a:lnTo>
                    <a:pt x="44450" y="76200"/>
                  </a:lnTo>
                  <a:lnTo>
                    <a:pt x="76200" y="76200"/>
                  </a:lnTo>
                  <a:lnTo>
                    <a:pt x="69850" y="6350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object 14"/>
          <p:cNvSpPr txBox="1"/>
          <p:nvPr/>
        </p:nvSpPr>
        <p:spPr>
          <a:xfrm>
            <a:off x="9917430" y="33019"/>
            <a:ext cx="2174240" cy="1244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50" spc="60" dirty="0">
                <a:latin typeface="Calibri"/>
                <a:cs typeface="Calibri"/>
              </a:rPr>
              <a:t>CSP004_C_E:</a:t>
            </a:r>
            <a:r>
              <a:rPr sz="650" spc="35" dirty="0">
                <a:latin typeface="Calibri"/>
                <a:cs typeface="Calibri"/>
              </a:rPr>
              <a:t> </a:t>
            </a:r>
            <a:r>
              <a:rPr sz="650" spc="55" dirty="0">
                <a:latin typeface="Calibri"/>
                <a:cs typeface="Calibri"/>
              </a:rPr>
              <a:t>Abdelkader</a:t>
            </a:r>
            <a:r>
              <a:rPr sz="650" spc="30" dirty="0">
                <a:latin typeface="Calibri"/>
                <a:cs typeface="Calibri"/>
              </a:rPr>
              <a:t> </a:t>
            </a:r>
            <a:r>
              <a:rPr sz="650" spc="60" dirty="0">
                <a:latin typeface="Calibri"/>
                <a:cs typeface="Calibri"/>
              </a:rPr>
              <a:t>Shaaban</a:t>
            </a:r>
            <a:r>
              <a:rPr sz="650" spc="40" dirty="0">
                <a:latin typeface="Calibri"/>
                <a:cs typeface="Calibri"/>
              </a:rPr>
              <a:t> </a:t>
            </a:r>
            <a:r>
              <a:rPr sz="650" spc="55" dirty="0">
                <a:latin typeface="Calibri"/>
                <a:cs typeface="Calibri"/>
              </a:rPr>
              <a:t>και</a:t>
            </a:r>
            <a:r>
              <a:rPr sz="650" spc="25" dirty="0">
                <a:latin typeface="Calibri"/>
                <a:cs typeface="Calibri"/>
              </a:rPr>
              <a:t> </a:t>
            </a:r>
            <a:r>
              <a:rPr sz="650" spc="50" dirty="0">
                <a:latin typeface="Calibri"/>
                <a:cs typeface="Calibri"/>
              </a:rPr>
              <a:t>Stefan</a:t>
            </a:r>
            <a:r>
              <a:rPr sz="650" spc="30" dirty="0">
                <a:latin typeface="Calibri"/>
                <a:cs typeface="Calibri"/>
              </a:rPr>
              <a:t> </a:t>
            </a:r>
            <a:r>
              <a:rPr sz="650" spc="50" dirty="0">
                <a:latin typeface="Calibri"/>
                <a:cs typeface="Calibri"/>
              </a:rPr>
              <a:t>Schauer</a:t>
            </a:r>
            <a:endParaRPr sz="650">
              <a:latin typeface="Calibri"/>
              <a:cs typeface="Calibri"/>
            </a:endParaRPr>
          </a:p>
        </p:txBody>
      </p:sp>
      <p:sp>
        <p:nvSpPr>
          <p:cNvPr id="15" name="object 15"/>
          <p:cNvSpPr txBox="1">
            <a:spLocks noGrp="1"/>
          </p:cNvSpPr>
          <p:nvPr>
            <p:ph type="title"/>
          </p:nvPr>
        </p:nvSpPr>
        <p:spPr>
          <a:xfrm>
            <a:off x="396240" y="725804"/>
            <a:ext cx="6328410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170" dirty="0">
                <a:solidFill>
                  <a:srgbClr val="000000"/>
                </a:solidFill>
              </a:rPr>
              <a:t>SCAPY:</a:t>
            </a:r>
            <a:r>
              <a:rPr spc="204" dirty="0">
                <a:solidFill>
                  <a:srgbClr val="000000"/>
                </a:solidFill>
              </a:rPr>
              <a:t> </a:t>
            </a:r>
            <a:r>
              <a:rPr spc="165" dirty="0">
                <a:solidFill>
                  <a:srgbClr val="000000"/>
                </a:solidFill>
              </a:rPr>
              <a:t>Δημιουργία/Αποστολή</a:t>
            </a:r>
            <a:r>
              <a:rPr spc="215" dirty="0">
                <a:solidFill>
                  <a:srgbClr val="000000"/>
                </a:solidFill>
              </a:rPr>
              <a:t> </a:t>
            </a:r>
            <a:r>
              <a:rPr spc="145" dirty="0">
                <a:solidFill>
                  <a:srgbClr val="000000"/>
                </a:solidFill>
              </a:rPr>
              <a:t>πακέτου</a:t>
            </a:r>
            <a:r>
              <a:rPr spc="200" dirty="0">
                <a:solidFill>
                  <a:srgbClr val="000000"/>
                </a:solidFill>
              </a:rPr>
              <a:t> </a:t>
            </a:r>
            <a:r>
              <a:rPr spc="150" dirty="0">
                <a:solidFill>
                  <a:srgbClr val="000000"/>
                </a:solidFill>
              </a:rPr>
              <a:t>δεδομένων</a:t>
            </a:r>
          </a:p>
        </p:txBody>
      </p:sp>
      <p:sp>
        <p:nvSpPr>
          <p:cNvPr id="16" name="object 16"/>
          <p:cNvSpPr txBox="1"/>
          <p:nvPr/>
        </p:nvSpPr>
        <p:spPr>
          <a:xfrm>
            <a:off x="836294" y="1148715"/>
            <a:ext cx="890269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b="1" spc="60" dirty="0">
                <a:latin typeface="Calibri"/>
                <a:cs typeface="Calibri"/>
              </a:rPr>
              <a:t>ARP</a:t>
            </a:r>
            <a:r>
              <a:rPr sz="1100" b="1" spc="-20" dirty="0">
                <a:latin typeface="Calibri"/>
                <a:cs typeface="Calibri"/>
              </a:rPr>
              <a:t> </a:t>
            </a:r>
            <a:r>
              <a:rPr sz="1100" b="1" spc="60" dirty="0">
                <a:latin typeface="Calibri"/>
                <a:cs typeface="Calibri"/>
              </a:rPr>
              <a:t>spoofing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459105" y="1701482"/>
            <a:ext cx="4551680" cy="3295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9720" marR="5080" indent="-287020">
              <a:lnSpc>
                <a:spcPct val="100000"/>
              </a:lnSpc>
              <a:spcBef>
                <a:spcPts val="100"/>
              </a:spcBef>
              <a:buSzPct val="160000"/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sz="1000" spc="130" dirty="0">
                <a:latin typeface="Calibri"/>
                <a:cs typeface="Calibri"/>
              </a:rPr>
              <a:t>Ο</a:t>
            </a:r>
            <a:r>
              <a:rPr sz="1000" spc="40" dirty="0">
                <a:latin typeface="Calibri"/>
                <a:cs typeface="Calibri"/>
              </a:rPr>
              <a:t> </a:t>
            </a:r>
            <a:r>
              <a:rPr sz="1000" spc="90" dirty="0">
                <a:latin typeface="Calibri"/>
                <a:cs typeface="Calibri"/>
              </a:rPr>
              <a:t>πίνακας</a:t>
            </a:r>
            <a:r>
              <a:rPr sz="1000" spc="40" dirty="0">
                <a:latin typeface="Calibri"/>
                <a:cs typeface="Calibri"/>
              </a:rPr>
              <a:t> </a:t>
            </a:r>
            <a:r>
              <a:rPr sz="1000" spc="105" dirty="0">
                <a:latin typeface="Calibri"/>
                <a:cs typeface="Calibri"/>
              </a:rPr>
              <a:t>ARP</a:t>
            </a:r>
            <a:r>
              <a:rPr sz="1000" spc="40" dirty="0">
                <a:latin typeface="Calibri"/>
                <a:cs typeface="Calibri"/>
              </a:rPr>
              <a:t> </a:t>
            </a:r>
            <a:r>
              <a:rPr sz="1000" spc="85" dirty="0">
                <a:latin typeface="Calibri"/>
                <a:cs typeface="Calibri"/>
              </a:rPr>
              <a:t>πριν</a:t>
            </a:r>
            <a:r>
              <a:rPr sz="1000" spc="45" dirty="0">
                <a:latin typeface="Calibri"/>
                <a:cs typeface="Calibri"/>
              </a:rPr>
              <a:t> </a:t>
            </a:r>
            <a:r>
              <a:rPr sz="1000" spc="105" dirty="0">
                <a:latin typeface="Calibri"/>
                <a:cs typeface="Calibri"/>
              </a:rPr>
              <a:t>από</a:t>
            </a:r>
            <a:r>
              <a:rPr sz="1000" spc="40" dirty="0">
                <a:latin typeface="Calibri"/>
                <a:cs typeface="Calibri"/>
              </a:rPr>
              <a:t> </a:t>
            </a:r>
            <a:r>
              <a:rPr sz="1000" spc="90" dirty="0">
                <a:latin typeface="Calibri"/>
                <a:cs typeface="Calibri"/>
              </a:rPr>
              <a:t>την</a:t>
            </a:r>
            <a:r>
              <a:rPr sz="1000" spc="40" dirty="0">
                <a:latin typeface="Calibri"/>
                <a:cs typeface="Calibri"/>
              </a:rPr>
              <a:t> </a:t>
            </a:r>
            <a:r>
              <a:rPr sz="1000" spc="100" dirty="0">
                <a:latin typeface="Calibri"/>
                <a:cs typeface="Calibri"/>
              </a:rPr>
              <a:t>αποστολή</a:t>
            </a:r>
            <a:r>
              <a:rPr sz="1000" spc="40" dirty="0">
                <a:latin typeface="Calibri"/>
                <a:cs typeface="Calibri"/>
              </a:rPr>
              <a:t> </a:t>
            </a:r>
            <a:r>
              <a:rPr sz="1000" spc="95" dirty="0">
                <a:latin typeface="Calibri"/>
                <a:cs typeface="Calibri"/>
              </a:rPr>
              <a:t>του</a:t>
            </a:r>
            <a:r>
              <a:rPr sz="1000" spc="40" dirty="0">
                <a:latin typeface="Calibri"/>
                <a:cs typeface="Calibri"/>
              </a:rPr>
              <a:t> </a:t>
            </a:r>
            <a:r>
              <a:rPr sz="1000" spc="90" dirty="0">
                <a:latin typeface="Calibri"/>
                <a:cs typeface="Calibri"/>
              </a:rPr>
              <a:t>πακέτου</a:t>
            </a:r>
            <a:r>
              <a:rPr sz="1000" spc="25" dirty="0">
                <a:latin typeface="Calibri"/>
                <a:cs typeface="Calibri"/>
              </a:rPr>
              <a:t> </a:t>
            </a:r>
            <a:r>
              <a:rPr sz="1000" spc="90" dirty="0">
                <a:latin typeface="Calibri"/>
                <a:cs typeface="Calibri"/>
              </a:rPr>
              <a:t>δεδομένων</a:t>
            </a:r>
            <a:r>
              <a:rPr sz="1000" spc="25" dirty="0">
                <a:latin typeface="Calibri"/>
                <a:cs typeface="Calibri"/>
              </a:rPr>
              <a:t> </a:t>
            </a:r>
            <a:r>
              <a:rPr sz="1000" spc="105" dirty="0">
                <a:latin typeface="Calibri"/>
                <a:cs typeface="Calibri"/>
              </a:rPr>
              <a:t>ARP </a:t>
            </a:r>
            <a:r>
              <a:rPr sz="1000" spc="-210" dirty="0">
                <a:latin typeface="Calibri"/>
                <a:cs typeface="Calibri"/>
              </a:rPr>
              <a:t> </a:t>
            </a:r>
            <a:r>
              <a:rPr sz="1000" spc="95" dirty="0">
                <a:latin typeface="Calibri"/>
                <a:cs typeface="Calibri"/>
              </a:rPr>
              <a:t>του</a:t>
            </a:r>
            <a:r>
              <a:rPr sz="1000" spc="35" dirty="0">
                <a:latin typeface="Calibri"/>
                <a:cs typeface="Calibri"/>
              </a:rPr>
              <a:t> </a:t>
            </a:r>
            <a:r>
              <a:rPr sz="1000" spc="90" dirty="0">
                <a:latin typeface="Calibri"/>
                <a:cs typeface="Calibri"/>
              </a:rPr>
              <a:t>Scapy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6032500" y="1599247"/>
            <a:ext cx="5325745" cy="3295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9720" marR="5080" indent="-287020">
              <a:lnSpc>
                <a:spcPct val="100000"/>
              </a:lnSpc>
              <a:spcBef>
                <a:spcPts val="100"/>
              </a:spcBef>
              <a:buSzPct val="160000"/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sz="1000" spc="130" dirty="0">
                <a:latin typeface="Calibri"/>
                <a:cs typeface="Calibri"/>
              </a:rPr>
              <a:t>Ο</a:t>
            </a:r>
            <a:r>
              <a:rPr sz="1000" spc="40" dirty="0">
                <a:latin typeface="Calibri"/>
                <a:cs typeface="Calibri"/>
              </a:rPr>
              <a:t> </a:t>
            </a:r>
            <a:r>
              <a:rPr sz="1000" spc="90" dirty="0">
                <a:latin typeface="Calibri"/>
                <a:cs typeface="Calibri"/>
              </a:rPr>
              <a:t>πίνακας</a:t>
            </a:r>
            <a:r>
              <a:rPr sz="1000" spc="40" dirty="0">
                <a:latin typeface="Calibri"/>
                <a:cs typeface="Calibri"/>
              </a:rPr>
              <a:t> </a:t>
            </a:r>
            <a:r>
              <a:rPr sz="1000" spc="105" dirty="0">
                <a:latin typeface="Calibri"/>
                <a:cs typeface="Calibri"/>
              </a:rPr>
              <a:t>ARP</a:t>
            </a:r>
            <a:r>
              <a:rPr sz="1000" spc="40" dirty="0">
                <a:latin typeface="Calibri"/>
                <a:cs typeface="Calibri"/>
              </a:rPr>
              <a:t> </a:t>
            </a:r>
            <a:r>
              <a:rPr sz="1000" spc="95" dirty="0">
                <a:latin typeface="Calibri"/>
                <a:cs typeface="Calibri"/>
              </a:rPr>
              <a:t>μετά</a:t>
            </a:r>
            <a:r>
              <a:rPr sz="1000" spc="40" dirty="0">
                <a:latin typeface="Calibri"/>
                <a:cs typeface="Calibri"/>
              </a:rPr>
              <a:t> </a:t>
            </a:r>
            <a:r>
              <a:rPr sz="1000" spc="90" dirty="0">
                <a:latin typeface="Calibri"/>
                <a:cs typeface="Calibri"/>
              </a:rPr>
              <a:t>την</a:t>
            </a:r>
            <a:r>
              <a:rPr sz="1000" spc="40" dirty="0">
                <a:latin typeface="Calibri"/>
                <a:cs typeface="Calibri"/>
              </a:rPr>
              <a:t> </a:t>
            </a:r>
            <a:r>
              <a:rPr sz="1000" spc="100" dirty="0">
                <a:latin typeface="Calibri"/>
                <a:cs typeface="Calibri"/>
              </a:rPr>
              <a:t>αποστολή</a:t>
            </a:r>
            <a:r>
              <a:rPr sz="1000" spc="40" dirty="0">
                <a:latin typeface="Calibri"/>
                <a:cs typeface="Calibri"/>
              </a:rPr>
              <a:t> </a:t>
            </a:r>
            <a:r>
              <a:rPr sz="1000" spc="95" dirty="0">
                <a:latin typeface="Calibri"/>
                <a:cs typeface="Calibri"/>
              </a:rPr>
              <a:t>του</a:t>
            </a:r>
            <a:r>
              <a:rPr sz="1000" spc="40" dirty="0">
                <a:latin typeface="Calibri"/>
                <a:cs typeface="Calibri"/>
              </a:rPr>
              <a:t> </a:t>
            </a:r>
            <a:r>
              <a:rPr sz="1000" spc="95" dirty="0">
                <a:latin typeface="Calibri"/>
                <a:cs typeface="Calibri"/>
              </a:rPr>
              <a:t>πακέτου</a:t>
            </a:r>
            <a:r>
              <a:rPr sz="1000" spc="40" dirty="0">
                <a:latin typeface="Calibri"/>
                <a:cs typeface="Calibri"/>
              </a:rPr>
              <a:t> </a:t>
            </a:r>
            <a:r>
              <a:rPr sz="1000" spc="100" dirty="0">
                <a:latin typeface="Calibri"/>
                <a:cs typeface="Calibri"/>
              </a:rPr>
              <a:t>δεδομένων</a:t>
            </a:r>
            <a:r>
              <a:rPr sz="1000" spc="40" dirty="0">
                <a:latin typeface="Calibri"/>
                <a:cs typeface="Calibri"/>
              </a:rPr>
              <a:t> </a:t>
            </a:r>
            <a:r>
              <a:rPr sz="1000" spc="90" dirty="0">
                <a:latin typeface="Calibri"/>
                <a:cs typeface="Calibri"/>
              </a:rPr>
              <a:t>Scapy</a:t>
            </a:r>
            <a:r>
              <a:rPr sz="1000" spc="45" dirty="0">
                <a:latin typeface="Calibri"/>
                <a:cs typeface="Calibri"/>
              </a:rPr>
              <a:t> </a:t>
            </a:r>
            <a:r>
              <a:rPr sz="1000" spc="105" dirty="0">
                <a:latin typeface="Calibri"/>
                <a:cs typeface="Calibri"/>
              </a:rPr>
              <a:t>ARP</a:t>
            </a:r>
            <a:r>
              <a:rPr sz="1000" spc="40" dirty="0">
                <a:latin typeface="Calibri"/>
                <a:cs typeface="Calibri"/>
              </a:rPr>
              <a:t> </a:t>
            </a:r>
            <a:r>
              <a:rPr sz="1000" spc="95" dirty="0">
                <a:latin typeface="Calibri"/>
                <a:cs typeface="Calibri"/>
              </a:rPr>
              <a:t>στο</a:t>
            </a:r>
            <a:r>
              <a:rPr sz="1000" spc="40" dirty="0">
                <a:latin typeface="Calibri"/>
                <a:cs typeface="Calibri"/>
              </a:rPr>
              <a:t> </a:t>
            </a:r>
            <a:r>
              <a:rPr sz="1000" spc="105" dirty="0">
                <a:latin typeface="Calibri"/>
                <a:cs typeface="Calibri"/>
              </a:rPr>
              <a:t>θύμα </a:t>
            </a:r>
            <a:r>
              <a:rPr sz="1000" spc="-210" dirty="0">
                <a:latin typeface="Calibri"/>
                <a:cs typeface="Calibri"/>
              </a:rPr>
              <a:t> </a:t>
            </a:r>
            <a:r>
              <a:rPr sz="1000" spc="95" dirty="0">
                <a:latin typeface="Calibri"/>
                <a:cs typeface="Calibri"/>
              </a:rPr>
              <a:t>εξαπατά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2206625" y="2382520"/>
            <a:ext cx="4090035" cy="1397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50" b="1" spc="95" dirty="0">
                <a:solidFill>
                  <a:srgbClr val="FF0000"/>
                </a:solidFill>
                <a:latin typeface="Calibri"/>
                <a:cs typeface="Calibri"/>
              </a:rPr>
              <a:t>Η</a:t>
            </a:r>
            <a:r>
              <a:rPr sz="750" b="1" spc="3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750" b="1" spc="80" dirty="0">
                <a:solidFill>
                  <a:srgbClr val="FF0000"/>
                </a:solidFill>
                <a:latin typeface="Calibri"/>
                <a:cs typeface="Calibri"/>
              </a:rPr>
              <a:t>πύλη</a:t>
            </a:r>
            <a:r>
              <a:rPr sz="750" b="1" spc="3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750" b="1" spc="60" dirty="0">
                <a:solidFill>
                  <a:srgbClr val="FF0000"/>
                </a:solidFill>
                <a:latin typeface="Calibri"/>
                <a:cs typeface="Calibri"/>
              </a:rPr>
              <a:t>έχει</a:t>
            </a:r>
            <a:r>
              <a:rPr sz="750" b="1" spc="3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750" b="1" spc="70" dirty="0">
                <a:solidFill>
                  <a:srgbClr val="FF0000"/>
                </a:solidFill>
                <a:latin typeface="Calibri"/>
                <a:cs typeface="Calibri"/>
              </a:rPr>
              <a:t>μοναδική</a:t>
            </a:r>
            <a:r>
              <a:rPr sz="750" b="1" spc="3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750" b="1" spc="60" dirty="0">
                <a:solidFill>
                  <a:srgbClr val="FF0000"/>
                </a:solidFill>
                <a:latin typeface="Calibri"/>
                <a:cs typeface="Calibri"/>
              </a:rPr>
              <a:t>διεύθυνση</a:t>
            </a:r>
            <a:r>
              <a:rPr sz="750" b="1" spc="1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750" b="1" spc="55" dirty="0">
                <a:solidFill>
                  <a:srgbClr val="FF0000"/>
                </a:solidFill>
                <a:latin typeface="Calibri"/>
                <a:cs typeface="Calibri"/>
              </a:rPr>
              <a:t>IP</a:t>
            </a:r>
            <a:r>
              <a:rPr sz="750" b="1" spc="3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750" b="1" spc="65" dirty="0">
                <a:solidFill>
                  <a:srgbClr val="FF0000"/>
                </a:solidFill>
                <a:latin typeface="Calibri"/>
                <a:cs typeface="Calibri"/>
              </a:rPr>
              <a:t>και</a:t>
            </a:r>
            <a:r>
              <a:rPr sz="750" b="1" spc="3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750" b="1" spc="95" dirty="0">
                <a:solidFill>
                  <a:srgbClr val="FF0000"/>
                </a:solidFill>
                <a:latin typeface="Calibri"/>
                <a:cs typeface="Calibri"/>
              </a:rPr>
              <a:t>MAC</a:t>
            </a:r>
            <a:r>
              <a:rPr sz="750" b="1" spc="3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750" b="1" spc="70" dirty="0">
                <a:solidFill>
                  <a:srgbClr val="FF0000"/>
                </a:solidFill>
                <a:latin typeface="Calibri"/>
                <a:cs typeface="Calibri"/>
              </a:rPr>
              <a:t>(Διεύθυνση</a:t>
            </a:r>
            <a:r>
              <a:rPr sz="750" b="1" spc="3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750" b="1" spc="75" dirty="0">
                <a:solidFill>
                  <a:srgbClr val="FF0000"/>
                </a:solidFill>
                <a:latin typeface="Calibri"/>
                <a:cs typeface="Calibri"/>
              </a:rPr>
              <a:t>φυσικού</a:t>
            </a:r>
            <a:r>
              <a:rPr sz="750" b="1" spc="3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750" b="1" spc="70" dirty="0">
                <a:solidFill>
                  <a:srgbClr val="FF0000"/>
                </a:solidFill>
                <a:latin typeface="Calibri"/>
                <a:cs typeface="Calibri"/>
              </a:rPr>
              <a:t>επιπέδου</a:t>
            </a:r>
            <a:r>
              <a:rPr sz="750" b="1" spc="3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750" b="1" spc="65" dirty="0">
                <a:solidFill>
                  <a:srgbClr val="FF0000"/>
                </a:solidFill>
                <a:latin typeface="Calibri"/>
                <a:cs typeface="Calibri"/>
              </a:rPr>
              <a:t>δικτύου)</a:t>
            </a:r>
            <a:endParaRPr sz="750">
              <a:latin typeface="Calibri"/>
              <a:cs typeface="Calibri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753109" y="3461384"/>
            <a:ext cx="5013960" cy="1397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50" b="1" spc="95" dirty="0">
                <a:solidFill>
                  <a:srgbClr val="FF0000"/>
                </a:solidFill>
                <a:latin typeface="Calibri"/>
                <a:cs typeface="Calibri"/>
              </a:rPr>
              <a:t>Η</a:t>
            </a:r>
            <a:r>
              <a:rPr sz="750" b="1" spc="3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750" b="1" spc="75" dirty="0">
                <a:solidFill>
                  <a:srgbClr val="FF0000"/>
                </a:solidFill>
                <a:latin typeface="Calibri"/>
                <a:cs typeface="Calibri"/>
              </a:rPr>
              <a:t>συσκευή</a:t>
            </a:r>
            <a:r>
              <a:rPr sz="750" b="1" spc="3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750" b="1" spc="70" dirty="0">
                <a:solidFill>
                  <a:srgbClr val="FF0000"/>
                </a:solidFill>
                <a:latin typeface="Calibri"/>
                <a:cs typeface="Calibri"/>
              </a:rPr>
              <a:t>του</a:t>
            </a:r>
            <a:r>
              <a:rPr sz="750" b="1" spc="3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750" b="1" spc="65" dirty="0">
                <a:solidFill>
                  <a:srgbClr val="FF0000"/>
                </a:solidFill>
                <a:latin typeface="Calibri"/>
                <a:cs typeface="Calibri"/>
              </a:rPr>
              <a:t>επιτιθέμενου</a:t>
            </a:r>
            <a:r>
              <a:rPr sz="750" b="1" spc="3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750" b="1" spc="60" dirty="0">
                <a:solidFill>
                  <a:srgbClr val="FF0000"/>
                </a:solidFill>
                <a:latin typeface="Calibri"/>
                <a:cs typeface="Calibri"/>
              </a:rPr>
              <a:t>έχει</a:t>
            </a:r>
            <a:r>
              <a:rPr sz="750" b="1" spc="3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750" b="1" spc="70" dirty="0">
                <a:solidFill>
                  <a:srgbClr val="FF0000"/>
                </a:solidFill>
                <a:latin typeface="Calibri"/>
                <a:cs typeface="Calibri"/>
              </a:rPr>
              <a:t>μοναδική</a:t>
            </a:r>
            <a:r>
              <a:rPr sz="750" b="1" spc="3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750" b="1" spc="70" dirty="0">
                <a:solidFill>
                  <a:srgbClr val="FF0000"/>
                </a:solidFill>
                <a:latin typeface="Calibri"/>
                <a:cs typeface="Calibri"/>
              </a:rPr>
              <a:t>διεύθυνση</a:t>
            </a:r>
            <a:r>
              <a:rPr sz="750" b="1" spc="3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750" b="1" spc="65" dirty="0">
                <a:solidFill>
                  <a:srgbClr val="FF0000"/>
                </a:solidFill>
                <a:latin typeface="Calibri"/>
                <a:cs typeface="Calibri"/>
              </a:rPr>
              <a:t>και</a:t>
            </a:r>
            <a:r>
              <a:rPr sz="750" b="1" spc="3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750" b="1" spc="95" dirty="0">
                <a:solidFill>
                  <a:srgbClr val="FF0000"/>
                </a:solidFill>
                <a:latin typeface="Calibri"/>
                <a:cs typeface="Calibri"/>
              </a:rPr>
              <a:t>MAC</a:t>
            </a:r>
            <a:r>
              <a:rPr sz="750" b="1" spc="3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750" b="1" spc="70" dirty="0">
                <a:solidFill>
                  <a:srgbClr val="FF0000"/>
                </a:solidFill>
                <a:latin typeface="Calibri"/>
                <a:cs typeface="Calibri"/>
              </a:rPr>
              <a:t>(Διεύθυνση</a:t>
            </a:r>
            <a:r>
              <a:rPr sz="750" b="1" spc="3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750" b="1" spc="75" dirty="0">
                <a:solidFill>
                  <a:srgbClr val="FF0000"/>
                </a:solidFill>
                <a:latin typeface="Calibri"/>
                <a:cs typeface="Calibri"/>
              </a:rPr>
              <a:t>φυσικού</a:t>
            </a:r>
            <a:r>
              <a:rPr sz="750" b="1" spc="3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750" b="1" spc="70" dirty="0">
                <a:solidFill>
                  <a:srgbClr val="FF0000"/>
                </a:solidFill>
                <a:latin typeface="Calibri"/>
                <a:cs typeface="Calibri"/>
              </a:rPr>
              <a:t>επιπέδου</a:t>
            </a:r>
            <a:r>
              <a:rPr sz="750" b="1" spc="3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750" b="1" spc="65" dirty="0">
                <a:solidFill>
                  <a:srgbClr val="FF0000"/>
                </a:solidFill>
                <a:latin typeface="Calibri"/>
                <a:cs typeface="Calibri"/>
              </a:rPr>
              <a:t>δικτύου)</a:t>
            </a:r>
            <a:endParaRPr sz="750">
              <a:latin typeface="Calibri"/>
              <a:cs typeface="Calibri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6711315" y="4125595"/>
            <a:ext cx="5192395" cy="1397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50" b="1" spc="75" dirty="0">
                <a:solidFill>
                  <a:srgbClr val="FF0000"/>
                </a:solidFill>
                <a:latin typeface="Calibri"/>
                <a:cs typeface="Calibri"/>
              </a:rPr>
              <a:t>Τόσο</a:t>
            </a:r>
            <a:r>
              <a:rPr sz="750" b="1" spc="3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750" b="1" spc="80" dirty="0">
                <a:solidFill>
                  <a:srgbClr val="FF0000"/>
                </a:solidFill>
                <a:latin typeface="Calibri"/>
                <a:cs typeface="Calibri"/>
              </a:rPr>
              <a:t>ο</a:t>
            </a:r>
            <a:r>
              <a:rPr sz="750" b="1" spc="3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750" b="1" spc="65" dirty="0">
                <a:solidFill>
                  <a:srgbClr val="FF0000"/>
                </a:solidFill>
                <a:latin typeface="Calibri"/>
                <a:cs typeface="Calibri"/>
              </a:rPr>
              <a:t>επιτιθέμενος</a:t>
            </a:r>
            <a:r>
              <a:rPr sz="750" b="1" spc="3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750" b="1" spc="80" dirty="0">
                <a:solidFill>
                  <a:srgbClr val="FF0000"/>
                </a:solidFill>
                <a:latin typeface="Calibri"/>
                <a:cs typeface="Calibri"/>
              </a:rPr>
              <a:t>όσο</a:t>
            </a:r>
            <a:r>
              <a:rPr sz="750" b="1" spc="3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750" b="1" spc="65" dirty="0">
                <a:solidFill>
                  <a:srgbClr val="FF0000"/>
                </a:solidFill>
                <a:latin typeface="Calibri"/>
                <a:cs typeface="Calibri"/>
              </a:rPr>
              <a:t>και</a:t>
            </a:r>
            <a:r>
              <a:rPr sz="750" b="1" spc="3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750" b="1" spc="80" dirty="0">
                <a:solidFill>
                  <a:srgbClr val="FF0000"/>
                </a:solidFill>
                <a:latin typeface="Calibri"/>
                <a:cs typeface="Calibri"/>
              </a:rPr>
              <a:t>η</a:t>
            </a:r>
            <a:r>
              <a:rPr sz="750" b="1" spc="3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750" b="1" spc="80" dirty="0">
                <a:solidFill>
                  <a:srgbClr val="FF0000"/>
                </a:solidFill>
                <a:latin typeface="Calibri"/>
                <a:cs typeface="Calibri"/>
              </a:rPr>
              <a:t>πύλη</a:t>
            </a:r>
            <a:r>
              <a:rPr sz="750" b="1" spc="3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750" b="1" spc="70" dirty="0">
                <a:solidFill>
                  <a:srgbClr val="FF0000"/>
                </a:solidFill>
                <a:latin typeface="Calibri"/>
                <a:cs typeface="Calibri"/>
              </a:rPr>
              <a:t>έχουν</a:t>
            </a:r>
            <a:r>
              <a:rPr sz="750" b="1" spc="3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750" b="1" spc="65" dirty="0">
                <a:solidFill>
                  <a:srgbClr val="FF0000"/>
                </a:solidFill>
                <a:latin typeface="Calibri"/>
                <a:cs typeface="Calibri"/>
              </a:rPr>
              <a:t>την</a:t>
            </a:r>
            <a:r>
              <a:rPr sz="750" b="1" spc="3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750" b="1" spc="60" dirty="0">
                <a:solidFill>
                  <a:srgbClr val="FF0000"/>
                </a:solidFill>
                <a:latin typeface="Calibri"/>
                <a:cs typeface="Calibri"/>
              </a:rPr>
              <a:t>ίδια</a:t>
            </a:r>
            <a:r>
              <a:rPr sz="750" b="1" spc="4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750" b="1" spc="60" dirty="0">
                <a:solidFill>
                  <a:srgbClr val="FF0000"/>
                </a:solidFill>
                <a:latin typeface="Calibri"/>
                <a:cs typeface="Calibri"/>
              </a:rPr>
              <a:t>διεύθυνση</a:t>
            </a:r>
            <a:r>
              <a:rPr sz="750" b="1" spc="2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750" b="1" spc="95" dirty="0">
                <a:solidFill>
                  <a:srgbClr val="FF0000"/>
                </a:solidFill>
                <a:latin typeface="Calibri"/>
                <a:cs typeface="Calibri"/>
              </a:rPr>
              <a:t>MAC</a:t>
            </a:r>
            <a:r>
              <a:rPr sz="750" b="1" spc="3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750" b="1" spc="70" dirty="0">
                <a:solidFill>
                  <a:srgbClr val="FF0000"/>
                </a:solidFill>
                <a:latin typeface="Calibri"/>
                <a:cs typeface="Calibri"/>
              </a:rPr>
              <a:t>(Διεύθυνση</a:t>
            </a:r>
            <a:r>
              <a:rPr sz="750" b="1" spc="3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750" b="1" spc="75" dirty="0">
                <a:solidFill>
                  <a:srgbClr val="FF0000"/>
                </a:solidFill>
                <a:latin typeface="Calibri"/>
                <a:cs typeface="Calibri"/>
              </a:rPr>
              <a:t>φυσικού</a:t>
            </a:r>
            <a:r>
              <a:rPr sz="750" b="1" spc="3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750" b="1" spc="70" dirty="0">
                <a:solidFill>
                  <a:srgbClr val="FF0000"/>
                </a:solidFill>
                <a:latin typeface="Calibri"/>
                <a:cs typeface="Calibri"/>
              </a:rPr>
              <a:t>επιπέδου</a:t>
            </a:r>
            <a:r>
              <a:rPr sz="750" b="1" spc="3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750" b="1" spc="65" dirty="0">
                <a:solidFill>
                  <a:srgbClr val="FF0000"/>
                </a:solidFill>
                <a:latin typeface="Calibri"/>
                <a:cs typeface="Calibri"/>
              </a:rPr>
              <a:t>δικτύου)</a:t>
            </a:r>
            <a:endParaRPr sz="7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6042660" cy="6879590"/>
            <a:chOff x="0" y="0"/>
            <a:chExt cx="6042660" cy="6879590"/>
          </a:xfrm>
        </p:grpSpPr>
        <p:sp>
          <p:nvSpPr>
            <p:cNvPr id="3" name="object 3"/>
            <p:cNvSpPr/>
            <p:nvPr/>
          </p:nvSpPr>
          <p:spPr>
            <a:xfrm>
              <a:off x="4497704" y="5112385"/>
              <a:ext cx="797560" cy="1738630"/>
            </a:xfrm>
            <a:custGeom>
              <a:avLst/>
              <a:gdLst/>
              <a:ahLst/>
              <a:cxnLst/>
              <a:rect l="l" t="t" r="r" b="b"/>
              <a:pathLst>
                <a:path w="797560" h="1738629">
                  <a:moveTo>
                    <a:pt x="609917" y="0"/>
                  </a:moveTo>
                  <a:lnTo>
                    <a:pt x="561340" y="6667"/>
                  </a:lnTo>
                  <a:lnTo>
                    <a:pt x="516572" y="25400"/>
                  </a:lnTo>
                  <a:lnTo>
                    <a:pt x="478155" y="55244"/>
                  </a:lnTo>
                  <a:lnTo>
                    <a:pt x="448310" y="94614"/>
                  </a:lnTo>
                  <a:lnTo>
                    <a:pt x="428625" y="142239"/>
                  </a:lnTo>
                  <a:lnTo>
                    <a:pt x="0" y="1738629"/>
                  </a:lnTo>
                  <a:lnTo>
                    <a:pt x="27940" y="1738629"/>
                  </a:lnTo>
                  <a:lnTo>
                    <a:pt x="453707" y="148907"/>
                  </a:lnTo>
                  <a:lnTo>
                    <a:pt x="470217" y="107950"/>
                  </a:lnTo>
                  <a:lnTo>
                    <a:pt x="496252" y="74294"/>
                  </a:lnTo>
                  <a:lnTo>
                    <a:pt x="529272" y="48577"/>
                  </a:lnTo>
                  <a:lnTo>
                    <a:pt x="567690" y="32384"/>
                  </a:lnTo>
                  <a:lnTo>
                    <a:pt x="609282" y="26669"/>
                  </a:lnTo>
                  <a:lnTo>
                    <a:pt x="698432" y="26669"/>
                  </a:lnTo>
                  <a:lnTo>
                    <a:pt x="658812" y="6667"/>
                  </a:lnTo>
                  <a:lnTo>
                    <a:pt x="609917" y="0"/>
                  </a:lnTo>
                  <a:close/>
                </a:path>
                <a:path w="797560" h="1738629">
                  <a:moveTo>
                    <a:pt x="698432" y="26669"/>
                  </a:moveTo>
                  <a:lnTo>
                    <a:pt x="609282" y="26669"/>
                  </a:lnTo>
                  <a:lnTo>
                    <a:pt x="652145" y="32384"/>
                  </a:lnTo>
                  <a:lnTo>
                    <a:pt x="709295" y="60959"/>
                  </a:lnTo>
                  <a:lnTo>
                    <a:pt x="750252" y="109537"/>
                  </a:lnTo>
                  <a:lnTo>
                    <a:pt x="770572" y="170497"/>
                  </a:lnTo>
                  <a:lnTo>
                    <a:pt x="771525" y="202882"/>
                  </a:lnTo>
                  <a:lnTo>
                    <a:pt x="766127" y="235584"/>
                  </a:lnTo>
                  <a:lnTo>
                    <a:pt x="362585" y="1738629"/>
                  </a:lnTo>
                  <a:lnTo>
                    <a:pt x="390207" y="1738629"/>
                  </a:lnTo>
                  <a:lnTo>
                    <a:pt x="791210" y="242252"/>
                  </a:lnTo>
                  <a:lnTo>
                    <a:pt x="797560" y="204787"/>
                  </a:lnTo>
                  <a:lnTo>
                    <a:pt x="796290" y="167322"/>
                  </a:lnTo>
                  <a:lnTo>
                    <a:pt x="772795" y="96202"/>
                  </a:lnTo>
                  <a:lnTo>
                    <a:pt x="724217" y="39687"/>
                  </a:lnTo>
                  <a:lnTo>
                    <a:pt x="698432" y="26669"/>
                  </a:lnTo>
                  <a:close/>
                </a:path>
              </a:pathLst>
            </a:custGeom>
            <a:solidFill>
              <a:srgbClr val="D679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2933700" y="635"/>
              <a:ext cx="1818639" cy="6857365"/>
            </a:xfrm>
            <a:custGeom>
              <a:avLst/>
              <a:gdLst/>
              <a:ahLst/>
              <a:cxnLst/>
              <a:rect l="l" t="t" r="r" b="b"/>
              <a:pathLst>
                <a:path w="1818639" h="6857365">
                  <a:moveTo>
                    <a:pt x="1818322" y="0"/>
                  </a:moveTo>
                  <a:lnTo>
                    <a:pt x="0" y="6857365"/>
                  </a:lnTo>
                </a:path>
              </a:pathLst>
            </a:custGeom>
            <a:ln w="22225">
              <a:solidFill>
                <a:srgbClr val="D6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3497579" y="18097"/>
              <a:ext cx="2545080" cy="6837045"/>
            </a:xfrm>
            <a:custGeom>
              <a:avLst/>
              <a:gdLst/>
              <a:ahLst/>
              <a:cxnLst/>
              <a:rect l="l" t="t" r="r" b="b"/>
              <a:pathLst>
                <a:path w="2545079" h="6837045">
                  <a:moveTo>
                    <a:pt x="1321435" y="2282825"/>
                  </a:moveTo>
                  <a:lnTo>
                    <a:pt x="1271587" y="2291080"/>
                  </a:lnTo>
                  <a:lnTo>
                    <a:pt x="1226185" y="2312352"/>
                  </a:lnTo>
                  <a:lnTo>
                    <a:pt x="1187767" y="2345055"/>
                  </a:lnTo>
                  <a:lnTo>
                    <a:pt x="1159510" y="2388870"/>
                  </a:lnTo>
                  <a:lnTo>
                    <a:pt x="1159510" y="2390140"/>
                  </a:lnTo>
                  <a:lnTo>
                    <a:pt x="819150" y="3658235"/>
                  </a:lnTo>
                  <a:lnTo>
                    <a:pt x="0" y="6835457"/>
                  </a:lnTo>
                  <a:lnTo>
                    <a:pt x="6667" y="6836092"/>
                  </a:lnTo>
                  <a:lnTo>
                    <a:pt x="20955" y="6836727"/>
                  </a:lnTo>
                  <a:lnTo>
                    <a:pt x="26670" y="6836727"/>
                  </a:lnTo>
                  <a:lnTo>
                    <a:pt x="843365" y="3664267"/>
                  </a:lnTo>
                  <a:lnTo>
                    <a:pt x="1183322" y="2397760"/>
                  </a:lnTo>
                  <a:lnTo>
                    <a:pt x="1208087" y="2360295"/>
                  </a:lnTo>
                  <a:lnTo>
                    <a:pt x="1241107" y="2332037"/>
                  </a:lnTo>
                  <a:lnTo>
                    <a:pt x="1279842" y="2313940"/>
                  </a:lnTo>
                  <a:lnTo>
                    <a:pt x="1322705" y="2307272"/>
                  </a:lnTo>
                  <a:lnTo>
                    <a:pt x="1417637" y="2307272"/>
                  </a:lnTo>
                  <a:lnTo>
                    <a:pt x="1372870" y="2289175"/>
                  </a:lnTo>
                  <a:lnTo>
                    <a:pt x="1321435" y="2282825"/>
                  </a:lnTo>
                  <a:close/>
                </a:path>
                <a:path w="2545079" h="6837045">
                  <a:moveTo>
                    <a:pt x="1417637" y="2307272"/>
                  </a:moveTo>
                  <a:lnTo>
                    <a:pt x="1322705" y="2307272"/>
                  </a:lnTo>
                  <a:lnTo>
                    <a:pt x="1366837" y="2312987"/>
                  </a:lnTo>
                  <a:lnTo>
                    <a:pt x="1412557" y="2333942"/>
                  </a:lnTo>
                  <a:lnTo>
                    <a:pt x="1448435" y="2366962"/>
                  </a:lnTo>
                  <a:lnTo>
                    <a:pt x="1472565" y="2408872"/>
                  </a:lnTo>
                  <a:lnTo>
                    <a:pt x="1483042" y="2456180"/>
                  </a:lnTo>
                  <a:lnTo>
                    <a:pt x="1477962" y="2506345"/>
                  </a:lnTo>
                  <a:lnTo>
                    <a:pt x="1220152" y="3457575"/>
                  </a:lnTo>
                  <a:lnTo>
                    <a:pt x="1214120" y="3492817"/>
                  </a:lnTo>
                  <a:lnTo>
                    <a:pt x="1215072" y="3525837"/>
                  </a:lnTo>
                  <a:lnTo>
                    <a:pt x="1215072" y="3528377"/>
                  </a:lnTo>
                  <a:lnTo>
                    <a:pt x="1223010" y="3562985"/>
                  </a:lnTo>
                  <a:lnTo>
                    <a:pt x="1258570" y="3626167"/>
                  </a:lnTo>
                  <a:lnTo>
                    <a:pt x="1314767" y="3669665"/>
                  </a:lnTo>
                  <a:lnTo>
                    <a:pt x="1397635" y="3688715"/>
                  </a:lnTo>
                  <a:lnTo>
                    <a:pt x="1444625" y="3682365"/>
                  </a:lnTo>
                  <a:lnTo>
                    <a:pt x="1487805" y="3664267"/>
                  </a:lnTo>
                  <a:lnTo>
                    <a:pt x="1490662" y="3662362"/>
                  </a:lnTo>
                  <a:lnTo>
                    <a:pt x="1403985" y="3662362"/>
                  </a:lnTo>
                  <a:lnTo>
                    <a:pt x="1354137" y="3656965"/>
                  </a:lnTo>
                  <a:lnTo>
                    <a:pt x="1299210" y="3629977"/>
                  </a:lnTo>
                  <a:lnTo>
                    <a:pt x="1259205" y="3583940"/>
                  </a:lnTo>
                  <a:lnTo>
                    <a:pt x="1239202" y="3525837"/>
                  </a:lnTo>
                  <a:lnTo>
                    <a:pt x="1238567" y="3495040"/>
                  </a:lnTo>
                  <a:lnTo>
                    <a:pt x="1243965" y="3463925"/>
                  </a:lnTo>
                  <a:lnTo>
                    <a:pt x="1502092" y="2512695"/>
                  </a:lnTo>
                  <a:lnTo>
                    <a:pt x="1508442" y="2464117"/>
                  </a:lnTo>
                  <a:lnTo>
                    <a:pt x="1502092" y="2417127"/>
                  </a:lnTo>
                  <a:lnTo>
                    <a:pt x="1483995" y="2373630"/>
                  </a:lnTo>
                  <a:lnTo>
                    <a:pt x="1455737" y="2336482"/>
                  </a:lnTo>
                  <a:lnTo>
                    <a:pt x="1418272" y="2307590"/>
                  </a:lnTo>
                  <a:lnTo>
                    <a:pt x="1417637" y="2307272"/>
                  </a:lnTo>
                  <a:close/>
                </a:path>
                <a:path w="2545079" h="6837045">
                  <a:moveTo>
                    <a:pt x="2545080" y="0"/>
                  </a:moveTo>
                  <a:lnTo>
                    <a:pt x="2518410" y="0"/>
                  </a:lnTo>
                  <a:lnTo>
                    <a:pt x="1939290" y="2100580"/>
                  </a:lnTo>
                  <a:lnTo>
                    <a:pt x="1547495" y="3545840"/>
                  </a:lnTo>
                  <a:lnTo>
                    <a:pt x="1526540" y="3591560"/>
                  </a:lnTo>
                  <a:lnTo>
                    <a:pt x="1493520" y="3627755"/>
                  </a:lnTo>
                  <a:lnTo>
                    <a:pt x="1451610" y="3651885"/>
                  </a:lnTo>
                  <a:lnTo>
                    <a:pt x="1403985" y="3662362"/>
                  </a:lnTo>
                  <a:lnTo>
                    <a:pt x="1490662" y="3662362"/>
                  </a:lnTo>
                  <a:lnTo>
                    <a:pt x="1525270" y="3636010"/>
                  </a:lnTo>
                  <a:lnTo>
                    <a:pt x="1554162" y="3598545"/>
                  </a:lnTo>
                  <a:lnTo>
                    <a:pt x="1572895" y="3553460"/>
                  </a:lnTo>
                  <a:lnTo>
                    <a:pt x="1964690" y="2108200"/>
                  </a:lnTo>
                  <a:lnTo>
                    <a:pt x="2540000" y="16510"/>
                  </a:lnTo>
                  <a:lnTo>
                    <a:pt x="2543810" y="3810"/>
                  </a:lnTo>
                  <a:lnTo>
                    <a:pt x="2545080" y="0"/>
                  </a:lnTo>
                  <a:close/>
                </a:path>
              </a:pathLst>
            </a:custGeom>
            <a:solidFill>
              <a:srgbClr val="FFB8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5841364" cy="6858000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9917430" y="33019"/>
            <a:ext cx="2174240" cy="1244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50" spc="60" dirty="0">
                <a:solidFill>
                  <a:srgbClr val="FFFFFF"/>
                </a:solidFill>
                <a:latin typeface="Calibri"/>
                <a:cs typeface="Calibri"/>
              </a:rPr>
              <a:t>CSP004_C_E:</a:t>
            </a:r>
            <a:r>
              <a:rPr sz="65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650" spc="55" dirty="0">
                <a:solidFill>
                  <a:srgbClr val="FFFFFF"/>
                </a:solidFill>
                <a:latin typeface="Calibri"/>
                <a:cs typeface="Calibri"/>
              </a:rPr>
              <a:t>Abdelkader</a:t>
            </a:r>
            <a:r>
              <a:rPr sz="65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650" spc="60" dirty="0">
                <a:solidFill>
                  <a:srgbClr val="FFFFFF"/>
                </a:solidFill>
                <a:latin typeface="Calibri"/>
                <a:cs typeface="Calibri"/>
              </a:rPr>
              <a:t>Shaaban</a:t>
            </a:r>
            <a:r>
              <a:rPr sz="65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650" spc="55" dirty="0">
                <a:solidFill>
                  <a:srgbClr val="FFFFFF"/>
                </a:solidFill>
                <a:latin typeface="Calibri"/>
                <a:cs typeface="Calibri"/>
              </a:rPr>
              <a:t>και</a:t>
            </a:r>
            <a:r>
              <a:rPr sz="650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650" spc="50" dirty="0">
                <a:solidFill>
                  <a:srgbClr val="FFFFFF"/>
                </a:solidFill>
                <a:latin typeface="Calibri"/>
                <a:cs typeface="Calibri"/>
              </a:rPr>
              <a:t>Stefan</a:t>
            </a:r>
            <a:r>
              <a:rPr sz="65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650" spc="50" dirty="0">
                <a:solidFill>
                  <a:srgbClr val="FFFFFF"/>
                </a:solidFill>
                <a:latin typeface="Calibri"/>
                <a:cs typeface="Calibri"/>
              </a:rPr>
              <a:t>Schauer</a:t>
            </a:r>
            <a:endParaRPr sz="650">
              <a:latin typeface="Calibri"/>
              <a:cs typeface="Calibri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5920104" y="2826656"/>
            <a:ext cx="2521585" cy="724535"/>
          </a:xfrm>
          <a:prstGeom prst="rect">
            <a:avLst/>
          </a:prstGeom>
        </p:spPr>
        <p:txBody>
          <a:bodyPr vert="horz" wrap="square" lIns="0" tIns="628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95"/>
              </a:spcBef>
            </a:pPr>
            <a:r>
              <a:rPr sz="2250" spc="114" dirty="0"/>
              <a:t>Επιθετικά</a:t>
            </a:r>
            <a:r>
              <a:rPr sz="2250" spc="85" dirty="0"/>
              <a:t> </a:t>
            </a:r>
            <a:r>
              <a:rPr sz="2250" spc="100" dirty="0"/>
              <a:t>εργαλεία</a:t>
            </a:r>
            <a:endParaRPr sz="2250"/>
          </a:p>
          <a:p>
            <a:pPr marL="12700">
              <a:lnSpc>
                <a:spcPct val="100000"/>
              </a:lnSpc>
              <a:spcBef>
                <a:spcPts val="305"/>
              </a:spcBef>
            </a:pPr>
            <a:r>
              <a:rPr sz="1750" spc="130" dirty="0">
                <a:solidFill>
                  <a:srgbClr val="FFB800"/>
                </a:solidFill>
              </a:rPr>
              <a:t>hping3</a:t>
            </a:r>
            <a:endParaRPr sz="1750"/>
          </a:p>
        </p:txBody>
      </p:sp>
      <p:pic>
        <p:nvPicPr>
          <p:cNvPr id="9" name="object 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549832" y="5747702"/>
            <a:ext cx="3246120" cy="602297"/>
          </a:xfrm>
          <a:prstGeom prst="rect">
            <a:avLst/>
          </a:prstGeom>
        </p:spPr>
      </p:pic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5152647" y="-17834"/>
            <a:ext cx="7066915" cy="6858000"/>
            <a:chOff x="5125084" y="0"/>
            <a:chExt cx="7066915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351904" y="4759"/>
              <a:ext cx="5840095" cy="685324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7376794" y="0"/>
              <a:ext cx="2556510" cy="6858000"/>
            </a:xfrm>
            <a:custGeom>
              <a:avLst/>
              <a:gdLst/>
              <a:ahLst/>
              <a:cxnLst/>
              <a:rect l="l" t="t" r="r" b="b"/>
              <a:pathLst>
                <a:path w="2556509" h="6858000">
                  <a:moveTo>
                    <a:pt x="1542414" y="1537335"/>
                  </a:moveTo>
                  <a:lnTo>
                    <a:pt x="1495107" y="1543685"/>
                  </a:lnTo>
                  <a:lnTo>
                    <a:pt x="1451609" y="1561782"/>
                  </a:lnTo>
                  <a:lnTo>
                    <a:pt x="1413827" y="1590357"/>
                  </a:lnTo>
                  <a:lnTo>
                    <a:pt x="1384617" y="1627822"/>
                  </a:lnTo>
                  <a:lnTo>
                    <a:pt x="1365884" y="1673225"/>
                  </a:lnTo>
                  <a:lnTo>
                    <a:pt x="971232" y="3128645"/>
                  </a:lnTo>
                  <a:lnTo>
                    <a:pt x="0" y="6858000"/>
                  </a:lnTo>
                  <a:lnTo>
                    <a:pt x="26034" y="6858000"/>
                  </a:lnTo>
                  <a:lnTo>
                    <a:pt x="996632" y="3136265"/>
                  </a:lnTo>
                  <a:lnTo>
                    <a:pt x="1391284" y="1681162"/>
                  </a:lnTo>
                  <a:lnTo>
                    <a:pt x="1412557" y="1635125"/>
                  </a:lnTo>
                  <a:lnTo>
                    <a:pt x="1445895" y="1598929"/>
                  </a:lnTo>
                  <a:lnTo>
                    <a:pt x="1488122" y="1574482"/>
                  </a:lnTo>
                  <a:lnTo>
                    <a:pt x="1536064" y="1564004"/>
                  </a:lnTo>
                  <a:lnTo>
                    <a:pt x="1637982" y="1564004"/>
                  </a:lnTo>
                  <a:lnTo>
                    <a:pt x="1625917" y="1556385"/>
                  </a:lnTo>
                  <a:lnTo>
                    <a:pt x="1591309" y="1543685"/>
                  </a:lnTo>
                  <a:lnTo>
                    <a:pt x="1542414" y="1537335"/>
                  </a:lnTo>
                  <a:close/>
                </a:path>
                <a:path w="2556509" h="6858000">
                  <a:moveTo>
                    <a:pt x="1637982" y="1564004"/>
                  </a:moveTo>
                  <a:lnTo>
                    <a:pt x="1536064" y="1564004"/>
                  </a:lnTo>
                  <a:lnTo>
                    <a:pt x="1586229" y="1569085"/>
                  </a:lnTo>
                  <a:lnTo>
                    <a:pt x="1615439" y="1580197"/>
                  </a:lnTo>
                  <a:lnTo>
                    <a:pt x="1664017" y="1617345"/>
                  </a:lnTo>
                  <a:lnTo>
                    <a:pt x="1694814" y="1671320"/>
                  </a:lnTo>
                  <a:lnTo>
                    <a:pt x="1702434" y="1732279"/>
                  </a:lnTo>
                  <a:lnTo>
                    <a:pt x="1697037" y="1763712"/>
                  </a:lnTo>
                  <a:lnTo>
                    <a:pt x="1437322" y="2721610"/>
                  </a:lnTo>
                  <a:lnTo>
                    <a:pt x="1430972" y="2770504"/>
                  </a:lnTo>
                  <a:lnTo>
                    <a:pt x="1437322" y="2817812"/>
                  </a:lnTo>
                  <a:lnTo>
                    <a:pt x="1455420" y="2861310"/>
                  </a:lnTo>
                  <a:lnTo>
                    <a:pt x="1483995" y="2898775"/>
                  </a:lnTo>
                  <a:lnTo>
                    <a:pt x="1521777" y="2927985"/>
                  </a:lnTo>
                  <a:lnTo>
                    <a:pt x="1567179" y="2946717"/>
                  </a:lnTo>
                  <a:lnTo>
                    <a:pt x="1619250" y="2952750"/>
                  </a:lnTo>
                  <a:lnTo>
                    <a:pt x="1669414" y="2944495"/>
                  </a:lnTo>
                  <a:lnTo>
                    <a:pt x="1704657" y="2928302"/>
                  </a:lnTo>
                  <a:lnTo>
                    <a:pt x="1617979" y="2928302"/>
                  </a:lnTo>
                  <a:lnTo>
                    <a:pt x="1573529" y="2922587"/>
                  </a:lnTo>
                  <a:lnTo>
                    <a:pt x="1527492" y="2901632"/>
                  </a:lnTo>
                  <a:lnTo>
                    <a:pt x="1491297" y="2868295"/>
                  </a:lnTo>
                  <a:lnTo>
                    <a:pt x="1466850" y="2826067"/>
                  </a:lnTo>
                  <a:lnTo>
                    <a:pt x="1456372" y="2778125"/>
                  </a:lnTo>
                  <a:lnTo>
                    <a:pt x="1461452" y="2727960"/>
                  </a:lnTo>
                  <a:lnTo>
                    <a:pt x="1721167" y="1770062"/>
                  </a:lnTo>
                  <a:lnTo>
                    <a:pt x="1727200" y="1734502"/>
                  </a:lnTo>
                  <a:lnTo>
                    <a:pt x="1726247" y="1701482"/>
                  </a:lnTo>
                  <a:lnTo>
                    <a:pt x="1726247" y="1698625"/>
                  </a:lnTo>
                  <a:lnTo>
                    <a:pt x="1718309" y="1663700"/>
                  </a:lnTo>
                  <a:lnTo>
                    <a:pt x="1703387" y="1630045"/>
                  </a:lnTo>
                  <a:lnTo>
                    <a:pt x="1682432" y="1600200"/>
                  </a:lnTo>
                  <a:lnTo>
                    <a:pt x="1656397" y="1575435"/>
                  </a:lnTo>
                  <a:lnTo>
                    <a:pt x="1637982" y="1564004"/>
                  </a:lnTo>
                  <a:close/>
                </a:path>
                <a:path w="2556509" h="6858000">
                  <a:moveTo>
                    <a:pt x="2556192" y="0"/>
                  </a:moveTo>
                  <a:lnTo>
                    <a:pt x="2528887" y="0"/>
                  </a:lnTo>
                  <a:lnTo>
                    <a:pt x="2100494" y="1561782"/>
                  </a:lnTo>
                  <a:lnTo>
                    <a:pt x="1758314" y="2837179"/>
                  </a:lnTo>
                  <a:lnTo>
                    <a:pt x="1733232" y="2874962"/>
                  </a:lnTo>
                  <a:lnTo>
                    <a:pt x="1700212" y="2903537"/>
                  </a:lnTo>
                  <a:lnTo>
                    <a:pt x="1660842" y="2921317"/>
                  </a:lnTo>
                  <a:lnTo>
                    <a:pt x="1617979" y="2928302"/>
                  </a:lnTo>
                  <a:lnTo>
                    <a:pt x="1704657" y="2928302"/>
                  </a:lnTo>
                  <a:lnTo>
                    <a:pt x="1715134" y="2923222"/>
                  </a:lnTo>
                  <a:lnTo>
                    <a:pt x="1753552" y="2890202"/>
                  </a:lnTo>
                  <a:lnTo>
                    <a:pt x="1782445" y="2846070"/>
                  </a:lnTo>
                  <a:lnTo>
                    <a:pt x="1782445" y="2844800"/>
                  </a:lnTo>
                  <a:lnTo>
                    <a:pt x="2125027" y="1567814"/>
                  </a:lnTo>
                  <a:lnTo>
                    <a:pt x="2556192" y="0"/>
                  </a:lnTo>
                  <a:close/>
                </a:path>
              </a:pathLst>
            </a:custGeom>
            <a:solidFill>
              <a:srgbClr val="FFB8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7895589" y="5207317"/>
              <a:ext cx="755650" cy="1644650"/>
            </a:xfrm>
            <a:custGeom>
              <a:avLst/>
              <a:gdLst/>
              <a:ahLst/>
              <a:cxnLst/>
              <a:rect l="l" t="t" r="r" b="b"/>
              <a:pathLst>
                <a:path w="755650" h="1644650">
                  <a:moveTo>
                    <a:pt x="577850" y="0"/>
                  </a:moveTo>
                  <a:lnTo>
                    <a:pt x="531812" y="6350"/>
                  </a:lnTo>
                  <a:lnTo>
                    <a:pt x="489584" y="24130"/>
                  </a:lnTo>
                  <a:lnTo>
                    <a:pt x="453072" y="52387"/>
                  </a:lnTo>
                  <a:lnTo>
                    <a:pt x="424497" y="89535"/>
                  </a:lnTo>
                  <a:lnTo>
                    <a:pt x="406082" y="134620"/>
                  </a:lnTo>
                  <a:lnTo>
                    <a:pt x="0" y="1644650"/>
                  </a:lnTo>
                  <a:lnTo>
                    <a:pt x="26352" y="1644650"/>
                  </a:lnTo>
                  <a:lnTo>
                    <a:pt x="429894" y="140970"/>
                  </a:lnTo>
                  <a:lnTo>
                    <a:pt x="449897" y="95250"/>
                  </a:lnTo>
                  <a:lnTo>
                    <a:pt x="481964" y="59372"/>
                  </a:lnTo>
                  <a:lnTo>
                    <a:pt x="522604" y="35560"/>
                  </a:lnTo>
                  <a:lnTo>
                    <a:pt x="569277" y="25400"/>
                  </a:lnTo>
                  <a:lnTo>
                    <a:pt x="661727" y="25400"/>
                  </a:lnTo>
                  <a:lnTo>
                    <a:pt x="624204" y="6350"/>
                  </a:lnTo>
                  <a:lnTo>
                    <a:pt x="577850" y="0"/>
                  </a:lnTo>
                  <a:close/>
                </a:path>
                <a:path w="755650" h="1644650">
                  <a:moveTo>
                    <a:pt x="661727" y="25400"/>
                  </a:moveTo>
                  <a:lnTo>
                    <a:pt x="569277" y="25400"/>
                  </a:lnTo>
                  <a:lnTo>
                    <a:pt x="617854" y="30797"/>
                  </a:lnTo>
                  <a:lnTo>
                    <a:pt x="671829" y="57785"/>
                  </a:lnTo>
                  <a:lnTo>
                    <a:pt x="710882" y="103822"/>
                  </a:lnTo>
                  <a:lnTo>
                    <a:pt x="729932" y="161290"/>
                  </a:lnTo>
                  <a:lnTo>
                    <a:pt x="730884" y="192087"/>
                  </a:lnTo>
                  <a:lnTo>
                    <a:pt x="725804" y="222885"/>
                  </a:lnTo>
                  <a:lnTo>
                    <a:pt x="343534" y="1644650"/>
                  </a:lnTo>
                  <a:lnTo>
                    <a:pt x="369887" y="1644650"/>
                  </a:lnTo>
                  <a:lnTo>
                    <a:pt x="749617" y="229235"/>
                  </a:lnTo>
                  <a:lnTo>
                    <a:pt x="755650" y="193675"/>
                  </a:lnTo>
                  <a:lnTo>
                    <a:pt x="754379" y="158115"/>
                  </a:lnTo>
                  <a:lnTo>
                    <a:pt x="732154" y="90805"/>
                  </a:lnTo>
                  <a:lnTo>
                    <a:pt x="686117" y="37782"/>
                  </a:lnTo>
                  <a:lnTo>
                    <a:pt x="661727" y="25400"/>
                  </a:lnTo>
                  <a:close/>
                </a:path>
              </a:pathLst>
            </a:custGeom>
            <a:solidFill>
              <a:srgbClr val="D679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549832" y="6167437"/>
              <a:ext cx="3293427" cy="611187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125084" y="1322705"/>
              <a:ext cx="2877185" cy="2877185"/>
            </a:xfrm>
            <a:prstGeom prst="rect">
              <a:avLst/>
            </a:prstGeom>
          </p:spPr>
        </p:pic>
      </p:grpSp>
      <p:sp>
        <p:nvSpPr>
          <p:cNvPr id="8" name="object 8"/>
          <p:cNvSpPr txBox="1"/>
          <p:nvPr/>
        </p:nvSpPr>
        <p:spPr>
          <a:xfrm>
            <a:off x="9917430" y="33019"/>
            <a:ext cx="2174240" cy="1244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50" spc="60" dirty="0">
                <a:latin typeface="Calibri"/>
                <a:cs typeface="Calibri"/>
              </a:rPr>
              <a:t>CSP004_C_E:</a:t>
            </a:r>
            <a:r>
              <a:rPr sz="650" spc="35" dirty="0">
                <a:latin typeface="Calibri"/>
                <a:cs typeface="Calibri"/>
              </a:rPr>
              <a:t> </a:t>
            </a:r>
            <a:r>
              <a:rPr sz="650" spc="55" dirty="0">
                <a:latin typeface="Calibri"/>
                <a:cs typeface="Calibri"/>
              </a:rPr>
              <a:t>Abdelkader</a:t>
            </a:r>
            <a:r>
              <a:rPr sz="650" spc="30" dirty="0">
                <a:latin typeface="Calibri"/>
                <a:cs typeface="Calibri"/>
              </a:rPr>
              <a:t> </a:t>
            </a:r>
            <a:r>
              <a:rPr sz="650" spc="60" dirty="0">
                <a:latin typeface="Calibri"/>
                <a:cs typeface="Calibri"/>
              </a:rPr>
              <a:t>Shaaban</a:t>
            </a:r>
            <a:r>
              <a:rPr sz="650" spc="40" dirty="0">
                <a:latin typeface="Calibri"/>
                <a:cs typeface="Calibri"/>
              </a:rPr>
              <a:t> </a:t>
            </a:r>
            <a:r>
              <a:rPr sz="650" spc="55" dirty="0">
                <a:latin typeface="Calibri"/>
                <a:cs typeface="Calibri"/>
              </a:rPr>
              <a:t>και</a:t>
            </a:r>
            <a:r>
              <a:rPr sz="650" spc="25" dirty="0">
                <a:latin typeface="Calibri"/>
                <a:cs typeface="Calibri"/>
              </a:rPr>
              <a:t> </a:t>
            </a:r>
            <a:r>
              <a:rPr sz="650" spc="50" dirty="0">
                <a:latin typeface="Calibri"/>
                <a:cs typeface="Calibri"/>
              </a:rPr>
              <a:t>Stefan</a:t>
            </a:r>
            <a:r>
              <a:rPr sz="650" spc="30" dirty="0">
                <a:latin typeface="Calibri"/>
                <a:cs typeface="Calibri"/>
              </a:rPr>
              <a:t> </a:t>
            </a:r>
            <a:r>
              <a:rPr sz="650" spc="50" dirty="0">
                <a:latin typeface="Calibri"/>
                <a:cs typeface="Calibri"/>
              </a:rPr>
              <a:t>Schauer</a:t>
            </a:r>
            <a:endParaRPr sz="650">
              <a:latin typeface="Calibri"/>
              <a:cs typeface="Calibri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875030" y="761365"/>
            <a:ext cx="5697220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100" dirty="0">
                <a:solidFill>
                  <a:srgbClr val="000000"/>
                </a:solidFill>
              </a:rPr>
              <a:t>DoS:</a:t>
            </a:r>
            <a:r>
              <a:rPr spc="155" dirty="0">
                <a:solidFill>
                  <a:srgbClr val="000000"/>
                </a:solidFill>
              </a:rPr>
              <a:t> </a:t>
            </a:r>
            <a:r>
              <a:rPr spc="105" dirty="0">
                <a:solidFill>
                  <a:srgbClr val="000000"/>
                </a:solidFill>
              </a:rPr>
              <a:t>DoS:</a:t>
            </a:r>
            <a:r>
              <a:rPr spc="170" dirty="0">
                <a:solidFill>
                  <a:srgbClr val="000000"/>
                </a:solidFill>
              </a:rPr>
              <a:t> </a:t>
            </a:r>
            <a:r>
              <a:rPr spc="100" dirty="0">
                <a:solidFill>
                  <a:srgbClr val="000000"/>
                </a:solidFill>
              </a:rPr>
              <a:t>Επίθεση</a:t>
            </a:r>
            <a:r>
              <a:rPr spc="150" dirty="0">
                <a:solidFill>
                  <a:srgbClr val="000000"/>
                </a:solidFill>
              </a:rPr>
              <a:t> </a:t>
            </a:r>
            <a:r>
              <a:rPr spc="110" dirty="0">
                <a:solidFill>
                  <a:srgbClr val="000000"/>
                </a:solidFill>
              </a:rPr>
              <a:t>άρνησης</a:t>
            </a:r>
            <a:r>
              <a:rPr spc="170" dirty="0">
                <a:solidFill>
                  <a:srgbClr val="000000"/>
                </a:solidFill>
              </a:rPr>
              <a:t> </a:t>
            </a:r>
            <a:r>
              <a:rPr spc="85" dirty="0">
                <a:solidFill>
                  <a:srgbClr val="000000"/>
                </a:solidFill>
              </a:rPr>
              <a:t>παροχής</a:t>
            </a:r>
            <a:r>
              <a:rPr spc="105" dirty="0">
                <a:solidFill>
                  <a:srgbClr val="000000"/>
                </a:solidFill>
              </a:rPr>
              <a:t> </a:t>
            </a:r>
            <a:r>
              <a:rPr spc="110" dirty="0">
                <a:solidFill>
                  <a:srgbClr val="000000"/>
                </a:solidFill>
              </a:rPr>
              <a:t>υπηρεσιών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941069" y="1287145"/>
            <a:ext cx="2969260" cy="771525"/>
          </a:xfrm>
          <a:prstGeom prst="rect">
            <a:avLst/>
          </a:prstGeom>
        </p:spPr>
        <p:txBody>
          <a:bodyPr vert="horz" wrap="square" lIns="0" tIns="42545" rIns="0" bIns="0" rtlCol="0">
            <a:spAutoFit/>
          </a:bodyPr>
          <a:lstStyle/>
          <a:p>
            <a:pPr marL="12700" marR="5080">
              <a:lnSpc>
                <a:spcPts val="1889"/>
              </a:lnSpc>
              <a:spcBef>
                <a:spcPts val="335"/>
              </a:spcBef>
            </a:pPr>
            <a:r>
              <a:rPr sz="1750" spc="150" dirty="0">
                <a:latin typeface="Times New Roman"/>
                <a:cs typeface="Times New Roman"/>
              </a:rPr>
              <a:t>Αποστολή</a:t>
            </a:r>
            <a:r>
              <a:rPr sz="1750" spc="170" dirty="0">
                <a:latin typeface="Times New Roman"/>
                <a:cs typeface="Times New Roman"/>
              </a:rPr>
              <a:t> </a:t>
            </a:r>
            <a:r>
              <a:rPr sz="1750" spc="140" dirty="0">
                <a:latin typeface="Times New Roman"/>
                <a:cs typeface="Times New Roman"/>
              </a:rPr>
              <a:t>πολλών</a:t>
            </a:r>
            <a:r>
              <a:rPr sz="1750" spc="160" dirty="0">
                <a:latin typeface="Times New Roman"/>
                <a:cs typeface="Times New Roman"/>
              </a:rPr>
              <a:t> </a:t>
            </a:r>
            <a:r>
              <a:rPr sz="1750" spc="145" dirty="0">
                <a:latin typeface="Times New Roman"/>
                <a:cs typeface="Times New Roman"/>
              </a:rPr>
              <a:t>πακέτων </a:t>
            </a:r>
            <a:r>
              <a:rPr sz="1750" spc="-420" dirty="0">
                <a:latin typeface="Times New Roman"/>
                <a:cs typeface="Times New Roman"/>
              </a:rPr>
              <a:t> </a:t>
            </a:r>
            <a:r>
              <a:rPr sz="1750" spc="145" dirty="0">
                <a:latin typeface="Times New Roman"/>
                <a:cs typeface="Times New Roman"/>
              </a:rPr>
              <a:t>δεδομένων </a:t>
            </a:r>
            <a:r>
              <a:rPr sz="1750" spc="80" dirty="0">
                <a:latin typeface="Times New Roman"/>
                <a:cs typeface="Times New Roman"/>
              </a:rPr>
              <a:t>στο </a:t>
            </a:r>
            <a:r>
              <a:rPr sz="1750" spc="140" dirty="0">
                <a:latin typeface="Times New Roman"/>
                <a:cs typeface="Times New Roman"/>
              </a:rPr>
              <a:t>μηχάνημα- </a:t>
            </a:r>
            <a:r>
              <a:rPr sz="1750" spc="145" dirty="0">
                <a:latin typeface="Times New Roman"/>
                <a:cs typeface="Times New Roman"/>
              </a:rPr>
              <a:t> </a:t>
            </a:r>
            <a:r>
              <a:rPr sz="1750" spc="135" dirty="0">
                <a:latin typeface="Times New Roman"/>
                <a:cs typeface="Times New Roman"/>
              </a:rPr>
              <a:t>στόχο</a:t>
            </a:r>
            <a:endParaRPr sz="1750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351782" y="3953192"/>
            <a:ext cx="6668459" cy="1892826"/>
          </a:xfrm>
          <a:prstGeom prst="rect">
            <a:avLst/>
          </a:prstGeom>
        </p:spPr>
        <p:txBody>
          <a:bodyPr vert="horz" wrap="square" lIns="0" tIns="1968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55"/>
              </a:spcBef>
            </a:pPr>
            <a:r>
              <a:rPr sz="1050" b="1" spc="114" dirty="0">
                <a:latin typeface="Calibri"/>
                <a:cs typeface="Calibri"/>
              </a:rPr>
              <a:t>Hping</a:t>
            </a:r>
            <a:r>
              <a:rPr sz="1050" b="1" spc="-95" dirty="0">
                <a:latin typeface="Calibri"/>
                <a:cs typeface="Calibri"/>
              </a:rPr>
              <a:t> </a:t>
            </a:r>
            <a:r>
              <a:rPr sz="1050" b="1" spc="55" dirty="0">
                <a:latin typeface="Calibri"/>
                <a:cs typeface="Calibri"/>
              </a:rPr>
              <a:t>3</a:t>
            </a:r>
            <a:r>
              <a:rPr sz="1050" b="1" spc="-95" dirty="0">
                <a:latin typeface="Calibri"/>
                <a:cs typeface="Calibri"/>
              </a:rPr>
              <a:t> </a:t>
            </a:r>
            <a:r>
              <a:rPr sz="1050" b="1" spc="30" dirty="0">
                <a:latin typeface="Calibri"/>
                <a:cs typeface="Calibri"/>
              </a:rPr>
              <a:t>:</a:t>
            </a:r>
            <a:r>
              <a:rPr sz="1050" b="1" spc="190" dirty="0">
                <a:latin typeface="Calibri"/>
                <a:cs typeface="Calibri"/>
              </a:rPr>
              <a:t> </a:t>
            </a:r>
            <a:r>
              <a:rPr sz="1050" spc="90" dirty="0">
                <a:latin typeface="Calibri"/>
                <a:cs typeface="Calibri"/>
              </a:rPr>
              <a:t>Το</a:t>
            </a:r>
            <a:r>
              <a:rPr sz="1050" spc="180" dirty="0">
                <a:latin typeface="Calibri"/>
                <a:cs typeface="Calibri"/>
              </a:rPr>
              <a:t> </a:t>
            </a:r>
            <a:r>
              <a:rPr sz="1050" spc="110" dirty="0">
                <a:latin typeface="Calibri"/>
                <a:cs typeface="Calibri"/>
              </a:rPr>
              <a:t>hping3</a:t>
            </a:r>
            <a:r>
              <a:rPr sz="1050" spc="180" dirty="0">
                <a:latin typeface="Calibri"/>
                <a:cs typeface="Calibri"/>
              </a:rPr>
              <a:t> </a:t>
            </a:r>
            <a:r>
              <a:rPr sz="1050" spc="100" dirty="0">
                <a:latin typeface="Calibri"/>
                <a:cs typeface="Calibri"/>
              </a:rPr>
              <a:t>είναι</a:t>
            </a:r>
            <a:r>
              <a:rPr sz="1050" spc="180" dirty="0">
                <a:latin typeface="Calibri"/>
                <a:cs typeface="Calibri"/>
              </a:rPr>
              <a:t> </a:t>
            </a:r>
            <a:r>
              <a:rPr sz="1050" spc="100" dirty="0">
                <a:latin typeface="Calibri"/>
                <a:cs typeface="Calibri"/>
              </a:rPr>
              <a:t>ένα</a:t>
            </a:r>
            <a:r>
              <a:rPr sz="1050" spc="180" dirty="0">
                <a:latin typeface="Calibri"/>
                <a:cs typeface="Calibri"/>
              </a:rPr>
              <a:t> </a:t>
            </a:r>
            <a:r>
              <a:rPr sz="1050" spc="110" dirty="0">
                <a:latin typeface="Calibri"/>
                <a:cs typeface="Calibri"/>
              </a:rPr>
              <a:t>εργαλείο</a:t>
            </a:r>
            <a:r>
              <a:rPr sz="1050" spc="180" dirty="0">
                <a:latin typeface="Calibri"/>
                <a:cs typeface="Calibri"/>
              </a:rPr>
              <a:t> </a:t>
            </a:r>
            <a:r>
              <a:rPr sz="1050" spc="110" dirty="0">
                <a:latin typeface="Calibri"/>
                <a:cs typeface="Calibri"/>
              </a:rPr>
              <a:t>δικτύου</a:t>
            </a:r>
            <a:r>
              <a:rPr sz="1050" spc="170" dirty="0">
                <a:latin typeface="Calibri"/>
                <a:cs typeface="Calibri"/>
              </a:rPr>
              <a:t> </a:t>
            </a:r>
            <a:r>
              <a:rPr sz="1050" spc="95" dirty="0">
                <a:latin typeface="Calibri"/>
                <a:cs typeface="Calibri"/>
              </a:rPr>
              <a:t>που</a:t>
            </a:r>
            <a:r>
              <a:rPr sz="1050" spc="145" dirty="0">
                <a:latin typeface="Calibri"/>
                <a:cs typeface="Calibri"/>
              </a:rPr>
              <a:t> </a:t>
            </a:r>
            <a:r>
              <a:rPr sz="1050" spc="100" dirty="0">
                <a:latin typeface="Calibri"/>
                <a:cs typeface="Calibri"/>
              </a:rPr>
              <a:t>μπορεί</a:t>
            </a:r>
            <a:r>
              <a:rPr sz="1050" spc="150" dirty="0">
                <a:latin typeface="Calibri"/>
                <a:cs typeface="Calibri"/>
              </a:rPr>
              <a:t> </a:t>
            </a:r>
            <a:r>
              <a:rPr sz="1050" spc="90" dirty="0">
                <a:latin typeface="Calibri"/>
                <a:cs typeface="Calibri"/>
              </a:rPr>
              <a:t>να</a:t>
            </a:r>
            <a:r>
              <a:rPr sz="1050" spc="165" dirty="0">
                <a:latin typeface="Calibri"/>
                <a:cs typeface="Calibri"/>
              </a:rPr>
              <a:t> </a:t>
            </a:r>
            <a:r>
              <a:rPr sz="1050" spc="45" dirty="0">
                <a:latin typeface="Calibri"/>
                <a:cs typeface="Calibri"/>
              </a:rPr>
              <a:t>στέλνει</a:t>
            </a:r>
            <a:r>
              <a:rPr sz="1050" spc="30" dirty="0">
                <a:latin typeface="Calibri"/>
                <a:cs typeface="Calibri"/>
              </a:rPr>
              <a:t> </a:t>
            </a:r>
            <a:r>
              <a:rPr sz="1050" spc="120" dirty="0">
                <a:latin typeface="Calibri"/>
                <a:cs typeface="Calibri"/>
              </a:rPr>
              <a:t>προσαρμοσμένα</a:t>
            </a:r>
            <a:r>
              <a:rPr sz="1050" spc="170" dirty="0">
                <a:latin typeface="Calibri"/>
                <a:cs typeface="Calibri"/>
              </a:rPr>
              <a:t> </a:t>
            </a:r>
            <a:r>
              <a:rPr sz="1050" spc="114" dirty="0">
                <a:latin typeface="Calibri"/>
                <a:cs typeface="Calibri"/>
              </a:rPr>
              <a:t>ICMP/</a:t>
            </a:r>
            <a:r>
              <a:rPr sz="1050" spc="-95" dirty="0">
                <a:latin typeface="Calibri"/>
                <a:cs typeface="Calibri"/>
              </a:rPr>
              <a:t> </a:t>
            </a:r>
            <a:r>
              <a:rPr sz="1050" spc="114" dirty="0">
                <a:latin typeface="Calibri"/>
                <a:cs typeface="Calibri"/>
              </a:rPr>
              <a:t>UDP/</a:t>
            </a:r>
            <a:r>
              <a:rPr sz="1050" spc="-100" dirty="0">
                <a:latin typeface="Calibri"/>
                <a:cs typeface="Calibri"/>
              </a:rPr>
              <a:t> </a:t>
            </a:r>
            <a:r>
              <a:rPr sz="1050" spc="105" dirty="0">
                <a:latin typeface="Calibri"/>
                <a:cs typeface="Calibri"/>
              </a:rPr>
              <a:t>TCP</a:t>
            </a:r>
            <a:endParaRPr sz="1050" dirty="0">
              <a:latin typeface="Calibri"/>
              <a:cs typeface="Calibri"/>
            </a:endParaRPr>
          </a:p>
          <a:p>
            <a:pPr marL="12700" marR="5080">
              <a:lnSpc>
                <a:spcPts val="800"/>
              </a:lnSpc>
              <a:spcBef>
                <a:spcPts val="170"/>
              </a:spcBef>
            </a:pPr>
            <a:r>
              <a:rPr sz="1050" spc="114" dirty="0">
                <a:latin typeface="Calibri"/>
                <a:cs typeface="Calibri"/>
              </a:rPr>
              <a:t>πακέτα</a:t>
            </a:r>
            <a:r>
              <a:rPr sz="1050" spc="180" dirty="0">
                <a:latin typeface="Calibri"/>
                <a:cs typeface="Calibri"/>
              </a:rPr>
              <a:t> </a:t>
            </a:r>
            <a:r>
              <a:rPr sz="1050" spc="120" dirty="0">
                <a:latin typeface="Calibri"/>
                <a:cs typeface="Calibri"/>
              </a:rPr>
              <a:t>δεδομένων</a:t>
            </a:r>
            <a:r>
              <a:rPr sz="1050" spc="180" dirty="0">
                <a:latin typeface="Calibri"/>
                <a:cs typeface="Calibri"/>
              </a:rPr>
              <a:t> </a:t>
            </a:r>
            <a:r>
              <a:rPr sz="1050" spc="85" dirty="0">
                <a:latin typeface="Calibri"/>
                <a:cs typeface="Calibri"/>
              </a:rPr>
              <a:t>και</a:t>
            </a:r>
            <a:r>
              <a:rPr sz="1050" spc="145" dirty="0">
                <a:latin typeface="Calibri"/>
                <a:cs typeface="Calibri"/>
              </a:rPr>
              <a:t> </a:t>
            </a:r>
            <a:r>
              <a:rPr sz="1050" spc="55" dirty="0">
                <a:latin typeface="Calibri"/>
                <a:cs typeface="Calibri"/>
              </a:rPr>
              <a:t>να</a:t>
            </a:r>
            <a:r>
              <a:rPr sz="1050" spc="20" dirty="0">
                <a:latin typeface="Calibri"/>
                <a:cs typeface="Calibri"/>
              </a:rPr>
              <a:t> </a:t>
            </a:r>
            <a:r>
              <a:rPr sz="1050" spc="114" dirty="0">
                <a:latin typeface="Calibri"/>
                <a:cs typeface="Calibri"/>
              </a:rPr>
              <a:t>εμφανίζει</a:t>
            </a:r>
            <a:r>
              <a:rPr sz="1050" spc="190" dirty="0">
                <a:latin typeface="Calibri"/>
                <a:cs typeface="Calibri"/>
              </a:rPr>
              <a:t> </a:t>
            </a:r>
            <a:r>
              <a:rPr sz="1050" spc="90" dirty="0">
                <a:latin typeface="Calibri"/>
                <a:cs typeface="Calibri"/>
              </a:rPr>
              <a:t>τις</a:t>
            </a:r>
            <a:r>
              <a:rPr sz="1050" spc="190" dirty="0">
                <a:latin typeface="Calibri"/>
                <a:cs typeface="Calibri"/>
              </a:rPr>
              <a:t> </a:t>
            </a:r>
            <a:r>
              <a:rPr sz="1050" spc="120" dirty="0">
                <a:latin typeface="Calibri"/>
                <a:cs typeface="Calibri"/>
              </a:rPr>
              <a:t>απαντήσεις</a:t>
            </a:r>
            <a:r>
              <a:rPr sz="1050" spc="180" dirty="0">
                <a:latin typeface="Calibri"/>
                <a:cs typeface="Calibri"/>
              </a:rPr>
              <a:t> </a:t>
            </a:r>
            <a:r>
              <a:rPr sz="1050" spc="100" dirty="0">
                <a:latin typeface="Calibri"/>
                <a:cs typeface="Calibri"/>
              </a:rPr>
              <a:t>του</a:t>
            </a:r>
            <a:r>
              <a:rPr sz="1050" spc="180" dirty="0">
                <a:latin typeface="Calibri"/>
                <a:cs typeface="Calibri"/>
              </a:rPr>
              <a:t> </a:t>
            </a:r>
            <a:r>
              <a:rPr sz="1050" spc="110" dirty="0">
                <a:latin typeface="Calibri"/>
                <a:cs typeface="Calibri"/>
              </a:rPr>
              <a:t>στόχου,</a:t>
            </a:r>
            <a:r>
              <a:rPr sz="1050" spc="175" dirty="0">
                <a:latin typeface="Calibri"/>
                <a:cs typeface="Calibri"/>
              </a:rPr>
              <a:t> </a:t>
            </a:r>
            <a:r>
              <a:rPr sz="1050" spc="100" dirty="0">
                <a:latin typeface="Calibri"/>
                <a:cs typeface="Calibri"/>
              </a:rPr>
              <a:t>όπως</a:t>
            </a:r>
            <a:r>
              <a:rPr sz="1050" spc="140" dirty="0">
                <a:latin typeface="Calibri"/>
                <a:cs typeface="Calibri"/>
              </a:rPr>
              <a:t> </a:t>
            </a:r>
            <a:r>
              <a:rPr sz="1050" spc="100" dirty="0">
                <a:latin typeface="Calibri"/>
                <a:cs typeface="Calibri"/>
              </a:rPr>
              <a:t>κάνει</a:t>
            </a:r>
            <a:r>
              <a:rPr sz="1050" spc="160" dirty="0">
                <a:latin typeface="Calibri"/>
                <a:cs typeface="Calibri"/>
              </a:rPr>
              <a:t> </a:t>
            </a:r>
            <a:r>
              <a:rPr sz="1050" spc="80" dirty="0">
                <a:latin typeface="Calibri"/>
                <a:cs typeface="Calibri"/>
              </a:rPr>
              <a:t>το</a:t>
            </a:r>
            <a:r>
              <a:rPr sz="1050" spc="160" dirty="0">
                <a:latin typeface="Calibri"/>
                <a:cs typeface="Calibri"/>
              </a:rPr>
              <a:t> </a:t>
            </a:r>
            <a:r>
              <a:rPr sz="1050" spc="95" dirty="0">
                <a:latin typeface="Calibri"/>
                <a:cs typeface="Calibri"/>
              </a:rPr>
              <a:t>ping</a:t>
            </a:r>
            <a:r>
              <a:rPr sz="1050" spc="160" dirty="0">
                <a:latin typeface="Calibri"/>
                <a:cs typeface="Calibri"/>
              </a:rPr>
              <a:t> </a:t>
            </a:r>
            <a:r>
              <a:rPr sz="1050" spc="90" dirty="0">
                <a:latin typeface="Calibri"/>
                <a:cs typeface="Calibri"/>
              </a:rPr>
              <a:t>με</a:t>
            </a:r>
            <a:r>
              <a:rPr sz="1050" spc="160" dirty="0">
                <a:latin typeface="Calibri"/>
                <a:cs typeface="Calibri"/>
              </a:rPr>
              <a:t> </a:t>
            </a:r>
            <a:r>
              <a:rPr sz="1050" spc="90" dirty="0">
                <a:latin typeface="Calibri"/>
                <a:cs typeface="Calibri"/>
              </a:rPr>
              <a:t>τις</a:t>
            </a:r>
            <a:r>
              <a:rPr sz="1050" spc="195" dirty="0">
                <a:latin typeface="Calibri"/>
                <a:cs typeface="Calibri"/>
              </a:rPr>
              <a:t> </a:t>
            </a:r>
            <a:r>
              <a:rPr sz="1050" spc="120" dirty="0">
                <a:latin typeface="Calibri"/>
                <a:cs typeface="Calibri"/>
              </a:rPr>
              <a:t>απαντήσεις</a:t>
            </a:r>
            <a:r>
              <a:rPr sz="1050" spc="180" dirty="0">
                <a:latin typeface="Calibri"/>
                <a:cs typeface="Calibri"/>
              </a:rPr>
              <a:t> </a:t>
            </a:r>
            <a:r>
              <a:rPr sz="1050" spc="114" dirty="0">
                <a:latin typeface="Calibri"/>
                <a:cs typeface="Calibri"/>
              </a:rPr>
              <a:t>ICMP</a:t>
            </a:r>
            <a:r>
              <a:rPr sz="1050" spc="180" dirty="0">
                <a:latin typeface="Calibri"/>
                <a:cs typeface="Calibri"/>
              </a:rPr>
              <a:t> </a:t>
            </a:r>
            <a:r>
              <a:rPr sz="1050" spc="30" dirty="0">
                <a:latin typeface="Calibri"/>
                <a:cs typeface="Calibri"/>
              </a:rPr>
              <a:t>(</a:t>
            </a:r>
            <a:r>
              <a:rPr sz="1050" spc="-100" dirty="0">
                <a:latin typeface="Calibri"/>
                <a:cs typeface="Calibri"/>
              </a:rPr>
              <a:t> </a:t>
            </a:r>
            <a:r>
              <a:rPr sz="1050" spc="110" dirty="0">
                <a:latin typeface="Calibri"/>
                <a:cs typeface="Calibri"/>
              </a:rPr>
              <a:t>Internet </a:t>
            </a:r>
            <a:r>
              <a:rPr sz="1050" spc="114" dirty="0">
                <a:latin typeface="Calibri"/>
                <a:cs typeface="Calibri"/>
              </a:rPr>
              <a:t> </a:t>
            </a:r>
            <a:r>
              <a:rPr sz="1050" spc="110" dirty="0">
                <a:latin typeface="Calibri"/>
                <a:cs typeface="Calibri"/>
              </a:rPr>
              <a:t>Control</a:t>
            </a:r>
            <a:r>
              <a:rPr sz="1050" spc="180" dirty="0">
                <a:latin typeface="Calibri"/>
                <a:cs typeface="Calibri"/>
              </a:rPr>
              <a:t> </a:t>
            </a:r>
            <a:r>
              <a:rPr sz="1050" spc="114" dirty="0">
                <a:latin typeface="Calibri"/>
                <a:cs typeface="Calibri"/>
              </a:rPr>
              <a:t>Message</a:t>
            </a:r>
            <a:r>
              <a:rPr sz="1050" spc="180" dirty="0">
                <a:latin typeface="Calibri"/>
                <a:cs typeface="Calibri"/>
              </a:rPr>
              <a:t> </a:t>
            </a:r>
            <a:r>
              <a:rPr sz="1050" spc="110" dirty="0">
                <a:latin typeface="Calibri"/>
                <a:cs typeface="Calibri"/>
              </a:rPr>
              <a:t>Protocol</a:t>
            </a:r>
            <a:r>
              <a:rPr sz="1050" spc="180" dirty="0">
                <a:latin typeface="Calibri"/>
                <a:cs typeface="Calibri"/>
              </a:rPr>
              <a:t> </a:t>
            </a:r>
            <a:r>
              <a:rPr sz="1050" spc="35" dirty="0">
                <a:latin typeface="Calibri"/>
                <a:cs typeface="Calibri"/>
              </a:rPr>
              <a:t>-</a:t>
            </a:r>
            <a:r>
              <a:rPr sz="1050" spc="185" dirty="0">
                <a:latin typeface="Calibri"/>
                <a:cs typeface="Calibri"/>
              </a:rPr>
              <a:t> </a:t>
            </a:r>
            <a:r>
              <a:rPr sz="1050" spc="120" dirty="0">
                <a:latin typeface="Calibri"/>
                <a:cs typeface="Calibri"/>
              </a:rPr>
              <a:t>Πρωτόκολλο</a:t>
            </a:r>
            <a:r>
              <a:rPr sz="1050" spc="185" dirty="0">
                <a:latin typeface="Calibri"/>
                <a:cs typeface="Calibri"/>
              </a:rPr>
              <a:t> </a:t>
            </a:r>
            <a:r>
              <a:rPr sz="1050" spc="114" dirty="0">
                <a:latin typeface="Calibri"/>
                <a:cs typeface="Calibri"/>
              </a:rPr>
              <a:t>επικοινωνίας</a:t>
            </a:r>
            <a:r>
              <a:rPr sz="1050" spc="180" dirty="0">
                <a:latin typeface="Calibri"/>
                <a:cs typeface="Calibri"/>
              </a:rPr>
              <a:t> </a:t>
            </a:r>
            <a:r>
              <a:rPr sz="1050" spc="110" dirty="0">
                <a:latin typeface="Calibri"/>
                <a:cs typeface="Calibri"/>
              </a:rPr>
              <a:t>δικτύων).</a:t>
            </a:r>
            <a:r>
              <a:rPr sz="1050" spc="195" dirty="0">
                <a:latin typeface="Calibri"/>
                <a:cs typeface="Calibri"/>
              </a:rPr>
              <a:t> </a:t>
            </a:r>
            <a:r>
              <a:rPr sz="1050" spc="114" dirty="0">
                <a:latin typeface="Calibri"/>
                <a:cs typeface="Calibri"/>
              </a:rPr>
              <a:t>Χειρίζεται</a:t>
            </a:r>
            <a:r>
              <a:rPr sz="1050" spc="195" dirty="0">
                <a:latin typeface="Calibri"/>
                <a:cs typeface="Calibri"/>
              </a:rPr>
              <a:t> </a:t>
            </a:r>
            <a:r>
              <a:rPr sz="1050" spc="105" dirty="0">
                <a:latin typeface="Calibri"/>
                <a:cs typeface="Calibri"/>
              </a:rPr>
              <a:t>τον</a:t>
            </a:r>
            <a:r>
              <a:rPr sz="1050" spc="204" dirty="0">
                <a:latin typeface="Calibri"/>
                <a:cs typeface="Calibri"/>
              </a:rPr>
              <a:t> </a:t>
            </a:r>
            <a:r>
              <a:rPr sz="1050" spc="130" dirty="0">
                <a:latin typeface="Calibri"/>
                <a:cs typeface="Calibri"/>
              </a:rPr>
              <a:t>κατακερματισμό</a:t>
            </a:r>
            <a:r>
              <a:rPr sz="1050" spc="200" dirty="0">
                <a:latin typeface="Calibri"/>
                <a:cs typeface="Calibri"/>
              </a:rPr>
              <a:t> </a:t>
            </a:r>
            <a:r>
              <a:rPr sz="1050" spc="85" dirty="0">
                <a:latin typeface="Calibri"/>
                <a:cs typeface="Calibri"/>
              </a:rPr>
              <a:t>και</a:t>
            </a:r>
            <a:r>
              <a:rPr sz="1050" spc="145" dirty="0">
                <a:latin typeface="Calibri"/>
                <a:cs typeface="Calibri"/>
              </a:rPr>
              <a:t> </a:t>
            </a:r>
            <a:r>
              <a:rPr sz="1050" spc="80" dirty="0">
                <a:latin typeface="Calibri"/>
                <a:cs typeface="Calibri"/>
              </a:rPr>
              <a:t>το</a:t>
            </a:r>
            <a:r>
              <a:rPr sz="1050" spc="165" dirty="0">
                <a:latin typeface="Calibri"/>
                <a:cs typeface="Calibri"/>
              </a:rPr>
              <a:t> </a:t>
            </a:r>
            <a:r>
              <a:rPr sz="1050" spc="120" dirty="0">
                <a:latin typeface="Calibri"/>
                <a:cs typeface="Calibri"/>
              </a:rPr>
              <a:t>αυθαίρετο</a:t>
            </a:r>
            <a:r>
              <a:rPr sz="1050" spc="195" dirty="0">
                <a:latin typeface="Calibri"/>
                <a:cs typeface="Calibri"/>
              </a:rPr>
              <a:t> </a:t>
            </a:r>
            <a:r>
              <a:rPr sz="1050" spc="110" dirty="0">
                <a:latin typeface="Calibri"/>
                <a:cs typeface="Calibri"/>
              </a:rPr>
              <a:t>σώμα </a:t>
            </a:r>
            <a:r>
              <a:rPr sz="1050" spc="-155" dirty="0">
                <a:latin typeface="Calibri"/>
                <a:cs typeface="Calibri"/>
              </a:rPr>
              <a:t> </a:t>
            </a:r>
            <a:r>
              <a:rPr sz="1050" spc="85" dirty="0">
                <a:latin typeface="Calibri"/>
                <a:cs typeface="Calibri"/>
              </a:rPr>
              <a:t>και</a:t>
            </a:r>
            <a:r>
              <a:rPr sz="1050" spc="135" dirty="0">
                <a:latin typeface="Calibri"/>
                <a:cs typeface="Calibri"/>
              </a:rPr>
              <a:t> </a:t>
            </a:r>
            <a:r>
              <a:rPr sz="1050" spc="110" dirty="0">
                <a:latin typeface="Calibri"/>
                <a:cs typeface="Calibri"/>
              </a:rPr>
              <a:t>μέγεθος</a:t>
            </a:r>
            <a:r>
              <a:rPr sz="1050" spc="165" dirty="0">
                <a:latin typeface="Calibri"/>
                <a:cs typeface="Calibri"/>
              </a:rPr>
              <a:t> </a:t>
            </a:r>
            <a:r>
              <a:rPr sz="1050" spc="114" dirty="0">
                <a:latin typeface="Calibri"/>
                <a:cs typeface="Calibri"/>
              </a:rPr>
              <a:t>πακέτων</a:t>
            </a:r>
            <a:r>
              <a:rPr sz="1050" spc="175" dirty="0">
                <a:latin typeface="Calibri"/>
                <a:cs typeface="Calibri"/>
              </a:rPr>
              <a:t> </a:t>
            </a:r>
            <a:r>
              <a:rPr sz="1050" spc="120" dirty="0">
                <a:latin typeface="Calibri"/>
                <a:cs typeface="Calibri"/>
              </a:rPr>
              <a:t>δεδομένων</a:t>
            </a:r>
            <a:r>
              <a:rPr sz="1050" spc="175" dirty="0">
                <a:latin typeface="Calibri"/>
                <a:cs typeface="Calibri"/>
              </a:rPr>
              <a:t> </a:t>
            </a:r>
            <a:r>
              <a:rPr sz="1050" spc="90" dirty="0">
                <a:latin typeface="Calibri"/>
                <a:cs typeface="Calibri"/>
              </a:rPr>
              <a:t>και</a:t>
            </a:r>
            <a:r>
              <a:rPr sz="1050" spc="160" dirty="0">
                <a:latin typeface="Calibri"/>
                <a:cs typeface="Calibri"/>
              </a:rPr>
              <a:t> </a:t>
            </a:r>
            <a:r>
              <a:rPr sz="1050" spc="100" dirty="0">
                <a:latin typeface="Calibri"/>
                <a:cs typeface="Calibri"/>
              </a:rPr>
              <a:t>μπορεί</a:t>
            </a:r>
            <a:r>
              <a:rPr sz="1050" spc="145" dirty="0">
                <a:latin typeface="Calibri"/>
                <a:cs typeface="Calibri"/>
              </a:rPr>
              <a:t> </a:t>
            </a:r>
            <a:r>
              <a:rPr sz="1050" spc="85" dirty="0">
                <a:latin typeface="Calibri"/>
                <a:cs typeface="Calibri"/>
              </a:rPr>
              <a:t>να</a:t>
            </a:r>
            <a:endParaRPr sz="1050" dirty="0">
              <a:latin typeface="Calibri"/>
              <a:cs typeface="Calibri"/>
            </a:endParaRPr>
          </a:p>
          <a:p>
            <a:pPr marL="12700" marR="662940">
              <a:lnSpc>
                <a:spcPts val="800"/>
              </a:lnSpc>
              <a:spcBef>
                <a:spcPts val="15"/>
              </a:spcBef>
            </a:pPr>
            <a:r>
              <a:rPr sz="1050" spc="55" dirty="0">
                <a:latin typeface="Calibri"/>
                <a:cs typeface="Calibri"/>
              </a:rPr>
              <a:t>να </a:t>
            </a:r>
            <a:r>
              <a:rPr sz="1050" spc="110" dirty="0">
                <a:latin typeface="Calibri"/>
                <a:cs typeface="Calibri"/>
              </a:rPr>
              <a:t>χρησιμοποιηθεί </a:t>
            </a:r>
            <a:r>
              <a:rPr sz="1050" spc="45" dirty="0">
                <a:latin typeface="Calibri"/>
                <a:cs typeface="Calibri"/>
              </a:rPr>
              <a:t>για </a:t>
            </a:r>
            <a:r>
              <a:rPr sz="1050" spc="85" dirty="0">
                <a:latin typeface="Calibri"/>
                <a:cs typeface="Calibri"/>
              </a:rPr>
              <a:t>τη</a:t>
            </a:r>
            <a:r>
              <a:rPr sz="1050" spc="90" dirty="0">
                <a:latin typeface="Calibri"/>
                <a:cs typeface="Calibri"/>
              </a:rPr>
              <a:t> </a:t>
            </a:r>
            <a:r>
              <a:rPr sz="1050" spc="120" dirty="0">
                <a:latin typeface="Calibri"/>
                <a:cs typeface="Calibri"/>
              </a:rPr>
              <a:t>μεταφορά </a:t>
            </a:r>
            <a:r>
              <a:rPr sz="1050" spc="114" dirty="0">
                <a:latin typeface="Calibri"/>
                <a:cs typeface="Calibri"/>
              </a:rPr>
              <a:t>αρχείων </a:t>
            </a:r>
            <a:r>
              <a:rPr sz="1050" spc="90" dirty="0">
                <a:latin typeface="Calibri"/>
                <a:cs typeface="Calibri"/>
              </a:rPr>
              <a:t>με</a:t>
            </a:r>
            <a:r>
              <a:rPr sz="1050" spc="95" dirty="0">
                <a:latin typeface="Calibri"/>
                <a:cs typeface="Calibri"/>
              </a:rPr>
              <a:t> </a:t>
            </a:r>
            <a:r>
              <a:rPr sz="1050" spc="120" dirty="0">
                <a:latin typeface="Calibri"/>
                <a:cs typeface="Calibri"/>
              </a:rPr>
              <a:t>υποστηριζόμενα </a:t>
            </a:r>
            <a:r>
              <a:rPr sz="1050" spc="125" dirty="0">
                <a:latin typeface="Calibri"/>
                <a:cs typeface="Calibri"/>
              </a:rPr>
              <a:t>πρωτόκολλα. </a:t>
            </a:r>
            <a:r>
              <a:rPr sz="1050" spc="114" dirty="0">
                <a:latin typeface="Calibri"/>
                <a:cs typeface="Calibri"/>
              </a:rPr>
              <a:t>Χρησιμοποιώντας </a:t>
            </a:r>
            <a:r>
              <a:rPr sz="1050" spc="85" dirty="0">
                <a:latin typeface="Calibri"/>
                <a:cs typeface="Calibri"/>
              </a:rPr>
              <a:t>το</a:t>
            </a:r>
            <a:r>
              <a:rPr sz="1050" spc="90" dirty="0">
                <a:latin typeface="Calibri"/>
                <a:cs typeface="Calibri"/>
              </a:rPr>
              <a:t> </a:t>
            </a:r>
            <a:r>
              <a:rPr sz="1050" spc="110" dirty="0">
                <a:latin typeface="Calibri"/>
                <a:cs typeface="Calibri"/>
              </a:rPr>
              <a:t>hping3, </a:t>
            </a:r>
            <a:r>
              <a:rPr sz="1050" spc="114" dirty="0">
                <a:latin typeface="Calibri"/>
                <a:cs typeface="Calibri"/>
              </a:rPr>
              <a:t> </a:t>
            </a:r>
            <a:r>
              <a:rPr sz="1050" spc="95" dirty="0">
                <a:latin typeface="Calibri"/>
                <a:cs typeface="Calibri"/>
              </a:rPr>
              <a:t>μπορείτε</a:t>
            </a:r>
            <a:r>
              <a:rPr sz="1050" spc="140" dirty="0">
                <a:latin typeface="Calibri"/>
                <a:cs typeface="Calibri"/>
              </a:rPr>
              <a:t> </a:t>
            </a:r>
            <a:r>
              <a:rPr sz="1050" spc="85" dirty="0">
                <a:latin typeface="Calibri"/>
                <a:cs typeface="Calibri"/>
              </a:rPr>
              <a:t>να</a:t>
            </a:r>
            <a:r>
              <a:rPr sz="1050" spc="150" dirty="0">
                <a:latin typeface="Calibri"/>
                <a:cs typeface="Calibri"/>
              </a:rPr>
              <a:t> </a:t>
            </a:r>
            <a:r>
              <a:rPr sz="1050" spc="105" dirty="0">
                <a:latin typeface="Calibri"/>
                <a:cs typeface="Calibri"/>
              </a:rPr>
              <a:t>δοκιμάσετε</a:t>
            </a:r>
            <a:r>
              <a:rPr sz="1050" spc="160" dirty="0">
                <a:latin typeface="Calibri"/>
                <a:cs typeface="Calibri"/>
              </a:rPr>
              <a:t> </a:t>
            </a:r>
            <a:r>
              <a:rPr sz="1050" spc="105" dirty="0">
                <a:latin typeface="Calibri"/>
                <a:cs typeface="Calibri"/>
              </a:rPr>
              <a:t>του</a:t>
            </a:r>
            <a:r>
              <a:rPr sz="1050" spc="185" dirty="0">
                <a:latin typeface="Calibri"/>
                <a:cs typeface="Calibri"/>
              </a:rPr>
              <a:t> </a:t>
            </a:r>
            <a:r>
              <a:rPr sz="1050" spc="114" dirty="0">
                <a:latin typeface="Calibri"/>
                <a:cs typeface="Calibri"/>
              </a:rPr>
              <a:t>τείχους</a:t>
            </a:r>
            <a:r>
              <a:rPr sz="1050" spc="185" dirty="0">
                <a:latin typeface="Calibri"/>
                <a:cs typeface="Calibri"/>
              </a:rPr>
              <a:t> </a:t>
            </a:r>
            <a:r>
              <a:rPr sz="1050" spc="30" dirty="0">
                <a:latin typeface="Calibri"/>
                <a:cs typeface="Calibri"/>
              </a:rPr>
              <a:t>(</a:t>
            </a:r>
            <a:r>
              <a:rPr sz="1050" spc="-95" dirty="0">
                <a:latin typeface="Calibri"/>
                <a:cs typeface="Calibri"/>
              </a:rPr>
              <a:t> </a:t>
            </a:r>
            <a:r>
              <a:rPr sz="1050" spc="120" dirty="0">
                <a:latin typeface="Calibri"/>
                <a:cs typeface="Calibri"/>
              </a:rPr>
              <a:t>ηλεκτρονικής</a:t>
            </a:r>
            <a:r>
              <a:rPr sz="1050" spc="195" dirty="0">
                <a:latin typeface="Calibri"/>
                <a:cs typeface="Calibri"/>
              </a:rPr>
              <a:t> </a:t>
            </a:r>
            <a:r>
              <a:rPr sz="1050" spc="120" dirty="0">
                <a:latin typeface="Calibri"/>
                <a:cs typeface="Calibri"/>
              </a:rPr>
              <a:t>προστασίας,</a:t>
            </a:r>
            <a:r>
              <a:rPr sz="1050" spc="190" dirty="0">
                <a:latin typeface="Calibri"/>
                <a:cs typeface="Calibri"/>
              </a:rPr>
              <a:t> </a:t>
            </a:r>
            <a:r>
              <a:rPr sz="1050" spc="95" dirty="0">
                <a:latin typeface="Calibri"/>
                <a:cs typeface="Calibri"/>
              </a:rPr>
              <a:t>να</a:t>
            </a:r>
            <a:r>
              <a:rPr sz="1050" spc="190" dirty="0">
                <a:latin typeface="Calibri"/>
                <a:cs typeface="Calibri"/>
              </a:rPr>
              <a:t> </a:t>
            </a:r>
            <a:r>
              <a:rPr sz="1050" spc="125" dirty="0">
                <a:latin typeface="Calibri"/>
                <a:cs typeface="Calibri"/>
              </a:rPr>
              <a:t>αποδώσετε</a:t>
            </a:r>
            <a:r>
              <a:rPr sz="1050" spc="200" dirty="0">
                <a:latin typeface="Calibri"/>
                <a:cs typeface="Calibri"/>
              </a:rPr>
              <a:t> </a:t>
            </a:r>
            <a:r>
              <a:rPr sz="1050" spc="120" dirty="0">
                <a:latin typeface="Calibri"/>
                <a:cs typeface="Calibri"/>
              </a:rPr>
              <a:t>σάρωση</a:t>
            </a:r>
            <a:r>
              <a:rPr sz="1050" spc="180" dirty="0">
                <a:latin typeface="Calibri"/>
                <a:cs typeface="Calibri"/>
              </a:rPr>
              <a:t> </a:t>
            </a:r>
            <a:r>
              <a:rPr sz="1050" spc="114" dirty="0">
                <a:latin typeface="Calibri"/>
                <a:cs typeface="Calibri"/>
              </a:rPr>
              <a:t>θύρας</a:t>
            </a:r>
            <a:r>
              <a:rPr sz="1050" spc="175" dirty="0">
                <a:latin typeface="Calibri"/>
                <a:cs typeface="Calibri"/>
              </a:rPr>
              <a:t> </a:t>
            </a:r>
            <a:r>
              <a:rPr sz="1050" spc="110" dirty="0">
                <a:latin typeface="Calibri"/>
                <a:cs typeface="Calibri"/>
              </a:rPr>
              <a:t>spoofed),</a:t>
            </a:r>
            <a:r>
              <a:rPr sz="1050" spc="180" dirty="0">
                <a:latin typeface="Calibri"/>
                <a:cs typeface="Calibri"/>
              </a:rPr>
              <a:t> </a:t>
            </a:r>
            <a:r>
              <a:rPr sz="1050" spc="90" dirty="0">
                <a:latin typeface="Calibri"/>
                <a:cs typeface="Calibri"/>
              </a:rPr>
              <a:t>να </a:t>
            </a:r>
            <a:r>
              <a:rPr sz="1050" spc="-155" dirty="0">
                <a:latin typeface="Calibri"/>
                <a:cs typeface="Calibri"/>
              </a:rPr>
              <a:t> </a:t>
            </a:r>
            <a:r>
              <a:rPr sz="1050" spc="110" dirty="0">
                <a:latin typeface="Calibri"/>
                <a:cs typeface="Calibri"/>
              </a:rPr>
              <a:t>δοκιμάσετε</a:t>
            </a:r>
            <a:r>
              <a:rPr sz="1050" spc="150" dirty="0">
                <a:latin typeface="Calibri"/>
                <a:cs typeface="Calibri"/>
              </a:rPr>
              <a:t> </a:t>
            </a:r>
            <a:r>
              <a:rPr sz="1050" spc="85" dirty="0">
                <a:latin typeface="Calibri"/>
                <a:cs typeface="Calibri"/>
              </a:rPr>
              <a:t>το</a:t>
            </a:r>
            <a:r>
              <a:rPr sz="1050" spc="185" dirty="0">
                <a:latin typeface="Calibri"/>
                <a:cs typeface="Calibri"/>
              </a:rPr>
              <a:t> </a:t>
            </a:r>
            <a:r>
              <a:rPr sz="1050" spc="114" dirty="0">
                <a:latin typeface="Calibri"/>
                <a:cs typeface="Calibri"/>
              </a:rPr>
              <a:t>δίκτυο</a:t>
            </a:r>
            <a:endParaRPr sz="1050" dirty="0">
              <a:latin typeface="Calibri"/>
              <a:cs typeface="Calibri"/>
            </a:endParaRPr>
          </a:p>
          <a:p>
            <a:pPr marL="12700" marR="1143635">
              <a:lnSpc>
                <a:spcPct val="94600"/>
              </a:lnSpc>
              <a:spcBef>
                <a:spcPts val="325"/>
              </a:spcBef>
            </a:pPr>
            <a:r>
              <a:rPr sz="1050" spc="120" dirty="0">
                <a:latin typeface="Calibri"/>
                <a:cs typeface="Calibri"/>
              </a:rPr>
              <a:t>επίδοση</a:t>
            </a:r>
            <a:r>
              <a:rPr sz="1050" spc="125" dirty="0">
                <a:latin typeface="Calibri"/>
                <a:cs typeface="Calibri"/>
              </a:rPr>
              <a:t> </a:t>
            </a:r>
            <a:r>
              <a:rPr sz="1050" spc="90" dirty="0">
                <a:latin typeface="Calibri"/>
                <a:cs typeface="Calibri"/>
              </a:rPr>
              <a:t>με</a:t>
            </a:r>
            <a:r>
              <a:rPr sz="1050" spc="95" dirty="0">
                <a:latin typeface="Calibri"/>
                <a:cs typeface="Calibri"/>
              </a:rPr>
              <a:t> </a:t>
            </a:r>
            <a:r>
              <a:rPr sz="1050" spc="85" dirty="0">
                <a:latin typeface="Calibri"/>
                <a:cs typeface="Calibri"/>
              </a:rPr>
              <a:t>τη</a:t>
            </a:r>
            <a:r>
              <a:rPr sz="1050" spc="90" dirty="0">
                <a:latin typeface="Calibri"/>
                <a:cs typeface="Calibri"/>
              </a:rPr>
              <a:t> </a:t>
            </a:r>
            <a:r>
              <a:rPr sz="1050" spc="114" dirty="0">
                <a:latin typeface="Calibri"/>
                <a:cs typeface="Calibri"/>
              </a:rPr>
              <a:t>χρήση  </a:t>
            </a:r>
            <a:r>
              <a:rPr sz="1050" spc="125" dirty="0">
                <a:latin typeface="Calibri"/>
                <a:cs typeface="Calibri"/>
              </a:rPr>
              <a:t>διαφορετικών  πρωτοκόλλων,  ανακάλυψη </a:t>
            </a:r>
            <a:r>
              <a:rPr sz="1050" spc="110" dirty="0">
                <a:latin typeface="Calibri"/>
                <a:cs typeface="Calibri"/>
              </a:rPr>
              <a:t>MTU </a:t>
            </a:r>
            <a:r>
              <a:rPr sz="1050" spc="90" dirty="0">
                <a:latin typeface="Calibri"/>
                <a:cs typeface="Calibri"/>
              </a:rPr>
              <a:t>διαδρομής,  </a:t>
            </a:r>
            <a:r>
              <a:rPr sz="1050" spc="120" dirty="0">
                <a:latin typeface="Calibri"/>
                <a:cs typeface="Calibri"/>
              </a:rPr>
              <a:t>εκτέλεση </a:t>
            </a:r>
            <a:r>
              <a:rPr sz="1050" spc="125" dirty="0">
                <a:latin typeface="Calibri"/>
                <a:cs typeface="Calibri"/>
              </a:rPr>
              <a:t> </a:t>
            </a:r>
            <a:r>
              <a:rPr sz="1050" spc="105" dirty="0">
                <a:latin typeface="Calibri"/>
                <a:cs typeface="Calibri"/>
              </a:rPr>
              <a:t>ενέργειες</a:t>
            </a:r>
            <a:r>
              <a:rPr sz="1050" spc="165" dirty="0">
                <a:latin typeface="Calibri"/>
                <a:cs typeface="Calibri"/>
              </a:rPr>
              <a:t> </a:t>
            </a:r>
            <a:r>
              <a:rPr sz="1050" spc="110" dirty="0">
                <a:latin typeface="Calibri"/>
                <a:cs typeface="Calibri"/>
              </a:rPr>
              <a:t>όπως</a:t>
            </a:r>
            <a:r>
              <a:rPr sz="1050" spc="165" dirty="0">
                <a:latin typeface="Calibri"/>
                <a:cs typeface="Calibri"/>
              </a:rPr>
              <a:t> </a:t>
            </a:r>
            <a:r>
              <a:rPr sz="1050" spc="80" dirty="0">
                <a:latin typeface="Calibri"/>
                <a:cs typeface="Calibri"/>
              </a:rPr>
              <a:t>το</a:t>
            </a:r>
            <a:r>
              <a:rPr sz="1050" spc="165" dirty="0">
                <a:latin typeface="Calibri"/>
                <a:cs typeface="Calibri"/>
              </a:rPr>
              <a:t> </a:t>
            </a:r>
            <a:r>
              <a:rPr sz="1050" spc="105" dirty="0">
                <a:latin typeface="Calibri"/>
                <a:cs typeface="Calibri"/>
              </a:rPr>
              <a:t>traceroute</a:t>
            </a:r>
            <a:r>
              <a:rPr sz="1050" spc="165" dirty="0">
                <a:latin typeface="Calibri"/>
                <a:cs typeface="Calibri"/>
              </a:rPr>
              <a:t> </a:t>
            </a:r>
            <a:r>
              <a:rPr sz="1050" spc="110" dirty="0">
                <a:latin typeface="Calibri"/>
                <a:cs typeface="Calibri"/>
              </a:rPr>
              <a:t>κάτω</a:t>
            </a:r>
            <a:r>
              <a:rPr sz="1050" spc="165" dirty="0">
                <a:latin typeface="Calibri"/>
                <a:cs typeface="Calibri"/>
              </a:rPr>
              <a:t> </a:t>
            </a:r>
            <a:r>
              <a:rPr sz="1050" spc="105" dirty="0">
                <a:latin typeface="Calibri"/>
                <a:cs typeface="Calibri"/>
              </a:rPr>
              <a:t>από</a:t>
            </a:r>
            <a:r>
              <a:rPr sz="1050" spc="165" dirty="0">
                <a:latin typeface="Calibri"/>
                <a:cs typeface="Calibri"/>
              </a:rPr>
              <a:t> </a:t>
            </a:r>
            <a:r>
              <a:rPr sz="1050" spc="114" dirty="0">
                <a:latin typeface="Calibri"/>
                <a:cs typeface="Calibri"/>
              </a:rPr>
              <a:t>διαφορετικά</a:t>
            </a:r>
            <a:r>
              <a:rPr sz="1050" spc="175" dirty="0">
                <a:latin typeface="Calibri"/>
                <a:cs typeface="Calibri"/>
              </a:rPr>
              <a:t> </a:t>
            </a:r>
            <a:r>
              <a:rPr sz="1050" spc="125" dirty="0">
                <a:latin typeface="Calibri"/>
                <a:cs typeface="Calibri"/>
              </a:rPr>
              <a:t>πρωτόκολλα,</a:t>
            </a:r>
            <a:r>
              <a:rPr sz="1050" spc="190" dirty="0">
                <a:latin typeface="Calibri"/>
                <a:cs typeface="Calibri"/>
              </a:rPr>
              <a:t> </a:t>
            </a:r>
            <a:r>
              <a:rPr sz="1050" spc="130" dirty="0">
                <a:latin typeface="Calibri"/>
                <a:cs typeface="Calibri"/>
              </a:rPr>
              <a:t>αποτυπώματα</a:t>
            </a:r>
            <a:r>
              <a:rPr sz="1050" spc="185" dirty="0">
                <a:latin typeface="Calibri"/>
                <a:cs typeface="Calibri"/>
              </a:rPr>
              <a:t> </a:t>
            </a:r>
            <a:r>
              <a:rPr sz="1050" spc="120" dirty="0">
                <a:latin typeface="Calibri"/>
                <a:cs typeface="Calibri"/>
              </a:rPr>
              <a:t>απομακρυσμένων </a:t>
            </a:r>
            <a:r>
              <a:rPr sz="1050" spc="-150" dirty="0">
                <a:latin typeface="Calibri"/>
                <a:cs typeface="Calibri"/>
              </a:rPr>
              <a:t> </a:t>
            </a:r>
            <a:r>
              <a:rPr sz="1050" spc="120" dirty="0">
                <a:latin typeface="Calibri"/>
                <a:cs typeface="Calibri"/>
              </a:rPr>
              <a:t>λειτουργικών συστημάτων, </a:t>
            </a:r>
            <a:r>
              <a:rPr sz="1050" spc="110" dirty="0">
                <a:latin typeface="Calibri"/>
                <a:cs typeface="Calibri"/>
              </a:rPr>
              <a:t>έλεγχος </a:t>
            </a:r>
            <a:r>
              <a:rPr sz="1050" spc="105" dirty="0">
                <a:latin typeface="Calibri"/>
                <a:cs typeface="Calibri"/>
              </a:rPr>
              <a:t>TCP/ </a:t>
            </a:r>
            <a:r>
              <a:rPr sz="1050" spc="80" dirty="0">
                <a:latin typeface="Calibri"/>
                <a:cs typeface="Calibri"/>
              </a:rPr>
              <a:t>IP</a:t>
            </a:r>
            <a:r>
              <a:rPr sz="1050" spc="85" dirty="0">
                <a:latin typeface="Calibri"/>
                <a:cs typeface="Calibri"/>
              </a:rPr>
              <a:t> </a:t>
            </a:r>
            <a:r>
              <a:rPr sz="1050" spc="110" dirty="0">
                <a:latin typeface="Calibri"/>
                <a:cs typeface="Calibri"/>
              </a:rPr>
              <a:t>stacks, </a:t>
            </a:r>
            <a:r>
              <a:rPr sz="1050" spc="75" dirty="0">
                <a:latin typeface="Calibri"/>
                <a:cs typeface="Calibri"/>
              </a:rPr>
              <a:t>κ. </a:t>
            </a:r>
            <a:r>
              <a:rPr sz="1050" spc="95" dirty="0">
                <a:latin typeface="Calibri"/>
                <a:cs typeface="Calibri"/>
              </a:rPr>
              <a:t>λπ.</a:t>
            </a:r>
            <a:r>
              <a:rPr sz="1050" spc="100" dirty="0">
                <a:latin typeface="Calibri"/>
                <a:cs typeface="Calibri"/>
              </a:rPr>
              <a:t> </a:t>
            </a:r>
            <a:r>
              <a:rPr sz="1050" spc="90" dirty="0">
                <a:latin typeface="Calibri"/>
                <a:cs typeface="Calibri"/>
              </a:rPr>
              <a:t>Το</a:t>
            </a:r>
            <a:r>
              <a:rPr sz="1050" spc="95" dirty="0">
                <a:latin typeface="Calibri"/>
                <a:cs typeface="Calibri"/>
              </a:rPr>
              <a:t> </a:t>
            </a:r>
            <a:r>
              <a:rPr sz="1050" spc="110" dirty="0">
                <a:latin typeface="Calibri"/>
                <a:cs typeface="Calibri"/>
              </a:rPr>
              <a:t>hping3 </a:t>
            </a:r>
            <a:r>
              <a:rPr sz="1050" spc="100" dirty="0">
                <a:latin typeface="Calibri"/>
                <a:cs typeface="Calibri"/>
              </a:rPr>
              <a:t>μπορεί </a:t>
            </a:r>
            <a:r>
              <a:rPr sz="1050" spc="95" dirty="0">
                <a:latin typeface="Calibri"/>
                <a:cs typeface="Calibri"/>
              </a:rPr>
              <a:t>να</a:t>
            </a:r>
            <a:r>
              <a:rPr sz="1050" spc="100" dirty="0">
                <a:latin typeface="Calibri"/>
                <a:cs typeface="Calibri"/>
              </a:rPr>
              <a:t> </a:t>
            </a:r>
            <a:r>
              <a:rPr sz="1050" spc="110" dirty="0">
                <a:latin typeface="Calibri"/>
                <a:cs typeface="Calibri"/>
              </a:rPr>
              <a:t>εκτελέσει </a:t>
            </a:r>
            <a:r>
              <a:rPr sz="1050" spc="114" dirty="0">
                <a:latin typeface="Calibri"/>
                <a:cs typeface="Calibri"/>
              </a:rPr>
              <a:t>σενάρια </a:t>
            </a:r>
            <a:r>
              <a:rPr sz="1050" spc="120" dirty="0">
                <a:latin typeface="Calibri"/>
                <a:cs typeface="Calibri"/>
              </a:rPr>
              <a:t> </a:t>
            </a:r>
            <a:r>
              <a:rPr sz="1050" spc="50" dirty="0">
                <a:latin typeface="Calibri"/>
                <a:cs typeface="Calibri"/>
              </a:rPr>
              <a:t>χρησιμοποιώντας</a:t>
            </a:r>
            <a:r>
              <a:rPr sz="1050" spc="15" dirty="0">
                <a:latin typeface="Calibri"/>
                <a:cs typeface="Calibri"/>
              </a:rPr>
              <a:t> </a:t>
            </a:r>
            <a:r>
              <a:rPr sz="1050" spc="90" dirty="0">
                <a:latin typeface="Calibri"/>
                <a:cs typeface="Calibri"/>
              </a:rPr>
              <a:t>τη</a:t>
            </a:r>
            <a:r>
              <a:rPr sz="1050" spc="185" dirty="0">
                <a:latin typeface="Calibri"/>
                <a:cs typeface="Calibri"/>
              </a:rPr>
              <a:t> </a:t>
            </a:r>
            <a:r>
              <a:rPr sz="1050" spc="120" dirty="0">
                <a:latin typeface="Calibri"/>
                <a:cs typeface="Calibri"/>
              </a:rPr>
              <a:t>γλώσσα</a:t>
            </a:r>
            <a:r>
              <a:rPr sz="1050" spc="180" dirty="0">
                <a:latin typeface="Calibri"/>
                <a:cs typeface="Calibri"/>
              </a:rPr>
              <a:t> </a:t>
            </a:r>
            <a:r>
              <a:rPr sz="1050" spc="95" dirty="0">
                <a:latin typeface="Calibri"/>
                <a:cs typeface="Calibri"/>
              </a:rPr>
              <a:t>Tcl</a:t>
            </a:r>
            <a:endParaRPr sz="1050" dirty="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1244897" y="5415597"/>
            <a:ext cx="71755" cy="1244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50" spc="30" dirty="0">
                <a:latin typeface="Calibri"/>
                <a:cs typeface="Calibri"/>
              </a:rPr>
              <a:t>9</a:t>
            </a:r>
            <a:endParaRPr sz="6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034539" y="0"/>
            <a:ext cx="10157460" cy="6858000"/>
            <a:chOff x="2034539" y="0"/>
            <a:chExt cx="1015746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351905" y="4759"/>
              <a:ext cx="5840095" cy="685324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7376794" y="0"/>
              <a:ext cx="2556510" cy="6858000"/>
            </a:xfrm>
            <a:custGeom>
              <a:avLst/>
              <a:gdLst/>
              <a:ahLst/>
              <a:cxnLst/>
              <a:rect l="l" t="t" r="r" b="b"/>
              <a:pathLst>
                <a:path w="2556509" h="6858000">
                  <a:moveTo>
                    <a:pt x="1542414" y="1537335"/>
                  </a:moveTo>
                  <a:lnTo>
                    <a:pt x="1495107" y="1543685"/>
                  </a:lnTo>
                  <a:lnTo>
                    <a:pt x="1451609" y="1561782"/>
                  </a:lnTo>
                  <a:lnTo>
                    <a:pt x="1413827" y="1590357"/>
                  </a:lnTo>
                  <a:lnTo>
                    <a:pt x="1384617" y="1627822"/>
                  </a:lnTo>
                  <a:lnTo>
                    <a:pt x="1365884" y="1673225"/>
                  </a:lnTo>
                  <a:lnTo>
                    <a:pt x="971232" y="3128645"/>
                  </a:lnTo>
                  <a:lnTo>
                    <a:pt x="0" y="6858000"/>
                  </a:lnTo>
                  <a:lnTo>
                    <a:pt x="26034" y="6858000"/>
                  </a:lnTo>
                  <a:lnTo>
                    <a:pt x="996632" y="3136265"/>
                  </a:lnTo>
                  <a:lnTo>
                    <a:pt x="1391284" y="1681162"/>
                  </a:lnTo>
                  <a:lnTo>
                    <a:pt x="1412557" y="1635125"/>
                  </a:lnTo>
                  <a:lnTo>
                    <a:pt x="1445895" y="1598929"/>
                  </a:lnTo>
                  <a:lnTo>
                    <a:pt x="1488122" y="1574482"/>
                  </a:lnTo>
                  <a:lnTo>
                    <a:pt x="1536064" y="1564004"/>
                  </a:lnTo>
                  <a:lnTo>
                    <a:pt x="1637982" y="1564004"/>
                  </a:lnTo>
                  <a:lnTo>
                    <a:pt x="1625917" y="1556385"/>
                  </a:lnTo>
                  <a:lnTo>
                    <a:pt x="1591309" y="1543685"/>
                  </a:lnTo>
                  <a:lnTo>
                    <a:pt x="1542414" y="1537335"/>
                  </a:lnTo>
                  <a:close/>
                </a:path>
                <a:path w="2556509" h="6858000">
                  <a:moveTo>
                    <a:pt x="1637982" y="1564004"/>
                  </a:moveTo>
                  <a:lnTo>
                    <a:pt x="1536064" y="1564004"/>
                  </a:lnTo>
                  <a:lnTo>
                    <a:pt x="1586229" y="1569085"/>
                  </a:lnTo>
                  <a:lnTo>
                    <a:pt x="1615439" y="1580197"/>
                  </a:lnTo>
                  <a:lnTo>
                    <a:pt x="1664017" y="1617345"/>
                  </a:lnTo>
                  <a:lnTo>
                    <a:pt x="1694814" y="1671320"/>
                  </a:lnTo>
                  <a:lnTo>
                    <a:pt x="1702434" y="1732279"/>
                  </a:lnTo>
                  <a:lnTo>
                    <a:pt x="1697037" y="1763712"/>
                  </a:lnTo>
                  <a:lnTo>
                    <a:pt x="1437322" y="2721610"/>
                  </a:lnTo>
                  <a:lnTo>
                    <a:pt x="1430972" y="2770504"/>
                  </a:lnTo>
                  <a:lnTo>
                    <a:pt x="1437322" y="2817812"/>
                  </a:lnTo>
                  <a:lnTo>
                    <a:pt x="1455420" y="2861310"/>
                  </a:lnTo>
                  <a:lnTo>
                    <a:pt x="1483995" y="2898775"/>
                  </a:lnTo>
                  <a:lnTo>
                    <a:pt x="1521777" y="2927985"/>
                  </a:lnTo>
                  <a:lnTo>
                    <a:pt x="1567179" y="2946717"/>
                  </a:lnTo>
                  <a:lnTo>
                    <a:pt x="1619250" y="2952750"/>
                  </a:lnTo>
                  <a:lnTo>
                    <a:pt x="1669414" y="2944495"/>
                  </a:lnTo>
                  <a:lnTo>
                    <a:pt x="1704657" y="2928302"/>
                  </a:lnTo>
                  <a:lnTo>
                    <a:pt x="1617979" y="2928302"/>
                  </a:lnTo>
                  <a:lnTo>
                    <a:pt x="1573529" y="2922587"/>
                  </a:lnTo>
                  <a:lnTo>
                    <a:pt x="1527492" y="2901632"/>
                  </a:lnTo>
                  <a:lnTo>
                    <a:pt x="1491297" y="2868295"/>
                  </a:lnTo>
                  <a:lnTo>
                    <a:pt x="1466850" y="2826067"/>
                  </a:lnTo>
                  <a:lnTo>
                    <a:pt x="1456372" y="2778125"/>
                  </a:lnTo>
                  <a:lnTo>
                    <a:pt x="1461452" y="2727960"/>
                  </a:lnTo>
                  <a:lnTo>
                    <a:pt x="1721167" y="1770062"/>
                  </a:lnTo>
                  <a:lnTo>
                    <a:pt x="1727200" y="1734502"/>
                  </a:lnTo>
                  <a:lnTo>
                    <a:pt x="1726247" y="1701482"/>
                  </a:lnTo>
                  <a:lnTo>
                    <a:pt x="1726247" y="1698625"/>
                  </a:lnTo>
                  <a:lnTo>
                    <a:pt x="1718309" y="1663700"/>
                  </a:lnTo>
                  <a:lnTo>
                    <a:pt x="1703387" y="1630045"/>
                  </a:lnTo>
                  <a:lnTo>
                    <a:pt x="1682432" y="1600200"/>
                  </a:lnTo>
                  <a:lnTo>
                    <a:pt x="1656397" y="1575435"/>
                  </a:lnTo>
                  <a:lnTo>
                    <a:pt x="1637982" y="1564004"/>
                  </a:lnTo>
                  <a:close/>
                </a:path>
                <a:path w="2556509" h="6858000">
                  <a:moveTo>
                    <a:pt x="2556192" y="0"/>
                  </a:moveTo>
                  <a:lnTo>
                    <a:pt x="2528887" y="0"/>
                  </a:lnTo>
                  <a:lnTo>
                    <a:pt x="2100494" y="1561782"/>
                  </a:lnTo>
                  <a:lnTo>
                    <a:pt x="1758314" y="2837179"/>
                  </a:lnTo>
                  <a:lnTo>
                    <a:pt x="1733232" y="2874962"/>
                  </a:lnTo>
                  <a:lnTo>
                    <a:pt x="1700212" y="2903537"/>
                  </a:lnTo>
                  <a:lnTo>
                    <a:pt x="1660842" y="2921317"/>
                  </a:lnTo>
                  <a:lnTo>
                    <a:pt x="1617979" y="2928302"/>
                  </a:lnTo>
                  <a:lnTo>
                    <a:pt x="1704657" y="2928302"/>
                  </a:lnTo>
                  <a:lnTo>
                    <a:pt x="1715134" y="2923222"/>
                  </a:lnTo>
                  <a:lnTo>
                    <a:pt x="1753552" y="2890202"/>
                  </a:lnTo>
                  <a:lnTo>
                    <a:pt x="1782445" y="2846070"/>
                  </a:lnTo>
                  <a:lnTo>
                    <a:pt x="1782445" y="2844800"/>
                  </a:lnTo>
                  <a:lnTo>
                    <a:pt x="2125027" y="1567814"/>
                  </a:lnTo>
                  <a:lnTo>
                    <a:pt x="2556192" y="0"/>
                  </a:lnTo>
                  <a:close/>
                </a:path>
              </a:pathLst>
            </a:custGeom>
            <a:solidFill>
              <a:srgbClr val="FFB8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7895589" y="5207317"/>
              <a:ext cx="755650" cy="1644650"/>
            </a:xfrm>
            <a:custGeom>
              <a:avLst/>
              <a:gdLst/>
              <a:ahLst/>
              <a:cxnLst/>
              <a:rect l="l" t="t" r="r" b="b"/>
              <a:pathLst>
                <a:path w="755650" h="1644650">
                  <a:moveTo>
                    <a:pt x="577850" y="0"/>
                  </a:moveTo>
                  <a:lnTo>
                    <a:pt x="531812" y="6350"/>
                  </a:lnTo>
                  <a:lnTo>
                    <a:pt x="489584" y="24130"/>
                  </a:lnTo>
                  <a:lnTo>
                    <a:pt x="453072" y="52387"/>
                  </a:lnTo>
                  <a:lnTo>
                    <a:pt x="424497" y="89535"/>
                  </a:lnTo>
                  <a:lnTo>
                    <a:pt x="406082" y="134620"/>
                  </a:lnTo>
                  <a:lnTo>
                    <a:pt x="0" y="1644650"/>
                  </a:lnTo>
                  <a:lnTo>
                    <a:pt x="26352" y="1644650"/>
                  </a:lnTo>
                  <a:lnTo>
                    <a:pt x="429894" y="140970"/>
                  </a:lnTo>
                  <a:lnTo>
                    <a:pt x="449897" y="95250"/>
                  </a:lnTo>
                  <a:lnTo>
                    <a:pt x="481964" y="59372"/>
                  </a:lnTo>
                  <a:lnTo>
                    <a:pt x="522604" y="35560"/>
                  </a:lnTo>
                  <a:lnTo>
                    <a:pt x="569277" y="25400"/>
                  </a:lnTo>
                  <a:lnTo>
                    <a:pt x="661727" y="25400"/>
                  </a:lnTo>
                  <a:lnTo>
                    <a:pt x="624204" y="6350"/>
                  </a:lnTo>
                  <a:lnTo>
                    <a:pt x="577850" y="0"/>
                  </a:lnTo>
                  <a:close/>
                </a:path>
                <a:path w="755650" h="1644650">
                  <a:moveTo>
                    <a:pt x="661727" y="25400"/>
                  </a:moveTo>
                  <a:lnTo>
                    <a:pt x="569277" y="25400"/>
                  </a:lnTo>
                  <a:lnTo>
                    <a:pt x="617854" y="30797"/>
                  </a:lnTo>
                  <a:lnTo>
                    <a:pt x="671829" y="57785"/>
                  </a:lnTo>
                  <a:lnTo>
                    <a:pt x="710882" y="103822"/>
                  </a:lnTo>
                  <a:lnTo>
                    <a:pt x="729932" y="161290"/>
                  </a:lnTo>
                  <a:lnTo>
                    <a:pt x="730884" y="192087"/>
                  </a:lnTo>
                  <a:lnTo>
                    <a:pt x="725804" y="222885"/>
                  </a:lnTo>
                  <a:lnTo>
                    <a:pt x="343534" y="1644650"/>
                  </a:lnTo>
                  <a:lnTo>
                    <a:pt x="369887" y="1644650"/>
                  </a:lnTo>
                  <a:lnTo>
                    <a:pt x="749617" y="229235"/>
                  </a:lnTo>
                  <a:lnTo>
                    <a:pt x="755650" y="193675"/>
                  </a:lnTo>
                  <a:lnTo>
                    <a:pt x="754379" y="158115"/>
                  </a:lnTo>
                  <a:lnTo>
                    <a:pt x="732154" y="90805"/>
                  </a:lnTo>
                  <a:lnTo>
                    <a:pt x="686117" y="37782"/>
                  </a:lnTo>
                  <a:lnTo>
                    <a:pt x="661727" y="25400"/>
                  </a:lnTo>
                  <a:close/>
                </a:path>
              </a:pathLst>
            </a:custGeom>
            <a:solidFill>
              <a:srgbClr val="D679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549832" y="6167437"/>
              <a:ext cx="3293427" cy="611187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034539" y="1508760"/>
              <a:ext cx="7612379" cy="4575175"/>
            </a:xfrm>
            <a:prstGeom prst="rect">
              <a:avLst/>
            </a:prstGeom>
          </p:spPr>
        </p:pic>
      </p:grpSp>
      <p:sp>
        <p:nvSpPr>
          <p:cNvPr id="8" name="object 8"/>
          <p:cNvSpPr txBox="1"/>
          <p:nvPr/>
        </p:nvSpPr>
        <p:spPr>
          <a:xfrm>
            <a:off x="9917430" y="33019"/>
            <a:ext cx="2174240" cy="1244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50" spc="60" dirty="0">
                <a:latin typeface="Calibri"/>
                <a:cs typeface="Calibri"/>
              </a:rPr>
              <a:t>CSP004_C_E:</a:t>
            </a:r>
            <a:r>
              <a:rPr sz="650" spc="35" dirty="0">
                <a:latin typeface="Calibri"/>
                <a:cs typeface="Calibri"/>
              </a:rPr>
              <a:t> </a:t>
            </a:r>
            <a:r>
              <a:rPr sz="650" spc="55" dirty="0">
                <a:latin typeface="Calibri"/>
                <a:cs typeface="Calibri"/>
              </a:rPr>
              <a:t>Abdelkader</a:t>
            </a:r>
            <a:r>
              <a:rPr sz="650" spc="30" dirty="0">
                <a:latin typeface="Calibri"/>
                <a:cs typeface="Calibri"/>
              </a:rPr>
              <a:t> </a:t>
            </a:r>
            <a:r>
              <a:rPr sz="650" spc="60" dirty="0">
                <a:latin typeface="Calibri"/>
                <a:cs typeface="Calibri"/>
              </a:rPr>
              <a:t>Shaaban</a:t>
            </a:r>
            <a:r>
              <a:rPr sz="650" spc="40" dirty="0">
                <a:latin typeface="Calibri"/>
                <a:cs typeface="Calibri"/>
              </a:rPr>
              <a:t> </a:t>
            </a:r>
            <a:r>
              <a:rPr sz="650" spc="55" dirty="0">
                <a:latin typeface="Calibri"/>
                <a:cs typeface="Calibri"/>
              </a:rPr>
              <a:t>και</a:t>
            </a:r>
            <a:r>
              <a:rPr sz="650" spc="25" dirty="0">
                <a:latin typeface="Calibri"/>
                <a:cs typeface="Calibri"/>
              </a:rPr>
              <a:t> </a:t>
            </a:r>
            <a:r>
              <a:rPr sz="650" spc="50" dirty="0">
                <a:latin typeface="Calibri"/>
                <a:cs typeface="Calibri"/>
              </a:rPr>
              <a:t>Stefan</a:t>
            </a:r>
            <a:r>
              <a:rPr sz="650" spc="30" dirty="0">
                <a:latin typeface="Calibri"/>
                <a:cs typeface="Calibri"/>
              </a:rPr>
              <a:t> </a:t>
            </a:r>
            <a:r>
              <a:rPr sz="650" spc="50" dirty="0">
                <a:latin typeface="Calibri"/>
                <a:cs typeface="Calibri"/>
              </a:rPr>
              <a:t>Schauer</a:t>
            </a:r>
            <a:endParaRPr sz="650">
              <a:latin typeface="Calibri"/>
              <a:cs typeface="Calibri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875030" y="761365"/>
            <a:ext cx="4245610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155" dirty="0">
                <a:solidFill>
                  <a:srgbClr val="000000"/>
                </a:solidFill>
              </a:rPr>
              <a:t>Hping3:</a:t>
            </a:r>
            <a:r>
              <a:rPr spc="170" dirty="0">
                <a:solidFill>
                  <a:srgbClr val="000000"/>
                </a:solidFill>
              </a:rPr>
              <a:t> </a:t>
            </a:r>
            <a:r>
              <a:rPr spc="160" dirty="0">
                <a:solidFill>
                  <a:srgbClr val="000000"/>
                </a:solidFill>
              </a:rPr>
              <a:t>Κανονικό</a:t>
            </a:r>
            <a:r>
              <a:rPr spc="170" dirty="0">
                <a:solidFill>
                  <a:srgbClr val="000000"/>
                </a:solidFill>
              </a:rPr>
              <a:t> </a:t>
            </a:r>
            <a:r>
              <a:rPr spc="145" dirty="0">
                <a:solidFill>
                  <a:srgbClr val="000000"/>
                </a:solidFill>
              </a:rPr>
              <a:t>(χωρίς</a:t>
            </a:r>
            <a:r>
              <a:rPr spc="170" dirty="0">
                <a:solidFill>
                  <a:srgbClr val="000000"/>
                </a:solidFill>
              </a:rPr>
              <a:t> </a:t>
            </a:r>
            <a:r>
              <a:rPr spc="155" dirty="0">
                <a:solidFill>
                  <a:srgbClr val="000000"/>
                </a:solidFill>
              </a:rPr>
              <a:t>επίθεση)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11198542" y="6080442"/>
            <a:ext cx="114935" cy="1244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50" spc="5" dirty="0">
                <a:latin typeface="Calibri"/>
                <a:cs typeface="Calibri"/>
              </a:rPr>
              <a:t>1</a:t>
            </a:r>
            <a:r>
              <a:rPr sz="650" spc="30" dirty="0">
                <a:latin typeface="Calibri"/>
                <a:cs typeface="Calibri"/>
              </a:rPr>
              <a:t>0</a:t>
            </a:r>
            <a:endParaRPr sz="6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89</TotalTime>
  <Words>17932</Words>
  <Application>Microsoft Office PowerPoint</Application>
  <PresentationFormat>Ευρεία οθόνη</PresentationFormat>
  <Paragraphs>2310</Paragraphs>
  <Slides>281</Slides>
  <Notes>0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14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281</vt:i4>
      </vt:variant>
    </vt:vector>
  </HeadingPairs>
  <TitlesOfParts>
    <vt:vector size="296" baseType="lpstr">
      <vt:lpstr>Arial</vt:lpstr>
      <vt:lpstr>Arial Black</vt:lpstr>
      <vt:lpstr>Arial Unicode MS</vt:lpstr>
      <vt:lpstr>Calibri</vt:lpstr>
      <vt:lpstr>Calibri-Bold</vt:lpstr>
      <vt:lpstr>Calibri-BoldItalic</vt:lpstr>
      <vt:lpstr>CenturyGothic</vt:lpstr>
      <vt:lpstr>CenturyGothic-Bold</vt:lpstr>
      <vt:lpstr>Courier New</vt:lpstr>
      <vt:lpstr>CourierNewPS-BoldMT</vt:lpstr>
      <vt:lpstr>Noto Sans</vt:lpstr>
      <vt:lpstr>Noto Sans Symbols2</vt:lpstr>
      <vt:lpstr>Roboto</vt:lpstr>
      <vt:lpstr>Times New Roman</vt:lpstr>
      <vt:lpstr>Office Theme</vt:lpstr>
      <vt:lpstr>Προστασία δικτύου για  συστήματα ελέγχου  ενέργειας</vt:lpstr>
      <vt:lpstr>Προστασία δικτύου για συστήματα  ελέγχου ενέργειας</vt:lpstr>
      <vt:lpstr>SIEM (Security Information and Event Management - πλατφόρμα συλλογής και ανάλυσης  συμβάντων ασφαλείας) Wazuh</vt:lpstr>
      <vt:lpstr>Wazuh</vt:lpstr>
      <vt:lpstr>Wazuh: Κεντρικά εξαρτήματα</vt:lpstr>
      <vt:lpstr>Wazuh: Κεντρικά εξαρτήματα</vt:lpstr>
      <vt:lpstr>Πράκτορες Wazuh</vt:lpstr>
      <vt:lpstr>Εγκατεστημένο αρχείο εγκατάστασης λογισμικού</vt:lpstr>
      <vt:lpstr>Αρχείο εγκατάστασης λογισμικού Wazuh Server</vt:lpstr>
      <vt:lpstr>Εγκατεστημένο αρχείο εγκατάστασης λογισμικού Wazuh</vt:lpstr>
      <vt:lpstr>Εκκίνηση του διακομιστή/Εξυπηρετητή  Wazuh</vt:lpstr>
      <vt:lpstr>Εκκίνηση του διακομιστή/Εξυπηρετητή Wazuh</vt:lpstr>
      <vt:lpstr>Εκκίνηση του εξυπηρετητή Wazuh</vt:lpstr>
      <vt:lpstr>Εγκατεστημένο αρχείο εγκατάστασης λογισμικού ακραίο σημείο)</vt:lpstr>
      <vt:lpstr>Αρχείο εγκατάστασης λογισμικού ακραίο σημείο)</vt:lpstr>
      <vt:lpstr>Εκκίνηση του εξυπηρετητή Wazuh</vt:lpstr>
      <vt:lpstr>Εκκίνηση του εξυπηρετητή Wazuh</vt:lpstr>
      <vt:lpstr>Εγκατεστημένο αρχείο εγκατάστασης λογισμικού ακραίο σημείο)</vt:lpstr>
      <vt:lpstr>Αρχείο εγκατάστασης λογισμικού ακραίο σημείο)</vt:lpstr>
      <vt:lpstr>Αρχείο εγκατάστασης λογισμικού ακραίο σημείο)</vt:lpstr>
      <vt:lpstr>Εγκατεστημένο αρχείο εγκατάστασης λογισμικού ακραίο σημείο)</vt:lpstr>
      <vt:lpstr>Αρχείο εγκατάστασης λογισμικού ακραίο σημείο)</vt:lpstr>
      <vt:lpstr>Εκκίνηση του πράκτορα ακραίο σημείο)</vt:lpstr>
      <vt:lpstr>Έλεγχος λίστας πρακτόρων ακραίο σημείο)</vt:lpstr>
      <vt:lpstr>Εκκίνηση πράκτορα ακραίο σημείο)</vt:lpstr>
      <vt:lpstr>Εκκίνηση πράκτορα ακραίο σημείο)</vt:lpstr>
      <vt:lpstr>Ασφάλεια ακραίου σημείου</vt:lpstr>
      <vt:lpstr>Ασφάλεια ακραίου σημείου</vt:lpstr>
      <vt:lpstr>Ασφάλεια ακραίου σημείου</vt:lpstr>
      <vt:lpstr>Ασφάλεια ακραίου σημείου</vt:lpstr>
      <vt:lpstr>Ασφάλεια ακραίου σημείου</vt:lpstr>
      <vt:lpstr>Ασφάλεια ακραίου σημείου</vt:lpstr>
      <vt:lpstr>Ασφάλεια ακραίου σημείου</vt:lpstr>
      <vt:lpstr>Ασφάλεια ακραίου σημείου</vt:lpstr>
      <vt:lpstr>Ασφάλεια ακραίου σημείου</vt:lpstr>
      <vt:lpstr>Ασφάλεια ακραίου σημείου</vt:lpstr>
      <vt:lpstr>Ασφάλεια ακραίου σημείου</vt:lpstr>
      <vt:lpstr>Ασφάλεια ακραίου σημείου</vt:lpstr>
      <vt:lpstr>Ασφάλεια ακραίου σημείου</vt:lpstr>
      <vt:lpstr>Ασφάλεια ακραίου σημείου</vt:lpstr>
      <vt:lpstr>Ασφάλεια ακραίου σημείου</vt:lpstr>
      <vt:lpstr>Σας ευχαριστώ</vt:lpstr>
      <vt:lpstr>Προστασία δικτύου για  συστήματα ελέγχου  ενέργειας</vt:lpstr>
      <vt:lpstr>Προστασία δικτύου για συστήματα  ελέγχου ενέργειας</vt:lpstr>
      <vt:lpstr>Προσομοιωτής GNS3</vt:lpstr>
      <vt:lpstr>Προσομοιωτής GNS3</vt:lpstr>
      <vt:lpstr>Γιατί το GNS3;</vt:lpstr>
      <vt:lpstr>Εγκατεστημένο αρχείο λογισμικού XML (Extensible Markup Language - δομημένη  μορφή ανταλλαγής δεδομένωνn)</vt:lpstr>
      <vt:lpstr>Kali Linux Επιτιθέμενος</vt:lpstr>
      <vt:lpstr>Client/Server/IT Μηχανήματα (</vt:lpstr>
      <vt:lpstr>Ολοκληρώνω VM στο GNS3</vt:lpstr>
      <vt:lpstr>Ολοκληρώνω VM στο GNS3</vt:lpstr>
      <vt:lpstr>Ολοκληρώνω VM στο GNS3</vt:lpstr>
      <vt:lpstr>Ολοκληρώνω VM στο GNS3</vt:lpstr>
      <vt:lpstr>Μοντελοποίηση τοπολογίας δικτύου</vt:lpstr>
      <vt:lpstr>GNS3 Client για μοντελοποίηση δικτύου</vt:lpstr>
      <vt:lpstr>GNS3 Client για μοντελοποίηση δικτύου</vt:lpstr>
      <vt:lpstr>GNS3 Client για μοντελοποίηση δικτύου</vt:lpstr>
      <vt:lpstr>GNS3 Client για μοντελοποίηση δικτύου</vt:lpstr>
      <vt:lpstr>GNS3 Client (σύστημα ή πρόγραμμα που επικοινωνεί με server) για  μοντελοποίηση δικτύου</vt:lpstr>
      <vt:lpstr>GNS3 Client (σύστημα ή πρόγραμμα που επικοινωνεί με server) για  μοντελοποίηση δικτύων</vt:lpstr>
      <vt:lpstr>GNS3 Client (σύστημα ή πρόγραμμα που επικοινωνεί με server) για  μοντελοποίηση δικτύων</vt:lpstr>
      <vt:lpstr>GNS3 Client για μοντελοποίηση δικτύου</vt:lpstr>
      <vt:lpstr>GNS3 Client για μοντελοποίηση δικτύου</vt:lpstr>
      <vt:lpstr>GNS3 Client (σύστημα ή πρόγραμμα που επικοινωνεί με server) για  μοντελοποίηση δικτύου</vt:lpstr>
      <vt:lpstr>GNS3 Client (σύστημα ή πρόγραμμα που επικοινωνεί με server) για  μοντελοποίηση δικτύου</vt:lpstr>
      <vt:lpstr>GNS3 Client για μοντελοποίηση δικτύου</vt:lpstr>
      <vt:lpstr>GNS3 Client (σύστημα ή πρόγραμμα που επικοινωνεί με server) για  μοντελοποίηση δικτύων</vt:lpstr>
      <vt:lpstr>Επιθετικά εργαλεία Wireshark</vt:lpstr>
      <vt:lpstr>Wireshark Sniffing ανάλυση πακέτων δεδομένων</vt:lpstr>
      <vt:lpstr>Wireshark Παράδειγμα ()</vt:lpstr>
      <vt:lpstr>Wireshark Παράδειγμα </vt:lpstr>
      <vt:lpstr>Σας ευχαριστώ</vt:lpstr>
      <vt:lpstr>Προστασία δικτύου για  συστήματα ελέγχου  ενέργειας</vt:lpstr>
      <vt:lpstr>Προστασία δικτύου για συστήματα  ελέγχου ενέργειας</vt:lpstr>
      <vt:lpstr>Προσομοιωτής GNS3</vt:lpstr>
      <vt:lpstr>Προσομοιωτής GNS3</vt:lpstr>
      <vt:lpstr>Επιθετικά εργαλεία Wireshark</vt:lpstr>
      <vt:lpstr>Wireshark Sniffing ανάλυση πακέτων δεδομένων</vt:lpstr>
      <vt:lpstr>Wireshark Παράδειγμα </vt:lpstr>
      <vt:lpstr>Wireshark Παράδειγμα ()</vt:lpstr>
      <vt:lpstr>Wireshark Παράδειγμα </vt:lpstr>
      <vt:lpstr>Wireshark Παράδειγμα </vt:lpstr>
      <vt:lpstr>Επιθετικά εργαλεία Scapy</vt:lpstr>
      <vt:lpstr>Παρουσίαση του PowerPoint</vt:lpstr>
      <vt:lpstr>SCAPY: Δημιουργία/Αποστολή πακέτου δεδομένων</vt:lpstr>
      <vt:lpstr>SCAPY: Δημιουργία/Αποστολή πακέτου δεδομένων</vt:lpstr>
      <vt:lpstr>SCAPY: Δημιουργία/Αποστολή πακέτου δεδομένων</vt:lpstr>
      <vt:lpstr>Σας ευχαριστώ</vt:lpstr>
      <vt:lpstr>Προστασία δικτύου για  συστήματα ελέγχου  ενέργειας</vt:lpstr>
      <vt:lpstr>Προστασία δικτύου για συστήματα  ελέγχου ενέργειας</vt:lpstr>
      <vt:lpstr>Προσομοιωτής GNS3</vt:lpstr>
      <vt:lpstr>Προσομοιωτής GNS3</vt:lpstr>
      <vt:lpstr>Επιθετικά εργαλεία Scapy</vt:lpstr>
      <vt:lpstr>SCAPY: Δημιουργία/Αποστολή πακέτου δεδομένων</vt:lpstr>
      <vt:lpstr>SCAPY: Δημιουργία/Αποστολή πακέτου δεδομένων</vt:lpstr>
      <vt:lpstr>Επιθετικά εργαλεία hping3</vt:lpstr>
      <vt:lpstr>DoS: DoS: Επίθεση άρνησης παροχής υπηρεσιών</vt:lpstr>
      <vt:lpstr>Hping3: Κανονικό (χωρίς επίθεση)</vt:lpstr>
      <vt:lpstr>Hping3: σάρωσης</vt:lpstr>
      <vt:lpstr>Hping3: με επιτιθέμενους</vt:lpstr>
      <vt:lpstr>Hping3: Επίδοση επιθέσεων</vt:lpstr>
      <vt:lpstr>Hping3: Αποδίδει επίθεση</vt:lpstr>
      <vt:lpstr>Hping3: Αποδίδει επίθεση</vt:lpstr>
      <vt:lpstr>Σας ευχαριστώ</vt:lpstr>
      <vt:lpstr>Προστασία δικτύου για  συστήματα ελέγχου  ενέργειας</vt:lpstr>
      <vt:lpstr>Προστασία δικτύου για συστήματα  ελέγχου ενέργειας</vt:lpstr>
      <vt:lpstr>Προσομοιωτής GNS3</vt:lpstr>
      <vt:lpstr>Προσομοιωτής GNS3</vt:lpstr>
      <vt:lpstr>Επιθετικά εργαλεία hping3</vt:lpstr>
      <vt:lpstr>DoS: DoS: Επίθεση άρνησης παροχής υπηρεσιών</vt:lpstr>
      <vt:lpstr>Hping3: Κανονικό (χωρίς επίθεση)</vt:lpstr>
      <vt:lpstr>Hping3: σάρωσης</vt:lpstr>
      <vt:lpstr>Hping3: με επιτιθέμενους</vt:lpstr>
      <vt:lpstr>Hping3: Αποδίδει επίθεση</vt:lpstr>
      <vt:lpstr>Hping3: Αποδίδει επίδοση επιθέσεων</vt:lpstr>
      <vt:lpstr>Hping3: Επίδοση επιθέσεων</vt:lpstr>
      <vt:lpstr>Επιθετικά εργαλεία Metasploit  VM</vt:lpstr>
      <vt:lpstr>Τι είναι το Metasploit;</vt:lpstr>
      <vt:lpstr>Αρχείο εγκατάστασης λογισμικού Metasploit</vt:lpstr>
      <vt:lpstr>Εγκατεστημένο αρχείο εγκατάστασης λογισμικού Metasploit</vt:lpstr>
      <vt:lpstr>Αρχείο εγκατάστασης λογισμικού Metasploit</vt:lpstr>
      <vt:lpstr>Αρχείο εγκατάστασης λογισμικού Metasploit</vt:lpstr>
      <vt:lpstr>Αρχείο εγκατάστασης λογισμικού Metasploit</vt:lpstr>
      <vt:lpstr>Εγκατεστημένο αρχείο λογισμικού Metasploit</vt:lpstr>
      <vt:lpstr>Εγκατάσταση Metasploitable</vt:lpstr>
      <vt:lpstr>Παρουσίαση του PowerPoint</vt:lpstr>
      <vt:lpstr>Ξεκινώντας το Metasploit VM (Virtual Machine -  εικονική μηχανή για απομόνωση εφαρμογών)</vt:lpstr>
      <vt:lpstr>Ξεκινώντας το Metasploit VM (Virtual Machine - εικονική μηχανή για απομόνωση  εφαρμογών)</vt:lpstr>
      <vt:lpstr>Επιθετικά εργαλεία Εργαλείο HYDRA</vt:lpstr>
      <vt:lpstr>Τι είναι η HYDRA;</vt:lpstr>
      <vt:lpstr>Χρήση Hydra</vt:lpstr>
      <vt:lpstr>Χρήση Hydra</vt:lpstr>
      <vt:lpstr>Χρήση Hydra</vt:lpstr>
      <vt:lpstr>Χρήση Hydra</vt:lpstr>
      <vt:lpstr>Χρήση Hydra</vt:lpstr>
      <vt:lpstr>Χρήση Hydra</vt:lpstr>
      <vt:lpstr>MITM</vt:lpstr>
      <vt:lpstr>Επίθεση MITM</vt:lpstr>
      <vt:lpstr>Τι είναι η επίθεση ARP Spoofing;</vt:lpstr>
      <vt:lpstr>Τι είναι η επίθεση ARP Spoofing;</vt:lpstr>
      <vt:lpstr>Τι είναι η επίθεση ARP Spoofing;</vt:lpstr>
      <vt:lpstr>Επιθετικά εργαλεία Arpspoofing</vt:lpstr>
      <vt:lpstr>Arpspoofing</vt:lpstr>
      <vt:lpstr>Arpspoofing</vt:lpstr>
      <vt:lpstr>Arpspoofing</vt:lpstr>
      <vt:lpstr>Σας ευχαριστώ</vt:lpstr>
      <vt:lpstr>Προστασία δικτύου για  συστήματα ελέγχου  ενέργειας</vt:lpstr>
      <vt:lpstr>Προστασία δικτύου για συστήματα  ελέγχου ενέργειας</vt:lpstr>
      <vt:lpstr>Προσομοιωτής GNS3</vt:lpstr>
      <vt:lpstr>Προσομοιωτής GNS3</vt:lpstr>
      <vt:lpstr>MITM</vt:lpstr>
      <vt:lpstr>Επίθεση MITM</vt:lpstr>
      <vt:lpstr>Τι είναι η επίθεση ARP Spoofing;</vt:lpstr>
      <vt:lpstr>Τι είναι η επίθεση ARP Spoofing;</vt:lpstr>
      <vt:lpstr>Τι είναι η επίθεση ARP Spoofing;</vt:lpstr>
      <vt:lpstr>Επιθετικά εργαλεία Bettercap</vt:lpstr>
      <vt:lpstr>Εργαλείο Bettercap</vt:lpstr>
      <vt:lpstr>Εργαλείο Bettercap</vt:lpstr>
      <vt:lpstr>Εργαλείο Bettercap</vt:lpstr>
      <vt:lpstr>Εργαλείο Bettercap</vt:lpstr>
      <vt:lpstr>Εργαλείο Bettercap</vt:lpstr>
      <vt:lpstr>Εργαλείο Bettercap</vt:lpstr>
      <vt:lpstr>Εργαλείο Bettercap</vt:lpstr>
      <vt:lpstr>Εργαλείο Bettercap</vt:lpstr>
      <vt:lpstr>Εργαλείο Bettercap</vt:lpstr>
      <vt:lpstr>Bettercab για sniffing πακέτα δεδομένων</vt:lpstr>
      <vt:lpstr>Bettercab για sniffing πακέτα δεδομένων</vt:lpstr>
      <vt:lpstr>Bettercab για sniffing πακέτα δεδομένων</vt:lpstr>
      <vt:lpstr>MITM: Ανίχνευση πακέτων  δεδομένων</vt:lpstr>
      <vt:lpstr>MITM: Ανίχνευση πακέτων  δεδομένων</vt:lpstr>
      <vt:lpstr>Bettercap Caplets</vt:lpstr>
      <vt:lpstr>MITM: DNS Spoofing</vt:lpstr>
      <vt:lpstr>MITM: DNS Spoofing</vt:lpstr>
      <vt:lpstr>MITM για ανακατεύθυνση ιστοσελίδας</vt:lpstr>
      <vt:lpstr>MITM για ανακατεύθυνση ιστοσελίδας</vt:lpstr>
      <vt:lpstr>Σας ευχαριστώ</vt:lpstr>
      <vt:lpstr>Προστασία δικτύου για  συστήματα ελέγχου  ενέργειας</vt:lpstr>
      <vt:lpstr>Προστασία δικτύου για συστήματα  ελέγχου ενέργειας</vt:lpstr>
      <vt:lpstr>Προσομοιωτής GNS3</vt:lpstr>
      <vt:lpstr>Προσομοιωτής GNS3</vt:lpstr>
      <vt:lpstr>Επιθετικά εργαλεία Nmap</vt:lpstr>
      <vt:lpstr>MITM (Συνέχεια): Εισβολή κώδικα προγραμματισμού</vt:lpstr>
      <vt:lpstr>MITM (Συνέχεια): Εισβολή κώδικα προγραμματισμού</vt:lpstr>
      <vt:lpstr>MITM (Συνέχεια): Εισβολή κώδικα προγραμματισμού</vt:lpstr>
      <vt:lpstr>Επιθετικά εργαλεία Nmap</vt:lpstr>
      <vt:lpstr>Nmap</vt:lpstr>
      <vt:lpstr>Nmap</vt:lpstr>
      <vt:lpstr>Nmap</vt:lpstr>
      <vt:lpstr>Nmap</vt:lpstr>
      <vt:lpstr>Nmap</vt:lpstr>
      <vt:lpstr>Nmap</vt:lpstr>
      <vt:lpstr>Nmap</vt:lpstr>
      <vt:lpstr>Nmap</vt:lpstr>
      <vt:lpstr>Nmap</vt:lpstr>
      <vt:lpstr>Nmap</vt:lpstr>
      <vt:lpstr>Nmap</vt:lpstr>
      <vt:lpstr>Σας ευχαριστώ</vt:lpstr>
      <vt:lpstr>Προστασία δικτύου για  συστήματα ελέγχου  ενέργειας</vt:lpstr>
      <vt:lpstr>Προστασία δικτύου για συστήματα  ελέγχου ενέργειας</vt:lpstr>
      <vt:lpstr>Εργαλεία πρόληψης iptables</vt:lpstr>
      <vt:lpstr>Τι είναι το iptables;</vt:lpstr>
      <vt:lpstr>Πώς λειτουργεί το iptables;</vt:lpstr>
      <vt:lpstr>Πώς λειτουργεί το iptables;</vt:lpstr>
      <vt:lpstr>Παραδείγματα στο iptables</vt:lpstr>
      <vt:lpstr>Παραδείγματα στο iptables</vt:lpstr>
      <vt:lpstr>Παραδείγματα στο iptables</vt:lpstr>
      <vt:lpstr>Παραδείγματα στο iptables</vt:lpstr>
      <vt:lpstr>Παραδείγματα στο iptables</vt:lpstr>
      <vt:lpstr>Παραδείγματα στο iptables</vt:lpstr>
      <vt:lpstr>Παραδείγματα στο iptables</vt:lpstr>
      <vt:lpstr>Παραδείγματα στο iptables</vt:lpstr>
      <vt:lpstr>Παραδείγματα στο iptables</vt:lpstr>
      <vt:lpstr>Παραδείγματα στο iptables</vt:lpstr>
      <vt:lpstr>Παραδείγματα στο iptables</vt:lpstr>
      <vt:lpstr>Παραδείγματα στο iptables</vt:lpstr>
      <vt:lpstr>Παραδείγματα στο iptables</vt:lpstr>
      <vt:lpstr>Παραδείγματα στο iptables</vt:lpstr>
      <vt:lpstr>Παραδείγματα στο iptables</vt:lpstr>
      <vt:lpstr>Παρουσίαση του PowerPoint</vt:lpstr>
      <vt:lpstr>Παραδείγματα στο iptables</vt:lpstr>
      <vt:lpstr>Παραδείγματα στο iptables</vt:lpstr>
      <vt:lpstr>Παραδείγματα στο iptables</vt:lpstr>
      <vt:lpstr>Παραδείγματα στο iptables</vt:lpstr>
      <vt:lpstr>Εργαλεία έρευνας SS</vt:lpstr>
      <vt:lpstr>Παραδείγματα στο SS</vt:lpstr>
      <vt:lpstr>Παραδείγματα στο SS</vt:lpstr>
      <vt:lpstr>Παραδείγματα στο XML  (Extensible Markup Language - δομημένη μορφή  ανταλλαγής δεδομένωνn)</vt:lpstr>
      <vt:lpstr>Παραδείγματα στο SS</vt:lpstr>
      <vt:lpstr>Παραδείγματα στο SS</vt:lpstr>
      <vt:lpstr>Εργαλεία έρευνας fping</vt:lpstr>
      <vt:lpstr>Παραδείγματα στο fping</vt:lpstr>
      <vt:lpstr>Παραδείγματα στο fping</vt:lpstr>
      <vt:lpstr>Παραδείγματα στο fping</vt:lpstr>
      <vt:lpstr>Παραδείγματα στο fping</vt:lpstr>
      <vt:lpstr>Παραδείγματα στο fping</vt:lpstr>
      <vt:lpstr>Παραδείγματα στο fping</vt:lpstr>
      <vt:lpstr>Ανίχνευση κυβερνοεπιθέσεων</vt:lpstr>
      <vt:lpstr>Ανίχνευση κυβερνοεπιθέσεων</vt:lpstr>
      <vt:lpstr>Ανίχνευση κυβερνοεπιθέσεων</vt:lpstr>
      <vt:lpstr>Ανίχνευση κυβερνοεπιθέσεων</vt:lpstr>
      <vt:lpstr>Ανίχνευση κυβερνοεπιθέσεων</vt:lpstr>
      <vt:lpstr>Ανίχνευση κυβερνοεπιθέσεων</vt:lpstr>
      <vt:lpstr>Ανίχνευση κυβερνοεπιθέσεων</vt:lpstr>
      <vt:lpstr>Ανίχνευση κυβερνοεπιθέσεων</vt:lpstr>
      <vt:lpstr>Ανίχνευση κυβερνοεπιθέσεων</vt:lpstr>
      <vt:lpstr>Ανίχνευση κυβερνοεπιθέσεων</vt:lpstr>
      <vt:lpstr>Ανίχνευση κυβερνοεπιθέσεων</vt:lpstr>
      <vt:lpstr>Πρόληψη της επίθεσης δηλητηρίασης ARP</vt:lpstr>
      <vt:lpstr>Δηλητηρίαση ARP Προστασία</vt:lpstr>
      <vt:lpstr>Πρόληψη του MITM</vt:lpstr>
      <vt:lpstr>Προστασία VPN (Virtual Private Network - ασφαλής απομακρυσμένη  πρόσβαση σε δίκτυα)</vt:lpstr>
      <vt:lpstr>VPN (Virtual Private Network - ασφαλής απομακρυσμένη πρόσβαση σε δίκτυα)</vt:lpstr>
      <vt:lpstr>VPN (Virtual Private Network - ασφαλής απομακρυσμένη πρόσβαση σε δίκτυα)</vt:lpstr>
      <vt:lpstr>VPN (Virtual Private Network - ασφαλής απομακρυσμένη πρόσβαση σε δίκτυα)</vt:lpstr>
      <vt:lpstr>Σας ευχαριστώ</vt:lpstr>
      <vt:lpstr>Προστασία δικτύου για  συστήματα ελέγχου  ενέργειας</vt:lpstr>
      <vt:lpstr>Προστασία δικτύου για συστήματα  ελέγχου ενέργειας</vt:lpstr>
      <vt:lpstr>IDS (Intrusion Detection System - Σύστημα  ανίχνευσης εισβολών) SURICATA</vt:lpstr>
      <vt:lpstr>SURICATA</vt:lpstr>
      <vt:lpstr>Λειτουργίες SURICTA</vt:lpstr>
      <vt:lpstr>Λειτουργίες SURICTA</vt:lpstr>
      <vt:lpstr>Αρχείο εγκατάστασης λογισμικού SURICATA</vt:lpstr>
      <vt:lpstr>Κανόνες και διαρθρώσεις Suricata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Κανόνες και διαρθρώσεις Suricata</vt:lpstr>
      <vt:lpstr>Κανόνες και διαρθρώσεις Suricata</vt:lpstr>
      <vt:lpstr>Κανόνες και διαρθρώσεις Suricata</vt:lpstr>
      <vt:lpstr>Τρέξιμο Suricata</vt:lpstr>
      <vt:lpstr>Αρχεία καταγραφής Suricata</vt:lpstr>
      <vt:lpstr>Ανίχνευση εισβολών με χρήση Suricata</vt:lpstr>
      <vt:lpstr>Ανίχνευση εισβολών με χρήση Suricata</vt:lpstr>
      <vt:lpstr>Προσαρμογή κανόνων για Suricata</vt:lpstr>
      <vt:lpstr>Προσαρμογή κανόνων για Suricata</vt:lpstr>
      <vt:lpstr>Προσαρμογή κανόνων για Suricata</vt:lpstr>
      <vt:lpstr>Εκτέλεση κανόνων προσαρμογής</vt:lpstr>
      <vt:lpstr>Παρουσίαση του PowerPoint</vt:lpstr>
      <vt:lpstr>Σας ευχαριστώ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CyberSecPro Training Presentation Template</dc:title>
  <dc:subject>CyberSecPro Modules</dc:subject>
  <cp:lastModifiedBy>Δημητρης Κουτρας</cp:lastModifiedBy>
  <cp:revision>16</cp:revision>
  <dcterms:created xsi:type="dcterms:W3CDTF">2025-05-18T17:16:16Z</dcterms:created>
  <dcterms:modified xsi:type="dcterms:W3CDTF">2025-05-18T19:00:11Z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2025-05-18T00:00:00Z</vt:filetime>
  </property>
  <property fmtid="{D5CDD505-2E9C-101B-9397-08002B2CF9AE}" pid="3" name="LastSaved">
    <vt:filetime>2025-05-18T00:00:00Z</vt:filetime>
  </property>
</Properties>
</file>